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34"/>
  </p:notesMasterIdLst>
  <p:handoutMasterIdLst>
    <p:handoutMasterId r:id="rId35"/>
  </p:handoutMasterIdLst>
  <p:sldIdLst>
    <p:sldId id="256" r:id="rId5"/>
    <p:sldId id="258" r:id="rId6"/>
    <p:sldId id="285" r:id="rId7"/>
    <p:sldId id="287" r:id="rId8"/>
    <p:sldId id="288" r:id="rId9"/>
    <p:sldId id="289" r:id="rId10"/>
    <p:sldId id="301" r:id="rId11"/>
    <p:sldId id="278" r:id="rId12"/>
    <p:sldId id="269" r:id="rId13"/>
    <p:sldId id="291" r:id="rId14"/>
    <p:sldId id="302" r:id="rId15"/>
    <p:sldId id="303" r:id="rId16"/>
    <p:sldId id="304" r:id="rId17"/>
    <p:sldId id="298" r:id="rId18"/>
    <p:sldId id="305" r:id="rId19"/>
    <p:sldId id="299" r:id="rId20"/>
    <p:sldId id="306" r:id="rId21"/>
    <p:sldId id="300" r:id="rId22"/>
    <p:sldId id="307" r:id="rId23"/>
    <p:sldId id="280" r:id="rId24"/>
    <p:sldId id="309" r:id="rId25"/>
    <p:sldId id="310" r:id="rId26"/>
    <p:sldId id="311" r:id="rId27"/>
    <p:sldId id="312" r:id="rId28"/>
    <p:sldId id="313" r:id="rId29"/>
    <p:sldId id="320" r:id="rId30"/>
    <p:sldId id="317" r:id="rId31"/>
    <p:sldId id="322" r:id="rId32"/>
    <p:sldId id="319" r:id="rId3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C44"/>
    <a:srgbClr val="7BB577"/>
    <a:srgbClr val="FFCC00"/>
    <a:srgbClr val="98C595"/>
    <a:srgbClr val="D96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5356" autoAdjust="0"/>
  </p:normalViewPr>
  <p:slideViewPr>
    <p:cSldViewPr snapToGrid="0" showGuides="1">
      <p:cViewPr varScale="1">
        <p:scale>
          <a:sx n="69" d="100"/>
          <a:sy n="69" d="100"/>
        </p:scale>
        <p:origin x="804"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2" d="100"/>
          <a:sy n="72" d="100"/>
        </p:scale>
        <p:origin x="414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9504D16-7910-4261-952F-0C7DC7B1CEFC}" type="datetime1">
              <a:rPr lang="es-ES" smtClean="0"/>
              <a:t>07/07/2021</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s-ES"/>
              <a:t>‹Nº›</a:t>
            </a:fld>
            <a:endParaRPr lang="es-ES"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B18638F-144D-47A3-B5AE-93BE71F316CE}" type="datetime1">
              <a:rPr lang="es-ES" noProof="0" smtClean="0"/>
              <a:t>07/07/2021</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s-ES" noProof="0"/>
              <a:t>‹Nº›</a:t>
            </a:fld>
            <a:endParaRPr lang="es-ES"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sz="1200" b="1" dirty="0">
                <a:cs typeface="Arial" pitchFamily="34" charset="0"/>
              </a:rPr>
              <a:t>NOTA: </a:t>
            </a:r>
            <a:r>
              <a:rPr lang="es-ES" sz="1200" dirty="0">
                <a:cs typeface="Arial" pitchFamily="34" charset="0"/>
              </a:rPr>
              <a:t>¿Desea una imagen diferente en esta diapositiva? Seleccione la imagen y elimínela. A continuación, haga clic en el icono Imágenes del marcador de posición para insertar una imagen.</a:t>
            </a:r>
          </a:p>
        </p:txBody>
      </p:sp>
      <p:sp>
        <p:nvSpPr>
          <p:cNvPr id="4" name="Marcador de número de diapositiva 3"/>
          <p:cNvSpPr>
            <a:spLocks noGrp="1"/>
          </p:cNvSpPr>
          <p:nvPr>
            <p:ph type="sldNum" sz="quarter" idx="10"/>
          </p:nvPr>
        </p:nvSpPr>
        <p:spPr/>
        <p:txBody>
          <a:bodyPr rtlCol="0"/>
          <a:lstStyle/>
          <a:p>
            <a:pPr rtl="0"/>
            <a:fld id="{0A3C37BE-C303-496D-B5CD-85F2937540FC}" type="slidenum">
              <a:rPr lang="es-ES" smtClean="0"/>
              <a:t>1</a:t>
            </a:fld>
            <a:endParaRPr lang="es-ES" dirty="0"/>
          </a:p>
        </p:txBody>
      </p:sp>
    </p:spTree>
    <p:extLst>
      <p:ext uri="{BB962C8B-B14F-4D97-AF65-F5344CB8AC3E}">
        <p14:creationId xmlns:p14="http://schemas.microsoft.com/office/powerpoint/2010/main" val="220555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Para</a:t>
            </a:r>
            <a:r>
              <a:rPr lang="es-ES" baseline="0" dirty="0" smtClean="0"/>
              <a:t> el 2050 lima </a:t>
            </a:r>
            <a:r>
              <a:rPr lang="es-ES" baseline="0" dirty="0" err="1" smtClean="0"/>
              <a:t>chulin</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pPr rtl="0"/>
            <a:fld id="{0A3C37BE-C303-496D-B5CD-85F2937540FC}" type="slidenum">
              <a:rPr lang="es-ES" noProof="0" smtClean="0"/>
              <a:t>3</a:t>
            </a:fld>
            <a:endParaRPr lang="es-ES" noProof="0" dirty="0"/>
          </a:p>
        </p:txBody>
      </p:sp>
    </p:spTree>
    <p:extLst>
      <p:ext uri="{BB962C8B-B14F-4D97-AF65-F5344CB8AC3E}">
        <p14:creationId xmlns:p14="http://schemas.microsoft.com/office/powerpoint/2010/main" val="405190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A3C37BE-C303-496D-B5CD-85F2937540FC}" type="slidenum">
              <a:rPr lang="es-ES" noProof="0" smtClean="0"/>
              <a:t>9</a:t>
            </a:fld>
            <a:endParaRPr lang="es-ES" noProof="0" dirty="0"/>
          </a:p>
        </p:txBody>
      </p:sp>
    </p:spTree>
    <p:extLst>
      <p:ext uri="{BB962C8B-B14F-4D97-AF65-F5344CB8AC3E}">
        <p14:creationId xmlns:p14="http://schemas.microsoft.com/office/powerpoint/2010/main" val="319128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FA02884E-6E30-4D1F-887D-181538E3897A}" type="slidenum">
              <a:rPr lang="en-US" smtClean="0"/>
              <a:t>26</a:t>
            </a:fld>
            <a:endParaRPr lang="en-US" dirty="0"/>
          </a:p>
        </p:txBody>
      </p:sp>
    </p:spTree>
    <p:extLst>
      <p:ext uri="{BB962C8B-B14F-4D97-AF65-F5344CB8AC3E}">
        <p14:creationId xmlns:p14="http://schemas.microsoft.com/office/powerpoint/2010/main" val="3476167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1"/>
          <a:ext cx="12217400" cy="5360988"/>
        </p:xfrm>
        <a:graphic>
          <a:graphicData uri="http://schemas.openxmlformats.org/presentationml/2006/ole">
            <mc:AlternateContent xmlns:mc="http://schemas.openxmlformats.org/markup-compatibility/2006">
              <mc:Choice xmlns:v="urn:schemas-microsoft-com:vml" Requires="v">
                <p:oleObj spid="_x0000_s1099"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1"/>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lIns="108825" tIns="54412" rIns="108825" bIns="54412"/>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es-ES" sz="1700" b="0" i="0" u="none" strike="noStrike" kern="1200" cap="none" spc="0" normalizeH="0" baseline="0" noProof="0">
              <a:ln>
                <a:noFill/>
              </a:ln>
              <a:solidFill>
                <a:srgbClr val="000000"/>
              </a:solidFill>
              <a:effectLst/>
              <a:uLnTx/>
              <a:uFillTx/>
              <a:latin typeface="Arial"/>
              <a:ea typeface="+mn-ea"/>
              <a:cs typeface="+mn-cs"/>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1" y="5864225"/>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108850" tIns="54425" rIns="108850" bIns="54425" rtlCol="0" anchor="ctr"/>
          <a:lstStyle>
            <a:lvl1pPr algn="ctr">
              <a:defRPr sz="600">
                <a:solidFill>
                  <a:schemeClr val="tx1"/>
                </a:solidFill>
              </a:defRPr>
            </a:lvl1pPr>
          </a:lstStyle>
          <a:p>
            <a:pPr defTabSz="1088284"/>
            <a:r>
              <a:rPr lang="en-US" b="1" smtClean="0">
                <a:solidFill>
                  <a:srgbClr val="000000"/>
                </a:solidFill>
              </a:rPr>
              <a:t>FECHA ÚLTIMA REVISIÓN: 09/10/13</a:t>
            </a:r>
            <a:endParaRPr lang="es-EC" dirty="0">
              <a:solidFill>
                <a:srgbClr val="000000"/>
              </a:solidFill>
            </a:endParaRP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108850" tIns="54425" rIns="108850" bIns="54425" rtlCol="0" anchor="ctr"/>
          <a:lstStyle>
            <a:lvl1pPr algn="ctr">
              <a:defRPr sz="600">
                <a:solidFill>
                  <a:schemeClr val="tx1"/>
                </a:solidFill>
              </a:defRPr>
            </a:lvl1pPr>
          </a:lstStyle>
          <a:p>
            <a:pPr defTabSz="1088284"/>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108850" tIns="54425" rIns="108850" bIns="54425" rtlCol="0" anchor="ctr"/>
          <a:lstStyle>
            <a:lvl1pPr algn="ctr">
              <a:defRPr sz="600">
                <a:solidFill>
                  <a:schemeClr val="tx1"/>
                </a:solidFill>
              </a:defRPr>
            </a:lvl1pPr>
          </a:lstStyle>
          <a:p>
            <a:pPr defTabSz="1088284"/>
            <a:r>
              <a:rPr lang="es-EC" b="1" smtClean="0">
                <a:solidFill>
                  <a:srgbClr val="000000"/>
                </a:solidFill>
              </a:rPr>
              <a:t>VERSIÓN: </a:t>
            </a:r>
            <a:r>
              <a:rPr lang="es-EC" smtClean="0">
                <a:solidFill>
                  <a:srgbClr val="000000"/>
                </a:solidFill>
              </a:rPr>
              <a:t>1.1</a:t>
            </a:r>
            <a:endParaRPr lang="es-EC" dirty="0">
              <a:solidFill>
                <a:srgbClr val="000000"/>
              </a:solidFill>
            </a:endParaRP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70" y="222165"/>
            <a:ext cx="2976000" cy="576448"/>
          </a:xfrm>
          <a:prstGeom prst="rect">
            <a:avLst/>
          </a:prstGeom>
        </p:spPr>
      </p:pic>
    </p:spTree>
    <p:extLst>
      <p:ext uri="{BB962C8B-B14F-4D97-AF65-F5344CB8AC3E}">
        <p14:creationId xmlns:p14="http://schemas.microsoft.com/office/powerpoint/2010/main" val="374460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lIns="108850" tIns="54425" rIns="108850" bIns="54425"/>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1600201"/>
            <a:ext cx="10972800" cy="4525963"/>
          </a:xfrm>
          <a:prstGeom prst="rect">
            <a:avLst/>
          </a:prstGeom>
        </p:spPr>
        <p:txBody>
          <a:bodyPr vert="eaVert" lIns="108850" tIns="54425" rIns="108850" bIns="54425"/>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4473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8"/>
            <a:ext cx="2743200" cy="5851525"/>
          </a:xfrm>
          <a:prstGeom prst="rect">
            <a:avLst/>
          </a:prstGeom>
        </p:spPr>
        <p:txBody>
          <a:bodyPr vert="eaVert" lIns="108850" tIns="54425" rIns="108850" bIns="54425"/>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274638"/>
            <a:ext cx="8026400" cy="5851525"/>
          </a:xfrm>
          <a:prstGeom prst="rect">
            <a:avLst/>
          </a:prstGeom>
        </p:spPr>
        <p:txBody>
          <a:bodyPr vert="eaVert" lIns="108850" tIns="54425" rIns="108850" bIns="54425"/>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20460618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defTabSz="1088284"/>
            <a:r>
              <a:rPr lang="en-US" b="1" smtClean="0">
                <a:solidFill>
                  <a:srgbClr val="000000"/>
                </a:solidFill>
              </a:rPr>
              <a:t>FECHA ÚLTIMA REVISIÓN: 09/10/13</a:t>
            </a:r>
            <a:endParaRPr lang="es-EC" dirty="0">
              <a:solidFill>
                <a:srgbClr val="000000"/>
              </a:solidFill>
            </a:endParaRPr>
          </a:p>
        </p:txBody>
      </p:sp>
      <p:sp>
        <p:nvSpPr>
          <p:cNvPr id="4" name="3 Marcador de pie de página"/>
          <p:cNvSpPr>
            <a:spLocks noGrp="1"/>
          </p:cNvSpPr>
          <p:nvPr>
            <p:ph type="ftr" sz="quarter" idx="12"/>
          </p:nvPr>
        </p:nvSpPr>
        <p:spPr/>
        <p:txBody>
          <a:bodyPr/>
          <a:lstStyle/>
          <a:p>
            <a:pPr defTabSz="1088284"/>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
        <p:nvSpPr>
          <p:cNvPr id="5"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5850" y="6585604"/>
            <a:ext cx="2743557" cy="265936"/>
          </a:xfrm>
          <a:prstGeom prst="rect">
            <a:avLst/>
          </a:prstGeom>
        </p:spPr>
        <p:txBody>
          <a:bodyPr/>
          <a:lstStyle>
            <a:lvl1pPr algn="r">
              <a:defRPr sz="1000"/>
            </a:lvl1pPr>
          </a:lstStyle>
          <a:p>
            <a:pPr defTabSz="1088284"/>
            <a:fld id="{90696F5C-D095-7949-9E8D-B8D5B1349136}" type="slidenum">
              <a:rPr lang="es-US" smtClean="0">
                <a:solidFill>
                  <a:srgbClr val="000000"/>
                </a:solidFill>
              </a:rPr>
              <a:pPr defTabSz="1088284"/>
              <a:t>‹Nº›</a:t>
            </a:fld>
            <a:endParaRPr lang="es-US" dirty="0">
              <a:solidFill>
                <a:srgbClr val="000000"/>
              </a:solidFill>
            </a:endParaRPr>
          </a:p>
        </p:txBody>
      </p:sp>
    </p:spTree>
    <p:extLst>
      <p:ext uri="{BB962C8B-B14F-4D97-AF65-F5344CB8AC3E}">
        <p14:creationId xmlns:p14="http://schemas.microsoft.com/office/powerpoint/2010/main" val="6856982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BAE5D-FD42-49FD-B05C-67EA638AF95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8388DB9E-53C6-4B55-B03B-A1F23126E6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0A2EE05F-7005-46EA-825F-F68A1E0EEB09}"/>
              </a:ext>
            </a:extLst>
          </p:cNvPr>
          <p:cNvSpPr>
            <a:spLocks noGrp="1"/>
          </p:cNvSpPr>
          <p:nvPr>
            <p:ph type="dt" sz="half" idx="10"/>
          </p:nvPr>
        </p:nvSpPr>
        <p:spPr/>
        <p:txBody>
          <a:bodyPr/>
          <a:lstStyle/>
          <a:p>
            <a:fld id="{2F78EE05-E0C2-4375-841C-901C9EF21901}" type="datetime1">
              <a:rPr lang="en-US" smtClean="0"/>
              <a:t>7/7/2021</a:t>
            </a:fld>
            <a:endParaRPr lang="en-US" dirty="0"/>
          </a:p>
        </p:txBody>
      </p:sp>
      <p:sp>
        <p:nvSpPr>
          <p:cNvPr id="5" name="Marcador de pie de página 4">
            <a:extLst>
              <a:ext uri="{FF2B5EF4-FFF2-40B4-BE49-F238E27FC236}">
                <a16:creationId xmlns:a16="http://schemas.microsoft.com/office/drawing/2014/main" id="{CB8ADC2B-59B7-4306-901B-544412F9FBDC}"/>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5ECA4426-CEA7-47DD-8A91-CEB3590BF7F7}"/>
              </a:ext>
            </a:extLst>
          </p:cNvPr>
          <p:cNvSpPr>
            <a:spLocks noGrp="1"/>
          </p:cNvSpPr>
          <p:nvPr>
            <p:ph type="sldNum" sz="quarter" idx="12"/>
          </p:nvPr>
        </p:nvSpPr>
        <p:spPr/>
        <p:txBody>
          <a:bodyPr/>
          <a:lstStyle/>
          <a:p>
            <a:fld id="{D7658B14-D4BB-4B88-8193-55B043432AE8}" type="slidenum">
              <a:rPr lang="en-US" smtClean="0"/>
              <a:t>‹Nº›</a:t>
            </a:fld>
            <a:endParaRPr lang="en-US" dirty="0"/>
          </a:p>
        </p:txBody>
      </p:sp>
    </p:spTree>
    <p:extLst>
      <p:ext uri="{BB962C8B-B14F-4D97-AF65-F5344CB8AC3E}">
        <p14:creationId xmlns:p14="http://schemas.microsoft.com/office/powerpoint/2010/main" val="370690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1" y="1600201"/>
            <a:ext cx="10972800" cy="4525963"/>
          </a:xfrm>
          <a:prstGeom prst="rect">
            <a:avLst/>
          </a:prstGeom>
        </p:spPr>
        <p:txBody>
          <a:bodyPr lIns="108850" tIns="54425" rIns="108850" bIns="54425"/>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Título"/>
          <p:cNvSpPr>
            <a:spLocks noGrp="1"/>
          </p:cNvSpPr>
          <p:nvPr>
            <p:ph type="title"/>
          </p:nvPr>
        </p:nvSpPr>
        <p:spPr>
          <a:xfrm>
            <a:off x="609601" y="274638"/>
            <a:ext cx="10972800" cy="1143000"/>
          </a:xfrm>
          <a:prstGeom prst="rect">
            <a:avLst/>
          </a:prstGeom>
        </p:spPr>
        <p:txBody>
          <a:bodyPr lIns="108850" tIns="54425" rIns="108850" bIns="54425"/>
          <a:lstStyle/>
          <a:p>
            <a:r>
              <a:rPr lang="es-ES" smtClean="0"/>
              <a:t>Haga clic para modificar el estilo de título del patrón</a:t>
            </a:r>
            <a:endParaRPr lang="es-EC"/>
          </a:p>
        </p:txBody>
      </p:sp>
      <p:sp>
        <p:nvSpPr>
          <p:cNvPr id="5"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5850" y="6585604"/>
            <a:ext cx="2743557" cy="265936"/>
          </a:xfrm>
          <a:prstGeom prst="rect">
            <a:avLst/>
          </a:prstGeom>
        </p:spPr>
        <p:txBody>
          <a:bodyPr/>
          <a:lstStyle>
            <a:lvl1pPr algn="r">
              <a:defRPr sz="1000"/>
            </a:lvl1pPr>
          </a:lstStyle>
          <a:p>
            <a:pPr defTabSz="1088284"/>
            <a:fld id="{90696F5C-D095-7949-9E8D-B8D5B1349136}" type="slidenum">
              <a:rPr lang="es-US" smtClean="0">
                <a:solidFill>
                  <a:srgbClr val="000000"/>
                </a:solidFill>
              </a:rPr>
              <a:pPr defTabSz="1088284"/>
              <a:t>‹Nº›</a:t>
            </a:fld>
            <a:endParaRPr lang="es-US" dirty="0">
              <a:solidFill>
                <a:srgbClr val="000000"/>
              </a:solidFill>
            </a:endParaRPr>
          </a:p>
        </p:txBody>
      </p:sp>
    </p:spTree>
    <p:extLst>
      <p:ext uri="{BB962C8B-B14F-4D97-AF65-F5344CB8AC3E}">
        <p14:creationId xmlns:p14="http://schemas.microsoft.com/office/powerpoint/2010/main" val="161269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0"/>
            <a:ext cx="10363200" cy="1362075"/>
          </a:xfrm>
          <a:prstGeom prst="rect">
            <a:avLst/>
          </a:prstGeom>
        </p:spPr>
        <p:txBody>
          <a:bodyPr lIns="108850" tIns="54425" rIns="108850" bIns="54425" anchor="t"/>
          <a:lstStyle>
            <a:lvl1pPr algn="l">
              <a:defRPr sz="4799"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5" y="2906714"/>
            <a:ext cx="10363200" cy="1500187"/>
          </a:xfrm>
          <a:prstGeom prst="rect">
            <a:avLst/>
          </a:prstGeom>
        </p:spPr>
        <p:txBody>
          <a:bodyPr lIns="108850" tIns="54425" rIns="108850" bIns="54425" anchor="b"/>
          <a:lstStyle>
            <a:lvl1pPr marL="0" indent="0">
              <a:buNone/>
              <a:defRPr sz="2400"/>
            </a:lvl1pPr>
            <a:lvl2pPr marL="544142" indent="0">
              <a:buNone/>
              <a:defRPr sz="2100"/>
            </a:lvl2pPr>
            <a:lvl3pPr marL="1088284" indent="0">
              <a:buNone/>
              <a:defRPr sz="1900"/>
            </a:lvl3pPr>
            <a:lvl4pPr marL="1632426" indent="0">
              <a:buNone/>
              <a:defRPr sz="1700"/>
            </a:lvl4pPr>
            <a:lvl5pPr marL="2176569" indent="0">
              <a:buNone/>
              <a:defRPr sz="1700"/>
            </a:lvl5pPr>
            <a:lvl6pPr marL="2720710" indent="0">
              <a:buNone/>
              <a:defRPr sz="1700"/>
            </a:lvl6pPr>
            <a:lvl7pPr marL="3264852" indent="0">
              <a:buNone/>
              <a:defRPr sz="1700"/>
            </a:lvl7pPr>
            <a:lvl8pPr marL="3808994" indent="0">
              <a:buNone/>
              <a:defRPr sz="1700"/>
            </a:lvl8pPr>
            <a:lvl9pPr marL="4353136" indent="0">
              <a:buNone/>
              <a:defRPr sz="1700"/>
            </a:lvl9pPr>
          </a:lstStyle>
          <a:p>
            <a:pPr lvl="0"/>
            <a:r>
              <a:rPr lang="es-ES" smtClean="0"/>
              <a:t>Haga clic para modificar el estilo de texto del patrón</a:t>
            </a:r>
          </a:p>
        </p:txBody>
      </p:sp>
    </p:spTree>
    <p:extLst>
      <p:ext uri="{BB962C8B-B14F-4D97-AF65-F5344CB8AC3E}">
        <p14:creationId xmlns:p14="http://schemas.microsoft.com/office/powerpoint/2010/main" val="320063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lIns="108850" tIns="54425" rIns="108850" bIns="54425"/>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1" y="1600201"/>
            <a:ext cx="5384800" cy="4525963"/>
          </a:xfrm>
          <a:prstGeom prst="rect">
            <a:avLst/>
          </a:prstGeom>
        </p:spPr>
        <p:txBody>
          <a:bodyPr lIns="108850" tIns="54425" rIns="108850" bIns="54425"/>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a:prstGeom prst="rect">
            <a:avLst/>
          </a:prstGeom>
        </p:spPr>
        <p:txBody>
          <a:bodyPr lIns="108850" tIns="54425" rIns="108850" bIns="54425"/>
          <a:lstStyle>
            <a:lvl1pPr>
              <a:defRPr sz="3299"/>
            </a:lvl1pPr>
            <a:lvl2pPr>
              <a:defRPr sz="2899"/>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5196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lIns="108850" tIns="54425" rIns="108850" bIns="54425"/>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a:prstGeom prst="rect">
            <a:avLst/>
          </a:prstGeom>
        </p:spPr>
        <p:txBody>
          <a:bodyPr lIns="108850" tIns="54425" rIns="108850" bIns="54425"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6"/>
            <a:ext cx="5386917" cy="3951288"/>
          </a:xfrm>
          <a:prstGeom prst="rect">
            <a:avLst/>
          </a:prstGeom>
        </p:spPr>
        <p:txBody>
          <a:bodyPr lIns="108850" tIns="54425" rIns="108850" bIns="54425"/>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7" y="1535113"/>
            <a:ext cx="5389033" cy="639762"/>
          </a:xfrm>
          <a:prstGeom prst="rect">
            <a:avLst/>
          </a:prstGeom>
        </p:spPr>
        <p:txBody>
          <a:bodyPr lIns="108850" tIns="54425" rIns="108850" bIns="54425" anchor="b"/>
          <a:lstStyle>
            <a:lvl1pPr marL="0" indent="0">
              <a:buNone/>
              <a:defRPr sz="2899" b="1"/>
            </a:lvl1pPr>
            <a:lvl2pPr marL="544142" indent="0">
              <a:buNone/>
              <a:defRPr sz="2400" b="1"/>
            </a:lvl2pPr>
            <a:lvl3pPr marL="1088284" indent="0">
              <a:buNone/>
              <a:defRPr sz="2100" b="1"/>
            </a:lvl3pPr>
            <a:lvl4pPr marL="1632426" indent="0">
              <a:buNone/>
              <a:defRPr sz="1900" b="1"/>
            </a:lvl4pPr>
            <a:lvl5pPr marL="2176569" indent="0">
              <a:buNone/>
              <a:defRPr sz="1900" b="1"/>
            </a:lvl5pPr>
            <a:lvl6pPr marL="2720710" indent="0">
              <a:buNone/>
              <a:defRPr sz="1900" b="1"/>
            </a:lvl6pPr>
            <a:lvl7pPr marL="3264852" indent="0">
              <a:buNone/>
              <a:defRPr sz="1900" b="1"/>
            </a:lvl7pPr>
            <a:lvl8pPr marL="3808994" indent="0">
              <a:buNone/>
              <a:defRPr sz="1900" b="1"/>
            </a:lvl8pPr>
            <a:lvl9pPr marL="4353136"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7" y="2174876"/>
            <a:ext cx="5389033" cy="3951288"/>
          </a:xfrm>
          <a:prstGeom prst="rect">
            <a:avLst/>
          </a:prstGeom>
        </p:spPr>
        <p:txBody>
          <a:bodyPr lIns="108850" tIns="54425" rIns="108850" bIns="54425"/>
          <a:lstStyle>
            <a:lvl1pPr>
              <a:defRPr sz="2899"/>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780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lIns="108850" tIns="54425" rIns="108850" bIns="54425"/>
          <a:lstStyle/>
          <a:p>
            <a:r>
              <a:rPr lang="es-ES" smtClean="0"/>
              <a:t>Haga clic para modificar el estilo de título del patrón</a:t>
            </a:r>
            <a:endParaRPr lang="es-ES"/>
          </a:p>
        </p:txBody>
      </p:sp>
    </p:spTree>
    <p:extLst>
      <p:ext uri="{BB962C8B-B14F-4D97-AF65-F5344CB8AC3E}">
        <p14:creationId xmlns:p14="http://schemas.microsoft.com/office/powerpoint/2010/main" val="407312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07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lIns="108850" tIns="54425" rIns="108850" bIns="54425" anchor="b"/>
          <a:lstStyle>
            <a:lvl1pPr algn="l">
              <a:defRPr sz="24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4" y="273051"/>
            <a:ext cx="6815666" cy="5853113"/>
          </a:xfrm>
          <a:prstGeom prst="rect">
            <a:avLst/>
          </a:prstGeom>
        </p:spPr>
        <p:txBody>
          <a:bodyPr lIns="108850" tIns="54425" rIns="108850" bIns="54425"/>
          <a:lstStyle>
            <a:lvl1pPr>
              <a:defRPr sz="3799"/>
            </a:lvl1pPr>
            <a:lvl2pPr>
              <a:defRPr sz="3299"/>
            </a:lvl2pPr>
            <a:lvl3pPr>
              <a:defRPr sz="2899"/>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1435101"/>
            <a:ext cx="4011084" cy="4691063"/>
          </a:xfrm>
          <a:prstGeom prst="rect">
            <a:avLst/>
          </a:prstGeom>
        </p:spPr>
        <p:txBody>
          <a:bodyPr lIns="108850" tIns="54425" rIns="108850" bIns="54425"/>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s-ES" smtClean="0"/>
              <a:t>Haga clic para modificar el estilo de texto del patrón</a:t>
            </a:r>
          </a:p>
        </p:txBody>
      </p:sp>
    </p:spTree>
    <p:extLst>
      <p:ext uri="{BB962C8B-B14F-4D97-AF65-F5344CB8AC3E}">
        <p14:creationId xmlns:p14="http://schemas.microsoft.com/office/powerpoint/2010/main" val="302497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8"/>
          </a:xfrm>
          <a:prstGeom prst="rect">
            <a:avLst/>
          </a:prstGeom>
        </p:spPr>
        <p:txBody>
          <a:bodyPr lIns="108850" tIns="54425" rIns="108850" bIns="54425" anchor="b"/>
          <a:lstStyle>
            <a:lvl1pPr algn="l">
              <a:defRPr sz="24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6"/>
            <a:ext cx="7315200" cy="4114800"/>
          </a:xfrm>
          <a:prstGeom prst="rect">
            <a:avLst/>
          </a:prstGeom>
        </p:spPr>
        <p:txBody>
          <a:bodyPr lIns="108850" tIns="54425" rIns="108850" bIns="54425"/>
          <a:lstStyle>
            <a:lvl1pPr marL="0" indent="0">
              <a:buNone/>
              <a:defRPr sz="3799"/>
            </a:lvl1pPr>
            <a:lvl2pPr marL="544142" indent="0">
              <a:buNone/>
              <a:defRPr sz="3299"/>
            </a:lvl2pPr>
            <a:lvl3pPr marL="1088284" indent="0">
              <a:buNone/>
              <a:defRPr sz="2899"/>
            </a:lvl3pPr>
            <a:lvl4pPr marL="1632426" indent="0">
              <a:buNone/>
              <a:defRPr sz="2400"/>
            </a:lvl4pPr>
            <a:lvl5pPr marL="2176569" indent="0">
              <a:buNone/>
              <a:defRPr sz="2400"/>
            </a:lvl5pPr>
            <a:lvl6pPr marL="2720710" indent="0">
              <a:buNone/>
              <a:defRPr sz="2400"/>
            </a:lvl6pPr>
            <a:lvl7pPr marL="3264852" indent="0">
              <a:buNone/>
              <a:defRPr sz="2400"/>
            </a:lvl7pPr>
            <a:lvl8pPr marL="3808994" indent="0">
              <a:buNone/>
              <a:defRPr sz="2400"/>
            </a:lvl8pPr>
            <a:lvl9pPr marL="4353136" indent="0">
              <a:buNone/>
              <a:defRPr sz="24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a:prstGeom prst="rect">
            <a:avLst/>
          </a:prstGeom>
        </p:spPr>
        <p:txBody>
          <a:bodyPr lIns="108850" tIns="54425" rIns="108850" bIns="54425"/>
          <a:lstStyle>
            <a:lvl1pPr marL="0" indent="0">
              <a:buNone/>
              <a:defRPr sz="1700"/>
            </a:lvl1pPr>
            <a:lvl2pPr marL="544142" indent="0">
              <a:buNone/>
              <a:defRPr sz="1400"/>
            </a:lvl2pPr>
            <a:lvl3pPr marL="1088284" indent="0">
              <a:buNone/>
              <a:defRPr sz="1200"/>
            </a:lvl3pPr>
            <a:lvl4pPr marL="1632426" indent="0">
              <a:buNone/>
              <a:defRPr sz="1100"/>
            </a:lvl4pPr>
            <a:lvl5pPr marL="2176569" indent="0">
              <a:buNone/>
              <a:defRPr sz="1100"/>
            </a:lvl5pPr>
            <a:lvl6pPr marL="2720710" indent="0">
              <a:buNone/>
              <a:defRPr sz="1100"/>
            </a:lvl6pPr>
            <a:lvl7pPr marL="3264852" indent="0">
              <a:buNone/>
              <a:defRPr sz="1100"/>
            </a:lvl7pPr>
            <a:lvl8pPr marL="3808994" indent="0">
              <a:buNone/>
              <a:defRPr sz="1100"/>
            </a:lvl8pPr>
            <a:lvl9pPr marL="4353136" indent="0">
              <a:buNone/>
              <a:defRPr sz="1100"/>
            </a:lvl9pPr>
          </a:lstStyle>
          <a:p>
            <a:pPr lvl="0"/>
            <a:r>
              <a:rPr lang="es-ES" smtClean="0"/>
              <a:t>Haga clic para modificar el estilo de texto del patrón</a:t>
            </a:r>
          </a:p>
        </p:txBody>
      </p:sp>
    </p:spTree>
    <p:extLst>
      <p:ext uri="{BB962C8B-B14F-4D97-AF65-F5344CB8AC3E}">
        <p14:creationId xmlns:p14="http://schemas.microsoft.com/office/powerpoint/2010/main" val="286827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108825" tIns="54412" rIns="108825" bIns="54412" anchor="ctr"/>
          <a:lstStyle/>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es-ES" sz="2100" b="0" i="0" u="none" strike="noStrike" kern="1200" cap="none" spc="0" normalizeH="0" baseline="0" noProof="0">
              <a:ln>
                <a:noFill/>
              </a:ln>
              <a:solidFill>
                <a:srgbClr val="000000"/>
              </a:solidFill>
              <a:effectLst/>
              <a:uLnTx/>
              <a:uFillTx/>
              <a:latin typeface="Arial"/>
              <a:ea typeface="+mn-ea"/>
              <a:cs typeface="+mn-cs"/>
            </a:endParaRPr>
          </a:p>
        </p:txBody>
      </p:sp>
      <p:sp>
        <p:nvSpPr>
          <p:cNvPr id="1045" name="Rectangle 21"/>
          <p:cNvSpPr>
            <a:spLocks noChangeArrowheads="1"/>
          </p:cNvSpPr>
          <p:nvPr userDrawn="1"/>
        </p:nvSpPr>
        <p:spPr bwMode="auto">
          <a:xfrm rot="10800000">
            <a:off x="1" y="6308725"/>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lIns="108825" tIns="54412" rIns="108825" bIns="54412" anchor="ctr"/>
          <a:lstStyle/>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srgbClr val="000000"/>
              </a:solidFill>
              <a:effectLst/>
              <a:uLnTx/>
              <a:uFillTx/>
              <a:latin typeface="Arial"/>
              <a:ea typeface="+mn-ea"/>
              <a:cs typeface="+mn-cs"/>
            </a:endParaRPr>
          </a:p>
        </p:txBody>
      </p:sp>
      <p:sp>
        <p:nvSpPr>
          <p:cNvPr id="1047" name="Line 23"/>
          <p:cNvSpPr>
            <a:spLocks noChangeShapeType="1"/>
          </p:cNvSpPr>
          <p:nvPr userDrawn="1"/>
        </p:nvSpPr>
        <p:spPr bwMode="auto">
          <a:xfrm rot="10800000" flipH="1">
            <a:off x="33867" y="6235700"/>
            <a:ext cx="8879418" cy="0"/>
          </a:xfrm>
          <a:prstGeom prst="line">
            <a:avLst/>
          </a:prstGeom>
          <a:noFill/>
          <a:ln w="38100">
            <a:solidFill>
              <a:srgbClr val="FF0000"/>
            </a:solidFill>
            <a:round/>
            <a:headEnd/>
            <a:tailEnd/>
          </a:ln>
          <a:effectLst/>
        </p:spPr>
        <p:txBody>
          <a:bodyPr lIns="108825" tIns="54412" rIns="108825" bIns="54412"/>
          <a:lstStyle/>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srgbClr val="000000"/>
              </a:solidFill>
              <a:effectLst/>
              <a:uLnTx/>
              <a:uFillTx/>
              <a:latin typeface="Arial"/>
              <a:ea typeface="+mn-ea"/>
              <a:cs typeface="+mn-cs"/>
            </a:endParaRPr>
          </a:p>
        </p:txBody>
      </p:sp>
      <p:sp>
        <p:nvSpPr>
          <p:cNvPr id="1048" name="Line 24"/>
          <p:cNvSpPr>
            <a:spLocks noChangeShapeType="1"/>
          </p:cNvSpPr>
          <p:nvPr userDrawn="1"/>
        </p:nvSpPr>
        <p:spPr bwMode="auto">
          <a:xfrm rot="10800000" flipH="1">
            <a:off x="33867" y="6283325"/>
            <a:ext cx="8879418" cy="0"/>
          </a:xfrm>
          <a:prstGeom prst="line">
            <a:avLst/>
          </a:prstGeom>
          <a:noFill/>
          <a:ln w="38100">
            <a:solidFill>
              <a:srgbClr val="006600"/>
            </a:solidFill>
            <a:round/>
            <a:headEnd/>
            <a:tailEnd/>
          </a:ln>
          <a:effectLst/>
        </p:spPr>
        <p:txBody>
          <a:bodyPr lIns="108825" tIns="54412" rIns="108825" bIns="54412"/>
          <a:lstStyle/>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es-ES" sz="10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108850" tIns="54425" rIns="108850" bIns="54425" rtlCol="0" anchor="ctr"/>
          <a:lstStyle>
            <a:lvl1pPr algn="ctr">
              <a:defRPr sz="600">
                <a:solidFill>
                  <a:schemeClr val="tx1"/>
                </a:solidFill>
              </a:defRPr>
            </a:lvl1pPr>
          </a:lstStyle>
          <a:p>
            <a:pPr defTabSz="1088284"/>
            <a:r>
              <a:rPr lang="en-US" b="1" smtClean="0">
                <a:solidFill>
                  <a:srgbClr val="000000"/>
                </a:solidFill>
              </a:rPr>
              <a:t>FECHA ÚLTIMA REVISIÓN: 09/10/13</a:t>
            </a:r>
            <a:endParaRPr lang="es-EC" dirty="0">
              <a:solidFill>
                <a:srgbClr val="000000"/>
              </a:solidFill>
            </a:endParaRPr>
          </a:p>
        </p:txBody>
      </p:sp>
      <p:sp>
        <p:nvSpPr>
          <p:cNvPr id="9" name="8 Marcador de pie de página"/>
          <p:cNvSpPr>
            <a:spLocks noGrp="1"/>
          </p:cNvSpPr>
          <p:nvPr>
            <p:ph type="ftr" sz="quarter" idx="3"/>
          </p:nvPr>
        </p:nvSpPr>
        <p:spPr>
          <a:xfrm>
            <a:off x="5850880" y="6658075"/>
            <a:ext cx="1930400" cy="213618"/>
          </a:xfrm>
          <a:prstGeom prst="rect">
            <a:avLst/>
          </a:prstGeom>
        </p:spPr>
        <p:txBody>
          <a:bodyPr vert="horz" lIns="108850" tIns="54425" rIns="108850" bIns="54425" rtlCol="0" anchor="ctr"/>
          <a:lstStyle>
            <a:lvl1pPr algn="ctr">
              <a:defRPr sz="600">
                <a:solidFill>
                  <a:schemeClr val="tx1"/>
                </a:solidFill>
              </a:defRPr>
            </a:lvl1pPr>
          </a:lstStyle>
          <a:p>
            <a:pPr defTabSz="1088284"/>
            <a:r>
              <a:rPr lang="es-EC" b="1" smtClean="0">
                <a:solidFill>
                  <a:srgbClr val="000000"/>
                </a:solidFill>
              </a:rPr>
              <a:t>CÓDIGO: </a:t>
            </a:r>
            <a:r>
              <a:rPr lang="es-EC" smtClean="0">
                <a:solidFill>
                  <a:srgbClr val="000000"/>
                </a:solidFill>
              </a:rPr>
              <a:t>SGC.DI.260</a:t>
            </a:r>
            <a:endParaRPr lang="es-EC" dirty="0">
              <a:solidFill>
                <a:srgbClr val="000000"/>
              </a:solidFill>
            </a:endParaRPr>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933620" y="5981170"/>
            <a:ext cx="2976000" cy="576448"/>
          </a:xfrm>
          <a:prstGeom prst="rect">
            <a:avLst/>
          </a:prstGeom>
        </p:spPr>
      </p:pic>
      <p:sp>
        <p:nvSpPr>
          <p:cNvPr id="12" name="Marcador de número de diapositiva 5">
            <a:extLst>
              <a:ext uri="{FF2B5EF4-FFF2-40B4-BE49-F238E27FC236}">
                <a16:creationId xmlns:a16="http://schemas.microsoft.com/office/drawing/2014/main" id="{17F58A9D-05FF-EB4D-BA21-5F506D43CB69}"/>
              </a:ext>
            </a:extLst>
          </p:cNvPr>
          <p:cNvSpPr>
            <a:spLocks noGrp="1"/>
          </p:cNvSpPr>
          <p:nvPr>
            <p:ph type="sldNum" sz="quarter" idx="4"/>
          </p:nvPr>
        </p:nvSpPr>
        <p:spPr>
          <a:xfrm>
            <a:off x="9185850" y="6585604"/>
            <a:ext cx="2743557" cy="265936"/>
          </a:xfrm>
          <a:prstGeom prst="rect">
            <a:avLst/>
          </a:prstGeom>
        </p:spPr>
        <p:txBody>
          <a:bodyPr/>
          <a:lstStyle>
            <a:lvl1pPr algn="r">
              <a:defRPr sz="1000"/>
            </a:lvl1pPr>
          </a:lstStyle>
          <a:p>
            <a:pPr defTabSz="1088284"/>
            <a:fld id="{90696F5C-D095-7949-9E8D-B8D5B1349136}" type="slidenum">
              <a:rPr lang="es-US" smtClean="0">
                <a:solidFill>
                  <a:srgbClr val="000000"/>
                </a:solidFill>
              </a:rPr>
              <a:pPr defTabSz="1088284"/>
              <a:t>‹Nº›</a:t>
            </a:fld>
            <a:endParaRPr lang="es-US" dirty="0">
              <a:solidFill>
                <a:srgbClr val="000000"/>
              </a:solidFill>
            </a:endParaRPr>
          </a:p>
        </p:txBody>
      </p:sp>
    </p:spTree>
    <p:extLst>
      <p:ext uri="{BB962C8B-B14F-4D97-AF65-F5344CB8AC3E}">
        <p14:creationId xmlns:p14="http://schemas.microsoft.com/office/powerpoint/2010/main" val="2295023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799" b="1" i="1">
          <a:solidFill>
            <a:srgbClr val="FFFFCC"/>
          </a:solidFill>
          <a:effectLst>
            <a:outerShdw blurRad="38100" dist="38100" dir="2700000" algn="tl">
              <a:srgbClr val="C0C0C0"/>
            </a:outerShdw>
          </a:effectLst>
          <a:latin typeface="Arial" charset="0"/>
        </a:defRPr>
      </a:lvl5pPr>
      <a:lvl6pPr marL="544142" algn="r" rtl="0" fontAlgn="base">
        <a:spcBef>
          <a:spcPct val="0"/>
        </a:spcBef>
        <a:spcAft>
          <a:spcPct val="0"/>
        </a:spcAft>
        <a:defRPr sz="3799" b="1" i="1">
          <a:solidFill>
            <a:srgbClr val="FFFFCC"/>
          </a:solidFill>
          <a:effectLst>
            <a:outerShdw blurRad="38100" dist="38100" dir="2700000" algn="tl">
              <a:srgbClr val="C0C0C0"/>
            </a:outerShdw>
          </a:effectLst>
          <a:latin typeface="Arial" charset="0"/>
        </a:defRPr>
      </a:lvl6pPr>
      <a:lvl7pPr marL="1088284" algn="r" rtl="0" fontAlgn="base">
        <a:spcBef>
          <a:spcPct val="0"/>
        </a:spcBef>
        <a:spcAft>
          <a:spcPct val="0"/>
        </a:spcAft>
        <a:defRPr sz="3799" b="1" i="1">
          <a:solidFill>
            <a:srgbClr val="FFFFCC"/>
          </a:solidFill>
          <a:effectLst>
            <a:outerShdw blurRad="38100" dist="38100" dir="2700000" algn="tl">
              <a:srgbClr val="C0C0C0"/>
            </a:outerShdw>
          </a:effectLst>
          <a:latin typeface="Arial" charset="0"/>
        </a:defRPr>
      </a:lvl7pPr>
      <a:lvl8pPr marL="1632426" algn="r" rtl="0" fontAlgn="base">
        <a:spcBef>
          <a:spcPct val="0"/>
        </a:spcBef>
        <a:spcAft>
          <a:spcPct val="0"/>
        </a:spcAft>
        <a:defRPr sz="3799" b="1" i="1">
          <a:solidFill>
            <a:srgbClr val="FFFFCC"/>
          </a:solidFill>
          <a:effectLst>
            <a:outerShdw blurRad="38100" dist="38100" dir="2700000" algn="tl">
              <a:srgbClr val="C0C0C0"/>
            </a:outerShdw>
          </a:effectLst>
          <a:latin typeface="Arial" charset="0"/>
        </a:defRPr>
      </a:lvl8pPr>
      <a:lvl9pPr marL="2176569" algn="r" rtl="0" fontAlgn="base">
        <a:spcBef>
          <a:spcPct val="0"/>
        </a:spcBef>
        <a:spcAft>
          <a:spcPct val="0"/>
        </a:spcAft>
        <a:defRPr sz="3799" b="1" i="1">
          <a:solidFill>
            <a:srgbClr val="FFFFCC"/>
          </a:solidFill>
          <a:effectLst>
            <a:outerShdw blurRad="38100" dist="38100" dir="2700000" algn="tl">
              <a:srgbClr val="C0C0C0"/>
            </a:outerShdw>
          </a:effectLst>
          <a:latin typeface="Arial" charset="0"/>
        </a:defRPr>
      </a:lvl9pPr>
    </p:titleStyle>
    <p:bodyStyle>
      <a:lvl1pPr marL="408106" indent="-408106" algn="l" rtl="0" eaLnBrk="0" fontAlgn="base" hangingPunct="0">
        <a:spcBef>
          <a:spcPct val="20000"/>
        </a:spcBef>
        <a:spcAft>
          <a:spcPct val="0"/>
        </a:spcAft>
        <a:buChar char="•"/>
        <a:defRPr sz="2899">
          <a:solidFill>
            <a:schemeClr val="bg1"/>
          </a:solidFill>
          <a:latin typeface="+mn-lt"/>
          <a:ea typeface="+mn-ea"/>
          <a:cs typeface="+mn-cs"/>
        </a:defRPr>
      </a:lvl1pPr>
      <a:lvl2pPr marL="884231" indent="-340089" algn="l" rtl="0" eaLnBrk="0" fontAlgn="base" hangingPunct="0">
        <a:spcBef>
          <a:spcPct val="20000"/>
        </a:spcBef>
        <a:spcAft>
          <a:spcPct val="0"/>
        </a:spcAft>
        <a:buChar char="–"/>
        <a:defRPr sz="2899">
          <a:solidFill>
            <a:schemeClr val="bg1"/>
          </a:solidFill>
          <a:latin typeface="+mn-lt"/>
        </a:defRPr>
      </a:lvl2pPr>
      <a:lvl3pPr marL="1360355" indent="-272071" algn="l" rtl="0" eaLnBrk="0" fontAlgn="base" hangingPunct="0">
        <a:spcBef>
          <a:spcPct val="20000"/>
        </a:spcBef>
        <a:spcAft>
          <a:spcPct val="0"/>
        </a:spcAft>
        <a:buChar char="•"/>
        <a:defRPr sz="2899">
          <a:solidFill>
            <a:schemeClr val="bg1"/>
          </a:solidFill>
          <a:latin typeface="+mn-lt"/>
        </a:defRPr>
      </a:lvl3pPr>
      <a:lvl4pPr marL="1904497" indent="-272071" algn="l" rtl="0" eaLnBrk="0" fontAlgn="base" hangingPunct="0">
        <a:spcBef>
          <a:spcPct val="20000"/>
        </a:spcBef>
        <a:spcAft>
          <a:spcPct val="0"/>
        </a:spcAft>
        <a:buChar char="–"/>
        <a:defRPr sz="2899">
          <a:solidFill>
            <a:schemeClr val="bg1"/>
          </a:solidFill>
          <a:latin typeface="+mn-lt"/>
        </a:defRPr>
      </a:lvl4pPr>
      <a:lvl5pPr marL="2448639" indent="-272071" algn="l" rtl="0" eaLnBrk="0" fontAlgn="base" hangingPunct="0">
        <a:spcBef>
          <a:spcPct val="20000"/>
        </a:spcBef>
        <a:spcAft>
          <a:spcPct val="0"/>
        </a:spcAft>
        <a:buChar char="»"/>
        <a:defRPr sz="2899">
          <a:solidFill>
            <a:schemeClr val="bg1"/>
          </a:solidFill>
          <a:latin typeface="+mn-lt"/>
        </a:defRPr>
      </a:lvl5pPr>
      <a:lvl6pPr marL="2992781" indent="-272071" algn="l" rtl="0" fontAlgn="base">
        <a:spcBef>
          <a:spcPct val="20000"/>
        </a:spcBef>
        <a:spcAft>
          <a:spcPct val="0"/>
        </a:spcAft>
        <a:buChar char="»"/>
        <a:defRPr sz="2899">
          <a:solidFill>
            <a:schemeClr val="bg1"/>
          </a:solidFill>
          <a:latin typeface="+mn-lt"/>
        </a:defRPr>
      </a:lvl6pPr>
      <a:lvl7pPr marL="3536923" indent="-272071" algn="l" rtl="0" fontAlgn="base">
        <a:spcBef>
          <a:spcPct val="20000"/>
        </a:spcBef>
        <a:spcAft>
          <a:spcPct val="0"/>
        </a:spcAft>
        <a:buChar char="»"/>
        <a:defRPr sz="2899">
          <a:solidFill>
            <a:schemeClr val="bg1"/>
          </a:solidFill>
          <a:latin typeface="+mn-lt"/>
        </a:defRPr>
      </a:lvl7pPr>
      <a:lvl8pPr marL="4081066" indent="-272071" algn="l" rtl="0" fontAlgn="base">
        <a:spcBef>
          <a:spcPct val="20000"/>
        </a:spcBef>
        <a:spcAft>
          <a:spcPct val="0"/>
        </a:spcAft>
        <a:buChar char="»"/>
        <a:defRPr sz="2899">
          <a:solidFill>
            <a:schemeClr val="bg1"/>
          </a:solidFill>
          <a:latin typeface="+mn-lt"/>
        </a:defRPr>
      </a:lvl8pPr>
      <a:lvl9pPr marL="4625207" indent="-272071" algn="l" rtl="0" fontAlgn="base">
        <a:spcBef>
          <a:spcPct val="20000"/>
        </a:spcBef>
        <a:spcAft>
          <a:spcPct val="0"/>
        </a:spcAft>
        <a:buChar char="»"/>
        <a:defRPr sz="2899">
          <a:solidFill>
            <a:schemeClr val="bg1"/>
          </a:solidFill>
          <a:latin typeface="+mn-lt"/>
        </a:defRPr>
      </a:lvl9pPr>
    </p:bodyStyle>
    <p:otherStyle>
      <a:defPPr>
        <a:defRPr lang="es-ES"/>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2.sv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2.sv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20.png"/><Relationship Id="rId16"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2.sv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23.png"/><Relationship Id="rId12"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2.sv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25.png"/><Relationship Id="rId12" Type="http://schemas.openxmlformats.org/officeDocument/2006/relationships/image" Target="../media/image17.png"/><Relationship Id="rId2" Type="http://schemas.openxmlformats.org/officeDocument/2006/relationships/image" Target="../media/image24.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7.png"/><Relationship Id="rId15" Type="http://schemas.openxmlformats.org/officeDocument/2006/relationships/image" Target="../media/image18.sv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12.sv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15.png"/><Relationship Id="rId12" Type="http://schemas.openxmlformats.org/officeDocument/2006/relationships/image" Target="../media/image17.png"/><Relationship Id="rId17" Type="http://schemas.openxmlformats.org/officeDocument/2006/relationships/image" Target="../media/image31.png"/><Relationship Id="rId2" Type="http://schemas.openxmlformats.org/officeDocument/2006/relationships/image" Target="../media/image29.emf"/><Relationship Id="rId16"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2.sv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2.sv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17.png"/><Relationship Id="rId2" Type="http://schemas.openxmlformats.org/officeDocument/2006/relationships/image" Target="../media/image15.png"/><Relationship Id="rId16" Type="http://schemas.openxmlformats.org/officeDocument/2006/relationships/image" Target="../media/image33.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2.sv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17.png"/><Relationship Id="rId17" Type="http://schemas.openxmlformats.org/officeDocument/2006/relationships/image" Target="../media/image7.png"/><Relationship Id="rId2" Type="http://schemas.openxmlformats.org/officeDocument/2006/relationships/image" Target="../media/image15.png"/><Relationship Id="rId16"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2.sv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35.emf"/><Relationship Id="rId16" Type="http://schemas.openxmlformats.org/officeDocument/2006/relationships/image" Target="../media/image36.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2.sv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38.png"/><Relationship Id="rId12"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14.svg"/><Relationship Id="rId15" Type="http://schemas.openxmlformats.org/officeDocument/2006/relationships/image" Target="../media/image18.sv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2.svg"/><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40.png"/><Relationship Id="rId12"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15.png"/><Relationship Id="rId15" Type="http://schemas.openxmlformats.org/officeDocument/2006/relationships/image" Target="../media/image18.svg"/><Relationship Id="rId10" Type="http://schemas.openxmlformats.org/officeDocument/2006/relationships/image" Target="../media/image16.png"/><Relationship Id="rId4" Type="http://schemas.openxmlformats.org/officeDocument/2006/relationships/image" Target="../media/image36.emf"/><Relationship Id="rId9" Type="http://schemas.openxmlformats.org/officeDocument/2006/relationships/image" Target="../media/image12.svg"/><Relationship Id="rId1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1.png"/><Relationship Id="rId5" Type="http://schemas.openxmlformats.org/officeDocument/2006/relationships/oleObject" Target="../embeddings/oleObject2.bin"/><Relationship Id="rId4" Type="http://schemas.openxmlformats.org/officeDocument/2006/relationships/image" Target="../media/image43.emf"/></Relationships>
</file>

<file path=ppt/slides/_rels/slide2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9.svg"/></Relationships>
</file>

<file path=ppt/slides/_rels/slide27.xml.rels><?xml version="1.0" encoding="UTF-8" standalone="yes"?>
<Relationships xmlns="http://schemas.openxmlformats.org/package/2006/relationships"><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95.svg"/><Relationship Id="rId5" Type="http://schemas.openxmlformats.org/officeDocument/2006/relationships/image" Target="../media/image47.png"/><Relationship Id="rId4" Type="http://schemas.openxmlformats.org/officeDocument/2006/relationships/image" Target="../media/image93.sv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5.png"/><Relationship Id="rId7" Type="http://schemas.openxmlformats.org/officeDocument/2006/relationships/image" Target="../media/image95.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93.sv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20" Type="http://schemas.openxmlformats.org/officeDocument/2006/relationships/image" Target="../media/image40.sv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2.png"/><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5"/>
          <p:cNvSpPr txBox="1">
            <a:spLocks/>
          </p:cNvSpPr>
          <p:nvPr/>
        </p:nvSpPr>
        <p:spPr>
          <a:xfrm>
            <a:off x="1700212" y="1305569"/>
            <a:ext cx="9915525" cy="4441371"/>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r>
              <a:rPr lang="es-ES" sz="2200" b="1" cap="none" dirty="0" smtClean="0"/>
              <a:t>DEPARTAMENTO DE ELÉCTRICA, ELECTRÓNICA Y TELECOMUNICACIONES</a:t>
            </a:r>
          </a:p>
          <a:p>
            <a:pPr algn="ctr"/>
            <a:endParaRPr lang="es-ES" sz="2400" cap="none" dirty="0" smtClean="0"/>
          </a:p>
          <a:p>
            <a:pPr algn="ctr"/>
            <a:r>
              <a:rPr lang="es-ES" sz="2000" b="1" cap="none" dirty="0" smtClean="0"/>
              <a:t>CARRERA DE INGENIERÍA ELECTRÓNICA, AUTOMATIZACIÓN Y CONTROL</a:t>
            </a:r>
          </a:p>
          <a:p>
            <a:pPr algn="ctr"/>
            <a:endParaRPr lang="es-ES" sz="2000" cap="none" dirty="0" smtClean="0"/>
          </a:p>
          <a:p>
            <a:pPr algn="ctr"/>
            <a:r>
              <a:rPr lang="es-EC" sz="2200" b="1" dirty="0" smtClean="0"/>
              <a:t>“</a:t>
            </a:r>
            <a:r>
              <a:rPr lang="es-EC" sz="2200" b="1" dirty="0"/>
              <a:t>Análisis comparativo del desempeño de algoritmos seguidores del punto de máxima potencia en sistemas </a:t>
            </a:r>
            <a:r>
              <a:rPr lang="es-EC" sz="2200" b="1" dirty="0" smtClean="0"/>
              <a:t>fotovoltaicos</a:t>
            </a:r>
            <a:r>
              <a:rPr lang="es-EC" sz="2200" b="1" dirty="0" smtClean="0"/>
              <a:t>”</a:t>
            </a:r>
            <a:endParaRPr lang="es-EC" sz="2200" b="1" dirty="0" smtClean="0"/>
          </a:p>
          <a:p>
            <a:pPr algn="ctr"/>
            <a:endParaRPr lang="es-EC" sz="2400" dirty="0" smtClean="0"/>
          </a:p>
          <a:p>
            <a:pPr algn="ctr"/>
            <a:r>
              <a:rPr lang="es-EC" sz="1600" b="1" cap="none" dirty="0" smtClean="0"/>
              <a:t>Autor:</a:t>
            </a:r>
            <a:r>
              <a:rPr lang="es-EC" sz="1600" cap="none" dirty="0" smtClean="0"/>
              <a:t/>
            </a:r>
            <a:br>
              <a:rPr lang="es-EC" sz="1600" cap="none" dirty="0" smtClean="0"/>
            </a:br>
            <a:r>
              <a:rPr lang="es-EC" sz="1600" cap="none" dirty="0"/>
              <a:t>R</a:t>
            </a:r>
            <a:r>
              <a:rPr lang="es-EC" sz="1600" cap="none" dirty="0" smtClean="0"/>
              <a:t>ichard </a:t>
            </a:r>
            <a:r>
              <a:rPr lang="es-EC" sz="1600" cap="none" dirty="0"/>
              <a:t>C</a:t>
            </a:r>
            <a:r>
              <a:rPr lang="es-EC" sz="1600" cap="none" dirty="0" smtClean="0"/>
              <a:t>uzco </a:t>
            </a:r>
            <a:r>
              <a:rPr lang="es-EC" sz="1600" cap="none" dirty="0"/>
              <a:t>S</a:t>
            </a:r>
            <a:r>
              <a:rPr lang="es-EC" sz="1600" cap="none" dirty="0" smtClean="0"/>
              <a:t>isa</a:t>
            </a:r>
          </a:p>
          <a:p>
            <a:pPr algn="ctr"/>
            <a:endParaRPr lang="es-EC" sz="1600" cap="none" dirty="0" smtClean="0"/>
          </a:p>
          <a:p>
            <a:pPr algn="ctr"/>
            <a:r>
              <a:rPr lang="es-EC" sz="1600" b="1" cap="none" dirty="0" smtClean="0"/>
              <a:t>Director:</a:t>
            </a:r>
            <a:r>
              <a:rPr lang="es-EC" sz="1600" cap="none" dirty="0" smtClean="0"/>
              <a:t/>
            </a:r>
            <a:br>
              <a:rPr lang="es-EC" sz="1600" cap="none" dirty="0" smtClean="0"/>
            </a:br>
            <a:r>
              <a:rPr lang="es-EC" sz="1600" cap="none" dirty="0"/>
              <a:t>D</a:t>
            </a:r>
            <a:r>
              <a:rPr lang="es-EC" sz="1600" cap="none" dirty="0" smtClean="0"/>
              <a:t>r. Diego Arcos Avilés</a:t>
            </a:r>
          </a:p>
          <a:p>
            <a:pPr algn="ctr"/>
            <a:endParaRPr lang="es-EC" sz="1600" cap="none" dirty="0"/>
          </a:p>
          <a:p>
            <a:pPr algn="ctr"/>
            <a:r>
              <a:rPr lang="es-EC" sz="1600" cap="none" dirty="0" err="1" smtClean="0"/>
              <a:t>Sangolquí</a:t>
            </a:r>
            <a:r>
              <a:rPr lang="es-EC" sz="1600" cap="none" dirty="0" smtClean="0"/>
              <a:t> - Julio 2021</a:t>
            </a:r>
            <a:endParaRPr lang="es-EC" sz="1600" cap="none" dirty="0"/>
          </a:p>
        </p:txBody>
      </p:sp>
      <p:pic>
        <p:nvPicPr>
          <p:cNvPr id="7" name="Picture 2">
            <a:extLst>
              <a:ext uri="{FF2B5EF4-FFF2-40B4-BE49-F238E27FC236}">
                <a16:creationId xmlns:a16="http://schemas.microsoft.com/office/drawing/2014/main" id="{2A7A0A3E-B1B0-454C-A074-8B7003829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4750" y="163724"/>
            <a:ext cx="1204241" cy="11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Universidad y Buen Vivir : Módulo 4.- Conociendo mi Universidad (Trabajo  Grup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163724"/>
            <a:ext cx="4773612" cy="115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933062" y="1208400"/>
            <a:ext cx="4563427" cy="3179928"/>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4"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5" name="TextBox 32"/>
          <p:cNvSpPr txBox="1"/>
          <p:nvPr/>
        </p:nvSpPr>
        <p:spPr>
          <a:xfrm>
            <a:off x="647475" y="2169693"/>
            <a:ext cx="5133419" cy="2862322"/>
          </a:xfrm>
          <a:prstGeom prst="rect">
            <a:avLst/>
          </a:prstGeom>
          <a:noFill/>
        </p:spPr>
        <p:txBody>
          <a:bodyPr wrap="square" rtlCol="0">
            <a:spAutoFit/>
          </a:bodyPr>
          <a:lstStyle/>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Uno de los algoritmos MPPT comúnmente utilizados en la industria fotovoltaica</a:t>
            </a:r>
          </a:p>
          <a:p>
            <a:pPr algn="just"/>
            <a:endParaRPr lang="es-ES" altLang="ko-KR"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El algoritmo se basa en la continua observación y perturbación hasta encontrar un punto de operación que se acerque lo mas posible al punto de máxima potencia</a:t>
            </a:r>
          </a:p>
          <a:p>
            <a:pPr marL="285750" indent="-285750" algn="just">
              <a:buFont typeface="Arial" panose="020B0604020202020204" pitchFamily="34" charset="0"/>
              <a:buChar char="•"/>
            </a:pPr>
            <a:endParaRPr lang="es-ES" altLang="ko-KR"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Dado su modo de funcionamiento oscila alrededor del punto de máxima potencia.</a:t>
            </a:r>
          </a:p>
        </p:txBody>
      </p:sp>
      <p:sp>
        <p:nvSpPr>
          <p:cNvPr id="16" name="TextBox 32"/>
          <p:cNvSpPr txBox="1"/>
          <p:nvPr/>
        </p:nvSpPr>
        <p:spPr>
          <a:xfrm>
            <a:off x="948725" y="1216065"/>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PERTURBACIÓN &amp; OBSERVACIÓN - P&amp;O</a:t>
            </a:r>
          </a:p>
        </p:txBody>
      </p:sp>
      <p:pic>
        <p:nvPicPr>
          <p:cNvPr id="18" name="Imagen 17"/>
          <p:cNvPicPr/>
          <p:nvPr/>
        </p:nvPicPr>
        <p:blipFill>
          <a:blip r:embed="rId2">
            <a:extLst>
              <a:ext uri="{28A0092B-C50C-407E-A947-70E740481C1C}">
                <a14:useLocalDpi xmlns:a14="http://schemas.microsoft.com/office/drawing/2010/main" val="0"/>
              </a:ext>
            </a:extLst>
          </a:blip>
          <a:srcRect/>
          <a:stretch>
            <a:fillRect/>
          </a:stretch>
        </p:blipFill>
        <p:spPr bwMode="auto">
          <a:xfrm>
            <a:off x="7207352" y="1398955"/>
            <a:ext cx="3983812" cy="2844031"/>
          </a:xfrm>
          <a:prstGeom prst="rect">
            <a:avLst/>
          </a:prstGeom>
          <a:noFill/>
          <a:ln>
            <a:noFill/>
          </a:ln>
        </p:spPr>
      </p:pic>
      <p:pic>
        <p:nvPicPr>
          <p:cNvPr id="19"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836400" y="4733799"/>
            <a:ext cx="914400" cy="914400"/>
          </a:xfrm>
          <a:prstGeom prst="rect">
            <a:avLst/>
          </a:prstGeom>
        </p:spPr>
      </p:pic>
      <p:grpSp>
        <p:nvGrpSpPr>
          <p:cNvPr id="20" name="Group 31">
            <a:extLst>
              <a:ext uri="{FF2B5EF4-FFF2-40B4-BE49-F238E27FC236}">
                <a16:creationId xmlns:a16="http://schemas.microsoft.com/office/drawing/2014/main" id="{E603CAFA-1BAA-4FA1-9F79-7DA53DE4CCF3}"/>
              </a:ext>
            </a:extLst>
          </p:cNvPr>
          <p:cNvGrpSpPr/>
          <p:nvPr/>
        </p:nvGrpSpPr>
        <p:grpSpPr>
          <a:xfrm>
            <a:off x="7107851" y="4733799"/>
            <a:ext cx="1197258" cy="975792"/>
            <a:chOff x="9890683" y="1031586"/>
            <a:chExt cx="1670500" cy="1414987"/>
          </a:xfrm>
        </p:grpSpPr>
        <p:pic>
          <p:nvPicPr>
            <p:cNvPr id="21"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22"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23"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34" name="Group 286">
            <a:extLst>
              <a:ext uri="{FF2B5EF4-FFF2-40B4-BE49-F238E27FC236}">
                <a16:creationId xmlns:a16="http://schemas.microsoft.com/office/drawing/2014/main" id="{49E001F5-85B7-4F35-B25D-DFF6CAAAAD76}"/>
              </a:ext>
            </a:extLst>
          </p:cNvPr>
          <p:cNvGrpSpPr/>
          <p:nvPr/>
        </p:nvGrpSpPr>
        <p:grpSpPr>
          <a:xfrm>
            <a:off x="10218077" y="4720557"/>
            <a:ext cx="1087343" cy="818502"/>
            <a:chOff x="4402904" y="822061"/>
            <a:chExt cx="3952766" cy="2841256"/>
          </a:xfrm>
        </p:grpSpPr>
        <p:grpSp>
          <p:nvGrpSpPr>
            <p:cNvPr id="35"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42"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3"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36"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37"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38"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39"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0"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1"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44"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CONVENCIONALES</a:t>
            </a:r>
          </a:p>
        </p:txBody>
      </p:sp>
    </p:spTree>
    <p:extLst>
      <p:ext uri="{BB962C8B-B14F-4D97-AF65-F5344CB8AC3E}">
        <p14:creationId xmlns:p14="http://schemas.microsoft.com/office/powerpoint/2010/main" val="77278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C:\Users\Richard Cuzco Sisa\Downloads\P&amp;0_FIN.png"/>
          <p:cNvPicPr/>
          <p:nvPr/>
        </p:nvPicPr>
        <p:blipFill>
          <a:blip r:embed="rId2">
            <a:extLst>
              <a:ext uri="{28A0092B-C50C-407E-A947-70E740481C1C}">
                <a14:useLocalDpi xmlns:a14="http://schemas.microsoft.com/office/drawing/2010/main" val="0"/>
              </a:ext>
            </a:extLst>
          </a:blip>
          <a:srcRect/>
          <a:stretch>
            <a:fillRect/>
          </a:stretch>
        </p:blipFill>
        <p:spPr bwMode="auto">
          <a:xfrm>
            <a:off x="6752464" y="1057419"/>
            <a:ext cx="4769216" cy="4620049"/>
          </a:xfrm>
          <a:prstGeom prst="rect">
            <a:avLst/>
          </a:prstGeom>
          <a:noFill/>
          <a:ln>
            <a:noFill/>
          </a:ln>
        </p:spPr>
      </p:pic>
      <p:sp>
        <p:nvSpPr>
          <p:cNvPr id="8"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691086" y="785764"/>
            <a:ext cx="4955529" cy="5121550"/>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4"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5" name="TextBox 32"/>
          <p:cNvSpPr txBox="1"/>
          <p:nvPr/>
        </p:nvSpPr>
        <p:spPr>
          <a:xfrm>
            <a:off x="763709" y="1699489"/>
            <a:ext cx="5133419" cy="923330"/>
          </a:xfrm>
          <a:prstGeom prst="rect">
            <a:avLst/>
          </a:prstGeom>
          <a:noFill/>
        </p:spPr>
        <p:txBody>
          <a:bodyPr wrap="square" rtlCol="0">
            <a:spAutoFit/>
          </a:bodyPr>
          <a:lstStyle/>
          <a:p>
            <a:pPr algn="just"/>
            <a:r>
              <a:rPr lang="es-ES" altLang="ko-KR" dirty="0" smtClean="0">
                <a:solidFill>
                  <a:schemeClr val="tx1">
                    <a:lumMod val="75000"/>
                    <a:lumOff val="25000"/>
                  </a:schemeClr>
                </a:solidFill>
                <a:latin typeface="Arial" panose="020B0604020202020204" pitchFamily="34" charset="0"/>
                <a:cs typeface="Arial" panose="020B0604020202020204" pitchFamily="34" charset="0"/>
              </a:rPr>
              <a:t>Establecer </a:t>
            </a:r>
            <a:r>
              <a:rPr lang="es-ES" altLang="ko-KR" dirty="0">
                <a:solidFill>
                  <a:schemeClr val="tx1">
                    <a:lumMod val="75000"/>
                    <a:lumOff val="25000"/>
                  </a:schemeClr>
                </a:solidFill>
                <a:latin typeface="Arial" panose="020B0604020202020204" pitchFamily="34" charset="0"/>
                <a:cs typeface="Arial" panose="020B0604020202020204" pitchFamily="34" charset="0"/>
              </a:rPr>
              <a:t>el modelo matemático del sistema de generación fotovoltaica con la utilización de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herramientas informáticas.</a:t>
            </a:r>
          </a:p>
        </p:txBody>
      </p:sp>
      <p:pic>
        <p:nvPicPr>
          <p:cNvPr id="20"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995159" y="5149960"/>
            <a:ext cx="914400" cy="914400"/>
          </a:xfrm>
          <a:prstGeom prst="rect">
            <a:avLst/>
          </a:prstGeom>
        </p:spPr>
      </p:pic>
      <p:grpSp>
        <p:nvGrpSpPr>
          <p:cNvPr id="21" name="Group 31">
            <a:extLst>
              <a:ext uri="{FF2B5EF4-FFF2-40B4-BE49-F238E27FC236}">
                <a16:creationId xmlns:a16="http://schemas.microsoft.com/office/drawing/2014/main" id="{E603CAFA-1BAA-4FA1-9F79-7DA53DE4CCF3}"/>
              </a:ext>
            </a:extLst>
          </p:cNvPr>
          <p:cNvGrpSpPr/>
          <p:nvPr/>
        </p:nvGrpSpPr>
        <p:grpSpPr>
          <a:xfrm>
            <a:off x="1266610" y="5149960"/>
            <a:ext cx="1197258" cy="975792"/>
            <a:chOff x="9890683" y="1031586"/>
            <a:chExt cx="1670500" cy="1414987"/>
          </a:xfrm>
        </p:grpSpPr>
        <p:pic>
          <p:nvPicPr>
            <p:cNvPr id="22"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23"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24"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25" name="Group 286">
            <a:extLst>
              <a:ext uri="{FF2B5EF4-FFF2-40B4-BE49-F238E27FC236}">
                <a16:creationId xmlns:a16="http://schemas.microsoft.com/office/drawing/2014/main" id="{49E001F5-85B7-4F35-B25D-DFF6CAAAAD76}"/>
              </a:ext>
            </a:extLst>
          </p:cNvPr>
          <p:cNvGrpSpPr/>
          <p:nvPr/>
        </p:nvGrpSpPr>
        <p:grpSpPr>
          <a:xfrm>
            <a:off x="4376836" y="5136718"/>
            <a:ext cx="1087343" cy="818502"/>
            <a:chOff x="4402904" y="822061"/>
            <a:chExt cx="3952766" cy="2841256"/>
          </a:xfrm>
        </p:grpSpPr>
        <p:grpSp>
          <p:nvGrpSpPr>
            <p:cNvPr id="26"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33"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4"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27"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28"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29"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30"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1"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graphicFrame>
        <p:nvGraphicFramePr>
          <p:cNvPr id="3" name="Tabla 2"/>
          <p:cNvGraphicFramePr>
            <a:graphicFrameLocks noGrp="1"/>
          </p:cNvGraphicFramePr>
          <p:nvPr>
            <p:extLst>
              <p:ext uri="{D42A27DB-BD31-4B8C-83A1-F6EECF244321}">
                <p14:modId xmlns:p14="http://schemas.microsoft.com/office/powerpoint/2010/main" val="2676604545"/>
              </p:ext>
            </p:extLst>
          </p:nvPr>
        </p:nvGraphicFramePr>
        <p:xfrm>
          <a:off x="606050" y="2863291"/>
          <a:ext cx="5432425" cy="2197608"/>
        </p:xfrm>
        <a:graphic>
          <a:graphicData uri="http://schemas.openxmlformats.org/drawingml/2006/table">
            <a:tbl>
              <a:tblPr firstRow="1" firstCol="1" bandRow="1"/>
              <a:tblGrid>
                <a:gridCol w="1361440">
                  <a:extLst>
                    <a:ext uri="{9D8B030D-6E8A-4147-A177-3AD203B41FA5}">
                      <a16:colId xmlns:a16="http://schemas.microsoft.com/office/drawing/2014/main" val="3065013644"/>
                    </a:ext>
                  </a:extLst>
                </a:gridCol>
                <a:gridCol w="1419860">
                  <a:extLst>
                    <a:ext uri="{9D8B030D-6E8A-4147-A177-3AD203B41FA5}">
                      <a16:colId xmlns:a16="http://schemas.microsoft.com/office/drawing/2014/main" val="2722235349"/>
                    </a:ext>
                  </a:extLst>
                </a:gridCol>
                <a:gridCol w="1358900">
                  <a:extLst>
                    <a:ext uri="{9D8B030D-6E8A-4147-A177-3AD203B41FA5}">
                      <a16:colId xmlns:a16="http://schemas.microsoft.com/office/drawing/2014/main" val="2621435527"/>
                    </a:ext>
                  </a:extLst>
                </a:gridCol>
                <a:gridCol w="1292225">
                  <a:extLst>
                    <a:ext uri="{9D8B030D-6E8A-4147-A177-3AD203B41FA5}">
                      <a16:colId xmlns:a16="http://schemas.microsoft.com/office/drawing/2014/main" val="1341547460"/>
                    </a:ext>
                  </a:extLst>
                </a:gridCol>
              </a:tblGrid>
              <a:tr h="0">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Perturbación </a:t>
                      </a:r>
                      <a:r>
                        <a:rPr lang="es-EC" sz="1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s-EC" sz="1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1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Previa</a:t>
                      </a:r>
                      <a:endParaRPr lang="es-E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Cambio en la Potencia</a:t>
                      </a:r>
                      <a:endParaRPr lang="es-E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Siguiente Perturbación</a:t>
                      </a:r>
                      <a:endParaRPr lang="es-E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88120"/>
                  </a:ext>
                </a:extLst>
              </a:tr>
              <a:tr h="0">
                <a:tc>
                  <a:txBody>
                    <a:bodyPr/>
                    <a:lstStyle/>
                    <a:p>
                      <a:pPr algn="ctr">
                        <a:lnSpc>
                          <a:spcPct val="200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Positiva</a:t>
                      </a:r>
                      <a:endParaRPr lang="es-E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Positiva</a:t>
                      </a:r>
                      <a:endParaRPr lang="es-E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rowSpan="4">
                  <a:txBody>
                    <a:bodyPr/>
                    <a:lstStyle/>
                    <a:p>
                      <a:pPr algn="just">
                        <a:lnSpc>
                          <a:spcPct val="200000"/>
                        </a:lnSpc>
                        <a:spcAft>
                          <a:spcPts val="0"/>
                        </a:spcAft>
                      </a:pPr>
                      <a:endPar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Positiva</a:t>
                      </a:r>
                      <a:endParaRPr lang="es-E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5546452"/>
                  </a:ext>
                </a:extLst>
              </a:tr>
              <a:tr h="0">
                <a:tc>
                  <a:txBody>
                    <a:bodyPr/>
                    <a:lstStyle/>
                    <a:p>
                      <a:pPr algn="ctr">
                        <a:lnSpc>
                          <a:spcPct val="200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Positiva</a:t>
                      </a:r>
                      <a:endParaRPr lang="es-E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Negativa</a:t>
                      </a:r>
                      <a:endParaRPr lang="es-E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vMerge="1">
                  <a:txBody>
                    <a:bodyPr/>
                    <a:lstStyle/>
                    <a:p>
                      <a:endParaRPr lang="es-ES"/>
                    </a:p>
                  </a:txBody>
                  <a:tcPr/>
                </a:tc>
                <a:tc>
                  <a:txBody>
                    <a:bodyPr/>
                    <a:lstStyle/>
                    <a:p>
                      <a:pPr algn="ctr">
                        <a:lnSpc>
                          <a:spcPct val="200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Negativa</a:t>
                      </a:r>
                      <a:endParaRPr lang="es-E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3560545966"/>
                  </a:ext>
                </a:extLst>
              </a:tr>
              <a:tr h="0">
                <a:tc>
                  <a:txBody>
                    <a:bodyPr/>
                    <a:lstStyle/>
                    <a:p>
                      <a:pPr algn="ctr">
                        <a:lnSpc>
                          <a:spcPct val="200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Negativa</a:t>
                      </a:r>
                      <a:endParaRPr lang="es-E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Positiva</a:t>
                      </a:r>
                      <a:endParaRPr lang="es-E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vMerge="1">
                  <a:txBody>
                    <a:bodyPr/>
                    <a:lstStyle/>
                    <a:p>
                      <a:endParaRPr lang="es-ES"/>
                    </a:p>
                  </a:txBody>
                  <a:tcPr/>
                </a:tc>
                <a:tc>
                  <a:txBody>
                    <a:bodyPr/>
                    <a:lstStyle/>
                    <a:p>
                      <a:pPr algn="ctr">
                        <a:lnSpc>
                          <a:spcPct val="200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Negativa</a:t>
                      </a:r>
                      <a:endParaRPr lang="es-E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a:noFill/>
                    </a:lnB>
                  </a:tcPr>
                </a:tc>
                <a:extLst>
                  <a:ext uri="{0D108BD9-81ED-4DB2-BD59-A6C34878D82A}">
                    <a16:rowId xmlns:a16="http://schemas.microsoft.com/office/drawing/2014/main" val="1334278160"/>
                  </a:ext>
                </a:extLst>
              </a:tr>
              <a:tr h="0">
                <a:tc>
                  <a:txBody>
                    <a:bodyPr/>
                    <a:lstStyle/>
                    <a:p>
                      <a:pPr algn="ctr">
                        <a:lnSpc>
                          <a:spcPct val="200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Negativa</a:t>
                      </a:r>
                      <a:endParaRPr lang="es-E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Negativa</a:t>
                      </a:r>
                      <a:endParaRPr lang="es-E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ctr">
                        <a:lnSpc>
                          <a:spcPct val="200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Positiva</a:t>
                      </a:r>
                      <a:endParaRPr lang="es-E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501770"/>
                  </a:ext>
                </a:extLst>
              </a:tr>
            </a:tbl>
          </a:graphicData>
        </a:graphic>
      </p:graphicFrame>
      <p:sp>
        <p:nvSpPr>
          <p:cNvPr id="36" name="Flecha derecha 35"/>
          <p:cNvSpPr/>
          <p:nvPr/>
        </p:nvSpPr>
        <p:spPr>
          <a:xfrm>
            <a:off x="3754646" y="3693448"/>
            <a:ext cx="838200" cy="495300"/>
          </a:xfrm>
          <a:prstGeom prst="right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5" name="TextBox 32"/>
          <p:cNvSpPr txBox="1"/>
          <p:nvPr/>
        </p:nvSpPr>
        <p:spPr>
          <a:xfrm>
            <a:off x="948725" y="1216065"/>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PERTURBACIÓN &amp; OBSERVACIÓN - P&amp;O</a:t>
            </a:r>
          </a:p>
        </p:txBody>
      </p:sp>
      <p:sp>
        <p:nvSpPr>
          <p:cNvPr id="37"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CONVENCIONALES</a:t>
            </a:r>
          </a:p>
        </p:txBody>
      </p:sp>
    </p:spTree>
    <p:extLst>
      <p:ext uri="{BB962C8B-B14F-4D97-AF65-F5344CB8AC3E}">
        <p14:creationId xmlns:p14="http://schemas.microsoft.com/office/powerpoint/2010/main" val="347428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C:\Users\Richard Cuzco Sisa\Documents\ESPE\Tesis\Escrito\INC.png"/>
          <p:cNvPicPr/>
          <p:nvPr/>
        </p:nvPicPr>
        <p:blipFill rotWithShape="1">
          <a:blip r:embed="rId2">
            <a:extLst>
              <a:ext uri="{28A0092B-C50C-407E-A947-70E740481C1C}">
                <a14:useLocalDpi xmlns:a14="http://schemas.microsoft.com/office/drawing/2010/main" val="0"/>
              </a:ext>
            </a:extLst>
          </a:blip>
          <a:srcRect r="3269"/>
          <a:stretch/>
        </p:blipFill>
        <p:spPr bwMode="auto">
          <a:xfrm>
            <a:off x="7114954" y="1084359"/>
            <a:ext cx="4509010" cy="3146827"/>
          </a:xfrm>
          <a:prstGeom prst="rect">
            <a:avLst/>
          </a:prstGeom>
          <a:noFill/>
          <a:ln>
            <a:noFill/>
          </a:ln>
        </p:spPr>
      </p:pic>
      <p:sp>
        <p:nvSpPr>
          <p:cNvPr id="14"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876471" y="1067522"/>
            <a:ext cx="4985975" cy="3368226"/>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1"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2" name="TextBox 32"/>
          <p:cNvSpPr txBox="1"/>
          <p:nvPr/>
        </p:nvSpPr>
        <p:spPr>
          <a:xfrm>
            <a:off x="948725" y="1216065"/>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CONDUCTANCIA INCREMENTAL - INC</a:t>
            </a:r>
          </a:p>
        </p:txBody>
      </p:sp>
      <p:sp>
        <p:nvSpPr>
          <p:cNvPr id="19"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CONVENCIONALES</a:t>
            </a:r>
          </a:p>
        </p:txBody>
      </p:sp>
      <p:pic>
        <p:nvPicPr>
          <p:cNvPr id="21"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836400" y="4733799"/>
            <a:ext cx="914400" cy="914400"/>
          </a:xfrm>
          <a:prstGeom prst="rect">
            <a:avLst/>
          </a:prstGeom>
        </p:spPr>
      </p:pic>
      <p:grpSp>
        <p:nvGrpSpPr>
          <p:cNvPr id="22" name="Group 31">
            <a:extLst>
              <a:ext uri="{FF2B5EF4-FFF2-40B4-BE49-F238E27FC236}">
                <a16:creationId xmlns:a16="http://schemas.microsoft.com/office/drawing/2014/main" id="{E603CAFA-1BAA-4FA1-9F79-7DA53DE4CCF3}"/>
              </a:ext>
            </a:extLst>
          </p:cNvPr>
          <p:cNvGrpSpPr/>
          <p:nvPr/>
        </p:nvGrpSpPr>
        <p:grpSpPr>
          <a:xfrm>
            <a:off x="7107851" y="4733799"/>
            <a:ext cx="1197258" cy="975792"/>
            <a:chOff x="9890683" y="1031586"/>
            <a:chExt cx="1670500" cy="1414987"/>
          </a:xfrm>
        </p:grpSpPr>
        <p:pic>
          <p:nvPicPr>
            <p:cNvPr id="23"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24"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25"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26" name="Group 286">
            <a:extLst>
              <a:ext uri="{FF2B5EF4-FFF2-40B4-BE49-F238E27FC236}">
                <a16:creationId xmlns:a16="http://schemas.microsoft.com/office/drawing/2014/main" id="{49E001F5-85B7-4F35-B25D-DFF6CAAAAD76}"/>
              </a:ext>
            </a:extLst>
          </p:cNvPr>
          <p:cNvGrpSpPr/>
          <p:nvPr/>
        </p:nvGrpSpPr>
        <p:grpSpPr>
          <a:xfrm>
            <a:off x="10218077" y="4720557"/>
            <a:ext cx="1087343" cy="818502"/>
            <a:chOff x="4402904" y="822061"/>
            <a:chExt cx="3952766" cy="2841256"/>
          </a:xfrm>
        </p:grpSpPr>
        <p:grpSp>
          <p:nvGrpSpPr>
            <p:cNvPr id="27"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34"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5"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28"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29"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30"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31"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2"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36" name="TextBox 32"/>
          <p:cNvSpPr txBox="1"/>
          <p:nvPr/>
        </p:nvSpPr>
        <p:spPr>
          <a:xfrm>
            <a:off x="647474" y="1888324"/>
            <a:ext cx="5133419" cy="2862322"/>
          </a:xfrm>
          <a:prstGeom prst="rect">
            <a:avLst/>
          </a:prstGeom>
          <a:noFill/>
        </p:spPr>
        <p:txBody>
          <a:bodyPr wrap="square" rtlCol="0">
            <a:spAutoFit/>
          </a:bodyPr>
          <a:lstStyle/>
          <a:p>
            <a:pPr marL="285750" indent="-285750" algn="just">
              <a:buFont typeface="Arial" panose="020B0604020202020204" pitchFamily="34" charset="0"/>
              <a:buChar char="•"/>
            </a:pPr>
            <a:r>
              <a:rPr lang="es-EC" dirty="0"/>
              <a:t>M</a:t>
            </a:r>
            <a:r>
              <a:rPr lang="es-EC" dirty="0" smtClean="0"/>
              <a:t>edición </a:t>
            </a:r>
            <a:r>
              <a:rPr lang="es-EC" dirty="0"/>
              <a:t>de los cambios incrementales de voltaje y corriente del panel </a:t>
            </a:r>
            <a:r>
              <a:rPr lang="es-EC" dirty="0" smtClean="0"/>
              <a:t>solar.</a:t>
            </a:r>
          </a:p>
          <a:p>
            <a:pPr algn="just"/>
            <a:endParaRPr lang="es-ES" altLang="ko-KR"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Rastreo del punto de máxima potencia mediante la derivada de la potencia con respecto al voltaje.</a:t>
            </a:r>
          </a:p>
          <a:p>
            <a:pPr marL="285750" indent="-285750" algn="just">
              <a:buFont typeface="Arial" panose="020B0604020202020204" pitchFamily="34" charset="0"/>
              <a:buChar char="•"/>
            </a:pPr>
            <a:endParaRPr lang="es-ES" altLang="ko-KR"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Tres regiones de operación en base a la derivada de la potencia con respecto al voltaje.</a:t>
            </a:r>
          </a:p>
        </p:txBody>
      </p:sp>
      <mc:AlternateContent xmlns:mc="http://schemas.openxmlformats.org/markup-compatibility/2006" xmlns:a14="http://schemas.microsoft.com/office/drawing/2010/main">
        <mc:Choice Requires="a14">
          <p:sp>
            <p:nvSpPr>
              <p:cNvPr id="2" name="Rectángulo 1"/>
              <p:cNvSpPr/>
              <p:nvPr/>
            </p:nvSpPr>
            <p:spPr>
              <a:xfrm>
                <a:off x="2749857" y="5032015"/>
                <a:ext cx="92865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𝐺𝑖</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𝐼</m:t>
                          </m:r>
                        </m:num>
                        <m:den>
                          <m:r>
                            <a:rPr lang="es-ES" i="1">
                              <a:latin typeface="Cambria Math" panose="02040503050406030204" pitchFamily="18" charset="0"/>
                            </a:rPr>
                            <m:t>𝑉</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2749857" y="5032015"/>
                <a:ext cx="928652" cy="610936"/>
              </a:xfrm>
              <a:prstGeom prst="rect">
                <a:avLst/>
              </a:prstGeom>
              <a:blipFill>
                <a:blip r:embed="rId1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83711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descr="C:\Users\Richard Cuzco Sisa\Downloads\INC_FIN.png"/>
          <p:cNvPicPr/>
          <p:nvPr/>
        </p:nvPicPr>
        <p:blipFill>
          <a:blip r:embed="rId2">
            <a:extLst>
              <a:ext uri="{28A0092B-C50C-407E-A947-70E740481C1C}">
                <a14:useLocalDpi xmlns:a14="http://schemas.microsoft.com/office/drawing/2010/main" val="0"/>
              </a:ext>
            </a:extLst>
          </a:blip>
          <a:srcRect/>
          <a:stretch>
            <a:fillRect/>
          </a:stretch>
        </p:blipFill>
        <p:spPr bwMode="auto">
          <a:xfrm>
            <a:off x="6940507" y="913138"/>
            <a:ext cx="4350948" cy="4723243"/>
          </a:xfrm>
          <a:prstGeom prst="rect">
            <a:avLst/>
          </a:prstGeom>
          <a:noFill/>
          <a:ln>
            <a:noFill/>
          </a:ln>
        </p:spPr>
      </p:pic>
      <p:sp>
        <p:nvSpPr>
          <p:cNvPr id="14"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455733" y="737727"/>
            <a:ext cx="5218107" cy="5048125"/>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1"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2" name="TextBox 32"/>
          <p:cNvSpPr txBox="1"/>
          <p:nvPr/>
        </p:nvSpPr>
        <p:spPr>
          <a:xfrm>
            <a:off x="948725" y="1216065"/>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CONDUCTANCIA INCREMENTAL - INC</a:t>
            </a:r>
          </a:p>
        </p:txBody>
      </p:sp>
      <p:sp>
        <p:nvSpPr>
          <p:cNvPr id="19"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CONVENCIONALES</a:t>
            </a:r>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1840570612"/>
                  </p:ext>
                </p:extLst>
              </p:nvPr>
            </p:nvGraphicFramePr>
            <p:xfrm>
              <a:off x="1062129" y="2768225"/>
              <a:ext cx="4163872" cy="2083500"/>
            </p:xfrm>
            <a:graphic>
              <a:graphicData uri="http://schemas.openxmlformats.org/drawingml/2006/table">
                <a:tbl>
                  <a:tblPr firstRow="1" firstCol="1" bandRow="1"/>
                  <a:tblGrid>
                    <a:gridCol w="4163872">
                      <a:extLst>
                        <a:ext uri="{9D8B030D-6E8A-4147-A177-3AD203B41FA5}">
                          <a16:colId xmlns:a16="http://schemas.microsoft.com/office/drawing/2014/main" val="2931362711"/>
                        </a:ext>
                      </a:extLst>
                    </a:gridCol>
                  </a:tblGrid>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𝑴𝑷𝑷</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s-ES"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𝑑𝑃</m:t>
                                    </m:r>
                                  </m:num>
                                  <m:den>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𝑑𝑉</m:t>
                                    </m:r>
                                  </m:den>
                                </m:f>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=0</m:t>
                                </m:r>
                              </m:oMath>
                            </m:oMathPara>
                          </a14:m>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991476389"/>
                      </a:ext>
                    </a:extLst>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𝑹𝒆𝒈𝒊</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ó</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𝒏</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𝟏</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s-ES"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𝑑𝑃</m:t>
                                    </m:r>
                                  </m:num>
                                  <m:den>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𝑑𝑉</m:t>
                                    </m:r>
                                  </m:den>
                                </m:f>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&gt;0</m:t>
                                </m:r>
                              </m:oMath>
                            </m:oMathPara>
                          </a14:m>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499139287"/>
                      </a:ext>
                    </a:extLst>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𝑹𝒆𝒈𝒊</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ó</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𝒏</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       →       </m:t>
                                </m:r>
                                <m:f>
                                  <m:fPr>
                                    <m:ctrlPr>
                                      <a:rPr lang="es-ES"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𝑑𝑃</m:t>
                                    </m:r>
                                  </m:num>
                                  <m:den>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𝑑𝑉</m:t>
                                    </m:r>
                                  </m:den>
                                </m:f>
                                <m:r>
                                  <a:rPr lang="es-EC"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&lt;0</m:t>
                                </m:r>
                              </m:oMath>
                            </m:oMathPara>
                          </a14:m>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587036329"/>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1840570612"/>
                  </p:ext>
                </p:extLst>
              </p:nvPr>
            </p:nvGraphicFramePr>
            <p:xfrm>
              <a:off x="1062129" y="2768225"/>
              <a:ext cx="4163872" cy="2083500"/>
            </p:xfrm>
            <a:graphic>
              <a:graphicData uri="http://schemas.openxmlformats.org/drawingml/2006/table">
                <a:tbl>
                  <a:tblPr firstRow="1" firstCol="1" bandRow="1"/>
                  <a:tblGrid>
                    <a:gridCol w="4163872">
                      <a:extLst>
                        <a:ext uri="{9D8B030D-6E8A-4147-A177-3AD203B41FA5}">
                          <a16:colId xmlns:a16="http://schemas.microsoft.com/office/drawing/2014/main" val="2931362711"/>
                        </a:ext>
                      </a:extLst>
                    </a:gridCol>
                  </a:tblGrid>
                  <a:tr h="694500">
                    <a:tc>
                      <a:txBody>
                        <a:bodyPr/>
                        <a:lstStyle/>
                        <a:p>
                          <a:endParaRPr lang="es-ES"/>
                        </a:p>
                      </a:txBody>
                      <a:tcPr marL="68580" marR="68580" marT="0" marB="0" anchor="ctr">
                        <a:lnL>
                          <a:noFill/>
                        </a:lnL>
                        <a:lnR>
                          <a:noFill/>
                        </a:lnR>
                        <a:lnT>
                          <a:noFill/>
                        </a:lnT>
                        <a:lnB>
                          <a:noFill/>
                        </a:lnB>
                        <a:blipFill>
                          <a:blip r:embed="rId3"/>
                          <a:stretch>
                            <a:fillRect b="-200000"/>
                          </a:stretch>
                        </a:blipFill>
                      </a:tcPr>
                    </a:tc>
                    <a:extLst>
                      <a:ext uri="{0D108BD9-81ED-4DB2-BD59-A6C34878D82A}">
                        <a16:rowId xmlns:a16="http://schemas.microsoft.com/office/drawing/2014/main" val="991476389"/>
                      </a:ext>
                    </a:extLst>
                  </a:tr>
                  <a:tr h="694500">
                    <a:tc>
                      <a:txBody>
                        <a:bodyPr/>
                        <a:lstStyle/>
                        <a:p>
                          <a:endParaRPr lang="es-ES"/>
                        </a:p>
                      </a:txBody>
                      <a:tcPr marL="68580" marR="68580" marT="0" marB="0" anchor="ctr">
                        <a:lnL>
                          <a:noFill/>
                        </a:lnL>
                        <a:lnR>
                          <a:noFill/>
                        </a:lnR>
                        <a:lnT>
                          <a:noFill/>
                        </a:lnT>
                        <a:lnB>
                          <a:noFill/>
                        </a:lnB>
                        <a:blipFill>
                          <a:blip r:embed="rId3"/>
                          <a:stretch>
                            <a:fillRect t="-100000" b="-100000"/>
                          </a:stretch>
                        </a:blipFill>
                      </a:tcPr>
                    </a:tc>
                    <a:extLst>
                      <a:ext uri="{0D108BD9-81ED-4DB2-BD59-A6C34878D82A}">
                        <a16:rowId xmlns:a16="http://schemas.microsoft.com/office/drawing/2014/main" val="499139287"/>
                      </a:ext>
                    </a:extLst>
                  </a:tr>
                  <a:tr h="694500">
                    <a:tc>
                      <a:txBody>
                        <a:bodyPr/>
                        <a:lstStyle/>
                        <a:p>
                          <a:endParaRPr lang="es-ES"/>
                        </a:p>
                      </a:txBody>
                      <a:tcPr marL="68580" marR="68580" marT="0" marB="0" anchor="ctr">
                        <a:lnL>
                          <a:noFill/>
                        </a:lnL>
                        <a:lnR>
                          <a:noFill/>
                        </a:lnR>
                        <a:lnT>
                          <a:noFill/>
                        </a:lnT>
                        <a:lnB>
                          <a:noFill/>
                        </a:lnB>
                        <a:blipFill>
                          <a:blip r:embed="rId3"/>
                          <a:stretch>
                            <a:fillRect t="-200000"/>
                          </a:stretch>
                        </a:blipFill>
                      </a:tcPr>
                    </a:tc>
                    <a:extLst>
                      <a:ext uri="{0D108BD9-81ED-4DB2-BD59-A6C34878D82A}">
                        <a16:rowId xmlns:a16="http://schemas.microsoft.com/office/drawing/2014/main" val="3587036329"/>
                      </a:ext>
                    </a:extLst>
                  </a:tr>
                </a:tbl>
              </a:graphicData>
            </a:graphic>
          </p:graphicFrame>
        </mc:Fallback>
      </mc:AlternateContent>
      <p:pic>
        <p:nvPicPr>
          <p:cNvPr id="20"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995159" y="5149960"/>
            <a:ext cx="914400" cy="914400"/>
          </a:xfrm>
          <a:prstGeom prst="rect">
            <a:avLst/>
          </a:prstGeom>
        </p:spPr>
      </p:pic>
      <p:grpSp>
        <p:nvGrpSpPr>
          <p:cNvPr id="21" name="Group 31">
            <a:extLst>
              <a:ext uri="{FF2B5EF4-FFF2-40B4-BE49-F238E27FC236}">
                <a16:creationId xmlns:a16="http://schemas.microsoft.com/office/drawing/2014/main" id="{E603CAFA-1BAA-4FA1-9F79-7DA53DE4CCF3}"/>
              </a:ext>
            </a:extLst>
          </p:cNvPr>
          <p:cNvGrpSpPr/>
          <p:nvPr/>
        </p:nvGrpSpPr>
        <p:grpSpPr>
          <a:xfrm>
            <a:off x="1266610" y="5149960"/>
            <a:ext cx="1197258" cy="975792"/>
            <a:chOff x="9890683" y="1031586"/>
            <a:chExt cx="1670500" cy="1414987"/>
          </a:xfrm>
        </p:grpSpPr>
        <p:pic>
          <p:nvPicPr>
            <p:cNvPr id="22"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23"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24"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25" name="Group 286">
            <a:extLst>
              <a:ext uri="{FF2B5EF4-FFF2-40B4-BE49-F238E27FC236}">
                <a16:creationId xmlns:a16="http://schemas.microsoft.com/office/drawing/2014/main" id="{49E001F5-85B7-4F35-B25D-DFF6CAAAAD76}"/>
              </a:ext>
            </a:extLst>
          </p:cNvPr>
          <p:cNvGrpSpPr/>
          <p:nvPr/>
        </p:nvGrpSpPr>
        <p:grpSpPr>
          <a:xfrm>
            <a:off x="4376836" y="5136718"/>
            <a:ext cx="1087343" cy="818502"/>
            <a:chOff x="4402904" y="822061"/>
            <a:chExt cx="3952766" cy="2841256"/>
          </a:xfrm>
        </p:grpSpPr>
        <p:grpSp>
          <p:nvGrpSpPr>
            <p:cNvPr id="26"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33"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4"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27"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28"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29"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30"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1"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36" name="TextBox 32"/>
          <p:cNvSpPr txBox="1"/>
          <p:nvPr/>
        </p:nvSpPr>
        <p:spPr>
          <a:xfrm>
            <a:off x="604738" y="1769863"/>
            <a:ext cx="5133419" cy="923330"/>
          </a:xfrm>
          <a:prstGeom prst="rect">
            <a:avLst/>
          </a:prstGeom>
          <a:noFill/>
        </p:spPr>
        <p:txBody>
          <a:bodyPr wrap="square" rtlCol="0">
            <a:spAutoFit/>
          </a:bodyPr>
          <a:lstStyle/>
          <a:p>
            <a:pPr algn="just"/>
            <a:r>
              <a:rPr lang="es-EC" dirty="0" smtClean="0"/>
              <a:t>La Conductancia es la relación </a:t>
            </a:r>
            <a:r>
              <a:rPr lang="es-EC" dirty="0"/>
              <a:t>matemática que </a:t>
            </a:r>
            <a:r>
              <a:rPr lang="es-EC" dirty="0" smtClean="0"/>
              <a:t>involucra </a:t>
            </a:r>
            <a:r>
              <a:rPr lang="es-EC" dirty="0"/>
              <a:t>al voltaje y corriente del panel con la derivada de la potencia con respecto del voltaje</a:t>
            </a:r>
            <a:endParaRPr lang="es-EC" dirty="0" smtClean="0"/>
          </a:p>
        </p:txBody>
      </p:sp>
    </p:spTree>
    <p:extLst>
      <p:ext uri="{BB962C8B-B14F-4D97-AF65-F5344CB8AC3E}">
        <p14:creationId xmlns:p14="http://schemas.microsoft.com/office/powerpoint/2010/main" val="416439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C:\Users\Richard Cuzco Sisa\Documents\ESPE\Tesis\FPertenencia_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639" y="3677296"/>
            <a:ext cx="2750461" cy="1817814"/>
          </a:xfrm>
          <a:prstGeom prst="rect">
            <a:avLst/>
          </a:prstGeom>
          <a:noFill/>
          <a:ln>
            <a:noFill/>
          </a:ln>
        </p:spPr>
      </p:pic>
      <p:pic>
        <p:nvPicPr>
          <p:cNvPr id="11" name="Imagen 10" descr="C:\Users\Richard Cuzco Sisa\Documents\ESPE\Tesis\MF_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2950" y="3623609"/>
            <a:ext cx="2647318" cy="1871501"/>
          </a:xfrm>
          <a:prstGeom prst="rect">
            <a:avLst/>
          </a:prstGeom>
          <a:noFill/>
          <a:ln>
            <a:noFill/>
          </a:ln>
        </p:spPr>
      </p:pic>
      <p:sp>
        <p:nvSpPr>
          <p:cNvPr id="19"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413994" y="748882"/>
            <a:ext cx="5431062" cy="5131083"/>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mc:AlternateContent xmlns:mc="http://schemas.openxmlformats.org/markup-compatibility/2006" xmlns:a14="http://schemas.microsoft.com/office/drawing/2010/main">
        <mc:Choice Requires="a14">
          <p:sp>
            <p:nvSpPr>
              <p:cNvPr id="20" name="Rectángulo 19"/>
              <p:cNvSpPr/>
              <p:nvPr/>
            </p:nvSpPr>
            <p:spPr>
              <a:xfrm>
                <a:off x="1698988" y="3381573"/>
                <a:ext cx="2650341"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𝐸</m:t>
                      </m:r>
                      <m:d>
                        <m:dPr>
                          <m:ctrlPr>
                            <a:rPr lang="es-ES" i="1">
                              <a:latin typeface="Cambria Math" panose="02040503050406030204" pitchFamily="18" charset="0"/>
                            </a:rPr>
                          </m:ctrlPr>
                        </m:dPr>
                        <m:e>
                          <m:r>
                            <a:rPr lang="es-ES" i="1">
                              <a:latin typeface="Cambria Math" panose="02040503050406030204" pitchFamily="18" charset="0"/>
                            </a:rPr>
                            <m:t>𝑘</m:t>
                          </m:r>
                        </m:e>
                      </m:d>
                      <m:r>
                        <a:rPr lang="es-ES" i="0">
                          <a:latin typeface="Cambria Math" panose="02040503050406030204" pitchFamily="18" charset="0"/>
                        </a:rPr>
                        <m:t>=</m:t>
                      </m:r>
                      <m:f>
                        <m:fPr>
                          <m:ctrlPr>
                            <a:rPr lang="es-ES" i="1">
                              <a:latin typeface="Cambria Math" panose="02040503050406030204" pitchFamily="18" charset="0"/>
                            </a:rPr>
                          </m:ctrlPr>
                        </m:fPr>
                        <m:num>
                          <m:d>
                            <m:dPr>
                              <m:begChr m:val=""/>
                              <m:ctrlPr>
                                <a:rPr lang="es-ES" i="1">
                                  <a:latin typeface="Cambria Math" panose="02040503050406030204" pitchFamily="18" charset="0"/>
                                </a:rPr>
                              </m:ctrlPr>
                            </m:dPr>
                            <m:e>
                              <m:r>
                                <a:rPr lang="es-ES" i="1">
                                  <a:latin typeface="Cambria Math" panose="02040503050406030204" pitchFamily="18" charset="0"/>
                                </a:rPr>
                                <m:t>𝑃</m:t>
                              </m:r>
                              <m:d>
                                <m:dPr>
                                  <m:ctrlPr>
                                    <a:rPr lang="es-ES" i="1">
                                      <a:latin typeface="Cambria Math" panose="02040503050406030204" pitchFamily="18" charset="0"/>
                                    </a:rPr>
                                  </m:ctrlPr>
                                </m:dPr>
                                <m:e>
                                  <m:r>
                                    <a:rPr lang="es-ES" i="1">
                                      <a:latin typeface="Cambria Math" panose="02040503050406030204" pitchFamily="18" charset="0"/>
                                    </a:rPr>
                                    <m:t>𝑘</m:t>
                                  </m:r>
                                </m:e>
                              </m:d>
                              <m:r>
                                <a:rPr lang="es-ES" i="0">
                                  <a:latin typeface="Cambria Math" panose="02040503050406030204" pitchFamily="18" charset="0"/>
                                </a:rPr>
                                <m:t>−</m:t>
                              </m:r>
                              <m:r>
                                <a:rPr lang="es-ES" i="1">
                                  <a:latin typeface="Cambria Math" panose="02040503050406030204" pitchFamily="18" charset="0"/>
                                </a:rPr>
                                <m:t>𝑃</m:t>
                              </m:r>
                              <m:r>
                                <a:rPr lang="es-ES" i="0">
                                  <a:latin typeface="Cambria Math" panose="02040503050406030204" pitchFamily="18" charset="0"/>
                                </a:rPr>
                                <m:t>(</m:t>
                              </m:r>
                              <m:r>
                                <a:rPr lang="es-ES" i="1">
                                  <a:latin typeface="Cambria Math" panose="02040503050406030204" pitchFamily="18" charset="0"/>
                                </a:rPr>
                                <m:t>𝑘</m:t>
                              </m:r>
                              <m:r>
                                <a:rPr lang="es-ES" i="0">
                                  <a:latin typeface="Cambria Math" panose="02040503050406030204" pitchFamily="18" charset="0"/>
                                </a:rPr>
                                <m:t>−1</m:t>
                              </m:r>
                            </m:e>
                          </m:d>
                        </m:num>
                        <m:den>
                          <m:d>
                            <m:dPr>
                              <m:begChr m:val=""/>
                              <m:ctrlPr>
                                <a:rPr lang="es-ES" i="1">
                                  <a:latin typeface="Cambria Math" panose="02040503050406030204" pitchFamily="18" charset="0"/>
                                </a:rPr>
                              </m:ctrlPr>
                            </m:dPr>
                            <m:e>
                              <m:r>
                                <a:rPr lang="es-ES" i="1">
                                  <a:latin typeface="Cambria Math" panose="02040503050406030204" pitchFamily="18" charset="0"/>
                                </a:rPr>
                                <m:t>𝑉</m:t>
                              </m:r>
                              <m:d>
                                <m:dPr>
                                  <m:ctrlPr>
                                    <a:rPr lang="es-ES" i="1">
                                      <a:latin typeface="Cambria Math" panose="02040503050406030204" pitchFamily="18" charset="0"/>
                                    </a:rPr>
                                  </m:ctrlPr>
                                </m:dPr>
                                <m:e>
                                  <m:r>
                                    <a:rPr lang="es-ES" i="1">
                                      <a:latin typeface="Cambria Math" panose="02040503050406030204" pitchFamily="18" charset="0"/>
                                    </a:rPr>
                                    <m:t>𝑘</m:t>
                                  </m:r>
                                </m:e>
                              </m:d>
                              <m:r>
                                <a:rPr lang="es-ES" i="0">
                                  <a:latin typeface="Cambria Math" panose="02040503050406030204" pitchFamily="18" charset="0"/>
                                </a:rPr>
                                <m:t>−</m:t>
                              </m:r>
                              <m:r>
                                <a:rPr lang="es-ES" i="1">
                                  <a:latin typeface="Cambria Math" panose="02040503050406030204" pitchFamily="18" charset="0"/>
                                </a:rPr>
                                <m:t>𝑉</m:t>
                              </m:r>
                              <m:r>
                                <a:rPr lang="es-ES" i="0">
                                  <a:latin typeface="Cambria Math" panose="02040503050406030204" pitchFamily="18" charset="0"/>
                                </a:rPr>
                                <m:t>(</m:t>
                              </m:r>
                              <m:r>
                                <a:rPr lang="es-ES" i="1">
                                  <a:latin typeface="Cambria Math" panose="02040503050406030204" pitchFamily="18" charset="0"/>
                                </a:rPr>
                                <m:t>𝑘</m:t>
                              </m:r>
                              <m:r>
                                <a:rPr lang="es-ES" i="0">
                                  <a:latin typeface="Cambria Math" panose="02040503050406030204" pitchFamily="18" charset="0"/>
                                </a:rPr>
                                <m:t>−1</m:t>
                              </m:r>
                            </m:e>
                          </m:d>
                        </m:den>
                      </m:f>
                    </m:oMath>
                  </m:oMathPara>
                </a14:m>
                <a:endParaRPr lang="es-ES" dirty="0"/>
              </a:p>
            </p:txBody>
          </p:sp>
        </mc:Choice>
        <mc:Fallback xmlns="">
          <p:sp>
            <p:nvSpPr>
              <p:cNvPr id="20" name="Rectángulo 19"/>
              <p:cNvSpPr>
                <a:spLocks noRot="1" noChangeAspect="1" noMove="1" noResize="1" noEditPoints="1" noAdjustHandles="1" noChangeArrowheads="1" noChangeShapeType="1" noTextEdit="1"/>
              </p:cNvSpPr>
              <p:nvPr/>
            </p:nvSpPr>
            <p:spPr>
              <a:xfrm>
                <a:off x="1698988" y="3381573"/>
                <a:ext cx="2650341" cy="6790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1557667" y="4455542"/>
                <a:ext cx="27916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i="1">
                              <a:latin typeface="Cambria Math" panose="02040503050406030204" pitchFamily="18" charset="0"/>
                            </a:rPr>
                          </m:ctrlPr>
                        </m:dPr>
                        <m:e>
                          <m:r>
                            <a:rPr lang="es-ES" i="1">
                              <a:latin typeface="Cambria Math" panose="02040503050406030204" pitchFamily="18" charset="0"/>
                            </a:rPr>
                            <m:t>𝐶𝐸</m:t>
                          </m:r>
                          <m:d>
                            <m:dPr>
                              <m:ctrlPr>
                                <a:rPr lang="es-ES" i="1">
                                  <a:latin typeface="Cambria Math" panose="02040503050406030204" pitchFamily="18" charset="0"/>
                                </a:rPr>
                              </m:ctrlPr>
                            </m:dPr>
                            <m:e>
                              <m:r>
                                <a:rPr lang="es-ES" i="1">
                                  <a:latin typeface="Cambria Math" panose="02040503050406030204" pitchFamily="18" charset="0"/>
                                </a:rPr>
                                <m:t>𝑘</m:t>
                              </m:r>
                            </m:e>
                          </m:d>
                          <m:r>
                            <a:rPr lang="es-ES" i="0">
                              <a:latin typeface="Cambria Math" panose="02040503050406030204" pitchFamily="18" charset="0"/>
                            </a:rPr>
                            <m:t>=</m:t>
                          </m:r>
                          <m:r>
                            <a:rPr lang="es-ES" i="1">
                              <a:latin typeface="Cambria Math" panose="02040503050406030204" pitchFamily="18" charset="0"/>
                            </a:rPr>
                            <m:t>𝐸</m:t>
                          </m:r>
                          <m:d>
                            <m:dPr>
                              <m:ctrlPr>
                                <a:rPr lang="es-ES" i="1">
                                  <a:latin typeface="Cambria Math" panose="02040503050406030204" pitchFamily="18" charset="0"/>
                                </a:rPr>
                              </m:ctrlPr>
                            </m:dPr>
                            <m:e>
                              <m:r>
                                <a:rPr lang="es-ES" i="1">
                                  <a:latin typeface="Cambria Math" panose="02040503050406030204" pitchFamily="18" charset="0"/>
                                </a:rPr>
                                <m:t>𝑘</m:t>
                              </m:r>
                            </m:e>
                          </m:d>
                          <m:r>
                            <a:rPr lang="es-ES" i="0">
                              <a:latin typeface="Cambria Math" panose="02040503050406030204" pitchFamily="18" charset="0"/>
                            </a:rPr>
                            <m:t>−</m:t>
                          </m:r>
                          <m:r>
                            <a:rPr lang="es-ES" i="1">
                              <a:latin typeface="Cambria Math" panose="02040503050406030204" pitchFamily="18" charset="0"/>
                            </a:rPr>
                            <m:t>𝐸</m:t>
                          </m:r>
                          <m:r>
                            <a:rPr lang="es-ES" i="0">
                              <a:latin typeface="Cambria Math" panose="02040503050406030204" pitchFamily="18" charset="0"/>
                            </a:rPr>
                            <m:t>(</m:t>
                          </m:r>
                          <m:r>
                            <a:rPr lang="es-ES" i="1">
                              <a:latin typeface="Cambria Math" panose="02040503050406030204" pitchFamily="18" charset="0"/>
                            </a:rPr>
                            <m:t>𝑘</m:t>
                          </m:r>
                          <m:r>
                            <a:rPr lang="es-ES" i="0">
                              <a:latin typeface="Cambria Math" panose="02040503050406030204" pitchFamily="18" charset="0"/>
                            </a:rPr>
                            <m:t>−1</m:t>
                          </m:r>
                        </m:e>
                      </m:d>
                    </m:oMath>
                  </m:oMathPara>
                </a14:m>
                <a:endParaRPr lang="es-ES" dirty="0"/>
              </a:p>
            </p:txBody>
          </p:sp>
        </mc:Choice>
        <mc:Fallback xmlns="">
          <p:sp>
            <p:nvSpPr>
              <p:cNvPr id="21" name="Rectángulo 20"/>
              <p:cNvSpPr>
                <a:spLocks noRot="1" noChangeAspect="1" noMove="1" noResize="1" noEditPoints="1" noAdjustHandles="1" noChangeArrowheads="1" noChangeShapeType="1" noTextEdit="1"/>
              </p:cNvSpPr>
              <p:nvPr/>
            </p:nvSpPr>
            <p:spPr>
              <a:xfrm>
                <a:off x="1557667" y="4455542"/>
                <a:ext cx="2791662" cy="369332"/>
              </a:xfrm>
              <a:prstGeom prst="rect">
                <a:avLst/>
              </a:prstGeom>
              <a:blipFill>
                <a:blip r:embed="rId5"/>
                <a:stretch>
                  <a:fillRect t="-120000" r="-17943" b="-190000"/>
                </a:stretch>
              </a:blipFill>
            </p:spPr>
            <p:txBody>
              <a:bodyPr/>
              <a:lstStyle/>
              <a:p>
                <a:r>
                  <a:rPr lang="es-ES">
                    <a:noFill/>
                  </a:rPr>
                  <a:t> </a:t>
                </a:r>
              </a:p>
            </p:txBody>
          </p:sp>
        </mc:Fallback>
      </mc:AlternateContent>
      <p:sp>
        <p:nvSpPr>
          <p:cNvPr id="16"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7"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8" name="TextBox 32"/>
          <p:cNvSpPr txBox="1"/>
          <p:nvPr/>
        </p:nvSpPr>
        <p:spPr>
          <a:xfrm>
            <a:off x="152167" y="1216065"/>
            <a:ext cx="5929978"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CONTROLADOR BASADO EN LOGICA DIFUSA - FLC</a:t>
            </a:r>
          </a:p>
        </p:txBody>
      </p:sp>
      <p:sp>
        <p:nvSpPr>
          <p:cNvPr id="28"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MODERNOS</a:t>
            </a:r>
          </a:p>
        </p:txBody>
      </p:sp>
      <p:sp>
        <p:nvSpPr>
          <p:cNvPr id="29" name="TextBox 32"/>
          <p:cNvSpPr txBox="1"/>
          <p:nvPr/>
        </p:nvSpPr>
        <p:spPr>
          <a:xfrm>
            <a:off x="550446" y="1869786"/>
            <a:ext cx="5133419" cy="120032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Definir </a:t>
            </a:r>
            <a:r>
              <a:rPr lang="es-EC" dirty="0"/>
              <a:t>variables </a:t>
            </a:r>
            <a:r>
              <a:rPr lang="es-EC" dirty="0" smtClean="0"/>
              <a:t>de entrada y salida. </a:t>
            </a:r>
          </a:p>
          <a:p>
            <a:pPr algn="just"/>
            <a:endParaRPr lang="es-EC" dirty="0" smtClean="0"/>
          </a:p>
          <a:p>
            <a:pPr marL="285750" indent="-285750" algn="just">
              <a:buFont typeface="Arial" panose="020B0604020202020204" pitchFamily="34" charset="0"/>
              <a:buChar char="•"/>
            </a:pPr>
            <a:r>
              <a:rPr lang="es-EC" dirty="0" smtClean="0"/>
              <a:t>Plantear </a:t>
            </a:r>
            <a:r>
              <a:rPr lang="es-EC" dirty="0"/>
              <a:t>su </a:t>
            </a:r>
            <a:r>
              <a:rPr lang="es-EC" dirty="0" smtClean="0"/>
              <a:t>universo </a:t>
            </a:r>
            <a:r>
              <a:rPr lang="es-EC" dirty="0"/>
              <a:t>de </a:t>
            </a:r>
            <a:r>
              <a:rPr lang="es-EC" dirty="0" smtClean="0"/>
              <a:t>discurso, variables lingüísticas </a:t>
            </a:r>
            <a:r>
              <a:rPr lang="es-EC" dirty="0"/>
              <a:t>y funciones de </a:t>
            </a:r>
            <a:r>
              <a:rPr lang="es-EC" dirty="0" smtClean="0"/>
              <a:t>pertenencia.</a:t>
            </a:r>
            <a:endParaRPr lang="es-ES" altLang="ko-KR" dirty="0" smtClean="0">
              <a:solidFill>
                <a:schemeClr val="tx1">
                  <a:lumMod val="75000"/>
                  <a:lumOff val="25000"/>
                </a:schemeClr>
              </a:solidFill>
              <a:latin typeface="Arial" panose="020B0604020202020204" pitchFamily="34" charset="0"/>
              <a:cs typeface="Arial" panose="020B0604020202020204" pitchFamily="34" charset="0"/>
            </a:endParaRPr>
          </a:p>
        </p:txBody>
      </p:sp>
      <p:pic>
        <p:nvPicPr>
          <p:cNvPr id="30"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953498" y="5196894"/>
            <a:ext cx="914400" cy="914400"/>
          </a:xfrm>
          <a:prstGeom prst="rect">
            <a:avLst/>
          </a:prstGeom>
        </p:spPr>
      </p:pic>
      <p:grpSp>
        <p:nvGrpSpPr>
          <p:cNvPr id="31" name="Group 31">
            <a:extLst>
              <a:ext uri="{FF2B5EF4-FFF2-40B4-BE49-F238E27FC236}">
                <a16:creationId xmlns:a16="http://schemas.microsoft.com/office/drawing/2014/main" id="{E603CAFA-1BAA-4FA1-9F79-7DA53DE4CCF3}"/>
              </a:ext>
            </a:extLst>
          </p:cNvPr>
          <p:cNvGrpSpPr/>
          <p:nvPr/>
        </p:nvGrpSpPr>
        <p:grpSpPr>
          <a:xfrm>
            <a:off x="1224949" y="5196894"/>
            <a:ext cx="1197258" cy="975792"/>
            <a:chOff x="9890683" y="1031586"/>
            <a:chExt cx="1670500" cy="1414987"/>
          </a:xfrm>
        </p:grpSpPr>
        <p:pic>
          <p:nvPicPr>
            <p:cNvPr id="32"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33"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34"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35" name="Group 286">
            <a:extLst>
              <a:ext uri="{FF2B5EF4-FFF2-40B4-BE49-F238E27FC236}">
                <a16:creationId xmlns:a16="http://schemas.microsoft.com/office/drawing/2014/main" id="{49E001F5-85B7-4F35-B25D-DFF6CAAAAD76}"/>
              </a:ext>
            </a:extLst>
          </p:cNvPr>
          <p:cNvGrpSpPr/>
          <p:nvPr/>
        </p:nvGrpSpPr>
        <p:grpSpPr>
          <a:xfrm>
            <a:off x="4335175" y="5183652"/>
            <a:ext cx="1087343" cy="818502"/>
            <a:chOff x="4402904" y="822061"/>
            <a:chExt cx="3952766" cy="2841256"/>
          </a:xfrm>
        </p:grpSpPr>
        <p:grpSp>
          <p:nvGrpSpPr>
            <p:cNvPr id="36"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43"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4"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37"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38"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39"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40"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1"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2"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pic>
        <p:nvPicPr>
          <p:cNvPr id="45" name="Imagen 44" descr="C:\Users\Richard Cuzco Sisa\Documents\ESPE\Tesis\Escrito\Fuzzy.png"/>
          <p:cNvPicPr/>
          <p:nvPr/>
        </p:nvPicPr>
        <p:blipFill>
          <a:blip r:embed="rId16">
            <a:extLst>
              <a:ext uri="{28A0092B-C50C-407E-A947-70E740481C1C}">
                <a14:useLocalDpi xmlns:a14="http://schemas.microsoft.com/office/drawing/2010/main" val="0"/>
              </a:ext>
            </a:extLst>
          </a:blip>
          <a:srcRect/>
          <a:stretch>
            <a:fillRect/>
          </a:stretch>
        </p:blipFill>
        <p:spPr bwMode="auto">
          <a:xfrm>
            <a:off x="7197588" y="819974"/>
            <a:ext cx="3863874" cy="2678856"/>
          </a:xfrm>
          <a:prstGeom prst="rect">
            <a:avLst/>
          </a:prstGeom>
          <a:noFill/>
          <a:ln>
            <a:noFill/>
          </a:ln>
        </p:spPr>
      </p:pic>
    </p:spTree>
    <p:extLst>
      <p:ext uri="{BB962C8B-B14F-4D97-AF65-F5344CB8AC3E}">
        <p14:creationId xmlns:p14="http://schemas.microsoft.com/office/powerpoint/2010/main" val="415969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413994" y="748882"/>
            <a:ext cx="5431062" cy="5131083"/>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24" name="Imagen 23"/>
          <p:cNvPicPr>
            <a:picLocks noChangeAspect="1"/>
          </p:cNvPicPr>
          <p:nvPr/>
        </p:nvPicPr>
        <p:blipFill>
          <a:blip r:embed="rId2"/>
          <a:stretch>
            <a:fillRect/>
          </a:stretch>
        </p:blipFill>
        <p:spPr>
          <a:xfrm>
            <a:off x="6637750" y="3837058"/>
            <a:ext cx="4998644" cy="1603046"/>
          </a:xfrm>
          <a:prstGeom prst="rect">
            <a:avLst/>
          </a:prstGeom>
        </p:spPr>
      </p:pic>
      <p:sp>
        <p:nvSpPr>
          <p:cNvPr id="16"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7"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8" name="TextBox 32"/>
          <p:cNvSpPr txBox="1"/>
          <p:nvPr/>
        </p:nvSpPr>
        <p:spPr>
          <a:xfrm>
            <a:off x="152167" y="1216065"/>
            <a:ext cx="5929978"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CONTROLADOR BASADO EN LOGICA DIFUSA - FLC</a:t>
            </a:r>
          </a:p>
        </p:txBody>
      </p:sp>
      <p:sp>
        <p:nvSpPr>
          <p:cNvPr id="28"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MODERNOS</a:t>
            </a:r>
          </a:p>
        </p:txBody>
      </p:sp>
      <p:pic>
        <p:nvPicPr>
          <p:cNvPr id="29"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677275" y="4874588"/>
            <a:ext cx="914400" cy="914400"/>
          </a:xfrm>
          <a:prstGeom prst="rect">
            <a:avLst/>
          </a:prstGeom>
        </p:spPr>
      </p:pic>
      <p:grpSp>
        <p:nvGrpSpPr>
          <p:cNvPr id="30" name="Group 31">
            <a:extLst>
              <a:ext uri="{FF2B5EF4-FFF2-40B4-BE49-F238E27FC236}">
                <a16:creationId xmlns:a16="http://schemas.microsoft.com/office/drawing/2014/main" id="{E603CAFA-1BAA-4FA1-9F79-7DA53DE4CCF3}"/>
              </a:ext>
            </a:extLst>
          </p:cNvPr>
          <p:cNvGrpSpPr/>
          <p:nvPr/>
        </p:nvGrpSpPr>
        <p:grpSpPr>
          <a:xfrm>
            <a:off x="948726" y="4874588"/>
            <a:ext cx="1197258" cy="975792"/>
            <a:chOff x="9890683" y="1031586"/>
            <a:chExt cx="1670500" cy="1414987"/>
          </a:xfrm>
        </p:grpSpPr>
        <p:pic>
          <p:nvPicPr>
            <p:cNvPr id="31"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32"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33"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34" name="Group 286">
            <a:extLst>
              <a:ext uri="{FF2B5EF4-FFF2-40B4-BE49-F238E27FC236}">
                <a16:creationId xmlns:a16="http://schemas.microsoft.com/office/drawing/2014/main" id="{49E001F5-85B7-4F35-B25D-DFF6CAAAAD76}"/>
              </a:ext>
            </a:extLst>
          </p:cNvPr>
          <p:cNvGrpSpPr/>
          <p:nvPr/>
        </p:nvGrpSpPr>
        <p:grpSpPr>
          <a:xfrm>
            <a:off x="4058952" y="4861346"/>
            <a:ext cx="1087343" cy="818502"/>
            <a:chOff x="4402904" y="822061"/>
            <a:chExt cx="3952766" cy="2841256"/>
          </a:xfrm>
        </p:grpSpPr>
        <p:grpSp>
          <p:nvGrpSpPr>
            <p:cNvPr id="35"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42"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3"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36"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37"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38"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39"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0"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1"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44" name="TextBox 32"/>
          <p:cNvSpPr txBox="1"/>
          <p:nvPr/>
        </p:nvSpPr>
        <p:spPr>
          <a:xfrm>
            <a:off x="550446" y="2988518"/>
            <a:ext cx="5133419" cy="1477328"/>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25 Reglas difusas que gobiernan el comportamiento.</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smtClean="0"/>
              <a:t>Enfoque lingüístico “Si - Entonces”</a:t>
            </a:r>
          </a:p>
          <a:p>
            <a:pPr algn="just"/>
            <a:endParaRPr lang="es-EC" dirty="0" smtClean="0"/>
          </a:p>
        </p:txBody>
      </p:sp>
      <p:pic>
        <p:nvPicPr>
          <p:cNvPr id="45" name="Imagen 44" descr="C:\Users\Richard Cuzco Sisa\Documents\ESPE\Tesis\MF_D.png"/>
          <p:cNvPicPr/>
          <p:nvPr/>
        </p:nvPicPr>
        <p:blipFill>
          <a:blip r:embed="rId16">
            <a:extLst>
              <a:ext uri="{28A0092B-C50C-407E-A947-70E740481C1C}">
                <a14:useLocalDpi xmlns:a14="http://schemas.microsoft.com/office/drawing/2010/main" val="0"/>
              </a:ext>
            </a:extLst>
          </a:blip>
          <a:srcRect/>
          <a:stretch>
            <a:fillRect/>
          </a:stretch>
        </p:blipFill>
        <p:spPr bwMode="auto">
          <a:xfrm>
            <a:off x="7142905" y="1309547"/>
            <a:ext cx="3973240" cy="1966846"/>
          </a:xfrm>
          <a:prstGeom prst="rect">
            <a:avLst/>
          </a:prstGeom>
          <a:noFill/>
          <a:ln>
            <a:noFill/>
          </a:ln>
        </p:spPr>
      </p:pic>
      <mc:AlternateContent xmlns:mc="http://schemas.openxmlformats.org/markup-compatibility/2006" xmlns:a14="http://schemas.microsoft.com/office/drawing/2010/main">
        <mc:Choice Requires="a14">
          <p:sp>
            <p:nvSpPr>
              <p:cNvPr id="46" name="Rectángulo 45"/>
              <p:cNvSpPr/>
              <p:nvPr/>
            </p:nvSpPr>
            <p:spPr>
              <a:xfrm>
                <a:off x="1569703" y="2043270"/>
                <a:ext cx="28328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i="1">
                              <a:latin typeface="Cambria Math" panose="02040503050406030204" pitchFamily="18" charset="0"/>
                            </a:rPr>
                          </m:ctrlPr>
                        </m:dPr>
                        <m:e>
                          <m:r>
                            <a:rPr lang="es-ES" i="1">
                              <a:latin typeface="Cambria Math" panose="02040503050406030204" pitchFamily="18" charset="0"/>
                            </a:rPr>
                            <m:t>𝐷</m:t>
                          </m:r>
                          <m:d>
                            <m:dPr>
                              <m:ctrlPr>
                                <a:rPr lang="es-ES" i="1">
                                  <a:latin typeface="Cambria Math" panose="02040503050406030204" pitchFamily="18" charset="0"/>
                                </a:rPr>
                              </m:ctrlPr>
                            </m:dPr>
                            <m:e>
                              <m:r>
                                <a:rPr lang="es-ES" i="1">
                                  <a:latin typeface="Cambria Math" panose="02040503050406030204" pitchFamily="18" charset="0"/>
                                </a:rPr>
                                <m:t>𝑘</m:t>
                              </m:r>
                            </m:e>
                          </m:d>
                          <m:r>
                            <a:rPr lang="es-ES" i="0">
                              <a:latin typeface="Cambria Math" panose="02040503050406030204" pitchFamily="18" charset="0"/>
                            </a:rPr>
                            <m:t>=∆</m:t>
                          </m:r>
                          <m:r>
                            <a:rPr lang="es-ES" i="1">
                              <a:latin typeface="Cambria Math" panose="02040503050406030204" pitchFamily="18" charset="0"/>
                            </a:rPr>
                            <m:t>𝐷</m:t>
                          </m:r>
                          <m:d>
                            <m:dPr>
                              <m:ctrlPr>
                                <a:rPr lang="es-ES" i="1">
                                  <a:latin typeface="Cambria Math" panose="02040503050406030204" pitchFamily="18" charset="0"/>
                                </a:rPr>
                              </m:ctrlPr>
                            </m:dPr>
                            <m:e>
                              <m:r>
                                <a:rPr lang="es-ES" i="1">
                                  <a:latin typeface="Cambria Math" panose="02040503050406030204" pitchFamily="18" charset="0"/>
                                </a:rPr>
                                <m:t>𝑘</m:t>
                              </m:r>
                            </m:e>
                          </m:d>
                          <m:r>
                            <a:rPr lang="es-ES" i="0">
                              <a:latin typeface="Cambria Math" panose="02040503050406030204" pitchFamily="18" charset="0"/>
                            </a:rPr>
                            <m:t>+</m:t>
                          </m:r>
                          <m:r>
                            <a:rPr lang="es-ES" i="1">
                              <a:latin typeface="Cambria Math" panose="02040503050406030204" pitchFamily="18" charset="0"/>
                            </a:rPr>
                            <m:t>𝐷</m:t>
                          </m:r>
                          <m:r>
                            <a:rPr lang="es-ES" i="0">
                              <a:latin typeface="Cambria Math" panose="02040503050406030204" pitchFamily="18" charset="0"/>
                            </a:rPr>
                            <m:t>(</m:t>
                          </m:r>
                          <m:r>
                            <a:rPr lang="es-ES" i="1">
                              <a:latin typeface="Cambria Math" panose="02040503050406030204" pitchFamily="18" charset="0"/>
                            </a:rPr>
                            <m:t>𝑘</m:t>
                          </m:r>
                          <m:r>
                            <a:rPr lang="es-ES" i="0">
                              <a:latin typeface="Cambria Math" panose="02040503050406030204" pitchFamily="18" charset="0"/>
                            </a:rPr>
                            <m:t>−1</m:t>
                          </m:r>
                        </m:e>
                      </m:d>
                    </m:oMath>
                  </m:oMathPara>
                </a14:m>
                <a:endParaRPr lang="es-ES" dirty="0"/>
              </a:p>
            </p:txBody>
          </p:sp>
        </mc:Choice>
        <mc:Fallback xmlns="">
          <p:sp>
            <p:nvSpPr>
              <p:cNvPr id="46" name="Rectángulo 45"/>
              <p:cNvSpPr>
                <a:spLocks noRot="1" noChangeAspect="1" noMove="1" noResize="1" noEditPoints="1" noAdjustHandles="1" noChangeArrowheads="1" noChangeShapeType="1" noTextEdit="1"/>
              </p:cNvSpPr>
              <p:nvPr/>
            </p:nvSpPr>
            <p:spPr>
              <a:xfrm>
                <a:off x="1569703" y="2043270"/>
                <a:ext cx="2832827" cy="369332"/>
              </a:xfrm>
              <a:prstGeom prst="rect">
                <a:avLst/>
              </a:prstGeom>
              <a:blipFill>
                <a:blip r:embed="rId17"/>
                <a:stretch>
                  <a:fillRect t="-118033" r="-17634" b="-185246"/>
                </a:stretch>
              </a:blipFill>
            </p:spPr>
            <p:txBody>
              <a:bodyPr/>
              <a:lstStyle/>
              <a:p>
                <a:r>
                  <a:rPr lang="es-ES">
                    <a:noFill/>
                  </a:rPr>
                  <a:t> </a:t>
                </a:r>
              </a:p>
            </p:txBody>
          </p:sp>
        </mc:Fallback>
      </mc:AlternateContent>
    </p:spTree>
    <p:extLst>
      <p:ext uri="{BB962C8B-B14F-4D97-AF65-F5344CB8AC3E}">
        <p14:creationId xmlns:p14="http://schemas.microsoft.com/office/powerpoint/2010/main" val="73299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303468" y="1440873"/>
            <a:ext cx="5360214" cy="3530697"/>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8" name="Imagen 7" descr="C:\Users\Richard Cuzco Sisa\Documents\ESPE\Tesis\Escrito\Paper\sistema nn.png"/>
          <p:cNvPicPr/>
          <p:nvPr/>
        </p:nvPicPr>
        <p:blipFill>
          <a:blip r:embed="rId2">
            <a:extLst>
              <a:ext uri="{28A0092B-C50C-407E-A947-70E740481C1C}">
                <a14:useLocalDpi xmlns:a14="http://schemas.microsoft.com/office/drawing/2010/main" val="0"/>
              </a:ext>
            </a:extLst>
          </a:blip>
          <a:srcRect/>
          <a:stretch>
            <a:fillRect/>
          </a:stretch>
        </p:blipFill>
        <p:spPr bwMode="auto">
          <a:xfrm>
            <a:off x="6442364" y="1922349"/>
            <a:ext cx="5068683" cy="2576945"/>
          </a:xfrm>
          <a:prstGeom prst="rect">
            <a:avLst/>
          </a:prstGeom>
          <a:noFill/>
          <a:ln>
            <a:noFill/>
          </a:ln>
        </p:spPr>
      </p:pic>
      <p:sp>
        <p:nvSpPr>
          <p:cNvPr id="13"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4"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5" name="TextBox 32"/>
          <p:cNvSpPr txBox="1"/>
          <p:nvPr/>
        </p:nvSpPr>
        <p:spPr>
          <a:xfrm>
            <a:off x="152167" y="1216065"/>
            <a:ext cx="5988138" cy="369332"/>
          </a:xfrm>
          <a:prstGeom prst="rect">
            <a:avLst/>
          </a:prstGeom>
          <a:noFill/>
        </p:spPr>
        <p:txBody>
          <a:bodyPr wrap="square" rtlCol="0">
            <a:spAutoFit/>
          </a:bodyPr>
          <a:lstStyle/>
          <a:p>
            <a:pPr algn="ctr"/>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REDES NEURONALES - NN</a:t>
            </a:r>
          </a:p>
        </p:txBody>
      </p:sp>
      <p:sp>
        <p:nvSpPr>
          <p:cNvPr id="16"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MODERNOS</a:t>
            </a:r>
          </a:p>
        </p:txBody>
      </p:sp>
      <p:pic>
        <p:nvPicPr>
          <p:cNvPr id="17"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677275" y="4971570"/>
            <a:ext cx="914400" cy="914400"/>
          </a:xfrm>
          <a:prstGeom prst="rect">
            <a:avLst/>
          </a:prstGeom>
        </p:spPr>
      </p:pic>
      <p:grpSp>
        <p:nvGrpSpPr>
          <p:cNvPr id="18" name="Group 31">
            <a:extLst>
              <a:ext uri="{FF2B5EF4-FFF2-40B4-BE49-F238E27FC236}">
                <a16:creationId xmlns:a16="http://schemas.microsoft.com/office/drawing/2014/main" id="{E603CAFA-1BAA-4FA1-9F79-7DA53DE4CCF3}"/>
              </a:ext>
            </a:extLst>
          </p:cNvPr>
          <p:cNvGrpSpPr/>
          <p:nvPr/>
        </p:nvGrpSpPr>
        <p:grpSpPr>
          <a:xfrm>
            <a:off x="948726" y="4971570"/>
            <a:ext cx="1197258" cy="914400"/>
            <a:chOff x="9890683" y="1031586"/>
            <a:chExt cx="1670500" cy="1414987"/>
          </a:xfrm>
        </p:grpSpPr>
        <p:pic>
          <p:nvPicPr>
            <p:cNvPr id="19"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20"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21"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22" name="Group 286">
            <a:extLst>
              <a:ext uri="{FF2B5EF4-FFF2-40B4-BE49-F238E27FC236}">
                <a16:creationId xmlns:a16="http://schemas.microsoft.com/office/drawing/2014/main" id="{49E001F5-85B7-4F35-B25D-DFF6CAAAAD76}"/>
              </a:ext>
            </a:extLst>
          </p:cNvPr>
          <p:cNvGrpSpPr/>
          <p:nvPr/>
        </p:nvGrpSpPr>
        <p:grpSpPr>
          <a:xfrm>
            <a:off x="4058952" y="4958328"/>
            <a:ext cx="1087343" cy="818502"/>
            <a:chOff x="4402904" y="822061"/>
            <a:chExt cx="3952766" cy="2841256"/>
          </a:xfrm>
        </p:grpSpPr>
        <p:grpSp>
          <p:nvGrpSpPr>
            <p:cNvPr id="23"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30"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1"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24"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25"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26"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27"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8"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33" name="TextBox 32"/>
          <p:cNvSpPr txBox="1"/>
          <p:nvPr/>
        </p:nvSpPr>
        <p:spPr>
          <a:xfrm>
            <a:off x="579526" y="2087972"/>
            <a:ext cx="5133419" cy="2585323"/>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Definición de variables de entrada y salida del controlador.</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smtClean="0"/>
              <a:t>Cambio de esquema de simulación en función de variables I/O.</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El controlador </a:t>
            </a:r>
            <a:r>
              <a:rPr lang="es-EC" dirty="0"/>
              <a:t>MPPT NN se estructura de tres partes principales</a:t>
            </a:r>
            <a:endParaRPr lang="es-EC" dirty="0" smtClean="0"/>
          </a:p>
          <a:p>
            <a:pPr algn="just"/>
            <a:endParaRPr lang="es-EC" dirty="0" smtClean="0"/>
          </a:p>
        </p:txBody>
      </p:sp>
    </p:spTree>
    <p:extLst>
      <p:ext uri="{BB962C8B-B14F-4D97-AF65-F5344CB8AC3E}">
        <p14:creationId xmlns:p14="http://schemas.microsoft.com/office/powerpoint/2010/main" val="266902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445574" y="1169717"/>
            <a:ext cx="5218107" cy="4381462"/>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4"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5" name="TextBox 32"/>
          <p:cNvSpPr txBox="1"/>
          <p:nvPr/>
        </p:nvSpPr>
        <p:spPr>
          <a:xfrm>
            <a:off x="152167" y="1103311"/>
            <a:ext cx="5988138" cy="369332"/>
          </a:xfrm>
          <a:prstGeom prst="rect">
            <a:avLst/>
          </a:prstGeom>
          <a:noFill/>
        </p:spPr>
        <p:txBody>
          <a:bodyPr wrap="square" rtlCol="0">
            <a:spAutoFit/>
          </a:bodyPr>
          <a:lstStyle/>
          <a:p>
            <a:pPr algn="ctr"/>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REDES NEURONALES - NN</a:t>
            </a:r>
          </a:p>
        </p:txBody>
      </p:sp>
      <p:sp>
        <p:nvSpPr>
          <p:cNvPr id="16" name="TextBox 32"/>
          <p:cNvSpPr txBox="1"/>
          <p:nvPr/>
        </p:nvSpPr>
        <p:spPr>
          <a:xfrm>
            <a:off x="948726" y="800384"/>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MODERNOS</a:t>
            </a:r>
          </a:p>
        </p:txBody>
      </p:sp>
      <p:pic>
        <p:nvPicPr>
          <p:cNvPr id="17"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797253" y="5266235"/>
            <a:ext cx="914400" cy="914400"/>
          </a:xfrm>
          <a:prstGeom prst="rect">
            <a:avLst/>
          </a:prstGeom>
        </p:spPr>
      </p:pic>
      <p:grpSp>
        <p:nvGrpSpPr>
          <p:cNvPr id="18" name="Group 31">
            <a:extLst>
              <a:ext uri="{FF2B5EF4-FFF2-40B4-BE49-F238E27FC236}">
                <a16:creationId xmlns:a16="http://schemas.microsoft.com/office/drawing/2014/main" id="{E603CAFA-1BAA-4FA1-9F79-7DA53DE4CCF3}"/>
              </a:ext>
            </a:extLst>
          </p:cNvPr>
          <p:cNvGrpSpPr/>
          <p:nvPr/>
        </p:nvGrpSpPr>
        <p:grpSpPr>
          <a:xfrm>
            <a:off x="1068704" y="5266235"/>
            <a:ext cx="1197258" cy="914400"/>
            <a:chOff x="9890683" y="1031586"/>
            <a:chExt cx="1670500" cy="1414987"/>
          </a:xfrm>
        </p:grpSpPr>
        <p:pic>
          <p:nvPicPr>
            <p:cNvPr id="19"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20"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21"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22" name="Group 286">
            <a:extLst>
              <a:ext uri="{FF2B5EF4-FFF2-40B4-BE49-F238E27FC236}">
                <a16:creationId xmlns:a16="http://schemas.microsoft.com/office/drawing/2014/main" id="{49E001F5-85B7-4F35-B25D-DFF6CAAAAD76}"/>
              </a:ext>
            </a:extLst>
          </p:cNvPr>
          <p:cNvGrpSpPr/>
          <p:nvPr/>
        </p:nvGrpSpPr>
        <p:grpSpPr>
          <a:xfrm>
            <a:off x="4178930" y="5252993"/>
            <a:ext cx="1087343" cy="818502"/>
            <a:chOff x="4402904" y="822061"/>
            <a:chExt cx="3952766" cy="2841256"/>
          </a:xfrm>
        </p:grpSpPr>
        <p:grpSp>
          <p:nvGrpSpPr>
            <p:cNvPr id="23"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30"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1"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24"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25"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26"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27"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8"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pic>
        <p:nvPicPr>
          <p:cNvPr id="32" name="Imagen 31"/>
          <p:cNvPicPr/>
          <p:nvPr/>
        </p:nvPicPr>
        <p:blipFill>
          <a:blip r:embed="rId16">
            <a:extLst>
              <a:ext uri="{28A0092B-C50C-407E-A947-70E740481C1C}">
                <a14:useLocalDpi xmlns:a14="http://schemas.microsoft.com/office/drawing/2010/main" val="0"/>
              </a:ext>
            </a:extLst>
          </a:blip>
          <a:srcRect/>
          <a:stretch>
            <a:fillRect/>
          </a:stretch>
        </p:blipFill>
        <p:spPr bwMode="auto">
          <a:xfrm>
            <a:off x="7270171" y="1472643"/>
            <a:ext cx="3733801" cy="3678509"/>
          </a:xfrm>
          <a:prstGeom prst="rect">
            <a:avLst/>
          </a:prstGeom>
          <a:noFill/>
          <a:ln>
            <a:noFill/>
          </a:ln>
        </p:spPr>
      </p:pic>
      <p:sp>
        <p:nvSpPr>
          <p:cNvPr id="33" name="TextBox 32"/>
          <p:cNvSpPr txBox="1"/>
          <p:nvPr/>
        </p:nvSpPr>
        <p:spPr>
          <a:xfrm>
            <a:off x="579526" y="1572916"/>
            <a:ext cx="5502619" cy="3693319"/>
          </a:xfrm>
          <a:prstGeom prst="rect">
            <a:avLst/>
          </a:prstGeom>
          <a:noFill/>
        </p:spPr>
        <p:txBody>
          <a:bodyPr wrap="square" rtlCol="0">
            <a:spAutoFit/>
          </a:bodyPr>
          <a:lstStyle/>
          <a:p>
            <a:pPr marL="285750" indent="-285750" algn="just">
              <a:buFont typeface="Arial" panose="020B0604020202020204" pitchFamily="34" charset="0"/>
              <a:buChar char="•"/>
            </a:pPr>
            <a:r>
              <a:rPr lang="es-EC" b="1" dirty="0"/>
              <a:t>Selección de las variables </a:t>
            </a:r>
            <a:r>
              <a:rPr lang="es-EC" b="1" dirty="0" smtClean="0"/>
              <a:t>I/O:</a:t>
            </a:r>
            <a:r>
              <a:rPr lang="es-EC" dirty="0" smtClean="0"/>
              <a:t> Las </a:t>
            </a:r>
            <a:r>
              <a:rPr lang="es-EC" dirty="0"/>
              <a:t>entradas del controlador </a:t>
            </a:r>
            <a:r>
              <a:rPr lang="es-EC" dirty="0" smtClean="0"/>
              <a:t>serán: </a:t>
            </a:r>
            <a:r>
              <a:rPr lang="es-EC" dirty="0"/>
              <a:t>temperatura (</a:t>
            </a:r>
            <a:r>
              <a:rPr lang="es-EC" i="1" dirty="0"/>
              <a:t>T</a:t>
            </a:r>
            <a:r>
              <a:rPr lang="es-EC" dirty="0"/>
              <a:t>) e irradiancia (</a:t>
            </a:r>
            <a:r>
              <a:rPr lang="es-EC" i="1" dirty="0"/>
              <a:t>G</a:t>
            </a:r>
            <a:r>
              <a:rPr lang="es-EC" dirty="0" smtClean="0"/>
              <a:t>), </a:t>
            </a:r>
            <a:r>
              <a:rPr lang="es-EC" dirty="0"/>
              <a:t>mientras que la </a:t>
            </a:r>
            <a:r>
              <a:rPr lang="es-EC" dirty="0" smtClean="0"/>
              <a:t>salida </a:t>
            </a:r>
            <a:r>
              <a:rPr lang="es-EC" dirty="0"/>
              <a:t>está dada por el Voltaje </a:t>
            </a:r>
            <a:r>
              <a:rPr lang="es-EC" dirty="0" smtClean="0"/>
              <a:t>referencial.</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b="1" dirty="0"/>
              <a:t>Arquitectura de la red:</a:t>
            </a:r>
            <a:r>
              <a:rPr lang="es-EC" dirty="0"/>
              <a:t> </a:t>
            </a:r>
            <a:r>
              <a:rPr lang="es-EC" dirty="0" smtClean="0"/>
              <a:t>Cuenta </a:t>
            </a:r>
            <a:r>
              <a:rPr lang="es-EC" dirty="0"/>
              <a:t>de tres capas. La capa de </a:t>
            </a:r>
            <a:r>
              <a:rPr lang="es-EC" dirty="0" smtClean="0"/>
              <a:t>entrada, capa oculta y capa de salida.</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b="1" dirty="0"/>
              <a:t>Entrenamiento de la red:</a:t>
            </a:r>
            <a:r>
              <a:rPr lang="es-EC" dirty="0"/>
              <a:t> </a:t>
            </a:r>
            <a:r>
              <a:rPr lang="es-EC" dirty="0" smtClean="0"/>
              <a:t>Conjunto de datos generados </a:t>
            </a:r>
            <a:r>
              <a:rPr lang="es-EC" dirty="0"/>
              <a:t>aleatoriamente en base a </a:t>
            </a:r>
            <a:r>
              <a:rPr lang="es-EC" dirty="0" smtClean="0"/>
              <a:t>las entradas. Algoritmo </a:t>
            </a:r>
            <a:r>
              <a:rPr lang="es-EC" dirty="0"/>
              <a:t>de </a:t>
            </a:r>
            <a:r>
              <a:rPr lang="es-EC" dirty="0" smtClean="0"/>
              <a:t>entrenamiento </a:t>
            </a:r>
            <a:r>
              <a:rPr lang="es-EC" dirty="0" err="1"/>
              <a:t>Levenberg-Marquardt</a:t>
            </a:r>
            <a:endParaRPr lang="es-EC" dirty="0" smtClean="0"/>
          </a:p>
        </p:txBody>
      </p:sp>
    </p:spTree>
    <p:extLst>
      <p:ext uri="{BB962C8B-B14F-4D97-AF65-F5344CB8AC3E}">
        <p14:creationId xmlns:p14="http://schemas.microsoft.com/office/powerpoint/2010/main" val="356104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445574" y="913138"/>
            <a:ext cx="5218107" cy="4591057"/>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6"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7" name="TextBox 32"/>
          <p:cNvSpPr txBox="1"/>
          <p:nvPr/>
        </p:nvSpPr>
        <p:spPr>
          <a:xfrm>
            <a:off x="152167" y="1216065"/>
            <a:ext cx="5988138" cy="369332"/>
          </a:xfrm>
          <a:prstGeom prst="rect">
            <a:avLst/>
          </a:prstGeom>
          <a:noFill/>
        </p:spPr>
        <p:txBody>
          <a:bodyPr wrap="square" rtlCol="0">
            <a:spAutoFit/>
          </a:bodyPr>
          <a:lstStyle/>
          <a:p>
            <a:pPr algn="ctr"/>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CONTROL POR MODOS DESLIZANTES - SMC</a:t>
            </a:r>
          </a:p>
        </p:txBody>
      </p:sp>
      <p:sp>
        <p:nvSpPr>
          <p:cNvPr id="18"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MODERNOS</a:t>
            </a:r>
          </a:p>
        </p:txBody>
      </p:sp>
      <p:pic>
        <p:nvPicPr>
          <p:cNvPr id="19"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812478" y="4924587"/>
            <a:ext cx="914400" cy="914400"/>
          </a:xfrm>
          <a:prstGeom prst="rect">
            <a:avLst/>
          </a:prstGeom>
        </p:spPr>
      </p:pic>
      <p:grpSp>
        <p:nvGrpSpPr>
          <p:cNvPr id="20" name="Group 31">
            <a:extLst>
              <a:ext uri="{FF2B5EF4-FFF2-40B4-BE49-F238E27FC236}">
                <a16:creationId xmlns:a16="http://schemas.microsoft.com/office/drawing/2014/main" id="{E603CAFA-1BAA-4FA1-9F79-7DA53DE4CCF3}"/>
              </a:ext>
            </a:extLst>
          </p:cNvPr>
          <p:cNvGrpSpPr/>
          <p:nvPr/>
        </p:nvGrpSpPr>
        <p:grpSpPr>
          <a:xfrm>
            <a:off x="1083929" y="4924587"/>
            <a:ext cx="1197258" cy="914400"/>
            <a:chOff x="9890683" y="1031586"/>
            <a:chExt cx="1670500" cy="1414987"/>
          </a:xfrm>
        </p:grpSpPr>
        <p:pic>
          <p:nvPicPr>
            <p:cNvPr id="21"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22"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23"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24" name="Group 286">
            <a:extLst>
              <a:ext uri="{FF2B5EF4-FFF2-40B4-BE49-F238E27FC236}">
                <a16:creationId xmlns:a16="http://schemas.microsoft.com/office/drawing/2014/main" id="{49E001F5-85B7-4F35-B25D-DFF6CAAAAD76}"/>
              </a:ext>
            </a:extLst>
          </p:cNvPr>
          <p:cNvGrpSpPr/>
          <p:nvPr/>
        </p:nvGrpSpPr>
        <p:grpSpPr>
          <a:xfrm>
            <a:off x="4194155" y="4911345"/>
            <a:ext cx="1087343" cy="818502"/>
            <a:chOff x="4402904" y="822061"/>
            <a:chExt cx="3952766" cy="2841256"/>
          </a:xfrm>
        </p:grpSpPr>
        <p:grpSp>
          <p:nvGrpSpPr>
            <p:cNvPr id="25"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32"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3"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26"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27"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28"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29"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0"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
        <p:nvSpPr>
          <p:cNvPr id="34" name="TextBox 32"/>
          <p:cNvSpPr txBox="1"/>
          <p:nvPr/>
        </p:nvSpPr>
        <p:spPr>
          <a:xfrm>
            <a:off x="579526" y="1903225"/>
            <a:ext cx="5502619" cy="2585323"/>
          </a:xfrm>
          <a:prstGeom prst="rect">
            <a:avLst/>
          </a:prstGeom>
          <a:noFill/>
        </p:spPr>
        <p:txBody>
          <a:bodyPr wrap="square" rtlCol="0">
            <a:spAutoFit/>
          </a:bodyPr>
          <a:lstStyle/>
          <a:p>
            <a:pPr marL="285750" indent="-285750" algn="just">
              <a:buFont typeface="Arial" panose="020B0604020202020204" pitchFamily="34" charset="0"/>
              <a:buChar char="•"/>
            </a:pPr>
            <a:r>
              <a:rPr lang="es-EC" dirty="0"/>
              <a:t>D</a:t>
            </a:r>
            <a:r>
              <a:rPr lang="es-EC" dirty="0" smtClean="0"/>
              <a:t>iversas </a:t>
            </a:r>
            <a:r>
              <a:rPr lang="es-EC" dirty="0"/>
              <a:t>metodologías para realizar un control SMC </a:t>
            </a:r>
            <a:r>
              <a:rPr lang="es-EC" dirty="0" smtClean="0"/>
              <a:t>MPPT.</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Generación de la superficie deslizante mediante bases de datos de mediciones reales o simulaciones.</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Incorporación del algoritmo P&amp;O como generador de la superficie deslizante.</a:t>
            </a:r>
          </a:p>
        </p:txBody>
      </p:sp>
      <p:pic>
        <p:nvPicPr>
          <p:cNvPr id="51" name="Imagen 50"/>
          <p:cNvPicPr/>
          <p:nvPr/>
        </p:nvPicPr>
        <p:blipFill>
          <a:blip r:embed="rId16">
            <a:extLst>
              <a:ext uri="{28A0092B-C50C-407E-A947-70E740481C1C}">
                <a14:useLocalDpi xmlns:a14="http://schemas.microsoft.com/office/drawing/2010/main" val="0"/>
              </a:ext>
            </a:extLst>
          </a:blip>
          <a:srcRect/>
          <a:stretch>
            <a:fillRect/>
          </a:stretch>
        </p:blipFill>
        <p:spPr bwMode="auto">
          <a:xfrm>
            <a:off x="6668614" y="4115129"/>
            <a:ext cx="4772025" cy="913130"/>
          </a:xfrm>
          <a:prstGeom prst="rect">
            <a:avLst/>
          </a:prstGeom>
          <a:noFill/>
          <a:ln>
            <a:noFill/>
          </a:ln>
        </p:spPr>
      </p:pic>
      <p:pic>
        <p:nvPicPr>
          <p:cNvPr id="52" name="Imagen 51"/>
          <p:cNvPicPr/>
          <p:nvPr/>
        </p:nvPicPr>
        <p:blipFill>
          <a:blip r:embed="rId17">
            <a:extLst>
              <a:ext uri="{28A0092B-C50C-407E-A947-70E740481C1C}">
                <a14:useLocalDpi xmlns:a14="http://schemas.microsoft.com/office/drawing/2010/main" val="0"/>
              </a:ext>
            </a:extLst>
          </a:blip>
          <a:srcRect/>
          <a:stretch>
            <a:fillRect/>
          </a:stretch>
        </p:blipFill>
        <p:spPr bwMode="auto">
          <a:xfrm>
            <a:off x="6904338" y="1300273"/>
            <a:ext cx="4465468" cy="2252312"/>
          </a:xfrm>
          <a:prstGeom prst="rect">
            <a:avLst/>
          </a:prstGeom>
          <a:noFill/>
          <a:ln>
            <a:noFill/>
          </a:ln>
        </p:spPr>
      </p:pic>
    </p:spTree>
    <p:extLst>
      <p:ext uri="{BB962C8B-B14F-4D97-AF65-F5344CB8AC3E}">
        <p14:creationId xmlns:p14="http://schemas.microsoft.com/office/powerpoint/2010/main" val="389155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p:cNvPicPr/>
          <p:nvPr/>
        </p:nvPicPr>
        <p:blipFill rotWithShape="1">
          <a:blip r:embed="rId2" cstate="print">
            <a:extLst>
              <a:ext uri="{28A0092B-C50C-407E-A947-70E740481C1C}">
                <a14:useLocalDpi xmlns:a14="http://schemas.microsoft.com/office/drawing/2010/main" val="0"/>
              </a:ext>
            </a:extLst>
          </a:blip>
          <a:srcRect l="2998" t="28702" r="3062" b="24902"/>
          <a:stretch/>
        </p:blipFill>
        <p:spPr bwMode="auto">
          <a:xfrm>
            <a:off x="6140306" y="2803439"/>
            <a:ext cx="5642120" cy="1630015"/>
          </a:xfrm>
          <a:prstGeom prst="rect">
            <a:avLst/>
          </a:prstGeom>
          <a:noFill/>
          <a:ln>
            <a:noFill/>
          </a:ln>
          <a:extLst>
            <a:ext uri="{53640926-AAD7-44D8-BBD7-CCE9431645EC}">
              <a14:shadowObscured xmlns:a14="http://schemas.microsoft.com/office/drawing/2010/main"/>
            </a:ext>
          </a:extLst>
        </p:spPr>
      </p:pic>
      <p:sp>
        <p:nvSpPr>
          <p:cNvPr id="8"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5928476" y="1888324"/>
            <a:ext cx="6000288" cy="3112736"/>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6"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7" name="TextBox 32"/>
          <p:cNvSpPr txBox="1"/>
          <p:nvPr/>
        </p:nvSpPr>
        <p:spPr>
          <a:xfrm>
            <a:off x="152167" y="1216065"/>
            <a:ext cx="5988138" cy="369332"/>
          </a:xfrm>
          <a:prstGeom prst="rect">
            <a:avLst/>
          </a:prstGeom>
          <a:noFill/>
        </p:spPr>
        <p:txBody>
          <a:bodyPr wrap="square" rtlCol="0">
            <a:spAutoFit/>
          </a:bodyPr>
          <a:lstStyle/>
          <a:p>
            <a:pPr algn="ctr"/>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CONTROL POR MODOS DESLIZANTES - SMC</a:t>
            </a:r>
          </a:p>
        </p:txBody>
      </p:sp>
      <p:sp>
        <p:nvSpPr>
          <p:cNvPr id="18" name="TextBox 32"/>
          <p:cNvSpPr txBox="1"/>
          <p:nvPr/>
        </p:nvSpPr>
        <p:spPr>
          <a:xfrm>
            <a:off x="948726" y="913138"/>
            <a:ext cx="5133419" cy="369332"/>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ALGORITMOS MODERNOS</a:t>
            </a:r>
          </a:p>
        </p:txBody>
      </p:sp>
      <p:pic>
        <p:nvPicPr>
          <p:cNvPr id="19"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812478" y="4924587"/>
            <a:ext cx="914400" cy="914400"/>
          </a:xfrm>
          <a:prstGeom prst="rect">
            <a:avLst/>
          </a:prstGeom>
        </p:spPr>
      </p:pic>
      <p:grpSp>
        <p:nvGrpSpPr>
          <p:cNvPr id="20" name="Group 31">
            <a:extLst>
              <a:ext uri="{FF2B5EF4-FFF2-40B4-BE49-F238E27FC236}">
                <a16:creationId xmlns:a16="http://schemas.microsoft.com/office/drawing/2014/main" id="{E603CAFA-1BAA-4FA1-9F79-7DA53DE4CCF3}"/>
              </a:ext>
            </a:extLst>
          </p:cNvPr>
          <p:cNvGrpSpPr/>
          <p:nvPr/>
        </p:nvGrpSpPr>
        <p:grpSpPr>
          <a:xfrm>
            <a:off x="1083929" y="4924587"/>
            <a:ext cx="1197258" cy="914400"/>
            <a:chOff x="9890683" y="1031586"/>
            <a:chExt cx="1670500" cy="1414987"/>
          </a:xfrm>
        </p:grpSpPr>
        <p:pic>
          <p:nvPicPr>
            <p:cNvPr id="21"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22"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23"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24" name="Group 286">
            <a:extLst>
              <a:ext uri="{FF2B5EF4-FFF2-40B4-BE49-F238E27FC236}">
                <a16:creationId xmlns:a16="http://schemas.microsoft.com/office/drawing/2014/main" id="{49E001F5-85B7-4F35-B25D-DFF6CAAAAD76}"/>
              </a:ext>
            </a:extLst>
          </p:cNvPr>
          <p:cNvGrpSpPr/>
          <p:nvPr/>
        </p:nvGrpSpPr>
        <p:grpSpPr>
          <a:xfrm>
            <a:off x="4194155" y="4911345"/>
            <a:ext cx="1087343" cy="818502"/>
            <a:chOff x="4402904" y="822061"/>
            <a:chExt cx="3952766" cy="2841256"/>
          </a:xfrm>
        </p:grpSpPr>
        <p:grpSp>
          <p:nvGrpSpPr>
            <p:cNvPr id="25"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32"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3"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26"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27"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28"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29"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0"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34" name="TextBox 32"/>
              <p:cNvSpPr txBox="1"/>
              <p:nvPr/>
            </p:nvSpPr>
            <p:spPr>
              <a:xfrm>
                <a:off x="579526" y="1903225"/>
                <a:ext cx="5502619" cy="2890791"/>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El </a:t>
                </a:r>
                <a:r>
                  <a:rPr lang="es-ES" dirty="0"/>
                  <a:t>error de seguimiento está dado por:</a:t>
                </a:r>
              </a:p>
              <a:p>
                <a:pPr algn="just"/>
                <a14:m>
                  <m:oMathPara xmlns:m="http://schemas.openxmlformats.org/officeDocument/2006/math">
                    <m:oMathParaPr>
                      <m:jc m:val="centerGroup"/>
                    </m:oMathParaPr>
                    <m:oMath xmlns:m="http://schemas.openxmlformats.org/officeDocument/2006/math">
                      <m:d>
                        <m:dPr>
                          <m:begChr m:val="{"/>
                          <m:endChr m:val=""/>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1</m:t>
                                    </m:r>
                                  </m:sub>
                                </m:sSub>
                                <m:r>
                                  <a:rPr lang="es-EC" i="1">
                                    <a:latin typeface="Cambria Math" panose="02040503050406030204" pitchFamily="18" charset="0"/>
                                  </a:rPr>
                                  <m:t>=</m:t>
                                </m:r>
                                <m:sSub>
                                  <m:sSubPr>
                                    <m:ctrlPr>
                                      <a:rPr lang="es-ES"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1</m:t>
                                    </m:r>
                                  </m:sub>
                                </m:sSub>
                                <m:r>
                                  <a:rPr lang="es-EC" i="1">
                                    <a:latin typeface="Cambria Math" panose="02040503050406030204" pitchFamily="18" charset="0"/>
                                  </a:rPr>
                                  <m:t>−</m:t>
                                </m:r>
                                <m:sSub>
                                  <m:sSubPr>
                                    <m:ctrlPr>
                                      <a:rPr lang="es-ES"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𝑑</m:t>
                                    </m:r>
                                  </m:sub>
                                </m:sSub>
                              </m:e>
                            </m:mr>
                            <m:mr>
                              <m:e>
                                <m:sSub>
                                  <m:sSubPr>
                                    <m:ctrlPr>
                                      <a:rPr lang="es-ES"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2</m:t>
                                    </m:r>
                                  </m:sub>
                                </m:sSub>
                                <m:r>
                                  <a:rPr lang="es-EC" i="1">
                                    <a:latin typeface="Cambria Math" panose="02040503050406030204" pitchFamily="18" charset="0"/>
                                  </a:rPr>
                                  <m:t>=</m:t>
                                </m:r>
                                <m:sSub>
                                  <m:sSubPr>
                                    <m:ctrlPr>
                                      <a:rPr lang="es-ES" i="1">
                                        <a:latin typeface="Cambria Math" panose="02040503050406030204" pitchFamily="18" charset="0"/>
                                      </a:rPr>
                                    </m:ctrlPr>
                                  </m:sSubPr>
                                  <m:e>
                                    <m:acc>
                                      <m:accPr>
                                        <m:chr m:val="̇"/>
                                        <m:ctrlPr>
                                          <a:rPr lang="es-ES" i="1">
                                            <a:latin typeface="Cambria Math" panose="02040503050406030204" pitchFamily="18" charset="0"/>
                                          </a:rPr>
                                        </m:ctrlPr>
                                      </m:accPr>
                                      <m:e>
                                        <m:r>
                                          <a:rPr lang="es-EC" i="1">
                                            <a:latin typeface="Cambria Math" panose="02040503050406030204" pitchFamily="18" charset="0"/>
                                          </a:rPr>
                                          <m:t>𝑒</m:t>
                                        </m:r>
                                      </m:e>
                                    </m:acc>
                                  </m:e>
                                  <m:sub>
                                    <m:r>
                                      <a:rPr lang="es-EC" i="1">
                                        <a:latin typeface="Cambria Math" panose="02040503050406030204" pitchFamily="18" charset="0"/>
                                      </a:rPr>
                                      <m:t>1</m:t>
                                    </m:r>
                                  </m:sub>
                                </m:sSub>
                              </m:e>
                            </m:mr>
                          </m:m>
                        </m:e>
                      </m:d>
                    </m:oMath>
                  </m:oMathPara>
                </a14:m>
                <a:endParaRPr lang="es-ES" dirty="0"/>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a:t>la superficie deslizante está dada por</a:t>
                </a:r>
                <a:r>
                  <a:rPr lang="es-EC" dirty="0" smtClean="0"/>
                  <a:t>:</a:t>
                </a:r>
              </a:p>
              <a:p>
                <a:pPr algn="just"/>
                <a14:m>
                  <m:oMathPara xmlns:m="http://schemas.openxmlformats.org/officeDocument/2006/math">
                    <m:oMathParaPr>
                      <m:jc m:val="center"/>
                    </m:oMathParaPr>
                    <m:oMath xmlns:m="http://schemas.openxmlformats.org/officeDocument/2006/math">
                      <m:r>
                        <a:rPr lang="es-EC" i="1">
                          <a:latin typeface="Cambria Math" panose="02040503050406030204" pitchFamily="18" charset="0"/>
                        </a:rPr>
                        <m:t>𝑠</m:t>
                      </m:r>
                      <m:r>
                        <a:rPr lang="es-EC" i="1">
                          <a:latin typeface="Cambria Math" panose="02040503050406030204" pitchFamily="18" charset="0"/>
                        </a:rPr>
                        <m:t>=</m:t>
                      </m:r>
                      <m:sSub>
                        <m:sSubPr>
                          <m:ctrlPr>
                            <a:rPr lang="es-ES" i="1">
                              <a:latin typeface="Cambria Math" panose="02040503050406030204" pitchFamily="18" charset="0"/>
                            </a:rPr>
                          </m:ctrlPr>
                        </m:sSubPr>
                        <m:e>
                          <m:r>
                            <a:rPr lang="es-EC" i="1">
                              <a:latin typeface="Cambria Math" panose="02040503050406030204" pitchFamily="18" charset="0"/>
                            </a:rPr>
                            <m:t>𝑘</m:t>
                          </m:r>
                        </m:e>
                        <m:sub>
                          <m:r>
                            <a:rPr lang="es-EC" i="1">
                              <a:latin typeface="Cambria Math" panose="02040503050406030204" pitchFamily="18" charset="0"/>
                            </a:rPr>
                            <m:t>1</m:t>
                          </m:r>
                        </m:sub>
                      </m:sSub>
                      <m:sSub>
                        <m:sSubPr>
                          <m:ctrlPr>
                            <a:rPr lang="es-ES"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1</m:t>
                          </m:r>
                        </m:sub>
                      </m:sSub>
                      <m:r>
                        <a:rPr lang="es-EC" i="1">
                          <a:latin typeface="Cambria Math" panose="02040503050406030204" pitchFamily="18" charset="0"/>
                        </a:rPr>
                        <m:t>+</m:t>
                      </m:r>
                      <m:sSub>
                        <m:sSubPr>
                          <m:ctrlPr>
                            <a:rPr lang="es-ES"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2</m:t>
                          </m:r>
                        </m:sub>
                      </m:sSub>
                    </m:oMath>
                  </m:oMathPara>
                </a14:m>
                <a:endParaRPr lang="es-EC" dirty="0" smtClean="0"/>
              </a:p>
              <a:p>
                <a:pPr algn="just"/>
                <a:endParaRPr lang="es-EC" dirty="0"/>
              </a:p>
              <a:p>
                <a:pPr marL="285750" indent="-285750" algn="just">
                  <a:buFont typeface="Arial" panose="020B0604020202020204" pitchFamily="34" charset="0"/>
                  <a:buChar char="•"/>
                </a:pPr>
                <a:r>
                  <a:rPr lang="es-EC" dirty="0"/>
                  <a:t>La ley de control está dada </a:t>
                </a:r>
                <a:r>
                  <a:rPr lang="es-EC" dirty="0" smtClean="0"/>
                  <a:t>por:</a:t>
                </a:r>
              </a:p>
              <a:p>
                <a:pPr algn="just"/>
                <a14:m>
                  <m:oMathPara xmlns:m="http://schemas.openxmlformats.org/officeDocument/2006/math">
                    <m:oMathParaPr>
                      <m:jc m:val="center"/>
                    </m:oMathParaPr>
                    <m:oMath xmlns:m="http://schemas.openxmlformats.org/officeDocument/2006/math">
                      <m:r>
                        <a:rPr lang="es-EC" i="1">
                          <a:latin typeface="Cambria Math" panose="02040503050406030204" pitchFamily="18" charset="0"/>
                        </a:rPr>
                        <m:t>𝑢</m:t>
                      </m:r>
                      <m:r>
                        <a:rPr lang="es-EC" i="1">
                          <a:latin typeface="Cambria Math" panose="02040503050406030204" pitchFamily="18" charset="0"/>
                        </a:rPr>
                        <m:t>=</m:t>
                      </m:r>
                      <m:f>
                        <m:fPr>
                          <m:ctrlPr>
                            <a:rPr lang="es-ES"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2</m:t>
                          </m:r>
                        </m:den>
                      </m:f>
                      <m:r>
                        <a:rPr lang="es-EC" i="1">
                          <a:latin typeface="Cambria Math" panose="02040503050406030204" pitchFamily="18" charset="0"/>
                        </a:rPr>
                        <m:t>[1−</m:t>
                      </m:r>
                      <m:r>
                        <a:rPr lang="es-EC" i="1">
                          <a:latin typeface="Cambria Math" panose="02040503050406030204" pitchFamily="18" charset="0"/>
                        </a:rPr>
                        <m:t>𝑠𝑖𝑔𝑛</m:t>
                      </m:r>
                      <m:r>
                        <a:rPr lang="es-EC" i="1">
                          <a:latin typeface="Cambria Math" panose="02040503050406030204" pitchFamily="18" charset="0"/>
                        </a:rPr>
                        <m:t>(</m:t>
                      </m:r>
                      <m:r>
                        <a:rPr lang="es-EC" i="1">
                          <a:latin typeface="Cambria Math" panose="02040503050406030204" pitchFamily="18" charset="0"/>
                        </a:rPr>
                        <m:t>𝑆</m:t>
                      </m:r>
                      <m:r>
                        <a:rPr lang="es-EC" i="1">
                          <a:latin typeface="Cambria Math" panose="02040503050406030204" pitchFamily="18" charset="0"/>
                        </a:rPr>
                        <m:t>)]</m:t>
                      </m:r>
                    </m:oMath>
                  </m:oMathPara>
                </a14:m>
                <a:endParaRPr lang="es-EC" dirty="0" smtClean="0"/>
              </a:p>
            </p:txBody>
          </p:sp>
        </mc:Choice>
        <mc:Fallback xmlns="">
          <p:sp>
            <p:nvSpPr>
              <p:cNvPr id="34" name="TextBox 32"/>
              <p:cNvSpPr txBox="1">
                <a:spLocks noRot="1" noChangeAspect="1" noMove="1" noResize="1" noEditPoints="1" noAdjustHandles="1" noChangeArrowheads="1" noChangeShapeType="1" noTextEdit="1"/>
              </p:cNvSpPr>
              <p:nvPr/>
            </p:nvSpPr>
            <p:spPr>
              <a:xfrm>
                <a:off x="579526" y="1903225"/>
                <a:ext cx="5502619" cy="2890791"/>
              </a:xfrm>
              <a:prstGeom prst="rect">
                <a:avLst/>
              </a:prstGeom>
              <a:blipFill>
                <a:blip r:embed="rId16"/>
                <a:stretch>
                  <a:fillRect l="-664" t="-1055"/>
                </a:stretch>
              </a:blipFill>
            </p:spPr>
            <p:txBody>
              <a:bodyPr/>
              <a:lstStyle/>
              <a:p>
                <a:r>
                  <a:rPr lang="es-ES">
                    <a:noFill/>
                  </a:rPr>
                  <a:t> </a:t>
                </a:r>
              </a:p>
            </p:txBody>
          </p:sp>
        </mc:Fallback>
      </mc:AlternateContent>
      <p:sp>
        <p:nvSpPr>
          <p:cNvPr id="41" name="Rectángulo 40"/>
          <p:cNvSpPr/>
          <p:nvPr/>
        </p:nvSpPr>
        <p:spPr>
          <a:xfrm>
            <a:off x="8315325" y="2555846"/>
            <a:ext cx="1355148" cy="1877607"/>
          </a:xfrm>
          <a:prstGeom prst="rect">
            <a:avLst/>
          </a:prstGeom>
          <a:solidFill>
            <a:srgbClr val="4472C4">
              <a:alpha val="50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2" name="Rectángulo 41"/>
          <p:cNvSpPr/>
          <p:nvPr/>
        </p:nvSpPr>
        <p:spPr>
          <a:xfrm>
            <a:off x="9727625" y="2546955"/>
            <a:ext cx="1605394" cy="1886497"/>
          </a:xfrm>
          <a:prstGeom prst="rect">
            <a:avLst/>
          </a:prstGeom>
          <a:solidFill>
            <a:srgbClr val="ED7D31">
              <a:alpha val="50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3" name="Rectángulo 42"/>
          <p:cNvSpPr/>
          <p:nvPr/>
        </p:nvSpPr>
        <p:spPr>
          <a:xfrm>
            <a:off x="6608618" y="2565370"/>
            <a:ext cx="1649557" cy="1868083"/>
          </a:xfrm>
          <a:prstGeom prst="rect">
            <a:avLst/>
          </a:prstGeom>
          <a:solidFill>
            <a:srgbClr val="70AD47">
              <a:alpha val="50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4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5"/>
          <p:cNvGrpSpPr/>
          <p:nvPr/>
        </p:nvGrpSpPr>
        <p:grpSpPr>
          <a:xfrm>
            <a:off x="4553760" y="1566514"/>
            <a:ext cx="7008779" cy="490707"/>
            <a:chOff x="3131840" y="1491630"/>
            <a:chExt cx="5256584" cy="576064"/>
          </a:xfrm>
        </p:grpSpPr>
        <p:sp>
          <p:nvSpPr>
            <p:cNvPr id="83" name="Rectangle 1"/>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smtClean="0">
                <a:ln>
                  <a:noFill/>
                </a:ln>
                <a:solidFill>
                  <a:srgbClr val="FFFFFF"/>
                </a:solidFill>
                <a:effectLst/>
                <a:uLnTx/>
                <a:uFillTx/>
                <a:latin typeface="Euphemia"/>
                <a:ea typeface="+mn-ea"/>
                <a:cs typeface="+mn-cs"/>
              </a:endParaRPr>
            </a:p>
          </p:txBody>
        </p:sp>
        <p:sp>
          <p:nvSpPr>
            <p:cNvPr id="84" name="Right Triangle 4"/>
            <p:cNvSpPr/>
            <p:nvPr/>
          </p:nvSpPr>
          <p:spPr>
            <a:xfrm rot="5400000">
              <a:off x="3203840" y="1419630"/>
              <a:ext cx="576000" cy="720000"/>
            </a:xfrm>
            <a:prstGeom prst="rtTriangle">
              <a:avLst/>
            </a:prstGeom>
            <a:solidFill>
              <a:srgbClr val="514843"/>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smtClean="0">
                <a:ln>
                  <a:noFill/>
                </a:ln>
                <a:solidFill>
                  <a:srgbClr val="FFFFFF"/>
                </a:solidFill>
                <a:effectLst/>
                <a:uLnTx/>
                <a:uFillTx/>
                <a:latin typeface="Euphemia"/>
                <a:ea typeface="+mn-ea"/>
                <a:cs typeface="+mn-cs"/>
              </a:endParaRPr>
            </a:p>
          </p:txBody>
        </p:sp>
      </p:grpSp>
      <p:grpSp>
        <p:nvGrpSpPr>
          <p:cNvPr id="85" name="Group 16"/>
          <p:cNvGrpSpPr/>
          <p:nvPr/>
        </p:nvGrpSpPr>
        <p:grpSpPr>
          <a:xfrm>
            <a:off x="4567628" y="2321482"/>
            <a:ext cx="7008779" cy="492229"/>
            <a:chOff x="3131840" y="1491630"/>
            <a:chExt cx="5256584" cy="576064"/>
          </a:xfrm>
        </p:grpSpPr>
        <p:sp>
          <p:nvSpPr>
            <p:cNvPr id="86" name="Rectangle 17"/>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sp>
          <p:nvSpPr>
            <p:cNvPr id="87" name="Right Triangle 18"/>
            <p:cNvSpPr/>
            <p:nvPr/>
          </p:nvSpPr>
          <p:spPr>
            <a:xfrm rot="5400000">
              <a:off x="3203840" y="1419630"/>
              <a:ext cx="576000" cy="720000"/>
            </a:xfrm>
            <a:prstGeom prst="rtTriangle">
              <a:avLst/>
            </a:prstGeom>
            <a:solidFill>
              <a:srgbClr val="525A6A"/>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grpSp>
      <p:sp>
        <p:nvSpPr>
          <p:cNvPr id="88" name="TextBox 25"/>
          <p:cNvSpPr txBox="1"/>
          <p:nvPr/>
        </p:nvSpPr>
        <p:spPr>
          <a:xfrm>
            <a:off x="4539892" y="1566514"/>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01</a:t>
            </a:r>
            <a:endParaRPr lang="ko-KR" altLang="en-US" sz="2000" b="1" dirty="0">
              <a:solidFill>
                <a:srgbClr val="FFFFFF"/>
              </a:solidFill>
              <a:latin typeface="Euphemia"/>
              <a:cs typeface="Arial" pitchFamily="34" charset="0"/>
            </a:endParaRPr>
          </a:p>
        </p:txBody>
      </p:sp>
      <p:sp>
        <p:nvSpPr>
          <p:cNvPr id="89" name="TextBox 26"/>
          <p:cNvSpPr txBox="1"/>
          <p:nvPr/>
        </p:nvSpPr>
        <p:spPr>
          <a:xfrm>
            <a:off x="4546086" y="2281209"/>
            <a:ext cx="710885" cy="400110"/>
          </a:xfrm>
          <a:prstGeom prst="rect">
            <a:avLst/>
          </a:prstGeom>
          <a:noFill/>
        </p:spPr>
        <p:txBody>
          <a:bodyPr wrap="square" rtlCol="0">
            <a:spAutoFit/>
          </a:bodyPr>
          <a:lstStyle/>
          <a:p>
            <a:r>
              <a:rPr lang="en-US" altLang="ko-KR" sz="2000" b="1" dirty="0">
                <a:solidFill>
                  <a:srgbClr val="FFFFFF"/>
                </a:solidFill>
                <a:latin typeface="Euphemia"/>
                <a:cs typeface="Arial" pitchFamily="34" charset="0"/>
              </a:rPr>
              <a:t>02</a:t>
            </a:r>
            <a:endParaRPr lang="ko-KR" altLang="en-US" sz="2000" b="1" dirty="0">
              <a:solidFill>
                <a:srgbClr val="FFFFFF"/>
              </a:solidFill>
              <a:latin typeface="Euphemia"/>
              <a:cs typeface="Arial" pitchFamily="34" charset="0"/>
            </a:endParaRPr>
          </a:p>
        </p:txBody>
      </p:sp>
      <p:sp>
        <p:nvSpPr>
          <p:cNvPr id="90" name="TextBox 29"/>
          <p:cNvSpPr txBox="1"/>
          <p:nvPr/>
        </p:nvSpPr>
        <p:spPr>
          <a:xfrm>
            <a:off x="5695781" y="1666719"/>
            <a:ext cx="5142400" cy="338554"/>
          </a:xfrm>
          <a:prstGeom prst="rect">
            <a:avLst/>
          </a:prstGeom>
          <a:noFill/>
        </p:spPr>
        <p:txBody>
          <a:bodyPr wrap="square" rtlCol="0">
            <a:spAutoFit/>
          </a:bodyPr>
          <a:lstStyle/>
          <a:p>
            <a:r>
              <a:rPr lang="es-ES" altLang="ko-KR" sz="1600" b="1" dirty="0">
                <a:solidFill>
                  <a:srgbClr val="514843">
                    <a:lumMod val="75000"/>
                    <a:lumOff val="25000"/>
                  </a:srgbClr>
                </a:solidFill>
                <a:latin typeface="Euphemia"/>
                <a:cs typeface="Arial" pitchFamily="34" charset="0"/>
              </a:rPr>
              <a:t>Introducción</a:t>
            </a:r>
          </a:p>
        </p:txBody>
      </p:sp>
      <p:sp>
        <p:nvSpPr>
          <p:cNvPr id="91" name="TextBox 36"/>
          <p:cNvSpPr txBox="1"/>
          <p:nvPr/>
        </p:nvSpPr>
        <p:spPr>
          <a:xfrm>
            <a:off x="5701976" y="2398292"/>
            <a:ext cx="4881140" cy="338554"/>
          </a:xfrm>
          <a:prstGeom prst="rect">
            <a:avLst/>
          </a:prstGeom>
          <a:noFill/>
        </p:spPr>
        <p:txBody>
          <a:bodyPr wrap="square" rtlCol="0">
            <a:spAutoFit/>
          </a:bodyPr>
          <a:lstStyle/>
          <a:p>
            <a:r>
              <a:rPr lang="es-ES" altLang="ko-KR" sz="1600" b="1" dirty="0" smtClean="0">
                <a:solidFill>
                  <a:srgbClr val="514843">
                    <a:lumMod val="75000"/>
                    <a:lumOff val="25000"/>
                  </a:srgbClr>
                </a:solidFill>
                <a:latin typeface="Euphemia"/>
                <a:cs typeface="Arial" pitchFamily="34" charset="0"/>
              </a:rPr>
              <a:t>Objetivos</a:t>
            </a:r>
            <a:endParaRPr lang="es-ES" altLang="ko-KR" sz="1600" b="1" dirty="0">
              <a:solidFill>
                <a:srgbClr val="514843">
                  <a:lumMod val="75000"/>
                  <a:lumOff val="25000"/>
                </a:srgbClr>
              </a:solidFill>
              <a:latin typeface="Euphemia"/>
              <a:cs typeface="Arial" pitchFamily="34" charset="0"/>
            </a:endParaRPr>
          </a:p>
        </p:txBody>
      </p:sp>
      <p:sp>
        <p:nvSpPr>
          <p:cNvPr id="92" name="TextBox 25"/>
          <p:cNvSpPr txBox="1"/>
          <p:nvPr/>
        </p:nvSpPr>
        <p:spPr>
          <a:xfrm>
            <a:off x="4532218" y="3046273"/>
            <a:ext cx="710885" cy="400110"/>
          </a:xfrm>
          <a:prstGeom prst="rect">
            <a:avLst/>
          </a:prstGeom>
          <a:noFill/>
        </p:spPr>
        <p:txBody>
          <a:bodyPr wrap="square" rtlCol="0">
            <a:spAutoFit/>
          </a:bodyPr>
          <a:lstStyle/>
          <a:p>
            <a:r>
              <a:rPr lang="en-US" altLang="ko-KR" sz="2000" b="1" dirty="0" smtClean="0">
                <a:solidFill>
                  <a:srgbClr val="FFFFFF"/>
                </a:solidFill>
                <a:latin typeface="Euphemia"/>
                <a:cs typeface="Arial" pitchFamily="34" charset="0"/>
              </a:rPr>
              <a:t>03</a:t>
            </a:r>
            <a:endParaRPr lang="ko-KR" altLang="en-US" sz="2000" b="1" dirty="0">
              <a:solidFill>
                <a:srgbClr val="FFFFFF"/>
              </a:solidFill>
              <a:latin typeface="Euphemia"/>
              <a:cs typeface="Arial" pitchFamily="34" charset="0"/>
            </a:endParaRPr>
          </a:p>
        </p:txBody>
      </p:sp>
      <p:sp>
        <p:nvSpPr>
          <p:cNvPr id="93" name="TextBox 29"/>
          <p:cNvSpPr txBox="1"/>
          <p:nvPr/>
        </p:nvSpPr>
        <p:spPr>
          <a:xfrm>
            <a:off x="5557249" y="3027501"/>
            <a:ext cx="5142400" cy="338554"/>
          </a:xfrm>
          <a:prstGeom prst="rect">
            <a:avLst/>
          </a:prstGeom>
          <a:noFill/>
        </p:spPr>
        <p:txBody>
          <a:bodyPr wrap="square" rtlCol="0">
            <a:spAutoFit/>
          </a:bodyPr>
          <a:lstStyle/>
          <a:p>
            <a:r>
              <a:rPr lang="es-ES" altLang="ko-KR" sz="1600" b="1" dirty="0" smtClean="0">
                <a:solidFill>
                  <a:srgbClr val="514843">
                    <a:lumMod val="75000"/>
                    <a:lumOff val="25000"/>
                  </a:srgbClr>
                </a:solidFill>
                <a:latin typeface="Euphemia"/>
                <a:cs typeface="Arial" pitchFamily="34" charset="0"/>
              </a:rPr>
              <a:t>Diseño </a:t>
            </a:r>
            <a:endParaRPr lang="es-ES" altLang="ko-KR" sz="1600" b="1" dirty="0">
              <a:solidFill>
                <a:srgbClr val="514843">
                  <a:lumMod val="75000"/>
                  <a:lumOff val="25000"/>
                </a:srgbClr>
              </a:solidFill>
              <a:latin typeface="Euphemia"/>
              <a:cs typeface="Arial" pitchFamily="34" charset="0"/>
            </a:endParaRPr>
          </a:p>
        </p:txBody>
      </p:sp>
      <p:grpSp>
        <p:nvGrpSpPr>
          <p:cNvPr id="94" name="Group 16"/>
          <p:cNvGrpSpPr/>
          <p:nvPr/>
        </p:nvGrpSpPr>
        <p:grpSpPr>
          <a:xfrm>
            <a:off x="4567628" y="3786892"/>
            <a:ext cx="7008779" cy="492229"/>
            <a:chOff x="3131840" y="1491630"/>
            <a:chExt cx="5256584" cy="576064"/>
          </a:xfrm>
        </p:grpSpPr>
        <p:sp>
          <p:nvSpPr>
            <p:cNvPr id="95" name="Rectangle 17"/>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sp>
          <p:nvSpPr>
            <p:cNvPr id="96" name="Right Triangle 18"/>
            <p:cNvSpPr/>
            <p:nvPr/>
          </p:nvSpPr>
          <p:spPr>
            <a:xfrm rot="5400000">
              <a:off x="3203840" y="1419630"/>
              <a:ext cx="576000" cy="720000"/>
            </a:xfrm>
            <a:prstGeom prst="rtTriangle">
              <a:avLst/>
            </a:prstGeom>
            <a:solidFill>
              <a:srgbClr val="525A6A"/>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grpSp>
      <p:sp>
        <p:nvSpPr>
          <p:cNvPr id="97" name="TextBox 26"/>
          <p:cNvSpPr txBox="1"/>
          <p:nvPr/>
        </p:nvSpPr>
        <p:spPr>
          <a:xfrm>
            <a:off x="4546086" y="3746619"/>
            <a:ext cx="710885" cy="400110"/>
          </a:xfrm>
          <a:prstGeom prst="rect">
            <a:avLst/>
          </a:prstGeom>
          <a:noFill/>
        </p:spPr>
        <p:txBody>
          <a:bodyPr wrap="square" rtlCol="0">
            <a:spAutoFit/>
          </a:bodyPr>
          <a:lstStyle/>
          <a:p>
            <a:r>
              <a:rPr lang="en-US" altLang="ko-KR" sz="2000" b="1" dirty="0" smtClean="0">
                <a:solidFill>
                  <a:srgbClr val="FFFFFF"/>
                </a:solidFill>
                <a:latin typeface="Euphemia"/>
                <a:cs typeface="Arial" pitchFamily="34" charset="0"/>
              </a:rPr>
              <a:t>04</a:t>
            </a:r>
            <a:endParaRPr lang="ko-KR" altLang="en-US" sz="2000" b="1" dirty="0">
              <a:solidFill>
                <a:srgbClr val="FFFFFF"/>
              </a:solidFill>
              <a:latin typeface="Euphemia"/>
              <a:cs typeface="Arial" pitchFamily="34" charset="0"/>
            </a:endParaRPr>
          </a:p>
        </p:txBody>
      </p:sp>
      <p:sp>
        <p:nvSpPr>
          <p:cNvPr id="98" name="TextBox 36"/>
          <p:cNvSpPr txBox="1"/>
          <p:nvPr/>
        </p:nvSpPr>
        <p:spPr>
          <a:xfrm>
            <a:off x="5701976" y="3863702"/>
            <a:ext cx="4881140" cy="338554"/>
          </a:xfrm>
          <a:prstGeom prst="rect">
            <a:avLst/>
          </a:prstGeom>
          <a:noFill/>
        </p:spPr>
        <p:txBody>
          <a:bodyPr wrap="square" rtlCol="0">
            <a:spAutoFit/>
          </a:bodyPr>
          <a:lstStyle/>
          <a:p>
            <a:r>
              <a:rPr lang="es-ES" altLang="ko-KR" sz="1600" b="1" dirty="0" smtClean="0">
                <a:solidFill>
                  <a:srgbClr val="514843">
                    <a:lumMod val="75000"/>
                    <a:lumOff val="25000"/>
                  </a:srgbClr>
                </a:solidFill>
                <a:latin typeface="Euphemia"/>
                <a:cs typeface="Arial" pitchFamily="34" charset="0"/>
              </a:rPr>
              <a:t>Escenarios de Pruebas y Resultados</a:t>
            </a:r>
            <a:endParaRPr lang="es-ES" altLang="ko-KR" sz="1600" b="1" dirty="0">
              <a:solidFill>
                <a:srgbClr val="514843">
                  <a:lumMod val="75000"/>
                  <a:lumOff val="25000"/>
                </a:srgbClr>
              </a:solidFill>
              <a:latin typeface="Euphemia"/>
              <a:cs typeface="Arial" pitchFamily="34" charset="0"/>
            </a:endParaRPr>
          </a:p>
        </p:txBody>
      </p:sp>
      <p:grpSp>
        <p:nvGrpSpPr>
          <p:cNvPr id="99" name="Group 5"/>
          <p:cNvGrpSpPr/>
          <p:nvPr/>
        </p:nvGrpSpPr>
        <p:grpSpPr>
          <a:xfrm>
            <a:off x="4567628" y="3079696"/>
            <a:ext cx="7008779" cy="490707"/>
            <a:chOff x="3131840" y="1491630"/>
            <a:chExt cx="5256584" cy="576064"/>
          </a:xfrm>
        </p:grpSpPr>
        <p:sp>
          <p:nvSpPr>
            <p:cNvPr id="100" name="Rectangle 1"/>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smtClean="0">
                <a:ln>
                  <a:noFill/>
                </a:ln>
                <a:solidFill>
                  <a:srgbClr val="FFFFFF"/>
                </a:solidFill>
                <a:effectLst/>
                <a:uLnTx/>
                <a:uFillTx/>
                <a:latin typeface="Euphemia"/>
                <a:ea typeface="+mn-ea"/>
                <a:cs typeface="+mn-cs"/>
              </a:endParaRPr>
            </a:p>
          </p:txBody>
        </p:sp>
        <p:sp>
          <p:nvSpPr>
            <p:cNvPr id="101" name="Right Triangle 4"/>
            <p:cNvSpPr/>
            <p:nvPr/>
          </p:nvSpPr>
          <p:spPr>
            <a:xfrm rot="5400000">
              <a:off x="3203840" y="1419630"/>
              <a:ext cx="576000" cy="720000"/>
            </a:xfrm>
            <a:prstGeom prst="rtTriangle">
              <a:avLst/>
            </a:prstGeom>
            <a:solidFill>
              <a:srgbClr val="514843"/>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smtClean="0">
                <a:ln>
                  <a:noFill/>
                </a:ln>
                <a:solidFill>
                  <a:srgbClr val="FFFFFF"/>
                </a:solidFill>
                <a:effectLst/>
                <a:uLnTx/>
                <a:uFillTx/>
                <a:latin typeface="Euphemia"/>
                <a:ea typeface="+mn-ea"/>
                <a:cs typeface="+mn-cs"/>
              </a:endParaRPr>
            </a:p>
          </p:txBody>
        </p:sp>
      </p:grpSp>
      <p:sp>
        <p:nvSpPr>
          <p:cNvPr id="102" name="TextBox 25"/>
          <p:cNvSpPr txBox="1"/>
          <p:nvPr/>
        </p:nvSpPr>
        <p:spPr>
          <a:xfrm>
            <a:off x="4553760" y="3079696"/>
            <a:ext cx="710885" cy="400110"/>
          </a:xfrm>
          <a:prstGeom prst="rect">
            <a:avLst/>
          </a:prstGeom>
          <a:noFill/>
        </p:spPr>
        <p:txBody>
          <a:bodyPr wrap="square" rtlCol="0">
            <a:spAutoFit/>
          </a:bodyPr>
          <a:lstStyle/>
          <a:p>
            <a:r>
              <a:rPr lang="en-US" altLang="ko-KR" sz="2000" b="1" dirty="0" smtClean="0">
                <a:solidFill>
                  <a:srgbClr val="FFFFFF"/>
                </a:solidFill>
                <a:latin typeface="Euphemia"/>
                <a:cs typeface="Arial" pitchFamily="34" charset="0"/>
              </a:rPr>
              <a:t>03</a:t>
            </a:r>
            <a:endParaRPr lang="ko-KR" altLang="en-US" sz="2000" b="1" dirty="0">
              <a:solidFill>
                <a:srgbClr val="FFFFFF"/>
              </a:solidFill>
              <a:latin typeface="Euphemia"/>
              <a:cs typeface="Arial" pitchFamily="34" charset="0"/>
            </a:endParaRPr>
          </a:p>
        </p:txBody>
      </p:sp>
      <p:sp>
        <p:nvSpPr>
          <p:cNvPr id="103" name="TextBox 29"/>
          <p:cNvSpPr txBox="1"/>
          <p:nvPr/>
        </p:nvSpPr>
        <p:spPr>
          <a:xfrm>
            <a:off x="5709649" y="3179901"/>
            <a:ext cx="5566660" cy="338554"/>
          </a:xfrm>
          <a:prstGeom prst="rect">
            <a:avLst/>
          </a:prstGeom>
          <a:noFill/>
        </p:spPr>
        <p:txBody>
          <a:bodyPr wrap="square" rtlCol="0">
            <a:spAutoFit/>
          </a:bodyPr>
          <a:lstStyle/>
          <a:p>
            <a:r>
              <a:rPr lang="es-ES" altLang="ko-KR" sz="1600" b="1" dirty="0" smtClean="0">
                <a:solidFill>
                  <a:srgbClr val="514843">
                    <a:lumMod val="75000"/>
                    <a:lumOff val="25000"/>
                  </a:srgbClr>
                </a:solidFill>
                <a:latin typeface="Euphemia"/>
                <a:cs typeface="Arial" pitchFamily="34" charset="0"/>
              </a:rPr>
              <a:t>Diseño del Sistema Fotovoltaico y Algoritmos MPPT </a:t>
            </a:r>
            <a:endParaRPr lang="es-ES" altLang="ko-KR" sz="1600" b="1" dirty="0">
              <a:solidFill>
                <a:srgbClr val="514843">
                  <a:lumMod val="75000"/>
                  <a:lumOff val="25000"/>
                </a:srgbClr>
              </a:solidFill>
              <a:latin typeface="Euphemia"/>
              <a:cs typeface="Arial" pitchFamily="34" charset="0"/>
            </a:endParaRPr>
          </a:p>
        </p:txBody>
      </p:sp>
      <p:sp>
        <p:nvSpPr>
          <p:cNvPr id="104" name="TextBox 25"/>
          <p:cNvSpPr txBox="1"/>
          <p:nvPr/>
        </p:nvSpPr>
        <p:spPr>
          <a:xfrm>
            <a:off x="4532218" y="4515920"/>
            <a:ext cx="710885" cy="400110"/>
          </a:xfrm>
          <a:prstGeom prst="rect">
            <a:avLst/>
          </a:prstGeom>
          <a:noFill/>
        </p:spPr>
        <p:txBody>
          <a:bodyPr wrap="square" rtlCol="0">
            <a:spAutoFit/>
          </a:bodyPr>
          <a:lstStyle/>
          <a:p>
            <a:r>
              <a:rPr lang="en-US" altLang="ko-KR" sz="2000" b="1" dirty="0" smtClean="0">
                <a:solidFill>
                  <a:srgbClr val="FFFFFF"/>
                </a:solidFill>
                <a:latin typeface="Euphemia"/>
                <a:cs typeface="Arial" pitchFamily="34" charset="0"/>
              </a:rPr>
              <a:t>03</a:t>
            </a:r>
            <a:endParaRPr lang="ko-KR" altLang="en-US" sz="2000" b="1" dirty="0">
              <a:solidFill>
                <a:srgbClr val="FFFFFF"/>
              </a:solidFill>
              <a:latin typeface="Euphemia"/>
              <a:cs typeface="Arial" pitchFamily="34" charset="0"/>
            </a:endParaRPr>
          </a:p>
        </p:txBody>
      </p:sp>
      <p:sp>
        <p:nvSpPr>
          <p:cNvPr id="105" name="TextBox 29"/>
          <p:cNvSpPr txBox="1"/>
          <p:nvPr/>
        </p:nvSpPr>
        <p:spPr>
          <a:xfrm>
            <a:off x="5557249" y="4497148"/>
            <a:ext cx="5142400" cy="338554"/>
          </a:xfrm>
          <a:prstGeom prst="rect">
            <a:avLst/>
          </a:prstGeom>
          <a:noFill/>
        </p:spPr>
        <p:txBody>
          <a:bodyPr wrap="square" rtlCol="0">
            <a:spAutoFit/>
          </a:bodyPr>
          <a:lstStyle/>
          <a:p>
            <a:r>
              <a:rPr lang="es-ES" altLang="ko-KR" sz="1600" b="1" dirty="0" smtClean="0">
                <a:solidFill>
                  <a:srgbClr val="514843">
                    <a:lumMod val="75000"/>
                    <a:lumOff val="25000"/>
                  </a:srgbClr>
                </a:solidFill>
                <a:latin typeface="Euphemia"/>
                <a:cs typeface="Arial" pitchFamily="34" charset="0"/>
              </a:rPr>
              <a:t>Diseño </a:t>
            </a:r>
            <a:endParaRPr lang="es-ES" altLang="ko-KR" sz="1600" b="1" dirty="0">
              <a:solidFill>
                <a:srgbClr val="514843">
                  <a:lumMod val="75000"/>
                  <a:lumOff val="25000"/>
                </a:srgbClr>
              </a:solidFill>
              <a:latin typeface="Euphemia"/>
              <a:cs typeface="Arial" pitchFamily="34" charset="0"/>
            </a:endParaRPr>
          </a:p>
        </p:txBody>
      </p:sp>
      <p:grpSp>
        <p:nvGrpSpPr>
          <p:cNvPr id="106" name="Group 5"/>
          <p:cNvGrpSpPr/>
          <p:nvPr/>
        </p:nvGrpSpPr>
        <p:grpSpPr>
          <a:xfrm>
            <a:off x="4567628" y="4549343"/>
            <a:ext cx="7008779" cy="490707"/>
            <a:chOff x="3131840" y="1491630"/>
            <a:chExt cx="5256584" cy="576064"/>
          </a:xfrm>
        </p:grpSpPr>
        <p:sp>
          <p:nvSpPr>
            <p:cNvPr id="107" name="Rectangle 1"/>
            <p:cNvSpPr/>
            <p:nvPr/>
          </p:nvSpPr>
          <p:spPr>
            <a:xfrm>
              <a:off x="3131840" y="1491630"/>
              <a:ext cx="5256584" cy="576064"/>
            </a:xfrm>
            <a:prstGeom prst="rect">
              <a:avLst/>
            </a:prstGeom>
            <a:solidFill>
              <a:srgbClr val="FFFFFF"/>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smtClean="0">
                <a:ln>
                  <a:noFill/>
                </a:ln>
                <a:solidFill>
                  <a:srgbClr val="FFFFFF"/>
                </a:solidFill>
                <a:effectLst/>
                <a:uLnTx/>
                <a:uFillTx/>
                <a:latin typeface="Euphemia"/>
                <a:ea typeface="+mn-ea"/>
                <a:cs typeface="+mn-cs"/>
              </a:endParaRPr>
            </a:p>
          </p:txBody>
        </p:sp>
        <p:sp>
          <p:nvSpPr>
            <p:cNvPr id="108" name="Right Triangle 4"/>
            <p:cNvSpPr/>
            <p:nvPr/>
          </p:nvSpPr>
          <p:spPr>
            <a:xfrm rot="5400000">
              <a:off x="3203840" y="1419630"/>
              <a:ext cx="576000" cy="720000"/>
            </a:xfrm>
            <a:prstGeom prst="rtTriangle">
              <a:avLst/>
            </a:prstGeom>
            <a:solidFill>
              <a:srgbClr val="514843"/>
            </a:solidFill>
            <a:ln w="48000" cap="flat" cmpd="thickThin"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altLang="ko-KR" sz="2400" b="0" i="0" u="none" strike="noStrike" kern="0" cap="none" spc="0" normalizeH="0" baseline="0" noProof="0" dirty="0" smtClean="0">
                <a:ln>
                  <a:noFill/>
                </a:ln>
                <a:solidFill>
                  <a:srgbClr val="FFFFFF"/>
                </a:solidFill>
                <a:effectLst/>
                <a:uLnTx/>
                <a:uFillTx/>
                <a:latin typeface="Euphemia"/>
                <a:ea typeface="+mn-ea"/>
                <a:cs typeface="+mn-cs"/>
              </a:endParaRPr>
            </a:p>
          </p:txBody>
        </p:sp>
      </p:grpSp>
      <p:sp>
        <p:nvSpPr>
          <p:cNvPr id="109" name="TextBox 25"/>
          <p:cNvSpPr txBox="1"/>
          <p:nvPr/>
        </p:nvSpPr>
        <p:spPr>
          <a:xfrm>
            <a:off x="4553760" y="4549343"/>
            <a:ext cx="710885" cy="400110"/>
          </a:xfrm>
          <a:prstGeom prst="rect">
            <a:avLst/>
          </a:prstGeom>
          <a:noFill/>
        </p:spPr>
        <p:txBody>
          <a:bodyPr wrap="square" rtlCol="0">
            <a:spAutoFit/>
          </a:bodyPr>
          <a:lstStyle/>
          <a:p>
            <a:r>
              <a:rPr lang="en-US" altLang="ko-KR" sz="2000" b="1" dirty="0" smtClean="0">
                <a:solidFill>
                  <a:srgbClr val="FFFFFF"/>
                </a:solidFill>
                <a:latin typeface="Euphemia"/>
                <a:cs typeface="Arial" pitchFamily="34" charset="0"/>
              </a:rPr>
              <a:t>05</a:t>
            </a:r>
            <a:endParaRPr lang="ko-KR" altLang="en-US" sz="2000" b="1" dirty="0">
              <a:solidFill>
                <a:srgbClr val="FFFFFF"/>
              </a:solidFill>
              <a:latin typeface="Euphemia"/>
              <a:cs typeface="Arial" pitchFamily="34" charset="0"/>
            </a:endParaRPr>
          </a:p>
        </p:txBody>
      </p:sp>
      <p:sp>
        <p:nvSpPr>
          <p:cNvPr id="110" name="TextBox 29"/>
          <p:cNvSpPr txBox="1"/>
          <p:nvPr/>
        </p:nvSpPr>
        <p:spPr>
          <a:xfrm>
            <a:off x="5709649" y="4649548"/>
            <a:ext cx="5142400" cy="338554"/>
          </a:xfrm>
          <a:prstGeom prst="rect">
            <a:avLst/>
          </a:prstGeom>
          <a:noFill/>
        </p:spPr>
        <p:txBody>
          <a:bodyPr wrap="square" rtlCol="0">
            <a:spAutoFit/>
          </a:bodyPr>
          <a:lstStyle/>
          <a:p>
            <a:r>
              <a:rPr lang="es-ES" altLang="ko-KR" sz="1600" b="1" dirty="0" smtClean="0">
                <a:solidFill>
                  <a:srgbClr val="514843">
                    <a:lumMod val="75000"/>
                    <a:lumOff val="25000"/>
                  </a:srgbClr>
                </a:solidFill>
                <a:latin typeface="Euphemia"/>
                <a:cs typeface="Arial" pitchFamily="34" charset="0"/>
              </a:rPr>
              <a:t>Conclusiones y Recomendaciones </a:t>
            </a:r>
            <a:endParaRPr lang="es-ES" altLang="ko-KR" sz="1600" b="1" dirty="0">
              <a:solidFill>
                <a:srgbClr val="514843">
                  <a:lumMod val="75000"/>
                  <a:lumOff val="25000"/>
                </a:srgbClr>
              </a:solidFill>
              <a:latin typeface="Euphemia"/>
              <a:cs typeface="Arial" pitchFamily="34" charset="0"/>
            </a:endParaRPr>
          </a:p>
        </p:txBody>
      </p:sp>
      <p:sp>
        <p:nvSpPr>
          <p:cNvPr id="7" name="Rectángulo 6"/>
          <p:cNvSpPr/>
          <p:nvPr/>
        </p:nvSpPr>
        <p:spPr>
          <a:xfrm>
            <a:off x="628650" y="1566514"/>
            <a:ext cx="3671888" cy="3473481"/>
          </a:xfrm>
          <a:prstGeom prst="rect">
            <a:avLst/>
          </a:prstGeom>
          <a:solidFill>
            <a:srgbClr val="98C59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a:t>
            </a:r>
            <a:r>
              <a:rPr lang="es-EC" b="1" dirty="0">
                <a:solidFill>
                  <a:schemeClr val="tx1"/>
                </a:solidFill>
              </a:rPr>
              <a:t>Análisis comparativo del desempeño de algoritmos seguidores del punto de máxima potencia en sistemas </a:t>
            </a:r>
            <a:r>
              <a:rPr lang="es-EC" b="1" dirty="0" smtClean="0">
                <a:solidFill>
                  <a:schemeClr val="tx1"/>
                </a:solidFill>
              </a:rPr>
              <a:t>fotovoltaicos</a:t>
            </a:r>
            <a:r>
              <a:rPr lang="es-EC" b="1" dirty="0" smtClean="0">
                <a:solidFill>
                  <a:schemeClr val="tx1"/>
                </a:solidFill>
              </a:rPr>
              <a:t>”</a:t>
            </a:r>
            <a:endParaRPr lang="es-EC" b="1" dirty="0">
              <a:solidFill>
                <a:schemeClr val="tx1"/>
              </a:solidFill>
            </a:endParaRPr>
          </a:p>
        </p:txBody>
      </p:sp>
      <p:sp>
        <p:nvSpPr>
          <p:cNvPr id="34"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b="1" dirty="0" smtClean="0">
                <a:cs typeface="Arial" pitchFamily="34" charset="0"/>
              </a:rPr>
              <a:t>Agenda</a:t>
            </a:r>
            <a:endParaRPr lang="es-EC" sz="2000" b="1" dirty="0">
              <a:cs typeface="Arial" pitchFamily="34" charset="0"/>
            </a:endParaRPr>
          </a:p>
        </p:txBody>
      </p:sp>
      <p:cxnSp>
        <p:nvCxnSpPr>
          <p:cNvPr id="3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87315939"/>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Escenarios de Prueba y resultados</a:t>
            </a:r>
            <a:endParaRPr lang="es-EC" sz="2000" dirty="0">
              <a:cs typeface="Arial" pitchFamily="34" charset="0"/>
            </a:endParaRPr>
          </a:p>
        </p:txBody>
      </p:sp>
      <p:cxnSp>
        <p:nvCxnSpPr>
          <p:cNvPr id="7"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8" name="TextBox 32"/>
          <p:cNvSpPr txBox="1"/>
          <p:nvPr/>
        </p:nvSpPr>
        <p:spPr>
          <a:xfrm>
            <a:off x="1198108" y="2437138"/>
            <a:ext cx="5133419" cy="646331"/>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Escenario 1</a:t>
            </a:r>
          </a:p>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Condiciones STC</a:t>
            </a:r>
          </a:p>
        </p:txBody>
      </p:sp>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2430432862"/>
                  </p:ext>
                </p:extLst>
              </p:nvPr>
            </p:nvGraphicFramePr>
            <p:xfrm>
              <a:off x="5423413" y="1966471"/>
              <a:ext cx="6145169" cy="3279648"/>
            </p:xfrm>
            <a:graphic>
              <a:graphicData uri="http://schemas.openxmlformats.org/drawingml/2006/table">
                <a:tbl>
                  <a:tblPr firstRow="1" firstCol="1" bandRow="1"/>
                  <a:tblGrid>
                    <a:gridCol w="1508760">
                      <a:extLst>
                        <a:ext uri="{9D8B030D-6E8A-4147-A177-3AD203B41FA5}">
                          <a16:colId xmlns:a16="http://schemas.microsoft.com/office/drawing/2014/main" val="3134211173"/>
                        </a:ext>
                      </a:extLst>
                    </a:gridCol>
                    <a:gridCol w="1201420">
                      <a:extLst>
                        <a:ext uri="{9D8B030D-6E8A-4147-A177-3AD203B41FA5}">
                          <a16:colId xmlns:a16="http://schemas.microsoft.com/office/drawing/2014/main" val="2553733404"/>
                        </a:ext>
                      </a:extLst>
                    </a:gridCol>
                    <a:gridCol w="164602">
                      <a:extLst>
                        <a:ext uri="{9D8B030D-6E8A-4147-A177-3AD203B41FA5}">
                          <a16:colId xmlns:a16="http://schemas.microsoft.com/office/drawing/2014/main" val="2219921782"/>
                        </a:ext>
                      </a:extLst>
                    </a:gridCol>
                    <a:gridCol w="1170305">
                      <a:extLst>
                        <a:ext uri="{9D8B030D-6E8A-4147-A177-3AD203B41FA5}">
                          <a16:colId xmlns:a16="http://schemas.microsoft.com/office/drawing/2014/main" val="220186175"/>
                        </a:ext>
                      </a:extLst>
                    </a:gridCol>
                    <a:gridCol w="164602">
                      <a:extLst>
                        <a:ext uri="{9D8B030D-6E8A-4147-A177-3AD203B41FA5}">
                          <a16:colId xmlns:a16="http://schemas.microsoft.com/office/drawing/2014/main" val="2637431496"/>
                        </a:ext>
                      </a:extLst>
                    </a:gridCol>
                    <a:gridCol w="845185">
                      <a:extLst>
                        <a:ext uri="{9D8B030D-6E8A-4147-A177-3AD203B41FA5}">
                          <a16:colId xmlns:a16="http://schemas.microsoft.com/office/drawing/2014/main" val="3241862815"/>
                        </a:ext>
                      </a:extLst>
                    </a:gridCol>
                    <a:gridCol w="1090295">
                      <a:extLst>
                        <a:ext uri="{9D8B030D-6E8A-4147-A177-3AD203B41FA5}">
                          <a16:colId xmlns:a16="http://schemas.microsoft.com/office/drawing/2014/main" val="2927710843"/>
                        </a:ext>
                      </a:extLst>
                    </a:gridCol>
                  </a:tblGrid>
                  <a:tr h="0">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Algoritmo</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Potencia </a:t>
                          </a:r>
                          <a:r>
                            <a:rPr lang="es-EC" sz="16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Promedio</a:t>
                          </a:r>
                          <a:endParaRPr lang="es-ES" sz="16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16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Error de Oscilación</a:t>
                          </a:r>
                          <a14:m>
                            <m:oMath xmlns:m="http://schemas.openxmlformats.org/officeDocument/2006/math">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S"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m:t>
                                  </m:r>
                                </m:e>
                                <m:sub>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𝑷𝑷𝑻</m:t>
                                  </m:r>
                                </m:sub>
                              </m:sSub>
                            </m:oMath>
                          </a14:m>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Voltaje </a:t>
                          </a:r>
                          <a:r>
                            <a:rPr lang="es-EC" sz="16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Salida</a:t>
                          </a:r>
                          <a:r>
                            <a:rPr lang="es-ES" sz="16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s-ES" sz="16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14:m>
                            <m:oMath xmlns:m="http://schemas.openxmlformats.org/officeDocument/2006/math">
                              <m:sSub>
                                <m:sSubPr>
                                  <m:ctrlPr>
                                    <a:rPr lang="es-ES"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𝑽</m:t>
                                  </m:r>
                                </m:e>
                                <m:sub>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𝑶</m:t>
                                  </m:r>
                                </m:sub>
                              </m:sSub>
                            </m:oMath>
                          </a14:m>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Corriente </a:t>
                          </a:r>
                          <a:r>
                            <a:rPr lang="es-EC" sz="16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Salida</a:t>
                          </a:r>
                          <a:r>
                            <a:rPr lang="es-ES" sz="16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s-ES" sz="16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14:m>
                            <m:oMath xmlns:m="http://schemas.openxmlformats.org/officeDocument/2006/math">
                              <m:sSub>
                                <m:sSubPr>
                                  <m:ctrlPr>
                                    <a:rPr lang="es-ES"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𝑰</m:t>
                                  </m:r>
                                </m:e>
                                <m:sub>
                                  <m:r>
                                    <a:rPr lang="es-EC" sz="16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𝑶</m:t>
                                  </m:r>
                                </m:sub>
                              </m:sSub>
                            </m:oMath>
                          </a14:m>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877938"/>
                      </a:ext>
                    </a:extLst>
                  </a:tr>
                  <a:tr h="0">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P&amp;O</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204.6</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5.267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44.19</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13158734"/>
                      </a:ext>
                    </a:extLst>
                  </a:tr>
                  <a:tr h="0">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206.6</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gridSpan="3">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2.934</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44.43</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181694047"/>
                      </a:ext>
                    </a:extLst>
                  </a:tr>
                  <a:tr h="0">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FLC</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204.0</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gridSpan="3">
                      <a:txBody>
                        <a:bodyPr/>
                        <a:lstStyle/>
                        <a:p>
                          <a:pPr algn="ctr">
                            <a:lnSpc>
                              <a:spcPct val="200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1.474</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44.24</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4.634</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752335524"/>
                      </a:ext>
                    </a:extLst>
                  </a:tr>
                  <a:tr h="0">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205.3</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gridSpan="3">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54494188"/>
                      </a:ext>
                    </a:extLst>
                  </a:tr>
                  <a:tr h="0">
                    <a:tc>
                      <a:txBody>
                        <a:bodyPr/>
                        <a:lstStyle/>
                        <a:p>
                          <a:pPr algn="ctr">
                            <a:lnSpc>
                              <a:spcPct val="200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SMC</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206.6</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a:lnSpc>
                              <a:spcPct val="200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0.073</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44.3</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4.663</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5028"/>
                      </a:ext>
                    </a:extLst>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2430432862"/>
                  </p:ext>
                </p:extLst>
              </p:nvPr>
            </p:nvGraphicFramePr>
            <p:xfrm>
              <a:off x="5423413" y="1966471"/>
              <a:ext cx="6145169" cy="2921508"/>
            </p:xfrm>
            <a:graphic>
              <a:graphicData uri="http://schemas.openxmlformats.org/drawingml/2006/table">
                <a:tbl>
                  <a:tblPr firstRow="1" firstCol="1" bandRow="1"/>
                  <a:tblGrid>
                    <a:gridCol w="1508760">
                      <a:extLst>
                        <a:ext uri="{9D8B030D-6E8A-4147-A177-3AD203B41FA5}">
                          <a16:colId xmlns:a16="http://schemas.microsoft.com/office/drawing/2014/main" val="3134211173"/>
                        </a:ext>
                      </a:extLst>
                    </a:gridCol>
                    <a:gridCol w="1201420">
                      <a:extLst>
                        <a:ext uri="{9D8B030D-6E8A-4147-A177-3AD203B41FA5}">
                          <a16:colId xmlns:a16="http://schemas.microsoft.com/office/drawing/2014/main" val="2553733404"/>
                        </a:ext>
                      </a:extLst>
                    </a:gridCol>
                    <a:gridCol w="164602">
                      <a:extLst>
                        <a:ext uri="{9D8B030D-6E8A-4147-A177-3AD203B41FA5}">
                          <a16:colId xmlns:a16="http://schemas.microsoft.com/office/drawing/2014/main" val="2219921782"/>
                        </a:ext>
                      </a:extLst>
                    </a:gridCol>
                    <a:gridCol w="1170305">
                      <a:extLst>
                        <a:ext uri="{9D8B030D-6E8A-4147-A177-3AD203B41FA5}">
                          <a16:colId xmlns:a16="http://schemas.microsoft.com/office/drawing/2014/main" val="220186175"/>
                        </a:ext>
                      </a:extLst>
                    </a:gridCol>
                    <a:gridCol w="164602">
                      <a:extLst>
                        <a:ext uri="{9D8B030D-6E8A-4147-A177-3AD203B41FA5}">
                          <a16:colId xmlns:a16="http://schemas.microsoft.com/office/drawing/2014/main" val="2637431496"/>
                        </a:ext>
                      </a:extLst>
                    </a:gridCol>
                    <a:gridCol w="845185">
                      <a:extLst>
                        <a:ext uri="{9D8B030D-6E8A-4147-A177-3AD203B41FA5}">
                          <a16:colId xmlns:a16="http://schemas.microsoft.com/office/drawing/2014/main" val="3241862815"/>
                        </a:ext>
                      </a:extLst>
                    </a:gridCol>
                    <a:gridCol w="1090295">
                      <a:extLst>
                        <a:ext uri="{9D8B030D-6E8A-4147-A177-3AD203B41FA5}">
                          <a16:colId xmlns:a16="http://schemas.microsoft.com/office/drawing/2014/main" val="2927710843"/>
                        </a:ext>
                      </a:extLst>
                    </a:gridCol>
                  </a:tblGrid>
                  <a:tr h="824738">
                    <a:tc>
                      <a:txBody>
                        <a:bodyPr/>
                        <a:lstStyle/>
                        <a:p>
                          <a:pPr algn="ctr">
                            <a:lnSpc>
                              <a:spcPct val="200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Algoritmo</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Potencia </a:t>
                          </a:r>
                          <a:r>
                            <a:rPr lang="es-EC" sz="16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Promedio</a:t>
                          </a:r>
                          <a:endParaRPr lang="es-ES" sz="16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16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r>
                            <a:rPr lang="es-EC"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endParaRPr lang="es-ES"/>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45833" t="-4412" r="-180208" b="-268382"/>
                          </a:stretch>
                        </a:blipFill>
                      </a:tcPr>
                    </a:tc>
                    <a:tc gridSpan="2">
                      <a:txBody>
                        <a:bodyPr/>
                        <a:lstStyle/>
                        <a:p>
                          <a:endParaRPr lang="es-ES"/>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00000" t="-4412" r="-108434" b="-268382"/>
                          </a:stretch>
                        </a:blipFill>
                      </a:tcPr>
                    </a:tc>
                    <a:tc hMerge="1">
                      <a:txBody>
                        <a:bodyPr/>
                        <a:lstStyle/>
                        <a:p>
                          <a:endParaRPr lang="es-ES"/>
                        </a:p>
                      </a:txBody>
                      <a:tcPr/>
                    </a:tc>
                    <a:tc>
                      <a:txBody>
                        <a:bodyPr/>
                        <a:lstStyle/>
                        <a:p>
                          <a:endParaRPr lang="es-ES"/>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63687" t="-4412" r="-559" b="-268382"/>
                          </a:stretch>
                        </a:blipFill>
                      </a:tcPr>
                    </a:tc>
                    <a:extLst>
                      <a:ext uri="{0D108BD9-81ED-4DB2-BD59-A6C34878D82A}">
                        <a16:rowId xmlns:a16="http://schemas.microsoft.com/office/drawing/2014/main" val="3768877938"/>
                      </a:ext>
                    </a:extLst>
                  </a:tr>
                  <a:tr h="419354">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P&amp;O</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204.6</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5.267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44.19</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13158734"/>
                      </a:ext>
                    </a:extLst>
                  </a:tr>
                  <a:tr h="419354">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206.6</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gridSpan="3">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2.934</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44.43</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181694047"/>
                      </a:ext>
                    </a:extLst>
                  </a:tr>
                  <a:tr h="419354">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FLC</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204.0</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gridSpan="3">
                      <a:txBody>
                        <a:bodyPr/>
                        <a:lstStyle/>
                        <a:p>
                          <a:pPr algn="ctr">
                            <a:lnSpc>
                              <a:spcPct val="200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1.474</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44.24</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4.634</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752335524"/>
                      </a:ext>
                    </a:extLst>
                  </a:tr>
                  <a:tr h="419354">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205.3</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gridSpan="3">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4.647</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54494188"/>
                      </a:ext>
                    </a:extLst>
                  </a:tr>
                  <a:tr h="419354">
                    <a:tc>
                      <a:txBody>
                        <a:bodyPr/>
                        <a:lstStyle/>
                        <a:p>
                          <a:pPr algn="ctr">
                            <a:lnSpc>
                              <a:spcPct val="200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SMC</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206.6</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a:lnSpc>
                              <a:spcPct val="200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0.073</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gn="ctr">
                            <a:lnSpc>
                              <a:spcPct val="200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44.3</a:t>
                          </a:r>
                          <a:endPar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4.663</a:t>
                          </a:r>
                          <a:endParaRPr lang="es-E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605028"/>
                      </a:ext>
                    </a:extLst>
                  </a:tr>
                </a:tbl>
              </a:graphicData>
            </a:graphic>
          </p:graphicFrame>
        </mc:Fallback>
      </mc:AlternateContent>
      <mc:AlternateContent xmlns:mc="http://schemas.openxmlformats.org/markup-compatibility/2006" xmlns:a14="http://schemas.microsoft.com/office/drawing/2010/main">
        <mc:Choice Requires="a14">
          <p:sp>
            <p:nvSpPr>
              <p:cNvPr id="10" name="TextBox 32"/>
              <p:cNvSpPr txBox="1"/>
              <p:nvPr/>
            </p:nvSpPr>
            <p:spPr>
              <a:xfrm>
                <a:off x="828908" y="3427225"/>
                <a:ext cx="4366547" cy="646331"/>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Temperatura: </a:t>
                </a:r>
                <a14:m>
                  <m:oMath xmlns:m="http://schemas.openxmlformats.org/officeDocument/2006/math">
                    <m:r>
                      <a:rPr lang="es-EC" i="1">
                        <a:latin typeface="Cambria Math" panose="02040503050406030204" pitchFamily="18" charset="0"/>
                      </a:rPr>
                      <m:t>25°</m:t>
                    </m:r>
                    <m:r>
                      <a:rPr lang="es-EC" i="1">
                        <a:latin typeface="Cambria Math" panose="02040503050406030204" pitchFamily="18" charset="0"/>
                      </a:rPr>
                      <m:t>𝐶</m:t>
                    </m:r>
                  </m:oMath>
                </a14:m>
                <a:endParaRPr lang="es-ES" dirty="0" smtClean="0"/>
              </a:p>
              <a:p>
                <a:pPr marL="285750" indent="-285750" algn="just">
                  <a:buFont typeface="Arial" panose="020B0604020202020204" pitchFamily="34" charset="0"/>
                  <a:buChar char="•"/>
                </a:pPr>
                <a:r>
                  <a:rPr lang="es-ES" dirty="0" smtClean="0"/>
                  <a:t>Irradiancia: </a:t>
                </a:r>
                <a14:m>
                  <m:oMath xmlns:m="http://schemas.openxmlformats.org/officeDocument/2006/math">
                    <m:r>
                      <a:rPr lang="es-EC" i="1">
                        <a:latin typeface="Cambria Math" panose="02040503050406030204" pitchFamily="18" charset="0"/>
                      </a:rPr>
                      <m:t>1000 </m:t>
                    </m:r>
                    <m:r>
                      <a:rPr lang="es-EC" i="1">
                        <a:latin typeface="Cambria Math" panose="02040503050406030204" pitchFamily="18" charset="0"/>
                      </a:rPr>
                      <m:t>𝑊</m:t>
                    </m:r>
                    <m:r>
                      <a:rPr lang="es-EC" i="1">
                        <a:latin typeface="Cambria Math" panose="02040503050406030204" pitchFamily="18" charset="0"/>
                      </a:rPr>
                      <m:t>/</m:t>
                    </m:r>
                    <m:sSup>
                      <m:sSupPr>
                        <m:ctrlPr>
                          <a:rPr lang="es-ES"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a14:m>
                <a:endParaRPr lang="es-EC" dirty="0" smtClean="0"/>
              </a:p>
            </p:txBody>
          </p:sp>
        </mc:Choice>
        <mc:Fallback xmlns="">
          <p:sp>
            <p:nvSpPr>
              <p:cNvPr id="10" name="TextBox 32"/>
              <p:cNvSpPr txBox="1">
                <a:spLocks noRot="1" noChangeAspect="1" noMove="1" noResize="1" noEditPoints="1" noAdjustHandles="1" noChangeArrowheads="1" noChangeShapeType="1" noTextEdit="1"/>
              </p:cNvSpPr>
              <p:nvPr/>
            </p:nvSpPr>
            <p:spPr>
              <a:xfrm>
                <a:off x="828908" y="3427225"/>
                <a:ext cx="4366547" cy="646331"/>
              </a:xfrm>
              <a:prstGeom prst="rect">
                <a:avLst/>
              </a:prstGeom>
              <a:blipFill>
                <a:blip r:embed="rId3"/>
                <a:stretch>
                  <a:fillRect l="-978" t="-4717" b="-16038"/>
                </a:stretch>
              </a:blipFill>
            </p:spPr>
            <p:txBody>
              <a:bodyPr/>
              <a:lstStyle/>
              <a:p>
                <a:r>
                  <a:rPr lang="es-ES">
                    <a:noFill/>
                  </a:rPr>
                  <a:t> </a:t>
                </a:r>
              </a:p>
            </p:txBody>
          </p:sp>
        </mc:Fallback>
      </mc:AlternateContent>
      <p:pic>
        <p:nvPicPr>
          <p:cNvPr id="11"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981205" y="5028464"/>
            <a:ext cx="914400" cy="914400"/>
          </a:xfrm>
          <a:prstGeom prst="rect">
            <a:avLst/>
          </a:prstGeom>
        </p:spPr>
      </p:pic>
      <p:grpSp>
        <p:nvGrpSpPr>
          <p:cNvPr id="12" name="Group 31">
            <a:extLst>
              <a:ext uri="{FF2B5EF4-FFF2-40B4-BE49-F238E27FC236}">
                <a16:creationId xmlns:a16="http://schemas.microsoft.com/office/drawing/2014/main" id="{E603CAFA-1BAA-4FA1-9F79-7DA53DE4CCF3}"/>
              </a:ext>
            </a:extLst>
          </p:cNvPr>
          <p:cNvGrpSpPr/>
          <p:nvPr/>
        </p:nvGrpSpPr>
        <p:grpSpPr>
          <a:xfrm>
            <a:off x="252656" y="5028464"/>
            <a:ext cx="1197258" cy="914400"/>
            <a:chOff x="9890683" y="1031586"/>
            <a:chExt cx="1670500" cy="1414987"/>
          </a:xfrm>
        </p:grpSpPr>
        <p:pic>
          <p:nvPicPr>
            <p:cNvPr id="13"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14"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15"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16" name="Group 286">
            <a:extLst>
              <a:ext uri="{FF2B5EF4-FFF2-40B4-BE49-F238E27FC236}">
                <a16:creationId xmlns:a16="http://schemas.microsoft.com/office/drawing/2014/main" id="{49E001F5-85B7-4F35-B25D-DFF6CAAAAD76}"/>
              </a:ext>
            </a:extLst>
          </p:cNvPr>
          <p:cNvGrpSpPr/>
          <p:nvPr/>
        </p:nvGrpSpPr>
        <p:grpSpPr>
          <a:xfrm>
            <a:off x="3362882" y="5015222"/>
            <a:ext cx="1087343" cy="818502"/>
            <a:chOff x="4402904" y="822061"/>
            <a:chExt cx="3952766" cy="2841256"/>
          </a:xfrm>
        </p:grpSpPr>
        <p:grpSp>
          <p:nvGrpSpPr>
            <p:cNvPr id="17"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24"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5"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18"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19"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20"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21"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2"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Tree>
    <p:extLst>
      <p:ext uri="{BB962C8B-B14F-4D97-AF65-F5344CB8AC3E}">
        <p14:creationId xmlns:p14="http://schemas.microsoft.com/office/powerpoint/2010/main" val="3780869679"/>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Escenarios de Prueba y resultados</a:t>
            </a:r>
            <a:endParaRPr lang="es-EC" sz="2000" dirty="0">
              <a:cs typeface="Arial" pitchFamily="34" charset="0"/>
            </a:endParaRPr>
          </a:p>
        </p:txBody>
      </p:sp>
      <p:cxnSp>
        <p:nvCxnSpPr>
          <p:cNvPr id="7"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8" name="TextBox 32"/>
          <p:cNvSpPr txBox="1"/>
          <p:nvPr/>
        </p:nvSpPr>
        <p:spPr>
          <a:xfrm>
            <a:off x="944280" y="797854"/>
            <a:ext cx="5133419" cy="646331"/>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Escenario 2</a:t>
            </a:r>
          </a:p>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Condiciones Climáticas </a:t>
            </a:r>
            <a:r>
              <a:rPr lang="es-ES" altLang="ko-KR" b="1" dirty="0">
                <a:solidFill>
                  <a:schemeClr val="tx1">
                    <a:lumMod val="75000"/>
                    <a:lumOff val="25000"/>
                  </a:schemeClr>
                </a:solidFill>
                <a:latin typeface="Arial" panose="020B0604020202020204" pitchFamily="34" charset="0"/>
                <a:cs typeface="Arial" panose="020B0604020202020204" pitchFamily="34" charset="0"/>
              </a:rPr>
              <a:t>V</a:t>
            </a:r>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ariantes</a:t>
            </a:r>
          </a:p>
        </p:txBody>
      </p:sp>
      <mc:AlternateContent xmlns:mc="http://schemas.openxmlformats.org/markup-compatibility/2006" xmlns:a14="http://schemas.microsoft.com/office/drawing/2010/main">
        <mc:Choice Requires="a14">
          <p:sp>
            <p:nvSpPr>
              <p:cNvPr id="10" name="TextBox 32"/>
              <p:cNvSpPr txBox="1"/>
              <p:nvPr/>
            </p:nvSpPr>
            <p:spPr>
              <a:xfrm>
                <a:off x="948726" y="1448397"/>
                <a:ext cx="4366547" cy="646331"/>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Temperatura: </a:t>
                </a:r>
                <a14:m>
                  <m:oMath xmlns:m="http://schemas.openxmlformats.org/officeDocument/2006/math">
                    <m:r>
                      <a:rPr lang="es-EC" i="1" dirty="0">
                        <a:latin typeface="Cambria Math" panose="02040503050406030204" pitchFamily="18" charset="0"/>
                      </a:rPr>
                      <m:t>[</m:t>
                    </m:r>
                    <m:r>
                      <a:rPr lang="es-ES" b="0" i="1" dirty="0" smtClean="0">
                        <a:latin typeface="Cambria Math" panose="02040503050406030204" pitchFamily="18" charset="0"/>
                      </a:rPr>
                      <m:t>17−29]</m:t>
                    </m:r>
                    <m:r>
                      <a:rPr lang="es-EC" i="1">
                        <a:latin typeface="Cambria Math" panose="02040503050406030204" pitchFamily="18" charset="0"/>
                      </a:rPr>
                      <m:t>°</m:t>
                    </m:r>
                    <m:r>
                      <a:rPr lang="es-EC" i="1">
                        <a:latin typeface="Cambria Math" panose="02040503050406030204" pitchFamily="18" charset="0"/>
                      </a:rPr>
                      <m:t>𝐶</m:t>
                    </m:r>
                  </m:oMath>
                </a14:m>
                <a:endParaRPr lang="es-ES" dirty="0" smtClean="0"/>
              </a:p>
              <a:p>
                <a:pPr marL="285750" indent="-285750" algn="just">
                  <a:buFont typeface="Arial" panose="020B0604020202020204" pitchFamily="34" charset="0"/>
                  <a:buChar char="•"/>
                </a:pPr>
                <a:r>
                  <a:rPr lang="es-ES" dirty="0" smtClean="0"/>
                  <a:t>Irradiancia: </a:t>
                </a:r>
                <a14:m>
                  <m:oMath xmlns:m="http://schemas.openxmlformats.org/officeDocument/2006/math">
                    <m:r>
                      <a:rPr lang="es-EC" i="1">
                        <a:latin typeface="Cambria Math" panose="02040503050406030204" pitchFamily="18" charset="0"/>
                      </a:rPr>
                      <m:t>1000 </m:t>
                    </m:r>
                    <m:r>
                      <a:rPr lang="es-EC" i="1">
                        <a:latin typeface="Cambria Math" panose="02040503050406030204" pitchFamily="18" charset="0"/>
                      </a:rPr>
                      <m:t>𝑊</m:t>
                    </m:r>
                    <m:r>
                      <a:rPr lang="es-EC" i="1">
                        <a:latin typeface="Cambria Math" panose="02040503050406030204" pitchFamily="18" charset="0"/>
                      </a:rPr>
                      <m:t>/</m:t>
                    </m:r>
                    <m:sSup>
                      <m:sSupPr>
                        <m:ctrlPr>
                          <a:rPr lang="es-ES"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a14:m>
                <a:endParaRPr lang="es-EC" dirty="0" smtClean="0"/>
              </a:p>
            </p:txBody>
          </p:sp>
        </mc:Choice>
        <mc:Fallback xmlns="">
          <p:sp>
            <p:nvSpPr>
              <p:cNvPr id="10" name="TextBox 32"/>
              <p:cNvSpPr txBox="1">
                <a:spLocks noRot="1" noChangeAspect="1" noMove="1" noResize="1" noEditPoints="1" noAdjustHandles="1" noChangeArrowheads="1" noChangeShapeType="1" noTextEdit="1"/>
              </p:cNvSpPr>
              <p:nvPr/>
            </p:nvSpPr>
            <p:spPr>
              <a:xfrm>
                <a:off x="948726" y="1448397"/>
                <a:ext cx="4366547" cy="646331"/>
              </a:xfrm>
              <a:prstGeom prst="rect">
                <a:avLst/>
              </a:prstGeom>
              <a:blipFill>
                <a:blip r:embed="rId2"/>
                <a:stretch>
                  <a:fillRect l="-978" t="-5660" b="-1603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3197745693"/>
                  </p:ext>
                </p:extLst>
              </p:nvPr>
            </p:nvGraphicFramePr>
            <p:xfrm>
              <a:off x="6865837" y="600425"/>
              <a:ext cx="4799691" cy="6076188"/>
            </p:xfrm>
            <a:graphic>
              <a:graphicData uri="http://schemas.openxmlformats.org/drawingml/2006/table">
                <a:tbl>
                  <a:tblPr firstRow="1" firstCol="1" bandRow="1"/>
                  <a:tblGrid>
                    <a:gridCol w="1051027">
                      <a:extLst>
                        <a:ext uri="{9D8B030D-6E8A-4147-A177-3AD203B41FA5}">
                          <a16:colId xmlns:a16="http://schemas.microsoft.com/office/drawing/2014/main" val="1030623704"/>
                        </a:ext>
                      </a:extLst>
                    </a:gridCol>
                    <a:gridCol w="790555">
                      <a:extLst>
                        <a:ext uri="{9D8B030D-6E8A-4147-A177-3AD203B41FA5}">
                          <a16:colId xmlns:a16="http://schemas.microsoft.com/office/drawing/2014/main" val="4258138465"/>
                        </a:ext>
                      </a:extLst>
                    </a:gridCol>
                    <a:gridCol w="1010408">
                      <a:extLst>
                        <a:ext uri="{9D8B030D-6E8A-4147-A177-3AD203B41FA5}">
                          <a16:colId xmlns:a16="http://schemas.microsoft.com/office/drawing/2014/main" val="2046879014"/>
                        </a:ext>
                      </a:extLst>
                    </a:gridCol>
                    <a:gridCol w="1010408">
                      <a:extLst>
                        <a:ext uri="{9D8B030D-6E8A-4147-A177-3AD203B41FA5}">
                          <a16:colId xmlns:a16="http://schemas.microsoft.com/office/drawing/2014/main" val="3060225368"/>
                        </a:ext>
                      </a:extLst>
                    </a:gridCol>
                    <a:gridCol w="937293">
                      <a:extLst>
                        <a:ext uri="{9D8B030D-6E8A-4147-A177-3AD203B41FA5}">
                          <a16:colId xmlns:a16="http://schemas.microsoft.com/office/drawing/2014/main" val="4070350696"/>
                        </a:ext>
                      </a:extLst>
                    </a:gridCol>
                  </a:tblGrid>
                  <a:tr h="511715">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Irradiancia</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200000"/>
                            </a:lnSpc>
                            <a:spcAft>
                              <a:spcPts val="0"/>
                            </a:spcAft>
                          </a:pPr>
                          <a14:m>
                            <m:oMathPara xmlns:m="http://schemas.openxmlformats.org/officeDocument/2006/math">
                              <m:oMathParaPr>
                                <m:jc m:val="centerGroup"/>
                              </m:oMathParaPr>
                              <m:oMath xmlns:m="http://schemas.openxmlformats.org/officeDocument/2006/math">
                                <m:d>
                                  <m:dPr>
                                    <m:ctrlPr>
                                      <a:rPr lang="es-ES"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𝑾</m:t>
                                    </m:r>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s-ES"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𝒎</m:t>
                                        </m:r>
                                      </m:e>
                                      <m:sup>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sup>
                                    </m:sSup>
                                  </m:e>
                                </m:d>
                              </m:oMath>
                            </m:oMathPara>
                          </a14:m>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Algoritmo</a:t>
                          </a:r>
                          <a:b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MPPT</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Temperatura</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Potencia Promedio</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Error de Oscilación</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14:m>
                            <m:oMath xmlns:m="http://schemas.openxmlformats.org/officeDocument/2006/math">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es-ES"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m:t>
                                  </m:r>
                                </m:e>
                                <m:sub>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𝑷𝑷𝑻</m:t>
                                  </m:r>
                                </m:sub>
                              </m:sSub>
                            </m:oMath>
                          </a14:m>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9685271"/>
                      </a:ext>
                    </a:extLst>
                  </a:tr>
                  <a:tr h="981780">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P&amp;O</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218.8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470668"/>
                      </a:ext>
                    </a:extLst>
                  </a:tr>
                  <a:tr h="238007">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9588592"/>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2009198902"/>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3474805240"/>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9643"/>
                      </a:ext>
                    </a:extLst>
                  </a:tr>
                  <a:tr h="238007">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94458589"/>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2208619610"/>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4262614355"/>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001004"/>
                      </a:ext>
                    </a:extLst>
                  </a:tr>
                  <a:tr h="238007">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5429994"/>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1159301735"/>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1059188463"/>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3471"/>
                      </a:ext>
                    </a:extLst>
                  </a:tr>
                  <a:tr h="238007">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4245350"/>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3020194692"/>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2966423274"/>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0.083</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40947"/>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3197745693"/>
                  </p:ext>
                </p:extLst>
              </p:nvPr>
            </p:nvGraphicFramePr>
            <p:xfrm>
              <a:off x="6865837" y="600425"/>
              <a:ext cx="4799691" cy="5418028"/>
            </p:xfrm>
            <a:graphic>
              <a:graphicData uri="http://schemas.openxmlformats.org/drawingml/2006/table">
                <a:tbl>
                  <a:tblPr firstRow="1" firstCol="1" bandRow="1"/>
                  <a:tblGrid>
                    <a:gridCol w="1051027">
                      <a:extLst>
                        <a:ext uri="{9D8B030D-6E8A-4147-A177-3AD203B41FA5}">
                          <a16:colId xmlns:a16="http://schemas.microsoft.com/office/drawing/2014/main" val="1030623704"/>
                        </a:ext>
                      </a:extLst>
                    </a:gridCol>
                    <a:gridCol w="790555">
                      <a:extLst>
                        <a:ext uri="{9D8B030D-6E8A-4147-A177-3AD203B41FA5}">
                          <a16:colId xmlns:a16="http://schemas.microsoft.com/office/drawing/2014/main" val="4258138465"/>
                        </a:ext>
                      </a:extLst>
                    </a:gridCol>
                    <a:gridCol w="1010408">
                      <a:extLst>
                        <a:ext uri="{9D8B030D-6E8A-4147-A177-3AD203B41FA5}">
                          <a16:colId xmlns:a16="http://schemas.microsoft.com/office/drawing/2014/main" val="2046879014"/>
                        </a:ext>
                      </a:extLst>
                    </a:gridCol>
                    <a:gridCol w="1010408">
                      <a:extLst>
                        <a:ext uri="{9D8B030D-6E8A-4147-A177-3AD203B41FA5}">
                          <a16:colId xmlns:a16="http://schemas.microsoft.com/office/drawing/2014/main" val="3060225368"/>
                        </a:ext>
                      </a:extLst>
                    </a:gridCol>
                    <a:gridCol w="937293">
                      <a:extLst>
                        <a:ext uri="{9D8B030D-6E8A-4147-A177-3AD203B41FA5}">
                          <a16:colId xmlns:a16="http://schemas.microsoft.com/office/drawing/2014/main" val="4070350696"/>
                        </a:ext>
                      </a:extLst>
                    </a:gridCol>
                  </a:tblGrid>
                  <a:tr h="551053">
                    <a:tc>
                      <a:txBody>
                        <a:bodyPr/>
                        <a:lstStyle/>
                        <a:p>
                          <a:endParaRPr lang="es-ES"/>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t="-5495" r="-356069" b="-890110"/>
                          </a:stretch>
                        </a:blipFill>
                      </a:tcPr>
                    </a:tc>
                    <a:tc>
                      <a:txBody>
                        <a:bodyPr/>
                        <a:lstStyle/>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Algoritmo</a:t>
                          </a:r>
                          <a:b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MPPT</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Temperatura</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Potencia Promedio</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411688" t="-5495" r="-649" b="-890110"/>
                          </a:stretch>
                        </a:blipFill>
                      </a:tcPr>
                    </a:tc>
                    <a:extLst>
                      <a:ext uri="{0D108BD9-81ED-4DB2-BD59-A6C34878D82A}">
                        <a16:rowId xmlns:a16="http://schemas.microsoft.com/office/drawing/2014/main" val="819685271"/>
                      </a:ext>
                    </a:extLst>
                  </a:tr>
                  <a:tr h="1058863">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P&amp;O</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218.8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470668"/>
                      </a:ext>
                    </a:extLst>
                  </a:tr>
                  <a:tr h="238007">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9588592"/>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2009198902"/>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3474805240"/>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9643"/>
                      </a:ext>
                    </a:extLst>
                  </a:tr>
                  <a:tr h="238007">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94458589"/>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2208619610"/>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4262614355"/>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001004"/>
                      </a:ext>
                    </a:extLst>
                  </a:tr>
                  <a:tr h="238007">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5429994"/>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1159301735"/>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1059188463"/>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3471"/>
                      </a:ext>
                    </a:extLst>
                  </a:tr>
                  <a:tr h="238007">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4245350"/>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3020194692"/>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0.157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a:noFill/>
                        </a:lnB>
                      </a:tcPr>
                    </a:tc>
                    <a:extLst>
                      <a:ext uri="{0D108BD9-81ED-4DB2-BD59-A6C34878D82A}">
                        <a16:rowId xmlns:a16="http://schemas.microsoft.com/office/drawing/2014/main" val="2966423274"/>
                      </a:ext>
                    </a:extLst>
                  </a:tr>
                  <a:tr h="238007">
                    <a:tc vMerge="1">
                      <a:txBody>
                        <a:bodyPr/>
                        <a:lstStyle/>
                        <a:p>
                          <a:endParaRPr lang="es-ES"/>
                        </a:p>
                      </a:txBody>
                      <a:tcPr/>
                    </a:tc>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0.083</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57" marR="3995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40947"/>
                      </a:ext>
                    </a:extLst>
                  </a:tr>
                </a:tbl>
              </a:graphicData>
            </a:graphic>
          </p:graphicFrame>
        </mc:Fallback>
      </mc:AlternateContent>
      <p:pic>
        <p:nvPicPr>
          <p:cNvPr id="11" name="Imagen 10"/>
          <p:cNvPicPr/>
          <p:nvPr/>
        </p:nvPicPr>
        <p:blipFill rotWithShape="1">
          <a:blip r:embed="rId4">
            <a:extLst>
              <a:ext uri="{28A0092B-C50C-407E-A947-70E740481C1C}">
                <a14:useLocalDpi xmlns:a14="http://schemas.microsoft.com/office/drawing/2010/main" val="0"/>
              </a:ext>
            </a:extLst>
          </a:blip>
          <a:srcRect t="4905" r="6635"/>
          <a:stretch/>
        </p:blipFill>
        <p:spPr bwMode="auto">
          <a:xfrm>
            <a:off x="944280" y="2252168"/>
            <a:ext cx="4370993" cy="2801298"/>
          </a:xfrm>
          <a:prstGeom prst="rect">
            <a:avLst/>
          </a:prstGeom>
          <a:noFill/>
          <a:ln>
            <a:noFill/>
          </a:ln>
          <a:extLst>
            <a:ext uri="{53640926-AAD7-44D8-BBD7-CCE9431645EC}">
              <a14:shadowObscured xmlns:a14="http://schemas.microsoft.com/office/drawing/2010/main"/>
            </a:ext>
          </a:extLst>
        </p:spPr>
      </p:pic>
      <p:pic>
        <p:nvPicPr>
          <p:cNvPr id="12" name="Graphic 28" descr="Open hand with plant">
            <a:extLst>
              <a:ext uri="{FF2B5EF4-FFF2-40B4-BE49-F238E27FC236}">
                <a16:creationId xmlns:a16="http://schemas.microsoft.com/office/drawing/2014/main" id="{7ED4F86B-6B9B-4D20-B179-4FF921F046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846253" y="5210906"/>
            <a:ext cx="914400" cy="914400"/>
          </a:xfrm>
          <a:prstGeom prst="rect">
            <a:avLst/>
          </a:prstGeom>
        </p:spPr>
      </p:pic>
      <p:grpSp>
        <p:nvGrpSpPr>
          <p:cNvPr id="13" name="Group 31">
            <a:extLst>
              <a:ext uri="{FF2B5EF4-FFF2-40B4-BE49-F238E27FC236}">
                <a16:creationId xmlns:a16="http://schemas.microsoft.com/office/drawing/2014/main" id="{E603CAFA-1BAA-4FA1-9F79-7DA53DE4CCF3}"/>
              </a:ext>
            </a:extLst>
          </p:cNvPr>
          <p:cNvGrpSpPr/>
          <p:nvPr/>
        </p:nvGrpSpPr>
        <p:grpSpPr>
          <a:xfrm>
            <a:off x="1117704" y="5210906"/>
            <a:ext cx="1197258" cy="914400"/>
            <a:chOff x="9890683" y="1031586"/>
            <a:chExt cx="1670500" cy="1414987"/>
          </a:xfrm>
        </p:grpSpPr>
        <p:pic>
          <p:nvPicPr>
            <p:cNvPr id="14" name="Graphic 11" descr="Lightbulb">
              <a:extLst>
                <a:ext uri="{FF2B5EF4-FFF2-40B4-BE49-F238E27FC236}">
                  <a16:creationId xmlns:a16="http://schemas.microsoft.com/office/drawing/2014/main" id="{D0A88FD8-34D5-47A5-BB88-8BA72408BA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0855826" y="1605835"/>
              <a:ext cx="705357" cy="705357"/>
            </a:xfrm>
            <a:prstGeom prst="rect">
              <a:avLst/>
            </a:prstGeom>
          </p:spPr>
        </p:pic>
        <p:pic>
          <p:nvPicPr>
            <p:cNvPr id="15" name="Graphic 24" descr="Battery charging">
              <a:extLst>
                <a:ext uri="{FF2B5EF4-FFF2-40B4-BE49-F238E27FC236}">
                  <a16:creationId xmlns:a16="http://schemas.microsoft.com/office/drawing/2014/main" id="{C61D7C06-8005-4318-9784-AE9BB2E2AE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773185" y="1031586"/>
              <a:ext cx="705355" cy="705355"/>
            </a:xfrm>
            <a:prstGeom prst="rect">
              <a:avLst/>
            </a:prstGeom>
          </p:spPr>
        </p:pic>
        <p:pic>
          <p:nvPicPr>
            <p:cNvPr id="16" name="Graphic 30" descr="Earth globe Africa and Europe">
              <a:extLst>
                <a:ext uri="{FF2B5EF4-FFF2-40B4-BE49-F238E27FC236}">
                  <a16:creationId xmlns:a16="http://schemas.microsoft.com/office/drawing/2014/main" id="{AE40553E-F000-4B2F-8045-73256BBD47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890683" y="1128751"/>
              <a:ext cx="1317822" cy="1317822"/>
            </a:xfrm>
            <a:prstGeom prst="rect">
              <a:avLst/>
            </a:prstGeom>
          </p:spPr>
        </p:pic>
      </p:grpSp>
      <p:grpSp>
        <p:nvGrpSpPr>
          <p:cNvPr id="17" name="Group 286">
            <a:extLst>
              <a:ext uri="{FF2B5EF4-FFF2-40B4-BE49-F238E27FC236}">
                <a16:creationId xmlns:a16="http://schemas.microsoft.com/office/drawing/2014/main" id="{49E001F5-85B7-4F35-B25D-DFF6CAAAAD76}"/>
              </a:ext>
            </a:extLst>
          </p:cNvPr>
          <p:cNvGrpSpPr/>
          <p:nvPr/>
        </p:nvGrpSpPr>
        <p:grpSpPr>
          <a:xfrm>
            <a:off x="4227930" y="5197664"/>
            <a:ext cx="1087343" cy="818502"/>
            <a:chOff x="4402904" y="822061"/>
            <a:chExt cx="3952766" cy="2841256"/>
          </a:xfrm>
        </p:grpSpPr>
        <p:grpSp>
          <p:nvGrpSpPr>
            <p:cNvPr id="18" name="Group 277">
              <a:extLst>
                <a:ext uri="{FF2B5EF4-FFF2-40B4-BE49-F238E27FC236}">
                  <a16:creationId xmlns:a16="http://schemas.microsoft.com/office/drawing/2014/main" id="{B0FD58A6-84BE-44F7-A8AD-0C35FFA242C4}"/>
                </a:ext>
              </a:extLst>
            </p:cNvPr>
            <p:cNvGrpSpPr/>
            <p:nvPr/>
          </p:nvGrpSpPr>
          <p:grpSpPr>
            <a:xfrm>
              <a:off x="4960005" y="1133489"/>
              <a:ext cx="2218401" cy="2218401"/>
              <a:chOff x="4547049" y="1897856"/>
              <a:chExt cx="3071634" cy="3071634"/>
            </a:xfrm>
            <a:effectLst/>
          </p:grpSpPr>
          <p:sp>
            <p:nvSpPr>
              <p:cNvPr id="25" name="Freeform: Shape 278">
                <a:extLst>
                  <a:ext uri="{FF2B5EF4-FFF2-40B4-BE49-F238E27FC236}">
                    <a16:creationId xmlns:a16="http://schemas.microsoft.com/office/drawing/2014/main" id="{6ACA0B7B-C417-4CDF-9000-DB7340E6459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24A8C2">
                  <a:lumMod val="20000"/>
                  <a:lumOff val="80000"/>
                </a:srgbClr>
              </a:solidFill>
              <a:ln w="9525" cap="flat">
                <a:noFill/>
                <a:prstDash val="solid"/>
                <a:miter/>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6" name="Freeform: Shape 279">
                <a:extLst>
                  <a:ext uri="{FF2B5EF4-FFF2-40B4-BE49-F238E27FC236}">
                    <a16:creationId xmlns:a16="http://schemas.microsoft.com/office/drawing/2014/main" id="{B9B634F2-4EFD-4E44-8510-FF712A7BC7B2}"/>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24A8C2">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19" name="Freeform: Shape 280">
              <a:extLst>
                <a:ext uri="{FF2B5EF4-FFF2-40B4-BE49-F238E27FC236}">
                  <a16:creationId xmlns:a16="http://schemas.microsoft.com/office/drawing/2014/main" id="{FDE51C7B-0D90-44D7-BD59-540A804FF169}"/>
                </a:ext>
              </a:extLst>
            </p:cNvPr>
            <p:cNvSpPr/>
            <p:nvPr/>
          </p:nvSpPr>
          <p:spPr>
            <a:xfrm rot="20965310">
              <a:off x="4402904" y="1941168"/>
              <a:ext cx="489707" cy="585571"/>
            </a:xfrm>
            <a:custGeom>
              <a:avLst/>
              <a:gdLst>
                <a:gd name="connsiteX0" fmla="*/ 474202 w 565444"/>
                <a:gd name="connsiteY0" fmla="*/ 370360 h 676134"/>
                <a:gd name="connsiteX1" fmla="*/ 91243 w 565444"/>
                <a:gd name="connsiteY1" fmla="*/ 370359 h 676134"/>
                <a:gd name="connsiteX2" fmla="*/ 78616 w 565444"/>
                <a:gd name="connsiteY2" fmla="*/ 382986 h 676134"/>
                <a:gd name="connsiteX3" fmla="*/ 78615 w 565444"/>
                <a:gd name="connsiteY3" fmla="*/ 382987 h 676134"/>
                <a:gd name="connsiteX4" fmla="*/ 91242 w 565444"/>
                <a:gd name="connsiteY4" fmla="*/ 395613 h 676134"/>
                <a:gd name="connsiteX5" fmla="*/ 474202 w 565444"/>
                <a:gd name="connsiteY5" fmla="*/ 395613 h 676134"/>
                <a:gd name="connsiteX6" fmla="*/ 483131 w 565444"/>
                <a:gd name="connsiteY6" fmla="*/ 391915 h 676134"/>
                <a:gd name="connsiteX7" fmla="*/ 486829 w 565444"/>
                <a:gd name="connsiteY7" fmla="*/ 382986 h 676134"/>
                <a:gd name="connsiteX8" fmla="*/ 486829 w 565444"/>
                <a:gd name="connsiteY8" fmla="*/ 382987 h 676134"/>
                <a:gd name="connsiteX9" fmla="*/ 486829 w 565444"/>
                <a:gd name="connsiteY9" fmla="*/ 382986 h 676134"/>
                <a:gd name="connsiteX10" fmla="*/ 486829 w 565444"/>
                <a:gd name="connsiteY10" fmla="*/ 382986 h 676134"/>
                <a:gd name="connsiteX11" fmla="*/ 483131 w 565444"/>
                <a:gd name="connsiteY11" fmla="*/ 374059 h 676134"/>
                <a:gd name="connsiteX12" fmla="*/ 474202 w 565444"/>
                <a:gd name="connsiteY12" fmla="*/ 370360 h 676134"/>
                <a:gd name="connsiteX13" fmla="*/ 474201 w 565444"/>
                <a:gd name="connsiteY13" fmla="*/ 316925 h 676134"/>
                <a:gd name="connsiteX14" fmla="*/ 91242 w 565444"/>
                <a:gd name="connsiteY14" fmla="*/ 316924 h 676134"/>
                <a:gd name="connsiteX15" fmla="*/ 78615 w 565444"/>
                <a:gd name="connsiteY15" fmla="*/ 329551 h 676134"/>
                <a:gd name="connsiteX16" fmla="*/ 78614 w 565444"/>
                <a:gd name="connsiteY16" fmla="*/ 329551 h 676134"/>
                <a:gd name="connsiteX17" fmla="*/ 91241 w 565444"/>
                <a:gd name="connsiteY17" fmla="*/ 342178 h 676134"/>
                <a:gd name="connsiteX18" fmla="*/ 474201 w 565444"/>
                <a:gd name="connsiteY18" fmla="*/ 342178 h 676134"/>
                <a:gd name="connsiteX19" fmla="*/ 483130 w 565444"/>
                <a:gd name="connsiteY19" fmla="*/ 338480 h 676134"/>
                <a:gd name="connsiteX20" fmla="*/ 486828 w 565444"/>
                <a:gd name="connsiteY20" fmla="*/ 329551 h 676134"/>
                <a:gd name="connsiteX21" fmla="*/ 486828 w 565444"/>
                <a:gd name="connsiteY21" fmla="*/ 329552 h 676134"/>
                <a:gd name="connsiteX22" fmla="*/ 486828 w 565444"/>
                <a:gd name="connsiteY22" fmla="*/ 329551 h 676134"/>
                <a:gd name="connsiteX23" fmla="*/ 486828 w 565444"/>
                <a:gd name="connsiteY23" fmla="*/ 329551 h 676134"/>
                <a:gd name="connsiteX24" fmla="*/ 483130 w 565444"/>
                <a:gd name="connsiteY24" fmla="*/ 320623 h 676134"/>
                <a:gd name="connsiteX25" fmla="*/ 474201 w 565444"/>
                <a:gd name="connsiteY25" fmla="*/ 316925 h 676134"/>
                <a:gd name="connsiteX26" fmla="*/ 474202 w 565444"/>
                <a:gd name="connsiteY26" fmla="*/ 263490 h 676134"/>
                <a:gd name="connsiteX27" fmla="*/ 91243 w 565444"/>
                <a:gd name="connsiteY27" fmla="*/ 263489 h 676134"/>
                <a:gd name="connsiteX28" fmla="*/ 78616 w 565444"/>
                <a:gd name="connsiteY28" fmla="*/ 276116 h 676134"/>
                <a:gd name="connsiteX29" fmla="*/ 78615 w 565444"/>
                <a:gd name="connsiteY29" fmla="*/ 276116 h 676134"/>
                <a:gd name="connsiteX30" fmla="*/ 91242 w 565444"/>
                <a:gd name="connsiteY30" fmla="*/ 288743 h 676134"/>
                <a:gd name="connsiteX31" fmla="*/ 474202 w 565444"/>
                <a:gd name="connsiteY31" fmla="*/ 288743 h 676134"/>
                <a:gd name="connsiteX32" fmla="*/ 483130 w 565444"/>
                <a:gd name="connsiteY32" fmla="*/ 285045 h 676134"/>
                <a:gd name="connsiteX33" fmla="*/ 486828 w 565444"/>
                <a:gd name="connsiteY33" fmla="*/ 276116 h 676134"/>
                <a:gd name="connsiteX34" fmla="*/ 486829 w 565444"/>
                <a:gd name="connsiteY34" fmla="*/ 276117 h 676134"/>
                <a:gd name="connsiteX35" fmla="*/ 486828 w 565444"/>
                <a:gd name="connsiteY35" fmla="*/ 276116 h 676134"/>
                <a:gd name="connsiteX36" fmla="*/ 486828 w 565444"/>
                <a:gd name="connsiteY36" fmla="*/ 276116 h 676134"/>
                <a:gd name="connsiteX37" fmla="*/ 483131 w 565444"/>
                <a:gd name="connsiteY37" fmla="*/ 267188 h 676134"/>
                <a:gd name="connsiteX38" fmla="*/ 474202 w 565444"/>
                <a:gd name="connsiteY38" fmla="*/ 263490 h 676134"/>
                <a:gd name="connsiteX39" fmla="*/ 546230 w 565444"/>
                <a:gd name="connsiteY39" fmla="*/ 175473 h 676134"/>
                <a:gd name="connsiteX40" fmla="*/ 565444 w 565444"/>
                <a:gd name="connsiteY40" fmla="*/ 194687 h 676134"/>
                <a:gd name="connsiteX41" fmla="*/ 546230 w 565444"/>
                <a:gd name="connsiteY41" fmla="*/ 213901 h 676134"/>
                <a:gd name="connsiteX42" fmla="*/ 525276 w 565444"/>
                <a:gd name="connsiteY42" fmla="*/ 213901 h 676134"/>
                <a:gd name="connsiteX43" fmla="*/ 508899 w 565444"/>
                <a:gd name="connsiteY43" fmla="*/ 524388 h 676134"/>
                <a:gd name="connsiteX44" fmla="*/ 378243 w 565444"/>
                <a:gd name="connsiteY44" fmla="*/ 676134 h 676134"/>
                <a:gd name="connsiteX45" fmla="*/ 184455 w 565444"/>
                <a:gd name="connsiteY45" fmla="*/ 676134 h 676134"/>
                <a:gd name="connsiteX46" fmla="*/ 53798 w 565444"/>
                <a:gd name="connsiteY46" fmla="*/ 524388 h 676134"/>
                <a:gd name="connsiteX47" fmla="*/ 37422 w 565444"/>
                <a:gd name="connsiteY47" fmla="*/ 213901 h 676134"/>
                <a:gd name="connsiteX48" fmla="*/ 19214 w 565444"/>
                <a:gd name="connsiteY48" fmla="*/ 213901 h 676134"/>
                <a:gd name="connsiteX49" fmla="*/ 0 w 565444"/>
                <a:gd name="connsiteY49" fmla="*/ 194687 h 676134"/>
                <a:gd name="connsiteX50" fmla="*/ 19214 w 565444"/>
                <a:gd name="connsiteY50" fmla="*/ 175473 h 676134"/>
                <a:gd name="connsiteX51" fmla="*/ 145503 w 565444"/>
                <a:gd name="connsiteY51" fmla="*/ 0 h 676134"/>
                <a:gd name="connsiteX52" fmla="*/ 182559 w 565444"/>
                <a:gd name="connsiteY52" fmla="*/ 37056 h 676134"/>
                <a:gd name="connsiteX53" fmla="*/ 182559 w 565444"/>
                <a:gd name="connsiteY53" fmla="*/ 175472 h 676134"/>
                <a:gd name="connsiteX54" fmla="*/ 108447 w 565444"/>
                <a:gd name="connsiteY54" fmla="*/ 175472 h 676134"/>
                <a:gd name="connsiteX55" fmla="*/ 108447 w 565444"/>
                <a:gd name="connsiteY55" fmla="*/ 37056 h 676134"/>
                <a:gd name="connsiteX56" fmla="*/ 145503 w 565444"/>
                <a:gd name="connsiteY56" fmla="*/ 0 h 676134"/>
                <a:gd name="connsiteX57" fmla="*/ 419941 w 565444"/>
                <a:gd name="connsiteY57" fmla="*/ 0 h 676134"/>
                <a:gd name="connsiteX58" fmla="*/ 456997 w 565444"/>
                <a:gd name="connsiteY58" fmla="*/ 37056 h 676134"/>
                <a:gd name="connsiteX59" fmla="*/ 456997 w 565444"/>
                <a:gd name="connsiteY59" fmla="*/ 175472 h 676134"/>
                <a:gd name="connsiteX60" fmla="*/ 382885 w 565444"/>
                <a:gd name="connsiteY60" fmla="*/ 175472 h 676134"/>
                <a:gd name="connsiteX61" fmla="*/ 382885 w 565444"/>
                <a:gd name="connsiteY61" fmla="*/ 37056 h 676134"/>
                <a:gd name="connsiteX62" fmla="*/ 419941 w 565444"/>
                <a:gd name="connsiteY62" fmla="*/ 0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65444" h="67613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82C6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sp>
          <p:nvSpPr>
            <p:cNvPr id="20" name="Block Arc 281">
              <a:extLst>
                <a:ext uri="{FF2B5EF4-FFF2-40B4-BE49-F238E27FC236}">
                  <a16:creationId xmlns:a16="http://schemas.microsoft.com/office/drawing/2014/main" id="{BF863CA7-6352-447E-B49D-495FFCE80235}"/>
                </a:ext>
              </a:extLst>
            </p:cNvPr>
            <p:cNvSpPr/>
            <p:nvPr/>
          </p:nvSpPr>
          <p:spPr>
            <a:xfrm>
              <a:off x="4648578" y="822061"/>
              <a:ext cx="2841256" cy="2841256"/>
            </a:xfrm>
            <a:prstGeom prst="blockArc">
              <a:avLst>
                <a:gd name="adj1" fmla="val 794951"/>
                <a:gd name="adj2" fmla="val 10121114"/>
                <a:gd name="adj3" fmla="val 2388"/>
              </a:avLst>
            </a:prstGeom>
            <a:solidFill>
              <a:srgbClr val="82C6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cs typeface="+mn-cs"/>
              </a:endParaRPr>
            </a:p>
          </p:txBody>
        </p:sp>
        <p:grpSp>
          <p:nvGrpSpPr>
            <p:cNvPr id="21" name="Graphic 30">
              <a:extLst>
                <a:ext uri="{FF2B5EF4-FFF2-40B4-BE49-F238E27FC236}">
                  <a16:creationId xmlns:a16="http://schemas.microsoft.com/office/drawing/2014/main" id="{31A2817E-E62F-48F4-8287-D3C04BB1B109}"/>
                </a:ext>
              </a:extLst>
            </p:cNvPr>
            <p:cNvGrpSpPr/>
            <p:nvPr/>
          </p:nvGrpSpPr>
          <p:grpSpPr>
            <a:xfrm rot="1052635">
              <a:off x="7017236" y="1488581"/>
              <a:ext cx="1338434" cy="1227345"/>
              <a:chOff x="5655092" y="376887"/>
              <a:chExt cx="4490688" cy="4117968"/>
            </a:xfrm>
            <a:solidFill>
              <a:srgbClr val="82C650"/>
            </a:solidFill>
          </p:grpSpPr>
          <p:sp>
            <p:nvSpPr>
              <p:cNvPr id="22" name="Freeform: Shape 283">
                <a:extLst>
                  <a:ext uri="{FF2B5EF4-FFF2-40B4-BE49-F238E27FC236}">
                    <a16:creationId xmlns:a16="http://schemas.microsoft.com/office/drawing/2014/main" id="{6AAA2EDC-031B-4E99-9CFF-5E888635290E}"/>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3" name="Freeform: Shape 284">
                <a:extLst>
                  <a:ext uri="{FF2B5EF4-FFF2-40B4-BE49-F238E27FC236}">
                    <a16:creationId xmlns:a16="http://schemas.microsoft.com/office/drawing/2014/main" id="{583C091A-1E4D-4661-8F56-E000713877CB}"/>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Freeform: Shape 285">
                <a:extLst>
                  <a:ext uri="{FF2B5EF4-FFF2-40B4-BE49-F238E27FC236}">
                    <a16:creationId xmlns:a16="http://schemas.microsoft.com/office/drawing/2014/main" id="{F8C1AEF8-237B-4279-9D54-CE5D8376DFF5}"/>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spTree>
    <p:extLst>
      <p:ext uri="{BB962C8B-B14F-4D97-AF65-F5344CB8AC3E}">
        <p14:creationId xmlns:p14="http://schemas.microsoft.com/office/powerpoint/2010/main" val="3210377338"/>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Escenarios de Prueba y resultados</a:t>
            </a:r>
            <a:endParaRPr lang="es-EC" sz="2000" dirty="0">
              <a:cs typeface="Arial" pitchFamily="34" charset="0"/>
            </a:endParaRPr>
          </a:p>
        </p:txBody>
      </p:sp>
      <p:cxnSp>
        <p:nvCxnSpPr>
          <p:cNvPr id="7"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0" name="TextBox 32"/>
              <p:cNvSpPr txBox="1"/>
              <p:nvPr/>
            </p:nvSpPr>
            <p:spPr>
              <a:xfrm>
                <a:off x="801198" y="2152789"/>
                <a:ext cx="4366547" cy="652871"/>
              </a:xfrm>
              <a:prstGeom prst="rect">
                <a:avLst/>
              </a:prstGeom>
              <a:noFill/>
            </p:spPr>
            <p:txBody>
              <a:bodyPr wrap="square" rtlCol="0">
                <a:spAutoFit/>
              </a:bodyPr>
              <a:lstStyle/>
              <a:p>
                <a:pPr marL="285750" indent="-285750" algn="just">
                  <a:buFont typeface="Arial" panose="020B0604020202020204" pitchFamily="34" charset="0"/>
                  <a:buChar char="•"/>
                </a:pPr>
                <a:r>
                  <a:rPr lang="es-ES" dirty="0" smtClean="0"/>
                  <a:t>Temperatura: </a:t>
                </a:r>
                <a14:m>
                  <m:oMath xmlns:m="http://schemas.openxmlformats.org/officeDocument/2006/math">
                    <m:r>
                      <a:rPr lang="es-EC" i="1">
                        <a:latin typeface="Cambria Math" panose="02040503050406030204" pitchFamily="18" charset="0"/>
                      </a:rPr>
                      <m:t>25°</m:t>
                    </m:r>
                    <m:r>
                      <a:rPr lang="es-EC" i="1">
                        <a:latin typeface="Cambria Math" panose="02040503050406030204" pitchFamily="18" charset="0"/>
                      </a:rPr>
                      <m:t>𝐶</m:t>
                    </m:r>
                  </m:oMath>
                </a14:m>
                <a:endParaRPr lang="es-ES" dirty="0" smtClean="0"/>
              </a:p>
              <a:p>
                <a:pPr marL="285750" indent="-285750" algn="just">
                  <a:buFont typeface="Arial" panose="020B0604020202020204" pitchFamily="34" charset="0"/>
                  <a:buChar char="•"/>
                </a:pPr>
                <a:r>
                  <a:rPr lang="es-ES" dirty="0" smtClean="0"/>
                  <a:t>Irradiancia: </a:t>
                </a:r>
                <a14:m>
                  <m:oMath xmlns:m="http://schemas.openxmlformats.org/officeDocument/2006/math">
                    <m:r>
                      <a:rPr lang="es-ES" b="0" i="1" smtClean="0">
                        <a:latin typeface="Cambria Math" panose="02040503050406030204" pitchFamily="18" charset="0"/>
                      </a:rPr>
                      <m:t>[0−1000]</m:t>
                    </m:r>
                    <m:r>
                      <a:rPr lang="es-EC" i="1">
                        <a:latin typeface="Cambria Math" panose="02040503050406030204" pitchFamily="18" charset="0"/>
                      </a:rPr>
                      <m:t> </m:t>
                    </m:r>
                    <m:r>
                      <a:rPr lang="es-EC" i="1">
                        <a:latin typeface="Cambria Math" panose="02040503050406030204" pitchFamily="18" charset="0"/>
                      </a:rPr>
                      <m:t>𝑊</m:t>
                    </m:r>
                    <m:r>
                      <a:rPr lang="es-EC" i="1">
                        <a:latin typeface="Cambria Math" panose="02040503050406030204" pitchFamily="18" charset="0"/>
                      </a:rPr>
                      <m:t>/</m:t>
                    </m:r>
                    <m:sSup>
                      <m:sSupPr>
                        <m:ctrlPr>
                          <a:rPr lang="es-ES"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a14:m>
                <a:endParaRPr lang="es-EC" dirty="0" smtClean="0"/>
              </a:p>
            </p:txBody>
          </p:sp>
        </mc:Choice>
        <mc:Fallback xmlns="">
          <p:sp>
            <p:nvSpPr>
              <p:cNvPr id="10" name="TextBox 32"/>
              <p:cNvSpPr txBox="1">
                <a:spLocks noRot="1" noChangeAspect="1" noMove="1" noResize="1" noEditPoints="1" noAdjustHandles="1" noChangeArrowheads="1" noChangeShapeType="1" noTextEdit="1"/>
              </p:cNvSpPr>
              <p:nvPr/>
            </p:nvSpPr>
            <p:spPr>
              <a:xfrm>
                <a:off x="801198" y="2152789"/>
                <a:ext cx="4366547" cy="652871"/>
              </a:xfrm>
              <a:prstGeom prst="rect">
                <a:avLst/>
              </a:prstGeom>
              <a:blipFill>
                <a:blip r:embed="rId2"/>
                <a:stretch>
                  <a:fillRect l="-837" t="-4673" b="-14953"/>
                </a:stretch>
              </a:blipFill>
            </p:spPr>
            <p:txBody>
              <a:bodyPr/>
              <a:lstStyle/>
              <a:p>
                <a:r>
                  <a:rPr lang="es-ES">
                    <a:noFill/>
                  </a:rPr>
                  <a:t> </a:t>
                </a:r>
              </a:p>
            </p:txBody>
          </p:sp>
        </mc:Fallback>
      </mc:AlternateContent>
      <p:sp>
        <p:nvSpPr>
          <p:cNvPr id="11" name="TextBox 32"/>
          <p:cNvSpPr txBox="1"/>
          <p:nvPr/>
        </p:nvSpPr>
        <p:spPr>
          <a:xfrm>
            <a:off x="801198" y="1121020"/>
            <a:ext cx="5133419" cy="646331"/>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Escenario 3</a:t>
            </a:r>
          </a:p>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Condiciones Climáticas </a:t>
            </a:r>
            <a:r>
              <a:rPr lang="es-ES" altLang="ko-KR" b="1" dirty="0">
                <a:solidFill>
                  <a:schemeClr val="tx1">
                    <a:lumMod val="75000"/>
                    <a:lumOff val="25000"/>
                  </a:schemeClr>
                </a:solidFill>
                <a:latin typeface="Arial" panose="020B0604020202020204" pitchFamily="34" charset="0"/>
                <a:cs typeface="Arial" panose="020B0604020202020204" pitchFamily="34" charset="0"/>
              </a:rPr>
              <a:t>V</a:t>
            </a:r>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ariantes</a:t>
            </a:r>
          </a:p>
        </p:txBody>
      </p:sp>
      <p:pic>
        <p:nvPicPr>
          <p:cNvPr id="12" name="Imagen 11"/>
          <p:cNvPicPr/>
          <p:nvPr/>
        </p:nvPicPr>
        <p:blipFill rotWithShape="1">
          <a:blip r:embed="rId3">
            <a:extLst>
              <a:ext uri="{28A0092B-C50C-407E-A947-70E740481C1C}">
                <a14:useLocalDpi xmlns:a14="http://schemas.microsoft.com/office/drawing/2010/main" val="0"/>
              </a:ext>
            </a:extLst>
          </a:blip>
          <a:srcRect l="1789" t="5012" r="6798"/>
          <a:stretch/>
        </p:blipFill>
        <p:spPr bwMode="auto">
          <a:xfrm>
            <a:off x="801197" y="2978728"/>
            <a:ext cx="4366548" cy="312003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4215938949"/>
                  </p:ext>
                </p:extLst>
              </p:nvPr>
            </p:nvGraphicFramePr>
            <p:xfrm>
              <a:off x="7124783" y="600427"/>
              <a:ext cx="4693143" cy="6117336"/>
            </p:xfrm>
            <a:graphic>
              <a:graphicData uri="http://schemas.openxmlformats.org/drawingml/2006/table">
                <a:tbl>
                  <a:tblPr firstRow="1" firstCol="1" bandRow="1"/>
                  <a:tblGrid>
                    <a:gridCol w="668006">
                      <a:extLst>
                        <a:ext uri="{9D8B030D-6E8A-4147-A177-3AD203B41FA5}">
                          <a16:colId xmlns:a16="http://schemas.microsoft.com/office/drawing/2014/main" val="1281654653"/>
                        </a:ext>
                      </a:extLst>
                    </a:gridCol>
                    <a:gridCol w="636173">
                      <a:extLst>
                        <a:ext uri="{9D8B030D-6E8A-4147-A177-3AD203B41FA5}">
                          <a16:colId xmlns:a16="http://schemas.microsoft.com/office/drawing/2014/main" val="9236932"/>
                        </a:ext>
                      </a:extLst>
                    </a:gridCol>
                    <a:gridCol w="636173">
                      <a:extLst>
                        <a:ext uri="{9D8B030D-6E8A-4147-A177-3AD203B41FA5}">
                          <a16:colId xmlns:a16="http://schemas.microsoft.com/office/drawing/2014/main" val="1970479610"/>
                        </a:ext>
                      </a:extLst>
                    </a:gridCol>
                    <a:gridCol w="597689">
                      <a:extLst>
                        <a:ext uri="{9D8B030D-6E8A-4147-A177-3AD203B41FA5}">
                          <a16:colId xmlns:a16="http://schemas.microsoft.com/office/drawing/2014/main" val="2183515001"/>
                        </a:ext>
                      </a:extLst>
                    </a:gridCol>
                    <a:gridCol w="597689">
                      <a:extLst>
                        <a:ext uri="{9D8B030D-6E8A-4147-A177-3AD203B41FA5}">
                          <a16:colId xmlns:a16="http://schemas.microsoft.com/office/drawing/2014/main" val="2994403173"/>
                        </a:ext>
                      </a:extLst>
                    </a:gridCol>
                    <a:gridCol w="572983">
                      <a:extLst>
                        <a:ext uri="{9D8B030D-6E8A-4147-A177-3AD203B41FA5}">
                          <a16:colId xmlns:a16="http://schemas.microsoft.com/office/drawing/2014/main" val="3138556669"/>
                        </a:ext>
                      </a:extLst>
                    </a:gridCol>
                    <a:gridCol w="500292">
                      <a:extLst>
                        <a:ext uri="{9D8B030D-6E8A-4147-A177-3AD203B41FA5}">
                          <a16:colId xmlns:a16="http://schemas.microsoft.com/office/drawing/2014/main" val="1904577139"/>
                        </a:ext>
                      </a:extLst>
                    </a:gridCol>
                    <a:gridCol w="484138">
                      <a:extLst>
                        <a:ext uri="{9D8B030D-6E8A-4147-A177-3AD203B41FA5}">
                          <a16:colId xmlns:a16="http://schemas.microsoft.com/office/drawing/2014/main" val="1553026572"/>
                        </a:ext>
                      </a:extLst>
                    </a:gridCol>
                  </a:tblGrid>
                  <a:tr h="571168">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Algoritmo</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Irradiancia</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14:m>
                            <m:oMathPara xmlns:m="http://schemas.openxmlformats.org/officeDocument/2006/math">
                              <m:oMathParaPr>
                                <m:jc m:val="centerGroup"/>
                              </m:oMathParaPr>
                              <m:oMath xmlns:m="http://schemas.openxmlformats.org/officeDocument/2006/math">
                                <m:d>
                                  <m:dPr>
                                    <m:ctrlPr>
                                      <a:rPr lang="es-ES"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𝑾</m:t>
                                    </m:r>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s-ES"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𝒎</m:t>
                                        </m:r>
                                      </m:e>
                                      <m:sup>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sup>
                                    </m:sSup>
                                  </m:e>
                                </m:d>
                              </m:oMath>
                            </m:oMathPara>
                          </a14:m>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Corriente out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Voltaje </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Potencia out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Potencia </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MPPT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Oscilación</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s-EC" sz="9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𝜼</m:t>
                                </m:r>
                              </m:oMath>
                            </m:oMathPara>
                          </a14:m>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366742"/>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P&amp;O</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98.94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9452091"/>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96.69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1427848011"/>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39.76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97.88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524806848"/>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5.014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61578"/>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81.54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9749240"/>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2909615963"/>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2.999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929664768"/>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44.43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034393"/>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41.56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48.89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217994"/>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70.82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2184553563"/>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3791403490"/>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97.02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046737"/>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84.46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99.36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611923"/>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1162213993"/>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39.83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1144727210"/>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885951"/>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2.969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84.03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38737599"/>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3.636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96.61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2029339505"/>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4.182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39.74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97.76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3674341490"/>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96.88</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958918"/>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4215938949"/>
                  </p:ext>
                </p:extLst>
              </p:nvPr>
            </p:nvGraphicFramePr>
            <p:xfrm>
              <a:off x="7124783" y="600427"/>
              <a:ext cx="4693143" cy="5393665"/>
            </p:xfrm>
            <a:graphic>
              <a:graphicData uri="http://schemas.openxmlformats.org/drawingml/2006/table">
                <a:tbl>
                  <a:tblPr firstRow="1" firstCol="1" bandRow="1"/>
                  <a:tblGrid>
                    <a:gridCol w="668006">
                      <a:extLst>
                        <a:ext uri="{9D8B030D-6E8A-4147-A177-3AD203B41FA5}">
                          <a16:colId xmlns:a16="http://schemas.microsoft.com/office/drawing/2014/main" val="1281654653"/>
                        </a:ext>
                      </a:extLst>
                    </a:gridCol>
                    <a:gridCol w="636173">
                      <a:extLst>
                        <a:ext uri="{9D8B030D-6E8A-4147-A177-3AD203B41FA5}">
                          <a16:colId xmlns:a16="http://schemas.microsoft.com/office/drawing/2014/main" val="9236932"/>
                        </a:ext>
                      </a:extLst>
                    </a:gridCol>
                    <a:gridCol w="636173">
                      <a:extLst>
                        <a:ext uri="{9D8B030D-6E8A-4147-A177-3AD203B41FA5}">
                          <a16:colId xmlns:a16="http://schemas.microsoft.com/office/drawing/2014/main" val="1970479610"/>
                        </a:ext>
                      </a:extLst>
                    </a:gridCol>
                    <a:gridCol w="597689">
                      <a:extLst>
                        <a:ext uri="{9D8B030D-6E8A-4147-A177-3AD203B41FA5}">
                          <a16:colId xmlns:a16="http://schemas.microsoft.com/office/drawing/2014/main" val="2183515001"/>
                        </a:ext>
                      </a:extLst>
                    </a:gridCol>
                    <a:gridCol w="597689">
                      <a:extLst>
                        <a:ext uri="{9D8B030D-6E8A-4147-A177-3AD203B41FA5}">
                          <a16:colId xmlns:a16="http://schemas.microsoft.com/office/drawing/2014/main" val="2994403173"/>
                        </a:ext>
                      </a:extLst>
                    </a:gridCol>
                    <a:gridCol w="572983">
                      <a:extLst>
                        <a:ext uri="{9D8B030D-6E8A-4147-A177-3AD203B41FA5}">
                          <a16:colId xmlns:a16="http://schemas.microsoft.com/office/drawing/2014/main" val="3138556669"/>
                        </a:ext>
                      </a:extLst>
                    </a:gridCol>
                    <a:gridCol w="500292">
                      <a:extLst>
                        <a:ext uri="{9D8B030D-6E8A-4147-A177-3AD203B41FA5}">
                          <a16:colId xmlns:a16="http://schemas.microsoft.com/office/drawing/2014/main" val="1904577139"/>
                        </a:ext>
                      </a:extLst>
                    </a:gridCol>
                    <a:gridCol w="484138">
                      <a:extLst>
                        <a:ext uri="{9D8B030D-6E8A-4147-A177-3AD203B41FA5}">
                          <a16:colId xmlns:a16="http://schemas.microsoft.com/office/drawing/2014/main" val="1553026572"/>
                        </a:ext>
                      </a:extLst>
                    </a:gridCol>
                  </a:tblGrid>
                  <a:tr h="621665">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Algoritmo</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105769" t="-4902" r="-536538" b="-779412"/>
                          </a:stretch>
                        </a:blipFill>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Corriente out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Voltaje </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Potencia out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Potencia </a:t>
                          </a:r>
                          <a:b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s-EC"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MPPT</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Oscilación</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15000"/>
                            </a:lnSpc>
                            <a:spcAft>
                              <a:spcPts val="0"/>
                            </a:spcAft>
                          </a:pPr>
                          <a:r>
                            <a:rPr lang="es-EC" sz="9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S"/>
                        </a:p>
                      </a:txBody>
                      <a:tcPr marL="39912" marR="399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863750" t="-4902" r="-1250" b="-779412"/>
                          </a:stretch>
                        </a:blipFill>
                      </a:tcPr>
                    </a:tc>
                    <a:extLst>
                      <a:ext uri="{0D108BD9-81ED-4DB2-BD59-A6C34878D82A}">
                        <a16:rowId xmlns:a16="http://schemas.microsoft.com/office/drawing/2014/main" val="3937366742"/>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P&amp;O</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5.339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98.94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9452091"/>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96.69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1427848011"/>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39.76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97.88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524806848"/>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4.657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5.014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561578"/>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81.54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9749240"/>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127.5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2909615963"/>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2.999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929664768"/>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44.43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034393"/>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41.56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48.89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1217994"/>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70.82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2184553563"/>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4.07</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3791403490"/>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97.02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046737"/>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NN</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84.46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99.36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2611923"/>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1162213993"/>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4.192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39.83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1144727210"/>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4.642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96.36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885951"/>
                      </a:ext>
                    </a:extLst>
                  </a:tr>
                  <a:tr h="238600">
                    <a:tc rowSpan="4">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SMC</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2.969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84.03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98.85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38737599"/>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3.636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96.61</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2029339505"/>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4.182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39.74</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166.2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97.76</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a:noFill/>
                        </a:lnB>
                      </a:tcPr>
                    </a:tc>
                    <a:extLst>
                      <a:ext uri="{0D108BD9-81ED-4DB2-BD59-A6C34878D82A}">
                        <a16:rowId xmlns:a16="http://schemas.microsoft.com/office/drawing/2014/main" val="3674341490"/>
                      </a:ext>
                    </a:extLst>
                  </a:tr>
                  <a:tr h="238600">
                    <a:tc vMerge="1">
                      <a:txBody>
                        <a:bodyPr/>
                        <a:lstStyle/>
                        <a:p>
                          <a:endParaRPr lang="es-ES"/>
                        </a:p>
                      </a:txBody>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4.662</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44.29</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213.15</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0.093</a:t>
                          </a:r>
                          <a:endParaRPr lang="es-E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C"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96.88</a:t>
                          </a:r>
                          <a:endParaRPr lang="es-E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12" marR="39912"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958918"/>
                      </a:ext>
                    </a:extLst>
                  </a:tr>
                </a:tbl>
              </a:graphicData>
            </a:graphic>
          </p:graphicFrame>
        </mc:Fallback>
      </mc:AlternateContent>
    </p:spTree>
    <p:extLst>
      <p:ext uri="{BB962C8B-B14F-4D97-AF65-F5344CB8AC3E}">
        <p14:creationId xmlns:p14="http://schemas.microsoft.com/office/powerpoint/2010/main" val="1900760287"/>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Escenarios de Prueba y resultados</a:t>
            </a:r>
            <a:endParaRPr lang="es-EC" sz="2000" dirty="0">
              <a:cs typeface="Arial" pitchFamily="34" charset="0"/>
            </a:endParaRPr>
          </a:p>
        </p:txBody>
      </p:sp>
      <p:cxnSp>
        <p:nvCxnSpPr>
          <p:cNvPr id="7"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1" name="TextBox 32"/>
          <p:cNvSpPr txBox="1"/>
          <p:nvPr/>
        </p:nvSpPr>
        <p:spPr>
          <a:xfrm>
            <a:off x="399416" y="913202"/>
            <a:ext cx="5133419" cy="646331"/>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Escenario 3</a:t>
            </a:r>
          </a:p>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Condiciones Climáticas </a:t>
            </a:r>
            <a:r>
              <a:rPr lang="es-ES" altLang="ko-KR" b="1" dirty="0">
                <a:solidFill>
                  <a:schemeClr val="tx1">
                    <a:lumMod val="75000"/>
                    <a:lumOff val="25000"/>
                  </a:schemeClr>
                </a:solidFill>
                <a:latin typeface="Arial" panose="020B0604020202020204" pitchFamily="34" charset="0"/>
                <a:cs typeface="Arial" panose="020B0604020202020204" pitchFamily="34" charset="0"/>
              </a:rPr>
              <a:t>V</a:t>
            </a:r>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ariantes</a:t>
            </a:r>
          </a:p>
        </p:txBody>
      </p:sp>
      <p:pic>
        <p:nvPicPr>
          <p:cNvPr id="9" name="Imagen 8"/>
          <p:cNvPicPr/>
          <p:nvPr/>
        </p:nvPicPr>
        <p:blipFill rotWithShape="1">
          <a:blip r:embed="rId2">
            <a:extLst>
              <a:ext uri="{28A0092B-C50C-407E-A947-70E740481C1C}">
                <a14:useLocalDpi xmlns:a14="http://schemas.microsoft.com/office/drawing/2010/main" val="0"/>
              </a:ext>
            </a:extLst>
          </a:blip>
          <a:srcRect l="5264" t="4012" r="7966"/>
          <a:stretch/>
        </p:blipFill>
        <p:spPr bwMode="auto">
          <a:xfrm>
            <a:off x="1094509" y="1559533"/>
            <a:ext cx="9559636" cy="41485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6291262"/>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Escenarios de Prueba y resultados</a:t>
            </a:r>
            <a:endParaRPr lang="es-EC" sz="2000" dirty="0">
              <a:cs typeface="Arial" pitchFamily="34" charset="0"/>
            </a:endParaRPr>
          </a:p>
        </p:txBody>
      </p:sp>
      <p:cxnSp>
        <p:nvCxnSpPr>
          <p:cNvPr id="7"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0" name="TextBox 32"/>
          <p:cNvSpPr txBox="1"/>
          <p:nvPr/>
        </p:nvSpPr>
        <p:spPr>
          <a:xfrm>
            <a:off x="417761" y="1555480"/>
            <a:ext cx="6001384" cy="2308324"/>
          </a:xfrm>
          <a:prstGeom prst="rect">
            <a:avLst/>
          </a:prstGeom>
          <a:noFill/>
        </p:spPr>
        <p:txBody>
          <a:bodyPr wrap="square" rtlCol="0">
            <a:spAutoFit/>
          </a:bodyPr>
          <a:lstStyle/>
          <a:p>
            <a:pPr marL="285750" indent="-285750" algn="just">
              <a:buFont typeface="Arial" panose="020B0604020202020204" pitchFamily="34" charset="0"/>
              <a:buChar char="•"/>
            </a:pPr>
            <a:r>
              <a:rPr lang="es-EC" dirty="0"/>
              <a:t>La localidad seleccionada consta como territorio rural perteneciente a la región amazónica del Ecuador, dentro de la provincia de Sucumbíos cerca de su capital Nueva Loja</a:t>
            </a:r>
            <a:r>
              <a:rPr lang="es-EC" dirty="0" smtClean="0"/>
              <a:t>.</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a:t>Los datos utilizados para el escenario cuatro pertenecen al mes de enero de 2015 y son medidos con una taza de muestreo de una hora.</a:t>
            </a:r>
            <a:endParaRPr lang="es-EC" dirty="0" smtClean="0"/>
          </a:p>
        </p:txBody>
      </p:sp>
      <p:sp>
        <p:nvSpPr>
          <p:cNvPr id="11" name="TextBox 32"/>
          <p:cNvSpPr txBox="1"/>
          <p:nvPr/>
        </p:nvSpPr>
        <p:spPr>
          <a:xfrm>
            <a:off x="417761" y="797854"/>
            <a:ext cx="5133419" cy="646331"/>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Escenario 4</a:t>
            </a:r>
          </a:p>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Condiciones Climáticas Reales</a:t>
            </a:r>
          </a:p>
        </p:txBody>
      </p:sp>
      <p:pic>
        <p:nvPicPr>
          <p:cNvPr id="9" name="Imagen 8"/>
          <p:cNvPicPr/>
          <p:nvPr/>
        </p:nvPicPr>
        <p:blipFill rotWithShape="1">
          <a:blip r:embed="rId3">
            <a:extLst>
              <a:ext uri="{28A0092B-C50C-407E-A947-70E740481C1C}">
                <a14:useLocalDpi xmlns:a14="http://schemas.microsoft.com/office/drawing/2010/main" val="0"/>
              </a:ext>
            </a:extLst>
          </a:blip>
          <a:srcRect l="5011" t="6001" r="8047"/>
          <a:stretch/>
        </p:blipFill>
        <p:spPr bwMode="auto">
          <a:xfrm>
            <a:off x="6855402" y="676020"/>
            <a:ext cx="4422198" cy="2491740"/>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rotWithShape="1">
          <a:blip r:embed="rId4">
            <a:extLst>
              <a:ext uri="{28A0092B-C50C-407E-A947-70E740481C1C}">
                <a14:useLocalDpi xmlns:a14="http://schemas.microsoft.com/office/drawing/2010/main" val="0"/>
              </a:ext>
            </a:extLst>
          </a:blip>
          <a:srcRect l="5774" t="4202" r="7979"/>
          <a:stretch/>
        </p:blipFill>
        <p:spPr bwMode="auto">
          <a:xfrm>
            <a:off x="6855402" y="3243353"/>
            <a:ext cx="4422198" cy="2608866"/>
          </a:xfrm>
          <a:prstGeom prst="rect">
            <a:avLst/>
          </a:prstGeom>
          <a:noFill/>
          <a:ln>
            <a:noFill/>
          </a:ln>
          <a:extLst>
            <a:ext uri="{53640926-AAD7-44D8-BBD7-CCE9431645EC}">
              <a14:shadowObscured xmlns:a14="http://schemas.microsoft.com/office/drawing/2010/main"/>
            </a:ext>
          </a:extLst>
        </p:spPr>
      </p:pic>
      <p:sp>
        <p:nvSpPr>
          <p:cNvPr id="2" name="Rectangle 2"/>
          <p:cNvSpPr>
            <a:spLocks noChangeArrowheads="1"/>
          </p:cNvSpPr>
          <p:nvPr/>
        </p:nvSpPr>
        <p:spPr bwMode="auto">
          <a:xfrm>
            <a:off x="2230582"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4"/>
          <p:cNvSpPr>
            <a:spLocks noChangeArrowheads="1"/>
          </p:cNvSpPr>
          <p:nvPr/>
        </p:nvSpPr>
        <p:spPr bwMode="auto">
          <a:xfrm>
            <a:off x="2230582"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4" name="Objeto 13"/>
          <p:cNvGraphicFramePr>
            <a:graphicFrameLocks noChangeAspect="1"/>
          </p:cNvGraphicFramePr>
          <p:nvPr>
            <p:extLst>
              <p:ext uri="{D42A27DB-BD31-4B8C-83A1-F6EECF244321}">
                <p14:modId xmlns:p14="http://schemas.microsoft.com/office/powerpoint/2010/main" val="574255848"/>
              </p:ext>
            </p:extLst>
          </p:nvPr>
        </p:nvGraphicFramePr>
        <p:xfrm>
          <a:off x="2230582" y="3875134"/>
          <a:ext cx="2905125" cy="2305050"/>
        </p:xfrm>
        <a:graphic>
          <a:graphicData uri="http://schemas.openxmlformats.org/presentationml/2006/ole">
            <mc:AlternateContent xmlns:mc="http://schemas.openxmlformats.org/markup-compatibility/2006">
              <mc:Choice xmlns:v="urn:schemas-microsoft-com:vml" Requires="v">
                <p:oleObj spid="_x0000_s13332" name="Imagen de mapa de bits" r:id="rId5" imgW="13504762" imgH="10457143" progId="Paint.Picture">
                  <p:embed/>
                </p:oleObj>
              </mc:Choice>
              <mc:Fallback>
                <p:oleObj name="Imagen de mapa de bits" r:id="rId5" imgW="13504762" imgH="10457143"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r="3786" b="3200"/>
                      <a:stretch>
                        <a:fillRect/>
                      </a:stretch>
                    </p:blipFill>
                    <p:spPr bwMode="auto">
                      <a:xfrm>
                        <a:off x="2230582" y="3875134"/>
                        <a:ext cx="2905125" cy="230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891087"/>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Escenarios de Prueba y resultados</a:t>
            </a:r>
            <a:endParaRPr lang="es-EC" sz="2000" dirty="0">
              <a:cs typeface="Arial" pitchFamily="34" charset="0"/>
            </a:endParaRPr>
          </a:p>
        </p:txBody>
      </p:sp>
      <p:cxnSp>
        <p:nvCxnSpPr>
          <p:cNvPr id="7"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1" name="TextBox 32"/>
          <p:cNvSpPr txBox="1"/>
          <p:nvPr/>
        </p:nvSpPr>
        <p:spPr>
          <a:xfrm>
            <a:off x="152166" y="615685"/>
            <a:ext cx="5133419" cy="646331"/>
          </a:xfrm>
          <a:prstGeom prst="rect">
            <a:avLst/>
          </a:prstGeom>
          <a:noFill/>
        </p:spPr>
        <p:txBody>
          <a:bodyPr wrap="square" rtlCol="0">
            <a:spAutoFit/>
          </a:bodyPr>
          <a:lstStyle/>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Escenario 4</a:t>
            </a:r>
          </a:p>
          <a:p>
            <a:pPr algn="just"/>
            <a:r>
              <a:rPr lang="es-ES" altLang="ko-KR" b="1" dirty="0" smtClean="0">
                <a:solidFill>
                  <a:schemeClr val="tx1">
                    <a:lumMod val="75000"/>
                    <a:lumOff val="25000"/>
                  </a:schemeClr>
                </a:solidFill>
                <a:latin typeface="Arial" panose="020B0604020202020204" pitchFamily="34" charset="0"/>
                <a:cs typeface="Arial" panose="020B0604020202020204" pitchFamily="34" charset="0"/>
              </a:rPr>
              <a:t>Condiciones Climáticas Reales</a:t>
            </a:r>
          </a:p>
        </p:txBody>
      </p:sp>
      <p:pic>
        <p:nvPicPr>
          <p:cNvPr id="8" name="Imagen 7"/>
          <p:cNvPicPr/>
          <p:nvPr/>
        </p:nvPicPr>
        <p:blipFill rotWithShape="1">
          <a:blip r:embed="rId2">
            <a:extLst>
              <a:ext uri="{28A0092B-C50C-407E-A947-70E740481C1C}">
                <a14:useLocalDpi xmlns:a14="http://schemas.microsoft.com/office/drawing/2010/main" val="0"/>
              </a:ext>
            </a:extLst>
          </a:blip>
          <a:srcRect l="5422" t="5750" r="7945"/>
          <a:stretch/>
        </p:blipFill>
        <p:spPr bwMode="auto">
          <a:xfrm>
            <a:off x="706582" y="1309871"/>
            <a:ext cx="11014363" cy="47382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2140607"/>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7D6D7C-EFD2-4204-B0B8-4C221C8F88AD}"/>
              </a:ext>
            </a:extLst>
          </p:cNvPr>
          <p:cNvGrpSpPr/>
          <p:nvPr/>
        </p:nvGrpSpPr>
        <p:grpSpPr>
          <a:xfrm>
            <a:off x="312360" y="858981"/>
            <a:ext cx="3439163" cy="5223241"/>
            <a:chOff x="279400" y="675163"/>
            <a:chExt cx="3439163" cy="5481796"/>
          </a:xfrm>
        </p:grpSpPr>
        <p:sp>
          <p:nvSpPr>
            <p:cNvPr id="13" name="Flowchart: Manual Operation 12">
              <a:extLst>
                <a:ext uri="{FF2B5EF4-FFF2-40B4-BE49-F238E27FC236}">
                  <a16:creationId xmlns:a16="http://schemas.microsoft.com/office/drawing/2014/main" id="{1ECD0C31-DDEA-4936-9385-FC8BDAA639BA}"/>
                </a:ext>
              </a:extLst>
            </p:cNvPr>
            <p:cNvSpPr/>
            <p:nvPr/>
          </p:nvSpPr>
          <p:spPr>
            <a:xfrm rot="16200000">
              <a:off x="-741916" y="1696479"/>
              <a:ext cx="5481796" cy="3439163"/>
            </a:xfrm>
            <a:prstGeom prst="flowChartManualOperation">
              <a:avLst/>
            </a:prstGeom>
            <a:solidFill>
              <a:srgbClr val="F1F8EC"/>
            </a:solidFill>
            <a:ln w="76200">
              <a:solidFill>
                <a:srgbClr val="006600"/>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26D7E175-87E6-47F5-BB48-2F767BB9CF65}"/>
                </a:ext>
              </a:extLst>
            </p:cNvPr>
            <p:cNvSpPr txBox="1"/>
            <p:nvPr/>
          </p:nvSpPr>
          <p:spPr>
            <a:xfrm>
              <a:off x="477521" y="2155786"/>
              <a:ext cx="2939302" cy="3000821"/>
            </a:xfrm>
            <a:prstGeom prst="rect">
              <a:avLst/>
            </a:prstGeom>
            <a:noFill/>
          </p:spPr>
          <p:txBody>
            <a:bodyPr wrap="square" rtlCol="0">
              <a:spAutoFit/>
            </a:bodyPr>
            <a:lstStyle/>
            <a:p>
              <a:pPr algn="just"/>
              <a:r>
                <a:rPr lang="es-EC" sz="2100" dirty="0"/>
                <a:t>Actualmente la industria fotovoltaica establece un nuevo mercado con una huella verde, esto debido a la factibilidad tecnológica y a la disminución de costos en </a:t>
              </a:r>
              <a:r>
                <a:rPr lang="es-EC" sz="2100" dirty="0" smtClean="0"/>
                <a:t>paneles solares.</a:t>
              </a:r>
              <a:endParaRPr lang="es-ES" sz="2100" dirty="0"/>
            </a:p>
          </p:txBody>
        </p:sp>
      </p:grpSp>
      <p:grpSp>
        <p:nvGrpSpPr>
          <p:cNvPr id="29" name="Group 28">
            <a:extLst>
              <a:ext uri="{FF2B5EF4-FFF2-40B4-BE49-F238E27FC236}">
                <a16:creationId xmlns:a16="http://schemas.microsoft.com/office/drawing/2014/main" id="{46144F9D-0906-489B-B445-2D804EFD57F5}"/>
              </a:ext>
            </a:extLst>
          </p:cNvPr>
          <p:cNvGrpSpPr/>
          <p:nvPr/>
        </p:nvGrpSpPr>
        <p:grpSpPr>
          <a:xfrm>
            <a:off x="4001335" y="858981"/>
            <a:ext cx="3573669" cy="5223242"/>
            <a:chOff x="4229619" y="1115698"/>
            <a:chExt cx="2997524" cy="5486400"/>
          </a:xfrm>
        </p:grpSpPr>
        <p:sp>
          <p:nvSpPr>
            <p:cNvPr id="16" name="Flowchart: Manual Operation 15">
              <a:extLst>
                <a:ext uri="{FF2B5EF4-FFF2-40B4-BE49-F238E27FC236}">
                  <a16:creationId xmlns:a16="http://schemas.microsoft.com/office/drawing/2014/main" id="{2CC2C2BE-2C10-46F5-9C89-04D3D37A617A}"/>
                </a:ext>
              </a:extLst>
            </p:cNvPr>
            <p:cNvSpPr/>
            <p:nvPr/>
          </p:nvSpPr>
          <p:spPr>
            <a:xfrm rot="16200000">
              <a:off x="2985181" y="2360136"/>
              <a:ext cx="5486400" cy="2997524"/>
            </a:xfrm>
            <a:prstGeom prst="flowChartManualOperation">
              <a:avLst/>
            </a:prstGeom>
            <a:solidFill>
              <a:srgbClr val="F1F8EC"/>
            </a:solidFill>
            <a:ln w="76200">
              <a:solidFill>
                <a:srgbClr val="006600"/>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8C12F75E-BAAA-41D3-99B1-A59CD90B72B1}"/>
                </a:ext>
              </a:extLst>
            </p:cNvPr>
            <p:cNvSpPr txBox="1"/>
            <p:nvPr/>
          </p:nvSpPr>
          <p:spPr>
            <a:xfrm>
              <a:off x="4325524" y="2386328"/>
              <a:ext cx="2805714" cy="3170099"/>
            </a:xfrm>
            <a:prstGeom prst="rect">
              <a:avLst/>
            </a:prstGeom>
            <a:noFill/>
          </p:spPr>
          <p:txBody>
            <a:bodyPr wrap="square" rtlCol="0">
              <a:spAutoFit/>
            </a:bodyPr>
            <a:lstStyle/>
            <a:p>
              <a:pPr algn="just"/>
              <a:r>
                <a:rPr lang="es-EC" sz="2000" dirty="0"/>
                <a:t>Pese a la afectación de la pandemia debido al Covid-19, la industria fotovoltaica es una de las pocas que presenta un crecimiento </a:t>
              </a:r>
              <a:r>
                <a:rPr lang="es-EC" sz="2000" dirty="0" smtClean="0"/>
                <a:t>positivo. </a:t>
              </a:r>
              <a:r>
                <a:rPr lang="es-EC" sz="2000" dirty="0"/>
                <a:t>A su vez se proyecta que en un futuro sea una de las primeras fuentes de generación de energía</a:t>
              </a:r>
              <a:r>
                <a:rPr lang="es-EC" sz="2000" dirty="0" smtClean="0"/>
                <a:t>.</a:t>
              </a:r>
              <a:endParaRPr lang="es-ES" sz="2000" dirty="0"/>
            </a:p>
          </p:txBody>
        </p:sp>
      </p:grpSp>
      <p:grpSp>
        <p:nvGrpSpPr>
          <p:cNvPr id="30" name="Group 29">
            <a:extLst>
              <a:ext uri="{FF2B5EF4-FFF2-40B4-BE49-F238E27FC236}">
                <a16:creationId xmlns:a16="http://schemas.microsoft.com/office/drawing/2014/main" id="{79C59306-E44A-49D9-9F9F-8FFE3C593CC8}"/>
              </a:ext>
            </a:extLst>
          </p:cNvPr>
          <p:cNvGrpSpPr/>
          <p:nvPr/>
        </p:nvGrpSpPr>
        <p:grpSpPr>
          <a:xfrm>
            <a:off x="7793354" y="858979"/>
            <a:ext cx="4038428" cy="5223243"/>
            <a:chOff x="8181843" y="1147878"/>
            <a:chExt cx="3438144" cy="5486400"/>
          </a:xfrm>
        </p:grpSpPr>
        <p:sp>
          <p:nvSpPr>
            <p:cNvPr id="22" name="Flowchart: Manual Operation 21">
              <a:extLst>
                <a:ext uri="{FF2B5EF4-FFF2-40B4-BE49-F238E27FC236}">
                  <a16:creationId xmlns:a16="http://schemas.microsoft.com/office/drawing/2014/main" id="{3EE85F87-561C-4CC5-ADF3-2B37E8D04811}"/>
                </a:ext>
              </a:extLst>
            </p:cNvPr>
            <p:cNvSpPr/>
            <p:nvPr/>
          </p:nvSpPr>
          <p:spPr>
            <a:xfrm rot="16200000">
              <a:off x="7157715" y="2172006"/>
              <a:ext cx="5486400" cy="3438144"/>
            </a:xfrm>
            <a:prstGeom prst="flowChartManualOperation">
              <a:avLst/>
            </a:prstGeom>
            <a:solidFill>
              <a:srgbClr val="F1F8EC"/>
            </a:solidFill>
            <a:ln w="76200">
              <a:solidFill>
                <a:srgbClr val="006600"/>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id="{D6C3B669-2BB8-445C-B83E-0EA63EE77103}"/>
                </a:ext>
              </a:extLst>
            </p:cNvPr>
            <p:cNvSpPr txBox="1"/>
            <p:nvPr/>
          </p:nvSpPr>
          <p:spPr>
            <a:xfrm>
              <a:off x="8389599" y="2201103"/>
              <a:ext cx="3037435" cy="4401205"/>
            </a:xfrm>
            <a:prstGeom prst="rect">
              <a:avLst/>
            </a:prstGeom>
            <a:noFill/>
          </p:spPr>
          <p:txBody>
            <a:bodyPr wrap="square" rtlCol="0">
              <a:spAutoFit/>
            </a:bodyPr>
            <a:lstStyle/>
            <a:p>
              <a:pPr algn="just"/>
              <a:r>
                <a:rPr lang="es-EC" sz="2000" dirty="0"/>
                <a:t>En la actualidad la mayor eficiencia lograda en paneles solares bordea el 25%, es por ello que los algoritmos seguidores del punto de máxima potencia presentan gran relevancia dentro de sistemas fotovoltaico, debido al hecho que gracias a ellos se puede extraer mayor cantidad de potencia.</a:t>
              </a:r>
              <a:endParaRPr lang="es-ES" sz="2000" dirty="0"/>
            </a:p>
          </p:txBody>
        </p:sp>
      </p:grpSp>
      <p:sp>
        <p:nvSpPr>
          <p:cNvPr id="21"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Discusión</a:t>
            </a:r>
            <a:endParaRPr lang="es-EC" sz="2000" dirty="0">
              <a:cs typeface="Arial" pitchFamily="34" charset="0"/>
            </a:endParaRPr>
          </a:p>
        </p:txBody>
      </p:sp>
      <p:cxnSp>
        <p:nvCxnSpPr>
          <p:cNvPr id="2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pic>
        <p:nvPicPr>
          <p:cNvPr id="26" name="Graphic 23" descr="Open hand with plant">
            <a:extLst>
              <a:ext uri="{FF2B5EF4-FFF2-40B4-BE49-F238E27FC236}">
                <a16:creationId xmlns:a16="http://schemas.microsoft.com/office/drawing/2014/main" id="{671A403C-5C95-4768-BA61-C68F07A6E2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10480" y="1010312"/>
            <a:ext cx="914400" cy="914400"/>
          </a:xfrm>
          <a:prstGeom prst="rect">
            <a:avLst/>
          </a:prstGeom>
        </p:spPr>
      </p:pic>
      <p:grpSp>
        <p:nvGrpSpPr>
          <p:cNvPr id="31" name="Group 111">
            <a:extLst>
              <a:ext uri="{FF2B5EF4-FFF2-40B4-BE49-F238E27FC236}">
                <a16:creationId xmlns:a16="http://schemas.microsoft.com/office/drawing/2014/main" id="{38A9B6F5-3ACC-4590-B994-4E129F1C6ACE}"/>
              </a:ext>
            </a:extLst>
          </p:cNvPr>
          <p:cNvGrpSpPr/>
          <p:nvPr/>
        </p:nvGrpSpPr>
        <p:grpSpPr>
          <a:xfrm>
            <a:off x="7963543" y="961885"/>
            <a:ext cx="805661" cy="768019"/>
            <a:chOff x="5882220" y="3348558"/>
            <a:chExt cx="1128277" cy="1130945"/>
          </a:xfrm>
          <a:solidFill>
            <a:srgbClr val="487C44"/>
          </a:solidFill>
        </p:grpSpPr>
        <p:sp>
          <p:nvSpPr>
            <p:cNvPr id="32" name="Freeform: Shape 112">
              <a:extLst>
                <a:ext uri="{FF2B5EF4-FFF2-40B4-BE49-F238E27FC236}">
                  <a16:creationId xmlns:a16="http://schemas.microsoft.com/office/drawing/2014/main" id="{DAED8F79-3C28-459B-8545-93E560013BDA}"/>
                </a:ext>
              </a:extLst>
            </p:cNvPr>
            <p:cNvSpPr/>
            <p:nvPr/>
          </p:nvSpPr>
          <p:spPr>
            <a:xfrm>
              <a:off x="6280965" y="3708658"/>
              <a:ext cx="330785" cy="410744"/>
            </a:xfrm>
            <a:custGeom>
              <a:avLst/>
              <a:gdLst>
                <a:gd name="connsiteX0" fmla="*/ 2637844 w 4157304"/>
                <a:gd name="connsiteY0" fmla="*/ 4502302 h 5162222"/>
                <a:gd name="connsiteX1" fmla="*/ 2584552 w 4157304"/>
                <a:gd name="connsiteY1" fmla="*/ 4502304 h 5162222"/>
                <a:gd name="connsiteX2" fmla="*/ 1601586 w 4157304"/>
                <a:gd name="connsiteY2" fmla="*/ 4679948 h 5162222"/>
                <a:gd name="connsiteX3" fmla="*/ 1542371 w 4157304"/>
                <a:gd name="connsiteY3" fmla="*/ 4751006 h 5162222"/>
                <a:gd name="connsiteX4" fmla="*/ 1625272 w 4157304"/>
                <a:gd name="connsiteY4" fmla="*/ 4798378 h 5162222"/>
                <a:gd name="connsiteX5" fmla="*/ 2608238 w 4157304"/>
                <a:gd name="connsiteY5" fmla="*/ 4614809 h 5162222"/>
                <a:gd name="connsiteX6" fmla="*/ 2673372 w 4157304"/>
                <a:gd name="connsiteY6" fmla="*/ 4537833 h 5162222"/>
                <a:gd name="connsiteX7" fmla="*/ 2637844 w 4157304"/>
                <a:gd name="connsiteY7" fmla="*/ 4502302 h 5162222"/>
                <a:gd name="connsiteX8" fmla="*/ 2607682 w 4157304"/>
                <a:gd name="connsiteY8" fmla="*/ 4156265 h 5162222"/>
                <a:gd name="connsiteX9" fmla="*/ 2572709 w 4157304"/>
                <a:gd name="connsiteY9" fmla="*/ 4158858 h 5162222"/>
                <a:gd name="connsiteX10" fmla="*/ 1631190 w 4157304"/>
                <a:gd name="connsiteY10" fmla="*/ 4336502 h 5162222"/>
                <a:gd name="connsiteX11" fmla="*/ 1548289 w 4157304"/>
                <a:gd name="connsiteY11" fmla="*/ 4419403 h 5162222"/>
                <a:gd name="connsiteX12" fmla="*/ 1660800 w 4157304"/>
                <a:gd name="connsiteY12" fmla="*/ 4466775 h 5162222"/>
                <a:gd name="connsiteX13" fmla="*/ 2596395 w 4157304"/>
                <a:gd name="connsiteY13" fmla="*/ 4283206 h 5162222"/>
                <a:gd name="connsiteX14" fmla="*/ 2679295 w 4157304"/>
                <a:gd name="connsiteY14" fmla="*/ 4206229 h 5162222"/>
                <a:gd name="connsiteX15" fmla="*/ 2607682 w 4157304"/>
                <a:gd name="connsiteY15" fmla="*/ 4156265 h 5162222"/>
                <a:gd name="connsiteX16" fmla="*/ 2102367 w 4157304"/>
                <a:gd name="connsiteY16" fmla="*/ 2 h 5162222"/>
                <a:gd name="connsiteX17" fmla="*/ 3993865 w 4157304"/>
                <a:gd name="connsiteY17" fmla="*/ 1269174 h 5162222"/>
                <a:gd name="connsiteX18" fmla="*/ 3271444 w 4157304"/>
                <a:gd name="connsiteY18" fmla="*/ 3773965 h 5162222"/>
                <a:gd name="connsiteX19" fmla="*/ 3111561 w 4157304"/>
                <a:gd name="connsiteY19" fmla="*/ 4070039 h 5162222"/>
                <a:gd name="connsiteX20" fmla="*/ 3111561 w 4157304"/>
                <a:gd name="connsiteY20" fmla="*/ 4401642 h 5162222"/>
                <a:gd name="connsiteX21" fmla="*/ 2377297 w 4157304"/>
                <a:gd name="connsiteY21" fmla="*/ 5159592 h 5162222"/>
                <a:gd name="connsiteX22" fmla="*/ 1939107 w 4157304"/>
                <a:gd name="connsiteY22" fmla="*/ 5159592 h 5162222"/>
                <a:gd name="connsiteX23" fmla="*/ 1050885 w 4157304"/>
                <a:gd name="connsiteY23" fmla="*/ 4218073 h 5162222"/>
                <a:gd name="connsiteX24" fmla="*/ 784421 w 4157304"/>
                <a:gd name="connsiteY24" fmla="*/ 3691064 h 5162222"/>
                <a:gd name="connsiteX25" fmla="*/ 91604 w 4157304"/>
                <a:gd name="connsiteY25" fmla="*/ 1517877 h 5162222"/>
                <a:gd name="connsiteX26" fmla="*/ 1755544 w 4157304"/>
                <a:gd name="connsiteY26" fmla="*/ 31588 h 5162222"/>
                <a:gd name="connsiteX27" fmla="*/ 2102367 w 4157304"/>
                <a:gd name="connsiteY27" fmla="*/ 2 h 516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7304" h="5162222">
                  <a:moveTo>
                    <a:pt x="2637844" y="4502302"/>
                  </a:moveTo>
                  <a:cubicBezTo>
                    <a:pt x="2621561" y="4497861"/>
                    <a:pt x="2602317" y="4499342"/>
                    <a:pt x="2584552" y="4502304"/>
                  </a:cubicBezTo>
                  <a:cubicBezTo>
                    <a:pt x="2258868" y="4561519"/>
                    <a:pt x="1927265" y="4620734"/>
                    <a:pt x="1601586" y="4679948"/>
                  </a:cubicBezTo>
                  <a:cubicBezTo>
                    <a:pt x="1566057" y="4685867"/>
                    <a:pt x="1530528" y="4703634"/>
                    <a:pt x="1542371" y="4751006"/>
                  </a:cubicBezTo>
                  <a:cubicBezTo>
                    <a:pt x="1554214" y="4792453"/>
                    <a:pt x="1583818" y="4804296"/>
                    <a:pt x="1625272" y="4798378"/>
                  </a:cubicBezTo>
                  <a:cubicBezTo>
                    <a:pt x="1950951" y="4739163"/>
                    <a:pt x="2282554" y="4679948"/>
                    <a:pt x="2608238" y="4614809"/>
                  </a:cubicBezTo>
                  <a:cubicBezTo>
                    <a:pt x="2643767" y="4608891"/>
                    <a:pt x="2679296" y="4591123"/>
                    <a:pt x="2673372" y="4537833"/>
                  </a:cubicBezTo>
                  <a:cubicBezTo>
                    <a:pt x="2667450" y="4517106"/>
                    <a:pt x="2654128" y="4506743"/>
                    <a:pt x="2637844" y="4502302"/>
                  </a:cubicBezTo>
                  <a:close/>
                  <a:moveTo>
                    <a:pt x="2607682" y="4156265"/>
                  </a:moveTo>
                  <a:cubicBezTo>
                    <a:pt x="2596395" y="4156266"/>
                    <a:pt x="2584552" y="4157377"/>
                    <a:pt x="2572709" y="4158858"/>
                  </a:cubicBezTo>
                  <a:cubicBezTo>
                    <a:pt x="2258867" y="4218072"/>
                    <a:pt x="1945031" y="4277287"/>
                    <a:pt x="1631190" y="4336502"/>
                  </a:cubicBezTo>
                  <a:cubicBezTo>
                    <a:pt x="1589742" y="4342420"/>
                    <a:pt x="1542370" y="4366106"/>
                    <a:pt x="1548289" y="4419403"/>
                  </a:cubicBezTo>
                  <a:cubicBezTo>
                    <a:pt x="1554213" y="4490461"/>
                    <a:pt x="1613428" y="4454932"/>
                    <a:pt x="1660800" y="4466775"/>
                  </a:cubicBezTo>
                  <a:cubicBezTo>
                    <a:pt x="1962793" y="4413478"/>
                    <a:pt x="2276634" y="4354263"/>
                    <a:pt x="2596395" y="4283206"/>
                  </a:cubicBezTo>
                  <a:cubicBezTo>
                    <a:pt x="2643766" y="4277287"/>
                    <a:pt x="2691138" y="4265444"/>
                    <a:pt x="2679295" y="4206229"/>
                  </a:cubicBezTo>
                  <a:cubicBezTo>
                    <a:pt x="2670413" y="4166257"/>
                    <a:pt x="2641546" y="4156264"/>
                    <a:pt x="2607682" y="4156265"/>
                  </a:cubicBezTo>
                  <a:close/>
                  <a:moveTo>
                    <a:pt x="2102367" y="2"/>
                  </a:moveTo>
                  <a:cubicBezTo>
                    <a:pt x="2909678" y="1052"/>
                    <a:pt x="3682987" y="512705"/>
                    <a:pt x="3993865" y="1269174"/>
                  </a:cubicBezTo>
                  <a:cubicBezTo>
                    <a:pt x="4372840" y="2181083"/>
                    <a:pt x="4076765" y="3217345"/>
                    <a:pt x="3271444" y="3773965"/>
                  </a:cubicBezTo>
                  <a:cubicBezTo>
                    <a:pt x="3153014" y="3856865"/>
                    <a:pt x="3099718" y="3933842"/>
                    <a:pt x="3111561" y="4070039"/>
                  </a:cubicBezTo>
                  <a:cubicBezTo>
                    <a:pt x="3123404" y="4176626"/>
                    <a:pt x="3111561" y="4289131"/>
                    <a:pt x="3111561" y="4401642"/>
                  </a:cubicBezTo>
                  <a:cubicBezTo>
                    <a:pt x="3105642" y="4845750"/>
                    <a:pt x="2827329" y="5141824"/>
                    <a:pt x="2377297" y="5159592"/>
                  </a:cubicBezTo>
                  <a:cubicBezTo>
                    <a:pt x="2229263" y="5165510"/>
                    <a:pt x="2087147" y="5159592"/>
                    <a:pt x="1939107" y="5159592"/>
                  </a:cubicBezTo>
                  <a:cubicBezTo>
                    <a:pt x="1293668" y="5165510"/>
                    <a:pt x="1050885" y="4928651"/>
                    <a:pt x="1050885" y="4218073"/>
                  </a:cubicBezTo>
                  <a:cubicBezTo>
                    <a:pt x="1104181" y="4010824"/>
                    <a:pt x="991670" y="3856865"/>
                    <a:pt x="784421" y="3691064"/>
                  </a:cubicBezTo>
                  <a:cubicBezTo>
                    <a:pt x="91604" y="3122602"/>
                    <a:pt x="-151173" y="2382413"/>
                    <a:pt x="91604" y="1517877"/>
                  </a:cubicBezTo>
                  <a:cubicBezTo>
                    <a:pt x="328464" y="682951"/>
                    <a:pt x="908769" y="185546"/>
                    <a:pt x="1755544" y="31588"/>
                  </a:cubicBezTo>
                  <a:cubicBezTo>
                    <a:pt x="1871013" y="10122"/>
                    <a:pt x="1987037" y="-149"/>
                    <a:pt x="2102367" y="2"/>
                  </a:cubicBezTo>
                  <a:close/>
                </a:path>
              </a:pathLst>
            </a:custGeom>
            <a:grpFill/>
            <a:ln w="9525" cap="flat">
              <a:noFill/>
              <a:prstDash val="solid"/>
              <a:miter/>
            </a:ln>
          </p:spPr>
          <p:txBody>
            <a:bodyPr rtlCol="0" anchor="ctr"/>
            <a:lstStyle/>
            <a:p>
              <a:endParaRPr lang="en-US"/>
            </a:p>
          </p:txBody>
        </p:sp>
        <p:sp>
          <p:nvSpPr>
            <p:cNvPr id="33" name="Freeform: Shape 113">
              <a:extLst>
                <a:ext uri="{FF2B5EF4-FFF2-40B4-BE49-F238E27FC236}">
                  <a16:creationId xmlns:a16="http://schemas.microsoft.com/office/drawing/2014/main" id="{3DA6FF79-F98D-4EA8-A4D7-DEB344479678}"/>
                </a:ext>
              </a:extLst>
            </p:cNvPr>
            <p:cNvSpPr/>
            <p:nvPr/>
          </p:nvSpPr>
          <p:spPr>
            <a:xfrm>
              <a:off x="5882220" y="3348558"/>
              <a:ext cx="1128277" cy="1130945"/>
            </a:xfrm>
            <a:custGeom>
              <a:avLst/>
              <a:gdLst>
                <a:gd name="connsiteX0" fmla="*/ 354222 w 684230"/>
                <a:gd name="connsiteY0" fmla="*/ 512733 h 685848"/>
                <a:gd name="connsiteX1" fmla="*/ 372014 w 684230"/>
                <a:gd name="connsiteY1" fmla="*/ 535377 h 685848"/>
                <a:gd name="connsiteX2" fmla="*/ 372014 w 684230"/>
                <a:gd name="connsiteY2" fmla="*/ 600885 h 685848"/>
                <a:gd name="connsiteX3" fmla="*/ 372014 w 684230"/>
                <a:gd name="connsiteY3" fmla="*/ 663966 h 685848"/>
                <a:gd name="connsiteX4" fmla="*/ 353413 w 684230"/>
                <a:gd name="connsiteY4" fmla="*/ 685801 h 685848"/>
                <a:gd name="connsiteX5" fmla="*/ 335621 w 684230"/>
                <a:gd name="connsiteY5" fmla="*/ 663157 h 685848"/>
                <a:gd name="connsiteX6" fmla="*/ 335621 w 684230"/>
                <a:gd name="connsiteY6" fmla="*/ 534568 h 685848"/>
                <a:gd name="connsiteX7" fmla="*/ 354222 w 684230"/>
                <a:gd name="connsiteY7" fmla="*/ 512733 h 685848"/>
                <a:gd name="connsiteX8" fmla="*/ 215829 w 684230"/>
                <a:gd name="connsiteY8" fmla="*/ 469870 h 685848"/>
                <a:gd name="connsiteX9" fmla="*/ 221592 w 684230"/>
                <a:gd name="connsiteY9" fmla="*/ 483618 h 685848"/>
                <a:gd name="connsiteX10" fmla="*/ 148805 w 684230"/>
                <a:gd name="connsiteY10" fmla="*/ 544273 h 685848"/>
                <a:gd name="connsiteX11" fmla="*/ 140718 w 684230"/>
                <a:gd name="connsiteY11" fmla="*/ 522437 h 685848"/>
                <a:gd name="connsiteX12" fmla="*/ 202182 w 684230"/>
                <a:gd name="connsiteY12" fmla="*/ 470678 h 685848"/>
                <a:gd name="connsiteX13" fmla="*/ 215829 w 684230"/>
                <a:gd name="connsiteY13" fmla="*/ 469870 h 685848"/>
                <a:gd name="connsiteX14" fmla="*/ 480383 w 684230"/>
                <a:gd name="connsiteY14" fmla="*/ 465826 h 685848"/>
                <a:gd name="connsiteX15" fmla="*/ 493323 w 684230"/>
                <a:gd name="connsiteY15" fmla="*/ 474722 h 685848"/>
                <a:gd name="connsiteX16" fmla="*/ 536994 w 684230"/>
                <a:gd name="connsiteY16" fmla="*/ 524055 h 685848"/>
                <a:gd name="connsiteX17" fmla="*/ 536994 w 684230"/>
                <a:gd name="connsiteY17" fmla="*/ 547508 h 685848"/>
                <a:gd name="connsiteX18" fmla="*/ 515967 w 684230"/>
                <a:gd name="connsiteY18" fmla="*/ 543465 h 685848"/>
                <a:gd name="connsiteX19" fmla="*/ 472296 w 684230"/>
                <a:gd name="connsiteY19" fmla="*/ 494131 h 685848"/>
                <a:gd name="connsiteX20" fmla="*/ 469061 w 684230"/>
                <a:gd name="connsiteY20" fmla="*/ 474722 h 685848"/>
                <a:gd name="connsiteX21" fmla="*/ 480383 w 684230"/>
                <a:gd name="connsiteY21" fmla="*/ 465826 h 685848"/>
                <a:gd name="connsiteX22" fmla="*/ 17792 w 684230"/>
                <a:gd name="connsiteY22" fmla="*/ 339665 h 685848"/>
                <a:gd name="connsiteX23" fmla="*/ 157703 w 684230"/>
                <a:gd name="connsiteY23" fmla="*/ 339665 h 685848"/>
                <a:gd name="connsiteX24" fmla="*/ 177112 w 684230"/>
                <a:gd name="connsiteY24" fmla="*/ 353413 h 685848"/>
                <a:gd name="connsiteX25" fmla="*/ 159320 w 684230"/>
                <a:gd name="connsiteY25" fmla="*/ 367971 h 685848"/>
                <a:gd name="connsiteX26" fmla="*/ 87343 w 684230"/>
                <a:gd name="connsiteY26" fmla="*/ 367971 h 685848"/>
                <a:gd name="connsiteX27" fmla="*/ 18601 w 684230"/>
                <a:gd name="connsiteY27" fmla="*/ 367971 h 685848"/>
                <a:gd name="connsiteX28" fmla="*/ 0 w 684230"/>
                <a:gd name="connsiteY28" fmla="*/ 354222 h 685848"/>
                <a:gd name="connsiteX29" fmla="*/ 17792 w 684230"/>
                <a:gd name="connsiteY29" fmla="*/ 339665 h 685848"/>
                <a:gd name="connsiteX30" fmla="*/ 530524 w 684230"/>
                <a:gd name="connsiteY30" fmla="*/ 315404 h 685848"/>
                <a:gd name="connsiteX31" fmla="*/ 664774 w 684230"/>
                <a:gd name="connsiteY31" fmla="*/ 315404 h 685848"/>
                <a:gd name="connsiteX32" fmla="*/ 684183 w 684230"/>
                <a:gd name="connsiteY32" fmla="*/ 333196 h 685848"/>
                <a:gd name="connsiteX33" fmla="*/ 663965 w 684230"/>
                <a:gd name="connsiteY33" fmla="*/ 345327 h 685848"/>
                <a:gd name="connsiteX34" fmla="*/ 598458 w 684230"/>
                <a:gd name="connsiteY34" fmla="*/ 346136 h 685848"/>
                <a:gd name="connsiteX35" fmla="*/ 529715 w 684230"/>
                <a:gd name="connsiteY35" fmla="*/ 346136 h 685848"/>
                <a:gd name="connsiteX36" fmla="*/ 510306 w 684230"/>
                <a:gd name="connsiteY36" fmla="*/ 332388 h 685848"/>
                <a:gd name="connsiteX37" fmla="*/ 530524 w 684230"/>
                <a:gd name="connsiteY37" fmla="*/ 315404 h 685848"/>
                <a:gd name="connsiteX38" fmla="*/ 541847 w 684230"/>
                <a:gd name="connsiteY38" fmla="*/ 142740 h 685848"/>
                <a:gd name="connsiteX39" fmla="*/ 550743 w 684230"/>
                <a:gd name="connsiteY39" fmla="*/ 156893 h 685848"/>
                <a:gd name="connsiteX40" fmla="*/ 542656 w 684230"/>
                <a:gd name="connsiteY40" fmla="*/ 169024 h 685848"/>
                <a:gd name="connsiteX41" fmla="*/ 490896 w 684230"/>
                <a:gd name="connsiteY41" fmla="*/ 213504 h 685848"/>
                <a:gd name="connsiteX42" fmla="*/ 469870 w 684230"/>
                <a:gd name="connsiteY42" fmla="*/ 213504 h 685848"/>
                <a:gd name="connsiteX43" fmla="*/ 471487 w 684230"/>
                <a:gd name="connsiteY43" fmla="*/ 191668 h 685848"/>
                <a:gd name="connsiteX44" fmla="*/ 525672 w 684230"/>
                <a:gd name="connsiteY44" fmla="*/ 145571 h 685848"/>
                <a:gd name="connsiteX45" fmla="*/ 541847 w 684230"/>
                <a:gd name="connsiteY45" fmla="*/ 142740 h 685848"/>
                <a:gd name="connsiteX46" fmla="*/ 156084 w 684230"/>
                <a:gd name="connsiteY46" fmla="*/ 135057 h 685848"/>
                <a:gd name="connsiteX47" fmla="*/ 215930 w 684230"/>
                <a:gd name="connsiteY47" fmla="*/ 202991 h 685848"/>
                <a:gd name="connsiteX48" fmla="*/ 208651 w 684230"/>
                <a:gd name="connsiteY48" fmla="*/ 215122 h 685848"/>
                <a:gd name="connsiteX49" fmla="*/ 190051 w 684230"/>
                <a:gd name="connsiteY49" fmla="*/ 211887 h 685848"/>
                <a:gd name="connsiteX50" fmla="*/ 143145 w 684230"/>
                <a:gd name="connsiteY50" fmla="*/ 157701 h 685848"/>
                <a:gd name="connsiteX51" fmla="*/ 140719 w 684230"/>
                <a:gd name="connsiteY51" fmla="*/ 141527 h 685848"/>
                <a:gd name="connsiteX52" fmla="*/ 156084 w 684230"/>
                <a:gd name="connsiteY52" fmla="*/ 135057 h 685848"/>
                <a:gd name="connsiteX53" fmla="*/ 329961 w 684230"/>
                <a:gd name="connsiteY53" fmla="*/ 0 h 685848"/>
                <a:gd name="connsiteX54" fmla="*/ 343709 w 684230"/>
                <a:gd name="connsiteY54" fmla="*/ 19409 h 685848"/>
                <a:gd name="connsiteX55" fmla="*/ 344518 w 684230"/>
                <a:gd name="connsiteY55" fmla="*/ 88151 h 685848"/>
                <a:gd name="connsiteX56" fmla="*/ 344518 w 684230"/>
                <a:gd name="connsiteY56" fmla="*/ 154468 h 685848"/>
                <a:gd name="connsiteX57" fmla="*/ 331578 w 684230"/>
                <a:gd name="connsiteY57" fmla="*/ 173877 h 685848"/>
                <a:gd name="connsiteX58" fmla="*/ 315403 w 684230"/>
                <a:gd name="connsiteY58" fmla="*/ 156894 h 685848"/>
                <a:gd name="connsiteX59" fmla="*/ 314594 w 684230"/>
                <a:gd name="connsiteY59" fmla="*/ 18601 h 685848"/>
                <a:gd name="connsiteX60" fmla="*/ 329961 w 684230"/>
                <a:gd name="connsiteY60" fmla="*/ 0 h 68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230" h="685848">
                  <a:moveTo>
                    <a:pt x="354222" y="512733"/>
                  </a:moveTo>
                  <a:cubicBezTo>
                    <a:pt x="368779" y="512733"/>
                    <a:pt x="372014" y="523246"/>
                    <a:pt x="372014" y="535377"/>
                  </a:cubicBezTo>
                  <a:cubicBezTo>
                    <a:pt x="372014" y="556404"/>
                    <a:pt x="372014" y="578241"/>
                    <a:pt x="372014" y="600885"/>
                  </a:cubicBezTo>
                  <a:cubicBezTo>
                    <a:pt x="372014" y="621912"/>
                    <a:pt x="372014" y="642939"/>
                    <a:pt x="372014" y="663966"/>
                  </a:cubicBezTo>
                  <a:cubicBezTo>
                    <a:pt x="372014" y="676905"/>
                    <a:pt x="366353" y="686610"/>
                    <a:pt x="353413" y="685801"/>
                  </a:cubicBezTo>
                  <a:cubicBezTo>
                    <a:pt x="340474" y="685801"/>
                    <a:pt x="335621" y="676097"/>
                    <a:pt x="335621" y="663157"/>
                  </a:cubicBezTo>
                  <a:cubicBezTo>
                    <a:pt x="335621" y="620295"/>
                    <a:pt x="335621" y="577432"/>
                    <a:pt x="335621" y="534568"/>
                  </a:cubicBezTo>
                  <a:cubicBezTo>
                    <a:pt x="335621" y="521629"/>
                    <a:pt x="339665" y="512733"/>
                    <a:pt x="354222" y="512733"/>
                  </a:cubicBezTo>
                  <a:close/>
                  <a:moveTo>
                    <a:pt x="215829" y="469870"/>
                  </a:moveTo>
                  <a:cubicBezTo>
                    <a:pt x="219166" y="472700"/>
                    <a:pt x="221188" y="477957"/>
                    <a:pt x="221592" y="483618"/>
                  </a:cubicBezTo>
                  <a:cubicBezTo>
                    <a:pt x="222400" y="492514"/>
                    <a:pt x="160936" y="545081"/>
                    <a:pt x="148805" y="544273"/>
                  </a:cubicBezTo>
                  <a:cubicBezTo>
                    <a:pt x="137483" y="541038"/>
                    <a:pt x="132631" y="530524"/>
                    <a:pt x="140718" y="522437"/>
                  </a:cubicBezTo>
                  <a:cubicBezTo>
                    <a:pt x="159319" y="503836"/>
                    <a:pt x="180346" y="486044"/>
                    <a:pt x="202182" y="470678"/>
                  </a:cubicBezTo>
                  <a:cubicBezTo>
                    <a:pt x="207843" y="466635"/>
                    <a:pt x="212493" y="467039"/>
                    <a:pt x="215829" y="469870"/>
                  </a:cubicBezTo>
                  <a:close/>
                  <a:moveTo>
                    <a:pt x="480383" y="465826"/>
                  </a:moveTo>
                  <a:cubicBezTo>
                    <a:pt x="485235" y="469061"/>
                    <a:pt x="490088" y="471487"/>
                    <a:pt x="493323" y="474722"/>
                  </a:cubicBezTo>
                  <a:cubicBezTo>
                    <a:pt x="507880" y="490897"/>
                    <a:pt x="522437" y="507881"/>
                    <a:pt x="536994" y="524055"/>
                  </a:cubicBezTo>
                  <a:cubicBezTo>
                    <a:pt x="543464" y="531334"/>
                    <a:pt x="545890" y="541039"/>
                    <a:pt x="536994" y="547508"/>
                  </a:cubicBezTo>
                  <a:cubicBezTo>
                    <a:pt x="530524" y="552361"/>
                    <a:pt x="521628" y="550743"/>
                    <a:pt x="515967" y="543465"/>
                  </a:cubicBezTo>
                  <a:cubicBezTo>
                    <a:pt x="501410" y="527290"/>
                    <a:pt x="486853" y="510307"/>
                    <a:pt x="472296" y="494131"/>
                  </a:cubicBezTo>
                  <a:cubicBezTo>
                    <a:pt x="467443" y="488470"/>
                    <a:pt x="465826" y="481192"/>
                    <a:pt x="469061" y="474722"/>
                  </a:cubicBezTo>
                  <a:cubicBezTo>
                    <a:pt x="470678" y="471487"/>
                    <a:pt x="475531" y="469061"/>
                    <a:pt x="480383" y="465826"/>
                  </a:cubicBezTo>
                  <a:close/>
                  <a:moveTo>
                    <a:pt x="17792" y="339665"/>
                  </a:moveTo>
                  <a:cubicBezTo>
                    <a:pt x="64698" y="339665"/>
                    <a:pt x="110797" y="339665"/>
                    <a:pt x="157703" y="339665"/>
                  </a:cubicBezTo>
                  <a:cubicBezTo>
                    <a:pt x="167407" y="339665"/>
                    <a:pt x="176303" y="342900"/>
                    <a:pt x="177112" y="353413"/>
                  </a:cubicBezTo>
                  <a:cubicBezTo>
                    <a:pt x="177921" y="365545"/>
                    <a:pt x="168216" y="367971"/>
                    <a:pt x="159320" y="367971"/>
                  </a:cubicBezTo>
                  <a:cubicBezTo>
                    <a:pt x="135058" y="367971"/>
                    <a:pt x="110797" y="367163"/>
                    <a:pt x="87343" y="367971"/>
                  </a:cubicBezTo>
                  <a:cubicBezTo>
                    <a:pt x="64698" y="367971"/>
                    <a:pt x="42054" y="367971"/>
                    <a:pt x="18601" y="367971"/>
                  </a:cubicBezTo>
                  <a:cubicBezTo>
                    <a:pt x="9705" y="367971"/>
                    <a:pt x="0" y="367163"/>
                    <a:pt x="0" y="354222"/>
                  </a:cubicBezTo>
                  <a:cubicBezTo>
                    <a:pt x="0" y="342091"/>
                    <a:pt x="8087" y="339665"/>
                    <a:pt x="17792" y="339665"/>
                  </a:cubicBezTo>
                  <a:close/>
                  <a:moveTo>
                    <a:pt x="530524" y="315404"/>
                  </a:moveTo>
                  <a:cubicBezTo>
                    <a:pt x="575004" y="314595"/>
                    <a:pt x="620294" y="314595"/>
                    <a:pt x="664774" y="315404"/>
                  </a:cubicBezTo>
                  <a:cubicBezTo>
                    <a:pt x="675287" y="315404"/>
                    <a:pt x="684992" y="321065"/>
                    <a:pt x="684183" y="333196"/>
                  </a:cubicBezTo>
                  <a:cubicBezTo>
                    <a:pt x="683374" y="344519"/>
                    <a:pt x="673669" y="345327"/>
                    <a:pt x="663965" y="345327"/>
                  </a:cubicBezTo>
                  <a:cubicBezTo>
                    <a:pt x="642129" y="346136"/>
                    <a:pt x="620294" y="346136"/>
                    <a:pt x="598458" y="346136"/>
                  </a:cubicBezTo>
                  <a:cubicBezTo>
                    <a:pt x="575813" y="346136"/>
                    <a:pt x="552359" y="346136"/>
                    <a:pt x="529715" y="346136"/>
                  </a:cubicBezTo>
                  <a:cubicBezTo>
                    <a:pt x="520010" y="346136"/>
                    <a:pt x="511115" y="345327"/>
                    <a:pt x="510306" y="332388"/>
                  </a:cubicBezTo>
                  <a:cubicBezTo>
                    <a:pt x="509497" y="318638"/>
                    <a:pt x="520819" y="316212"/>
                    <a:pt x="530524" y="315404"/>
                  </a:cubicBezTo>
                  <a:close/>
                  <a:moveTo>
                    <a:pt x="541847" y="142740"/>
                  </a:moveTo>
                  <a:cubicBezTo>
                    <a:pt x="545891" y="145166"/>
                    <a:pt x="548722" y="150423"/>
                    <a:pt x="550743" y="156893"/>
                  </a:cubicBezTo>
                  <a:cubicBezTo>
                    <a:pt x="548317" y="160937"/>
                    <a:pt x="546700" y="165789"/>
                    <a:pt x="542656" y="169024"/>
                  </a:cubicBezTo>
                  <a:cubicBezTo>
                    <a:pt x="525672" y="184390"/>
                    <a:pt x="507880" y="198947"/>
                    <a:pt x="490896" y="213504"/>
                  </a:cubicBezTo>
                  <a:cubicBezTo>
                    <a:pt x="484427" y="219165"/>
                    <a:pt x="476339" y="221591"/>
                    <a:pt x="469870" y="213504"/>
                  </a:cubicBezTo>
                  <a:cubicBezTo>
                    <a:pt x="464208" y="206225"/>
                    <a:pt x="465826" y="197329"/>
                    <a:pt x="471487" y="191668"/>
                  </a:cubicBezTo>
                  <a:cubicBezTo>
                    <a:pt x="489279" y="175494"/>
                    <a:pt x="507072" y="160128"/>
                    <a:pt x="525672" y="145571"/>
                  </a:cubicBezTo>
                  <a:cubicBezTo>
                    <a:pt x="532546" y="140718"/>
                    <a:pt x="537803" y="140314"/>
                    <a:pt x="541847" y="142740"/>
                  </a:cubicBezTo>
                  <a:close/>
                  <a:moveTo>
                    <a:pt x="156084" y="135057"/>
                  </a:moveTo>
                  <a:cubicBezTo>
                    <a:pt x="165789" y="136674"/>
                    <a:pt x="215930" y="194904"/>
                    <a:pt x="215930" y="202991"/>
                  </a:cubicBezTo>
                  <a:cubicBezTo>
                    <a:pt x="215930" y="208652"/>
                    <a:pt x="212695" y="211887"/>
                    <a:pt x="208651" y="215122"/>
                  </a:cubicBezTo>
                  <a:cubicBezTo>
                    <a:pt x="201373" y="220783"/>
                    <a:pt x="194903" y="216739"/>
                    <a:pt x="190051" y="211887"/>
                  </a:cubicBezTo>
                  <a:cubicBezTo>
                    <a:pt x="173876" y="194095"/>
                    <a:pt x="158511" y="176302"/>
                    <a:pt x="143145" y="157701"/>
                  </a:cubicBezTo>
                  <a:cubicBezTo>
                    <a:pt x="139910" y="153658"/>
                    <a:pt x="135866" y="147997"/>
                    <a:pt x="140719" y="141527"/>
                  </a:cubicBezTo>
                  <a:cubicBezTo>
                    <a:pt x="144762" y="135866"/>
                    <a:pt x="149614" y="133440"/>
                    <a:pt x="156084" y="135057"/>
                  </a:cubicBezTo>
                  <a:close/>
                  <a:moveTo>
                    <a:pt x="329961" y="0"/>
                  </a:moveTo>
                  <a:cubicBezTo>
                    <a:pt x="342091" y="0"/>
                    <a:pt x="343709" y="9705"/>
                    <a:pt x="343709" y="19409"/>
                  </a:cubicBezTo>
                  <a:cubicBezTo>
                    <a:pt x="344518" y="42054"/>
                    <a:pt x="344518" y="65507"/>
                    <a:pt x="344518" y="88151"/>
                  </a:cubicBezTo>
                  <a:cubicBezTo>
                    <a:pt x="344518" y="109988"/>
                    <a:pt x="344518" y="131823"/>
                    <a:pt x="344518" y="154468"/>
                  </a:cubicBezTo>
                  <a:cubicBezTo>
                    <a:pt x="344518" y="163364"/>
                    <a:pt x="344518" y="173068"/>
                    <a:pt x="331578" y="173877"/>
                  </a:cubicBezTo>
                  <a:cubicBezTo>
                    <a:pt x="319446" y="174686"/>
                    <a:pt x="316212" y="166598"/>
                    <a:pt x="315403" y="156894"/>
                  </a:cubicBezTo>
                  <a:cubicBezTo>
                    <a:pt x="314594" y="110796"/>
                    <a:pt x="314594" y="64698"/>
                    <a:pt x="314594" y="18601"/>
                  </a:cubicBezTo>
                  <a:cubicBezTo>
                    <a:pt x="314594" y="8896"/>
                    <a:pt x="319446" y="0"/>
                    <a:pt x="329961" y="0"/>
                  </a:cubicBezTo>
                  <a:close/>
                </a:path>
              </a:pathLst>
            </a:custGeom>
            <a:grpFill/>
            <a:ln w="8081" cap="flat">
              <a:noFill/>
              <a:prstDash val="solid"/>
              <a:miter/>
            </a:ln>
          </p:spPr>
          <p:txBody>
            <a:bodyPr rtlCol="0" anchor="ctr"/>
            <a:lstStyle/>
            <a:p>
              <a:endParaRPr lang="en-US"/>
            </a:p>
          </p:txBody>
        </p:sp>
      </p:grpSp>
      <p:sp>
        <p:nvSpPr>
          <p:cNvPr id="37" name="Parallelogram 30">
            <a:extLst>
              <a:ext uri="{FF2B5EF4-FFF2-40B4-BE49-F238E27FC236}">
                <a16:creationId xmlns:a16="http://schemas.microsoft.com/office/drawing/2014/main" id="{07A9DF64-EAEC-4F98-A0C9-E2239CA0F425}"/>
              </a:ext>
            </a:extLst>
          </p:cNvPr>
          <p:cNvSpPr/>
          <p:nvPr/>
        </p:nvSpPr>
        <p:spPr>
          <a:xfrm flipH="1">
            <a:off x="4288337" y="1134808"/>
            <a:ext cx="612628" cy="59509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487C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31642732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Conclusiones</a:t>
            </a:r>
            <a:endParaRPr lang="es-EC" sz="2000" dirty="0">
              <a:cs typeface="Arial" pitchFamily="34" charset="0"/>
            </a:endParaRPr>
          </a:p>
        </p:txBody>
      </p:sp>
      <p:cxnSp>
        <p:nvCxnSpPr>
          <p:cNvPr id="1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6" name="Rectangle 9">
            <a:extLst>
              <a:ext uri="{FF2B5EF4-FFF2-40B4-BE49-F238E27FC236}">
                <a16:creationId xmlns:a16="http://schemas.microsoft.com/office/drawing/2014/main" id="{4C4AACCD-94B6-4CEB-A47F-160B2884B502}"/>
              </a:ext>
            </a:extLst>
          </p:cNvPr>
          <p:cNvSpPr/>
          <p:nvPr/>
        </p:nvSpPr>
        <p:spPr>
          <a:xfrm>
            <a:off x="1216035" y="709274"/>
            <a:ext cx="10579578" cy="1553786"/>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just"/>
            <a:r>
              <a:rPr lang="es-ES" sz="1900" dirty="0" smtClean="0">
                <a:solidFill>
                  <a:schemeClr val="bg1"/>
                </a:solidFill>
              </a:rPr>
              <a:t>Investigaciones </a:t>
            </a:r>
            <a:r>
              <a:rPr lang="es-ES" sz="1900" dirty="0">
                <a:solidFill>
                  <a:schemeClr val="bg1"/>
                </a:solidFill>
              </a:rPr>
              <a:t>plantean nuevas tecnologías de fabricación de los paneles solares como </a:t>
            </a:r>
            <a:r>
              <a:rPr lang="es-ES" sz="1900" dirty="0" err="1">
                <a:solidFill>
                  <a:schemeClr val="bg1"/>
                </a:solidFill>
              </a:rPr>
              <a:t>Half-Cell</a:t>
            </a:r>
            <a:r>
              <a:rPr lang="es-ES" sz="1900" dirty="0">
                <a:solidFill>
                  <a:schemeClr val="bg1"/>
                </a:solidFill>
              </a:rPr>
              <a:t>, PERC, Bifacial cada una cuenta con prestaciones específicas. Todas estas nuevas tecnologías comparten un principio común. Establecer un modelo de simulación que parta desde su formulación matemática permite comprender la manera en que interactúa cada variable y parámetro dentro de la producción de energía</a:t>
            </a:r>
            <a:r>
              <a:rPr lang="es-ES" sz="1900" dirty="0" smtClean="0">
                <a:solidFill>
                  <a:schemeClr val="bg1"/>
                </a:solidFill>
              </a:rPr>
              <a:t>.</a:t>
            </a:r>
            <a:endParaRPr lang="es-ES" sz="1900" dirty="0">
              <a:solidFill>
                <a:schemeClr val="bg1"/>
              </a:solidFill>
            </a:endParaRPr>
          </a:p>
        </p:txBody>
      </p:sp>
      <p:sp>
        <p:nvSpPr>
          <p:cNvPr id="18" name="Oval 6">
            <a:extLst>
              <a:ext uri="{FF2B5EF4-FFF2-40B4-BE49-F238E27FC236}">
                <a16:creationId xmlns:a16="http://schemas.microsoft.com/office/drawing/2014/main" id="{DA44E4F3-44EE-4B2C-A96B-50D97DC19E84}"/>
              </a:ext>
            </a:extLst>
          </p:cNvPr>
          <p:cNvSpPr/>
          <p:nvPr/>
        </p:nvSpPr>
        <p:spPr>
          <a:xfrm>
            <a:off x="501647" y="709274"/>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2">
            <a:extLst>
              <a:ext uri="{FF2B5EF4-FFF2-40B4-BE49-F238E27FC236}">
                <a16:creationId xmlns:a16="http://schemas.microsoft.com/office/drawing/2014/main" id="{CB1A0829-1DC0-4F8B-BD70-F3EE7C3F2AF7}"/>
              </a:ext>
            </a:extLst>
          </p:cNvPr>
          <p:cNvSpPr/>
          <p:nvPr/>
        </p:nvSpPr>
        <p:spPr>
          <a:xfrm>
            <a:off x="1587556" y="2665823"/>
            <a:ext cx="10208057" cy="1409351"/>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algn="just"/>
            <a:r>
              <a:rPr lang="es-ES" sz="1900">
                <a:solidFill>
                  <a:schemeClr val="bg1"/>
                </a:solidFill>
              </a:rPr>
              <a:t>Debido al modo de operación en cuanto a rastreo del punto del punto de máxima potencia los algoritmos P&amp;O e INC se concluye que siempre presentaran oscilaciones en su señal de salida. Estas oscilaciones pueden acortarse si se disminuye el paso de las perturbaciones, pero a cambio de ralentizar el sistema.</a:t>
            </a:r>
            <a:endParaRPr lang="es-ES" sz="1900" dirty="0">
              <a:solidFill>
                <a:schemeClr val="bg1"/>
              </a:solidFill>
            </a:endParaRPr>
          </a:p>
        </p:txBody>
      </p:sp>
      <p:sp>
        <p:nvSpPr>
          <p:cNvPr id="22" name="Rectangle 14">
            <a:extLst>
              <a:ext uri="{FF2B5EF4-FFF2-40B4-BE49-F238E27FC236}">
                <a16:creationId xmlns:a16="http://schemas.microsoft.com/office/drawing/2014/main" id="{1F039F01-711B-4EDA-956E-D38ECEA3CAEF}"/>
              </a:ext>
            </a:extLst>
          </p:cNvPr>
          <p:cNvSpPr/>
          <p:nvPr/>
        </p:nvSpPr>
        <p:spPr>
          <a:xfrm>
            <a:off x="1325055" y="4420432"/>
            <a:ext cx="10470558" cy="1409351"/>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lvl="0" algn="just"/>
            <a:r>
              <a:rPr lang="es-ES" sz="1900">
                <a:solidFill>
                  <a:schemeClr val="bg1"/>
                </a:solidFill>
              </a:rPr>
              <a:t>Los algoritmos convencionales más utilizados en el mercado (P&amp;O e INC) son aquellos que presentan constantes oscilaciones, sin embargo muestran un adecuado seguimiento del MPP y extracción de potencia sin comprometer el costo computacional requerido para su desarrollo e implementación.</a:t>
            </a:r>
            <a:endParaRPr lang="es-ES" sz="1900" dirty="0">
              <a:solidFill>
                <a:schemeClr val="bg1"/>
              </a:solidFill>
            </a:endParaRPr>
          </a:p>
        </p:txBody>
      </p:sp>
      <p:sp>
        <p:nvSpPr>
          <p:cNvPr id="23" name="Oval 7">
            <a:extLst>
              <a:ext uri="{FF2B5EF4-FFF2-40B4-BE49-F238E27FC236}">
                <a16:creationId xmlns:a16="http://schemas.microsoft.com/office/drawing/2014/main" id="{1C0EC518-A200-41D5-ABBB-60A66C6BD218}"/>
              </a:ext>
            </a:extLst>
          </p:cNvPr>
          <p:cNvSpPr/>
          <p:nvPr/>
        </p:nvSpPr>
        <p:spPr>
          <a:xfrm>
            <a:off x="972544" y="2592565"/>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val 8">
            <a:extLst>
              <a:ext uri="{FF2B5EF4-FFF2-40B4-BE49-F238E27FC236}">
                <a16:creationId xmlns:a16="http://schemas.microsoft.com/office/drawing/2014/main" id="{2026C0EA-4010-4227-A2EB-E2892D75FFA3}"/>
              </a:ext>
            </a:extLst>
          </p:cNvPr>
          <p:cNvSpPr/>
          <p:nvPr/>
        </p:nvSpPr>
        <p:spPr>
          <a:xfrm>
            <a:off x="602014" y="4342114"/>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Graphic 11" descr="Lightning bolt">
            <a:extLst>
              <a:ext uri="{FF2B5EF4-FFF2-40B4-BE49-F238E27FC236}">
                <a16:creationId xmlns:a16="http://schemas.microsoft.com/office/drawing/2014/main" id="{F2A1A6B3-0602-40E2-9F68-D8A727E212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1687" y="1096185"/>
            <a:ext cx="914400" cy="914400"/>
          </a:xfrm>
          <a:prstGeom prst="rect">
            <a:avLst/>
          </a:prstGeom>
        </p:spPr>
      </p:pic>
      <p:pic>
        <p:nvPicPr>
          <p:cNvPr id="26" name="Graphic 15" descr="Partial sun">
            <a:extLst>
              <a:ext uri="{FF2B5EF4-FFF2-40B4-BE49-F238E27FC236}">
                <a16:creationId xmlns:a16="http://schemas.microsoft.com/office/drawing/2014/main" id="{02E5839D-4306-4C65-BDAE-930EA45278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281951" y="2860892"/>
            <a:ext cx="914400" cy="914400"/>
          </a:xfrm>
          <a:prstGeom prst="rect">
            <a:avLst/>
          </a:prstGeom>
        </p:spPr>
      </p:pic>
      <p:pic>
        <p:nvPicPr>
          <p:cNvPr id="28" name="Picture 20">
            <a:extLst>
              <a:ext uri="{FF2B5EF4-FFF2-40B4-BE49-F238E27FC236}">
                <a16:creationId xmlns:a16="http://schemas.microsoft.com/office/drawing/2014/main" id="{087A2E70-2FB9-4800-B413-C5B341866F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494" y="4663100"/>
            <a:ext cx="935399" cy="914400"/>
          </a:xfrm>
          <a:prstGeom prst="rect">
            <a:avLst/>
          </a:prstGeom>
        </p:spPr>
      </p:pic>
    </p:spTree>
    <p:extLst>
      <p:ext uri="{BB962C8B-B14F-4D97-AF65-F5344CB8AC3E}">
        <p14:creationId xmlns:p14="http://schemas.microsoft.com/office/powerpoint/2010/main" val="375373090"/>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Conclusiones</a:t>
            </a:r>
            <a:endParaRPr lang="es-EC" sz="2000" dirty="0">
              <a:cs typeface="Arial" pitchFamily="34" charset="0"/>
            </a:endParaRPr>
          </a:p>
        </p:txBody>
      </p:sp>
      <p:cxnSp>
        <p:nvCxnSpPr>
          <p:cNvPr id="1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6" name="Rectangle 9">
                <a:extLst>
                  <a:ext uri="{FF2B5EF4-FFF2-40B4-BE49-F238E27FC236}">
                    <a16:creationId xmlns:a16="http://schemas.microsoft.com/office/drawing/2014/main" id="{4C4AACCD-94B6-4CEB-A47F-160B2884B502}"/>
                  </a:ext>
                </a:extLst>
              </p:cNvPr>
              <p:cNvSpPr/>
              <p:nvPr/>
            </p:nvSpPr>
            <p:spPr>
              <a:xfrm>
                <a:off x="1216035" y="709274"/>
                <a:ext cx="10579578" cy="1553786"/>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lvl="0" algn="just"/>
                <a:r>
                  <a:rPr lang="es-ES" sz="1900" dirty="0">
                    <a:solidFill>
                      <a:schemeClr val="bg1"/>
                    </a:solidFill>
                  </a:rPr>
                  <a:t>Se han diseñado algoritmos más sofisticados, robustos y con mejores prestaciones (FLC, NN, SMC). Estos algoritmos solventan las oscilaciones hasta el punto de eliminarlas casi por completo, presentan una adecuada extracción de potencia salvo el caso particular del algoritmos FLC frente a niveles bajos de irradiancia del orden de </a:t>
                </a:r>
                <a:r>
                  <a:rPr lang="es-EC" sz="1900" dirty="0">
                    <a:solidFill>
                      <a:schemeClr val="bg1"/>
                    </a:solidFill>
                  </a:rPr>
                  <a:t>300 a 400 </a:t>
                </a:r>
                <a14:m>
                  <m:oMath xmlns:m="http://schemas.openxmlformats.org/officeDocument/2006/math">
                    <m:r>
                      <a:rPr lang="es-EC" sz="1900" i="1">
                        <a:solidFill>
                          <a:schemeClr val="bg1"/>
                        </a:solidFill>
                        <a:latin typeface="Cambria Math" panose="02040503050406030204" pitchFamily="18" charset="0"/>
                      </a:rPr>
                      <m:t>𝑊</m:t>
                    </m:r>
                    <m:r>
                      <a:rPr lang="es-EC" sz="1900" i="1">
                        <a:solidFill>
                          <a:schemeClr val="bg1"/>
                        </a:solidFill>
                        <a:latin typeface="Cambria Math" panose="02040503050406030204" pitchFamily="18" charset="0"/>
                      </a:rPr>
                      <m:t>/</m:t>
                    </m:r>
                    <m:sSup>
                      <m:sSupPr>
                        <m:ctrlPr>
                          <a:rPr lang="es-ES" sz="1900" i="1">
                            <a:solidFill>
                              <a:schemeClr val="bg1"/>
                            </a:solidFill>
                            <a:latin typeface="Cambria Math" panose="02040503050406030204" pitchFamily="18" charset="0"/>
                          </a:rPr>
                        </m:ctrlPr>
                      </m:sSupPr>
                      <m:e>
                        <m:r>
                          <a:rPr lang="es-EC" sz="1900" i="1">
                            <a:solidFill>
                              <a:schemeClr val="bg1"/>
                            </a:solidFill>
                            <a:latin typeface="Cambria Math" panose="02040503050406030204" pitchFamily="18" charset="0"/>
                          </a:rPr>
                          <m:t>𝑚</m:t>
                        </m:r>
                      </m:e>
                      <m:sup>
                        <m:r>
                          <a:rPr lang="es-EC" sz="1900" i="1">
                            <a:solidFill>
                              <a:schemeClr val="bg1"/>
                            </a:solidFill>
                            <a:latin typeface="Cambria Math" panose="02040503050406030204" pitchFamily="18" charset="0"/>
                          </a:rPr>
                          <m:t>2</m:t>
                        </m:r>
                      </m:sup>
                    </m:sSup>
                  </m:oMath>
                </a14:m>
                <a:r>
                  <a:rPr lang="es-ES" sz="1900" dirty="0">
                    <a:solidFill>
                      <a:schemeClr val="bg1"/>
                    </a:solidFill>
                  </a:rPr>
                  <a:t> </a:t>
                </a:r>
              </a:p>
            </p:txBody>
          </p:sp>
        </mc:Choice>
        <mc:Fallback xmlns="">
          <p:sp>
            <p:nvSpPr>
              <p:cNvPr id="16" name="Rectangle 9">
                <a:extLst>
                  <a:ext uri="{FF2B5EF4-FFF2-40B4-BE49-F238E27FC236}">
                    <a16:creationId xmlns:a16="http://schemas.microsoft.com/office/drawing/2014/main" id="{4C4AACCD-94B6-4CEB-A47F-160B2884B502}"/>
                  </a:ext>
                </a:extLst>
              </p:cNvPr>
              <p:cNvSpPr>
                <a:spLocks noRot="1" noChangeAspect="1" noMove="1" noResize="1" noEditPoints="1" noAdjustHandles="1" noChangeArrowheads="1" noChangeShapeType="1" noTextEdit="1"/>
              </p:cNvSpPr>
              <p:nvPr/>
            </p:nvSpPr>
            <p:spPr>
              <a:xfrm>
                <a:off x="1216035" y="709274"/>
                <a:ext cx="10579578" cy="1553786"/>
              </a:xfrm>
              <a:prstGeom prst="rect">
                <a:avLst/>
              </a:prstGeom>
              <a:blipFill>
                <a:blip r:embed="rId2"/>
                <a:stretch>
                  <a:fillRect t="-383" r="-746" b="-5364"/>
                </a:stretch>
              </a:blipFill>
              <a:ln w="38100" cap="flat" cmpd="sng" algn="ctr">
                <a:solidFill>
                  <a:srgbClr val="203864"/>
                </a:solidFill>
                <a:prstDash val="solid"/>
                <a:miter lim="800000"/>
              </a:ln>
              <a:effectLst/>
            </p:spPr>
            <p:txBody>
              <a:bodyPr/>
              <a:lstStyle/>
              <a:p>
                <a:r>
                  <a:rPr lang="es-ES">
                    <a:noFill/>
                  </a:rPr>
                  <a:t> </a:t>
                </a:r>
              </a:p>
            </p:txBody>
          </p:sp>
        </mc:Fallback>
      </mc:AlternateContent>
      <p:sp>
        <p:nvSpPr>
          <p:cNvPr id="18" name="Oval 6">
            <a:extLst>
              <a:ext uri="{FF2B5EF4-FFF2-40B4-BE49-F238E27FC236}">
                <a16:creationId xmlns:a16="http://schemas.microsoft.com/office/drawing/2014/main" id="{DA44E4F3-44EE-4B2C-A96B-50D97DC19E84}"/>
              </a:ext>
            </a:extLst>
          </p:cNvPr>
          <p:cNvSpPr/>
          <p:nvPr/>
        </p:nvSpPr>
        <p:spPr>
          <a:xfrm>
            <a:off x="501647" y="709274"/>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12">
            <a:extLst>
              <a:ext uri="{FF2B5EF4-FFF2-40B4-BE49-F238E27FC236}">
                <a16:creationId xmlns:a16="http://schemas.microsoft.com/office/drawing/2014/main" id="{CB1A0829-1DC0-4F8B-BD70-F3EE7C3F2AF7}"/>
              </a:ext>
            </a:extLst>
          </p:cNvPr>
          <p:cNvSpPr/>
          <p:nvPr/>
        </p:nvSpPr>
        <p:spPr>
          <a:xfrm>
            <a:off x="1573859" y="2446874"/>
            <a:ext cx="10208057" cy="1609480"/>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lvl="0" algn="just"/>
            <a:r>
              <a:rPr lang="es-ES" dirty="0" smtClean="0">
                <a:solidFill>
                  <a:schemeClr val="bg1"/>
                </a:solidFill>
              </a:rPr>
              <a:t>Los </a:t>
            </a:r>
            <a:r>
              <a:rPr lang="es-ES" dirty="0">
                <a:solidFill>
                  <a:schemeClr val="bg1"/>
                </a:solidFill>
              </a:rPr>
              <a:t>algoritmos </a:t>
            </a:r>
            <a:r>
              <a:rPr lang="es-ES" dirty="0" smtClean="0">
                <a:solidFill>
                  <a:schemeClr val="bg1"/>
                </a:solidFill>
              </a:rPr>
              <a:t>P&amp;O </a:t>
            </a:r>
            <a:r>
              <a:rPr lang="es-ES" dirty="0">
                <a:solidFill>
                  <a:schemeClr val="bg1"/>
                </a:solidFill>
              </a:rPr>
              <a:t>e INC </a:t>
            </a:r>
            <a:r>
              <a:rPr lang="es-ES" dirty="0" smtClean="0">
                <a:solidFill>
                  <a:schemeClr val="bg1"/>
                </a:solidFill>
              </a:rPr>
              <a:t>presentan mayor grado de aplicabilidad </a:t>
            </a:r>
            <a:r>
              <a:rPr lang="es-ES" dirty="0">
                <a:solidFill>
                  <a:schemeClr val="bg1"/>
                </a:solidFill>
              </a:rPr>
              <a:t>en instalaciones de baja escala </a:t>
            </a:r>
            <a:r>
              <a:rPr lang="es-ES" dirty="0" smtClean="0">
                <a:solidFill>
                  <a:schemeClr val="bg1"/>
                </a:solidFill>
              </a:rPr>
              <a:t>y </a:t>
            </a:r>
            <a:r>
              <a:rPr lang="es-ES" dirty="0">
                <a:solidFill>
                  <a:schemeClr val="bg1"/>
                </a:solidFill>
              </a:rPr>
              <a:t>media </a:t>
            </a:r>
            <a:r>
              <a:rPr lang="es-ES" dirty="0" smtClean="0">
                <a:solidFill>
                  <a:schemeClr val="bg1"/>
                </a:solidFill>
              </a:rPr>
              <a:t>escala. </a:t>
            </a:r>
            <a:r>
              <a:rPr lang="es-ES" dirty="0">
                <a:solidFill>
                  <a:schemeClr val="bg1"/>
                </a:solidFill>
              </a:rPr>
              <a:t>Pese a que son los métodos con mayor presencia de oscilaciones y en ocasiones presenta distorsiones en la señal de potencia de </a:t>
            </a:r>
            <a:r>
              <a:rPr lang="es-ES" dirty="0" smtClean="0">
                <a:solidFill>
                  <a:schemeClr val="bg1"/>
                </a:solidFill>
              </a:rPr>
              <a:t>salida, </a:t>
            </a:r>
            <a:r>
              <a:rPr lang="es-ES" dirty="0">
                <a:solidFill>
                  <a:schemeClr val="bg1"/>
                </a:solidFill>
              </a:rPr>
              <a:t>su seguimiento del MPP es adecuado. A su vez su implementación no implica la utilización de controladores con características avanzadas, lo que permite su fácil producción y replicación en </a:t>
            </a:r>
            <a:r>
              <a:rPr lang="es-ES" dirty="0" smtClean="0">
                <a:solidFill>
                  <a:schemeClr val="bg1"/>
                </a:solidFill>
              </a:rPr>
              <a:t>masa.</a:t>
            </a:r>
            <a:endParaRPr lang="es-ES" dirty="0">
              <a:solidFill>
                <a:schemeClr val="bg1"/>
              </a:solidFill>
            </a:endParaRPr>
          </a:p>
        </p:txBody>
      </p:sp>
      <mc:AlternateContent xmlns:mc="http://schemas.openxmlformats.org/markup-compatibility/2006" xmlns:a14="http://schemas.microsoft.com/office/drawing/2010/main">
        <mc:Choice Requires="a14">
          <p:sp>
            <p:nvSpPr>
              <p:cNvPr id="22" name="Rectangle 14">
                <a:extLst>
                  <a:ext uri="{FF2B5EF4-FFF2-40B4-BE49-F238E27FC236}">
                    <a16:creationId xmlns:a16="http://schemas.microsoft.com/office/drawing/2014/main" id="{1F039F01-711B-4EDA-956E-D38ECEA3CAEF}"/>
                  </a:ext>
                </a:extLst>
              </p:cNvPr>
              <p:cNvSpPr/>
              <p:nvPr/>
            </p:nvSpPr>
            <p:spPr>
              <a:xfrm>
                <a:off x="1325055" y="4225322"/>
                <a:ext cx="10470558" cy="1671272"/>
              </a:xfrm>
              <a:prstGeom prst="rect">
                <a:avLst/>
              </a:prstGeom>
              <a:solidFill>
                <a:srgbClr val="4472C4">
                  <a:lumMod val="50000"/>
                </a:srgbClr>
              </a:solidFill>
              <a:ln w="38100" cap="flat" cmpd="sng" algn="ctr">
                <a:solidFill>
                  <a:srgbClr val="203864"/>
                </a:solidFill>
                <a:prstDash val="solid"/>
                <a:miter lim="800000"/>
              </a:ln>
              <a:effectLst/>
            </p:spPr>
            <p:txBody>
              <a:bodyPr spcFirstLastPara="0" vert="horz" wrap="square" lIns="1013543" tIns="50800" rIns="50800" bIns="50800" numCol="1" spcCol="1270" anchor="ctr" anchorCtr="0">
                <a:noAutofit/>
              </a:bodyPr>
              <a:lstStyle/>
              <a:p>
                <a:pPr lvl="0" algn="just"/>
                <a:r>
                  <a:rPr lang="es-EC" dirty="0" smtClean="0">
                    <a:solidFill>
                      <a:schemeClr val="bg1"/>
                    </a:solidFill>
                  </a:rPr>
                  <a:t>Los algoritmos FLC, NN y SMC presentan mayor grado de aplicabilidad en instalaciones a gran escala </a:t>
                </a:r>
                <a:r>
                  <a:rPr lang="es-ES" dirty="0">
                    <a:solidFill>
                      <a:schemeClr val="bg1"/>
                    </a:solidFill>
                  </a:rPr>
                  <a:t>donde </a:t>
                </a:r>
                <a:r>
                  <a:rPr lang="es-ES" dirty="0" smtClean="0">
                    <a:solidFill>
                      <a:schemeClr val="bg1"/>
                    </a:solidFill>
                  </a:rPr>
                  <a:t>la radiación </a:t>
                </a:r>
                <a:r>
                  <a:rPr lang="es-ES" dirty="0">
                    <a:solidFill>
                      <a:schemeClr val="bg1"/>
                    </a:solidFill>
                  </a:rPr>
                  <a:t>solar es máxima</a:t>
                </a:r>
                <a:r>
                  <a:rPr lang="es-EC" dirty="0" smtClean="0">
                    <a:solidFill>
                      <a:schemeClr val="bg1"/>
                    </a:solidFill>
                  </a:rPr>
                  <a:t>, puesto que su extracción de potencia es ligeramente mayor (en el orden de </a:t>
                </a:r>
                <a14:m>
                  <m:oMath xmlns:m="http://schemas.openxmlformats.org/officeDocument/2006/math">
                    <m:r>
                      <a:rPr lang="es-EC" i="1">
                        <a:solidFill>
                          <a:schemeClr val="bg1"/>
                        </a:solidFill>
                        <a:latin typeface="Cambria Math" panose="02040503050406030204" pitchFamily="18" charset="0"/>
                      </a:rPr>
                      <m:t>±</m:t>
                    </m:r>
                    <m:r>
                      <a:rPr lang="es-ES" b="0" i="1" smtClean="0">
                        <a:solidFill>
                          <a:schemeClr val="bg1"/>
                        </a:solidFill>
                        <a:latin typeface="Cambria Math" panose="02040503050406030204" pitchFamily="18" charset="0"/>
                      </a:rPr>
                      <m:t>5</m:t>
                    </m:r>
                  </m:oMath>
                </a14:m>
                <a:r>
                  <a:rPr lang="es-EC" dirty="0">
                    <a:solidFill>
                      <a:schemeClr val="bg1"/>
                    </a:solidFill>
                  </a:rPr>
                  <a:t> voltios) pero al ser una producción en </a:t>
                </a:r>
                <a:r>
                  <a:rPr lang="es-EC" dirty="0" smtClean="0">
                    <a:solidFill>
                      <a:schemeClr val="bg1"/>
                    </a:solidFill>
                  </a:rPr>
                  <a:t>masa </a:t>
                </a:r>
                <a:r>
                  <a:rPr lang="es-EC" dirty="0">
                    <a:solidFill>
                      <a:schemeClr val="bg1"/>
                    </a:solidFill>
                  </a:rPr>
                  <a:t>este pequeño aumento representa cantidades considerables de energía. </a:t>
                </a:r>
                <a:r>
                  <a:rPr lang="es-EC" dirty="0" smtClean="0">
                    <a:solidFill>
                      <a:schemeClr val="bg1"/>
                    </a:solidFill>
                  </a:rPr>
                  <a:t>Por otra parte, </a:t>
                </a:r>
                <a:r>
                  <a:rPr lang="es-EC" dirty="0">
                    <a:solidFill>
                      <a:schemeClr val="bg1"/>
                    </a:solidFill>
                  </a:rPr>
                  <a:t>los tres algoritmos reducen severamente las oscilaciones y esto conlleva a incrementar la vida útil de los </a:t>
                </a:r>
                <a:r>
                  <a:rPr lang="es-EC" dirty="0" smtClean="0">
                    <a:solidFill>
                      <a:schemeClr val="bg1"/>
                    </a:solidFill>
                  </a:rPr>
                  <a:t>equipos. </a:t>
                </a:r>
                <a:endParaRPr lang="es-ES" sz="2000" dirty="0">
                  <a:solidFill>
                    <a:schemeClr val="bg1"/>
                  </a:solidFill>
                </a:endParaRPr>
              </a:p>
            </p:txBody>
          </p:sp>
        </mc:Choice>
        <mc:Fallback xmlns="">
          <p:sp>
            <p:nvSpPr>
              <p:cNvPr id="22" name="Rectangle 14">
                <a:extLst>
                  <a:ext uri="{FF2B5EF4-FFF2-40B4-BE49-F238E27FC236}">
                    <a16:creationId xmlns:a16="http://schemas.microsoft.com/office/drawing/2014/main" id="{1F039F01-711B-4EDA-956E-D38ECEA3CAEF}"/>
                  </a:ext>
                </a:extLst>
              </p:cNvPr>
              <p:cNvSpPr>
                <a:spLocks noRot="1" noChangeAspect="1" noMove="1" noResize="1" noEditPoints="1" noAdjustHandles="1" noChangeArrowheads="1" noChangeShapeType="1" noTextEdit="1"/>
              </p:cNvSpPr>
              <p:nvPr/>
            </p:nvSpPr>
            <p:spPr>
              <a:xfrm>
                <a:off x="1325055" y="4225322"/>
                <a:ext cx="10470558" cy="1671272"/>
              </a:xfrm>
              <a:prstGeom prst="rect">
                <a:avLst/>
              </a:prstGeom>
              <a:blipFill>
                <a:blip r:embed="rId3"/>
                <a:stretch>
                  <a:fillRect t="-2857" r="-696" b="-6786"/>
                </a:stretch>
              </a:blipFill>
              <a:ln w="38100" cap="flat" cmpd="sng" algn="ctr">
                <a:solidFill>
                  <a:srgbClr val="203864"/>
                </a:solidFill>
                <a:prstDash val="solid"/>
                <a:miter lim="800000"/>
              </a:ln>
              <a:effectLst/>
            </p:spPr>
            <p:txBody>
              <a:bodyPr/>
              <a:lstStyle/>
              <a:p>
                <a:r>
                  <a:rPr lang="es-ES">
                    <a:noFill/>
                  </a:rPr>
                  <a:t> </a:t>
                </a:r>
              </a:p>
            </p:txBody>
          </p:sp>
        </mc:Fallback>
      </mc:AlternateContent>
      <p:sp>
        <p:nvSpPr>
          <p:cNvPr id="23" name="Oval 7">
            <a:extLst>
              <a:ext uri="{FF2B5EF4-FFF2-40B4-BE49-F238E27FC236}">
                <a16:creationId xmlns:a16="http://schemas.microsoft.com/office/drawing/2014/main" id="{1C0EC518-A200-41D5-ABBB-60A66C6BD218}"/>
              </a:ext>
            </a:extLst>
          </p:cNvPr>
          <p:cNvSpPr/>
          <p:nvPr/>
        </p:nvSpPr>
        <p:spPr>
          <a:xfrm>
            <a:off x="958847" y="2467298"/>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val 8">
            <a:extLst>
              <a:ext uri="{FF2B5EF4-FFF2-40B4-BE49-F238E27FC236}">
                <a16:creationId xmlns:a16="http://schemas.microsoft.com/office/drawing/2014/main" id="{2026C0EA-4010-4227-A2EB-E2892D75FFA3}"/>
              </a:ext>
            </a:extLst>
          </p:cNvPr>
          <p:cNvSpPr/>
          <p:nvPr/>
        </p:nvSpPr>
        <p:spPr>
          <a:xfrm>
            <a:off x="547815" y="4290105"/>
            <a:ext cx="1554480" cy="1554480"/>
          </a:xfrm>
          <a:prstGeom prst="ellipse">
            <a:avLst/>
          </a:prstGeom>
          <a:solidFill>
            <a:schemeClr val="bg1"/>
          </a:solid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 name="Graphic 11" descr="Lightning bolt">
            <a:extLst>
              <a:ext uri="{FF2B5EF4-FFF2-40B4-BE49-F238E27FC236}">
                <a16:creationId xmlns:a16="http://schemas.microsoft.com/office/drawing/2014/main" id="{F2A1A6B3-0602-40E2-9F68-D8A727E212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21687" y="1096185"/>
            <a:ext cx="914400" cy="914400"/>
          </a:xfrm>
          <a:prstGeom prst="rect">
            <a:avLst/>
          </a:prstGeom>
        </p:spPr>
      </p:pic>
      <p:pic>
        <p:nvPicPr>
          <p:cNvPr id="26" name="Graphic 15" descr="Partial sun">
            <a:extLst>
              <a:ext uri="{FF2B5EF4-FFF2-40B4-BE49-F238E27FC236}">
                <a16:creationId xmlns:a16="http://schemas.microsoft.com/office/drawing/2014/main" id="{02E5839D-4306-4C65-BDAE-930EA45278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68254" y="2735625"/>
            <a:ext cx="914400" cy="914400"/>
          </a:xfrm>
          <a:prstGeom prst="rect">
            <a:avLst/>
          </a:prstGeom>
        </p:spPr>
      </p:pic>
      <p:pic>
        <p:nvPicPr>
          <p:cNvPr id="28" name="Picture 20">
            <a:extLst>
              <a:ext uri="{FF2B5EF4-FFF2-40B4-BE49-F238E27FC236}">
                <a16:creationId xmlns:a16="http://schemas.microsoft.com/office/drawing/2014/main" id="{087A2E70-2FB9-4800-B413-C5B341866F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691" y="4603758"/>
            <a:ext cx="935399" cy="914400"/>
          </a:xfrm>
          <a:prstGeom prst="rect">
            <a:avLst/>
          </a:prstGeom>
        </p:spPr>
      </p:pic>
    </p:spTree>
    <p:extLst>
      <p:ext uri="{BB962C8B-B14F-4D97-AF65-F5344CB8AC3E}">
        <p14:creationId xmlns:p14="http://schemas.microsoft.com/office/powerpoint/2010/main" val="244557451"/>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14">
            <a:extLst>
              <a:ext uri="{FF2B5EF4-FFF2-40B4-BE49-F238E27FC236}">
                <a16:creationId xmlns:a16="http://schemas.microsoft.com/office/drawing/2014/main" id="{01990867-0FD7-46A0-AB1A-46185C69316B}"/>
              </a:ext>
            </a:extLst>
          </p:cNvPr>
          <p:cNvSpPr/>
          <p:nvPr/>
        </p:nvSpPr>
        <p:spPr>
          <a:xfrm>
            <a:off x="1461431" y="826843"/>
            <a:ext cx="9386678" cy="5019776"/>
          </a:xfrm>
          <a:prstGeom prst="rect">
            <a:avLst/>
          </a:prstGeom>
          <a:solidFill>
            <a:srgbClr val="70AD47">
              <a:lumMod val="20000"/>
              <a:lumOff val="80000"/>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 name="TextBox 32"/>
          <p:cNvSpPr txBox="1"/>
          <p:nvPr/>
        </p:nvSpPr>
        <p:spPr>
          <a:xfrm>
            <a:off x="2876987" y="2141006"/>
            <a:ext cx="7361522" cy="1754326"/>
          </a:xfrm>
          <a:prstGeom prst="rect">
            <a:avLst/>
          </a:prstGeom>
          <a:noFill/>
        </p:spPr>
        <p:txBody>
          <a:bodyPr wrap="square" rtlCol="0">
            <a:spAutoFit/>
          </a:bodyPr>
          <a:lstStyle/>
          <a:p>
            <a:pPr algn="ctr"/>
            <a:r>
              <a:rPr lang="es-EC" sz="5400" dirty="0" smtClean="0"/>
              <a:t>GRACIAS</a:t>
            </a:r>
            <a:br>
              <a:rPr lang="es-EC" sz="5400" dirty="0" smtClean="0"/>
            </a:br>
            <a:r>
              <a:rPr lang="es-EC" sz="5400" dirty="0" smtClean="0"/>
              <a:t>POR SU ATENCIÓN</a:t>
            </a:r>
          </a:p>
        </p:txBody>
      </p:sp>
    </p:spTree>
    <p:extLst>
      <p:ext uri="{BB962C8B-B14F-4D97-AF65-F5344CB8AC3E}">
        <p14:creationId xmlns:p14="http://schemas.microsoft.com/office/powerpoint/2010/main" val="231749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3"/>
          <p:cNvSpPr/>
          <p:nvPr/>
        </p:nvSpPr>
        <p:spPr>
          <a:xfrm>
            <a:off x="0" y="2087861"/>
            <a:ext cx="12192000" cy="2842108"/>
          </a:xfrm>
          <a:prstGeom prst="rect">
            <a:avLst/>
          </a:prstGeom>
          <a:solidFill>
            <a:srgbClr val="525A6A"/>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grpSp>
        <p:nvGrpSpPr>
          <p:cNvPr id="79" name="그룹 305">
            <a:extLst>
              <a:ext uri="{FF2B5EF4-FFF2-40B4-BE49-F238E27FC236}">
                <a16:creationId xmlns:a16="http://schemas.microsoft.com/office/drawing/2014/main" id="{ECE61CD3-8F4B-4A40-BC31-D5BBB3A6BA29}"/>
              </a:ext>
            </a:extLst>
          </p:cNvPr>
          <p:cNvGrpSpPr/>
          <p:nvPr/>
        </p:nvGrpSpPr>
        <p:grpSpPr>
          <a:xfrm>
            <a:off x="506957" y="2223295"/>
            <a:ext cx="4434779" cy="2587180"/>
            <a:chOff x="635000" y="1382713"/>
            <a:chExt cx="7869238" cy="4572000"/>
          </a:xfrm>
          <a:solidFill>
            <a:srgbClr val="FFFFFF"/>
          </a:solidFill>
        </p:grpSpPr>
        <p:sp>
          <p:nvSpPr>
            <p:cNvPr id="80" name="Freeform 8">
              <a:extLst>
                <a:ext uri="{FF2B5EF4-FFF2-40B4-BE49-F238E27FC236}">
                  <a16:creationId xmlns:a16="http://schemas.microsoft.com/office/drawing/2014/main" id="{6BBF56F4-E711-416E-A076-208EC9A119F9}"/>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514843"/>
                </a:solidFill>
                <a:effectLst/>
                <a:uLnTx/>
                <a:uFillTx/>
                <a:latin typeface="Euphemia"/>
              </a:endParaRPr>
            </a:p>
          </p:txBody>
        </p:sp>
        <p:sp>
          <p:nvSpPr>
            <p:cNvPr id="81" name="Freeform 9">
              <a:extLst>
                <a:ext uri="{FF2B5EF4-FFF2-40B4-BE49-F238E27FC236}">
                  <a16:creationId xmlns:a16="http://schemas.microsoft.com/office/drawing/2014/main" id="{735AC350-C62C-4F99-B83E-2F75A304D664}"/>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514843"/>
                </a:solidFill>
                <a:effectLst/>
                <a:uLnTx/>
                <a:uFillTx/>
                <a:latin typeface="Euphemia"/>
              </a:endParaRPr>
            </a:p>
          </p:txBody>
        </p:sp>
        <p:sp>
          <p:nvSpPr>
            <p:cNvPr id="82" name="Freeform 10">
              <a:extLst>
                <a:ext uri="{FF2B5EF4-FFF2-40B4-BE49-F238E27FC236}">
                  <a16:creationId xmlns:a16="http://schemas.microsoft.com/office/drawing/2014/main" id="{B8852F81-1CAE-4872-BB07-90E21A8BA3FC}"/>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514843"/>
                </a:solidFill>
                <a:effectLst/>
                <a:uLnTx/>
                <a:uFillTx/>
                <a:latin typeface="Euphemia"/>
              </a:endParaRPr>
            </a:p>
          </p:txBody>
        </p:sp>
        <p:sp>
          <p:nvSpPr>
            <p:cNvPr id="83" name="Freeform 11">
              <a:extLst>
                <a:ext uri="{FF2B5EF4-FFF2-40B4-BE49-F238E27FC236}">
                  <a16:creationId xmlns:a16="http://schemas.microsoft.com/office/drawing/2014/main" id="{F5E1AC79-EBC7-403F-9B0C-E002749EE9D5}"/>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514843"/>
                </a:solidFill>
                <a:effectLst/>
                <a:uLnTx/>
                <a:uFillTx/>
                <a:latin typeface="Euphemia"/>
              </a:endParaRPr>
            </a:p>
          </p:txBody>
        </p:sp>
      </p:grpSp>
      <p:sp>
        <p:nvSpPr>
          <p:cNvPr id="84" name="Text Placeholder 1"/>
          <p:cNvSpPr txBox="1">
            <a:spLocks/>
          </p:cNvSpPr>
          <p:nvPr/>
        </p:nvSpPr>
        <p:spPr>
          <a:xfrm>
            <a:off x="0" y="715657"/>
            <a:ext cx="12192000" cy="528786"/>
          </a:xfrm>
          <a:prstGeom prst="rect">
            <a:avLst/>
          </a:prstGeom>
        </p:spPr>
        <p:txBody>
          <a:bodyPr vert="horz" lIns="0" tIns="45720" rIns="0" bIns="45720" rtlCol="0" anchor="ctr">
            <a:noAutofit/>
          </a:bodyPr>
          <a:lstStyle>
            <a:lvl1pPr marL="0" indent="0" algn="ctr" defTabSz="914400" rtl="0" eaLnBrk="1" latinLnBrk="0" hangingPunct="1">
              <a:lnSpc>
                <a:spcPct val="90000"/>
              </a:lnSpc>
              <a:spcBef>
                <a:spcPts val="1800"/>
              </a:spcBef>
              <a:buFont typeface="Wingdings" panose="05000000000000000000" pitchFamily="2" charset="2"/>
              <a:buNone/>
              <a:defRPr sz="4800" b="0" kern="1200" baseline="0">
                <a:solidFill>
                  <a:schemeClr val="tx1">
                    <a:lumMod val="75000"/>
                    <a:lumOff val="25000"/>
                  </a:schemeClr>
                </a:solidFill>
                <a:latin typeface="+mj-lt"/>
                <a:ea typeface="+mn-ea"/>
                <a:cs typeface="Arial"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s-ES" altLang="ko-KR" sz="3200" b="1" dirty="0" smtClean="0">
                <a:latin typeface="Arial" panose="020B0604020202020204" pitchFamily="34" charset="0"/>
              </a:rPr>
              <a:t>Cambio Climático</a:t>
            </a:r>
            <a:endParaRPr lang="ko-KR" altLang="en-US" sz="3200" b="1" dirty="0">
              <a:latin typeface="Arial" panose="020B0604020202020204" pitchFamily="34" charset="0"/>
            </a:endParaRPr>
          </a:p>
        </p:txBody>
      </p:sp>
      <p:sp>
        <p:nvSpPr>
          <p:cNvPr id="85" name="Oval 4"/>
          <p:cNvSpPr/>
          <p:nvPr/>
        </p:nvSpPr>
        <p:spPr>
          <a:xfrm>
            <a:off x="6295314" y="2233197"/>
            <a:ext cx="864096" cy="864096"/>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sp>
        <p:nvSpPr>
          <p:cNvPr id="86" name="Oval 11"/>
          <p:cNvSpPr/>
          <p:nvPr/>
        </p:nvSpPr>
        <p:spPr>
          <a:xfrm>
            <a:off x="8596680" y="2244282"/>
            <a:ext cx="864096" cy="864096"/>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sp>
        <p:nvSpPr>
          <p:cNvPr id="87" name="Oval 13"/>
          <p:cNvSpPr/>
          <p:nvPr/>
        </p:nvSpPr>
        <p:spPr>
          <a:xfrm>
            <a:off x="10468888" y="2250026"/>
            <a:ext cx="864096" cy="864096"/>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sp>
        <p:nvSpPr>
          <p:cNvPr id="88" name="TextBox 17"/>
          <p:cNvSpPr txBox="1"/>
          <p:nvPr/>
        </p:nvSpPr>
        <p:spPr>
          <a:xfrm>
            <a:off x="4168525" y="5053377"/>
            <a:ext cx="7164459" cy="1138773"/>
          </a:xfrm>
          <a:prstGeom prst="rect">
            <a:avLst/>
          </a:prstGeom>
          <a:noFill/>
        </p:spPr>
        <p:txBody>
          <a:bodyPr wrap="square" rtlCol="0">
            <a:spAutoFit/>
          </a:bodyPr>
          <a:lstStyle/>
          <a:p>
            <a:r>
              <a:rPr lang="es-ES" altLang="ko-KR" sz="1700" dirty="0">
                <a:solidFill>
                  <a:srgbClr val="514843">
                    <a:lumMod val="75000"/>
                    <a:lumOff val="25000"/>
                  </a:srgbClr>
                </a:solidFill>
                <a:cs typeface="Arial" panose="020B0604020202020204" pitchFamily="34" charset="0"/>
              </a:rPr>
              <a:t>C</a:t>
            </a:r>
            <a:r>
              <a:rPr lang="es-ES" altLang="ko-KR" sz="1700" dirty="0" smtClean="0">
                <a:solidFill>
                  <a:srgbClr val="514843">
                    <a:lumMod val="75000"/>
                    <a:lumOff val="25000"/>
                  </a:srgbClr>
                </a:solidFill>
                <a:cs typeface="Arial" panose="020B0604020202020204" pitchFamily="34" charset="0"/>
              </a:rPr>
              <a:t>reciente </a:t>
            </a:r>
            <a:r>
              <a:rPr lang="es-ES" altLang="ko-KR" sz="1700" dirty="0">
                <a:solidFill>
                  <a:srgbClr val="514843">
                    <a:lumMod val="75000"/>
                    <a:lumOff val="25000"/>
                  </a:srgbClr>
                </a:solidFill>
                <a:cs typeface="Arial" panose="020B0604020202020204" pitchFamily="34" charset="0"/>
              </a:rPr>
              <a:t>demanda </a:t>
            </a:r>
            <a:r>
              <a:rPr lang="es-ES" altLang="ko-KR" sz="1700" dirty="0" smtClean="0">
                <a:solidFill>
                  <a:srgbClr val="514843">
                    <a:lumMod val="75000"/>
                    <a:lumOff val="25000"/>
                  </a:srgbClr>
                </a:solidFill>
                <a:cs typeface="Arial" panose="020B0604020202020204" pitchFamily="34" charset="0"/>
              </a:rPr>
              <a:t>energética a nivel mundial.</a:t>
            </a:r>
          </a:p>
          <a:p>
            <a:r>
              <a:rPr lang="es-ES" altLang="ko-KR" sz="1700" dirty="0" smtClean="0">
                <a:solidFill>
                  <a:srgbClr val="514843">
                    <a:lumMod val="75000"/>
                    <a:lumOff val="25000"/>
                  </a:srgbClr>
                </a:solidFill>
                <a:cs typeface="Arial" panose="020B0604020202020204" pitchFamily="34" charset="0"/>
              </a:rPr>
              <a:t>Uso desmesurado de combustibles fósiles y derivados del petróleo.</a:t>
            </a:r>
          </a:p>
          <a:p>
            <a:r>
              <a:rPr lang="es-ES" altLang="ko-KR" sz="1700" dirty="0" smtClean="0">
                <a:solidFill>
                  <a:srgbClr val="514843">
                    <a:lumMod val="75000"/>
                    <a:lumOff val="25000"/>
                  </a:srgbClr>
                </a:solidFill>
                <a:cs typeface="Arial" panose="020B0604020202020204" pitchFamily="34" charset="0"/>
              </a:rPr>
              <a:t>Nuevas </a:t>
            </a:r>
            <a:r>
              <a:rPr lang="es-ES" altLang="ko-KR" sz="1700" dirty="0">
                <a:solidFill>
                  <a:srgbClr val="514843">
                    <a:lumMod val="75000"/>
                    <a:lumOff val="25000"/>
                  </a:srgbClr>
                </a:solidFill>
                <a:cs typeface="Arial" panose="020B0604020202020204" pitchFamily="34" charset="0"/>
              </a:rPr>
              <a:t>fuentes de generación de energías “verdes” que sean amigables con el </a:t>
            </a:r>
            <a:r>
              <a:rPr lang="es-ES" altLang="ko-KR" sz="1700" dirty="0" smtClean="0">
                <a:solidFill>
                  <a:srgbClr val="514843">
                    <a:lumMod val="75000"/>
                    <a:lumOff val="25000"/>
                  </a:srgbClr>
                </a:solidFill>
                <a:cs typeface="Arial" panose="020B0604020202020204" pitchFamily="34" charset="0"/>
              </a:rPr>
              <a:t>planeta.</a:t>
            </a:r>
          </a:p>
        </p:txBody>
      </p:sp>
      <p:sp>
        <p:nvSpPr>
          <p:cNvPr id="89" name="Text Placeholder 13"/>
          <p:cNvSpPr txBox="1">
            <a:spLocks/>
          </p:cNvSpPr>
          <p:nvPr/>
        </p:nvSpPr>
        <p:spPr>
          <a:xfrm>
            <a:off x="97898" y="5035636"/>
            <a:ext cx="3351623" cy="120893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 typeface="Arial" pitchFamily="34" charset="0"/>
              <a:buNone/>
            </a:pPr>
            <a:r>
              <a:rPr lang="es-EC" b="1" dirty="0" smtClean="0">
                <a:solidFill>
                  <a:srgbClr val="514843">
                    <a:lumMod val="75000"/>
                    <a:lumOff val="25000"/>
                  </a:srgbClr>
                </a:solidFill>
                <a:cs typeface="Arial" panose="020B0604020202020204" pitchFamily="34" charset="0"/>
              </a:rPr>
              <a:t>Energías</a:t>
            </a:r>
            <a:br>
              <a:rPr lang="es-EC" b="1" dirty="0" smtClean="0">
                <a:solidFill>
                  <a:srgbClr val="514843">
                    <a:lumMod val="75000"/>
                    <a:lumOff val="25000"/>
                  </a:srgbClr>
                </a:solidFill>
                <a:cs typeface="Arial" panose="020B0604020202020204" pitchFamily="34" charset="0"/>
              </a:rPr>
            </a:br>
            <a:r>
              <a:rPr lang="es-EC" b="1" dirty="0" smtClean="0">
                <a:solidFill>
                  <a:srgbClr val="514843">
                    <a:lumMod val="75000"/>
                    <a:lumOff val="25000"/>
                  </a:srgbClr>
                </a:solidFill>
                <a:cs typeface="Arial" panose="020B0604020202020204" pitchFamily="34" charset="0"/>
              </a:rPr>
              <a:t>Renovables</a:t>
            </a:r>
            <a:endParaRPr lang="es-EC" altLang="ko-KR" b="1" dirty="0">
              <a:solidFill>
                <a:srgbClr val="514843">
                  <a:lumMod val="75000"/>
                  <a:lumOff val="25000"/>
                </a:srgbClr>
              </a:solidFill>
              <a:cs typeface="Arial" panose="020B0604020202020204" pitchFamily="34" charset="0"/>
            </a:endParaRPr>
          </a:p>
        </p:txBody>
      </p:sp>
      <p:sp>
        <p:nvSpPr>
          <p:cNvPr id="90" name="TextBox 20"/>
          <p:cNvSpPr txBox="1"/>
          <p:nvPr/>
        </p:nvSpPr>
        <p:spPr>
          <a:xfrm>
            <a:off x="0" y="1213724"/>
            <a:ext cx="12192000" cy="877163"/>
          </a:xfrm>
          <a:prstGeom prst="rect">
            <a:avLst/>
          </a:prstGeom>
          <a:noFill/>
        </p:spPr>
        <p:txBody>
          <a:bodyPr wrap="square" rtlCol="0">
            <a:spAutoFit/>
          </a:bodyPr>
          <a:lstStyle/>
          <a:p>
            <a:r>
              <a:rPr lang="es-ES" altLang="ko-KR" sz="1700" dirty="0" smtClean="0">
                <a:solidFill>
                  <a:srgbClr val="514843">
                    <a:lumMod val="75000"/>
                    <a:lumOff val="25000"/>
                  </a:srgbClr>
                </a:solidFill>
                <a:cs typeface="Arial" panose="020B0604020202020204" pitchFamily="34" charset="0"/>
              </a:rPr>
              <a:t>Cambio de clima atribuido de manera directa o indirecta a la actividad </a:t>
            </a:r>
            <a:r>
              <a:rPr lang="es-ES" altLang="ko-KR" sz="1700" dirty="0">
                <a:solidFill>
                  <a:srgbClr val="514843">
                    <a:lumMod val="75000"/>
                    <a:lumOff val="25000"/>
                  </a:srgbClr>
                </a:solidFill>
                <a:cs typeface="Arial" panose="020B0604020202020204" pitchFamily="34" charset="0"/>
              </a:rPr>
              <a:t>humana que altera la composición de la atmósfera </a:t>
            </a:r>
            <a:r>
              <a:rPr lang="es-ES" altLang="ko-KR" sz="1700" dirty="0" smtClean="0">
                <a:solidFill>
                  <a:srgbClr val="514843">
                    <a:lumMod val="75000"/>
                    <a:lumOff val="25000"/>
                  </a:srgbClr>
                </a:solidFill>
                <a:cs typeface="Arial" panose="020B0604020202020204" pitchFamily="34" charset="0"/>
              </a:rPr>
              <a:t>global.</a:t>
            </a:r>
          </a:p>
          <a:p>
            <a:r>
              <a:rPr lang="es-ES" altLang="ko-KR" sz="1700" dirty="0" smtClean="0">
                <a:solidFill>
                  <a:srgbClr val="514843">
                    <a:lumMod val="75000"/>
                    <a:lumOff val="25000"/>
                  </a:srgbClr>
                </a:solidFill>
                <a:cs typeface="Arial" panose="020B0604020202020204" pitchFamily="34" charset="0"/>
              </a:rPr>
              <a:t>El IPCC en el 2014 concluye que el cambio climático es real y las actividades humanas son su principal causante.</a:t>
            </a:r>
            <a:endParaRPr lang="en-US" altLang="ko-KR" sz="1700" dirty="0">
              <a:solidFill>
                <a:srgbClr val="514843">
                  <a:lumMod val="75000"/>
                  <a:lumOff val="25000"/>
                </a:srgbClr>
              </a:solidFill>
              <a:cs typeface="Arial" panose="020B0604020202020204" pitchFamily="34" charset="0"/>
            </a:endParaRPr>
          </a:p>
        </p:txBody>
      </p:sp>
      <p:grpSp>
        <p:nvGrpSpPr>
          <p:cNvPr id="91" name="Group 21"/>
          <p:cNvGrpSpPr/>
          <p:nvPr/>
        </p:nvGrpSpPr>
        <p:grpSpPr>
          <a:xfrm>
            <a:off x="5521346" y="3205536"/>
            <a:ext cx="2161720" cy="1237396"/>
            <a:chOff x="6228184" y="1749861"/>
            <a:chExt cx="2592288" cy="853386"/>
          </a:xfrm>
        </p:grpSpPr>
        <p:sp>
          <p:nvSpPr>
            <p:cNvPr id="92" name="TextBox 22"/>
            <p:cNvSpPr txBox="1"/>
            <p:nvPr/>
          </p:nvSpPr>
          <p:spPr>
            <a:xfrm>
              <a:off x="6228184" y="2030139"/>
              <a:ext cx="2592288" cy="573108"/>
            </a:xfrm>
            <a:prstGeom prst="rect">
              <a:avLst/>
            </a:prstGeom>
            <a:noFill/>
          </p:spPr>
          <p:txBody>
            <a:bodyPr wrap="square" rtlCol="0">
              <a:spAutoFit/>
            </a:bodyPr>
            <a:lstStyle/>
            <a:p>
              <a:pPr algn="ctr"/>
              <a:r>
                <a:rPr lang="es-EC" altLang="ko-KR" sz="1600" dirty="0" smtClean="0">
                  <a:solidFill>
                    <a:srgbClr val="FFFFFF"/>
                  </a:solidFill>
                  <a:cs typeface="Arial" panose="020B0604020202020204" pitchFamily="34" charset="0"/>
                </a:rPr>
                <a:t>Crecimiento del 57%</a:t>
              </a:r>
              <a:br>
                <a:rPr lang="es-EC" altLang="ko-KR" sz="1600" dirty="0" smtClean="0">
                  <a:solidFill>
                    <a:srgbClr val="FFFFFF"/>
                  </a:solidFill>
                  <a:cs typeface="Arial" panose="020B0604020202020204" pitchFamily="34" charset="0"/>
                </a:rPr>
              </a:br>
              <a:r>
                <a:rPr lang="es-EC" altLang="ko-KR" sz="1600" dirty="0" smtClean="0">
                  <a:solidFill>
                    <a:srgbClr val="FFFFFF"/>
                  </a:solidFill>
                  <a:cs typeface="Arial" panose="020B0604020202020204" pitchFamily="34" charset="0"/>
                </a:rPr>
                <a:t>115 GW Potencia Instalada</a:t>
              </a:r>
              <a:endParaRPr lang="es-EC" altLang="ko-KR" sz="1600" dirty="0">
                <a:solidFill>
                  <a:srgbClr val="FFFFFF"/>
                </a:solidFill>
                <a:cs typeface="Arial" panose="020B0604020202020204" pitchFamily="34" charset="0"/>
              </a:endParaRPr>
            </a:p>
          </p:txBody>
        </p:sp>
        <p:sp>
          <p:nvSpPr>
            <p:cNvPr id="93" name="TextBox 23"/>
            <p:cNvSpPr txBox="1"/>
            <p:nvPr/>
          </p:nvSpPr>
          <p:spPr>
            <a:xfrm>
              <a:off x="6228184" y="1749861"/>
              <a:ext cx="2592288" cy="284742"/>
            </a:xfrm>
            <a:prstGeom prst="rect">
              <a:avLst/>
            </a:prstGeom>
            <a:noFill/>
          </p:spPr>
          <p:txBody>
            <a:bodyPr wrap="square" rtlCol="0">
              <a:spAutoFit/>
            </a:bodyPr>
            <a:lstStyle/>
            <a:p>
              <a:pPr algn="ctr"/>
              <a:r>
                <a:rPr lang="es-EC" altLang="ko-KR" sz="1867" b="1" dirty="0" smtClean="0">
                  <a:solidFill>
                    <a:srgbClr val="FFFFFF"/>
                  </a:solidFill>
                  <a:latin typeface="Euphemia"/>
                  <a:cs typeface="Arial" pitchFamily="34" charset="0"/>
                </a:rPr>
                <a:t>Fotovoltaica</a:t>
              </a:r>
              <a:endParaRPr lang="es-EC" altLang="ko-KR" sz="1867" b="1" dirty="0">
                <a:solidFill>
                  <a:srgbClr val="FFFFFF"/>
                </a:solidFill>
                <a:latin typeface="Euphemia"/>
                <a:cs typeface="Arial" pitchFamily="34" charset="0"/>
              </a:endParaRPr>
            </a:p>
          </p:txBody>
        </p:sp>
      </p:grpSp>
      <p:grpSp>
        <p:nvGrpSpPr>
          <p:cNvPr id="94" name="Group 24"/>
          <p:cNvGrpSpPr/>
          <p:nvPr/>
        </p:nvGrpSpPr>
        <p:grpSpPr>
          <a:xfrm>
            <a:off x="7790301" y="3213749"/>
            <a:ext cx="2194131" cy="1204700"/>
            <a:chOff x="6228184" y="1749861"/>
            <a:chExt cx="2592288" cy="903526"/>
          </a:xfrm>
        </p:grpSpPr>
        <p:sp>
          <p:nvSpPr>
            <p:cNvPr id="95" name="TextBox 25"/>
            <p:cNvSpPr txBox="1"/>
            <p:nvPr/>
          </p:nvSpPr>
          <p:spPr>
            <a:xfrm>
              <a:off x="6228184" y="2030139"/>
              <a:ext cx="2592288" cy="623248"/>
            </a:xfrm>
            <a:prstGeom prst="rect">
              <a:avLst/>
            </a:prstGeom>
            <a:noFill/>
          </p:spPr>
          <p:txBody>
            <a:bodyPr wrap="square" rtlCol="0">
              <a:spAutoFit/>
            </a:bodyPr>
            <a:lstStyle/>
            <a:p>
              <a:pPr algn="ctr"/>
              <a:r>
                <a:rPr lang="es-EC" altLang="ko-KR" sz="1600" dirty="0" smtClean="0">
                  <a:solidFill>
                    <a:srgbClr val="FFFFFF"/>
                  </a:solidFill>
                  <a:cs typeface="Arial" panose="020B0604020202020204" pitchFamily="34" charset="0"/>
                </a:rPr>
                <a:t>Crecimiento del 30%</a:t>
              </a:r>
            </a:p>
            <a:p>
              <a:pPr algn="ctr"/>
              <a:r>
                <a:rPr lang="es-EC" altLang="ko-KR" sz="1600" dirty="0" smtClean="0">
                  <a:solidFill>
                    <a:srgbClr val="FFFFFF"/>
                  </a:solidFill>
                  <a:cs typeface="Arial" panose="020B0604020202020204" pitchFamily="34" charset="0"/>
                </a:rPr>
                <a:t>60 GW Potencia Instalada</a:t>
              </a:r>
              <a:endParaRPr lang="es-EC" altLang="ko-KR" sz="1600" dirty="0">
                <a:solidFill>
                  <a:srgbClr val="FFFFFF"/>
                </a:solidFill>
                <a:cs typeface="Arial" panose="020B0604020202020204" pitchFamily="34" charset="0"/>
              </a:endParaRPr>
            </a:p>
          </p:txBody>
        </p:sp>
        <p:sp>
          <p:nvSpPr>
            <p:cNvPr id="96" name="TextBox 26"/>
            <p:cNvSpPr txBox="1"/>
            <p:nvPr/>
          </p:nvSpPr>
          <p:spPr>
            <a:xfrm>
              <a:off x="6228184" y="1749861"/>
              <a:ext cx="2592288" cy="284742"/>
            </a:xfrm>
            <a:prstGeom prst="rect">
              <a:avLst/>
            </a:prstGeom>
            <a:noFill/>
          </p:spPr>
          <p:txBody>
            <a:bodyPr wrap="square" rtlCol="0">
              <a:spAutoFit/>
            </a:bodyPr>
            <a:lstStyle/>
            <a:p>
              <a:pPr algn="ctr"/>
              <a:r>
                <a:rPr lang="es-EC" altLang="ko-KR" sz="1867" b="1" dirty="0" smtClean="0">
                  <a:solidFill>
                    <a:srgbClr val="FFFFFF"/>
                  </a:solidFill>
                  <a:latin typeface="Euphemia"/>
                  <a:cs typeface="Arial" pitchFamily="34" charset="0"/>
                </a:rPr>
                <a:t>Eólica</a:t>
              </a:r>
              <a:endParaRPr lang="es-EC" altLang="ko-KR" sz="1867" b="1" dirty="0">
                <a:solidFill>
                  <a:srgbClr val="FFFFFF"/>
                </a:solidFill>
                <a:latin typeface="Euphemia"/>
                <a:cs typeface="Arial" pitchFamily="34" charset="0"/>
              </a:endParaRPr>
            </a:p>
          </p:txBody>
        </p:sp>
      </p:grpSp>
      <p:grpSp>
        <p:nvGrpSpPr>
          <p:cNvPr id="97" name="Group 27"/>
          <p:cNvGrpSpPr/>
          <p:nvPr/>
        </p:nvGrpSpPr>
        <p:grpSpPr>
          <a:xfrm>
            <a:off x="9945232" y="3213750"/>
            <a:ext cx="2124848" cy="1204701"/>
            <a:chOff x="6228184" y="1749861"/>
            <a:chExt cx="2592288" cy="903526"/>
          </a:xfrm>
        </p:grpSpPr>
        <p:sp>
          <p:nvSpPr>
            <p:cNvPr id="98" name="TextBox 28"/>
            <p:cNvSpPr txBox="1"/>
            <p:nvPr/>
          </p:nvSpPr>
          <p:spPr>
            <a:xfrm>
              <a:off x="6228184" y="2030139"/>
              <a:ext cx="2592288" cy="623248"/>
            </a:xfrm>
            <a:prstGeom prst="rect">
              <a:avLst/>
            </a:prstGeom>
            <a:noFill/>
          </p:spPr>
          <p:txBody>
            <a:bodyPr wrap="square" rtlCol="0">
              <a:spAutoFit/>
            </a:bodyPr>
            <a:lstStyle/>
            <a:p>
              <a:pPr algn="ctr"/>
              <a:r>
                <a:rPr lang="es-EC" altLang="ko-KR" sz="1600" dirty="0">
                  <a:solidFill>
                    <a:srgbClr val="FFFFFF"/>
                  </a:solidFill>
                  <a:cs typeface="Arial" panose="020B0604020202020204" pitchFamily="34" charset="0"/>
                </a:rPr>
                <a:t>Crecimiento del 8</a:t>
              </a:r>
              <a:r>
                <a:rPr lang="es-EC" altLang="ko-KR" sz="1600" dirty="0" smtClean="0">
                  <a:solidFill>
                    <a:srgbClr val="FFFFFF"/>
                  </a:solidFill>
                  <a:cs typeface="Arial" panose="020B0604020202020204" pitchFamily="34" charset="0"/>
                </a:rPr>
                <a:t>%</a:t>
              </a:r>
              <a:endParaRPr lang="es-EC" altLang="ko-KR" sz="1600" dirty="0">
                <a:solidFill>
                  <a:srgbClr val="FFFFFF"/>
                </a:solidFill>
                <a:cs typeface="Arial" panose="020B0604020202020204" pitchFamily="34" charset="0"/>
              </a:endParaRPr>
            </a:p>
            <a:p>
              <a:pPr algn="ctr"/>
              <a:r>
                <a:rPr lang="es-EC" altLang="ko-KR" sz="1600" dirty="0" smtClean="0">
                  <a:solidFill>
                    <a:srgbClr val="FFFFFF"/>
                  </a:solidFill>
                  <a:cs typeface="Arial" panose="020B0604020202020204" pitchFamily="34" charset="0"/>
                </a:rPr>
                <a:t>16 </a:t>
              </a:r>
              <a:r>
                <a:rPr lang="es-EC" altLang="ko-KR" sz="1600" dirty="0">
                  <a:solidFill>
                    <a:srgbClr val="FFFFFF"/>
                  </a:solidFill>
                  <a:cs typeface="Arial" panose="020B0604020202020204" pitchFamily="34" charset="0"/>
                </a:rPr>
                <a:t>GW Potencia Instalada</a:t>
              </a:r>
            </a:p>
          </p:txBody>
        </p:sp>
        <p:sp>
          <p:nvSpPr>
            <p:cNvPr id="99" name="TextBox 29"/>
            <p:cNvSpPr txBox="1"/>
            <p:nvPr/>
          </p:nvSpPr>
          <p:spPr>
            <a:xfrm>
              <a:off x="6228184" y="1749861"/>
              <a:ext cx="2592288" cy="284742"/>
            </a:xfrm>
            <a:prstGeom prst="rect">
              <a:avLst/>
            </a:prstGeom>
            <a:noFill/>
          </p:spPr>
          <p:txBody>
            <a:bodyPr wrap="square" rtlCol="0">
              <a:spAutoFit/>
            </a:bodyPr>
            <a:lstStyle/>
            <a:p>
              <a:pPr algn="ctr"/>
              <a:r>
                <a:rPr lang="es-EC" altLang="ko-KR" sz="1867" b="1" dirty="0" smtClean="0">
                  <a:solidFill>
                    <a:srgbClr val="FFFFFF"/>
                  </a:solidFill>
                  <a:latin typeface="Euphemia"/>
                  <a:cs typeface="Arial" pitchFamily="34" charset="0"/>
                </a:rPr>
                <a:t>Hidroeléctricas</a:t>
              </a:r>
              <a:endParaRPr lang="es-EC" altLang="ko-KR" sz="1867" b="1" dirty="0">
                <a:solidFill>
                  <a:srgbClr val="FFFFFF"/>
                </a:solidFill>
                <a:latin typeface="Euphemia"/>
                <a:cs typeface="Arial" pitchFamily="34" charset="0"/>
              </a:endParaRPr>
            </a:p>
          </p:txBody>
        </p:sp>
      </p:grpSp>
      <p:sp>
        <p:nvSpPr>
          <p:cNvPr id="100" name="Freeform: Shape 13">
            <a:extLst>
              <a:ext uri="{FF2B5EF4-FFF2-40B4-BE49-F238E27FC236}">
                <a16:creationId xmlns:a16="http://schemas.microsoft.com/office/drawing/2014/main" id="{C18D4EF5-80FE-45D4-9AA7-357E73E76CA2}"/>
              </a:ext>
            </a:extLst>
          </p:cNvPr>
          <p:cNvSpPr/>
          <p:nvPr/>
        </p:nvSpPr>
        <p:spPr>
          <a:xfrm>
            <a:off x="6405190" y="2423417"/>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00B050"/>
          </a:solidFill>
          <a:ln w="459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514843"/>
              </a:solidFill>
              <a:latin typeface="Euphemia"/>
            </a:endParaRPr>
          </a:p>
        </p:txBody>
      </p:sp>
      <p:sp>
        <p:nvSpPr>
          <p:cNvPr id="101" name="Freeform: Shape 147">
            <a:extLst>
              <a:ext uri="{FF2B5EF4-FFF2-40B4-BE49-F238E27FC236}">
                <a16:creationId xmlns:a16="http://schemas.microsoft.com/office/drawing/2014/main" id="{852329F9-B13C-45D7-98C6-C108928F9901}"/>
              </a:ext>
            </a:extLst>
          </p:cNvPr>
          <p:cNvSpPr/>
          <p:nvPr/>
        </p:nvSpPr>
        <p:spPr>
          <a:xfrm>
            <a:off x="8716403" y="2312247"/>
            <a:ext cx="624650" cy="698861"/>
          </a:xfrm>
          <a:custGeom>
            <a:avLst/>
            <a:gdLst>
              <a:gd name="connsiteX0" fmla="*/ 451864 w 901271"/>
              <a:gd name="connsiteY0" fmla="*/ 600810 h 1085050"/>
              <a:gd name="connsiteX1" fmla="*/ 479027 w 901271"/>
              <a:gd name="connsiteY1" fmla="*/ 629814 h 1085050"/>
              <a:gd name="connsiteX2" fmla="*/ 513096 w 901271"/>
              <a:gd name="connsiteY2" fmla="*/ 986617 h 1085050"/>
              <a:gd name="connsiteX3" fmla="*/ 520462 w 901271"/>
              <a:gd name="connsiteY3" fmla="*/ 1061661 h 1085050"/>
              <a:gd name="connsiteX4" fmla="*/ 506651 w 901271"/>
              <a:gd name="connsiteY4" fmla="*/ 1079616 h 1085050"/>
              <a:gd name="connsiteX5" fmla="*/ 450943 w 901271"/>
              <a:gd name="connsiteY5" fmla="*/ 1084680 h 1085050"/>
              <a:gd name="connsiteX6" fmla="*/ 396617 w 901271"/>
              <a:gd name="connsiteY6" fmla="*/ 1080997 h 1085050"/>
              <a:gd name="connsiteX7" fmla="*/ 380043 w 901271"/>
              <a:gd name="connsiteY7" fmla="*/ 1060280 h 1085050"/>
              <a:gd name="connsiteX8" fmla="*/ 399840 w 901271"/>
              <a:gd name="connsiteY8" fmla="*/ 852183 h 1085050"/>
              <a:gd name="connsiteX9" fmla="*/ 419176 w 901271"/>
              <a:gd name="connsiteY9" fmla="*/ 647309 h 1085050"/>
              <a:gd name="connsiteX10" fmla="*/ 421018 w 901271"/>
              <a:gd name="connsiteY10" fmla="*/ 627973 h 1085050"/>
              <a:gd name="connsiteX11" fmla="*/ 451864 w 901271"/>
              <a:gd name="connsiteY11" fmla="*/ 600810 h 1085050"/>
              <a:gd name="connsiteX12" fmla="*/ 528347 w 901271"/>
              <a:gd name="connsiteY12" fmla="*/ 520644 h 1085050"/>
              <a:gd name="connsiteX13" fmla="*/ 542101 w 901271"/>
              <a:gd name="connsiteY13" fmla="*/ 521622 h 1085050"/>
              <a:gd name="connsiteX14" fmla="*/ 694951 w 901271"/>
              <a:gd name="connsiteY14" fmla="*/ 596206 h 1085050"/>
              <a:gd name="connsiteX15" fmla="*/ 886474 w 901271"/>
              <a:gd name="connsiteY15" fmla="*/ 757344 h 1085050"/>
              <a:gd name="connsiteX16" fmla="*/ 897063 w 901271"/>
              <a:gd name="connsiteY16" fmla="*/ 771616 h 1085050"/>
              <a:gd name="connsiteX17" fmla="*/ 900286 w 901271"/>
              <a:gd name="connsiteY17" fmla="*/ 782665 h 1085050"/>
              <a:gd name="connsiteX18" fmla="*/ 890157 w 901271"/>
              <a:gd name="connsiteY18" fmla="*/ 784967 h 1085050"/>
              <a:gd name="connsiteX19" fmla="*/ 760327 w 901271"/>
              <a:gd name="connsiteY19" fmla="*/ 750438 h 1085050"/>
              <a:gd name="connsiteX20" fmla="*/ 518160 w 901271"/>
              <a:gd name="connsiteY20" fmla="*/ 616463 h 1085050"/>
              <a:gd name="connsiteX21" fmla="*/ 512636 w 901271"/>
              <a:gd name="connsiteY21" fmla="*/ 611859 h 1085050"/>
              <a:gd name="connsiteX22" fmla="*/ 490076 w 901271"/>
              <a:gd name="connsiteY22" fmla="*/ 587919 h 1085050"/>
              <a:gd name="connsiteX23" fmla="*/ 508032 w 901271"/>
              <a:gd name="connsiteY23" fmla="*/ 564899 h 1085050"/>
              <a:gd name="connsiteX24" fmla="*/ 521843 w 901271"/>
              <a:gd name="connsiteY24" fmla="*/ 533132 h 1085050"/>
              <a:gd name="connsiteX25" fmla="*/ 528347 w 901271"/>
              <a:gd name="connsiteY25" fmla="*/ 520644 h 1085050"/>
              <a:gd name="connsiteX26" fmla="*/ 371470 w 901271"/>
              <a:gd name="connsiteY26" fmla="*/ 520644 h 1085050"/>
              <a:gd name="connsiteX27" fmla="*/ 378663 w 901271"/>
              <a:gd name="connsiteY27" fmla="*/ 535894 h 1085050"/>
              <a:gd name="connsiteX28" fmla="*/ 402604 w 901271"/>
              <a:gd name="connsiteY28" fmla="*/ 575488 h 1085050"/>
              <a:gd name="connsiteX29" fmla="*/ 402143 w 901271"/>
              <a:gd name="connsiteY29" fmla="*/ 598968 h 1085050"/>
              <a:gd name="connsiteX30" fmla="*/ 303159 w 901271"/>
              <a:gd name="connsiteY30" fmla="*/ 671711 h 1085050"/>
              <a:gd name="connsiteX31" fmla="*/ 56389 w 901271"/>
              <a:gd name="connsiteY31" fmla="*/ 776680 h 1085050"/>
              <a:gd name="connsiteX32" fmla="*/ 15414 w 901271"/>
              <a:gd name="connsiteY32" fmla="*/ 784967 h 1085050"/>
              <a:gd name="connsiteX33" fmla="*/ 3904 w 901271"/>
              <a:gd name="connsiteY33" fmla="*/ 771615 h 1085050"/>
              <a:gd name="connsiteX34" fmla="*/ 80789 w 901271"/>
              <a:gd name="connsiteY34" fmla="*/ 689666 h 1085050"/>
              <a:gd name="connsiteX35" fmla="*/ 344134 w 901271"/>
              <a:gd name="connsiteY35" fmla="*/ 527147 h 1085050"/>
              <a:gd name="connsiteX36" fmla="*/ 355644 w 901271"/>
              <a:gd name="connsiteY36" fmla="*/ 523003 h 1085050"/>
              <a:gd name="connsiteX37" fmla="*/ 371470 w 901271"/>
              <a:gd name="connsiteY37" fmla="*/ 520644 h 1085050"/>
              <a:gd name="connsiteX38" fmla="*/ 450024 w 901271"/>
              <a:gd name="connsiteY38" fmla="*/ 466836 h 1085050"/>
              <a:gd name="connsiteX39" fmla="*/ 503429 w 901271"/>
              <a:gd name="connsiteY39" fmla="*/ 521163 h 1085050"/>
              <a:gd name="connsiteX40" fmla="*/ 450024 w 901271"/>
              <a:gd name="connsiteY40" fmla="*/ 574108 h 1085050"/>
              <a:gd name="connsiteX41" fmla="*/ 397538 w 901271"/>
              <a:gd name="connsiteY41" fmla="*/ 519321 h 1085050"/>
              <a:gd name="connsiteX42" fmla="*/ 450024 w 901271"/>
              <a:gd name="connsiteY42" fmla="*/ 466836 h 1085050"/>
              <a:gd name="connsiteX43" fmla="*/ 450484 w 901271"/>
              <a:gd name="connsiteY43" fmla="*/ 0 h 1085050"/>
              <a:gd name="connsiteX44" fmla="*/ 458311 w 901271"/>
              <a:gd name="connsiteY44" fmla="*/ 8287 h 1085050"/>
              <a:gd name="connsiteX45" fmla="*/ 485934 w 901271"/>
              <a:gd name="connsiteY45" fmla="*/ 95301 h 1085050"/>
              <a:gd name="connsiteX46" fmla="*/ 508033 w 901271"/>
              <a:gd name="connsiteY46" fmla="*/ 311225 h 1085050"/>
              <a:gd name="connsiteX47" fmla="*/ 494682 w 901271"/>
              <a:gd name="connsiteY47" fmla="*/ 440595 h 1085050"/>
              <a:gd name="connsiteX48" fmla="*/ 474885 w 901271"/>
              <a:gd name="connsiteY48" fmla="*/ 451644 h 1085050"/>
              <a:gd name="connsiteX49" fmla="*/ 425162 w 901271"/>
              <a:gd name="connsiteY49" fmla="*/ 452105 h 1085050"/>
              <a:gd name="connsiteX50" fmla="*/ 406746 w 901271"/>
              <a:gd name="connsiteY50" fmla="*/ 441055 h 1085050"/>
              <a:gd name="connsiteX51" fmla="*/ 392934 w 901271"/>
              <a:gd name="connsiteY51" fmla="*/ 296032 h 1085050"/>
              <a:gd name="connsiteX52" fmla="*/ 426083 w 901271"/>
              <a:gd name="connsiteY52" fmla="*/ 52945 h 1085050"/>
              <a:gd name="connsiteX53" fmla="*/ 442657 w 901271"/>
              <a:gd name="connsiteY53" fmla="*/ 8747 h 1085050"/>
              <a:gd name="connsiteX54" fmla="*/ 450484 w 901271"/>
              <a:gd name="connsiteY54" fmla="*/ 0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1271" h="1085050">
                <a:moveTo>
                  <a:pt x="451864" y="600810"/>
                </a:moveTo>
                <a:cubicBezTo>
                  <a:pt x="470740" y="601730"/>
                  <a:pt x="477186" y="608636"/>
                  <a:pt x="479027" y="629814"/>
                </a:cubicBezTo>
                <a:cubicBezTo>
                  <a:pt x="490077" y="748595"/>
                  <a:pt x="501586" y="867836"/>
                  <a:pt x="513096" y="986617"/>
                </a:cubicBezTo>
                <a:cubicBezTo>
                  <a:pt x="515398" y="1011478"/>
                  <a:pt x="517700" y="1036800"/>
                  <a:pt x="520462" y="1061661"/>
                </a:cubicBezTo>
                <a:cubicBezTo>
                  <a:pt x="521844" y="1072710"/>
                  <a:pt x="517240" y="1078235"/>
                  <a:pt x="506651" y="1079616"/>
                </a:cubicBezTo>
                <a:cubicBezTo>
                  <a:pt x="488695" y="1082839"/>
                  <a:pt x="469819" y="1085601"/>
                  <a:pt x="450943" y="1084680"/>
                </a:cubicBezTo>
                <a:cubicBezTo>
                  <a:pt x="432528" y="1086062"/>
                  <a:pt x="414572" y="1083299"/>
                  <a:pt x="396617" y="1080997"/>
                </a:cubicBezTo>
                <a:cubicBezTo>
                  <a:pt x="384187" y="1079616"/>
                  <a:pt x="378662" y="1074092"/>
                  <a:pt x="380043" y="1060280"/>
                </a:cubicBezTo>
                <a:cubicBezTo>
                  <a:pt x="387409" y="990761"/>
                  <a:pt x="393394" y="921702"/>
                  <a:pt x="399840" y="852183"/>
                </a:cubicBezTo>
                <a:cubicBezTo>
                  <a:pt x="406285" y="784045"/>
                  <a:pt x="412731" y="715907"/>
                  <a:pt x="419176" y="647309"/>
                </a:cubicBezTo>
                <a:cubicBezTo>
                  <a:pt x="419637" y="640864"/>
                  <a:pt x="420097" y="634418"/>
                  <a:pt x="421018" y="627973"/>
                </a:cubicBezTo>
                <a:cubicBezTo>
                  <a:pt x="423780" y="606795"/>
                  <a:pt x="431607" y="600349"/>
                  <a:pt x="451864" y="600810"/>
                </a:cubicBezTo>
                <a:close/>
                <a:moveTo>
                  <a:pt x="528347" y="520644"/>
                </a:moveTo>
                <a:cubicBezTo>
                  <a:pt x="531742" y="519090"/>
                  <a:pt x="536346" y="519781"/>
                  <a:pt x="542101" y="521622"/>
                </a:cubicBezTo>
                <a:cubicBezTo>
                  <a:pt x="596887" y="538657"/>
                  <a:pt x="647070" y="565360"/>
                  <a:pt x="694951" y="596206"/>
                </a:cubicBezTo>
                <a:cubicBezTo>
                  <a:pt x="765852" y="641785"/>
                  <a:pt x="832608" y="691968"/>
                  <a:pt x="886474" y="757344"/>
                </a:cubicBezTo>
                <a:cubicBezTo>
                  <a:pt x="890157" y="761947"/>
                  <a:pt x="893840" y="766551"/>
                  <a:pt x="897063" y="771616"/>
                </a:cubicBezTo>
                <a:cubicBezTo>
                  <a:pt x="899365" y="774838"/>
                  <a:pt x="903048" y="778522"/>
                  <a:pt x="900286" y="782665"/>
                </a:cubicBezTo>
                <a:cubicBezTo>
                  <a:pt x="897984" y="786809"/>
                  <a:pt x="892919" y="784507"/>
                  <a:pt x="890157" y="784967"/>
                </a:cubicBezTo>
                <a:cubicBezTo>
                  <a:pt x="844118" y="780363"/>
                  <a:pt x="801762" y="766551"/>
                  <a:pt x="760327" y="750438"/>
                </a:cubicBezTo>
                <a:cubicBezTo>
                  <a:pt x="673313" y="717289"/>
                  <a:pt x="591362" y="674934"/>
                  <a:pt x="518160" y="616463"/>
                </a:cubicBezTo>
                <a:cubicBezTo>
                  <a:pt x="516319" y="615082"/>
                  <a:pt x="514477" y="613701"/>
                  <a:pt x="512636" y="611859"/>
                </a:cubicBezTo>
                <a:cubicBezTo>
                  <a:pt x="504809" y="604032"/>
                  <a:pt x="493299" y="597587"/>
                  <a:pt x="490076" y="587919"/>
                </a:cubicBezTo>
                <a:cubicBezTo>
                  <a:pt x="486393" y="576869"/>
                  <a:pt x="502507" y="573647"/>
                  <a:pt x="508032" y="564899"/>
                </a:cubicBezTo>
                <a:cubicBezTo>
                  <a:pt x="514477" y="554771"/>
                  <a:pt x="520462" y="544642"/>
                  <a:pt x="521843" y="533132"/>
                </a:cubicBezTo>
                <a:cubicBezTo>
                  <a:pt x="522764" y="525996"/>
                  <a:pt x="524951" y="522198"/>
                  <a:pt x="528347" y="520644"/>
                </a:cubicBezTo>
                <a:close/>
                <a:moveTo>
                  <a:pt x="371470" y="520644"/>
                </a:moveTo>
                <a:cubicBezTo>
                  <a:pt x="375325" y="522313"/>
                  <a:pt x="377742" y="526917"/>
                  <a:pt x="378663" y="535894"/>
                </a:cubicBezTo>
                <a:cubicBezTo>
                  <a:pt x="380505" y="552008"/>
                  <a:pt x="389252" y="566741"/>
                  <a:pt x="402604" y="575488"/>
                </a:cubicBezTo>
                <a:cubicBezTo>
                  <a:pt x="416415" y="585156"/>
                  <a:pt x="411351" y="590681"/>
                  <a:pt x="402143" y="598968"/>
                </a:cubicBezTo>
                <a:cubicBezTo>
                  <a:pt x="371757" y="626592"/>
                  <a:pt x="338609" y="650533"/>
                  <a:pt x="303159" y="671711"/>
                </a:cubicBezTo>
                <a:cubicBezTo>
                  <a:pt x="225813" y="717750"/>
                  <a:pt x="144323" y="755041"/>
                  <a:pt x="56389" y="776680"/>
                </a:cubicBezTo>
                <a:cubicBezTo>
                  <a:pt x="41196" y="780823"/>
                  <a:pt x="25542" y="783125"/>
                  <a:pt x="15414" y="784967"/>
                </a:cubicBezTo>
                <a:cubicBezTo>
                  <a:pt x="-3923" y="785887"/>
                  <a:pt x="-1621" y="778982"/>
                  <a:pt x="3904" y="771615"/>
                </a:cubicBezTo>
                <a:cubicBezTo>
                  <a:pt x="25082" y="740309"/>
                  <a:pt x="51785" y="714067"/>
                  <a:pt x="80789" y="689666"/>
                </a:cubicBezTo>
                <a:cubicBezTo>
                  <a:pt x="160437" y="621988"/>
                  <a:pt x="245150" y="563518"/>
                  <a:pt x="344134" y="527147"/>
                </a:cubicBezTo>
                <a:cubicBezTo>
                  <a:pt x="347817" y="525766"/>
                  <a:pt x="351961" y="524845"/>
                  <a:pt x="355644" y="523003"/>
                </a:cubicBezTo>
                <a:cubicBezTo>
                  <a:pt x="362319" y="520241"/>
                  <a:pt x="367614" y="518975"/>
                  <a:pt x="371470" y="520644"/>
                </a:cubicBezTo>
                <a:close/>
                <a:moveTo>
                  <a:pt x="450024" y="466836"/>
                </a:moveTo>
                <a:cubicBezTo>
                  <a:pt x="479489" y="467296"/>
                  <a:pt x="503889" y="492157"/>
                  <a:pt x="503429" y="521163"/>
                </a:cubicBezTo>
                <a:cubicBezTo>
                  <a:pt x="502968" y="549707"/>
                  <a:pt x="478107" y="574108"/>
                  <a:pt x="450024" y="574108"/>
                </a:cubicBezTo>
                <a:cubicBezTo>
                  <a:pt x="420097" y="573647"/>
                  <a:pt x="397538" y="550167"/>
                  <a:pt x="397538" y="519321"/>
                </a:cubicBezTo>
                <a:cubicBezTo>
                  <a:pt x="397998" y="489855"/>
                  <a:pt x="421478" y="466375"/>
                  <a:pt x="450024" y="466836"/>
                </a:cubicBezTo>
                <a:close/>
                <a:moveTo>
                  <a:pt x="450484" y="0"/>
                </a:moveTo>
                <a:cubicBezTo>
                  <a:pt x="455549" y="0"/>
                  <a:pt x="456469" y="5064"/>
                  <a:pt x="458311" y="8287"/>
                </a:cubicBezTo>
                <a:cubicBezTo>
                  <a:pt x="471662" y="35910"/>
                  <a:pt x="479489" y="65375"/>
                  <a:pt x="485934" y="95301"/>
                </a:cubicBezTo>
                <a:cubicBezTo>
                  <a:pt x="500667" y="162978"/>
                  <a:pt x="508033" y="231577"/>
                  <a:pt x="508033" y="311225"/>
                </a:cubicBezTo>
                <a:cubicBezTo>
                  <a:pt x="508494" y="348056"/>
                  <a:pt x="504810" y="394556"/>
                  <a:pt x="494682" y="440595"/>
                </a:cubicBezTo>
                <a:cubicBezTo>
                  <a:pt x="491920" y="453486"/>
                  <a:pt x="487776" y="457169"/>
                  <a:pt x="474885" y="451644"/>
                </a:cubicBezTo>
                <a:cubicBezTo>
                  <a:pt x="458771" y="444739"/>
                  <a:pt x="441276" y="444739"/>
                  <a:pt x="425162" y="452105"/>
                </a:cubicBezTo>
                <a:cubicBezTo>
                  <a:pt x="411350" y="458090"/>
                  <a:pt x="409048" y="451644"/>
                  <a:pt x="406746" y="441055"/>
                </a:cubicBezTo>
                <a:cubicBezTo>
                  <a:pt x="395236" y="393175"/>
                  <a:pt x="392474" y="344834"/>
                  <a:pt x="392934" y="296032"/>
                </a:cubicBezTo>
                <a:cubicBezTo>
                  <a:pt x="394316" y="214082"/>
                  <a:pt x="402603" y="132132"/>
                  <a:pt x="426083" y="52945"/>
                </a:cubicBezTo>
                <a:cubicBezTo>
                  <a:pt x="430687" y="37752"/>
                  <a:pt x="437132" y="23480"/>
                  <a:pt x="442657" y="8747"/>
                </a:cubicBezTo>
                <a:cubicBezTo>
                  <a:pt x="444038" y="5064"/>
                  <a:pt x="445419" y="460"/>
                  <a:pt x="450484" y="0"/>
                </a:cubicBezTo>
                <a:close/>
              </a:path>
            </a:pathLst>
          </a:custGeom>
          <a:solidFill>
            <a:srgbClr val="00B050"/>
          </a:solidFill>
          <a:ln w="459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514843"/>
              </a:solidFill>
              <a:latin typeface="Euphemia"/>
            </a:endParaRPr>
          </a:p>
        </p:txBody>
      </p:sp>
      <p:sp>
        <p:nvSpPr>
          <p:cNvPr id="102" name="Freeform: Shape 180">
            <a:extLst>
              <a:ext uri="{FF2B5EF4-FFF2-40B4-BE49-F238E27FC236}">
                <a16:creationId xmlns:a16="http://schemas.microsoft.com/office/drawing/2014/main" id="{55F02AED-843B-4332-8D31-561733D2C1AA}"/>
              </a:ext>
            </a:extLst>
          </p:cNvPr>
          <p:cNvSpPr/>
          <p:nvPr/>
        </p:nvSpPr>
        <p:spPr>
          <a:xfrm>
            <a:off x="10974974" y="2431149"/>
            <a:ext cx="244595" cy="177178"/>
          </a:xfrm>
          <a:custGeom>
            <a:avLst/>
            <a:gdLst>
              <a:gd name="connsiteX0" fmla="*/ 328482 w 467135"/>
              <a:gd name="connsiteY0" fmla="*/ 5220 h 293021"/>
              <a:gd name="connsiteX1" fmla="*/ 210211 w 467135"/>
              <a:gd name="connsiteY1" fmla="*/ 7131 h 293021"/>
              <a:gd name="connsiteX2" fmla="*/ 1062 w 467135"/>
              <a:gd name="connsiteY2" fmla="*/ 110963 h 293021"/>
              <a:gd name="connsiteX3" fmla="*/ 0 w 467135"/>
              <a:gd name="connsiteY3" fmla="*/ 113936 h 293021"/>
              <a:gd name="connsiteX4" fmla="*/ 68796 w 467135"/>
              <a:gd name="connsiteY4" fmla="*/ 109477 h 293021"/>
              <a:gd name="connsiteX5" fmla="*/ 131010 w 467135"/>
              <a:gd name="connsiteY5" fmla="*/ 135806 h 293021"/>
              <a:gd name="connsiteX6" fmla="*/ 186430 w 467135"/>
              <a:gd name="connsiteY6" fmla="*/ 215644 h 293021"/>
              <a:gd name="connsiteX7" fmla="*/ 351201 w 467135"/>
              <a:gd name="connsiteY7" fmla="*/ 291872 h 293021"/>
              <a:gd name="connsiteX8" fmla="*/ 420635 w 467135"/>
              <a:gd name="connsiteY8" fmla="*/ 260234 h 293021"/>
              <a:gd name="connsiteX9" fmla="*/ 467348 w 467135"/>
              <a:gd name="connsiteY9" fmla="*/ 169567 h 293021"/>
              <a:gd name="connsiteX10" fmla="*/ 328482 w 467135"/>
              <a:gd name="connsiteY10" fmla="*/ 5220 h 293021"/>
              <a:gd name="connsiteX11" fmla="*/ 447813 w 467135"/>
              <a:gd name="connsiteY11" fmla="*/ 178061 h 293021"/>
              <a:gd name="connsiteX12" fmla="*/ 425094 w 467135"/>
              <a:gd name="connsiteY12" fmla="*/ 206089 h 293021"/>
              <a:gd name="connsiteX13" fmla="*/ 365428 w 467135"/>
              <a:gd name="connsiteY13" fmla="*/ 165533 h 293021"/>
              <a:gd name="connsiteX14" fmla="*/ 365216 w 467135"/>
              <a:gd name="connsiteY14" fmla="*/ 145361 h 293021"/>
              <a:gd name="connsiteX15" fmla="*/ 343345 w 467135"/>
              <a:gd name="connsiteY15" fmla="*/ 86545 h 293021"/>
              <a:gd name="connsiteX16" fmla="*/ 447813 w 467135"/>
              <a:gd name="connsiteY16" fmla="*/ 178061 h 29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7135" h="293021">
                <a:moveTo>
                  <a:pt x="328482" y="5220"/>
                </a:moveTo>
                <a:cubicBezTo>
                  <a:pt x="294296" y="-3273"/>
                  <a:pt x="244185" y="-513"/>
                  <a:pt x="210211" y="7131"/>
                </a:cubicBezTo>
                <a:cubicBezTo>
                  <a:pt x="132072" y="24543"/>
                  <a:pt x="64974" y="64462"/>
                  <a:pt x="1062" y="110963"/>
                </a:cubicBezTo>
                <a:cubicBezTo>
                  <a:pt x="425" y="111388"/>
                  <a:pt x="425" y="112449"/>
                  <a:pt x="0" y="113936"/>
                </a:cubicBezTo>
                <a:cubicBezTo>
                  <a:pt x="23145" y="109477"/>
                  <a:pt x="45440" y="106292"/>
                  <a:pt x="68796" y="109477"/>
                </a:cubicBezTo>
                <a:cubicBezTo>
                  <a:pt x="92366" y="112662"/>
                  <a:pt x="112962" y="120518"/>
                  <a:pt x="131010" y="135806"/>
                </a:cubicBezTo>
                <a:cubicBezTo>
                  <a:pt x="156703" y="157464"/>
                  <a:pt x="171354" y="186767"/>
                  <a:pt x="186430" y="215644"/>
                </a:cubicBezTo>
                <a:cubicBezTo>
                  <a:pt x="215732" y="257686"/>
                  <a:pt x="275398" y="308222"/>
                  <a:pt x="351201" y="291872"/>
                </a:cubicBezTo>
                <a:cubicBezTo>
                  <a:pt x="379017" y="287413"/>
                  <a:pt x="398340" y="278495"/>
                  <a:pt x="420635" y="260234"/>
                </a:cubicBezTo>
                <a:cubicBezTo>
                  <a:pt x="442081" y="242611"/>
                  <a:pt x="464376" y="204178"/>
                  <a:pt x="467348" y="169567"/>
                </a:cubicBezTo>
                <a:cubicBezTo>
                  <a:pt x="472232" y="61914"/>
                  <a:pt x="396429" y="20084"/>
                  <a:pt x="328482" y="5220"/>
                </a:cubicBezTo>
                <a:close/>
                <a:moveTo>
                  <a:pt x="447813" y="178061"/>
                </a:moveTo>
                <a:cubicBezTo>
                  <a:pt x="446540" y="186767"/>
                  <a:pt x="432738" y="203116"/>
                  <a:pt x="425094" y="206089"/>
                </a:cubicBezTo>
                <a:cubicBezTo>
                  <a:pt x="396853" y="216493"/>
                  <a:pt x="366065" y="195685"/>
                  <a:pt x="365428" y="165533"/>
                </a:cubicBezTo>
                <a:cubicBezTo>
                  <a:pt x="365216" y="158738"/>
                  <a:pt x="365428" y="152156"/>
                  <a:pt x="365216" y="145361"/>
                </a:cubicBezTo>
                <a:cubicBezTo>
                  <a:pt x="363941" y="123703"/>
                  <a:pt x="361818" y="102257"/>
                  <a:pt x="343345" y="86545"/>
                </a:cubicBezTo>
                <a:cubicBezTo>
                  <a:pt x="408532" y="83360"/>
                  <a:pt x="461615" y="117970"/>
                  <a:pt x="447813" y="178061"/>
                </a:cubicBezTo>
                <a:close/>
              </a:path>
            </a:pathLst>
          </a:custGeom>
          <a:solidFill>
            <a:srgbClr val="00B050"/>
          </a:solidFill>
          <a:ln w="21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514843"/>
              </a:solidFill>
              <a:latin typeface="Euphemia"/>
            </a:endParaRPr>
          </a:p>
        </p:txBody>
      </p:sp>
      <p:sp>
        <p:nvSpPr>
          <p:cNvPr id="103" name="Freeform: Shape 181">
            <a:extLst>
              <a:ext uri="{FF2B5EF4-FFF2-40B4-BE49-F238E27FC236}">
                <a16:creationId xmlns:a16="http://schemas.microsoft.com/office/drawing/2014/main" id="{72146F52-40C7-4809-B2A3-B02387DD09BA}"/>
              </a:ext>
            </a:extLst>
          </p:cNvPr>
          <p:cNvSpPr/>
          <p:nvPr/>
        </p:nvSpPr>
        <p:spPr>
          <a:xfrm>
            <a:off x="10581433" y="2431148"/>
            <a:ext cx="465841" cy="546942"/>
          </a:xfrm>
          <a:custGeom>
            <a:avLst/>
            <a:gdLst>
              <a:gd name="connsiteX0" fmla="*/ 855720 w 889681"/>
              <a:gd name="connsiteY0" fmla="*/ 515995 h 904545"/>
              <a:gd name="connsiteX1" fmla="*/ 708360 w 889681"/>
              <a:gd name="connsiteY1" fmla="*/ 476076 h 904545"/>
              <a:gd name="connsiteX2" fmla="*/ 694771 w 889681"/>
              <a:gd name="connsiteY2" fmla="*/ 470343 h 904545"/>
              <a:gd name="connsiteX3" fmla="*/ 688188 w 889681"/>
              <a:gd name="connsiteY3" fmla="*/ 458452 h 904545"/>
              <a:gd name="connsiteX4" fmla="*/ 686914 w 889681"/>
              <a:gd name="connsiteY4" fmla="*/ 427876 h 904545"/>
              <a:gd name="connsiteX5" fmla="*/ 697531 w 889681"/>
              <a:gd name="connsiteY5" fmla="*/ 410464 h 904545"/>
              <a:gd name="connsiteX6" fmla="*/ 846165 w 889681"/>
              <a:gd name="connsiteY6" fmla="*/ 356744 h 904545"/>
              <a:gd name="connsiteX7" fmla="*/ 878228 w 889681"/>
              <a:gd name="connsiteY7" fmla="*/ 309818 h 904545"/>
              <a:gd name="connsiteX8" fmla="*/ 815802 w 889681"/>
              <a:gd name="connsiteY8" fmla="*/ 272234 h 904545"/>
              <a:gd name="connsiteX9" fmla="*/ 664407 w 889681"/>
              <a:gd name="connsiteY9" fmla="*/ 327441 h 904545"/>
              <a:gd name="connsiteX10" fmla="*/ 649544 w 889681"/>
              <a:gd name="connsiteY10" fmla="*/ 322982 h 904545"/>
              <a:gd name="connsiteX11" fmla="*/ 631071 w 889681"/>
              <a:gd name="connsiteY11" fmla="*/ 298564 h 904545"/>
              <a:gd name="connsiteX12" fmla="*/ 630433 w 889681"/>
              <a:gd name="connsiteY12" fmla="*/ 273508 h 904545"/>
              <a:gd name="connsiteX13" fmla="*/ 719826 w 889681"/>
              <a:gd name="connsiteY13" fmla="*/ 145683 h 904545"/>
              <a:gd name="connsiteX14" fmla="*/ 721737 w 889681"/>
              <a:gd name="connsiteY14" fmla="*/ 94935 h 904545"/>
              <a:gd name="connsiteX15" fmla="*/ 677147 w 889681"/>
              <a:gd name="connsiteY15" fmla="*/ 74763 h 904545"/>
              <a:gd name="connsiteX16" fmla="*/ 645085 w 889681"/>
              <a:gd name="connsiteY16" fmla="*/ 95147 h 904545"/>
              <a:gd name="connsiteX17" fmla="*/ 553356 w 889681"/>
              <a:gd name="connsiteY17" fmla="*/ 226583 h 904545"/>
              <a:gd name="connsiteX18" fmla="*/ 537006 w 889681"/>
              <a:gd name="connsiteY18" fmla="*/ 231466 h 904545"/>
              <a:gd name="connsiteX19" fmla="*/ 504731 w 889681"/>
              <a:gd name="connsiteY19" fmla="*/ 221274 h 904545"/>
              <a:gd name="connsiteX20" fmla="*/ 494327 w 889681"/>
              <a:gd name="connsiteY20" fmla="*/ 207685 h 904545"/>
              <a:gd name="connsiteX21" fmla="*/ 494539 w 889681"/>
              <a:gd name="connsiteY21" fmla="*/ 53742 h 904545"/>
              <a:gd name="connsiteX22" fmla="*/ 493265 w 889681"/>
              <a:gd name="connsiteY22" fmla="*/ 40153 h 904545"/>
              <a:gd name="connsiteX23" fmla="*/ 491567 w 889681"/>
              <a:gd name="connsiteY23" fmla="*/ 43975 h 904545"/>
              <a:gd name="connsiteX24" fmla="*/ 492416 w 889681"/>
              <a:gd name="connsiteY24" fmla="*/ 34632 h 904545"/>
              <a:gd name="connsiteX25" fmla="*/ 447826 w 889681"/>
              <a:gd name="connsiteY25" fmla="*/ 21 h 904545"/>
              <a:gd name="connsiteX26" fmla="*/ 403873 w 889681"/>
              <a:gd name="connsiteY26" fmla="*/ 47584 h 904545"/>
              <a:gd name="connsiteX27" fmla="*/ 403873 w 889681"/>
              <a:gd name="connsiteY27" fmla="*/ 208959 h 904545"/>
              <a:gd name="connsiteX28" fmla="*/ 394742 w 889681"/>
              <a:gd name="connsiteY28" fmla="*/ 221274 h 904545"/>
              <a:gd name="connsiteX29" fmla="*/ 322761 w 889681"/>
              <a:gd name="connsiteY29" fmla="*/ 251213 h 904545"/>
              <a:gd name="connsiteX30" fmla="*/ 307897 w 889681"/>
              <a:gd name="connsiteY30" fmla="*/ 248878 h 904545"/>
              <a:gd name="connsiteX31" fmla="*/ 249293 w 889681"/>
              <a:gd name="connsiteY31" fmla="*/ 190273 h 904545"/>
              <a:gd name="connsiteX32" fmla="*/ 191326 w 889681"/>
              <a:gd name="connsiteY32" fmla="*/ 132518 h 904545"/>
              <a:gd name="connsiteX33" fmla="*/ 128899 w 889681"/>
              <a:gd name="connsiteY33" fmla="*/ 131032 h 904545"/>
              <a:gd name="connsiteX34" fmla="*/ 121680 w 889681"/>
              <a:gd name="connsiteY34" fmla="*/ 188787 h 904545"/>
              <a:gd name="connsiteX35" fmla="*/ 131447 w 889681"/>
              <a:gd name="connsiteY35" fmla="*/ 201102 h 904545"/>
              <a:gd name="connsiteX36" fmla="*/ 244622 w 889681"/>
              <a:gd name="connsiteY36" fmla="*/ 314489 h 904545"/>
              <a:gd name="connsiteX37" fmla="*/ 248019 w 889681"/>
              <a:gd name="connsiteY37" fmla="*/ 323407 h 904545"/>
              <a:gd name="connsiteX38" fmla="*/ 227635 w 889681"/>
              <a:gd name="connsiteY38" fmla="*/ 362477 h 904545"/>
              <a:gd name="connsiteX39" fmla="*/ 217655 w 889681"/>
              <a:gd name="connsiteY39" fmla="*/ 367360 h 904545"/>
              <a:gd name="connsiteX40" fmla="*/ 69233 w 889681"/>
              <a:gd name="connsiteY40" fmla="*/ 340819 h 904545"/>
              <a:gd name="connsiteX41" fmla="*/ 12115 w 889681"/>
              <a:gd name="connsiteY41" fmla="*/ 353134 h 904545"/>
              <a:gd name="connsiteX42" fmla="*/ 1074 w 889681"/>
              <a:gd name="connsiteY42" fmla="*/ 389868 h 904545"/>
              <a:gd name="connsiteX43" fmla="*/ 35684 w 889681"/>
              <a:gd name="connsiteY43" fmla="*/ 426814 h 904545"/>
              <a:gd name="connsiteX44" fmla="*/ 194935 w 889681"/>
              <a:gd name="connsiteY44" fmla="*/ 454418 h 904545"/>
              <a:gd name="connsiteX45" fmla="*/ 211073 w 889681"/>
              <a:gd name="connsiteY45" fmla="*/ 471617 h 904545"/>
              <a:gd name="connsiteX46" fmla="*/ 213408 w 889681"/>
              <a:gd name="connsiteY46" fmla="*/ 494124 h 904545"/>
              <a:gd name="connsiteX47" fmla="*/ 198545 w 889681"/>
              <a:gd name="connsiteY47" fmla="*/ 519604 h 904545"/>
              <a:gd name="connsiteX48" fmla="*/ 189202 w 889681"/>
              <a:gd name="connsiteY48" fmla="*/ 524063 h 904545"/>
              <a:gd name="connsiteX49" fmla="*/ 69021 w 889681"/>
              <a:gd name="connsiteY49" fmla="*/ 580120 h 904545"/>
              <a:gd name="connsiteX50" fmla="*/ 42904 w 889681"/>
              <a:gd name="connsiteY50" fmla="*/ 598593 h 904545"/>
              <a:gd name="connsiteX51" fmla="*/ 49911 w 889681"/>
              <a:gd name="connsiteY51" fmla="*/ 661019 h 904545"/>
              <a:gd name="connsiteX52" fmla="*/ 104268 w 889681"/>
              <a:gd name="connsiteY52" fmla="*/ 663992 h 904545"/>
              <a:gd name="connsiteX53" fmla="*/ 245896 w 889681"/>
              <a:gd name="connsiteY53" fmla="*/ 597319 h 904545"/>
              <a:gd name="connsiteX54" fmla="*/ 259485 w 889681"/>
              <a:gd name="connsiteY54" fmla="*/ 599867 h 904545"/>
              <a:gd name="connsiteX55" fmla="*/ 288150 w 889681"/>
              <a:gd name="connsiteY55" fmla="*/ 630655 h 904545"/>
              <a:gd name="connsiteX56" fmla="*/ 289212 w 889681"/>
              <a:gd name="connsiteY56" fmla="*/ 640847 h 904545"/>
              <a:gd name="connsiteX57" fmla="*/ 254814 w 889681"/>
              <a:gd name="connsiteY57" fmla="*/ 699664 h 904545"/>
              <a:gd name="connsiteX58" fmla="*/ 206614 w 889681"/>
              <a:gd name="connsiteY58" fmla="*/ 783324 h 904545"/>
              <a:gd name="connsiteX59" fmla="*/ 214682 w 889681"/>
              <a:gd name="connsiteY59" fmla="*/ 841716 h 904545"/>
              <a:gd name="connsiteX60" fmla="*/ 284965 w 889681"/>
              <a:gd name="connsiteY60" fmla="*/ 828976 h 904545"/>
              <a:gd name="connsiteX61" fmla="*/ 365652 w 889681"/>
              <a:gd name="connsiteY61" fmla="*/ 688835 h 904545"/>
              <a:gd name="connsiteX62" fmla="*/ 380516 w 889681"/>
              <a:gd name="connsiteY62" fmla="*/ 682677 h 904545"/>
              <a:gd name="connsiteX63" fmla="*/ 416188 w 889681"/>
              <a:gd name="connsiteY63" fmla="*/ 690321 h 904545"/>
              <a:gd name="connsiteX64" fmla="*/ 426168 w 889681"/>
              <a:gd name="connsiteY64" fmla="*/ 701150 h 904545"/>
              <a:gd name="connsiteX65" fmla="*/ 427866 w 889681"/>
              <a:gd name="connsiteY65" fmla="*/ 721534 h 904545"/>
              <a:gd name="connsiteX66" fmla="*/ 434661 w 889681"/>
              <a:gd name="connsiteY66" fmla="*/ 797126 h 904545"/>
              <a:gd name="connsiteX67" fmla="*/ 440819 w 889681"/>
              <a:gd name="connsiteY67" fmla="*/ 867196 h 904545"/>
              <a:gd name="connsiteX68" fmla="*/ 478827 w 889681"/>
              <a:gd name="connsiteY68" fmla="*/ 906053 h 904545"/>
              <a:gd name="connsiteX69" fmla="*/ 521294 w 889681"/>
              <a:gd name="connsiteY69" fmla="*/ 888005 h 904545"/>
              <a:gd name="connsiteX70" fmla="*/ 529150 w 889681"/>
              <a:gd name="connsiteY70" fmla="*/ 842353 h 904545"/>
              <a:gd name="connsiteX71" fmla="*/ 515136 w 889681"/>
              <a:gd name="connsiteY71" fmla="*/ 689684 h 904545"/>
              <a:gd name="connsiteX72" fmla="*/ 521506 w 889681"/>
              <a:gd name="connsiteY72" fmla="*/ 681828 h 904545"/>
              <a:gd name="connsiteX73" fmla="*/ 559514 w 889681"/>
              <a:gd name="connsiteY73" fmla="*/ 665903 h 904545"/>
              <a:gd name="connsiteX74" fmla="*/ 570555 w 889681"/>
              <a:gd name="connsiteY74" fmla="*/ 668451 h 904545"/>
              <a:gd name="connsiteX75" fmla="*/ 582446 w 889681"/>
              <a:gd name="connsiteY75" fmla="*/ 683102 h 904545"/>
              <a:gd name="connsiteX76" fmla="*/ 632769 w 889681"/>
              <a:gd name="connsiteY76" fmla="*/ 741919 h 904545"/>
              <a:gd name="connsiteX77" fmla="*/ 680120 w 889681"/>
              <a:gd name="connsiteY77" fmla="*/ 797763 h 904545"/>
              <a:gd name="connsiteX78" fmla="*/ 741060 w 889681"/>
              <a:gd name="connsiteY78" fmla="*/ 801585 h 904545"/>
              <a:gd name="connsiteX79" fmla="*/ 747217 w 889681"/>
              <a:gd name="connsiteY79" fmla="*/ 738097 h 904545"/>
              <a:gd name="connsiteX80" fmla="*/ 719826 w 889681"/>
              <a:gd name="connsiteY80" fmla="*/ 705822 h 904545"/>
              <a:gd name="connsiteX81" fmla="*/ 640838 w 889681"/>
              <a:gd name="connsiteY81" fmla="*/ 611757 h 904545"/>
              <a:gd name="connsiteX82" fmla="*/ 640201 w 889681"/>
              <a:gd name="connsiteY82" fmla="*/ 598168 h 904545"/>
              <a:gd name="connsiteX83" fmla="*/ 661859 w 889681"/>
              <a:gd name="connsiteY83" fmla="*/ 564407 h 904545"/>
              <a:gd name="connsiteX84" fmla="*/ 671626 w 889681"/>
              <a:gd name="connsiteY84" fmla="*/ 560797 h 904545"/>
              <a:gd name="connsiteX85" fmla="*/ 828966 w 889681"/>
              <a:gd name="connsiteY85" fmla="*/ 602839 h 904545"/>
              <a:gd name="connsiteX86" fmla="*/ 849138 w 889681"/>
              <a:gd name="connsiteY86" fmla="*/ 604326 h 904545"/>
              <a:gd name="connsiteX87" fmla="*/ 889694 w 889681"/>
              <a:gd name="connsiteY87" fmla="*/ 562071 h 904545"/>
              <a:gd name="connsiteX88" fmla="*/ 855720 w 889681"/>
              <a:gd name="connsiteY88" fmla="*/ 515995 h 904545"/>
              <a:gd name="connsiteX89" fmla="*/ 491991 w 889681"/>
              <a:gd name="connsiteY89" fmla="*/ 51194 h 904545"/>
              <a:gd name="connsiteX90" fmla="*/ 491991 w 889681"/>
              <a:gd name="connsiteY90" fmla="*/ 201739 h 904545"/>
              <a:gd name="connsiteX91" fmla="*/ 491991 w 889681"/>
              <a:gd name="connsiteY91" fmla="*/ 51194 h 904545"/>
              <a:gd name="connsiteX92" fmla="*/ 491991 w 889681"/>
              <a:gd name="connsiteY92" fmla="*/ 49920 h 904545"/>
              <a:gd name="connsiteX93" fmla="*/ 491991 w 889681"/>
              <a:gd name="connsiteY93" fmla="*/ 51194 h 904545"/>
              <a:gd name="connsiteX94" fmla="*/ 449737 w 889681"/>
              <a:gd name="connsiteY94" fmla="*/ 638087 h 904545"/>
              <a:gd name="connsiteX95" fmla="*/ 263944 w 889681"/>
              <a:gd name="connsiteY95" fmla="*/ 453780 h 904545"/>
              <a:gd name="connsiteX96" fmla="*/ 447613 w 889681"/>
              <a:gd name="connsiteY96" fmla="*/ 268200 h 904545"/>
              <a:gd name="connsiteX97" fmla="*/ 634468 w 889681"/>
              <a:gd name="connsiteY97" fmla="*/ 452719 h 904545"/>
              <a:gd name="connsiteX98" fmla="*/ 449737 w 889681"/>
              <a:gd name="connsiteY98" fmla="*/ 638087 h 90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889681" h="904545">
                <a:moveTo>
                  <a:pt x="855720" y="515995"/>
                </a:moveTo>
                <a:cubicBezTo>
                  <a:pt x="806459" y="503042"/>
                  <a:pt x="757622" y="489453"/>
                  <a:pt x="708360" y="476076"/>
                </a:cubicBezTo>
                <a:cubicBezTo>
                  <a:pt x="703477" y="474802"/>
                  <a:pt x="699230" y="472678"/>
                  <a:pt x="694771" y="470343"/>
                </a:cubicBezTo>
                <a:cubicBezTo>
                  <a:pt x="689675" y="467795"/>
                  <a:pt x="688188" y="463973"/>
                  <a:pt x="688188" y="458452"/>
                </a:cubicBezTo>
                <a:cubicBezTo>
                  <a:pt x="688401" y="448260"/>
                  <a:pt x="688613" y="437855"/>
                  <a:pt x="686914" y="427876"/>
                </a:cubicBezTo>
                <a:cubicBezTo>
                  <a:pt x="685216" y="417896"/>
                  <a:pt x="688188" y="413862"/>
                  <a:pt x="697531" y="410464"/>
                </a:cubicBezTo>
                <a:cubicBezTo>
                  <a:pt x="747217" y="393053"/>
                  <a:pt x="796691" y="374792"/>
                  <a:pt x="846165" y="356744"/>
                </a:cubicBezTo>
                <a:cubicBezTo>
                  <a:pt x="867611" y="348887"/>
                  <a:pt x="880988" y="328928"/>
                  <a:pt x="878228" y="309818"/>
                </a:cubicBezTo>
                <a:cubicBezTo>
                  <a:pt x="873769" y="278392"/>
                  <a:pt x="845953" y="261405"/>
                  <a:pt x="815802" y="272234"/>
                </a:cubicBezTo>
                <a:cubicBezTo>
                  <a:pt x="765266" y="290283"/>
                  <a:pt x="714730" y="308756"/>
                  <a:pt x="664407" y="327441"/>
                </a:cubicBezTo>
                <a:cubicBezTo>
                  <a:pt x="657825" y="329989"/>
                  <a:pt x="653790" y="329565"/>
                  <a:pt x="649544" y="322982"/>
                </a:cubicBezTo>
                <a:cubicBezTo>
                  <a:pt x="644235" y="314277"/>
                  <a:pt x="637441" y="306420"/>
                  <a:pt x="631071" y="298564"/>
                </a:cubicBezTo>
                <a:cubicBezTo>
                  <a:pt x="621303" y="286461"/>
                  <a:pt x="621091" y="286673"/>
                  <a:pt x="630433" y="273508"/>
                </a:cubicBezTo>
                <a:cubicBezTo>
                  <a:pt x="660373" y="230829"/>
                  <a:pt x="690100" y="188362"/>
                  <a:pt x="719826" y="145683"/>
                </a:cubicBezTo>
                <a:cubicBezTo>
                  <a:pt x="731292" y="129333"/>
                  <a:pt x="732354" y="111922"/>
                  <a:pt x="721737" y="94935"/>
                </a:cubicBezTo>
                <a:cubicBezTo>
                  <a:pt x="711545" y="78373"/>
                  <a:pt x="696045" y="72428"/>
                  <a:pt x="677147" y="74763"/>
                </a:cubicBezTo>
                <a:cubicBezTo>
                  <a:pt x="663345" y="76462"/>
                  <a:pt x="653153" y="83894"/>
                  <a:pt x="645085" y="95147"/>
                </a:cubicBezTo>
                <a:cubicBezTo>
                  <a:pt x="614508" y="138888"/>
                  <a:pt x="583720" y="182629"/>
                  <a:pt x="553356" y="226583"/>
                </a:cubicBezTo>
                <a:cubicBezTo>
                  <a:pt x="548472" y="233590"/>
                  <a:pt x="544226" y="234864"/>
                  <a:pt x="537006" y="231466"/>
                </a:cubicBezTo>
                <a:cubicBezTo>
                  <a:pt x="526814" y="226583"/>
                  <a:pt x="515773" y="223397"/>
                  <a:pt x="504731" y="221274"/>
                </a:cubicBezTo>
                <a:cubicBezTo>
                  <a:pt x="496450" y="219788"/>
                  <a:pt x="494327" y="215966"/>
                  <a:pt x="494327" y="207685"/>
                </a:cubicBezTo>
                <a:cubicBezTo>
                  <a:pt x="494752" y="156300"/>
                  <a:pt x="494539" y="105127"/>
                  <a:pt x="494539" y="53742"/>
                </a:cubicBezTo>
                <a:cubicBezTo>
                  <a:pt x="494539" y="49283"/>
                  <a:pt x="495176" y="44612"/>
                  <a:pt x="493265" y="40153"/>
                </a:cubicBezTo>
                <a:cubicBezTo>
                  <a:pt x="492204" y="41427"/>
                  <a:pt x="491779" y="42701"/>
                  <a:pt x="491567" y="43975"/>
                </a:cubicBezTo>
                <a:cubicBezTo>
                  <a:pt x="491567" y="40790"/>
                  <a:pt x="491567" y="37605"/>
                  <a:pt x="492416" y="34632"/>
                </a:cubicBezTo>
                <a:cubicBezTo>
                  <a:pt x="486895" y="12974"/>
                  <a:pt x="469696" y="-616"/>
                  <a:pt x="447826" y="21"/>
                </a:cubicBezTo>
                <a:cubicBezTo>
                  <a:pt x="422558" y="659"/>
                  <a:pt x="403873" y="20406"/>
                  <a:pt x="403873" y="47584"/>
                </a:cubicBezTo>
                <a:cubicBezTo>
                  <a:pt x="403660" y="101305"/>
                  <a:pt x="403660" y="155238"/>
                  <a:pt x="403873" y="208959"/>
                </a:cubicBezTo>
                <a:cubicBezTo>
                  <a:pt x="403873" y="216178"/>
                  <a:pt x="401961" y="219575"/>
                  <a:pt x="394742" y="221274"/>
                </a:cubicBezTo>
                <a:cubicBezTo>
                  <a:pt x="368837" y="226795"/>
                  <a:pt x="344843" y="236987"/>
                  <a:pt x="322761" y="251213"/>
                </a:cubicBezTo>
                <a:cubicBezTo>
                  <a:pt x="316178" y="255460"/>
                  <a:pt x="312781" y="253974"/>
                  <a:pt x="307897" y="248878"/>
                </a:cubicBezTo>
                <a:cubicBezTo>
                  <a:pt x="288575" y="229130"/>
                  <a:pt x="268828" y="209808"/>
                  <a:pt x="249293" y="190273"/>
                </a:cubicBezTo>
                <a:cubicBezTo>
                  <a:pt x="229971" y="170951"/>
                  <a:pt x="211073" y="151416"/>
                  <a:pt x="191326" y="132518"/>
                </a:cubicBezTo>
                <a:cubicBezTo>
                  <a:pt x="174339" y="115956"/>
                  <a:pt x="146311" y="114894"/>
                  <a:pt x="128899" y="131032"/>
                </a:cubicBezTo>
                <a:cubicBezTo>
                  <a:pt x="114673" y="144197"/>
                  <a:pt x="108728" y="167766"/>
                  <a:pt x="121680" y="188787"/>
                </a:cubicBezTo>
                <a:cubicBezTo>
                  <a:pt x="124440" y="193458"/>
                  <a:pt x="127838" y="197280"/>
                  <a:pt x="131447" y="201102"/>
                </a:cubicBezTo>
                <a:cubicBezTo>
                  <a:pt x="169243" y="238898"/>
                  <a:pt x="207038" y="276693"/>
                  <a:pt x="244622" y="314489"/>
                </a:cubicBezTo>
                <a:cubicBezTo>
                  <a:pt x="246745" y="316612"/>
                  <a:pt x="252053" y="317886"/>
                  <a:pt x="248019" y="323407"/>
                </a:cubicBezTo>
                <a:cubicBezTo>
                  <a:pt x="239526" y="335510"/>
                  <a:pt x="233368" y="348887"/>
                  <a:pt x="227635" y="362477"/>
                </a:cubicBezTo>
                <a:cubicBezTo>
                  <a:pt x="225512" y="367360"/>
                  <a:pt x="222327" y="368210"/>
                  <a:pt x="217655" y="367360"/>
                </a:cubicBezTo>
                <a:cubicBezTo>
                  <a:pt x="168181" y="358442"/>
                  <a:pt x="118707" y="349312"/>
                  <a:pt x="69233" y="340819"/>
                </a:cubicBezTo>
                <a:cubicBezTo>
                  <a:pt x="48637" y="337209"/>
                  <a:pt x="28040" y="333174"/>
                  <a:pt x="12115" y="353134"/>
                </a:cubicBezTo>
                <a:cubicBezTo>
                  <a:pt x="3410" y="364175"/>
                  <a:pt x="-2536" y="376066"/>
                  <a:pt x="1074" y="389868"/>
                </a:cubicBezTo>
                <a:cubicBezTo>
                  <a:pt x="5958" y="407704"/>
                  <a:pt x="15725" y="423204"/>
                  <a:pt x="35684" y="426814"/>
                </a:cubicBezTo>
                <a:cubicBezTo>
                  <a:pt x="88768" y="436581"/>
                  <a:pt x="141852" y="445712"/>
                  <a:pt x="194935" y="454418"/>
                </a:cubicBezTo>
                <a:cubicBezTo>
                  <a:pt x="205552" y="456116"/>
                  <a:pt x="210860" y="460575"/>
                  <a:pt x="211073" y="471617"/>
                </a:cubicBezTo>
                <a:cubicBezTo>
                  <a:pt x="211285" y="479048"/>
                  <a:pt x="211710" y="486480"/>
                  <a:pt x="213408" y="494124"/>
                </a:cubicBezTo>
                <a:cubicBezTo>
                  <a:pt x="217230" y="512172"/>
                  <a:pt x="216593" y="512385"/>
                  <a:pt x="198545" y="519604"/>
                </a:cubicBezTo>
                <a:cubicBezTo>
                  <a:pt x="195360" y="520878"/>
                  <a:pt x="192387" y="522577"/>
                  <a:pt x="189202" y="524063"/>
                </a:cubicBezTo>
                <a:cubicBezTo>
                  <a:pt x="149071" y="542749"/>
                  <a:pt x="109152" y="561647"/>
                  <a:pt x="69021" y="580120"/>
                </a:cubicBezTo>
                <a:cubicBezTo>
                  <a:pt x="59041" y="584791"/>
                  <a:pt x="50123" y="590524"/>
                  <a:pt x="42904" y="598593"/>
                </a:cubicBezTo>
                <a:cubicBezTo>
                  <a:pt x="27828" y="615155"/>
                  <a:pt x="32075" y="648067"/>
                  <a:pt x="49911" y="661019"/>
                </a:cubicBezTo>
                <a:cubicBezTo>
                  <a:pt x="67747" y="673971"/>
                  <a:pt x="85371" y="672910"/>
                  <a:pt x="104268" y="663992"/>
                </a:cubicBezTo>
                <a:cubicBezTo>
                  <a:pt x="151407" y="641697"/>
                  <a:pt x="198757" y="619826"/>
                  <a:pt x="245896" y="597319"/>
                </a:cubicBezTo>
                <a:cubicBezTo>
                  <a:pt x="251416" y="594558"/>
                  <a:pt x="255026" y="594558"/>
                  <a:pt x="259485" y="599867"/>
                </a:cubicBezTo>
                <a:cubicBezTo>
                  <a:pt x="268615" y="610484"/>
                  <a:pt x="278170" y="620888"/>
                  <a:pt x="288150" y="630655"/>
                </a:cubicBezTo>
                <a:cubicBezTo>
                  <a:pt x="291760" y="634265"/>
                  <a:pt x="291335" y="637238"/>
                  <a:pt x="289212" y="640847"/>
                </a:cubicBezTo>
                <a:cubicBezTo>
                  <a:pt x="277746" y="660382"/>
                  <a:pt x="266067" y="680129"/>
                  <a:pt x="254814" y="699664"/>
                </a:cubicBezTo>
                <a:cubicBezTo>
                  <a:pt x="238676" y="727480"/>
                  <a:pt x="222751" y="755508"/>
                  <a:pt x="206614" y="783324"/>
                </a:cubicBezTo>
                <a:cubicBezTo>
                  <a:pt x="194723" y="803708"/>
                  <a:pt x="200881" y="829825"/>
                  <a:pt x="214682" y="841716"/>
                </a:cubicBezTo>
                <a:cubicBezTo>
                  <a:pt x="238676" y="862100"/>
                  <a:pt x="272013" y="851271"/>
                  <a:pt x="284965" y="828976"/>
                </a:cubicBezTo>
                <a:cubicBezTo>
                  <a:pt x="311932" y="782262"/>
                  <a:pt x="339111" y="735761"/>
                  <a:pt x="365652" y="688835"/>
                </a:cubicBezTo>
                <a:cubicBezTo>
                  <a:pt x="369687" y="681616"/>
                  <a:pt x="373933" y="680342"/>
                  <a:pt x="380516" y="682677"/>
                </a:cubicBezTo>
                <a:cubicBezTo>
                  <a:pt x="392194" y="686712"/>
                  <a:pt x="404085" y="689047"/>
                  <a:pt x="416188" y="690321"/>
                </a:cubicBezTo>
                <a:cubicBezTo>
                  <a:pt x="422558" y="690958"/>
                  <a:pt x="427229" y="694143"/>
                  <a:pt x="426168" y="701150"/>
                </a:cubicBezTo>
                <a:cubicBezTo>
                  <a:pt x="425318" y="708157"/>
                  <a:pt x="427229" y="714740"/>
                  <a:pt x="427866" y="721534"/>
                </a:cubicBezTo>
                <a:cubicBezTo>
                  <a:pt x="430202" y="746802"/>
                  <a:pt x="432325" y="771858"/>
                  <a:pt x="434661" y="797126"/>
                </a:cubicBezTo>
                <a:cubicBezTo>
                  <a:pt x="436784" y="820482"/>
                  <a:pt x="438483" y="843839"/>
                  <a:pt x="440819" y="867196"/>
                </a:cubicBezTo>
                <a:cubicBezTo>
                  <a:pt x="442730" y="887155"/>
                  <a:pt x="456107" y="901382"/>
                  <a:pt x="478827" y="906053"/>
                </a:cubicBezTo>
                <a:cubicBezTo>
                  <a:pt x="489868" y="908389"/>
                  <a:pt x="510464" y="902656"/>
                  <a:pt x="521294" y="888005"/>
                </a:cubicBezTo>
                <a:cubicBezTo>
                  <a:pt x="531910" y="873778"/>
                  <a:pt x="530636" y="858066"/>
                  <a:pt x="529150" y="842353"/>
                </a:cubicBezTo>
                <a:cubicBezTo>
                  <a:pt x="524691" y="791392"/>
                  <a:pt x="519807" y="740645"/>
                  <a:pt x="515136" y="689684"/>
                </a:cubicBezTo>
                <a:cubicBezTo>
                  <a:pt x="514711" y="684588"/>
                  <a:pt x="517047" y="683102"/>
                  <a:pt x="521506" y="681828"/>
                </a:cubicBezTo>
                <a:cubicBezTo>
                  <a:pt x="534671" y="677793"/>
                  <a:pt x="547411" y="672485"/>
                  <a:pt x="559514" y="665903"/>
                </a:cubicBezTo>
                <a:cubicBezTo>
                  <a:pt x="564397" y="663355"/>
                  <a:pt x="566733" y="663992"/>
                  <a:pt x="570555" y="668451"/>
                </a:cubicBezTo>
                <a:cubicBezTo>
                  <a:pt x="574589" y="673122"/>
                  <a:pt x="578411" y="678218"/>
                  <a:pt x="582446" y="683102"/>
                </a:cubicBezTo>
                <a:cubicBezTo>
                  <a:pt x="599220" y="702637"/>
                  <a:pt x="616419" y="721959"/>
                  <a:pt x="632769" y="741919"/>
                </a:cubicBezTo>
                <a:cubicBezTo>
                  <a:pt x="648270" y="760816"/>
                  <a:pt x="663345" y="780139"/>
                  <a:pt x="680120" y="797763"/>
                </a:cubicBezTo>
                <a:cubicBezTo>
                  <a:pt x="696682" y="814962"/>
                  <a:pt x="724073" y="816448"/>
                  <a:pt x="741060" y="801585"/>
                </a:cubicBezTo>
                <a:cubicBezTo>
                  <a:pt x="760382" y="784385"/>
                  <a:pt x="763143" y="757419"/>
                  <a:pt x="747217" y="738097"/>
                </a:cubicBezTo>
                <a:cubicBezTo>
                  <a:pt x="738299" y="727268"/>
                  <a:pt x="728744" y="716651"/>
                  <a:pt x="719826" y="705822"/>
                </a:cubicBezTo>
                <a:cubicBezTo>
                  <a:pt x="693497" y="674608"/>
                  <a:pt x="667167" y="643183"/>
                  <a:pt x="640838" y="611757"/>
                </a:cubicBezTo>
                <a:cubicBezTo>
                  <a:pt x="637016" y="607299"/>
                  <a:pt x="635954" y="603689"/>
                  <a:pt x="640201" y="598168"/>
                </a:cubicBezTo>
                <a:cubicBezTo>
                  <a:pt x="648694" y="587764"/>
                  <a:pt x="655914" y="576510"/>
                  <a:pt x="661859" y="564407"/>
                </a:cubicBezTo>
                <a:cubicBezTo>
                  <a:pt x="664195" y="559523"/>
                  <a:pt x="666530" y="559523"/>
                  <a:pt x="671626" y="560797"/>
                </a:cubicBezTo>
                <a:cubicBezTo>
                  <a:pt x="724073" y="575236"/>
                  <a:pt x="776520" y="589038"/>
                  <a:pt x="828966" y="602839"/>
                </a:cubicBezTo>
                <a:cubicBezTo>
                  <a:pt x="835549" y="604538"/>
                  <a:pt x="841919" y="605600"/>
                  <a:pt x="849138" y="604326"/>
                </a:cubicBezTo>
                <a:cubicBezTo>
                  <a:pt x="872070" y="600291"/>
                  <a:pt x="888420" y="585003"/>
                  <a:pt x="889694" y="562071"/>
                </a:cubicBezTo>
                <a:cubicBezTo>
                  <a:pt x="890119" y="542536"/>
                  <a:pt x="878440" y="521940"/>
                  <a:pt x="855720" y="515995"/>
                </a:cubicBezTo>
                <a:close/>
                <a:moveTo>
                  <a:pt x="491991" y="51194"/>
                </a:moveTo>
                <a:cubicBezTo>
                  <a:pt x="491779" y="101305"/>
                  <a:pt x="491991" y="151628"/>
                  <a:pt x="491991" y="201739"/>
                </a:cubicBezTo>
                <a:cubicBezTo>
                  <a:pt x="491991" y="151628"/>
                  <a:pt x="491779" y="101517"/>
                  <a:pt x="491991" y="51194"/>
                </a:cubicBezTo>
                <a:cubicBezTo>
                  <a:pt x="491991" y="50769"/>
                  <a:pt x="491991" y="50345"/>
                  <a:pt x="491991" y="49920"/>
                </a:cubicBezTo>
                <a:cubicBezTo>
                  <a:pt x="491991" y="50345"/>
                  <a:pt x="491991" y="50769"/>
                  <a:pt x="491991" y="51194"/>
                </a:cubicBezTo>
                <a:close/>
                <a:moveTo>
                  <a:pt x="449737" y="638087"/>
                </a:moveTo>
                <a:cubicBezTo>
                  <a:pt x="347816" y="638512"/>
                  <a:pt x="264369" y="555914"/>
                  <a:pt x="263944" y="453780"/>
                </a:cubicBezTo>
                <a:cubicBezTo>
                  <a:pt x="263519" y="352497"/>
                  <a:pt x="346542" y="268625"/>
                  <a:pt x="447613" y="268200"/>
                </a:cubicBezTo>
                <a:cubicBezTo>
                  <a:pt x="550383" y="267775"/>
                  <a:pt x="633831" y="350161"/>
                  <a:pt x="634468" y="452719"/>
                </a:cubicBezTo>
                <a:cubicBezTo>
                  <a:pt x="635105" y="554427"/>
                  <a:pt x="552294" y="637662"/>
                  <a:pt x="449737" y="638087"/>
                </a:cubicBezTo>
                <a:close/>
              </a:path>
            </a:pathLst>
          </a:custGeom>
          <a:solidFill>
            <a:srgbClr val="00B050"/>
          </a:solidFill>
          <a:ln w="211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14843"/>
              </a:solidFill>
              <a:latin typeface="Euphemia"/>
            </a:endParaRPr>
          </a:p>
        </p:txBody>
      </p:sp>
      <p:sp>
        <p:nvSpPr>
          <p:cNvPr id="104" name="Elipse 103"/>
          <p:cNvSpPr/>
          <p:nvPr/>
        </p:nvSpPr>
        <p:spPr>
          <a:xfrm>
            <a:off x="3669516" y="3289608"/>
            <a:ext cx="315743" cy="283926"/>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05" name="Elipse 104"/>
          <p:cNvSpPr/>
          <p:nvPr/>
        </p:nvSpPr>
        <p:spPr>
          <a:xfrm>
            <a:off x="1195008" y="3195644"/>
            <a:ext cx="271843" cy="251621"/>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06" name="Elipse 105"/>
          <p:cNvSpPr/>
          <p:nvPr/>
        </p:nvSpPr>
        <p:spPr>
          <a:xfrm>
            <a:off x="1013339" y="2872094"/>
            <a:ext cx="220970" cy="192353"/>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07" name="Elipse 106"/>
          <p:cNvSpPr/>
          <p:nvPr/>
        </p:nvSpPr>
        <p:spPr>
          <a:xfrm>
            <a:off x="1310127" y="3650883"/>
            <a:ext cx="149854" cy="139646"/>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08" name="Elipse 107"/>
          <p:cNvSpPr/>
          <p:nvPr/>
        </p:nvSpPr>
        <p:spPr>
          <a:xfrm>
            <a:off x="1939296" y="4123957"/>
            <a:ext cx="56729" cy="45719"/>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09" name="Elipse 108"/>
          <p:cNvSpPr/>
          <p:nvPr/>
        </p:nvSpPr>
        <p:spPr>
          <a:xfrm>
            <a:off x="1708191" y="4330231"/>
            <a:ext cx="56729" cy="45719"/>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0" name="Elipse 109"/>
          <p:cNvSpPr/>
          <p:nvPr/>
        </p:nvSpPr>
        <p:spPr>
          <a:xfrm>
            <a:off x="3985259" y="3114121"/>
            <a:ext cx="183266" cy="170005"/>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1" name="Elipse 110"/>
          <p:cNvSpPr/>
          <p:nvPr/>
        </p:nvSpPr>
        <p:spPr>
          <a:xfrm>
            <a:off x="4126874" y="3064448"/>
            <a:ext cx="239311" cy="219678"/>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2" name="Elipse 111"/>
          <p:cNvSpPr/>
          <p:nvPr/>
        </p:nvSpPr>
        <p:spPr>
          <a:xfrm>
            <a:off x="3777355" y="3636995"/>
            <a:ext cx="170200" cy="141137"/>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3" name="Elipse 112"/>
          <p:cNvSpPr/>
          <p:nvPr/>
        </p:nvSpPr>
        <p:spPr>
          <a:xfrm>
            <a:off x="4174484" y="4199881"/>
            <a:ext cx="215779" cy="187083"/>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4" name="Elipse 113"/>
          <p:cNvSpPr/>
          <p:nvPr/>
        </p:nvSpPr>
        <p:spPr>
          <a:xfrm>
            <a:off x="3998325" y="3566426"/>
            <a:ext cx="94169" cy="84457"/>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5" name="Elipse 114"/>
          <p:cNvSpPr/>
          <p:nvPr/>
        </p:nvSpPr>
        <p:spPr>
          <a:xfrm>
            <a:off x="3481989" y="3670837"/>
            <a:ext cx="183266" cy="170005"/>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6" name="Elipse 115"/>
          <p:cNvSpPr/>
          <p:nvPr/>
        </p:nvSpPr>
        <p:spPr>
          <a:xfrm>
            <a:off x="3351623" y="3566426"/>
            <a:ext cx="94169" cy="84457"/>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7" name="Elipse 116"/>
          <p:cNvSpPr/>
          <p:nvPr/>
        </p:nvSpPr>
        <p:spPr>
          <a:xfrm>
            <a:off x="2993283" y="3263931"/>
            <a:ext cx="149854" cy="139646"/>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8" name="Elipse 117"/>
          <p:cNvSpPr/>
          <p:nvPr/>
        </p:nvSpPr>
        <p:spPr>
          <a:xfrm>
            <a:off x="2831776" y="3341265"/>
            <a:ext cx="215779" cy="187083"/>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19" name="Elipse 118"/>
          <p:cNvSpPr/>
          <p:nvPr/>
        </p:nvSpPr>
        <p:spPr>
          <a:xfrm>
            <a:off x="2569070" y="3196066"/>
            <a:ext cx="215779" cy="187083"/>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20" name="Elipse 119"/>
          <p:cNvSpPr/>
          <p:nvPr/>
        </p:nvSpPr>
        <p:spPr>
          <a:xfrm>
            <a:off x="2546770" y="3354410"/>
            <a:ext cx="183266" cy="170005"/>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21" name="Elipse 120"/>
          <p:cNvSpPr/>
          <p:nvPr/>
        </p:nvSpPr>
        <p:spPr>
          <a:xfrm>
            <a:off x="2697378" y="3345872"/>
            <a:ext cx="149854" cy="139646"/>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22" name="Elipse 121"/>
          <p:cNvSpPr/>
          <p:nvPr/>
        </p:nvSpPr>
        <p:spPr>
          <a:xfrm>
            <a:off x="2713610" y="3183918"/>
            <a:ext cx="271843" cy="251621"/>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23" name="Elipse 122"/>
          <p:cNvSpPr/>
          <p:nvPr/>
        </p:nvSpPr>
        <p:spPr>
          <a:xfrm>
            <a:off x="2713610" y="2971767"/>
            <a:ext cx="45719" cy="45719"/>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24" name="Elipse 123"/>
          <p:cNvSpPr/>
          <p:nvPr/>
        </p:nvSpPr>
        <p:spPr>
          <a:xfrm>
            <a:off x="2947564" y="2832673"/>
            <a:ext cx="45719" cy="45719"/>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25" name="Elipse 124"/>
          <p:cNvSpPr/>
          <p:nvPr/>
        </p:nvSpPr>
        <p:spPr>
          <a:xfrm>
            <a:off x="2810231" y="2918450"/>
            <a:ext cx="45719" cy="45719"/>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sp>
        <p:nvSpPr>
          <p:cNvPr id="126" name="Elipse 125"/>
          <p:cNvSpPr/>
          <p:nvPr/>
        </p:nvSpPr>
        <p:spPr>
          <a:xfrm>
            <a:off x="2963480" y="3196081"/>
            <a:ext cx="94169" cy="84457"/>
          </a:xfrm>
          <a:prstGeom prst="ellipse">
            <a:avLst/>
          </a:prstGeom>
          <a:solidFill>
            <a:srgbClr val="D9680B"/>
          </a:solidFill>
          <a:ln w="9525" cap="rnd" cmpd="sng" algn="ctr">
            <a:solidFill>
              <a:srgbClr val="514843">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solidFill>
                  <a:srgbClr val="FFFFF3">
                    <a:lumMod val="75000"/>
                  </a:srgbClr>
                </a:solidFill>
              </a:ln>
              <a:solidFill>
                <a:srgbClr val="D9680B"/>
              </a:solidFill>
              <a:effectLst/>
              <a:uLnTx/>
              <a:uFillTx/>
              <a:latin typeface="Euphemia"/>
              <a:ea typeface="+mn-ea"/>
              <a:cs typeface="+mn-cs"/>
            </a:endParaRPr>
          </a:p>
        </p:txBody>
      </p:sp>
      <p:grpSp>
        <p:nvGrpSpPr>
          <p:cNvPr id="127" name="Group 8">
            <a:extLst>
              <a:ext uri="{FF2B5EF4-FFF2-40B4-BE49-F238E27FC236}">
                <a16:creationId xmlns:a16="http://schemas.microsoft.com/office/drawing/2014/main" id="{1343917C-875B-4461-BE32-BC2A9133A51B}"/>
              </a:ext>
            </a:extLst>
          </p:cNvPr>
          <p:cNvGrpSpPr/>
          <p:nvPr/>
        </p:nvGrpSpPr>
        <p:grpSpPr>
          <a:xfrm>
            <a:off x="2824112" y="5233837"/>
            <a:ext cx="1216009" cy="599371"/>
            <a:chOff x="5615841" y="4238904"/>
            <a:chExt cx="1552845" cy="581023"/>
          </a:xfrm>
          <a:solidFill>
            <a:srgbClr val="00B050"/>
          </a:solidFill>
        </p:grpSpPr>
        <p:sp>
          <p:nvSpPr>
            <p:cNvPr id="128" name="Freeform: Shape 9">
              <a:extLst>
                <a:ext uri="{FF2B5EF4-FFF2-40B4-BE49-F238E27FC236}">
                  <a16:creationId xmlns:a16="http://schemas.microsoft.com/office/drawing/2014/main" id="{AD74344B-F758-4F2C-8599-67727A1C4885}"/>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14843"/>
                </a:solidFill>
                <a:latin typeface="Euphemia"/>
              </a:endParaRPr>
            </a:p>
          </p:txBody>
        </p:sp>
        <p:sp>
          <p:nvSpPr>
            <p:cNvPr id="129" name="Freeform: Shape 10">
              <a:extLst>
                <a:ext uri="{FF2B5EF4-FFF2-40B4-BE49-F238E27FC236}">
                  <a16:creationId xmlns:a16="http://schemas.microsoft.com/office/drawing/2014/main" id="{0ECADDCD-DE5C-43CF-B0B8-6E8E8AA86836}"/>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514843"/>
                </a:solidFill>
                <a:latin typeface="Euphemia"/>
              </a:endParaRPr>
            </a:p>
          </p:txBody>
        </p:sp>
      </p:grpSp>
      <p:sp>
        <p:nvSpPr>
          <p:cNvPr id="130" name="Rectángulo 129"/>
          <p:cNvSpPr/>
          <p:nvPr/>
        </p:nvSpPr>
        <p:spPr>
          <a:xfrm>
            <a:off x="95047" y="4506838"/>
            <a:ext cx="1031051" cy="369332"/>
          </a:xfrm>
          <a:prstGeom prst="rect">
            <a:avLst/>
          </a:prstGeom>
        </p:spPr>
        <p:txBody>
          <a:bodyPr wrap="none">
            <a:spAutoFit/>
          </a:bodyPr>
          <a:lstStyle/>
          <a:p>
            <a:r>
              <a:rPr lang="es-EC" altLang="ko-KR" dirty="0">
                <a:solidFill>
                  <a:srgbClr val="FFFFFF"/>
                </a:solidFill>
                <a:cs typeface="Arial" pitchFamily="34" charset="0"/>
              </a:rPr>
              <a:t>128 </a:t>
            </a:r>
            <a:r>
              <a:rPr lang="es-EC" altLang="ko-KR" dirty="0" smtClean="0">
                <a:solidFill>
                  <a:srgbClr val="FFFFFF"/>
                </a:solidFill>
                <a:cs typeface="Arial" pitchFamily="34" charset="0"/>
              </a:rPr>
              <a:t>GW</a:t>
            </a:r>
            <a:endParaRPr lang="es-EC" altLang="ko-KR" dirty="0">
              <a:solidFill>
                <a:srgbClr val="FFFFFF"/>
              </a:solidFill>
              <a:cs typeface="Arial" pitchFamily="34" charset="0"/>
            </a:endParaRPr>
          </a:p>
        </p:txBody>
      </p:sp>
      <p:sp>
        <p:nvSpPr>
          <p:cNvPr id="131"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Introducción</a:t>
            </a:r>
            <a:endParaRPr lang="es-EC" sz="2000" dirty="0">
              <a:cs typeface="Arial" pitchFamily="34" charset="0"/>
            </a:endParaRPr>
          </a:p>
        </p:txBody>
      </p:sp>
      <p:cxnSp>
        <p:nvCxnSpPr>
          <p:cNvPr id="133"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7147449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ardrop 66">
            <a:extLst>
              <a:ext uri="{FF2B5EF4-FFF2-40B4-BE49-F238E27FC236}">
                <a16:creationId xmlns:a16="http://schemas.microsoft.com/office/drawing/2014/main" id="{5F931CDF-CE1A-438B-BA11-D82B7CA95627}"/>
              </a:ext>
            </a:extLst>
          </p:cNvPr>
          <p:cNvSpPr/>
          <p:nvPr/>
        </p:nvSpPr>
        <p:spPr>
          <a:xfrm rot="10800000">
            <a:off x="7283811" y="1597015"/>
            <a:ext cx="1066396" cy="1086061"/>
          </a:xfrm>
          <a:prstGeom prst="teardrop">
            <a:avLst>
              <a:gd name="adj" fmla="val 131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Teardrop 70">
            <a:extLst>
              <a:ext uri="{FF2B5EF4-FFF2-40B4-BE49-F238E27FC236}">
                <a16:creationId xmlns:a16="http://schemas.microsoft.com/office/drawing/2014/main" id="{09C28A59-AFDB-4B78-BBA3-3AC79F8576F1}"/>
              </a:ext>
            </a:extLst>
          </p:cNvPr>
          <p:cNvSpPr/>
          <p:nvPr/>
        </p:nvSpPr>
        <p:spPr>
          <a:xfrm rot="12499532">
            <a:off x="8036028" y="3431055"/>
            <a:ext cx="949254" cy="949254"/>
          </a:xfrm>
          <a:prstGeom prst="teardrop">
            <a:avLst>
              <a:gd name="adj" fmla="val 13155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 name="Text Placeholder 1">
            <a:extLst>
              <a:ext uri="{FF2B5EF4-FFF2-40B4-BE49-F238E27FC236}">
                <a16:creationId xmlns:a16="http://schemas.microsoft.com/office/drawing/2014/main" id="{6924BA99-5A58-4793-991D-0D4C04FC0C84}"/>
              </a:ext>
            </a:extLst>
          </p:cNvPr>
          <p:cNvSpPr>
            <a:spLocks noGrp="1"/>
          </p:cNvSpPr>
          <p:nvPr>
            <p:ph type="body" sz="quarter" idx="4294967295"/>
          </p:nvPr>
        </p:nvSpPr>
        <p:spPr>
          <a:xfrm>
            <a:off x="1" y="649198"/>
            <a:ext cx="12192000" cy="768350"/>
          </a:xfrm>
          <a:prstGeom prst="rect">
            <a:avLst/>
          </a:prstGeom>
        </p:spPr>
        <p:txBody>
          <a:bodyPr>
            <a:normAutofit/>
          </a:bodyPr>
          <a:lstStyle/>
          <a:p>
            <a:pPr marL="0" indent="0" algn="ctr">
              <a:buNone/>
            </a:pPr>
            <a:r>
              <a:rPr lang="es-EC" b="1" dirty="0" smtClean="0">
                <a:solidFill>
                  <a:schemeClr val="tx1"/>
                </a:solidFill>
                <a:latin typeface="Arial" panose="020B0604020202020204" pitchFamily="34" charset="0"/>
              </a:rPr>
              <a:t>Efectos y Soluciones del Cambio Climático </a:t>
            </a:r>
            <a:endParaRPr lang="es-EC" b="1" dirty="0">
              <a:solidFill>
                <a:schemeClr val="tx1"/>
              </a:solidFill>
              <a:latin typeface="Arial" panose="020B0604020202020204" pitchFamily="34" charset="0"/>
            </a:endParaRPr>
          </a:p>
        </p:txBody>
      </p:sp>
      <p:grpSp>
        <p:nvGrpSpPr>
          <p:cNvPr id="39" name="그룹 44">
            <a:extLst>
              <a:ext uri="{FF2B5EF4-FFF2-40B4-BE49-F238E27FC236}">
                <a16:creationId xmlns:a16="http://schemas.microsoft.com/office/drawing/2014/main" id="{E857485B-5C40-4201-9791-7975BD006866}"/>
              </a:ext>
            </a:extLst>
          </p:cNvPr>
          <p:cNvGrpSpPr/>
          <p:nvPr/>
        </p:nvGrpSpPr>
        <p:grpSpPr>
          <a:xfrm flipH="1">
            <a:off x="6204056" y="3642279"/>
            <a:ext cx="3322229" cy="2672527"/>
            <a:chOff x="1413613" y="3876641"/>
            <a:chExt cx="3399785" cy="2734917"/>
          </a:xfrm>
        </p:grpSpPr>
        <p:sp>
          <p:nvSpPr>
            <p:cNvPr id="40" name="Freeform 5">
              <a:extLst>
                <a:ext uri="{FF2B5EF4-FFF2-40B4-BE49-F238E27FC236}">
                  <a16:creationId xmlns:a16="http://schemas.microsoft.com/office/drawing/2014/main" id="{D534B824-D7FF-4984-BC3B-C762B298CE2B}"/>
                </a:ext>
              </a:extLst>
            </p:cNvPr>
            <p:cNvSpPr/>
            <p:nvPr/>
          </p:nvSpPr>
          <p:spPr>
            <a:xfrm>
              <a:off x="3234596" y="3876641"/>
              <a:ext cx="1578802" cy="2734917"/>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7 w 3523460"/>
                <a:gd name="connsiteY0" fmla="*/ 4528242 h 4528242"/>
                <a:gd name="connsiteX1" fmla="*/ 870139 w 3523460"/>
                <a:gd name="connsiteY1" fmla="*/ 4094960 h 4528242"/>
                <a:gd name="connsiteX2" fmla="*/ 432816 w 3523460"/>
                <a:gd name="connsiteY2" fmla="*/ 2274110 h 4528242"/>
                <a:gd name="connsiteX3" fmla="*/ 75008 w 3523460"/>
                <a:gd name="connsiteY3" fmla="*/ 970096 h 4528242"/>
                <a:gd name="connsiteX4" fmla="*/ 750867 w 3523460"/>
                <a:gd name="connsiteY4" fmla="*/ 2107132 h 4528242"/>
                <a:gd name="connsiteX5" fmla="*/ 838333 w 3523460"/>
                <a:gd name="connsiteY5" fmla="*/ 2035571 h 4528242"/>
                <a:gd name="connsiteX6" fmla="*/ 711112 w 3523460"/>
                <a:gd name="connsiteY6" fmla="*/ 214722 h 4528242"/>
                <a:gd name="connsiteX7" fmla="*/ 1235897 w 3523460"/>
                <a:gd name="connsiteY7" fmla="*/ 1868593 h 4528242"/>
                <a:gd name="connsiteX8" fmla="*/ 1315411 w 3523460"/>
                <a:gd name="connsiteY8" fmla="*/ 1852690 h 4528242"/>
                <a:gd name="connsiteX9" fmla="*/ 1458534 w 3523460"/>
                <a:gd name="connsiteY9" fmla="*/ 37 h 4528242"/>
                <a:gd name="connsiteX10" fmla="*/ 1728878 w 3523460"/>
                <a:gd name="connsiteY10" fmla="*/ 1828836 h 4528242"/>
                <a:gd name="connsiteX11" fmla="*/ 1816344 w 3523460"/>
                <a:gd name="connsiteY11" fmla="*/ 1868594 h 4528242"/>
                <a:gd name="connsiteX12" fmla="*/ 2492205 w 3523460"/>
                <a:gd name="connsiteY12" fmla="*/ 333992 h 4528242"/>
                <a:gd name="connsiteX13" fmla="*/ 2221860 w 3523460"/>
                <a:gd name="connsiteY13" fmla="*/ 2011718 h 4528242"/>
                <a:gd name="connsiteX14" fmla="*/ 2325227 w 3523460"/>
                <a:gd name="connsiteY14" fmla="*/ 2711432 h 4528242"/>
                <a:gd name="connsiteX15" fmla="*/ 2762549 w 3523460"/>
                <a:gd name="connsiteY15" fmla="*/ 2266158 h 4528242"/>
                <a:gd name="connsiteX16" fmla="*/ 3509971 w 3523460"/>
                <a:gd name="connsiteY16" fmla="*/ 2162792 h 4528242"/>
                <a:gd name="connsiteX17" fmla="*/ 2778451 w 3523460"/>
                <a:gd name="connsiteY17" fmla="*/ 2942019 h 4528242"/>
                <a:gd name="connsiteX18" fmla="*/ 2118493 w 3523460"/>
                <a:gd name="connsiteY18" fmla="*/ 4007494 h 4528242"/>
                <a:gd name="connsiteX19" fmla="*/ 2126522 w 3523460"/>
                <a:gd name="connsiteY19" fmla="*/ 4522103 h 4528242"/>
                <a:gd name="connsiteX20" fmla="*/ 948467 w 3523460"/>
                <a:gd name="connsiteY20" fmla="*/ 4528242 h 4528242"/>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126522 w 3523460"/>
                <a:gd name="connsiteY19" fmla="*/ 4522103 h 6103601"/>
                <a:gd name="connsiteX20" fmla="*/ 948467 w 3523460"/>
                <a:gd name="connsiteY20" fmla="*/ 6103601 h 6103601"/>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357064 w 3523460"/>
                <a:gd name="connsiteY19" fmla="*/ 6059037 h 6103601"/>
                <a:gd name="connsiteX20" fmla="*/ 948467 w 3523460"/>
                <a:gd name="connsiteY20" fmla="*/ 6103601 h 61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6103601">
                  <a:moveTo>
                    <a:pt x="948467" y="6103601"/>
                  </a:moveTo>
                  <a:cubicBezTo>
                    <a:pt x="873324" y="5891568"/>
                    <a:pt x="1019530" y="4410362"/>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319958" y="5817847"/>
                    <a:pt x="2357064" y="6059037"/>
                  </a:cubicBezTo>
                  <a:lnTo>
                    <a:pt x="948467" y="6103601"/>
                  </a:lnTo>
                  <a:close/>
                </a:path>
              </a:pathLst>
            </a:cu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1" name="Freeform 6">
              <a:extLst>
                <a:ext uri="{FF2B5EF4-FFF2-40B4-BE49-F238E27FC236}">
                  <a16:creationId xmlns:a16="http://schemas.microsoft.com/office/drawing/2014/main" id="{A1EC3475-22E3-4F0F-99C0-51788556FFB2}"/>
                </a:ext>
              </a:extLst>
            </p:cNvPr>
            <p:cNvSpPr/>
            <p:nvPr/>
          </p:nvSpPr>
          <p:spPr>
            <a:xfrm>
              <a:off x="2635903" y="4429817"/>
              <a:ext cx="1578802" cy="2167742"/>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9256 w 3523460"/>
                <a:gd name="connsiteY0" fmla="*/ 4777995 h 4777995"/>
                <a:gd name="connsiteX1" fmla="*/ 870139 w 3523460"/>
                <a:gd name="connsiteY1" fmla="*/ 4094960 h 4777995"/>
                <a:gd name="connsiteX2" fmla="*/ 432816 w 3523460"/>
                <a:gd name="connsiteY2" fmla="*/ 2274110 h 4777995"/>
                <a:gd name="connsiteX3" fmla="*/ 75008 w 3523460"/>
                <a:gd name="connsiteY3" fmla="*/ 970096 h 4777995"/>
                <a:gd name="connsiteX4" fmla="*/ 750867 w 3523460"/>
                <a:gd name="connsiteY4" fmla="*/ 2107132 h 4777995"/>
                <a:gd name="connsiteX5" fmla="*/ 838333 w 3523460"/>
                <a:gd name="connsiteY5" fmla="*/ 2035571 h 4777995"/>
                <a:gd name="connsiteX6" fmla="*/ 711112 w 3523460"/>
                <a:gd name="connsiteY6" fmla="*/ 214722 h 4777995"/>
                <a:gd name="connsiteX7" fmla="*/ 1235897 w 3523460"/>
                <a:gd name="connsiteY7" fmla="*/ 1868593 h 4777995"/>
                <a:gd name="connsiteX8" fmla="*/ 1315411 w 3523460"/>
                <a:gd name="connsiteY8" fmla="*/ 1852690 h 4777995"/>
                <a:gd name="connsiteX9" fmla="*/ 1458534 w 3523460"/>
                <a:gd name="connsiteY9" fmla="*/ 37 h 4777995"/>
                <a:gd name="connsiteX10" fmla="*/ 1728878 w 3523460"/>
                <a:gd name="connsiteY10" fmla="*/ 1828836 h 4777995"/>
                <a:gd name="connsiteX11" fmla="*/ 1816344 w 3523460"/>
                <a:gd name="connsiteY11" fmla="*/ 1868594 h 4777995"/>
                <a:gd name="connsiteX12" fmla="*/ 2492205 w 3523460"/>
                <a:gd name="connsiteY12" fmla="*/ 333992 h 4777995"/>
                <a:gd name="connsiteX13" fmla="*/ 2221860 w 3523460"/>
                <a:gd name="connsiteY13" fmla="*/ 2011718 h 4777995"/>
                <a:gd name="connsiteX14" fmla="*/ 2325227 w 3523460"/>
                <a:gd name="connsiteY14" fmla="*/ 2711432 h 4777995"/>
                <a:gd name="connsiteX15" fmla="*/ 2762549 w 3523460"/>
                <a:gd name="connsiteY15" fmla="*/ 2266158 h 4777995"/>
                <a:gd name="connsiteX16" fmla="*/ 3509971 w 3523460"/>
                <a:gd name="connsiteY16" fmla="*/ 2162792 h 4777995"/>
                <a:gd name="connsiteX17" fmla="*/ 2778451 w 3523460"/>
                <a:gd name="connsiteY17" fmla="*/ 2942019 h 4777995"/>
                <a:gd name="connsiteX18" fmla="*/ 2118493 w 3523460"/>
                <a:gd name="connsiteY18" fmla="*/ 4007494 h 4777995"/>
                <a:gd name="connsiteX19" fmla="*/ 2126522 w 3523460"/>
                <a:gd name="connsiteY19" fmla="*/ 4522103 h 4777995"/>
                <a:gd name="connsiteX20" fmla="*/ 929256 w 3523460"/>
                <a:gd name="connsiteY20" fmla="*/ 4777995 h 4777995"/>
                <a:gd name="connsiteX0" fmla="*/ 929256 w 3523460"/>
                <a:gd name="connsiteY0" fmla="*/ 4777995 h 4829491"/>
                <a:gd name="connsiteX1" fmla="*/ 870139 w 3523460"/>
                <a:gd name="connsiteY1" fmla="*/ 4094960 h 4829491"/>
                <a:gd name="connsiteX2" fmla="*/ 432816 w 3523460"/>
                <a:gd name="connsiteY2" fmla="*/ 2274110 h 4829491"/>
                <a:gd name="connsiteX3" fmla="*/ 75008 w 3523460"/>
                <a:gd name="connsiteY3" fmla="*/ 970096 h 4829491"/>
                <a:gd name="connsiteX4" fmla="*/ 750867 w 3523460"/>
                <a:gd name="connsiteY4" fmla="*/ 2107132 h 4829491"/>
                <a:gd name="connsiteX5" fmla="*/ 838333 w 3523460"/>
                <a:gd name="connsiteY5" fmla="*/ 2035571 h 4829491"/>
                <a:gd name="connsiteX6" fmla="*/ 711112 w 3523460"/>
                <a:gd name="connsiteY6" fmla="*/ 214722 h 4829491"/>
                <a:gd name="connsiteX7" fmla="*/ 1235897 w 3523460"/>
                <a:gd name="connsiteY7" fmla="*/ 1868593 h 4829491"/>
                <a:gd name="connsiteX8" fmla="*/ 1315411 w 3523460"/>
                <a:gd name="connsiteY8" fmla="*/ 1852690 h 4829491"/>
                <a:gd name="connsiteX9" fmla="*/ 1458534 w 3523460"/>
                <a:gd name="connsiteY9" fmla="*/ 37 h 4829491"/>
                <a:gd name="connsiteX10" fmla="*/ 1728878 w 3523460"/>
                <a:gd name="connsiteY10" fmla="*/ 1828836 h 4829491"/>
                <a:gd name="connsiteX11" fmla="*/ 1816344 w 3523460"/>
                <a:gd name="connsiteY11" fmla="*/ 1868594 h 4829491"/>
                <a:gd name="connsiteX12" fmla="*/ 2492205 w 3523460"/>
                <a:gd name="connsiteY12" fmla="*/ 333992 h 4829491"/>
                <a:gd name="connsiteX13" fmla="*/ 2221860 w 3523460"/>
                <a:gd name="connsiteY13" fmla="*/ 2011718 h 4829491"/>
                <a:gd name="connsiteX14" fmla="*/ 2325227 w 3523460"/>
                <a:gd name="connsiteY14" fmla="*/ 2711432 h 4829491"/>
                <a:gd name="connsiteX15" fmla="*/ 2762549 w 3523460"/>
                <a:gd name="connsiteY15" fmla="*/ 2266158 h 4829491"/>
                <a:gd name="connsiteX16" fmla="*/ 3509971 w 3523460"/>
                <a:gd name="connsiteY16" fmla="*/ 2162792 h 4829491"/>
                <a:gd name="connsiteX17" fmla="*/ 2778451 w 3523460"/>
                <a:gd name="connsiteY17" fmla="*/ 2942019 h 4829491"/>
                <a:gd name="connsiteX18" fmla="*/ 2118493 w 3523460"/>
                <a:gd name="connsiteY18" fmla="*/ 4007494 h 4829491"/>
                <a:gd name="connsiteX19" fmla="*/ 2145734 w 3523460"/>
                <a:gd name="connsiteY19" fmla="*/ 4829491 h 4829491"/>
                <a:gd name="connsiteX20" fmla="*/ 929256 w 3523460"/>
                <a:gd name="connsiteY20" fmla="*/ 4777995 h 482949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4 w 3523460"/>
                <a:gd name="connsiteY19" fmla="*/ 4829491 h 4854841"/>
                <a:gd name="connsiteX20" fmla="*/ 929256 w 3523460"/>
                <a:gd name="connsiteY20" fmla="*/ 4854841 h 485484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5 w 3523460"/>
                <a:gd name="connsiteY19" fmla="*/ 4837820 h 4854841"/>
                <a:gd name="connsiteX20" fmla="*/ 929256 w 3523460"/>
                <a:gd name="connsiteY20" fmla="*/ 4854841 h 4854841"/>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837820">
                  <a:moveTo>
                    <a:pt x="929257" y="4829855"/>
                  </a:moveTo>
                  <a:cubicBezTo>
                    <a:pt x="937409" y="4667798"/>
                    <a:pt x="977884" y="4352057"/>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097672" y="4371359"/>
                    <a:pt x="2108629" y="4596630"/>
                    <a:pt x="2145735" y="4837820"/>
                  </a:cubicBezTo>
                  <a:lnTo>
                    <a:pt x="929257" y="4829855"/>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Freeform 7">
              <a:extLst>
                <a:ext uri="{FF2B5EF4-FFF2-40B4-BE49-F238E27FC236}">
                  <a16:creationId xmlns:a16="http://schemas.microsoft.com/office/drawing/2014/main" id="{0CDE7D41-E8D0-4227-9D04-3B773D35DD71}"/>
                </a:ext>
              </a:extLst>
            </p:cNvPr>
            <p:cNvSpPr/>
            <p:nvPr/>
          </p:nvSpPr>
          <p:spPr>
            <a:xfrm flipH="1">
              <a:off x="1753574" y="4584405"/>
              <a:ext cx="1578802" cy="2018810"/>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3479 w 3523460"/>
                <a:gd name="connsiteY0" fmla="*/ 448726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23479 w 3523460"/>
                <a:gd name="connsiteY20" fmla="*/ 4487266 h 4522103"/>
                <a:gd name="connsiteX0" fmla="*/ 923479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23479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505443">
                  <a:moveTo>
                    <a:pt x="931808" y="4487266"/>
                  </a:moveTo>
                  <a:cubicBezTo>
                    <a:pt x="914969" y="4366857"/>
                    <a:pt x="952895" y="4293750"/>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06001" y="4229757"/>
                    <a:pt x="2081085" y="4264253"/>
                    <a:pt x="2118191" y="4505443"/>
                  </a:cubicBezTo>
                  <a:cubicBezTo>
                    <a:pt x="1725506" y="4488277"/>
                    <a:pt x="1324493" y="4504432"/>
                    <a:pt x="931808" y="4487266"/>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Freeform 9">
              <a:extLst>
                <a:ext uri="{FF2B5EF4-FFF2-40B4-BE49-F238E27FC236}">
                  <a16:creationId xmlns:a16="http://schemas.microsoft.com/office/drawing/2014/main" id="{6921425C-C473-486C-8ABB-01F900F83D2D}"/>
                </a:ext>
              </a:extLst>
            </p:cNvPr>
            <p:cNvSpPr/>
            <p:nvPr/>
          </p:nvSpPr>
          <p:spPr>
            <a:xfrm flipH="1">
              <a:off x="1413613" y="5061819"/>
              <a:ext cx="1578801" cy="1483571"/>
            </a:xfrm>
            <a:custGeom>
              <a:avLst/>
              <a:gdLst/>
              <a:ahLst/>
              <a:cxnLst/>
              <a:rect l="l" t="t" r="r" b="b"/>
              <a:pathLst>
                <a:path w="1224747" h="1150872">
                  <a:moveTo>
                    <a:pt x="506983" y="13"/>
                  </a:moveTo>
                  <a:cubicBezTo>
                    <a:pt x="402878" y="-2751"/>
                    <a:pt x="456313" y="444994"/>
                    <a:pt x="457234" y="643991"/>
                  </a:cubicBezTo>
                  <a:cubicBezTo>
                    <a:pt x="455852" y="711705"/>
                    <a:pt x="431899" y="670247"/>
                    <a:pt x="429595" y="649519"/>
                  </a:cubicBezTo>
                  <a:cubicBezTo>
                    <a:pt x="402417" y="548638"/>
                    <a:pt x="316278" y="64042"/>
                    <a:pt x="247181" y="74637"/>
                  </a:cubicBezTo>
                  <a:cubicBezTo>
                    <a:pt x="148604" y="87535"/>
                    <a:pt x="249024" y="498428"/>
                    <a:pt x="291403" y="707560"/>
                  </a:cubicBezTo>
                  <a:cubicBezTo>
                    <a:pt x="299694" y="731974"/>
                    <a:pt x="274819" y="759151"/>
                    <a:pt x="261000" y="732434"/>
                  </a:cubicBezTo>
                  <a:cubicBezTo>
                    <a:pt x="216778" y="672551"/>
                    <a:pt x="86417" y="322462"/>
                    <a:pt x="26073" y="337203"/>
                  </a:cubicBezTo>
                  <a:cubicBezTo>
                    <a:pt x="-65135" y="394323"/>
                    <a:pt x="108988" y="639385"/>
                    <a:pt x="150446" y="790475"/>
                  </a:cubicBezTo>
                  <a:cubicBezTo>
                    <a:pt x="154996" y="914832"/>
                    <a:pt x="167867" y="1035860"/>
                    <a:pt x="198006" y="1150872"/>
                  </a:cubicBezTo>
                  <a:lnTo>
                    <a:pt x="894045" y="1150872"/>
                  </a:lnTo>
                  <a:lnTo>
                    <a:pt x="965784" y="1022639"/>
                  </a:lnTo>
                  <a:cubicBezTo>
                    <a:pt x="1036722" y="901951"/>
                    <a:pt x="1135300" y="850359"/>
                    <a:pt x="1220058" y="751781"/>
                  </a:cubicBezTo>
                  <a:cubicBezTo>
                    <a:pt x="1257831" y="702953"/>
                    <a:pt x="1057912" y="659653"/>
                    <a:pt x="960256" y="787711"/>
                  </a:cubicBezTo>
                  <a:cubicBezTo>
                    <a:pt x="898530" y="836540"/>
                    <a:pt x="847859" y="890895"/>
                    <a:pt x="808244" y="942487"/>
                  </a:cubicBezTo>
                  <a:lnTo>
                    <a:pt x="772314" y="699269"/>
                  </a:lnTo>
                  <a:cubicBezTo>
                    <a:pt x="804559" y="511326"/>
                    <a:pt x="966705" y="146497"/>
                    <a:pt x="866285" y="116095"/>
                  </a:cubicBezTo>
                  <a:cubicBezTo>
                    <a:pt x="764023" y="83850"/>
                    <a:pt x="714273" y="477239"/>
                    <a:pt x="631357" y="649519"/>
                  </a:cubicBezTo>
                  <a:cubicBezTo>
                    <a:pt x="613392" y="666102"/>
                    <a:pt x="602797" y="666562"/>
                    <a:pt x="600954" y="635699"/>
                  </a:cubicBezTo>
                  <a:cubicBezTo>
                    <a:pt x="593584" y="535740"/>
                    <a:pt x="588518" y="-2752"/>
                    <a:pt x="506983" y="13"/>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4" name="그룹 18">
            <a:extLst>
              <a:ext uri="{FF2B5EF4-FFF2-40B4-BE49-F238E27FC236}">
                <a16:creationId xmlns:a16="http://schemas.microsoft.com/office/drawing/2014/main" id="{1F98E24A-1489-4745-A2AD-D02E9AA2B93F}"/>
              </a:ext>
            </a:extLst>
          </p:cNvPr>
          <p:cNvGrpSpPr/>
          <p:nvPr/>
        </p:nvGrpSpPr>
        <p:grpSpPr>
          <a:xfrm>
            <a:off x="3012902" y="3694656"/>
            <a:ext cx="2990023" cy="2672527"/>
            <a:chOff x="1753574" y="3876641"/>
            <a:chExt cx="3059824" cy="2734917"/>
          </a:xfrm>
        </p:grpSpPr>
        <p:sp>
          <p:nvSpPr>
            <p:cNvPr id="45" name="Freeform 5">
              <a:extLst>
                <a:ext uri="{FF2B5EF4-FFF2-40B4-BE49-F238E27FC236}">
                  <a16:creationId xmlns:a16="http://schemas.microsoft.com/office/drawing/2014/main" id="{15611DE3-D470-41C3-B42F-6CB989F1D812}"/>
                </a:ext>
              </a:extLst>
            </p:cNvPr>
            <p:cNvSpPr/>
            <p:nvPr/>
          </p:nvSpPr>
          <p:spPr>
            <a:xfrm>
              <a:off x="3234596" y="3876641"/>
              <a:ext cx="1578802" cy="2734917"/>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7 w 3523460"/>
                <a:gd name="connsiteY0" fmla="*/ 4528242 h 4528242"/>
                <a:gd name="connsiteX1" fmla="*/ 870139 w 3523460"/>
                <a:gd name="connsiteY1" fmla="*/ 4094960 h 4528242"/>
                <a:gd name="connsiteX2" fmla="*/ 432816 w 3523460"/>
                <a:gd name="connsiteY2" fmla="*/ 2274110 h 4528242"/>
                <a:gd name="connsiteX3" fmla="*/ 75008 w 3523460"/>
                <a:gd name="connsiteY3" fmla="*/ 970096 h 4528242"/>
                <a:gd name="connsiteX4" fmla="*/ 750867 w 3523460"/>
                <a:gd name="connsiteY4" fmla="*/ 2107132 h 4528242"/>
                <a:gd name="connsiteX5" fmla="*/ 838333 w 3523460"/>
                <a:gd name="connsiteY5" fmla="*/ 2035571 h 4528242"/>
                <a:gd name="connsiteX6" fmla="*/ 711112 w 3523460"/>
                <a:gd name="connsiteY6" fmla="*/ 214722 h 4528242"/>
                <a:gd name="connsiteX7" fmla="*/ 1235897 w 3523460"/>
                <a:gd name="connsiteY7" fmla="*/ 1868593 h 4528242"/>
                <a:gd name="connsiteX8" fmla="*/ 1315411 w 3523460"/>
                <a:gd name="connsiteY8" fmla="*/ 1852690 h 4528242"/>
                <a:gd name="connsiteX9" fmla="*/ 1458534 w 3523460"/>
                <a:gd name="connsiteY9" fmla="*/ 37 h 4528242"/>
                <a:gd name="connsiteX10" fmla="*/ 1728878 w 3523460"/>
                <a:gd name="connsiteY10" fmla="*/ 1828836 h 4528242"/>
                <a:gd name="connsiteX11" fmla="*/ 1816344 w 3523460"/>
                <a:gd name="connsiteY11" fmla="*/ 1868594 h 4528242"/>
                <a:gd name="connsiteX12" fmla="*/ 2492205 w 3523460"/>
                <a:gd name="connsiteY12" fmla="*/ 333992 h 4528242"/>
                <a:gd name="connsiteX13" fmla="*/ 2221860 w 3523460"/>
                <a:gd name="connsiteY13" fmla="*/ 2011718 h 4528242"/>
                <a:gd name="connsiteX14" fmla="*/ 2325227 w 3523460"/>
                <a:gd name="connsiteY14" fmla="*/ 2711432 h 4528242"/>
                <a:gd name="connsiteX15" fmla="*/ 2762549 w 3523460"/>
                <a:gd name="connsiteY15" fmla="*/ 2266158 h 4528242"/>
                <a:gd name="connsiteX16" fmla="*/ 3509971 w 3523460"/>
                <a:gd name="connsiteY16" fmla="*/ 2162792 h 4528242"/>
                <a:gd name="connsiteX17" fmla="*/ 2778451 w 3523460"/>
                <a:gd name="connsiteY17" fmla="*/ 2942019 h 4528242"/>
                <a:gd name="connsiteX18" fmla="*/ 2118493 w 3523460"/>
                <a:gd name="connsiteY18" fmla="*/ 4007494 h 4528242"/>
                <a:gd name="connsiteX19" fmla="*/ 2126522 w 3523460"/>
                <a:gd name="connsiteY19" fmla="*/ 4522103 h 4528242"/>
                <a:gd name="connsiteX20" fmla="*/ 948467 w 3523460"/>
                <a:gd name="connsiteY20" fmla="*/ 4528242 h 4528242"/>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126522 w 3523460"/>
                <a:gd name="connsiteY19" fmla="*/ 4522103 h 6103601"/>
                <a:gd name="connsiteX20" fmla="*/ 948467 w 3523460"/>
                <a:gd name="connsiteY20" fmla="*/ 6103601 h 6103601"/>
                <a:gd name="connsiteX0" fmla="*/ 948467 w 3523460"/>
                <a:gd name="connsiteY0" fmla="*/ 6103601 h 6103601"/>
                <a:gd name="connsiteX1" fmla="*/ 870139 w 3523460"/>
                <a:gd name="connsiteY1" fmla="*/ 4094960 h 6103601"/>
                <a:gd name="connsiteX2" fmla="*/ 432816 w 3523460"/>
                <a:gd name="connsiteY2" fmla="*/ 2274110 h 6103601"/>
                <a:gd name="connsiteX3" fmla="*/ 75008 w 3523460"/>
                <a:gd name="connsiteY3" fmla="*/ 970096 h 6103601"/>
                <a:gd name="connsiteX4" fmla="*/ 750867 w 3523460"/>
                <a:gd name="connsiteY4" fmla="*/ 2107132 h 6103601"/>
                <a:gd name="connsiteX5" fmla="*/ 838333 w 3523460"/>
                <a:gd name="connsiteY5" fmla="*/ 2035571 h 6103601"/>
                <a:gd name="connsiteX6" fmla="*/ 711112 w 3523460"/>
                <a:gd name="connsiteY6" fmla="*/ 214722 h 6103601"/>
                <a:gd name="connsiteX7" fmla="*/ 1235897 w 3523460"/>
                <a:gd name="connsiteY7" fmla="*/ 1868593 h 6103601"/>
                <a:gd name="connsiteX8" fmla="*/ 1315411 w 3523460"/>
                <a:gd name="connsiteY8" fmla="*/ 1852690 h 6103601"/>
                <a:gd name="connsiteX9" fmla="*/ 1458534 w 3523460"/>
                <a:gd name="connsiteY9" fmla="*/ 37 h 6103601"/>
                <a:gd name="connsiteX10" fmla="*/ 1728878 w 3523460"/>
                <a:gd name="connsiteY10" fmla="*/ 1828836 h 6103601"/>
                <a:gd name="connsiteX11" fmla="*/ 1816344 w 3523460"/>
                <a:gd name="connsiteY11" fmla="*/ 1868594 h 6103601"/>
                <a:gd name="connsiteX12" fmla="*/ 2492205 w 3523460"/>
                <a:gd name="connsiteY12" fmla="*/ 333992 h 6103601"/>
                <a:gd name="connsiteX13" fmla="*/ 2221860 w 3523460"/>
                <a:gd name="connsiteY13" fmla="*/ 2011718 h 6103601"/>
                <a:gd name="connsiteX14" fmla="*/ 2325227 w 3523460"/>
                <a:gd name="connsiteY14" fmla="*/ 2711432 h 6103601"/>
                <a:gd name="connsiteX15" fmla="*/ 2762549 w 3523460"/>
                <a:gd name="connsiteY15" fmla="*/ 2266158 h 6103601"/>
                <a:gd name="connsiteX16" fmla="*/ 3509971 w 3523460"/>
                <a:gd name="connsiteY16" fmla="*/ 2162792 h 6103601"/>
                <a:gd name="connsiteX17" fmla="*/ 2778451 w 3523460"/>
                <a:gd name="connsiteY17" fmla="*/ 2942019 h 6103601"/>
                <a:gd name="connsiteX18" fmla="*/ 2118493 w 3523460"/>
                <a:gd name="connsiteY18" fmla="*/ 4007494 h 6103601"/>
                <a:gd name="connsiteX19" fmla="*/ 2357064 w 3523460"/>
                <a:gd name="connsiteY19" fmla="*/ 6059037 h 6103601"/>
                <a:gd name="connsiteX20" fmla="*/ 948467 w 3523460"/>
                <a:gd name="connsiteY20" fmla="*/ 6103601 h 61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6103601">
                  <a:moveTo>
                    <a:pt x="948467" y="6103601"/>
                  </a:moveTo>
                  <a:cubicBezTo>
                    <a:pt x="873324" y="5891568"/>
                    <a:pt x="1019530" y="4410362"/>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319958" y="5817847"/>
                    <a:pt x="2357064" y="6059037"/>
                  </a:cubicBezTo>
                  <a:lnTo>
                    <a:pt x="948467" y="6103601"/>
                  </a:lnTo>
                  <a:close/>
                </a:path>
              </a:pathLst>
            </a:cu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6" name="Freeform 6">
              <a:extLst>
                <a:ext uri="{FF2B5EF4-FFF2-40B4-BE49-F238E27FC236}">
                  <a16:creationId xmlns:a16="http://schemas.microsoft.com/office/drawing/2014/main" id="{36059920-3654-4007-905D-87231DBC1071}"/>
                </a:ext>
              </a:extLst>
            </p:cNvPr>
            <p:cNvSpPr/>
            <p:nvPr/>
          </p:nvSpPr>
          <p:spPr>
            <a:xfrm>
              <a:off x="2635903" y="4429817"/>
              <a:ext cx="1578802" cy="2167742"/>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9256 w 3523460"/>
                <a:gd name="connsiteY0" fmla="*/ 4777995 h 4777995"/>
                <a:gd name="connsiteX1" fmla="*/ 870139 w 3523460"/>
                <a:gd name="connsiteY1" fmla="*/ 4094960 h 4777995"/>
                <a:gd name="connsiteX2" fmla="*/ 432816 w 3523460"/>
                <a:gd name="connsiteY2" fmla="*/ 2274110 h 4777995"/>
                <a:gd name="connsiteX3" fmla="*/ 75008 w 3523460"/>
                <a:gd name="connsiteY3" fmla="*/ 970096 h 4777995"/>
                <a:gd name="connsiteX4" fmla="*/ 750867 w 3523460"/>
                <a:gd name="connsiteY4" fmla="*/ 2107132 h 4777995"/>
                <a:gd name="connsiteX5" fmla="*/ 838333 w 3523460"/>
                <a:gd name="connsiteY5" fmla="*/ 2035571 h 4777995"/>
                <a:gd name="connsiteX6" fmla="*/ 711112 w 3523460"/>
                <a:gd name="connsiteY6" fmla="*/ 214722 h 4777995"/>
                <a:gd name="connsiteX7" fmla="*/ 1235897 w 3523460"/>
                <a:gd name="connsiteY7" fmla="*/ 1868593 h 4777995"/>
                <a:gd name="connsiteX8" fmla="*/ 1315411 w 3523460"/>
                <a:gd name="connsiteY8" fmla="*/ 1852690 h 4777995"/>
                <a:gd name="connsiteX9" fmla="*/ 1458534 w 3523460"/>
                <a:gd name="connsiteY9" fmla="*/ 37 h 4777995"/>
                <a:gd name="connsiteX10" fmla="*/ 1728878 w 3523460"/>
                <a:gd name="connsiteY10" fmla="*/ 1828836 h 4777995"/>
                <a:gd name="connsiteX11" fmla="*/ 1816344 w 3523460"/>
                <a:gd name="connsiteY11" fmla="*/ 1868594 h 4777995"/>
                <a:gd name="connsiteX12" fmla="*/ 2492205 w 3523460"/>
                <a:gd name="connsiteY12" fmla="*/ 333992 h 4777995"/>
                <a:gd name="connsiteX13" fmla="*/ 2221860 w 3523460"/>
                <a:gd name="connsiteY13" fmla="*/ 2011718 h 4777995"/>
                <a:gd name="connsiteX14" fmla="*/ 2325227 w 3523460"/>
                <a:gd name="connsiteY14" fmla="*/ 2711432 h 4777995"/>
                <a:gd name="connsiteX15" fmla="*/ 2762549 w 3523460"/>
                <a:gd name="connsiteY15" fmla="*/ 2266158 h 4777995"/>
                <a:gd name="connsiteX16" fmla="*/ 3509971 w 3523460"/>
                <a:gd name="connsiteY16" fmla="*/ 2162792 h 4777995"/>
                <a:gd name="connsiteX17" fmla="*/ 2778451 w 3523460"/>
                <a:gd name="connsiteY17" fmla="*/ 2942019 h 4777995"/>
                <a:gd name="connsiteX18" fmla="*/ 2118493 w 3523460"/>
                <a:gd name="connsiteY18" fmla="*/ 4007494 h 4777995"/>
                <a:gd name="connsiteX19" fmla="*/ 2126522 w 3523460"/>
                <a:gd name="connsiteY19" fmla="*/ 4522103 h 4777995"/>
                <a:gd name="connsiteX20" fmla="*/ 929256 w 3523460"/>
                <a:gd name="connsiteY20" fmla="*/ 4777995 h 4777995"/>
                <a:gd name="connsiteX0" fmla="*/ 929256 w 3523460"/>
                <a:gd name="connsiteY0" fmla="*/ 4777995 h 4829491"/>
                <a:gd name="connsiteX1" fmla="*/ 870139 w 3523460"/>
                <a:gd name="connsiteY1" fmla="*/ 4094960 h 4829491"/>
                <a:gd name="connsiteX2" fmla="*/ 432816 w 3523460"/>
                <a:gd name="connsiteY2" fmla="*/ 2274110 h 4829491"/>
                <a:gd name="connsiteX3" fmla="*/ 75008 w 3523460"/>
                <a:gd name="connsiteY3" fmla="*/ 970096 h 4829491"/>
                <a:gd name="connsiteX4" fmla="*/ 750867 w 3523460"/>
                <a:gd name="connsiteY4" fmla="*/ 2107132 h 4829491"/>
                <a:gd name="connsiteX5" fmla="*/ 838333 w 3523460"/>
                <a:gd name="connsiteY5" fmla="*/ 2035571 h 4829491"/>
                <a:gd name="connsiteX6" fmla="*/ 711112 w 3523460"/>
                <a:gd name="connsiteY6" fmla="*/ 214722 h 4829491"/>
                <a:gd name="connsiteX7" fmla="*/ 1235897 w 3523460"/>
                <a:gd name="connsiteY7" fmla="*/ 1868593 h 4829491"/>
                <a:gd name="connsiteX8" fmla="*/ 1315411 w 3523460"/>
                <a:gd name="connsiteY8" fmla="*/ 1852690 h 4829491"/>
                <a:gd name="connsiteX9" fmla="*/ 1458534 w 3523460"/>
                <a:gd name="connsiteY9" fmla="*/ 37 h 4829491"/>
                <a:gd name="connsiteX10" fmla="*/ 1728878 w 3523460"/>
                <a:gd name="connsiteY10" fmla="*/ 1828836 h 4829491"/>
                <a:gd name="connsiteX11" fmla="*/ 1816344 w 3523460"/>
                <a:gd name="connsiteY11" fmla="*/ 1868594 h 4829491"/>
                <a:gd name="connsiteX12" fmla="*/ 2492205 w 3523460"/>
                <a:gd name="connsiteY12" fmla="*/ 333992 h 4829491"/>
                <a:gd name="connsiteX13" fmla="*/ 2221860 w 3523460"/>
                <a:gd name="connsiteY13" fmla="*/ 2011718 h 4829491"/>
                <a:gd name="connsiteX14" fmla="*/ 2325227 w 3523460"/>
                <a:gd name="connsiteY14" fmla="*/ 2711432 h 4829491"/>
                <a:gd name="connsiteX15" fmla="*/ 2762549 w 3523460"/>
                <a:gd name="connsiteY15" fmla="*/ 2266158 h 4829491"/>
                <a:gd name="connsiteX16" fmla="*/ 3509971 w 3523460"/>
                <a:gd name="connsiteY16" fmla="*/ 2162792 h 4829491"/>
                <a:gd name="connsiteX17" fmla="*/ 2778451 w 3523460"/>
                <a:gd name="connsiteY17" fmla="*/ 2942019 h 4829491"/>
                <a:gd name="connsiteX18" fmla="*/ 2118493 w 3523460"/>
                <a:gd name="connsiteY18" fmla="*/ 4007494 h 4829491"/>
                <a:gd name="connsiteX19" fmla="*/ 2145734 w 3523460"/>
                <a:gd name="connsiteY19" fmla="*/ 4829491 h 4829491"/>
                <a:gd name="connsiteX20" fmla="*/ 929256 w 3523460"/>
                <a:gd name="connsiteY20" fmla="*/ 4777995 h 482949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4 w 3523460"/>
                <a:gd name="connsiteY19" fmla="*/ 4829491 h 4854841"/>
                <a:gd name="connsiteX20" fmla="*/ 929256 w 3523460"/>
                <a:gd name="connsiteY20" fmla="*/ 4854841 h 4854841"/>
                <a:gd name="connsiteX0" fmla="*/ 929256 w 3523460"/>
                <a:gd name="connsiteY0" fmla="*/ 4854841 h 4854841"/>
                <a:gd name="connsiteX1" fmla="*/ 870139 w 3523460"/>
                <a:gd name="connsiteY1" fmla="*/ 4094960 h 4854841"/>
                <a:gd name="connsiteX2" fmla="*/ 432816 w 3523460"/>
                <a:gd name="connsiteY2" fmla="*/ 2274110 h 4854841"/>
                <a:gd name="connsiteX3" fmla="*/ 75008 w 3523460"/>
                <a:gd name="connsiteY3" fmla="*/ 970096 h 4854841"/>
                <a:gd name="connsiteX4" fmla="*/ 750867 w 3523460"/>
                <a:gd name="connsiteY4" fmla="*/ 2107132 h 4854841"/>
                <a:gd name="connsiteX5" fmla="*/ 838333 w 3523460"/>
                <a:gd name="connsiteY5" fmla="*/ 2035571 h 4854841"/>
                <a:gd name="connsiteX6" fmla="*/ 711112 w 3523460"/>
                <a:gd name="connsiteY6" fmla="*/ 214722 h 4854841"/>
                <a:gd name="connsiteX7" fmla="*/ 1235897 w 3523460"/>
                <a:gd name="connsiteY7" fmla="*/ 1868593 h 4854841"/>
                <a:gd name="connsiteX8" fmla="*/ 1315411 w 3523460"/>
                <a:gd name="connsiteY8" fmla="*/ 1852690 h 4854841"/>
                <a:gd name="connsiteX9" fmla="*/ 1458534 w 3523460"/>
                <a:gd name="connsiteY9" fmla="*/ 37 h 4854841"/>
                <a:gd name="connsiteX10" fmla="*/ 1728878 w 3523460"/>
                <a:gd name="connsiteY10" fmla="*/ 1828836 h 4854841"/>
                <a:gd name="connsiteX11" fmla="*/ 1816344 w 3523460"/>
                <a:gd name="connsiteY11" fmla="*/ 1868594 h 4854841"/>
                <a:gd name="connsiteX12" fmla="*/ 2492205 w 3523460"/>
                <a:gd name="connsiteY12" fmla="*/ 333992 h 4854841"/>
                <a:gd name="connsiteX13" fmla="*/ 2221860 w 3523460"/>
                <a:gd name="connsiteY13" fmla="*/ 2011718 h 4854841"/>
                <a:gd name="connsiteX14" fmla="*/ 2325227 w 3523460"/>
                <a:gd name="connsiteY14" fmla="*/ 2711432 h 4854841"/>
                <a:gd name="connsiteX15" fmla="*/ 2762549 w 3523460"/>
                <a:gd name="connsiteY15" fmla="*/ 2266158 h 4854841"/>
                <a:gd name="connsiteX16" fmla="*/ 3509971 w 3523460"/>
                <a:gd name="connsiteY16" fmla="*/ 2162792 h 4854841"/>
                <a:gd name="connsiteX17" fmla="*/ 2778451 w 3523460"/>
                <a:gd name="connsiteY17" fmla="*/ 2942019 h 4854841"/>
                <a:gd name="connsiteX18" fmla="*/ 2118493 w 3523460"/>
                <a:gd name="connsiteY18" fmla="*/ 4007494 h 4854841"/>
                <a:gd name="connsiteX19" fmla="*/ 2145735 w 3523460"/>
                <a:gd name="connsiteY19" fmla="*/ 4837820 h 4854841"/>
                <a:gd name="connsiteX20" fmla="*/ 929256 w 3523460"/>
                <a:gd name="connsiteY20" fmla="*/ 4854841 h 4854841"/>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 name="connsiteX0" fmla="*/ 929257 w 3523460"/>
                <a:gd name="connsiteY0" fmla="*/ 4829855 h 4837820"/>
                <a:gd name="connsiteX1" fmla="*/ 870139 w 3523460"/>
                <a:gd name="connsiteY1" fmla="*/ 4094960 h 4837820"/>
                <a:gd name="connsiteX2" fmla="*/ 432816 w 3523460"/>
                <a:gd name="connsiteY2" fmla="*/ 2274110 h 4837820"/>
                <a:gd name="connsiteX3" fmla="*/ 75008 w 3523460"/>
                <a:gd name="connsiteY3" fmla="*/ 970096 h 4837820"/>
                <a:gd name="connsiteX4" fmla="*/ 750867 w 3523460"/>
                <a:gd name="connsiteY4" fmla="*/ 2107132 h 4837820"/>
                <a:gd name="connsiteX5" fmla="*/ 838333 w 3523460"/>
                <a:gd name="connsiteY5" fmla="*/ 2035571 h 4837820"/>
                <a:gd name="connsiteX6" fmla="*/ 711112 w 3523460"/>
                <a:gd name="connsiteY6" fmla="*/ 214722 h 4837820"/>
                <a:gd name="connsiteX7" fmla="*/ 1235897 w 3523460"/>
                <a:gd name="connsiteY7" fmla="*/ 1868593 h 4837820"/>
                <a:gd name="connsiteX8" fmla="*/ 1315411 w 3523460"/>
                <a:gd name="connsiteY8" fmla="*/ 1852690 h 4837820"/>
                <a:gd name="connsiteX9" fmla="*/ 1458534 w 3523460"/>
                <a:gd name="connsiteY9" fmla="*/ 37 h 4837820"/>
                <a:gd name="connsiteX10" fmla="*/ 1728878 w 3523460"/>
                <a:gd name="connsiteY10" fmla="*/ 1828836 h 4837820"/>
                <a:gd name="connsiteX11" fmla="*/ 1816344 w 3523460"/>
                <a:gd name="connsiteY11" fmla="*/ 1868594 h 4837820"/>
                <a:gd name="connsiteX12" fmla="*/ 2492205 w 3523460"/>
                <a:gd name="connsiteY12" fmla="*/ 333992 h 4837820"/>
                <a:gd name="connsiteX13" fmla="*/ 2221860 w 3523460"/>
                <a:gd name="connsiteY13" fmla="*/ 2011718 h 4837820"/>
                <a:gd name="connsiteX14" fmla="*/ 2325227 w 3523460"/>
                <a:gd name="connsiteY14" fmla="*/ 2711432 h 4837820"/>
                <a:gd name="connsiteX15" fmla="*/ 2762549 w 3523460"/>
                <a:gd name="connsiteY15" fmla="*/ 2266158 h 4837820"/>
                <a:gd name="connsiteX16" fmla="*/ 3509971 w 3523460"/>
                <a:gd name="connsiteY16" fmla="*/ 2162792 h 4837820"/>
                <a:gd name="connsiteX17" fmla="*/ 2778451 w 3523460"/>
                <a:gd name="connsiteY17" fmla="*/ 2942019 h 4837820"/>
                <a:gd name="connsiteX18" fmla="*/ 2118493 w 3523460"/>
                <a:gd name="connsiteY18" fmla="*/ 4007494 h 4837820"/>
                <a:gd name="connsiteX19" fmla="*/ 2145735 w 3523460"/>
                <a:gd name="connsiteY19" fmla="*/ 4837820 h 4837820"/>
                <a:gd name="connsiteX20" fmla="*/ 929257 w 3523460"/>
                <a:gd name="connsiteY20" fmla="*/ 4829855 h 483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837820">
                  <a:moveTo>
                    <a:pt x="929257" y="4829855"/>
                  </a:moveTo>
                  <a:cubicBezTo>
                    <a:pt x="937409" y="4667798"/>
                    <a:pt x="977884" y="4352057"/>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097672" y="4371359"/>
                    <a:pt x="2108629" y="4596630"/>
                    <a:pt x="2145735" y="4837820"/>
                  </a:cubicBezTo>
                  <a:lnTo>
                    <a:pt x="929257" y="4829855"/>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Freeform 7">
              <a:extLst>
                <a:ext uri="{FF2B5EF4-FFF2-40B4-BE49-F238E27FC236}">
                  <a16:creationId xmlns:a16="http://schemas.microsoft.com/office/drawing/2014/main" id="{AF03CEC4-3EC5-468F-9628-25A9DF6F091D}"/>
                </a:ext>
              </a:extLst>
            </p:cNvPr>
            <p:cNvSpPr/>
            <p:nvPr/>
          </p:nvSpPr>
          <p:spPr>
            <a:xfrm flipH="1">
              <a:off x="1753574" y="4584405"/>
              <a:ext cx="1578802" cy="2018810"/>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948466 w 3523460"/>
                <a:gd name="connsiteY0" fmla="*/ 447060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948466 w 3523460"/>
                <a:gd name="connsiteY20" fmla="*/ 4470606 h 5980637"/>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48466 w 3523460"/>
                <a:gd name="connsiteY0" fmla="*/ 447060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48466 w 3523460"/>
                <a:gd name="connsiteY20" fmla="*/ 4470606 h 4522103"/>
                <a:gd name="connsiteX0" fmla="*/ 923479 w 3523460"/>
                <a:gd name="connsiteY0" fmla="*/ 4487266 h 4522103"/>
                <a:gd name="connsiteX1" fmla="*/ 870139 w 3523460"/>
                <a:gd name="connsiteY1" fmla="*/ 4094960 h 4522103"/>
                <a:gd name="connsiteX2" fmla="*/ 432816 w 3523460"/>
                <a:gd name="connsiteY2" fmla="*/ 2274110 h 4522103"/>
                <a:gd name="connsiteX3" fmla="*/ 75008 w 3523460"/>
                <a:gd name="connsiteY3" fmla="*/ 970096 h 4522103"/>
                <a:gd name="connsiteX4" fmla="*/ 750867 w 3523460"/>
                <a:gd name="connsiteY4" fmla="*/ 2107132 h 4522103"/>
                <a:gd name="connsiteX5" fmla="*/ 838333 w 3523460"/>
                <a:gd name="connsiteY5" fmla="*/ 2035571 h 4522103"/>
                <a:gd name="connsiteX6" fmla="*/ 711112 w 3523460"/>
                <a:gd name="connsiteY6" fmla="*/ 214722 h 4522103"/>
                <a:gd name="connsiteX7" fmla="*/ 1235897 w 3523460"/>
                <a:gd name="connsiteY7" fmla="*/ 1868593 h 4522103"/>
                <a:gd name="connsiteX8" fmla="*/ 1315411 w 3523460"/>
                <a:gd name="connsiteY8" fmla="*/ 1852690 h 4522103"/>
                <a:gd name="connsiteX9" fmla="*/ 1458534 w 3523460"/>
                <a:gd name="connsiteY9" fmla="*/ 37 h 4522103"/>
                <a:gd name="connsiteX10" fmla="*/ 1728878 w 3523460"/>
                <a:gd name="connsiteY10" fmla="*/ 1828836 h 4522103"/>
                <a:gd name="connsiteX11" fmla="*/ 1816344 w 3523460"/>
                <a:gd name="connsiteY11" fmla="*/ 1868594 h 4522103"/>
                <a:gd name="connsiteX12" fmla="*/ 2492205 w 3523460"/>
                <a:gd name="connsiteY12" fmla="*/ 333992 h 4522103"/>
                <a:gd name="connsiteX13" fmla="*/ 2221860 w 3523460"/>
                <a:gd name="connsiteY13" fmla="*/ 2011718 h 4522103"/>
                <a:gd name="connsiteX14" fmla="*/ 2325227 w 3523460"/>
                <a:gd name="connsiteY14" fmla="*/ 2711432 h 4522103"/>
                <a:gd name="connsiteX15" fmla="*/ 2762549 w 3523460"/>
                <a:gd name="connsiteY15" fmla="*/ 2266158 h 4522103"/>
                <a:gd name="connsiteX16" fmla="*/ 3509971 w 3523460"/>
                <a:gd name="connsiteY16" fmla="*/ 2162792 h 4522103"/>
                <a:gd name="connsiteX17" fmla="*/ 2778451 w 3523460"/>
                <a:gd name="connsiteY17" fmla="*/ 2942019 h 4522103"/>
                <a:gd name="connsiteX18" fmla="*/ 2118493 w 3523460"/>
                <a:gd name="connsiteY18" fmla="*/ 4007494 h 4522103"/>
                <a:gd name="connsiteX19" fmla="*/ 2126522 w 3523460"/>
                <a:gd name="connsiteY19" fmla="*/ 4522103 h 4522103"/>
                <a:gd name="connsiteX20" fmla="*/ 923479 w 3523460"/>
                <a:gd name="connsiteY20" fmla="*/ 4487266 h 4522103"/>
                <a:gd name="connsiteX0" fmla="*/ 923479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23479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 name="connsiteX0" fmla="*/ 931808 w 3523460"/>
                <a:gd name="connsiteY0" fmla="*/ 4487266 h 4505443"/>
                <a:gd name="connsiteX1" fmla="*/ 870139 w 3523460"/>
                <a:gd name="connsiteY1" fmla="*/ 4094960 h 4505443"/>
                <a:gd name="connsiteX2" fmla="*/ 432816 w 3523460"/>
                <a:gd name="connsiteY2" fmla="*/ 2274110 h 4505443"/>
                <a:gd name="connsiteX3" fmla="*/ 75008 w 3523460"/>
                <a:gd name="connsiteY3" fmla="*/ 970096 h 4505443"/>
                <a:gd name="connsiteX4" fmla="*/ 750867 w 3523460"/>
                <a:gd name="connsiteY4" fmla="*/ 2107132 h 4505443"/>
                <a:gd name="connsiteX5" fmla="*/ 838333 w 3523460"/>
                <a:gd name="connsiteY5" fmla="*/ 2035571 h 4505443"/>
                <a:gd name="connsiteX6" fmla="*/ 711112 w 3523460"/>
                <a:gd name="connsiteY6" fmla="*/ 214722 h 4505443"/>
                <a:gd name="connsiteX7" fmla="*/ 1235897 w 3523460"/>
                <a:gd name="connsiteY7" fmla="*/ 1868593 h 4505443"/>
                <a:gd name="connsiteX8" fmla="*/ 1315411 w 3523460"/>
                <a:gd name="connsiteY8" fmla="*/ 1852690 h 4505443"/>
                <a:gd name="connsiteX9" fmla="*/ 1458534 w 3523460"/>
                <a:gd name="connsiteY9" fmla="*/ 37 h 4505443"/>
                <a:gd name="connsiteX10" fmla="*/ 1728878 w 3523460"/>
                <a:gd name="connsiteY10" fmla="*/ 1828836 h 4505443"/>
                <a:gd name="connsiteX11" fmla="*/ 1816344 w 3523460"/>
                <a:gd name="connsiteY11" fmla="*/ 1868594 h 4505443"/>
                <a:gd name="connsiteX12" fmla="*/ 2492205 w 3523460"/>
                <a:gd name="connsiteY12" fmla="*/ 333992 h 4505443"/>
                <a:gd name="connsiteX13" fmla="*/ 2221860 w 3523460"/>
                <a:gd name="connsiteY13" fmla="*/ 2011718 h 4505443"/>
                <a:gd name="connsiteX14" fmla="*/ 2325227 w 3523460"/>
                <a:gd name="connsiteY14" fmla="*/ 2711432 h 4505443"/>
                <a:gd name="connsiteX15" fmla="*/ 2762549 w 3523460"/>
                <a:gd name="connsiteY15" fmla="*/ 2266158 h 4505443"/>
                <a:gd name="connsiteX16" fmla="*/ 3509971 w 3523460"/>
                <a:gd name="connsiteY16" fmla="*/ 2162792 h 4505443"/>
                <a:gd name="connsiteX17" fmla="*/ 2778451 w 3523460"/>
                <a:gd name="connsiteY17" fmla="*/ 2942019 h 4505443"/>
                <a:gd name="connsiteX18" fmla="*/ 2118493 w 3523460"/>
                <a:gd name="connsiteY18" fmla="*/ 4007494 h 4505443"/>
                <a:gd name="connsiteX19" fmla="*/ 2118191 w 3523460"/>
                <a:gd name="connsiteY19" fmla="*/ 4505443 h 4505443"/>
                <a:gd name="connsiteX20" fmla="*/ 931808 w 3523460"/>
                <a:gd name="connsiteY20" fmla="*/ 4487266 h 45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4505443">
                  <a:moveTo>
                    <a:pt x="931808" y="4487266"/>
                  </a:moveTo>
                  <a:cubicBezTo>
                    <a:pt x="914969" y="4366857"/>
                    <a:pt x="952895" y="4293750"/>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06001" y="4229757"/>
                    <a:pt x="2081085" y="4264253"/>
                    <a:pt x="2118191" y="4505443"/>
                  </a:cubicBezTo>
                  <a:cubicBezTo>
                    <a:pt x="1725506" y="4488277"/>
                    <a:pt x="1324493" y="4504432"/>
                    <a:pt x="931808" y="4487266"/>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9" name="Freeform 2">
            <a:extLst>
              <a:ext uri="{FF2B5EF4-FFF2-40B4-BE49-F238E27FC236}">
                <a16:creationId xmlns:a16="http://schemas.microsoft.com/office/drawing/2014/main" id="{DAB15691-C058-4457-BC2F-3B1F2DD9419B}"/>
              </a:ext>
            </a:extLst>
          </p:cNvPr>
          <p:cNvSpPr/>
          <p:nvPr/>
        </p:nvSpPr>
        <p:spPr>
          <a:xfrm>
            <a:off x="5257801" y="2829637"/>
            <a:ext cx="2016176" cy="3408950"/>
          </a:xfrm>
          <a:custGeom>
            <a:avLst/>
            <a:gdLst>
              <a:gd name="connsiteX0" fmla="*/ 811033 w 3490622"/>
              <a:gd name="connsiteY0" fmla="*/ 4778734 h 4778734"/>
              <a:gd name="connsiteX1" fmla="*/ 803081 w 3490622"/>
              <a:gd name="connsiteY1" fmla="*/ 4341412 h 4778734"/>
              <a:gd name="connsiteX2" fmla="*/ 437321 w 3490622"/>
              <a:gd name="connsiteY2" fmla="*/ 2313830 h 4778734"/>
              <a:gd name="connsiteX3" fmla="*/ 0 w 3490622"/>
              <a:gd name="connsiteY3" fmla="*/ 938254 h 4778734"/>
              <a:gd name="connsiteX4" fmla="*/ 747422 w 3490622"/>
              <a:gd name="connsiteY4" fmla="*/ 2019631 h 4778734"/>
              <a:gd name="connsiteX5" fmla="*/ 667909 w 3490622"/>
              <a:gd name="connsiteY5" fmla="*/ 182880 h 4778734"/>
              <a:gd name="connsiteX6" fmla="*/ 1264257 w 3490622"/>
              <a:gd name="connsiteY6" fmla="*/ 1804946 h 4778734"/>
              <a:gd name="connsiteX7" fmla="*/ 1407380 w 3490622"/>
              <a:gd name="connsiteY7" fmla="*/ 0 h 4778734"/>
              <a:gd name="connsiteX8" fmla="*/ 1757238 w 3490622"/>
              <a:gd name="connsiteY8" fmla="*/ 1868557 h 4778734"/>
              <a:gd name="connsiteX9" fmla="*/ 2456953 w 3490622"/>
              <a:gd name="connsiteY9" fmla="*/ 333955 h 4778734"/>
              <a:gd name="connsiteX10" fmla="*/ 2194560 w 3490622"/>
              <a:gd name="connsiteY10" fmla="*/ 2003729 h 4778734"/>
              <a:gd name="connsiteX11" fmla="*/ 2305878 w 3490622"/>
              <a:gd name="connsiteY11" fmla="*/ 2759103 h 4778734"/>
              <a:gd name="connsiteX12" fmla="*/ 2623930 w 3490622"/>
              <a:gd name="connsiteY12" fmla="*/ 2361537 h 4778734"/>
              <a:gd name="connsiteX13" fmla="*/ 3490622 w 3490622"/>
              <a:gd name="connsiteY13" fmla="*/ 2210463 h 4778734"/>
              <a:gd name="connsiteX14" fmla="*/ 2759102 w 3490622"/>
              <a:gd name="connsiteY14" fmla="*/ 2989690 h 4778734"/>
              <a:gd name="connsiteX15" fmla="*/ 2051436 w 3490622"/>
              <a:gd name="connsiteY15" fmla="*/ 4007457 h 4778734"/>
              <a:gd name="connsiteX16" fmla="*/ 2210462 w 3490622"/>
              <a:gd name="connsiteY16" fmla="*/ 4778734 h 4778734"/>
              <a:gd name="connsiteX17" fmla="*/ 811033 w 3490622"/>
              <a:gd name="connsiteY17" fmla="*/ 4778734 h 4778734"/>
              <a:gd name="connsiteX0" fmla="*/ 755374 w 3434963"/>
              <a:gd name="connsiteY0" fmla="*/ 4778734 h 4778734"/>
              <a:gd name="connsiteX1" fmla="*/ 747422 w 3434963"/>
              <a:gd name="connsiteY1" fmla="*/ 4341412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87179 w 3434963"/>
              <a:gd name="connsiteY1" fmla="*/ 426985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1995777 w 3434963"/>
              <a:gd name="connsiteY15" fmla="*/ 4007457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34963"/>
              <a:gd name="connsiteY0" fmla="*/ 4778734 h 4778734"/>
              <a:gd name="connsiteX1" fmla="*/ 795131 w 3434963"/>
              <a:gd name="connsiteY1" fmla="*/ 4142631 h 4778734"/>
              <a:gd name="connsiteX2" fmla="*/ 381662 w 3434963"/>
              <a:gd name="connsiteY2" fmla="*/ 2313830 h 4778734"/>
              <a:gd name="connsiteX3" fmla="*/ 0 w 3434963"/>
              <a:gd name="connsiteY3" fmla="*/ 1017767 h 4778734"/>
              <a:gd name="connsiteX4" fmla="*/ 691763 w 3434963"/>
              <a:gd name="connsiteY4" fmla="*/ 2019631 h 4778734"/>
              <a:gd name="connsiteX5" fmla="*/ 612250 w 3434963"/>
              <a:gd name="connsiteY5" fmla="*/ 182880 h 4778734"/>
              <a:gd name="connsiteX6" fmla="*/ 1208598 w 3434963"/>
              <a:gd name="connsiteY6" fmla="*/ 1804946 h 4778734"/>
              <a:gd name="connsiteX7" fmla="*/ 1351721 w 3434963"/>
              <a:gd name="connsiteY7" fmla="*/ 0 h 4778734"/>
              <a:gd name="connsiteX8" fmla="*/ 1701579 w 3434963"/>
              <a:gd name="connsiteY8" fmla="*/ 1868557 h 4778734"/>
              <a:gd name="connsiteX9" fmla="*/ 2401294 w 3434963"/>
              <a:gd name="connsiteY9" fmla="*/ 333955 h 4778734"/>
              <a:gd name="connsiteX10" fmla="*/ 2138901 w 3434963"/>
              <a:gd name="connsiteY10" fmla="*/ 2003729 h 4778734"/>
              <a:gd name="connsiteX11" fmla="*/ 2250219 w 3434963"/>
              <a:gd name="connsiteY11" fmla="*/ 2759103 h 4778734"/>
              <a:gd name="connsiteX12" fmla="*/ 2568271 w 3434963"/>
              <a:gd name="connsiteY12" fmla="*/ 2361537 h 4778734"/>
              <a:gd name="connsiteX13" fmla="*/ 3434963 w 3434963"/>
              <a:gd name="connsiteY13" fmla="*/ 2210463 h 4778734"/>
              <a:gd name="connsiteX14" fmla="*/ 2703443 w 3434963"/>
              <a:gd name="connsiteY14" fmla="*/ 2989690 h 4778734"/>
              <a:gd name="connsiteX15" fmla="*/ 2043485 w 3434963"/>
              <a:gd name="connsiteY15" fmla="*/ 4055165 h 4778734"/>
              <a:gd name="connsiteX16" fmla="*/ 2154803 w 3434963"/>
              <a:gd name="connsiteY16" fmla="*/ 4778734 h 4778734"/>
              <a:gd name="connsiteX17" fmla="*/ 755374 w 3434963"/>
              <a:gd name="connsiteY17" fmla="*/ 4778734 h 4778734"/>
              <a:gd name="connsiteX0" fmla="*/ 755374 w 3446514"/>
              <a:gd name="connsiteY0" fmla="*/ 4778734 h 4778734"/>
              <a:gd name="connsiteX1" fmla="*/ 795131 w 3446514"/>
              <a:gd name="connsiteY1" fmla="*/ 4142631 h 4778734"/>
              <a:gd name="connsiteX2" fmla="*/ 381662 w 3446514"/>
              <a:gd name="connsiteY2" fmla="*/ 2313830 h 4778734"/>
              <a:gd name="connsiteX3" fmla="*/ 0 w 3446514"/>
              <a:gd name="connsiteY3" fmla="*/ 1017767 h 4778734"/>
              <a:gd name="connsiteX4" fmla="*/ 691763 w 3446514"/>
              <a:gd name="connsiteY4" fmla="*/ 2019631 h 4778734"/>
              <a:gd name="connsiteX5" fmla="*/ 612250 w 3446514"/>
              <a:gd name="connsiteY5" fmla="*/ 182880 h 4778734"/>
              <a:gd name="connsiteX6" fmla="*/ 1208598 w 3446514"/>
              <a:gd name="connsiteY6" fmla="*/ 1804946 h 4778734"/>
              <a:gd name="connsiteX7" fmla="*/ 1351721 w 3446514"/>
              <a:gd name="connsiteY7" fmla="*/ 0 h 4778734"/>
              <a:gd name="connsiteX8" fmla="*/ 1701579 w 3446514"/>
              <a:gd name="connsiteY8" fmla="*/ 1868557 h 4778734"/>
              <a:gd name="connsiteX9" fmla="*/ 2401294 w 3446514"/>
              <a:gd name="connsiteY9" fmla="*/ 333955 h 4778734"/>
              <a:gd name="connsiteX10" fmla="*/ 2138901 w 3446514"/>
              <a:gd name="connsiteY10" fmla="*/ 2003729 h 4778734"/>
              <a:gd name="connsiteX11" fmla="*/ 2250219 w 3446514"/>
              <a:gd name="connsiteY11" fmla="*/ 2759103 h 4778734"/>
              <a:gd name="connsiteX12" fmla="*/ 2568271 w 3446514"/>
              <a:gd name="connsiteY12" fmla="*/ 2361537 h 4778734"/>
              <a:gd name="connsiteX13" fmla="*/ 3434963 w 3446514"/>
              <a:gd name="connsiteY13" fmla="*/ 2210463 h 4778734"/>
              <a:gd name="connsiteX14" fmla="*/ 2703443 w 3446514"/>
              <a:gd name="connsiteY14" fmla="*/ 2989690 h 4778734"/>
              <a:gd name="connsiteX15" fmla="*/ 2043485 w 3446514"/>
              <a:gd name="connsiteY15" fmla="*/ 4055165 h 4778734"/>
              <a:gd name="connsiteX16" fmla="*/ 2154803 w 3446514"/>
              <a:gd name="connsiteY16" fmla="*/ 4778734 h 4778734"/>
              <a:gd name="connsiteX17" fmla="*/ 755374 w 3446514"/>
              <a:gd name="connsiteY17" fmla="*/ 4778734 h 4778734"/>
              <a:gd name="connsiteX0" fmla="*/ 755374 w 3448610"/>
              <a:gd name="connsiteY0" fmla="*/ 4778734 h 4778734"/>
              <a:gd name="connsiteX1" fmla="*/ 795131 w 3448610"/>
              <a:gd name="connsiteY1" fmla="*/ 4142631 h 4778734"/>
              <a:gd name="connsiteX2" fmla="*/ 381662 w 3448610"/>
              <a:gd name="connsiteY2" fmla="*/ 2313830 h 4778734"/>
              <a:gd name="connsiteX3" fmla="*/ 0 w 3448610"/>
              <a:gd name="connsiteY3" fmla="*/ 1017767 h 4778734"/>
              <a:gd name="connsiteX4" fmla="*/ 691763 w 3448610"/>
              <a:gd name="connsiteY4" fmla="*/ 2019631 h 4778734"/>
              <a:gd name="connsiteX5" fmla="*/ 612250 w 3448610"/>
              <a:gd name="connsiteY5" fmla="*/ 182880 h 4778734"/>
              <a:gd name="connsiteX6" fmla="*/ 1208598 w 3448610"/>
              <a:gd name="connsiteY6" fmla="*/ 1804946 h 4778734"/>
              <a:gd name="connsiteX7" fmla="*/ 1351721 w 3448610"/>
              <a:gd name="connsiteY7" fmla="*/ 0 h 4778734"/>
              <a:gd name="connsiteX8" fmla="*/ 1701579 w 3448610"/>
              <a:gd name="connsiteY8" fmla="*/ 1868557 h 4778734"/>
              <a:gd name="connsiteX9" fmla="*/ 2401294 w 3448610"/>
              <a:gd name="connsiteY9" fmla="*/ 333955 h 4778734"/>
              <a:gd name="connsiteX10" fmla="*/ 2138901 w 3448610"/>
              <a:gd name="connsiteY10" fmla="*/ 2003729 h 4778734"/>
              <a:gd name="connsiteX11" fmla="*/ 2250219 w 3448610"/>
              <a:gd name="connsiteY11" fmla="*/ 2759103 h 4778734"/>
              <a:gd name="connsiteX12" fmla="*/ 2687541 w 3448610"/>
              <a:gd name="connsiteY12" fmla="*/ 2313829 h 4778734"/>
              <a:gd name="connsiteX13" fmla="*/ 3434963 w 3448610"/>
              <a:gd name="connsiteY13" fmla="*/ 2210463 h 4778734"/>
              <a:gd name="connsiteX14" fmla="*/ 2703443 w 3448610"/>
              <a:gd name="connsiteY14" fmla="*/ 2989690 h 4778734"/>
              <a:gd name="connsiteX15" fmla="*/ 2043485 w 3448610"/>
              <a:gd name="connsiteY15" fmla="*/ 4055165 h 4778734"/>
              <a:gd name="connsiteX16" fmla="*/ 2154803 w 3448610"/>
              <a:gd name="connsiteY16" fmla="*/ 4778734 h 4778734"/>
              <a:gd name="connsiteX17" fmla="*/ 755374 w 3448610"/>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81662 w 3448452"/>
              <a:gd name="connsiteY2" fmla="*/ 2313830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755374 w 3448452"/>
              <a:gd name="connsiteY0" fmla="*/ 4778734 h 4778734"/>
              <a:gd name="connsiteX1" fmla="*/ 795131 w 3448452"/>
              <a:gd name="connsiteY1" fmla="*/ 4142631 h 4778734"/>
              <a:gd name="connsiteX2" fmla="*/ 357808 w 3448452"/>
              <a:gd name="connsiteY2" fmla="*/ 2321781 h 4778734"/>
              <a:gd name="connsiteX3" fmla="*/ 0 w 3448452"/>
              <a:gd name="connsiteY3" fmla="*/ 1017767 h 4778734"/>
              <a:gd name="connsiteX4" fmla="*/ 691763 w 3448452"/>
              <a:gd name="connsiteY4" fmla="*/ 2019631 h 4778734"/>
              <a:gd name="connsiteX5" fmla="*/ 612250 w 3448452"/>
              <a:gd name="connsiteY5" fmla="*/ 182880 h 4778734"/>
              <a:gd name="connsiteX6" fmla="*/ 1208598 w 3448452"/>
              <a:gd name="connsiteY6" fmla="*/ 1804946 h 4778734"/>
              <a:gd name="connsiteX7" fmla="*/ 1351721 w 3448452"/>
              <a:gd name="connsiteY7" fmla="*/ 0 h 4778734"/>
              <a:gd name="connsiteX8" fmla="*/ 1701579 w 3448452"/>
              <a:gd name="connsiteY8" fmla="*/ 1868557 h 4778734"/>
              <a:gd name="connsiteX9" fmla="*/ 2401294 w 3448452"/>
              <a:gd name="connsiteY9" fmla="*/ 333955 h 4778734"/>
              <a:gd name="connsiteX10" fmla="*/ 2138901 w 3448452"/>
              <a:gd name="connsiteY10" fmla="*/ 2003729 h 4778734"/>
              <a:gd name="connsiteX11" fmla="*/ 2250219 w 3448452"/>
              <a:gd name="connsiteY11" fmla="*/ 2759103 h 4778734"/>
              <a:gd name="connsiteX12" fmla="*/ 2687541 w 3448452"/>
              <a:gd name="connsiteY12" fmla="*/ 2313829 h 4778734"/>
              <a:gd name="connsiteX13" fmla="*/ 3434963 w 3448452"/>
              <a:gd name="connsiteY13" fmla="*/ 2210463 h 4778734"/>
              <a:gd name="connsiteX14" fmla="*/ 2703443 w 3448452"/>
              <a:gd name="connsiteY14" fmla="*/ 2989690 h 4778734"/>
              <a:gd name="connsiteX15" fmla="*/ 2043485 w 3448452"/>
              <a:gd name="connsiteY15" fmla="*/ 4055165 h 4778734"/>
              <a:gd name="connsiteX16" fmla="*/ 2154803 w 3448452"/>
              <a:gd name="connsiteY16" fmla="*/ 4778734 h 4778734"/>
              <a:gd name="connsiteX17" fmla="*/ 755374 w 3448452"/>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687258 w 3523460"/>
              <a:gd name="connsiteY5" fmla="*/ 182880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83606 w 3523460"/>
              <a:gd name="connsiteY6" fmla="*/ 1804946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78734 h 4778734"/>
              <a:gd name="connsiteX1" fmla="*/ 870139 w 3523460"/>
              <a:gd name="connsiteY1" fmla="*/ 4142631 h 4778734"/>
              <a:gd name="connsiteX2" fmla="*/ 432816 w 3523460"/>
              <a:gd name="connsiteY2" fmla="*/ 2321781 h 4778734"/>
              <a:gd name="connsiteX3" fmla="*/ 75008 w 3523460"/>
              <a:gd name="connsiteY3" fmla="*/ 1017767 h 4778734"/>
              <a:gd name="connsiteX4" fmla="*/ 766771 w 3523460"/>
              <a:gd name="connsiteY4" fmla="*/ 2019631 h 4778734"/>
              <a:gd name="connsiteX5" fmla="*/ 711112 w 3523460"/>
              <a:gd name="connsiteY5" fmla="*/ 262393 h 4778734"/>
              <a:gd name="connsiteX6" fmla="*/ 1251801 w 3523460"/>
              <a:gd name="connsiteY6" fmla="*/ 1812897 h 4778734"/>
              <a:gd name="connsiteX7" fmla="*/ 1426729 w 3523460"/>
              <a:gd name="connsiteY7" fmla="*/ 0 h 4778734"/>
              <a:gd name="connsiteX8" fmla="*/ 1776587 w 3523460"/>
              <a:gd name="connsiteY8" fmla="*/ 1868557 h 4778734"/>
              <a:gd name="connsiteX9" fmla="*/ 2476302 w 3523460"/>
              <a:gd name="connsiteY9" fmla="*/ 333955 h 4778734"/>
              <a:gd name="connsiteX10" fmla="*/ 2213909 w 3523460"/>
              <a:gd name="connsiteY10" fmla="*/ 2003729 h 4778734"/>
              <a:gd name="connsiteX11" fmla="*/ 2325227 w 3523460"/>
              <a:gd name="connsiteY11" fmla="*/ 2759103 h 4778734"/>
              <a:gd name="connsiteX12" fmla="*/ 2762549 w 3523460"/>
              <a:gd name="connsiteY12" fmla="*/ 2313829 h 4778734"/>
              <a:gd name="connsiteX13" fmla="*/ 3509971 w 3523460"/>
              <a:gd name="connsiteY13" fmla="*/ 2210463 h 4778734"/>
              <a:gd name="connsiteX14" fmla="*/ 2778451 w 3523460"/>
              <a:gd name="connsiteY14" fmla="*/ 2989690 h 4778734"/>
              <a:gd name="connsiteX15" fmla="*/ 2118493 w 3523460"/>
              <a:gd name="connsiteY15" fmla="*/ 4055165 h 4778734"/>
              <a:gd name="connsiteX16" fmla="*/ 2229811 w 3523460"/>
              <a:gd name="connsiteY16" fmla="*/ 4778734 h 4778734"/>
              <a:gd name="connsiteX17" fmla="*/ 830382 w 3523460"/>
              <a:gd name="connsiteY17" fmla="*/ 4778734 h 4778734"/>
              <a:gd name="connsiteX0" fmla="*/ 830382 w 3523460"/>
              <a:gd name="connsiteY0" fmla="*/ 4731026 h 4731026"/>
              <a:gd name="connsiteX1" fmla="*/ 870139 w 3523460"/>
              <a:gd name="connsiteY1" fmla="*/ 4094923 h 4731026"/>
              <a:gd name="connsiteX2" fmla="*/ 432816 w 3523460"/>
              <a:gd name="connsiteY2" fmla="*/ 2274073 h 4731026"/>
              <a:gd name="connsiteX3" fmla="*/ 75008 w 3523460"/>
              <a:gd name="connsiteY3" fmla="*/ 970059 h 4731026"/>
              <a:gd name="connsiteX4" fmla="*/ 766771 w 3523460"/>
              <a:gd name="connsiteY4" fmla="*/ 1971923 h 4731026"/>
              <a:gd name="connsiteX5" fmla="*/ 711112 w 3523460"/>
              <a:gd name="connsiteY5" fmla="*/ 214685 h 4731026"/>
              <a:gd name="connsiteX6" fmla="*/ 1251801 w 3523460"/>
              <a:gd name="connsiteY6" fmla="*/ 1765189 h 4731026"/>
              <a:gd name="connsiteX7" fmla="*/ 1458534 w 3523460"/>
              <a:gd name="connsiteY7" fmla="*/ 0 h 4731026"/>
              <a:gd name="connsiteX8" fmla="*/ 1776587 w 3523460"/>
              <a:gd name="connsiteY8" fmla="*/ 1820849 h 4731026"/>
              <a:gd name="connsiteX9" fmla="*/ 2476302 w 3523460"/>
              <a:gd name="connsiteY9" fmla="*/ 286247 h 4731026"/>
              <a:gd name="connsiteX10" fmla="*/ 2213909 w 3523460"/>
              <a:gd name="connsiteY10" fmla="*/ 1956021 h 4731026"/>
              <a:gd name="connsiteX11" fmla="*/ 2325227 w 3523460"/>
              <a:gd name="connsiteY11" fmla="*/ 2711395 h 4731026"/>
              <a:gd name="connsiteX12" fmla="*/ 2762549 w 3523460"/>
              <a:gd name="connsiteY12" fmla="*/ 2266121 h 4731026"/>
              <a:gd name="connsiteX13" fmla="*/ 3509971 w 3523460"/>
              <a:gd name="connsiteY13" fmla="*/ 2162755 h 4731026"/>
              <a:gd name="connsiteX14" fmla="*/ 2778451 w 3523460"/>
              <a:gd name="connsiteY14" fmla="*/ 2941982 h 4731026"/>
              <a:gd name="connsiteX15" fmla="*/ 2118493 w 3523460"/>
              <a:gd name="connsiteY15" fmla="*/ 4007457 h 4731026"/>
              <a:gd name="connsiteX16" fmla="*/ 2229811 w 3523460"/>
              <a:gd name="connsiteY16" fmla="*/ 4731026 h 4731026"/>
              <a:gd name="connsiteX17" fmla="*/ 830382 w 3523460"/>
              <a:gd name="connsiteY17" fmla="*/ 4731026 h 473102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76302 w 3523460"/>
              <a:gd name="connsiteY9" fmla="*/ 286597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13909 w 3523460"/>
              <a:gd name="connsiteY10" fmla="*/ 195637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76587 w 3523460"/>
              <a:gd name="connsiteY8" fmla="*/ 1821199 h 4731376"/>
              <a:gd name="connsiteX9" fmla="*/ 2492205 w 3523460"/>
              <a:gd name="connsiteY9" fmla="*/ 334305 h 4731376"/>
              <a:gd name="connsiteX10" fmla="*/ 2221860 w 3523460"/>
              <a:gd name="connsiteY10" fmla="*/ 2012031 h 4731376"/>
              <a:gd name="connsiteX11" fmla="*/ 2325227 w 3523460"/>
              <a:gd name="connsiteY11" fmla="*/ 2711745 h 4731376"/>
              <a:gd name="connsiteX12" fmla="*/ 2762549 w 3523460"/>
              <a:gd name="connsiteY12" fmla="*/ 2266471 h 4731376"/>
              <a:gd name="connsiteX13" fmla="*/ 3509971 w 3523460"/>
              <a:gd name="connsiteY13" fmla="*/ 2163105 h 4731376"/>
              <a:gd name="connsiteX14" fmla="*/ 2778451 w 3523460"/>
              <a:gd name="connsiteY14" fmla="*/ 2942332 h 4731376"/>
              <a:gd name="connsiteX15" fmla="*/ 2118493 w 3523460"/>
              <a:gd name="connsiteY15" fmla="*/ 4007807 h 4731376"/>
              <a:gd name="connsiteX16" fmla="*/ 2229811 w 3523460"/>
              <a:gd name="connsiteY16" fmla="*/ 4731376 h 4731376"/>
              <a:gd name="connsiteX17" fmla="*/ 830382 w 3523460"/>
              <a:gd name="connsiteY17"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776587 w 3523460"/>
              <a:gd name="connsiteY9" fmla="*/ 1821199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673219 w 3523460"/>
              <a:gd name="connsiteY8" fmla="*/ 1757587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51801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275655 w 3523460"/>
              <a:gd name="connsiteY6" fmla="*/ 1765539 h 4731376"/>
              <a:gd name="connsiteX7" fmla="*/ 1458534 w 3523460"/>
              <a:gd name="connsiteY7" fmla="*/ 350 h 4731376"/>
              <a:gd name="connsiteX8" fmla="*/ 1705024 w 3523460"/>
              <a:gd name="connsiteY8" fmla="*/ 1813246 h 4731376"/>
              <a:gd name="connsiteX9" fmla="*/ 1808393 w 3523460"/>
              <a:gd name="connsiteY9" fmla="*/ 1868907 h 4731376"/>
              <a:gd name="connsiteX10" fmla="*/ 2492205 w 3523460"/>
              <a:gd name="connsiteY10" fmla="*/ 334305 h 4731376"/>
              <a:gd name="connsiteX11" fmla="*/ 2221860 w 3523460"/>
              <a:gd name="connsiteY11" fmla="*/ 2012031 h 4731376"/>
              <a:gd name="connsiteX12" fmla="*/ 2325227 w 3523460"/>
              <a:gd name="connsiteY12" fmla="*/ 2711745 h 4731376"/>
              <a:gd name="connsiteX13" fmla="*/ 2762549 w 3523460"/>
              <a:gd name="connsiteY13" fmla="*/ 2266471 h 4731376"/>
              <a:gd name="connsiteX14" fmla="*/ 3509971 w 3523460"/>
              <a:gd name="connsiteY14" fmla="*/ 2163105 h 4731376"/>
              <a:gd name="connsiteX15" fmla="*/ 2778451 w 3523460"/>
              <a:gd name="connsiteY15" fmla="*/ 2942332 h 4731376"/>
              <a:gd name="connsiteX16" fmla="*/ 2118493 w 3523460"/>
              <a:gd name="connsiteY16" fmla="*/ 4007807 h 4731376"/>
              <a:gd name="connsiteX17" fmla="*/ 2229811 w 3523460"/>
              <a:gd name="connsiteY17" fmla="*/ 4731376 h 4731376"/>
              <a:gd name="connsiteX18" fmla="*/ 830382 w 3523460"/>
              <a:gd name="connsiteY18"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48433 w 3523460"/>
              <a:gd name="connsiteY6" fmla="*/ 1717831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08393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92761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376 h 4731376"/>
              <a:gd name="connsiteX1" fmla="*/ 870139 w 3523460"/>
              <a:gd name="connsiteY1" fmla="*/ 4095273 h 4731376"/>
              <a:gd name="connsiteX2" fmla="*/ 432816 w 3523460"/>
              <a:gd name="connsiteY2" fmla="*/ 2274423 h 4731376"/>
              <a:gd name="connsiteX3" fmla="*/ 75008 w 3523460"/>
              <a:gd name="connsiteY3" fmla="*/ 970409 h 4731376"/>
              <a:gd name="connsiteX4" fmla="*/ 766771 w 3523460"/>
              <a:gd name="connsiteY4" fmla="*/ 1972273 h 4731376"/>
              <a:gd name="connsiteX5" fmla="*/ 711112 w 3523460"/>
              <a:gd name="connsiteY5" fmla="*/ 215035 h 4731376"/>
              <a:gd name="connsiteX6" fmla="*/ 1164336 w 3523460"/>
              <a:gd name="connsiteY6" fmla="*/ 1773490 h 4731376"/>
              <a:gd name="connsiteX7" fmla="*/ 1275655 w 3523460"/>
              <a:gd name="connsiteY7" fmla="*/ 1765539 h 4731376"/>
              <a:gd name="connsiteX8" fmla="*/ 1458534 w 3523460"/>
              <a:gd name="connsiteY8" fmla="*/ 350 h 4731376"/>
              <a:gd name="connsiteX9" fmla="*/ 1705024 w 3523460"/>
              <a:gd name="connsiteY9" fmla="*/ 1813246 h 4731376"/>
              <a:gd name="connsiteX10" fmla="*/ 1816344 w 3523460"/>
              <a:gd name="connsiteY10" fmla="*/ 1868907 h 4731376"/>
              <a:gd name="connsiteX11" fmla="*/ 2492205 w 3523460"/>
              <a:gd name="connsiteY11" fmla="*/ 334305 h 4731376"/>
              <a:gd name="connsiteX12" fmla="*/ 2221860 w 3523460"/>
              <a:gd name="connsiteY12" fmla="*/ 2012031 h 4731376"/>
              <a:gd name="connsiteX13" fmla="*/ 2325227 w 3523460"/>
              <a:gd name="connsiteY13" fmla="*/ 2711745 h 4731376"/>
              <a:gd name="connsiteX14" fmla="*/ 2762549 w 3523460"/>
              <a:gd name="connsiteY14" fmla="*/ 2266471 h 4731376"/>
              <a:gd name="connsiteX15" fmla="*/ 3509971 w 3523460"/>
              <a:gd name="connsiteY15" fmla="*/ 2163105 h 4731376"/>
              <a:gd name="connsiteX16" fmla="*/ 2778451 w 3523460"/>
              <a:gd name="connsiteY16" fmla="*/ 2942332 h 4731376"/>
              <a:gd name="connsiteX17" fmla="*/ 2118493 w 3523460"/>
              <a:gd name="connsiteY17" fmla="*/ 4007807 h 4731376"/>
              <a:gd name="connsiteX18" fmla="*/ 2229811 w 3523460"/>
              <a:gd name="connsiteY18" fmla="*/ 4731376 h 4731376"/>
              <a:gd name="connsiteX19" fmla="*/ 830382 w 3523460"/>
              <a:gd name="connsiteY19" fmla="*/ 4731376 h 4731376"/>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66771 w 3523460"/>
              <a:gd name="connsiteY4" fmla="*/ 1972081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838333 w 3523460"/>
              <a:gd name="connsiteY4" fmla="*/ 2003886 h 4731184"/>
              <a:gd name="connsiteX5" fmla="*/ 711112 w 3523460"/>
              <a:gd name="connsiteY5" fmla="*/ 214843 h 4731184"/>
              <a:gd name="connsiteX6" fmla="*/ 1164336 w 3523460"/>
              <a:gd name="connsiteY6" fmla="*/ 1773298 h 4731184"/>
              <a:gd name="connsiteX7" fmla="*/ 1275655 w 3523460"/>
              <a:gd name="connsiteY7" fmla="*/ 1765347 h 4731184"/>
              <a:gd name="connsiteX8" fmla="*/ 1458534 w 3523460"/>
              <a:gd name="connsiteY8" fmla="*/ 158 h 4731184"/>
              <a:gd name="connsiteX9" fmla="*/ 1705024 w 3523460"/>
              <a:gd name="connsiteY9" fmla="*/ 1813054 h 4731184"/>
              <a:gd name="connsiteX10" fmla="*/ 1816344 w 3523460"/>
              <a:gd name="connsiteY10" fmla="*/ 1868715 h 4731184"/>
              <a:gd name="connsiteX11" fmla="*/ 2492205 w 3523460"/>
              <a:gd name="connsiteY11" fmla="*/ 334113 h 4731184"/>
              <a:gd name="connsiteX12" fmla="*/ 2221860 w 3523460"/>
              <a:gd name="connsiteY12" fmla="*/ 2011839 h 4731184"/>
              <a:gd name="connsiteX13" fmla="*/ 2325227 w 3523460"/>
              <a:gd name="connsiteY13" fmla="*/ 2711553 h 4731184"/>
              <a:gd name="connsiteX14" fmla="*/ 2762549 w 3523460"/>
              <a:gd name="connsiteY14" fmla="*/ 2266279 h 4731184"/>
              <a:gd name="connsiteX15" fmla="*/ 3509971 w 3523460"/>
              <a:gd name="connsiteY15" fmla="*/ 2162913 h 4731184"/>
              <a:gd name="connsiteX16" fmla="*/ 2778451 w 3523460"/>
              <a:gd name="connsiteY16" fmla="*/ 2942140 h 4731184"/>
              <a:gd name="connsiteX17" fmla="*/ 2118493 w 3523460"/>
              <a:gd name="connsiteY17" fmla="*/ 4007615 h 4731184"/>
              <a:gd name="connsiteX18" fmla="*/ 2229811 w 3523460"/>
              <a:gd name="connsiteY18" fmla="*/ 4731184 h 4731184"/>
              <a:gd name="connsiteX19" fmla="*/ 830382 w 3523460"/>
              <a:gd name="connsiteY19"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34965 w 3523460"/>
              <a:gd name="connsiteY4" fmla="*/ 2027740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03886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164336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62187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84 h 4731184"/>
              <a:gd name="connsiteX1" fmla="*/ 870139 w 3523460"/>
              <a:gd name="connsiteY1" fmla="*/ 4095081 h 4731184"/>
              <a:gd name="connsiteX2" fmla="*/ 432816 w 3523460"/>
              <a:gd name="connsiteY2" fmla="*/ 2274231 h 4731184"/>
              <a:gd name="connsiteX3" fmla="*/ 75008 w 3523460"/>
              <a:gd name="connsiteY3" fmla="*/ 970217 h 4731184"/>
              <a:gd name="connsiteX4" fmla="*/ 750867 w 3523460"/>
              <a:gd name="connsiteY4" fmla="*/ 2107253 h 4731184"/>
              <a:gd name="connsiteX5" fmla="*/ 838333 w 3523460"/>
              <a:gd name="connsiteY5" fmla="*/ 2035692 h 4731184"/>
              <a:gd name="connsiteX6" fmla="*/ 711112 w 3523460"/>
              <a:gd name="connsiteY6" fmla="*/ 214843 h 4731184"/>
              <a:gd name="connsiteX7" fmla="*/ 1204092 w 3523460"/>
              <a:gd name="connsiteY7" fmla="*/ 1773298 h 4731184"/>
              <a:gd name="connsiteX8" fmla="*/ 1275655 w 3523460"/>
              <a:gd name="connsiteY8" fmla="*/ 1765347 h 4731184"/>
              <a:gd name="connsiteX9" fmla="*/ 1458534 w 3523460"/>
              <a:gd name="connsiteY9" fmla="*/ 158 h 4731184"/>
              <a:gd name="connsiteX10" fmla="*/ 1705024 w 3523460"/>
              <a:gd name="connsiteY10" fmla="*/ 1813054 h 4731184"/>
              <a:gd name="connsiteX11" fmla="*/ 1816344 w 3523460"/>
              <a:gd name="connsiteY11" fmla="*/ 1868715 h 4731184"/>
              <a:gd name="connsiteX12" fmla="*/ 2492205 w 3523460"/>
              <a:gd name="connsiteY12" fmla="*/ 334113 h 4731184"/>
              <a:gd name="connsiteX13" fmla="*/ 2221860 w 3523460"/>
              <a:gd name="connsiteY13" fmla="*/ 2011839 h 4731184"/>
              <a:gd name="connsiteX14" fmla="*/ 2325227 w 3523460"/>
              <a:gd name="connsiteY14" fmla="*/ 2711553 h 4731184"/>
              <a:gd name="connsiteX15" fmla="*/ 2762549 w 3523460"/>
              <a:gd name="connsiteY15" fmla="*/ 2266279 h 4731184"/>
              <a:gd name="connsiteX16" fmla="*/ 3509971 w 3523460"/>
              <a:gd name="connsiteY16" fmla="*/ 2162913 h 4731184"/>
              <a:gd name="connsiteX17" fmla="*/ 2778451 w 3523460"/>
              <a:gd name="connsiteY17" fmla="*/ 2942140 h 4731184"/>
              <a:gd name="connsiteX18" fmla="*/ 2118493 w 3523460"/>
              <a:gd name="connsiteY18" fmla="*/ 4007615 h 4731184"/>
              <a:gd name="connsiteX19" fmla="*/ 2229811 w 3523460"/>
              <a:gd name="connsiteY19" fmla="*/ 4731184 h 4731184"/>
              <a:gd name="connsiteX20" fmla="*/ 830382 w 3523460"/>
              <a:gd name="connsiteY20" fmla="*/ 4731184 h 4731184"/>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04092 w 3523460"/>
              <a:gd name="connsiteY7" fmla="*/ 1773290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6 h 4731176"/>
              <a:gd name="connsiteX1" fmla="*/ 870139 w 3523460"/>
              <a:gd name="connsiteY1" fmla="*/ 4095073 h 4731176"/>
              <a:gd name="connsiteX2" fmla="*/ 432816 w 3523460"/>
              <a:gd name="connsiteY2" fmla="*/ 2274223 h 4731176"/>
              <a:gd name="connsiteX3" fmla="*/ 75008 w 3523460"/>
              <a:gd name="connsiteY3" fmla="*/ 970209 h 4731176"/>
              <a:gd name="connsiteX4" fmla="*/ 750867 w 3523460"/>
              <a:gd name="connsiteY4" fmla="*/ 2107245 h 4731176"/>
              <a:gd name="connsiteX5" fmla="*/ 838333 w 3523460"/>
              <a:gd name="connsiteY5" fmla="*/ 2035684 h 4731176"/>
              <a:gd name="connsiteX6" fmla="*/ 711112 w 3523460"/>
              <a:gd name="connsiteY6" fmla="*/ 214835 h 4731176"/>
              <a:gd name="connsiteX7" fmla="*/ 1235897 w 3523460"/>
              <a:gd name="connsiteY7" fmla="*/ 1868706 h 4731176"/>
              <a:gd name="connsiteX8" fmla="*/ 1339265 w 3523460"/>
              <a:gd name="connsiteY8" fmla="*/ 1828949 h 4731176"/>
              <a:gd name="connsiteX9" fmla="*/ 1458534 w 3523460"/>
              <a:gd name="connsiteY9" fmla="*/ 150 h 4731176"/>
              <a:gd name="connsiteX10" fmla="*/ 1705024 w 3523460"/>
              <a:gd name="connsiteY10" fmla="*/ 1813046 h 4731176"/>
              <a:gd name="connsiteX11" fmla="*/ 1816344 w 3523460"/>
              <a:gd name="connsiteY11" fmla="*/ 1868707 h 4731176"/>
              <a:gd name="connsiteX12" fmla="*/ 2492205 w 3523460"/>
              <a:gd name="connsiteY12" fmla="*/ 334105 h 4731176"/>
              <a:gd name="connsiteX13" fmla="*/ 2221860 w 3523460"/>
              <a:gd name="connsiteY13" fmla="*/ 2011831 h 4731176"/>
              <a:gd name="connsiteX14" fmla="*/ 2325227 w 3523460"/>
              <a:gd name="connsiteY14" fmla="*/ 2711545 h 4731176"/>
              <a:gd name="connsiteX15" fmla="*/ 2762549 w 3523460"/>
              <a:gd name="connsiteY15" fmla="*/ 2266271 h 4731176"/>
              <a:gd name="connsiteX16" fmla="*/ 3509971 w 3523460"/>
              <a:gd name="connsiteY16" fmla="*/ 2162905 h 4731176"/>
              <a:gd name="connsiteX17" fmla="*/ 2778451 w 3523460"/>
              <a:gd name="connsiteY17" fmla="*/ 2942132 h 4731176"/>
              <a:gd name="connsiteX18" fmla="*/ 2118493 w 3523460"/>
              <a:gd name="connsiteY18" fmla="*/ 4007607 h 4731176"/>
              <a:gd name="connsiteX19" fmla="*/ 2229811 w 3523460"/>
              <a:gd name="connsiteY19" fmla="*/ 4731176 h 4731176"/>
              <a:gd name="connsiteX20" fmla="*/ 830382 w 3523460"/>
              <a:gd name="connsiteY20" fmla="*/ 4731176 h 4731176"/>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4 h 4731174"/>
              <a:gd name="connsiteX1" fmla="*/ 870139 w 3523460"/>
              <a:gd name="connsiteY1" fmla="*/ 4095071 h 4731174"/>
              <a:gd name="connsiteX2" fmla="*/ 432816 w 3523460"/>
              <a:gd name="connsiteY2" fmla="*/ 2274221 h 4731174"/>
              <a:gd name="connsiteX3" fmla="*/ 75008 w 3523460"/>
              <a:gd name="connsiteY3" fmla="*/ 970207 h 4731174"/>
              <a:gd name="connsiteX4" fmla="*/ 750867 w 3523460"/>
              <a:gd name="connsiteY4" fmla="*/ 2107243 h 4731174"/>
              <a:gd name="connsiteX5" fmla="*/ 838333 w 3523460"/>
              <a:gd name="connsiteY5" fmla="*/ 2035682 h 4731174"/>
              <a:gd name="connsiteX6" fmla="*/ 711112 w 3523460"/>
              <a:gd name="connsiteY6" fmla="*/ 214833 h 4731174"/>
              <a:gd name="connsiteX7" fmla="*/ 1235897 w 3523460"/>
              <a:gd name="connsiteY7" fmla="*/ 1868704 h 4731174"/>
              <a:gd name="connsiteX8" fmla="*/ 1339265 w 3523460"/>
              <a:gd name="connsiteY8" fmla="*/ 1828947 h 4731174"/>
              <a:gd name="connsiteX9" fmla="*/ 1458534 w 3523460"/>
              <a:gd name="connsiteY9" fmla="*/ 148 h 4731174"/>
              <a:gd name="connsiteX10" fmla="*/ 1705024 w 3523460"/>
              <a:gd name="connsiteY10" fmla="*/ 1813044 h 4731174"/>
              <a:gd name="connsiteX11" fmla="*/ 1816344 w 3523460"/>
              <a:gd name="connsiteY11" fmla="*/ 1868705 h 4731174"/>
              <a:gd name="connsiteX12" fmla="*/ 2492205 w 3523460"/>
              <a:gd name="connsiteY12" fmla="*/ 334103 h 4731174"/>
              <a:gd name="connsiteX13" fmla="*/ 2221860 w 3523460"/>
              <a:gd name="connsiteY13" fmla="*/ 2011829 h 4731174"/>
              <a:gd name="connsiteX14" fmla="*/ 2325227 w 3523460"/>
              <a:gd name="connsiteY14" fmla="*/ 2711543 h 4731174"/>
              <a:gd name="connsiteX15" fmla="*/ 2762549 w 3523460"/>
              <a:gd name="connsiteY15" fmla="*/ 2266269 h 4731174"/>
              <a:gd name="connsiteX16" fmla="*/ 3509971 w 3523460"/>
              <a:gd name="connsiteY16" fmla="*/ 2162903 h 4731174"/>
              <a:gd name="connsiteX17" fmla="*/ 2778451 w 3523460"/>
              <a:gd name="connsiteY17" fmla="*/ 2942130 h 4731174"/>
              <a:gd name="connsiteX18" fmla="*/ 2118493 w 3523460"/>
              <a:gd name="connsiteY18" fmla="*/ 4007605 h 4731174"/>
              <a:gd name="connsiteX19" fmla="*/ 2229811 w 3523460"/>
              <a:gd name="connsiteY19" fmla="*/ 4731174 h 4731174"/>
              <a:gd name="connsiteX20" fmla="*/ 830382 w 3523460"/>
              <a:gd name="connsiteY20" fmla="*/ 4731174 h 4731174"/>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05024 w 3523460"/>
              <a:gd name="connsiteY10" fmla="*/ 1813042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172 h 4731172"/>
              <a:gd name="connsiteX1" fmla="*/ 870139 w 3523460"/>
              <a:gd name="connsiteY1" fmla="*/ 4095069 h 4731172"/>
              <a:gd name="connsiteX2" fmla="*/ 432816 w 3523460"/>
              <a:gd name="connsiteY2" fmla="*/ 2274219 h 4731172"/>
              <a:gd name="connsiteX3" fmla="*/ 75008 w 3523460"/>
              <a:gd name="connsiteY3" fmla="*/ 970205 h 4731172"/>
              <a:gd name="connsiteX4" fmla="*/ 750867 w 3523460"/>
              <a:gd name="connsiteY4" fmla="*/ 2107241 h 4731172"/>
              <a:gd name="connsiteX5" fmla="*/ 838333 w 3523460"/>
              <a:gd name="connsiteY5" fmla="*/ 2035680 h 4731172"/>
              <a:gd name="connsiteX6" fmla="*/ 711112 w 3523460"/>
              <a:gd name="connsiteY6" fmla="*/ 214831 h 4731172"/>
              <a:gd name="connsiteX7" fmla="*/ 1235897 w 3523460"/>
              <a:gd name="connsiteY7" fmla="*/ 1868702 h 4731172"/>
              <a:gd name="connsiteX8" fmla="*/ 1315411 w 3523460"/>
              <a:gd name="connsiteY8" fmla="*/ 1852799 h 4731172"/>
              <a:gd name="connsiteX9" fmla="*/ 1458534 w 3523460"/>
              <a:gd name="connsiteY9" fmla="*/ 146 h 4731172"/>
              <a:gd name="connsiteX10" fmla="*/ 1728878 w 3523460"/>
              <a:gd name="connsiteY10" fmla="*/ 1828945 h 4731172"/>
              <a:gd name="connsiteX11" fmla="*/ 1816344 w 3523460"/>
              <a:gd name="connsiteY11" fmla="*/ 1868703 h 4731172"/>
              <a:gd name="connsiteX12" fmla="*/ 2492205 w 3523460"/>
              <a:gd name="connsiteY12" fmla="*/ 334101 h 4731172"/>
              <a:gd name="connsiteX13" fmla="*/ 2221860 w 3523460"/>
              <a:gd name="connsiteY13" fmla="*/ 2011827 h 4731172"/>
              <a:gd name="connsiteX14" fmla="*/ 2325227 w 3523460"/>
              <a:gd name="connsiteY14" fmla="*/ 2711541 h 4731172"/>
              <a:gd name="connsiteX15" fmla="*/ 2762549 w 3523460"/>
              <a:gd name="connsiteY15" fmla="*/ 2266267 h 4731172"/>
              <a:gd name="connsiteX16" fmla="*/ 3509971 w 3523460"/>
              <a:gd name="connsiteY16" fmla="*/ 2162901 h 4731172"/>
              <a:gd name="connsiteX17" fmla="*/ 2778451 w 3523460"/>
              <a:gd name="connsiteY17" fmla="*/ 2942128 h 4731172"/>
              <a:gd name="connsiteX18" fmla="*/ 2118493 w 3523460"/>
              <a:gd name="connsiteY18" fmla="*/ 4007603 h 4731172"/>
              <a:gd name="connsiteX19" fmla="*/ 2229811 w 3523460"/>
              <a:gd name="connsiteY19" fmla="*/ 4731172 h 4731172"/>
              <a:gd name="connsiteX20" fmla="*/ 830382 w 3523460"/>
              <a:gd name="connsiteY20" fmla="*/ 4731172 h 4731172"/>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830382 w 3523460"/>
              <a:gd name="connsiteY0" fmla="*/ 4731063 h 4731063"/>
              <a:gd name="connsiteX1" fmla="*/ 870139 w 3523460"/>
              <a:gd name="connsiteY1" fmla="*/ 4094960 h 4731063"/>
              <a:gd name="connsiteX2" fmla="*/ 432816 w 3523460"/>
              <a:gd name="connsiteY2" fmla="*/ 2274110 h 4731063"/>
              <a:gd name="connsiteX3" fmla="*/ 75008 w 3523460"/>
              <a:gd name="connsiteY3" fmla="*/ 970096 h 4731063"/>
              <a:gd name="connsiteX4" fmla="*/ 750867 w 3523460"/>
              <a:gd name="connsiteY4" fmla="*/ 2107132 h 4731063"/>
              <a:gd name="connsiteX5" fmla="*/ 838333 w 3523460"/>
              <a:gd name="connsiteY5" fmla="*/ 2035571 h 4731063"/>
              <a:gd name="connsiteX6" fmla="*/ 711112 w 3523460"/>
              <a:gd name="connsiteY6" fmla="*/ 214722 h 4731063"/>
              <a:gd name="connsiteX7" fmla="*/ 1235897 w 3523460"/>
              <a:gd name="connsiteY7" fmla="*/ 1868593 h 4731063"/>
              <a:gd name="connsiteX8" fmla="*/ 1315411 w 3523460"/>
              <a:gd name="connsiteY8" fmla="*/ 1852690 h 4731063"/>
              <a:gd name="connsiteX9" fmla="*/ 1458534 w 3523460"/>
              <a:gd name="connsiteY9" fmla="*/ 37 h 4731063"/>
              <a:gd name="connsiteX10" fmla="*/ 1728878 w 3523460"/>
              <a:gd name="connsiteY10" fmla="*/ 1828836 h 4731063"/>
              <a:gd name="connsiteX11" fmla="*/ 1816344 w 3523460"/>
              <a:gd name="connsiteY11" fmla="*/ 1868594 h 4731063"/>
              <a:gd name="connsiteX12" fmla="*/ 2492205 w 3523460"/>
              <a:gd name="connsiteY12" fmla="*/ 333992 h 4731063"/>
              <a:gd name="connsiteX13" fmla="*/ 2221860 w 3523460"/>
              <a:gd name="connsiteY13" fmla="*/ 2011718 h 4731063"/>
              <a:gd name="connsiteX14" fmla="*/ 2325227 w 3523460"/>
              <a:gd name="connsiteY14" fmla="*/ 2711432 h 4731063"/>
              <a:gd name="connsiteX15" fmla="*/ 2762549 w 3523460"/>
              <a:gd name="connsiteY15" fmla="*/ 2266158 h 4731063"/>
              <a:gd name="connsiteX16" fmla="*/ 3509971 w 3523460"/>
              <a:gd name="connsiteY16" fmla="*/ 2162792 h 4731063"/>
              <a:gd name="connsiteX17" fmla="*/ 2778451 w 3523460"/>
              <a:gd name="connsiteY17" fmla="*/ 2942019 h 4731063"/>
              <a:gd name="connsiteX18" fmla="*/ 2118493 w 3523460"/>
              <a:gd name="connsiteY18" fmla="*/ 4007494 h 4731063"/>
              <a:gd name="connsiteX19" fmla="*/ 2229811 w 3523460"/>
              <a:gd name="connsiteY19" fmla="*/ 4731063 h 4731063"/>
              <a:gd name="connsiteX20" fmla="*/ 830382 w 3523460"/>
              <a:gd name="connsiteY20" fmla="*/ 4731063 h 4731063"/>
              <a:gd name="connsiteX0" fmla="*/ 727477 w 3523460"/>
              <a:gd name="connsiteY0" fmla="*/ 5951236 h 5951236"/>
              <a:gd name="connsiteX1" fmla="*/ 870139 w 3523460"/>
              <a:gd name="connsiteY1" fmla="*/ 4094960 h 5951236"/>
              <a:gd name="connsiteX2" fmla="*/ 432816 w 3523460"/>
              <a:gd name="connsiteY2" fmla="*/ 2274110 h 5951236"/>
              <a:gd name="connsiteX3" fmla="*/ 75008 w 3523460"/>
              <a:gd name="connsiteY3" fmla="*/ 970096 h 5951236"/>
              <a:gd name="connsiteX4" fmla="*/ 750867 w 3523460"/>
              <a:gd name="connsiteY4" fmla="*/ 2107132 h 5951236"/>
              <a:gd name="connsiteX5" fmla="*/ 838333 w 3523460"/>
              <a:gd name="connsiteY5" fmla="*/ 2035571 h 5951236"/>
              <a:gd name="connsiteX6" fmla="*/ 711112 w 3523460"/>
              <a:gd name="connsiteY6" fmla="*/ 214722 h 5951236"/>
              <a:gd name="connsiteX7" fmla="*/ 1235897 w 3523460"/>
              <a:gd name="connsiteY7" fmla="*/ 1868593 h 5951236"/>
              <a:gd name="connsiteX8" fmla="*/ 1315411 w 3523460"/>
              <a:gd name="connsiteY8" fmla="*/ 1852690 h 5951236"/>
              <a:gd name="connsiteX9" fmla="*/ 1458534 w 3523460"/>
              <a:gd name="connsiteY9" fmla="*/ 37 h 5951236"/>
              <a:gd name="connsiteX10" fmla="*/ 1728878 w 3523460"/>
              <a:gd name="connsiteY10" fmla="*/ 1828836 h 5951236"/>
              <a:gd name="connsiteX11" fmla="*/ 1816344 w 3523460"/>
              <a:gd name="connsiteY11" fmla="*/ 1868594 h 5951236"/>
              <a:gd name="connsiteX12" fmla="*/ 2492205 w 3523460"/>
              <a:gd name="connsiteY12" fmla="*/ 333992 h 5951236"/>
              <a:gd name="connsiteX13" fmla="*/ 2221860 w 3523460"/>
              <a:gd name="connsiteY13" fmla="*/ 2011718 h 5951236"/>
              <a:gd name="connsiteX14" fmla="*/ 2325227 w 3523460"/>
              <a:gd name="connsiteY14" fmla="*/ 2711432 h 5951236"/>
              <a:gd name="connsiteX15" fmla="*/ 2762549 w 3523460"/>
              <a:gd name="connsiteY15" fmla="*/ 2266158 h 5951236"/>
              <a:gd name="connsiteX16" fmla="*/ 3509971 w 3523460"/>
              <a:gd name="connsiteY16" fmla="*/ 2162792 h 5951236"/>
              <a:gd name="connsiteX17" fmla="*/ 2778451 w 3523460"/>
              <a:gd name="connsiteY17" fmla="*/ 2942019 h 5951236"/>
              <a:gd name="connsiteX18" fmla="*/ 2118493 w 3523460"/>
              <a:gd name="connsiteY18" fmla="*/ 4007494 h 5951236"/>
              <a:gd name="connsiteX19" fmla="*/ 2229811 w 3523460"/>
              <a:gd name="connsiteY19" fmla="*/ 4731063 h 5951236"/>
              <a:gd name="connsiteX20" fmla="*/ 727477 w 3523460"/>
              <a:gd name="connsiteY20" fmla="*/ 5951236 h 5951236"/>
              <a:gd name="connsiteX0" fmla="*/ 727477 w 3523460"/>
              <a:gd name="connsiteY0" fmla="*/ 5951236 h 5980637"/>
              <a:gd name="connsiteX1" fmla="*/ 870139 w 3523460"/>
              <a:gd name="connsiteY1" fmla="*/ 4094960 h 5980637"/>
              <a:gd name="connsiteX2" fmla="*/ 432816 w 3523460"/>
              <a:gd name="connsiteY2" fmla="*/ 2274110 h 5980637"/>
              <a:gd name="connsiteX3" fmla="*/ 75008 w 3523460"/>
              <a:gd name="connsiteY3" fmla="*/ 970096 h 5980637"/>
              <a:gd name="connsiteX4" fmla="*/ 750867 w 3523460"/>
              <a:gd name="connsiteY4" fmla="*/ 2107132 h 5980637"/>
              <a:gd name="connsiteX5" fmla="*/ 838333 w 3523460"/>
              <a:gd name="connsiteY5" fmla="*/ 2035571 h 5980637"/>
              <a:gd name="connsiteX6" fmla="*/ 711112 w 3523460"/>
              <a:gd name="connsiteY6" fmla="*/ 214722 h 5980637"/>
              <a:gd name="connsiteX7" fmla="*/ 1235897 w 3523460"/>
              <a:gd name="connsiteY7" fmla="*/ 1868593 h 5980637"/>
              <a:gd name="connsiteX8" fmla="*/ 1315411 w 3523460"/>
              <a:gd name="connsiteY8" fmla="*/ 1852690 h 5980637"/>
              <a:gd name="connsiteX9" fmla="*/ 1458534 w 3523460"/>
              <a:gd name="connsiteY9" fmla="*/ 37 h 5980637"/>
              <a:gd name="connsiteX10" fmla="*/ 1728878 w 3523460"/>
              <a:gd name="connsiteY10" fmla="*/ 1828836 h 5980637"/>
              <a:gd name="connsiteX11" fmla="*/ 1816344 w 3523460"/>
              <a:gd name="connsiteY11" fmla="*/ 1868594 h 5980637"/>
              <a:gd name="connsiteX12" fmla="*/ 2492205 w 3523460"/>
              <a:gd name="connsiteY12" fmla="*/ 333992 h 5980637"/>
              <a:gd name="connsiteX13" fmla="*/ 2221860 w 3523460"/>
              <a:gd name="connsiteY13" fmla="*/ 2011718 h 5980637"/>
              <a:gd name="connsiteX14" fmla="*/ 2325227 w 3523460"/>
              <a:gd name="connsiteY14" fmla="*/ 2711432 h 5980637"/>
              <a:gd name="connsiteX15" fmla="*/ 2762549 w 3523460"/>
              <a:gd name="connsiteY15" fmla="*/ 2266158 h 5980637"/>
              <a:gd name="connsiteX16" fmla="*/ 3509971 w 3523460"/>
              <a:gd name="connsiteY16" fmla="*/ 2162792 h 5980637"/>
              <a:gd name="connsiteX17" fmla="*/ 2778451 w 3523460"/>
              <a:gd name="connsiteY17" fmla="*/ 2942019 h 5980637"/>
              <a:gd name="connsiteX18" fmla="*/ 2118493 w 3523460"/>
              <a:gd name="connsiteY18" fmla="*/ 4007494 h 5980637"/>
              <a:gd name="connsiteX19" fmla="*/ 2303315 w 3523460"/>
              <a:gd name="connsiteY19" fmla="*/ 5980637 h 5980637"/>
              <a:gd name="connsiteX20" fmla="*/ 727477 w 3523460"/>
              <a:gd name="connsiteY20" fmla="*/ 5951236 h 5980637"/>
              <a:gd name="connsiteX0" fmla="*/ 727477 w 3523460"/>
              <a:gd name="connsiteY0" fmla="*/ 5951236 h 5953756"/>
              <a:gd name="connsiteX1" fmla="*/ 870139 w 3523460"/>
              <a:gd name="connsiteY1" fmla="*/ 4094960 h 5953756"/>
              <a:gd name="connsiteX2" fmla="*/ 432816 w 3523460"/>
              <a:gd name="connsiteY2" fmla="*/ 2274110 h 5953756"/>
              <a:gd name="connsiteX3" fmla="*/ 75008 w 3523460"/>
              <a:gd name="connsiteY3" fmla="*/ 970096 h 5953756"/>
              <a:gd name="connsiteX4" fmla="*/ 750867 w 3523460"/>
              <a:gd name="connsiteY4" fmla="*/ 2107132 h 5953756"/>
              <a:gd name="connsiteX5" fmla="*/ 838333 w 3523460"/>
              <a:gd name="connsiteY5" fmla="*/ 2035571 h 5953756"/>
              <a:gd name="connsiteX6" fmla="*/ 711112 w 3523460"/>
              <a:gd name="connsiteY6" fmla="*/ 214722 h 5953756"/>
              <a:gd name="connsiteX7" fmla="*/ 1235897 w 3523460"/>
              <a:gd name="connsiteY7" fmla="*/ 1868593 h 5953756"/>
              <a:gd name="connsiteX8" fmla="*/ 1315411 w 3523460"/>
              <a:gd name="connsiteY8" fmla="*/ 1852690 h 5953756"/>
              <a:gd name="connsiteX9" fmla="*/ 1458534 w 3523460"/>
              <a:gd name="connsiteY9" fmla="*/ 37 h 5953756"/>
              <a:gd name="connsiteX10" fmla="*/ 1728878 w 3523460"/>
              <a:gd name="connsiteY10" fmla="*/ 1828836 h 5953756"/>
              <a:gd name="connsiteX11" fmla="*/ 1816344 w 3523460"/>
              <a:gd name="connsiteY11" fmla="*/ 1868594 h 5953756"/>
              <a:gd name="connsiteX12" fmla="*/ 2492205 w 3523460"/>
              <a:gd name="connsiteY12" fmla="*/ 333992 h 5953756"/>
              <a:gd name="connsiteX13" fmla="*/ 2221860 w 3523460"/>
              <a:gd name="connsiteY13" fmla="*/ 2011718 h 5953756"/>
              <a:gd name="connsiteX14" fmla="*/ 2325227 w 3523460"/>
              <a:gd name="connsiteY14" fmla="*/ 2711432 h 5953756"/>
              <a:gd name="connsiteX15" fmla="*/ 2762549 w 3523460"/>
              <a:gd name="connsiteY15" fmla="*/ 2266158 h 5953756"/>
              <a:gd name="connsiteX16" fmla="*/ 3509971 w 3523460"/>
              <a:gd name="connsiteY16" fmla="*/ 2162792 h 5953756"/>
              <a:gd name="connsiteX17" fmla="*/ 2778451 w 3523460"/>
              <a:gd name="connsiteY17" fmla="*/ 2942019 h 5953756"/>
              <a:gd name="connsiteX18" fmla="*/ 2118493 w 3523460"/>
              <a:gd name="connsiteY18" fmla="*/ 4007494 h 5953756"/>
              <a:gd name="connsiteX19" fmla="*/ 2312583 w 3523460"/>
              <a:gd name="connsiteY19" fmla="*/ 5948200 h 5953756"/>
              <a:gd name="connsiteX20" fmla="*/ 727477 w 3523460"/>
              <a:gd name="connsiteY20" fmla="*/ 5951236 h 5953756"/>
              <a:gd name="connsiteX0" fmla="*/ 727477 w 3523460"/>
              <a:gd name="connsiteY0" fmla="*/ 5951236 h 5957469"/>
              <a:gd name="connsiteX1" fmla="*/ 870139 w 3523460"/>
              <a:gd name="connsiteY1" fmla="*/ 4094960 h 5957469"/>
              <a:gd name="connsiteX2" fmla="*/ 432816 w 3523460"/>
              <a:gd name="connsiteY2" fmla="*/ 2274110 h 5957469"/>
              <a:gd name="connsiteX3" fmla="*/ 75008 w 3523460"/>
              <a:gd name="connsiteY3" fmla="*/ 970096 h 5957469"/>
              <a:gd name="connsiteX4" fmla="*/ 750867 w 3523460"/>
              <a:gd name="connsiteY4" fmla="*/ 2107132 h 5957469"/>
              <a:gd name="connsiteX5" fmla="*/ 838333 w 3523460"/>
              <a:gd name="connsiteY5" fmla="*/ 2035571 h 5957469"/>
              <a:gd name="connsiteX6" fmla="*/ 711112 w 3523460"/>
              <a:gd name="connsiteY6" fmla="*/ 214722 h 5957469"/>
              <a:gd name="connsiteX7" fmla="*/ 1235897 w 3523460"/>
              <a:gd name="connsiteY7" fmla="*/ 1868593 h 5957469"/>
              <a:gd name="connsiteX8" fmla="*/ 1315411 w 3523460"/>
              <a:gd name="connsiteY8" fmla="*/ 1852690 h 5957469"/>
              <a:gd name="connsiteX9" fmla="*/ 1458534 w 3523460"/>
              <a:gd name="connsiteY9" fmla="*/ 37 h 5957469"/>
              <a:gd name="connsiteX10" fmla="*/ 1728878 w 3523460"/>
              <a:gd name="connsiteY10" fmla="*/ 1828836 h 5957469"/>
              <a:gd name="connsiteX11" fmla="*/ 1816344 w 3523460"/>
              <a:gd name="connsiteY11" fmla="*/ 1868594 h 5957469"/>
              <a:gd name="connsiteX12" fmla="*/ 2492205 w 3523460"/>
              <a:gd name="connsiteY12" fmla="*/ 333992 h 5957469"/>
              <a:gd name="connsiteX13" fmla="*/ 2221860 w 3523460"/>
              <a:gd name="connsiteY13" fmla="*/ 2011718 h 5957469"/>
              <a:gd name="connsiteX14" fmla="*/ 2325227 w 3523460"/>
              <a:gd name="connsiteY14" fmla="*/ 2711432 h 5957469"/>
              <a:gd name="connsiteX15" fmla="*/ 2762549 w 3523460"/>
              <a:gd name="connsiteY15" fmla="*/ 2266158 h 5957469"/>
              <a:gd name="connsiteX16" fmla="*/ 3509971 w 3523460"/>
              <a:gd name="connsiteY16" fmla="*/ 2162792 h 5957469"/>
              <a:gd name="connsiteX17" fmla="*/ 2778451 w 3523460"/>
              <a:gd name="connsiteY17" fmla="*/ 2942019 h 5957469"/>
              <a:gd name="connsiteX18" fmla="*/ 2118493 w 3523460"/>
              <a:gd name="connsiteY18" fmla="*/ 4007494 h 5957469"/>
              <a:gd name="connsiteX19" fmla="*/ 2317218 w 3523460"/>
              <a:gd name="connsiteY19" fmla="*/ 5957469 h 5957469"/>
              <a:gd name="connsiteX20" fmla="*/ 727477 w 3523460"/>
              <a:gd name="connsiteY20" fmla="*/ 5951236 h 5957469"/>
              <a:gd name="connsiteX0" fmla="*/ 727477 w 3523460"/>
              <a:gd name="connsiteY0" fmla="*/ 5951236 h 5957469"/>
              <a:gd name="connsiteX1" fmla="*/ 870139 w 3523460"/>
              <a:gd name="connsiteY1" fmla="*/ 4094960 h 5957469"/>
              <a:gd name="connsiteX2" fmla="*/ 432816 w 3523460"/>
              <a:gd name="connsiteY2" fmla="*/ 2274110 h 5957469"/>
              <a:gd name="connsiteX3" fmla="*/ 75008 w 3523460"/>
              <a:gd name="connsiteY3" fmla="*/ 970096 h 5957469"/>
              <a:gd name="connsiteX4" fmla="*/ 750867 w 3523460"/>
              <a:gd name="connsiteY4" fmla="*/ 2107132 h 5957469"/>
              <a:gd name="connsiteX5" fmla="*/ 838333 w 3523460"/>
              <a:gd name="connsiteY5" fmla="*/ 2035571 h 5957469"/>
              <a:gd name="connsiteX6" fmla="*/ 711112 w 3523460"/>
              <a:gd name="connsiteY6" fmla="*/ 214722 h 5957469"/>
              <a:gd name="connsiteX7" fmla="*/ 1235897 w 3523460"/>
              <a:gd name="connsiteY7" fmla="*/ 1868593 h 5957469"/>
              <a:gd name="connsiteX8" fmla="*/ 1315411 w 3523460"/>
              <a:gd name="connsiteY8" fmla="*/ 1852690 h 5957469"/>
              <a:gd name="connsiteX9" fmla="*/ 1458534 w 3523460"/>
              <a:gd name="connsiteY9" fmla="*/ 37 h 5957469"/>
              <a:gd name="connsiteX10" fmla="*/ 1728878 w 3523460"/>
              <a:gd name="connsiteY10" fmla="*/ 1828836 h 5957469"/>
              <a:gd name="connsiteX11" fmla="*/ 1816344 w 3523460"/>
              <a:gd name="connsiteY11" fmla="*/ 1868594 h 5957469"/>
              <a:gd name="connsiteX12" fmla="*/ 2492205 w 3523460"/>
              <a:gd name="connsiteY12" fmla="*/ 333992 h 5957469"/>
              <a:gd name="connsiteX13" fmla="*/ 2221860 w 3523460"/>
              <a:gd name="connsiteY13" fmla="*/ 2011718 h 5957469"/>
              <a:gd name="connsiteX14" fmla="*/ 2325227 w 3523460"/>
              <a:gd name="connsiteY14" fmla="*/ 2711432 h 5957469"/>
              <a:gd name="connsiteX15" fmla="*/ 2762549 w 3523460"/>
              <a:gd name="connsiteY15" fmla="*/ 2266158 h 5957469"/>
              <a:gd name="connsiteX16" fmla="*/ 3509971 w 3523460"/>
              <a:gd name="connsiteY16" fmla="*/ 2162792 h 5957469"/>
              <a:gd name="connsiteX17" fmla="*/ 2778451 w 3523460"/>
              <a:gd name="connsiteY17" fmla="*/ 2942019 h 5957469"/>
              <a:gd name="connsiteX18" fmla="*/ 2118493 w 3523460"/>
              <a:gd name="connsiteY18" fmla="*/ 4007494 h 5957469"/>
              <a:gd name="connsiteX19" fmla="*/ 2317218 w 3523460"/>
              <a:gd name="connsiteY19" fmla="*/ 5957469 h 5957469"/>
              <a:gd name="connsiteX20" fmla="*/ 727477 w 3523460"/>
              <a:gd name="connsiteY20" fmla="*/ 5951236 h 595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460" h="5957469">
                <a:moveTo>
                  <a:pt x="727477" y="5951236"/>
                </a:moveTo>
                <a:cubicBezTo>
                  <a:pt x="740729" y="5739202"/>
                  <a:pt x="864838" y="4410361"/>
                  <a:pt x="870139" y="4094960"/>
                </a:cubicBezTo>
                <a:cubicBezTo>
                  <a:pt x="560039" y="3546320"/>
                  <a:pt x="456669" y="2926117"/>
                  <a:pt x="432816" y="2274110"/>
                </a:cubicBezTo>
                <a:cubicBezTo>
                  <a:pt x="313547" y="1839439"/>
                  <a:pt x="-187386" y="1134423"/>
                  <a:pt x="75008" y="970096"/>
                </a:cubicBezTo>
                <a:cubicBezTo>
                  <a:pt x="248612" y="927688"/>
                  <a:pt x="623646" y="1934854"/>
                  <a:pt x="750867" y="2107132"/>
                </a:cubicBezTo>
                <a:cubicBezTo>
                  <a:pt x="790624" y="2183994"/>
                  <a:pt x="862187" y="2105807"/>
                  <a:pt x="838333" y="2035571"/>
                </a:cubicBezTo>
                <a:cubicBezTo>
                  <a:pt x="716413" y="1433922"/>
                  <a:pt x="427516" y="251827"/>
                  <a:pt x="711112" y="214722"/>
                </a:cubicBezTo>
                <a:cubicBezTo>
                  <a:pt x="909896" y="184242"/>
                  <a:pt x="1157709" y="1578371"/>
                  <a:pt x="1235897" y="1868593"/>
                </a:cubicBezTo>
                <a:cubicBezTo>
                  <a:pt x="1242524" y="1928227"/>
                  <a:pt x="1311436" y="2047497"/>
                  <a:pt x="1315411" y="1852690"/>
                </a:cubicBezTo>
                <a:cubicBezTo>
                  <a:pt x="1312761" y="1280197"/>
                  <a:pt x="1159035" y="-7915"/>
                  <a:pt x="1458534" y="37"/>
                </a:cubicBezTo>
                <a:cubicBezTo>
                  <a:pt x="1693099" y="-7916"/>
                  <a:pt x="1707674" y="1541264"/>
                  <a:pt x="1728878" y="1828836"/>
                </a:cubicBezTo>
                <a:cubicBezTo>
                  <a:pt x="1734180" y="1917625"/>
                  <a:pt x="1764661" y="1916301"/>
                  <a:pt x="1816344" y="1868594"/>
                </a:cubicBezTo>
                <a:cubicBezTo>
                  <a:pt x="2054883" y="1372963"/>
                  <a:pt x="2198007" y="241226"/>
                  <a:pt x="2492205" y="333992"/>
                </a:cubicBezTo>
                <a:cubicBezTo>
                  <a:pt x="2781103" y="421456"/>
                  <a:pt x="2314625" y="1471029"/>
                  <a:pt x="2221860" y="2011718"/>
                </a:cubicBezTo>
                <a:lnTo>
                  <a:pt x="2325227" y="2711432"/>
                </a:lnTo>
                <a:cubicBezTo>
                  <a:pt x="2439196" y="2563007"/>
                  <a:pt x="2584970" y="2406632"/>
                  <a:pt x="2762549" y="2266158"/>
                </a:cubicBezTo>
                <a:cubicBezTo>
                  <a:pt x="3043495" y="1897748"/>
                  <a:pt x="3618639" y="2022319"/>
                  <a:pt x="3509971" y="2162792"/>
                </a:cubicBezTo>
                <a:cubicBezTo>
                  <a:pt x="3266131" y="2446388"/>
                  <a:pt x="2982534" y="2594812"/>
                  <a:pt x="2778451" y="2942019"/>
                </a:cubicBezTo>
                <a:cubicBezTo>
                  <a:pt x="2558465" y="3336933"/>
                  <a:pt x="2370285" y="3707995"/>
                  <a:pt x="2118493" y="4007494"/>
                </a:cubicBezTo>
                <a:cubicBezTo>
                  <a:pt x="2147648" y="4296392"/>
                  <a:pt x="2280112" y="5716279"/>
                  <a:pt x="2317218" y="5957469"/>
                </a:cubicBezTo>
                <a:lnTo>
                  <a:pt x="727477" y="5951236"/>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nvGrpSpPr>
          <p:cNvPr id="60" name="Group 59">
            <a:extLst>
              <a:ext uri="{FF2B5EF4-FFF2-40B4-BE49-F238E27FC236}">
                <a16:creationId xmlns:a16="http://schemas.microsoft.com/office/drawing/2014/main" id="{B34AEA54-E731-4580-AD7F-D4BA8C850C9C}"/>
              </a:ext>
            </a:extLst>
          </p:cNvPr>
          <p:cNvGrpSpPr/>
          <p:nvPr/>
        </p:nvGrpSpPr>
        <p:grpSpPr>
          <a:xfrm>
            <a:off x="232835" y="3268195"/>
            <a:ext cx="3089995" cy="1630044"/>
            <a:chOff x="642325" y="3362835"/>
            <a:chExt cx="2233556" cy="1630044"/>
          </a:xfrm>
        </p:grpSpPr>
        <p:sp>
          <p:nvSpPr>
            <p:cNvPr id="61" name="TextBox 60">
              <a:extLst>
                <a:ext uri="{FF2B5EF4-FFF2-40B4-BE49-F238E27FC236}">
                  <a16:creationId xmlns:a16="http://schemas.microsoft.com/office/drawing/2014/main" id="{F48D44C3-FEAF-423F-8E3B-2C39B2BDEB53}"/>
                </a:ext>
              </a:extLst>
            </p:cNvPr>
            <p:cNvSpPr txBox="1"/>
            <p:nvPr/>
          </p:nvSpPr>
          <p:spPr>
            <a:xfrm>
              <a:off x="727609" y="3915661"/>
              <a:ext cx="2148272" cy="1077218"/>
            </a:xfrm>
            <a:prstGeom prst="rect">
              <a:avLst/>
            </a:prstGeom>
            <a:noFill/>
          </p:spPr>
          <p:txBody>
            <a:bodyPr wrap="square" rtlCol="0">
              <a:spAutoFit/>
            </a:bodyPr>
            <a:lstStyle/>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Incremento de 0.3°C por década</a:t>
              </a:r>
            </a:p>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Ciclones y Huracanes mas fuertes</a:t>
              </a:r>
              <a:endParaRPr lang="es-EC" altLang="ko-KR" sz="16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270775B-F6D9-47BE-BF98-E69781564484}"/>
                </a:ext>
              </a:extLst>
            </p:cNvPr>
            <p:cNvSpPr txBox="1"/>
            <p:nvPr/>
          </p:nvSpPr>
          <p:spPr>
            <a:xfrm>
              <a:off x="642325" y="3362835"/>
              <a:ext cx="2220972" cy="584775"/>
            </a:xfrm>
            <a:prstGeom prst="rect">
              <a:avLst/>
            </a:prstGeom>
            <a:noFill/>
          </p:spPr>
          <p:txBody>
            <a:bodyPr wrap="square" rtlCol="0">
              <a:spAutoFit/>
            </a:bodyPr>
            <a:lstStyle/>
            <a:p>
              <a:pPr algn="r"/>
              <a:r>
                <a:rPr lang="es-EC" altLang="ko-KR" sz="1600" b="1" dirty="0" smtClean="0">
                  <a:latin typeface="Arial" panose="020B0604020202020204" pitchFamily="34" charset="0"/>
                  <a:cs typeface="Arial" panose="020B0604020202020204" pitchFamily="34" charset="0"/>
                </a:rPr>
                <a:t>Calentamiento y Acidificación de los océanos</a:t>
              </a:r>
              <a:endParaRPr lang="es-EC" altLang="ko-KR" sz="1600" b="1" dirty="0">
                <a:latin typeface="Arial" panose="020B0604020202020204" pitchFamily="34" charset="0"/>
                <a:cs typeface="Arial" panose="020B0604020202020204" pitchFamily="34" charset="0"/>
              </a:endParaRPr>
            </a:p>
          </p:txBody>
        </p:sp>
      </p:grpSp>
      <p:sp>
        <p:nvSpPr>
          <p:cNvPr id="65" name="TextBox 64">
            <a:extLst>
              <a:ext uri="{FF2B5EF4-FFF2-40B4-BE49-F238E27FC236}">
                <a16:creationId xmlns:a16="http://schemas.microsoft.com/office/drawing/2014/main" id="{5B344427-BF71-4764-8775-A47091DC318A}"/>
              </a:ext>
            </a:extLst>
          </p:cNvPr>
          <p:cNvSpPr txBox="1"/>
          <p:nvPr/>
        </p:nvSpPr>
        <p:spPr>
          <a:xfrm>
            <a:off x="398574" y="5294358"/>
            <a:ext cx="3038793" cy="584775"/>
          </a:xfrm>
          <a:prstGeom prst="rect">
            <a:avLst/>
          </a:prstGeom>
          <a:noFill/>
        </p:spPr>
        <p:txBody>
          <a:bodyPr wrap="square" rtlCol="0">
            <a:spAutoFit/>
          </a:bodyPr>
          <a:lstStyle/>
          <a:p>
            <a:r>
              <a:rPr lang="es-EC" altLang="ko-KR" sz="1600" b="1" dirty="0" smtClean="0">
                <a:latin typeface="Arial" panose="020B0604020202020204" pitchFamily="34" charset="0"/>
                <a:cs typeface="Arial" panose="020B0604020202020204" pitchFamily="34" charset="0"/>
              </a:rPr>
              <a:t>Reducción del </a:t>
            </a:r>
            <a:r>
              <a:rPr lang="es-EC" altLang="ko-KR" sz="1600" b="1" dirty="0">
                <a:latin typeface="Arial" panose="020B0604020202020204" pitchFamily="34" charset="0"/>
                <a:cs typeface="Arial" panose="020B0604020202020204" pitchFamily="34" charset="0"/>
              </a:rPr>
              <a:t>h</a:t>
            </a:r>
            <a:r>
              <a:rPr lang="es-EC" altLang="ko-KR" sz="1600" b="1" dirty="0" smtClean="0">
                <a:latin typeface="Arial" panose="020B0604020202020204" pitchFamily="34" charset="0"/>
                <a:cs typeface="Arial" panose="020B0604020202020204" pitchFamily="34" charset="0"/>
              </a:rPr>
              <a:t>ielo ártico y</a:t>
            </a:r>
            <a:br>
              <a:rPr lang="es-EC" altLang="ko-KR" sz="1600" b="1" dirty="0" smtClean="0">
                <a:latin typeface="Arial" panose="020B0604020202020204" pitchFamily="34" charset="0"/>
                <a:cs typeface="Arial" panose="020B0604020202020204" pitchFamily="34" charset="0"/>
              </a:rPr>
            </a:br>
            <a:r>
              <a:rPr lang="es-EC" altLang="ko-KR" sz="1600" b="1" dirty="0" smtClean="0">
                <a:latin typeface="Arial" panose="020B0604020202020204" pitchFamily="34" charset="0"/>
                <a:cs typeface="Arial" panose="020B0604020202020204" pitchFamily="34" charset="0"/>
              </a:rPr>
              <a:t>Aumento del nivel del mar</a:t>
            </a:r>
            <a:endParaRPr lang="es-EC" altLang="ko-KR" sz="1600" b="1" dirty="0">
              <a:latin typeface="Arial" panose="020B0604020202020204" pitchFamily="34" charset="0"/>
              <a:cs typeface="Arial" panose="020B0604020202020204" pitchFamily="34" charset="0"/>
            </a:endParaRPr>
          </a:p>
        </p:txBody>
      </p:sp>
      <p:sp>
        <p:nvSpPr>
          <p:cNvPr id="67" name="Teardrop 66">
            <a:extLst>
              <a:ext uri="{FF2B5EF4-FFF2-40B4-BE49-F238E27FC236}">
                <a16:creationId xmlns:a16="http://schemas.microsoft.com/office/drawing/2014/main" id="{5F931CDF-CE1A-438B-BA11-D82B7CA95627}"/>
              </a:ext>
            </a:extLst>
          </p:cNvPr>
          <p:cNvSpPr/>
          <p:nvPr/>
        </p:nvSpPr>
        <p:spPr>
          <a:xfrm rot="5400000">
            <a:off x="4181572" y="1597015"/>
            <a:ext cx="1066396" cy="1086061"/>
          </a:xfrm>
          <a:prstGeom prst="teardrop">
            <a:avLst>
              <a:gd name="adj" fmla="val 131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1" name="Teardrop 70">
            <a:extLst>
              <a:ext uri="{FF2B5EF4-FFF2-40B4-BE49-F238E27FC236}">
                <a16:creationId xmlns:a16="http://schemas.microsoft.com/office/drawing/2014/main" id="{09C28A59-AFDB-4B78-BBA3-3AC79F8576F1}"/>
              </a:ext>
            </a:extLst>
          </p:cNvPr>
          <p:cNvSpPr/>
          <p:nvPr/>
        </p:nvSpPr>
        <p:spPr>
          <a:xfrm rot="2700000">
            <a:off x="3423704" y="3525361"/>
            <a:ext cx="949254" cy="949254"/>
          </a:xfrm>
          <a:prstGeom prst="teardrop">
            <a:avLst>
              <a:gd name="adj" fmla="val 13155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75" name="Group 16">
            <a:extLst>
              <a:ext uri="{FF2B5EF4-FFF2-40B4-BE49-F238E27FC236}">
                <a16:creationId xmlns:a16="http://schemas.microsoft.com/office/drawing/2014/main" id="{3BDE74CF-0186-4639-9D03-EA2DAD98AEB0}"/>
              </a:ext>
            </a:extLst>
          </p:cNvPr>
          <p:cNvGrpSpPr/>
          <p:nvPr/>
        </p:nvGrpSpPr>
        <p:grpSpPr>
          <a:xfrm>
            <a:off x="3625656" y="3676968"/>
            <a:ext cx="613762" cy="609297"/>
            <a:chOff x="4266660" y="45289"/>
            <a:chExt cx="768290" cy="768290"/>
          </a:xfrm>
        </p:grpSpPr>
        <p:sp>
          <p:nvSpPr>
            <p:cNvPr id="76" name="Freeform: Shape 17">
              <a:extLst>
                <a:ext uri="{FF2B5EF4-FFF2-40B4-BE49-F238E27FC236}">
                  <a16:creationId xmlns:a16="http://schemas.microsoft.com/office/drawing/2014/main" id="{687173D7-6216-4F0A-9B6A-6CD6BD550BB5}"/>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FFC000"/>
            </a:solidFill>
            <a:ln w="808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18">
              <a:extLst>
                <a:ext uri="{FF2B5EF4-FFF2-40B4-BE49-F238E27FC236}">
                  <a16:creationId xmlns:a16="http://schemas.microsoft.com/office/drawing/2014/main" id="{945E28DA-0BAE-4B5F-A48B-DB4DBED91CD9}"/>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bg2">
                <a:lumMod val="50000"/>
              </a:schemeClr>
            </a:solidFill>
            <a:ln w="808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2" name="Group 59">
            <a:extLst>
              <a:ext uri="{FF2B5EF4-FFF2-40B4-BE49-F238E27FC236}">
                <a16:creationId xmlns:a16="http://schemas.microsoft.com/office/drawing/2014/main" id="{B34AEA54-E731-4580-AD7F-D4BA8C850C9C}"/>
              </a:ext>
            </a:extLst>
          </p:cNvPr>
          <p:cNvGrpSpPr/>
          <p:nvPr/>
        </p:nvGrpSpPr>
        <p:grpSpPr>
          <a:xfrm>
            <a:off x="9385707" y="3439587"/>
            <a:ext cx="2353168" cy="1789533"/>
            <a:chOff x="642325" y="3449567"/>
            <a:chExt cx="1548692" cy="1789533"/>
          </a:xfrm>
        </p:grpSpPr>
        <p:sp>
          <p:nvSpPr>
            <p:cNvPr id="33" name="TextBox 60">
              <a:extLst>
                <a:ext uri="{FF2B5EF4-FFF2-40B4-BE49-F238E27FC236}">
                  <a16:creationId xmlns:a16="http://schemas.microsoft.com/office/drawing/2014/main" id="{F48D44C3-FEAF-423F-8E3B-2C39B2BDEB53}"/>
                </a:ext>
              </a:extLst>
            </p:cNvPr>
            <p:cNvSpPr txBox="1"/>
            <p:nvPr/>
          </p:nvSpPr>
          <p:spPr>
            <a:xfrm>
              <a:off x="642325" y="3915661"/>
              <a:ext cx="1548692" cy="1323439"/>
            </a:xfrm>
            <a:prstGeom prst="rect">
              <a:avLst/>
            </a:prstGeom>
            <a:noFill/>
          </p:spPr>
          <p:txBody>
            <a:bodyPr wrap="square" rtlCol="0">
              <a:spAutoFit/>
            </a:bodyPr>
            <a:lstStyle/>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Fotovoltaica</a:t>
              </a:r>
            </a:p>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Eólica</a:t>
              </a:r>
            </a:p>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Nuclear</a:t>
              </a:r>
            </a:p>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Biomasa</a:t>
              </a:r>
            </a:p>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Hidráulica</a:t>
              </a:r>
            </a:p>
          </p:txBody>
        </p:sp>
        <p:sp>
          <p:nvSpPr>
            <p:cNvPr id="34" name="TextBox 61">
              <a:extLst>
                <a:ext uri="{FF2B5EF4-FFF2-40B4-BE49-F238E27FC236}">
                  <a16:creationId xmlns:a16="http://schemas.microsoft.com/office/drawing/2014/main" id="{A270775B-F6D9-47BE-BF98-E69781564484}"/>
                </a:ext>
              </a:extLst>
            </p:cNvPr>
            <p:cNvSpPr txBox="1"/>
            <p:nvPr/>
          </p:nvSpPr>
          <p:spPr>
            <a:xfrm>
              <a:off x="642325" y="3449567"/>
              <a:ext cx="1548692" cy="584775"/>
            </a:xfrm>
            <a:prstGeom prst="rect">
              <a:avLst/>
            </a:prstGeom>
            <a:noFill/>
          </p:spPr>
          <p:txBody>
            <a:bodyPr wrap="square" rtlCol="0">
              <a:spAutoFit/>
            </a:bodyPr>
            <a:lstStyle/>
            <a:p>
              <a:pPr algn="r"/>
              <a:r>
                <a:rPr lang="es-EC" altLang="ko-KR" sz="1600" b="1" dirty="0" smtClean="0">
                  <a:latin typeface="Arial" panose="020B0604020202020204" pitchFamily="34" charset="0"/>
                  <a:cs typeface="Arial" panose="020B0604020202020204" pitchFamily="34" charset="0"/>
                </a:rPr>
                <a:t>Energías Renovables</a:t>
              </a:r>
              <a:endParaRPr lang="es-EC" altLang="ko-KR" sz="1600" b="1" dirty="0">
                <a:latin typeface="Arial" panose="020B0604020202020204" pitchFamily="34" charset="0"/>
                <a:cs typeface="Arial" panose="020B0604020202020204" pitchFamily="34" charset="0"/>
              </a:endParaRPr>
            </a:p>
          </p:txBody>
        </p:sp>
      </p:grpSp>
      <p:grpSp>
        <p:nvGrpSpPr>
          <p:cNvPr id="35" name="Group 59">
            <a:extLst>
              <a:ext uri="{FF2B5EF4-FFF2-40B4-BE49-F238E27FC236}">
                <a16:creationId xmlns:a16="http://schemas.microsoft.com/office/drawing/2014/main" id="{B34AEA54-E731-4580-AD7F-D4BA8C850C9C}"/>
              </a:ext>
            </a:extLst>
          </p:cNvPr>
          <p:cNvGrpSpPr/>
          <p:nvPr/>
        </p:nvGrpSpPr>
        <p:grpSpPr>
          <a:xfrm>
            <a:off x="9044297" y="1691803"/>
            <a:ext cx="2694578" cy="1061610"/>
            <a:chOff x="642325" y="3438826"/>
            <a:chExt cx="2233556" cy="1061610"/>
          </a:xfrm>
        </p:grpSpPr>
        <p:sp>
          <p:nvSpPr>
            <p:cNvPr id="36" name="TextBox 60">
              <a:extLst>
                <a:ext uri="{FF2B5EF4-FFF2-40B4-BE49-F238E27FC236}">
                  <a16:creationId xmlns:a16="http://schemas.microsoft.com/office/drawing/2014/main" id="{F48D44C3-FEAF-423F-8E3B-2C39B2BDEB53}"/>
                </a:ext>
              </a:extLst>
            </p:cNvPr>
            <p:cNvSpPr txBox="1"/>
            <p:nvPr/>
          </p:nvSpPr>
          <p:spPr>
            <a:xfrm>
              <a:off x="642325" y="3915661"/>
              <a:ext cx="2233556" cy="584775"/>
            </a:xfrm>
            <a:prstGeom prst="rect">
              <a:avLst/>
            </a:prstGeom>
            <a:noFill/>
          </p:spPr>
          <p:txBody>
            <a:bodyPr wrap="square" rtlCol="0">
              <a:spAutoFit/>
            </a:bodyPr>
            <a:lstStyle/>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Toneladas de Gases de Efecto Invernadero</a:t>
              </a:r>
            </a:p>
          </p:txBody>
        </p:sp>
        <p:sp>
          <p:nvSpPr>
            <p:cNvPr id="37" name="TextBox 61">
              <a:extLst>
                <a:ext uri="{FF2B5EF4-FFF2-40B4-BE49-F238E27FC236}">
                  <a16:creationId xmlns:a16="http://schemas.microsoft.com/office/drawing/2014/main" id="{A270775B-F6D9-47BE-BF98-E69781564484}"/>
                </a:ext>
              </a:extLst>
            </p:cNvPr>
            <p:cNvSpPr txBox="1"/>
            <p:nvPr/>
          </p:nvSpPr>
          <p:spPr>
            <a:xfrm>
              <a:off x="642325" y="3438826"/>
              <a:ext cx="1587787" cy="338554"/>
            </a:xfrm>
            <a:prstGeom prst="rect">
              <a:avLst/>
            </a:prstGeom>
            <a:noFill/>
          </p:spPr>
          <p:txBody>
            <a:bodyPr wrap="square" rtlCol="0">
              <a:spAutoFit/>
            </a:bodyPr>
            <a:lstStyle/>
            <a:p>
              <a:pPr algn="r"/>
              <a:r>
                <a:rPr lang="es-EC" altLang="ko-KR" sz="1600" b="1" dirty="0" smtClean="0">
                  <a:latin typeface="Arial" panose="020B0604020202020204" pitchFamily="34" charset="0"/>
                  <a:cs typeface="Arial" panose="020B0604020202020204" pitchFamily="34" charset="0"/>
                </a:rPr>
                <a:t>0 y 51 millones</a:t>
              </a:r>
              <a:endParaRPr lang="es-EC" altLang="ko-KR" sz="1600" b="1" dirty="0">
                <a:latin typeface="Arial" panose="020B0604020202020204" pitchFamily="34" charset="0"/>
                <a:cs typeface="Arial" panose="020B0604020202020204" pitchFamily="34" charset="0"/>
              </a:endParaRPr>
            </a:p>
          </p:txBody>
        </p:sp>
      </p:grpSp>
      <p:sp>
        <p:nvSpPr>
          <p:cNvPr id="38" name="Freeform: Shape 149">
            <a:extLst>
              <a:ext uri="{FF2B5EF4-FFF2-40B4-BE49-F238E27FC236}">
                <a16:creationId xmlns:a16="http://schemas.microsoft.com/office/drawing/2014/main" id="{A6CFBC8A-1AD1-4349-8C4C-D162384293BC}"/>
              </a:ext>
            </a:extLst>
          </p:cNvPr>
          <p:cNvSpPr/>
          <p:nvPr/>
        </p:nvSpPr>
        <p:spPr>
          <a:xfrm>
            <a:off x="8280552" y="3617730"/>
            <a:ext cx="460206" cy="571717"/>
          </a:xfrm>
          <a:custGeom>
            <a:avLst/>
            <a:gdLst>
              <a:gd name="connsiteX0" fmla="*/ 125352 w 329993"/>
              <a:gd name="connsiteY0" fmla="*/ 372318 h 547322"/>
              <a:gd name="connsiteX1" fmla="*/ 227252 w 329993"/>
              <a:gd name="connsiteY1" fmla="*/ 372318 h 547322"/>
              <a:gd name="connsiteX2" fmla="*/ 265262 w 329993"/>
              <a:gd name="connsiteY2" fmla="*/ 419224 h 547322"/>
              <a:gd name="connsiteX3" fmla="*/ 223209 w 329993"/>
              <a:gd name="connsiteY3" fmla="*/ 492819 h 547322"/>
              <a:gd name="connsiteX4" fmla="*/ 217547 w 329993"/>
              <a:gd name="connsiteY4" fmla="*/ 510611 h 547322"/>
              <a:gd name="connsiteX5" fmla="*/ 183581 w 329993"/>
              <a:gd name="connsiteY5" fmla="*/ 547004 h 547322"/>
              <a:gd name="connsiteX6" fmla="*/ 122926 w 329993"/>
              <a:gd name="connsiteY6" fmla="*/ 516272 h 547322"/>
              <a:gd name="connsiteX7" fmla="*/ 101091 w 329993"/>
              <a:gd name="connsiteY7" fmla="*/ 488776 h 547322"/>
              <a:gd name="connsiteX8" fmla="*/ 71977 w 329993"/>
              <a:gd name="connsiteY8" fmla="*/ 434590 h 547322"/>
              <a:gd name="connsiteX9" fmla="*/ 125352 w 329993"/>
              <a:gd name="connsiteY9" fmla="*/ 372318 h 547322"/>
              <a:gd name="connsiteX10" fmla="*/ 41245 w 329993"/>
              <a:gd name="connsiteY10" fmla="*/ 251009 h 547322"/>
              <a:gd name="connsiteX11" fmla="*/ 166599 w 329993"/>
              <a:gd name="connsiteY11" fmla="*/ 251009 h 547322"/>
              <a:gd name="connsiteX12" fmla="*/ 289525 w 329993"/>
              <a:gd name="connsiteY12" fmla="*/ 251009 h 547322"/>
              <a:gd name="connsiteX13" fmla="*/ 329961 w 329993"/>
              <a:gd name="connsiteY13" fmla="*/ 295490 h 547322"/>
              <a:gd name="connsiteX14" fmla="*/ 291951 w 329993"/>
              <a:gd name="connsiteY14" fmla="*/ 342396 h 547322"/>
              <a:gd name="connsiteX15" fmla="*/ 40436 w 329993"/>
              <a:gd name="connsiteY15" fmla="*/ 344014 h 547322"/>
              <a:gd name="connsiteX16" fmla="*/ 809 w 329993"/>
              <a:gd name="connsiteY16" fmla="*/ 295490 h 547322"/>
              <a:gd name="connsiteX17" fmla="*/ 41245 w 329993"/>
              <a:gd name="connsiteY17" fmla="*/ 251009 h 547322"/>
              <a:gd name="connsiteX18" fmla="*/ 166599 w 329993"/>
              <a:gd name="connsiteY18" fmla="*/ 125656 h 547322"/>
              <a:gd name="connsiteX19" fmla="*/ 286290 w 329993"/>
              <a:gd name="connsiteY19" fmla="*/ 125656 h 547322"/>
              <a:gd name="connsiteX20" fmla="*/ 329961 w 329993"/>
              <a:gd name="connsiteY20" fmla="*/ 171755 h 547322"/>
              <a:gd name="connsiteX21" fmla="*/ 288716 w 329993"/>
              <a:gd name="connsiteY21" fmla="*/ 220278 h 547322"/>
              <a:gd name="connsiteX22" fmla="*/ 39628 w 329993"/>
              <a:gd name="connsiteY22" fmla="*/ 221087 h 547322"/>
              <a:gd name="connsiteX23" fmla="*/ 0 w 329993"/>
              <a:gd name="connsiteY23" fmla="*/ 174990 h 547322"/>
              <a:gd name="connsiteX24" fmla="*/ 39628 w 329993"/>
              <a:gd name="connsiteY24" fmla="*/ 126465 h 547322"/>
              <a:gd name="connsiteX25" fmla="*/ 166599 w 329993"/>
              <a:gd name="connsiteY25" fmla="*/ 125656 h 547322"/>
              <a:gd name="connsiteX26" fmla="*/ 251515 w 329993"/>
              <a:gd name="connsiteY26" fmla="*/ 303 h 547322"/>
              <a:gd name="connsiteX27" fmla="*/ 289525 w 329993"/>
              <a:gd name="connsiteY27" fmla="*/ 50445 h 547322"/>
              <a:gd name="connsiteX28" fmla="*/ 249898 w 329993"/>
              <a:gd name="connsiteY28" fmla="*/ 95734 h 547322"/>
              <a:gd name="connsiteX29" fmla="*/ 165790 w 329993"/>
              <a:gd name="connsiteY29" fmla="*/ 95734 h 547322"/>
              <a:gd name="connsiteX30" fmla="*/ 81682 w 329993"/>
              <a:gd name="connsiteY30" fmla="*/ 95734 h 547322"/>
              <a:gd name="connsiteX31" fmla="*/ 42862 w 329993"/>
              <a:gd name="connsiteY31" fmla="*/ 52063 h 547322"/>
              <a:gd name="connsiteX32" fmla="*/ 77638 w 329993"/>
              <a:gd name="connsiteY32" fmla="*/ 2729 h 547322"/>
              <a:gd name="connsiteX33" fmla="*/ 251515 w 329993"/>
              <a:gd name="connsiteY33" fmla="*/ 303 h 54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9993" h="547322">
                <a:moveTo>
                  <a:pt x="125352" y="372318"/>
                </a:moveTo>
                <a:cubicBezTo>
                  <a:pt x="159319" y="372318"/>
                  <a:pt x="193286" y="372318"/>
                  <a:pt x="227252" y="372318"/>
                </a:cubicBezTo>
                <a:cubicBezTo>
                  <a:pt x="265262" y="372318"/>
                  <a:pt x="265262" y="372318"/>
                  <a:pt x="265262" y="419224"/>
                </a:cubicBezTo>
                <a:cubicBezTo>
                  <a:pt x="263645" y="445104"/>
                  <a:pt x="266879" y="480688"/>
                  <a:pt x="223209" y="492819"/>
                </a:cubicBezTo>
                <a:cubicBezTo>
                  <a:pt x="214312" y="495246"/>
                  <a:pt x="217547" y="504142"/>
                  <a:pt x="217547" y="510611"/>
                </a:cubicBezTo>
                <a:cubicBezTo>
                  <a:pt x="215930" y="531638"/>
                  <a:pt x="208651" y="547004"/>
                  <a:pt x="183581" y="547004"/>
                </a:cubicBezTo>
                <a:cubicBezTo>
                  <a:pt x="157701" y="547004"/>
                  <a:pt x="128587" y="552665"/>
                  <a:pt x="122926" y="516272"/>
                </a:cubicBezTo>
                <a:cubicBezTo>
                  <a:pt x="120500" y="500906"/>
                  <a:pt x="117265" y="494437"/>
                  <a:pt x="101091" y="488776"/>
                </a:cubicBezTo>
                <a:cubicBezTo>
                  <a:pt x="78446" y="480688"/>
                  <a:pt x="73594" y="457235"/>
                  <a:pt x="71977" y="434590"/>
                </a:cubicBezTo>
                <a:cubicBezTo>
                  <a:pt x="65507" y="372318"/>
                  <a:pt x="65507" y="372318"/>
                  <a:pt x="125352" y="372318"/>
                </a:cubicBezTo>
                <a:close/>
                <a:moveTo>
                  <a:pt x="41245" y="251009"/>
                </a:moveTo>
                <a:cubicBezTo>
                  <a:pt x="82490" y="251009"/>
                  <a:pt x="124545" y="251009"/>
                  <a:pt x="166599" y="251009"/>
                </a:cubicBezTo>
                <a:cubicBezTo>
                  <a:pt x="207843" y="251009"/>
                  <a:pt x="248280" y="251009"/>
                  <a:pt x="289525" y="251009"/>
                </a:cubicBezTo>
                <a:cubicBezTo>
                  <a:pt x="314595" y="251009"/>
                  <a:pt x="329152" y="267992"/>
                  <a:pt x="329961" y="295490"/>
                </a:cubicBezTo>
                <a:cubicBezTo>
                  <a:pt x="330770" y="323795"/>
                  <a:pt x="316213" y="342396"/>
                  <a:pt x="291951" y="342396"/>
                </a:cubicBezTo>
                <a:cubicBezTo>
                  <a:pt x="207843" y="343205"/>
                  <a:pt x="123736" y="344014"/>
                  <a:pt x="40436" y="344014"/>
                </a:cubicBezTo>
                <a:cubicBezTo>
                  <a:pt x="12940" y="344014"/>
                  <a:pt x="0" y="326222"/>
                  <a:pt x="809" y="295490"/>
                </a:cubicBezTo>
                <a:cubicBezTo>
                  <a:pt x="1617" y="265566"/>
                  <a:pt x="14557" y="251009"/>
                  <a:pt x="41245" y="251009"/>
                </a:cubicBezTo>
                <a:close/>
                <a:moveTo>
                  <a:pt x="166599" y="125656"/>
                </a:moveTo>
                <a:cubicBezTo>
                  <a:pt x="206226" y="125656"/>
                  <a:pt x="246663" y="125656"/>
                  <a:pt x="286290" y="125656"/>
                </a:cubicBezTo>
                <a:cubicBezTo>
                  <a:pt x="312978" y="125656"/>
                  <a:pt x="329153" y="143448"/>
                  <a:pt x="329961" y="171755"/>
                </a:cubicBezTo>
                <a:cubicBezTo>
                  <a:pt x="330770" y="200060"/>
                  <a:pt x="314596" y="220278"/>
                  <a:pt x="288716" y="220278"/>
                </a:cubicBezTo>
                <a:cubicBezTo>
                  <a:pt x="205418" y="221087"/>
                  <a:pt x="122928" y="221896"/>
                  <a:pt x="39628" y="221087"/>
                </a:cubicBezTo>
                <a:cubicBezTo>
                  <a:pt x="13748" y="221087"/>
                  <a:pt x="809" y="203295"/>
                  <a:pt x="0" y="174990"/>
                </a:cubicBezTo>
                <a:cubicBezTo>
                  <a:pt x="0" y="144257"/>
                  <a:pt x="12940" y="126465"/>
                  <a:pt x="39628" y="126465"/>
                </a:cubicBezTo>
                <a:cubicBezTo>
                  <a:pt x="82491" y="124847"/>
                  <a:pt x="124545" y="125656"/>
                  <a:pt x="166599" y="125656"/>
                </a:cubicBezTo>
                <a:close/>
                <a:moveTo>
                  <a:pt x="251515" y="303"/>
                </a:moveTo>
                <a:cubicBezTo>
                  <a:pt x="278203" y="303"/>
                  <a:pt x="289525" y="18095"/>
                  <a:pt x="289525" y="50445"/>
                </a:cubicBezTo>
                <a:cubicBezTo>
                  <a:pt x="288716" y="80368"/>
                  <a:pt x="276585" y="94925"/>
                  <a:pt x="249898" y="95734"/>
                </a:cubicBezTo>
                <a:cubicBezTo>
                  <a:pt x="221592" y="95734"/>
                  <a:pt x="194095" y="95734"/>
                  <a:pt x="165790" y="95734"/>
                </a:cubicBezTo>
                <a:cubicBezTo>
                  <a:pt x="137484" y="95734"/>
                  <a:pt x="109988" y="95734"/>
                  <a:pt x="81682" y="95734"/>
                </a:cubicBezTo>
                <a:cubicBezTo>
                  <a:pt x="51759" y="95734"/>
                  <a:pt x="45289" y="75516"/>
                  <a:pt x="42862" y="52063"/>
                </a:cubicBezTo>
                <a:cubicBezTo>
                  <a:pt x="40436" y="22948"/>
                  <a:pt x="53376" y="3538"/>
                  <a:pt x="77638" y="2729"/>
                </a:cubicBezTo>
                <a:cubicBezTo>
                  <a:pt x="135867" y="303"/>
                  <a:pt x="193287" y="-505"/>
                  <a:pt x="251515" y="303"/>
                </a:cubicBezTo>
                <a:close/>
              </a:path>
            </a:pathLst>
          </a:custGeom>
          <a:solidFill>
            <a:srgbClr val="00B050"/>
          </a:solidFill>
          <a:ln w="808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51" name="Group 8">
            <a:extLst>
              <a:ext uri="{FF2B5EF4-FFF2-40B4-BE49-F238E27FC236}">
                <a16:creationId xmlns:a16="http://schemas.microsoft.com/office/drawing/2014/main" id="{1343917C-875B-4461-BE32-BC2A9133A51B}"/>
              </a:ext>
            </a:extLst>
          </p:cNvPr>
          <p:cNvGrpSpPr/>
          <p:nvPr/>
        </p:nvGrpSpPr>
        <p:grpSpPr>
          <a:xfrm>
            <a:off x="7414557" y="1917389"/>
            <a:ext cx="792493" cy="495575"/>
            <a:chOff x="5615841" y="4238904"/>
            <a:chExt cx="1552845" cy="581023"/>
          </a:xfrm>
          <a:solidFill>
            <a:srgbClr val="00B050"/>
          </a:solidFill>
        </p:grpSpPr>
        <p:sp>
          <p:nvSpPr>
            <p:cNvPr id="52" name="Freeform: Shape 9">
              <a:extLst>
                <a:ext uri="{FF2B5EF4-FFF2-40B4-BE49-F238E27FC236}">
                  <a16:creationId xmlns:a16="http://schemas.microsoft.com/office/drawing/2014/main" id="{AD74344B-F758-4F2C-8599-67727A1C4885}"/>
                </a:ext>
              </a:extLst>
            </p:cNvPr>
            <p:cNvSpPr/>
            <p:nvPr/>
          </p:nvSpPr>
          <p:spPr>
            <a:xfrm rot="221733">
              <a:off x="5615841" y="4238904"/>
              <a:ext cx="906894" cy="577971"/>
            </a:xfrm>
            <a:custGeom>
              <a:avLst/>
              <a:gdLst>
                <a:gd name="connsiteX0" fmla="*/ 891999 w 904552"/>
                <a:gd name="connsiteY0" fmla="*/ 534735 h 576210"/>
                <a:gd name="connsiteX1" fmla="*/ 789633 w 904552"/>
                <a:gd name="connsiteY1" fmla="*/ 575295 h 576210"/>
                <a:gd name="connsiteX2" fmla="*/ 691774 w 904552"/>
                <a:gd name="connsiteY2" fmla="*/ 575295 h 576210"/>
                <a:gd name="connsiteX3" fmla="*/ 618379 w 904552"/>
                <a:gd name="connsiteY3" fmla="*/ 559521 h 576210"/>
                <a:gd name="connsiteX4" fmla="*/ 453242 w 904552"/>
                <a:gd name="connsiteY4" fmla="*/ 479045 h 576210"/>
                <a:gd name="connsiteX5" fmla="*/ 366006 w 904552"/>
                <a:gd name="connsiteY5" fmla="*/ 381186 h 576210"/>
                <a:gd name="connsiteX6" fmla="*/ 297762 w 904552"/>
                <a:gd name="connsiteY6" fmla="*/ 286224 h 576210"/>
                <a:gd name="connsiteX7" fmla="*/ 206985 w 904552"/>
                <a:gd name="connsiteY7" fmla="*/ 196091 h 576210"/>
                <a:gd name="connsiteX8" fmla="*/ 135844 w 904552"/>
                <a:gd name="connsiteY8" fmla="*/ 135250 h 576210"/>
                <a:gd name="connsiteX9" fmla="*/ 37663 w 904552"/>
                <a:gd name="connsiteY9" fmla="*/ 58959 h 576210"/>
                <a:gd name="connsiteX10" fmla="*/ 0 w 904552"/>
                <a:gd name="connsiteY10" fmla="*/ 31919 h 576210"/>
                <a:gd name="connsiteX11" fmla="*/ 67278 w 904552"/>
                <a:gd name="connsiteY11" fmla="*/ 31919 h 576210"/>
                <a:gd name="connsiteX12" fmla="*/ 351198 w 904552"/>
                <a:gd name="connsiteY12" fmla="*/ 7776 h 576210"/>
                <a:gd name="connsiteX13" fmla="*/ 639625 w 904552"/>
                <a:gd name="connsiteY13" fmla="*/ 45761 h 576210"/>
                <a:gd name="connsiteX14" fmla="*/ 823111 w 904552"/>
                <a:gd name="connsiteY14" fmla="*/ 233110 h 576210"/>
                <a:gd name="connsiteX15" fmla="*/ 906806 w 904552"/>
                <a:gd name="connsiteY15" fmla="*/ 491921 h 576210"/>
                <a:gd name="connsiteX16" fmla="*/ 906163 w 904552"/>
                <a:gd name="connsiteY16" fmla="*/ 499325 h 576210"/>
                <a:gd name="connsiteX17" fmla="*/ 833734 w 904552"/>
                <a:gd name="connsiteY17" fmla="*/ 455868 h 576210"/>
                <a:gd name="connsiteX18" fmla="*/ 717526 w 904552"/>
                <a:gd name="connsiteY18" fmla="*/ 356077 h 576210"/>
                <a:gd name="connsiteX19" fmla="*/ 642844 w 904552"/>
                <a:gd name="connsiteY19" fmla="*/ 254677 h 576210"/>
                <a:gd name="connsiteX20" fmla="*/ 559471 w 904552"/>
                <a:gd name="connsiteY20" fmla="*/ 178708 h 576210"/>
                <a:gd name="connsiteX21" fmla="*/ 481248 w 904552"/>
                <a:gd name="connsiteY21" fmla="*/ 168407 h 576210"/>
                <a:gd name="connsiteX22" fmla="*/ 502172 w 904552"/>
                <a:gd name="connsiteY22" fmla="*/ 175167 h 576210"/>
                <a:gd name="connsiteX23" fmla="*/ 607435 w 904552"/>
                <a:gd name="connsiteY23" fmla="*/ 247595 h 576210"/>
                <a:gd name="connsiteX24" fmla="*/ 673747 w 904552"/>
                <a:gd name="connsiteY24" fmla="*/ 347386 h 576210"/>
                <a:gd name="connsiteX25" fmla="*/ 769031 w 904552"/>
                <a:gd name="connsiteY25" fmla="*/ 441704 h 576210"/>
                <a:gd name="connsiteX26" fmla="*/ 891999 w 904552"/>
                <a:gd name="connsiteY26" fmla="*/ 534735 h 576210"/>
                <a:gd name="connsiteX0" fmla="*/ 891999 w 906893"/>
                <a:gd name="connsiteY0" fmla="*/ 534735 h 577971"/>
                <a:gd name="connsiteX1" fmla="*/ 789633 w 906893"/>
                <a:gd name="connsiteY1" fmla="*/ 575295 h 577971"/>
                <a:gd name="connsiteX2" fmla="*/ 691774 w 906893"/>
                <a:gd name="connsiteY2" fmla="*/ 575295 h 577971"/>
                <a:gd name="connsiteX3" fmla="*/ 618379 w 906893"/>
                <a:gd name="connsiteY3" fmla="*/ 559521 h 577971"/>
                <a:gd name="connsiteX4" fmla="*/ 453242 w 906893"/>
                <a:gd name="connsiteY4" fmla="*/ 479045 h 577971"/>
                <a:gd name="connsiteX5" fmla="*/ 366006 w 906893"/>
                <a:gd name="connsiteY5" fmla="*/ 381186 h 577971"/>
                <a:gd name="connsiteX6" fmla="*/ 297762 w 906893"/>
                <a:gd name="connsiteY6" fmla="*/ 286224 h 577971"/>
                <a:gd name="connsiteX7" fmla="*/ 206985 w 906893"/>
                <a:gd name="connsiteY7" fmla="*/ 196091 h 577971"/>
                <a:gd name="connsiteX8" fmla="*/ 135844 w 906893"/>
                <a:gd name="connsiteY8" fmla="*/ 135250 h 577971"/>
                <a:gd name="connsiteX9" fmla="*/ 37663 w 906893"/>
                <a:gd name="connsiteY9" fmla="*/ 58959 h 577971"/>
                <a:gd name="connsiteX10" fmla="*/ 0 w 906893"/>
                <a:gd name="connsiteY10" fmla="*/ 31919 h 577971"/>
                <a:gd name="connsiteX11" fmla="*/ 351198 w 906893"/>
                <a:gd name="connsiteY11" fmla="*/ 7776 h 577971"/>
                <a:gd name="connsiteX12" fmla="*/ 639625 w 906893"/>
                <a:gd name="connsiteY12" fmla="*/ 45761 h 577971"/>
                <a:gd name="connsiteX13" fmla="*/ 823111 w 906893"/>
                <a:gd name="connsiteY13" fmla="*/ 233110 h 577971"/>
                <a:gd name="connsiteX14" fmla="*/ 906806 w 906893"/>
                <a:gd name="connsiteY14" fmla="*/ 491921 h 577971"/>
                <a:gd name="connsiteX15" fmla="*/ 906163 w 906893"/>
                <a:gd name="connsiteY15" fmla="*/ 499325 h 577971"/>
                <a:gd name="connsiteX16" fmla="*/ 833734 w 906893"/>
                <a:gd name="connsiteY16" fmla="*/ 455868 h 577971"/>
                <a:gd name="connsiteX17" fmla="*/ 717526 w 906893"/>
                <a:gd name="connsiteY17" fmla="*/ 356077 h 577971"/>
                <a:gd name="connsiteX18" fmla="*/ 642844 w 906893"/>
                <a:gd name="connsiteY18" fmla="*/ 254677 h 577971"/>
                <a:gd name="connsiteX19" fmla="*/ 559471 w 906893"/>
                <a:gd name="connsiteY19" fmla="*/ 178708 h 577971"/>
                <a:gd name="connsiteX20" fmla="*/ 481248 w 906893"/>
                <a:gd name="connsiteY20" fmla="*/ 168407 h 577971"/>
                <a:gd name="connsiteX21" fmla="*/ 502172 w 906893"/>
                <a:gd name="connsiteY21" fmla="*/ 175167 h 577971"/>
                <a:gd name="connsiteX22" fmla="*/ 607435 w 906893"/>
                <a:gd name="connsiteY22" fmla="*/ 247595 h 577971"/>
                <a:gd name="connsiteX23" fmla="*/ 673747 w 906893"/>
                <a:gd name="connsiteY23" fmla="*/ 347386 h 577971"/>
                <a:gd name="connsiteX24" fmla="*/ 769031 w 906893"/>
                <a:gd name="connsiteY24" fmla="*/ 441704 h 577971"/>
                <a:gd name="connsiteX25" fmla="*/ 891999 w 906893"/>
                <a:gd name="connsiteY25" fmla="*/ 534735 h 57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6893" h="577971">
                  <a:moveTo>
                    <a:pt x="891999" y="534735"/>
                  </a:moveTo>
                  <a:cubicBezTo>
                    <a:pt x="860774" y="558878"/>
                    <a:pt x="826330" y="570466"/>
                    <a:pt x="789633" y="575295"/>
                  </a:cubicBezTo>
                  <a:cubicBezTo>
                    <a:pt x="757121" y="579479"/>
                    <a:pt x="724286" y="578192"/>
                    <a:pt x="691774" y="575295"/>
                  </a:cubicBezTo>
                  <a:cubicBezTo>
                    <a:pt x="666987" y="573363"/>
                    <a:pt x="642522" y="566603"/>
                    <a:pt x="618379" y="559521"/>
                  </a:cubicBezTo>
                  <a:cubicBezTo>
                    <a:pt x="558827" y="541817"/>
                    <a:pt x="502816" y="516708"/>
                    <a:pt x="453242" y="479045"/>
                  </a:cubicBezTo>
                  <a:cubicBezTo>
                    <a:pt x="418155" y="452005"/>
                    <a:pt x="386286" y="422068"/>
                    <a:pt x="366006" y="381186"/>
                  </a:cubicBezTo>
                  <a:cubicBezTo>
                    <a:pt x="348623" y="345776"/>
                    <a:pt x="322549" y="316483"/>
                    <a:pt x="297762" y="286224"/>
                  </a:cubicBezTo>
                  <a:cubicBezTo>
                    <a:pt x="270400" y="253068"/>
                    <a:pt x="237244" y="226028"/>
                    <a:pt x="206985" y="196091"/>
                  </a:cubicBezTo>
                  <a:cubicBezTo>
                    <a:pt x="184773" y="174201"/>
                    <a:pt x="160309" y="154887"/>
                    <a:pt x="135844" y="135250"/>
                  </a:cubicBezTo>
                  <a:cubicBezTo>
                    <a:pt x="103653" y="109176"/>
                    <a:pt x="70497" y="84068"/>
                    <a:pt x="37663" y="58959"/>
                  </a:cubicBezTo>
                  <a:cubicBezTo>
                    <a:pt x="25431" y="49624"/>
                    <a:pt x="12232" y="40932"/>
                    <a:pt x="0" y="31919"/>
                  </a:cubicBezTo>
                  <a:lnTo>
                    <a:pt x="351198" y="7776"/>
                  </a:lnTo>
                  <a:cubicBezTo>
                    <a:pt x="450667" y="-7997"/>
                    <a:pt x="548204" y="-1881"/>
                    <a:pt x="639625" y="45761"/>
                  </a:cubicBezTo>
                  <a:cubicBezTo>
                    <a:pt x="721067" y="88252"/>
                    <a:pt x="779654" y="153599"/>
                    <a:pt x="823111" y="233110"/>
                  </a:cubicBezTo>
                  <a:cubicBezTo>
                    <a:pt x="867212" y="313908"/>
                    <a:pt x="892321" y="401144"/>
                    <a:pt x="906806" y="491921"/>
                  </a:cubicBezTo>
                  <a:cubicBezTo>
                    <a:pt x="907128" y="493853"/>
                    <a:pt x="906484" y="496106"/>
                    <a:pt x="906163" y="499325"/>
                  </a:cubicBezTo>
                  <a:cubicBezTo>
                    <a:pt x="879444" y="488059"/>
                    <a:pt x="856911" y="470997"/>
                    <a:pt x="833734" y="455868"/>
                  </a:cubicBezTo>
                  <a:cubicBezTo>
                    <a:pt x="790599" y="427540"/>
                    <a:pt x="752614" y="393418"/>
                    <a:pt x="717526" y="356077"/>
                  </a:cubicBezTo>
                  <a:cubicBezTo>
                    <a:pt x="688555" y="325496"/>
                    <a:pt x="667953" y="288155"/>
                    <a:pt x="642844" y="254677"/>
                  </a:cubicBezTo>
                  <a:cubicBezTo>
                    <a:pt x="619989" y="224096"/>
                    <a:pt x="594880" y="196091"/>
                    <a:pt x="559471" y="178708"/>
                  </a:cubicBezTo>
                  <a:cubicBezTo>
                    <a:pt x="534362" y="166475"/>
                    <a:pt x="508288" y="167119"/>
                    <a:pt x="481248" y="168407"/>
                  </a:cubicBezTo>
                  <a:cubicBezTo>
                    <a:pt x="487364" y="174523"/>
                    <a:pt x="495090" y="173879"/>
                    <a:pt x="502172" y="175167"/>
                  </a:cubicBezTo>
                  <a:cubicBezTo>
                    <a:pt x="548848" y="182571"/>
                    <a:pt x="580395" y="211542"/>
                    <a:pt x="607435" y="247595"/>
                  </a:cubicBezTo>
                  <a:cubicBezTo>
                    <a:pt x="631256" y="279786"/>
                    <a:pt x="652823" y="313264"/>
                    <a:pt x="673747" y="347386"/>
                  </a:cubicBezTo>
                  <a:cubicBezTo>
                    <a:pt x="697890" y="386336"/>
                    <a:pt x="735231" y="412411"/>
                    <a:pt x="769031" y="441704"/>
                  </a:cubicBezTo>
                  <a:cubicBezTo>
                    <a:pt x="807338" y="474860"/>
                    <a:pt x="848220" y="506085"/>
                    <a:pt x="891999" y="534735"/>
                  </a:cubicBezTo>
                  <a:close/>
                </a:path>
              </a:pathLst>
            </a:custGeom>
            <a:grpFill/>
            <a:ln w="320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3" name="Freeform: Shape 10">
              <a:extLst>
                <a:ext uri="{FF2B5EF4-FFF2-40B4-BE49-F238E27FC236}">
                  <a16:creationId xmlns:a16="http://schemas.microsoft.com/office/drawing/2014/main" id="{0ECADDCD-DE5C-43CF-B0B8-6E8E8AA86836}"/>
                </a:ext>
              </a:extLst>
            </p:cNvPr>
            <p:cNvSpPr/>
            <p:nvPr/>
          </p:nvSpPr>
          <p:spPr>
            <a:xfrm>
              <a:off x="6530026" y="4411923"/>
              <a:ext cx="638660" cy="408004"/>
            </a:xfrm>
            <a:custGeom>
              <a:avLst/>
              <a:gdLst>
                <a:gd name="connsiteX0" fmla="*/ 638659 w 637371"/>
                <a:gd name="connsiteY0" fmla="*/ 20878 h 405600"/>
                <a:gd name="connsiteX1" fmla="*/ 469338 w 637371"/>
                <a:gd name="connsiteY1" fmla="*/ 158653 h 405600"/>
                <a:gd name="connsiteX2" fmla="*/ 380170 w 637371"/>
                <a:gd name="connsiteY2" fmla="*/ 269066 h 405600"/>
                <a:gd name="connsiteX3" fmla="*/ 283276 w 637371"/>
                <a:gd name="connsiteY3" fmla="*/ 359522 h 405600"/>
                <a:gd name="connsiteX4" fmla="*/ 136810 w 637371"/>
                <a:gd name="connsiteY4" fmla="*/ 406520 h 405600"/>
                <a:gd name="connsiteX5" fmla="*/ 24143 w 637371"/>
                <a:gd name="connsiteY5" fmla="*/ 387849 h 405600"/>
                <a:gd name="connsiteX6" fmla="*/ 9657 w 637371"/>
                <a:gd name="connsiteY6" fmla="*/ 377227 h 405600"/>
                <a:gd name="connsiteX7" fmla="*/ 114598 w 637371"/>
                <a:gd name="connsiteY7" fmla="*/ 296107 h 405600"/>
                <a:gd name="connsiteX8" fmla="*/ 176404 w 637371"/>
                <a:gd name="connsiteY8" fmla="*/ 224966 h 405600"/>
                <a:gd name="connsiteX9" fmla="*/ 219861 w 637371"/>
                <a:gd name="connsiteY9" fmla="*/ 163160 h 405600"/>
                <a:gd name="connsiteX10" fmla="*/ 286817 w 637371"/>
                <a:gd name="connsiteY10" fmla="*/ 122278 h 405600"/>
                <a:gd name="connsiteX11" fmla="*/ 300337 w 637371"/>
                <a:gd name="connsiteY11" fmla="*/ 117771 h 405600"/>
                <a:gd name="connsiteX12" fmla="*/ 214711 w 637371"/>
                <a:gd name="connsiteY12" fmla="*/ 145133 h 405600"/>
                <a:gd name="connsiteX13" fmla="*/ 168034 w 637371"/>
                <a:gd name="connsiteY13" fmla="*/ 204364 h 405600"/>
                <a:gd name="connsiteX14" fmla="*/ 0 w 637371"/>
                <a:gd name="connsiteY14" fmla="*/ 352118 h 405600"/>
                <a:gd name="connsiteX15" fmla="*/ 21889 w 637371"/>
                <a:gd name="connsiteY15" fmla="*/ 253293 h 405600"/>
                <a:gd name="connsiteX16" fmla="*/ 161274 w 637371"/>
                <a:gd name="connsiteY16" fmla="*/ 46308 h 405600"/>
                <a:gd name="connsiteX17" fmla="*/ 264928 w 637371"/>
                <a:gd name="connsiteY17" fmla="*/ 5104 h 405600"/>
                <a:gd name="connsiteX18" fmla="*/ 426846 w 637371"/>
                <a:gd name="connsiteY18" fmla="*/ 10577 h 405600"/>
                <a:gd name="connsiteX19" fmla="*/ 602606 w 637371"/>
                <a:gd name="connsiteY19" fmla="*/ 21522 h 405600"/>
                <a:gd name="connsiteX20" fmla="*/ 638659 w 637371"/>
                <a:gd name="connsiteY20" fmla="*/ 20878 h 405600"/>
                <a:gd name="connsiteX0" fmla="*/ 638659 w 638659"/>
                <a:gd name="connsiteY0" fmla="*/ 20878 h 408004"/>
                <a:gd name="connsiteX1" fmla="*/ 469338 w 638659"/>
                <a:gd name="connsiteY1" fmla="*/ 158653 h 408004"/>
                <a:gd name="connsiteX2" fmla="*/ 380170 w 638659"/>
                <a:gd name="connsiteY2" fmla="*/ 269066 h 408004"/>
                <a:gd name="connsiteX3" fmla="*/ 283276 w 638659"/>
                <a:gd name="connsiteY3" fmla="*/ 359522 h 408004"/>
                <a:gd name="connsiteX4" fmla="*/ 136810 w 638659"/>
                <a:gd name="connsiteY4" fmla="*/ 406520 h 408004"/>
                <a:gd name="connsiteX5" fmla="*/ 24143 w 638659"/>
                <a:gd name="connsiteY5" fmla="*/ 387849 h 408004"/>
                <a:gd name="connsiteX6" fmla="*/ 9657 w 638659"/>
                <a:gd name="connsiteY6" fmla="*/ 377227 h 408004"/>
                <a:gd name="connsiteX7" fmla="*/ 114598 w 638659"/>
                <a:gd name="connsiteY7" fmla="*/ 296107 h 408004"/>
                <a:gd name="connsiteX8" fmla="*/ 176404 w 638659"/>
                <a:gd name="connsiteY8" fmla="*/ 224966 h 408004"/>
                <a:gd name="connsiteX9" fmla="*/ 219861 w 638659"/>
                <a:gd name="connsiteY9" fmla="*/ 163160 h 408004"/>
                <a:gd name="connsiteX10" fmla="*/ 286817 w 638659"/>
                <a:gd name="connsiteY10" fmla="*/ 122278 h 408004"/>
                <a:gd name="connsiteX11" fmla="*/ 300337 w 638659"/>
                <a:gd name="connsiteY11" fmla="*/ 117771 h 408004"/>
                <a:gd name="connsiteX12" fmla="*/ 214711 w 638659"/>
                <a:gd name="connsiteY12" fmla="*/ 145133 h 408004"/>
                <a:gd name="connsiteX13" fmla="*/ 168034 w 638659"/>
                <a:gd name="connsiteY13" fmla="*/ 204364 h 408004"/>
                <a:gd name="connsiteX14" fmla="*/ 0 w 638659"/>
                <a:gd name="connsiteY14" fmla="*/ 352118 h 408004"/>
                <a:gd name="connsiteX15" fmla="*/ 21889 w 638659"/>
                <a:gd name="connsiteY15" fmla="*/ 253293 h 408004"/>
                <a:gd name="connsiteX16" fmla="*/ 161274 w 638659"/>
                <a:gd name="connsiteY16" fmla="*/ 46308 h 408004"/>
                <a:gd name="connsiteX17" fmla="*/ 264928 w 638659"/>
                <a:gd name="connsiteY17" fmla="*/ 5104 h 408004"/>
                <a:gd name="connsiteX18" fmla="*/ 426846 w 638659"/>
                <a:gd name="connsiteY18" fmla="*/ 10577 h 408004"/>
                <a:gd name="connsiteX19" fmla="*/ 638659 w 638659"/>
                <a:gd name="connsiteY19" fmla="*/ 20878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8659" h="408004">
                  <a:moveTo>
                    <a:pt x="638659" y="20878"/>
                  </a:moveTo>
                  <a:cubicBezTo>
                    <a:pt x="576854" y="64657"/>
                    <a:pt x="521486" y="109723"/>
                    <a:pt x="469338" y="158653"/>
                  </a:cubicBezTo>
                  <a:cubicBezTo>
                    <a:pt x="434572" y="191166"/>
                    <a:pt x="402703" y="226253"/>
                    <a:pt x="380170" y="269066"/>
                  </a:cubicBezTo>
                  <a:cubicBezTo>
                    <a:pt x="358602" y="310592"/>
                    <a:pt x="322549" y="336989"/>
                    <a:pt x="283276" y="359522"/>
                  </a:cubicBezTo>
                  <a:cubicBezTo>
                    <a:pt x="237888" y="385596"/>
                    <a:pt x="188958" y="400726"/>
                    <a:pt x="136810" y="406520"/>
                  </a:cubicBezTo>
                  <a:cubicBezTo>
                    <a:pt x="97215" y="410705"/>
                    <a:pt x="59552" y="406520"/>
                    <a:pt x="24143" y="387849"/>
                  </a:cubicBezTo>
                  <a:cubicBezTo>
                    <a:pt x="18670" y="384952"/>
                    <a:pt x="15129" y="381411"/>
                    <a:pt x="9657" y="377227"/>
                  </a:cubicBezTo>
                  <a:cubicBezTo>
                    <a:pt x="46998" y="351796"/>
                    <a:pt x="81442" y="324756"/>
                    <a:pt x="114598" y="296107"/>
                  </a:cubicBezTo>
                  <a:cubicBezTo>
                    <a:pt x="138741" y="275183"/>
                    <a:pt x="160631" y="253293"/>
                    <a:pt x="176404" y="224966"/>
                  </a:cubicBezTo>
                  <a:cubicBezTo>
                    <a:pt x="188636" y="203076"/>
                    <a:pt x="203766" y="182796"/>
                    <a:pt x="219861" y="163160"/>
                  </a:cubicBezTo>
                  <a:cubicBezTo>
                    <a:pt x="237566" y="141914"/>
                    <a:pt x="258812" y="126463"/>
                    <a:pt x="286817" y="122278"/>
                  </a:cubicBezTo>
                  <a:cubicBezTo>
                    <a:pt x="291002" y="121634"/>
                    <a:pt x="296475" y="122600"/>
                    <a:pt x="300337" y="117771"/>
                  </a:cubicBezTo>
                  <a:cubicBezTo>
                    <a:pt x="267181" y="113265"/>
                    <a:pt x="238853" y="122278"/>
                    <a:pt x="214711" y="145133"/>
                  </a:cubicBezTo>
                  <a:cubicBezTo>
                    <a:pt x="196362" y="162516"/>
                    <a:pt x="181876" y="183118"/>
                    <a:pt x="168034" y="204364"/>
                  </a:cubicBezTo>
                  <a:cubicBezTo>
                    <a:pt x="126187" y="268101"/>
                    <a:pt x="67922" y="313811"/>
                    <a:pt x="0" y="352118"/>
                  </a:cubicBezTo>
                  <a:cubicBezTo>
                    <a:pt x="3863" y="316709"/>
                    <a:pt x="11910" y="284518"/>
                    <a:pt x="21889" y="253293"/>
                  </a:cubicBezTo>
                  <a:cubicBezTo>
                    <a:pt x="47964" y="170564"/>
                    <a:pt x="89811" y="98457"/>
                    <a:pt x="161274" y="46308"/>
                  </a:cubicBezTo>
                  <a:cubicBezTo>
                    <a:pt x="192177" y="23775"/>
                    <a:pt x="227909" y="12186"/>
                    <a:pt x="264928" y="5104"/>
                  </a:cubicBezTo>
                  <a:cubicBezTo>
                    <a:pt x="319330" y="-5197"/>
                    <a:pt x="372766" y="1885"/>
                    <a:pt x="426846" y="10577"/>
                  </a:cubicBezTo>
                  <a:cubicBezTo>
                    <a:pt x="489134" y="13206"/>
                    <a:pt x="631577" y="-3801"/>
                    <a:pt x="638659" y="20878"/>
                  </a:cubicBezTo>
                  <a:close/>
                </a:path>
              </a:pathLst>
            </a:custGeom>
            <a:grpFill/>
            <a:ln w="320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54" name="Group 2">
            <a:extLst>
              <a:ext uri="{FF2B5EF4-FFF2-40B4-BE49-F238E27FC236}">
                <a16:creationId xmlns:a16="http://schemas.microsoft.com/office/drawing/2014/main" id="{9A17C5B2-9EB6-4A16-B2FE-B830C45CE154}"/>
              </a:ext>
            </a:extLst>
          </p:cNvPr>
          <p:cNvGrpSpPr/>
          <p:nvPr/>
        </p:nvGrpSpPr>
        <p:grpSpPr>
          <a:xfrm>
            <a:off x="4460045" y="1756246"/>
            <a:ext cx="653315" cy="682714"/>
            <a:chOff x="7981066" y="2575110"/>
            <a:chExt cx="1017088" cy="1215057"/>
          </a:xfrm>
          <a:solidFill>
            <a:schemeClr val="bg1">
              <a:lumMod val="85000"/>
            </a:schemeClr>
          </a:solidFill>
        </p:grpSpPr>
        <p:sp>
          <p:nvSpPr>
            <p:cNvPr id="55" name="Freeform: Shape 3">
              <a:extLst>
                <a:ext uri="{FF2B5EF4-FFF2-40B4-BE49-F238E27FC236}">
                  <a16:creationId xmlns:a16="http://schemas.microsoft.com/office/drawing/2014/main" id="{5525E0F4-B1F5-4E04-95D8-A3022DA3D79B}"/>
                </a:ext>
              </a:extLst>
            </p:cNvPr>
            <p:cNvSpPr/>
            <p:nvPr/>
          </p:nvSpPr>
          <p:spPr>
            <a:xfrm>
              <a:off x="7981066" y="2811194"/>
              <a:ext cx="1017088" cy="978973"/>
            </a:xfrm>
            <a:custGeom>
              <a:avLst/>
              <a:gdLst>
                <a:gd name="connsiteX0" fmla="*/ 1708938 w 2163080"/>
                <a:gd name="connsiteY0" fmla="*/ 2004560 h 2082019"/>
                <a:gd name="connsiteX1" fmla="*/ 1708938 w 2163080"/>
                <a:gd name="connsiteY1" fmla="*/ 2044384 h 2082019"/>
                <a:gd name="connsiteX2" fmla="*/ 2059441 w 2163080"/>
                <a:gd name="connsiteY2" fmla="*/ 2044384 h 2082019"/>
                <a:gd name="connsiteX3" fmla="*/ 2059441 w 2163080"/>
                <a:gd name="connsiteY3" fmla="*/ 2004560 h 2082019"/>
                <a:gd name="connsiteX4" fmla="*/ 1293406 w 2163080"/>
                <a:gd name="connsiteY4" fmla="*/ 2004560 h 2082019"/>
                <a:gd name="connsiteX5" fmla="*/ 1293406 w 2163080"/>
                <a:gd name="connsiteY5" fmla="*/ 2044384 h 2082019"/>
                <a:gd name="connsiteX6" fmla="*/ 1643909 w 2163080"/>
                <a:gd name="connsiteY6" fmla="*/ 2044384 h 2082019"/>
                <a:gd name="connsiteX7" fmla="*/ 1643909 w 2163080"/>
                <a:gd name="connsiteY7" fmla="*/ 2004560 h 2082019"/>
                <a:gd name="connsiteX8" fmla="*/ 1708938 w 2163080"/>
                <a:gd name="connsiteY8" fmla="*/ 1943463 h 2082019"/>
                <a:gd name="connsiteX9" fmla="*/ 1708938 w 2163080"/>
                <a:gd name="connsiteY9" fmla="*/ 1983287 h 2082019"/>
                <a:gd name="connsiteX10" fmla="*/ 2059441 w 2163080"/>
                <a:gd name="connsiteY10" fmla="*/ 1983287 h 2082019"/>
                <a:gd name="connsiteX11" fmla="*/ 2059441 w 2163080"/>
                <a:gd name="connsiteY11" fmla="*/ 1943463 h 2082019"/>
                <a:gd name="connsiteX12" fmla="*/ 1293406 w 2163080"/>
                <a:gd name="connsiteY12" fmla="*/ 1943463 h 2082019"/>
                <a:gd name="connsiteX13" fmla="*/ 1293406 w 2163080"/>
                <a:gd name="connsiteY13" fmla="*/ 1983287 h 2082019"/>
                <a:gd name="connsiteX14" fmla="*/ 1643909 w 2163080"/>
                <a:gd name="connsiteY14" fmla="*/ 1983287 h 2082019"/>
                <a:gd name="connsiteX15" fmla="*/ 1643909 w 2163080"/>
                <a:gd name="connsiteY15" fmla="*/ 1943463 h 2082019"/>
                <a:gd name="connsiteX16" fmla="*/ 1708938 w 2163080"/>
                <a:gd name="connsiteY16" fmla="*/ 1882367 h 2082019"/>
                <a:gd name="connsiteX17" fmla="*/ 1708938 w 2163080"/>
                <a:gd name="connsiteY17" fmla="*/ 1922191 h 2082019"/>
                <a:gd name="connsiteX18" fmla="*/ 2059441 w 2163080"/>
                <a:gd name="connsiteY18" fmla="*/ 1922191 h 2082019"/>
                <a:gd name="connsiteX19" fmla="*/ 2059441 w 2163080"/>
                <a:gd name="connsiteY19" fmla="*/ 1882367 h 2082019"/>
                <a:gd name="connsiteX20" fmla="*/ 1293406 w 2163080"/>
                <a:gd name="connsiteY20" fmla="*/ 1882367 h 2082019"/>
                <a:gd name="connsiteX21" fmla="*/ 1293406 w 2163080"/>
                <a:gd name="connsiteY21" fmla="*/ 1922191 h 2082019"/>
                <a:gd name="connsiteX22" fmla="*/ 1643909 w 2163080"/>
                <a:gd name="connsiteY22" fmla="*/ 1922191 h 2082019"/>
                <a:gd name="connsiteX23" fmla="*/ 1643909 w 2163080"/>
                <a:gd name="connsiteY23" fmla="*/ 1882367 h 2082019"/>
                <a:gd name="connsiteX24" fmla="*/ 1024178 w 2163080"/>
                <a:gd name="connsiteY24" fmla="*/ 1873675 h 2082019"/>
                <a:gd name="connsiteX25" fmla="*/ 1024178 w 2163080"/>
                <a:gd name="connsiteY25" fmla="*/ 1939321 h 2082019"/>
                <a:gd name="connsiteX26" fmla="*/ 1122274 w 2163080"/>
                <a:gd name="connsiteY26" fmla="*/ 1939321 h 2082019"/>
                <a:gd name="connsiteX27" fmla="*/ 1122274 w 2163080"/>
                <a:gd name="connsiteY27" fmla="*/ 1873675 h 2082019"/>
                <a:gd name="connsiteX28" fmla="*/ 840577 w 2163080"/>
                <a:gd name="connsiteY28" fmla="*/ 1873675 h 2082019"/>
                <a:gd name="connsiteX29" fmla="*/ 840577 w 2163080"/>
                <a:gd name="connsiteY29" fmla="*/ 1939321 h 2082019"/>
                <a:gd name="connsiteX30" fmla="*/ 938673 w 2163080"/>
                <a:gd name="connsiteY30" fmla="*/ 1939321 h 2082019"/>
                <a:gd name="connsiteX31" fmla="*/ 938673 w 2163080"/>
                <a:gd name="connsiteY31" fmla="*/ 1873675 h 2082019"/>
                <a:gd name="connsiteX32" fmla="*/ 656977 w 2163080"/>
                <a:gd name="connsiteY32" fmla="*/ 1873675 h 2082019"/>
                <a:gd name="connsiteX33" fmla="*/ 656977 w 2163080"/>
                <a:gd name="connsiteY33" fmla="*/ 1939321 h 2082019"/>
                <a:gd name="connsiteX34" fmla="*/ 755073 w 2163080"/>
                <a:gd name="connsiteY34" fmla="*/ 1939321 h 2082019"/>
                <a:gd name="connsiteX35" fmla="*/ 755073 w 2163080"/>
                <a:gd name="connsiteY35" fmla="*/ 1873675 h 2082019"/>
                <a:gd name="connsiteX36" fmla="*/ 1708938 w 2163080"/>
                <a:gd name="connsiteY36" fmla="*/ 1821270 h 2082019"/>
                <a:gd name="connsiteX37" fmla="*/ 1708938 w 2163080"/>
                <a:gd name="connsiteY37" fmla="*/ 1861094 h 2082019"/>
                <a:gd name="connsiteX38" fmla="*/ 2059441 w 2163080"/>
                <a:gd name="connsiteY38" fmla="*/ 1861094 h 2082019"/>
                <a:gd name="connsiteX39" fmla="*/ 2059441 w 2163080"/>
                <a:gd name="connsiteY39" fmla="*/ 1821270 h 2082019"/>
                <a:gd name="connsiteX40" fmla="*/ 1293406 w 2163080"/>
                <a:gd name="connsiteY40" fmla="*/ 1821270 h 2082019"/>
                <a:gd name="connsiteX41" fmla="*/ 1293406 w 2163080"/>
                <a:gd name="connsiteY41" fmla="*/ 1861094 h 2082019"/>
                <a:gd name="connsiteX42" fmla="*/ 1643909 w 2163080"/>
                <a:gd name="connsiteY42" fmla="*/ 1861094 h 2082019"/>
                <a:gd name="connsiteX43" fmla="*/ 1643909 w 2163080"/>
                <a:gd name="connsiteY43" fmla="*/ 1821270 h 2082019"/>
                <a:gd name="connsiteX44" fmla="*/ 1024178 w 2163080"/>
                <a:gd name="connsiteY44" fmla="*/ 1737466 h 2082019"/>
                <a:gd name="connsiteX45" fmla="*/ 1024178 w 2163080"/>
                <a:gd name="connsiteY45" fmla="*/ 1803112 h 2082019"/>
                <a:gd name="connsiteX46" fmla="*/ 1122274 w 2163080"/>
                <a:gd name="connsiteY46" fmla="*/ 1803112 h 2082019"/>
                <a:gd name="connsiteX47" fmla="*/ 1122274 w 2163080"/>
                <a:gd name="connsiteY47" fmla="*/ 1737466 h 2082019"/>
                <a:gd name="connsiteX48" fmla="*/ 840577 w 2163080"/>
                <a:gd name="connsiteY48" fmla="*/ 1737466 h 2082019"/>
                <a:gd name="connsiteX49" fmla="*/ 840577 w 2163080"/>
                <a:gd name="connsiteY49" fmla="*/ 1803112 h 2082019"/>
                <a:gd name="connsiteX50" fmla="*/ 938673 w 2163080"/>
                <a:gd name="connsiteY50" fmla="*/ 1803112 h 2082019"/>
                <a:gd name="connsiteX51" fmla="*/ 938673 w 2163080"/>
                <a:gd name="connsiteY51" fmla="*/ 1737466 h 2082019"/>
                <a:gd name="connsiteX52" fmla="*/ 656977 w 2163080"/>
                <a:gd name="connsiteY52" fmla="*/ 1737466 h 2082019"/>
                <a:gd name="connsiteX53" fmla="*/ 656977 w 2163080"/>
                <a:gd name="connsiteY53" fmla="*/ 1803112 h 2082019"/>
                <a:gd name="connsiteX54" fmla="*/ 755073 w 2163080"/>
                <a:gd name="connsiteY54" fmla="*/ 1803112 h 2082019"/>
                <a:gd name="connsiteX55" fmla="*/ 755073 w 2163080"/>
                <a:gd name="connsiteY55" fmla="*/ 1737466 h 2082019"/>
                <a:gd name="connsiteX56" fmla="*/ 1024178 w 2163080"/>
                <a:gd name="connsiteY56" fmla="*/ 1601257 h 2082019"/>
                <a:gd name="connsiteX57" fmla="*/ 1024178 w 2163080"/>
                <a:gd name="connsiteY57" fmla="*/ 1666903 h 2082019"/>
                <a:gd name="connsiteX58" fmla="*/ 1122274 w 2163080"/>
                <a:gd name="connsiteY58" fmla="*/ 1666903 h 2082019"/>
                <a:gd name="connsiteX59" fmla="*/ 1122274 w 2163080"/>
                <a:gd name="connsiteY59" fmla="*/ 1601257 h 2082019"/>
                <a:gd name="connsiteX60" fmla="*/ 840577 w 2163080"/>
                <a:gd name="connsiteY60" fmla="*/ 1601257 h 2082019"/>
                <a:gd name="connsiteX61" fmla="*/ 840577 w 2163080"/>
                <a:gd name="connsiteY61" fmla="*/ 1666903 h 2082019"/>
                <a:gd name="connsiteX62" fmla="*/ 938673 w 2163080"/>
                <a:gd name="connsiteY62" fmla="*/ 1666903 h 2082019"/>
                <a:gd name="connsiteX63" fmla="*/ 938673 w 2163080"/>
                <a:gd name="connsiteY63" fmla="*/ 1601257 h 2082019"/>
                <a:gd name="connsiteX64" fmla="*/ 656977 w 2163080"/>
                <a:gd name="connsiteY64" fmla="*/ 1601257 h 2082019"/>
                <a:gd name="connsiteX65" fmla="*/ 656977 w 2163080"/>
                <a:gd name="connsiteY65" fmla="*/ 1666903 h 2082019"/>
                <a:gd name="connsiteX66" fmla="*/ 755073 w 2163080"/>
                <a:gd name="connsiteY66" fmla="*/ 1666903 h 2082019"/>
                <a:gd name="connsiteX67" fmla="*/ 755073 w 2163080"/>
                <a:gd name="connsiteY67" fmla="*/ 1601257 h 2082019"/>
                <a:gd name="connsiteX68" fmla="*/ 1949811 w 2163080"/>
                <a:gd name="connsiteY68" fmla="*/ 1437108 h 2082019"/>
                <a:gd name="connsiteX69" fmla="*/ 1949811 w 2163080"/>
                <a:gd name="connsiteY69" fmla="*/ 1502754 h 2082019"/>
                <a:gd name="connsiteX70" fmla="*/ 2047907 w 2163080"/>
                <a:gd name="connsiteY70" fmla="*/ 1502754 h 2082019"/>
                <a:gd name="connsiteX71" fmla="*/ 2047907 w 2163080"/>
                <a:gd name="connsiteY71" fmla="*/ 1437108 h 2082019"/>
                <a:gd name="connsiteX72" fmla="*/ 1766210 w 2163080"/>
                <a:gd name="connsiteY72" fmla="*/ 1437108 h 2082019"/>
                <a:gd name="connsiteX73" fmla="*/ 1766210 w 2163080"/>
                <a:gd name="connsiteY73" fmla="*/ 1502754 h 2082019"/>
                <a:gd name="connsiteX74" fmla="*/ 1864306 w 2163080"/>
                <a:gd name="connsiteY74" fmla="*/ 1502754 h 2082019"/>
                <a:gd name="connsiteX75" fmla="*/ 1864306 w 2163080"/>
                <a:gd name="connsiteY75" fmla="*/ 1437108 h 2082019"/>
                <a:gd name="connsiteX76" fmla="*/ 1582610 w 2163080"/>
                <a:gd name="connsiteY76" fmla="*/ 1437108 h 2082019"/>
                <a:gd name="connsiteX77" fmla="*/ 1582610 w 2163080"/>
                <a:gd name="connsiteY77" fmla="*/ 1502754 h 2082019"/>
                <a:gd name="connsiteX78" fmla="*/ 1680706 w 2163080"/>
                <a:gd name="connsiteY78" fmla="*/ 1502754 h 2082019"/>
                <a:gd name="connsiteX79" fmla="*/ 1680706 w 2163080"/>
                <a:gd name="connsiteY79" fmla="*/ 1437108 h 2082019"/>
                <a:gd name="connsiteX80" fmla="*/ 1386037 w 2163080"/>
                <a:gd name="connsiteY80" fmla="*/ 1437108 h 2082019"/>
                <a:gd name="connsiteX81" fmla="*/ 1386037 w 2163080"/>
                <a:gd name="connsiteY81" fmla="*/ 1502754 h 2082019"/>
                <a:gd name="connsiteX82" fmla="*/ 1484133 w 2163080"/>
                <a:gd name="connsiteY82" fmla="*/ 1502754 h 2082019"/>
                <a:gd name="connsiteX83" fmla="*/ 1484133 w 2163080"/>
                <a:gd name="connsiteY83" fmla="*/ 1437108 h 2082019"/>
                <a:gd name="connsiteX84" fmla="*/ 1202437 w 2163080"/>
                <a:gd name="connsiteY84" fmla="*/ 1437108 h 2082019"/>
                <a:gd name="connsiteX85" fmla="*/ 1202437 w 2163080"/>
                <a:gd name="connsiteY85" fmla="*/ 1502754 h 2082019"/>
                <a:gd name="connsiteX86" fmla="*/ 1300533 w 2163080"/>
                <a:gd name="connsiteY86" fmla="*/ 1502754 h 2082019"/>
                <a:gd name="connsiteX87" fmla="*/ 1300533 w 2163080"/>
                <a:gd name="connsiteY87" fmla="*/ 1437108 h 2082019"/>
                <a:gd name="connsiteX88" fmla="*/ 1024178 w 2163080"/>
                <a:gd name="connsiteY88" fmla="*/ 1437108 h 2082019"/>
                <a:gd name="connsiteX89" fmla="*/ 1024178 w 2163080"/>
                <a:gd name="connsiteY89" fmla="*/ 1502754 h 2082019"/>
                <a:gd name="connsiteX90" fmla="*/ 1122274 w 2163080"/>
                <a:gd name="connsiteY90" fmla="*/ 1502754 h 2082019"/>
                <a:gd name="connsiteX91" fmla="*/ 1122274 w 2163080"/>
                <a:gd name="connsiteY91" fmla="*/ 1437108 h 2082019"/>
                <a:gd name="connsiteX92" fmla="*/ 840577 w 2163080"/>
                <a:gd name="connsiteY92" fmla="*/ 1437108 h 2082019"/>
                <a:gd name="connsiteX93" fmla="*/ 840577 w 2163080"/>
                <a:gd name="connsiteY93" fmla="*/ 1502754 h 2082019"/>
                <a:gd name="connsiteX94" fmla="*/ 938673 w 2163080"/>
                <a:gd name="connsiteY94" fmla="*/ 1502754 h 2082019"/>
                <a:gd name="connsiteX95" fmla="*/ 938673 w 2163080"/>
                <a:gd name="connsiteY95" fmla="*/ 1437108 h 2082019"/>
                <a:gd name="connsiteX96" fmla="*/ 656977 w 2163080"/>
                <a:gd name="connsiteY96" fmla="*/ 1437108 h 2082019"/>
                <a:gd name="connsiteX97" fmla="*/ 656977 w 2163080"/>
                <a:gd name="connsiteY97" fmla="*/ 1502754 h 2082019"/>
                <a:gd name="connsiteX98" fmla="*/ 755073 w 2163080"/>
                <a:gd name="connsiteY98" fmla="*/ 1502754 h 2082019"/>
                <a:gd name="connsiteX99" fmla="*/ 755073 w 2163080"/>
                <a:gd name="connsiteY99" fmla="*/ 1437108 h 2082019"/>
                <a:gd name="connsiteX100" fmla="*/ 1037978 w 2163080"/>
                <a:gd name="connsiteY100" fmla="*/ 331011 h 2082019"/>
                <a:gd name="connsiteX101" fmla="*/ 1037978 w 2163080"/>
                <a:gd name="connsiteY101" fmla="*/ 465308 h 2082019"/>
                <a:gd name="connsiteX102" fmla="*/ 1059098 w 2163080"/>
                <a:gd name="connsiteY102" fmla="*/ 468502 h 2082019"/>
                <a:gd name="connsiteX103" fmla="*/ 1162875 w 2163080"/>
                <a:gd name="connsiteY103" fmla="*/ 562591 h 2082019"/>
                <a:gd name="connsiteX104" fmla="*/ 1173239 w 2163080"/>
                <a:gd name="connsiteY104" fmla="*/ 613926 h 2082019"/>
                <a:gd name="connsiteX105" fmla="*/ 1175942 w 2163080"/>
                <a:gd name="connsiteY105" fmla="*/ 613926 h 2082019"/>
                <a:gd name="connsiteX106" fmla="*/ 1175942 w 2163080"/>
                <a:gd name="connsiteY106" fmla="*/ 627317 h 2082019"/>
                <a:gd name="connsiteX107" fmla="*/ 1175943 w 2163080"/>
                <a:gd name="connsiteY107" fmla="*/ 627321 h 2082019"/>
                <a:gd name="connsiteX108" fmla="*/ 1175942 w 2163080"/>
                <a:gd name="connsiteY108" fmla="*/ 1063497 h 2082019"/>
                <a:gd name="connsiteX109" fmla="*/ 1283069 w 2163080"/>
                <a:gd name="connsiteY109" fmla="*/ 1063497 h 2082019"/>
                <a:gd name="connsiteX110" fmla="*/ 1283069 w 2163080"/>
                <a:gd name="connsiteY110" fmla="*/ 627216 h 2082019"/>
                <a:gd name="connsiteX111" fmla="*/ 1384635 w 2163080"/>
                <a:gd name="connsiteY111" fmla="*/ 473988 h 2082019"/>
                <a:gd name="connsiteX112" fmla="*/ 1437863 w 2163080"/>
                <a:gd name="connsiteY112" fmla="*/ 463242 h 2082019"/>
                <a:gd name="connsiteX113" fmla="*/ 1437863 w 2163080"/>
                <a:gd name="connsiteY113" fmla="*/ 331011 h 2082019"/>
                <a:gd name="connsiteX114" fmla="*/ 785279 w 2163080"/>
                <a:gd name="connsiteY114" fmla="*/ 331011 h 2082019"/>
                <a:gd name="connsiteX115" fmla="*/ 785279 w 2163080"/>
                <a:gd name="connsiteY115" fmla="*/ 1063497 h 2082019"/>
                <a:gd name="connsiteX116" fmla="*/ 843351 w 2163080"/>
                <a:gd name="connsiteY116" fmla="*/ 1063497 h 2082019"/>
                <a:gd name="connsiteX117" fmla="*/ 843351 w 2163080"/>
                <a:gd name="connsiteY117" fmla="*/ 627321 h 2082019"/>
                <a:gd name="connsiteX118" fmla="*/ 944917 w 2163080"/>
                <a:gd name="connsiteY118" fmla="*/ 474094 h 2082019"/>
                <a:gd name="connsiteX119" fmla="*/ 996379 w 2163080"/>
                <a:gd name="connsiteY119" fmla="*/ 463704 h 2082019"/>
                <a:gd name="connsiteX120" fmla="*/ 996379 w 2163080"/>
                <a:gd name="connsiteY120" fmla="*/ 331011 h 2082019"/>
                <a:gd name="connsiteX121" fmla="*/ 683756 w 2163080"/>
                <a:gd name="connsiteY121" fmla="*/ 0 h 2082019"/>
                <a:gd name="connsiteX122" fmla="*/ 785279 w 2163080"/>
                <a:gd name="connsiteY122" fmla="*/ 0 h 2082019"/>
                <a:gd name="connsiteX123" fmla="*/ 785279 w 2163080"/>
                <a:gd name="connsiteY123" fmla="*/ 1 h 2082019"/>
                <a:gd name="connsiteX124" fmla="*/ 785279 w 2163080"/>
                <a:gd name="connsiteY124" fmla="*/ 150699 h 2082019"/>
                <a:gd name="connsiteX125" fmla="*/ 785279 w 2163080"/>
                <a:gd name="connsiteY125" fmla="*/ 150703 h 2082019"/>
                <a:gd name="connsiteX126" fmla="*/ 785279 w 2163080"/>
                <a:gd name="connsiteY126" fmla="*/ 185573 h 2082019"/>
                <a:gd name="connsiteX127" fmla="*/ 785279 w 2163080"/>
                <a:gd name="connsiteY127" fmla="*/ 268612 h 2082019"/>
                <a:gd name="connsiteX128" fmla="*/ 1437863 w 2163080"/>
                <a:gd name="connsiteY128" fmla="*/ 268612 h 2082019"/>
                <a:gd name="connsiteX129" fmla="*/ 1437863 w 2163080"/>
                <a:gd name="connsiteY129" fmla="*/ 268180 h 2082019"/>
                <a:gd name="connsiteX130" fmla="*/ 1479462 w 2163080"/>
                <a:gd name="connsiteY130" fmla="*/ 268180 h 2082019"/>
                <a:gd name="connsiteX131" fmla="*/ 1479462 w 2163080"/>
                <a:gd name="connsiteY131" fmla="*/ 466997 h 2082019"/>
                <a:gd name="connsiteX132" fmla="*/ 1514095 w 2163080"/>
                <a:gd name="connsiteY132" fmla="*/ 473988 h 2082019"/>
                <a:gd name="connsiteX133" fmla="*/ 1608185 w 2163080"/>
                <a:gd name="connsiteY133" fmla="*/ 577765 h 2082019"/>
                <a:gd name="connsiteX134" fmla="*/ 1613636 w 2163080"/>
                <a:gd name="connsiteY134" fmla="*/ 613821 h 2082019"/>
                <a:gd name="connsiteX135" fmla="*/ 1615660 w 2163080"/>
                <a:gd name="connsiteY135" fmla="*/ 613821 h 2082019"/>
                <a:gd name="connsiteX136" fmla="*/ 1615660 w 2163080"/>
                <a:gd name="connsiteY136" fmla="*/ 627210 h 2082019"/>
                <a:gd name="connsiteX137" fmla="*/ 1615661 w 2163080"/>
                <a:gd name="connsiteY137" fmla="*/ 627216 h 2082019"/>
                <a:gd name="connsiteX138" fmla="*/ 1615660 w 2163080"/>
                <a:gd name="connsiteY138" fmla="*/ 1063497 h 2082019"/>
                <a:gd name="connsiteX139" fmla="*/ 2163080 w 2163080"/>
                <a:gd name="connsiteY139" fmla="*/ 1063497 h 2082019"/>
                <a:gd name="connsiteX140" fmla="*/ 2163080 w 2163080"/>
                <a:gd name="connsiteY140" fmla="*/ 1184656 h 2082019"/>
                <a:gd name="connsiteX141" fmla="*/ 2163080 w 2163080"/>
                <a:gd name="connsiteY141" fmla="*/ 1530190 h 2082019"/>
                <a:gd name="connsiteX142" fmla="*/ 2163080 w 2163080"/>
                <a:gd name="connsiteY142" fmla="*/ 2078653 h 2082019"/>
                <a:gd name="connsiteX143" fmla="*/ 2163080 w 2163080"/>
                <a:gd name="connsiteY143" fmla="*/ 2082019 h 2082019"/>
                <a:gd name="connsiteX144" fmla="*/ 499194 w 2163080"/>
                <a:gd name="connsiteY144" fmla="*/ 2082019 h 2082019"/>
                <a:gd name="connsiteX145" fmla="*/ 499105 w 2163080"/>
                <a:gd name="connsiteY145" fmla="*/ 2082019 h 2082019"/>
                <a:gd name="connsiteX146" fmla="*/ 421721 w 2163080"/>
                <a:gd name="connsiteY146" fmla="*/ 2082019 h 2082019"/>
                <a:gd name="connsiteX147" fmla="*/ 421721 w 2163080"/>
                <a:gd name="connsiteY147" fmla="*/ 1864776 h 2082019"/>
                <a:gd name="connsiteX148" fmla="*/ 327071 w 2163080"/>
                <a:gd name="connsiteY148" fmla="*/ 1864776 h 2082019"/>
                <a:gd name="connsiteX149" fmla="*/ 327071 w 2163080"/>
                <a:gd name="connsiteY149" fmla="*/ 2082019 h 2082019"/>
                <a:gd name="connsiteX150" fmla="*/ 249597 w 2163080"/>
                <a:gd name="connsiteY150" fmla="*/ 2082019 h 2082019"/>
                <a:gd name="connsiteX151" fmla="*/ 249597 w 2163080"/>
                <a:gd name="connsiteY151" fmla="*/ 2082018 h 2082019"/>
                <a:gd name="connsiteX152" fmla="*/ 163326 w 2163080"/>
                <a:gd name="connsiteY152" fmla="*/ 2082018 h 2082019"/>
                <a:gd name="connsiteX153" fmla="*/ 163326 w 2163080"/>
                <a:gd name="connsiteY153" fmla="*/ 1864776 h 2082019"/>
                <a:gd name="connsiteX154" fmla="*/ 68676 w 2163080"/>
                <a:gd name="connsiteY154" fmla="*/ 1864776 h 2082019"/>
                <a:gd name="connsiteX155" fmla="*/ 68676 w 2163080"/>
                <a:gd name="connsiteY155" fmla="*/ 2082018 h 2082019"/>
                <a:gd name="connsiteX156" fmla="*/ 0 w 2163080"/>
                <a:gd name="connsiteY156" fmla="*/ 2082018 h 2082019"/>
                <a:gd name="connsiteX157" fmla="*/ 0 w 2163080"/>
                <a:gd name="connsiteY157" fmla="*/ 1070653 h 2082019"/>
                <a:gd name="connsiteX158" fmla="*/ 0 w 2163080"/>
                <a:gd name="connsiteY158" fmla="*/ 957871 h 2082019"/>
                <a:gd name="connsiteX159" fmla="*/ 0 w 2163080"/>
                <a:gd name="connsiteY159" fmla="*/ 957207 h 2082019"/>
                <a:gd name="connsiteX160" fmla="*/ 91842 w 2163080"/>
                <a:gd name="connsiteY160" fmla="*/ 957207 h 2082019"/>
                <a:gd name="connsiteX161" fmla="*/ 91842 w 2163080"/>
                <a:gd name="connsiteY161" fmla="*/ 351653 h 2082019"/>
                <a:gd name="connsiteX162" fmla="*/ 91841 w 2163080"/>
                <a:gd name="connsiteY162" fmla="*/ 351653 h 2082019"/>
                <a:gd name="connsiteX163" fmla="*/ 91841 w 2163080"/>
                <a:gd name="connsiteY163" fmla="*/ 185571 h 2082019"/>
                <a:gd name="connsiteX164" fmla="*/ 237438 w 2163080"/>
                <a:gd name="connsiteY164" fmla="*/ 185571 h 2082019"/>
                <a:gd name="connsiteX165" fmla="*/ 383036 w 2163080"/>
                <a:gd name="connsiteY165" fmla="*/ 185571 h 2082019"/>
                <a:gd name="connsiteX166" fmla="*/ 383037 w 2163080"/>
                <a:gd name="connsiteY166" fmla="*/ 185571 h 2082019"/>
                <a:gd name="connsiteX167" fmla="*/ 383037 w 2163080"/>
                <a:gd name="connsiteY167" fmla="*/ 337527 h 2082019"/>
                <a:gd name="connsiteX168" fmla="*/ 383038 w 2163080"/>
                <a:gd name="connsiteY168" fmla="*/ 337527 h 2082019"/>
                <a:gd name="connsiteX169" fmla="*/ 383038 w 2163080"/>
                <a:gd name="connsiteY169" fmla="*/ 337530 h 2082019"/>
                <a:gd name="connsiteX170" fmla="*/ 383038 w 2163080"/>
                <a:gd name="connsiteY170" fmla="*/ 955499 h 2082019"/>
                <a:gd name="connsiteX171" fmla="*/ 499194 w 2163080"/>
                <a:gd name="connsiteY171" fmla="*/ 955499 h 2082019"/>
                <a:gd name="connsiteX172" fmla="*/ 499194 w 2163080"/>
                <a:gd name="connsiteY172" fmla="*/ 956944 h 2082019"/>
                <a:gd name="connsiteX173" fmla="*/ 499194 w 2163080"/>
                <a:gd name="connsiteY173" fmla="*/ 1063497 h 2082019"/>
                <a:gd name="connsiteX174" fmla="*/ 591966 w 2163080"/>
                <a:gd name="connsiteY174" fmla="*/ 1063497 h 2082019"/>
                <a:gd name="connsiteX175" fmla="*/ 591966 w 2163080"/>
                <a:gd name="connsiteY175" fmla="*/ 185573 h 2082019"/>
                <a:gd name="connsiteX176" fmla="*/ 591966 w 2163080"/>
                <a:gd name="connsiteY176" fmla="*/ 150703 h 2082019"/>
                <a:gd name="connsiteX177" fmla="*/ 591966 w 2163080"/>
                <a:gd name="connsiteY177" fmla="*/ 1 h 2082019"/>
                <a:gd name="connsiteX178" fmla="*/ 683756 w 2163080"/>
                <a:gd name="connsiteY178" fmla="*/ 1 h 20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2163080" h="2082019">
                  <a:moveTo>
                    <a:pt x="1708938" y="2004560"/>
                  </a:moveTo>
                  <a:lnTo>
                    <a:pt x="1708938" y="2044384"/>
                  </a:lnTo>
                  <a:lnTo>
                    <a:pt x="2059441" y="2044384"/>
                  </a:lnTo>
                  <a:lnTo>
                    <a:pt x="2059441" y="2004560"/>
                  </a:lnTo>
                  <a:close/>
                  <a:moveTo>
                    <a:pt x="1293406" y="2004560"/>
                  </a:moveTo>
                  <a:lnTo>
                    <a:pt x="1293406" y="2044384"/>
                  </a:lnTo>
                  <a:lnTo>
                    <a:pt x="1643909" y="2044384"/>
                  </a:lnTo>
                  <a:lnTo>
                    <a:pt x="1643909" y="2004560"/>
                  </a:lnTo>
                  <a:close/>
                  <a:moveTo>
                    <a:pt x="1708938" y="1943463"/>
                  </a:moveTo>
                  <a:lnTo>
                    <a:pt x="1708938" y="1983287"/>
                  </a:lnTo>
                  <a:lnTo>
                    <a:pt x="2059441" y="1983287"/>
                  </a:lnTo>
                  <a:lnTo>
                    <a:pt x="2059441" y="1943463"/>
                  </a:lnTo>
                  <a:close/>
                  <a:moveTo>
                    <a:pt x="1293406" y="1943463"/>
                  </a:moveTo>
                  <a:lnTo>
                    <a:pt x="1293406" y="1983287"/>
                  </a:lnTo>
                  <a:lnTo>
                    <a:pt x="1643909" y="1983287"/>
                  </a:lnTo>
                  <a:lnTo>
                    <a:pt x="1643909" y="1943463"/>
                  </a:lnTo>
                  <a:close/>
                  <a:moveTo>
                    <a:pt x="1708938" y="1882367"/>
                  </a:moveTo>
                  <a:lnTo>
                    <a:pt x="1708938" y="1922191"/>
                  </a:lnTo>
                  <a:lnTo>
                    <a:pt x="2059441" y="1922191"/>
                  </a:lnTo>
                  <a:lnTo>
                    <a:pt x="2059441" y="1882367"/>
                  </a:lnTo>
                  <a:close/>
                  <a:moveTo>
                    <a:pt x="1293406" y="1882367"/>
                  </a:moveTo>
                  <a:lnTo>
                    <a:pt x="1293406" y="1922191"/>
                  </a:lnTo>
                  <a:lnTo>
                    <a:pt x="1643909" y="1922191"/>
                  </a:lnTo>
                  <a:lnTo>
                    <a:pt x="1643909" y="1882367"/>
                  </a:lnTo>
                  <a:close/>
                  <a:moveTo>
                    <a:pt x="1024178" y="1873675"/>
                  </a:moveTo>
                  <a:lnTo>
                    <a:pt x="1024178" y="1939321"/>
                  </a:lnTo>
                  <a:lnTo>
                    <a:pt x="1122274" y="1939321"/>
                  </a:lnTo>
                  <a:lnTo>
                    <a:pt x="1122274" y="1873675"/>
                  </a:lnTo>
                  <a:close/>
                  <a:moveTo>
                    <a:pt x="840577" y="1873675"/>
                  </a:moveTo>
                  <a:lnTo>
                    <a:pt x="840577" y="1939321"/>
                  </a:lnTo>
                  <a:lnTo>
                    <a:pt x="938673" y="1939321"/>
                  </a:lnTo>
                  <a:lnTo>
                    <a:pt x="938673" y="1873675"/>
                  </a:lnTo>
                  <a:close/>
                  <a:moveTo>
                    <a:pt x="656977" y="1873675"/>
                  </a:moveTo>
                  <a:lnTo>
                    <a:pt x="656977" y="1939321"/>
                  </a:lnTo>
                  <a:lnTo>
                    <a:pt x="755073" y="1939321"/>
                  </a:lnTo>
                  <a:lnTo>
                    <a:pt x="755073" y="1873675"/>
                  </a:lnTo>
                  <a:close/>
                  <a:moveTo>
                    <a:pt x="1708938" y="1821270"/>
                  </a:moveTo>
                  <a:lnTo>
                    <a:pt x="1708938" y="1861094"/>
                  </a:lnTo>
                  <a:lnTo>
                    <a:pt x="2059441" y="1861094"/>
                  </a:lnTo>
                  <a:lnTo>
                    <a:pt x="2059441" y="1821270"/>
                  </a:lnTo>
                  <a:close/>
                  <a:moveTo>
                    <a:pt x="1293406" y="1821270"/>
                  </a:moveTo>
                  <a:lnTo>
                    <a:pt x="1293406" y="1861094"/>
                  </a:lnTo>
                  <a:lnTo>
                    <a:pt x="1643909" y="1861094"/>
                  </a:lnTo>
                  <a:lnTo>
                    <a:pt x="1643909" y="1821270"/>
                  </a:lnTo>
                  <a:close/>
                  <a:moveTo>
                    <a:pt x="1024178" y="1737466"/>
                  </a:moveTo>
                  <a:lnTo>
                    <a:pt x="1024178" y="1803112"/>
                  </a:lnTo>
                  <a:lnTo>
                    <a:pt x="1122274" y="1803112"/>
                  </a:lnTo>
                  <a:lnTo>
                    <a:pt x="1122274" y="1737466"/>
                  </a:lnTo>
                  <a:close/>
                  <a:moveTo>
                    <a:pt x="840577" y="1737466"/>
                  </a:moveTo>
                  <a:lnTo>
                    <a:pt x="840577" y="1803112"/>
                  </a:lnTo>
                  <a:lnTo>
                    <a:pt x="938673" y="1803112"/>
                  </a:lnTo>
                  <a:lnTo>
                    <a:pt x="938673" y="1737466"/>
                  </a:lnTo>
                  <a:close/>
                  <a:moveTo>
                    <a:pt x="656977" y="1737466"/>
                  </a:moveTo>
                  <a:lnTo>
                    <a:pt x="656977" y="1803112"/>
                  </a:lnTo>
                  <a:lnTo>
                    <a:pt x="755073" y="1803112"/>
                  </a:lnTo>
                  <a:lnTo>
                    <a:pt x="755073" y="1737466"/>
                  </a:lnTo>
                  <a:close/>
                  <a:moveTo>
                    <a:pt x="1024178" y="1601257"/>
                  </a:moveTo>
                  <a:lnTo>
                    <a:pt x="1024178" y="1666903"/>
                  </a:lnTo>
                  <a:lnTo>
                    <a:pt x="1122274" y="1666903"/>
                  </a:lnTo>
                  <a:lnTo>
                    <a:pt x="1122274" y="1601257"/>
                  </a:lnTo>
                  <a:close/>
                  <a:moveTo>
                    <a:pt x="840577" y="1601257"/>
                  </a:moveTo>
                  <a:lnTo>
                    <a:pt x="840577" y="1666903"/>
                  </a:lnTo>
                  <a:lnTo>
                    <a:pt x="938673" y="1666903"/>
                  </a:lnTo>
                  <a:lnTo>
                    <a:pt x="938673" y="1601257"/>
                  </a:lnTo>
                  <a:close/>
                  <a:moveTo>
                    <a:pt x="656977" y="1601257"/>
                  </a:moveTo>
                  <a:lnTo>
                    <a:pt x="656977" y="1666903"/>
                  </a:lnTo>
                  <a:lnTo>
                    <a:pt x="755073" y="1666903"/>
                  </a:lnTo>
                  <a:lnTo>
                    <a:pt x="755073" y="1601257"/>
                  </a:lnTo>
                  <a:close/>
                  <a:moveTo>
                    <a:pt x="1949811" y="1437108"/>
                  </a:moveTo>
                  <a:lnTo>
                    <a:pt x="1949811" y="1502754"/>
                  </a:lnTo>
                  <a:lnTo>
                    <a:pt x="2047907" y="1502754"/>
                  </a:lnTo>
                  <a:lnTo>
                    <a:pt x="2047907" y="1437108"/>
                  </a:lnTo>
                  <a:close/>
                  <a:moveTo>
                    <a:pt x="1766210" y="1437108"/>
                  </a:moveTo>
                  <a:lnTo>
                    <a:pt x="1766210" y="1502754"/>
                  </a:lnTo>
                  <a:lnTo>
                    <a:pt x="1864306" y="1502754"/>
                  </a:lnTo>
                  <a:lnTo>
                    <a:pt x="1864306" y="1437108"/>
                  </a:lnTo>
                  <a:close/>
                  <a:moveTo>
                    <a:pt x="1582610" y="1437108"/>
                  </a:moveTo>
                  <a:lnTo>
                    <a:pt x="1582610" y="1502754"/>
                  </a:lnTo>
                  <a:lnTo>
                    <a:pt x="1680706" y="1502754"/>
                  </a:lnTo>
                  <a:lnTo>
                    <a:pt x="1680706" y="1437108"/>
                  </a:lnTo>
                  <a:close/>
                  <a:moveTo>
                    <a:pt x="1386037" y="1437108"/>
                  </a:moveTo>
                  <a:lnTo>
                    <a:pt x="1386037" y="1502754"/>
                  </a:lnTo>
                  <a:lnTo>
                    <a:pt x="1484133" y="1502754"/>
                  </a:lnTo>
                  <a:lnTo>
                    <a:pt x="1484133" y="1437108"/>
                  </a:lnTo>
                  <a:close/>
                  <a:moveTo>
                    <a:pt x="1202437" y="1437108"/>
                  </a:moveTo>
                  <a:lnTo>
                    <a:pt x="1202437" y="1502754"/>
                  </a:lnTo>
                  <a:lnTo>
                    <a:pt x="1300533" y="1502754"/>
                  </a:lnTo>
                  <a:lnTo>
                    <a:pt x="1300533" y="1437108"/>
                  </a:lnTo>
                  <a:close/>
                  <a:moveTo>
                    <a:pt x="1024178" y="1437108"/>
                  </a:moveTo>
                  <a:lnTo>
                    <a:pt x="1024178" y="1502754"/>
                  </a:lnTo>
                  <a:lnTo>
                    <a:pt x="1122274" y="1502754"/>
                  </a:lnTo>
                  <a:lnTo>
                    <a:pt x="1122274" y="1437108"/>
                  </a:lnTo>
                  <a:close/>
                  <a:moveTo>
                    <a:pt x="840577" y="1437108"/>
                  </a:moveTo>
                  <a:lnTo>
                    <a:pt x="840577" y="1502754"/>
                  </a:lnTo>
                  <a:lnTo>
                    <a:pt x="938673" y="1502754"/>
                  </a:lnTo>
                  <a:lnTo>
                    <a:pt x="938673" y="1437108"/>
                  </a:lnTo>
                  <a:close/>
                  <a:moveTo>
                    <a:pt x="656977" y="1437108"/>
                  </a:moveTo>
                  <a:lnTo>
                    <a:pt x="656977" y="1502754"/>
                  </a:lnTo>
                  <a:lnTo>
                    <a:pt x="755073" y="1502754"/>
                  </a:lnTo>
                  <a:lnTo>
                    <a:pt x="755073" y="1437108"/>
                  </a:lnTo>
                  <a:close/>
                  <a:moveTo>
                    <a:pt x="1037978" y="331011"/>
                  </a:moveTo>
                  <a:lnTo>
                    <a:pt x="1037978" y="465308"/>
                  </a:lnTo>
                  <a:lnTo>
                    <a:pt x="1059098" y="468502"/>
                  </a:lnTo>
                  <a:cubicBezTo>
                    <a:pt x="1105963" y="483078"/>
                    <a:pt x="1143941" y="517827"/>
                    <a:pt x="1162875" y="562591"/>
                  </a:cubicBezTo>
                  <a:lnTo>
                    <a:pt x="1173239" y="613926"/>
                  </a:lnTo>
                  <a:lnTo>
                    <a:pt x="1175942" y="613926"/>
                  </a:lnTo>
                  <a:lnTo>
                    <a:pt x="1175942" y="627317"/>
                  </a:lnTo>
                  <a:lnTo>
                    <a:pt x="1175943" y="627321"/>
                  </a:lnTo>
                  <a:lnTo>
                    <a:pt x="1175942" y="1063497"/>
                  </a:lnTo>
                  <a:lnTo>
                    <a:pt x="1283069" y="1063497"/>
                  </a:lnTo>
                  <a:lnTo>
                    <a:pt x="1283069" y="627216"/>
                  </a:lnTo>
                  <a:cubicBezTo>
                    <a:pt x="1283069" y="558334"/>
                    <a:pt x="1324949" y="499233"/>
                    <a:pt x="1384635" y="473988"/>
                  </a:cubicBezTo>
                  <a:lnTo>
                    <a:pt x="1437863" y="463242"/>
                  </a:lnTo>
                  <a:lnTo>
                    <a:pt x="1437863" y="331011"/>
                  </a:lnTo>
                  <a:close/>
                  <a:moveTo>
                    <a:pt x="785279" y="331011"/>
                  </a:moveTo>
                  <a:lnTo>
                    <a:pt x="785279" y="1063497"/>
                  </a:lnTo>
                  <a:lnTo>
                    <a:pt x="843351" y="1063497"/>
                  </a:lnTo>
                  <a:lnTo>
                    <a:pt x="843351" y="627321"/>
                  </a:lnTo>
                  <a:cubicBezTo>
                    <a:pt x="843351" y="558439"/>
                    <a:pt x="885231" y="499339"/>
                    <a:pt x="944917" y="474094"/>
                  </a:cubicBezTo>
                  <a:lnTo>
                    <a:pt x="996379" y="463704"/>
                  </a:lnTo>
                  <a:lnTo>
                    <a:pt x="996379" y="331011"/>
                  </a:lnTo>
                  <a:close/>
                  <a:moveTo>
                    <a:pt x="683756" y="0"/>
                  </a:moveTo>
                  <a:lnTo>
                    <a:pt x="785279" y="0"/>
                  </a:lnTo>
                  <a:lnTo>
                    <a:pt x="785279" y="1"/>
                  </a:lnTo>
                  <a:lnTo>
                    <a:pt x="785279" y="150699"/>
                  </a:lnTo>
                  <a:lnTo>
                    <a:pt x="785279" y="150703"/>
                  </a:lnTo>
                  <a:lnTo>
                    <a:pt x="785279" y="185573"/>
                  </a:lnTo>
                  <a:lnTo>
                    <a:pt x="785279" y="268612"/>
                  </a:lnTo>
                  <a:lnTo>
                    <a:pt x="1437863" y="268612"/>
                  </a:lnTo>
                  <a:lnTo>
                    <a:pt x="1437863" y="268180"/>
                  </a:lnTo>
                  <a:lnTo>
                    <a:pt x="1479462" y="268180"/>
                  </a:lnTo>
                  <a:lnTo>
                    <a:pt x="1479462" y="466997"/>
                  </a:lnTo>
                  <a:lnTo>
                    <a:pt x="1514095" y="473988"/>
                  </a:lnTo>
                  <a:cubicBezTo>
                    <a:pt x="1558860" y="492922"/>
                    <a:pt x="1593608" y="530900"/>
                    <a:pt x="1608185" y="577765"/>
                  </a:cubicBezTo>
                  <a:lnTo>
                    <a:pt x="1613636" y="613821"/>
                  </a:lnTo>
                  <a:lnTo>
                    <a:pt x="1615660" y="613821"/>
                  </a:lnTo>
                  <a:lnTo>
                    <a:pt x="1615660" y="627210"/>
                  </a:lnTo>
                  <a:lnTo>
                    <a:pt x="1615661" y="627216"/>
                  </a:lnTo>
                  <a:lnTo>
                    <a:pt x="1615660" y="1063497"/>
                  </a:lnTo>
                  <a:lnTo>
                    <a:pt x="2163080" y="1063497"/>
                  </a:lnTo>
                  <a:lnTo>
                    <a:pt x="2163080" y="1184656"/>
                  </a:lnTo>
                  <a:lnTo>
                    <a:pt x="2163080" y="1530190"/>
                  </a:lnTo>
                  <a:lnTo>
                    <a:pt x="2163080" y="2078653"/>
                  </a:lnTo>
                  <a:lnTo>
                    <a:pt x="2163080" y="2082019"/>
                  </a:lnTo>
                  <a:lnTo>
                    <a:pt x="499194" y="2082019"/>
                  </a:lnTo>
                  <a:lnTo>
                    <a:pt x="499105" y="2082019"/>
                  </a:lnTo>
                  <a:lnTo>
                    <a:pt x="421721" y="2082019"/>
                  </a:lnTo>
                  <a:lnTo>
                    <a:pt x="421721" y="1864776"/>
                  </a:lnTo>
                  <a:lnTo>
                    <a:pt x="327071" y="1864776"/>
                  </a:lnTo>
                  <a:lnTo>
                    <a:pt x="327071" y="2082019"/>
                  </a:lnTo>
                  <a:lnTo>
                    <a:pt x="249597" y="2082019"/>
                  </a:lnTo>
                  <a:lnTo>
                    <a:pt x="249597" y="2082018"/>
                  </a:lnTo>
                  <a:lnTo>
                    <a:pt x="163326" y="2082018"/>
                  </a:lnTo>
                  <a:lnTo>
                    <a:pt x="163326" y="1864776"/>
                  </a:lnTo>
                  <a:lnTo>
                    <a:pt x="68676" y="1864776"/>
                  </a:lnTo>
                  <a:lnTo>
                    <a:pt x="68676" y="2082018"/>
                  </a:lnTo>
                  <a:lnTo>
                    <a:pt x="0" y="2082018"/>
                  </a:lnTo>
                  <a:lnTo>
                    <a:pt x="0" y="1070653"/>
                  </a:lnTo>
                  <a:lnTo>
                    <a:pt x="0" y="957871"/>
                  </a:lnTo>
                  <a:lnTo>
                    <a:pt x="0" y="957207"/>
                  </a:lnTo>
                  <a:lnTo>
                    <a:pt x="91842" y="957207"/>
                  </a:lnTo>
                  <a:lnTo>
                    <a:pt x="91842" y="351653"/>
                  </a:lnTo>
                  <a:lnTo>
                    <a:pt x="91841" y="351653"/>
                  </a:lnTo>
                  <a:lnTo>
                    <a:pt x="91841" y="185571"/>
                  </a:lnTo>
                  <a:lnTo>
                    <a:pt x="237438" y="185571"/>
                  </a:lnTo>
                  <a:lnTo>
                    <a:pt x="383036" y="185571"/>
                  </a:lnTo>
                  <a:lnTo>
                    <a:pt x="383037" y="185571"/>
                  </a:lnTo>
                  <a:lnTo>
                    <a:pt x="383037" y="337527"/>
                  </a:lnTo>
                  <a:lnTo>
                    <a:pt x="383038" y="337527"/>
                  </a:lnTo>
                  <a:lnTo>
                    <a:pt x="383038" y="337530"/>
                  </a:lnTo>
                  <a:lnTo>
                    <a:pt x="383038" y="955499"/>
                  </a:lnTo>
                  <a:lnTo>
                    <a:pt x="499194" y="955499"/>
                  </a:lnTo>
                  <a:lnTo>
                    <a:pt x="499194" y="956944"/>
                  </a:lnTo>
                  <a:lnTo>
                    <a:pt x="499194" y="1063497"/>
                  </a:lnTo>
                  <a:lnTo>
                    <a:pt x="591966" y="1063497"/>
                  </a:lnTo>
                  <a:lnTo>
                    <a:pt x="591966" y="185573"/>
                  </a:lnTo>
                  <a:lnTo>
                    <a:pt x="591966" y="150703"/>
                  </a:lnTo>
                  <a:lnTo>
                    <a:pt x="591966" y="1"/>
                  </a:lnTo>
                  <a:lnTo>
                    <a:pt x="683756"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Graphic 12">
              <a:extLst>
                <a:ext uri="{FF2B5EF4-FFF2-40B4-BE49-F238E27FC236}">
                  <a16:creationId xmlns:a16="http://schemas.microsoft.com/office/drawing/2014/main" id="{32673DF4-DEAC-49E9-B7AB-0BDAB275C5CA}"/>
                </a:ext>
              </a:extLst>
            </p:cNvPr>
            <p:cNvSpPr/>
            <p:nvPr/>
          </p:nvSpPr>
          <p:spPr>
            <a:xfrm>
              <a:off x="8006387" y="2575110"/>
              <a:ext cx="629297" cy="357806"/>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3" name="Group 56">
            <a:extLst>
              <a:ext uri="{FF2B5EF4-FFF2-40B4-BE49-F238E27FC236}">
                <a16:creationId xmlns:a16="http://schemas.microsoft.com/office/drawing/2014/main" id="{94924D49-8146-4B21-9798-5E13FD9977AD}"/>
              </a:ext>
            </a:extLst>
          </p:cNvPr>
          <p:cNvGrpSpPr/>
          <p:nvPr/>
        </p:nvGrpSpPr>
        <p:grpSpPr>
          <a:xfrm>
            <a:off x="174518" y="1432951"/>
            <a:ext cx="3607744" cy="1861869"/>
            <a:chOff x="794883" y="3579664"/>
            <a:chExt cx="2068414" cy="744347"/>
          </a:xfrm>
        </p:grpSpPr>
        <p:sp>
          <p:nvSpPr>
            <p:cNvPr id="64" name="TextBox 57">
              <a:extLst>
                <a:ext uri="{FF2B5EF4-FFF2-40B4-BE49-F238E27FC236}">
                  <a16:creationId xmlns:a16="http://schemas.microsoft.com/office/drawing/2014/main" id="{B1779EAE-62B0-4EB3-A422-BCFB52DB50B0}"/>
                </a:ext>
              </a:extLst>
            </p:cNvPr>
            <p:cNvSpPr txBox="1"/>
            <p:nvPr/>
          </p:nvSpPr>
          <p:spPr>
            <a:xfrm>
              <a:off x="803640" y="3696485"/>
              <a:ext cx="2059657" cy="627526"/>
            </a:xfrm>
            <a:prstGeom prst="rect">
              <a:avLst/>
            </a:prstGeom>
            <a:noFill/>
          </p:spPr>
          <p:txBody>
            <a:bodyPr wrap="square" rtlCol="0">
              <a:spAutoFit/>
            </a:bodyPr>
            <a:lstStyle/>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Desaceleración económica Covid-19.</a:t>
              </a:r>
            </a:p>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2020 Año mas caluroso registrado.</a:t>
              </a:r>
            </a:p>
            <a:p>
              <a:pPr marL="285750" indent="-285750">
                <a:buFont typeface="Arial" panose="020B0604020202020204" pitchFamily="34" charset="0"/>
                <a:buChar char="•"/>
              </a:pPr>
              <a:r>
                <a:rPr lang="es-EC" altLang="ko-KR" sz="1600" dirty="0" smtClean="0">
                  <a:latin typeface="Arial" panose="020B0604020202020204" pitchFamily="34" charset="0"/>
                  <a:cs typeface="Arial" panose="020B0604020202020204" pitchFamily="34" charset="0"/>
                </a:rPr>
                <a:t>Incremento de 1.2°C desde fines del siglo XIX.</a:t>
              </a:r>
              <a:endParaRPr lang="es-EC" altLang="ko-KR" sz="1600" dirty="0">
                <a:latin typeface="Arial" panose="020B0604020202020204" pitchFamily="34" charset="0"/>
                <a:cs typeface="Arial" panose="020B0604020202020204" pitchFamily="34" charset="0"/>
              </a:endParaRPr>
            </a:p>
          </p:txBody>
        </p:sp>
        <p:sp>
          <p:nvSpPr>
            <p:cNvPr id="70" name="TextBox 58">
              <a:extLst>
                <a:ext uri="{FF2B5EF4-FFF2-40B4-BE49-F238E27FC236}">
                  <a16:creationId xmlns:a16="http://schemas.microsoft.com/office/drawing/2014/main" id="{9F6389F8-B1C5-4895-957C-CAA5D33E7BC9}"/>
                </a:ext>
              </a:extLst>
            </p:cNvPr>
            <p:cNvSpPr txBox="1"/>
            <p:nvPr/>
          </p:nvSpPr>
          <p:spPr>
            <a:xfrm>
              <a:off x="794883" y="3579664"/>
              <a:ext cx="2059657" cy="233784"/>
            </a:xfrm>
            <a:prstGeom prst="rect">
              <a:avLst/>
            </a:prstGeom>
            <a:noFill/>
          </p:spPr>
          <p:txBody>
            <a:bodyPr wrap="square" rtlCol="0">
              <a:spAutoFit/>
            </a:bodyPr>
            <a:lstStyle/>
            <a:p>
              <a:r>
                <a:rPr lang="es-EC" altLang="ko-KR" sz="1600" b="1" dirty="0" smtClean="0">
                  <a:latin typeface="Arial" panose="020B0604020202020204" pitchFamily="34" charset="0"/>
                  <a:cs typeface="Arial" panose="020B0604020202020204" pitchFamily="34" charset="0"/>
                </a:rPr>
                <a:t>Aumento de la Temperatura Global</a:t>
              </a:r>
              <a:endParaRPr lang="es-EC" altLang="ko-KR" sz="1600" b="1" dirty="0">
                <a:latin typeface="Arial" panose="020B0604020202020204" pitchFamily="34" charset="0"/>
                <a:cs typeface="Arial" panose="020B0604020202020204" pitchFamily="34" charset="0"/>
              </a:endParaRPr>
            </a:p>
          </p:txBody>
        </p:sp>
      </p:grpSp>
      <p:sp>
        <p:nvSpPr>
          <p:cNvPr id="58"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Introducción</a:t>
            </a:r>
            <a:endParaRPr lang="es-EC" sz="2000" dirty="0">
              <a:cs typeface="Arial" pitchFamily="34" charset="0"/>
            </a:endParaRPr>
          </a:p>
        </p:txBody>
      </p:sp>
      <p:cxnSp>
        <p:nvCxnSpPr>
          <p:cNvPr id="59"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86347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Introducción</a:t>
            </a:r>
            <a:endParaRPr lang="es-EC" sz="2000" dirty="0">
              <a:cs typeface="Arial" pitchFamily="34" charset="0"/>
            </a:endParaRPr>
          </a:p>
        </p:txBody>
      </p:sp>
      <p:cxnSp>
        <p:nvCxnSpPr>
          <p:cNvPr id="40"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41" name="Rectangle 3"/>
          <p:cNvSpPr/>
          <p:nvPr/>
        </p:nvSpPr>
        <p:spPr>
          <a:xfrm>
            <a:off x="1" y="608343"/>
            <a:ext cx="6417570" cy="5596651"/>
          </a:xfrm>
          <a:prstGeom prst="rect">
            <a:avLst/>
          </a:prstGeom>
          <a:solidFill>
            <a:srgbClr val="525A6A"/>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smtClean="0">
              <a:ln>
                <a:noFill/>
              </a:ln>
              <a:solidFill>
                <a:srgbClr val="FFFFFF"/>
              </a:solidFill>
              <a:effectLst/>
              <a:uLnTx/>
              <a:uFillTx/>
              <a:latin typeface="Euphemia"/>
              <a:ea typeface="+mn-ea"/>
              <a:cs typeface="+mn-cs"/>
            </a:endParaRPr>
          </a:p>
        </p:txBody>
      </p:sp>
      <p:sp>
        <p:nvSpPr>
          <p:cNvPr id="42" name="Marcador de texto 1"/>
          <p:cNvSpPr txBox="1">
            <a:spLocks/>
          </p:cNvSpPr>
          <p:nvPr/>
        </p:nvSpPr>
        <p:spPr>
          <a:xfrm>
            <a:off x="6417571" y="889049"/>
            <a:ext cx="5774429" cy="679821"/>
          </a:xfrm>
          <a:prstGeom prst="rect">
            <a:avLst/>
          </a:prstGeom>
        </p:spPr>
        <p:txBody>
          <a:bodyPr vert="horz" lIns="0" tIns="45720" rIns="0" bIns="45720" rtlCol="0" anchor="ctr">
            <a:normAutofit/>
          </a:bodyPr>
          <a:lstStyle>
            <a:lvl1pPr marL="0" indent="0" algn="ctr" defTabSz="914400" rtl="0" eaLnBrk="1" latinLnBrk="0" hangingPunct="1">
              <a:lnSpc>
                <a:spcPct val="90000"/>
              </a:lnSpc>
              <a:spcBef>
                <a:spcPts val="1800"/>
              </a:spcBef>
              <a:buFont typeface="Wingdings" panose="05000000000000000000" pitchFamily="2" charset="2"/>
              <a:buNone/>
              <a:defRPr sz="4800" b="0" kern="1200" baseline="0">
                <a:solidFill>
                  <a:schemeClr val="tx1">
                    <a:lumMod val="75000"/>
                    <a:lumOff val="25000"/>
                  </a:schemeClr>
                </a:solidFill>
                <a:latin typeface="+mj-lt"/>
                <a:ea typeface="+mn-ea"/>
                <a:cs typeface="Arial"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l"/>
            <a:r>
              <a:rPr lang="es-ES" sz="3200" dirty="0" smtClean="0">
                <a:latin typeface="Arial" panose="020B0604020202020204" pitchFamily="34" charset="0"/>
              </a:rPr>
              <a:t>  Energía Fotovoltaica</a:t>
            </a:r>
            <a:endParaRPr lang="es-ES" sz="3200" dirty="0">
              <a:latin typeface="Arial" panose="020B0604020202020204" pitchFamily="34" charset="0"/>
            </a:endParaRPr>
          </a:p>
        </p:txBody>
      </p:sp>
      <p:grpSp>
        <p:nvGrpSpPr>
          <p:cNvPr id="45" name="Group 12">
            <a:extLst>
              <a:ext uri="{FF2B5EF4-FFF2-40B4-BE49-F238E27FC236}">
                <a16:creationId xmlns:a16="http://schemas.microsoft.com/office/drawing/2014/main" id="{CE7481AD-C2A0-4DFD-845F-42E3ED66B6E8}"/>
              </a:ext>
            </a:extLst>
          </p:cNvPr>
          <p:cNvGrpSpPr/>
          <p:nvPr/>
        </p:nvGrpSpPr>
        <p:grpSpPr>
          <a:xfrm>
            <a:off x="1909525" y="2824042"/>
            <a:ext cx="4049876" cy="1446551"/>
            <a:chOff x="2551705" y="4283314"/>
            <a:chExt cx="2357002" cy="792941"/>
          </a:xfrm>
        </p:grpSpPr>
        <p:sp>
          <p:nvSpPr>
            <p:cNvPr id="47" name="TextBox 33">
              <a:extLst>
                <a:ext uri="{FF2B5EF4-FFF2-40B4-BE49-F238E27FC236}">
                  <a16:creationId xmlns:a16="http://schemas.microsoft.com/office/drawing/2014/main" id="{16C928EE-9551-4075-B642-57031443414E}"/>
                </a:ext>
              </a:extLst>
            </p:cNvPr>
            <p:cNvSpPr txBox="1"/>
            <p:nvPr/>
          </p:nvSpPr>
          <p:spPr>
            <a:xfrm>
              <a:off x="2551705" y="4485767"/>
              <a:ext cx="2357002" cy="590488"/>
            </a:xfrm>
            <a:prstGeom prst="rect">
              <a:avLst/>
            </a:prstGeom>
            <a:noFill/>
          </p:spPr>
          <p:txBody>
            <a:bodyPr wrap="square" rtlCol="0">
              <a:spAutoFit/>
            </a:bodyPr>
            <a:lstStyle/>
            <a:p>
              <a:r>
                <a:rPr lang="es-EC" altLang="ko-KR" sz="1600" dirty="0" smtClean="0">
                  <a:solidFill>
                    <a:srgbClr val="FFFFFF"/>
                  </a:solidFill>
                  <a:cs typeface="Arial" pitchFamily="34" charset="0"/>
                </a:rPr>
                <a:t>Celda Solar</a:t>
              </a:r>
            </a:p>
            <a:p>
              <a:r>
                <a:rPr lang="es-EC" altLang="ko-KR" sz="1600" dirty="0" smtClean="0">
                  <a:solidFill>
                    <a:srgbClr val="FFFFFF"/>
                  </a:solidFill>
                  <a:cs typeface="Arial" pitchFamily="34" charset="0"/>
                </a:rPr>
                <a:t>Convertidores</a:t>
              </a:r>
            </a:p>
            <a:p>
              <a:r>
                <a:rPr lang="es-EC" altLang="ko-KR" sz="1600" dirty="0" smtClean="0">
                  <a:solidFill>
                    <a:srgbClr val="FFFFFF"/>
                  </a:solidFill>
                  <a:cs typeface="Arial" pitchFamily="34" charset="0"/>
                </a:rPr>
                <a:t>Seguidores del Punto de Máxima Potencia MPPT</a:t>
              </a:r>
              <a:endParaRPr lang="es-EC" altLang="ko-KR" sz="1600" dirty="0">
                <a:solidFill>
                  <a:srgbClr val="FFFFFF"/>
                </a:solidFill>
                <a:cs typeface="Arial" pitchFamily="34" charset="0"/>
              </a:endParaRPr>
            </a:p>
          </p:txBody>
        </p:sp>
        <p:sp>
          <p:nvSpPr>
            <p:cNvPr id="48" name="TextBox 34">
              <a:extLst>
                <a:ext uri="{FF2B5EF4-FFF2-40B4-BE49-F238E27FC236}">
                  <a16:creationId xmlns:a16="http://schemas.microsoft.com/office/drawing/2014/main" id="{8AF170CF-97BD-4AB9-9724-B4F58F7AC202}"/>
                </a:ext>
              </a:extLst>
            </p:cNvPr>
            <p:cNvSpPr txBox="1"/>
            <p:nvPr/>
          </p:nvSpPr>
          <p:spPr>
            <a:xfrm>
              <a:off x="2551705" y="4283314"/>
              <a:ext cx="2336966" cy="202453"/>
            </a:xfrm>
            <a:prstGeom prst="rect">
              <a:avLst/>
            </a:prstGeom>
            <a:noFill/>
          </p:spPr>
          <p:txBody>
            <a:bodyPr wrap="square" rtlCol="0">
              <a:spAutoFit/>
            </a:bodyPr>
            <a:lstStyle/>
            <a:p>
              <a:r>
                <a:rPr lang="es-EC" altLang="ko-KR" b="1" dirty="0" smtClean="0">
                  <a:solidFill>
                    <a:srgbClr val="FFFFFF"/>
                  </a:solidFill>
                  <a:cs typeface="Arial" pitchFamily="34" charset="0"/>
                </a:rPr>
                <a:t>Sistema Fotovoltaico</a:t>
              </a:r>
              <a:endParaRPr lang="es-EC" altLang="ko-KR" b="1" dirty="0">
                <a:solidFill>
                  <a:srgbClr val="FFFFFF"/>
                </a:solidFill>
                <a:cs typeface="Arial" pitchFamily="34" charset="0"/>
              </a:endParaRPr>
            </a:p>
          </p:txBody>
        </p:sp>
      </p:grpSp>
      <p:grpSp>
        <p:nvGrpSpPr>
          <p:cNvPr id="49" name="Group 15">
            <a:extLst>
              <a:ext uri="{FF2B5EF4-FFF2-40B4-BE49-F238E27FC236}">
                <a16:creationId xmlns:a16="http://schemas.microsoft.com/office/drawing/2014/main" id="{E97F7EB0-6B2B-4057-9303-0A91007C8C74}"/>
              </a:ext>
            </a:extLst>
          </p:cNvPr>
          <p:cNvGrpSpPr/>
          <p:nvPr/>
        </p:nvGrpSpPr>
        <p:grpSpPr>
          <a:xfrm>
            <a:off x="1901940" y="4699183"/>
            <a:ext cx="3535766" cy="1710701"/>
            <a:chOff x="2551704" y="4283314"/>
            <a:chExt cx="2357002" cy="1710701"/>
          </a:xfrm>
        </p:grpSpPr>
        <mc:AlternateContent xmlns:mc="http://schemas.openxmlformats.org/markup-compatibility/2006" xmlns:a14="http://schemas.microsoft.com/office/drawing/2010/main">
          <mc:Choice Requires="a14">
            <p:sp>
              <p:nvSpPr>
                <p:cNvPr id="51" name="TextBox 36">
                  <a:extLst>
                    <a:ext uri="{FF2B5EF4-FFF2-40B4-BE49-F238E27FC236}">
                      <a16:creationId xmlns:a16="http://schemas.microsoft.com/office/drawing/2014/main" id="{C8754A16-C514-461D-B9A9-988E87154455}"/>
                    </a:ext>
                  </a:extLst>
                </p:cNvPr>
                <p:cNvSpPr txBox="1"/>
                <p:nvPr/>
              </p:nvSpPr>
              <p:spPr>
                <a:xfrm>
                  <a:off x="2551704" y="4639798"/>
                  <a:ext cx="2357002" cy="1354217"/>
                </a:xfrm>
                <a:prstGeom prst="rect">
                  <a:avLst/>
                </a:prstGeom>
                <a:noFill/>
              </p:spPr>
              <p:txBody>
                <a:bodyPr wrap="square" rtlCol="0">
                  <a:spAutoFit/>
                </a:bodyPr>
                <a:lstStyle/>
                <a:p>
                  <a:r>
                    <a:rPr lang="es-EC" sz="1600" dirty="0" smtClean="0">
                      <a:solidFill>
                        <a:srgbClr val="FFFFF3"/>
                      </a:solidFill>
                      <a:cs typeface="Arial" panose="020B0604020202020204" pitchFamily="34" charset="0"/>
                    </a:rPr>
                    <a:t>I</a:t>
                  </a:r>
                  <a:r>
                    <a:rPr lang="es-EC" sz="1600" baseline="-25000" dirty="0" smtClean="0">
                      <a:solidFill>
                        <a:srgbClr val="FFFFF3"/>
                      </a:solidFill>
                      <a:cs typeface="Arial" panose="020B0604020202020204" pitchFamily="34" charset="0"/>
                    </a:rPr>
                    <a:t>MPP </a:t>
                  </a:r>
                </a:p>
                <a:p>
                  <a:r>
                    <a:rPr lang="es-EC" sz="1600" dirty="0" smtClean="0">
                      <a:solidFill>
                        <a:srgbClr val="FFFFF3"/>
                      </a:solidFill>
                      <a:cs typeface="Arial" panose="020B0604020202020204" pitchFamily="34" charset="0"/>
                    </a:rPr>
                    <a:t>V</a:t>
                  </a:r>
                  <a:r>
                    <a:rPr lang="es-EC" sz="1600" baseline="-25000" dirty="0" smtClean="0">
                      <a:solidFill>
                        <a:srgbClr val="FFFFF3"/>
                      </a:solidFill>
                      <a:cs typeface="Arial" panose="020B0604020202020204" pitchFamily="34" charset="0"/>
                    </a:rPr>
                    <a:t>MPP</a:t>
                  </a:r>
                  <a:endParaRPr lang="es-EC" sz="1600" dirty="0" smtClean="0">
                    <a:solidFill>
                      <a:srgbClr val="FFFFF3"/>
                    </a:solidFill>
                    <a:cs typeface="Arial" panose="020B0604020202020204" pitchFamily="34" charset="0"/>
                  </a:endParaRPr>
                </a:p>
                <a:p>
                  <a:r>
                    <a:rPr lang="es-EC" sz="1600" dirty="0" smtClean="0">
                      <a:solidFill>
                        <a:srgbClr val="FFFFF3"/>
                      </a:solidFill>
                      <a:cs typeface="Arial" panose="020B0604020202020204" pitchFamily="34" charset="0"/>
                    </a:rPr>
                    <a:t>Temperatura </a:t>
                  </a:r>
                  <a:r>
                    <a:rPr lang="es-EC" sz="1600" i="1" dirty="0" smtClean="0">
                      <a:solidFill>
                        <a:srgbClr val="FFFFF3"/>
                      </a:solidFill>
                      <a:cs typeface="Arial" panose="020B0604020202020204" pitchFamily="34" charset="0"/>
                    </a:rPr>
                    <a:t>°C</a:t>
                  </a:r>
                  <a:r>
                    <a:rPr lang="es-EC" sz="1600" dirty="0" smtClean="0">
                      <a:solidFill>
                        <a:srgbClr val="FFFFF3"/>
                      </a:solidFill>
                      <a:cs typeface="Arial" panose="020B0604020202020204" pitchFamily="34" charset="0"/>
                    </a:rPr>
                    <a:t/>
                  </a:r>
                  <a:br>
                    <a:rPr lang="es-EC" sz="1600" dirty="0" smtClean="0">
                      <a:solidFill>
                        <a:srgbClr val="FFFFF3"/>
                      </a:solidFill>
                      <a:cs typeface="Arial" panose="020B0604020202020204" pitchFamily="34" charset="0"/>
                    </a:rPr>
                  </a:br>
                  <a:r>
                    <a:rPr lang="es-EC" sz="1600" dirty="0" smtClean="0">
                      <a:solidFill>
                        <a:srgbClr val="FFFFF3"/>
                      </a:solidFill>
                      <a:cs typeface="Arial" panose="020B0604020202020204" pitchFamily="34" charset="0"/>
                    </a:rPr>
                    <a:t>Irradiancia </a:t>
                  </a:r>
                  <a14:m>
                    <m:oMath xmlns:m="http://schemas.openxmlformats.org/officeDocument/2006/math">
                      <m:r>
                        <a:rPr lang="es-EC" sz="1600" i="1" smtClean="0">
                          <a:solidFill>
                            <a:srgbClr val="FFFFF3"/>
                          </a:solidFill>
                          <a:latin typeface="Cambria Math"/>
                        </a:rPr>
                        <m:t>𝑊</m:t>
                      </m:r>
                      <m:r>
                        <a:rPr lang="es-EC" sz="1600" i="1" smtClean="0">
                          <a:solidFill>
                            <a:srgbClr val="FFFFF3"/>
                          </a:solidFill>
                          <a:latin typeface="Cambria Math"/>
                        </a:rPr>
                        <m:t>/</m:t>
                      </m:r>
                      <m:sSup>
                        <m:sSupPr>
                          <m:ctrlPr>
                            <a:rPr lang="es-ES" sz="1600" i="1">
                              <a:solidFill>
                                <a:srgbClr val="FFFFF3"/>
                              </a:solidFill>
                              <a:latin typeface="Cambria Math" panose="02040503050406030204" pitchFamily="18" charset="0"/>
                            </a:rPr>
                          </m:ctrlPr>
                        </m:sSupPr>
                        <m:e>
                          <m:r>
                            <a:rPr lang="es-EC" sz="1600" i="1">
                              <a:solidFill>
                                <a:srgbClr val="FFFFF3"/>
                              </a:solidFill>
                              <a:latin typeface="Cambria Math"/>
                            </a:rPr>
                            <m:t>𝑚</m:t>
                          </m:r>
                        </m:e>
                        <m:sup>
                          <m:r>
                            <a:rPr lang="es-EC" sz="1600" i="1">
                              <a:solidFill>
                                <a:srgbClr val="FFFFF3"/>
                              </a:solidFill>
                              <a:latin typeface="Cambria Math"/>
                            </a:rPr>
                            <m:t>2</m:t>
                          </m:r>
                        </m:sup>
                      </m:sSup>
                    </m:oMath>
                  </a14:m>
                  <a:endParaRPr lang="es-EC" sz="1600" dirty="0" smtClean="0">
                    <a:solidFill>
                      <a:srgbClr val="FFFFF3"/>
                    </a:solidFill>
                    <a:cs typeface="Arial" panose="020B0604020202020204" pitchFamily="34" charset="0"/>
                  </a:endParaRPr>
                </a:p>
                <a:p>
                  <a:endParaRPr lang="ko-KR" altLang="en-US" sz="1600" dirty="0">
                    <a:solidFill>
                      <a:srgbClr val="FFFFFF"/>
                    </a:solidFill>
                    <a:cs typeface="Arial" pitchFamily="34" charset="0"/>
                  </a:endParaRPr>
                </a:p>
              </p:txBody>
            </p:sp>
          </mc:Choice>
          <mc:Fallback xmlns="">
            <p:sp>
              <p:nvSpPr>
                <p:cNvPr id="37" name="TextBox 36">
                  <a:extLst>
                    <a:ext uri="{FF2B5EF4-FFF2-40B4-BE49-F238E27FC236}">
                      <a16:creationId xmlns:a16="http://schemas.microsoft.com/office/drawing/2014/main" id="{C8754A16-C514-461D-B9A9-988E87154455}"/>
                    </a:ext>
                  </a:extLst>
                </p:cNvPr>
                <p:cNvSpPr txBox="1">
                  <a:spLocks noRot="1" noChangeAspect="1" noMove="1" noResize="1" noEditPoints="1" noAdjustHandles="1" noChangeArrowheads="1" noChangeShapeType="1" noTextEdit="1"/>
                </p:cNvSpPr>
                <p:nvPr/>
              </p:nvSpPr>
              <p:spPr>
                <a:xfrm>
                  <a:off x="2551704" y="4639798"/>
                  <a:ext cx="2357002" cy="1354217"/>
                </a:xfrm>
                <a:prstGeom prst="rect">
                  <a:avLst/>
                </a:prstGeom>
                <a:blipFill>
                  <a:blip r:embed="rId2"/>
                  <a:stretch>
                    <a:fillRect l="-1034" t="-1351"/>
                  </a:stretch>
                </a:blipFill>
              </p:spPr>
              <p:txBody>
                <a:bodyPr/>
                <a:lstStyle/>
                <a:p>
                  <a:r>
                    <a:rPr lang="es-ES">
                      <a:noFill/>
                    </a:rPr>
                    <a:t> </a:t>
                  </a:r>
                </a:p>
              </p:txBody>
            </p:sp>
          </mc:Fallback>
        </mc:AlternateContent>
        <p:sp>
          <p:nvSpPr>
            <p:cNvPr id="55" name="TextBox 37">
              <a:extLst>
                <a:ext uri="{FF2B5EF4-FFF2-40B4-BE49-F238E27FC236}">
                  <a16:creationId xmlns:a16="http://schemas.microsoft.com/office/drawing/2014/main" id="{F5898FBF-98DE-4BDF-8D16-12D483D242EB}"/>
                </a:ext>
              </a:extLst>
            </p:cNvPr>
            <p:cNvSpPr txBox="1"/>
            <p:nvPr/>
          </p:nvSpPr>
          <p:spPr>
            <a:xfrm>
              <a:off x="2551705" y="4283314"/>
              <a:ext cx="2336966" cy="369332"/>
            </a:xfrm>
            <a:prstGeom prst="rect">
              <a:avLst/>
            </a:prstGeom>
            <a:noFill/>
          </p:spPr>
          <p:txBody>
            <a:bodyPr wrap="square" rtlCol="0">
              <a:spAutoFit/>
            </a:bodyPr>
            <a:lstStyle/>
            <a:p>
              <a:r>
                <a:rPr lang="es-EC" altLang="ko-KR" b="1" dirty="0" smtClean="0">
                  <a:solidFill>
                    <a:srgbClr val="FFFFFF"/>
                  </a:solidFill>
                  <a:cs typeface="Arial" pitchFamily="34" charset="0"/>
                </a:rPr>
                <a:t>Variables</a:t>
              </a:r>
              <a:endParaRPr lang="es-EC" altLang="ko-KR" sz="1400" b="1" dirty="0">
                <a:solidFill>
                  <a:srgbClr val="FFFFFF"/>
                </a:solidFill>
                <a:cs typeface="Arial" pitchFamily="34" charset="0"/>
              </a:endParaRPr>
            </a:p>
          </p:txBody>
        </p:sp>
      </p:grpSp>
      <p:sp>
        <p:nvSpPr>
          <p:cNvPr id="74" name="Oval 21">
            <a:extLst>
              <a:ext uri="{FF2B5EF4-FFF2-40B4-BE49-F238E27FC236}">
                <a16:creationId xmlns:a16="http://schemas.microsoft.com/office/drawing/2014/main" id="{048E2EF3-51CB-4A1D-A3CF-5EA9962BC7BC}"/>
              </a:ext>
            </a:extLst>
          </p:cNvPr>
          <p:cNvSpPr/>
          <p:nvPr/>
        </p:nvSpPr>
        <p:spPr>
          <a:xfrm>
            <a:off x="537522" y="1152106"/>
            <a:ext cx="1129328" cy="1093708"/>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srgbClr val="FFFFFF"/>
              </a:solidFill>
              <a:effectLst/>
              <a:uLnTx/>
              <a:uFillTx/>
              <a:latin typeface="Euphemia"/>
              <a:ea typeface="+mn-ea"/>
              <a:cs typeface="+mn-cs"/>
            </a:endParaRPr>
          </a:p>
        </p:txBody>
      </p:sp>
      <p:grpSp>
        <p:nvGrpSpPr>
          <p:cNvPr id="75" name="Group 9">
            <a:extLst>
              <a:ext uri="{FF2B5EF4-FFF2-40B4-BE49-F238E27FC236}">
                <a16:creationId xmlns:a16="http://schemas.microsoft.com/office/drawing/2014/main" id="{01409482-D31D-472A-B2C6-8CCA7A58BEB1}"/>
              </a:ext>
            </a:extLst>
          </p:cNvPr>
          <p:cNvGrpSpPr/>
          <p:nvPr/>
        </p:nvGrpSpPr>
        <p:grpSpPr>
          <a:xfrm>
            <a:off x="1964071" y="1056276"/>
            <a:ext cx="3327950" cy="1173626"/>
            <a:chOff x="2551705" y="4283314"/>
            <a:chExt cx="2373022" cy="1173626"/>
          </a:xfrm>
        </p:grpSpPr>
        <p:sp>
          <p:nvSpPr>
            <p:cNvPr id="76" name="TextBox 30">
              <a:extLst>
                <a:ext uri="{FF2B5EF4-FFF2-40B4-BE49-F238E27FC236}">
                  <a16:creationId xmlns:a16="http://schemas.microsoft.com/office/drawing/2014/main" id="{8793D9F8-8B5D-4EDF-9020-00544251C02B}"/>
                </a:ext>
              </a:extLst>
            </p:cNvPr>
            <p:cNvSpPr txBox="1"/>
            <p:nvPr/>
          </p:nvSpPr>
          <p:spPr>
            <a:xfrm>
              <a:off x="2551705" y="4625943"/>
              <a:ext cx="2357001" cy="830997"/>
            </a:xfrm>
            <a:prstGeom prst="rect">
              <a:avLst/>
            </a:prstGeom>
            <a:noFill/>
          </p:spPr>
          <p:txBody>
            <a:bodyPr wrap="square" rtlCol="0">
              <a:spAutoFit/>
            </a:bodyPr>
            <a:lstStyle/>
            <a:p>
              <a:r>
                <a:rPr lang="es-EC" altLang="ko-KR" sz="1600" dirty="0" smtClean="0">
                  <a:solidFill>
                    <a:srgbClr val="FFFFFF"/>
                  </a:solidFill>
                  <a:cs typeface="Arial" pitchFamily="34" charset="0"/>
                </a:rPr>
                <a:t>Reducción de costos.</a:t>
              </a:r>
            </a:p>
            <a:p>
              <a:r>
                <a:rPr lang="es-EC" altLang="ko-KR" sz="1600" dirty="0" smtClean="0">
                  <a:solidFill>
                    <a:srgbClr val="FFFFFF"/>
                  </a:solidFill>
                  <a:cs typeface="Arial" pitchFamily="34" charset="0"/>
                </a:rPr>
                <a:t>Nuevas tecnologías de fabricación.</a:t>
              </a:r>
            </a:p>
            <a:p>
              <a:r>
                <a:rPr lang="es-EC" altLang="ko-KR" sz="1600" dirty="0" smtClean="0">
                  <a:solidFill>
                    <a:srgbClr val="FFFFFF"/>
                  </a:solidFill>
                  <a:cs typeface="Arial" pitchFamily="34" charset="0"/>
                </a:rPr>
                <a:t>Efecto Fotovoltaico.</a:t>
              </a:r>
              <a:endParaRPr lang="es-EC" altLang="ko-KR" sz="1600" dirty="0">
                <a:solidFill>
                  <a:srgbClr val="FFFFFF"/>
                </a:solidFill>
                <a:cs typeface="Arial" pitchFamily="34" charset="0"/>
              </a:endParaRPr>
            </a:p>
          </p:txBody>
        </p:sp>
        <p:sp>
          <p:nvSpPr>
            <p:cNvPr id="77" name="TextBox 31">
              <a:extLst>
                <a:ext uri="{FF2B5EF4-FFF2-40B4-BE49-F238E27FC236}">
                  <a16:creationId xmlns:a16="http://schemas.microsoft.com/office/drawing/2014/main" id="{A3B07BD9-A982-45B0-971D-DD962181CE16}"/>
                </a:ext>
              </a:extLst>
            </p:cNvPr>
            <p:cNvSpPr txBox="1"/>
            <p:nvPr/>
          </p:nvSpPr>
          <p:spPr>
            <a:xfrm>
              <a:off x="2551705" y="4283314"/>
              <a:ext cx="2373022" cy="369332"/>
            </a:xfrm>
            <a:prstGeom prst="rect">
              <a:avLst/>
            </a:prstGeom>
            <a:noFill/>
          </p:spPr>
          <p:txBody>
            <a:bodyPr wrap="square" rtlCol="0">
              <a:spAutoFit/>
            </a:bodyPr>
            <a:lstStyle/>
            <a:p>
              <a:r>
                <a:rPr lang="es-EC" altLang="ko-KR" b="1" dirty="0" smtClean="0">
                  <a:solidFill>
                    <a:srgbClr val="FFFFFF"/>
                  </a:solidFill>
                  <a:cs typeface="Arial" pitchFamily="34" charset="0"/>
                </a:rPr>
                <a:t>Paneles Solares</a:t>
              </a:r>
              <a:endParaRPr lang="es-EC" altLang="ko-KR" b="1" dirty="0">
                <a:solidFill>
                  <a:srgbClr val="FFFFFF"/>
                </a:solidFill>
                <a:cs typeface="Arial" pitchFamily="34" charset="0"/>
              </a:endParaRPr>
            </a:p>
          </p:txBody>
        </p:sp>
      </p:grpSp>
      <p:sp>
        <p:nvSpPr>
          <p:cNvPr id="78" name="Oval 21">
            <a:extLst>
              <a:ext uri="{FF2B5EF4-FFF2-40B4-BE49-F238E27FC236}">
                <a16:creationId xmlns:a16="http://schemas.microsoft.com/office/drawing/2014/main" id="{048E2EF3-51CB-4A1D-A3CF-5EA9962BC7BC}"/>
              </a:ext>
            </a:extLst>
          </p:cNvPr>
          <p:cNvSpPr/>
          <p:nvPr/>
        </p:nvSpPr>
        <p:spPr>
          <a:xfrm>
            <a:off x="445088" y="4741713"/>
            <a:ext cx="1129328" cy="1093708"/>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srgbClr val="FFFFFF"/>
              </a:solidFill>
              <a:effectLst/>
              <a:uLnTx/>
              <a:uFillTx/>
              <a:latin typeface="Euphemia"/>
              <a:ea typeface="+mn-ea"/>
              <a:cs typeface="+mn-cs"/>
            </a:endParaRPr>
          </a:p>
        </p:txBody>
      </p:sp>
      <p:pic>
        <p:nvPicPr>
          <p:cNvPr id="84" name="Imagen 83"/>
          <p:cNvPicPr/>
          <p:nvPr/>
        </p:nvPicPr>
        <p:blipFill rotWithShape="1">
          <a:blip r:embed="rId3">
            <a:extLst>
              <a:ext uri="{28A0092B-C50C-407E-A947-70E740481C1C}">
                <a14:useLocalDpi xmlns:a14="http://schemas.microsoft.com/office/drawing/2010/main" val="0"/>
              </a:ext>
            </a:extLst>
          </a:blip>
          <a:srcRect l="136" b="1730"/>
          <a:stretch/>
        </p:blipFill>
        <p:spPr bwMode="auto">
          <a:xfrm>
            <a:off x="6960815" y="1878074"/>
            <a:ext cx="4569265" cy="3641092"/>
          </a:xfrm>
          <a:prstGeom prst="rect">
            <a:avLst/>
          </a:prstGeom>
          <a:noFill/>
          <a:ln>
            <a:noFill/>
          </a:ln>
        </p:spPr>
      </p:pic>
      <p:sp>
        <p:nvSpPr>
          <p:cNvPr id="85" name="Oval 21">
            <a:extLst>
              <a:ext uri="{FF2B5EF4-FFF2-40B4-BE49-F238E27FC236}">
                <a16:creationId xmlns:a16="http://schemas.microsoft.com/office/drawing/2014/main" id="{048E2EF3-51CB-4A1D-A3CF-5EA9962BC7BC}"/>
              </a:ext>
            </a:extLst>
          </p:cNvPr>
          <p:cNvSpPr/>
          <p:nvPr/>
        </p:nvSpPr>
        <p:spPr>
          <a:xfrm>
            <a:off x="477739" y="2926584"/>
            <a:ext cx="1129328" cy="1093708"/>
          </a:xfrm>
          <a:prstGeom prst="ellipse">
            <a:avLst/>
          </a:prstGeom>
          <a:solidFill>
            <a:srgbClr val="FFFFFF"/>
          </a:solidFill>
          <a:ln w="48000" cap="flat" cmpd="thickThin"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smtClean="0">
              <a:ln>
                <a:noFill/>
              </a:ln>
              <a:solidFill>
                <a:srgbClr val="FFFFFF"/>
              </a:solidFill>
              <a:effectLst/>
              <a:uLnTx/>
              <a:uFillTx/>
              <a:latin typeface="Euphemia"/>
              <a:ea typeface="+mn-ea"/>
              <a:cs typeface="+mn-cs"/>
            </a:endParaRPr>
          </a:p>
        </p:txBody>
      </p:sp>
      <p:grpSp>
        <p:nvGrpSpPr>
          <p:cNvPr id="86" name="Group 265">
            <a:extLst>
              <a:ext uri="{FF2B5EF4-FFF2-40B4-BE49-F238E27FC236}">
                <a16:creationId xmlns:a16="http://schemas.microsoft.com/office/drawing/2014/main" id="{0EA73B4B-D419-4FA6-ADBE-74A8AFEF1859}"/>
              </a:ext>
            </a:extLst>
          </p:cNvPr>
          <p:cNvGrpSpPr/>
          <p:nvPr/>
        </p:nvGrpSpPr>
        <p:grpSpPr>
          <a:xfrm>
            <a:off x="613618" y="3069996"/>
            <a:ext cx="857569" cy="673383"/>
            <a:chOff x="4743450" y="1335205"/>
            <a:chExt cx="3240592" cy="3774323"/>
          </a:xfrm>
        </p:grpSpPr>
        <p:sp>
          <p:nvSpPr>
            <p:cNvPr id="87" name="Freeform: Shape 266">
              <a:extLst>
                <a:ext uri="{FF2B5EF4-FFF2-40B4-BE49-F238E27FC236}">
                  <a16:creationId xmlns:a16="http://schemas.microsoft.com/office/drawing/2014/main" id="{5E5B2E93-9494-45B2-80DA-9107F836A791}"/>
                </a:ext>
              </a:extLst>
            </p:cNvPr>
            <p:cNvSpPr/>
            <p:nvPr/>
          </p:nvSpPr>
          <p:spPr>
            <a:xfrm>
              <a:off x="4743450" y="1335205"/>
              <a:ext cx="2365084" cy="377432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rgbClr val="514843"/>
            </a:solidFill>
            <a:ln w="48000" cap="flat" cmpd="thickThin"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88" name="Freeform: Shape 267">
              <a:extLst>
                <a:ext uri="{FF2B5EF4-FFF2-40B4-BE49-F238E27FC236}">
                  <a16:creationId xmlns:a16="http://schemas.microsoft.com/office/drawing/2014/main" id="{C5AB2999-4A77-4DAF-BC23-E39EEDBA82D4}"/>
                </a:ext>
              </a:extLst>
            </p:cNvPr>
            <p:cNvSpPr/>
            <p:nvPr/>
          </p:nvSpPr>
          <p:spPr>
            <a:xfrm>
              <a:off x="6392512" y="2933634"/>
              <a:ext cx="1286414" cy="2052927"/>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rgbClr val="514843"/>
            </a:solidFill>
            <a:ln w="48000" cap="flat" cmpd="thickThin"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89" name="Freeform: Shape 268">
              <a:extLst>
                <a:ext uri="{FF2B5EF4-FFF2-40B4-BE49-F238E27FC236}">
                  <a16:creationId xmlns:a16="http://schemas.microsoft.com/office/drawing/2014/main" id="{E7EDDE78-78F9-41A1-B83E-D59E1909B5E7}"/>
                </a:ext>
              </a:extLst>
            </p:cNvPr>
            <p:cNvSpPr/>
            <p:nvPr/>
          </p:nvSpPr>
          <p:spPr>
            <a:xfrm>
              <a:off x="7430035" y="4044739"/>
              <a:ext cx="554007" cy="88411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rgbClr val="514843"/>
            </a:solidFill>
            <a:ln w="48000" cap="flat" cmpd="thickThin"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90" name="Freeform: Shape 269">
              <a:extLst>
                <a:ext uri="{FF2B5EF4-FFF2-40B4-BE49-F238E27FC236}">
                  <a16:creationId xmlns:a16="http://schemas.microsoft.com/office/drawing/2014/main" id="{4398FF5F-2F67-408B-82B9-3E42E24B3EB4}"/>
                </a:ext>
              </a:extLst>
            </p:cNvPr>
            <p:cNvSpPr/>
            <p:nvPr/>
          </p:nvSpPr>
          <p:spPr>
            <a:xfrm>
              <a:off x="5175911" y="1999241"/>
              <a:ext cx="1469324"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cap="flat" cmpd="thickThin" algn="ctr">
              <a:solidFill>
                <a:srgbClr val="514843"/>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91" name="Freeform: Shape 270">
              <a:extLst>
                <a:ext uri="{FF2B5EF4-FFF2-40B4-BE49-F238E27FC236}">
                  <a16:creationId xmlns:a16="http://schemas.microsoft.com/office/drawing/2014/main" id="{1CFD0E6E-BC73-4446-B0D1-EE2C6EC00EEA}"/>
                </a:ext>
              </a:extLst>
            </p:cNvPr>
            <p:cNvSpPr/>
            <p:nvPr/>
          </p:nvSpPr>
          <p:spPr>
            <a:xfrm>
              <a:off x="6632772" y="3259788"/>
              <a:ext cx="905673" cy="93298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cap="flat" cmpd="thickThin" algn="ctr">
              <a:solidFill>
                <a:srgbClr val="514843"/>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92" name="Freeform: Shape 271">
              <a:extLst>
                <a:ext uri="{FF2B5EF4-FFF2-40B4-BE49-F238E27FC236}">
                  <a16:creationId xmlns:a16="http://schemas.microsoft.com/office/drawing/2014/main" id="{6943B9D3-8475-4091-AE46-97E9A45741D6}"/>
                </a:ext>
              </a:extLst>
            </p:cNvPr>
            <p:cNvSpPr/>
            <p:nvPr/>
          </p:nvSpPr>
          <p:spPr>
            <a:xfrm>
              <a:off x="5379540" y="2024432"/>
              <a:ext cx="1414402"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cap="flat" cmpd="thickThin" algn="ctr">
              <a:solidFill>
                <a:srgbClr val="514843"/>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93" name="Freeform: Shape 272">
              <a:extLst>
                <a:ext uri="{FF2B5EF4-FFF2-40B4-BE49-F238E27FC236}">
                  <a16:creationId xmlns:a16="http://schemas.microsoft.com/office/drawing/2014/main" id="{D739A85C-8B6A-498E-8533-7A08FA028003}"/>
                </a:ext>
              </a:extLst>
            </p:cNvPr>
            <p:cNvSpPr/>
            <p:nvPr/>
          </p:nvSpPr>
          <p:spPr>
            <a:xfrm>
              <a:off x="6761047" y="3284876"/>
              <a:ext cx="824434" cy="916104"/>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cap="flat" cmpd="thickThin" algn="ctr">
              <a:solidFill>
                <a:srgbClr val="514843"/>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94" name="Freeform: Shape 273">
              <a:extLst>
                <a:ext uri="{FF2B5EF4-FFF2-40B4-BE49-F238E27FC236}">
                  <a16:creationId xmlns:a16="http://schemas.microsoft.com/office/drawing/2014/main" id="{97FDF06D-5634-4A04-9ADC-9FA5D6A7C814}"/>
                </a:ext>
              </a:extLst>
            </p:cNvPr>
            <p:cNvSpPr/>
            <p:nvPr/>
          </p:nvSpPr>
          <p:spPr>
            <a:xfrm>
              <a:off x="6418281" y="2024329"/>
              <a:ext cx="926940" cy="129253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cap="flat" cmpd="thickThin" algn="ctr">
              <a:solidFill>
                <a:srgbClr val="514843"/>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95" name="Freeform: Shape 274">
              <a:extLst>
                <a:ext uri="{FF2B5EF4-FFF2-40B4-BE49-F238E27FC236}">
                  <a16:creationId xmlns:a16="http://schemas.microsoft.com/office/drawing/2014/main" id="{51CFBA38-BBC4-45D4-8227-4D3F264D9507}"/>
                </a:ext>
              </a:extLst>
            </p:cNvPr>
            <p:cNvSpPr/>
            <p:nvPr/>
          </p:nvSpPr>
          <p:spPr>
            <a:xfrm>
              <a:off x="6646499" y="2049522"/>
              <a:ext cx="783536" cy="1257502"/>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cap="flat" cmpd="thickThin" algn="ctr">
              <a:solidFill>
                <a:srgbClr val="514843"/>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96" name="Freeform: Shape 275">
              <a:extLst>
                <a:ext uri="{FF2B5EF4-FFF2-40B4-BE49-F238E27FC236}">
                  <a16:creationId xmlns:a16="http://schemas.microsoft.com/office/drawing/2014/main" id="{CE11B936-D055-4C8E-9523-407F5A83DF4A}"/>
                </a:ext>
              </a:extLst>
            </p:cNvPr>
            <p:cNvSpPr/>
            <p:nvPr/>
          </p:nvSpPr>
          <p:spPr>
            <a:xfrm>
              <a:off x="7301758" y="3281934"/>
              <a:ext cx="530925" cy="929410"/>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cap="flat" cmpd="thickThin" algn="ctr">
              <a:solidFill>
                <a:srgbClr val="514843"/>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97" name="Freeform: Shape 276">
              <a:extLst>
                <a:ext uri="{FF2B5EF4-FFF2-40B4-BE49-F238E27FC236}">
                  <a16:creationId xmlns:a16="http://schemas.microsoft.com/office/drawing/2014/main" id="{AD26181D-7896-4DCC-9ED6-A75D61DA0C7D}"/>
                </a:ext>
              </a:extLst>
            </p:cNvPr>
            <p:cNvSpPr/>
            <p:nvPr/>
          </p:nvSpPr>
          <p:spPr>
            <a:xfrm>
              <a:off x="7430035" y="3307022"/>
              <a:ext cx="442115" cy="884114"/>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cap="flat" cmpd="thickThin" algn="ctr">
              <a:solidFill>
                <a:srgbClr val="514843"/>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sp>
        <p:nvSpPr>
          <p:cNvPr id="98" name="Parallelogram 30">
            <a:extLst>
              <a:ext uri="{FF2B5EF4-FFF2-40B4-BE49-F238E27FC236}">
                <a16:creationId xmlns:a16="http://schemas.microsoft.com/office/drawing/2014/main" id="{07A9DF64-EAEC-4F98-A0C9-E2239CA0F425}"/>
              </a:ext>
            </a:extLst>
          </p:cNvPr>
          <p:cNvSpPr/>
          <p:nvPr/>
        </p:nvSpPr>
        <p:spPr>
          <a:xfrm flipH="1">
            <a:off x="717894" y="5010191"/>
            <a:ext cx="574033" cy="53329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827266"/>
          </a:solidFill>
          <a:ln w="48000" cap="flat" cmpd="thickThin"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Euphemia"/>
              <a:ea typeface="+mn-ea"/>
              <a:cs typeface="+mn-cs"/>
            </a:endParaRPr>
          </a:p>
        </p:txBody>
      </p:sp>
      <p:grpSp>
        <p:nvGrpSpPr>
          <p:cNvPr id="99" name="Group 111">
            <a:extLst>
              <a:ext uri="{FF2B5EF4-FFF2-40B4-BE49-F238E27FC236}">
                <a16:creationId xmlns:a16="http://schemas.microsoft.com/office/drawing/2014/main" id="{38A9B6F5-3ACC-4590-B994-4E129F1C6ACE}"/>
              </a:ext>
            </a:extLst>
          </p:cNvPr>
          <p:cNvGrpSpPr/>
          <p:nvPr/>
        </p:nvGrpSpPr>
        <p:grpSpPr>
          <a:xfrm>
            <a:off x="709586" y="1303835"/>
            <a:ext cx="784408" cy="790250"/>
            <a:chOff x="5882220" y="3348558"/>
            <a:chExt cx="1128277" cy="1130945"/>
          </a:xfrm>
          <a:solidFill>
            <a:srgbClr val="6D7D66"/>
          </a:solidFill>
        </p:grpSpPr>
        <p:sp>
          <p:nvSpPr>
            <p:cNvPr id="100" name="Freeform: Shape 112">
              <a:extLst>
                <a:ext uri="{FF2B5EF4-FFF2-40B4-BE49-F238E27FC236}">
                  <a16:creationId xmlns:a16="http://schemas.microsoft.com/office/drawing/2014/main" id="{DAED8F79-3C28-459B-8545-93E560013BDA}"/>
                </a:ext>
              </a:extLst>
            </p:cNvPr>
            <p:cNvSpPr/>
            <p:nvPr/>
          </p:nvSpPr>
          <p:spPr>
            <a:xfrm>
              <a:off x="6280965" y="3708658"/>
              <a:ext cx="330785" cy="410744"/>
            </a:xfrm>
            <a:custGeom>
              <a:avLst/>
              <a:gdLst>
                <a:gd name="connsiteX0" fmla="*/ 2637844 w 4157304"/>
                <a:gd name="connsiteY0" fmla="*/ 4502302 h 5162222"/>
                <a:gd name="connsiteX1" fmla="*/ 2584552 w 4157304"/>
                <a:gd name="connsiteY1" fmla="*/ 4502304 h 5162222"/>
                <a:gd name="connsiteX2" fmla="*/ 1601586 w 4157304"/>
                <a:gd name="connsiteY2" fmla="*/ 4679948 h 5162222"/>
                <a:gd name="connsiteX3" fmla="*/ 1542371 w 4157304"/>
                <a:gd name="connsiteY3" fmla="*/ 4751006 h 5162222"/>
                <a:gd name="connsiteX4" fmla="*/ 1625272 w 4157304"/>
                <a:gd name="connsiteY4" fmla="*/ 4798378 h 5162222"/>
                <a:gd name="connsiteX5" fmla="*/ 2608238 w 4157304"/>
                <a:gd name="connsiteY5" fmla="*/ 4614809 h 5162222"/>
                <a:gd name="connsiteX6" fmla="*/ 2673372 w 4157304"/>
                <a:gd name="connsiteY6" fmla="*/ 4537833 h 5162222"/>
                <a:gd name="connsiteX7" fmla="*/ 2637844 w 4157304"/>
                <a:gd name="connsiteY7" fmla="*/ 4502302 h 5162222"/>
                <a:gd name="connsiteX8" fmla="*/ 2607682 w 4157304"/>
                <a:gd name="connsiteY8" fmla="*/ 4156265 h 5162222"/>
                <a:gd name="connsiteX9" fmla="*/ 2572709 w 4157304"/>
                <a:gd name="connsiteY9" fmla="*/ 4158858 h 5162222"/>
                <a:gd name="connsiteX10" fmla="*/ 1631190 w 4157304"/>
                <a:gd name="connsiteY10" fmla="*/ 4336502 h 5162222"/>
                <a:gd name="connsiteX11" fmla="*/ 1548289 w 4157304"/>
                <a:gd name="connsiteY11" fmla="*/ 4419403 h 5162222"/>
                <a:gd name="connsiteX12" fmla="*/ 1660800 w 4157304"/>
                <a:gd name="connsiteY12" fmla="*/ 4466775 h 5162222"/>
                <a:gd name="connsiteX13" fmla="*/ 2596395 w 4157304"/>
                <a:gd name="connsiteY13" fmla="*/ 4283206 h 5162222"/>
                <a:gd name="connsiteX14" fmla="*/ 2679295 w 4157304"/>
                <a:gd name="connsiteY14" fmla="*/ 4206229 h 5162222"/>
                <a:gd name="connsiteX15" fmla="*/ 2607682 w 4157304"/>
                <a:gd name="connsiteY15" fmla="*/ 4156265 h 5162222"/>
                <a:gd name="connsiteX16" fmla="*/ 2102367 w 4157304"/>
                <a:gd name="connsiteY16" fmla="*/ 2 h 5162222"/>
                <a:gd name="connsiteX17" fmla="*/ 3993865 w 4157304"/>
                <a:gd name="connsiteY17" fmla="*/ 1269174 h 5162222"/>
                <a:gd name="connsiteX18" fmla="*/ 3271444 w 4157304"/>
                <a:gd name="connsiteY18" fmla="*/ 3773965 h 5162222"/>
                <a:gd name="connsiteX19" fmla="*/ 3111561 w 4157304"/>
                <a:gd name="connsiteY19" fmla="*/ 4070039 h 5162222"/>
                <a:gd name="connsiteX20" fmla="*/ 3111561 w 4157304"/>
                <a:gd name="connsiteY20" fmla="*/ 4401642 h 5162222"/>
                <a:gd name="connsiteX21" fmla="*/ 2377297 w 4157304"/>
                <a:gd name="connsiteY21" fmla="*/ 5159592 h 5162222"/>
                <a:gd name="connsiteX22" fmla="*/ 1939107 w 4157304"/>
                <a:gd name="connsiteY22" fmla="*/ 5159592 h 5162222"/>
                <a:gd name="connsiteX23" fmla="*/ 1050885 w 4157304"/>
                <a:gd name="connsiteY23" fmla="*/ 4218073 h 5162222"/>
                <a:gd name="connsiteX24" fmla="*/ 784421 w 4157304"/>
                <a:gd name="connsiteY24" fmla="*/ 3691064 h 5162222"/>
                <a:gd name="connsiteX25" fmla="*/ 91604 w 4157304"/>
                <a:gd name="connsiteY25" fmla="*/ 1517877 h 5162222"/>
                <a:gd name="connsiteX26" fmla="*/ 1755544 w 4157304"/>
                <a:gd name="connsiteY26" fmla="*/ 31588 h 5162222"/>
                <a:gd name="connsiteX27" fmla="*/ 2102367 w 4157304"/>
                <a:gd name="connsiteY27" fmla="*/ 2 h 516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7304" h="5162222">
                  <a:moveTo>
                    <a:pt x="2637844" y="4502302"/>
                  </a:moveTo>
                  <a:cubicBezTo>
                    <a:pt x="2621561" y="4497861"/>
                    <a:pt x="2602317" y="4499342"/>
                    <a:pt x="2584552" y="4502304"/>
                  </a:cubicBezTo>
                  <a:cubicBezTo>
                    <a:pt x="2258868" y="4561519"/>
                    <a:pt x="1927265" y="4620734"/>
                    <a:pt x="1601586" y="4679948"/>
                  </a:cubicBezTo>
                  <a:cubicBezTo>
                    <a:pt x="1566057" y="4685867"/>
                    <a:pt x="1530528" y="4703634"/>
                    <a:pt x="1542371" y="4751006"/>
                  </a:cubicBezTo>
                  <a:cubicBezTo>
                    <a:pt x="1554214" y="4792453"/>
                    <a:pt x="1583818" y="4804296"/>
                    <a:pt x="1625272" y="4798378"/>
                  </a:cubicBezTo>
                  <a:cubicBezTo>
                    <a:pt x="1950951" y="4739163"/>
                    <a:pt x="2282554" y="4679948"/>
                    <a:pt x="2608238" y="4614809"/>
                  </a:cubicBezTo>
                  <a:cubicBezTo>
                    <a:pt x="2643767" y="4608891"/>
                    <a:pt x="2679296" y="4591123"/>
                    <a:pt x="2673372" y="4537833"/>
                  </a:cubicBezTo>
                  <a:cubicBezTo>
                    <a:pt x="2667450" y="4517106"/>
                    <a:pt x="2654128" y="4506743"/>
                    <a:pt x="2637844" y="4502302"/>
                  </a:cubicBezTo>
                  <a:close/>
                  <a:moveTo>
                    <a:pt x="2607682" y="4156265"/>
                  </a:moveTo>
                  <a:cubicBezTo>
                    <a:pt x="2596395" y="4156266"/>
                    <a:pt x="2584552" y="4157377"/>
                    <a:pt x="2572709" y="4158858"/>
                  </a:cubicBezTo>
                  <a:cubicBezTo>
                    <a:pt x="2258867" y="4218072"/>
                    <a:pt x="1945031" y="4277287"/>
                    <a:pt x="1631190" y="4336502"/>
                  </a:cubicBezTo>
                  <a:cubicBezTo>
                    <a:pt x="1589742" y="4342420"/>
                    <a:pt x="1542370" y="4366106"/>
                    <a:pt x="1548289" y="4419403"/>
                  </a:cubicBezTo>
                  <a:cubicBezTo>
                    <a:pt x="1554213" y="4490461"/>
                    <a:pt x="1613428" y="4454932"/>
                    <a:pt x="1660800" y="4466775"/>
                  </a:cubicBezTo>
                  <a:cubicBezTo>
                    <a:pt x="1962793" y="4413478"/>
                    <a:pt x="2276634" y="4354263"/>
                    <a:pt x="2596395" y="4283206"/>
                  </a:cubicBezTo>
                  <a:cubicBezTo>
                    <a:pt x="2643766" y="4277287"/>
                    <a:pt x="2691138" y="4265444"/>
                    <a:pt x="2679295" y="4206229"/>
                  </a:cubicBezTo>
                  <a:cubicBezTo>
                    <a:pt x="2670413" y="4166257"/>
                    <a:pt x="2641546" y="4156264"/>
                    <a:pt x="2607682" y="4156265"/>
                  </a:cubicBezTo>
                  <a:close/>
                  <a:moveTo>
                    <a:pt x="2102367" y="2"/>
                  </a:moveTo>
                  <a:cubicBezTo>
                    <a:pt x="2909678" y="1052"/>
                    <a:pt x="3682987" y="512705"/>
                    <a:pt x="3993865" y="1269174"/>
                  </a:cubicBezTo>
                  <a:cubicBezTo>
                    <a:pt x="4372840" y="2181083"/>
                    <a:pt x="4076765" y="3217345"/>
                    <a:pt x="3271444" y="3773965"/>
                  </a:cubicBezTo>
                  <a:cubicBezTo>
                    <a:pt x="3153014" y="3856865"/>
                    <a:pt x="3099718" y="3933842"/>
                    <a:pt x="3111561" y="4070039"/>
                  </a:cubicBezTo>
                  <a:cubicBezTo>
                    <a:pt x="3123404" y="4176626"/>
                    <a:pt x="3111561" y="4289131"/>
                    <a:pt x="3111561" y="4401642"/>
                  </a:cubicBezTo>
                  <a:cubicBezTo>
                    <a:pt x="3105642" y="4845750"/>
                    <a:pt x="2827329" y="5141824"/>
                    <a:pt x="2377297" y="5159592"/>
                  </a:cubicBezTo>
                  <a:cubicBezTo>
                    <a:pt x="2229263" y="5165510"/>
                    <a:pt x="2087147" y="5159592"/>
                    <a:pt x="1939107" y="5159592"/>
                  </a:cubicBezTo>
                  <a:cubicBezTo>
                    <a:pt x="1293668" y="5165510"/>
                    <a:pt x="1050885" y="4928651"/>
                    <a:pt x="1050885" y="4218073"/>
                  </a:cubicBezTo>
                  <a:cubicBezTo>
                    <a:pt x="1104181" y="4010824"/>
                    <a:pt x="991670" y="3856865"/>
                    <a:pt x="784421" y="3691064"/>
                  </a:cubicBezTo>
                  <a:cubicBezTo>
                    <a:pt x="91604" y="3122602"/>
                    <a:pt x="-151173" y="2382413"/>
                    <a:pt x="91604" y="1517877"/>
                  </a:cubicBezTo>
                  <a:cubicBezTo>
                    <a:pt x="328464" y="682951"/>
                    <a:pt x="908769" y="185546"/>
                    <a:pt x="1755544" y="31588"/>
                  </a:cubicBezTo>
                  <a:cubicBezTo>
                    <a:pt x="1871013" y="10122"/>
                    <a:pt x="1987037" y="-149"/>
                    <a:pt x="2102367" y="2"/>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01" name="Freeform: Shape 113">
              <a:extLst>
                <a:ext uri="{FF2B5EF4-FFF2-40B4-BE49-F238E27FC236}">
                  <a16:creationId xmlns:a16="http://schemas.microsoft.com/office/drawing/2014/main" id="{3DA6FF79-F98D-4EA8-A4D7-DEB344479678}"/>
                </a:ext>
              </a:extLst>
            </p:cNvPr>
            <p:cNvSpPr/>
            <p:nvPr/>
          </p:nvSpPr>
          <p:spPr>
            <a:xfrm>
              <a:off x="5882220" y="3348558"/>
              <a:ext cx="1128277" cy="1130945"/>
            </a:xfrm>
            <a:custGeom>
              <a:avLst/>
              <a:gdLst>
                <a:gd name="connsiteX0" fmla="*/ 354222 w 684230"/>
                <a:gd name="connsiteY0" fmla="*/ 512733 h 685848"/>
                <a:gd name="connsiteX1" fmla="*/ 372014 w 684230"/>
                <a:gd name="connsiteY1" fmla="*/ 535377 h 685848"/>
                <a:gd name="connsiteX2" fmla="*/ 372014 w 684230"/>
                <a:gd name="connsiteY2" fmla="*/ 600885 h 685848"/>
                <a:gd name="connsiteX3" fmla="*/ 372014 w 684230"/>
                <a:gd name="connsiteY3" fmla="*/ 663966 h 685848"/>
                <a:gd name="connsiteX4" fmla="*/ 353413 w 684230"/>
                <a:gd name="connsiteY4" fmla="*/ 685801 h 685848"/>
                <a:gd name="connsiteX5" fmla="*/ 335621 w 684230"/>
                <a:gd name="connsiteY5" fmla="*/ 663157 h 685848"/>
                <a:gd name="connsiteX6" fmla="*/ 335621 w 684230"/>
                <a:gd name="connsiteY6" fmla="*/ 534568 h 685848"/>
                <a:gd name="connsiteX7" fmla="*/ 354222 w 684230"/>
                <a:gd name="connsiteY7" fmla="*/ 512733 h 685848"/>
                <a:gd name="connsiteX8" fmla="*/ 215829 w 684230"/>
                <a:gd name="connsiteY8" fmla="*/ 469870 h 685848"/>
                <a:gd name="connsiteX9" fmla="*/ 221592 w 684230"/>
                <a:gd name="connsiteY9" fmla="*/ 483618 h 685848"/>
                <a:gd name="connsiteX10" fmla="*/ 148805 w 684230"/>
                <a:gd name="connsiteY10" fmla="*/ 544273 h 685848"/>
                <a:gd name="connsiteX11" fmla="*/ 140718 w 684230"/>
                <a:gd name="connsiteY11" fmla="*/ 522437 h 685848"/>
                <a:gd name="connsiteX12" fmla="*/ 202182 w 684230"/>
                <a:gd name="connsiteY12" fmla="*/ 470678 h 685848"/>
                <a:gd name="connsiteX13" fmla="*/ 215829 w 684230"/>
                <a:gd name="connsiteY13" fmla="*/ 469870 h 685848"/>
                <a:gd name="connsiteX14" fmla="*/ 480383 w 684230"/>
                <a:gd name="connsiteY14" fmla="*/ 465826 h 685848"/>
                <a:gd name="connsiteX15" fmla="*/ 493323 w 684230"/>
                <a:gd name="connsiteY15" fmla="*/ 474722 h 685848"/>
                <a:gd name="connsiteX16" fmla="*/ 536994 w 684230"/>
                <a:gd name="connsiteY16" fmla="*/ 524055 h 685848"/>
                <a:gd name="connsiteX17" fmla="*/ 536994 w 684230"/>
                <a:gd name="connsiteY17" fmla="*/ 547508 h 685848"/>
                <a:gd name="connsiteX18" fmla="*/ 515967 w 684230"/>
                <a:gd name="connsiteY18" fmla="*/ 543465 h 685848"/>
                <a:gd name="connsiteX19" fmla="*/ 472296 w 684230"/>
                <a:gd name="connsiteY19" fmla="*/ 494131 h 685848"/>
                <a:gd name="connsiteX20" fmla="*/ 469061 w 684230"/>
                <a:gd name="connsiteY20" fmla="*/ 474722 h 685848"/>
                <a:gd name="connsiteX21" fmla="*/ 480383 w 684230"/>
                <a:gd name="connsiteY21" fmla="*/ 465826 h 685848"/>
                <a:gd name="connsiteX22" fmla="*/ 17792 w 684230"/>
                <a:gd name="connsiteY22" fmla="*/ 339665 h 685848"/>
                <a:gd name="connsiteX23" fmla="*/ 157703 w 684230"/>
                <a:gd name="connsiteY23" fmla="*/ 339665 h 685848"/>
                <a:gd name="connsiteX24" fmla="*/ 177112 w 684230"/>
                <a:gd name="connsiteY24" fmla="*/ 353413 h 685848"/>
                <a:gd name="connsiteX25" fmla="*/ 159320 w 684230"/>
                <a:gd name="connsiteY25" fmla="*/ 367971 h 685848"/>
                <a:gd name="connsiteX26" fmla="*/ 87343 w 684230"/>
                <a:gd name="connsiteY26" fmla="*/ 367971 h 685848"/>
                <a:gd name="connsiteX27" fmla="*/ 18601 w 684230"/>
                <a:gd name="connsiteY27" fmla="*/ 367971 h 685848"/>
                <a:gd name="connsiteX28" fmla="*/ 0 w 684230"/>
                <a:gd name="connsiteY28" fmla="*/ 354222 h 685848"/>
                <a:gd name="connsiteX29" fmla="*/ 17792 w 684230"/>
                <a:gd name="connsiteY29" fmla="*/ 339665 h 685848"/>
                <a:gd name="connsiteX30" fmla="*/ 530524 w 684230"/>
                <a:gd name="connsiteY30" fmla="*/ 315404 h 685848"/>
                <a:gd name="connsiteX31" fmla="*/ 664774 w 684230"/>
                <a:gd name="connsiteY31" fmla="*/ 315404 h 685848"/>
                <a:gd name="connsiteX32" fmla="*/ 684183 w 684230"/>
                <a:gd name="connsiteY32" fmla="*/ 333196 h 685848"/>
                <a:gd name="connsiteX33" fmla="*/ 663965 w 684230"/>
                <a:gd name="connsiteY33" fmla="*/ 345327 h 685848"/>
                <a:gd name="connsiteX34" fmla="*/ 598458 w 684230"/>
                <a:gd name="connsiteY34" fmla="*/ 346136 h 685848"/>
                <a:gd name="connsiteX35" fmla="*/ 529715 w 684230"/>
                <a:gd name="connsiteY35" fmla="*/ 346136 h 685848"/>
                <a:gd name="connsiteX36" fmla="*/ 510306 w 684230"/>
                <a:gd name="connsiteY36" fmla="*/ 332388 h 685848"/>
                <a:gd name="connsiteX37" fmla="*/ 530524 w 684230"/>
                <a:gd name="connsiteY37" fmla="*/ 315404 h 685848"/>
                <a:gd name="connsiteX38" fmla="*/ 541847 w 684230"/>
                <a:gd name="connsiteY38" fmla="*/ 142740 h 685848"/>
                <a:gd name="connsiteX39" fmla="*/ 550743 w 684230"/>
                <a:gd name="connsiteY39" fmla="*/ 156893 h 685848"/>
                <a:gd name="connsiteX40" fmla="*/ 542656 w 684230"/>
                <a:gd name="connsiteY40" fmla="*/ 169024 h 685848"/>
                <a:gd name="connsiteX41" fmla="*/ 490896 w 684230"/>
                <a:gd name="connsiteY41" fmla="*/ 213504 h 685848"/>
                <a:gd name="connsiteX42" fmla="*/ 469870 w 684230"/>
                <a:gd name="connsiteY42" fmla="*/ 213504 h 685848"/>
                <a:gd name="connsiteX43" fmla="*/ 471487 w 684230"/>
                <a:gd name="connsiteY43" fmla="*/ 191668 h 685848"/>
                <a:gd name="connsiteX44" fmla="*/ 525672 w 684230"/>
                <a:gd name="connsiteY44" fmla="*/ 145571 h 685848"/>
                <a:gd name="connsiteX45" fmla="*/ 541847 w 684230"/>
                <a:gd name="connsiteY45" fmla="*/ 142740 h 685848"/>
                <a:gd name="connsiteX46" fmla="*/ 156084 w 684230"/>
                <a:gd name="connsiteY46" fmla="*/ 135057 h 685848"/>
                <a:gd name="connsiteX47" fmla="*/ 215930 w 684230"/>
                <a:gd name="connsiteY47" fmla="*/ 202991 h 685848"/>
                <a:gd name="connsiteX48" fmla="*/ 208651 w 684230"/>
                <a:gd name="connsiteY48" fmla="*/ 215122 h 685848"/>
                <a:gd name="connsiteX49" fmla="*/ 190051 w 684230"/>
                <a:gd name="connsiteY49" fmla="*/ 211887 h 685848"/>
                <a:gd name="connsiteX50" fmla="*/ 143145 w 684230"/>
                <a:gd name="connsiteY50" fmla="*/ 157701 h 685848"/>
                <a:gd name="connsiteX51" fmla="*/ 140719 w 684230"/>
                <a:gd name="connsiteY51" fmla="*/ 141527 h 685848"/>
                <a:gd name="connsiteX52" fmla="*/ 156084 w 684230"/>
                <a:gd name="connsiteY52" fmla="*/ 135057 h 685848"/>
                <a:gd name="connsiteX53" fmla="*/ 329961 w 684230"/>
                <a:gd name="connsiteY53" fmla="*/ 0 h 685848"/>
                <a:gd name="connsiteX54" fmla="*/ 343709 w 684230"/>
                <a:gd name="connsiteY54" fmla="*/ 19409 h 685848"/>
                <a:gd name="connsiteX55" fmla="*/ 344518 w 684230"/>
                <a:gd name="connsiteY55" fmla="*/ 88151 h 685848"/>
                <a:gd name="connsiteX56" fmla="*/ 344518 w 684230"/>
                <a:gd name="connsiteY56" fmla="*/ 154468 h 685848"/>
                <a:gd name="connsiteX57" fmla="*/ 331578 w 684230"/>
                <a:gd name="connsiteY57" fmla="*/ 173877 h 685848"/>
                <a:gd name="connsiteX58" fmla="*/ 315403 w 684230"/>
                <a:gd name="connsiteY58" fmla="*/ 156894 h 685848"/>
                <a:gd name="connsiteX59" fmla="*/ 314594 w 684230"/>
                <a:gd name="connsiteY59" fmla="*/ 18601 h 685848"/>
                <a:gd name="connsiteX60" fmla="*/ 329961 w 684230"/>
                <a:gd name="connsiteY60" fmla="*/ 0 h 68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230" h="685848">
                  <a:moveTo>
                    <a:pt x="354222" y="512733"/>
                  </a:moveTo>
                  <a:cubicBezTo>
                    <a:pt x="368779" y="512733"/>
                    <a:pt x="372014" y="523246"/>
                    <a:pt x="372014" y="535377"/>
                  </a:cubicBezTo>
                  <a:cubicBezTo>
                    <a:pt x="372014" y="556404"/>
                    <a:pt x="372014" y="578241"/>
                    <a:pt x="372014" y="600885"/>
                  </a:cubicBezTo>
                  <a:cubicBezTo>
                    <a:pt x="372014" y="621912"/>
                    <a:pt x="372014" y="642939"/>
                    <a:pt x="372014" y="663966"/>
                  </a:cubicBezTo>
                  <a:cubicBezTo>
                    <a:pt x="372014" y="676905"/>
                    <a:pt x="366353" y="686610"/>
                    <a:pt x="353413" y="685801"/>
                  </a:cubicBezTo>
                  <a:cubicBezTo>
                    <a:pt x="340474" y="685801"/>
                    <a:pt x="335621" y="676097"/>
                    <a:pt x="335621" y="663157"/>
                  </a:cubicBezTo>
                  <a:cubicBezTo>
                    <a:pt x="335621" y="620295"/>
                    <a:pt x="335621" y="577432"/>
                    <a:pt x="335621" y="534568"/>
                  </a:cubicBezTo>
                  <a:cubicBezTo>
                    <a:pt x="335621" y="521629"/>
                    <a:pt x="339665" y="512733"/>
                    <a:pt x="354222" y="512733"/>
                  </a:cubicBezTo>
                  <a:close/>
                  <a:moveTo>
                    <a:pt x="215829" y="469870"/>
                  </a:moveTo>
                  <a:cubicBezTo>
                    <a:pt x="219166" y="472700"/>
                    <a:pt x="221188" y="477957"/>
                    <a:pt x="221592" y="483618"/>
                  </a:cubicBezTo>
                  <a:cubicBezTo>
                    <a:pt x="222400" y="492514"/>
                    <a:pt x="160936" y="545081"/>
                    <a:pt x="148805" y="544273"/>
                  </a:cubicBezTo>
                  <a:cubicBezTo>
                    <a:pt x="137483" y="541038"/>
                    <a:pt x="132631" y="530524"/>
                    <a:pt x="140718" y="522437"/>
                  </a:cubicBezTo>
                  <a:cubicBezTo>
                    <a:pt x="159319" y="503836"/>
                    <a:pt x="180346" y="486044"/>
                    <a:pt x="202182" y="470678"/>
                  </a:cubicBezTo>
                  <a:cubicBezTo>
                    <a:pt x="207843" y="466635"/>
                    <a:pt x="212493" y="467039"/>
                    <a:pt x="215829" y="469870"/>
                  </a:cubicBezTo>
                  <a:close/>
                  <a:moveTo>
                    <a:pt x="480383" y="465826"/>
                  </a:moveTo>
                  <a:cubicBezTo>
                    <a:pt x="485235" y="469061"/>
                    <a:pt x="490088" y="471487"/>
                    <a:pt x="493323" y="474722"/>
                  </a:cubicBezTo>
                  <a:cubicBezTo>
                    <a:pt x="507880" y="490897"/>
                    <a:pt x="522437" y="507881"/>
                    <a:pt x="536994" y="524055"/>
                  </a:cubicBezTo>
                  <a:cubicBezTo>
                    <a:pt x="543464" y="531334"/>
                    <a:pt x="545890" y="541039"/>
                    <a:pt x="536994" y="547508"/>
                  </a:cubicBezTo>
                  <a:cubicBezTo>
                    <a:pt x="530524" y="552361"/>
                    <a:pt x="521628" y="550743"/>
                    <a:pt x="515967" y="543465"/>
                  </a:cubicBezTo>
                  <a:cubicBezTo>
                    <a:pt x="501410" y="527290"/>
                    <a:pt x="486853" y="510307"/>
                    <a:pt x="472296" y="494131"/>
                  </a:cubicBezTo>
                  <a:cubicBezTo>
                    <a:pt x="467443" y="488470"/>
                    <a:pt x="465826" y="481192"/>
                    <a:pt x="469061" y="474722"/>
                  </a:cubicBezTo>
                  <a:cubicBezTo>
                    <a:pt x="470678" y="471487"/>
                    <a:pt x="475531" y="469061"/>
                    <a:pt x="480383" y="465826"/>
                  </a:cubicBezTo>
                  <a:close/>
                  <a:moveTo>
                    <a:pt x="17792" y="339665"/>
                  </a:moveTo>
                  <a:cubicBezTo>
                    <a:pt x="64698" y="339665"/>
                    <a:pt x="110797" y="339665"/>
                    <a:pt x="157703" y="339665"/>
                  </a:cubicBezTo>
                  <a:cubicBezTo>
                    <a:pt x="167407" y="339665"/>
                    <a:pt x="176303" y="342900"/>
                    <a:pt x="177112" y="353413"/>
                  </a:cubicBezTo>
                  <a:cubicBezTo>
                    <a:pt x="177921" y="365545"/>
                    <a:pt x="168216" y="367971"/>
                    <a:pt x="159320" y="367971"/>
                  </a:cubicBezTo>
                  <a:cubicBezTo>
                    <a:pt x="135058" y="367971"/>
                    <a:pt x="110797" y="367163"/>
                    <a:pt x="87343" y="367971"/>
                  </a:cubicBezTo>
                  <a:cubicBezTo>
                    <a:pt x="64698" y="367971"/>
                    <a:pt x="42054" y="367971"/>
                    <a:pt x="18601" y="367971"/>
                  </a:cubicBezTo>
                  <a:cubicBezTo>
                    <a:pt x="9705" y="367971"/>
                    <a:pt x="0" y="367163"/>
                    <a:pt x="0" y="354222"/>
                  </a:cubicBezTo>
                  <a:cubicBezTo>
                    <a:pt x="0" y="342091"/>
                    <a:pt x="8087" y="339665"/>
                    <a:pt x="17792" y="339665"/>
                  </a:cubicBezTo>
                  <a:close/>
                  <a:moveTo>
                    <a:pt x="530524" y="315404"/>
                  </a:moveTo>
                  <a:cubicBezTo>
                    <a:pt x="575004" y="314595"/>
                    <a:pt x="620294" y="314595"/>
                    <a:pt x="664774" y="315404"/>
                  </a:cubicBezTo>
                  <a:cubicBezTo>
                    <a:pt x="675287" y="315404"/>
                    <a:pt x="684992" y="321065"/>
                    <a:pt x="684183" y="333196"/>
                  </a:cubicBezTo>
                  <a:cubicBezTo>
                    <a:pt x="683374" y="344519"/>
                    <a:pt x="673669" y="345327"/>
                    <a:pt x="663965" y="345327"/>
                  </a:cubicBezTo>
                  <a:cubicBezTo>
                    <a:pt x="642129" y="346136"/>
                    <a:pt x="620294" y="346136"/>
                    <a:pt x="598458" y="346136"/>
                  </a:cubicBezTo>
                  <a:cubicBezTo>
                    <a:pt x="575813" y="346136"/>
                    <a:pt x="552359" y="346136"/>
                    <a:pt x="529715" y="346136"/>
                  </a:cubicBezTo>
                  <a:cubicBezTo>
                    <a:pt x="520010" y="346136"/>
                    <a:pt x="511115" y="345327"/>
                    <a:pt x="510306" y="332388"/>
                  </a:cubicBezTo>
                  <a:cubicBezTo>
                    <a:pt x="509497" y="318638"/>
                    <a:pt x="520819" y="316212"/>
                    <a:pt x="530524" y="315404"/>
                  </a:cubicBezTo>
                  <a:close/>
                  <a:moveTo>
                    <a:pt x="541847" y="142740"/>
                  </a:moveTo>
                  <a:cubicBezTo>
                    <a:pt x="545891" y="145166"/>
                    <a:pt x="548722" y="150423"/>
                    <a:pt x="550743" y="156893"/>
                  </a:cubicBezTo>
                  <a:cubicBezTo>
                    <a:pt x="548317" y="160937"/>
                    <a:pt x="546700" y="165789"/>
                    <a:pt x="542656" y="169024"/>
                  </a:cubicBezTo>
                  <a:cubicBezTo>
                    <a:pt x="525672" y="184390"/>
                    <a:pt x="507880" y="198947"/>
                    <a:pt x="490896" y="213504"/>
                  </a:cubicBezTo>
                  <a:cubicBezTo>
                    <a:pt x="484427" y="219165"/>
                    <a:pt x="476339" y="221591"/>
                    <a:pt x="469870" y="213504"/>
                  </a:cubicBezTo>
                  <a:cubicBezTo>
                    <a:pt x="464208" y="206225"/>
                    <a:pt x="465826" y="197329"/>
                    <a:pt x="471487" y="191668"/>
                  </a:cubicBezTo>
                  <a:cubicBezTo>
                    <a:pt x="489279" y="175494"/>
                    <a:pt x="507072" y="160128"/>
                    <a:pt x="525672" y="145571"/>
                  </a:cubicBezTo>
                  <a:cubicBezTo>
                    <a:pt x="532546" y="140718"/>
                    <a:pt x="537803" y="140314"/>
                    <a:pt x="541847" y="142740"/>
                  </a:cubicBezTo>
                  <a:close/>
                  <a:moveTo>
                    <a:pt x="156084" y="135057"/>
                  </a:moveTo>
                  <a:cubicBezTo>
                    <a:pt x="165789" y="136674"/>
                    <a:pt x="215930" y="194904"/>
                    <a:pt x="215930" y="202991"/>
                  </a:cubicBezTo>
                  <a:cubicBezTo>
                    <a:pt x="215930" y="208652"/>
                    <a:pt x="212695" y="211887"/>
                    <a:pt x="208651" y="215122"/>
                  </a:cubicBezTo>
                  <a:cubicBezTo>
                    <a:pt x="201373" y="220783"/>
                    <a:pt x="194903" y="216739"/>
                    <a:pt x="190051" y="211887"/>
                  </a:cubicBezTo>
                  <a:cubicBezTo>
                    <a:pt x="173876" y="194095"/>
                    <a:pt x="158511" y="176302"/>
                    <a:pt x="143145" y="157701"/>
                  </a:cubicBezTo>
                  <a:cubicBezTo>
                    <a:pt x="139910" y="153658"/>
                    <a:pt x="135866" y="147997"/>
                    <a:pt x="140719" y="141527"/>
                  </a:cubicBezTo>
                  <a:cubicBezTo>
                    <a:pt x="144762" y="135866"/>
                    <a:pt x="149614" y="133440"/>
                    <a:pt x="156084" y="135057"/>
                  </a:cubicBezTo>
                  <a:close/>
                  <a:moveTo>
                    <a:pt x="329961" y="0"/>
                  </a:moveTo>
                  <a:cubicBezTo>
                    <a:pt x="342091" y="0"/>
                    <a:pt x="343709" y="9705"/>
                    <a:pt x="343709" y="19409"/>
                  </a:cubicBezTo>
                  <a:cubicBezTo>
                    <a:pt x="344518" y="42054"/>
                    <a:pt x="344518" y="65507"/>
                    <a:pt x="344518" y="88151"/>
                  </a:cubicBezTo>
                  <a:cubicBezTo>
                    <a:pt x="344518" y="109988"/>
                    <a:pt x="344518" y="131823"/>
                    <a:pt x="344518" y="154468"/>
                  </a:cubicBezTo>
                  <a:cubicBezTo>
                    <a:pt x="344518" y="163364"/>
                    <a:pt x="344518" y="173068"/>
                    <a:pt x="331578" y="173877"/>
                  </a:cubicBezTo>
                  <a:cubicBezTo>
                    <a:pt x="319446" y="174686"/>
                    <a:pt x="316212" y="166598"/>
                    <a:pt x="315403" y="156894"/>
                  </a:cubicBezTo>
                  <a:cubicBezTo>
                    <a:pt x="314594" y="110796"/>
                    <a:pt x="314594" y="64698"/>
                    <a:pt x="314594" y="18601"/>
                  </a:cubicBezTo>
                  <a:cubicBezTo>
                    <a:pt x="314594" y="8896"/>
                    <a:pt x="319446" y="0"/>
                    <a:pt x="329961" y="0"/>
                  </a:cubicBezTo>
                  <a:close/>
                </a:path>
              </a:pathLst>
            </a:custGeom>
            <a:grpFill/>
            <a:ln w="808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grpSp>
      <p:grpSp>
        <p:nvGrpSpPr>
          <p:cNvPr id="114" name="Group 11">
            <a:extLst>
              <a:ext uri="{FF2B5EF4-FFF2-40B4-BE49-F238E27FC236}">
                <a16:creationId xmlns:a16="http://schemas.microsoft.com/office/drawing/2014/main" id="{C5883811-8F74-466E-8EDA-E013862674B5}"/>
              </a:ext>
            </a:extLst>
          </p:cNvPr>
          <p:cNvGrpSpPr/>
          <p:nvPr/>
        </p:nvGrpSpPr>
        <p:grpSpPr>
          <a:xfrm>
            <a:off x="10517153" y="848536"/>
            <a:ext cx="1482437" cy="622820"/>
            <a:chOff x="4723437" y="2782010"/>
            <a:chExt cx="1546155" cy="505120"/>
          </a:xfrm>
          <a:solidFill>
            <a:srgbClr val="00B050"/>
          </a:solidFill>
        </p:grpSpPr>
        <p:sp>
          <p:nvSpPr>
            <p:cNvPr id="115" name="Freeform: Shape 12">
              <a:extLst>
                <a:ext uri="{FF2B5EF4-FFF2-40B4-BE49-F238E27FC236}">
                  <a16:creationId xmlns:a16="http://schemas.microsoft.com/office/drawing/2014/main" id="{9CA347BA-41A6-417C-A991-2C6B53A3773F}"/>
                </a:ext>
              </a:extLst>
            </p:cNvPr>
            <p:cNvSpPr/>
            <p:nvPr/>
          </p:nvSpPr>
          <p:spPr>
            <a:xfrm>
              <a:off x="4723437"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grpFill/>
            <a:ln w="459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514843"/>
                </a:solidFill>
                <a:latin typeface="Euphemia"/>
              </a:endParaRPr>
            </a:p>
          </p:txBody>
        </p:sp>
        <p:sp>
          <p:nvSpPr>
            <p:cNvPr id="116" name="Freeform: Shape 13">
              <a:extLst>
                <a:ext uri="{FF2B5EF4-FFF2-40B4-BE49-F238E27FC236}">
                  <a16:creationId xmlns:a16="http://schemas.microsoft.com/office/drawing/2014/main" id="{C18D4EF5-80FE-45D4-9AA7-357E73E76CA2}"/>
                </a:ext>
              </a:extLst>
            </p:cNvPr>
            <p:cNvSpPr/>
            <p:nvPr/>
          </p:nvSpPr>
          <p:spPr>
            <a:xfrm>
              <a:off x="4990334" y="2782010"/>
              <a:ext cx="609135" cy="505120"/>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grpFill/>
            <a:ln w="459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514843"/>
                </a:solidFill>
                <a:latin typeface="Euphemia"/>
              </a:endParaRPr>
            </a:p>
          </p:txBody>
        </p:sp>
        <p:sp>
          <p:nvSpPr>
            <p:cNvPr id="117" name="Freeform: Shape 14">
              <a:extLst>
                <a:ext uri="{FF2B5EF4-FFF2-40B4-BE49-F238E27FC236}">
                  <a16:creationId xmlns:a16="http://schemas.microsoft.com/office/drawing/2014/main" id="{C5A176A9-406E-42C0-A622-2D8FD3B1FE4E}"/>
                </a:ext>
              </a:extLst>
            </p:cNvPr>
            <p:cNvSpPr/>
            <p:nvPr/>
          </p:nvSpPr>
          <p:spPr>
            <a:xfrm>
              <a:off x="5589947" y="2972095"/>
              <a:ext cx="379909" cy="315035"/>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grpFill/>
            <a:ln w="459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514843"/>
                </a:solidFill>
                <a:latin typeface="Euphemia"/>
              </a:endParaRPr>
            </a:p>
          </p:txBody>
        </p:sp>
        <p:sp>
          <p:nvSpPr>
            <p:cNvPr id="118" name="Freeform: Shape 15">
              <a:extLst>
                <a:ext uri="{FF2B5EF4-FFF2-40B4-BE49-F238E27FC236}">
                  <a16:creationId xmlns:a16="http://schemas.microsoft.com/office/drawing/2014/main" id="{AF539B9A-A617-453D-8348-49AC4C711453}"/>
                </a:ext>
              </a:extLst>
            </p:cNvPr>
            <p:cNvSpPr/>
            <p:nvPr/>
          </p:nvSpPr>
          <p:spPr>
            <a:xfrm>
              <a:off x="5965674" y="3035109"/>
              <a:ext cx="303918" cy="25202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grpFill/>
            <a:ln w="459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514843"/>
                </a:solidFill>
                <a:latin typeface="Euphemia"/>
              </a:endParaRPr>
            </a:p>
          </p:txBody>
        </p:sp>
      </p:grpSp>
      <p:sp>
        <p:nvSpPr>
          <p:cNvPr id="119"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6621814" y="1758845"/>
            <a:ext cx="5377776" cy="3871030"/>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1723611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756444" y="2608135"/>
            <a:ext cx="3162392" cy="379656"/>
          </a:xfrm>
          <a:prstGeom prst="rect">
            <a:avLst/>
          </a:prstGeom>
          <a:noFill/>
        </p:spPr>
        <p:txBody>
          <a:bodyPr wrap="square" rtlCol="0">
            <a:spAutoFit/>
          </a:bodyPr>
          <a:lstStyle/>
          <a:p>
            <a:pPr algn="r"/>
            <a:r>
              <a:rPr lang="es-EC" altLang="ko-KR" sz="1867" b="1" dirty="0" smtClean="0">
                <a:solidFill>
                  <a:schemeClr val="bg1"/>
                </a:solidFill>
                <a:cs typeface="Arial" pitchFamily="34" charset="0"/>
              </a:rPr>
              <a:t>Objetivo General</a:t>
            </a:r>
            <a:endParaRPr lang="es-EC" altLang="ko-KR" sz="1867" b="1" dirty="0">
              <a:solidFill>
                <a:schemeClr val="bg1"/>
              </a:solidFill>
              <a:cs typeface="Arial" pitchFamily="34" charset="0"/>
            </a:endParaRPr>
          </a:p>
        </p:txBody>
      </p:sp>
      <p:sp>
        <p:nvSpPr>
          <p:cNvPr id="37" name="TextBox 36"/>
          <p:cNvSpPr txBox="1"/>
          <p:nvPr/>
        </p:nvSpPr>
        <p:spPr>
          <a:xfrm>
            <a:off x="1815894" y="2685017"/>
            <a:ext cx="8839200" cy="2677656"/>
          </a:xfrm>
          <a:prstGeom prst="rect">
            <a:avLst/>
          </a:prstGeom>
          <a:noFill/>
        </p:spPr>
        <p:txBody>
          <a:bodyPr wrap="square" rtlCol="0">
            <a:spAutoFit/>
          </a:bodyPr>
          <a:lstStyle/>
          <a:p>
            <a:pPr algn="just"/>
            <a:r>
              <a:rPr lang="es-ES" altLang="ko-KR" sz="2800" dirty="0">
                <a:solidFill>
                  <a:schemeClr val="tx1">
                    <a:lumMod val="75000"/>
                    <a:lumOff val="25000"/>
                  </a:schemeClr>
                </a:solidFill>
                <a:latin typeface="Arial" panose="020B0604020202020204" pitchFamily="34" charset="0"/>
                <a:cs typeface="Arial" panose="020B0604020202020204" pitchFamily="34" charset="0"/>
              </a:rPr>
              <a:t>Realizar la comparación de diferentes algoritmos seguidores del punto de máxima potencia aplicados a un sistema fotovoltaico, mediante </a:t>
            </a:r>
            <a:r>
              <a:rPr lang="es-ES" altLang="ko-KR" sz="2800" dirty="0" smtClean="0">
                <a:solidFill>
                  <a:schemeClr val="tx1">
                    <a:lumMod val="75000"/>
                    <a:lumOff val="25000"/>
                  </a:schemeClr>
                </a:solidFill>
                <a:latin typeface="Arial" panose="020B0604020202020204" pitchFamily="34" charset="0"/>
                <a:cs typeface="Arial" panose="020B0604020202020204" pitchFamily="34" charset="0"/>
              </a:rPr>
              <a:t>el diseño y simulación </a:t>
            </a:r>
            <a:r>
              <a:rPr lang="es-ES" altLang="ko-KR" sz="2800" dirty="0">
                <a:solidFill>
                  <a:schemeClr val="tx1">
                    <a:lumMod val="75000"/>
                    <a:lumOff val="25000"/>
                  </a:schemeClr>
                </a:solidFill>
                <a:latin typeface="Arial" panose="020B0604020202020204" pitchFamily="34" charset="0"/>
                <a:cs typeface="Arial" panose="020B0604020202020204" pitchFamily="34" charset="0"/>
              </a:rPr>
              <a:t>en Matlab/Simulink para determinar el desempeño de los mismos frente a </a:t>
            </a:r>
            <a:r>
              <a:rPr lang="es-ES" altLang="ko-KR" sz="2800" dirty="0" smtClean="0">
                <a:solidFill>
                  <a:schemeClr val="tx1">
                    <a:lumMod val="75000"/>
                    <a:lumOff val="25000"/>
                  </a:schemeClr>
                </a:solidFill>
                <a:latin typeface="Arial" panose="020B0604020202020204" pitchFamily="34" charset="0"/>
                <a:cs typeface="Arial" panose="020B0604020202020204" pitchFamily="34" charset="0"/>
              </a:rPr>
              <a:t>distintos escenarios con condiciones </a:t>
            </a:r>
            <a:r>
              <a:rPr lang="es-ES" altLang="ko-KR" sz="2800" dirty="0">
                <a:solidFill>
                  <a:schemeClr val="tx1">
                    <a:lumMod val="75000"/>
                    <a:lumOff val="25000"/>
                  </a:schemeClr>
                </a:solidFill>
                <a:latin typeface="Arial" panose="020B0604020202020204" pitchFamily="34" charset="0"/>
                <a:cs typeface="Arial" panose="020B0604020202020204" pitchFamily="34" charset="0"/>
              </a:rPr>
              <a:t>climáticas </a:t>
            </a:r>
            <a:r>
              <a:rPr lang="es-ES" altLang="ko-KR" sz="2800" dirty="0" smtClean="0">
                <a:solidFill>
                  <a:schemeClr val="tx1">
                    <a:lumMod val="75000"/>
                    <a:lumOff val="25000"/>
                  </a:schemeClr>
                </a:solidFill>
                <a:latin typeface="Arial" panose="020B0604020202020204" pitchFamily="34" charset="0"/>
                <a:cs typeface="Arial" panose="020B0604020202020204" pitchFamily="34" charset="0"/>
              </a:rPr>
              <a:t>variantes.</a:t>
            </a:r>
            <a:endParaRPr lang="ko-KR"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Text Placeholder 1"/>
          <p:cNvSpPr txBox="1">
            <a:spLocks/>
          </p:cNvSpPr>
          <p:nvPr/>
        </p:nvSpPr>
        <p:spPr>
          <a:xfrm>
            <a:off x="637309" y="1417567"/>
            <a:ext cx="11196369" cy="768085"/>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s-ES" altLang="ko-KR" sz="4000" dirty="0" smtClean="0"/>
              <a:t>Objetivo General</a:t>
            </a:r>
            <a:endParaRPr lang="es-ES" altLang="ko-KR" sz="4000" dirty="0"/>
          </a:p>
        </p:txBody>
      </p:sp>
      <p:sp>
        <p:nvSpPr>
          <p:cNvPr id="14"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Objetivos</a:t>
            </a:r>
            <a:endParaRPr lang="es-EC" sz="2000" dirty="0">
              <a:cs typeface="Arial" pitchFamily="34" charset="0"/>
            </a:endParaRPr>
          </a:p>
        </p:txBody>
      </p:sp>
      <p:cxnSp>
        <p:nvCxnSpPr>
          <p:cNvPr id="15"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20132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89709" y="1577224"/>
            <a:ext cx="10939111" cy="4247317"/>
          </a:xfrm>
          <a:prstGeom prst="rect">
            <a:avLst/>
          </a:prstGeom>
          <a:noFill/>
        </p:spPr>
        <p:txBody>
          <a:bodyPr wrap="square" rtlCol="0">
            <a:spAutoFit/>
          </a:bodyPr>
          <a:lstStyle/>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Establecer </a:t>
            </a:r>
            <a:r>
              <a:rPr lang="es-ES" altLang="ko-KR" dirty="0">
                <a:solidFill>
                  <a:schemeClr val="tx1">
                    <a:lumMod val="75000"/>
                    <a:lumOff val="25000"/>
                  </a:schemeClr>
                </a:solidFill>
                <a:latin typeface="Arial" panose="020B0604020202020204" pitchFamily="34" charset="0"/>
                <a:cs typeface="Arial" panose="020B0604020202020204" pitchFamily="34" charset="0"/>
              </a:rPr>
              <a:t>el modelo matemático del sistema de generación fotovoltaica con la utilización de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herramientas informáticas.</a:t>
            </a:r>
          </a:p>
          <a:p>
            <a:pPr algn="just"/>
            <a:endParaRPr lang="es-ES" altLang="ko-KR"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Diseñar </a:t>
            </a:r>
            <a:r>
              <a:rPr lang="es-ES" altLang="ko-KR" dirty="0">
                <a:solidFill>
                  <a:schemeClr val="tx1">
                    <a:lumMod val="75000"/>
                    <a:lumOff val="25000"/>
                  </a:schemeClr>
                </a:solidFill>
                <a:latin typeface="Arial" panose="020B0604020202020204" pitchFamily="34" charset="0"/>
                <a:cs typeface="Arial" panose="020B0604020202020204" pitchFamily="34" charset="0"/>
              </a:rPr>
              <a:t>el sistema de generación fotovoltaico mediante la utilización de convertidores, paneles solares,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seguidores MPPT, </a:t>
            </a:r>
            <a:r>
              <a:rPr lang="es-ES" altLang="ko-KR" dirty="0">
                <a:solidFill>
                  <a:schemeClr val="tx1">
                    <a:lumMod val="75000"/>
                    <a:lumOff val="25000"/>
                  </a:schemeClr>
                </a:solidFill>
                <a:latin typeface="Arial" panose="020B0604020202020204" pitchFamily="34" charset="0"/>
                <a:cs typeface="Arial" panose="020B0604020202020204" pitchFamily="34" charset="0"/>
              </a:rPr>
              <a:t>con el fin de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emplearlo </a:t>
            </a:r>
            <a:r>
              <a:rPr lang="es-ES" altLang="ko-KR" dirty="0">
                <a:solidFill>
                  <a:schemeClr val="tx1">
                    <a:lumMod val="75000"/>
                    <a:lumOff val="25000"/>
                  </a:schemeClr>
                </a:solidFill>
                <a:latin typeface="Arial" panose="020B0604020202020204" pitchFamily="34" charset="0"/>
                <a:cs typeface="Arial" panose="020B0604020202020204" pitchFamily="34" charset="0"/>
              </a:rPr>
              <a:t>como diseño base para la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simulaciones posteriores.</a:t>
            </a:r>
          </a:p>
          <a:p>
            <a:pPr algn="just"/>
            <a:endParaRPr lang="es-ES" altLang="ko-KR"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Construir </a:t>
            </a:r>
            <a:r>
              <a:rPr lang="es-ES" altLang="ko-KR" dirty="0">
                <a:solidFill>
                  <a:schemeClr val="tx1">
                    <a:lumMod val="75000"/>
                    <a:lumOff val="25000"/>
                  </a:schemeClr>
                </a:solidFill>
                <a:latin typeface="Arial" panose="020B0604020202020204" pitchFamily="34" charset="0"/>
                <a:cs typeface="Arial" panose="020B0604020202020204" pitchFamily="34" charset="0"/>
              </a:rPr>
              <a:t>algoritmos convencionales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(P&amp;O </a:t>
            </a:r>
            <a:r>
              <a:rPr lang="es-ES" altLang="ko-KR" dirty="0">
                <a:solidFill>
                  <a:schemeClr val="tx1">
                    <a:lumMod val="75000"/>
                    <a:lumOff val="25000"/>
                  </a:schemeClr>
                </a:solidFill>
                <a:latin typeface="Arial" panose="020B0604020202020204" pitchFamily="34" charset="0"/>
                <a:cs typeface="Arial" panose="020B0604020202020204" pitchFamily="34" charset="0"/>
              </a:rPr>
              <a:t>e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INC) </a:t>
            </a:r>
            <a:r>
              <a:rPr lang="es-ES" altLang="ko-KR" dirty="0">
                <a:solidFill>
                  <a:schemeClr val="tx1">
                    <a:lumMod val="75000"/>
                    <a:lumOff val="25000"/>
                  </a:schemeClr>
                </a:solidFill>
                <a:latin typeface="Arial" panose="020B0604020202020204" pitchFamily="34" charset="0"/>
                <a:cs typeface="Arial" panose="020B0604020202020204" pitchFamily="34" charset="0"/>
              </a:rPr>
              <a:t>que permitan realizar el seguimiento del punto de máxima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potencia.</a:t>
            </a:r>
          </a:p>
          <a:p>
            <a:pPr algn="just"/>
            <a:endParaRPr lang="es-ES" altLang="ko-KR"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Diseñar </a:t>
            </a:r>
            <a:r>
              <a:rPr lang="es-ES" altLang="ko-KR" dirty="0">
                <a:solidFill>
                  <a:schemeClr val="tx1">
                    <a:lumMod val="75000"/>
                    <a:lumOff val="25000"/>
                  </a:schemeClr>
                </a:solidFill>
                <a:latin typeface="Arial" panose="020B0604020202020204" pitchFamily="34" charset="0"/>
                <a:cs typeface="Arial" panose="020B0604020202020204" pitchFamily="34" charset="0"/>
              </a:rPr>
              <a:t>algoritmos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seguidores del punto de máxima potencia modernos </a:t>
            </a:r>
            <a:r>
              <a:rPr lang="es-ES" altLang="ko-KR" dirty="0">
                <a:solidFill>
                  <a:schemeClr val="tx1">
                    <a:lumMod val="75000"/>
                    <a:lumOff val="25000"/>
                  </a:schemeClr>
                </a:solidFill>
                <a:latin typeface="Arial" panose="020B0604020202020204" pitchFamily="34" charset="0"/>
                <a:cs typeface="Arial" panose="020B0604020202020204" pitchFamily="34" charset="0"/>
              </a:rPr>
              <a:t>basados en lógica difusa, redes neuronales y control por modo deslizante con el fin de estimar su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desempeño en </a:t>
            </a:r>
            <a:r>
              <a:rPr lang="es-ES" altLang="ko-KR" dirty="0">
                <a:solidFill>
                  <a:schemeClr val="tx1">
                    <a:lumMod val="75000"/>
                    <a:lumOff val="25000"/>
                  </a:schemeClr>
                </a:solidFill>
                <a:latin typeface="Arial" panose="020B0604020202020204" pitchFamily="34" charset="0"/>
                <a:cs typeface="Arial" panose="020B0604020202020204" pitchFamily="34" charset="0"/>
              </a:rPr>
              <a:t>un modelo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de sistema fotovoltaico.</a:t>
            </a:r>
          </a:p>
          <a:p>
            <a:pPr marL="285750" indent="-285750" algn="just">
              <a:buFont typeface="Arial" panose="020B0604020202020204" pitchFamily="34" charset="0"/>
              <a:buChar char="•"/>
            </a:pPr>
            <a:endParaRPr lang="es-ES" altLang="ko-KR"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altLang="ko-KR" dirty="0" smtClean="0">
                <a:solidFill>
                  <a:schemeClr val="tx1">
                    <a:lumMod val="75000"/>
                    <a:lumOff val="25000"/>
                  </a:schemeClr>
                </a:solidFill>
                <a:latin typeface="Arial" panose="020B0604020202020204" pitchFamily="34" charset="0"/>
                <a:cs typeface="Arial" panose="020B0604020202020204" pitchFamily="34" charset="0"/>
              </a:rPr>
              <a:t>Evaluar </a:t>
            </a:r>
            <a:r>
              <a:rPr lang="es-ES" altLang="ko-KR" dirty="0">
                <a:solidFill>
                  <a:schemeClr val="tx1">
                    <a:lumMod val="75000"/>
                    <a:lumOff val="25000"/>
                  </a:schemeClr>
                </a:solidFill>
                <a:latin typeface="Arial" panose="020B0604020202020204" pitchFamily="34" charset="0"/>
                <a:cs typeface="Arial" panose="020B0604020202020204" pitchFamily="34" charset="0"/>
              </a:rPr>
              <a:t>el desempeño de los controladores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diseñados mediante diferentes escenarios de simulación </a:t>
            </a:r>
            <a:r>
              <a:rPr lang="es-ES" altLang="ko-KR" dirty="0">
                <a:solidFill>
                  <a:schemeClr val="tx1">
                    <a:lumMod val="75000"/>
                    <a:lumOff val="25000"/>
                  </a:schemeClr>
                </a:solidFill>
                <a:latin typeface="Arial" panose="020B0604020202020204" pitchFamily="34" charset="0"/>
                <a:cs typeface="Arial" panose="020B0604020202020204" pitchFamily="34" charset="0"/>
              </a:rPr>
              <a:t>para comparar su </a:t>
            </a:r>
            <a:r>
              <a:rPr lang="es-ES" altLang="ko-KR" dirty="0" smtClean="0">
                <a:solidFill>
                  <a:schemeClr val="tx1">
                    <a:lumMod val="75000"/>
                    <a:lumOff val="25000"/>
                  </a:schemeClr>
                </a:solidFill>
                <a:latin typeface="Arial" panose="020B0604020202020204" pitchFamily="34" charset="0"/>
                <a:cs typeface="Arial" panose="020B0604020202020204" pitchFamily="34" charset="0"/>
              </a:rPr>
              <a:t>funcionamiento y establecer su grado de aplicabilidad.</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Text Placeholder 1"/>
          <p:cNvSpPr txBox="1">
            <a:spLocks/>
          </p:cNvSpPr>
          <p:nvPr/>
        </p:nvSpPr>
        <p:spPr>
          <a:xfrm>
            <a:off x="532451" y="809139"/>
            <a:ext cx="11196369" cy="768085"/>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s-ES" altLang="ko-KR" sz="3600" dirty="0" smtClean="0"/>
              <a:t>Objetivos Secundarios</a:t>
            </a:r>
            <a:endParaRPr lang="es-ES" altLang="ko-KR" sz="3600" dirty="0"/>
          </a:p>
        </p:txBody>
      </p:sp>
      <p:sp>
        <p:nvSpPr>
          <p:cNvPr id="13" name="Title 2"/>
          <p:cNvSpPr txBox="1">
            <a:spLocks/>
          </p:cNvSpPr>
          <p:nvPr/>
        </p:nvSpPr>
        <p:spPr>
          <a:xfrm>
            <a:off x="9460776" y="14639"/>
            <a:ext cx="2731224"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Objetivos</a:t>
            </a:r>
            <a:endParaRPr lang="es-EC" sz="2000" dirty="0">
              <a:cs typeface="Arial" pitchFamily="34" charset="0"/>
            </a:endParaRPr>
          </a:p>
        </p:txBody>
      </p:sp>
      <p:cxnSp>
        <p:nvCxnSpPr>
          <p:cNvPr id="14"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20167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0" y="806034"/>
            <a:ext cx="12192000" cy="768085"/>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es-ES" altLang="ko-KR" sz="3600" dirty="0" smtClean="0"/>
              <a:t>Sistema Fotovoltaico</a:t>
            </a:r>
            <a:endParaRPr lang="es-ES" altLang="ko-KR" sz="3600"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676328" y="2861512"/>
            <a:ext cx="5525770" cy="2665619"/>
          </a:xfrm>
          <a:prstGeom prst="rect">
            <a:avLst/>
          </a:prstGeom>
          <a:noFill/>
          <a:ln>
            <a:noFill/>
          </a:ln>
        </p:spPr>
      </p:pic>
      <p:sp>
        <p:nvSpPr>
          <p:cNvPr id="4" name="TextBox 36"/>
          <p:cNvSpPr txBox="1"/>
          <p:nvPr/>
        </p:nvSpPr>
        <p:spPr>
          <a:xfrm>
            <a:off x="516535" y="1614948"/>
            <a:ext cx="6909501" cy="923330"/>
          </a:xfrm>
          <a:prstGeom prst="rect">
            <a:avLst/>
          </a:prstGeom>
          <a:noFill/>
        </p:spPr>
        <p:txBody>
          <a:bodyPr wrap="square" rtlCol="0">
            <a:spAutoFit/>
          </a:bodyPr>
          <a:lstStyle/>
          <a:p>
            <a:pPr algn="just"/>
            <a:r>
              <a:rPr lang="es-EC" dirty="0">
                <a:latin typeface="Arial" panose="020B0604020202020204" pitchFamily="34" charset="0"/>
                <a:cs typeface="Arial" panose="020B0604020202020204" pitchFamily="34" charset="0"/>
              </a:rPr>
              <a:t>Se define como sistema fotovoltaico al conjunto de </a:t>
            </a:r>
            <a:r>
              <a:rPr lang="es-EC" dirty="0" smtClean="0">
                <a:latin typeface="Arial" panose="020B0604020202020204" pitchFamily="34" charset="0"/>
                <a:cs typeface="Arial" panose="020B0604020202020204" pitchFamily="34" charset="0"/>
              </a:rPr>
              <a:t>elementos </a:t>
            </a:r>
            <a:r>
              <a:rPr lang="es-EC" dirty="0">
                <a:latin typeface="Arial" panose="020B0604020202020204" pitchFamily="34" charset="0"/>
                <a:cs typeface="Arial" panose="020B0604020202020204" pitchFamily="34" charset="0"/>
              </a:rPr>
              <a:t>involucrados en la generación de energía eléctrica a partir de la radiación solar</a:t>
            </a:r>
            <a:r>
              <a:rPr lang="es-EC" dirty="0" smtClean="0">
                <a:latin typeface="Arial" panose="020B0604020202020204" pitchFamily="34" charset="0"/>
                <a:cs typeface="Arial" panose="020B0604020202020204" pitchFamily="34" charset="0"/>
              </a:rPr>
              <a:t>.</a:t>
            </a:r>
          </a:p>
        </p:txBody>
      </p:sp>
      <p:sp>
        <p:nvSpPr>
          <p:cNvPr id="5"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6"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7" name="Freeform: Shape 15">
            <a:extLst>
              <a:ext uri="{FF2B5EF4-FFF2-40B4-BE49-F238E27FC236}">
                <a16:creationId xmlns:a16="http://schemas.microsoft.com/office/drawing/2014/main" id="{AF539B9A-A617-453D-8348-49AC4C711453}"/>
              </a:ext>
            </a:extLst>
          </p:cNvPr>
          <p:cNvSpPr/>
          <p:nvPr/>
        </p:nvSpPr>
        <p:spPr>
          <a:xfrm>
            <a:off x="8464166" y="2662931"/>
            <a:ext cx="620682" cy="49539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00B050"/>
          </a:solidFill>
          <a:ln w="459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514843"/>
              </a:solidFill>
              <a:latin typeface="Euphemia"/>
            </a:endParaRPr>
          </a:p>
        </p:txBody>
      </p:sp>
      <p:sp>
        <p:nvSpPr>
          <p:cNvPr id="8" name="TextBox 36"/>
          <p:cNvSpPr txBox="1"/>
          <p:nvPr/>
        </p:nvSpPr>
        <p:spPr>
          <a:xfrm>
            <a:off x="9566701" y="2662932"/>
            <a:ext cx="1811027" cy="677108"/>
          </a:xfrm>
          <a:prstGeom prst="rect">
            <a:avLst/>
          </a:prstGeom>
          <a:noFill/>
        </p:spPr>
        <p:txBody>
          <a:bodyPr wrap="square" rtlCol="0">
            <a:spAutoFit/>
          </a:bodyPr>
          <a:lstStyle/>
          <a:p>
            <a:pPr algn="just"/>
            <a:r>
              <a:rPr lang="es-EC" dirty="0" smtClean="0">
                <a:latin typeface="Arial" panose="020B0604020202020204" pitchFamily="34" charset="0"/>
                <a:cs typeface="Arial" panose="020B0604020202020204" pitchFamily="34" charset="0"/>
              </a:rPr>
              <a:t>Panel Solar</a:t>
            </a:r>
          </a:p>
          <a:p>
            <a:pPr algn="just"/>
            <a:endParaRPr lang="ko-KR" alt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36"/>
          <p:cNvSpPr txBox="1"/>
          <p:nvPr/>
        </p:nvSpPr>
        <p:spPr>
          <a:xfrm>
            <a:off x="9566701" y="3617978"/>
            <a:ext cx="1811027" cy="954107"/>
          </a:xfrm>
          <a:prstGeom prst="rect">
            <a:avLst/>
          </a:prstGeom>
          <a:noFill/>
        </p:spPr>
        <p:txBody>
          <a:bodyPr wrap="square" rtlCol="0">
            <a:spAutoFit/>
          </a:bodyPr>
          <a:lstStyle/>
          <a:p>
            <a:pPr algn="just"/>
            <a:r>
              <a:rPr lang="es-EC" dirty="0" smtClean="0">
                <a:latin typeface="Arial" panose="020B0604020202020204" pitchFamily="34" charset="0"/>
                <a:cs typeface="Arial" panose="020B0604020202020204" pitchFamily="34" charset="0"/>
              </a:rPr>
              <a:t>Convertidor Elevador</a:t>
            </a:r>
          </a:p>
          <a:p>
            <a:pPr algn="just"/>
            <a:endParaRPr lang="ko-KR" alt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TextBox 36"/>
          <p:cNvSpPr txBox="1"/>
          <p:nvPr/>
        </p:nvSpPr>
        <p:spPr>
          <a:xfrm>
            <a:off x="9566701" y="4573024"/>
            <a:ext cx="1952009" cy="954107"/>
          </a:xfrm>
          <a:prstGeom prst="rect">
            <a:avLst/>
          </a:prstGeom>
          <a:noFill/>
        </p:spPr>
        <p:txBody>
          <a:bodyPr wrap="square" rtlCol="0">
            <a:spAutoFit/>
          </a:bodyPr>
          <a:lstStyle/>
          <a:p>
            <a:pPr algn="just"/>
            <a:r>
              <a:rPr lang="es-EC" dirty="0" smtClean="0">
                <a:latin typeface="Arial" panose="020B0604020202020204" pitchFamily="34" charset="0"/>
                <a:cs typeface="Arial" panose="020B0604020202020204" pitchFamily="34" charset="0"/>
              </a:rPr>
              <a:t>Controlador MPPT</a:t>
            </a:r>
          </a:p>
          <a:p>
            <a:pPr algn="just"/>
            <a:endParaRPr lang="ko-KR" altLang="en-US"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2" name="Group 149">
            <a:extLst>
              <a:ext uri="{FF2B5EF4-FFF2-40B4-BE49-F238E27FC236}">
                <a16:creationId xmlns:a16="http://schemas.microsoft.com/office/drawing/2014/main" id="{5DC853D0-97B2-40B6-BD67-35C2642D22EA}"/>
              </a:ext>
            </a:extLst>
          </p:cNvPr>
          <p:cNvGrpSpPr/>
          <p:nvPr/>
        </p:nvGrpSpPr>
        <p:grpSpPr>
          <a:xfrm>
            <a:off x="8359963" y="3617978"/>
            <a:ext cx="724885" cy="421076"/>
            <a:chOff x="803910" y="260985"/>
            <a:chExt cx="933451" cy="647700"/>
          </a:xfrm>
        </p:grpSpPr>
        <p:grpSp>
          <p:nvGrpSpPr>
            <p:cNvPr id="14" name="Group 153">
              <a:extLst>
                <a:ext uri="{FF2B5EF4-FFF2-40B4-BE49-F238E27FC236}">
                  <a16:creationId xmlns:a16="http://schemas.microsoft.com/office/drawing/2014/main" id="{9EDA1851-8665-48E7-B65D-0A006E2F8449}"/>
                </a:ext>
              </a:extLst>
            </p:cNvPr>
            <p:cNvGrpSpPr/>
            <p:nvPr/>
          </p:nvGrpSpPr>
          <p:grpSpPr>
            <a:xfrm>
              <a:off x="803910" y="260985"/>
              <a:ext cx="933451" cy="647700"/>
              <a:chOff x="803910" y="260985"/>
              <a:chExt cx="533400" cy="457200"/>
            </a:xfrm>
          </p:grpSpPr>
          <p:sp>
            <p:nvSpPr>
              <p:cNvPr id="17" name="Rectangle: Beveled 156">
                <a:extLst>
                  <a:ext uri="{FF2B5EF4-FFF2-40B4-BE49-F238E27FC236}">
                    <a16:creationId xmlns:a16="http://schemas.microsoft.com/office/drawing/2014/main" id="{8BB26995-5C4B-4EC3-8BBE-8026A34662D5}"/>
                  </a:ext>
                </a:extLst>
              </p:cNvPr>
              <p:cNvSpPr/>
              <p:nvPr/>
            </p:nvSpPr>
            <p:spPr>
              <a:xfrm>
                <a:off x="803910" y="260985"/>
                <a:ext cx="533400" cy="457200"/>
              </a:xfrm>
              <a:prstGeom prst="bevel">
                <a:avLst/>
              </a:prstGeom>
              <a:solidFill>
                <a:sysClr val="window" lastClr="FFFFFF"/>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8" name="Straight Connector 157">
                <a:extLst>
                  <a:ext uri="{FF2B5EF4-FFF2-40B4-BE49-F238E27FC236}">
                    <a16:creationId xmlns:a16="http://schemas.microsoft.com/office/drawing/2014/main" id="{F2BC89A5-7BDC-41D8-8C6B-97C570365E0A}"/>
                  </a:ext>
                </a:extLst>
              </p:cNvPr>
              <p:cNvCxnSpPr/>
              <p:nvPr/>
            </p:nvCxnSpPr>
            <p:spPr>
              <a:xfrm flipV="1">
                <a:off x="852896" y="328220"/>
                <a:ext cx="440871" cy="336175"/>
              </a:xfrm>
              <a:prstGeom prst="line">
                <a:avLst/>
              </a:prstGeom>
              <a:ln w="19050"/>
            </p:spPr>
            <p:style>
              <a:lnRef idx="1">
                <a:schemeClr val="dk1"/>
              </a:lnRef>
              <a:fillRef idx="0">
                <a:schemeClr val="dk1"/>
              </a:fillRef>
              <a:effectRef idx="0">
                <a:schemeClr val="dk1"/>
              </a:effectRef>
              <a:fontRef idx="minor">
                <a:schemeClr val="tx1"/>
              </a:fontRef>
            </p:style>
          </p:cxnSp>
        </p:grpSp>
        <p:pic>
          <p:nvPicPr>
            <p:cNvPr id="16" name="Picture 155" descr="Corriente continua | Icono Gratis">
              <a:extLst>
                <a:ext uri="{FF2B5EF4-FFF2-40B4-BE49-F238E27FC236}">
                  <a16:creationId xmlns:a16="http://schemas.microsoft.com/office/drawing/2014/main" id="{9D3AF647-4EA9-437F-BCE3-B67833B6C4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04" t="34766" r="25781" b="34765"/>
            <a:stretch/>
          </p:blipFill>
          <p:spPr bwMode="auto">
            <a:xfrm>
              <a:off x="1324020" y="600863"/>
              <a:ext cx="257175" cy="158573"/>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55" descr="Corriente continua | Icono Gratis">
            <a:extLst>
              <a:ext uri="{FF2B5EF4-FFF2-40B4-BE49-F238E27FC236}">
                <a16:creationId xmlns:a16="http://schemas.microsoft.com/office/drawing/2014/main" id="{9D3AF647-4EA9-437F-BCE3-B67833B6C4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04" t="34766" r="25781" b="34765"/>
          <a:stretch/>
        </p:blipFill>
        <p:spPr bwMode="auto">
          <a:xfrm>
            <a:off x="8491908" y="3725426"/>
            <a:ext cx="199713" cy="103090"/>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39" descr="Processor">
            <a:extLst>
              <a:ext uri="{FF2B5EF4-FFF2-40B4-BE49-F238E27FC236}">
                <a16:creationId xmlns:a16="http://schemas.microsoft.com/office/drawing/2014/main" id="{EEEAB4D5-815E-467C-8B08-3F5F16BABF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8351450" y="4498703"/>
            <a:ext cx="733398" cy="733398"/>
          </a:xfrm>
          <a:prstGeom prst="rect">
            <a:avLst/>
          </a:prstGeom>
        </p:spPr>
      </p:pic>
      <p:sp>
        <p:nvSpPr>
          <p:cNvPr id="21" name="Rectangle: Rounded Corners 23">
            <a:extLst>
              <a:ext uri="{FF2B5EF4-FFF2-40B4-BE49-F238E27FC236}">
                <a16:creationId xmlns:a16="http://schemas.microsoft.com/office/drawing/2014/main" id="{3DAAF0CE-27C2-4077-BCC0-B8EB6288FE31}"/>
              </a:ext>
            </a:extLst>
          </p:cNvPr>
          <p:cNvSpPr>
            <a:spLocks noChangeAspect="1"/>
          </p:cNvSpPr>
          <p:nvPr/>
        </p:nvSpPr>
        <p:spPr>
          <a:xfrm>
            <a:off x="8065826" y="2388358"/>
            <a:ext cx="3311902" cy="3123315"/>
          </a:xfrm>
          <a:prstGeom prst="roundRect">
            <a:avLst/>
          </a:prstGeom>
          <a:noFill/>
          <a:ln w="28575">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Flecha derecha 24"/>
          <p:cNvSpPr/>
          <p:nvPr/>
        </p:nvSpPr>
        <p:spPr>
          <a:xfrm>
            <a:off x="6587836" y="3708319"/>
            <a:ext cx="838200" cy="495300"/>
          </a:xfrm>
          <a:prstGeom prst="right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1" name="Rectángulo 10"/>
          <p:cNvSpPr/>
          <p:nvPr/>
        </p:nvSpPr>
        <p:spPr>
          <a:xfrm>
            <a:off x="676328" y="5542588"/>
            <a:ext cx="2930610" cy="307777"/>
          </a:xfrm>
          <a:prstGeom prst="rect">
            <a:avLst/>
          </a:prstGeom>
        </p:spPr>
        <p:txBody>
          <a:bodyPr wrap="none">
            <a:spAutoFit/>
          </a:bodyPr>
          <a:lstStyle/>
          <a:p>
            <a:pPr algn="just"/>
            <a:r>
              <a:rPr lang="es-EC" sz="1400" dirty="0">
                <a:latin typeface="Arial" panose="020B0604020202020204" pitchFamily="34" charset="0"/>
                <a:cs typeface="Arial" panose="020B0604020202020204" pitchFamily="34" charset="0"/>
              </a:rPr>
              <a:t>Esquema de simulación propuesto</a:t>
            </a:r>
          </a:p>
        </p:txBody>
      </p:sp>
    </p:spTree>
    <p:extLst>
      <p:ext uri="{BB962C8B-B14F-4D97-AF65-F5344CB8AC3E}">
        <p14:creationId xmlns:p14="http://schemas.microsoft.com/office/powerpoint/2010/main" val="68582646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3855" y="746578"/>
            <a:ext cx="12192000" cy="541240"/>
          </a:xfrm>
          <a:prstGeom prst="rect">
            <a:avLst/>
          </a:prstGeom>
        </p:spPr>
        <p:txBody>
          <a:bodyPr>
            <a:noAutofit/>
          </a:bodyPr>
          <a:lstStyle/>
          <a:p>
            <a:pPr marL="0" indent="0" algn="ctr">
              <a:buNone/>
            </a:pPr>
            <a:r>
              <a:rPr lang="es-ES" altLang="ko-KR" sz="2400" dirty="0" smtClean="0">
                <a:solidFill>
                  <a:schemeClr val="tx1"/>
                </a:solidFill>
              </a:rPr>
              <a:t>Sistema Fotovoltaico</a:t>
            </a:r>
            <a:endParaRPr lang="es-ES" altLang="ko-KR" sz="2400" dirty="0">
              <a:solidFill>
                <a:schemeClr val="tx1"/>
              </a:solidFill>
            </a:endParaRPr>
          </a:p>
        </p:txBody>
      </p:sp>
      <p:sp>
        <p:nvSpPr>
          <p:cNvPr id="3" name="Text Placeholder 2"/>
          <p:cNvSpPr>
            <a:spLocks noGrp="1"/>
          </p:cNvSpPr>
          <p:nvPr>
            <p:ph type="body" sz="quarter" idx="4294967295"/>
          </p:nvPr>
        </p:nvSpPr>
        <p:spPr>
          <a:xfrm>
            <a:off x="-13855" y="1220264"/>
            <a:ext cx="5977643" cy="384175"/>
          </a:xfrm>
          <a:prstGeom prst="rect">
            <a:avLst/>
          </a:prstGeom>
        </p:spPr>
        <p:txBody>
          <a:bodyPr>
            <a:noAutofit/>
          </a:bodyPr>
          <a:lstStyle/>
          <a:p>
            <a:pPr marL="0" lvl="0" indent="0" algn="ctr">
              <a:buNone/>
            </a:pPr>
            <a:r>
              <a:rPr lang="es-ES" altLang="ko-KR" sz="2000" dirty="0" smtClean="0">
                <a:solidFill>
                  <a:schemeClr val="tx1"/>
                </a:solidFill>
              </a:rPr>
              <a:t>Panel Solar</a:t>
            </a:r>
            <a:endParaRPr lang="es-ES" altLang="ko-KR" sz="2000" dirty="0">
              <a:solidFill>
                <a:schemeClr val="tx1"/>
              </a:solidFill>
            </a:endParaRPr>
          </a:p>
        </p:txBody>
      </p:sp>
      <p:cxnSp>
        <p:nvCxnSpPr>
          <p:cNvPr id="11" name="Straight Connector 10"/>
          <p:cNvCxnSpPr/>
          <p:nvPr/>
        </p:nvCxnSpPr>
        <p:spPr>
          <a:xfrm flipH="1">
            <a:off x="5963788" y="1287818"/>
            <a:ext cx="27710" cy="4728717"/>
          </a:xfrm>
          <a:prstGeom prst="line">
            <a:avLst/>
          </a:prstGeom>
          <a:ln w="3175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35" name="Imagen 34"/>
          <p:cNvPicPr/>
          <p:nvPr/>
        </p:nvPicPr>
        <p:blipFill>
          <a:blip r:embed="rId3">
            <a:extLst>
              <a:ext uri="{28A0092B-C50C-407E-A947-70E740481C1C}">
                <a14:useLocalDpi xmlns:a14="http://schemas.microsoft.com/office/drawing/2010/main" val="0"/>
              </a:ext>
            </a:extLst>
          </a:blip>
          <a:srcRect/>
          <a:stretch>
            <a:fillRect/>
          </a:stretch>
        </p:blipFill>
        <p:spPr bwMode="auto">
          <a:xfrm>
            <a:off x="1397674" y="4575777"/>
            <a:ext cx="3100768" cy="1440758"/>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1397674" y="4075512"/>
                <a:ext cx="3154582"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𝑃𝑉</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𝑝h</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𝑝</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𝐷</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𝑝</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𝑠h</m:t>
                          </m:r>
                        </m:sub>
                      </m:sSub>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1397674" y="4075512"/>
                <a:ext cx="3154582" cy="390748"/>
              </a:xfrm>
              <a:prstGeom prst="rect">
                <a:avLst/>
              </a:prstGeom>
              <a:blipFill>
                <a:blip r:embed="rId4"/>
                <a:stretch>
                  <a:fillRect b="-7813"/>
                </a:stretch>
              </a:blipFill>
            </p:spPr>
            <p:txBody>
              <a:bodyPr/>
              <a:lstStyle/>
              <a:p>
                <a:r>
                  <a:rPr lang="es-ES">
                    <a:noFill/>
                  </a:rPr>
                  <a:t> </a:t>
                </a:r>
              </a:p>
            </p:txBody>
          </p:sp>
        </mc:Fallback>
      </mc:AlternateContent>
      <p:sp>
        <p:nvSpPr>
          <p:cNvPr id="9" name="Title 2"/>
          <p:cNvSpPr txBox="1">
            <a:spLocks/>
          </p:cNvSpPr>
          <p:nvPr/>
        </p:nvSpPr>
        <p:spPr>
          <a:xfrm>
            <a:off x="6082145" y="14639"/>
            <a:ext cx="6109855" cy="585788"/>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s-EC" sz="2000" dirty="0" smtClean="0">
                <a:cs typeface="Arial" pitchFamily="34" charset="0"/>
              </a:rPr>
              <a:t>Diseño del Sistema Fotovoltaico y algoritmos MPPT</a:t>
            </a:r>
            <a:endParaRPr lang="es-EC" sz="2000" dirty="0">
              <a:cs typeface="Arial" pitchFamily="34" charset="0"/>
            </a:endParaRPr>
          </a:p>
        </p:txBody>
      </p:sp>
      <p:cxnSp>
        <p:nvCxnSpPr>
          <p:cNvPr id="10" name="Straight Connector 5">
            <a:extLst>
              <a:ext uri="{FF2B5EF4-FFF2-40B4-BE49-F238E27FC236}">
                <a16:creationId xmlns:a16="http://schemas.microsoft.com/office/drawing/2014/main" id="{4D75021C-D581-4D7E-A7ED-DAD221F07DF4}"/>
              </a:ext>
            </a:extLst>
          </p:cNvPr>
          <p:cNvCxnSpPr/>
          <p:nvPr/>
        </p:nvCxnSpPr>
        <p:spPr>
          <a:xfrm>
            <a:off x="152166" y="567829"/>
            <a:ext cx="11916696" cy="0"/>
          </a:xfrm>
          <a:prstGeom prst="line">
            <a:avLst/>
          </a:prstGeom>
          <a:ln w="28575">
            <a:solidFill>
              <a:srgbClr val="009900"/>
            </a:solidFill>
          </a:ln>
        </p:spPr>
        <p:style>
          <a:lnRef idx="3">
            <a:schemeClr val="accent6"/>
          </a:lnRef>
          <a:fillRef idx="0">
            <a:schemeClr val="accent6"/>
          </a:fillRef>
          <a:effectRef idx="2">
            <a:schemeClr val="accent6"/>
          </a:effectRef>
          <a:fontRef idx="minor">
            <a:schemeClr val="tx1"/>
          </a:fontRef>
        </p:style>
      </p:cxnSp>
      <p:sp>
        <p:nvSpPr>
          <p:cNvPr id="12" name="Text Placeholder 2"/>
          <p:cNvSpPr txBox="1">
            <a:spLocks/>
          </p:cNvSpPr>
          <p:nvPr/>
        </p:nvSpPr>
        <p:spPr>
          <a:xfrm>
            <a:off x="5868360" y="1225985"/>
            <a:ext cx="6200502" cy="384043"/>
          </a:xfrm>
          <a:prstGeom prst="rect">
            <a:avLst/>
          </a:prstGeom>
        </p:spPr>
        <p:txBody>
          <a:bodyPr vert="horz" lIns="0" tIns="45720" rIns="0" bIns="45720" rtlCol="0" anchor="ctr">
            <a:noAutofit/>
          </a:bodyPr>
          <a:lstStyle>
            <a:lvl1pPr marL="0" indent="0" algn="ctr" defTabSz="914400" rtl="0" eaLnBrk="1" latinLnBrk="0" hangingPunct="1">
              <a:lnSpc>
                <a:spcPct val="90000"/>
              </a:lnSpc>
              <a:spcBef>
                <a:spcPts val="1800"/>
              </a:spcBef>
              <a:buFont typeface="Wingdings" panose="05000000000000000000" pitchFamily="2" charset="2"/>
              <a:buNone/>
              <a:defRPr sz="1867" b="0" kern="1200" baseline="0">
                <a:solidFill>
                  <a:schemeClr val="tx1">
                    <a:lumMod val="75000"/>
                    <a:lumOff val="25000"/>
                  </a:schemeClr>
                </a:solidFill>
                <a:latin typeface="+mn-lt"/>
                <a:ea typeface="+mn-ea"/>
                <a:cs typeface="Arial"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s-ES" altLang="ko-KR" sz="2000" dirty="0" smtClean="0">
                <a:solidFill>
                  <a:schemeClr val="tx1"/>
                </a:solidFill>
              </a:rPr>
              <a:t>Convertidor Boost</a:t>
            </a:r>
            <a:endParaRPr lang="es-ES" altLang="ko-KR" sz="2000" dirty="0">
              <a:solidFill>
                <a:schemeClr val="tx1"/>
              </a:solidFill>
            </a:endParaRPr>
          </a:p>
        </p:txBody>
      </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7190681" y="1640790"/>
            <a:ext cx="3678999" cy="1296240"/>
          </a:xfrm>
          <a:prstGeom prst="rect">
            <a:avLst/>
          </a:prstGeom>
          <a:noFill/>
          <a:ln>
            <a:noFill/>
          </a:ln>
        </p:spPr>
      </p:pic>
      <mc:AlternateContent xmlns:mc="http://schemas.openxmlformats.org/markup-compatibility/2006" xmlns:a14="http://schemas.microsoft.com/office/drawing/2010/main">
        <mc:Choice Requires="a14">
          <p:sp>
            <p:nvSpPr>
              <p:cNvPr id="15" name="Rectángulo 14"/>
              <p:cNvSpPr/>
              <p:nvPr/>
            </p:nvSpPr>
            <p:spPr>
              <a:xfrm>
                <a:off x="6696725" y="4575777"/>
                <a:ext cx="4807598" cy="12180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𝑉</m:t>
                                        </m:r>
                                      </m:e>
                                    </m:acc>
                                  </m:e>
                                  <m:sub>
                                    <m:r>
                                      <a:rPr lang="es-ES" i="1">
                                        <a:latin typeface="Cambria Math" panose="02040503050406030204" pitchFamily="18" charset="0"/>
                                      </a:rPr>
                                      <m:t>𝑃𝑉</m:t>
                                    </m:r>
                                  </m:sub>
                                </m:sSub>
                              </m:e>
                            </m:mr>
                            <m:mr>
                              <m:e>
                                <m:sSub>
                                  <m:sSubPr>
                                    <m:ctrlPr>
                                      <a:rPr lang="es-ES" i="1">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𝑖</m:t>
                                        </m:r>
                                      </m:e>
                                    </m:acc>
                                  </m:e>
                                  <m:sub>
                                    <m:r>
                                      <a:rPr lang="es-ES" i="1">
                                        <a:latin typeface="Cambria Math" panose="02040503050406030204" pitchFamily="18" charset="0"/>
                                      </a:rPr>
                                      <m:t>𝐿</m:t>
                                    </m:r>
                                  </m:sub>
                                </m:sSub>
                              </m:e>
                            </m:mr>
                          </m:m>
                        </m:e>
                      </m:d>
                      <m:r>
                        <a:rPr lang="es-ES" i="0">
                          <a:latin typeface="Cambria Math" panose="02040503050406030204" pitchFamily="18" charset="0"/>
                        </a:rPr>
                        <m:t>=</m:t>
                      </m:r>
                      <m:d>
                        <m:dPr>
                          <m:begChr m:val="["/>
                          <m:endChr m:val="]"/>
                          <m:ctrlPr>
                            <a:rPr lang="es-ES" i="1">
                              <a:latin typeface="Cambria Math" panose="02040503050406030204" pitchFamily="18" charset="0"/>
                            </a:rPr>
                          </m:ctrlPr>
                        </m:dPr>
                        <m:e>
                          <m:m>
                            <m:mPr>
                              <m:mcs>
                                <m:mc>
                                  <m:mcPr>
                                    <m:count m:val="2"/>
                                    <m:mcJc m:val="center"/>
                                  </m:mcPr>
                                </m:mc>
                              </m:mcs>
                              <m:ctrlPr>
                                <a:rPr lang="es-ES" i="1">
                                  <a:latin typeface="Cambria Math" panose="02040503050406030204" pitchFamily="18" charset="0"/>
                                </a:rPr>
                              </m:ctrlPr>
                            </m:mPr>
                            <m:mr>
                              <m:e>
                                <m:r>
                                  <a:rPr lang="es-ES" i="0">
                                    <a:latin typeface="Cambria Math" panose="02040503050406030204" pitchFamily="18" charset="0"/>
                                  </a:rPr>
                                  <m:t>0</m:t>
                                </m:r>
                              </m:e>
                              <m:e>
                                <m:f>
                                  <m:fPr>
                                    <m:ctrlPr>
                                      <a:rPr lang="es-ES" i="1">
                                        <a:latin typeface="Cambria Math" panose="02040503050406030204" pitchFamily="18" charset="0"/>
                                      </a:rPr>
                                    </m:ctrlPr>
                                  </m:fPr>
                                  <m:num>
                                    <m:r>
                                      <a:rPr lang="es-ES" i="0">
                                        <a:latin typeface="Cambria Math" panose="02040503050406030204" pitchFamily="18" charset="0"/>
                                      </a:rPr>
                                      <m:t>−1</m:t>
                                    </m:r>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𝑖𝑛</m:t>
                                        </m:r>
                                      </m:sub>
                                    </m:sSub>
                                  </m:den>
                                </m:f>
                              </m:e>
                            </m:mr>
                            <m:mr>
                              <m:e>
                                <m:f>
                                  <m:fPr>
                                    <m:ctrlPr>
                                      <a:rPr lang="es-ES" i="1">
                                        <a:latin typeface="Cambria Math" panose="02040503050406030204" pitchFamily="18" charset="0"/>
                                      </a:rPr>
                                    </m:ctrlPr>
                                  </m:fPr>
                                  <m:num>
                                    <m:r>
                                      <a:rPr lang="es-ES" i="0">
                                        <a:latin typeface="Cambria Math" panose="02040503050406030204" pitchFamily="18" charset="0"/>
                                      </a:rPr>
                                      <m:t>1</m:t>
                                    </m:r>
                                  </m:num>
                                  <m:den>
                                    <m:r>
                                      <a:rPr lang="es-ES" i="1">
                                        <a:latin typeface="Cambria Math" panose="02040503050406030204" pitchFamily="18" charset="0"/>
                                      </a:rPr>
                                      <m:t>𝐿</m:t>
                                    </m:r>
                                  </m:den>
                                </m:f>
                              </m:e>
                              <m:e>
                                <m:r>
                                  <a:rPr lang="es-ES" i="0">
                                    <a:latin typeface="Cambria Math" panose="02040503050406030204" pitchFamily="18" charset="0"/>
                                  </a:rPr>
                                  <m:t>0</m:t>
                                </m:r>
                              </m:e>
                            </m:mr>
                          </m:m>
                        </m:e>
                      </m:d>
                      <m:d>
                        <m:dPr>
                          <m:begChr m:val="["/>
                          <m:endChr m:val="]"/>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𝑃𝑉</m:t>
                                    </m:r>
                                  </m:sub>
                                </m:sSub>
                              </m:e>
                            </m:mr>
                            <m:mr>
                              <m:e>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𝐿</m:t>
                                    </m:r>
                                  </m:sub>
                                </m:sSub>
                              </m:e>
                            </m:mr>
                          </m:m>
                        </m:e>
                      </m:d>
                      <m:r>
                        <a:rPr lang="es-ES" i="0">
                          <a:latin typeface="Cambria Math" panose="02040503050406030204" pitchFamily="18" charset="0"/>
                        </a:rPr>
                        <m:t>+</m:t>
                      </m:r>
                      <m:d>
                        <m:dPr>
                          <m:begChr m:val="["/>
                          <m:endChr m:val="]"/>
                          <m:ctrlPr>
                            <a:rPr lang="es-ES" i="1">
                              <a:latin typeface="Cambria Math" panose="02040503050406030204" pitchFamily="18" charset="0"/>
                            </a:rPr>
                          </m:ctrlPr>
                        </m:dPr>
                        <m:e>
                          <m:m>
                            <m:mPr>
                              <m:mcs>
                                <m:mc>
                                  <m:mcPr>
                                    <m:count m:val="2"/>
                                    <m:mcJc m:val="center"/>
                                  </m:mcPr>
                                </m:mc>
                              </m:mcs>
                              <m:ctrlPr>
                                <a:rPr lang="es-ES" i="1">
                                  <a:latin typeface="Cambria Math" panose="02040503050406030204" pitchFamily="18" charset="0"/>
                                </a:rPr>
                              </m:ctrlPr>
                            </m:mPr>
                            <m:mr>
                              <m:e>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𝑃𝑉</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𝑖𝑛</m:t>
                                        </m:r>
                                      </m:sub>
                                    </m:sSub>
                                  </m:den>
                                </m:f>
                              </m:e>
                              <m:e>
                                <m:r>
                                  <a:rPr lang="es-ES" i="0">
                                    <a:latin typeface="Cambria Math" panose="02040503050406030204" pitchFamily="18" charset="0"/>
                                  </a:rPr>
                                  <m:t>0</m:t>
                                </m:r>
                              </m:e>
                            </m:mr>
                            <m:mr>
                              <m:e>
                                <m:f>
                                  <m:fPr>
                                    <m:ctrlPr>
                                      <a:rPr lang="es-ES" i="1">
                                        <a:latin typeface="Cambria Math" panose="02040503050406030204" pitchFamily="18" charset="0"/>
                                      </a:rPr>
                                    </m:ctrlPr>
                                  </m:fPr>
                                  <m:num>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𝑜</m:t>
                                        </m:r>
                                      </m:sub>
                                    </m:sSub>
                                  </m:num>
                                  <m:den>
                                    <m:r>
                                      <a:rPr lang="es-ES" i="1">
                                        <a:latin typeface="Cambria Math" panose="02040503050406030204" pitchFamily="18" charset="0"/>
                                      </a:rPr>
                                      <m:t>𝐿</m:t>
                                    </m:r>
                                  </m:den>
                                </m:f>
                              </m:e>
                              <m:e>
                                <m:r>
                                  <a:rPr lang="es-ES" i="0">
                                    <a:latin typeface="Cambria Math" panose="02040503050406030204" pitchFamily="18" charset="0"/>
                                  </a:rPr>
                                  <m:t>0</m:t>
                                </m:r>
                              </m:e>
                            </m:mr>
                          </m:m>
                        </m:e>
                      </m:d>
                      <m:d>
                        <m:dPr>
                          <m:begChr m:val="["/>
                          <m:endChr m:val="]"/>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1</m:t>
                                </m:r>
                              </m:e>
                            </m:mr>
                            <m:mr>
                              <m:e>
                                <m:r>
                                  <a:rPr lang="es-ES" i="0">
                                    <a:latin typeface="Cambria Math" panose="02040503050406030204" pitchFamily="18" charset="0"/>
                                  </a:rPr>
                                  <m:t>0</m:t>
                                </m:r>
                              </m:e>
                            </m:mr>
                          </m:m>
                        </m:e>
                      </m:d>
                      <m:r>
                        <a:rPr lang="es-ES" i="0">
                          <a:latin typeface="Cambria Math" panose="02040503050406030204" pitchFamily="18" charset="0"/>
                        </a:rPr>
                        <m:t>+</m:t>
                      </m:r>
                      <m:d>
                        <m:dPr>
                          <m:begChr m:val="["/>
                          <m:endChr m:val="]"/>
                          <m:ctrlPr>
                            <a:rPr lang="es-ES" i="1">
                              <a:latin typeface="Cambria Math" panose="02040503050406030204" pitchFamily="18" charset="0"/>
                            </a:rPr>
                          </m:ctrlPr>
                        </m:dPr>
                        <m:e>
                          <m:m>
                            <m:mPr>
                              <m:mcs>
                                <m:mc>
                                  <m:mcPr>
                                    <m:count m:val="1"/>
                                    <m:mcJc m:val="center"/>
                                  </m:mcPr>
                                </m:mc>
                              </m:mcs>
                              <m:ctrlPr>
                                <a:rPr lang="es-ES" i="1">
                                  <a:latin typeface="Cambria Math" panose="02040503050406030204" pitchFamily="18" charset="0"/>
                                </a:rPr>
                              </m:ctrlPr>
                            </m:mPr>
                            <m:mr>
                              <m:e>
                                <m:r>
                                  <a:rPr lang="es-ES" i="0">
                                    <a:latin typeface="Cambria Math" panose="02040503050406030204" pitchFamily="18" charset="0"/>
                                  </a:rPr>
                                  <m:t>0</m:t>
                                </m:r>
                              </m:e>
                            </m:mr>
                            <m:mr>
                              <m:e>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𝑜</m:t>
                                        </m:r>
                                      </m:sub>
                                    </m:sSub>
                                  </m:num>
                                  <m:den>
                                    <m:r>
                                      <a:rPr lang="es-ES" i="1">
                                        <a:latin typeface="Cambria Math" panose="02040503050406030204" pitchFamily="18" charset="0"/>
                                      </a:rPr>
                                      <m:t>𝐿</m:t>
                                    </m:r>
                                  </m:den>
                                </m:f>
                              </m:e>
                            </m:mr>
                          </m:m>
                        </m:e>
                      </m:d>
                      <m:r>
                        <a:rPr lang="es-ES" i="1">
                          <a:latin typeface="Cambria Math" panose="02040503050406030204" pitchFamily="18" charset="0"/>
                        </a:rPr>
                        <m:t>𝑢</m:t>
                      </m:r>
                    </m:oMath>
                  </m:oMathPara>
                </a14:m>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6696725" y="4575777"/>
                <a:ext cx="4807598" cy="1218026"/>
              </a:xfrm>
              <a:prstGeom prst="rect">
                <a:avLst/>
              </a:prstGeom>
              <a:blipFill>
                <a:blip r:embed="rId6"/>
                <a:stretch>
                  <a:fillRect/>
                </a:stretch>
              </a:blipFill>
            </p:spPr>
            <p:txBody>
              <a:bodyPr/>
              <a:lstStyle/>
              <a:p>
                <a:r>
                  <a:rPr lang="es-ES">
                    <a:noFill/>
                  </a:rPr>
                  <a:t> </a:t>
                </a:r>
              </a:p>
            </p:txBody>
          </p:sp>
        </mc:Fallback>
      </mc:AlternateContent>
      <p:pic>
        <p:nvPicPr>
          <p:cNvPr id="16" name="Imagen 15"/>
          <p:cNvPicPr/>
          <p:nvPr/>
        </p:nvPicPr>
        <p:blipFill rotWithShape="1">
          <a:blip r:embed="rId7"/>
          <a:srcRect l="8452" t="19564" r="20742" b="24003"/>
          <a:stretch/>
        </p:blipFill>
        <p:spPr bwMode="auto">
          <a:xfrm>
            <a:off x="7139804" y="2967792"/>
            <a:ext cx="3780752" cy="1401017"/>
          </a:xfrm>
          <a:prstGeom prst="rect">
            <a:avLst/>
          </a:prstGeom>
          <a:ln>
            <a:noFill/>
          </a:ln>
          <a:extLst>
            <a:ext uri="{53640926-AAD7-44D8-BBD7-CCE9431645EC}">
              <a14:shadowObscured xmlns:a14="http://schemas.microsoft.com/office/drawing/2010/main"/>
            </a:ext>
          </a:extLst>
        </p:spPr>
      </p:pic>
      <p:graphicFrame>
        <p:nvGraphicFramePr>
          <p:cNvPr id="8" name="Tabla 7"/>
          <p:cNvGraphicFramePr>
            <a:graphicFrameLocks noGrp="1"/>
          </p:cNvGraphicFramePr>
          <p:nvPr>
            <p:extLst>
              <p:ext uri="{D42A27DB-BD31-4B8C-83A1-F6EECF244321}">
                <p14:modId xmlns:p14="http://schemas.microsoft.com/office/powerpoint/2010/main" val="3644422246"/>
              </p:ext>
            </p:extLst>
          </p:nvPr>
        </p:nvGraphicFramePr>
        <p:xfrm>
          <a:off x="574367" y="1619035"/>
          <a:ext cx="4801197" cy="2377440"/>
        </p:xfrm>
        <a:graphic>
          <a:graphicData uri="http://schemas.openxmlformats.org/drawingml/2006/table">
            <a:tbl>
              <a:tblPr firstCol="1" lastRow="1">
                <a:tableStyleId>{5C22544A-7EE6-4342-B048-85BDC9FD1C3A}</a:tableStyleId>
              </a:tblPr>
              <a:tblGrid>
                <a:gridCol w="3380865">
                  <a:extLst>
                    <a:ext uri="{9D8B030D-6E8A-4147-A177-3AD203B41FA5}">
                      <a16:colId xmlns:a16="http://schemas.microsoft.com/office/drawing/2014/main" val="81174668"/>
                    </a:ext>
                  </a:extLst>
                </a:gridCol>
                <a:gridCol w="1420332">
                  <a:extLst>
                    <a:ext uri="{9D8B030D-6E8A-4147-A177-3AD203B41FA5}">
                      <a16:colId xmlns:a16="http://schemas.microsoft.com/office/drawing/2014/main" val="2235605733"/>
                    </a:ext>
                  </a:extLst>
                </a:gridCol>
              </a:tblGrid>
              <a:tr h="127000">
                <a:tc gridSpan="2">
                  <a:txBody>
                    <a:bodyPr/>
                    <a:lstStyle/>
                    <a:p>
                      <a:pPr algn="ctr">
                        <a:lnSpc>
                          <a:spcPct val="200000"/>
                        </a:lnSpc>
                        <a:spcAft>
                          <a:spcPts val="0"/>
                        </a:spcAft>
                      </a:pPr>
                      <a:r>
                        <a:rPr lang="es-EC" sz="1200" dirty="0">
                          <a:effectLst/>
                        </a:rPr>
                        <a:t>Especificaciones del Panel Solar</a:t>
                      </a:r>
                      <a:endParaRPr lang="es-E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tc hMerge="1">
                  <a:txBody>
                    <a:bodyPr/>
                    <a:lstStyle/>
                    <a:p>
                      <a:endParaRPr lang="es-ES"/>
                    </a:p>
                  </a:txBody>
                  <a:tcPr/>
                </a:tc>
                <a:extLst>
                  <a:ext uri="{0D108BD9-81ED-4DB2-BD59-A6C34878D82A}">
                    <a16:rowId xmlns:a16="http://schemas.microsoft.com/office/drawing/2014/main" val="1693160499"/>
                  </a:ext>
                </a:extLst>
              </a:tr>
              <a:tr h="0">
                <a:tc>
                  <a:txBody>
                    <a:bodyPr/>
                    <a:lstStyle/>
                    <a:p>
                      <a:pPr algn="ctr">
                        <a:lnSpc>
                          <a:spcPct val="200000"/>
                        </a:lnSpc>
                        <a:spcAft>
                          <a:spcPts val="0"/>
                        </a:spcAft>
                      </a:pPr>
                      <a:r>
                        <a:rPr lang="es-EC" sz="1100">
                          <a:effectLst/>
                        </a:rPr>
                        <a:t>Modelo</a:t>
                      </a:r>
                      <a:endPar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tc>
                  <a:txBody>
                    <a:bodyPr/>
                    <a:lstStyle/>
                    <a:p>
                      <a:pPr algn="ctr">
                        <a:lnSpc>
                          <a:spcPct val="100000"/>
                        </a:lnSpc>
                        <a:spcAft>
                          <a:spcPts val="0"/>
                        </a:spcAft>
                      </a:pPr>
                      <a:r>
                        <a:rPr lang="es-EC" sz="1100" b="1" dirty="0">
                          <a:effectLst/>
                        </a:rPr>
                        <a:t>1Soltech </a:t>
                      </a:r>
                      <a:r>
                        <a:rPr lang="es-EC" sz="1100" b="1" dirty="0" smtClean="0">
                          <a:effectLst/>
                        </a:rPr>
                        <a:t/>
                      </a:r>
                      <a:br>
                        <a:rPr lang="es-EC" sz="1100" b="1" dirty="0" smtClean="0">
                          <a:effectLst/>
                        </a:rPr>
                      </a:br>
                      <a:r>
                        <a:rPr lang="es-EC" sz="1100" b="1" dirty="0" smtClean="0">
                          <a:effectLst/>
                        </a:rPr>
                        <a:t>STH-215-P</a:t>
                      </a:r>
                      <a:endPar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159646738"/>
                  </a:ext>
                </a:extLst>
              </a:tr>
              <a:tr h="0">
                <a:tc>
                  <a:txBody>
                    <a:bodyPr/>
                    <a:lstStyle/>
                    <a:p>
                      <a:pPr algn="ctr">
                        <a:lnSpc>
                          <a:spcPct val="200000"/>
                        </a:lnSpc>
                        <a:spcAft>
                          <a:spcPts val="0"/>
                        </a:spcAft>
                      </a:pPr>
                      <a:r>
                        <a:rPr lang="es-EC" sz="1100" dirty="0">
                          <a:effectLst/>
                        </a:rPr>
                        <a:t>Potencia en STC (W)</a:t>
                      </a:r>
                      <a:endParaRPr lang="es-E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tc>
                  <a:txBody>
                    <a:bodyPr/>
                    <a:lstStyle/>
                    <a:p>
                      <a:pPr algn="ctr">
                        <a:lnSpc>
                          <a:spcPct val="200000"/>
                        </a:lnSpc>
                        <a:spcAft>
                          <a:spcPts val="0"/>
                        </a:spcAft>
                      </a:pPr>
                      <a:r>
                        <a:rPr lang="es-EC" sz="1100" b="1" dirty="0">
                          <a:effectLst/>
                        </a:rPr>
                        <a:t>213.15</a:t>
                      </a:r>
                      <a:endPar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731927698"/>
                  </a:ext>
                </a:extLst>
              </a:tr>
              <a:tr h="0">
                <a:tc>
                  <a:txBody>
                    <a:bodyPr/>
                    <a:lstStyle/>
                    <a:p>
                      <a:pPr algn="ctr">
                        <a:lnSpc>
                          <a:spcPct val="200000"/>
                        </a:lnSpc>
                        <a:spcAft>
                          <a:spcPts val="0"/>
                        </a:spcAft>
                      </a:pPr>
                      <a:r>
                        <a:rPr lang="es-ES" sz="1100" dirty="0" err="1">
                          <a:effectLst/>
                        </a:rPr>
                        <a:t>Vmp</a:t>
                      </a:r>
                      <a:r>
                        <a:rPr lang="es-ES" sz="1100" dirty="0">
                          <a:effectLst/>
                        </a:rPr>
                        <a:t>: Voltaje en MPP (V)</a:t>
                      </a:r>
                      <a:endParaRPr lang="es-E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tc>
                  <a:txBody>
                    <a:bodyPr/>
                    <a:lstStyle/>
                    <a:p>
                      <a:pPr algn="ctr">
                        <a:lnSpc>
                          <a:spcPct val="200000"/>
                        </a:lnSpc>
                        <a:spcAft>
                          <a:spcPts val="0"/>
                        </a:spcAft>
                      </a:pPr>
                      <a:r>
                        <a:rPr lang="es-EC" sz="1100" b="1" dirty="0">
                          <a:effectLst/>
                        </a:rPr>
                        <a:t>29.0</a:t>
                      </a:r>
                      <a:endPar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820573948"/>
                  </a:ext>
                </a:extLst>
              </a:tr>
              <a:tr h="0">
                <a:tc>
                  <a:txBody>
                    <a:bodyPr/>
                    <a:lstStyle/>
                    <a:p>
                      <a:pPr algn="ctr">
                        <a:lnSpc>
                          <a:spcPct val="200000"/>
                        </a:lnSpc>
                        <a:spcAft>
                          <a:spcPts val="0"/>
                        </a:spcAft>
                      </a:pPr>
                      <a:r>
                        <a:rPr lang="es-ES" sz="1100" dirty="0" err="1">
                          <a:effectLst/>
                        </a:rPr>
                        <a:t>Imp</a:t>
                      </a:r>
                      <a:r>
                        <a:rPr lang="es-ES" sz="1100" dirty="0">
                          <a:effectLst/>
                        </a:rPr>
                        <a:t>: Corriente en MPP (A)</a:t>
                      </a:r>
                      <a:endParaRPr lang="es-E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tc>
                  <a:txBody>
                    <a:bodyPr/>
                    <a:lstStyle/>
                    <a:p>
                      <a:pPr algn="ctr">
                        <a:lnSpc>
                          <a:spcPct val="200000"/>
                        </a:lnSpc>
                        <a:spcAft>
                          <a:spcPts val="0"/>
                        </a:spcAft>
                      </a:pPr>
                      <a:r>
                        <a:rPr lang="es-EC" sz="1100" b="1" dirty="0">
                          <a:effectLst/>
                        </a:rPr>
                        <a:t>7.35</a:t>
                      </a:r>
                      <a:endPar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190873523"/>
                  </a:ext>
                </a:extLst>
              </a:tr>
              <a:tr h="0">
                <a:tc>
                  <a:txBody>
                    <a:bodyPr/>
                    <a:lstStyle/>
                    <a:p>
                      <a:pPr algn="ctr">
                        <a:lnSpc>
                          <a:spcPct val="100000"/>
                        </a:lnSpc>
                        <a:spcAft>
                          <a:spcPts val="0"/>
                        </a:spcAft>
                      </a:pPr>
                      <a:r>
                        <a:rPr lang="es-ES" sz="1100" dirty="0" err="1">
                          <a:effectLst/>
                        </a:rPr>
                        <a:t>Voc</a:t>
                      </a:r>
                      <a:r>
                        <a:rPr lang="es-ES" sz="1100" dirty="0">
                          <a:effectLst/>
                        </a:rPr>
                        <a:t>: Voltaje en circuito abierto (V)</a:t>
                      </a:r>
                      <a:endParaRPr lang="es-E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tc>
                  <a:txBody>
                    <a:bodyPr/>
                    <a:lstStyle/>
                    <a:p>
                      <a:pPr algn="ctr">
                        <a:lnSpc>
                          <a:spcPct val="200000"/>
                        </a:lnSpc>
                        <a:spcAft>
                          <a:spcPts val="0"/>
                        </a:spcAft>
                      </a:pPr>
                      <a:r>
                        <a:rPr lang="es-EC" sz="1100" b="1" dirty="0">
                          <a:effectLst/>
                        </a:rPr>
                        <a:t>36.3</a:t>
                      </a:r>
                      <a:endPar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711778818"/>
                  </a:ext>
                </a:extLst>
              </a:tr>
              <a:tr h="0">
                <a:tc>
                  <a:txBody>
                    <a:bodyPr/>
                    <a:lstStyle/>
                    <a:p>
                      <a:pPr algn="ctr">
                        <a:lnSpc>
                          <a:spcPct val="100000"/>
                        </a:lnSpc>
                        <a:spcAft>
                          <a:spcPts val="0"/>
                        </a:spcAft>
                      </a:pPr>
                      <a:r>
                        <a:rPr lang="pt-BR" sz="1100" dirty="0" err="1">
                          <a:effectLst/>
                        </a:rPr>
                        <a:t>Isc</a:t>
                      </a:r>
                      <a:r>
                        <a:rPr lang="pt-BR" sz="1100" dirty="0">
                          <a:effectLst/>
                        </a:rPr>
                        <a:t>: </a:t>
                      </a:r>
                      <a:r>
                        <a:rPr lang="pt-BR" sz="1100" dirty="0" err="1">
                          <a:effectLst/>
                        </a:rPr>
                        <a:t>Corriente</a:t>
                      </a:r>
                      <a:r>
                        <a:rPr lang="pt-BR" sz="1100" dirty="0">
                          <a:effectLst/>
                        </a:rPr>
                        <a:t> de corto circuito (A)</a:t>
                      </a:r>
                      <a:endParaRPr lang="es-E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tc>
                  <a:txBody>
                    <a:bodyPr/>
                    <a:lstStyle/>
                    <a:p>
                      <a:pPr algn="ctr">
                        <a:lnSpc>
                          <a:spcPct val="200000"/>
                        </a:lnSpc>
                        <a:spcAft>
                          <a:spcPts val="0"/>
                        </a:spcAft>
                      </a:pPr>
                      <a:r>
                        <a:rPr lang="es-EC" sz="1100" dirty="0">
                          <a:solidFill>
                            <a:schemeClr val="tx1"/>
                          </a:solidFill>
                          <a:effectLst/>
                        </a:rPr>
                        <a:t>7.84</a:t>
                      </a:r>
                      <a:endParaRPr lang="es-ES"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137194004"/>
                  </a:ext>
                </a:extLst>
              </a:tr>
            </a:tbl>
          </a:graphicData>
        </a:graphic>
      </p:graphicFrame>
    </p:spTree>
    <p:extLst>
      <p:ext uri="{BB962C8B-B14F-4D97-AF65-F5344CB8AC3E}">
        <p14:creationId xmlns:p14="http://schemas.microsoft.com/office/powerpoint/2010/main" val="48234112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2DDC6030-8312-4894-9236-1E15DA4F39C5}">
  <ds:schemaRefs>
    <ds:schemaRef ds:uri="http://schemas.microsoft.com/sharepoint/v3/contenttype/forms"/>
  </ds:schemaRefs>
</ds:datastoreItem>
</file>

<file path=customXml/itemProps2.xml><?xml version="1.0" encoding="utf-8"?>
<ds:datastoreItem xmlns:ds="http://schemas.openxmlformats.org/officeDocument/2006/customXml" ds:itemID="{5400D5F3-AA73-4EC6-BCD9-0DC3E330E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AFF00-647E-4627-9B6C-A5CDC1F32200}">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6434</TotalTime>
  <Words>2054</Words>
  <Application>Microsoft Office PowerPoint</Application>
  <PresentationFormat>Panorámica</PresentationFormat>
  <Paragraphs>527</Paragraphs>
  <Slides>29</Slides>
  <Notes>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38" baseType="lpstr">
      <vt:lpstr>Arial</vt:lpstr>
      <vt:lpstr>Calibri</vt:lpstr>
      <vt:lpstr>Cambria Math</vt:lpstr>
      <vt:lpstr>Euphemia</vt:lpstr>
      <vt:lpstr>Times New Roman</vt:lpstr>
      <vt:lpstr>Wingdings</vt:lpstr>
      <vt:lpstr>Diseño predeterminado</vt:lpstr>
      <vt:lpstr>CorelDRAW</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Silicon</dc:title>
  <dc:creator>Enver Suárez</dc:creator>
  <cp:lastModifiedBy>Richard Cuzco</cp:lastModifiedBy>
  <cp:revision>226</cp:revision>
  <dcterms:created xsi:type="dcterms:W3CDTF">2014-04-17T22:28:38Z</dcterms:created>
  <dcterms:modified xsi:type="dcterms:W3CDTF">2021-07-07T14:16:00Z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