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73" r:id="rId1"/>
  </p:sldMasterIdLst>
  <p:notesMasterIdLst>
    <p:notesMasterId r:id="rId44"/>
  </p:notesMasterIdLst>
  <p:sldIdLst>
    <p:sldId id="256" r:id="rId2"/>
    <p:sldId id="500" r:id="rId3"/>
    <p:sldId id="501" r:id="rId4"/>
    <p:sldId id="504" r:id="rId5"/>
    <p:sldId id="503" r:id="rId6"/>
    <p:sldId id="505" r:id="rId7"/>
    <p:sldId id="506" r:id="rId8"/>
    <p:sldId id="508" r:id="rId9"/>
    <p:sldId id="510" r:id="rId10"/>
    <p:sldId id="512" r:id="rId11"/>
    <p:sldId id="514" r:id="rId12"/>
    <p:sldId id="515" r:id="rId13"/>
    <p:sldId id="517" r:id="rId14"/>
    <p:sldId id="536" r:id="rId15"/>
    <p:sldId id="542" r:id="rId16"/>
    <p:sldId id="535" r:id="rId17"/>
    <p:sldId id="559" r:id="rId18"/>
    <p:sldId id="538" r:id="rId19"/>
    <p:sldId id="543" r:id="rId20"/>
    <p:sldId id="537" r:id="rId21"/>
    <p:sldId id="539" r:id="rId22"/>
    <p:sldId id="540" r:id="rId23"/>
    <p:sldId id="541" r:id="rId24"/>
    <p:sldId id="557" r:id="rId25"/>
    <p:sldId id="520" r:id="rId26"/>
    <p:sldId id="522" r:id="rId27"/>
    <p:sldId id="523" r:id="rId28"/>
    <p:sldId id="524" r:id="rId29"/>
    <p:sldId id="548" r:id="rId30"/>
    <p:sldId id="525" r:id="rId31"/>
    <p:sldId id="549" r:id="rId32"/>
    <p:sldId id="560" r:id="rId33"/>
    <p:sldId id="550" r:id="rId34"/>
    <p:sldId id="551" r:id="rId35"/>
    <p:sldId id="552" r:id="rId36"/>
    <p:sldId id="553" r:id="rId37"/>
    <p:sldId id="554" r:id="rId38"/>
    <p:sldId id="555" r:id="rId39"/>
    <p:sldId id="556" r:id="rId40"/>
    <p:sldId id="531" r:id="rId41"/>
    <p:sldId id="532" r:id="rId42"/>
    <p:sldId id="53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342"/>
    <a:srgbClr val="4F6228"/>
    <a:srgbClr val="CCFF33"/>
    <a:srgbClr val="BF1E32"/>
    <a:srgbClr val="114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4" autoAdjust="0"/>
    <p:restoredTop sz="93935" autoAdjust="0"/>
  </p:normalViewPr>
  <p:slideViewPr>
    <p:cSldViewPr snapToGrid="0">
      <p:cViewPr varScale="1">
        <p:scale>
          <a:sx n="82" d="100"/>
          <a:sy n="82" d="100"/>
        </p:scale>
        <p:origin x="902" y="96"/>
      </p:cViewPr>
      <p:guideLst>
        <p:guide orient="horz" pos="2160"/>
        <p:guide pos="3840"/>
      </p:guideLst>
    </p:cSldViewPr>
  </p:slideViewPr>
  <p:outlineViewPr>
    <p:cViewPr>
      <p:scale>
        <a:sx n="33" d="100"/>
        <a:sy n="33" d="100"/>
      </p:scale>
      <p:origin x="0" y="92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D5793-EF9D-42C7-9E17-45AF6B2E13FD}" type="doc">
      <dgm:prSet loTypeId="urn:microsoft.com/office/officeart/2005/8/layout/chevron2" loCatId="list" qsTypeId="urn:microsoft.com/office/officeart/2005/8/quickstyle/simple1" qsCatId="simple" csTypeId="urn:microsoft.com/office/officeart/2005/8/colors/accent3_4" csCatId="accent3" phldr="1"/>
      <dgm:spPr/>
      <dgm:t>
        <a:bodyPr/>
        <a:lstStyle/>
        <a:p>
          <a:endParaRPr lang="es-EC"/>
        </a:p>
      </dgm:t>
    </dgm:pt>
    <dgm:pt modelId="{3DDFB410-7EB3-4D7B-AE73-B26797C4450A}">
      <dgm:prSet phldrT="[Texto]" custT="1"/>
      <dgm:spPr/>
      <dgm:t>
        <a:bodyPr/>
        <a:lstStyle/>
        <a:p>
          <a:pPr algn="just"/>
          <a:r>
            <a:rPr lang="es-ES" sz="1600" dirty="0" smtClean="0">
              <a:latin typeface="Arial" panose="020B0604020202020204" pitchFamily="34" charset="0"/>
              <a:cs typeface="Arial" panose="020B0604020202020204" pitchFamily="34" charset="0"/>
            </a:rPr>
            <a:t>Elaborar una propuesta enfocada en un modelo de compras que permita el incremento de los niveles de competitividad de las Farmacias Independientes del cantón Rumiñahui.</a:t>
          </a:r>
          <a:endParaRPr lang="es-EC" sz="1600" dirty="0">
            <a:latin typeface="Arial" panose="020B0604020202020204" pitchFamily="34" charset="0"/>
            <a:cs typeface="Arial" panose="020B0604020202020204" pitchFamily="34" charset="0"/>
          </a:endParaRPr>
        </a:p>
      </dgm:t>
    </dgm:pt>
    <dgm:pt modelId="{D01FA963-B9D7-4A6C-956D-2C4D73161CF7}" type="parTrans" cxnId="{81AD59B6-AA9B-4276-8D58-6074724F8100}">
      <dgm:prSet/>
      <dgm:spPr/>
      <dgm:t>
        <a:bodyPr/>
        <a:lstStyle/>
        <a:p>
          <a:pPr algn="just"/>
          <a:endParaRPr lang="es-EC" sz="1600">
            <a:latin typeface="Arial" panose="020B0604020202020204" pitchFamily="34" charset="0"/>
            <a:cs typeface="Arial" panose="020B0604020202020204" pitchFamily="34" charset="0"/>
          </a:endParaRPr>
        </a:p>
      </dgm:t>
    </dgm:pt>
    <dgm:pt modelId="{E0AAF024-6286-4B4C-A924-4CB58F4C31AF}" type="sibTrans" cxnId="{81AD59B6-AA9B-4276-8D58-6074724F8100}">
      <dgm:prSet/>
      <dgm:spPr/>
      <dgm:t>
        <a:bodyPr/>
        <a:lstStyle/>
        <a:p>
          <a:pPr algn="just"/>
          <a:endParaRPr lang="es-EC" sz="1600">
            <a:latin typeface="Arial" panose="020B0604020202020204" pitchFamily="34" charset="0"/>
            <a:cs typeface="Arial" panose="020B0604020202020204" pitchFamily="34" charset="0"/>
          </a:endParaRPr>
        </a:p>
      </dgm:t>
    </dgm:pt>
    <dgm:pt modelId="{6A10AA5B-6CEE-41F8-84C1-399F470CC162}">
      <dgm:prSet custT="1"/>
      <dgm:spPr/>
      <dgm:t>
        <a:bodyPr/>
        <a:lstStyle/>
        <a:p>
          <a:pPr algn="just"/>
          <a:r>
            <a:rPr lang="es-ES" sz="1600" dirty="0" smtClean="0">
              <a:latin typeface="Arial" panose="020B0604020202020204" pitchFamily="34" charset="0"/>
              <a:cs typeface="Arial" panose="020B0604020202020204" pitchFamily="34" charset="0"/>
            </a:rPr>
            <a:t>Fundamentar teóricamente la aplicación de un modelo de gestión de compras en las Farmacias Independientes para entender el funcionamiento del mercado farmacéutico.</a:t>
          </a:r>
          <a:endParaRPr lang="es-EC" sz="1600" dirty="0" smtClean="0">
            <a:latin typeface="Arial" panose="020B0604020202020204" pitchFamily="34" charset="0"/>
            <a:cs typeface="Arial" panose="020B0604020202020204" pitchFamily="34" charset="0"/>
          </a:endParaRPr>
        </a:p>
      </dgm:t>
    </dgm:pt>
    <dgm:pt modelId="{805F9F0C-0332-4FB8-9384-6AAA0756B8AD}" type="parTrans" cxnId="{D3EF1DA0-0693-4160-A536-F3AAA3892B32}">
      <dgm:prSet/>
      <dgm:spPr/>
      <dgm:t>
        <a:bodyPr/>
        <a:lstStyle/>
        <a:p>
          <a:pPr algn="just"/>
          <a:endParaRPr lang="es-EC" sz="1600">
            <a:latin typeface="Arial" panose="020B0604020202020204" pitchFamily="34" charset="0"/>
            <a:cs typeface="Arial" panose="020B0604020202020204" pitchFamily="34" charset="0"/>
          </a:endParaRPr>
        </a:p>
      </dgm:t>
    </dgm:pt>
    <dgm:pt modelId="{23EDAC92-E868-455C-955A-85028C199451}" type="sibTrans" cxnId="{D3EF1DA0-0693-4160-A536-F3AAA3892B32}">
      <dgm:prSet/>
      <dgm:spPr/>
      <dgm:t>
        <a:bodyPr/>
        <a:lstStyle/>
        <a:p>
          <a:pPr algn="just"/>
          <a:endParaRPr lang="es-EC" sz="1600">
            <a:latin typeface="Arial" panose="020B0604020202020204" pitchFamily="34" charset="0"/>
            <a:cs typeface="Arial" panose="020B0604020202020204" pitchFamily="34" charset="0"/>
          </a:endParaRPr>
        </a:p>
      </dgm:t>
    </dgm:pt>
    <dgm:pt modelId="{48A01ED2-C160-44D5-BD56-EA653195D1C4}">
      <dgm:prSet custT="1"/>
      <dgm:spPr/>
      <dgm:t>
        <a:bodyPr/>
        <a:lstStyle/>
        <a:p>
          <a:pPr algn="just"/>
          <a:r>
            <a:rPr lang="es-ES" sz="1600" dirty="0" smtClean="0">
              <a:latin typeface="Arial" panose="020B0604020202020204" pitchFamily="34" charset="0"/>
              <a:cs typeface="Arial" panose="020B0604020202020204" pitchFamily="34" charset="0"/>
            </a:rPr>
            <a:t>Analizar el manejo de compras de inventarios de las Farmacias Independientes del sector farmacéutico del cantón Rumiñahui suscitado en el año 2018 con el fin de obtener un diagnóstico de las mismas.</a:t>
          </a:r>
          <a:endParaRPr lang="es-EC" sz="1600" dirty="0" smtClean="0">
            <a:latin typeface="Arial" panose="020B0604020202020204" pitchFamily="34" charset="0"/>
            <a:cs typeface="Arial" panose="020B0604020202020204" pitchFamily="34" charset="0"/>
          </a:endParaRPr>
        </a:p>
      </dgm:t>
    </dgm:pt>
    <dgm:pt modelId="{981B8D66-2869-45B1-82A8-C89797493145}" type="parTrans" cxnId="{7C7D284E-0849-41AB-85FB-42CA924BA15B}">
      <dgm:prSet/>
      <dgm:spPr/>
      <dgm:t>
        <a:bodyPr/>
        <a:lstStyle/>
        <a:p>
          <a:pPr algn="just"/>
          <a:endParaRPr lang="es-EC" sz="1600">
            <a:latin typeface="Arial" panose="020B0604020202020204" pitchFamily="34" charset="0"/>
            <a:cs typeface="Arial" panose="020B0604020202020204" pitchFamily="34" charset="0"/>
          </a:endParaRPr>
        </a:p>
      </dgm:t>
    </dgm:pt>
    <dgm:pt modelId="{FDAD5455-10ED-469F-A306-6E29E1784F4A}" type="sibTrans" cxnId="{7C7D284E-0849-41AB-85FB-42CA924BA15B}">
      <dgm:prSet/>
      <dgm:spPr/>
      <dgm:t>
        <a:bodyPr/>
        <a:lstStyle/>
        <a:p>
          <a:pPr algn="just"/>
          <a:endParaRPr lang="es-EC" sz="1600">
            <a:latin typeface="Arial" panose="020B0604020202020204" pitchFamily="34" charset="0"/>
            <a:cs typeface="Arial" panose="020B0604020202020204" pitchFamily="34" charset="0"/>
          </a:endParaRPr>
        </a:p>
      </dgm:t>
    </dgm:pt>
    <dgm:pt modelId="{707D36B9-F568-46A0-BC11-A8B9042073B4}">
      <dgm:prSet phldrT="[Texto]" custT="1"/>
      <dgm:spPr/>
      <dgm:t>
        <a:bodyPr/>
        <a:lstStyle/>
        <a:p>
          <a:pPr algn="just"/>
          <a:endParaRPr lang="es-EC" sz="1600">
            <a:latin typeface="Arial" panose="020B0604020202020204" pitchFamily="34" charset="0"/>
            <a:cs typeface="Arial" panose="020B0604020202020204" pitchFamily="34" charset="0"/>
          </a:endParaRPr>
        </a:p>
      </dgm:t>
    </dgm:pt>
    <dgm:pt modelId="{E0D4E71D-157F-439F-9B50-AFDA005C4928}" type="parTrans" cxnId="{5EA0BB04-3B94-4039-8513-096CD86137B9}">
      <dgm:prSet/>
      <dgm:spPr/>
      <dgm:t>
        <a:bodyPr/>
        <a:lstStyle/>
        <a:p>
          <a:pPr algn="just"/>
          <a:endParaRPr lang="es-EC" sz="1600">
            <a:latin typeface="Arial" panose="020B0604020202020204" pitchFamily="34" charset="0"/>
            <a:cs typeface="Arial" panose="020B0604020202020204" pitchFamily="34" charset="0"/>
          </a:endParaRPr>
        </a:p>
      </dgm:t>
    </dgm:pt>
    <dgm:pt modelId="{51FEE956-10D7-4C03-A876-85D325B91DFC}" type="sibTrans" cxnId="{5EA0BB04-3B94-4039-8513-096CD86137B9}">
      <dgm:prSet/>
      <dgm:spPr/>
      <dgm:t>
        <a:bodyPr/>
        <a:lstStyle/>
        <a:p>
          <a:pPr algn="just"/>
          <a:endParaRPr lang="es-EC" sz="1600">
            <a:latin typeface="Arial" panose="020B0604020202020204" pitchFamily="34" charset="0"/>
            <a:cs typeface="Arial" panose="020B0604020202020204" pitchFamily="34" charset="0"/>
          </a:endParaRPr>
        </a:p>
      </dgm:t>
    </dgm:pt>
    <dgm:pt modelId="{F19C3CC6-D5D5-4852-AFFF-19D2D347AE0E}">
      <dgm:prSet custT="1"/>
      <dgm:spPr/>
      <dgm:t>
        <a:bodyPr/>
        <a:lstStyle/>
        <a:p>
          <a:pPr algn="just"/>
          <a:endParaRPr lang="es-EC" sz="1600" dirty="0" smtClean="0">
            <a:latin typeface="Arial" panose="020B0604020202020204" pitchFamily="34" charset="0"/>
            <a:cs typeface="Arial" panose="020B0604020202020204" pitchFamily="34" charset="0"/>
          </a:endParaRPr>
        </a:p>
      </dgm:t>
    </dgm:pt>
    <dgm:pt modelId="{FBA43023-5365-4F8F-912C-916D31BC470E}" type="parTrans" cxnId="{D572D80A-7805-4112-9EB8-93DC370A5B63}">
      <dgm:prSet/>
      <dgm:spPr/>
      <dgm:t>
        <a:bodyPr/>
        <a:lstStyle/>
        <a:p>
          <a:pPr algn="just"/>
          <a:endParaRPr lang="es-EC" sz="1600">
            <a:latin typeface="Arial" panose="020B0604020202020204" pitchFamily="34" charset="0"/>
            <a:cs typeface="Arial" panose="020B0604020202020204" pitchFamily="34" charset="0"/>
          </a:endParaRPr>
        </a:p>
      </dgm:t>
    </dgm:pt>
    <dgm:pt modelId="{0FF36655-37B4-437D-83D1-105C519D9F88}" type="sibTrans" cxnId="{D572D80A-7805-4112-9EB8-93DC370A5B63}">
      <dgm:prSet/>
      <dgm:spPr/>
      <dgm:t>
        <a:bodyPr/>
        <a:lstStyle/>
        <a:p>
          <a:pPr algn="just"/>
          <a:endParaRPr lang="es-EC" sz="1600">
            <a:latin typeface="Arial" panose="020B0604020202020204" pitchFamily="34" charset="0"/>
            <a:cs typeface="Arial" panose="020B0604020202020204" pitchFamily="34" charset="0"/>
          </a:endParaRPr>
        </a:p>
      </dgm:t>
    </dgm:pt>
    <dgm:pt modelId="{4853A866-4099-4E59-B40D-32ECF8FE442E}">
      <dgm:prSet custT="1"/>
      <dgm:spPr/>
      <dgm:t>
        <a:bodyPr/>
        <a:lstStyle/>
        <a:p>
          <a:pPr algn="just"/>
          <a:endParaRPr lang="es-EC" sz="1600" dirty="0" smtClean="0">
            <a:latin typeface="Arial" panose="020B0604020202020204" pitchFamily="34" charset="0"/>
            <a:cs typeface="Arial" panose="020B0604020202020204" pitchFamily="34" charset="0"/>
          </a:endParaRPr>
        </a:p>
      </dgm:t>
    </dgm:pt>
    <dgm:pt modelId="{46080F81-7DB8-4C85-809E-D0FAE3D0C5FF}" type="parTrans" cxnId="{C2122F86-E80E-4009-BF13-610EF90F1597}">
      <dgm:prSet/>
      <dgm:spPr/>
      <dgm:t>
        <a:bodyPr/>
        <a:lstStyle/>
        <a:p>
          <a:pPr algn="just"/>
          <a:endParaRPr lang="es-EC" sz="1600">
            <a:latin typeface="Arial" panose="020B0604020202020204" pitchFamily="34" charset="0"/>
            <a:cs typeface="Arial" panose="020B0604020202020204" pitchFamily="34" charset="0"/>
          </a:endParaRPr>
        </a:p>
      </dgm:t>
    </dgm:pt>
    <dgm:pt modelId="{0F50E4B9-1D35-4B47-A483-BBC9ED62767A}" type="sibTrans" cxnId="{C2122F86-E80E-4009-BF13-610EF90F1597}">
      <dgm:prSet/>
      <dgm:spPr/>
      <dgm:t>
        <a:bodyPr/>
        <a:lstStyle/>
        <a:p>
          <a:pPr algn="just"/>
          <a:endParaRPr lang="es-EC" sz="1600">
            <a:latin typeface="Arial" panose="020B0604020202020204" pitchFamily="34" charset="0"/>
            <a:cs typeface="Arial" panose="020B0604020202020204" pitchFamily="34" charset="0"/>
          </a:endParaRPr>
        </a:p>
      </dgm:t>
    </dgm:pt>
    <dgm:pt modelId="{B402FDB1-D73D-4297-BF56-F4FF072FA4ED}" type="pres">
      <dgm:prSet presAssocID="{628D5793-EF9D-42C7-9E17-45AF6B2E13FD}" presName="linearFlow" presStyleCnt="0">
        <dgm:presLayoutVars>
          <dgm:dir/>
          <dgm:animLvl val="lvl"/>
          <dgm:resizeHandles val="exact"/>
        </dgm:presLayoutVars>
      </dgm:prSet>
      <dgm:spPr/>
      <dgm:t>
        <a:bodyPr/>
        <a:lstStyle/>
        <a:p>
          <a:endParaRPr lang="es-EC"/>
        </a:p>
      </dgm:t>
    </dgm:pt>
    <dgm:pt modelId="{185995FF-E622-4C70-BE6A-6FD9CA8689A0}" type="pres">
      <dgm:prSet presAssocID="{707D36B9-F568-46A0-BC11-A8B9042073B4}" presName="composite" presStyleCnt="0"/>
      <dgm:spPr/>
      <dgm:t>
        <a:bodyPr/>
        <a:lstStyle/>
        <a:p>
          <a:endParaRPr lang="es-EC"/>
        </a:p>
      </dgm:t>
    </dgm:pt>
    <dgm:pt modelId="{CABACEF8-608F-41CF-A98F-446049AA6B73}" type="pres">
      <dgm:prSet presAssocID="{707D36B9-F568-46A0-BC11-A8B9042073B4}" presName="parentText" presStyleLbl="alignNode1" presStyleIdx="0" presStyleCnt="3">
        <dgm:presLayoutVars>
          <dgm:chMax val="1"/>
          <dgm:bulletEnabled val="1"/>
        </dgm:presLayoutVars>
      </dgm:prSet>
      <dgm:spPr/>
      <dgm:t>
        <a:bodyPr/>
        <a:lstStyle/>
        <a:p>
          <a:endParaRPr lang="es-EC"/>
        </a:p>
      </dgm:t>
    </dgm:pt>
    <dgm:pt modelId="{AE3C60B5-A398-4FC5-A510-8BA2F84DFBAE}" type="pres">
      <dgm:prSet presAssocID="{707D36B9-F568-46A0-BC11-A8B9042073B4}" presName="descendantText" presStyleLbl="alignAcc1" presStyleIdx="0" presStyleCnt="3">
        <dgm:presLayoutVars>
          <dgm:bulletEnabled val="1"/>
        </dgm:presLayoutVars>
      </dgm:prSet>
      <dgm:spPr/>
      <dgm:t>
        <a:bodyPr/>
        <a:lstStyle/>
        <a:p>
          <a:endParaRPr lang="es-EC"/>
        </a:p>
      </dgm:t>
    </dgm:pt>
    <dgm:pt modelId="{57A911ED-69CB-4EFA-9052-9CB00AF76A3F}" type="pres">
      <dgm:prSet presAssocID="{51FEE956-10D7-4C03-A876-85D325B91DFC}" presName="sp" presStyleCnt="0"/>
      <dgm:spPr/>
      <dgm:t>
        <a:bodyPr/>
        <a:lstStyle/>
        <a:p>
          <a:endParaRPr lang="es-EC"/>
        </a:p>
      </dgm:t>
    </dgm:pt>
    <dgm:pt modelId="{7DDF0C41-5CC8-4B54-A601-D4C9697862AE}" type="pres">
      <dgm:prSet presAssocID="{F19C3CC6-D5D5-4852-AFFF-19D2D347AE0E}" presName="composite" presStyleCnt="0"/>
      <dgm:spPr/>
      <dgm:t>
        <a:bodyPr/>
        <a:lstStyle/>
        <a:p>
          <a:endParaRPr lang="es-EC"/>
        </a:p>
      </dgm:t>
    </dgm:pt>
    <dgm:pt modelId="{E68C0EED-5C7B-4C85-A7F7-70D75FCFA306}" type="pres">
      <dgm:prSet presAssocID="{F19C3CC6-D5D5-4852-AFFF-19D2D347AE0E}" presName="parentText" presStyleLbl="alignNode1" presStyleIdx="1" presStyleCnt="3">
        <dgm:presLayoutVars>
          <dgm:chMax val="1"/>
          <dgm:bulletEnabled val="1"/>
        </dgm:presLayoutVars>
      </dgm:prSet>
      <dgm:spPr/>
      <dgm:t>
        <a:bodyPr/>
        <a:lstStyle/>
        <a:p>
          <a:endParaRPr lang="es-EC"/>
        </a:p>
      </dgm:t>
    </dgm:pt>
    <dgm:pt modelId="{453F12F8-8BDC-4518-BDBC-BF99B0EC6DF3}" type="pres">
      <dgm:prSet presAssocID="{F19C3CC6-D5D5-4852-AFFF-19D2D347AE0E}" presName="descendantText" presStyleLbl="alignAcc1" presStyleIdx="1" presStyleCnt="3">
        <dgm:presLayoutVars>
          <dgm:bulletEnabled val="1"/>
        </dgm:presLayoutVars>
      </dgm:prSet>
      <dgm:spPr/>
      <dgm:t>
        <a:bodyPr/>
        <a:lstStyle/>
        <a:p>
          <a:endParaRPr lang="es-EC"/>
        </a:p>
      </dgm:t>
    </dgm:pt>
    <dgm:pt modelId="{44BC6120-8902-418E-B4F1-0481D4432231}" type="pres">
      <dgm:prSet presAssocID="{0FF36655-37B4-437D-83D1-105C519D9F88}" presName="sp" presStyleCnt="0"/>
      <dgm:spPr/>
      <dgm:t>
        <a:bodyPr/>
        <a:lstStyle/>
        <a:p>
          <a:endParaRPr lang="es-EC"/>
        </a:p>
      </dgm:t>
    </dgm:pt>
    <dgm:pt modelId="{B344ACCD-B549-4B18-B357-2107F45A618D}" type="pres">
      <dgm:prSet presAssocID="{4853A866-4099-4E59-B40D-32ECF8FE442E}" presName="composite" presStyleCnt="0"/>
      <dgm:spPr/>
      <dgm:t>
        <a:bodyPr/>
        <a:lstStyle/>
        <a:p>
          <a:endParaRPr lang="es-EC"/>
        </a:p>
      </dgm:t>
    </dgm:pt>
    <dgm:pt modelId="{D74E5E81-FA65-4C53-BC64-5859E099261D}" type="pres">
      <dgm:prSet presAssocID="{4853A866-4099-4E59-B40D-32ECF8FE442E}" presName="parentText" presStyleLbl="alignNode1" presStyleIdx="2" presStyleCnt="3">
        <dgm:presLayoutVars>
          <dgm:chMax val="1"/>
          <dgm:bulletEnabled val="1"/>
        </dgm:presLayoutVars>
      </dgm:prSet>
      <dgm:spPr/>
      <dgm:t>
        <a:bodyPr/>
        <a:lstStyle/>
        <a:p>
          <a:endParaRPr lang="es-EC"/>
        </a:p>
      </dgm:t>
    </dgm:pt>
    <dgm:pt modelId="{CBBEF6AB-C43E-451A-A2AE-361A8F69AEF2}" type="pres">
      <dgm:prSet presAssocID="{4853A866-4099-4E59-B40D-32ECF8FE442E}" presName="descendantText" presStyleLbl="alignAcc1" presStyleIdx="2" presStyleCnt="3">
        <dgm:presLayoutVars>
          <dgm:bulletEnabled val="1"/>
        </dgm:presLayoutVars>
      </dgm:prSet>
      <dgm:spPr/>
      <dgm:t>
        <a:bodyPr/>
        <a:lstStyle/>
        <a:p>
          <a:endParaRPr lang="es-EC"/>
        </a:p>
      </dgm:t>
    </dgm:pt>
  </dgm:ptLst>
  <dgm:cxnLst>
    <dgm:cxn modelId="{81AD59B6-AA9B-4276-8D58-6074724F8100}" srcId="{707D36B9-F568-46A0-BC11-A8B9042073B4}" destId="{3DDFB410-7EB3-4D7B-AE73-B26797C4450A}" srcOrd="0" destOrd="0" parTransId="{D01FA963-B9D7-4A6C-956D-2C4D73161CF7}" sibTransId="{E0AAF024-6286-4B4C-A924-4CB58F4C31AF}"/>
    <dgm:cxn modelId="{51C2568B-A2E9-4CDD-9557-FB4CB1D4AD0B}" type="presOf" srcId="{F19C3CC6-D5D5-4852-AFFF-19D2D347AE0E}" destId="{E68C0EED-5C7B-4C85-A7F7-70D75FCFA306}" srcOrd="0" destOrd="0" presId="urn:microsoft.com/office/officeart/2005/8/layout/chevron2"/>
    <dgm:cxn modelId="{D3EF1DA0-0693-4160-A536-F3AAA3892B32}" srcId="{F19C3CC6-D5D5-4852-AFFF-19D2D347AE0E}" destId="{6A10AA5B-6CEE-41F8-84C1-399F470CC162}" srcOrd="0" destOrd="0" parTransId="{805F9F0C-0332-4FB8-9384-6AAA0756B8AD}" sibTransId="{23EDAC92-E868-455C-955A-85028C199451}"/>
    <dgm:cxn modelId="{7C7D284E-0849-41AB-85FB-42CA924BA15B}" srcId="{4853A866-4099-4E59-B40D-32ECF8FE442E}" destId="{48A01ED2-C160-44D5-BD56-EA653195D1C4}" srcOrd="0" destOrd="0" parTransId="{981B8D66-2869-45B1-82A8-C89797493145}" sibTransId="{FDAD5455-10ED-469F-A306-6E29E1784F4A}"/>
    <dgm:cxn modelId="{DE915C18-89F9-4950-9B17-721A269C1D2D}" type="presOf" srcId="{48A01ED2-C160-44D5-BD56-EA653195D1C4}" destId="{CBBEF6AB-C43E-451A-A2AE-361A8F69AEF2}" srcOrd="0" destOrd="0" presId="urn:microsoft.com/office/officeart/2005/8/layout/chevron2"/>
    <dgm:cxn modelId="{D572D80A-7805-4112-9EB8-93DC370A5B63}" srcId="{628D5793-EF9D-42C7-9E17-45AF6B2E13FD}" destId="{F19C3CC6-D5D5-4852-AFFF-19D2D347AE0E}" srcOrd="1" destOrd="0" parTransId="{FBA43023-5365-4F8F-912C-916D31BC470E}" sibTransId="{0FF36655-37B4-437D-83D1-105C519D9F88}"/>
    <dgm:cxn modelId="{92487B32-8BFB-49C2-B652-A00AC2C31A34}" type="presOf" srcId="{707D36B9-F568-46A0-BC11-A8B9042073B4}" destId="{CABACEF8-608F-41CF-A98F-446049AA6B73}" srcOrd="0" destOrd="0" presId="urn:microsoft.com/office/officeart/2005/8/layout/chevron2"/>
    <dgm:cxn modelId="{CBEB66D8-61B5-48DF-B079-8A3CDE58919D}" type="presOf" srcId="{628D5793-EF9D-42C7-9E17-45AF6B2E13FD}" destId="{B402FDB1-D73D-4297-BF56-F4FF072FA4ED}" srcOrd="0" destOrd="0" presId="urn:microsoft.com/office/officeart/2005/8/layout/chevron2"/>
    <dgm:cxn modelId="{8314492F-6CD7-43A5-959D-8E4A47E36182}" type="presOf" srcId="{4853A866-4099-4E59-B40D-32ECF8FE442E}" destId="{D74E5E81-FA65-4C53-BC64-5859E099261D}" srcOrd="0" destOrd="0" presId="urn:microsoft.com/office/officeart/2005/8/layout/chevron2"/>
    <dgm:cxn modelId="{5EA0BB04-3B94-4039-8513-096CD86137B9}" srcId="{628D5793-EF9D-42C7-9E17-45AF6B2E13FD}" destId="{707D36B9-F568-46A0-BC11-A8B9042073B4}" srcOrd="0" destOrd="0" parTransId="{E0D4E71D-157F-439F-9B50-AFDA005C4928}" sibTransId="{51FEE956-10D7-4C03-A876-85D325B91DFC}"/>
    <dgm:cxn modelId="{9DA1BE64-037B-4E14-B204-7B7ED7F66FB4}" type="presOf" srcId="{6A10AA5B-6CEE-41F8-84C1-399F470CC162}" destId="{453F12F8-8BDC-4518-BDBC-BF99B0EC6DF3}" srcOrd="0" destOrd="0" presId="urn:microsoft.com/office/officeart/2005/8/layout/chevron2"/>
    <dgm:cxn modelId="{92D9F250-1E41-4588-A453-13C3032AE584}" type="presOf" srcId="{3DDFB410-7EB3-4D7B-AE73-B26797C4450A}" destId="{AE3C60B5-A398-4FC5-A510-8BA2F84DFBAE}" srcOrd="0" destOrd="0" presId="urn:microsoft.com/office/officeart/2005/8/layout/chevron2"/>
    <dgm:cxn modelId="{C2122F86-E80E-4009-BF13-610EF90F1597}" srcId="{628D5793-EF9D-42C7-9E17-45AF6B2E13FD}" destId="{4853A866-4099-4E59-B40D-32ECF8FE442E}" srcOrd="2" destOrd="0" parTransId="{46080F81-7DB8-4C85-809E-D0FAE3D0C5FF}" sibTransId="{0F50E4B9-1D35-4B47-A483-BBC9ED62767A}"/>
    <dgm:cxn modelId="{EEB6BA0A-ECD9-4BA8-AB72-E1C6DCB89066}" type="presParOf" srcId="{B402FDB1-D73D-4297-BF56-F4FF072FA4ED}" destId="{185995FF-E622-4C70-BE6A-6FD9CA8689A0}" srcOrd="0" destOrd="0" presId="urn:microsoft.com/office/officeart/2005/8/layout/chevron2"/>
    <dgm:cxn modelId="{FC3AF108-4F0B-4703-AD2D-960EFB7DE02C}" type="presParOf" srcId="{185995FF-E622-4C70-BE6A-6FD9CA8689A0}" destId="{CABACEF8-608F-41CF-A98F-446049AA6B73}" srcOrd="0" destOrd="0" presId="urn:microsoft.com/office/officeart/2005/8/layout/chevron2"/>
    <dgm:cxn modelId="{95A07389-F911-45F1-B4EC-7D09B776448B}" type="presParOf" srcId="{185995FF-E622-4C70-BE6A-6FD9CA8689A0}" destId="{AE3C60B5-A398-4FC5-A510-8BA2F84DFBAE}" srcOrd="1" destOrd="0" presId="urn:microsoft.com/office/officeart/2005/8/layout/chevron2"/>
    <dgm:cxn modelId="{9329E87F-8F61-41C0-8DE6-D2710B763B29}" type="presParOf" srcId="{B402FDB1-D73D-4297-BF56-F4FF072FA4ED}" destId="{57A911ED-69CB-4EFA-9052-9CB00AF76A3F}" srcOrd="1" destOrd="0" presId="urn:microsoft.com/office/officeart/2005/8/layout/chevron2"/>
    <dgm:cxn modelId="{6C67E17B-AA8B-4D74-B197-2BDEE01E1089}" type="presParOf" srcId="{B402FDB1-D73D-4297-BF56-F4FF072FA4ED}" destId="{7DDF0C41-5CC8-4B54-A601-D4C9697862AE}" srcOrd="2" destOrd="0" presId="urn:microsoft.com/office/officeart/2005/8/layout/chevron2"/>
    <dgm:cxn modelId="{B12707E1-5C1D-4CDF-97AB-9C73AC266A6D}" type="presParOf" srcId="{7DDF0C41-5CC8-4B54-A601-D4C9697862AE}" destId="{E68C0EED-5C7B-4C85-A7F7-70D75FCFA306}" srcOrd="0" destOrd="0" presId="urn:microsoft.com/office/officeart/2005/8/layout/chevron2"/>
    <dgm:cxn modelId="{3DDE89EE-ACF9-4BA4-AA51-D828154A67F7}" type="presParOf" srcId="{7DDF0C41-5CC8-4B54-A601-D4C9697862AE}" destId="{453F12F8-8BDC-4518-BDBC-BF99B0EC6DF3}" srcOrd="1" destOrd="0" presId="urn:microsoft.com/office/officeart/2005/8/layout/chevron2"/>
    <dgm:cxn modelId="{1C975BE3-5F1F-4BC6-8FC0-98ED5B541AC4}" type="presParOf" srcId="{B402FDB1-D73D-4297-BF56-F4FF072FA4ED}" destId="{44BC6120-8902-418E-B4F1-0481D4432231}" srcOrd="3" destOrd="0" presId="urn:microsoft.com/office/officeart/2005/8/layout/chevron2"/>
    <dgm:cxn modelId="{7F69F1F9-EA2F-49FF-A53F-F28091CA5CCF}" type="presParOf" srcId="{B402FDB1-D73D-4297-BF56-F4FF072FA4ED}" destId="{B344ACCD-B549-4B18-B357-2107F45A618D}" srcOrd="4" destOrd="0" presId="urn:microsoft.com/office/officeart/2005/8/layout/chevron2"/>
    <dgm:cxn modelId="{419B68F0-1253-4BBC-BACE-26C9880119EB}" type="presParOf" srcId="{B344ACCD-B549-4B18-B357-2107F45A618D}" destId="{D74E5E81-FA65-4C53-BC64-5859E099261D}" srcOrd="0" destOrd="0" presId="urn:microsoft.com/office/officeart/2005/8/layout/chevron2"/>
    <dgm:cxn modelId="{EF94CF41-FCF0-4E27-89A1-38F3A42B3E43}" type="presParOf" srcId="{B344ACCD-B549-4B18-B357-2107F45A618D}" destId="{CBBEF6AB-C43E-451A-A2AE-361A8F69AEF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D7DCB3-ACAB-42E7-9E9C-67EDE2CD786F}"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s-EC"/>
        </a:p>
      </dgm:t>
    </dgm:pt>
    <dgm:pt modelId="{B15EC785-CDB3-4CA3-8605-45149597950B}">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Elaborar un cronograma de compras de productos críticos.</a:t>
          </a:r>
          <a:endParaRPr lang="es-EC" sz="1400" dirty="0">
            <a:solidFill>
              <a:schemeClr val="tx1"/>
            </a:solidFill>
            <a:latin typeface="Arial" panose="020B0604020202020204" pitchFamily="34" charset="0"/>
            <a:cs typeface="Arial" panose="020B0604020202020204" pitchFamily="34" charset="0"/>
          </a:endParaRPr>
        </a:p>
      </dgm:t>
    </dgm:pt>
    <dgm:pt modelId="{AAA1F049-EEEC-444F-A42C-CE5815701ADD}" type="parTrans" cxnId="{059BFE94-E6CC-4E7B-8F9B-F82272CBE32F}">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D7BBEB7E-9B1B-4D8F-866E-DE20320CBCFA}" type="sibTrans" cxnId="{059BFE94-E6CC-4E7B-8F9B-F82272CBE32F}">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E0CA33A9-D25B-49D9-B01D-CB75A8E4626E}">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Establecer parámetros de medición para mantener un control de la mercadería como de los resultados obtenidos</a:t>
          </a:r>
          <a:endParaRPr lang="es-EC" sz="1400" dirty="0">
            <a:solidFill>
              <a:schemeClr val="tx1"/>
            </a:solidFill>
            <a:latin typeface="Arial" panose="020B0604020202020204" pitchFamily="34" charset="0"/>
            <a:cs typeface="Arial" panose="020B0604020202020204" pitchFamily="34" charset="0"/>
          </a:endParaRPr>
        </a:p>
      </dgm:t>
    </dgm:pt>
    <dgm:pt modelId="{D2DF852C-2B5D-4AF5-BCE3-B5252897C9AA}" type="parTrans" cxnId="{ECE6FC46-C5A0-400C-BF62-01212F76B67F}">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80CC580B-E2FE-4680-989C-F782F37262D7}" type="sibTrans" cxnId="{ECE6FC46-C5A0-400C-BF62-01212F76B67F}">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191E3F53-25C2-421D-925D-AA05C2F9D643}">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Generar programas de condiciones de compra de unidades establecidas.</a:t>
          </a:r>
          <a:endParaRPr lang="es-EC" sz="1400" dirty="0">
            <a:solidFill>
              <a:schemeClr val="tx1"/>
            </a:solidFill>
            <a:latin typeface="Arial" panose="020B0604020202020204" pitchFamily="34" charset="0"/>
            <a:cs typeface="Arial" panose="020B0604020202020204" pitchFamily="34" charset="0"/>
          </a:endParaRPr>
        </a:p>
      </dgm:t>
    </dgm:pt>
    <dgm:pt modelId="{FA3B31A4-6913-46A4-96C9-7F5CBAEC59D7}" type="parTrans" cxnId="{9DD46D63-5285-4149-B5BE-3BBF89F0C313}">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75DE5F15-EFDF-4B4E-A332-52D151732EB7}" type="sibTrans" cxnId="{9DD46D63-5285-4149-B5BE-3BBF89F0C313}">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87191172-AE15-4213-B593-8DD797968FEF}">
      <dgm:prSet phldrT="[Texto]" custT="1"/>
      <dgm:spPr/>
      <dgm:t>
        <a:bodyPr/>
        <a:lstStyle/>
        <a:p>
          <a:pPr algn="just"/>
          <a:r>
            <a:rPr lang="es-ES" sz="1400" smtClean="0">
              <a:solidFill>
                <a:schemeClr val="tx1"/>
              </a:solidFill>
              <a:latin typeface="Arial" panose="020B0604020202020204" pitchFamily="34" charset="0"/>
              <a:cs typeface="Arial" panose="020B0604020202020204" pitchFamily="34" charset="0"/>
            </a:rPr>
            <a:t>Buscar nuevos proveedores, que cumplan con los requerimientos del modelo de gestión de compra.</a:t>
          </a:r>
          <a:endParaRPr lang="es-EC" sz="1400" dirty="0">
            <a:solidFill>
              <a:schemeClr val="tx1"/>
            </a:solidFill>
            <a:latin typeface="Arial" panose="020B0604020202020204" pitchFamily="34" charset="0"/>
            <a:cs typeface="Arial" panose="020B0604020202020204" pitchFamily="34" charset="0"/>
          </a:endParaRPr>
        </a:p>
      </dgm:t>
    </dgm:pt>
    <dgm:pt modelId="{2AC61798-BA67-4F3A-89B5-A4F5E7951056}" type="parTrans" cxnId="{58FD5F60-5B09-4EEB-ABF6-6AA5BA5EFF40}">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0B836BAC-DA3B-49AD-99B9-FF41505CF954}" type="sibTrans" cxnId="{58FD5F60-5B09-4EEB-ABF6-6AA5BA5EFF40}">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7E81B766-25E9-44DD-941B-6DAD3EF43CDF}">
      <dgm:prSet phldrT="[Texto]" custT="1"/>
      <dgm:spPr/>
      <dgm:t>
        <a:bodyPr/>
        <a:lstStyle/>
        <a:p>
          <a:pPr algn="just"/>
          <a:r>
            <a:rPr lang="es-ES" sz="1400" smtClean="0">
              <a:solidFill>
                <a:schemeClr val="tx1"/>
              </a:solidFill>
              <a:latin typeface="Arial" panose="020B0604020202020204" pitchFamily="34" charset="0"/>
              <a:cs typeface="Arial" panose="020B0604020202020204" pitchFamily="34" charset="0"/>
            </a:rPr>
            <a:t>Analizar la cartera de productos de cada proveedor y comparar precios como tiempo de entrega.</a:t>
          </a:r>
          <a:endParaRPr lang="es-EC" sz="1400" dirty="0">
            <a:solidFill>
              <a:schemeClr val="tx1"/>
            </a:solidFill>
            <a:latin typeface="Arial" panose="020B0604020202020204" pitchFamily="34" charset="0"/>
            <a:cs typeface="Arial" panose="020B0604020202020204" pitchFamily="34" charset="0"/>
          </a:endParaRPr>
        </a:p>
      </dgm:t>
    </dgm:pt>
    <dgm:pt modelId="{742CE3FA-3B12-451B-88CF-2ED11EEE377F}" type="parTrans" cxnId="{753771F1-889D-4406-A666-85AB8DE1297C}">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74531A1F-D34D-4089-92BA-8CB2C8413C56}" type="sibTrans" cxnId="{753771F1-889D-4406-A666-85AB8DE1297C}">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B101123E-6704-4C9B-A55F-3EB0DBB918F0}" type="pres">
      <dgm:prSet presAssocID="{40D7DCB3-ACAB-42E7-9E9C-67EDE2CD786F}" presName="linear" presStyleCnt="0">
        <dgm:presLayoutVars>
          <dgm:animLvl val="lvl"/>
          <dgm:resizeHandles val="exact"/>
        </dgm:presLayoutVars>
      </dgm:prSet>
      <dgm:spPr/>
      <dgm:t>
        <a:bodyPr/>
        <a:lstStyle/>
        <a:p>
          <a:endParaRPr lang="es-EC"/>
        </a:p>
      </dgm:t>
    </dgm:pt>
    <dgm:pt modelId="{DF2491FF-16BA-42CF-B512-DEA6C21CFBA0}" type="pres">
      <dgm:prSet presAssocID="{B15EC785-CDB3-4CA3-8605-45149597950B}" presName="parentText" presStyleLbl="node1" presStyleIdx="0" presStyleCnt="5">
        <dgm:presLayoutVars>
          <dgm:chMax val="0"/>
          <dgm:bulletEnabled val="1"/>
        </dgm:presLayoutVars>
      </dgm:prSet>
      <dgm:spPr/>
      <dgm:t>
        <a:bodyPr/>
        <a:lstStyle/>
        <a:p>
          <a:endParaRPr lang="es-EC"/>
        </a:p>
      </dgm:t>
    </dgm:pt>
    <dgm:pt modelId="{25817D46-132B-4B03-A069-A642331BC74D}" type="pres">
      <dgm:prSet presAssocID="{D7BBEB7E-9B1B-4D8F-866E-DE20320CBCFA}" presName="spacer" presStyleCnt="0"/>
      <dgm:spPr/>
      <dgm:t>
        <a:bodyPr/>
        <a:lstStyle/>
        <a:p>
          <a:endParaRPr lang="es-EC"/>
        </a:p>
      </dgm:t>
    </dgm:pt>
    <dgm:pt modelId="{2374A0B5-6187-4326-B3AC-9188693C5443}" type="pres">
      <dgm:prSet presAssocID="{E0CA33A9-D25B-49D9-B01D-CB75A8E4626E}" presName="parentText" presStyleLbl="node1" presStyleIdx="1" presStyleCnt="5">
        <dgm:presLayoutVars>
          <dgm:chMax val="0"/>
          <dgm:bulletEnabled val="1"/>
        </dgm:presLayoutVars>
      </dgm:prSet>
      <dgm:spPr/>
      <dgm:t>
        <a:bodyPr/>
        <a:lstStyle/>
        <a:p>
          <a:endParaRPr lang="es-EC"/>
        </a:p>
      </dgm:t>
    </dgm:pt>
    <dgm:pt modelId="{7D562E43-E52C-413D-8AB9-C4D59D34451F}" type="pres">
      <dgm:prSet presAssocID="{80CC580B-E2FE-4680-989C-F782F37262D7}" presName="spacer" presStyleCnt="0"/>
      <dgm:spPr/>
      <dgm:t>
        <a:bodyPr/>
        <a:lstStyle/>
        <a:p>
          <a:endParaRPr lang="es-EC"/>
        </a:p>
      </dgm:t>
    </dgm:pt>
    <dgm:pt modelId="{FDEC9FE5-400D-4114-84D4-61C4F6AB6952}" type="pres">
      <dgm:prSet presAssocID="{191E3F53-25C2-421D-925D-AA05C2F9D643}" presName="parentText" presStyleLbl="node1" presStyleIdx="2" presStyleCnt="5">
        <dgm:presLayoutVars>
          <dgm:chMax val="0"/>
          <dgm:bulletEnabled val="1"/>
        </dgm:presLayoutVars>
      </dgm:prSet>
      <dgm:spPr/>
      <dgm:t>
        <a:bodyPr/>
        <a:lstStyle/>
        <a:p>
          <a:endParaRPr lang="es-EC"/>
        </a:p>
      </dgm:t>
    </dgm:pt>
    <dgm:pt modelId="{A7987C70-6A2F-4264-9111-58CBF8C97F09}" type="pres">
      <dgm:prSet presAssocID="{75DE5F15-EFDF-4B4E-A332-52D151732EB7}" presName="spacer" presStyleCnt="0"/>
      <dgm:spPr/>
      <dgm:t>
        <a:bodyPr/>
        <a:lstStyle/>
        <a:p>
          <a:endParaRPr lang="es-EC"/>
        </a:p>
      </dgm:t>
    </dgm:pt>
    <dgm:pt modelId="{9FECA500-CC2A-4F98-B4AC-5806440D4A8B}" type="pres">
      <dgm:prSet presAssocID="{87191172-AE15-4213-B593-8DD797968FEF}" presName="parentText" presStyleLbl="node1" presStyleIdx="3" presStyleCnt="5">
        <dgm:presLayoutVars>
          <dgm:chMax val="0"/>
          <dgm:bulletEnabled val="1"/>
        </dgm:presLayoutVars>
      </dgm:prSet>
      <dgm:spPr/>
      <dgm:t>
        <a:bodyPr/>
        <a:lstStyle/>
        <a:p>
          <a:endParaRPr lang="es-EC"/>
        </a:p>
      </dgm:t>
    </dgm:pt>
    <dgm:pt modelId="{4220D851-80A9-4DCE-B66B-890EA2A15CF8}" type="pres">
      <dgm:prSet presAssocID="{0B836BAC-DA3B-49AD-99B9-FF41505CF954}" presName="spacer" presStyleCnt="0"/>
      <dgm:spPr/>
      <dgm:t>
        <a:bodyPr/>
        <a:lstStyle/>
        <a:p>
          <a:endParaRPr lang="es-EC"/>
        </a:p>
      </dgm:t>
    </dgm:pt>
    <dgm:pt modelId="{D2EF4011-ACE4-47A8-8077-6E271A6E93B4}" type="pres">
      <dgm:prSet presAssocID="{7E81B766-25E9-44DD-941B-6DAD3EF43CDF}" presName="parentText" presStyleLbl="node1" presStyleIdx="4" presStyleCnt="5">
        <dgm:presLayoutVars>
          <dgm:chMax val="0"/>
          <dgm:bulletEnabled val="1"/>
        </dgm:presLayoutVars>
      </dgm:prSet>
      <dgm:spPr/>
      <dgm:t>
        <a:bodyPr/>
        <a:lstStyle/>
        <a:p>
          <a:endParaRPr lang="es-EC"/>
        </a:p>
      </dgm:t>
    </dgm:pt>
  </dgm:ptLst>
  <dgm:cxnLst>
    <dgm:cxn modelId="{059BFE94-E6CC-4E7B-8F9B-F82272CBE32F}" srcId="{40D7DCB3-ACAB-42E7-9E9C-67EDE2CD786F}" destId="{B15EC785-CDB3-4CA3-8605-45149597950B}" srcOrd="0" destOrd="0" parTransId="{AAA1F049-EEEC-444F-A42C-CE5815701ADD}" sibTransId="{D7BBEB7E-9B1B-4D8F-866E-DE20320CBCFA}"/>
    <dgm:cxn modelId="{378B3CE3-5882-485E-89E5-49A3CAAA230D}" type="presOf" srcId="{191E3F53-25C2-421D-925D-AA05C2F9D643}" destId="{FDEC9FE5-400D-4114-84D4-61C4F6AB6952}" srcOrd="0" destOrd="0" presId="urn:microsoft.com/office/officeart/2005/8/layout/vList2"/>
    <dgm:cxn modelId="{BAB96C21-EE00-4118-A351-F8BEFAAD1AD2}" type="presOf" srcId="{40D7DCB3-ACAB-42E7-9E9C-67EDE2CD786F}" destId="{B101123E-6704-4C9B-A55F-3EB0DBB918F0}" srcOrd="0" destOrd="0" presId="urn:microsoft.com/office/officeart/2005/8/layout/vList2"/>
    <dgm:cxn modelId="{ECE6FC46-C5A0-400C-BF62-01212F76B67F}" srcId="{40D7DCB3-ACAB-42E7-9E9C-67EDE2CD786F}" destId="{E0CA33A9-D25B-49D9-B01D-CB75A8E4626E}" srcOrd="1" destOrd="0" parTransId="{D2DF852C-2B5D-4AF5-BCE3-B5252897C9AA}" sibTransId="{80CC580B-E2FE-4680-989C-F782F37262D7}"/>
    <dgm:cxn modelId="{DC5F4520-EDB0-4FA1-A740-0B60A785ABBC}" type="presOf" srcId="{E0CA33A9-D25B-49D9-B01D-CB75A8E4626E}" destId="{2374A0B5-6187-4326-B3AC-9188693C5443}" srcOrd="0" destOrd="0" presId="urn:microsoft.com/office/officeart/2005/8/layout/vList2"/>
    <dgm:cxn modelId="{EACED11E-D91F-4093-89C1-9EECEF11AFB5}" type="presOf" srcId="{7E81B766-25E9-44DD-941B-6DAD3EF43CDF}" destId="{D2EF4011-ACE4-47A8-8077-6E271A6E93B4}" srcOrd="0" destOrd="0" presId="urn:microsoft.com/office/officeart/2005/8/layout/vList2"/>
    <dgm:cxn modelId="{4C9EACB2-8AFB-433D-A077-B5DFEA59C330}" type="presOf" srcId="{87191172-AE15-4213-B593-8DD797968FEF}" destId="{9FECA500-CC2A-4F98-B4AC-5806440D4A8B}" srcOrd="0" destOrd="0" presId="urn:microsoft.com/office/officeart/2005/8/layout/vList2"/>
    <dgm:cxn modelId="{753771F1-889D-4406-A666-85AB8DE1297C}" srcId="{40D7DCB3-ACAB-42E7-9E9C-67EDE2CD786F}" destId="{7E81B766-25E9-44DD-941B-6DAD3EF43CDF}" srcOrd="4" destOrd="0" parTransId="{742CE3FA-3B12-451B-88CF-2ED11EEE377F}" sibTransId="{74531A1F-D34D-4089-92BA-8CB2C8413C56}"/>
    <dgm:cxn modelId="{9DD46D63-5285-4149-B5BE-3BBF89F0C313}" srcId="{40D7DCB3-ACAB-42E7-9E9C-67EDE2CD786F}" destId="{191E3F53-25C2-421D-925D-AA05C2F9D643}" srcOrd="2" destOrd="0" parTransId="{FA3B31A4-6913-46A4-96C9-7F5CBAEC59D7}" sibTransId="{75DE5F15-EFDF-4B4E-A332-52D151732EB7}"/>
    <dgm:cxn modelId="{689B3000-13BA-4393-A66C-F14AC1D927E4}" type="presOf" srcId="{B15EC785-CDB3-4CA3-8605-45149597950B}" destId="{DF2491FF-16BA-42CF-B512-DEA6C21CFBA0}" srcOrd="0" destOrd="0" presId="urn:microsoft.com/office/officeart/2005/8/layout/vList2"/>
    <dgm:cxn modelId="{58FD5F60-5B09-4EEB-ABF6-6AA5BA5EFF40}" srcId="{40D7DCB3-ACAB-42E7-9E9C-67EDE2CD786F}" destId="{87191172-AE15-4213-B593-8DD797968FEF}" srcOrd="3" destOrd="0" parTransId="{2AC61798-BA67-4F3A-89B5-A4F5E7951056}" sibTransId="{0B836BAC-DA3B-49AD-99B9-FF41505CF954}"/>
    <dgm:cxn modelId="{C8A319F2-A8C3-417C-8959-873BF398A978}" type="presParOf" srcId="{B101123E-6704-4C9B-A55F-3EB0DBB918F0}" destId="{DF2491FF-16BA-42CF-B512-DEA6C21CFBA0}" srcOrd="0" destOrd="0" presId="urn:microsoft.com/office/officeart/2005/8/layout/vList2"/>
    <dgm:cxn modelId="{438C4B12-7D5B-4FCD-AA7F-F8AF7E8EBC77}" type="presParOf" srcId="{B101123E-6704-4C9B-A55F-3EB0DBB918F0}" destId="{25817D46-132B-4B03-A069-A642331BC74D}" srcOrd="1" destOrd="0" presId="urn:microsoft.com/office/officeart/2005/8/layout/vList2"/>
    <dgm:cxn modelId="{76617C44-B361-44D7-AA15-EAC5A3B15460}" type="presParOf" srcId="{B101123E-6704-4C9B-A55F-3EB0DBB918F0}" destId="{2374A0B5-6187-4326-B3AC-9188693C5443}" srcOrd="2" destOrd="0" presId="urn:microsoft.com/office/officeart/2005/8/layout/vList2"/>
    <dgm:cxn modelId="{678F7111-98B7-485E-8073-D4E613033D44}" type="presParOf" srcId="{B101123E-6704-4C9B-A55F-3EB0DBB918F0}" destId="{7D562E43-E52C-413D-8AB9-C4D59D34451F}" srcOrd="3" destOrd="0" presId="urn:microsoft.com/office/officeart/2005/8/layout/vList2"/>
    <dgm:cxn modelId="{1255B299-C660-4084-ABBC-A79F1643CE69}" type="presParOf" srcId="{B101123E-6704-4C9B-A55F-3EB0DBB918F0}" destId="{FDEC9FE5-400D-4114-84D4-61C4F6AB6952}" srcOrd="4" destOrd="0" presId="urn:microsoft.com/office/officeart/2005/8/layout/vList2"/>
    <dgm:cxn modelId="{5ECB4D60-AEA0-441E-BCF4-C2E7E3E3E50A}" type="presParOf" srcId="{B101123E-6704-4C9B-A55F-3EB0DBB918F0}" destId="{A7987C70-6A2F-4264-9111-58CBF8C97F09}" srcOrd="5" destOrd="0" presId="urn:microsoft.com/office/officeart/2005/8/layout/vList2"/>
    <dgm:cxn modelId="{4E4C05A8-94E4-446A-ABFC-FD9360C2E08A}" type="presParOf" srcId="{B101123E-6704-4C9B-A55F-3EB0DBB918F0}" destId="{9FECA500-CC2A-4F98-B4AC-5806440D4A8B}" srcOrd="6" destOrd="0" presId="urn:microsoft.com/office/officeart/2005/8/layout/vList2"/>
    <dgm:cxn modelId="{3B7A1ED4-6A2E-4B22-BA5A-27276B9D7331}" type="presParOf" srcId="{B101123E-6704-4C9B-A55F-3EB0DBB918F0}" destId="{4220D851-80A9-4DCE-B66B-890EA2A15CF8}" srcOrd="7" destOrd="0" presId="urn:microsoft.com/office/officeart/2005/8/layout/vList2"/>
    <dgm:cxn modelId="{705F5E2C-53E6-4E32-9AE4-BE2ED10A2A34}" type="presParOf" srcId="{B101123E-6704-4C9B-A55F-3EB0DBB918F0}" destId="{D2EF4011-ACE4-47A8-8077-6E271A6E93B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6F5A76-B01B-4DE0-BF3F-265417406CEC}" type="doc">
      <dgm:prSet loTypeId="urn:microsoft.com/office/officeart/2008/layout/VerticalCurvedList" loCatId="list" qsTypeId="urn:microsoft.com/office/officeart/2005/8/quickstyle/simple1" qsCatId="simple" csTypeId="urn:microsoft.com/office/officeart/2005/8/colors/accent3_4" csCatId="accent3" phldr="1"/>
      <dgm:spPr/>
      <dgm:t>
        <a:bodyPr/>
        <a:lstStyle/>
        <a:p>
          <a:endParaRPr lang="es-EC"/>
        </a:p>
      </dgm:t>
    </dgm:pt>
    <dgm:pt modelId="{5E3DE91D-11BC-41E9-9F62-D05BB67AB0E2}">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El 83.7% de farmacias independientes del cantón Rumiñahui son administradas de manera empírica por esta razón la inexistencia de un modelo de compras de inventario.</a:t>
          </a:r>
          <a:endParaRPr lang="es-EC" sz="1400" dirty="0">
            <a:solidFill>
              <a:schemeClr val="tx1"/>
            </a:solidFill>
            <a:latin typeface="Arial" panose="020B0604020202020204" pitchFamily="34" charset="0"/>
            <a:cs typeface="Arial" panose="020B0604020202020204" pitchFamily="34" charset="0"/>
          </a:endParaRPr>
        </a:p>
      </dgm:t>
    </dgm:pt>
    <dgm:pt modelId="{BF4F4CFC-4B7B-4EA0-81B4-6400A590007E}" type="parTrans" cxnId="{4676F290-FE16-4DA7-9FA8-03BC60AE07CE}">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3E9FA89D-CC2A-4452-BC10-4588DD45D3A7}" type="sibTrans" cxnId="{4676F290-FE16-4DA7-9FA8-03BC60AE07CE}">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6C094686-8E8E-4F10-8F82-D49E9AECE072}">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Las teorías y conceptos de esta investigación sirvieron para la aplicación y desarrollo de una guía metodológica básica sobre  un modelo de gestión del proceso de compra de inventarios la cual fue desarrollada con información general del sector farmacéutico, proponiendo su implementación para que puedan ser más competitivas e incrementar sus niveles de ventas.</a:t>
          </a:r>
          <a:endParaRPr lang="es-EC" sz="1400" dirty="0">
            <a:solidFill>
              <a:schemeClr val="tx1"/>
            </a:solidFill>
            <a:latin typeface="Arial" panose="020B0604020202020204" pitchFamily="34" charset="0"/>
            <a:cs typeface="Arial" panose="020B0604020202020204" pitchFamily="34" charset="0"/>
          </a:endParaRPr>
        </a:p>
      </dgm:t>
    </dgm:pt>
    <dgm:pt modelId="{9C1CEF35-C6EC-4256-BFEA-233618A813BD}" type="parTrans" cxnId="{28BD107F-88DE-4A01-9290-B92F8512FE9A}">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BE79DC24-D743-437C-80FC-70971D471FC5}" type="sibTrans" cxnId="{28BD107F-88DE-4A01-9290-B92F8512FE9A}">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1CA0FB0D-9CE1-4C29-9B98-4EF72161428E}">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Con el trabajo de campo se pudo confirmar que el 20.6%las farmacias independientes realizan compras por bonificaciones el 15.9% realiza compras con  descuentos en efectivo y el 23.8% por promociones de ciertos</a:t>
          </a:r>
          <a:endParaRPr lang="es-EC" sz="1400" dirty="0">
            <a:solidFill>
              <a:schemeClr val="tx1"/>
            </a:solidFill>
            <a:latin typeface="Arial" panose="020B0604020202020204" pitchFamily="34" charset="0"/>
            <a:cs typeface="Arial" panose="020B0604020202020204" pitchFamily="34" charset="0"/>
          </a:endParaRPr>
        </a:p>
      </dgm:t>
    </dgm:pt>
    <dgm:pt modelId="{C7A80E04-135D-4C1C-8969-B550191B1FE1}" type="sibTrans" cxnId="{C57664CC-0336-47B3-A2B4-C545BC3F52F0}">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3D7FDB32-F59C-45E1-98BC-B6CD8BB98265}" type="parTrans" cxnId="{C57664CC-0336-47B3-A2B4-C545BC3F52F0}">
      <dgm:prSet/>
      <dgm:spPr/>
      <dgm:t>
        <a:bodyPr/>
        <a:lstStyle/>
        <a:p>
          <a:pPr algn="just"/>
          <a:endParaRPr lang="es-EC" sz="1400">
            <a:solidFill>
              <a:schemeClr val="tx1"/>
            </a:solidFill>
            <a:latin typeface="Arial" panose="020B0604020202020204" pitchFamily="34" charset="0"/>
            <a:cs typeface="Arial" panose="020B0604020202020204" pitchFamily="34" charset="0"/>
          </a:endParaRPr>
        </a:p>
      </dgm:t>
    </dgm:pt>
    <dgm:pt modelId="{A50EF31E-2421-4582-A890-A6F977708B04}">
      <dgm:prSet phldrT="[Texto]" custT="1"/>
      <dgm:spPr/>
      <dgm:t>
        <a:bodyPr/>
        <a:lstStyle/>
        <a:p>
          <a:pPr algn="just"/>
          <a:r>
            <a:rPr lang="es-ES" sz="1400" dirty="0" smtClean="0">
              <a:solidFill>
                <a:schemeClr val="tx1"/>
              </a:solidFill>
              <a:latin typeface="Arial" panose="020B0604020202020204" pitchFamily="34" charset="0"/>
              <a:cs typeface="Arial" panose="020B0604020202020204" pitchFamily="34" charset="0"/>
            </a:rPr>
            <a:t>Las Farmacias Independientes del Cantón Rumiñahui no realizan la compra de inventario con conocimiento de las necesidades del mercado lo cual no permite que se genere una ventaja competitiva y fomentan una recompra de sus clientes.</a:t>
          </a:r>
          <a:endParaRPr lang="es-EC" sz="1400" b="1" dirty="0">
            <a:solidFill>
              <a:schemeClr val="tx1"/>
            </a:solidFill>
            <a:latin typeface="Arial" panose="020B0604020202020204" pitchFamily="34" charset="0"/>
            <a:cs typeface="Arial" panose="020B0604020202020204" pitchFamily="34" charset="0"/>
          </a:endParaRPr>
        </a:p>
      </dgm:t>
    </dgm:pt>
    <dgm:pt modelId="{A38C0A07-69DE-4A57-B58A-58156261AA63}" type="parTrans" cxnId="{2ADA3CC4-1C27-4106-9DFA-DE2A471E1112}">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1D64A30B-1CA6-47C0-BC65-634EFDFF0FF7}" type="sibTrans" cxnId="{2ADA3CC4-1C27-4106-9DFA-DE2A471E1112}">
      <dgm:prSet/>
      <dgm:spPr/>
      <dgm:t>
        <a:bodyPr/>
        <a:lstStyle/>
        <a:p>
          <a:endParaRPr lang="es-EC" sz="1400">
            <a:solidFill>
              <a:schemeClr val="tx1"/>
            </a:solidFill>
            <a:latin typeface="Arial" panose="020B0604020202020204" pitchFamily="34" charset="0"/>
            <a:cs typeface="Arial" panose="020B0604020202020204" pitchFamily="34" charset="0"/>
          </a:endParaRPr>
        </a:p>
      </dgm:t>
    </dgm:pt>
    <dgm:pt modelId="{23EAB573-5A81-4FC5-83BF-AFB3F8E207DD}" type="pres">
      <dgm:prSet presAssocID="{016F5A76-B01B-4DE0-BF3F-265417406CEC}" presName="Name0" presStyleCnt="0">
        <dgm:presLayoutVars>
          <dgm:chMax val="7"/>
          <dgm:chPref val="7"/>
          <dgm:dir/>
        </dgm:presLayoutVars>
      </dgm:prSet>
      <dgm:spPr/>
      <dgm:t>
        <a:bodyPr/>
        <a:lstStyle/>
        <a:p>
          <a:endParaRPr lang="es-EC"/>
        </a:p>
      </dgm:t>
    </dgm:pt>
    <dgm:pt modelId="{C6E7E133-362D-4D12-9AA8-B6FA70A41683}" type="pres">
      <dgm:prSet presAssocID="{016F5A76-B01B-4DE0-BF3F-265417406CEC}" presName="Name1" presStyleCnt="0"/>
      <dgm:spPr/>
      <dgm:t>
        <a:bodyPr/>
        <a:lstStyle/>
        <a:p>
          <a:endParaRPr lang="es-EC"/>
        </a:p>
      </dgm:t>
    </dgm:pt>
    <dgm:pt modelId="{D98773FA-284D-40D8-8D49-893ECF55D451}" type="pres">
      <dgm:prSet presAssocID="{016F5A76-B01B-4DE0-BF3F-265417406CEC}" presName="cycle" presStyleCnt="0"/>
      <dgm:spPr/>
      <dgm:t>
        <a:bodyPr/>
        <a:lstStyle/>
        <a:p>
          <a:endParaRPr lang="es-EC"/>
        </a:p>
      </dgm:t>
    </dgm:pt>
    <dgm:pt modelId="{80EEEF98-05EE-4A5E-BDA7-2AE9BCB7BE47}" type="pres">
      <dgm:prSet presAssocID="{016F5A76-B01B-4DE0-BF3F-265417406CEC}" presName="srcNode" presStyleLbl="node1" presStyleIdx="0" presStyleCnt="4"/>
      <dgm:spPr/>
      <dgm:t>
        <a:bodyPr/>
        <a:lstStyle/>
        <a:p>
          <a:endParaRPr lang="es-EC"/>
        </a:p>
      </dgm:t>
    </dgm:pt>
    <dgm:pt modelId="{ED2231F7-4531-4929-B6C9-D60CB284F724}" type="pres">
      <dgm:prSet presAssocID="{016F5A76-B01B-4DE0-BF3F-265417406CEC}" presName="conn" presStyleLbl="parChTrans1D2" presStyleIdx="0" presStyleCnt="1"/>
      <dgm:spPr/>
      <dgm:t>
        <a:bodyPr/>
        <a:lstStyle/>
        <a:p>
          <a:endParaRPr lang="es-EC"/>
        </a:p>
      </dgm:t>
    </dgm:pt>
    <dgm:pt modelId="{F931F41F-FCC1-4F6C-9833-75B70C0D4814}" type="pres">
      <dgm:prSet presAssocID="{016F5A76-B01B-4DE0-BF3F-265417406CEC}" presName="extraNode" presStyleLbl="node1" presStyleIdx="0" presStyleCnt="4"/>
      <dgm:spPr/>
      <dgm:t>
        <a:bodyPr/>
        <a:lstStyle/>
        <a:p>
          <a:endParaRPr lang="es-EC"/>
        </a:p>
      </dgm:t>
    </dgm:pt>
    <dgm:pt modelId="{A256DDA1-C8C7-4BB9-A85C-B17A5982B50E}" type="pres">
      <dgm:prSet presAssocID="{016F5A76-B01B-4DE0-BF3F-265417406CEC}" presName="dstNode" presStyleLbl="node1" presStyleIdx="0" presStyleCnt="4"/>
      <dgm:spPr/>
      <dgm:t>
        <a:bodyPr/>
        <a:lstStyle/>
        <a:p>
          <a:endParaRPr lang="es-EC"/>
        </a:p>
      </dgm:t>
    </dgm:pt>
    <dgm:pt modelId="{480AD184-8AFD-4787-A018-99477F89B30A}" type="pres">
      <dgm:prSet presAssocID="{5E3DE91D-11BC-41E9-9F62-D05BB67AB0E2}" presName="text_1" presStyleLbl="node1" presStyleIdx="0" presStyleCnt="4">
        <dgm:presLayoutVars>
          <dgm:bulletEnabled val="1"/>
        </dgm:presLayoutVars>
      </dgm:prSet>
      <dgm:spPr/>
      <dgm:t>
        <a:bodyPr/>
        <a:lstStyle/>
        <a:p>
          <a:endParaRPr lang="es-EC"/>
        </a:p>
      </dgm:t>
    </dgm:pt>
    <dgm:pt modelId="{87FDE4FF-7AF3-4597-B658-0F2ABF7A80F2}" type="pres">
      <dgm:prSet presAssocID="{5E3DE91D-11BC-41E9-9F62-D05BB67AB0E2}" presName="accent_1" presStyleCnt="0"/>
      <dgm:spPr/>
      <dgm:t>
        <a:bodyPr/>
        <a:lstStyle/>
        <a:p>
          <a:endParaRPr lang="es-EC"/>
        </a:p>
      </dgm:t>
    </dgm:pt>
    <dgm:pt modelId="{CA8BB644-FD72-461E-80DD-6C728A39CBDD}" type="pres">
      <dgm:prSet presAssocID="{5E3DE91D-11BC-41E9-9F62-D05BB67AB0E2}" presName="accentRepeatNode" presStyleLbl="solidFgAcc1" presStyleIdx="0" presStyleCnt="4"/>
      <dgm:spPr/>
      <dgm:t>
        <a:bodyPr/>
        <a:lstStyle/>
        <a:p>
          <a:endParaRPr lang="es-EC"/>
        </a:p>
      </dgm:t>
    </dgm:pt>
    <dgm:pt modelId="{7E0F4E76-CAA9-4D70-8532-8CF87F3B7007}" type="pres">
      <dgm:prSet presAssocID="{6C094686-8E8E-4F10-8F82-D49E9AECE072}" presName="text_2" presStyleLbl="node1" presStyleIdx="1" presStyleCnt="4" custScaleY="147135">
        <dgm:presLayoutVars>
          <dgm:bulletEnabled val="1"/>
        </dgm:presLayoutVars>
      </dgm:prSet>
      <dgm:spPr/>
      <dgm:t>
        <a:bodyPr/>
        <a:lstStyle/>
        <a:p>
          <a:endParaRPr lang="es-EC"/>
        </a:p>
      </dgm:t>
    </dgm:pt>
    <dgm:pt modelId="{62C5FE09-CED0-42CF-81D2-CB1137E7DCE9}" type="pres">
      <dgm:prSet presAssocID="{6C094686-8E8E-4F10-8F82-D49E9AECE072}" presName="accent_2" presStyleCnt="0"/>
      <dgm:spPr/>
      <dgm:t>
        <a:bodyPr/>
        <a:lstStyle/>
        <a:p>
          <a:endParaRPr lang="es-EC"/>
        </a:p>
      </dgm:t>
    </dgm:pt>
    <dgm:pt modelId="{EA667689-E1BF-45D4-9C5F-2B2D080FD19F}" type="pres">
      <dgm:prSet presAssocID="{6C094686-8E8E-4F10-8F82-D49E9AECE072}" presName="accentRepeatNode" presStyleLbl="solidFgAcc1" presStyleIdx="1" presStyleCnt="4"/>
      <dgm:spPr/>
      <dgm:t>
        <a:bodyPr/>
        <a:lstStyle/>
        <a:p>
          <a:endParaRPr lang="es-EC"/>
        </a:p>
      </dgm:t>
    </dgm:pt>
    <dgm:pt modelId="{E62AFF57-BBA3-4811-9AB7-EBFDA9C1946A}" type="pres">
      <dgm:prSet presAssocID="{1CA0FB0D-9CE1-4C29-9B98-4EF72161428E}" presName="text_3" presStyleLbl="node1" presStyleIdx="2" presStyleCnt="4">
        <dgm:presLayoutVars>
          <dgm:bulletEnabled val="1"/>
        </dgm:presLayoutVars>
      </dgm:prSet>
      <dgm:spPr/>
      <dgm:t>
        <a:bodyPr/>
        <a:lstStyle/>
        <a:p>
          <a:endParaRPr lang="es-EC"/>
        </a:p>
      </dgm:t>
    </dgm:pt>
    <dgm:pt modelId="{14F43FA9-C943-4A13-9807-B68E0A4CD64A}" type="pres">
      <dgm:prSet presAssocID="{1CA0FB0D-9CE1-4C29-9B98-4EF72161428E}" presName="accent_3" presStyleCnt="0"/>
      <dgm:spPr/>
      <dgm:t>
        <a:bodyPr/>
        <a:lstStyle/>
        <a:p>
          <a:endParaRPr lang="es-EC"/>
        </a:p>
      </dgm:t>
    </dgm:pt>
    <dgm:pt modelId="{1736AED0-ED58-4419-A50B-3D74F5F45E44}" type="pres">
      <dgm:prSet presAssocID="{1CA0FB0D-9CE1-4C29-9B98-4EF72161428E}" presName="accentRepeatNode" presStyleLbl="solidFgAcc1" presStyleIdx="2" presStyleCnt="4"/>
      <dgm:spPr/>
      <dgm:t>
        <a:bodyPr/>
        <a:lstStyle/>
        <a:p>
          <a:endParaRPr lang="es-EC"/>
        </a:p>
      </dgm:t>
    </dgm:pt>
    <dgm:pt modelId="{EC53C6C2-D8FC-4095-9F93-F18777872618}" type="pres">
      <dgm:prSet presAssocID="{A50EF31E-2421-4582-A890-A6F977708B04}" presName="text_4" presStyleLbl="node1" presStyleIdx="3" presStyleCnt="4">
        <dgm:presLayoutVars>
          <dgm:bulletEnabled val="1"/>
        </dgm:presLayoutVars>
      </dgm:prSet>
      <dgm:spPr/>
      <dgm:t>
        <a:bodyPr/>
        <a:lstStyle/>
        <a:p>
          <a:endParaRPr lang="es-EC"/>
        </a:p>
      </dgm:t>
    </dgm:pt>
    <dgm:pt modelId="{74843D1C-9729-4005-996C-5D8D39717402}" type="pres">
      <dgm:prSet presAssocID="{A50EF31E-2421-4582-A890-A6F977708B04}" presName="accent_4" presStyleCnt="0"/>
      <dgm:spPr/>
      <dgm:t>
        <a:bodyPr/>
        <a:lstStyle/>
        <a:p>
          <a:endParaRPr lang="es-EC"/>
        </a:p>
      </dgm:t>
    </dgm:pt>
    <dgm:pt modelId="{983FAAAD-D485-45BD-904E-DB39085527EA}" type="pres">
      <dgm:prSet presAssocID="{A50EF31E-2421-4582-A890-A6F977708B04}" presName="accentRepeatNode" presStyleLbl="solidFgAcc1" presStyleIdx="3" presStyleCnt="4"/>
      <dgm:spPr/>
      <dgm:t>
        <a:bodyPr/>
        <a:lstStyle/>
        <a:p>
          <a:endParaRPr lang="es-EC"/>
        </a:p>
      </dgm:t>
    </dgm:pt>
  </dgm:ptLst>
  <dgm:cxnLst>
    <dgm:cxn modelId="{4676F290-FE16-4DA7-9FA8-03BC60AE07CE}" srcId="{016F5A76-B01B-4DE0-BF3F-265417406CEC}" destId="{5E3DE91D-11BC-41E9-9F62-D05BB67AB0E2}" srcOrd="0" destOrd="0" parTransId="{BF4F4CFC-4B7B-4EA0-81B4-6400A590007E}" sibTransId="{3E9FA89D-CC2A-4452-BC10-4588DD45D3A7}"/>
    <dgm:cxn modelId="{E29378D8-3EE1-4972-96B9-266ACA21574A}" type="presOf" srcId="{5E3DE91D-11BC-41E9-9F62-D05BB67AB0E2}" destId="{480AD184-8AFD-4787-A018-99477F89B30A}" srcOrd="0" destOrd="0" presId="urn:microsoft.com/office/officeart/2008/layout/VerticalCurvedList"/>
    <dgm:cxn modelId="{DCA40607-B18E-4F44-8209-1FCFAACF2E2C}" type="presOf" srcId="{6C094686-8E8E-4F10-8F82-D49E9AECE072}" destId="{7E0F4E76-CAA9-4D70-8532-8CF87F3B7007}" srcOrd="0" destOrd="0" presId="urn:microsoft.com/office/officeart/2008/layout/VerticalCurvedList"/>
    <dgm:cxn modelId="{2ADA3CC4-1C27-4106-9DFA-DE2A471E1112}" srcId="{016F5A76-B01B-4DE0-BF3F-265417406CEC}" destId="{A50EF31E-2421-4582-A890-A6F977708B04}" srcOrd="3" destOrd="0" parTransId="{A38C0A07-69DE-4A57-B58A-58156261AA63}" sibTransId="{1D64A30B-1CA6-47C0-BC65-634EFDFF0FF7}"/>
    <dgm:cxn modelId="{28BD107F-88DE-4A01-9290-B92F8512FE9A}" srcId="{016F5A76-B01B-4DE0-BF3F-265417406CEC}" destId="{6C094686-8E8E-4F10-8F82-D49E9AECE072}" srcOrd="1" destOrd="0" parTransId="{9C1CEF35-C6EC-4256-BFEA-233618A813BD}" sibTransId="{BE79DC24-D743-437C-80FC-70971D471FC5}"/>
    <dgm:cxn modelId="{5006C3A1-0724-4D0B-9D87-BF658EEAB2DA}" type="presOf" srcId="{1CA0FB0D-9CE1-4C29-9B98-4EF72161428E}" destId="{E62AFF57-BBA3-4811-9AB7-EBFDA9C1946A}" srcOrd="0" destOrd="0" presId="urn:microsoft.com/office/officeart/2008/layout/VerticalCurvedList"/>
    <dgm:cxn modelId="{4B2F7CCB-26A9-4F04-8F01-B3C32F64B6E3}" type="presOf" srcId="{016F5A76-B01B-4DE0-BF3F-265417406CEC}" destId="{23EAB573-5A81-4FC5-83BF-AFB3F8E207DD}" srcOrd="0" destOrd="0" presId="urn:microsoft.com/office/officeart/2008/layout/VerticalCurvedList"/>
    <dgm:cxn modelId="{C57664CC-0336-47B3-A2B4-C545BC3F52F0}" srcId="{016F5A76-B01B-4DE0-BF3F-265417406CEC}" destId="{1CA0FB0D-9CE1-4C29-9B98-4EF72161428E}" srcOrd="2" destOrd="0" parTransId="{3D7FDB32-F59C-45E1-98BC-B6CD8BB98265}" sibTransId="{C7A80E04-135D-4C1C-8969-B550191B1FE1}"/>
    <dgm:cxn modelId="{C61A356C-13D0-49B9-BEEB-A60BB60D6B3F}" type="presOf" srcId="{A50EF31E-2421-4582-A890-A6F977708B04}" destId="{EC53C6C2-D8FC-4095-9F93-F18777872618}" srcOrd="0" destOrd="0" presId="urn:microsoft.com/office/officeart/2008/layout/VerticalCurvedList"/>
    <dgm:cxn modelId="{77648BDA-6B2F-42A0-988C-911E970CA24B}" type="presOf" srcId="{3E9FA89D-CC2A-4452-BC10-4588DD45D3A7}" destId="{ED2231F7-4531-4929-B6C9-D60CB284F724}" srcOrd="0" destOrd="0" presId="urn:microsoft.com/office/officeart/2008/layout/VerticalCurvedList"/>
    <dgm:cxn modelId="{58B7FC58-F4DA-4A98-9C7D-3F5104B65BE5}" type="presParOf" srcId="{23EAB573-5A81-4FC5-83BF-AFB3F8E207DD}" destId="{C6E7E133-362D-4D12-9AA8-B6FA70A41683}" srcOrd="0" destOrd="0" presId="urn:microsoft.com/office/officeart/2008/layout/VerticalCurvedList"/>
    <dgm:cxn modelId="{AF168516-0929-43EF-A057-FE5B602F329A}" type="presParOf" srcId="{C6E7E133-362D-4D12-9AA8-B6FA70A41683}" destId="{D98773FA-284D-40D8-8D49-893ECF55D451}" srcOrd="0" destOrd="0" presId="urn:microsoft.com/office/officeart/2008/layout/VerticalCurvedList"/>
    <dgm:cxn modelId="{E2243B7A-2A2C-4E0D-B393-C2C4B442897B}" type="presParOf" srcId="{D98773FA-284D-40D8-8D49-893ECF55D451}" destId="{80EEEF98-05EE-4A5E-BDA7-2AE9BCB7BE47}" srcOrd="0" destOrd="0" presId="urn:microsoft.com/office/officeart/2008/layout/VerticalCurvedList"/>
    <dgm:cxn modelId="{7DD30CA5-F9EF-426C-A430-2F27DA2B64D5}" type="presParOf" srcId="{D98773FA-284D-40D8-8D49-893ECF55D451}" destId="{ED2231F7-4531-4929-B6C9-D60CB284F724}" srcOrd="1" destOrd="0" presId="urn:microsoft.com/office/officeart/2008/layout/VerticalCurvedList"/>
    <dgm:cxn modelId="{F9629CDA-5247-4B4A-B71D-987BD347D99C}" type="presParOf" srcId="{D98773FA-284D-40D8-8D49-893ECF55D451}" destId="{F931F41F-FCC1-4F6C-9833-75B70C0D4814}" srcOrd="2" destOrd="0" presId="urn:microsoft.com/office/officeart/2008/layout/VerticalCurvedList"/>
    <dgm:cxn modelId="{CAF3E5C2-B305-4774-97E0-657862FF346F}" type="presParOf" srcId="{D98773FA-284D-40D8-8D49-893ECF55D451}" destId="{A256DDA1-C8C7-4BB9-A85C-B17A5982B50E}" srcOrd="3" destOrd="0" presId="urn:microsoft.com/office/officeart/2008/layout/VerticalCurvedList"/>
    <dgm:cxn modelId="{97A99E5F-BF1E-4443-9D30-8A2AA745EF6A}" type="presParOf" srcId="{C6E7E133-362D-4D12-9AA8-B6FA70A41683}" destId="{480AD184-8AFD-4787-A018-99477F89B30A}" srcOrd="1" destOrd="0" presId="urn:microsoft.com/office/officeart/2008/layout/VerticalCurvedList"/>
    <dgm:cxn modelId="{F057BEF6-7934-457D-B311-EC678453ECC5}" type="presParOf" srcId="{C6E7E133-362D-4D12-9AA8-B6FA70A41683}" destId="{87FDE4FF-7AF3-4597-B658-0F2ABF7A80F2}" srcOrd="2" destOrd="0" presId="urn:microsoft.com/office/officeart/2008/layout/VerticalCurvedList"/>
    <dgm:cxn modelId="{0BE6490A-3CAE-4CE4-AE7B-A4804DB897C9}" type="presParOf" srcId="{87FDE4FF-7AF3-4597-B658-0F2ABF7A80F2}" destId="{CA8BB644-FD72-461E-80DD-6C728A39CBDD}" srcOrd="0" destOrd="0" presId="urn:microsoft.com/office/officeart/2008/layout/VerticalCurvedList"/>
    <dgm:cxn modelId="{C8FF3C95-4183-44C4-A477-D71901B5B95D}" type="presParOf" srcId="{C6E7E133-362D-4D12-9AA8-B6FA70A41683}" destId="{7E0F4E76-CAA9-4D70-8532-8CF87F3B7007}" srcOrd="3" destOrd="0" presId="urn:microsoft.com/office/officeart/2008/layout/VerticalCurvedList"/>
    <dgm:cxn modelId="{B6B7189D-9BB5-40F9-9BAE-D86E0AE56AD0}" type="presParOf" srcId="{C6E7E133-362D-4D12-9AA8-B6FA70A41683}" destId="{62C5FE09-CED0-42CF-81D2-CB1137E7DCE9}" srcOrd="4" destOrd="0" presId="urn:microsoft.com/office/officeart/2008/layout/VerticalCurvedList"/>
    <dgm:cxn modelId="{3278B6CC-1FD1-43A0-AD95-52CFAD1990FA}" type="presParOf" srcId="{62C5FE09-CED0-42CF-81D2-CB1137E7DCE9}" destId="{EA667689-E1BF-45D4-9C5F-2B2D080FD19F}" srcOrd="0" destOrd="0" presId="urn:microsoft.com/office/officeart/2008/layout/VerticalCurvedList"/>
    <dgm:cxn modelId="{E7890AEF-D684-48A3-A777-DF8A47CE601E}" type="presParOf" srcId="{C6E7E133-362D-4D12-9AA8-B6FA70A41683}" destId="{E62AFF57-BBA3-4811-9AB7-EBFDA9C1946A}" srcOrd="5" destOrd="0" presId="urn:microsoft.com/office/officeart/2008/layout/VerticalCurvedList"/>
    <dgm:cxn modelId="{02D1DCF1-937F-4934-BB8F-A9A09D854CEA}" type="presParOf" srcId="{C6E7E133-362D-4D12-9AA8-B6FA70A41683}" destId="{14F43FA9-C943-4A13-9807-B68E0A4CD64A}" srcOrd="6" destOrd="0" presId="urn:microsoft.com/office/officeart/2008/layout/VerticalCurvedList"/>
    <dgm:cxn modelId="{C7AFEC34-66E0-4E61-92E5-8DC14500FF1E}" type="presParOf" srcId="{14F43FA9-C943-4A13-9807-B68E0A4CD64A}" destId="{1736AED0-ED58-4419-A50B-3D74F5F45E44}" srcOrd="0" destOrd="0" presId="urn:microsoft.com/office/officeart/2008/layout/VerticalCurvedList"/>
    <dgm:cxn modelId="{67DDB15C-7880-4F2A-A303-65E3622DB018}" type="presParOf" srcId="{C6E7E133-362D-4D12-9AA8-B6FA70A41683}" destId="{EC53C6C2-D8FC-4095-9F93-F18777872618}" srcOrd="7" destOrd="0" presId="urn:microsoft.com/office/officeart/2008/layout/VerticalCurvedList"/>
    <dgm:cxn modelId="{25914DC2-7DC7-485D-8DE0-9D699D22A444}" type="presParOf" srcId="{C6E7E133-362D-4D12-9AA8-B6FA70A41683}" destId="{74843D1C-9729-4005-996C-5D8D39717402}" srcOrd="8" destOrd="0" presId="urn:microsoft.com/office/officeart/2008/layout/VerticalCurvedList"/>
    <dgm:cxn modelId="{8EB2C0A2-2DCE-4DD0-8866-3D6122FF29B1}" type="presParOf" srcId="{74843D1C-9729-4005-996C-5D8D39717402}" destId="{983FAAAD-D485-45BD-904E-DB39085527E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7F7536-3175-40D3-9A8C-02D64BA0F5CB}" type="doc">
      <dgm:prSet loTypeId="urn:microsoft.com/office/officeart/2005/8/layout/chevron2" loCatId="list" qsTypeId="urn:microsoft.com/office/officeart/2005/8/quickstyle/simple1" qsCatId="simple" csTypeId="urn:microsoft.com/office/officeart/2005/8/colors/accent3_4" csCatId="accent3" phldr="1"/>
      <dgm:spPr/>
      <dgm:t>
        <a:bodyPr/>
        <a:lstStyle/>
        <a:p>
          <a:endParaRPr lang="es-EC"/>
        </a:p>
      </dgm:t>
    </dgm:pt>
    <dgm:pt modelId="{BBD2C32A-5101-4319-9DB5-FC5BCD033370}">
      <dgm:prSet phldrT="[Texto]" custT="1"/>
      <dgm:spPr/>
      <dgm:t>
        <a:bodyPr/>
        <a:lstStyle/>
        <a:p>
          <a:pPr algn="just"/>
          <a:endParaRPr lang="es-EC" sz="1600" dirty="0">
            <a:latin typeface="Arial" panose="020B0604020202020204" pitchFamily="34" charset="0"/>
            <a:cs typeface="Arial" panose="020B0604020202020204" pitchFamily="34" charset="0"/>
          </a:endParaRPr>
        </a:p>
      </dgm:t>
    </dgm:pt>
    <dgm:pt modelId="{FD1D3CC9-8536-4F16-8071-AD184261797F}" type="parTrans" cxnId="{D1B45FA3-B9E7-46BC-8158-90403311ACF8}">
      <dgm:prSet/>
      <dgm:spPr/>
      <dgm:t>
        <a:bodyPr/>
        <a:lstStyle/>
        <a:p>
          <a:pPr algn="just"/>
          <a:endParaRPr lang="es-EC" sz="1600">
            <a:latin typeface="Arial" panose="020B0604020202020204" pitchFamily="34" charset="0"/>
            <a:cs typeface="Arial" panose="020B0604020202020204" pitchFamily="34" charset="0"/>
          </a:endParaRPr>
        </a:p>
      </dgm:t>
    </dgm:pt>
    <dgm:pt modelId="{1E0BB59C-CED3-4D20-B5FD-16543748ECFD}" type="sibTrans" cxnId="{D1B45FA3-B9E7-46BC-8158-90403311ACF8}">
      <dgm:prSet/>
      <dgm:spPr/>
      <dgm:t>
        <a:bodyPr/>
        <a:lstStyle/>
        <a:p>
          <a:pPr algn="just"/>
          <a:endParaRPr lang="es-EC" sz="1600">
            <a:latin typeface="Arial" panose="020B0604020202020204" pitchFamily="34" charset="0"/>
            <a:cs typeface="Arial" panose="020B0604020202020204" pitchFamily="34" charset="0"/>
          </a:endParaRPr>
        </a:p>
      </dgm:t>
    </dgm:pt>
    <dgm:pt modelId="{51622962-C7D9-47DB-AA11-DAF0A835E7D2}">
      <dgm:prSet phldrT="[Texto]" custT="1"/>
      <dgm:spPr/>
      <dgm:t>
        <a:bodyPr/>
        <a:lstStyle/>
        <a:p>
          <a:pPr algn="just"/>
          <a:r>
            <a:rPr lang="es-ES" sz="1600" dirty="0" smtClean="0">
              <a:latin typeface="Arial" panose="020B0604020202020204" pitchFamily="34" charset="0"/>
              <a:cs typeface="Arial" panose="020B0604020202020204" pitchFamily="34" charset="0"/>
            </a:rPr>
            <a:t>Las farmacias independientes del sector farmacéutico del cantón Rumiñahui deberían disponer de un modelo de compras de inventario  que les ayude a disminuir los problemas empresariales para ser más eficientes y competitivas en el mercado nacional.</a:t>
          </a:r>
          <a:endParaRPr lang="es-EC" sz="1600" dirty="0">
            <a:latin typeface="Arial" panose="020B0604020202020204" pitchFamily="34" charset="0"/>
            <a:cs typeface="Arial" panose="020B0604020202020204" pitchFamily="34" charset="0"/>
          </a:endParaRPr>
        </a:p>
      </dgm:t>
    </dgm:pt>
    <dgm:pt modelId="{DE941540-D3FD-464E-958F-83D492C3F962}" type="parTrans" cxnId="{C100ED2B-9EA1-4BC4-8FD1-A64EBFC1C2F9}">
      <dgm:prSet/>
      <dgm:spPr/>
      <dgm:t>
        <a:bodyPr/>
        <a:lstStyle/>
        <a:p>
          <a:pPr algn="just"/>
          <a:endParaRPr lang="es-EC" sz="1600">
            <a:latin typeface="Arial" panose="020B0604020202020204" pitchFamily="34" charset="0"/>
            <a:cs typeface="Arial" panose="020B0604020202020204" pitchFamily="34" charset="0"/>
          </a:endParaRPr>
        </a:p>
      </dgm:t>
    </dgm:pt>
    <dgm:pt modelId="{2DB57907-BE38-4649-9302-E56382CE15EA}" type="sibTrans" cxnId="{C100ED2B-9EA1-4BC4-8FD1-A64EBFC1C2F9}">
      <dgm:prSet/>
      <dgm:spPr/>
      <dgm:t>
        <a:bodyPr/>
        <a:lstStyle/>
        <a:p>
          <a:pPr algn="just"/>
          <a:endParaRPr lang="es-EC" sz="1600">
            <a:latin typeface="Arial" panose="020B0604020202020204" pitchFamily="34" charset="0"/>
            <a:cs typeface="Arial" panose="020B0604020202020204" pitchFamily="34" charset="0"/>
          </a:endParaRPr>
        </a:p>
      </dgm:t>
    </dgm:pt>
    <dgm:pt modelId="{41A8058A-7E15-479B-B054-284FE0A5CF9C}">
      <dgm:prSet phldrT="[Texto]" custT="1"/>
      <dgm:spPr/>
      <dgm:t>
        <a:bodyPr/>
        <a:lstStyle/>
        <a:p>
          <a:pPr algn="just"/>
          <a:endParaRPr lang="es-EC" sz="1600" dirty="0">
            <a:latin typeface="Arial" panose="020B0604020202020204" pitchFamily="34" charset="0"/>
            <a:cs typeface="Arial" panose="020B0604020202020204" pitchFamily="34" charset="0"/>
          </a:endParaRPr>
        </a:p>
      </dgm:t>
    </dgm:pt>
    <dgm:pt modelId="{4329F2C8-130D-4F86-999D-EBCCFE62EDAE}" type="parTrans" cxnId="{DC01D69E-367F-4886-BB81-4DB28F8BE3C3}">
      <dgm:prSet/>
      <dgm:spPr/>
      <dgm:t>
        <a:bodyPr/>
        <a:lstStyle/>
        <a:p>
          <a:pPr algn="just"/>
          <a:endParaRPr lang="es-EC" sz="1600">
            <a:latin typeface="Arial" panose="020B0604020202020204" pitchFamily="34" charset="0"/>
            <a:cs typeface="Arial" panose="020B0604020202020204" pitchFamily="34" charset="0"/>
          </a:endParaRPr>
        </a:p>
      </dgm:t>
    </dgm:pt>
    <dgm:pt modelId="{4DB15839-71E9-4B18-AD01-02CAB220A202}" type="sibTrans" cxnId="{DC01D69E-367F-4886-BB81-4DB28F8BE3C3}">
      <dgm:prSet/>
      <dgm:spPr/>
      <dgm:t>
        <a:bodyPr/>
        <a:lstStyle/>
        <a:p>
          <a:pPr algn="just"/>
          <a:endParaRPr lang="es-EC" sz="1600">
            <a:latin typeface="Arial" panose="020B0604020202020204" pitchFamily="34" charset="0"/>
            <a:cs typeface="Arial" panose="020B0604020202020204" pitchFamily="34" charset="0"/>
          </a:endParaRPr>
        </a:p>
      </dgm:t>
    </dgm:pt>
    <dgm:pt modelId="{3380D53E-D0FA-49D4-9023-2DBDC2D983FF}">
      <dgm:prSet phldrT="[Texto]" custT="1"/>
      <dgm:spPr/>
      <dgm:t>
        <a:bodyPr/>
        <a:lstStyle/>
        <a:p>
          <a:pPr algn="just"/>
          <a:r>
            <a:rPr lang="es-ES" sz="1600" dirty="0" smtClean="0">
              <a:latin typeface="Arial" panose="020B0604020202020204" pitchFamily="34" charset="0"/>
              <a:cs typeface="Arial" panose="020B0604020202020204" pitchFamily="34" charset="0"/>
            </a:rPr>
            <a:t>Aceptar la propuesta de la guía metodológica básica para la elaboración de un modelo de gestión ya que el contenido es entendible para adaptarlo e implementarlo en las empresas. .</a:t>
          </a:r>
          <a:endParaRPr lang="es-EC" sz="1600" dirty="0">
            <a:latin typeface="Arial" panose="020B0604020202020204" pitchFamily="34" charset="0"/>
            <a:cs typeface="Arial" panose="020B0604020202020204" pitchFamily="34" charset="0"/>
          </a:endParaRPr>
        </a:p>
      </dgm:t>
    </dgm:pt>
    <dgm:pt modelId="{DD59E467-DC85-4727-B4A5-245CCCE2D7B6}" type="parTrans" cxnId="{431A69FA-E125-475B-9342-170B4E4D47FA}">
      <dgm:prSet/>
      <dgm:spPr/>
      <dgm:t>
        <a:bodyPr/>
        <a:lstStyle/>
        <a:p>
          <a:pPr algn="just"/>
          <a:endParaRPr lang="es-EC" sz="1600">
            <a:latin typeface="Arial" panose="020B0604020202020204" pitchFamily="34" charset="0"/>
            <a:cs typeface="Arial" panose="020B0604020202020204" pitchFamily="34" charset="0"/>
          </a:endParaRPr>
        </a:p>
      </dgm:t>
    </dgm:pt>
    <dgm:pt modelId="{5F9AAEC7-82D3-464D-9AC2-7AC4BAC3803E}" type="sibTrans" cxnId="{431A69FA-E125-475B-9342-170B4E4D47FA}">
      <dgm:prSet/>
      <dgm:spPr/>
      <dgm:t>
        <a:bodyPr/>
        <a:lstStyle/>
        <a:p>
          <a:pPr algn="just"/>
          <a:endParaRPr lang="es-EC" sz="1600">
            <a:latin typeface="Arial" panose="020B0604020202020204" pitchFamily="34" charset="0"/>
            <a:cs typeface="Arial" panose="020B0604020202020204" pitchFamily="34" charset="0"/>
          </a:endParaRPr>
        </a:p>
      </dgm:t>
    </dgm:pt>
    <dgm:pt modelId="{6A9EE01A-E582-4FF4-99F4-878CA52C04E9}">
      <dgm:prSet custT="1"/>
      <dgm:spPr/>
      <dgm:t>
        <a:bodyPr/>
        <a:lstStyle/>
        <a:p>
          <a:pPr algn="just"/>
          <a:endParaRPr lang="es-EC" sz="1600">
            <a:latin typeface="Arial" panose="020B0604020202020204" pitchFamily="34" charset="0"/>
            <a:cs typeface="Arial" panose="020B0604020202020204" pitchFamily="34" charset="0"/>
          </a:endParaRPr>
        </a:p>
      </dgm:t>
    </dgm:pt>
    <dgm:pt modelId="{D504DDC8-6B85-4DB2-8C78-F4C587363C2C}" type="parTrans" cxnId="{D1B6D65F-955B-4786-9470-4BA7EB6497BA}">
      <dgm:prSet/>
      <dgm:spPr/>
      <dgm:t>
        <a:bodyPr/>
        <a:lstStyle/>
        <a:p>
          <a:pPr algn="just"/>
          <a:endParaRPr lang="es-EC" sz="1600">
            <a:latin typeface="Arial" panose="020B0604020202020204" pitchFamily="34" charset="0"/>
            <a:cs typeface="Arial" panose="020B0604020202020204" pitchFamily="34" charset="0"/>
          </a:endParaRPr>
        </a:p>
      </dgm:t>
    </dgm:pt>
    <dgm:pt modelId="{3B6C5524-639A-447D-9E06-486EC5F0DE3F}" type="sibTrans" cxnId="{D1B6D65F-955B-4786-9470-4BA7EB6497BA}">
      <dgm:prSet/>
      <dgm:spPr/>
      <dgm:t>
        <a:bodyPr/>
        <a:lstStyle/>
        <a:p>
          <a:pPr algn="just"/>
          <a:endParaRPr lang="es-EC" sz="1600">
            <a:latin typeface="Arial" panose="020B0604020202020204" pitchFamily="34" charset="0"/>
            <a:cs typeface="Arial" panose="020B0604020202020204" pitchFamily="34" charset="0"/>
          </a:endParaRPr>
        </a:p>
      </dgm:t>
    </dgm:pt>
    <dgm:pt modelId="{BAF2B591-7F54-43FD-AECC-AF4343DD84CD}">
      <dgm:prSet custT="1"/>
      <dgm:spPr/>
      <dgm:t>
        <a:bodyPr/>
        <a:lstStyle/>
        <a:p>
          <a:pPr algn="just"/>
          <a:r>
            <a:rPr lang="es-ES" sz="1600" dirty="0" smtClean="0">
              <a:latin typeface="Arial" panose="020B0604020202020204" pitchFamily="34" charset="0"/>
              <a:cs typeface="Arial" panose="020B0604020202020204" pitchFamily="34" charset="0"/>
            </a:rPr>
            <a:t>Aplicar la estrategia de negocio propuesta y realizar planes de acción adyacentes al modelo de gestión  para que contrarresten el impacto de los factores que afecten la compra  de productos, de esta manera se pueden obtener mejores resultados y beneficios para las empresas. </a:t>
          </a:r>
          <a:endParaRPr lang="es-EC" sz="1600" dirty="0">
            <a:latin typeface="Arial" panose="020B0604020202020204" pitchFamily="34" charset="0"/>
            <a:cs typeface="Arial" panose="020B0604020202020204" pitchFamily="34" charset="0"/>
          </a:endParaRPr>
        </a:p>
      </dgm:t>
    </dgm:pt>
    <dgm:pt modelId="{DD36A77A-F214-41BD-AA03-9AF52C26E438}" type="parTrans" cxnId="{1DD31FC4-E59E-4CB5-AA3B-24EE276647A1}">
      <dgm:prSet/>
      <dgm:spPr/>
      <dgm:t>
        <a:bodyPr/>
        <a:lstStyle/>
        <a:p>
          <a:pPr algn="just"/>
          <a:endParaRPr lang="es-EC" sz="1600">
            <a:latin typeface="Arial" panose="020B0604020202020204" pitchFamily="34" charset="0"/>
            <a:cs typeface="Arial" panose="020B0604020202020204" pitchFamily="34" charset="0"/>
          </a:endParaRPr>
        </a:p>
      </dgm:t>
    </dgm:pt>
    <dgm:pt modelId="{85B19FFB-8CB2-448F-8ED6-59152256759E}" type="sibTrans" cxnId="{1DD31FC4-E59E-4CB5-AA3B-24EE276647A1}">
      <dgm:prSet/>
      <dgm:spPr/>
      <dgm:t>
        <a:bodyPr/>
        <a:lstStyle/>
        <a:p>
          <a:pPr algn="just"/>
          <a:endParaRPr lang="es-EC" sz="1600">
            <a:latin typeface="Arial" panose="020B0604020202020204" pitchFamily="34" charset="0"/>
            <a:cs typeface="Arial" panose="020B0604020202020204" pitchFamily="34" charset="0"/>
          </a:endParaRPr>
        </a:p>
      </dgm:t>
    </dgm:pt>
    <dgm:pt modelId="{2A18FC04-C9CE-4C86-9666-B23965A90DD3}" type="pres">
      <dgm:prSet presAssocID="{087F7536-3175-40D3-9A8C-02D64BA0F5CB}" presName="linearFlow" presStyleCnt="0">
        <dgm:presLayoutVars>
          <dgm:dir/>
          <dgm:animLvl val="lvl"/>
          <dgm:resizeHandles val="exact"/>
        </dgm:presLayoutVars>
      </dgm:prSet>
      <dgm:spPr/>
      <dgm:t>
        <a:bodyPr/>
        <a:lstStyle/>
        <a:p>
          <a:endParaRPr lang="es-ES"/>
        </a:p>
      </dgm:t>
    </dgm:pt>
    <dgm:pt modelId="{DCA3B891-22C5-478F-B020-4DA10E055E1F}" type="pres">
      <dgm:prSet presAssocID="{BBD2C32A-5101-4319-9DB5-FC5BCD033370}" presName="composite" presStyleCnt="0"/>
      <dgm:spPr/>
      <dgm:t>
        <a:bodyPr/>
        <a:lstStyle/>
        <a:p>
          <a:endParaRPr lang="es-EC"/>
        </a:p>
      </dgm:t>
    </dgm:pt>
    <dgm:pt modelId="{BCD96DC2-0308-463B-B121-D7E1ECE44929}" type="pres">
      <dgm:prSet presAssocID="{BBD2C32A-5101-4319-9DB5-FC5BCD033370}" presName="parentText" presStyleLbl="alignNode1" presStyleIdx="0" presStyleCnt="3">
        <dgm:presLayoutVars>
          <dgm:chMax val="1"/>
          <dgm:bulletEnabled val="1"/>
        </dgm:presLayoutVars>
      </dgm:prSet>
      <dgm:spPr/>
      <dgm:t>
        <a:bodyPr/>
        <a:lstStyle/>
        <a:p>
          <a:endParaRPr lang="es-EC"/>
        </a:p>
      </dgm:t>
    </dgm:pt>
    <dgm:pt modelId="{CE2E8336-23BF-4934-824D-184FEFD1A634}" type="pres">
      <dgm:prSet presAssocID="{BBD2C32A-5101-4319-9DB5-FC5BCD033370}" presName="descendantText" presStyleLbl="alignAcc1" presStyleIdx="0" presStyleCnt="3" custLinFactNeighborX="-466">
        <dgm:presLayoutVars>
          <dgm:bulletEnabled val="1"/>
        </dgm:presLayoutVars>
      </dgm:prSet>
      <dgm:spPr/>
      <dgm:t>
        <a:bodyPr/>
        <a:lstStyle/>
        <a:p>
          <a:endParaRPr lang="es-EC"/>
        </a:p>
      </dgm:t>
    </dgm:pt>
    <dgm:pt modelId="{89AC670E-32E2-4642-9992-1697EA82BEFC}" type="pres">
      <dgm:prSet presAssocID="{1E0BB59C-CED3-4D20-B5FD-16543748ECFD}" presName="sp" presStyleCnt="0"/>
      <dgm:spPr/>
      <dgm:t>
        <a:bodyPr/>
        <a:lstStyle/>
        <a:p>
          <a:endParaRPr lang="es-EC"/>
        </a:p>
      </dgm:t>
    </dgm:pt>
    <dgm:pt modelId="{FF3BC23E-A56D-44C0-A3FE-2D55F601AD54}" type="pres">
      <dgm:prSet presAssocID="{41A8058A-7E15-479B-B054-284FE0A5CF9C}" presName="composite" presStyleCnt="0"/>
      <dgm:spPr/>
      <dgm:t>
        <a:bodyPr/>
        <a:lstStyle/>
        <a:p>
          <a:endParaRPr lang="es-EC"/>
        </a:p>
      </dgm:t>
    </dgm:pt>
    <dgm:pt modelId="{3A9D6314-0018-49DE-97E7-96B6894235BA}" type="pres">
      <dgm:prSet presAssocID="{41A8058A-7E15-479B-B054-284FE0A5CF9C}" presName="parentText" presStyleLbl="alignNode1" presStyleIdx="1" presStyleCnt="3">
        <dgm:presLayoutVars>
          <dgm:chMax val="1"/>
          <dgm:bulletEnabled val="1"/>
        </dgm:presLayoutVars>
      </dgm:prSet>
      <dgm:spPr/>
      <dgm:t>
        <a:bodyPr/>
        <a:lstStyle/>
        <a:p>
          <a:endParaRPr lang="es-EC"/>
        </a:p>
      </dgm:t>
    </dgm:pt>
    <dgm:pt modelId="{BE1BB2E2-5DFD-410F-9362-F904ED8CAA3C}" type="pres">
      <dgm:prSet presAssocID="{41A8058A-7E15-479B-B054-284FE0A5CF9C}" presName="descendantText" presStyleLbl="alignAcc1" presStyleIdx="1" presStyleCnt="3">
        <dgm:presLayoutVars>
          <dgm:bulletEnabled val="1"/>
        </dgm:presLayoutVars>
      </dgm:prSet>
      <dgm:spPr/>
      <dgm:t>
        <a:bodyPr/>
        <a:lstStyle/>
        <a:p>
          <a:endParaRPr lang="es-EC"/>
        </a:p>
      </dgm:t>
    </dgm:pt>
    <dgm:pt modelId="{1674D74D-16FF-451E-81E2-3BF58B20A85C}" type="pres">
      <dgm:prSet presAssocID="{4DB15839-71E9-4B18-AD01-02CAB220A202}" presName="sp" presStyleCnt="0"/>
      <dgm:spPr/>
      <dgm:t>
        <a:bodyPr/>
        <a:lstStyle/>
        <a:p>
          <a:endParaRPr lang="es-EC"/>
        </a:p>
      </dgm:t>
    </dgm:pt>
    <dgm:pt modelId="{0E48977C-2955-4717-8544-4E7BA1FBC729}" type="pres">
      <dgm:prSet presAssocID="{6A9EE01A-E582-4FF4-99F4-878CA52C04E9}" presName="composite" presStyleCnt="0"/>
      <dgm:spPr/>
      <dgm:t>
        <a:bodyPr/>
        <a:lstStyle/>
        <a:p>
          <a:endParaRPr lang="es-EC"/>
        </a:p>
      </dgm:t>
    </dgm:pt>
    <dgm:pt modelId="{5F0C4D7D-7139-488F-8F24-05F70F097B21}" type="pres">
      <dgm:prSet presAssocID="{6A9EE01A-E582-4FF4-99F4-878CA52C04E9}" presName="parentText" presStyleLbl="alignNode1" presStyleIdx="2" presStyleCnt="3">
        <dgm:presLayoutVars>
          <dgm:chMax val="1"/>
          <dgm:bulletEnabled val="1"/>
        </dgm:presLayoutVars>
      </dgm:prSet>
      <dgm:spPr/>
      <dgm:t>
        <a:bodyPr/>
        <a:lstStyle/>
        <a:p>
          <a:endParaRPr lang="es-ES"/>
        </a:p>
      </dgm:t>
    </dgm:pt>
    <dgm:pt modelId="{01CD0788-160A-4129-9358-A40B5C42CCDE}" type="pres">
      <dgm:prSet presAssocID="{6A9EE01A-E582-4FF4-99F4-878CA52C04E9}" presName="descendantText" presStyleLbl="alignAcc1" presStyleIdx="2" presStyleCnt="3">
        <dgm:presLayoutVars>
          <dgm:bulletEnabled val="1"/>
        </dgm:presLayoutVars>
      </dgm:prSet>
      <dgm:spPr/>
      <dgm:t>
        <a:bodyPr/>
        <a:lstStyle/>
        <a:p>
          <a:endParaRPr lang="es-EC"/>
        </a:p>
      </dgm:t>
    </dgm:pt>
  </dgm:ptLst>
  <dgm:cxnLst>
    <dgm:cxn modelId="{1DD31FC4-E59E-4CB5-AA3B-24EE276647A1}" srcId="{6A9EE01A-E582-4FF4-99F4-878CA52C04E9}" destId="{BAF2B591-7F54-43FD-AECC-AF4343DD84CD}" srcOrd="0" destOrd="0" parTransId="{DD36A77A-F214-41BD-AA03-9AF52C26E438}" sibTransId="{85B19FFB-8CB2-448F-8ED6-59152256759E}"/>
    <dgm:cxn modelId="{431A69FA-E125-475B-9342-170B4E4D47FA}" srcId="{41A8058A-7E15-479B-B054-284FE0A5CF9C}" destId="{3380D53E-D0FA-49D4-9023-2DBDC2D983FF}" srcOrd="0" destOrd="0" parTransId="{DD59E467-DC85-4727-B4A5-245CCCE2D7B6}" sibTransId="{5F9AAEC7-82D3-464D-9AC2-7AC4BAC3803E}"/>
    <dgm:cxn modelId="{DC01D69E-367F-4886-BB81-4DB28F8BE3C3}" srcId="{087F7536-3175-40D3-9A8C-02D64BA0F5CB}" destId="{41A8058A-7E15-479B-B054-284FE0A5CF9C}" srcOrd="1" destOrd="0" parTransId="{4329F2C8-130D-4F86-999D-EBCCFE62EDAE}" sibTransId="{4DB15839-71E9-4B18-AD01-02CAB220A202}"/>
    <dgm:cxn modelId="{379FEBF8-6714-443E-8419-76C8FA76E6FC}" type="presOf" srcId="{BAF2B591-7F54-43FD-AECC-AF4343DD84CD}" destId="{01CD0788-160A-4129-9358-A40B5C42CCDE}" srcOrd="0" destOrd="0" presId="urn:microsoft.com/office/officeart/2005/8/layout/chevron2"/>
    <dgm:cxn modelId="{2BB931AF-6A05-4F45-9646-E759972592E9}" type="presOf" srcId="{087F7536-3175-40D3-9A8C-02D64BA0F5CB}" destId="{2A18FC04-C9CE-4C86-9666-B23965A90DD3}" srcOrd="0" destOrd="0" presId="urn:microsoft.com/office/officeart/2005/8/layout/chevron2"/>
    <dgm:cxn modelId="{D1B45FA3-B9E7-46BC-8158-90403311ACF8}" srcId="{087F7536-3175-40D3-9A8C-02D64BA0F5CB}" destId="{BBD2C32A-5101-4319-9DB5-FC5BCD033370}" srcOrd="0" destOrd="0" parTransId="{FD1D3CC9-8536-4F16-8071-AD184261797F}" sibTransId="{1E0BB59C-CED3-4D20-B5FD-16543748ECFD}"/>
    <dgm:cxn modelId="{217BF5D7-7AE3-4DA5-88BD-718176096292}" type="presOf" srcId="{41A8058A-7E15-479B-B054-284FE0A5CF9C}" destId="{3A9D6314-0018-49DE-97E7-96B6894235BA}" srcOrd="0" destOrd="0" presId="urn:microsoft.com/office/officeart/2005/8/layout/chevron2"/>
    <dgm:cxn modelId="{3CA9238A-0FD7-4DC9-B8F5-060D35A30C21}" type="presOf" srcId="{6A9EE01A-E582-4FF4-99F4-878CA52C04E9}" destId="{5F0C4D7D-7139-488F-8F24-05F70F097B21}" srcOrd="0" destOrd="0" presId="urn:microsoft.com/office/officeart/2005/8/layout/chevron2"/>
    <dgm:cxn modelId="{7900AE55-94ED-4F81-BC02-11E8DF63979C}" type="presOf" srcId="{BBD2C32A-5101-4319-9DB5-FC5BCD033370}" destId="{BCD96DC2-0308-463B-B121-D7E1ECE44929}" srcOrd="0" destOrd="0" presId="urn:microsoft.com/office/officeart/2005/8/layout/chevron2"/>
    <dgm:cxn modelId="{83937426-2DA6-4FBE-B0BC-262CEF89062C}" type="presOf" srcId="{3380D53E-D0FA-49D4-9023-2DBDC2D983FF}" destId="{BE1BB2E2-5DFD-410F-9362-F904ED8CAA3C}" srcOrd="0" destOrd="0" presId="urn:microsoft.com/office/officeart/2005/8/layout/chevron2"/>
    <dgm:cxn modelId="{D1B6D65F-955B-4786-9470-4BA7EB6497BA}" srcId="{087F7536-3175-40D3-9A8C-02D64BA0F5CB}" destId="{6A9EE01A-E582-4FF4-99F4-878CA52C04E9}" srcOrd="2" destOrd="0" parTransId="{D504DDC8-6B85-4DB2-8C78-F4C587363C2C}" sibTransId="{3B6C5524-639A-447D-9E06-486EC5F0DE3F}"/>
    <dgm:cxn modelId="{C100ED2B-9EA1-4BC4-8FD1-A64EBFC1C2F9}" srcId="{BBD2C32A-5101-4319-9DB5-FC5BCD033370}" destId="{51622962-C7D9-47DB-AA11-DAF0A835E7D2}" srcOrd="0" destOrd="0" parTransId="{DE941540-D3FD-464E-958F-83D492C3F962}" sibTransId="{2DB57907-BE38-4649-9302-E56382CE15EA}"/>
    <dgm:cxn modelId="{0768BA61-0B5C-4FF7-9BD0-41BBD666A188}" type="presOf" srcId="{51622962-C7D9-47DB-AA11-DAF0A835E7D2}" destId="{CE2E8336-23BF-4934-824D-184FEFD1A634}" srcOrd="0" destOrd="0" presId="urn:microsoft.com/office/officeart/2005/8/layout/chevron2"/>
    <dgm:cxn modelId="{8270D39A-28C7-4C13-BC83-9F70359848D9}" type="presParOf" srcId="{2A18FC04-C9CE-4C86-9666-B23965A90DD3}" destId="{DCA3B891-22C5-478F-B020-4DA10E055E1F}" srcOrd="0" destOrd="0" presId="urn:microsoft.com/office/officeart/2005/8/layout/chevron2"/>
    <dgm:cxn modelId="{56C226C8-36D3-4441-B41E-ADA89761F092}" type="presParOf" srcId="{DCA3B891-22C5-478F-B020-4DA10E055E1F}" destId="{BCD96DC2-0308-463B-B121-D7E1ECE44929}" srcOrd="0" destOrd="0" presId="urn:microsoft.com/office/officeart/2005/8/layout/chevron2"/>
    <dgm:cxn modelId="{85C056D4-42C9-4DEE-8E68-BE6325212880}" type="presParOf" srcId="{DCA3B891-22C5-478F-B020-4DA10E055E1F}" destId="{CE2E8336-23BF-4934-824D-184FEFD1A634}" srcOrd="1" destOrd="0" presId="urn:microsoft.com/office/officeart/2005/8/layout/chevron2"/>
    <dgm:cxn modelId="{EB90075C-3E95-416E-9322-E9B9413D04F4}" type="presParOf" srcId="{2A18FC04-C9CE-4C86-9666-B23965A90DD3}" destId="{89AC670E-32E2-4642-9992-1697EA82BEFC}" srcOrd="1" destOrd="0" presId="urn:microsoft.com/office/officeart/2005/8/layout/chevron2"/>
    <dgm:cxn modelId="{63DA80F7-C79C-4BD0-973D-B56773485569}" type="presParOf" srcId="{2A18FC04-C9CE-4C86-9666-B23965A90DD3}" destId="{FF3BC23E-A56D-44C0-A3FE-2D55F601AD54}" srcOrd="2" destOrd="0" presId="urn:microsoft.com/office/officeart/2005/8/layout/chevron2"/>
    <dgm:cxn modelId="{D93E7DF8-A666-4B9D-B9B5-E72D911D49BA}" type="presParOf" srcId="{FF3BC23E-A56D-44C0-A3FE-2D55F601AD54}" destId="{3A9D6314-0018-49DE-97E7-96B6894235BA}" srcOrd="0" destOrd="0" presId="urn:microsoft.com/office/officeart/2005/8/layout/chevron2"/>
    <dgm:cxn modelId="{672FB388-60BC-41DB-9488-920BBCC8AB9E}" type="presParOf" srcId="{FF3BC23E-A56D-44C0-A3FE-2D55F601AD54}" destId="{BE1BB2E2-5DFD-410F-9362-F904ED8CAA3C}" srcOrd="1" destOrd="0" presId="urn:microsoft.com/office/officeart/2005/8/layout/chevron2"/>
    <dgm:cxn modelId="{51E1C8BA-2D72-4466-BE83-702BA310EADE}" type="presParOf" srcId="{2A18FC04-C9CE-4C86-9666-B23965A90DD3}" destId="{1674D74D-16FF-451E-81E2-3BF58B20A85C}" srcOrd="3" destOrd="0" presId="urn:microsoft.com/office/officeart/2005/8/layout/chevron2"/>
    <dgm:cxn modelId="{4E2C2353-508C-44D4-B3DF-DD1A86DA4543}" type="presParOf" srcId="{2A18FC04-C9CE-4C86-9666-B23965A90DD3}" destId="{0E48977C-2955-4717-8544-4E7BA1FBC729}" srcOrd="4" destOrd="0" presId="urn:microsoft.com/office/officeart/2005/8/layout/chevron2"/>
    <dgm:cxn modelId="{9B05955E-F757-4531-B6D3-38D67C10B556}" type="presParOf" srcId="{0E48977C-2955-4717-8544-4E7BA1FBC729}" destId="{5F0C4D7D-7139-488F-8F24-05F70F097B21}" srcOrd="0" destOrd="0" presId="urn:microsoft.com/office/officeart/2005/8/layout/chevron2"/>
    <dgm:cxn modelId="{E55D0C74-0E32-432E-8C74-541F4A0FE08B}" type="presParOf" srcId="{0E48977C-2955-4717-8544-4E7BA1FBC729}" destId="{01CD0788-160A-4129-9358-A40B5C42CCD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accent3_4" csCatId="accent3" phldr="1"/>
      <dgm:spPr/>
      <dgm:t>
        <a:bodyPr/>
        <a:lstStyle/>
        <a:p>
          <a:endParaRPr lang="es-EC"/>
        </a:p>
      </dgm:t>
    </dgm:pt>
    <dgm:pt modelId="{8134AEE5-D73B-4E8E-A9D3-6B777C157912}">
      <dgm:prSet phldrT="[Texto]" custT="1"/>
      <dgm:spPr/>
      <dgm:t>
        <a:bodyPr/>
        <a:lstStyle/>
        <a:p>
          <a:r>
            <a:rPr lang="es-EC" sz="1600" b="1" smtClean="0">
              <a:solidFill>
                <a:schemeClr val="tx1"/>
              </a:solidFill>
              <a:latin typeface="Arial" panose="020B0604020202020204" pitchFamily="34" charset="0"/>
              <a:cs typeface="Arial" panose="020B0604020202020204" pitchFamily="34" charset="0"/>
            </a:rPr>
            <a:t>Por su finalidad</a:t>
          </a:r>
          <a:endParaRPr lang="es-EC" sz="1600" dirty="0">
            <a:solidFill>
              <a:schemeClr val="tx1"/>
            </a:solidFill>
            <a:latin typeface="Arial" panose="020B0604020202020204" pitchFamily="34" charset="0"/>
            <a:cs typeface="Arial" panose="020B0604020202020204" pitchFamily="34" charset="0"/>
          </a:endParaRPr>
        </a:p>
      </dgm:t>
    </dgm:pt>
    <dgm:pt modelId="{41051EFE-242E-4B4D-B6C6-915CF28E6FE0}" type="parTrans" cxnId="{A37744D5-EBD7-408E-825C-64A9B6E510D7}">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3A8EFAEC-DE22-4B74-843C-3D727DEDA48B}" type="sibTrans" cxnId="{A37744D5-EBD7-408E-825C-64A9B6E510D7}">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903E1DB7-9455-4616-A54B-EF491955096E}">
      <dgm:prSet phldrT="[Texto]" custT="1"/>
      <dgm:spPr/>
      <dgm:t>
        <a:bodyPr/>
        <a:lstStyle/>
        <a:p>
          <a:r>
            <a:rPr lang="es-EC" sz="1600" b="1" smtClean="0">
              <a:solidFill>
                <a:schemeClr val="tx1"/>
              </a:solidFill>
              <a:latin typeface="Arial" panose="020B0604020202020204" pitchFamily="34" charset="0"/>
              <a:cs typeface="Arial" panose="020B0604020202020204" pitchFamily="34" charset="0"/>
            </a:rPr>
            <a:t>Por las fuentes de información</a:t>
          </a:r>
          <a:endParaRPr lang="es-EC" sz="1600" dirty="0">
            <a:solidFill>
              <a:schemeClr val="tx1"/>
            </a:solidFill>
            <a:latin typeface="Arial" panose="020B0604020202020204" pitchFamily="34" charset="0"/>
            <a:cs typeface="Arial" panose="020B0604020202020204" pitchFamily="34" charset="0"/>
          </a:endParaRPr>
        </a:p>
      </dgm:t>
    </dgm:pt>
    <dgm:pt modelId="{BE2C93F8-45AD-4816-A044-27DC6772F37D}" type="parTrans" cxnId="{3BDA74D1-85E3-4331-98F0-B649F2DD173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28CDB340-9933-4791-81CD-77CC817AC156}" type="sibTrans" cxnId="{3BDA74D1-85E3-4331-98F0-B649F2DD173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7BD3BB84-6D58-4B83-ACA9-0CFEE6D3328F}">
      <dgm:prSet phldrT="[Texto]" custT="1"/>
      <dgm:spPr/>
      <dgm:t>
        <a:bodyPr/>
        <a:lstStyle/>
        <a:p>
          <a:r>
            <a:rPr lang="es-EC" sz="1600" b="1" smtClean="0">
              <a:solidFill>
                <a:schemeClr val="tx1"/>
              </a:solidFill>
              <a:latin typeface="Arial" panose="020B0604020202020204" pitchFamily="34" charset="0"/>
              <a:cs typeface="Arial" panose="020B0604020202020204" pitchFamily="34" charset="0"/>
            </a:rPr>
            <a:t>Por las unidades de análisis</a:t>
          </a:r>
          <a:endParaRPr lang="es-EC" sz="1600" dirty="0">
            <a:solidFill>
              <a:schemeClr val="tx1"/>
            </a:solidFill>
            <a:latin typeface="Arial" panose="020B0604020202020204" pitchFamily="34" charset="0"/>
            <a:cs typeface="Arial" panose="020B0604020202020204" pitchFamily="34" charset="0"/>
          </a:endParaRPr>
        </a:p>
      </dgm:t>
    </dgm:pt>
    <dgm:pt modelId="{FDAC5582-98FC-43D4-BE12-2F5CF543C771}" type="parTrans" cxnId="{941C4500-65A0-4B0E-A9F0-E07DD2DF0129}">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EA0F171A-25F2-4180-8841-56FE7FAB6AB7}" type="sibTrans" cxnId="{941C4500-65A0-4B0E-A9F0-E07DD2DF0129}">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42F5924A-928A-49CC-9E86-3B8402D96281}">
      <dgm:prSet phldrT="[Texto]" custT="1"/>
      <dgm:spPr/>
      <dgm:t>
        <a:bodyPr/>
        <a:lstStyle/>
        <a:p>
          <a:r>
            <a:rPr lang="es-EC" sz="1600" b="1" smtClean="0">
              <a:solidFill>
                <a:schemeClr val="tx1"/>
              </a:solidFill>
              <a:latin typeface="Arial" panose="020B0604020202020204" pitchFamily="34" charset="0"/>
              <a:cs typeface="Arial" panose="020B0604020202020204" pitchFamily="34" charset="0"/>
            </a:rPr>
            <a:t>Por el control de las variables</a:t>
          </a:r>
          <a:endParaRPr lang="es-EC" sz="1600" dirty="0">
            <a:solidFill>
              <a:schemeClr val="tx1"/>
            </a:solidFill>
            <a:latin typeface="Arial" panose="020B0604020202020204" pitchFamily="34" charset="0"/>
            <a:cs typeface="Arial" panose="020B0604020202020204" pitchFamily="34" charset="0"/>
          </a:endParaRPr>
        </a:p>
      </dgm:t>
    </dgm:pt>
    <dgm:pt modelId="{F2A9F662-18BC-4345-B9F2-B2D879907050}" type="parTrans" cxnId="{691F50F8-6F41-4696-867B-2A937C2901C7}">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5D1D94C6-3250-4359-917F-9E05EA3D2189}" type="sibTrans" cxnId="{691F50F8-6F41-4696-867B-2A937C2901C7}">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4338B03F-1634-40B0-9730-9229A6E3A122}">
      <dgm:prSet phldrT="[Texto]" custT="1"/>
      <dgm:spPr/>
      <dgm:t>
        <a:bodyPr/>
        <a:lstStyle/>
        <a:p>
          <a:r>
            <a:rPr lang="es-EC" sz="1600" b="1" smtClean="0">
              <a:solidFill>
                <a:schemeClr val="tx1"/>
              </a:solidFill>
              <a:latin typeface="Arial" panose="020B0604020202020204" pitchFamily="34" charset="0"/>
              <a:cs typeface="Arial" panose="020B0604020202020204" pitchFamily="34" charset="0"/>
            </a:rPr>
            <a:t>Por el alcance</a:t>
          </a:r>
          <a:endParaRPr lang="es-EC" sz="1600" dirty="0">
            <a:solidFill>
              <a:schemeClr val="tx1"/>
            </a:solidFill>
            <a:latin typeface="Arial" panose="020B0604020202020204" pitchFamily="34" charset="0"/>
            <a:cs typeface="Arial" panose="020B0604020202020204" pitchFamily="34" charset="0"/>
          </a:endParaRPr>
        </a:p>
      </dgm:t>
    </dgm:pt>
    <dgm:pt modelId="{39059C77-8569-4DFF-9612-40621BB01539}" type="parTrans" cxnId="{A99DF118-70E2-4D8B-882D-7D6EC393CEB6}">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8E4D78F9-915F-4EA1-B5E6-454BB52D8C0D}" type="sibTrans" cxnId="{A99DF118-70E2-4D8B-882D-7D6EC393CEB6}">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E77B7251-2CB3-4BCB-B7CE-C08D69FBCA05}">
      <dgm:prSet phldrT="[Texto]" custT="1"/>
      <dgm:spPr/>
      <dgm:t>
        <a:bodyPr/>
        <a:lstStyle/>
        <a:p>
          <a:r>
            <a:rPr lang="es-EC" sz="1600" b="0" smtClean="0">
              <a:solidFill>
                <a:schemeClr val="tx1"/>
              </a:solidFill>
              <a:latin typeface="Arial" panose="020B0604020202020204" pitchFamily="34" charset="0"/>
              <a:cs typeface="Arial" panose="020B0604020202020204" pitchFamily="34" charset="0"/>
            </a:rPr>
            <a:t>Aplicada</a:t>
          </a:r>
          <a:endParaRPr lang="es-EC" sz="1600" b="0" dirty="0">
            <a:solidFill>
              <a:schemeClr val="tx1"/>
            </a:solidFill>
            <a:latin typeface="Arial" panose="020B0604020202020204" pitchFamily="34" charset="0"/>
            <a:cs typeface="Arial" panose="020B0604020202020204" pitchFamily="34" charset="0"/>
          </a:endParaRPr>
        </a:p>
      </dgm:t>
    </dgm:pt>
    <dgm:pt modelId="{91E9FF0F-6B4F-41D2-B4A3-53882F823FAE}" type="parTrans" cxnId="{FEEA0A0A-08A2-4908-9F4A-243107AA1E3F}">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45A7BF1D-C728-47B1-BE6B-C7FFA014B0AF}" type="sibTrans" cxnId="{FEEA0A0A-08A2-4908-9F4A-243107AA1E3F}">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A82A6DAA-F78F-4B9A-9B94-6BCB7985E24B}">
      <dgm:prSet phldrT="[Texto]" custT="1"/>
      <dgm:spPr/>
      <dgm:t>
        <a:bodyPr/>
        <a:lstStyle/>
        <a:p>
          <a:r>
            <a:rPr lang="es-EC" sz="1600" b="0" smtClean="0">
              <a:solidFill>
                <a:schemeClr val="tx1"/>
              </a:solidFill>
              <a:latin typeface="Arial" panose="020B0604020202020204" pitchFamily="34" charset="0"/>
              <a:cs typeface="Arial" panose="020B0604020202020204" pitchFamily="34" charset="0"/>
            </a:rPr>
            <a:t>Mixto</a:t>
          </a:r>
          <a:endParaRPr lang="es-EC" sz="1600" b="0" dirty="0">
            <a:solidFill>
              <a:schemeClr val="tx1"/>
            </a:solidFill>
            <a:latin typeface="Arial" panose="020B0604020202020204" pitchFamily="34" charset="0"/>
            <a:cs typeface="Arial" panose="020B0604020202020204" pitchFamily="34" charset="0"/>
          </a:endParaRPr>
        </a:p>
      </dgm:t>
    </dgm:pt>
    <dgm:pt modelId="{247555C5-85F7-470E-AEF5-8A96890FE555}" type="parTrans" cxnId="{26D6023F-BFF4-4231-8CE6-1FD62B56B636}">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E9754F79-1C35-4040-A23F-9C84118287E2}" type="sibTrans" cxnId="{26D6023F-BFF4-4231-8CE6-1FD62B56B636}">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D1C17329-5996-4CF8-AF96-379BE447042A}">
      <dgm:prSet phldrT="[Texto]" custT="1"/>
      <dgm:spPr/>
      <dgm:t>
        <a:bodyPr/>
        <a:lstStyle/>
        <a:p>
          <a:r>
            <a:rPr lang="es-EC" sz="1600" b="0" smtClean="0">
              <a:solidFill>
                <a:schemeClr val="tx1"/>
              </a:solidFill>
              <a:latin typeface="Arial" panose="020B0604020202020204" pitchFamily="34" charset="0"/>
              <a:cs typeface="Arial" panose="020B0604020202020204" pitchFamily="34" charset="0"/>
            </a:rPr>
            <a:t>In situ</a:t>
          </a:r>
          <a:endParaRPr lang="es-EC" sz="1600" b="0" dirty="0">
            <a:solidFill>
              <a:schemeClr val="tx1"/>
            </a:solidFill>
            <a:latin typeface="Arial" panose="020B0604020202020204" pitchFamily="34" charset="0"/>
            <a:cs typeface="Arial" panose="020B0604020202020204" pitchFamily="34" charset="0"/>
          </a:endParaRPr>
        </a:p>
      </dgm:t>
    </dgm:pt>
    <dgm:pt modelId="{BED2344F-27AA-4CDA-B796-B0FD76B4ABC6}" type="parTrans" cxnId="{0779129D-CD66-47CA-873F-BCA52A628CC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306EBE94-94DA-4DE9-A11B-E027C2B9FF0C}" type="sibTrans" cxnId="{0779129D-CD66-47CA-873F-BCA52A628CCD}">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1C8DB22C-9BF0-4CBD-8DE6-D5B762B229F1}">
      <dgm:prSet phldrT="[Texto]" custT="1"/>
      <dgm:spPr/>
      <dgm:t>
        <a:bodyPr/>
        <a:lstStyle/>
        <a:p>
          <a:r>
            <a:rPr lang="es-EC" sz="1600" b="0" smtClean="0">
              <a:solidFill>
                <a:schemeClr val="tx1"/>
              </a:solidFill>
              <a:latin typeface="Arial" panose="020B0604020202020204" pitchFamily="34" charset="0"/>
              <a:cs typeface="Arial" panose="020B0604020202020204" pitchFamily="34" charset="0"/>
            </a:rPr>
            <a:t>No experimental</a:t>
          </a:r>
          <a:endParaRPr lang="es-EC" sz="1600" b="0" dirty="0">
            <a:solidFill>
              <a:schemeClr val="tx1"/>
            </a:solidFill>
            <a:latin typeface="Arial" panose="020B0604020202020204" pitchFamily="34" charset="0"/>
            <a:cs typeface="Arial" panose="020B0604020202020204" pitchFamily="34" charset="0"/>
          </a:endParaRPr>
        </a:p>
      </dgm:t>
    </dgm:pt>
    <dgm:pt modelId="{4BFF11BC-44C9-42AF-968A-755371156946}" type="parTrans" cxnId="{37EB0E97-651F-4F5F-BD6D-CB7C089DBD41}">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F4F4C5B2-D6D9-4BE4-8203-15AC68812218}" type="sibTrans" cxnId="{37EB0E97-651F-4F5F-BD6D-CB7C089DBD41}">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A9052623-35E6-4A99-862E-575D47491B95}">
      <dgm:prSet phldrT="[Texto]" custT="1"/>
      <dgm:spPr/>
      <dgm:t>
        <a:bodyPr/>
        <a:lstStyle/>
        <a:p>
          <a:r>
            <a:rPr lang="es-EC" sz="1600" smtClean="0">
              <a:solidFill>
                <a:schemeClr val="tx1"/>
              </a:solidFill>
              <a:latin typeface="Arial" panose="020B0604020202020204" pitchFamily="34" charset="0"/>
              <a:cs typeface="Arial" panose="020B0604020202020204" pitchFamily="34" charset="0"/>
            </a:rPr>
            <a:t>Descriptivo</a:t>
          </a:r>
          <a:endParaRPr lang="es-EC" sz="1600" dirty="0">
            <a:solidFill>
              <a:schemeClr val="tx1"/>
            </a:solidFill>
            <a:latin typeface="Arial" panose="020B0604020202020204" pitchFamily="34" charset="0"/>
            <a:cs typeface="Arial" panose="020B0604020202020204" pitchFamily="34" charset="0"/>
          </a:endParaRPr>
        </a:p>
      </dgm:t>
    </dgm:pt>
    <dgm:pt modelId="{344B7CB0-06CE-4E26-AC25-5E534DFA8A67}" type="parTrans" cxnId="{7A036F60-C872-4D9B-B27C-7F7DE1A6B5A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E4B950AB-BFAE-4AEA-A610-860A32AB9EB8}" type="sibTrans" cxnId="{7A036F60-C872-4D9B-B27C-7F7DE1A6B5AA}">
      <dgm:prSet/>
      <dgm:spPr/>
      <dgm:t>
        <a:bodyPr/>
        <a:lstStyle/>
        <a:p>
          <a:endParaRPr lang="es-EC" sz="2000">
            <a:solidFill>
              <a:schemeClr val="tx1"/>
            </a:solidFill>
            <a:latin typeface="Arial" panose="020B0604020202020204" pitchFamily="34" charset="0"/>
            <a:cs typeface="Arial" panose="020B0604020202020204" pitchFamily="34" charset="0"/>
          </a:endParaRPr>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t>
        <a:bodyPr/>
        <a:lstStyle/>
        <a:p>
          <a:endParaRPr lang="es-EC"/>
        </a:p>
      </dgm:t>
    </dgm:pt>
    <dgm:pt modelId="{1212A38A-7C2E-4894-A2E4-D0A20FEC3951}" type="pres">
      <dgm:prSet presAssocID="{8134AEE5-D73B-4E8E-A9D3-6B777C157912}" presName="parentLeftMargin" presStyleLbl="node1" presStyleIdx="0" presStyleCnt="5"/>
      <dgm:spPr/>
      <dgm:t>
        <a:bodyPr/>
        <a:lstStyle/>
        <a:p>
          <a:endParaRPr lang="es-EC"/>
        </a:p>
      </dgm:t>
    </dgm:pt>
    <dgm:pt modelId="{CADBA3BE-A097-4A57-A2CE-D490B2FFAC47}" type="pres">
      <dgm:prSet presAssocID="{8134AEE5-D73B-4E8E-A9D3-6B777C157912}" presName="parentText" presStyleLbl="node1" presStyleIdx="0" presStyleCnt="5">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t>
        <a:bodyPr/>
        <a:lstStyle/>
        <a:p>
          <a:endParaRPr lang="es-EC"/>
        </a:p>
      </dgm:t>
    </dgm:pt>
    <dgm:pt modelId="{CC488A62-4F63-46F9-BB6E-7F084E7B450A}" type="pres">
      <dgm:prSet presAssocID="{8134AEE5-D73B-4E8E-A9D3-6B777C157912}" presName="childText" presStyleLbl="conFgAcc1" presStyleIdx="0" presStyleCnt="5">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t>
        <a:bodyPr/>
        <a:lstStyle/>
        <a:p>
          <a:endParaRPr lang="es-EC"/>
        </a:p>
      </dgm:t>
    </dgm:pt>
    <dgm:pt modelId="{D16FECFC-AA5A-4A41-8F4A-E077E24FDF61}" type="pres">
      <dgm:prSet presAssocID="{903E1DB7-9455-4616-A54B-EF491955096E}" presName="parentLin" presStyleCnt="0"/>
      <dgm:spPr/>
      <dgm:t>
        <a:bodyPr/>
        <a:lstStyle/>
        <a:p>
          <a:endParaRPr lang="es-EC"/>
        </a:p>
      </dgm:t>
    </dgm:pt>
    <dgm:pt modelId="{3BC8D540-B26A-4A2B-B078-5B48D6670F71}" type="pres">
      <dgm:prSet presAssocID="{903E1DB7-9455-4616-A54B-EF491955096E}" presName="parentLeftMargin" presStyleLbl="node1" presStyleIdx="0" presStyleCnt="5"/>
      <dgm:spPr/>
      <dgm:t>
        <a:bodyPr/>
        <a:lstStyle/>
        <a:p>
          <a:endParaRPr lang="es-EC"/>
        </a:p>
      </dgm:t>
    </dgm:pt>
    <dgm:pt modelId="{89D6FD6F-C951-4557-BE59-35538894082E}" type="pres">
      <dgm:prSet presAssocID="{903E1DB7-9455-4616-A54B-EF491955096E}" presName="parentText" presStyleLbl="node1" presStyleIdx="1" presStyleCnt="5"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t>
        <a:bodyPr/>
        <a:lstStyle/>
        <a:p>
          <a:endParaRPr lang="es-EC"/>
        </a:p>
      </dgm:t>
    </dgm:pt>
    <dgm:pt modelId="{1E4CA2BE-FB35-430D-8CB2-CEE2152C885B}" type="pres">
      <dgm:prSet presAssocID="{903E1DB7-9455-4616-A54B-EF491955096E}" presName="childText" presStyleLbl="conFgAcc1" presStyleIdx="1" presStyleCnt="5">
        <dgm:presLayoutVars>
          <dgm:bulletEnabled val="1"/>
        </dgm:presLayoutVars>
      </dgm:prSet>
      <dgm:spPr/>
      <dgm:t>
        <a:bodyPr/>
        <a:lstStyle/>
        <a:p>
          <a:endParaRPr lang="es-EC"/>
        </a:p>
      </dgm:t>
    </dgm:pt>
    <dgm:pt modelId="{174EFCEE-4D87-4DAE-BC81-ED439ADF3166}" type="pres">
      <dgm:prSet presAssocID="{28CDB340-9933-4791-81CD-77CC817AC156}" presName="spaceBetweenRectangles" presStyleCnt="0"/>
      <dgm:spPr/>
      <dgm:t>
        <a:bodyPr/>
        <a:lstStyle/>
        <a:p>
          <a:endParaRPr lang="es-EC"/>
        </a:p>
      </dgm:t>
    </dgm:pt>
    <dgm:pt modelId="{01879BBA-E2DC-48BA-AD2B-B54DED3FF20C}" type="pres">
      <dgm:prSet presAssocID="{7BD3BB84-6D58-4B83-ACA9-0CFEE6D3328F}" presName="parentLin" presStyleCnt="0"/>
      <dgm:spPr/>
      <dgm:t>
        <a:bodyPr/>
        <a:lstStyle/>
        <a:p>
          <a:endParaRPr lang="es-EC"/>
        </a:p>
      </dgm:t>
    </dgm:pt>
    <dgm:pt modelId="{3A58FF7A-E45F-427F-B2D3-DDC63A187F20}" type="pres">
      <dgm:prSet presAssocID="{7BD3BB84-6D58-4B83-ACA9-0CFEE6D3328F}" presName="parentLeftMargin" presStyleLbl="node1" presStyleIdx="1" presStyleCnt="5"/>
      <dgm:spPr/>
      <dgm:t>
        <a:bodyPr/>
        <a:lstStyle/>
        <a:p>
          <a:endParaRPr lang="es-EC"/>
        </a:p>
      </dgm:t>
    </dgm:pt>
    <dgm:pt modelId="{5F03FD50-A4DB-4476-AD11-743C9DE7B30F}" type="pres">
      <dgm:prSet presAssocID="{7BD3BB84-6D58-4B83-ACA9-0CFEE6D3328F}" presName="parentText" presStyleLbl="node1" presStyleIdx="2" presStyleCnt="5">
        <dgm:presLayoutVars>
          <dgm:chMax val="0"/>
          <dgm:bulletEnabled val="1"/>
        </dgm:presLayoutVars>
      </dgm:prSet>
      <dgm:spPr/>
      <dgm:t>
        <a:bodyPr/>
        <a:lstStyle/>
        <a:p>
          <a:endParaRPr lang="es-EC"/>
        </a:p>
      </dgm:t>
    </dgm:pt>
    <dgm:pt modelId="{506DDB46-D1C0-410E-B3D6-DF697DA5CC20}" type="pres">
      <dgm:prSet presAssocID="{7BD3BB84-6D58-4B83-ACA9-0CFEE6D3328F}" presName="negativeSpace" presStyleCnt="0"/>
      <dgm:spPr/>
      <dgm:t>
        <a:bodyPr/>
        <a:lstStyle/>
        <a:p>
          <a:endParaRPr lang="es-EC"/>
        </a:p>
      </dgm:t>
    </dgm:pt>
    <dgm:pt modelId="{7365E0B2-09D9-4898-AACA-C0FAD3E190AC}" type="pres">
      <dgm:prSet presAssocID="{7BD3BB84-6D58-4B83-ACA9-0CFEE6D3328F}" presName="childText" presStyleLbl="conFgAcc1" presStyleIdx="2" presStyleCnt="5">
        <dgm:presLayoutVars>
          <dgm:bulletEnabled val="1"/>
        </dgm:presLayoutVars>
      </dgm:prSet>
      <dgm:spPr/>
      <dgm:t>
        <a:bodyPr/>
        <a:lstStyle/>
        <a:p>
          <a:endParaRPr lang="es-EC"/>
        </a:p>
      </dgm:t>
    </dgm:pt>
    <dgm:pt modelId="{F938E360-203E-412C-AFD9-FC813638D0D7}" type="pres">
      <dgm:prSet presAssocID="{EA0F171A-25F2-4180-8841-56FE7FAB6AB7}" presName="spaceBetweenRectangles" presStyleCnt="0"/>
      <dgm:spPr/>
      <dgm:t>
        <a:bodyPr/>
        <a:lstStyle/>
        <a:p>
          <a:endParaRPr lang="es-EC"/>
        </a:p>
      </dgm:t>
    </dgm:pt>
    <dgm:pt modelId="{A312789A-AE4B-4DF7-9FF3-DFC9F1216D3D}" type="pres">
      <dgm:prSet presAssocID="{42F5924A-928A-49CC-9E86-3B8402D96281}" presName="parentLin" presStyleCnt="0"/>
      <dgm:spPr/>
      <dgm:t>
        <a:bodyPr/>
        <a:lstStyle/>
        <a:p>
          <a:endParaRPr lang="es-EC"/>
        </a:p>
      </dgm:t>
    </dgm:pt>
    <dgm:pt modelId="{133D0973-08E9-40C7-88A0-9815BF1A41CC}" type="pres">
      <dgm:prSet presAssocID="{42F5924A-928A-49CC-9E86-3B8402D96281}" presName="parentLeftMargin" presStyleLbl="node1" presStyleIdx="2" presStyleCnt="5"/>
      <dgm:spPr/>
      <dgm:t>
        <a:bodyPr/>
        <a:lstStyle/>
        <a:p>
          <a:endParaRPr lang="es-EC"/>
        </a:p>
      </dgm:t>
    </dgm:pt>
    <dgm:pt modelId="{E8C48CFD-5DAA-47AE-8795-FCFD6F8DF848}" type="pres">
      <dgm:prSet presAssocID="{42F5924A-928A-49CC-9E86-3B8402D96281}" presName="parentText" presStyleLbl="node1" presStyleIdx="3" presStyleCnt="5">
        <dgm:presLayoutVars>
          <dgm:chMax val="0"/>
          <dgm:bulletEnabled val="1"/>
        </dgm:presLayoutVars>
      </dgm:prSet>
      <dgm:spPr/>
      <dgm:t>
        <a:bodyPr/>
        <a:lstStyle/>
        <a:p>
          <a:endParaRPr lang="es-EC"/>
        </a:p>
      </dgm:t>
    </dgm:pt>
    <dgm:pt modelId="{88E5B961-9BC3-443A-BD8D-2BDAD705A984}" type="pres">
      <dgm:prSet presAssocID="{42F5924A-928A-49CC-9E86-3B8402D96281}" presName="negativeSpace" presStyleCnt="0"/>
      <dgm:spPr/>
      <dgm:t>
        <a:bodyPr/>
        <a:lstStyle/>
        <a:p>
          <a:endParaRPr lang="es-EC"/>
        </a:p>
      </dgm:t>
    </dgm:pt>
    <dgm:pt modelId="{7B43BD2A-5BF9-4CB0-B894-0CE5DC513CB0}" type="pres">
      <dgm:prSet presAssocID="{42F5924A-928A-49CC-9E86-3B8402D96281}" presName="childText" presStyleLbl="conFgAcc1" presStyleIdx="3" presStyleCnt="5" custLinFactNeighborY="0">
        <dgm:presLayoutVars>
          <dgm:bulletEnabled val="1"/>
        </dgm:presLayoutVars>
      </dgm:prSet>
      <dgm:spPr/>
      <dgm:t>
        <a:bodyPr/>
        <a:lstStyle/>
        <a:p>
          <a:endParaRPr lang="es-EC"/>
        </a:p>
      </dgm:t>
    </dgm:pt>
    <dgm:pt modelId="{F4A41694-709F-468E-9495-5C22177A06FC}" type="pres">
      <dgm:prSet presAssocID="{5D1D94C6-3250-4359-917F-9E05EA3D2189}" presName="spaceBetweenRectangles" presStyleCnt="0"/>
      <dgm:spPr/>
      <dgm:t>
        <a:bodyPr/>
        <a:lstStyle/>
        <a:p>
          <a:endParaRPr lang="es-EC"/>
        </a:p>
      </dgm:t>
    </dgm:pt>
    <dgm:pt modelId="{0EE9EECD-B248-4D18-B4E3-29BC1B35B7CE}" type="pres">
      <dgm:prSet presAssocID="{4338B03F-1634-40B0-9730-9229A6E3A122}" presName="parentLin" presStyleCnt="0"/>
      <dgm:spPr/>
      <dgm:t>
        <a:bodyPr/>
        <a:lstStyle/>
        <a:p>
          <a:endParaRPr lang="es-EC"/>
        </a:p>
      </dgm:t>
    </dgm:pt>
    <dgm:pt modelId="{DF377ECB-7744-4688-B722-9C99A683FECF}" type="pres">
      <dgm:prSet presAssocID="{4338B03F-1634-40B0-9730-9229A6E3A122}" presName="parentLeftMargin" presStyleLbl="node1" presStyleIdx="3" presStyleCnt="5"/>
      <dgm:spPr/>
      <dgm:t>
        <a:bodyPr/>
        <a:lstStyle/>
        <a:p>
          <a:endParaRPr lang="es-EC"/>
        </a:p>
      </dgm:t>
    </dgm:pt>
    <dgm:pt modelId="{99A80878-1C05-4DD9-A0E4-4C4B09919F39}" type="pres">
      <dgm:prSet presAssocID="{4338B03F-1634-40B0-9730-9229A6E3A122}" presName="parentText" presStyleLbl="node1" presStyleIdx="4" presStyleCnt="5">
        <dgm:presLayoutVars>
          <dgm:chMax val="0"/>
          <dgm:bulletEnabled val="1"/>
        </dgm:presLayoutVars>
      </dgm:prSet>
      <dgm:spPr/>
      <dgm:t>
        <a:bodyPr/>
        <a:lstStyle/>
        <a:p>
          <a:endParaRPr lang="es-EC"/>
        </a:p>
      </dgm:t>
    </dgm:pt>
    <dgm:pt modelId="{718F45F0-3A5E-4263-8F7C-909FA2D70F04}" type="pres">
      <dgm:prSet presAssocID="{4338B03F-1634-40B0-9730-9229A6E3A122}" presName="negativeSpace" presStyleCnt="0"/>
      <dgm:spPr/>
      <dgm:t>
        <a:bodyPr/>
        <a:lstStyle/>
        <a:p>
          <a:endParaRPr lang="es-EC"/>
        </a:p>
      </dgm:t>
    </dgm:pt>
    <dgm:pt modelId="{4E21C569-1D7C-4639-8E32-6072BDB3F242}" type="pres">
      <dgm:prSet presAssocID="{4338B03F-1634-40B0-9730-9229A6E3A122}" presName="childText" presStyleLbl="conFgAcc1" presStyleIdx="4" presStyleCnt="5">
        <dgm:presLayoutVars>
          <dgm:bulletEnabled val="1"/>
        </dgm:presLayoutVars>
      </dgm:prSet>
      <dgm:spPr/>
      <dgm:t>
        <a:bodyPr/>
        <a:lstStyle/>
        <a:p>
          <a:endParaRPr lang="es-EC"/>
        </a:p>
      </dgm:t>
    </dgm:pt>
  </dgm:ptLst>
  <dgm:cxnLst>
    <dgm:cxn modelId="{898A0366-179C-41AD-960E-A53FE8620324}" type="presOf" srcId="{1C8DB22C-9BF0-4CBD-8DE6-D5B762B229F1}" destId="{7B43BD2A-5BF9-4CB0-B894-0CE5DC513CB0}" srcOrd="0" destOrd="0" presId="urn:microsoft.com/office/officeart/2005/8/layout/list1"/>
    <dgm:cxn modelId="{691F50F8-6F41-4696-867B-2A937C2901C7}" srcId="{39D04B94-9FF0-47DA-A28D-2BF3294E30D3}" destId="{42F5924A-928A-49CC-9E86-3B8402D96281}" srcOrd="3" destOrd="0" parTransId="{F2A9F662-18BC-4345-B9F2-B2D879907050}" sibTransId="{5D1D94C6-3250-4359-917F-9E05EA3D2189}"/>
    <dgm:cxn modelId="{60627105-27F4-455E-B5BD-E349B5E18A45}" type="presOf" srcId="{7BD3BB84-6D58-4B83-ACA9-0CFEE6D3328F}" destId="{3A58FF7A-E45F-427F-B2D3-DDC63A187F20}" srcOrd="0" destOrd="0" presId="urn:microsoft.com/office/officeart/2005/8/layout/list1"/>
    <dgm:cxn modelId="{26D6023F-BFF4-4231-8CE6-1FD62B56B636}" srcId="{903E1DB7-9455-4616-A54B-EF491955096E}" destId="{A82A6DAA-F78F-4B9A-9B94-6BCB7985E24B}" srcOrd="0" destOrd="0" parTransId="{247555C5-85F7-470E-AEF5-8A96890FE555}" sibTransId="{E9754F79-1C35-4040-A23F-9C84118287E2}"/>
    <dgm:cxn modelId="{20D08D86-BDCE-4276-9FB0-6CD06658D181}" type="presOf" srcId="{8134AEE5-D73B-4E8E-A9D3-6B777C157912}" destId="{CADBA3BE-A097-4A57-A2CE-D490B2FFAC47}" srcOrd="1" destOrd="0" presId="urn:microsoft.com/office/officeart/2005/8/layout/list1"/>
    <dgm:cxn modelId="{0E46D469-A45A-4391-A03C-C965E51EB21B}" type="presOf" srcId="{A82A6DAA-F78F-4B9A-9B94-6BCB7985E24B}" destId="{1E4CA2BE-FB35-430D-8CB2-CEE2152C885B}" srcOrd="0" destOrd="0" presId="urn:microsoft.com/office/officeart/2005/8/layout/list1"/>
    <dgm:cxn modelId="{5D5ADFAF-E344-4B6B-8B5D-8D6B886BDEE7}" type="presOf" srcId="{42F5924A-928A-49CC-9E86-3B8402D96281}" destId="{133D0973-08E9-40C7-88A0-9815BF1A41CC}" srcOrd="0" destOrd="0" presId="urn:microsoft.com/office/officeart/2005/8/layout/list1"/>
    <dgm:cxn modelId="{B7AA28F5-001A-4593-8255-964C7963D1FF}" type="presOf" srcId="{42F5924A-928A-49CC-9E86-3B8402D96281}" destId="{E8C48CFD-5DAA-47AE-8795-FCFD6F8DF848}" srcOrd="1" destOrd="0" presId="urn:microsoft.com/office/officeart/2005/8/layout/list1"/>
    <dgm:cxn modelId="{A37744D5-EBD7-408E-825C-64A9B6E510D7}" srcId="{39D04B94-9FF0-47DA-A28D-2BF3294E30D3}" destId="{8134AEE5-D73B-4E8E-A9D3-6B777C157912}" srcOrd="0" destOrd="0" parTransId="{41051EFE-242E-4B4D-B6C6-915CF28E6FE0}" sibTransId="{3A8EFAEC-DE22-4B74-843C-3D727DEDA48B}"/>
    <dgm:cxn modelId="{7A036F60-C872-4D9B-B27C-7F7DE1A6B5AA}" srcId="{4338B03F-1634-40B0-9730-9229A6E3A122}" destId="{A9052623-35E6-4A99-862E-575D47491B95}" srcOrd="0" destOrd="0" parTransId="{344B7CB0-06CE-4E26-AC25-5E534DFA8A67}" sibTransId="{E4B950AB-BFAE-4AEA-A610-860A32AB9EB8}"/>
    <dgm:cxn modelId="{BC7EDA67-9164-4DF1-92DF-7D5B2E511AD4}" type="presOf" srcId="{A9052623-35E6-4A99-862E-575D47491B95}" destId="{4E21C569-1D7C-4639-8E32-6072BDB3F242}" srcOrd="0" destOrd="0" presId="urn:microsoft.com/office/officeart/2005/8/layout/list1"/>
    <dgm:cxn modelId="{DAF2A363-5AFD-44BC-849A-5E94F0D68447}" type="presOf" srcId="{E77B7251-2CB3-4BCB-B7CE-C08D69FBCA05}" destId="{CC488A62-4F63-46F9-BB6E-7F084E7B450A}" srcOrd="0" destOrd="0" presId="urn:microsoft.com/office/officeart/2005/8/layout/list1"/>
    <dgm:cxn modelId="{37EB0E97-651F-4F5F-BD6D-CB7C089DBD41}" srcId="{42F5924A-928A-49CC-9E86-3B8402D96281}" destId="{1C8DB22C-9BF0-4CBD-8DE6-D5B762B229F1}" srcOrd="0" destOrd="0" parTransId="{4BFF11BC-44C9-42AF-968A-755371156946}" sibTransId="{F4F4C5B2-D6D9-4BE4-8203-15AC68812218}"/>
    <dgm:cxn modelId="{FEEA0A0A-08A2-4908-9F4A-243107AA1E3F}" srcId="{8134AEE5-D73B-4E8E-A9D3-6B777C157912}" destId="{E77B7251-2CB3-4BCB-B7CE-C08D69FBCA05}" srcOrd="0" destOrd="0" parTransId="{91E9FF0F-6B4F-41D2-B4A3-53882F823FAE}" sibTransId="{45A7BF1D-C728-47B1-BE6B-C7FFA014B0AF}"/>
    <dgm:cxn modelId="{3BDA74D1-85E3-4331-98F0-B649F2DD173D}" srcId="{39D04B94-9FF0-47DA-A28D-2BF3294E30D3}" destId="{903E1DB7-9455-4616-A54B-EF491955096E}" srcOrd="1" destOrd="0" parTransId="{BE2C93F8-45AD-4816-A044-27DC6772F37D}" sibTransId="{28CDB340-9933-4791-81CD-77CC817AC156}"/>
    <dgm:cxn modelId="{23F84536-3522-4628-936A-86B085830B26}" type="presOf" srcId="{39D04B94-9FF0-47DA-A28D-2BF3294E30D3}" destId="{2503C3E6-6186-4DFE-B8DF-822B16896768}" srcOrd="0" destOrd="0" presId="urn:microsoft.com/office/officeart/2005/8/layout/list1"/>
    <dgm:cxn modelId="{F3C2844C-D0B2-48BB-B650-5C3A421806D9}" type="presOf" srcId="{903E1DB7-9455-4616-A54B-EF491955096E}" destId="{89D6FD6F-C951-4557-BE59-35538894082E}" srcOrd="1" destOrd="0" presId="urn:microsoft.com/office/officeart/2005/8/layout/list1"/>
    <dgm:cxn modelId="{15B7D7BC-5076-40FE-9528-BC2864497C3E}" type="presOf" srcId="{D1C17329-5996-4CF8-AF96-379BE447042A}" destId="{7365E0B2-09D9-4898-AACA-C0FAD3E190AC}" srcOrd="0" destOrd="0" presId="urn:microsoft.com/office/officeart/2005/8/layout/list1"/>
    <dgm:cxn modelId="{1E4258E0-5D79-48E1-8450-D60F776DB9FA}" type="presOf" srcId="{4338B03F-1634-40B0-9730-9229A6E3A122}" destId="{DF377ECB-7744-4688-B722-9C99A683FECF}" srcOrd="0" destOrd="0" presId="urn:microsoft.com/office/officeart/2005/8/layout/list1"/>
    <dgm:cxn modelId="{7AF88126-FE83-46B0-A372-3E15F9777A01}" type="presOf" srcId="{7BD3BB84-6D58-4B83-ACA9-0CFEE6D3328F}" destId="{5F03FD50-A4DB-4476-AD11-743C9DE7B30F}" srcOrd="1" destOrd="0" presId="urn:microsoft.com/office/officeart/2005/8/layout/list1"/>
    <dgm:cxn modelId="{98011427-22CE-45D5-8084-1267AEE3CC88}" type="presOf" srcId="{4338B03F-1634-40B0-9730-9229A6E3A122}" destId="{99A80878-1C05-4DD9-A0E4-4C4B09919F39}" srcOrd="1" destOrd="0" presId="urn:microsoft.com/office/officeart/2005/8/layout/list1"/>
    <dgm:cxn modelId="{941C4500-65A0-4B0E-A9F0-E07DD2DF0129}" srcId="{39D04B94-9FF0-47DA-A28D-2BF3294E30D3}" destId="{7BD3BB84-6D58-4B83-ACA9-0CFEE6D3328F}" srcOrd="2" destOrd="0" parTransId="{FDAC5582-98FC-43D4-BE12-2F5CF543C771}" sibTransId="{EA0F171A-25F2-4180-8841-56FE7FAB6AB7}"/>
    <dgm:cxn modelId="{0779129D-CD66-47CA-873F-BCA52A628CCD}" srcId="{7BD3BB84-6D58-4B83-ACA9-0CFEE6D3328F}" destId="{D1C17329-5996-4CF8-AF96-379BE447042A}" srcOrd="0" destOrd="0" parTransId="{BED2344F-27AA-4CDA-B796-B0FD76B4ABC6}" sibTransId="{306EBE94-94DA-4DE9-A11B-E027C2B9FF0C}"/>
    <dgm:cxn modelId="{2A23CBE6-B99B-4EB2-8502-F4E905A03E55}" type="presOf" srcId="{8134AEE5-D73B-4E8E-A9D3-6B777C157912}" destId="{1212A38A-7C2E-4894-A2E4-D0A20FEC3951}" srcOrd="0" destOrd="0" presId="urn:microsoft.com/office/officeart/2005/8/layout/list1"/>
    <dgm:cxn modelId="{1D2C8E1F-3707-4011-AF46-EBC2D586331B}" type="presOf" srcId="{903E1DB7-9455-4616-A54B-EF491955096E}" destId="{3BC8D540-B26A-4A2B-B078-5B48D6670F71}" srcOrd="0" destOrd="0" presId="urn:microsoft.com/office/officeart/2005/8/layout/list1"/>
    <dgm:cxn modelId="{A99DF118-70E2-4D8B-882D-7D6EC393CEB6}" srcId="{39D04B94-9FF0-47DA-A28D-2BF3294E30D3}" destId="{4338B03F-1634-40B0-9730-9229A6E3A122}" srcOrd="4" destOrd="0" parTransId="{39059C77-8569-4DFF-9612-40621BB01539}" sibTransId="{8E4D78F9-915F-4EA1-B5E6-454BB52D8C0D}"/>
    <dgm:cxn modelId="{B9A06879-1FD0-4874-91A8-15096092F752}" type="presParOf" srcId="{2503C3E6-6186-4DFE-B8DF-822B16896768}" destId="{8CE31543-6B6D-4C69-9968-EB66D126894D}" srcOrd="0" destOrd="0" presId="urn:microsoft.com/office/officeart/2005/8/layout/list1"/>
    <dgm:cxn modelId="{1E63EC25-B537-4967-B01E-F3389AB55373}" type="presParOf" srcId="{8CE31543-6B6D-4C69-9968-EB66D126894D}" destId="{1212A38A-7C2E-4894-A2E4-D0A20FEC3951}" srcOrd="0" destOrd="0" presId="urn:microsoft.com/office/officeart/2005/8/layout/list1"/>
    <dgm:cxn modelId="{9CF50A51-9673-4587-8F9B-AD764FF4CF86}" type="presParOf" srcId="{8CE31543-6B6D-4C69-9968-EB66D126894D}" destId="{CADBA3BE-A097-4A57-A2CE-D490B2FFAC47}" srcOrd="1" destOrd="0" presId="urn:microsoft.com/office/officeart/2005/8/layout/list1"/>
    <dgm:cxn modelId="{C74BFEB3-405B-4153-80FA-E2DEAB7D3A9E}" type="presParOf" srcId="{2503C3E6-6186-4DFE-B8DF-822B16896768}" destId="{A6EA71B6-5315-46CC-AA20-FAF4312CFB87}" srcOrd="1" destOrd="0" presId="urn:microsoft.com/office/officeart/2005/8/layout/list1"/>
    <dgm:cxn modelId="{71617980-D145-4CF2-A7CB-792C5A4A73D8}" type="presParOf" srcId="{2503C3E6-6186-4DFE-B8DF-822B16896768}" destId="{CC488A62-4F63-46F9-BB6E-7F084E7B450A}" srcOrd="2" destOrd="0" presId="urn:microsoft.com/office/officeart/2005/8/layout/list1"/>
    <dgm:cxn modelId="{4B3E444F-B2DB-4CE2-BC8A-3918809275B3}" type="presParOf" srcId="{2503C3E6-6186-4DFE-B8DF-822B16896768}" destId="{013833F4-99A4-4A1C-9115-D85C57619311}" srcOrd="3" destOrd="0" presId="urn:microsoft.com/office/officeart/2005/8/layout/list1"/>
    <dgm:cxn modelId="{341379DA-5AB2-44E0-B0CA-0A873A19AFE6}" type="presParOf" srcId="{2503C3E6-6186-4DFE-B8DF-822B16896768}" destId="{D16FECFC-AA5A-4A41-8F4A-E077E24FDF61}" srcOrd="4" destOrd="0" presId="urn:microsoft.com/office/officeart/2005/8/layout/list1"/>
    <dgm:cxn modelId="{4421FE22-9E95-41B2-85E4-6F8CA120B3BB}" type="presParOf" srcId="{D16FECFC-AA5A-4A41-8F4A-E077E24FDF61}" destId="{3BC8D540-B26A-4A2B-B078-5B48D6670F71}" srcOrd="0" destOrd="0" presId="urn:microsoft.com/office/officeart/2005/8/layout/list1"/>
    <dgm:cxn modelId="{F66D0B2C-F187-49C6-BC0F-197D20634451}" type="presParOf" srcId="{D16FECFC-AA5A-4A41-8F4A-E077E24FDF61}" destId="{89D6FD6F-C951-4557-BE59-35538894082E}" srcOrd="1" destOrd="0" presId="urn:microsoft.com/office/officeart/2005/8/layout/list1"/>
    <dgm:cxn modelId="{D0032D02-FB7F-45DF-93B5-C3AAEF162A77}" type="presParOf" srcId="{2503C3E6-6186-4DFE-B8DF-822B16896768}" destId="{350A272E-ED75-4A0E-A844-28AF84801AC3}" srcOrd="5" destOrd="0" presId="urn:microsoft.com/office/officeart/2005/8/layout/list1"/>
    <dgm:cxn modelId="{91DD6670-1339-48DC-9626-4A170ABEAE61}" type="presParOf" srcId="{2503C3E6-6186-4DFE-B8DF-822B16896768}" destId="{1E4CA2BE-FB35-430D-8CB2-CEE2152C885B}" srcOrd="6" destOrd="0" presId="urn:microsoft.com/office/officeart/2005/8/layout/list1"/>
    <dgm:cxn modelId="{DF622463-C1D3-43BA-A9FA-A315F85FB37F}" type="presParOf" srcId="{2503C3E6-6186-4DFE-B8DF-822B16896768}" destId="{174EFCEE-4D87-4DAE-BC81-ED439ADF3166}" srcOrd="7" destOrd="0" presId="urn:microsoft.com/office/officeart/2005/8/layout/list1"/>
    <dgm:cxn modelId="{31CFCD2D-A986-40EC-A964-2316A1BEC94A}" type="presParOf" srcId="{2503C3E6-6186-4DFE-B8DF-822B16896768}" destId="{01879BBA-E2DC-48BA-AD2B-B54DED3FF20C}" srcOrd="8" destOrd="0" presId="urn:microsoft.com/office/officeart/2005/8/layout/list1"/>
    <dgm:cxn modelId="{52307967-D2D4-412E-804D-9673F6B2C741}" type="presParOf" srcId="{01879BBA-E2DC-48BA-AD2B-B54DED3FF20C}" destId="{3A58FF7A-E45F-427F-B2D3-DDC63A187F20}" srcOrd="0" destOrd="0" presId="urn:microsoft.com/office/officeart/2005/8/layout/list1"/>
    <dgm:cxn modelId="{9A50A5C8-6569-46A6-914F-CE6B3F1A7DC2}" type="presParOf" srcId="{01879BBA-E2DC-48BA-AD2B-B54DED3FF20C}" destId="{5F03FD50-A4DB-4476-AD11-743C9DE7B30F}" srcOrd="1" destOrd="0" presId="urn:microsoft.com/office/officeart/2005/8/layout/list1"/>
    <dgm:cxn modelId="{BA087E3D-2677-4F80-BF2B-853F818F3726}" type="presParOf" srcId="{2503C3E6-6186-4DFE-B8DF-822B16896768}" destId="{506DDB46-D1C0-410E-B3D6-DF697DA5CC20}" srcOrd="9" destOrd="0" presId="urn:microsoft.com/office/officeart/2005/8/layout/list1"/>
    <dgm:cxn modelId="{16E735B5-1268-48E1-A879-F51683E783B6}" type="presParOf" srcId="{2503C3E6-6186-4DFE-B8DF-822B16896768}" destId="{7365E0B2-09D9-4898-AACA-C0FAD3E190AC}" srcOrd="10" destOrd="0" presId="urn:microsoft.com/office/officeart/2005/8/layout/list1"/>
    <dgm:cxn modelId="{1C5E1CFF-0A83-4345-8997-3251E3C5B12A}" type="presParOf" srcId="{2503C3E6-6186-4DFE-B8DF-822B16896768}" destId="{F938E360-203E-412C-AFD9-FC813638D0D7}" srcOrd="11" destOrd="0" presId="urn:microsoft.com/office/officeart/2005/8/layout/list1"/>
    <dgm:cxn modelId="{61972326-B140-4F79-9645-6936188448F4}" type="presParOf" srcId="{2503C3E6-6186-4DFE-B8DF-822B16896768}" destId="{A312789A-AE4B-4DF7-9FF3-DFC9F1216D3D}" srcOrd="12" destOrd="0" presId="urn:microsoft.com/office/officeart/2005/8/layout/list1"/>
    <dgm:cxn modelId="{1A562170-7AD0-495F-AE4D-1C4142081FAE}" type="presParOf" srcId="{A312789A-AE4B-4DF7-9FF3-DFC9F1216D3D}" destId="{133D0973-08E9-40C7-88A0-9815BF1A41CC}" srcOrd="0" destOrd="0" presId="urn:microsoft.com/office/officeart/2005/8/layout/list1"/>
    <dgm:cxn modelId="{7CC8B14C-68E4-4A7C-A889-26EC895C31D9}" type="presParOf" srcId="{A312789A-AE4B-4DF7-9FF3-DFC9F1216D3D}" destId="{E8C48CFD-5DAA-47AE-8795-FCFD6F8DF848}" srcOrd="1" destOrd="0" presId="urn:microsoft.com/office/officeart/2005/8/layout/list1"/>
    <dgm:cxn modelId="{212E7D33-4D97-4F7F-BFB2-C5826AAA9309}" type="presParOf" srcId="{2503C3E6-6186-4DFE-B8DF-822B16896768}" destId="{88E5B961-9BC3-443A-BD8D-2BDAD705A984}" srcOrd="13" destOrd="0" presId="urn:microsoft.com/office/officeart/2005/8/layout/list1"/>
    <dgm:cxn modelId="{FEA9EC3A-F947-4483-B0BC-CC8AA0A7515B}" type="presParOf" srcId="{2503C3E6-6186-4DFE-B8DF-822B16896768}" destId="{7B43BD2A-5BF9-4CB0-B894-0CE5DC513CB0}" srcOrd="14" destOrd="0" presId="urn:microsoft.com/office/officeart/2005/8/layout/list1"/>
    <dgm:cxn modelId="{1245D704-19CA-4983-A0B0-83ACCFB0EE09}" type="presParOf" srcId="{2503C3E6-6186-4DFE-B8DF-822B16896768}" destId="{F4A41694-709F-468E-9495-5C22177A06FC}" srcOrd="15" destOrd="0" presId="urn:microsoft.com/office/officeart/2005/8/layout/list1"/>
    <dgm:cxn modelId="{C0B677F6-2956-4933-846C-4702FAA379B0}" type="presParOf" srcId="{2503C3E6-6186-4DFE-B8DF-822B16896768}" destId="{0EE9EECD-B248-4D18-B4E3-29BC1B35B7CE}" srcOrd="16" destOrd="0" presId="urn:microsoft.com/office/officeart/2005/8/layout/list1"/>
    <dgm:cxn modelId="{63CBE52A-C945-4B59-96B8-F58474964D68}" type="presParOf" srcId="{0EE9EECD-B248-4D18-B4E3-29BC1B35B7CE}" destId="{DF377ECB-7744-4688-B722-9C99A683FECF}" srcOrd="0" destOrd="0" presId="urn:microsoft.com/office/officeart/2005/8/layout/list1"/>
    <dgm:cxn modelId="{A4FBC77A-E88A-4DB9-985B-19A671FC63C7}" type="presParOf" srcId="{0EE9EECD-B248-4D18-B4E3-29BC1B35B7CE}" destId="{99A80878-1C05-4DD9-A0E4-4C4B09919F39}" srcOrd="1" destOrd="0" presId="urn:microsoft.com/office/officeart/2005/8/layout/list1"/>
    <dgm:cxn modelId="{568258B3-6721-4470-9FFD-487ECFC049B1}" type="presParOf" srcId="{2503C3E6-6186-4DFE-B8DF-822B16896768}" destId="{718F45F0-3A5E-4263-8F7C-909FA2D70F04}" srcOrd="17" destOrd="0" presId="urn:microsoft.com/office/officeart/2005/8/layout/list1"/>
    <dgm:cxn modelId="{CE2300AB-9F44-45F5-BD0C-7E22E0CE605D}" type="presParOf" srcId="{2503C3E6-6186-4DFE-B8DF-822B16896768}" destId="{4E21C569-1D7C-4639-8E32-6072BDB3F24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04B94-9FF0-47DA-A28D-2BF3294E30D3}" type="doc">
      <dgm:prSet loTypeId="urn:microsoft.com/office/officeart/2005/8/layout/list1" loCatId="list" qsTypeId="urn:microsoft.com/office/officeart/2005/8/quickstyle/simple1" qsCatId="simple" csTypeId="urn:microsoft.com/office/officeart/2005/8/colors/accent3_4" csCatId="accent3" phldr="1"/>
      <dgm:spPr/>
      <dgm:t>
        <a:bodyPr/>
        <a:lstStyle/>
        <a:p>
          <a:endParaRPr lang="es-EC"/>
        </a:p>
      </dgm:t>
    </dgm:pt>
    <dgm:pt modelId="{8134AEE5-D73B-4E8E-A9D3-6B777C157912}">
      <dgm:prSet phldrT="[Texto]" custT="1"/>
      <dgm:spPr/>
      <dgm:t>
        <a:bodyPr/>
        <a:lstStyle/>
        <a:p>
          <a:r>
            <a:rPr lang="es-ES" sz="1600" b="1" dirty="0" smtClean="0">
              <a:solidFill>
                <a:schemeClr val="tx1"/>
              </a:solidFill>
              <a:latin typeface="Arial" panose="020B0604020202020204" pitchFamily="34" charset="0"/>
              <a:cs typeface="Arial" panose="020B0604020202020204" pitchFamily="34" charset="0"/>
            </a:rPr>
            <a:t>Instrumentos de recolección de información </a:t>
          </a:r>
          <a:endParaRPr lang="es-EC" sz="1600" dirty="0">
            <a:solidFill>
              <a:schemeClr val="tx1"/>
            </a:solidFill>
            <a:latin typeface="Arial" panose="020B0604020202020204" pitchFamily="34" charset="0"/>
            <a:cs typeface="Arial" panose="020B0604020202020204" pitchFamily="34" charset="0"/>
          </a:endParaRPr>
        </a:p>
      </dgm:t>
    </dgm:pt>
    <dgm:pt modelId="{41051EFE-242E-4B4D-B6C6-915CF28E6FE0}" type="parTrans" cxnId="{A37744D5-EBD7-408E-825C-64A9B6E510D7}">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3A8EFAEC-DE22-4B74-843C-3D727DEDA48B}" type="sibTrans" cxnId="{A37744D5-EBD7-408E-825C-64A9B6E510D7}">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03E1DB7-9455-4616-A54B-EF491955096E}">
      <dgm:prSet phldrT="[Texto]" custT="1"/>
      <dgm:spPr/>
      <dgm:t>
        <a:bodyPr/>
        <a:lstStyle/>
        <a:p>
          <a:r>
            <a:rPr lang="es-ES" sz="1600" b="1" dirty="0" smtClean="0">
              <a:solidFill>
                <a:schemeClr val="tx1"/>
              </a:solidFill>
              <a:latin typeface="Arial" panose="020B0604020202020204" pitchFamily="34" charset="0"/>
              <a:cs typeface="Arial" panose="020B0604020202020204" pitchFamily="34" charset="0"/>
            </a:rPr>
            <a:t>Procedimiento para recolección de datos </a:t>
          </a:r>
          <a:endParaRPr lang="es-EC" sz="1600" dirty="0">
            <a:solidFill>
              <a:schemeClr val="tx1"/>
            </a:solidFill>
            <a:latin typeface="Arial" panose="020B0604020202020204" pitchFamily="34" charset="0"/>
            <a:cs typeface="Arial" panose="020B0604020202020204" pitchFamily="34" charset="0"/>
          </a:endParaRPr>
        </a:p>
      </dgm:t>
    </dgm:pt>
    <dgm:pt modelId="{BE2C93F8-45AD-4816-A044-27DC6772F37D}" type="parTrans" cxnId="{3BDA74D1-85E3-4331-98F0-B649F2DD173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28CDB340-9933-4791-81CD-77CC817AC156}" type="sibTrans" cxnId="{3BDA74D1-85E3-4331-98F0-B649F2DD173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7BD3BB84-6D58-4B83-ACA9-0CFEE6D3328F}">
      <dgm:prSet phldrT="[Texto]" custT="1"/>
      <dgm:spPr/>
      <dgm:t>
        <a:bodyPr/>
        <a:lstStyle/>
        <a:p>
          <a:r>
            <a:rPr lang="es-ES" sz="1600" b="1" dirty="0" smtClean="0">
              <a:solidFill>
                <a:schemeClr val="tx1"/>
              </a:solidFill>
              <a:latin typeface="Arial" panose="020B0604020202020204" pitchFamily="34" charset="0"/>
              <a:cs typeface="Arial" panose="020B0604020202020204" pitchFamily="34" charset="0"/>
            </a:rPr>
            <a:t>Cobertura de las unidades de análisis </a:t>
          </a:r>
          <a:endParaRPr lang="es-EC" sz="1600" dirty="0">
            <a:solidFill>
              <a:schemeClr val="tx1"/>
            </a:solidFill>
            <a:latin typeface="Arial" panose="020B0604020202020204" pitchFamily="34" charset="0"/>
            <a:cs typeface="Arial" panose="020B0604020202020204" pitchFamily="34" charset="0"/>
          </a:endParaRPr>
        </a:p>
      </dgm:t>
    </dgm:pt>
    <dgm:pt modelId="{FDAC5582-98FC-43D4-BE12-2F5CF543C771}" type="parTrans" cxnId="{941C4500-65A0-4B0E-A9F0-E07DD2DF012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EA0F171A-25F2-4180-8841-56FE7FAB6AB7}" type="sibTrans" cxnId="{941C4500-65A0-4B0E-A9F0-E07DD2DF012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E77B7251-2CB3-4BCB-B7CE-C08D69FBCA05}">
      <dgm:prSet phldrT="[Texto]" custT="1"/>
      <dgm:spPr/>
      <dgm:t>
        <a:bodyPr/>
        <a:lstStyle/>
        <a:p>
          <a:r>
            <a:rPr lang="es-EC" sz="1600" b="0" smtClean="0">
              <a:solidFill>
                <a:schemeClr val="tx1"/>
              </a:solidFill>
              <a:latin typeface="Arial" panose="020B0604020202020204" pitchFamily="34" charset="0"/>
              <a:cs typeface="Arial" panose="020B0604020202020204" pitchFamily="34" charset="0"/>
            </a:rPr>
            <a:t>Encuesta</a:t>
          </a:r>
          <a:endParaRPr lang="es-EC" sz="1600" b="0" dirty="0">
            <a:solidFill>
              <a:schemeClr val="tx1"/>
            </a:solidFill>
            <a:latin typeface="Arial" panose="020B0604020202020204" pitchFamily="34" charset="0"/>
            <a:cs typeface="Arial" panose="020B0604020202020204" pitchFamily="34" charset="0"/>
          </a:endParaRPr>
        </a:p>
      </dgm:t>
    </dgm:pt>
    <dgm:pt modelId="{91E9FF0F-6B4F-41D2-B4A3-53882F823FAE}" type="parTrans" cxnId="{FEEA0A0A-08A2-4908-9F4A-243107AA1E3F}">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45A7BF1D-C728-47B1-BE6B-C7FFA014B0AF}" type="sibTrans" cxnId="{FEEA0A0A-08A2-4908-9F4A-243107AA1E3F}">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A82A6DAA-F78F-4B9A-9B94-6BCB7985E24B}">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Técnica de campo</a:t>
          </a:r>
          <a:endParaRPr lang="es-EC" sz="1600" b="0" dirty="0">
            <a:solidFill>
              <a:schemeClr val="tx1"/>
            </a:solidFill>
            <a:latin typeface="Arial" panose="020B0604020202020204" pitchFamily="34" charset="0"/>
            <a:cs typeface="Arial" panose="020B0604020202020204" pitchFamily="34" charset="0"/>
          </a:endParaRPr>
        </a:p>
      </dgm:t>
    </dgm:pt>
    <dgm:pt modelId="{247555C5-85F7-470E-AEF5-8A96890FE555}" type="parTrans" cxnId="{26D6023F-BFF4-4231-8CE6-1FD62B56B636}">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E9754F79-1C35-4040-A23F-9C84118287E2}" type="sibTrans" cxnId="{26D6023F-BFF4-4231-8CE6-1FD62B56B636}">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D1C17329-5996-4CF8-AF96-379BE447042A}">
      <dgm:prSet phldrT="[Texto]" custT="1"/>
      <dgm:spPr/>
      <dgm:t>
        <a:bodyPr/>
        <a:lstStyle/>
        <a:p>
          <a:r>
            <a:rPr lang="es-EC" sz="1600" b="0" dirty="0" smtClean="0">
              <a:solidFill>
                <a:schemeClr val="tx1"/>
              </a:solidFill>
              <a:latin typeface="Arial" panose="020B0604020202020204" pitchFamily="34" charset="0"/>
              <a:cs typeface="Arial" panose="020B0604020202020204" pitchFamily="34" charset="0"/>
            </a:rPr>
            <a:t>Universo</a:t>
          </a:r>
          <a:endParaRPr lang="es-EC" sz="1600" b="0" dirty="0">
            <a:solidFill>
              <a:schemeClr val="tx1"/>
            </a:solidFill>
            <a:latin typeface="Arial" panose="020B0604020202020204" pitchFamily="34" charset="0"/>
            <a:cs typeface="Arial" panose="020B0604020202020204" pitchFamily="34" charset="0"/>
          </a:endParaRPr>
        </a:p>
      </dgm:t>
    </dgm:pt>
    <dgm:pt modelId="{BED2344F-27AA-4CDA-B796-B0FD76B4ABC6}" type="parTrans" cxnId="{0779129D-CD66-47CA-873F-BCA52A628CC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306EBE94-94DA-4DE9-A11B-E027C2B9FF0C}" type="sibTrans" cxnId="{0779129D-CD66-47CA-873F-BCA52A628CC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1C8DB22C-9BF0-4CBD-8DE6-D5B762B229F1}">
      <dgm:prSet phldrT="[Texto]" custT="1"/>
      <dgm:spPr/>
      <dgm:t>
        <a:bodyPr/>
        <a:lstStyle/>
        <a:p>
          <a:r>
            <a:rPr lang="es-EC" sz="1600" b="1" dirty="0" smtClean="0">
              <a:solidFill>
                <a:schemeClr val="tx1"/>
              </a:solidFill>
              <a:latin typeface="Arial" panose="020B0604020202020204" pitchFamily="34" charset="0"/>
              <a:cs typeface="Arial" panose="020B0604020202020204" pitchFamily="34" charset="0"/>
            </a:rPr>
            <a:t>Análisis de datos</a:t>
          </a:r>
          <a:endParaRPr lang="es-EC" sz="1600" b="1" dirty="0">
            <a:solidFill>
              <a:schemeClr val="tx1"/>
            </a:solidFill>
            <a:latin typeface="Arial" panose="020B0604020202020204" pitchFamily="34" charset="0"/>
            <a:cs typeface="Arial" panose="020B0604020202020204" pitchFamily="34" charset="0"/>
          </a:endParaRPr>
        </a:p>
      </dgm:t>
    </dgm:pt>
    <dgm:pt modelId="{4BFF11BC-44C9-42AF-968A-755371156946}" type="parTrans" cxnId="{37EB0E97-651F-4F5F-BD6D-CB7C089DBD41}">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F4F4C5B2-D6D9-4BE4-8203-15AC68812218}" type="sibTrans" cxnId="{37EB0E97-651F-4F5F-BD6D-CB7C089DBD41}">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2503C3E6-6186-4DFE-B8DF-822B16896768}" type="pres">
      <dgm:prSet presAssocID="{39D04B94-9FF0-47DA-A28D-2BF3294E30D3}" presName="linear" presStyleCnt="0">
        <dgm:presLayoutVars>
          <dgm:dir/>
          <dgm:animLvl val="lvl"/>
          <dgm:resizeHandles val="exact"/>
        </dgm:presLayoutVars>
      </dgm:prSet>
      <dgm:spPr/>
      <dgm:t>
        <a:bodyPr/>
        <a:lstStyle/>
        <a:p>
          <a:endParaRPr lang="es-EC"/>
        </a:p>
      </dgm:t>
    </dgm:pt>
    <dgm:pt modelId="{8CE31543-6B6D-4C69-9968-EB66D126894D}" type="pres">
      <dgm:prSet presAssocID="{8134AEE5-D73B-4E8E-A9D3-6B777C157912}" presName="parentLin" presStyleCnt="0"/>
      <dgm:spPr/>
      <dgm:t>
        <a:bodyPr/>
        <a:lstStyle/>
        <a:p>
          <a:endParaRPr lang="es-EC"/>
        </a:p>
      </dgm:t>
    </dgm:pt>
    <dgm:pt modelId="{1212A38A-7C2E-4894-A2E4-D0A20FEC3951}" type="pres">
      <dgm:prSet presAssocID="{8134AEE5-D73B-4E8E-A9D3-6B777C157912}" presName="parentLeftMargin" presStyleLbl="node1" presStyleIdx="0" presStyleCnt="4"/>
      <dgm:spPr/>
      <dgm:t>
        <a:bodyPr/>
        <a:lstStyle/>
        <a:p>
          <a:endParaRPr lang="es-EC"/>
        </a:p>
      </dgm:t>
    </dgm:pt>
    <dgm:pt modelId="{CADBA3BE-A097-4A57-A2CE-D490B2FFAC47}" type="pres">
      <dgm:prSet presAssocID="{8134AEE5-D73B-4E8E-A9D3-6B777C157912}" presName="parentText" presStyleLbl="node1" presStyleIdx="0" presStyleCnt="4">
        <dgm:presLayoutVars>
          <dgm:chMax val="0"/>
          <dgm:bulletEnabled val="1"/>
        </dgm:presLayoutVars>
      </dgm:prSet>
      <dgm:spPr/>
      <dgm:t>
        <a:bodyPr/>
        <a:lstStyle/>
        <a:p>
          <a:endParaRPr lang="es-EC"/>
        </a:p>
      </dgm:t>
    </dgm:pt>
    <dgm:pt modelId="{A6EA71B6-5315-46CC-AA20-FAF4312CFB87}" type="pres">
      <dgm:prSet presAssocID="{8134AEE5-D73B-4E8E-A9D3-6B777C157912}" presName="negativeSpace" presStyleCnt="0"/>
      <dgm:spPr/>
      <dgm:t>
        <a:bodyPr/>
        <a:lstStyle/>
        <a:p>
          <a:endParaRPr lang="es-EC"/>
        </a:p>
      </dgm:t>
    </dgm:pt>
    <dgm:pt modelId="{CC488A62-4F63-46F9-BB6E-7F084E7B450A}" type="pres">
      <dgm:prSet presAssocID="{8134AEE5-D73B-4E8E-A9D3-6B777C157912}" presName="childText" presStyleLbl="conFgAcc1" presStyleIdx="0" presStyleCnt="4">
        <dgm:presLayoutVars>
          <dgm:bulletEnabled val="1"/>
        </dgm:presLayoutVars>
      </dgm:prSet>
      <dgm:spPr/>
      <dgm:t>
        <a:bodyPr/>
        <a:lstStyle/>
        <a:p>
          <a:endParaRPr lang="es-EC"/>
        </a:p>
      </dgm:t>
    </dgm:pt>
    <dgm:pt modelId="{013833F4-99A4-4A1C-9115-D85C57619311}" type="pres">
      <dgm:prSet presAssocID="{3A8EFAEC-DE22-4B74-843C-3D727DEDA48B}" presName="spaceBetweenRectangles" presStyleCnt="0"/>
      <dgm:spPr/>
      <dgm:t>
        <a:bodyPr/>
        <a:lstStyle/>
        <a:p>
          <a:endParaRPr lang="es-EC"/>
        </a:p>
      </dgm:t>
    </dgm:pt>
    <dgm:pt modelId="{D16FECFC-AA5A-4A41-8F4A-E077E24FDF61}" type="pres">
      <dgm:prSet presAssocID="{903E1DB7-9455-4616-A54B-EF491955096E}" presName="parentLin" presStyleCnt="0"/>
      <dgm:spPr/>
      <dgm:t>
        <a:bodyPr/>
        <a:lstStyle/>
        <a:p>
          <a:endParaRPr lang="es-EC"/>
        </a:p>
      </dgm:t>
    </dgm:pt>
    <dgm:pt modelId="{3BC8D540-B26A-4A2B-B078-5B48D6670F71}" type="pres">
      <dgm:prSet presAssocID="{903E1DB7-9455-4616-A54B-EF491955096E}" presName="parentLeftMargin" presStyleLbl="node1" presStyleIdx="0" presStyleCnt="4"/>
      <dgm:spPr/>
      <dgm:t>
        <a:bodyPr/>
        <a:lstStyle/>
        <a:p>
          <a:endParaRPr lang="es-EC"/>
        </a:p>
      </dgm:t>
    </dgm:pt>
    <dgm:pt modelId="{89D6FD6F-C951-4557-BE59-35538894082E}" type="pres">
      <dgm:prSet presAssocID="{903E1DB7-9455-4616-A54B-EF491955096E}" presName="parentText" presStyleLbl="node1" presStyleIdx="1" presStyleCnt="4" custLinFactNeighborX="-2178" custLinFactNeighborY="8584">
        <dgm:presLayoutVars>
          <dgm:chMax val="0"/>
          <dgm:bulletEnabled val="1"/>
        </dgm:presLayoutVars>
      </dgm:prSet>
      <dgm:spPr/>
      <dgm:t>
        <a:bodyPr/>
        <a:lstStyle/>
        <a:p>
          <a:endParaRPr lang="es-EC"/>
        </a:p>
      </dgm:t>
    </dgm:pt>
    <dgm:pt modelId="{350A272E-ED75-4A0E-A844-28AF84801AC3}" type="pres">
      <dgm:prSet presAssocID="{903E1DB7-9455-4616-A54B-EF491955096E}" presName="negativeSpace" presStyleCnt="0"/>
      <dgm:spPr/>
      <dgm:t>
        <a:bodyPr/>
        <a:lstStyle/>
        <a:p>
          <a:endParaRPr lang="es-EC"/>
        </a:p>
      </dgm:t>
    </dgm:pt>
    <dgm:pt modelId="{1E4CA2BE-FB35-430D-8CB2-CEE2152C885B}" type="pres">
      <dgm:prSet presAssocID="{903E1DB7-9455-4616-A54B-EF491955096E}" presName="childText" presStyleLbl="conFgAcc1" presStyleIdx="1" presStyleCnt="4" custLinFactNeighborX="-2874" custLinFactNeighborY="-5139">
        <dgm:presLayoutVars>
          <dgm:bulletEnabled val="1"/>
        </dgm:presLayoutVars>
      </dgm:prSet>
      <dgm:spPr/>
      <dgm:t>
        <a:bodyPr/>
        <a:lstStyle/>
        <a:p>
          <a:endParaRPr lang="es-EC"/>
        </a:p>
      </dgm:t>
    </dgm:pt>
    <dgm:pt modelId="{174EFCEE-4D87-4DAE-BC81-ED439ADF3166}" type="pres">
      <dgm:prSet presAssocID="{28CDB340-9933-4791-81CD-77CC817AC156}" presName="spaceBetweenRectangles" presStyleCnt="0"/>
      <dgm:spPr/>
      <dgm:t>
        <a:bodyPr/>
        <a:lstStyle/>
        <a:p>
          <a:endParaRPr lang="es-EC"/>
        </a:p>
      </dgm:t>
    </dgm:pt>
    <dgm:pt modelId="{01879BBA-E2DC-48BA-AD2B-B54DED3FF20C}" type="pres">
      <dgm:prSet presAssocID="{7BD3BB84-6D58-4B83-ACA9-0CFEE6D3328F}" presName="parentLin" presStyleCnt="0"/>
      <dgm:spPr/>
      <dgm:t>
        <a:bodyPr/>
        <a:lstStyle/>
        <a:p>
          <a:endParaRPr lang="es-EC"/>
        </a:p>
      </dgm:t>
    </dgm:pt>
    <dgm:pt modelId="{3A58FF7A-E45F-427F-B2D3-DDC63A187F20}" type="pres">
      <dgm:prSet presAssocID="{7BD3BB84-6D58-4B83-ACA9-0CFEE6D3328F}" presName="parentLeftMargin" presStyleLbl="node1" presStyleIdx="1" presStyleCnt="4"/>
      <dgm:spPr/>
      <dgm:t>
        <a:bodyPr/>
        <a:lstStyle/>
        <a:p>
          <a:endParaRPr lang="es-EC"/>
        </a:p>
      </dgm:t>
    </dgm:pt>
    <dgm:pt modelId="{5F03FD50-A4DB-4476-AD11-743C9DE7B30F}" type="pres">
      <dgm:prSet presAssocID="{7BD3BB84-6D58-4B83-ACA9-0CFEE6D3328F}" presName="parentText" presStyleLbl="node1" presStyleIdx="2" presStyleCnt="4">
        <dgm:presLayoutVars>
          <dgm:chMax val="0"/>
          <dgm:bulletEnabled val="1"/>
        </dgm:presLayoutVars>
      </dgm:prSet>
      <dgm:spPr/>
      <dgm:t>
        <a:bodyPr/>
        <a:lstStyle/>
        <a:p>
          <a:endParaRPr lang="es-EC"/>
        </a:p>
      </dgm:t>
    </dgm:pt>
    <dgm:pt modelId="{506DDB46-D1C0-410E-B3D6-DF697DA5CC20}" type="pres">
      <dgm:prSet presAssocID="{7BD3BB84-6D58-4B83-ACA9-0CFEE6D3328F}" presName="negativeSpace" presStyleCnt="0"/>
      <dgm:spPr/>
      <dgm:t>
        <a:bodyPr/>
        <a:lstStyle/>
        <a:p>
          <a:endParaRPr lang="es-EC"/>
        </a:p>
      </dgm:t>
    </dgm:pt>
    <dgm:pt modelId="{7365E0B2-09D9-4898-AACA-C0FAD3E190AC}" type="pres">
      <dgm:prSet presAssocID="{7BD3BB84-6D58-4B83-ACA9-0CFEE6D3328F}" presName="childText" presStyleLbl="conFgAcc1" presStyleIdx="2" presStyleCnt="4">
        <dgm:presLayoutVars>
          <dgm:bulletEnabled val="1"/>
        </dgm:presLayoutVars>
      </dgm:prSet>
      <dgm:spPr/>
      <dgm:t>
        <a:bodyPr/>
        <a:lstStyle/>
        <a:p>
          <a:endParaRPr lang="es-EC"/>
        </a:p>
      </dgm:t>
    </dgm:pt>
    <dgm:pt modelId="{F938E360-203E-412C-AFD9-FC813638D0D7}" type="pres">
      <dgm:prSet presAssocID="{EA0F171A-25F2-4180-8841-56FE7FAB6AB7}" presName="spaceBetweenRectangles" presStyleCnt="0"/>
      <dgm:spPr/>
      <dgm:t>
        <a:bodyPr/>
        <a:lstStyle/>
        <a:p>
          <a:endParaRPr lang="es-EC"/>
        </a:p>
      </dgm:t>
    </dgm:pt>
    <dgm:pt modelId="{D0E230C6-3ADE-4514-9376-93465A24DD09}" type="pres">
      <dgm:prSet presAssocID="{1C8DB22C-9BF0-4CBD-8DE6-D5B762B229F1}" presName="parentLin" presStyleCnt="0"/>
      <dgm:spPr/>
      <dgm:t>
        <a:bodyPr/>
        <a:lstStyle/>
        <a:p>
          <a:endParaRPr lang="es-EC"/>
        </a:p>
      </dgm:t>
    </dgm:pt>
    <dgm:pt modelId="{75FA6888-8927-4C86-9ECE-D13B8FEAC4E1}" type="pres">
      <dgm:prSet presAssocID="{1C8DB22C-9BF0-4CBD-8DE6-D5B762B229F1}" presName="parentLeftMargin" presStyleLbl="node1" presStyleIdx="2" presStyleCnt="4"/>
      <dgm:spPr/>
      <dgm:t>
        <a:bodyPr/>
        <a:lstStyle/>
        <a:p>
          <a:endParaRPr lang="es-EC"/>
        </a:p>
      </dgm:t>
    </dgm:pt>
    <dgm:pt modelId="{949CF2B0-0438-4349-981D-BBE840BE10C1}" type="pres">
      <dgm:prSet presAssocID="{1C8DB22C-9BF0-4CBD-8DE6-D5B762B229F1}" presName="parentText" presStyleLbl="node1" presStyleIdx="3" presStyleCnt="4">
        <dgm:presLayoutVars>
          <dgm:chMax val="0"/>
          <dgm:bulletEnabled val="1"/>
        </dgm:presLayoutVars>
      </dgm:prSet>
      <dgm:spPr/>
      <dgm:t>
        <a:bodyPr/>
        <a:lstStyle/>
        <a:p>
          <a:endParaRPr lang="es-EC"/>
        </a:p>
      </dgm:t>
    </dgm:pt>
    <dgm:pt modelId="{B48B5F16-206C-4421-B75F-F42BFA5E732E}" type="pres">
      <dgm:prSet presAssocID="{1C8DB22C-9BF0-4CBD-8DE6-D5B762B229F1}" presName="negativeSpace" presStyleCnt="0"/>
      <dgm:spPr/>
      <dgm:t>
        <a:bodyPr/>
        <a:lstStyle/>
        <a:p>
          <a:endParaRPr lang="es-EC"/>
        </a:p>
      </dgm:t>
    </dgm:pt>
    <dgm:pt modelId="{BD4F379F-BBA7-42FD-9482-6E84FDC51F70}" type="pres">
      <dgm:prSet presAssocID="{1C8DB22C-9BF0-4CBD-8DE6-D5B762B229F1}" presName="childText" presStyleLbl="conFgAcc1" presStyleIdx="3" presStyleCnt="4">
        <dgm:presLayoutVars>
          <dgm:bulletEnabled val="1"/>
        </dgm:presLayoutVars>
      </dgm:prSet>
      <dgm:spPr/>
      <dgm:t>
        <a:bodyPr/>
        <a:lstStyle/>
        <a:p>
          <a:endParaRPr lang="es-EC"/>
        </a:p>
      </dgm:t>
    </dgm:pt>
  </dgm:ptLst>
  <dgm:cxnLst>
    <dgm:cxn modelId="{5CC9C7D2-CAE4-4084-8911-1ED77F4E7AC7}" type="presOf" srcId="{8134AEE5-D73B-4E8E-A9D3-6B777C157912}" destId="{1212A38A-7C2E-4894-A2E4-D0A20FEC3951}" srcOrd="0" destOrd="0" presId="urn:microsoft.com/office/officeart/2005/8/layout/list1"/>
    <dgm:cxn modelId="{26D6023F-BFF4-4231-8CE6-1FD62B56B636}" srcId="{903E1DB7-9455-4616-A54B-EF491955096E}" destId="{A82A6DAA-F78F-4B9A-9B94-6BCB7985E24B}" srcOrd="0" destOrd="0" parTransId="{247555C5-85F7-470E-AEF5-8A96890FE555}" sibTransId="{E9754F79-1C35-4040-A23F-9C84118287E2}"/>
    <dgm:cxn modelId="{47DA1EC8-2F93-4466-8044-04E660C4CEDA}" type="presOf" srcId="{E77B7251-2CB3-4BCB-B7CE-C08D69FBCA05}" destId="{CC488A62-4F63-46F9-BB6E-7F084E7B450A}" srcOrd="0" destOrd="0" presId="urn:microsoft.com/office/officeart/2005/8/layout/list1"/>
    <dgm:cxn modelId="{B1DC5BE8-148A-4822-90C0-208A4FA8F20F}" type="presOf" srcId="{A82A6DAA-F78F-4B9A-9B94-6BCB7985E24B}" destId="{1E4CA2BE-FB35-430D-8CB2-CEE2152C885B}" srcOrd="0" destOrd="0" presId="urn:microsoft.com/office/officeart/2005/8/layout/list1"/>
    <dgm:cxn modelId="{01CAD46E-47B2-428E-A0A8-28A1C3640EC7}" type="presOf" srcId="{903E1DB7-9455-4616-A54B-EF491955096E}" destId="{89D6FD6F-C951-4557-BE59-35538894082E}" srcOrd="1" destOrd="0" presId="urn:microsoft.com/office/officeart/2005/8/layout/list1"/>
    <dgm:cxn modelId="{6A6124CA-B5EE-4397-AA58-9D047684981B}" type="presOf" srcId="{1C8DB22C-9BF0-4CBD-8DE6-D5B762B229F1}" destId="{75FA6888-8927-4C86-9ECE-D13B8FEAC4E1}" srcOrd="0" destOrd="0" presId="urn:microsoft.com/office/officeart/2005/8/layout/list1"/>
    <dgm:cxn modelId="{A37744D5-EBD7-408E-825C-64A9B6E510D7}" srcId="{39D04B94-9FF0-47DA-A28D-2BF3294E30D3}" destId="{8134AEE5-D73B-4E8E-A9D3-6B777C157912}" srcOrd="0" destOrd="0" parTransId="{41051EFE-242E-4B4D-B6C6-915CF28E6FE0}" sibTransId="{3A8EFAEC-DE22-4B74-843C-3D727DEDA48B}"/>
    <dgm:cxn modelId="{37EB0E97-651F-4F5F-BD6D-CB7C089DBD41}" srcId="{39D04B94-9FF0-47DA-A28D-2BF3294E30D3}" destId="{1C8DB22C-9BF0-4CBD-8DE6-D5B762B229F1}" srcOrd="3" destOrd="0" parTransId="{4BFF11BC-44C9-42AF-968A-755371156946}" sibTransId="{F4F4C5B2-D6D9-4BE4-8203-15AC68812218}"/>
    <dgm:cxn modelId="{FEEA0A0A-08A2-4908-9F4A-243107AA1E3F}" srcId="{8134AEE5-D73B-4E8E-A9D3-6B777C157912}" destId="{E77B7251-2CB3-4BCB-B7CE-C08D69FBCA05}" srcOrd="0" destOrd="0" parTransId="{91E9FF0F-6B4F-41D2-B4A3-53882F823FAE}" sibTransId="{45A7BF1D-C728-47B1-BE6B-C7FFA014B0AF}"/>
    <dgm:cxn modelId="{4E05A26D-C124-4272-9883-118C8382949D}" type="presOf" srcId="{7BD3BB84-6D58-4B83-ACA9-0CFEE6D3328F}" destId="{3A58FF7A-E45F-427F-B2D3-DDC63A187F20}" srcOrd="0" destOrd="0" presId="urn:microsoft.com/office/officeart/2005/8/layout/list1"/>
    <dgm:cxn modelId="{5A4CEA0B-F185-4EE4-B0B2-00C107E7EC4E}" type="presOf" srcId="{8134AEE5-D73B-4E8E-A9D3-6B777C157912}" destId="{CADBA3BE-A097-4A57-A2CE-D490B2FFAC47}" srcOrd="1" destOrd="0" presId="urn:microsoft.com/office/officeart/2005/8/layout/list1"/>
    <dgm:cxn modelId="{3BDA74D1-85E3-4331-98F0-B649F2DD173D}" srcId="{39D04B94-9FF0-47DA-A28D-2BF3294E30D3}" destId="{903E1DB7-9455-4616-A54B-EF491955096E}" srcOrd="1" destOrd="0" parTransId="{BE2C93F8-45AD-4816-A044-27DC6772F37D}" sibTransId="{28CDB340-9933-4791-81CD-77CC817AC156}"/>
    <dgm:cxn modelId="{7A3D7B3F-0AE8-4288-8968-478668AFE25B}" type="presOf" srcId="{903E1DB7-9455-4616-A54B-EF491955096E}" destId="{3BC8D540-B26A-4A2B-B078-5B48D6670F71}" srcOrd="0" destOrd="0" presId="urn:microsoft.com/office/officeart/2005/8/layout/list1"/>
    <dgm:cxn modelId="{6AC9FC8D-2C22-49AF-8A77-45B75DA6C73B}" type="presOf" srcId="{D1C17329-5996-4CF8-AF96-379BE447042A}" destId="{7365E0B2-09D9-4898-AACA-C0FAD3E190AC}" srcOrd="0" destOrd="0" presId="urn:microsoft.com/office/officeart/2005/8/layout/list1"/>
    <dgm:cxn modelId="{55501D5E-157A-418A-A15A-4E92E625DF97}" type="presOf" srcId="{7BD3BB84-6D58-4B83-ACA9-0CFEE6D3328F}" destId="{5F03FD50-A4DB-4476-AD11-743C9DE7B30F}" srcOrd="1" destOrd="0" presId="urn:microsoft.com/office/officeart/2005/8/layout/list1"/>
    <dgm:cxn modelId="{FCC1DE58-DD77-4BCE-A933-DACAA395C65F}" type="presOf" srcId="{1C8DB22C-9BF0-4CBD-8DE6-D5B762B229F1}" destId="{949CF2B0-0438-4349-981D-BBE840BE10C1}" srcOrd="1" destOrd="0" presId="urn:microsoft.com/office/officeart/2005/8/layout/list1"/>
    <dgm:cxn modelId="{E6039717-9D07-450C-8DBD-62B89A66FB8B}" type="presOf" srcId="{39D04B94-9FF0-47DA-A28D-2BF3294E30D3}" destId="{2503C3E6-6186-4DFE-B8DF-822B16896768}" srcOrd="0" destOrd="0" presId="urn:microsoft.com/office/officeart/2005/8/layout/list1"/>
    <dgm:cxn modelId="{941C4500-65A0-4B0E-A9F0-E07DD2DF0129}" srcId="{39D04B94-9FF0-47DA-A28D-2BF3294E30D3}" destId="{7BD3BB84-6D58-4B83-ACA9-0CFEE6D3328F}" srcOrd="2" destOrd="0" parTransId="{FDAC5582-98FC-43D4-BE12-2F5CF543C771}" sibTransId="{EA0F171A-25F2-4180-8841-56FE7FAB6AB7}"/>
    <dgm:cxn modelId="{0779129D-CD66-47CA-873F-BCA52A628CCD}" srcId="{7BD3BB84-6D58-4B83-ACA9-0CFEE6D3328F}" destId="{D1C17329-5996-4CF8-AF96-379BE447042A}" srcOrd="0" destOrd="0" parTransId="{BED2344F-27AA-4CDA-B796-B0FD76B4ABC6}" sibTransId="{306EBE94-94DA-4DE9-A11B-E027C2B9FF0C}"/>
    <dgm:cxn modelId="{C6FA8F8D-F93B-4788-B071-E3961ED24761}" type="presParOf" srcId="{2503C3E6-6186-4DFE-B8DF-822B16896768}" destId="{8CE31543-6B6D-4C69-9968-EB66D126894D}" srcOrd="0" destOrd="0" presId="urn:microsoft.com/office/officeart/2005/8/layout/list1"/>
    <dgm:cxn modelId="{9FE023C5-366F-4E0F-A15B-5000A4984EAB}" type="presParOf" srcId="{8CE31543-6B6D-4C69-9968-EB66D126894D}" destId="{1212A38A-7C2E-4894-A2E4-D0A20FEC3951}" srcOrd="0" destOrd="0" presId="urn:microsoft.com/office/officeart/2005/8/layout/list1"/>
    <dgm:cxn modelId="{D1C28FA4-F7E3-45BD-9469-13F1DA8B7AF7}" type="presParOf" srcId="{8CE31543-6B6D-4C69-9968-EB66D126894D}" destId="{CADBA3BE-A097-4A57-A2CE-D490B2FFAC47}" srcOrd="1" destOrd="0" presId="urn:microsoft.com/office/officeart/2005/8/layout/list1"/>
    <dgm:cxn modelId="{583F02AF-EE80-4DC5-8F8F-AB0AB57460C0}" type="presParOf" srcId="{2503C3E6-6186-4DFE-B8DF-822B16896768}" destId="{A6EA71B6-5315-46CC-AA20-FAF4312CFB87}" srcOrd="1" destOrd="0" presId="urn:microsoft.com/office/officeart/2005/8/layout/list1"/>
    <dgm:cxn modelId="{00F728F7-2910-4B62-B5A0-D801557B7C3B}" type="presParOf" srcId="{2503C3E6-6186-4DFE-B8DF-822B16896768}" destId="{CC488A62-4F63-46F9-BB6E-7F084E7B450A}" srcOrd="2" destOrd="0" presId="urn:microsoft.com/office/officeart/2005/8/layout/list1"/>
    <dgm:cxn modelId="{8EB92CD9-6A3B-48ED-B0FF-70F3B65C2CCE}" type="presParOf" srcId="{2503C3E6-6186-4DFE-B8DF-822B16896768}" destId="{013833F4-99A4-4A1C-9115-D85C57619311}" srcOrd="3" destOrd="0" presId="urn:microsoft.com/office/officeart/2005/8/layout/list1"/>
    <dgm:cxn modelId="{2A588A2D-1DA0-4A7E-870C-D00210F53C7A}" type="presParOf" srcId="{2503C3E6-6186-4DFE-B8DF-822B16896768}" destId="{D16FECFC-AA5A-4A41-8F4A-E077E24FDF61}" srcOrd="4" destOrd="0" presId="urn:microsoft.com/office/officeart/2005/8/layout/list1"/>
    <dgm:cxn modelId="{CDB6B6C6-4301-4019-99AD-3A2E5AF2CD87}" type="presParOf" srcId="{D16FECFC-AA5A-4A41-8F4A-E077E24FDF61}" destId="{3BC8D540-B26A-4A2B-B078-5B48D6670F71}" srcOrd="0" destOrd="0" presId="urn:microsoft.com/office/officeart/2005/8/layout/list1"/>
    <dgm:cxn modelId="{7AC57315-526D-4B9C-8F7D-237A020CA22C}" type="presParOf" srcId="{D16FECFC-AA5A-4A41-8F4A-E077E24FDF61}" destId="{89D6FD6F-C951-4557-BE59-35538894082E}" srcOrd="1" destOrd="0" presId="urn:microsoft.com/office/officeart/2005/8/layout/list1"/>
    <dgm:cxn modelId="{6E906E7F-555A-4284-A090-E44E20F1DFE8}" type="presParOf" srcId="{2503C3E6-6186-4DFE-B8DF-822B16896768}" destId="{350A272E-ED75-4A0E-A844-28AF84801AC3}" srcOrd="5" destOrd="0" presId="urn:microsoft.com/office/officeart/2005/8/layout/list1"/>
    <dgm:cxn modelId="{B484D8B6-C141-4FE7-A434-9E1F554D99EA}" type="presParOf" srcId="{2503C3E6-6186-4DFE-B8DF-822B16896768}" destId="{1E4CA2BE-FB35-430D-8CB2-CEE2152C885B}" srcOrd="6" destOrd="0" presId="urn:microsoft.com/office/officeart/2005/8/layout/list1"/>
    <dgm:cxn modelId="{736648BD-16E5-4805-9DC0-2BFC88B22B17}" type="presParOf" srcId="{2503C3E6-6186-4DFE-B8DF-822B16896768}" destId="{174EFCEE-4D87-4DAE-BC81-ED439ADF3166}" srcOrd="7" destOrd="0" presId="urn:microsoft.com/office/officeart/2005/8/layout/list1"/>
    <dgm:cxn modelId="{40607A00-B944-4DA0-9FBA-4170E167B32B}" type="presParOf" srcId="{2503C3E6-6186-4DFE-B8DF-822B16896768}" destId="{01879BBA-E2DC-48BA-AD2B-B54DED3FF20C}" srcOrd="8" destOrd="0" presId="urn:microsoft.com/office/officeart/2005/8/layout/list1"/>
    <dgm:cxn modelId="{0AE33BF6-4CFC-4DDE-8F39-D604857711C2}" type="presParOf" srcId="{01879BBA-E2DC-48BA-AD2B-B54DED3FF20C}" destId="{3A58FF7A-E45F-427F-B2D3-DDC63A187F20}" srcOrd="0" destOrd="0" presId="urn:microsoft.com/office/officeart/2005/8/layout/list1"/>
    <dgm:cxn modelId="{80C9B401-786A-40FD-9FA7-2BEE7E93CFF6}" type="presParOf" srcId="{01879BBA-E2DC-48BA-AD2B-B54DED3FF20C}" destId="{5F03FD50-A4DB-4476-AD11-743C9DE7B30F}" srcOrd="1" destOrd="0" presId="urn:microsoft.com/office/officeart/2005/8/layout/list1"/>
    <dgm:cxn modelId="{0230456F-8199-4B01-BD0D-A21BF950AF8E}" type="presParOf" srcId="{2503C3E6-6186-4DFE-B8DF-822B16896768}" destId="{506DDB46-D1C0-410E-B3D6-DF697DA5CC20}" srcOrd="9" destOrd="0" presId="urn:microsoft.com/office/officeart/2005/8/layout/list1"/>
    <dgm:cxn modelId="{AE42C060-8890-4D4C-8B6D-E3DCEDE5DEA2}" type="presParOf" srcId="{2503C3E6-6186-4DFE-B8DF-822B16896768}" destId="{7365E0B2-09D9-4898-AACA-C0FAD3E190AC}" srcOrd="10" destOrd="0" presId="urn:microsoft.com/office/officeart/2005/8/layout/list1"/>
    <dgm:cxn modelId="{F1DBA023-0BC0-4474-A1A7-9AE1A86598CA}" type="presParOf" srcId="{2503C3E6-6186-4DFE-B8DF-822B16896768}" destId="{F938E360-203E-412C-AFD9-FC813638D0D7}" srcOrd="11" destOrd="0" presId="urn:microsoft.com/office/officeart/2005/8/layout/list1"/>
    <dgm:cxn modelId="{2CFC37B2-EDBC-4579-9549-A6CC0A83FD02}" type="presParOf" srcId="{2503C3E6-6186-4DFE-B8DF-822B16896768}" destId="{D0E230C6-3ADE-4514-9376-93465A24DD09}" srcOrd="12" destOrd="0" presId="urn:microsoft.com/office/officeart/2005/8/layout/list1"/>
    <dgm:cxn modelId="{446320E1-260D-4696-9CFC-17F78B791BEF}" type="presParOf" srcId="{D0E230C6-3ADE-4514-9376-93465A24DD09}" destId="{75FA6888-8927-4C86-9ECE-D13B8FEAC4E1}" srcOrd="0" destOrd="0" presId="urn:microsoft.com/office/officeart/2005/8/layout/list1"/>
    <dgm:cxn modelId="{067D5994-68C0-454E-8C76-4F84189C1DD2}" type="presParOf" srcId="{D0E230C6-3ADE-4514-9376-93465A24DD09}" destId="{949CF2B0-0438-4349-981D-BBE840BE10C1}" srcOrd="1" destOrd="0" presId="urn:microsoft.com/office/officeart/2005/8/layout/list1"/>
    <dgm:cxn modelId="{A4002281-E28C-43FB-B9F9-4644536BE3C7}" type="presParOf" srcId="{2503C3E6-6186-4DFE-B8DF-822B16896768}" destId="{B48B5F16-206C-4421-B75F-F42BFA5E732E}" srcOrd="13" destOrd="0" presId="urn:microsoft.com/office/officeart/2005/8/layout/list1"/>
    <dgm:cxn modelId="{3D77C3A4-9C61-4BF2-B167-F73F50A0C732}" type="presParOf" srcId="{2503C3E6-6186-4DFE-B8DF-822B16896768}" destId="{BD4F379F-BBA7-42FD-9482-6E84FDC51F7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A33F94-CFEB-4194-BF72-4C65EB1A214A}" type="doc">
      <dgm:prSet loTypeId="urn:microsoft.com/office/officeart/2005/8/layout/vProcess5" loCatId="process" qsTypeId="urn:microsoft.com/office/officeart/2005/8/quickstyle/3d1" qsCatId="3D" csTypeId="urn:microsoft.com/office/officeart/2005/8/colors/accent3_4" csCatId="accent3" phldr="1"/>
      <dgm:spPr/>
      <dgm:t>
        <a:bodyPr/>
        <a:lstStyle/>
        <a:p>
          <a:endParaRPr lang="es-ES"/>
        </a:p>
      </dgm:t>
    </dgm:pt>
    <dgm:pt modelId="{450FE471-4C4B-4DF4-A137-BED9CD6822FB}">
      <dgm:prSet phldrT="[Texto]" custT="1"/>
      <dgm:spPr/>
      <dgm:t>
        <a:bodyPr/>
        <a:lstStyle/>
        <a:p>
          <a:pPr algn="just"/>
          <a:r>
            <a:rPr lang="es-ES" sz="1600" smtClean="0">
              <a:solidFill>
                <a:schemeClr val="tx1"/>
              </a:solidFill>
              <a:latin typeface="Arial" panose="020B0604020202020204" pitchFamily="34" charset="0"/>
              <a:cs typeface="Arial" panose="020B0604020202020204" pitchFamily="34" charset="0"/>
            </a:rPr>
            <a:t>Analizando las farmacias a nivel país y realizando una división por deciles podemos destacar que en total 24,7% de la venta es realizada por las farmacias independientes.</a:t>
          </a:r>
          <a:endParaRPr lang="es-ES" sz="1600" dirty="0">
            <a:solidFill>
              <a:schemeClr val="tx1"/>
            </a:solidFill>
            <a:latin typeface="Arial" panose="020B0604020202020204" pitchFamily="34" charset="0"/>
            <a:cs typeface="Arial" panose="020B0604020202020204" pitchFamily="34" charset="0"/>
          </a:endParaRPr>
        </a:p>
      </dgm:t>
    </dgm:pt>
    <dgm:pt modelId="{520498A5-001C-4594-9209-598EB4D5ACA8}" type="parTrans" cxnId="{4F7AB37E-7EB1-4C78-9F1E-D5D7F40A41F9}">
      <dgm:prSet/>
      <dgm:spPr/>
      <dgm:t>
        <a:bodyPr/>
        <a:lstStyle/>
        <a:p>
          <a:pPr algn="just"/>
          <a:endParaRPr lang="es-ES" sz="2000">
            <a:solidFill>
              <a:schemeClr val="tx1"/>
            </a:solidFill>
            <a:latin typeface="Arial" panose="020B0604020202020204" pitchFamily="34" charset="0"/>
            <a:cs typeface="Arial" panose="020B0604020202020204" pitchFamily="34" charset="0"/>
          </a:endParaRPr>
        </a:p>
      </dgm:t>
    </dgm:pt>
    <dgm:pt modelId="{434B610D-6B18-4808-9EBF-28BBD5D63380}" type="sibTrans" cxnId="{4F7AB37E-7EB1-4C78-9F1E-D5D7F40A41F9}">
      <dgm:prSet custT="1"/>
      <dgm:spPr/>
      <dgm:t>
        <a:bodyPr/>
        <a:lstStyle/>
        <a:p>
          <a:pPr algn="just"/>
          <a:endParaRPr lang="es-ES" sz="4000">
            <a:solidFill>
              <a:schemeClr val="tx1"/>
            </a:solidFill>
            <a:latin typeface="Arial" panose="020B0604020202020204" pitchFamily="34" charset="0"/>
            <a:cs typeface="Arial" panose="020B0604020202020204" pitchFamily="34" charset="0"/>
          </a:endParaRPr>
        </a:p>
      </dgm:t>
    </dgm:pt>
    <dgm:pt modelId="{AAA2C26F-27A4-4DC3-A857-89AAFB17536A}">
      <dgm:prSet custT="1"/>
      <dgm:spPr/>
      <dgm:t>
        <a:bodyPr/>
        <a:lstStyle/>
        <a:p>
          <a:pPr algn="just"/>
          <a:r>
            <a:rPr lang="es-ES" sz="1600" dirty="0" smtClean="0">
              <a:solidFill>
                <a:schemeClr val="tx1"/>
              </a:solidFill>
              <a:latin typeface="Arial" panose="020B0604020202020204" pitchFamily="34" charset="0"/>
              <a:cs typeface="Arial" panose="020B0604020202020204" pitchFamily="34" charset="0"/>
            </a:rPr>
            <a:t>Las farmacias tanto cadenas como independientes en su mayoría tienden a realizar la compra  mediante distribuidoras las mismas que comercializan la mayoría de marcas de las casas farmacéuticas</a:t>
          </a:r>
          <a:endParaRPr lang="es-EC" sz="1600" dirty="0">
            <a:solidFill>
              <a:schemeClr val="tx1"/>
            </a:solidFill>
            <a:latin typeface="Arial" panose="020B0604020202020204" pitchFamily="34" charset="0"/>
            <a:cs typeface="Arial" panose="020B0604020202020204" pitchFamily="34" charset="0"/>
          </a:endParaRPr>
        </a:p>
      </dgm:t>
    </dgm:pt>
    <dgm:pt modelId="{109021CE-7643-4964-BF8E-1B78FB80737F}" type="parTrans" cxnId="{2D7BAF69-A393-4EB4-B799-54D45939AF6C}">
      <dgm:prSet/>
      <dgm:spPr/>
      <dgm:t>
        <a:bodyPr/>
        <a:lstStyle/>
        <a:p>
          <a:pPr algn="just"/>
          <a:endParaRPr lang="es-ES" sz="2000">
            <a:solidFill>
              <a:schemeClr val="tx1"/>
            </a:solidFill>
            <a:latin typeface="Arial" panose="020B0604020202020204" pitchFamily="34" charset="0"/>
            <a:cs typeface="Arial" panose="020B0604020202020204" pitchFamily="34" charset="0"/>
          </a:endParaRPr>
        </a:p>
      </dgm:t>
    </dgm:pt>
    <dgm:pt modelId="{B24F3E69-F662-423A-BE02-8965ABDBD558}" type="sibTrans" cxnId="{2D7BAF69-A393-4EB4-B799-54D45939AF6C}">
      <dgm:prSet custT="1"/>
      <dgm:spPr/>
      <dgm:t>
        <a:bodyPr/>
        <a:lstStyle/>
        <a:p>
          <a:pPr algn="just"/>
          <a:endParaRPr lang="es-ES" sz="4000">
            <a:solidFill>
              <a:schemeClr val="tx1"/>
            </a:solidFill>
            <a:latin typeface="Arial" panose="020B0604020202020204" pitchFamily="34" charset="0"/>
            <a:cs typeface="Arial" panose="020B0604020202020204" pitchFamily="34" charset="0"/>
          </a:endParaRPr>
        </a:p>
      </dgm:t>
    </dgm:pt>
    <dgm:pt modelId="{8F29AFA0-781F-4F82-B5F1-594D29C6E6FB}">
      <dgm:prSet custT="1"/>
      <dgm:spPr/>
      <dgm:t>
        <a:bodyPr/>
        <a:lstStyle/>
        <a:p>
          <a:pPr algn="just"/>
          <a:r>
            <a:rPr lang="es-ES" sz="1600" dirty="0" smtClean="0">
              <a:solidFill>
                <a:schemeClr val="tx1"/>
              </a:solidFill>
              <a:latin typeface="Arial" panose="020B0604020202020204" pitchFamily="34" charset="0"/>
              <a:cs typeface="Arial" panose="020B0604020202020204" pitchFamily="34" charset="0"/>
            </a:rPr>
            <a:t>La Organización Mundial de la Salud clasifica los medicamentos en su modalidad de venta libre o venta sin prescripción adecuadamente clasificados según criterios científicos y por su uso.</a:t>
          </a:r>
          <a:endParaRPr lang="es-EC" sz="1600" dirty="0">
            <a:solidFill>
              <a:schemeClr val="tx1"/>
            </a:solidFill>
            <a:latin typeface="Arial" panose="020B0604020202020204" pitchFamily="34" charset="0"/>
            <a:cs typeface="Arial" panose="020B0604020202020204" pitchFamily="34" charset="0"/>
          </a:endParaRPr>
        </a:p>
      </dgm:t>
    </dgm:pt>
    <dgm:pt modelId="{784662D7-AFCB-4372-B362-6CB61937195E}" type="parTrans" cxnId="{5A8C8896-A281-4B9D-83F5-D788C1744C15}">
      <dgm:prSet/>
      <dgm:spPr/>
      <dgm:t>
        <a:bodyPr/>
        <a:lstStyle/>
        <a:p>
          <a:pPr algn="just"/>
          <a:endParaRPr lang="es-ES" sz="2000">
            <a:solidFill>
              <a:schemeClr val="tx1"/>
            </a:solidFill>
            <a:latin typeface="Arial" panose="020B0604020202020204" pitchFamily="34" charset="0"/>
            <a:cs typeface="Arial" panose="020B0604020202020204" pitchFamily="34" charset="0"/>
          </a:endParaRPr>
        </a:p>
      </dgm:t>
    </dgm:pt>
    <dgm:pt modelId="{5BB83EEF-E748-4019-9B07-6576E00DEDEA}" type="sibTrans" cxnId="{5A8C8896-A281-4B9D-83F5-D788C1744C15}">
      <dgm:prSet/>
      <dgm:spPr/>
      <dgm:t>
        <a:bodyPr/>
        <a:lstStyle/>
        <a:p>
          <a:pPr algn="just"/>
          <a:endParaRPr lang="es-ES" sz="2000">
            <a:solidFill>
              <a:schemeClr val="tx1"/>
            </a:solidFill>
            <a:latin typeface="Arial" panose="020B0604020202020204" pitchFamily="34" charset="0"/>
            <a:cs typeface="Arial" panose="020B0604020202020204" pitchFamily="34" charset="0"/>
          </a:endParaRPr>
        </a:p>
      </dgm:t>
    </dgm:pt>
    <dgm:pt modelId="{92BC7DFD-3106-4383-9096-67FE2A06C31A}" type="pres">
      <dgm:prSet presAssocID="{4AA33F94-CFEB-4194-BF72-4C65EB1A214A}" presName="outerComposite" presStyleCnt="0">
        <dgm:presLayoutVars>
          <dgm:chMax val="5"/>
          <dgm:dir/>
          <dgm:resizeHandles val="exact"/>
        </dgm:presLayoutVars>
      </dgm:prSet>
      <dgm:spPr/>
      <dgm:t>
        <a:bodyPr/>
        <a:lstStyle/>
        <a:p>
          <a:endParaRPr lang="es-EC"/>
        </a:p>
      </dgm:t>
    </dgm:pt>
    <dgm:pt modelId="{D866DA65-5A12-4E9F-BC2E-FAC7599F5AC3}" type="pres">
      <dgm:prSet presAssocID="{4AA33F94-CFEB-4194-BF72-4C65EB1A214A}" presName="dummyMaxCanvas" presStyleCnt="0">
        <dgm:presLayoutVars/>
      </dgm:prSet>
      <dgm:spPr/>
      <dgm:t>
        <a:bodyPr/>
        <a:lstStyle/>
        <a:p>
          <a:endParaRPr lang="es-EC"/>
        </a:p>
      </dgm:t>
    </dgm:pt>
    <dgm:pt modelId="{51923B41-558D-4748-801B-68324242E4CE}" type="pres">
      <dgm:prSet presAssocID="{4AA33F94-CFEB-4194-BF72-4C65EB1A214A}" presName="ThreeNodes_1" presStyleLbl="node1" presStyleIdx="0" presStyleCnt="3">
        <dgm:presLayoutVars>
          <dgm:bulletEnabled val="1"/>
        </dgm:presLayoutVars>
      </dgm:prSet>
      <dgm:spPr/>
      <dgm:t>
        <a:bodyPr/>
        <a:lstStyle/>
        <a:p>
          <a:endParaRPr lang="es-ES"/>
        </a:p>
      </dgm:t>
    </dgm:pt>
    <dgm:pt modelId="{DEAD9686-7527-499F-8C47-B862E21241D6}" type="pres">
      <dgm:prSet presAssocID="{4AA33F94-CFEB-4194-BF72-4C65EB1A214A}" presName="ThreeNodes_2" presStyleLbl="node1" presStyleIdx="1" presStyleCnt="3">
        <dgm:presLayoutVars>
          <dgm:bulletEnabled val="1"/>
        </dgm:presLayoutVars>
      </dgm:prSet>
      <dgm:spPr/>
      <dgm:t>
        <a:bodyPr/>
        <a:lstStyle/>
        <a:p>
          <a:endParaRPr lang="es-ES"/>
        </a:p>
      </dgm:t>
    </dgm:pt>
    <dgm:pt modelId="{323DA0A2-A164-48C7-840D-57A5658F8BAE}" type="pres">
      <dgm:prSet presAssocID="{4AA33F94-CFEB-4194-BF72-4C65EB1A214A}" presName="ThreeNodes_3" presStyleLbl="node1" presStyleIdx="2" presStyleCnt="3">
        <dgm:presLayoutVars>
          <dgm:bulletEnabled val="1"/>
        </dgm:presLayoutVars>
      </dgm:prSet>
      <dgm:spPr/>
      <dgm:t>
        <a:bodyPr/>
        <a:lstStyle/>
        <a:p>
          <a:endParaRPr lang="es-ES"/>
        </a:p>
      </dgm:t>
    </dgm:pt>
    <dgm:pt modelId="{38D532A1-CB85-4E28-9DD9-59CE914C342D}" type="pres">
      <dgm:prSet presAssocID="{4AA33F94-CFEB-4194-BF72-4C65EB1A214A}" presName="ThreeConn_1-2" presStyleLbl="fgAccFollowNode1" presStyleIdx="0" presStyleCnt="2">
        <dgm:presLayoutVars>
          <dgm:bulletEnabled val="1"/>
        </dgm:presLayoutVars>
      </dgm:prSet>
      <dgm:spPr/>
      <dgm:t>
        <a:bodyPr/>
        <a:lstStyle/>
        <a:p>
          <a:endParaRPr lang="es-EC"/>
        </a:p>
      </dgm:t>
    </dgm:pt>
    <dgm:pt modelId="{E1D5B5BA-410F-4233-9216-373B0DE4E0A3}" type="pres">
      <dgm:prSet presAssocID="{4AA33F94-CFEB-4194-BF72-4C65EB1A214A}" presName="ThreeConn_2-3" presStyleLbl="fgAccFollowNode1" presStyleIdx="1" presStyleCnt="2">
        <dgm:presLayoutVars>
          <dgm:bulletEnabled val="1"/>
        </dgm:presLayoutVars>
      </dgm:prSet>
      <dgm:spPr/>
      <dgm:t>
        <a:bodyPr/>
        <a:lstStyle/>
        <a:p>
          <a:endParaRPr lang="es-EC"/>
        </a:p>
      </dgm:t>
    </dgm:pt>
    <dgm:pt modelId="{67B2A042-22A4-414E-AF7E-23487A3B5C3C}" type="pres">
      <dgm:prSet presAssocID="{4AA33F94-CFEB-4194-BF72-4C65EB1A214A}" presName="ThreeNodes_1_text" presStyleLbl="node1" presStyleIdx="2" presStyleCnt="3">
        <dgm:presLayoutVars>
          <dgm:bulletEnabled val="1"/>
        </dgm:presLayoutVars>
      </dgm:prSet>
      <dgm:spPr/>
      <dgm:t>
        <a:bodyPr/>
        <a:lstStyle/>
        <a:p>
          <a:endParaRPr lang="es-ES"/>
        </a:p>
      </dgm:t>
    </dgm:pt>
    <dgm:pt modelId="{06A19C61-C05C-419B-8F6F-0162B62C7F9C}" type="pres">
      <dgm:prSet presAssocID="{4AA33F94-CFEB-4194-BF72-4C65EB1A214A}" presName="ThreeNodes_2_text" presStyleLbl="node1" presStyleIdx="2" presStyleCnt="3">
        <dgm:presLayoutVars>
          <dgm:bulletEnabled val="1"/>
        </dgm:presLayoutVars>
      </dgm:prSet>
      <dgm:spPr/>
      <dgm:t>
        <a:bodyPr/>
        <a:lstStyle/>
        <a:p>
          <a:endParaRPr lang="es-ES"/>
        </a:p>
      </dgm:t>
    </dgm:pt>
    <dgm:pt modelId="{795EFFD8-364A-43DF-BAD1-D747FD1A4E3E}" type="pres">
      <dgm:prSet presAssocID="{4AA33F94-CFEB-4194-BF72-4C65EB1A214A}" presName="ThreeNodes_3_text" presStyleLbl="node1" presStyleIdx="2" presStyleCnt="3">
        <dgm:presLayoutVars>
          <dgm:bulletEnabled val="1"/>
        </dgm:presLayoutVars>
      </dgm:prSet>
      <dgm:spPr/>
      <dgm:t>
        <a:bodyPr/>
        <a:lstStyle/>
        <a:p>
          <a:endParaRPr lang="es-ES"/>
        </a:p>
      </dgm:t>
    </dgm:pt>
  </dgm:ptLst>
  <dgm:cxnLst>
    <dgm:cxn modelId="{A6BE6B06-338E-4EDC-9F62-D0CCFA0D2825}" type="presOf" srcId="{450FE471-4C4B-4DF4-A137-BED9CD6822FB}" destId="{51923B41-558D-4748-801B-68324242E4CE}" srcOrd="0" destOrd="0" presId="urn:microsoft.com/office/officeart/2005/8/layout/vProcess5"/>
    <dgm:cxn modelId="{40CB6610-A329-4727-8263-DB936EE70545}" type="presOf" srcId="{4AA33F94-CFEB-4194-BF72-4C65EB1A214A}" destId="{92BC7DFD-3106-4383-9096-67FE2A06C31A}" srcOrd="0" destOrd="0" presId="urn:microsoft.com/office/officeart/2005/8/layout/vProcess5"/>
    <dgm:cxn modelId="{4F7AB37E-7EB1-4C78-9F1E-D5D7F40A41F9}" srcId="{4AA33F94-CFEB-4194-BF72-4C65EB1A214A}" destId="{450FE471-4C4B-4DF4-A137-BED9CD6822FB}" srcOrd="0" destOrd="0" parTransId="{520498A5-001C-4594-9209-598EB4D5ACA8}" sibTransId="{434B610D-6B18-4808-9EBF-28BBD5D63380}"/>
    <dgm:cxn modelId="{785DCBB7-552E-4349-9EC4-640A4AA6552E}" type="presOf" srcId="{AAA2C26F-27A4-4DC3-A857-89AAFB17536A}" destId="{DEAD9686-7527-499F-8C47-B862E21241D6}" srcOrd="0" destOrd="0" presId="urn:microsoft.com/office/officeart/2005/8/layout/vProcess5"/>
    <dgm:cxn modelId="{67842A14-030F-457B-A2A3-E39F87E22746}" type="presOf" srcId="{450FE471-4C4B-4DF4-A137-BED9CD6822FB}" destId="{67B2A042-22A4-414E-AF7E-23487A3B5C3C}" srcOrd="1" destOrd="0" presId="urn:microsoft.com/office/officeart/2005/8/layout/vProcess5"/>
    <dgm:cxn modelId="{5A8C8896-A281-4B9D-83F5-D788C1744C15}" srcId="{4AA33F94-CFEB-4194-BF72-4C65EB1A214A}" destId="{8F29AFA0-781F-4F82-B5F1-594D29C6E6FB}" srcOrd="2" destOrd="0" parTransId="{784662D7-AFCB-4372-B362-6CB61937195E}" sibTransId="{5BB83EEF-E748-4019-9B07-6576E00DEDEA}"/>
    <dgm:cxn modelId="{2D7BAF69-A393-4EB4-B799-54D45939AF6C}" srcId="{4AA33F94-CFEB-4194-BF72-4C65EB1A214A}" destId="{AAA2C26F-27A4-4DC3-A857-89AAFB17536A}" srcOrd="1" destOrd="0" parTransId="{109021CE-7643-4964-BF8E-1B78FB80737F}" sibTransId="{B24F3E69-F662-423A-BE02-8965ABDBD558}"/>
    <dgm:cxn modelId="{DD5783E0-64B9-4767-B7FF-96D4FE0D5841}" type="presOf" srcId="{8F29AFA0-781F-4F82-B5F1-594D29C6E6FB}" destId="{323DA0A2-A164-48C7-840D-57A5658F8BAE}" srcOrd="0" destOrd="0" presId="urn:microsoft.com/office/officeart/2005/8/layout/vProcess5"/>
    <dgm:cxn modelId="{51A12994-B7E0-4252-A87E-39FD4E84AB2F}" type="presOf" srcId="{AAA2C26F-27A4-4DC3-A857-89AAFB17536A}" destId="{06A19C61-C05C-419B-8F6F-0162B62C7F9C}" srcOrd="1" destOrd="0" presId="urn:microsoft.com/office/officeart/2005/8/layout/vProcess5"/>
    <dgm:cxn modelId="{FA8D4222-D1BC-48E1-851F-38FAD84EFDA6}" type="presOf" srcId="{434B610D-6B18-4808-9EBF-28BBD5D63380}" destId="{38D532A1-CB85-4E28-9DD9-59CE914C342D}" srcOrd="0" destOrd="0" presId="urn:microsoft.com/office/officeart/2005/8/layout/vProcess5"/>
    <dgm:cxn modelId="{57568E22-F382-4DA4-BA79-FA10359B829F}" type="presOf" srcId="{B24F3E69-F662-423A-BE02-8965ABDBD558}" destId="{E1D5B5BA-410F-4233-9216-373B0DE4E0A3}" srcOrd="0" destOrd="0" presId="urn:microsoft.com/office/officeart/2005/8/layout/vProcess5"/>
    <dgm:cxn modelId="{127B5C27-FC04-416D-BD77-BF2F9CF87A55}" type="presOf" srcId="{8F29AFA0-781F-4F82-B5F1-594D29C6E6FB}" destId="{795EFFD8-364A-43DF-BAD1-D747FD1A4E3E}" srcOrd="1" destOrd="0" presId="urn:microsoft.com/office/officeart/2005/8/layout/vProcess5"/>
    <dgm:cxn modelId="{3F3EB325-C095-4FB1-8A29-0432160AAC5E}" type="presParOf" srcId="{92BC7DFD-3106-4383-9096-67FE2A06C31A}" destId="{D866DA65-5A12-4E9F-BC2E-FAC7599F5AC3}" srcOrd="0" destOrd="0" presId="urn:microsoft.com/office/officeart/2005/8/layout/vProcess5"/>
    <dgm:cxn modelId="{C2AB4ABF-E570-4CA3-95BC-ECEAF966E806}" type="presParOf" srcId="{92BC7DFD-3106-4383-9096-67FE2A06C31A}" destId="{51923B41-558D-4748-801B-68324242E4CE}" srcOrd="1" destOrd="0" presId="urn:microsoft.com/office/officeart/2005/8/layout/vProcess5"/>
    <dgm:cxn modelId="{82436D41-C001-4DC4-9655-A05A97F19C94}" type="presParOf" srcId="{92BC7DFD-3106-4383-9096-67FE2A06C31A}" destId="{DEAD9686-7527-499F-8C47-B862E21241D6}" srcOrd="2" destOrd="0" presId="urn:microsoft.com/office/officeart/2005/8/layout/vProcess5"/>
    <dgm:cxn modelId="{F25ABD99-B867-4C8F-B4B3-78D123D0F9B3}" type="presParOf" srcId="{92BC7DFD-3106-4383-9096-67FE2A06C31A}" destId="{323DA0A2-A164-48C7-840D-57A5658F8BAE}" srcOrd="3" destOrd="0" presId="urn:microsoft.com/office/officeart/2005/8/layout/vProcess5"/>
    <dgm:cxn modelId="{EA46EB64-557A-4CA7-9FF1-29757673E161}" type="presParOf" srcId="{92BC7DFD-3106-4383-9096-67FE2A06C31A}" destId="{38D532A1-CB85-4E28-9DD9-59CE914C342D}" srcOrd="4" destOrd="0" presId="urn:microsoft.com/office/officeart/2005/8/layout/vProcess5"/>
    <dgm:cxn modelId="{94B409D0-E9C3-489A-A3FD-3D5EC1EE2FD8}" type="presParOf" srcId="{92BC7DFD-3106-4383-9096-67FE2A06C31A}" destId="{E1D5B5BA-410F-4233-9216-373B0DE4E0A3}" srcOrd="5" destOrd="0" presId="urn:microsoft.com/office/officeart/2005/8/layout/vProcess5"/>
    <dgm:cxn modelId="{DCF5D9EE-C6C0-4E16-8333-1F429E61B977}" type="presParOf" srcId="{92BC7DFD-3106-4383-9096-67FE2A06C31A}" destId="{67B2A042-22A4-414E-AF7E-23487A3B5C3C}" srcOrd="6" destOrd="0" presId="urn:microsoft.com/office/officeart/2005/8/layout/vProcess5"/>
    <dgm:cxn modelId="{7AC0912E-02B2-465A-9791-6FC78B14B962}" type="presParOf" srcId="{92BC7DFD-3106-4383-9096-67FE2A06C31A}" destId="{06A19C61-C05C-419B-8F6F-0162B62C7F9C}" srcOrd="7" destOrd="0" presId="urn:microsoft.com/office/officeart/2005/8/layout/vProcess5"/>
    <dgm:cxn modelId="{B8198FF4-47B6-405E-8FB1-F6B6CFE2F21B}" type="presParOf" srcId="{92BC7DFD-3106-4383-9096-67FE2A06C31A}" destId="{795EFFD8-364A-43DF-BAD1-D747FD1A4E3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B3DE20-BB14-4F67-8DFA-FF77FAB10B17}" type="doc">
      <dgm:prSet loTypeId="urn:microsoft.com/office/officeart/2009/layout/CircleArrowProcess" loCatId="process" qsTypeId="urn:microsoft.com/office/officeart/2005/8/quickstyle/3d1" qsCatId="3D" csTypeId="urn:microsoft.com/office/officeart/2005/8/colors/accent3_3" csCatId="accent3" phldr="1"/>
      <dgm:spPr/>
      <dgm:t>
        <a:bodyPr/>
        <a:lstStyle/>
        <a:p>
          <a:endParaRPr lang="es-EC"/>
        </a:p>
      </dgm:t>
    </dgm:pt>
    <dgm:pt modelId="{B27BD444-3430-4A85-B6D8-640B8BA92E19}">
      <dgm:prSet phldrT="[Texto]" custT="1"/>
      <dgm:spPr/>
      <dgm:t>
        <a:bodyPr/>
        <a:lstStyle/>
        <a:p>
          <a:r>
            <a:rPr lang="es-EC" sz="1400" dirty="0" smtClean="0">
              <a:latin typeface="Arial" panose="020B0604020202020204" pitchFamily="34" charset="0"/>
              <a:cs typeface="Arial" panose="020B0604020202020204" pitchFamily="34" charset="0"/>
            </a:rPr>
            <a:t>Ratio de Venta</a:t>
          </a:r>
          <a:endParaRPr lang="es-EC" sz="1400" dirty="0">
            <a:latin typeface="Arial" panose="020B0604020202020204" pitchFamily="34" charset="0"/>
            <a:cs typeface="Arial" panose="020B0604020202020204" pitchFamily="34" charset="0"/>
          </a:endParaRPr>
        </a:p>
      </dgm:t>
    </dgm:pt>
    <dgm:pt modelId="{5F89D141-F4EC-42F7-9D20-8CE5727BB6B7}" type="parTrans" cxnId="{C76EADCF-2457-4ECE-9D90-0DA7FC026979}">
      <dgm:prSet/>
      <dgm:spPr/>
      <dgm:t>
        <a:bodyPr/>
        <a:lstStyle/>
        <a:p>
          <a:endParaRPr lang="es-EC" sz="1400">
            <a:latin typeface="Arial" panose="020B0604020202020204" pitchFamily="34" charset="0"/>
            <a:cs typeface="Arial" panose="020B0604020202020204" pitchFamily="34" charset="0"/>
          </a:endParaRPr>
        </a:p>
      </dgm:t>
    </dgm:pt>
    <dgm:pt modelId="{BE189136-B00B-4A8E-AC6D-ACEAA5635624}" type="sibTrans" cxnId="{C76EADCF-2457-4ECE-9D90-0DA7FC026979}">
      <dgm:prSet/>
      <dgm:spPr/>
      <dgm:t>
        <a:bodyPr/>
        <a:lstStyle/>
        <a:p>
          <a:endParaRPr lang="es-EC" sz="1400">
            <a:latin typeface="Arial" panose="020B0604020202020204" pitchFamily="34" charset="0"/>
            <a:cs typeface="Arial" panose="020B0604020202020204" pitchFamily="34" charset="0"/>
          </a:endParaRPr>
        </a:p>
      </dgm:t>
    </dgm:pt>
    <dgm:pt modelId="{B738D994-254E-4B79-AC7B-F20C6B5912DD}">
      <dgm:prSet phldrT="[Texto]" custT="1"/>
      <dgm:spPr/>
      <dgm:t>
        <a:bodyPr/>
        <a:lstStyle/>
        <a:p>
          <a:r>
            <a:rPr lang="es-EC" sz="1400" dirty="0" smtClean="0">
              <a:latin typeface="Arial" panose="020B0604020202020204" pitchFamily="34" charset="0"/>
              <a:cs typeface="Arial" panose="020B0604020202020204" pitchFamily="34" charset="0"/>
            </a:rPr>
            <a:t>Cobertura de los medicamentos </a:t>
          </a:r>
          <a:endParaRPr lang="es-EC" sz="1400" dirty="0">
            <a:latin typeface="Arial" panose="020B0604020202020204" pitchFamily="34" charset="0"/>
            <a:cs typeface="Arial" panose="020B0604020202020204" pitchFamily="34" charset="0"/>
          </a:endParaRPr>
        </a:p>
      </dgm:t>
    </dgm:pt>
    <dgm:pt modelId="{6ED1DC52-7C8C-4B14-AAC7-27E1956D3F44}" type="parTrans" cxnId="{D4EC75DA-3418-4224-A884-663F830CC557}">
      <dgm:prSet/>
      <dgm:spPr/>
      <dgm:t>
        <a:bodyPr/>
        <a:lstStyle/>
        <a:p>
          <a:endParaRPr lang="es-EC" sz="1400">
            <a:latin typeface="Arial" panose="020B0604020202020204" pitchFamily="34" charset="0"/>
            <a:cs typeface="Arial" panose="020B0604020202020204" pitchFamily="34" charset="0"/>
          </a:endParaRPr>
        </a:p>
      </dgm:t>
    </dgm:pt>
    <dgm:pt modelId="{BBF0DD8C-A340-42FB-AC42-6CC077234D38}" type="sibTrans" cxnId="{D4EC75DA-3418-4224-A884-663F830CC557}">
      <dgm:prSet/>
      <dgm:spPr/>
      <dgm:t>
        <a:bodyPr/>
        <a:lstStyle/>
        <a:p>
          <a:endParaRPr lang="es-EC" sz="1400">
            <a:latin typeface="Arial" panose="020B0604020202020204" pitchFamily="34" charset="0"/>
            <a:cs typeface="Arial" panose="020B0604020202020204" pitchFamily="34" charset="0"/>
          </a:endParaRPr>
        </a:p>
      </dgm:t>
    </dgm:pt>
    <dgm:pt modelId="{8D4100B3-EB48-49D2-83E4-0245727A9E48}">
      <dgm:prSet phldrT="[Texto]" custT="1"/>
      <dgm:spPr/>
      <dgm:t>
        <a:bodyPr/>
        <a:lstStyle/>
        <a:p>
          <a:r>
            <a:rPr lang="es-EC" sz="1400" dirty="0" smtClean="0">
              <a:latin typeface="Arial" panose="020B0604020202020204" pitchFamily="34" charset="0"/>
              <a:cs typeface="Arial" panose="020B0604020202020204" pitchFamily="34" charset="0"/>
            </a:rPr>
            <a:t>Numero de unidades desplazadas por mes </a:t>
          </a:r>
          <a:endParaRPr lang="es-EC" sz="1400" dirty="0">
            <a:latin typeface="Arial" panose="020B0604020202020204" pitchFamily="34" charset="0"/>
            <a:cs typeface="Arial" panose="020B0604020202020204" pitchFamily="34" charset="0"/>
          </a:endParaRPr>
        </a:p>
      </dgm:t>
    </dgm:pt>
    <dgm:pt modelId="{F45C8053-D6EA-4339-ADF2-114B461D81A9}" type="parTrans" cxnId="{69F2A3FB-DA8F-44B5-8199-E5210D50D837}">
      <dgm:prSet/>
      <dgm:spPr/>
      <dgm:t>
        <a:bodyPr/>
        <a:lstStyle/>
        <a:p>
          <a:endParaRPr lang="es-EC" sz="1400">
            <a:latin typeface="Arial" panose="020B0604020202020204" pitchFamily="34" charset="0"/>
            <a:cs typeface="Arial" panose="020B0604020202020204" pitchFamily="34" charset="0"/>
          </a:endParaRPr>
        </a:p>
      </dgm:t>
    </dgm:pt>
    <dgm:pt modelId="{7F4CB882-A3ED-4F5D-A047-B465C16A09DF}" type="sibTrans" cxnId="{69F2A3FB-DA8F-44B5-8199-E5210D50D837}">
      <dgm:prSet/>
      <dgm:spPr/>
      <dgm:t>
        <a:bodyPr/>
        <a:lstStyle/>
        <a:p>
          <a:endParaRPr lang="es-EC" sz="1400">
            <a:latin typeface="Arial" panose="020B0604020202020204" pitchFamily="34" charset="0"/>
            <a:cs typeface="Arial" panose="020B0604020202020204" pitchFamily="34" charset="0"/>
          </a:endParaRPr>
        </a:p>
      </dgm:t>
    </dgm:pt>
    <dgm:pt modelId="{0C4A62F5-D389-495C-8CCC-F836913C98CD}" type="pres">
      <dgm:prSet presAssocID="{B9B3DE20-BB14-4F67-8DFA-FF77FAB10B17}" presName="Name0" presStyleCnt="0">
        <dgm:presLayoutVars>
          <dgm:chMax val="7"/>
          <dgm:chPref val="7"/>
          <dgm:dir/>
          <dgm:animLvl val="lvl"/>
        </dgm:presLayoutVars>
      </dgm:prSet>
      <dgm:spPr/>
      <dgm:t>
        <a:bodyPr/>
        <a:lstStyle/>
        <a:p>
          <a:endParaRPr lang="es-EC"/>
        </a:p>
      </dgm:t>
    </dgm:pt>
    <dgm:pt modelId="{D8181209-60B9-48B7-9B44-8B4FB0206809}" type="pres">
      <dgm:prSet presAssocID="{B27BD444-3430-4A85-B6D8-640B8BA92E19}" presName="Accent1" presStyleCnt="0"/>
      <dgm:spPr/>
      <dgm:t>
        <a:bodyPr/>
        <a:lstStyle/>
        <a:p>
          <a:endParaRPr lang="es-EC"/>
        </a:p>
      </dgm:t>
    </dgm:pt>
    <dgm:pt modelId="{E9838ABF-9F7D-46ED-9DD8-A858BE96692C}" type="pres">
      <dgm:prSet presAssocID="{B27BD444-3430-4A85-B6D8-640B8BA92E19}" presName="Accent" presStyleLbl="node1" presStyleIdx="0" presStyleCnt="3"/>
      <dgm:spPr/>
      <dgm:t>
        <a:bodyPr/>
        <a:lstStyle/>
        <a:p>
          <a:endParaRPr lang="es-EC"/>
        </a:p>
      </dgm:t>
    </dgm:pt>
    <dgm:pt modelId="{069B90E8-57C8-4D40-809D-CAFF56475FD4}" type="pres">
      <dgm:prSet presAssocID="{B27BD444-3430-4A85-B6D8-640B8BA92E19}" presName="Parent1" presStyleLbl="revTx" presStyleIdx="0" presStyleCnt="3">
        <dgm:presLayoutVars>
          <dgm:chMax val="1"/>
          <dgm:chPref val="1"/>
          <dgm:bulletEnabled val="1"/>
        </dgm:presLayoutVars>
      </dgm:prSet>
      <dgm:spPr/>
      <dgm:t>
        <a:bodyPr/>
        <a:lstStyle/>
        <a:p>
          <a:endParaRPr lang="es-EC"/>
        </a:p>
      </dgm:t>
    </dgm:pt>
    <dgm:pt modelId="{DC391DBA-CDA8-494B-AAED-FAA806F0E20F}" type="pres">
      <dgm:prSet presAssocID="{B738D994-254E-4B79-AC7B-F20C6B5912DD}" presName="Accent2" presStyleCnt="0"/>
      <dgm:spPr/>
      <dgm:t>
        <a:bodyPr/>
        <a:lstStyle/>
        <a:p>
          <a:endParaRPr lang="es-EC"/>
        </a:p>
      </dgm:t>
    </dgm:pt>
    <dgm:pt modelId="{FC553C9C-E511-4A62-9320-E055C513D3D7}" type="pres">
      <dgm:prSet presAssocID="{B738D994-254E-4B79-AC7B-F20C6B5912DD}" presName="Accent" presStyleLbl="node1" presStyleIdx="1" presStyleCnt="3"/>
      <dgm:spPr/>
      <dgm:t>
        <a:bodyPr/>
        <a:lstStyle/>
        <a:p>
          <a:endParaRPr lang="es-EC"/>
        </a:p>
      </dgm:t>
    </dgm:pt>
    <dgm:pt modelId="{5AF5C779-3155-41CB-9C55-C8C6B7FBEF32}" type="pres">
      <dgm:prSet presAssocID="{B738D994-254E-4B79-AC7B-F20C6B5912DD}" presName="Parent2" presStyleLbl="revTx" presStyleIdx="1" presStyleCnt="3">
        <dgm:presLayoutVars>
          <dgm:chMax val="1"/>
          <dgm:chPref val="1"/>
          <dgm:bulletEnabled val="1"/>
        </dgm:presLayoutVars>
      </dgm:prSet>
      <dgm:spPr/>
      <dgm:t>
        <a:bodyPr/>
        <a:lstStyle/>
        <a:p>
          <a:endParaRPr lang="es-EC"/>
        </a:p>
      </dgm:t>
    </dgm:pt>
    <dgm:pt modelId="{41D7CE9B-4687-4D54-A667-31EB46680BB1}" type="pres">
      <dgm:prSet presAssocID="{8D4100B3-EB48-49D2-83E4-0245727A9E48}" presName="Accent3" presStyleCnt="0"/>
      <dgm:spPr/>
      <dgm:t>
        <a:bodyPr/>
        <a:lstStyle/>
        <a:p>
          <a:endParaRPr lang="es-EC"/>
        </a:p>
      </dgm:t>
    </dgm:pt>
    <dgm:pt modelId="{E39940DA-A476-416C-A4AA-2567FB16311A}" type="pres">
      <dgm:prSet presAssocID="{8D4100B3-EB48-49D2-83E4-0245727A9E48}" presName="Accent" presStyleLbl="node1" presStyleIdx="2" presStyleCnt="3"/>
      <dgm:spPr/>
      <dgm:t>
        <a:bodyPr/>
        <a:lstStyle/>
        <a:p>
          <a:endParaRPr lang="es-EC"/>
        </a:p>
      </dgm:t>
    </dgm:pt>
    <dgm:pt modelId="{4B2A9E2C-CA28-4F03-AACD-5541C0F8B992}" type="pres">
      <dgm:prSet presAssocID="{8D4100B3-EB48-49D2-83E4-0245727A9E48}" presName="Parent3" presStyleLbl="revTx" presStyleIdx="2" presStyleCnt="3">
        <dgm:presLayoutVars>
          <dgm:chMax val="1"/>
          <dgm:chPref val="1"/>
          <dgm:bulletEnabled val="1"/>
        </dgm:presLayoutVars>
      </dgm:prSet>
      <dgm:spPr/>
      <dgm:t>
        <a:bodyPr/>
        <a:lstStyle/>
        <a:p>
          <a:endParaRPr lang="es-EC"/>
        </a:p>
      </dgm:t>
    </dgm:pt>
  </dgm:ptLst>
  <dgm:cxnLst>
    <dgm:cxn modelId="{D4EC75DA-3418-4224-A884-663F830CC557}" srcId="{B9B3DE20-BB14-4F67-8DFA-FF77FAB10B17}" destId="{B738D994-254E-4B79-AC7B-F20C6B5912DD}" srcOrd="1" destOrd="0" parTransId="{6ED1DC52-7C8C-4B14-AAC7-27E1956D3F44}" sibTransId="{BBF0DD8C-A340-42FB-AC42-6CC077234D38}"/>
    <dgm:cxn modelId="{E914625E-6AEE-45DE-8A15-0FB74F6716BB}" type="presOf" srcId="{B738D994-254E-4B79-AC7B-F20C6B5912DD}" destId="{5AF5C779-3155-41CB-9C55-C8C6B7FBEF32}" srcOrd="0" destOrd="0" presId="urn:microsoft.com/office/officeart/2009/layout/CircleArrowProcess"/>
    <dgm:cxn modelId="{69F2A3FB-DA8F-44B5-8199-E5210D50D837}" srcId="{B9B3DE20-BB14-4F67-8DFA-FF77FAB10B17}" destId="{8D4100B3-EB48-49D2-83E4-0245727A9E48}" srcOrd="2" destOrd="0" parTransId="{F45C8053-D6EA-4339-ADF2-114B461D81A9}" sibTransId="{7F4CB882-A3ED-4F5D-A047-B465C16A09DF}"/>
    <dgm:cxn modelId="{55F11FB0-38B4-4721-80EE-36AE5ADC2E49}" type="presOf" srcId="{B9B3DE20-BB14-4F67-8DFA-FF77FAB10B17}" destId="{0C4A62F5-D389-495C-8CCC-F836913C98CD}" srcOrd="0" destOrd="0" presId="urn:microsoft.com/office/officeart/2009/layout/CircleArrowProcess"/>
    <dgm:cxn modelId="{8F00A3FA-A286-441A-9BE9-B721DBFDA37A}" type="presOf" srcId="{B27BD444-3430-4A85-B6D8-640B8BA92E19}" destId="{069B90E8-57C8-4D40-809D-CAFF56475FD4}" srcOrd="0" destOrd="0" presId="urn:microsoft.com/office/officeart/2009/layout/CircleArrowProcess"/>
    <dgm:cxn modelId="{2824CAE0-16A4-4C56-BD8F-1EC588918188}" type="presOf" srcId="{8D4100B3-EB48-49D2-83E4-0245727A9E48}" destId="{4B2A9E2C-CA28-4F03-AACD-5541C0F8B992}" srcOrd="0" destOrd="0" presId="urn:microsoft.com/office/officeart/2009/layout/CircleArrowProcess"/>
    <dgm:cxn modelId="{C76EADCF-2457-4ECE-9D90-0DA7FC026979}" srcId="{B9B3DE20-BB14-4F67-8DFA-FF77FAB10B17}" destId="{B27BD444-3430-4A85-B6D8-640B8BA92E19}" srcOrd="0" destOrd="0" parTransId="{5F89D141-F4EC-42F7-9D20-8CE5727BB6B7}" sibTransId="{BE189136-B00B-4A8E-AC6D-ACEAA5635624}"/>
    <dgm:cxn modelId="{22C494E3-9C1A-44C5-9DC4-265D78265DA3}" type="presParOf" srcId="{0C4A62F5-D389-495C-8CCC-F836913C98CD}" destId="{D8181209-60B9-48B7-9B44-8B4FB0206809}" srcOrd="0" destOrd="0" presId="urn:microsoft.com/office/officeart/2009/layout/CircleArrowProcess"/>
    <dgm:cxn modelId="{7ECDBD1A-C109-421D-905E-6D2B4103EBCE}" type="presParOf" srcId="{D8181209-60B9-48B7-9B44-8B4FB0206809}" destId="{E9838ABF-9F7D-46ED-9DD8-A858BE96692C}" srcOrd="0" destOrd="0" presId="urn:microsoft.com/office/officeart/2009/layout/CircleArrowProcess"/>
    <dgm:cxn modelId="{B765B27C-CC48-4162-9853-6167BAA3E21B}" type="presParOf" srcId="{0C4A62F5-D389-495C-8CCC-F836913C98CD}" destId="{069B90E8-57C8-4D40-809D-CAFF56475FD4}" srcOrd="1" destOrd="0" presId="urn:microsoft.com/office/officeart/2009/layout/CircleArrowProcess"/>
    <dgm:cxn modelId="{7C40602D-06DB-4031-9EF9-DEEE1D749E59}" type="presParOf" srcId="{0C4A62F5-D389-495C-8CCC-F836913C98CD}" destId="{DC391DBA-CDA8-494B-AAED-FAA806F0E20F}" srcOrd="2" destOrd="0" presId="urn:microsoft.com/office/officeart/2009/layout/CircleArrowProcess"/>
    <dgm:cxn modelId="{5761895F-7044-4DAD-8820-1F1E94BEDB44}" type="presParOf" srcId="{DC391DBA-CDA8-494B-AAED-FAA806F0E20F}" destId="{FC553C9C-E511-4A62-9320-E055C513D3D7}" srcOrd="0" destOrd="0" presId="urn:microsoft.com/office/officeart/2009/layout/CircleArrowProcess"/>
    <dgm:cxn modelId="{E2B74309-7224-4769-ACB1-3117B157000C}" type="presParOf" srcId="{0C4A62F5-D389-495C-8CCC-F836913C98CD}" destId="{5AF5C779-3155-41CB-9C55-C8C6B7FBEF32}" srcOrd="3" destOrd="0" presId="urn:microsoft.com/office/officeart/2009/layout/CircleArrowProcess"/>
    <dgm:cxn modelId="{90174C3C-C042-486A-A587-8938B368D030}" type="presParOf" srcId="{0C4A62F5-D389-495C-8CCC-F836913C98CD}" destId="{41D7CE9B-4687-4D54-A667-31EB46680BB1}" srcOrd="4" destOrd="0" presId="urn:microsoft.com/office/officeart/2009/layout/CircleArrowProcess"/>
    <dgm:cxn modelId="{61DCDD38-43DA-4B7C-8268-4827ADD6AEB2}" type="presParOf" srcId="{41D7CE9B-4687-4D54-A667-31EB46680BB1}" destId="{E39940DA-A476-416C-A4AA-2567FB16311A}" srcOrd="0" destOrd="0" presId="urn:microsoft.com/office/officeart/2009/layout/CircleArrowProcess"/>
    <dgm:cxn modelId="{E3575098-6C80-4D65-B203-7B4E5838EF3E}" type="presParOf" srcId="{0C4A62F5-D389-495C-8CCC-F836913C98CD}" destId="{4B2A9E2C-CA28-4F03-AACD-5541C0F8B99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4340AA-7B2F-4832-AF4E-8FF78EF71832}" type="doc">
      <dgm:prSet loTypeId="urn:microsoft.com/office/officeart/2009/3/layout/PlusandMinus" loCatId="relationship" qsTypeId="urn:microsoft.com/office/officeart/2005/8/quickstyle/3d1" qsCatId="3D" csTypeId="urn:microsoft.com/office/officeart/2005/8/colors/accent3_1" csCatId="accent3" phldr="1"/>
      <dgm:spPr/>
      <dgm:t>
        <a:bodyPr/>
        <a:lstStyle/>
        <a:p>
          <a:endParaRPr lang="es-EC"/>
        </a:p>
      </dgm:t>
    </dgm:pt>
    <dgm:pt modelId="{5A9F4FB6-65AD-475A-BC23-7AE046F7032B}">
      <dgm:prSet phldrT="[Texto]"/>
      <dgm:spPr/>
      <dgm:t>
        <a:bodyPr/>
        <a:lstStyle/>
        <a:p>
          <a:r>
            <a:rPr lang="es-ES" dirty="0" smtClean="0"/>
            <a:t>Si el ratio es &gt; 1, Existe una rotación constante del producto en todas las farmacias.</a:t>
          </a:r>
          <a:endParaRPr lang="es-EC" dirty="0"/>
        </a:p>
      </dgm:t>
    </dgm:pt>
    <dgm:pt modelId="{710C9047-92AA-44F2-84D3-65A990601624}" type="parTrans" cxnId="{A801E4E9-95DB-405E-8456-88A193A484D6}">
      <dgm:prSet/>
      <dgm:spPr/>
      <dgm:t>
        <a:bodyPr/>
        <a:lstStyle/>
        <a:p>
          <a:endParaRPr lang="es-EC"/>
        </a:p>
      </dgm:t>
    </dgm:pt>
    <dgm:pt modelId="{B198AC24-8D58-4470-A625-00AF24A10CCD}" type="sibTrans" cxnId="{A801E4E9-95DB-405E-8456-88A193A484D6}">
      <dgm:prSet/>
      <dgm:spPr/>
      <dgm:t>
        <a:bodyPr/>
        <a:lstStyle/>
        <a:p>
          <a:endParaRPr lang="es-EC"/>
        </a:p>
      </dgm:t>
    </dgm:pt>
    <dgm:pt modelId="{5C15394F-D605-4240-B1BE-BBCDB13ED7DE}">
      <dgm:prSet phldrT="[Texto]"/>
      <dgm:spPr/>
      <dgm:t>
        <a:bodyPr/>
        <a:lstStyle/>
        <a:p>
          <a:r>
            <a:rPr lang="es-ES" dirty="0" smtClean="0"/>
            <a:t>Si el ratio es &lt; 1, No existe una rotación constante del producto en todas las farmacias.</a:t>
          </a:r>
          <a:endParaRPr lang="es-EC" dirty="0"/>
        </a:p>
      </dgm:t>
    </dgm:pt>
    <dgm:pt modelId="{C7103D56-15F4-43C8-8118-21B357451D1E}" type="parTrans" cxnId="{4C961F08-5F1B-4888-B861-EE68B70E9BFA}">
      <dgm:prSet/>
      <dgm:spPr/>
      <dgm:t>
        <a:bodyPr/>
        <a:lstStyle/>
        <a:p>
          <a:endParaRPr lang="es-EC"/>
        </a:p>
      </dgm:t>
    </dgm:pt>
    <dgm:pt modelId="{23D08D42-A8FE-418E-8D93-D76E1FB701BA}" type="sibTrans" cxnId="{4C961F08-5F1B-4888-B861-EE68B70E9BFA}">
      <dgm:prSet/>
      <dgm:spPr/>
      <dgm:t>
        <a:bodyPr/>
        <a:lstStyle/>
        <a:p>
          <a:endParaRPr lang="es-EC"/>
        </a:p>
      </dgm:t>
    </dgm:pt>
    <dgm:pt modelId="{0EBA5B9D-C6A5-4D3D-A131-46B20F306B6D}" type="pres">
      <dgm:prSet presAssocID="{EC4340AA-7B2F-4832-AF4E-8FF78EF71832}" presName="Name0" presStyleCnt="0">
        <dgm:presLayoutVars>
          <dgm:chMax val="2"/>
          <dgm:chPref val="2"/>
          <dgm:dir/>
          <dgm:animOne/>
          <dgm:resizeHandles val="exact"/>
        </dgm:presLayoutVars>
      </dgm:prSet>
      <dgm:spPr/>
      <dgm:t>
        <a:bodyPr/>
        <a:lstStyle/>
        <a:p>
          <a:endParaRPr lang="es-EC"/>
        </a:p>
      </dgm:t>
    </dgm:pt>
    <dgm:pt modelId="{257F3C3B-0270-4E1A-A13A-DFD69898426B}" type="pres">
      <dgm:prSet presAssocID="{EC4340AA-7B2F-4832-AF4E-8FF78EF71832}" presName="Background" presStyleLbl="bgImgPlace1" presStyleIdx="0" presStyleCnt="1"/>
      <dgm:spPr/>
      <dgm:t>
        <a:bodyPr/>
        <a:lstStyle/>
        <a:p>
          <a:endParaRPr lang="es-EC"/>
        </a:p>
      </dgm:t>
    </dgm:pt>
    <dgm:pt modelId="{4D3B829E-7723-41FC-A678-3290A5947BF9}" type="pres">
      <dgm:prSet presAssocID="{EC4340AA-7B2F-4832-AF4E-8FF78EF71832}" presName="ParentText1" presStyleLbl="revTx" presStyleIdx="0" presStyleCnt="2">
        <dgm:presLayoutVars>
          <dgm:chMax val="0"/>
          <dgm:chPref val="0"/>
          <dgm:bulletEnabled val="1"/>
        </dgm:presLayoutVars>
      </dgm:prSet>
      <dgm:spPr/>
      <dgm:t>
        <a:bodyPr/>
        <a:lstStyle/>
        <a:p>
          <a:endParaRPr lang="es-EC"/>
        </a:p>
      </dgm:t>
    </dgm:pt>
    <dgm:pt modelId="{9DB54FD8-FA6C-474F-B94C-7CD55EC21CAA}" type="pres">
      <dgm:prSet presAssocID="{EC4340AA-7B2F-4832-AF4E-8FF78EF71832}" presName="ParentText2" presStyleLbl="revTx" presStyleIdx="1" presStyleCnt="2">
        <dgm:presLayoutVars>
          <dgm:chMax val="0"/>
          <dgm:chPref val="0"/>
          <dgm:bulletEnabled val="1"/>
        </dgm:presLayoutVars>
      </dgm:prSet>
      <dgm:spPr/>
      <dgm:t>
        <a:bodyPr/>
        <a:lstStyle/>
        <a:p>
          <a:endParaRPr lang="es-EC"/>
        </a:p>
      </dgm:t>
    </dgm:pt>
    <dgm:pt modelId="{DDD154A5-4A34-40AD-BBE1-7F7E29151D87}" type="pres">
      <dgm:prSet presAssocID="{EC4340AA-7B2F-4832-AF4E-8FF78EF71832}" presName="Plus" presStyleLbl="alignNode1" presStyleIdx="0" presStyleCnt="2"/>
      <dgm:spPr/>
      <dgm:t>
        <a:bodyPr/>
        <a:lstStyle/>
        <a:p>
          <a:endParaRPr lang="es-EC"/>
        </a:p>
      </dgm:t>
    </dgm:pt>
    <dgm:pt modelId="{00FD42AA-B9B6-4ABD-A010-E1868633AB34}" type="pres">
      <dgm:prSet presAssocID="{EC4340AA-7B2F-4832-AF4E-8FF78EF71832}" presName="Minus" presStyleLbl="alignNode1" presStyleIdx="1" presStyleCnt="2"/>
      <dgm:spPr/>
      <dgm:t>
        <a:bodyPr/>
        <a:lstStyle/>
        <a:p>
          <a:endParaRPr lang="es-EC"/>
        </a:p>
      </dgm:t>
    </dgm:pt>
    <dgm:pt modelId="{91FF15F6-484A-4A10-8784-9B62A6D735A2}" type="pres">
      <dgm:prSet presAssocID="{EC4340AA-7B2F-4832-AF4E-8FF78EF71832}" presName="Divider" presStyleLbl="parChTrans1D1" presStyleIdx="0" presStyleCnt="1"/>
      <dgm:spPr/>
      <dgm:t>
        <a:bodyPr/>
        <a:lstStyle/>
        <a:p>
          <a:endParaRPr lang="es-EC"/>
        </a:p>
      </dgm:t>
    </dgm:pt>
  </dgm:ptLst>
  <dgm:cxnLst>
    <dgm:cxn modelId="{79EDDBEE-66B2-429D-90FA-405111569384}" type="presOf" srcId="{EC4340AA-7B2F-4832-AF4E-8FF78EF71832}" destId="{0EBA5B9D-C6A5-4D3D-A131-46B20F306B6D}" srcOrd="0" destOrd="0" presId="urn:microsoft.com/office/officeart/2009/3/layout/PlusandMinus"/>
    <dgm:cxn modelId="{80550E14-CDEF-4C30-BCBB-A495C56D04DE}" type="presOf" srcId="{5A9F4FB6-65AD-475A-BC23-7AE046F7032B}" destId="{4D3B829E-7723-41FC-A678-3290A5947BF9}" srcOrd="0" destOrd="0" presId="urn:microsoft.com/office/officeart/2009/3/layout/PlusandMinus"/>
    <dgm:cxn modelId="{4C961F08-5F1B-4888-B861-EE68B70E9BFA}" srcId="{EC4340AA-7B2F-4832-AF4E-8FF78EF71832}" destId="{5C15394F-D605-4240-B1BE-BBCDB13ED7DE}" srcOrd="1" destOrd="0" parTransId="{C7103D56-15F4-43C8-8118-21B357451D1E}" sibTransId="{23D08D42-A8FE-418E-8D93-D76E1FB701BA}"/>
    <dgm:cxn modelId="{8D218F34-21CE-4C56-8E4E-81ADC66C259B}" type="presOf" srcId="{5C15394F-D605-4240-B1BE-BBCDB13ED7DE}" destId="{9DB54FD8-FA6C-474F-B94C-7CD55EC21CAA}" srcOrd="0" destOrd="0" presId="urn:microsoft.com/office/officeart/2009/3/layout/PlusandMinus"/>
    <dgm:cxn modelId="{A801E4E9-95DB-405E-8456-88A193A484D6}" srcId="{EC4340AA-7B2F-4832-AF4E-8FF78EF71832}" destId="{5A9F4FB6-65AD-475A-BC23-7AE046F7032B}" srcOrd="0" destOrd="0" parTransId="{710C9047-92AA-44F2-84D3-65A990601624}" sibTransId="{B198AC24-8D58-4470-A625-00AF24A10CCD}"/>
    <dgm:cxn modelId="{F8B1AE22-ED46-42A7-99A4-F291C59E3DF4}" type="presParOf" srcId="{0EBA5B9D-C6A5-4D3D-A131-46B20F306B6D}" destId="{257F3C3B-0270-4E1A-A13A-DFD69898426B}" srcOrd="0" destOrd="0" presId="urn:microsoft.com/office/officeart/2009/3/layout/PlusandMinus"/>
    <dgm:cxn modelId="{67BF27D8-3648-4F1D-96D5-D805AE27722F}" type="presParOf" srcId="{0EBA5B9D-C6A5-4D3D-A131-46B20F306B6D}" destId="{4D3B829E-7723-41FC-A678-3290A5947BF9}" srcOrd="1" destOrd="0" presId="urn:microsoft.com/office/officeart/2009/3/layout/PlusandMinus"/>
    <dgm:cxn modelId="{41896F8A-C218-45EE-9B5D-A187EA340D63}" type="presParOf" srcId="{0EBA5B9D-C6A5-4D3D-A131-46B20F306B6D}" destId="{9DB54FD8-FA6C-474F-B94C-7CD55EC21CAA}" srcOrd="2" destOrd="0" presId="urn:microsoft.com/office/officeart/2009/3/layout/PlusandMinus"/>
    <dgm:cxn modelId="{C519FBF7-307A-44EF-9462-977AF9CA6D4D}" type="presParOf" srcId="{0EBA5B9D-C6A5-4D3D-A131-46B20F306B6D}" destId="{DDD154A5-4A34-40AD-BBE1-7F7E29151D87}" srcOrd="3" destOrd="0" presId="urn:microsoft.com/office/officeart/2009/3/layout/PlusandMinus"/>
    <dgm:cxn modelId="{13A49DD7-9DBA-4F1B-854F-E11E69DCEDB9}" type="presParOf" srcId="{0EBA5B9D-C6A5-4D3D-A131-46B20F306B6D}" destId="{00FD42AA-B9B6-4ABD-A010-E1868633AB34}" srcOrd="4" destOrd="0" presId="urn:microsoft.com/office/officeart/2009/3/layout/PlusandMinus"/>
    <dgm:cxn modelId="{D3F746CE-A741-4693-8A30-41FF414978A3}" type="presParOf" srcId="{0EBA5B9D-C6A5-4D3D-A131-46B20F306B6D}" destId="{91FF15F6-484A-4A10-8784-9B62A6D735A2}" srcOrd="5" destOrd="0" presId="urn:microsoft.com/office/officeart/2009/3/layout/PlusandMinu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81787E-9761-4960-9654-F86133889E17}" type="doc">
      <dgm:prSet loTypeId="urn:microsoft.com/office/officeart/2005/8/layout/venn1" loCatId="relationship" qsTypeId="urn:microsoft.com/office/officeart/2005/8/quickstyle/simple5" qsCatId="simple" csTypeId="urn:microsoft.com/office/officeart/2005/8/colors/accent3_3" csCatId="accent3" phldr="1"/>
      <dgm:spPr/>
    </dgm:pt>
    <dgm:pt modelId="{38A006CF-44B1-45CA-AE75-F079964ED07D}">
      <dgm:prSet phldrT="[Texto]"/>
      <dgm:spPr/>
      <dgm:t>
        <a:bodyPr/>
        <a:lstStyle/>
        <a:p>
          <a:r>
            <a:rPr lang="es-EC" smtClean="0">
              <a:latin typeface="Arial" panose="020B0604020202020204" pitchFamily="34" charset="0"/>
              <a:cs typeface="Arial" panose="020B0604020202020204" pitchFamily="34" charset="0"/>
            </a:rPr>
            <a:t>Presentación </a:t>
          </a:r>
        </a:p>
        <a:p>
          <a:r>
            <a:rPr lang="es-EC" smtClean="0">
              <a:latin typeface="Arial" panose="020B0604020202020204" pitchFamily="34" charset="0"/>
              <a:cs typeface="Arial" panose="020B0604020202020204" pitchFamily="34" charset="0"/>
            </a:rPr>
            <a:t>Tabletas</a:t>
          </a:r>
          <a:endParaRPr lang="es-EC" dirty="0">
            <a:latin typeface="Arial" panose="020B0604020202020204" pitchFamily="34" charset="0"/>
            <a:cs typeface="Arial" panose="020B0604020202020204" pitchFamily="34" charset="0"/>
          </a:endParaRPr>
        </a:p>
      </dgm:t>
    </dgm:pt>
    <dgm:pt modelId="{BCBEC878-CB78-4C55-8621-31DCF39D8E9E}" type="parTrans" cxnId="{037A637C-95B7-496A-8877-9157C92A61E7}">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AB6FD1BF-E4B3-4C26-BCEE-901E148814D4}" type="sibTrans" cxnId="{037A637C-95B7-496A-8877-9157C92A61E7}">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61029BD8-99E8-417D-9793-E9738F8AE8D4}">
      <dgm:prSet phldrT="[Texto]"/>
      <dgm:spPr/>
      <dgm:t>
        <a:bodyPr/>
        <a:lstStyle/>
        <a:p>
          <a:r>
            <a:rPr lang="es-EC" dirty="0" smtClean="0">
              <a:latin typeface="Arial" panose="020B0604020202020204" pitchFamily="34" charset="0"/>
              <a:cs typeface="Arial" panose="020B0604020202020204" pitchFamily="34" charset="0"/>
            </a:rPr>
            <a:t>Molécula, </a:t>
          </a:r>
          <a:r>
            <a:rPr lang="es-EC" dirty="0" err="1" smtClean="0">
              <a:latin typeface="Arial" panose="020B0604020202020204" pitchFamily="34" charset="0"/>
              <a:cs typeface="Arial" panose="020B0604020202020204" pitchFamily="34" charset="0"/>
            </a:rPr>
            <a:t>Loratadina</a:t>
          </a:r>
          <a:endParaRPr lang="es-EC" dirty="0">
            <a:latin typeface="Arial" panose="020B0604020202020204" pitchFamily="34" charset="0"/>
            <a:cs typeface="Arial" panose="020B0604020202020204" pitchFamily="34" charset="0"/>
          </a:endParaRPr>
        </a:p>
      </dgm:t>
    </dgm:pt>
    <dgm:pt modelId="{36071354-04F0-4ECD-B88B-FD3651B53621}" type="parTrans" cxnId="{A745CC50-D3FF-4C15-AF24-9D2915CBD535}">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2B6681FB-517C-45F0-8856-CF2F0EEF245C}" type="sibTrans" cxnId="{A745CC50-D3FF-4C15-AF24-9D2915CBD535}">
      <dgm:prSet/>
      <dgm:spPr/>
      <dgm:t>
        <a:bodyPr/>
        <a:lstStyle/>
        <a:p>
          <a:endParaRPr lang="es-EC">
            <a:solidFill>
              <a:schemeClr val="tx1"/>
            </a:solidFill>
            <a:latin typeface="Arial" panose="020B0604020202020204" pitchFamily="34" charset="0"/>
            <a:cs typeface="Arial" panose="020B0604020202020204" pitchFamily="34" charset="0"/>
          </a:endParaRPr>
        </a:p>
      </dgm:t>
    </dgm:pt>
    <dgm:pt modelId="{87F864D2-5E34-40F9-92B6-5AC40A2DDB7D}">
      <dgm:prSet phldrT="[Texto]"/>
      <dgm:spPr/>
      <dgm:t>
        <a:bodyPr/>
        <a:lstStyle/>
        <a:p>
          <a:r>
            <a:rPr lang="es-EC" dirty="0" smtClean="0">
              <a:latin typeface="Arial" panose="020B0604020202020204" pitchFamily="34" charset="0"/>
              <a:cs typeface="Arial" panose="020B0604020202020204" pitchFamily="34" charset="0"/>
            </a:rPr>
            <a:t>Marca </a:t>
          </a:r>
          <a:r>
            <a:rPr lang="es-EC" dirty="0" err="1" smtClean="0">
              <a:latin typeface="Arial" panose="020B0604020202020204" pitchFamily="34" charset="0"/>
              <a:cs typeface="Arial" panose="020B0604020202020204" pitchFamily="34" charset="0"/>
            </a:rPr>
            <a:t>Alergin</a:t>
          </a:r>
          <a:endParaRPr lang="es-EC" dirty="0">
            <a:latin typeface="Arial" panose="020B0604020202020204" pitchFamily="34" charset="0"/>
            <a:cs typeface="Arial" panose="020B0604020202020204" pitchFamily="34" charset="0"/>
          </a:endParaRPr>
        </a:p>
      </dgm:t>
    </dgm:pt>
    <dgm:pt modelId="{48CC596D-0ABE-46F4-A60B-7F4B72CE1557}" type="parTrans" cxnId="{477915AF-ED42-45B6-B1FE-382DBA465ABB}">
      <dgm:prSet/>
      <dgm:spPr/>
      <dgm:t>
        <a:bodyPr/>
        <a:lstStyle/>
        <a:p>
          <a:endParaRPr lang="es-EC"/>
        </a:p>
      </dgm:t>
    </dgm:pt>
    <dgm:pt modelId="{C6E8837E-F60A-4BCD-B6FF-1B6F004125F4}" type="sibTrans" cxnId="{477915AF-ED42-45B6-B1FE-382DBA465ABB}">
      <dgm:prSet/>
      <dgm:spPr/>
      <dgm:t>
        <a:bodyPr/>
        <a:lstStyle/>
        <a:p>
          <a:endParaRPr lang="es-EC"/>
        </a:p>
      </dgm:t>
    </dgm:pt>
    <dgm:pt modelId="{5165A3BC-C335-48C3-9CD6-F16C60864D95}" type="pres">
      <dgm:prSet presAssocID="{8581787E-9761-4960-9654-F86133889E17}" presName="compositeShape" presStyleCnt="0">
        <dgm:presLayoutVars>
          <dgm:chMax val="7"/>
          <dgm:dir/>
          <dgm:resizeHandles val="exact"/>
        </dgm:presLayoutVars>
      </dgm:prSet>
      <dgm:spPr/>
    </dgm:pt>
    <dgm:pt modelId="{B1031FAF-9AFC-46D6-B99D-90B304238BA0}" type="pres">
      <dgm:prSet presAssocID="{38A006CF-44B1-45CA-AE75-F079964ED07D}" presName="circ1" presStyleLbl="vennNode1" presStyleIdx="0" presStyleCnt="3"/>
      <dgm:spPr/>
      <dgm:t>
        <a:bodyPr/>
        <a:lstStyle/>
        <a:p>
          <a:endParaRPr lang="es-EC"/>
        </a:p>
      </dgm:t>
    </dgm:pt>
    <dgm:pt modelId="{C4AEB142-7D94-47E4-A910-5D9023D2A361}" type="pres">
      <dgm:prSet presAssocID="{38A006CF-44B1-45CA-AE75-F079964ED07D}" presName="circ1Tx" presStyleLbl="revTx" presStyleIdx="0" presStyleCnt="0">
        <dgm:presLayoutVars>
          <dgm:chMax val="0"/>
          <dgm:chPref val="0"/>
          <dgm:bulletEnabled val="1"/>
        </dgm:presLayoutVars>
      </dgm:prSet>
      <dgm:spPr/>
      <dgm:t>
        <a:bodyPr/>
        <a:lstStyle/>
        <a:p>
          <a:endParaRPr lang="es-EC"/>
        </a:p>
      </dgm:t>
    </dgm:pt>
    <dgm:pt modelId="{E67F7257-3515-4FB7-AA1A-18FEA993E8D8}" type="pres">
      <dgm:prSet presAssocID="{61029BD8-99E8-417D-9793-E9738F8AE8D4}" presName="circ2" presStyleLbl="vennNode1" presStyleIdx="1" presStyleCnt="3"/>
      <dgm:spPr/>
      <dgm:t>
        <a:bodyPr/>
        <a:lstStyle/>
        <a:p>
          <a:endParaRPr lang="es-EC"/>
        </a:p>
      </dgm:t>
    </dgm:pt>
    <dgm:pt modelId="{98ADDC2A-81B1-4D83-A434-F29D1186E2DF}" type="pres">
      <dgm:prSet presAssocID="{61029BD8-99E8-417D-9793-E9738F8AE8D4}" presName="circ2Tx" presStyleLbl="revTx" presStyleIdx="0" presStyleCnt="0">
        <dgm:presLayoutVars>
          <dgm:chMax val="0"/>
          <dgm:chPref val="0"/>
          <dgm:bulletEnabled val="1"/>
        </dgm:presLayoutVars>
      </dgm:prSet>
      <dgm:spPr/>
      <dgm:t>
        <a:bodyPr/>
        <a:lstStyle/>
        <a:p>
          <a:endParaRPr lang="es-EC"/>
        </a:p>
      </dgm:t>
    </dgm:pt>
    <dgm:pt modelId="{C2661F80-56CC-472A-87E5-86D6A6A38928}" type="pres">
      <dgm:prSet presAssocID="{87F864D2-5E34-40F9-92B6-5AC40A2DDB7D}" presName="circ3" presStyleLbl="vennNode1" presStyleIdx="2" presStyleCnt="3"/>
      <dgm:spPr/>
      <dgm:t>
        <a:bodyPr/>
        <a:lstStyle/>
        <a:p>
          <a:endParaRPr lang="es-EC"/>
        </a:p>
      </dgm:t>
    </dgm:pt>
    <dgm:pt modelId="{0F856370-BCB1-4D5D-B0C4-BAFC44B74A75}" type="pres">
      <dgm:prSet presAssocID="{87F864D2-5E34-40F9-92B6-5AC40A2DDB7D}" presName="circ3Tx" presStyleLbl="revTx" presStyleIdx="0" presStyleCnt="0">
        <dgm:presLayoutVars>
          <dgm:chMax val="0"/>
          <dgm:chPref val="0"/>
          <dgm:bulletEnabled val="1"/>
        </dgm:presLayoutVars>
      </dgm:prSet>
      <dgm:spPr/>
      <dgm:t>
        <a:bodyPr/>
        <a:lstStyle/>
        <a:p>
          <a:endParaRPr lang="es-EC"/>
        </a:p>
      </dgm:t>
    </dgm:pt>
  </dgm:ptLst>
  <dgm:cxnLst>
    <dgm:cxn modelId="{4A6D5017-B899-42C9-943A-E302D0276C11}" type="presOf" srcId="{38A006CF-44B1-45CA-AE75-F079964ED07D}" destId="{B1031FAF-9AFC-46D6-B99D-90B304238BA0}" srcOrd="0" destOrd="0" presId="urn:microsoft.com/office/officeart/2005/8/layout/venn1"/>
    <dgm:cxn modelId="{94AB1F38-0686-43B3-99F9-B15EDE0898B4}" type="presOf" srcId="{87F864D2-5E34-40F9-92B6-5AC40A2DDB7D}" destId="{C2661F80-56CC-472A-87E5-86D6A6A38928}" srcOrd="0" destOrd="0" presId="urn:microsoft.com/office/officeart/2005/8/layout/venn1"/>
    <dgm:cxn modelId="{E2E3F536-1A16-4F4B-9BF6-7C636F3D30F9}" type="presOf" srcId="{87F864D2-5E34-40F9-92B6-5AC40A2DDB7D}" destId="{0F856370-BCB1-4D5D-B0C4-BAFC44B74A75}" srcOrd="1" destOrd="0" presId="urn:microsoft.com/office/officeart/2005/8/layout/venn1"/>
    <dgm:cxn modelId="{A745CC50-D3FF-4C15-AF24-9D2915CBD535}" srcId="{8581787E-9761-4960-9654-F86133889E17}" destId="{61029BD8-99E8-417D-9793-E9738F8AE8D4}" srcOrd="1" destOrd="0" parTransId="{36071354-04F0-4ECD-B88B-FD3651B53621}" sibTransId="{2B6681FB-517C-45F0-8856-CF2F0EEF245C}"/>
    <dgm:cxn modelId="{6F043375-4C8C-4BAF-A7E4-6E2ECB0D1916}" type="presOf" srcId="{61029BD8-99E8-417D-9793-E9738F8AE8D4}" destId="{E67F7257-3515-4FB7-AA1A-18FEA993E8D8}" srcOrd="0" destOrd="0" presId="urn:microsoft.com/office/officeart/2005/8/layout/venn1"/>
    <dgm:cxn modelId="{037A637C-95B7-496A-8877-9157C92A61E7}" srcId="{8581787E-9761-4960-9654-F86133889E17}" destId="{38A006CF-44B1-45CA-AE75-F079964ED07D}" srcOrd="0" destOrd="0" parTransId="{BCBEC878-CB78-4C55-8621-31DCF39D8E9E}" sibTransId="{AB6FD1BF-E4B3-4C26-BCEE-901E148814D4}"/>
    <dgm:cxn modelId="{D88D3C46-A25D-4197-A220-09D19D159150}" type="presOf" srcId="{38A006CF-44B1-45CA-AE75-F079964ED07D}" destId="{C4AEB142-7D94-47E4-A910-5D9023D2A361}" srcOrd="1" destOrd="0" presId="urn:microsoft.com/office/officeart/2005/8/layout/venn1"/>
    <dgm:cxn modelId="{94A5C43F-226B-4384-AD04-81DC088E8957}" type="presOf" srcId="{61029BD8-99E8-417D-9793-E9738F8AE8D4}" destId="{98ADDC2A-81B1-4D83-A434-F29D1186E2DF}" srcOrd="1" destOrd="0" presId="urn:microsoft.com/office/officeart/2005/8/layout/venn1"/>
    <dgm:cxn modelId="{477915AF-ED42-45B6-B1FE-382DBA465ABB}" srcId="{8581787E-9761-4960-9654-F86133889E17}" destId="{87F864D2-5E34-40F9-92B6-5AC40A2DDB7D}" srcOrd="2" destOrd="0" parTransId="{48CC596D-0ABE-46F4-A60B-7F4B72CE1557}" sibTransId="{C6E8837E-F60A-4BCD-B6FF-1B6F004125F4}"/>
    <dgm:cxn modelId="{8C130A13-9CA2-4BF6-9AAD-6B4AD9660E7A}" type="presOf" srcId="{8581787E-9761-4960-9654-F86133889E17}" destId="{5165A3BC-C335-48C3-9CD6-F16C60864D95}" srcOrd="0" destOrd="0" presId="urn:microsoft.com/office/officeart/2005/8/layout/venn1"/>
    <dgm:cxn modelId="{ED998325-5687-4BD1-B931-FE32497E3C92}" type="presParOf" srcId="{5165A3BC-C335-48C3-9CD6-F16C60864D95}" destId="{B1031FAF-9AFC-46D6-B99D-90B304238BA0}" srcOrd="0" destOrd="0" presId="urn:microsoft.com/office/officeart/2005/8/layout/venn1"/>
    <dgm:cxn modelId="{34D638FF-7B0F-4F9F-A427-C39B6802CE7E}" type="presParOf" srcId="{5165A3BC-C335-48C3-9CD6-F16C60864D95}" destId="{C4AEB142-7D94-47E4-A910-5D9023D2A361}" srcOrd="1" destOrd="0" presId="urn:microsoft.com/office/officeart/2005/8/layout/venn1"/>
    <dgm:cxn modelId="{88F2C897-862A-4074-ABFA-16E1A9625979}" type="presParOf" srcId="{5165A3BC-C335-48C3-9CD6-F16C60864D95}" destId="{E67F7257-3515-4FB7-AA1A-18FEA993E8D8}" srcOrd="2" destOrd="0" presId="urn:microsoft.com/office/officeart/2005/8/layout/venn1"/>
    <dgm:cxn modelId="{EFC3A294-F6A6-4C0A-A5AB-E7DD61012CA5}" type="presParOf" srcId="{5165A3BC-C335-48C3-9CD6-F16C60864D95}" destId="{98ADDC2A-81B1-4D83-A434-F29D1186E2DF}" srcOrd="3" destOrd="0" presId="urn:microsoft.com/office/officeart/2005/8/layout/venn1"/>
    <dgm:cxn modelId="{7EBC871D-065B-4381-B76E-91D99F581DD6}" type="presParOf" srcId="{5165A3BC-C335-48C3-9CD6-F16C60864D95}" destId="{C2661F80-56CC-472A-87E5-86D6A6A38928}" srcOrd="4" destOrd="0" presId="urn:microsoft.com/office/officeart/2005/8/layout/venn1"/>
    <dgm:cxn modelId="{555E77F3-FBF4-4927-A97C-A2A692CA00CD}" type="presParOf" srcId="{5165A3BC-C335-48C3-9CD6-F16C60864D95}" destId="{0F856370-BCB1-4D5D-B0C4-BAFC44B74A7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81787E-9761-4960-9654-F86133889E17}" type="doc">
      <dgm:prSet loTypeId="urn:microsoft.com/office/officeart/2005/8/layout/venn1" loCatId="relationship" qsTypeId="urn:microsoft.com/office/officeart/2005/8/quickstyle/simple5" qsCatId="simple" csTypeId="urn:microsoft.com/office/officeart/2005/8/colors/accent3_3" csCatId="accent3" phldr="1"/>
      <dgm:spPr/>
    </dgm:pt>
    <dgm:pt modelId="{38A006CF-44B1-45CA-AE75-F079964ED07D}">
      <dgm:prSet phldrT="[Texto]"/>
      <dgm:spPr>
        <a:ln>
          <a:solidFill>
            <a:schemeClr val="bg1">
              <a:lumMod val="85000"/>
            </a:schemeClr>
          </a:solidFill>
        </a:ln>
      </dgm:spPr>
      <dgm:t>
        <a:bodyPr/>
        <a:lstStyle/>
        <a:p>
          <a:r>
            <a:rPr lang="es-EC" smtClean="0"/>
            <a:t>Molécula, AMOXICILINA</a:t>
          </a:r>
          <a:endParaRPr lang="es-EC" dirty="0"/>
        </a:p>
      </dgm:t>
    </dgm:pt>
    <dgm:pt modelId="{BCBEC878-CB78-4C55-8621-31DCF39D8E9E}" type="parTrans" cxnId="{037A637C-95B7-496A-8877-9157C92A61E7}">
      <dgm:prSet/>
      <dgm:spPr/>
      <dgm:t>
        <a:bodyPr/>
        <a:lstStyle/>
        <a:p>
          <a:endParaRPr lang="es-EC">
            <a:solidFill>
              <a:schemeClr val="tx1"/>
            </a:solidFill>
          </a:endParaRPr>
        </a:p>
      </dgm:t>
    </dgm:pt>
    <dgm:pt modelId="{AB6FD1BF-E4B3-4C26-BCEE-901E148814D4}" type="sibTrans" cxnId="{037A637C-95B7-496A-8877-9157C92A61E7}">
      <dgm:prSet/>
      <dgm:spPr/>
      <dgm:t>
        <a:bodyPr/>
        <a:lstStyle/>
        <a:p>
          <a:endParaRPr lang="es-EC">
            <a:solidFill>
              <a:schemeClr val="tx1"/>
            </a:solidFill>
          </a:endParaRPr>
        </a:p>
      </dgm:t>
    </dgm:pt>
    <dgm:pt modelId="{675306FD-1058-4C1B-8974-6CC6D65C7CD9}">
      <dgm:prSet phldrT="[Texto]"/>
      <dgm:spPr/>
      <dgm:t>
        <a:bodyPr/>
        <a:lstStyle/>
        <a:p>
          <a:r>
            <a:rPr lang="es-EC" smtClean="0"/>
            <a:t>Marca Amoxil- Amoval</a:t>
          </a:r>
          <a:endParaRPr lang="es-EC" dirty="0"/>
        </a:p>
      </dgm:t>
    </dgm:pt>
    <dgm:pt modelId="{160DF2B1-B1BA-4CBB-A544-3526B49CA5C1}" type="parTrans" cxnId="{D1B42435-F134-4C22-8117-B61E71CBA3C0}">
      <dgm:prSet/>
      <dgm:spPr/>
      <dgm:t>
        <a:bodyPr/>
        <a:lstStyle/>
        <a:p>
          <a:endParaRPr lang="es-EC">
            <a:solidFill>
              <a:schemeClr val="tx1"/>
            </a:solidFill>
          </a:endParaRPr>
        </a:p>
      </dgm:t>
    </dgm:pt>
    <dgm:pt modelId="{47ADC5C8-AD8A-44BF-BB5D-7C06364BDD23}" type="sibTrans" cxnId="{D1B42435-F134-4C22-8117-B61E71CBA3C0}">
      <dgm:prSet/>
      <dgm:spPr/>
      <dgm:t>
        <a:bodyPr/>
        <a:lstStyle/>
        <a:p>
          <a:endParaRPr lang="es-EC">
            <a:solidFill>
              <a:schemeClr val="tx1"/>
            </a:solidFill>
          </a:endParaRPr>
        </a:p>
      </dgm:t>
    </dgm:pt>
    <dgm:pt modelId="{2BEBEAD4-3C4B-4631-AFB9-E575C9F6E7A3}">
      <dgm:prSet phldrT="[Texto]"/>
      <dgm:spPr/>
      <dgm:t>
        <a:bodyPr/>
        <a:lstStyle/>
        <a:p>
          <a:r>
            <a:rPr lang="es-EC" smtClean="0"/>
            <a:t>Presentación Jarabe </a:t>
          </a:r>
          <a:endParaRPr lang="es-EC" dirty="0"/>
        </a:p>
      </dgm:t>
    </dgm:pt>
    <dgm:pt modelId="{C6A6B5FA-349E-43E8-96E4-9713198B6E43}" type="parTrans" cxnId="{1D6D4A80-F65F-44D3-BB27-873EF0DEB19B}">
      <dgm:prSet/>
      <dgm:spPr/>
      <dgm:t>
        <a:bodyPr/>
        <a:lstStyle/>
        <a:p>
          <a:endParaRPr lang="es-EC">
            <a:solidFill>
              <a:schemeClr val="tx1"/>
            </a:solidFill>
          </a:endParaRPr>
        </a:p>
      </dgm:t>
    </dgm:pt>
    <dgm:pt modelId="{06EA997D-1FB5-43D5-BC88-635CE9DBEC33}" type="sibTrans" cxnId="{1D6D4A80-F65F-44D3-BB27-873EF0DEB19B}">
      <dgm:prSet/>
      <dgm:spPr/>
      <dgm:t>
        <a:bodyPr/>
        <a:lstStyle/>
        <a:p>
          <a:endParaRPr lang="es-EC">
            <a:solidFill>
              <a:schemeClr val="tx1"/>
            </a:solidFill>
          </a:endParaRPr>
        </a:p>
      </dgm:t>
    </dgm:pt>
    <dgm:pt modelId="{367A90AB-3B73-407B-B57D-4050DF1EDEBD}" type="pres">
      <dgm:prSet presAssocID="{8581787E-9761-4960-9654-F86133889E17}" presName="compositeShape" presStyleCnt="0">
        <dgm:presLayoutVars>
          <dgm:chMax val="7"/>
          <dgm:dir/>
          <dgm:resizeHandles val="exact"/>
        </dgm:presLayoutVars>
      </dgm:prSet>
      <dgm:spPr/>
    </dgm:pt>
    <dgm:pt modelId="{270C50F8-3D3D-4090-94D0-D1DB13094850}" type="pres">
      <dgm:prSet presAssocID="{38A006CF-44B1-45CA-AE75-F079964ED07D}" presName="circ1" presStyleLbl="vennNode1" presStyleIdx="0" presStyleCnt="3"/>
      <dgm:spPr/>
      <dgm:t>
        <a:bodyPr/>
        <a:lstStyle/>
        <a:p>
          <a:endParaRPr lang="es-EC"/>
        </a:p>
      </dgm:t>
    </dgm:pt>
    <dgm:pt modelId="{2FC48503-870A-4186-B25C-5E9E947CC8F1}" type="pres">
      <dgm:prSet presAssocID="{38A006CF-44B1-45CA-AE75-F079964ED07D}" presName="circ1Tx" presStyleLbl="revTx" presStyleIdx="0" presStyleCnt="0">
        <dgm:presLayoutVars>
          <dgm:chMax val="0"/>
          <dgm:chPref val="0"/>
          <dgm:bulletEnabled val="1"/>
        </dgm:presLayoutVars>
      </dgm:prSet>
      <dgm:spPr/>
      <dgm:t>
        <a:bodyPr/>
        <a:lstStyle/>
        <a:p>
          <a:endParaRPr lang="es-EC"/>
        </a:p>
      </dgm:t>
    </dgm:pt>
    <dgm:pt modelId="{4713E993-1410-451D-B246-20614917D9A2}" type="pres">
      <dgm:prSet presAssocID="{675306FD-1058-4C1B-8974-6CC6D65C7CD9}" presName="circ2" presStyleLbl="vennNode1" presStyleIdx="1" presStyleCnt="3"/>
      <dgm:spPr/>
      <dgm:t>
        <a:bodyPr/>
        <a:lstStyle/>
        <a:p>
          <a:endParaRPr lang="es-EC"/>
        </a:p>
      </dgm:t>
    </dgm:pt>
    <dgm:pt modelId="{4143E882-3C71-4DB6-866B-D890B6869962}" type="pres">
      <dgm:prSet presAssocID="{675306FD-1058-4C1B-8974-6CC6D65C7CD9}" presName="circ2Tx" presStyleLbl="revTx" presStyleIdx="0" presStyleCnt="0">
        <dgm:presLayoutVars>
          <dgm:chMax val="0"/>
          <dgm:chPref val="0"/>
          <dgm:bulletEnabled val="1"/>
        </dgm:presLayoutVars>
      </dgm:prSet>
      <dgm:spPr/>
      <dgm:t>
        <a:bodyPr/>
        <a:lstStyle/>
        <a:p>
          <a:endParaRPr lang="es-EC"/>
        </a:p>
      </dgm:t>
    </dgm:pt>
    <dgm:pt modelId="{6FBEF98D-B8F7-4076-8F95-F4C0D5C3608B}" type="pres">
      <dgm:prSet presAssocID="{2BEBEAD4-3C4B-4631-AFB9-E575C9F6E7A3}" presName="circ3" presStyleLbl="vennNode1" presStyleIdx="2" presStyleCnt="3"/>
      <dgm:spPr/>
      <dgm:t>
        <a:bodyPr/>
        <a:lstStyle/>
        <a:p>
          <a:endParaRPr lang="es-EC"/>
        </a:p>
      </dgm:t>
    </dgm:pt>
    <dgm:pt modelId="{915B89EA-75E7-4D15-A4F8-4DC2F5DD9662}" type="pres">
      <dgm:prSet presAssocID="{2BEBEAD4-3C4B-4631-AFB9-E575C9F6E7A3}" presName="circ3Tx" presStyleLbl="revTx" presStyleIdx="0" presStyleCnt="0">
        <dgm:presLayoutVars>
          <dgm:chMax val="0"/>
          <dgm:chPref val="0"/>
          <dgm:bulletEnabled val="1"/>
        </dgm:presLayoutVars>
      </dgm:prSet>
      <dgm:spPr/>
      <dgm:t>
        <a:bodyPr/>
        <a:lstStyle/>
        <a:p>
          <a:endParaRPr lang="es-EC"/>
        </a:p>
      </dgm:t>
    </dgm:pt>
  </dgm:ptLst>
  <dgm:cxnLst>
    <dgm:cxn modelId="{12F9F167-E895-4853-B29D-65292916BBDD}" type="presOf" srcId="{38A006CF-44B1-45CA-AE75-F079964ED07D}" destId="{2FC48503-870A-4186-B25C-5E9E947CC8F1}" srcOrd="1" destOrd="0" presId="urn:microsoft.com/office/officeart/2005/8/layout/venn1"/>
    <dgm:cxn modelId="{0766D016-2E5C-41D9-BC65-BEBA05A106EC}" type="presOf" srcId="{8581787E-9761-4960-9654-F86133889E17}" destId="{367A90AB-3B73-407B-B57D-4050DF1EDEBD}" srcOrd="0" destOrd="0" presId="urn:microsoft.com/office/officeart/2005/8/layout/venn1"/>
    <dgm:cxn modelId="{037A637C-95B7-496A-8877-9157C92A61E7}" srcId="{8581787E-9761-4960-9654-F86133889E17}" destId="{38A006CF-44B1-45CA-AE75-F079964ED07D}" srcOrd="0" destOrd="0" parTransId="{BCBEC878-CB78-4C55-8621-31DCF39D8E9E}" sibTransId="{AB6FD1BF-E4B3-4C26-BCEE-901E148814D4}"/>
    <dgm:cxn modelId="{C28226D3-9024-4C37-87AC-711DBF3E1AAD}" type="presOf" srcId="{2BEBEAD4-3C4B-4631-AFB9-E575C9F6E7A3}" destId="{6FBEF98D-B8F7-4076-8F95-F4C0D5C3608B}" srcOrd="0" destOrd="0" presId="urn:microsoft.com/office/officeart/2005/8/layout/venn1"/>
    <dgm:cxn modelId="{1D6D4A80-F65F-44D3-BB27-873EF0DEB19B}" srcId="{8581787E-9761-4960-9654-F86133889E17}" destId="{2BEBEAD4-3C4B-4631-AFB9-E575C9F6E7A3}" srcOrd="2" destOrd="0" parTransId="{C6A6B5FA-349E-43E8-96E4-9713198B6E43}" sibTransId="{06EA997D-1FB5-43D5-BC88-635CE9DBEC33}"/>
    <dgm:cxn modelId="{D1B42435-F134-4C22-8117-B61E71CBA3C0}" srcId="{8581787E-9761-4960-9654-F86133889E17}" destId="{675306FD-1058-4C1B-8974-6CC6D65C7CD9}" srcOrd="1" destOrd="0" parTransId="{160DF2B1-B1BA-4CBB-A544-3526B49CA5C1}" sibTransId="{47ADC5C8-AD8A-44BF-BB5D-7C06364BDD23}"/>
    <dgm:cxn modelId="{8DE78F55-F341-4251-B1AB-A4FC50C43143}" type="presOf" srcId="{675306FD-1058-4C1B-8974-6CC6D65C7CD9}" destId="{4713E993-1410-451D-B246-20614917D9A2}" srcOrd="0" destOrd="0" presId="urn:microsoft.com/office/officeart/2005/8/layout/venn1"/>
    <dgm:cxn modelId="{1DE7E869-C74F-4E5A-B9DA-B47A7C6269A8}" type="presOf" srcId="{38A006CF-44B1-45CA-AE75-F079964ED07D}" destId="{270C50F8-3D3D-4090-94D0-D1DB13094850}" srcOrd="0" destOrd="0" presId="urn:microsoft.com/office/officeart/2005/8/layout/venn1"/>
    <dgm:cxn modelId="{9C2C129D-4DF6-469D-9AE4-D121B93F9108}" type="presOf" srcId="{2BEBEAD4-3C4B-4631-AFB9-E575C9F6E7A3}" destId="{915B89EA-75E7-4D15-A4F8-4DC2F5DD9662}" srcOrd="1" destOrd="0" presId="urn:microsoft.com/office/officeart/2005/8/layout/venn1"/>
    <dgm:cxn modelId="{08F28484-6424-43C6-A929-7FE781F445F9}" type="presOf" srcId="{675306FD-1058-4C1B-8974-6CC6D65C7CD9}" destId="{4143E882-3C71-4DB6-866B-D890B6869962}" srcOrd="1" destOrd="0" presId="urn:microsoft.com/office/officeart/2005/8/layout/venn1"/>
    <dgm:cxn modelId="{799C797E-B342-4B07-825F-156719CF3FD0}" type="presParOf" srcId="{367A90AB-3B73-407B-B57D-4050DF1EDEBD}" destId="{270C50F8-3D3D-4090-94D0-D1DB13094850}" srcOrd="0" destOrd="0" presId="urn:microsoft.com/office/officeart/2005/8/layout/venn1"/>
    <dgm:cxn modelId="{3E0FE4E2-4BD4-4CFE-ACE9-ECC690A798A1}" type="presParOf" srcId="{367A90AB-3B73-407B-B57D-4050DF1EDEBD}" destId="{2FC48503-870A-4186-B25C-5E9E947CC8F1}" srcOrd="1" destOrd="0" presId="urn:microsoft.com/office/officeart/2005/8/layout/venn1"/>
    <dgm:cxn modelId="{74312597-B74F-49BE-82FB-BC751DC3A33D}" type="presParOf" srcId="{367A90AB-3B73-407B-B57D-4050DF1EDEBD}" destId="{4713E993-1410-451D-B246-20614917D9A2}" srcOrd="2" destOrd="0" presId="urn:microsoft.com/office/officeart/2005/8/layout/venn1"/>
    <dgm:cxn modelId="{B51D8D87-CB6B-4223-86FC-737115A02F95}" type="presParOf" srcId="{367A90AB-3B73-407B-B57D-4050DF1EDEBD}" destId="{4143E882-3C71-4DB6-866B-D890B6869962}" srcOrd="3" destOrd="0" presId="urn:microsoft.com/office/officeart/2005/8/layout/venn1"/>
    <dgm:cxn modelId="{44CFFED4-7C27-4374-AE4B-A8B5DD97DE8C}" type="presParOf" srcId="{367A90AB-3B73-407B-B57D-4050DF1EDEBD}" destId="{6FBEF98D-B8F7-4076-8F95-F4C0D5C3608B}" srcOrd="4" destOrd="0" presId="urn:microsoft.com/office/officeart/2005/8/layout/venn1"/>
    <dgm:cxn modelId="{5D42F974-958E-40EC-953A-C1A665EBC88E}" type="presParOf" srcId="{367A90AB-3B73-407B-B57D-4050DF1EDEBD}" destId="{915B89EA-75E7-4D15-A4F8-4DC2F5DD9662}"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B0C808-A87E-46A7-8833-05F5DC036D5C}" type="doc">
      <dgm:prSet loTypeId="urn:microsoft.com/office/officeart/2005/8/layout/hList1" loCatId="list" qsTypeId="urn:microsoft.com/office/officeart/2005/8/quickstyle/simple1" qsCatId="simple" csTypeId="urn:microsoft.com/office/officeart/2005/8/colors/accent3_4" csCatId="accent3" phldr="1"/>
      <dgm:spPr/>
      <dgm:t>
        <a:bodyPr/>
        <a:lstStyle/>
        <a:p>
          <a:endParaRPr lang="es-EC"/>
        </a:p>
      </dgm:t>
    </dgm:pt>
    <dgm:pt modelId="{1DC06682-83BE-42A7-98B1-F013CA80E073}">
      <dgm:prSet phldrT="[Texto]"/>
      <dgm:spPr/>
      <dgm:t>
        <a:bodyPr/>
        <a:lstStyle/>
        <a:p>
          <a:pPr algn="ctr"/>
          <a:r>
            <a:rPr lang="es-EC" dirty="0" smtClean="0">
              <a:latin typeface="Arial" panose="020B0604020202020204" pitchFamily="34" charset="0"/>
              <a:cs typeface="Arial" panose="020B0604020202020204" pitchFamily="34" charset="0"/>
            </a:rPr>
            <a:t>A</a:t>
          </a:r>
          <a:endParaRPr lang="es-EC" dirty="0">
            <a:latin typeface="Arial" panose="020B0604020202020204" pitchFamily="34" charset="0"/>
            <a:cs typeface="Arial" panose="020B0604020202020204" pitchFamily="34" charset="0"/>
          </a:endParaRPr>
        </a:p>
      </dgm:t>
    </dgm:pt>
    <dgm:pt modelId="{BC41E641-EE9E-44F4-9490-E9459C778045}" type="parTrans" cxnId="{0A5D2DD7-B247-478F-857D-530EBCE7583F}">
      <dgm:prSet/>
      <dgm:spPr/>
      <dgm:t>
        <a:bodyPr/>
        <a:lstStyle/>
        <a:p>
          <a:pPr algn="ctr"/>
          <a:endParaRPr lang="es-EC">
            <a:latin typeface="Arial" panose="020B0604020202020204" pitchFamily="34" charset="0"/>
            <a:cs typeface="Arial" panose="020B0604020202020204" pitchFamily="34" charset="0"/>
          </a:endParaRPr>
        </a:p>
      </dgm:t>
    </dgm:pt>
    <dgm:pt modelId="{3F8F727E-3DF5-4E91-B929-004F2E945EBB}" type="sibTrans" cxnId="{0A5D2DD7-B247-478F-857D-530EBCE7583F}">
      <dgm:prSet/>
      <dgm:spPr/>
      <dgm:t>
        <a:bodyPr/>
        <a:lstStyle/>
        <a:p>
          <a:pPr algn="ctr"/>
          <a:endParaRPr lang="es-EC">
            <a:latin typeface="Arial" panose="020B0604020202020204" pitchFamily="34" charset="0"/>
            <a:cs typeface="Arial" panose="020B0604020202020204" pitchFamily="34" charset="0"/>
          </a:endParaRPr>
        </a:p>
      </dgm:t>
    </dgm:pt>
    <dgm:pt modelId="{0C4C392A-EBB0-46C4-9ED0-8AF17D06CACC}">
      <dgm:prSet phldrT="[Texto]"/>
      <dgm:spPr/>
      <dgm:t>
        <a:bodyPr/>
        <a:lstStyle/>
        <a:p>
          <a:pPr algn="ctr"/>
          <a:r>
            <a:rPr lang="es-ES" dirty="0" smtClean="0">
              <a:latin typeface="Arial" panose="020B0604020202020204" pitchFamily="34" charset="0"/>
              <a:cs typeface="Arial" panose="020B0604020202020204" pitchFamily="34" charset="0"/>
            </a:rPr>
            <a:t>deberán cumplir el 100% de la tabla de productos </a:t>
          </a:r>
          <a:endParaRPr lang="es-EC" dirty="0">
            <a:latin typeface="Arial" panose="020B0604020202020204" pitchFamily="34" charset="0"/>
            <a:cs typeface="Arial" panose="020B0604020202020204" pitchFamily="34" charset="0"/>
          </a:endParaRPr>
        </a:p>
      </dgm:t>
    </dgm:pt>
    <dgm:pt modelId="{879B1381-FBA2-4405-A74B-1F1F16D6460A}" type="parTrans" cxnId="{73E4261E-309C-40FB-8495-B9D1C3179634}">
      <dgm:prSet/>
      <dgm:spPr/>
      <dgm:t>
        <a:bodyPr/>
        <a:lstStyle/>
        <a:p>
          <a:pPr algn="ctr"/>
          <a:endParaRPr lang="es-EC">
            <a:latin typeface="Arial" panose="020B0604020202020204" pitchFamily="34" charset="0"/>
            <a:cs typeface="Arial" panose="020B0604020202020204" pitchFamily="34" charset="0"/>
          </a:endParaRPr>
        </a:p>
      </dgm:t>
    </dgm:pt>
    <dgm:pt modelId="{17B792AF-A097-43D7-B3F1-702E8A629011}" type="sibTrans" cxnId="{73E4261E-309C-40FB-8495-B9D1C3179634}">
      <dgm:prSet/>
      <dgm:spPr/>
      <dgm:t>
        <a:bodyPr/>
        <a:lstStyle/>
        <a:p>
          <a:pPr algn="ctr"/>
          <a:endParaRPr lang="es-EC">
            <a:latin typeface="Arial" panose="020B0604020202020204" pitchFamily="34" charset="0"/>
            <a:cs typeface="Arial" panose="020B0604020202020204" pitchFamily="34" charset="0"/>
          </a:endParaRPr>
        </a:p>
      </dgm:t>
    </dgm:pt>
    <dgm:pt modelId="{098C2EDB-1696-43C0-8FFD-B96C5A0970BC}">
      <dgm:prSet phldrT="[Texto]"/>
      <dgm:spPr/>
      <dgm:t>
        <a:bodyPr/>
        <a:lstStyle/>
        <a:p>
          <a:pPr algn="ctr"/>
          <a:r>
            <a:rPr lang="es-EC" dirty="0" smtClean="0">
              <a:latin typeface="Arial" panose="020B0604020202020204" pitchFamily="34" charset="0"/>
              <a:cs typeface="Arial" panose="020B0604020202020204" pitchFamily="34" charset="0"/>
            </a:rPr>
            <a:t>B</a:t>
          </a:r>
          <a:endParaRPr lang="es-EC" dirty="0">
            <a:latin typeface="Arial" panose="020B0604020202020204" pitchFamily="34" charset="0"/>
            <a:cs typeface="Arial" panose="020B0604020202020204" pitchFamily="34" charset="0"/>
          </a:endParaRPr>
        </a:p>
      </dgm:t>
    </dgm:pt>
    <dgm:pt modelId="{3D015215-BA9D-4055-858D-659998A4BCE5}" type="parTrans" cxnId="{A9AA7E8D-C8D6-4653-9CD3-92165FF879D4}">
      <dgm:prSet/>
      <dgm:spPr/>
      <dgm:t>
        <a:bodyPr/>
        <a:lstStyle/>
        <a:p>
          <a:pPr algn="ctr"/>
          <a:endParaRPr lang="es-EC">
            <a:latin typeface="Arial" panose="020B0604020202020204" pitchFamily="34" charset="0"/>
            <a:cs typeface="Arial" panose="020B0604020202020204" pitchFamily="34" charset="0"/>
          </a:endParaRPr>
        </a:p>
      </dgm:t>
    </dgm:pt>
    <dgm:pt modelId="{D44564EB-17E2-4999-96E4-0D9B8B3B1781}" type="sibTrans" cxnId="{A9AA7E8D-C8D6-4653-9CD3-92165FF879D4}">
      <dgm:prSet/>
      <dgm:spPr/>
      <dgm:t>
        <a:bodyPr/>
        <a:lstStyle/>
        <a:p>
          <a:pPr algn="ctr"/>
          <a:endParaRPr lang="es-EC">
            <a:latin typeface="Arial" panose="020B0604020202020204" pitchFamily="34" charset="0"/>
            <a:cs typeface="Arial" panose="020B0604020202020204" pitchFamily="34" charset="0"/>
          </a:endParaRPr>
        </a:p>
      </dgm:t>
    </dgm:pt>
    <dgm:pt modelId="{03341A71-AD2D-4506-864E-A7F7AF91FD15}">
      <dgm:prSet phldrT="[Texto]"/>
      <dgm:spPr/>
      <dgm:t>
        <a:bodyPr/>
        <a:lstStyle/>
        <a:p>
          <a:pPr algn="ctr"/>
          <a:r>
            <a:rPr lang="es-ES" dirty="0" smtClean="0">
              <a:latin typeface="Arial" panose="020B0604020202020204" pitchFamily="34" charset="0"/>
              <a:cs typeface="Arial" panose="020B0604020202020204" pitchFamily="34" charset="0"/>
            </a:rPr>
            <a:t>deberán cumplir el 90% de la tabla de productos </a:t>
          </a:r>
          <a:endParaRPr lang="es-EC" dirty="0">
            <a:latin typeface="Arial" panose="020B0604020202020204" pitchFamily="34" charset="0"/>
            <a:cs typeface="Arial" panose="020B0604020202020204" pitchFamily="34" charset="0"/>
          </a:endParaRPr>
        </a:p>
      </dgm:t>
    </dgm:pt>
    <dgm:pt modelId="{2AC56476-E884-437B-A9A2-45514A1C4EB3}" type="parTrans" cxnId="{B7B0E037-3428-49C0-A69D-7D1F30DCD2B5}">
      <dgm:prSet/>
      <dgm:spPr/>
      <dgm:t>
        <a:bodyPr/>
        <a:lstStyle/>
        <a:p>
          <a:pPr algn="ctr"/>
          <a:endParaRPr lang="es-EC">
            <a:latin typeface="Arial" panose="020B0604020202020204" pitchFamily="34" charset="0"/>
            <a:cs typeface="Arial" panose="020B0604020202020204" pitchFamily="34" charset="0"/>
          </a:endParaRPr>
        </a:p>
      </dgm:t>
    </dgm:pt>
    <dgm:pt modelId="{ADAFFD58-D026-4191-AC1F-B306A763AC87}" type="sibTrans" cxnId="{B7B0E037-3428-49C0-A69D-7D1F30DCD2B5}">
      <dgm:prSet/>
      <dgm:spPr/>
      <dgm:t>
        <a:bodyPr/>
        <a:lstStyle/>
        <a:p>
          <a:pPr algn="ctr"/>
          <a:endParaRPr lang="es-EC">
            <a:latin typeface="Arial" panose="020B0604020202020204" pitchFamily="34" charset="0"/>
            <a:cs typeface="Arial" panose="020B0604020202020204" pitchFamily="34" charset="0"/>
          </a:endParaRPr>
        </a:p>
      </dgm:t>
    </dgm:pt>
    <dgm:pt modelId="{929A66C5-C2B3-4AFD-951F-0449D2D59851}">
      <dgm:prSet phldrT="[Texto]"/>
      <dgm:spPr/>
      <dgm:t>
        <a:bodyPr/>
        <a:lstStyle/>
        <a:p>
          <a:pPr algn="ctr"/>
          <a:r>
            <a:rPr lang="es-EC" dirty="0" smtClean="0">
              <a:latin typeface="Arial" panose="020B0604020202020204" pitchFamily="34" charset="0"/>
              <a:cs typeface="Arial" panose="020B0604020202020204" pitchFamily="34" charset="0"/>
            </a:rPr>
            <a:t>C</a:t>
          </a:r>
          <a:endParaRPr lang="es-EC" dirty="0">
            <a:latin typeface="Arial" panose="020B0604020202020204" pitchFamily="34" charset="0"/>
            <a:cs typeface="Arial" panose="020B0604020202020204" pitchFamily="34" charset="0"/>
          </a:endParaRPr>
        </a:p>
      </dgm:t>
    </dgm:pt>
    <dgm:pt modelId="{688DE5C8-A0B5-48C3-90E1-7D1A4BD5FD36}" type="parTrans" cxnId="{8F44022B-9EE1-45BB-809E-59EABF94EB54}">
      <dgm:prSet/>
      <dgm:spPr/>
      <dgm:t>
        <a:bodyPr/>
        <a:lstStyle/>
        <a:p>
          <a:pPr algn="ctr"/>
          <a:endParaRPr lang="es-EC">
            <a:latin typeface="Arial" panose="020B0604020202020204" pitchFamily="34" charset="0"/>
            <a:cs typeface="Arial" panose="020B0604020202020204" pitchFamily="34" charset="0"/>
          </a:endParaRPr>
        </a:p>
      </dgm:t>
    </dgm:pt>
    <dgm:pt modelId="{3F09AD4E-3B22-48B4-A9A2-FED6AE46B738}" type="sibTrans" cxnId="{8F44022B-9EE1-45BB-809E-59EABF94EB54}">
      <dgm:prSet/>
      <dgm:spPr/>
      <dgm:t>
        <a:bodyPr/>
        <a:lstStyle/>
        <a:p>
          <a:pPr algn="ctr"/>
          <a:endParaRPr lang="es-EC">
            <a:latin typeface="Arial" panose="020B0604020202020204" pitchFamily="34" charset="0"/>
            <a:cs typeface="Arial" panose="020B0604020202020204" pitchFamily="34" charset="0"/>
          </a:endParaRPr>
        </a:p>
      </dgm:t>
    </dgm:pt>
    <dgm:pt modelId="{DD4355ED-2D78-4E24-8D9C-DD98DC6FE707}">
      <dgm:prSet phldrT="[Texto]"/>
      <dgm:spPr/>
      <dgm:t>
        <a:bodyPr/>
        <a:lstStyle/>
        <a:p>
          <a:pPr algn="ctr"/>
          <a:r>
            <a:rPr lang="es-ES" dirty="0" smtClean="0">
              <a:latin typeface="Arial" panose="020B0604020202020204" pitchFamily="34" charset="0"/>
              <a:cs typeface="Arial" panose="020B0604020202020204" pitchFamily="34" charset="0"/>
            </a:rPr>
            <a:t>deberán cumplir el 80% de la tabla de productos </a:t>
          </a:r>
          <a:endParaRPr lang="es-EC" dirty="0">
            <a:latin typeface="Arial" panose="020B0604020202020204" pitchFamily="34" charset="0"/>
            <a:cs typeface="Arial" panose="020B0604020202020204" pitchFamily="34" charset="0"/>
          </a:endParaRPr>
        </a:p>
      </dgm:t>
    </dgm:pt>
    <dgm:pt modelId="{E7C6B7C5-BC1F-4285-94E3-71E1A50F7CA9}" type="parTrans" cxnId="{446CDE36-2014-4B24-855C-EF8CC30C9DC7}">
      <dgm:prSet/>
      <dgm:spPr/>
      <dgm:t>
        <a:bodyPr/>
        <a:lstStyle/>
        <a:p>
          <a:pPr algn="ctr"/>
          <a:endParaRPr lang="es-EC">
            <a:latin typeface="Arial" panose="020B0604020202020204" pitchFamily="34" charset="0"/>
            <a:cs typeface="Arial" panose="020B0604020202020204" pitchFamily="34" charset="0"/>
          </a:endParaRPr>
        </a:p>
      </dgm:t>
    </dgm:pt>
    <dgm:pt modelId="{BCEE9233-1D9E-4769-889A-4FC7DB9ACEC8}" type="sibTrans" cxnId="{446CDE36-2014-4B24-855C-EF8CC30C9DC7}">
      <dgm:prSet/>
      <dgm:spPr/>
      <dgm:t>
        <a:bodyPr/>
        <a:lstStyle/>
        <a:p>
          <a:pPr algn="ctr"/>
          <a:endParaRPr lang="es-EC">
            <a:latin typeface="Arial" panose="020B0604020202020204" pitchFamily="34" charset="0"/>
            <a:cs typeface="Arial" panose="020B0604020202020204" pitchFamily="34" charset="0"/>
          </a:endParaRPr>
        </a:p>
      </dgm:t>
    </dgm:pt>
    <dgm:pt modelId="{308417EC-FDCA-4F52-8B8F-3A8E6CB24222}" type="pres">
      <dgm:prSet presAssocID="{76B0C808-A87E-46A7-8833-05F5DC036D5C}" presName="Name0" presStyleCnt="0">
        <dgm:presLayoutVars>
          <dgm:dir/>
          <dgm:animLvl val="lvl"/>
          <dgm:resizeHandles val="exact"/>
        </dgm:presLayoutVars>
      </dgm:prSet>
      <dgm:spPr/>
      <dgm:t>
        <a:bodyPr/>
        <a:lstStyle/>
        <a:p>
          <a:endParaRPr lang="es-EC"/>
        </a:p>
      </dgm:t>
    </dgm:pt>
    <dgm:pt modelId="{72972F9C-BE91-4502-AC9A-C8950D2F9D9C}" type="pres">
      <dgm:prSet presAssocID="{1DC06682-83BE-42A7-98B1-F013CA80E073}" presName="composite" presStyleCnt="0"/>
      <dgm:spPr/>
      <dgm:t>
        <a:bodyPr/>
        <a:lstStyle/>
        <a:p>
          <a:endParaRPr lang="es-EC"/>
        </a:p>
      </dgm:t>
    </dgm:pt>
    <dgm:pt modelId="{33A38FF7-5AE4-44CC-84EA-0FCF75F79AA2}" type="pres">
      <dgm:prSet presAssocID="{1DC06682-83BE-42A7-98B1-F013CA80E073}" presName="parTx" presStyleLbl="alignNode1" presStyleIdx="0" presStyleCnt="3">
        <dgm:presLayoutVars>
          <dgm:chMax val="0"/>
          <dgm:chPref val="0"/>
          <dgm:bulletEnabled val="1"/>
        </dgm:presLayoutVars>
      </dgm:prSet>
      <dgm:spPr/>
      <dgm:t>
        <a:bodyPr/>
        <a:lstStyle/>
        <a:p>
          <a:endParaRPr lang="es-EC"/>
        </a:p>
      </dgm:t>
    </dgm:pt>
    <dgm:pt modelId="{F2E2DC7D-3021-40E3-A1AB-938EBEBE437B}" type="pres">
      <dgm:prSet presAssocID="{1DC06682-83BE-42A7-98B1-F013CA80E073}" presName="desTx" presStyleLbl="alignAccFollowNode1" presStyleIdx="0" presStyleCnt="3">
        <dgm:presLayoutVars>
          <dgm:bulletEnabled val="1"/>
        </dgm:presLayoutVars>
      </dgm:prSet>
      <dgm:spPr/>
      <dgm:t>
        <a:bodyPr/>
        <a:lstStyle/>
        <a:p>
          <a:endParaRPr lang="es-EC"/>
        </a:p>
      </dgm:t>
    </dgm:pt>
    <dgm:pt modelId="{7CE32AF5-FB65-4D71-90B4-27E6F949D47A}" type="pres">
      <dgm:prSet presAssocID="{3F8F727E-3DF5-4E91-B929-004F2E945EBB}" presName="space" presStyleCnt="0"/>
      <dgm:spPr/>
      <dgm:t>
        <a:bodyPr/>
        <a:lstStyle/>
        <a:p>
          <a:endParaRPr lang="es-EC"/>
        </a:p>
      </dgm:t>
    </dgm:pt>
    <dgm:pt modelId="{F3A1C5C3-A359-42B1-B883-01C2F2B12DBC}" type="pres">
      <dgm:prSet presAssocID="{098C2EDB-1696-43C0-8FFD-B96C5A0970BC}" presName="composite" presStyleCnt="0"/>
      <dgm:spPr/>
      <dgm:t>
        <a:bodyPr/>
        <a:lstStyle/>
        <a:p>
          <a:endParaRPr lang="es-EC"/>
        </a:p>
      </dgm:t>
    </dgm:pt>
    <dgm:pt modelId="{2083145F-2F7A-4640-8DEF-7666E40F5771}" type="pres">
      <dgm:prSet presAssocID="{098C2EDB-1696-43C0-8FFD-B96C5A0970BC}" presName="parTx" presStyleLbl="alignNode1" presStyleIdx="1" presStyleCnt="3">
        <dgm:presLayoutVars>
          <dgm:chMax val="0"/>
          <dgm:chPref val="0"/>
          <dgm:bulletEnabled val="1"/>
        </dgm:presLayoutVars>
      </dgm:prSet>
      <dgm:spPr/>
      <dgm:t>
        <a:bodyPr/>
        <a:lstStyle/>
        <a:p>
          <a:endParaRPr lang="es-EC"/>
        </a:p>
      </dgm:t>
    </dgm:pt>
    <dgm:pt modelId="{E0C97E00-94DC-4921-B192-74709B0F77C4}" type="pres">
      <dgm:prSet presAssocID="{098C2EDB-1696-43C0-8FFD-B96C5A0970BC}" presName="desTx" presStyleLbl="alignAccFollowNode1" presStyleIdx="1" presStyleCnt="3">
        <dgm:presLayoutVars>
          <dgm:bulletEnabled val="1"/>
        </dgm:presLayoutVars>
      </dgm:prSet>
      <dgm:spPr/>
      <dgm:t>
        <a:bodyPr/>
        <a:lstStyle/>
        <a:p>
          <a:endParaRPr lang="es-EC"/>
        </a:p>
      </dgm:t>
    </dgm:pt>
    <dgm:pt modelId="{D68DD89A-88CF-40E5-93B3-6BEF345C5936}" type="pres">
      <dgm:prSet presAssocID="{D44564EB-17E2-4999-96E4-0D9B8B3B1781}" presName="space" presStyleCnt="0"/>
      <dgm:spPr/>
      <dgm:t>
        <a:bodyPr/>
        <a:lstStyle/>
        <a:p>
          <a:endParaRPr lang="es-EC"/>
        </a:p>
      </dgm:t>
    </dgm:pt>
    <dgm:pt modelId="{60EBC047-BC52-496B-8EB2-E5865656FCC4}" type="pres">
      <dgm:prSet presAssocID="{929A66C5-C2B3-4AFD-951F-0449D2D59851}" presName="composite" presStyleCnt="0"/>
      <dgm:spPr/>
      <dgm:t>
        <a:bodyPr/>
        <a:lstStyle/>
        <a:p>
          <a:endParaRPr lang="es-EC"/>
        </a:p>
      </dgm:t>
    </dgm:pt>
    <dgm:pt modelId="{BE863EDF-A75A-40C2-B7D8-E4701F9DC059}" type="pres">
      <dgm:prSet presAssocID="{929A66C5-C2B3-4AFD-951F-0449D2D59851}" presName="parTx" presStyleLbl="alignNode1" presStyleIdx="2" presStyleCnt="3">
        <dgm:presLayoutVars>
          <dgm:chMax val="0"/>
          <dgm:chPref val="0"/>
          <dgm:bulletEnabled val="1"/>
        </dgm:presLayoutVars>
      </dgm:prSet>
      <dgm:spPr/>
      <dgm:t>
        <a:bodyPr/>
        <a:lstStyle/>
        <a:p>
          <a:endParaRPr lang="es-EC"/>
        </a:p>
      </dgm:t>
    </dgm:pt>
    <dgm:pt modelId="{2E26ED1D-FF27-4094-AA6F-CC2F6C078CAD}" type="pres">
      <dgm:prSet presAssocID="{929A66C5-C2B3-4AFD-951F-0449D2D59851}" presName="desTx" presStyleLbl="alignAccFollowNode1" presStyleIdx="2" presStyleCnt="3">
        <dgm:presLayoutVars>
          <dgm:bulletEnabled val="1"/>
        </dgm:presLayoutVars>
      </dgm:prSet>
      <dgm:spPr/>
      <dgm:t>
        <a:bodyPr/>
        <a:lstStyle/>
        <a:p>
          <a:endParaRPr lang="es-EC"/>
        </a:p>
      </dgm:t>
    </dgm:pt>
  </dgm:ptLst>
  <dgm:cxnLst>
    <dgm:cxn modelId="{1CAC07C4-03DB-42FD-BF7E-84066BF6E73C}" type="presOf" srcId="{03341A71-AD2D-4506-864E-A7F7AF91FD15}" destId="{E0C97E00-94DC-4921-B192-74709B0F77C4}" srcOrd="0" destOrd="0" presId="urn:microsoft.com/office/officeart/2005/8/layout/hList1"/>
    <dgm:cxn modelId="{46B9396B-800B-433B-A498-67EA83448B69}" type="presOf" srcId="{098C2EDB-1696-43C0-8FFD-B96C5A0970BC}" destId="{2083145F-2F7A-4640-8DEF-7666E40F5771}" srcOrd="0" destOrd="0" presId="urn:microsoft.com/office/officeart/2005/8/layout/hList1"/>
    <dgm:cxn modelId="{B7B0E037-3428-49C0-A69D-7D1F30DCD2B5}" srcId="{098C2EDB-1696-43C0-8FFD-B96C5A0970BC}" destId="{03341A71-AD2D-4506-864E-A7F7AF91FD15}" srcOrd="0" destOrd="0" parTransId="{2AC56476-E884-437B-A9A2-45514A1C4EB3}" sibTransId="{ADAFFD58-D026-4191-AC1F-B306A763AC87}"/>
    <dgm:cxn modelId="{E284A5A1-A1F9-4AE1-84C4-E3AF5EF317A7}" type="presOf" srcId="{929A66C5-C2B3-4AFD-951F-0449D2D59851}" destId="{BE863EDF-A75A-40C2-B7D8-E4701F9DC059}" srcOrd="0" destOrd="0" presId="urn:microsoft.com/office/officeart/2005/8/layout/hList1"/>
    <dgm:cxn modelId="{446CDE36-2014-4B24-855C-EF8CC30C9DC7}" srcId="{929A66C5-C2B3-4AFD-951F-0449D2D59851}" destId="{DD4355ED-2D78-4E24-8D9C-DD98DC6FE707}" srcOrd="0" destOrd="0" parTransId="{E7C6B7C5-BC1F-4285-94E3-71E1A50F7CA9}" sibTransId="{BCEE9233-1D9E-4769-889A-4FC7DB9ACEC8}"/>
    <dgm:cxn modelId="{911CBFCF-ADD3-47DC-87CC-B082C296BA13}" type="presOf" srcId="{0C4C392A-EBB0-46C4-9ED0-8AF17D06CACC}" destId="{F2E2DC7D-3021-40E3-A1AB-938EBEBE437B}" srcOrd="0" destOrd="0" presId="urn:microsoft.com/office/officeart/2005/8/layout/hList1"/>
    <dgm:cxn modelId="{073A71A1-A27C-4E16-BA3C-3D827799B8BD}" type="presOf" srcId="{1DC06682-83BE-42A7-98B1-F013CA80E073}" destId="{33A38FF7-5AE4-44CC-84EA-0FCF75F79AA2}" srcOrd="0" destOrd="0" presId="urn:microsoft.com/office/officeart/2005/8/layout/hList1"/>
    <dgm:cxn modelId="{8F44022B-9EE1-45BB-809E-59EABF94EB54}" srcId="{76B0C808-A87E-46A7-8833-05F5DC036D5C}" destId="{929A66C5-C2B3-4AFD-951F-0449D2D59851}" srcOrd="2" destOrd="0" parTransId="{688DE5C8-A0B5-48C3-90E1-7D1A4BD5FD36}" sibTransId="{3F09AD4E-3B22-48B4-A9A2-FED6AE46B738}"/>
    <dgm:cxn modelId="{411484D9-764F-4238-AB35-C6FB209ED13D}" type="presOf" srcId="{DD4355ED-2D78-4E24-8D9C-DD98DC6FE707}" destId="{2E26ED1D-FF27-4094-AA6F-CC2F6C078CAD}" srcOrd="0" destOrd="0" presId="urn:microsoft.com/office/officeart/2005/8/layout/hList1"/>
    <dgm:cxn modelId="{0A5D2DD7-B247-478F-857D-530EBCE7583F}" srcId="{76B0C808-A87E-46A7-8833-05F5DC036D5C}" destId="{1DC06682-83BE-42A7-98B1-F013CA80E073}" srcOrd="0" destOrd="0" parTransId="{BC41E641-EE9E-44F4-9490-E9459C778045}" sibTransId="{3F8F727E-3DF5-4E91-B929-004F2E945EBB}"/>
    <dgm:cxn modelId="{73E4261E-309C-40FB-8495-B9D1C3179634}" srcId="{1DC06682-83BE-42A7-98B1-F013CA80E073}" destId="{0C4C392A-EBB0-46C4-9ED0-8AF17D06CACC}" srcOrd="0" destOrd="0" parTransId="{879B1381-FBA2-4405-A74B-1F1F16D6460A}" sibTransId="{17B792AF-A097-43D7-B3F1-702E8A629011}"/>
    <dgm:cxn modelId="{A9AA7E8D-C8D6-4653-9CD3-92165FF879D4}" srcId="{76B0C808-A87E-46A7-8833-05F5DC036D5C}" destId="{098C2EDB-1696-43C0-8FFD-B96C5A0970BC}" srcOrd="1" destOrd="0" parTransId="{3D015215-BA9D-4055-858D-659998A4BCE5}" sibTransId="{D44564EB-17E2-4999-96E4-0D9B8B3B1781}"/>
    <dgm:cxn modelId="{39C82DD9-99F6-4285-A11E-7E7FB03C7715}" type="presOf" srcId="{76B0C808-A87E-46A7-8833-05F5DC036D5C}" destId="{308417EC-FDCA-4F52-8B8F-3A8E6CB24222}" srcOrd="0" destOrd="0" presId="urn:microsoft.com/office/officeart/2005/8/layout/hList1"/>
    <dgm:cxn modelId="{E73E1084-7163-4073-BCA7-2490B82A84FD}" type="presParOf" srcId="{308417EC-FDCA-4F52-8B8F-3A8E6CB24222}" destId="{72972F9C-BE91-4502-AC9A-C8950D2F9D9C}" srcOrd="0" destOrd="0" presId="urn:microsoft.com/office/officeart/2005/8/layout/hList1"/>
    <dgm:cxn modelId="{BD00D50B-043C-4D7B-8AD5-3493F4FF0BE8}" type="presParOf" srcId="{72972F9C-BE91-4502-AC9A-C8950D2F9D9C}" destId="{33A38FF7-5AE4-44CC-84EA-0FCF75F79AA2}" srcOrd="0" destOrd="0" presId="urn:microsoft.com/office/officeart/2005/8/layout/hList1"/>
    <dgm:cxn modelId="{B1E164B5-0580-480A-91F3-4E79FAF9E7F5}" type="presParOf" srcId="{72972F9C-BE91-4502-AC9A-C8950D2F9D9C}" destId="{F2E2DC7D-3021-40E3-A1AB-938EBEBE437B}" srcOrd="1" destOrd="0" presId="urn:microsoft.com/office/officeart/2005/8/layout/hList1"/>
    <dgm:cxn modelId="{01180DEE-6131-4062-8A6D-9952C7B1067E}" type="presParOf" srcId="{308417EC-FDCA-4F52-8B8F-3A8E6CB24222}" destId="{7CE32AF5-FB65-4D71-90B4-27E6F949D47A}" srcOrd="1" destOrd="0" presId="urn:microsoft.com/office/officeart/2005/8/layout/hList1"/>
    <dgm:cxn modelId="{14940318-6974-458F-99F3-6332D36F3398}" type="presParOf" srcId="{308417EC-FDCA-4F52-8B8F-3A8E6CB24222}" destId="{F3A1C5C3-A359-42B1-B883-01C2F2B12DBC}" srcOrd="2" destOrd="0" presId="urn:microsoft.com/office/officeart/2005/8/layout/hList1"/>
    <dgm:cxn modelId="{30BF41A1-CFAB-4B6D-9A99-154384E550FD}" type="presParOf" srcId="{F3A1C5C3-A359-42B1-B883-01C2F2B12DBC}" destId="{2083145F-2F7A-4640-8DEF-7666E40F5771}" srcOrd="0" destOrd="0" presId="urn:microsoft.com/office/officeart/2005/8/layout/hList1"/>
    <dgm:cxn modelId="{D88C7586-7D53-46E4-AAE5-0C473F2E4A72}" type="presParOf" srcId="{F3A1C5C3-A359-42B1-B883-01C2F2B12DBC}" destId="{E0C97E00-94DC-4921-B192-74709B0F77C4}" srcOrd="1" destOrd="0" presId="urn:microsoft.com/office/officeart/2005/8/layout/hList1"/>
    <dgm:cxn modelId="{8B658D66-A286-4EB6-9A37-9725A8363F1B}" type="presParOf" srcId="{308417EC-FDCA-4F52-8B8F-3A8E6CB24222}" destId="{D68DD89A-88CF-40E5-93B3-6BEF345C5936}" srcOrd="3" destOrd="0" presId="urn:microsoft.com/office/officeart/2005/8/layout/hList1"/>
    <dgm:cxn modelId="{1D23F8E6-6504-4B4D-AA0D-A10B5C3FC901}" type="presParOf" srcId="{308417EC-FDCA-4F52-8B8F-3A8E6CB24222}" destId="{60EBC047-BC52-496B-8EB2-E5865656FCC4}" srcOrd="4" destOrd="0" presId="urn:microsoft.com/office/officeart/2005/8/layout/hList1"/>
    <dgm:cxn modelId="{DA720C90-3BB8-472D-AEB5-77644EDEEEE7}" type="presParOf" srcId="{60EBC047-BC52-496B-8EB2-E5865656FCC4}" destId="{BE863EDF-A75A-40C2-B7D8-E4701F9DC059}" srcOrd="0" destOrd="0" presId="urn:microsoft.com/office/officeart/2005/8/layout/hList1"/>
    <dgm:cxn modelId="{2C923884-BA90-44E1-A7B6-3C6C4F5FE2A7}" type="presParOf" srcId="{60EBC047-BC52-496B-8EB2-E5865656FCC4}" destId="{2E26ED1D-FF27-4094-AA6F-CC2F6C078C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ACEF8-608F-41CF-A98F-446049AA6B73}">
      <dsp:nvSpPr>
        <dsp:cNvPr id="0" name=""/>
        <dsp:cNvSpPr/>
      </dsp:nvSpPr>
      <dsp:spPr>
        <a:xfrm rot="5400000">
          <a:off x="-180139" y="180864"/>
          <a:ext cx="1200929" cy="840650"/>
        </a:xfrm>
        <a:prstGeom prst="chevron">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endParaRPr lang="es-EC" sz="1600" kern="1200">
            <a:latin typeface="Arial" panose="020B0604020202020204" pitchFamily="34" charset="0"/>
            <a:cs typeface="Arial" panose="020B0604020202020204" pitchFamily="34" charset="0"/>
          </a:endParaRPr>
        </a:p>
      </dsp:txBody>
      <dsp:txXfrm rot="-5400000">
        <a:off x="1" y="421049"/>
        <a:ext cx="840650" cy="360279"/>
      </dsp:txXfrm>
    </dsp:sp>
    <dsp:sp modelId="{AE3C60B5-A398-4FC5-A510-8BA2F84DFBAE}">
      <dsp:nvSpPr>
        <dsp:cNvPr id="0" name=""/>
        <dsp:cNvSpPr/>
      </dsp:nvSpPr>
      <dsp:spPr>
        <a:xfrm rot="5400000">
          <a:off x="4389110" y="-3547735"/>
          <a:ext cx="780604" cy="7877524"/>
        </a:xfrm>
        <a:prstGeom prst="round2Same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Elaborar una propuesta enfocada en un modelo de compras que permita el incremento de los niveles de competitividad de las Farmacias Independientes del cantón Rumiñahui.</a:t>
          </a:r>
          <a:endParaRPr lang="es-EC" sz="1600" kern="1200" dirty="0">
            <a:latin typeface="Arial" panose="020B0604020202020204" pitchFamily="34" charset="0"/>
            <a:cs typeface="Arial" panose="020B0604020202020204" pitchFamily="34" charset="0"/>
          </a:endParaRPr>
        </a:p>
      </dsp:txBody>
      <dsp:txXfrm rot="-5400000">
        <a:off x="840650" y="38831"/>
        <a:ext cx="7839418" cy="704392"/>
      </dsp:txXfrm>
    </dsp:sp>
    <dsp:sp modelId="{E68C0EED-5C7B-4C85-A7F7-70D75FCFA306}">
      <dsp:nvSpPr>
        <dsp:cNvPr id="0" name=""/>
        <dsp:cNvSpPr/>
      </dsp:nvSpPr>
      <dsp:spPr>
        <a:xfrm rot="5400000">
          <a:off x="-180139" y="1180913"/>
          <a:ext cx="1200929" cy="840650"/>
        </a:xfrm>
        <a:prstGeom prst="chevron">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endParaRPr lang="es-EC" sz="1600" kern="1200" dirty="0" smtClean="0">
            <a:latin typeface="Arial" panose="020B0604020202020204" pitchFamily="34" charset="0"/>
            <a:cs typeface="Arial" panose="020B0604020202020204" pitchFamily="34" charset="0"/>
          </a:endParaRPr>
        </a:p>
      </dsp:txBody>
      <dsp:txXfrm rot="-5400000">
        <a:off x="1" y="1421098"/>
        <a:ext cx="840650" cy="360279"/>
      </dsp:txXfrm>
    </dsp:sp>
    <dsp:sp modelId="{453F12F8-8BDC-4518-BDBC-BF99B0EC6DF3}">
      <dsp:nvSpPr>
        <dsp:cNvPr id="0" name=""/>
        <dsp:cNvSpPr/>
      </dsp:nvSpPr>
      <dsp:spPr>
        <a:xfrm rot="5400000">
          <a:off x="4389110" y="-2547685"/>
          <a:ext cx="780604" cy="7877524"/>
        </a:xfrm>
        <a:prstGeom prst="round2SameRect">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Fundamentar teóricamente la aplicación de un modelo de gestión de compras en las Farmacias Independientes para entender el funcionamiento del mercado farmacéutico.</a:t>
          </a:r>
          <a:endParaRPr lang="es-EC" sz="1600" kern="1200" dirty="0" smtClean="0">
            <a:latin typeface="Arial" panose="020B0604020202020204" pitchFamily="34" charset="0"/>
            <a:cs typeface="Arial" panose="020B0604020202020204" pitchFamily="34" charset="0"/>
          </a:endParaRPr>
        </a:p>
      </dsp:txBody>
      <dsp:txXfrm rot="-5400000">
        <a:off x="840650" y="1038881"/>
        <a:ext cx="7839418" cy="704392"/>
      </dsp:txXfrm>
    </dsp:sp>
    <dsp:sp modelId="{D74E5E81-FA65-4C53-BC64-5859E099261D}">
      <dsp:nvSpPr>
        <dsp:cNvPr id="0" name=""/>
        <dsp:cNvSpPr/>
      </dsp:nvSpPr>
      <dsp:spPr>
        <a:xfrm rot="5400000">
          <a:off x="-180139" y="2180963"/>
          <a:ext cx="1200929" cy="840650"/>
        </a:xfrm>
        <a:prstGeom prst="chevron">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endParaRPr lang="es-EC" sz="1600" kern="1200" dirty="0" smtClean="0">
            <a:latin typeface="Arial" panose="020B0604020202020204" pitchFamily="34" charset="0"/>
            <a:cs typeface="Arial" panose="020B0604020202020204" pitchFamily="34" charset="0"/>
          </a:endParaRPr>
        </a:p>
      </dsp:txBody>
      <dsp:txXfrm rot="-5400000">
        <a:off x="1" y="2421148"/>
        <a:ext cx="840650" cy="360279"/>
      </dsp:txXfrm>
    </dsp:sp>
    <dsp:sp modelId="{CBBEF6AB-C43E-451A-A2AE-361A8F69AEF2}">
      <dsp:nvSpPr>
        <dsp:cNvPr id="0" name=""/>
        <dsp:cNvSpPr/>
      </dsp:nvSpPr>
      <dsp:spPr>
        <a:xfrm rot="5400000">
          <a:off x="4389110" y="-1547636"/>
          <a:ext cx="780604" cy="7877524"/>
        </a:xfrm>
        <a:prstGeom prst="round2SameRect">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Analizar el manejo de compras de inventarios de las Farmacias Independientes del sector farmacéutico del cantón Rumiñahui suscitado en el año 2018 con el fin de obtener un diagnóstico de las mismas.</a:t>
          </a:r>
          <a:endParaRPr lang="es-EC" sz="1600" kern="1200" dirty="0" smtClean="0">
            <a:latin typeface="Arial" panose="020B0604020202020204" pitchFamily="34" charset="0"/>
            <a:cs typeface="Arial" panose="020B0604020202020204" pitchFamily="34" charset="0"/>
          </a:endParaRPr>
        </a:p>
      </dsp:txBody>
      <dsp:txXfrm rot="-5400000">
        <a:off x="840650" y="2038930"/>
        <a:ext cx="7839418" cy="7043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491FF-16BA-42CF-B512-DEA6C21CFBA0}">
      <dsp:nvSpPr>
        <dsp:cNvPr id="0" name=""/>
        <dsp:cNvSpPr/>
      </dsp:nvSpPr>
      <dsp:spPr>
        <a:xfrm>
          <a:off x="0" y="3114"/>
          <a:ext cx="9023576" cy="879840"/>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Elaborar un cronograma de compras de productos críticos.</a:t>
          </a:r>
          <a:endParaRPr lang="es-EC" sz="1400" kern="1200" dirty="0">
            <a:solidFill>
              <a:schemeClr val="tx1"/>
            </a:solidFill>
            <a:latin typeface="Arial" panose="020B0604020202020204" pitchFamily="34" charset="0"/>
            <a:cs typeface="Arial" panose="020B0604020202020204" pitchFamily="34" charset="0"/>
          </a:endParaRPr>
        </a:p>
      </dsp:txBody>
      <dsp:txXfrm>
        <a:off x="42950" y="46064"/>
        <a:ext cx="8937676" cy="793940"/>
      </dsp:txXfrm>
    </dsp:sp>
    <dsp:sp modelId="{2374A0B5-6187-4326-B3AC-9188693C5443}">
      <dsp:nvSpPr>
        <dsp:cNvPr id="0" name=""/>
        <dsp:cNvSpPr/>
      </dsp:nvSpPr>
      <dsp:spPr>
        <a:xfrm>
          <a:off x="0" y="1018315"/>
          <a:ext cx="9023576" cy="879840"/>
        </a:xfrm>
        <a:prstGeom prst="roundRect">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Establecer parámetros de medición para mantener un control de la mercadería como de los resultados obtenidos</a:t>
          </a:r>
          <a:endParaRPr lang="es-EC" sz="1400" kern="1200" dirty="0">
            <a:solidFill>
              <a:schemeClr val="tx1"/>
            </a:solidFill>
            <a:latin typeface="Arial" panose="020B0604020202020204" pitchFamily="34" charset="0"/>
            <a:cs typeface="Arial" panose="020B0604020202020204" pitchFamily="34" charset="0"/>
          </a:endParaRPr>
        </a:p>
      </dsp:txBody>
      <dsp:txXfrm>
        <a:off x="42950" y="1061265"/>
        <a:ext cx="8937676" cy="793940"/>
      </dsp:txXfrm>
    </dsp:sp>
    <dsp:sp modelId="{FDEC9FE5-400D-4114-84D4-61C4F6AB6952}">
      <dsp:nvSpPr>
        <dsp:cNvPr id="0" name=""/>
        <dsp:cNvSpPr/>
      </dsp:nvSpPr>
      <dsp:spPr>
        <a:xfrm>
          <a:off x="0" y="2033515"/>
          <a:ext cx="9023576" cy="879840"/>
        </a:xfrm>
        <a:prstGeom prst="roundRect">
          <a:avLst/>
        </a:prstGeom>
        <a:solidFill>
          <a:schemeClr val="accent3">
            <a:shade val="50000"/>
            <a:hueOff val="214045"/>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Generar programas de condiciones de compra de unidades establecidas.</a:t>
          </a:r>
          <a:endParaRPr lang="es-EC" sz="1400" kern="1200" dirty="0">
            <a:solidFill>
              <a:schemeClr val="tx1"/>
            </a:solidFill>
            <a:latin typeface="Arial" panose="020B0604020202020204" pitchFamily="34" charset="0"/>
            <a:cs typeface="Arial" panose="020B0604020202020204" pitchFamily="34" charset="0"/>
          </a:endParaRPr>
        </a:p>
      </dsp:txBody>
      <dsp:txXfrm>
        <a:off x="42950" y="2076465"/>
        <a:ext cx="8937676" cy="793940"/>
      </dsp:txXfrm>
    </dsp:sp>
    <dsp:sp modelId="{9FECA500-CC2A-4F98-B4AC-5806440D4A8B}">
      <dsp:nvSpPr>
        <dsp:cNvPr id="0" name=""/>
        <dsp:cNvSpPr/>
      </dsp:nvSpPr>
      <dsp:spPr>
        <a:xfrm>
          <a:off x="0" y="3048715"/>
          <a:ext cx="9023576" cy="879840"/>
        </a:xfrm>
        <a:prstGeom prst="roundRect">
          <a:avLst/>
        </a:prstGeom>
        <a:solidFill>
          <a:schemeClr val="accent3">
            <a:shade val="50000"/>
            <a:hueOff val="214045"/>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smtClean="0">
              <a:solidFill>
                <a:schemeClr val="tx1"/>
              </a:solidFill>
              <a:latin typeface="Arial" panose="020B0604020202020204" pitchFamily="34" charset="0"/>
              <a:cs typeface="Arial" panose="020B0604020202020204" pitchFamily="34" charset="0"/>
            </a:rPr>
            <a:t>Buscar nuevos proveedores, que cumplan con los requerimientos del modelo de gestión de compra.</a:t>
          </a:r>
          <a:endParaRPr lang="es-EC" sz="1400" kern="1200" dirty="0">
            <a:solidFill>
              <a:schemeClr val="tx1"/>
            </a:solidFill>
            <a:latin typeface="Arial" panose="020B0604020202020204" pitchFamily="34" charset="0"/>
            <a:cs typeface="Arial" panose="020B0604020202020204" pitchFamily="34" charset="0"/>
          </a:endParaRPr>
        </a:p>
      </dsp:txBody>
      <dsp:txXfrm>
        <a:off x="42950" y="3091665"/>
        <a:ext cx="8937676" cy="793940"/>
      </dsp:txXfrm>
    </dsp:sp>
    <dsp:sp modelId="{D2EF4011-ACE4-47A8-8077-6E271A6E93B4}">
      <dsp:nvSpPr>
        <dsp:cNvPr id="0" name=""/>
        <dsp:cNvSpPr/>
      </dsp:nvSpPr>
      <dsp:spPr>
        <a:xfrm>
          <a:off x="0" y="4063915"/>
          <a:ext cx="9023576" cy="879840"/>
        </a:xfrm>
        <a:prstGeom prst="roundRect">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smtClean="0">
              <a:solidFill>
                <a:schemeClr val="tx1"/>
              </a:solidFill>
              <a:latin typeface="Arial" panose="020B0604020202020204" pitchFamily="34" charset="0"/>
              <a:cs typeface="Arial" panose="020B0604020202020204" pitchFamily="34" charset="0"/>
            </a:rPr>
            <a:t>Analizar la cartera de productos de cada proveedor y comparar precios como tiempo de entrega.</a:t>
          </a:r>
          <a:endParaRPr lang="es-EC" sz="1400" kern="1200" dirty="0">
            <a:solidFill>
              <a:schemeClr val="tx1"/>
            </a:solidFill>
            <a:latin typeface="Arial" panose="020B0604020202020204" pitchFamily="34" charset="0"/>
            <a:cs typeface="Arial" panose="020B0604020202020204" pitchFamily="34" charset="0"/>
          </a:endParaRPr>
        </a:p>
      </dsp:txBody>
      <dsp:txXfrm>
        <a:off x="42950" y="4106865"/>
        <a:ext cx="8937676" cy="793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231F7-4531-4929-B6C9-D60CB284F724}">
      <dsp:nvSpPr>
        <dsp:cNvPr id="0" name=""/>
        <dsp:cNvSpPr/>
      </dsp:nvSpPr>
      <dsp:spPr>
        <a:xfrm>
          <a:off x="-5502941" y="-842540"/>
          <a:ext cx="6552174" cy="6552174"/>
        </a:xfrm>
        <a:prstGeom prst="blockArc">
          <a:avLst>
            <a:gd name="adj1" fmla="val 18900000"/>
            <a:gd name="adj2" fmla="val 2700000"/>
            <a:gd name="adj3" fmla="val 330"/>
          </a:avLst>
        </a:pr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0AD184-8AFD-4787-A018-99477F89B30A}">
      <dsp:nvSpPr>
        <dsp:cNvPr id="0" name=""/>
        <dsp:cNvSpPr/>
      </dsp:nvSpPr>
      <dsp:spPr>
        <a:xfrm>
          <a:off x="549276" y="374182"/>
          <a:ext cx="10410207" cy="748753"/>
        </a:xfrm>
        <a:prstGeom prst="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323" tIns="35560" rIns="35560" bIns="3556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El 83.7% de farmacias independientes del cantón Rumiñahui son administradas de manera empírica por esta razón la inexistencia de un modelo de compras de inventario.</a:t>
          </a:r>
          <a:endParaRPr lang="es-EC" sz="1400" kern="1200" dirty="0">
            <a:solidFill>
              <a:schemeClr val="tx1"/>
            </a:solidFill>
            <a:latin typeface="Arial" panose="020B0604020202020204" pitchFamily="34" charset="0"/>
            <a:cs typeface="Arial" panose="020B0604020202020204" pitchFamily="34" charset="0"/>
          </a:endParaRPr>
        </a:p>
      </dsp:txBody>
      <dsp:txXfrm>
        <a:off x="549276" y="374182"/>
        <a:ext cx="10410207" cy="748753"/>
      </dsp:txXfrm>
    </dsp:sp>
    <dsp:sp modelId="{CA8BB644-FD72-461E-80DD-6C728A39CBDD}">
      <dsp:nvSpPr>
        <dsp:cNvPr id="0" name=""/>
        <dsp:cNvSpPr/>
      </dsp:nvSpPr>
      <dsp:spPr>
        <a:xfrm>
          <a:off x="81305" y="280587"/>
          <a:ext cx="935942" cy="935942"/>
        </a:xfrm>
        <a:prstGeom prst="ellipse">
          <a:avLst/>
        </a:prstGeom>
        <a:solidFill>
          <a:schemeClr val="lt1">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0F4E76-CAA9-4D70-8532-8CF87F3B7007}">
      <dsp:nvSpPr>
        <dsp:cNvPr id="0" name=""/>
        <dsp:cNvSpPr/>
      </dsp:nvSpPr>
      <dsp:spPr>
        <a:xfrm>
          <a:off x="978554" y="1321044"/>
          <a:ext cx="9980929" cy="1101678"/>
        </a:xfrm>
        <a:prstGeom prst="rect">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323" tIns="35560" rIns="35560" bIns="3556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Las teorías y conceptos de esta investigación sirvieron para la aplicación y desarrollo de una guía metodológica básica sobre  un modelo de gestión del proceso de compra de inventarios la cual fue desarrollada con información general del sector farmacéutico, proponiendo su implementación para que puedan ser más competitivas e incrementar sus niveles de ventas.</a:t>
          </a:r>
          <a:endParaRPr lang="es-EC" sz="1400" kern="1200" dirty="0">
            <a:solidFill>
              <a:schemeClr val="tx1"/>
            </a:solidFill>
            <a:latin typeface="Arial" panose="020B0604020202020204" pitchFamily="34" charset="0"/>
            <a:cs typeface="Arial" panose="020B0604020202020204" pitchFamily="34" charset="0"/>
          </a:endParaRPr>
        </a:p>
      </dsp:txBody>
      <dsp:txXfrm>
        <a:off x="978554" y="1321044"/>
        <a:ext cx="9980929" cy="1101678"/>
      </dsp:txXfrm>
    </dsp:sp>
    <dsp:sp modelId="{EA667689-E1BF-45D4-9C5F-2B2D080FD19F}">
      <dsp:nvSpPr>
        <dsp:cNvPr id="0" name=""/>
        <dsp:cNvSpPr/>
      </dsp:nvSpPr>
      <dsp:spPr>
        <a:xfrm>
          <a:off x="510583" y="1403913"/>
          <a:ext cx="935942" cy="935942"/>
        </a:xfrm>
        <a:prstGeom prst="ellipse">
          <a:avLst/>
        </a:prstGeom>
        <a:solidFill>
          <a:schemeClr val="lt1">
            <a:hueOff val="0"/>
            <a:satOff val="0"/>
            <a:lumOff val="0"/>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dsp:style>
    </dsp:sp>
    <dsp:sp modelId="{E62AFF57-BBA3-4811-9AB7-EBFDA9C1946A}">
      <dsp:nvSpPr>
        <dsp:cNvPr id="0" name=""/>
        <dsp:cNvSpPr/>
      </dsp:nvSpPr>
      <dsp:spPr>
        <a:xfrm>
          <a:off x="978554" y="2620832"/>
          <a:ext cx="9980929" cy="748753"/>
        </a:xfrm>
        <a:prstGeom prst="rect">
          <a:avLst/>
        </a:prstGeom>
        <a:solidFill>
          <a:schemeClr val="accent3">
            <a:shade val="50000"/>
            <a:hueOff val="267556"/>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323" tIns="35560" rIns="35560" bIns="3556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Con el trabajo de campo se pudo confirmar que el 20.6%las farmacias independientes realizan compras por bonificaciones el 15.9% realiza compras con  descuentos en efectivo y el 23.8% por promociones de ciertos</a:t>
          </a:r>
          <a:endParaRPr lang="es-EC" sz="1400" kern="1200" dirty="0">
            <a:solidFill>
              <a:schemeClr val="tx1"/>
            </a:solidFill>
            <a:latin typeface="Arial" panose="020B0604020202020204" pitchFamily="34" charset="0"/>
            <a:cs typeface="Arial" panose="020B0604020202020204" pitchFamily="34" charset="0"/>
          </a:endParaRPr>
        </a:p>
      </dsp:txBody>
      <dsp:txXfrm>
        <a:off x="978554" y="2620832"/>
        <a:ext cx="9980929" cy="748753"/>
      </dsp:txXfrm>
    </dsp:sp>
    <dsp:sp modelId="{1736AED0-ED58-4419-A50B-3D74F5F45E44}">
      <dsp:nvSpPr>
        <dsp:cNvPr id="0" name=""/>
        <dsp:cNvSpPr/>
      </dsp:nvSpPr>
      <dsp:spPr>
        <a:xfrm>
          <a:off x="510583" y="2527238"/>
          <a:ext cx="935942" cy="935942"/>
        </a:xfrm>
        <a:prstGeom prst="ellipse">
          <a:avLst/>
        </a:prstGeom>
        <a:solidFill>
          <a:schemeClr val="lt1">
            <a:hueOff val="0"/>
            <a:satOff val="0"/>
            <a:lumOff val="0"/>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dsp:style>
    </dsp:sp>
    <dsp:sp modelId="{EC53C6C2-D8FC-4095-9F93-F18777872618}">
      <dsp:nvSpPr>
        <dsp:cNvPr id="0" name=""/>
        <dsp:cNvSpPr/>
      </dsp:nvSpPr>
      <dsp:spPr>
        <a:xfrm>
          <a:off x="549276" y="3744158"/>
          <a:ext cx="10410207" cy="748753"/>
        </a:xfrm>
        <a:prstGeom prst="rect">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323" tIns="35560" rIns="35560" bIns="3556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Las Farmacias Independientes del Cantón Rumiñahui no realizan la compra de inventario con conocimiento de las necesidades del mercado lo cual no permite que se genere una ventaja competitiva y fomentan una recompra de sus clientes.</a:t>
          </a:r>
          <a:endParaRPr lang="es-EC" sz="1400" b="1" kern="1200" dirty="0">
            <a:solidFill>
              <a:schemeClr val="tx1"/>
            </a:solidFill>
            <a:latin typeface="Arial" panose="020B0604020202020204" pitchFamily="34" charset="0"/>
            <a:cs typeface="Arial" panose="020B0604020202020204" pitchFamily="34" charset="0"/>
          </a:endParaRPr>
        </a:p>
      </dsp:txBody>
      <dsp:txXfrm>
        <a:off x="549276" y="3744158"/>
        <a:ext cx="10410207" cy="748753"/>
      </dsp:txXfrm>
    </dsp:sp>
    <dsp:sp modelId="{983FAAAD-D485-45BD-904E-DB39085527EA}">
      <dsp:nvSpPr>
        <dsp:cNvPr id="0" name=""/>
        <dsp:cNvSpPr/>
      </dsp:nvSpPr>
      <dsp:spPr>
        <a:xfrm>
          <a:off x="81305" y="3650563"/>
          <a:ext cx="935942" cy="935942"/>
        </a:xfrm>
        <a:prstGeom prst="ellipse">
          <a:avLst/>
        </a:prstGeom>
        <a:solidFill>
          <a:schemeClr val="lt1">
            <a:hueOff val="0"/>
            <a:satOff val="0"/>
            <a:lumOff val="0"/>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96DC2-0308-463B-B121-D7E1ECE44929}">
      <dsp:nvSpPr>
        <dsp:cNvPr id="0" name=""/>
        <dsp:cNvSpPr/>
      </dsp:nvSpPr>
      <dsp:spPr>
        <a:xfrm rot="5400000">
          <a:off x="-289718" y="292805"/>
          <a:ext cx="1931458" cy="1352020"/>
        </a:xfrm>
        <a:prstGeom prst="chevron">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endParaRPr lang="es-EC" sz="1600" kern="1200" dirty="0">
            <a:latin typeface="Arial" panose="020B0604020202020204" pitchFamily="34" charset="0"/>
            <a:cs typeface="Arial" panose="020B0604020202020204" pitchFamily="34" charset="0"/>
          </a:endParaRPr>
        </a:p>
      </dsp:txBody>
      <dsp:txXfrm rot="-5400000">
        <a:off x="1" y="679096"/>
        <a:ext cx="1352020" cy="579438"/>
      </dsp:txXfrm>
    </dsp:sp>
    <dsp:sp modelId="{CE2E8336-23BF-4934-824D-184FEFD1A634}">
      <dsp:nvSpPr>
        <dsp:cNvPr id="0" name=""/>
        <dsp:cNvSpPr/>
      </dsp:nvSpPr>
      <dsp:spPr>
        <a:xfrm rot="5400000">
          <a:off x="5461980" y="-4151443"/>
          <a:ext cx="1255447" cy="9564508"/>
        </a:xfrm>
        <a:prstGeom prst="round2Same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Las farmacias independientes del sector farmacéutico del cantón Rumiñahui deberían disponer de un modelo de compras de inventario  que les ayude a disminuir los problemas empresariales para ser más eficientes y competitivas en el mercado nacional.</a:t>
          </a:r>
          <a:endParaRPr lang="es-EC" sz="1600" kern="1200" dirty="0">
            <a:latin typeface="Arial" panose="020B0604020202020204" pitchFamily="34" charset="0"/>
            <a:cs typeface="Arial" panose="020B0604020202020204" pitchFamily="34" charset="0"/>
          </a:endParaRPr>
        </a:p>
      </dsp:txBody>
      <dsp:txXfrm rot="-5400000">
        <a:off x="1307450" y="64373"/>
        <a:ext cx="9503222" cy="1132875"/>
      </dsp:txXfrm>
    </dsp:sp>
    <dsp:sp modelId="{3A9D6314-0018-49DE-97E7-96B6894235BA}">
      <dsp:nvSpPr>
        <dsp:cNvPr id="0" name=""/>
        <dsp:cNvSpPr/>
      </dsp:nvSpPr>
      <dsp:spPr>
        <a:xfrm rot="5400000">
          <a:off x="-289718" y="2033323"/>
          <a:ext cx="1931458" cy="1352020"/>
        </a:xfrm>
        <a:prstGeom prst="chevron">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endParaRPr lang="es-EC" sz="1600" kern="1200" dirty="0">
            <a:latin typeface="Arial" panose="020B0604020202020204" pitchFamily="34" charset="0"/>
            <a:cs typeface="Arial" panose="020B0604020202020204" pitchFamily="34" charset="0"/>
          </a:endParaRPr>
        </a:p>
      </dsp:txBody>
      <dsp:txXfrm rot="-5400000">
        <a:off x="1" y="2419614"/>
        <a:ext cx="1352020" cy="579438"/>
      </dsp:txXfrm>
    </dsp:sp>
    <dsp:sp modelId="{BE1BB2E2-5DFD-410F-9362-F904ED8CAA3C}">
      <dsp:nvSpPr>
        <dsp:cNvPr id="0" name=""/>
        <dsp:cNvSpPr/>
      </dsp:nvSpPr>
      <dsp:spPr>
        <a:xfrm rot="5400000">
          <a:off x="5506550" y="-2410925"/>
          <a:ext cx="1255447" cy="9564508"/>
        </a:xfrm>
        <a:prstGeom prst="round2SameRect">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Aceptar la propuesta de la guía metodológica básica para la elaboración de un modelo de gestión ya que el contenido es entendible para adaptarlo e implementarlo en las empresas. .</a:t>
          </a:r>
          <a:endParaRPr lang="es-EC" sz="1600" kern="1200" dirty="0">
            <a:latin typeface="Arial" panose="020B0604020202020204" pitchFamily="34" charset="0"/>
            <a:cs typeface="Arial" panose="020B0604020202020204" pitchFamily="34" charset="0"/>
          </a:endParaRPr>
        </a:p>
      </dsp:txBody>
      <dsp:txXfrm rot="-5400000">
        <a:off x="1352020" y="1804891"/>
        <a:ext cx="9503222" cy="1132875"/>
      </dsp:txXfrm>
    </dsp:sp>
    <dsp:sp modelId="{5F0C4D7D-7139-488F-8F24-05F70F097B21}">
      <dsp:nvSpPr>
        <dsp:cNvPr id="0" name=""/>
        <dsp:cNvSpPr/>
      </dsp:nvSpPr>
      <dsp:spPr>
        <a:xfrm rot="5400000">
          <a:off x="-289718" y="3773840"/>
          <a:ext cx="1931458" cy="1352020"/>
        </a:xfrm>
        <a:prstGeom prst="chevron">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endParaRPr lang="es-EC" sz="1600" kern="1200">
            <a:latin typeface="Arial" panose="020B0604020202020204" pitchFamily="34" charset="0"/>
            <a:cs typeface="Arial" panose="020B0604020202020204" pitchFamily="34" charset="0"/>
          </a:endParaRPr>
        </a:p>
      </dsp:txBody>
      <dsp:txXfrm rot="-5400000">
        <a:off x="1" y="4160131"/>
        <a:ext cx="1352020" cy="579438"/>
      </dsp:txXfrm>
    </dsp:sp>
    <dsp:sp modelId="{01CD0788-160A-4129-9358-A40B5C42CCDE}">
      <dsp:nvSpPr>
        <dsp:cNvPr id="0" name=""/>
        <dsp:cNvSpPr/>
      </dsp:nvSpPr>
      <dsp:spPr>
        <a:xfrm rot="5400000">
          <a:off x="5506550" y="-670407"/>
          <a:ext cx="1255447" cy="9564508"/>
        </a:xfrm>
        <a:prstGeom prst="round2SameRect">
          <a:avLst/>
        </a:prstGeom>
        <a:solidFill>
          <a:schemeClr val="lt1">
            <a:alpha val="90000"/>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Aplicar la estrategia de negocio propuesta y realizar planes de acción adyacentes al modelo de gestión  para que contrarresten el impacto de los factores que afecten la compra  de productos, de esta manera se pueden obtener mejores resultados y beneficios para las empresas. </a:t>
          </a:r>
          <a:endParaRPr lang="es-EC" sz="1600" kern="1200" dirty="0">
            <a:latin typeface="Arial" panose="020B0604020202020204" pitchFamily="34" charset="0"/>
            <a:cs typeface="Arial" panose="020B0604020202020204" pitchFamily="34" charset="0"/>
          </a:endParaRPr>
        </a:p>
      </dsp:txBody>
      <dsp:txXfrm rot="-5400000">
        <a:off x="1352020" y="3545409"/>
        <a:ext cx="9503222"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8A62-4F63-46F9-BB6E-7F084E7B450A}">
      <dsp:nvSpPr>
        <dsp:cNvPr id="0" name=""/>
        <dsp:cNvSpPr/>
      </dsp:nvSpPr>
      <dsp:spPr>
        <a:xfrm>
          <a:off x="0" y="199842"/>
          <a:ext cx="5064163" cy="604012"/>
        </a:xfrm>
        <a:prstGeom prst="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70764" rIns="393035" bIns="113792" numCol="1" spcCol="1270" anchor="t" anchorCtr="0">
          <a:noAutofit/>
        </a:bodyPr>
        <a:lstStyle/>
        <a:p>
          <a:pPr marL="171450" lvl="1" indent="-171450" algn="l" defTabSz="711200">
            <a:lnSpc>
              <a:spcPct val="90000"/>
            </a:lnSpc>
            <a:spcBef>
              <a:spcPct val="0"/>
            </a:spcBef>
            <a:spcAft>
              <a:spcPct val="15000"/>
            </a:spcAft>
            <a:buChar char="••"/>
          </a:pPr>
          <a:r>
            <a:rPr lang="es-EC" sz="1600" b="0" kern="1200" smtClean="0">
              <a:solidFill>
                <a:schemeClr val="tx1"/>
              </a:solidFill>
              <a:latin typeface="Arial" panose="020B0604020202020204" pitchFamily="34" charset="0"/>
              <a:cs typeface="Arial" panose="020B0604020202020204" pitchFamily="34" charset="0"/>
            </a:rPr>
            <a:t>Aplicada</a:t>
          </a:r>
          <a:endParaRPr lang="es-EC" sz="1600" b="0" kern="1200" dirty="0">
            <a:solidFill>
              <a:schemeClr val="tx1"/>
            </a:solidFill>
            <a:latin typeface="Arial" panose="020B0604020202020204" pitchFamily="34" charset="0"/>
            <a:cs typeface="Arial" panose="020B0604020202020204" pitchFamily="34" charset="0"/>
          </a:endParaRPr>
        </a:p>
      </dsp:txBody>
      <dsp:txXfrm>
        <a:off x="0" y="199842"/>
        <a:ext cx="5064163" cy="604012"/>
      </dsp:txXfrm>
    </dsp:sp>
    <dsp:sp modelId="{CADBA3BE-A097-4A57-A2CE-D490B2FFAC47}">
      <dsp:nvSpPr>
        <dsp:cNvPr id="0" name=""/>
        <dsp:cNvSpPr/>
      </dsp:nvSpPr>
      <dsp:spPr>
        <a:xfrm>
          <a:off x="253208" y="7962"/>
          <a:ext cx="3544914" cy="383760"/>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711200">
            <a:lnSpc>
              <a:spcPct val="90000"/>
            </a:lnSpc>
            <a:spcBef>
              <a:spcPct val="0"/>
            </a:spcBef>
            <a:spcAft>
              <a:spcPct val="35000"/>
            </a:spcAft>
          </a:pPr>
          <a:r>
            <a:rPr lang="es-EC" sz="1600" b="1" kern="1200" smtClean="0">
              <a:solidFill>
                <a:schemeClr val="tx1"/>
              </a:solidFill>
              <a:latin typeface="Arial" panose="020B0604020202020204" pitchFamily="34" charset="0"/>
              <a:cs typeface="Arial" panose="020B0604020202020204" pitchFamily="34" charset="0"/>
            </a:rPr>
            <a:t>Por su finalidad</a:t>
          </a:r>
          <a:endParaRPr lang="es-EC" sz="1600" kern="1200" dirty="0">
            <a:solidFill>
              <a:schemeClr val="tx1"/>
            </a:solidFill>
            <a:latin typeface="Arial" panose="020B0604020202020204" pitchFamily="34" charset="0"/>
            <a:cs typeface="Arial" panose="020B0604020202020204" pitchFamily="34" charset="0"/>
          </a:endParaRPr>
        </a:p>
      </dsp:txBody>
      <dsp:txXfrm>
        <a:off x="271942" y="26696"/>
        <a:ext cx="3507446" cy="346292"/>
      </dsp:txXfrm>
    </dsp:sp>
    <dsp:sp modelId="{1E4CA2BE-FB35-430D-8CB2-CEE2152C885B}">
      <dsp:nvSpPr>
        <dsp:cNvPr id="0" name=""/>
        <dsp:cNvSpPr/>
      </dsp:nvSpPr>
      <dsp:spPr>
        <a:xfrm>
          <a:off x="0" y="1065934"/>
          <a:ext cx="5064163" cy="604012"/>
        </a:xfrm>
        <a:prstGeom prst="rect">
          <a:avLst/>
        </a:prstGeom>
        <a:solidFill>
          <a:schemeClr val="lt1">
            <a:alpha val="90000"/>
            <a:hueOff val="0"/>
            <a:satOff val="0"/>
            <a:lumOff val="0"/>
            <a:alphaOff val="0"/>
          </a:schemeClr>
        </a:solidFill>
        <a:ln w="25400" cap="flat" cmpd="sng" algn="ctr">
          <a:solidFill>
            <a:schemeClr val="accent3">
              <a:shade val="50000"/>
              <a:hueOff val="107022"/>
              <a:satOff val="-1708"/>
              <a:lumOff val="164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70764" rIns="393035" bIns="113792" numCol="1" spcCol="1270" anchor="t" anchorCtr="0">
          <a:noAutofit/>
        </a:bodyPr>
        <a:lstStyle/>
        <a:p>
          <a:pPr marL="171450" lvl="1" indent="-171450" algn="l" defTabSz="711200">
            <a:lnSpc>
              <a:spcPct val="90000"/>
            </a:lnSpc>
            <a:spcBef>
              <a:spcPct val="0"/>
            </a:spcBef>
            <a:spcAft>
              <a:spcPct val="15000"/>
            </a:spcAft>
            <a:buChar char="••"/>
          </a:pPr>
          <a:r>
            <a:rPr lang="es-EC" sz="1600" b="0" kern="1200" smtClean="0">
              <a:solidFill>
                <a:schemeClr val="tx1"/>
              </a:solidFill>
              <a:latin typeface="Arial" panose="020B0604020202020204" pitchFamily="34" charset="0"/>
              <a:cs typeface="Arial" panose="020B0604020202020204" pitchFamily="34" charset="0"/>
            </a:rPr>
            <a:t>Mixto</a:t>
          </a:r>
          <a:endParaRPr lang="es-EC" sz="1600" b="0" kern="1200" dirty="0">
            <a:solidFill>
              <a:schemeClr val="tx1"/>
            </a:solidFill>
            <a:latin typeface="Arial" panose="020B0604020202020204" pitchFamily="34" charset="0"/>
            <a:cs typeface="Arial" panose="020B0604020202020204" pitchFamily="34" charset="0"/>
          </a:endParaRPr>
        </a:p>
      </dsp:txBody>
      <dsp:txXfrm>
        <a:off x="0" y="1065934"/>
        <a:ext cx="5064163" cy="604012"/>
      </dsp:txXfrm>
    </dsp:sp>
    <dsp:sp modelId="{89D6FD6F-C951-4557-BE59-35538894082E}">
      <dsp:nvSpPr>
        <dsp:cNvPr id="0" name=""/>
        <dsp:cNvSpPr/>
      </dsp:nvSpPr>
      <dsp:spPr>
        <a:xfrm>
          <a:off x="247693" y="906996"/>
          <a:ext cx="3544914" cy="383760"/>
        </a:xfrm>
        <a:prstGeom prst="roundRect">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711200">
            <a:lnSpc>
              <a:spcPct val="90000"/>
            </a:lnSpc>
            <a:spcBef>
              <a:spcPct val="0"/>
            </a:spcBef>
            <a:spcAft>
              <a:spcPct val="35000"/>
            </a:spcAft>
          </a:pPr>
          <a:r>
            <a:rPr lang="es-EC" sz="1600" b="1" kern="1200" smtClean="0">
              <a:solidFill>
                <a:schemeClr val="tx1"/>
              </a:solidFill>
              <a:latin typeface="Arial" panose="020B0604020202020204" pitchFamily="34" charset="0"/>
              <a:cs typeface="Arial" panose="020B0604020202020204" pitchFamily="34" charset="0"/>
            </a:rPr>
            <a:t>Por las fuentes de información</a:t>
          </a:r>
          <a:endParaRPr lang="es-EC" sz="1600" kern="1200" dirty="0">
            <a:solidFill>
              <a:schemeClr val="tx1"/>
            </a:solidFill>
            <a:latin typeface="Arial" panose="020B0604020202020204" pitchFamily="34" charset="0"/>
            <a:cs typeface="Arial" panose="020B0604020202020204" pitchFamily="34" charset="0"/>
          </a:endParaRPr>
        </a:p>
      </dsp:txBody>
      <dsp:txXfrm>
        <a:off x="266427" y="925730"/>
        <a:ext cx="3507446" cy="346292"/>
      </dsp:txXfrm>
    </dsp:sp>
    <dsp:sp modelId="{7365E0B2-09D9-4898-AACA-C0FAD3E190AC}">
      <dsp:nvSpPr>
        <dsp:cNvPr id="0" name=""/>
        <dsp:cNvSpPr/>
      </dsp:nvSpPr>
      <dsp:spPr>
        <a:xfrm>
          <a:off x="0" y="1932027"/>
          <a:ext cx="5064163" cy="604012"/>
        </a:xfrm>
        <a:prstGeom prst="rect">
          <a:avLst/>
        </a:prstGeom>
        <a:solidFill>
          <a:schemeClr val="lt1">
            <a:alpha val="90000"/>
            <a:hueOff val="0"/>
            <a:satOff val="0"/>
            <a:lumOff val="0"/>
            <a:alphaOff val="0"/>
          </a:schemeClr>
        </a:solidFill>
        <a:ln w="25400" cap="flat" cmpd="sng" algn="ctr">
          <a:solidFill>
            <a:schemeClr val="accent3">
              <a:shade val="50000"/>
              <a:hueOff val="214045"/>
              <a:satOff val="-3415"/>
              <a:lumOff val="328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70764" rIns="393035" bIns="113792" numCol="1" spcCol="1270" anchor="t" anchorCtr="0">
          <a:noAutofit/>
        </a:bodyPr>
        <a:lstStyle/>
        <a:p>
          <a:pPr marL="171450" lvl="1" indent="-171450" algn="l" defTabSz="711200">
            <a:lnSpc>
              <a:spcPct val="90000"/>
            </a:lnSpc>
            <a:spcBef>
              <a:spcPct val="0"/>
            </a:spcBef>
            <a:spcAft>
              <a:spcPct val="15000"/>
            </a:spcAft>
            <a:buChar char="••"/>
          </a:pPr>
          <a:r>
            <a:rPr lang="es-EC" sz="1600" b="0" kern="1200" smtClean="0">
              <a:solidFill>
                <a:schemeClr val="tx1"/>
              </a:solidFill>
              <a:latin typeface="Arial" panose="020B0604020202020204" pitchFamily="34" charset="0"/>
              <a:cs typeface="Arial" panose="020B0604020202020204" pitchFamily="34" charset="0"/>
            </a:rPr>
            <a:t>In situ</a:t>
          </a:r>
          <a:endParaRPr lang="es-EC" sz="1600" b="0" kern="1200" dirty="0">
            <a:solidFill>
              <a:schemeClr val="tx1"/>
            </a:solidFill>
            <a:latin typeface="Arial" panose="020B0604020202020204" pitchFamily="34" charset="0"/>
            <a:cs typeface="Arial" panose="020B0604020202020204" pitchFamily="34" charset="0"/>
          </a:endParaRPr>
        </a:p>
      </dsp:txBody>
      <dsp:txXfrm>
        <a:off x="0" y="1932027"/>
        <a:ext cx="5064163" cy="604012"/>
      </dsp:txXfrm>
    </dsp:sp>
    <dsp:sp modelId="{5F03FD50-A4DB-4476-AD11-743C9DE7B30F}">
      <dsp:nvSpPr>
        <dsp:cNvPr id="0" name=""/>
        <dsp:cNvSpPr/>
      </dsp:nvSpPr>
      <dsp:spPr>
        <a:xfrm>
          <a:off x="253208" y="1740147"/>
          <a:ext cx="3544914" cy="383760"/>
        </a:xfrm>
        <a:prstGeom prst="roundRect">
          <a:avLst/>
        </a:prstGeom>
        <a:solidFill>
          <a:schemeClr val="accent3">
            <a:shade val="50000"/>
            <a:hueOff val="214045"/>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711200">
            <a:lnSpc>
              <a:spcPct val="90000"/>
            </a:lnSpc>
            <a:spcBef>
              <a:spcPct val="0"/>
            </a:spcBef>
            <a:spcAft>
              <a:spcPct val="35000"/>
            </a:spcAft>
          </a:pPr>
          <a:r>
            <a:rPr lang="es-EC" sz="1600" b="1" kern="1200" smtClean="0">
              <a:solidFill>
                <a:schemeClr val="tx1"/>
              </a:solidFill>
              <a:latin typeface="Arial" panose="020B0604020202020204" pitchFamily="34" charset="0"/>
              <a:cs typeface="Arial" panose="020B0604020202020204" pitchFamily="34" charset="0"/>
            </a:rPr>
            <a:t>Por las unidades de análisis</a:t>
          </a:r>
          <a:endParaRPr lang="es-EC" sz="1600" kern="1200" dirty="0">
            <a:solidFill>
              <a:schemeClr val="tx1"/>
            </a:solidFill>
            <a:latin typeface="Arial" panose="020B0604020202020204" pitchFamily="34" charset="0"/>
            <a:cs typeface="Arial" panose="020B0604020202020204" pitchFamily="34" charset="0"/>
          </a:endParaRPr>
        </a:p>
      </dsp:txBody>
      <dsp:txXfrm>
        <a:off x="271942" y="1758881"/>
        <a:ext cx="3507446" cy="346292"/>
      </dsp:txXfrm>
    </dsp:sp>
    <dsp:sp modelId="{7B43BD2A-5BF9-4CB0-B894-0CE5DC513CB0}">
      <dsp:nvSpPr>
        <dsp:cNvPr id="0" name=""/>
        <dsp:cNvSpPr/>
      </dsp:nvSpPr>
      <dsp:spPr>
        <a:xfrm>
          <a:off x="0" y="2798119"/>
          <a:ext cx="5064163" cy="604012"/>
        </a:xfrm>
        <a:prstGeom prst="rect">
          <a:avLst/>
        </a:prstGeom>
        <a:solidFill>
          <a:schemeClr val="lt1">
            <a:alpha val="90000"/>
            <a:hueOff val="0"/>
            <a:satOff val="0"/>
            <a:lumOff val="0"/>
            <a:alphaOff val="0"/>
          </a:schemeClr>
        </a:solidFill>
        <a:ln w="25400" cap="flat" cmpd="sng" algn="ctr">
          <a:solidFill>
            <a:schemeClr val="accent3">
              <a:shade val="50000"/>
              <a:hueOff val="214045"/>
              <a:satOff val="-3415"/>
              <a:lumOff val="328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70764" rIns="393035" bIns="113792" numCol="1" spcCol="1270" anchor="t" anchorCtr="0">
          <a:noAutofit/>
        </a:bodyPr>
        <a:lstStyle/>
        <a:p>
          <a:pPr marL="171450" lvl="1" indent="-171450" algn="l" defTabSz="711200">
            <a:lnSpc>
              <a:spcPct val="90000"/>
            </a:lnSpc>
            <a:spcBef>
              <a:spcPct val="0"/>
            </a:spcBef>
            <a:spcAft>
              <a:spcPct val="15000"/>
            </a:spcAft>
            <a:buChar char="••"/>
          </a:pPr>
          <a:r>
            <a:rPr lang="es-EC" sz="1600" b="0" kern="1200" smtClean="0">
              <a:solidFill>
                <a:schemeClr val="tx1"/>
              </a:solidFill>
              <a:latin typeface="Arial" panose="020B0604020202020204" pitchFamily="34" charset="0"/>
              <a:cs typeface="Arial" panose="020B0604020202020204" pitchFamily="34" charset="0"/>
            </a:rPr>
            <a:t>No experimental</a:t>
          </a:r>
          <a:endParaRPr lang="es-EC" sz="1600" b="0" kern="1200" dirty="0">
            <a:solidFill>
              <a:schemeClr val="tx1"/>
            </a:solidFill>
            <a:latin typeface="Arial" panose="020B0604020202020204" pitchFamily="34" charset="0"/>
            <a:cs typeface="Arial" panose="020B0604020202020204" pitchFamily="34" charset="0"/>
          </a:endParaRPr>
        </a:p>
      </dsp:txBody>
      <dsp:txXfrm>
        <a:off x="0" y="2798119"/>
        <a:ext cx="5064163" cy="604012"/>
      </dsp:txXfrm>
    </dsp:sp>
    <dsp:sp modelId="{E8C48CFD-5DAA-47AE-8795-FCFD6F8DF848}">
      <dsp:nvSpPr>
        <dsp:cNvPr id="0" name=""/>
        <dsp:cNvSpPr/>
      </dsp:nvSpPr>
      <dsp:spPr>
        <a:xfrm>
          <a:off x="253208" y="2606239"/>
          <a:ext cx="3544914" cy="383760"/>
        </a:xfrm>
        <a:prstGeom prst="roundRect">
          <a:avLst/>
        </a:prstGeom>
        <a:solidFill>
          <a:schemeClr val="accent3">
            <a:shade val="50000"/>
            <a:hueOff val="214045"/>
            <a:satOff val="-3415"/>
            <a:lumOff val="32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711200">
            <a:lnSpc>
              <a:spcPct val="90000"/>
            </a:lnSpc>
            <a:spcBef>
              <a:spcPct val="0"/>
            </a:spcBef>
            <a:spcAft>
              <a:spcPct val="35000"/>
            </a:spcAft>
          </a:pPr>
          <a:r>
            <a:rPr lang="es-EC" sz="1600" b="1" kern="1200" smtClean="0">
              <a:solidFill>
                <a:schemeClr val="tx1"/>
              </a:solidFill>
              <a:latin typeface="Arial" panose="020B0604020202020204" pitchFamily="34" charset="0"/>
              <a:cs typeface="Arial" panose="020B0604020202020204" pitchFamily="34" charset="0"/>
            </a:rPr>
            <a:t>Por el control de las variables</a:t>
          </a:r>
          <a:endParaRPr lang="es-EC" sz="1600" kern="1200" dirty="0">
            <a:solidFill>
              <a:schemeClr val="tx1"/>
            </a:solidFill>
            <a:latin typeface="Arial" panose="020B0604020202020204" pitchFamily="34" charset="0"/>
            <a:cs typeface="Arial" panose="020B0604020202020204" pitchFamily="34" charset="0"/>
          </a:endParaRPr>
        </a:p>
      </dsp:txBody>
      <dsp:txXfrm>
        <a:off x="271942" y="2624973"/>
        <a:ext cx="3507446" cy="346292"/>
      </dsp:txXfrm>
    </dsp:sp>
    <dsp:sp modelId="{4E21C569-1D7C-4639-8E32-6072BDB3F242}">
      <dsp:nvSpPr>
        <dsp:cNvPr id="0" name=""/>
        <dsp:cNvSpPr/>
      </dsp:nvSpPr>
      <dsp:spPr>
        <a:xfrm>
          <a:off x="0" y="3664212"/>
          <a:ext cx="5064163" cy="604012"/>
        </a:xfrm>
        <a:prstGeom prst="rect">
          <a:avLst/>
        </a:prstGeom>
        <a:solidFill>
          <a:schemeClr val="lt1">
            <a:alpha val="90000"/>
            <a:hueOff val="0"/>
            <a:satOff val="0"/>
            <a:lumOff val="0"/>
            <a:alphaOff val="0"/>
          </a:schemeClr>
        </a:solidFill>
        <a:ln w="25400" cap="flat" cmpd="sng" algn="ctr">
          <a:solidFill>
            <a:schemeClr val="accent3">
              <a:shade val="50000"/>
              <a:hueOff val="107022"/>
              <a:satOff val="-1708"/>
              <a:lumOff val="164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035" tIns="270764" rIns="393035"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smtClean="0">
              <a:solidFill>
                <a:schemeClr val="tx1"/>
              </a:solidFill>
              <a:latin typeface="Arial" panose="020B0604020202020204" pitchFamily="34" charset="0"/>
              <a:cs typeface="Arial" panose="020B0604020202020204" pitchFamily="34" charset="0"/>
            </a:rPr>
            <a:t>Descriptivo</a:t>
          </a:r>
          <a:endParaRPr lang="es-EC" sz="1600" kern="1200" dirty="0">
            <a:solidFill>
              <a:schemeClr val="tx1"/>
            </a:solidFill>
            <a:latin typeface="Arial" panose="020B0604020202020204" pitchFamily="34" charset="0"/>
            <a:cs typeface="Arial" panose="020B0604020202020204" pitchFamily="34" charset="0"/>
          </a:endParaRPr>
        </a:p>
      </dsp:txBody>
      <dsp:txXfrm>
        <a:off x="0" y="3664212"/>
        <a:ext cx="5064163" cy="604012"/>
      </dsp:txXfrm>
    </dsp:sp>
    <dsp:sp modelId="{99A80878-1C05-4DD9-A0E4-4C4B09919F39}">
      <dsp:nvSpPr>
        <dsp:cNvPr id="0" name=""/>
        <dsp:cNvSpPr/>
      </dsp:nvSpPr>
      <dsp:spPr>
        <a:xfrm>
          <a:off x="253208" y="3472332"/>
          <a:ext cx="3544914" cy="383760"/>
        </a:xfrm>
        <a:prstGeom prst="roundRect">
          <a:avLst/>
        </a:prstGeom>
        <a:solidFill>
          <a:schemeClr val="accent3">
            <a:shade val="50000"/>
            <a:hueOff val="107022"/>
            <a:satOff val="-1708"/>
            <a:lumOff val="16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989" tIns="0" rIns="133989" bIns="0" numCol="1" spcCol="1270" anchor="ctr" anchorCtr="0">
          <a:noAutofit/>
        </a:bodyPr>
        <a:lstStyle/>
        <a:p>
          <a:pPr lvl="0" algn="l" defTabSz="711200">
            <a:lnSpc>
              <a:spcPct val="90000"/>
            </a:lnSpc>
            <a:spcBef>
              <a:spcPct val="0"/>
            </a:spcBef>
            <a:spcAft>
              <a:spcPct val="35000"/>
            </a:spcAft>
          </a:pPr>
          <a:r>
            <a:rPr lang="es-EC" sz="1600" b="1" kern="1200" smtClean="0">
              <a:solidFill>
                <a:schemeClr val="tx1"/>
              </a:solidFill>
              <a:latin typeface="Arial" panose="020B0604020202020204" pitchFamily="34" charset="0"/>
              <a:cs typeface="Arial" panose="020B0604020202020204" pitchFamily="34" charset="0"/>
            </a:rPr>
            <a:t>Por el alcance</a:t>
          </a:r>
          <a:endParaRPr lang="es-EC" sz="1600" kern="1200" dirty="0">
            <a:solidFill>
              <a:schemeClr val="tx1"/>
            </a:solidFill>
            <a:latin typeface="Arial" panose="020B0604020202020204" pitchFamily="34" charset="0"/>
            <a:cs typeface="Arial" panose="020B0604020202020204" pitchFamily="34" charset="0"/>
          </a:endParaRPr>
        </a:p>
      </dsp:txBody>
      <dsp:txXfrm>
        <a:off x="271942" y="3491066"/>
        <a:ext cx="3507446"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8A62-4F63-46F9-BB6E-7F084E7B450A}">
      <dsp:nvSpPr>
        <dsp:cNvPr id="0" name=""/>
        <dsp:cNvSpPr/>
      </dsp:nvSpPr>
      <dsp:spPr>
        <a:xfrm>
          <a:off x="0" y="329461"/>
          <a:ext cx="5507401" cy="777262"/>
        </a:xfrm>
        <a:prstGeom prst="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437388" rIns="427436" bIns="113792" numCol="1" spcCol="1270" anchor="t" anchorCtr="0">
          <a:noAutofit/>
        </a:bodyPr>
        <a:lstStyle/>
        <a:p>
          <a:pPr marL="171450" lvl="1" indent="-171450" algn="l" defTabSz="711200">
            <a:lnSpc>
              <a:spcPct val="90000"/>
            </a:lnSpc>
            <a:spcBef>
              <a:spcPct val="0"/>
            </a:spcBef>
            <a:spcAft>
              <a:spcPct val="15000"/>
            </a:spcAft>
            <a:buChar char="••"/>
          </a:pPr>
          <a:r>
            <a:rPr lang="es-EC" sz="1600" b="0" kern="1200" smtClean="0">
              <a:solidFill>
                <a:schemeClr val="tx1"/>
              </a:solidFill>
              <a:latin typeface="Arial" panose="020B0604020202020204" pitchFamily="34" charset="0"/>
              <a:cs typeface="Arial" panose="020B0604020202020204" pitchFamily="34" charset="0"/>
            </a:rPr>
            <a:t>Encuesta</a:t>
          </a:r>
          <a:endParaRPr lang="es-EC" sz="1600" b="0" kern="1200" dirty="0">
            <a:solidFill>
              <a:schemeClr val="tx1"/>
            </a:solidFill>
            <a:latin typeface="Arial" panose="020B0604020202020204" pitchFamily="34" charset="0"/>
            <a:cs typeface="Arial" panose="020B0604020202020204" pitchFamily="34" charset="0"/>
          </a:endParaRPr>
        </a:p>
      </dsp:txBody>
      <dsp:txXfrm>
        <a:off x="0" y="329461"/>
        <a:ext cx="5507401" cy="777262"/>
      </dsp:txXfrm>
    </dsp:sp>
    <dsp:sp modelId="{CADBA3BE-A097-4A57-A2CE-D490B2FFAC47}">
      <dsp:nvSpPr>
        <dsp:cNvPr id="0" name=""/>
        <dsp:cNvSpPr/>
      </dsp:nvSpPr>
      <dsp:spPr>
        <a:xfrm>
          <a:off x="275370" y="19501"/>
          <a:ext cx="3855180" cy="619920"/>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solidFill>
              <a:latin typeface="Arial" panose="020B0604020202020204" pitchFamily="34" charset="0"/>
              <a:cs typeface="Arial" panose="020B0604020202020204" pitchFamily="34" charset="0"/>
            </a:rPr>
            <a:t>Instrumentos de recolección de información </a:t>
          </a:r>
          <a:endParaRPr lang="es-EC" sz="1600" kern="1200" dirty="0">
            <a:solidFill>
              <a:schemeClr val="tx1"/>
            </a:solidFill>
            <a:latin typeface="Arial" panose="020B0604020202020204" pitchFamily="34" charset="0"/>
            <a:cs typeface="Arial" panose="020B0604020202020204" pitchFamily="34" charset="0"/>
          </a:endParaRPr>
        </a:p>
      </dsp:txBody>
      <dsp:txXfrm>
        <a:off x="305632" y="49763"/>
        <a:ext cx="3794656" cy="559396"/>
      </dsp:txXfrm>
    </dsp:sp>
    <dsp:sp modelId="{1E4CA2BE-FB35-430D-8CB2-CEE2152C885B}">
      <dsp:nvSpPr>
        <dsp:cNvPr id="0" name=""/>
        <dsp:cNvSpPr/>
      </dsp:nvSpPr>
      <dsp:spPr>
        <a:xfrm>
          <a:off x="0" y="1524256"/>
          <a:ext cx="5507401" cy="777262"/>
        </a:xfrm>
        <a:prstGeom prst="rect">
          <a:avLst/>
        </a:prstGeom>
        <a:solidFill>
          <a:schemeClr val="lt1">
            <a:alpha val="90000"/>
            <a:hueOff val="0"/>
            <a:satOff val="0"/>
            <a:lumOff val="0"/>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437388" rIns="427436" bIns="113792" numCol="1" spcCol="1270" anchor="t" anchorCtr="0">
          <a:noAutofit/>
        </a:bodyPr>
        <a:lstStyle/>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Técnica de campo</a:t>
          </a:r>
          <a:endParaRPr lang="es-EC" sz="1600" b="0" kern="1200" dirty="0">
            <a:solidFill>
              <a:schemeClr val="tx1"/>
            </a:solidFill>
            <a:latin typeface="Arial" panose="020B0604020202020204" pitchFamily="34" charset="0"/>
            <a:cs typeface="Arial" panose="020B0604020202020204" pitchFamily="34" charset="0"/>
          </a:endParaRPr>
        </a:p>
      </dsp:txBody>
      <dsp:txXfrm>
        <a:off x="0" y="1524256"/>
        <a:ext cx="5507401" cy="777262"/>
      </dsp:txXfrm>
    </dsp:sp>
    <dsp:sp modelId="{89D6FD6F-C951-4557-BE59-35538894082E}">
      <dsp:nvSpPr>
        <dsp:cNvPr id="0" name=""/>
        <dsp:cNvSpPr/>
      </dsp:nvSpPr>
      <dsp:spPr>
        <a:xfrm>
          <a:off x="269372" y="1273337"/>
          <a:ext cx="3855180" cy="619920"/>
        </a:xfrm>
        <a:prstGeom prst="roundRect">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solidFill>
              <a:latin typeface="Arial" panose="020B0604020202020204" pitchFamily="34" charset="0"/>
              <a:cs typeface="Arial" panose="020B0604020202020204" pitchFamily="34" charset="0"/>
            </a:rPr>
            <a:t>Procedimiento para recolección de datos </a:t>
          </a:r>
          <a:endParaRPr lang="es-EC" sz="1600" kern="1200" dirty="0">
            <a:solidFill>
              <a:schemeClr val="tx1"/>
            </a:solidFill>
            <a:latin typeface="Arial" panose="020B0604020202020204" pitchFamily="34" charset="0"/>
            <a:cs typeface="Arial" panose="020B0604020202020204" pitchFamily="34" charset="0"/>
          </a:endParaRPr>
        </a:p>
      </dsp:txBody>
      <dsp:txXfrm>
        <a:off x="299634" y="1303599"/>
        <a:ext cx="3794656" cy="559396"/>
      </dsp:txXfrm>
    </dsp:sp>
    <dsp:sp modelId="{7365E0B2-09D9-4898-AACA-C0FAD3E190AC}">
      <dsp:nvSpPr>
        <dsp:cNvPr id="0" name=""/>
        <dsp:cNvSpPr/>
      </dsp:nvSpPr>
      <dsp:spPr>
        <a:xfrm>
          <a:off x="0" y="2730706"/>
          <a:ext cx="5507401" cy="777262"/>
        </a:xfrm>
        <a:prstGeom prst="rect">
          <a:avLst/>
        </a:prstGeom>
        <a:solidFill>
          <a:schemeClr val="lt1">
            <a:alpha val="90000"/>
            <a:hueOff val="0"/>
            <a:satOff val="0"/>
            <a:lumOff val="0"/>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7436" tIns="437388" rIns="427436" bIns="113792" numCol="1" spcCol="1270" anchor="t" anchorCtr="0">
          <a:noAutofit/>
        </a:bodyPr>
        <a:lstStyle/>
        <a:p>
          <a:pPr marL="171450" lvl="1" indent="-171450" algn="l" defTabSz="711200">
            <a:lnSpc>
              <a:spcPct val="90000"/>
            </a:lnSpc>
            <a:spcBef>
              <a:spcPct val="0"/>
            </a:spcBef>
            <a:spcAft>
              <a:spcPct val="15000"/>
            </a:spcAft>
            <a:buChar char="••"/>
          </a:pPr>
          <a:r>
            <a:rPr lang="es-EC" sz="1600" b="0" kern="1200" dirty="0" smtClean="0">
              <a:solidFill>
                <a:schemeClr val="tx1"/>
              </a:solidFill>
              <a:latin typeface="Arial" panose="020B0604020202020204" pitchFamily="34" charset="0"/>
              <a:cs typeface="Arial" panose="020B0604020202020204" pitchFamily="34" charset="0"/>
            </a:rPr>
            <a:t>Universo</a:t>
          </a:r>
          <a:endParaRPr lang="es-EC" sz="1600" b="0" kern="1200" dirty="0">
            <a:solidFill>
              <a:schemeClr val="tx1"/>
            </a:solidFill>
            <a:latin typeface="Arial" panose="020B0604020202020204" pitchFamily="34" charset="0"/>
            <a:cs typeface="Arial" panose="020B0604020202020204" pitchFamily="34" charset="0"/>
          </a:endParaRPr>
        </a:p>
      </dsp:txBody>
      <dsp:txXfrm>
        <a:off x="0" y="2730706"/>
        <a:ext cx="5507401" cy="777262"/>
      </dsp:txXfrm>
    </dsp:sp>
    <dsp:sp modelId="{5F03FD50-A4DB-4476-AD11-743C9DE7B30F}">
      <dsp:nvSpPr>
        <dsp:cNvPr id="0" name=""/>
        <dsp:cNvSpPr/>
      </dsp:nvSpPr>
      <dsp:spPr>
        <a:xfrm>
          <a:off x="275370" y="2420746"/>
          <a:ext cx="3855180" cy="619920"/>
        </a:xfrm>
        <a:prstGeom prst="roundRect">
          <a:avLst/>
        </a:prstGeom>
        <a:solidFill>
          <a:schemeClr val="accent3">
            <a:shade val="50000"/>
            <a:hueOff val="267556"/>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711200">
            <a:lnSpc>
              <a:spcPct val="90000"/>
            </a:lnSpc>
            <a:spcBef>
              <a:spcPct val="0"/>
            </a:spcBef>
            <a:spcAft>
              <a:spcPct val="35000"/>
            </a:spcAft>
          </a:pPr>
          <a:r>
            <a:rPr lang="es-ES" sz="1600" b="1" kern="1200" dirty="0" smtClean="0">
              <a:solidFill>
                <a:schemeClr val="tx1"/>
              </a:solidFill>
              <a:latin typeface="Arial" panose="020B0604020202020204" pitchFamily="34" charset="0"/>
              <a:cs typeface="Arial" panose="020B0604020202020204" pitchFamily="34" charset="0"/>
            </a:rPr>
            <a:t>Cobertura de las unidades de análisis </a:t>
          </a:r>
          <a:endParaRPr lang="es-EC" sz="1600" kern="1200" dirty="0">
            <a:solidFill>
              <a:schemeClr val="tx1"/>
            </a:solidFill>
            <a:latin typeface="Arial" panose="020B0604020202020204" pitchFamily="34" charset="0"/>
            <a:cs typeface="Arial" panose="020B0604020202020204" pitchFamily="34" charset="0"/>
          </a:endParaRPr>
        </a:p>
      </dsp:txBody>
      <dsp:txXfrm>
        <a:off x="305632" y="2451008"/>
        <a:ext cx="3794656" cy="559396"/>
      </dsp:txXfrm>
    </dsp:sp>
    <dsp:sp modelId="{BD4F379F-BBA7-42FD-9482-6E84FDC51F70}">
      <dsp:nvSpPr>
        <dsp:cNvPr id="0" name=""/>
        <dsp:cNvSpPr/>
      </dsp:nvSpPr>
      <dsp:spPr>
        <a:xfrm>
          <a:off x="0" y="3931328"/>
          <a:ext cx="5507401" cy="529200"/>
        </a:xfrm>
        <a:prstGeom prst="rect">
          <a:avLst/>
        </a:prstGeom>
        <a:solidFill>
          <a:schemeClr val="lt1">
            <a:alpha val="90000"/>
            <a:hueOff val="0"/>
            <a:satOff val="0"/>
            <a:lumOff val="0"/>
            <a:alphaOff val="0"/>
          </a:schemeClr>
        </a:solidFill>
        <a:ln w="25400" cap="flat" cmpd="sng" algn="ctr">
          <a:solidFill>
            <a:schemeClr val="accent3">
              <a:shade val="50000"/>
              <a:hueOff val="133778"/>
              <a:satOff val="-2135"/>
              <a:lumOff val="20553"/>
              <a:alphaOff val="0"/>
            </a:schemeClr>
          </a:solidFill>
          <a:prstDash val="solid"/>
        </a:ln>
        <a:effectLst/>
      </dsp:spPr>
      <dsp:style>
        <a:lnRef idx="2">
          <a:scrgbClr r="0" g="0" b="0"/>
        </a:lnRef>
        <a:fillRef idx="1">
          <a:scrgbClr r="0" g="0" b="0"/>
        </a:fillRef>
        <a:effectRef idx="0">
          <a:scrgbClr r="0" g="0" b="0"/>
        </a:effectRef>
        <a:fontRef idx="minor"/>
      </dsp:style>
    </dsp:sp>
    <dsp:sp modelId="{949CF2B0-0438-4349-981D-BBE840BE10C1}">
      <dsp:nvSpPr>
        <dsp:cNvPr id="0" name=""/>
        <dsp:cNvSpPr/>
      </dsp:nvSpPr>
      <dsp:spPr>
        <a:xfrm>
          <a:off x="275370" y="3621368"/>
          <a:ext cx="3855180" cy="619920"/>
        </a:xfrm>
        <a:prstGeom prst="roundRect">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17" tIns="0" rIns="145717" bIns="0" numCol="1" spcCol="1270" anchor="ctr" anchorCtr="0">
          <a:noAutofit/>
        </a:bodyPr>
        <a:lstStyle/>
        <a:p>
          <a:pPr lvl="0" algn="l" defTabSz="711200">
            <a:lnSpc>
              <a:spcPct val="90000"/>
            </a:lnSpc>
            <a:spcBef>
              <a:spcPct val="0"/>
            </a:spcBef>
            <a:spcAft>
              <a:spcPct val="35000"/>
            </a:spcAft>
          </a:pPr>
          <a:r>
            <a:rPr lang="es-EC" sz="1600" b="1" kern="1200" dirty="0" smtClean="0">
              <a:solidFill>
                <a:schemeClr val="tx1"/>
              </a:solidFill>
              <a:latin typeface="Arial" panose="020B0604020202020204" pitchFamily="34" charset="0"/>
              <a:cs typeface="Arial" panose="020B0604020202020204" pitchFamily="34" charset="0"/>
            </a:rPr>
            <a:t>Análisis de datos</a:t>
          </a:r>
          <a:endParaRPr lang="es-EC" sz="1600" b="1" kern="1200" dirty="0">
            <a:solidFill>
              <a:schemeClr val="tx1"/>
            </a:solidFill>
            <a:latin typeface="Arial" panose="020B0604020202020204" pitchFamily="34" charset="0"/>
            <a:cs typeface="Arial" panose="020B0604020202020204" pitchFamily="34" charset="0"/>
          </a:endParaRPr>
        </a:p>
      </dsp:txBody>
      <dsp:txXfrm>
        <a:off x="305632" y="3651630"/>
        <a:ext cx="3794656"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23B41-558D-4748-801B-68324242E4CE}">
      <dsp:nvSpPr>
        <dsp:cNvPr id="0" name=""/>
        <dsp:cNvSpPr/>
      </dsp:nvSpPr>
      <dsp:spPr>
        <a:xfrm>
          <a:off x="0" y="0"/>
          <a:ext cx="6680010" cy="1404354"/>
        </a:xfrm>
        <a:prstGeom prst="roundRect">
          <a:avLst>
            <a:gd name="adj" fmla="val 1000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smtClean="0">
              <a:solidFill>
                <a:schemeClr val="tx1"/>
              </a:solidFill>
              <a:latin typeface="Arial" panose="020B0604020202020204" pitchFamily="34" charset="0"/>
              <a:cs typeface="Arial" panose="020B0604020202020204" pitchFamily="34" charset="0"/>
            </a:rPr>
            <a:t>Analizando las farmacias a nivel país y realizando una división por deciles podemos destacar que en total 24,7% de la venta es realizada por las farmacias independientes.</a:t>
          </a:r>
          <a:endParaRPr lang="es-ES" sz="1600" kern="1200" dirty="0">
            <a:solidFill>
              <a:schemeClr val="tx1"/>
            </a:solidFill>
            <a:latin typeface="Arial" panose="020B0604020202020204" pitchFamily="34" charset="0"/>
            <a:cs typeface="Arial" panose="020B0604020202020204" pitchFamily="34" charset="0"/>
          </a:endParaRPr>
        </a:p>
      </dsp:txBody>
      <dsp:txXfrm>
        <a:off x="41132" y="41132"/>
        <a:ext cx="5164602" cy="1322090"/>
      </dsp:txXfrm>
    </dsp:sp>
    <dsp:sp modelId="{DEAD9686-7527-499F-8C47-B862E21241D6}">
      <dsp:nvSpPr>
        <dsp:cNvPr id="0" name=""/>
        <dsp:cNvSpPr/>
      </dsp:nvSpPr>
      <dsp:spPr>
        <a:xfrm>
          <a:off x="589412" y="1638413"/>
          <a:ext cx="6680010" cy="1404354"/>
        </a:xfrm>
        <a:prstGeom prst="roundRect">
          <a:avLst>
            <a:gd name="adj" fmla="val 10000"/>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solidFill>
              <a:latin typeface="Arial" panose="020B0604020202020204" pitchFamily="34" charset="0"/>
              <a:cs typeface="Arial" panose="020B0604020202020204" pitchFamily="34" charset="0"/>
            </a:rPr>
            <a:t>Las farmacias tanto cadenas como independientes en su mayoría tienden a realizar la compra  mediante distribuidoras las mismas que comercializan la mayoría de marcas de las casas farmacéuticas</a:t>
          </a:r>
          <a:endParaRPr lang="es-EC" sz="1600" kern="1200" dirty="0">
            <a:solidFill>
              <a:schemeClr val="tx1"/>
            </a:solidFill>
            <a:latin typeface="Arial" panose="020B0604020202020204" pitchFamily="34" charset="0"/>
            <a:cs typeface="Arial" panose="020B0604020202020204" pitchFamily="34" charset="0"/>
          </a:endParaRPr>
        </a:p>
      </dsp:txBody>
      <dsp:txXfrm>
        <a:off x="630544" y="1679545"/>
        <a:ext cx="5095503" cy="1322090"/>
      </dsp:txXfrm>
    </dsp:sp>
    <dsp:sp modelId="{323DA0A2-A164-48C7-840D-57A5658F8BAE}">
      <dsp:nvSpPr>
        <dsp:cNvPr id="0" name=""/>
        <dsp:cNvSpPr/>
      </dsp:nvSpPr>
      <dsp:spPr>
        <a:xfrm>
          <a:off x="1178825" y="3276827"/>
          <a:ext cx="6680010" cy="1404354"/>
        </a:xfrm>
        <a:prstGeom prst="roundRect">
          <a:avLst>
            <a:gd name="adj" fmla="val 10000"/>
          </a:avLst>
        </a:prstGeom>
        <a:gradFill rotWithShape="0">
          <a:gsLst>
            <a:gs pos="0">
              <a:schemeClr val="accent3">
                <a:shade val="50000"/>
                <a:hueOff val="178371"/>
                <a:satOff val="-2846"/>
                <a:lumOff val="27405"/>
                <a:alphaOff val="0"/>
                <a:shade val="51000"/>
                <a:satMod val="130000"/>
              </a:schemeClr>
            </a:gs>
            <a:gs pos="80000">
              <a:schemeClr val="accent3">
                <a:shade val="50000"/>
                <a:hueOff val="178371"/>
                <a:satOff val="-2846"/>
                <a:lumOff val="27405"/>
                <a:alphaOff val="0"/>
                <a:shade val="93000"/>
                <a:satMod val="130000"/>
              </a:schemeClr>
            </a:gs>
            <a:gs pos="100000">
              <a:schemeClr val="accent3">
                <a:shade val="50000"/>
                <a:hueOff val="178371"/>
                <a:satOff val="-2846"/>
                <a:lumOff val="274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solidFill>
                <a:schemeClr val="tx1"/>
              </a:solidFill>
              <a:latin typeface="Arial" panose="020B0604020202020204" pitchFamily="34" charset="0"/>
              <a:cs typeface="Arial" panose="020B0604020202020204" pitchFamily="34" charset="0"/>
            </a:rPr>
            <a:t>La Organización Mundial de la Salud clasifica los medicamentos en su modalidad de venta libre o venta sin prescripción adecuadamente clasificados según criterios científicos y por su uso.</a:t>
          </a:r>
          <a:endParaRPr lang="es-EC" sz="1600" kern="1200" dirty="0">
            <a:solidFill>
              <a:schemeClr val="tx1"/>
            </a:solidFill>
            <a:latin typeface="Arial" panose="020B0604020202020204" pitchFamily="34" charset="0"/>
            <a:cs typeface="Arial" panose="020B0604020202020204" pitchFamily="34" charset="0"/>
          </a:endParaRPr>
        </a:p>
      </dsp:txBody>
      <dsp:txXfrm>
        <a:off x="1219957" y="3317959"/>
        <a:ext cx="5095503" cy="1322090"/>
      </dsp:txXfrm>
    </dsp:sp>
    <dsp:sp modelId="{38D532A1-CB85-4E28-9DD9-59CE914C342D}">
      <dsp:nvSpPr>
        <dsp:cNvPr id="0" name=""/>
        <dsp:cNvSpPr/>
      </dsp:nvSpPr>
      <dsp:spPr>
        <a:xfrm>
          <a:off x="5767180" y="1064968"/>
          <a:ext cx="912830" cy="912830"/>
        </a:xfrm>
        <a:prstGeom prst="downArrow">
          <a:avLst>
            <a:gd name="adj1" fmla="val 55000"/>
            <a:gd name="adj2" fmla="val 45000"/>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lvl="0" algn="just" defTabSz="1778000">
            <a:lnSpc>
              <a:spcPct val="90000"/>
            </a:lnSpc>
            <a:spcBef>
              <a:spcPct val="0"/>
            </a:spcBef>
            <a:spcAft>
              <a:spcPct val="35000"/>
            </a:spcAft>
          </a:pPr>
          <a:endParaRPr lang="es-ES" sz="4000" kern="1200">
            <a:solidFill>
              <a:schemeClr val="tx1"/>
            </a:solidFill>
            <a:latin typeface="Arial" panose="020B0604020202020204" pitchFamily="34" charset="0"/>
            <a:cs typeface="Arial" panose="020B0604020202020204" pitchFamily="34" charset="0"/>
          </a:endParaRPr>
        </a:p>
      </dsp:txBody>
      <dsp:txXfrm>
        <a:off x="5972567" y="1064968"/>
        <a:ext cx="502056" cy="686905"/>
      </dsp:txXfrm>
    </dsp:sp>
    <dsp:sp modelId="{E1D5B5BA-410F-4233-9216-373B0DE4E0A3}">
      <dsp:nvSpPr>
        <dsp:cNvPr id="0" name=""/>
        <dsp:cNvSpPr/>
      </dsp:nvSpPr>
      <dsp:spPr>
        <a:xfrm>
          <a:off x="6356592" y="2694020"/>
          <a:ext cx="912830" cy="912830"/>
        </a:xfrm>
        <a:prstGeom prst="downArrow">
          <a:avLst>
            <a:gd name="adj1" fmla="val 55000"/>
            <a:gd name="adj2" fmla="val 45000"/>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lvl="0" algn="just" defTabSz="1778000">
            <a:lnSpc>
              <a:spcPct val="90000"/>
            </a:lnSpc>
            <a:spcBef>
              <a:spcPct val="0"/>
            </a:spcBef>
            <a:spcAft>
              <a:spcPct val="35000"/>
            </a:spcAft>
          </a:pPr>
          <a:endParaRPr lang="es-ES" sz="4000" kern="1200">
            <a:solidFill>
              <a:schemeClr val="tx1"/>
            </a:solidFill>
            <a:latin typeface="Arial" panose="020B0604020202020204" pitchFamily="34" charset="0"/>
            <a:cs typeface="Arial" panose="020B0604020202020204" pitchFamily="34" charset="0"/>
          </a:endParaRPr>
        </a:p>
      </dsp:txBody>
      <dsp:txXfrm>
        <a:off x="6561979" y="2694020"/>
        <a:ext cx="502056" cy="686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38ABF-9F7D-46ED-9DD8-A858BE96692C}">
      <dsp:nvSpPr>
        <dsp:cNvPr id="0" name=""/>
        <dsp:cNvSpPr/>
      </dsp:nvSpPr>
      <dsp:spPr>
        <a:xfrm>
          <a:off x="1181956" y="584506"/>
          <a:ext cx="2045472" cy="2045783"/>
        </a:xfrm>
        <a:prstGeom prst="circularArrow">
          <a:avLst>
            <a:gd name="adj1" fmla="val 10980"/>
            <a:gd name="adj2" fmla="val 1142322"/>
            <a:gd name="adj3" fmla="val 4500000"/>
            <a:gd name="adj4" fmla="val 10800000"/>
            <a:gd name="adj5" fmla="val 125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9B90E8-57C8-4D40-809D-CAFF56475FD4}">
      <dsp:nvSpPr>
        <dsp:cNvPr id="0" name=""/>
        <dsp:cNvSpPr/>
      </dsp:nvSpPr>
      <dsp:spPr>
        <a:xfrm>
          <a:off x="1634072" y="1323096"/>
          <a:ext cx="1136629" cy="5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Ratio de Venta</a:t>
          </a:r>
          <a:endParaRPr lang="es-EC" sz="1400" kern="1200" dirty="0">
            <a:latin typeface="Arial" panose="020B0604020202020204" pitchFamily="34" charset="0"/>
            <a:cs typeface="Arial" panose="020B0604020202020204" pitchFamily="34" charset="0"/>
          </a:endParaRPr>
        </a:p>
      </dsp:txBody>
      <dsp:txXfrm>
        <a:off x="1634072" y="1323096"/>
        <a:ext cx="1136629" cy="568178"/>
      </dsp:txXfrm>
    </dsp:sp>
    <dsp:sp modelId="{FC553C9C-E511-4A62-9320-E055C513D3D7}">
      <dsp:nvSpPr>
        <dsp:cNvPr id="0" name=""/>
        <dsp:cNvSpPr/>
      </dsp:nvSpPr>
      <dsp:spPr>
        <a:xfrm>
          <a:off x="613833" y="1759960"/>
          <a:ext cx="2045472" cy="2045783"/>
        </a:xfrm>
        <a:prstGeom prst="leftCircularArrow">
          <a:avLst>
            <a:gd name="adj1" fmla="val 10980"/>
            <a:gd name="adj2" fmla="val 1142322"/>
            <a:gd name="adj3" fmla="val 6300000"/>
            <a:gd name="adj4" fmla="val 18900000"/>
            <a:gd name="adj5" fmla="val 12500"/>
          </a:avLst>
        </a:prstGeom>
        <a:gradFill rotWithShape="0">
          <a:gsLst>
            <a:gs pos="0">
              <a:schemeClr val="accent3">
                <a:shade val="80000"/>
                <a:hueOff val="109454"/>
                <a:satOff val="-716"/>
                <a:lumOff val="12277"/>
                <a:alphaOff val="0"/>
                <a:shade val="51000"/>
                <a:satMod val="130000"/>
              </a:schemeClr>
            </a:gs>
            <a:gs pos="80000">
              <a:schemeClr val="accent3">
                <a:shade val="80000"/>
                <a:hueOff val="109454"/>
                <a:satOff val="-716"/>
                <a:lumOff val="12277"/>
                <a:alphaOff val="0"/>
                <a:shade val="93000"/>
                <a:satMod val="130000"/>
              </a:schemeClr>
            </a:gs>
            <a:gs pos="100000">
              <a:schemeClr val="accent3">
                <a:shade val="80000"/>
                <a:hueOff val="109454"/>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F5C779-3155-41CB-9C55-C8C6B7FBEF32}">
      <dsp:nvSpPr>
        <dsp:cNvPr id="0" name=""/>
        <dsp:cNvSpPr/>
      </dsp:nvSpPr>
      <dsp:spPr>
        <a:xfrm>
          <a:off x="1068254" y="2505350"/>
          <a:ext cx="1136629" cy="5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Cobertura de los medicamentos </a:t>
          </a:r>
          <a:endParaRPr lang="es-EC" sz="1400" kern="1200" dirty="0">
            <a:latin typeface="Arial" panose="020B0604020202020204" pitchFamily="34" charset="0"/>
            <a:cs typeface="Arial" panose="020B0604020202020204" pitchFamily="34" charset="0"/>
          </a:endParaRPr>
        </a:p>
      </dsp:txBody>
      <dsp:txXfrm>
        <a:off x="1068254" y="2505350"/>
        <a:ext cx="1136629" cy="568178"/>
      </dsp:txXfrm>
    </dsp:sp>
    <dsp:sp modelId="{E39940DA-A476-416C-A4AA-2567FB16311A}">
      <dsp:nvSpPr>
        <dsp:cNvPr id="0" name=""/>
        <dsp:cNvSpPr/>
      </dsp:nvSpPr>
      <dsp:spPr>
        <a:xfrm>
          <a:off x="1327540" y="3076078"/>
          <a:ext cx="1757377" cy="1758081"/>
        </a:xfrm>
        <a:prstGeom prst="blockArc">
          <a:avLst>
            <a:gd name="adj1" fmla="val 13500000"/>
            <a:gd name="adj2" fmla="val 10800000"/>
            <a:gd name="adj3" fmla="val 12740"/>
          </a:avLst>
        </a:prstGeom>
        <a:gradFill rotWithShape="0">
          <a:gsLst>
            <a:gs pos="0">
              <a:schemeClr val="accent3">
                <a:shade val="80000"/>
                <a:hueOff val="218907"/>
                <a:satOff val="-1431"/>
                <a:lumOff val="24554"/>
                <a:alphaOff val="0"/>
                <a:shade val="51000"/>
                <a:satMod val="130000"/>
              </a:schemeClr>
            </a:gs>
            <a:gs pos="80000">
              <a:schemeClr val="accent3">
                <a:shade val="80000"/>
                <a:hueOff val="218907"/>
                <a:satOff val="-1431"/>
                <a:lumOff val="24554"/>
                <a:alphaOff val="0"/>
                <a:shade val="93000"/>
                <a:satMod val="130000"/>
              </a:schemeClr>
            </a:gs>
            <a:gs pos="100000">
              <a:schemeClr val="accent3">
                <a:shade val="80000"/>
                <a:hueOff val="218907"/>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B2A9E2C-CA28-4F03-AACD-5541C0F8B992}">
      <dsp:nvSpPr>
        <dsp:cNvPr id="0" name=""/>
        <dsp:cNvSpPr/>
      </dsp:nvSpPr>
      <dsp:spPr>
        <a:xfrm>
          <a:off x="1636761" y="3689303"/>
          <a:ext cx="1136629" cy="5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Numero de unidades desplazadas por mes </a:t>
          </a:r>
          <a:endParaRPr lang="es-EC" sz="1400" kern="1200" dirty="0">
            <a:latin typeface="Arial" panose="020B0604020202020204" pitchFamily="34" charset="0"/>
            <a:cs typeface="Arial" panose="020B0604020202020204" pitchFamily="34" charset="0"/>
          </a:endParaRPr>
        </a:p>
      </dsp:txBody>
      <dsp:txXfrm>
        <a:off x="1636761" y="3689303"/>
        <a:ext cx="1136629" cy="5681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F3C3B-0270-4E1A-A13A-DFD69898426B}">
      <dsp:nvSpPr>
        <dsp:cNvPr id="0" name=""/>
        <dsp:cNvSpPr/>
      </dsp:nvSpPr>
      <dsp:spPr>
        <a:xfrm>
          <a:off x="488676" y="765169"/>
          <a:ext cx="4723872" cy="2441268"/>
        </a:xfrm>
        <a:prstGeom prst="rect">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4D3B829E-7723-41FC-A678-3290A5947BF9}">
      <dsp:nvSpPr>
        <dsp:cNvPr id="0" name=""/>
        <dsp:cNvSpPr/>
      </dsp:nvSpPr>
      <dsp:spPr>
        <a:xfrm>
          <a:off x="629849" y="1050678"/>
          <a:ext cx="2193614" cy="208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es-ES" sz="2200" kern="1200" dirty="0" smtClean="0"/>
            <a:t>Si el ratio es &gt; 1, Existe una rotación constante del producto en todas las farmacias.</a:t>
          </a:r>
          <a:endParaRPr lang="es-EC" sz="2200" kern="1200" dirty="0"/>
        </a:p>
      </dsp:txBody>
      <dsp:txXfrm>
        <a:off x="629849" y="1050678"/>
        <a:ext cx="2193614" cy="2088475"/>
      </dsp:txXfrm>
    </dsp:sp>
    <dsp:sp modelId="{9DB54FD8-FA6C-474F-B94C-7CD55EC21CAA}">
      <dsp:nvSpPr>
        <dsp:cNvPr id="0" name=""/>
        <dsp:cNvSpPr/>
      </dsp:nvSpPr>
      <dsp:spPr>
        <a:xfrm>
          <a:off x="2872331" y="1050678"/>
          <a:ext cx="2193614" cy="208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es-ES" sz="2200" kern="1200" dirty="0" smtClean="0"/>
            <a:t>Si el ratio es &lt; 1, No existe una rotación constante del producto en todas las farmacias.</a:t>
          </a:r>
          <a:endParaRPr lang="es-EC" sz="2200" kern="1200" dirty="0"/>
        </a:p>
      </dsp:txBody>
      <dsp:txXfrm>
        <a:off x="2872331" y="1050678"/>
        <a:ext cx="2193614" cy="2088475"/>
      </dsp:txXfrm>
    </dsp:sp>
    <dsp:sp modelId="{DDD154A5-4A34-40AD-BBE1-7F7E29151D87}">
      <dsp:nvSpPr>
        <dsp:cNvPr id="0" name=""/>
        <dsp:cNvSpPr/>
      </dsp:nvSpPr>
      <dsp:spPr>
        <a:xfrm>
          <a:off x="0" y="276618"/>
          <a:ext cx="923055" cy="923055"/>
        </a:xfrm>
        <a:prstGeom prst="plus">
          <a:avLst>
            <a:gd name="adj" fmla="val 3281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0FD42AA-B9B6-4ABD-A010-E1868633AB34}">
      <dsp:nvSpPr>
        <dsp:cNvPr id="0" name=""/>
        <dsp:cNvSpPr/>
      </dsp:nvSpPr>
      <dsp:spPr>
        <a:xfrm>
          <a:off x="4560979" y="608571"/>
          <a:ext cx="868758" cy="297715"/>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1FF15F6-484A-4A10-8784-9B62A6D735A2}">
      <dsp:nvSpPr>
        <dsp:cNvPr id="0" name=""/>
        <dsp:cNvSpPr/>
      </dsp:nvSpPr>
      <dsp:spPr>
        <a:xfrm>
          <a:off x="2850612" y="1055144"/>
          <a:ext cx="542" cy="1994694"/>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31FAF-9AFC-46D6-B99D-90B304238BA0}">
      <dsp:nvSpPr>
        <dsp:cNvPr id="0" name=""/>
        <dsp:cNvSpPr/>
      </dsp:nvSpPr>
      <dsp:spPr>
        <a:xfrm>
          <a:off x="638811" y="1085611"/>
          <a:ext cx="1770378" cy="1770378"/>
        </a:xfrm>
        <a:prstGeom prst="ellipse">
          <a:avLst/>
        </a:prstGeom>
        <a:gradFill rotWithShape="0">
          <a:gsLst>
            <a:gs pos="0">
              <a:schemeClr val="accent3">
                <a:shade val="80000"/>
                <a:alpha val="50000"/>
                <a:hueOff val="0"/>
                <a:satOff val="0"/>
                <a:lumOff val="0"/>
                <a:alphaOff val="0"/>
                <a:shade val="51000"/>
                <a:satMod val="130000"/>
              </a:schemeClr>
            </a:gs>
            <a:gs pos="80000">
              <a:schemeClr val="accent3">
                <a:shade val="80000"/>
                <a:alpha val="50000"/>
                <a:hueOff val="0"/>
                <a:satOff val="0"/>
                <a:lumOff val="0"/>
                <a:alphaOff val="0"/>
                <a:shade val="93000"/>
                <a:satMod val="130000"/>
              </a:schemeClr>
            </a:gs>
            <a:gs pos="100000">
              <a:schemeClr val="accent3">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EC" sz="1700" kern="1200" smtClean="0">
              <a:latin typeface="Arial" panose="020B0604020202020204" pitchFamily="34" charset="0"/>
              <a:cs typeface="Arial" panose="020B0604020202020204" pitchFamily="34" charset="0"/>
            </a:rPr>
            <a:t>Presentación </a:t>
          </a:r>
        </a:p>
        <a:p>
          <a:pPr lvl="0" algn="ctr" defTabSz="755650">
            <a:lnSpc>
              <a:spcPct val="90000"/>
            </a:lnSpc>
            <a:spcBef>
              <a:spcPct val="0"/>
            </a:spcBef>
            <a:spcAft>
              <a:spcPct val="35000"/>
            </a:spcAft>
          </a:pPr>
          <a:r>
            <a:rPr lang="es-EC" sz="1700" kern="1200" smtClean="0">
              <a:latin typeface="Arial" panose="020B0604020202020204" pitchFamily="34" charset="0"/>
              <a:cs typeface="Arial" panose="020B0604020202020204" pitchFamily="34" charset="0"/>
            </a:rPr>
            <a:t>Tabletas</a:t>
          </a:r>
          <a:endParaRPr lang="es-EC" sz="1700" kern="1200" dirty="0">
            <a:latin typeface="Arial" panose="020B0604020202020204" pitchFamily="34" charset="0"/>
            <a:cs typeface="Arial" panose="020B0604020202020204" pitchFamily="34" charset="0"/>
          </a:endParaRPr>
        </a:p>
      </dsp:txBody>
      <dsp:txXfrm>
        <a:off x="874861" y="1395427"/>
        <a:ext cx="1298277" cy="796670"/>
      </dsp:txXfrm>
    </dsp:sp>
    <dsp:sp modelId="{E67F7257-3515-4FB7-AA1A-18FEA993E8D8}">
      <dsp:nvSpPr>
        <dsp:cNvPr id="0" name=""/>
        <dsp:cNvSpPr/>
      </dsp:nvSpPr>
      <dsp:spPr>
        <a:xfrm>
          <a:off x="1277622" y="2192098"/>
          <a:ext cx="1770378" cy="1770378"/>
        </a:xfrm>
        <a:prstGeom prst="ellipse">
          <a:avLst/>
        </a:prstGeom>
        <a:gradFill rotWithShape="0">
          <a:gsLst>
            <a:gs pos="0">
              <a:schemeClr val="accent3">
                <a:shade val="80000"/>
                <a:alpha val="50000"/>
                <a:hueOff val="109454"/>
                <a:satOff val="-716"/>
                <a:lumOff val="12277"/>
                <a:alphaOff val="0"/>
                <a:shade val="51000"/>
                <a:satMod val="130000"/>
              </a:schemeClr>
            </a:gs>
            <a:gs pos="80000">
              <a:schemeClr val="accent3">
                <a:shade val="80000"/>
                <a:alpha val="50000"/>
                <a:hueOff val="109454"/>
                <a:satOff val="-716"/>
                <a:lumOff val="12277"/>
                <a:alphaOff val="0"/>
                <a:shade val="93000"/>
                <a:satMod val="130000"/>
              </a:schemeClr>
            </a:gs>
            <a:gs pos="100000">
              <a:schemeClr val="accent3">
                <a:shade val="80000"/>
                <a:alpha val="50000"/>
                <a:hueOff val="109454"/>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EC" sz="1700" kern="1200" dirty="0" smtClean="0">
              <a:latin typeface="Arial" panose="020B0604020202020204" pitchFamily="34" charset="0"/>
              <a:cs typeface="Arial" panose="020B0604020202020204" pitchFamily="34" charset="0"/>
            </a:rPr>
            <a:t>Molécula, </a:t>
          </a:r>
          <a:r>
            <a:rPr lang="es-EC" sz="1700" kern="1200" dirty="0" err="1" smtClean="0">
              <a:latin typeface="Arial" panose="020B0604020202020204" pitchFamily="34" charset="0"/>
              <a:cs typeface="Arial" panose="020B0604020202020204" pitchFamily="34" charset="0"/>
            </a:rPr>
            <a:t>Loratadina</a:t>
          </a:r>
          <a:endParaRPr lang="es-EC" sz="1700" kern="1200" dirty="0">
            <a:latin typeface="Arial" panose="020B0604020202020204" pitchFamily="34" charset="0"/>
            <a:cs typeface="Arial" panose="020B0604020202020204" pitchFamily="34" charset="0"/>
          </a:endParaRPr>
        </a:p>
      </dsp:txBody>
      <dsp:txXfrm>
        <a:off x="1819063" y="2649445"/>
        <a:ext cx="1062226" cy="973707"/>
      </dsp:txXfrm>
    </dsp:sp>
    <dsp:sp modelId="{C2661F80-56CC-472A-87E5-86D6A6A38928}">
      <dsp:nvSpPr>
        <dsp:cNvPr id="0" name=""/>
        <dsp:cNvSpPr/>
      </dsp:nvSpPr>
      <dsp:spPr>
        <a:xfrm>
          <a:off x="0" y="2192098"/>
          <a:ext cx="1770378" cy="1770378"/>
        </a:xfrm>
        <a:prstGeom prst="ellipse">
          <a:avLst/>
        </a:prstGeom>
        <a:gradFill rotWithShape="0">
          <a:gsLst>
            <a:gs pos="0">
              <a:schemeClr val="accent3">
                <a:shade val="80000"/>
                <a:alpha val="50000"/>
                <a:hueOff val="218907"/>
                <a:satOff val="-1431"/>
                <a:lumOff val="24554"/>
                <a:alphaOff val="0"/>
                <a:shade val="51000"/>
                <a:satMod val="130000"/>
              </a:schemeClr>
            </a:gs>
            <a:gs pos="80000">
              <a:schemeClr val="accent3">
                <a:shade val="80000"/>
                <a:alpha val="50000"/>
                <a:hueOff val="218907"/>
                <a:satOff val="-1431"/>
                <a:lumOff val="24554"/>
                <a:alphaOff val="0"/>
                <a:shade val="93000"/>
                <a:satMod val="130000"/>
              </a:schemeClr>
            </a:gs>
            <a:gs pos="100000">
              <a:schemeClr val="accent3">
                <a:shade val="80000"/>
                <a:alpha val="50000"/>
                <a:hueOff val="218907"/>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EC" sz="1700" kern="1200" dirty="0" smtClean="0">
              <a:latin typeface="Arial" panose="020B0604020202020204" pitchFamily="34" charset="0"/>
              <a:cs typeface="Arial" panose="020B0604020202020204" pitchFamily="34" charset="0"/>
            </a:rPr>
            <a:t>Marca </a:t>
          </a:r>
          <a:r>
            <a:rPr lang="es-EC" sz="1700" kern="1200" dirty="0" err="1" smtClean="0">
              <a:latin typeface="Arial" panose="020B0604020202020204" pitchFamily="34" charset="0"/>
              <a:cs typeface="Arial" panose="020B0604020202020204" pitchFamily="34" charset="0"/>
            </a:rPr>
            <a:t>Alergin</a:t>
          </a:r>
          <a:endParaRPr lang="es-EC" sz="1700" kern="1200" dirty="0">
            <a:latin typeface="Arial" panose="020B0604020202020204" pitchFamily="34" charset="0"/>
            <a:cs typeface="Arial" panose="020B0604020202020204" pitchFamily="34" charset="0"/>
          </a:endParaRPr>
        </a:p>
      </dsp:txBody>
      <dsp:txXfrm>
        <a:off x="166710" y="2649445"/>
        <a:ext cx="1062226" cy="9737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C50F8-3D3D-4090-94D0-D1DB13094850}">
      <dsp:nvSpPr>
        <dsp:cNvPr id="0" name=""/>
        <dsp:cNvSpPr/>
      </dsp:nvSpPr>
      <dsp:spPr>
        <a:xfrm>
          <a:off x="673568" y="951591"/>
          <a:ext cx="1866702" cy="1866702"/>
        </a:xfrm>
        <a:prstGeom prst="ellipse">
          <a:avLst/>
        </a:prstGeom>
        <a:gradFill rotWithShape="0">
          <a:gsLst>
            <a:gs pos="0">
              <a:schemeClr val="accent3">
                <a:shade val="80000"/>
                <a:alpha val="50000"/>
                <a:hueOff val="0"/>
                <a:satOff val="0"/>
                <a:lumOff val="0"/>
                <a:alphaOff val="0"/>
                <a:shade val="51000"/>
                <a:satMod val="130000"/>
              </a:schemeClr>
            </a:gs>
            <a:gs pos="80000">
              <a:schemeClr val="accent3">
                <a:shade val="80000"/>
                <a:alpha val="50000"/>
                <a:hueOff val="0"/>
                <a:satOff val="0"/>
                <a:lumOff val="0"/>
                <a:alphaOff val="0"/>
                <a:shade val="93000"/>
                <a:satMod val="130000"/>
              </a:schemeClr>
            </a:gs>
            <a:gs pos="100000">
              <a:schemeClr val="accent3">
                <a:shade val="80000"/>
                <a:alpha val="50000"/>
                <a:hueOff val="0"/>
                <a:satOff val="0"/>
                <a:lumOff val="0"/>
                <a:alphaOff val="0"/>
                <a:shade val="94000"/>
                <a:satMod val="135000"/>
              </a:schemeClr>
            </a:gs>
          </a:gsLst>
          <a:lin ang="16200000" scaled="0"/>
        </a:gradFill>
        <a:ln>
          <a:solidFill>
            <a:schemeClr val="bg1">
              <a:lumMod val="8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smtClean="0"/>
            <a:t>Molécula, AMOXICILINA</a:t>
          </a:r>
          <a:endParaRPr lang="es-EC" sz="1600" kern="1200" dirty="0"/>
        </a:p>
      </dsp:txBody>
      <dsp:txXfrm>
        <a:off x="922462" y="1278264"/>
        <a:ext cx="1368914" cy="840016"/>
      </dsp:txXfrm>
    </dsp:sp>
    <dsp:sp modelId="{4713E993-1410-451D-B246-20614917D9A2}">
      <dsp:nvSpPr>
        <dsp:cNvPr id="0" name=""/>
        <dsp:cNvSpPr/>
      </dsp:nvSpPr>
      <dsp:spPr>
        <a:xfrm>
          <a:off x="1347136" y="2118280"/>
          <a:ext cx="1866702" cy="1866702"/>
        </a:xfrm>
        <a:prstGeom prst="ellipse">
          <a:avLst/>
        </a:prstGeom>
        <a:gradFill rotWithShape="0">
          <a:gsLst>
            <a:gs pos="0">
              <a:schemeClr val="accent3">
                <a:shade val="80000"/>
                <a:alpha val="50000"/>
                <a:hueOff val="109454"/>
                <a:satOff val="-716"/>
                <a:lumOff val="12277"/>
                <a:alphaOff val="0"/>
                <a:shade val="51000"/>
                <a:satMod val="130000"/>
              </a:schemeClr>
            </a:gs>
            <a:gs pos="80000">
              <a:schemeClr val="accent3">
                <a:shade val="80000"/>
                <a:alpha val="50000"/>
                <a:hueOff val="109454"/>
                <a:satOff val="-716"/>
                <a:lumOff val="12277"/>
                <a:alphaOff val="0"/>
                <a:shade val="93000"/>
                <a:satMod val="130000"/>
              </a:schemeClr>
            </a:gs>
            <a:gs pos="100000">
              <a:schemeClr val="accent3">
                <a:shade val="80000"/>
                <a:alpha val="50000"/>
                <a:hueOff val="109454"/>
                <a:satOff val="-716"/>
                <a:lumOff val="122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smtClean="0"/>
            <a:t>Marca Amoxil- Amoval</a:t>
          </a:r>
          <a:endParaRPr lang="es-EC" sz="1600" kern="1200" dirty="0"/>
        </a:p>
      </dsp:txBody>
      <dsp:txXfrm>
        <a:off x="1918036" y="2600512"/>
        <a:ext cx="1120021" cy="1026686"/>
      </dsp:txXfrm>
    </dsp:sp>
    <dsp:sp modelId="{6FBEF98D-B8F7-4076-8F95-F4C0D5C3608B}">
      <dsp:nvSpPr>
        <dsp:cNvPr id="0" name=""/>
        <dsp:cNvSpPr/>
      </dsp:nvSpPr>
      <dsp:spPr>
        <a:xfrm>
          <a:off x="0" y="2118280"/>
          <a:ext cx="1866702" cy="1866702"/>
        </a:xfrm>
        <a:prstGeom prst="ellipse">
          <a:avLst/>
        </a:prstGeom>
        <a:gradFill rotWithShape="0">
          <a:gsLst>
            <a:gs pos="0">
              <a:schemeClr val="accent3">
                <a:shade val="80000"/>
                <a:alpha val="50000"/>
                <a:hueOff val="218907"/>
                <a:satOff val="-1431"/>
                <a:lumOff val="24554"/>
                <a:alphaOff val="0"/>
                <a:shade val="51000"/>
                <a:satMod val="130000"/>
              </a:schemeClr>
            </a:gs>
            <a:gs pos="80000">
              <a:schemeClr val="accent3">
                <a:shade val="80000"/>
                <a:alpha val="50000"/>
                <a:hueOff val="218907"/>
                <a:satOff val="-1431"/>
                <a:lumOff val="24554"/>
                <a:alphaOff val="0"/>
                <a:shade val="93000"/>
                <a:satMod val="130000"/>
              </a:schemeClr>
            </a:gs>
            <a:gs pos="100000">
              <a:schemeClr val="accent3">
                <a:shade val="80000"/>
                <a:alpha val="50000"/>
                <a:hueOff val="218907"/>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smtClean="0"/>
            <a:t>Presentación Jarabe </a:t>
          </a:r>
          <a:endParaRPr lang="es-EC" sz="1600" kern="1200" dirty="0"/>
        </a:p>
      </dsp:txBody>
      <dsp:txXfrm>
        <a:off x="175781" y="2600512"/>
        <a:ext cx="1120021" cy="10266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38FF7-5AE4-44CC-84EA-0FCF75F79AA2}">
      <dsp:nvSpPr>
        <dsp:cNvPr id="0" name=""/>
        <dsp:cNvSpPr/>
      </dsp:nvSpPr>
      <dsp:spPr>
        <a:xfrm>
          <a:off x="2540" y="755253"/>
          <a:ext cx="2476500" cy="921600"/>
        </a:xfrm>
        <a:prstGeom prst="rect">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C" sz="3200" kern="1200" dirty="0" smtClean="0">
              <a:latin typeface="Arial" panose="020B0604020202020204" pitchFamily="34" charset="0"/>
              <a:cs typeface="Arial" panose="020B0604020202020204" pitchFamily="34" charset="0"/>
            </a:rPr>
            <a:t>A</a:t>
          </a:r>
          <a:endParaRPr lang="es-EC" sz="3200" kern="1200" dirty="0">
            <a:latin typeface="Arial" panose="020B0604020202020204" pitchFamily="34" charset="0"/>
            <a:cs typeface="Arial" panose="020B0604020202020204" pitchFamily="34" charset="0"/>
          </a:endParaRPr>
        </a:p>
      </dsp:txBody>
      <dsp:txXfrm>
        <a:off x="2540" y="755253"/>
        <a:ext cx="2476500" cy="921600"/>
      </dsp:txXfrm>
    </dsp:sp>
    <dsp:sp modelId="{F2E2DC7D-3021-40E3-A1AB-938EBEBE437B}">
      <dsp:nvSpPr>
        <dsp:cNvPr id="0" name=""/>
        <dsp:cNvSpPr/>
      </dsp:nvSpPr>
      <dsp:spPr>
        <a:xfrm>
          <a:off x="2540" y="1676853"/>
          <a:ext cx="2476500" cy="2986560"/>
        </a:xfrm>
        <a:prstGeom prst="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es-ES" sz="3200" kern="1200" dirty="0" smtClean="0">
              <a:latin typeface="Arial" panose="020B0604020202020204" pitchFamily="34" charset="0"/>
              <a:cs typeface="Arial" panose="020B0604020202020204" pitchFamily="34" charset="0"/>
            </a:rPr>
            <a:t>deberán cumplir el 100% de la tabla de productos </a:t>
          </a:r>
          <a:endParaRPr lang="es-EC" sz="3200" kern="1200" dirty="0">
            <a:latin typeface="Arial" panose="020B0604020202020204" pitchFamily="34" charset="0"/>
            <a:cs typeface="Arial" panose="020B0604020202020204" pitchFamily="34" charset="0"/>
          </a:endParaRPr>
        </a:p>
      </dsp:txBody>
      <dsp:txXfrm>
        <a:off x="2540" y="1676853"/>
        <a:ext cx="2476500" cy="2986560"/>
      </dsp:txXfrm>
    </dsp:sp>
    <dsp:sp modelId="{2083145F-2F7A-4640-8DEF-7666E40F5771}">
      <dsp:nvSpPr>
        <dsp:cNvPr id="0" name=""/>
        <dsp:cNvSpPr/>
      </dsp:nvSpPr>
      <dsp:spPr>
        <a:xfrm>
          <a:off x="2825750" y="755253"/>
          <a:ext cx="2476500" cy="921600"/>
        </a:xfrm>
        <a:prstGeom prst="rect">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C" sz="3200" kern="1200" dirty="0" smtClean="0">
              <a:latin typeface="Arial" panose="020B0604020202020204" pitchFamily="34" charset="0"/>
              <a:cs typeface="Arial" panose="020B0604020202020204" pitchFamily="34" charset="0"/>
            </a:rPr>
            <a:t>B</a:t>
          </a:r>
          <a:endParaRPr lang="es-EC" sz="3200" kern="1200" dirty="0">
            <a:latin typeface="Arial" panose="020B0604020202020204" pitchFamily="34" charset="0"/>
            <a:cs typeface="Arial" panose="020B0604020202020204" pitchFamily="34" charset="0"/>
          </a:endParaRPr>
        </a:p>
      </dsp:txBody>
      <dsp:txXfrm>
        <a:off x="2825750" y="755253"/>
        <a:ext cx="2476500" cy="921600"/>
      </dsp:txXfrm>
    </dsp:sp>
    <dsp:sp modelId="{E0C97E00-94DC-4921-B192-74709B0F77C4}">
      <dsp:nvSpPr>
        <dsp:cNvPr id="0" name=""/>
        <dsp:cNvSpPr/>
      </dsp:nvSpPr>
      <dsp:spPr>
        <a:xfrm>
          <a:off x="2825750" y="1676853"/>
          <a:ext cx="2476500" cy="2986560"/>
        </a:xfrm>
        <a:prstGeom prst="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es-ES" sz="3200" kern="1200" dirty="0" smtClean="0">
              <a:latin typeface="Arial" panose="020B0604020202020204" pitchFamily="34" charset="0"/>
              <a:cs typeface="Arial" panose="020B0604020202020204" pitchFamily="34" charset="0"/>
            </a:rPr>
            <a:t>deberán cumplir el 90% de la tabla de productos </a:t>
          </a:r>
          <a:endParaRPr lang="es-EC" sz="3200" kern="1200" dirty="0">
            <a:latin typeface="Arial" panose="020B0604020202020204" pitchFamily="34" charset="0"/>
            <a:cs typeface="Arial" panose="020B0604020202020204" pitchFamily="34" charset="0"/>
          </a:endParaRPr>
        </a:p>
      </dsp:txBody>
      <dsp:txXfrm>
        <a:off x="2825750" y="1676853"/>
        <a:ext cx="2476500" cy="2986560"/>
      </dsp:txXfrm>
    </dsp:sp>
    <dsp:sp modelId="{BE863EDF-A75A-40C2-B7D8-E4701F9DC059}">
      <dsp:nvSpPr>
        <dsp:cNvPr id="0" name=""/>
        <dsp:cNvSpPr/>
      </dsp:nvSpPr>
      <dsp:spPr>
        <a:xfrm>
          <a:off x="5648960" y="755253"/>
          <a:ext cx="2476500" cy="921600"/>
        </a:xfrm>
        <a:prstGeom prst="rect">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C" sz="3200" kern="1200" dirty="0" smtClean="0">
              <a:latin typeface="Arial" panose="020B0604020202020204" pitchFamily="34" charset="0"/>
              <a:cs typeface="Arial" panose="020B0604020202020204" pitchFamily="34" charset="0"/>
            </a:rPr>
            <a:t>C</a:t>
          </a:r>
          <a:endParaRPr lang="es-EC" sz="3200" kern="1200" dirty="0">
            <a:latin typeface="Arial" panose="020B0604020202020204" pitchFamily="34" charset="0"/>
            <a:cs typeface="Arial" panose="020B0604020202020204" pitchFamily="34" charset="0"/>
          </a:endParaRPr>
        </a:p>
      </dsp:txBody>
      <dsp:txXfrm>
        <a:off x="5648960" y="755253"/>
        <a:ext cx="2476500" cy="921600"/>
      </dsp:txXfrm>
    </dsp:sp>
    <dsp:sp modelId="{2E26ED1D-FF27-4094-AA6F-CC2F6C078CAD}">
      <dsp:nvSpPr>
        <dsp:cNvPr id="0" name=""/>
        <dsp:cNvSpPr/>
      </dsp:nvSpPr>
      <dsp:spPr>
        <a:xfrm>
          <a:off x="5648960" y="1676853"/>
          <a:ext cx="2476500" cy="2986560"/>
        </a:xfrm>
        <a:prstGeom prst="rect">
          <a:avLst/>
        </a:prstGeom>
        <a:solidFill>
          <a:schemeClr val="accent3">
            <a:alpha val="90000"/>
            <a:tint val="55000"/>
            <a:hueOff val="0"/>
            <a:satOff val="0"/>
            <a:lumOff val="0"/>
            <a:alphaOff val="0"/>
          </a:schemeClr>
        </a:solidFill>
        <a:ln w="25400" cap="flat" cmpd="sng" algn="ctr">
          <a:solidFill>
            <a:schemeClr val="accent3">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Char char="••"/>
          </a:pPr>
          <a:r>
            <a:rPr lang="es-ES" sz="3200" kern="1200" dirty="0" smtClean="0">
              <a:latin typeface="Arial" panose="020B0604020202020204" pitchFamily="34" charset="0"/>
              <a:cs typeface="Arial" panose="020B0604020202020204" pitchFamily="34" charset="0"/>
            </a:rPr>
            <a:t>deberán cumplir el 80% de la tabla de productos </a:t>
          </a:r>
          <a:endParaRPr lang="es-EC" sz="3200" kern="1200" dirty="0">
            <a:latin typeface="Arial" panose="020B0604020202020204" pitchFamily="34" charset="0"/>
            <a:cs typeface="Arial" panose="020B0604020202020204" pitchFamily="34" charset="0"/>
          </a:endParaRPr>
        </a:p>
      </dsp:txBody>
      <dsp:txXfrm>
        <a:off x="5648960" y="1676853"/>
        <a:ext cx="2476500" cy="29865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BDAF8-E479-46B7-8AC0-B003EA8F978E}" type="datetimeFigureOut">
              <a:rPr lang="es-EC" smtClean="0"/>
              <a:t>9/6/2021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F100D-70E0-46CA-8ED6-95C93B559816}" type="slidenum">
              <a:rPr lang="es-EC" smtClean="0"/>
              <a:t>‹Nº›</a:t>
            </a:fld>
            <a:endParaRPr lang="es-EC"/>
          </a:p>
        </p:txBody>
      </p:sp>
    </p:spTree>
    <p:extLst>
      <p:ext uri="{BB962C8B-B14F-4D97-AF65-F5344CB8AC3E}">
        <p14:creationId xmlns:p14="http://schemas.microsoft.com/office/powerpoint/2010/main" val="356004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t>2</a:t>
            </a:fld>
            <a:endParaRPr lang="es-EC"/>
          </a:p>
        </p:txBody>
      </p:sp>
    </p:spTree>
    <p:extLst>
      <p:ext uri="{BB962C8B-B14F-4D97-AF65-F5344CB8AC3E}">
        <p14:creationId xmlns:p14="http://schemas.microsoft.com/office/powerpoint/2010/main" val="344272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78F100D-70E0-46CA-8ED6-95C93B559816}" type="slidenum">
              <a:rPr lang="es-EC" smtClean="0"/>
              <a:t>29</a:t>
            </a:fld>
            <a:endParaRPr lang="es-EC"/>
          </a:p>
        </p:txBody>
      </p:sp>
    </p:spTree>
    <p:extLst>
      <p:ext uri="{BB962C8B-B14F-4D97-AF65-F5344CB8AC3E}">
        <p14:creationId xmlns:p14="http://schemas.microsoft.com/office/powerpoint/2010/main" val="784436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49" descr="LOGO ESPE ORIGINAL cop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7557" name="CorelDRAW" r:id="rId4" imgW="9151920" imgH="5621400" progId="">
                  <p:embed/>
                </p:oleObj>
              </mc:Choice>
              <mc:Fallback>
                <p:oleObj name="CorelDRAW" r:id="rId4" imgW="9151920" imgH="5621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8" descr="bannner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638341" y="2130426"/>
            <a:ext cx="10363200" cy="1470025"/>
          </a:xfrm>
        </p:spPr>
        <p:txBody>
          <a:body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2990888"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Tree>
    <p:extLst>
      <p:ext uri="{BB962C8B-B14F-4D97-AF65-F5344CB8AC3E}">
        <p14:creationId xmlns:p14="http://schemas.microsoft.com/office/powerpoint/2010/main" val="202538176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9/6/2021</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541117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9/6/2021</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80615639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9/6/2021</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6149672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9/6/2021</a:t>
            </a:fld>
            <a:endParaRPr lang="es-EC"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1167338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9/6/2021</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4756914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9/6/2021</a:t>
            </a:fld>
            <a:endParaRPr lang="es-EC"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9887197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9/6/2021</a:t>
            </a:fld>
            <a:endParaRPr lang="es-EC"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821760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9/6/2021</a:t>
            </a:fld>
            <a:endParaRPr lang="es-EC"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3249225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9/6/2021</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0017932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solidFill>
                  <a:prstClr val="black">
                    <a:tint val="75000"/>
                  </a:prstClr>
                </a:solidFill>
              </a:rPr>
              <a:pPr/>
              <a:t>9/6/2021</a:t>
            </a:fld>
            <a:endParaRPr lang="es-EC"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endParaRPr lang="es-EC"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4659270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4099"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203D6-28EC-494E-A848-DC696354D6F7}" type="datetimeFigureOut">
              <a:rPr lang="es-EC" smtClean="0">
                <a:solidFill>
                  <a:prstClr val="black">
                    <a:tint val="75000"/>
                  </a:prstClr>
                </a:solidFill>
              </a:rPr>
              <a:pPr/>
              <a:t>9/6/2021</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A9F67-89B4-4FD1-854C-0DDA5C968772}"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prstClr val="black"/>
              </a:solidFill>
            </a:endParaRPr>
          </a:p>
        </p:txBody>
      </p:sp>
      <p:sp>
        <p:nvSpPr>
          <p:cNvPr id="8"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solidFill>
                <a:prstClr val="black"/>
              </a:solidFill>
            </a:endParaRPr>
          </a:p>
        </p:txBody>
      </p:sp>
      <p:sp>
        <p:nvSpPr>
          <p:cNvPr id="9"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pPr>
              <a:defRPr/>
            </a:pPr>
            <a:endParaRPr lang="es-ES" dirty="0">
              <a:solidFill>
                <a:prstClr val="black"/>
              </a:solidFill>
            </a:endParaRPr>
          </a:p>
        </p:txBody>
      </p:sp>
      <p:sp>
        <p:nvSpPr>
          <p:cNvPr id="10"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pPr>
              <a:defRPr/>
            </a:pPr>
            <a:endParaRPr lang="es-ES" dirty="0">
              <a:solidFill>
                <a:prstClr val="black"/>
              </a:solidFill>
            </a:endParaRPr>
          </a:p>
        </p:txBody>
      </p:sp>
      <p:pic>
        <p:nvPicPr>
          <p:cNvPr id="4107"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8976784"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645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13" Type="http://schemas.microsoft.com/office/2007/relationships/diagramDrawing" Target="../diagrams/drawing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61950" y="0"/>
            <a:ext cx="4271010" cy="990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8" name="1 Título"/>
          <p:cNvSpPr txBox="1">
            <a:spLocks/>
          </p:cNvSpPr>
          <p:nvPr/>
        </p:nvSpPr>
        <p:spPr bwMode="auto">
          <a:xfrm>
            <a:off x="2407919" y="411480"/>
            <a:ext cx="9251391" cy="1429420"/>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1800" b="1" dirty="0" smtClean="0">
              <a:solidFill>
                <a:schemeClr val="accent3">
                  <a:lumMod val="50000"/>
                </a:schemeClr>
              </a:solidFill>
              <a:latin typeface="Arial" panose="020B0604020202020204" pitchFamily="34" charset="0"/>
              <a:cs typeface="Arial" panose="020B0604020202020204" pitchFamily="34" charset="0"/>
            </a:endParaRPr>
          </a:p>
          <a:p>
            <a:r>
              <a:rPr lang="es-EC" sz="2000" b="1" dirty="0" smtClean="0">
                <a:solidFill>
                  <a:schemeClr val="accent3">
                    <a:lumMod val="50000"/>
                  </a:schemeClr>
                </a:solidFill>
                <a:latin typeface="Arial" panose="020B0604020202020204" pitchFamily="34" charset="0"/>
                <a:cs typeface="Arial" panose="020B0604020202020204" pitchFamily="34" charset="0"/>
              </a:rPr>
              <a:t>DEPARTAMENTO DE </a:t>
            </a:r>
            <a:r>
              <a:rPr lang="es-EC" sz="2000" b="1" dirty="0">
                <a:solidFill>
                  <a:schemeClr val="accent3">
                    <a:lumMod val="50000"/>
                  </a:schemeClr>
                </a:solidFill>
                <a:latin typeface="Arial" panose="020B0604020202020204" pitchFamily="34" charset="0"/>
                <a:cs typeface="Arial" panose="020B0604020202020204" pitchFamily="34" charset="0"/>
              </a:rPr>
              <a:t>CIENCIAS </a:t>
            </a:r>
            <a:r>
              <a:rPr lang="es-EC" sz="2000" b="1" dirty="0" smtClean="0">
                <a:solidFill>
                  <a:schemeClr val="accent3">
                    <a:lumMod val="50000"/>
                  </a:schemeClr>
                </a:solidFill>
                <a:latin typeface="Arial" panose="020B0604020202020204" pitchFamily="34" charset="0"/>
                <a:cs typeface="Arial" panose="020B0604020202020204" pitchFamily="34" charset="0"/>
              </a:rPr>
              <a:t>ADMINISTRATIVAS, ECONÓMICAS, </a:t>
            </a:r>
            <a:r>
              <a:rPr lang="es-EC" sz="2000" b="1" smtClean="0">
                <a:solidFill>
                  <a:schemeClr val="accent3">
                    <a:lumMod val="50000"/>
                  </a:schemeClr>
                </a:solidFill>
                <a:latin typeface="Arial" panose="020B0604020202020204" pitchFamily="34" charset="0"/>
                <a:cs typeface="Arial" panose="020B0604020202020204" pitchFamily="34" charset="0"/>
              </a:rPr>
              <a:t>Y </a:t>
            </a:r>
            <a:r>
              <a:rPr lang="es-EC" sz="2000" b="1" smtClean="0">
                <a:solidFill>
                  <a:schemeClr val="accent3">
                    <a:lumMod val="50000"/>
                  </a:schemeClr>
                </a:solidFill>
                <a:latin typeface="Arial" panose="020B0604020202020204" pitchFamily="34" charset="0"/>
                <a:cs typeface="Arial" panose="020B0604020202020204" pitchFamily="34" charset="0"/>
              </a:rPr>
              <a:t>DEL COMERCIO</a:t>
            </a:r>
            <a:endParaRPr lang="es-EC" sz="2000" b="1" dirty="0" smtClean="0">
              <a:solidFill>
                <a:schemeClr val="accent3">
                  <a:lumMod val="50000"/>
                </a:schemeClr>
              </a:solidFill>
              <a:latin typeface="Arial" panose="020B0604020202020204" pitchFamily="34" charset="0"/>
              <a:cs typeface="Arial" panose="020B0604020202020204" pitchFamily="34" charset="0"/>
            </a:endParaRPr>
          </a:p>
          <a:p>
            <a:endParaRPr lang="es-EC" sz="1200" b="1" dirty="0" smtClean="0">
              <a:solidFill>
                <a:schemeClr val="accent3">
                  <a:lumMod val="50000"/>
                </a:schemeClr>
              </a:solidFill>
              <a:latin typeface="Arial" panose="020B0604020202020204" pitchFamily="34" charset="0"/>
              <a:cs typeface="Arial" panose="020B0604020202020204" pitchFamily="34" charset="0"/>
            </a:endParaRPr>
          </a:p>
          <a:p>
            <a:r>
              <a:rPr lang="es-EC" sz="2000" b="1" dirty="0" smtClean="0">
                <a:solidFill>
                  <a:schemeClr val="accent3">
                    <a:lumMod val="50000"/>
                  </a:schemeClr>
                </a:solidFill>
                <a:latin typeface="Arial" panose="020B0604020202020204" pitchFamily="34" charset="0"/>
                <a:cs typeface="Arial" panose="020B0604020202020204" pitchFamily="34" charset="0"/>
              </a:rPr>
              <a:t>CARRERA DE INGENIERÍA COMERCIAL</a:t>
            </a:r>
            <a:endParaRPr lang="es-EC" sz="2400" dirty="0">
              <a:solidFill>
                <a:schemeClr val="accent3">
                  <a:lumMod val="50000"/>
                </a:schemeClr>
              </a:solidFill>
              <a:latin typeface="Arial" panose="020B0604020202020204" pitchFamily="34" charset="0"/>
              <a:cs typeface="Arial" panose="020B0604020202020204" pitchFamily="34" charset="0"/>
            </a:endParaRPr>
          </a:p>
        </p:txBody>
      </p:sp>
      <p:sp>
        <p:nvSpPr>
          <p:cNvPr id="10" name="9 Rectángulo"/>
          <p:cNvSpPr/>
          <p:nvPr/>
        </p:nvSpPr>
        <p:spPr>
          <a:xfrm>
            <a:off x="2160862" y="3196406"/>
            <a:ext cx="1069139" cy="461665"/>
          </a:xfrm>
          <a:prstGeom prst="rect">
            <a:avLst/>
          </a:prstGeom>
        </p:spPr>
        <p:txBody>
          <a:bodyPr wrap="none">
            <a:spAutoFit/>
          </a:bodyPr>
          <a:lstStyle/>
          <a:p>
            <a:r>
              <a:rPr lang="es-EC" sz="2400" b="1" dirty="0" smtClean="0">
                <a:solidFill>
                  <a:schemeClr val="accent3">
                    <a:lumMod val="50000"/>
                  </a:schemeClr>
                </a:solidFill>
                <a:latin typeface="Arial" pitchFamily="34" charset="0"/>
                <a:cs typeface="Arial" pitchFamily="34" charset="0"/>
              </a:rPr>
              <a:t>Tema:</a:t>
            </a:r>
            <a:endParaRPr lang="es-EC" sz="2400" b="1" dirty="0">
              <a:solidFill>
                <a:schemeClr val="accent3">
                  <a:lumMod val="50000"/>
                </a:schemeClr>
              </a:solidFill>
              <a:latin typeface="Arial" pitchFamily="34" charset="0"/>
              <a:cs typeface="Arial" pitchFamily="34" charset="0"/>
            </a:endParaRPr>
          </a:p>
        </p:txBody>
      </p:sp>
      <p:sp>
        <p:nvSpPr>
          <p:cNvPr id="11" name="10 CuadroTexto"/>
          <p:cNvSpPr txBox="1"/>
          <p:nvPr/>
        </p:nvSpPr>
        <p:spPr>
          <a:xfrm>
            <a:off x="3230001" y="2940304"/>
            <a:ext cx="8150297" cy="923330"/>
          </a:xfrm>
          <a:prstGeom prst="rect">
            <a:avLst/>
          </a:prstGeom>
          <a:noFill/>
        </p:spPr>
        <p:txBody>
          <a:bodyPr wrap="square" rtlCol="0">
            <a:spAutoFit/>
          </a:bodyPr>
          <a:lstStyle/>
          <a:p>
            <a:pPr algn="just"/>
            <a:r>
              <a:rPr lang="es-ES" b="1" dirty="0"/>
              <a:t>MODELO DE GESTIÓN PARA EL MANEJO ÓPTIMO DE PROCESOS E  INVENTARIOS EN FARMACIAS  INDEPENDIENTES  ACORDE CON LA DEMANDA ACTUAL DEL MERCADO FARMACÉUTICO </a:t>
            </a:r>
            <a:endParaRPr lang="es-EC" dirty="0">
              <a:latin typeface="Arial Narrow" pitchFamily="34" charset="0"/>
            </a:endParaRPr>
          </a:p>
        </p:txBody>
      </p:sp>
      <p:sp>
        <p:nvSpPr>
          <p:cNvPr id="12" name="2 Subtítulo"/>
          <p:cNvSpPr>
            <a:spLocks noGrp="1"/>
          </p:cNvSpPr>
          <p:nvPr>
            <p:ph type="subTitle" idx="1"/>
          </p:nvPr>
        </p:nvSpPr>
        <p:spPr>
          <a:xfrm>
            <a:off x="2160862" y="4433188"/>
            <a:ext cx="5118926" cy="456141"/>
          </a:xfrm>
        </p:spPr>
        <p:txBody>
          <a:bodyPr/>
          <a:lstStyle/>
          <a:p>
            <a:pPr algn="l"/>
            <a:r>
              <a:rPr lang="es-EC" sz="2400" b="1" dirty="0" smtClean="0">
                <a:solidFill>
                  <a:schemeClr val="accent3">
                    <a:lumMod val="50000"/>
                  </a:schemeClr>
                </a:solidFill>
                <a:latin typeface="Arial" panose="020B0604020202020204" pitchFamily="34" charset="0"/>
                <a:cs typeface="Arial" panose="020B0604020202020204" pitchFamily="34" charset="0"/>
              </a:rPr>
              <a:t>Autora: </a:t>
            </a:r>
            <a:r>
              <a:rPr lang="es-EC" sz="2400" dirty="0" smtClean="0">
                <a:solidFill>
                  <a:schemeClr val="tx1"/>
                </a:solidFill>
                <a:latin typeface="Arial Narrow" panose="020B0606020202030204" pitchFamily="34" charset="0"/>
                <a:cs typeface="Arial" panose="020B0604020202020204" pitchFamily="34" charset="0"/>
              </a:rPr>
              <a:t>Carolina Vallejo Villacreses</a:t>
            </a:r>
          </a:p>
          <a:p>
            <a:pPr algn="l"/>
            <a:r>
              <a:rPr lang="es-EC" sz="2400" b="1" dirty="0">
                <a:solidFill>
                  <a:schemeClr val="accent3">
                    <a:lumMod val="50000"/>
                  </a:schemeClr>
                </a:solidFill>
                <a:latin typeface="Arial" panose="020B0604020202020204" pitchFamily="34" charset="0"/>
                <a:cs typeface="Arial" panose="020B0604020202020204" pitchFamily="34" charset="0"/>
              </a:rPr>
              <a:t> </a:t>
            </a:r>
            <a:r>
              <a:rPr lang="es-EC" sz="2400" b="1" dirty="0" smtClean="0">
                <a:solidFill>
                  <a:schemeClr val="accent3">
                    <a:lumMod val="50000"/>
                  </a:schemeClr>
                </a:solidFill>
                <a:latin typeface="Arial" panose="020B0604020202020204" pitchFamily="34" charset="0"/>
                <a:cs typeface="Arial" panose="020B0604020202020204" pitchFamily="34" charset="0"/>
              </a:rPr>
              <a:t>               </a:t>
            </a:r>
            <a:endParaRPr lang="es-EC" sz="2400" dirty="0" smtClean="0">
              <a:solidFill>
                <a:schemeClr val="tx1"/>
              </a:solidFill>
              <a:latin typeface="Arial Narrow" panose="020B0606020202030204" pitchFamily="34" charset="0"/>
              <a:cs typeface="Arial" panose="020B0604020202020204" pitchFamily="34" charset="0"/>
            </a:endParaRPr>
          </a:p>
        </p:txBody>
      </p:sp>
      <p:sp>
        <p:nvSpPr>
          <p:cNvPr id="13" name="2 Subtítulo"/>
          <p:cNvSpPr txBox="1">
            <a:spLocks/>
          </p:cNvSpPr>
          <p:nvPr/>
        </p:nvSpPr>
        <p:spPr bwMode="auto">
          <a:xfrm>
            <a:off x="7279788" y="4138868"/>
            <a:ext cx="4100510" cy="91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C" sz="2400" b="1" dirty="0" smtClean="0">
                <a:solidFill>
                  <a:schemeClr val="accent3">
                    <a:lumMod val="50000"/>
                  </a:schemeClr>
                </a:solidFill>
                <a:latin typeface="Arial" panose="020B0604020202020204" pitchFamily="34" charset="0"/>
                <a:cs typeface="Arial" panose="020B0604020202020204" pitchFamily="34" charset="0"/>
              </a:rPr>
              <a:t>Director:    </a:t>
            </a:r>
            <a:r>
              <a:rPr lang="es-EC" sz="2400" dirty="0" smtClean="0">
                <a:solidFill>
                  <a:schemeClr val="tx1"/>
                </a:solidFill>
                <a:latin typeface="Arial Narrow" panose="020B0606020202030204" pitchFamily="34" charset="0"/>
                <a:cs typeface="Arial" panose="020B0604020202020204" pitchFamily="34" charset="0"/>
              </a:rPr>
              <a:t>Ing. Cesar Segovia</a:t>
            </a:r>
          </a:p>
          <a:p>
            <a:pPr algn="l"/>
            <a:r>
              <a:rPr lang="es-EC" sz="2400" b="1" dirty="0" smtClean="0">
                <a:solidFill>
                  <a:srgbClr val="4F6228"/>
                </a:solidFill>
                <a:latin typeface="Arial" panose="020B0604020202020204" pitchFamily="34" charset="0"/>
                <a:cs typeface="Arial" panose="020B0604020202020204" pitchFamily="34" charset="0"/>
              </a:rPr>
              <a:t>Oponente: </a:t>
            </a:r>
            <a:r>
              <a:rPr lang="es-EC" sz="2400" dirty="0" smtClean="0">
                <a:solidFill>
                  <a:schemeClr val="tx1"/>
                </a:solidFill>
                <a:latin typeface="Arial Narrow" panose="020B0606020202030204" pitchFamily="34" charset="0"/>
                <a:cs typeface="Arial" panose="020B0604020202020204" pitchFamily="34" charset="0"/>
              </a:rPr>
              <a:t>Ing. Patricio Dalgo</a:t>
            </a:r>
            <a:endParaRPr lang="es-EC" sz="2400" dirty="0" smtClean="0">
              <a:solidFill>
                <a:schemeClr val="accent3">
                  <a:lumMod val="50000"/>
                </a:schemeClr>
              </a:solidFill>
              <a:latin typeface="Arial" panose="020B0604020202020204" pitchFamily="34" charset="0"/>
              <a:cs typeface="Arial" panose="020B0604020202020204" pitchFamily="34" charset="0"/>
            </a:endParaRPr>
          </a:p>
          <a:p>
            <a:pPr algn="l">
              <a:buClr>
                <a:schemeClr val="accent3">
                  <a:lumMod val="50000"/>
                </a:schemeClr>
              </a:buClr>
            </a:pPr>
            <a:endParaRPr lang="es-EC" sz="2400" dirty="0" smtClean="0">
              <a:solidFill>
                <a:schemeClr val="tx1">
                  <a:lumMod val="95000"/>
                  <a:lumOff val="5000"/>
                </a:schemeClr>
              </a:solidFill>
              <a:latin typeface="Arial Narrow" pitchFamily="34" charset="0"/>
              <a:cs typeface="Arial" panose="020B0604020202020204" pitchFamily="34" charset="0"/>
            </a:endParaRPr>
          </a:p>
        </p:txBody>
      </p:sp>
      <p:sp>
        <p:nvSpPr>
          <p:cNvPr id="14" name="13 CuadroTexto"/>
          <p:cNvSpPr txBox="1"/>
          <p:nvPr/>
        </p:nvSpPr>
        <p:spPr>
          <a:xfrm>
            <a:off x="1610438" y="2060302"/>
            <a:ext cx="10158056" cy="492443"/>
          </a:xfrm>
          <a:prstGeom prst="rect">
            <a:avLst/>
          </a:prstGeom>
          <a:noFill/>
        </p:spPr>
        <p:txBody>
          <a:bodyPr wrap="square" rtlCol="0">
            <a:spAutoFit/>
          </a:bodyPr>
          <a:lstStyle/>
          <a:p>
            <a:pPr algn="ctr"/>
            <a:r>
              <a:rPr lang="es-EC" sz="2600" dirty="0" smtClean="0">
                <a:latin typeface="Arial Narrow" pitchFamily="34" charset="0"/>
              </a:rPr>
              <a:t>Trabajo de Titulación, previo a la obtención del título de Ingeniería Comercial</a:t>
            </a:r>
            <a:endParaRPr lang="es-EC" sz="2600" dirty="0">
              <a:latin typeface="Arial Narrow" pitchFamily="34" charset="0"/>
            </a:endParaRPr>
          </a:p>
        </p:txBody>
      </p:sp>
      <p:pic>
        <p:nvPicPr>
          <p:cNvPr id="2048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596" t="28382" r="21669" b="67188"/>
          <a:stretch/>
        </p:blipFill>
        <p:spPr bwMode="auto">
          <a:xfrm>
            <a:off x="0" y="0"/>
            <a:ext cx="12192000" cy="65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1" y="69464"/>
            <a:ext cx="2801248" cy="82067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990555" y="5051149"/>
            <a:ext cx="4086118" cy="830997"/>
          </a:xfrm>
          <a:prstGeom prst="rect">
            <a:avLst/>
          </a:prstGeom>
          <a:noFill/>
        </p:spPr>
        <p:txBody>
          <a:bodyPr wrap="square" rtlCol="0">
            <a:spAutoFit/>
          </a:bodyPr>
          <a:lstStyle/>
          <a:p>
            <a:pPr algn="ctr"/>
            <a:r>
              <a:rPr lang="es-EC" sz="2400" dirty="0">
                <a:solidFill>
                  <a:schemeClr val="tx1">
                    <a:lumMod val="95000"/>
                    <a:lumOff val="5000"/>
                  </a:schemeClr>
                </a:solidFill>
                <a:latin typeface="Arial Narrow" panose="020B0606020202030204" pitchFamily="34" charset="0"/>
                <a:cs typeface="Arial" panose="020B0604020202020204" pitchFamily="34" charset="0"/>
              </a:rPr>
              <a:t>Sangolquí, Julio 2019</a:t>
            </a:r>
          </a:p>
          <a:p>
            <a:pPr algn="ctr"/>
            <a:endParaRPr lang="es-EC" sz="2400" dirty="0">
              <a:latin typeface="Arial Narrow" panose="020B0606020202030204" pitchFamily="34" charset="0"/>
            </a:endParaRPr>
          </a:p>
        </p:txBody>
      </p:sp>
    </p:spTree>
    <p:extLst>
      <p:ext uri="{BB962C8B-B14F-4D97-AF65-F5344CB8AC3E}">
        <p14:creationId xmlns:p14="http://schemas.microsoft.com/office/powerpoint/2010/main" val="380092061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6045958"/>
            <a:ext cx="3002944" cy="522482"/>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txBox="1">
            <a:spLocks/>
          </p:cNvSpPr>
          <p:nvPr/>
        </p:nvSpPr>
        <p:spPr bwMode="auto">
          <a:xfrm>
            <a:off x="152400" y="179590"/>
            <a:ext cx="11762096"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200" b="1" dirty="0" smtClean="0">
                <a:solidFill>
                  <a:schemeClr val="tx1"/>
                </a:solidFill>
                <a:latin typeface="Arial" panose="020B0604020202020204" pitchFamily="34" charset="0"/>
                <a:cs typeface="Arial" panose="020B0604020202020204" pitchFamily="34" charset="0"/>
              </a:rPr>
              <a:t>CATEGORIA SECTORIAL FARMACIAS INDEPENDIENTES CANTÓN RUMIÑAHUI</a:t>
            </a:r>
            <a:endParaRPr lang="es-EC" sz="2200" b="1" dirty="0">
              <a:solidFill>
                <a:schemeClr val="tx1"/>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769255967"/>
              </p:ext>
            </p:extLst>
          </p:nvPr>
        </p:nvGraphicFramePr>
        <p:xfrm>
          <a:off x="1397333" y="1065152"/>
          <a:ext cx="8686800" cy="4653912"/>
        </p:xfrm>
        <a:graphic>
          <a:graphicData uri="http://schemas.openxmlformats.org/drawingml/2006/table">
            <a:tbl>
              <a:tblPr firstRow="1" firstCol="1" bandRow="1">
                <a:tableStyleId>{EB344D84-9AFB-497E-A393-DC336BA19D2E}</a:tableStyleId>
              </a:tblPr>
              <a:tblGrid>
                <a:gridCol w="1363770">
                  <a:extLst>
                    <a:ext uri="{9D8B030D-6E8A-4147-A177-3AD203B41FA5}">
                      <a16:colId xmlns:a16="http://schemas.microsoft.com/office/drawing/2014/main" val="20000"/>
                    </a:ext>
                  </a:extLst>
                </a:gridCol>
                <a:gridCol w="2441010">
                  <a:extLst>
                    <a:ext uri="{9D8B030D-6E8A-4147-A177-3AD203B41FA5}">
                      <a16:colId xmlns:a16="http://schemas.microsoft.com/office/drawing/2014/main" val="20001"/>
                    </a:ext>
                  </a:extLst>
                </a:gridCol>
                <a:gridCol w="2441010">
                  <a:extLst>
                    <a:ext uri="{9D8B030D-6E8A-4147-A177-3AD203B41FA5}">
                      <a16:colId xmlns:a16="http://schemas.microsoft.com/office/drawing/2014/main" val="20002"/>
                    </a:ext>
                  </a:extLst>
                </a:gridCol>
                <a:gridCol w="2441010">
                  <a:extLst>
                    <a:ext uri="{9D8B030D-6E8A-4147-A177-3AD203B41FA5}">
                      <a16:colId xmlns:a16="http://schemas.microsoft.com/office/drawing/2014/main" val="20003"/>
                    </a:ext>
                  </a:extLst>
                </a:gridCol>
              </a:tblGrid>
              <a:tr h="1226184">
                <a:tc>
                  <a:txBody>
                    <a:bodyPr/>
                    <a:lstStyle/>
                    <a:p>
                      <a:pPr algn="ctr">
                        <a:lnSpc>
                          <a:spcPct val="200000"/>
                        </a:lnSpc>
                        <a:spcAft>
                          <a:spcPts val="0"/>
                        </a:spcAft>
                      </a:pPr>
                      <a:r>
                        <a:rPr lang="es-ES" sz="1600" cap="all" dirty="0">
                          <a:solidFill>
                            <a:schemeClr val="tx1"/>
                          </a:solidFill>
                          <a:effectLst/>
                        </a:rPr>
                        <a:t>CATEGORIA</a:t>
                      </a:r>
                      <a:endParaRPr lang="es-EC" sz="1600" dirty="0">
                        <a:solidFill>
                          <a:schemeClr val="tx1"/>
                        </a:solidFill>
                        <a:effectLst/>
                      </a:endParaRPr>
                    </a:p>
                    <a:p>
                      <a:pPr algn="ctr">
                        <a:lnSpc>
                          <a:spcPct val="200000"/>
                        </a:lnSpc>
                        <a:spcAft>
                          <a:spcPts val="0"/>
                        </a:spcAft>
                      </a:pPr>
                      <a:r>
                        <a:rPr lang="es-ES" sz="1600" cap="all" dirty="0">
                          <a:solidFill>
                            <a:schemeClr val="tx1"/>
                          </a:solidFill>
                          <a:effectLst/>
                        </a:rPr>
                        <a:t>SECTORIAL</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S" sz="1600" cap="all" dirty="0" smtClean="0">
                          <a:solidFill>
                            <a:schemeClr val="tx1"/>
                          </a:solidFill>
                          <a:effectLst/>
                        </a:rPr>
                        <a:t>DEFINICIÓN</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smtClean="0">
                          <a:solidFill>
                            <a:schemeClr val="tx1"/>
                          </a:solidFill>
                          <a:effectLst/>
                        </a:rPr>
                        <a:t>NUMERO</a:t>
                      </a:r>
                      <a:r>
                        <a:rPr lang="es-EC" sz="1600" baseline="0" dirty="0" smtClean="0">
                          <a:solidFill>
                            <a:schemeClr val="tx1"/>
                          </a:solidFill>
                          <a:effectLst/>
                        </a:rPr>
                        <a:t> DE  FARMACIAS INDEPENDIENTES</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smtClean="0">
                          <a:solidFill>
                            <a:schemeClr val="tx1"/>
                          </a:solidFill>
                          <a:effectLst/>
                        </a:rPr>
                        <a:t>%</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226184">
                <a:tc>
                  <a:txBody>
                    <a:bodyPr/>
                    <a:lstStyle/>
                    <a:p>
                      <a:pPr algn="ctr">
                        <a:lnSpc>
                          <a:spcPct val="200000"/>
                        </a:lnSpc>
                        <a:spcAft>
                          <a:spcPts val="0"/>
                        </a:spcAft>
                      </a:pPr>
                      <a:r>
                        <a:rPr lang="es-ES" sz="1600" cap="all">
                          <a:solidFill>
                            <a:schemeClr val="tx1"/>
                          </a:solidFill>
                          <a:effectLst/>
                        </a:rPr>
                        <a:t>A</a:t>
                      </a:r>
                      <a:endParaRPr lang="es-EC"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S" sz="1600" dirty="0">
                          <a:solidFill>
                            <a:schemeClr val="tx1"/>
                          </a:solidFill>
                          <a:effectLst/>
                        </a:rPr>
                        <a:t>DE O A 500 METROS DE UNA ENTIDAD MEDICA</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smtClean="0">
                          <a:solidFill>
                            <a:schemeClr val="tx1"/>
                          </a:solidFill>
                          <a:effectLst/>
                        </a:rPr>
                        <a:t>20</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smtClean="0">
                          <a:solidFill>
                            <a:schemeClr val="tx1"/>
                          </a:solidFill>
                          <a:effectLst/>
                        </a:rPr>
                        <a:t>46.51%</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226184">
                <a:tc>
                  <a:txBody>
                    <a:bodyPr/>
                    <a:lstStyle/>
                    <a:p>
                      <a:pPr algn="ctr">
                        <a:lnSpc>
                          <a:spcPct val="200000"/>
                        </a:lnSpc>
                        <a:spcAft>
                          <a:spcPts val="0"/>
                        </a:spcAft>
                      </a:pPr>
                      <a:r>
                        <a:rPr lang="es-ES" sz="1600" cap="all">
                          <a:solidFill>
                            <a:schemeClr val="tx1"/>
                          </a:solidFill>
                          <a:effectLst/>
                        </a:rPr>
                        <a:t>B</a:t>
                      </a:r>
                      <a:endParaRPr lang="es-EC"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S" sz="1600" dirty="0">
                          <a:solidFill>
                            <a:schemeClr val="tx1"/>
                          </a:solidFill>
                          <a:effectLst/>
                        </a:rPr>
                        <a:t>DE 501 A 1 KM DE UNA ENTIDAD MEDICA</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smtClean="0">
                          <a:solidFill>
                            <a:schemeClr val="tx1"/>
                          </a:solidFill>
                          <a:effectLst/>
                        </a:rPr>
                        <a:t>12</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smtClean="0">
                          <a:solidFill>
                            <a:schemeClr val="tx1"/>
                          </a:solidFill>
                          <a:effectLst/>
                        </a:rPr>
                        <a:t>27.91%</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797449">
                <a:tc>
                  <a:txBody>
                    <a:bodyPr/>
                    <a:lstStyle/>
                    <a:p>
                      <a:pPr algn="ctr">
                        <a:lnSpc>
                          <a:spcPct val="200000"/>
                        </a:lnSpc>
                        <a:spcAft>
                          <a:spcPts val="0"/>
                        </a:spcAft>
                      </a:pPr>
                      <a:r>
                        <a:rPr lang="es-ES" sz="1600" cap="all" dirty="0">
                          <a:solidFill>
                            <a:schemeClr val="tx1"/>
                          </a:solidFill>
                          <a:effectLst/>
                        </a:rPr>
                        <a:t>C</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S" sz="1600" dirty="0">
                          <a:solidFill>
                            <a:schemeClr val="tx1"/>
                          </a:solidFill>
                          <a:effectLst/>
                        </a:rPr>
                        <a:t>MAS DE 1 KM DE UNA ENTIDAD MEDICA</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smtClean="0">
                          <a:solidFill>
                            <a:schemeClr val="tx1"/>
                          </a:solidFill>
                          <a:effectLst/>
                        </a:rPr>
                        <a:t>11</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200000"/>
                        </a:lnSpc>
                        <a:spcAft>
                          <a:spcPts val="0"/>
                        </a:spcAft>
                      </a:pPr>
                      <a:r>
                        <a:rPr lang="es-EC" sz="1600" dirty="0" smtClean="0">
                          <a:solidFill>
                            <a:schemeClr val="tx1"/>
                          </a:solidFill>
                          <a:effectLst/>
                        </a:rPr>
                        <a:t>25.58%</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138821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2000" r="-2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270403" y="413766"/>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DE LOS RESULTADOS</a:t>
            </a:r>
            <a:endParaRPr lang="es-EC" sz="2800" b="1" dirty="0">
              <a:solidFill>
                <a:schemeClr val="tx1"/>
              </a:solidFill>
              <a:latin typeface="Arial" panose="020B0604020202020204" pitchFamily="34" charset="0"/>
              <a:cs typeface="Arial" panose="020B0604020202020204" pitchFamily="34" charset="0"/>
            </a:endParaRPr>
          </a:p>
        </p:txBody>
      </p:sp>
      <p:sp>
        <p:nvSpPr>
          <p:cNvPr id="5" name="Rectángulo 4"/>
          <p:cNvSpPr/>
          <p:nvPr/>
        </p:nvSpPr>
        <p:spPr>
          <a:xfrm>
            <a:off x="485258" y="1727523"/>
            <a:ext cx="7599376" cy="2554545"/>
          </a:xfrm>
          <a:prstGeom prst="rect">
            <a:avLst/>
          </a:prstGeom>
        </p:spPr>
        <p:txBody>
          <a:bodyPr wrap="square">
            <a:spAutoFit/>
          </a:bodyPr>
          <a:lstStyle/>
          <a:p>
            <a:pPr algn="ctr"/>
            <a:r>
              <a:rPr lang="es-ES" sz="3200" dirty="0">
                <a:latin typeface="Arial" panose="020B0604020202020204" pitchFamily="34" charset="0"/>
                <a:ea typeface="Times New Roman" panose="02020603050405020304" pitchFamily="18" charset="0"/>
                <a:cs typeface="Arial" panose="020B0604020202020204" pitchFamily="34" charset="0"/>
              </a:rPr>
              <a:t>El presente </a:t>
            </a:r>
            <a:r>
              <a:rPr lang="es-ES" sz="3200" dirty="0" smtClean="0">
                <a:latin typeface="Arial" panose="020B0604020202020204" pitchFamily="34" charset="0"/>
                <a:ea typeface="Times New Roman" panose="02020603050405020304" pitchFamily="18" charset="0"/>
                <a:cs typeface="Arial" panose="020B0604020202020204" pitchFamily="34" charset="0"/>
              </a:rPr>
              <a:t>tiene </a:t>
            </a:r>
            <a:r>
              <a:rPr lang="es-ES" sz="3200" dirty="0">
                <a:latin typeface="Arial" panose="020B0604020202020204" pitchFamily="34" charset="0"/>
                <a:ea typeface="Times New Roman" panose="02020603050405020304" pitchFamily="18" charset="0"/>
                <a:cs typeface="Arial" panose="020B0604020202020204" pitchFamily="34" charset="0"/>
              </a:rPr>
              <a:t>como finalidad detallar los resultados que se obtuvieron durante esta investigación, a través de las encuestas aplicadas a las </a:t>
            </a:r>
            <a:r>
              <a:rPr lang="es-ES" sz="3200" dirty="0" smtClean="0">
                <a:latin typeface="Arial" panose="020B0604020202020204" pitchFamily="34" charset="0"/>
                <a:ea typeface="Times New Roman" panose="02020603050405020304" pitchFamily="18" charset="0"/>
                <a:cs typeface="Arial" panose="020B0604020202020204" pitchFamily="34" charset="0"/>
              </a:rPr>
              <a:t>Farmacias independientes</a:t>
            </a:r>
            <a:endParaRPr lang="es-EC" sz="3200" dirty="0">
              <a:latin typeface="Arial" panose="020B0604020202020204" pitchFamily="34" charset="0"/>
              <a:cs typeface="Arial" panose="020B0604020202020204" pitchFamily="34" charset="0"/>
            </a:endParaRPr>
          </a:p>
        </p:txBody>
      </p:sp>
      <p:pic>
        <p:nvPicPr>
          <p:cNvPr id="7"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0978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764" y="833157"/>
            <a:ext cx="10972800" cy="663922"/>
          </a:xfrm>
        </p:spPr>
        <p:txBody>
          <a:bodyPr/>
          <a:lstStyle/>
          <a:p>
            <a:r>
              <a:rPr lang="es-EC" sz="2400" b="1" dirty="0" smtClean="0">
                <a:latin typeface="Arial Black" panose="020B0A04020102020204" pitchFamily="34" charset="0"/>
                <a:cs typeface="MV Boli" panose="02000500030200090000" pitchFamily="2" charset="0"/>
              </a:rPr>
              <a:t>¿La organización posee un modelo de compras de inventario?</a:t>
            </a:r>
            <a:endParaRPr lang="es-EC" sz="2400" b="1" dirty="0">
              <a:latin typeface="Arial Black" panose="020B0A04020102020204" pitchFamily="34" charset="0"/>
              <a:cs typeface="MV Boli" panose="02000500030200090000" pitchFamily="2" charset="0"/>
            </a:endParaRPr>
          </a:p>
        </p:txBody>
      </p:sp>
      <p:sp>
        <p:nvSpPr>
          <p:cNvPr id="1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UNIVARIADO</a:t>
            </a:r>
            <a:endParaRPr lang="es-EC" sz="2800" b="1" dirty="0">
              <a:solidFill>
                <a:schemeClr val="tx1"/>
              </a:solidFill>
              <a:latin typeface="Arial" panose="020B0604020202020204" pitchFamily="34" charset="0"/>
              <a:cs typeface="Arial" panose="020B0604020202020204" pitchFamily="34" charset="0"/>
            </a:endParaRPr>
          </a:p>
        </p:txBody>
      </p:sp>
      <p:pic>
        <p:nvPicPr>
          <p:cNvPr id="7"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rotWithShape="1">
          <a:blip r:embed="rId3"/>
          <a:srcRect l="53103" t="11029" r="10401" b="36419"/>
          <a:stretch/>
        </p:blipFill>
        <p:spPr bwMode="auto">
          <a:xfrm>
            <a:off x="1733919" y="1661890"/>
            <a:ext cx="8039696" cy="42626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369336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BIVARIADO</a:t>
            </a:r>
            <a:endParaRPr lang="es-EC" sz="2800" b="1" dirty="0">
              <a:solidFill>
                <a:schemeClr val="tx1"/>
              </a:solidFill>
              <a:latin typeface="Arial" panose="020B0604020202020204" pitchFamily="34" charset="0"/>
              <a:cs typeface="Arial" panose="020B0604020202020204" pitchFamily="34" charset="0"/>
            </a:endParaRPr>
          </a:p>
        </p:txBody>
      </p:sp>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6018662"/>
            <a:ext cx="3002944" cy="54977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869795" y="2141044"/>
            <a:ext cx="6386941" cy="2352898"/>
          </a:xfrm>
          <a:prstGeom prst="rect">
            <a:avLst/>
          </a:prstGeom>
        </p:spPr>
      </p:pic>
      <p:pic>
        <p:nvPicPr>
          <p:cNvPr id="3" name="Imagen 2"/>
          <p:cNvPicPr>
            <a:picLocks noChangeAspect="1"/>
          </p:cNvPicPr>
          <p:nvPr/>
        </p:nvPicPr>
        <p:blipFill>
          <a:blip r:embed="rId4"/>
          <a:stretch>
            <a:fillRect/>
          </a:stretch>
        </p:blipFill>
        <p:spPr>
          <a:xfrm>
            <a:off x="8664496" y="3401297"/>
            <a:ext cx="2475572" cy="2185290"/>
          </a:xfrm>
          <a:prstGeom prst="rect">
            <a:avLst/>
          </a:prstGeom>
        </p:spPr>
      </p:pic>
      <p:sp>
        <p:nvSpPr>
          <p:cNvPr id="6" name="CuadroTexto 5"/>
          <p:cNvSpPr txBox="1"/>
          <p:nvPr/>
        </p:nvSpPr>
        <p:spPr>
          <a:xfrm>
            <a:off x="5597912" y="2642840"/>
            <a:ext cx="747132" cy="307777"/>
          </a:xfrm>
          <a:prstGeom prst="rect">
            <a:avLst/>
          </a:prstGeom>
          <a:noFill/>
        </p:spPr>
        <p:txBody>
          <a:bodyPr wrap="square" rtlCol="0">
            <a:spAutoFit/>
          </a:bodyPr>
          <a:lstStyle/>
          <a:p>
            <a:r>
              <a:rPr lang="es-EC" sz="1400" b="1" dirty="0" smtClean="0">
                <a:solidFill>
                  <a:srgbClr val="FF0000"/>
                </a:solidFill>
              </a:rPr>
              <a:t>16.28%</a:t>
            </a:r>
            <a:endParaRPr lang="es-EC" sz="1400" b="1" dirty="0">
              <a:solidFill>
                <a:srgbClr val="FF0000"/>
              </a:solidFill>
            </a:endParaRPr>
          </a:p>
        </p:txBody>
      </p:sp>
      <p:sp>
        <p:nvSpPr>
          <p:cNvPr id="7" name="CuadroTexto 6"/>
          <p:cNvSpPr txBox="1"/>
          <p:nvPr/>
        </p:nvSpPr>
        <p:spPr>
          <a:xfrm>
            <a:off x="6519401" y="2642839"/>
            <a:ext cx="747132" cy="307777"/>
          </a:xfrm>
          <a:prstGeom prst="rect">
            <a:avLst/>
          </a:prstGeom>
          <a:noFill/>
        </p:spPr>
        <p:txBody>
          <a:bodyPr wrap="square" rtlCol="0">
            <a:spAutoFit/>
          </a:bodyPr>
          <a:lstStyle/>
          <a:p>
            <a:r>
              <a:rPr lang="es-EC" sz="1400" b="1" dirty="0" smtClean="0">
                <a:solidFill>
                  <a:srgbClr val="FF0000"/>
                </a:solidFill>
              </a:rPr>
              <a:t>83.72%</a:t>
            </a:r>
            <a:endParaRPr lang="es-EC" sz="1400" b="1" dirty="0">
              <a:solidFill>
                <a:srgbClr val="FF0000"/>
              </a:solidFill>
            </a:endParaRPr>
          </a:p>
        </p:txBody>
      </p:sp>
    </p:spTree>
    <p:extLst>
      <p:ext uri="{BB962C8B-B14F-4D97-AF65-F5344CB8AC3E}">
        <p14:creationId xmlns:p14="http://schemas.microsoft.com/office/powerpoint/2010/main" val="107533159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764" y="1048211"/>
            <a:ext cx="10972800" cy="663922"/>
          </a:xfrm>
        </p:spPr>
        <p:txBody>
          <a:bodyPr/>
          <a:lstStyle/>
          <a:p>
            <a:r>
              <a:rPr lang="es-ES" sz="2400" dirty="0">
                <a:latin typeface="Arial Black" panose="020B0A04020102020204" pitchFamily="34" charset="0"/>
              </a:rPr>
              <a:t>¿Con cuáles de los siguientes ítems de negociación se siente identificado?</a:t>
            </a:r>
            <a:endParaRPr lang="es-EC" sz="2400" b="1" dirty="0">
              <a:latin typeface="Arial Black" panose="020B0A04020102020204" pitchFamily="34" charset="0"/>
              <a:cs typeface="MV Boli" panose="02000500030200090000" pitchFamily="2" charset="0"/>
            </a:endParaRPr>
          </a:p>
        </p:txBody>
      </p:sp>
      <p:sp>
        <p:nvSpPr>
          <p:cNvPr id="1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UNIVARIADO</a:t>
            </a:r>
            <a:endParaRPr lang="es-EC" sz="2800" b="1" dirty="0">
              <a:solidFill>
                <a:schemeClr val="tx1"/>
              </a:solidFill>
              <a:latin typeface="Arial" panose="020B0604020202020204" pitchFamily="34" charset="0"/>
              <a:cs typeface="Arial" panose="020B0604020202020204" pitchFamily="34" charset="0"/>
            </a:endParaRPr>
          </a:p>
        </p:txBody>
      </p:sp>
      <p:pic>
        <p:nvPicPr>
          <p:cNvPr id="7"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rotWithShape="1">
          <a:blip r:embed="rId3"/>
          <a:srcRect l="53832" t="17518" r="4927" b="34797"/>
          <a:stretch/>
        </p:blipFill>
        <p:spPr bwMode="auto">
          <a:xfrm>
            <a:off x="3671887" y="1871662"/>
            <a:ext cx="4848225" cy="3114675"/>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3"/>
          <a:srcRect l="53832" t="17518" r="4927" b="34797"/>
          <a:stretch/>
        </p:blipFill>
        <p:spPr bwMode="auto">
          <a:xfrm>
            <a:off x="1195754" y="2024062"/>
            <a:ext cx="9126415" cy="3900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964532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BIVARIADO</a:t>
            </a:r>
            <a:endParaRPr lang="es-EC" sz="2800" b="1" dirty="0">
              <a:solidFill>
                <a:schemeClr val="tx1"/>
              </a:solidFill>
              <a:latin typeface="Arial" panose="020B0604020202020204" pitchFamily="34" charset="0"/>
              <a:cs typeface="Arial" panose="020B0604020202020204" pitchFamily="34" charset="0"/>
            </a:endParaRPr>
          </a:p>
        </p:txBody>
      </p:sp>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6018662"/>
            <a:ext cx="3002944" cy="54977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925551" y="1862253"/>
            <a:ext cx="7076643" cy="3066585"/>
          </a:xfrm>
          <a:prstGeom prst="rect">
            <a:avLst/>
          </a:prstGeom>
        </p:spPr>
      </p:pic>
      <p:pic>
        <p:nvPicPr>
          <p:cNvPr id="8" name="Imagen 7"/>
          <p:cNvPicPr>
            <a:picLocks noChangeAspect="1"/>
          </p:cNvPicPr>
          <p:nvPr/>
        </p:nvPicPr>
        <p:blipFill>
          <a:blip r:embed="rId4"/>
          <a:stretch>
            <a:fillRect/>
          </a:stretch>
        </p:blipFill>
        <p:spPr>
          <a:xfrm>
            <a:off x="9017606" y="1474052"/>
            <a:ext cx="2762250" cy="1657350"/>
          </a:xfrm>
          <a:prstGeom prst="rect">
            <a:avLst/>
          </a:prstGeom>
        </p:spPr>
      </p:pic>
      <p:sp>
        <p:nvSpPr>
          <p:cNvPr id="6" name="CuadroTexto 5"/>
          <p:cNvSpPr txBox="1"/>
          <p:nvPr/>
        </p:nvSpPr>
        <p:spPr>
          <a:xfrm>
            <a:off x="6758987" y="2440222"/>
            <a:ext cx="691376" cy="253916"/>
          </a:xfrm>
          <a:prstGeom prst="rect">
            <a:avLst/>
          </a:prstGeom>
          <a:noFill/>
        </p:spPr>
        <p:txBody>
          <a:bodyPr wrap="square" rtlCol="0">
            <a:spAutoFit/>
          </a:bodyPr>
          <a:lstStyle/>
          <a:p>
            <a:r>
              <a:rPr lang="es-EC" sz="1050" b="1" dirty="0" smtClean="0">
                <a:solidFill>
                  <a:srgbClr val="FF0000"/>
                </a:solidFill>
              </a:rPr>
              <a:t>16.28%</a:t>
            </a:r>
            <a:endParaRPr lang="es-EC" sz="1050" b="1" dirty="0">
              <a:solidFill>
                <a:srgbClr val="FF0000"/>
              </a:solidFill>
            </a:endParaRPr>
          </a:p>
        </p:txBody>
      </p:sp>
      <p:sp>
        <p:nvSpPr>
          <p:cNvPr id="9" name="CuadroTexto 8"/>
          <p:cNvSpPr txBox="1"/>
          <p:nvPr/>
        </p:nvSpPr>
        <p:spPr>
          <a:xfrm>
            <a:off x="7450363" y="2413291"/>
            <a:ext cx="747132" cy="261610"/>
          </a:xfrm>
          <a:prstGeom prst="rect">
            <a:avLst/>
          </a:prstGeom>
          <a:noFill/>
        </p:spPr>
        <p:txBody>
          <a:bodyPr wrap="square" rtlCol="0">
            <a:spAutoFit/>
          </a:bodyPr>
          <a:lstStyle/>
          <a:p>
            <a:r>
              <a:rPr lang="es-EC" sz="1050" b="1" dirty="0" smtClean="0">
                <a:solidFill>
                  <a:srgbClr val="FF0000"/>
                </a:solidFill>
              </a:rPr>
              <a:t>83.72%</a:t>
            </a:r>
            <a:endParaRPr lang="es-EC" sz="1050" b="1" dirty="0">
              <a:solidFill>
                <a:srgbClr val="FF0000"/>
              </a:solidFill>
            </a:endParaRPr>
          </a:p>
        </p:txBody>
      </p:sp>
    </p:spTree>
    <p:extLst>
      <p:ext uri="{BB962C8B-B14F-4D97-AF65-F5344CB8AC3E}">
        <p14:creationId xmlns:p14="http://schemas.microsoft.com/office/powerpoint/2010/main" val="60640668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764" y="833157"/>
            <a:ext cx="10972800" cy="663922"/>
          </a:xfrm>
        </p:spPr>
        <p:txBody>
          <a:bodyPr/>
          <a:lstStyle/>
          <a:p>
            <a:r>
              <a:rPr lang="es-ES" sz="2400" dirty="0" smtClean="0">
                <a:latin typeface="Arial Black" panose="020B0A04020102020204" pitchFamily="34" charset="0"/>
              </a:rPr>
              <a:t>¿</a:t>
            </a:r>
            <a:r>
              <a:rPr lang="es-ES" sz="2400" dirty="0">
                <a:latin typeface="Arial Black" panose="020B0A04020102020204" pitchFamily="34" charset="0"/>
              </a:rPr>
              <a:t>Con cuál de las siguientes situaciones de compra se ve identificado?</a:t>
            </a:r>
            <a:endParaRPr lang="es-EC" sz="2400" b="1" dirty="0">
              <a:latin typeface="Arial Black" panose="020B0A04020102020204" pitchFamily="34" charset="0"/>
              <a:cs typeface="MV Boli" panose="02000500030200090000" pitchFamily="2" charset="0"/>
            </a:endParaRPr>
          </a:p>
        </p:txBody>
      </p:sp>
      <p:sp>
        <p:nvSpPr>
          <p:cNvPr id="1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UNIVARIADO</a:t>
            </a:r>
            <a:endParaRPr lang="es-EC" sz="2800" b="1" dirty="0">
              <a:solidFill>
                <a:schemeClr val="tx1"/>
              </a:solidFill>
              <a:latin typeface="Arial" panose="020B0604020202020204" pitchFamily="34" charset="0"/>
              <a:cs typeface="Arial" panose="020B0604020202020204" pitchFamily="34" charset="0"/>
            </a:endParaRPr>
          </a:p>
        </p:txBody>
      </p:sp>
      <p:pic>
        <p:nvPicPr>
          <p:cNvPr id="7"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rotWithShape="1">
          <a:blip r:embed="rId3"/>
          <a:srcRect l="54380" t="10056" r="5109" b="42258"/>
          <a:stretch/>
        </p:blipFill>
        <p:spPr bwMode="auto">
          <a:xfrm>
            <a:off x="1293956" y="1619091"/>
            <a:ext cx="9126415" cy="4262660"/>
          </a:xfrm>
          <a:prstGeom prst="rect">
            <a:avLst/>
          </a:prstGeom>
          <a:ln>
            <a:noFill/>
          </a:ln>
          <a:extLst>
            <a:ext uri="{53640926-AAD7-44D8-BBD7-CCE9431645EC}">
              <a14:shadowObscured xmlns:a14="http://schemas.microsoft.com/office/drawing/2010/main"/>
            </a:ext>
          </a:extLst>
        </p:spPr>
      </p:pic>
      <p:sp>
        <p:nvSpPr>
          <p:cNvPr id="4" name="Cerrar llave 3"/>
          <p:cNvSpPr/>
          <p:nvPr/>
        </p:nvSpPr>
        <p:spPr>
          <a:xfrm rot="5400000" flipH="1">
            <a:off x="5057079" y="395357"/>
            <a:ext cx="323386" cy="4973447"/>
          </a:xfrm>
          <a:prstGeom prst="rightBrace">
            <a:avLst/>
          </a:prstGeom>
          <a:noFill/>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5" name="CuadroTexto 4"/>
          <p:cNvSpPr txBox="1"/>
          <p:nvPr/>
        </p:nvSpPr>
        <p:spPr>
          <a:xfrm>
            <a:off x="4014439" y="2319454"/>
            <a:ext cx="2486722" cy="369332"/>
          </a:xfrm>
          <a:prstGeom prst="rect">
            <a:avLst/>
          </a:prstGeom>
          <a:noFill/>
        </p:spPr>
        <p:txBody>
          <a:bodyPr wrap="square" rtlCol="0">
            <a:spAutoFit/>
          </a:bodyPr>
          <a:lstStyle/>
          <a:p>
            <a:pPr algn="ctr"/>
            <a:r>
              <a:rPr lang="es-EC" b="1" dirty="0" smtClean="0">
                <a:solidFill>
                  <a:srgbClr val="FF0000"/>
                </a:solidFill>
              </a:rPr>
              <a:t>60.31%</a:t>
            </a:r>
            <a:endParaRPr lang="es-EC" b="1" dirty="0">
              <a:solidFill>
                <a:srgbClr val="FF0000"/>
              </a:solidFill>
            </a:endParaRPr>
          </a:p>
        </p:txBody>
      </p:sp>
    </p:spTree>
    <p:extLst>
      <p:ext uri="{BB962C8B-B14F-4D97-AF65-F5344CB8AC3E}">
        <p14:creationId xmlns:p14="http://schemas.microsoft.com/office/powerpoint/2010/main" val="426008642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9634" t="29593" r="28567" b="24065"/>
          <a:stretch/>
        </p:blipFill>
        <p:spPr>
          <a:xfrm>
            <a:off x="2174488" y="1873406"/>
            <a:ext cx="7449014" cy="3813717"/>
          </a:xfrm>
          <a:prstGeom prst="rect">
            <a:avLst/>
          </a:prstGeom>
        </p:spPr>
      </p:pic>
      <p:sp>
        <p:nvSpPr>
          <p:cNvPr id="5"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UNIVARIADO</a:t>
            </a:r>
            <a:endParaRPr lang="es-EC" sz="2800" b="1" dirty="0">
              <a:solidFill>
                <a:schemeClr val="tx1"/>
              </a:solidFill>
              <a:latin typeface="Arial" panose="020B0604020202020204" pitchFamily="34" charset="0"/>
              <a:cs typeface="Arial" panose="020B0604020202020204" pitchFamily="34" charset="0"/>
            </a:endParaRPr>
          </a:p>
        </p:txBody>
      </p:sp>
      <p:sp>
        <p:nvSpPr>
          <p:cNvPr id="6" name="Título 1"/>
          <p:cNvSpPr txBox="1">
            <a:spLocks/>
          </p:cNvSpPr>
          <p:nvPr/>
        </p:nvSpPr>
        <p:spPr>
          <a:xfrm>
            <a:off x="370764" y="833157"/>
            <a:ext cx="10972800" cy="66392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2400" dirty="0" smtClean="0">
                <a:latin typeface="Arial Black" panose="020B0A04020102020204" pitchFamily="34" charset="0"/>
              </a:rPr>
              <a:t>¿Porcentaje que adquiere a un proveedor( distribuidora farmacéutica)?</a:t>
            </a:r>
            <a:endParaRPr lang="es-EC" sz="2400" b="1" dirty="0">
              <a:latin typeface="Arial Black" panose="020B0A04020102020204" pitchFamily="34" charset="0"/>
              <a:cs typeface="MV Boli" panose="02000500030200090000" pitchFamily="2" charset="0"/>
            </a:endParaRPr>
          </a:p>
        </p:txBody>
      </p:sp>
      <p:sp>
        <p:nvSpPr>
          <p:cNvPr id="7" name="Cerrar llave 6"/>
          <p:cNvSpPr/>
          <p:nvPr/>
        </p:nvSpPr>
        <p:spPr>
          <a:xfrm rot="5400000" flipH="1">
            <a:off x="7543800" y="1599691"/>
            <a:ext cx="323386" cy="2564781"/>
          </a:xfrm>
          <a:prstGeom prst="rightBrace">
            <a:avLst/>
          </a:prstGeom>
          <a:noFill/>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2" name="CuadroTexto 1"/>
          <p:cNvSpPr txBox="1"/>
          <p:nvPr/>
        </p:nvSpPr>
        <p:spPr>
          <a:xfrm>
            <a:off x="7064298" y="2351056"/>
            <a:ext cx="1282390" cy="369332"/>
          </a:xfrm>
          <a:prstGeom prst="rect">
            <a:avLst/>
          </a:prstGeom>
          <a:noFill/>
        </p:spPr>
        <p:txBody>
          <a:bodyPr wrap="square" rtlCol="0">
            <a:spAutoFit/>
          </a:bodyPr>
          <a:lstStyle/>
          <a:p>
            <a:pPr algn="ctr"/>
            <a:r>
              <a:rPr lang="es-EC" b="1" dirty="0" smtClean="0">
                <a:solidFill>
                  <a:srgbClr val="FF0000"/>
                </a:solidFill>
              </a:rPr>
              <a:t>65.12%</a:t>
            </a:r>
            <a:endParaRPr lang="es-EC" b="1" dirty="0">
              <a:solidFill>
                <a:srgbClr val="FF0000"/>
              </a:solidFill>
            </a:endParaRPr>
          </a:p>
        </p:txBody>
      </p:sp>
    </p:spTree>
    <p:extLst>
      <p:ext uri="{BB962C8B-B14F-4D97-AF65-F5344CB8AC3E}">
        <p14:creationId xmlns:p14="http://schemas.microsoft.com/office/powerpoint/2010/main" val="266306488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764" y="944668"/>
            <a:ext cx="10972800" cy="663922"/>
          </a:xfrm>
        </p:spPr>
        <p:txBody>
          <a:bodyPr/>
          <a:lstStyle/>
          <a:p>
            <a:r>
              <a:rPr lang="es-ES" sz="2400" i="1" dirty="0">
                <a:latin typeface="Arial Black" panose="020B0A04020102020204" pitchFamily="34" charset="0"/>
              </a:rPr>
              <a:t>¿Con cuál de los siguientes problemas se ha visto identificada la organización?</a:t>
            </a:r>
            <a:endParaRPr lang="es-EC" sz="2400" i="1" dirty="0">
              <a:latin typeface="Arial Black" panose="020B0A04020102020204" pitchFamily="34" charset="0"/>
            </a:endParaRPr>
          </a:p>
        </p:txBody>
      </p:sp>
      <p:sp>
        <p:nvSpPr>
          <p:cNvPr id="1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UNIVARIADO</a:t>
            </a:r>
            <a:endParaRPr lang="es-EC" sz="2800" b="1" dirty="0">
              <a:solidFill>
                <a:schemeClr val="tx1"/>
              </a:solidFill>
              <a:latin typeface="Arial" panose="020B0604020202020204" pitchFamily="34" charset="0"/>
              <a:cs typeface="Arial" panose="020B0604020202020204" pitchFamily="34" charset="0"/>
            </a:endParaRPr>
          </a:p>
        </p:txBody>
      </p:sp>
      <p:pic>
        <p:nvPicPr>
          <p:cNvPr id="7"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rotWithShape="1">
          <a:blip r:embed="rId3"/>
          <a:srcRect l="54927" t="12327" r="6022" b="34472"/>
          <a:stretch/>
        </p:blipFill>
        <p:spPr bwMode="auto">
          <a:xfrm>
            <a:off x="3001345" y="1884913"/>
            <a:ext cx="6191358" cy="40396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305019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BIVARIADO</a:t>
            </a:r>
            <a:endParaRPr lang="es-EC" sz="2800" b="1" dirty="0">
              <a:solidFill>
                <a:schemeClr val="tx1"/>
              </a:solidFill>
              <a:latin typeface="Arial" panose="020B0604020202020204" pitchFamily="34" charset="0"/>
              <a:cs typeface="Arial" panose="020B0604020202020204" pitchFamily="34" charset="0"/>
            </a:endParaRPr>
          </a:p>
        </p:txBody>
      </p:sp>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6018662"/>
            <a:ext cx="3002944" cy="54977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014761" y="1446111"/>
            <a:ext cx="8944467" cy="3103585"/>
          </a:xfrm>
          <a:prstGeom prst="rect">
            <a:avLst/>
          </a:prstGeom>
        </p:spPr>
      </p:pic>
    </p:spTree>
    <p:extLst>
      <p:ext uri="{BB962C8B-B14F-4D97-AF65-F5344CB8AC3E}">
        <p14:creationId xmlns:p14="http://schemas.microsoft.com/office/powerpoint/2010/main" val="153852400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INTRODUCCIÓN</a:t>
            </a:r>
            <a:endParaRPr lang="es-EC" sz="2800" b="1" dirty="0">
              <a:solidFill>
                <a:schemeClr val="tx1"/>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Resultado de imagen para mapa ecuad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793" r="3931"/>
          <a:stretch/>
        </p:blipFill>
        <p:spPr bwMode="auto">
          <a:xfrm>
            <a:off x="1422564" y="681489"/>
            <a:ext cx="1023163" cy="1103670"/>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derecha 1"/>
          <p:cNvSpPr/>
          <p:nvPr/>
        </p:nvSpPr>
        <p:spPr>
          <a:xfrm>
            <a:off x="3161203" y="994260"/>
            <a:ext cx="429854" cy="31494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13" name="Flecha derecha 12"/>
          <p:cNvSpPr/>
          <p:nvPr/>
        </p:nvSpPr>
        <p:spPr>
          <a:xfrm>
            <a:off x="6507073" y="999285"/>
            <a:ext cx="429854" cy="31494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17" name="Flecha derecha 16"/>
          <p:cNvSpPr/>
          <p:nvPr/>
        </p:nvSpPr>
        <p:spPr>
          <a:xfrm>
            <a:off x="3161203" y="3012841"/>
            <a:ext cx="429854" cy="31494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19" name="Flecha derecha 18"/>
          <p:cNvSpPr/>
          <p:nvPr/>
        </p:nvSpPr>
        <p:spPr>
          <a:xfrm>
            <a:off x="6507073" y="2972939"/>
            <a:ext cx="429854" cy="31494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9" name="Rectángulo redondeado 8"/>
          <p:cNvSpPr/>
          <p:nvPr/>
        </p:nvSpPr>
        <p:spPr>
          <a:xfrm>
            <a:off x="920858" y="1902306"/>
            <a:ext cx="1976893" cy="367737"/>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b="1" dirty="0" smtClean="0">
                <a:latin typeface="Arial" panose="020B0604020202020204" pitchFamily="34" charset="0"/>
                <a:cs typeface="Arial" panose="020B0604020202020204" pitchFamily="34" charset="0"/>
              </a:rPr>
              <a:t>Ecuador</a:t>
            </a:r>
            <a:endParaRPr lang="es-EC" sz="1100" b="1" dirty="0">
              <a:latin typeface="Arial" panose="020B0604020202020204" pitchFamily="34" charset="0"/>
              <a:cs typeface="Arial" panose="020B0604020202020204" pitchFamily="34" charset="0"/>
            </a:endParaRPr>
          </a:p>
        </p:txBody>
      </p:sp>
      <p:sp>
        <p:nvSpPr>
          <p:cNvPr id="25" name="Rectángulo redondeado 24"/>
          <p:cNvSpPr/>
          <p:nvPr/>
        </p:nvSpPr>
        <p:spPr>
          <a:xfrm>
            <a:off x="920858" y="3631618"/>
            <a:ext cx="1976893" cy="367737"/>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b="1" dirty="0" smtClean="0">
                <a:latin typeface="Arial" panose="020B0604020202020204" pitchFamily="34" charset="0"/>
                <a:cs typeface="Arial" panose="020B0604020202020204" pitchFamily="34" charset="0"/>
              </a:rPr>
              <a:t>Farmacias Independientes 52,9% vs 24.7% venta</a:t>
            </a:r>
            <a:endParaRPr lang="es-EC" sz="1100" b="1" dirty="0">
              <a:latin typeface="Arial" panose="020B0604020202020204" pitchFamily="34" charset="0"/>
              <a:cs typeface="Arial" panose="020B0604020202020204" pitchFamily="34" charset="0"/>
            </a:endParaRPr>
          </a:p>
        </p:txBody>
      </p:sp>
      <p:sp>
        <p:nvSpPr>
          <p:cNvPr id="26" name="Rectángulo redondeado 25"/>
          <p:cNvSpPr/>
          <p:nvPr/>
        </p:nvSpPr>
        <p:spPr>
          <a:xfrm>
            <a:off x="4278111" y="3585847"/>
            <a:ext cx="1976893" cy="367737"/>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b="1" dirty="0" smtClean="0">
                <a:latin typeface="Arial" panose="020B0604020202020204" pitchFamily="34" charset="0"/>
                <a:cs typeface="Arial" panose="020B0604020202020204" pitchFamily="34" charset="0"/>
              </a:rPr>
              <a:t>8927 SKU</a:t>
            </a:r>
            <a:endParaRPr lang="es-EC" sz="1100" b="1" dirty="0">
              <a:latin typeface="Arial" panose="020B0604020202020204" pitchFamily="34" charset="0"/>
              <a:cs typeface="Arial" panose="020B0604020202020204" pitchFamily="34" charset="0"/>
            </a:endParaRPr>
          </a:p>
        </p:txBody>
      </p:sp>
      <p:sp>
        <p:nvSpPr>
          <p:cNvPr id="27" name="Rectángulo redondeado 26"/>
          <p:cNvSpPr/>
          <p:nvPr/>
        </p:nvSpPr>
        <p:spPr>
          <a:xfrm>
            <a:off x="7696519" y="3619617"/>
            <a:ext cx="1976893" cy="34442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b="1" dirty="0" smtClean="0">
                <a:latin typeface="Arial" panose="020B0604020202020204" pitchFamily="34" charset="0"/>
                <a:cs typeface="Arial" panose="020B0604020202020204" pitchFamily="34" charset="0"/>
              </a:rPr>
              <a:t> 1 Ítem /Valor aproximado de 388 mil dólares</a:t>
            </a:r>
            <a:endParaRPr lang="es-EC" sz="1100" b="1" dirty="0">
              <a:latin typeface="Arial" panose="020B0604020202020204" pitchFamily="34" charset="0"/>
              <a:cs typeface="Arial" panose="020B0604020202020204" pitchFamily="34" charset="0"/>
            </a:endParaRPr>
          </a:p>
        </p:txBody>
      </p:sp>
      <p:pic>
        <p:nvPicPr>
          <p:cNvPr id="18450" name="Picture 18" descr="Resultado de imagen para desarroll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3403" y="719722"/>
            <a:ext cx="1739568" cy="1157664"/>
          </a:xfrm>
          <a:prstGeom prst="rect">
            <a:avLst/>
          </a:prstGeom>
          <a:noFill/>
          <a:extLst>
            <a:ext uri="{909E8E84-426E-40DD-AFC4-6F175D3DCCD1}">
              <a14:hiddenFill xmlns:a14="http://schemas.microsoft.com/office/drawing/2010/main">
                <a:solidFill>
                  <a:srgbClr val="FFFFFF"/>
                </a:solidFill>
              </a14:hiddenFill>
            </a:ext>
          </a:extLst>
        </p:spPr>
      </p:pic>
      <p:sp>
        <p:nvSpPr>
          <p:cNvPr id="32" name="Rectángulo redondeado 31"/>
          <p:cNvSpPr/>
          <p:nvPr/>
        </p:nvSpPr>
        <p:spPr>
          <a:xfrm>
            <a:off x="920858" y="5360930"/>
            <a:ext cx="1976893" cy="367737"/>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b="1" dirty="0" smtClean="0">
                <a:latin typeface="Arial" panose="020B0604020202020204" pitchFamily="34" charset="0"/>
                <a:cs typeface="Arial" panose="020B0604020202020204" pitchFamily="34" charset="0"/>
              </a:rPr>
              <a:t>Problemas de Inventario</a:t>
            </a:r>
            <a:endParaRPr lang="es-EC" sz="1100" b="1" dirty="0">
              <a:latin typeface="Arial" panose="020B0604020202020204" pitchFamily="34" charset="0"/>
              <a:cs typeface="Arial" panose="020B0604020202020204" pitchFamily="34" charset="0"/>
            </a:endParaRPr>
          </a:p>
        </p:txBody>
      </p:sp>
      <p:pic>
        <p:nvPicPr>
          <p:cNvPr id="18458" name="Picture 26" descr="Resultado de imagen para modelo de gesti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30" b="17322"/>
          <a:stretch/>
        </p:blipFill>
        <p:spPr bwMode="auto">
          <a:xfrm>
            <a:off x="4112828" y="4153202"/>
            <a:ext cx="2274385" cy="1053876"/>
          </a:xfrm>
          <a:prstGeom prst="rect">
            <a:avLst/>
          </a:prstGeom>
          <a:noFill/>
          <a:extLst>
            <a:ext uri="{909E8E84-426E-40DD-AFC4-6F175D3DCCD1}">
              <a14:hiddenFill xmlns:a14="http://schemas.microsoft.com/office/drawing/2010/main">
                <a:solidFill>
                  <a:srgbClr val="FFFFFF"/>
                </a:solidFill>
              </a14:hiddenFill>
            </a:ext>
          </a:extLst>
        </p:spPr>
      </p:pic>
      <p:sp>
        <p:nvSpPr>
          <p:cNvPr id="37" name="Flecha derecha 36"/>
          <p:cNvSpPr/>
          <p:nvPr/>
        </p:nvSpPr>
        <p:spPr>
          <a:xfrm>
            <a:off x="3161203" y="4522667"/>
            <a:ext cx="429854" cy="31494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39" name="Rectángulo redondeado 38"/>
          <p:cNvSpPr/>
          <p:nvPr/>
        </p:nvSpPr>
        <p:spPr>
          <a:xfrm>
            <a:off x="4278432" y="5256546"/>
            <a:ext cx="1976893" cy="34442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b="1" dirty="0" smtClean="0">
                <a:latin typeface="Arial" panose="020B0604020202020204" pitchFamily="34" charset="0"/>
                <a:cs typeface="Arial" panose="020B0604020202020204" pitchFamily="34" charset="0"/>
              </a:rPr>
              <a:t>Modelo de gestión</a:t>
            </a:r>
            <a:endParaRPr lang="es-EC" sz="1100" b="1" dirty="0">
              <a:latin typeface="Arial" panose="020B0604020202020204" pitchFamily="34" charset="0"/>
              <a:cs typeface="Arial" panose="020B0604020202020204" pitchFamily="34" charset="0"/>
            </a:endParaRPr>
          </a:p>
        </p:txBody>
      </p:sp>
      <p:sp>
        <p:nvSpPr>
          <p:cNvPr id="44" name="Rectángulo redondeado 43"/>
          <p:cNvSpPr/>
          <p:nvPr/>
        </p:nvSpPr>
        <p:spPr>
          <a:xfrm>
            <a:off x="4261573" y="1969163"/>
            <a:ext cx="1976893" cy="367737"/>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b="1" dirty="0" smtClean="0">
                <a:latin typeface="Arial" panose="020B0604020202020204" pitchFamily="34" charset="0"/>
                <a:cs typeface="Arial" panose="020B0604020202020204" pitchFamily="34" charset="0"/>
              </a:rPr>
              <a:t>Gasto Salud / PIB</a:t>
            </a:r>
            <a:endParaRPr lang="es-EC" sz="1100" b="1" dirty="0">
              <a:latin typeface="Arial" panose="020B0604020202020204" pitchFamily="34" charset="0"/>
              <a:cs typeface="Arial" panose="020B0604020202020204" pitchFamily="34" charset="0"/>
            </a:endParaRPr>
          </a:p>
        </p:txBody>
      </p:sp>
      <p:sp>
        <p:nvSpPr>
          <p:cNvPr id="45" name="Rectángulo redondeado 44"/>
          <p:cNvSpPr/>
          <p:nvPr/>
        </p:nvSpPr>
        <p:spPr>
          <a:xfrm>
            <a:off x="7635366" y="1877386"/>
            <a:ext cx="1976893" cy="367737"/>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sz="1100" b="1" dirty="0" smtClean="0">
                <a:latin typeface="Arial" panose="020B0604020202020204" pitchFamily="34" charset="0"/>
                <a:cs typeface="Arial" panose="020B0604020202020204" pitchFamily="34" charset="0"/>
              </a:rPr>
              <a:t>Aumento en $8,556 Millones</a:t>
            </a:r>
            <a:endParaRPr lang="es-EC" sz="1100" b="1" dirty="0">
              <a:latin typeface="Arial" panose="020B0604020202020204" pitchFamily="34" charset="0"/>
              <a:cs typeface="Arial" panose="020B0604020202020204" pitchFamily="34" charset="0"/>
            </a:endParaRPr>
          </a:p>
        </p:txBody>
      </p:sp>
      <p:pic>
        <p:nvPicPr>
          <p:cNvPr id="3" name="Picture 2" descr="Resultado de imagen para sector farmaceutic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0378" y="2665164"/>
            <a:ext cx="1764825" cy="82692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8"/>
          <a:stretch>
            <a:fillRect/>
          </a:stretch>
        </p:blipFill>
        <p:spPr>
          <a:xfrm>
            <a:off x="7550844" y="680511"/>
            <a:ext cx="2099198" cy="1185146"/>
          </a:xfrm>
          <a:prstGeom prst="rect">
            <a:avLst/>
          </a:prstGeom>
        </p:spPr>
      </p:pic>
      <p:pic>
        <p:nvPicPr>
          <p:cNvPr id="10" name="Picture 8"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4083" y="2377942"/>
            <a:ext cx="1789865" cy="118999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Resultado de imagen para SKU"/>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09584" y="2453023"/>
            <a:ext cx="2045741" cy="11001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Resultado de imagen para inventar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2026" y="4071506"/>
            <a:ext cx="1727816" cy="118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12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13"/>
                                        </p:tgtEl>
                                        <p:attrNameLst>
                                          <p:attrName>style.color</p:attrName>
                                        </p:attrNameLst>
                                      </p:cBhvr>
                                      <p:to>
                                        <a:schemeClr val="bg1"/>
                                      </p:to>
                                    </p:animClr>
                                    <p:animClr clrSpc="rgb" dir="cw">
                                      <p:cBhvr>
                                        <p:cTn id="14" dur="250" autoRev="1" fill="remove"/>
                                        <p:tgtEl>
                                          <p:spTgt spid="13"/>
                                        </p:tgtEl>
                                        <p:attrNameLst>
                                          <p:attrName>fillcolor</p:attrName>
                                        </p:attrNameLst>
                                      </p:cBhvr>
                                      <p:to>
                                        <a:schemeClr val="bg1"/>
                                      </p:to>
                                    </p:animClr>
                                    <p:set>
                                      <p:cBhvr>
                                        <p:cTn id="15" dur="250" autoRev="1" fill="remove"/>
                                        <p:tgtEl>
                                          <p:spTgt spid="13"/>
                                        </p:tgtEl>
                                        <p:attrNameLst>
                                          <p:attrName>fill.type</p:attrName>
                                        </p:attrNameLst>
                                      </p:cBhvr>
                                      <p:to>
                                        <p:strVal val="solid"/>
                                      </p:to>
                                    </p:set>
                                    <p:set>
                                      <p:cBhvr>
                                        <p:cTn id="16" dur="250" autoRev="1" fill="remove"/>
                                        <p:tgtEl>
                                          <p:spTgt spid="1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58"/>
                                        </p:tgtEl>
                                        <p:attrNameLst>
                                          <p:attrName>style.visibility</p:attrName>
                                        </p:attrNameLst>
                                      </p:cBhvr>
                                      <p:to>
                                        <p:strVal val="visible"/>
                                      </p:to>
                                    </p:set>
                                    <p:animEffect transition="in" filter="fade">
                                      <p:cBhvr>
                                        <p:cTn id="21" dur="500"/>
                                        <p:tgtEl>
                                          <p:spTgt spid="18458"/>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17"/>
                                        </p:tgtEl>
                                        <p:attrNameLst>
                                          <p:attrName>style.color</p:attrName>
                                        </p:attrNameLst>
                                      </p:cBhvr>
                                      <p:to>
                                        <a:schemeClr val="bg1"/>
                                      </p:to>
                                    </p:animClr>
                                    <p:animClr clrSpc="rgb" dir="cw">
                                      <p:cBhvr>
                                        <p:cTn id="26" dur="250" autoRev="1" fill="remove"/>
                                        <p:tgtEl>
                                          <p:spTgt spid="17"/>
                                        </p:tgtEl>
                                        <p:attrNameLst>
                                          <p:attrName>fillcolor</p:attrName>
                                        </p:attrNameLst>
                                      </p:cBhvr>
                                      <p:to>
                                        <a:schemeClr val="bg1"/>
                                      </p:to>
                                    </p:animClr>
                                    <p:set>
                                      <p:cBhvr>
                                        <p:cTn id="27" dur="250" autoRev="1" fill="remove"/>
                                        <p:tgtEl>
                                          <p:spTgt spid="17"/>
                                        </p:tgtEl>
                                        <p:attrNameLst>
                                          <p:attrName>fill.type</p:attrName>
                                        </p:attrNameLst>
                                      </p:cBhvr>
                                      <p:to>
                                        <p:strVal val="solid"/>
                                      </p:to>
                                    </p:set>
                                    <p:set>
                                      <p:cBhvr>
                                        <p:cTn id="28" dur="250" autoRev="1" fill="remove"/>
                                        <p:tgtEl>
                                          <p:spTgt spid="17"/>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19"/>
                                        </p:tgtEl>
                                        <p:attrNameLst>
                                          <p:attrName>style.color</p:attrName>
                                        </p:attrNameLst>
                                      </p:cBhvr>
                                      <p:to>
                                        <a:schemeClr val="bg1"/>
                                      </p:to>
                                    </p:animClr>
                                    <p:animClr clrSpc="rgb" dir="cw">
                                      <p:cBhvr>
                                        <p:cTn id="33" dur="250" autoRev="1" fill="remove"/>
                                        <p:tgtEl>
                                          <p:spTgt spid="19"/>
                                        </p:tgtEl>
                                        <p:attrNameLst>
                                          <p:attrName>fillcolor</p:attrName>
                                        </p:attrNameLst>
                                      </p:cBhvr>
                                      <p:to>
                                        <a:schemeClr val="bg1"/>
                                      </p:to>
                                    </p:animClr>
                                    <p:set>
                                      <p:cBhvr>
                                        <p:cTn id="34" dur="250" autoRev="1" fill="remove"/>
                                        <p:tgtEl>
                                          <p:spTgt spid="19"/>
                                        </p:tgtEl>
                                        <p:attrNameLst>
                                          <p:attrName>fill.type</p:attrName>
                                        </p:attrNameLst>
                                      </p:cBhvr>
                                      <p:to>
                                        <p:strVal val="solid"/>
                                      </p:to>
                                    </p:set>
                                    <p:set>
                                      <p:cBhvr>
                                        <p:cTn id="35" dur="250" autoRev="1" fill="remove"/>
                                        <p:tgtEl>
                                          <p:spTgt spid="19"/>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37"/>
                                        </p:tgtEl>
                                        <p:attrNameLst>
                                          <p:attrName>style.color</p:attrName>
                                        </p:attrNameLst>
                                      </p:cBhvr>
                                      <p:to>
                                        <a:schemeClr val="bg1"/>
                                      </p:to>
                                    </p:animClr>
                                    <p:animClr clrSpc="rgb" dir="cw">
                                      <p:cBhvr>
                                        <p:cTn id="40" dur="250" autoRev="1" fill="remove"/>
                                        <p:tgtEl>
                                          <p:spTgt spid="37"/>
                                        </p:tgtEl>
                                        <p:attrNameLst>
                                          <p:attrName>fillcolor</p:attrName>
                                        </p:attrNameLst>
                                      </p:cBhvr>
                                      <p:to>
                                        <a:schemeClr val="bg1"/>
                                      </p:to>
                                    </p:animClr>
                                    <p:set>
                                      <p:cBhvr>
                                        <p:cTn id="41" dur="250" autoRev="1" fill="remove"/>
                                        <p:tgtEl>
                                          <p:spTgt spid="37"/>
                                        </p:tgtEl>
                                        <p:attrNameLst>
                                          <p:attrName>fill.type</p:attrName>
                                        </p:attrNameLst>
                                      </p:cBhvr>
                                      <p:to>
                                        <p:strVal val="solid"/>
                                      </p:to>
                                    </p:set>
                                    <p:set>
                                      <p:cBhvr>
                                        <p:cTn id="42" dur="250" autoRev="1" fill="remove"/>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7" grpId="0" animBg="1"/>
      <p:bldP spid="19"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764" y="833157"/>
            <a:ext cx="10972800" cy="663922"/>
          </a:xfrm>
        </p:spPr>
        <p:txBody>
          <a:bodyPr/>
          <a:lstStyle/>
          <a:p>
            <a:r>
              <a:rPr lang="es-ES" sz="2400" i="1" dirty="0" smtClean="0">
                <a:latin typeface="Arial Black" panose="020B0A04020102020204" pitchFamily="34" charset="0"/>
              </a:rPr>
              <a:t> </a:t>
            </a:r>
            <a:r>
              <a:rPr lang="es-ES" sz="2400" i="1" dirty="0">
                <a:latin typeface="Arial Black" panose="020B0A04020102020204" pitchFamily="34" charset="0"/>
              </a:rPr>
              <a:t>¿Cree usted que está sujeto a las condiciones del proveedor?</a:t>
            </a:r>
            <a:endParaRPr lang="es-EC" sz="2400" i="1" dirty="0">
              <a:latin typeface="Arial Black" panose="020B0A04020102020204" pitchFamily="34" charset="0"/>
            </a:endParaRPr>
          </a:p>
        </p:txBody>
      </p:sp>
      <p:sp>
        <p:nvSpPr>
          <p:cNvPr id="1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UNIVARIADO</a:t>
            </a:r>
            <a:endParaRPr lang="es-EC" sz="2800" b="1" dirty="0">
              <a:solidFill>
                <a:schemeClr val="tx1"/>
              </a:solidFill>
              <a:latin typeface="Arial" panose="020B0604020202020204" pitchFamily="34" charset="0"/>
              <a:cs typeface="Arial" panose="020B0604020202020204" pitchFamily="34" charset="0"/>
            </a:endParaRPr>
          </a:p>
        </p:txBody>
      </p:sp>
      <p:pic>
        <p:nvPicPr>
          <p:cNvPr id="7"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rotWithShape="1">
          <a:blip r:embed="rId3"/>
          <a:srcRect l="53832" t="17842" r="4197" b="38365"/>
          <a:stretch/>
        </p:blipFill>
        <p:spPr bwMode="auto">
          <a:xfrm>
            <a:off x="1136996" y="1658773"/>
            <a:ext cx="9847122" cy="4427470"/>
          </a:xfrm>
          <a:prstGeom prst="rect">
            <a:avLst/>
          </a:prstGeom>
          <a:ln>
            <a:noFill/>
          </a:ln>
          <a:extLst>
            <a:ext uri="{53640926-AAD7-44D8-BBD7-CCE9431645EC}">
              <a14:shadowObscured xmlns:a14="http://schemas.microsoft.com/office/drawing/2010/main"/>
            </a:ext>
          </a:extLst>
        </p:spPr>
      </p:pic>
      <p:sp>
        <p:nvSpPr>
          <p:cNvPr id="6" name="Cerrar llave 5"/>
          <p:cNvSpPr/>
          <p:nvPr/>
        </p:nvSpPr>
        <p:spPr>
          <a:xfrm rot="5400000" flipH="1">
            <a:off x="7869136" y="956885"/>
            <a:ext cx="434388" cy="3416004"/>
          </a:xfrm>
          <a:prstGeom prst="rightBrace">
            <a:avLst/>
          </a:prstGeom>
          <a:noFill/>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3" name="CuadroTexto 2"/>
          <p:cNvSpPr txBox="1"/>
          <p:nvPr/>
        </p:nvSpPr>
        <p:spPr>
          <a:xfrm>
            <a:off x="7517116" y="2094607"/>
            <a:ext cx="1304692" cy="369332"/>
          </a:xfrm>
          <a:prstGeom prst="rect">
            <a:avLst/>
          </a:prstGeom>
          <a:noFill/>
        </p:spPr>
        <p:txBody>
          <a:bodyPr wrap="square" rtlCol="0">
            <a:spAutoFit/>
          </a:bodyPr>
          <a:lstStyle/>
          <a:p>
            <a:pPr algn="ctr"/>
            <a:r>
              <a:rPr lang="es-EC" b="1" dirty="0" smtClean="0">
                <a:solidFill>
                  <a:srgbClr val="FF0000"/>
                </a:solidFill>
              </a:rPr>
              <a:t>55.81%</a:t>
            </a:r>
            <a:endParaRPr lang="es-EC" b="1" dirty="0">
              <a:solidFill>
                <a:srgbClr val="FF0000"/>
              </a:solidFill>
            </a:endParaRPr>
          </a:p>
        </p:txBody>
      </p:sp>
    </p:spTree>
    <p:extLst>
      <p:ext uri="{BB962C8B-B14F-4D97-AF65-F5344CB8AC3E}">
        <p14:creationId xmlns:p14="http://schemas.microsoft.com/office/powerpoint/2010/main" val="294310119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764" y="833157"/>
            <a:ext cx="10972800" cy="663922"/>
          </a:xfrm>
        </p:spPr>
        <p:txBody>
          <a:bodyPr/>
          <a:lstStyle/>
          <a:p>
            <a:r>
              <a:rPr lang="es-ES" sz="2400" dirty="0">
                <a:latin typeface="Arial Black" panose="020B0A04020102020204" pitchFamily="34" charset="0"/>
              </a:rPr>
              <a:t>¿Con cuál de los siguientes problemas se ha visto identificada la organización en el momento de la venta?</a:t>
            </a:r>
            <a:endParaRPr lang="es-EC" sz="2400" i="1" dirty="0">
              <a:latin typeface="Arial Black" panose="020B0A04020102020204" pitchFamily="34" charset="0"/>
            </a:endParaRPr>
          </a:p>
        </p:txBody>
      </p:sp>
      <p:sp>
        <p:nvSpPr>
          <p:cNvPr id="1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UNIVARIADO</a:t>
            </a:r>
            <a:endParaRPr lang="es-EC" sz="2800" b="1" dirty="0">
              <a:solidFill>
                <a:schemeClr val="tx1"/>
              </a:solidFill>
              <a:latin typeface="Arial" panose="020B0604020202020204" pitchFamily="34" charset="0"/>
              <a:cs typeface="Arial" panose="020B0604020202020204" pitchFamily="34" charset="0"/>
            </a:endParaRPr>
          </a:p>
        </p:txBody>
      </p:sp>
      <p:pic>
        <p:nvPicPr>
          <p:cNvPr id="7"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rotWithShape="1">
          <a:blip r:embed="rId3"/>
          <a:srcRect l="54380" t="9732" r="4927" b="36418"/>
          <a:stretch/>
        </p:blipFill>
        <p:spPr bwMode="auto">
          <a:xfrm>
            <a:off x="2462355" y="1638943"/>
            <a:ext cx="7480993" cy="41437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042459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764" y="997968"/>
            <a:ext cx="10972800" cy="663922"/>
          </a:xfrm>
        </p:spPr>
        <p:txBody>
          <a:bodyPr/>
          <a:lstStyle/>
          <a:p>
            <a:r>
              <a:rPr lang="es-ES" sz="2400" i="1" dirty="0">
                <a:latin typeface="Arial Black" panose="020B0A04020102020204" pitchFamily="34" charset="0"/>
              </a:rPr>
              <a:t>¿Está de acuerdo que satisface las necesidades de sus clientes?</a:t>
            </a:r>
            <a:endParaRPr lang="es-EC" sz="2400" i="1" dirty="0">
              <a:latin typeface="Arial Black" panose="020B0A04020102020204" pitchFamily="34" charset="0"/>
            </a:endParaRPr>
          </a:p>
        </p:txBody>
      </p:sp>
      <p:sp>
        <p:nvSpPr>
          <p:cNvPr id="1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UNIVARIADO</a:t>
            </a:r>
            <a:endParaRPr lang="es-EC" sz="2800" b="1" dirty="0">
              <a:solidFill>
                <a:schemeClr val="tx1"/>
              </a:solidFill>
              <a:latin typeface="Arial" panose="020B0604020202020204" pitchFamily="34" charset="0"/>
              <a:cs typeface="Arial" panose="020B0604020202020204" pitchFamily="34" charset="0"/>
            </a:endParaRPr>
          </a:p>
        </p:txBody>
      </p:sp>
      <p:pic>
        <p:nvPicPr>
          <p:cNvPr id="7"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rotWithShape="1">
          <a:blip r:embed="rId3"/>
          <a:srcRect l="54380" t="19464" r="4197" b="35445"/>
          <a:stretch/>
        </p:blipFill>
        <p:spPr bwMode="auto">
          <a:xfrm>
            <a:off x="1848101" y="2181225"/>
            <a:ext cx="8229599" cy="3743325"/>
          </a:xfrm>
          <a:prstGeom prst="rect">
            <a:avLst/>
          </a:prstGeom>
          <a:ln>
            <a:noFill/>
          </a:ln>
          <a:extLst>
            <a:ext uri="{53640926-AAD7-44D8-BBD7-CCE9431645EC}">
              <a14:shadowObscured xmlns:a14="http://schemas.microsoft.com/office/drawing/2010/main"/>
            </a:ext>
          </a:extLst>
        </p:spPr>
      </p:pic>
      <p:sp>
        <p:nvSpPr>
          <p:cNvPr id="6" name="Cerrar llave 5"/>
          <p:cNvSpPr/>
          <p:nvPr/>
        </p:nvSpPr>
        <p:spPr>
          <a:xfrm rot="5400000" flipH="1">
            <a:off x="4629313" y="1373703"/>
            <a:ext cx="434388" cy="3443123"/>
          </a:xfrm>
          <a:prstGeom prst="rightBrace">
            <a:avLst/>
          </a:prstGeom>
          <a:noFill/>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3" name="CuadroTexto 2"/>
          <p:cNvSpPr txBox="1"/>
          <p:nvPr/>
        </p:nvSpPr>
        <p:spPr>
          <a:xfrm>
            <a:off x="4400458" y="2508738"/>
            <a:ext cx="892097" cy="369332"/>
          </a:xfrm>
          <a:prstGeom prst="rect">
            <a:avLst/>
          </a:prstGeom>
          <a:noFill/>
        </p:spPr>
        <p:txBody>
          <a:bodyPr wrap="square" rtlCol="0">
            <a:spAutoFit/>
          </a:bodyPr>
          <a:lstStyle/>
          <a:p>
            <a:r>
              <a:rPr lang="es-EC" b="1" dirty="0" smtClean="0">
                <a:solidFill>
                  <a:srgbClr val="FF0000"/>
                </a:solidFill>
              </a:rPr>
              <a:t>76.75%</a:t>
            </a:r>
            <a:endParaRPr lang="es-EC" b="1" dirty="0">
              <a:solidFill>
                <a:srgbClr val="FF0000"/>
              </a:solidFill>
            </a:endParaRPr>
          </a:p>
        </p:txBody>
      </p:sp>
    </p:spTree>
    <p:extLst>
      <p:ext uri="{BB962C8B-B14F-4D97-AF65-F5344CB8AC3E}">
        <p14:creationId xmlns:p14="http://schemas.microsoft.com/office/powerpoint/2010/main" val="28378690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764" y="833157"/>
            <a:ext cx="10972800" cy="663922"/>
          </a:xfrm>
        </p:spPr>
        <p:txBody>
          <a:bodyPr/>
          <a:lstStyle/>
          <a:p>
            <a:r>
              <a:rPr lang="es-ES" sz="2400" dirty="0">
                <a:latin typeface="Arial Black" panose="020B0A04020102020204" pitchFamily="34" charset="0"/>
              </a:rPr>
              <a:t>¿Realiza un presupuesto destinado para el inventario?</a:t>
            </a:r>
            <a:endParaRPr lang="es-EC" sz="2400" i="1" dirty="0">
              <a:latin typeface="Arial Black" panose="020B0A04020102020204" pitchFamily="34" charset="0"/>
            </a:endParaRPr>
          </a:p>
        </p:txBody>
      </p:sp>
      <p:sp>
        <p:nvSpPr>
          <p:cNvPr id="14" name="1 Título"/>
          <p:cNvSpPr txBox="1">
            <a:spLocks/>
          </p:cNvSpPr>
          <p:nvPr/>
        </p:nvSpPr>
        <p:spPr bwMode="auto">
          <a:xfrm>
            <a:off x="370764"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ANÁLISIS  UNIVARIADO</a:t>
            </a:r>
            <a:endParaRPr lang="es-EC" sz="2800" b="1" dirty="0">
              <a:solidFill>
                <a:schemeClr val="tx1"/>
              </a:solidFill>
              <a:latin typeface="Arial" panose="020B0604020202020204" pitchFamily="34" charset="0"/>
              <a:cs typeface="Arial" panose="020B0604020202020204" pitchFamily="34" charset="0"/>
            </a:endParaRPr>
          </a:p>
        </p:txBody>
      </p:sp>
      <p:pic>
        <p:nvPicPr>
          <p:cNvPr id="7"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rotWithShape="1">
          <a:blip r:embed="rId3"/>
          <a:srcRect l="53102" t="27898" r="4380" b="35445"/>
          <a:stretch/>
        </p:blipFill>
        <p:spPr bwMode="auto">
          <a:xfrm>
            <a:off x="1380392" y="1675467"/>
            <a:ext cx="8212015" cy="4070695"/>
          </a:xfrm>
          <a:prstGeom prst="rect">
            <a:avLst/>
          </a:prstGeom>
          <a:ln>
            <a:noFill/>
          </a:ln>
          <a:extLst>
            <a:ext uri="{53640926-AAD7-44D8-BBD7-CCE9431645EC}">
              <a14:shadowObscured xmlns:a14="http://schemas.microsoft.com/office/drawing/2010/main"/>
            </a:ext>
          </a:extLst>
        </p:spPr>
      </p:pic>
      <p:sp>
        <p:nvSpPr>
          <p:cNvPr id="6" name="Cerrar llave 5"/>
          <p:cNvSpPr/>
          <p:nvPr/>
        </p:nvSpPr>
        <p:spPr>
          <a:xfrm rot="5400000" flipH="1">
            <a:off x="4131697" y="1304353"/>
            <a:ext cx="434388" cy="2721067"/>
          </a:xfrm>
          <a:prstGeom prst="rightBrace">
            <a:avLst/>
          </a:prstGeom>
          <a:noFill/>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3" name="CuadroTexto 2"/>
          <p:cNvSpPr txBox="1"/>
          <p:nvPr/>
        </p:nvSpPr>
        <p:spPr>
          <a:xfrm>
            <a:off x="3958682" y="2084638"/>
            <a:ext cx="1081668" cy="369332"/>
          </a:xfrm>
          <a:prstGeom prst="rect">
            <a:avLst/>
          </a:prstGeom>
          <a:noFill/>
        </p:spPr>
        <p:txBody>
          <a:bodyPr wrap="square" rtlCol="0">
            <a:spAutoFit/>
          </a:bodyPr>
          <a:lstStyle/>
          <a:p>
            <a:pPr algn="ctr"/>
            <a:r>
              <a:rPr lang="es-EC" b="1" dirty="0" smtClean="0">
                <a:solidFill>
                  <a:srgbClr val="FF0000"/>
                </a:solidFill>
              </a:rPr>
              <a:t>81.40%</a:t>
            </a:r>
            <a:endParaRPr lang="es-EC" b="1" dirty="0">
              <a:solidFill>
                <a:srgbClr val="FF0000"/>
              </a:solidFill>
            </a:endParaRPr>
          </a:p>
        </p:txBody>
      </p:sp>
    </p:spTree>
    <p:extLst>
      <p:ext uri="{BB962C8B-B14F-4D97-AF65-F5344CB8AC3E}">
        <p14:creationId xmlns:p14="http://schemas.microsoft.com/office/powerpoint/2010/main" val="156656374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l="33674" t="22356" r="42652" b="21298"/>
          <a:stretch/>
        </p:blipFill>
        <p:spPr>
          <a:xfrm>
            <a:off x="375974" y="945480"/>
            <a:ext cx="3727940" cy="5010489"/>
          </a:xfrm>
          <a:prstGeom prst="rect">
            <a:avLst/>
          </a:prstGeom>
        </p:spPr>
      </p:pic>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b="1" dirty="0" smtClean="0">
                <a:solidFill>
                  <a:schemeClr val="tx1"/>
                </a:solidFill>
                <a:latin typeface="Arial" panose="020B0604020202020204" pitchFamily="34" charset="0"/>
                <a:cs typeface="Arial" panose="020B0604020202020204" pitchFamily="34" charset="0"/>
              </a:rPr>
              <a:t>HIPÓTESIS</a:t>
            </a:r>
            <a:endParaRPr lang="es-EC" sz="3200" b="1" dirty="0">
              <a:solidFill>
                <a:schemeClr val="tx1"/>
              </a:solidFill>
              <a:latin typeface="Arial" panose="020B0604020202020204" pitchFamily="34" charset="0"/>
              <a:cs typeface="Arial" panose="020B0604020202020204" pitchFamily="34" charset="0"/>
            </a:endParaRPr>
          </a:p>
        </p:txBody>
      </p:sp>
      <p:sp>
        <p:nvSpPr>
          <p:cNvPr id="7" name="Rectángulo redondeado 6"/>
          <p:cNvSpPr/>
          <p:nvPr/>
        </p:nvSpPr>
        <p:spPr>
          <a:xfrm>
            <a:off x="3173730" y="1978791"/>
            <a:ext cx="5049888" cy="14620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S" sz="1600" b="1" dirty="0">
                <a:latin typeface="Arial" panose="020B0604020202020204" pitchFamily="34" charset="0"/>
                <a:cs typeface="Arial" panose="020B0604020202020204" pitchFamily="34" charset="0"/>
              </a:rPr>
              <a:t>Hipótesis nula (H0</a:t>
            </a:r>
            <a:r>
              <a:rPr lang="es-ES" sz="1600" dirty="0">
                <a:latin typeface="Arial" panose="020B0604020202020204" pitchFamily="34" charset="0"/>
                <a:cs typeface="Arial" panose="020B0604020202020204" pitchFamily="34" charset="0"/>
              </a:rPr>
              <a:t>): ¿La ausencia de un modelo de gestión de compras de inventarios provoca el decreciente nivel de satisfacción de los clientes en las Farmacias Independientes en el cantón Rumiñahui, provincia de Pichincha?</a:t>
            </a:r>
          </a:p>
        </p:txBody>
      </p:sp>
      <p:sp>
        <p:nvSpPr>
          <p:cNvPr id="8" name="Rectángulo redondeado 7"/>
          <p:cNvSpPr/>
          <p:nvPr/>
        </p:nvSpPr>
        <p:spPr>
          <a:xfrm>
            <a:off x="3173730" y="4101730"/>
            <a:ext cx="5111356" cy="153568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s-ES" sz="1600" b="1" dirty="0">
                <a:latin typeface="Arial" panose="020B0604020202020204" pitchFamily="34" charset="0"/>
                <a:cs typeface="Arial" panose="020B0604020202020204" pitchFamily="34" charset="0"/>
              </a:rPr>
              <a:t>Hipótesis alternativa (H1</a:t>
            </a:r>
            <a:r>
              <a:rPr lang="es-ES" sz="1600" b="1" dirty="0" smtClean="0">
                <a:latin typeface="Arial" panose="020B0604020202020204" pitchFamily="34" charset="0"/>
                <a:cs typeface="Arial" panose="020B0604020202020204" pitchFamily="34" charset="0"/>
              </a:rPr>
              <a:t>):</a:t>
            </a:r>
            <a:r>
              <a:rPr lang="es-ES" sz="1600" dirty="0">
                <a:latin typeface="Arial" panose="020B0604020202020204" pitchFamily="34" charset="0"/>
                <a:cs typeface="Arial" panose="020B0604020202020204" pitchFamily="34" charset="0"/>
              </a:rPr>
              <a:t>¿La existencia de un modelo de gestión de compras de inventarios provoca el decreciente nivel de satisfacción de los clientes en las Farmacias Independientes en el cantón Rumiñahui, provincia de Pichincha?</a:t>
            </a:r>
          </a:p>
        </p:txBody>
      </p:sp>
      <p:pic>
        <p:nvPicPr>
          <p:cNvPr id="20484" name="Picture 4" descr="Resultado de imagen para crecimiento empre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0062" y="4263558"/>
            <a:ext cx="2743582" cy="137385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0062" y="1683487"/>
            <a:ext cx="2743582" cy="17573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08678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b="1" dirty="0" smtClean="0">
                <a:solidFill>
                  <a:schemeClr val="tx1"/>
                </a:solidFill>
                <a:latin typeface="Arial" panose="020B0604020202020204" pitchFamily="34" charset="0"/>
                <a:cs typeface="Arial" panose="020B0604020202020204" pitchFamily="34" charset="0"/>
              </a:rPr>
              <a:t>PRUEBA DE CHI CUADRADO </a:t>
            </a:r>
            <a:endParaRPr lang="es-EC" sz="3200" b="1" dirty="0">
              <a:solidFill>
                <a:schemeClr val="tx1"/>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824705" y="2052744"/>
            <a:ext cx="4698050" cy="2287769"/>
          </a:xfrm>
          <a:prstGeom prst="rect">
            <a:avLst/>
          </a:prstGeom>
        </p:spPr>
      </p:pic>
      <p:sp>
        <p:nvSpPr>
          <p:cNvPr id="8" name="Rectángulo 7"/>
          <p:cNvSpPr/>
          <p:nvPr/>
        </p:nvSpPr>
        <p:spPr>
          <a:xfrm>
            <a:off x="768823" y="1000659"/>
            <a:ext cx="5086067" cy="923330"/>
          </a:xfrm>
          <a:prstGeom prst="rect">
            <a:avLst/>
          </a:prstGeom>
        </p:spPr>
        <p:txBody>
          <a:bodyPr wrap="square">
            <a:spAutoFit/>
          </a:bodyPr>
          <a:lstStyle/>
          <a:p>
            <a:pPr algn="just"/>
            <a:r>
              <a:rPr lang="es-ES" dirty="0" smtClean="0">
                <a:latin typeface="Arial" panose="020B0604020202020204" pitchFamily="34" charset="0"/>
                <a:ea typeface="Times New Roman" panose="02020603050405020304" pitchFamily="18" charset="0"/>
                <a:cs typeface="Arial" panose="020B0604020202020204" pitchFamily="34" charset="0"/>
              </a:rPr>
              <a:t>Se usan las variables posee un modelo de compra de inventarios*satisface las necesidades de los clientes.” </a:t>
            </a:r>
            <a:endParaRPr lang="es-EC" dirty="0">
              <a:latin typeface="Arial" panose="020B0604020202020204" pitchFamily="34" charset="0"/>
              <a:cs typeface="Arial" panose="020B0604020202020204" pitchFamily="34" charset="0"/>
            </a:endParaRPr>
          </a:p>
        </p:txBody>
      </p:sp>
      <p:pic>
        <p:nvPicPr>
          <p:cNvPr id="6"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4"/>
          <a:srcRect l="31555" t="32845" r="32683" b="46342"/>
          <a:stretch/>
        </p:blipFill>
        <p:spPr>
          <a:xfrm>
            <a:off x="6025055" y="1147720"/>
            <a:ext cx="5995495" cy="3321548"/>
          </a:xfrm>
          <a:prstGeom prst="rect">
            <a:avLst/>
          </a:prstGeom>
        </p:spPr>
      </p:pic>
      <p:sp>
        <p:nvSpPr>
          <p:cNvPr id="10" name="Rectángulo 9"/>
          <p:cNvSpPr/>
          <p:nvPr/>
        </p:nvSpPr>
        <p:spPr>
          <a:xfrm>
            <a:off x="592977" y="4469268"/>
            <a:ext cx="7249762" cy="1477328"/>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El valor de Chi cuadrado calculado es de 3,108 y es menor al valor crítico de 7,8174 por lo tanto se acepta la hipótesis nula de la investigación que es la ausencia de un modelo de gestión de compra de inventarios el decreciente nivel de satisfacción de las farmacias independientes del cantón Rumiñahui.</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307436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7000" r="-7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343468" y="138647"/>
            <a:ext cx="4815385" cy="820358"/>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4000" b="1" dirty="0" smtClean="0">
                <a:solidFill>
                  <a:schemeClr val="tx1"/>
                </a:solidFill>
                <a:latin typeface="Arial" panose="020B0604020202020204" pitchFamily="34" charset="0"/>
                <a:cs typeface="Arial" panose="020B0604020202020204" pitchFamily="34" charset="0"/>
              </a:rPr>
              <a:t>PROPUESTA</a:t>
            </a:r>
            <a:endParaRPr lang="es-EC" sz="4000" b="1" dirty="0">
              <a:solidFill>
                <a:schemeClr val="tx1"/>
              </a:solidFill>
              <a:latin typeface="Arial" panose="020B0604020202020204" pitchFamily="34" charset="0"/>
              <a:cs typeface="Arial" panose="020B0604020202020204" pitchFamily="34" charset="0"/>
            </a:endParaRPr>
          </a:p>
        </p:txBody>
      </p:sp>
      <p:pic>
        <p:nvPicPr>
          <p:cNvPr id="5"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31955" y="2687955"/>
            <a:ext cx="8354484" cy="1569660"/>
          </a:xfrm>
          <a:prstGeom prst="rect">
            <a:avLst/>
          </a:prstGeom>
        </p:spPr>
        <p:txBody>
          <a:bodyPr wrap="square">
            <a:spAutoFit/>
          </a:bodyPr>
          <a:lstStyle/>
          <a:p>
            <a:pPr algn="just"/>
            <a:r>
              <a:rPr lang="es-ES" sz="2400" b="1" dirty="0" smtClean="0">
                <a:latin typeface="Arial" panose="020B0604020202020204" pitchFamily="34" charset="0"/>
                <a:cs typeface="Arial" panose="020B0604020202020204" pitchFamily="34" charset="0"/>
              </a:rPr>
              <a:t>DISEÑO DE UN MODELO DE GESTIÓN PARA EL MANEJO ÓPTIMO DE PROCESOS E INVENTARIOS EN FARMACIAS INDEPENDIENTES ACORDE CON LA DEMANDA ACTUAL DEL MERCADO FARMACÉUTICO </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01085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114398911"/>
              </p:ext>
            </p:extLst>
          </p:nvPr>
        </p:nvGraphicFramePr>
        <p:xfrm>
          <a:off x="343468" y="996287"/>
          <a:ext cx="7858836" cy="468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bwMode="auto">
          <a:xfrm>
            <a:off x="343468" y="138647"/>
            <a:ext cx="4815385"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b="1" dirty="0" smtClean="0">
                <a:solidFill>
                  <a:schemeClr val="tx1"/>
                </a:solidFill>
                <a:latin typeface="Arial" panose="020B0604020202020204" pitchFamily="34" charset="0"/>
                <a:cs typeface="Arial" panose="020B0604020202020204" pitchFamily="34" charset="0"/>
              </a:rPr>
              <a:t>INTRODUCCIÓN</a:t>
            </a:r>
            <a:endParaRPr lang="es-EC" sz="3200" b="1" dirty="0">
              <a:solidFill>
                <a:schemeClr val="tx1"/>
              </a:solidFill>
              <a:latin typeface="Arial" panose="020B0604020202020204" pitchFamily="34" charset="0"/>
              <a:cs typeface="Arial" panose="020B0604020202020204" pitchFamily="34" charset="0"/>
            </a:endParaRPr>
          </a:p>
        </p:txBody>
      </p:sp>
      <p:pic>
        <p:nvPicPr>
          <p:cNvPr id="9"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614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43468" y="138647"/>
            <a:ext cx="7299278"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b="1" dirty="0" smtClean="0">
                <a:solidFill>
                  <a:schemeClr val="tx1"/>
                </a:solidFill>
                <a:latin typeface="Arial" panose="020B0604020202020204" pitchFamily="34" charset="0"/>
                <a:cs typeface="Arial" panose="020B0604020202020204" pitchFamily="34" charset="0"/>
              </a:rPr>
              <a:t>ANALISIS DE LA BASE DE DATOS</a:t>
            </a:r>
            <a:endParaRPr lang="es-EC" sz="3200" b="1" dirty="0">
              <a:solidFill>
                <a:schemeClr val="tx1"/>
              </a:solidFill>
              <a:latin typeface="Arial" panose="020B0604020202020204" pitchFamily="34" charset="0"/>
              <a:cs typeface="Arial" panose="020B0604020202020204" pitchFamily="34" charset="0"/>
            </a:endParaRPr>
          </a:p>
        </p:txBody>
      </p:sp>
      <p:pic>
        <p:nvPicPr>
          <p:cNvPr id="1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p:nvPr/>
        </p:nvPicPr>
        <p:blipFill>
          <a:blip r:embed="rId3">
            <a:extLst>
              <a:ext uri="{28A0092B-C50C-407E-A947-70E740481C1C}">
                <a14:useLocalDpi xmlns:a14="http://schemas.microsoft.com/office/drawing/2010/main" val="0"/>
              </a:ext>
            </a:extLst>
          </a:blip>
          <a:stretch>
            <a:fillRect/>
          </a:stretch>
        </p:blipFill>
        <p:spPr>
          <a:xfrm>
            <a:off x="1137425" y="1310880"/>
            <a:ext cx="9546349" cy="3993701"/>
          </a:xfrm>
          <a:prstGeom prst="rect">
            <a:avLst/>
          </a:prstGeom>
        </p:spPr>
      </p:pic>
      <p:sp>
        <p:nvSpPr>
          <p:cNvPr id="2" name="Rectángulo 1"/>
          <p:cNvSpPr/>
          <p:nvPr/>
        </p:nvSpPr>
        <p:spPr>
          <a:xfrm>
            <a:off x="7642746" y="941548"/>
            <a:ext cx="2698175" cy="369332"/>
          </a:xfrm>
          <a:prstGeom prst="rect">
            <a:avLst/>
          </a:prstGeom>
        </p:spPr>
        <p:txBody>
          <a:bodyPr wrap="none">
            <a:spAutoFit/>
          </a:bodyPr>
          <a:lstStyle/>
          <a:p>
            <a:r>
              <a:rPr lang="es-ES" dirty="0" smtClean="0">
                <a:latin typeface="Times New Roman" panose="02020603050405020304" pitchFamily="18" charset="0"/>
                <a:ea typeface="Calibri" panose="020F0502020204030204" pitchFamily="34" charset="0"/>
                <a:cs typeface="Times New Roman" panose="02020603050405020304" pitchFamily="18" charset="0"/>
              </a:rPr>
              <a:t>Período </a:t>
            </a:r>
            <a:r>
              <a:rPr lang="es-ES" dirty="0">
                <a:latin typeface="Times New Roman" panose="02020603050405020304" pitchFamily="18" charset="0"/>
                <a:ea typeface="Calibri" panose="020F0502020204030204" pitchFamily="34" charset="0"/>
                <a:cs typeface="Times New Roman" panose="02020603050405020304" pitchFamily="18" charset="0"/>
              </a:rPr>
              <a:t>2014 hasta el 2018</a:t>
            </a:r>
            <a:endParaRPr lang="es-EC" dirty="0"/>
          </a:p>
        </p:txBody>
      </p:sp>
      <p:sp>
        <p:nvSpPr>
          <p:cNvPr id="8" name="Cerrar llave 7"/>
          <p:cNvSpPr/>
          <p:nvPr/>
        </p:nvSpPr>
        <p:spPr>
          <a:xfrm rot="10800000" flipH="1">
            <a:off x="7425552" y="2575376"/>
            <a:ext cx="434388" cy="1464708"/>
          </a:xfrm>
          <a:prstGeom prst="rightBrace">
            <a:avLst/>
          </a:prstGeom>
          <a:noFill/>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
        <p:nvSpPr>
          <p:cNvPr id="6" name="CuadroTexto 5"/>
          <p:cNvSpPr txBox="1"/>
          <p:nvPr/>
        </p:nvSpPr>
        <p:spPr>
          <a:xfrm>
            <a:off x="7859940" y="3123064"/>
            <a:ext cx="916070" cy="338554"/>
          </a:xfrm>
          <a:prstGeom prst="rect">
            <a:avLst/>
          </a:prstGeom>
          <a:noFill/>
        </p:spPr>
        <p:txBody>
          <a:bodyPr wrap="square" rtlCol="0">
            <a:spAutoFit/>
          </a:bodyPr>
          <a:lstStyle/>
          <a:p>
            <a:r>
              <a:rPr lang="es-EC" sz="1600" b="1" dirty="0" smtClean="0">
                <a:solidFill>
                  <a:srgbClr val="FF0000"/>
                </a:solidFill>
              </a:rPr>
              <a:t>87.48%</a:t>
            </a:r>
            <a:endParaRPr lang="es-EC" sz="1600" b="1" dirty="0">
              <a:solidFill>
                <a:srgbClr val="FF0000"/>
              </a:solidFill>
            </a:endParaRPr>
          </a:p>
        </p:txBody>
      </p:sp>
    </p:spTree>
    <p:extLst>
      <p:ext uri="{BB962C8B-B14F-4D97-AF65-F5344CB8AC3E}">
        <p14:creationId xmlns:p14="http://schemas.microsoft.com/office/powerpoint/2010/main" val="210736382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43468" y="138647"/>
            <a:ext cx="7299278"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b="1" dirty="0" smtClean="0">
                <a:solidFill>
                  <a:schemeClr val="tx1"/>
                </a:solidFill>
                <a:latin typeface="Arial" panose="020B0604020202020204" pitchFamily="34" charset="0"/>
                <a:cs typeface="Arial" panose="020B0604020202020204" pitchFamily="34" charset="0"/>
              </a:rPr>
              <a:t>ANALISIS DE LA BASE DE DATOS</a:t>
            </a:r>
            <a:endParaRPr lang="es-EC" sz="3200" b="1" dirty="0">
              <a:solidFill>
                <a:schemeClr val="tx1"/>
              </a:solidFill>
              <a:latin typeface="Arial" panose="020B0604020202020204" pitchFamily="34" charset="0"/>
              <a:cs typeface="Arial" panose="020B0604020202020204" pitchFamily="34" charset="0"/>
            </a:endParaRPr>
          </a:p>
        </p:txBody>
      </p:sp>
      <p:sp>
        <p:nvSpPr>
          <p:cNvPr id="6" name="Rectángulo redondeado 5"/>
          <p:cNvSpPr/>
          <p:nvPr/>
        </p:nvSpPr>
        <p:spPr>
          <a:xfrm>
            <a:off x="3823647" y="816260"/>
            <a:ext cx="7394480" cy="67587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just"/>
            <a:r>
              <a:rPr lang="es-ES" b="1" dirty="0"/>
              <a:t>Objetivo General</a:t>
            </a:r>
          </a:p>
          <a:p>
            <a:pPr algn="just"/>
            <a:r>
              <a:rPr lang="es-ES" dirty="0"/>
              <a:t>Diseñar un modelo de </a:t>
            </a:r>
            <a:r>
              <a:rPr lang="es-ES" dirty="0" smtClean="0"/>
              <a:t>gestión para la compra y manejo de inventarios</a:t>
            </a:r>
            <a:endParaRPr lang="es-ES" dirty="0"/>
          </a:p>
        </p:txBody>
      </p:sp>
      <p:sp>
        <p:nvSpPr>
          <p:cNvPr id="8" name="Rectángulo redondeado 7"/>
          <p:cNvSpPr/>
          <p:nvPr/>
        </p:nvSpPr>
        <p:spPr>
          <a:xfrm>
            <a:off x="433286" y="1801090"/>
            <a:ext cx="6056724" cy="58626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Presentación del medicamento </a:t>
            </a:r>
            <a:endParaRPr lang="es-ES" dirty="0"/>
          </a:p>
        </p:txBody>
      </p:sp>
      <p:sp>
        <p:nvSpPr>
          <p:cNvPr id="11" name="Rectángulo redondeado 10"/>
          <p:cNvSpPr/>
          <p:nvPr/>
        </p:nvSpPr>
        <p:spPr>
          <a:xfrm>
            <a:off x="433286" y="2556535"/>
            <a:ext cx="6056724" cy="58626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Clasificación de medicamentos por la línea terapéutica</a:t>
            </a:r>
            <a:endParaRPr lang="es-ES" dirty="0"/>
          </a:p>
        </p:txBody>
      </p:sp>
      <p:sp>
        <p:nvSpPr>
          <p:cNvPr id="12" name="Rectángulo redondeado 11"/>
          <p:cNvSpPr/>
          <p:nvPr/>
        </p:nvSpPr>
        <p:spPr>
          <a:xfrm>
            <a:off x="433286" y="3231253"/>
            <a:ext cx="6056724" cy="58626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Tipo de venta del medicamento :Ético y Popular</a:t>
            </a:r>
            <a:endParaRPr lang="es-ES" dirty="0"/>
          </a:p>
        </p:txBody>
      </p:sp>
      <p:sp>
        <p:nvSpPr>
          <p:cNvPr id="13" name="Rectángulo redondeado 12"/>
          <p:cNvSpPr/>
          <p:nvPr/>
        </p:nvSpPr>
        <p:spPr>
          <a:xfrm>
            <a:off x="433286" y="3955489"/>
            <a:ext cx="6056724" cy="58626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Tipo del producto: Marca o Genérico </a:t>
            </a:r>
            <a:endParaRPr lang="es-EC" dirty="0"/>
          </a:p>
        </p:txBody>
      </p:sp>
      <p:pic>
        <p:nvPicPr>
          <p:cNvPr id="15"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redondeado 13"/>
          <p:cNvSpPr/>
          <p:nvPr/>
        </p:nvSpPr>
        <p:spPr>
          <a:xfrm>
            <a:off x="433286" y="4735013"/>
            <a:ext cx="6056724" cy="58626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Molécula</a:t>
            </a:r>
            <a:endParaRPr lang="es-EC" dirty="0"/>
          </a:p>
        </p:txBody>
      </p:sp>
      <p:sp>
        <p:nvSpPr>
          <p:cNvPr id="16" name="Rectángulo redondeado 15"/>
          <p:cNvSpPr/>
          <p:nvPr/>
        </p:nvSpPr>
        <p:spPr>
          <a:xfrm>
            <a:off x="433286" y="5447683"/>
            <a:ext cx="6056724" cy="58626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Presentación del producto</a:t>
            </a:r>
            <a:endParaRPr lang="es-EC" dirty="0"/>
          </a:p>
        </p:txBody>
      </p:sp>
      <p:sp>
        <p:nvSpPr>
          <p:cNvPr id="17" name="Rectángulo redondeado 16"/>
          <p:cNvSpPr/>
          <p:nvPr/>
        </p:nvSpPr>
        <p:spPr>
          <a:xfrm>
            <a:off x="7776861" y="1990771"/>
            <a:ext cx="3441266" cy="586261"/>
          </a:xfrm>
          <a:prstGeom prst="roundRect">
            <a:avLst/>
          </a:prstGeom>
          <a:solidFill>
            <a:schemeClr val="bg1">
              <a:lumMod val="95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Unidades por presentación </a:t>
            </a:r>
            <a:endParaRPr lang="es-ES" dirty="0"/>
          </a:p>
        </p:txBody>
      </p:sp>
      <p:sp>
        <p:nvSpPr>
          <p:cNvPr id="18" name="Rectángulo redondeado 17"/>
          <p:cNvSpPr/>
          <p:nvPr/>
        </p:nvSpPr>
        <p:spPr>
          <a:xfrm>
            <a:off x="7776861" y="3451230"/>
            <a:ext cx="3441266" cy="586261"/>
          </a:xfrm>
          <a:prstGeom prst="roundRect">
            <a:avLst/>
          </a:prstGeom>
          <a:solidFill>
            <a:schemeClr val="bg1">
              <a:lumMod val="95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Precio promedio </a:t>
            </a:r>
            <a:endParaRPr lang="es-ES" dirty="0"/>
          </a:p>
        </p:txBody>
      </p:sp>
      <p:sp>
        <p:nvSpPr>
          <p:cNvPr id="19" name="Rectángulo redondeado 18"/>
          <p:cNvSpPr/>
          <p:nvPr/>
        </p:nvSpPr>
        <p:spPr>
          <a:xfrm>
            <a:off x="7776861" y="4233958"/>
            <a:ext cx="3441266" cy="586261"/>
          </a:xfrm>
          <a:prstGeom prst="roundRect">
            <a:avLst/>
          </a:prstGeom>
          <a:solidFill>
            <a:schemeClr val="bg1">
              <a:lumMod val="95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Productos nuevos</a:t>
            </a:r>
            <a:endParaRPr lang="es-ES" dirty="0"/>
          </a:p>
        </p:txBody>
      </p:sp>
      <p:sp>
        <p:nvSpPr>
          <p:cNvPr id="20" name="Rectángulo redondeado 19"/>
          <p:cNvSpPr/>
          <p:nvPr/>
        </p:nvSpPr>
        <p:spPr>
          <a:xfrm>
            <a:off x="7776861" y="5089348"/>
            <a:ext cx="3441266" cy="586261"/>
          </a:xfrm>
          <a:prstGeom prst="roundRect">
            <a:avLst/>
          </a:prstGeom>
          <a:solidFill>
            <a:schemeClr val="bg1">
              <a:lumMod val="95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Cobertura en farmacias </a:t>
            </a:r>
            <a:endParaRPr lang="es-ES" dirty="0"/>
          </a:p>
        </p:txBody>
      </p:sp>
      <p:sp>
        <p:nvSpPr>
          <p:cNvPr id="21" name="Rectángulo redondeado 20"/>
          <p:cNvSpPr/>
          <p:nvPr/>
        </p:nvSpPr>
        <p:spPr>
          <a:xfrm>
            <a:off x="7776861" y="2768097"/>
            <a:ext cx="3441266" cy="586261"/>
          </a:xfrm>
          <a:prstGeom prst="roundRect">
            <a:avLst/>
          </a:prstGeom>
          <a:solidFill>
            <a:schemeClr val="bg1">
              <a:lumMod val="95000"/>
            </a:schemeClr>
          </a:solidFill>
          <a:ln w="38100"/>
        </p:spPr>
        <p:style>
          <a:lnRef idx="2">
            <a:schemeClr val="accent3"/>
          </a:lnRef>
          <a:fillRef idx="1">
            <a:schemeClr val="lt1"/>
          </a:fillRef>
          <a:effectRef idx="0">
            <a:schemeClr val="accent3"/>
          </a:effectRef>
          <a:fontRef idx="minor">
            <a:schemeClr val="dk1"/>
          </a:fontRef>
        </p:style>
        <p:txBody>
          <a:bodyPr rtlCol="0" anchor="ctr"/>
          <a:lstStyle/>
          <a:p>
            <a:pPr lvl="0"/>
            <a:r>
              <a:rPr lang="es-ES" dirty="0" smtClean="0"/>
              <a:t>Numero de unidades desplazadas</a:t>
            </a:r>
            <a:endParaRPr lang="es-ES" dirty="0"/>
          </a:p>
        </p:txBody>
      </p:sp>
    </p:spTree>
    <p:extLst>
      <p:ext uri="{BB962C8B-B14F-4D97-AF65-F5344CB8AC3E}">
        <p14:creationId xmlns:p14="http://schemas.microsoft.com/office/powerpoint/2010/main" val="269425498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755142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PLANTEAMIENTO DEL PROBLEMA</a:t>
            </a:r>
            <a:endParaRPr lang="es-EC" sz="2800" b="1" dirty="0">
              <a:solidFill>
                <a:schemeClr val="tx1"/>
              </a:solidFill>
              <a:latin typeface="Arial" panose="020B0604020202020204" pitchFamily="34" charset="0"/>
              <a:cs typeface="Arial" panose="020B0604020202020204" pitchFamily="34" charset="0"/>
            </a:endParaRPr>
          </a:p>
        </p:txBody>
      </p:sp>
      <p:sp>
        <p:nvSpPr>
          <p:cNvPr id="14" name="Elipse 13"/>
          <p:cNvSpPr/>
          <p:nvPr/>
        </p:nvSpPr>
        <p:spPr>
          <a:xfrm>
            <a:off x="546910" y="941211"/>
            <a:ext cx="6179386" cy="1252387"/>
          </a:xfrm>
          <a:prstGeom prst="ellipse">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Las farmacias independientes poseen una relación donde el </a:t>
            </a:r>
            <a:r>
              <a:rPr lang="es-ES" sz="1600" dirty="0" smtClean="0">
                <a:latin typeface="Arial" panose="020B0604020202020204" pitchFamily="34" charset="0"/>
                <a:cs typeface="Arial" panose="020B0604020202020204" pitchFamily="34" charset="0"/>
              </a:rPr>
              <a:t>proveedor </a:t>
            </a:r>
            <a:r>
              <a:rPr lang="es-ES" sz="1600" dirty="0">
                <a:latin typeface="Arial" panose="020B0604020202020204" pitchFamily="34" charset="0"/>
                <a:cs typeface="Arial" panose="020B0604020202020204" pitchFamily="34" charset="0"/>
              </a:rPr>
              <a:t>es responsable de la </a:t>
            </a:r>
            <a:r>
              <a:rPr lang="es-ES" sz="1600" dirty="0" smtClean="0">
                <a:latin typeface="Arial" panose="020B0604020202020204" pitchFamily="34" charset="0"/>
                <a:cs typeface="Arial" panose="020B0604020202020204" pitchFamily="34" charset="0"/>
              </a:rPr>
              <a:t>logística, </a:t>
            </a:r>
            <a:r>
              <a:rPr lang="es-ES" sz="1600" dirty="0">
                <a:latin typeface="Arial" panose="020B0604020202020204" pitchFamily="34" charset="0"/>
                <a:cs typeface="Arial" panose="020B0604020202020204" pitchFamily="34" charset="0"/>
              </a:rPr>
              <a:t>condiciones comerciales, aspectos generales de </a:t>
            </a:r>
            <a:r>
              <a:rPr lang="es-ES" sz="1600" dirty="0" smtClean="0">
                <a:latin typeface="Arial" panose="020B0604020202020204" pitchFamily="34" charset="0"/>
                <a:cs typeface="Arial" panose="020B0604020202020204" pitchFamily="34" charset="0"/>
              </a:rPr>
              <a:t>marketing</a:t>
            </a:r>
            <a:endParaRPr lang="es-EC" sz="1600" dirty="0">
              <a:latin typeface="Arial" panose="020B0604020202020204" pitchFamily="34" charset="0"/>
              <a:cs typeface="Arial" panose="020B0604020202020204" pitchFamily="34" charset="0"/>
            </a:endParaRPr>
          </a:p>
        </p:txBody>
      </p:sp>
      <p:sp>
        <p:nvSpPr>
          <p:cNvPr id="15" name="Flecha abajo 14"/>
          <p:cNvSpPr/>
          <p:nvPr/>
        </p:nvSpPr>
        <p:spPr>
          <a:xfrm>
            <a:off x="3401472" y="2193599"/>
            <a:ext cx="470261" cy="54864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16" name="Rectángulo redondeado 15"/>
          <p:cNvSpPr/>
          <p:nvPr/>
        </p:nvSpPr>
        <p:spPr>
          <a:xfrm>
            <a:off x="921864" y="2795706"/>
            <a:ext cx="5733650" cy="948018"/>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El deficiente manejo de condiciones comerciales</a:t>
            </a:r>
            <a:endParaRPr lang="es-EC" dirty="0">
              <a:latin typeface="Arial" panose="020B0604020202020204" pitchFamily="34" charset="0"/>
              <a:cs typeface="Arial" panose="020B0604020202020204" pitchFamily="34" charset="0"/>
            </a:endParaRPr>
          </a:p>
        </p:txBody>
      </p:sp>
      <p:sp>
        <p:nvSpPr>
          <p:cNvPr id="17" name="Flecha abajo 16"/>
          <p:cNvSpPr/>
          <p:nvPr/>
        </p:nvSpPr>
        <p:spPr>
          <a:xfrm>
            <a:off x="3401472" y="3853465"/>
            <a:ext cx="470261" cy="54864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18" name="Rectángulo 17"/>
          <p:cNvSpPr/>
          <p:nvPr/>
        </p:nvSpPr>
        <p:spPr>
          <a:xfrm>
            <a:off x="777209" y="4511847"/>
            <a:ext cx="6022961" cy="1149532"/>
          </a:xfrm>
          <a:prstGeom prst="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smtClean="0">
                <a:latin typeface="Arial" panose="020B0604020202020204" pitchFamily="34" charset="0"/>
                <a:cs typeface="Arial" panose="020B0604020202020204" pitchFamily="34" charset="0"/>
              </a:rPr>
              <a:t>Mal </a:t>
            </a:r>
            <a:r>
              <a:rPr lang="es-ES" dirty="0">
                <a:latin typeface="Arial" panose="020B0604020202020204" pitchFamily="34" charset="0"/>
                <a:cs typeface="Arial" panose="020B0604020202020204" pitchFamily="34" charset="0"/>
              </a:rPr>
              <a:t>manejo de </a:t>
            </a:r>
            <a:r>
              <a:rPr lang="es-ES" dirty="0" smtClean="0">
                <a:latin typeface="Arial" panose="020B0604020202020204" pitchFamily="34" charset="0"/>
                <a:cs typeface="Arial" panose="020B0604020202020204" pitchFamily="34" charset="0"/>
              </a:rPr>
              <a:t>procesos de compra </a:t>
            </a:r>
            <a:r>
              <a:rPr lang="es-ES" dirty="0">
                <a:latin typeface="Arial" panose="020B0604020202020204" pitchFamily="34" charset="0"/>
                <a:cs typeface="Arial" panose="020B0604020202020204" pitchFamily="34" charset="0"/>
              </a:rPr>
              <a:t>y control de </a:t>
            </a:r>
            <a:r>
              <a:rPr lang="es-ES" dirty="0" smtClean="0">
                <a:latin typeface="Arial" panose="020B0604020202020204" pitchFamily="34" charset="0"/>
                <a:cs typeface="Arial" panose="020B0604020202020204" pitchFamily="34" charset="0"/>
              </a:rPr>
              <a:t>inventario</a:t>
            </a:r>
            <a:endParaRPr lang="es-ES" dirty="0">
              <a:latin typeface="Arial" panose="020B0604020202020204" pitchFamily="34" charset="0"/>
              <a:cs typeface="Arial" panose="020B0604020202020204" pitchFamily="34" charset="0"/>
            </a:endParaRPr>
          </a:p>
        </p:txBody>
      </p:sp>
      <p:sp>
        <p:nvSpPr>
          <p:cNvPr id="19" name="Abrir llave 18"/>
          <p:cNvSpPr/>
          <p:nvPr/>
        </p:nvSpPr>
        <p:spPr>
          <a:xfrm>
            <a:off x="7185902" y="941212"/>
            <a:ext cx="849086" cy="4859383"/>
          </a:xfrm>
          <a:prstGeom prst="leftBrace">
            <a:avLst>
              <a:gd name="adj1" fmla="val 8333"/>
              <a:gd name="adj2" fmla="val 80376"/>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pic>
        <p:nvPicPr>
          <p:cNvPr id="13"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8327627" y="2437696"/>
            <a:ext cx="2869442" cy="2320603"/>
          </a:xfrm>
          <a:prstGeom prst="rect">
            <a:avLst/>
          </a:prstGeom>
        </p:spPr>
      </p:pic>
    </p:spTree>
    <p:extLst>
      <p:ext uri="{BB962C8B-B14F-4D97-AF65-F5344CB8AC3E}">
        <p14:creationId xmlns:p14="http://schemas.microsoft.com/office/powerpoint/2010/main" val="81504948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3597230569"/>
              </p:ext>
            </p:extLst>
          </p:nvPr>
        </p:nvGraphicFramePr>
        <p:xfrm>
          <a:off x="0" y="505883"/>
          <a:ext cx="384126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6" name="CuadroTexto 1"/>
              <p:cNvSpPr txBox="1"/>
              <p:nvPr/>
            </p:nvSpPr>
            <p:spPr>
              <a:xfrm>
                <a:off x="3587263" y="1361938"/>
                <a:ext cx="7965830" cy="1010270"/>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lIns="0" tIns="0" rIns="0" bIns="0" rtlCol="0" anchor="t">
                <a:noAutofit/>
              </a:bodyPr>
              <a:lstStyle/>
              <a:p>
                <a:pPr>
                  <a:spcAft>
                    <a:spcPts val="0"/>
                  </a:spcAft>
                </a:pPr>
                <a14:m>
                  <m:oMath xmlns:m="http://schemas.openxmlformats.org/officeDocument/2006/math">
                    <m:f>
                      <m:fPr>
                        <m:ctrlPr>
                          <a:rPr lang="es-EC"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eqArr>
                          <m:eqArrPr>
                            <m:ctrlPr>
                              <a:rPr lang="es-EC"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m:rPr>
                                <m:nor/>
                              </m:rPr>
                              <a:rPr lang="es-EC" sz="1400" b="1">
                                <a:solidFill>
                                  <a:srgbClr val="000000"/>
                                </a:solidFill>
                                <a:effectLst/>
                                <a:ea typeface="Times New Roman" panose="02020603050405020304" pitchFamily="18" charset="0"/>
                                <a:cs typeface="Times New Roman" panose="02020603050405020304" pitchFamily="18" charset="0"/>
                              </a:rPr>
                              <m:t>N</m:t>
                            </m:r>
                            <m:r>
                              <m:rPr>
                                <m:nor/>
                              </m:rPr>
                              <a:rPr lang="es-EC" sz="1400" b="1">
                                <a:solidFill>
                                  <a:srgbClr val="000000"/>
                                </a:solidFill>
                                <a:effectLst/>
                                <a:ea typeface="Times New Roman" panose="02020603050405020304" pitchFamily="18" charset="0"/>
                                <a:cs typeface="Times New Roman" panose="02020603050405020304" pitchFamily="18" charset="0"/>
                              </a:rPr>
                              <m:t>ú</m:t>
                            </m:r>
                            <m:r>
                              <m:rPr>
                                <m:nor/>
                              </m:rPr>
                              <a:rPr lang="es-EC" sz="1400" b="1">
                                <a:solidFill>
                                  <a:srgbClr val="000000"/>
                                </a:solidFill>
                                <a:effectLst/>
                                <a:ea typeface="Times New Roman" panose="02020603050405020304" pitchFamily="18" charset="0"/>
                                <a:cs typeface="Times New Roman" panose="02020603050405020304" pitchFamily="18" charset="0"/>
                              </a:rPr>
                              <m:t>mero</m:t>
                            </m:r>
                            <m:r>
                              <m:rPr>
                                <m:nor/>
                              </m:rPr>
                              <a:rPr lang="es-EC" sz="1400" b="1" i="1">
                                <a:solidFill>
                                  <a:srgbClr val="000000"/>
                                </a:solidFill>
                                <a:effectLst/>
                                <a:ea typeface="Times New Roman" panose="02020603050405020304" pitchFamily="18" charset="0"/>
                                <a:cs typeface="Times New Roman" panose="02020603050405020304" pitchFamily="18" charset="0"/>
                              </a:rPr>
                              <m:t> </m:t>
                            </m:r>
                            <m:r>
                              <m:rPr>
                                <m:nor/>
                              </m:rPr>
                              <a:rPr lang="es-EC" sz="1400" b="1">
                                <a:solidFill>
                                  <a:srgbClr val="000000"/>
                                </a:solidFill>
                                <a:effectLst/>
                                <a:ea typeface="Times New Roman" panose="02020603050405020304" pitchFamily="18" charset="0"/>
                                <a:cs typeface="Times New Roman" panose="02020603050405020304" pitchFamily="18" charset="0"/>
                              </a:rPr>
                              <m:t>de</m:t>
                            </m:r>
                            <m:r>
                              <m:rPr>
                                <m:nor/>
                              </m:rPr>
                              <a:rPr lang="es-EC" sz="1400" b="1" i="1">
                                <a:solidFill>
                                  <a:srgbClr val="000000"/>
                                </a:solidFill>
                                <a:effectLst/>
                                <a:ea typeface="Times New Roman" panose="02020603050405020304" pitchFamily="18" charset="0"/>
                                <a:cs typeface="Times New Roman" panose="02020603050405020304" pitchFamily="18" charset="0"/>
                              </a:rPr>
                              <m:t> </m:t>
                            </m:r>
                            <m:r>
                              <m:rPr>
                                <m:nor/>
                              </m:rPr>
                              <a:rPr lang="es-EC" sz="1400" b="1">
                                <a:solidFill>
                                  <a:srgbClr val="000000"/>
                                </a:solidFill>
                                <a:effectLst/>
                                <a:ea typeface="Times New Roman" panose="02020603050405020304" pitchFamily="18" charset="0"/>
                                <a:cs typeface="Times New Roman" panose="02020603050405020304" pitchFamily="18" charset="0"/>
                              </a:rPr>
                              <m:t>unidades</m:t>
                            </m:r>
                            <m:r>
                              <m:rPr>
                                <m:nor/>
                              </m:rPr>
                              <a:rPr lang="es-EC" sz="1400" b="1" i="1">
                                <a:solidFill>
                                  <a:srgbClr val="000000"/>
                                </a:solidFill>
                                <a:effectLst/>
                                <a:ea typeface="Times New Roman" panose="02020603050405020304" pitchFamily="18" charset="0"/>
                                <a:cs typeface="Times New Roman" panose="02020603050405020304" pitchFamily="18" charset="0"/>
                              </a:rPr>
                              <m:t> </m:t>
                            </m:r>
                          </m:e>
                          <m:e>
                            <m:r>
                              <m:rPr>
                                <m:nor/>
                              </m:rPr>
                              <a:rPr lang="es-EC" sz="1400" b="1">
                                <a:solidFill>
                                  <a:srgbClr val="000000"/>
                                </a:solidFill>
                                <a:effectLst/>
                                <a:ea typeface="Times New Roman" panose="02020603050405020304" pitchFamily="18" charset="0"/>
                                <a:cs typeface="Times New Roman" panose="02020603050405020304" pitchFamily="18" charset="0"/>
                              </a:rPr>
                              <m:t>desplazadas</m:t>
                            </m:r>
                            <m:r>
                              <m:rPr>
                                <m:nor/>
                              </m:rPr>
                              <a:rPr lang="es-EC" sz="1400" b="1" i="1">
                                <a:solidFill>
                                  <a:srgbClr val="000000"/>
                                </a:solidFill>
                                <a:effectLst/>
                                <a:ea typeface="Times New Roman" panose="02020603050405020304" pitchFamily="18" charset="0"/>
                                <a:cs typeface="Times New Roman" panose="02020603050405020304" pitchFamily="18" charset="0"/>
                              </a:rPr>
                              <m:t> </m:t>
                            </m:r>
                            <m:r>
                              <m:rPr>
                                <m:nor/>
                              </m:rPr>
                              <a:rPr lang="es-EC" sz="1400" b="1">
                                <a:solidFill>
                                  <a:srgbClr val="000000"/>
                                </a:solidFill>
                                <a:effectLst/>
                                <a:ea typeface="Times New Roman" panose="02020603050405020304" pitchFamily="18" charset="0"/>
                                <a:cs typeface="Times New Roman" panose="02020603050405020304" pitchFamily="18" charset="0"/>
                              </a:rPr>
                              <m:t>en</m:t>
                            </m:r>
                            <m:r>
                              <m:rPr>
                                <m:nor/>
                              </m:rPr>
                              <a:rPr lang="es-EC" sz="1400" b="1" i="1">
                                <a:solidFill>
                                  <a:srgbClr val="000000"/>
                                </a:solidFill>
                                <a:effectLst/>
                                <a:ea typeface="Times New Roman" panose="02020603050405020304" pitchFamily="18" charset="0"/>
                                <a:cs typeface="Times New Roman" panose="02020603050405020304" pitchFamily="18" charset="0"/>
                              </a:rPr>
                              <m:t> </m:t>
                            </m:r>
                            <m:r>
                              <m:rPr>
                                <m:nor/>
                              </m:rPr>
                              <a:rPr lang="es-EC" sz="1400" b="1">
                                <a:solidFill>
                                  <a:srgbClr val="000000"/>
                                </a:solidFill>
                                <a:effectLst/>
                                <a:ea typeface="Times New Roman" panose="02020603050405020304" pitchFamily="18" charset="0"/>
                                <a:cs typeface="Times New Roman" panose="02020603050405020304" pitchFamily="18" charset="0"/>
                              </a:rPr>
                              <m:t>un</m:t>
                            </m:r>
                            <m:r>
                              <m:rPr>
                                <m:nor/>
                              </m:rPr>
                              <a:rPr lang="es-EC" sz="1400" b="1" i="1">
                                <a:solidFill>
                                  <a:srgbClr val="000000"/>
                                </a:solidFill>
                                <a:effectLst/>
                                <a:ea typeface="Times New Roman" panose="02020603050405020304" pitchFamily="18" charset="0"/>
                                <a:cs typeface="Times New Roman" panose="02020603050405020304" pitchFamily="18" charset="0"/>
                              </a:rPr>
                              <m:t> </m:t>
                            </m:r>
                            <m:r>
                              <m:rPr>
                                <m:nor/>
                              </m:rPr>
                              <a:rPr lang="es-EC" sz="1400" b="1">
                                <a:solidFill>
                                  <a:srgbClr val="000000"/>
                                </a:solidFill>
                                <a:effectLst/>
                                <a:ea typeface="Times New Roman" panose="02020603050405020304" pitchFamily="18" charset="0"/>
                                <a:cs typeface="Times New Roman" panose="02020603050405020304" pitchFamily="18" charset="0"/>
                              </a:rPr>
                              <m:t>mes</m:t>
                            </m:r>
                            <m:r>
                              <m:rPr>
                                <m:nor/>
                              </m:rPr>
                              <a:rPr lang="es-EC" sz="1400" b="1" i="1">
                                <a:solidFill>
                                  <a:srgbClr val="000000"/>
                                </a:solidFill>
                                <a:effectLst/>
                                <a:ea typeface="Times New Roman" panose="02020603050405020304" pitchFamily="18" charset="0"/>
                                <a:cs typeface="Times New Roman" panose="02020603050405020304" pitchFamily="18" charset="0"/>
                              </a:rPr>
                              <m:t> </m:t>
                            </m:r>
                            <m:r>
                              <m:rPr>
                                <m:nor/>
                              </m:rPr>
                              <a:rPr lang="es-EC" sz="1400" b="1">
                                <a:solidFill>
                                  <a:srgbClr val="000000"/>
                                </a:solidFill>
                                <a:effectLst/>
                                <a:ea typeface="Times New Roman" panose="02020603050405020304" pitchFamily="18" charset="0"/>
                                <a:cs typeface="Times New Roman" panose="02020603050405020304" pitchFamily="18" charset="0"/>
                              </a:rPr>
                              <m:t>promedio</m:t>
                            </m:r>
                            <m:r>
                              <m:rPr>
                                <m:nor/>
                              </m:rPr>
                              <a:rPr lang="es-EC" sz="1400" b="1" i="1">
                                <a:solidFill>
                                  <a:srgbClr val="000000"/>
                                </a:solidFill>
                                <a:effectLst/>
                                <a:ea typeface="Times New Roman" panose="02020603050405020304" pitchFamily="18" charset="0"/>
                                <a:cs typeface="Times New Roman" panose="02020603050405020304" pitchFamily="18" charset="0"/>
                              </a:rPr>
                              <m:t> </m:t>
                            </m:r>
                          </m:e>
                        </m:eqArr>
                      </m:num>
                      <m:den>
                        <m:eqArr>
                          <m:eqArrPr>
                            <m:ctrlPr>
                              <a:rPr lang="es-EC"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m:rPr>
                                <m:nor/>
                              </m:rPr>
                              <a:rPr lang="es-EC" sz="1400" b="1">
                                <a:solidFill>
                                  <a:srgbClr val="000000"/>
                                </a:solidFill>
                                <a:effectLst/>
                                <a:ea typeface="Times New Roman" panose="02020603050405020304" pitchFamily="18" charset="0"/>
                                <a:cs typeface="Times New Roman" panose="02020603050405020304" pitchFamily="18" charset="0"/>
                              </a:rPr>
                              <m:t>N</m:t>
                            </m:r>
                            <m:r>
                              <m:rPr>
                                <m:nor/>
                              </m:rPr>
                              <a:rPr lang="es-EC" sz="1400" b="1">
                                <a:solidFill>
                                  <a:srgbClr val="000000"/>
                                </a:solidFill>
                                <a:effectLst/>
                                <a:ea typeface="Times New Roman" panose="02020603050405020304" pitchFamily="18" charset="0"/>
                                <a:cs typeface="Times New Roman" panose="02020603050405020304" pitchFamily="18" charset="0"/>
                              </a:rPr>
                              <m:t>ú</m:t>
                            </m:r>
                            <m:r>
                              <m:rPr>
                                <m:nor/>
                              </m:rPr>
                              <a:rPr lang="es-EC" sz="1400" b="1">
                                <a:solidFill>
                                  <a:srgbClr val="000000"/>
                                </a:solidFill>
                                <a:effectLst/>
                                <a:ea typeface="Times New Roman" panose="02020603050405020304" pitchFamily="18" charset="0"/>
                                <a:cs typeface="Times New Roman" panose="02020603050405020304" pitchFamily="18" charset="0"/>
                              </a:rPr>
                              <m:t>mero</m:t>
                            </m:r>
                            <m:r>
                              <m:rPr>
                                <m:nor/>
                              </m:rPr>
                              <a:rPr lang="es-EC" sz="1400" b="1" i="1">
                                <a:solidFill>
                                  <a:srgbClr val="000000"/>
                                </a:solidFill>
                                <a:effectLst/>
                                <a:ea typeface="Times New Roman" panose="02020603050405020304" pitchFamily="18" charset="0"/>
                                <a:cs typeface="Times New Roman" panose="02020603050405020304" pitchFamily="18" charset="0"/>
                              </a:rPr>
                              <m:t> </m:t>
                            </m:r>
                            <m:r>
                              <m:rPr>
                                <m:nor/>
                              </m:rPr>
                              <a:rPr lang="es-EC" sz="1400" b="1">
                                <a:solidFill>
                                  <a:srgbClr val="000000"/>
                                </a:solidFill>
                                <a:effectLst/>
                                <a:ea typeface="Times New Roman" panose="02020603050405020304" pitchFamily="18" charset="0"/>
                                <a:cs typeface="Times New Roman" panose="02020603050405020304" pitchFamily="18" charset="0"/>
                              </a:rPr>
                              <m:t>de</m:t>
                            </m:r>
                            <m:r>
                              <m:rPr>
                                <m:nor/>
                              </m:rPr>
                              <a:rPr lang="es-EC" sz="1400" b="1" i="1">
                                <a:solidFill>
                                  <a:srgbClr val="000000"/>
                                </a:solidFill>
                                <a:effectLst/>
                                <a:ea typeface="Times New Roman" panose="02020603050405020304" pitchFamily="18" charset="0"/>
                                <a:cs typeface="Times New Roman" panose="02020603050405020304" pitchFamily="18" charset="0"/>
                              </a:rPr>
                              <m:t> </m:t>
                            </m:r>
                            <m:r>
                              <m:rPr>
                                <m:nor/>
                              </m:rPr>
                              <a:rPr lang="es-EC" sz="1400" b="1">
                                <a:solidFill>
                                  <a:srgbClr val="000000"/>
                                </a:solidFill>
                                <a:effectLst/>
                                <a:ea typeface="Times New Roman" panose="02020603050405020304" pitchFamily="18" charset="0"/>
                                <a:cs typeface="Times New Roman" panose="02020603050405020304" pitchFamily="18" charset="0"/>
                              </a:rPr>
                              <m:t>farmacias</m:t>
                            </m:r>
                            <m:r>
                              <m:rPr>
                                <m:nor/>
                              </m:rPr>
                              <a:rPr lang="es-EC" sz="1400" b="1" i="1">
                                <a:solidFill>
                                  <a:srgbClr val="000000"/>
                                </a:solidFill>
                                <a:effectLst/>
                                <a:ea typeface="Times New Roman" panose="02020603050405020304" pitchFamily="18" charset="0"/>
                                <a:cs typeface="Times New Roman" panose="02020603050405020304" pitchFamily="18" charset="0"/>
                              </a:rPr>
                              <m:t> </m:t>
                            </m:r>
                          </m:e>
                          <m:e>
                            <m:r>
                              <m:rPr>
                                <m:nor/>
                              </m:rPr>
                              <a:rPr lang="es-EC" sz="1400" b="1">
                                <a:solidFill>
                                  <a:srgbClr val="000000"/>
                                </a:solidFill>
                                <a:effectLst/>
                                <a:ea typeface="Times New Roman" panose="02020603050405020304" pitchFamily="18" charset="0"/>
                                <a:cs typeface="Times New Roman" panose="02020603050405020304" pitchFamily="18" charset="0"/>
                              </a:rPr>
                              <m:t>existentes</m:t>
                            </m:r>
                            <m:r>
                              <m:rPr>
                                <m:nor/>
                              </m:rPr>
                              <a:rPr lang="es-EC" sz="1400" b="1" i="1">
                                <a:solidFill>
                                  <a:srgbClr val="000000"/>
                                </a:solidFill>
                                <a:effectLst/>
                                <a:ea typeface="Times New Roman" panose="02020603050405020304" pitchFamily="18" charset="0"/>
                                <a:cs typeface="Times New Roman" panose="02020603050405020304" pitchFamily="18" charset="0"/>
                              </a:rPr>
                              <m:t> </m:t>
                            </m:r>
                            <m:r>
                              <m:rPr>
                                <m:nor/>
                              </m:rPr>
                              <a:rPr lang="es-EC" sz="1400" b="1">
                                <a:solidFill>
                                  <a:srgbClr val="000000"/>
                                </a:solidFill>
                                <a:effectLst/>
                                <a:ea typeface="Times New Roman" panose="02020603050405020304" pitchFamily="18" charset="0"/>
                                <a:cs typeface="Times New Roman" panose="02020603050405020304" pitchFamily="18" charset="0"/>
                              </a:rPr>
                              <m:t>en</m:t>
                            </m:r>
                            <m:r>
                              <m:rPr>
                                <m:nor/>
                              </m:rPr>
                              <a:rPr lang="es-EC" sz="1400" b="1" i="1">
                                <a:solidFill>
                                  <a:srgbClr val="000000"/>
                                </a:solidFill>
                                <a:effectLst/>
                                <a:ea typeface="Times New Roman" panose="02020603050405020304" pitchFamily="18" charset="0"/>
                                <a:cs typeface="Times New Roman" panose="02020603050405020304" pitchFamily="18" charset="0"/>
                              </a:rPr>
                              <m:t> </m:t>
                            </m:r>
                            <m:r>
                              <m:rPr>
                                <m:nor/>
                              </m:rPr>
                              <a:rPr lang="es-EC" sz="1400" b="1">
                                <a:solidFill>
                                  <a:srgbClr val="000000"/>
                                </a:solidFill>
                                <a:effectLst/>
                                <a:ea typeface="Times New Roman" panose="02020603050405020304" pitchFamily="18" charset="0"/>
                                <a:cs typeface="Times New Roman" panose="02020603050405020304" pitchFamily="18" charset="0"/>
                              </a:rPr>
                              <m:t>el</m:t>
                            </m:r>
                            <m:r>
                              <m:rPr>
                                <m:nor/>
                              </m:rPr>
                              <a:rPr lang="es-EC" sz="1400" b="1" i="1">
                                <a:solidFill>
                                  <a:srgbClr val="000000"/>
                                </a:solidFill>
                                <a:effectLst/>
                                <a:ea typeface="Times New Roman" panose="02020603050405020304" pitchFamily="18" charset="0"/>
                                <a:cs typeface="Times New Roman" panose="02020603050405020304" pitchFamily="18" charset="0"/>
                              </a:rPr>
                              <m:t> </m:t>
                            </m:r>
                            <m:r>
                              <m:rPr>
                                <m:nor/>
                              </m:rPr>
                              <a:rPr lang="es-EC" sz="1400" b="1">
                                <a:solidFill>
                                  <a:srgbClr val="000000"/>
                                </a:solidFill>
                                <a:effectLst/>
                                <a:ea typeface="Times New Roman" panose="02020603050405020304" pitchFamily="18" charset="0"/>
                                <a:cs typeface="Times New Roman" panose="02020603050405020304" pitchFamily="18" charset="0"/>
                              </a:rPr>
                              <m:t>Ecuador</m:t>
                            </m:r>
                          </m:e>
                        </m:eqArr>
                      </m:den>
                    </m:f>
                  </m:oMath>
                </a14:m>
                <a:r>
                  <a:rPr lang="es-EC" sz="1800" dirty="0">
                    <a:solidFill>
                      <a:srgbClr val="000000"/>
                    </a:solidFill>
                    <a:effectLst/>
                    <a:ea typeface="Times New Roman" panose="02020603050405020304" pitchFamily="18" charset="0"/>
                    <a:cs typeface="Times New Roman" panose="02020603050405020304" pitchFamily="18" charset="0"/>
                  </a:rPr>
                  <a:t>=</a:t>
                </a:r>
                <a:r>
                  <a:rPr lang="es-EC" sz="1400" b="1" dirty="0">
                    <a:solidFill>
                      <a:srgbClr val="000000"/>
                    </a:solidFill>
                    <a:effectLst/>
                    <a:ea typeface="Times New Roman" panose="02020603050405020304" pitchFamily="18" charset="0"/>
                    <a:cs typeface="Times New Roman" panose="02020603050405020304" pitchFamily="18" charset="0"/>
                  </a:rPr>
                  <a:t>Número promedio de unidades desplazadas en una farmacia por mes</a:t>
                </a:r>
                <a:endParaRPr lang="es-EC" sz="1400" dirty="0">
                  <a:effectLst/>
                  <a:latin typeface="Times New Roman" panose="02020603050405020304" pitchFamily="18" charset="0"/>
                  <a:ea typeface="Times New Roman" panose="02020603050405020304" pitchFamily="18" charset="0"/>
                </a:endParaRPr>
              </a:p>
            </p:txBody>
          </p:sp>
        </mc:Choice>
        <mc:Fallback xmlns="">
          <p:sp>
            <p:nvSpPr>
              <p:cNvPr id="6" name="CuadroTexto 1"/>
              <p:cNvSpPr txBox="1">
                <a:spLocks noRot="1" noChangeAspect="1" noMove="1" noResize="1" noEditPoints="1" noAdjustHandles="1" noChangeArrowheads="1" noChangeShapeType="1" noTextEdit="1"/>
              </p:cNvSpPr>
              <p:nvPr/>
            </p:nvSpPr>
            <p:spPr>
              <a:xfrm>
                <a:off x="3587263" y="1361938"/>
                <a:ext cx="7965830" cy="1010270"/>
              </a:xfrm>
              <a:prstGeom prst="rect">
                <a:avLst/>
              </a:prstGeom>
              <a:blipFill rotWithShape="0">
                <a:blip r:embed="rId8"/>
                <a:stretch>
                  <a:fillRect/>
                </a:stretch>
              </a:blipFill>
            </p:spPr>
            <p:txBody>
              <a:bodyPr/>
              <a:lstStyle/>
              <a:p>
                <a:r>
                  <a:rPr lang="es-EC">
                    <a:noFill/>
                  </a:rPr>
                  <a:t> </a:t>
                </a:r>
              </a:p>
            </p:txBody>
          </p:sp>
        </mc:Fallback>
      </mc:AlternateContent>
      <p:graphicFrame>
        <p:nvGraphicFramePr>
          <p:cNvPr id="3" name="Diagrama 2"/>
          <p:cNvGraphicFramePr/>
          <p:nvPr>
            <p:extLst>
              <p:ext uri="{D42A27DB-BD31-4B8C-83A1-F6EECF244321}">
                <p14:modId xmlns:p14="http://schemas.microsoft.com/office/powerpoint/2010/main" val="2309355889"/>
              </p:ext>
            </p:extLst>
          </p:nvPr>
        </p:nvGraphicFramePr>
        <p:xfrm>
          <a:off x="4763716" y="2441494"/>
          <a:ext cx="5429738" cy="34830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1721642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3181681802"/>
              </p:ext>
            </p:extLst>
          </p:nvPr>
        </p:nvGraphicFramePr>
        <p:xfrm>
          <a:off x="580294" y="1019906"/>
          <a:ext cx="6137029" cy="4343401"/>
        </p:xfrm>
        <a:graphic>
          <a:graphicData uri="http://schemas.openxmlformats.org/drawingml/2006/table">
            <a:tbl>
              <a:tblPr firstRow="1" firstCol="1" bandRow="1">
                <a:tableStyleId>{EB344D84-9AFB-497E-A393-DC336BA19D2E}</a:tableStyleId>
              </a:tblPr>
              <a:tblGrid>
                <a:gridCol w="1456257">
                  <a:extLst>
                    <a:ext uri="{9D8B030D-6E8A-4147-A177-3AD203B41FA5}">
                      <a16:colId xmlns:a16="http://schemas.microsoft.com/office/drawing/2014/main" val="20000"/>
                    </a:ext>
                  </a:extLst>
                </a:gridCol>
                <a:gridCol w="868081">
                  <a:extLst>
                    <a:ext uri="{9D8B030D-6E8A-4147-A177-3AD203B41FA5}">
                      <a16:colId xmlns:a16="http://schemas.microsoft.com/office/drawing/2014/main" val="20001"/>
                    </a:ext>
                  </a:extLst>
                </a:gridCol>
                <a:gridCol w="3812691">
                  <a:extLst>
                    <a:ext uri="{9D8B030D-6E8A-4147-A177-3AD203B41FA5}">
                      <a16:colId xmlns:a16="http://schemas.microsoft.com/office/drawing/2014/main" val="20002"/>
                    </a:ext>
                  </a:extLst>
                </a:gridCol>
              </a:tblGrid>
              <a:tr h="772025">
                <a:tc>
                  <a:txBody>
                    <a:bodyPr/>
                    <a:lstStyle/>
                    <a:p>
                      <a:pPr algn="just">
                        <a:lnSpc>
                          <a:spcPct val="200000"/>
                        </a:lnSpc>
                        <a:spcAft>
                          <a:spcPts val="0"/>
                        </a:spcAft>
                      </a:pPr>
                      <a:r>
                        <a:rPr lang="es-ES" sz="1200" dirty="0">
                          <a:solidFill>
                            <a:schemeClr val="tx1"/>
                          </a:solidFill>
                          <a:effectLst/>
                        </a:rPr>
                        <a:t>RATIO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200" dirty="0">
                          <a:solidFill>
                            <a:schemeClr val="tx1"/>
                          </a:solidFill>
                          <a:effectLst/>
                        </a:rPr>
                        <a:t>VALOR</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200">
                          <a:solidFill>
                            <a:schemeClr val="tx1"/>
                          </a:solidFill>
                          <a:effectLst/>
                        </a:rPr>
                        <a:t>DESCRIPCION</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33117">
                <a:tc>
                  <a:txBody>
                    <a:bodyPr/>
                    <a:lstStyle/>
                    <a:p>
                      <a:pPr algn="just">
                        <a:lnSpc>
                          <a:spcPct val="200000"/>
                        </a:lnSpc>
                        <a:spcAft>
                          <a:spcPts val="0"/>
                        </a:spcAft>
                      </a:pPr>
                      <a:r>
                        <a:rPr lang="es-EC" sz="1800" b="1" i="0" kern="1200" dirty="0" smtClean="0">
                          <a:solidFill>
                            <a:schemeClr val="tx1"/>
                          </a:solidFill>
                          <a:effectLst/>
                          <a:latin typeface="+mn-lt"/>
                          <a:ea typeface="+mn-ea"/>
                          <a:cs typeface="+mn-cs"/>
                        </a:rPr>
                        <a:t>≥</a:t>
                      </a:r>
                      <a:r>
                        <a:rPr lang="es-ES" sz="1200" dirty="0" smtClean="0">
                          <a:solidFill>
                            <a:schemeClr val="tx1"/>
                          </a:solidFill>
                          <a:effectLst/>
                        </a:rPr>
                        <a:t>1-0.40</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200" dirty="0" smtClean="0">
                          <a:solidFill>
                            <a:schemeClr val="tx1"/>
                          </a:solidFill>
                          <a:effectLst/>
                        </a:rPr>
                        <a:t>1</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200">
                          <a:solidFill>
                            <a:schemeClr val="tx1"/>
                          </a:solidFill>
                          <a:effectLst/>
                        </a:rPr>
                        <a:t>Presencia del  100% hasta el 40%  de los casos en el  mercado.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33117">
                <a:tc>
                  <a:txBody>
                    <a:bodyPr/>
                    <a:lstStyle/>
                    <a:p>
                      <a:pPr algn="just">
                        <a:lnSpc>
                          <a:spcPct val="200000"/>
                        </a:lnSpc>
                        <a:spcAft>
                          <a:spcPts val="0"/>
                        </a:spcAft>
                      </a:pPr>
                      <a:r>
                        <a:rPr lang="es-ES" sz="1200">
                          <a:solidFill>
                            <a:schemeClr val="tx1"/>
                          </a:solidFill>
                          <a:effectLst/>
                        </a:rPr>
                        <a:t>0.39-0.30</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200">
                          <a:solidFill>
                            <a:schemeClr val="tx1"/>
                          </a:solidFill>
                          <a:effectLst/>
                        </a:rPr>
                        <a:t>2</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200">
                          <a:solidFill>
                            <a:schemeClr val="tx1"/>
                          </a:solidFill>
                          <a:effectLst/>
                        </a:rPr>
                        <a:t>Presencia del 39% hasta el 30% de los casos en el  mercado.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33117">
                <a:tc>
                  <a:txBody>
                    <a:bodyPr/>
                    <a:lstStyle/>
                    <a:p>
                      <a:pPr algn="just">
                        <a:lnSpc>
                          <a:spcPct val="200000"/>
                        </a:lnSpc>
                        <a:spcAft>
                          <a:spcPts val="0"/>
                        </a:spcAft>
                      </a:pPr>
                      <a:r>
                        <a:rPr lang="es-ES" sz="1200">
                          <a:solidFill>
                            <a:schemeClr val="tx1"/>
                          </a:solidFill>
                          <a:effectLst/>
                        </a:rPr>
                        <a:t>0.29-0.25</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200">
                          <a:solidFill>
                            <a:schemeClr val="tx1"/>
                          </a:solidFill>
                          <a:effectLst/>
                        </a:rPr>
                        <a:t>3</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200">
                          <a:solidFill>
                            <a:schemeClr val="tx1"/>
                          </a:solidFill>
                          <a:effectLst/>
                        </a:rPr>
                        <a:t>Presencia  del 29% hasta el 25% de los casos en el  mercado.</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72025">
                <a:tc>
                  <a:txBody>
                    <a:bodyPr/>
                    <a:lstStyle/>
                    <a:p>
                      <a:pPr algn="just">
                        <a:lnSpc>
                          <a:spcPct val="200000"/>
                        </a:lnSpc>
                        <a:spcAft>
                          <a:spcPts val="0"/>
                        </a:spcAft>
                      </a:pPr>
                      <a:r>
                        <a:rPr lang="es-ES" sz="1200">
                          <a:solidFill>
                            <a:schemeClr val="tx1"/>
                          </a:solidFill>
                          <a:effectLst/>
                        </a:rPr>
                        <a:t>0.24-0.00</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200" dirty="0">
                          <a:solidFill>
                            <a:schemeClr val="tx1"/>
                          </a:solidFill>
                          <a:effectLst/>
                        </a:rPr>
                        <a:t>4</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0"/>
                        </a:spcAft>
                      </a:pPr>
                      <a:r>
                        <a:rPr lang="es-ES" sz="1200" dirty="0">
                          <a:solidFill>
                            <a:schemeClr val="tx1"/>
                          </a:solidFill>
                          <a:effectLst/>
                        </a:rPr>
                        <a:t>Presencia del 24% hasta el 0% de los casos en el  mercado.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7" name="Rectángulo 6"/>
          <p:cNvSpPr/>
          <p:nvPr/>
        </p:nvSpPr>
        <p:spPr>
          <a:xfrm>
            <a:off x="7891330" y="1366971"/>
            <a:ext cx="3552093" cy="2882840"/>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indent="449580" algn="just">
              <a:lnSpc>
                <a:spcPct val="200000"/>
              </a:lnSpc>
              <a:spcAft>
                <a:spcPts val="800"/>
              </a:spcAft>
            </a:pPr>
            <a:r>
              <a:rPr lang="es-ES" sz="1400" dirty="0">
                <a:latin typeface="Arial" panose="020B0604020202020204" pitchFamily="34" charset="0"/>
                <a:ea typeface="Calibri" panose="020F0502020204030204" pitchFamily="34" charset="0"/>
                <a:cs typeface="Arial" panose="020B0604020202020204" pitchFamily="34" charset="0"/>
              </a:rPr>
              <a:t>P</a:t>
            </a:r>
            <a:r>
              <a:rPr lang="es-ES" sz="1400" dirty="0" smtClean="0">
                <a:latin typeface="Arial" panose="020B0604020202020204" pitchFamily="34" charset="0"/>
                <a:ea typeface="Calibri" panose="020F0502020204030204" pitchFamily="34" charset="0"/>
                <a:cs typeface="Arial" panose="020B0604020202020204" pitchFamily="34" charset="0"/>
              </a:rPr>
              <a:t>reselección </a:t>
            </a:r>
            <a:r>
              <a:rPr lang="es-ES" sz="1400" dirty="0">
                <a:latin typeface="Arial" panose="020B0604020202020204" pitchFamily="34" charset="0"/>
                <a:ea typeface="Calibri" panose="020F0502020204030204" pitchFamily="34" charset="0"/>
                <a:cs typeface="Arial" panose="020B0604020202020204" pitchFamily="34" charset="0"/>
              </a:rPr>
              <a:t>de productos que existan hasta en el 30% de los </a:t>
            </a:r>
            <a:r>
              <a:rPr lang="es-ES" sz="1400" dirty="0" smtClean="0">
                <a:latin typeface="Arial" panose="020B0604020202020204" pitchFamily="34" charset="0"/>
                <a:ea typeface="Calibri" panose="020F0502020204030204" pitchFamily="34" charset="0"/>
                <a:cs typeface="Arial" panose="020B0604020202020204" pitchFamily="34" charset="0"/>
              </a:rPr>
              <a:t>casos, </a:t>
            </a:r>
          </a:p>
          <a:p>
            <a:pPr marL="285750" indent="-285750" algn="just">
              <a:lnSpc>
                <a:spcPct val="200000"/>
              </a:lnSpc>
              <a:spcAft>
                <a:spcPts val="800"/>
              </a:spcAft>
              <a:buFont typeface="Arial" panose="020B0604020202020204" pitchFamily="34" charset="0"/>
              <a:buChar char="•"/>
            </a:pPr>
            <a:r>
              <a:rPr lang="es-ES" sz="1400" dirty="0" smtClean="0">
                <a:latin typeface="Arial" panose="020B0604020202020204" pitchFamily="34" charset="0"/>
                <a:ea typeface="Calibri" panose="020F0502020204030204" pitchFamily="34" charset="0"/>
                <a:cs typeface="Arial" panose="020B0604020202020204" pitchFamily="34" charset="0"/>
              </a:rPr>
              <a:t>inventario </a:t>
            </a:r>
            <a:r>
              <a:rPr lang="es-ES" sz="1400" dirty="0">
                <a:latin typeface="Arial" panose="020B0604020202020204" pitchFamily="34" charset="0"/>
                <a:ea typeface="Calibri" panose="020F0502020204030204" pitchFamily="34" charset="0"/>
                <a:cs typeface="Arial" panose="020B0604020202020204" pitchFamily="34" charset="0"/>
              </a:rPr>
              <a:t>de productos con mayor rotación </a:t>
            </a:r>
            <a:r>
              <a:rPr lang="es-ES" sz="1400" dirty="0" smtClean="0">
                <a:latin typeface="Arial" panose="020B0604020202020204" pitchFamily="34" charset="0"/>
                <a:ea typeface="Calibri" panose="020F0502020204030204" pitchFamily="34" charset="0"/>
                <a:cs typeface="Arial" panose="020B0604020202020204" pitchFamily="34" charset="0"/>
              </a:rPr>
              <a:t>y</a:t>
            </a:r>
          </a:p>
          <a:p>
            <a:pPr marL="285750" indent="-285750" algn="just">
              <a:lnSpc>
                <a:spcPct val="200000"/>
              </a:lnSpc>
              <a:spcAft>
                <a:spcPts val="800"/>
              </a:spcAft>
              <a:buFont typeface="Arial" panose="020B0604020202020204" pitchFamily="34" charset="0"/>
              <a:buChar char="•"/>
            </a:pPr>
            <a:r>
              <a:rPr lang="es-ES" sz="1400" dirty="0" smtClean="0">
                <a:latin typeface="Arial" panose="020B0604020202020204" pitchFamily="34" charset="0"/>
                <a:ea typeface="Calibri" panose="020F0502020204030204" pitchFamily="34" charset="0"/>
                <a:cs typeface="Arial" panose="020B0604020202020204" pitchFamily="34" charset="0"/>
              </a:rPr>
              <a:t>stock </a:t>
            </a:r>
            <a:r>
              <a:rPr lang="es-ES" sz="1400" dirty="0">
                <a:latin typeface="Arial" panose="020B0604020202020204" pitchFamily="34" charset="0"/>
                <a:ea typeface="Calibri" panose="020F0502020204030204" pitchFamily="34" charset="0"/>
                <a:cs typeface="Arial" panose="020B0604020202020204" pitchFamily="34" charset="0"/>
              </a:rPr>
              <a:t>variado evitando poseer productos que no tengan rotación.</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Flecha derecha 7"/>
          <p:cNvSpPr/>
          <p:nvPr/>
        </p:nvSpPr>
        <p:spPr>
          <a:xfrm>
            <a:off x="6965651" y="2333607"/>
            <a:ext cx="703384" cy="94956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8981049"/>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53979" y="1491916"/>
            <a:ext cx="9593179" cy="3962400"/>
          </a:xfrm>
          <a:prstGeom prst="rect">
            <a:avLst/>
          </a:prstGeom>
        </p:spPr>
      </p:pic>
    </p:spTree>
    <p:extLst>
      <p:ext uri="{BB962C8B-B14F-4D97-AF65-F5344CB8AC3E}">
        <p14:creationId xmlns:p14="http://schemas.microsoft.com/office/powerpoint/2010/main" val="3723063542"/>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derecha 7"/>
          <p:cNvSpPr/>
          <p:nvPr/>
        </p:nvSpPr>
        <p:spPr>
          <a:xfrm>
            <a:off x="7744557" y="2999521"/>
            <a:ext cx="703384" cy="80196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 name="Rectángulo 1"/>
          <p:cNvSpPr/>
          <p:nvPr/>
        </p:nvSpPr>
        <p:spPr>
          <a:xfrm>
            <a:off x="5025209" y="1918048"/>
            <a:ext cx="2321091" cy="2964914"/>
          </a:xfrm>
          <a:prstGeom prst="rect">
            <a:avLst/>
          </a:prstGeom>
        </p:spPr>
        <p:txBody>
          <a:bodyPr wrap="square">
            <a:spAutoFit/>
          </a:bodyPr>
          <a:lstStyle/>
          <a:p>
            <a:pPr algn="just">
              <a:lnSpc>
                <a:spcPct val="200000"/>
              </a:lnSpc>
              <a:spcAft>
                <a:spcPts val="800"/>
              </a:spcAft>
            </a:pPr>
            <a:r>
              <a:rPr lang="es-ES" dirty="0" smtClean="0">
                <a:latin typeface="Arial" panose="020B0604020202020204" pitchFamily="34" charset="0"/>
                <a:ea typeface="Calibri" panose="020F0502020204030204" pitchFamily="34" charset="0"/>
                <a:cs typeface="Arial" panose="020B0604020202020204" pitchFamily="34" charset="0"/>
              </a:rPr>
              <a:t>Variable de decisión </a:t>
            </a:r>
            <a:endParaRPr lang="es-EC"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200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Marcas con mayor rotación.</a:t>
            </a:r>
            <a:endParaRPr lang="es-EC"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200000"/>
              </a:lnSpc>
              <a:spcAft>
                <a:spcPts val="800"/>
              </a:spcAft>
              <a:buFont typeface="Symbol" panose="05050102010706020507" pitchFamily="18" charset="2"/>
              <a:buChar char=""/>
            </a:pPr>
            <a:r>
              <a:rPr lang="es-ES" dirty="0">
                <a:latin typeface="Arial" panose="020B0604020202020204" pitchFamily="34" charset="0"/>
                <a:ea typeface="Calibri" panose="020F0502020204030204" pitchFamily="34" charset="0"/>
                <a:cs typeface="Arial" panose="020B0604020202020204" pitchFamily="34" charset="0"/>
              </a:rPr>
              <a:t>Moléculas con mayor rotación.</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4207681907"/>
              </p:ext>
            </p:extLst>
          </p:nvPr>
        </p:nvGraphicFramePr>
        <p:xfrm>
          <a:off x="8534399" y="876462"/>
          <a:ext cx="3048001" cy="5048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2845344725"/>
              </p:ext>
            </p:extLst>
          </p:nvPr>
        </p:nvGraphicFramePr>
        <p:xfrm>
          <a:off x="608916" y="876462"/>
          <a:ext cx="3213839" cy="49365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Flecha derecha 6"/>
          <p:cNvSpPr/>
          <p:nvPr/>
        </p:nvSpPr>
        <p:spPr>
          <a:xfrm flipH="1">
            <a:off x="4010025" y="2999521"/>
            <a:ext cx="703384" cy="80196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7961445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665363" y="2096483"/>
            <a:ext cx="8569499" cy="2748233"/>
          </a:xfrm>
          <a:prstGeom prst="rect">
            <a:avLst/>
          </a:prstGeom>
        </p:spPr>
      </p:pic>
    </p:spTree>
    <p:extLst>
      <p:ext uri="{BB962C8B-B14F-4D97-AF65-F5344CB8AC3E}">
        <p14:creationId xmlns:p14="http://schemas.microsoft.com/office/powerpoint/2010/main" val="1608936702"/>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8" name="Rectángulo redondeado 7"/>
          <p:cNvSpPr/>
          <p:nvPr/>
        </p:nvSpPr>
        <p:spPr>
          <a:xfrm>
            <a:off x="391867" y="1013284"/>
            <a:ext cx="5163671" cy="632012"/>
          </a:xfrm>
          <a:prstGeom prst="roundRect">
            <a:avLst/>
          </a:prstGeom>
          <a:ln w="28575">
            <a:solidFill>
              <a:srgbClr val="7CB34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Selección de Inventario Optimo</a:t>
            </a:r>
            <a:endParaRPr lang="es-EC" sz="1600" dirty="0">
              <a:latin typeface="Arial" panose="020B0604020202020204" pitchFamily="34" charset="0"/>
              <a:cs typeface="Arial" panose="020B0604020202020204" pitchFamily="34" charset="0"/>
            </a:endParaRPr>
          </a:p>
        </p:txBody>
      </p:sp>
      <p:sp>
        <p:nvSpPr>
          <p:cNvPr id="10" name="Rectángulo redondeado 9"/>
          <p:cNvSpPr/>
          <p:nvPr/>
        </p:nvSpPr>
        <p:spPr>
          <a:xfrm>
            <a:off x="540503" y="4265231"/>
            <a:ext cx="5163671" cy="480734"/>
          </a:xfrm>
          <a:prstGeom prst="roundRect">
            <a:avLst/>
          </a:prstGeom>
          <a:ln w="28575">
            <a:solidFill>
              <a:srgbClr val="7CB34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Evita problemas de inventario</a:t>
            </a:r>
            <a:endParaRPr lang="es-EC" sz="1600" dirty="0">
              <a:latin typeface="Arial" panose="020B0604020202020204" pitchFamily="34" charset="0"/>
              <a:cs typeface="Arial" panose="020B0604020202020204" pitchFamily="34" charset="0"/>
            </a:endParaRPr>
          </a:p>
        </p:txBody>
      </p:sp>
      <p:sp>
        <p:nvSpPr>
          <p:cNvPr id="15" name="Rectángulo redondeado 14"/>
          <p:cNvSpPr/>
          <p:nvPr/>
        </p:nvSpPr>
        <p:spPr>
          <a:xfrm>
            <a:off x="5876814" y="3754860"/>
            <a:ext cx="1976893" cy="549511"/>
          </a:xfrm>
          <a:prstGeom prst="roundRect">
            <a:avLst/>
          </a:prstGeom>
          <a:ln w="31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Correcto Manejo de inventario</a:t>
            </a:r>
            <a:endParaRPr lang="es-EC" sz="1600" dirty="0">
              <a:latin typeface="Arial" panose="020B0604020202020204" pitchFamily="34" charset="0"/>
              <a:cs typeface="Arial" panose="020B0604020202020204" pitchFamily="34" charset="0"/>
            </a:endParaRPr>
          </a:p>
        </p:txBody>
      </p:sp>
      <p:sp>
        <p:nvSpPr>
          <p:cNvPr id="14" name="Flecha abajo 13"/>
          <p:cNvSpPr/>
          <p:nvPr/>
        </p:nvSpPr>
        <p:spPr>
          <a:xfrm>
            <a:off x="2741868" y="1853244"/>
            <a:ext cx="417195" cy="49134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sz="2000"/>
          </a:p>
        </p:txBody>
      </p:sp>
      <p:sp>
        <p:nvSpPr>
          <p:cNvPr id="17" name="Flecha abajo 16"/>
          <p:cNvSpPr/>
          <p:nvPr/>
        </p:nvSpPr>
        <p:spPr>
          <a:xfrm>
            <a:off x="2741869" y="3431010"/>
            <a:ext cx="417195" cy="49134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sz="2000"/>
          </a:p>
        </p:txBody>
      </p:sp>
      <p:sp>
        <p:nvSpPr>
          <p:cNvPr id="16" name="Flecha derecha 15"/>
          <p:cNvSpPr/>
          <p:nvPr/>
        </p:nvSpPr>
        <p:spPr>
          <a:xfrm>
            <a:off x="6266657" y="2753877"/>
            <a:ext cx="927847" cy="71168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pic>
        <p:nvPicPr>
          <p:cNvPr id="2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redondeado 21"/>
          <p:cNvSpPr/>
          <p:nvPr/>
        </p:nvSpPr>
        <p:spPr>
          <a:xfrm>
            <a:off x="437803" y="2585088"/>
            <a:ext cx="5163671" cy="474009"/>
          </a:xfrm>
          <a:prstGeom prst="roundRect">
            <a:avLst/>
          </a:prstGeom>
          <a:ln w="28575">
            <a:solidFill>
              <a:srgbClr val="7CB34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smtClean="0">
                <a:latin typeface="Arial" panose="020B0604020202020204" pitchFamily="34" charset="0"/>
                <a:cs typeface="Arial" panose="020B0604020202020204" pitchFamily="34" charset="0"/>
              </a:rPr>
              <a:t>Cubre las necesidades del mercado</a:t>
            </a:r>
            <a:endParaRPr lang="es-EC" sz="1600" dirty="0">
              <a:latin typeface="Arial" panose="020B0604020202020204" pitchFamily="34" charset="0"/>
              <a:cs typeface="Arial" panose="020B0604020202020204" pitchFamily="34" charset="0"/>
            </a:endParaRPr>
          </a:p>
        </p:txBody>
      </p:sp>
      <p:sp>
        <p:nvSpPr>
          <p:cNvPr id="23" name="Rectángulo redondeado 22"/>
          <p:cNvSpPr/>
          <p:nvPr/>
        </p:nvSpPr>
        <p:spPr>
          <a:xfrm>
            <a:off x="8463294" y="4793890"/>
            <a:ext cx="2699557" cy="367737"/>
          </a:xfrm>
          <a:prstGeom prst="roundRect">
            <a:avLst/>
          </a:prstGeom>
          <a:ln w="31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dirty="0">
                <a:latin typeface="Arial" panose="020B0604020202020204" pitchFamily="34" charset="0"/>
                <a:cs typeface="Arial" panose="020B0604020202020204" pitchFamily="34" charset="0"/>
              </a:rPr>
              <a:t>V</a:t>
            </a:r>
            <a:r>
              <a:rPr lang="es-EC" sz="2400" b="1" dirty="0" smtClean="0">
                <a:latin typeface="Arial" panose="020B0604020202020204" pitchFamily="34" charset="0"/>
                <a:cs typeface="Arial" panose="020B0604020202020204" pitchFamily="34" charset="0"/>
              </a:rPr>
              <a:t>entaja competitiva</a:t>
            </a:r>
            <a:endParaRPr lang="es-EC" sz="2400" b="1" dirty="0">
              <a:latin typeface="Arial" panose="020B0604020202020204" pitchFamily="34" charset="0"/>
              <a:cs typeface="Arial" panose="020B0604020202020204" pitchFamily="34" charset="0"/>
            </a:endParaRPr>
          </a:p>
        </p:txBody>
      </p:sp>
      <p:pic>
        <p:nvPicPr>
          <p:cNvPr id="19458" name="Picture 2" descr="Resultado de imagen para ventaja competiti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911" y="2356423"/>
            <a:ext cx="2600325" cy="2149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705493" y="863835"/>
            <a:ext cx="3822063" cy="1420710"/>
          </a:xfrm>
          <a:prstGeom prst="rect">
            <a:avLst/>
          </a:prstGeom>
        </p:spPr>
        <p:txBody>
          <a:bodyPr wrap="square">
            <a:spAutoFit/>
          </a:bodyPr>
          <a:lstStyle/>
          <a:p>
            <a:pPr marL="285750" indent="-285750" algn="ctr">
              <a:lnSpc>
                <a:spcPct val="200000"/>
              </a:lnSpc>
              <a:spcAft>
                <a:spcPts val="800"/>
              </a:spcAft>
              <a:buFont typeface="Arial" panose="020B0604020202020204" pitchFamily="34" charset="0"/>
              <a:buChar char="•"/>
            </a:pPr>
            <a:r>
              <a:rPr lang="es-ES" sz="1400" dirty="0" smtClean="0">
                <a:latin typeface="Arial" panose="020B0604020202020204" pitchFamily="34" charset="0"/>
                <a:ea typeface="Calibri" panose="020F0502020204030204" pitchFamily="34" charset="0"/>
                <a:cs typeface="Arial" panose="020B0604020202020204" pitchFamily="34" charset="0"/>
              </a:rPr>
              <a:t>75</a:t>
            </a:r>
            <a:r>
              <a:rPr lang="es-ES" sz="1400" dirty="0">
                <a:latin typeface="Arial" panose="020B0604020202020204" pitchFamily="34" charset="0"/>
                <a:ea typeface="Calibri" panose="020F0502020204030204" pitchFamily="34" charset="0"/>
                <a:cs typeface="Arial" panose="020B0604020202020204" pitchFamily="34" charset="0"/>
              </a:rPr>
              <a:t>% de las moléculas con mayor venta </a:t>
            </a:r>
            <a:endParaRPr lang="es-ES" sz="1400" dirty="0" smtClean="0">
              <a:latin typeface="Arial" panose="020B0604020202020204" pitchFamily="34" charset="0"/>
              <a:ea typeface="Calibri" panose="020F0502020204030204" pitchFamily="34" charset="0"/>
              <a:cs typeface="Arial" panose="020B0604020202020204" pitchFamily="34" charset="0"/>
            </a:endParaRPr>
          </a:p>
          <a:p>
            <a:pPr marL="285750" indent="-285750" algn="ctr">
              <a:lnSpc>
                <a:spcPct val="200000"/>
              </a:lnSpc>
              <a:spcAft>
                <a:spcPts val="800"/>
              </a:spcAft>
              <a:buFont typeface="Arial" panose="020B0604020202020204" pitchFamily="34" charset="0"/>
              <a:buChar char="•"/>
            </a:pPr>
            <a:r>
              <a:rPr lang="es-ES" sz="1400" dirty="0" smtClean="0">
                <a:latin typeface="Arial" panose="020B0604020202020204" pitchFamily="34" charset="0"/>
                <a:ea typeface="Calibri" panose="020F0502020204030204" pitchFamily="34" charset="0"/>
                <a:cs typeface="Arial" panose="020B0604020202020204" pitchFamily="34" charset="0"/>
              </a:rPr>
              <a:t>86</a:t>
            </a:r>
            <a:r>
              <a:rPr lang="es-ES" sz="1400" dirty="0">
                <a:latin typeface="Arial" panose="020B0604020202020204" pitchFamily="34" charset="0"/>
                <a:ea typeface="Calibri" panose="020F0502020204030204" pitchFamily="34" charset="0"/>
                <a:cs typeface="Arial" panose="020B0604020202020204" pitchFamily="34" charset="0"/>
              </a:rPr>
              <a:t>% de las unidades desplazadas en el mercado farmacéutico</a:t>
            </a:r>
            <a:r>
              <a:rPr lang="es-ES" sz="1400" dirty="0" smtClean="0">
                <a:latin typeface="Arial" panose="020B0604020202020204" pitchFamily="34" charset="0"/>
                <a:ea typeface="Calibri" panose="020F0502020204030204" pitchFamily="34" charset="0"/>
                <a:cs typeface="Arial" panose="020B0604020202020204" pitchFamily="34" charset="0"/>
              </a:rPr>
              <a:t>.</a:t>
            </a:r>
            <a:endParaRPr lang="es-EC"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2942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4" grpId="0" animBg="1"/>
      <p:bldP spid="17" grpId="0" animBg="1"/>
      <p:bldP spid="16" grpId="0" animBg="1"/>
      <p:bldP spid="22"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pic>
        <p:nvPicPr>
          <p:cNvPr id="2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85179236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0" y="58726"/>
            <a:ext cx="4650059" cy="461665"/>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CATEGORIA SECTORIAL</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2597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pic>
        <p:nvPicPr>
          <p:cNvPr id="2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p:cNvGraphicFramePr>
            <a:graphicFrameLocks noGrp="1"/>
          </p:cNvGraphicFramePr>
          <p:nvPr>
            <p:extLst>
              <p:ext uri="{D42A27DB-BD31-4B8C-83A1-F6EECF244321}">
                <p14:modId xmlns:p14="http://schemas.microsoft.com/office/powerpoint/2010/main" val="3937770665"/>
              </p:ext>
            </p:extLst>
          </p:nvPr>
        </p:nvGraphicFramePr>
        <p:xfrm>
          <a:off x="650630" y="1292718"/>
          <a:ext cx="6341185" cy="3745140"/>
        </p:xfrm>
        <a:graphic>
          <a:graphicData uri="http://schemas.openxmlformats.org/drawingml/2006/table">
            <a:tbl>
              <a:tblPr firstRow="1" firstCol="1" bandRow="1">
                <a:tableStyleId>{EB344D84-9AFB-497E-A393-DC336BA19D2E}</a:tableStyleId>
              </a:tblPr>
              <a:tblGrid>
                <a:gridCol w="1308217">
                  <a:extLst>
                    <a:ext uri="{9D8B030D-6E8A-4147-A177-3AD203B41FA5}">
                      <a16:colId xmlns:a16="http://schemas.microsoft.com/office/drawing/2014/main" val="20000"/>
                    </a:ext>
                  </a:extLst>
                </a:gridCol>
                <a:gridCol w="5032968">
                  <a:extLst>
                    <a:ext uri="{9D8B030D-6E8A-4147-A177-3AD203B41FA5}">
                      <a16:colId xmlns:a16="http://schemas.microsoft.com/office/drawing/2014/main" val="20001"/>
                    </a:ext>
                  </a:extLst>
                </a:gridCol>
              </a:tblGrid>
              <a:tr h="1417028">
                <a:tc>
                  <a:txBody>
                    <a:bodyPr/>
                    <a:lstStyle/>
                    <a:p>
                      <a:pPr algn="just">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ATC-IV </a:t>
                      </a:r>
                      <a:endParaRPr lang="es-EC" sz="1400" dirty="0">
                        <a:solidFill>
                          <a:schemeClr val="tx1"/>
                        </a:solidFill>
                        <a:effectLst/>
                        <a:latin typeface="Arial" panose="020B0604020202020204" pitchFamily="34" charset="0"/>
                        <a:cs typeface="Arial" panose="020B0604020202020204" pitchFamily="34" charset="0"/>
                      </a:endParaRPr>
                    </a:p>
                    <a:p>
                      <a:pPr algn="just">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(IMS STRUCT)</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 </a:t>
                      </a:r>
                      <a:endParaRPr lang="es-EC" sz="1400" dirty="0">
                        <a:solidFill>
                          <a:schemeClr val="tx1"/>
                        </a:solidFill>
                        <a:effectLst/>
                        <a:latin typeface="Arial" panose="020B0604020202020204" pitchFamily="34" charset="0"/>
                        <a:cs typeface="Arial" panose="020B0604020202020204" pitchFamily="34" charset="0"/>
                      </a:endParaRPr>
                    </a:p>
                    <a:p>
                      <a:pPr algn="just">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DESCRIPCIÒN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582028">
                <a:tc>
                  <a:txBody>
                    <a:bodyPr/>
                    <a:lstStyle/>
                    <a:p>
                      <a:pPr algn="just">
                        <a:lnSpc>
                          <a:spcPct val="200000"/>
                        </a:lnSpc>
                        <a:spcAft>
                          <a:spcPts val="0"/>
                        </a:spcAft>
                      </a:pPr>
                      <a:r>
                        <a:rPr lang="es-ES" sz="1400">
                          <a:solidFill>
                            <a:schemeClr val="tx1"/>
                          </a:solidFill>
                          <a:effectLst/>
                          <a:latin typeface="Arial" panose="020B0604020202020204" pitchFamily="34" charset="0"/>
                          <a:cs typeface="Arial" panose="020B0604020202020204" pitchFamily="34" charset="0"/>
                        </a:rPr>
                        <a:t>B</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SANGRE Y APARATO HEMATOPOYETICO</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582028">
                <a:tc>
                  <a:txBody>
                    <a:bodyPr/>
                    <a:lstStyle/>
                    <a:p>
                      <a:pPr algn="just">
                        <a:lnSpc>
                          <a:spcPct val="200000"/>
                        </a:lnSpc>
                        <a:spcAft>
                          <a:spcPts val="0"/>
                        </a:spcAft>
                      </a:pPr>
                      <a:r>
                        <a:rPr lang="es-ES" sz="1400">
                          <a:solidFill>
                            <a:schemeClr val="tx1"/>
                          </a:solidFill>
                          <a:effectLst/>
                          <a:latin typeface="Arial" panose="020B0604020202020204" pitchFamily="34" charset="0"/>
                          <a:cs typeface="Arial" panose="020B0604020202020204" pitchFamily="34" charset="0"/>
                        </a:rPr>
                        <a:t>K</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200000"/>
                        </a:lnSpc>
                        <a:spcAft>
                          <a:spcPts val="0"/>
                        </a:spcAft>
                      </a:pPr>
                      <a:r>
                        <a:rPr lang="es-ES" sz="1400">
                          <a:solidFill>
                            <a:schemeClr val="tx1"/>
                          </a:solidFill>
                          <a:effectLst/>
                          <a:latin typeface="Arial" panose="020B0604020202020204" pitchFamily="34" charset="0"/>
                          <a:cs typeface="Arial" panose="020B0604020202020204" pitchFamily="34" charset="0"/>
                        </a:rPr>
                        <a:t>SOLUCIONES HOSPITALARIAS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582028">
                <a:tc>
                  <a:txBody>
                    <a:bodyPr/>
                    <a:lstStyle/>
                    <a:p>
                      <a:pPr algn="just">
                        <a:lnSpc>
                          <a:spcPct val="200000"/>
                        </a:lnSpc>
                        <a:spcAft>
                          <a:spcPts val="0"/>
                        </a:spcAft>
                      </a:pPr>
                      <a:r>
                        <a:rPr lang="es-ES" sz="1400">
                          <a:solidFill>
                            <a:schemeClr val="tx1"/>
                          </a:solidFill>
                          <a:effectLst/>
                          <a:latin typeface="Arial" panose="020B0604020202020204" pitchFamily="34" charset="0"/>
                          <a:cs typeface="Arial" panose="020B0604020202020204" pitchFamily="34" charset="0"/>
                        </a:rPr>
                        <a:t>L</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200000"/>
                        </a:lnSpc>
                        <a:spcAft>
                          <a:spcPts val="0"/>
                        </a:spcAft>
                      </a:pPr>
                      <a:r>
                        <a:rPr lang="es-ES" sz="1400">
                          <a:solidFill>
                            <a:schemeClr val="tx1"/>
                          </a:solidFill>
                          <a:effectLst/>
                          <a:latin typeface="Arial" panose="020B0604020202020204" pitchFamily="34" charset="0"/>
                          <a:cs typeface="Arial" panose="020B0604020202020204" pitchFamily="34" charset="0"/>
                        </a:rPr>
                        <a:t>ANTINEOPLÀSICOS Y AGENTES INMUNOMODULARES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582028">
                <a:tc>
                  <a:txBody>
                    <a:bodyPr/>
                    <a:lstStyle/>
                    <a:p>
                      <a:pPr algn="just">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N</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SISTEMA NERVIOSO CENTRAL</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pic>
        <p:nvPicPr>
          <p:cNvPr id="20484"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078" y="2843812"/>
            <a:ext cx="1175770" cy="125665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Resultado de imagen para CUERPO HUMA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7766" y="1770112"/>
            <a:ext cx="1828195" cy="262346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0" y="58726"/>
            <a:ext cx="4650059" cy="461665"/>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CATEGORIA SECTORIAL</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647977"/>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pic>
        <p:nvPicPr>
          <p:cNvPr id="2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22664" y="168273"/>
            <a:ext cx="3748050" cy="461665"/>
          </a:xfrm>
          <a:prstGeom prst="rect">
            <a:avLst/>
          </a:prstGeom>
          <a:noFill/>
        </p:spPr>
        <p:txBody>
          <a:bodyPr wrap="square" rtlCol="0">
            <a:spAutoFit/>
          </a:bodyPr>
          <a:lstStyle/>
          <a:p>
            <a:pPr algn="ctr"/>
            <a:r>
              <a:rPr lang="es-EC" sz="2400" dirty="0" smtClean="0">
                <a:latin typeface="Arial Black" panose="020B0A04020102020204" pitchFamily="34" charset="0"/>
              </a:rPr>
              <a:t>PRESUPUESTOS</a:t>
            </a:r>
            <a:endParaRPr lang="es-EC" sz="2400" dirty="0">
              <a:latin typeface="Arial Black" panose="020B0A040201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00721690"/>
              </p:ext>
            </p:extLst>
          </p:nvPr>
        </p:nvGraphicFramePr>
        <p:xfrm>
          <a:off x="537737" y="1572322"/>
          <a:ext cx="3911600" cy="1992977"/>
        </p:xfrm>
        <a:graphic>
          <a:graphicData uri="http://schemas.openxmlformats.org/drawingml/2006/table">
            <a:tbl>
              <a:tblPr firstRow="1" firstCol="1" bandRow="1">
                <a:tableStyleId>{EB344D84-9AFB-497E-A393-DC336BA19D2E}</a:tableStyleId>
              </a:tblPr>
              <a:tblGrid>
                <a:gridCol w="1955800">
                  <a:extLst>
                    <a:ext uri="{9D8B030D-6E8A-4147-A177-3AD203B41FA5}">
                      <a16:colId xmlns:a16="http://schemas.microsoft.com/office/drawing/2014/main" val="20000"/>
                    </a:ext>
                  </a:extLst>
                </a:gridCol>
                <a:gridCol w="1955800">
                  <a:extLst>
                    <a:ext uri="{9D8B030D-6E8A-4147-A177-3AD203B41FA5}">
                      <a16:colId xmlns:a16="http://schemas.microsoft.com/office/drawing/2014/main" val="20001"/>
                    </a:ext>
                  </a:extLst>
                </a:gridCol>
              </a:tblGrid>
              <a:tr h="712817">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Numero de Ítems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2209</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000"/>
                  </a:ext>
                </a:extLst>
              </a:tr>
              <a:tr h="374942">
                <a:tc>
                  <a:txBody>
                    <a:bodyPr/>
                    <a:lstStyle/>
                    <a:p>
                      <a:pPr algn="ctr">
                        <a:lnSpc>
                          <a:spcPct val="200000"/>
                        </a:lnSpc>
                        <a:spcAft>
                          <a:spcPts val="0"/>
                        </a:spcAft>
                      </a:pPr>
                      <a:r>
                        <a:rPr lang="es-ES" sz="1400">
                          <a:solidFill>
                            <a:schemeClr val="tx1"/>
                          </a:solidFill>
                          <a:effectLst/>
                          <a:latin typeface="Arial" panose="020B0604020202020204" pitchFamily="34" charset="0"/>
                          <a:cs typeface="Arial" panose="020B0604020202020204" pitchFamily="34" charset="0"/>
                        </a:rPr>
                        <a:t>Número de unidades</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4893</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001"/>
                  </a:ext>
                </a:extLst>
              </a:tr>
              <a:tr h="749883">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Valor de </a:t>
                      </a:r>
                      <a:r>
                        <a:rPr lang="es-ES" sz="1400" dirty="0" smtClean="0">
                          <a:solidFill>
                            <a:schemeClr val="tx1"/>
                          </a:solidFill>
                          <a:effectLst/>
                          <a:latin typeface="Arial" panose="020B0604020202020204" pitchFamily="34" charset="0"/>
                          <a:cs typeface="Arial" panose="020B0604020202020204" pitchFamily="34" charset="0"/>
                        </a:rPr>
                        <a:t>inversión</a:t>
                      </a:r>
                    </a:p>
                    <a:p>
                      <a:pPr algn="ctr">
                        <a:lnSpc>
                          <a:spcPct val="200000"/>
                        </a:lnSpc>
                        <a:spcAft>
                          <a:spcPts val="0"/>
                        </a:spcAft>
                      </a:pPr>
                      <a:endParaRPr lang="es-ES" sz="1400" dirty="0" smtClean="0">
                        <a:solidFill>
                          <a:schemeClr val="tx1"/>
                        </a:solidFill>
                        <a:effectLst/>
                        <a:latin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$ 36855,36</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002"/>
                  </a:ext>
                </a:extLst>
              </a:tr>
            </a:tbl>
          </a:graphicData>
        </a:graphic>
      </p:graphicFrame>
      <p:sp>
        <p:nvSpPr>
          <p:cNvPr id="6" name="CuadroTexto 5"/>
          <p:cNvSpPr txBox="1"/>
          <p:nvPr/>
        </p:nvSpPr>
        <p:spPr>
          <a:xfrm>
            <a:off x="657922" y="1088998"/>
            <a:ext cx="2743200" cy="369332"/>
          </a:xfrm>
          <a:prstGeom prst="rect">
            <a:avLst/>
          </a:prstGeom>
          <a:noFill/>
        </p:spPr>
        <p:txBody>
          <a:bodyPr wrap="square" rtlCol="0">
            <a:spAutoFit/>
          </a:bodyPr>
          <a:lstStyle/>
          <a:p>
            <a:pPr algn="ctr"/>
            <a:r>
              <a:rPr lang="es-EC" dirty="0" smtClean="0">
                <a:latin typeface="Arial Black" panose="020B0A04020102020204" pitchFamily="34" charset="0"/>
              </a:rPr>
              <a:t>CATEGORIA A</a:t>
            </a:r>
            <a:endParaRPr lang="es-EC" dirty="0">
              <a:latin typeface="Arial Black" panose="020B0A04020102020204" pitchFamily="34" charset="0"/>
            </a:endParaRPr>
          </a:p>
        </p:txBody>
      </p:sp>
      <p:sp>
        <p:nvSpPr>
          <p:cNvPr id="10" name="CuadroTexto 9"/>
          <p:cNvSpPr txBox="1"/>
          <p:nvPr/>
        </p:nvSpPr>
        <p:spPr>
          <a:xfrm>
            <a:off x="4244898" y="3794384"/>
            <a:ext cx="2743200" cy="369332"/>
          </a:xfrm>
          <a:prstGeom prst="rect">
            <a:avLst/>
          </a:prstGeom>
          <a:noFill/>
        </p:spPr>
        <p:txBody>
          <a:bodyPr wrap="square" rtlCol="0">
            <a:spAutoFit/>
          </a:bodyPr>
          <a:lstStyle/>
          <a:p>
            <a:pPr algn="ctr"/>
            <a:r>
              <a:rPr lang="es-EC" dirty="0" smtClean="0">
                <a:latin typeface="Arial Black" panose="020B0A04020102020204" pitchFamily="34" charset="0"/>
              </a:rPr>
              <a:t>CATEGORIA B</a:t>
            </a:r>
            <a:endParaRPr lang="es-EC" dirty="0">
              <a:latin typeface="Arial Black" panose="020B0A04020102020204" pitchFamily="34" charset="0"/>
            </a:endParaRPr>
          </a:p>
        </p:txBody>
      </p:sp>
      <p:sp>
        <p:nvSpPr>
          <p:cNvPr id="11" name="CuadroTexto 10"/>
          <p:cNvSpPr txBox="1"/>
          <p:nvPr/>
        </p:nvSpPr>
        <p:spPr>
          <a:xfrm>
            <a:off x="7775878" y="1088998"/>
            <a:ext cx="2743200" cy="369332"/>
          </a:xfrm>
          <a:prstGeom prst="rect">
            <a:avLst/>
          </a:prstGeom>
          <a:noFill/>
        </p:spPr>
        <p:txBody>
          <a:bodyPr wrap="square" rtlCol="0">
            <a:spAutoFit/>
          </a:bodyPr>
          <a:lstStyle/>
          <a:p>
            <a:pPr algn="ctr"/>
            <a:r>
              <a:rPr lang="es-EC" dirty="0" smtClean="0">
                <a:latin typeface="Arial Black" panose="020B0A04020102020204" pitchFamily="34" charset="0"/>
              </a:rPr>
              <a:t>CATEGORIA C</a:t>
            </a:r>
            <a:endParaRPr lang="es-EC" dirty="0">
              <a:latin typeface="Arial Black" panose="020B0A040201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561572558"/>
              </p:ext>
            </p:extLst>
          </p:nvPr>
        </p:nvGraphicFramePr>
        <p:xfrm>
          <a:off x="3694752" y="4163717"/>
          <a:ext cx="4081126" cy="1950072"/>
        </p:xfrm>
        <a:graphic>
          <a:graphicData uri="http://schemas.openxmlformats.org/drawingml/2006/table">
            <a:tbl>
              <a:tblPr firstRow="1" firstCol="1" bandRow="1">
                <a:tableStyleId>{EB344D84-9AFB-497E-A393-DC336BA19D2E}</a:tableStyleId>
              </a:tblPr>
              <a:tblGrid>
                <a:gridCol w="2040563">
                  <a:extLst>
                    <a:ext uri="{9D8B030D-6E8A-4147-A177-3AD203B41FA5}">
                      <a16:colId xmlns:a16="http://schemas.microsoft.com/office/drawing/2014/main" val="20000"/>
                    </a:ext>
                  </a:extLst>
                </a:gridCol>
                <a:gridCol w="2040563">
                  <a:extLst>
                    <a:ext uri="{9D8B030D-6E8A-4147-A177-3AD203B41FA5}">
                      <a16:colId xmlns:a16="http://schemas.microsoft.com/office/drawing/2014/main" val="20001"/>
                    </a:ext>
                  </a:extLst>
                </a:gridCol>
              </a:tblGrid>
              <a:tr h="548316">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Numero de Ítems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1990</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000"/>
                  </a:ext>
                </a:extLst>
              </a:tr>
              <a:tr h="548316">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Número de unidades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200000"/>
                        </a:lnSpc>
                        <a:spcAft>
                          <a:spcPts val="0"/>
                        </a:spcAft>
                      </a:pPr>
                      <a:r>
                        <a:rPr lang="es-ES" sz="1400">
                          <a:solidFill>
                            <a:schemeClr val="tx1"/>
                          </a:solidFill>
                          <a:effectLst/>
                          <a:latin typeface="Arial" panose="020B0604020202020204" pitchFamily="34" charset="0"/>
                          <a:cs typeface="Arial" panose="020B0604020202020204" pitchFamily="34" charset="0"/>
                        </a:rPr>
                        <a:t>4404</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001"/>
                  </a:ext>
                </a:extLst>
              </a:tr>
              <a:tr h="548316">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Valor de </a:t>
                      </a:r>
                      <a:r>
                        <a:rPr lang="es-ES" sz="1400" dirty="0" smtClean="0">
                          <a:solidFill>
                            <a:schemeClr val="tx1"/>
                          </a:solidFill>
                          <a:effectLst/>
                          <a:latin typeface="Arial" panose="020B0604020202020204" pitchFamily="34" charset="0"/>
                          <a:cs typeface="Arial" panose="020B0604020202020204" pitchFamily="34" charset="0"/>
                        </a:rPr>
                        <a:t>inversión</a:t>
                      </a:r>
                    </a:p>
                    <a:p>
                      <a:pPr algn="ctr">
                        <a:lnSpc>
                          <a:spcPct val="200000"/>
                        </a:lnSpc>
                        <a:spcAft>
                          <a:spcPts val="0"/>
                        </a:spcAft>
                      </a:pP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$ 33287,84</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002"/>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59623576"/>
              </p:ext>
            </p:extLst>
          </p:nvPr>
        </p:nvGraphicFramePr>
        <p:xfrm>
          <a:off x="7456450" y="1572322"/>
          <a:ext cx="3969390" cy="1710452"/>
        </p:xfrm>
        <a:graphic>
          <a:graphicData uri="http://schemas.openxmlformats.org/drawingml/2006/table">
            <a:tbl>
              <a:tblPr firstRow="1" firstCol="1" bandRow="1">
                <a:tableStyleId>{EB344D84-9AFB-497E-A393-DC336BA19D2E}</a:tableStyleId>
              </a:tblPr>
              <a:tblGrid>
                <a:gridCol w="1984695">
                  <a:extLst>
                    <a:ext uri="{9D8B030D-6E8A-4147-A177-3AD203B41FA5}">
                      <a16:colId xmlns:a16="http://schemas.microsoft.com/office/drawing/2014/main" val="20000"/>
                    </a:ext>
                  </a:extLst>
                </a:gridCol>
                <a:gridCol w="1984695">
                  <a:extLst>
                    <a:ext uri="{9D8B030D-6E8A-4147-A177-3AD203B41FA5}">
                      <a16:colId xmlns:a16="http://schemas.microsoft.com/office/drawing/2014/main" val="20001"/>
                    </a:ext>
                  </a:extLst>
                </a:gridCol>
              </a:tblGrid>
              <a:tr h="427613">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Numero de Ítems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1789</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000"/>
                  </a:ext>
                </a:extLst>
              </a:tr>
              <a:tr h="427613">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Número de unidades</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200000"/>
                        </a:lnSpc>
                        <a:spcAft>
                          <a:spcPts val="0"/>
                        </a:spcAft>
                      </a:pPr>
                      <a:r>
                        <a:rPr lang="es-ES" sz="1400">
                          <a:solidFill>
                            <a:schemeClr val="tx1"/>
                          </a:solidFill>
                          <a:effectLst/>
                          <a:latin typeface="Arial" panose="020B0604020202020204" pitchFamily="34" charset="0"/>
                          <a:cs typeface="Arial" panose="020B0604020202020204" pitchFamily="34" charset="0"/>
                        </a:rPr>
                        <a:t>3915</a:t>
                      </a:r>
                      <a:endParaRPr lang="es-EC"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001"/>
                  </a:ext>
                </a:extLst>
              </a:tr>
              <a:tr h="855226">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Valor de </a:t>
                      </a:r>
                      <a:r>
                        <a:rPr lang="es-ES" sz="1400" dirty="0" smtClean="0">
                          <a:solidFill>
                            <a:schemeClr val="tx1"/>
                          </a:solidFill>
                          <a:effectLst/>
                          <a:latin typeface="Arial" panose="020B0604020202020204" pitchFamily="34" charset="0"/>
                          <a:cs typeface="Arial" panose="020B0604020202020204" pitchFamily="34" charset="0"/>
                        </a:rPr>
                        <a:t>inversión</a:t>
                      </a:r>
                    </a:p>
                    <a:p>
                      <a:pPr algn="ctr">
                        <a:lnSpc>
                          <a:spcPct val="200000"/>
                        </a:lnSpc>
                        <a:spcAft>
                          <a:spcPts val="0"/>
                        </a:spcAft>
                      </a:pP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200000"/>
                        </a:lnSpc>
                        <a:spcAft>
                          <a:spcPts val="0"/>
                        </a:spcAft>
                      </a:pPr>
                      <a:r>
                        <a:rPr lang="es-ES" sz="1400" dirty="0">
                          <a:solidFill>
                            <a:schemeClr val="tx1"/>
                          </a:solidFill>
                          <a:effectLst/>
                          <a:latin typeface="Arial" panose="020B0604020202020204" pitchFamily="34" charset="0"/>
                          <a:cs typeface="Arial" panose="020B0604020202020204" pitchFamily="34" charset="0"/>
                        </a:rPr>
                        <a:t>$ 29978,57</a:t>
                      </a:r>
                      <a:endParaRPr lang="es-EC"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002"/>
                  </a:ext>
                </a:extLst>
              </a:tr>
            </a:tbl>
          </a:graphicData>
        </a:graphic>
      </p:graphicFrame>
      <p:sp>
        <p:nvSpPr>
          <p:cNvPr id="5" name="CuadroTexto 4"/>
          <p:cNvSpPr txBox="1"/>
          <p:nvPr/>
        </p:nvSpPr>
        <p:spPr>
          <a:xfrm>
            <a:off x="4620193" y="814040"/>
            <a:ext cx="2230244" cy="369332"/>
          </a:xfrm>
          <a:prstGeom prst="rect">
            <a:avLst/>
          </a:prstGeom>
          <a:noFill/>
        </p:spPr>
        <p:txBody>
          <a:bodyPr wrap="square" rtlCol="0">
            <a:spAutoFit/>
          </a:bodyPr>
          <a:lstStyle/>
          <a:p>
            <a:pPr algn="ctr"/>
            <a:r>
              <a:rPr lang="es-EC" b="1" dirty="0" smtClean="0">
                <a:solidFill>
                  <a:srgbClr val="FF0000"/>
                </a:solidFill>
              </a:rPr>
              <a:t>8927 SKU</a:t>
            </a:r>
            <a:endParaRPr lang="es-EC" b="1" dirty="0">
              <a:solidFill>
                <a:srgbClr val="FF0000"/>
              </a:solidFill>
            </a:endParaRPr>
          </a:p>
        </p:txBody>
      </p:sp>
    </p:spTree>
    <p:extLst>
      <p:ext uri="{BB962C8B-B14F-4D97-AF65-F5344CB8AC3E}">
        <p14:creationId xmlns:p14="http://schemas.microsoft.com/office/powerpoint/2010/main" val="1511787751"/>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pic>
        <p:nvPicPr>
          <p:cNvPr id="2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4100341822"/>
              </p:ext>
            </p:extLst>
          </p:nvPr>
        </p:nvGraphicFramePr>
        <p:xfrm>
          <a:off x="1001371" y="829462"/>
          <a:ext cx="9023576" cy="4946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261195" y="77001"/>
            <a:ext cx="7913077" cy="523220"/>
          </a:xfrm>
          <a:prstGeom prst="rect">
            <a:avLst/>
          </a:prstGeom>
          <a:noFill/>
        </p:spPr>
        <p:txBody>
          <a:bodyPr wrap="square" rtlCol="0">
            <a:spAutoFit/>
          </a:bodyPr>
          <a:lstStyle/>
          <a:p>
            <a:r>
              <a:rPr lang="es-EC" sz="2800" b="1" dirty="0" smtClean="0">
                <a:latin typeface="Arial Black" panose="020B0A04020102020204" pitchFamily="34" charset="0"/>
                <a:cs typeface="Arial" panose="020B0604020202020204" pitchFamily="34" charset="0"/>
              </a:rPr>
              <a:t>ESTRATEGIAS</a:t>
            </a:r>
            <a:endParaRPr lang="es-EC" sz="28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7982875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JUSTIFICACIÓN</a:t>
            </a:r>
            <a:endParaRPr lang="es-EC" sz="2800" b="1" dirty="0">
              <a:solidFill>
                <a:schemeClr val="tx1"/>
              </a:solidFill>
              <a:latin typeface="Arial" panose="020B0604020202020204" pitchFamily="34" charset="0"/>
              <a:cs typeface="Arial" panose="020B0604020202020204" pitchFamily="34" charset="0"/>
            </a:endParaRPr>
          </a:p>
        </p:txBody>
      </p:sp>
      <p:sp>
        <p:nvSpPr>
          <p:cNvPr id="8" name="Rectángulo redondeado 7"/>
          <p:cNvSpPr/>
          <p:nvPr/>
        </p:nvSpPr>
        <p:spPr>
          <a:xfrm>
            <a:off x="376510" y="962445"/>
            <a:ext cx="5163671" cy="632012"/>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smtClean="0">
                <a:latin typeface="Arial" panose="020B0604020202020204" pitchFamily="34" charset="0"/>
                <a:cs typeface="Arial" panose="020B0604020202020204" pitchFamily="34" charset="0"/>
              </a:rPr>
              <a:t>En el 2017 la industria farmacéutica facturo un total de 1507 millones de dólares</a:t>
            </a:r>
            <a:endParaRPr lang="es-EC" sz="1400" dirty="0">
              <a:latin typeface="Arial" panose="020B0604020202020204" pitchFamily="34" charset="0"/>
              <a:cs typeface="Arial" panose="020B0604020202020204" pitchFamily="34" charset="0"/>
            </a:endParaRPr>
          </a:p>
        </p:txBody>
      </p:sp>
      <p:sp>
        <p:nvSpPr>
          <p:cNvPr id="9" name="Rectángulo redondeado 8"/>
          <p:cNvSpPr/>
          <p:nvPr/>
        </p:nvSpPr>
        <p:spPr>
          <a:xfrm>
            <a:off x="433459" y="2917986"/>
            <a:ext cx="5163671" cy="474009"/>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smtClean="0">
                <a:latin typeface="Arial" panose="020B0604020202020204" pitchFamily="34" charset="0"/>
                <a:cs typeface="Arial" panose="020B0604020202020204" pitchFamily="34" charset="0"/>
              </a:rPr>
              <a:t>Falta de conocimiento del mercado farmacéutico</a:t>
            </a:r>
            <a:endParaRPr lang="es-EC" sz="1400" dirty="0">
              <a:latin typeface="Arial" panose="020B0604020202020204" pitchFamily="34" charset="0"/>
              <a:cs typeface="Arial" panose="020B0604020202020204" pitchFamily="34" charset="0"/>
            </a:endParaRPr>
          </a:p>
        </p:txBody>
      </p:sp>
      <p:sp>
        <p:nvSpPr>
          <p:cNvPr id="10" name="Rectángulo redondeado 9"/>
          <p:cNvSpPr/>
          <p:nvPr/>
        </p:nvSpPr>
        <p:spPr>
          <a:xfrm>
            <a:off x="483067" y="3983018"/>
            <a:ext cx="5163671" cy="48073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smtClean="0">
                <a:latin typeface="Arial" panose="020B0604020202020204" pitchFamily="34" charset="0"/>
                <a:cs typeface="Arial" panose="020B0604020202020204" pitchFamily="34" charset="0"/>
              </a:rPr>
              <a:t>Ausencia de procesos de compra </a:t>
            </a:r>
            <a:endParaRPr lang="es-EC" sz="1400" dirty="0">
              <a:latin typeface="Arial" panose="020B0604020202020204" pitchFamily="34" charset="0"/>
              <a:cs typeface="Arial" panose="020B0604020202020204" pitchFamily="34" charset="0"/>
            </a:endParaRPr>
          </a:p>
        </p:txBody>
      </p:sp>
      <p:sp>
        <p:nvSpPr>
          <p:cNvPr id="11" name="Rectángulo redondeado 10"/>
          <p:cNvSpPr/>
          <p:nvPr/>
        </p:nvSpPr>
        <p:spPr>
          <a:xfrm>
            <a:off x="442830" y="5128203"/>
            <a:ext cx="5163671" cy="41588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smtClean="0">
                <a:latin typeface="Arial" panose="020B0604020202020204" pitchFamily="34" charset="0"/>
                <a:cs typeface="Arial" panose="020B0604020202020204" pitchFamily="34" charset="0"/>
              </a:rPr>
              <a:t>Saturación de moléculas, marcas, presentaciones </a:t>
            </a:r>
            <a:endParaRPr lang="es-EC" sz="1400" dirty="0">
              <a:latin typeface="Arial" panose="020B0604020202020204" pitchFamily="34" charset="0"/>
              <a:cs typeface="Arial" panose="020B0604020202020204" pitchFamily="34" charset="0"/>
            </a:endParaRPr>
          </a:p>
        </p:txBody>
      </p:sp>
      <p:sp>
        <p:nvSpPr>
          <p:cNvPr id="15" name="Rectángulo redondeado 14"/>
          <p:cNvSpPr/>
          <p:nvPr/>
        </p:nvSpPr>
        <p:spPr>
          <a:xfrm>
            <a:off x="5886868" y="2512810"/>
            <a:ext cx="1976893" cy="775197"/>
          </a:xfrm>
          <a:prstGeom prst="roundRect">
            <a:avLst/>
          </a:prstGeom>
          <a:ln w="31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1400" dirty="0">
                <a:solidFill>
                  <a:schemeClr val="tx1"/>
                </a:solidFill>
                <a:latin typeface="Arial" panose="020B0604020202020204" pitchFamily="34" charset="0"/>
                <a:cs typeface="Arial" panose="020B0604020202020204" pitchFamily="34" charset="0"/>
              </a:rPr>
              <a:t>D</a:t>
            </a:r>
            <a:r>
              <a:rPr lang="es-EC" sz="1400" dirty="0" smtClean="0">
                <a:solidFill>
                  <a:schemeClr val="tx1"/>
                </a:solidFill>
                <a:latin typeface="Arial" panose="020B0604020202020204" pitchFamily="34" charset="0"/>
                <a:cs typeface="Arial" panose="020B0604020202020204" pitchFamily="34" charset="0"/>
              </a:rPr>
              <a:t>ificultad para mantenerse en el mercado</a:t>
            </a:r>
            <a:endParaRPr lang="es-EC" sz="1400" dirty="0">
              <a:solidFill>
                <a:schemeClr val="tx1"/>
              </a:solidFill>
              <a:latin typeface="Arial" panose="020B0604020202020204" pitchFamily="34" charset="0"/>
              <a:cs typeface="Arial" panose="020B0604020202020204" pitchFamily="34" charset="0"/>
            </a:endParaRPr>
          </a:p>
        </p:txBody>
      </p:sp>
      <p:sp>
        <p:nvSpPr>
          <p:cNvPr id="14" name="Flecha abajo 13"/>
          <p:cNvSpPr/>
          <p:nvPr/>
        </p:nvSpPr>
        <p:spPr>
          <a:xfrm>
            <a:off x="2716298" y="1706472"/>
            <a:ext cx="242048" cy="209857"/>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17" name="Flecha abajo 16"/>
          <p:cNvSpPr/>
          <p:nvPr/>
        </p:nvSpPr>
        <p:spPr>
          <a:xfrm>
            <a:off x="2716298" y="2629440"/>
            <a:ext cx="242048" cy="209857"/>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18" name="Flecha abajo 17"/>
          <p:cNvSpPr/>
          <p:nvPr/>
        </p:nvSpPr>
        <p:spPr>
          <a:xfrm>
            <a:off x="2716298" y="3615783"/>
            <a:ext cx="242048" cy="209857"/>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19" name="Flecha abajo 18"/>
          <p:cNvSpPr/>
          <p:nvPr/>
        </p:nvSpPr>
        <p:spPr>
          <a:xfrm>
            <a:off x="2716298" y="4752659"/>
            <a:ext cx="242048" cy="209857"/>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16" name="Flecha derecha 15"/>
          <p:cNvSpPr/>
          <p:nvPr/>
        </p:nvSpPr>
        <p:spPr>
          <a:xfrm>
            <a:off x="6411390" y="3224685"/>
            <a:ext cx="927847" cy="71168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pic>
        <p:nvPicPr>
          <p:cNvPr id="20"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redondeado 21"/>
          <p:cNvSpPr/>
          <p:nvPr/>
        </p:nvSpPr>
        <p:spPr>
          <a:xfrm>
            <a:off x="433458" y="2043416"/>
            <a:ext cx="5163671" cy="474009"/>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smtClean="0">
                <a:latin typeface="Arial" panose="020B0604020202020204" pitchFamily="34" charset="0"/>
                <a:cs typeface="Arial" panose="020B0604020202020204" pitchFamily="34" charset="0"/>
              </a:rPr>
              <a:t>Las farmacias independientes ocupan más del 50% del mercado</a:t>
            </a:r>
            <a:endParaRPr lang="es-EC" sz="1400" dirty="0">
              <a:latin typeface="Arial" panose="020B0604020202020204" pitchFamily="34" charset="0"/>
              <a:cs typeface="Arial" panose="020B0604020202020204" pitchFamily="34" charset="0"/>
            </a:endParaRPr>
          </a:p>
        </p:txBody>
      </p:sp>
      <p:sp>
        <p:nvSpPr>
          <p:cNvPr id="23" name="Rectángulo redondeado 22"/>
          <p:cNvSpPr/>
          <p:nvPr/>
        </p:nvSpPr>
        <p:spPr>
          <a:xfrm>
            <a:off x="8468703" y="4448256"/>
            <a:ext cx="2699557" cy="679947"/>
          </a:xfrm>
          <a:prstGeom prst="roundRect">
            <a:avLst/>
          </a:prstGeom>
          <a:ln w="31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C" sz="2800" b="1" dirty="0" smtClean="0"/>
              <a:t>Falta de ventaja competitiva</a:t>
            </a:r>
            <a:endParaRPr lang="es-EC" sz="2800" b="1" dirty="0"/>
          </a:p>
        </p:txBody>
      </p:sp>
      <p:pic>
        <p:nvPicPr>
          <p:cNvPr id="19458" name="Picture 2" descr="Resultado de imagen para ventaja competiti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8703" y="1533335"/>
            <a:ext cx="2600325" cy="240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71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P spid="14" grpId="0" animBg="1"/>
      <p:bldP spid="17" grpId="0" animBg="1"/>
      <p:bldP spid="18" grpId="0" animBg="1"/>
      <p:bldP spid="19" grpId="0" animBg="1"/>
      <p:bldP spid="16"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152399" y="107134"/>
            <a:ext cx="869135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b="1" dirty="0" smtClean="0">
                <a:solidFill>
                  <a:schemeClr val="tx1"/>
                </a:solidFill>
                <a:latin typeface="Arial" panose="020B0604020202020204" pitchFamily="34" charset="0"/>
                <a:cs typeface="Arial" panose="020B0604020202020204" pitchFamily="34" charset="0"/>
              </a:rPr>
              <a:t>CONCLUSIONES</a:t>
            </a:r>
            <a:endParaRPr lang="es-EC" sz="3200" b="1" dirty="0">
              <a:solidFill>
                <a:schemeClr val="tx1"/>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3870928579"/>
              </p:ext>
            </p:extLst>
          </p:nvPr>
        </p:nvGraphicFramePr>
        <p:xfrm>
          <a:off x="681426" y="1057456"/>
          <a:ext cx="11027355" cy="4867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699748"/>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152399" y="107134"/>
            <a:ext cx="869135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b="1" dirty="0" smtClean="0">
                <a:solidFill>
                  <a:schemeClr val="tx1"/>
                </a:solidFill>
                <a:latin typeface="Arial" panose="020B0604020202020204" pitchFamily="34" charset="0"/>
                <a:cs typeface="Arial" panose="020B0604020202020204" pitchFamily="34" charset="0"/>
              </a:rPr>
              <a:t>RECOMENDACIONES</a:t>
            </a:r>
            <a:endParaRPr lang="es-EC" sz="3200" b="1" dirty="0">
              <a:solidFill>
                <a:schemeClr val="tx1"/>
              </a:solidFill>
              <a:latin typeface="Arial" panose="020B0604020202020204" pitchFamily="34" charset="0"/>
              <a:cs typeface="Arial" panose="020B0604020202020204" pitchFamily="34" charset="0"/>
            </a:endParaRPr>
          </a:p>
        </p:txBody>
      </p:sp>
      <p:pic>
        <p:nvPicPr>
          <p:cNvPr id="4"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1583950627"/>
              </p:ext>
            </p:extLst>
          </p:nvPr>
        </p:nvGraphicFramePr>
        <p:xfrm>
          <a:off x="520505" y="719666"/>
          <a:ext cx="109165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430821"/>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3"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67"/>
            <a:ext cx="12192000" cy="704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72743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OBJETIVO GENERAL</a:t>
            </a:r>
            <a:endParaRPr lang="es-EC" sz="2800" b="1" dirty="0">
              <a:solidFill>
                <a:schemeClr val="tx1"/>
              </a:solidFill>
              <a:latin typeface="Arial" panose="020B0604020202020204" pitchFamily="34" charset="0"/>
              <a:cs typeface="Arial" panose="020B0604020202020204" pitchFamily="34" charset="0"/>
            </a:endParaRPr>
          </a:p>
        </p:txBody>
      </p:sp>
      <p:sp>
        <p:nvSpPr>
          <p:cNvPr id="6" name="2 Rectángulo"/>
          <p:cNvSpPr/>
          <p:nvPr/>
        </p:nvSpPr>
        <p:spPr>
          <a:xfrm>
            <a:off x="882831" y="953730"/>
            <a:ext cx="9916886" cy="400110"/>
          </a:xfrm>
          <a:prstGeom prst="rect">
            <a:avLst/>
          </a:prstGeom>
        </p:spPr>
        <p:txBody>
          <a:bodyPr wrap="square">
            <a:spAutoFit/>
          </a:bodyPr>
          <a:lstStyle/>
          <a:p>
            <a:pPr algn="just"/>
            <a:endParaRPr lang="es-EC" sz="2000" dirty="0"/>
          </a:p>
        </p:txBody>
      </p:sp>
      <p:sp>
        <p:nvSpPr>
          <p:cNvPr id="3" name="Rectángulo 2"/>
          <p:cNvSpPr/>
          <p:nvPr/>
        </p:nvSpPr>
        <p:spPr>
          <a:xfrm>
            <a:off x="1055914" y="1153785"/>
            <a:ext cx="9943780" cy="646331"/>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Desarrollar un modelo de gestión de compra de inventarios para incrementar la competitividad de las Farmacias independientes del sector farmacéutico</a:t>
            </a:r>
            <a:endParaRPr lang="es-EC" dirty="0">
              <a:latin typeface="Arial" panose="020B0604020202020204" pitchFamily="34" charset="0"/>
              <a:cs typeface="Arial" panose="020B0604020202020204" pitchFamily="34" charset="0"/>
            </a:endParaRPr>
          </a:p>
        </p:txBody>
      </p:sp>
      <p:sp>
        <p:nvSpPr>
          <p:cNvPr id="8" name="1 Título"/>
          <p:cNvSpPr txBox="1">
            <a:spLocks/>
          </p:cNvSpPr>
          <p:nvPr/>
        </p:nvSpPr>
        <p:spPr bwMode="auto">
          <a:xfrm>
            <a:off x="284465" y="2309388"/>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000" b="1" dirty="0" smtClean="0">
                <a:solidFill>
                  <a:schemeClr val="tx1"/>
                </a:solidFill>
                <a:latin typeface="Arial" panose="020B0604020202020204" pitchFamily="34" charset="0"/>
                <a:cs typeface="Arial" panose="020B0604020202020204" pitchFamily="34" charset="0"/>
              </a:rPr>
              <a:t>OBJETIVOS ESPECÍFICOS</a:t>
            </a:r>
            <a:endParaRPr lang="es-EC" sz="2000" b="1" dirty="0">
              <a:solidFill>
                <a:schemeClr val="tx1"/>
              </a:solidFill>
              <a:latin typeface="Arial" panose="020B0604020202020204" pitchFamily="34" charset="0"/>
              <a:cs typeface="Arial" panose="020B0604020202020204" pitchFamily="34" charset="0"/>
            </a:endParaRPr>
          </a:p>
        </p:txBody>
      </p:sp>
      <p:graphicFrame>
        <p:nvGraphicFramePr>
          <p:cNvPr id="12" name="5 Diagrama"/>
          <p:cNvGraphicFramePr/>
          <p:nvPr>
            <p:extLst>
              <p:ext uri="{D42A27DB-BD31-4B8C-83A1-F6EECF244321}">
                <p14:modId xmlns:p14="http://schemas.microsoft.com/office/powerpoint/2010/main" val="3335190820"/>
              </p:ext>
            </p:extLst>
          </p:nvPr>
        </p:nvGraphicFramePr>
        <p:xfrm>
          <a:off x="1184108" y="2994882"/>
          <a:ext cx="8718175" cy="3202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9658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l="33674" t="22356" r="42652" b="21298"/>
          <a:stretch/>
        </p:blipFill>
        <p:spPr>
          <a:xfrm>
            <a:off x="375974" y="945480"/>
            <a:ext cx="3727940" cy="5010489"/>
          </a:xfrm>
          <a:prstGeom prst="rect">
            <a:avLst/>
          </a:prstGeom>
        </p:spPr>
      </p:pic>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152400" y="179590"/>
            <a:ext cx="604266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3200" b="1" dirty="0" smtClean="0">
                <a:solidFill>
                  <a:schemeClr val="tx1"/>
                </a:solidFill>
                <a:latin typeface="Arial" panose="020B0604020202020204" pitchFamily="34" charset="0"/>
                <a:cs typeface="Arial" panose="020B0604020202020204" pitchFamily="34" charset="0"/>
              </a:rPr>
              <a:t>HIPÓTESIS</a:t>
            </a:r>
            <a:endParaRPr lang="es-EC" sz="3200" b="1" dirty="0">
              <a:solidFill>
                <a:schemeClr val="tx1"/>
              </a:solidFill>
              <a:latin typeface="Arial" panose="020B0604020202020204" pitchFamily="34" charset="0"/>
              <a:cs typeface="Arial" panose="020B0604020202020204" pitchFamily="34" charset="0"/>
            </a:endParaRPr>
          </a:p>
        </p:txBody>
      </p:sp>
      <p:sp>
        <p:nvSpPr>
          <p:cNvPr id="7" name="Rectángulo redondeado 6"/>
          <p:cNvSpPr/>
          <p:nvPr/>
        </p:nvSpPr>
        <p:spPr>
          <a:xfrm>
            <a:off x="3173730" y="1978791"/>
            <a:ext cx="5049888" cy="146200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s-ES" sz="1600" b="1" dirty="0">
                <a:solidFill>
                  <a:schemeClr val="tx1"/>
                </a:solidFill>
                <a:latin typeface="Arial" panose="020B0604020202020204" pitchFamily="34" charset="0"/>
                <a:cs typeface="Arial" panose="020B0604020202020204" pitchFamily="34" charset="0"/>
              </a:rPr>
              <a:t>Hipótesis nula (H0</a:t>
            </a:r>
            <a:r>
              <a:rPr lang="es-ES" sz="1600" dirty="0">
                <a:solidFill>
                  <a:schemeClr val="tx1"/>
                </a:solidFill>
                <a:latin typeface="Arial" panose="020B0604020202020204" pitchFamily="34" charset="0"/>
                <a:cs typeface="Arial" panose="020B0604020202020204" pitchFamily="34" charset="0"/>
              </a:rPr>
              <a:t>): ¿La ausencia de un modelo de gestión de compras de inventarios provoca el decreciente nivel de satisfacción de los clientes en las Farmacias Independientes en el cantón Rumiñahui, provincia de Pichincha?</a:t>
            </a:r>
          </a:p>
        </p:txBody>
      </p:sp>
      <p:sp>
        <p:nvSpPr>
          <p:cNvPr id="8" name="Rectángulo redondeado 7"/>
          <p:cNvSpPr/>
          <p:nvPr/>
        </p:nvSpPr>
        <p:spPr>
          <a:xfrm>
            <a:off x="3173730" y="4101730"/>
            <a:ext cx="5111356" cy="1535682"/>
          </a:xfrm>
          <a:prstGeom prst="roundRect">
            <a:avLst/>
          </a:prstGeom>
          <a:ln w="28575"/>
        </p:spPr>
        <p:style>
          <a:lnRef idx="1">
            <a:schemeClr val="dk1"/>
          </a:lnRef>
          <a:fillRef idx="2">
            <a:schemeClr val="dk1"/>
          </a:fillRef>
          <a:effectRef idx="1">
            <a:schemeClr val="dk1"/>
          </a:effectRef>
          <a:fontRef idx="minor">
            <a:schemeClr val="dk1"/>
          </a:fontRef>
        </p:style>
        <p:txBody>
          <a:bodyPr rtlCol="0" anchor="ctr"/>
          <a:lstStyle/>
          <a:p>
            <a:r>
              <a:rPr lang="es-ES" sz="1600" b="1" dirty="0">
                <a:latin typeface="Arial" panose="020B0604020202020204" pitchFamily="34" charset="0"/>
                <a:cs typeface="Arial" panose="020B0604020202020204" pitchFamily="34" charset="0"/>
              </a:rPr>
              <a:t>Hipótesis alternativa (H1</a:t>
            </a:r>
            <a:r>
              <a:rPr lang="es-ES" sz="1600" b="1" dirty="0" smtClean="0">
                <a:latin typeface="Arial" panose="020B0604020202020204" pitchFamily="34" charset="0"/>
                <a:cs typeface="Arial" panose="020B0604020202020204" pitchFamily="34" charset="0"/>
              </a:rPr>
              <a:t>):</a:t>
            </a:r>
            <a:r>
              <a:rPr lang="es-ES" sz="1600" dirty="0">
                <a:latin typeface="Arial" panose="020B0604020202020204" pitchFamily="34" charset="0"/>
                <a:cs typeface="Arial" panose="020B0604020202020204" pitchFamily="34" charset="0"/>
              </a:rPr>
              <a:t>¿La existencia de un modelo de gestión de compras de inventarios provoca el decreciente nivel de satisfacción de los clientes en las Farmacias Independientes en el cantón Rumiñahui, provincia de Pichincha?</a:t>
            </a:r>
          </a:p>
        </p:txBody>
      </p:sp>
      <p:pic>
        <p:nvPicPr>
          <p:cNvPr id="20484" name="Picture 4" descr="Resultado de imagen para crecimiento empres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0062" y="4263558"/>
            <a:ext cx="2743582" cy="137385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0062" y="1683487"/>
            <a:ext cx="2743582" cy="17573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n relacionada"/>
          <p:cNvPicPr>
            <a:picLocks noChangeAspect="1" noChangeArrowheads="1"/>
          </p:cNvPicPr>
          <p:nvPr/>
        </p:nvPicPr>
        <p:blipFill rotWithShape="1">
          <a:blip r:embed="rId5">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3575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27190"/>
            <a:ext cx="4103914"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endParaRPr lang="es-EC" sz="3600" dirty="0">
              <a:solidFill>
                <a:schemeClr val="accent3">
                  <a:lumMod val="50000"/>
                </a:schemeClr>
              </a:solidFill>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99500" y="271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MARCO TEÓRICO</a:t>
            </a:r>
            <a:endParaRPr lang="es-EC" sz="2800" b="1" dirty="0">
              <a:solidFill>
                <a:schemeClr val="tx1"/>
              </a:solidFill>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207052278"/>
              </p:ext>
            </p:extLst>
          </p:nvPr>
        </p:nvGraphicFramePr>
        <p:xfrm>
          <a:off x="99500" y="646770"/>
          <a:ext cx="11910364" cy="5748245"/>
        </p:xfrm>
        <a:graphic>
          <a:graphicData uri="http://schemas.openxmlformats.org/drawingml/2006/table">
            <a:tbl>
              <a:tblPr firstRow="1" bandRow="1">
                <a:tableStyleId>{EB344D84-9AFB-497E-A393-DC336BA19D2E}</a:tableStyleId>
              </a:tblPr>
              <a:tblGrid>
                <a:gridCol w="2730329">
                  <a:extLst>
                    <a:ext uri="{9D8B030D-6E8A-4147-A177-3AD203B41FA5}">
                      <a16:colId xmlns:a16="http://schemas.microsoft.com/office/drawing/2014/main" val="20000"/>
                    </a:ext>
                  </a:extLst>
                </a:gridCol>
                <a:gridCol w="3789028">
                  <a:extLst>
                    <a:ext uri="{9D8B030D-6E8A-4147-A177-3AD203B41FA5}">
                      <a16:colId xmlns:a16="http://schemas.microsoft.com/office/drawing/2014/main" val="20001"/>
                    </a:ext>
                  </a:extLst>
                </a:gridCol>
                <a:gridCol w="5391007">
                  <a:extLst>
                    <a:ext uri="{9D8B030D-6E8A-4147-A177-3AD203B41FA5}">
                      <a16:colId xmlns:a16="http://schemas.microsoft.com/office/drawing/2014/main" val="20002"/>
                    </a:ext>
                  </a:extLst>
                </a:gridCol>
              </a:tblGrid>
              <a:tr h="37413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latin typeface="Arial" panose="020B0604020202020204" pitchFamily="34" charset="0"/>
                          <a:cs typeface="Arial" panose="020B0604020202020204" pitchFamily="34" charset="0"/>
                        </a:rPr>
                        <a:t>TEORÍAS</a:t>
                      </a:r>
                      <a:r>
                        <a:rPr lang="es-EC" sz="1400" baseline="0" dirty="0" smtClean="0">
                          <a:latin typeface="Arial" panose="020B0604020202020204" pitchFamily="34" charset="0"/>
                          <a:cs typeface="Arial" panose="020B0604020202020204" pitchFamily="34" charset="0"/>
                        </a:rPr>
                        <a:t> DE SOPORTE</a:t>
                      </a:r>
                      <a:endParaRPr lang="es-EC" sz="1400" dirty="0" smtClean="0">
                        <a:latin typeface="Arial" panose="020B0604020202020204" pitchFamily="34" charset="0"/>
                        <a:cs typeface="Arial" panose="020B0604020202020204" pitchFamily="34" charset="0"/>
                      </a:endParaRPr>
                    </a:p>
                  </a:txBody>
                  <a:tcPr/>
                </a:tc>
                <a:tc hMerge="1">
                  <a:txBody>
                    <a:bodyPr/>
                    <a:lstStyle/>
                    <a:p>
                      <a:endParaRPr lang="es-EC" dirty="0"/>
                    </a:p>
                  </a:txBody>
                  <a:tcPr/>
                </a:tc>
                <a:tc hMerge="1">
                  <a:txBody>
                    <a:bodyPr/>
                    <a:lstStyle/>
                    <a:p>
                      <a:endParaRPr lang="es-EC" dirty="0"/>
                    </a:p>
                  </a:txBody>
                  <a:tcPr/>
                </a:tc>
                <a:extLst>
                  <a:ext uri="{0D108BD9-81ED-4DB2-BD59-A6C34878D82A}">
                    <a16:rowId xmlns:a16="http://schemas.microsoft.com/office/drawing/2014/main" val="10000"/>
                  </a:ext>
                </a:extLst>
              </a:tr>
              <a:tr h="109053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effectLst/>
                          <a:latin typeface="Arial" panose="020B0604020202020204" pitchFamily="34" charset="0"/>
                          <a:cs typeface="Arial" panose="020B0604020202020204" pitchFamily="34" charset="0"/>
                        </a:rPr>
                        <a:t>Teoría de la</a:t>
                      </a:r>
                      <a:r>
                        <a:rPr lang="es-ES" sz="1400" b="1" kern="1200" baseline="0" dirty="0" smtClean="0">
                          <a:effectLst/>
                          <a:latin typeface="Arial" panose="020B0604020202020204" pitchFamily="34" charset="0"/>
                          <a:cs typeface="Arial" panose="020B0604020202020204" pitchFamily="34" charset="0"/>
                        </a:rPr>
                        <a:t> previsión de la  Demanda</a:t>
                      </a:r>
                      <a:endParaRPr lang="es-EC" sz="1400" b="1"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just"/>
                      <a:r>
                        <a:rPr lang="es-ES" sz="1200" kern="1200" dirty="0" smtClean="0">
                          <a:effectLst/>
                          <a:latin typeface="Arial" panose="020B0604020202020204" pitchFamily="34" charset="0"/>
                          <a:cs typeface="Arial" panose="020B0604020202020204" pitchFamily="34" charset="0"/>
                        </a:rPr>
                        <a:t>Fernández Rodrigo, Logística comercial,2010</a:t>
                      </a:r>
                    </a:p>
                    <a:p>
                      <a:pPr algn="just"/>
                      <a:r>
                        <a:rPr lang="es-EC" sz="1200" dirty="0" smtClean="0">
                          <a:latin typeface="Arial" panose="020B0604020202020204" pitchFamily="34" charset="0"/>
                          <a:cs typeface="Arial" panose="020B0604020202020204" pitchFamily="34" charset="0"/>
                        </a:rPr>
                        <a:t> Basado en datos históricos de venta para generar una</a:t>
                      </a:r>
                      <a:r>
                        <a:rPr lang="es-EC" sz="1200" baseline="0" dirty="0" smtClean="0">
                          <a:latin typeface="Arial" panose="020B0604020202020204" pitchFamily="34" charset="0"/>
                          <a:cs typeface="Arial" panose="020B0604020202020204" pitchFamily="34" charset="0"/>
                        </a:rPr>
                        <a:t> proyección de venta </a:t>
                      </a:r>
                    </a:p>
                    <a:p>
                      <a:pPr algn="just"/>
                      <a:r>
                        <a:rPr lang="es-EC" sz="1200" baseline="0" dirty="0" smtClean="0">
                          <a:latin typeface="Arial" panose="020B0604020202020204" pitchFamily="34" charset="0"/>
                          <a:cs typeface="Arial" panose="020B0604020202020204" pitchFamily="34" charset="0"/>
                        </a:rPr>
                        <a:t> Tomar en cuenta los costos fijos , costos de almacenamiento y el precio del producto</a:t>
                      </a:r>
                      <a:endParaRPr lang="es-EC" sz="1200" dirty="0">
                        <a:latin typeface="Arial" panose="020B0604020202020204" pitchFamily="34" charset="0"/>
                        <a:cs typeface="Arial" panose="020B0604020202020204" pitchFamily="34" charset="0"/>
                      </a:endParaRPr>
                    </a:p>
                  </a:txBody>
                  <a:tcPr/>
                </a:tc>
                <a:tc>
                  <a:txBody>
                    <a:bodyPr/>
                    <a:lstStyle/>
                    <a:p>
                      <a:r>
                        <a:rPr lang="es-EC" sz="1200" kern="1200" dirty="0" smtClean="0">
                          <a:effectLst/>
                          <a:latin typeface="Arial" panose="020B0604020202020204" pitchFamily="34" charset="0"/>
                          <a:cs typeface="Arial" panose="020B0604020202020204" pitchFamily="34" charset="0"/>
                        </a:rPr>
                        <a:t>Optimización</a:t>
                      </a:r>
                      <a:r>
                        <a:rPr lang="es-EC" sz="1200" kern="1200" baseline="0" dirty="0" smtClean="0">
                          <a:effectLst/>
                          <a:latin typeface="Arial" panose="020B0604020202020204" pitchFamily="34" charset="0"/>
                          <a:cs typeface="Arial" panose="020B0604020202020204" pitchFamily="34" charset="0"/>
                        </a:rPr>
                        <a:t> de recursos como dinero , tiempo, espacios físicos.</a:t>
                      </a:r>
                    </a:p>
                    <a:p>
                      <a:r>
                        <a:rPr lang="es-EC" sz="1200" kern="1200" baseline="0" dirty="0" smtClean="0">
                          <a:effectLst/>
                          <a:latin typeface="Arial" panose="020B0604020202020204" pitchFamily="34" charset="0"/>
                          <a:cs typeface="Arial" panose="020B0604020202020204" pitchFamily="34" charset="0"/>
                        </a:rPr>
                        <a:t>Incrementa las posibilidades de ser mas competitivos.</a:t>
                      </a:r>
                    </a:p>
                    <a:p>
                      <a:r>
                        <a:rPr lang="es-EC" sz="1200" kern="1200" baseline="0" dirty="0" smtClean="0">
                          <a:effectLst/>
                          <a:latin typeface="Arial" panose="020B0604020202020204" pitchFamily="34" charset="0"/>
                          <a:cs typeface="Arial" panose="020B0604020202020204" pitchFamily="34" charset="0"/>
                        </a:rPr>
                        <a:t>Evita el exceso y roturas de stock.</a:t>
                      </a:r>
                      <a:endParaRPr lang="es-EC" sz="1200" kern="1200" dirty="0" smtClean="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132558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effectLst/>
                          <a:latin typeface="Arial" panose="020B0604020202020204" pitchFamily="34" charset="0"/>
                          <a:cs typeface="Arial" panose="020B0604020202020204" pitchFamily="34" charset="0"/>
                        </a:rPr>
                        <a:t>Teoría de la gestión</a:t>
                      </a:r>
                      <a:r>
                        <a:rPr lang="es-ES" sz="1400" b="1" kern="1200" baseline="0" dirty="0" smtClean="0">
                          <a:effectLst/>
                          <a:latin typeface="Arial" panose="020B0604020202020204" pitchFamily="34" charset="0"/>
                          <a:cs typeface="Arial" panose="020B0604020202020204" pitchFamily="34" charset="0"/>
                        </a:rPr>
                        <a:t> de stocks</a:t>
                      </a:r>
                      <a:endParaRPr lang="es-EC" sz="1400" b="1"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200" kern="1200" dirty="0" smtClean="0">
                          <a:effectLst/>
                          <a:latin typeface="Arial" panose="020B0604020202020204" pitchFamily="34" charset="0"/>
                          <a:cs typeface="Arial" panose="020B0604020202020204" pitchFamily="34" charset="0"/>
                        </a:rPr>
                        <a:t>Gómez</a:t>
                      </a:r>
                      <a:r>
                        <a:rPr lang="es-EC" sz="1200" kern="1200" baseline="0" dirty="0" smtClean="0">
                          <a:effectLst/>
                          <a:latin typeface="Arial" panose="020B0604020202020204" pitchFamily="34" charset="0"/>
                          <a:cs typeface="Arial" panose="020B0604020202020204" pitchFamily="34" charset="0"/>
                        </a:rPr>
                        <a:t> Roberto &amp; Gonzales Daniel, Logística Empresarial,2005</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200" kern="1200" baseline="0" dirty="0" smtClean="0">
                        <a:effectLst/>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200" kern="1200" baseline="0" dirty="0" smtClean="0">
                          <a:effectLst/>
                          <a:latin typeface="Arial" panose="020B0604020202020204" pitchFamily="34" charset="0"/>
                          <a:cs typeface="Arial" panose="020B0604020202020204" pitchFamily="34" charset="0"/>
                        </a:rPr>
                        <a:t>Basado en un sistema de justo s tiempo.</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kern="1200" baseline="0" dirty="0" smtClean="0">
                          <a:effectLst/>
                          <a:latin typeface="Arial" panose="020B0604020202020204" pitchFamily="34" charset="0"/>
                          <a:cs typeface="Arial" panose="020B0604020202020204" pitchFamily="34" charset="0"/>
                        </a:rPr>
                        <a:t>Acuerdos con proveedores</a:t>
                      </a:r>
                    </a:p>
                    <a:p>
                      <a:pPr marL="0" marR="0" indent="0" algn="just" defTabSz="914400" rtl="0" eaLnBrk="1" fontAlgn="auto" latinLnBrk="0" hangingPunct="1">
                        <a:lnSpc>
                          <a:spcPct val="100000"/>
                        </a:lnSpc>
                        <a:spcBef>
                          <a:spcPts val="0"/>
                        </a:spcBef>
                        <a:spcAft>
                          <a:spcPts val="0"/>
                        </a:spcAft>
                        <a:buClrTx/>
                        <a:buSzTx/>
                        <a:buFontTx/>
                        <a:buNone/>
                        <a:tabLst/>
                        <a:defRPr/>
                      </a:pPr>
                      <a:r>
                        <a:rPr lang="es-EC" sz="1200" kern="1200" baseline="0" dirty="0" smtClean="0">
                          <a:effectLst/>
                          <a:latin typeface="Arial" panose="020B0604020202020204" pitchFamily="34" charset="0"/>
                          <a:cs typeface="Arial" panose="020B0604020202020204" pitchFamily="34" charset="0"/>
                        </a:rPr>
                        <a:t>Orientado al análisis de productos sin rotación </a:t>
                      </a:r>
                      <a:endParaRPr lang="es-EC" sz="1200" kern="1200" baseline="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200" kern="1200" baseline="0" dirty="0" smtClean="0">
                          <a:effectLst/>
                          <a:latin typeface="Arial" panose="020B0604020202020204" pitchFamily="34" charset="0"/>
                          <a:cs typeface="Arial" panose="020B0604020202020204" pitchFamily="34" charset="0"/>
                        </a:rPr>
                        <a:t>Comparación de previsión de la demanda</a:t>
                      </a:r>
                    </a:p>
                    <a:p>
                      <a:pPr marL="0" marR="0" indent="0" algn="just" defTabSz="914400" rtl="0" eaLnBrk="1" fontAlgn="auto" latinLnBrk="0" hangingPunct="1">
                        <a:lnSpc>
                          <a:spcPct val="100000"/>
                        </a:lnSpc>
                        <a:spcBef>
                          <a:spcPts val="0"/>
                        </a:spcBef>
                        <a:spcAft>
                          <a:spcPts val="0"/>
                        </a:spcAft>
                        <a:buClrTx/>
                        <a:buSzTx/>
                        <a:buFontTx/>
                        <a:buNone/>
                        <a:tabLst/>
                        <a:defRPr/>
                      </a:pPr>
                      <a:r>
                        <a:rPr lang="es-EC" sz="1200" kern="1200" baseline="0" dirty="0" smtClean="0">
                          <a:effectLst/>
                          <a:latin typeface="Arial" panose="020B0604020202020204" pitchFamily="34" charset="0"/>
                          <a:cs typeface="Arial" panose="020B0604020202020204" pitchFamily="34" charset="0"/>
                        </a:rPr>
                        <a:t>Análisis de productos </a:t>
                      </a:r>
                    </a:p>
                    <a:p>
                      <a:pPr marL="0" marR="0" indent="0" algn="just" defTabSz="914400" rtl="0" eaLnBrk="1" fontAlgn="auto" latinLnBrk="0" hangingPunct="1">
                        <a:lnSpc>
                          <a:spcPct val="100000"/>
                        </a:lnSpc>
                        <a:spcBef>
                          <a:spcPts val="0"/>
                        </a:spcBef>
                        <a:spcAft>
                          <a:spcPts val="0"/>
                        </a:spcAft>
                        <a:buClrTx/>
                        <a:buSzTx/>
                        <a:buFontTx/>
                        <a:buNone/>
                        <a:tabLst/>
                        <a:defRPr/>
                      </a:pPr>
                      <a:r>
                        <a:rPr lang="es-ES" sz="1200" kern="1200" dirty="0" smtClean="0">
                          <a:effectLst/>
                          <a:latin typeface="Arial" panose="020B0604020202020204" pitchFamily="34" charset="0"/>
                          <a:cs typeface="Arial" panose="020B0604020202020204" pitchFamily="34" charset="0"/>
                        </a:rPr>
                        <a:t>Optimización de</a:t>
                      </a:r>
                      <a:r>
                        <a:rPr lang="es-ES" sz="1200" kern="1200" baseline="0" dirty="0" smtClean="0">
                          <a:effectLst/>
                          <a:latin typeface="Arial" panose="020B0604020202020204" pitchFamily="34" charset="0"/>
                          <a:cs typeface="Arial" panose="020B0604020202020204" pitchFamily="34" charset="0"/>
                        </a:rPr>
                        <a:t> pedidos</a:t>
                      </a:r>
                      <a:endParaRPr lang="es-EC" sz="1200" kern="1200" dirty="0" smtClean="0">
                        <a:effectLst/>
                        <a:latin typeface="Arial" panose="020B0604020202020204" pitchFamily="34" charset="0"/>
                        <a:cs typeface="Arial" panose="020B0604020202020204" pitchFamily="34" charset="0"/>
                      </a:endParaRPr>
                    </a:p>
                    <a:p>
                      <a:pPr marL="0" indent="0">
                        <a:buNone/>
                      </a:pPr>
                      <a:r>
                        <a:rPr lang="es-EC" sz="1200" kern="1200" dirty="0" smtClean="0">
                          <a:effectLst/>
                          <a:latin typeface="Arial" panose="020B0604020202020204" pitchFamily="34" charset="0"/>
                          <a:cs typeface="Arial" panose="020B0604020202020204" pitchFamily="34" charset="0"/>
                        </a:rPr>
                        <a:t>Cuentan</a:t>
                      </a:r>
                      <a:r>
                        <a:rPr lang="es-EC" sz="1200" kern="1200" baseline="0" dirty="0" smtClean="0">
                          <a:effectLst/>
                          <a:latin typeface="Arial" panose="020B0604020202020204" pitchFamily="34" charset="0"/>
                          <a:cs typeface="Arial" panose="020B0604020202020204" pitchFamily="34" charset="0"/>
                        </a:rPr>
                        <a:t> con un nivel de stock apropiado para satisfacer las necesidades de sus clientes</a:t>
                      </a:r>
                    </a:p>
                    <a:p>
                      <a:pPr marL="0" indent="0">
                        <a:buNone/>
                      </a:pPr>
                      <a:r>
                        <a:rPr lang="es-EC" sz="1200" kern="1200" baseline="0" dirty="0" smtClean="0">
                          <a:effectLst/>
                          <a:latin typeface="Arial" panose="020B0604020202020204" pitchFamily="34" charset="0"/>
                          <a:cs typeface="Arial" panose="020B0604020202020204" pitchFamily="34" charset="0"/>
                        </a:rPr>
                        <a:t>Minimizar los costos </a:t>
                      </a:r>
                      <a:endParaRPr lang="es-EC" sz="1200" kern="1200" dirty="0" smtClean="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r h="91703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effectLst/>
                          <a:latin typeface="Arial" panose="020B0604020202020204" pitchFamily="34" charset="0"/>
                          <a:cs typeface="Arial" panose="020B0604020202020204" pitchFamily="34" charset="0"/>
                        </a:rPr>
                        <a:t>Teoría del</a:t>
                      </a:r>
                      <a:r>
                        <a:rPr lang="es-ES" sz="1400" b="1" kern="1200" baseline="0" dirty="0" smtClean="0">
                          <a:effectLst/>
                          <a:latin typeface="Arial" panose="020B0604020202020204" pitchFamily="34" charset="0"/>
                          <a:cs typeface="Arial" panose="020B0604020202020204" pitchFamily="34" charset="0"/>
                        </a:rPr>
                        <a:t> nivel de servicio</a:t>
                      </a:r>
                      <a:endParaRPr lang="es-EC" sz="1400" b="1"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just"/>
                      <a:r>
                        <a:rPr lang="es-ES" sz="1200" kern="1200" dirty="0" smtClean="0">
                          <a:effectLst/>
                          <a:latin typeface="Arial" panose="020B0604020202020204" pitchFamily="34" charset="0"/>
                          <a:cs typeface="Arial" panose="020B0604020202020204" pitchFamily="34" charset="0"/>
                        </a:rPr>
                        <a:t>De</a:t>
                      </a:r>
                      <a:r>
                        <a:rPr lang="es-ES" sz="1200" kern="1200" baseline="0" dirty="0" smtClean="0">
                          <a:effectLst/>
                          <a:latin typeface="Arial" panose="020B0604020202020204" pitchFamily="34" charset="0"/>
                          <a:cs typeface="Arial" panose="020B0604020202020204" pitchFamily="34" charset="0"/>
                        </a:rPr>
                        <a:t> la Rosa Manuel, Logística y distribución comercial,2012</a:t>
                      </a:r>
                    </a:p>
                    <a:p>
                      <a:pPr algn="just"/>
                      <a:r>
                        <a:rPr lang="es-ES" sz="1200" kern="1200" baseline="0" dirty="0" smtClean="0">
                          <a:effectLst/>
                          <a:latin typeface="Arial" panose="020B0604020202020204" pitchFamily="34" charset="0"/>
                          <a:cs typeface="Arial" panose="020B0604020202020204" pitchFamily="34" charset="0"/>
                        </a:rPr>
                        <a:t>Modificar parámetros para ofrecer un mejor servicio con el numero de inventario justo</a:t>
                      </a:r>
                      <a:r>
                        <a:rPr lang="es-EC" sz="1200" kern="1200" baseline="0" dirty="0" smtClean="0">
                          <a:effectLst/>
                          <a:latin typeface="Arial" panose="020B0604020202020204" pitchFamily="34" charset="0"/>
                          <a:cs typeface="Arial" panose="020B0604020202020204" pitchFamily="34" charset="0"/>
                        </a:rPr>
                        <a:t>.</a:t>
                      </a:r>
                      <a:endParaRPr lang="es-ES" sz="1200" kern="1200" baseline="0" dirty="0" smtClean="0">
                        <a:effectLst/>
                        <a:latin typeface="Arial" panose="020B0604020202020204" pitchFamily="34" charset="0"/>
                        <a:cs typeface="Arial" panose="020B0604020202020204" pitchFamily="34" charset="0"/>
                      </a:endParaRPr>
                    </a:p>
                  </a:txBody>
                  <a:tcPr/>
                </a:tc>
                <a:tc>
                  <a:txBody>
                    <a:bodyPr/>
                    <a:lstStyle/>
                    <a:p>
                      <a:pPr marL="285750" indent="-285750">
                        <a:buFont typeface="Wingdings" panose="05000000000000000000" pitchFamily="2" charset="2"/>
                        <a:buChar char="§"/>
                      </a:pPr>
                      <a:r>
                        <a:rPr lang="es-EC" sz="1200" dirty="0" smtClean="0">
                          <a:latin typeface="Arial" panose="020B0604020202020204" pitchFamily="34" charset="0"/>
                          <a:cs typeface="Arial" panose="020B0604020202020204" pitchFamily="34" charset="0"/>
                        </a:rPr>
                        <a:t>Cubrir el porcentaje de pedidos adecuado para satisfacer las necesidades</a:t>
                      </a:r>
                      <a:endParaRPr lang="es-EC" sz="1200" baseline="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s-EC" sz="1200" baseline="0" dirty="0" smtClean="0">
                          <a:latin typeface="Arial" panose="020B0604020202020204" pitchFamily="34" charset="0"/>
                          <a:cs typeface="Arial" panose="020B0604020202020204" pitchFamily="34" charset="0"/>
                        </a:rPr>
                        <a:t>Fomentar la intención de re-compra</a:t>
                      </a:r>
                    </a:p>
                    <a:p>
                      <a:pPr marL="285750" indent="-285750">
                        <a:buFont typeface="Wingdings" panose="05000000000000000000" pitchFamily="2" charset="2"/>
                        <a:buChar char="§"/>
                      </a:pPr>
                      <a:r>
                        <a:rPr lang="es-EC" sz="1200" baseline="0" dirty="0" smtClean="0">
                          <a:latin typeface="Arial" panose="020B0604020202020204" pitchFamily="34" charset="0"/>
                          <a:cs typeface="Arial" panose="020B0604020202020204" pitchFamily="34" charset="0"/>
                        </a:rPr>
                        <a:t>Fidelizar al cliente</a:t>
                      </a:r>
                      <a:endParaRPr lang="es-EC"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102048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C" sz="1400" b="1" kern="1200" dirty="0" smtClean="0">
                          <a:effectLst/>
                          <a:latin typeface="Arial" panose="020B0604020202020204" pitchFamily="34" charset="0"/>
                          <a:cs typeface="Arial" panose="020B0604020202020204" pitchFamily="34" charset="0"/>
                        </a:rPr>
                        <a:t>Modelo de gestión de pronósticos </a:t>
                      </a:r>
                      <a:endParaRPr lang="es-EC" sz="1600" b="1" kern="1200" dirty="0" smtClean="0">
                        <a:effectLst/>
                        <a:latin typeface="Arial" panose="020B0604020202020204" pitchFamily="34" charset="0"/>
                        <a:cs typeface="Arial" panose="020B0604020202020204" pitchFamily="34" charset="0"/>
                      </a:endParaRPr>
                    </a:p>
                    <a:p>
                      <a:endParaRPr lang="es-EC" sz="1050" b="1" dirty="0">
                        <a:latin typeface="Arial" panose="020B0604020202020204" pitchFamily="34" charset="0"/>
                        <a:cs typeface="Arial" panose="020B0604020202020204" pitchFamily="34" charset="0"/>
                      </a:endParaRPr>
                    </a:p>
                  </a:txBody>
                  <a:tcPr/>
                </a:tc>
                <a:tc>
                  <a:txBody>
                    <a:bodyPr/>
                    <a:lstStyle/>
                    <a:p>
                      <a:pPr algn="just"/>
                      <a:r>
                        <a:rPr lang="es-EC" sz="1200" dirty="0" err="1" smtClean="0">
                          <a:latin typeface="Arial" panose="020B0604020202020204" pitchFamily="34" charset="0"/>
                          <a:cs typeface="Arial" panose="020B0604020202020204" pitchFamily="34" charset="0"/>
                        </a:rPr>
                        <a:t>Hanke</a:t>
                      </a:r>
                      <a:r>
                        <a:rPr lang="es-EC" sz="1200" baseline="0" dirty="0" smtClean="0">
                          <a:latin typeface="Arial" panose="020B0604020202020204" pitchFamily="34" charset="0"/>
                          <a:cs typeface="Arial" panose="020B0604020202020204" pitchFamily="34" charset="0"/>
                        </a:rPr>
                        <a:t> </a:t>
                      </a:r>
                      <a:r>
                        <a:rPr lang="es-EC" sz="1200" baseline="0" dirty="0" err="1" smtClean="0">
                          <a:latin typeface="Arial" panose="020B0604020202020204" pitchFamily="34" charset="0"/>
                          <a:cs typeface="Arial" panose="020B0604020202020204" pitchFamily="34" charset="0"/>
                        </a:rPr>
                        <a:t>Jhon</a:t>
                      </a:r>
                      <a:r>
                        <a:rPr lang="es-EC" sz="1200" baseline="0" dirty="0" smtClean="0">
                          <a:latin typeface="Arial" panose="020B0604020202020204" pitchFamily="34" charset="0"/>
                          <a:cs typeface="Arial" panose="020B0604020202020204" pitchFamily="34" charset="0"/>
                        </a:rPr>
                        <a:t> &amp; </a:t>
                      </a:r>
                      <a:r>
                        <a:rPr lang="es-EC" sz="1200" baseline="0" dirty="0" err="1" smtClean="0">
                          <a:latin typeface="Arial" panose="020B0604020202020204" pitchFamily="34" charset="0"/>
                          <a:cs typeface="Arial" panose="020B0604020202020204" pitchFamily="34" charset="0"/>
                        </a:rPr>
                        <a:t>Reitsc</a:t>
                      </a:r>
                      <a:r>
                        <a:rPr lang="es-EC" sz="1200" baseline="0" dirty="0" smtClean="0">
                          <a:latin typeface="Arial" panose="020B0604020202020204" pitchFamily="34" charset="0"/>
                          <a:cs typeface="Arial" panose="020B0604020202020204" pitchFamily="34" charset="0"/>
                        </a:rPr>
                        <a:t> Arthur, Pronósticos en los Negocios,1996</a:t>
                      </a:r>
                    </a:p>
                    <a:p>
                      <a:pPr algn="just"/>
                      <a:r>
                        <a:rPr lang="es-EC" sz="1200" baseline="0" dirty="0" smtClean="0">
                          <a:latin typeface="Arial" panose="020B0604020202020204" pitchFamily="34" charset="0"/>
                          <a:cs typeface="Arial" panose="020B0604020202020204" pitchFamily="34" charset="0"/>
                        </a:rPr>
                        <a:t>Estimación de un acontecimiento futuro, mediante un método de promedios móviles.</a:t>
                      </a:r>
                      <a:endParaRPr lang="es-EC" sz="1200" dirty="0">
                        <a:latin typeface="Arial" panose="020B0604020202020204" pitchFamily="34" charset="0"/>
                        <a:cs typeface="Arial" panose="020B0604020202020204" pitchFamily="34" charset="0"/>
                      </a:endParaRPr>
                    </a:p>
                  </a:txBody>
                  <a:tcPr/>
                </a:tc>
                <a:tc>
                  <a:txBody>
                    <a:bodyPr/>
                    <a:lstStyle/>
                    <a:p>
                      <a:pPr marL="171450" indent="-171450">
                        <a:buFont typeface="Wingdings" panose="05000000000000000000" pitchFamily="2" charset="2"/>
                        <a:buChar char="§"/>
                      </a:pPr>
                      <a:r>
                        <a:rPr lang="es-ES" sz="1200" kern="1200" dirty="0" smtClean="0">
                          <a:effectLst/>
                          <a:latin typeface="Arial" panose="020B0604020202020204" pitchFamily="34" charset="0"/>
                          <a:cs typeface="Arial" panose="020B0604020202020204" pitchFamily="34" charset="0"/>
                        </a:rPr>
                        <a:t>Selección de datos históricos </a:t>
                      </a:r>
                    </a:p>
                    <a:p>
                      <a:pPr marL="171450" indent="-171450">
                        <a:buFont typeface="Wingdings" panose="05000000000000000000" pitchFamily="2" charset="2"/>
                        <a:buChar char="§"/>
                      </a:pPr>
                      <a:r>
                        <a:rPr lang="es-ES" sz="1200" kern="1200" dirty="0" smtClean="0">
                          <a:effectLst/>
                          <a:latin typeface="Arial" panose="020B0604020202020204" pitchFamily="34" charset="0"/>
                          <a:cs typeface="Arial" panose="020B0604020202020204" pitchFamily="34" charset="0"/>
                        </a:rPr>
                        <a:t>Asignar un valor por variable</a:t>
                      </a:r>
                    </a:p>
                    <a:p>
                      <a:pPr marL="171450" indent="-171450">
                        <a:buFont typeface="Wingdings" panose="05000000000000000000" pitchFamily="2" charset="2"/>
                        <a:buChar char="§"/>
                      </a:pPr>
                      <a:r>
                        <a:rPr lang="es-ES" sz="1200" kern="1200" dirty="0" smtClean="0">
                          <a:effectLst/>
                          <a:latin typeface="Arial" panose="020B0604020202020204" pitchFamily="34" charset="0"/>
                          <a:cs typeface="Arial" panose="020B0604020202020204" pitchFamily="34" charset="0"/>
                        </a:rPr>
                        <a:t>Solo permite pronosticar</a:t>
                      </a:r>
                      <a:r>
                        <a:rPr lang="es-ES" sz="1200" kern="1200" baseline="0" dirty="0" smtClean="0">
                          <a:effectLst/>
                          <a:latin typeface="Arial" panose="020B0604020202020204" pitchFamily="34" charset="0"/>
                          <a:cs typeface="Arial" panose="020B0604020202020204" pitchFamily="34" charset="0"/>
                        </a:rPr>
                        <a:t> un solo periodo de tiempo.</a:t>
                      </a:r>
                      <a:endParaRPr lang="es-EC"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102048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C" sz="1400" b="1" kern="1200" dirty="0" smtClean="0">
                          <a:effectLst/>
                          <a:latin typeface="Arial" panose="020B0604020202020204" pitchFamily="34" charset="0"/>
                          <a:cs typeface="Arial" panose="020B0604020202020204" pitchFamily="34" charset="0"/>
                        </a:rPr>
                        <a:t>Modelo de revisión continua</a:t>
                      </a:r>
                      <a:endParaRPr lang="es-EC" sz="1600" b="1" kern="1200" dirty="0" smtClean="0">
                        <a:effectLst/>
                        <a:latin typeface="Arial" panose="020B0604020202020204" pitchFamily="34" charset="0"/>
                        <a:cs typeface="Arial" panose="020B0604020202020204" pitchFamily="34" charset="0"/>
                      </a:endParaRPr>
                    </a:p>
                    <a:p>
                      <a:endParaRPr lang="es-EC" sz="1400" b="1" dirty="0">
                        <a:latin typeface="Arial" panose="020B0604020202020204" pitchFamily="34" charset="0"/>
                        <a:cs typeface="Arial" panose="020B0604020202020204" pitchFamily="34" charset="0"/>
                      </a:endParaRPr>
                    </a:p>
                  </a:txBody>
                  <a:tcPr/>
                </a:tc>
                <a:tc>
                  <a:txBody>
                    <a:bodyPr/>
                    <a:lstStyle/>
                    <a:p>
                      <a:pPr algn="just"/>
                      <a:r>
                        <a:rPr lang="es-EC" sz="1200" dirty="0" smtClean="0">
                          <a:latin typeface="Arial" panose="020B0604020202020204" pitchFamily="34" charset="0"/>
                          <a:cs typeface="Arial" panose="020B0604020202020204" pitchFamily="34" charset="0"/>
                        </a:rPr>
                        <a:t>Realizar pedidos cuando el inventario llega a un punto determinado </a:t>
                      </a:r>
                    </a:p>
                    <a:p>
                      <a:pPr algn="just"/>
                      <a:endParaRPr lang="es-EC" sz="1200" dirty="0" smtClean="0">
                        <a:latin typeface="Arial" panose="020B0604020202020204" pitchFamily="34" charset="0"/>
                        <a:cs typeface="Arial" panose="020B0604020202020204" pitchFamily="34" charset="0"/>
                      </a:endParaRPr>
                    </a:p>
                    <a:p>
                      <a:pPr algn="just"/>
                      <a:r>
                        <a:rPr lang="es-EC" sz="1200" dirty="0" smtClean="0">
                          <a:latin typeface="Arial" panose="020B0604020202020204" pitchFamily="34" charset="0"/>
                          <a:cs typeface="Arial" panose="020B0604020202020204" pitchFamily="34" charset="0"/>
                        </a:rPr>
                        <a:t>Determinar</a:t>
                      </a:r>
                      <a:r>
                        <a:rPr lang="es-EC" sz="1200" baseline="0" dirty="0" smtClean="0">
                          <a:latin typeface="Arial" panose="020B0604020202020204" pitchFamily="34" charset="0"/>
                          <a:cs typeface="Arial" panose="020B0604020202020204" pitchFamily="34" charset="0"/>
                        </a:rPr>
                        <a:t> el momento fijo para realizar el punto de reorden </a:t>
                      </a:r>
                      <a:endParaRPr lang="es-EC" sz="1200" dirty="0">
                        <a:latin typeface="Arial" panose="020B0604020202020204" pitchFamily="34" charset="0"/>
                        <a:cs typeface="Arial" panose="020B0604020202020204" pitchFamily="34" charset="0"/>
                      </a:endParaRPr>
                    </a:p>
                  </a:txBody>
                  <a:tcPr/>
                </a:tc>
                <a:tc>
                  <a:txBody>
                    <a:bodyPr/>
                    <a:lstStyle/>
                    <a:p>
                      <a:pPr marL="285750" indent="-285750" algn="just">
                        <a:buFont typeface="Wingdings" panose="05000000000000000000" pitchFamily="2" charset="2"/>
                        <a:buChar char="§"/>
                      </a:pPr>
                      <a:r>
                        <a:rPr lang="es-ES" sz="1200" kern="1200" dirty="0" smtClean="0">
                          <a:effectLst/>
                          <a:latin typeface="Arial" panose="020B0604020202020204" pitchFamily="34" charset="0"/>
                          <a:cs typeface="Arial" panose="020B0604020202020204" pitchFamily="34" charset="0"/>
                        </a:rPr>
                        <a:t>Tomar en cuenta las unidades disponibles, tiempo de entrega del</a:t>
                      </a:r>
                      <a:r>
                        <a:rPr lang="es-ES" sz="1200" kern="1200" baseline="0" dirty="0" smtClean="0">
                          <a:effectLst/>
                          <a:latin typeface="Arial" panose="020B0604020202020204" pitchFamily="34" charset="0"/>
                          <a:cs typeface="Arial" panose="020B0604020202020204" pitchFamily="34" charset="0"/>
                        </a:rPr>
                        <a:t> pedido, pedidos acumulados </a:t>
                      </a:r>
                      <a:endParaRPr lang="es-EC"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8589541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408916" y="1871003"/>
            <a:ext cx="607263" cy="4290645"/>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s-EC" sz="1600">
              <a:latin typeface="Arial" panose="020B0604020202020204" pitchFamily="34" charset="0"/>
              <a:cs typeface="Arial" panose="020B0604020202020204" pitchFamily="34" charset="0"/>
            </a:endParaRPr>
          </a:p>
        </p:txBody>
      </p:sp>
      <p:sp>
        <p:nvSpPr>
          <p:cNvPr id="4" name="1 Título"/>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MARCO METODOLÓGICO </a:t>
            </a:r>
            <a:endParaRPr lang="es-EC" sz="2800" b="1" dirty="0">
              <a:solidFill>
                <a:schemeClr val="tx1"/>
              </a:solidFill>
              <a:latin typeface="Arial" panose="020B0604020202020204" pitchFamily="34" charset="0"/>
              <a:cs typeface="Arial" panose="020B0604020202020204" pitchFamily="34" charset="0"/>
            </a:endParaRPr>
          </a:p>
        </p:txBody>
      </p:sp>
      <p:sp>
        <p:nvSpPr>
          <p:cNvPr id="7" name="CuadroTexto 6"/>
          <p:cNvSpPr txBox="1"/>
          <p:nvPr/>
        </p:nvSpPr>
        <p:spPr>
          <a:xfrm>
            <a:off x="419679" y="2067951"/>
            <a:ext cx="585738" cy="4550358"/>
          </a:xfrm>
          <a:prstGeom prst="rect">
            <a:avLst/>
          </a:prstGeom>
          <a:noFill/>
        </p:spPr>
        <p:txBody>
          <a:bodyPr vert="wordArtVert" wrap="square" rtlCol="0">
            <a:spAutoFit/>
          </a:bodyPr>
          <a:lstStyle/>
          <a:p>
            <a:r>
              <a:rPr lang="es-EC" sz="2400" b="1" dirty="0" smtClean="0">
                <a:latin typeface="Helvetica" panose="020B0604020202020204" pitchFamily="34" charset="0"/>
                <a:cs typeface="Helvetica" panose="020B0604020202020204" pitchFamily="34" charset="0"/>
              </a:rPr>
              <a:t>TIPOLOGÍA</a:t>
            </a:r>
            <a:endParaRPr lang="es-EC" sz="2400" b="1" dirty="0">
              <a:latin typeface="Helvetica" panose="020B0604020202020204" pitchFamily="34" charset="0"/>
              <a:cs typeface="Helvetica" panose="020B0604020202020204" pitchFamily="34" charset="0"/>
            </a:endParaRPr>
          </a:p>
        </p:txBody>
      </p:sp>
      <p:graphicFrame>
        <p:nvGraphicFramePr>
          <p:cNvPr id="8" name="Diagrama 7"/>
          <p:cNvGraphicFramePr/>
          <p:nvPr>
            <p:extLst>
              <p:ext uri="{D42A27DB-BD31-4B8C-83A1-F6EECF244321}">
                <p14:modId xmlns:p14="http://schemas.microsoft.com/office/powerpoint/2010/main" val="398446396"/>
              </p:ext>
            </p:extLst>
          </p:nvPr>
        </p:nvGraphicFramePr>
        <p:xfrm>
          <a:off x="1436033" y="1744784"/>
          <a:ext cx="5064163" cy="4276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p:cNvSpPr/>
          <p:nvPr/>
        </p:nvSpPr>
        <p:spPr>
          <a:xfrm>
            <a:off x="7141697" y="2067951"/>
            <a:ext cx="3929577" cy="307777"/>
          </a:xfrm>
          <a:prstGeom prst="rect">
            <a:avLst/>
          </a:prstGeom>
        </p:spPr>
        <p:txBody>
          <a:bodyPr wrap="square">
            <a:spAutoFit/>
          </a:bodyPr>
          <a:lstStyle/>
          <a:p>
            <a:pPr algn="just"/>
            <a:r>
              <a:rPr lang="es-ES" sz="1400" dirty="0" smtClean="0">
                <a:latin typeface="Arial" panose="020B0604020202020204" pitchFamily="34" charset="0"/>
                <a:cs typeface="Arial" panose="020B0604020202020204" pitchFamily="34" charset="0"/>
              </a:rPr>
              <a:t>Basado </a:t>
            </a:r>
            <a:r>
              <a:rPr lang="es-ES" sz="1400" dirty="0">
                <a:latin typeface="Arial" panose="020B0604020202020204" pitchFamily="34" charset="0"/>
                <a:cs typeface="Arial" panose="020B0604020202020204" pitchFamily="34" charset="0"/>
              </a:rPr>
              <a:t>en estudios </a:t>
            </a:r>
            <a:r>
              <a:rPr lang="es-ES" sz="1400" dirty="0" smtClean="0">
                <a:latin typeface="Arial" panose="020B0604020202020204" pitchFamily="34" charset="0"/>
                <a:cs typeface="Arial" panose="020B0604020202020204" pitchFamily="34" charset="0"/>
              </a:rPr>
              <a:t>anteriores</a:t>
            </a:r>
            <a:endParaRPr lang="es-EC" sz="1400" dirty="0">
              <a:latin typeface="Arial" panose="020B0604020202020204" pitchFamily="34" charset="0"/>
              <a:cs typeface="Arial" panose="020B0604020202020204" pitchFamily="34" charset="0"/>
            </a:endParaRPr>
          </a:p>
        </p:txBody>
      </p:sp>
      <p:sp>
        <p:nvSpPr>
          <p:cNvPr id="13" name="Rectángulo redondeado 12"/>
          <p:cNvSpPr/>
          <p:nvPr/>
        </p:nvSpPr>
        <p:spPr>
          <a:xfrm>
            <a:off x="419679" y="996285"/>
            <a:ext cx="2176234" cy="418057"/>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s-EC" sz="1600" b="1" dirty="0" smtClean="0">
                <a:latin typeface="Arial" panose="020B0604020202020204" pitchFamily="34" charset="0"/>
                <a:cs typeface="Arial" panose="020B0604020202020204" pitchFamily="34" charset="0"/>
              </a:rPr>
              <a:t>ENFOQUE MIXTO</a:t>
            </a:r>
            <a:endParaRPr lang="es-EC" sz="1600" b="1" dirty="0">
              <a:latin typeface="Arial" panose="020B0604020202020204" pitchFamily="34" charset="0"/>
              <a:cs typeface="Arial" panose="020B0604020202020204" pitchFamily="34" charset="0"/>
            </a:endParaRPr>
          </a:p>
        </p:txBody>
      </p:sp>
      <p:sp>
        <p:nvSpPr>
          <p:cNvPr id="14" name="Flecha derecha 13"/>
          <p:cNvSpPr/>
          <p:nvPr/>
        </p:nvSpPr>
        <p:spPr>
          <a:xfrm>
            <a:off x="2741100" y="996285"/>
            <a:ext cx="534572" cy="4168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15" name="Rectángulo 14"/>
          <p:cNvSpPr/>
          <p:nvPr/>
        </p:nvSpPr>
        <p:spPr>
          <a:xfrm>
            <a:off x="3275672" y="946509"/>
            <a:ext cx="1833489" cy="584775"/>
          </a:xfrm>
          <a:prstGeom prst="rect">
            <a:avLst/>
          </a:prstGeom>
        </p:spPr>
        <p:txBody>
          <a:bodyPr wrap="square">
            <a:spAutoFit/>
          </a:bodyPr>
          <a:lstStyle/>
          <a:p>
            <a:pPr algn="ctr"/>
            <a:r>
              <a:rPr lang="es-ES" sz="1600" dirty="0" smtClean="0">
                <a:latin typeface="Arial" panose="020B0604020202020204" pitchFamily="34" charset="0"/>
                <a:cs typeface="Arial" panose="020B0604020202020204" pitchFamily="34" charset="0"/>
              </a:rPr>
              <a:t>recolección </a:t>
            </a:r>
            <a:r>
              <a:rPr lang="es-ES" sz="1600" dirty="0">
                <a:latin typeface="Arial" panose="020B0604020202020204" pitchFamily="34" charset="0"/>
                <a:cs typeface="Arial" panose="020B0604020202020204" pitchFamily="34" charset="0"/>
              </a:rPr>
              <a:t>y análisis de </a:t>
            </a:r>
            <a:r>
              <a:rPr lang="es-ES" sz="1600" dirty="0" smtClean="0">
                <a:latin typeface="Arial" panose="020B0604020202020204" pitchFamily="34" charset="0"/>
                <a:cs typeface="Arial" panose="020B0604020202020204" pitchFamily="34" charset="0"/>
              </a:rPr>
              <a:t>datos</a:t>
            </a:r>
            <a:endParaRPr lang="es-EC" sz="1600" dirty="0">
              <a:latin typeface="Arial" panose="020B0604020202020204" pitchFamily="34" charset="0"/>
              <a:cs typeface="Arial" panose="020B0604020202020204" pitchFamily="34" charset="0"/>
            </a:endParaRPr>
          </a:p>
        </p:txBody>
      </p:sp>
      <p:cxnSp>
        <p:nvCxnSpPr>
          <p:cNvPr id="17" name="Conector recto de flecha 16"/>
          <p:cNvCxnSpPr>
            <a:stCxn id="15" idx="3"/>
          </p:cNvCxnSpPr>
          <p:nvPr/>
        </p:nvCxnSpPr>
        <p:spPr>
          <a:xfrm flipV="1">
            <a:off x="5109161" y="996286"/>
            <a:ext cx="478302" cy="2426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Conector recto de flecha 18"/>
          <p:cNvCxnSpPr>
            <a:stCxn id="15" idx="3"/>
          </p:cNvCxnSpPr>
          <p:nvPr/>
        </p:nvCxnSpPr>
        <p:spPr>
          <a:xfrm>
            <a:off x="5109161" y="1238897"/>
            <a:ext cx="450167" cy="1741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Rectángulo redondeado 19"/>
          <p:cNvSpPr/>
          <p:nvPr/>
        </p:nvSpPr>
        <p:spPr>
          <a:xfrm>
            <a:off x="5853454" y="747595"/>
            <a:ext cx="1537775" cy="348053"/>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Cualitativos</a:t>
            </a:r>
            <a:endParaRPr lang="es-EC" sz="1600" dirty="0">
              <a:latin typeface="Arial" panose="020B0604020202020204" pitchFamily="34" charset="0"/>
              <a:cs typeface="Arial" panose="020B0604020202020204" pitchFamily="34" charset="0"/>
            </a:endParaRPr>
          </a:p>
        </p:txBody>
      </p:sp>
      <p:sp>
        <p:nvSpPr>
          <p:cNvPr id="21" name="Rectángulo redondeado 20"/>
          <p:cNvSpPr/>
          <p:nvPr/>
        </p:nvSpPr>
        <p:spPr>
          <a:xfrm>
            <a:off x="5853454" y="1269674"/>
            <a:ext cx="1537775" cy="348053"/>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s-EC" sz="1600" dirty="0" smtClean="0">
                <a:latin typeface="Arial" panose="020B0604020202020204" pitchFamily="34" charset="0"/>
                <a:cs typeface="Arial" panose="020B0604020202020204" pitchFamily="34" charset="0"/>
              </a:rPr>
              <a:t>Cuantitativos</a:t>
            </a:r>
            <a:endParaRPr lang="es-EC" sz="1600" dirty="0">
              <a:latin typeface="Arial" panose="020B0604020202020204" pitchFamily="34" charset="0"/>
              <a:cs typeface="Arial" panose="020B0604020202020204" pitchFamily="34" charset="0"/>
            </a:endParaRPr>
          </a:p>
        </p:txBody>
      </p:sp>
      <p:sp>
        <p:nvSpPr>
          <p:cNvPr id="22" name="Rectángulo 21"/>
          <p:cNvSpPr/>
          <p:nvPr/>
        </p:nvSpPr>
        <p:spPr>
          <a:xfrm>
            <a:off x="7783830" y="770132"/>
            <a:ext cx="3252814" cy="276999"/>
          </a:xfrm>
          <a:prstGeom prst="rect">
            <a:avLst/>
          </a:prstGeom>
        </p:spPr>
        <p:txBody>
          <a:bodyPr wrap="none">
            <a:spAutoFit/>
          </a:bodyPr>
          <a:lstStyle/>
          <a:p>
            <a:r>
              <a:rPr lang="es-ES" sz="1200" dirty="0" smtClean="0">
                <a:latin typeface="Arial" panose="020B0604020202020204" pitchFamily="34" charset="0"/>
                <a:cs typeface="Arial" panose="020B0604020202020204" pitchFamily="34" charset="0"/>
              </a:rPr>
              <a:t>Inferencias </a:t>
            </a:r>
            <a:r>
              <a:rPr lang="es-ES" sz="1200" dirty="0">
                <a:latin typeface="Arial" panose="020B0604020202020204" pitchFamily="34" charset="0"/>
                <a:cs typeface="Arial" panose="020B0604020202020204" pitchFamily="34" charset="0"/>
              </a:rPr>
              <a:t>de la capacidad de gestión actual</a:t>
            </a:r>
            <a:endParaRPr lang="es-EC" sz="1200" dirty="0">
              <a:latin typeface="Arial" panose="020B0604020202020204" pitchFamily="34" charset="0"/>
              <a:cs typeface="Arial" panose="020B0604020202020204" pitchFamily="34" charset="0"/>
            </a:endParaRPr>
          </a:p>
        </p:txBody>
      </p:sp>
      <p:sp>
        <p:nvSpPr>
          <p:cNvPr id="23" name="Rectángulo 22"/>
          <p:cNvSpPr/>
          <p:nvPr/>
        </p:nvSpPr>
        <p:spPr>
          <a:xfrm>
            <a:off x="7783830" y="1259201"/>
            <a:ext cx="3679212" cy="276999"/>
          </a:xfrm>
          <a:prstGeom prst="rect">
            <a:avLst/>
          </a:prstGeom>
        </p:spPr>
        <p:txBody>
          <a:bodyPr wrap="none">
            <a:spAutoFit/>
          </a:bodyPr>
          <a:lstStyle/>
          <a:p>
            <a:r>
              <a:rPr lang="es-ES" sz="1200" dirty="0" smtClean="0">
                <a:latin typeface="Arial" panose="020B0604020202020204" pitchFamily="34" charset="0"/>
                <a:ea typeface="Times New Roman" panose="02020603050405020304" pitchFamily="18" charset="0"/>
                <a:cs typeface="Arial" panose="020B0604020202020204" pitchFamily="34" charset="0"/>
              </a:rPr>
              <a:t>Comprender los motivos del manejo de inventarios </a:t>
            </a:r>
            <a:endParaRPr lang="es-EC" sz="1200" dirty="0">
              <a:latin typeface="Arial" panose="020B0604020202020204" pitchFamily="34" charset="0"/>
              <a:cs typeface="Arial" panose="020B0604020202020204" pitchFamily="34" charset="0"/>
            </a:endParaRPr>
          </a:p>
        </p:txBody>
      </p:sp>
      <p:cxnSp>
        <p:nvCxnSpPr>
          <p:cNvPr id="25" name="Conector recto de flecha 24"/>
          <p:cNvCxnSpPr>
            <a:endCxn id="22" idx="1"/>
          </p:cNvCxnSpPr>
          <p:nvPr/>
        </p:nvCxnSpPr>
        <p:spPr>
          <a:xfrm flipV="1">
            <a:off x="7391229" y="908632"/>
            <a:ext cx="392601" cy="105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p:cNvCxnSpPr>
            <a:endCxn id="23" idx="1"/>
          </p:cNvCxnSpPr>
          <p:nvPr/>
        </p:nvCxnSpPr>
        <p:spPr>
          <a:xfrm flipV="1">
            <a:off x="7391229" y="1397701"/>
            <a:ext cx="392601" cy="153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Rectángulo 26"/>
          <p:cNvSpPr/>
          <p:nvPr/>
        </p:nvSpPr>
        <p:spPr>
          <a:xfrm>
            <a:off x="7141697" y="2813920"/>
            <a:ext cx="4506352" cy="523220"/>
          </a:xfrm>
          <a:prstGeom prst="rect">
            <a:avLst/>
          </a:prstGeom>
        </p:spPr>
        <p:txBody>
          <a:bodyPr wrap="square">
            <a:spAutoFit/>
          </a:bodyPr>
          <a:lstStyle/>
          <a:p>
            <a:pPr algn="just"/>
            <a:r>
              <a:rPr lang="es-ES" sz="1400" dirty="0" smtClean="0">
                <a:latin typeface="Arial" panose="020B0604020202020204" pitchFamily="34" charset="0"/>
                <a:cs typeface="Arial" panose="020B0604020202020204" pitchFamily="34" charset="0"/>
              </a:rPr>
              <a:t>Información documental (histórica) y  de campo    (validación  de la información)</a:t>
            </a:r>
            <a:endParaRPr lang="es-EC" sz="1400" dirty="0">
              <a:latin typeface="Arial" panose="020B0604020202020204" pitchFamily="34" charset="0"/>
              <a:cs typeface="Arial" panose="020B0604020202020204" pitchFamily="34" charset="0"/>
            </a:endParaRPr>
          </a:p>
        </p:txBody>
      </p:sp>
      <p:sp>
        <p:nvSpPr>
          <p:cNvPr id="29" name="Rectángulo 28"/>
          <p:cNvSpPr/>
          <p:nvPr/>
        </p:nvSpPr>
        <p:spPr>
          <a:xfrm>
            <a:off x="7141697" y="3806110"/>
            <a:ext cx="1717137" cy="307777"/>
          </a:xfrm>
          <a:prstGeom prst="rect">
            <a:avLst/>
          </a:prstGeom>
        </p:spPr>
        <p:txBody>
          <a:bodyPr wrap="none">
            <a:spAutoFit/>
          </a:bodyPr>
          <a:lstStyle/>
          <a:p>
            <a:r>
              <a:rPr lang="es-EC" sz="1400" dirty="0" smtClean="0">
                <a:latin typeface="Arial" panose="020B0604020202020204" pitchFamily="34" charset="0"/>
                <a:cs typeface="Arial" panose="020B0604020202020204" pitchFamily="34" charset="0"/>
              </a:rPr>
              <a:t> Cantón Rumiñahui</a:t>
            </a:r>
            <a:endParaRPr lang="es-EC" sz="1400" dirty="0">
              <a:latin typeface="Arial" panose="020B0604020202020204" pitchFamily="34" charset="0"/>
              <a:cs typeface="Arial" panose="020B0604020202020204" pitchFamily="34" charset="0"/>
            </a:endParaRPr>
          </a:p>
        </p:txBody>
      </p:sp>
      <p:sp>
        <p:nvSpPr>
          <p:cNvPr id="30" name="Rectángulo 29"/>
          <p:cNvSpPr/>
          <p:nvPr/>
        </p:nvSpPr>
        <p:spPr>
          <a:xfrm>
            <a:off x="7141697" y="4638596"/>
            <a:ext cx="6096000" cy="307777"/>
          </a:xfrm>
          <a:prstGeom prst="rect">
            <a:avLst/>
          </a:prstGeom>
        </p:spPr>
        <p:txBody>
          <a:bodyPr>
            <a:spAutoFit/>
          </a:bodyPr>
          <a:lstStyle/>
          <a:p>
            <a:r>
              <a:rPr lang="es-ES" sz="1400" dirty="0" smtClean="0">
                <a:latin typeface="Arial" panose="020B0604020202020204" pitchFamily="34" charset="0"/>
                <a:cs typeface="Arial" panose="020B0604020202020204" pitchFamily="34" charset="0"/>
              </a:rPr>
              <a:t>Sin </a:t>
            </a:r>
            <a:r>
              <a:rPr lang="es-ES" sz="1400" dirty="0">
                <a:latin typeface="Arial" panose="020B0604020202020204" pitchFamily="34" charset="0"/>
                <a:cs typeface="Arial" panose="020B0604020202020204" pitchFamily="34" charset="0"/>
              </a:rPr>
              <a:t>intervenir en las </a:t>
            </a:r>
            <a:r>
              <a:rPr lang="es-ES" sz="1400" dirty="0" smtClean="0">
                <a:latin typeface="Arial" panose="020B0604020202020204" pitchFamily="34" charset="0"/>
                <a:cs typeface="Arial" panose="020B0604020202020204" pitchFamily="34" charset="0"/>
              </a:rPr>
              <a:t>variables</a:t>
            </a:r>
            <a:endParaRPr lang="es-EC" sz="1400" dirty="0">
              <a:latin typeface="Arial" panose="020B0604020202020204" pitchFamily="34" charset="0"/>
              <a:cs typeface="Arial" panose="020B0604020202020204" pitchFamily="34" charset="0"/>
            </a:endParaRPr>
          </a:p>
        </p:txBody>
      </p:sp>
      <p:sp>
        <p:nvSpPr>
          <p:cNvPr id="31" name="Rectángulo 30"/>
          <p:cNvSpPr/>
          <p:nvPr/>
        </p:nvSpPr>
        <p:spPr>
          <a:xfrm>
            <a:off x="7141697" y="5384565"/>
            <a:ext cx="4659562" cy="738664"/>
          </a:xfrm>
          <a:prstGeom prst="rect">
            <a:avLst/>
          </a:prstGeom>
        </p:spPr>
        <p:txBody>
          <a:bodyPr wrap="square">
            <a:spAutoFit/>
          </a:bodyPr>
          <a:lstStyle/>
          <a:p>
            <a:pPr algn="just"/>
            <a:r>
              <a:rPr lang="es-ES" sz="1400" dirty="0" smtClean="0">
                <a:latin typeface="Arial" panose="020B0604020202020204" pitchFamily="34" charset="0"/>
                <a:cs typeface="Arial" panose="020B0604020202020204" pitchFamily="34" charset="0"/>
              </a:rPr>
              <a:t>Información proporcionada por los dueños y administradores de Farmacias Independientes del Cantón Rumiñahui</a:t>
            </a:r>
            <a:endParaRPr lang="es-EC" sz="1400" dirty="0">
              <a:latin typeface="Arial" panose="020B0604020202020204" pitchFamily="34" charset="0"/>
              <a:cs typeface="Arial" panose="020B0604020202020204" pitchFamily="34" charset="0"/>
            </a:endParaRPr>
          </a:p>
        </p:txBody>
      </p:sp>
      <p:sp>
        <p:nvSpPr>
          <p:cNvPr id="32" name="Flecha derecha 31"/>
          <p:cNvSpPr/>
          <p:nvPr/>
        </p:nvSpPr>
        <p:spPr>
          <a:xfrm>
            <a:off x="6597748" y="2166425"/>
            <a:ext cx="422030" cy="24008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33" name="Flecha derecha 32"/>
          <p:cNvSpPr/>
          <p:nvPr/>
        </p:nvSpPr>
        <p:spPr>
          <a:xfrm>
            <a:off x="6597748" y="2986267"/>
            <a:ext cx="422030" cy="24008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34" name="Flecha derecha 33"/>
          <p:cNvSpPr/>
          <p:nvPr/>
        </p:nvSpPr>
        <p:spPr>
          <a:xfrm>
            <a:off x="6622341" y="3855347"/>
            <a:ext cx="422030" cy="24008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35" name="Flecha derecha 34"/>
          <p:cNvSpPr/>
          <p:nvPr/>
        </p:nvSpPr>
        <p:spPr>
          <a:xfrm>
            <a:off x="6597748" y="4662111"/>
            <a:ext cx="422030" cy="240080"/>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36" name="Flecha derecha 35"/>
          <p:cNvSpPr/>
          <p:nvPr/>
        </p:nvSpPr>
        <p:spPr>
          <a:xfrm>
            <a:off x="6597748" y="5526255"/>
            <a:ext cx="422030" cy="240080"/>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pic>
        <p:nvPicPr>
          <p:cNvPr id="28"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5218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52400" y="179590"/>
            <a:ext cx="7631430" cy="488756"/>
          </a:xfrm>
          <a:prstGeom prst="bevel">
            <a:avLst/>
          </a:prstGeom>
          <a:noFill/>
          <a:ln w="9525"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algn="l"/>
            <a:r>
              <a:rPr lang="es-EC" sz="2800" b="1" dirty="0" smtClean="0">
                <a:solidFill>
                  <a:schemeClr val="tx1"/>
                </a:solidFill>
                <a:latin typeface="Arial" panose="020B0604020202020204" pitchFamily="34" charset="0"/>
                <a:cs typeface="Arial" panose="020B0604020202020204" pitchFamily="34" charset="0"/>
              </a:rPr>
              <a:t>MARCO METODOLÓGICO </a:t>
            </a:r>
            <a:endParaRPr lang="es-EC" sz="2800" b="1" dirty="0">
              <a:solidFill>
                <a:schemeClr val="tx1"/>
              </a:solidFill>
              <a:latin typeface="Arial" panose="020B0604020202020204" pitchFamily="34" charset="0"/>
              <a:cs typeface="Arial" panose="020B0604020202020204" pitchFamily="34" charset="0"/>
            </a:endParaRPr>
          </a:p>
        </p:txBody>
      </p:sp>
      <p:sp>
        <p:nvSpPr>
          <p:cNvPr id="12" name="Rectángulo 11"/>
          <p:cNvSpPr/>
          <p:nvPr/>
        </p:nvSpPr>
        <p:spPr>
          <a:xfrm>
            <a:off x="7141697" y="2106845"/>
            <a:ext cx="4878853" cy="338554"/>
          </a:xfrm>
          <a:prstGeom prst="rect">
            <a:avLst/>
          </a:prstGeom>
        </p:spPr>
        <p:txBody>
          <a:bodyPr wrap="square">
            <a:spAutoFit/>
          </a:bodyPr>
          <a:lstStyle/>
          <a:p>
            <a:pPr algn="just"/>
            <a:r>
              <a:rPr lang="es-ES" sz="1600" dirty="0" smtClean="0">
                <a:latin typeface="Arial" panose="020B0604020202020204" pitchFamily="34" charset="0"/>
                <a:cs typeface="Arial" panose="020B0604020202020204" pitchFamily="34" charset="0"/>
              </a:rPr>
              <a:t>Farmacias Independientes del Cantón Rumiñahui</a:t>
            </a:r>
            <a:endParaRPr lang="es-EC" sz="1600" dirty="0">
              <a:latin typeface="Arial" panose="020B0604020202020204" pitchFamily="34" charset="0"/>
              <a:cs typeface="Arial" panose="020B0604020202020204" pitchFamily="34" charset="0"/>
            </a:endParaRPr>
          </a:p>
        </p:txBody>
      </p:sp>
      <p:sp>
        <p:nvSpPr>
          <p:cNvPr id="29" name="Rectángulo 28"/>
          <p:cNvSpPr/>
          <p:nvPr/>
        </p:nvSpPr>
        <p:spPr>
          <a:xfrm>
            <a:off x="7141697" y="2633915"/>
            <a:ext cx="231154" cy="338554"/>
          </a:xfrm>
          <a:prstGeom prst="rect">
            <a:avLst/>
          </a:prstGeom>
        </p:spPr>
        <p:txBody>
          <a:bodyPr wrap="none">
            <a:spAutoFit/>
          </a:bodyPr>
          <a:lstStyle/>
          <a:p>
            <a:r>
              <a:rPr lang="es-EC" sz="1600" dirty="0" smtClean="0"/>
              <a:t> </a:t>
            </a:r>
            <a:endParaRPr lang="es-EC" sz="1600" dirty="0"/>
          </a:p>
        </p:txBody>
      </p:sp>
      <p:sp>
        <p:nvSpPr>
          <p:cNvPr id="31" name="Rectángulo 30"/>
          <p:cNvSpPr/>
          <p:nvPr/>
        </p:nvSpPr>
        <p:spPr>
          <a:xfrm>
            <a:off x="7141696" y="3330262"/>
            <a:ext cx="5415495" cy="338554"/>
          </a:xfrm>
          <a:prstGeom prst="rect">
            <a:avLst/>
          </a:prstGeom>
        </p:spPr>
        <p:txBody>
          <a:bodyPr wrap="square">
            <a:spAutoFit/>
          </a:bodyPr>
          <a:lstStyle/>
          <a:p>
            <a:pPr algn="just"/>
            <a:r>
              <a:rPr lang="es-ES" sz="1600" dirty="0" smtClean="0">
                <a:latin typeface="Arial" panose="020B0604020202020204" pitchFamily="34" charset="0"/>
                <a:cs typeface="Arial" panose="020B0604020202020204" pitchFamily="34" charset="0"/>
              </a:rPr>
              <a:t>43 Farmacias independientes, censo 2018 (IMS)</a:t>
            </a:r>
            <a:endParaRPr lang="es-EC" sz="1600" dirty="0">
              <a:latin typeface="Arial" panose="020B0604020202020204" pitchFamily="34" charset="0"/>
              <a:cs typeface="Arial" panose="020B0604020202020204" pitchFamily="34" charset="0"/>
            </a:endParaRPr>
          </a:p>
        </p:txBody>
      </p:sp>
      <p:sp>
        <p:nvSpPr>
          <p:cNvPr id="34" name="Flecha derecha 33"/>
          <p:cNvSpPr/>
          <p:nvPr/>
        </p:nvSpPr>
        <p:spPr>
          <a:xfrm>
            <a:off x="6459414" y="3379499"/>
            <a:ext cx="422030" cy="24008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36" name="Flecha derecha 35"/>
          <p:cNvSpPr/>
          <p:nvPr/>
        </p:nvSpPr>
        <p:spPr>
          <a:xfrm>
            <a:off x="6459414" y="2172732"/>
            <a:ext cx="422030" cy="240080"/>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sp>
        <p:nvSpPr>
          <p:cNvPr id="2" name="Rectángulo redondeado 1"/>
          <p:cNvSpPr/>
          <p:nvPr/>
        </p:nvSpPr>
        <p:spPr>
          <a:xfrm>
            <a:off x="588496" y="826630"/>
            <a:ext cx="5870918" cy="454792"/>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C" sz="2000" dirty="0" smtClean="0">
                <a:latin typeface="Arial" panose="020B0604020202020204" pitchFamily="34" charset="0"/>
                <a:cs typeface="Arial" panose="020B0604020202020204" pitchFamily="34" charset="0"/>
              </a:rPr>
              <a:t>RECOLECCIÓN Y ANÁLISIS DE DATOS</a:t>
            </a:r>
            <a:endParaRPr lang="es-EC" sz="2000" dirty="0">
              <a:latin typeface="Arial" panose="020B0604020202020204" pitchFamily="34" charset="0"/>
              <a:cs typeface="Arial" panose="020B0604020202020204" pitchFamily="34" charset="0"/>
            </a:endParaRPr>
          </a:p>
        </p:txBody>
      </p:sp>
      <p:graphicFrame>
        <p:nvGraphicFramePr>
          <p:cNvPr id="28" name="Diagrama 27"/>
          <p:cNvGraphicFramePr/>
          <p:nvPr>
            <p:extLst>
              <p:ext uri="{D42A27DB-BD31-4B8C-83A1-F6EECF244321}">
                <p14:modId xmlns:p14="http://schemas.microsoft.com/office/powerpoint/2010/main" val="4135174502"/>
              </p:ext>
            </p:extLst>
          </p:nvPr>
        </p:nvGraphicFramePr>
        <p:xfrm>
          <a:off x="608477" y="1651342"/>
          <a:ext cx="5507401" cy="4480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abajo 4"/>
          <p:cNvSpPr/>
          <p:nvPr/>
        </p:nvSpPr>
        <p:spPr>
          <a:xfrm>
            <a:off x="3080823" y="1281422"/>
            <a:ext cx="281354" cy="352402"/>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C"/>
          </a:p>
        </p:txBody>
      </p:sp>
      <p:pic>
        <p:nvPicPr>
          <p:cNvPr id="16" name="Picture 4"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13569" b="11609"/>
          <a:stretch/>
        </p:blipFill>
        <p:spPr bwMode="auto">
          <a:xfrm>
            <a:off x="9017606" y="5924550"/>
            <a:ext cx="3002944" cy="64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0016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3EE5F297-3C22-4EFD-B470-5F6198365335}" vid="{2278BB08-C08B-4789-8A20-050F632A917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2041</Words>
  <Application>Microsoft Office PowerPoint</Application>
  <PresentationFormat>Panorámica</PresentationFormat>
  <Paragraphs>294</Paragraphs>
  <Slides>42</Slides>
  <Notes>2</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54" baseType="lpstr">
      <vt:lpstr>Arial</vt:lpstr>
      <vt:lpstr>Arial Black</vt:lpstr>
      <vt:lpstr>Arial Narrow</vt:lpstr>
      <vt:lpstr>Calibri</vt:lpstr>
      <vt:lpstr>Cambria Math</vt:lpstr>
      <vt:lpstr>Helvetica</vt:lpstr>
      <vt:lpstr>MV Boli</vt:lpstr>
      <vt:lpstr>Symbol</vt:lpstr>
      <vt:lpstr>Times New Roman</vt:lpstr>
      <vt:lpstr>Wingdings</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organización posee un modelo de compras de inventario?</vt:lpstr>
      <vt:lpstr>Presentación de PowerPoint</vt:lpstr>
      <vt:lpstr>¿Con cuáles de los siguientes ítems de negociación se siente identificado?</vt:lpstr>
      <vt:lpstr>Presentación de PowerPoint</vt:lpstr>
      <vt:lpstr>¿Con cuál de las siguientes situaciones de compra se ve identificado?</vt:lpstr>
      <vt:lpstr>Presentación de PowerPoint</vt:lpstr>
      <vt:lpstr>¿Con cuál de los siguientes problemas se ha visto identificada la organización?</vt:lpstr>
      <vt:lpstr>Presentación de PowerPoint</vt:lpstr>
      <vt:lpstr> ¿Cree usted que está sujeto a las condiciones del proveedor?</vt:lpstr>
      <vt:lpstr>¿Con cuál de los siguientes problemas se ha visto identificada la organización en el momento de la venta?</vt:lpstr>
      <vt:lpstr>¿Está de acuerdo que satisface las necesidades de sus clientes?</vt:lpstr>
      <vt:lpstr>¿Realiza un presupuesto destinado para el inventario?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2016-05-28T03:11:11Z</dcterms:created>
  <dcterms:modified xsi:type="dcterms:W3CDTF">2021-06-09T14:48:42Z</dcterms:modified>
  <cp:contentStatus/>
</cp:coreProperties>
</file>