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7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8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0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1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711" r:id="rId1"/>
    <p:sldMasterId id="2147483895" r:id="rId2"/>
    <p:sldMasterId id="2147484094" r:id="rId3"/>
    <p:sldMasterId id="2147484420" r:id="rId4"/>
    <p:sldMasterId id="2147484439" r:id="rId5"/>
    <p:sldMasterId id="2147484452" r:id="rId6"/>
    <p:sldMasterId id="2147484464" r:id="rId7"/>
    <p:sldMasterId id="2147484476" r:id="rId8"/>
    <p:sldMasterId id="2147484488" r:id="rId9"/>
    <p:sldMasterId id="2147484500" r:id="rId10"/>
    <p:sldMasterId id="2147484512" r:id="rId11"/>
  </p:sldMasterIdLst>
  <p:sldIdLst>
    <p:sldId id="256" r:id="rId12"/>
    <p:sldId id="257" r:id="rId13"/>
    <p:sldId id="258" r:id="rId14"/>
    <p:sldId id="259" r:id="rId15"/>
    <p:sldId id="262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IO\TESIS%20ABC%20HANNA%20RECREACION\TEST%20TESIS\SPSS%20ESTADISTICA\PR&#193;CTICOS%20-%20copi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IO\TESIS%20ABC%20HANNA%20RECREACION\TEST%20TESIS\SPSS%20ESTADISTICA\PR&#193;CTICOS%20-%20copi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IO\TESIS%20ABC%20HANNA%20RECREACION\TEST%20TESIS\SPSS%20ESTADISTICA\PR&#193;CTICOS%20-%20copi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IO\TESIS%20ABC%20HANNA%20RECREACION\TEST%20TESIS\SPSS%20ESTADISTICA\PR&#193;CTICOS%20-%20copi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IO\TESIS%20ABC%20HANNA%20RECREACION\TEST%20TESIS\SPSS%20ESTADISTICA\PR&#193;CTICOS%20-%20copi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IO\TESIS%20ABC%20HANNA%20RECREACION\TEST%20TESIS\SPSS%20ESTADISTICA\PR&#193;CTICOS%20-%20copi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IO\TESIS%20ABC%20HANNA%20RECREACION\TEST%20TESIS\SPSS%20ESTADISTICA\TESIS%20HANNA%20CON%20LETRA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ITA\AppData\Roaming\Microsoft\Excel\TESIS%20HANNA%20CON%20LETRAS%20(version%201).xlsb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IO\TESIS%20ABC%20HANNA%20RECREACION\TEST%20TESIS\SPSS%20ESTADISTICA\TESIS%20HANNA%20CON%20LETRA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'dibujo trazado'!$E$3</c:f>
              <c:strCache>
                <c:ptCount val="1"/>
                <c:pt idx="0">
                  <c:v>DibujoT.Pretest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'dibujo trazado'!$D$4:$D$15</c:f>
              <c:strCache>
                <c:ptCount val="12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</c:strCache>
            </c:strRef>
          </c:cat>
          <c:val>
            <c:numRef>
              <c:f>'dibujo trazado'!$E$4:$E$15</c:f>
              <c:numCache>
                <c:formatCode>General</c:formatCode>
                <c:ptCount val="12"/>
                <c:pt idx="0">
                  <c:v>20</c:v>
                </c:pt>
                <c:pt idx="1">
                  <c:v>18</c:v>
                </c:pt>
                <c:pt idx="2">
                  <c:v>22</c:v>
                </c:pt>
                <c:pt idx="3">
                  <c:v>18</c:v>
                </c:pt>
                <c:pt idx="4">
                  <c:v>23</c:v>
                </c:pt>
                <c:pt idx="5">
                  <c:v>10</c:v>
                </c:pt>
                <c:pt idx="6">
                  <c:v>19</c:v>
                </c:pt>
                <c:pt idx="7">
                  <c:v>30</c:v>
                </c:pt>
                <c:pt idx="8">
                  <c:v>16</c:v>
                </c:pt>
                <c:pt idx="9">
                  <c:v>12</c:v>
                </c:pt>
                <c:pt idx="10">
                  <c:v>12</c:v>
                </c:pt>
                <c:pt idx="1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13-45C8-B405-3FB53CDA54DD}"/>
            </c:ext>
          </c:extLst>
        </c:ser>
        <c:ser>
          <c:idx val="1"/>
          <c:order val="1"/>
          <c:tx>
            <c:strRef>
              <c:f>'dibujo trazado'!$F$3</c:f>
              <c:strCache>
                <c:ptCount val="1"/>
                <c:pt idx="0">
                  <c:v>DibujoT.Postest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'dibujo trazado'!$D$4:$D$15</c:f>
              <c:strCache>
                <c:ptCount val="12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</c:strCache>
            </c:strRef>
          </c:cat>
          <c:val>
            <c:numRef>
              <c:f>'dibujo trazado'!$F$4:$F$15</c:f>
              <c:numCache>
                <c:formatCode>General</c:formatCode>
                <c:ptCount val="12"/>
                <c:pt idx="0">
                  <c:v>16</c:v>
                </c:pt>
                <c:pt idx="1">
                  <c:v>7</c:v>
                </c:pt>
                <c:pt idx="2">
                  <c:v>12</c:v>
                </c:pt>
                <c:pt idx="3">
                  <c:v>7</c:v>
                </c:pt>
                <c:pt idx="4">
                  <c:v>6</c:v>
                </c:pt>
                <c:pt idx="5">
                  <c:v>10</c:v>
                </c:pt>
                <c:pt idx="6">
                  <c:v>2</c:v>
                </c:pt>
                <c:pt idx="7">
                  <c:v>13</c:v>
                </c:pt>
                <c:pt idx="8">
                  <c:v>13</c:v>
                </c:pt>
                <c:pt idx="9">
                  <c:v>9</c:v>
                </c:pt>
                <c:pt idx="10">
                  <c:v>9</c:v>
                </c:pt>
                <c:pt idx="1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13-45C8-B405-3FB53CDA54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851892016"/>
        <c:axId val="1667340656"/>
      </c:barChart>
      <c:catAx>
        <c:axId val="18518920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 sz="10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Participantes</a:t>
                </a:r>
              </a:p>
            </c:rich>
          </c:tx>
          <c:layout>
            <c:manualLayout>
              <c:xMode val="edge"/>
              <c:yMode val="edge"/>
              <c:x val="7.6363833002370318E-2"/>
              <c:y val="0.67572113739482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67340656"/>
        <c:crosses val="autoZero"/>
        <c:auto val="1"/>
        <c:lblAlgn val="ctr"/>
        <c:lblOffset val="100"/>
        <c:noMultiLvlLbl val="0"/>
      </c:catAx>
      <c:valAx>
        <c:axId val="16673406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0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Nro de errores</a:t>
                </a:r>
              </a:p>
            </c:rich>
          </c:tx>
          <c:layout>
            <c:manualLayout>
              <c:xMode val="edge"/>
              <c:yMode val="edge"/>
              <c:x val="0.10833333333333332"/>
              <c:y val="0.152751166520851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8518920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'dibujo trazado'!$E$16</c:f>
              <c:strCache>
                <c:ptCount val="1"/>
                <c:pt idx="0">
                  <c:v>DibujoT.Pretest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'dibujo trazado'!$D$17:$D$22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</c:strCache>
            </c:strRef>
          </c:cat>
          <c:val>
            <c:numRef>
              <c:f>'dibujo trazado'!$E$17:$E$22</c:f>
              <c:numCache>
                <c:formatCode>General</c:formatCode>
                <c:ptCount val="6"/>
                <c:pt idx="0">
                  <c:v>26</c:v>
                </c:pt>
                <c:pt idx="1">
                  <c:v>22</c:v>
                </c:pt>
                <c:pt idx="2">
                  <c:v>14</c:v>
                </c:pt>
                <c:pt idx="3">
                  <c:v>15</c:v>
                </c:pt>
                <c:pt idx="4">
                  <c:v>10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63-46AE-BE04-BE5B2ABC9A37}"/>
            </c:ext>
          </c:extLst>
        </c:ser>
        <c:ser>
          <c:idx val="1"/>
          <c:order val="1"/>
          <c:tx>
            <c:strRef>
              <c:f>'dibujo trazado'!$F$16</c:f>
              <c:strCache>
                <c:ptCount val="1"/>
                <c:pt idx="0">
                  <c:v>DibujoT.Postest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'dibujo trazado'!$D$17:$D$22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</c:strCache>
            </c:strRef>
          </c:cat>
          <c:val>
            <c:numRef>
              <c:f>'dibujo trazado'!$F$17:$F$22</c:f>
              <c:numCache>
                <c:formatCode>General</c:formatCode>
                <c:ptCount val="6"/>
                <c:pt idx="0">
                  <c:v>32</c:v>
                </c:pt>
                <c:pt idx="1">
                  <c:v>25</c:v>
                </c:pt>
                <c:pt idx="2">
                  <c:v>22</c:v>
                </c:pt>
                <c:pt idx="3">
                  <c:v>24</c:v>
                </c:pt>
                <c:pt idx="4">
                  <c:v>15</c:v>
                </c:pt>
                <c:pt idx="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63-46AE-BE04-BE5B2ABC9A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667346096"/>
        <c:axId val="1667345552"/>
      </c:barChart>
      <c:catAx>
        <c:axId val="16673460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0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Participantes</a:t>
                </a:r>
              </a:p>
            </c:rich>
          </c:tx>
          <c:layout>
            <c:manualLayout>
              <c:xMode val="edge"/>
              <c:yMode val="edge"/>
              <c:x val="6.2009477322122065E-2"/>
              <c:y val="0.625511314501346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67345552"/>
        <c:crosses val="autoZero"/>
        <c:auto val="1"/>
        <c:lblAlgn val="ctr"/>
        <c:lblOffset val="100"/>
        <c:noMultiLvlLbl val="0"/>
      </c:catAx>
      <c:valAx>
        <c:axId val="1667345552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0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Nro</a:t>
                </a:r>
                <a:r>
                  <a:rPr lang="es-EC" sz="10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 errores</a:t>
                </a:r>
                <a:endParaRPr lang="es-EC" sz="10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13055555555555556"/>
              <c:y val="0.139162656751239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crossAx val="16673460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'insertar '!$H$3</c:f>
              <c:strCache>
                <c:ptCount val="1"/>
                <c:pt idx="0">
                  <c:v>Pre Test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'insertar '!$G$4:$G$15</c:f>
              <c:strCache>
                <c:ptCount val="12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</c:strCache>
            </c:strRef>
          </c:cat>
          <c:val>
            <c:numRef>
              <c:f>'insertar '!$H$4:$H$15</c:f>
              <c:numCache>
                <c:formatCode>0.00</c:formatCode>
                <c:ptCount val="12"/>
                <c:pt idx="0">
                  <c:v>81.05</c:v>
                </c:pt>
                <c:pt idx="1">
                  <c:v>61.3</c:v>
                </c:pt>
                <c:pt idx="2">
                  <c:v>104.22</c:v>
                </c:pt>
                <c:pt idx="3">
                  <c:v>82.07</c:v>
                </c:pt>
                <c:pt idx="4">
                  <c:v>92.18</c:v>
                </c:pt>
                <c:pt idx="5">
                  <c:v>72.59</c:v>
                </c:pt>
                <c:pt idx="6">
                  <c:v>99.53</c:v>
                </c:pt>
                <c:pt idx="7">
                  <c:v>68.22</c:v>
                </c:pt>
                <c:pt idx="8">
                  <c:v>76.09</c:v>
                </c:pt>
                <c:pt idx="9">
                  <c:v>94.09</c:v>
                </c:pt>
                <c:pt idx="10">
                  <c:v>84</c:v>
                </c:pt>
                <c:pt idx="11">
                  <c:v>89.22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02-4BCC-BB9C-536FE9220095}"/>
            </c:ext>
          </c:extLst>
        </c:ser>
        <c:ser>
          <c:idx val="1"/>
          <c:order val="1"/>
          <c:tx>
            <c:strRef>
              <c:f>'insertar '!$I$3</c:f>
              <c:strCache>
                <c:ptCount val="1"/>
                <c:pt idx="0">
                  <c:v>Pos test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'insertar '!$G$4:$G$15</c:f>
              <c:strCache>
                <c:ptCount val="12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</c:strCache>
            </c:strRef>
          </c:cat>
          <c:val>
            <c:numRef>
              <c:f>'insertar '!$I$4:$I$15</c:f>
              <c:numCache>
                <c:formatCode>0.00</c:formatCode>
                <c:ptCount val="12"/>
                <c:pt idx="0">
                  <c:v>55.48</c:v>
                </c:pt>
                <c:pt idx="1">
                  <c:v>50.47</c:v>
                </c:pt>
                <c:pt idx="2">
                  <c:v>58.47</c:v>
                </c:pt>
                <c:pt idx="3">
                  <c:v>67.05</c:v>
                </c:pt>
                <c:pt idx="4">
                  <c:v>58.2</c:v>
                </c:pt>
                <c:pt idx="5">
                  <c:v>52.08</c:v>
                </c:pt>
                <c:pt idx="6">
                  <c:v>53.57</c:v>
                </c:pt>
                <c:pt idx="7">
                  <c:v>53.01</c:v>
                </c:pt>
                <c:pt idx="8">
                  <c:v>55.14</c:v>
                </c:pt>
                <c:pt idx="9">
                  <c:v>77.14</c:v>
                </c:pt>
                <c:pt idx="10">
                  <c:v>49.13</c:v>
                </c:pt>
                <c:pt idx="11">
                  <c:v>93.25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02-4BCC-BB9C-536FE92200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667346640"/>
        <c:axId val="1667342832"/>
      </c:barChart>
      <c:catAx>
        <c:axId val="166734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67342832"/>
        <c:crosses val="autoZero"/>
        <c:auto val="1"/>
        <c:lblAlgn val="ctr"/>
        <c:lblOffset val="100"/>
        <c:noMultiLvlLbl val="0"/>
      </c:catAx>
      <c:valAx>
        <c:axId val="1667342832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0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Tiempo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0.00" sourceLinked="1"/>
        <c:majorTickMark val="none"/>
        <c:minorTickMark val="none"/>
        <c:tickLblPos val="nextTo"/>
        <c:crossAx val="16673466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84163800273026"/>
          <c:y val="8.8471108653580322E-2"/>
          <c:w val="0.81452015922145227"/>
          <c:h val="0.673035686685141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'insertar '!$H$16</c:f>
              <c:strCache>
                <c:ptCount val="1"/>
                <c:pt idx="0">
                  <c:v>Pre Test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'insertar '!$G$17:$G$22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</c:strCache>
            </c:strRef>
          </c:cat>
          <c:val>
            <c:numRef>
              <c:f>'insertar '!$H$17:$H$22</c:f>
              <c:numCache>
                <c:formatCode>0.00</c:formatCode>
                <c:ptCount val="6"/>
                <c:pt idx="0">
                  <c:v>88.23</c:v>
                </c:pt>
                <c:pt idx="1">
                  <c:v>109</c:v>
                </c:pt>
                <c:pt idx="2">
                  <c:v>103</c:v>
                </c:pt>
                <c:pt idx="3">
                  <c:v>107.39</c:v>
                </c:pt>
                <c:pt idx="4">
                  <c:v>94.04</c:v>
                </c:pt>
                <c:pt idx="5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6D-4380-AA75-DEE26CE131E5}"/>
            </c:ext>
          </c:extLst>
        </c:ser>
        <c:ser>
          <c:idx val="1"/>
          <c:order val="1"/>
          <c:tx>
            <c:strRef>
              <c:f>'insertar '!$I$16</c:f>
              <c:strCache>
                <c:ptCount val="1"/>
                <c:pt idx="0">
                  <c:v>Pos test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'insertar '!$G$17:$G$22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</c:strCache>
            </c:strRef>
          </c:cat>
          <c:val>
            <c:numRef>
              <c:f>'insertar '!$I$17:$I$22</c:f>
              <c:numCache>
                <c:formatCode>0.00</c:formatCode>
                <c:ptCount val="6"/>
                <c:pt idx="0">
                  <c:v>95.32</c:v>
                </c:pt>
                <c:pt idx="1">
                  <c:v>112.32</c:v>
                </c:pt>
                <c:pt idx="2">
                  <c:v>118.2</c:v>
                </c:pt>
                <c:pt idx="3">
                  <c:v>112.29</c:v>
                </c:pt>
                <c:pt idx="4">
                  <c:v>0</c:v>
                </c:pt>
                <c:pt idx="5">
                  <c:v>100.39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6D-4380-AA75-DEE26CE13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664436448"/>
        <c:axId val="1664436992"/>
      </c:barChart>
      <c:catAx>
        <c:axId val="166443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64436992"/>
        <c:crosses val="autoZero"/>
        <c:auto val="1"/>
        <c:lblAlgn val="ctr"/>
        <c:lblOffset val="100"/>
        <c:noMultiLvlLbl val="0"/>
      </c:catAx>
      <c:valAx>
        <c:axId val="1664436992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6644364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'pines segundos'!$E$3</c:f>
              <c:strCache>
                <c:ptCount val="1"/>
                <c:pt idx="0">
                  <c:v>Derecha pretest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'pines segundos'!$E$4:$E$15</c:f>
              <c:numCache>
                <c:formatCode>0.00</c:formatCode>
                <c:ptCount val="12"/>
                <c:pt idx="0">
                  <c:v>14.44</c:v>
                </c:pt>
                <c:pt idx="1">
                  <c:v>21.5</c:v>
                </c:pt>
                <c:pt idx="2">
                  <c:v>12.96</c:v>
                </c:pt>
                <c:pt idx="3">
                  <c:v>20.02</c:v>
                </c:pt>
                <c:pt idx="4">
                  <c:v>20.149999999999999</c:v>
                </c:pt>
                <c:pt idx="5">
                  <c:v>17.03</c:v>
                </c:pt>
                <c:pt idx="6">
                  <c:v>16.38</c:v>
                </c:pt>
                <c:pt idx="7">
                  <c:v>14.62</c:v>
                </c:pt>
                <c:pt idx="8">
                  <c:v>17.09</c:v>
                </c:pt>
                <c:pt idx="9">
                  <c:v>35</c:v>
                </c:pt>
                <c:pt idx="10">
                  <c:v>23.01</c:v>
                </c:pt>
                <c:pt idx="11">
                  <c:v>16.37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0E-42F0-B110-F6656AEEBB59}"/>
            </c:ext>
          </c:extLst>
        </c:ser>
        <c:ser>
          <c:idx val="1"/>
          <c:order val="1"/>
          <c:tx>
            <c:strRef>
              <c:f>'pines segundos'!$F$3</c:f>
              <c:strCache>
                <c:ptCount val="1"/>
                <c:pt idx="0">
                  <c:v>Derecha postest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'pines segundos'!$F$4:$F$15</c:f>
              <c:numCache>
                <c:formatCode>0.00</c:formatCode>
                <c:ptCount val="12"/>
                <c:pt idx="0">
                  <c:v>18.559999999999999</c:v>
                </c:pt>
                <c:pt idx="1">
                  <c:v>14.62</c:v>
                </c:pt>
                <c:pt idx="2">
                  <c:v>10.56</c:v>
                </c:pt>
                <c:pt idx="3">
                  <c:v>14.01</c:v>
                </c:pt>
                <c:pt idx="4">
                  <c:v>13.6</c:v>
                </c:pt>
                <c:pt idx="5">
                  <c:v>17.07</c:v>
                </c:pt>
                <c:pt idx="6">
                  <c:v>14.46</c:v>
                </c:pt>
                <c:pt idx="7">
                  <c:v>13.6</c:v>
                </c:pt>
                <c:pt idx="8">
                  <c:v>22.04</c:v>
                </c:pt>
                <c:pt idx="9">
                  <c:v>27.05</c:v>
                </c:pt>
                <c:pt idx="10">
                  <c:v>18.010000000000002</c:v>
                </c:pt>
                <c:pt idx="11">
                  <c:v>16.579999999999998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0E-42F0-B110-F6656AEEBB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664435360"/>
        <c:axId val="1664441344"/>
      </c:barChart>
      <c:catAx>
        <c:axId val="16644353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64441344"/>
        <c:crosses val="autoZero"/>
        <c:auto val="1"/>
        <c:lblAlgn val="ctr"/>
        <c:lblOffset val="100"/>
        <c:noMultiLvlLbl val="0"/>
      </c:catAx>
      <c:valAx>
        <c:axId val="1664441344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6644353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'pines segundos'!$H$3</c:f>
              <c:strCache>
                <c:ptCount val="1"/>
                <c:pt idx="0">
                  <c:v>Izq. Prestest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'pines segundos'!$G$4:$G$15</c:f>
              <c:strCache>
                <c:ptCount val="12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</c:strCache>
            </c:strRef>
          </c:cat>
          <c:val>
            <c:numRef>
              <c:f>'pines segundos'!$H$4:$H$15</c:f>
              <c:numCache>
                <c:formatCode>0.00</c:formatCode>
                <c:ptCount val="12"/>
                <c:pt idx="0">
                  <c:v>22.9</c:v>
                </c:pt>
                <c:pt idx="1">
                  <c:v>23.06</c:v>
                </c:pt>
                <c:pt idx="2">
                  <c:v>19.940000000000001</c:v>
                </c:pt>
                <c:pt idx="3">
                  <c:v>19.03</c:v>
                </c:pt>
                <c:pt idx="4">
                  <c:v>43.12</c:v>
                </c:pt>
                <c:pt idx="5">
                  <c:v>19</c:v>
                </c:pt>
                <c:pt idx="6">
                  <c:v>36.01</c:v>
                </c:pt>
                <c:pt idx="7">
                  <c:v>16.510000000000002</c:v>
                </c:pt>
                <c:pt idx="8">
                  <c:v>22.09</c:v>
                </c:pt>
                <c:pt idx="9">
                  <c:v>22.18</c:v>
                </c:pt>
                <c:pt idx="10">
                  <c:v>21.05</c:v>
                </c:pt>
                <c:pt idx="11">
                  <c:v>18.399999999999999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FB-4A56-BE06-2B40D789C8CC}"/>
            </c:ext>
          </c:extLst>
        </c:ser>
        <c:ser>
          <c:idx val="1"/>
          <c:order val="1"/>
          <c:tx>
            <c:strRef>
              <c:f>'pines segundos'!$I$3</c:f>
              <c:strCache>
                <c:ptCount val="1"/>
                <c:pt idx="0">
                  <c:v>Izq. Postest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'pines segundos'!$G$4:$G$15</c:f>
              <c:strCache>
                <c:ptCount val="12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</c:strCache>
            </c:strRef>
          </c:cat>
          <c:val>
            <c:numRef>
              <c:f>'pines segundos'!$I$4:$I$15</c:f>
              <c:numCache>
                <c:formatCode>0.00</c:formatCode>
                <c:ptCount val="12"/>
                <c:pt idx="0">
                  <c:v>17.38</c:v>
                </c:pt>
                <c:pt idx="1">
                  <c:v>18.149999999999999</c:v>
                </c:pt>
                <c:pt idx="2">
                  <c:v>18.46</c:v>
                </c:pt>
                <c:pt idx="3">
                  <c:v>16</c:v>
                </c:pt>
                <c:pt idx="4">
                  <c:v>18.07</c:v>
                </c:pt>
                <c:pt idx="5">
                  <c:v>18.059999999999999</c:v>
                </c:pt>
                <c:pt idx="6">
                  <c:v>18.38</c:v>
                </c:pt>
                <c:pt idx="7">
                  <c:v>15</c:v>
                </c:pt>
                <c:pt idx="8">
                  <c:v>22.04</c:v>
                </c:pt>
                <c:pt idx="9">
                  <c:v>19.02</c:v>
                </c:pt>
                <c:pt idx="10">
                  <c:v>18</c:v>
                </c:pt>
                <c:pt idx="11">
                  <c:v>24.46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FB-4A56-BE06-2B40D789C8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664439712"/>
        <c:axId val="1664440256"/>
      </c:barChart>
      <c:catAx>
        <c:axId val="166443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664440256"/>
        <c:crosses val="autoZero"/>
        <c:auto val="1"/>
        <c:lblAlgn val="ctr"/>
        <c:lblOffset val="100"/>
        <c:noMultiLvlLbl val="0"/>
      </c:catAx>
      <c:valAx>
        <c:axId val="1664440256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6644397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78194313761094"/>
          <c:y val="5.2105159817485411E-2"/>
          <c:w val="0.84085607223625347"/>
          <c:h val="0.78045177342167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'pines segundos'!$E$16</c:f>
              <c:strCache>
                <c:ptCount val="1"/>
                <c:pt idx="0">
                  <c:v>Derecha pretest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'pines segundos'!$D$17:$D$22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</c:strCache>
            </c:strRef>
          </c:cat>
          <c:val>
            <c:numRef>
              <c:f>'pines segundos'!$E$17:$E$22</c:f>
              <c:numCache>
                <c:formatCode>0.00</c:formatCode>
                <c:ptCount val="6"/>
                <c:pt idx="0">
                  <c:v>10.64</c:v>
                </c:pt>
                <c:pt idx="1">
                  <c:v>21.09</c:v>
                </c:pt>
                <c:pt idx="2">
                  <c:v>16.04</c:v>
                </c:pt>
                <c:pt idx="3">
                  <c:v>17</c:v>
                </c:pt>
                <c:pt idx="4">
                  <c:v>18.09</c:v>
                </c:pt>
                <c:pt idx="5">
                  <c:v>23.08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75-41F5-9DB5-825AAC68C8DC}"/>
            </c:ext>
          </c:extLst>
        </c:ser>
        <c:ser>
          <c:idx val="1"/>
          <c:order val="1"/>
          <c:tx>
            <c:strRef>
              <c:f>'pines segundos'!$F$16</c:f>
              <c:strCache>
                <c:ptCount val="1"/>
                <c:pt idx="0">
                  <c:v>Derecha postest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'pines segundos'!$D$17:$D$22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</c:strCache>
            </c:strRef>
          </c:cat>
          <c:val>
            <c:numRef>
              <c:f>'pines segundos'!$F$17:$F$22</c:f>
              <c:numCache>
                <c:formatCode>0.00</c:formatCode>
                <c:ptCount val="6"/>
                <c:pt idx="0">
                  <c:v>14.79</c:v>
                </c:pt>
                <c:pt idx="1">
                  <c:v>25.2</c:v>
                </c:pt>
                <c:pt idx="2">
                  <c:v>26.42</c:v>
                </c:pt>
                <c:pt idx="3">
                  <c:v>19.21</c:v>
                </c:pt>
                <c:pt idx="4">
                  <c:v>22.52</c:v>
                </c:pt>
                <c:pt idx="5">
                  <c:v>25.16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75-41F5-9DB5-825AAC68C8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664437536"/>
        <c:axId val="1664438080"/>
      </c:barChart>
      <c:catAx>
        <c:axId val="166443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64438080"/>
        <c:crosses val="autoZero"/>
        <c:auto val="1"/>
        <c:lblAlgn val="ctr"/>
        <c:lblOffset val="100"/>
        <c:noMultiLvlLbl val="0"/>
      </c:catAx>
      <c:valAx>
        <c:axId val="1664438080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6644375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'pines segundos'!$I$17</c:f>
              <c:strCache>
                <c:ptCount val="1"/>
                <c:pt idx="0">
                  <c:v>Izq. Prestest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'pines segundos'!$H$18:$H$23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</c:strCache>
            </c:strRef>
          </c:cat>
          <c:val>
            <c:numRef>
              <c:f>'pines segundos'!$I$18:$I$23</c:f>
              <c:numCache>
                <c:formatCode>0.00</c:formatCode>
                <c:ptCount val="6"/>
                <c:pt idx="0">
                  <c:v>12.77</c:v>
                </c:pt>
                <c:pt idx="1">
                  <c:v>23.05</c:v>
                </c:pt>
                <c:pt idx="2">
                  <c:v>14.24</c:v>
                </c:pt>
                <c:pt idx="3">
                  <c:v>17.28</c:v>
                </c:pt>
                <c:pt idx="4">
                  <c:v>20.059999999999999</c:v>
                </c:pt>
                <c:pt idx="5">
                  <c:v>25.04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35-4F1A-B38D-00C7125C32CC}"/>
            </c:ext>
          </c:extLst>
        </c:ser>
        <c:ser>
          <c:idx val="1"/>
          <c:order val="1"/>
          <c:tx>
            <c:strRef>
              <c:f>'pines segundos'!$J$17</c:f>
              <c:strCache>
                <c:ptCount val="1"/>
                <c:pt idx="0">
                  <c:v>Izq. Postest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'pines segundos'!$H$18:$H$23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</c:strCache>
            </c:strRef>
          </c:cat>
          <c:val>
            <c:numRef>
              <c:f>'pines segundos'!$J$18:$J$23</c:f>
              <c:numCache>
                <c:formatCode>0.00</c:formatCode>
                <c:ptCount val="6"/>
                <c:pt idx="0">
                  <c:v>17.329999999999998</c:v>
                </c:pt>
                <c:pt idx="1">
                  <c:v>27</c:v>
                </c:pt>
                <c:pt idx="2">
                  <c:v>17</c:v>
                </c:pt>
                <c:pt idx="3">
                  <c:v>18.45</c:v>
                </c:pt>
                <c:pt idx="4">
                  <c:v>25.67</c:v>
                </c:pt>
                <c:pt idx="5">
                  <c:v>23.75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35-4F1A-B38D-00C7125C32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853176224"/>
        <c:axId val="1853180576"/>
      </c:barChart>
      <c:catAx>
        <c:axId val="185317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853180576"/>
        <c:crosses val="autoZero"/>
        <c:auto val="1"/>
        <c:lblAlgn val="ctr"/>
        <c:lblOffset val="100"/>
        <c:noMultiLvlLbl val="0"/>
      </c:catAx>
      <c:valAx>
        <c:axId val="1853180576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8531762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'TIMED UP AND GO II'!$K$5</c:f>
              <c:strCache>
                <c:ptCount val="1"/>
                <c:pt idx="0">
                  <c:v>PRE TEST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'TIMED UP AND GO II'!$J$6:$J$17</c:f>
              <c:strCache>
                <c:ptCount val="12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</c:strCache>
            </c:strRef>
          </c:cat>
          <c:val>
            <c:numRef>
              <c:f>'TIMED UP AND GO II'!$K$6:$K$17</c:f>
              <c:numCache>
                <c:formatCode>0.00</c:formatCode>
                <c:ptCount val="12"/>
                <c:pt idx="0">
                  <c:v>9.9499999999999993</c:v>
                </c:pt>
                <c:pt idx="1">
                  <c:v>9.2100000000000009</c:v>
                </c:pt>
                <c:pt idx="2">
                  <c:v>7.38</c:v>
                </c:pt>
                <c:pt idx="3">
                  <c:v>17.329999999999998</c:v>
                </c:pt>
                <c:pt idx="4">
                  <c:v>11.48</c:v>
                </c:pt>
                <c:pt idx="5">
                  <c:v>10.25</c:v>
                </c:pt>
                <c:pt idx="6">
                  <c:v>8.61</c:v>
                </c:pt>
                <c:pt idx="7">
                  <c:v>7.13</c:v>
                </c:pt>
                <c:pt idx="8">
                  <c:v>11.23</c:v>
                </c:pt>
                <c:pt idx="9">
                  <c:v>10.29</c:v>
                </c:pt>
                <c:pt idx="10">
                  <c:v>8.17</c:v>
                </c:pt>
                <c:pt idx="11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69-486B-B82B-608B833D3BF9}"/>
            </c:ext>
          </c:extLst>
        </c:ser>
        <c:ser>
          <c:idx val="1"/>
          <c:order val="1"/>
          <c:tx>
            <c:strRef>
              <c:f>'TIMED UP AND GO II'!$L$5</c:f>
              <c:strCache>
                <c:ptCount val="1"/>
                <c:pt idx="0">
                  <c:v>POS TEST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'TIMED UP AND GO II'!$J$6:$J$17</c:f>
              <c:strCache>
                <c:ptCount val="12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</c:strCache>
            </c:strRef>
          </c:cat>
          <c:val>
            <c:numRef>
              <c:f>'TIMED UP AND GO II'!$L$6:$L$17</c:f>
              <c:numCache>
                <c:formatCode>General</c:formatCode>
                <c:ptCount val="12"/>
                <c:pt idx="0">
                  <c:v>9.75</c:v>
                </c:pt>
                <c:pt idx="1">
                  <c:v>6.54</c:v>
                </c:pt>
                <c:pt idx="2">
                  <c:v>8.8699999999999992</c:v>
                </c:pt>
                <c:pt idx="3">
                  <c:v>15.09</c:v>
                </c:pt>
                <c:pt idx="4">
                  <c:v>9.6199999999999992</c:v>
                </c:pt>
                <c:pt idx="5">
                  <c:v>8.7799999999999994</c:v>
                </c:pt>
                <c:pt idx="6">
                  <c:v>7.14</c:v>
                </c:pt>
                <c:pt idx="7">
                  <c:v>8.1300000000000008</c:v>
                </c:pt>
                <c:pt idx="8">
                  <c:v>12.48</c:v>
                </c:pt>
                <c:pt idx="9">
                  <c:v>9.84</c:v>
                </c:pt>
                <c:pt idx="10">
                  <c:v>7.84</c:v>
                </c:pt>
                <c:pt idx="11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69-486B-B82B-608B833D3B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615297040"/>
        <c:axId val="1615294864"/>
      </c:barChart>
      <c:catAx>
        <c:axId val="161529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15294864"/>
        <c:crosses val="autoZero"/>
        <c:auto val="1"/>
        <c:lblAlgn val="ctr"/>
        <c:lblOffset val="100"/>
        <c:noMultiLvlLbl val="0"/>
      </c:catAx>
      <c:valAx>
        <c:axId val="1615294864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6152970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68810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4386634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D16002-F531-41B2-8688-C6CD5E1AC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746E3B2-D453-4BAF-A06D-CBC738996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795425-C65A-4363-91E1-E21008AC1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7F4656-AD29-4609-A4DA-993019D57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0F3907-954A-47E4-9F39-71EB4E403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563489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D8BC9F5-9E44-486C-922C-949CFB23E4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E1E674-236F-43CA-9F94-8A5172367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CE5587-84BB-4562-B512-BE7ED362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88179F-FB9A-497C-8D18-03F2F322F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E44637-6DB6-4A51-98AF-57119BCF0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0542354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649785-1BC8-4B8E-A5A5-352770A47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BD4A5D0-1F0B-4C1B-BE11-D0D095F15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D317D2-CA1A-4462-8B72-4E6C8780E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1C6671-BFE1-4EC3-B029-3AC21F112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CDDCE4-F511-437C-A17D-C1599D2BA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85155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4185D4-7128-4BC0-A646-29918EA34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0AA399-F4D7-4201-82A3-B2146A3FE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10835C-7519-45F7-9098-20FDE7D52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37EA02-C06C-4E52-8291-484F04554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B145EF-BDD9-47B0-8369-297042F90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67758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1DA272-522A-4467-9FC2-F5E0A1A27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6BA539-F369-403B-980A-8B569540D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DDF1F3-4D77-430D-9A40-DB94A2EA1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835731-1469-4AC5-938E-95DD5B34E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24A852-9B7F-4F77-BACE-12286A14F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599685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3ABB1A-90C3-479D-94A3-5D77DD010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09E3E5-B818-4B26-A125-761204D0D7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2988ECB-85CC-4040-B277-32A769EF6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FD297D-3F52-4AFE-B4A6-81103B8FD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7AE848-6854-404E-A815-15D3E4B35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320150-DF44-4140-95BC-D711C897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971501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3DCE0D-3C1C-4191-A77A-03706E993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50B21A-D32F-4E03-BAD9-B16F3A6FE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917655D-66F9-4576-B537-826828DB1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6E1096C-263E-4B64-87E5-C9238C3838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7ABB008-5E0C-4433-B4D8-825BB9E5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7B272BB-AA22-49F8-8EF8-D666F68BD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7B9A197-CD27-47B5-A764-9AA139650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E5B6830-23F1-4289-A0CD-EE430FA8E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5215400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1A11B-9306-4DBE-BFA6-52D6F3681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6593C1E-4DFC-47DF-9B37-7C4247CCA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EAA24E-834F-4935-80A3-A5F027EF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E8EBF23-E733-43E3-8679-73D5433A5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1795284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2DBC606-4829-4700-B32D-12F986A47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9B1DA0D-1163-4ED9-8158-622E490C1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253DF57-8AC5-4A28-AC2A-F41BE4C5A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4248318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366F29-B4CA-4BA3-80F1-F7F06026D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CEEFAE-1926-4D36-9DAD-8CEBD622B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D60193-3612-4004-8B6C-F7345F77B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46824A-D0F6-4D35-8EDE-00C165082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135D33-267A-47AC-AF00-81F3314D8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26842F-242F-4173-94D7-E74354C71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27443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729130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727C2A-6789-44A0-87C5-B6766BA2D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1007359-BFEC-4DE9-9ABE-FAD4103A7A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1A162CF-9384-46B3-AB85-30522C811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508096-4374-475B-BB8D-C79890A9E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590DDF-A2FC-4A0A-95B6-62EC8C09D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4190E2-EBAA-48D6-9FDA-A73377049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8405803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3865C-8D94-405D-A2F5-1EFD6AABB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6DEA39A-E062-4D76-89E8-E25A14CEC4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6E7DA7-AEAF-4A35-BAA2-9E4FA2C1F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7C4868-711C-4A1B-AF33-1D5928831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9FD65B-8449-4639-91A4-6BC25394A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731356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322D32-A62F-4CC6-8598-954D601BA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BF00CC-39EB-48C6-9A62-7B4AFD06F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6F9BCD-3C22-40B3-8DF9-0ABB76254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C23C60-11AC-4FC6-B3D7-433C90BB0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B98A7D-4D90-48CF-8ECF-FB13AB276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495713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677071-E3CE-4965-9220-240FA9D75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D5B8A6-969E-40BA-BB85-4419969C2B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027722-25D3-4E67-A788-33B5F645B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D1BAF3-29C7-454D-A865-EEFDEC9D8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263026-5311-45BE-9827-332C74DA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388929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933E48-55A9-46F6-8EAC-AD22A794E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5C1751-9182-4619-A685-B33B09A88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4E19E1-FFA3-4F4F-9F1A-596B0CC8A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6A0203-AB52-4BC3-8AEC-5253BE09D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7058C1-E0F6-429F-B5BD-994932763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5930315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3543DB-E48E-48F7-A755-99527F620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53C7588-AE3E-4D5B-B52F-821650DD5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2617C0-C9A6-46DD-9AAB-3ED521A74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DCF7EE-10FC-4515-92B8-1302CE091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FA3D48-BD38-44BB-B042-61E81A47E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0123903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A78BB6-48CE-4C7F-B3D8-8F147FD50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0C48A1-4E1E-4934-9527-07EE6BFE0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2BB7E6-DE52-4F2A-A943-5CB9C394A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E7699B-98C8-46AE-BE99-0AC1EB092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7A00CA-8CB5-4F3D-8213-8A9C11033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EE624D-FAB3-4514-9ED0-97E57488F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9155714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1BC995-135F-4159-BF39-9B4D07F0A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118D5E-4936-4B64-A17D-814D0265C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8622310-8775-4425-BC1A-D2BB0D8C4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7EBC0C1-D600-4614-8BE5-FAD9F07F06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99959AC-E630-445D-B09B-342C4B8E7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C09CE17-4032-4FB6-8CF2-A6F7344C4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EB72F1F-B6B5-4AA2-9DB0-19A6F8060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5C7B35-044A-4E47-B0D2-C533EBE8F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817860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72AABE-6393-4E59-AE2B-A0A7D8C2E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9A0934F-AD3D-40BC-9177-6D50A0263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464E003-67AD-4D64-9655-183C35D13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D80C6AA-0CDA-4DDC-943C-923D265AF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1617034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D0BE55E-506B-4897-A0BB-E4E89F30A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93D57DF-1743-496C-8892-CFCCA641A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0828FB4-9FBB-4318-BA75-8C8CC1474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88671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51473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5D7D1C-8B63-468B-8FA5-4B6CDB4DB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144B25-A235-4A82-8371-B1E771B64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FC6CD3-6713-4E27-94A8-E58BF4F3A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5BE038-BD93-4873-A642-0EED49822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FBC99D-8BA5-474B-9BF7-7A5302AD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C195AA-0536-4136-A6D6-FB3CEB68F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6553670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367A5D-000D-44D0-B47E-67C98D63B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C33F523-1CEA-4C88-B8BB-3F221561B6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2B54E8-7ED4-4911-BF00-3CF6FB254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241DC0-A83B-4B26-AD85-EA0AD9136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A7B205F-228D-4B0D-944E-764930DD4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707646-C9F9-4796-89F6-6FF291C0C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1487246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161883-760B-49BD-9B86-FB0CC0EDA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7F3340C-4FE4-4750-BCC3-C83ABEF1BB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B57CD0-5F97-4C55-B2FA-E6B734984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2E62CD-D193-46F1-BDA0-9AF12D7A4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4141AB-E870-4254-9BA8-26FC45450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3258012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14B969-FD46-4C54-9892-4509D247C1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177381F-079A-4CB5-9FBA-FDEA98356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667AD3-9D19-42A9-8236-CB36E5C4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4A8852-CCAF-4946-813C-02DB39C38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CAA604-ED91-4A48-821F-ACB8E5CBF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5251117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ADEF5D-EAD1-43CE-808A-2FC703BA1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212708-84EE-4F31-8AE8-C3052E8DF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106D3F-94B5-4EAA-9696-6F12B54BE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593585-CCCD-44C2-AFBE-55D7862BE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35181E-9585-4145-B385-6AC03A5C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9367883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F0D4BF-DAC2-4E33-9FDD-011722444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B00733-D877-41D5-A59C-2AB7BF46F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9CA370-70D6-421D-A363-124EFF485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C21957-3B7A-45E5-A074-ABBAAC96E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6DD11F-CDDB-48BB-B121-37F7D134B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5310908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B37B2E-A541-4AF7-B625-8CEC8E708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B6EFD2-295D-4E66-B8FF-6014E3199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12656F-0C9F-4569-9976-2F32F426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069827-F514-4435-97A7-820BF2650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5C587B-D1F6-4E7E-9804-8CD8A63B1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5530523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AD871E-906C-41C9-8CA1-93ECA0DE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1A5EA0-EEA8-432A-9CB4-0126295E9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0031D4-7FD4-4B06-8E81-FDCBD92B3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0C08C3-0253-4F25-B249-D13E59DAE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A19394-B976-49F3-BB0C-BDCE178FE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7AEC59-859C-42A1-A19C-004E88858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8185001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C4F294-7CC6-43D4-929F-5029AF265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147BD5-ED41-4E54-A960-04C6643F0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7BED412-6E3A-416B-8FBE-DC813CB2B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B0A68B1-102C-4FBA-B532-6041FD2B27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CFA2C50-49BB-439F-AFC1-8451D523E4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6ED0000-01D1-4A18-A6D3-5708D0EB9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331CAB0-F561-4D0C-A498-B5E912315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F44B348-ACE0-4442-8958-C9E26EEC5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183227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58BAFB-3C93-456A-A096-A7FE77E8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5AF29F5-34FC-4D64-9B37-2F194C792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8D6ED5-2A0E-411C-80C0-83634E466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8B738E-6697-418C-B923-3C8CBA0BC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72099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090228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6C00A79-D8DB-4572-9319-FD6E3A89E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C0C744-F5CD-4FE2-9BEF-9CDA076B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BF79EE7-075C-494B-84B0-6C9FCA66B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3123194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308B01-52E5-48E1-B10A-522D502D8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2E2AB8-1DEE-42FD-9A2E-06589F62C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B04476-52DE-411D-8920-EBEF16629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259798-CFD0-4E4A-B3EB-8A081E968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D7BB2EB-019D-436E-8BA8-1F0EC9EDC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21B7D-FDD5-4F1A-9C7A-3EDB3A3A2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3409258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6237DA-9DD1-4611-A55A-C23E4C5C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E4398B3-6AB0-4AAF-8049-B8C948D83D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5ABCD5-F75D-4C11-A6C6-9E13F5890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698456-25F8-483B-9498-F06B004FF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AE5A874-8894-4033-9919-8DE19C653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0C29CD-8A20-4B19-8CB4-D4B772C62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0644985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B041A8-0864-491F-9D72-B3CD01991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0FC88B-BB57-43D4-AA3E-7B5AEAB63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A8D1E6-ADA6-40BA-B3B1-362123FD6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49B8C0-B11E-474A-AF7B-7E772EAD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EBBB84-D592-48B5-94EA-3D777E9F7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2531668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80C948C-FBC1-48BB-84F4-24CD05A018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9C954B-5F4A-4271-98CA-E114A9A08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6B2F54-73D5-4DAD-BB77-C7E3FAF08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17013B-AD46-484D-A93D-6D74B986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2AB836-F573-456C-87AC-313902BA2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8151782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2163402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2395740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8957309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6072839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31994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5852479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4837070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9167584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1744312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562689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6402108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9991935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356365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3290253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4744830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7136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9771130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2620939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0718869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11734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97151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92662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64690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6218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28822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58389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96902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253274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91897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24037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883554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12708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6791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354808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6601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229512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34974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617147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548782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60382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426248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559748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103559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053318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166234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31904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912133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57309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909326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286694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460147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74367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546398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194757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667923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321658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3861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242180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355062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492637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311436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873925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558985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726171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296704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473672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211723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1724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69093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888882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125909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742667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414451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115157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272508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791003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766473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100841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04F05-ABAE-4F1F-8128-1CA8B5B18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FA763E-F3FF-4C55-A4A6-9922387A4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1CBD53-A012-4B6E-8E51-B522E74D8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422192-8558-4F5E-BDD8-92870D764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F15389-17C7-422A-90D5-154FC1955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81892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553624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E0B016-B0DE-4E80-BA0D-AA94B851A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6BE6F7-97B5-4464-B749-3F6209979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D35D10-E582-445D-BE02-5517174EF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4EEEA0-8AAA-48BA-B63E-AA72109C8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8E88ED-40B6-4F00-AA8B-E92BBFCF2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198145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AC5BEB-4BB3-4947-AC1A-CDB8EA9E4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C336D3-A9EE-4163-9486-75180565E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E47FC7-4140-453F-A8EF-493A99D65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21E9FF-1BF9-4FC2-B64A-020113D4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0BC24E-0AD9-43BB-B8A9-FB0FF0622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56843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407EB2-D52D-4944-A664-80F41499B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1E1C29-C702-4FA5-B2C7-974B161F57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B2D0787-9E86-4EA6-88B5-353E7AD47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7B70C2-1BAA-43B4-AAFC-5BBE4CF41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33E347-EB5F-40EB-BDB2-320182E6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50CF6B1-50A4-4065-A845-6BC1D21FC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976117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D32D63-511A-4CF5-862D-85915B6F5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2F70DB-031C-43E3-A9D3-2C6DC7EC4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F7DE30-B2CD-42DB-859A-4F45CB926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C3F042-AACA-4A9C-8208-7334B2D39C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94EAC42-7F8F-4DD9-BF5B-D969A10CB4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BF6287F-5ACE-4BDC-B58D-74BF05033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E0F0E90-048A-4F74-ABC0-BF388A054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CCEF14D-5E80-460D-8B16-9DFB8E150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532591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DA87D-53C6-43F6-B484-D509908F6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9E221B5-E78F-4DAC-A4FE-2ED77EE1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CE73950-F49A-48F2-BFBC-8AA86EB51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112E8A-9DFC-40BF-889A-2BF5AEE88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188711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57F0FFE-19A1-4DB4-8A21-D1C375FEE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A1FE3A7-56F7-4B24-BAC2-E17132331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05E4D4E-3470-4520-8942-0CA82749A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063495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433D12-3BAF-4ED5-8356-0297C330C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FE2241-6F15-45E4-A968-4C3550FBB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63DAF5-C6DB-4AB6-9DDD-98AD5014A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61EF05-D298-4875-92E8-88686C94A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90A1E7-97D7-4F56-ADC0-6387699F7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BF1D16-3272-4E20-8827-6B25F14B9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837215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A04D20-494D-4CA9-844D-F60D6BAAC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265D175-B7C5-4CA3-9278-65085976FF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7704E8-BFF2-45C0-B9AC-813A6CEF0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CE1064-FF96-4A42-BBB9-6DF0C3EDA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AE7457-1BBE-4D3A-91AB-62B7ADCFD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25A17A-A507-4D74-8B08-5B86E7D39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87842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3DE72A-DA08-47F5-B6BD-4A2BC795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087CB2C-59F1-40FE-9CD2-ACCA34AE4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D4B181-D386-4EDF-9D1E-0FBF34A9B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D6562A-97F7-4BF7-8431-0593EC4AC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BDCC8B-C21C-45C4-A51C-237EDCE15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83914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D73A1E1-3FF5-43D2-885F-4607855341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B4C2EF-2CE1-4B07-BFF0-3F02A11AD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A20479-2359-4E5F-A04A-16336368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845D10-6FE8-4487-9A1C-6CF170AE7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777745-4E94-42B4-B46E-795AB7CDB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77446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741523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91542-4AF5-43DA-B999-6B6FD5B1D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020628-DAAE-41F9-B478-2408C9DC9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B32E68-09A3-44CC-8A47-43F77284F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A26B0B-9CDF-4E45-8012-EB75CB089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FC40A7-F437-40FF-8457-1E9F5FF30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215763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AB780B-CDC9-45F0-ADA5-C35A8F70C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EEF4CF-369D-4B83-9863-0B35F77E3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363FB2-9B79-43F9-B150-1B8D0E4A6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814B3-7C8A-4B3D-8ED5-30740D17A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558C40-68BD-45E4-A289-1654B625C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327724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FDD79B-5948-498C-9AF0-B138D1E0E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8115B4-DDB1-412B-8FD7-AC5819E74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79F174-6F86-4C1E-806F-DF1427038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3490A0-4A9B-4052-B479-99D57CBA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6194FE-46EF-42B2-9EB1-ADE295012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375271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9AFB55-ABF9-40AA-A0E4-918256AD6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B5CAF9-EB2F-4EBD-8E64-F0B7E48F6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B0D9EF2-2542-437B-9399-C305F98C0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912A9F-40B7-45FC-884C-DB884305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BEDC40-649F-4194-944B-A7EB54E3D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983857-F1CF-41C1-9E9F-05418EDE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7021773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915E31-986B-418B-B13C-E8B7FE4F0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877208-A1D1-4653-8319-F274B1CFE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0FDF55F-CA6A-4491-91E3-A50DC66A8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7C5037F-A6AC-4C89-AF44-E3EC8569E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8336D77-12CE-472C-8BF4-C96539ECA0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FFFD402-9FE7-4A60-8283-88D186886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0A002E-872D-4B8D-BE15-933BAECED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E436B4F-BCAA-445A-83EB-7C993AEB6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884987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F5528C-2416-4CF9-8AF1-A8B860F7C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32DAAA1-404D-4E86-89A5-D6EC46C3A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33C75EE-B2EA-4B3F-A0A9-18472BB2B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2787F13-2066-464C-8B30-09729FFE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122613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415BA93-2C40-4A96-9C77-6EAF86143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8D60B9E-9C23-4670-A4DB-4201396D2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6A023EF-DD23-4ED3-9C80-645BA2E8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927932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0C08A8-9F35-4C7C-9BDD-A7F1EC9E1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BC1528-A26B-4538-8BC0-1E20EDBA4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3F970F-1179-4184-9B39-DDE45A4A2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08E256-BBFB-4B54-8107-4C8F779F4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5CDAC6-42FB-432E-B935-477C10A5A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988AE3-D8DB-4E67-A0CC-BE8B9AFDC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303918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5E6628-D3AC-47FB-83F6-2C1814B98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5BE2E8A-2E17-4E14-B196-736A1C24D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3732CB2-FCB3-42C1-A43D-5CC500FCB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974D2B-BEA5-4434-A39D-20E12E205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73F3CCC-9E74-4BCA-B65D-B0BF49BCE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16C948-593E-4A90-880F-F78E1BC4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644369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05535-B3B8-47E6-80B7-37AB3717A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A2D192-3D91-4949-9237-39CEAA218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9FCEA1-502D-4215-A9D4-6ACA1AF9E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AB646A-325B-4623-882D-225A72D56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8BCEA2-8726-4D3F-A707-995AB623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3875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66971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6E45AB4-3D39-4129-93AD-75E12B2E1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D93E49-6556-4EF1-92F9-4D4CECDD1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2DA1B5-DA05-4B79-AD9C-36D23FC9D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FC2055-836C-45B9-BED1-CFBBCB1FA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EFD8A4-F245-4991-84BA-98641375E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7250686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9D8226-D078-406A-83DB-EE00BD127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124C34-E0AC-42EC-8C81-0B627F42F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305A2-5171-4F5D-AB87-A315AC6C5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C3425B-C6D0-4F56-91C1-5CA467A46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74CEB4-B8AA-4DC4-88C2-F3D17556A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8962952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006350-7B6B-46FD-8434-61DD68DBF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110130-413C-4E13-858A-BEF8F9734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0D1588-9BA2-4A2A-97A4-E27677A7F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8DF0C1-50D7-4753-8E76-225571E8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222FDD-CF04-4C39-92A4-B81073847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60039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81D85E-4F4C-4DE2-BA45-39804F845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F7E17D-910C-4EF6-8FE7-97E477BB6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B6B082-3987-4B10-92B4-C5A580973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479524-B267-4910-9154-EA5E74E3D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A592AE-7068-4A4B-9FFD-8229418F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0821797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833234-2A1F-41E2-B11D-ADB1552BC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F94CF9-4E41-4CB4-89AA-3CB65D646C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2D9ADC3-CC91-43DF-B8F8-9AC6179BD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B29AB8C-A2D4-45B7-B138-A14FCA30D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8F1C50-0268-4B1D-887B-641BCC65F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4B6149-72DD-4DBA-AD34-ADEADA4A3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243750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557D1-EF90-41F9-8251-3544CF11A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EC6E78-7EA9-45EE-9F20-E56F58BDC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04E732-55EC-40D6-838B-31547D002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49DC99E-07FF-4649-A021-E6666DF1F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6FB151A-DA34-495E-B439-2012077702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1D8388-F51E-4973-A175-A25BAB91A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C265BA7-3AE3-4864-9E29-A0F8427F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0904B50-611B-4D58-BA8A-2F74A9E41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9549422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E3592F-E707-448B-ABD0-669C725A9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81B70A4-3616-4D53-8BA6-8287EFAD9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AF42BEE-E055-489C-98EC-D336253ED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A926BE4-CE96-45A7-B9EB-2BDD90FB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067312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94F48DA-597D-4986-BFFA-9556ABDBA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B60A5D1-B625-4511-BFFA-31B4853E3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03D960-D4BD-449D-BD2A-4AA43DB3F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431308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C01868-2D95-4DA9-935B-F18CCFCF6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3CA8C1-ACD1-47D9-99A9-18D4195AF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38DBDE-FDB8-42F2-9505-998E1D3B7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DAA583-6334-4D18-84FB-B9792F160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741503-97DA-4961-B8A1-3A4023A3C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843641-DFEA-4F25-BA32-6B731F205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5691834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D195A8-BBBE-4989-AE7C-5A7C3E9B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60AA1DF-77C9-492C-BA2E-5F6D1540C6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3D6D0A-84BC-40C9-B5E9-7674B0313A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FE40E8-E672-4919-8778-7B12D63E4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EC9E50-65DA-4AC9-87B3-2023C9677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33A058-320C-47D1-A139-781459312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0803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1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17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50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44.xml"/><Relationship Id="rId19" Type="http://schemas.openxmlformats.org/officeDocument/2006/relationships/theme" Target="../theme/theme11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7324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CA9C2B7-69D5-4DCC-9C70-06F342CB59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895FF9A-5138-45D5-A1CC-8A6374AB0D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6586943-CCFB-4B59-A71D-E46C28F09CB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299501C-7A37-4FD2-9B8D-955B377DD07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C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EC92AA9-2793-4147-AA61-546FE9E6041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7238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1955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  <p:sldLayoutId id="2147484524" r:id="rId12"/>
    <p:sldLayoutId id="2147484525" r:id="rId13"/>
    <p:sldLayoutId id="2147484526" r:id="rId14"/>
    <p:sldLayoutId id="2147484527" r:id="rId15"/>
    <p:sldLayoutId id="2147484528" r:id="rId16"/>
    <p:sldLayoutId id="2147484529" r:id="rId17"/>
    <p:sldLayoutId id="2147484530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0665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  <p:sldLayoutId id="2147483910" r:id="rId15"/>
    <p:sldLayoutId id="21474839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4115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  <p:sldLayoutId id="2147484106" r:id="rId12"/>
    <p:sldLayoutId id="2147484107" r:id="rId13"/>
    <p:sldLayoutId id="2147484108" r:id="rId14"/>
    <p:sldLayoutId id="2147484109" r:id="rId15"/>
    <p:sldLayoutId id="2147484110" r:id="rId16"/>
    <p:sldLayoutId id="2147484111" r:id="rId17"/>
    <p:sldLayoutId id="2147484451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66261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21" r:id="rId1"/>
    <p:sldLayoutId id="2147484422" r:id="rId2"/>
    <p:sldLayoutId id="2147484423" r:id="rId3"/>
    <p:sldLayoutId id="2147484424" r:id="rId4"/>
    <p:sldLayoutId id="2147484425" r:id="rId5"/>
    <p:sldLayoutId id="2147484426" r:id="rId6"/>
    <p:sldLayoutId id="2147484427" r:id="rId7"/>
    <p:sldLayoutId id="2147484428" r:id="rId8"/>
    <p:sldLayoutId id="2147484429" r:id="rId9"/>
    <p:sldLayoutId id="2147484430" r:id="rId10"/>
    <p:sldLayoutId id="2147484431" r:id="rId11"/>
    <p:sldLayoutId id="2147484432" r:id="rId12"/>
    <p:sldLayoutId id="2147484433" r:id="rId13"/>
    <p:sldLayoutId id="2147484434" r:id="rId14"/>
    <p:sldLayoutId id="2147484435" r:id="rId15"/>
    <p:sldLayoutId id="2147484436" r:id="rId16"/>
    <p:sldLayoutId id="2147484437" r:id="rId17"/>
    <p:sldLayoutId id="214748443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CAC867B-BFC7-4492-8ACD-8CF7F8805F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36813F7-DBEC-4640-BCA1-DBAFB769FE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4A7F4B4-3DA3-4A07-AD5D-5B62172A56A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82E0AE5-C348-407E-B9BF-11932951E51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C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706651E-73B4-44E0-AE4C-EF09979802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4316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0" r:id="rId1"/>
    <p:sldLayoutId id="2147484441" r:id="rId2"/>
    <p:sldLayoutId id="2147484442" r:id="rId3"/>
    <p:sldLayoutId id="2147484443" r:id="rId4"/>
    <p:sldLayoutId id="2147484444" r:id="rId5"/>
    <p:sldLayoutId id="2147484445" r:id="rId6"/>
    <p:sldLayoutId id="2147484446" r:id="rId7"/>
    <p:sldLayoutId id="2147484447" r:id="rId8"/>
    <p:sldLayoutId id="2147484448" r:id="rId9"/>
    <p:sldLayoutId id="2147484449" r:id="rId10"/>
    <p:sldLayoutId id="214748445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351202C-AF3D-491F-AD24-128F59B2EA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C3D34D7-701E-4265-BCC6-FBC0D62A9D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932986C-F247-4269-9885-07DFD2C338A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AC30953-0BC4-4695-A246-7896B7C0E1B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C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821876A-59C5-4682-86B4-EE2F679399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3077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1D24CC0-2557-4A05-A6AC-895C1AF2B7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89B5CF7-C6C9-4626-8BED-9479FC9DC0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AC3DDB6-F4CA-45A4-86F4-BD4C669D283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EC7EB77-273E-4FA7-B1BA-5ECFC8B6DA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C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C1CB9C5-8C08-451B-9761-E79C2DFD3F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342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C581C2A-128D-4034-8C8F-7880446DC0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0593EF-8FE5-485B-B826-9142260E84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6886D05-C744-4272-B73E-9D5CD30ACB7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0C56D4A-27E5-4811-A15E-25D9BAFE71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C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A8D44FE-23AA-4712-B311-96127BFC372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9609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D15FF93-08AA-4584-ABD0-C3A25B0844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1AA94F7-7F96-4824-BFF1-BA4A858685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C7FEB39-1DE1-47DC-8158-D5ADB3FDA60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AB03023-B5A5-434F-97A6-DB0A5E39EBB1}" type="datetimeFigureOut">
              <a:rPr lang="es-EC" smtClean="0"/>
              <a:t>7/7/2021</a:t>
            </a:fld>
            <a:endParaRPr lang="es-EC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A2E1F7D-3367-4FBF-BDFE-5F2ECE983CB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C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8B2E420-0217-40BA-B8CF-EC45141AA5D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A71878-855D-443E-8B63-C9F26E0180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0318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90" r:id="rId2"/>
    <p:sldLayoutId id="2147484491" r:id="rId3"/>
    <p:sldLayoutId id="2147484492" r:id="rId4"/>
    <p:sldLayoutId id="2147484493" r:id="rId5"/>
    <p:sldLayoutId id="2147484494" r:id="rId6"/>
    <p:sldLayoutId id="2147484495" r:id="rId7"/>
    <p:sldLayoutId id="2147484496" r:id="rId8"/>
    <p:sldLayoutId id="2147484497" r:id="rId9"/>
    <p:sldLayoutId id="2147484498" r:id="rId10"/>
    <p:sldLayoutId id="21474844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34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4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8" t="26825" r="12148" b="38242"/>
          <a:stretch>
            <a:fillRect/>
          </a:stretch>
        </p:blipFill>
        <p:spPr bwMode="auto">
          <a:xfrm>
            <a:off x="1932557" y="192109"/>
            <a:ext cx="6897546" cy="18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764274" y="2269334"/>
            <a:ext cx="10167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DEPARTAMENTO DE CIENCIAS HUMANAS Y SOCIALES</a:t>
            </a:r>
            <a:endParaRPr lang="es-EC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ángulo 8"/>
          <p:cNvSpPr>
            <a:spLocks noChangeArrowheads="1"/>
          </p:cNvSpPr>
          <p:nvPr/>
        </p:nvSpPr>
        <p:spPr bwMode="auto">
          <a:xfrm>
            <a:off x="3073163" y="4890305"/>
            <a:ext cx="6096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EC" sz="2000" b="1" dirty="0">
                <a:cs typeface="Times New Roman" panose="02020603050405020304" pitchFamily="18" charset="0"/>
              </a:rPr>
              <a:t>Autor: Lic. Ana G. Bayas Cano</a:t>
            </a:r>
          </a:p>
          <a:p>
            <a:pPr algn="ctr">
              <a:lnSpc>
                <a:spcPct val="150000"/>
              </a:lnSpc>
            </a:pPr>
            <a:r>
              <a:rPr lang="es-EC" sz="2000" b="1" dirty="0">
                <a:cs typeface="Times New Roman" panose="02020603050405020304" pitchFamily="18" charset="0"/>
              </a:rPr>
              <a:t>Director: MSc. Vanessa Ochoa Sangurima</a:t>
            </a:r>
          </a:p>
          <a:p>
            <a:pPr algn="ctr">
              <a:lnSpc>
                <a:spcPct val="150000"/>
              </a:lnSpc>
            </a:pPr>
            <a:r>
              <a:rPr lang="es-EC" sz="2000" b="1" dirty="0">
                <a:cs typeface="Times New Roman" panose="02020603050405020304" pitchFamily="18" charset="0"/>
              </a:rPr>
              <a:t>Oponente: Dr. Jairo </a:t>
            </a:r>
            <a:r>
              <a:rPr lang="es-EC" sz="2000" b="1" dirty="0" err="1">
                <a:cs typeface="Times New Roman" panose="02020603050405020304" pitchFamily="18" charset="0"/>
              </a:rPr>
              <a:t>Enriquez</a:t>
            </a:r>
            <a:endParaRPr lang="es-EC" sz="2000" b="1" dirty="0"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470053" y="2958335"/>
            <a:ext cx="9036495" cy="18277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180340" algn="ctr">
              <a:lnSpc>
                <a:spcPct val="150000"/>
              </a:lnSpc>
            </a:pPr>
            <a:r>
              <a:rPr lang="es-EC" sz="4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MAESTRÍA EN RECREACIÓN Y TIEMPO LIBRE</a:t>
            </a:r>
            <a:endParaRPr lang="es-ES" sz="40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129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634A3F3-041F-4AEB-B9FE-A35EDCC77096}"/>
              </a:ext>
            </a:extLst>
          </p:cNvPr>
          <p:cNvSpPr/>
          <p:nvPr/>
        </p:nvSpPr>
        <p:spPr>
          <a:xfrm>
            <a:off x="2024344" y="114865"/>
            <a:ext cx="83139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</a:rPr>
              <a:t>ANÁLISIS DE RESULTADOS</a:t>
            </a:r>
          </a:p>
        </p:txBody>
      </p:sp>
      <p:pic>
        <p:nvPicPr>
          <p:cNvPr id="7170" name="Picture 2" descr="Le proposte di Milagros - 10 mandamientos para una vejez feliz">
            <a:extLst>
              <a:ext uri="{FF2B5EF4-FFF2-40B4-BE49-F238E27FC236}">
                <a16:creationId xmlns:a16="http://schemas.microsoft.com/office/drawing/2014/main" id="{4F6A84B7-F015-42B4-A047-F489B3B89F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60" y="246484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DAB59960-2FCD-4075-9540-75DB5EDE2D47}"/>
              </a:ext>
            </a:extLst>
          </p:cNvPr>
          <p:cNvGrpSpPr/>
          <p:nvPr/>
        </p:nvGrpSpPr>
        <p:grpSpPr>
          <a:xfrm>
            <a:off x="1370629" y="1169963"/>
            <a:ext cx="3715916" cy="3536554"/>
            <a:chOff x="1370629" y="1169963"/>
            <a:chExt cx="3715916" cy="3536554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54C85931-3878-4F16-A4C1-D2AED85C0348}"/>
                </a:ext>
              </a:extLst>
            </p:cNvPr>
            <p:cNvSpPr txBox="1"/>
            <p:nvPr/>
          </p:nvSpPr>
          <p:spPr>
            <a:xfrm>
              <a:off x="1370629" y="4060186"/>
              <a:ext cx="371591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C" sz="1800" b="1" kern="1200" dirty="0">
                  <a:solidFill>
                    <a:schemeClr val="tx2"/>
                  </a:solidFill>
                  <a:latin typeface="Amasis MT Pro Black" panose="02040A04050005020304" pitchFamily="18" charset="0"/>
                </a:rPr>
                <a:t>ENCUESTA DE SATISFACCIÓN</a:t>
              </a:r>
            </a:p>
            <a:p>
              <a:pPr algn="ctr"/>
              <a:r>
                <a:rPr lang="es-EC" b="1" dirty="0">
                  <a:solidFill>
                    <a:schemeClr val="tx2"/>
                  </a:solidFill>
                  <a:latin typeface="Amasis MT Pro Black" panose="02040A04050005020304" pitchFamily="18" charset="0"/>
                </a:rPr>
                <a:t>10 PREGUNTAS</a:t>
              </a:r>
              <a:endParaRPr lang="es-EC" dirty="0">
                <a:solidFill>
                  <a:schemeClr val="tx2"/>
                </a:solidFill>
              </a:endParaRPr>
            </a:p>
          </p:txBody>
        </p:sp>
        <p:pic>
          <p:nvPicPr>
            <p:cNvPr id="7174" name="Picture 6" descr="Calificación excelente | Toluna">
              <a:extLst>
                <a:ext uri="{FF2B5EF4-FFF2-40B4-BE49-F238E27FC236}">
                  <a16:creationId xmlns:a16="http://schemas.microsoft.com/office/drawing/2014/main" id="{B05E3EC2-8DD0-4023-9EF5-3B5CA2D01E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910" y="1169963"/>
              <a:ext cx="3181933" cy="26045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48C3310-66BF-43FE-93D5-2384808C7A87}"/>
              </a:ext>
            </a:extLst>
          </p:cNvPr>
          <p:cNvSpPr txBox="1"/>
          <p:nvPr/>
        </p:nvSpPr>
        <p:spPr>
          <a:xfrm>
            <a:off x="6340344" y="1198984"/>
            <a:ext cx="49123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4000" b="1" dirty="0">
                <a:solidFill>
                  <a:schemeClr val="tx2"/>
                </a:solidFill>
                <a:latin typeface="Amasis MT Pro Black" panose="02040A04050005020304" pitchFamily="18" charset="0"/>
              </a:rPr>
              <a:t>SUGERENCIAS</a:t>
            </a:r>
            <a:endParaRPr lang="es-EC" sz="4000" dirty="0">
              <a:solidFill>
                <a:schemeClr val="tx2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AC8330B-A5D9-4268-99EE-2D30FDE5EDDF}"/>
              </a:ext>
            </a:extLst>
          </p:cNvPr>
          <p:cNvSpPr txBox="1"/>
          <p:nvPr/>
        </p:nvSpPr>
        <p:spPr>
          <a:xfrm>
            <a:off x="4364589" y="1851788"/>
            <a:ext cx="71107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sz="2200" b="1" dirty="0">
                <a:solidFill>
                  <a:schemeClr val="tx2"/>
                </a:solidFill>
              </a:rPr>
              <a:t>Extensión del tiempo del Programa Recreativo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A188336-DA0A-481E-8544-804DE9932D41}"/>
              </a:ext>
            </a:extLst>
          </p:cNvPr>
          <p:cNvSpPr txBox="1"/>
          <p:nvPr/>
        </p:nvSpPr>
        <p:spPr>
          <a:xfrm>
            <a:off x="5086545" y="2570253"/>
            <a:ext cx="71107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sz="2200" b="1" dirty="0">
                <a:solidFill>
                  <a:schemeClr val="tx2"/>
                </a:solidFill>
              </a:rPr>
              <a:t>Incrementar los días del Programa Recreativo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C7E838C-4C32-4A1B-8438-59FCF2ECBEE2}"/>
              </a:ext>
            </a:extLst>
          </p:cNvPr>
          <p:cNvSpPr txBox="1"/>
          <p:nvPr/>
        </p:nvSpPr>
        <p:spPr>
          <a:xfrm>
            <a:off x="6158593" y="3508992"/>
            <a:ext cx="62795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sz="2200" b="1" dirty="0">
                <a:solidFill>
                  <a:schemeClr val="tx2"/>
                </a:solidFill>
              </a:rPr>
              <a:t>Incrementar los trabajos Manuales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2093025-3FF0-4CC7-844F-552E63E0460E}"/>
              </a:ext>
            </a:extLst>
          </p:cNvPr>
          <p:cNvSpPr txBox="1"/>
          <p:nvPr/>
        </p:nvSpPr>
        <p:spPr>
          <a:xfrm>
            <a:off x="5195791" y="4341209"/>
            <a:ext cx="62795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sz="2200" b="1" dirty="0">
                <a:solidFill>
                  <a:schemeClr val="tx2"/>
                </a:solidFill>
              </a:rPr>
              <a:t>Invitar a profesionales en cocina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8DE332D-2208-47C8-8603-169FBCA26579}"/>
              </a:ext>
            </a:extLst>
          </p:cNvPr>
          <p:cNvSpPr txBox="1"/>
          <p:nvPr/>
        </p:nvSpPr>
        <p:spPr>
          <a:xfrm>
            <a:off x="4196638" y="5059674"/>
            <a:ext cx="62795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sz="2200" b="1" dirty="0">
                <a:solidFill>
                  <a:schemeClr val="tx2"/>
                </a:solidFill>
              </a:rPr>
              <a:t>Realizar paseos a la naturaleza</a:t>
            </a:r>
          </a:p>
        </p:txBody>
      </p:sp>
    </p:spTree>
    <p:extLst>
      <p:ext uri="{BB962C8B-B14F-4D97-AF65-F5344CB8AC3E}">
        <p14:creationId xmlns:p14="http://schemas.microsoft.com/office/powerpoint/2010/main" val="24470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634A3F3-041F-4AEB-B9FE-A35EDCC77096}"/>
              </a:ext>
            </a:extLst>
          </p:cNvPr>
          <p:cNvSpPr/>
          <p:nvPr/>
        </p:nvSpPr>
        <p:spPr>
          <a:xfrm>
            <a:off x="2024344" y="114865"/>
            <a:ext cx="83139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</a:rPr>
              <a:t>ANÁLISIS DE RESULTADOS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BB88AA4-40AB-4C1B-BF4C-F59099D3EFDB}"/>
              </a:ext>
            </a:extLst>
          </p:cNvPr>
          <p:cNvSpPr txBox="1"/>
          <p:nvPr/>
        </p:nvSpPr>
        <p:spPr>
          <a:xfrm>
            <a:off x="3481096" y="1099804"/>
            <a:ext cx="5229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accent1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Pruebas de MABC adaptado</a:t>
            </a:r>
            <a:endParaRPr lang="es-EC" sz="2800" dirty="0">
              <a:solidFill>
                <a:schemeClr val="accent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03891F-E1AA-4AAC-9220-A960CC24B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9772" y="195009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A7C98D97-DB2A-475F-A790-2285BFB287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0843638"/>
              </p:ext>
            </p:extLst>
          </p:nvPr>
        </p:nvGraphicFramePr>
        <p:xfrm>
          <a:off x="1514475" y="1872697"/>
          <a:ext cx="8991600" cy="3393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048A7BCA-BB67-4F07-B0DE-71127C0C9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478" y="5035354"/>
            <a:ext cx="774479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S" sz="2400" dirty="0" bmk="_Toc75467727">
                <a:solidFill>
                  <a:schemeClr val="bg1"/>
                </a:solidFill>
                <a:latin typeface="Amasis MT Pro Black" panose="02040A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kumimoji="0" lang="es-EC" altLang="es-ES" sz="2400" i="0" u="none" strike="noStrike" cap="none" normalizeH="0" baseline="0" dirty="0" bmk="_Toc75467727">
                <a:ln>
                  <a:noFill/>
                </a:ln>
                <a:solidFill>
                  <a:schemeClr val="bg1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ibujo trazado Grupo Experimental Pre y </a:t>
            </a:r>
            <a:r>
              <a:rPr kumimoji="0" lang="es-EC" altLang="es-ES" sz="2400" i="0" u="none" strike="noStrike" cap="none" normalizeH="0" baseline="0" dirty="0" err="1" bmk="_Toc75467727">
                <a:ln>
                  <a:noFill/>
                </a:ln>
                <a:solidFill>
                  <a:schemeClr val="bg1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Pos</a:t>
            </a:r>
            <a:r>
              <a:rPr kumimoji="0" lang="es-EC" altLang="es-ES" sz="2400" i="0" u="none" strike="noStrike" cap="none" normalizeH="0" baseline="0" dirty="0" bmk="_Toc75467727">
                <a:ln>
                  <a:noFill/>
                </a:ln>
                <a:solidFill>
                  <a:schemeClr val="bg1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test</a:t>
            </a:r>
            <a:endParaRPr kumimoji="0" lang="es-EC" altLang="es-ES" sz="3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masis MT Pro Black" panose="02040A04050005020304" pitchFamily="18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CAC929A-0496-4EF3-8C09-A18AD1B17D7D}"/>
              </a:ext>
            </a:extLst>
          </p:cNvPr>
          <p:cNvGrpSpPr/>
          <p:nvPr/>
        </p:nvGrpSpPr>
        <p:grpSpPr>
          <a:xfrm rot="19947645">
            <a:off x="225777" y="494639"/>
            <a:ext cx="2362749" cy="1555661"/>
            <a:chOff x="4095478" y="2619116"/>
            <a:chExt cx="3007343" cy="1883428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E180D7A-C85B-4E87-A9FC-4EFBE42496AB}"/>
                </a:ext>
              </a:extLst>
            </p:cNvPr>
            <p:cNvPicPr/>
            <p:nvPr/>
          </p:nvPicPr>
          <p:blipFill rotWithShape="1">
            <a:blip r:embed="rId3"/>
            <a:srcRect l="30787" t="36427" r="28860" b="31899"/>
            <a:stretch/>
          </p:blipFill>
          <p:spPr bwMode="auto">
            <a:xfrm>
              <a:off x="4095478" y="2619116"/>
              <a:ext cx="3007343" cy="16099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EC999B89-5B3E-43B0-92BD-DB21BAE50062}"/>
                </a:ext>
              </a:extLst>
            </p:cNvPr>
            <p:cNvSpPr txBox="1"/>
            <p:nvPr/>
          </p:nvSpPr>
          <p:spPr>
            <a:xfrm>
              <a:off x="4253526" y="4133212"/>
              <a:ext cx="2691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>
                  <a:latin typeface="Amasis MT Pro Black" panose="02040A04050005020304" pitchFamily="18" charset="0"/>
                </a:rPr>
                <a:t>Test: TRAZADO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092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634A3F3-041F-4AEB-B9FE-A35EDCC77096}"/>
              </a:ext>
            </a:extLst>
          </p:cNvPr>
          <p:cNvSpPr/>
          <p:nvPr/>
        </p:nvSpPr>
        <p:spPr>
          <a:xfrm>
            <a:off x="2024344" y="114865"/>
            <a:ext cx="83139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</a:rPr>
              <a:t>ANÁLISIS DE RESULTADOS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BB88AA4-40AB-4C1B-BF4C-F59099D3EFDB}"/>
              </a:ext>
            </a:extLst>
          </p:cNvPr>
          <p:cNvSpPr txBox="1"/>
          <p:nvPr/>
        </p:nvSpPr>
        <p:spPr>
          <a:xfrm>
            <a:off x="3481096" y="1099804"/>
            <a:ext cx="5229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accent1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Pruebas de MABC adaptado</a:t>
            </a:r>
            <a:endParaRPr lang="es-EC" sz="2800" dirty="0">
              <a:solidFill>
                <a:schemeClr val="accent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03891F-E1AA-4AAC-9220-A960CC24B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9772" y="195009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48A7BCA-BB67-4F07-B0DE-71127C0C9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3520" y="4775740"/>
            <a:ext cx="77447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S" sz="2400" dirty="0" bmk="_Toc75467727">
                <a:solidFill>
                  <a:schemeClr val="bg1"/>
                </a:solidFill>
                <a:latin typeface="Amasis MT Pro Black" panose="02040A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kumimoji="0" lang="es-EC" altLang="es-ES" sz="2400" i="0" u="none" strike="noStrike" cap="none" normalizeH="0" baseline="0" dirty="0" bmk="_Toc75467727">
                <a:ln>
                  <a:noFill/>
                </a:ln>
                <a:solidFill>
                  <a:schemeClr val="bg1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ibujo trazado Grupo de Control Pre y </a:t>
            </a:r>
            <a:r>
              <a:rPr kumimoji="0" lang="es-EC" altLang="es-ES" sz="2400" i="0" u="none" strike="noStrike" cap="none" normalizeH="0" baseline="0" dirty="0" err="1" bmk="_Toc75467727">
                <a:ln>
                  <a:noFill/>
                </a:ln>
                <a:solidFill>
                  <a:schemeClr val="bg1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Pos</a:t>
            </a:r>
            <a:r>
              <a:rPr kumimoji="0" lang="es-EC" altLang="es-ES" sz="2400" i="0" u="none" strike="noStrike" cap="none" normalizeH="0" baseline="0" dirty="0" bmk="_Toc75467727">
                <a:ln>
                  <a:noFill/>
                </a:ln>
                <a:solidFill>
                  <a:schemeClr val="bg1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test</a:t>
            </a:r>
            <a:endParaRPr kumimoji="0" lang="es-EC" altLang="es-ES" sz="3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masis MT Pro Black" panose="02040A04050005020304" pitchFamily="18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6692A2A8-7E26-4923-B21D-14A125F77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9013099"/>
              </p:ext>
            </p:extLst>
          </p:nvPr>
        </p:nvGraphicFramePr>
        <p:xfrm>
          <a:off x="1062970" y="1714697"/>
          <a:ext cx="9757430" cy="3200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CCD6B719-93C3-4460-A26C-6C514A3F698A}"/>
              </a:ext>
            </a:extLst>
          </p:cNvPr>
          <p:cNvGrpSpPr/>
          <p:nvPr/>
        </p:nvGrpSpPr>
        <p:grpSpPr>
          <a:xfrm rot="19947645">
            <a:off x="225777" y="494639"/>
            <a:ext cx="2362749" cy="1555661"/>
            <a:chOff x="4095478" y="2619116"/>
            <a:chExt cx="3007343" cy="1883428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66E1A56C-1811-40F7-8B48-3641F38D6BE3}"/>
                </a:ext>
              </a:extLst>
            </p:cNvPr>
            <p:cNvPicPr/>
            <p:nvPr/>
          </p:nvPicPr>
          <p:blipFill rotWithShape="1">
            <a:blip r:embed="rId3"/>
            <a:srcRect l="30787" t="36427" r="28860" b="31899"/>
            <a:stretch/>
          </p:blipFill>
          <p:spPr bwMode="auto">
            <a:xfrm>
              <a:off x="4095478" y="2619116"/>
              <a:ext cx="3007343" cy="16099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520FA706-DD6D-4DEE-BAB2-A8FBFDC384F4}"/>
                </a:ext>
              </a:extLst>
            </p:cNvPr>
            <p:cNvSpPr txBox="1"/>
            <p:nvPr/>
          </p:nvSpPr>
          <p:spPr>
            <a:xfrm>
              <a:off x="4253526" y="4133212"/>
              <a:ext cx="2691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>
                  <a:latin typeface="Amasis MT Pro Black" panose="02040A04050005020304" pitchFamily="18" charset="0"/>
                </a:rPr>
                <a:t>Test: TRAZADO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149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5" grpId="0"/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634A3F3-041F-4AEB-B9FE-A35EDCC77096}"/>
              </a:ext>
            </a:extLst>
          </p:cNvPr>
          <p:cNvSpPr/>
          <p:nvPr/>
        </p:nvSpPr>
        <p:spPr>
          <a:xfrm>
            <a:off x="2024344" y="114865"/>
            <a:ext cx="83139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</a:rPr>
              <a:t>ANÁLISIS DE RESULTADOS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BB88AA4-40AB-4C1B-BF4C-F59099D3EFDB}"/>
              </a:ext>
            </a:extLst>
          </p:cNvPr>
          <p:cNvSpPr txBox="1"/>
          <p:nvPr/>
        </p:nvSpPr>
        <p:spPr>
          <a:xfrm>
            <a:off x="3481096" y="1099804"/>
            <a:ext cx="5229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accent1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Pruebas de MABC adaptado</a:t>
            </a:r>
            <a:endParaRPr lang="es-EC" sz="2800" dirty="0">
              <a:solidFill>
                <a:schemeClr val="accent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03891F-E1AA-4AAC-9220-A960CC24B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9772" y="195009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B1276D9-AE41-444F-AC2B-7A53EAFCF7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2241815"/>
              </p:ext>
            </p:extLst>
          </p:nvPr>
        </p:nvGraphicFramePr>
        <p:xfrm>
          <a:off x="777240" y="1493521"/>
          <a:ext cx="10393680" cy="352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7E1CB7A0-2682-497F-B083-9D379B0CE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478" y="5035354"/>
            <a:ext cx="774479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S" sz="2400" dirty="0" bmk="_Toc75467727">
                <a:solidFill>
                  <a:schemeClr val="bg1"/>
                </a:solidFill>
                <a:latin typeface="Amasis MT Pro Black" panose="02040A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Test de Insertar</a:t>
            </a:r>
            <a:r>
              <a:rPr kumimoji="0" lang="es-EC" altLang="es-ES" sz="2400" i="0" u="none" strike="noStrike" cap="none" normalizeH="0" baseline="0" dirty="0" bmk="_Toc75467727">
                <a:ln>
                  <a:noFill/>
                </a:ln>
                <a:solidFill>
                  <a:schemeClr val="bg1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Grupo Experimental Pre y </a:t>
            </a:r>
            <a:r>
              <a:rPr kumimoji="0" lang="es-EC" altLang="es-ES" sz="2400" i="0" u="none" strike="noStrike" cap="none" normalizeH="0" baseline="0" dirty="0" err="1" bmk="_Toc75467727">
                <a:ln>
                  <a:noFill/>
                </a:ln>
                <a:solidFill>
                  <a:schemeClr val="bg1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Pos</a:t>
            </a:r>
            <a:r>
              <a:rPr kumimoji="0" lang="es-EC" altLang="es-ES" sz="2400" i="0" u="none" strike="noStrike" cap="none" normalizeH="0" baseline="0" dirty="0" bmk="_Toc75467727">
                <a:ln>
                  <a:noFill/>
                </a:ln>
                <a:solidFill>
                  <a:schemeClr val="bg1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test</a:t>
            </a:r>
            <a:endParaRPr kumimoji="0" lang="es-EC" altLang="es-ES" sz="3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masis MT Pro Black" panose="02040A04050005020304" pitchFamily="18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A7E2158-0C86-4EA1-8F0C-0552ED543354}"/>
              </a:ext>
            </a:extLst>
          </p:cNvPr>
          <p:cNvGrpSpPr/>
          <p:nvPr/>
        </p:nvGrpSpPr>
        <p:grpSpPr>
          <a:xfrm>
            <a:off x="1" y="114864"/>
            <a:ext cx="2024344" cy="1835233"/>
            <a:chOff x="3497245" y="3689871"/>
            <a:chExt cx="2443139" cy="2493797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D8092E8F-83CA-43E4-A5B5-73B4EA372EF4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52" t="20098" r="25850" b="278"/>
            <a:stretch/>
          </p:blipFill>
          <p:spPr bwMode="auto">
            <a:xfrm>
              <a:off x="3681066" y="3689871"/>
              <a:ext cx="2075498" cy="210825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FDE7A611-3995-46F9-8702-3A59A9D27F8F}"/>
                </a:ext>
              </a:extLst>
            </p:cNvPr>
            <p:cNvSpPr txBox="1"/>
            <p:nvPr/>
          </p:nvSpPr>
          <p:spPr>
            <a:xfrm>
              <a:off x="3497245" y="5814336"/>
              <a:ext cx="24431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>
                  <a:latin typeface="Amasis MT Pro Black" panose="02040A04050005020304" pitchFamily="18" charset="0"/>
                </a:rPr>
                <a:t>Test: INSERTAR</a:t>
              </a:r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14E86E04-40C8-4111-8FA5-6DC385F927DD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52" t="20098" r="25850" b="278"/>
            <a:stretch/>
          </p:blipFill>
          <p:spPr bwMode="auto">
            <a:xfrm>
              <a:off x="3691814" y="3689872"/>
              <a:ext cx="2075498" cy="210825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152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634A3F3-041F-4AEB-B9FE-A35EDCC77096}"/>
              </a:ext>
            </a:extLst>
          </p:cNvPr>
          <p:cNvSpPr/>
          <p:nvPr/>
        </p:nvSpPr>
        <p:spPr>
          <a:xfrm>
            <a:off x="2024344" y="114865"/>
            <a:ext cx="83139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</a:rPr>
              <a:t>ANÁLISIS DE RESULTADOS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BB88AA4-40AB-4C1B-BF4C-F59099D3EFDB}"/>
              </a:ext>
            </a:extLst>
          </p:cNvPr>
          <p:cNvSpPr txBox="1"/>
          <p:nvPr/>
        </p:nvSpPr>
        <p:spPr>
          <a:xfrm>
            <a:off x="3481096" y="1099804"/>
            <a:ext cx="5229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accent1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Pruebas de MABC adaptado</a:t>
            </a:r>
            <a:endParaRPr lang="es-EC" sz="2800" dirty="0">
              <a:solidFill>
                <a:schemeClr val="accent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03891F-E1AA-4AAC-9220-A960CC24B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9772" y="195009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E1CB7A0-2682-497F-B083-9D379B0CE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478" y="5035354"/>
            <a:ext cx="774479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S" sz="2400" dirty="0" bmk="_Toc75467727">
                <a:solidFill>
                  <a:schemeClr val="bg1"/>
                </a:solidFill>
                <a:latin typeface="Amasis MT Pro Black" panose="02040A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Test de Insertar</a:t>
            </a:r>
            <a:r>
              <a:rPr kumimoji="0" lang="es-EC" altLang="es-ES" sz="2400" i="0" u="none" strike="noStrike" cap="none" normalizeH="0" baseline="0" dirty="0" bmk="_Toc75467727">
                <a:ln>
                  <a:noFill/>
                </a:ln>
                <a:solidFill>
                  <a:schemeClr val="bg1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Grupo de Control Pre y </a:t>
            </a:r>
            <a:r>
              <a:rPr kumimoji="0" lang="es-EC" altLang="es-ES" sz="2400" i="0" u="none" strike="noStrike" cap="none" normalizeH="0" baseline="0" dirty="0" err="1" bmk="_Toc75467727">
                <a:ln>
                  <a:noFill/>
                </a:ln>
                <a:solidFill>
                  <a:schemeClr val="bg1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Pos</a:t>
            </a:r>
            <a:r>
              <a:rPr kumimoji="0" lang="es-EC" altLang="es-ES" sz="2400" i="0" u="none" strike="noStrike" cap="none" normalizeH="0" baseline="0" dirty="0" bmk="_Toc75467727">
                <a:ln>
                  <a:noFill/>
                </a:ln>
                <a:solidFill>
                  <a:schemeClr val="bg1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test</a:t>
            </a:r>
            <a:endParaRPr kumimoji="0" lang="es-EC" altLang="es-ES" sz="3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masis MT Pro Black" panose="02040A04050005020304" pitchFamily="18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7323D40-E8A3-452A-A49F-430E0BDBA0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6447420"/>
              </p:ext>
            </p:extLst>
          </p:nvPr>
        </p:nvGraphicFramePr>
        <p:xfrm>
          <a:off x="1047750" y="1623024"/>
          <a:ext cx="9544050" cy="3310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5" name="Grupo 14">
            <a:extLst>
              <a:ext uri="{FF2B5EF4-FFF2-40B4-BE49-F238E27FC236}">
                <a16:creationId xmlns:a16="http://schemas.microsoft.com/office/drawing/2014/main" id="{AC23031C-94CA-49DC-B4BD-C41B851D7305}"/>
              </a:ext>
            </a:extLst>
          </p:cNvPr>
          <p:cNvGrpSpPr/>
          <p:nvPr/>
        </p:nvGrpSpPr>
        <p:grpSpPr>
          <a:xfrm>
            <a:off x="1" y="114864"/>
            <a:ext cx="2024344" cy="1835233"/>
            <a:chOff x="3497245" y="3689871"/>
            <a:chExt cx="2443139" cy="2493797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039D235E-DC4D-4A1D-BE5F-6C00FFD4A483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52" t="20098" r="25850" b="278"/>
            <a:stretch/>
          </p:blipFill>
          <p:spPr bwMode="auto">
            <a:xfrm>
              <a:off x="3681066" y="3689871"/>
              <a:ext cx="2075498" cy="210825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1611864D-F7A2-4E37-A491-F37C67B8CC8B}"/>
                </a:ext>
              </a:extLst>
            </p:cNvPr>
            <p:cNvSpPr txBox="1"/>
            <p:nvPr/>
          </p:nvSpPr>
          <p:spPr>
            <a:xfrm>
              <a:off x="3497245" y="5814336"/>
              <a:ext cx="24431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>
                  <a:latin typeface="Amasis MT Pro Black" panose="02040A04050005020304" pitchFamily="18" charset="0"/>
                </a:rPr>
                <a:t>Test: INSERTAR</a:t>
              </a:r>
            </a:p>
          </p:txBody>
        </p:sp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C7114C24-48D8-4DED-AA1F-4B0B0D3C9C51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52" t="20098" r="25850" b="278"/>
            <a:stretch/>
          </p:blipFill>
          <p:spPr bwMode="auto">
            <a:xfrm>
              <a:off x="3691814" y="3689872"/>
              <a:ext cx="2075498" cy="210825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0295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634A3F3-041F-4AEB-B9FE-A35EDCC77096}"/>
              </a:ext>
            </a:extLst>
          </p:cNvPr>
          <p:cNvSpPr/>
          <p:nvPr/>
        </p:nvSpPr>
        <p:spPr>
          <a:xfrm>
            <a:off x="2024344" y="114865"/>
            <a:ext cx="83139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</a:rPr>
              <a:t>ANÁLISIS DE RESULTADOS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BB88AA4-40AB-4C1B-BF4C-F59099D3EFDB}"/>
              </a:ext>
            </a:extLst>
          </p:cNvPr>
          <p:cNvSpPr txBox="1"/>
          <p:nvPr/>
        </p:nvSpPr>
        <p:spPr>
          <a:xfrm>
            <a:off x="3481096" y="1099804"/>
            <a:ext cx="5229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accent1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Pruebas de MABC adaptado</a:t>
            </a:r>
            <a:endParaRPr lang="es-EC" sz="2800" dirty="0">
              <a:solidFill>
                <a:schemeClr val="accent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03891F-E1AA-4AAC-9220-A960CC24B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9772" y="195009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E1CB7A0-2682-497F-B083-9D379B0CE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478" y="5035354"/>
            <a:ext cx="774479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S" sz="2400" dirty="0" bmk="_Toc75467727">
                <a:solidFill>
                  <a:schemeClr val="bg1"/>
                </a:solidFill>
                <a:latin typeface="Amasis MT Pro Black" panose="02040A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Test de Pines</a:t>
            </a:r>
            <a:r>
              <a:rPr kumimoji="0" lang="es-EC" altLang="es-ES" sz="2400" i="0" u="none" strike="noStrike" cap="none" normalizeH="0" baseline="0" dirty="0" bmk="_Toc75467727">
                <a:ln>
                  <a:noFill/>
                </a:ln>
                <a:solidFill>
                  <a:schemeClr val="bg1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Grupo de Experimental Pre y </a:t>
            </a:r>
            <a:r>
              <a:rPr kumimoji="0" lang="es-EC" altLang="es-ES" sz="2400" i="0" u="none" strike="noStrike" cap="none" normalizeH="0" baseline="0" dirty="0" err="1" bmk="_Toc75467727">
                <a:ln>
                  <a:noFill/>
                </a:ln>
                <a:solidFill>
                  <a:schemeClr val="bg1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Pos</a:t>
            </a:r>
            <a:r>
              <a:rPr kumimoji="0" lang="es-EC" altLang="es-ES" sz="2400" i="0" u="none" strike="noStrike" cap="none" normalizeH="0" baseline="0" dirty="0" bmk="_Toc75467727">
                <a:ln>
                  <a:noFill/>
                </a:ln>
                <a:solidFill>
                  <a:schemeClr val="bg1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test </a:t>
            </a:r>
            <a:r>
              <a:rPr kumimoji="0" lang="es-EC" altLang="es-ES" sz="2400" i="0" u="none" strike="noStrike" cap="none" normalizeH="0" baseline="0" dirty="0" bmk="_Toc75467727">
                <a:ln>
                  <a:noFill/>
                </a:ln>
                <a:solidFill>
                  <a:schemeClr val="accent2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mano derecha</a:t>
            </a:r>
            <a:endParaRPr kumimoji="0" lang="es-EC" altLang="es-ES" sz="360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masis MT Pro Black" panose="02040A04050005020304" pitchFamily="18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AED48A65-F5D9-4EF8-BE4B-A4C73471C4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9380455"/>
              </p:ext>
            </p:extLst>
          </p:nvPr>
        </p:nvGraphicFramePr>
        <p:xfrm>
          <a:off x="866775" y="1441645"/>
          <a:ext cx="9934575" cy="3406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Grupo 9">
            <a:extLst>
              <a:ext uri="{FF2B5EF4-FFF2-40B4-BE49-F238E27FC236}">
                <a16:creationId xmlns:a16="http://schemas.microsoft.com/office/drawing/2014/main" id="{12C65007-6EEE-4830-8E68-2358DF56FEC1}"/>
              </a:ext>
            </a:extLst>
          </p:cNvPr>
          <p:cNvGrpSpPr/>
          <p:nvPr/>
        </p:nvGrpSpPr>
        <p:grpSpPr>
          <a:xfrm>
            <a:off x="0" y="131893"/>
            <a:ext cx="2133600" cy="1608417"/>
            <a:chOff x="6596945" y="3770743"/>
            <a:chExt cx="2484710" cy="2212049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590574A-DD74-4BF6-9319-90D220E20831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57" t="11100" r="16174" b="6490"/>
            <a:stretch/>
          </p:blipFill>
          <p:spPr bwMode="auto">
            <a:xfrm>
              <a:off x="6600507" y="3770743"/>
              <a:ext cx="2481148" cy="188253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A0CE259E-21A8-4847-A14F-9CF4D4743D15}"/>
                </a:ext>
              </a:extLst>
            </p:cNvPr>
            <p:cNvSpPr txBox="1"/>
            <p:nvPr/>
          </p:nvSpPr>
          <p:spPr>
            <a:xfrm>
              <a:off x="6596945" y="5613460"/>
              <a:ext cx="24431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>
                  <a:latin typeface="Amasis MT Pro Black" panose="02040A04050005020304" pitchFamily="18" charset="0"/>
                </a:rPr>
                <a:t>Test: PINES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532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50846EA-99BE-40CC-918D-9ADE04271B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6134818"/>
              </p:ext>
            </p:extLst>
          </p:nvPr>
        </p:nvGraphicFramePr>
        <p:xfrm>
          <a:off x="1147665" y="1623024"/>
          <a:ext cx="9629191" cy="3284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51274EC0-E99D-46C6-B07D-D8A8DCB9F0ED}"/>
              </a:ext>
            </a:extLst>
          </p:cNvPr>
          <p:cNvSpPr/>
          <p:nvPr/>
        </p:nvSpPr>
        <p:spPr>
          <a:xfrm>
            <a:off x="2024344" y="114865"/>
            <a:ext cx="83139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</a:rPr>
              <a:t>ANÁLISIS DE RESULTADOS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7EEAC96-E671-4D9C-9C2A-2888EB49D3B4}"/>
              </a:ext>
            </a:extLst>
          </p:cNvPr>
          <p:cNvSpPr txBox="1"/>
          <p:nvPr/>
        </p:nvSpPr>
        <p:spPr>
          <a:xfrm>
            <a:off x="3481096" y="1099804"/>
            <a:ext cx="5229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accent1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Pruebas de MABC adaptado</a:t>
            </a:r>
            <a:endParaRPr lang="es-EC" sz="2800" dirty="0">
              <a:solidFill>
                <a:schemeClr val="accent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8AF3D51-77D7-4BE8-A8D8-E8FB757E8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478" y="5035354"/>
            <a:ext cx="774479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S" sz="2400" dirty="0" bmk="_Toc75467727">
                <a:solidFill>
                  <a:schemeClr val="bg1"/>
                </a:solidFill>
                <a:latin typeface="Amasis MT Pro Black" panose="02040A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Test de Pines</a:t>
            </a:r>
            <a:r>
              <a:rPr kumimoji="0" lang="es-EC" altLang="es-ES" sz="2400" i="0" u="none" strike="noStrike" cap="none" normalizeH="0" baseline="0" dirty="0" bmk="_Toc75467727">
                <a:ln>
                  <a:noFill/>
                </a:ln>
                <a:solidFill>
                  <a:schemeClr val="bg1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Grupo de Experimental Pre y </a:t>
            </a:r>
            <a:r>
              <a:rPr kumimoji="0" lang="es-EC" altLang="es-ES" sz="2400" i="0" u="none" strike="noStrike" cap="none" normalizeH="0" baseline="0" dirty="0" err="1" bmk="_Toc75467727">
                <a:ln>
                  <a:noFill/>
                </a:ln>
                <a:solidFill>
                  <a:schemeClr val="bg1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Pos</a:t>
            </a:r>
            <a:r>
              <a:rPr kumimoji="0" lang="es-EC" altLang="es-ES" sz="2400" i="0" u="none" strike="noStrike" cap="none" normalizeH="0" baseline="0" dirty="0" bmk="_Toc75467727">
                <a:ln>
                  <a:noFill/>
                </a:ln>
                <a:solidFill>
                  <a:schemeClr val="bg1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test </a:t>
            </a:r>
            <a:r>
              <a:rPr kumimoji="0" lang="es-EC" altLang="es-ES" sz="2400" i="0" u="none" strike="noStrike" cap="none" normalizeH="0" baseline="0" dirty="0" bmk="_Toc75467727">
                <a:ln>
                  <a:noFill/>
                </a:ln>
                <a:solidFill>
                  <a:schemeClr val="accent2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mano izquierda</a:t>
            </a:r>
            <a:endParaRPr kumimoji="0" lang="es-EC" altLang="es-ES" sz="360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masis MT Pro Black" panose="02040A04050005020304" pitchFamily="18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7EDA5F51-7D3F-4262-A60B-41D8E67FF4C0}"/>
              </a:ext>
            </a:extLst>
          </p:cNvPr>
          <p:cNvGrpSpPr/>
          <p:nvPr/>
        </p:nvGrpSpPr>
        <p:grpSpPr>
          <a:xfrm>
            <a:off x="0" y="131893"/>
            <a:ext cx="2133600" cy="1608417"/>
            <a:chOff x="6596945" y="3770743"/>
            <a:chExt cx="2484710" cy="2212049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A044E39E-AC90-41CA-9C41-EE586A14BFCF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57" t="11100" r="16174" b="6490"/>
            <a:stretch/>
          </p:blipFill>
          <p:spPr bwMode="auto">
            <a:xfrm>
              <a:off x="6600507" y="3770743"/>
              <a:ext cx="2481148" cy="188253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A04D8D05-1983-44B4-A86B-C7CA401150D9}"/>
                </a:ext>
              </a:extLst>
            </p:cNvPr>
            <p:cNvSpPr txBox="1"/>
            <p:nvPr/>
          </p:nvSpPr>
          <p:spPr>
            <a:xfrm>
              <a:off x="6596945" y="5613460"/>
              <a:ext cx="24431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>
                  <a:latin typeface="Amasis MT Pro Black" panose="02040A04050005020304" pitchFamily="18" charset="0"/>
                </a:rPr>
                <a:t>Test: PINES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660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634A3F3-041F-4AEB-B9FE-A35EDCC77096}"/>
              </a:ext>
            </a:extLst>
          </p:cNvPr>
          <p:cNvSpPr/>
          <p:nvPr/>
        </p:nvSpPr>
        <p:spPr>
          <a:xfrm>
            <a:off x="2024344" y="114865"/>
            <a:ext cx="83139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</a:rPr>
              <a:t>ANÁLISIS DE RESULTADOS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BB88AA4-40AB-4C1B-BF4C-F59099D3EFDB}"/>
              </a:ext>
            </a:extLst>
          </p:cNvPr>
          <p:cNvSpPr txBox="1"/>
          <p:nvPr/>
        </p:nvSpPr>
        <p:spPr>
          <a:xfrm>
            <a:off x="3481096" y="1099804"/>
            <a:ext cx="5229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accent1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Pruebas de MABC adaptado</a:t>
            </a:r>
            <a:endParaRPr lang="es-EC" sz="2800" dirty="0">
              <a:solidFill>
                <a:schemeClr val="accent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03891F-E1AA-4AAC-9220-A960CC24B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9772" y="195009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E1CB7A0-2682-497F-B083-9D379B0CE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478" y="5035354"/>
            <a:ext cx="774479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S" sz="2400" dirty="0" bmk="_Toc75467727">
                <a:solidFill>
                  <a:schemeClr val="bg1"/>
                </a:solidFill>
                <a:latin typeface="Amasis MT Pro Black" panose="02040A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Test de Pines</a:t>
            </a:r>
            <a:r>
              <a:rPr kumimoji="0" lang="es-EC" altLang="es-ES" sz="2400" i="0" u="none" strike="noStrike" cap="none" normalizeH="0" baseline="0" dirty="0" bmk="_Toc75467727">
                <a:ln>
                  <a:noFill/>
                </a:ln>
                <a:solidFill>
                  <a:schemeClr val="bg1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Grupo de Control Pre y </a:t>
            </a:r>
            <a:r>
              <a:rPr kumimoji="0" lang="es-EC" altLang="es-ES" sz="2400" i="0" u="none" strike="noStrike" cap="none" normalizeH="0" baseline="0" dirty="0" err="1" bmk="_Toc75467727">
                <a:ln>
                  <a:noFill/>
                </a:ln>
                <a:solidFill>
                  <a:schemeClr val="bg1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Pos</a:t>
            </a:r>
            <a:r>
              <a:rPr kumimoji="0" lang="es-EC" altLang="es-ES" sz="2400" i="0" u="none" strike="noStrike" cap="none" normalizeH="0" baseline="0" dirty="0" bmk="_Toc75467727">
                <a:ln>
                  <a:noFill/>
                </a:ln>
                <a:solidFill>
                  <a:schemeClr val="bg1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test </a:t>
            </a:r>
            <a:r>
              <a:rPr kumimoji="0" lang="es-EC" altLang="es-ES" sz="2400" i="0" u="none" strike="noStrike" cap="none" normalizeH="0" baseline="0" dirty="0" bmk="_Toc75467727">
                <a:ln>
                  <a:noFill/>
                </a:ln>
                <a:solidFill>
                  <a:schemeClr val="accent2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mano derecha</a:t>
            </a:r>
            <a:endParaRPr kumimoji="0" lang="es-EC" altLang="es-ES" sz="360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masis MT Pro Black" panose="02040A04050005020304" pitchFamily="18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12C65007-6EEE-4830-8E68-2358DF56FEC1}"/>
              </a:ext>
            </a:extLst>
          </p:cNvPr>
          <p:cNvGrpSpPr/>
          <p:nvPr/>
        </p:nvGrpSpPr>
        <p:grpSpPr>
          <a:xfrm>
            <a:off x="0" y="131893"/>
            <a:ext cx="2133600" cy="1608417"/>
            <a:chOff x="6596945" y="3770743"/>
            <a:chExt cx="2484710" cy="2212049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590574A-DD74-4BF6-9319-90D220E20831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57" t="11100" r="16174" b="6490"/>
            <a:stretch/>
          </p:blipFill>
          <p:spPr bwMode="auto">
            <a:xfrm>
              <a:off x="6600507" y="3770743"/>
              <a:ext cx="2481148" cy="188253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A0CE259E-21A8-4847-A14F-9CF4D4743D15}"/>
                </a:ext>
              </a:extLst>
            </p:cNvPr>
            <p:cNvSpPr txBox="1"/>
            <p:nvPr/>
          </p:nvSpPr>
          <p:spPr>
            <a:xfrm>
              <a:off x="6596945" y="5613460"/>
              <a:ext cx="24431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>
                  <a:latin typeface="Amasis MT Pro Black" panose="02040A04050005020304" pitchFamily="18" charset="0"/>
                </a:rPr>
                <a:t>Test: PINES</a:t>
              </a:r>
            </a:p>
          </p:txBody>
        </p:sp>
      </p:grp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6D1D04C3-EFA6-43A9-928E-9C8901BFBC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5962484"/>
              </p:ext>
            </p:extLst>
          </p:nvPr>
        </p:nvGraphicFramePr>
        <p:xfrm>
          <a:off x="822842" y="1606036"/>
          <a:ext cx="9515475" cy="3511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032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51274EC0-E99D-46C6-B07D-D8A8DCB9F0ED}"/>
              </a:ext>
            </a:extLst>
          </p:cNvPr>
          <p:cNvSpPr/>
          <p:nvPr/>
        </p:nvSpPr>
        <p:spPr>
          <a:xfrm>
            <a:off x="2024344" y="114865"/>
            <a:ext cx="83139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</a:rPr>
              <a:t>ANÁLISIS DE RESULTADOS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7EEAC96-E671-4D9C-9C2A-2888EB49D3B4}"/>
              </a:ext>
            </a:extLst>
          </p:cNvPr>
          <p:cNvSpPr txBox="1"/>
          <p:nvPr/>
        </p:nvSpPr>
        <p:spPr>
          <a:xfrm>
            <a:off x="3481096" y="1099804"/>
            <a:ext cx="5229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accent1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Pruebas de MABC adaptado</a:t>
            </a:r>
            <a:endParaRPr lang="es-EC" sz="2800" dirty="0">
              <a:solidFill>
                <a:schemeClr val="accent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8AF3D51-77D7-4BE8-A8D8-E8FB757E8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478" y="5035354"/>
            <a:ext cx="774479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S" sz="2400" dirty="0" bmk="_Toc75467727">
                <a:solidFill>
                  <a:schemeClr val="bg1"/>
                </a:solidFill>
                <a:latin typeface="Amasis MT Pro Black" panose="02040A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Test de Pines</a:t>
            </a:r>
            <a:r>
              <a:rPr kumimoji="0" lang="es-EC" altLang="es-ES" sz="2400" i="0" u="none" strike="noStrike" cap="none" normalizeH="0" baseline="0" dirty="0" bmk="_Toc75467727">
                <a:ln>
                  <a:noFill/>
                </a:ln>
                <a:solidFill>
                  <a:schemeClr val="bg1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Grupo de Control Pre y </a:t>
            </a:r>
            <a:r>
              <a:rPr kumimoji="0" lang="es-EC" altLang="es-ES" sz="2400" i="0" u="none" strike="noStrike" cap="none" normalizeH="0" baseline="0" dirty="0" err="1" bmk="_Toc75467727">
                <a:ln>
                  <a:noFill/>
                </a:ln>
                <a:solidFill>
                  <a:schemeClr val="bg1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Pos</a:t>
            </a:r>
            <a:r>
              <a:rPr kumimoji="0" lang="es-EC" altLang="es-ES" sz="2400" i="0" u="none" strike="noStrike" cap="none" normalizeH="0" baseline="0" dirty="0" bmk="_Toc75467727">
                <a:ln>
                  <a:noFill/>
                </a:ln>
                <a:solidFill>
                  <a:schemeClr val="bg1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test </a:t>
            </a:r>
            <a:r>
              <a:rPr kumimoji="0" lang="es-EC" altLang="es-ES" sz="2400" i="0" u="none" strike="noStrike" cap="none" normalizeH="0" baseline="0" dirty="0" bmk="_Toc75467727">
                <a:ln>
                  <a:noFill/>
                </a:ln>
                <a:solidFill>
                  <a:schemeClr val="accent2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mano izquierda</a:t>
            </a:r>
            <a:endParaRPr kumimoji="0" lang="es-EC" altLang="es-ES" sz="360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masis MT Pro Black" panose="02040A04050005020304" pitchFamily="18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7EDA5F51-7D3F-4262-A60B-41D8E67FF4C0}"/>
              </a:ext>
            </a:extLst>
          </p:cNvPr>
          <p:cNvGrpSpPr/>
          <p:nvPr/>
        </p:nvGrpSpPr>
        <p:grpSpPr>
          <a:xfrm>
            <a:off x="0" y="131893"/>
            <a:ext cx="2133600" cy="1608417"/>
            <a:chOff x="6596945" y="3770743"/>
            <a:chExt cx="2484710" cy="2212049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A044E39E-AC90-41CA-9C41-EE586A14BFCF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57" t="11100" r="16174" b="6490"/>
            <a:stretch/>
          </p:blipFill>
          <p:spPr bwMode="auto">
            <a:xfrm>
              <a:off x="6600507" y="3770743"/>
              <a:ext cx="2481148" cy="188253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A04D8D05-1983-44B4-A86B-C7CA401150D9}"/>
                </a:ext>
              </a:extLst>
            </p:cNvPr>
            <p:cNvSpPr txBox="1"/>
            <p:nvPr/>
          </p:nvSpPr>
          <p:spPr>
            <a:xfrm>
              <a:off x="6596945" y="5613460"/>
              <a:ext cx="24431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>
                  <a:latin typeface="Amasis MT Pro Black" panose="02040A04050005020304" pitchFamily="18" charset="0"/>
                </a:rPr>
                <a:t>Test: PINES</a:t>
              </a:r>
            </a:p>
          </p:txBody>
        </p:sp>
      </p:grp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B20A04FF-ABDC-4EC8-8154-EEAAF3535F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3250775"/>
              </p:ext>
            </p:extLst>
          </p:nvPr>
        </p:nvGraphicFramePr>
        <p:xfrm>
          <a:off x="1548688" y="1686188"/>
          <a:ext cx="8652587" cy="3196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446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CE4C6C3-E4A3-48C4-A13F-D533DE6D24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645071"/>
              </p:ext>
            </p:extLst>
          </p:nvPr>
        </p:nvGraphicFramePr>
        <p:xfrm>
          <a:off x="488302" y="1352939"/>
          <a:ext cx="10972800" cy="3364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21FD406E-CD7C-4748-9636-75334A0B9B47}"/>
              </a:ext>
            </a:extLst>
          </p:cNvPr>
          <p:cNvSpPr/>
          <p:nvPr/>
        </p:nvSpPr>
        <p:spPr>
          <a:xfrm>
            <a:off x="2024344" y="114865"/>
            <a:ext cx="83139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</a:rPr>
              <a:t>ANÁLISIS DE RESULTADOS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B4126AB-7019-421A-9099-AF214FD0E725}"/>
              </a:ext>
            </a:extLst>
          </p:cNvPr>
          <p:cNvSpPr txBox="1"/>
          <p:nvPr/>
        </p:nvSpPr>
        <p:spPr>
          <a:xfrm>
            <a:off x="4444870" y="1016219"/>
            <a:ext cx="330225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es-EC" sz="2800" dirty="0">
                <a:solidFill>
                  <a:schemeClr val="accent1">
                    <a:lumMod val="90000"/>
                  </a:schemeClr>
                </a:solidFill>
                <a:latin typeface="Amasis MT Pro Black" panose="02040A04050005020304" pitchFamily="18" charset="0"/>
              </a:rPr>
              <a:t>Timed up and go</a:t>
            </a:r>
            <a:endParaRPr lang="es-ES" sz="2800" i="1" dirty="0">
              <a:solidFill>
                <a:schemeClr val="accent1">
                  <a:lumMod val="90000"/>
                </a:schemeClr>
              </a:solidFill>
              <a:latin typeface="Amasis MT Pro Black" panose="02040A04050005020304" pitchFamily="18" charset="0"/>
            </a:endParaRPr>
          </a:p>
          <a:p>
            <a:r>
              <a:rPr lang="es-EC" dirty="0"/>
              <a:t> </a:t>
            </a:r>
            <a:endParaRPr lang="es-E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1B70BFF-ABCF-49E0-8324-AC60E570A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478" y="5035355"/>
            <a:ext cx="774479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340" algn="ctr">
              <a:spcAft>
                <a:spcPts val="1000"/>
              </a:spcAft>
            </a:pPr>
            <a:r>
              <a:rPr lang="es-EC" sz="2400" i="0" dirty="0">
                <a:solidFill>
                  <a:schemeClr val="bg1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Comparativo pre y </a:t>
            </a:r>
            <a:r>
              <a:rPr lang="es-EC" sz="2400" i="0" dirty="0" err="1">
                <a:solidFill>
                  <a:schemeClr val="bg1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</a:t>
            </a:r>
            <a:r>
              <a:rPr lang="es-EC" sz="2400" i="0" dirty="0">
                <a:solidFill>
                  <a:schemeClr val="bg1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test Timed up and go del grupo Experimental</a:t>
            </a:r>
            <a:endParaRPr kumimoji="0" lang="es-EC" altLang="es-ES" sz="360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masis MT Pro Black" panose="02040A04050005020304" pitchFamily="18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B57BABE2-CCAE-40EA-8454-FAABA251433A}"/>
              </a:ext>
            </a:extLst>
          </p:cNvPr>
          <p:cNvGrpSpPr/>
          <p:nvPr/>
        </p:nvGrpSpPr>
        <p:grpSpPr>
          <a:xfrm>
            <a:off x="151048" y="0"/>
            <a:ext cx="1453817" cy="2500604"/>
            <a:chOff x="6262600" y="1911471"/>
            <a:chExt cx="2366513" cy="2839155"/>
          </a:xfrm>
        </p:grpSpPr>
        <p:pic>
          <p:nvPicPr>
            <p:cNvPr id="9" name="Imagen 8" descr="Un gato acostado en el suelo&#10;&#10;Descripción generada automáticamente con confianza baja">
              <a:extLst>
                <a:ext uri="{FF2B5EF4-FFF2-40B4-BE49-F238E27FC236}">
                  <a16:creationId xmlns:a16="http://schemas.microsoft.com/office/drawing/2014/main" id="{5C34FE39-B3DF-4BD8-9C8D-0F7FD17532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21" r="21705"/>
            <a:stretch/>
          </p:blipFill>
          <p:spPr>
            <a:xfrm rot="5400000">
              <a:off x="6226334" y="2347847"/>
              <a:ext cx="2439045" cy="2366513"/>
            </a:xfrm>
            <a:prstGeom prst="rect">
              <a:avLst/>
            </a:prstGeom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19A750E8-2B8A-4738-B886-7FA72F7C79B9}"/>
                </a:ext>
              </a:extLst>
            </p:cNvPr>
            <p:cNvSpPr txBox="1"/>
            <p:nvPr/>
          </p:nvSpPr>
          <p:spPr>
            <a:xfrm>
              <a:off x="6262600" y="1911471"/>
              <a:ext cx="236651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C" sz="2000" dirty="0">
                  <a:latin typeface="Amasis MT Pro Black" panose="02040A04050005020304" pitchFamily="18" charset="0"/>
                </a:rPr>
                <a:t>Timed up and go </a:t>
              </a:r>
              <a:endParaRPr lang="es-EC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6597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 rot="20269346">
            <a:off x="1623294" y="1022723"/>
            <a:ext cx="8612387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4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TEMA: </a:t>
            </a:r>
          </a:p>
          <a:p>
            <a:pPr algn="ctr">
              <a:defRPr/>
            </a:pPr>
            <a:endParaRPr lang="es-EC" sz="48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92D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erlin Sans FB Demi" panose="020E0802020502020306" pitchFamily="34" charset="0"/>
            </a:endParaRPr>
          </a:p>
          <a:p>
            <a:pPr algn="ctr">
              <a:defRPr/>
            </a:pPr>
            <a:r>
              <a:rPr lang="es-EC" sz="4000" b="1" i="1" dirty="0">
                <a:ln w="9525">
                  <a:solidFill>
                    <a:srgbClr val="92D05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PROGRAMA RECREATIVO Y SU INCIDENCIA EN LA PSICOMOTRICIDAD DEL ADULTO MAYOR DE MONJAS JARDÍN DEL VALLE</a:t>
            </a:r>
            <a:endParaRPr lang="es-ES" sz="7200" b="1" dirty="0">
              <a:ln w="9525">
                <a:solidFill>
                  <a:srgbClr val="92D05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1026" name="Picture 2" descr="Forever and ever | Anime, Dancing gif, Animated gif">
            <a:extLst>
              <a:ext uri="{FF2B5EF4-FFF2-40B4-BE49-F238E27FC236}">
                <a16:creationId xmlns:a16="http://schemas.microsoft.com/office/drawing/2014/main" id="{32F8074E-6693-46DC-B146-70EF776095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2956">
            <a:off x="515959" y="466531"/>
            <a:ext cx="1720278" cy="134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99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79A9811-3BF6-4210-855F-EB2144B4C989}"/>
              </a:ext>
            </a:extLst>
          </p:cNvPr>
          <p:cNvSpPr/>
          <p:nvPr/>
        </p:nvSpPr>
        <p:spPr>
          <a:xfrm>
            <a:off x="2024344" y="114865"/>
            <a:ext cx="83139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</a:rPr>
              <a:t>CONCLUSIONES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092D99B-36AF-44CD-994E-2CF33CF6B71D}"/>
              </a:ext>
            </a:extLst>
          </p:cNvPr>
          <p:cNvSpPr txBox="1"/>
          <p:nvPr/>
        </p:nvSpPr>
        <p:spPr>
          <a:xfrm>
            <a:off x="130628" y="945862"/>
            <a:ext cx="107115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dirty="0"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aplicación que un Programa recreativo mantiene y estimula favorablemente la psicomotricidad del adulto mayor.</a:t>
            </a:r>
            <a:endParaRPr lang="es-EC" sz="2000" dirty="0">
              <a:latin typeface="Amasis MT Pro Black" panose="02040A040500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7B52417-2791-46CD-A482-BE2C32B2E776}"/>
              </a:ext>
            </a:extLst>
          </p:cNvPr>
          <p:cNvSpPr txBox="1"/>
          <p:nvPr/>
        </p:nvSpPr>
        <p:spPr>
          <a:xfrm>
            <a:off x="130628" y="1776859"/>
            <a:ext cx="10972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dirty="0">
                <a:effectLst/>
                <a:latin typeface="Amasis MT Pro Black" panose="02040A04050005020304" pitchFamily="18" charset="0"/>
                <a:ea typeface="Arial" panose="020B0604020202020204" pitchFamily="34" charset="0"/>
              </a:rPr>
              <a:t>La fundamentación teóricamente de esta investigación permitió tributar todas las actividades en beneficio de la psicomotricidad del adulto mayor y enfatizar la favorable incidencia que tiene la recreación en el adulto mayor.</a:t>
            </a:r>
            <a:endParaRPr lang="es-EC" sz="2000" dirty="0">
              <a:latin typeface="Amasis MT Pro Black" panose="02040A040500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B92116B-C3B8-4F32-AC52-3205ABABF8F5}"/>
              </a:ext>
            </a:extLst>
          </p:cNvPr>
          <p:cNvSpPr txBox="1"/>
          <p:nvPr/>
        </p:nvSpPr>
        <p:spPr>
          <a:xfrm>
            <a:off x="130628" y="2792522"/>
            <a:ext cx="115979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800" dirty="0">
                <a:effectLst/>
                <a:latin typeface="Amasis MT Pro Black" panose="02040A04050005020304" pitchFamily="18" charset="0"/>
                <a:ea typeface="Arial" panose="020B0604020202020204" pitchFamily="34" charset="0"/>
              </a:rPr>
              <a:t>La aplicación de la encuesta inicial dio un diagnóstico real del estado actual de la </a:t>
            </a:r>
            <a:r>
              <a:rPr lang="es-EC" sz="1800" dirty="0"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psicomotricidad del adulto mayor de Monjas Jardín del Valle </a:t>
            </a:r>
            <a:r>
              <a:rPr lang="es-EC" sz="1800" dirty="0">
                <a:effectLst/>
                <a:latin typeface="Amasis MT Pro Black" panose="02040A04050005020304" pitchFamily="18" charset="0"/>
                <a:ea typeface="Arial" panose="020B0604020202020204" pitchFamily="34" charset="0"/>
              </a:rPr>
              <a:t>y tener un punto de partida para el desarrollo del Programa</a:t>
            </a:r>
            <a:endParaRPr lang="es-EC" dirty="0">
              <a:latin typeface="Amasis MT Pro Black" panose="02040A040500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9B148E5-391B-4B6C-9C5C-A495B2D8F408}"/>
              </a:ext>
            </a:extLst>
          </p:cNvPr>
          <p:cNvSpPr txBox="1"/>
          <p:nvPr/>
        </p:nvSpPr>
        <p:spPr>
          <a:xfrm>
            <a:off x="2024344" y="3920152"/>
            <a:ext cx="98535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800" dirty="0">
                <a:effectLst/>
                <a:latin typeface="Amasis MT Pro Black" panose="02040A04050005020304" pitchFamily="18" charset="0"/>
                <a:ea typeface="Arial" panose="020B0604020202020204" pitchFamily="34" charset="0"/>
              </a:rPr>
              <a:t>El diseñar el Programa recreativo en beneficio de la psicomotricidad del adulto mayor y validarlo por expertos es vital importancia para enriquecer la calidad del Programa</a:t>
            </a:r>
            <a:endParaRPr lang="es-EC" dirty="0">
              <a:latin typeface="Amasis MT Pro Black" panose="02040A04050005020304" pitchFamily="18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D56712D-7D98-4126-BECA-0A509D290D4A}"/>
              </a:ext>
            </a:extLst>
          </p:cNvPr>
          <p:cNvSpPr txBox="1"/>
          <p:nvPr/>
        </p:nvSpPr>
        <p:spPr>
          <a:xfrm>
            <a:off x="2806182" y="5047782"/>
            <a:ext cx="92023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800" dirty="0">
                <a:effectLst/>
                <a:latin typeface="Amasis MT Pro Black" panose="02040A04050005020304" pitchFamily="18" charset="0"/>
                <a:ea typeface="Arial" panose="020B0604020202020204" pitchFamily="34" charset="0"/>
              </a:rPr>
              <a:t>El análisis, tabulación e interpretación de los resultados obtenidos del Programa recreativo en beneficio de la psicomotricidad del adulto mayor Monjas Jardín del Valle permiten garantizar el mismo y promover otros proyectos de este tipo.</a:t>
            </a:r>
            <a:endParaRPr lang="es-EC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35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79A9811-3BF6-4210-855F-EB2144B4C989}"/>
              </a:ext>
            </a:extLst>
          </p:cNvPr>
          <p:cNvSpPr/>
          <p:nvPr/>
        </p:nvSpPr>
        <p:spPr>
          <a:xfrm>
            <a:off x="2024344" y="114865"/>
            <a:ext cx="83139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</a:rPr>
              <a:t>RECOMENDACIONES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092D99B-36AF-44CD-994E-2CF33CF6B71D}"/>
              </a:ext>
            </a:extLst>
          </p:cNvPr>
          <p:cNvSpPr txBox="1"/>
          <p:nvPr/>
        </p:nvSpPr>
        <p:spPr>
          <a:xfrm>
            <a:off x="130628" y="945862"/>
            <a:ext cx="116725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masis MT Pro Black" panose="02040A04050005020304" pitchFamily="18" charset="0"/>
              </a:rPr>
              <a:t>Socializar el presente Programa recreativo que mantiene y estimula favorablemente la psicomotricidad del adulto mayor de Monjas Jardín del Valle de la ciudad de Quito a las personas interesadas y publicarlo en artículo científicos para su conocimiento</a:t>
            </a:r>
            <a:r>
              <a:rPr lang="es-EC" dirty="0"/>
              <a:t>.</a:t>
            </a:r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9E89512-F2E5-4C47-A9EE-537E34FA84AA}"/>
              </a:ext>
            </a:extLst>
          </p:cNvPr>
          <p:cNvSpPr txBox="1"/>
          <p:nvPr/>
        </p:nvSpPr>
        <p:spPr>
          <a:xfrm>
            <a:off x="130628" y="2085392"/>
            <a:ext cx="116725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800" dirty="0">
                <a:effectLst/>
                <a:latin typeface="Amasis MT Pro Black" panose="02040A04050005020304" pitchFamily="18" charset="0"/>
                <a:ea typeface="Arial" panose="020B0604020202020204" pitchFamily="34" charset="0"/>
              </a:rPr>
              <a:t>Investigar continuamente los avances que se tienen con programas y planes recreativos propuestos por varias entidades para que la fundamentación teórica sea actualizada y empodere las actividades a ejecutar a favor del adulto mayor.</a:t>
            </a:r>
            <a:endParaRPr lang="es-EC" dirty="0">
              <a:latin typeface="Amasis MT Pro Black" panose="02040A040500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834E0C1-0809-41CD-B2DA-6F73D9DF5D5D}"/>
              </a:ext>
            </a:extLst>
          </p:cNvPr>
          <p:cNvSpPr txBox="1"/>
          <p:nvPr/>
        </p:nvSpPr>
        <p:spPr>
          <a:xfrm>
            <a:off x="130628" y="3224922"/>
            <a:ext cx="116725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800" dirty="0">
                <a:effectLst/>
                <a:latin typeface="Amasis MT Pro Black" panose="02040A04050005020304" pitchFamily="18" charset="0"/>
                <a:ea typeface="Arial" panose="020B0604020202020204" pitchFamily="34" charset="0"/>
              </a:rPr>
              <a:t>Validar por expertos todos los instrumentos que permitan la obtención de información del grupo de estudio para garantizar productos o servicios de calidad, pero sobre todo viables para el cumplimiento de los objetivos planteados</a:t>
            </a:r>
            <a:endParaRPr lang="es-EC" dirty="0">
              <a:latin typeface="Amasis MT Pro Black" panose="02040A040500050203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9BC2B34-89AC-42C4-8221-157ADF3206B5}"/>
              </a:ext>
            </a:extLst>
          </p:cNvPr>
          <p:cNvSpPr txBox="1"/>
          <p:nvPr/>
        </p:nvSpPr>
        <p:spPr>
          <a:xfrm>
            <a:off x="130628" y="4448098"/>
            <a:ext cx="106835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C" sz="1800" dirty="0"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Diseñar minuciosamente todo le Programa recreativo, seleccionando actividades acordes al objetivo plateado y visión de los resultados requeridos después de su aplicación, haciendo hincapié en los beneficios de la recreación.</a:t>
            </a:r>
            <a:endParaRPr lang="es-ES" sz="1800" dirty="0">
              <a:effectLst/>
              <a:latin typeface="Amasis MT Pro Black" panose="02040A040500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2059EC3-EEAF-4BC5-8603-785F54327835}"/>
              </a:ext>
            </a:extLst>
          </p:cNvPr>
          <p:cNvSpPr txBox="1"/>
          <p:nvPr/>
        </p:nvSpPr>
        <p:spPr>
          <a:xfrm>
            <a:off x="187777" y="5530450"/>
            <a:ext cx="101505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800" dirty="0">
                <a:effectLst/>
                <a:latin typeface="Amasis MT Pro Black" panose="02040A040500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Presentar un informe final consolidando los resultados obtenidos del análisis, tabulación e interpretación de todo el proceso recreativo dirigido a las pruebas aplicados a los dos grupos de control. </a:t>
            </a:r>
            <a:endParaRPr lang="es-ES" sz="1800" dirty="0">
              <a:effectLst/>
              <a:latin typeface="Amasis MT Pro Black" panose="02040A040500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84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 grupo de personas de pie&#10;&#10;Descripción generada automáticamente">
            <a:extLst>
              <a:ext uri="{FF2B5EF4-FFF2-40B4-BE49-F238E27FC236}">
                <a16:creationId xmlns:a16="http://schemas.microsoft.com/office/drawing/2014/main" id="{8CA9274D-AEBF-4E3E-89A5-573F2490AB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0839">
            <a:off x="436061" y="867462"/>
            <a:ext cx="3383127" cy="1903009"/>
          </a:xfrm>
          <a:prstGeom prst="rect">
            <a:avLst/>
          </a:prstGeom>
        </p:spPr>
      </p:pic>
      <p:pic>
        <p:nvPicPr>
          <p:cNvPr id="7" name="Imagen 6" descr="Grupo de personas caminando en un aeropuerto&#10;&#10;Descripción generada automáticamente">
            <a:extLst>
              <a:ext uri="{FF2B5EF4-FFF2-40B4-BE49-F238E27FC236}">
                <a16:creationId xmlns:a16="http://schemas.microsoft.com/office/drawing/2014/main" id="{64B26785-AFEA-4B67-9F10-1005484F67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427" y="363793"/>
            <a:ext cx="4273754" cy="2403987"/>
          </a:xfrm>
          <a:prstGeom prst="rect">
            <a:avLst/>
          </a:prstGeom>
        </p:spPr>
      </p:pic>
      <p:pic>
        <p:nvPicPr>
          <p:cNvPr id="9" name="Imagen 8" descr="Un grupo de personas en una estación&#10;&#10;Descripción generada automáticamente">
            <a:extLst>
              <a:ext uri="{FF2B5EF4-FFF2-40B4-BE49-F238E27FC236}">
                <a16:creationId xmlns:a16="http://schemas.microsoft.com/office/drawing/2014/main" id="{A71BA2D0-B4D5-4F5C-A042-030AD70E9D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397" y="1338391"/>
            <a:ext cx="4570907" cy="2571135"/>
          </a:xfrm>
          <a:prstGeom prst="rect">
            <a:avLst/>
          </a:prstGeom>
        </p:spPr>
      </p:pic>
      <p:pic>
        <p:nvPicPr>
          <p:cNvPr id="11" name="Imagen 10" descr="Un par de hombres sentados en una mesa&#10;&#10;Descripción generada automáticamente con confianza baja">
            <a:extLst>
              <a:ext uri="{FF2B5EF4-FFF2-40B4-BE49-F238E27FC236}">
                <a16:creationId xmlns:a16="http://schemas.microsoft.com/office/drawing/2014/main" id="{7EDDEC8A-1A05-4A4D-8504-E03E4494F9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059" y="2421434"/>
            <a:ext cx="4273754" cy="2403987"/>
          </a:xfrm>
          <a:prstGeom prst="rect">
            <a:avLst/>
          </a:prstGeom>
        </p:spPr>
      </p:pic>
      <p:pic>
        <p:nvPicPr>
          <p:cNvPr id="13" name="Imagen 12" descr="Imagen que contiene interior, relleno, pequeño, juguete&#10;&#10;Descripción generada automáticamente">
            <a:extLst>
              <a:ext uri="{FF2B5EF4-FFF2-40B4-BE49-F238E27FC236}">
                <a16:creationId xmlns:a16="http://schemas.microsoft.com/office/drawing/2014/main" id="{BBE00641-1839-48F8-AAE8-A48231D111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9" y="3429000"/>
            <a:ext cx="4920496" cy="2767779"/>
          </a:xfrm>
          <a:prstGeom prst="rect">
            <a:avLst/>
          </a:prstGeom>
        </p:spPr>
      </p:pic>
      <p:pic>
        <p:nvPicPr>
          <p:cNvPr id="15" name="Imagen 14" descr="Imagen que contiene interior, cubierto, decorado, tabla&#10;&#10;Descripción generada automáticamente">
            <a:extLst>
              <a:ext uri="{FF2B5EF4-FFF2-40B4-BE49-F238E27FC236}">
                <a16:creationId xmlns:a16="http://schemas.microsoft.com/office/drawing/2014/main" id="{665C5635-A6BA-4BE0-85E4-104C3017DB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59" y="3210042"/>
            <a:ext cx="5529359" cy="3110264"/>
          </a:xfrm>
          <a:prstGeom prst="rect">
            <a:avLst/>
          </a:prstGeom>
        </p:spPr>
      </p:pic>
      <p:pic>
        <p:nvPicPr>
          <p:cNvPr id="20" name="Imagen 19" descr="Un grupo de personas de pie&#10;&#10;Descripción generada automáticamente">
            <a:extLst>
              <a:ext uri="{FF2B5EF4-FFF2-40B4-BE49-F238E27FC236}">
                <a16:creationId xmlns:a16="http://schemas.microsoft.com/office/drawing/2014/main" id="{5426B3E1-50C3-4D0C-9E3D-0EB68998B3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3" y="710982"/>
            <a:ext cx="8061897" cy="4534817"/>
          </a:xfrm>
          <a:prstGeom prst="rect">
            <a:avLst/>
          </a:prstGeom>
        </p:spPr>
      </p:pic>
      <p:pic>
        <p:nvPicPr>
          <p:cNvPr id="21" name="Imagen 20" descr="Grupo de personas en un evento&#10;&#10;Descripción generada automáticamente">
            <a:extLst>
              <a:ext uri="{FF2B5EF4-FFF2-40B4-BE49-F238E27FC236}">
                <a16:creationId xmlns:a16="http://schemas.microsoft.com/office/drawing/2014/main" id="{785769CB-5F85-4F7C-BDBB-CEE3B15C03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50" y="331378"/>
            <a:ext cx="10418406" cy="5865401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618EA1B-CCF1-468E-A523-D838E7F294D8}"/>
              </a:ext>
            </a:extLst>
          </p:cNvPr>
          <p:cNvSpPr txBox="1"/>
          <p:nvPr/>
        </p:nvSpPr>
        <p:spPr>
          <a:xfrm>
            <a:off x="2761803" y="872969"/>
            <a:ext cx="6438123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4400" dirty="0">
                <a:latin typeface="Amasis MT Pro Black" panose="02040A04050005020304" pitchFamily="18" charset="0"/>
              </a:rPr>
              <a:t>UN ETERNO GRACIAS</a:t>
            </a:r>
          </a:p>
        </p:txBody>
      </p:sp>
    </p:spTree>
    <p:extLst>
      <p:ext uri="{BB962C8B-B14F-4D97-AF65-F5344CB8AC3E}">
        <p14:creationId xmlns:p14="http://schemas.microsoft.com/office/powerpoint/2010/main" val="261117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echa abajo 9"/>
          <p:cNvSpPr/>
          <p:nvPr/>
        </p:nvSpPr>
        <p:spPr>
          <a:xfrm rot="10800000">
            <a:off x="7064166" y="891500"/>
            <a:ext cx="755723" cy="1744825"/>
          </a:xfrm>
          <a:prstGeom prst="down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2FD860A-3CFA-4040-9C52-56161CEC206D}"/>
              </a:ext>
            </a:extLst>
          </p:cNvPr>
          <p:cNvSpPr txBox="1"/>
          <p:nvPr/>
        </p:nvSpPr>
        <p:spPr>
          <a:xfrm>
            <a:off x="1765641" y="-163732"/>
            <a:ext cx="866071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Bef>
                <a:spcPts val="200"/>
              </a:spcBef>
              <a:buSzPts val="1200"/>
            </a:pPr>
            <a:r>
              <a:rPr lang="es-EC" sz="4000" dirty="0">
                <a:ln w="19050">
                  <a:solidFill>
                    <a:schemeClr val="accent2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PLANTEAMIENTO DEL PROBLEMA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A99B4CE-5CE3-4DDC-BCE3-73B39729ABD4}"/>
              </a:ext>
            </a:extLst>
          </p:cNvPr>
          <p:cNvSpPr txBox="1"/>
          <p:nvPr/>
        </p:nvSpPr>
        <p:spPr>
          <a:xfrm>
            <a:off x="586286" y="2352708"/>
            <a:ext cx="6534950" cy="14465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s-EC" sz="4400" b="1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Población del adulto Mayor</a:t>
            </a:r>
            <a:endParaRPr lang="es-EC" sz="44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BA793D0-B38E-47A1-94FD-953BFC8CF70A}"/>
              </a:ext>
            </a:extLst>
          </p:cNvPr>
          <p:cNvSpPr txBox="1"/>
          <p:nvPr/>
        </p:nvSpPr>
        <p:spPr>
          <a:xfrm>
            <a:off x="7978507" y="941983"/>
            <a:ext cx="367859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C" dirty="0"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La Organización Mundial de la Salud (2017), menciona que entre el 2015 y 2050 habrá un aumento considerable del 12% al 22% </a:t>
            </a:r>
            <a:endParaRPr lang="es-EC" dirty="0">
              <a:latin typeface="Amasis MT Pro Black" panose="02040A04050005020304" pitchFamily="18" charset="0"/>
              <a:cs typeface="Aharoni" panose="02010803020104030203" pitchFamily="2" charset="-79"/>
            </a:endParaRPr>
          </a:p>
        </p:txBody>
      </p:sp>
      <p:sp>
        <p:nvSpPr>
          <p:cNvPr id="16" name="Flecha abajo 9">
            <a:extLst>
              <a:ext uri="{FF2B5EF4-FFF2-40B4-BE49-F238E27FC236}">
                <a16:creationId xmlns:a16="http://schemas.microsoft.com/office/drawing/2014/main" id="{201FDCA1-14A0-42B7-BE47-3D7F0935EEDA}"/>
              </a:ext>
            </a:extLst>
          </p:cNvPr>
          <p:cNvSpPr/>
          <p:nvPr/>
        </p:nvSpPr>
        <p:spPr>
          <a:xfrm>
            <a:off x="7064165" y="2970317"/>
            <a:ext cx="755723" cy="1744825"/>
          </a:xfrm>
          <a:prstGeom prst="downArrow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C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84D2CA6-D4B1-4A95-B243-EA38AE593EFA}"/>
              </a:ext>
            </a:extLst>
          </p:cNvPr>
          <p:cNvSpPr txBox="1"/>
          <p:nvPr/>
        </p:nvSpPr>
        <p:spPr>
          <a:xfrm>
            <a:off x="7978507" y="3977025"/>
            <a:ext cx="36785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C" dirty="0"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Funcionalidad, psicomotricidad, circulo social, etc. </a:t>
            </a:r>
            <a:endParaRPr lang="es-EC" dirty="0">
              <a:latin typeface="Amasis MT Pro Black" panose="02040A04050005020304" pitchFamily="18" charset="0"/>
              <a:cs typeface="Aharoni" panose="02010803020104030203" pitchFamily="2" charset="-79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90075F5-DCE5-4A92-B24B-2B0BEB4D06D6}"/>
              </a:ext>
            </a:extLst>
          </p:cNvPr>
          <p:cNvSpPr txBox="1"/>
          <p:nvPr/>
        </p:nvSpPr>
        <p:spPr>
          <a:xfrm>
            <a:off x="2816253" y="5408185"/>
            <a:ext cx="86099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/>
            <a:r>
              <a:rPr lang="es-EC" sz="2000" dirty="0"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¿Cómo incide la aplicación de un Programa recreativo en la psicomotricidad del adulto mayor del barrio Monjas Jardín del Valle de Quito?</a:t>
            </a:r>
            <a:endParaRPr lang="es-ES" sz="2000" dirty="0">
              <a:effectLst/>
              <a:latin typeface="Amasis MT Pro Black" panose="02040A040500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B9B2CE5D-1640-4F83-A2B6-93EEC97F8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47" y="3977026"/>
            <a:ext cx="2006417" cy="255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8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bjetivo PNG">
            <a:extLst>
              <a:ext uri="{FF2B5EF4-FFF2-40B4-BE49-F238E27FC236}">
                <a16:creationId xmlns:a16="http://schemas.microsoft.com/office/drawing/2014/main" id="{85876A8E-D47D-4573-9143-A16C08153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2860">
            <a:off x="177024" y="398847"/>
            <a:ext cx="1653572" cy="113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0" y="0"/>
            <a:ext cx="68614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54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  <a:t>OBJETIVOS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36808" y="1968400"/>
            <a:ext cx="22094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4400" b="1" dirty="0">
                <a:ln w="13462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  <a:t>General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E707059-C14D-4428-9D82-C927B1E011EC}"/>
              </a:ext>
            </a:extLst>
          </p:cNvPr>
          <p:cNvSpPr txBox="1"/>
          <p:nvPr/>
        </p:nvSpPr>
        <p:spPr>
          <a:xfrm>
            <a:off x="225081" y="2927510"/>
            <a:ext cx="41494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C" sz="2400" dirty="0"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Determinar la incidencia que un Programa recreativo en la psicomotricidad del adulto mayor de Monjas Jardín del Valle de Quito</a:t>
            </a:r>
            <a:endParaRPr lang="es-EC" sz="2400" dirty="0">
              <a:latin typeface="Amasis MT Pro Black" panose="02040A040500050203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35EBAE0-514F-408C-92D7-99702CBECDF5}"/>
              </a:ext>
            </a:extLst>
          </p:cNvPr>
          <p:cNvSpPr/>
          <p:nvPr/>
        </p:nvSpPr>
        <p:spPr>
          <a:xfrm>
            <a:off x="6511142" y="47046"/>
            <a:ext cx="33632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4400" b="1" dirty="0">
                <a:ln w="13462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  <a:t>Específicos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D1971CE-01D7-437A-9F9B-120908DB5ABC}"/>
              </a:ext>
            </a:extLst>
          </p:cNvPr>
          <p:cNvSpPr txBox="1"/>
          <p:nvPr/>
        </p:nvSpPr>
        <p:spPr>
          <a:xfrm>
            <a:off x="6611215" y="3821622"/>
            <a:ext cx="62813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C" sz="2400" dirty="0">
                <a:effectLst/>
                <a:latin typeface="Amasis MT Pro Black" panose="02040A040500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Analizar e interpretar los </a:t>
            </a:r>
            <a:r>
              <a:rPr lang="es-EC" sz="2400" dirty="0">
                <a:latin typeface="Amasis MT Pro Black" panose="02040A040500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datos</a:t>
            </a:r>
            <a:endParaRPr lang="es-ES" sz="2400" dirty="0">
              <a:effectLst/>
              <a:latin typeface="Amasis MT Pro Black" panose="02040A040500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90194EC-708C-443B-8B5A-251DE1B75BDA}"/>
              </a:ext>
            </a:extLst>
          </p:cNvPr>
          <p:cNvSpPr txBox="1"/>
          <p:nvPr/>
        </p:nvSpPr>
        <p:spPr>
          <a:xfrm>
            <a:off x="3930361" y="1036054"/>
            <a:ext cx="7187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C" sz="2400" dirty="0">
                <a:effectLst/>
                <a:latin typeface="Amasis MT Pro Black" panose="02040A040500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Fundamentar </a:t>
            </a:r>
            <a:r>
              <a:rPr lang="es-ES" sz="2400" dirty="0">
                <a:latin typeface="Amasis MT Pro Black" panose="02040A040500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el Programa Recreativo</a:t>
            </a:r>
            <a:endParaRPr lang="es-ES" sz="2400" dirty="0">
              <a:effectLst/>
              <a:latin typeface="Amasis MT Pro Black" panose="02040A040500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7647447-A9B9-487F-B88F-017E0EE80B04}"/>
              </a:ext>
            </a:extLst>
          </p:cNvPr>
          <p:cNvSpPr txBox="1"/>
          <p:nvPr/>
        </p:nvSpPr>
        <p:spPr>
          <a:xfrm>
            <a:off x="4598810" y="1622166"/>
            <a:ext cx="71879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C" sz="2400" dirty="0">
                <a:effectLst/>
                <a:latin typeface="Amasis MT Pro Black" panose="02040A040500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Diagnosticar la </a:t>
            </a:r>
            <a:r>
              <a:rPr lang="es-EC" sz="2400" dirty="0"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psicomotricidad del adulto mayor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753254A-D112-49A3-94BA-70D695708CED}"/>
              </a:ext>
            </a:extLst>
          </p:cNvPr>
          <p:cNvSpPr txBox="1"/>
          <p:nvPr/>
        </p:nvSpPr>
        <p:spPr>
          <a:xfrm>
            <a:off x="5552251" y="2768060"/>
            <a:ext cx="62813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C" sz="2400" dirty="0">
                <a:effectLst/>
                <a:latin typeface="Amasis MT Pro Black" panose="02040A040500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Diseñar y </a:t>
            </a:r>
            <a:r>
              <a:rPr lang="es-EC" sz="2400" dirty="0">
                <a:latin typeface="Amasis MT Pro Black" panose="02040A040500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aplicar </a:t>
            </a:r>
            <a:r>
              <a:rPr lang="es-EC" sz="2400" dirty="0">
                <a:effectLst/>
                <a:latin typeface="Amasis MT Pro Black" panose="02040A040500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el Programa recreativo</a:t>
            </a:r>
            <a:endParaRPr lang="es-ES" sz="2400" dirty="0">
              <a:effectLst/>
              <a:latin typeface="Amasis MT Pro Black" panose="02040A040500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47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7" grpId="0"/>
      <p:bldP spid="10" grpId="0"/>
      <p:bldP spid="11" grpId="0"/>
      <p:bldP spid="12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83130" y="507386"/>
            <a:ext cx="104740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4800" b="1" dirty="0">
                <a:ln w="13462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  <a:t>FUNDAMENTACIÓN TEÓRICA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953966" y="3709888"/>
            <a:ext cx="922624" cy="772177"/>
            <a:chOff x="1967345" y="3844308"/>
            <a:chExt cx="922624" cy="772177"/>
          </a:xfrm>
        </p:grpSpPr>
        <p:sp>
          <p:nvSpPr>
            <p:cNvPr id="6" name="Flecha abajo 5"/>
            <p:cNvSpPr/>
            <p:nvPr/>
          </p:nvSpPr>
          <p:spPr>
            <a:xfrm>
              <a:off x="1967345" y="3844308"/>
              <a:ext cx="360218" cy="76416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7" name="Flecha abajo 6"/>
            <p:cNvSpPr/>
            <p:nvPr/>
          </p:nvSpPr>
          <p:spPr>
            <a:xfrm rot="10800000">
              <a:off x="2529751" y="3852319"/>
              <a:ext cx="360218" cy="76416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pic>
        <p:nvPicPr>
          <p:cNvPr id="3" name="Imagen 2" descr="Un grupo de personas en uniforme&#10;&#10;Descripción generada automáticamente">
            <a:extLst>
              <a:ext uri="{FF2B5EF4-FFF2-40B4-BE49-F238E27FC236}">
                <a16:creationId xmlns:a16="http://schemas.microsoft.com/office/drawing/2014/main" id="{6673368B-6433-45B1-958C-652D7DBC97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57" y="1717858"/>
            <a:ext cx="3039412" cy="1711142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91D1DBB9-3144-4147-9F7F-42C1C5381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57" y="4611626"/>
            <a:ext cx="2810028" cy="210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 descr="Imagen que contiene interior, cubierto, decorado, tabla&#10;&#10;Descripción generada automáticamente">
            <a:extLst>
              <a:ext uri="{FF2B5EF4-FFF2-40B4-BE49-F238E27FC236}">
                <a16:creationId xmlns:a16="http://schemas.microsoft.com/office/drawing/2014/main" id="{7D19B103-02C3-47AC-BAB7-7EB5052C2E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5618">
            <a:off x="4867986" y="1808051"/>
            <a:ext cx="3372510" cy="1897037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FB6D9233-2A99-4980-A717-8DCC749C3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3589">
            <a:off x="8488160" y="2061631"/>
            <a:ext cx="26860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 descr="Un par de hombres sentados en una mesa&#10;&#10;Descripción generada automáticamente con confianza baja">
            <a:extLst>
              <a:ext uri="{FF2B5EF4-FFF2-40B4-BE49-F238E27FC236}">
                <a16:creationId xmlns:a16="http://schemas.microsoft.com/office/drawing/2014/main" id="{1927F737-28A2-4074-925E-FA43CDCA78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067" y="2993363"/>
            <a:ext cx="3338945" cy="1878157"/>
          </a:xfrm>
          <a:prstGeom prst="rect">
            <a:avLst/>
          </a:prstGeom>
        </p:spPr>
      </p:pic>
      <p:pic>
        <p:nvPicPr>
          <p:cNvPr id="17" name="Imagen 16" descr="Un grupo de personas de pie&#10;&#10;Descripción generada automáticamente">
            <a:extLst>
              <a:ext uri="{FF2B5EF4-FFF2-40B4-BE49-F238E27FC236}">
                <a16:creationId xmlns:a16="http://schemas.microsoft.com/office/drawing/2014/main" id="{2F9BFF77-4A94-45CD-8AB1-29A218D771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419" y="2963172"/>
            <a:ext cx="5303534" cy="298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1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667103" y="416291"/>
            <a:ext cx="491597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6600" dirty="0">
                <a:ln w="1905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HIPÓTESIS 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9829801" y="195226"/>
            <a:ext cx="2127738" cy="1415365"/>
            <a:chOff x="7066038" y="99957"/>
            <a:chExt cx="2684617" cy="2038332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94193">
              <a:off x="8967063" y="815793"/>
              <a:ext cx="758369" cy="808814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372">
              <a:off x="7967010" y="99957"/>
              <a:ext cx="808814" cy="808814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2691">
              <a:off x="8518688" y="294681"/>
              <a:ext cx="808814" cy="808814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6038" y="738170"/>
              <a:ext cx="1764149" cy="1400119"/>
            </a:xfrm>
            <a:prstGeom prst="rect">
              <a:avLst/>
            </a:prstGeom>
          </p:spPr>
        </p:pic>
      </p:grpSp>
      <p:sp>
        <p:nvSpPr>
          <p:cNvPr id="17" name="Rectángulo 16"/>
          <p:cNvSpPr/>
          <p:nvPr/>
        </p:nvSpPr>
        <p:spPr>
          <a:xfrm>
            <a:off x="1134815" y="2642295"/>
            <a:ext cx="953771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just">
              <a:spcAft>
                <a:spcPts val="0"/>
              </a:spcAft>
            </a:pPr>
            <a:r>
              <a:rPr lang="es-EC" sz="3600" b="1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H0</a:t>
            </a:r>
            <a:r>
              <a:rPr lang="es-EC" sz="36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: </a:t>
            </a:r>
            <a:r>
              <a:rPr lang="es-EC" sz="2800" dirty="0">
                <a:latin typeface="Amasis MT Pro Black" panose="02040A04050005020304" pitchFamily="18" charset="0"/>
              </a:rPr>
              <a:t>La aplicación de un Programa recreativo no incide en la psicomotricidad del adulto mayor de Monjas Jardín del Valle de Quito.</a:t>
            </a:r>
            <a:endParaRPr lang="es-EC" sz="3200" dirty="0">
              <a:effectLst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pic>
        <p:nvPicPr>
          <p:cNvPr id="4098" name="Picture 2" descr="Siempre juntos | Animated images, Funny icons, Cute disney">
            <a:extLst>
              <a:ext uri="{FF2B5EF4-FFF2-40B4-BE49-F238E27FC236}">
                <a16:creationId xmlns:a16="http://schemas.microsoft.com/office/drawing/2014/main" id="{88922E6D-D9E7-4F86-9336-0A9CFA579C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22" y="363021"/>
            <a:ext cx="2284591" cy="196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5ED424F-CE68-4C9B-9BE3-6A2BF4C7527B}"/>
              </a:ext>
            </a:extLst>
          </p:cNvPr>
          <p:cNvSpPr txBox="1"/>
          <p:nvPr/>
        </p:nvSpPr>
        <p:spPr>
          <a:xfrm>
            <a:off x="1134815" y="4729799"/>
            <a:ext cx="95377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2095" algn="just"/>
            <a:r>
              <a:rPr lang="es-EC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H1:</a:t>
            </a:r>
            <a:r>
              <a:rPr lang="es-EC" sz="4000" dirty="0">
                <a:solidFill>
                  <a:schemeClr val="accent6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s-EC" sz="2800" dirty="0">
                <a:latin typeface="Amasis MT Pro Black" panose="02040A04050005020304" pitchFamily="18" charset="0"/>
              </a:rPr>
              <a:t>La aplicación de un programa recreativo incide favorablemente en la psicomotricidad del adulto mayor de Monjas Jardín del Valle de Quito.</a:t>
            </a:r>
            <a:endParaRPr lang="es-ES" sz="28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19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119D30E-C798-449E-A805-C82604559A63}"/>
              </a:ext>
            </a:extLst>
          </p:cNvPr>
          <p:cNvSpPr/>
          <p:nvPr/>
        </p:nvSpPr>
        <p:spPr>
          <a:xfrm rot="19337200">
            <a:off x="-354961" y="1178555"/>
            <a:ext cx="43365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</a:rPr>
              <a:t>TIPO DE INVESTIGACIÓN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26C4FE8-3A0E-491B-8C1B-78D00E0B95E6}"/>
              </a:ext>
            </a:extLst>
          </p:cNvPr>
          <p:cNvGrpSpPr/>
          <p:nvPr/>
        </p:nvGrpSpPr>
        <p:grpSpPr>
          <a:xfrm>
            <a:off x="4322618" y="508227"/>
            <a:ext cx="7015618" cy="1334257"/>
            <a:chOff x="0" y="1347677"/>
            <a:chExt cx="8219256" cy="1359260"/>
          </a:xfrm>
        </p:grpSpPr>
        <p:sp>
          <p:nvSpPr>
            <p:cNvPr id="10" name="Globo: flecha hacia arriba 9">
              <a:extLst>
                <a:ext uri="{FF2B5EF4-FFF2-40B4-BE49-F238E27FC236}">
                  <a16:creationId xmlns:a16="http://schemas.microsoft.com/office/drawing/2014/main" id="{3561C03E-BB79-48BA-B47E-94C45A714E0E}"/>
                </a:ext>
              </a:extLst>
            </p:cNvPr>
            <p:cNvSpPr/>
            <p:nvPr/>
          </p:nvSpPr>
          <p:spPr>
            <a:xfrm rot="10800000">
              <a:off x="0" y="1347677"/>
              <a:ext cx="8219256" cy="1359260"/>
            </a:xfrm>
            <a:prstGeom prst="upArrowCallou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s-EC" dirty="0"/>
            </a:p>
          </p:txBody>
        </p:sp>
        <p:sp>
          <p:nvSpPr>
            <p:cNvPr id="11" name="Globo: flecha hacia arriba 4">
              <a:extLst>
                <a:ext uri="{FF2B5EF4-FFF2-40B4-BE49-F238E27FC236}">
                  <a16:creationId xmlns:a16="http://schemas.microsoft.com/office/drawing/2014/main" id="{048592B8-2271-46F0-B117-83D84FD7E142}"/>
                </a:ext>
              </a:extLst>
            </p:cNvPr>
            <p:cNvSpPr txBox="1"/>
            <p:nvPr/>
          </p:nvSpPr>
          <p:spPr>
            <a:xfrm rot="21600000">
              <a:off x="0" y="1347677"/>
              <a:ext cx="8219256" cy="88320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28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masis MT Pro Black" panose="02040A04050005020304" pitchFamily="18" charset="0"/>
                </a:rPr>
                <a:t>Tipo Cualitativo, cuasiexperimental</a:t>
              </a:r>
            </a:p>
          </p:txBody>
        </p:sp>
      </p:grpSp>
      <p:sp>
        <p:nvSpPr>
          <p:cNvPr id="14" name="Globo: flecha hacia arriba 13">
            <a:extLst>
              <a:ext uri="{FF2B5EF4-FFF2-40B4-BE49-F238E27FC236}">
                <a16:creationId xmlns:a16="http://schemas.microsoft.com/office/drawing/2014/main" id="{DDB09CE2-B073-4BA2-A2E6-CD306ED3DD6C}"/>
              </a:ext>
            </a:extLst>
          </p:cNvPr>
          <p:cNvSpPr/>
          <p:nvPr/>
        </p:nvSpPr>
        <p:spPr>
          <a:xfrm rot="10800000">
            <a:off x="4322618" y="1842778"/>
            <a:ext cx="7015618" cy="1586222"/>
          </a:xfrm>
          <a:prstGeom prst="upArrowCallout">
            <a:avLst>
              <a:gd name="adj1" fmla="val 23842"/>
              <a:gd name="adj2" fmla="val 25579"/>
              <a:gd name="adj3" fmla="val 25000"/>
              <a:gd name="adj4" fmla="val 6497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s-EC" dirty="0"/>
          </a:p>
        </p:txBody>
      </p:sp>
      <p:sp>
        <p:nvSpPr>
          <p:cNvPr id="15" name="Globo: flecha hacia arriba 4">
            <a:extLst>
              <a:ext uri="{FF2B5EF4-FFF2-40B4-BE49-F238E27FC236}">
                <a16:creationId xmlns:a16="http://schemas.microsoft.com/office/drawing/2014/main" id="{A243EFD6-5D66-4D5F-90A9-EFF6D85A53B0}"/>
              </a:ext>
            </a:extLst>
          </p:cNvPr>
          <p:cNvSpPr txBox="1"/>
          <p:nvPr/>
        </p:nvSpPr>
        <p:spPr>
          <a:xfrm>
            <a:off x="4322618" y="1994590"/>
            <a:ext cx="7015618" cy="8669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marL="0" lvl="0" indent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C" sz="2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Dos grupos de estudio: ABC Experimental y de Control</a:t>
            </a:r>
          </a:p>
        </p:txBody>
      </p:sp>
      <p:sp>
        <p:nvSpPr>
          <p:cNvPr id="16" name="Globo: flecha hacia arriba 15">
            <a:extLst>
              <a:ext uri="{FF2B5EF4-FFF2-40B4-BE49-F238E27FC236}">
                <a16:creationId xmlns:a16="http://schemas.microsoft.com/office/drawing/2014/main" id="{F966140E-EBB3-410B-BB49-7BAFB02926EB}"/>
              </a:ext>
            </a:extLst>
          </p:cNvPr>
          <p:cNvSpPr/>
          <p:nvPr/>
        </p:nvSpPr>
        <p:spPr>
          <a:xfrm rot="10800000">
            <a:off x="4423063" y="3449781"/>
            <a:ext cx="7015618" cy="1586222"/>
          </a:xfrm>
          <a:prstGeom prst="upArrowCallout">
            <a:avLst>
              <a:gd name="adj1" fmla="val 23842"/>
              <a:gd name="adj2" fmla="val 25579"/>
              <a:gd name="adj3" fmla="val 25000"/>
              <a:gd name="adj4" fmla="val 64977"/>
            </a:avLst>
          </a:prstGeom>
        </p:spPr>
        <p:style>
          <a:lnRef idx="1">
            <a:schemeClr val="accent4"/>
          </a:lnRef>
          <a:fillRef idx="1002">
            <a:schemeClr val="dk1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s-EC" dirty="0"/>
          </a:p>
        </p:txBody>
      </p:sp>
      <p:sp>
        <p:nvSpPr>
          <p:cNvPr id="17" name="Globo: flecha hacia arriba 4">
            <a:extLst>
              <a:ext uri="{FF2B5EF4-FFF2-40B4-BE49-F238E27FC236}">
                <a16:creationId xmlns:a16="http://schemas.microsoft.com/office/drawing/2014/main" id="{8565A5C1-AF67-4C7E-9786-525D1A30553E}"/>
              </a:ext>
            </a:extLst>
          </p:cNvPr>
          <p:cNvSpPr txBox="1"/>
          <p:nvPr/>
        </p:nvSpPr>
        <p:spPr>
          <a:xfrm>
            <a:off x="4423063" y="3601593"/>
            <a:ext cx="7015618" cy="8669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marL="0" lvl="0" indent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C" sz="2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Adultos mayores de 60 a 82 años</a:t>
            </a:r>
          </a:p>
        </p:txBody>
      </p:sp>
      <p:sp>
        <p:nvSpPr>
          <p:cNvPr id="19" name="Globo: flecha hacia arriba 18">
            <a:extLst>
              <a:ext uri="{FF2B5EF4-FFF2-40B4-BE49-F238E27FC236}">
                <a16:creationId xmlns:a16="http://schemas.microsoft.com/office/drawing/2014/main" id="{DAA78DF8-9415-47B9-96CA-1ABE3170CA7C}"/>
              </a:ext>
            </a:extLst>
          </p:cNvPr>
          <p:cNvSpPr/>
          <p:nvPr/>
        </p:nvSpPr>
        <p:spPr>
          <a:xfrm rot="10800000">
            <a:off x="4423063" y="5159396"/>
            <a:ext cx="7015618" cy="1586222"/>
          </a:xfrm>
          <a:prstGeom prst="upArrowCallout">
            <a:avLst>
              <a:gd name="adj1" fmla="val 23842"/>
              <a:gd name="adj2" fmla="val 25579"/>
              <a:gd name="adj3" fmla="val 25000"/>
              <a:gd name="adj4" fmla="val 64977"/>
            </a:avLst>
          </a:prstGeom>
        </p:spPr>
        <p:style>
          <a:lnRef idx="1">
            <a:schemeClr val="accent4"/>
          </a:lnRef>
          <a:fillRef idx="1002">
            <a:schemeClr val="dk1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s-EC" dirty="0"/>
          </a:p>
        </p:txBody>
      </p:sp>
      <p:sp>
        <p:nvSpPr>
          <p:cNvPr id="20" name="Globo: flecha hacia arriba 4">
            <a:extLst>
              <a:ext uri="{FF2B5EF4-FFF2-40B4-BE49-F238E27FC236}">
                <a16:creationId xmlns:a16="http://schemas.microsoft.com/office/drawing/2014/main" id="{21F2632D-0FDD-4DB0-AB73-EF8BCE7FFC88}"/>
              </a:ext>
            </a:extLst>
          </p:cNvPr>
          <p:cNvSpPr txBox="1"/>
          <p:nvPr/>
        </p:nvSpPr>
        <p:spPr>
          <a:xfrm>
            <a:off x="4423063" y="5311208"/>
            <a:ext cx="7015618" cy="8669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400" dirty="0">
                <a:solidFill>
                  <a:schemeClr val="bg1"/>
                </a:solidFill>
                <a:latin typeface="Amasis MT Pro Black" panose="02040A04050005020304" pitchFamily="18" charset="0"/>
              </a:rPr>
              <a:t>Programa recreativo en beneficio de la psicomotricidad de la adulto mayor</a:t>
            </a:r>
            <a:endParaRPr lang="es-EC" sz="3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67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B30BDB6-5352-49D5-9A61-6D94BA6310BF}"/>
              </a:ext>
            </a:extLst>
          </p:cNvPr>
          <p:cNvSpPr/>
          <p:nvPr/>
        </p:nvSpPr>
        <p:spPr>
          <a:xfrm>
            <a:off x="1744003" y="0"/>
            <a:ext cx="953013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</a:rPr>
              <a:t>TÉCNICAS E INSTRUMENTOS DE EVALUACIÓN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9BBFF162-3479-4E0F-A82D-FFE49805C838}"/>
              </a:ext>
            </a:extLst>
          </p:cNvPr>
          <p:cNvGrpSpPr/>
          <p:nvPr/>
        </p:nvGrpSpPr>
        <p:grpSpPr>
          <a:xfrm>
            <a:off x="9313622" y="1446550"/>
            <a:ext cx="2668212" cy="1956944"/>
            <a:chOff x="9250424" y="2191797"/>
            <a:chExt cx="2668212" cy="1956944"/>
          </a:xfrm>
        </p:grpSpPr>
        <p:sp>
          <p:nvSpPr>
            <p:cNvPr id="21" name="Flecha: hacia abajo 20">
              <a:extLst>
                <a:ext uri="{FF2B5EF4-FFF2-40B4-BE49-F238E27FC236}">
                  <a16:creationId xmlns:a16="http://schemas.microsoft.com/office/drawing/2014/main" id="{D91FCAE9-7FEA-4C1B-93A6-F4350EF242DA}"/>
                </a:ext>
              </a:extLst>
            </p:cNvPr>
            <p:cNvSpPr/>
            <p:nvPr/>
          </p:nvSpPr>
          <p:spPr>
            <a:xfrm>
              <a:off x="10324757" y="3282208"/>
              <a:ext cx="519545" cy="86653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5122" name="Picture 2" descr="Entrevista con adultos mayores">
              <a:extLst>
                <a:ext uri="{FF2B5EF4-FFF2-40B4-BE49-F238E27FC236}">
                  <a16:creationId xmlns:a16="http://schemas.microsoft.com/office/drawing/2014/main" id="{C1597390-63A8-48FA-B912-D3E6D3CC7C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0424" y="2191797"/>
              <a:ext cx="2668212" cy="1499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8FAE7E6A-3410-40A6-A062-F9A67C386465}"/>
              </a:ext>
            </a:extLst>
          </p:cNvPr>
          <p:cNvSpPr txBox="1"/>
          <p:nvPr/>
        </p:nvSpPr>
        <p:spPr>
          <a:xfrm>
            <a:off x="145986" y="2044397"/>
            <a:ext cx="21691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800" dirty="0">
                <a:effectLst/>
                <a:latin typeface="Amasis MT Pro Black" panose="02040A04050005020304" pitchFamily="18" charset="0"/>
                <a:ea typeface="Calibri" panose="020F0502020204030204" pitchFamily="34" charset="0"/>
              </a:rPr>
              <a:t>Test MABC adaptado </a:t>
            </a:r>
            <a:endParaRPr lang="es-EC" sz="2800" dirty="0">
              <a:latin typeface="Amasis MT Pro Black" panose="02040A04050005020304" pitchFamily="18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1DA1384-3FAA-4F1B-936E-D5E41EAC207E}"/>
              </a:ext>
            </a:extLst>
          </p:cNvPr>
          <p:cNvGrpSpPr/>
          <p:nvPr/>
        </p:nvGrpSpPr>
        <p:grpSpPr>
          <a:xfrm>
            <a:off x="2281082" y="1760693"/>
            <a:ext cx="3396367" cy="2202266"/>
            <a:chOff x="4095478" y="2619116"/>
            <a:chExt cx="3007343" cy="1883428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2DD6B1E8-E30A-4DAF-8B48-53C3299441A0}"/>
                </a:ext>
              </a:extLst>
            </p:cNvPr>
            <p:cNvPicPr/>
            <p:nvPr/>
          </p:nvPicPr>
          <p:blipFill rotWithShape="1">
            <a:blip r:embed="rId3"/>
            <a:srcRect l="30787" t="36427" r="28860" b="31899"/>
            <a:stretch/>
          </p:blipFill>
          <p:spPr bwMode="auto">
            <a:xfrm>
              <a:off x="4095478" y="2619116"/>
              <a:ext cx="3007343" cy="160998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54C86197-F22D-4292-A46E-D59612A6570F}"/>
                </a:ext>
              </a:extLst>
            </p:cNvPr>
            <p:cNvSpPr txBox="1"/>
            <p:nvPr/>
          </p:nvSpPr>
          <p:spPr>
            <a:xfrm>
              <a:off x="4253526" y="4133212"/>
              <a:ext cx="2691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>
                  <a:latin typeface="Amasis MT Pro Black" panose="02040A04050005020304" pitchFamily="18" charset="0"/>
                </a:rPr>
                <a:t>Test: TRAZADO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3D44C781-E0D9-472E-9EF9-45F76B1A895D}"/>
              </a:ext>
            </a:extLst>
          </p:cNvPr>
          <p:cNvGrpSpPr/>
          <p:nvPr/>
        </p:nvGrpSpPr>
        <p:grpSpPr>
          <a:xfrm>
            <a:off x="206306" y="3282208"/>
            <a:ext cx="2443139" cy="2493797"/>
            <a:chOff x="3497245" y="3689871"/>
            <a:chExt cx="2443139" cy="2493797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D02E3CEF-DAFA-4268-8689-F78B99C030C7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52" t="20098" r="25850" b="278"/>
            <a:stretch/>
          </p:blipFill>
          <p:spPr bwMode="auto">
            <a:xfrm>
              <a:off x="3681066" y="3689871"/>
              <a:ext cx="2075498" cy="21082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71FCC671-7D22-419E-A2D4-21414C3A2A25}"/>
                </a:ext>
              </a:extLst>
            </p:cNvPr>
            <p:cNvSpPr txBox="1"/>
            <p:nvPr/>
          </p:nvSpPr>
          <p:spPr>
            <a:xfrm>
              <a:off x="3497245" y="5814336"/>
              <a:ext cx="24431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>
                  <a:latin typeface="Amasis MT Pro Black" panose="02040A04050005020304" pitchFamily="18" charset="0"/>
                </a:rPr>
                <a:t>Test: INSERTAR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B7752C7-A152-4198-A5E0-E914F0B81F42}"/>
              </a:ext>
            </a:extLst>
          </p:cNvPr>
          <p:cNvGrpSpPr/>
          <p:nvPr/>
        </p:nvGrpSpPr>
        <p:grpSpPr>
          <a:xfrm>
            <a:off x="2736909" y="4211855"/>
            <a:ext cx="2940540" cy="2212049"/>
            <a:chOff x="6596945" y="3770743"/>
            <a:chExt cx="2484710" cy="2212049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8BC2C211-77C9-4F35-84DA-30B81805A6A7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57" t="11100" r="16174" b="6490"/>
            <a:stretch/>
          </p:blipFill>
          <p:spPr bwMode="auto">
            <a:xfrm>
              <a:off x="6600507" y="3770743"/>
              <a:ext cx="2481148" cy="188253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A648B3F2-F674-4A58-9713-1D86684C5456}"/>
                </a:ext>
              </a:extLst>
            </p:cNvPr>
            <p:cNvSpPr txBox="1"/>
            <p:nvPr/>
          </p:nvSpPr>
          <p:spPr>
            <a:xfrm>
              <a:off x="6596945" y="5613460"/>
              <a:ext cx="24431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>
                  <a:latin typeface="Amasis MT Pro Black" panose="02040A04050005020304" pitchFamily="18" charset="0"/>
                </a:rPr>
                <a:t>Test: PINES</a:t>
              </a: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1752CA5E-39A8-42C8-BE91-3EEC58A2D89F}"/>
              </a:ext>
            </a:extLst>
          </p:cNvPr>
          <p:cNvGrpSpPr/>
          <p:nvPr/>
        </p:nvGrpSpPr>
        <p:grpSpPr>
          <a:xfrm>
            <a:off x="6262600" y="1911471"/>
            <a:ext cx="2444982" cy="3478992"/>
            <a:chOff x="6262600" y="1911471"/>
            <a:chExt cx="2366513" cy="2839155"/>
          </a:xfrm>
        </p:grpSpPr>
        <p:pic>
          <p:nvPicPr>
            <p:cNvPr id="19" name="Imagen 18" descr="Un gato acostado en el suelo&#10;&#10;Descripción generada automáticamente con confianza baja">
              <a:extLst>
                <a:ext uri="{FF2B5EF4-FFF2-40B4-BE49-F238E27FC236}">
                  <a16:creationId xmlns:a16="http://schemas.microsoft.com/office/drawing/2014/main" id="{756D2A88-DA75-4519-9944-E86A556333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21" r="21705"/>
            <a:stretch/>
          </p:blipFill>
          <p:spPr>
            <a:xfrm rot="5400000">
              <a:off x="6226334" y="2347847"/>
              <a:ext cx="2439045" cy="2366513"/>
            </a:xfrm>
            <a:prstGeom prst="rect">
              <a:avLst/>
            </a:prstGeom>
          </p:spPr>
        </p:pic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91D90065-B19F-4E1B-BE89-560C14839CD3}"/>
                </a:ext>
              </a:extLst>
            </p:cNvPr>
            <p:cNvSpPr txBox="1"/>
            <p:nvPr/>
          </p:nvSpPr>
          <p:spPr>
            <a:xfrm>
              <a:off x="6262600" y="1911471"/>
              <a:ext cx="236651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C" sz="2000" dirty="0">
                  <a:latin typeface="Amasis MT Pro Black" panose="02040A04050005020304" pitchFamily="18" charset="0"/>
                </a:rPr>
                <a:t>Timed up and go </a:t>
              </a:r>
              <a:endParaRPr lang="es-EC" sz="2000" dirty="0"/>
            </a:p>
          </p:txBody>
        </p:sp>
      </p:grp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5B6ECD7-A288-453B-95FE-874BE37EFFB6}"/>
              </a:ext>
            </a:extLst>
          </p:cNvPr>
          <p:cNvSpPr txBox="1"/>
          <p:nvPr/>
        </p:nvSpPr>
        <p:spPr>
          <a:xfrm>
            <a:off x="9092826" y="3373647"/>
            <a:ext cx="30393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dirty="0">
                <a:latin typeface="Amasis MT Pro Black" panose="02040A04050005020304" pitchFamily="18" charset="0"/>
              </a:rPr>
              <a:t>Encuesta de satisfacción</a:t>
            </a:r>
          </a:p>
        </p:txBody>
      </p:sp>
      <p:pic>
        <p:nvPicPr>
          <p:cNvPr id="5126" name="Picture 6" descr="sílacasadelospérezgarcía: FELIZ DIA DEL JUBILADO!!!!">
            <a:extLst>
              <a:ext uri="{FF2B5EF4-FFF2-40B4-BE49-F238E27FC236}">
                <a16:creationId xmlns:a16="http://schemas.microsoft.com/office/drawing/2014/main" id="{A96830EF-0A01-4F32-982E-70DD9DB773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527" y="4572164"/>
            <a:ext cx="20859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03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062D767-6681-4D46-BC2C-EBF9E576AE63}"/>
              </a:ext>
            </a:extLst>
          </p:cNvPr>
          <p:cNvSpPr/>
          <p:nvPr/>
        </p:nvSpPr>
        <p:spPr>
          <a:xfrm>
            <a:off x="0" y="152823"/>
            <a:ext cx="69878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4400" b="1" dirty="0">
                <a:ln w="13462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  <a:t>PROGRAMA RECREATIVO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B348CEB8-AA3B-4294-BA33-B39DF820E0DA}"/>
              </a:ext>
            </a:extLst>
          </p:cNvPr>
          <p:cNvGrpSpPr/>
          <p:nvPr/>
        </p:nvGrpSpPr>
        <p:grpSpPr>
          <a:xfrm>
            <a:off x="134533" y="849842"/>
            <a:ext cx="3657600" cy="1938821"/>
            <a:chOff x="134534" y="1063690"/>
            <a:chExt cx="3657600" cy="1938821"/>
          </a:xfrm>
        </p:grpSpPr>
        <p:pic>
          <p:nvPicPr>
            <p:cNvPr id="6" name="Imagen 5" descr="Un grupo de personas en una estación&#10;&#10;Descripción generada automáticamente">
              <a:extLst>
                <a:ext uri="{FF2B5EF4-FFF2-40B4-BE49-F238E27FC236}">
                  <a16:creationId xmlns:a16="http://schemas.microsoft.com/office/drawing/2014/main" id="{25E5769C-4891-41C2-A43D-354433059F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054"/>
            <a:stretch/>
          </p:blipFill>
          <p:spPr>
            <a:xfrm>
              <a:off x="134534" y="1063690"/>
              <a:ext cx="3657600" cy="17541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6E202D22-FA41-4FDF-A3C3-3272F5DD22E5}"/>
                </a:ext>
              </a:extLst>
            </p:cNvPr>
            <p:cNvSpPr txBox="1"/>
            <p:nvPr/>
          </p:nvSpPr>
          <p:spPr>
            <a:xfrm>
              <a:off x="741764" y="2633179"/>
              <a:ext cx="24431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>
                  <a:latin typeface="Amasis MT Pro Black" panose="02040A04050005020304" pitchFamily="18" charset="0"/>
                </a:rPr>
                <a:t>A. LÚDICA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BBA1A0F8-D6F1-4E6C-97FA-E7503E832965}"/>
              </a:ext>
            </a:extLst>
          </p:cNvPr>
          <p:cNvGrpSpPr/>
          <p:nvPr/>
        </p:nvGrpSpPr>
        <p:grpSpPr>
          <a:xfrm>
            <a:off x="4386832" y="745259"/>
            <a:ext cx="3546413" cy="2043404"/>
            <a:chOff x="4301411" y="935392"/>
            <a:chExt cx="3545634" cy="2251785"/>
          </a:xfrm>
        </p:grpSpPr>
        <p:pic>
          <p:nvPicPr>
            <p:cNvPr id="10" name="Imagen 9" descr="Un grupo de niños sentados en una mesa&#10;&#10;Descripción generada automáticamente con confianza baja">
              <a:extLst>
                <a:ext uri="{FF2B5EF4-FFF2-40B4-BE49-F238E27FC236}">
                  <a16:creationId xmlns:a16="http://schemas.microsoft.com/office/drawing/2014/main" id="{28D9E87D-2E55-4BF4-8EDF-E94B1B277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1411" y="935392"/>
              <a:ext cx="3545634" cy="199441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73BF8182-3D94-4D6D-8FCE-A4FEC65191E8}"/>
                </a:ext>
              </a:extLst>
            </p:cNvPr>
            <p:cNvSpPr txBox="1"/>
            <p:nvPr/>
          </p:nvSpPr>
          <p:spPr>
            <a:xfrm>
              <a:off x="4908642" y="2817845"/>
              <a:ext cx="24431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>
                  <a:latin typeface="Amasis MT Pro Black" panose="02040A04050005020304" pitchFamily="18" charset="0"/>
                </a:rPr>
                <a:t>A. MANUAL</a:t>
              </a: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D4026C54-3910-46F0-83BC-00224C93BD01}"/>
              </a:ext>
            </a:extLst>
          </p:cNvPr>
          <p:cNvGrpSpPr/>
          <p:nvPr/>
        </p:nvGrpSpPr>
        <p:grpSpPr>
          <a:xfrm>
            <a:off x="2266614" y="2597961"/>
            <a:ext cx="3546412" cy="2031364"/>
            <a:chOff x="2393538" y="3150136"/>
            <a:chExt cx="3546412" cy="2031364"/>
          </a:xfrm>
        </p:grpSpPr>
        <p:pic>
          <p:nvPicPr>
            <p:cNvPr id="14" name="Imagen 13" descr="Un grupo de personas caminando junto a un niño&#10;&#10;Descripción generada automáticamente con confianza media">
              <a:extLst>
                <a:ext uri="{FF2B5EF4-FFF2-40B4-BE49-F238E27FC236}">
                  <a16:creationId xmlns:a16="http://schemas.microsoft.com/office/drawing/2014/main" id="{9D176DE6-E8EF-4709-A3CB-0845B7282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3538" y="3150136"/>
              <a:ext cx="3546412" cy="181597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D19821FE-2893-48F3-B4EB-7DD31862EB03}"/>
                </a:ext>
              </a:extLst>
            </p:cNvPr>
            <p:cNvSpPr txBox="1"/>
            <p:nvPr/>
          </p:nvSpPr>
          <p:spPr>
            <a:xfrm>
              <a:off x="2729441" y="4812168"/>
              <a:ext cx="3044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>
                  <a:latin typeface="Amasis MT Pro Black" panose="02040A04050005020304" pitchFamily="18" charset="0"/>
                </a:rPr>
                <a:t>A. FÍSICO DEPORTIVA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0B5DD3AB-CDE0-4053-986D-0B4330E487FA}"/>
              </a:ext>
            </a:extLst>
          </p:cNvPr>
          <p:cNvGrpSpPr/>
          <p:nvPr/>
        </p:nvGrpSpPr>
        <p:grpSpPr>
          <a:xfrm>
            <a:off x="7272562" y="2220377"/>
            <a:ext cx="3546412" cy="2206976"/>
            <a:chOff x="1141920" y="2566895"/>
            <a:chExt cx="3546412" cy="3648128"/>
          </a:xfrm>
        </p:grpSpPr>
        <p:pic>
          <p:nvPicPr>
            <p:cNvPr id="18" name="Imagen 17" descr="Un grupo de personas de pie&#10;&#10;Descripción generada automáticamente">
              <a:extLst>
                <a:ext uri="{FF2B5EF4-FFF2-40B4-BE49-F238E27FC236}">
                  <a16:creationId xmlns:a16="http://schemas.microsoft.com/office/drawing/2014/main" id="{D1EFDC47-960D-4D7D-AB6B-7B250A737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920" y="2566895"/>
              <a:ext cx="3546412" cy="300179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ED03323F-2797-494E-9963-5CA9A0216B24}"/>
                </a:ext>
              </a:extLst>
            </p:cNvPr>
            <p:cNvSpPr txBox="1"/>
            <p:nvPr/>
          </p:nvSpPr>
          <p:spPr>
            <a:xfrm>
              <a:off x="1271548" y="5568692"/>
              <a:ext cx="30444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>
                  <a:latin typeface="Amasis MT Pro Black" panose="02040A04050005020304" pitchFamily="18" charset="0"/>
                </a:rPr>
                <a:t>A. MANTENIMIENTO DE LA SALUD</a:t>
              </a: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128E9910-BFDC-4C76-9F8D-593536035D35}"/>
              </a:ext>
            </a:extLst>
          </p:cNvPr>
          <p:cNvGrpSpPr/>
          <p:nvPr/>
        </p:nvGrpSpPr>
        <p:grpSpPr>
          <a:xfrm>
            <a:off x="4956928" y="4718206"/>
            <a:ext cx="3240635" cy="1994601"/>
            <a:chOff x="3493925" y="4691677"/>
            <a:chExt cx="3240635" cy="1994601"/>
          </a:xfrm>
        </p:grpSpPr>
        <p:pic>
          <p:nvPicPr>
            <p:cNvPr id="22" name="Imagen 21" descr="Grupo de personas en un evento&#10;&#10;Descripción generada automáticamente">
              <a:extLst>
                <a:ext uri="{FF2B5EF4-FFF2-40B4-BE49-F238E27FC236}">
                  <a16:creationId xmlns:a16="http://schemas.microsoft.com/office/drawing/2014/main" id="{1D211417-62BA-41FB-8B1A-CBF5185FF5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94"/>
            <a:stretch/>
          </p:blipFill>
          <p:spPr>
            <a:xfrm>
              <a:off x="3493925" y="4691677"/>
              <a:ext cx="3240635" cy="174141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BBBD1E3E-DE75-4F1B-A550-5276088D6366}"/>
                </a:ext>
              </a:extLst>
            </p:cNvPr>
            <p:cNvSpPr txBox="1"/>
            <p:nvPr/>
          </p:nvSpPr>
          <p:spPr>
            <a:xfrm>
              <a:off x="3592033" y="6316946"/>
              <a:ext cx="3044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>
                  <a:latin typeface="Amasis MT Pro Black" panose="02040A04050005020304" pitchFamily="18" charset="0"/>
                </a:rPr>
                <a:t>A. CONMEMORATIVA</a:t>
              </a:r>
            </a:p>
          </p:txBody>
        </p:sp>
      </p:grp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FBA0737-AEBA-4DD7-AE82-8A56CEEE6AF3}"/>
              </a:ext>
            </a:extLst>
          </p:cNvPr>
          <p:cNvSpPr txBox="1"/>
          <p:nvPr/>
        </p:nvSpPr>
        <p:spPr>
          <a:xfrm>
            <a:off x="348747" y="5084992"/>
            <a:ext cx="3546412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s-EC" sz="2400" dirty="0">
                <a:solidFill>
                  <a:srgbClr val="000000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</a:rPr>
              <a:t>36 sesiones de 90 minutos, frecuencia de 2 días por semana</a:t>
            </a:r>
            <a:endParaRPr lang="es-EC" sz="24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85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0.xml><?xml version="1.0" encoding="utf-8"?>
<a:theme xmlns:a="http://schemas.openxmlformats.org/drawingml/2006/main" name="lupa negra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upa negra" id="{860E88CC-92C5-4FF6-A005-68E3298C77D2}" vid="{BF0471E0-312B-473D-A89F-0D496AEFF879}"/>
    </a:ext>
  </a:extLst>
</a:theme>
</file>

<file path=ppt/theme/theme1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3.xml><?xml version="1.0" encoding="utf-8"?>
<a:theme xmlns:a="http://schemas.openxmlformats.org/drawingml/2006/main" name="2_Gota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4.xml><?xml version="1.0" encoding="utf-8"?>
<a:theme xmlns:a="http://schemas.openxmlformats.org/drawingml/2006/main" name="Malla">
  <a:themeElements>
    <a:clrScheme name="Mall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ll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ll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5.xml><?xml version="1.0" encoding="utf-8"?>
<a:theme xmlns:a="http://schemas.openxmlformats.org/drawingml/2006/main" name="zen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zen" id="{2E963DCD-7CB2-44E9-9817-F5D5909FFE95}" vid="{173E7B66-D8BF-4E60-809D-34D396AB167D}"/>
    </a:ext>
  </a:extLst>
</a:theme>
</file>

<file path=ppt/theme/theme6.xml><?xml version="1.0" encoding="utf-8"?>
<a:theme xmlns:a="http://schemas.openxmlformats.org/drawingml/2006/main" name="investigacion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vestigacion" id="{9624B741-328D-4E14-9F16-316D113EB7D8}" vid="{C33448DD-02BD-415B-9FE0-0D309FB0376B}"/>
    </a:ext>
  </a:extLst>
</a:theme>
</file>

<file path=ppt/theme/theme7.xml><?xml version="1.0" encoding="utf-8"?>
<a:theme xmlns:a="http://schemas.openxmlformats.org/drawingml/2006/main" name="avion de papel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vion de papel" id="{CA49BC9B-9816-4BEB-AA2C-8DE77E5627B6}" vid="{367C0471-F9F1-4516-8765-411E5037918C}"/>
    </a:ext>
  </a:extLst>
</a:theme>
</file>

<file path=ppt/theme/theme8.xml><?xml version="1.0" encoding="utf-8"?>
<a:theme xmlns:a="http://schemas.openxmlformats.org/drawingml/2006/main" name="lapi mor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api morado" id="{7D753D13-9354-44EE-829C-AE8CD6E54E37}" vid="{4C8480DC-FAB9-4355-8736-89095312E9BF}"/>
    </a:ext>
  </a:extLst>
</a:theme>
</file>

<file path=ppt/theme/theme9.xml><?xml version="1.0" encoding="utf-8"?>
<a:theme xmlns:a="http://schemas.openxmlformats.org/drawingml/2006/main" name="flores japonesas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lores japonesas" id="{99EBC9EF-F476-43BF-A719-5C619879CD07}" vid="{B13EFE8E-1810-4956-8318-19B8A9C51AC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1392</TotalTime>
  <Words>863</Words>
  <Application>Microsoft Office PowerPoint</Application>
  <PresentationFormat>Panorámica</PresentationFormat>
  <Paragraphs>108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11</vt:i4>
      </vt:variant>
      <vt:variant>
        <vt:lpstr>Títulos de diapositiva</vt:lpstr>
      </vt:variant>
      <vt:variant>
        <vt:i4>22</vt:i4>
      </vt:variant>
    </vt:vector>
  </HeadingPairs>
  <TitlesOfParts>
    <vt:vector size="43" baseType="lpstr">
      <vt:lpstr>Aharoni</vt:lpstr>
      <vt:lpstr>Amasis MT Pro Black</vt:lpstr>
      <vt:lpstr>Arial</vt:lpstr>
      <vt:lpstr>Berlin Sans FB Demi</vt:lpstr>
      <vt:lpstr>Century Gothic</vt:lpstr>
      <vt:lpstr>Symbol</vt:lpstr>
      <vt:lpstr>Times New Roman</vt:lpstr>
      <vt:lpstr>Trebuchet MS</vt:lpstr>
      <vt:lpstr>Tw Cen MT</vt:lpstr>
      <vt:lpstr>Wingdings 3</vt:lpstr>
      <vt:lpstr>Faceta</vt:lpstr>
      <vt:lpstr>Espiral</vt:lpstr>
      <vt:lpstr>2_Gota</vt:lpstr>
      <vt:lpstr>Malla</vt:lpstr>
      <vt:lpstr>zen</vt:lpstr>
      <vt:lpstr>investigacion</vt:lpstr>
      <vt:lpstr>avion de papel</vt:lpstr>
      <vt:lpstr>lapi morado</vt:lpstr>
      <vt:lpstr>flores japonesas</vt:lpstr>
      <vt:lpstr>lupa negra</vt:lpstr>
      <vt:lpstr>Gota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NELANY</dc:creator>
  <cp:lastModifiedBy>rodrigo coca carrasco</cp:lastModifiedBy>
  <cp:revision>114</cp:revision>
  <dcterms:created xsi:type="dcterms:W3CDTF">2015-04-04T04:39:53Z</dcterms:created>
  <dcterms:modified xsi:type="dcterms:W3CDTF">2021-07-07T18:12:51Z</dcterms:modified>
</cp:coreProperties>
</file>