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60" r:id="rId2"/>
    <p:sldId id="300" r:id="rId3"/>
    <p:sldId id="373" r:id="rId4"/>
    <p:sldId id="412" r:id="rId5"/>
    <p:sldId id="372" r:id="rId6"/>
    <p:sldId id="413" r:id="rId7"/>
    <p:sldId id="392" r:id="rId8"/>
    <p:sldId id="304" r:id="rId9"/>
    <p:sldId id="418" r:id="rId10"/>
    <p:sldId id="462" r:id="rId11"/>
    <p:sldId id="472" r:id="rId12"/>
    <p:sldId id="464" r:id="rId13"/>
    <p:sldId id="469" r:id="rId14"/>
    <p:sldId id="470" r:id="rId15"/>
    <p:sldId id="421" r:id="rId16"/>
    <p:sldId id="471" r:id="rId17"/>
    <p:sldId id="422" r:id="rId18"/>
    <p:sldId id="423" r:id="rId19"/>
    <p:sldId id="475" r:id="rId20"/>
    <p:sldId id="435" r:id="rId21"/>
    <p:sldId id="473" r:id="rId22"/>
    <p:sldId id="477" r:id="rId23"/>
    <p:sldId id="474" r:id="rId24"/>
    <p:sldId id="447" r:id="rId25"/>
    <p:sldId id="452" r:id="rId26"/>
    <p:sldId id="453" r:id="rId27"/>
    <p:sldId id="455" r:id="rId28"/>
    <p:sldId id="456" r:id="rId29"/>
    <p:sldId id="458" r:id="rId30"/>
    <p:sldId id="460" r:id="rId31"/>
    <p:sldId id="459" r:id="rId32"/>
    <p:sldId id="476" r:id="rId33"/>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CC0066"/>
    <a:srgbClr val="FF9900"/>
    <a:srgbClr val="FF9966"/>
    <a:srgbClr val="66FF66"/>
    <a:srgbClr val="FFCC00"/>
    <a:srgbClr val="33CCFF"/>
    <a:srgbClr val="336600"/>
    <a:srgbClr val="BBE3B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4E427A-3D55-4303-BF80-6455036E1DE7}">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p:cViewPr varScale="1">
        <p:scale>
          <a:sx n="69" d="100"/>
          <a:sy n="69" d="100"/>
        </p:scale>
        <p:origin x="1440"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UARIO\Desktop\Balseca\Noveno%20semestre\Tesis\PowerMeter\BALSECA%20FORMATO%20TESIS\Datos_mes%20de%20abri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UARIO\Desktop\Balseca\Noveno%20semestre\Tesis\PowerMeter\BALSECA%20FORMATO%20TESIS\Datos_mes%20de%20abril.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s-EC" dirty="0"/>
              <a:t>Emisiones de gases de efecto invernadero por sectores a nivel mundial</a:t>
            </a:r>
          </a:p>
        </c:rich>
      </c:tx>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s-EC"/>
        </a:p>
      </c:txPr>
    </c:title>
    <c:autoTitleDeleted val="0"/>
    <c:plotArea>
      <c:layout/>
      <c:pieChart>
        <c:varyColors val="1"/>
        <c:ser>
          <c:idx val="0"/>
          <c:order val="0"/>
          <c:tx>
            <c:strRef>
              <c:f>Hoja1!$B$1</c:f>
              <c:strCache>
                <c:ptCount val="1"/>
                <c:pt idx="0">
                  <c:v>Ventas</c:v>
                </c:pt>
              </c:strCache>
            </c:strRef>
          </c:tx>
          <c:dPt>
            <c:idx val="0"/>
            <c:bubble3D val="0"/>
            <c:spPr>
              <a:solidFill>
                <a:srgbClr val="66FF6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26C7-4682-B527-E8562ECD55D7}"/>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8-26C7-4682-B527-E8562ECD55D7}"/>
              </c:ext>
            </c:extLst>
          </c:dPt>
          <c:dPt>
            <c:idx val="2"/>
            <c:bubble3D val="0"/>
            <c:spPr>
              <a:solidFill>
                <a:srgbClr val="FF996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26C7-4682-B527-E8562ECD55D7}"/>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6-26C7-4682-B527-E8562ECD55D7}"/>
              </c:ext>
            </c:extLst>
          </c:dPt>
          <c:dPt>
            <c:idx val="4"/>
            <c:bubble3D val="0"/>
            <c:spPr>
              <a:solidFill>
                <a:srgbClr val="CC00F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6C7-4682-B527-E8562ECD55D7}"/>
              </c:ext>
            </c:extLst>
          </c:dPt>
          <c:dPt>
            <c:idx val="5"/>
            <c:bubble3D val="0"/>
            <c:spPr>
              <a:solidFill>
                <a:srgbClr val="FFCC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4-26C7-4682-B527-E8562ECD55D7}"/>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6C7-4682-B527-E8562ECD55D7}"/>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dLblPos val="inEnd"/>
              <c:showLegendKey val="0"/>
              <c:showVal val="0"/>
              <c:showCatName val="0"/>
              <c:showSerName val="0"/>
              <c:showPercent val="1"/>
              <c:showBubbleSize val="0"/>
              <c:extLst>
                <c:ext xmlns:c16="http://schemas.microsoft.com/office/drawing/2014/chart" uri="{C3380CC4-5D6E-409C-BE32-E72D297353CC}">
                  <c16:uniqueId val="{00000002-26C7-4682-B527-E8562ECD55D7}"/>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dLblPos val="inEnd"/>
              <c:showLegendKey val="0"/>
              <c:showVal val="0"/>
              <c:showCatName val="0"/>
              <c:showSerName val="0"/>
              <c:showPercent val="1"/>
              <c:showBubbleSize val="0"/>
              <c:extLst>
                <c:ext xmlns:c16="http://schemas.microsoft.com/office/drawing/2014/chart" uri="{C3380CC4-5D6E-409C-BE32-E72D297353CC}">
                  <c16:uniqueId val="{00000008-26C7-4682-B527-E8562ECD55D7}"/>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dLblPos val="inEnd"/>
              <c:showLegendKey val="0"/>
              <c:showVal val="0"/>
              <c:showCatName val="0"/>
              <c:showSerName val="0"/>
              <c:showPercent val="1"/>
              <c:showBubbleSize val="0"/>
              <c:extLst>
                <c:ext xmlns:c16="http://schemas.microsoft.com/office/drawing/2014/chart" uri="{C3380CC4-5D6E-409C-BE32-E72D297353CC}">
                  <c16:uniqueId val="{00000007-26C7-4682-B527-E8562ECD55D7}"/>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dLblPos val="inEnd"/>
              <c:showLegendKey val="0"/>
              <c:showVal val="0"/>
              <c:showCatName val="0"/>
              <c:showSerName val="0"/>
              <c:showPercent val="1"/>
              <c:showBubbleSize val="0"/>
              <c:extLst>
                <c:ext xmlns:c16="http://schemas.microsoft.com/office/drawing/2014/chart" uri="{C3380CC4-5D6E-409C-BE32-E72D297353CC}">
                  <c16:uniqueId val="{00000006-26C7-4682-B527-E8562ECD55D7}"/>
                </c:ext>
              </c:extLst>
            </c:dLbl>
            <c:dLbl>
              <c:idx val="4"/>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dLblPos val="inEnd"/>
              <c:showLegendKey val="0"/>
              <c:showVal val="0"/>
              <c:showCatName val="0"/>
              <c:showSerName val="0"/>
              <c:showPercent val="1"/>
              <c:showBubbleSize val="0"/>
              <c:extLst>
                <c:ext xmlns:c16="http://schemas.microsoft.com/office/drawing/2014/chart" uri="{C3380CC4-5D6E-409C-BE32-E72D297353CC}">
                  <c16:uniqueId val="{00000005-26C7-4682-B527-E8562ECD55D7}"/>
                </c:ext>
              </c:extLst>
            </c:dLbl>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dLblPos val="inEnd"/>
              <c:showLegendKey val="0"/>
              <c:showVal val="0"/>
              <c:showCatName val="0"/>
              <c:showSerName val="0"/>
              <c:showPercent val="1"/>
              <c:showBubbleSize val="0"/>
              <c:extLst>
                <c:ext xmlns:c16="http://schemas.microsoft.com/office/drawing/2014/chart" uri="{C3380CC4-5D6E-409C-BE32-E72D297353CC}">
                  <c16:uniqueId val="{00000004-26C7-4682-B527-E8562ECD55D7}"/>
                </c:ext>
              </c:extLst>
            </c:dLbl>
            <c:dLbl>
              <c:idx val="6"/>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dLblPos val="inEnd"/>
              <c:showLegendKey val="0"/>
              <c:showVal val="0"/>
              <c:showCatName val="0"/>
              <c:showSerName val="0"/>
              <c:showPercent val="1"/>
              <c:showBubbleSize val="0"/>
              <c:extLst>
                <c:ext xmlns:c16="http://schemas.microsoft.com/office/drawing/2014/chart" uri="{C3380CC4-5D6E-409C-BE32-E72D297353CC}">
                  <c16:uniqueId val="{00000003-26C7-4682-B527-E8562ECD55D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Hoja1!$A$2:$A$8</c:f>
              <c:strCache>
                <c:ptCount val="7"/>
                <c:pt idx="0">
                  <c:v>Desechos y aguas residuales</c:v>
                </c:pt>
                <c:pt idx="1">
                  <c:v>Suministro de Energía</c:v>
                </c:pt>
                <c:pt idx="2">
                  <c:v>Transporte</c:v>
                </c:pt>
                <c:pt idx="3">
                  <c:v>Edificios residenciales y comerciales</c:v>
                </c:pt>
                <c:pt idx="4">
                  <c:v>Industria</c:v>
                </c:pt>
                <c:pt idx="5">
                  <c:v>Agricultura</c:v>
                </c:pt>
                <c:pt idx="6">
                  <c:v>Silvicultura y deforestación</c:v>
                </c:pt>
              </c:strCache>
            </c:strRef>
          </c:cat>
          <c:val>
            <c:numRef>
              <c:f>Hoja1!$B$2:$B$8</c:f>
              <c:numCache>
                <c:formatCode>0.00%</c:formatCode>
                <c:ptCount val="7"/>
                <c:pt idx="0">
                  <c:v>2.8000000000000001E-2</c:v>
                </c:pt>
                <c:pt idx="1">
                  <c:v>0.25900000000000001</c:v>
                </c:pt>
                <c:pt idx="2">
                  <c:v>0.13100000000000001</c:v>
                </c:pt>
                <c:pt idx="3">
                  <c:v>7.9000000000000001E-2</c:v>
                </c:pt>
                <c:pt idx="4">
                  <c:v>0.19400000000000001</c:v>
                </c:pt>
                <c:pt idx="5">
                  <c:v>0.13500000000000001</c:v>
                </c:pt>
                <c:pt idx="6">
                  <c:v>0.17399999999999999</c:v>
                </c:pt>
              </c:numCache>
            </c:numRef>
          </c:val>
          <c:extLst>
            <c:ext xmlns:c16="http://schemas.microsoft.com/office/drawing/2014/chart" uri="{C3380CC4-5D6E-409C-BE32-E72D297353CC}">
              <c16:uniqueId val="{00000000-26C7-4682-B527-E8562ECD55D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Hoja1!$I$2</c:f>
              <c:strCache>
                <c:ptCount val="1"/>
                <c:pt idx="0">
                  <c:v>Voltaje S1</c:v>
                </c:pt>
              </c:strCache>
            </c:strRef>
          </c:tx>
          <c:spPr>
            <a:ln w="19050" cap="rnd">
              <a:solidFill>
                <a:srgbClr val="CC00FF"/>
              </a:solidFill>
              <a:round/>
            </a:ln>
            <a:effectLst/>
          </c:spPr>
          <c:marker>
            <c:symbol val="circle"/>
            <c:size val="5"/>
            <c:spPr>
              <a:solidFill>
                <a:schemeClr val="accent1"/>
              </a:solidFill>
              <a:ln w="9525">
                <a:solidFill>
                  <a:srgbClr val="CC00FF"/>
                </a:solidFill>
              </a:ln>
              <a:effectLst/>
            </c:spPr>
          </c:marker>
          <c:xVal>
            <c:numRef>
              <c:f>Hoja1!$H$3:$H$30</c:f>
              <c:numCache>
                <c:formatCode>0</c:formatCode>
                <c:ptCount val="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numCache>
            </c:numRef>
          </c:xVal>
          <c:yVal>
            <c:numRef>
              <c:f>Hoja1!$I$3:$I$30</c:f>
              <c:numCache>
                <c:formatCode>General</c:formatCode>
                <c:ptCount val="28"/>
                <c:pt idx="0">
                  <c:v>119.9</c:v>
                </c:pt>
                <c:pt idx="1">
                  <c:v>119.74</c:v>
                </c:pt>
                <c:pt idx="2">
                  <c:v>118.94</c:v>
                </c:pt>
                <c:pt idx="3">
                  <c:v>119.5</c:v>
                </c:pt>
                <c:pt idx="4">
                  <c:v>119.44</c:v>
                </c:pt>
                <c:pt idx="5">
                  <c:v>119.45</c:v>
                </c:pt>
                <c:pt idx="6">
                  <c:v>118.88</c:v>
                </c:pt>
                <c:pt idx="7">
                  <c:v>119.31</c:v>
                </c:pt>
                <c:pt idx="8">
                  <c:v>119.79</c:v>
                </c:pt>
                <c:pt idx="9">
                  <c:v>118.85</c:v>
                </c:pt>
                <c:pt idx="10">
                  <c:v>119.07</c:v>
                </c:pt>
                <c:pt idx="11">
                  <c:v>118.47</c:v>
                </c:pt>
                <c:pt idx="12">
                  <c:v>118.83</c:v>
                </c:pt>
                <c:pt idx="13">
                  <c:v>119.38</c:v>
                </c:pt>
                <c:pt idx="14">
                  <c:v>119.38</c:v>
                </c:pt>
                <c:pt idx="15">
                  <c:v>119.39</c:v>
                </c:pt>
                <c:pt idx="16">
                  <c:v>120.56</c:v>
                </c:pt>
                <c:pt idx="17">
                  <c:v>117.88</c:v>
                </c:pt>
                <c:pt idx="18">
                  <c:v>117.8</c:v>
                </c:pt>
                <c:pt idx="19" formatCode="0.00">
                  <c:v>119.43</c:v>
                </c:pt>
                <c:pt idx="20">
                  <c:v>118.11</c:v>
                </c:pt>
                <c:pt idx="21">
                  <c:v>117.58</c:v>
                </c:pt>
                <c:pt idx="22">
                  <c:v>119.97</c:v>
                </c:pt>
                <c:pt idx="23">
                  <c:v>119.51</c:v>
                </c:pt>
                <c:pt idx="24">
                  <c:v>119.18</c:v>
                </c:pt>
                <c:pt idx="25">
                  <c:v>118.1</c:v>
                </c:pt>
                <c:pt idx="26">
                  <c:v>118.95</c:v>
                </c:pt>
                <c:pt idx="27">
                  <c:v>118.07</c:v>
                </c:pt>
              </c:numCache>
            </c:numRef>
          </c:yVal>
          <c:smooth val="1"/>
          <c:extLst>
            <c:ext xmlns:c16="http://schemas.microsoft.com/office/drawing/2014/chart" uri="{C3380CC4-5D6E-409C-BE32-E72D297353CC}">
              <c16:uniqueId val="{00000000-FCEF-440B-B7BC-70019FD6889E}"/>
            </c:ext>
          </c:extLst>
        </c:ser>
        <c:ser>
          <c:idx val="1"/>
          <c:order val="1"/>
          <c:tx>
            <c:strRef>
              <c:f>Hoja1!$J$2</c:f>
              <c:strCache>
                <c:ptCount val="1"/>
                <c:pt idx="0">
                  <c:v>Voltaje S2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Hoja1!$H$3:$H$30</c:f>
              <c:numCache>
                <c:formatCode>0</c:formatCode>
                <c:ptCount val="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numCache>
            </c:numRef>
          </c:xVal>
          <c:yVal>
            <c:numRef>
              <c:f>Hoja1!$J$3:$J$30</c:f>
              <c:numCache>
                <c:formatCode>General</c:formatCode>
                <c:ptCount val="28"/>
                <c:pt idx="0">
                  <c:v>119.82</c:v>
                </c:pt>
                <c:pt idx="1">
                  <c:v>119.71</c:v>
                </c:pt>
                <c:pt idx="2">
                  <c:v>119.1</c:v>
                </c:pt>
                <c:pt idx="3">
                  <c:v>119.7</c:v>
                </c:pt>
                <c:pt idx="4">
                  <c:v>119.07</c:v>
                </c:pt>
                <c:pt idx="5">
                  <c:v>119.22</c:v>
                </c:pt>
                <c:pt idx="6">
                  <c:v>118.86</c:v>
                </c:pt>
                <c:pt idx="7">
                  <c:v>119.56</c:v>
                </c:pt>
                <c:pt idx="8">
                  <c:v>119.57</c:v>
                </c:pt>
                <c:pt idx="9">
                  <c:v>119.09</c:v>
                </c:pt>
                <c:pt idx="10">
                  <c:v>119.09</c:v>
                </c:pt>
                <c:pt idx="11">
                  <c:v>118.31</c:v>
                </c:pt>
                <c:pt idx="12">
                  <c:v>118.54</c:v>
                </c:pt>
                <c:pt idx="13">
                  <c:v>119.28</c:v>
                </c:pt>
                <c:pt idx="14">
                  <c:v>119.46</c:v>
                </c:pt>
                <c:pt idx="15">
                  <c:v>119.13</c:v>
                </c:pt>
                <c:pt idx="16">
                  <c:v>120.16</c:v>
                </c:pt>
                <c:pt idx="17">
                  <c:v>117.96</c:v>
                </c:pt>
                <c:pt idx="18">
                  <c:v>117.27</c:v>
                </c:pt>
                <c:pt idx="19" formatCode="0.00">
                  <c:v>119.32</c:v>
                </c:pt>
                <c:pt idx="20">
                  <c:v>117.76</c:v>
                </c:pt>
                <c:pt idx="21">
                  <c:v>117.18</c:v>
                </c:pt>
                <c:pt idx="22">
                  <c:v>119.37</c:v>
                </c:pt>
                <c:pt idx="23">
                  <c:v>118.62</c:v>
                </c:pt>
                <c:pt idx="24">
                  <c:v>118.86</c:v>
                </c:pt>
                <c:pt idx="25">
                  <c:v>118.21</c:v>
                </c:pt>
                <c:pt idx="26">
                  <c:v>118.39</c:v>
                </c:pt>
                <c:pt idx="27">
                  <c:v>118.45</c:v>
                </c:pt>
              </c:numCache>
            </c:numRef>
          </c:yVal>
          <c:smooth val="1"/>
          <c:extLst>
            <c:ext xmlns:c16="http://schemas.microsoft.com/office/drawing/2014/chart" uri="{C3380CC4-5D6E-409C-BE32-E72D297353CC}">
              <c16:uniqueId val="{00000001-FCEF-440B-B7BC-70019FD6889E}"/>
            </c:ext>
          </c:extLst>
        </c:ser>
        <c:dLbls>
          <c:showLegendKey val="0"/>
          <c:showVal val="0"/>
          <c:showCatName val="0"/>
          <c:showSerName val="0"/>
          <c:showPercent val="0"/>
          <c:showBubbleSize val="0"/>
        </c:dLbls>
        <c:axId val="1654120096"/>
        <c:axId val="1654122176"/>
      </c:scatterChart>
      <c:valAx>
        <c:axId val="1654120096"/>
        <c:scaling>
          <c:orientation val="minMax"/>
          <c:max val="31"/>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Días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54122176"/>
        <c:crosses val="autoZero"/>
        <c:crossBetween val="midCat"/>
        <c:majorUnit val="4"/>
      </c:valAx>
      <c:valAx>
        <c:axId val="1654122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[V]</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5412009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Hoja1!$L$90</c:f>
              <c:strCache>
                <c:ptCount val="1"/>
                <c:pt idx="0">
                  <c:v>Consumo de 
energía diaria</c:v>
                </c:pt>
              </c:strCache>
            </c:strRef>
          </c:tx>
          <c:spPr>
            <a:ln w="19050" cap="rnd">
              <a:noFill/>
              <a:round/>
            </a:ln>
            <a:effectLst/>
          </c:spPr>
          <c:marker>
            <c:symbol val="circle"/>
            <c:size val="5"/>
            <c:spPr>
              <a:solidFill>
                <a:schemeClr val="accent6"/>
              </a:solidFill>
              <a:ln w="9525">
                <a:solidFill>
                  <a:schemeClr val="accent6"/>
                </a:solidFill>
              </a:ln>
              <a:effectLst/>
            </c:spPr>
          </c:marker>
          <c:dLbls>
            <c:dLbl>
              <c:idx val="17"/>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183-46E7-83B6-DF2D16EF0AF3}"/>
                </c:ext>
              </c:extLst>
            </c:dLbl>
            <c:dLbl>
              <c:idx val="18"/>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183-46E7-83B6-DF2D16EF0AF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Hoja1!$K$91:$K$118</c:f>
              <c:numCache>
                <c:formatCode>#,##0</c:formatCode>
                <c:ptCount val="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numCache>
            </c:numRef>
          </c:xVal>
          <c:yVal>
            <c:numRef>
              <c:f>Hoja1!$L$91:$L$118</c:f>
              <c:numCache>
                <c:formatCode>General</c:formatCode>
                <c:ptCount val="28"/>
                <c:pt idx="0">
                  <c:v>2.31</c:v>
                </c:pt>
                <c:pt idx="1">
                  <c:v>2.5799999999999996</c:v>
                </c:pt>
                <c:pt idx="2">
                  <c:v>3.1900000000000004</c:v>
                </c:pt>
                <c:pt idx="3">
                  <c:v>2.8100000000000005</c:v>
                </c:pt>
                <c:pt idx="4">
                  <c:v>2.4399999999999995</c:v>
                </c:pt>
                <c:pt idx="5">
                  <c:v>2.5099999999999998</c:v>
                </c:pt>
                <c:pt idx="6">
                  <c:v>2.9499999999999993</c:v>
                </c:pt>
                <c:pt idx="7">
                  <c:v>3.3500000000000014</c:v>
                </c:pt>
                <c:pt idx="8">
                  <c:v>2.4699999999999989</c:v>
                </c:pt>
                <c:pt idx="9">
                  <c:v>3.240000000000002</c:v>
                </c:pt>
                <c:pt idx="10">
                  <c:v>2.9599999999999973</c:v>
                </c:pt>
                <c:pt idx="11">
                  <c:v>2.9199999999999982</c:v>
                </c:pt>
                <c:pt idx="12">
                  <c:v>2.7800000000000011</c:v>
                </c:pt>
                <c:pt idx="13">
                  <c:v>3.4699999999999989</c:v>
                </c:pt>
                <c:pt idx="14">
                  <c:v>2.8000000000000043</c:v>
                </c:pt>
                <c:pt idx="15">
                  <c:v>3.1999999999999957</c:v>
                </c:pt>
                <c:pt idx="16">
                  <c:v>2.8900000000000006</c:v>
                </c:pt>
                <c:pt idx="17">
                  <c:v>1.5700000000000003</c:v>
                </c:pt>
                <c:pt idx="18">
                  <c:v>4.7600000000000051</c:v>
                </c:pt>
                <c:pt idx="19">
                  <c:v>2.5399999999999991</c:v>
                </c:pt>
                <c:pt idx="20">
                  <c:v>2.8799999999999955</c:v>
                </c:pt>
                <c:pt idx="21">
                  <c:v>2.9100000000000037</c:v>
                </c:pt>
                <c:pt idx="22">
                  <c:v>2.8499999999999943</c:v>
                </c:pt>
                <c:pt idx="23">
                  <c:v>3.5200000000000102</c:v>
                </c:pt>
                <c:pt idx="24">
                  <c:v>2.8999999999999915</c:v>
                </c:pt>
                <c:pt idx="25">
                  <c:v>3.4300000000000068</c:v>
                </c:pt>
                <c:pt idx="26">
                  <c:v>3.0699999999999932</c:v>
                </c:pt>
                <c:pt idx="27">
                  <c:v>2.4099999999999966</c:v>
                </c:pt>
              </c:numCache>
            </c:numRef>
          </c:yVal>
          <c:smooth val="0"/>
          <c:extLst>
            <c:ext xmlns:c16="http://schemas.microsoft.com/office/drawing/2014/chart" uri="{C3380CC4-5D6E-409C-BE32-E72D297353CC}">
              <c16:uniqueId val="{00000000-1CBB-4FB8-A517-C3E2C012E2B8}"/>
            </c:ext>
          </c:extLst>
        </c:ser>
        <c:dLbls>
          <c:showLegendKey val="0"/>
          <c:showVal val="0"/>
          <c:showCatName val="0"/>
          <c:showSerName val="0"/>
          <c:showPercent val="0"/>
          <c:showBubbleSize val="0"/>
        </c:dLbls>
        <c:axId val="2024390880"/>
        <c:axId val="2024392960"/>
      </c:scatterChart>
      <c:valAx>
        <c:axId val="202439088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Días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24392960"/>
        <c:crosses val="autoZero"/>
        <c:crossBetween val="midCat"/>
        <c:majorUnit val="4"/>
      </c:valAx>
      <c:valAx>
        <c:axId val="2024392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[KWh]</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2439088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B6FA0F-7101-4A99-BBA3-0FEC8E239276}" type="doc">
      <dgm:prSet loTypeId="urn:microsoft.com/office/officeart/2008/layout/VerticalCurvedList" loCatId="list" qsTypeId="urn:microsoft.com/office/officeart/2005/8/quickstyle/simple1" qsCatId="simple" csTypeId="urn:microsoft.com/office/officeart/2005/8/colors/accent6_1" csCatId="accent6" phldr="1"/>
      <dgm:spPr/>
      <dgm:t>
        <a:bodyPr/>
        <a:lstStyle/>
        <a:p>
          <a:endParaRPr lang="es-EC"/>
        </a:p>
      </dgm:t>
    </dgm:pt>
    <dgm:pt modelId="{05450837-240E-4FFA-95F2-1A8EF6BE5AF3}">
      <dgm:prSet phldrT="[Texto]" custT="1"/>
      <dgm:spPr>
        <a:ln>
          <a:solidFill>
            <a:srgbClr val="00B050"/>
          </a:solidFill>
        </a:ln>
      </dgm:spPr>
      <dgm:t>
        <a:bodyPr/>
        <a:lstStyle/>
        <a:p>
          <a:r>
            <a:rPr lang="es-EC" sz="1700" dirty="0" smtClean="0">
              <a:latin typeface="Georgia" panose="02040502050405020303" pitchFamily="18" charset="0"/>
            </a:rPr>
            <a:t>1.- INTRODUCCIÓN</a:t>
          </a:r>
          <a:endParaRPr lang="es-EC" sz="1700" dirty="0">
            <a:latin typeface="Georgia" panose="02040502050405020303" pitchFamily="18" charset="0"/>
          </a:endParaRPr>
        </a:p>
      </dgm:t>
    </dgm:pt>
    <dgm:pt modelId="{11CF7E89-1DC9-4E5F-A926-487080FAE350}" type="parTrans" cxnId="{17FEA757-92AC-4E80-B287-5C9508432AB8}">
      <dgm:prSet/>
      <dgm:spPr/>
      <dgm:t>
        <a:bodyPr/>
        <a:lstStyle/>
        <a:p>
          <a:endParaRPr lang="es-EC" sz="1700">
            <a:latin typeface="Georgia" panose="02040502050405020303" pitchFamily="18" charset="0"/>
          </a:endParaRPr>
        </a:p>
      </dgm:t>
    </dgm:pt>
    <dgm:pt modelId="{578AEC27-F882-4355-B379-D1A32A3C8D05}" type="sibTrans" cxnId="{17FEA757-92AC-4E80-B287-5C9508432AB8}">
      <dgm:prSet/>
      <dgm:spPr/>
      <dgm:t>
        <a:bodyPr/>
        <a:lstStyle/>
        <a:p>
          <a:endParaRPr lang="es-EC" sz="1700">
            <a:latin typeface="Georgia" panose="02040502050405020303" pitchFamily="18" charset="0"/>
          </a:endParaRPr>
        </a:p>
      </dgm:t>
    </dgm:pt>
    <dgm:pt modelId="{1DF938E1-278A-4FD6-A1CA-DE06BCD4899A}">
      <dgm:prSet phldrT="[Texto]" custT="1"/>
      <dgm:spPr>
        <a:ln>
          <a:solidFill>
            <a:srgbClr val="00B050"/>
          </a:solidFill>
        </a:ln>
      </dgm:spPr>
      <dgm:t>
        <a:bodyPr/>
        <a:lstStyle/>
        <a:p>
          <a:r>
            <a:rPr lang="es-EC" sz="1700" dirty="0" smtClean="0">
              <a:latin typeface="Georgia" panose="02040502050405020303" pitchFamily="18" charset="0"/>
            </a:rPr>
            <a:t>2.- OBJETIVOS</a:t>
          </a:r>
          <a:endParaRPr lang="es-EC" sz="1700" dirty="0">
            <a:latin typeface="Georgia" panose="02040502050405020303" pitchFamily="18" charset="0"/>
          </a:endParaRPr>
        </a:p>
      </dgm:t>
    </dgm:pt>
    <dgm:pt modelId="{F4555CFF-EE8E-4C79-99F7-BBF0153CFD4E}" type="parTrans" cxnId="{A61C54B1-727C-4B91-A03B-66F4069026DC}">
      <dgm:prSet/>
      <dgm:spPr/>
      <dgm:t>
        <a:bodyPr/>
        <a:lstStyle/>
        <a:p>
          <a:endParaRPr lang="es-EC" sz="1700">
            <a:latin typeface="Georgia" panose="02040502050405020303" pitchFamily="18" charset="0"/>
          </a:endParaRPr>
        </a:p>
      </dgm:t>
    </dgm:pt>
    <dgm:pt modelId="{33605C18-F691-4B41-A8FB-8494560D39C3}" type="sibTrans" cxnId="{A61C54B1-727C-4B91-A03B-66F4069026DC}">
      <dgm:prSet/>
      <dgm:spPr/>
      <dgm:t>
        <a:bodyPr/>
        <a:lstStyle/>
        <a:p>
          <a:endParaRPr lang="es-EC" sz="1700">
            <a:latin typeface="Georgia" panose="02040502050405020303" pitchFamily="18" charset="0"/>
          </a:endParaRPr>
        </a:p>
      </dgm:t>
    </dgm:pt>
    <dgm:pt modelId="{1971F5CF-9B81-4658-B315-D3D9C9642D3B}">
      <dgm:prSet phldrT="[Texto]" custT="1"/>
      <dgm:spPr>
        <a:ln>
          <a:solidFill>
            <a:srgbClr val="00B050"/>
          </a:solidFill>
        </a:ln>
      </dgm:spPr>
      <dgm:t>
        <a:bodyPr/>
        <a:lstStyle/>
        <a:p>
          <a:r>
            <a:rPr lang="es-EC" sz="1700" dirty="0" smtClean="0">
              <a:latin typeface="Georgia" panose="02040502050405020303" pitchFamily="18" charset="0"/>
            </a:rPr>
            <a:t>3.- DESARROLLO E IMPLEMENTACIÓN</a:t>
          </a:r>
          <a:endParaRPr lang="es-EC" sz="1700" dirty="0">
            <a:latin typeface="Georgia" panose="02040502050405020303" pitchFamily="18" charset="0"/>
          </a:endParaRPr>
        </a:p>
      </dgm:t>
    </dgm:pt>
    <dgm:pt modelId="{CA8C8FEC-A89C-449A-B58B-485E965BAFC4}" type="parTrans" cxnId="{87ADD404-27FB-4221-AE17-5BE882E45526}">
      <dgm:prSet/>
      <dgm:spPr/>
      <dgm:t>
        <a:bodyPr/>
        <a:lstStyle/>
        <a:p>
          <a:endParaRPr lang="es-EC" sz="1700">
            <a:latin typeface="Georgia" panose="02040502050405020303" pitchFamily="18" charset="0"/>
          </a:endParaRPr>
        </a:p>
      </dgm:t>
    </dgm:pt>
    <dgm:pt modelId="{5977EB26-A2B4-413D-A60F-AE7970BD7830}" type="sibTrans" cxnId="{87ADD404-27FB-4221-AE17-5BE882E45526}">
      <dgm:prSet/>
      <dgm:spPr/>
      <dgm:t>
        <a:bodyPr/>
        <a:lstStyle/>
        <a:p>
          <a:endParaRPr lang="es-EC" sz="1700">
            <a:latin typeface="Georgia" panose="02040502050405020303" pitchFamily="18" charset="0"/>
          </a:endParaRPr>
        </a:p>
      </dgm:t>
    </dgm:pt>
    <dgm:pt modelId="{BE66DF20-BF52-443D-A790-6773382F5A11}">
      <dgm:prSet phldrT="[Texto]" custT="1"/>
      <dgm:spPr>
        <a:ln>
          <a:solidFill>
            <a:srgbClr val="00B050"/>
          </a:solidFill>
        </a:ln>
      </dgm:spPr>
      <dgm:t>
        <a:bodyPr/>
        <a:lstStyle/>
        <a:p>
          <a:r>
            <a:rPr lang="es-EC" sz="1700" dirty="0" smtClean="0">
              <a:latin typeface="Georgia" panose="02040502050405020303" pitchFamily="18" charset="0"/>
            </a:rPr>
            <a:t>4.- RESULTADOS</a:t>
          </a:r>
          <a:endParaRPr lang="es-EC" sz="1700" dirty="0">
            <a:latin typeface="Georgia" panose="02040502050405020303" pitchFamily="18" charset="0"/>
          </a:endParaRPr>
        </a:p>
      </dgm:t>
    </dgm:pt>
    <dgm:pt modelId="{F6E97B9A-5E44-4197-BF9F-1099D44E1C08}" type="parTrans" cxnId="{7B8DE10A-634C-40F3-9926-D9D30E5B8030}">
      <dgm:prSet/>
      <dgm:spPr/>
      <dgm:t>
        <a:bodyPr/>
        <a:lstStyle/>
        <a:p>
          <a:endParaRPr lang="es-EC" sz="1700">
            <a:latin typeface="Georgia" panose="02040502050405020303" pitchFamily="18" charset="0"/>
          </a:endParaRPr>
        </a:p>
      </dgm:t>
    </dgm:pt>
    <dgm:pt modelId="{B413F0A3-657E-4361-9E5E-0B5C240964A9}" type="sibTrans" cxnId="{7B8DE10A-634C-40F3-9926-D9D30E5B8030}">
      <dgm:prSet/>
      <dgm:spPr/>
      <dgm:t>
        <a:bodyPr/>
        <a:lstStyle/>
        <a:p>
          <a:endParaRPr lang="es-EC" sz="1700">
            <a:latin typeface="Georgia" panose="02040502050405020303" pitchFamily="18" charset="0"/>
          </a:endParaRPr>
        </a:p>
      </dgm:t>
    </dgm:pt>
    <dgm:pt modelId="{BB4DEB91-3B9D-4F3A-8D54-166D8F265D97}">
      <dgm:prSet phldrT="[Texto]" custT="1"/>
      <dgm:spPr>
        <a:ln>
          <a:solidFill>
            <a:srgbClr val="00B050"/>
          </a:solidFill>
        </a:ln>
      </dgm:spPr>
      <dgm:t>
        <a:bodyPr/>
        <a:lstStyle/>
        <a:p>
          <a:r>
            <a:rPr lang="es-EC" sz="1700" dirty="0" smtClean="0">
              <a:latin typeface="Georgia" panose="02040502050405020303" pitchFamily="18" charset="0"/>
            </a:rPr>
            <a:t>5.- CONCLUSIONES Y TRABAJOS FUTUROS</a:t>
          </a:r>
          <a:endParaRPr lang="es-EC" sz="1700" dirty="0">
            <a:latin typeface="Georgia" panose="02040502050405020303" pitchFamily="18" charset="0"/>
          </a:endParaRPr>
        </a:p>
      </dgm:t>
    </dgm:pt>
    <dgm:pt modelId="{AE0966EC-2E86-4DDA-86BD-8C7805227F3E}" type="parTrans" cxnId="{93D3E2E3-EBED-492B-87C2-5A2F276D16CF}">
      <dgm:prSet/>
      <dgm:spPr/>
      <dgm:t>
        <a:bodyPr/>
        <a:lstStyle/>
        <a:p>
          <a:endParaRPr lang="es-ES"/>
        </a:p>
      </dgm:t>
    </dgm:pt>
    <dgm:pt modelId="{FF860B3C-E838-418C-ADBD-0BF33A3CDB2A}" type="sibTrans" cxnId="{93D3E2E3-EBED-492B-87C2-5A2F276D16CF}">
      <dgm:prSet/>
      <dgm:spPr/>
      <dgm:t>
        <a:bodyPr/>
        <a:lstStyle/>
        <a:p>
          <a:endParaRPr lang="es-ES"/>
        </a:p>
      </dgm:t>
    </dgm:pt>
    <dgm:pt modelId="{529ECAC0-007E-4783-865E-43A883F1E9AB}" type="pres">
      <dgm:prSet presAssocID="{87B6FA0F-7101-4A99-BBA3-0FEC8E239276}" presName="Name0" presStyleCnt="0">
        <dgm:presLayoutVars>
          <dgm:chMax val="7"/>
          <dgm:chPref val="7"/>
          <dgm:dir/>
        </dgm:presLayoutVars>
      </dgm:prSet>
      <dgm:spPr/>
      <dgm:t>
        <a:bodyPr/>
        <a:lstStyle/>
        <a:p>
          <a:endParaRPr lang="es-ES"/>
        </a:p>
      </dgm:t>
    </dgm:pt>
    <dgm:pt modelId="{A1C334B8-2AB1-4DB3-B7EE-6C66AF4D25FE}" type="pres">
      <dgm:prSet presAssocID="{87B6FA0F-7101-4A99-BBA3-0FEC8E239276}" presName="Name1" presStyleCnt="0"/>
      <dgm:spPr/>
      <dgm:t>
        <a:bodyPr/>
        <a:lstStyle/>
        <a:p>
          <a:endParaRPr lang="es-ES"/>
        </a:p>
      </dgm:t>
    </dgm:pt>
    <dgm:pt modelId="{F598F8BE-EB67-41EA-B6CC-A281E023158F}" type="pres">
      <dgm:prSet presAssocID="{87B6FA0F-7101-4A99-BBA3-0FEC8E239276}" presName="cycle" presStyleCnt="0"/>
      <dgm:spPr/>
      <dgm:t>
        <a:bodyPr/>
        <a:lstStyle/>
        <a:p>
          <a:endParaRPr lang="es-ES"/>
        </a:p>
      </dgm:t>
    </dgm:pt>
    <dgm:pt modelId="{C586C594-44A9-4249-B2EF-681504A169B5}" type="pres">
      <dgm:prSet presAssocID="{87B6FA0F-7101-4A99-BBA3-0FEC8E239276}" presName="srcNode" presStyleLbl="node1" presStyleIdx="0" presStyleCnt="5"/>
      <dgm:spPr/>
      <dgm:t>
        <a:bodyPr/>
        <a:lstStyle/>
        <a:p>
          <a:endParaRPr lang="es-ES"/>
        </a:p>
      </dgm:t>
    </dgm:pt>
    <dgm:pt modelId="{F8F0A8AF-4FD1-4698-A888-DCD17BAE2A6B}" type="pres">
      <dgm:prSet presAssocID="{87B6FA0F-7101-4A99-BBA3-0FEC8E239276}" presName="conn" presStyleLbl="parChTrans1D2" presStyleIdx="0" presStyleCnt="1"/>
      <dgm:spPr/>
      <dgm:t>
        <a:bodyPr/>
        <a:lstStyle/>
        <a:p>
          <a:endParaRPr lang="es-ES"/>
        </a:p>
      </dgm:t>
    </dgm:pt>
    <dgm:pt modelId="{F0FD2DC8-AAFB-44FD-A73D-1544D499A604}" type="pres">
      <dgm:prSet presAssocID="{87B6FA0F-7101-4A99-BBA3-0FEC8E239276}" presName="extraNode" presStyleLbl="node1" presStyleIdx="0" presStyleCnt="5"/>
      <dgm:spPr/>
      <dgm:t>
        <a:bodyPr/>
        <a:lstStyle/>
        <a:p>
          <a:endParaRPr lang="es-ES"/>
        </a:p>
      </dgm:t>
    </dgm:pt>
    <dgm:pt modelId="{CA3D052D-D31A-4B4B-8C9F-7C6D97FCB059}" type="pres">
      <dgm:prSet presAssocID="{87B6FA0F-7101-4A99-BBA3-0FEC8E239276}" presName="dstNode" presStyleLbl="node1" presStyleIdx="0" presStyleCnt="5"/>
      <dgm:spPr/>
      <dgm:t>
        <a:bodyPr/>
        <a:lstStyle/>
        <a:p>
          <a:endParaRPr lang="es-ES"/>
        </a:p>
      </dgm:t>
    </dgm:pt>
    <dgm:pt modelId="{8E705C3F-00C9-4958-9A28-F996E63BE9F4}" type="pres">
      <dgm:prSet presAssocID="{05450837-240E-4FFA-95F2-1A8EF6BE5AF3}" presName="text_1" presStyleLbl="node1" presStyleIdx="0" presStyleCnt="5">
        <dgm:presLayoutVars>
          <dgm:bulletEnabled val="1"/>
        </dgm:presLayoutVars>
      </dgm:prSet>
      <dgm:spPr/>
      <dgm:t>
        <a:bodyPr/>
        <a:lstStyle/>
        <a:p>
          <a:endParaRPr lang="es-EC"/>
        </a:p>
      </dgm:t>
    </dgm:pt>
    <dgm:pt modelId="{0DA6EFC1-C999-489F-80D6-E89B3548A6CE}" type="pres">
      <dgm:prSet presAssocID="{05450837-240E-4FFA-95F2-1A8EF6BE5AF3}" presName="accent_1" presStyleCnt="0"/>
      <dgm:spPr/>
      <dgm:t>
        <a:bodyPr/>
        <a:lstStyle/>
        <a:p>
          <a:endParaRPr lang="es-ES"/>
        </a:p>
      </dgm:t>
    </dgm:pt>
    <dgm:pt modelId="{09009058-4714-4E62-8E3E-72D87B8E9DA6}" type="pres">
      <dgm:prSet presAssocID="{05450837-240E-4FFA-95F2-1A8EF6BE5AF3}" presName="accentRepeatNode" presStyleLbl="solidFgAcc1" presStyleIdx="0" presStyleCnt="5"/>
      <dgm:spPr>
        <a:ln>
          <a:solidFill>
            <a:srgbClr val="00B050"/>
          </a:solidFill>
        </a:ln>
      </dgm:spPr>
      <dgm:t>
        <a:bodyPr/>
        <a:lstStyle/>
        <a:p>
          <a:endParaRPr lang="es-ES"/>
        </a:p>
      </dgm:t>
    </dgm:pt>
    <dgm:pt modelId="{49D932CB-DEB5-495F-B291-7661D8D46A94}" type="pres">
      <dgm:prSet presAssocID="{1DF938E1-278A-4FD6-A1CA-DE06BCD4899A}" presName="text_2" presStyleLbl="node1" presStyleIdx="1" presStyleCnt="5">
        <dgm:presLayoutVars>
          <dgm:bulletEnabled val="1"/>
        </dgm:presLayoutVars>
      </dgm:prSet>
      <dgm:spPr/>
      <dgm:t>
        <a:bodyPr/>
        <a:lstStyle/>
        <a:p>
          <a:endParaRPr lang="es-EC"/>
        </a:p>
      </dgm:t>
    </dgm:pt>
    <dgm:pt modelId="{5FF3131C-A9F4-4341-887C-AAC6F8E80D36}" type="pres">
      <dgm:prSet presAssocID="{1DF938E1-278A-4FD6-A1CA-DE06BCD4899A}" presName="accent_2" presStyleCnt="0"/>
      <dgm:spPr/>
      <dgm:t>
        <a:bodyPr/>
        <a:lstStyle/>
        <a:p>
          <a:endParaRPr lang="es-ES"/>
        </a:p>
      </dgm:t>
    </dgm:pt>
    <dgm:pt modelId="{44F3FC4D-A5DB-4D1C-BC00-BF55B727CE30}" type="pres">
      <dgm:prSet presAssocID="{1DF938E1-278A-4FD6-A1CA-DE06BCD4899A}" presName="accentRepeatNode" presStyleLbl="solidFgAcc1" presStyleIdx="1" presStyleCnt="5"/>
      <dgm:spPr>
        <a:ln>
          <a:solidFill>
            <a:srgbClr val="00B050"/>
          </a:solidFill>
        </a:ln>
      </dgm:spPr>
      <dgm:t>
        <a:bodyPr/>
        <a:lstStyle/>
        <a:p>
          <a:endParaRPr lang="es-ES"/>
        </a:p>
      </dgm:t>
    </dgm:pt>
    <dgm:pt modelId="{13CEBF92-9A1E-46D9-8C72-0E5DF27EF804}" type="pres">
      <dgm:prSet presAssocID="{1971F5CF-9B81-4658-B315-D3D9C9642D3B}" presName="text_3" presStyleLbl="node1" presStyleIdx="2" presStyleCnt="5">
        <dgm:presLayoutVars>
          <dgm:bulletEnabled val="1"/>
        </dgm:presLayoutVars>
      </dgm:prSet>
      <dgm:spPr/>
      <dgm:t>
        <a:bodyPr/>
        <a:lstStyle/>
        <a:p>
          <a:endParaRPr lang="es-ES"/>
        </a:p>
      </dgm:t>
    </dgm:pt>
    <dgm:pt modelId="{2DC20F88-AE35-48F4-AB52-CD347F57214F}" type="pres">
      <dgm:prSet presAssocID="{1971F5CF-9B81-4658-B315-D3D9C9642D3B}" presName="accent_3" presStyleCnt="0"/>
      <dgm:spPr/>
    </dgm:pt>
    <dgm:pt modelId="{6AEDB1B0-F5BC-4BC0-8DD8-5C81998B921E}" type="pres">
      <dgm:prSet presAssocID="{1971F5CF-9B81-4658-B315-D3D9C9642D3B}" presName="accentRepeatNode" presStyleLbl="solidFgAcc1" presStyleIdx="2" presStyleCnt="5"/>
      <dgm:spPr>
        <a:ln>
          <a:solidFill>
            <a:srgbClr val="00B050"/>
          </a:solidFill>
        </a:ln>
      </dgm:spPr>
      <dgm:t>
        <a:bodyPr/>
        <a:lstStyle/>
        <a:p>
          <a:endParaRPr lang="es-ES"/>
        </a:p>
      </dgm:t>
    </dgm:pt>
    <dgm:pt modelId="{D4F2651C-8563-412B-8EF6-0D4AD3F0BB33}" type="pres">
      <dgm:prSet presAssocID="{BE66DF20-BF52-443D-A790-6773382F5A11}" presName="text_4" presStyleLbl="node1" presStyleIdx="3" presStyleCnt="5">
        <dgm:presLayoutVars>
          <dgm:bulletEnabled val="1"/>
        </dgm:presLayoutVars>
      </dgm:prSet>
      <dgm:spPr/>
      <dgm:t>
        <a:bodyPr/>
        <a:lstStyle/>
        <a:p>
          <a:endParaRPr lang="es-ES"/>
        </a:p>
      </dgm:t>
    </dgm:pt>
    <dgm:pt modelId="{057A1809-5088-4AE8-BA2E-94ACFBF3BF80}" type="pres">
      <dgm:prSet presAssocID="{BE66DF20-BF52-443D-A790-6773382F5A11}" presName="accent_4" presStyleCnt="0"/>
      <dgm:spPr/>
    </dgm:pt>
    <dgm:pt modelId="{DBC4BEF0-E382-4331-A94E-5D279B34041E}" type="pres">
      <dgm:prSet presAssocID="{BE66DF20-BF52-443D-A790-6773382F5A11}" presName="accentRepeatNode" presStyleLbl="solidFgAcc1" presStyleIdx="3" presStyleCnt="5"/>
      <dgm:spPr>
        <a:ln>
          <a:solidFill>
            <a:srgbClr val="00B050"/>
          </a:solidFill>
        </a:ln>
      </dgm:spPr>
      <dgm:t>
        <a:bodyPr/>
        <a:lstStyle/>
        <a:p>
          <a:endParaRPr lang="es-ES"/>
        </a:p>
      </dgm:t>
    </dgm:pt>
    <dgm:pt modelId="{D2798F5F-CDDF-4D5D-B2F2-A0F1ECE4D33A}" type="pres">
      <dgm:prSet presAssocID="{BB4DEB91-3B9D-4F3A-8D54-166D8F265D97}" presName="text_5" presStyleLbl="node1" presStyleIdx="4" presStyleCnt="5">
        <dgm:presLayoutVars>
          <dgm:bulletEnabled val="1"/>
        </dgm:presLayoutVars>
      </dgm:prSet>
      <dgm:spPr/>
      <dgm:t>
        <a:bodyPr/>
        <a:lstStyle/>
        <a:p>
          <a:endParaRPr lang="es-ES"/>
        </a:p>
      </dgm:t>
    </dgm:pt>
    <dgm:pt modelId="{412EA352-0A0A-46F8-943A-D245D5F2BBAE}" type="pres">
      <dgm:prSet presAssocID="{BB4DEB91-3B9D-4F3A-8D54-166D8F265D97}" presName="accent_5" presStyleCnt="0"/>
      <dgm:spPr/>
    </dgm:pt>
    <dgm:pt modelId="{87AE36FE-0729-4B5D-B063-F9DD79FCECC5}" type="pres">
      <dgm:prSet presAssocID="{BB4DEB91-3B9D-4F3A-8D54-166D8F265D97}" presName="accentRepeatNode" presStyleLbl="solidFgAcc1" presStyleIdx="4" presStyleCnt="5" custScaleY="102654"/>
      <dgm:spPr>
        <a:ln>
          <a:solidFill>
            <a:srgbClr val="00B050"/>
          </a:solidFill>
        </a:ln>
      </dgm:spPr>
      <dgm:t>
        <a:bodyPr/>
        <a:lstStyle/>
        <a:p>
          <a:endParaRPr lang="es-ES"/>
        </a:p>
      </dgm:t>
    </dgm:pt>
  </dgm:ptLst>
  <dgm:cxnLst>
    <dgm:cxn modelId="{7B8DE10A-634C-40F3-9926-D9D30E5B8030}" srcId="{87B6FA0F-7101-4A99-BBA3-0FEC8E239276}" destId="{BE66DF20-BF52-443D-A790-6773382F5A11}" srcOrd="3" destOrd="0" parTransId="{F6E97B9A-5E44-4197-BF9F-1099D44E1C08}" sibTransId="{B413F0A3-657E-4361-9E5E-0B5C240964A9}"/>
    <dgm:cxn modelId="{93D3E2E3-EBED-492B-87C2-5A2F276D16CF}" srcId="{87B6FA0F-7101-4A99-BBA3-0FEC8E239276}" destId="{BB4DEB91-3B9D-4F3A-8D54-166D8F265D97}" srcOrd="4" destOrd="0" parTransId="{AE0966EC-2E86-4DDA-86BD-8C7805227F3E}" sibTransId="{FF860B3C-E838-418C-ADBD-0BF33A3CDB2A}"/>
    <dgm:cxn modelId="{3636F4C3-2DAD-4730-8897-DB45A5EE5DAB}" type="presOf" srcId="{BB4DEB91-3B9D-4F3A-8D54-166D8F265D97}" destId="{D2798F5F-CDDF-4D5D-B2F2-A0F1ECE4D33A}" srcOrd="0" destOrd="0" presId="urn:microsoft.com/office/officeart/2008/layout/VerticalCurvedList"/>
    <dgm:cxn modelId="{065246A9-7770-4D48-B438-8E359977D5D7}" type="presOf" srcId="{1DF938E1-278A-4FD6-A1CA-DE06BCD4899A}" destId="{49D932CB-DEB5-495F-B291-7661D8D46A94}" srcOrd="0" destOrd="0" presId="urn:microsoft.com/office/officeart/2008/layout/VerticalCurvedList"/>
    <dgm:cxn modelId="{87ADD404-27FB-4221-AE17-5BE882E45526}" srcId="{87B6FA0F-7101-4A99-BBA3-0FEC8E239276}" destId="{1971F5CF-9B81-4658-B315-D3D9C9642D3B}" srcOrd="2" destOrd="0" parTransId="{CA8C8FEC-A89C-449A-B58B-485E965BAFC4}" sibTransId="{5977EB26-A2B4-413D-A60F-AE7970BD7830}"/>
    <dgm:cxn modelId="{B0377267-F33D-450E-AF93-3800EFDE72D5}" type="presOf" srcId="{05450837-240E-4FFA-95F2-1A8EF6BE5AF3}" destId="{8E705C3F-00C9-4958-9A28-F996E63BE9F4}" srcOrd="0" destOrd="0" presId="urn:microsoft.com/office/officeart/2008/layout/VerticalCurvedList"/>
    <dgm:cxn modelId="{1268DD16-2FA4-4689-9E96-7DA49AC25F5D}" type="presOf" srcId="{87B6FA0F-7101-4A99-BBA3-0FEC8E239276}" destId="{529ECAC0-007E-4783-865E-43A883F1E9AB}" srcOrd="0" destOrd="0" presId="urn:microsoft.com/office/officeart/2008/layout/VerticalCurvedList"/>
    <dgm:cxn modelId="{318FDFF8-E311-496C-B437-49EAEC2FE2FA}" type="presOf" srcId="{1971F5CF-9B81-4658-B315-D3D9C9642D3B}" destId="{13CEBF92-9A1E-46D9-8C72-0E5DF27EF804}" srcOrd="0" destOrd="0" presId="urn:microsoft.com/office/officeart/2008/layout/VerticalCurvedList"/>
    <dgm:cxn modelId="{17FEA757-92AC-4E80-B287-5C9508432AB8}" srcId="{87B6FA0F-7101-4A99-BBA3-0FEC8E239276}" destId="{05450837-240E-4FFA-95F2-1A8EF6BE5AF3}" srcOrd="0" destOrd="0" parTransId="{11CF7E89-1DC9-4E5F-A926-487080FAE350}" sibTransId="{578AEC27-F882-4355-B379-D1A32A3C8D05}"/>
    <dgm:cxn modelId="{4A122F54-CD58-485C-B3EE-9079FECE795D}" type="presOf" srcId="{BE66DF20-BF52-443D-A790-6773382F5A11}" destId="{D4F2651C-8563-412B-8EF6-0D4AD3F0BB33}" srcOrd="0" destOrd="0" presId="urn:microsoft.com/office/officeart/2008/layout/VerticalCurvedList"/>
    <dgm:cxn modelId="{E7964658-D30D-4F5F-B0B3-BFD21EDEC2B6}" type="presOf" srcId="{578AEC27-F882-4355-B379-D1A32A3C8D05}" destId="{F8F0A8AF-4FD1-4698-A888-DCD17BAE2A6B}" srcOrd="0" destOrd="0" presId="urn:microsoft.com/office/officeart/2008/layout/VerticalCurvedList"/>
    <dgm:cxn modelId="{A61C54B1-727C-4B91-A03B-66F4069026DC}" srcId="{87B6FA0F-7101-4A99-BBA3-0FEC8E239276}" destId="{1DF938E1-278A-4FD6-A1CA-DE06BCD4899A}" srcOrd="1" destOrd="0" parTransId="{F4555CFF-EE8E-4C79-99F7-BBF0153CFD4E}" sibTransId="{33605C18-F691-4B41-A8FB-8494560D39C3}"/>
    <dgm:cxn modelId="{1895E49C-1A26-45ED-9F06-7CE18DB5A847}" type="presParOf" srcId="{529ECAC0-007E-4783-865E-43A883F1E9AB}" destId="{A1C334B8-2AB1-4DB3-B7EE-6C66AF4D25FE}" srcOrd="0" destOrd="0" presId="urn:microsoft.com/office/officeart/2008/layout/VerticalCurvedList"/>
    <dgm:cxn modelId="{1B68DC3C-36D4-4CC6-9174-B50A3AF4A22D}" type="presParOf" srcId="{A1C334B8-2AB1-4DB3-B7EE-6C66AF4D25FE}" destId="{F598F8BE-EB67-41EA-B6CC-A281E023158F}" srcOrd="0" destOrd="0" presId="urn:microsoft.com/office/officeart/2008/layout/VerticalCurvedList"/>
    <dgm:cxn modelId="{CC87EBA8-2C42-4888-A619-852945849EA0}" type="presParOf" srcId="{F598F8BE-EB67-41EA-B6CC-A281E023158F}" destId="{C586C594-44A9-4249-B2EF-681504A169B5}" srcOrd="0" destOrd="0" presId="urn:microsoft.com/office/officeart/2008/layout/VerticalCurvedList"/>
    <dgm:cxn modelId="{F03B601E-1747-4D7F-AD0C-AFE2A28EAE16}" type="presParOf" srcId="{F598F8BE-EB67-41EA-B6CC-A281E023158F}" destId="{F8F0A8AF-4FD1-4698-A888-DCD17BAE2A6B}" srcOrd="1" destOrd="0" presId="urn:microsoft.com/office/officeart/2008/layout/VerticalCurvedList"/>
    <dgm:cxn modelId="{F4EEB7F7-412F-45A6-BF53-45F56FC857C1}" type="presParOf" srcId="{F598F8BE-EB67-41EA-B6CC-A281E023158F}" destId="{F0FD2DC8-AAFB-44FD-A73D-1544D499A604}" srcOrd="2" destOrd="0" presId="urn:microsoft.com/office/officeart/2008/layout/VerticalCurvedList"/>
    <dgm:cxn modelId="{55CFAB2D-1CC6-4ADA-94A7-51D99BD23079}" type="presParOf" srcId="{F598F8BE-EB67-41EA-B6CC-A281E023158F}" destId="{CA3D052D-D31A-4B4B-8C9F-7C6D97FCB059}" srcOrd="3" destOrd="0" presId="urn:microsoft.com/office/officeart/2008/layout/VerticalCurvedList"/>
    <dgm:cxn modelId="{F2D4E9DC-EB0B-49DB-BC72-9420B20193E6}" type="presParOf" srcId="{A1C334B8-2AB1-4DB3-B7EE-6C66AF4D25FE}" destId="{8E705C3F-00C9-4958-9A28-F996E63BE9F4}" srcOrd="1" destOrd="0" presId="urn:microsoft.com/office/officeart/2008/layout/VerticalCurvedList"/>
    <dgm:cxn modelId="{CE4CD52F-2959-4AA4-B002-CCB9D85E27F1}" type="presParOf" srcId="{A1C334B8-2AB1-4DB3-B7EE-6C66AF4D25FE}" destId="{0DA6EFC1-C999-489F-80D6-E89B3548A6CE}" srcOrd="2" destOrd="0" presId="urn:microsoft.com/office/officeart/2008/layout/VerticalCurvedList"/>
    <dgm:cxn modelId="{C7A487B8-7AEC-4D00-8E2E-02DF9CBA26F6}" type="presParOf" srcId="{0DA6EFC1-C999-489F-80D6-E89B3548A6CE}" destId="{09009058-4714-4E62-8E3E-72D87B8E9DA6}" srcOrd="0" destOrd="0" presId="urn:microsoft.com/office/officeart/2008/layout/VerticalCurvedList"/>
    <dgm:cxn modelId="{74B3DD86-5712-422E-8E27-2F6AD0218C5E}" type="presParOf" srcId="{A1C334B8-2AB1-4DB3-B7EE-6C66AF4D25FE}" destId="{49D932CB-DEB5-495F-B291-7661D8D46A94}" srcOrd="3" destOrd="0" presId="urn:microsoft.com/office/officeart/2008/layout/VerticalCurvedList"/>
    <dgm:cxn modelId="{BC342DC8-3CB1-4C37-95DC-2E8D53730F21}" type="presParOf" srcId="{A1C334B8-2AB1-4DB3-B7EE-6C66AF4D25FE}" destId="{5FF3131C-A9F4-4341-887C-AAC6F8E80D36}" srcOrd="4" destOrd="0" presId="urn:microsoft.com/office/officeart/2008/layout/VerticalCurvedList"/>
    <dgm:cxn modelId="{29B419BD-5DA5-4FFC-AD99-73A41B29A010}" type="presParOf" srcId="{5FF3131C-A9F4-4341-887C-AAC6F8E80D36}" destId="{44F3FC4D-A5DB-4D1C-BC00-BF55B727CE30}" srcOrd="0" destOrd="0" presId="urn:microsoft.com/office/officeart/2008/layout/VerticalCurvedList"/>
    <dgm:cxn modelId="{9BC2FCC0-7E61-4D1C-98E2-CF918C341B17}" type="presParOf" srcId="{A1C334B8-2AB1-4DB3-B7EE-6C66AF4D25FE}" destId="{13CEBF92-9A1E-46D9-8C72-0E5DF27EF804}" srcOrd="5" destOrd="0" presId="urn:microsoft.com/office/officeart/2008/layout/VerticalCurvedList"/>
    <dgm:cxn modelId="{E2BE8184-66ED-4E06-8D62-CF312628509F}" type="presParOf" srcId="{A1C334B8-2AB1-4DB3-B7EE-6C66AF4D25FE}" destId="{2DC20F88-AE35-48F4-AB52-CD347F57214F}" srcOrd="6" destOrd="0" presId="urn:microsoft.com/office/officeart/2008/layout/VerticalCurvedList"/>
    <dgm:cxn modelId="{182A9369-7766-4A58-9D18-BB7CCB4C0B11}" type="presParOf" srcId="{2DC20F88-AE35-48F4-AB52-CD347F57214F}" destId="{6AEDB1B0-F5BC-4BC0-8DD8-5C81998B921E}" srcOrd="0" destOrd="0" presId="urn:microsoft.com/office/officeart/2008/layout/VerticalCurvedList"/>
    <dgm:cxn modelId="{C1904EB9-A55E-4310-92ED-7AACE7AE4179}" type="presParOf" srcId="{A1C334B8-2AB1-4DB3-B7EE-6C66AF4D25FE}" destId="{D4F2651C-8563-412B-8EF6-0D4AD3F0BB33}" srcOrd="7" destOrd="0" presId="urn:microsoft.com/office/officeart/2008/layout/VerticalCurvedList"/>
    <dgm:cxn modelId="{4ECF7386-157F-4027-9108-24F2B3993DA9}" type="presParOf" srcId="{A1C334B8-2AB1-4DB3-B7EE-6C66AF4D25FE}" destId="{057A1809-5088-4AE8-BA2E-94ACFBF3BF80}" srcOrd="8" destOrd="0" presId="urn:microsoft.com/office/officeart/2008/layout/VerticalCurvedList"/>
    <dgm:cxn modelId="{5F4F97D3-97A3-4993-A3F7-C37939729844}" type="presParOf" srcId="{057A1809-5088-4AE8-BA2E-94ACFBF3BF80}" destId="{DBC4BEF0-E382-4331-A94E-5D279B34041E}" srcOrd="0" destOrd="0" presId="urn:microsoft.com/office/officeart/2008/layout/VerticalCurvedList"/>
    <dgm:cxn modelId="{0938CBBC-C1C3-4578-B395-84D76B3BBB56}" type="presParOf" srcId="{A1C334B8-2AB1-4DB3-B7EE-6C66AF4D25FE}" destId="{D2798F5F-CDDF-4D5D-B2F2-A0F1ECE4D33A}" srcOrd="9" destOrd="0" presId="urn:microsoft.com/office/officeart/2008/layout/VerticalCurvedList"/>
    <dgm:cxn modelId="{0408D6C9-B3E3-4C22-984B-0585714625DE}" type="presParOf" srcId="{A1C334B8-2AB1-4DB3-B7EE-6C66AF4D25FE}" destId="{412EA352-0A0A-46F8-943A-D245D5F2BBAE}" srcOrd="10" destOrd="0" presId="urn:microsoft.com/office/officeart/2008/layout/VerticalCurvedList"/>
    <dgm:cxn modelId="{BC6D5FEA-145E-4CFC-B5BE-3311A5F6BA3C}" type="presParOf" srcId="{412EA352-0A0A-46F8-943A-D245D5F2BBAE}" destId="{87AE36FE-0729-4B5D-B063-F9DD79FCECC5}" srcOrd="0" destOrd="0" presId="urn:microsoft.com/office/officeart/2008/layout/VerticalCurvedList"/>
  </dgm:cxnLst>
  <dgm:bg/>
  <dgm:whole>
    <a:ln>
      <a:solidFill>
        <a:schemeClr val="accent3"/>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4A8FDA-364E-4CFF-A7D3-2175319BE074}" type="doc">
      <dgm:prSet loTypeId="urn:microsoft.com/office/officeart/2008/layout/BendingPictureCaption" loCatId="picture" qsTypeId="urn:microsoft.com/office/officeart/2005/8/quickstyle/simple4" qsCatId="simple" csTypeId="urn:microsoft.com/office/officeart/2005/8/colors/accent2_5" csCatId="accent2" phldr="1"/>
      <dgm:spPr/>
      <dgm:t>
        <a:bodyPr/>
        <a:lstStyle/>
        <a:p>
          <a:endParaRPr lang="es-ES"/>
        </a:p>
      </dgm:t>
    </dgm:pt>
    <dgm:pt modelId="{E05CD747-1C53-412A-BAE7-058BC31B61BC}">
      <dgm:prSet phldrT="[Texto]" custT="1"/>
      <dgm:spPr/>
      <dgm:t>
        <a:bodyPr/>
        <a:lstStyle/>
        <a:p>
          <a:r>
            <a:rPr lang="es-ES" sz="2800" dirty="0" smtClean="0"/>
            <a:t>Crecimiento Poblacional</a:t>
          </a:r>
          <a:endParaRPr lang="es-ES" sz="2800" dirty="0"/>
        </a:p>
      </dgm:t>
    </dgm:pt>
    <dgm:pt modelId="{16D318B1-F3C7-408A-B0C2-B7CD1E91A649}" type="sibTrans" cxnId="{B0779AA9-8569-43F3-9FD1-84F3C0CD883A}">
      <dgm:prSet/>
      <dgm:spPr/>
      <dgm:t>
        <a:bodyPr/>
        <a:lstStyle/>
        <a:p>
          <a:endParaRPr lang="es-ES"/>
        </a:p>
      </dgm:t>
    </dgm:pt>
    <dgm:pt modelId="{E39E75A8-9BE1-4EEE-943D-F36DD4CC852D}" type="parTrans" cxnId="{B0779AA9-8569-43F3-9FD1-84F3C0CD883A}">
      <dgm:prSet/>
      <dgm:spPr/>
      <dgm:t>
        <a:bodyPr/>
        <a:lstStyle/>
        <a:p>
          <a:endParaRPr lang="es-ES"/>
        </a:p>
      </dgm:t>
    </dgm:pt>
    <dgm:pt modelId="{FD8DE562-0693-4CB1-8E7C-E7607C12A379}">
      <dgm:prSet phldrT="[Texto]"/>
      <dgm:spPr/>
      <dgm:t>
        <a:bodyPr/>
        <a:lstStyle/>
        <a:p>
          <a:r>
            <a:rPr lang="es-ES" dirty="0" smtClean="0"/>
            <a:t>Crecimiento de la Economía</a:t>
          </a:r>
          <a:endParaRPr lang="es-ES" dirty="0"/>
        </a:p>
      </dgm:t>
    </dgm:pt>
    <dgm:pt modelId="{4F40277E-940B-4569-826C-A9BBE8ABC140}" type="parTrans" cxnId="{C0E27081-24B1-4081-9476-F37B25EDDAAB}">
      <dgm:prSet/>
      <dgm:spPr/>
      <dgm:t>
        <a:bodyPr/>
        <a:lstStyle/>
        <a:p>
          <a:endParaRPr lang="es-ES"/>
        </a:p>
      </dgm:t>
    </dgm:pt>
    <dgm:pt modelId="{BA632EBA-F8C9-442B-874D-3891818FB3E6}" type="sibTrans" cxnId="{C0E27081-24B1-4081-9476-F37B25EDDAAB}">
      <dgm:prSet/>
      <dgm:spPr/>
      <dgm:t>
        <a:bodyPr/>
        <a:lstStyle/>
        <a:p>
          <a:endParaRPr lang="es-ES"/>
        </a:p>
      </dgm:t>
    </dgm:pt>
    <dgm:pt modelId="{CFFE0A4D-43E1-4DB2-8970-630FE8C99A81}" type="pres">
      <dgm:prSet presAssocID="{FC4A8FDA-364E-4CFF-A7D3-2175319BE074}" presName="diagram" presStyleCnt="0">
        <dgm:presLayoutVars>
          <dgm:dir/>
        </dgm:presLayoutVars>
      </dgm:prSet>
      <dgm:spPr/>
      <dgm:t>
        <a:bodyPr/>
        <a:lstStyle/>
        <a:p>
          <a:endParaRPr lang="es-ES"/>
        </a:p>
      </dgm:t>
    </dgm:pt>
    <dgm:pt modelId="{ABF39E65-5052-41A6-8CA0-9453E16C9960}" type="pres">
      <dgm:prSet presAssocID="{E05CD747-1C53-412A-BAE7-058BC31B61BC}" presName="composite" presStyleCnt="0"/>
      <dgm:spPr/>
    </dgm:pt>
    <dgm:pt modelId="{B7438BF6-8668-40A9-9BE9-A89F2704B45E}" type="pres">
      <dgm:prSet presAssocID="{E05CD747-1C53-412A-BAE7-058BC31B61BC}" presName="Image" presStyleLbl="bgShp" presStyleIdx="0" presStyleCnt="2" custScaleX="67852" custScaleY="49159" custLinFactNeighborX="-28761" custLinFactNeighborY="38769"/>
      <dgm:spPr>
        <a:blipFill rotWithShape="1">
          <a:blip xmlns:r="http://schemas.openxmlformats.org/officeDocument/2006/relationships" r:embed="rId1"/>
          <a:stretch>
            <a:fillRect/>
          </a:stretch>
        </a:blipFill>
      </dgm:spPr>
    </dgm:pt>
    <dgm:pt modelId="{AEFAA929-AEBF-4DBE-B9EB-F3A46827DF93}" type="pres">
      <dgm:prSet presAssocID="{E05CD747-1C53-412A-BAE7-058BC31B61BC}" presName="Parent" presStyleLbl="node0" presStyleIdx="0" presStyleCnt="2" custScaleX="79135" custScaleY="46287" custLinFactNeighborX="-49242" custLinFactNeighborY="88759">
        <dgm:presLayoutVars>
          <dgm:bulletEnabled val="1"/>
        </dgm:presLayoutVars>
      </dgm:prSet>
      <dgm:spPr/>
      <dgm:t>
        <a:bodyPr/>
        <a:lstStyle/>
        <a:p>
          <a:endParaRPr lang="es-ES"/>
        </a:p>
      </dgm:t>
    </dgm:pt>
    <dgm:pt modelId="{E95C5E9A-6CEE-45B9-8DF2-D918EB5A3C26}" type="pres">
      <dgm:prSet presAssocID="{16D318B1-F3C7-408A-B0C2-B7CD1E91A649}" presName="sibTrans" presStyleCnt="0"/>
      <dgm:spPr/>
    </dgm:pt>
    <dgm:pt modelId="{CD28A80F-62ED-4E3F-8020-152BED01D1B1}" type="pres">
      <dgm:prSet presAssocID="{FD8DE562-0693-4CB1-8E7C-E7607C12A379}" presName="composite" presStyleCnt="0"/>
      <dgm:spPr/>
    </dgm:pt>
    <dgm:pt modelId="{1163BD07-21B5-4C12-8D79-47D4CE97A6C7}" type="pres">
      <dgm:prSet presAssocID="{FD8DE562-0693-4CB1-8E7C-E7607C12A379}" presName="Image" presStyleLbl="bgShp" presStyleIdx="1" presStyleCnt="2" custScaleX="66741" custScaleY="41037" custLinFactNeighborX="-30388" custLinFactNeighborY="11673"/>
      <dgm:spPr>
        <a:blipFill rotWithShape="1">
          <a:blip xmlns:r="http://schemas.openxmlformats.org/officeDocument/2006/relationships" r:embed="rId2"/>
          <a:stretch>
            <a:fillRect/>
          </a:stretch>
        </a:blipFill>
      </dgm:spPr>
    </dgm:pt>
    <dgm:pt modelId="{BD31669E-8903-4EC1-B07A-E38100150D04}" type="pres">
      <dgm:prSet presAssocID="{FD8DE562-0693-4CB1-8E7C-E7607C12A379}" presName="Parent" presStyleLbl="node0" presStyleIdx="1" presStyleCnt="2" custScaleX="82924" custScaleY="47155" custLinFactNeighborX="-44798" custLinFactNeighborY="-26695">
        <dgm:presLayoutVars>
          <dgm:bulletEnabled val="1"/>
        </dgm:presLayoutVars>
      </dgm:prSet>
      <dgm:spPr/>
      <dgm:t>
        <a:bodyPr/>
        <a:lstStyle/>
        <a:p>
          <a:endParaRPr lang="es-ES"/>
        </a:p>
      </dgm:t>
    </dgm:pt>
  </dgm:ptLst>
  <dgm:cxnLst>
    <dgm:cxn modelId="{B0779AA9-8569-43F3-9FD1-84F3C0CD883A}" srcId="{FC4A8FDA-364E-4CFF-A7D3-2175319BE074}" destId="{E05CD747-1C53-412A-BAE7-058BC31B61BC}" srcOrd="0" destOrd="0" parTransId="{E39E75A8-9BE1-4EEE-943D-F36DD4CC852D}" sibTransId="{16D318B1-F3C7-408A-B0C2-B7CD1E91A649}"/>
    <dgm:cxn modelId="{526461F1-52C9-4AAA-8B34-B7243C256CCD}" type="presOf" srcId="{E05CD747-1C53-412A-BAE7-058BC31B61BC}" destId="{AEFAA929-AEBF-4DBE-B9EB-F3A46827DF93}" srcOrd="0" destOrd="0" presId="urn:microsoft.com/office/officeart/2008/layout/BendingPictureCaption"/>
    <dgm:cxn modelId="{C0E27081-24B1-4081-9476-F37B25EDDAAB}" srcId="{FC4A8FDA-364E-4CFF-A7D3-2175319BE074}" destId="{FD8DE562-0693-4CB1-8E7C-E7607C12A379}" srcOrd="1" destOrd="0" parTransId="{4F40277E-940B-4569-826C-A9BBE8ABC140}" sibTransId="{BA632EBA-F8C9-442B-874D-3891818FB3E6}"/>
    <dgm:cxn modelId="{8BEA7622-4AC1-4668-BE61-256FD33F6D28}" type="presOf" srcId="{FC4A8FDA-364E-4CFF-A7D3-2175319BE074}" destId="{CFFE0A4D-43E1-4DB2-8970-630FE8C99A81}" srcOrd="0" destOrd="0" presId="urn:microsoft.com/office/officeart/2008/layout/BendingPictureCaption"/>
    <dgm:cxn modelId="{3AE729F4-2479-4904-9A63-3AE5BA9840A6}" type="presOf" srcId="{FD8DE562-0693-4CB1-8E7C-E7607C12A379}" destId="{BD31669E-8903-4EC1-B07A-E38100150D04}" srcOrd="0" destOrd="0" presId="urn:microsoft.com/office/officeart/2008/layout/BendingPictureCaption"/>
    <dgm:cxn modelId="{E1D544A8-BD95-4D51-A3A8-84D3365AA259}" type="presParOf" srcId="{CFFE0A4D-43E1-4DB2-8970-630FE8C99A81}" destId="{ABF39E65-5052-41A6-8CA0-9453E16C9960}" srcOrd="0" destOrd="0" presId="urn:microsoft.com/office/officeart/2008/layout/BendingPictureCaption"/>
    <dgm:cxn modelId="{FDBF2887-F8F4-40AD-A6EC-2F47EBC44C33}" type="presParOf" srcId="{ABF39E65-5052-41A6-8CA0-9453E16C9960}" destId="{B7438BF6-8668-40A9-9BE9-A89F2704B45E}" srcOrd="0" destOrd="0" presId="urn:microsoft.com/office/officeart/2008/layout/BendingPictureCaption"/>
    <dgm:cxn modelId="{6624AAB0-306F-45CF-A89D-8DC6FCCF4488}" type="presParOf" srcId="{ABF39E65-5052-41A6-8CA0-9453E16C9960}" destId="{AEFAA929-AEBF-4DBE-B9EB-F3A46827DF93}" srcOrd="1" destOrd="0" presId="urn:microsoft.com/office/officeart/2008/layout/BendingPictureCaption"/>
    <dgm:cxn modelId="{7AA772BF-9F1B-4825-ACAE-22C9B03129E8}" type="presParOf" srcId="{CFFE0A4D-43E1-4DB2-8970-630FE8C99A81}" destId="{E95C5E9A-6CEE-45B9-8DF2-D918EB5A3C26}" srcOrd="1" destOrd="0" presId="urn:microsoft.com/office/officeart/2008/layout/BendingPictureCaption"/>
    <dgm:cxn modelId="{3C46AF88-9F74-49F0-A0E3-B2D3D7960191}" type="presParOf" srcId="{CFFE0A4D-43E1-4DB2-8970-630FE8C99A81}" destId="{CD28A80F-62ED-4E3F-8020-152BED01D1B1}" srcOrd="2" destOrd="0" presId="urn:microsoft.com/office/officeart/2008/layout/BendingPictureCaption"/>
    <dgm:cxn modelId="{C2E1E77B-C953-493D-AD30-CC8C8414AAEE}" type="presParOf" srcId="{CD28A80F-62ED-4E3F-8020-152BED01D1B1}" destId="{1163BD07-21B5-4C12-8D79-47D4CE97A6C7}" srcOrd="0" destOrd="0" presId="urn:microsoft.com/office/officeart/2008/layout/BendingPictureCaption"/>
    <dgm:cxn modelId="{1EF5780F-749D-41B3-B872-CD6324ADB76D}" type="presParOf" srcId="{CD28A80F-62ED-4E3F-8020-152BED01D1B1}" destId="{BD31669E-8903-4EC1-B07A-E38100150D04}"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0A8AF-4FD1-4698-A888-DCD17BAE2A6B}">
      <dsp:nvSpPr>
        <dsp:cNvPr id="0" name=""/>
        <dsp:cNvSpPr/>
      </dsp:nvSpPr>
      <dsp:spPr>
        <a:xfrm>
          <a:off x="-5454792" y="-835220"/>
          <a:ext cx="6494976" cy="6494976"/>
        </a:xfrm>
        <a:prstGeom prst="blockArc">
          <a:avLst>
            <a:gd name="adj1" fmla="val 18900000"/>
            <a:gd name="adj2" fmla="val 2700000"/>
            <a:gd name="adj3" fmla="val 333"/>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705C3F-00C9-4958-9A28-F996E63BE9F4}">
      <dsp:nvSpPr>
        <dsp:cNvPr id="0" name=""/>
        <dsp:cNvSpPr/>
      </dsp:nvSpPr>
      <dsp:spPr>
        <a:xfrm>
          <a:off x="454816" y="301437"/>
          <a:ext cx="7470873" cy="603259"/>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8838" tIns="43180" rIns="43180" bIns="43180" numCol="1" spcCol="1270" anchor="ctr" anchorCtr="0">
          <a:noAutofit/>
        </a:bodyPr>
        <a:lstStyle/>
        <a:p>
          <a:pPr lvl="0" algn="l" defTabSz="755650">
            <a:lnSpc>
              <a:spcPct val="90000"/>
            </a:lnSpc>
            <a:spcBef>
              <a:spcPct val="0"/>
            </a:spcBef>
            <a:spcAft>
              <a:spcPct val="35000"/>
            </a:spcAft>
          </a:pPr>
          <a:r>
            <a:rPr lang="es-EC" sz="1700" kern="1200" dirty="0" smtClean="0">
              <a:latin typeface="Georgia" panose="02040502050405020303" pitchFamily="18" charset="0"/>
            </a:rPr>
            <a:t>1.- INTRODUCCIÓN</a:t>
          </a:r>
          <a:endParaRPr lang="es-EC" sz="1700" kern="1200" dirty="0">
            <a:latin typeface="Georgia" panose="02040502050405020303" pitchFamily="18" charset="0"/>
          </a:endParaRPr>
        </a:p>
      </dsp:txBody>
      <dsp:txXfrm>
        <a:off x="454816" y="301437"/>
        <a:ext cx="7470873" cy="603259"/>
      </dsp:txXfrm>
    </dsp:sp>
    <dsp:sp modelId="{09009058-4714-4E62-8E3E-72D87B8E9DA6}">
      <dsp:nvSpPr>
        <dsp:cNvPr id="0" name=""/>
        <dsp:cNvSpPr/>
      </dsp:nvSpPr>
      <dsp:spPr>
        <a:xfrm>
          <a:off x="77778" y="226029"/>
          <a:ext cx="754074" cy="754074"/>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49D932CB-DEB5-495F-B291-7661D8D46A94}">
      <dsp:nvSpPr>
        <dsp:cNvPr id="0" name=""/>
        <dsp:cNvSpPr/>
      </dsp:nvSpPr>
      <dsp:spPr>
        <a:xfrm>
          <a:off x="887094" y="1206037"/>
          <a:ext cx="7038594" cy="603259"/>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8838" tIns="43180" rIns="43180" bIns="43180" numCol="1" spcCol="1270" anchor="ctr" anchorCtr="0">
          <a:noAutofit/>
        </a:bodyPr>
        <a:lstStyle/>
        <a:p>
          <a:pPr lvl="0" algn="l" defTabSz="755650">
            <a:lnSpc>
              <a:spcPct val="90000"/>
            </a:lnSpc>
            <a:spcBef>
              <a:spcPct val="0"/>
            </a:spcBef>
            <a:spcAft>
              <a:spcPct val="35000"/>
            </a:spcAft>
          </a:pPr>
          <a:r>
            <a:rPr lang="es-EC" sz="1700" kern="1200" dirty="0" smtClean="0">
              <a:latin typeface="Georgia" panose="02040502050405020303" pitchFamily="18" charset="0"/>
            </a:rPr>
            <a:t>2.- OBJETIVOS</a:t>
          </a:r>
          <a:endParaRPr lang="es-EC" sz="1700" kern="1200" dirty="0">
            <a:latin typeface="Georgia" panose="02040502050405020303" pitchFamily="18" charset="0"/>
          </a:endParaRPr>
        </a:p>
      </dsp:txBody>
      <dsp:txXfrm>
        <a:off x="887094" y="1206037"/>
        <a:ext cx="7038594" cy="603259"/>
      </dsp:txXfrm>
    </dsp:sp>
    <dsp:sp modelId="{44F3FC4D-A5DB-4D1C-BC00-BF55B727CE30}">
      <dsp:nvSpPr>
        <dsp:cNvPr id="0" name=""/>
        <dsp:cNvSpPr/>
      </dsp:nvSpPr>
      <dsp:spPr>
        <a:xfrm>
          <a:off x="510057" y="1130630"/>
          <a:ext cx="754074" cy="754074"/>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13CEBF92-9A1E-46D9-8C72-0E5DF27EF804}">
      <dsp:nvSpPr>
        <dsp:cNvPr id="0" name=""/>
        <dsp:cNvSpPr/>
      </dsp:nvSpPr>
      <dsp:spPr>
        <a:xfrm>
          <a:off x="1019769" y="2110638"/>
          <a:ext cx="6905920" cy="603259"/>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8838" tIns="43180" rIns="43180" bIns="43180" numCol="1" spcCol="1270" anchor="ctr" anchorCtr="0">
          <a:noAutofit/>
        </a:bodyPr>
        <a:lstStyle/>
        <a:p>
          <a:pPr lvl="0" algn="l" defTabSz="755650">
            <a:lnSpc>
              <a:spcPct val="90000"/>
            </a:lnSpc>
            <a:spcBef>
              <a:spcPct val="0"/>
            </a:spcBef>
            <a:spcAft>
              <a:spcPct val="35000"/>
            </a:spcAft>
          </a:pPr>
          <a:r>
            <a:rPr lang="es-EC" sz="1700" kern="1200" dirty="0" smtClean="0">
              <a:latin typeface="Georgia" panose="02040502050405020303" pitchFamily="18" charset="0"/>
            </a:rPr>
            <a:t>3.- DESARROLLO E IMPLEMENTACIÓN</a:t>
          </a:r>
          <a:endParaRPr lang="es-EC" sz="1700" kern="1200" dirty="0">
            <a:latin typeface="Georgia" panose="02040502050405020303" pitchFamily="18" charset="0"/>
          </a:endParaRPr>
        </a:p>
      </dsp:txBody>
      <dsp:txXfrm>
        <a:off x="1019769" y="2110638"/>
        <a:ext cx="6905920" cy="603259"/>
      </dsp:txXfrm>
    </dsp:sp>
    <dsp:sp modelId="{6AEDB1B0-F5BC-4BC0-8DD8-5C81998B921E}">
      <dsp:nvSpPr>
        <dsp:cNvPr id="0" name=""/>
        <dsp:cNvSpPr/>
      </dsp:nvSpPr>
      <dsp:spPr>
        <a:xfrm>
          <a:off x="642732" y="2035230"/>
          <a:ext cx="754074" cy="754074"/>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D4F2651C-8563-412B-8EF6-0D4AD3F0BB33}">
      <dsp:nvSpPr>
        <dsp:cNvPr id="0" name=""/>
        <dsp:cNvSpPr/>
      </dsp:nvSpPr>
      <dsp:spPr>
        <a:xfrm>
          <a:off x="887094" y="3015238"/>
          <a:ext cx="7038594" cy="603259"/>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8838" tIns="43180" rIns="43180" bIns="43180" numCol="1" spcCol="1270" anchor="ctr" anchorCtr="0">
          <a:noAutofit/>
        </a:bodyPr>
        <a:lstStyle/>
        <a:p>
          <a:pPr lvl="0" algn="l" defTabSz="755650">
            <a:lnSpc>
              <a:spcPct val="90000"/>
            </a:lnSpc>
            <a:spcBef>
              <a:spcPct val="0"/>
            </a:spcBef>
            <a:spcAft>
              <a:spcPct val="35000"/>
            </a:spcAft>
          </a:pPr>
          <a:r>
            <a:rPr lang="es-EC" sz="1700" kern="1200" dirty="0" smtClean="0">
              <a:latin typeface="Georgia" panose="02040502050405020303" pitchFamily="18" charset="0"/>
            </a:rPr>
            <a:t>4.- RESULTADOS</a:t>
          </a:r>
          <a:endParaRPr lang="es-EC" sz="1700" kern="1200" dirty="0">
            <a:latin typeface="Georgia" panose="02040502050405020303" pitchFamily="18" charset="0"/>
          </a:endParaRPr>
        </a:p>
      </dsp:txBody>
      <dsp:txXfrm>
        <a:off x="887094" y="3015238"/>
        <a:ext cx="7038594" cy="603259"/>
      </dsp:txXfrm>
    </dsp:sp>
    <dsp:sp modelId="{DBC4BEF0-E382-4331-A94E-5D279B34041E}">
      <dsp:nvSpPr>
        <dsp:cNvPr id="0" name=""/>
        <dsp:cNvSpPr/>
      </dsp:nvSpPr>
      <dsp:spPr>
        <a:xfrm>
          <a:off x="510057" y="2939831"/>
          <a:ext cx="754074" cy="754074"/>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D2798F5F-CDDF-4D5D-B2F2-A0F1ECE4D33A}">
      <dsp:nvSpPr>
        <dsp:cNvPr id="0" name=""/>
        <dsp:cNvSpPr/>
      </dsp:nvSpPr>
      <dsp:spPr>
        <a:xfrm>
          <a:off x="454816" y="3919839"/>
          <a:ext cx="7470873" cy="603259"/>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8838" tIns="43180" rIns="43180" bIns="43180" numCol="1" spcCol="1270" anchor="ctr" anchorCtr="0">
          <a:noAutofit/>
        </a:bodyPr>
        <a:lstStyle/>
        <a:p>
          <a:pPr lvl="0" algn="l" defTabSz="755650">
            <a:lnSpc>
              <a:spcPct val="90000"/>
            </a:lnSpc>
            <a:spcBef>
              <a:spcPct val="0"/>
            </a:spcBef>
            <a:spcAft>
              <a:spcPct val="35000"/>
            </a:spcAft>
          </a:pPr>
          <a:r>
            <a:rPr lang="es-EC" sz="1700" kern="1200" dirty="0" smtClean="0">
              <a:latin typeface="Georgia" panose="02040502050405020303" pitchFamily="18" charset="0"/>
            </a:rPr>
            <a:t>5.- CONCLUSIONES Y TRABAJOS FUTUROS</a:t>
          </a:r>
          <a:endParaRPr lang="es-EC" sz="1700" kern="1200" dirty="0">
            <a:latin typeface="Georgia" panose="02040502050405020303" pitchFamily="18" charset="0"/>
          </a:endParaRPr>
        </a:p>
      </dsp:txBody>
      <dsp:txXfrm>
        <a:off x="454816" y="3919839"/>
        <a:ext cx="7470873" cy="603259"/>
      </dsp:txXfrm>
    </dsp:sp>
    <dsp:sp modelId="{87AE36FE-0729-4B5D-B063-F9DD79FCECC5}">
      <dsp:nvSpPr>
        <dsp:cNvPr id="0" name=""/>
        <dsp:cNvSpPr/>
      </dsp:nvSpPr>
      <dsp:spPr>
        <a:xfrm>
          <a:off x="77778" y="3834424"/>
          <a:ext cx="754074" cy="774088"/>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38BF6-8668-40A9-9BE9-A89F2704B45E}">
      <dsp:nvSpPr>
        <dsp:cNvPr id="0" name=""/>
        <dsp:cNvSpPr/>
      </dsp:nvSpPr>
      <dsp:spPr>
        <a:xfrm>
          <a:off x="0" y="1772831"/>
          <a:ext cx="4194654" cy="2245839"/>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EFAA929-AEBF-4DBE-B9EB-F3A46827DF93}">
      <dsp:nvSpPr>
        <dsp:cNvPr id="0" name=""/>
        <dsp:cNvSpPr/>
      </dsp:nvSpPr>
      <dsp:spPr>
        <a:xfrm>
          <a:off x="0" y="4060582"/>
          <a:ext cx="4215598" cy="592561"/>
        </a:xfrm>
        <a:prstGeom prst="rect">
          <a:avLst/>
        </a:prstGeom>
        <a:gradFill rotWithShape="0">
          <a:gsLst>
            <a:gs pos="0">
              <a:schemeClr val="accent2">
                <a:alpha val="80000"/>
                <a:hueOff val="0"/>
                <a:satOff val="0"/>
                <a:lumOff val="0"/>
                <a:alphaOff val="0"/>
                <a:shade val="51000"/>
                <a:satMod val="130000"/>
              </a:schemeClr>
            </a:gs>
            <a:gs pos="80000">
              <a:schemeClr val="accent2">
                <a:alpha val="80000"/>
                <a:hueOff val="0"/>
                <a:satOff val="0"/>
                <a:lumOff val="0"/>
                <a:alphaOff val="0"/>
                <a:shade val="93000"/>
                <a:satMod val="130000"/>
              </a:schemeClr>
            </a:gs>
            <a:gs pos="100000">
              <a:schemeClr val="accent2">
                <a:alpha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s-ES" sz="2800" kern="1200" dirty="0" smtClean="0"/>
            <a:t>Crecimiento Poblacional</a:t>
          </a:r>
          <a:endParaRPr lang="es-ES" sz="2800" kern="1200" dirty="0"/>
        </a:p>
      </dsp:txBody>
      <dsp:txXfrm>
        <a:off x="0" y="4060582"/>
        <a:ext cx="4215598" cy="592561"/>
      </dsp:txXfrm>
    </dsp:sp>
    <dsp:sp modelId="{1163BD07-21B5-4C12-8D79-47D4CE97A6C7}">
      <dsp:nvSpPr>
        <dsp:cNvPr id="0" name=""/>
        <dsp:cNvSpPr/>
      </dsp:nvSpPr>
      <dsp:spPr>
        <a:xfrm>
          <a:off x="0" y="4707810"/>
          <a:ext cx="4125971" cy="1874784"/>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D31669E-8903-4EC1-B07A-E38100150D04}">
      <dsp:nvSpPr>
        <dsp:cNvPr id="0" name=""/>
        <dsp:cNvSpPr/>
      </dsp:nvSpPr>
      <dsp:spPr>
        <a:xfrm>
          <a:off x="0" y="6564332"/>
          <a:ext cx="4417442" cy="603673"/>
        </a:xfrm>
        <a:prstGeom prst="rect">
          <a:avLst/>
        </a:prstGeom>
        <a:gradFill rotWithShape="0">
          <a:gsLst>
            <a:gs pos="0">
              <a:schemeClr val="accent2">
                <a:alpha val="80000"/>
                <a:hueOff val="0"/>
                <a:satOff val="0"/>
                <a:lumOff val="0"/>
                <a:alphaOff val="0"/>
                <a:shade val="51000"/>
                <a:satMod val="130000"/>
              </a:schemeClr>
            </a:gs>
            <a:gs pos="80000">
              <a:schemeClr val="accent2">
                <a:alpha val="80000"/>
                <a:hueOff val="0"/>
                <a:satOff val="0"/>
                <a:lumOff val="0"/>
                <a:alphaOff val="0"/>
                <a:shade val="93000"/>
                <a:satMod val="130000"/>
              </a:schemeClr>
            </a:gs>
            <a:gs pos="100000">
              <a:schemeClr val="accent2">
                <a:alpha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5000"/>
            </a:spcAft>
          </a:pPr>
          <a:r>
            <a:rPr lang="es-ES" sz="2700" kern="1200" dirty="0" smtClean="0"/>
            <a:t>Crecimiento de la Economía</a:t>
          </a:r>
          <a:endParaRPr lang="es-ES" sz="2700" kern="1200" dirty="0"/>
        </a:p>
      </dsp:txBody>
      <dsp:txXfrm>
        <a:off x="0" y="6564332"/>
        <a:ext cx="4417442" cy="60367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2948F3-A8F2-4611-A8EB-E6CBDB6CF0E8}" type="datetimeFigureOut">
              <a:rPr lang="es-ES" smtClean="0"/>
              <a:t>11/07/2021</a:t>
            </a:fld>
            <a:endParaRPr lang="es-ES"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24C32B-DFBD-46E7-85DC-877CA91F65A9}" type="slidenum">
              <a:rPr lang="es-ES" smtClean="0"/>
              <a:t>‹Nº›</a:t>
            </a:fld>
            <a:endParaRPr lang="es-ES" dirty="0"/>
          </a:p>
        </p:txBody>
      </p:sp>
    </p:spTree>
    <p:extLst>
      <p:ext uri="{BB962C8B-B14F-4D97-AF65-F5344CB8AC3E}">
        <p14:creationId xmlns:p14="http://schemas.microsoft.com/office/powerpoint/2010/main" val="17721585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57EB9-B3BF-4635-8998-B082D25EFA99}" type="datetimeFigureOut">
              <a:rPr lang="es-EC" smtClean="0"/>
              <a:t>11/07/2021</a:t>
            </a:fld>
            <a:endParaRPr lang="es-EC" dirty="0"/>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8265F6-9BB1-4E58-AF9C-D8DEB8C6AF81}" type="slidenum">
              <a:rPr lang="es-EC" smtClean="0"/>
              <a:t>‹Nº›</a:t>
            </a:fld>
            <a:endParaRPr lang="es-EC" dirty="0"/>
          </a:p>
        </p:txBody>
      </p:sp>
    </p:spTree>
    <p:extLst>
      <p:ext uri="{BB962C8B-B14F-4D97-AF65-F5344CB8AC3E}">
        <p14:creationId xmlns:p14="http://schemas.microsoft.com/office/powerpoint/2010/main" val="32499885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arenR"/>
            </a:pPr>
            <a:r>
              <a:rPr lang="es-EC" dirty="0" smtClean="0"/>
              <a:t>Consultas Página web o mensajes de texto</a:t>
            </a:r>
          </a:p>
          <a:p>
            <a:pPr marL="228600" indent="-228600">
              <a:buAutoNum type="arabicParenR"/>
            </a:pPr>
            <a:r>
              <a:rPr lang="es-EC" dirty="0" smtClean="0"/>
              <a:t>Medidor</a:t>
            </a:r>
            <a:r>
              <a:rPr lang="es-EC" baseline="0" dirty="0" smtClean="0"/>
              <a:t> que envía los datos mediante Wifi al celular y mostrados en una aplicación móvil</a:t>
            </a:r>
          </a:p>
          <a:p>
            <a:pPr marL="228600" indent="-228600">
              <a:buAutoNum type="arabicParenR"/>
            </a:pPr>
            <a:r>
              <a:rPr lang="es-EC" baseline="0" dirty="0" smtClean="0"/>
              <a:t>Medidor que permite habilitar o deshabilitar el servicio mediante una página web y control de la pérdidas por hurto</a:t>
            </a:r>
          </a:p>
          <a:p>
            <a:pPr marL="228600" indent="-228600">
              <a:buAutoNum type="arabicParenR"/>
            </a:pPr>
            <a:endParaRPr lang="es-EC"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5</a:t>
            </a:fld>
            <a:endParaRPr lang="es-EC" dirty="0"/>
          </a:p>
        </p:txBody>
      </p:sp>
    </p:spTree>
    <p:extLst>
      <p:ext uri="{BB962C8B-B14F-4D97-AF65-F5344CB8AC3E}">
        <p14:creationId xmlns:p14="http://schemas.microsoft.com/office/powerpoint/2010/main" val="669863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6</a:t>
            </a:fld>
            <a:endParaRPr lang="es-EC" dirty="0"/>
          </a:p>
        </p:txBody>
      </p:sp>
    </p:spTree>
    <p:extLst>
      <p:ext uri="{BB962C8B-B14F-4D97-AF65-F5344CB8AC3E}">
        <p14:creationId xmlns:p14="http://schemas.microsoft.com/office/powerpoint/2010/main" val="3044373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dirty="0" smtClean="0">
                <a:latin typeface="Times New Roman" panose="02020603050405020304" pitchFamily="18" charset="0"/>
                <a:ea typeface="Times New Roman" panose="02020603050405020304" pitchFamily="18" charset="0"/>
                <a:cs typeface="Times New Roman" panose="02020603050405020304" pitchFamily="18" charset="0"/>
              </a:rPr>
              <a:t>Generar un prototipo para la monitorización de energía eléctrica orientado al IoT. Con la finalidad de permitir a los clientes de la empresa Eléctrica llevar un control eficiente de su consumo diario o mensual. Además de agilizar el proceso de recolección de datos del consumo energético y su proceso de facturación por parte de la empresa Eléctrica</a:t>
            </a:r>
            <a:endParaRPr lang="es-EC"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7</a:t>
            </a:fld>
            <a:endParaRPr lang="es-EC" dirty="0"/>
          </a:p>
        </p:txBody>
      </p:sp>
    </p:spTree>
    <p:extLst>
      <p:ext uri="{BB962C8B-B14F-4D97-AF65-F5344CB8AC3E}">
        <p14:creationId xmlns:p14="http://schemas.microsoft.com/office/powerpoint/2010/main" val="1601595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buFont typeface="Arial" panose="020B0604020202020204" pitchFamily="34" charset="0"/>
              <a:buChar char="•"/>
            </a:pPr>
            <a:r>
              <a:rPr lang="es-EC" dirty="0" smtClean="0"/>
              <a:t>Coordenadas: latitud -0.3413 y longitud -78.4882.</a:t>
            </a:r>
          </a:p>
          <a:p>
            <a:pPr marL="285750" indent="-285750">
              <a:buFont typeface="Arial" panose="020B0604020202020204" pitchFamily="34" charset="0"/>
              <a:buChar char="•"/>
            </a:pPr>
            <a:r>
              <a:rPr lang="es-EC" dirty="0" smtClean="0"/>
              <a:t>Altura: 8 m.</a:t>
            </a:r>
          </a:p>
          <a:p>
            <a:pPr marL="285750" indent="-285750">
              <a:buFont typeface="Arial" panose="020B0604020202020204" pitchFamily="34" charset="0"/>
              <a:buChar char="•"/>
            </a:pPr>
            <a:r>
              <a:rPr lang="es-EC" dirty="0" smtClean="0"/>
              <a:t>Tipo de acceso a internet: cableado.</a:t>
            </a:r>
          </a:p>
          <a:p>
            <a:pPr marL="0" marR="0" indent="0" algn="l" defTabSz="914400" rtl="0" eaLnBrk="1" fontAlgn="auto" latinLnBrk="0" hangingPunct="1">
              <a:lnSpc>
                <a:spcPct val="100000"/>
              </a:lnSpc>
              <a:spcBef>
                <a:spcPts val="0"/>
              </a:spcBef>
              <a:spcAft>
                <a:spcPts val="0"/>
              </a:spcAft>
              <a:buClrTx/>
              <a:buSzTx/>
              <a:buFontTx/>
              <a:buNone/>
              <a:tabLst/>
              <a:defRPr/>
            </a:pP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28</a:t>
            </a:fld>
            <a:endParaRPr lang="es-EC" dirty="0"/>
          </a:p>
        </p:txBody>
      </p:sp>
    </p:spTree>
    <p:extLst>
      <p:ext uri="{BB962C8B-B14F-4D97-AF65-F5344CB8AC3E}">
        <p14:creationId xmlns:p14="http://schemas.microsoft.com/office/powerpoint/2010/main" val="2522329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8205" name="CorelDRAW" r:id="rId3" imgW="7748626" imgH="4759452" progId="">
                  <p:embed/>
                </p:oleObj>
              </mc:Choice>
              <mc:Fallback>
                <p:oleObj name="CorelDRAW" r:id="rId3" imgW="7748626" imgH="4759452" progId="">
                  <p:embed/>
                  <p:pic>
                    <p:nvPicPr>
                      <p:cNvPr id="0"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dirty="0"/>
          </a:p>
        </p:txBody>
      </p:sp>
      <p:sp>
        <p:nvSpPr>
          <p:cNvPr id="1743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dirty="0"/>
          </a:p>
        </p:txBody>
      </p:sp>
      <p:sp>
        <p:nvSpPr>
          <p:cNvPr id="1743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dirty="0"/>
          </a:p>
        </p:txBody>
      </p:sp>
      <p:sp>
        <p:nvSpPr>
          <p:cNvPr id="1743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dirty="0"/>
          </a:p>
        </p:txBody>
      </p:sp>
      <p:pic>
        <p:nvPicPr>
          <p:cNvPr id="17456" name="Picture 48" descr="bannner 2"/>
          <p:cNvPicPr>
            <a:picLocks noChangeAspect="1" noChangeArrowheads="1"/>
          </p:cNvPicPr>
          <p:nvPr userDrawn="1"/>
        </p:nvPicPr>
        <p:blipFill>
          <a:blip r:embed="rId5" cstate="print"/>
          <a:srcRect/>
          <a:stretch>
            <a:fillRect/>
          </a:stretch>
        </p:blipFill>
        <p:spPr bwMode="auto">
          <a:xfrm>
            <a:off x="0" y="5722938"/>
            <a:ext cx="9144000" cy="1135062"/>
          </a:xfrm>
          <a:prstGeom prst="rect">
            <a:avLst/>
          </a:prstGeom>
          <a:noFill/>
        </p:spPr>
      </p:pic>
      <p:sp>
        <p:nvSpPr>
          <p:cNvPr id="1745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ES" dirty="0"/>
          </a:p>
        </p:txBody>
      </p:sp>
      <p:pic>
        <p:nvPicPr>
          <p:cNvPr id="2" name="Imagen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4236" y="91278"/>
            <a:ext cx="2879874" cy="88979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1047"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ES" dirty="0"/>
          </a:p>
        </p:txBody>
      </p:sp>
      <p:sp>
        <p:nvSpPr>
          <p:cNvPr id="1048"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ES" dirty="0"/>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684963" y="5884292"/>
            <a:ext cx="2352675" cy="72690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0.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0.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chart" Target="../charts/chart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53867" y="1062899"/>
            <a:ext cx="8784183" cy="1077218"/>
          </a:xfrm>
          <a:prstGeom prst="rect">
            <a:avLst/>
          </a:prstGeom>
          <a:noFill/>
        </p:spPr>
        <p:txBody>
          <a:bodyPr wrap="square">
            <a:spAutoFit/>
          </a:bodyPr>
          <a:lstStyle/>
          <a:p>
            <a:pPr algn="ctr">
              <a:defRPr/>
            </a:pPr>
            <a:r>
              <a:rPr lang="es-ES" sz="3200" b="1" dirty="0">
                <a:solidFill>
                  <a:srgbClr val="336600"/>
                </a:solidFill>
                <a:latin typeface="Times New Roman" panose="02020603050405020304" pitchFamily="18" charset="0"/>
                <a:cs typeface="Times New Roman" panose="02020603050405020304" pitchFamily="18" charset="0"/>
              </a:rPr>
              <a:t>DEPARTAMENTO DE </a:t>
            </a:r>
            <a:r>
              <a:rPr lang="es-ES" sz="3200" b="1" dirty="0" smtClean="0">
                <a:solidFill>
                  <a:srgbClr val="336600"/>
                </a:solidFill>
                <a:latin typeface="Times New Roman" panose="02020603050405020304" pitchFamily="18" charset="0"/>
                <a:cs typeface="Times New Roman" panose="02020603050405020304" pitchFamily="18" charset="0"/>
              </a:rPr>
              <a:t>ELÉCTRICA, ELECTRÓNICA Y TELECOMUNICACIONES</a:t>
            </a:r>
            <a:endParaRPr lang="es-ES" sz="3200" b="1" dirty="0">
              <a:solidFill>
                <a:srgbClr val="336600"/>
              </a:solidFill>
              <a:latin typeface="Times New Roman" panose="02020603050405020304" pitchFamily="18" charset="0"/>
              <a:cs typeface="Times New Roman" panose="02020603050405020304" pitchFamily="18" charset="0"/>
            </a:endParaRPr>
          </a:p>
        </p:txBody>
      </p:sp>
      <p:sp>
        <p:nvSpPr>
          <p:cNvPr id="3" name="2 CuadroTexto"/>
          <p:cNvSpPr txBox="1"/>
          <p:nvPr/>
        </p:nvSpPr>
        <p:spPr>
          <a:xfrm>
            <a:off x="1488019" y="4285740"/>
            <a:ext cx="6743722" cy="461665"/>
          </a:xfrm>
          <a:prstGeom prst="rect">
            <a:avLst/>
          </a:prstGeom>
          <a:noFill/>
        </p:spPr>
        <p:txBody>
          <a:bodyPr wrap="square">
            <a:spAutoFit/>
          </a:bodyPr>
          <a:lstStyle/>
          <a:p>
            <a:pPr algn="ctr">
              <a:defRPr/>
            </a:pPr>
            <a:r>
              <a:rPr lang="es-ES" sz="2400" b="1" dirty="0" smtClean="0">
                <a:solidFill>
                  <a:srgbClr val="336600"/>
                </a:solidFill>
                <a:latin typeface="Times New Roman" panose="02020603050405020304" pitchFamily="18" charset="0"/>
                <a:cs typeface="Times New Roman" panose="02020603050405020304" pitchFamily="18" charset="0"/>
              </a:rPr>
              <a:t>Autor: </a:t>
            </a:r>
            <a:r>
              <a:rPr lang="es-ES" sz="2400" b="1" dirty="0" smtClean="0">
                <a:latin typeface="Times New Roman" panose="02020603050405020304" pitchFamily="18" charset="0"/>
                <a:cs typeface="Times New Roman" panose="02020603050405020304" pitchFamily="18" charset="0"/>
              </a:rPr>
              <a:t>Jefferson Wladimir Balseca Quisaguano</a:t>
            </a:r>
            <a:endParaRPr lang="es-ES" sz="2400" b="1" dirty="0">
              <a:latin typeface="Times New Roman" panose="02020603050405020304" pitchFamily="18" charset="0"/>
              <a:cs typeface="Times New Roman" panose="02020603050405020304" pitchFamily="18" charset="0"/>
            </a:endParaRPr>
          </a:p>
        </p:txBody>
      </p:sp>
      <p:sp>
        <p:nvSpPr>
          <p:cNvPr id="6" name="5 CuadroTexto"/>
          <p:cNvSpPr txBox="1"/>
          <p:nvPr/>
        </p:nvSpPr>
        <p:spPr>
          <a:xfrm>
            <a:off x="1835692" y="2332836"/>
            <a:ext cx="6048375" cy="830997"/>
          </a:xfrm>
          <a:prstGeom prst="rect">
            <a:avLst/>
          </a:prstGeom>
          <a:noFill/>
        </p:spPr>
        <p:txBody>
          <a:bodyPr>
            <a:spAutoFit/>
          </a:bodyPr>
          <a:lstStyle/>
          <a:p>
            <a:pPr algn="ctr">
              <a:defRPr/>
            </a:pPr>
            <a:r>
              <a:rPr lang="es-EC" sz="2400" b="1" dirty="0">
                <a:solidFill>
                  <a:srgbClr val="336600"/>
                </a:solidFill>
                <a:latin typeface="Times New Roman" panose="02020603050405020304" pitchFamily="18" charset="0"/>
                <a:cs typeface="Times New Roman" panose="02020603050405020304" pitchFamily="18" charset="0"/>
              </a:rPr>
              <a:t>Carrera de Ingeniería </a:t>
            </a:r>
            <a:r>
              <a:rPr lang="es-EC" sz="2400" b="1" dirty="0" smtClean="0">
                <a:solidFill>
                  <a:srgbClr val="336600"/>
                </a:solidFill>
                <a:latin typeface="Times New Roman" panose="02020603050405020304" pitchFamily="18" charset="0"/>
                <a:cs typeface="Times New Roman" panose="02020603050405020304" pitchFamily="18" charset="0"/>
              </a:rPr>
              <a:t>en </a:t>
            </a:r>
            <a:r>
              <a:rPr lang="es-EC" sz="2400" b="1" dirty="0">
                <a:solidFill>
                  <a:srgbClr val="336600"/>
                </a:solidFill>
                <a:latin typeface="Times New Roman" panose="02020603050405020304" pitchFamily="18" charset="0"/>
                <a:cs typeface="Times New Roman" panose="02020603050405020304" pitchFamily="18" charset="0"/>
              </a:rPr>
              <a:t>Electrónica y Telecomunicaciones</a:t>
            </a:r>
            <a:endParaRPr lang="en-US" sz="2400" b="1" dirty="0">
              <a:solidFill>
                <a:srgbClr val="336600"/>
              </a:solidFill>
              <a:latin typeface="Times New Roman" panose="02020603050405020304" pitchFamily="18" charset="0"/>
              <a:cs typeface="Times New Roman" panose="02020603050405020304" pitchFamily="18" charset="0"/>
            </a:endParaRPr>
          </a:p>
        </p:txBody>
      </p:sp>
      <p:sp>
        <p:nvSpPr>
          <p:cNvPr id="7" name="2 CuadroTexto"/>
          <p:cNvSpPr txBox="1"/>
          <p:nvPr/>
        </p:nvSpPr>
        <p:spPr>
          <a:xfrm>
            <a:off x="1488019" y="4747405"/>
            <a:ext cx="6743722" cy="1200329"/>
          </a:xfrm>
          <a:prstGeom prst="rect">
            <a:avLst/>
          </a:prstGeom>
          <a:noFill/>
        </p:spPr>
        <p:txBody>
          <a:bodyPr wrap="square">
            <a:spAutoFit/>
          </a:bodyPr>
          <a:lstStyle/>
          <a:p>
            <a:pPr algn="ctr">
              <a:defRPr/>
            </a:pPr>
            <a:r>
              <a:rPr lang="es-ES" sz="2400" b="1" dirty="0" smtClean="0">
                <a:solidFill>
                  <a:srgbClr val="336600"/>
                </a:solidFill>
                <a:latin typeface="Times New Roman" panose="02020603050405020304" pitchFamily="18" charset="0"/>
                <a:cs typeface="Times New Roman" panose="02020603050405020304" pitchFamily="18" charset="0"/>
              </a:rPr>
              <a:t>Director: </a:t>
            </a:r>
            <a:r>
              <a:rPr lang="es-US" sz="2400" b="1" dirty="0">
                <a:latin typeface="Times New Roman" panose="02020603050405020304" pitchFamily="18" charset="0"/>
                <a:ea typeface="Ebrima" panose="02000000000000000000" pitchFamily="2" charset="0"/>
                <a:cs typeface="Times New Roman" panose="02020603050405020304" pitchFamily="18" charset="0"/>
              </a:rPr>
              <a:t>Ing. Román Alcides </a:t>
            </a:r>
            <a:r>
              <a:rPr lang="es-US" sz="2400" b="1" dirty="0" smtClean="0">
                <a:latin typeface="Times New Roman" panose="02020603050405020304" pitchFamily="18" charset="0"/>
                <a:ea typeface="Ebrima" panose="02000000000000000000" pitchFamily="2" charset="0"/>
                <a:cs typeface="Times New Roman" panose="02020603050405020304" pitchFamily="18" charset="0"/>
              </a:rPr>
              <a:t>Lara</a:t>
            </a:r>
          </a:p>
          <a:p>
            <a:pPr algn="ctr">
              <a:defRPr/>
            </a:pPr>
            <a:r>
              <a:rPr lang="es-ES" sz="2400" b="1" dirty="0" smtClean="0">
                <a:solidFill>
                  <a:srgbClr val="336600"/>
                </a:solidFill>
                <a:latin typeface="Times New Roman" panose="02020603050405020304" pitchFamily="18" charset="0"/>
                <a:cs typeface="Times New Roman" panose="02020603050405020304" pitchFamily="18" charset="0"/>
              </a:rPr>
              <a:t>Oponente:</a:t>
            </a:r>
            <a:r>
              <a:rPr lang="es-ES" sz="2400" b="1" dirty="0" smtClean="0">
                <a:latin typeface="Times New Roman" panose="02020603050405020304" pitchFamily="18" charset="0"/>
                <a:cs typeface="Times New Roman" panose="02020603050405020304" pitchFamily="18" charset="0"/>
              </a:rPr>
              <a:t>Ing. Luis Hernán Montoya</a:t>
            </a:r>
            <a:endParaRPr lang="es-ES" sz="2400" b="1" dirty="0">
              <a:solidFill>
                <a:srgbClr val="336600"/>
              </a:solidFill>
              <a:latin typeface="Times New Roman" panose="02020603050405020304" pitchFamily="18" charset="0"/>
              <a:cs typeface="Times New Roman" panose="02020603050405020304" pitchFamily="18" charset="0"/>
            </a:endParaRPr>
          </a:p>
          <a:p>
            <a:pPr algn="ctr">
              <a:defRPr/>
            </a:pPr>
            <a:endParaRPr lang="es-ES" sz="2400" b="1" dirty="0">
              <a:solidFill>
                <a:srgbClr val="336600"/>
              </a:solidFill>
              <a:latin typeface="Times New Roman" panose="02020603050405020304" pitchFamily="18" charset="0"/>
              <a:cs typeface="Times New Roman" panose="02020603050405020304" pitchFamily="18" charset="0"/>
            </a:endParaRPr>
          </a:p>
        </p:txBody>
      </p:sp>
      <p:sp>
        <p:nvSpPr>
          <p:cNvPr id="4" name="CuadroTexto 3"/>
          <p:cNvSpPr txBox="1"/>
          <p:nvPr/>
        </p:nvSpPr>
        <p:spPr>
          <a:xfrm>
            <a:off x="683568" y="2758353"/>
            <a:ext cx="8784976" cy="1631216"/>
          </a:xfrm>
          <a:prstGeom prst="rect">
            <a:avLst/>
          </a:prstGeom>
          <a:noFill/>
        </p:spPr>
        <p:txBody>
          <a:bodyPr wrap="square" rtlCol="0">
            <a:spAutoFit/>
          </a:bodyPr>
          <a:lstStyle/>
          <a:p>
            <a:r>
              <a:rPr lang="es-EC" sz="2400" b="1" dirty="0">
                <a:solidFill>
                  <a:srgbClr val="336600"/>
                </a:solidFill>
              </a:rPr>
              <a:t> </a:t>
            </a:r>
            <a:endParaRPr lang="es-ES" sz="2800" b="1" dirty="0">
              <a:solidFill>
                <a:srgbClr val="336600"/>
              </a:solidFill>
              <a:latin typeface="Times New Roman" panose="02020603050405020304" pitchFamily="18" charset="0"/>
            </a:endParaRPr>
          </a:p>
          <a:p>
            <a:r>
              <a:rPr lang="es-ES" sz="2800" b="1" dirty="0">
                <a:solidFill>
                  <a:srgbClr val="336600"/>
                </a:solidFill>
                <a:latin typeface="Times New Roman" panose="02020603050405020304" pitchFamily="18" charset="0"/>
              </a:rPr>
              <a:t> </a:t>
            </a:r>
            <a:r>
              <a:rPr lang="es-EC" sz="2400" b="1" dirty="0">
                <a:latin typeface="Arial" panose="020B0604020202020204" pitchFamily="34" charset="0"/>
                <a:cs typeface="Arial" panose="020B0604020202020204" pitchFamily="34" charset="0"/>
              </a:rPr>
              <a:t>Implementación de un dispositivo de monitorización de energía eléctrica orientado al Internet of Things usando la tecnología LORA</a:t>
            </a:r>
            <a:r>
              <a:rPr lang="es-ES" sz="2400" b="1" dirty="0" smtClean="0">
                <a:latin typeface="Times New Roman" panose="02020603050405020304" pitchFamily="18" charset="0"/>
              </a:rPr>
              <a:t>. </a:t>
            </a:r>
            <a:r>
              <a:rPr lang="es-ES" sz="2400" b="1" dirty="0">
                <a:solidFill>
                  <a:srgbClr val="336600"/>
                </a:solidFill>
                <a:latin typeface="Times New Roman" panose="02020603050405020304" pitchFamily="18" charset="0"/>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50"/>
                                        <p:tgtEl>
                                          <p:spTgt spid="2"/>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50"/>
                                        <p:tgtEl>
                                          <p:spTgt spid="6"/>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250"/>
                                        <p:tgtEl>
                                          <p:spTgt spid="4"/>
                                        </p:tgtEl>
                                      </p:cBhvr>
                                    </p:animEffect>
                                  </p:childTnLst>
                                </p:cTn>
                              </p:par>
                            </p:childTnLst>
                          </p:cTn>
                        </p:par>
                        <p:par>
                          <p:cTn id="16" fill="hold">
                            <p:stCondLst>
                              <p:cond delay="750"/>
                            </p:stCondLst>
                            <p:childTnLst>
                              <p:par>
                                <p:cTn id="17" presetID="2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Desarrollo e Implementación</a:t>
            </a:r>
            <a:endParaRPr lang="es-EC" i="0" kern="0" dirty="0">
              <a:solidFill>
                <a:srgbClr val="00B050"/>
              </a:solidFill>
              <a:latin typeface="Times New Roman" panose="02020603050405020304" pitchFamily="18" charset="0"/>
              <a:cs typeface="Times New Roman" panose="02020603050405020304" pitchFamily="18" charset="0"/>
            </a:endParaRPr>
          </a:p>
        </p:txBody>
      </p:sp>
      <p:sp>
        <p:nvSpPr>
          <p:cNvPr id="4" name="Título 5"/>
          <p:cNvSpPr txBox="1">
            <a:spLocks/>
          </p:cNvSpPr>
          <p:nvPr/>
        </p:nvSpPr>
        <p:spPr>
          <a:xfrm>
            <a:off x="251520" y="692696"/>
            <a:ext cx="7416824" cy="479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Subsistema de Transmisión</a:t>
            </a:r>
            <a:endParaRPr lang="es-EC" sz="1900" b="1" dirty="0">
              <a:latin typeface="Georgia" panose="02040502050405020303" pitchFamily="18" charset="0"/>
            </a:endParaRPr>
          </a:p>
        </p:txBody>
      </p:sp>
      <p:sp>
        <p:nvSpPr>
          <p:cNvPr id="23" name="CuadroTexto 22"/>
          <p:cNvSpPr txBox="1"/>
          <p:nvPr/>
        </p:nvSpPr>
        <p:spPr>
          <a:xfrm>
            <a:off x="0" y="6488668"/>
            <a:ext cx="705967" cy="369332"/>
          </a:xfrm>
          <a:prstGeom prst="rect">
            <a:avLst/>
          </a:prstGeom>
          <a:noFill/>
        </p:spPr>
        <p:txBody>
          <a:bodyPr wrap="square" rtlCol="0">
            <a:spAutoFit/>
          </a:bodyPr>
          <a:lstStyle/>
          <a:p>
            <a:r>
              <a:rPr lang="en-BZ" dirty="0"/>
              <a:t>8</a:t>
            </a:r>
            <a:endParaRPr lang="en-BZ" dirty="0" smtClean="0"/>
          </a:p>
        </p:txBody>
      </p:sp>
      <p:pic>
        <p:nvPicPr>
          <p:cNvPr id="64" name="Imagen 63" descr="https://documents.lucid.app/documents/867b1bd9-fb55-4c6b-9772-3a5b96586ca6/pages/0_0?a=983&amp;x=97&amp;y=247&amp;w=1386&amp;h=290&amp;store=1&amp;accept=image%2F*&amp;auth=LCA%2079396ff299d6f6112db9ec31e65244681b1a4c03-ts%3D161868611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514" y="1196033"/>
            <a:ext cx="7179675" cy="1756620"/>
          </a:xfrm>
          <a:prstGeom prst="rect">
            <a:avLst/>
          </a:prstGeom>
          <a:noFill/>
          <a:ln>
            <a:noFill/>
          </a:ln>
        </p:spPr>
      </p:pic>
      <p:pic>
        <p:nvPicPr>
          <p:cNvPr id="66" name="Picture 2" descr="Arduino en espaÃ±ol: Arduino Mega 25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816" y="4182010"/>
            <a:ext cx="2136287" cy="104728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DS3231 RTC Module Precise Real Time Clock I2C AT24C32 | iElectron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63" t="24492" r="6282" b="13639"/>
          <a:stretch/>
        </p:blipFill>
        <p:spPr bwMode="auto">
          <a:xfrm>
            <a:off x="3574550" y="2873263"/>
            <a:ext cx="1079801" cy="79009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8" descr="Pantalla LCD 20x4 caracteres Pololu 1219 | BricoGeek.co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491"/>
          <a:stretch/>
        </p:blipFill>
        <p:spPr bwMode="auto">
          <a:xfrm>
            <a:off x="5679929" y="2744759"/>
            <a:ext cx="1751166" cy="119584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0" descr="Pulsador switch 12mm Sparkfun COM-09190 | BricoGeek.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6388" y="4114390"/>
            <a:ext cx="783991" cy="783991"/>
          </a:xfrm>
          <a:prstGeom prst="rect">
            <a:avLst/>
          </a:prstGeom>
          <a:noFill/>
          <a:extLst>
            <a:ext uri="{909E8E84-426E-40DD-AFC4-6F175D3DCCD1}">
              <a14:hiddenFill xmlns:a14="http://schemas.microsoft.com/office/drawing/2010/main">
                <a:solidFill>
                  <a:srgbClr val="FFFFFF"/>
                </a:solidFill>
              </a14:hiddenFill>
            </a:ext>
          </a:extLst>
        </p:spPr>
      </p:pic>
      <p:pic>
        <p:nvPicPr>
          <p:cNvPr id="70" name="Imagen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6274" y="5612762"/>
            <a:ext cx="1248369" cy="1248369"/>
          </a:xfrm>
          <a:prstGeom prst="rect">
            <a:avLst/>
          </a:prstGeom>
        </p:spPr>
      </p:pic>
      <p:pic>
        <p:nvPicPr>
          <p:cNvPr id="71" name="Imagen 70"/>
          <p:cNvPicPr>
            <a:picLocks noChangeAspect="1"/>
          </p:cNvPicPr>
          <p:nvPr/>
        </p:nvPicPr>
        <p:blipFill>
          <a:blip r:embed="rId8"/>
          <a:stretch>
            <a:fillRect/>
          </a:stretch>
        </p:blipFill>
        <p:spPr>
          <a:xfrm>
            <a:off x="170413" y="3859764"/>
            <a:ext cx="1965861" cy="845887"/>
          </a:xfrm>
          <a:prstGeom prst="rect">
            <a:avLst/>
          </a:prstGeom>
          <a:ln>
            <a:solidFill>
              <a:schemeClr val="tx1"/>
            </a:solidFill>
          </a:ln>
        </p:spPr>
      </p:pic>
      <p:pic>
        <p:nvPicPr>
          <p:cNvPr id="72" name="Picture 6" descr="https://avelectronics.cc/wp-content/uploads/2018/06/transformador-de-voltaje-ac-zmpt101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2419" y="5100498"/>
            <a:ext cx="1105996" cy="11059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434" name="Picture 2" descr="INTERRUPTOR DOS CIRCUITO DOS POSICIONES PANE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5467961" y="5409727"/>
            <a:ext cx="1443489" cy="108261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de flecha 5"/>
          <p:cNvCxnSpPr>
            <a:stCxn id="71" idx="3"/>
            <a:endCxn id="66" idx="1"/>
          </p:cNvCxnSpPr>
          <p:nvPr/>
        </p:nvCxnSpPr>
        <p:spPr>
          <a:xfrm>
            <a:off x="2136274" y="4282708"/>
            <a:ext cx="857542" cy="4229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4" name="CuadroTexto 73"/>
          <p:cNvSpPr txBox="1"/>
          <p:nvPr/>
        </p:nvSpPr>
        <p:spPr>
          <a:xfrm>
            <a:off x="2346329" y="3966566"/>
            <a:ext cx="495344" cy="430887"/>
          </a:xfrm>
          <a:prstGeom prst="rect">
            <a:avLst/>
          </a:prstGeom>
          <a:noFill/>
        </p:spPr>
        <p:txBody>
          <a:bodyPr wrap="square" rtlCol="0">
            <a:spAutoFit/>
          </a:bodyPr>
          <a:lstStyle/>
          <a:p>
            <a:r>
              <a:rPr lang="es-EC" sz="1100" dirty="0" smtClean="0"/>
              <a:t>A14</a:t>
            </a:r>
          </a:p>
          <a:p>
            <a:r>
              <a:rPr lang="es-EC" sz="1100" dirty="0" smtClean="0"/>
              <a:t>A15</a:t>
            </a:r>
            <a:endParaRPr lang="es-EC" sz="1100" dirty="0"/>
          </a:p>
        </p:txBody>
      </p:sp>
      <p:cxnSp>
        <p:nvCxnSpPr>
          <p:cNvPr id="76" name="Conector recto de flecha 75"/>
          <p:cNvCxnSpPr>
            <a:stCxn id="72" idx="3"/>
            <a:endCxn id="66" idx="1"/>
          </p:cNvCxnSpPr>
          <p:nvPr/>
        </p:nvCxnSpPr>
        <p:spPr>
          <a:xfrm flipV="1">
            <a:off x="1788415" y="4705651"/>
            <a:ext cx="1205401" cy="9478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 name="CuadroTexto 77"/>
          <p:cNvSpPr txBox="1"/>
          <p:nvPr/>
        </p:nvSpPr>
        <p:spPr>
          <a:xfrm>
            <a:off x="1980178" y="4878398"/>
            <a:ext cx="495344" cy="430887"/>
          </a:xfrm>
          <a:prstGeom prst="rect">
            <a:avLst/>
          </a:prstGeom>
          <a:noFill/>
        </p:spPr>
        <p:txBody>
          <a:bodyPr wrap="square" rtlCol="0">
            <a:spAutoFit/>
          </a:bodyPr>
          <a:lstStyle/>
          <a:p>
            <a:r>
              <a:rPr lang="es-EC" sz="1100" dirty="0" smtClean="0"/>
              <a:t>A12</a:t>
            </a:r>
          </a:p>
          <a:p>
            <a:r>
              <a:rPr lang="es-EC" sz="1100" dirty="0" smtClean="0"/>
              <a:t>A13</a:t>
            </a:r>
            <a:endParaRPr lang="es-EC" sz="1100" dirty="0"/>
          </a:p>
        </p:txBody>
      </p:sp>
      <p:cxnSp>
        <p:nvCxnSpPr>
          <p:cNvPr id="79" name="Conector recto de flecha 78"/>
          <p:cNvCxnSpPr>
            <a:stCxn id="67" idx="2"/>
            <a:endCxn id="66" idx="0"/>
          </p:cNvCxnSpPr>
          <p:nvPr/>
        </p:nvCxnSpPr>
        <p:spPr>
          <a:xfrm flipH="1">
            <a:off x="4061960" y="3663361"/>
            <a:ext cx="52491" cy="5186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1" name="CuadroTexto 80"/>
          <p:cNvSpPr txBox="1"/>
          <p:nvPr/>
        </p:nvSpPr>
        <p:spPr>
          <a:xfrm>
            <a:off x="3619579" y="3660020"/>
            <a:ext cx="495344" cy="430887"/>
          </a:xfrm>
          <a:prstGeom prst="rect">
            <a:avLst/>
          </a:prstGeom>
          <a:noFill/>
        </p:spPr>
        <p:txBody>
          <a:bodyPr wrap="square" rtlCol="0">
            <a:spAutoFit/>
          </a:bodyPr>
          <a:lstStyle/>
          <a:p>
            <a:r>
              <a:rPr lang="es-EC" sz="1100" dirty="0" smtClean="0"/>
              <a:t>SDA</a:t>
            </a:r>
          </a:p>
          <a:p>
            <a:r>
              <a:rPr lang="es-EC" sz="1100" dirty="0" smtClean="0"/>
              <a:t>SCL</a:t>
            </a:r>
          </a:p>
        </p:txBody>
      </p:sp>
      <p:cxnSp>
        <p:nvCxnSpPr>
          <p:cNvPr id="82" name="Conector recto de flecha 81"/>
          <p:cNvCxnSpPr/>
          <p:nvPr/>
        </p:nvCxnSpPr>
        <p:spPr>
          <a:xfrm flipV="1">
            <a:off x="5096732" y="3671309"/>
            <a:ext cx="777906" cy="5107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7" name="CuadroTexto 86"/>
          <p:cNvSpPr txBox="1"/>
          <p:nvPr/>
        </p:nvSpPr>
        <p:spPr>
          <a:xfrm>
            <a:off x="5987645" y="4211778"/>
            <a:ext cx="495344" cy="261610"/>
          </a:xfrm>
          <a:prstGeom prst="rect">
            <a:avLst/>
          </a:prstGeom>
          <a:noFill/>
        </p:spPr>
        <p:txBody>
          <a:bodyPr wrap="square" rtlCol="0">
            <a:spAutoFit/>
          </a:bodyPr>
          <a:lstStyle/>
          <a:p>
            <a:r>
              <a:rPr lang="es-EC" sz="1100" dirty="0" smtClean="0"/>
              <a:t>D36</a:t>
            </a:r>
          </a:p>
        </p:txBody>
      </p:sp>
      <p:sp>
        <p:nvSpPr>
          <p:cNvPr id="90" name="CuadroTexto 89"/>
          <p:cNvSpPr txBox="1"/>
          <p:nvPr/>
        </p:nvSpPr>
        <p:spPr>
          <a:xfrm>
            <a:off x="5238013" y="5259600"/>
            <a:ext cx="495344" cy="261610"/>
          </a:xfrm>
          <a:prstGeom prst="rect">
            <a:avLst/>
          </a:prstGeom>
          <a:noFill/>
        </p:spPr>
        <p:txBody>
          <a:bodyPr wrap="square" rtlCol="0">
            <a:spAutoFit/>
          </a:bodyPr>
          <a:lstStyle/>
          <a:p>
            <a:r>
              <a:rPr lang="es-EC" sz="1100" dirty="0" smtClean="0"/>
              <a:t>D30</a:t>
            </a:r>
          </a:p>
        </p:txBody>
      </p:sp>
      <p:pic>
        <p:nvPicPr>
          <p:cNvPr id="18436" name="Picture 4" descr="Diodos Leds Rojo | MercadoLibre.com.a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36308" y="5747940"/>
            <a:ext cx="809802" cy="999930"/>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Conector recto de flecha 90"/>
          <p:cNvCxnSpPr>
            <a:stCxn id="66" idx="2"/>
            <a:endCxn id="18436" idx="0"/>
          </p:cNvCxnSpPr>
          <p:nvPr/>
        </p:nvCxnSpPr>
        <p:spPr>
          <a:xfrm>
            <a:off x="4061960" y="5229291"/>
            <a:ext cx="279249" cy="5186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4" name="CuadroTexto 93"/>
          <p:cNvSpPr txBox="1"/>
          <p:nvPr/>
        </p:nvSpPr>
        <p:spPr>
          <a:xfrm>
            <a:off x="4240500" y="5259600"/>
            <a:ext cx="495344" cy="430887"/>
          </a:xfrm>
          <a:prstGeom prst="rect">
            <a:avLst/>
          </a:prstGeom>
          <a:noFill/>
        </p:spPr>
        <p:txBody>
          <a:bodyPr wrap="square" rtlCol="0">
            <a:spAutoFit/>
          </a:bodyPr>
          <a:lstStyle/>
          <a:p>
            <a:r>
              <a:rPr lang="es-EC" sz="1100" dirty="0" smtClean="0"/>
              <a:t>D32</a:t>
            </a:r>
          </a:p>
          <a:p>
            <a:r>
              <a:rPr lang="es-EC" sz="1100" dirty="0" smtClean="0"/>
              <a:t>D34</a:t>
            </a:r>
          </a:p>
        </p:txBody>
      </p:sp>
      <p:cxnSp>
        <p:nvCxnSpPr>
          <p:cNvPr id="93" name="Conector recto de flecha 92"/>
          <p:cNvCxnSpPr>
            <a:stCxn id="69" idx="1"/>
            <a:endCxn id="66" idx="3"/>
          </p:cNvCxnSpPr>
          <p:nvPr/>
        </p:nvCxnSpPr>
        <p:spPr>
          <a:xfrm flipH="1">
            <a:off x="5130103" y="4506386"/>
            <a:ext cx="1486285" cy="1992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6" name="Conector recto de flecha 95"/>
          <p:cNvCxnSpPr>
            <a:stCxn id="18434" idx="2"/>
          </p:cNvCxnSpPr>
          <p:nvPr/>
        </p:nvCxnSpPr>
        <p:spPr>
          <a:xfrm flipH="1" flipV="1">
            <a:off x="5130103" y="5309285"/>
            <a:ext cx="518294" cy="6417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Conector recto de flecha 98"/>
          <p:cNvCxnSpPr>
            <a:endCxn id="70" idx="0"/>
          </p:cNvCxnSpPr>
          <p:nvPr/>
        </p:nvCxnSpPr>
        <p:spPr>
          <a:xfrm flipH="1">
            <a:off x="2760459" y="5243340"/>
            <a:ext cx="570144" cy="3694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3" name="Título 5"/>
          <p:cNvSpPr txBox="1">
            <a:spLocks/>
          </p:cNvSpPr>
          <p:nvPr/>
        </p:nvSpPr>
        <p:spPr>
          <a:xfrm>
            <a:off x="14271" y="2687306"/>
            <a:ext cx="7416824" cy="479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Arquitectura del prototipo</a:t>
            </a:r>
            <a:endParaRPr lang="es-EC" sz="1900" b="1" dirty="0">
              <a:latin typeface="Georgia" panose="02040502050405020303" pitchFamily="18" charset="0"/>
            </a:endParaRPr>
          </a:p>
        </p:txBody>
      </p:sp>
    </p:spTree>
    <p:extLst>
      <p:ext uri="{BB962C8B-B14F-4D97-AF65-F5344CB8AC3E}">
        <p14:creationId xmlns:p14="http://schemas.microsoft.com/office/powerpoint/2010/main" val="1007798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6488668"/>
            <a:ext cx="705967" cy="369332"/>
          </a:xfrm>
          <a:prstGeom prst="rect">
            <a:avLst/>
          </a:prstGeom>
          <a:noFill/>
        </p:spPr>
        <p:txBody>
          <a:bodyPr wrap="square" rtlCol="0">
            <a:spAutoFit/>
          </a:bodyPr>
          <a:lstStyle/>
          <a:p>
            <a:r>
              <a:rPr lang="en-BZ" dirty="0"/>
              <a:t>9</a:t>
            </a:r>
            <a:endParaRPr lang="es-ES" dirty="0"/>
          </a:p>
        </p:txBody>
      </p:sp>
      <p:sp>
        <p:nvSpPr>
          <p:cNvPr id="7" name="Rectángulo 6"/>
          <p:cNvSpPr/>
          <p:nvPr/>
        </p:nvSpPr>
        <p:spPr>
          <a:xfrm>
            <a:off x="14924" y="2146936"/>
            <a:ext cx="6170182" cy="384721"/>
          </a:xfrm>
          <a:prstGeom prst="rect">
            <a:avLst/>
          </a:prstGeom>
        </p:spPr>
        <p:txBody>
          <a:bodyPr wrap="square">
            <a:spAutoFit/>
          </a:bodyPr>
          <a:lstStyle/>
          <a:p>
            <a:pPr marL="342900" indent="-342900" algn="just">
              <a:buFontTx/>
              <a:buChar char="-"/>
            </a:pPr>
            <a:r>
              <a:rPr lang="en-BZ" sz="1900" b="1" dirty="0" smtClean="0">
                <a:latin typeface="Palatino Linotype" panose="02040502050505030304" pitchFamily="18" charset="0"/>
              </a:rPr>
              <a:t>Arquitectura LoraWan</a:t>
            </a:r>
            <a:endParaRPr lang="es-ES" sz="1900" b="1" dirty="0">
              <a:latin typeface="Palatino Linotype" panose="02040502050505030304" pitchFamily="18" charset="0"/>
            </a:endParaRPr>
          </a:p>
        </p:txBody>
      </p:sp>
      <p:pic>
        <p:nvPicPr>
          <p:cNvPr id="8" name="Imagen 7"/>
          <p:cNvPicPr>
            <a:picLocks noChangeAspect="1"/>
          </p:cNvPicPr>
          <p:nvPr/>
        </p:nvPicPr>
        <p:blipFill>
          <a:blip r:embed="rId2"/>
          <a:stretch>
            <a:fillRect/>
          </a:stretch>
        </p:blipFill>
        <p:spPr>
          <a:xfrm>
            <a:off x="1043608" y="2531657"/>
            <a:ext cx="6880612" cy="3511163"/>
          </a:xfrm>
          <a:prstGeom prst="rect">
            <a:avLst/>
          </a:prstGeom>
        </p:spPr>
      </p:pic>
      <p:pic>
        <p:nvPicPr>
          <p:cNvPr id="6" name="Imagen 5"/>
          <p:cNvPicPr/>
          <p:nvPr/>
        </p:nvPicPr>
        <p:blipFill rotWithShape="1">
          <a:blip r:embed="rId3">
            <a:extLst>
              <a:ext uri="{28A0092B-C50C-407E-A947-70E740481C1C}">
                <a14:useLocalDpi xmlns:a14="http://schemas.microsoft.com/office/drawing/2010/main" val="0"/>
              </a:ext>
            </a:extLst>
          </a:blip>
          <a:srcRect t="78082" r="22065" b="7319"/>
          <a:stretch/>
        </p:blipFill>
        <p:spPr bwMode="auto">
          <a:xfrm>
            <a:off x="1403648" y="1613468"/>
            <a:ext cx="5400600" cy="602623"/>
          </a:xfrm>
          <a:prstGeom prst="rect">
            <a:avLst/>
          </a:prstGeom>
          <a:noFill/>
          <a:ln>
            <a:noFill/>
          </a:ln>
        </p:spPr>
      </p:pic>
      <p:sp>
        <p:nvSpPr>
          <p:cNvPr id="9" name="Rectángulo 8"/>
          <p:cNvSpPr/>
          <p:nvPr/>
        </p:nvSpPr>
        <p:spPr>
          <a:xfrm>
            <a:off x="14924" y="1263433"/>
            <a:ext cx="6170182" cy="384721"/>
          </a:xfrm>
          <a:prstGeom prst="rect">
            <a:avLst/>
          </a:prstGeom>
        </p:spPr>
        <p:txBody>
          <a:bodyPr wrap="square">
            <a:spAutoFit/>
          </a:bodyPr>
          <a:lstStyle/>
          <a:p>
            <a:pPr marL="342900" indent="-342900" algn="just">
              <a:buFontTx/>
              <a:buChar char="-"/>
            </a:pPr>
            <a:r>
              <a:rPr lang="en-BZ" sz="1900" b="1" dirty="0" smtClean="0">
                <a:latin typeface="Palatino Linotype" panose="02040502050505030304" pitchFamily="18" charset="0"/>
              </a:rPr>
              <a:t>Frame Lora </a:t>
            </a:r>
            <a:r>
              <a:rPr lang="en-BZ" sz="1900" dirty="0" smtClean="0">
                <a:latin typeface="Palatino Linotype" panose="02040502050505030304" pitchFamily="18" charset="0"/>
              </a:rPr>
              <a:t>(en bytes)</a:t>
            </a:r>
            <a:endParaRPr lang="es-ES" sz="1900" dirty="0">
              <a:latin typeface="Palatino Linotype" panose="02040502050505030304" pitchFamily="18" charset="0"/>
            </a:endParaRPr>
          </a:p>
        </p:txBody>
      </p:sp>
      <p:sp>
        <p:nvSpPr>
          <p:cNvPr id="10"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Desarrollo e Implementación</a:t>
            </a:r>
            <a:endParaRPr lang="es-EC" i="0" kern="0" dirty="0">
              <a:solidFill>
                <a:srgbClr val="00B050"/>
              </a:solidFill>
              <a:latin typeface="Times New Roman" panose="02020603050405020304" pitchFamily="18" charset="0"/>
              <a:cs typeface="Times New Roman" panose="02020603050405020304" pitchFamily="18" charset="0"/>
            </a:endParaRPr>
          </a:p>
        </p:txBody>
      </p:sp>
      <p:sp>
        <p:nvSpPr>
          <p:cNvPr id="11" name="Rectángulo 10"/>
          <p:cNvSpPr/>
          <p:nvPr/>
        </p:nvSpPr>
        <p:spPr>
          <a:xfrm>
            <a:off x="380077" y="741268"/>
            <a:ext cx="6170182" cy="384721"/>
          </a:xfrm>
          <a:prstGeom prst="rect">
            <a:avLst/>
          </a:prstGeom>
        </p:spPr>
        <p:txBody>
          <a:bodyPr wrap="square">
            <a:spAutoFit/>
          </a:bodyPr>
          <a:lstStyle/>
          <a:p>
            <a:pPr algn="just"/>
            <a:r>
              <a:rPr lang="es-ES" sz="1900" b="1" dirty="0" smtClean="0">
                <a:latin typeface="Georgia" panose="02040502050405020303" pitchFamily="18" charset="0"/>
              </a:rPr>
              <a:t>Lora</a:t>
            </a:r>
            <a:endParaRPr lang="es-ES" sz="1900" b="1" dirty="0">
              <a:latin typeface="Georgia" panose="02040502050405020303" pitchFamily="18" charset="0"/>
            </a:endParaRPr>
          </a:p>
        </p:txBody>
      </p:sp>
    </p:spTree>
    <p:extLst>
      <p:ext uri="{BB962C8B-B14F-4D97-AF65-F5344CB8AC3E}">
        <p14:creationId xmlns:p14="http://schemas.microsoft.com/office/powerpoint/2010/main" val="1426533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3419872" y="1052736"/>
            <a:ext cx="4598848" cy="504056"/>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1900" i="0" kern="0" dirty="0">
                <a:solidFill>
                  <a:schemeClr val="tx1">
                    <a:lumMod val="85000"/>
                    <a:lumOff val="15000"/>
                  </a:schemeClr>
                </a:solidFill>
                <a:latin typeface="Georgia" panose="02040502050405020303" pitchFamily="18" charset="0"/>
                <a:cs typeface="Times New Roman" panose="02020603050405020304" pitchFamily="18" charset="0"/>
              </a:rPr>
              <a:t>Módulo </a:t>
            </a:r>
            <a:r>
              <a:rPr lang="es-ES" sz="1900" i="0" kern="0" dirty="0" smtClean="0">
                <a:solidFill>
                  <a:schemeClr val="tx1">
                    <a:lumMod val="85000"/>
                    <a:lumOff val="15000"/>
                  </a:schemeClr>
                </a:solidFill>
                <a:latin typeface="Georgia" panose="02040502050405020303" pitchFamily="18" charset="0"/>
                <a:cs typeface="Times New Roman" panose="02020603050405020304" pitchFamily="18" charset="0"/>
              </a:rPr>
              <a:t>Lora/GPS Shield</a:t>
            </a:r>
            <a:endParaRPr lang="es-ES" sz="1900" i="0" kern="0" dirty="0">
              <a:solidFill>
                <a:schemeClr val="tx1">
                  <a:lumMod val="85000"/>
                  <a:lumOff val="15000"/>
                </a:schemeClr>
              </a:solidFill>
              <a:latin typeface="Georgia" panose="02040502050405020303" pitchFamily="18" charset="0"/>
              <a:cs typeface="Times New Roman" panose="02020603050405020304" pitchFamily="18" charset="0"/>
            </a:endParaRPr>
          </a:p>
        </p:txBody>
      </p:sp>
      <p:sp>
        <p:nvSpPr>
          <p:cNvPr id="7" name="Rectángulo 6"/>
          <p:cNvSpPr/>
          <p:nvPr/>
        </p:nvSpPr>
        <p:spPr>
          <a:xfrm>
            <a:off x="3879052" y="1844824"/>
            <a:ext cx="4414316" cy="2646878"/>
          </a:xfrm>
          <a:prstGeom prst="rect">
            <a:avLst/>
          </a:prstGeom>
        </p:spPr>
        <p:txBody>
          <a:bodyPr wrap="square">
            <a:spAutoFit/>
          </a:bodyPr>
          <a:lstStyle/>
          <a:p>
            <a:pPr marL="285750" indent="-285750">
              <a:buFont typeface="Arial" panose="020B0604020202020204" pitchFamily="34" charset="0"/>
              <a:buChar char="•"/>
            </a:pPr>
            <a:r>
              <a:rPr lang="es-ES" sz="1600" dirty="0" smtClean="0">
                <a:solidFill>
                  <a:srgbClr val="333333"/>
                </a:solidFill>
                <a:latin typeface="+mn-lt"/>
              </a:rPr>
              <a:t>Bajo consumo de potencia.</a:t>
            </a:r>
            <a:endParaRPr lang="es-ES" sz="1600" dirty="0">
              <a:solidFill>
                <a:srgbClr val="333333"/>
              </a:solidFill>
              <a:latin typeface="+mn-lt"/>
            </a:endParaRPr>
          </a:p>
          <a:p>
            <a:pPr marL="285750" indent="-285750">
              <a:buFont typeface="Arial" panose="020B0604020202020204" pitchFamily="34" charset="0"/>
              <a:buChar char="•"/>
            </a:pPr>
            <a:r>
              <a:rPr lang="es-ES" sz="1600" dirty="0" smtClean="0">
                <a:solidFill>
                  <a:srgbClr val="333333"/>
                </a:solidFill>
                <a:latin typeface="+mn-lt"/>
              </a:rPr>
              <a:t>Banda de frecuencia: 433/868/915 MHz</a:t>
            </a:r>
          </a:p>
          <a:p>
            <a:pPr marL="285750" indent="-285750">
              <a:buFont typeface="Arial" panose="020B0604020202020204" pitchFamily="34" charset="0"/>
              <a:buChar char="•"/>
            </a:pPr>
            <a:r>
              <a:rPr lang="es-ES" sz="1600" dirty="0" smtClean="0">
                <a:solidFill>
                  <a:srgbClr val="333333"/>
                </a:solidFill>
                <a:latin typeface="+mn-lt"/>
              </a:rPr>
              <a:t>Baud Rate configurable.</a:t>
            </a:r>
          </a:p>
          <a:p>
            <a:pPr marL="285750" indent="-285750">
              <a:buFont typeface="Arial" panose="020B0604020202020204" pitchFamily="34" charset="0"/>
              <a:buChar char="•"/>
            </a:pPr>
            <a:r>
              <a:rPr lang="es-ES" sz="1600" dirty="0" smtClean="0">
                <a:solidFill>
                  <a:srgbClr val="333333"/>
                </a:solidFill>
                <a:latin typeface="+mn-lt"/>
              </a:rPr>
              <a:t>Compatible </a:t>
            </a:r>
            <a:r>
              <a:rPr lang="es-ES" sz="1600" dirty="0">
                <a:solidFill>
                  <a:srgbClr val="333333"/>
                </a:solidFill>
                <a:latin typeface="+mn-lt"/>
              </a:rPr>
              <a:t>con </a:t>
            </a:r>
            <a:r>
              <a:rPr lang="es-ES" sz="1600" dirty="0" smtClean="0">
                <a:solidFill>
                  <a:srgbClr val="333333"/>
                </a:solidFill>
                <a:latin typeface="+mn-lt"/>
              </a:rPr>
              <a:t>Arduino</a:t>
            </a:r>
          </a:p>
          <a:p>
            <a:r>
              <a:rPr lang="es-ES" sz="1600" dirty="0" smtClean="0">
                <a:solidFill>
                  <a:srgbClr val="333333"/>
                </a:solidFill>
                <a:latin typeface="+mn-lt"/>
              </a:rPr>
              <a:t>Especificaciones de lora:</a:t>
            </a:r>
            <a:endParaRPr lang="es-ES" sz="1600" dirty="0">
              <a:solidFill>
                <a:srgbClr val="333333"/>
              </a:solidFill>
              <a:latin typeface="+mn-lt"/>
            </a:endParaRPr>
          </a:p>
          <a:p>
            <a:pPr marL="285750" indent="-285750">
              <a:buFont typeface="Arial" panose="020B0604020202020204" pitchFamily="34" charset="0"/>
              <a:buChar char="•"/>
            </a:pPr>
            <a:r>
              <a:rPr lang="es-ES" sz="1600" dirty="0" smtClean="0">
                <a:latin typeface="+mn-lt"/>
              </a:rPr>
              <a:t>Alta sensibilidad hasta -148 dBm.</a:t>
            </a:r>
          </a:p>
          <a:p>
            <a:pPr marL="285750" indent="-285750">
              <a:buFont typeface="Arial" panose="020B0604020202020204" pitchFamily="34" charset="0"/>
              <a:buChar char="•"/>
            </a:pPr>
            <a:r>
              <a:rPr lang="es-ES" sz="1600" dirty="0" smtClean="0">
                <a:latin typeface="+mn-lt"/>
              </a:rPr>
              <a:t>Excelente inmunidad a la interferencia.</a:t>
            </a:r>
          </a:p>
          <a:p>
            <a:endParaRPr lang="es-ES" dirty="0">
              <a:latin typeface="Palatino Linotype" panose="02040502050505030304" pitchFamily="18" charset="0"/>
            </a:endParaRPr>
          </a:p>
          <a:p>
            <a:endParaRPr lang="es-ES" dirty="0">
              <a:solidFill>
                <a:srgbClr val="333333"/>
              </a:solidFill>
              <a:latin typeface="Palatino Linotype" panose="02040502050505030304" pitchFamily="18" charset="0"/>
            </a:endParaRPr>
          </a:p>
          <a:p>
            <a:endParaRPr lang="es-ES" dirty="0">
              <a:solidFill>
                <a:srgbClr val="333333"/>
              </a:solidFill>
              <a:latin typeface="Palatino Linotype" panose="02040502050505030304" pitchFamily="18" charset="0"/>
            </a:endParaRPr>
          </a:p>
        </p:txBody>
      </p:sp>
      <p:sp>
        <p:nvSpPr>
          <p:cNvPr id="5" name="CuadroTexto 4"/>
          <p:cNvSpPr txBox="1"/>
          <p:nvPr/>
        </p:nvSpPr>
        <p:spPr>
          <a:xfrm>
            <a:off x="0" y="6488668"/>
            <a:ext cx="705967" cy="369332"/>
          </a:xfrm>
          <a:prstGeom prst="rect">
            <a:avLst/>
          </a:prstGeom>
          <a:noFill/>
        </p:spPr>
        <p:txBody>
          <a:bodyPr wrap="square" rtlCol="0">
            <a:spAutoFit/>
          </a:bodyPr>
          <a:lstStyle/>
          <a:p>
            <a:r>
              <a:rPr lang="en-BZ" dirty="0" smtClean="0"/>
              <a:t>10</a:t>
            </a:r>
            <a:endParaRPr lang="es-ES" dirty="0"/>
          </a:p>
        </p:txBody>
      </p:sp>
      <p:sp>
        <p:nvSpPr>
          <p:cNvPr id="9" name="Título 5"/>
          <p:cNvSpPr txBox="1">
            <a:spLocks/>
          </p:cNvSpPr>
          <p:nvPr/>
        </p:nvSpPr>
        <p:spPr>
          <a:xfrm>
            <a:off x="869240" y="399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Implementación</a:t>
            </a:r>
            <a:endParaRPr lang="es-EC" i="0" kern="0" dirty="0">
              <a:solidFill>
                <a:srgbClr val="00B050"/>
              </a:solidFill>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216" y="1556792"/>
            <a:ext cx="3078440" cy="3078440"/>
          </a:xfrm>
          <a:prstGeom prst="rect">
            <a:avLst/>
          </a:prstGeom>
        </p:spPr>
      </p:pic>
    </p:spTree>
    <p:extLst>
      <p:ext uri="{BB962C8B-B14F-4D97-AF65-F5344CB8AC3E}">
        <p14:creationId xmlns:p14="http://schemas.microsoft.com/office/powerpoint/2010/main" val="29357625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Desarrollo e Implementación</a:t>
            </a:r>
            <a:endParaRPr lang="es-EC" i="0" kern="0" dirty="0">
              <a:solidFill>
                <a:srgbClr val="00B050"/>
              </a:solidFill>
              <a:latin typeface="Times New Roman" panose="02020603050405020304" pitchFamily="18" charset="0"/>
              <a:cs typeface="Times New Roman" panose="02020603050405020304" pitchFamily="18" charset="0"/>
            </a:endParaRPr>
          </a:p>
        </p:txBody>
      </p:sp>
      <p:sp>
        <p:nvSpPr>
          <p:cNvPr id="6" name="Título 5"/>
          <p:cNvSpPr txBox="1">
            <a:spLocks/>
          </p:cNvSpPr>
          <p:nvPr/>
        </p:nvSpPr>
        <p:spPr>
          <a:xfrm>
            <a:off x="-108520" y="692696"/>
            <a:ext cx="5256584" cy="2189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Diagrama de flujo de la programación</a:t>
            </a:r>
            <a:endParaRPr lang="es-EC" sz="1900" b="1" dirty="0">
              <a:latin typeface="Georgia" panose="02040502050405020303" pitchFamily="18" charset="0"/>
            </a:endParaRP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smtClean="0"/>
              <a:t>11</a:t>
            </a:r>
            <a:endParaRPr lang="en-BZ" dirty="0" smtClean="0"/>
          </a:p>
        </p:txBody>
      </p:sp>
      <p:pic>
        <p:nvPicPr>
          <p:cNvPr id="33" name="Imagen 32" descr="C:\Users\USUARIO\Downloads\Diagrama de flujo tesis (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21" y="911604"/>
            <a:ext cx="3808139" cy="5946396"/>
          </a:xfrm>
          <a:prstGeom prst="rect">
            <a:avLst/>
          </a:prstGeom>
          <a:noFill/>
          <a:ln>
            <a:noFill/>
          </a:ln>
        </p:spPr>
      </p:pic>
      <p:pic>
        <p:nvPicPr>
          <p:cNvPr id="34" name="Imagen 33" descr="C:\Users\USUARIO\Downloads\Diagrama de flujo tesis (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3232" y="696994"/>
            <a:ext cx="4168116" cy="6161006"/>
          </a:xfrm>
          <a:prstGeom prst="rect">
            <a:avLst/>
          </a:prstGeom>
          <a:noFill/>
          <a:ln>
            <a:noFill/>
          </a:ln>
        </p:spPr>
      </p:pic>
    </p:spTree>
    <p:extLst>
      <p:ext uri="{BB962C8B-B14F-4D97-AF65-F5344CB8AC3E}">
        <p14:creationId xmlns:p14="http://schemas.microsoft.com/office/powerpoint/2010/main" val="4206134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txBox="1">
            <a:spLocks/>
          </p:cNvSpPr>
          <p:nvPr/>
        </p:nvSpPr>
        <p:spPr>
          <a:xfrm>
            <a:off x="-1" y="904742"/>
            <a:ext cx="5044041" cy="2672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Definición del </a:t>
            </a:r>
            <a:r>
              <a:rPr lang="es-EC" sz="1900" b="1" i="1" dirty="0" smtClean="0">
                <a:latin typeface="Georgia" panose="02040502050405020303" pitchFamily="18" charset="0"/>
              </a:rPr>
              <a:t>payload de Lora</a:t>
            </a:r>
            <a:endParaRPr lang="es-EC" sz="1900" b="1" i="1" dirty="0">
              <a:latin typeface="Georgia" panose="02040502050405020303" pitchFamily="18" charset="0"/>
            </a:endParaRPr>
          </a:p>
        </p:txBody>
      </p:sp>
      <p:sp>
        <p:nvSpPr>
          <p:cNvPr id="12" name="CuadroTexto 11"/>
          <p:cNvSpPr txBox="1"/>
          <p:nvPr/>
        </p:nvSpPr>
        <p:spPr>
          <a:xfrm>
            <a:off x="0" y="6488668"/>
            <a:ext cx="705967" cy="369332"/>
          </a:xfrm>
          <a:prstGeom prst="rect">
            <a:avLst/>
          </a:prstGeom>
          <a:noFill/>
        </p:spPr>
        <p:txBody>
          <a:bodyPr wrap="square" rtlCol="0">
            <a:spAutoFit/>
          </a:bodyPr>
          <a:lstStyle/>
          <a:p>
            <a:r>
              <a:rPr lang="en-BZ" dirty="0" smtClean="0"/>
              <a:t>12</a:t>
            </a:r>
            <a:endParaRPr lang="es-ES" dirty="0"/>
          </a:p>
        </p:txBody>
      </p:sp>
      <p:pic>
        <p:nvPicPr>
          <p:cNvPr id="15" name="Imagen 14"/>
          <p:cNvPicPr/>
          <p:nvPr/>
        </p:nvPicPr>
        <p:blipFill>
          <a:blip r:embed="rId2"/>
          <a:stretch>
            <a:fillRect/>
          </a:stretch>
        </p:blipFill>
        <p:spPr>
          <a:xfrm>
            <a:off x="1475656" y="1772816"/>
            <a:ext cx="5761517" cy="2251612"/>
          </a:xfrm>
          <a:prstGeom prst="rect">
            <a:avLst/>
          </a:prstGeom>
        </p:spPr>
      </p:pic>
      <p:sp>
        <p:nvSpPr>
          <p:cNvPr id="14"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Desarrollo e Implementación</a:t>
            </a:r>
            <a:endParaRPr lang="es-EC" i="0" kern="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22015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txBox="1">
            <a:spLocks/>
          </p:cNvSpPr>
          <p:nvPr/>
        </p:nvSpPr>
        <p:spPr>
          <a:xfrm>
            <a:off x="92626" y="623141"/>
            <a:ext cx="4896544" cy="288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Implementación</a:t>
            </a:r>
            <a:endParaRPr lang="es-EC" sz="1900" b="1" i="1" dirty="0">
              <a:latin typeface="Georgia" panose="02040502050405020303" pitchFamily="18" charset="0"/>
            </a:endParaRPr>
          </a:p>
        </p:txBody>
      </p:sp>
      <p:sp>
        <p:nvSpPr>
          <p:cNvPr id="6" name="CuadroTexto 5"/>
          <p:cNvSpPr txBox="1"/>
          <p:nvPr/>
        </p:nvSpPr>
        <p:spPr>
          <a:xfrm>
            <a:off x="0" y="6488668"/>
            <a:ext cx="705967" cy="369332"/>
          </a:xfrm>
          <a:prstGeom prst="rect">
            <a:avLst/>
          </a:prstGeom>
          <a:noFill/>
        </p:spPr>
        <p:txBody>
          <a:bodyPr wrap="square" rtlCol="0">
            <a:spAutoFit/>
          </a:bodyPr>
          <a:lstStyle/>
          <a:p>
            <a:r>
              <a:rPr lang="en-BZ" dirty="0" smtClean="0"/>
              <a:t>13</a:t>
            </a:r>
            <a:endParaRPr lang="es-ES" dirty="0"/>
          </a:p>
        </p:txBody>
      </p:sp>
      <p:pic>
        <p:nvPicPr>
          <p:cNvPr id="8" name="Imagen 7"/>
          <p:cNvPicPr/>
          <p:nvPr/>
        </p:nvPicPr>
        <p:blipFill rotWithShape="1">
          <a:blip r:embed="rId2">
            <a:extLst>
              <a:ext uri="{28A0092B-C50C-407E-A947-70E740481C1C}">
                <a14:useLocalDpi xmlns:a14="http://schemas.microsoft.com/office/drawing/2010/main" val="0"/>
              </a:ext>
            </a:extLst>
          </a:blip>
          <a:srcRect l="18501" r="35825" b="12201"/>
          <a:stretch/>
        </p:blipFill>
        <p:spPr>
          <a:xfrm>
            <a:off x="179581" y="985633"/>
            <a:ext cx="3168283" cy="3075325"/>
          </a:xfrm>
          <a:prstGeom prst="rect">
            <a:avLst/>
          </a:prstGeom>
        </p:spPr>
      </p:pic>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3719738" y="932489"/>
            <a:ext cx="2232248" cy="3063101"/>
          </a:xfrm>
          <a:prstGeom prst="rect">
            <a:avLst/>
          </a:prstGeom>
          <a:noFill/>
          <a:ln>
            <a:noFill/>
          </a:ln>
        </p:spPr>
      </p:pic>
      <p:pic>
        <p:nvPicPr>
          <p:cNvPr id="11" name="Imagen 10"/>
          <p:cNvPicPr/>
          <p:nvPr/>
        </p:nvPicPr>
        <p:blipFill>
          <a:blip r:embed="rId4">
            <a:extLst>
              <a:ext uri="{28A0092B-C50C-407E-A947-70E740481C1C}">
                <a14:useLocalDpi xmlns:a14="http://schemas.microsoft.com/office/drawing/2010/main" val="0"/>
              </a:ext>
            </a:extLst>
          </a:blip>
          <a:srcRect/>
          <a:stretch>
            <a:fillRect/>
          </a:stretch>
        </p:blipFill>
        <p:spPr bwMode="auto">
          <a:xfrm>
            <a:off x="6523711" y="950536"/>
            <a:ext cx="1716358" cy="2981960"/>
          </a:xfrm>
          <a:prstGeom prst="rect">
            <a:avLst/>
          </a:prstGeom>
          <a:noFill/>
          <a:ln>
            <a:noFill/>
          </a:ln>
        </p:spPr>
      </p:pic>
      <p:pic>
        <p:nvPicPr>
          <p:cNvPr id="12" name="Imagen 11"/>
          <p:cNvPicPr/>
          <p:nvPr/>
        </p:nvPicPr>
        <p:blipFill>
          <a:blip r:embed="rId5">
            <a:extLst>
              <a:ext uri="{28A0092B-C50C-407E-A947-70E740481C1C}">
                <a14:useLocalDpi xmlns:a14="http://schemas.microsoft.com/office/drawing/2010/main" val="0"/>
              </a:ext>
            </a:extLst>
          </a:blip>
          <a:srcRect/>
          <a:stretch>
            <a:fillRect/>
          </a:stretch>
        </p:blipFill>
        <p:spPr bwMode="auto">
          <a:xfrm>
            <a:off x="3268141" y="4079539"/>
            <a:ext cx="2698234" cy="2144422"/>
          </a:xfrm>
          <a:prstGeom prst="rect">
            <a:avLst/>
          </a:prstGeom>
          <a:noFill/>
          <a:ln>
            <a:noFill/>
          </a:ln>
        </p:spPr>
      </p:pic>
      <p:sp>
        <p:nvSpPr>
          <p:cNvPr id="9"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Desarrollo e Implementación</a:t>
            </a:r>
            <a:endParaRPr lang="es-EC" i="0" kern="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93529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4762"/>
          <a:stretch/>
        </p:blipFill>
        <p:spPr>
          <a:xfrm>
            <a:off x="515825" y="1309729"/>
            <a:ext cx="2632647" cy="2438333"/>
          </a:xfrm>
          <a:prstGeom prst="rect">
            <a:avLst/>
          </a:prstGeom>
        </p:spPr>
      </p:pic>
      <p:sp>
        <p:nvSpPr>
          <p:cNvPr id="4" name="Rectángulo 3"/>
          <p:cNvSpPr/>
          <p:nvPr/>
        </p:nvSpPr>
        <p:spPr>
          <a:xfrm>
            <a:off x="3427390" y="1098608"/>
            <a:ext cx="5708404" cy="2400657"/>
          </a:xfrm>
          <a:prstGeom prst="rect">
            <a:avLst/>
          </a:prstGeom>
        </p:spPr>
        <p:txBody>
          <a:bodyPr wrap="square">
            <a:spAutoFit/>
          </a:bodyPr>
          <a:lstStyle/>
          <a:p>
            <a:endParaRPr lang="es-ES" dirty="0">
              <a:solidFill>
                <a:srgbClr val="333333"/>
              </a:solidFill>
              <a:latin typeface="Palatino Linotype" panose="02040502050505030304" pitchFamily="18" charset="0"/>
            </a:endParaRPr>
          </a:p>
          <a:p>
            <a:pPr marL="285750" indent="-285750">
              <a:buFont typeface="Arial" panose="020B0604020202020204" pitchFamily="34" charset="0"/>
              <a:buChar char="•"/>
            </a:pPr>
            <a:r>
              <a:rPr lang="es-ES" sz="1600" dirty="0">
                <a:solidFill>
                  <a:srgbClr val="333333"/>
                </a:solidFill>
                <a:latin typeface="+mn-lt"/>
              </a:rPr>
              <a:t>Protocolo flexible para conectarse a servidores de </a:t>
            </a:r>
            <a:r>
              <a:rPr lang="es-ES" sz="1600" dirty="0" smtClean="0">
                <a:solidFill>
                  <a:srgbClr val="333333"/>
                </a:solidFill>
                <a:latin typeface="+mn-lt"/>
              </a:rPr>
              <a:t>IoT.</a:t>
            </a:r>
          </a:p>
          <a:p>
            <a:pPr marL="285750" indent="-285750">
              <a:buFont typeface="Arial" panose="020B0604020202020204" pitchFamily="34" charset="0"/>
              <a:buChar char="•"/>
            </a:pPr>
            <a:r>
              <a:rPr lang="es-EC" sz="1600" dirty="0">
                <a:solidFill>
                  <a:srgbClr val="333333"/>
                </a:solidFill>
                <a:latin typeface="+mn-lt"/>
              </a:rPr>
              <a:t>Conexión a </a:t>
            </a:r>
            <a:r>
              <a:rPr lang="es-EC" sz="1600" dirty="0" smtClean="0">
                <a:solidFill>
                  <a:srgbClr val="333333"/>
                </a:solidFill>
                <a:latin typeface="+mn-lt"/>
              </a:rPr>
              <a:t>Internet: LAN, WiFi </a:t>
            </a:r>
            <a:r>
              <a:rPr lang="es-EC" sz="1600" dirty="0">
                <a:solidFill>
                  <a:srgbClr val="333333"/>
                </a:solidFill>
                <a:latin typeface="+mn-lt"/>
              </a:rPr>
              <a:t>o 3G / </a:t>
            </a:r>
            <a:r>
              <a:rPr lang="es-EC" sz="1600" dirty="0" smtClean="0">
                <a:solidFill>
                  <a:srgbClr val="333333"/>
                </a:solidFill>
                <a:latin typeface="+mn-lt"/>
              </a:rPr>
              <a:t>4G.</a:t>
            </a:r>
          </a:p>
          <a:p>
            <a:pPr marL="285750" indent="-285750">
              <a:buFont typeface="Arial" panose="020B0604020202020204" pitchFamily="34" charset="0"/>
              <a:buChar char="•"/>
            </a:pPr>
            <a:r>
              <a:rPr lang="es-EC" sz="1600" dirty="0" smtClean="0">
                <a:solidFill>
                  <a:srgbClr val="333333"/>
                </a:solidFill>
                <a:latin typeface="+mn-lt"/>
              </a:rPr>
              <a:t>Dos </a:t>
            </a:r>
            <a:r>
              <a:rPr lang="es-EC" sz="1600" dirty="0">
                <a:solidFill>
                  <a:srgbClr val="333333"/>
                </a:solidFill>
                <a:latin typeface="+mn-lt"/>
              </a:rPr>
              <a:t>canales de recepción y un canal de </a:t>
            </a:r>
            <a:r>
              <a:rPr lang="es-EC" sz="1600" dirty="0" smtClean="0">
                <a:solidFill>
                  <a:srgbClr val="333333"/>
                </a:solidFill>
                <a:latin typeface="+mn-lt"/>
              </a:rPr>
              <a:t>transmisión.</a:t>
            </a:r>
            <a:endParaRPr lang="es-ES" sz="1600" dirty="0" smtClean="0">
              <a:solidFill>
                <a:srgbClr val="333333"/>
              </a:solidFill>
              <a:latin typeface="+mn-lt"/>
            </a:endParaRPr>
          </a:p>
          <a:p>
            <a:pPr marL="285750" indent="-285750">
              <a:buFont typeface="Arial" panose="020B0604020202020204" pitchFamily="34" charset="0"/>
              <a:buChar char="•"/>
            </a:pPr>
            <a:r>
              <a:rPr lang="es-ES" sz="1600" dirty="0" smtClean="0">
                <a:solidFill>
                  <a:srgbClr val="333333"/>
                </a:solidFill>
                <a:latin typeface="+mn-lt"/>
              </a:rPr>
              <a:t>Soporta hasta 300 nodos.</a:t>
            </a:r>
          </a:p>
          <a:p>
            <a:pPr marL="285750" indent="-285750">
              <a:buFont typeface="Arial" panose="020B0604020202020204" pitchFamily="34" charset="0"/>
              <a:buChar char="•"/>
            </a:pPr>
            <a:r>
              <a:rPr lang="es-ES" sz="1600" dirty="0" smtClean="0">
                <a:solidFill>
                  <a:srgbClr val="333333"/>
                </a:solidFill>
                <a:latin typeface="+mn-lt"/>
              </a:rPr>
              <a:t>Banda de Lora disponible 433/868/915/920 MHz.</a:t>
            </a:r>
          </a:p>
          <a:p>
            <a:pPr marL="285750" indent="-285750">
              <a:buFont typeface="Arial" panose="020B0604020202020204" pitchFamily="34" charset="0"/>
              <a:buChar char="•"/>
            </a:pPr>
            <a:r>
              <a:rPr lang="es-ES" sz="1600" dirty="0" smtClean="0">
                <a:solidFill>
                  <a:srgbClr val="333333"/>
                </a:solidFill>
                <a:latin typeface="+mn-lt"/>
              </a:rPr>
              <a:t>Alcance máximo:  5-10km</a:t>
            </a:r>
          </a:p>
          <a:p>
            <a:endParaRPr lang="es-ES" dirty="0">
              <a:solidFill>
                <a:srgbClr val="333333"/>
              </a:solidFill>
              <a:latin typeface="Palatino Linotype" panose="02040502050505030304" pitchFamily="18" charset="0"/>
            </a:endParaRPr>
          </a:p>
          <a:p>
            <a:endParaRPr lang="es-ES" dirty="0">
              <a:solidFill>
                <a:srgbClr val="333333"/>
              </a:solidFill>
              <a:latin typeface="Palatino Linotype" panose="02040502050505030304" pitchFamily="18" charset="0"/>
            </a:endParaRPr>
          </a:p>
        </p:txBody>
      </p:sp>
      <p:sp>
        <p:nvSpPr>
          <p:cNvPr id="5" name="Título 1"/>
          <p:cNvSpPr txBox="1">
            <a:spLocks/>
          </p:cNvSpPr>
          <p:nvPr/>
        </p:nvSpPr>
        <p:spPr>
          <a:xfrm>
            <a:off x="3148472" y="867200"/>
            <a:ext cx="4598848" cy="504056"/>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1900" i="0" kern="0" dirty="0" smtClean="0">
                <a:solidFill>
                  <a:schemeClr val="tx1">
                    <a:lumMod val="85000"/>
                    <a:lumOff val="15000"/>
                  </a:schemeClr>
                </a:solidFill>
                <a:latin typeface="Georgia" panose="02040502050405020303" pitchFamily="18" charset="0"/>
                <a:cs typeface="Times New Roman" panose="02020603050405020304" pitchFamily="18" charset="0"/>
              </a:rPr>
              <a:t>LG02 Dual Channels   </a:t>
            </a:r>
            <a:endParaRPr lang="es-ES" sz="1900" i="0" kern="0" dirty="0">
              <a:solidFill>
                <a:schemeClr val="tx1">
                  <a:lumMod val="85000"/>
                  <a:lumOff val="15000"/>
                </a:schemeClr>
              </a:solidFill>
              <a:latin typeface="Georgia" panose="02040502050405020303" pitchFamily="18" charset="0"/>
              <a:cs typeface="Times New Roman" panose="02020603050405020304" pitchFamily="18" charset="0"/>
            </a:endParaRPr>
          </a:p>
        </p:txBody>
      </p:sp>
      <p:sp>
        <p:nvSpPr>
          <p:cNvPr id="6"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Desarrollo e Implementación</a:t>
            </a:r>
            <a:endParaRPr lang="es-EC" i="0" kern="0" dirty="0">
              <a:solidFill>
                <a:srgbClr val="00B050"/>
              </a:solidFill>
              <a:latin typeface="Times New Roman" panose="02020603050405020304" pitchFamily="18" charset="0"/>
              <a:cs typeface="Times New Roman" panose="02020603050405020304" pitchFamily="18" charset="0"/>
            </a:endParaRPr>
          </a:p>
        </p:txBody>
      </p:sp>
      <p:sp>
        <p:nvSpPr>
          <p:cNvPr id="7" name="Título 5"/>
          <p:cNvSpPr txBox="1">
            <a:spLocks/>
          </p:cNvSpPr>
          <p:nvPr/>
        </p:nvSpPr>
        <p:spPr>
          <a:xfrm>
            <a:off x="92626" y="623141"/>
            <a:ext cx="4896544" cy="288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Subsistema de recepción</a:t>
            </a:r>
            <a:endParaRPr lang="es-EC" sz="1900" b="1" i="1" dirty="0">
              <a:latin typeface="Georgia" panose="02040502050405020303" pitchFamily="18" charset="0"/>
            </a:endParaRPr>
          </a:p>
        </p:txBody>
      </p:sp>
      <p:pic>
        <p:nvPicPr>
          <p:cNvPr id="9" name="Imagen 8"/>
          <p:cNvPicPr/>
          <p:nvPr/>
        </p:nvPicPr>
        <p:blipFill>
          <a:blip r:embed="rId3"/>
          <a:stretch>
            <a:fillRect/>
          </a:stretch>
        </p:blipFill>
        <p:spPr>
          <a:xfrm>
            <a:off x="1840354" y="3505489"/>
            <a:ext cx="4698365" cy="2649855"/>
          </a:xfrm>
          <a:prstGeom prst="rect">
            <a:avLst/>
          </a:prstGeom>
        </p:spPr>
      </p:pic>
      <p:sp>
        <p:nvSpPr>
          <p:cNvPr id="10" name="CuadroTexto 9"/>
          <p:cNvSpPr txBox="1"/>
          <p:nvPr/>
        </p:nvSpPr>
        <p:spPr>
          <a:xfrm>
            <a:off x="0" y="6488668"/>
            <a:ext cx="705967" cy="369332"/>
          </a:xfrm>
          <a:prstGeom prst="rect">
            <a:avLst/>
          </a:prstGeom>
          <a:noFill/>
        </p:spPr>
        <p:txBody>
          <a:bodyPr wrap="square" rtlCol="0">
            <a:spAutoFit/>
          </a:bodyPr>
          <a:lstStyle/>
          <a:p>
            <a:r>
              <a:rPr lang="en-BZ" dirty="0" smtClean="0"/>
              <a:t>14</a:t>
            </a:r>
            <a:endParaRPr lang="en-BZ" dirty="0" smtClean="0"/>
          </a:p>
        </p:txBody>
      </p:sp>
    </p:spTree>
    <p:extLst>
      <p:ext uri="{BB962C8B-B14F-4D97-AF65-F5344CB8AC3E}">
        <p14:creationId xmlns:p14="http://schemas.microsoft.com/office/powerpoint/2010/main" val="3379537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r>
              <a:rPr lang="en-BZ" dirty="0" smtClean="0"/>
              <a:t>15</a:t>
            </a:r>
            <a:endParaRPr lang="es-ES" dirty="0"/>
          </a:p>
        </p:txBody>
      </p:sp>
      <p:sp>
        <p:nvSpPr>
          <p:cNvPr id="4"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Desarrollo e Implementación</a:t>
            </a:r>
            <a:endParaRPr lang="es-EC" i="0" kern="0" dirty="0">
              <a:solidFill>
                <a:srgbClr val="00B050"/>
              </a:solidFill>
              <a:latin typeface="Times New Roman" panose="02020603050405020304" pitchFamily="18" charset="0"/>
              <a:cs typeface="Times New Roman" panose="02020603050405020304" pitchFamily="18" charset="0"/>
            </a:endParaRPr>
          </a:p>
        </p:txBody>
      </p:sp>
      <p:sp>
        <p:nvSpPr>
          <p:cNvPr id="5" name="Título 5"/>
          <p:cNvSpPr txBox="1">
            <a:spLocks/>
          </p:cNvSpPr>
          <p:nvPr/>
        </p:nvSpPr>
        <p:spPr>
          <a:xfrm>
            <a:off x="149666" y="678810"/>
            <a:ext cx="6150525" cy="301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Diseño de la aplicación web en Ubidots</a:t>
            </a:r>
            <a:endParaRPr lang="es-EC" sz="1900" b="1" i="1" dirty="0">
              <a:latin typeface="Georgia" panose="02040502050405020303" pitchFamily="18" charset="0"/>
            </a:endParaRPr>
          </a:p>
        </p:txBody>
      </p:sp>
      <p:pic>
        <p:nvPicPr>
          <p:cNvPr id="6" name="Imagen 5"/>
          <p:cNvPicPr/>
          <p:nvPr/>
        </p:nvPicPr>
        <p:blipFill rotWithShape="1">
          <a:blip r:embed="rId2"/>
          <a:srcRect t="7805" b="8255"/>
          <a:stretch/>
        </p:blipFill>
        <p:spPr bwMode="auto">
          <a:xfrm>
            <a:off x="785420" y="965906"/>
            <a:ext cx="6285865" cy="3085943"/>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3"/>
          <a:srcRect t="8778" b="12038"/>
          <a:stretch/>
        </p:blipFill>
        <p:spPr bwMode="auto">
          <a:xfrm>
            <a:off x="809503" y="4051850"/>
            <a:ext cx="6261783" cy="28061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76573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r>
              <a:rPr lang="en-BZ" dirty="0" smtClean="0"/>
              <a:t>16</a:t>
            </a:r>
            <a:endParaRPr lang="es-ES" dirty="0"/>
          </a:p>
        </p:txBody>
      </p:sp>
      <p:sp>
        <p:nvSpPr>
          <p:cNvPr id="4"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Desarrollo e Implementación</a:t>
            </a:r>
            <a:endParaRPr lang="es-EC" i="0" kern="0" dirty="0">
              <a:solidFill>
                <a:srgbClr val="00B050"/>
              </a:solidFill>
              <a:latin typeface="Times New Roman" panose="02020603050405020304" pitchFamily="18" charset="0"/>
              <a:cs typeface="Times New Roman" panose="02020603050405020304" pitchFamily="18" charset="0"/>
            </a:endParaRPr>
          </a:p>
        </p:txBody>
      </p:sp>
      <p:sp>
        <p:nvSpPr>
          <p:cNvPr id="5" name="Título 5"/>
          <p:cNvSpPr txBox="1">
            <a:spLocks/>
          </p:cNvSpPr>
          <p:nvPr/>
        </p:nvSpPr>
        <p:spPr>
          <a:xfrm>
            <a:off x="149666" y="678810"/>
            <a:ext cx="6150525" cy="301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Diseño de la aplicación web en Ubidots</a:t>
            </a:r>
            <a:endParaRPr lang="es-EC" sz="1900" b="1" i="1" dirty="0">
              <a:latin typeface="Georgia" panose="02040502050405020303" pitchFamily="18" charset="0"/>
            </a:endParaRPr>
          </a:p>
        </p:txBody>
      </p:sp>
      <p:pic>
        <p:nvPicPr>
          <p:cNvPr id="6" name="Imagen 5"/>
          <p:cNvPicPr/>
          <p:nvPr/>
        </p:nvPicPr>
        <p:blipFill rotWithShape="1">
          <a:blip r:embed="rId2"/>
          <a:srcRect t="9191" b="7940"/>
          <a:stretch/>
        </p:blipFill>
        <p:spPr bwMode="auto">
          <a:xfrm>
            <a:off x="705967" y="1204057"/>
            <a:ext cx="7773256" cy="42484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83915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008060770"/>
              </p:ext>
            </p:extLst>
          </p:nvPr>
        </p:nvGraphicFramePr>
        <p:xfrm>
          <a:off x="1187624" y="764704"/>
          <a:ext cx="5333391" cy="5472601"/>
        </p:xfrm>
        <a:graphic>
          <a:graphicData uri="http://schemas.openxmlformats.org/drawingml/2006/table">
            <a:tbl>
              <a:tblPr>
                <a:tableStyleId>{5940675A-B579-460E-94D1-54222C63F5DA}</a:tableStyleId>
              </a:tblPr>
              <a:tblGrid>
                <a:gridCol w="2872562">
                  <a:extLst>
                    <a:ext uri="{9D8B030D-6E8A-4147-A177-3AD203B41FA5}">
                      <a16:colId xmlns:a16="http://schemas.microsoft.com/office/drawing/2014/main" val="1368236768"/>
                    </a:ext>
                  </a:extLst>
                </a:gridCol>
                <a:gridCol w="766017">
                  <a:extLst>
                    <a:ext uri="{9D8B030D-6E8A-4147-A177-3AD203B41FA5}">
                      <a16:colId xmlns:a16="http://schemas.microsoft.com/office/drawing/2014/main" val="3044524165"/>
                    </a:ext>
                  </a:extLst>
                </a:gridCol>
                <a:gridCol w="928795">
                  <a:extLst>
                    <a:ext uri="{9D8B030D-6E8A-4147-A177-3AD203B41FA5}">
                      <a16:colId xmlns:a16="http://schemas.microsoft.com/office/drawing/2014/main" val="2436819072"/>
                    </a:ext>
                  </a:extLst>
                </a:gridCol>
                <a:gridCol w="766017">
                  <a:extLst>
                    <a:ext uri="{9D8B030D-6E8A-4147-A177-3AD203B41FA5}">
                      <a16:colId xmlns:a16="http://schemas.microsoft.com/office/drawing/2014/main" val="1413402213"/>
                    </a:ext>
                  </a:extLst>
                </a:gridCol>
              </a:tblGrid>
              <a:tr h="178080">
                <a:tc gridSpan="4">
                  <a:txBody>
                    <a:bodyPr/>
                    <a:lstStyle/>
                    <a:p>
                      <a:pPr algn="ctr" fontAlgn="ctr"/>
                      <a:r>
                        <a:rPr lang="es-EC" sz="800" u="none" strike="noStrike" dirty="0">
                          <a:effectLst/>
                        </a:rPr>
                        <a:t>Presupuesto del sistema</a:t>
                      </a:r>
                      <a:endParaRPr lang="es-EC" sz="800" b="0" i="0" u="none" strike="noStrike" dirty="0">
                        <a:solidFill>
                          <a:srgbClr val="000000"/>
                        </a:solidFill>
                        <a:effectLst/>
                        <a:latin typeface="Calibri" panose="020F0502020204030204" pitchFamily="34" charset="0"/>
                      </a:endParaRPr>
                    </a:p>
                  </a:txBody>
                  <a:tcPr marL="7252" marR="7252" marT="7252"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357217035"/>
                  </a:ext>
                </a:extLst>
              </a:tr>
              <a:tr h="178080">
                <a:tc>
                  <a:txBody>
                    <a:bodyPr/>
                    <a:lstStyle/>
                    <a:p>
                      <a:pPr algn="ctr" fontAlgn="ctr"/>
                      <a:r>
                        <a:rPr lang="es-EC" sz="800" u="none" strike="noStrike" dirty="0">
                          <a:effectLst/>
                        </a:rPr>
                        <a:t>Ítem </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Cantidad </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Valor Unitario</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Valor Total</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718150704"/>
                  </a:ext>
                </a:extLst>
              </a:tr>
              <a:tr h="178080">
                <a:tc>
                  <a:txBody>
                    <a:bodyPr/>
                    <a:lstStyle/>
                    <a:p>
                      <a:pPr algn="l" fontAlgn="ctr"/>
                      <a:r>
                        <a:rPr lang="es-EC" sz="800" u="none" strike="noStrike" dirty="0">
                          <a:effectLst/>
                        </a:rPr>
                        <a:t>Sensor de corriente (SCT-013 100A)</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11,5</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23</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619370740"/>
                  </a:ext>
                </a:extLst>
              </a:tr>
              <a:tr h="178080">
                <a:tc>
                  <a:txBody>
                    <a:bodyPr/>
                    <a:lstStyle/>
                    <a:p>
                      <a:pPr algn="l" fontAlgn="ctr"/>
                      <a:r>
                        <a:rPr lang="pt-BR" sz="800" u="none" strike="noStrike" dirty="0">
                          <a:effectLst/>
                        </a:rPr>
                        <a:t>Sensor de voltaje (ZMPT101B 250V)</a:t>
                      </a:r>
                      <a:endParaRPr lang="pt-BR"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7,75</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15,5</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2316393421"/>
                  </a:ext>
                </a:extLst>
              </a:tr>
              <a:tr h="178080">
                <a:tc>
                  <a:txBody>
                    <a:bodyPr/>
                    <a:lstStyle/>
                    <a:p>
                      <a:pPr algn="l" fontAlgn="ctr"/>
                      <a:r>
                        <a:rPr lang="es-EC" sz="800" u="none" strike="noStrike" dirty="0">
                          <a:effectLst/>
                        </a:rPr>
                        <a:t>Arduino Mega 2560</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16,88</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16,88</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2791912669"/>
                  </a:ext>
                </a:extLst>
              </a:tr>
              <a:tr h="178080">
                <a:tc>
                  <a:txBody>
                    <a:bodyPr/>
                    <a:lstStyle/>
                    <a:p>
                      <a:pPr algn="l" fontAlgn="ctr"/>
                      <a:r>
                        <a:rPr lang="es-EC" sz="800" u="none" strike="noStrike" dirty="0">
                          <a:effectLst/>
                        </a:rPr>
                        <a:t>LCD 20x4</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8,93</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8,93</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1947898543"/>
                  </a:ext>
                </a:extLst>
              </a:tr>
              <a:tr h="178080">
                <a:tc>
                  <a:txBody>
                    <a:bodyPr/>
                    <a:lstStyle/>
                    <a:p>
                      <a:pPr algn="l" fontAlgn="ctr"/>
                      <a:r>
                        <a:rPr lang="es-EC" sz="800" u="none" strike="noStrike" dirty="0">
                          <a:effectLst/>
                        </a:rPr>
                        <a:t>DS3231 (Reloj)</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3,13</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3,13</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246792351"/>
                  </a:ext>
                </a:extLst>
              </a:tr>
              <a:tr h="178080">
                <a:tc>
                  <a:txBody>
                    <a:bodyPr/>
                    <a:lstStyle/>
                    <a:p>
                      <a:pPr algn="l" fontAlgn="ctr"/>
                      <a:r>
                        <a:rPr lang="es-EC" sz="800" u="none" strike="noStrike" dirty="0">
                          <a:effectLst/>
                        </a:rPr>
                        <a:t>Lora/GPS Shield</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45</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45</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1351860244"/>
                  </a:ext>
                </a:extLst>
              </a:tr>
              <a:tr h="178080">
                <a:tc>
                  <a:txBody>
                    <a:bodyPr/>
                    <a:lstStyle/>
                    <a:p>
                      <a:pPr algn="l" fontAlgn="ctr"/>
                      <a:r>
                        <a:rPr lang="es-EC" sz="800" u="none" strike="noStrike" dirty="0">
                          <a:effectLst/>
                        </a:rPr>
                        <a:t>Resistencias y </a:t>
                      </a:r>
                      <a:r>
                        <a:rPr lang="es-EC" sz="800" u="none" strike="noStrike" dirty="0" smtClean="0">
                          <a:effectLst/>
                        </a:rPr>
                        <a:t>potenciómetros </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9</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1,8</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587397653"/>
                  </a:ext>
                </a:extLst>
              </a:tr>
              <a:tr h="178080">
                <a:tc>
                  <a:txBody>
                    <a:bodyPr/>
                    <a:lstStyle/>
                    <a:p>
                      <a:pPr algn="l" fontAlgn="ctr"/>
                      <a:r>
                        <a:rPr lang="es-EC" sz="800" u="none" strike="noStrike" dirty="0">
                          <a:effectLst/>
                        </a:rPr>
                        <a:t>Capacitores</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0,5</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590157977"/>
                  </a:ext>
                </a:extLst>
              </a:tr>
              <a:tr h="178080">
                <a:tc>
                  <a:txBody>
                    <a:bodyPr/>
                    <a:lstStyle/>
                    <a:p>
                      <a:pPr algn="l" fontAlgn="ctr"/>
                      <a:r>
                        <a:rPr lang="es-EC" sz="800" u="none" strike="noStrike" dirty="0">
                          <a:effectLst/>
                        </a:rPr>
                        <a:t>Conector de audio 3,5 mm hembra</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0,5</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58145184"/>
                  </a:ext>
                </a:extLst>
              </a:tr>
              <a:tr h="178080">
                <a:tc>
                  <a:txBody>
                    <a:bodyPr/>
                    <a:lstStyle/>
                    <a:p>
                      <a:pPr algn="l" fontAlgn="ctr"/>
                      <a:r>
                        <a:rPr lang="es-EC" sz="800" u="none" strike="noStrike" dirty="0">
                          <a:effectLst/>
                        </a:rPr>
                        <a:t>Pulsador </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0,4</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0,4</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2877650335"/>
                  </a:ext>
                </a:extLst>
              </a:tr>
              <a:tr h="178080">
                <a:tc>
                  <a:txBody>
                    <a:bodyPr/>
                    <a:lstStyle/>
                    <a:p>
                      <a:pPr algn="l" fontAlgn="ctr"/>
                      <a:r>
                        <a:rPr lang="es-EC" sz="800" u="none" strike="noStrike" dirty="0">
                          <a:effectLst/>
                        </a:rPr>
                        <a:t>Interruptor dos posiciones</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1709888210"/>
                  </a:ext>
                </a:extLst>
              </a:tr>
              <a:tr h="178080">
                <a:tc>
                  <a:txBody>
                    <a:bodyPr/>
                    <a:lstStyle/>
                    <a:p>
                      <a:pPr algn="l" fontAlgn="ctr"/>
                      <a:r>
                        <a:rPr lang="es-EC" sz="800" u="none" strike="noStrike" dirty="0">
                          <a:effectLst/>
                        </a:rPr>
                        <a:t>LG02 Dual Channels</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145</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145</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1038179183"/>
                  </a:ext>
                </a:extLst>
              </a:tr>
              <a:tr h="178080">
                <a:tc>
                  <a:txBody>
                    <a:bodyPr/>
                    <a:lstStyle/>
                    <a:p>
                      <a:pPr algn="l" fontAlgn="ctr"/>
                      <a:r>
                        <a:rPr lang="es-EC" sz="800" u="none" strike="noStrike" dirty="0">
                          <a:effectLst/>
                        </a:rPr>
                        <a:t>Angular esquina 1,5''x1/2''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4</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0,39</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1,56</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4247366906"/>
                  </a:ext>
                </a:extLst>
              </a:tr>
              <a:tr h="308281">
                <a:tc>
                  <a:txBody>
                    <a:bodyPr/>
                    <a:lstStyle/>
                    <a:p>
                      <a:pPr algn="l" fontAlgn="ctr"/>
                      <a:r>
                        <a:rPr lang="es-EC" sz="800" u="none" strike="noStrike" dirty="0">
                          <a:effectLst/>
                        </a:rPr>
                        <a:t>Lámina de acrílico (13,6x17,6 cm) más corte láser</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7</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7</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276136640"/>
                  </a:ext>
                </a:extLst>
              </a:tr>
              <a:tr h="178080">
                <a:tc>
                  <a:txBody>
                    <a:bodyPr/>
                    <a:lstStyle/>
                    <a:p>
                      <a:pPr algn="l" fontAlgn="ctr"/>
                      <a:r>
                        <a:rPr lang="es-EC" sz="800" u="none" strike="noStrike" dirty="0">
                          <a:effectLst/>
                        </a:rPr>
                        <a:t>Arandelas metálicas</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0,66</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1,32</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289462311"/>
                  </a:ext>
                </a:extLst>
              </a:tr>
              <a:tr h="178080">
                <a:tc>
                  <a:txBody>
                    <a:bodyPr/>
                    <a:lstStyle/>
                    <a:p>
                      <a:pPr algn="l" fontAlgn="ctr"/>
                      <a:r>
                        <a:rPr lang="es-EC" sz="800" u="none" strike="noStrike" dirty="0">
                          <a:effectLst/>
                        </a:rPr>
                        <a:t>Tornillos y tuercas</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20</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0,098</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1,96</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314867511"/>
                  </a:ext>
                </a:extLst>
              </a:tr>
              <a:tr h="178080">
                <a:tc>
                  <a:txBody>
                    <a:bodyPr/>
                    <a:lstStyle/>
                    <a:p>
                      <a:pPr algn="l" fontAlgn="ctr"/>
                      <a:r>
                        <a:rPr lang="es-EC" sz="800" u="none" strike="noStrike" dirty="0">
                          <a:effectLst/>
                        </a:rPr>
                        <a:t>Leds</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0,6</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1,2</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072937841"/>
                  </a:ext>
                </a:extLst>
              </a:tr>
              <a:tr h="178080">
                <a:tc>
                  <a:txBody>
                    <a:bodyPr/>
                    <a:lstStyle/>
                    <a:p>
                      <a:pPr algn="l" fontAlgn="ctr"/>
                      <a:r>
                        <a:rPr lang="es-EC" sz="800" u="none" strike="noStrike" dirty="0">
                          <a:effectLst/>
                        </a:rPr>
                        <a:t>Baquelita de 7,5x7,5 cm</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2594476438"/>
                  </a:ext>
                </a:extLst>
              </a:tr>
              <a:tr h="178080">
                <a:tc>
                  <a:txBody>
                    <a:bodyPr/>
                    <a:lstStyle/>
                    <a:p>
                      <a:pPr algn="l" fontAlgn="ctr"/>
                      <a:r>
                        <a:rPr lang="es-EC" sz="800" u="none" strike="noStrike" dirty="0">
                          <a:effectLst/>
                        </a:rPr>
                        <a:t>Cables de arduino macho-macho</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6</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0,6</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746897035"/>
                  </a:ext>
                </a:extLst>
              </a:tr>
              <a:tr h="178080">
                <a:tc>
                  <a:txBody>
                    <a:bodyPr/>
                    <a:lstStyle/>
                    <a:p>
                      <a:pPr algn="l" fontAlgn="ctr"/>
                      <a:r>
                        <a:rPr lang="es-EC" sz="800" u="none" strike="noStrike" dirty="0">
                          <a:effectLst/>
                        </a:rPr>
                        <a:t>Cables de arduino hembra-macho</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42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4,2</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2381587132"/>
                  </a:ext>
                </a:extLst>
              </a:tr>
              <a:tr h="178080">
                <a:tc>
                  <a:txBody>
                    <a:bodyPr/>
                    <a:lstStyle/>
                    <a:p>
                      <a:pPr algn="l" fontAlgn="ctr"/>
                      <a:r>
                        <a:rPr lang="es-EC" sz="800" u="none" strike="noStrike" dirty="0">
                          <a:effectLst/>
                        </a:rPr>
                        <a:t>Cables de arduino hembra-hembra</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4</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0,4</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616289005"/>
                  </a:ext>
                </a:extLst>
              </a:tr>
              <a:tr h="178080">
                <a:tc>
                  <a:txBody>
                    <a:bodyPr/>
                    <a:lstStyle/>
                    <a:p>
                      <a:pPr algn="l" fontAlgn="ctr"/>
                      <a:r>
                        <a:rPr lang="es-EC" sz="800" u="none" strike="noStrike" dirty="0">
                          <a:effectLst/>
                        </a:rPr>
                        <a:t>Conector banana hembra</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841761160"/>
                  </a:ext>
                </a:extLst>
              </a:tr>
              <a:tr h="178080">
                <a:tc>
                  <a:txBody>
                    <a:bodyPr/>
                    <a:lstStyle/>
                    <a:p>
                      <a:pPr algn="l" fontAlgn="ctr"/>
                      <a:r>
                        <a:rPr lang="es-EC" sz="800" u="none" strike="noStrike" dirty="0">
                          <a:effectLst/>
                        </a:rPr>
                        <a:t>Conector banana</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1247638337"/>
                  </a:ext>
                </a:extLst>
              </a:tr>
              <a:tr h="178080">
                <a:tc>
                  <a:txBody>
                    <a:bodyPr/>
                    <a:lstStyle/>
                    <a:p>
                      <a:pPr algn="l" fontAlgn="ctr"/>
                      <a:r>
                        <a:rPr lang="es-EC" sz="800" u="none" strike="noStrike" dirty="0">
                          <a:effectLst/>
                        </a:rPr>
                        <a:t>Conector </a:t>
                      </a:r>
                      <a:r>
                        <a:rPr lang="es-EC" sz="800" u="none" strike="noStrike" dirty="0" smtClean="0">
                          <a:effectLst/>
                        </a:rPr>
                        <a:t>Lagarto</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187199248"/>
                  </a:ext>
                </a:extLst>
              </a:tr>
              <a:tr h="178080">
                <a:tc>
                  <a:txBody>
                    <a:bodyPr/>
                    <a:lstStyle/>
                    <a:p>
                      <a:pPr algn="l" fontAlgn="ctr"/>
                      <a:r>
                        <a:rPr lang="es-EC" sz="800" u="none" strike="noStrike" dirty="0">
                          <a:effectLst/>
                        </a:rPr>
                        <a:t>Cable 1m</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0,6</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418177957"/>
                  </a:ext>
                </a:extLst>
              </a:tr>
              <a:tr h="178080">
                <a:tc>
                  <a:txBody>
                    <a:bodyPr/>
                    <a:lstStyle/>
                    <a:p>
                      <a:pPr algn="l" fontAlgn="ctr"/>
                      <a:r>
                        <a:rPr lang="es-EC" sz="800" u="none" strike="noStrike" dirty="0">
                          <a:effectLst/>
                        </a:rPr>
                        <a:t>Carcasa plástica 14,5X18X8,5 cm</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17</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17</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776965138"/>
                  </a:ext>
                </a:extLst>
              </a:tr>
              <a:tr h="178080">
                <a:tc>
                  <a:txBody>
                    <a:bodyPr/>
                    <a:lstStyle/>
                    <a:p>
                      <a:pPr algn="l" fontAlgn="ctr"/>
                      <a:r>
                        <a:rPr lang="es-EC" sz="800" u="none" strike="noStrike" dirty="0">
                          <a:effectLst/>
                        </a:rPr>
                        <a:t>Mano de obra</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 </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 </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200</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819921744"/>
                  </a:ext>
                </a:extLst>
              </a:tr>
              <a:tr h="178080">
                <a:tc gridSpan="3">
                  <a:txBody>
                    <a:bodyPr/>
                    <a:lstStyle/>
                    <a:p>
                      <a:pPr algn="ctr" fontAlgn="ctr"/>
                      <a:r>
                        <a:rPr lang="es-EC" sz="800" u="none" strike="noStrike" dirty="0">
                          <a:effectLst/>
                        </a:rPr>
                        <a:t>Costo total</a:t>
                      </a:r>
                      <a:endParaRPr lang="es-EC" sz="800" b="0" i="0" u="none" strike="noStrike" dirty="0">
                        <a:solidFill>
                          <a:srgbClr val="000000"/>
                        </a:solidFill>
                        <a:effectLst/>
                        <a:latin typeface="Calibri" panose="020F0502020204030204" pitchFamily="34" charset="0"/>
                      </a:endParaRPr>
                    </a:p>
                  </a:txBody>
                  <a:tcPr marL="7252" marR="7252" marT="7252" marB="0" anchor="ctr"/>
                </a:tc>
                <a:tc hMerge="1">
                  <a:txBody>
                    <a:bodyPr/>
                    <a:lstStyle/>
                    <a:p>
                      <a:endParaRPr lang="es-EC"/>
                    </a:p>
                  </a:txBody>
                  <a:tcPr/>
                </a:tc>
                <a:tc hMerge="1">
                  <a:txBody>
                    <a:bodyPr/>
                    <a:lstStyle/>
                    <a:p>
                      <a:endParaRPr lang="es-EC"/>
                    </a:p>
                  </a:txBody>
                  <a:tcPr/>
                </a:tc>
                <a:tc>
                  <a:txBody>
                    <a:bodyPr/>
                    <a:lstStyle/>
                    <a:p>
                      <a:pPr algn="ctr" fontAlgn="ctr"/>
                      <a:r>
                        <a:rPr lang="es-EC" sz="800" u="none" strike="noStrike" dirty="0">
                          <a:effectLst/>
                        </a:rPr>
                        <a:t>511,48</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629403084"/>
                  </a:ext>
                </a:extLst>
              </a:tr>
            </a:tbl>
          </a:graphicData>
        </a:graphic>
      </p:graphicFrame>
      <p:sp>
        <p:nvSpPr>
          <p:cNvPr id="3" name="Título 5"/>
          <p:cNvSpPr txBox="1">
            <a:spLocks/>
          </p:cNvSpPr>
          <p:nvPr/>
        </p:nvSpPr>
        <p:spPr>
          <a:xfrm>
            <a:off x="0" y="512676"/>
            <a:ext cx="7488832" cy="5040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Presupuesto del prototipo</a:t>
            </a:r>
            <a:endParaRPr lang="es-EC" sz="1900" dirty="0" smtClean="0">
              <a:latin typeface="Georgia" panose="02040502050405020303" pitchFamily="18" charset="0"/>
            </a:endParaRPr>
          </a:p>
          <a:p>
            <a:pPr fontAlgn="auto">
              <a:spcAft>
                <a:spcPts val="0"/>
              </a:spcAft>
            </a:pPr>
            <a:endParaRPr lang="es-EC" sz="1900" b="1" i="1" dirty="0">
              <a:latin typeface="Georgia" panose="02040502050405020303" pitchFamily="18" charset="0"/>
            </a:endParaRPr>
          </a:p>
        </p:txBody>
      </p:sp>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Desarrollo e Implementación</a:t>
            </a:r>
            <a:endParaRPr lang="es-EC" i="0" kern="0" dirty="0">
              <a:solidFill>
                <a:srgbClr val="00B050"/>
              </a:solidFill>
              <a:latin typeface="Times New Roman" panose="02020603050405020304" pitchFamily="18" charset="0"/>
              <a:cs typeface="Times New Roman" panose="02020603050405020304" pitchFamily="18" charset="0"/>
            </a:endParaRPr>
          </a:p>
        </p:txBody>
      </p:sp>
      <p:sp>
        <p:nvSpPr>
          <p:cNvPr id="6" name="CuadroTexto 5"/>
          <p:cNvSpPr txBox="1"/>
          <p:nvPr/>
        </p:nvSpPr>
        <p:spPr>
          <a:xfrm>
            <a:off x="0" y="6488668"/>
            <a:ext cx="705967" cy="646331"/>
          </a:xfrm>
          <a:prstGeom prst="rect">
            <a:avLst/>
          </a:prstGeom>
          <a:noFill/>
        </p:spPr>
        <p:txBody>
          <a:bodyPr wrap="square" rtlCol="0">
            <a:spAutoFit/>
          </a:bodyPr>
          <a:lstStyle/>
          <a:p>
            <a:r>
              <a:rPr lang="en-BZ" dirty="0" smtClean="0"/>
              <a:t>17</a:t>
            </a:r>
            <a:endParaRPr lang="en-BZ" dirty="0" smtClean="0"/>
          </a:p>
          <a:p>
            <a:endParaRPr lang="en-BZ" dirty="0" smtClean="0"/>
          </a:p>
        </p:txBody>
      </p:sp>
    </p:spTree>
    <p:extLst>
      <p:ext uri="{BB962C8B-B14F-4D97-AF65-F5344CB8AC3E}">
        <p14:creationId xmlns:p14="http://schemas.microsoft.com/office/powerpoint/2010/main" val="3648527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79512" y="3071"/>
            <a:ext cx="7772400" cy="1362075"/>
          </a:xfrm>
        </p:spPr>
        <p:txBody>
          <a:bodyPr/>
          <a:lstStyle/>
          <a:p>
            <a:r>
              <a:rPr lang="es-EC" i="0" dirty="0">
                <a:solidFill>
                  <a:schemeClr val="tx1"/>
                </a:solidFill>
                <a:latin typeface="Times New Roman" panose="02020603050405020304" pitchFamily="18" charset="0"/>
                <a:cs typeface="Times New Roman" panose="02020603050405020304" pitchFamily="18" charset="0"/>
              </a:rPr>
              <a:t>agenda</a:t>
            </a:r>
          </a:p>
        </p:txBody>
      </p:sp>
      <p:graphicFrame>
        <p:nvGraphicFramePr>
          <p:cNvPr id="5" name="Diagrama 4"/>
          <p:cNvGraphicFramePr/>
          <p:nvPr>
            <p:extLst>
              <p:ext uri="{D42A27DB-BD31-4B8C-83A1-F6EECF244321}">
                <p14:modId xmlns:p14="http://schemas.microsoft.com/office/powerpoint/2010/main" val="799970505"/>
              </p:ext>
            </p:extLst>
          </p:nvPr>
        </p:nvGraphicFramePr>
        <p:xfrm>
          <a:off x="683568" y="980728"/>
          <a:ext cx="7992888"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4373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0" y="695422"/>
            <a:ext cx="7488832" cy="5040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Calibración de sensores</a:t>
            </a:r>
            <a:endParaRPr lang="es-EC" sz="1900" dirty="0">
              <a:latin typeface="Georgia" panose="02040502050405020303" pitchFamily="18" charset="0"/>
            </a:endParaRPr>
          </a:p>
        </p:txBody>
      </p:sp>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Desarrollo e Implementación</a:t>
            </a:r>
            <a:endParaRPr lang="es-EC" i="0" kern="0" dirty="0">
              <a:solidFill>
                <a:srgbClr val="00B050"/>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7" y="1171978"/>
            <a:ext cx="4447131" cy="2503665"/>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2" y="3789040"/>
            <a:ext cx="4417221" cy="2486827"/>
          </a:xfrm>
          <a:prstGeom prst="rect">
            <a:avLst/>
          </a:prstGeom>
        </p:spPr>
      </p:pic>
      <p:sp>
        <p:nvSpPr>
          <p:cNvPr id="8" name="Rectángulo redondeado 7"/>
          <p:cNvSpPr/>
          <p:nvPr/>
        </p:nvSpPr>
        <p:spPr>
          <a:xfrm>
            <a:off x="5020103" y="3039459"/>
            <a:ext cx="3240360" cy="499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latin typeface="Times New Roman" panose="02020603050405020304" pitchFamily="18" charset="0"/>
                <a:cs typeface="Times New Roman" panose="02020603050405020304" pitchFamily="18" charset="0"/>
              </a:rPr>
              <a:t>Calibración de voltaje</a:t>
            </a:r>
            <a:endParaRPr lang="es-ES" dirty="0">
              <a:solidFill>
                <a:schemeClr val="tx1"/>
              </a:solidFill>
              <a:latin typeface="Times New Roman" panose="02020603050405020304" pitchFamily="18" charset="0"/>
              <a:cs typeface="Times New Roman" panose="02020603050405020304" pitchFamily="18" charset="0"/>
            </a:endParaRPr>
          </a:p>
        </p:txBody>
      </p:sp>
      <p:sp>
        <p:nvSpPr>
          <p:cNvPr id="9" name="Rectángulo redondeado 8"/>
          <p:cNvSpPr/>
          <p:nvPr/>
        </p:nvSpPr>
        <p:spPr>
          <a:xfrm>
            <a:off x="5020103" y="5373216"/>
            <a:ext cx="3240360" cy="499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latin typeface="Times New Roman" panose="02020603050405020304" pitchFamily="18" charset="0"/>
                <a:cs typeface="Times New Roman" panose="02020603050405020304" pitchFamily="18" charset="0"/>
              </a:rPr>
              <a:t>Calibración de corriente</a:t>
            </a:r>
            <a:endParaRPr lang="es-ES" dirty="0">
              <a:solidFill>
                <a:schemeClr val="tx1"/>
              </a:solidFill>
              <a:latin typeface="Times New Roman" panose="02020603050405020304" pitchFamily="18" charset="0"/>
              <a:cs typeface="Times New Roman" panose="02020603050405020304" pitchFamily="18" charset="0"/>
            </a:endParaRPr>
          </a:p>
        </p:txBody>
      </p:sp>
      <p:sp>
        <p:nvSpPr>
          <p:cNvPr id="10" name="CuadroTexto 9"/>
          <p:cNvSpPr txBox="1"/>
          <p:nvPr/>
        </p:nvSpPr>
        <p:spPr>
          <a:xfrm>
            <a:off x="0" y="6488668"/>
            <a:ext cx="705967" cy="369332"/>
          </a:xfrm>
          <a:prstGeom prst="rect">
            <a:avLst/>
          </a:prstGeom>
          <a:noFill/>
        </p:spPr>
        <p:txBody>
          <a:bodyPr wrap="square" rtlCol="0">
            <a:spAutoFit/>
          </a:bodyPr>
          <a:lstStyle/>
          <a:p>
            <a:r>
              <a:rPr lang="en-BZ" dirty="0" smtClean="0"/>
              <a:t>18</a:t>
            </a:r>
            <a:endParaRPr lang="en-BZ" dirty="0" smtClean="0"/>
          </a:p>
        </p:txBody>
      </p:sp>
      <p:sp>
        <p:nvSpPr>
          <p:cNvPr id="11" name="Rectángulo 10"/>
          <p:cNvSpPr/>
          <p:nvPr/>
        </p:nvSpPr>
        <p:spPr>
          <a:xfrm>
            <a:off x="4914800" y="703733"/>
            <a:ext cx="5148064" cy="2369880"/>
          </a:xfrm>
          <a:prstGeom prst="rect">
            <a:avLst/>
          </a:prstGeom>
        </p:spPr>
        <p:txBody>
          <a:bodyPr wrap="square">
            <a:spAutoFit/>
          </a:bodyPr>
          <a:lstStyle/>
          <a:p>
            <a:r>
              <a:rPr lang="es-EC" b="1" dirty="0"/>
              <a:t>Pro'sKit </a:t>
            </a:r>
            <a:r>
              <a:rPr lang="es-EC" b="1" dirty="0" smtClean="0"/>
              <a:t>MT-3266</a:t>
            </a:r>
            <a:endParaRPr lang="es-ES" dirty="0" smtClean="0">
              <a:solidFill>
                <a:srgbClr val="333333"/>
              </a:solidFill>
              <a:latin typeface="Palatino Linotype" panose="02040502050505030304" pitchFamily="18" charset="0"/>
            </a:endParaRPr>
          </a:p>
          <a:p>
            <a:r>
              <a:rPr lang="es-ES" sz="1600" dirty="0" smtClean="0">
                <a:solidFill>
                  <a:srgbClr val="333333"/>
                </a:solidFill>
                <a:latin typeface="+mn-lt"/>
              </a:rPr>
              <a:t>Corriente AC</a:t>
            </a:r>
            <a:endParaRPr lang="es-ES" sz="1600" dirty="0">
              <a:solidFill>
                <a:srgbClr val="333333"/>
              </a:solidFill>
              <a:latin typeface="+mn-lt"/>
            </a:endParaRPr>
          </a:p>
          <a:p>
            <a:pPr marL="285750" indent="-285750">
              <a:buFont typeface="Arial" panose="020B0604020202020204" pitchFamily="34" charset="0"/>
              <a:buChar char="•"/>
            </a:pPr>
            <a:r>
              <a:rPr lang="es-ES" sz="1600" dirty="0" smtClean="0">
                <a:solidFill>
                  <a:srgbClr val="333333"/>
                </a:solidFill>
                <a:latin typeface="+mn-lt"/>
              </a:rPr>
              <a:t>Rango 200A/1000A.</a:t>
            </a:r>
          </a:p>
          <a:p>
            <a:pPr marL="285750" indent="-285750">
              <a:buFont typeface="Arial" panose="020B0604020202020204" pitchFamily="34" charset="0"/>
              <a:buChar char="•"/>
            </a:pPr>
            <a:r>
              <a:rPr lang="es-ES" sz="1600" dirty="0" smtClean="0">
                <a:solidFill>
                  <a:srgbClr val="333333"/>
                </a:solidFill>
                <a:latin typeface="+mn-lt"/>
              </a:rPr>
              <a:t>Precisión </a:t>
            </a:r>
          </a:p>
          <a:p>
            <a:pPr marL="285750" indent="-285750">
              <a:buFont typeface="Arial" panose="020B0604020202020204" pitchFamily="34" charset="0"/>
              <a:buChar char="•"/>
            </a:pPr>
            <a:endParaRPr lang="es-ES" sz="1600" dirty="0">
              <a:solidFill>
                <a:srgbClr val="333333"/>
              </a:solidFill>
              <a:latin typeface="+mn-lt"/>
            </a:endParaRPr>
          </a:p>
          <a:p>
            <a:r>
              <a:rPr lang="es-ES" sz="1600" dirty="0" smtClean="0">
                <a:solidFill>
                  <a:srgbClr val="333333"/>
                </a:solidFill>
                <a:latin typeface="+mn-lt"/>
              </a:rPr>
              <a:t>Voltaje AC</a:t>
            </a:r>
          </a:p>
          <a:p>
            <a:pPr marL="285750" indent="-285750">
              <a:buFont typeface="Arial" panose="020B0604020202020204" pitchFamily="34" charset="0"/>
              <a:buChar char="•"/>
            </a:pPr>
            <a:r>
              <a:rPr lang="es-ES" sz="1600" dirty="0" smtClean="0">
                <a:solidFill>
                  <a:srgbClr val="333333"/>
                </a:solidFill>
                <a:latin typeface="+mn-lt"/>
              </a:rPr>
              <a:t>Rango 750V</a:t>
            </a:r>
          </a:p>
          <a:p>
            <a:pPr marL="285750" indent="-285750">
              <a:buFont typeface="Arial" panose="020B0604020202020204" pitchFamily="34" charset="0"/>
              <a:buChar char="•"/>
            </a:pPr>
            <a:r>
              <a:rPr lang="es-ES" sz="1600" dirty="0" smtClean="0">
                <a:solidFill>
                  <a:srgbClr val="333333"/>
                </a:solidFill>
                <a:latin typeface="+mn-lt"/>
              </a:rPr>
              <a:t>Precisión</a:t>
            </a:r>
          </a:p>
          <a:p>
            <a:endParaRPr lang="es-ES" dirty="0" smtClean="0">
              <a:solidFill>
                <a:srgbClr val="333333"/>
              </a:solidFill>
              <a:latin typeface="Palatino Linotype" panose="02040502050505030304" pitchFamily="18" charset="0"/>
            </a:endParaRPr>
          </a:p>
        </p:txBody>
      </p:sp>
      <mc:AlternateContent xmlns:mc="http://schemas.openxmlformats.org/markup-compatibility/2006">
        <mc:Choice xmlns:a14="http://schemas.microsoft.com/office/drawing/2010/main" Requires="a14">
          <p:sp>
            <p:nvSpPr>
              <p:cNvPr id="12" name="CuadroTexto 11"/>
              <p:cNvSpPr txBox="1"/>
              <p:nvPr/>
            </p:nvSpPr>
            <p:spPr>
              <a:xfrm>
                <a:off x="6084168" y="1477189"/>
                <a:ext cx="158417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(3,0%+5)</m:t>
                      </m:r>
                    </m:oMath>
                  </m:oMathPara>
                </a14:m>
                <a:endParaRPr lang="es-EC" dirty="0"/>
              </a:p>
            </p:txBody>
          </p:sp>
        </mc:Choice>
        <mc:Fallback>
          <p:sp>
            <p:nvSpPr>
              <p:cNvPr id="12" name="CuadroTexto 11"/>
              <p:cNvSpPr txBox="1">
                <a:spLocks noRot="1" noChangeAspect="1" noMove="1" noResize="1" noEditPoints="1" noAdjustHandles="1" noChangeArrowheads="1" noChangeShapeType="1" noTextEdit="1"/>
              </p:cNvSpPr>
              <p:nvPr/>
            </p:nvSpPr>
            <p:spPr>
              <a:xfrm>
                <a:off x="6084168" y="1477189"/>
                <a:ext cx="1584176" cy="276999"/>
              </a:xfrm>
              <a:prstGeom prst="rect">
                <a:avLst/>
              </a:prstGeom>
              <a:blipFill>
                <a:blip r:embed="rId4"/>
                <a:stretch>
                  <a:fillRect b="-34783"/>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3" name="CuadroTexto 12"/>
              <p:cNvSpPr txBox="1"/>
              <p:nvPr/>
            </p:nvSpPr>
            <p:spPr>
              <a:xfrm>
                <a:off x="6084168" y="2457249"/>
                <a:ext cx="158417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(1,2%+4)</m:t>
                      </m:r>
                    </m:oMath>
                  </m:oMathPara>
                </a14:m>
                <a:endParaRPr lang="es-EC" dirty="0"/>
              </a:p>
            </p:txBody>
          </p:sp>
        </mc:Choice>
        <mc:Fallback>
          <p:sp>
            <p:nvSpPr>
              <p:cNvPr id="13" name="CuadroTexto 12"/>
              <p:cNvSpPr txBox="1">
                <a:spLocks noRot="1" noChangeAspect="1" noMove="1" noResize="1" noEditPoints="1" noAdjustHandles="1" noChangeArrowheads="1" noChangeShapeType="1" noTextEdit="1"/>
              </p:cNvSpPr>
              <p:nvPr/>
            </p:nvSpPr>
            <p:spPr>
              <a:xfrm>
                <a:off x="6084168" y="2457249"/>
                <a:ext cx="1584176" cy="276999"/>
              </a:xfrm>
              <a:prstGeom prst="rect">
                <a:avLst/>
              </a:prstGeom>
              <a:blipFill>
                <a:blip r:embed="rId5"/>
                <a:stretch>
                  <a:fillRect b="-34783"/>
                </a:stretch>
              </a:blipFill>
            </p:spPr>
            <p:txBody>
              <a:bodyPr/>
              <a:lstStyle/>
              <a:p>
                <a:r>
                  <a:rPr lang="es-EC">
                    <a:noFill/>
                  </a:rPr>
                  <a:t> </a:t>
                </a:r>
              </a:p>
            </p:txBody>
          </p:sp>
        </mc:Fallback>
      </mc:AlternateContent>
    </p:spTree>
    <p:extLst>
      <p:ext uri="{BB962C8B-B14F-4D97-AF65-F5344CB8AC3E}">
        <p14:creationId xmlns:p14="http://schemas.microsoft.com/office/powerpoint/2010/main" val="2108721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144016" y="1566387"/>
            <a:ext cx="7488832" cy="5040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Cálculo de muestras</a:t>
            </a:r>
            <a:endParaRPr lang="es-EC" sz="1900" dirty="0">
              <a:latin typeface="Georgia" panose="02040502050405020303" pitchFamily="18" charset="0"/>
            </a:endParaRPr>
          </a:p>
        </p:txBody>
      </p:sp>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Desarrollo e Implementación</a:t>
            </a:r>
            <a:endParaRPr lang="es-EC" i="0" kern="0" dirty="0">
              <a:solidFill>
                <a:srgbClr val="00B05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ángulo 9"/>
              <p:cNvSpPr/>
              <p:nvPr/>
            </p:nvSpPr>
            <p:spPr>
              <a:xfrm>
                <a:off x="19860" y="2125085"/>
                <a:ext cx="1495858" cy="769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𝑛</m:t>
                      </m:r>
                      <m:r>
                        <a:rPr lang="es-EC" i="0">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𝑍</m:t>
                                  </m:r>
                                  <m:r>
                                    <a:rPr lang="es-EC" i="0">
                                      <a:latin typeface="Cambria Math" panose="02040503050406030204" pitchFamily="18" charset="0"/>
                                    </a:rPr>
                                    <m:t>∙</m:t>
                                  </m:r>
                                  <m:r>
                                    <a:rPr lang="es-EC" i="1">
                                      <a:latin typeface="Cambria Math" panose="02040503050406030204" pitchFamily="18" charset="0"/>
                                    </a:rPr>
                                    <m:t>𝑆</m:t>
                                  </m:r>
                                </m:num>
                                <m:den>
                                  <m:r>
                                    <a:rPr lang="es-EC" i="1">
                                      <a:latin typeface="Cambria Math" panose="02040503050406030204" pitchFamily="18" charset="0"/>
                                    </a:rPr>
                                    <m:t>𝐸</m:t>
                                  </m:r>
                                </m:den>
                              </m:f>
                            </m:e>
                          </m:d>
                        </m:e>
                        <m:sup>
                          <m:r>
                            <a:rPr lang="es-EC" i="0">
                              <a:latin typeface="Cambria Math" panose="02040503050406030204" pitchFamily="18" charset="0"/>
                            </a:rPr>
                            <m:t>2</m:t>
                          </m:r>
                        </m:sup>
                      </m:sSup>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19860" y="2125085"/>
                <a:ext cx="1495858" cy="769378"/>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2" name="Rectángulo 11"/>
              <p:cNvSpPr/>
              <p:nvPr/>
            </p:nvSpPr>
            <p:spPr>
              <a:xfrm>
                <a:off x="467544" y="2904660"/>
                <a:ext cx="4572000" cy="1523302"/>
              </a:xfrm>
              <a:prstGeom prst="rect">
                <a:avLst/>
              </a:prstGeom>
            </p:spPr>
            <p:txBody>
              <a:bodyPr>
                <a:spAutoFit/>
              </a:bodyPr>
              <a:lstStyle/>
              <a:p>
                <a:pPr marL="342900" lvl="0" indent="-342900">
                  <a:lnSpc>
                    <a:spcPct val="200000"/>
                  </a:lnSpc>
                  <a:spcAft>
                    <a:spcPts val="800"/>
                  </a:spcAft>
                  <a:buFont typeface="Symbol" panose="05050102010706020507" pitchFamily="18" charset="2"/>
                  <a:buChar char=""/>
                </a:pPr>
                <a14:m>
                  <m:oMath xmlns:m="http://schemas.openxmlformats.org/officeDocument/2006/math">
                    <m:r>
                      <a:rPr lang="es-ES" sz="1400" i="1">
                        <a:latin typeface="+mn-lt"/>
                        <a:ea typeface="Calibri" panose="020F0502020204030204" pitchFamily="34" charset="0"/>
                        <a:cs typeface="Calibri" panose="020F0502020204030204" pitchFamily="34" charset="0"/>
                      </a:rPr>
                      <m:t>𝑍</m:t>
                    </m:r>
                  </m:oMath>
                </a14:m>
                <a:r>
                  <a:rPr lang="es-ES" sz="1400" dirty="0">
                    <a:effectLst/>
                    <a:latin typeface="+mn-lt"/>
                    <a:ea typeface="Calibri" panose="020F0502020204030204" pitchFamily="34" charset="0"/>
                    <a:cs typeface="Calibri" panose="020F0502020204030204" pitchFamily="34" charset="0"/>
                  </a:rPr>
                  <a:t>: Nivel de confianza.</a:t>
                </a:r>
                <a:endParaRPr lang="es-EC" sz="1400" dirty="0">
                  <a:effectLst/>
                  <a:latin typeface="+mn-lt"/>
                  <a:ea typeface="Times New Roman" panose="02020603050405020304" pitchFamily="18" charset="0"/>
                  <a:cs typeface="Times New Roman" panose="02020603050405020304" pitchFamily="18" charset="0"/>
                </a:endParaRPr>
              </a:p>
              <a:p>
                <a:pPr marL="342900" lvl="0" indent="-342900">
                  <a:lnSpc>
                    <a:spcPct val="200000"/>
                  </a:lnSpc>
                  <a:spcAft>
                    <a:spcPts val="800"/>
                  </a:spcAft>
                  <a:buFont typeface="Symbol" panose="05050102010706020507" pitchFamily="18" charset="2"/>
                  <a:buChar char=""/>
                </a:pPr>
                <a14:m>
                  <m:oMath xmlns:m="http://schemas.openxmlformats.org/officeDocument/2006/math">
                    <m:r>
                      <a:rPr lang="es-ES" sz="1400" i="1">
                        <a:effectLst/>
                        <a:latin typeface="+mn-lt"/>
                        <a:ea typeface="Calibri" panose="020F0502020204030204" pitchFamily="34" charset="0"/>
                        <a:cs typeface="Calibri" panose="020F0502020204030204" pitchFamily="34" charset="0"/>
                      </a:rPr>
                      <m:t>𝑆</m:t>
                    </m:r>
                  </m:oMath>
                </a14:m>
                <a:r>
                  <a:rPr lang="es-ES" sz="1400" dirty="0">
                    <a:effectLst/>
                    <a:latin typeface="+mn-lt"/>
                    <a:ea typeface="Calibri" panose="020F0502020204030204" pitchFamily="34" charset="0"/>
                    <a:cs typeface="Calibri" panose="020F0502020204030204" pitchFamily="34" charset="0"/>
                  </a:rPr>
                  <a:t>: Desviación estándar de la muestra.</a:t>
                </a:r>
                <a:endParaRPr lang="es-EC" sz="1400" dirty="0">
                  <a:effectLst/>
                  <a:latin typeface="+mn-lt"/>
                  <a:ea typeface="Times New Roman" panose="02020603050405020304" pitchFamily="18" charset="0"/>
                  <a:cs typeface="Times New Roman" panose="02020603050405020304" pitchFamily="18" charset="0"/>
                </a:endParaRPr>
              </a:p>
              <a:p>
                <a:pPr marL="342900" lvl="0" indent="-342900">
                  <a:lnSpc>
                    <a:spcPct val="200000"/>
                  </a:lnSpc>
                  <a:spcAft>
                    <a:spcPts val="800"/>
                  </a:spcAft>
                  <a:buFont typeface="Symbol" panose="05050102010706020507" pitchFamily="18" charset="2"/>
                  <a:buChar char=""/>
                </a:pPr>
                <a14:m>
                  <m:oMath xmlns:m="http://schemas.openxmlformats.org/officeDocument/2006/math">
                    <m:r>
                      <a:rPr lang="es-ES" sz="1400" i="1">
                        <a:effectLst/>
                        <a:latin typeface="+mn-lt"/>
                        <a:ea typeface="Calibri" panose="020F0502020204030204" pitchFamily="34" charset="0"/>
                        <a:cs typeface="Calibri" panose="020F0502020204030204" pitchFamily="34" charset="0"/>
                      </a:rPr>
                      <m:t>𝐸</m:t>
                    </m:r>
                  </m:oMath>
                </a14:m>
                <a:r>
                  <a:rPr lang="es-ES" sz="1400" dirty="0">
                    <a:effectLst/>
                    <a:latin typeface="+mn-lt"/>
                    <a:ea typeface="Calibri" panose="020F0502020204030204" pitchFamily="34" charset="0"/>
                    <a:cs typeface="Calibri" panose="020F0502020204030204" pitchFamily="34" charset="0"/>
                  </a:rPr>
                  <a:t>: Error muestral máximo admitido.</a:t>
                </a:r>
                <a:endParaRPr lang="es-EC" sz="1400" dirty="0">
                  <a:effectLst/>
                  <a:latin typeface="+mn-lt"/>
                  <a:ea typeface="Times New Roman" panose="02020603050405020304" pitchFamily="18" charset="0"/>
                  <a:cs typeface="Times New Roman" panose="02020603050405020304" pitchFamily="18" charset="0"/>
                </a:endParaRPr>
              </a:p>
            </p:txBody>
          </p:sp>
        </mc:Choice>
        <mc:Fallback>
          <p:sp>
            <p:nvSpPr>
              <p:cNvPr id="12" name="Rectángulo 11"/>
              <p:cNvSpPr>
                <a:spLocks noRot="1" noChangeAspect="1" noMove="1" noResize="1" noEditPoints="1" noAdjustHandles="1" noChangeArrowheads="1" noChangeShapeType="1" noTextEdit="1"/>
              </p:cNvSpPr>
              <p:nvPr/>
            </p:nvSpPr>
            <p:spPr>
              <a:xfrm>
                <a:off x="467544" y="2904660"/>
                <a:ext cx="4572000" cy="1523302"/>
              </a:xfrm>
              <a:prstGeom prst="rect">
                <a:avLst/>
              </a:prstGeom>
              <a:blipFill>
                <a:blip r:embed="rId3"/>
                <a:stretch>
                  <a:fillRect l="-400" b="-36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1295432" y="2135282"/>
                <a:ext cx="3309175" cy="769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1,96∙0,11</m:t>
                                  </m:r>
                                </m:num>
                                <m:den>
                                  <m:r>
                                    <a:rPr lang="es-EC" i="0">
                                      <a:latin typeface="Cambria Math" panose="02040503050406030204" pitchFamily="18" charset="0"/>
                                    </a:rPr>
                                    <m:t>0,05</m:t>
                                  </m:r>
                                </m:den>
                              </m:f>
                            </m:e>
                          </m:d>
                        </m:e>
                        <m:sup>
                          <m:r>
                            <a:rPr lang="es-EC" i="0">
                              <a:latin typeface="Cambria Math" panose="02040503050406030204" pitchFamily="18" charset="0"/>
                            </a:rPr>
                            <m:t>2</m:t>
                          </m:r>
                        </m:sup>
                      </m:sSup>
                      <m:r>
                        <a:rPr lang="es-EC" i="0">
                          <a:latin typeface="Cambria Math" panose="02040503050406030204" pitchFamily="18" charset="0"/>
                        </a:rPr>
                        <m:t>=18.59≈20</m:t>
                      </m:r>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1295432" y="2135282"/>
                <a:ext cx="3309175" cy="769378"/>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5789943" y="2107961"/>
                <a:ext cx="2216119"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𝜎</m:t>
                      </m:r>
                      <m:r>
                        <a:rPr lang="es-EC" i="0">
                          <a:latin typeface="Cambria Math" panose="02040503050406030204" pitchFamily="18" charset="0"/>
                        </a:rPr>
                        <m:t>=</m:t>
                      </m:r>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0">
                                      <a:latin typeface="Cambria Math" panose="02040503050406030204" pitchFamily="18" charset="0"/>
                                    </a:rPr>
                                    <m:t>=1</m:t>
                                  </m:r>
                                </m:sub>
                                <m:sup>
                                  <m:r>
                                    <a:rPr lang="es-EC" i="1">
                                      <a:latin typeface="Cambria Math" panose="02040503050406030204" pitchFamily="18" charset="0"/>
                                    </a:rPr>
                                    <m:t>𝑛</m:t>
                                  </m:r>
                                </m:sup>
                                <m:e>
                                  <m:sSup>
                                    <m:sSupPr>
                                      <m:ctrlPr>
                                        <a:rPr lang="es-EC" i="1">
                                          <a:latin typeface="Cambria Math" panose="02040503050406030204" pitchFamily="18" charset="0"/>
                                        </a:rPr>
                                      </m:ctrlPr>
                                    </m:sSupPr>
                                    <m:e>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𝑖</m:t>
                                              </m:r>
                                            </m:sub>
                                          </m:sSub>
                                          <m:r>
                                            <a:rPr lang="es-EC" i="0">
                                              <a:latin typeface="Cambria Math" panose="02040503050406030204" pitchFamily="18" charset="0"/>
                                            </a:rPr>
                                            <m:t>−</m:t>
                                          </m:r>
                                          <m:acc>
                                            <m:accPr>
                                              <m:chr m:val="̅"/>
                                              <m:ctrlPr>
                                                <a:rPr lang="es-EC" i="1">
                                                  <a:latin typeface="Cambria Math" panose="02040503050406030204" pitchFamily="18" charset="0"/>
                                                </a:rPr>
                                              </m:ctrlPr>
                                            </m:accPr>
                                            <m:e>
                                              <m:r>
                                                <a:rPr lang="es-EC" i="1">
                                                  <a:latin typeface="Cambria Math" panose="02040503050406030204" pitchFamily="18" charset="0"/>
                                                </a:rPr>
                                                <m:t>𝑥</m:t>
                                              </m:r>
                                            </m:e>
                                          </m:acc>
                                        </m:e>
                                      </m:d>
                                    </m:e>
                                    <m:sup>
                                      <m:r>
                                        <a:rPr lang="es-EC" i="0">
                                          <a:latin typeface="Cambria Math" panose="02040503050406030204" pitchFamily="18" charset="0"/>
                                        </a:rPr>
                                        <m:t>2</m:t>
                                      </m:r>
                                    </m:sup>
                                  </m:sSup>
                                </m:e>
                              </m:nary>
                            </m:num>
                            <m:den>
                              <m:r>
                                <a:rPr lang="es-EC" i="1">
                                  <a:latin typeface="Cambria Math" panose="02040503050406030204" pitchFamily="18" charset="0"/>
                                </a:rPr>
                                <m:t>𝑛</m:t>
                              </m:r>
                              <m:r>
                                <a:rPr lang="es-EC" i="0">
                                  <a:latin typeface="Cambria Math" panose="02040503050406030204" pitchFamily="18" charset="0"/>
                                </a:rPr>
                                <m:t>−1</m:t>
                              </m:r>
                            </m:den>
                          </m:f>
                        </m:e>
                      </m:rad>
                    </m:oMath>
                  </m:oMathPara>
                </a14:m>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5789943" y="2107961"/>
                <a:ext cx="2216119" cy="910699"/>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6275799" y="4075479"/>
                <a:ext cx="174477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𝑋</m:t>
                          </m:r>
                          <m:r>
                            <a:rPr lang="es-EC" i="0">
                              <a:latin typeface="Cambria Math" panose="02040503050406030204" pitchFamily="18" charset="0"/>
                            </a:rPr>
                            <m:t>%</m:t>
                          </m:r>
                        </m:sub>
                      </m:sSub>
                      <m:r>
                        <a:rPr lang="es-EC" i="0">
                          <a:latin typeface="Cambria Math" panose="02040503050406030204" pitchFamily="18" charset="0"/>
                        </a:rPr>
                        <m:t>=</m:t>
                      </m:r>
                      <m:f>
                        <m:fPr>
                          <m:ctrlPr>
                            <a:rPr lang="es-EC" i="1">
                              <a:latin typeface="Cambria Math" panose="02040503050406030204" pitchFamily="18" charset="0"/>
                            </a:rPr>
                          </m:ctrlPr>
                        </m:fPr>
                        <m:num>
                          <m:r>
                            <m:rPr>
                              <m:sty m:val="p"/>
                            </m:rPr>
                            <a:rPr lang="es-EC" i="0">
                              <a:latin typeface="Cambria Math" panose="02040503050406030204" pitchFamily="18" charset="0"/>
                            </a:rPr>
                            <m:t>Δ</m:t>
                          </m:r>
                          <m:r>
                            <a:rPr lang="es-EC" i="1">
                              <a:latin typeface="Cambria Math" panose="02040503050406030204" pitchFamily="18" charset="0"/>
                            </a:rPr>
                            <m:t>𝑥</m:t>
                          </m:r>
                        </m:num>
                        <m:den>
                          <m:r>
                            <a:rPr lang="es-EC" i="1">
                              <a:latin typeface="Cambria Math" panose="02040503050406030204" pitchFamily="18" charset="0"/>
                            </a:rPr>
                            <m:t>𝑥</m:t>
                          </m:r>
                        </m:den>
                      </m:f>
                      <m:r>
                        <a:rPr lang="es-EC" i="0">
                          <a:latin typeface="Cambria Math" panose="02040503050406030204" pitchFamily="18" charset="0"/>
                        </a:rPr>
                        <m:t>∙100</m:t>
                      </m:r>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6275799" y="4075479"/>
                <a:ext cx="1744773" cy="612732"/>
              </a:xfrm>
              <a:prstGeom prst="rect">
                <a:avLst/>
              </a:prstGeom>
              <a:blipFill>
                <a:blip r:embed="rId6"/>
                <a:stretch>
                  <a:fillRect/>
                </a:stretch>
              </a:blipFill>
            </p:spPr>
            <p:txBody>
              <a:bodyPr/>
              <a:lstStyle/>
              <a:p>
                <a:r>
                  <a:rPr lang="es-EC">
                    <a:noFill/>
                  </a:rPr>
                  <a:t> </a:t>
                </a:r>
              </a:p>
            </p:txBody>
          </p:sp>
        </mc:Fallback>
      </mc:AlternateContent>
      <p:sp>
        <p:nvSpPr>
          <p:cNvPr id="16" name="Rectángulo 15"/>
          <p:cNvSpPr/>
          <p:nvPr/>
        </p:nvSpPr>
        <p:spPr>
          <a:xfrm>
            <a:off x="4838619" y="1298309"/>
            <a:ext cx="4163319" cy="587340"/>
          </a:xfrm>
          <a:prstGeom prst="rect">
            <a:avLst/>
          </a:prstGeom>
        </p:spPr>
        <p:txBody>
          <a:bodyPr wrap="none">
            <a:spAutoFit/>
          </a:bodyPr>
          <a:lstStyle/>
          <a:p>
            <a:pPr lvl="0">
              <a:lnSpc>
                <a:spcPct val="200000"/>
              </a:lnSpc>
              <a:spcAft>
                <a:spcPts val="800"/>
              </a:spcAft>
            </a:pPr>
            <a:r>
              <a:rPr lang="es-EC" sz="1900" b="1" dirty="0" smtClean="0">
                <a:latin typeface="Georgia" panose="02040502050405020303" pitchFamily="18" charset="0"/>
                <a:ea typeface="Times New Roman" panose="02020603050405020304" pitchFamily="18" charset="0"/>
                <a:cs typeface="Times New Roman" panose="02020603050405020304" pitchFamily="18" charset="0"/>
              </a:rPr>
              <a:t>Precisión (desviación estándar)</a:t>
            </a:r>
            <a:endParaRPr lang="es-EC" sz="1900" b="1" dirty="0">
              <a:latin typeface="Georgia" panose="02040502050405020303" pitchFamily="18" charset="0"/>
              <a:ea typeface="Times New Roman" panose="02020603050405020304" pitchFamily="18" charset="0"/>
              <a:cs typeface="Times New Roman" panose="02020603050405020304" pitchFamily="18" charset="0"/>
            </a:endParaRPr>
          </a:p>
        </p:txBody>
      </p:sp>
      <p:sp>
        <p:nvSpPr>
          <p:cNvPr id="18" name="Rectángulo 17"/>
          <p:cNvSpPr/>
          <p:nvPr/>
        </p:nvSpPr>
        <p:spPr>
          <a:xfrm>
            <a:off x="5673949" y="3240383"/>
            <a:ext cx="2340705" cy="587340"/>
          </a:xfrm>
          <a:prstGeom prst="rect">
            <a:avLst/>
          </a:prstGeom>
        </p:spPr>
        <p:txBody>
          <a:bodyPr wrap="none">
            <a:spAutoFit/>
          </a:bodyPr>
          <a:lstStyle/>
          <a:p>
            <a:pPr lvl="0">
              <a:lnSpc>
                <a:spcPct val="200000"/>
              </a:lnSpc>
              <a:spcAft>
                <a:spcPts val="800"/>
              </a:spcAft>
            </a:pPr>
            <a:r>
              <a:rPr lang="es-EC" sz="1900" b="1" dirty="0" smtClean="0">
                <a:latin typeface="Georgia" panose="02040502050405020303" pitchFamily="18" charset="0"/>
                <a:ea typeface="Times New Roman" panose="02020603050405020304" pitchFamily="18" charset="0"/>
                <a:cs typeface="Times New Roman" panose="02020603050405020304" pitchFamily="18" charset="0"/>
              </a:rPr>
              <a:t>Error Porcentual</a:t>
            </a:r>
            <a:endParaRPr lang="es-EC" sz="1900" b="1" dirty="0">
              <a:latin typeface="Georgia" panose="02040502050405020303" pitchFamily="18" charset="0"/>
              <a:ea typeface="Times New Roman" panose="02020603050405020304" pitchFamily="18" charset="0"/>
              <a:cs typeface="Times New Roman" panose="02020603050405020304" pitchFamily="18" charset="0"/>
            </a:endParaRPr>
          </a:p>
        </p:txBody>
      </p:sp>
      <p:sp>
        <p:nvSpPr>
          <p:cNvPr id="19" name="CuadroTexto 18"/>
          <p:cNvSpPr txBox="1"/>
          <p:nvPr/>
        </p:nvSpPr>
        <p:spPr>
          <a:xfrm>
            <a:off x="0" y="6488668"/>
            <a:ext cx="705967" cy="369332"/>
          </a:xfrm>
          <a:prstGeom prst="rect">
            <a:avLst/>
          </a:prstGeom>
          <a:noFill/>
        </p:spPr>
        <p:txBody>
          <a:bodyPr wrap="square" rtlCol="0">
            <a:spAutoFit/>
          </a:bodyPr>
          <a:lstStyle/>
          <a:p>
            <a:r>
              <a:rPr lang="en-BZ" dirty="0" smtClean="0"/>
              <a:t>19</a:t>
            </a:r>
            <a:endParaRPr lang="en-BZ" dirty="0" smtClean="0"/>
          </a:p>
        </p:txBody>
      </p:sp>
    </p:spTree>
    <p:extLst>
      <p:ext uri="{BB962C8B-B14F-4D97-AF65-F5344CB8AC3E}">
        <p14:creationId xmlns:p14="http://schemas.microsoft.com/office/powerpoint/2010/main" val="24254808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6488668"/>
            <a:ext cx="705967" cy="369332"/>
          </a:xfrm>
          <a:prstGeom prst="rect">
            <a:avLst/>
          </a:prstGeom>
          <a:noFill/>
        </p:spPr>
        <p:txBody>
          <a:bodyPr wrap="square" rtlCol="0">
            <a:spAutoFit/>
          </a:bodyPr>
          <a:lstStyle/>
          <a:p>
            <a:r>
              <a:rPr lang="en-BZ" dirty="0" smtClean="0"/>
              <a:t>20</a:t>
            </a:r>
            <a:endParaRPr lang="en-BZ" dirty="0" smtClean="0"/>
          </a:p>
        </p:txBody>
      </p:sp>
      <p:pic>
        <p:nvPicPr>
          <p:cNvPr id="4" name="Funcionamiento del prototip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20688"/>
            <a:ext cx="9144000" cy="5143500"/>
          </a:xfrm>
          <a:prstGeom prst="rect">
            <a:avLst/>
          </a:prstGeom>
        </p:spPr>
      </p:pic>
    </p:spTree>
    <p:extLst>
      <p:ext uri="{BB962C8B-B14F-4D97-AF65-F5344CB8AC3E}">
        <p14:creationId xmlns:p14="http://schemas.microsoft.com/office/powerpoint/2010/main" val="1711965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Resultados</a:t>
            </a:r>
            <a:endParaRPr lang="es-EC" i="0" kern="0" dirty="0">
              <a:solidFill>
                <a:srgbClr val="00B050"/>
              </a:solidFill>
              <a:latin typeface="Times New Roman" panose="02020603050405020304" pitchFamily="18" charset="0"/>
              <a:cs typeface="Times New Roman" panose="02020603050405020304" pitchFamily="18" charset="0"/>
            </a:endParaRPr>
          </a:p>
        </p:txBody>
      </p:sp>
      <p:sp>
        <p:nvSpPr>
          <p:cNvPr id="3" name="Título 5"/>
          <p:cNvSpPr txBox="1">
            <a:spLocks/>
          </p:cNvSpPr>
          <p:nvPr/>
        </p:nvSpPr>
        <p:spPr>
          <a:xfrm>
            <a:off x="323528" y="764704"/>
            <a:ext cx="7488832" cy="5040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Voltaje</a:t>
            </a:r>
            <a:endParaRPr lang="es-EC" sz="1900" dirty="0">
              <a:latin typeface="Georgia" panose="02040502050405020303" pitchFamily="18" charset="0"/>
            </a:endParaRPr>
          </a:p>
        </p:txBody>
      </p:sp>
      <p:sp>
        <p:nvSpPr>
          <p:cNvPr id="4" name="Título 5"/>
          <p:cNvSpPr txBox="1">
            <a:spLocks/>
          </p:cNvSpPr>
          <p:nvPr/>
        </p:nvSpPr>
        <p:spPr>
          <a:xfrm>
            <a:off x="323528" y="2996952"/>
            <a:ext cx="7488832" cy="5040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Corriente</a:t>
            </a:r>
            <a:endParaRPr lang="es-EC" sz="1900" dirty="0">
              <a:latin typeface="Georgia" panose="02040502050405020303"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26580705"/>
              </p:ext>
            </p:extLst>
          </p:nvPr>
        </p:nvGraphicFramePr>
        <p:xfrm>
          <a:off x="1763688" y="1268760"/>
          <a:ext cx="4824536" cy="1296143"/>
        </p:xfrm>
        <a:graphic>
          <a:graphicData uri="http://schemas.openxmlformats.org/drawingml/2006/table">
            <a:tbl>
              <a:tblPr>
                <a:tableStyleId>{5940675A-B579-460E-94D1-54222C63F5DA}</a:tableStyleId>
              </a:tblPr>
              <a:tblGrid>
                <a:gridCol w="862408">
                  <a:extLst>
                    <a:ext uri="{9D8B030D-6E8A-4147-A177-3AD203B41FA5}">
                      <a16:colId xmlns:a16="http://schemas.microsoft.com/office/drawing/2014/main" val="3721445942"/>
                    </a:ext>
                  </a:extLst>
                </a:gridCol>
                <a:gridCol w="731633">
                  <a:extLst>
                    <a:ext uri="{9D8B030D-6E8A-4147-A177-3AD203B41FA5}">
                      <a16:colId xmlns:a16="http://schemas.microsoft.com/office/drawing/2014/main" val="127177231"/>
                    </a:ext>
                  </a:extLst>
                </a:gridCol>
                <a:gridCol w="858874">
                  <a:extLst>
                    <a:ext uri="{9D8B030D-6E8A-4147-A177-3AD203B41FA5}">
                      <a16:colId xmlns:a16="http://schemas.microsoft.com/office/drawing/2014/main" val="3326288017"/>
                    </a:ext>
                  </a:extLst>
                </a:gridCol>
                <a:gridCol w="784650">
                  <a:extLst>
                    <a:ext uri="{9D8B030D-6E8A-4147-A177-3AD203B41FA5}">
                      <a16:colId xmlns:a16="http://schemas.microsoft.com/office/drawing/2014/main" val="3153982787"/>
                    </a:ext>
                  </a:extLst>
                </a:gridCol>
                <a:gridCol w="791718">
                  <a:extLst>
                    <a:ext uri="{9D8B030D-6E8A-4147-A177-3AD203B41FA5}">
                      <a16:colId xmlns:a16="http://schemas.microsoft.com/office/drawing/2014/main" val="1411014030"/>
                    </a:ext>
                  </a:extLst>
                </a:gridCol>
                <a:gridCol w="795253">
                  <a:extLst>
                    <a:ext uri="{9D8B030D-6E8A-4147-A177-3AD203B41FA5}">
                      <a16:colId xmlns:a16="http://schemas.microsoft.com/office/drawing/2014/main" val="1787796511"/>
                    </a:ext>
                  </a:extLst>
                </a:gridCol>
              </a:tblGrid>
              <a:tr h="227793">
                <a:tc gridSpan="2">
                  <a:txBody>
                    <a:bodyPr/>
                    <a:lstStyle/>
                    <a:p>
                      <a:pPr algn="ctr" fontAlgn="ctr"/>
                      <a:r>
                        <a:rPr lang="es-EC" sz="1100" u="none" strike="noStrike" dirty="0" smtClean="0">
                          <a:effectLst/>
                        </a:rPr>
                        <a:t>Precisión (%)</a:t>
                      </a:r>
                      <a:endParaRPr lang="es-EC"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tc gridSpan="4">
                  <a:txBody>
                    <a:bodyPr/>
                    <a:lstStyle/>
                    <a:p>
                      <a:pPr algn="ctr" fontAlgn="ctr"/>
                      <a:r>
                        <a:rPr lang="es-EC" sz="1100" u="none" strike="noStrike" dirty="0">
                          <a:effectLst/>
                        </a:rPr>
                        <a:t>Errores Promedios</a:t>
                      </a:r>
                      <a:endParaRPr lang="es-EC"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903691824"/>
                  </a:ext>
                </a:extLst>
              </a:tr>
              <a:tr h="227793">
                <a:tc>
                  <a:txBody>
                    <a:bodyPr/>
                    <a:lstStyle/>
                    <a:p>
                      <a:pPr algn="ctr" fontAlgn="ctr"/>
                      <a:r>
                        <a:rPr lang="es-EC" sz="1100" u="none" strike="noStrike" dirty="0">
                          <a:effectLst/>
                        </a:rPr>
                        <a:t>Sensor 1</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Sensor 2</a:t>
                      </a:r>
                      <a:endParaRPr lang="es-EC" sz="1100" b="0" i="0" u="none" strike="noStrike" dirty="0">
                        <a:solidFill>
                          <a:srgbClr val="000000"/>
                        </a:solidFill>
                        <a:effectLst/>
                        <a:latin typeface="Calibri" panose="020F0502020204030204" pitchFamily="34" charset="0"/>
                      </a:endParaRPr>
                    </a:p>
                  </a:txBody>
                  <a:tcPr marL="9525" marR="9525" marT="9525" marB="0" anchor="ctr"/>
                </a:tc>
                <a:tc gridSpan="2">
                  <a:txBody>
                    <a:bodyPr/>
                    <a:lstStyle/>
                    <a:p>
                      <a:pPr algn="ctr" fontAlgn="ctr"/>
                      <a:r>
                        <a:rPr lang="es-EC" sz="1100" u="none" strike="noStrike" dirty="0">
                          <a:effectLst/>
                        </a:rPr>
                        <a:t>Sensor 1</a:t>
                      </a:r>
                      <a:endParaRPr lang="es-EC"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tc gridSpan="2">
                  <a:txBody>
                    <a:bodyPr/>
                    <a:lstStyle/>
                    <a:p>
                      <a:pPr algn="ctr" fontAlgn="ctr"/>
                      <a:r>
                        <a:rPr lang="es-EC" sz="1100" u="none" strike="noStrike" dirty="0">
                          <a:effectLst/>
                        </a:rPr>
                        <a:t>Sensor 2</a:t>
                      </a:r>
                      <a:endParaRPr lang="es-EC"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extLst>
                  <a:ext uri="{0D108BD9-81ED-4DB2-BD59-A6C34878D82A}">
                    <a16:rowId xmlns:a16="http://schemas.microsoft.com/office/drawing/2014/main" val="391352392"/>
                  </a:ext>
                </a:extLst>
              </a:tr>
              <a:tr h="612764">
                <a:tc rowSpan="2">
                  <a:txBody>
                    <a:bodyPr/>
                    <a:lstStyle/>
                    <a:p>
                      <a:pPr algn="ctr" fontAlgn="ctr"/>
                      <a:r>
                        <a:rPr lang="es-EC" sz="1100" u="none" strike="noStrike" dirty="0">
                          <a:effectLst/>
                        </a:rPr>
                        <a:t>0,38</a:t>
                      </a:r>
                      <a:endParaRPr lang="es-EC" sz="1100" b="0"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fontAlgn="ctr"/>
                      <a:r>
                        <a:rPr lang="es-EC" sz="1100" u="none" strike="noStrike" dirty="0">
                          <a:effectLst/>
                        </a:rPr>
                        <a:t>0,57</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Error </a:t>
                      </a:r>
                      <a:br>
                        <a:rPr lang="es-EC" sz="1100" u="none" strike="noStrike" dirty="0">
                          <a:effectLst/>
                        </a:rPr>
                      </a:br>
                      <a:r>
                        <a:rPr lang="es-EC" sz="1100" u="none" strike="noStrike" dirty="0">
                          <a:effectLst/>
                        </a:rPr>
                        <a:t>Absoluto </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Error </a:t>
                      </a:r>
                      <a:br>
                        <a:rPr lang="es-EC" sz="1100" u="none" strike="noStrike" dirty="0">
                          <a:effectLst/>
                        </a:rPr>
                      </a:br>
                      <a:r>
                        <a:rPr lang="es-EC" sz="1100" u="none" strike="noStrike" dirty="0">
                          <a:effectLst/>
                        </a:rPr>
                        <a:t>Porcentual</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Error </a:t>
                      </a:r>
                      <a:br>
                        <a:rPr lang="es-EC" sz="1100" u="none" strike="noStrike" dirty="0">
                          <a:effectLst/>
                        </a:rPr>
                      </a:br>
                      <a:r>
                        <a:rPr lang="es-EC" sz="1100" u="none" strike="noStrike" dirty="0">
                          <a:effectLst/>
                        </a:rPr>
                        <a:t>Absoluto</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Error </a:t>
                      </a:r>
                      <a:br>
                        <a:rPr lang="es-EC" sz="1100" u="none" strike="noStrike" dirty="0">
                          <a:effectLst/>
                        </a:rPr>
                      </a:br>
                      <a:r>
                        <a:rPr lang="es-EC" sz="1100" u="none" strike="noStrike" dirty="0">
                          <a:effectLst/>
                        </a:rPr>
                        <a:t>Porcentual</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5444031"/>
                  </a:ext>
                </a:extLst>
              </a:tr>
              <a:tr h="227793">
                <a:tc vMerge="1">
                  <a:txBody>
                    <a:bodyPr/>
                    <a:lstStyle/>
                    <a:p>
                      <a:endParaRPr lang="es-EC"/>
                    </a:p>
                  </a:txBody>
                  <a:tcPr/>
                </a:tc>
                <a:tc vMerge="1">
                  <a:txBody>
                    <a:bodyPr/>
                    <a:lstStyle/>
                    <a:p>
                      <a:endParaRPr lang="es-EC"/>
                    </a:p>
                  </a:txBody>
                  <a:tcPr/>
                </a:tc>
                <a:tc>
                  <a:txBody>
                    <a:bodyPr/>
                    <a:lstStyle/>
                    <a:p>
                      <a:pPr algn="ctr" fontAlgn="ctr"/>
                      <a:r>
                        <a:rPr lang="es-EC" sz="1100" u="none" strike="noStrike" dirty="0">
                          <a:effectLst/>
                        </a:rPr>
                        <a:t>0,37</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0,32</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0,51</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0,43</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94671837"/>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894365893"/>
              </p:ext>
            </p:extLst>
          </p:nvPr>
        </p:nvGraphicFramePr>
        <p:xfrm>
          <a:off x="329266" y="3550896"/>
          <a:ext cx="4026710" cy="2542399"/>
        </p:xfrm>
        <a:graphic>
          <a:graphicData uri="http://schemas.openxmlformats.org/drawingml/2006/table">
            <a:tbl>
              <a:tblPr>
                <a:tableStyleId>{5940675A-B579-460E-94D1-54222C63F5DA}</a:tableStyleId>
              </a:tblPr>
              <a:tblGrid>
                <a:gridCol w="892346">
                  <a:extLst>
                    <a:ext uri="{9D8B030D-6E8A-4147-A177-3AD203B41FA5}">
                      <a16:colId xmlns:a16="http://schemas.microsoft.com/office/drawing/2014/main" val="1660985175"/>
                    </a:ext>
                  </a:extLst>
                </a:gridCol>
                <a:gridCol w="892346">
                  <a:extLst>
                    <a:ext uri="{9D8B030D-6E8A-4147-A177-3AD203B41FA5}">
                      <a16:colId xmlns:a16="http://schemas.microsoft.com/office/drawing/2014/main" val="2973098744"/>
                    </a:ext>
                  </a:extLst>
                </a:gridCol>
                <a:gridCol w="1048506">
                  <a:extLst>
                    <a:ext uri="{9D8B030D-6E8A-4147-A177-3AD203B41FA5}">
                      <a16:colId xmlns:a16="http://schemas.microsoft.com/office/drawing/2014/main" val="2889839384"/>
                    </a:ext>
                  </a:extLst>
                </a:gridCol>
                <a:gridCol w="1193512">
                  <a:extLst>
                    <a:ext uri="{9D8B030D-6E8A-4147-A177-3AD203B41FA5}">
                      <a16:colId xmlns:a16="http://schemas.microsoft.com/office/drawing/2014/main" val="3298036082"/>
                    </a:ext>
                  </a:extLst>
                </a:gridCol>
              </a:tblGrid>
              <a:tr h="288581">
                <a:tc rowSpan="3">
                  <a:txBody>
                    <a:bodyPr/>
                    <a:lstStyle/>
                    <a:p>
                      <a:pPr algn="ctr" fontAlgn="ctr"/>
                      <a:r>
                        <a:rPr lang="es-EC" sz="1100" u="none" strike="noStrike" dirty="0">
                          <a:effectLst/>
                        </a:rPr>
                        <a:t>Carga</a:t>
                      </a:r>
                      <a:endParaRPr lang="es-EC" sz="1100" b="0" i="0" u="none" strike="noStrike" dirty="0">
                        <a:solidFill>
                          <a:srgbClr val="000000"/>
                        </a:solidFill>
                        <a:effectLst/>
                        <a:latin typeface="Calibri" panose="020F0502020204030204" pitchFamily="34" charset="0"/>
                      </a:endParaRPr>
                    </a:p>
                  </a:txBody>
                  <a:tcPr marL="9525" marR="9525" marT="9525" marB="0" anchor="ctr"/>
                </a:tc>
                <a:tc gridSpan="3">
                  <a:txBody>
                    <a:bodyPr/>
                    <a:lstStyle/>
                    <a:p>
                      <a:pPr algn="ctr" fontAlgn="ctr"/>
                      <a:r>
                        <a:rPr lang="es-EC" sz="1100" u="none" strike="noStrike" dirty="0">
                          <a:effectLst/>
                        </a:rPr>
                        <a:t>Sensor 1</a:t>
                      </a:r>
                      <a:endParaRPr lang="es-EC"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023873630"/>
                  </a:ext>
                </a:extLst>
              </a:tr>
              <a:tr h="288581">
                <a:tc vMerge="1">
                  <a:txBody>
                    <a:bodyPr/>
                    <a:lstStyle/>
                    <a:p>
                      <a:endParaRPr lang="es-EC"/>
                    </a:p>
                  </a:txBody>
                  <a:tcPr/>
                </a:tc>
                <a:tc rowSpan="2">
                  <a:txBody>
                    <a:bodyPr/>
                    <a:lstStyle/>
                    <a:p>
                      <a:pPr algn="ctr" fontAlgn="ctr"/>
                      <a:r>
                        <a:rPr lang="es-EC" sz="1100" u="none" strike="noStrike" dirty="0">
                          <a:effectLst/>
                        </a:rPr>
                        <a:t>Precisión </a:t>
                      </a:r>
                      <a:br>
                        <a:rPr lang="es-EC" sz="1100" u="none" strike="noStrike" dirty="0">
                          <a:effectLst/>
                        </a:rPr>
                      </a:br>
                      <a:r>
                        <a:rPr lang="es-EC" sz="1100" u="none" strike="noStrike" dirty="0">
                          <a:effectLst/>
                        </a:rPr>
                        <a:t>(%)</a:t>
                      </a:r>
                      <a:endParaRPr lang="es-EC" sz="1100" b="0" i="0" u="none" strike="noStrike" dirty="0">
                        <a:solidFill>
                          <a:srgbClr val="000000"/>
                        </a:solidFill>
                        <a:effectLst/>
                        <a:latin typeface="Calibri" panose="020F0502020204030204" pitchFamily="34" charset="0"/>
                      </a:endParaRPr>
                    </a:p>
                  </a:txBody>
                  <a:tcPr marL="9525" marR="9525" marT="9525" marB="0" anchor="ctr"/>
                </a:tc>
                <a:tc gridSpan="2">
                  <a:txBody>
                    <a:bodyPr/>
                    <a:lstStyle/>
                    <a:p>
                      <a:pPr algn="ctr" fontAlgn="ctr"/>
                      <a:r>
                        <a:rPr lang="es-EC" sz="1100" u="none" strike="noStrike" dirty="0">
                          <a:effectLst/>
                        </a:rPr>
                        <a:t>Errores Promedios</a:t>
                      </a:r>
                      <a:endParaRPr lang="es-EC"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extLst>
                  <a:ext uri="{0D108BD9-81ED-4DB2-BD59-A6C34878D82A}">
                    <a16:rowId xmlns:a16="http://schemas.microsoft.com/office/drawing/2014/main" val="603725012"/>
                  </a:ext>
                </a:extLst>
              </a:tr>
              <a:tr h="522332">
                <a:tc vMerge="1">
                  <a:txBody>
                    <a:bodyPr/>
                    <a:lstStyle/>
                    <a:p>
                      <a:endParaRPr lang="es-EC"/>
                    </a:p>
                  </a:txBody>
                  <a:tcPr/>
                </a:tc>
                <a:tc vMerge="1">
                  <a:txBody>
                    <a:bodyPr/>
                    <a:lstStyle/>
                    <a:p>
                      <a:endParaRPr lang="es-EC"/>
                    </a:p>
                  </a:txBody>
                  <a:tcPr/>
                </a:tc>
                <a:tc>
                  <a:txBody>
                    <a:bodyPr/>
                    <a:lstStyle/>
                    <a:p>
                      <a:pPr algn="ctr" fontAlgn="ctr"/>
                      <a:r>
                        <a:rPr lang="es-EC" sz="1100" u="none" strike="noStrike" dirty="0">
                          <a:effectLst/>
                        </a:rPr>
                        <a:t>Error Absoluto </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Error Porcentual</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78905694"/>
                  </a:ext>
                </a:extLst>
              </a:tr>
              <a:tr h="288581">
                <a:tc>
                  <a:txBody>
                    <a:bodyPr/>
                    <a:lstStyle/>
                    <a:p>
                      <a:pPr algn="ctr" fontAlgn="ctr"/>
                      <a:r>
                        <a:rPr lang="es-EC" sz="1100" u="none" strike="noStrike" dirty="0">
                          <a:effectLst/>
                        </a:rPr>
                        <a:t>17,1A</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2,15</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0,33</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1,92</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47413666"/>
                  </a:ext>
                </a:extLst>
              </a:tr>
              <a:tr h="288581">
                <a:tc>
                  <a:txBody>
                    <a:bodyPr/>
                    <a:lstStyle/>
                    <a:p>
                      <a:pPr algn="ctr" fontAlgn="ctr"/>
                      <a:r>
                        <a:rPr lang="es-EC" sz="1100" u="none" strike="noStrike" dirty="0">
                          <a:effectLst/>
                        </a:rPr>
                        <a:t>9A</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0,75</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0,03</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0,37</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2639104"/>
                  </a:ext>
                </a:extLst>
              </a:tr>
              <a:tr h="288581">
                <a:tc>
                  <a:txBody>
                    <a:bodyPr/>
                    <a:lstStyle/>
                    <a:p>
                      <a:pPr algn="ctr" fontAlgn="ctr"/>
                      <a:r>
                        <a:rPr lang="es-EC" sz="1100" u="none" strike="noStrike" dirty="0">
                          <a:effectLst/>
                        </a:rPr>
                        <a:t>8,7A</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1,12</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0,04</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0,51</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34644018"/>
                  </a:ext>
                </a:extLst>
              </a:tr>
              <a:tr h="288581">
                <a:tc>
                  <a:txBody>
                    <a:bodyPr/>
                    <a:lstStyle/>
                    <a:p>
                      <a:pPr algn="ctr" fontAlgn="ctr"/>
                      <a:r>
                        <a:rPr lang="es-EC" sz="1100" u="none" strike="noStrike" dirty="0">
                          <a:effectLst/>
                        </a:rPr>
                        <a:t>4,7A</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2,26</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0,10</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2,08</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93011312"/>
                  </a:ext>
                </a:extLst>
              </a:tr>
              <a:tr h="288581">
                <a:tc>
                  <a:txBody>
                    <a:bodyPr/>
                    <a:lstStyle/>
                    <a:p>
                      <a:pPr algn="ctr" fontAlgn="ctr"/>
                      <a:r>
                        <a:rPr lang="es-EC" sz="1100" u="none" strike="noStrike" dirty="0">
                          <a:effectLst/>
                        </a:rPr>
                        <a:t>1,6A</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12,91</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0,20</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12,56</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82899060"/>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72748996"/>
              </p:ext>
            </p:extLst>
          </p:nvPr>
        </p:nvGraphicFramePr>
        <p:xfrm>
          <a:off x="4654352" y="3986659"/>
          <a:ext cx="4114800" cy="1098524"/>
        </p:xfrm>
        <a:graphic>
          <a:graphicData uri="http://schemas.openxmlformats.org/drawingml/2006/table">
            <a:tbl>
              <a:tblPr>
                <a:tableStyleId>{5940675A-B579-460E-94D1-54222C63F5DA}</a:tableStyleId>
              </a:tblPr>
              <a:tblGrid>
                <a:gridCol w="884903">
                  <a:extLst>
                    <a:ext uri="{9D8B030D-6E8A-4147-A177-3AD203B41FA5}">
                      <a16:colId xmlns:a16="http://schemas.microsoft.com/office/drawing/2014/main" val="3981379341"/>
                    </a:ext>
                  </a:extLst>
                </a:gridCol>
                <a:gridCol w="884903">
                  <a:extLst>
                    <a:ext uri="{9D8B030D-6E8A-4147-A177-3AD203B41FA5}">
                      <a16:colId xmlns:a16="http://schemas.microsoft.com/office/drawing/2014/main" val="688197381"/>
                    </a:ext>
                  </a:extLst>
                </a:gridCol>
                <a:gridCol w="1128252">
                  <a:extLst>
                    <a:ext uri="{9D8B030D-6E8A-4147-A177-3AD203B41FA5}">
                      <a16:colId xmlns:a16="http://schemas.microsoft.com/office/drawing/2014/main" val="651800648"/>
                    </a:ext>
                  </a:extLst>
                </a:gridCol>
                <a:gridCol w="1216742">
                  <a:extLst>
                    <a:ext uri="{9D8B030D-6E8A-4147-A177-3AD203B41FA5}">
                      <a16:colId xmlns:a16="http://schemas.microsoft.com/office/drawing/2014/main" val="3931349418"/>
                    </a:ext>
                  </a:extLst>
                </a:gridCol>
              </a:tblGrid>
              <a:tr h="274631">
                <a:tc rowSpan="3">
                  <a:txBody>
                    <a:bodyPr/>
                    <a:lstStyle/>
                    <a:p>
                      <a:pPr algn="ctr" fontAlgn="ctr"/>
                      <a:r>
                        <a:rPr lang="es-EC" sz="1100" u="none" strike="noStrike" dirty="0">
                          <a:effectLst/>
                        </a:rPr>
                        <a:t>Carga</a:t>
                      </a:r>
                      <a:endParaRPr lang="es-EC" sz="1100" b="0" i="0" u="none" strike="noStrike" dirty="0">
                        <a:solidFill>
                          <a:srgbClr val="000000"/>
                        </a:solidFill>
                        <a:effectLst/>
                        <a:latin typeface="Calibri" panose="020F0502020204030204" pitchFamily="34" charset="0"/>
                      </a:endParaRPr>
                    </a:p>
                  </a:txBody>
                  <a:tcPr marL="9525" marR="9525" marT="9525" marB="0" anchor="ctr"/>
                </a:tc>
                <a:tc gridSpan="3">
                  <a:txBody>
                    <a:bodyPr/>
                    <a:lstStyle/>
                    <a:p>
                      <a:pPr algn="ctr" fontAlgn="ctr"/>
                      <a:r>
                        <a:rPr lang="es-EC" sz="1100" u="none" strike="noStrike" dirty="0">
                          <a:effectLst/>
                        </a:rPr>
                        <a:t>Sensor 2</a:t>
                      </a:r>
                      <a:endParaRPr lang="es-EC"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946953931"/>
                  </a:ext>
                </a:extLst>
              </a:tr>
              <a:tr h="274631">
                <a:tc vMerge="1">
                  <a:txBody>
                    <a:bodyPr/>
                    <a:lstStyle/>
                    <a:p>
                      <a:endParaRPr lang="es-EC"/>
                    </a:p>
                  </a:txBody>
                  <a:tcPr/>
                </a:tc>
                <a:tc rowSpan="2">
                  <a:txBody>
                    <a:bodyPr/>
                    <a:lstStyle/>
                    <a:p>
                      <a:pPr algn="ctr" fontAlgn="ctr"/>
                      <a:r>
                        <a:rPr lang="es-EC" sz="1100" u="none" strike="noStrike" dirty="0">
                          <a:effectLst/>
                        </a:rPr>
                        <a:t>Precisión </a:t>
                      </a:r>
                      <a:br>
                        <a:rPr lang="es-EC" sz="1100" u="none" strike="noStrike" dirty="0">
                          <a:effectLst/>
                        </a:rPr>
                      </a:br>
                      <a:r>
                        <a:rPr lang="es-EC" sz="1100" u="none" strike="noStrike" dirty="0">
                          <a:effectLst/>
                        </a:rPr>
                        <a:t>(%)</a:t>
                      </a:r>
                      <a:endParaRPr lang="es-EC" sz="1100" b="0" i="0" u="none" strike="noStrike" dirty="0">
                        <a:solidFill>
                          <a:srgbClr val="000000"/>
                        </a:solidFill>
                        <a:effectLst/>
                        <a:latin typeface="Calibri" panose="020F0502020204030204" pitchFamily="34" charset="0"/>
                      </a:endParaRPr>
                    </a:p>
                  </a:txBody>
                  <a:tcPr marL="9525" marR="9525" marT="9525" marB="0" anchor="ctr"/>
                </a:tc>
                <a:tc gridSpan="2">
                  <a:txBody>
                    <a:bodyPr/>
                    <a:lstStyle/>
                    <a:p>
                      <a:pPr algn="ctr" fontAlgn="ctr"/>
                      <a:r>
                        <a:rPr lang="es-EC" sz="1100" u="none" strike="noStrike" dirty="0">
                          <a:effectLst/>
                        </a:rPr>
                        <a:t>Errores Promedios</a:t>
                      </a:r>
                      <a:endParaRPr lang="es-EC"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extLst>
                  <a:ext uri="{0D108BD9-81ED-4DB2-BD59-A6C34878D82A}">
                    <a16:rowId xmlns:a16="http://schemas.microsoft.com/office/drawing/2014/main" val="2977327153"/>
                  </a:ext>
                </a:extLst>
              </a:tr>
              <a:tr h="274631">
                <a:tc vMerge="1">
                  <a:txBody>
                    <a:bodyPr/>
                    <a:lstStyle/>
                    <a:p>
                      <a:endParaRPr lang="es-EC"/>
                    </a:p>
                  </a:txBody>
                  <a:tcPr/>
                </a:tc>
                <a:tc vMerge="1">
                  <a:txBody>
                    <a:bodyPr/>
                    <a:lstStyle/>
                    <a:p>
                      <a:endParaRPr lang="es-EC"/>
                    </a:p>
                  </a:txBody>
                  <a:tcPr/>
                </a:tc>
                <a:tc>
                  <a:txBody>
                    <a:bodyPr/>
                    <a:lstStyle/>
                    <a:p>
                      <a:pPr algn="ctr" fontAlgn="ctr"/>
                      <a:r>
                        <a:rPr lang="es-EC" sz="1100" u="none" strike="noStrike" dirty="0">
                          <a:effectLst/>
                        </a:rPr>
                        <a:t>Error Absoluto </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Error Porcentual</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09107965"/>
                  </a:ext>
                </a:extLst>
              </a:tr>
              <a:tr h="274631">
                <a:tc>
                  <a:txBody>
                    <a:bodyPr/>
                    <a:lstStyle/>
                    <a:p>
                      <a:pPr algn="ctr" fontAlgn="ctr"/>
                      <a:r>
                        <a:rPr lang="es-EC" sz="1100" u="none" strike="noStrike" dirty="0">
                          <a:effectLst/>
                        </a:rPr>
                        <a:t>34A</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0,67</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0,21</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0,61</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09980294"/>
                  </a:ext>
                </a:extLst>
              </a:tr>
            </a:tbl>
          </a:graphicData>
        </a:graphic>
      </p:graphicFrame>
      <p:sp>
        <p:nvSpPr>
          <p:cNvPr id="10" name="CuadroTexto 9"/>
          <p:cNvSpPr txBox="1"/>
          <p:nvPr/>
        </p:nvSpPr>
        <p:spPr>
          <a:xfrm>
            <a:off x="0" y="6488668"/>
            <a:ext cx="705967" cy="369332"/>
          </a:xfrm>
          <a:prstGeom prst="rect">
            <a:avLst/>
          </a:prstGeom>
          <a:noFill/>
        </p:spPr>
        <p:txBody>
          <a:bodyPr wrap="square" rtlCol="0">
            <a:spAutoFit/>
          </a:bodyPr>
          <a:lstStyle/>
          <a:p>
            <a:r>
              <a:rPr lang="en-BZ" dirty="0" smtClean="0"/>
              <a:t>21</a:t>
            </a:r>
            <a:endParaRPr lang="en-BZ" dirty="0" smtClean="0"/>
          </a:p>
        </p:txBody>
      </p:sp>
      <mc:AlternateContent xmlns:mc="http://schemas.openxmlformats.org/markup-compatibility/2006" xmlns:a14="http://schemas.microsoft.com/office/drawing/2010/main">
        <mc:Choice Requires="a14">
          <p:sp>
            <p:nvSpPr>
              <p:cNvPr id="6" name="CuadroTexto 5"/>
              <p:cNvSpPr txBox="1"/>
              <p:nvPr/>
            </p:nvSpPr>
            <p:spPr>
              <a:xfrm>
                <a:off x="1835696" y="1962224"/>
                <a:ext cx="20199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Cambria Math" panose="02040503050406030204" pitchFamily="18" charset="0"/>
                        </a:rPr>
                        <m:t>±</m:t>
                      </m:r>
                    </m:oMath>
                  </m:oMathPara>
                </a14:m>
                <a:endParaRPr lang="es-EC" dirty="0"/>
              </a:p>
            </p:txBody>
          </p:sp>
        </mc:Choice>
        <mc:Fallback xmlns="">
          <p:sp>
            <p:nvSpPr>
              <p:cNvPr id="6" name="CuadroTexto 5"/>
              <p:cNvSpPr txBox="1">
                <a:spLocks noRot="1" noChangeAspect="1" noMove="1" noResize="1" noEditPoints="1" noAdjustHandles="1" noChangeArrowheads="1" noChangeShapeType="1" noTextEdit="1"/>
              </p:cNvSpPr>
              <p:nvPr/>
            </p:nvSpPr>
            <p:spPr>
              <a:xfrm>
                <a:off x="1835696" y="1962224"/>
                <a:ext cx="201991" cy="276999"/>
              </a:xfrm>
              <a:prstGeom prst="rect">
                <a:avLst/>
              </a:prstGeom>
              <a:blipFill>
                <a:blip r:embed="rId2"/>
                <a:stretch>
                  <a:fillRect l="-36364" r="-36364" b="-1777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CuadroTexto 10"/>
              <p:cNvSpPr txBox="1"/>
              <p:nvPr/>
            </p:nvSpPr>
            <p:spPr>
              <a:xfrm>
                <a:off x="2627784" y="1962224"/>
                <a:ext cx="20199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Cambria Math" panose="02040503050406030204" pitchFamily="18" charset="0"/>
                        </a:rPr>
                        <m:t>±</m:t>
                      </m:r>
                    </m:oMath>
                  </m:oMathPara>
                </a14:m>
                <a:endParaRPr lang="es-EC" dirty="0"/>
              </a:p>
            </p:txBody>
          </p:sp>
        </mc:Choice>
        <mc:Fallback xmlns="">
          <p:sp>
            <p:nvSpPr>
              <p:cNvPr id="11" name="CuadroTexto 10"/>
              <p:cNvSpPr txBox="1">
                <a:spLocks noRot="1" noChangeAspect="1" noMove="1" noResize="1" noEditPoints="1" noAdjustHandles="1" noChangeArrowheads="1" noChangeShapeType="1" noTextEdit="1"/>
              </p:cNvSpPr>
              <p:nvPr/>
            </p:nvSpPr>
            <p:spPr>
              <a:xfrm>
                <a:off x="2627784" y="1962224"/>
                <a:ext cx="201991" cy="276999"/>
              </a:xfrm>
              <a:prstGeom prst="rect">
                <a:avLst/>
              </a:prstGeom>
              <a:blipFill>
                <a:blip r:embed="rId3"/>
                <a:stretch>
                  <a:fillRect l="-36364" r="-36364" b="-1777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CuadroTexto 12"/>
              <p:cNvSpPr txBox="1"/>
              <p:nvPr/>
            </p:nvSpPr>
            <p:spPr>
              <a:xfrm>
                <a:off x="5580112" y="4808184"/>
                <a:ext cx="20199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Cambria Math" panose="02040503050406030204" pitchFamily="18" charset="0"/>
                        </a:rPr>
                        <m:t>±</m:t>
                      </m:r>
                    </m:oMath>
                  </m:oMathPara>
                </a14:m>
                <a:endParaRPr lang="es-EC" dirty="0"/>
              </a:p>
            </p:txBody>
          </p:sp>
        </mc:Choice>
        <mc:Fallback xmlns="">
          <p:sp>
            <p:nvSpPr>
              <p:cNvPr id="13" name="CuadroTexto 12"/>
              <p:cNvSpPr txBox="1">
                <a:spLocks noRot="1" noChangeAspect="1" noMove="1" noResize="1" noEditPoints="1" noAdjustHandles="1" noChangeArrowheads="1" noChangeShapeType="1" noTextEdit="1"/>
              </p:cNvSpPr>
              <p:nvPr/>
            </p:nvSpPr>
            <p:spPr>
              <a:xfrm>
                <a:off x="5580112" y="4808184"/>
                <a:ext cx="201991" cy="276999"/>
              </a:xfrm>
              <a:prstGeom prst="rect">
                <a:avLst/>
              </a:prstGeom>
              <a:blipFill>
                <a:blip r:embed="rId4"/>
                <a:stretch>
                  <a:fillRect l="-35294" r="-32353" b="-1777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CuadroTexto 14"/>
              <p:cNvSpPr txBox="1"/>
              <p:nvPr/>
            </p:nvSpPr>
            <p:spPr>
              <a:xfrm>
                <a:off x="1259632" y="4664471"/>
                <a:ext cx="20199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Cambria Math" panose="02040503050406030204" pitchFamily="18" charset="0"/>
                        </a:rPr>
                        <m:t>±</m:t>
                      </m:r>
                    </m:oMath>
                  </m:oMathPara>
                </a14:m>
                <a:endParaRPr lang="es-EC" dirty="0"/>
              </a:p>
            </p:txBody>
          </p:sp>
        </mc:Choice>
        <mc:Fallback xmlns="">
          <p:sp>
            <p:nvSpPr>
              <p:cNvPr id="15" name="CuadroTexto 14"/>
              <p:cNvSpPr txBox="1">
                <a:spLocks noRot="1" noChangeAspect="1" noMove="1" noResize="1" noEditPoints="1" noAdjustHandles="1" noChangeArrowheads="1" noChangeShapeType="1" noTextEdit="1"/>
              </p:cNvSpPr>
              <p:nvPr/>
            </p:nvSpPr>
            <p:spPr>
              <a:xfrm>
                <a:off x="1259632" y="4664471"/>
                <a:ext cx="201991" cy="276999"/>
              </a:xfrm>
              <a:prstGeom prst="rect">
                <a:avLst/>
              </a:prstGeom>
              <a:blipFill>
                <a:blip r:embed="rId5"/>
                <a:stretch>
                  <a:fillRect l="-39394" r="-33333" b="-1739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CuadroTexto 15"/>
              <p:cNvSpPr txBox="1"/>
              <p:nvPr/>
            </p:nvSpPr>
            <p:spPr>
              <a:xfrm>
                <a:off x="1259632" y="4952201"/>
                <a:ext cx="20199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Cambria Math" panose="02040503050406030204" pitchFamily="18" charset="0"/>
                        </a:rPr>
                        <m:t>±</m:t>
                      </m:r>
                    </m:oMath>
                  </m:oMathPara>
                </a14:m>
                <a:endParaRPr lang="es-EC" dirty="0"/>
              </a:p>
            </p:txBody>
          </p:sp>
        </mc:Choice>
        <mc:Fallback xmlns="">
          <p:sp>
            <p:nvSpPr>
              <p:cNvPr id="16" name="CuadroTexto 15"/>
              <p:cNvSpPr txBox="1">
                <a:spLocks noRot="1" noChangeAspect="1" noMove="1" noResize="1" noEditPoints="1" noAdjustHandles="1" noChangeArrowheads="1" noChangeShapeType="1" noTextEdit="1"/>
              </p:cNvSpPr>
              <p:nvPr/>
            </p:nvSpPr>
            <p:spPr>
              <a:xfrm>
                <a:off x="1259632" y="4952201"/>
                <a:ext cx="201991" cy="276999"/>
              </a:xfrm>
              <a:prstGeom prst="rect">
                <a:avLst/>
              </a:prstGeom>
              <a:blipFill>
                <a:blip r:embed="rId6"/>
                <a:stretch>
                  <a:fillRect l="-39394" r="-33333" b="-1739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CuadroTexto 16"/>
              <p:cNvSpPr txBox="1"/>
              <p:nvPr/>
            </p:nvSpPr>
            <p:spPr>
              <a:xfrm>
                <a:off x="1259631" y="5229200"/>
                <a:ext cx="20199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Cambria Math" panose="02040503050406030204" pitchFamily="18" charset="0"/>
                        </a:rPr>
                        <m:t>±</m:t>
                      </m:r>
                    </m:oMath>
                  </m:oMathPara>
                </a14:m>
                <a:endParaRPr lang="es-EC" dirty="0"/>
              </a:p>
            </p:txBody>
          </p:sp>
        </mc:Choice>
        <mc:Fallback xmlns="">
          <p:sp>
            <p:nvSpPr>
              <p:cNvPr id="17" name="CuadroTexto 16"/>
              <p:cNvSpPr txBox="1">
                <a:spLocks noRot="1" noChangeAspect="1" noMove="1" noResize="1" noEditPoints="1" noAdjustHandles="1" noChangeArrowheads="1" noChangeShapeType="1" noTextEdit="1"/>
              </p:cNvSpPr>
              <p:nvPr/>
            </p:nvSpPr>
            <p:spPr>
              <a:xfrm>
                <a:off x="1259631" y="5229200"/>
                <a:ext cx="201991" cy="276999"/>
              </a:xfrm>
              <a:prstGeom prst="rect">
                <a:avLst/>
              </a:prstGeom>
              <a:blipFill>
                <a:blip r:embed="rId7"/>
                <a:stretch>
                  <a:fillRect l="-39394" r="-33333" b="-1777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CuadroTexto 17"/>
              <p:cNvSpPr txBox="1"/>
              <p:nvPr/>
            </p:nvSpPr>
            <p:spPr>
              <a:xfrm>
                <a:off x="1294833" y="5512210"/>
                <a:ext cx="13158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Cambria Math" panose="02040503050406030204" pitchFamily="18" charset="0"/>
                        </a:rPr>
                        <m:t>±</m:t>
                      </m:r>
                    </m:oMath>
                  </m:oMathPara>
                </a14:m>
                <a:endParaRPr lang="es-EC" dirty="0"/>
              </a:p>
            </p:txBody>
          </p:sp>
        </mc:Choice>
        <mc:Fallback xmlns="">
          <p:sp>
            <p:nvSpPr>
              <p:cNvPr id="18" name="CuadroTexto 17"/>
              <p:cNvSpPr txBox="1">
                <a:spLocks noRot="1" noChangeAspect="1" noMove="1" noResize="1" noEditPoints="1" noAdjustHandles="1" noChangeArrowheads="1" noChangeShapeType="1" noTextEdit="1"/>
              </p:cNvSpPr>
              <p:nvPr/>
            </p:nvSpPr>
            <p:spPr>
              <a:xfrm>
                <a:off x="1294833" y="5512210"/>
                <a:ext cx="131586" cy="276999"/>
              </a:xfrm>
              <a:prstGeom prst="rect">
                <a:avLst/>
              </a:prstGeom>
              <a:blipFill>
                <a:blip r:embed="rId8"/>
                <a:stretch>
                  <a:fillRect l="-63636" r="-95455" b="-1739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9" name="CuadroTexto 18"/>
              <p:cNvSpPr txBox="1"/>
              <p:nvPr/>
            </p:nvSpPr>
            <p:spPr>
              <a:xfrm>
                <a:off x="1259631" y="5814153"/>
                <a:ext cx="20199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Cambria Math" panose="02040503050406030204" pitchFamily="18" charset="0"/>
                        </a:rPr>
                        <m:t>±</m:t>
                      </m:r>
                    </m:oMath>
                  </m:oMathPara>
                </a14:m>
                <a:endParaRPr lang="es-EC" dirty="0"/>
              </a:p>
            </p:txBody>
          </p:sp>
        </mc:Choice>
        <mc:Fallback xmlns="">
          <p:sp>
            <p:nvSpPr>
              <p:cNvPr id="19" name="CuadroTexto 18"/>
              <p:cNvSpPr txBox="1">
                <a:spLocks noRot="1" noChangeAspect="1" noMove="1" noResize="1" noEditPoints="1" noAdjustHandles="1" noChangeArrowheads="1" noChangeShapeType="1" noTextEdit="1"/>
              </p:cNvSpPr>
              <p:nvPr/>
            </p:nvSpPr>
            <p:spPr>
              <a:xfrm>
                <a:off x="1259631" y="5814153"/>
                <a:ext cx="201991" cy="276999"/>
              </a:xfrm>
              <a:prstGeom prst="rect">
                <a:avLst/>
              </a:prstGeom>
              <a:blipFill>
                <a:blip r:embed="rId9"/>
                <a:stretch>
                  <a:fillRect l="-39394" r="-33333" b="-17778"/>
                </a:stretch>
              </a:blipFill>
            </p:spPr>
            <p:txBody>
              <a:bodyPr/>
              <a:lstStyle/>
              <a:p>
                <a:r>
                  <a:rPr lang="es-EC">
                    <a:noFill/>
                  </a:rPr>
                  <a:t> </a:t>
                </a:r>
              </a:p>
            </p:txBody>
          </p:sp>
        </mc:Fallback>
      </mc:AlternateContent>
    </p:spTree>
    <p:extLst>
      <p:ext uri="{BB962C8B-B14F-4D97-AF65-F5344CB8AC3E}">
        <p14:creationId xmlns:p14="http://schemas.microsoft.com/office/powerpoint/2010/main" val="4456113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096085989"/>
              </p:ext>
            </p:extLst>
          </p:nvPr>
        </p:nvGraphicFramePr>
        <p:xfrm>
          <a:off x="644445" y="673560"/>
          <a:ext cx="5328591" cy="6184440"/>
        </p:xfrm>
        <a:graphic>
          <a:graphicData uri="http://schemas.openxmlformats.org/drawingml/2006/table">
            <a:tbl>
              <a:tblPr>
                <a:tableStyleId>{5940675A-B579-460E-94D1-54222C63F5DA}</a:tableStyleId>
              </a:tblPr>
              <a:tblGrid>
                <a:gridCol w="871753">
                  <a:extLst>
                    <a:ext uri="{9D8B030D-6E8A-4147-A177-3AD203B41FA5}">
                      <a16:colId xmlns:a16="http://schemas.microsoft.com/office/drawing/2014/main" val="3006255890"/>
                    </a:ext>
                  </a:extLst>
                </a:gridCol>
                <a:gridCol w="871753">
                  <a:extLst>
                    <a:ext uri="{9D8B030D-6E8A-4147-A177-3AD203B41FA5}">
                      <a16:colId xmlns:a16="http://schemas.microsoft.com/office/drawing/2014/main" val="4001833295"/>
                    </a:ext>
                  </a:extLst>
                </a:gridCol>
                <a:gridCol w="1133279">
                  <a:extLst>
                    <a:ext uri="{9D8B030D-6E8A-4147-A177-3AD203B41FA5}">
                      <a16:colId xmlns:a16="http://schemas.microsoft.com/office/drawing/2014/main" val="2869648946"/>
                    </a:ext>
                  </a:extLst>
                </a:gridCol>
                <a:gridCol w="1122382">
                  <a:extLst>
                    <a:ext uri="{9D8B030D-6E8A-4147-A177-3AD203B41FA5}">
                      <a16:colId xmlns:a16="http://schemas.microsoft.com/office/drawing/2014/main" val="2528219958"/>
                    </a:ext>
                  </a:extLst>
                </a:gridCol>
                <a:gridCol w="1329424">
                  <a:extLst>
                    <a:ext uri="{9D8B030D-6E8A-4147-A177-3AD203B41FA5}">
                      <a16:colId xmlns:a16="http://schemas.microsoft.com/office/drawing/2014/main" val="3263058852"/>
                    </a:ext>
                  </a:extLst>
                </a:gridCol>
              </a:tblGrid>
              <a:tr h="206148">
                <a:tc gridSpan="5">
                  <a:txBody>
                    <a:bodyPr/>
                    <a:lstStyle/>
                    <a:p>
                      <a:pPr algn="ctr" fontAlgn="ctr"/>
                      <a:r>
                        <a:rPr lang="es-EC" sz="800" u="none" strike="noStrike" dirty="0">
                          <a:effectLst/>
                        </a:rPr>
                        <a:t>Energía (kWh)</a:t>
                      </a:r>
                      <a:endParaRPr lang="es-EC" sz="800" b="0" i="0" u="none" strike="noStrike" dirty="0">
                        <a:solidFill>
                          <a:srgbClr val="000000"/>
                        </a:solidFill>
                        <a:effectLst/>
                        <a:latin typeface="Calibri" panose="020F0502020204030204" pitchFamily="34" charset="0"/>
                      </a:endParaRPr>
                    </a:p>
                  </a:txBody>
                  <a:tcPr marL="7252" marR="7252" marT="7252"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553116985"/>
                  </a:ext>
                </a:extLst>
              </a:tr>
              <a:tr h="206148">
                <a:tc>
                  <a:txBody>
                    <a:bodyPr/>
                    <a:lstStyle/>
                    <a:p>
                      <a:pPr algn="ctr" fontAlgn="ctr"/>
                      <a:r>
                        <a:rPr lang="es-EC" sz="800" u="none" strike="noStrike" dirty="0">
                          <a:effectLst/>
                        </a:rPr>
                        <a:t>Fecha</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Prototipo</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Medidor EEQ</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Error Absoluto</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Error Porcentual</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585110123"/>
                  </a:ext>
                </a:extLst>
              </a:tr>
              <a:tr h="206148">
                <a:tc>
                  <a:txBody>
                    <a:bodyPr/>
                    <a:lstStyle/>
                    <a:p>
                      <a:pPr algn="ctr" fontAlgn="ctr"/>
                      <a:r>
                        <a:rPr lang="es-EC" sz="800" u="none" strike="noStrike" dirty="0">
                          <a:effectLst/>
                        </a:rPr>
                        <a:t>01/05/2021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0,94</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0,06</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6</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559093102"/>
                  </a:ext>
                </a:extLst>
              </a:tr>
              <a:tr h="206148">
                <a:tc>
                  <a:txBody>
                    <a:bodyPr/>
                    <a:lstStyle/>
                    <a:p>
                      <a:pPr algn="ctr" fontAlgn="ctr"/>
                      <a:r>
                        <a:rPr lang="es-EC" sz="800" u="none" strike="noStrike" dirty="0">
                          <a:effectLst/>
                        </a:rPr>
                        <a:t>02/05/2021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2,93</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0,07</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2,33</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2123043720"/>
                  </a:ext>
                </a:extLst>
              </a:tr>
              <a:tr h="206148">
                <a:tc>
                  <a:txBody>
                    <a:bodyPr/>
                    <a:lstStyle/>
                    <a:p>
                      <a:pPr algn="ctr" fontAlgn="ctr"/>
                      <a:r>
                        <a:rPr lang="es-EC" sz="800" u="none" strike="noStrike" dirty="0">
                          <a:effectLst/>
                        </a:rPr>
                        <a:t>03/05/2021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5,95</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6</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0,05</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0,83</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2850453430"/>
                  </a:ext>
                </a:extLst>
              </a:tr>
              <a:tr h="206148">
                <a:tc>
                  <a:txBody>
                    <a:bodyPr/>
                    <a:lstStyle/>
                    <a:p>
                      <a:pPr algn="ctr" fontAlgn="ctr"/>
                      <a:r>
                        <a:rPr lang="es-EC" sz="800" u="none" strike="noStrike" dirty="0">
                          <a:effectLst/>
                        </a:rPr>
                        <a:t>04/05/2021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8,9</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9</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1,11</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2543008521"/>
                  </a:ext>
                </a:extLst>
              </a:tr>
              <a:tr h="206148">
                <a:tc>
                  <a:txBody>
                    <a:bodyPr/>
                    <a:lstStyle/>
                    <a:p>
                      <a:pPr algn="ctr" fontAlgn="ctr"/>
                      <a:r>
                        <a:rPr lang="es-EC" sz="800" u="none" strike="noStrike" dirty="0">
                          <a:effectLst/>
                        </a:rPr>
                        <a:t>05/05/2021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11,89</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0,11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0,92</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1620273191"/>
                  </a:ext>
                </a:extLst>
              </a:tr>
              <a:tr h="206148">
                <a:tc>
                  <a:txBody>
                    <a:bodyPr/>
                    <a:lstStyle/>
                    <a:p>
                      <a:pPr algn="ctr" fontAlgn="ctr"/>
                      <a:r>
                        <a:rPr lang="es-EC" sz="800" u="none" strike="noStrike" dirty="0">
                          <a:effectLst/>
                        </a:rPr>
                        <a:t>06/05/2021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13,9</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14</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0,71</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2510482495"/>
                  </a:ext>
                </a:extLst>
              </a:tr>
              <a:tr h="206148">
                <a:tc>
                  <a:txBody>
                    <a:bodyPr/>
                    <a:lstStyle/>
                    <a:p>
                      <a:pPr algn="ctr" fontAlgn="ctr"/>
                      <a:r>
                        <a:rPr lang="es-EC" sz="800" u="none" strike="noStrike" dirty="0">
                          <a:effectLst/>
                        </a:rPr>
                        <a:t>07/05/2021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16,97</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17</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0,03</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0,18</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1333786532"/>
                  </a:ext>
                </a:extLst>
              </a:tr>
              <a:tr h="206148">
                <a:tc>
                  <a:txBody>
                    <a:bodyPr/>
                    <a:lstStyle/>
                    <a:p>
                      <a:pPr algn="ctr" fontAlgn="ctr"/>
                      <a:r>
                        <a:rPr lang="es-EC" sz="800" u="none" strike="noStrike" dirty="0">
                          <a:effectLst/>
                        </a:rPr>
                        <a:t>08/05/2021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19,92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20</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0,08</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0,40</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1080814135"/>
                  </a:ext>
                </a:extLst>
              </a:tr>
              <a:tr h="206148">
                <a:tc>
                  <a:txBody>
                    <a:bodyPr/>
                    <a:lstStyle/>
                    <a:p>
                      <a:pPr algn="ctr" fontAlgn="ctr"/>
                      <a:r>
                        <a:rPr lang="es-EC" sz="800" u="none" strike="noStrike" dirty="0">
                          <a:effectLst/>
                        </a:rPr>
                        <a:t>09/05/2021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22,88</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23</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0,12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0,52</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732086448"/>
                  </a:ext>
                </a:extLst>
              </a:tr>
              <a:tr h="206148">
                <a:tc>
                  <a:txBody>
                    <a:bodyPr/>
                    <a:lstStyle/>
                    <a:p>
                      <a:pPr algn="ctr" fontAlgn="ctr"/>
                      <a:r>
                        <a:rPr lang="es-EC" sz="800" u="none" strike="noStrike" dirty="0">
                          <a:effectLst/>
                        </a:rPr>
                        <a:t>10/05/2021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25,93</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26</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0,07</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0,27</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900649657"/>
                  </a:ext>
                </a:extLst>
              </a:tr>
              <a:tr h="206148">
                <a:tc>
                  <a:txBody>
                    <a:bodyPr/>
                    <a:lstStyle/>
                    <a:p>
                      <a:pPr algn="ctr" fontAlgn="ctr"/>
                      <a:r>
                        <a:rPr lang="es-EC" sz="800" u="none" strike="noStrike" dirty="0">
                          <a:effectLst/>
                        </a:rPr>
                        <a:t>11/05/2021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28,86</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29</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0,14</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0,48</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277511797"/>
                  </a:ext>
                </a:extLst>
              </a:tr>
              <a:tr h="206148">
                <a:tc>
                  <a:txBody>
                    <a:bodyPr/>
                    <a:lstStyle/>
                    <a:p>
                      <a:pPr algn="ctr" fontAlgn="ctr"/>
                      <a:r>
                        <a:rPr lang="es-EC" sz="800" u="none" strike="noStrike" dirty="0">
                          <a:effectLst/>
                        </a:rPr>
                        <a:t>12/05/2021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31,84</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0,16</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0,50</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2248632146"/>
                  </a:ext>
                </a:extLst>
              </a:tr>
              <a:tr h="206148">
                <a:tc>
                  <a:txBody>
                    <a:bodyPr/>
                    <a:lstStyle/>
                    <a:p>
                      <a:pPr algn="ctr" fontAlgn="ctr"/>
                      <a:r>
                        <a:rPr lang="es-EC" sz="800" u="none" strike="noStrike" dirty="0">
                          <a:effectLst/>
                        </a:rPr>
                        <a:t>13/05/2021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34,84</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35</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0,16</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0,46</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2229687102"/>
                  </a:ext>
                </a:extLst>
              </a:tr>
              <a:tr h="206148">
                <a:tc>
                  <a:txBody>
                    <a:bodyPr/>
                    <a:lstStyle/>
                    <a:p>
                      <a:pPr algn="ctr" fontAlgn="ctr"/>
                      <a:r>
                        <a:rPr lang="es-EC" sz="800" u="none" strike="noStrike" dirty="0">
                          <a:effectLst/>
                        </a:rPr>
                        <a:t>14/05/2021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37,83</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38</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0,17</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0,45</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1456120402"/>
                  </a:ext>
                </a:extLst>
              </a:tr>
              <a:tr h="206148">
                <a:tc>
                  <a:txBody>
                    <a:bodyPr/>
                    <a:lstStyle/>
                    <a:p>
                      <a:pPr algn="ctr" fontAlgn="ctr"/>
                      <a:r>
                        <a:rPr lang="es-EC" sz="800" u="none" strike="noStrike" dirty="0">
                          <a:effectLst/>
                        </a:rPr>
                        <a:t>15/05/2021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40,78</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41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0,22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0,54</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148056085"/>
                  </a:ext>
                </a:extLst>
              </a:tr>
              <a:tr h="206148">
                <a:tc>
                  <a:txBody>
                    <a:bodyPr/>
                    <a:lstStyle/>
                    <a:p>
                      <a:pPr algn="ctr" fontAlgn="ctr"/>
                      <a:r>
                        <a:rPr lang="es-EC" sz="800" u="none" strike="noStrike" dirty="0">
                          <a:effectLst/>
                        </a:rPr>
                        <a:t>16/05/2021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43,8</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44</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0,45</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2600152301"/>
                  </a:ext>
                </a:extLst>
              </a:tr>
              <a:tr h="206148">
                <a:tc>
                  <a:txBody>
                    <a:bodyPr/>
                    <a:lstStyle/>
                    <a:p>
                      <a:pPr algn="ctr" fontAlgn="ctr"/>
                      <a:r>
                        <a:rPr lang="es-EC" sz="800" u="none" strike="noStrike" dirty="0">
                          <a:effectLst/>
                        </a:rPr>
                        <a:t>17/05/2021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47,79</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48</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0,44</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154672345"/>
                  </a:ext>
                </a:extLst>
              </a:tr>
              <a:tr h="206148">
                <a:tc>
                  <a:txBody>
                    <a:bodyPr/>
                    <a:lstStyle/>
                    <a:p>
                      <a:pPr algn="ctr" fontAlgn="ctr"/>
                      <a:r>
                        <a:rPr lang="es-EC" sz="800" u="none" strike="noStrike" dirty="0">
                          <a:effectLst/>
                        </a:rPr>
                        <a:t>18/05/2021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49,75</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50</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0,25</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0,50</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568683925"/>
                  </a:ext>
                </a:extLst>
              </a:tr>
              <a:tr h="206148">
                <a:tc>
                  <a:txBody>
                    <a:bodyPr/>
                    <a:lstStyle/>
                    <a:p>
                      <a:pPr algn="ctr" fontAlgn="ctr"/>
                      <a:r>
                        <a:rPr lang="es-EC" sz="800" u="none" strike="noStrike" dirty="0">
                          <a:effectLst/>
                        </a:rPr>
                        <a:t>19/05/2021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52,76</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53</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0,24</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0,45</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782860548"/>
                  </a:ext>
                </a:extLst>
              </a:tr>
              <a:tr h="206148">
                <a:tc>
                  <a:txBody>
                    <a:bodyPr/>
                    <a:lstStyle/>
                    <a:p>
                      <a:pPr algn="ctr" fontAlgn="ctr"/>
                      <a:r>
                        <a:rPr lang="es-EC" sz="800" u="none" strike="noStrike" dirty="0">
                          <a:effectLst/>
                        </a:rPr>
                        <a:t>20/05/2021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56,64</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57</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0,36</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0,63</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1533911265"/>
                  </a:ext>
                </a:extLst>
              </a:tr>
              <a:tr h="206148">
                <a:tc>
                  <a:txBody>
                    <a:bodyPr/>
                    <a:lstStyle/>
                    <a:p>
                      <a:pPr algn="ctr" fontAlgn="ctr"/>
                      <a:r>
                        <a:rPr lang="es-EC" sz="800" u="none" strike="noStrike" dirty="0">
                          <a:effectLst/>
                        </a:rPr>
                        <a:t>21/05/2021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59,65</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60</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0,35</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0,58</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2243546966"/>
                  </a:ext>
                </a:extLst>
              </a:tr>
              <a:tr h="206148">
                <a:tc>
                  <a:txBody>
                    <a:bodyPr/>
                    <a:lstStyle/>
                    <a:p>
                      <a:pPr algn="ctr" fontAlgn="ctr"/>
                      <a:r>
                        <a:rPr lang="es-EC" sz="800" u="none" strike="noStrike" dirty="0">
                          <a:effectLst/>
                        </a:rPr>
                        <a:t>22/05/2021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61,63</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62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0,37</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0,60</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740516040"/>
                  </a:ext>
                </a:extLst>
              </a:tr>
              <a:tr h="206148">
                <a:tc>
                  <a:txBody>
                    <a:bodyPr/>
                    <a:lstStyle/>
                    <a:p>
                      <a:pPr algn="ctr" fontAlgn="ctr"/>
                      <a:r>
                        <a:rPr lang="es-EC" sz="800" u="none" strike="noStrike" dirty="0">
                          <a:effectLst/>
                        </a:rPr>
                        <a:t>23/05/2021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64,5</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65</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0,5</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0,77</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462182865"/>
                  </a:ext>
                </a:extLst>
              </a:tr>
              <a:tr h="206148">
                <a:tc>
                  <a:txBody>
                    <a:bodyPr/>
                    <a:lstStyle/>
                    <a:p>
                      <a:pPr algn="ctr" fontAlgn="ctr"/>
                      <a:r>
                        <a:rPr lang="es-EC" sz="800" u="none" strike="noStrike" dirty="0">
                          <a:effectLst/>
                        </a:rPr>
                        <a:t>24/05/2021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67,48</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68</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0,52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0,76</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034869602"/>
                  </a:ext>
                </a:extLst>
              </a:tr>
              <a:tr h="206148">
                <a:tc>
                  <a:txBody>
                    <a:bodyPr/>
                    <a:lstStyle/>
                    <a:p>
                      <a:pPr algn="ctr" fontAlgn="ctr"/>
                      <a:r>
                        <a:rPr lang="es-EC" sz="800" u="none" strike="noStrike" dirty="0">
                          <a:effectLst/>
                        </a:rPr>
                        <a:t>25/05/2021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72,46</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73</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0,54</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0,74</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2960817094"/>
                  </a:ext>
                </a:extLst>
              </a:tr>
              <a:tr h="206148">
                <a:tc>
                  <a:txBody>
                    <a:bodyPr/>
                    <a:lstStyle/>
                    <a:p>
                      <a:pPr algn="ctr" fontAlgn="ctr"/>
                      <a:r>
                        <a:rPr lang="es-EC" sz="800" u="none" strike="noStrike" dirty="0">
                          <a:effectLst/>
                        </a:rPr>
                        <a:t>26/05/2021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73,44</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74</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0,56</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0,76</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5243146"/>
                  </a:ext>
                </a:extLst>
              </a:tr>
              <a:tr h="206148">
                <a:tc>
                  <a:txBody>
                    <a:bodyPr/>
                    <a:lstStyle/>
                    <a:p>
                      <a:pPr algn="ctr" fontAlgn="ctr"/>
                      <a:r>
                        <a:rPr lang="es-EC" sz="800" u="none" strike="noStrike" dirty="0">
                          <a:effectLst/>
                        </a:rPr>
                        <a:t>27/05/2021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76,42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77</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0,58</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0,75</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4157017891"/>
                  </a:ext>
                </a:extLst>
              </a:tr>
              <a:tr h="206148">
                <a:tc>
                  <a:txBody>
                    <a:bodyPr/>
                    <a:lstStyle/>
                    <a:p>
                      <a:pPr algn="ctr" fontAlgn="ctr"/>
                      <a:r>
                        <a:rPr lang="es-EC" sz="800" u="none" strike="noStrike" dirty="0">
                          <a:effectLst/>
                        </a:rPr>
                        <a:t>28/05/2021</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81,42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82</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0,58</a:t>
                      </a:r>
                      <a:endParaRPr lang="es-EC" sz="800" b="0" i="0" u="none" strike="noStrike" dirty="0">
                        <a:solidFill>
                          <a:srgbClr val="000000"/>
                        </a:solidFill>
                        <a:effectLst/>
                        <a:latin typeface="Calibri" panose="020F0502020204030204" pitchFamily="34" charset="0"/>
                      </a:endParaRPr>
                    </a:p>
                  </a:txBody>
                  <a:tcPr marL="7252" marR="7252" marT="7252" marB="0" anchor="ctr"/>
                </a:tc>
                <a:tc>
                  <a:txBody>
                    <a:bodyPr/>
                    <a:lstStyle/>
                    <a:p>
                      <a:pPr algn="ctr" fontAlgn="ctr"/>
                      <a:r>
                        <a:rPr lang="es-EC" sz="800" u="none" strike="noStrike" dirty="0">
                          <a:effectLst/>
                        </a:rPr>
                        <a:t>0,71</a:t>
                      </a:r>
                      <a:endParaRPr lang="es-EC" sz="800" b="0" i="0" u="none" strike="noStrike" dirty="0">
                        <a:solidFill>
                          <a:srgbClr val="000000"/>
                        </a:solidFill>
                        <a:effectLst/>
                        <a:latin typeface="Calibri" panose="020F0502020204030204" pitchFamily="34" charset="0"/>
                      </a:endParaRPr>
                    </a:p>
                  </a:txBody>
                  <a:tcPr marL="7252" marR="7252" marT="7252" marB="0" anchor="ctr"/>
                </a:tc>
                <a:extLst>
                  <a:ext uri="{0D108BD9-81ED-4DB2-BD59-A6C34878D82A}">
                    <a16:rowId xmlns:a16="http://schemas.microsoft.com/office/drawing/2014/main" val="3287925602"/>
                  </a:ext>
                </a:extLst>
              </a:tr>
            </a:tbl>
          </a:graphicData>
        </a:graphic>
      </p:graphicFrame>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0448" y="1052736"/>
            <a:ext cx="3069697" cy="1728192"/>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12621" t="10391" r="14769" b="10913"/>
          <a:stretch/>
        </p:blipFill>
        <p:spPr>
          <a:xfrm>
            <a:off x="6102810" y="3573016"/>
            <a:ext cx="2966412" cy="1728192"/>
          </a:xfrm>
          <a:prstGeom prst="rect">
            <a:avLst/>
          </a:prstGeom>
        </p:spPr>
      </p:pic>
      <p:sp>
        <p:nvSpPr>
          <p:cNvPr id="7"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Resultados</a:t>
            </a:r>
            <a:endParaRPr lang="es-EC" i="0" kern="0" dirty="0">
              <a:solidFill>
                <a:srgbClr val="00B050"/>
              </a:solidFill>
              <a:latin typeface="Times New Roman" panose="02020603050405020304" pitchFamily="18" charset="0"/>
              <a:cs typeface="Times New Roman" panose="02020603050405020304" pitchFamily="18" charset="0"/>
            </a:endParaRPr>
          </a:p>
        </p:txBody>
      </p:sp>
      <p:sp>
        <p:nvSpPr>
          <p:cNvPr id="8" name="Título 5"/>
          <p:cNvSpPr txBox="1">
            <a:spLocks/>
          </p:cNvSpPr>
          <p:nvPr/>
        </p:nvSpPr>
        <p:spPr>
          <a:xfrm>
            <a:off x="178559" y="223989"/>
            <a:ext cx="7488832" cy="5040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Energía</a:t>
            </a:r>
            <a:endParaRPr lang="es-EC" sz="1900" dirty="0">
              <a:latin typeface="Georgia" panose="02040502050405020303" pitchFamily="18" charset="0"/>
            </a:endParaRPr>
          </a:p>
        </p:txBody>
      </p:sp>
      <p:sp>
        <p:nvSpPr>
          <p:cNvPr id="9" name="CuadroTexto 8"/>
          <p:cNvSpPr txBox="1"/>
          <p:nvPr/>
        </p:nvSpPr>
        <p:spPr>
          <a:xfrm>
            <a:off x="0" y="6488668"/>
            <a:ext cx="705967" cy="369332"/>
          </a:xfrm>
          <a:prstGeom prst="rect">
            <a:avLst/>
          </a:prstGeom>
          <a:noFill/>
        </p:spPr>
        <p:txBody>
          <a:bodyPr wrap="square" rtlCol="0">
            <a:spAutoFit/>
          </a:bodyPr>
          <a:lstStyle/>
          <a:p>
            <a:r>
              <a:rPr lang="en-BZ" dirty="0" smtClean="0"/>
              <a:t>22</a:t>
            </a:r>
            <a:endParaRPr lang="en-BZ" dirty="0" smtClean="0"/>
          </a:p>
        </p:txBody>
      </p:sp>
    </p:spTree>
    <p:extLst>
      <p:ext uri="{BB962C8B-B14F-4D97-AF65-F5344CB8AC3E}">
        <p14:creationId xmlns:p14="http://schemas.microsoft.com/office/powerpoint/2010/main" val="26571129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txBox="1">
            <a:spLocks/>
          </p:cNvSpPr>
          <p:nvPr/>
        </p:nvSpPr>
        <p:spPr>
          <a:xfrm>
            <a:off x="73797" y="876820"/>
            <a:ext cx="7488832" cy="5040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Voltaje promedio diario del mes de mayo</a:t>
            </a:r>
            <a:endParaRPr lang="es-EC" sz="1900" b="1" dirty="0">
              <a:latin typeface="Georgia" panose="02040502050405020303" pitchFamily="18" charset="0"/>
            </a:endParaRPr>
          </a:p>
          <a:p>
            <a:pPr fontAlgn="auto">
              <a:spcAft>
                <a:spcPts val="0"/>
              </a:spcAft>
            </a:pPr>
            <a:endParaRPr lang="es-EC" sz="1900" b="1" i="1" dirty="0">
              <a:latin typeface="Georgia" panose="02040502050405020303" pitchFamily="18" charset="0"/>
            </a:endParaRPr>
          </a:p>
        </p:txBody>
      </p:sp>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Resultados</a:t>
            </a:r>
            <a:endParaRPr lang="es-EC" i="0" kern="0" dirty="0">
              <a:solidFill>
                <a:srgbClr val="00B050"/>
              </a:solidFill>
              <a:latin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333143267"/>
              </p:ext>
            </p:extLst>
          </p:nvPr>
        </p:nvGraphicFramePr>
        <p:xfrm>
          <a:off x="7452319" y="3181684"/>
          <a:ext cx="1634310" cy="967396"/>
        </p:xfrm>
        <a:graphic>
          <a:graphicData uri="http://schemas.openxmlformats.org/drawingml/2006/table">
            <a:tbl>
              <a:tblPr>
                <a:tableStyleId>{5940675A-B579-460E-94D1-54222C63F5DA}</a:tableStyleId>
              </a:tblPr>
              <a:tblGrid>
                <a:gridCol w="817155">
                  <a:extLst>
                    <a:ext uri="{9D8B030D-6E8A-4147-A177-3AD203B41FA5}">
                      <a16:colId xmlns:a16="http://schemas.microsoft.com/office/drawing/2014/main" val="3268578204"/>
                    </a:ext>
                  </a:extLst>
                </a:gridCol>
                <a:gridCol w="817155">
                  <a:extLst>
                    <a:ext uri="{9D8B030D-6E8A-4147-A177-3AD203B41FA5}">
                      <a16:colId xmlns:a16="http://schemas.microsoft.com/office/drawing/2014/main" val="1709183416"/>
                    </a:ext>
                  </a:extLst>
                </a:gridCol>
              </a:tblGrid>
              <a:tr h="235950">
                <a:tc gridSpan="2">
                  <a:txBody>
                    <a:bodyPr/>
                    <a:lstStyle/>
                    <a:p>
                      <a:pPr algn="ctr" fontAlgn="ctr"/>
                      <a:r>
                        <a:rPr lang="es-EC" sz="1100" u="none" strike="noStrike" dirty="0">
                          <a:effectLst/>
                        </a:rPr>
                        <a:t>Promedio</a:t>
                      </a:r>
                      <a:endParaRPr lang="es-EC"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extLst>
                  <a:ext uri="{0D108BD9-81ED-4DB2-BD59-A6C34878D82A}">
                    <a16:rowId xmlns:a16="http://schemas.microsoft.com/office/drawing/2014/main" val="1711287192"/>
                  </a:ext>
                </a:extLst>
              </a:tr>
              <a:tr h="483698">
                <a:tc>
                  <a:txBody>
                    <a:bodyPr/>
                    <a:lstStyle/>
                    <a:p>
                      <a:pPr algn="ctr" fontAlgn="ctr"/>
                      <a:r>
                        <a:rPr lang="es-EC" sz="1100" u="none" strike="noStrike" dirty="0">
                          <a:effectLst/>
                        </a:rPr>
                        <a:t>Voltaje S1</a:t>
                      </a:r>
                      <a:br>
                        <a:rPr lang="es-EC" sz="1100" u="none" strike="noStrike" dirty="0">
                          <a:effectLst/>
                        </a:rPr>
                      </a:br>
                      <a:r>
                        <a:rPr lang="es-EC" sz="1100" u="none" strike="noStrike" dirty="0">
                          <a:effectLst/>
                        </a:rPr>
                        <a:t>[V]</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Voltaje S2</a:t>
                      </a:r>
                      <a:br>
                        <a:rPr lang="es-EC" sz="1100" u="none" strike="noStrike" dirty="0">
                          <a:effectLst/>
                        </a:rPr>
                      </a:br>
                      <a:r>
                        <a:rPr lang="es-EC" sz="1100" u="none" strike="noStrike" dirty="0">
                          <a:effectLst/>
                        </a:rPr>
                        <a:t> [V]</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1252559"/>
                  </a:ext>
                </a:extLst>
              </a:tr>
              <a:tr h="247748">
                <a:tc>
                  <a:txBody>
                    <a:bodyPr/>
                    <a:lstStyle/>
                    <a:p>
                      <a:pPr algn="ctr" fontAlgn="ctr"/>
                      <a:r>
                        <a:rPr lang="es-EC" sz="1100" u="none" strike="noStrike" dirty="0">
                          <a:effectLst/>
                        </a:rPr>
                        <a:t>119,05</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118,90</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40210583"/>
                  </a:ext>
                </a:extLst>
              </a:tr>
            </a:tbl>
          </a:graphicData>
        </a:graphic>
      </p:graphicFrame>
      <p:graphicFrame>
        <p:nvGraphicFramePr>
          <p:cNvPr id="9" name="Gráfico 8"/>
          <p:cNvGraphicFramePr/>
          <p:nvPr>
            <p:extLst>
              <p:ext uri="{D42A27DB-BD31-4B8C-83A1-F6EECF244321}">
                <p14:modId xmlns:p14="http://schemas.microsoft.com/office/powerpoint/2010/main" val="3244430289"/>
              </p:ext>
            </p:extLst>
          </p:nvPr>
        </p:nvGraphicFramePr>
        <p:xfrm>
          <a:off x="-2380" y="1171978"/>
          <a:ext cx="7310683" cy="4561278"/>
        </p:xfrm>
        <a:graphic>
          <a:graphicData uri="http://schemas.openxmlformats.org/drawingml/2006/chart">
            <c:chart xmlns:c="http://schemas.openxmlformats.org/drawingml/2006/chart" xmlns:r="http://schemas.openxmlformats.org/officeDocument/2006/relationships" r:id="rId2"/>
          </a:graphicData>
        </a:graphic>
      </p:graphicFrame>
      <p:sp>
        <p:nvSpPr>
          <p:cNvPr id="10" name="CuadroTexto 9"/>
          <p:cNvSpPr txBox="1"/>
          <p:nvPr/>
        </p:nvSpPr>
        <p:spPr>
          <a:xfrm>
            <a:off x="0" y="6488668"/>
            <a:ext cx="705967" cy="369332"/>
          </a:xfrm>
          <a:prstGeom prst="rect">
            <a:avLst/>
          </a:prstGeom>
          <a:noFill/>
        </p:spPr>
        <p:txBody>
          <a:bodyPr wrap="square" rtlCol="0">
            <a:spAutoFit/>
          </a:bodyPr>
          <a:lstStyle/>
          <a:p>
            <a:r>
              <a:rPr lang="en-BZ" dirty="0" smtClean="0"/>
              <a:t>23</a:t>
            </a:r>
            <a:endParaRPr lang="en-BZ" dirty="0" smtClean="0"/>
          </a:p>
        </p:txBody>
      </p:sp>
    </p:spTree>
    <p:extLst>
      <p:ext uri="{BB962C8B-B14F-4D97-AF65-F5344CB8AC3E}">
        <p14:creationId xmlns:p14="http://schemas.microsoft.com/office/powerpoint/2010/main" val="35702885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107504" y="1040349"/>
            <a:ext cx="7488832" cy="5040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Consumo energético diario del mes de mayo</a:t>
            </a:r>
            <a:endParaRPr lang="es-EC" sz="1900" dirty="0" smtClean="0">
              <a:latin typeface="Georgia" panose="02040502050405020303" pitchFamily="18" charset="0"/>
            </a:endParaRPr>
          </a:p>
          <a:p>
            <a:pPr fontAlgn="auto">
              <a:spcAft>
                <a:spcPts val="0"/>
              </a:spcAft>
            </a:pPr>
            <a:endParaRPr lang="es-EC" sz="1900" b="1" i="1" dirty="0">
              <a:latin typeface="Georgia" panose="02040502050405020303" pitchFamily="18" charset="0"/>
            </a:endParaRPr>
          </a:p>
        </p:txBody>
      </p:sp>
      <p:sp>
        <p:nvSpPr>
          <p:cNvPr id="6" name="Título 5"/>
          <p:cNvSpPr txBox="1">
            <a:spLocks/>
          </p:cNvSpPr>
          <p:nvPr/>
        </p:nvSpPr>
        <p:spPr>
          <a:xfrm>
            <a:off x="539552" y="53752"/>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Resultados</a:t>
            </a:r>
            <a:endParaRPr lang="es-EC" i="0" kern="0" dirty="0">
              <a:solidFill>
                <a:srgbClr val="00B050"/>
              </a:solidFill>
              <a:latin typeface="Times New Roman" panose="02020603050405020304" pitchFamily="18" charset="0"/>
              <a:cs typeface="Times New Roman" panose="02020603050405020304" pitchFamily="18" charset="0"/>
            </a:endParaRPr>
          </a:p>
        </p:txBody>
      </p:sp>
      <p:graphicFrame>
        <p:nvGraphicFramePr>
          <p:cNvPr id="7" name="Gráfico 6"/>
          <p:cNvGraphicFramePr/>
          <p:nvPr>
            <p:extLst>
              <p:ext uri="{D42A27DB-BD31-4B8C-83A1-F6EECF244321}">
                <p14:modId xmlns:p14="http://schemas.microsoft.com/office/powerpoint/2010/main" val="1423333902"/>
              </p:ext>
            </p:extLst>
          </p:nvPr>
        </p:nvGraphicFramePr>
        <p:xfrm>
          <a:off x="-15824" y="1544405"/>
          <a:ext cx="8784976" cy="4320480"/>
        </p:xfrm>
        <a:graphic>
          <a:graphicData uri="http://schemas.openxmlformats.org/drawingml/2006/chart">
            <c:chart xmlns:c="http://schemas.openxmlformats.org/drawingml/2006/chart" xmlns:r="http://schemas.openxmlformats.org/officeDocument/2006/relationships" r:id="rId2"/>
          </a:graphicData>
        </a:graphic>
      </p:graphicFrame>
      <p:sp>
        <p:nvSpPr>
          <p:cNvPr id="8" name="CuadroTexto 7"/>
          <p:cNvSpPr txBox="1"/>
          <p:nvPr/>
        </p:nvSpPr>
        <p:spPr>
          <a:xfrm>
            <a:off x="0" y="6488668"/>
            <a:ext cx="705967" cy="369332"/>
          </a:xfrm>
          <a:prstGeom prst="rect">
            <a:avLst/>
          </a:prstGeom>
          <a:noFill/>
        </p:spPr>
        <p:txBody>
          <a:bodyPr wrap="square" rtlCol="0">
            <a:spAutoFit/>
          </a:bodyPr>
          <a:lstStyle/>
          <a:p>
            <a:r>
              <a:rPr lang="en-BZ" dirty="0" smtClean="0"/>
              <a:t>24</a:t>
            </a:r>
            <a:endParaRPr lang="en-BZ" dirty="0" smtClean="0"/>
          </a:p>
        </p:txBody>
      </p:sp>
    </p:spTree>
    <p:extLst>
      <p:ext uri="{BB962C8B-B14F-4D97-AF65-F5344CB8AC3E}">
        <p14:creationId xmlns:p14="http://schemas.microsoft.com/office/powerpoint/2010/main" val="11521852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411760" y="1124744"/>
            <a:ext cx="3639058" cy="1743318"/>
          </a:xfrm>
          <a:prstGeom prst="rect">
            <a:avLst/>
          </a:prstGeom>
        </p:spPr>
      </p:pic>
      <p:pic>
        <p:nvPicPr>
          <p:cNvPr id="3" name="Imagen 2"/>
          <p:cNvPicPr>
            <a:picLocks noChangeAspect="1"/>
          </p:cNvPicPr>
          <p:nvPr/>
        </p:nvPicPr>
        <p:blipFill>
          <a:blip r:embed="rId3"/>
          <a:stretch>
            <a:fillRect/>
          </a:stretch>
        </p:blipFill>
        <p:spPr>
          <a:xfrm>
            <a:off x="189055" y="3356992"/>
            <a:ext cx="8662013" cy="2448272"/>
          </a:xfrm>
          <a:prstGeom prst="rect">
            <a:avLst/>
          </a:prstGeom>
        </p:spPr>
      </p:pic>
      <p:sp>
        <p:nvSpPr>
          <p:cNvPr id="5" name="Título 5"/>
          <p:cNvSpPr txBox="1">
            <a:spLocks/>
          </p:cNvSpPr>
          <p:nvPr/>
        </p:nvSpPr>
        <p:spPr>
          <a:xfrm>
            <a:off x="189055" y="667922"/>
            <a:ext cx="7488832" cy="5040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Comparativa del costo</a:t>
            </a:r>
            <a:endParaRPr lang="es-EC" sz="1900" dirty="0">
              <a:latin typeface="Georgia" panose="02040502050405020303" pitchFamily="18" charset="0"/>
            </a:endParaRPr>
          </a:p>
        </p:txBody>
      </p:sp>
      <p:sp>
        <p:nvSpPr>
          <p:cNvPr id="7"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Resultados</a:t>
            </a:r>
            <a:endParaRPr lang="es-EC" i="0" kern="0" dirty="0">
              <a:solidFill>
                <a:srgbClr val="00B050"/>
              </a:solidFill>
              <a:latin typeface="Times New Roman" panose="02020603050405020304" pitchFamily="18" charset="0"/>
              <a:cs typeface="Times New Roman" panose="02020603050405020304" pitchFamily="18" charset="0"/>
            </a:endParaRPr>
          </a:p>
        </p:txBody>
      </p:sp>
      <p:sp>
        <p:nvSpPr>
          <p:cNvPr id="8" name="CuadroTexto 7"/>
          <p:cNvSpPr txBox="1"/>
          <p:nvPr/>
        </p:nvSpPr>
        <p:spPr>
          <a:xfrm>
            <a:off x="0" y="6488668"/>
            <a:ext cx="705967" cy="369332"/>
          </a:xfrm>
          <a:prstGeom prst="rect">
            <a:avLst/>
          </a:prstGeom>
          <a:noFill/>
        </p:spPr>
        <p:txBody>
          <a:bodyPr wrap="square" rtlCol="0">
            <a:spAutoFit/>
          </a:bodyPr>
          <a:lstStyle/>
          <a:p>
            <a:r>
              <a:rPr lang="en-BZ" dirty="0" smtClean="0"/>
              <a:t>25</a:t>
            </a:r>
            <a:endParaRPr lang="en-BZ" dirty="0" smtClean="0"/>
          </a:p>
        </p:txBody>
      </p:sp>
    </p:spTree>
    <p:extLst>
      <p:ext uri="{BB962C8B-B14F-4D97-AF65-F5344CB8AC3E}">
        <p14:creationId xmlns:p14="http://schemas.microsoft.com/office/powerpoint/2010/main" val="32442810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2170"/>
            <a:ext cx="9144000" cy="5146045"/>
          </a:xfrm>
          <a:prstGeom prst="rect">
            <a:avLst/>
          </a:prstGeom>
        </p:spPr>
      </p:pic>
      <mc:AlternateContent xmlns:mc="http://schemas.openxmlformats.org/markup-compatibility/2006" xmlns:a14="http://schemas.microsoft.com/office/drawing/2010/main">
        <mc:Choice Requires="a14">
          <p:sp>
            <p:nvSpPr>
              <p:cNvPr id="8" name="CuadroTexto 7"/>
              <p:cNvSpPr txBox="1"/>
              <p:nvPr/>
            </p:nvSpPr>
            <p:spPr>
              <a:xfrm>
                <a:off x="-36512" y="1628800"/>
                <a:ext cx="4608512" cy="1200329"/>
              </a:xfrm>
              <a:prstGeom prst="rect">
                <a:avLst/>
              </a:prstGeom>
              <a:noFill/>
            </p:spPr>
            <p:txBody>
              <a:bodyPr wrap="square" rtlCol="0">
                <a:spAutoFit/>
              </a:bodyPr>
              <a:lstStyle/>
              <a:p>
                <a:r>
                  <a:rPr lang="es-EC" b="1" dirty="0" smtClean="0">
                    <a:ln w="6600">
                      <a:solidFill>
                        <a:schemeClr val="accent2"/>
                      </a:solidFill>
                      <a:prstDash val="solid"/>
                    </a:ln>
                    <a:solidFill>
                      <a:srgbClr val="FFFFFF"/>
                    </a:solidFill>
                    <a:effectLst>
                      <a:outerShdw dist="38100" dir="2700000" algn="tl" rotWithShape="0">
                        <a:schemeClr val="accent2"/>
                      </a:outerShdw>
                    </a:effectLst>
                  </a:rPr>
                  <a:t>Área de cobertura: </a:t>
                </a:r>
                <a14:m>
                  <m:oMath xmlns:m="http://schemas.openxmlformats.org/officeDocument/2006/math">
                    <m:r>
                      <a:rPr lang="es-EC" b="1" i="1" smtClean="0">
                        <a:ln w="6600">
                          <a:solidFill>
                            <a:schemeClr val="accent2"/>
                          </a:solidFill>
                          <a:prstDash val="solid"/>
                        </a:ln>
                        <a:solidFill>
                          <a:srgbClr val="FFFFFF"/>
                        </a:solidFill>
                        <a:effectLst>
                          <a:outerShdw dist="38100" dir="2700000" algn="tl" rotWithShape="0">
                            <a:schemeClr val="accent2"/>
                          </a:outerShdw>
                        </a:effectLst>
                        <a:latin typeface="Cambria Math" panose="02040503050406030204" pitchFamily="18" charset="0"/>
                      </a:rPr>
                      <m:t>𝟎</m:t>
                    </m:r>
                    <m:r>
                      <a:rPr lang="es-EC" b="1" i="1" smtClean="0">
                        <a:ln w="6600">
                          <a:solidFill>
                            <a:schemeClr val="accent2"/>
                          </a:solidFill>
                          <a:prstDash val="solid"/>
                        </a:ln>
                        <a:solidFill>
                          <a:srgbClr val="FFFFFF"/>
                        </a:solidFill>
                        <a:effectLst>
                          <a:outerShdw dist="38100" dir="2700000" algn="tl" rotWithShape="0">
                            <a:schemeClr val="accent2"/>
                          </a:outerShdw>
                        </a:effectLst>
                        <a:latin typeface="Cambria Math" panose="02040503050406030204" pitchFamily="18" charset="0"/>
                      </a:rPr>
                      <m:t>,</m:t>
                    </m:r>
                    <m:r>
                      <a:rPr lang="es-EC" b="1" i="1" smtClean="0">
                        <a:ln w="6600">
                          <a:solidFill>
                            <a:schemeClr val="accent2"/>
                          </a:solidFill>
                          <a:prstDash val="solid"/>
                        </a:ln>
                        <a:solidFill>
                          <a:srgbClr val="FFFFFF"/>
                        </a:solidFill>
                        <a:effectLst>
                          <a:outerShdw dist="38100" dir="2700000" algn="tl" rotWithShape="0">
                            <a:schemeClr val="accent2"/>
                          </a:outerShdw>
                        </a:effectLst>
                        <a:latin typeface="Cambria Math" panose="02040503050406030204" pitchFamily="18" charset="0"/>
                      </a:rPr>
                      <m:t>𝟕𝟕</m:t>
                    </m:r>
                    <m:sSup>
                      <m:sSupPr>
                        <m:ctrlPr>
                          <a:rPr lang="es-EC" b="1" i="1" smtClean="0">
                            <a:ln w="6600">
                              <a:solidFill>
                                <a:schemeClr val="accent2"/>
                              </a:solidFill>
                              <a:prstDash val="solid"/>
                            </a:ln>
                            <a:solidFill>
                              <a:srgbClr val="FFFFFF"/>
                            </a:solidFill>
                            <a:effectLst>
                              <a:outerShdw dist="38100" dir="2700000" algn="tl" rotWithShape="0">
                                <a:schemeClr val="accent2"/>
                              </a:outerShdw>
                            </a:effectLst>
                            <a:latin typeface="Cambria Math" panose="02040503050406030204" pitchFamily="18" charset="0"/>
                          </a:rPr>
                        </m:ctrlPr>
                      </m:sSupPr>
                      <m:e>
                        <m:r>
                          <a:rPr lang="es-EC" b="1" i="1" smtClean="0">
                            <a:ln w="6600">
                              <a:solidFill>
                                <a:schemeClr val="accent2"/>
                              </a:solidFill>
                              <a:prstDash val="solid"/>
                            </a:ln>
                            <a:solidFill>
                              <a:srgbClr val="FFFFFF"/>
                            </a:solidFill>
                            <a:effectLst>
                              <a:outerShdw dist="38100" dir="2700000" algn="tl" rotWithShape="0">
                                <a:schemeClr val="accent2"/>
                              </a:outerShdw>
                            </a:effectLst>
                            <a:latin typeface="Cambria Math" panose="02040503050406030204" pitchFamily="18" charset="0"/>
                          </a:rPr>
                          <m:t>𝒌𝒎</m:t>
                        </m:r>
                      </m:e>
                      <m:sup>
                        <m:r>
                          <a:rPr lang="es-EC" b="1" i="1" smtClean="0">
                            <a:ln w="6600">
                              <a:solidFill>
                                <a:schemeClr val="accent2"/>
                              </a:solidFill>
                              <a:prstDash val="solid"/>
                            </a:ln>
                            <a:solidFill>
                              <a:srgbClr val="FFFFFF"/>
                            </a:solidFill>
                            <a:effectLst>
                              <a:outerShdw dist="38100" dir="2700000" algn="tl" rotWithShape="0">
                                <a:schemeClr val="accent2"/>
                              </a:outerShdw>
                            </a:effectLst>
                            <a:latin typeface="Cambria Math" panose="02040503050406030204" pitchFamily="18" charset="0"/>
                          </a:rPr>
                          <m:t>𝟐</m:t>
                        </m:r>
                      </m:sup>
                    </m:sSup>
                  </m:oMath>
                </a14:m>
                <a:endParaRPr lang="es-EC" b="1" dirty="0" smtClean="0">
                  <a:ln w="6600">
                    <a:solidFill>
                      <a:schemeClr val="accent2"/>
                    </a:solidFill>
                    <a:prstDash val="solid"/>
                  </a:ln>
                  <a:solidFill>
                    <a:srgbClr val="FFFFFF"/>
                  </a:solidFill>
                  <a:effectLst>
                    <a:outerShdw dist="38100" dir="2700000" algn="tl" rotWithShape="0">
                      <a:schemeClr val="accent2"/>
                    </a:outerShdw>
                  </a:effectLst>
                </a:endParaRPr>
              </a:p>
              <a:p>
                <a:r>
                  <a:rPr lang="es-EC" b="1" dirty="0" smtClean="0">
                    <a:ln w="6600">
                      <a:solidFill>
                        <a:schemeClr val="accent2"/>
                      </a:solidFill>
                      <a:prstDash val="solid"/>
                    </a:ln>
                    <a:solidFill>
                      <a:srgbClr val="FFFFFF"/>
                    </a:solidFill>
                    <a:effectLst>
                      <a:outerShdw dist="38100" dir="2700000" algn="tl" rotWithShape="0">
                        <a:schemeClr val="accent2"/>
                      </a:outerShdw>
                    </a:effectLst>
                  </a:rPr>
                  <a:t>Perímetro: 3,95 km</a:t>
                </a:r>
              </a:p>
              <a:p>
                <a:r>
                  <a:rPr lang="es-EC" b="1" dirty="0" smtClean="0">
                    <a:ln w="6600">
                      <a:solidFill>
                        <a:schemeClr val="accent2"/>
                      </a:solidFill>
                      <a:prstDash val="solid"/>
                    </a:ln>
                    <a:solidFill>
                      <a:srgbClr val="FFFFFF"/>
                    </a:solidFill>
                    <a:effectLst>
                      <a:outerShdw dist="38100" dir="2700000" algn="tl" rotWithShape="0">
                        <a:schemeClr val="accent2"/>
                      </a:outerShdw>
                    </a:effectLst>
                  </a:rPr>
                  <a:t>Retardo promedio 19s</a:t>
                </a:r>
              </a:p>
              <a:p>
                <a:endParaRPr lang="es-EC" b="1" dirty="0">
                  <a:ln w="6600">
                    <a:solidFill>
                      <a:schemeClr val="accent2"/>
                    </a:solidFill>
                    <a:prstDash val="solid"/>
                  </a:ln>
                  <a:solidFill>
                    <a:srgbClr val="FFFFFF"/>
                  </a:solidFill>
                  <a:effectLst>
                    <a:outerShdw dist="38100" dir="2700000" algn="tl" rotWithShape="0">
                      <a:schemeClr val="accent2"/>
                    </a:outerShdw>
                  </a:effectLst>
                </a:endParaRPr>
              </a:p>
            </p:txBody>
          </p:sp>
        </mc:Choice>
        <mc:Fallback xmlns="">
          <p:sp>
            <p:nvSpPr>
              <p:cNvPr id="8" name="CuadroTexto 7"/>
              <p:cNvSpPr txBox="1">
                <a:spLocks noRot="1" noChangeAspect="1" noMove="1" noResize="1" noEditPoints="1" noAdjustHandles="1" noChangeArrowheads="1" noChangeShapeType="1" noTextEdit="1"/>
              </p:cNvSpPr>
              <p:nvPr/>
            </p:nvSpPr>
            <p:spPr>
              <a:xfrm>
                <a:off x="-36512" y="1628800"/>
                <a:ext cx="4608512" cy="1200329"/>
              </a:xfrm>
              <a:prstGeom prst="rect">
                <a:avLst/>
              </a:prstGeom>
              <a:blipFill>
                <a:blip r:embed="rId4"/>
                <a:stretch>
                  <a:fillRect/>
                </a:stretch>
              </a:blipFill>
            </p:spPr>
            <p:txBody>
              <a:bodyPr/>
              <a:lstStyle/>
              <a:p>
                <a:r>
                  <a:rPr lang="es-EC">
                    <a:noFill/>
                  </a:rPr>
                  <a:t> </a:t>
                </a:r>
              </a:p>
            </p:txBody>
          </p:sp>
        </mc:Fallback>
      </mc:AlternateContent>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Resultados</a:t>
            </a:r>
            <a:endParaRPr lang="es-EC" i="0" kern="0" dirty="0">
              <a:solidFill>
                <a:srgbClr val="00B050"/>
              </a:solidFill>
              <a:latin typeface="Times New Roman" panose="02020603050405020304" pitchFamily="18" charset="0"/>
              <a:cs typeface="Times New Roman" panose="02020603050405020304" pitchFamily="18" charset="0"/>
            </a:endParaRPr>
          </a:p>
        </p:txBody>
      </p:sp>
      <p:sp>
        <p:nvSpPr>
          <p:cNvPr id="6" name="CuadroTexto 5"/>
          <p:cNvSpPr txBox="1"/>
          <p:nvPr/>
        </p:nvSpPr>
        <p:spPr>
          <a:xfrm>
            <a:off x="0" y="6488668"/>
            <a:ext cx="705967" cy="646331"/>
          </a:xfrm>
          <a:prstGeom prst="rect">
            <a:avLst/>
          </a:prstGeom>
          <a:noFill/>
        </p:spPr>
        <p:txBody>
          <a:bodyPr wrap="square" rtlCol="0">
            <a:spAutoFit/>
          </a:bodyPr>
          <a:lstStyle/>
          <a:p>
            <a:r>
              <a:rPr lang="en-BZ" dirty="0" smtClean="0"/>
              <a:t>26</a:t>
            </a:r>
          </a:p>
          <a:p>
            <a:endParaRPr lang="en-BZ" dirty="0" smtClean="0"/>
          </a:p>
        </p:txBody>
      </p:sp>
    </p:spTree>
    <p:extLst>
      <p:ext uri="{BB962C8B-B14F-4D97-AF65-F5344CB8AC3E}">
        <p14:creationId xmlns:p14="http://schemas.microsoft.com/office/powerpoint/2010/main" val="35229049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87016" y="588120"/>
            <a:ext cx="8698160" cy="5867980"/>
          </a:xfrm>
        </p:spPr>
        <p:txBody>
          <a:bodyPr/>
          <a:lstStyle/>
          <a:p>
            <a:pPr marL="0" indent="0" algn="just">
              <a:buNone/>
            </a:pPr>
            <a:endParaRPr lang="es-ES" sz="1500" dirty="0">
              <a:solidFill>
                <a:schemeClr val="tx1"/>
              </a:solidFill>
              <a:latin typeface="Times New Roman" panose="02020603050405020304" pitchFamily="18" charset="0"/>
              <a:cs typeface="Times New Roman" panose="02020603050405020304" pitchFamily="18" charset="0"/>
            </a:endParaRPr>
          </a:p>
          <a:p>
            <a:pPr lvl="0" algn="just">
              <a:lnSpc>
                <a:spcPct val="115000"/>
              </a:lnSpc>
              <a:spcBef>
                <a:spcPts val="0"/>
              </a:spcBef>
              <a:spcAft>
                <a:spcPts val="0"/>
              </a:spcAft>
              <a:buFont typeface="Symbol" panose="05050102010706020507" pitchFamily="18" charset="2"/>
              <a:buChar char=""/>
              <a:tabLst>
                <a:tab pos="891540" algn="l"/>
              </a:tabLst>
            </a:pP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La realización del estado del arte sobre prototipos orientados a la monitorización de energía eléctrica permitió seleccionar los componentes electrónicos idóneos para mensurar la energía. Además de orientar en la implementación del presente trabajo de titulación. También se pudo evidenciar que la tecnología </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Lora </a:t>
            </a: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no ha sido utilizada en medidores de energía eléctrica. Por lo tanto, el presenta trabajo de titulación contribuye notablemente en el campo investigativo para futuras mejoras y reemplazar a los medidores convencionales</a:t>
            </a:r>
            <a:r>
              <a:rPr lang="es-EC"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0" lvl="0" indent="0" algn="just">
              <a:lnSpc>
                <a:spcPct val="115000"/>
              </a:lnSpc>
              <a:spcBef>
                <a:spcPts val="0"/>
              </a:spcBef>
              <a:spcAft>
                <a:spcPts val="0"/>
              </a:spcAft>
              <a:buNone/>
              <a:tabLst>
                <a:tab pos="891540" algn="l"/>
              </a:tabLst>
            </a:pPr>
            <a:endParaRPr lang="es-EC"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Bef>
                <a:spcPts val="0"/>
              </a:spcBef>
              <a:spcAft>
                <a:spcPts val="0"/>
              </a:spcAft>
              <a:buFont typeface="Symbol" panose="05050102010706020507" pitchFamily="18" charset="2"/>
              <a:buChar char=""/>
              <a:tabLst>
                <a:tab pos="891540" algn="l"/>
              </a:tabLst>
            </a:pP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El dimensionamiento de los componentes electrónicos empleados en el trabajo de titulación se realizó en base a los datos proporcionados por la estadística anual y multianual del sector eléctrico ecuatoriano del año 2018. Sin embargo, por la falta de la actualización de la información se dimensionó los rangos de corriente usando la corriente máxima que soporta el medidor de la Empresa Eléctrica Quito para el sector residencial, el cuál fue de 100A. </a:t>
            </a:r>
            <a:endPar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15000"/>
              </a:lnSpc>
              <a:spcBef>
                <a:spcPts val="0"/>
              </a:spcBef>
              <a:spcAft>
                <a:spcPts val="0"/>
              </a:spcAft>
              <a:buNone/>
              <a:tabLst>
                <a:tab pos="891540" algn="l"/>
              </a:tabLst>
            </a:pPr>
            <a:endPar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Bef>
                <a:spcPts val="0"/>
              </a:spcBef>
              <a:spcAft>
                <a:spcPts val="0"/>
              </a:spcAft>
              <a:buFont typeface="Symbol" panose="05050102010706020507" pitchFamily="18" charset="2"/>
              <a:buChar char=""/>
              <a:tabLst>
                <a:tab pos="891540" algn="l"/>
              </a:tabLst>
            </a:pP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La aplicación web realizada en la plataforma IoT de Ubidots permitió la visualización gráfica y fácil reconocimiento de las variables establecidas en la monitorización como son: voltaje, corriente, potencia, energía y costo. Además, favoreció la implementación de alertas, las cuales son enviadas directamente al correo electrónico cuando la corriente sobrepase los 30A y el consumo de energía sobrepase los 80KWh. La finalidad de generar estas alertas es mantener informado al usuario cuándo se generan grandes consumos de energía.</a:t>
            </a:r>
          </a:p>
          <a:p>
            <a:pPr lvl="0" algn="just">
              <a:lnSpc>
                <a:spcPct val="115000"/>
              </a:lnSpc>
              <a:spcBef>
                <a:spcPts val="0"/>
              </a:spcBef>
              <a:spcAft>
                <a:spcPts val="0"/>
              </a:spcAft>
              <a:buFont typeface="Symbol" panose="05050102010706020507" pitchFamily="18" charset="2"/>
              <a:buChar char=""/>
              <a:tabLst>
                <a:tab pos="891540" algn="l"/>
              </a:tabLst>
            </a:pPr>
            <a:endParaRPr lang="es-EC" sz="1400" dirty="0" smtClean="0">
              <a:solidFill>
                <a:srgbClr val="000000"/>
              </a:solidFill>
              <a:ea typeface="Calibri" panose="020F0502020204030204" pitchFamily="34" charset="0"/>
              <a:cs typeface="Times New Roman" panose="02020603050405020304" pitchFamily="18" charset="0"/>
            </a:endParaRPr>
          </a:p>
          <a:p>
            <a:pPr lvl="0" algn="just">
              <a:lnSpc>
                <a:spcPct val="115000"/>
              </a:lnSpc>
              <a:spcBef>
                <a:spcPts val="0"/>
              </a:spcBef>
              <a:spcAft>
                <a:spcPts val="0"/>
              </a:spcAft>
              <a:buFont typeface="Symbol" panose="05050102010706020507" pitchFamily="18" charset="2"/>
              <a:buChar char=""/>
              <a:tabLst>
                <a:tab pos="891540" algn="l"/>
              </a:tabLst>
            </a:pPr>
            <a:endParaRPr lang="es-ES" sz="1400" dirty="0">
              <a:ea typeface="Calibri" panose="020F0502020204030204" pitchFamily="34" charset="0"/>
              <a:cs typeface="Times New Roman" panose="02020603050405020304" pitchFamily="18" charset="0"/>
            </a:endParaRPr>
          </a:p>
          <a:p>
            <a:pPr marL="0" lvl="0" indent="0" algn="just">
              <a:lnSpc>
                <a:spcPct val="115000"/>
              </a:lnSpc>
              <a:spcBef>
                <a:spcPts val="0"/>
              </a:spcBef>
              <a:spcAft>
                <a:spcPts val="1000"/>
              </a:spcAft>
              <a:buNone/>
              <a:tabLst>
                <a:tab pos="891540" algn="l"/>
              </a:tabLst>
            </a:pPr>
            <a:endParaRPr lang="es-EC"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15000"/>
              </a:lnSpc>
              <a:spcBef>
                <a:spcPts val="0"/>
              </a:spcBef>
              <a:spcAft>
                <a:spcPts val="1000"/>
              </a:spcAft>
              <a:buFont typeface="Symbol" panose="05050102010706020507" pitchFamily="18" charset="2"/>
              <a:buChar char=""/>
              <a:tabLst>
                <a:tab pos="891540" algn="l"/>
              </a:tabLst>
            </a:pPr>
            <a:endParaRPr lang="es-ES" sz="2000" dirty="0" smtClean="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es-EC" sz="1000" dirty="0">
              <a:solidFill>
                <a:schemeClr val="tx1"/>
              </a:solidFill>
              <a:latin typeface="Times New Roman" panose="02020603050405020304" pitchFamily="18" charset="0"/>
              <a:cs typeface="Times New Roman" panose="02020603050405020304" pitchFamily="18" charset="0"/>
            </a:endParaRPr>
          </a:p>
        </p:txBody>
      </p:sp>
      <p:sp>
        <p:nvSpPr>
          <p:cNvPr id="3" name="CuadroTexto 2"/>
          <p:cNvSpPr txBox="1"/>
          <p:nvPr/>
        </p:nvSpPr>
        <p:spPr>
          <a:xfrm>
            <a:off x="0" y="6488668"/>
            <a:ext cx="705967" cy="369332"/>
          </a:xfrm>
          <a:prstGeom prst="rect">
            <a:avLst/>
          </a:prstGeom>
          <a:noFill/>
        </p:spPr>
        <p:txBody>
          <a:bodyPr wrap="square" rtlCol="0">
            <a:spAutoFit/>
          </a:bodyPr>
          <a:lstStyle/>
          <a:p>
            <a:r>
              <a:rPr lang="en-BZ" dirty="0" smtClean="0"/>
              <a:t>27</a:t>
            </a:r>
            <a:endParaRPr lang="es-ES" dirty="0"/>
          </a:p>
        </p:txBody>
      </p:sp>
      <p:sp>
        <p:nvSpPr>
          <p:cNvPr id="4" name="Título 5"/>
          <p:cNvSpPr>
            <a:spLocks noGrp="1"/>
          </p:cNvSpPr>
          <p:nvPr>
            <p:ph type="title"/>
          </p:nvPr>
        </p:nvSpPr>
        <p:spPr>
          <a:xfrm>
            <a:off x="539552" y="28978"/>
            <a:ext cx="8229600" cy="1143000"/>
          </a:xfrm>
        </p:spPr>
        <p:txBody>
          <a:bodyPr/>
          <a:lstStyle/>
          <a:p>
            <a:r>
              <a:rPr lang="es-EC" i="0" dirty="0" smtClean="0">
                <a:solidFill>
                  <a:srgbClr val="00B050"/>
                </a:solidFill>
                <a:latin typeface="Times New Roman" panose="02020603050405020304" pitchFamily="18" charset="0"/>
                <a:cs typeface="Times New Roman" panose="02020603050405020304" pitchFamily="18" charset="0"/>
              </a:rPr>
              <a:t>Conclusiones</a:t>
            </a:r>
            <a:r>
              <a:rPr lang="es-EC" i="0" dirty="0" smtClean="0">
                <a:latin typeface="Times New Roman" panose="02020603050405020304" pitchFamily="18" charset="0"/>
                <a:cs typeface="Times New Roman" panose="02020603050405020304" pitchFamily="18" charset="0"/>
              </a:rPr>
              <a:t/>
            </a:r>
            <a:br>
              <a:rPr lang="es-EC" i="0" dirty="0" smtClean="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8265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7709" y="87151"/>
            <a:ext cx="6876256" cy="523220"/>
          </a:xfrm>
          <a:prstGeom prst="rect">
            <a:avLst/>
          </a:prstGeom>
          <a:noFill/>
        </p:spPr>
        <p:txBody>
          <a:bodyPr wrap="square" rtlCol="0">
            <a:spAutoFit/>
          </a:bodyPr>
          <a:lstStyle/>
          <a:p>
            <a:r>
              <a:rPr lang="es-ES" sz="2800" dirty="0" smtClean="0">
                <a:latin typeface="Palatino Linotype" panose="02040502050505030304" pitchFamily="18" charset="0"/>
                <a:cs typeface="Times New Roman" panose="02020603050405020304" pitchFamily="18" charset="0"/>
              </a:rPr>
              <a:t>Consumo Energético – A nivel Mundial</a:t>
            </a:r>
            <a:endParaRPr lang="es-ES" sz="2800" dirty="0">
              <a:latin typeface="Palatino Linotype" panose="02040502050505030304" pitchFamily="18" charset="0"/>
              <a:cs typeface="Times New Roman" panose="02020603050405020304" pitchFamily="18" charset="0"/>
            </a:endParaRPr>
          </a:p>
        </p:txBody>
      </p:sp>
      <p:sp>
        <p:nvSpPr>
          <p:cNvPr id="15" name="Título 5"/>
          <p:cNvSpPr>
            <a:spLocks noGrp="1"/>
          </p:cNvSpPr>
          <p:nvPr>
            <p:ph type="title"/>
          </p:nvPr>
        </p:nvSpPr>
        <p:spPr>
          <a:xfrm>
            <a:off x="678764" y="0"/>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r>
              <a:rPr lang="en-BZ" dirty="0" smtClean="0"/>
              <a:t>1</a:t>
            </a:r>
            <a:endParaRPr lang="es-ES" dirty="0"/>
          </a:p>
        </p:txBody>
      </p:sp>
      <p:graphicFrame>
        <p:nvGraphicFramePr>
          <p:cNvPr id="8" name="Gráfico 7"/>
          <p:cNvGraphicFramePr/>
          <p:nvPr>
            <p:extLst>
              <p:ext uri="{D42A27DB-BD31-4B8C-83A1-F6EECF244321}">
                <p14:modId xmlns:p14="http://schemas.microsoft.com/office/powerpoint/2010/main" val="359722069"/>
              </p:ext>
            </p:extLst>
          </p:nvPr>
        </p:nvGraphicFramePr>
        <p:xfrm>
          <a:off x="3410419" y="594483"/>
          <a:ext cx="5842362" cy="55446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Diagrama 9"/>
          <p:cNvGraphicFramePr/>
          <p:nvPr>
            <p:extLst>
              <p:ext uri="{D42A27DB-BD31-4B8C-83A1-F6EECF244321}">
                <p14:modId xmlns:p14="http://schemas.microsoft.com/office/powerpoint/2010/main" val="3951510380"/>
              </p:ext>
            </p:extLst>
          </p:nvPr>
        </p:nvGraphicFramePr>
        <p:xfrm>
          <a:off x="-27709" y="-1018241"/>
          <a:ext cx="8460432" cy="7511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03169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Marcador de contenido 4"/>
              <p:cNvSpPr>
                <a:spLocks noGrp="1"/>
              </p:cNvSpPr>
              <p:nvPr>
                <p:ph sz="half" idx="1"/>
              </p:nvPr>
            </p:nvSpPr>
            <p:spPr>
              <a:xfrm>
                <a:off x="76436" y="260648"/>
                <a:ext cx="8698160" cy="6228020"/>
              </a:xfrm>
            </p:spPr>
            <p:txBody>
              <a:bodyPr/>
              <a:lstStyle/>
              <a:p>
                <a:pPr marL="0" indent="0" algn="just">
                  <a:buNone/>
                </a:pPr>
                <a:endParaRPr lang="es-ES" sz="1500" dirty="0" smtClean="0">
                  <a:solidFill>
                    <a:schemeClr val="tx1"/>
                  </a:solidFill>
                  <a:latin typeface="Arial" panose="020B0604020202020204" pitchFamily="34" charset="0"/>
                  <a:cs typeface="Arial" panose="020B0604020202020204" pitchFamily="34" charset="0"/>
                </a:endParaRPr>
              </a:p>
              <a:p>
                <a:pPr marL="0" lvl="0" indent="0" algn="just">
                  <a:lnSpc>
                    <a:spcPct val="115000"/>
                  </a:lnSpc>
                  <a:spcBef>
                    <a:spcPts val="0"/>
                  </a:spcBef>
                  <a:spcAft>
                    <a:spcPts val="0"/>
                  </a:spcAft>
                  <a:buNone/>
                  <a:tabLst>
                    <a:tab pos="891540" algn="l"/>
                  </a:tabLst>
                </a:pPr>
                <a:endParaRPr lang="es-EC"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Bef>
                    <a:spcPts val="0"/>
                  </a:spcBef>
                  <a:spcAft>
                    <a:spcPts val="0"/>
                  </a:spcAft>
                  <a:buFont typeface="Symbol" panose="05050102010706020507" pitchFamily="18" charset="2"/>
                  <a:buChar char=""/>
                  <a:tabLst>
                    <a:tab pos="891540" algn="l"/>
                  </a:tabLst>
                </a:pP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El prototipo fue instalado durante el mes de mayo del presente año, obteniendo los siguientes resultados. Para el sensor de voltaje 1 una precisión de ±0.38% y un error de 0.32%, para el sensor de voltaje 2 una precisión de ±0.57% y un error de 0.43%. Para el caso de los sensores de corriente se obtuvo lo siguiente: el sensor de corriente 1 en cargas que consumen 17,1 A se obtuvo una precisión </a:t>
                </a: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de </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±2.15% y un error 1.92%. En cargas que consumen 9A una precisión </a:t>
                </a: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de ± 0.75</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 y un error de 0.37%. En cargas que consumen 8.7A una </a:t>
                </a: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precisión ± 1.12</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 y un error 0.51%. Al variar a una carga que consume 4.7A se obtuvo una precisión </a:t>
                </a: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de ± 2.26</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 y un error 2.08%. Por último con un carga que consume 1.6A se obtuvo una precisión </a:t>
                </a: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de ± 12,91</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 y un error 12,56%. Finalmente el sensor de corriente 2 con una carga de 34A se obtuvo una precisión </a:t>
                </a: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de ± 0.67</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 y un error 0.61%. En la parte de energía se obtuvo un error 0.71% al medir 82KWh de consumo de energía durante un mes. Lo que lo cataloga como un medidor de clase 1 debido que su error es menor al 1%.</a:t>
                </a:r>
              </a:p>
              <a:p>
                <a:pPr lvl="0" algn="just">
                  <a:lnSpc>
                    <a:spcPct val="115000"/>
                  </a:lnSpc>
                  <a:spcBef>
                    <a:spcPts val="0"/>
                  </a:spcBef>
                  <a:spcAft>
                    <a:spcPts val="0"/>
                  </a:spcAft>
                  <a:buFont typeface="Symbol" panose="05050102010706020507" pitchFamily="18" charset="2"/>
                  <a:buChar char=""/>
                  <a:tabLst>
                    <a:tab pos="891540" algn="l"/>
                  </a:tabLst>
                </a:pPr>
                <a:endPar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Bef>
                    <a:spcPts val="0"/>
                  </a:spcBef>
                  <a:spcAft>
                    <a:spcPts val="0"/>
                  </a:spcAft>
                  <a:buFont typeface="Symbol" panose="05050102010706020507" pitchFamily="18" charset="2"/>
                  <a:buChar char=""/>
                  <a:tabLst>
                    <a:tab pos="891540" algn="l"/>
                  </a:tabLst>
                </a:pP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De las pruebas de cobertura se concluye que el área de cobertura alcanzado por el prototipo usando la tecnología lora fue de </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0.77</a:t>
                </a:r>
                <a14:m>
                  <m:oMath xmlns:m="http://schemas.openxmlformats.org/officeDocument/2006/math">
                    <m:sSup>
                      <m:sSupPr>
                        <m:ctrlPr>
                          <a:rPr lang="es-EC" sz="1400" i="1" smtClean="0">
                            <a:solidFill>
                              <a:srgbClr val="000000"/>
                            </a:solidFill>
                            <a:latin typeface="Cambria Math" panose="02040503050406030204" pitchFamily="18" charset="0"/>
                            <a:cs typeface="Times New Roman" panose="02020603050405020304" pitchFamily="18" charset="0"/>
                          </a:rPr>
                        </m:ctrlPr>
                      </m:sSupPr>
                      <m:e>
                        <m:r>
                          <a:rPr lang="es-EC" sz="1400" b="0" i="1" smtClean="0">
                            <a:solidFill>
                              <a:srgbClr val="000000"/>
                            </a:solidFill>
                            <a:latin typeface="Cambria Math" panose="02040503050406030204" pitchFamily="18" charset="0"/>
                            <a:cs typeface="Times New Roman" panose="02020603050405020304" pitchFamily="18" charset="0"/>
                          </a:rPr>
                          <m:t>𝑘𝑚</m:t>
                        </m:r>
                      </m:e>
                      <m:sup>
                        <m:r>
                          <a:rPr lang="es-EC" sz="1400" b="0" i="1" smtClean="0">
                            <a:solidFill>
                              <a:srgbClr val="000000"/>
                            </a:solidFill>
                            <a:latin typeface="Cambria Math" panose="02040503050406030204" pitchFamily="18" charset="0"/>
                            <a:cs typeface="Times New Roman" panose="02020603050405020304" pitchFamily="18" charset="0"/>
                          </a:rPr>
                          <m:t>2</m:t>
                        </m:r>
                      </m:sup>
                    </m:sSup>
                  </m:oMath>
                </a14:m>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Esta área de cobertura permitió cubrir en su totalidad el barrio Santa Isabel en donde fue instalado y gran parte de los barrios aledaños. En cuanto al retardo de la transmisión de cada mensaje que contiene el payload de lora se obtuvo un retardo promedio de 19s</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lvl="0" algn="just">
                  <a:lnSpc>
                    <a:spcPct val="115000"/>
                  </a:lnSpc>
                  <a:spcBef>
                    <a:spcPts val="0"/>
                  </a:spcBef>
                  <a:spcAft>
                    <a:spcPts val="0"/>
                  </a:spcAft>
                  <a:buFont typeface="Symbol" panose="05050102010706020507" pitchFamily="18" charset="2"/>
                  <a:buChar char=""/>
                  <a:tabLst>
                    <a:tab pos="891540" algn="l"/>
                  </a:tabLst>
                </a:pPr>
                <a:endParaRPr lang="es-EC"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Bef>
                    <a:spcPts val="0"/>
                  </a:spcBef>
                  <a:spcAft>
                    <a:spcPts val="0"/>
                  </a:spcAft>
                  <a:buFont typeface="Symbol" panose="05050102010706020507" pitchFamily="18" charset="2"/>
                  <a:buChar char=""/>
                  <a:tabLst>
                    <a:tab pos="891540" algn="l"/>
                  </a:tabLst>
                </a:pP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Se logró la implementación del dispositivo de monitorización de energía eléctrica orientado al Internet of Things usando la tecnología Lora para el sector residencial. Este dispositivo permitió al usuario llevar un control eficiente del consumo energético de manera diaria o mensual.  Además de agilizar el proceso de recolección de información y facturación por el consumo de energía, lo que resultó un beneficio para la Empresa </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Eléctrica.</a:t>
                </a:r>
              </a:p>
              <a:p>
                <a:pPr lvl="0" algn="just">
                  <a:lnSpc>
                    <a:spcPct val="115000"/>
                  </a:lnSpc>
                  <a:spcBef>
                    <a:spcPts val="0"/>
                  </a:spcBef>
                  <a:spcAft>
                    <a:spcPts val="0"/>
                  </a:spcAft>
                  <a:buFont typeface="Symbol" panose="05050102010706020507" pitchFamily="18" charset="2"/>
                  <a:buChar char=""/>
                  <a:tabLst>
                    <a:tab pos="891540" algn="l"/>
                  </a:tabLst>
                </a:pPr>
                <a:endPar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Bef>
                    <a:spcPts val="0"/>
                  </a:spcBef>
                  <a:spcAft>
                    <a:spcPts val="1000"/>
                  </a:spcAft>
                  <a:buFont typeface="Symbol" panose="05050102010706020507" pitchFamily="18" charset="2"/>
                  <a:buChar char=""/>
                  <a:tabLst>
                    <a:tab pos="891540" algn="l"/>
                  </a:tabLst>
                </a:pPr>
                <a:endParaRPr lang="es-ES" sz="2000" dirty="0" smtClean="0">
                  <a:latin typeface="Arial" panose="020B0604020202020204" pitchFamily="34" charset="0"/>
                  <a:ea typeface="Calibri" panose="020F0502020204030204" pitchFamily="34" charset="0"/>
                  <a:cs typeface="Arial" panose="020B0604020202020204" pitchFamily="34" charset="0"/>
                </a:endParaRPr>
              </a:p>
              <a:p>
                <a:pPr marL="0" indent="0" algn="just">
                  <a:buNone/>
                </a:pPr>
                <a:endParaRPr lang="es-EC" sz="1000" dirty="0">
                  <a:solidFill>
                    <a:schemeClr val="tx1"/>
                  </a:solidFill>
                  <a:latin typeface="Arial" panose="020B0604020202020204" pitchFamily="34" charset="0"/>
                  <a:cs typeface="Arial" panose="020B0604020202020204" pitchFamily="34" charset="0"/>
                </a:endParaRPr>
              </a:p>
            </p:txBody>
          </p:sp>
        </mc:Choice>
        <mc:Fallback>
          <p:sp>
            <p:nvSpPr>
              <p:cNvPr id="5" name="Marcador de contenido 4"/>
              <p:cNvSpPr>
                <a:spLocks noGrp="1" noRot="1" noChangeAspect="1" noMove="1" noResize="1" noEditPoints="1" noAdjustHandles="1" noChangeArrowheads="1" noChangeShapeType="1" noTextEdit="1"/>
              </p:cNvSpPr>
              <p:nvPr>
                <p:ph sz="half" idx="1"/>
              </p:nvPr>
            </p:nvSpPr>
            <p:spPr>
              <a:xfrm>
                <a:off x="76436" y="260648"/>
                <a:ext cx="8698160" cy="6228020"/>
              </a:xfrm>
              <a:blipFill>
                <a:blip r:embed="rId2"/>
                <a:stretch>
                  <a:fillRect l="-210" r="-281"/>
                </a:stretch>
              </a:blipFill>
            </p:spPr>
            <p:txBody>
              <a:bodyPr/>
              <a:lstStyle/>
              <a:p>
                <a:r>
                  <a:rPr lang="es-EC">
                    <a:noFill/>
                  </a:rPr>
                  <a:t> </a:t>
                </a:r>
              </a:p>
            </p:txBody>
          </p:sp>
        </mc:Fallback>
      </mc:AlternateContent>
      <p:sp>
        <p:nvSpPr>
          <p:cNvPr id="3" name="CuadroTexto 2"/>
          <p:cNvSpPr txBox="1"/>
          <p:nvPr/>
        </p:nvSpPr>
        <p:spPr>
          <a:xfrm>
            <a:off x="0" y="6488668"/>
            <a:ext cx="705967" cy="369332"/>
          </a:xfrm>
          <a:prstGeom prst="rect">
            <a:avLst/>
          </a:prstGeom>
          <a:noFill/>
        </p:spPr>
        <p:txBody>
          <a:bodyPr wrap="square" rtlCol="0">
            <a:spAutoFit/>
          </a:bodyPr>
          <a:lstStyle/>
          <a:p>
            <a:r>
              <a:rPr lang="en-BZ" dirty="0" smtClean="0"/>
              <a:t>28</a:t>
            </a:r>
            <a:endParaRPr lang="es-ES" dirty="0"/>
          </a:p>
        </p:txBody>
      </p:sp>
      <p:sp>
        <p:nvSpPr>
          <p:cNvPr id="4" name="Título 5"/>
          <p:cNvSpPr>
            <a:spLocks noGrp="1"/>
          </p:cNvSpPr>
          <p:nvPr>
            <p:ph type="title"/>
          </p:nvPr>
        </p:nvSpPr>
        <p:spPr>
          <a:xfrm>
            <a:off x="539552" y="28978"/>
            <a:ext cx="8229600" cy="1143000"/>
          </a:xfrm>
        </p:spPr>
        <p:txBody>
          <a:bodyPr/>
          <a:lstStyle/>
          <a:p>
            <a:r>
              <a:rPr lang="es-EC" i="0" dirty="0" smtClean="0">
                <a:solidFill>
                  <a:srgbClr val="00B050"/>
                </a:solidFill>
                <a:latin typeface="Times New Roman" panose="02020603050405020304" pitchFamily="18" charset="0"/>
                <a:cs typeface="Times New Roman" panose="02020603050405020304" pitchFamily="18" charset="0"/>
              </a:rPr>
              <a:t>Conclusiones</a:t>
            </a:r>
            <a:r>
              <a:rPr lang="es-EC" i="0" dirty="0" smtClean="0">
                <a:latin typeface="Times New Roman" panose="02020603050405020304" pitchFamily="18" charset="0"/>
                <a:cs typeface="Times New Roman" panose="02020603050405020304" pitchFamily="18" charset="0"/>
              </a:rPr>
              <a:t/>
            </a:r>
            <a:br>
              <a:rPr lang="es-EC" i="0" dirty="0" smtClean="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5670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70992" y="476672"/>
            <a:ext cx="8698160" cy="5867980"/>
          </a:xfrm>
        </p:spPr>
        <p:txBody>
          <a:bodyPr/>
          <a:lstStyle/>
          <a:p>
            <a:pPr marL="0" indent="0" algn="just">
              <a:buNone/>
            </a:pPr>
            <a:endParaRPr lang="es-ES" sz="1500" dirty="0">
              <a:solidFill>
                <a:schemeClr val="tx1"/>
              </a:solidFill>
              <a:latin typeface="Times New Roman" panose="02020603050405020304" pitchFamily="18" charset="0"/>
              <a:cs typeface="Times New Roman" panose="02020603050405020304" pitchFamily="18" charset="0"/>
            </a:endParaRPr>
          </a:p>
          <a:p>
            <a:pPr lvl="0" algn="just">
              <a:lnSpc>
                <a:spcPct val="115000"/>
              </a:lnSpc>
              <a:spcBef>
                <a:spcPts val="0"/>
              </a:spcBef>
              <a:spcAft>
                <a:spcPts val="0"/>
              </a:spcAft>
              <a:buFont typeface="Symbol" panose="05050102010706020507" pitchFamily="18" charset="2"/>
              <a:buChar char=""/>
              <a:tabLst>
                <a:tab pos="891540" algn="l"/>
              </a:tabLst>
            </a:pPr>
            <a:r>
              <a:rPr lang="es-EC"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Nuestro grupo de investigación está interesado en desarrollar el prototipo de la monitorización de energía eléctrica orientado a los sectores comerciales e industriales. Con el objetivo de obtener un prototipo adecuado al rango de medición y características de cada uno de los sectores anteriormente mencionados</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0" lvl="0" indent="0" algn="just">
              <a:lnSpc>
                <a:spcPct val="115000"/>
              </a:lnSpc>
              <a:spcBef>
                <a:spcPts val="0"/>
              </a:spcBef>
              <a:spcAft>
                <a:spcPts val="0"/>
              </a:spcAft>
              <a:buNone/>
              <a:tabLst>
                <a:tab pos="891540" algn="l"/>
              </a:tabLst>
            </a:pPr>
            <a:endParaRPr lang="es-EC"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Bef>
                <a:spcPts val="0"/>
              </a:spcBef>
              <a:spcAft>
                <a:spcPts val="0"/>
              </a:spcAft>
              <a:buFont typeface="Symbol" panose="05050102010706020507" pitchFamily="18" charset="2"/>
              <a:buChar char=""/>
              <a:tabLst>
                <a:tab pos="891540" algn="l"/>
              </a:tabLst>
            </a:pP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Se desea desarrollar un estudio técnico para la implementación de la red Lora con cobertura para la provincia de Pichincha, donde se detalle la cantidad de Gateways requeridos y ubicación geográfica de cada uno de ellos. Para garantizar conectividad de cualquier prototipo que use la tecnología Lora en dicho </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sector.</a:t>
            </a:r>
          </a:p>
          <a:p>
            <a:pPr lvl="0" algn="just">
              <a:lnSpc>
                <a:spcPct val="115000"/>
              </a:lnSpc>
              <a:spcBef>
                <a:spcPts val="0"/>
              </a:spcBef>
              <a:spcAft>
                <a:spcPts val="0"/>
              </a:spcAft>
              <a:buFont typeface="Symbol" panose="05050102010706020507" pitchFamily="18" charset="2"/>
              <a:buChar char=""/>
              <a:tabLst>
                <a:tab pos="891540" algn="l"/>
              </a:tabLst>
            </a:pPr>
            <a:endParaRPr lang="es-EC"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Bef>
                <a:spcPts val="0"/>
              </a:spcBef>
              <a:spcAft>
                <a:spcPts val="0"/>
              </a:spcAft>
              <a:buFont typeface="Symbol" panose="05050102010706020507" pitchFamily="18" charset="2"/>
              <a:buChar char=""/>
              <a:tabLst>
                <a:tab pos="891540" algn="l"/>
              </a:tabLst>
            </a:pP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Con la finalidad de continuar con la línea de investigación se plantea implementar un prototipo de medidor de energía eléctrica que permita corregir el factor de potencia. Con la finalidad de evitar costos adicionales debido a la penalización por bajo factor de potencia en sectores con niveles de media y alta tensión. Además de eludir sobrecargas en los transformadores de las líneas de distribución eléctrica</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lvl="0" algn="just">
              <a:lnSpc>
                <a:spcPct val="115000"/>
              </a:lnSpc>
              <a:spcBef>
                <a:spcPts val="0"/>
              </a:spcBef>
              <a:spcAft>
                <a:spcPts val="0"/>
              </a:spcAft>
              <a:buFont typeface="Symbol" panose="05050102010706020507" pitchFamily="18" charset="2"/>
              <a:buChar char=""/>
              <a:tabLst>
                <a:tab pos="891540" algn="l"/>
              </a:tabLst>
            </a:pPr>
            <a:endParaRPr lang="es-EC"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Bef>
                <a:spcPts val="0"/>
              </a:spcBef>
              <a:spcAft>
                <a:spcPts val="0"/>
              </a:spcAft>
              <a:buFont typeface="Symbol" panose="05050102010706020507" pitchFamily="18" charset="2"/>
              <a:buChar char=""/>
              <a:tabLst>
                <a:tab pos="891540" algn="l"/>
              </a:tabLst>
            </a:pP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También, se desea verificar el funcionamiento del prototipo con expertos de la Empresa Eléctrica Quito, para determinar el error porcentual exacto del prototipo mediante el uso de medidores digitales como equipos patrones. </a:t>
            </a:r>
          </a:p>
          <a:p>
            <a:pPr lvl="0" algn="just">
              <a:lnSpc>
                <a:spcPct val="115000"/>
              </a:lnSpc>
              <a:spcBef>
                <a:spcPts val="0"/>
              </a:spcBef>
              <a:spcAft>
                <a:spcPts val="0"/>
              </a:spcAft>
              <a:buFont typeface="Symbol" panose="05050102010706020507" pitchFamily="18" charset="2"/>
              <a:buChar char=""/>
              <a:tabLst>
                <a:tab pos="891540" algn="l"/>
              </a:tabLst>
            </a:pPr>
            <a:endParaRPr lang="es-EC"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Bef>
                <a:spcPts val="0"/>
              </a:spcBef>
              <a:spcAft>
                <a:spcPts val="0"/>
              </a:spcAft>
              <a:buFont typeface="Symbol" panose="05050102010706020507" pitchFamily="18" charset="2"/>
              <a:buChar char=""/>
              <a:tabLst>
                <a:tab pos="891540" algn="l"/>
              </a:tabLst>
            </a:pP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Por último, se pretende desarrollar una aplicación android que permita al usuario la monitorización de las variables relacionadas con la energía eléctrica desde cualquier dispositivo móvil</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s-EC"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ctr">
              <a:lnSpc>
                <a:spcPct val="115000"/>
              </a:lnSpc>
              <a:spcBef>
                <a:spcPts val="0"/>
              </a:spcBef>
              <a:spcAft>
                <a:spcPts val="0"/>
              </a:spcAft>
              <a:buFont typeface="Symbol" panose="05050102010706020507" pitchFamily="18" charset="2"/>
              <a:buChar char=""/>
              <a:tabLst>
                <a:tab pos="891540" algn="l"/>
              </a:tabLst>
            </a:pPr>
            <a:endParaRPr lang="es-EC" sz="1400" dirty="0">
              <a:solidFill>
                <a:srgbClr val="000000"/>
              </a:solidFill>
              <a:ea typeface="Calibri" panose="020F0502020204030204" pitchFamily="34" charset="0"/>
              <a:cs typeface="Times New Roman" panose="02020603050405020304" pitchFamily="18" charset="0"/>
            </a:endParaRPr>
          </a:p>
          <a:p>
            <a:pPr marL="0" lvl="0" indent="0" algn="just">
              <a:lnSpc>
                <a:spcPct val="115000"/>
              </a:lnSpc>
              <a:spcBef>
                <a:spcPts val="0"/>
              </a:spcBef>
              <a:spcAft>
                <a:spcPts val="1000"/>
              </a:spcAft>
              <a:buNone/>
              <a:tabLst>
                <a:tab pos="891540" algn="l"/>
              </a:tabLst>
            </a:pPr>
            <a:endParaRPr lang="es-ES" sz="2000" dirty="0" smtClean="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es-EC" sz="1000" dirty="0">
              <a:solidFill>
                <a:schemeClr val="tx1"/>
              </a:solidFill>
              <a:latin typeface="Times New Roman" panose="02020603050405020304" pitchFamily="18" charset="0"/>
              <a:cs typeface="Times New Roman" panose="02020603050405020304" pitchFamily="18" charset="0"/>
            </a:endParaRPr>
          </a:p>
        </p:txBody>
      </p:sp>
      <p:sp>
        <p:nvSpPr>
          <p:cNvPr id="3" name="CuadroTexto 2"/>
          <p:cNvSpPr txBox="1"/>
          <p:nvPr/>
        </p:nvSpPr>
        <p:spPr>
          <a:xfrm>
            <a:off x="0" y="6488668"/>
            <a:ext cx="705967" cy="369332"/>
          </a:xfrm>
          <a:prstGeom prst="rect">
            <a:avLst/>
          </a:prstGeom>
          <a:noFill/>
        </p:spPr>
        <p:txBody>
          <a:bodyPr wrap="square" rtlCol="0">
            <a:spAutoFit/>
          </a:bodyPr>
          <a:lstStyle/>
          <a:p>
            <a:r>
              <a:rPr lang="en-BZ" dirty="0" smtClean="0"/>
              <a:t>29</a:t>
            </a:r>
            <a:endParaRPr lang="es-ES" dirty="0"/>
          </a:p>
        </p:txBody>
      </p:sp>
      <p:sp>
        <p:nvSpPr>
          <p:cNvPr id="4" name="Título 5"/>
          <p:cNvSpPr>
            <a:spLocks noGrp="1"/>
          </p:cNvSpPr>
          <p:nvPr>
            <p:ph type="title"/>
          </p:nvPr>
        </p:nvSpPr>
        <p:spPr>
          <a:xfrm>
            <a:off x="539552" y="28978"/>
            <a:ext cx="8229600" cy="1143000"/>
          </a:xfrm>
        </p:spPr>
        <p:txBody>
          <a:bodyPr/>
          <a:lstStyle/>
          <a:p>
            <a:r>
              <a:rPr lang="es-EC" i="0" dirty="0" smtClean="0">
                <a:solidFill>
                  <a:srgbClr val="00B050"/>
                </a:solidFill>
                <a:latin typeface="Times New Roman" panose="02020603050405020304" pitchFamily="18" charset="0"/>
                <a:cs typeface="Times New Roman" panose="02020603050405020304" pitchFamily="18" charset="0"/>
              </a:rPr>
              <a:t>Trabajos Futuros</a:t>
            </a:r>
            <a:r>
              <a:rPr lang="es-EC" i="0" dirty="0" smtClean="0">
                <a:latin typeface="Times New Roman" panose="02020603050405020304" pitchFamily="18" charset="0"/>
                <a:cs typeface="Times New Roman" panose="02020603050405020304" pitchFamily="18" charset="0"/>
              </a:rPr>
              <a:t/>
            </a:r>
            <a:br>
              <a:rPr lang="es-EC" i="0" dirty="0" smtClean="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0716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53867" y="1062899"/>
            <a:ext cx="8784183" cy="1077218"/>
          </a:xfrm>
          <a:prstGeom prst="rect">
            <a:avLst/>
          </a:prstGeom>
          <a:noFill/>
        </p:spPr>
        <p:txBody>
          <a:bodyPr wrap="square">
            <a:spAutoFit/>
          </a:bodyPr>
          <a:lstStyle/>
          <a:p>
            <a:pPr algn="ctr">
              <a:defRPr/>
            </a:pPr>
            <a:r>
              <a:rPr lang="es-ES" sz="3200" b="1" dirty="0">
                <a:solidFill>
                  <a:srgbClr val="336600"/>
                </a:solidFill>
                <a:latin typeface="Times New Roman" panose="02020603050405020304" pitchFamily="18" charset="0"/>
                <a:cs typeface="Times New Roman" panose="02020603050405020304" pitchFamily="18" charset="0"/>
              </a:rPr>
              <a:t>DEPARTAMENTO DE </a:t>
            </a:r>
            <a:r>
              <a:rPr lang="es-ES" sz="3200" b="1" dirty="0" smtClean="0">
                <a:solidFill>
                  <a:srgbClr val="336600"/>
                </a:solidFill>
                <a:latin typeface="Times New Roman" panose="02020603050405020304" pitchFamily="18" charset="0"/>
                <a:cs typeface="Times New Roman" panose="02020603050405020304" pitchFamily="18" charset="0"/>
              </a:rPr>
              <a:t>ELÉCTRICA, ELECTRÓNICA Y TELECOMUNICACIONES</a:t>
            </a:r>
            <a:endParaRPr lang="es-ES" sz="3200" b="1" dirty="0">
              <a:solidFill>
                <a:srgbClr val="336600"/>
              </a:solidFill>
              <a:latin typeface="Times New Roman" panose="02020603050405020304" pitchFamily="18" charset="0"/>
              <a:cs typeface="Times New Roman" panose="02020603050405020304" pitchFamily="18" charset="0"/>
            </a:endParaRPr>
          </a:p>
        </p:txBody>
      </p:sp>
      <p:sp>
        <p:nvSpPr>
          <p:cNvPr id="3" name="2 CuadroTexto"/>
          <p:cNvSpPr txBox="1"/>
          <p:nvPr/>
        </p:nvSpPr>
        <p:spPr>
          <a:xfrm>
            <a:off x="1488019" y="4285740"/>
            <a:ext cx="6743722" cy="461665"/>
          </a:xfrm>
          <a:prstGeom prst="rect">
            <a:avLst/>
          </a:prstGeom>
          <a:noFill/>
        </p:spPr>
        <p:txBody>
          <a:bodyPr wrap="square">
            <a:spAutoFit/>
          </a:bodyPr>
          <a:lstStyle/>
          <a:p>
            <a:pPr algn="ctr">
              <a:defRPr/>
            </a:pPr>
            <a:r>
              <a:rPr lang="es-ES" sz="2400" b="1" dirty="0" smtClean="0">
                <a:solidFill>
                  <a:srgbClr val="336600"/>
                </a:solidFill>
                <a:latin typeface="Times New Roman" panose="02020603050405020304" pitchFamily="18" charset="0"/>
                <a:cs typeface="Times New Roman" panose="02020603050405020304" pitchFamily="18" charset="0"/>
              </a:rPr>
              <a:t>Autor: </a:t>
            </a:r>
            <a:r>
              <a:rPr lang="es-ES" sz="2400" b="1" dirty="0" smtClean="0">
                <a:latin typeface="Times New Roman" panose="02020603050405020304" pitchFamily="18" charset="0"/>
                <a:cs typeface="Times New Roman" panose="02020603050405020304" pitchFamily="18" charset="0"/>
              </a:rPr>
              <a:t>Jefferson Wladimir Balseca Quisaguano</a:t>
            </a:r>
            <a:endParaRPr lang="es-ES" sz="2400" b="1" dirty="0">
              <a:latin typeface="Times New Roman" panose="02020603050405020304" pitchFamily="18" charset="0"/>
              <a:cs typeface="Times New Roman" panose="02020603050405020304" pitchFamily="18" charset="0"/>
            </a:endParaRPr>
          </a:p>
        </p:txBody>
      </p:sp>
      <p:sp>
        <p:nvSpPr>
          <p:cNvPr id="6" name="5 CuadroTexto"/>
          <p:cNvSpPr txBox="1"/>
          <p:nvPr/>
        </p:nvSpPr>
        <p:spPr>
          <a:xfrm>
            <a:off x="1835692" y="2332836"/>
            <a:ext cx="6048375" cy="830997"/>
          </a:xfrm>
          <a:prstGeom prst="rect">
            <a:avLst/>
          </a:prstGeom>
          <a:noFill/>
        </p:spPr>
        <p:txBody>
          <a:bodyPr>
            <a:spAutoFit/>
          </a:bodyPr>
          <a:lstStyle/>
          <a:p>
            <a:pPr algn="ctr">
              <a:defRPr/>
            </a:pPr>
            <a:r>
              <a:rPr lang="es-EC" sz="2400" b="1" dirty="0">
                <a:solidFill>
                  <a:srgbClr val="336600"/>
                </a:solidFill>
                <a:latin typeface="Times New Roman" panose="02020603050405020304" pitchFamily="18" charset="0"/>
                <a:cs typeface="Times New Roman" panose="02020603050405020304" pitchFamily="18" charset="0"/>
              </a:rPr>
              <a:t>Carrera de Ingeniería </a:t>
            </a:r>
            <a:r>
              <a:rPr lang="es-EC" sz="2400" b="1" dirty="0" smtClean="0">
                <a:solidFill>
                  <a:srgbClr val="336600"/>
                </a:solidFill>
                <a:latin typeface="Times New Roman" panose="02020603050405020304" pitchFamily="18" charset="0"/>
                <a:cs typeface="Times New Roman" panose="02020603050405020304" pitchFamily="18" charset="0"/>
              </a:rPr>
              <a:t>en </a:t>
            </a:r>
            <a:r>
              <a:rPr lang="es-EC" sz="2400" b="1" dirty="0">
                <a:solidFill>
                  <a:srgbClr val="336600"/>
                </a:solidFill>
                <a:latin typeface="Times New Roman" panose="02020603050405020304" pitchFamily="18" charset="0"/>
                <a:cs typeface="Times New Roman" panose="02020603050405020304" pitchFamily="18" charset="0"/>
              </a:rPr>
              <a:t>Electrónica y Telecomunicaciones</a:t>
            </a:r>
            <a:endParaRPr lang="en-US" sz="2400" b="1" dirty="0">
              <a:solidFill>
                <a:srgbClr val="336600"/>
              </a:solidFill>
              <a:latin typeface="Times New Roman" panose="02020603050405020304" pitchFamily="18" charset="0"/>
              <a:cs typeface="Times New Roman" panose="02020603050405020304" pitchFamily="18" charset="0"/>
            </a:endParaRPr>
          </a:p>
        </p:txBody>
      </p:sp>
      <p:sp>
        <p:nvSpPr>
          <p:cNvPr id="7" name="2 CuadroTexto"/>
          <p:cNvSpPr txBox="1"/>
          <p:nvPr/>
        </p:nvSpPr>
        <p:spPr>
          <a:xfrm>
            <a:off x="1488019" y="4747405"/>
            <a:ext cx="6743722" cy="1200329"/>
          </a:xfrm>
          <a:prstGeom prst="rect">
            <a:avLst/>
          </a:prstGeom>
          <a:noFill/>
        </p:spPr>
        <p:txBody>
          <a:bodyPr wrap="square">
            <a:spAutoFit/>
          </a:bodyPr>
          <a:lstStyle/>
          <a:p>
            <a:pPr algn="ctr">
              <a:defRPr/>
            </a:pPr>
            <a:r>
              <a:rPr lang="es-ES" sz="2400" b="1" dirty="0" smtClean="0">
                <a:solidFill>
                  <a:srgbClr val="336600"/>
                </a:solidFill>
                <a:latin typeface="Times New Roman" panose="02020603050405020304" pitchFamily="18" charset="0"/>
                <a:cs typeface="Times New Roman" panose="02020603050405020304" pitchFamily="18" charset="0"/>
              </a:rPr>
              <a:t>Director: </a:t>
            </a:r>
            <a:r>
              <a:rPr lang="es-US" sz="2400" b="1" dirty="0">
                <a:latin typeface="Times New Roman" panose="02020603050405020304" pitchFamily="18" charset="0"/>
                <a:ea typeface="Ebrima" panose="02000000000000000000" pitchFamily="2" charset="0"/>
                <a:cs typeface="Times New Roman" panose="02020603050405020304" pitchFamily="18" charset="0"/>
              </a:rPr>
              <a:t>Ing. Román Alcides </a:t>
            </a:r>
            <a:r>
              <a:rPr lang="es-US" sz="2400" b="1" dirty="0" smtClean="0">
                <a:latin typeface="Times New Roman" panose="02020603050405020304" pitchFamily="18" charset="0"/>
                <a:ea typeface="Ebrima" panose="02000000000000000000" pitchFamily="2" charset="0"/>
                <a:cs typeface="Times New Roman" panose="02020603050405020304" pitchFamily="18" charset="0"/>
              </a:rPr>
              <a:t>Lara</a:t>
            </a:r>
          </a:p>
          <a:p>
            <a:pPr algn="ctr">
              <a:defRPr/>
            </a:pPr>
            <a:r>
              <a:rPr lang="es-ES" sz="2400" b="1" dirty="0" smtClean="0">
                <a:solidFill>
                  <a:srgbClr val="336600"/>
                </a:solidFill>
                <a:latin typeface="Times New Roman" panose="02020603050405020304" pitchFamily="18" charset="0"/>
                <a:cs typeface="Times New Roman" panose="02020603050405020304" pitchFamily="18" charset="0"/>
              </a:rPr>
              <a:t>Oponente:</a:t>
            </a:r>
            <a:r>
              <a:rPr lang="es-ES" sz="2400" b="1" dirty="0" smtClean="0">
                <a:latin typeface="Times New Roman" panose="02020603050405020304" pitchFamily="18" charset="0"/>
                <a:cs typeface="Times New Roman" panose="02020603050405020304" pitchFamily="18" charset="0"/>
              </a:rPr>
              <a:t>Ing. Luis Hernán Montoya</a:t>
            </a:r>
            <a:endParaRPr lang="es-ES" sz="2400" b="1" dirty="0">
              <a:solidFill>
                <a:srgbClr val="336600"/>
              </a:solidFill>
              <a:latin typeface="Times New Roman" panose="02020603050405020304" pitchFamily="18" charset="0"/>
              <a:cs typeface="Times New Roman" panose="02020603050405020304" pitchFamily="18" charset="0"/>
            </a:endParaRPr>
          </a:p>
          <a:p>
            <a:pPr algn="ctr">
              <a:defRPr/>
            </a:pPr>
            <a:endParaRPr lang="es-ES" sz="2400" b="1" dirty="0">
              <a:solidFill>
                <a:srgbClr val="336600"/>
              </a:solidFill>
              <a:latin typeface="Times New Roman" panose="02020603050405020304" pitchFamily="18" charset="0"/>
              <a:cs typeface="Times New Roman" panose="02020603050405020304" pitchFamily="18" charset="0"/>
            </a:endParaRPr>
          </a:p>
        </p:txBody>
      </p:sp>
      <p:sp>
        <p:nvSpPr>
          <p:cNvPr id="4" name="CuadroTexto 3"/>
          <p:cNvSpPr txBox="1"/>
          <p:nvPr/>
        </p:nvSpPr>
        <p:spPr>
          <a:xfrm>
            <a:off x="683568" y="2758353"/>
            <a:ext cx="8784976" cy="1631216"/>
          </a:xfrm>
          <a:prstGeom prst="rect">
            <a:avLst/>
          </a:prstGeom>
          <a:noFill/>
        </p:spPr>
        <p:txBody>
          <a:bodyPr wrap="square" rtlCol="0">
            <a:spAutoFit/>
          </a:bodyPr>
          <a:lstStyle/>
          <a:p>
            <a:r>
              <a:rPr lang="es-EC" sz="2400" b="1" dirty="0">
                <a:solidFill>
                  <a:srgbClr val="336600"/>
                </a:solidFill>
              </a:rPr>
              <a:t> </a:t>
            </a:r>
            <a:endParaRPr lang="es-ES" sz="2800" b="1" dirty="0">
              <a:solidFill>
                <a:srgbClr val="336600"/>
              </a:solidFill>
              <a:latin typeface="Times New Roman" panose="02020603050405020304" pitchFamily="18" charset="0"/>
            </a:endParaRPr>
          </a:p>
          <a:p>
            <a:r>
              <a:rPr lang="es-ES" sz="2800" b="1" dirty="0">
                <a:solidFill>
                  <a:srgbClr val="336600"/>
                </a:solidFill>
                <a:latin typeface="Times New Roman" panose="02020603050405020304" pitchFamily="18" charset="0"/>
              </a:rPr>
              <a:t> </a:t>
            </a:r>
            <a:r>
              <a:rPr lang="es-EC" sz="2400" b="1" dirty="0">
                <a:latin typeface="Arial" panose="020B0604020202020204" pitchFamily="34" charset="0"/>
                <a:cs typeface="Arial" panose="020B0604020202020204" pitchFamily="34" charset="0"/>
              </a:rPr>
              <a:t>Implementación de un dispositivo de monitorización de energía eléctrica orientado al Internet of Things usando la tecnología LORA</a:t>
            </a:r>
            <a:r>
              <a:rPr lang="es-ES" sz="2400" b="1" dirty="0" smtClean="0">
                <a:latin typeface="Times New Roman" panose="02020603050405020304" pitchFamily="18" charset="0"/>
              </a:rPr>
              <a:t>. </a:t>
            </a:r>
            <a:r>
              <a:rPr lang="es-ES" sz="2400" b="1" dirty="0">
                <a:solidFill>
                  <a:srgbClr val="336600"/>
                </a:solidFill>
                <a:latin typeface="Times New Roman" panose="02020603050405020304" pitchFamily="18" charset="0"/>
              </a:rPr>
              <a:t>	</a:t>
            </a:r>
          </a:p>
        </p:txBody>
      </p:sp>
    </p:spTree>
    <p:extLst>
      <p:ext uri="{BB962C8B-B14F-4D97-AF65-F5344CB8AC3E}">
        <p14:creationId xmlns:p14="http://schemas.microsoft.com/office/powerpoint/2010/main" val="955974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50"/>
                                        <p:tgtEl>
                                          <p:spTgt spid="2"/>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50"/>
                                        <p:tgtEl>
                                          <p:spTgt spid="6"/>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250"/>
                                        <p:tgtEl>
                                          <p:spTgt spid="4"/>
                                        </p:tgtEl>
                                      </p:cBhvr>
                                    </p:animEffect>
                                  </p:childTnLst>
                                </p:cTn>
                              </p:par>
                            </p:childTnLst>
                          </p:cTn>
                        </p:par>
                        <p:par>
                          <p:cTn id="16" fill="hold">
                            <p:stCondLst>
                              <p:cond delay="750"/>
                            </p:stCondLst>
                            <p:childTnLst>
                              <p:par>
                                <p:cTn id="17" presetID="2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4608" y="246989"/>
            <a:ext cx="6876256" cy="523220"/>
          </a:xfrm>
          <a:prstGeom prst="rect">
            <a:avLst/>
          </a:prstGeom>
          <a:noFill/>
        </p:spPr>
        <p:txBody>
          <a:bodyPr wrap="square" rtlCol="0">
            <a:spAutoFit/>
          </a:bodyPr>
          <a:lstStyle/>
          <a:p>
            <a:r>
              <a:rPr lang="es-ES" sz="2800" dirty="0" smtClean="0">
                <a:latin typeface="Palatino Linotype" panose="02040502050505030304" pitchFamily="18" charset="0"/>
                <a:cs typeface="Times New Roman" panose="02020603050405020304" pitchFamily="18" charset="0"/>
              </a:rPr>
              <a:t>Actualidad</a:t>
            </a:r>
            <a:endParaRPr lang="es-ES" sz="2800" dirty="0">
              <a:latin typeface="Palatino Linotype" panose="02040502050505030304" pitchFamily="18" charset="0"/>
              <a:cs typeface="Times New Roman" panose="02020603050405020304" pitchFamily="18" charset="0"/>
            </a:endParaRPr>
          </a:p>
        </p:txBody>
      </p:sp>
      <p:sp>
        <p:nvSpPr>
          <p:cNvPr id="15" name="Título 5"/>
          <p:cNvSpPr>
            <a:spLocks noGrp="1"/>
          </p:cNvSpPr>
          <p:nvPr>
            <p:ph type="title"/>
          </p:nvPr>
        </p:nvSpPr>
        <p:spPr>
          <a:xfrm>
            <a:off x="678764" y="0"/>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r>
              <a:rPr lang="en-BZ" dirty="0"/>
              <a:t>2</a:t>
            </a:r>
            <a:endParaRPr lang="es-ES" dirty="0"/>
          </a:p>
        </p:txBody>
      </p:sp>
      <p:pic>
        <p:nvPicPr>
          <p:cNvPr id="21506" name="Picture 2" descr="Contador de luz: imágenes, fotos de stock libres de derechos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506" y="863203"/>
            <a:ext cx="3154205" cy="209898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ATENCIÓN A FALSAS NOTIFICACIONES - Publicador de contenid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17" y="821847"/>
            <a:ext cx="4715742" cy="265260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Multas de hasta 500 pesos por tener un perro bravo en casa – Veraz Inform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906" y="4005064"/>
            <a:ext cx="2688705" cy="161322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En Manabí, se atraviesan ríos y caminos de difícil acceso para atender a  zonas rurales - CNEL E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1992" y="4005064"/>
            <a:ext cx="2736372" cy="153921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837" y="3582385"/>
            <a:ext cx="1968232" cy="3080443"/>
          </a:xfrm>
          <a:prstGeom prst="rect">
            <a:avLst/>
          </a:prstGeom>
        </p:spPr>
      </p:pic>
    </p:spTree>
    <p:extLst>
      <p:ext uri="{BB962C8B-B14F-4D97-AF65-F5344CB8AC3E}">
        <p14:creationId xmlns:p14="http://schemas.microsoft.com/office/powerpoint/2010/main" val="42732403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Introducción</a:t>
            </a:r>
          </a:p>
        </p:txBody>
      </p:sp>
      <p:sp>
        <p:nvSpPr>
          <p:cNvPr id="21" name="CuadroTexto 20"/>
          <p:cNvSpPr txBox="1"/>
          <p:nvPr/>
        </p:nvSpPr>
        <p:spPr>
          <a:xfrm>
            <a:off x="-30035" y="6488668"/>
            <a:ext cx="705967" cy="369332"/>
          </a:xfrm>
          <a:prstGeom prst="rect">
            <a:avLst/>
          </a:prstGeom>
          <a:noFill/>
        </p:spPr>
        <p:txBody>
          <a:bodyPr wrap="square" rtlCol="0">
            <a:spAutoFit/>
          </a:bodyPr>
          <a:lstStyle/>
          <a:p>
            <a:r>
              <a:rPr lang="en-BZ" dirty="0"/>
              <a:t>3</a:t>
            </a:r>
            <a:endParaRPr lang="en-BZ" dirty="0" smtClean="0"/>
          </a:p>
        </p:txBody>
      </p:sp>
      <p:sp>
        <p:nvSpPr>
          <p:cNvPr id="22" name="CuadroTexto 21"/>
          <p:cNvSpPr txBox="1"/>
          <p:nvPr/>
        </p:nvSpPr>
        <p:spPr>
          <a:xfrm>
            <a:off x="110550" y="101847"/>
            <a:ext cx="5112568" cy="523220"/>
          </a:xfrm>
          <a:prstGeom prst="rect">
            <a:avLst/>
          </a:prstGeom>
          <a:noFill/>
        </p:spPr>
        <p:txBody>
          <a:bodyPr wrap="square" rtlCol="0">
            <a:spAutoFit/>
          </a:bodyPr>
          <a:lstStyle/>
          <a:p>
            <a:r>
              <a:rPr lang="es-EC" sz="2800" dirty="0" smtClean="0">
                <a:latin typeface="Palatino Linotype" panose="02040502050505030304" pitchFamily="18" charset="0"/>
                <a:cs typeface="Times New Roman" panose="02020603050405020304" pitchFamily="18" charset="0"/>
              </a:rPr>
              <a:t>Trabajos Relacionados</a:t>
            </a:r>
            <a:endParaRPr lang="es-EC" sz="2800" dirty="0">
              <a:latin typeface="Palatino Linotype" panose="02040502050505030304" pitchFamily="18" charset="0"/>
              <a:cs typeface="Times New Roman" panose="02020603050405020304" pitchFamily="18" charset="0"/>
            </a:endParaRPr>
          </a:p>
        </p:txBody>
      </p:sp>
      <p:sp>
        <p:nvSpPr>
          <p:cNvPr id="13" name="Rectángulo 12"/>
          <p:cNvSpPr/>
          <p:nvPr/>
        </p:nvSpPr>
        <p:spPr>
          <a:xfrm>
            <a:off x="4430835" y="3246355"/>
            <a:ext cx="4320480" cy="430887"/>
          </a:xfrm>
          <a:prstGeom prst="rect">
            <a:avLst/>
          </a:prstGeom>
        </p:spPr>
        <p:txBody>
          <a:bodyPr wrap="square">
            <a:spAutoFit/>
          </a:bodyPr>
          <a:lstStyle/>
          <a:p>
            <a:pPr algn="ctr"/>
            <a:r>
              <a:rPr lang="es-EC" sz="1100" dirty="0">
                <a:latin typeface="Times New Roman" panose="02020603050405020304" pitchFamily="18" charset="0"/>
                <a:cs typeface="Times New Roman" panose="02020603050405020304" pitchFamily="18" charset="0"/>
              </a:rPr>
              <a:t>Monitoreo de consumo de la energía eléctrica por medio de una aplicación Android </a:t>
            </a:r>
            <a:r>
              <a:rPr lang="es-ES" sz="1100" dirty="0" smtClean="0">
                <a:latin typeface="Times New Roman" panose="02020603050405020304" pitchFamily="18" charset="0"/>
                <a:cs typeface="Times New Roman" panose="02020603050405020304" pitchFamily="18" charset="0"/>
              </a:rPr>
              <a:t>  </a:t>
            </a:r>
            <a:r>
              <a:rPr lang="fr-FR" sz="1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(Núñez Rocha et al., 2016)</a:t>
            </a:r>
            <a:r>
              <a:rPr lang="es-EC" sz="11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–México</a:t>
            </a:r>
            <a:endParaRPr lang="es-ES" sz="1100" b="1" dirty="0">
              <a:latin typeface="Times New Roman" panose="02020603050405020304" pitchFamily="18" charset="0"/>
              <a:cs typeface="Times New Roman" panose="02020603050405020304" pitchFamily="18" charset="0"/>
            </a:endParaRPr>
          </a:p>
        </p:txBody>
      </p:sp>
      <p:sp>
        <p:nvSpPr>
          <p:cNvPr id="23" name="Rectángulo 22"/>
          <p:cNvSpPr/>
          <p:nvPr/>
        </p:nvSpPr>
        <p:spPr>
          <a:xfrm>
            <a:off x="-31709" y="3505873"/>
            <a:ext cx="4245423" cy="769441"/>
          </a:xfrm>
          <a:prstGeom prst="rect">
            <a:avLst/>
          </a:prstGeom>
        </p:spPr>
        <p:txBody>
          <a:bodyPr wrap="square">
            <a:spAutoFit/>
          </a:bodyPr>
          <a:lstStyle/>
          <a:p>
            <a:pPr algn="ctr"/>
            <a:r>
              <a:rPr lang="es-EC" sz="1100" dirty="0">
                <a:latin typeface="Times New Roman" panose="02020603050405020304" pitchFamily="18" charset="0"/>
                <a:cs typeface="Times New Roman" panose="02020603050405020304" pitchFamily="18" charset="0"/>
              </a:rPr>
              <a:t>Diseño e implementación de un medidor de energía electrónico para vivienda, con orientación a la prevención de consumo y ahorro </a:t>
            </a:r>
            <a:r>
              <a:rPr lang="es-EC" sz="1100" dirty="0" smtClean="0">
                <a:latin typeface="Times New Roman" panose="02020603050405020304" pitchFamily="18" charset="0"/>
                <a:cs typeface="Times New Roman" panose="02020603050405020304" pitchFamily="18" charset="0"/>
              </a:rPr>
              <a:t>energético </a:t>
            </a:r>
            <a:r>
              <a:rPr lang="pt-BR" sz="1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(Samaniego Idrovo &amp; Velesaca Orellana, 2016)</a:t>
            </a:r>
            <a:r>
              <a:rPr lang="es-EC" sz="11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–Cuenca.</a:t>
            </a:r>
            <a:endParaRPr lang="es-ES" sz="1100" b="1" dirty="0">
              <a:latin typeface="Times New Roman" panose="02020603050405020304" pitchFamily="18" charset="0"/>
              <a:cs typeface="Times New Roman" panose="02020603050405020304" pitchFamily="18" charset="0"/>
            </a:endParaRPr>
          </a:p>
          <a:p>
            <a:endParaRPr lang="es-ES" sz="1100" dirty="0">
              <a:latin typeface="Times New Roman" panose="02020603050405020304" pitchFamily="18" charset="0"/>
              <a:cs typeface="Times New Roman" panose="02020603050405020304" pitchFamily="18" charset="0"/>
            </a:endParaRPr>
          </a:p>
        </p:txBody>
      </p:sp>
      <p:sp>
        <p:nvSpPr>
          <p:cNvPr id="28" name="Rectángulo 27"/>
          <p:cNvSpPr/>
          <p:nvPr/>
        </p:nvSpPr>
        <p:spPr>
          <a:xfrm>
            <a:off x="1966074" y="5659059"/>
            <a:ext cx="4495279" cy="738664"/>
          </a:xfrm>
          <a:prstGeom prst="rect">
            <a:avLst/>
          </a:prstGeom>
        </p:spPr>
        <p:txBody>
          <a:bodyPr wrap="square">
            <a:spAutoFit/>
          </a:bodyPr>
          <a:lstStyle/>
          <a:p>
            <a:pPr algn="ctr"/>
            <a:r>
              <a:rPr lang="es-EC" sz="1100" dirty="0">
                <a:latin typeface="Times New Roman" panose="02020603050405020304" pitchFamily="18" charset="0"/>
                <a:cs typeface="Times New Roman" panose="02020603050405020304" pitchFamily="18" charset="0"/>
              </a:rPr>
              <a:t>Implementación de un prototipo de medidor de energía residencial considerando las pérdidas no técnicas por hurto </a:t>
            </a:r>
            <a:r>
              <a:rPr lang="es-EC" sz="1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(Romero Gaibor, 2017)–</a:t>
            </a:r>
            <a:r>
              <a:rPr lang="es-ES" sz="11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Chimborazo.</a:t>
            </a:r>
            <a:endParaRPr lang="es-ES" sz="1100" b="1" dirty="0">
              <a:latin typeface="Times New Roman" panose="02020603050405020304" pitchFamily="18" charset="0"/>
              <a:cs typeface="Times New Roman" panose="02020603050405020304" pitchFamily="18" charset="0"/>
            </a:endParaRPr>
          </a:p>
          <a:p>
            <a:endParaRPr lang="es-ES" sz="900" dirty="0"/>
          </a:p>
        </p:txBody>
      </p:sp>
      <p:pic>
        <p:nvPicPr>
          <p:cNvPr id="2" name="Imagen 1"/>
          <p:cNvPicPr>
            <a:picLocks noChangeAspect="1"/>
          </p:cNvPicPr>
          <p:nvPr/>
        </p:nvPicPr>
        <p:blipFill>
          <a:blip r:embed="rId3"/>
          <a:stretch>
            <a:fillRect/>
          </a:stretch>
        </p:blipFill>
        <p:spPr>
          <a:xfrm>
            <a:off x="34634" y="600478"/>
            <a:ext cx="2788892" cy="1568326"/>
          </a:xfrm>
          <a:prstGeom prst="rect">
            <a:avLst/>
          </a:prstGeom>
        </p:spPr>
      </p:pic>
      <p:pic>
        <p:nvPicPr>
          <p:cNvPr id="7" name="Imagen 6"/>
          <p:cNvPicPr>
            <a:picLocks noChangeAspect="1"/>
          </p:cNvPicPr>
          <p:nvPr/>
        </p:nvPicPr>
        <p:blipFill>
          <a:blip r:embed="rId4"/>
          <a:stretch>
            <a:fillRect/>
          </a:stretch>
        </p:blipFill>
        <p:spPr>
          <a:xfrm>
            <a:off x="4502912" y="600478"/>
            <a:ext cx="3251740" cy="1595725"/>
          </a:xfrm>
          <a:prstGeom prst="rect">
            <a:avLst/>
          </a:prstGeom>
        </p:spPr>
      </p:pic>
      <p:pic>
        <p:nvPicPr>
          <p:cNvPr id="8" name="Imagen 7"/>
          <p:cNvPicPr>
            <a:picLocks noChangeAspect="1"/>
          </p:cNvPicPr>
          <p:nvPr/>
        </p:nvPicPr>
        <p:blipFill rotWithShape="1">
          <a:blip r:embed="rId5"/>
          <a:srcRect r="36006" b="43984"/>
          <a:stretch/>
        </p:blipFill>
        <p:spPr>
          <a:xfrm>
            <a:off x="710402" y="4202796"/>
            <a:ext cx="2318699" cy="1456263"/>
          </a:xfrm>
          <a:prstGeom prst="rect">
            <a:avLst/>
          </a:prstGeom>
        </p:spPr>
      </p:pic>
      <mc:AlternateContent xmlns:mc="http://schemas.openxmlformats.org/markup-compatibility/2006" xmlns:a14="http://schemas.microsoft.com/office/drawing/2010/main">
        <mc:Choice Requires="a14">
          <p:graphicFrame>
            <p:nvGraphicFramePr>
              <p:cNvPr id="17" name="Tabla 16"/>
              <p:cNvGraphicFramePr>
                <a:graphicFrameLocks noGrp="1"/>
              </p:cNvGraphicFramePr>
              <p:nvPr>
                <p:extLst>
                  <p:ext uri="{D42A27DB-BD31-4B8C-83A1-F6EECF244321}">
                    <p14:modId xmlns:p14="http://schemas.microsoft.com/office/powerpoint/2010/main" val="570469845"/>
                  </p:ext>
                </p:extLst>
              </p:nvPr>
            </p:nvGraphicFramePr>
            <p:xfrm>
              <a:off x="-31709" y="2211543"/>
              <a:ext cx="4355973" cy="1280160"/>
            </p:xfrm>
            <a:graphic>
              <a:graphicData uri="http://schemas.openxmlformats.org/drawingml/2006/table">
                <a:tbl>
                  <a:tblPr firstRow="1" bandRow="1">
                    <a:tableStyleId>{5C22544A-7EE6-4342-B048-85BDC9FD1C3A}</a:tableStyleId>
                  </a:tblPr>
                  <a:tblGrid>
                    <a:gridCol w="1451991">
                      <a:extLst>
                        <a:ext uri="{9D8B030D-6E8A-4147-A177-3AD203B41FA5}">
                          <a16:colId xmlns:a16="http://schemas.microsoft.com/office/drawing/2014/main" val="2134655728"/>
                        </a:ext>
                      </a:extLst>
                    </a:gridCol>
                    <a:gridCol w="1451991">
                      <a:extLst>
                        <a:ext uri="{9D8B030D-6E8A-4147-A177-3AD203B41FA5}">
                          <a16:colId xmlns:a16="http://schemas.microsoft.com/office/drawing/2014/main" val="1885703535"/>
                        </a:ext>
                      </a:extLst>
                    </a:gridCol>
                    <a:gridCol w="1451991">
                      <a:extLst>
                        <a:ext uri="{9D8B030D-6E8A-4147-A177-3AD203B41FA5}">
                          <a16:colId xmlns:a16="http://schemas.microsoft.com/office/drawing/2014/main" val="2441273688"/>
                        </a:ext>
                      </a:extLst>
                    </a:gridCol>
                  </a:tblGrid>
                  <a:tr h="288379">
                    <a:tc>
                      <a:txBody>
                        <a:bodyPr/>
                        <a:lstStyle/>
                        <a:p>
                          <a:pPr algn="ctr"/>
                          <a:r>
                            <a:rPr lang="es-EC" sz="1200" dirty="0" smtClean="0"/>
                            <a:t>Equipo</a:t>
                          </a:r>
                          <a:endParaRPr lang="es-EC" sz="1200" dirty="0"/>
                        </a:p>
                      </a:txBody>
                      <a:tcPr/>
                    </a:tc>
                    <a:tc>
                      <a:txBody>
                        <a:bodyPr/>
                        <a:lstStyle/>
                        <a:p>
                          <a:pPr algn="ctr"/>
                          <a:r>
                            <a:rPr lang="es-EC" sz="1200" dirty="0" smtClean="0"/>
                            <a:t>Error medio corriente</a:t>
                          </a:r>
                          <a:endParaRPr lang="es-EC" sz="1200" dirty="0"/>
                        </a:p>
                      </a:txBody>
                      <a:tcPr/>
                    </a:tc>
                    <a:tc>
                      <a:txBody>
                        <a:bodyPr/>
                        <a:lstStyle/>
                        <a:p>
                          <a:pPr algn="ctr"/>
                          <a:r>
                            <a:rPr lang="es-EC" sz="1200" dirty="0" smtClean="0"/>
                            <a:t>Error</a:t>
                          </a:r>
                          <a:r>
                            <a:rPr lang="es-EC" sz="1200" baseline="0" dirty="0" smtClean="0"/>
                            <a:t> medio voltaje </a:t>
                          </a:r>
                          <a:endParaRPr lang="es-EC" sz="1200" dirty="0"/>
                        </a:p>
                      </a:txBody>
                      <a:tcPr/>
                    </a:tc>
                    <a:extLst>
                      <a:ext uri="{0D108BD9-81ED-4DB2-BD59-A6C34878D82A}">
                        <a16:rowId xmlns:a16="http://schemas.microsoft.com/office/drawing/2014/main" val="4199732911"/>
                      </a:ext>
                    </a:extLst>
                  </a:tr>
                  <a:tr h="173028">
                    <a:tc>
                      <a:txBody>
                        <a:bodyPr/>
                        <a:lstStyle/>
                        <a:p>
                          <a:pPr algn="ctr"/>
                          <a:r>
                            <a:rPr lang="es-EC" sz="1200" dirty="0" smtClean="0"/>
                            <a:t>FLUKE</a:t>
                          </a:r>
                          <a:r>
                            <a:rPr lang="es-EC" sz="1200" baseline="0" dirty="0" smtClean="0"/>
                            <a:t> 189</a:t>
                          </a:r>
                          <a:endParaRPr lang="es-EC" sz="1200" dirty="0"/>
                        </a:p>
                      </a:txBody>
                      <a:tcPr/>
                    </a:tc>
                    <a:tc>
                      <a:txBody>
                        <a:bodyPr/>
                        <a:lstStyle/>
                        <a:p>
                          <a:pPr algn="ctr"/>
                          <a:endParaRPr lang="es-EC" sz="1200" dirty="0"/>
                        </a:p>
                      </a:txBody>
                      <a:tcPr/>
                    </a:tc>
                    <a:tc>
                      <a:txBody>
                        <a:bodyPr/>
                        <a:lstStyle/>
                        <a:p>
                          <a:pPr algn="ct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ea typeface="Cambria Math" panose="02040503050406030204" pitchFamily="18" charset="0"/>
                                  </a:rPr>
                                  <m:t>±</m:t>
                                </m:r>
                                <m:r>
                                  <a:rPr lang="es-EC" sz="1200" b="0" i="1" smtClean="0">
                                    <a:latin typeface="Cambria Math" panose="02040503050406030204" pitchFamily="18" charset="0"/>
                                    <a:ea typeface="Cambria Math" panose="02040503050406030204" pitchFamily="18" charset="0"/>
                                  </a:rPr>
                                  <m:t>1,17%</m:t>
                                </m:r>
                              </m:oMath>
                            </m:oMathPara>
                          </a14:m>
                          <a:endParaRPr lang="es-EC" sz="1200" dirty="0"/>
                        </a:p>
                      </a:txBody>
                      <a:tcPr/>
                    </a:tc>
                    <a:extLst>
                      <a:ext uri="{0D108BD9-81ED-4DB2-BD59-A6C34878D82A}">
                        <a16:rowId xmlns:a16="http://schemas.microsoft.com/office/drawing/2014/main" val="509305275"/>
                      </a:ext>
                    </a:extLst>
                  </a:tr>
                  <a:tr h="173028">
                    <a:tc>
                      <a:txBody>
                        <a:bodyPr/>
                        <a:lstStyle/>
                        <a:p>
                          <a:pPr algn="ctr"/>
                          <a:r>
                            <a:rPr lang="es-EC" sz="1200" dirty="0" smtClean="0"/>
                            <a:t>FLUKE</a:t>
                          </a:r>
                          <a:r>
                            <a:rPr lang="es-EC" sz="1200" baseline="0" dirty="0" smtClean="0"/>
                            <a:t>  I1010</a:t>
                          </a:r>
                          <a:endParaRPr lang="es-EC" sz="1200" dirty="0"/>
                        </a:p>
                      </a:txBody>
                      <a:tcPr/>
                    </a:tc>
                    <a:tc>
                      <a:txBody>
                        <a:bodyPr/>
                        <a:lstStyle/>
                        <a:p>
                          <a:pPr algn="ct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ea typeface="Cambria Math" panose="02040503050406030204" pitchFamily="18" charset="0"/>
                                  </a:rPr>
                                  <m:t>±</m:t>
                                </m:r>
                                <m:r>
                                  <a:rPr lang="es-EC" sz="1200" b="0" i="1" smtClean="0">
                                    <a:latin typeface="Cambria Math" panose="02040503050406030204" pitchFamily="18" charset="0"/>
                                    <a:ea typeface="Cambria Math" panose="02040503050406030204" pitchFamily="18" charset="0"/>
                                  </a:rPr>
                                  <m:t>4,05%</m:t>
                                </m:r>
                              </m:oMath>
                            </m:oMathPara>
                          </a14:m>
                          <a:endParaRPr lang="es-EC" sz="1200" dirty="0"/>
                        </a:p>
                      </a:txBody>
                      <a:tcPr/>
                    </a:tc>
                    <a:tc>
                      <a:txBody>
                        <a:bodyPr/>
                        <a:lstStyle/>
                        <a:p>
                          <a:pPr algn="ctr"/>
                          <a:endParaRPr lang="es-EC" sz="1200" dirty="0"/>
                        </a:p>
                      </a:txBody>
                      <a:tcPr/>
                    </a:tc>
                    <a:extLst>
                      <a:ext uri="{0D108BD9-81ED-4DB2-BD59-A6C34878D82A}">
                        <a16:rowId xmlns:a16="http://schemas.microsoft.com/office/drawing/2014/main" val="3283612744"/>
                      </a:ext>
                    </a:extLst>
                  </a:tr>
                  <a:tr h="173028">
                    <a:tc>
                      <a:txBody>
                        <a:bodyPr/>
                        <a:lstStyle/>
                        <a:p>
                          <a:pPr algn="ctr"/>
                          <a:r>
                            <a:rPr lang="es-EC" sz="1200" dirty="0" smtClean="0"/>
                            <a:t>PROVA</a:t>
                          </a:r>
                          <a:r>
                            <a:rPr lang="es-EC" sz="1200" baseline="0" dirty="0" smtClean="0"/>
                            <a:t> WM-02</a:t>
                          </a:r>
                          <a:endParaRPr lang="es-EC" sz="1200" dirty="0"/>
                        </a:p>
                      </a:txBody>
                      <a:tcPr/>
                    </a:tc>
                    <a:tc>
                      <a:txBody>
                        <a:bodyPr/>
                        <a:lstStyle/>
                        <a:p>
                          <a:pPr algn="ct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ea typeface="Cambria Math" panose="02040503050406030204" pitchFamily="18" charset="0"/>
                                  </a:rPr>
                                  <m:t>±</m:t>
                                </m:r>
                                <m:r>
                                  <a:rPr lang="es-EC" sz="1200" b="0" i="1" smtClean="0">
                                    <a:latin typeface="Cambria Math" panose="02040503050406030204" pitchFamily="18" charset="0"/>
                                    <a:ea typeface="Cambria Math" panose="02040503050406030204" pitchFamily="18" charset="0"/>
                                  </a:rPr>
                                  <m:t>4,36%</m:t>
                                </m:r>
                              </m:oMath>
                            </m:oMathPara>
                          </a14:m>
                          <a:endParaRPr lang="es-EC" sz="1200" dirty="0"/>
                        </a:p>
                      </a:txBody>
                      <a:tcPr/>
                    </a:tc>
                    <a:tc>
                      <a:txBody>
                        <a:bodyPr/>
                        <a:lstStyle/>
                        <a:p>
                          <a:pPr algn="ct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ea typeface="Cambria Math" panose="02040503050406030204" pitchFamily="18" charset="0"/>
                                  </a:rPr>
                                  <m:t>±</m:t>
                                </m:r>
                                <m:r>
                                  <a:rPr lang="es-EC" sz="1200" b="0" i="1" smtClean="0">
                                    <a:latin typeface="Cambria Math" panose="02040503050406030204" pitchFamily="18" charset="0"/>
                                    <a:ea typeface="Cambria Math" panose="02040503050406030204" pitchFamily="18" charset="0"/>
                                  </a:rPr>
                                  <m:t>1,48%</m:t>
                                </m:r>
                              </m:oMath>
                            </m:oMathPara>
                          </a14:m>
                          <a:endParaRPr lang="es-EC" sz="1200" dirty="0"/>
                        </a:p>
                      </a:txBody>
                      <a:tcPr/>
                    </a:tc>
                    <a:extLst>
                      <a:ext uri="{0D108BD9-81ED-4DB2-BD59-A6C34878D82A}">
                        <a16:rowId xmlns:a16="http://schemas.microsoft.com/office/drawing/2014/main" val="532408583"/>
                      </a:ext>
                    </a:extLst>
                  </a:tr>
                </a:tbl>
              </a:graphicData>
            </a:graphic>
          </p:graphicFrame>
        </mc:Choice>
        <mc:Fallback xmlns="">
          <p:graphicFrame>
            <p:nvGraphicFramePr>
              <p:cNvPr id="17" name="Tabla 16"/>
              <p:cNvGraphicFramePr>
                <a:graphicFrameLocks noGrp="1"/>
              </p:cNvGraphicFramePr>
              <p:nvPr>
                <p:extLst>
                  <p:ext uri="{D42A27DB-BD31-4B8C-83A1-F6EECF244321}">
                    <p14:modId xmlns:p14="http://schemas.microsoft.com/office/powerpoint/2010/main" val="570469845"/>
                  </p:ext>
                </p:extLst>
              </p:nvPr>
            </p:nvGraphicFramePr>
            <p:xfrm>
              <a:off x="-31709" y="2211543"/>
              <a:ext cx="4355973" cy="1280160"/>
            </p:xfrm>
            <a:graphic>
              <a:graphicData uri="http://schemas.openxmlformats.org/drawingml/2006/table">
                <a:tbl>
                  <a:tblPr firstRow="1" bandRow="1">
                    <a:tableStyleId>{5C22544A-7EE6-4342-B048-85BDC9FD1C3A}</a:tableStyleId>
                  </a:tblPr>
                  <a:tblGrid>
                    <a:gridCol w="1451991">
                      <a:extLst>
                        <a:ext uri="{9D8B030D-6E8A-4147-A177-3AD203B41FA5}">
                          <a16:colId xmlns:a16="http://schemas.microsoft.com/office/drawing/2014/main" val="2134655728"/>
                        </a:ext>
                      </a:extLst>
                    </a:gridCol>
                    <a:gridCol w="1451991">
                      <a:extLst>
                        <a:ext uri="{9D8B030D-6E8A-4147-A177-3AD203B41FA5}">
                          <a16:colId xmlns:a16="http://schemas.microsoft.com/office/drawing/2014/main" val="1885703535"/>
                        </a:ext>
                      </a:extLst>
                    </a:gridCol>
                    <a:gridCol w="1451991">
                      <a:extLst>
                        <a:ext uri="{9D8B030D-6E8A-4147-A177-3AD203B41FA5}">
                          <a16:colId xmlns:a16="http://schemas.microsoft.com/office/drawing/2014/main" val="2441273688"/>
                        </a:ext>
                      </a:extLst>
                    </a:gridCol>
                  </a:tblGrid>
                  <a:tr h="457200">
                    <a:tc>
                      <a:txBody>
                        <a:bodyPr/>
                        <a:lstStyle/>
                        <a:p>
                          <a:pPr algn="ctr"/>
                          <a:r>
                            <a:rPr lang="es-EC" sz="1200" dirty="0" smtClean="0"/>
                            <a:t>Equipo</a:t>
                          </a:r>
                          <a:endParaRPr lang="es-EC" sz="1200" dirty="0"/>
                        </a:p>
                      </a:txBody>
                      <a:tcPr/>
                    </a:tc>
                    <a:tc>
                      <a:txBody>
                        <a:bodyPr/>
                        <a:lstStyle/>
                        <a:p>
                          <a:pPr algn="ctr"/>
                          <a:r>
                            <a:rPr lang="es-EC" sz="1200" dirty="0" smtClean="0"/>
                            <a:t>Error medio corriente</a:t>
                          </a:r>
                          <a:endParaRPr lang="es-EC" sz="1200" dirty="0"/>
                        </a:p>
                      </a:txBody>
                      <a:tcPr/>
                    </a:tc>
                    <a:tc>
                      <a:txBody>
                        <a:bodyPr/>
                        <a:lstStyle/>
                        <a:p>
                          <a:pPr algn="ctr"/>
                          <a:r>
                            <a:rPr lang="es-EC" sz="1200" dirty="0" smtClean="0"/>
                            <a:t>Error</a:t>
                          </a:r>
                          <a:r>
                            <a:rPr lang="es-EC" sz="1200" baseline="0" dirty="0" smtClean="0"/>
                            <a:t> medio voltaje </a:t>
                          </a:r>
                          <a:endParaRPr lang="es-EC" sz="1200" dirty="0"/>
                        </a:p>
                      </a:txBody>
                      <a:tcPr/>
                    </a:tc>
                    <a:extLst>
                      <a:ext uri="{0D108BD9-81ED-4DB2-BD59-A6C34878D82A}">
                        <a16:rowId xmlns:a16="http://schemas.microsoft.com/office/drawing/2014/main" val="4199732911"/>
                      </a:ext>
                    </a:extLst>
                  </a:tr>
                  <a:tr h="274320">
                    <a:tc>
                      <a:txBody>
                        <a:bodyPr/>
                        <a:lstStyle/>
                        <a:p>
                          <a:pPr algn="ctr"/>
                          <a:r>
                            <a:rPr lang="es-EC" sz="1200" dirty="0" smtClean="0"/>
                            <a:t>FLUKE</a:t>
                          </a:r>
                          <a:r>
                            <a:rPr lang="es-EC" sz="1200" baseline="0" dirty="0" smtClean="0"/>
                            <a:t> 189</a:t>
                          </a:r>
                          <a:endParaRPr lang="es-EC" sz="1200" dirty="0"/>
                        </a:p>
                      </a:txBody>
                      <a:tcPr/>
                    </a:tc>
                    <a:tc>
                      <a:txBody>
                        <a:bodyPr/>
                        <a:lstStyle/>
                        <a:p>
                          <a:pPr algn="ctr"/>
                          <a:endParaRPr lang="es-EC" sz="1200" dirty="0"/>
                        </a:p>
                      </a:txBody>
                      <a:tcPr/>
                    </a:tc>
                    <a:tc>
                      <a:txBody>
                        <a:bodyPr/>
                        <a:lstStyle/>
                        <a:p>
                          <a:endParaRPr lang="es-EC"/>
                        </a:p>
                      </a:txBody>
                      <a:tcPr>
                        <a:blipFill>
                          <a:blip r:embed="rId6"/>
                          <a:stretch>
                            <a:fillRect l="-200000" t="-165217" r="-1674" b="-210870"/>
                          </a:stretch>
                        </a:blipFill>
                      </a:tcPr>
                    </a:tc>
                    <a:extLst>
                      <a:ext uri="{0D108BD9-81ED-4DB2-BD59-A6C34878D82A}">
                        <a16:rowId xmlns:a16="http://schemas.microsoft.com/office/drawing/2014/main" val="509305275"/>
                      </a:ext>
                    </a:extLst>
                  </a:tr>
                  <a:tr h="274320">
                    <a:tc>
                      <a:txBody>
                        <a:bodyPr/>
                        <a:lstStyle/>
                        <a:p>
                          <a:pPr algn="ctr"/>
                          <a:r>
                            <a:rPr lang="es-EC" sz="1200" dirty="0" smtClean="0"/>
                            <a:t>FLUKE</a:t>
                          </a:r>
                          <a:r>
                            <a:rPr lang="es-EC" sz="1200" baseline="0" dirty="0" smtClean="0"/>
                            <a:t>  I1010</a:t>
                          </a:r>
                          <a:endParaRPr lang="es-EC" sz="1200" dirty="0"/>
                        </a:p>
                      </a:txBody>
                      <a:tcPr/>
                    </a:tc>
                    <a:tc>
                      <a:txBody>
                        <a:bodyPr/>
                        <a:lstStyle/>
                        <a:p>
                          <a:endParaRPr lang="es-EC"/>
                        </a:p>
                      </a:txBody>
                      <a:tcPr>
                        <a:blipFill>
                          <a:blip r:embed="rId6"/>
                          <a:stretch>
                            <a:fillRect l="-100840" t="-271111" r="-102101" b="-115556"/>
                          </a:stretch>
                        </a:blipFill>
                      </a:tcPr>
                    </a:tc>
                    <a:tc>
                      <a:txBody>
                        <a:bodyPr/>
                        <a:lstStyle/>
                        <a:p>
                          <a:pPr algn="ctr"/>
                          <a:endParaRPr lang="es-EC" sz="1200" dirty="0"/>
                        </a:p>
                      </a:txBody>
                      <a:tcPr/>
                    </a:tc>
                    <a:extLst>
                      <a:ext uri="{0D108BD9-81ED-4DB2-BD59-A6C34878D82A}">
                        <a16:rowId xmlns:a16="http://schemas.microsoft.com/office/drawing/2014/main" val="3283612744"/>
                      </a:ext>
                    </a:extLst>
                  </a:tr>
                  <a:tr h="274320">
                    <a:tc>
                      <a:txBody>
                        <a:bodyPr/>
                        <a:lstStyle/>
                        <a:p>
                          <a:pPr algn="ctr"/>
                          <a:r>
                            <a:rPr lang="es-EC" sz="1200" dirty="0" smtClean="0"/>
                            <a:t>PROVA</a:t>
                          </a:r>
                          <a:r>
                            <a:rPr lang="es-EC" sz="1200" baseline="0" dirty="0" smtClean="0"/>
                            <a:t> WM-02</a:t>
                          </a:r>
                          <a:endParaRPr lang="es-EC" sz="1200" dirty="0"/>
                        </a:p>
                      </a:txBody>
                      <a:tcPr/>
                    </a:tc>
                    <a:tc>
                      <a:txBody>
                        <a:bodyPr/>
                        <a:lstStyle/>
                        <a:p>
                          <a:endParaRPr lang="es-EC"/>
                        </a:p>
                      </a:txBody>
                      <a:tcPr>
                        <a:blipFill>
                          <a:blip r:embed="rId6"/>
                          <a:stretch>
                            <a:fillRect l="-100840" t="-371111" r="-102101" b="-15556"/>
                          </a:stretch>
                        </a:blipFill>
                      </a:tcPr>
                    </a:tc>
                    <a:tc>
                      <a:txBody>
                        <a:bodyPr/>
                        <a:lstStyle/>
                        <a:p>
                          <a:endParaRPr lang="es-EC"/>
                        </a:p>
                      </a:txBody>
                      <a:tcPr>
                        <a:blipFill>
                          <a:blip r:embed="rId6"/>
                          <a:stretch>
                            <a:fillRect l="-200000" t="-371111" r="-1674" b="-15556"/>
                          </a:stretch>
                        </a:blipFill>
                      </a:tcPr>
                    </a:tc>
                    <a:extLst>
                      <a:ext uri="{0D108BD9-81ED-4DB2-BD59-A6C34878D82A}">
                        <a16:rowId xmlns:a16="http://schemas.microsoft.com/office/drawing/2014/main" val="532408583"/>
                      </a:ext>
                    </a:extLst>
                  </a:tr>
                </a:tbl>
              </a:graphicData>
            </a:graphic>
          </p:graphicFrame>
        </mc:Fallback>
      </mc:AlternateContent>
      <p:pic>
        <p:nvPicPr>
          <p:cNvPr id="18" name="Imagen 17"/>
          <p:cNvPicPr>
            <a:picLocks noChangeAspect="1"/>
          </p:cNvPicPr>
          <p:nvPr/>
        </p:nvPicPr>
        <p:blipFill>
          <a:blip r:embed="rId7"/>
          <a:stretch>
            <a:fillRect/>
          </a:stretch>
        </p:blipFill>
        <p:spPr>
          <a:xfrm>
            <a:off x="2858159" y="657551"/>
            <a:ext cx="916177" cy="808986"/>
          </a:xfrm>
          <a:prstGeom prst="rect">
            <a:avLst/>
          </a:prstGeom>
        </p:spPr>
      </p:pic>
      <p:pic>
        <p:nvPicPr>
          <p:cNvPr id="19" name="Imagen 18"/>
          <p:cNvPicPr>
            <a:picLocks noChangeAspect="1"/>
          </p:cNvPicPr>
          <p:nvPr/>
        </p:nvPicPr>
        <p:blipFill>
          <a:blip r:embed="rId8"/>
          <a:stretch>
            <a:fillRect/>
          </a:stretch>
        </p:blipFill>
        <p:spPr>
          <a:xfrm>
            <a:off x="2870917" y="1509562"/>
            <a:ext cx="849745" cy="676788"/>
          </a:xfrm>
          <a:prstGeom prst="rect">
            <a:avLst/>
          </a:prstGeom>
        </p:spPr>
      </p:pic>
      <p:graphicFrame>
        <p:nvGraphicFramePr>
          <p:cNvPr id="20" name="Tabla 19"/>
          <p:cNvGraphicFramePr>
            <a:graphicFrameLocks noGrp="1"/>
          </p:cNvGraphicFramePr>
          <p:nvPr>
            <p:extLst>
              <p:ext uri="{D42A27DB-BD31-4B8C-83A1-F6EECF244321}">
                <p14:modId xmlns:p14="http://schemas.microsoft.com/office/powerpoint/2010/main" val="567507725"/>
              </p:ext>
            </p:extLst>
          </p:nvPr>
        </p:nvGraphicFramePr>
        <p:xfrm>
          <a:off x="4789415" y="2222130"/>
          <a:ext cx="3909118" cy="980116"/>
        </p:xfrm>
        <a:graphic>
          <a:graphicData uri="http://schemas.openxmlformats.org/drawingml/2006/table">
            <a:tbl>
              <a:tblPr firstRow="1" bandRow="1">
                <a:tableStyleId>{5C22544A-7EE6-4342-B048-85BDC9FD1C3A}</a:tableStyleId>
              </a:tblPr>
              <a:tblGrid>
                <a:gridCol w="1272735">
                  <a:extLst>
                    <a:ext uri="{9D8B030D-6E8A-4147-A177-3AD203B41FA5}">
                      <a16:colId xmlns:a16="http://schemas.microsoft.com/office/drawing/2014/main" val="1968254538"/>
                    </a:ext>
                  </a:extLst>
                </a:gridCol>
                <a:gridCol w="1363646">
                  <a:extLst>
                    <a:ext uri="{9D8B030D-6E8A-4147-A177-3AD203B41FA5}">
                      <a16:colId xmlns:a16="http://schemas.microsoft.com/office/drawing/2014/main" val="774989487"/>
                    </a:ext>
                  </a:extLst>
                </a:gridCol>
                <a:gridCol w="1272737">
                  <a:extLst>
                    <a:ext uri="{9D8B030D-6E8A-4147-A177-3AD203B41FA5}">
                      <a16:colId xmlns:a16="http://schemas.microsoft.com/office/drawing/2014/main" val="3923158863"/>
                    </a:ext>
                  </a:extLst>
                </a:gridCol>
              </a:tblGrid>
              <a:tr h="211739">
                <a:tc gridSpan="3">
                  <a:txBody>
                    <a:bodyPr/>
                    <a:lstStyle/>
                    <a:p>
                      <a:pPr algn="ctr"/>
                      <a:r>
                        <a:rPr lang="es-EC" sz="1200" b="0" dirty="0" smtClean="0"/>
                        <a:t>Error</a:t>
                      </a:r>
                      <a:endParaRPr lang="es-EC" sz="1200" b="0" dirty="0"/>
                    </a:p>
                  </a:txBody>
                  <a:tcPr/>
                </a:tc>
                <a:tc hMerge="1">
                  <a:txBody>
                    <a:bodyPr/>
                    <a:lstStyle/>
                    <a:p>
                      <a:endParaRPr lang="es-EC"/>
                    </a:p>
                  </a:txBody>
                  <a:tcPr/>
                </a:tc>
                <a:tc hMerge="1">
                  <a:txBody>
                    <a:bodyPr/>
                    <a:lstStyle/>
                    <a:p>
                      <a:pPr algn="ctr"/>
                      <a:endParaRPr lang="es-EC" dirty="0"/>
                    </a:p>
                  </a:txBody>
                  <a:tcPr/>
                </a:tc>
                <a:extLst>
                  <a:ext uri="{0D108BD9-81ED-4DB2-BD59-A6C34878D82A}">
                    <a16:rowId xmlns:a16="http://schemas.microsoft.com/office/drawing/2014/main" val="3505061407"/>
                  </a:ext>
                </a:extLst>
              </a:tr>
              <a:tr h="352898">
                <a:tc>
                  <a:txBody>
                    <a:bodyPr/>
                    <a:lstStyle/>
                    <a:p>
                      <a:pPr algn="ctr"/>
                      <a:r>
                        <a:rPr lang="es-EC" sz="1200" b="0" dirty="0" smtClean="0"/>
                        <a:t>Equipo</a:t>
                      </a:r>
                      <a:endParaRPr lang="es-EC" sz="1200"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200" b="0" dirty="0" smtClean="0"/>
                        <a:t>Corriente</a:t>
                      </a:r>
                    </a:p>
                  </a:txBody>
                  <a:tcPr/>
                </a:tc>
                <a:tc>
                  <a:txBody>
                    <a:bodyPr/>
                    <a:lstStyle/>
                    <a:p>
                      <a:pPr algn="ctr"/>
                      <a:r>
                        <a:rPr lang="es-EC" sz="1200" b="0" dirty="0" smtClean="0"/>
                        <a:t>Voltaje </a:t>
                      </a:r>
                      <a:endParaRPr lang="es-EC" sz="1200" b="0" dirty="0"/>
                    </a:p>
                  </a:txBody>
                  <a:tcPr/>
                </a:tc>
                <a:extLst>
                  <a:ext uri="{0D108BD9-81ED-4DB2-BD59-A6C34878D82A}">
                    <a16:rowId xmlns:a16="http://schemas.microsoft.com/office/drawing/2014/main" val="182847268"/>
                  </a:ext>
                </a:extLst>
              </a:tr>
              <a:tr h="352898">
                <a:tc>
                  <a:txBody>
                    <a:bodyPr/>
                    <a:lstStyle/>
                    <a:p>
                      <a:pPr algn="ctr"/>
                      <a:r>
                        <a:rPr lang="es-EC" sz="1200" b="0" dirty="0" smtClean="0"/>
                        <a:t>FLUKE</a:t>
                      </a:r>
                      <a:r>
                        <a:rPr lang="es-EC" sz="1200" b="0" baseline="0" dirty="0" smtClean="0"/>
                        <a:t> 111</a:t>
                      </a:r>
                      <a:endParaRPr lang="es-EC" sz="1200"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200" b="0" dirty="0" smtClean="0"/>
                        <a:t>8,76%</a:t>
                      </a:r>
                    </a:p>
                  </a:txBody>
                  <a:tcPr/>
                </a:tc>
                <a:tc>
                  <a:txBody>
                    <a:bodyPr/>
                    <a:lstStyle/>
                    <a:p>
                      <a:pPr algn="ctr"/>
                      <a:r>
                        <a:rPr lang="es-EC" sz="1200" b="0" dirty="0" smtClean="0"/>
                        <a:t>%0,32</a:t>
                      </a:r>
                      <a:endParaRPr lang="es-EC" sz="1200" b="0" dirty="0"/>
                    </a:p>
                  </a:txBody>
                  <a:tcPr/>
                </a:tc>
                <a:extLst>
                  <a:ext uri="{0D108BD9-81ED-4DB2-BD59-A6C34878D82A}">
                    <a16:rowId xmlns:a16="http://schemas.microsoft.com/office/drawing/2014/main" val="4045475116"/>
                  </a:ext>
                </a:extLst>
              </a:tr>
            </a:tbl>
          </a:graphicData>
        </a:graphic>
      </p:graphicFrame>
      <p:pic>
        <p:nvPicPr>
          <p:cNvPr id="10" name="Imagen 9"/>
          <p:cNvPicPr>
            <a:picLocks noChangeAspect="1"/>
          </p:cNvPicPr>
          <p:nvPr/>
        </p:nvPicPr>
        <p:blipFill>
          <a:blip r:embed="rId9"/>
          <a:stretch>
            <a:fillRect/>
          </a:stretch>
        </p:blipFill>
        <p:spPr>
          <a:xfrm>
            <a:off x="7821794" y="649265"/>
            <a:ext cx="756269" cy="1508678"/>
          </a:xfrm>
          <a:prstGeom prst="rect">
            <a:avLst/>
          </a:prstGeom>
        </p:spPr>
      </p:pic>
      <p:pic>
        <p:nvPicPr>
          <p:cNvPr id="11" name="Imagen 10"/>
          <p:cNvPicPr>
            <a:picLocks noChangeAspect="1"/>
          </p:cNvPicPr>
          <p:nvPr/>
        </p:nvPicPr>
        <p:blipFill>
          <a:blip r:embed="rId10"/>
          <a:stretch>
            <a:fillRect/>
          </a:stretch>
        </p:blipFill>
        <p:spPr>
          <a:xfrm>
            <a:off x="3092099" y="4323229"/>
            <a:ext cx="1352931" cy="1024947"/>
          </a:xfrm>
          <a:prstGeom prst="rect">
            <a:avLst/>
          </a:prstGeom>
        </p:spPr>
      </p:pic>
      <p:graphicFrame>
        <p:nvGraphicFramePr>
          <p:cNvPr id="24" name="Tabla 23"/>
          <p:cNvGraphicFramePr>
            <a:graphicFrameLocks noGrp="1"/>
          </p:cNvGraphicFramePr>
          <p:nvPr>
            <p:extLst>
              <p:ext uri="{D42A27DB-BD31-4B8C-83A1-F6EECF244321}">
                <p14:modId xmlns:p14="http://schemas.microsoft.com/office/powerpoint/2010/main" val="476485857"/>
              </p:ext>
            </p:extLst>
          </p:nvPr>
        </p:nvGraphicFramePr>
        <p:xfrm>
          <a:off x="4501665" y="4187631"/>
          <a:ext cx="3909118" cy="1188720"/>
        </p:xfrm>
        <a:graphic>
          <a:graphicData uri="http://schemas.openxmlformats.org/drawingml/2006/table">
            <a:tbl>
              <a:tblPr firstRow="1" bandRow="1">
                <a:tableStyleId>{5C22544A-7EE6-4342-B048-85BDC9FD1C3A}</a:tableStyleId>
              </a:tblPr>
              <a:tblGrid>
                <a:gridCol w="1222745">
                  <a:extLst>
                    <a:ext uri="{9D8B030D-6E8A-4147-A177-3AD203B41FA5}">
                      <a16:colId xmlns:a16="http://schemas.microsoft.com/office/drawing/2014/main" val="1968254538"/>
                    </a:ext>
                  </a:extLst>
                </a:gridCol>
                <a:gridCol w="886745">
                  <a:extLst>
                    <a:ext uri="{9D8B030D-6E8A-4147-A177-3AD203B41FA5}">
                      <a16:colId xmlns:a16="http://schemas.microsoft.com/office/drawing/2014/main" val="1096467754"/>
                    </a:ext>
                  </a:extLst>
                </a:gridCol>
                <a:gridCol w="759036">
                  <a:extLst>
                    <a:ext uri="{9D8B030D-6E8A-4147-A177-3AD203B41FA5}">
                      <a16:colId xmlns:a16="http://schemas.microsoft.com/office/drawing/2014/main" val="3923158863"/>
                    </a:ext>
                  </a:extLst>
                </a:gridCol>
                <a:gridCol w="1040592">
                  <a:extLst>
                    <a:ext uri="{9D8B030D-6E8A-4147-A177-3AD203B41FA5}">
                      <a16:colId xmlns:a16="http://schemas.microsoft.com/office/drawing/2014/main" val="4058965705"/>
                    </a:ext>
                  </a:extLst>
                </a:gridCol>
              </a:tblGrid>
              <a:tr h="235183">
                <a:tc gridSpan="4">
                  <a:txBody>
                    <a:bodyPr/>
                    <a:lstStyle/>
                    <a:p>
                      <a:pPr algn="ctr"/>
                      <a:r>
                        <a:rPr lang="es-EC" sz="1200" dirty="0" smtClean="0"/>
                        <a:t>Error</a:t>
                      </a:r>
                      <a:endParaRPr lang="es-EC" sz="1200" dirty="0"/>
                    </a:p>
                  </a:txBody>
                  <a:tcPr/>
                </a:tc>
                <a:tc hMerge="1">
                  <a:txBody>
                    <a:bodyPr/>
                    <a:lstStyle/>
                    <a:p>
                      <a:endParaRPr lang="es-EC"/>
                    </a:p>
                  </a:txBody>
                  <a:tcPr/>
                </a:tc>
                <a:tc hMerge="1">
                  <a:txBody>
                    <a:bodyPr/>
                    <a:lstStyle/>
                    <a:p>
                      <a:endParaRPr lang="es-EC" dirty="0"/>
                    </a:p>
                  </a:txBody>
                  <a:tcPr/>
                </a:tc>
                <a:tc hMerge="1">
                  <a:txBody>
                    <a:bodyPr/>
                    <a:lstStyle/>
                    <a:p>
                      <a:endParaRPr lang="es-EC" dirty="0"/>
                    </a:p>
                  </a:txBody>
                  <a:tcPr/>
                </a:tc>
                <a:extLst>
                  <a:ext uri="{0D108BD9-81ED-4DB2-BD59-A6C34878D82A}">
                    <a16:rowId xmlns:a16="http://schemas.microsoft.com/office/drawing/2014/main" val="3505061407"/>
                  </a:ext>
                </a:extLst>
              </a:tr>
              <a:tr h="391972">
                <a:tc>
                  <a:txBody>
                    <a:bodyPr/>
                    <a:lstStyle/>
                    <a:p>
                      <a:pPr algn="ctr"/>
                      <a:r>
                        <a:rPr lang="es-EC" sz="1200" dirty="0" smtClean="0"/>
                        <a:t>Equipo</a:t>
                      </a:r>
                      <a:endParaRPr lang="es-EC"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200" dirty="0" smtClean="0"/>
                        <a:t>Corriente</a:t>
                      </a:r>
                    </a:p>
                    <a:p>
                      <a:pPr algn="ctr"/>
                      <a:endParaRPr lang="es-EC" sz="1200" dirty="0"/>
                    </a:p>
                  </a:txBody>
                  <a:tcPr/>
                </a:tc>
                <a:tc>
                  <a:txBody>
                    <a:bodyPr/>
                    <a:lstStyle/>
                    <a:p>
                      <a:pPr algn="ctr"/>
                      <a:r>
                        <a:rPr lang="es-EC" sz="1200" dirty="0" smtClean="0"/>
                        <a:t>Voltaje </a:t>
                      </a:r>
                      <a:endParaRPr lang="es-EC" sz="1200" dirty="0"/>
                    </a:p>
                  </a:txBody>
                  <a:tcPr/>
                </a:tc>
                <a:tc>
                  <a:txBody>
                    <a:bodyPr/>
                    <a:lstStyle/>
                    <a:p>
                      <a:pPr algn="ctr"/>
                      <a:r>
                        <a:rPr lang="es-EC" sz="1200" dirty="0" smtClean="0"/>
                        <a:t>Energía</a:t>
                      </a:r>
                      <a:endParaRPr lang="es-EC" sz="1200" dirty="0"/>
                    </a:p>
                  </a:txBody>
                  <a:tcPr/>
                </a:tc>
                <a:extLst>
                  <a:ext uri="{0D108BD9-81ED-4DB2-BD59-A6C34878D82A}">
                    <a16:rowId xmlns:a16="http://schemas.microsoft.com/office/drawing/2014/main" val="182847268"/>
                  </a:ext>
                </a:extLst>
              </a:tr>
              <a:tr h="391972">
                <a:tc>
                  <a:txBody>
                    <a:bodyPr/>
                    <a:lstStyle/>
                    <a:p>
                      <a:pPr algn="ctr"/>
                      <a:r>
                        <a:rPr lang="es-EC" sz="1200" dirty="0" smtClean="0"/>
                        <a:t>UNIT-T</a:t>
                      </a:r>
                      <a:r>
                        <a:rPr lang="es-EC" sz="1200" baseline="0" dirty="0" smtClean="0"/>
                        <a:t> </a:t>
                      </a:r>
                      <a:r>
                        <a:rPr lang="es-EC" sz="1200" dirty="0" smtClean="0"/>
                        <a:t>204</a:t>
                      </a:r>
                      <a:endParaRPr lang="es-EC"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200" dirty="0" smtClean="0"/>
                        <a:t>2,95%</a:t>
                      </a:r>
                    </a:p>
                    <a:p>
                      <a:pPr algn="ctr"/>
                      <a:endParaRPr lang="es-EC" sz="1200" dirty="0"/>
                    </a:p>
                  </a:txBody>
                  <a:tcPr/>
                </a:tc>
                <a:tc>
                  <a:txBody>
                    <a:bodyPr/>
                    <a:lstStyle/>
                    <a:p>
                      <a:pPr algn="ctr"/>
                      <a:r>
                        <a:rPr lang="es-EC" sz="1200" dirty="0" smtClean="0"/>
                        <a:t>0,32%</a:t>
                      </a:r>
                      <a:endParaRPr lang="es-EC" sz="1200" dirty="0"/>
                    </a:p>
                  </a:txBody>
                  <a:tcPr/>
                </a:tc>
                <a:tc>
                  <a:txBody>
                    <a:bodyPr/>
                    <a:lstStyle/>
                    <a:p>
                      <a:pPr algn="ctr"/>
                      <a:r>
                        <a:rPr lang="es-EC" sz="1200" dirty="0" smtClean="0"/>
                        <a:t>0,05%</a:t>
                      </a:r>
                      <a:endParaRPr lang="es-EC" sz="1200" dirty="0"/>
                    </a:p>
                  </a:txBody>
                  <a:tcPr/>
                </a:tc>
                <a:extLst>
                  <a:ext uri="{0D108BD9-81ED-4DB2-BD59-A6C34878D82A}">
                    <a16:rowId xmlns:a16="http://schemas.microsoft.com/office/drawing/2014/main" val="4045475116"/>
                  </a:ext>
                </a:extLst>
              </a:tr>
            </a:tbl>
          </a:graphicData>
        </a:graphic>
      </p:graphicFrame>
    </p:spTree>
    <p:extLst>
      <p:ext uri="{BB962C8B-B14F-4D97-AF65-F5344CB8AC3E}">
        <p14:creationId xmlns:p14="http://schemas.microsoft.com/office/powerpoint/2010/main" val="2388324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Introducción</a:t>
            </a:r>
          </a:p>
        </p:txBody>
      </p:sp>
      <p:sp>
        <p:nvSpPr>
          <p:cNvPr id="21" name="CuadroTexto 20"/>
          <p:cNvSpPr txBox="1"/>
          <p:nvPr/>
        </p:nvSpPr>
        <p:spPr>
          <a:xfrm>
            <a:off x="-30035" y="6488668"/>
            <a:ext cx="705967" cy="369332"/>
          </a:xfrm>
          <a:prstGeom prst="rect">
            <a:avLst/>
          </a:prstGeom>
          <a:noFill/>
        </p:spPr>
        <p:txBody>
          <a:bodyPr wrap="square" rtlCol="0">
            <a:spAutoFit/>
          </a:bodyPr>
          <a:lstStyle/>
          <a:p>
            <a:r>
              <a:rPr lang="en-BZ" dirty="0" smtClean="0"/>
              <a:t>4</a:t>
            </a:r>
          </a:p>
        </p:txBody>
      </p:sp>
      <p:sp>
        <p:nvSpPr>
          <p:cNvPr id="28" name="Rectángulo 27"/>
          <p:cNvSpPr/>
          <p:nvPr/>
        </p:nvSpPr>
        <p:spPr>
          <a:xfrm>
            <a:off x="645309" y="5775913"/>
            <a:ext cx="6336704" cy="569387"/>
          </a:xfrm>
          <a:prstGeom prst="rect">
            <a:avLst/>
          </a:prstGeom>
        </p:spPr>
        <p:txBody>
          <a:bodyPr wrap="square">
            <a:spAutoFit/>
          </a:bodyPr>
          <a:lstStyle/>
          <a:p>
            <a:pPr algn="ctr"/>
            <a:r>
              <a:rPr lang="es-EC" sz="1100" dirty="0">
                <a:latin typeface="Times New Roman" panose="02020603050405020304" pitchFamily="18" charset="0"/>
                <a:cs typeface="Times New Roman" panose="02020603050405020304" pitchFamily="18" charset="0"/>
              </a:rPr>
              <a:t>Implementación de un prototipo de medidor de energía residencial considerando las pérdidas no técnicas por hurto </a:t>
            </a:r>
            <a:r>
              <a:rPr lang="es-EC" sz="1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(Peláez Aucay &amp; Jiménez Guamán, 2018)–</a:t>
            </a:r>
            <a:r>
              <a:rPr lang="es-ES" sz="11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Chimborazo.</a:t>
            </a:r>
            <a:endParaRPr lang="es-ES" sz="1100" b="1" dirty="0">
              <a:latin typeface="Times New Roman" panose="02020603050405020304" pitchFamily="18" charset="0"/>
              <a:cs typeface="Times New Roman" panose="02020603050405020304" pitchFamily="18" charset="0"/>
            </a:endParaRPr>
          </a:p>
          <a:p>
            <a:pPr algn="ctr"/>
            <a:endParaRPr lang="es-ES" sz="900" dirty="0"/>
          </a:p>
        </p:txBody>
      </p:sp>
      <p:sp>
        <p:nvSpPr>
          <p:cNvPr id="14" name="Rectángulo 13"/>
          <p:cNvSpPr/>
          <p:nvPr/>
        </p:nvSpPr>
        <p:spPr>
          <a:xfrm>
            <a:off x="1499314" y="3068982"/>
            <a:ext cx="5616624" cy="430887"/>
          </a:xfrm>
          <a:prstGeom prst="rect">
            <a:avLst/>
          </a:prstGeom>
        </p:spPr>
        <p:txBody>
          <a:bodyPr wrap="square">
            <a:spAutoFit/>
          </a:bodyPr>
          <a:lstStyle/>
          <a:p>
            <a:pPr algn="ctr"/>
            <a:r>
              <a:rPr lang="es-EC" sz="1100" dirty="0">
                <a:latin typeface="Times New Roman" panose="02020603050405020304" pitchFamily="18" charset="0"/>
                <a:cs typeface="Times New Roman" panose="02020603050405020304" pitchFamily="18" charset="0"/>
              </a:rPr>
              <a:t>Sistema electrónico de monitoreo y control para la distribución de energía eléctrica en los </a:t>
            </a:r>
            <a:r>
              <a:rPr lang="es-EC" sz="1100" dirty="0" smtClean="0">
                <a:latin typeface="Times New Roman" panose="02020603050405020304" pitchFamily="18" charset="0"/>
                <a:cs typeface="Times New Roman" panose="02020603050405020304" pitchFamily="18" charset="0"/>
              </a:rPr>
              <a:t>hogares. </a:t>
            </a:r>
            <a:r>
              <a:rPr lang="es-EC" sz="1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(Salazar Vásquez, 2017</a:t>
            </a:r>
            <a:r>
              <a:rPr lang="es-EC" sz="11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C" sz="1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C" sz="11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Ambato</a:t>
            </a:r>
            <a:endParaRPr lang="es-ES" sz="900" dirty="0"/>
          </a:p>
        </p:txBody>
      </p:sp>
      <p:pic>
        <p:nvPicPr>
          <p:cNvPr id="9" name="Imagen 8"/>
          <p:cNvPicPr>
            <a:picLocks noChangeAspect="1"/>
          </p:cNvPicPr>
          <p:nvPr/>
        </p:nvPicPr>
        <p:blipFill>
          <a:blip r:embed="rId3"/>
          <a:stretch>
            <a:fillRect/>
          </a:stretch>
        </p:blipFill>
        <p:spPr>
          <a:xfrm>
            <a:off x="518026" y="645874"/>
            <a:ext cx="3384376" cy="2068229"/>
          </a:xfrm>
          <a:prstGeom prst="rect">
            <a:avLst/>
          </a:prstGeom>
        </p:spPr>
      </p:pic>
      <p:pic>
        <p:nvPicPr>
          <p:cNvPr id="4" name="Imagen 3"/>
          <p:cNvPicPr>
            <a:picLocks noChangeAspect="1"/>
          </p:cNvPicPr>
          <p:nvPr/>
        </p:nvPicPr>
        <p:blipFill>
          <a:blip r:embed="rId4"/>
          <a:stretch>
            <a:fillRect/>
          </a:stretch>
        </p:blipFill>
        <p:spPr>
          <a:xfrm>
            <a:off x="2476534" y="3765413"/>
            <a:ext cx="3148667" cy="1650361"/>
          </a:xfrm>
          <a:prstGeom prst="rect">
            <a:avLst/>
          </a:prstGeom>
        </p:spPr>
      </p:pic>
      <p:pic>
        <p:nvPicPr>
          <p:cNvPr id="5" name="Imagen 4"/>
          <p:cNvPicPr>
            <a:picLocks noChangeAspect="1"/>
          </p:cNvPicPr>
          <p:nvPr/>
        </p:nvPicPr>
        <p:blipFill>
          <a:blip r:embed="rId5"/>
          <a:stretch>
            <a:fillRect/>
          </a:stretch>
        </p:blipFill>
        <p:spPr>
          <a:xfrm>
            <a:off x="4328753" y="645874"/>
            <a:ext cx="2324406" cy="1355474"/>
          </a:xfrm>
          <a:prstGeom prst="rect">
            <a:avLst/>
          </a:prstGeom>
        </p:spPr>
      </p:pic>
      <p:graphicFrame>
        <p:nvGraphicFramePr>
          <p:cNvPr id="15" name="Tabla 14"/>
          <p:cNvGraphicFramePr>
            <a:graphicFrameLocks noGrp="1"/>
          </p:cNvGraphicFramePr>
          <p:nvPr>
            <p:extLst>
              <p:ext uri="{D42A27DB-BD31-4B8C-83A1-F6EECF244321}">
                <p14:modId xmlns:p14="http://schemas.microsoft.com/office/powerpoint/2010/main" val="2119917436"/>
              </p:ext>
            </p:extLst>
          </p:nvPr>
        </p:nvGraphicFramePr>
        <p:xfrm>
          <a:off x="3902402" y="2034114"/>
          <a:ext cx="3624004" cy="1002102"/>
        </p:xfrm>
        <a:graphic>
          <a:graphicData uri="http://schemas.openxmlformats.org/drawingml/2006/table">
            <a:tbl>
              <a:tblPr firstRow="1" bandRow="1">
                <a:tableStyleId>{5C22544A-7EE6-4342-B048-85BDC9FD1C3A}</a:tableStyleId>
              </a:tblPr>
              <a:tblGrid>
                <a:gridCol w="1080120">
                  <a:extLst>
                    <a:ext uri="{9D8B030D-6E8A-4147-A177-3AD203B41FA5}">
                      <a16:colId xmlns:a16="http://schemas.microsoft.com/office/drawing/2014/main" val="1968254538"/>
                    </a:ext>
                  </a:extLst>
                </a:gridCol>
                <a:gridCol w="936104">
                  <a:extLst>
                    <a:ext uri="{9D8B030D-6E8A-4147-A177-3AD203B41FA5}">
                      <a16:colId xmlns:a16="http://schemas.microsoft.com/office/drawing/2014/main" val="3413916416"/>
                    </a:ext>
                  </a:extLst>
                </a:gridCol>
                <a:gridCol w="792088">
                  <a:extLst>
                    <a:ext uri="{9D8B030D-6E8A-4147-A177-3AD203B41FA5}">
                      <a16:colId xmlns:a16="http://schemas.microsoft.com/office/drawing/2014/main" val="3923158863"/>
                    </a:ext>
                  </a:extLst>
                </a:gridCol>
                <a:gridCol w="815692">
                  <a:extLst>
                    <a:ext uri="{9D8B030D-6E8A-4147-A177-3AD203B41FA5}">
                      <a16:colId xmlns:a16="http://schemas.microsoft.com/office/drawing/2014/main" val="4058965705"/>
                    </a:ext>
                  </a:extLst>
                </a:gridCol>
              </a:tblGrid>
              <a:tr h="334034">
                <a:tc gridSpan="4">
                  <a:txBody>
                    <a:bodyPr/>
                    <a:lstStyle/>
                    <a:p>
                      <a:pPr algn="ctr"/>
                      <a:r>
                        <a:rPr lang="es-EC" sz="1200" dirty="0" smtClean="0"/>
                        <a:t>Error</a:t>
                      </a:r>
                      <a:endParaRPr lang="es-EC" sz="1200" dirty="0"/>
                    </a:p>
                  </a:txBody>
                  <a:tcPr/>
                </a:tc>
                <a:tc hMerge="1">
                  <a:txBody>
                    <a:bodyPr/>
                    <a:lstStyle/>
                    <a:p>
                      <a:endParaRPr lang="es-EC"/>
                    </a:p>
                  </a:txBody>
                  <a:tcPr/>
                </a:tc>
                <a:tc hMerge="1">
                  <a:txBody>
                    <a:bodyPr/>
                    <a:lstStyle/>
                    <a:p>
                      <a:endParaRPr lang="es-EC" dirty="0"/>
                    </a:p>
                  </a:txBody>
                  <a:tcPr/>
                </a:tc>
                <a:tc hMerge="1">
                  <a:txBody>
                    <a:bodyPr/>
                    <a:lstStyle/>
                    <a:p>
                      <a:endParaRPr lang="es-EC" dirty="0"/>
                    </a:p>
                  </a:txBody>
                  <a:tcPr/>
                </a:tc>
                <a:extLst>
                  <a:ext uri="{0D108BD9-81ED-4DB2-BD59-A6C34878D82A}">
                    <a16:rowId xmlns:a16="http://schemas.microsoft.com/office/drawing/2014/main" val="3505061407"/>
                  </a:ext>
                </a:extLst>
              </a:tr>
              <a:tr h="334034">
                <a:tc>
                  <a:txBody>
                    <a:bodyPr/>
                    <a:lstStyle/>
                    <a:p>
                      <a:pPr algn="ctr"/>
                      <a:r>
                        <a:rPr lang="es-EC" sz="1200" dirty="0" smtClean="0"/>
                        <a:t>Equipo</a:t>
                      </a:r>
                      <a:endParaRPr lang="es-EC"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200" dirty="0" smtClean="0"/>
                        <a:t>Corriente</a:t>
                      </a:r>
                    </a:p>
                  </a:txBody>
                  <a:tcPr/>
                </a:tc>
                <a:tc>
                  <a:txBody>
                    <a:bodyPr/>
                    <a:lstStyle/>
                    <a:p>
                      <a:pPr algn="ctr"/>
                      <a:r>
                        <a:rPr lang="es-EC" sz="1200" dirty="0" smtClean="0"/>
                        <a:t>Voltaje </a:t>
                      </a:r>
                      <a:endParaRPr lang="es-EC" sz="1200" dirty="0"/>
                    </a:p>
                  </a:txBody>
                  <a:tcPr/>
                </a:tc>
                <a:tc>
                  <a:txBody>
                    <a:bodyPr/>
                    <a:lstStyle/>
                    <a:p>
                      <a:pPr algn="ctr"/>
                      <a:r>
                        <a:rPr lang="es-EC" sz="1200" dirty="0" smtClean="0"/>
                        <a:t>Energía</a:t>
                      </a:r>
                      <a:endParaRPr lang="es-EC" sz="1200" dirty="0"/>
                    </a:p>
                  </a:txBody>
                  <a:tcPr/>
                </a:tc>
                <a:extLst>
                  <a:ext uri="{0D108BD9-81ED-4DB2-BD59-A6C34878D82A}">
                    <a16:rowId xmlns:a16="http://schemas.microsoft.com/office/drawing/2014/main" val="182847268"/>
                  </a:ext>
                </a:extLst>
              </a:tr>
              <a:tr h="334034">
                <a:tc>
                  <a:txBody>
                    <a:bodyPr/>
                    <a:lstStyle/>
                    <a:p>
                      <a:pPr algn="ctr"/>
                      <a:r>
                        <a:rPr lang="es-EC" sz="1200" dirty="0" smtClean="0"/>
                        <a:t>Fluke 322</a:t>
                      </a:r>
                      <a:endParaRPr lang="es-EC"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200" dirty="0" smtClean="0"/>
                        <a:t>12%</a:t>
                      </a:r>
                    </a:p>
                  </a:txBody>
                  <a:tcPr/>
                </a:tc>
                <a:tc>
                  <a:txBody>
                    <a:bodyPr/>
                    <a:lstStyle/>
                    <a:p>
                      <a:pPr algn="ctr"/>
                      <a:r>
                        <a:rPr lang="es-EC" sz="1200" dirty="0" smtClean="0"/>
                        <a:t>0,5%</a:t>
                      </a:r>
                      <a:endParaRPr lang="es-EC" sz="1200" dirty="0"/>
                    </a:p>
                  </a:txBody>
                  <a:tcPr/>
                </a:tc>
                <a:tc>
                  <a:txBody>
                    <a:bodyPr/>
                    <a:lstStyle/>
                    <a:p>
                      <a:pPr algn="ctr"/>
                      <a:r>
                        <a:rPr lang="es-EC" sz="1200" dirty="0" smtClean="0"/>
                        <a:t>5,4%</a:t>
                      </a:r>
                      <a:endParaRPr lang="es-EC" sz="1200" dirty="0"/>
                    </a:p>
                  </a:txBody>
                  <a:tcPr/>
                </a:tc>
                <a:extLst>
                  <a:ext uri="{0D108BD9-81ED-4DB2-BD59-A6C34878D82A}">
                    <a16:rowId xmlns:a16="http://schemas.microsoft.com/office/drawing/2014/main" val="4045475116"/>
                  </a:ext>
                </a:extLst>
              </a:tr>
            </a:tbl>
          </a:graphicData>
        </a:graphic>
      </p:graphicFrame>
      <p:pic>
        <p:nvPicPr>
          <p:cNvPr id="6" name="Imagen 5"/>
          <p:cNvPicPr>
            <a:picLocks noChangeAspect="1"/>
          </p:cNvPicPr>
          <p:nvPr/>
        </p:nvPicPr>
        <p:blipFill>
          <a:blip r:embed="rId6"/>
          <a:stretch>
            <a:fillRect/>
          </a:stretch>
        </p:blipFill>
        <p:spPr>
          <a:xfrm>
            <a:off x="1247" y="4051725"/>
            <a:ext cx="2494078" cy="1381286"/>
          </a:xfrm>
          <a:prstGeom prst="rect">
            <a:avLst/>
          </a:prstGeom>
        </p:spPr>
      </p:pic>
      <mc:AlternateContent xmlns:mc="http://schemas.openxmlformats.org/markup-compatibility/2006" xmlns:a14="http://schemas.microsoft.com/office/drawing/2010/main">
        <mc:Choice Requires="a14">
          <p:graphicFrame>
            <p:nvGraphicFramePr>
              <p:cNvPr id="17" name="Tabla 16"/>
              <p:cNvGraphicFramePr>
                <a:graphicFrameLocks noGrp="1"/>
              </p:cNvGraphicFramePr>
              <p:nvPr>
                <p:extLst>
                  <p:ext uri="{D42A27DB-BD31-4B8C-83A1-F6EECF244321}">
                    <p14:modId xmlns:p14="http://schemas.microsoft.com/office/powerpoint/2010/main" val="3360488866"/>
                  </p:ext>
                </p:extLst>
              </p:nvPr>
            </p:nvGraphicFramePr>
            <p:xfrm>
              <a:off x="5718556" y="3898352"/>
              <a:ext cx="3404515" cy="1311709"/>
            </p:xfrm>
            <a:graphic>
              <a:graphicData uri="http://schemas.openxmlformats.org/drawingml/2006/table">
                <a:tbl>
                  <a:tblPr firstRow="1" bandRow="1">
                    <a:tableStyleId>{5C22544A-7EE6-4342-B048-85BDC9FD1C3A}</a:tableStyleId>
                  </a:tblPr>
                  <a:tblGrid>
                    <a:gridCol w="1047543">
                      <a:extLst>
                        <a:ext uri="{9D8B030D-6E8A-4147-A177-3AD203B41FA5}">
                          <a16:colId xmlns:a16="http://schemas.microsoft.com/office/drawing/2014/main" val="1968254538"/>
                        </a:ext>
                      </a:extLst>
                    </a:gridCol>
                    <a:gridCol w="1571315">
                      <a:extLst>
                        <a:ext uri="{9D8B030D-6E8A-4147-A177-3AD203B41FA5}">
                          <a16:colId xmlns:a16="http://schemas.microsoft.com/office/drawing/2014/main" val="3202597462"/>
                        </a:ext>
                      </a:extLst>
                    </a:gridCol>
                    <a:gridCol w="785657">
                      <a:extLst>
                        <a:ext uri="{9D8B030D-6E8A-4147-A177-3AD203B41FA5}">
                          <a16:colId xmlns:a16="http://schemas.microsoft.com/office/drawing/2014/main" val="3923158863"/>
                        </a:ext>
                      </a:extLst>
                    </a:gridCol>
                  </a:tblGrid>
                  <a:tr h="307317">
                    <a:tc gridSpan="3">
                      <a:txBody>
                        <a:bodyPr/>
                        <a:lstStyle/>
                        <a:p>
                          <a:pPr algn="ctr"/>
                          <a:r>
                            <a:rPr lang="es-EC" sz="1200" dirty="0" smtClean="0"/>
                            <a:t>Error</a:t>
                          </a:r>
                          <a:endParaRPr lang="es-EC" sz="1200" dirty="0"/>
                        </a:p>
                      </a:txBody>
                      <a:tcPr/>
                    </a:tc>
                    <a:tc hMerge="1">
                      <a:txBody>
                        <a:bodyPr/>
                        <a:lstStyle/>
                        <a:p>
                          <a:endParaRPr lang="es-EC"/>
                        </a:p>
                      </a:txBody>
                      <a:tcPr/>
                    </a:tc>
                    <a:tc hMerge="1">
                      <a:txBody>
                        <a:bodyPr/>
                        <a:lstStyle/>
                        <a:p>
                          <a:pPr algn="ctr"/>
                          <a:endParaRPr lang="es-EC" sz="1200" dirty="0"/>
                        </a:p>
                      </a:txBody>
                      <a:tcPr/>
                    </a:tc>
                    <a:extLst>
                      <a:ext uri="{0D108BD9-81ED-4DB2-BD59-A6C34878D82A}">
                        <a16:rowId xmlns:a16="http://schemas.microsoft.com/office/drawing/2014/main" val="3505061407"/>
                      </a:ext>
                    </a:extLst>
                  </a:tr>
                  <a:tr h="307317">
                    <a:tc>
                      <a:txBody>
                        <a:bodyPr/>
                        <a:lstStyle/>
                        <a:p>
                          <a:pPr algn="ctr"/>
                          <a:r>
                            <a:rPr lang="es-EC" sz="1200" dirty="0" smtClean="0"/>
                            <a:t>Equipo</a:t>
                          </a:r>
                          <a:endParaRPr lang="es-EC"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200" dirty="0" smtClean="0"/>
                            <a:t>Corriente</a:t>
                          </a:r>
                        </a:p>
                      </a:txBody>
                      <a:tcPr/>
                    </a:tc>
                    <a:tc>
                      <a:txBody>
                        <a:bodyPr/>
                        <a:lstStyle/>
                        <a:p>
                          <a:pPr algn="ctr"/>
                          <a:r>
                            <a:rPr lang="es-EC" sz="1200" dirty="0" smtClean="0"/>
                            <a:t>Voltaje </a:t>
                          </a:r>
                          <a:endParaRPr lang="es-EC" sz="1200" dirty="0"/>
                        </a:p>
                      </a:txBody>
                      <a:tcPr/>
                    </a:tc>
                    <a:extLst>
                      <a:ext uri="{0D108BD9-81ED-4DB2-BD59-A6C34878D82A}">
                        <a16:rowId xmlns:a16="http://schemas.microsoft.com/office/drawing/2014/main" val="182847268"/>
                      </a:ext>
                    </a:extLst>
                  </a:tr>
                  <a:tr h="697075">
                    <a:tc>
                      <a:txBody>
                        <a:bodyPr/>
                        <a:lstStyle/>
                        <a:p>
                          <a:pPr algn="ctr"/>
                          <a:r>
                            <a:rPr lang="es-EC" sz="1200" b="0" dirty="0" smtClean="0">
                              <a:ea typeface="Cambria Math" panose="02040503050406030204" pitchFamily="18" charset="0"/>
                            </a:rPr>
                            <a:t/>
                          </a:r>
                          <a:br>
                            <a:rPr lang="es-EC" sz="1200" b="0" dirty="0" smtClean="0">
                              <a:ea typeface="Cambria Math" panose="02040503050406030204" pitchFamily="18" charset="0"/>
                            </a:rPr>
                          </a:br>
                          <a:r>
                            <a:rPr lang="es-EC" sz="1200" b="0" dirty="0" smtClean="0">
                              <a:ea typeface="Cambria Math" panose="02040503050406030204" pitchFamily="18" charset="0"/>
                            </a:rPr>
                            <a:t>WECO2350</a:t>
                          </a:r>
                          <a:endParaRPr lang="es-EC"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ea typeface="Cambria Math" panose="02040503050406030204" pitchFamily="18" charset="0"/>
                                  </a:rPr>
                                  <m:t>±</m:t>
                                </m:r>
                                <m:r>
                                  <a:rPr lang="es-EC" sz="1200" b="0" i="1" smtClean="0">
                                    <a:latin typeface="Cambria Math" panose="02040503050406030204" pitchFamily="18" charset="0"/>
                                    <a:ea typeface="Cambria Math" panose="02040503050406030204" pitchFamily="18" charset="0"/>
                                  </a:rPr>
                                  <m:t>5  </m:t>
                                </m:r>
                                <m:r>
                                  <a:rPr lang="es-EC" sz="1200" b="0" i="1" smtClean="0">
                                    <a:latin typeface="Cambria Math" panose="02040503050406030204" pitchFamily="18" charset="0"/>
                                    <a:ea typeface="Cambria Math" panose="02040503050406030204" pitchFamily="18" charset="0"/>
                                  </a:rPr>
                                  <m:t>𝑐𝑎𝑟𝑔𝑎𝑠</m:t>
                                </m:r>
                                <m:r>
                                  <a:rPr lang="es-EC" sz="1200" b="0" i="1" smtClean="0">
                                    <a:latin typeface="Cambria Math" panose="02040503050406030204" pitchFamily="18" charset="0"/>
                                    <a:ea typeface="Cambria Math" panose="02040503050406030204" pitchFamily="18" charset="0"/>
                                  </a:rPr>
                                  <m:t> &lt;3</m:t>
                                </m:r>
                                <m:r>
                                  <a:rPr lang="es-EC" sz="1200" b="0" i="1" smtClean="0">
                                    <a:latin typeface="Cambria Math" panose="02040503050406030204" pitchFamily="18" charset="0"/>
                                    <a:ea typeface="Cambria Math" panose="02040503050406030204" pitchFamily="18" charset="0"/>
                                  </a:rPr>
                                  <m:t>𝐴</m:t>
                                </m:r>
                              </m:oMath>
                              <m:oMath xmlns:m="http://schemas.openxmlformats.org/officeDocument/2006/math">
                                <m:r>
                                  <a:rPr lang="es-EC" sz="1200" b="0" i="1" smtClean="0">
                                    <a:latin typeface="Cambria Math" panose="02040503050406030204" pitchFamily="18" charset="0"/>
                                    <a:ea typeface="Cambria Math" panose="02040503050406030204" pitchFamily="18" charset="0"/>
                                  </a:rPr>
                                  <m:t>±2%</m:t>
                                </m:r>
                                <m:r>
                                  <a:rPr lang="es-EC" sz="1200" b="0" i="1" smtClean="0">
                                    <a:latin typeface="Cambria Math" panose="02040503050406030204" pitchFamily="18" charset="0"/>
                                    <a:ea typeface="Cambria Math" panose="02040503050406030204" pitchFamily="18" charset="0"/>
                                  </a:rPr>
                                  <m:t>𝑐𝑎𝑟𝑔𝑎𝑠</m:t>
                                </m:r>
                                <m:r>
                                  <a:rPr lang="es-EC" sz="1200" b="0" i="1" smtClean="0">
                                    <a:latin typeface="Cambria Math" panose="02040503050406030204" pitchFamily="18" charset="0"/>
                                    <a:ea typeface="Cambria Math" panose="02040503050406030204" pitchFamily="18" charset="0"/>
                                  </a:rPr>
                                  <m:t>≥3</m:t>
                                </m:r>
                                <m:r>
                                  <a:rPr lang="es-EC" sz="1200" b="0" i="1" smtClean="0">
                                    <a:latin typeface="Cambria Math" panose="02040503050406030204" pitchFamily="18" charset="0"/>
                                    <a:ea typeface="Cambria Math" panose="02040503050406030204" pitchFamily="18" charset="0"/>
                                  </a:rPr>
                                  <m:t>𝐴</m:t>
                                </m:r>
                              </m:oMath>
                            </m:oMathPara>
                          </a14:m>
                          <a:endParaRPr lang="es-EC" sz="1200" dirty="0"/>
                        </a:p>
                      </a:txBody>
                      <a:tcPr/>
                    </a:tc>
                    <a:tc>
                      <a:txBody>
                        <a:bodyPr/>
                        <a:lstStyle/>
                        <a:p>
                          <a:pPr algn="ctr"/>
                          <a:r>
                            <a:rPr lang="es-EC" sz="1200" dirty="0" smtClean="0"/>
                            <a:t>0,5%</a:t>
                          </a:r>
                          <a:endParaRPr lang="es-EC" sz="1200" dirty="0"/>
                        </a:p>
                      </a:txBody>
                      <a:tcPr/>
                    </a:tc>
                    <a:extLst>
                      <a:ext uri="{0D108BD9-81ED-4DB2-BD59-A6C34878D82A}">
                        <a16:rowId xmlns:a16="http://schemas.microsoft.com/office/drawing/2014/main" val="4045475116"/>
                      </a:ext>
                    </a:extLst>
                  </a:tr>
                </a:tbl>
              </a:graphicData>
            </a:graphic>
          </p:graphicFrame>
        </mc:Choice>
        <mc:Fallback xmlns="">
          <p:graphicFrame>
            <p:nvGraphicFramePr>
              <p:cNvPr id="17" name="Tabla 16"/>
              <p:cNvGraphicFramePr>
                <a:graphicFrameLocks noGrp="1"/>
              </p:cNvGraphicFramePr>
              <p:nvPr>
                <p:extLst>
                  <p:ext uri="{D42A27DB-BD31-4B8C-83A1-F6EECF244321}">
                    <p14:modId xmlns:p14="http://schemas.microsoft.com/office/powerpoint/2010/main" val="3360488866"/>
                  </p:ext>
                </p:extLst>
              </p:nvPr>
            </p:nvGraphicFramePr>
            <p:xfrm>
              <a:off x="5718556" y="3898352"/>
              <a:ext cx="3404515" cy="1311709"/>
            </p:xfrm>
            <a:graphic>
              <a:graphicData uri="http://schemas.openxmlformats.org/drawingml/2006/table">
                <a:tbl>
                  <a:tblPr firstRow="1" bandRow="1">
                    <a:tableStyleId>{5C22544A-7EE6-4342-B048-85BDC9FD1C3A}</a:tableStyleId>
                  </a:tblPr>
                  <a:tblGrid>
                    <a:gridCol w="1047543">
                      <a:extLst>
                        <a:ext uri="{9D8B030D-6E8A-4147-A177-3AD203B41FA5}">
                          <a16:colId xmlns:a16="http://schemas.microsoft.com/office/drawing/2014/main" val="1968254538"/>
                        </a:ext>
                      </a:extLst>
                    </a:gridCol>
                    <a:gridCol w="1571315">
                      <a:extLst>
                        <a:ext uri="{9D8B030D-6E8A-4147-A177-3AD203B41FA5}">
                          <a16:colId xmlns:a16="http://schemas.microsoft.com/office/drawing/2014/main" val="3202597462"/>
                        </a:ext>
                      </a:extLst>
                    </a:gridCol>
                    <a:gridCol w="785657">
                      <a:extLst>
                        <a:ext uri="{9D8B030D-6E8A-4147-A177-3AD203B41FA5}">
                          <a16:colId xmlns:a16="http://schemas.microsoft.com/office/drawing/2014/main" val="3923158863"/>
                        </a:ext>
                      </a:extLst>
                    </a:gridCol>
                  </a:tblGrid>
                  <a:tr h="307317">
                    <a:tc gridSpan="3">
                      <a:txBody>
                        <a:bodyPr/>
                        <a:lstStyle/>
                        <a:p>
                          <a:pPr algn="ctr"/>
                          <a:r>
                            <a:rPr lang="es-EC" sz="1200" dirty="0" smtClean="0"/>
                            <a:t>Error</a:t>
                          </a:r>
                          <a:endParaRPr lang="es-EC" sz="1200" dirty="0"/>
                        </a:p>
                      </a:txBody>
                      <a:tcPr/>
                    </a:tc>
                    <a:tc hMerge="1">
                      <a:txBody>
                        <a:bodyPr/>
                        <a:lstStyle/>
                        <a:p>
                          <a:endParaRPr lang="es-EC"/>
                        </a:p>
                      </a:txBody>
                      <a:tcPr/>
                    </a:tc>
                    <a:tc hMerge="1">
                      <a:txBody>
                        <a:bodyPr/>
                        <a:lstStyle/>
                        <a:p>
                          <a:pPr algn="ctr"/>
                          <a:endParaRPr lang="es-EC" sz="1200" dirty="0"/>
                        </a:p>
                      </a:txBody>
                      <a:tcPr/>
                    </a:tc>
                    <a:extLst>
                      <a:ext uri="{0D108BD9-81ED-4DB2-BD59-A6C34878D82A}">
                        <a16:rowId xmlns:a16="http://schemas.microsoft.com/office/drawing/2014/main" val="3505061407"/>
                      </a:ext>
                    </a:extLst>
                  </a:tr>
                  <a:tr h="307317">
                    <a:tc>
                      <a:txBody>
                        <a:bodyPr/>
                        <a:lstStyle/>
                        <a:p>
                          <a:pPr algn="ctr"/>
                          <a:r>
                            <a:rPr lang="es-EC" sz="1200" dirty="0" smtClean="0"/>
                            <a:t>Equipo</a:t>
                          </a:r>
                          <a:endParaRPr lang="es-EC"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200" dirty="0" smtClean="0"/>
                            <a:t>Corriente</a:t>
                          </a:r>
                        </a:p>
                      </a:txBody>
                      <a:tcPr/>
                    </a:tc>
                    <a:tc>
                      <a:txBody>
                        <a:bodyPr/>
                        <a:lstStyle/>
                        <a:p>
                          <a:pPr algn="ctr"/>
                          <a:r>
                            <a:rPr lang="es-EC" sz="1200" dirty="0" smtClean="0"/>
                            <a:t>Voltaje </a:t>
                          </a:r>
                          <a:endParaRPr lang="es-EC" sz="1200" dirty="0"/>
                        </a:p>
                      </a:txBody>
                      <a:tcPr/>
                    </a:tc>
                    <a:extLst>
                      <a:ext uri="{0D108BD9-81ED-4DB2-BD59-A6C34878D82A}">
                        <a16:rowId xmlns:a16="http://schemas.microsoft.com/office/drawing/2014/main" val="182847268"/>
                      </a:ext>
                    </a:extLst>
                  </a:tr>
                  <a:tr h="697075">
                    <a:tc>
                      <a:txBody>
                        <a:bodyPr/>
                        <a:lstStyle/>
                        <a:p>
                          <a:pPr algn="ctr"/>
                          <a:r>
                            <a:rPr lang="es-EC" sz="1200" b="0" dirty="0" smtClean="0">
                              <a:ea typeface="Cambria Math" panose="02040503050406030204" pitchFamily="18" charset="0"/>
                            </a:rPr>
                            <a:t/>
                          </a:r>
                          <a:br>
                            <a:rPr lang="es-EC" sz="1200" b="0" dirty="0" smtClean="0">
                              <a:ea typeface="Cambria Math" panose="02040503050406030204" pitchFamily="18" charset="0"/>
                            </a:rPr>
                          </a:br>
                          <a:r>
                            <a:rPr lang="es-EC" sz="1200" b="0" dirty="0" smtClean="0">
                              <a:ea typeface="Cambria Math" panose="02040503050406030204" pitchFamily="18" charset="0"/>
                            </a:rPr>
                            <a:t>WECO2350</a:t>
                          </a:r>
                          <a:endParaRPr lang="es-EC" sz="1200" dirty="0"/>
                        </a:p>
                      </a:txBody>
                      <a:tcPr/>
                    </a:tc>
                    <a:tc>
                      <a:txBody>
                        <a:bodyPr/>
                        <a:lstStyle/>
                        <a:p>
                          <a:endParaRPr lang="es-EC"/>
                        </a:p>
                      </a:txBody>
                      <a:tcPr>
                        <a:blipFill>
                          <a:blip r:embed="rId7"/>
                          <a:stretch>
                            <a:fillRect l="-67054" t="-88696" r="-51550" b="-1739"/>
                          </a:stretch>
                        </a:blipFill>
                      </a:tcPr>
                    </a:tc>
                    <a:tc>
                      <a:txBody>
                        <a:bodyPr/>
                        <a:lstStyle/>
                        <a:p>
                          <a:pPr algn="ctr"/>
                          <a:r>
                            <a:rPr lang="es-EC" sz="1200" dirty="0" smtClean="0"/>
                            <a:t>0,5%</a:t>
                          </a:r>
                          <a:endParaRPr lang="es-EC" sz="1200" dirty="0"/>
                        </a:p>
                      </a:txBody>
                      <a:tcPr/>
                    </a:tc>
                    <a:extLst>
                      <a:ext uri="{0D108BD9-81ED-4DB2-BD59-A6C34878D82A}">
                        <a16:rowId xmlns:a16="http://schemas.microsoft.com/office/drawing/2014/main" val="4045475116"/>
                      </a:ext>
                    </a:extLst>
                  </a:tr>
                </a:tbl>
              </a:graphicData>
            </a:graphic>
          </p:graphicFrame>
        </mc:Fallback>
      </mc:AlternateContent>
      <p:sp>
        <p:nvSpPr>
          <p:cNvPr id="13" name="CuadroTexto 12"/>
          <p:cNvSpPr txBox="1"/>
          <p:nvPr/>
        </p:nvSpPr>
        <p:spPr>
          <a:xfrm>
            <a:off x="52470" y="203595"/>
            <a:ext cx="5112568" cy="523220"/>
          </a:xfrm>
          <a:prstGeom prst="rect">
            <a:avLst/>
          </a:prstGeom>
          <a:noFill/>
        </p:spPr>
        <p:txBody>
          <a:bodyPr wrap="square" rtlCol="0">
            <a:spAutoFit/>
          </a:bodyPr>
          <a:lstStyle/>
          <a:p>
            <a:r>
              <a:rPr lang="es-EC" sz="2800" dirty="0" smtClean="0">
                <a:latin typeface="Palatino Linotype" panose="02040502050505030304" pitchFamily="18" charset="0"/>
                <a:cs typeface="Times New Roman" panose="02020603050405020304" pitchFamily="18" charset="0"/>
              </a:rPr>
              <a:t>Trabajos Relacionados</a:t>
            </a:r>
            <a:endParaRPr lang="es-EC" sz="2800" dirty="0">
              <a:latin typeface="Palatino Linotype" panose="02040502050505030304" pitchFamily="18" charset="0"/>
              <a:cs typeface="Times New Roman" panose="02020603050405020304" pitchFamily="18" charset="0"/>
            </a:endParaRPr>
          </a:p>
        </p:txBody>
      </p:sp>
    </p:spTree>
    <p:extLst>
      <p:ext uri="{BB962C8B-B14F-4D97-AF65-F5344CB8AC3E}">
        <p14:creationId xmlns:p14="http://schemas.microsoft.com/office/powerpoint/2010/main" val="20238875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51520" y="181219"/>
            <a:ext cx="5112568" cy="523220"/>
          </a:xfrm>
          <a:prstGeom prst="rect">
            <a:avLst/>
          </a:prstGeom>
          <a:noFill/>
        </p:spPr>
        <p:txBody>
          <a:bodyPr wrap="square" rtlCol="0">
            <a:spAutoFit/>
          </a:bodyPr>
          <a:lstStyle/>
          <a:p>
            <a:r>
              <a:rPr lang="es-ES" sz="2800" dirty="0" smtClean="0">
                <a:latin typeface="Palatino Linotype" panose="02040502050505030304" pitchFamily="18" charset="0"/>
                <a:cs typeface="Times New Roman" panose="02020603050405020304" pitchFamily="18" charset="0"/>
              </a:rPr>
              <a:t>Motivación</a:t>
            </a:r>
            <a:endParaRPr lang="es-ES" sz="2800" dirty="0">
              <a:latin typeface="Palatino Linotype" panose="02040502050505030304" pitchFamily="18" charset="0"/>
              <a:cs typeface="Times New Roman" panose="02020603050405020304" pitchFamily="18" charset="0"/>
            </a:endParaRPr>
          </a:p>
        </p:txBody>
      </p:sp>
      <p:sp>
        <p:nvSpPr>
          <p:cNvPr id="6" name="CuadroTexto 5"/>
          <p:cNvSpPr txBox="1"/>
          <p:nvPr/>
        </p:nvSpPr>
        <p:spPr>
          <a:xfrm>
            <a:off x="0" y="6495522"/>
            <a:ext cx="705967" cy="369332"/>
          </a:xfrm>
          <a:prstGeom prst="rect">
            <a:avLst/>
          </a:prstGeom>
          <a:noFill/>
        </p:spPr>
        <p:txBody>
          <a:bodyPr wrap="square" rtlCol="0">
            <a:spAutoFit/>
          </a:bodyPr>
          <a:lstStyle/>
          <a:p>
            <a:r>
              <a:rPr lang="en-BZ" dirty="0"/>
              <a:t>5</a:t>
            </a:r>
            <a:endParaRPr lang="es-ES" dirty="0"/>
          </a:p>
        </p:txBody>
      </p:sp>
      <p:sp>
        <p:nvSpPr>
          <p:cNvPr id="5"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Introducción</a:t>
            </a:r>
          </a:p>
        </p:txBody>
      </p:sp>
      <p:pic>
        <p:nvPicPr>
          <p:cNvPr id="7" name="Imagen 6"/>
          <p:cNvPicPr>
            <a:picLocks noChangeAspect="1"/>
          </p:cNvPicPr>
          <p:nvPr/>
        </p:nvPicPr>
        <p:blipFill>
          <a:blip r:embed="rId3"/>
          <a:stretch>
            <a:fillRect/>
          </a:stretch>
        </p:blipFill>
        <p:spPr>
          <a:xfrm>
            <a:off x="12703" y="2132856"/>
            <a:ext cx="4777174" cy="2641862"/>
          </a:xfrm>
          <a:prstGeom prst="rect">
            <a:avLst/>
          </a:prstGeom>
        </p:spPr>
      </p:pic>
      <p:pic>
        <p:nvPicPr>
          <p:cNvPr id="19460" name="Picture 4" descr="TÃ©cnico Que Toma La Lectura Del Metro ElÃ©ctrico Foto de archivo - Imagen de  toma, lectura: 549628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880" y="2092732"/>
            <a:ext cx="4078068" cy="2722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0858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87016" y="588120"/>
            <a:ext cx="8698160" cy="5867980"/>
          </a:xfrm>
        </p:spPr>
        <p:txBody>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Objetivo General</a:t>
            </a:r>
          </a:p>
          <a:p>
            <a:pPr marL="0" indent="0" algn="just">
              <a:buNone/>
            </a:pPr>
            <a:endParaRPr lang="es-EC" sz="1500" dirty="0">
              <a:solidFill>
                <a:srgbClr val="336600"/>
              </a:solidFill>
            </a:endParaRPr>
          </a:p>
          <a:p>
            <a:pPr marL="0" indent="0" algn="just">
              <a:buNone/>
            </a:pPr>
            <a:r>
              <a:rPr lang="es-EC" sz="1400" dirty="0">
                <a:solidFill>
                  <a:schemeClr val="tx1"/>
                </a:solidFill>
                <a:latin typeface="Arial" panose="020B0604020202020204" pitchFamily="34" charset="0"/>
                <a:cs typeface="Arial" panose="020B0604020202020204" pitchFamily="34" charset="0"/>
              </a:rPr>
              <a:t>Implementar un dispositivo de monitorización de energía eléctrica orientado al Internet of Things usando la tecnología LORA</a:t>
            </a:r>
            <a:r>
              <a:rPr lang="es-ES" sz="1400" dirty="0" smtClean="0">
                <a:solidFill>
                  <a:schemeClr val="tx1"/>
                </a:solidFill>
                <a:latin typeface="Arial" panose="020B0604020202020204" pitchFamily="34" charset="0"/>
                <a:cs typeface="Arial" panose="020B0604020202020204" pitchFamily="34" charset="0"/>
              </a:rPr>
              <a:t>.</a:t>
            </a:r>
          </a:p>
          <a:p>
            <a:pPr marL="0" indent="0" algn="just">
              <a:buNone/>
            </a:pPr>
            <a:endParaRPr lang="es-ES" sz="1500"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es-EC" b="1" dirty="0" smtClean="0">
                <a:solidFill>
                  <a:srgbClr val="336600"/>
                </a:solidFill>
                <a:latin typeface="Times New Roman" panose="02020603050405020304" pitchFamily="18" charset="0"/>
                <a:cs typeface="Times New Roman" panose="02020603050405020304" pitchFamily="18" charset="0"/>
              </a:rPr>
              <a:t>Objetivos Específicos</a:t>
            </a:r>
            <a:endParaRPr lang="es-EC" b="1" dirty="0">
              <a:solidFill>
                <a:srgbClr val="336600"/>
              </a:solidFill>
              <a:latin typeface="Times New Roman" panose="02020603050405020304" pitchFamily="18" charset="0"/>
              <a:cs typeface="Times New Roman" panose="02020603050405020304" pitchFamily="18" charset="0"/>
            </a:endParaRPr>
          </a:p>
          <a:p>
            <a:pPr marL="0" indent="0" algn="just">
              <a:buNone/>
            </a:pPr>
            <a:endParaRPr lang="es-ES" sz="1500" dirty="0">
              <a:solidFill>
                <a:schemeClr val="tx1"/>
              </a:solidFill>
              <a:latin typeface="Times New Roman" panose="02020603050405020304" pitchFamily="18" charset="0"/>
              <a:cs typeface="Times New Roman" panose="02020603050405020304" pitchFamily="18" charset="0"/>
            </a:endParaRPr>
          </a:p>
          <a:p>
            <a:pPr lvl="0" algn="just">
              <a:lnSpc>
                <a:spcPct val="115000"/>
              </a:lnSpc>
              <a:spcBef>
                <a:spcPts val="0"/>
              </a:spcBef>
              <a:spcAft>
                <a:spcPts val="0"/>
              </a:spcAft>
              <a:buFont typeface="Symbol" panose="05050102010706020507" pitchFamily="18" charset="2"/>
              <a:buChar char=""/>
              <a:tabLst>
                <a:tab pos="891540" algn="l"/>
              </a:tabLst>
            </a:pP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Desarrollar el estado del arte sobre dispositivos de monitorización de consumo eléctrico y tecnología LoRa</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s-ES" sz="1400" dirty="0">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Bef>
                <a:spcPts val="0"/>
              </a:spcBef>
              <a:spcAft>
                <a:spcPts val="0"/>
              </a:spcAft>
              <a:buFont typeface="Symbol" panose="05050102010706020507" pitchFamily="18" charset="2"/>
              <a:buChar char=""/>
              <a:tabLst>
                <a:tab pos="891540" algn="l"/>
              </a:tabLst>
            </a:pP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Dimensionar los dispositivos electrónicos a utilizar en el prototipo en función de los valores del consumo energético en el Ecuador</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s-ES" sz="1400" dirty="0">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Bef>
                <a:spcPts val="0"/>
              </a:spcBef>
              <a:spcAft>
                <a:spcPts val="0"/>
              </a:spcAft>
              <a:buFont typeface="Symbol" panose="05050102010706020507" pitchFamily="18" charset="2"/>
              <a:buChar char=""/>
              <a:tabLst>
                <a:tab pos="891540" algn="l"/>
              </a:tabLst>
            </a:pP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Configurar el Gateway LoRa que permitirá al dispositivo diseñado conectarse con Internet.</a:t>
            </a:r>
          </a:p>
          <a:p>
            <a:pPr lvl="0" algn="just">
              <a:lnSpc>
                <a:spcPct val="115000"/>
              </a:lnSpc>
              <a:spcBef>
                <a:spcPts val="0"/>
              </a:spcBef>
              <a:spcAft>
                <a:spcPts val="0"/>
              </a:spcAft>
              <a:buFont typeface="Symbol" panose="05050102010706020507" pitchFamily="18" charset="2"/>
              <a:buChar char=""/>
              <a:tabLst>
                <a:tab pos="891540" algn="l"/>
              </a:tabLst>
            </a:pP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Desarrollar una aplicación web que permita visualizar mediante gráficas los datos del consumo eléctrico usando la plataforma IoT Ubidots</a:t>
            </a:r>
            <a:r>
              <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lvl="0" algn="just">
              <a:lnSpc>
                <a:spcPct val="115000"/>
              </a:lnSpc>
              <a:spcBef>
                <a:spcPts val="0"/>
              </a:spcBef>
              <a:spcAft>
                <a:spcPts val="0"/>
              </a:spcAft>
              <a:buFont typeface="Symbol" panose="05050102010706020507" pitchFamily="18" charset="2"/>
              <a:buChar char=""/>
              <a:tabLst>
                <a:tab pos="891540" algn="l"/>
              </a:tabLst>
            </a:pP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Instalar el dispositivo diseñado en un sector estratégico para realizar las respectivas pruebas de funcionamiento.</a:t>
            </a:r>
            <a:endParaRPr lang="es-ES" sz="1400" dirty="0">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Bef>
                <a:spcPts val="0"/>
              </a:spcBef>
              <a:spcAft>
                <a:spcPts val="0"/>
              </a:spcAft>
              <a:buFont typeface="Symbol" panose="05050102010706020507" pitchFamily="18" charset="2"/>
              <a:buChar char=""/>
              <a:tabLst>
                <a:tab pos="891540" algn="l"/>
              </a:tabLst>
            </a:pPr>
            <a:r>
              <a:rPr lang="es-EC" sz="1400" dirty="0">
                <a:solidFill>
                  <a:srgbClr val="000000"/>
                </a:solidFill>
                <a:latin typeface="Arial" panose="020B0604020202020204" pitchFamily="34" charset="0"/>
                <a:ea typeface="Calibri" panose="020F0502020204030204" pitchFamily="34" charset="0"/>
                <a:cs typeface="Arial" panose="020B0604020202020204" pitchFamily="34" charset="0"/>
              </a:rPr>
              <a:t>Validar el funcionamiento del dispositivo en función de las principales métricas como la precisión, retardo de la transmisión y área de cobertura de LoRa. </a:t>
            </a:r>
            <a:endParaRPr lang="es-EC" sz="14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Bef>
                <a:spcPts val="0"/>
              </a:spcBef>
              <a:spcAft>
                <a:spcPts val="0"/>
              </a:spcAft>
              <a:buFont typeface="Symbol" panose="05050102010706020507" pitchFamily="18" charset="2"/>
              <a:buChar char=""/>
              <a:tabLst>
                <a:tab pos="891540" algn="l"/>
              </a:tabLst>
            </a:pPr>
            <a:endParaRPr lang="es-ES" sz="1400" dirty="0" smtClean="0">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15000"/>
              </a:lnSpc>
              <a:spcBef>
                <a:spcPts val="0"/>
              </a:spcBef>
              <a:spcAft>
                <a:spcPts val="1000"/>
              </a:spcAft>
              <a:buNone/>
              <a:tabLst>
                <a:tab pos="891540" algn="l"/>
              </a:tabLst>
            </a:pPr>
            <a:endParaRPr lang="es-EC"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15000"/>
              </a:lnSpc>
              <a:spcBef>
                <a:spcPts val="0"/>
              </a:spcBef>
              <a:spcAft>
                <a:spcPts val="1000"/>
              </a:spcAft>
              <a:buFont typeface="Symbol" panose="05050102010706020507" pitchFamily="18" charset="2"/>
              <a:buChar char=""/>
              <a:tabLst>
                <a:tab pos="891540" algn="l"/>
              </a:tabLst>
            </a:pPr>
            <a:endParaRPr lang="es-ES" sz="2000" dirty="0" smtClean="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es-EC" sz="1000" dirty="0">
              <a:solidFill>
                <a:schemeClr val="tx1"/>
              </a:solidFill>
              <a:latin typeface="Times New Roman" panose="02020603050405020304" pitchFamily="18" charset="0"/>
              <a:cs typeface="Times New Roman" panose="02020603050405020304" pitchFamily="18" charset="0"/>
            </a:endParaRPr>
          </a:p>
        </p:txBody>
      </p:sp>
      <p:sp>
        <p:nvSpPr>
          <p:cNvPr id="3" name="CuadroTexto 2"/>
          <p:cNvSpPr txBox="1"/>
          <p:nvPr/>
        </p:nvSpPr>
        <p:spPr>
          <a:xfrm>
            <a:off x="0" y="6488668"/>
            <a:ext cx="705967" cy="369332"/>
          </a:xfrm>
          <a:prstGeom prst="rect">
            <a:avLst/>
          </a:prstGeom>
          <a:noFill/>
        </p:spPr>
        <p:txBody>
          <a:bodyPr wrap="square" rtlCol="0">
            <a:spAutoFit/>
          </a:bodyPr>
          <a:lstStyle/>
          <a:p>
            <a:r>
              <a:rPr lang="en-BZ" dirty="0"/>
              <a:t>6</a:t>
            </a:r>
            <a:endParaRPr lang="es-ES" dirty="0"/>
          </a:p>
        </p:txBody>
      </p:sp>
      <p:sp>
        <p:nvSpPr>
          <p:cNvPr id="4" name="Título 5"/>
          <p:cNvSpPr>
            <a:spLocks noGrp="1"/>
          </p:cNvSpPr>
          <p:nvPr>
            <p:ph type="title"/>
          </p:nvPr>
        </p:nvSpPr>
        <p:spPr>
          <a:xfrm>
            <a:off x="539552" y="28978"/>
            <a:ext cx="8229600" cy="1143000"/>
          </a:xfrm>
        </p:spPr>
        <p:txBody>
          <a:bodyPr/>
          <a:lstStyle/>
          <a:p>
            <a:r>
              <a:rPr lang="es-EC" i="0" dirty="0" smtClean="0">
                <a:solidFill>
                  <a:srgbClr val="00B050"/>
                </a:solidFill>
                <a:latin typeface="Times New Roman" panose="02020603050405020304" pitchFamily="18" charset="0"/>
                <a:cs typeface="Times New Roman" panose="02020603050405020304" pitchFamily="18" charset="0"/>
              </a:rPr>
              <a:t>Objetivos</a:t>
            </a:r>
            <a:r>
              <a:rPr lang="es-EC" i="0" dirty="0" smtClean="0">
                <a:latin typeface="Times New Roman" panose="02020603050405020304" pitchFamily="18" charset="0"/>
                <a:cs typeface="Times New Roman" panose="02020603050405020304" pitchFamily="18" charset="0"/>
              </a:rPr>
              <a:t/>
            </a:r>
            <a:br>
              <a:rPr lang="es-EC" i="0" dirty="0" smtClean="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4096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Desarrollo e Implementación</a:t>
            </a:r>
            <a:endParaRPr lang="es-EC" i="0" kern="0" dirty="0">
              <a:solidFill>
                <a:srgbClr val="00B050"/>
              </a:solidFill>
              <a:latin typeface="Times New Roman" panose="02020603050405020304" pitchFamily="18" charset="0"/>
              <a:cs typeface="Times New Roman" panose="02020603050405020304" pitchFamily="18" charset="0"/>
            </a:endParaRPr>
          </a:p>
        </p:txBody>
      </p:sp>
      <p:sp>
        <p:nvSpPr>
          <p:cNvPr id="4" name="Título 5"/>
          <p:cNvSpPr txBox="1">
            <a:spLocks/>
          </p:cNvSpPr>
          <p:nvPr/>
        </p:nvSpPr>
        <p:spPr>
          <a:xfrm>
            <a:off x="251520" y="692696"/>
            <a:ext cx="7416824" cy="479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Diagrama de Bloques General del Prototipo</a:t>
            </a:r>
            <a:endParaRPr lang="es-EC" sz="1900" b="1" dirty="0">
              <a:latin typeface="Georgia" panose="02040502050405020303" pitchFamily="18" charset="0"/>
            </a:endParaRPr>
          </a:p>
        </p:txBody>
      </p:sp>
      <p:sp>
        <p:nvSpPr>
          <p:cNvPr id="23" name="CuadroTexto 22"/>
          <p:cNvSpPr txBox="1"/>
          <p:nvPr/>
        </p:nvSpPr>
        <p:spPr>
          <a:xfrm>
            <a:off x="0" y="6488668"/>
            <a:ext cx="705967" cy="369332"/>
          </a:xfrm>
          <a:prstGeom prst="rect">
            <a:avLst/>
          </a:prstGeom>
          <a:noFill/>
        </p:spPr>
        <p:txBody>
          <a:bodyPr wrap="square" rtlCol="0">
            <a:spAutoFit/>
          </a:bodyPr>
          <a:lstStyle/>
          <a:p>
            <a:r>
              <a:rPr lang="en-BZ" dirty="0"/>
              <a:t>7</a:t>
            </a:r>
            <a:endParaRPr lang="en-BZ" dirty="0" smtClean="0"/>
          </a:p>
        </p:txBody>
      </p:sp>
      <p:pic>
        <p:nvPicPr>
          <p:cNvPr id="29" name="Imagen 28" descr="https://documents.lucid.app/documents/867b1bd9-fb55-4c6b-9772-3a5b96586ca6/pages/0_0?a=907&amp;x=120&amp;y=262&amp;w=1320&amp;h=228&amp;store=1&amp;accept=image%2F*&amp;auth=LCA%209368556ff4d81319c24cc119eb35630cf91b1dea-ts%3D1618683437"/>
          <p:cNvPicPr/>
          <p:nvPr/>
        </p:nvPicPr>
        <p:blipFill>
          <a:blip r:embed="rId2">
            <a:extLst>
              <a:ext uri="{28A0092B-C50C-407E-A947-70E740481C1C}">
                <a14:useLocalDpi xmlns:a14="http://schemas.microsoft.com/office/drawing/2010/main" val="0"/>
              </a:ext>
            </a:extLst>
          </a:blip>
          <a:srcRect/>
          <a:stretch>
            <a:fillRect/>
          </a:stretch>
        </p:blipFill>
        <p:spPr bwMode="auto">
          <a:xfrm>
            <a:off x="1082456" y="1410942"/>
            <a:ext cx="7460359" cy="1748361"/>
          </a:xfrm>
          <a:prstGeom prst="rect">
            <a:avLst/>
          </a:prstGeom>
          <a:noFill/>
          <a:ln>
            <a:noFill/>
          </a:ln>
        </p:spPr>
      </p:pic>
      <p:sp>
        <p:nvSpPr>
          <p:cNvPr id="8" name="Título 5"/>
          <p:cNvSpPr txBox="1">
            <a:spLocks/>
          </p:cNvSpPr>
          <p:nvPr/>
        </p:nvSpPr>
        <p:spPr>
          <a:xfrm>
            <a:off x="352983" y="33238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1900" b="1" dirty="0" smtClean="0">
                <a:latin typeface="Georgia" panose="02040502050405020303" pitchFamily="18" charset="0"/>
              </a:rPr>
              <a:t>Metodología planteada para la medición de corriente y voltaje</a:t>
            </a:r>
            <a:endParaRPr lang="es-EC" sz="1900" b="1" dirty="0">
              <a:latin typeface="Georgia" panose="02040502050405020303" pitchFamily="18" charset="0"/>
            </a:endParaRPr>
          </a:p>
        </p:txBody>
      </p:sp>
      <p:sp>
        <p:nvSpPr>
          <p:cNvPr id="12" name="Elipse 11"/>
          <p:cNvSpPr/>
          <p:nvPr/>
        </p:nvSpPr>
        <p:spPr>
          <a:xfrm>
            <a:off x="1655403" y="4797152"/>
            <a:ext cx="2520280" cy="108012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lumMod val="95000"/>
                    <a:lumOff val="5000"/>
                  </a:schemeClr>
                </a:solidFill>
                <a:latin typeface="Times New Roman" panose="02020603050405020304" pitchFamily="18" charset="0"/>
                <a:cs typeface="Times New Roman" panose="02020603050405020304" pitchFamily="18" charset="0"/>
              </a:rPr>
              <a:t>Corriente </a:t>
            </a:r>
            <a:br>
              <a:rPr lang="es-ES" sz="2000" dirty="0" smtClean="0">
                <a:solidFill>
                  <a:schemeClr val="tx1">
                    <a:lumMod val="95000"/>
                    <a:lumOff val="5000"/>
                  </a:schemeClr>
                </a:solidFill>
                <a:latin typeface="Times New Roman" panose="02020603050405020304" pitchFamily="18" charset="0"/>
                <a:cs typeface="Times New Roman" panose="02020603050405020304" pitchFamily="18" charset="0"/>
              </a:rPr>
            </a:br>
            <a:r>
              <a:rPr lang="es-ES" sz="2000" dirty="0" smtClean="0">
                <a:solidFill>
                  <a:schemeClr val="tx1">
                    <a:lumMod val="95000"/>
                    <a:lumOff val="5000"/>
                  </a:schemeClr>
                </a:solidFill>
                <a:latin typeface="Times New Roman" panose="02020603050405020304" pitchFamily="18" charset="0"/>
                <a:cs typeface="Times New Roman" panose="02020603050405020304" pitchFamily="18" charset="0"/>
              </a:rPr>
              <a:t>Método no invasivo</a:t>
            </a:r>
            <a:endParaRPr lang="es-ES"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Elipse 12"/>
          <p:cNvSpPr/>
          <p:nvPr/>
        </p:nvSpPr>
        <p:spPr>
          <a:xfrm>
            <a:off x="4812636" y="4797152"/>
            <a:ext cx="2520280" cy="1080120"/>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lumMod val="95000"/>
                    <a:lumOff val="5000"/>
                  </a:schemeClr>
                </a:solidFill>
                <a:latin typeface="Times New Roman" panose="02020603050405020304" pitchFamily="18" charset="0"/>
                <a:cs typeface="Times New Roman" panose="02020603050405020304" pitchFamily="18" charset="0"/>
              </a:rPr>
              <a:t>Voltaje </a:t>
            </a:r>
            <a:br>
              <a:rPr lang="es-ES" sz="2000" dirty="0" smtClean="0">
                <a:solidFill>
                  <a:schemeClr val="tx1">
                    <a:lumMod val="95000"/>
                    <a:lumOff val="5000"/>
                  </a:schemeClr>
                </a:solidFill>
                <a:latin typeface="Times New Roman" panose="02020603050405020304" pitchFamily="18" charset="0"/>
                <a:cs typeface="Times New Roman" panose="02020603050405020304" pitchFamily="18" charset="0"/>
              </a:rPr>
            </a:br>
            <a:r>
              <a:rPr lang="es-ES" sz="2000" dirty="0" smtClean="0">
                <a:solidFill>
                  <a:schemeClr val="tx1">
                    <a:lumMod val="95000"/>
                    <a:lumOff val="5000"/>
                  </a:schemeClr>
                </a:solidFill>
                <a:latin typeface="Times New Roman" panose="02020603050405020304" pitchFamily="18" charset="0"/>
                <a:cs typeface="Times New Roman" panose="02020603050405020304" pitchFamily="18" charset="0"/>
              </a:rPr>
              <a:t>Método invasivo</a:t>
            </a:r>
            <a:endParaRPr lang="es-ES"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 name="Cerrar llave 1"/>
          <p:cNvSpPr/>
          <p:nvPr/>
        </p:nvSpPr>
        <p:spPr>
          <a:xfrm rot="5400000">
            <a:off x="2513754" y="1918042"/>
            <a:ext cx="406324" cy="248252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dirty="0"/>
          </a:p>
        </p:txBody>
      </p:sp>
      <p:sp>
        <p:nvSpPr>
          <p:cNvPr id="10" name="Cerrar llave 9"/>
          <p:cNvSpPr/>
          <p:nvPr/>
        </p:nvSpPr>
        <p:spPr>
          <a:xfrm rot="5400000">
            <a:off x="6026778" y="1278754"/>
            <a:ext cx="427423" cy="371980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dirty="0"/>
          </a:p>
        </p:txBody>
      </p:sp>
      <p:sp>
        <p:nvSpPr>
          <p:cNvPr id="5" name="CuadroTexto 4"/>
          <p:cNvSpPr txBox="1"/>
          <p:nvPr/>
        </p:nvSpPr>
        <p:spPr>
          <a:xfrm>
            <a:off x="1247052" y="3338991"/>
            <a:ext cx="3336981" cy="369332"/>
          </a:xfrm>
          <a:prstGeom prst="rect">
            <a:avLst/>
          </a:prstGeom>
          <a:noFill/>
        </p:spPr>
        <p:txBody>
          <a:bodyPr wrap="square" rtlCol="0">
            <a:spAutoFit/>
          </a:bodyPr>
          <a:lstStyle/>
          <a:p>
            <a:r>
              <a:rPr lang="es-EC" dirty="0" smtClean="0"/>
              <a:t>Subsistema de transmisión</a:t>
            </a:r>
            <a:endParaRPr lang="es-EC" dirty="0"/>
          </a:p>
        </p:txBody>
      </p:sp>
      <p:sp>
        <p:nvSpPr>
          <p:cNvPr id="14" name="CuadroTexto 13"/>
          <p:cNvSpPr txBox="1"/>
          <p:nvPr/>
        </p:nvSpPr>
        <p:spPr>
          <a:xfrm>
            <a:off x="4727312" y="3323877"/>
            <a:ext cx="3336981" cy="369332"/>
          </a:xfrm>
          <a:prstGeom prst="rect">
            <a:avLst/>
          </a:prstGeom>
          <a:noFill/>
        </p:spPr>
        <p:txBody>
          <a:bodyPr wrap="square" rtlCol="0">
            <a:spAutoFit/>
          </a:bodyPr>
          <a:lstStyle/>
          <a:p>
            <a:r>
              <a:rPr lang="es-EC" dirty="0" smtClean="0"/>
              <a:t>Subsistema de recepción</a:t>
            </a:r>
            <a:endParaRPr lang="es-EC" dirty="0"/>
          </a:p>
        </p:txBody>
      </p:sp>
    </p:spTree>
    <p:extLst>
      <p:ext uri="{BB962C8B-B14F-4D97-AF65-F5344CB8AC3E}">
        <p14:creationId xmlns:p14="http://schemas.microsoft.com/office/powerpoint/2010/main" val="2555133080"/>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20038</TotalTime>
  <Words>1742</Words>
  <Application>Microsoft Office PowerPoint</Application>
  <PresentationFormat>Presentación en pantalla (4:3)</PresentationFormat>
  <Paragraphs>601</Paragraphs>
  <Slides>32</Slides>
  <Notes>4</Notes>
  <HiddenSlides>0</HiddenSlides>
  <MMClips>1</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32</vt:i4>
      </vt:variant>
    </vt:vector>
  </HeadingPairs>
  <TitlesOfParts>
    <vt:vector size="42" baseType="lpstr">
      <vt:lpstr>Arial</vt:lpstr>
      <vt:lpstr>Calibri</vt:lpstr>
      <vt:lpstr>Cambria Math</vt:lpstr>
      <vt:lpstr>Ebrima</vt:lpstr>
      <vt:lpstr>Georgia</vt:lpstr>
      <vt:lpstr>Palatino Linotype</vt:lpstr>
      <vt:lpstr>Symbol</vt:lpstr>
      <vt:lpstr>Times New Roman</vt:lpstr>
      <vt:lpstr>Diseño predeterminado</vt:lpstr>
      <vt:lpstr>CorelDRAW</vt:lpstr>
      <vt:lpstr>Presentación de PowerPoint</vt:lpstr>
      <vt:lpstr>agenda</vt:lpstr>
      <vt:lpstr>Introducción</vt:lpstr>
      <vt:lpstr>Introducción</vt:lpstr>
      <vt:lpstr>Introducción</vt:lpstr>
      <vt:lpstr>Introducción</vt:lpstr>
      <vt:lpstr>Introducción</vt:lpstr>
      <vt:lpstr>Objetivos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 </vt:lpstr>
      <vt:lpstr>Conclusiones </vt:lpstr>
      <vt:lpstr>Trabajos Futuros </vt:lpstr>
      <vt:lpstr>Presentación de PowerPoint</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USUARIO</cp:lastModifiedBy>
  <cp:revision>949</cp:revision>
  <dcterms:created xsi:type="dcterms:W3CDTF">2008-02-13T16:07:44Z</dcterms:created>
  <dcterms:modified xsi:type="dcterms:W3CDTF">2021-07-12T01:38:00Z</dcterms:modified>
</cp:coreProperties>
</file>