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1"/>
  </p:notesMasterIdLst>
  <p:handoutMasterIdLst>
    <p:handoutMasterId r:id="rId32"/>
  </p:handoutMasterIdLst>
  <p:sldIdLst>
    <p:sldId id="257" r:id="rId3"/>
    <p:sldId id="293" r:id="rId4"/>
    <p:sldId id="376" r:id="rId5"/>
    <p:sldId id="377" r:id="rId6"/>
    <p:sldId id="378" r:id="rId7"/>
    <p:sldId id="316" r:id="rId8"/>
    <p:sldId id="379" r:id="rId9"/>
    <p:sldId id="380" r:id="rId10"/>
    <p:sldId id="381" r:id="rId11"/>
    <p:sldId id="382" r:id="rId12"/>
    <p:sldId id="412" r:id="rId13"/>
    <p:sldId id="383" r:id="rId14"/>
    <p:sldId id="384" r:id="rId15"/>
    <p:sldId id="414" r:id="rId16"/>
    <p:sldId id="385" r:id="rId17"/>
    <p:sldId id="386" r:id="rId18"/>
    <p:sldId id="394" r:id="rId19"/>
    <p:sldId id="395" r:id="rId20"/>
    <p:sldId id="396" r:id="rId21"/>
    <p:sldId id="397" r:id="rId22"/>
    <p:sldId id="398" r:id="rId23"/>
    <p:sldId id="399" r:id="rId24"/>
    <p:sldId id="400" r:id="rId25"/>
    <p:sldId id="401" r:id="rId26"/>
    <p:sldId id="415" r:id="rId27"/>
    <p:sldId id="416" r:id="rId28"/>
    <p:sldId id="407" r:id="rId29"/>
    <p:sldId id="417" r:id="rId30"/>
  </p:sldIdLst>
  <p:sldSz cx="12192000" cy="6858000"/>
  <p:notesSz cx="6858000" cy="8891588"/>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5332" autoAdjust="0"/>
  </p:normalViewPr>
  <p:slideViewPr>
    <p:cSldViewPr snapToGrid="0">
      <p:cViewPr varScale="1">
        <p:scale>
          <a:sx n="93" d="100"/>
          <a:sy n="93" d="100"/>
        </p:scale>
        <p:origin x="821" y="8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73AB1-8093-47ED-A42A-44978B095E0D}" type="doc">
      <dgm:prSet loTypeId="urn:microsoft.com/office/officeart/2008/layout/VerticalCurvedList" loCatId="list" qsTypeId="urn:microsoft.com/office/officeart/2005/8/quickstyle/3d3" qsCatId="3D" csTypeId="urn:microsoft.com/office/officeart/2005/8/colors/accent6_1" csCatId="accent6" phldr="1"/>
      <dgm:spPr/>
      <dgm:t>
        <a:bodyPr/>
        <a:lstStyle/>
        <a:p>
          <a:endParaRPr lang="es-EC"/>
        </a:p>
      </dgm:t>
    </dgm:pt>
    <dgm:pt modelId="{8E80FA87-D72F-4546-AA5B-A9B287DA9B07}">
      <dgm:prSet custT="1"/>
      <dgm:spPr/>
      <dgm:t>
        <a:bodyPr/>
        <a:lstStyle/>
        <a:p>
          <a:r>
            <a:rPr lang="es-EC" sz="2000" dirty="0">
              <a:latin typeface="Arial" panose="020B0604020202020204" pitchFamily="34" charset="0"/>
              <a:cs typeface="Arial" panose="020B0604020202020204" pitchFamily="34" charset="0"/>
            </a:rPr>
            <a:t>Motivación</a:t>
          </a:r>
        </a:p>
      </dgm:t>
    </dgm:pt>
    <dgm:pt modelId="{8DA30EF7-08F5-4570-B602-09B20F0635A5}" type="parTrans" cxnId="{7B828020-216D-4E47-B0B5-9D6D0ED097AA}">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BA9D495C-F972-448C-A72B-1285FB189AE3}" type="sibTrans" cxnId="{7B828020-216D-4E47-B0B5-9D6D0ED097AA}">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BC6638A0-7FFF-44CD-9AEE-DFAA8E4DCA6C}">
      <dgm:prSet custT="1"/>
      <dgm:spPr/>
      <dgm:t>
        <a:bodyPr/>
        <a:lstStyle/>
        <a:p>
          <a:r>
            <a:rPr lang="es-EC" sz="2000" dirty="0">
              <a:latin typeface="Arial" panose="020B0604020202020204" pitchFamily="34" charset="0"/>
              <a:cs typeface="Arial" panose="020B0604020202020204" pitchFamily="34" charset="0"/>
            </a:rPr>
            <a:t>Trabajos Futuros</a:t>
          </a:r>
        </a:p>
      </dgm:t>
    </dgm:pt>
    <dgm:pt modelId="{65447D41-A425-4739-A472-3AAB268FDCB4}" type="parTrans" cxnId="{A860B7FE-251F-47EE-B264-63011640F057}">
      <dgm:prSet/>
      <dgm:spPr/>
      <dgm:t>
        <a:bodyPr/>
        <a:lstStyle/>
        <a:p>
          <a:endParaRPr lang="es-ES" sz="2000">
            <a:solidFill>
              <a:schemeClr val="tx1"/>
            </a:solidFill>
            <a:latin typeface="Arial" panose="020B0604020202020204" pitchFamily="34" charset="0"/>
            <a:cs typeface="Arial" panose="020B0604020202020204" pitchFamily="34" charset="0"/>
          </a:endParaRPr>
        </a:p>
      </dgm:t>
    </dgm:pt>
    <dgm:pt modelId="{3A6A695C-27A7-439D-BA14-F78843966D96}" type="sibTrans" cxnId="{A860B7FE-251F-47EE-B264-63011640F057}">
      <dgm:prSet/>
      <dgm:spPr/>
      <dgm:t>
        <a:bodyPr/>
        <a:lstStyle/>
        <a:p>
          <a:endParaRPr lang="es-ES" sz="2000">
            <a:solidFill>
              <a:schemeClr val="tx1"/>
            </a:solidFill>
            <a:latin typeface="Arial" panose="020B0604020202020204" pitchFamily="34" charset="0"/>
            <a:cs typeface="Arial" panose="020B0604020202020204" pitchFamily="34" charset="0"/>
          </a:endParaRPr>
        </a:p>
      </dgm:t>
    </dgm:pt>
    <dgm:pt modelId="{4FCEE6EE-B6A6-4191-8805-321FF5023EA8}">
      <dgm:prSet custT="1"/>
      <dgm:spPr/>
      <dgm:t>
        <a:bodyPr/>
        <a:lstStyle/>
        <a:p>
          <a:r>
            <a:rPr lang="es-EC" sz="2000" dirty="0">
              <a:latin typeface="Arial" panose="020B0604020202020204" pitchFamily="34" charset="0"/>
              <a:cs typeface="Arial" panose="020B0604020202020204" pitchFamily="34" charset="0"/>
            </a:rPr>
            <a:t>Pruebas y Resultados</a:t>
          </a:r>
        </a:p>
      </dgm:t>
    </dgm:pt>
    <dgm:pt modelId="{B245B162-1C63-4BD5-95D9-D88BAC76833A}" type="parTrans" cxnId="{2D864999-B34E-4F1C-8EB5-B75FAE2789A3}">
      <dgm:prSet/>
      <dgm:spPr/>
      <dgm:t>
        <a:bodyPr/>
        <a:lstStyle/>
        <a:p>
          <a:endParaRPr lang="es-ES"/>
        </a:p>
      </dgm:t>
    </dgm:pt>
    <dgm:pt modelId="{0F69EC1E-7572-4FE6-8F88-ABA9F944BB63}" type="sibTrans" cxnId="{2D864999-B34E-4F1C-8EB5-B75FAE2789A3}">
      <dgm:prSet/>
      <dgm:spPr/>
      <dgm:t>
        <a:bodyPr/>
        <a:lstStyle/>
        <a:p>
          <a:endParaRPr lang="es-ES"/>
        </a:p>
      </dgm:t>
    </dgm:pt>
    <dgm:pt modelId="{1F51ABF6-054B-42FB-9D00-B16337282D60}">
      <dgm:prSet custT="1"/>
      <dgm:spPr/>
      <dgm:t>
        <a:bodyPr/>
        <a:lstStyle/>
        <a:p>
          <a:r>
            <a:rPr lang="es-EC" sz="2000" dirty="0">
              <a:latin typeface="Arial" panose="020B0604020202020204" pitchFamily="34" charset="0"/>
              <a:cs typeface="Arial" panose="020B0604020202020204" pitchFamily="34" charset="0"/>
            </a:rPr>
            <a:t>Conclusiones </a:t>
          </a:r>
        </a:p>
      </dgm:t>
    </dgm:pt>
    <dgm:pt modelId="{6D945E75-7AEE-4476-AE0D-9C3268C3EA90}" type="parTrans" cxnId="{33BAE3B9-8D7D-4208-8989-88215E4D64CF}">
      <dgm:prSet/>
      <dgm:spPr/>
      <dgm:t>
        <a:bodyPr/>
        <a:lstStyle/>
        <a:p>
          <a:endParaRPr lang="es-ES"/>
        </a:p>
      </dgm:t>
    </dgm:pt>
    <dgm:pt modelId="{BF49D09A-048F-4180-8144-B00B308F6AA6}" type="sibTrans" cxnId="{33BAE3B9-8D7D-4208-8989-88215E4D64CF}">
      <dgm:prSet/>
      <dgm:spPr/>
      <dgm:t>
        <a:bodyPr/>
        <a:lstStyle/>
        <a:p>
          <a:endParaRPr lang="es-ES"/>
        </a:p>
      </dgm:t>
    </dgm:pt>
    <dgm:pt modelId="{8860DA74-9F23-4BC4-BD0C-03F3525B7009}">
      <dgm:prSet custT="1"/>
      <dgm:spPr/>
      <dgm:t>
        <a:bodyPr/>
        <a:lstStyle/>
        <a:p>
          <a:r>
            <a:rPr lang="es-EC" sz="2000" dirty="0">
              <a:latin typeface="Arial" panose="020B0604020202020204" pitchFamily="34" charset="0"/>
              <a:cs typeface="Arial" panose="020B0604020202020204" pitchFamily="34" charset="0"/>
            </a:rPr>
            <a:t>Diseño e Implementación</a:t>
          </a:r>
        </a:p>
      </dgm:t>
    </dgm:pt>
    <dgm:pt modelId="{6E2C8AE5-98F1-464F-957C-B8519BC5E6DF}" type="parTrans" cxnId="{EA21273A-E1BF-4265-88A9-224D498A74EA}">
      <dgm:prSet/>
      <dgm:spPr/>
      <dgm:t>
        <a:bodyPr/>
        <a:lstStyle/>
        <a:p>
          <a:endParaRPr lang="es-ES"/>
        </a:p>
      </dgm:t>
    </dgm:pt>
    <dgm:pt modelId="{22A4A2E2-FEB0-41D4-A796-420084752E29}" type="sibTrans" cxnId="{EA21273A-E1BF-4265-88A9-224D498A74EA}">
      <dgm:prSet/>
      <dgm:spPr/>
      <dgm:t>
        <a:bodyPr/>
        <a:lstStyle/>
        <a:p>
          <a:endParaRPr lang="es-ES"/>
        </a:p>
      </dgm:t>
    </dgm:pt>
    <dgm:pt modelId="{66B3AFB2-510A-460F-B9FD-0D0358FC7EC8}" type="pres">
      <dgm:prSet presAssocID="{5C873AB1-8093-47ED-A42A-44978B095E0D}" presName="Name0" presStyleCnt="0">
        <dgm:presLayoutVars>
          <dgm:chMax val="7"/>
          <dgm:chPref val="7"/>
          <dgm:dir/>
        </dgm:presLayoutVars>
      </dgm:prSet>
      <dgm:spPr/>
    </dgm:pt>
    <dgm:pt modelId="{83AF9E91-B4AE-4D20-9127-F15E9552901F}" type="pres">
      <dgm:prSet presAssocID="{5C873AB1-8093-47ED-A42A-44978B095E0D}" presName="Name1" presStyleCnt="0"/>
      <dgm:spPr/>
    </dgm:pt>
    <dgm:pt modelId="{46DD46EA-90D9-4F5C-A737-267B47DB92D0}" type="pres">
      <dgm:prSet presAssocID="{5C873AB1-8093-47ED-A42A-44978B095E0D}" presName="cycle" presStyleCnt="0"/>
      <dgm:spPr/>
    </dgm:pt>
    <dgm:pt modelId="{A3978C56-AFDA-4F43-880E-27EA8CA864E3}" type="pres">
      <dgm:prSet presAssocID="{5C873AB1-8093-47ED-A42A-44978B095E0D}" presName="srcNode" presStyleLbl="node1" presStyleIdx="0" presStyleCnt="5"/>
      <dgm:spPr/>
    </dgm:pt>
    <dgm:pt modelId="{2A3757D7-8131-49ED-827C-938CC960CB0D}" type="pres">
      <dgm:prSet presAssocID="{5C873AB1-8093-47ED-A42A-44978B095E0D}" presName="conn" presStyleLbl="parChTrans1D2" presStyleIdx="0" presStyleCnt="1"/>
      <dgm:spPr/>
    </dgm:pt>
    <dgm:pt modelId="{4F4019F6-969D-4A83-84A5-B83A3B7CE8F2}" type="pres">
      <dgm:prSet presAssocID="{5C873AB1-8093-47ED-A42A-44978B095E0D}" presName="extraNode" presStyleLbl="node1" presStyleIdx="0" presStyleCnt="5"/>
      <dgm:spPr/>
    </dgm:pt>
    <dgm:pt modelId="{CDB58383-C5E8-4924-A66F-BD47CC833D27}" type="pres">
      <dgm:prSet presAssocID="{5C873AB1-8093-47ED-A42A-44978B095E0D}" presName="dstNode" presStyleLbl="node1" presStyleIdx="0" presStyleCnt="5"/>
      <dgm:spPr/>
    </dgm:pt>
    <dgm:pt modelId="{E80DDA8B-1ADF-4A7D-AA04-6D0339956812}" type="pres">
      <dgm:prSet presAssocID="{8E80FA87-D72F-4546-AA5B-A9B287DA9B07}" presName="text_1" presStyleLbl="node1" presStyleIdx="0" presStyleCnt="5">
        <dgm:presLayoutVars>
          <dgm:bulletEnabled val="1"/>
        </dgm:presLayoutVars>
      </dgm:prSet>
      <dgm:spPr/>
    </dgm:pt>
    <dgm:pt modelId="{D6F3FEF6-1164-4AB5-A4DF-8800075D7675}" type="pres">
      <dgm:prSet presAssocID="{8E80FA87-D72F-4546-AA5B-A9B287DA9B07}" presName="accent_1" presStyleCnt="0"/>
      <dgm:spPr/>
    </dgm:pt>
    <dgm:pt modelId="{BE3F36AB-BB4B-4F2A-A989-CD674746F7EA}" type="pres">
      <dgm:prSet presAssocID="{8E80FA87-D72F-4546-AA5B-A9B287DA9B07}" presName="accentRepeatNode" presStyleLbl="solidFgAcc1" presStyleIdx="0" presStyleCnt="5"/>
      <dgm:spPr/>
    </dgm:pt>
    <dgm:pt modelId="{0A862978-EB9F-40ED-B656-1E2C4A8296E1}" type="pres">
      <dgm:prSet presAssocID="{8860DA74-9F23-4BC4-BD0C-03F3525B7009}" presName="text_2" presStyleLbl="node1" presStyleIdx="1" presStyleCnt="5">
        <dgm:presLayoutVars>
          <dgm:bulletEnabled val="1"/>
        </dgm:presLayoutVars>
      </dgm:prSet>
      <dgm:spPr/>
    </dgm:pt>
    <dgm:pt modelId="{AAC2FC1C-0E81-4299-9329-6C38BD790733}" type="pres">
      <dgm:prSet presAssocID="{8860DA74-9F23-4BC4-BD0C-03F3525B7009}" presName="accent_2" presStyleCnt="0"/>
      <dgm:spPr/>
    </dgm:pt>
    <dgm:pt modelId="{9C6505FA-546A-433C-8101-9AC292301278}" type="pres">
      <dgm:prSet presAssocID="{8860DA74-9F23-4BC4-BD0C-03F3525B7009}" presName="accentRepeatNode" presStyleLbl="solidFgAcc1" presStyleIdx="1" presStyleCnt="5"/>
      <dgm:spPr/>
    </dgm:pt>
    <dgm:pt modelId="{3E9670A1-B948-4263-8E49-6479F979BBFE}" type="pres">
      <dgm:prSet presAssocID="{4FCEE6EE-B6A6-4191-8805-321FF5023EA8}" presName="text_3" presStyleLbl="node1" presStyleIdx="2" presStyleCnt="5">
        <dgm:presLayoutVars>
          <dgm:bulletEnabled val="1"/>
        </dgm:presLayoutVars>
      </dgm:prSet>
      <dgm:spPr/>
    </dgm:pt>
    <dgm:pt modelId="{CE7F6401-2D95-462E-B8A9-8BFB1C4131DB}" type="pres">
      <dgm:prSet presAssocID="{4FCEE6EE-B6A6-4191-8805-321FF5023EA8}" presName="accent_3" presStyleCnt="0"/>
      <dgm:spPr/>
    </dgm:pt>
    <dgm:pt modelId="{DF37806B-62C5-42BA-9976-0FE6611832DB}" type="pres">
      <dgm:prSet presAssocID="{4FCEE6EE-B6A6-4191-8805-321FF5023EA8}" presName="accentRepeatNode" presStyleLbl="solidFgAcc1" presStyleIdx="2" presStyleCnt="5"/>
      <dgm:spPr/>
    </dgm:pt>
    <dgm:pt modelId="{ED762B19-64A3-46BE-A1FF-8A476DBEE8C0}" type="pres">
      <dgm:prSet presAssocID="{1F51ABF6-054B-42FB-9D00-B16337282D60}" presName="text_4" presStyleLbl="node1" presStyleIdx="3" presStyleCnt="5">
        <dgm:presLayoutVars>
          <dgm:bulletEnabled val="1"/>
        </dgm:presLayoutVars>
      </dgm:prSet>
      <dgm:spPr/>
    </dgm:pt>
    <dgm:pt modelId="{7F592BAF-8F54-4CDE-ACFF-218117C77258}" type="pres">
      <dgm:prSet presAssocID="{1F51ABF6-054B-42FB-9D00-B16337282D60}" presName="accent_4" presStyleCnt="0"/>
      <dgm:spPr/>
    </dgm:pt>
    <dgm:pt modelId="{76CC00D1-9308-4880-8977-C2C5A31564B6}" type="pres">
      <dgm:prSet presAssocID="{1F51ABF6-054B-42FB-9D00-B16337282D60}" presName="accentRepeatNode" presStyleLbl="solidFgAcc1" presStyleIdx="3" presStyleCnt="5"/>
      <dgm:spPr/>
    </dgm:pt>
    <dgm:pt modelId="{44FA6EC9-5E58-49FF-AC5E-0AE7428B39DC}" type="pres">
      <dgm:prSet presAssocID="{BC6638A0-7FFF-44CD-9AEE-DFAA8E4DCA6C}" presName="text_5" presStyleLbl="node1" presStyleIdx="4" presStyleCnt="5">
        <dgm:presLayoutVars>
          <dgm:bulletEnabled val="1"/>
        </dgm:presLayoutVars>
      </dgm:prSet>
      <dgm:spPr/>
    </dgm:pt>
    <dgm:pt modelId="{47ACB393-7E85-4497-A2A5-C7B7D58B6B81}" type="pres">
      <dgm:prSet presAssocID="{BC6638A0-7FFF-44CD-9AEE-DFAA8E4DCA6C}" presName="accent_5" presStyleCnt="0"/>
      <dgm:spPr/>
    </dgm:pt>
    <dgm:pt modelId="{FB38E14E-2C2C-4CB9-9A98-715BEDEB95F4}" type="pres">
      <dgm:prSet presAssocID="{BC6638A0-7FFF-44CD-9AEE-DFAA8E4DCA6C}" presName="accentRepeatNode" presStyleLbl="solidFgAcc1" presStyleIdx="4" presStyleCnt="5"/>
      <dgm:spPr/>
    </dgm:pt>
  </dgm:ptLst>
  <dgm:cxnLst>
    <dgm:cxn modelId="{86ED7612-0DB8-4C1E-B153-9098ACCAA234}" type="presOf" srcId="{1F51ABF6-054B-42FB-9D00-B16337282D60}" destId="{ED762B19-64A3-46BE-A1FF-8A476DBEE8C0}" srcOrd="0" destOrd="0" presId="urn:microsoft.com/office/officeart/2008/layout/VerticalCurvedList"/>
    <dgm:cxn modelId="{7B828020-216D-4E47-B0B5-9D6D0ED097AA}" srcId="{5C873AB1-8093-47ED-A42A-44978B095E0D}" destId="{8E80FA87-D72F-4546-AA5B-A9B287DA9B07}" srcOrd="0" destOrd="0" parTransId="{8DA30EF7-08F5-4570-B602-09B20F0635A5}" sibTransId="{BA9D495C-F972-448C-A72B-1285FB189AE3}"/>
    <dgm:cxn modelId="{ED86CC37-3E5D-41AD-9309-FE3B77FF57BA}" type="presOf" srcId="{8E80FA87-D72F-4546-AA5B-A9B287DA9B07}" destId="{E80DDA8B-1ADF-4A7D-AA04-6D0339956812}" srcOrd="0" destOrd="0" presId="urn:microsoft.com/office/officeart/2008/layout/VerticalCurvedList"/>
    <dgm:cxn modelId="{EA21273A-E1BF-4265-88A9-224D498A74EA}" srcId="{5C873AB1-8093-47ED-A42A-44978B095E0D}" destId="{8860DA74-9F23-4BC4-BD0C-03F3525B7009}" srcOrd="1" destOrd="0" parTransId="{6E2C8AE5-98F1-464F-957C-B8519BC5E6DF}" sibTransId="{22A4A2E2-FEB0-41D4-A796-420084752E29}"/>
    <dgm:cxn modelId="{BBD7B174-2296-4AC7-8863-39BD76A6C342}" type="presOf" srcId="{4FCEE6EE-B6A6-4191-8805-321FF5023EA8}" destId="{3E9670A1-B948-4263-8E49-6479F979BBFE}" srcOrd="0" destOrd="0" presId="urn:microsoft.com/office/officeart/2008/layout/VerticalCurvedList"/>
    <dgm:cxn modelId="{2D864999-B34E-4F1C-8EB5-B75FAE2789A3}" srcId="{5C873AB1-8093-47ED-A42A-44978B095E0D}" destId="{4FCEE6EE-B6A6-4191-8805-321FF5023EA8}" srcOrd="2" destOrd="0" parTransId="{B245B162-1C63-4BD5-95D9-D88BAC76833A}" sibTransId="{0F69EC1E-7572-4FE6-8F88-ABA9F944BB63}"/>
    <dgm:cxn modelId="{D732549F-C37A-44A7-BCE6-43FD389DE42A}" type="presOf" srcId="{BC6638A0-7FFF-44CD-9AEE-DFAA8E4DCA6C}" destId="{44FA6EC9-5E58-49FF-AC5E-0AE7428B39DC}" srcOrd="0" destOrd="0" presId="urn:microsoft.com/office/officeart/2008/layout/VerticalCurvedList"/>
    <dgm:cxn modelId="{9A7522A4-FE84-4F55-97FA-5B31F850B40E}" type="presOf" srcId="{5C873AB1-8093-47ED-A42A-44978B095E0D}" destId="{66B3AFB2-510A-460F-B9FD-0D0358FC7EC8}" srcOrd="0" destOrd="0" presId="urn:microsoft.com/office/officeart/2008/layout/VerticalCurvedList"/>
    <dgm:cxn modelId="{33BAE3B9-8D7D-4208-8989-88215E4D64CF}" srcId="{5C873AB1-8093-47ED-A42A-44978B095E0D}" destId="{1F51ABF6-054B-42FB-9D00-B16337282D60}" srcOrd="3" destOrd="0" parTransId="{6D945E75-7AEE-4476-AE0D-9C3268C3EA90}" sibTransId="{BF49D09A-048F-4180-8144-B00B308F6AA6}"/>
    <dgm:cxn modelId="{9E761ADB-E7EC-4C7E-A681-974DBC1F33E3}" type="presOf" srcId="{8860DA74-9F23-4BC4-BD0C-03F3525B7009}" destId="{0A862978-EB9F-40ED-B656-1E2C4A8296E1}" srcOrd="0" destOrd="0" presId="urn:microsoft.com/office/officeart/2008/layout/VerticalCurvedList"/>
    <dgm:cxn modelId="{A860B7FE-251F-47EE-B264-63011640F057}" srcId="{5C873AB1-8093-47ED-A42A-44978B095E0D}" destId="{BC6638A0-7FFF-44CD-9AEE-DFAA8E4DCA6C}" srcOrd="4" destOrd="0" parTransId="{65447D41-A425-4739-A472-3AAB268FDCB4}" sibTransId="{3A6A695C-27A7-439D-BA14-F78843966D96}"/>
    <dgm:cxn modelId="{9F11F0FE-3687-4033-896B-32872E6805EC}" type="presOf" srcId="{BA9D495C-F972-448C-A72B-1285FB189AE3}" destId="{2A3757D7-8131-49ED-827C-938CC960CB0D}" srcOrd="0" destOrd="0" presId="urn:microsoft.com/office/officeart/2008/layout/VerticalCurvedList"/>
    <dgm:cxn modelId="{95FFFA78-9F04-45C3-8EA6-54E65E5BE058}" type="presParOf" srcId="{66B3AFB2-510A-460F-B9FD-0D0358FC7EC8}" destId="{83AF9E91-B4AE-4D20-9127-F15E9552901F}" srcOrd="0" destOrd="0" presId="urn:microsoft.com/office/officeart/2008/layout/VerticalCurvedList"/>
    <dgm:cxn modelId="{8BF93D01-819F-4A37-AF76-1D7A420FADD9}" type="presParOf" srcId="{83AF9E91-B4AE-4D20-9127-F15E9552901F}" destId="{46DD46EA-90D9-4F5C-A737-267B47DB92D0}" srcOrd="0" destOrd="0" presId="urn:microsoft.com/office/officeart/2008/layout/VerticalCurvedList"/>
    <dgm:cxn modelId="{5A080650-9F8F-4A4E-9608-268A10A37BD4}" type="presParOf" srcId="{46DD46EA-90D9-4F5C-A737-267B47DB92D0}" destId="{A3978C56-AFDA-4F43-880E-27EA8CA864E3}" srcOrd="0" destOrd="0" presId="urn:microsoft.com/office/officeart/2008/layout/VerticalCurvedList"/>
    <dgm:cxn modelId="{F06296C5-CD73-471C-A4E3-76CA363604E9}" type="presParOf" srcId="{46DD46EA-90D9-4F5C-A737-267B47DB92D0}" destId="{2A3757D7-8131-49ED-827C-938CC960CB0D}" srcOrd="1" destOrd="0" presId="urn:microsoft.com/office/officeart/2008/layout/VerticalCurvedList"/>
    <dgm:cxn modelId="{466E8200-5101-4BDD-8FEE-16AA639822A7}" type="presParOf" srcId="{46DD46EA-90D9-4F5C-A737-267B47DB92D0}" destId="{4F4019F6-969D-4A83-84A5-B83A3B7CE8F2}" srcOrd="2" destOrd="0" presId="urn:microsoft.com/office/officeart/2008/layout/VerticalCurvedList"/>
    <dgm:cxn modelId="{F223A450-4089-420C-A7B9-C67D02412ACC}" type="presParOf" srcId="{46DD46EA-90D9-4F5C-A737-267B47DB92D0}" destId="{CDB58383-C5E8-4924-A66F-BD47CC833D27}" srcOrd="3" destOrd="0" presId="urn:microsoft.com/office/officeart/2008/layout/VerticalCurvedList"/>
    <dgm:cxn modelId="{D14C72BE-34CF-438E-8E40-DF3DAE2AD083}" type="presParOf" srcId="{83AF9E91-B4AE-4D20-9127-F15E9552901F}" destId="{E80DDA8B-1ADF-4A7D-AA04-6D0339956812}" srcOrd="1" destOrd="0" presId="urn:microsoft.com/office/officeart/2008/layout/VerticalCurvedList"/>
    <dgm:cxn modelId="{8672F094-D874-4A06-BCB1-068BAA411158}" type="presParOf" srcId="{83AF9E91-B4AE-4D20-9127-F15E9552901F}" destId="{D6F3FEF6-1164-4AB5-A4DF-8800075D7675}" srcOrd="2" destOrd="0" presId="urn:microsoft.com/office/officeart/2008/layout/VerticalCurvedList"/>
    <dgm:cxn modelId="{C556DA03-AF36-4F81-BAAE-77C857ED54A0}" type="presParOf" srcId="{D6F3FEF6-1164-4AB5-A4DF-8800075D7675}" destId="{BE3F36AB-BB4B-4F2A-A989-CD674746F7EA}" srcOrd="0" destOrd="0" presId="urn:microsoft.com/office/officeart/2008/layout/VerticalCurvedList"/>
    <dgm:cxn modelId="{36546B85-58D7-472C-95DE-91E0EEDFA9DA}" type="presParOf" srcId="{83AF9E91-B4AE-4D20-9127-F15E9552901F}" destId="{0A862978-EB9F-40ED-B656-1E2C4A8296E1}" srcOrd="3" destOrd="0" presId="urn:microsoft.com/office/officeart/2008/layout/VerticalCurvedList"/>
    <dgm:cxn modelId="{B34A8380-CA1F-4901-ABF2-A407AE56CA68}" type="presParOf" srcId="{83AF9E91-B4AE-4D20-9127-F15E9552901F}" destId="{AAC2FC1C-0E81-4299-9329-6C38BD790733}" srcOrd="4" destOrd="0" presId="urn:microsoft.com/office/officeart/2008/layout/VerticalCurvedList"/>
    <dgm:cxn modelId="{2C36BC32-76BE-4017-AA6E-1CC6829DFCAD}" type="presParOf" srcId="{AAC2FC1C-0E81-4299-9329-6C38BD790733}" destId="{9C6505FA-546A-433C-8101-9AC292301278}" srcOrd="0" destOrd="0" presId="urn:microsoft.com/office/officeart/2008/layout/VerticalCurvedList"/>
    <dgm:cxn modelId="{5C833520-78D6-49F2-9E88-BA28F2A9074E}" type="presParOf" srcId="{83AF9E91-B4AE-4D20-9127-F15E9552901F}" destId="{3E9670A1-B948-4263-8E49-6479F979BBFE}" srcOrd="5" destOrd="0" presId="urn:microsoft.com/office/officeart/2008/layout/VerticalCurvedList"/>
    <dgm:cxn modelId="{C70C2EFF-E9B2-45C3-AD4A-2907A9DC4B60}" type="presParOf" srcId="{83AF9E91-B4AE-4D20-9127-F15E9552901F}" destId="{CE7F6401-2D95-462E-B8A9-8BFB1C4131DB}" srcOrd="6" destOrd="0" presId="urn:microsoft.com/office/officeart/2008/layout/VerticalCurvedList"/>
    <dgm:cxn modelId="{29F2D9F1-9CF8-48D4-9FC5-AD3AA483C691}" type="presParOf" srcId="{CE7F6401-2D95-462E-B8A9-8BFB1C4131DB}" destId="{DF37806B-62C5-42BA-9976-0FE6611832DB}" srcOrd="0" destOrd="0" presId="urn:microsoft.com/office/officeart/2008/layout/VerticalCurvedList"/>
    <dgm:cxn modelId="{86B4E3D2-1DC7-4622-82E4-4F116C82D185}" type="presParOf" srcId="{83AF9E91-B4AE-4D20-9127-F15E9552901F}" destId="{ED762B19-64A3-46BE-A1FF-8A476DBEE8C0}" srcOrd="7" destOrd="0" presId="urn:microsoft.com/office/officeart/2008/layout/VerticalCurvedList"/>
    <dgm:cxn modelId="{68E44155-1AA4-4702-A7B5-133A49857B74}" type="presParOf" srcId="{83AF9E91-B4AE-4D20-9127-F15E9552901F}" destId="{7F592BAF-8F54-4CDE-ACFF-218117C77258}" srcOrd="8" destOrd="0" presId="urn:microsoft.com/office/officeart/2008/layout/VerticalCurvedList"/>
    <dgm:cxn modelId="{CB0F860D-2FE0-4ABE-A213-417CBF6DF7AD}" type="presParOf" srcId="{7F592BAF-8F54-4CDE-ACFF-218117C77258}" destId="{76CC00D1-9308-4880-8977-C2C5A31564B6}" srcOrd="0" destOrd="0" presId="urn:microsoft.com/office/officeart/2008/layout/VerticalCurvedList"/>
    <dgm:cxn modelId="{7ED880B3-75AA-4B00-B69F-6CDC6AED3A28}" type="presParOf" srcId="{83AF9E91-B4AE-4D20-9127-F15E9552901F}" destId="{44FA6EC9-5E58-49FF-AC5E-0AE7428B39DC}" srcOrd="9" destOrd="0" presId="urn:microsoft.com/office/officeart/2008/layout/VerticalCurvedList"/>
    <dgm:cxn modelId="{C2AD0906-3352-4DFA-9F66-C2951B6FF1D6}" type="presParOf" srcId="{83AF9E91-B4AE-4D20-9127-F15E9552901F}" destId="{47ACB393-7E85-4497-A2A5-C7B7D58B6B81}" srcOrd="10" destOrd="0" presId="urn:microsoft.com/office/officeart/2008/layout/VerticalCurvedList"/>
    <dgm:cxn modelId="{3A19E3CB-5C51-4DBB-9FD4-FCC9531B5267}" type="presParOf" srcId="{47ACB393-7E85-4497-A2A5-C7B7D58B6B81}" destId="{FB38E14E-2C2C-4CB9-9A98-715BEDEB95F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892084-6729-4E93-AFCE-F31A040DFBB1}" type="doc">
      <dgm:prSet loTypeId="urn:microsoft.com/office/officeart/2005/8/layout/default" loCatId="list" qsTypeId="urn:microsoft.com/office/officeart/2005/8/quickstyle/simple1" qsCatId="simple" csTypeId="urn:microsoft.com/office/officeart/2005/8/colors/accent4_1" csCatId="accent4" phldr="1"/>
      <dgm:spPr/>
      <dgm:t>
        <a:bodyPr/>
        <a:lstStyle/>
        <a:p>
          <a:endParaRPr lang="es-ES"/>
        </a:p>
      </dgm:t>
    </dgm:pt>
    <dgm:pt modelId="{F66791B7-66AA-4718-9709-9874469B3CC8}">
      <dgm:prSet phldrT="[Texto]"/>
      <dgm:spPr/>
      <dgm:t>
        <a:bodyPr/>
        <a:lstStyle/>
        <a:p>
          <a:r>
            <a:rPr lang="es-EC" b="1">
              <a:latin typeface="Times New Roman" panose="02020603050405020304" pitchFamily="18" charset="0"/>
              <a:cs typeface="Times New Roman" panose="02020603050405020304" pitchFamily="18" charset="0"/>
            </a:rPr>
            <a:t>Módulo SiPy</a:t>
          </a:r>
          <a:endParaRPr lang="es-ES" dirty="0"/>
        </a:p>
      </dgm:t>
    </dgm:pt>
    <dgm:pt modelId="{167AA79D-7C70-4B62-938E-C4F6F7E4FE40}" type="parTrans" cxnId="{320CE43F-4334-4FE8-B5AE-26EE7692ABFF}">
      <dgm:prSet/>
      <dgm:spPr/>
      <dgm:t>
        <a:bodyPr/>
        <a:lstStyle/>
        <a:p>
          <a:endParaRPr lang="es-ES"/>
        </a:p>
      </dgm:t>
    </dgm:pt>
    <dgm:pt modelId="{0991C73C-BA9E-470F-9BC1-DB7C03B4CFA8}" type="sibTrans" cxnId="{320CE43F-4334-4FE8-B5AE-26EE7692ABFF}">
      <dgm:prSet/>
      <dgm:spPr/>
      <dgm:t>
        <a:bodyPr/>
        <a:lstStyle/>
        <a:p>
          <a:endParaRPr lang="es-ES"/>
        </a:p>
      </dgm:t>
    </dgm:pt>
    <dgm:pt modelId="{2866658E-E999-460D-AD59-F795DDEDFF4D}">
      <dgm:prSet phldrT="[Texto]"/>
      <dgm:spPr/>
      <dgm:t>
        <a:bodyPr/>
        <a:lstStyle/>
        <a:p>
          <a:r>
            <a:rPr lang="es-EC" b="1" dirty="0">
              <a:latin typeface="Times New Roman" panose="02020603050405020304" pitchFamily="18" charset="0"/>
              <a:cs typeface="Times New Roman" panose="02020603050405020304" pitchFamily="18" charset="0"/>
            </a:rPr>
            <a:t>Módulo Pytrack</a:t>
          </a:r>
          <a:endParaRPr lang="es-ES" dirty="0"/>
        </a:p>
      </dgm:t>
    </dgm:pt>
    <dgm:pt modelId="{621DDE4A-341F-4667-A125-368883E34023}" type="parTrans" cxnId="{9C55F0DA-07FF-4AEC-85ED-0CC8B6528A94}">
      <dgm:prSet/>
      <dgm:spPr/>
      <dgm:t>
        <a:bodyPr/>
        <a:lstStyle/>
        <a:p>
          <a:endParaRPr lang="es-ES"/>
        </a:p>
      </dgm:t>
    </dgm:pt>
    <dgm:pt modelId="{3863C067-843B-4655-A46F-B12C27679E78}" type="sibTrans" cxnId="{9C55F0DA-07FF-4AEC-85ED-0CC8B6528A94}">
      <dgm:prSet/>
      <dgm:spPr/>
      <dgm:t>
        <a:bodyPr/>
        <a:lstStyle/>
        <a:p>
          <a:endParaRPr lang="es-ES"/>
        </a:p>
      </dgm:t>
    </dgm:pt>
    <dgm:pt modelId="{A4C3F24F-926A-404D-87A9-032EF7A63FB8}">
      <dgm:prSet/>
      <dgm:spPr/>
      <dgm:t>
        <a:bodyPr/>
        <a:lstStyle/>
        <a:p>
          <a:r>
            <a:rPr lang="es-EC" dirty="0">
              <a:latin typeface="Times New Roman" panose="02020603050405020304" pitchFamily="18" charset="0"/>
              <a:cs typeface="Times New Roman" panose="02020603050405020304" pitchFamily="18" charset="0"/>
            </a:rPr>
            <a:t>Voltaje de entrada: 3,5 – 5 V</a:t>
          </a:r>
        </a:p>
      </dgm:t>
    </dgm:pt>
    <dgm:pt modelId="{CB5C0402-2ACE-46E4-8FEC-C192FB2DA539}" type="parTrans" cxnId="{A9447B91-896D-48C3-BAFC-D5EC08125465}">
      <dgm:prSet/>
      <dgm:spPr/>
      <dgm:t>
        <a:bodyPr/>
        <a:lstStyle/>
        <a:p>
          <a:endParaRPr lang="es-ES"/>
        </a:p>
      </dgm:t>
    </dgm:pt>
    <dgm:pt modelId="{E8E132C8-450D-4137-BF8E-2135EB3F5F9C}" type="sibTrans" cxnId="{A9447B91-896D-48C3-BAFC-D5EC08125465}">
      <dgm:prSet/>
      <dgm:spPr/>
      <dgm:t>
        <a:bodyPr/>
        <a:lstStyle/>
        <a:p>
          <a:endParaRPr lang="es-ES"/>
        </a:p>
      </dgm:t>
    </dgm:pt>
    <dgm:pt modelId="{25CEB306-FE24-40F0-AD56-574EF624EC70}">
      <dgm:prSet/>
      <dgm:spPr/>
      <dgm:t>
        <a:bodyPr/>
        <a:lstStyle/>
        <a:p>
          <a:r>
            <a:rPr lang="es-EC">
              <a:latin typeface="Times New Roman" panose="02020603050405020304" pitchFamily="18" charset="0"/>
              <a:cs typeface="Times New Roman" panose="02020603050405020304" pitchFamily="18" charset="0"/>
            </a:rPr>
            <a:t>Voltaje de salida: 3,3 V</a:t>
          </a:r>
          <a:endParaRPr lang="es-EC" dirty="0">
            <a:latin typeface="Times New Roman" panose="02020603050405020304" pitchFamily="18" charset="0"/>
            <a:cs typeface="Times New Roman" panose="02020603050405020304" pitchFamily="18" charset="0"/>
          </a:endParaRPr>
        </a:p>
      </dgm:t>
    </dgm:pt>
    <dgm:pt modelId="{D6818D14-E10B-4D68-8CF3-B1EED69FA861}" type="parTrans" cxnId="{D4FD4E48-42FD-47F5-B31C-41D5A55CEAEF}">
      <dgm:prSet/>
      <dgm:spPr/>
      <dgm:t>
        <a:bodyPr/>
        <a:lstStyle/>
        <a:p>
          <a:endParaRPr lang="es-ES"/>
        </a:p>
      </dgm:t>
    </dgm:pt>
    <dgm:pt modelId="{55906F98-6848-4522-ABD0-4B5CA07522DB}" type="sibTrans" cxnId="{D4FD4E48-42FD-47F5-B31C-41D5A55CEAEF}">
      <dgm:prSet/>
      <dgm:spPr/>
      <dgm:t>
        <a:bodyPr/>
        <a:lstStyle/>
        <a:p>
          <a:endParaRPr lang="es-ES"/>
        </a:p>
      </dgm:t>
    </dgm:pt>
    <dgm:pt modelId="{99E75E31-BE90-40C2-BB70-561C15DD1761}">
      <dgm:prSet/>
      <dgm:spPr/>
      <dgm:t>
        <a:bodyPr/>
        <a:lstStyle/>
        <a:p>
          <a:r>
            <a:rPr lang="es-EC">
              <a:latin typeface="Times New Roman" panose="02020603050405020304" pitchFamily="18" charset="0"/>
              <a:cs typeface="Times New Roman" panose="02020603050405020304" pitchFamily="18" charset="0"/>
            </a:rPr>
            <a:t>Corriente de salida: 1,2 A</a:t>
          </a:r>
          <a:endParaRPr lang="es-EC" dirty="0">
            <a:latin typeface="Times New Roman" panose="02020603050405020304" pitchFamily="18" charset="0"/>
            <a:cs typeface="Times New Roman" panose="02020603050405020304" pitchFamily="18" charset="0"/>
          </a:endParaRPr>
        </a:p>
      </dgm:t>
    </dgm:pt>
    <dgm:pt modelId="{941443B0-7996-476E-B694-A0F2B3AA70CB}" type="parTrans" cxnId="{DB2E0C5A-43C4-4DCD-9FB4-5F35CAE01120}">
      <dgm:prSet/>
      <dgm:spPr/>
      <dgm:t>
        <a:bodyPr/>
        <a:lstStyle/>
        <a:p>
          <a:endParaRPr lang="es-ES"/>
        </a:p>
      </dgm:t>
    </dgm:pt>
    <dgm:pt modelId="{17141AED-DA1F-41F9-B476-6F7A6E2B884C}" type="sibTrans" cxnId="{DB2E0C5A-43C4-4DCD-9FB4-5F35CAE01120}">
      <dgm:prSet/>
      <dgm:spPr/>
      <dgm:t>
        <a:bodyPr/>
        <a:lstStyle/>
        <a:p>
          <a:endParaRPr lang="es-ES"/>
        </a:p>
      </dgm:t>
    </dgm:pt>
    <dgm:pt modelId="{1A542CAD-BB24-4728-819C-F2CA360FE2F7}">
      <dgm:prSet/>
      <dgm:spPr/>
      <dgm:t>
        <a:bodyPr/>
        <a:lstStyle/>
        <a:p>
          <a:r>
            <a:rPr lang="es-EC" dirty="0">
              <a:latin typeface="Times New Roman" panose="02020603050405020304" pitchFamily="18" charset="0"/>
              <a:cs typeface="Times New Roman" panose="02020603050405020304" pitchFamily="18" charset="0"/>
            </a:rPr>
            <a:t>Memoria Flash: 4 MB</a:t>
          </a:r>
        </a:p>
      </dgm:t>
    </dgm:pt>
    <dgm:pt modelId="{54A64DE6-A76E-4F82-9F21-B6A16C51FA96}" type="parTrans" cxnId="{574D7936-A8CF-4575-B932-1AEEA363BC84}">
      <dgm:prSet/>
      <dgm:spPr/>
      <dgm:t>
        <a:bodyPr/>
        <a:lstStyle/>
        <a:p>
          <a:endParaRPr lang="es-ES"/>
        </a:p>
      </dgm:t>
    </dgm:pt>
    <dgm:pt modelId="{C012ACD9-4C4A-4CD2-B876-B729AB392C26}" type="sibTrans" cxnId="{574D7936-A8CF-4575-B932-1AEEA363BC84}">
      <dgm:prSet/>
      <dgm:spPr/>
      <dgm:t>
        <a:bodyPr/>
        <a:lstStyle/>
        <a:p>
          <a:endParaRPr lang="es-ES"/>
        </a:p>
      </dgm:t>
    </dgm:pt>
    <dgm:pt modelId="{38EE2B4A-403D-4B5C-9D8B-BDBC2E7A29AC}">
      <dgm:prSet/>
      <dgm:spPr/>
      <dgm:t>
        <a:bodyPr/>
        <a:lstStyle/>
        <a:p>
          <a:r>
            <a:rPr lang="es-EC" dirty="0">
              <a:latin typeface="Times New Roman" panose="02020603050405020304" pitchFamily="18" charset="0"/>
              <a:cs typeface="Times New Roman" panose="02020603050405020304" pitchFamily="18" charset="0"/>
            </a:rPr>
            <a:t>Wifi: 802.11 b/g/n</a:t>
          </a:r>
          <a:endParaRPr lang="en-US" dirty="0">
            <a:latin typeface="Times New Roman" panose="02020603050405020304" pitchFamily="18" charset="0"/>
            <a:cs typeface="Times New Roman" panose="02020603050405020304" pitchFamily="18" charset="0"/>
          </a:endParaRPr>
        </a:p>
      </dgm:t>
    </dgm:pt>
    <dgm:pt modelId="{A22E9218-E89E-4452-B251-6BF4949EED9A}" type="parTrans" cxnId="{51B4E591-877D-404E-8499-765C4C011CCA}">
      <dgm:prSet/>
      <dgm:spPr/>
      <dgm:t>
        <a:bodyPr/>
        <a:lstStyle/>
        <a:p>
          <a:endParaRPr lang="es-ES"/>
        </a:p>
      </dgm:t>
    </dgm:pt>
    <dgm:pt modelId="{CD340A27-3CDA-43AF-9BDB-F9D2E8DF6CFE}" type="sibTrans" cxnId="{51B4E591-877D-404E-8499-765C4C011CCA}">
      <dgm:prSet/>
      <dgm:spPr/>
      <dgm:t>
        <a:bodyPr/>
        <a:lstStyle/>
        <a:p>
          <a:endParaRPr lang="es-ES"/>
        </a:p>
      </dgm:t>
    </dgm:pt>
    <dgm:pt modelId="{C755E8CC-9088-4A54-9926-17FD76D51D35}">
      <dgm:prSet/>
      <dgm:spPr/>
      <dgm:t>
        <a:bodyPr/>
        <a:lstStyle/>
        <a:p>
          <a:r>
            <a:rPr lang="es-EC">
              <a:latin typeface="Times New Roman" panose="02020603050405020304" pitchFamily="18" charset="0"/>
              <a:cs typeface="Times New Roman" panose="02020603050405020304" pitchFamily="18" charset="0"/>
            </a:rPr>
            <a:t>Velocidad de transmisión: 600 bps</a:t>
          </a:r>
          <a:endParaRPr lang="es-EC" dirty="0">
            <a:latin typeface="Times New Roman" panose="02020603050405020304" pitchFamily="18" charset="0"/>
            <a:cs typeface="Times New Roman" panose="02020603050405020304" pitchFamily="18" charset="0"/>
          </a:endParaRPr>
        </a:p>
      </dgm:t>
    </dgm:pt>
    <dgm:pt modelId="{D893F410-3F95-4DE0-A06E-5D09D04207B9}" type="parTrans" cxnId="{A51D3805-3EAD-475F-ACF2-501C614B9B88}">
      <dgm:prSet/>
      <dgm:spPr/>
      <dgm:t>
        <a:bodyPr/>
        <a:lstStyle/>
        <a:p>
          <a:endParaRPr lang="es-ES"/>
        </a:p>
      </dgm:t>
    </dgm:pt>
    <dgm:pt modelId="{5AEE9E49-4AE9-496E-BD30-9C3D00D2DB3A}" type="sibTrans" cxnId="{A51D3805-3EAD-475F-ACF2-501C614B9B88}">
      <dgm:prSet/>
      <dgm:spPr/>
      <dgm:t>
        <a:bodyPr/>
        <a:lstStyle/>
        <a:p>
          <a:endParaRPr lang="es-ES"/>
        </a:p>
      </dgm:t>
    </dgm:pt>
    <dgm:pt modelId="{D1071EA5-8B64-4A68-B78A-54B281CE98DD}">
      <dgm:prSet/>
      <dgm:spPr/>
      <dgm:t>
        <a:bodyPr/>
        <a:lstStyle/>
        <a:p>
          <a:r>
            <a:rPr lang="es-EC">
              <a:latin typeface="Times New Roman" panose="02020603050405020304" pitchFamily="18" charset="0"/>
              <a:cs typeface="Times New Roman" panose="02020603050405020304" pitchFamily="18" charset="0"/>
            </a:rPr>
            <a:t>Potencia de transmisión: 22 dBm</a:t>
          </a:r>
          <a:endParaRPr lang="es-EC" dirty="0">
            <a:latin typeface="Times New Roman" panose="02020603050405020304" pitchFamily="18" charset="0"/>
            <a:cs typeface="Times New Roman" panose="02020603050405020304" pitchFamily="18" charset="0"/>
          </a:endParaRPr>
        </a:p>
      </dgm:t>
    </dgm:pt>
    <dgm:pt modelId="{64B6F74E-0F9A-4D62-8AC0-2AC4046D018F}" type="parTrans" cxnId="{BCB86140-55AC-48DF-A679-4CB6970BF672}">
      <dgm:prSet/>
      <dgm:spPr/>
      <dgm:t>
        <a:bodyPr/>
        <a:lstStyle/>
        <a:p>
          <a:endParaRPr lang="es-ES"/>
        </a:p>
      </dgm:t>
    </dgm:pt>
    <dgm:pt modelId="{7614C70C-6BCB-44CB-84F2-0018EB5E866A}" type="sibTrans" cxnId="{BCB86140-55AC-48DF-A679-4CB6970BF672}">
      <dgm:prSet/>
      <dgm:spPr/>
      <dgm:t>
        <a:bodyPr/>
        <a:lstStyle/>
        <a:p>
          <a:endParaRPr lang="es-ES"/>
        </a:p>
      </dgm:t>
    </dgm:pt>
    <dgm:pt modelId="{D4936982-D694-4B83-A74F-EC65191A4C69}">
      <dgm:prSet/>
      <dgm:spPr/>
      <dgm:t>
        <a:bodyPr/>
        <a:lstStyle/>
        <a:p>
          <a:r>
            <a:rPr lang="es-EC">
              <a:latin typeface="Times New Roman" panose="02020603050405020304" pitchFamily="18" charset="0"/>
              <a:cs typeface="Times New Roman" panose="02020603050405020304" pitchFamily="18" charset="0"/>
            </a:rPr>
            <a:t>Sensibilidad del receptor: -128 dBm</a:t>
          </a:r>
          <a:endParaRPr lang="es-EC" dirty="0">
            <a:latin typeface="Times New Roman" panose="02020603050405020304" pitchFamily="18" charset="0"/>
            <a:cs typeface="Times New Roman" panose="02020603050405020304" pitchFamily="18" charset="0"/>
          </a:endParaRPr>
        </a:p>
      </dgm:t>
    </dgm:pt>
    <dgm:pt modelId="{FE8186B7-753F-46E7-87E7-2C10E34A6523}" type="parTrans" cxnId="{6AA775A1-2057-43C4-9093-499B70176F16}">
      <dgm:prSet/>
      <dgm:spPr/>
      <dgm:t>
        <a:bodyPr/>
        <a:lstStyle/>
        <a:p>
          <a:endParaRPr lang="es-ES"/>
        </a:p>
      </dgm:t>
    </dgm:pt>
    <dgm:pt modelId="{D89768B5-DD71-43DE-9335-4C8524D963F2}" type="sibTrans" cxnId="{6AA775A1-2057-43C4-9093-499B70176F16}">
      <dgm:prSet/>
      <dgm:spPr/>
      <dgm:t>
        <a:bodyPr/>
        <a:lstStyle/>
        <a:p>
          <a:endParaRPr lang="es-ES"/>
        </a:p>
      </dgm:t>
    </dgm:pt>
    <dgm:pt modelId="{4A8DCCF3-FC53-4CA5-A872-F23E771313A6}">
      <dgm:prSet/>
      <dgm:spPr/>
      <dgm:t>
        <a:bodyPr/>
        <a:lstStyle/>
        <a:p>
          <a:r>
            <a:rPr lang="es-EC" dirty="0">
              <a:latin typeface="Times New Roman" panose="02020603050405020304" pitchFamily="18" charset="0"/>
              <a:cs typeface="Times New Roman" panose="02020603050405020304" pitchFamily="18" charset="0"/>
            </a:rPr>
            <a:t>Consumo de corriente de RC4 en el transmisor: 257 </a:t>
          </a:r>
          <a:r>
            <a:rPr lang="es-EC" dirty="0" err="1">
              <a:latin typeface="Times New Roman" panose="02020603050405020304" pitchFamily="18" charset="0"/>
              <a:cs typeface="Times New Roman" panose="02020603050405020304" pitchFamily="18" charset="0"/>
            </a:rPr>
            <a:t>mA</a:t>
          </a:r>
          <a:endParaRPr lang="es-EC" dirty="0">
            <a:latin typeface="Times New Roman" panose="02020603050405020304" pitchFamily="18" charset="0"/>
            <a:cs typeface="Times New Roman" panose="02020603050405020304" pitchFamily="18" charset="0"/>
          </a:endParaRPr>
        </a:p>
      </dgm:t>
    </dgm:pt>
    <dgm:pt modelId="{B256DB26-C052-4811-8912-D03F4C539397}" type="parTrans" cxnId="{CE3A14F1-A8BE-449F-BC86-5334D4C0D5AF}">
      <dgm:prSet/>
      <dgm:spPr/>
      <dgm:t>
        <a:bodyPr/>
        <a:lstStyle/>
        <a:p>
          <a:endParaRPr lang="es-ES"/>
        </a:p>
      </dgm:t>
    </dgm:pt>
    <dgm:pt modelId="{7B6115A3-1C07-483D-A5ED-F2FFAB18A395}" type="sibTrans" cxnId="{CE3A14F1-A8BE-449F-BC86-5334D4C0D5AF}">
      <dgm:prSet/>
      <dgm:spPr/>
      <dgm:t>
        <a:bodyPr/>
        <a:lstStyle/>
        <a:p>
          <a:endParaRPr lang="es-ES"/>
        </a:p>
      </dgm:t>
    </dgm:pt>
    <dgm:pt modelId="{FB3D7A8B-45E0-435A-850E-93C53C029649}">
      <dgm:prSet/>
      <dgm:spPr/>
      <dgm:t>
        <a:bodyPr/>
        <a:lstStyle/>
        <a:p>
          <a:r>
            <a:rPr lang="es-EC">
              <a:latin typeface="Times New Roman" panose="02020603050405020304" pitchFamily="18" charset="0"/>
              <a:cs typeface="Times New Roman" panose="02020603050405020304" pitchFamily="18" charset="0"/>
            </a:rPr>
            <a:t>Módulo Quactel L76-L</a:t>
          </a:r>
          <a:endParaRPr lang="es-EC" dirty="0">
            <a:latin typeface="Times New Roman" panose="02020603050405020304" pitchFamily="18" charset="0"/>
            <a:cs typeface="Times New Roman" panose="02020603050405020304" pitchFamily="18" charset="0"/>
          </a:endParaRPr>
        </a:p>
      </dgm:t>
    </dgm:pt>
    <dgm:pt modelId="{C70D761A-E2B7-4AE3-80FB-7EADDE0E8422}" type="parTrans" cxnId="{AF5CEC62-A007-4D6C-96A6-A7F62BD03720}">
      <dgm:prSet/>
      <dgm:spPr/>
      <dgm:t>
        <a:bodyPr/>
        <a:lstStyle/>
        <a:p>
          <a:endParaRPr lang="es-ES"/>
        </a:p>
      </dgm:t>
    </dgm:pt>
    <dgm:pt modelId="{6F778566-1787-4F50-B256-287FCFC597D2}" type="sibTrans" cxnId="{AF5CEC62-A007-4D6C-96A6-A7F62BD03720}">
      <dgm:prSet/>
      <dgm:spPr/>
      <dgm:t>
        <a:bodyPr/>
        <a:lstStyle/>
        <a:p>
          <a:endParaRPr lang="es-ES"/>
        </a:p>
      </dgm:t>
    </dgm:pt>
    <dgm:pt modelId="{E6674427-89BC-4719-8933-CE48E1EFE868}">
      <dgm:prSet/>
      <dgm:spPr/>
      <dgm:t>
        <a:bodyPr/>
        <a:lstStyle/>
        <a:p>
          <a:r>
            <a:rPr lang="es-EC" dirty="0">
              <a:latin typeface="Times New Roman" panose="02020603050405020304" pitchFamily="18" charset="0"/>
              <a:cs typeface="Times New Roman" panose="02020603050405020304" pitchFamily="18" charset="0"/>
            </a:rPr>
            <a:t>33 canales de seguimiento</a:t>
          </a:r>
        </a:p>
      </dgm:t>
    </dgm:pt>
    <dgm:pt modelId="{3D450AC8-AADC-4EFD-A8EF-C2168BD12B76}" type="parTrans" cxnId="{4FAC9747-F12E-479D-A947-294BE8C03069}">
      <dgm:prSet/>
      <dgm:spPr/>
      <dgm:t>
        <a:bodyPr/>
        <a:lstStyle/>
        <a:p>
          <a:endParaRPr lang="es-ES"/>
        </a:p>
      </dgm:t>
    </dgm:pt>
    <dgm:pt modelId="{86431EDB-BBD8-436B-84DE-4BB448DE14E3}" type="sibTrans" cxnId="{4FAC9747-F12E-479D-A947-294BE8C03069}">
      <dgm:prSet/>
      <dgm:spPr/>
      <dgm:t>
        <a:bodyPr/>
        <a:lstStyle/>
        <a:p>
          <a:endParaRPr lang="es-ES"/>
        </a:p>
      </dgm:t>
    </dgm:pt>
    <dgm:pt modelId="{DEF33120-22D5-42E2-A872-F35FD927F55C}">
      <dgm:prSet/>
      <dgm:spPr/>
      <dgm:t>
        <a:bodyPr/>
        <a:lstStyle/>
        <a:p>
          <a:r>
            <a:rPr lang="es-EC" dirty="0">
              <a:latin typeface="Times New Roman" panose="02020603050405020304" pitchFamily="18" charset="0"/>
              <a:cs typeface="Times New Roman" panose="02020603050405020304" pitchFamily="18" charset="0"/>
            </a:rPr>
            <a:t>99 canales de adquisición</a:t>
          </a:r>
        </a:p>
      </dgm:t>
    </dgm:pt>
    <dgm:pt modelId="{D2491499-4741-477C-BE0E-32BA85F51E50}" type="sibTrans" cxnId="{2338E555-F5B1-4FD5-924A-9F6CD6F3DCDC}">
      <dgm:prSet/>
      <dgm:spPr/>
      <dgm:t>
        <a:bodyPr/>
        <a:lstStyle/>
        <a:p>
          <a:endParaRPr lang="es-ES"/>
        </a:p>
      </dgm:t>
    </dgm:pt>
    <dgm:pt modelId="{CFA870F0-22DC-4E93-BF10-AD7AD59E314E}" type="parTrans" cxnId="{2338E555-F5B1-4FD5-924A-9F6CD6F3DCDC}">
      <dgm:prSet/>
      <dgm:spPr/>
      <dgm:t>
        <a:bodyPr/>
        <a:lstStyle/>
        <a:p>
          <a:endParaRPr lang="es-ES"/>
        </a:p>
      </dgm:t>
    </dgm:pt>
    <dgm:pt modelId="{37E8CAE9-DB79-47A3-9C59-A10F0E78EB76}">
      <dgm:prSet/>
      <dgm:spPr/>
      <dgm:t>
        <a:bodyPr/>
        <a:lstStyle/>
        <a:p>
          <a:r>
            <a:rPr lang="es-EC" dirty="0">
              <a:latin typeface="Times New Roman" panose="02020603050405020304" pitchFamily="18" charset="0"/>
              <a:cs typeface="Times New Roman" panose="02020603050405020304" pitchFamily="18" charset="0"/>
            </a:rPr>
            <a:t>Exactitud: </a:t>
          </a:r>
          <a:r>
            <a:rPr lang="es-ES" dirty="0">
              <a:latin typeface="Times New Roman" panose="02020603050405020304" pitchFamily="18" charset="0"/>
              <a:cs typeface="Times New Roman" panose="02020603050405020304" pitchFamily="18" charset="0"/>
            </a:rPr>
            <a:t>&lt; 2,5 m CEP</a:t>
          </a:r>
        </a:p>
      </dgm:t>
    </dgm:pt>
    <dgm:pt modelId="{B17FC588-ACA1-46D1-996E-5D3512033DF4}" type="sibTrans" cxnId="{7799748F-9E48-4C10-89B0-C6517C5B2E8D}">
      <dgm:prSet/>
      <dgm:spPr/>
      <dgm:t>
        <a:bodyPr/>
        <a:lstStyle/>
        <a:p>
          <a:endParaRPr lang="es-ES"/>
        </a:p>
      </dgm:t>
    </dgm:pt>
    <dgm:pt modelId="{E607643C-9D14-43E2-9D54-3E354C05F414}" type="parTrans" cxnId="{7799748F-9E48-4C10-89B0-C6517C5B2E8D}">
      <dgm:prSet/>
      <dgm:spPr/>
      <dgm:t>
        <a:bodyPr/>
        <a:lstStyle/>
        <a:p>
          <a:endParaRPr lang="es-ES"/>
        </a:p>
      </dgm:t>
    </dgm:pt>
    <dgm:pt modelId="{E4E0EBB9-AD4D-4949-A049-1BEE09B2209F}">
      <dgm:prSet/>
      <dgm:spPr/>
      <dgm:t>
        <a:bodyPr/>
        <a:lstStyle/>
        <a:p>
          <a:r>
            <a:rPr lang="es-ES" dirty="0">
              <a:latin typeface="Times New Roman" panose="02020603050405020304" pitchFamily="18" charset="0"/>
              <a:cs typeface="Times New Roman" panose="02020603050405020304" pitchFamily="18" charset="0"/>
            </a:rPr>
            <a:t>Sensibilidad</a:t>
          </a:r>
        </a:p>
      </dgm:t>
    </dgm:pt>
    <dgm:pt modelId="{972EAE27-95C6-48B6-90B8-4F5CF3686B49}" type="sibTrans" cxnId="{5D8F676D-9752-4601-B4EF-D89CB6DFF7CE}">
      <dgm:prSet/>
      <dgm:spPr/>
      <dgm:t>
        <a:bodyPr/>
        <a:lstStyle/>
        <a:p>
          <a:endParaRPr lang="es-ES"/>
        </a:p>
      </dgm:t>
    </dgm:pt>
    <dgm:pt modelId="{9E9A6B99-4A8A-4AF9-9C76-011215C56A7C}" type="parTrans" cxnId="{5D8F676D-9752-4601-B4EF-D89CB6DFF7CE}">
      <dgm:prSet/>
      <dgm:spPr/>
      <dgm:t>
        <a:bodyPr/>
        <a:lstStyle/>
        <a:p>
          <a:endParaRPr lang="es-ES"/>
        </a:p>
      </dgm:t>
    </dgm:pt>
    <dgm:pt modelId="{48C0FB97-2ADE-4A0E-A669-993448381799}">
      <dgm:prSet/>
      <dgm:spPr/>
      <dgm:t>
        <a:bodyPr/>
        <a:lstStyle/>
        <a:p>
          <a:r>
            <a:rPr lang="es-EC" dirty="0">
              <a:latin typeface="Times New Roman" panose="02020603050405020304" pitchFamily="18" charset="0"/>
              <a:cs typeface="Times New Roman" panose="02020603050405020304" pitchFamily="18" charset="0"/>
            </a:rPr>
            <a:t>Adquisición: -149 dBm</a:t>
          </a:r>
        </a:p>
      </dgm:t>
    </dgm:pt>
    <dgm:pt modelId="{11D9E0D8-1C58-4151-BD71-5EA2816494D5}" type="sibTrans" cxnId="{54A2B945-DD77-4172-9390-8E3DB20BA3B9}">
      <dgm:prSet/>
      <dgm:spPr/>
      <dgm:t>
        <a:bodyPr/>
        <a:lstStyle/>
        <a:p>
          <a:endParaRPr lang="es-ES"/>
        </a:p>
      </dgm:t>
    </dgm:pt>
    <dgm:pt modelId="{374F6E25-5EA0-4649-885C-EDD73AD97004}" type="parTrans" cxnId="{54A2B945-DD77-4172-9390-8E3DB20BA3B9}">
      <dgm:prSet/>
      <dgm:spPr/>
      <dgm:t>
        <a:bodyPr/>
        <a:lstStyle/>
        <a:p>
          <a:endParaRPr lang="es-ES"/>
        </a:p>
      </dgm:t>
    </dgm:pt>
    <dgm:pt modelId="{3EAC719C-10D0-448C-8F1D-CA7B6BA86BCA}">
      <dgm:prSet/>
      <dgm:spPr/>
      <dgm:t>
        <a:bodyPr/>
        <a:lstStyle/>
        <a:p>
          <a:r>
            <a:rPr lang="es-EC" dirty="0">
              <a:latin typeface="Times New Roman" panose="02020603050405020304" pitchFamily="18" charset="0"/>
              <a:cs typeface="Times New Roman" panose="02020603050405020304" pitchFamily="18" charset="0"/>
            </a:rPr>
            <a:t>Seguimiento: -161 dBm</a:t>
          </a:r>
          <a:endParaRPr lang="en-US" dirty="0"/>
        </a:p>
      </dgm:t>
    </dgm:pt>
    <dgm:pt modelId="{589E2BAB-B0E7-414E-9C49-61DC4ED25F05}" type="sibTrans" cxnId="{64D04043-45D5-4759-BFCE-77686EDCD4EA}">
      <dgm:prSet/>
      <dgm:spPr/>
      <dgm:t>
        <a:bodyPr/>
        <a:lstStyle/>
        <a:p>
          <a:endParaRPr lang="es-ES"/>
        </a:p>
      </dgm:t>
    </dgm:pt>
    <dgm:pt modelId="{D7EAB853-C3A1-4BF7-AB48-64AB9E06E6BF}" type="parTrans" cxnId="{64D04043-45D5-4759-BFCE-77686EDCD4EA}">
      <dgm:prSet/>
      <dgm:spPr/>
      <dgm:t>
        <a:bodyPr/>
        <a:lstStyle/>
        <a:p>
          <a:endParaRPr lang="es-ES"/>
        </a:p>
      </dgm:t>
    </dgm:pt>
    <dgm:pt modelId="{4A572618-0F39-483E-8940-9B3143BD5878}" type="pres">
      <dgm:prSet presAssocID="{6F892084-6729-4E93-AFCE-F31A040DFBB1}" presName="diagram" presStyleCnt="0">
        <dgm:presLayoutVars>
          <dgm:dir/>
          <dgm:resizeHandles val="exact"/>
        </dgm:presLayoutVars>
      </dgm:prSet>
      <dgm:spPr/>
    </dgm:pt>
    <dgm:pt modelId="{2BD32556-5E47-4116-90AD-BF7A3CB9E83F}" type="pres">
      <dgm:prSet presAssocID="{F66791B7-66AA-4718-9709-9874469B3CC8}" presName="node" presStyleLbl="node1" presStyleIdx="0" presStyleCnt="2" custScaleY="76532">
        <dgm:presLayoutVars>
          <dgm:bulletEnabled val="1"/>
        </dgm:presLayoutVars>
      </dgm:prSet>
      <dgm:spPr/>
    </dgm:pt>
    <dgm:pt modelId="{CC86F902-D3D2-4F78-B70F-B32FC44A2AAA}" type="pres">
      <dgm:prSet presAssocID="{0991C73C-BA9E-470F-9BC1-DB7C03B4CFA8}" presName="sibTrans" presStyleCnt="0"/>
      <dgm:spPr/>
    </dgm:pt>
    <dgm:pt modelId="{D0F01969-8D20-42E8-AD93-35F06C8BD0F0}" type="pres">
      <dgm:prSet presAssocID="{2866658E-E999-460D-AD59-F795DDEDFF4D}" presName="node" presStyleLbl="node1" presStyleIdx="1" presStyleCnt="2" custScaleY="80478" custLinFactNeighborX="-204" custLinFactNeighborY="-7203">
        <dgm:presLayoutVars>
          <dgm:bulletEnabled val="1"/>
        </dgm:presLayoutVars>
      </dgm:prSet>
      <dgm:spPr/>
    </dgm:pt>
  </dgm:ptLst>
  <dgm:cxnLst>
    <dgm:cxn modelId="{32CF5003-6A52-4987-9492-582FBC60D700}" type="presOf" srcId="{E6674427-89BC-4719-8933-CE48E1EFE868}" destId="{D0F01969-8D20-42E8-AD93-35F06C8BD0F0}" srcOrd="0" destOrd="2" presId="urn:microsoft.com/office/officeart/2005/8/layout/default"/>
    <dgm:cxn modelId="{A51D3805-3EAD-475F-ACF2-501C614B9B88}" srcId="{F66791B7-66AA-4718-9709-9874469B3CC8}" destId="{C755E8CC-9088-4A54-9926-17FD76D51D35}" srcOrd="5" destOrd="0" parTransId="{D893F410-3F95-4DE0-A06E-5D09D04207B9}" sibTransId="{5AEE9E49-4AE9-496E-BD30-9C3D00D2DB3A}"/>
    <dgm:cxn modelId="{135DA721-209A-4C99-8312-5DA6014F6721}" type="presOf" srcId="{D1071EA5-8B64-4A68-B78A-54B281CE98DD}" destId="{2BD32556-5E47-4116-90AD-BF7A3CB9E83F}" srcOrd="0" destOrd="7" presId="urn:microsoft.com/office/officeart/2005/8/layout/default"/>
    <dgm:cxn modelId="{B4EB6D2B-BC85-4E6E-9E00-422C86E8E074}" type="presOf" srcId="{E4E0EBB9-AD4D-4949-A049-1BEE09B2209F}" destId="{D0F01969-8D20-42E8-AD93-35F06C8BD0F0}" srcOrd="0" destOrd="5" presId="urn:microsoft.com/office/officeart/2005/8/layout/default"/>
    <dgm:cxn modelId="{14AF7B2C-C8FE-44E1-B4FD-D15C12D624B4}" type="presOf" srcId="{F66791B7-66AA-4718-9709-9874469B3CC8}" destId="{2BD32556-5E47-4116-90AD-BF7A3CB9E83F}" srcOrd="0" destOrd="0" presId="urn:microsoft.com/office/officeart/2005/8/layout/default"/>
    <dgm:cxn modelId="{21E4EC2F-70D9-42C3-81F4-2998FAA29948}" type="presOf" srcId="{FB3D7A8B-45E0-435A-850E-93C53C029649}" destId="{D0F01969-8D20-42E8-AD93-35F06C8BD0F0}" srcOrd="0" destOrd="1" presId="urn:microsoft.com/office/officeart/2005/8/layout/default"/>
    <dgm:cxn modelId="{574D7936-A8CF-4575-B932-1AEEA363BC84}" srcId="{F66791B7-66AA-4718-9709-9874469B3CC8}" destId="{1A542CAD-BB24-4728-819C-F2CA360FE2F7}" srcOrd="3" destOrd="0" parTransId="{54A64DE6-A76E-4F82-9F21-B6A16C51FA96}" sibTransId="{C012ACD9-4C4A-4CD2-B876-B729AB392C26}"/>
    <dgm:cxn modelId="{7C407238-8E29-424E-BC0C-383178054191}" type="presOf" srcId="{3EAC719C-10D0-448C-8F1D-CA7B6BA86BCA}" destId="{D0F01969-8D20-42E8-AD93-35F06C8BD0F0}" srcOrd="0" destOrd="7" presId="urn:microsoft.com/office/officeart/2005/8/layout/default"/>
    <dgm:cxn modelId="{320CE43F-4334-4FE8-B5AE-26EE7692ABFF}" srcId="{6F892084-6729-4E93-AFCE-F31A040DFBB1}" destId="{F66791B7-66AA-4718-9709-9874469B3CC8}" srcOrd="0" destOrd="0" parTransId="{167AA79D-7C70-4B62-938E-C4F6F7E4FE40}" sibTransId="{0991C73C-BA9E-470F-9BC1-DB7C03B4CFA8}"/>
    <dgm:cxn modelId="{BCB86140-55AC-48DF-A679-4CB6970BF672}" srcId="{F66791B7-66AA-4718-9709-9874469B3CC8}" destId="{D1071EA5-8B64-4A68-B78A-54B281CE98DD}" srcOrd="6" destOrd="0" parTransId="{64B6F74E-0F9A-4D62-8AC0-2AC4046D018F}" sibTransId="{7614C70C-6BCB-44CB-84F2-0018EB5E866A}"/>
    <dgm:cxn modelId="{AE43A941-2019-44D8-98AE-B0F397027434}" type="presOf" srcId="{2866658E-E999-460D-AD59-F795DDEDFF4D}" destId="{D0F01969-8D20-42E8-AD93-35F06C8BD0F0}" srcOrd="0" destOrd="0" presId="urn:microsoft.com/office/officeart/2005/8/layout/default"/>
    <dgm:cxn modelId="{E360EA61-E051-4E5B-AF3B-EAF648C87399}" type="presOf" srcId="{DEF33120-22D5-42E2-A872-F35FD927F55C}" destId="{D0F01969-8D20-42E8-AD93-35F06C8BD0F0}" srcOrd="0" destOrd="3" presId="urn:microsoft.com/office/officeart/2005/8/layout/default"/>
    <dgm:cxn modelId="{AF5CEC62-A007-4D6C-96A6-A7F62BD03720}" srcId="{2866658E-E999-460D-AD59-F795DDEDFF4D}" destId="{FB3D7A8B-45E0-435A-850E-93C53C029649}" srcOrd="0" destOrd="0" parTransId="{C70D761A-E2B7-4AE3-80FB-7EADDE0E8422}" sibTransId="{6F778566-1787-4F50-B256-287FCFC597D2}"/>
    <dgm:cxn modelId="{64D04043-45D5-4759-BFCE-77686EDCD4EA}" srcId="{E4E0EBB9-AD4D-4949-A049-1BEE09B2209F}" destId="{3EAC719C-10D0-448C-8F1D-CA7B6BA86BCA}" srcOrd="1" destOrd="0" parTransId="{D7EAB853-C3A1-4BF7-AB48-64AB9E06E6BF}" sibTransId="{589E2BAB-B0E7-414E-9C49-61DC4ED25F05}"/>
    <dgm:cxn modelId="{5113D843-C245-409C-A6B2-900819D66C53}" type="presOf" srcId="{99E75E31-BE90-40C2-BB70-561C15DD1761}" destId="{2BD32556-5E47-4116-90AD-BF7A3CB9E83F}" srcOrd="0" destOrd="3" presId="urn:microsoft.com/office/officeart/2005/8/layout/default"/>
    <dgm:cxn modelId="{54A2B945-DD77-4172-9390-8E3DB20BA3B9}" srcId="{E4E0EBB9-AD4D-4949-A049-1BEE09B2209F}" destId="{48C0FB97-2ADE-4A0E-A669-993448381799}" srcOrd="0" destOrd="0" parTransId="{374F6E25-5EA0-4649-885C-EDD73AD97004}" sibTransId="{11D9E0D8-1C58-4151-BD71-5EA2816494D5}"/>
    <dgm:cxn modelId="{4FAC9747-F12E-479D-A947-294BE8C03069}" srcId="{FB3D7A8B-45E0-435A-850E-93C53C029649}" destId="{E6674427-89BC-4719-8933-CE48E1EFE868}" srcOrd="0" destOrd="0" parTransId="{3D450AC8-AADC-4EFD-A8EF-C2168BD12B76}" sibTransId="{86431EDB-BBD8-436B-84DE-4BB448DE14E3}"/>
    <dgm:cxn modelId="{D4FD4E48-42FD-47F5-B31C-41D5A55CEAEF}" srcId="{F66791B7-66AA-4718-9709-9874469B3CC8}" destId="{25CEB306-FE24-40F0-AD56-574EF624EC70}" srcOrd="1" destOrd="0" parTransId="{D6818D14-E10B-4D68-8CF3-B1EED69FA861}" sibTransId="{55906F98-6848-4522-ABD0-4B5CA07522DB}"/>
    <dgm:cxn modelId="{7CBBCD6B-3037-4C99-8C43-D7E9DD1B205A}" type="presOf" srcId="{25CEB306-FE24-40F0-AD56-574EF624EC70}" destId="{2BD32556-5E47-4116-90AD-BF7A3CB9E83F}" srcOrd="0" destOrd="2" presId="urn:microsoft.com/office/officeart/2005/8/layout/default"/>
    <dgm:cxn modelId="{42210C4C-CFCB-4663-ACAE-98709D8496F5}" type="presOf" srcId="{A4C3F24F-926A-404D-87A9-032EF7A63FB8}" destId="{2BD32556-5E47-4116-90AD-BF7A3CB9E83F}" srcOrd="0" destOrd="1" presId="urn:microsoft.com/office/officeart/2005/8/layout/default"/>
    <dgm:cxn modelId="{5D8F676D-9752-4601-B4EF-D89CB6DFF7CE}" srcId="{FB3D7A8B-45E0-435A-850E-93C53C029649}" destId="{E4E0EBB9-AD4D-4949-A049-1BEE09B2209F}" srcOrd="3" destOrd="0" parTransId="{9E9A6B99-4A8A-4AF9-9C76-011215C56A7C}" sibTransId="{972EAE27-95C6-48B6-90B8-4F5CF3686B49}"/>
    <dgm:cxn modelId="{2338E555-F5B1-4FD5-924A-9F6CD6F3DCDC}" srcId="{FB3D7A8B-45E0-435A-850E-93C53C029649}" destId="{DEF33120-22D5-42E2-A872-F35FD927F55C}" srcOrd="1" destOrd="0" parTransId="{CFA870F0-22DC-4E93-BF10-AD7AD59E314E}" sibTransId="{D2491499-4741-477C-BE0E-32BA85F51E50}"/>
    <dgm:cxn modelId="{DB2E0C5A-43C4-4DCD-9FB4-5F35CAE01120}" srcId="{F66791B7-66AA-4718-9709-9874469B3CC8}" destId="{99E75E31-BE90-40C2-BB70-561C15DD1761}" srcOrd="2" destOrd="0" parTransId="{941443B0-7996-476E-B694-A0F2B3AA70CB}" sibTransId="{17141AED-DA1F-41F9-B476-6F7A6E2B884C}"/>
    <dgm:cxn modelId="{E1F5F67A-4AA9-4790-828F-9705D09CB9BF}" type="presOf" srcId="{4A8DCCF3-FC53-4CA5-A872-F23E771313A6}" destId="{2BD32556-5E47-4116-90AD-BF7A3CB9E83F}" srcOrd="0" destOrd="9" presId="urn:microsoft.com/office/officeart/2005/8/layout/default"/>
    <dgm:cxn modelId="{8D712185-B2E1-4FDD-B7C2-8412A9BD12FC}" type="presOf" srcId="{37E8CAE9-DB79-47A3-9C59-A10F0E78EB76}" destId="{D0F01969-8D20-42E8-AD93-35F06C8BD0F0}" srcOrd="0" destOrd="4" presId="urn:microsoft.com/office/officeart/2005/8/layout/default"/>
    <dgm:cxn modelId="{7799748F-9E48-4C10-89B0-C6517C5B2E8D}" srcId="{FB3D7A8B-45E0-435A-850E-93C53C029649}" destId="{37E8CAE9-DB79-47A3-9C59-A10F0E78EB76}" srcOrd="2" destOrd="0" parTransId="{E607643C-9D14-43E2-9D54-3E354C05F414}" sibTransId="{B17FC588-ACA1-46D1-996E-5D3512033DF4}"/>
    <dgm:cxn modelId="{A9447B91-896D-48C3-BAFC-D5EC08125465}" srcId="{F66791B7-66AA-4718-9709-9874469B3CC8}" destId="{A4C3F24F-926A-404D-87A9-032EF7A63FB8}" srcOrd="0" destOrd="0" parTransId="{CB5C0402-2ACE-46E4-8FEC-C192FB2DA539}" sibTransId="{E8E132C8-450D-4137-BF8E-2135EB3F5F9C}"/>
    <dgm:cxn modelId="{51B4E591-877D-404E-8499-765C4C011CCA}" srcId="{F66791B7-66AA-4718-9709-9874469B3CC8}" destId="{38EE2B4A-403D-4B5C-9D8B-BDBC2E7A29AC}" srcOrd="4" destOrd="0" parTransId="{A22E9218-E89E-4452-B251-6BF4949EED9A}" sibTransId="{CD340A27-3CDA-43AF-9BDB-F9D2E8DF6CFE}"/>
    <dgm:cxn modelId="{6AA775A1-2057-43C4-9093-499B70176F16}" srcId="{F66791B7-66AA-4718-9709-9874469B3CC8}" destId="{D4936982-D694-4B83-A74F-EC65191A4C69}" srcOrd="7" destOrd="0" parTransId="{FE8186B7-753F-46E7-87E7-2C10E34A6523}" sibTransId="{D89768B5-DD71-43DE-9335-4C8524D963F2}"/>
    <dgm:cxn modelId="{FD4126AE-270B-42B1-A57F-95DF88881592}" type="presOf" srcId="{6F892084-6729-4E93-AFCE-F31A040DFBB1}" destId="{4A572618-0F39-483E-8940-9B3143BD5878}" srcOrd="0" destOrd="0" presId="urn:microsoft.com/office/officeart/2005/8/layout/default"/>
    <dgm:cxn modelId="{EF3AAAB2-A4C1-482E-8F0F-E19338494CB4}" type="presOf" srcId="{D4936982-D694-4B83-A74F-EC65191A4C69}" destId="{2BD32556-5E47-4116-90AD-BF7A3CB9E83F}" srcOrd="0" destOrd="8" presId="urn:microsoft.com/office/officeart/2005/8/layout/default"/>
    <dgm:cxn modelId="{82F96BBF-FFE5-4412-AB87-3C84A5A1A8C2}" type="presOf" srcId="{C755E8CC-9088-4A54-9926-17FD76D51D35}" destId="{2BD32556-5E47-4116-90AD-BF7A3CB9E83F}" srcOrd="0" destOrd="6" presId="urn:microsoft.com/office/officeart/2005/8/layout/default"/>
    <dgm:cxn modelId="{FDB203CC-A5FC-4BDD-8B92-F6099D3C611E}" type="presOf" srcId="{48C0FB97-2ADE-4A0E-A669-993448381799}" destId="{D0F01969-8D20-42E8-AD93-35F06C8BD0F0}" srcOrd="0" destOrd="6" presId="urn:microsoft.com/office/officeart/2005/8/layout/default"/>
    <dgm:cxn modelId="{F6062DD1-3A8B-4189-AF7D-81C6C7D70CBB}" type="presOf" srcId="{38EE2B4A-403D-4B5C-9D8B-BDBC2E7A29AC}" destId="{2BD32556-5E47-4116-90AD-BF7A3CB9E83F}" srcOrd="0" destOrd="5" presId="urn:microsoft.com/office/officeart/2005/8/layout/default"/>
    <dgm:cxn modelId="{9C55F0DA-07FF-4AEC-85ED-0CC8B6528A94}" srcId="{6F892084-6729-4E93-AFCE-F31A040DFBB1}" destId="{2866658E-E999-460D-AD59-F795DDEDFF4D}" srcOrd="1" destOrd="0" parTransId="{621DDE4A-341F-4667-A125-368883E34023}" sibTransId="{3863C067-843B-4655-A46F-B12C27679E78}"/>
    <dgm:cxn modelId="{CE3A14F1-A8BE-449F-BC86-5334D4C0D5AF}" srcId="{F66791B7-66AA-4718-9709-9874469B3CC8}" destId="{4A8DCCF3-FC53-4CA5-A872-F23E771313A6}" srcOrd="8" destOrd="0" parTransId="{B256DB26-C052-4811-8912-D03F4C539397}" sibTransId="{7B6115A3-1C07-483D-A5ED-F2FFAB18A395}"/>
    <dgm:cxn modelId="{77DDD0FF-6987-4120-9116-8CF002C2F1DF}" type="presOf" srcId="{1A542CAD-BB24-4728-819C-F2CA360FE2F7}" destId="{2BD32556-5E47-4116-90AD-BF7A3CB9E83F}" srcOrd="0" destOrd="4" presId="urn:microsoft.com/office/officeart/2005/8/layout/default"/>
    <dgm:cxn modelId="{42990E27-A4C9-447B-9780-CB87DB401C49}" type="presParOf" srcId="{4A572618-0F39-483E-8940-9B3143BD5878}" destId="{2BD32556-5E47-4116-90AD-BF7A3CB9E83F}" srcOrd="0" destOrd="0" presId="urn:microsoft.com/office/officeart/2005/8/layout/default"/>
    <dgm:cxn modelId="{C68FAF0B-4F70-4B1A-9FAD-155A9910A633}" type="presParOf" srcId="{4A572618-0F39-483E-8940-9B3143BD5878}" destId="{CC86F902-D3D2-4F78-B70F-B32FC44A2AAA}" srcOrd="1" destOrd="0" presId="urn:microsoft.com/office/officeart/2005/8/layout/default"/>
    <dgm:cxn modelId="{6789A077-075D-4409-9B8A-CFC7E54F5773}" type="presParOf" srcId="{4A572618-0F39-483E-8940-9B3143BD5878}" destId="{D0F01969-8D20-42E8-AD93-35F06C8BD0F0}"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757D7-8131-49ED-827C-938CC960CB0D}">
      <dsp:nvSpPr>
        <dsp:cNvPr id="0" name=""/>
        <dsp:cNvSpPr/>
      </dsp:nvSpPr>
      <dsp:spPr>
        <a:xfrm>
          <a:off x="-5699197" y="-872376"/>
          <a:ext cx="6785312" cy="6785312"/>
        </a:xfrm>
        <a:prstGeom prst="blockArc">
          <a:avLst>
            <a:gd name="adj1" fmla="val 18900000"/>
            <a:gd name="adj2" fmla="val 2700000"/>
            <a:gd name="adj3" fmla="val 318"/>
          </a:avLst>
        </a:prstGeom>
        <a:noFill/>
        <a:ln w="25400" cap="flat" cmpd="sng" algn="ctr">
          <a:solidFill>
            <a:schemeClr val="accent6">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80DDA8B-1ADF-4A7D-AA04-6D0339956812}">
      <dsp:nvSpPr>
        <dsp:cNvPr id="0" name=""/>
        <dsp:cNvSpPr/>
      </dsp:nvSpPr>
      <dsp:spPr>
        <a:xfrm>
          <a:off x="474778" y="314934"/>
          <a:ext cx="7582611" cy="630271"/>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0278"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Arial" panose="020B0604020202020204" pitchFamily="34" charset="0"/>
              <a:cs typeface="Arial" panose="020B0604020202020204" pitchFamily="34" charset="0"/>
            </a:rPr>
            <a:t>Motivación</a:t>
          </a:r>
        </a:p>
      </dsp:txBody>
      <dsp:txXfrm>
        <a:off x="474778" y="314934"/>
        <a:ext cx="7582611" cy="630271"/>
      </dsp:txXfrm>
    </dsp:sp>
    <dsp:sp modelId="{BE3F36AB-BB4B-4F2A-A989-CD674746F7EA}">
      <dsp:nvSpPr>
        <dsp:cNvPr id="0" name=""/>
        <dsp:cNvSpPr/>
      </dsp:nvSpPr>
      <dsp:spPr>
        <a:xfrm>
          <a:off x="80858" y="236150"/>
          <a:ext cx="787839" cy="78783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A862978-EB9F-40ED-B656-1E2C4A8296E1}">
      <dsp:nvSpPr>
        <dsp:cNvPr id="0" name=""/>
        <dsp:cNvSpPr/>
      </dsp:nvSpPr>
      <dsp:spPr>
        <a:xfrm>
          <a:off x="926412" y="1260039"/>
          <a:ext cx="7130977" cy="630271"/>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0278"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Arial" panose="020B0604020202020204" pitchFamily="34" charset="0"/>
              <a:cs typeface="Arial" panose="020B0604020202020204" pitchFamily="34" charset="0"/>
            </a:rPr>
            <a:t>Diseño e Implementación</a:t>
          </a:r>
        </a:p>
      </dsp:txBody>
      <dsp:txXfrm>
        <a:off x="926412" y="1260039"/>
        <a:ext cx="7130977" cy="630271"/>
      </dsp:txXfrm>
    </dsp:sp>
    <dsp:sp modelId="{9C6505FA-546A-433C-8101-9AC292301278}">
      <dsp:nvSpPr>
        <dsp:cNvPr id="0" name=""/>
        <dsp:cNvSpPr/>
      </dsp:nvSpPr>
      <dsp:spPr>
        <a:xfrm>
          <a:off x="532492" y="1181255"/>
          <a:ext cx="787839" cy="78783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E9670A1-B948-4263-8E49-6479F979BBFE}">
      <dsp:nvSpPr>
        <dsp:cNvPr id="0" name=""/>
        <dsp:cNvSpPr/>
      </dsp:nvSpPr>
      <dsp:spPr>
        <a:xfrm>
          <a:off x="1065027" y="2205144"/>
          <a:ext cx="6992361" cy="630271"/>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0278"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Arial" panose="020B0604020202020204" pitchFamily="34" charset="0"/>
              <a:cs typeface="Arial" panose="020B0604020202020204" pitchFamily="34" charset="0"/>
            </a:rPr>
            <a:t>Pruebas y Resultados</a:t>
          </a:r>
        </a:p>
      </dsp:txBody>
      <dsp:txXfrm>
        <a:off x="1065027" y="2205144"/>
        <a:ext cx="6992361" cy="630271"/>
      </dsp:txXfrm>
    </dsp:sp>
    <dsp:sp modelId="{DF37806B-62C5-42BA-9976-0FE6611832DB}">
      <dsp:nvSpPr>
        <dsp:cNvPr id="0" name=""/>
        <dsp:cNvSpPr/>
      </dsp:nvSpPr>
      <dsp:spPr>
        <a:xfrm>
          <a:off x="671108" y="2126360"/>
          <a:ext cx="787839" cy="78783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D762B19-64A3-46BE-A1FF-8A476DBEE8C0}">
      <dsp:nvSpPr>
        <dsp:cNvPr id="0" name=""/>
        <dsp:cNvSpPr/>
      </dsp:nvSpPr>
      <dsp:spPr>
        <a:xfrm>
          <a:off x="926412" y="3150249"/>
          <a:ext cx="7130977" cy="630271"/>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0278"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Arial" panose="020B0604020202020204" pitchFamily="34" charset="0"/>
              <a:cs typeface="Arial" panose="020B0604020202020204" pitchFamily="34" charset="0"/>
            </a:rPr>
            <a:t>Conclusiones </a:t>
          </a:r>
        </a:p>
      </dsp:txBody>
      <dsp:txXfrm>
        <a:off x="926412" y="3150249"/>
        <a:ext cx="7130977" cy="630271"/>
      </dsp:txXfrm>
    </dsp:sp>
    <dsp:sp modelId="{76CC00D1-9308-4880-8977-C2C5A31564B6}">
      <dsp:nvSpPr>
        <dsp:cNvPr id="0" name=""/>
        <dsp:cNvSpPr/>
      </dsp:nvSpPr>
      <dsp:spPr>
        <a:xfrm>
          <a:off x="532492" y="3071465"/>
          <a:ext cx="787839" cy="78783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4FA6EC9-5E58-49FF-AC5E-0AE7428B39DC}">
      <dsp:nvSpPr>
        <dsp:cNvPr id="0" name=""/>
        <dsp:cNvSpPr/>
      </dsp:nvSpPr>
      <dsp:spPr>
        <a:xfrm>
          <a:off x="474778" y="4095354"/>
          <a:ext cx="7582611" cy="630271"/>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0278"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Arial" panose="020B0604020202020204" pitchFamily="34" charset="0"/>
              <a:cs typeface="Arial" panose="020B0604020202020204" pitchFamily="34" charset="0"/>
            </a:rPr>
            <a:t>Trabajos Futuros</a:t>
          </a:r>
        </a:p>
      </dsp:txBody>
      <dsp:txXfrm>
        <a:off x="474778" y="4095354"/>
        <a:ext cx="7582611" cy="630271"/>
      </dsp:txXfrm>
    </dsp:sp>
    <dsp:sp modelId="{FB38E14E-2C2C-4CB9-9A98-715BEDEB95F4}">
      <dsp:nvSpPr>
        <dsp:cNvPr id="0" name=""/>
        <dsp:cNvSpPr/>
      </dsp:nvSpPr>
      <dsp:spPr>
        <a:xfrm>
          <a:off x="80858" y="4016570"/>
          <a:ext cx="787839" cy="78783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32556-5E47-4116-90AD-BF7A3CB9E83F}">
      <dsp:nvSpPr>
        <dsp:cNvPr id="0" name=""/>
        <dsp:cNvSpPr/>
      </dsp:nvSpPr>
      <dsp:spPr>
        <a:xfrm>
          <a:off x="1464468" y="465"/>
          <a:ext cx="5199062" cy="2387367"/>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C" sz="1800" b="1" kern="1200">
              <a:latin typeface="Times New Roman" panose="02020603050405020304" pitchFamily="18" charset="0"/>
              <a:cs typeface="Times New Roman" panose="02020603050405020304" pitchFamily="18" charset="0"/>
            </a:rPr>
            <a:t>Módulo SiPy</a:t>
          </a:r>
          <a:endParaRPr lang="es-ES" sz="1800" kern="1200" dirty="0"/>
        </a:p>
        <a:p>
          <a:pPr marL="114300" lvl="1"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Voltaje de entrada: 3,5 – 5 V</a:t>
          </a:r>
        </a:p>
        <a:p>
          <a:pPr marL="114300" lvl="1" indent="-114300" algn="l" defTabSz="622300">
            <a:lnSpc>
              <a:spcPct val="90000"/>
            </a:lnSpc>
            <a:spcBef>
              <a:spcPct val="0"/>
            </a:spcBef>
            <a:spcAft>
              <a:spcPct val="15000"/>
            </a:spcAft>
            <a:buChar char="•"/>
          </a:pPr>
          <a:r>
            <a:rPr lang="es-EC" sz="1400" kern="1200">
              <a:latin typeface="Times New Roman" panose="02020603050405020304" pitchFamily="18" charset="0"/>
              <a:cs typeface="Times New Roman" panose="02020603050405020304" pitchFamily="18" charset="0"/>
            </a:rPr>
            <a:t>Voltaje de salida: 3,3 V</a:t>
          </a:r>
          <a:endParaRPr lang="es-EC" sz="14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es-EC" sz="1400" kern="1200">
              <a:latin typeface="Times New Roman" panose="02020603050405020304" pitchFamily="18" charset="0"/>
              <a:cs typeface="Times New Roman" panose="02020603050405020304" pitchFamily="18" charset="0"/>
            </a:rPr>
            <a:t>Corriente de salida: 1,2 A</a:t>
          </a:r>
          <a:endParaRPr lang="es-EC" sz="14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Memoria Flash: 4 MB</a:t>
          </a:r>
        </a:p>
        <a:p>
          <a:pPr marL="114300" lvl="1"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Wifi: 802.11 b/g/n</a:t>
          </a:r>
          <a:endParaRPr lang="en-US" sz="14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es-EC" sz="1400" kern="1200">
              <a:latin typeface="Times New Roman" panose="02020603050405020304" pitchFamily="18" charset="0"/>
              <a:cs typeface="Times New Roman" panose="02020603050405020304" pitchFamily="18" charset="0"/>
            </a:rPr>
            <a:t>Velocidad de transmisión: 600 bps</a:t>
          </a:r>
          <a:endParaRPr lang="es-EC" sz="14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es-EC" sz="1400" kern="1200">
              <a:latin typeface="Times New Roman" panose="02020603050405020304" pitchFamily="18" charset="0"/>
              <a:cs typeface="Times New Roman" panose="02020603050405020304" pitchFamily="18" charset="0"/>
            </a:rPr>
            <a:t>Potencia de transmisión: 22 dBm</a:t>
          </a:r>
          <a:endParaRPr lang="es-EC" sz="14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es-EC" sz="1400" kern="1200">
              <a:latin typeface="Times New Roman" panose="02020603050405020304" pitchFamily="18" charset="0"/>
              <a:cs typeface="Times New Roman" panose="02020603050405020304" pitchFamily="18" charset="0"/>
            </a:rPr>
            <a:t>Sensibilidad del receptor: -128 dBm</a:t>
          </a:r>
          <a:endParaRPr lang="es-EC" sz="14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Consumo de corriente de RC4 en el transmisor: 257 </a:t>
          </a:r>
          <a:r>
            <a:rPr lang="es-EC" sz="1400" kern="1200" dirty="0" err="1">
              <a:latin typeface="Times New Roman" panose="02020603050405020304" pitchFamily="18" charset="0"/>
              <a:cs typeface="Times New Roman" panose="02020603050405020304" pitchFamily="18" charset="0"/>
            </a:rPr>
            <a:t>mA</a:t>
          </a:r>
          <a:endParaRPr lang="es-EC" sz="1400" kern="1200" dirty="0">
            <a:latin typeface="Times New Roman" panose="02020603050405020304" pitchFamily="18" charset="0"/>
            <a:cs typeface="Times New Roman" panose="02020603050405020304" pitchFamily="18" charset="0"/>
          </a:endParaRPr>
        </a:p>
      </dsp:txBody>
      <dsp:txXfrm>
        <a:off x="1464468" y="465"/>
        <a:ext cx="5199062" cy="2387367"/>
      </dsp:txXfrm>
    </dsp:sp>
    <dsp:sp modelId="{D0F01969-8D20-42E8-AD93-35F06C8BD0F0}">
      <dsp:nvSpPr>
        <dsp:cNvPr id="0" name=""/>
        <dsp:cNvSpPr/>
      </dsp:nvSpPr>
      <dsp:spPr>
        <a:xfrm>
          <a:off x="1453862" y="2683047"/>
          <a:ext cx="5199062" cy="2510460"/>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C" sz="1800" b="1" kern="1200" dirty="0">
              <a:latin typeface="Times New Roman" panose="02020603050405020304" pitchFamily="18" charset="0"/>
              <a:cs typeface="Times New Roman" panose="02020603050405020304" pitchFamily="18" charset="0"/>
            </a:rPr>
            <a:t>Módulo Pytrack</a:t>
          </a:r>
          <a:endParaRPr lang="es-ES" sz="1800" kern="1200" dirty="0"/>
        </a:p>
        <a:p>
          <a:pPr marL="114300" lvl="1" indent="-114300" algn="l" defTabSz="622300">
            <a:lnSpc>
              <a:spcPct val="90000"/>
            </a:lnSpc>
            <a:spcBef>
              <a:spcPct val="0"/>
            </a:spcBef>
            <a:spcAft>
              <a:spcPct val="15000"/>
            </a:spcAft>
            <a:buChar char="•"/>
          </a:pPr>
          <a:r>
            <a:rPr lang="es-EC" sz="1400" kern="1200">
              <a:latin typeface="Times New Roman" panose="02020603050405020304" pitchFamily="18" charset="0"/>
              <a:cs typeface="Times New Roman" panose="02020603050405020304" pitchFamily="18" charset="0"/>
            </a:rPr>
            <a:t>Módulo Quactel L76-L</a:t>
          </a:r>
          <a:endParaRPr lang="es-EC" sz="1400" kern="1200" dirty="0">
            <a:latin typeface="Times New Roman" panose="02020603050405020304" pitchFamily="18" charset="0"/>
            <a:cs typeface="Times New Roman" panose="02020603050405020304" pitchFamily="18" charset="0"/>
          </a:endParaRPr>
        </a:p>
        <a:p>
          <a:pPr marL="228600" lvl="2"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33 canales de seguimiento</a:t>
          </a:r>
        </a:p>
        <a:p>
          <a:pPr marL="228600" lvl="2"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99 canales de adquisición</a:t>
          </a:r>
        </a:p>
        <a:p>
          <a:pPr marL="228600" lvl="2"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Exactitud: </a:t>
          </a:r>
          <a:r>
            <a:rPr lang="es-ES" sz="1400" kern="1200" dirty="0">
              <a:latin typeface="Times New Roman" panose="02020603050405020304" pitchFamily="18" charset="0"/>
              <a:cs typeface="Times New Roman" panose="02020603050405020304" pitchFamily="18" charset="0"/>
            </a:rPr>
            <a:t>&lt; 2,5 m CEP</a:t>
          </a:r>
        </a:p>
        <a:p>
          <a:pPr marL="228600" lvl="2" indent="-114300" algn="l" defTabSz="622300">
            <a:lnSpc>
              <a:spcPct val="90000"/>
            </a:lnSpc>
            <a:spcBef>
              <a:spcPct val="0"/>
            </a:spcBef>
            <a:spcAft>
              <a:spcPct val="15000"/>
            </a:spcAft>
            <a:buChar char="•"/>
          </a:pPr>
          <a:r>
            <a:rPr lang="es-ES" sz="1400" kern="1200" dirty="0">
              <a:latin typeface="Times New Roman" panose="02020603050405020304" pitchFamily="18" charset="0"/>
              <a:cs typeface="Times New Roman" panose="02020603050405020304" pitchFamily="18" charset="0"/>
            </a:rPr>
            <a:t>Sensibilidad</a:t>
          </a:r>
        </a:p>
        <a:p>
          <a:pPr marL="342900" lvl="3"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Adquisición: -149 dBm</a:t>
          </a:r>
        </a:p>
        <a:p>
          <a:pPr marL="342900" lvl="3" indent="-114300" algn="l"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Seguimiento: -161 dBm</a:t>
          </a:r>
          <a:endParaRPr lang="en-US" sz="1400" kern="1200" dirty="0"/>
        </a:p>
      </dsp:txBody>
      <dsp:txXfrm>
        <a:off x="1453862" y="2683047"/>
        <a:ext cx="5199062" cy="251046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460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3884613" y="0"/>
            <a:ext cx="2971800" cy="446088"/>
          </a:xfrm>
          <a:prstGeom prst="rect">
            <a:avLst/>
          </a:prstGeom>
        </p:spPr>
        <p:txBody>
          <a:bodyPr vert="horz" lIns="91440" tIns="45720" rIns="91440" bIns="45720" rtlCol="0"/>
          <a:lstStyle>
            <a:lvl1pPr algn="r">
              <a:defRPr sz="1200"/>
            </a:lvl1pPr>
          </a:lstStyle>
          <a:p>
            <a:fld id="{E11256FD-F042-431B-9E71-59161FC290D3}" type="datetimeFigureOut">
              <a:rPr lang="es-EC" smtClean="0"/>
              <a:t>12/7/2021</a:t>
            </a:fld>
            <a:endParaRPr lang="es-EC"/>
          </a:p>
        </p:txBody>
      </p:sp>
      <p:sp>
        <p:nvSpPr>
          <p:cNvPr id="4" name="Marcador de pie de página 3"/>
          <p:cNvSpPr>
            <a:spLocks noGrp="1"/>
          </p:cNvSpPr>
          <p:nvPr>
            <p:ph type="ftr" sz="quarter" idx="2"/>
          </p:nvPr>
        </p:nvSpPr>
        <p:spPr>
          <a:xfrm>
            <a:off x="0" y="8445500"/>
            <a:ext cx="2971800" cy="446088"/>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884613" y="8445500"/>
            <a:ext cx="2971800" cy="446088"/>
          </a:xfrm>
          <a:prstGeom prst="rect">
            <a:avLst/>
          </a:prstGeom>
        </p:spPr>
        <p:txBody>
          <a:bodyPr vert="horz" lIns="91440" tIns="45720" rIns="91440" bIns="45720" rtlCol="0" anchor="b"/>
          <a:lstStyle>
            <a:lvl1pPr algn="r">
              <a:defRPr sz="1200"/>
            </a:lvl1pPr>
          </a:lstStyle>
          <a:p>
            <a:fld id="{EE297C4F-D304-4F85-A51B-06A3FF863278}" type="slidenum">
              <a:rPr lang="es-EC" smtClean="0"/>
              <a:t>‹Nº›</a:t>
            </a:fld>
            <a:endParaRPr lang="es-EC"/>
          </a:p>
        </p:txBody>
      </p:sp>
    </p:spTree>
    <p:extLst>
      <p:ext uri="{BB962C8B-B14F-4D97-AF65-F5344CB8AC3E}">
        <p14:creationId xmlns:p14="http://schemas.microsoft.com/office/powerpoint/2010/main" val="228167575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46124"/>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46124"/>
          </a:xfrm>
          <a:prstGeom prst="rect">
            <a:avLst/>
          </a:prstGeom>
        </p:spPr>
        <p:txBody>
          <a:bodyPr vert="horz" lIns="91440" tIns="45720" rIns="91440" bIns="45720" rtlCol="0"/>
          <a:lstStyle>
            <a:lvl1pPr algn="r">
              <a:defRPr sz="1200"/>
            </a:lvl1pPr>
          </a:lstStyle>
          <a:p>
            <a:fld id="{AAE5B32E-1335-41DF-9D50-6D1A05130FEF}" type="datetimeFigureOut">
              <a:rPr lang="es-EC" smtClean="0"/>
              <a:t>12/7/2021</a:t>
            </a:fld>
            <a:endParaRPr lang="es-EC"/>
          </a:p>
        </p:txBody>
      </p:sp>
      <p:sp>
        <p:nvSpPr>
          <p:cNvPr id="4" name="Marcador de imagen de diapositiva 3"/>
          <p:cNvSpPr>
            <a:spLocks noGrp="1" noRot="1" noChangeAspect="1"/>
          </p:cNvSpPr>
          <p:nvPr>
            <p:ph type="sldImg" idx="2"/>
          </p:nvPr>
        </p:nvSpPr>
        <p:spPr>
          <a:xfrm>
            <a:off x="762000" y="1111250"/>
            <a:ext cx="5334000" cy="3000375"/>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279077"/>
            <a:ext cx="5486400" cy="3501063"/>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445466"/>
            <a:ext cx="2971800" cy="446123"/>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445466"/>
            <a:ext cx="2971800" cy="446123"/>
          </a:xfrm>
          <a:prstGeom prst="rect">
            <a:avLst/>
          </a:prstGeom>
        </p:spPr>
        <p:txBody>
          <a:bodyPr vert="horz" lIns="91440" tIns="45720" rIns="91440" bIns="45720" rtlCol="0" anchor="b"/>
          <a:lstStyle>
            <a:lvl1pPr algn="r">
              <a:defRPr sz="1200"/>
            </a:lvl1pPr>
          </a:lstStyle>
          <a:p>
            <a:fld id="{2C83569C-4F25-478C-B306-C3CD3102C311}" type="slidenum">
              <a:rPr lang="es-EC" smtClean="0"/>
              <a:t>‹Nº›</a:t>
            </a:fld>
            <a:endParaRPr lang="es-EC"/>
          </a:p>
        </p:txBody>
      </p:sp>
    </p:spTree>
    <p:extLst>
      <p:ext uri="{BB962C8B-B14F-4D97-AF65-F5344CB8AC3E}">
        <p14:creationId xmlns:p14="http://schemas.microsoft.com/office/powerpoint/2010/main" val="214396167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5" name="4 Marcador de pie de página"/>
          <p:cNvSpPr>
            <a:spLocks noGrp="1"/>
          </p:cNvSpPr>
          <p:nvPr>
            <p:ph type="ftr" sz="quarter" idx="11"/>
          </p:nvPr>
        </p:nvSpPr>
        <p:spPr/>
        <p:txBody>
          <a:bodyPr/>
          <a:lstStyle/>
          <a:p>
            <a:r>
              <a:rPr lang="es-ES" dirty="0"/>
              <a:t>CÓDIGO: SGC.DI.269       VERSIÓN: 1.0        DICIEMBRE 13 2011</a:t>
            </a:r>
          </a:p>
        </p:txBody>
      </p:sp>
    </p:spTree>
    <p:extLst>
      <p:ext uri="{BB962C8B-B14F-4D97-AF65-F5344CB8AC3E}">
        <p14:creationId xmlns:p14="http://schemas.microsoft.com/office/powerpoint/2010/main" val="1807206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888038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5" name="4 Marcador de pie de página"/>
          <p:cNvSpPr>
            <a:spLocks noGrp="1"/>
          </p:cNvSpPr>
          <p:nvPr>
            <p:ph type="ftr" sz="quarter" idx="11"/>
          </p:nvPr>
        </p:nvSpPr>
        <p:spPr/>
        <p:txBody>
          <a:bodyPr/>
          <a:lstStyle/>
          <a:p>
            <a:r>
              <a:rPr lang="es-ES" dirty="0"/>
              <a:t>CÓDIGO: SGC.DI.269       VERSIÓN: 1.0        DICIEMBRE 13 2011</a:t>
            </a:r>
          </a:p>
        </p:txBody>
      </p:sp>
    </p:spTree>
    <p:extLst>
      <p:ext uri="{BB962C8B-B14F-4D97-AF65-F5344CB8AC3E}">
        <p14:creationId xmlns:p14="http://schemas.microsoft.com/office/powerpoint/2010/main" val="2776237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2.bin"/><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EC"/>
          </a:p>
        </p:txBody>
      </p:sp>
      <p:sp>
        <p:nvSpPr>
          <p:cNvPr id="4" name="Marcador de fecha 3"/>
          <p:cNvSpPr>
            <a:spLocks noGrp="1"/>
          </p:cNvSpPr>
          <p:nvPr>
            <p:ph type="dt" sz="half" idx="10"/>
          </p:nvPr>
        </p:nvSpPr>
        <p:spPr/>
        <p:txBody>
          <a:bodyPr/>
          <a:lstStyle/>
          <a:p>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FD4CA23-CF99-4036-B16B-7CC8A4D4D2F2}" type="slidenum">
              <a:rPr lang="es-EC" smtClean="0"/>
              <a:t>‹Nº›</a:t>
            </a:fld>
            <a:endParaRPr lang="es-EC"/>
          </a:p>
        </p:txBody>
      </p:sp>
    </p:spTree>
    <p:extLst>
      <p:ext uri="{BB962C8B-B14F-4D97-AF65-F5344CB8AC3E}">
        <p14:creationId xmlns:p14="http://schemas.microsoft.com/office/powerpoint/2010/main" val="54124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FD4CA23-CF99-4036-B16B-7CC8A4D4D2F2}" type="slidenum">
              <a:rPr lang="es-EC" smtClean="0"/>
              <a:t>‹Nº›</a:t>
            </a:fld>
            <a:endParaRPr lang="es-EC"/>
          </a:p>
        </p:txBody>
      </p:sp>
    </p:spTree>
    <p:extLst>
      <p:ext uri="{BB962C8B-B14F-4D97-AF65-F5344CB8AC3E}">
        <p14:creationId xmlns:p14="http://schemas.microsoft.com/office/powerpoint/2010/main" val="214958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FD4CA23-CF99-4036-B16B-7CC8A4D4D2F2}" type="slidenum">
              <a:rPr lang="es-EC" smtClean="0"/>
              <a:t>‹Nº›</a:t>
            </a:fld>
            <a:endParaRPr lang="es-EC"/>
          </a:p>
        </p:txBody>
      </p:sp>
    </p:spTree>
    <p:extLst>
      <p:ext uri="{BB962C8B-B14F-4D97-AF65-F5344CB8AC3E}">
        <p14:creationId xmlns:p14="http://schemas.microsoft.com/office/powerpoint/2010/main" val="279144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name="CorelDRAW" r:id="rId2" imgW="9168480" imgH="5375520" progId="">
                  <p:embed/>
                </p:oleObj>
              </mc:Choice>
              <mc:Fallback>
                <p:oleObj name="CorelDRAW" r:id="rId2" imgW="9168480" imgH="5375520" progId="">
                  <p:embed/>
                  <p:pic>
                    <p:nvPicPr>
                      <p:cNvPr id="2" name="Object 43"/>
                      <p:cNvPicPr>
                        <a:picLocks noChangeAspect="1" noChangeArrowheads="1"/>
                      </p:cNvPicPr>
                      <p:nvPr/>
                    </p:nvPicPr>
                    <p:blipFill>
                      <a:blip r:embed="rId3">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4"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dirty="0"/>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9" name="8 Image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716000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name="CorelDRAW" r:id="rId2" imgW="9168480" imgH="5375520" progId="">
                  <p:embed/>
                </p:oleObj>
              </mc:Choice>
              <mc:Fallback>
                <p:oleObj name="CorelDRAW" r:id="rId2" imgW="9168480" imgH="5375520" progId="">
                  <p:embed/>
                  <p:pic>
                    <p:nvPicPr>
                      <p:cNvPr id="2" name="Object 43"/>
                      <p:cNvPicPr>
                        <a:picLocks noChangeAspect="1" noChangeArrowheads="1"/>
                      </p:cNvPicPr>
                      <p:nvPr/>
                    </p:nvPicPr>
                    <p:blipFill>
                      <a:blip r:embed="rId3">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pic>
        <p:nvPicPr>
          <p:cNvPr id="8" name="12 Imagen" descr="pie de pagina espe.jpg"/>
          <p:cNvPicPr>
            <a:picLocks noChangeAspect="1"/>
          </p:cNvPicPr>
          <p:nvPr userDrawn="1"/>
        </p:nvPicPr>
        <p:blipFill>
          <a:blip r:embed="rId4"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VERSIÓN: </a:t>
            </a:r>
            <a:r>
              <a:rPr lang="es-EC">
                <a:solidFill>
                  <a:srgbClr val="000000"/>
                </a:solidFill>
              </a:rPr>
              <a:t>1.1</a:t>
            </a:r>
            <a:endParaRPr lang="es-EC" dirty="0">
              <a:solidFill>
                <a:srgbClr val="000000"/>
              </a:solidFill>
            </a:endParaRPr>
          </a:p>
        </p:txBody>
      </p:sp>
      <p:pic>
        <p:nvPicPr>
          <p:cNvPr id="9" name="8 Image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3484400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497171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68589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86904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794664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2062730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54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FD4CA23-CF99-4036-B16B-7CC8A4D4D2F2}" type="slidenum">
              <a:rPr lang="es-EC" smtClean="0"/>
              <a:t>‹Nº›</a:t>
            </a:fld>
            <a:endParaRPr lang="es-EC"/>
          </a:p>
        </p:txBody>
      </p:sp>
    </p:spTree>
    <p:extLst>
      <p:ext uri="{BB962C8B-B14F-4D97-AF65-F5344CB8AC3E}">
        <p14:creationId xmlns:p14="http://schemas.microsoft.com/office/powerpoint/2010/main" val="2117275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304427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573794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785240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2159166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EC" dirty="0">
              <a:solidFill>
                <a:srgbClr val="000000"/>
              </a:solidFill>
            </a:endParaRPr>
          </a:p>
        </p:txBody>
      </p:sp>
      <p:sp>
        <p:nvSpPr>
          <p:cNvPr id="3" name="2 Marcador de número de diapositiva"/>
          <p:cNvSpPr>
            <a:spLocks noGrp="1"/>
          </p:cNvSpPr>
          <p:nvPr>
            <p:ph type="sldNum" sz="quarter" idx="11"/>
          </p:nvPr>
        </p:nvSpPr>
        <p:spPr/>
        <p:txBody>
          <a:bodyPr/>
          <a:lstStyle/>
          <a:p>
            <a:r>
              <a:rPr lang="es-EC" b="1">
                <a:solidFill>
                  <a:srgbClr val="000000"/>
                </a:solidFill>
              </a:rPr>
              <a:t>VERSIÓN: </a:t>
            </a:r>
            <a:r>
              <a:rPr lang="es-EC">
                <a:solidFill>
                  <a:srgbClr val="000000"/>
                </a:solidFill>
              </a:rPr>
              <a:t>1.0</a:t>
            </a:r>
            <a:endParaRPr lang="es-EC" dirty="0">
              <a:solidFill>
                <a:srgbClr val="000000"/>
              </a:solidFill>
            </a:endParaRPr>
          </a:p>
        </p:txBody>
      </p:sp>
      <p:sp>
        <p:nvSpPr>
          <p:cNvPr id="4" name="3 Marcador de pie de página"/>
          <p:cNvSpPr>
            <a:spLocks noGrp="1"/>
          </p:cNvSpPr>
          <p:nvPr>
            <p:ph type="ftr" sz="quarter" idx="12"/>
          </p:nvPr>
        </p:nvSpPr>
        <p:spPr/>
        <p:txBody>
          <a:bodyPr/>
          <a:lstStyle/>
          <a:p>
            <a:endParaRPr lang="es-EC" dirty="0">
              <a:solidFill>
                <a:srgbClr val="000000"/>
              </a:solidFill>
            </a:endParaRPr>
          </a:p>
        </p:txBody>
      </p:sp>
    </p:spTree>
    <p:extLst>
      <p:ext uri="{BB962C8B-B14F-4D97-AF65-F5344CB8AC3E}">
        <p14:creationId xmlns:p14="http://schemas.microsoft.com/office/powerpoint/2010/main" val="607825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47687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FD4CA23-CF99-4036-B16B-7CC8A4D4D2F2}" type="slidenum">
              <a:rPr lang="es-EC" smtClean="0"/>
              <a:t>‹Nº›</a:t>
            </a:fld>
            <a:endParaRPr lang="es-EC"/>
          </a:p>
        </p:txBody>
      </p:sp>
    </p:spTree>
    <p:extLst>
      <p:ext uri="{BB962C8B-B14F-4D97-AF65-F5344CB8AC3E}">
        <p14:creationId xmlns:p14="http://schemas.microsoft.com/office/powerpoint/2010/main" val="2600733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1FD4CA23-CF99-4036-B16B-7CC8A4D4D2F2}" type="slidenum">
              <a:rPr lang="es-EC" smtClean="0"/>
              <a:t>‹Nº›</a:t>
            </a:fld>
            <a:endParaRPr lang="es-EC"/>
          </a:p>
        </p:txBody>
      </p:sp>
    </p:spTree>
    <p:extLst>
      <p:ext uri="{BB962C8B-B14F-4D97-AF65-F5344CB8AC3E}">
        <p14:creationId xmlns:p14="http://schemas.microsoft.com/office/powerpoint/2010/main" val="4017167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1FD4CA23-CF99-4036-B16B-7CC8A4D4D2F2}" type="slidenum">
              <a:rPr lang="es-EC" smtClean="0"/>
              <a:t>‹Nº›</a:t>
            </a:fld>
            <a:endParaRPr lang="es-EC"/>
          </a:p>
        </p:txBody>
      </p:sp>
    </p:spTree>
    <p:extLst>
      <p:ext uri="{BB962C8B-B14F-4D97-AF65-F5344CB8AC3E}">
        <p14:creationId xmlns:p14="http://schemas.microsoft.com/office/powerpoint/2010/main" val="2537861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1FD4CA23-CF99-4036-B16B-7CC8A4D4D2F2}" type="slidenum">
              <a:rPr lang="es-EC" smtClean="0"/>
              <a:t>‹Nº›</a:t>
            </a:fld>
            <a:endParaRPr lang="es-EC"/>
          </a:p>
        </p:txBody>
      </p:sp>
    </p:spTree>
    <p:extLst>
      <p:ext uri="{BB962C8B-B14F-4D97-AF65-F5344CB8AC3E}">
        <p14:creationId xmlns:p14="http://schemas.microsoft.com/office/powerpoint/2010/main" val="3512337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1FD4CA23-CF99-4036-B16B-7CC8A4D4D2F2}" type="slidenum">
              <a:rPr lang="es-EC" smtClean="0"/>
              <a:t>‹Nº›</a:t>
            </a:fld>
            <a:endParaRPr lang="es-EC"/>
          </a:p>
        </p:txBody>
      </p:sp>
    </p:spTree>
    <p:extLst>
      <p:ext uri="{BB962C8B-B14F-4D97-AF65-F5344CB8AC3E}">
        <p14:creationId xmlns:p14="http://schemas.microsoft.com/office/powerpoint/2010/main" val="4028850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1FD4CA23-CF99-4036-B16B-7CC8A4D4D2F2}" type="slidenum">
              <a:rPr lang="es-EC" smtClean="0"/>
              <a:t>‹Nº›</a:t>
            </a:fld>
            <a:endParaRPr lang="es-EC"/>
          </a:p>
        </p:txBody>
      </p:sp>
    </p:spTree>
    <p:extLst>
      <p:ext uri="{BB962C8B-B14F-4D97-AF65-F5344CB8AC3E}">
        <p14:creationId xmlns:p14="http://schemas.microsoft.com/office/powerpoint/2010/main" val="2617263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1FD4CA23-CF99-4036-B16B-7CC8A4D4D2F2}" type="slidenum">
              <a:rPr lang="es-EC" smtClean="0"/>
              <a:t>‹Nº›</a:t>
            </a:fld>
            <a:endParaRPr lang="es-EC"/>
          </a:p>
        </p:txBody>
      </p:sp>
    </p:spTree>
    <p:extLst>
      <p:ext uri="{BB962C8B-B14F-4D97-AF65-F5344CB8AC3E}">
        <p14:creationId xmlns:p14="http://schemas.microsoft.com/office/powerpoint/2010/main" val="4213164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D4CA23-CF99-4036-B16B-7CC8A4D4D2F2}" type="slidenum">
              <a:rPr lang="es-EC" smtClean="0"/>
              <a:t>‹Nº›</a:t>
            </a:fld>
            <a:endParaRPr lang="es-EC"/>
          </a:p>
        </p:txBody>
      </p:sp>
    </p:spTree>
    <p:extLst>
      <p:ext uri="{BB962C8B-B14F-4D97-AF65-F5344CB8AC3E}">
        <p14:creationId xmlns:p14="http://schemas.microsoft.com/office/powerpoint/2010/main" val="341787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mn-ea"/>
              <a:cs typeface="+mn-cs"/>
            </a:endParaRPr>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VERSIÓN: </a:t>
            </a:r>
            <a:r>
              <a:rPr lang="es-EC">
                <a:solidFill>
                  <a:srgbClr val="000000"/>
                </a:solidFill>
              </a:rPr>
              <a:t>1.1</a:t>
            </a:r>
            <a:endParaRPr lang="es-EC" dirty="0">
              <a:solidFill>
                <a:srgbClr val="000000"/>
              </a:solidFill>
            </a:endParaRPr>
          </a:p>
        </p:txBody>
      </p:sp>
      <p:pic>
        <p:nvPicPr>
          <p:cNvPr id="11" name="10 Imagen"/>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85858935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43" r:id="rId13"/>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jpe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54.jpg"/><Relationship Id="rId7" Type="http://schemas.openxmlformats.org/officeDocument/2006/relationships/image" Target="../media/image53.jpg"/><Relationship Id="rId1" Type="http://schemas.openxmlformats.org/officeDocument/2006/relationships/slideLayout" Target="../slideLayouts/slideLayout18.xml"/><Relationship Id="rId6" Type="http://schemas.openxmlformats.org/officeDocument/2006/relationships/image" Target="../media/image52.jpg"/><Relationship Id="rId5" Type="http://schemas.openxmlformats.org/officeDocument/2006/relationships/image" Target="../media/image300.pn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jpeg"/><Relationship Id="rId7" Type="http://schemas.openxmlformats.org/officeDocument/2006/relationships/diagramColors" Target="../diagrams/colors2.xml"/><Relationship Id="rId2" Type="http://schemas.openxmlformats.org/officeDocument/2006/relationships/image" Target="../media/image17.jpeg"/><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CuadroTexto"/>
          <p:cNvSpPr txBox="1"/>
          <p:nvPr/>
        </p:nvSpPr>
        <p:spPr>
          <a:xfrm>
            <a:off x="1877658" y="1281264"/>
            <a:ext cx="9449705" cy="3754874"/>
          </a:xfrm>
          <a:prstGeom prst="rect">
            <a:avLst/>
          </a:prstGeom>
          <a:noFill/>
        </p:spPr>
        <p:txBody>
          <a:bodyPr wrap="square" rtlCol="0">
            <a:spAutoFit/>
          </a:bodyPr>
          <a:lstStyle/>
          <a:p>
            <a:pPr algn="ctr"/>
            <a:r>
              <a:rPr lang="es-ES" sz="2400" b="1" dirty="0">
                <a:latin typeface="Times New Roman" panose="02020603050405020304" pitchFamily="18" charset="0"/>
                <a:cs typeface="Times New Roman" panose="02020603050405020304" pitchFamily="18" charset="0"/>
              </a:rPr>
              <a:t>UNIVERSIDAD DE LAS FUERZAS ARMADAS - “ESPE”</a:t>
            </a:r>
          </a:p>
          <a:p>
            <a:endParaRPr lang="es-ES" dirty="0">
              <a:latin typeface="Times New Roman" panose="02020603050405020304" pitchFamily="18" charset="0"/>
              <a:cs typeface="Times New Roman" panose="02020603050405020304" pitchFamily="18" charset="0"/>
            </a:endParaRPr>
          </a:p>
          <a:p>
            <a:endParaRPr lang="es-ES" dirty="0">
              <a:latin typeface="Times New Roman" panose="02020603050405020304" pitchFamily="18" charset="0"/>
              <a:cs typeface="Times New Roman" panose="02020603050405020304" pitchFamily="18" charset="0"/>
            </a:endParaRPr>
          </a:p>
          <a:p>
            <a:pPr algn="ctr"/>
            <a:r>
              <a:rPr lang="es-ES" b="1" dirty="0">
                <a:latin typeface="Times New Roman" panose="02020603050405020304" pitchFamily="18" charset="0"/>
                <a:cs typeface="Times New Roman" panose="02020603050405020304" pitchFamily="18" charset="0"/>
              </a:rPr>
              <a:t>DEPARTAMENTO DE ELÉCTRICA, ELECTRÓNICA Y TELECOMUNICACIONES </a:t>
            </a:r>
          </a:p>
          <a:p>
            <a:pPr algn="ctr"/>
            <a:endParaRPr lang="es-ES" sz="1600" b="1" dirty="0">
              <a:latin typeface="Times New Roman" panose="02020603050405020304" pitchFamily="18" charset="0"/>
              <a:cs typeface="Times New Roman" panose="02020603050405020304" pitchFamily="18" charset="0"/>
            </a:endParaRPr>
          </a:p>
          <a:p>
            <a:pPr algn="ctr"/>
            <a:endParaRPr lang="es-ES" sz="1600" b="1" dirty="0">
              <a:latin typeface="Times New Roman" panose="02020603050405020304" pitchFamily="18" charset="0"/>
              <a:cs typeface="Times New Roman" panose="02020603050405020304" pitchFamily="18" charset="0"/>
            </a:endParaRPr>
          </a:p>
          <a:p>
            <a:endParaRPr lang="es-ES" sz="1600" dirty="0">
              <a:latin typeface="Times New Roman" panose="02020603050405020304" pitchFamily="18" charset="0"/>
              <a:cs typeface="Times New Roman" panose="02020603050405020304" pitchFamily="18" charset="0"/>
            </a:endParaRPr>
          </a:p>
          <a:p>
            <a:pPr algn="ctr"/>
            <a:r>
              <a:rPr lang="es-ES" sz="1600" b="1" dirty="0">
                <a:latin typeface="Times New Roman" panose="02020603050405020304" pitchFamily="18" charset="0"/>
                <a:cs typeface="Times New Roman" panose="02020603050405020304" pitchFamily="18" charset="0"/>
              </a:rPr>
              <a:t>TEMA :“IMPLEMENTACIÓN DE UN PROTOTIPO DE GEOPOSICIONAMIENTO CON TECNOLOGÍA SIGFOX, APLICADO A PARADAS INTELIGENTES Y RASTREO DE NIÑOS”</a:t>
            </a:r>
          </a:p>
          <a:p>
            <a:pPr algn="ctr"/>
            <a:endParaRPr lang="es-ES" sz="1600" b="1" dirty="0">
              <a:latin typeface="Times New Roman" panose="02020603050405020304" pitchFamily="18" charset="0"/>
              <a:cs typeface="Times New Roman" panose="02020603050405020304" pitchFamily="18" charset="0"/>
            </a:endParaRPr>
          </a:p>
          <a:p>
            <a:pPr algn="ctr"/>
            <a:endParaRPr lang="es-ES" sz="1600" b="1" dirty="0">
              <a:latin typeface="Times New Roman" panose="02020603050405020304" pitchFamily="18" charset="0"/>
              <a:cs typeface="Times New Roman" panose="02020603050405020304" pitchFamily="18" charset="0"/>
            </a:endParaRPr>
          </a:p>
          <a:p>
            <a:endParaRPr lang="es-ES" sz="1600" dirty="0">
              <a:latin typeface="Times New Roman" panose="02020603050405020304" pitchFamily="18" charset="0"/>
              <a:cs typeface="Times New Roman" panose="02020603050405020304" pitchFamily="18" charset="0"/>
            </a:endParaRPr>
          </a:p>
          <a:p>
            <a:pPr algn="ctr"/>
            <a:r>
              <a:rPr lang="es-ES" sz="1600" b="1" dirty="0">
                <a:latin typeface="Times New Roman" panose="02020603050405020304" pitchFamily="18" charset="0"/>
                <a:cs typeface="Times New Roman" panose="02020603050405020304" pitchFamily="18" charset="0"/>
              </a:rPr>
              <a:t>AUTORES: ORBEA BAUTISTA, JAZMIN ELIZABETH Y ROSERO REINOSO, MARÍA AUGUSTA</a:t>
            </a:r>
            <a:endParaRPr lang="es-ES" sz="1600" b="1" dirty="0">
              <a:latin typeface="+mj-lt"/>
              <a:cs typeface="Times New Roman" panose="02020603050405020304" pitchFamily="18" charset="0"/>
            </a:endParaRPr>
          </a:p>
          <a:p>
            <a:pPr algn="ctr"/>
            <a:endParaRPr lang="es-ES" sz="1600" b="1" dirty="0">
              <a:latin typeface="+mj-lt"/>
              <a:cs typeface="Times New Roman" panose="02020603050405020304" pitchFamily="18" charset="0"/>
            </a:endParaRPr>
          </a:p>
        </p:txBody>
      </p:sp>
      <p:sp>
        <p:nvSpPr>
          <p:cNvPr id="2" name="Marcador de número de diapositiva 1"/>
          <p:cNvSpPr>
            <a:spLocks noGrp="1"/>
          </p:cNvSpPr>
          <p:nvPr>
            <p:ph type="sldNum" sz="quarter" idx="4"/>
          </p:nvPr>
        </p:nvSpPr>
        <p:spPr/>
        <p:txBody>
          <a:bodyPr/>
          <a:lstStyle/>
          <a:p>
            <a:r>
              <a:rPr lang="es-EC" b="1"/>
              <a:t>VERSIÓN: </a:t>
            </a:r>
            <a:r>
              <a:rPr lang="es-EC"/>
              <a:t>1.1</a:t>
            </a:r>
            <a:endParaRPr lang="es-EC" dirty="0"/>
          </a:p>
        </p:txBody>
      </p:sp>
    </p:spTree>
    <p:extLst>
      <p:ext uri="{BB962C8B-B14F-4D97-AF65-F5344CB8AC3E}">
        <p14:creationId xmlns:p14="http://schemas.microsoft.com/office/powerpoint/2010/main" val="2673011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646331"/>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Diseño e Implementación </a:t>
            </a:r>
          </a:p>
          <a:p>
            <a:r>
              <a:rPr lang="es-EC" sz="1200" b="1" dirty="0">
                <a:latin typeface="Times New Roman" panose="02020603050405020304" pitchFamily="18" charset="0"/>
                <a:cs typeface="Times New Roman" panose="02020603050405020304" pitchFamily="18" charset="0"/>
              </a:rPr>
              <a:t>       </a:t>
            </a:r>
            <a:endParaRPr lang="es-ES" sz="1600"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rotWithShape="1">
          <a:blip r:embed="rId2"/>
          <a:srcRect l="9311" t="5154" r="1742" b="8439"/>
          <a:stretch/>
        </p:blipFill>
        <p:spPr>
          <a:xfrm>
            <a:off x="323848" y="731521"/>
            <a:ext cx="5897881" cy="3163081"/>
          </a:xfrm>
          <a:prstGeom prst="rect">
            <a:avLst/>
          </a:prstGeom>
        </p:spPr>
      </p:pic>
      <p:sp>
        <p:nvSpPr>
          <p:cNvPr id="5" name="Rectángulo 4"/>
          <p:cNvSpPr/>
          <p:nvPr/>
        </p:nvSpPr>
        <p:spPr>
          <a:xfrm>
            <a:off x="1424940" y="2575560"/>
            <a:ext cx="2651760" cy="1905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Flecha derecha 5"/>
          <p:cNvSpPr/>
          <p:nvPr/>
        </p:nvSpPr>
        <p:spPr>
          <a:xfrm>
            <a:off x="4175760" y="2575560"/>
            <a:ext cx="160020" cy="190500"/>
          </a:xfrm>
          <a:prstGeom prst="rightArrow">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CuadroTexto 6"/>
          <p:cNvSpPr txBox="1"/>
          <p:nvPr/>
        </p:nvSpPr>
        <p:spPr>
          <a:xfrm>
            <a:off x="4335780" y="2532310"/>
            <a:ext cx="1152880" cy="276999"/>
          </a:xfrm>
          <a:prstGeom prst="rect">
            <a:avLst/>
          </a:prstGeom>
          <a:noFill/>
        </p:spPr>
        <p:txBody>
          <a:bodyPr wrap="none" rtlCol="0">
            <a:spAutoFit/>
          </a:bodyPr>
          <a:lstStyle/>
          <a:p>
            <a:r>
              <a:rPr lang="es-ES" sz="1200" b="1" dirty="0">
                <a:solidFill>
                  <a:schemeClr val="accent2"/>
                </a:solidFill>
                <a:latin typeface="Times New Roman" panose="02020603050405020304" pitchFamily="18" charset="0"/>
                <a:cs typeface="Times New Roman" panose="02020603050405020304" pitchFamily="18" charset="0"/>
              </a:rPr>
              <a:t>Decodificación</a:t>
            </a:r>
            <a:endParaRPr lang="en-US" sz="1200" b="1" dirty="0">
              <a:solidFill>
                <a:schemeClr val="accent2"/>
              </a:solidFill>
              <a:latin typeface="Times New Roman" panose="02020603050405020304" pitchFamily="18" charset="0"/>
              <a:cs typeface="Times New Roman" panose="02020603050405020304" pitchFamily="18" charset="0"/>
            </a:endParaRPr>
          </a:p>
        </p:txBody>
      </p:sp>
      <p:sp>
        <p:nvSpPr>
          <p:cNvPr id="8" name="Rectángulo 7"/>
          <p:cNvSpPr/>
          <p:nvPr/>
        </p:nvSpPr>
        <p:spPr>
          <a:xfrm>
            <a:off x="1074420" y="3192780"/>
            <a:ext cx="1920240" cy="701822"/>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Flecha derecha 8"/>
          <p:cNvSpPr/>
          <p:nvPr/>
        </p:nvSpPr>
        <p:spPr>
          <a:xfrm>
            <a:off x="3112769" y="3448441"/>
            <a:ext cx="160020" cy="190500"/>
          </a:xfrm>
          <a:prstGeom prst="rightArrow">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CuadroTexto 9"/>
          <p:cNvSpPr txBox="1"/>
          <p:nvPr/>
        </p:nvSpPr>
        <p:spPr>
          <a:xfrm>
            <a:off x="3316250" y="3403699"/>
            <a:ext cx="1713802" cy="276999"/>
          </a:xfrm>
          <a:prstGeom prst="rect">
            <a:avLst/>
          </a:prstGeom>
          <a:noFill/>
        </p:spPr>
        <p:txBody>
          <a:bodyPr wrap="none" rtlCol="0">
            <a:spAutoFit/>
          </a:bodyPr>
          <a:lstStyle/>
          <a:p>
            <a:r>
              <a:rPr lang="es-ES" sz="1200" b="1" dirty="0">
                <a:solidFill>
                  <a:schemeClr val="accent2"/>
                </a:solidFill>
                <a:latin typeface="Times New Roman" panose="02020603050405020304" pitchFamily="18" charset="0"/>
                <a:cs typeface="Times New Roman" panose="02020603050405020304" pitchFamily="18" charset="0"/>
              </a:rPr>
              <a:t>Variables Almacenadas</a:t>
            </a:r>
            <a:endParaRPr lang="en-US" sz="1200" b="1" dirty="0">
              <a:solidFill>
                <a:schemeClr val="accent2"/>
              </a:solidFill>
              <a:latin typeface="Times New Roman" panose="02020603050405020304" pitchFamily="18" charset="0"/>
              <a:cs typeface="Times New Roman" panose="02020603050405020304" pitchFamily="18" charset="0"/>
            </a:endParaRPr>
          </a:p>
        </p:txBody>
      </p:sp>
      <p:sp>
        <p:nvSpPr>
          <p:cNvPr id="11" name="Rectángulo 10"/>
          <p:cNvSpPr/>
          <p:nvPr/>
        </p:nvSpPr>
        <p:spPr>
          <a:xfrm>
            <a:off x="1478824" y="1607667"/>
            <a:ext cx="4549140" cy="25146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4076700" y="1144633"/>
            <a:ext cx="1439946" cy="276999"/>
          </a:xfrm>
          <a:prstGeom prst="rect">
            <a:avLst/>
          </a:prstGeom>
          <a:noFill/>
        </p:spPr>
        <p:txBody>
          <a:bodyPr wrap="none" rtlCol="0">
            <a:spAutoFit/>
          </a:bodyPr>
          <a:lstStyle/>
          <a:p>
            <a:r>
              <a:rPr lang="es-ES" sz="1200" b="1" dirty="0">
                <a:solidFill>
                  <a:schemeClr val="accent2"/>
                </a:solidFill>
                <a:latin typeface="Times New Roman" panose="02020603050405020304" pitchFamily="18" charset="0"/>
                <a:cs typeface="Times New Roman" panose="02020603050405020304" pitchFamily="18" charset="0"/>
              </a:rPr>
              <a:t>Conexión con AWS</a:t>
            </a:r>
            <a:endParaRPr lang="en-US" sz="1200" b="1" dirty="0">
              <a:solidFill>
                <a:schemeClr val="accent2"/>
              </a:solidFill>
              <a:latin typeface="Times New Roman" panose="02020603050405020304" pitchFamily="18" charset="0"/>
              <a:cs typeface="Times New Roman" panose="02020603050405020304" pitchFamily="18" charset="0"/>
            </a:endParaRPr>
          </a:p>
        </p:txBody>
      </p:sp>
      <p:sp>
        <p:nvSpPr>
          <p:cNvPr id="13" name="Flecha derecha 12"/>
          <p:cNvSpPr/>
          <p:nvPr/>
        </p:nvSpPr>
        <p:spPr>
          <a:xfrm rot="16200000">
            <a:off x="4736960" y="1351767"/>
            <a:ext cx="160020" cy="190500"/>
          </a:xfrm>
          <a:prstGeom prst="rightArrow">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4" name="Imagen 13"/>
          <p:cNvPicPr/>
          <p:nvPr/>
        </p:nvPicPr>
        <p:blipFill>
          <a:blip r:embed="rId3"/>
          <a:stretch>
            <a:fillRect/>
          </a:stretch>
        </p:blipFill>
        <p:spPr>
          <a:xfrm>
            <a:off x="6480809" y="871458"/>
            <a:ext cx="5439410" cy="2809240"/>
          </a:xfrm>
          <a:prstGeom prst="rect">
            <a:avLst/>
          </a:prstGeom>
        </p:spPr>
      </p:pic>
      <p:sp>
        <p:nvSpPr>
          <p:cNvPr id="15" name="Rectángulo 14"/>
          <p:cNvSpPr/>
          <p:nvPr/>
        </p:nvSpPr>
        <p:spPr>
          <a:xfrm>
            <a:off x="6705178" y="1607667"/>
            <a:ext cx="4174488" cy="187266"/>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ángulo 15"/>
          <p:cNvSpPr/>
          <p:nvPr/>
        </p:nvSpPr>
        <p:spPr>
          <a:xfrm>
            <a:off x="6705178" y="3310467"/>
            <a:ext cx="3954355" cy="231731"/>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7" name="Imagen 16"/>
          <p:cNvPicPr>
            <a:picLocks noChangeAspect="1"/>
          </p:cNvPicPr>
          <p:nvPr/>
        </p:nvPicPr>
        <p:blipFill rotWithShape="1">
          <a:blip r:embed="rId4"/>
          <a:srcRect t="40034"/>
          <a:stretch/>
        </p:blipFill>
        <p:spPr>
          <a:xfrm>
            <a:off x="2909735" y="4256192"/>
            <a:ext cx="5928829" cy="1775635"/>
          </a:xfrm>
          <a:prstGeom prst="rect">
            <a:avLst/>
          </a:prstGeom>
        </p:spPr>
      </p:pic>
      <p:sp>
        <p:nvSpPr>
          <p:cNvPr id="18"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10</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53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646331"/>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Diseño e Implementación </a:t>
            </a:r>
          </a:p>
          <a:p>
            <a:r>
              <a:rPr lang="es-EC" sz="1200" b="1" dirty="0">
                <a:latin typeface="Times New Roman" panose="02020603050405020304" pitchFamily="18" charset="0"/>
                <a:cs typeface="Times New Roman" panose="02020603050405020304" pitchFamily="18" charset="0"/>
              </a:rPr>
              <a:t>       </a:t>
            </a:r>
            <a:endParaRPr lang="es-ES" sz="1600" dirty="0">
              <a:latin typeface="Times New Roman" panose="02020603050405020304" pitchFamily="18" charset="0"/>
              <a:cs typeface="Times New Roman" panose="02020603050405020304" pitchFamily="18" charset="0"/>
            </a:endParaRPr>
          </a:p>
        </p:txBody>
      </p:sp>
      <p:sp>
        <p:nvSpPr>
          <p:cNvPr id="18"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11</a:t>
            </a:r>
            <a:endParaRPr lang="es-ES" sz="2000" b="1" dirty="0">
              <a:latin typeface="Times New Roman" panose="02020603050405020304" pitchFamily="18" charset="0"/>
              <a:cs typeface="Times New Roman" panose="02020603050405020304" pitchFamily="18" charset="0"/>
            </a:endParaRPr>
          </a:p>
        </p:txBody>
      </p:sp>
      <p:pic>
        <p:nvPicPr>
          <p:cNvPr id="19" name="Imagen 18"/>
          <p:cNvPicPr>
            <a:picLocks noChangeAspect="1"/>
          </p:cNvPicPr>
          <p:nvPr/>
        </p:nvPicPr>
        <p:blipFill>
          <a:blip r:embed="rId2"/>
          <a:stretch>
            <a:fillRect/>
          </a:stretch>
        </p:blipFill>
        <p:spPr>
          <a:xfrm>
            <a:off x="114299" y="1490662"/>
            <a:ext cx="6371396" cy="3505321"/>
          </a:xfrm>
          <a:prstGeom prst="rect">
            <a:avLst/>
          </a:prstGeom>
        </p:spPr>
      </p:pic>
      <p:pic>
        <p:nvPicPr>
          <p:cNvPr id="20" name="Imagen 19"/>
          <p:cNvPicPr>
            <a:picLocks noChangeAspect="1"/>
          </p:cNvPicPr>
          <p:nvPr/>
        </p:nvPicPr>
        <p:blipFill rotWithShape="1">
          <a:blip r:embed="rId3"/>
          <a:srcRect l="43594" t="22323" r="26641" b="16342"/>
          <a:stretch/>
        </p:blipFill>
        <p:spPr>
          <a:xfrm>
            <a:off x="9601201" y="646331"/>
            <a:ext cx="2228850" cy="2579850"/>
          </a:xfrm>
          <a:prstGeom prst="rect">
            <a:avLst/>
          </a:prstGeom>
        </p:spPr>
      </p:pic>
      <p:pic>
        <p:nvPicPr>
          <p:cNvPr id="21" name="Imagen 20"/>
          <p:cNvPicPr>
            <a:picLocks noChangeAspect="1"/>
          </p:cNvPicPr>
          <p:nvPr/>
        </p:nvPicPr>
        <p:blipFill rotWithShape="1">
          <a:blip r:embed="rId4"/>
          <a:srcRect l="35156" t="22879" r="31328" b="20654"/>
          <a:stretch/>
        </p:blipFill>
        <p:spPr>
          <a:xfrm>
            <a:off x="6790910" y="809946"/>
            <a:ext cx="2553115" cy="2416235"/>
          </a:xfrm>
          <a:prstGeom prst="rect">
            <a:avLst/>
          </a:prstGeom>
        </p:spPr>
      </p:pic>
      <p:pic>
        <p:nvPicPr>
          <p:cNvPr id="22" name="Imagen 21"/>
          <p:cNvPicPr>
            <a:picLocks noChangeAspect="1"/>
          </p:cNvPicPr>
          <p:nvPr/>
        </p:nvPicPr>
        <p:blipFill rotWithShape="1">
          <a:blip r:embed="rId5"/>
          <a:srcRect l="6795" t="3918" b="12745"/>
          <a:stretch/>
        </p:blipFill>
        <p:spPr>
          <a:xfrm>
            <a:off x="7581900" y="3517106"/>
            <a:ext cx="3314700" cy="2215880"/>
          </a:xfrm>
          <a:prstGeom prst="rect">
            <a:avLst/>
          </a:prstGeom>
        </p:spPr>
      </p:pic>
    </p:spTree>
    <p:extLst>
      <p:ext uri="{BB962C8B-B14F-4D97-AF65-F5344CB8AC3E}">
        <p14:creationId xmlns:p14="http://schemas.microsoft.com/office/powerpoint/2010/main" val="1614013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646331"/>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Diseño e Implementación </a:t>
            </a:r>
          </a:p>
          <a:p>
            <a:r>
              <a:rPr lang="es-EC" sz="1200" b="1" dirty="0">
                <a:latin typeface="Times New Roman" panose="02020603050405020304" pitchFamily="18" charset="0"/>
                <a:cs typeface="Times New Roman" panose="02020603050405020304" pitchFamily="18" charset="0"/>
              </a:rPr>
              <a:t>       </a:t>
            </a:r>
            <a:endParaRPr lang="es-ES" sz="1600"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1382443" y="1298780"/>
            <a:ext cx="2493817" cy="4071674"/>
          </a:xfrm>
          <a:prstGeom prst="rect">
            <a:avLst/>
          </a:prstGeom>
        </p:spPr>
      </p:pic>
      <p:pic>
        <p:nvPicPr>
          <p:cNvPr id="5" name="Imagen 4"/>
          <p:cNvPicPr>
            <a:picLocks noChangeAspect="1"/>
          </p:cNvPicPr>
          <p:nvPr/>
        </p:nvPicPr>
        <p:blipFill>
          <a:blip r:embed="rId3"/>
          <a:stretch>
            <a:fillRect/>
          </a:stretch>
        </p:blipFill>
        <p:spPr>
          <a:xfrm>
            <a:off x="4783775" y="1298780"/>
            <a:ext cx="2576080" cy="4129906"/>
          </a:xfrm>
          <a:prstGeom prst="rect">
            <a:avLst/>
          </a:prstGeom>
        </p:spPr>
      </p:pic>
      <p:pic>
        <p:nvPicPr>
          <p:cNvPr id="6" name="Imagen 5"/>
          <p:cNvPicPr>
            <a:picLocks noChangeAspect="1"/>
          </p:cNvPicPr>
          <p:nvPr/>
        </p:nvPicPr>
        <p:blipFill>
          <a:blip r:embed="rId4"/>
          <a:stretch>
            <a:fillRect/>
          </a:stretch>
        </p:blipFill>
        <p:spPr>
          <a:xfrm>
            <a:off x="8506098" y="1298781"/>
            <a:ext cx="2468493" cy="4071673"/>
          </a:xfrm>
          <a:prstGeom prst="rect">
            <a:avLst/>
          </a:prstGeom>
        </p:spPr>
      </p:pic>
      <p:sp>
        <p:nvSpPr>
          <p:cNvPr id="7"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12</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6025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646331"/>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Diseño e Implementación </a:t>
            </a:r>
          </a:p>
          <a:p>
            <a:r>
              <a:rPr lang="es-EC" sz="1200" b="1" dirty="0">
                <a:latin typeface="Times New Roman" panose="02020603050405020304" pitchFamily="18" charset="0"/>
                <a:cs typeface="Times New Roman" panose="02020603050405020304" pitchFamily="18" charset="0"/>
              </a:rPr>
              <a:t>       </a:t>
            </a:r>
            <a:endParaRPr lang="es-ES" sz="1600"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1021316" y="1134107"/>
            <a:ext cx="2267214" cy="3892104"/>
          </a:xfrm>
          <a:prstGeom prst="rect">
            <a:avLst/>
          </a:prstGeom>
        </p:spPr>
      </p:pic>
      <p:pic>
        <p:nvPicPr>
          <p:cNvPr id="5" name="Imagen 4"/>
          <p:cNvPicPr>
            <a:picLocks noChangeAspect="1"/>
          </p:cNvPicPr>
          <p:nvPr/>
        </p:nvPicPr>
        <p:blipFill>
          <a:blip r:embed="rId3"/>
          <a:stretch>
            <a:fillRect/>
          </a:stretch>
        </p:blipFill>
        <p:spPr>
          <a:xfrm>
            <a:off x="9573338" y="1092880"/>
            <a:ext cx="2042929" cy="443938"/>
          </a:xfrm>
          <a:prstGeom prst="rect">
            <a:avLst/>
          </a:prstGeom>
        </p:spPr>
      </p:pic>
      <p:sp>
        <p:nvSpPr>
          <p:cNvPr id="6" name="Flecha derecha 5"/>
          <p:cNvSpPr/>
          <p:nvPr/>
        </p:nvSpPr>
        <p:spPr>
          <a:xfrm>
            <a:off x="3544102" y="2909779"/>
            <a:ext cx="623164" cy="556952"/>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pic>
        <p:nvPicPr>
          <p:cNvPr id="7" name="Imagen 6"/>
          <p:cNvPicPr>
            <a:picLocks noChangeAspect="1"/>
          </p:cNvPicPr>
          <p:nvPr/>
        </p:nvPicPr>
        <p:blipFill rotWithShape="1">
          <a:blip r:embed="rId4"/>
          <a:srcRect l="6635" t="14278" r="19891" b="22147"/>
          <a:stretch/>
        </p:blipFill>
        <p:spPr>
          <a:xfrm>
            <a:off x="6822180" y="1092880"/>
            <a:ext cx="2237153" cy="3837909"/>
          </a:xfrm>
          <a:prstGeom prst="rect">
            <a:avLst/>
          </a:prstGeom>
        </p:spPr>
      </p:pic>
      <p:pic>
        <p:nvPicPr>
          <p:cNvPr id="8" name="Imagen 7"/>
          <p:cNvPicPr>
            <a:picLocks noChangeAspect="1"/>
          </p:cNvPicPr>
          <p:nvPr/>
        </p:nvPicPr>
        <p:blipFill rotWithShape="1">
          <a:blip r:embed="rId5"/>
          <a:srcRect t="4135" b="5571"/>
          <a:stretch/>
        </p:blipFill>
        <p:spPr>
          <a:xfrm>
            <a:off x="4247203" y="1092881"/>
            <a:ext cx="2155535" cy="3892104"/>
          </a:xfrm>
          <a:prstGeom prst="rect">
            <a:avLst/>
          </a:prstGeom>
        </p:spPr>
      </p:pic>
      <p:pic>
        <p:nvPicPr>
          <p:cNvPr id="9" name="Imagen 8"/>
          <p:cNvPicPr>
            <a:picLocks noChangeAspect="1"/>
          </p:cNvPicPr>
          <p:nvPr/>
        </p:nvPicPr>
        <p:blipFill rotWithShape="1">
          <a:blip r:embed="rId6"/>
          <a:srcRect b="7492"/>
          <a:stretch/>
        </p:blipFill>
        <p:spPr>
          <a:xfrm>
            <a:off x="9573338" y="1528106"/>
            <a:ext cx="2042929" cy="3402683"/>
          </a:xfrm>
          <a:prstGeom prst="rect">
            <a:avLst/>
          </a:prstGeom>
        </p:spPr>
      </p:pic>
      <p:sp>
        <p:nvSpPr>
          <p:cNvPr id="1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13</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0830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140822" y="5506777"/>
            <a:ext cx="479618" cy="369332"/>
          </a:xfrm>
          <a:prstGeom prst="rect">
            <a:avLst/>
          </a:prstGeom>
          <a:noFill/>
        </p:spPr>
        <p:txBody>
          <a:bodyPr wrap="none" rtlCol="0">
            <a:spAutoFit/>
          </a:bodyPr>
          <a:lstStyle/>
          <a:p>
            <a:r>
              <a:rPr lang="es-EC" dirty="0">
                <a:solidFill>
                  <a:schemeClr val="bg1"/>
                </a:solidFill>
                <a:latin typeface="Times New Roman" panose="02020603050405020304" pitchFamily="18" charset="0"/>
                <a:cs typeface="Times New Roman" panose="02020603050405020304" pitchFamily="18" charset="0"/>
              </a:rPr>
              <a:t>3:1</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6"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14</a:t>
            </a:r>
            <a:endParaRPr lang="es-ES" sz="2000" b="1" dirty="0">
              <a:latin typeface="Times New Roman" panose="02020603050405020304" pitchFamily="18" charset="0"/>
              <a:cs typeface="Times New Roman" panose="02020603050405020304" pitchFamily="18" charset="0"/>
            </a:endParaRPr>
          </a:p>
        </p:txBody>
      </p:sp>
      <p:sp>
        <p:nvSpPr>
          <p:cNvPr id="7" name="TextBox 3">
            <a:extLst>
              <a:ext uri="{FF2B5EF4-FFF2-40B4-BE49-F238E27FC236}">
                <a16:creationId xmlns:a16="http://schemas.microsoft.com/office/drawing/2014/main" id="{81798F73-0BB1-4D8B-AF14-225F7749C21B}"/>
              </a:ext>
            </a:extLst>
          </p:cNvPr>
          <p:cNvSpPr txBox="1"/>
          <p:nvPr/>
        </p:nvSpPr>
        <p:spPr>
          <a:xfrm>
            <a:off x="400594" y="0"/>
            <a:ext cx="7752521" cy="646331"/>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Diseño e Implementación </a:t>
            </a:r>
          </a:p>
          <a:p>
            <a:r>
              <a:rPr lang="es-EC" sz="1200" b="1" dirty="0">
                <a:latin typeface="Times New Roman" panose="02020603050405020304" pitchFamily="18" charset="0"/>
                <a:cs typeface="Times New Roman" panose="02020603050405020304" pitchFamily="18" charset="0"/>
              </a:rPr>
              <a:t>       </a:t>
            </a:r>
            <a:endParaRPr lang="es-ES" sz="1600" dirty="0">
              <a:latin typeface="Times New Roman" panose="02020603050405020304" pitchFamily="18" charset="0"/>
              <a:cs typeface="Times New Roman" panose="02020603050405020304" pitchFamily="18" charset="0"/>
            </a:endParaRPr>
          </a:p>
        </p:txBody>
      </p:sp>
      <p:pic>
        <p:nvPicPr>
          <p:cNvPr id="3" name="WhatsApp Video 2021-07-12 at 22.27.21">
            <a:hlinkClick r:id="" action="ppaction://media"/>
            <a:extLst>
              <a:ext uri="{FF2B5EF4-FFF2-40B4-BE49-F238E27FC236}">
                <a16:creationId xmlns:a16="http://schemas.microsoft.com/office/drawing/2014/main" id="{59EFC7ED-12BA-4B70-8074-182D1AF7CD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8543" y="841112"/>
            <a:ext cx="8294914" cy="4665665"/>
          </a:xfrm>
          <a:prstGeom prst="rect">
            <a:avLst/>
          </a:prstGeom>
        </p:spPr>
      </p:pic>
    </p:spTree>
    <p:extLst>
      <p:ext uri="{BB962C8B-B14F-4D97-AF65-F5344CB8AC3E}">
        <p14:creationId xmlns:p14="http://schemas.microsoft.com/office/powerpoint/2010/main" val="169332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646331"/>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Diseño e Implementación </a:t>
            </a:r>
          </a:p>
          <a:p>
            <a:r>
              <a:rPr lang="es-EC" sz="1200" b="1" dirty="0">
                <a:latin typeface="Times New Roman" panose="02020603050405020304" pitchFamily="18" charset="0"/>
                <a:cs typeface="Times New Roman" panose="02020603050405020304" pitchFamily="18" charset="0"/>
              </a:rPr>
              <a:t>       </a:t>
            </a:r>
            <a:endParaRPr lang="es-ES" sz="1600" dirty="0">
              <a:latin typeface="Times New Roman" panose="02020603050405020304" pitchFamily="18" charset="0"/>
              <a:cs typeface="Times New Roman" panose="02020603050405020304" pitchFamily="18" charset="0"/>
            </a:endParaRPr>
          </a:p>
        </p:txBody>
      </p:sp>
      <p:sp>
        <p:nvSpPr>
          <p:cNvPr id="7"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15</a:t>
            </a:r>
            <a:endParaRPr lang="es-ES" sz="2000" b="1" dirty="0">
              <a:latin typeface="Times New Roman" panose="02020603050405020304" pitchFamily="18" charset="0"/>
              <a:cs typeface="Times New Roman" panose="02020603050405020304" pitchFamily="18" charset="0"/>
            </a:endParaRPr>
          </a:p>
        </p:txBody>
      </p:sp>
      <p:pic>
        <p:nvPicPr>
          <p:cNvPr id="8" name="PáginaWebBuses - Google Chrome 2021-05-11 12-59-27_Trim">
            <a:hlinkClick r:id="" action="ppaction://media"/>
            <a:extLst>
              <a:ext uri="{FF2B5EF4-FFF2-40B4-BE49-F238E27FC236}">
                <a16:creationId xmlns:a16="http://schemas.microsoft.com/office/drawing/2014/main" id="{A303D815-5E0C-4871-88E9-9DDFCF7AEB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846" y="1003351"/>
            <a:ext cx="8126308" cy="4401750"/>
          </a:xfrm>
          <a:prstGeom prst="rect">
            <a:avLst/>
          </a:prstGeom>
        </p:spPr>
      </p:pic>
    </p:spTree>
    <p:extLst>
      <p:ext uri="{BB962C8B-B14F-4D97-AF65-F5344CB8AC3E}">
        <p14:creationId xmlns:p14="http://schemas.microsoft.com/office/powerpoint/2010/main" val="2286763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646331"/>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Diseño e Implementación </a:t>
            </a:r>
          </a:p>
          <a:p>
            <a:r>
              <a:rPr lang="es-EC" sz="1200" b="1" dirty="0">
                <a:latin typeface="Times New Roman" panose="02020603050405020304" pitchFamily="18" charset="0"/>
                <a:cs typeface="Times New Roman" panose="02020603050405020304" pitchFamily="18" charset="0"/>
              </a:rPr>
              <a:t>       </a:t>
            </a:r>
            <a:endParaRPr lang="es-ES" sz="1600" dirty="0">
              <a:latin typeface="Times New Roman" panose="02020603050405020304" pitchFamily="18" charset="0"/>
              <a:cs typeface="Times New Roman" panose="02020603050405020304" pitchFamily="18" charset="0"/>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010414" y="1335983"/>
            <a:ext cx="3266440" cy="4522470"/>
          </a:xfrm>
          <a:prstGeom prst="rect">
            <a:avLst/>
          </a:prstGeom>
          <a:noFill/>
          <a:ln>
            <a:noFill/>
          </a:ln>
        </p:spPr>
      </p:pic>
      <p:pic>
        <p:nvPicPr>
          <p:cNvPr id="5" name="Imagen 4"/>
          <p:cNvPicPr>
            <a:picLocks noChangeAspect="1"/>
          </p:cNvPicPr>
          <p:nvPr/>
        </p:nvPicPr>
        <p:blipFill>
          <a:blip r:embed="rId3"/>
          <a:stretch>
            <a:fillRect/>
          </a:stretch>
        </p:blipFill>
        <p:spPr>
          <a:xfrm>
            <a:off x="8221662" y="1335983"/>
            <a:ext cx="3166005" cy="4341950"/>
          </a:xfrm>
          <a:prstGeom prst="rect">
            <a:avLst/>
          </a:prstGeom>
        </p:spPr>
      </p:pic>
      <p:pic>
        <p:nvPicPr>
          <p:cNvPr id="6" name="Imagen 5"/>
          <p:cNvPicPr>
            <a:picLocks noChangeAspect="1"/>
          </p:cNvPicPr>
          <p:nvPr/>
        </p:nvPicPr>
        <p:blipFill rotWithShape="1">
          <a:blip r:embed="rId4"/>
          <a:srcRect l="26541" t="18009"/>
          <a:stretch/>
        </p:blipFill>
        <p:spPr>
          <a:xfrm>
            <a:off x="4948360" y="2400505"/>
            <a:ext cx="2804161" cy="2212906"/>
          </a:xfrm>
          <a:prstGeom prst="rect">
            <a:avLst/>
          </a:prstGeom>
        </p:spPr>
      </p:pic>
      <p:sp>
        <p:nvSpPr>
          <p:cNvPr id="7"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16</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4598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707886"/>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Pruebas y Resultados </a:t>
            </a:r>
          </a:p>
          <a:p>
            <a:r>
              <a:rPr lang="es-EC" sz="1200" b="1" dirty="0">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Precisión</a:t>
            </a:r>
            <a:endParaRPr lang="es-ES" sz="1600" dirty="0">
              <a:latin typeface="Times New Roman" panose="02020603050405020304" pitchFamily="18" charset="0"/>
              <a:cs typeface="Times New Roman" panose="02020603050405020304" pitchFamily="18" charset="0"/>
            </a:endParaRPr>
          </a:p>
        </p:txBody>
      </p:sp>
      <p:pic>
        <p:nvPicPr>
          <p:cNvPr id="4" name="Imagen 3" descr="D:\Datos de Usuario\Documents\ESPE\yTESIS\Pruebas\Presicion\circuloCEP.jpg"/>
          <p:cNvPicPr/>
          <p:nvPr/>
        </p:nvPicPr>
        <p:blipFill>
          <a:blip r:embed="rId2">
            <a:extLst>
              <a:ext uri="{28A0092B-C50C-407E-A947-70E740481C1C}">
                <a14:useLocalDpi xmlns:a14="http://schemas.microsoft.com/office/drawing/2010/main" val="0"/>
              </a:ext>
            </a:extLst>
          </a:blip>
          <a:srcRect/>
          <a:stretch>
            <a:fillRect/>
          </a:stretch>
        </p:blipFill>
        <p:spPr bwMode="auto">
          <a:xfrm>
            <a:off x="927463" y="1059678"/>
            <a:ext cx="5181600" cy="4721225"/>
          </a:xfrm>
          <a:prstGeom prst="rect">
            <a:avLst/>
          </a:prstGeom>
          <a:noFill/>
          <a:ln>
            <a:noFill/>
          </a:ln>
        </p:spPr>
      </p:pic>
      <p:graphicFrame>
        <p:nvGraphicFramePr>
          <p:cNvPr id="5" name="Tabla 4"/>
          <p:cNvGraphicFramePr>
            <a:graphicFrameLocks noGrp="1"/>
          </p:cNvGraphicFramePr>
          <p:nvPr>
            <p:extLst>
              <p:ext uri="{D42A27DB-BD31-4B8C-83A1-F6EECF244321}">
                <p14:modId xmlns:p14="http://schemas.microsoft.com/office/powerpoint/2010/main" val="795444501"/>
              </p:ext>
            </p:extLst>
          </p:nvPr>
        </p:nvGraphicFramePr>
        <p:xfrm>
          <a:off x="6675527" y="2579323"/>
          <a:ext cx="4885100" cy="3283131"/>
        </p:xfrm>
        <a:graphic>
          <a:graphicData uri="http://schemas.openxmlformats.org/drawingml/2006/table">
            <a:tbl>
              <a:tblPr firstRow="1" firstCol="1" bandRow="1">
                <a:tableStyleId>{17292A2E-F333-43FB-9621-5CBBE7FDCDCB}</a:tableStyleId>
              </a:tblPr>
              <a:tblGrid>
                <a:gridCol w="2494598">
                  <a:extLst>
                    <a:ext uri="{9D8B030D-6E8A-4147-A177-3AD203B41FA5}">
                      <a16:colId xmlns:a16="http://schemas.microsoft.com/office/drawing/2014/main" val="3263002157"/>
                    </a:ext>
                  </a:extLst>
                </a:gridCol>
                <a:gridCol w="2390502">
                  <a:extLst>
                    <a:ext uri="{9D8B030D-6E8A-4147-A177-3AD203B41FA5}">
                      <a16:colId xmlns:a16="http://schemas.microsoft.com/office/drawing/2014/main" val="124463730"/>
                    </a:ext>
                  </a:extLst>
                </a:gridCol>
              </a:tblGrid>
              <a:tr h="475649">
                <a:tc>
                  <a:txBody>
                    <a:bodyPr/>
                    <a:lstStyle/>
                    <a:p>
                      <a:pPr indent="457200" algn="ctr">
                        <a:lnSpc>
                          <a:spcPct val="150000"/>
                        </a:lnSpc>
                        <a:spcAft>
                          <a:spcPts val="0"/>
                        </a:spcAft>
                      </a:pPr>
                      <a:r>
                        <a:rPr lang="es-ES" sz="1200" dirty="0">
                          <a:effectLst/>
                        </a:rPr>
                        <a:t>Descripción</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457200" algn="ctr">
                        <a:lnSpc>
                          <a:spcPct val="150000"/>
                        </a:lnSpc>
                        <a:spcAft>
                          <a:spcPts val="0"/>
                        </a:spcAft>
                      </a:pPr>
                      <a:r>
                        <a:rPr lang="es-EC" sz="1200" dirty="0">
                          <a:effectLst/>
                        </a:rPr>
                        <a:t>Valor</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37713604"/>
                  </a:ext>
                </a:extLst>
              </a:tr>
              <a:tr h="475649">
                <a:tc>
                  <a:txBody>
                    <a:bodyPr/>
                    <a:lstStyle/>
                    <a:p>
                      <a:pPr indent="457200" algn="l">
                        <a:lnSpc>
                          <a:spcPct val="150000"/>
                        </a:lnSpc>
                        <a:spcAft>
                          <a:spcPts val="0"/>
                        </a:spcAft>
                      </a:pPr>
                      <a:r>
                        <a:rPr lang="es-EC" sz="1200" dirty="0">
                          <a:effectLst/>
                        </a:rPr>
                        <a:t>Desviación de Latitud</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457200" algn="l">
                        <a:lnSpc>
                          <a:spcPct val="150000"/>
                        </a:lnSpc>
                        <a:spcAft>
                          <a:spcPts val="0"/>
                        </a:spcAft>
                      </a:pPr>
                      <a:r>
                        <a:rPr lang="es-EC" sz="1200" dirty="0">
                          <a:effectLst/>
                        </a:rPr>
                        <a:t>0.5080 metros</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20237659"/>
                  </a:ext>
                </a:extLst>
              </a:tr>
              <a:tr h="475649">
                <a:tc>
                  <a:txBody>
                    <a:bodyPr/>
                    <a:lstStyle/>
                    <a:p>
                      <a:pPr indent="457200" algn="l">
                        <a:lnSpc>
                          <a:spcPct val="150000"/>
                        </a:lnSpc>
                        <a:spcAft>
                          <a:spcPts val="0"/>
                        </a:spcAft>
                      </a:pPr>
                      <a:r>
                        <a:rPr lang="es-EC" sz="1200" dirty="0">
                          <a:effectLst/>
                        </a:rPr>
                        <a:t>Media de Latitud</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457200" algn="l">
                        <a:lnSpc>
                          <a:spcPct val="150000"/>
                        </a:lnSpc>
                        <a:spcAft>
                          <a:spcPts val="0"/>
                        </a:spcAft>
                      </a:pPr>
                      <a:r>
                        <a:rPr lang="es-EC" sz="1200" dirty="0">
                          <a:effectLst/>
                        </a:rPr>
                        <a:t>560722.77 UMT</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28822652"/>
                  </a:ext>
                </a:extLst>
              </a:tr>
              <a:tr h="520519">
                <a:tc>
                  <a:txBody>
                    <a:bodyPr/>
                    <a:lstStyle/>
                    <a:p>
                      <a:pPr indent="457200" algn="l">
                        <a:lnSpc>
                          <a:spcPct val="150000"/>
                        </a:lnSpc>
                        <a:spcAft>
                          <a:spcPts val="0"/>
                        </a:spcAft>
                      </a:pPr>
                      <a:r>
                        <a:rPr lang="es-EC" sz="1200" dirty="0">
                          <a:effectLst/>
                        </a:rPr>
                        <a:t>Desviación de  Longitud</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457200" algn="l">
                        <a:lnSpc>
                          <a:spcPct val="150000"/>
                        </a:lnSpc>
                        <a:spcAft>
                          <a:spcPts val="0"/>
                        </a:spcAft>
                      </a:pPr>
                      <a:r>
                        <a:rPr lang="es-EC" sz="1200" dirty="0">
                          <a:effectLst/>
                        </a:rPr>
                        <a:t>3.7393 metros</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1003041"/>
                  </a:ext>
                </a:extLst>
              </a:tr>
              <a:tr h="438682">
                <a:tc>
                  <a:txBody>
                    <a:bodyPr/>
                    <a:lstStyle/>
                    <a:p>
                      <a:pPr indent="457200" algn="l">
                        <a:lnSpc>
                          <a:spcPct val="150000"/>
                        </a:lnSpc>
                        <a:spcAft>
                          <a:spcPts val="0"/>
                        </a:spcAft>
                      </a:pPr>
                      <a:r>
                        <a:rPr lang="es-EC" sz="1200" dirty="0">
                          <a:effectLst/>
                        </a:rPr>
                        <a:t>Media de Longitud</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457200" algn="l">
                        <a:lnSpc>
                          <a:spcPct val="150000"/>
                        </a:lnSpc>
                        <a:spcAft>
                          <a:spcPts val="0"/>
                        </a:spcAft>
                      </a:pPr>
                      <a:r>
                        <a:rPr lang="es-EC" sz="1200" dirty="0">
                          <a:effectLst/>
                        </a:rPr>
                        <a:t>1279410.40 UMT</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31360175"/>
                  </a:ext>
                </a:extLst>
              </a:tr>
              <a:tr h="444138">
                <a:tc>
                  <a:txBody>
                    <a:bodyPr/>
                    <a:lstStyle/>
                    <a:p>
                      <a:pPr indent="457200" algn="l">
                        <a:lnSpc>
                          <a:spcPct val="150000"/>
                        </a:lnSpc>
                        <a:spcAft>
                          <a:spcPts val="0"/>
                        </a:spcAft>
                      </a:pPr>
                      <a:r>
                        <a:rPr lang="es-EC" sz="1200" dirty="0">
                          <a:effectLst/>
                        </a:rPr>
                        <a:t>CEP(50%)</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457200" algn="l">
                        <a:lnSpc>
                          <a:spcPct val="150000"/>
                        </a:lnSpc>
                        <a:spcAft>
                          <a:spcPts val="0"/>
                        </a:spcAft>
                      </a:pPr>
                      <a:r>
                        <a:rPr lang="es-EC" sz="1200" dirty="0">
                          <a:effectLst/>
                        </a:rPr>
                        <a:t>4.2473 metros</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60921949"/>
                  </a:ext>
                </a:extLst>
              </a:tr>
              <a:tr h="452845">
                <a:tc>
                  <a:txBody>
                    <a:bodyPr/>
                    <a:lstStyle/>
                    <a:p>
                      <a:pPr indent="457200" algn="l">
                        <a:lnSpc>
                          <a:spcPct val="150000"/>
                        </a:lnSpc>
                        <a:spcAft>
                          <a:spcPts val="0"/>
                        </a:spcAft>
                      </a:pPr>
                      <a:r>
                        <a:rPr lang="es-EC" sz="1200" dirty="0">
                          <a:effectLst/>
                        </a:rPr>
                        <a:t>2DRMS(95%)</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457200" algn="l">
                        <a:lnSpc>
                          <a:spcPct val="150000"/>
                        </a:lnSpc>
                        <a:spcAft>
                          <a:spcPts val="0"/>
                        </a:spcAft>
                      </a:pPr>
                      <a:r>
                        <a:rPr lang="es-EC" sz="1200" dirty="0">
                          <a:effectLst/>
                        </a:rPr>
                        <a:t>7.8218 metros</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05294929"/>
                  </a:ext>
                </a:extLst>
              </a:tr>
            </a:tbl>
          </a:graphicData>
        </a:graphic>
      </p:graphicFrame>
      <mc:AlternateContent xmlns:mc="http://schemas.openxmlformats.org/markup-compatibility/2006" xmlns:a14="http://schemas.microsoft.com/office/drawing/2010/main">
        <mc:Choice Requires="a14">
          <p:sp>
            <p:nvSpPr>
              <p:cNvPr id="6" name="Rectángulo 5"/>
              <p:cNvSpPr/>
              <p:nvPr/>
            </p:nvSpPr>
            <p:spPr>
              <a:xfrm>
                <a:off x="6925690" y="713851"/>
                <a:ext cx="184146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𝑛</m:t>
                      </m:r>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𝑍</m:t>
                              </m:r>
                            </m:e>
                            <m:sup>
                              <m:r>
                                <a:rPr lang="en-US" i="0">
                                  <a:latin typeface="Cambria Math" panose="02040503050406030204" pitchFamily="18" charset="0"/>
                                </a:rPr>
                                <m:t>2</m:t>
                              </m:r>
                            </m:sup>
                          </m:sSup>
                          <m:r>
                            <a:rPr lang="en-US" i="0">
                              <a:latin typeface="Cambria Math" panose="02040503050406030204" pitchFamily="18" charset="0"/>
                            </a:rPr>
                            <m:t> ×</m:t>
                          </m:r>
                          <m:r>
                            <a:rPr lang="en-US" i="1">
                              <a:latin typeface="Cambria Math" panose="02040503050406030204" pitchFamily="18" charset="0"/>
                            </a:rPr>
                            <m:t>𝑝</m:t>
                          </m:r>
                          <m:r>
                            <a:rPr lang="en-US" i="0">
                              <a:latin typeface="Cambria Math" panose="02040503050406030204" pitchFamily="18" charset="0"/>
                            </a:rPr>
                            <m:t> ×</m:t>
                          </m:r>
                          <m:r>
                            <a:rPr lang="en-US" i="1">
                              <a:latin typeface="Cambria Math" panose="02040503050406030204" pitchFamily="18" charset="0"/>
                            </a:rPr>
                            <m:t>𝑞</m:t>
                          </m:r>
                        </m:num>
                        <m:den>
                          <m:sSup>
                            <m:sSupPr>
                              <m:ctrlPr>
                                <a:rPr lang="en-US" i="1">
                                  <a:latin typeface="Cambria Math" panose="02040503050406030204" pitchFamily="18" charset="0"/>
                                </a:rPr>
                              </m:ctrlPr>
                            </m:sSupPr>
                            <m:e>
                              <m:r>
                                <a:rPr lang="en-US" i="1">
                                  <a:latin typeface="Cambria Math" panose="02040503050406030204" pitchFamily="18" charset="0"/>
                                </a:rPr>
                                <m:t>𝐸</m:t>
                              </m:r>
                            </m:e>
                            <m:sup>
                              <m:r>
                                <a:rPr lang="en-US" i="0">
                                  <a:latin typeface="Cambria Math" panose="02040503050406030204" pitchFamily="18" charset="0"/>
                                </a:rPr>
                                <m:t>2</m:t>
                              </m:r>
                            </m:sup>
                          </m:sSup>
                        </m:den>
                      </m:f>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6925690" y="713851"/>
                <a:ext cx="1841466" cy="64633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6925690" y="1645657"/>
                <a:ext cx="3465115" cy="6481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𝑛</m:t>
                      </m:r>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0">
                                  <a:latin typeface="Cambria Math" panose="02040503050406030204" pitchFamily="18" charset="0"/>
                                </a:rPr>
                                <m:t>1.96</m:t>
                              </m:r>
                            </m:e>
                            <m:sup>
                              <m:r>
                                <a:rPr lang="en-US" i="0">
                                  <a:latin typeface="Cambria Math" panose="02040503050406030204" pitchFamily="18" charset="0"/>
                                </a:rPr>
                                <m:t>2</m:t>
                              </m:r>
                            </m:sup>
                          </m:sSup>
                          <m:r>
                            <a:rPr lang="en-US" i="0">
                              <a:latin typeface="Cambria Math" panose="02040503050406030204" pitchFamily="18" charset="0"/>
                            </a:rPr>
                            <m:t> ×0.5 ×0.5</m:t>
                          </m:r>
                        </m:num>
                        <m:den>
                          <m:sSup>
                            <m:sSupPr>
                              <m:ctrlPr>
                                <a:rPr lang="en-US" i="1">
                                  <a:latin typeface="Cambria Math" panose="02040503050406030204" pitchFamily="18" charset="0"/>
                                </a:rPr>
                              </m:ctrlPr>
                            </m:sSupPr>
                            <m:e>
                              <m:r>
                                <a:rPr lang="en-US" i="0">
                                  <a:latin typeface="Cambria Math" panose="02040503050406030204" pitchFamily="18" charset="0"/>
                                </a:rPr>
                                <m:t>0.05</m:t>
                              </m:r>
                            </m:e>
                            <m:sup>
                              <m:r>
                                <a:rPr lang="en-US" i="0">
                                  <a:latin typeface="Cambria Math" panose="02040503050406030204" pitchFamily="18" charset="0"/>
                                </a:rPr>
                                <m:t>2</m:t>
                              </m:r>
                            </m:sup>
                          </m:sSup>
                        </m:den>
                      </m:f>
                      <m:r>
                        <a:rPr lang="en-US" i="0">
                          <a:latin typeface="Cambria Math" panose="02040503050406030204" pitchFamily="18" charset="0"/>
                        </a:rPr>
                        <m:t>=384.16</m:t>
                      </m:r>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6925690" y="1645657"/>
                <a:ext cx="3465115" cy="648191"/>
              </a:xfrm>
              <a:prstGeom prst="rect">
                <a:avLst/>
              </a:prstGeom>
              <a:blipFill>
                <a:blip r:embed="rId4"/>
                <a:stretch>
                  <a:fillRect/>
                </a:stretch>
              </a:blipFill>
            </p:spPr>
            <p:txBody>
              <a:bodyPr/>
              <a:lstStyle/>
              <a:p>
                <a:r>
                  <a:rPr lang="en-US">
                    <a:noFill/>
                  </a:rPr>
                  <a:t> </a:t>
                </a:r>
              </a:p>
            </p:txBody>
          </p:sp>
        </mc:Fallback>
      </mc:AlternateContent>
      <p:sp>
        <p:nvSpPr>
          <p:cNvPr id="8"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17</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471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707886"/>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Pruebas y Resultados  </a:t>
            </a:r>
          </a:p>
          <a:p>
            <a:r>
              <a:rPr lang="es-EC" sz="1200" b="1" dirty="0">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Exactitud Escenario Estático</a:t>
            </a:r>
            <a:endParaRPr lang="es-ES" sz="16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2666998" y="5263451"/>
            <a:ext cx="7552067" cy="369332"/>
          </a:xfrm>
          <a:prstGeom prst="rect">
            <a:avLst/>
          </a:prstGeom>
          <a:noFill/>
        </p:spPr>
        <p:txBody>
          <a:bodyPr wrap="none" rtlCol="0">
            <a:spAutoFit/>
          </a:bodyPr>
          <a:lstStyle/>
          <a:p>
            <a:r>
              <a:rPr lang="es-EC" dirty="0">
                <a:latin typeface="Times New Roman" panose="02020603050405020304" pitchFamily="18" charset="0"/>
                <a:cs typeface="Times New Roman" panose="02020603050405020304" pitchFamily="18" charset="0"/>
              </a:rPr>
              <a:t>Error en Latitud                                                                        Error en Longitud </a:t>
            </a:r>
            <a:endParaRPr lang="en-US"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012" y="1121301"/>
            <a:ext cx="5189326" cy="3891994"/>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031" y="1121301"/>
            <a:ext cx="5249636" cy="3937227"/>
          </a:xfrm>
          <a:prstGeom prst="rect">
            <a:avLst/>
          </a:prstGeom>
        </p:spPr>
      </p:pic>
      <p:sp>
        <p:nvSpPr>
          <p:cNvPr id="7"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18</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2319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707886"/>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Pruebas y Resultados  </a:t>
            </a:r>
          </a:p>
          <a:p>
            <a:r>
              <a:rPr lang="es-EC" sz="1200" b="1" dirty="0">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Exactitud Escenario Caminando</a:t>
            </a:r>
            <a:endParaRPr lang="es-ES" sz="16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2666998" y="5275289"/>
            <a:ext cx="7552067" cy="369332"/>
          </a:xfrm>
          <a:prstGeom prst="rect">
            <a:avLst/>
          </a:prstGeom>
          <a:noFill/>
        </p:spPr>
        <p:txBody>
          <a:bodyPr wrap="none" rtlCol="0">
            <a:spAutoFit/>
          </a:bodyPr>
          <a:lstStyle/>
          <a:p>
            <a:r>
              <a:rPr lang="es-EC" dirty="0">
                <a:latin typeface="Times New Roman" panose="02020603050405020304" pitchFamily="18" charset="0"/>
                <a:cs typeface="Times New Roman" panose="02020603050405020304" pitchFamily="18" charset="0"/>
              </a:rPr>
              <a:t>Error en Latitud                                                                        Error en Longitud </a:t>
            </a:r>
            <a:endParaRPr lang="en-US"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49" y="1114695"/>
            <a:ext cx="5188800" cy="389160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221" y="1101194"/>
            <a:ext cx="5188800" cy="3891600"/>
          </a:xfrm>
          <a:prstGeom prst="rect">
            <a:avLst/>
          </a:prstGeom>
        </p:spPr>
      </p:pic>
      <p:sp>
        <p:nvSpPr>
          <p:cNvPr id="7"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19</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5562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A69A8B-43C8-4758-A40B-C26F85D60DE3}"/>
              </a:ext>
            </a:extLst>
          </p:cNvPr>
          <p:cNvSpPr txBox="1"/>
          <p:nvPr/>
        </p:nvSpPr>
        <p:spPr>
          <a:xfrm>
            <a:off x="103849" y="165844"/>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Agenda</a:t>
            </a:r>
            <a:endParaRPr lang="es-ES" sz="2000" b="1" dirty="0">
              <a:latin typeface="Times New Roman" panose="02020603050405020304" pitchFamily="18" charset="0"/>
              <a:cs typeface="Times New Roman" panose="02020603050405020304" pitchFamily="18" charset="0"/>
            </a:endParaRPr>
          </a:p>
        </p:txBody>
      </p:sp>
      <p:graphicFrame>
        <p:nvGraphicFramePr>
          <p:cNvPr id="19" name="5 Diagrama">
            <a:extLst>
              <a:ext uri="{FF2B5EF4-FFF2-40B4-BE49-F238E27FC236}">
                <a16:creationId xmlns:a16="http://schemas.microsoft.com/office/drawing/2014/main" id="{CB7A2F70-7982-48EB-AB28-71226D68DDF0}"/>
              </a:ext>
            </a:extLst>
          </p:cNvPr>
          <p:cNvGraphicFramePr/>
          <p:nvPr>
            <p:extLst>
              <p:ext uri="{D42A27DB-BD31-4B8C-83A1-F6EECF244321}">
                <p14:modId xmlns:p14="http://schemas.microsoft.com/office/powerpoint/2010/main" val="1339869571"/>
              </p:ext>
            </p:extLst>
          </p:nvPr>
        </p:nvGraphicFramePr>
        <p:xfrm>
          <a:off x="1842245" y="960121"/>
          <a:ext cx="8128000"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2</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0793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707886"/>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Pruebas y Resultados </a:t>
            </a:r>
          </a:p>
          <a:p>
            <a:r>
              <a:rPr lang="es-EC" sz="1200" b="1" dirty="0">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Exactitud Escenario Vehicular</a:t>
            </a:r>
            <a:endParaRPr lang="es-ES" sz="16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2633132" y="5178784"/>
            <a:ext cx="7552067" cy="369332"/>
          </a:xfrm>
          <a:prstGeom prst="rect">
            <a:avLst/>
          </a:prstGeom>
          <a:noFill/>
        </p:spPr>
        <p:txBody>
          <a:bodyPr wrap="none" rtlCol="0">
            <a:spAutoFit/>
          </a:bodyPr>
          <a:lstStyle/>
          <a:p>
            <a:r>
              <a:rPr lang="es-EC" dirty="0">
                <a:latin typeface="Times New Roman" panose="02020603050405020304" pitchFamily="18" charset="0"/>
                <a:cs typeface="Times New Roman" panose="02020603050405020304" pitchFamily="18" charset="0"/>
              </a:rPr>
              <a:t>Error en Latitud                                                                        Error en Longitud </a:t>
            </a:r>
            <a:endParaRPr lang="en-US"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67" y="1041899"/>
            <a:ext cx="5188800" cy="389160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2730" y="1041899"/>
            <a:ext cx="5188800" cy="3891600"/>
          </a:xfrm>
          <a:prstGeom prst="rect">
            <a:avLst/>
          </a:prstGeom>
        </p:spPr>
      </p:pic>
      <p:sp>
        <p:nvSpPr>
          <p:cNvPr id="7"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20</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6073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707886"/>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Pruebas y Resultados </a:t>
            </a:r>
          </a:p>
          <a:p>
            <a:r>
              <a:rPr lang="es-EC" sz="1200" b="1" dirty="0">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Exactitud Escenario Vehicular Anillo Vial</a:t>
            </a:r>
            <a:endParaRPr lang="es-ES" sz="16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2633132" y="5178784"/>
            <a:ext cx="7552067" cy="369332"/>
          </a:xfrm>
          <a:prstGeom prst="rect">
            <a:avLst/>
          </a:prstGeom>
          <a:noFill/>
        </p:spPr>
        <p:txBody>
          <a:bodyPr wrap="none" rtlCol="0">
            <a:spAutoFit/>
          </a:bodyPr>
          <a:lstStyle/>
          <a:p>
            <a:r>
              <a:rPr lang="es-EC" dirty="0">
                <a:latin typeface="Times New Roman" panose="02020603050405020304" pitchFamily="18" charset="0"/>
                <a:cs typeface="Times New Roman" panose="02020603050405020304" pitchFamily="18" charset="0"/>
              </a:rPr>
              <a:t>Error en Latitud                                                                        Error en Longitud </a:t>
            </a:r>
            <a:endParaRPr lang="en-US"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59" y="1242195"/>
            <a:ext cx="4880975" cy="3660731"/>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649" y="1242195"/>
            <a:ext cx="4840334" cy="3630251"/>
          </a:xfrm>
          <a:prstGeom prst="rect">
            <a:avLst/>
          </a:prstGeom>
        </p:spPr>
      </p:pic>
      <p:sp>
        <p:nvSpPr>
          <p:cNvPr id="7"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21</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6361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707886"/>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Pruebas y Resultados </a:t>
            </a:r>
          </a:p>
          <a:p>
            <a:r>
              <a:rPr lang="es-EC" sz="1200" b="1" dirty="0">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Niveles de RSSI</a:t>
            </a:r>
            <a:endParaRPr lang="es-ES" sz="1600" dirty="0">
              <a:latin typeface="Times New Roman" panose="02020603050405020304" pitchFamily="18" charset="0"/>
              <a:cs typeface="Times New Roman" panose="02020603050405020304" pitchFamily="18" charset="0"/>
            </a:endParaRPr>
          </a:p>
        </p:txBody>
      </p:sp>
      <p:sp>
        <p:nvSpPr>
          <p:cNvPr id="7" name="CuadroTexto 6"/>
          <p:cNvSpPr txBox="1"/>
          <p:nvPr/>
        </p:nvSpPr>
        <p:spPr>
          <a:xfrm>
            <a:off x="1292664" y="5623904"/>
            <a:ext cx="9728048" cy="369332"/>
          </a:xfrm>
          <a:prstGeom prst="rect">
            <a:avLst/>
          </a:prstGeom>
          <a:noFill/>
        </p:spPr>
        <p:txBody>
          <a:bodyPr wrap="none" rtlCol="0">
            <a:spAutoFit/>
          </a:bodyPr>
          <a:lstStyle/>
          <a:p>
            <a:r>
              <a:rPr lang="es-EC" dirty="0">
                <a:latin typeface="Times New Roman" panose="02020603050405020304" pitchFamily="18" charset="0"/>
                <a:cs typeface="Times New Roman" panose="02020603050405020304" pitchFamily="18" charset="0"/>
              </a:rPr>
              <a:t>       Estática                                                        Caminando                                                       Vehicular </a:t>
            </a: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ext uri="{D42A27DB-BD31-4B8C-83A1-F6EECF244321}">
                    <p14:modId xmlns:p14="http://schemas.microsoft.com/office/powerpoint/2010/main" val="2386585100"/>
                  </p:ext>
                </p:extLst>
              </p:nvPr>
            </p:nvGraphicFramePr>
            <p:xfrm>
              <a:off x="1499302" y="668472"/>
              <a:ext cx="9314771" cy="1976158"/>
            </p:xfrm>
            <a:graphic>
              <a:graphicData uri="http://schemas.openxmlformats.org/drawingml/2006/table">
                <a:tbl>
                  <a:tblPr firstRow="1" firstCol="1" bandRow="1">
                    <a:tableStyleId>{17292A2E-F333-43FB-9621-5CBBE7FDCDCB}</a:tableStyleId>
                  </a:tblPr>
                  <a:tblGrid>
                    <a:gridCol w="3264287">
                      <a:extLst>
                        <a:ext uri="{9D8B030D-6E8A-4147-A177-3AD203B41FA5}">
                          <a16:colId xmlns:a16="http://schemas.microsoft.com/office/drawing/2014/main" val="2699741974"/>
                        </a:ext>
                      </a:extLst>
                    </a:gridCol>
                    <a:gridCol w="2897688">
                      <a:extLst>
                        <a:ext uri="{9D8B030D-6E8A-4147-A177-3AD203B41FA5}">
                          <a16:colId xmlns:a16="http://schemas.microsoft.com/office/drawing/2014/main" val="766122926"/>
                        </a:ext>
                      </a:extLst>
                    </a:gridCol>
                    <a:gridCol w="3152796">
                      <a:extLst>
                        <a:ext uri="{9D8B030D-6E8A-4147-A177-3AD203B41FA5}">
                          <a16:colId xmlns:a16="http://schemas.microsoft.com/office/drawing/2014/main" val="3388107640"/>
                        </a:ext>
                      </a:extLst>
                    </a:gridCol>
                  </a:tblGrid>
                  <a:tr h="328090">
                    <a:tc>
                      <a:txBody>
                        <a:bodyPr/>
                        <a:lstStyle/>
                        <a:p>
                          <a:pPr indent="457200">
                            <a:lnSpc>
                              <a:spcPct val="200000"/>
                            </a:lnSpc>
                            <a:spcAft>
                              <a:spcPts val="0"/>
                            </a:spcAft>
                          </a:pPr>
                          <a:r>
                            <a:rPr lang="es-EC" sz="1200">
                              <a:effectLst/>
                            </a:rPr>
                            <a:t>RSSI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dirty="0">
                              <a:effectLst/>
                            </a:rPr>
                            <a:t>Número de estaciones base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a:effectLst/>
                            </a:rPr>
                            <a:t>Calidad del enlace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extLst>
                      <a:ext uri="{0D108BD9-81ED-4DB2-BD59-A6C34878D82A}">
                        <a16:rowId xmlns:a16="http://schemas.microsoft.com/office/drawing/2014/main" val="1636424247"/>
                      </a:ext>
                    </a:extLst>
                  </a:tr>
                  <a:tr h="282222">
                    <a:tc>
                      <a:txBody>
                        <a:bodyPr/>
                        <a:lstStyle/>
                        <a:p>
                          <a:pPr indent="457200">
                            <a:lnSpc>
                              <a:spcPct val="200000"/>
                            </a:lnSpc>
                            <a:spcAft>
                              <a:spcPts val="0"/>
                            </a:spcAft>
                          </a:pPr>
                          <a:r>
                            <a:rPr lang="es-EC" sz="1200" dirty="0">
                              <a:effectLst/>
                            </a:rPr>
                            <a:t>-144 dBm</a:t>
                          </a:r>
                          <a14:m>
                            <m:oMath xmlns:m="http://schemas.openxmlformats.org/officeDocument/2006/math">
                              <m:r>
                                <a:rPr lang="es-EC" sz="1200">
                                  <a:effectLst/>
                                  <a:latin typeface="Cambria Math" panose="02040503050406030204" pitchFamily="18" charset="0"/>
                                </a:rPr>
                                <m:t> &lt; </m:t>
                              </m:r>
                            </m:oMath>
                          </a14:m>
                          <a:r>
                            <a:rPr lang="en-US" sz="1200" dirty="0">
                              <a:effectLst/>
                            </a:rPr>
                            <a:t>RSSI</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a:effectLst/>
                            </a:rPr>
                            <a:t>Excelente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extLst>
                      <a:ext uri="{0D108BD9-81ED-4DB2-BD59-A6C34878D82A}">
                        <a16:rowId xmlns:a16="http://schemas.microsoft.com/office/drawing/2014/main" val="3947609922"/>
                      </a:ext>
                    </a:extLst>
                  </a:tr>
                  <a:tr h="282222">
                    <a:tc>
                      <a:txBody>
                        <a:bodyPr/>
                        <a:lstStyle/>
                        <a:p>
                          <a:pPr indent="457200">
                            <a:lnSpc>
                              <a:spcPct val="200000"/>
                            </a:lnSpc>
                            <a:spcAft>
                              <a:spcPts val="0"/>
                            </a:spcAft>
                          </a:pPr>
                          <a:r>
                            <a:rPr lang="es-EC" sz="1200" dirty="0">
                              <a:effectLst/>
                            </a:rPr>
                            <a:t>-127 dBm</a:t>
                          </a:r>
                          <a14:m>
                            <m:oMath xmlns:m="http://schemas.openxmlformats.org/officeDocument/2006/math">
                              <m:r>
                                <a:rPr lang="es-EC" sz="1200">
                                  <a:effectLst/>
                                  <a:latin typeface="Cambria Math" panose="02040503050406030204" pitchFamily="18" charset="0"/>
                                </a:rPr>
                                <m:t> &lt;</m:t>
                              </m:r>
                            </m:oMath>
                          </a14:m>
                          <a:r>
                            <a:rPr lang="es-EC" sz="1200" dirty="0">
                              <a:effectLst/>
                            </a:rPr>
                            <a:t> RSSI</a:t>
                          </a:r>
                          <a14:m>
                            <m:oMath xmlns:m="http://schemas.openxmlformats.org/officeDocument/2006/math">
                              <m:r>
                                <a:rPr lang="es-EC" sz="1200">
                                  <a:effectLst/>
                                  <a:latin typeface="Cambria Math" panose="02040503050406030204" pitchFamily="18" charset="0"/>
                                </a:rPr>
                                <m:t> ≤ </m:t>
                              </m:r>
                            </m:oMath>
                          </a14:m>
                          <a:r>
                            <a:rPr lang="es-EC" sz="1200" dirty="0">
                              <a:effectLst/>
                            </a:rPr>
                            <a:t>-114 dBm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dirty="0">
                              <a:effectLst/>
                            </a:rPr>
                            <a:t>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a:effectLst/>
                            </a:rPr>
                            <a:t>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extLst>
                      <a:ext uri="{0D108BD9-81ED-4DB2-BD59-A6C34878D82A}">
                        <a16:rowId xmlns:a16="http://schemas.microsoft.com/office/drawing/2014/main" val="249581941"/>
                      </a:ext>
                    </a:extLst>
                  </a:tr>
                  <a:tr h="318120">
                    <a:tc>
                      <a:txBody>
                        <a:bodyPr/>
                        <a:lstStyle/>
                        <a:p>
                          <a:pPr indent="457200">
                            <a:lnSpc>
                              <a:spcPct val="200000"/>
                            </a:lnSpc>
                            <a:spcAft>
                              <a:spcPts val="0"/>
                            </a:spcAft>
                          </a:pPr>
                          <a:r>
                            <a:rPr lang="es-EC" sz="1200" dirty="0">
                              <a:effectLst/>
                            </a:rPr>
                            <a:t>-114 dBm </a:t>
                          </a:r>
                          <a14:m>
                            <m:oMath xmlns:m="http://schemas.openxmlformats.org/officeDocument/2006/math">
                              <m:r>
                                <a:rPr lang="es-EC" sz="1200">
                                  <a:effectLst/>
                                  <a:latin typeface="Cambria Math" panose="02040503050406030204" pitchFamily="18" charset="0"/>
                                </a:rPr>
                                <m:t>&lt;</m:t>
                              </m:r>
                            </m:oMath>
                          </a14:m>
                          <a:r>
                            <a:rPr lang="es-EC" sz="1200" dirty="0">
                              <a:effectLst/>
                            </a:rPr>
                            <a:t>  RSSI</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dirty="0">
                              <a:effectLst/>
                            </a:rPr>
                            <a:t>1 o 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dirty="0">
                              <a:effectLst/>
                            </a:rPr>
                            <a:t> Bueno</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extLst>
                      <a:ext uri="{0D108BD9-81ED-4DB2-BD59-A6C34878D82A}">
                        <a16:rowId xmlns:a16="http://schemas.microsoft.com/office/drawing/2014/main" val="2296887089"/>
                      </a:ext>
                    </a:extLst>
                  </a:tr>
                  <a:tr h="306252">
                    <a:tc>
                      <a:txBody>
                        <a:bodyPr/>
                        <a:lstStyle/>
                        <a:p>
                          <a:pPr indent="457200">
                            <a:lnSpc>
                              <a:spcPct val="200000"/>
                            </a:lnSpc>
                            <a:spcAft>
                              <a:spcPts val="0"/>
                            </a:spcAft>
                          </a:pPr>
                          <a:r>
                            <a:rPr lang="en-US" sz="1200" dirty="0">
                              <a:effectLst/>
                            </a:rPr>
                            <a:t>-127 dBm</a:t>
                          </a:r>
                          <a14:m>
                            <m:oMath xmlns:m="http://schemas.openxmlformats.org/officeDocument/2006/math">
                              <m:r>
                                <a:rPr lang="en-US" sz="1200">
                                  <a:effectLst/>
                                  <a:latin typeface="Cambria Math" panose="02040503050406030204" pitchFamily="18" charset="0"/>
                                </a:rPr>
                                <m:t> </m:t>
                              </m:r>
                              <m:r>
                                <a:rPr lang="es-EC" sz="1200">
                                  <a:effectLst/>
                                  <a:latin typeface="Cambria Math" panose="02040503050406030204" pitchFamily="18" charset="0"/>
                                </a:rPr>
                                <m:t>&lt; </m:t>
                              </m:r>
                            </m:oMath>
                          </a14:m>
                          <a:r>
                            <a:rPr lang="en-US" sz="1200" dirty="0">
                              <a:effectLst/>
                            </a:rPr>
                            <a:t>RSSI</a:t>
                          </a:r>
                          <a14:m>
                            <m:oMath xmlns:m="http://schemas.openxmlformats.org/officeDocument/2006/math">
                              <m:r>
                                <a:rPr lang="en-US" sz="1200">
                                  <a:effectLst/>
                                  <a:latin typeface="Cambria Math" panose="02040503050406030204" pitchFamily="18" charset="0"/>
                                </a:rPr>
                                <m:t> </m:t>
                              </m:r>
                              <m:r>
                                <a:rPr lang="es-EC" sz="1200">
                                  <a:effectLst/>
                                  <a:latin typeface="Cambria Math" panose="02040503050406030204" pitchFamily="18" charset="0"/>
                                </a:rPr>
                                <m:t>≤ </m:t>
                              </m:r>
                            </m:oMath>
                          </a14:m>
                          <a:r>
                            <a:rPr lang="en-US" sz="1200" dirty="0">
                              <a:effectLst/>
                            </a:rPr>
                            <a:t>-114 dBm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n-US" sz="1200" dirty="0">
                              <a:effectLst/>
                            </a:rPr>
                            <a:t> </a:t>
                          </a:r>
                          <a:r>
                            <a:rPr lang="es-EC" sz="1200" dirty="0">
                              <a:effectLst/>
                            </a:rPr>
                            <a:t>1 o 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dirty="0">
                              <a:effectLst/>
                            </a:rPr>
                            <a:t> Promedio</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extLst>
                      <a:ext uri="{0D108BD9-81ED-4DB2-BD59-A6C34878D82A}">
                        <a16:rowId xmlns:a16="http://schemas.microsoft.com/office/drawing/2014/main" val="1586997605"/>
                      </a:ext>
                    </a:extLst>
                  </a:tr>
                  <a:tr h="400497">
                    <a:tc>
                      <a:txBody>
                        <a:bodyPr/>
                        <a:lstStyle/>
                        <a:p>
                          <a:pPr indent="457200">
                            <a:lnSpc>
                              <a:spcPct val="200000"/>
                            </a:lnSpc>
                            <a:spcAft>
                              <a:spcPts val="0"/>
                            </a:spcAft>
                          </a:pPr>
                          <a:r>
                            <a:rPr lang="es-EC" sz="1200" dirty="0">
                              <a:effectLst/>
                            </a:rPr>
                            <a:t> RSSI </a:t>
                          </a:r>
                          <a14:m>
                            <m:oMath xmlns:m="http://schemas.openxmlformats.org/officeDocument/2006/math">
                              <m:r>
                                <a:rPr lang="es-EC" sz="1200">
                                  <a:effectLst/>
                                  <a:latin typeface="Cambria Math" panose="02040503050406030204" pitchFamily="18" charset="0"/>
                                </a:rPr>
                                <m:t>≤</m:t>
                              </m:r>
                            </m:oMath>
                          </a14:m>
                          <a:r>
                            <a:rPr lang="es-EC" sz="1200" dirty="0">
                              <a:effectLst/>
                            </a:rPr>
                            <a:t> -127</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dirty="0">
                              <a:effectLst/>
                            </a:rPr>
                            <a:t> Alguna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dirty="0">
                              <a:effectLst/>
                            </a:rPr>
                            <a:t> L</a:t>
                          </a:r>
                          <a:r>
                            <a:rPr lang="es-419" sz="1200" dirty="0" err="1">
                              <a:effectLst/>
                            </a:rPr>
                            <a:t>ímite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extLst>
                      <a:ext uri="{0D108BD9-81ED-4DB2-BD59-A6C34878D82A}">
                        <a16:rowId xmlns:a16="http://schemas.microsoft.com/office/drawing/2014/main" val="1009229856"/>
                      </a:ext>
                    </a:extLst>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2386585100"/>
                  </p:ext>
                </p:extLst>
              </p:nvPr>
            </p:nvGraphicFramePr>
            <p:xfrm>
              <a:off x="1499302" y="668472"/>
              <a:ext cx="9314771" cy="2229297"/>
            </p:xfrm>
            <a:graphic>
              <a:graphicData uri="http://schemas.openxmlformats.org/drawingml/2006/table">
                <a:tbl>
                  <a:tblPr firstRow="1" firstCol="1" bandRow="1">
                    <a:tableStyleId>{17292A2E-F333-43FB-9621-5CBBE7FDCDCB}</a:tableStyleId>
                  </a:tblPr>
                  <a:tblGrid>
                    <a:gridCol w="3264287">
                      <a:extLst>
                        <a:ext uri="{9D8B030D-6E8A-4147-A177-3AD203B41FA5}">
                          <a16:colId xmlns:a16="http://schemas.microsoft.com/office/drawing/2014/main" val="2699741974"/>
                        </a:ext>
                      </a:extLst>
                    </a:gridCol>
                    <a:gridCol w="2897688">
                      <a:extLst>
                        <a:ext uri="{9D8B030D-6E8A-4147-A177-3AD203B41FA5}">
                          <a16:colId xmlns:a16="http://schemas.microsoft.com/office/drawing/2014/main" val="766122926"/>
                        </a:ext>
                      </a:extLst>
                    </a:gridCol>
                    <a:gridCol w="3152796">
                      <a:extLst>
                        <a:ext uri="{9D8B030D-6E8A-4147-A177-3AD203B41FA5}">
                          <a16:colId xmlns:a16="http://schemas.microsoft.com/office/drawing/2014/main" val="3388107640"/>
                        </a:ext>
                      </a:extLst>
                    </a:gridCol>
                  </a:tblGrid>
                  <a:tr h="365760">
                    <a:tc>
                      <a:txBody>
                        <a:bodyPr/>
                        <a:lstStyle/>
                        <a:p>
                          <a:pPr indent="457200">
                            <a:lnSpc>
                              <a:spcPct val="200000"/>
                            </a:lnSpc>
                            <a:spcAft>
                              <a:spcPts val="0"/>
                            </a:spcAft>
                          </a:pPr>
                          <a:r>
                            <a:rPr lang="es-EC" sz="1200">
                              <a:effectLst/>
                            </a:rPr>
                            <a:t>RSSI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dirty="0">
                              <a:effectLst/>
                            </a:rPr>
                            <a:t>Número de estaciones base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a:effectLst/>
                            </a:rPr>
                            <a:t>Calidad del enlace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extLst>
                      <a:ext uri="{0D108BD9-81ED-4DB2-BD59-A6C34878D82A}">
                        <a16:rowId xmlns:a16="http://schemas.microsoft.com/office/drawing/2014/main" val="1636424247"/>
                      </a:ext>
                    </a:extLst>
                  </a:tr>
                  <a:tr h="365760">
                    <a:tc>
                      <a:txBody>
                        <a:bodyPr/>
                        <a:lstStyle/>
                        <a:p>
                          <a:endParaRPr lang="en-US"/>
                        </a:p>
                      </a:txBody>
                      <a:tcPr marL="52875" marR="52875" marT="0" marB="0">
                        <a:blipFill>
                          <a:blip r:embed="rId5"/>
                          <a:stretch>
                            <a:fillRect t="-101667" r="-185634" b="-413333"/>
                          </a:stretch>
                        </a:blipFill>
                      </a:tcPr>
                    </a:tc>
                    <a:tc>
                      <a:txBody>
                        <a:bodyPr/>
                        <a:lstStyle/>
                        <a:p>
                          <a:pPr indent="457200">
                            <a:lnSpc>
                              <a:spcPct val="200000"/>
                            </a:lnSpc>
                            <a:spcAft>
                              <a:spcPts val="0"/>
                            </a:spcAft>
                          </a:pPr>
                          <a:r>
                            <a:rPr lang="es-EC"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a:effectLst/>
                            </a:rPr>
                            <a:t>Excelente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extLst>
                      <a:ext uri="{0D108BD9-81ED-4DB2-BD59-A6C34878D82A}">
                        <a16:rowId xmlns:a16="http://schemas.microsoft.com/office/drawing/2014/main" val="3947609922"/>
                      </a:ext>
                    </a:extLst>
                  </a:tr>
                  <a:tr h="365760">
                    <a:tc>
                      <a:txBody>
                        <a:bodyPr/>
                        <a:lstStyle/>
                        <a:p>
                          <a:endParaRPr lang="en-US"/>
                        </a:p>
                      </a:txBody>
                      <a:tcPr marL="52875" marR="52875" marT="0" marB="0">
                        <a:blipFill>
                          <a:blip r:embed="rId5"/>
                          <a:stretch>
                            <a:fillRect t="-198361" r="-185634" b="-306557"/>
                          </a:stretch>
                        </a:blipFill>
                      </a:tcPr>
                    </a:tc>
                    <a:tc>
                      <a:txBody>
                        <a:bodyPr/>
                        <a:lstStyle/>
                        <a:p>
                          <a:pPr indent="457200">
                            <a:lnSpc>
                              <a:spcPct val="200000"/>
                            </a:lnSpc>
                            <a:spcAft>
                              <a:spcPts val="0"/>
                            </a:spcAft>
                          </a:pPr>
                          <a:r>
                            <a:rPr lang="es-EC" sz="1200" dirty="0">
                              <a:effectLst/>
                            </a:rPr>
                            <a:t>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a:effectLst/>
                            </a:rPr>
                            <a:t>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extLst>
                      <a:ext uri="{0D108BD9-81ED-4DB2-BD59-A6C34878D82A}">
                        <a16:rowId xmlns:a16="http://schemas.microsoft.com/office/drawing/2014/main" val="249581941"/>
                      </a:ext>
                    </a:extLst>
                  </a:tr>
                  <a:tr h="365760">
                    <a:tc>
                      <a:txBody>
                        <a:bodyPr/>
                        <a:lstStyle/>
                        <a:p>
                          <a:endParaRPr lang="en-US"/>
                        </a:p>
                      </a:txBody>
                      <a:tcPr marL="52875" marR="52875" marT="0" marB="0">
                        <a:blipFill>
                          <a:blip r:embed="rId5"/>
                          <a:stretch>
                            <a:fillRect t="-303333" r="-185634" b="-211667"/>
                          </a:stretch>
                        </a:blipFill>
                      </a:tcPr>
                    </a:tc>
                    <a:tc>
                      <a:txBody>
                        <a:bodyPr/>
                        <a:lstStyle/>
                        <a:p>
                          <a:pPr indent="457200">
                            <a:lnSpc>
                              <a:spcPct val="200000"/>
                            </a:lnSpc>
                            <a:spcAft>
                              <a:spcPts val="0"/>
                            </a:spcAft>
                          </a:pPr>
                          <a:r>
                            <a:rPr lang="es-EC" sz="1200" dirty="0" smtClean="0">
                              <a:effectLst/>
                            </a:rPr>
                            <a:t>1 </a:t>
                          </a:r>
                          <a:r>
                            <a:rPr lang="es-EC" sz="1200" dirty="0">
                              <a:effectLst/>
                            </a:rPr>
                            <a:t>o 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dirty="0">
                              <a:effectLst/>
                            </a:rPr>
                            <a:t> </a:t>
                          </a:r>
                          <a:r>
                            <a:rPr lang="es-EC" sz="1200" dirty="0" smtClean="0">
                              <a:effectLst/>
                            </a:rPr>
                            <a:t>Bueno</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extLst>
                      <a:ext uri="{0D108BD9-81ED-4DB2-BD59-A6C34878D82A}">
                        <a16:rowId xmlns:a16="http://schemas.microsoft.com/office/drawing/2014/main" val="2296887089"/>
                      </a:ext>
                    </a:extLst>
                  </a:tr>
                  <a:tr h="365760">
                    <a:tc>
                      <a:txBody>
                        <a:bodyPr/>
                        <a:lstStyle/>
                        <a:p>
                          <a:endParaRPr lang="en-US"/>
                        </a:p>
                      </a:txBody>
                      <a:tcPr marL="52875" marR="52875" marT="0" marB="0">
                        <a:blipFill>
                          <a:blip r:embed="rId5"/>
                          <a:stretch>
                            <a:fillRect t="-403333" r="-185634" b="-111667"/>
                          </a:stretch>
                        </a:blipFill>
                      </a:tcPr>
                    </a:tc>
                    <a:tc>
                      <a:txBody>
                        <a:bodyPr/>
                        <a:lstStyle/>
                        <a:p>
                          <a:pPr indent="457200">
                            <a:lnSpc>
                              <a:spcPct val="200000"/>
                            </a:lnSpc>
                            <a:spcAft>
                              <a:spcPts val="0"/>
                            </a:spcAft>
                          </a:pPr>
                          <a:r>
                            <a:rPr lang="en-US" sz="1200" dirty="0">
                              <a:effectLst/>
                            </a:rPr>
                            <a:t> </a:t>
                          </a:r>
                          <a:r>
                            <a:rPr lang="es-EC" sz="1200" dirty="0" smtClean="0">
                              <a:effectLst/>
                            </a:rPr>
                            <a:t>1 </a:t>
                          </a:r>
                          <a:r>
                            <a:rPr lang="es-EC" sz="1200" dirty="0">
                              <a:effectLst/>
                            </a:rPr>
                            <a:t>o 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dirty="0">
                              <a:effectLst/>
                            </a:rPr>
                            <a:t> </a:t>
                          </a:r>
                          <a:r>
                            <a:rPr lang="es-EC" sz="1200" dirty="0" smtClean="0">
                              <a:effectLst/>
                            </a:rPr>
                            <a:t>Promedio</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extLst>
                      <a:ext uri="{0D108BD9-81ED-4DB2-BD59-A6C34878D82A}">
                        <a16:rowId xmlns:a16="http://schemas.microsoft.com/office/drawing/2014/main" val="1586997605"/>
                      </a:ext>
                    </a:extLst>
                  </a:tr>
                  <a:tr h="400497">
                    <a:tc>
                      <a:txBody>
                        <a:bodyPr/>
                        <a:lstStyle/>
                        <a:p>
                          <a:endParaRPr lang="en-US"/>
                        </a:p>
                      </a:txBody>
                      <a:tcPr marL="52875" marR="52875" marT="0" marB="0">
                        <a:blipFill>
                          <a:blip r:embed="rId5"/>
                          <a:stretch>
                            <a:fillRect t="-457576" r="-185634" b="-1515"/>
                          </a:stretch>
                        </a:blipFill>
                      </a:tcPr>
                    </a:tc>
                    <a:tc>
                      <a:txBody>
                        <a:bodyPr/>
                        <a:lstStyle/>
                        <a:p>
                          <a:pPr indent="457200">
                            <a:lnSpc>
                              <a:spcPct val="200000"/>
                            </a:lnSpc>
                            <a:spcAft>
                              <a:spcPts val="0"/>
                            </a:spcAft>
                          </a:pPr>
                          <a:r>
                            <a:rPr lang="es-EC" sz="1200" dirty="0">
                              <a:effectLst/>
                            </a:rPr>
                            <a:t> </a:t>
                          </a:r>
                          <a:r>
                            <a:rPr lang="es-EC" sz="1200" dirty="0" smtClean="0">
                              <a:effectLst/>
                            </a:rPr>
                            <a:t>Alguna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tc>
                      <a:txBody>
                        <a:bodyPr/>
                        <a:lstStyle/>
                        <a:p>
                          <a:pPr indent="457200">
                            <a:lnSpc>
                              <a:spcPct val="200000"/>
                            </a:lnSpc>
                            <a:spcAft>
                              <a:spcPts val="0"/>
                            </a:spcAft>
                          </a:pPr>
                          <a:r>
                            <a:rPr lang="es-EC" sz="1200" dirty="0">
                              <a:effectLst/>
                            </a:rPr>
                            <a:t> </a:t>
                          </a:r>
                          <a:r>
                            <a:rPr lang="es-EC" sz="1200" dirty="0" smtClean="0">
                              <a:effectLst/>
                            </a:rPr>
                            <a:t>L</a:t>
                          </a:r>
                          <a:r>
                            <a:rPr lang="es-419" sz="1200" dirty="0" err="1" smtClean="0">
                              <a:effectLst/>
                            </a:rPr>
                            <a:t>ímite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875" marR="52875" marT="0" marB="0"/>
                    </a:tc>
                    <a:extLst>
                      <a:ext uri="{0D108BD9-81ED-4DB2-BD59-A6C34878D82A}">
                        <a16:rowId xmlns:a16="http://schemas.microsoft.com/office/drawing/2014/main" val="1009229856"/>
                      </a:ext>
                    </a:extLst>
                  </a:tr>
                </a:tbl>
              </a:graphicData>
            </a:graphic>
          </p:graphicFrame>
        </mc:Fallback>
      </mc:AlternateContent>
      <p:sp>
        <p:nvSpPr>
          <p:cNvPr id="9"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22</a:t>
            </a:r>
            <a:endParaRPr lang="es-ES" sz="2000" b="1" dirty="0">
              <a:latin typeface="Times New Roman" panose="02020603050405020304" pitchFamily="18" charset="0"/>
              <a:cs typeface="Times New Roman" panose="02020603050405020304" pitchFamily="18" charset="0"/>
            </a:endParaRPr>
          </a:p>
        </p:txBody>
      </p:sp>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72" y="3009099"/>
            <a:ext cx="3804382" cy="2726135"/>
          </a:xfrm>
          <a:prstGeom prst="rect">
            <a:avLst/>
          </a:prstGeom>
        </p:spPr>
      </p:pic>
      <p:pic>
        <p:nvPicPr>
          <p:cNvPr id="11" name="Imagen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6854" y="3009099"/>
            <a:ext cx="4046508" cy="2725200"/>
          </a:xfrm>
          <a:prstGeom prst="rect">
            <a:avLst/>
          </a:prstGeom>
        </p:spPr>
      </p:pic>
      <p:pic>
        <p:nvPicPr>
          <p:cNvPr id="12" name="Imagen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3115" y="3009099"/>
            <a:ext cx="3793640" cy="2725200"/>
          </a:xfrm>
          <a:prstGeom prst="rect">
            <a:avLst/>
          </a:prstGeom>
        </p:spPr>
      </p:pic>
    </p:spTree>
    <p:extLst>
      <p:ext uri="{BB962C8B-B14F-4D97-AF65-F5344CB8AC3E}">
        <p14:creationId xmlns:p14="http://schemas.microsoft.com/office/powerpoint/2010/main" val="1981337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707886"/>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Pruebas y Resultados </a:t>
            </a:r>
          </a:p>
          <a:p>
            <a:r>
              <a:rPr lang="es-EC" sz="1200" b="1" dirty="0">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Tabla de Resumen</a:t>
            </a:r>
            <a:endParaRPr lang="es-E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 name="Tabla 3"/>
              <p:cNvGraphicFramePr>
                <a:graphicFrameLocks noGrp="1"/>
              </p:cNvGraphicFramePr>
              <p:nvPr>
                <p:extLst>
                  <p:ext uri="{D42A27DB-BD31-4B8C-83A1-F6EECF244321}">
                    <p14:modId xmlns:p14="http://schemas.microsoft.com/office/powerpoint/2010/main" val="550256031"/>
                  </p:ext>
                </p:extLst>
              </p:nvPr>
            </p:nvGraphicFramePr>
            <p:xfrm>
              <a:off x="1521235" y="995269"/>
              <a:ext cx="8572001" cy="3910333"/>
            </p:xfrm>
            <a:graphic>
              <a:graphicData uri="http://schemas.openxmlformats.org/drawingml/2006/table">
                <a:tbl>
                  <a:tblPr firstRow="1" firstCol="1" bandRow="1">
                    <a:tableStyleId>{17292A2E-F333-43FB-9621-5CBBE7FDCDCB}</a:tableStyleId>
                  </a:tblPr>
                  <a:tblGrid>
                    <a:gridCol w="2057210">
                      <a:extLst>
                        <a:ext uri="{9D8B030D-6E8A-4147-A177-3AD203B41FA5}">
                          <a16:colId xmlns:a16="http://schemas.microsoft.com/office/drawing/2014/main" val="1674110192"/>
                        </a:ext>
                      </a:extLst>
                    </a:gridCol>
                    <a:gridCol w="1334430">
                      <a:extLst>
                        <a:ext uri="{9D8B030D-6E8A-4147-A177-3AD203B41FA5}">
                          <a16:colId xmlns:a16="http://schemas.microsoft.com/office/drawing/2014/main" val="1265104949"/>
                        </a:ext>
                      </a:extLst>
                    </a:gridCol>
                    <a:gridCol w="1397550">
                      <a:extLst>
                        <a:ext uri="{9D8B030D-6E8A-4147-A177-3AD203B41FA5}">
                          <a16:colId xmlns:a16="http://schemas.microsoft.com/office/drawing/2014/main" val="347665438"/>
                        </a:ext>
                      </a:extLst>
                    </a:gridCol>
                    <a:gridCol w="1514904">
                      <a:extLst>
                        <a:ext uri="{9D8B030D-6E8A-4147-A177-3AD203B41FA5}">
                          <a16:colId xmlns:a16="http://schemas.microsoft.com/office/drawing/2014/main" val="737041324"/>
                        </a:ext>
                      </a:extLst>
                    </a:gridCol>
                    <a:gridCol w="2267907">
                      <a:extLst>
                        <a:ext uri="{9D8B030D-6E8A-4147-A177-3AD203B41FA5}">
                          <a16:colId xmlns:a16="http://schemas.microsoft.com/office/drawing/2014/main" val="3056655099"/>
                        </a:ext>
                      </a:extLst>
                    </a:gridCol>
                  </a:tblGrid>
                  <a:tr h="496423">
                    <a:tc>
                      <a:txBody>
                        <a:bodyPr/>
                        <a:lstStyle/>
                        <a:p>
                          <a:pPr indent="457200">
                            <a:lnSpc>
                              <a:spcPct val="200000"/>
                            </a:lnSpc>
                            <a:spcAft>
                              <a:spcPts val="0"/>
                            </a:spcAft>
                          </a:pPr>
                          <a:r>
                            <a:rPr lang="es-EC"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s-EC" sz="1200">
                              <a:effectLst/>
                            </a:rPr>
                            <a:t> </a:t>
                          </a:r>
                          <a:r>
                            <a:rPr lang="es-ES" sz="1200">
                              <a:effectLst/>
                            </a:rPr>
                            <a:t>Estático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s-ES" sz="1200">
                              <a:effectLst/>
                            </a:rPr>
                            <a:t>Caminando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s-ES" sz="1200">
                              <a:effectLst/>
                            </a:rPr>
                            <a:t>Vehicular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s-ES" sz="1200" dirty="0">
                              <a:effectLst/>
                            </a:rPr>
                            <a:t>Vehicular anillo</a:t>
                          </a:r>
                          <a:r>
                            <a:rPr lang="es-ES" sz="1200" baseline="0" dirty="0">
                              <a:effectLst/>
                            </a:rPr>
                            <a:t> vial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841877904"/>
                      </a:ext>
                    </a:extLst>
                  </a:tr>
                  <a:tr h="330949">
                    <a:tc>
                      <a:txBody>
                        <a:bodyPr/>
                        <a:lstStyle/>
                        <a:p>
                          <a:pPr indent="457200">
                            <a:lnSpc>
                              <a:spcPct val="200000"/>
                            </a:lnSpc>
                            <a:spcAft>
                              <a:spcPts val="0"/>
                            </a:spcAft>
                          </a:pPr>
                          <a:r>
                            <a:rPr lang="es-ES" sz="1200">
                              <a:effectLst/>
                            </a:rPr>
                            <a:t>RMSE</a:t>
                          </a:r>
                          <a:r>
                            <a:rPr lang="es-ES" sz="1200" baseline="-25000">
                              <a:effectLst/>
                            </a:rPr>
                            <a:t>lon</a:t>
                          </a:r>
                          <a:r>
                            <a:rPr lang="en-US" sz="1200" baseline="-25000">
                              <a:effectLst/>
                            </a:rPr>
                            <a:t>gitud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1.4339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9.0081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10.1370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a:effectLst/>
                            </a:rPr>
                            <a:t>7.9670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3518348597"/>
                      </a:ext>
                    </a:extLst>
                  </a:tr>
                  <a:tr h="330949">
                    <a:tc>
                      <a:txBody>
                        <a:bodyPr/>
                        <a:lstStyle/>
                        <a:p>
                          <a:pPr indent="457200">
                            <a:lnSpc>
                              <a:spcPct val="200000"/>
                            </a:lnSpc>
                            <a:spcAft>
                              <a:spcPts val="0"/>
                            </a:spcAft>
                          </a:pPr>
                          <a:r>
                            <a:rPr lang="en-US" sz="1200">
                              <a:effectLst/>
                            </a:rPr>
                            <a:t>RMSE</a:t>
                          </a:r>
                          <a:r>
                            <a:rPr lang="en-US" sz="1200" baseline="-25000">
                              <a:effectLst/>
                            </a:rPr>
                            <a:t>latitud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 5.3774 m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8.8771 m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16.8704 m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a:effectLst/>
                            </a:rPr>
                            <a:t>13.9337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3855394860"/>
                      </a:ext>
                    </a:extLst>
                  </a:tr>
                  <a:tr h="330949">
                    <a:tc>
                      <a:txBody>
                        <a:bodyPr/>
                        <a:lstStyle/>
                        <a:p>
                          <a:pPr indent="457200">
                            <a:lnSpc>
                              <a:spcPct val="200000"/>
                            </a:lnSpc>
                            <a:spcAft>
                              <a:spcPts val="0"/>
                            </a:spcAft>
                          </a:pPr>
                          <a:r>
                            <a:rPr lang="en-US" sz="1200" dirty="0" err="1">
                              <a:effectLst/>
                            </a:rPr>
                            <a:t>RMSE</a:t>
                          </a:r>
                          <a:r>
                            <a:rPr lang="en-US" sz="1200" baseline="-25000" dirty="0" err="1">
                              <a:effectLst/>
                            </a:rPr>
                            <a:t>radial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 5.5653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12.6471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19.6817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a:effectLst/>
                            </a:rPr>
                            <a:t>16.0506 m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1259747279"/>
                      </a:ext>
                    </a:extLst>
                  </a:tr>
                  <a:tr h="330949">
                    <a:tc>
                      <a:txBody>
                        <a:bodyPr/>
                        <a:lstStyle/>
                        <a:p>
                          <a:pPr indent="457200">
                            <a:lnSpc>
                              <a:spcPct val="200000"/>
                            </a:lnSpc>
                            <a:spcAft>
                              <a:spcPts val="0"/>
                            </a:spcAft>
                          </a:pPr>
                          <a:r>
                            <a:rPr lang="en-US" sz="1200">
                              <a:effectLst/>
                            </a:rPr>
                            <a:t>Exactitud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 8.3360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21.8888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33.0531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a:effectLst/>
                            </a:rPr>
                            <a:t>26.8032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1013106023"/>
                      </a:ext>
                    </a:extLst>
                  </a:tr>
                  <a:tr h="330949">
                    <a:tc>
                      <a:txBody>
                        <a:bodyPr/>
                        <a:lstStyle/>
                        <a:p>
                          <a:pPr indent="457200" algn="ctr">
                            <a:lnSpc>
                              <a:spcPct val="200000"/>
                            </a:lnSpc>
                            <a:spcAft>
                              <a:spcPts val="0"/>
                            </a:spcAft>
                          </a:pPr>
                          <a14:m>
                            <m:oMathPara xmlns:m="http://schemas.openxmlformats.org/officeDocument/2006/math">
                              <m:oMathParaPr>
                                <m:jc m:val="left"/>
                              </m:oMathParaPr>
                              <m:oMath xmlns:m="http://schemas.openxmlformats.org/officeDocument/2006/math">
                                <m:sSub>
                                  <m:sSubPr>
                                    <m:ctrlPr>
                                      <a:rPr lang="en-US" sz="1200" i="1">
                                        <a:effectLst/>
                                        <a:latin typeface="Cambria Math" panose="02040503050406030204" pitchFamily="18" charset="0"/>
                                      </a:rPr>
                                    </m:ctrlPr>
                                  </m:sSubPr>
                                  <m:e>
                                    <m:r>
                                      <a:rPr lang="en-US" sz="1200">
                                        <a:effectLst/>
                                        <a:latin typeface="Cambria Math" panose="02040503050406030204" pitchFamily="18" charset="0"/>
                                      </a:rPr>
                                      <m:t>𝝈</m:t>
                                    </m:r>
                                  </m:e>
                                  <m:sub>
                                    <m:r>
                                      <a:rPr lang="es-ES" sz="1200">
                                        <a:effectLst/>
                                        <a:latin typeface="Cambria Math" panose="02040503050406030204" pitchFamily="18" charset="0"/>
                                      </a:rPr>
                                      <m:t>𝒍𝒐𝒏𝒈𝒊𝒕𝒖𝒅</m:t>
                                    </m:r>
                                  </m:sub>
                                </m:sSub>
                              </m:oMath>
                            </m:oMathPara>
                          </a14:m>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 1.18167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8.35334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8.06126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a:effectLst/>
                            </a:rPr>
                            <a:t>4.58062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18316773"/>
                      </a:ext>
                    </a:extLst>
                  </a:tr>
                  <a:tr h="330949">
                    <a:tc>
                      <a:txBody>
                        <a:bodyPr/>
                        <a:lstStyle/>
                        <a:p>
                          <a:pPr indent="457200" algn="ctr">
                            <a:lnSpc>
                              <a:spcPct val="200000"/>
                            </a:lnSpc>
                            <a:spcAft>
                              <a:spcPts val="0"/>
                            </a:spcAft>
                          </a:pPr>
                          <a14:m>
                            <m:oMathPara xmlns:m="http://schemas.openxmlformats.org/officeDocument/2006/math">
                              <m:oMathParaPr>
                                <m:jc m:val="left"/>
                              </m:oMathParaPr>
                              <m:oMath xmlns:m="http://schemas.openxmlformats.org/officeDocument/2006/math">
                                <m:sSub>
                                  <m:sSubPr>
                                    <m:ctrlPr>
                                      <a:rPr lang="en-US" sz="1200" i="1">
                                        <a:effectLst/>
                                        <a:latin typeface="Cambria Math" panose="02040503050406030204" pitchFamily="18" charset="0"/>
                                      </a:rPr>
                                    </m:ctrlPr>
                                  </m:sSubPr>
                                  <m:e>
                                    <m:r>
                                      <a:rPr lang="en-US" sz="1200">
                                        <a:effectLst/>
                                        <a:latin typeface="Cambria Math" panose="02040503050406030204" pitchFamily="18" charset="0"/>
                                      </a:rPr>
                                      <m:t>𝝈</m:t>
                                    </m:r>
                                  </m:e>
                                  <m:sub>
                                    <m:r>
                                      <a:rPr lang="en-US" sz="1200">
                                        <a:effectLst/>
                                        <a:latin typeface="Cambria Math" panose="02040503050406030204" pitchFamily="18" charset="0"/>
                                      </a:rPr>
                                      <m:t>𝒍</m:t>
                                    </m:r>
                                    <m:r>
                                      <a:rPr lang="es-ES" sz="1200">
                                        <a:effectLst/>
                                        <a:latin typeface="Cambria Math" panose="02040503050406030204" pitchFamily="18" charset="0"/>
                                      </a:rPr>
                                      <m:t>𝒂𝒕𝒊𝒕𝒖𝒅</m:t>
                                    </m:r>
                                  </m:sub>
                                </m:sSub>
                              </m:oMath>
                            </m:oMathPara>
                          </a14:m>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  3.71866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5.92058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 12,2546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a:effectLst/>
                            </a:rPr>
                            <a:t>  8.33911 m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1598664683"/>
                      </a:ext>
                    </a:extLst>
                  </a:tr>
                  <a:tr h="330949">
                    <a:tc>
                      <a:txBody>
                        <a:bodyPr/>
                        <a:lstStyle/>
                        <a:p>
                          <a:pPr indent="457200">
                            <a:lnSpc>
                              <a:spcPct val="200000"/>
                            </a:lnSpc>
                            <a:spcAft>
                              <a:spcPts val="0"/>
                            </a:spcAft>
                          </a:pPr>
                          <a:r>
                            <a:rPr lang="en-US" sz="1200">
                              <a:effectLst/>
                            </a:rPr>
                            <a:t>Media longitud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  0.81455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3.40107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 6.16704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a:effectLst/>
                            </a:rPr>
                            <a:t>6.52776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728331998"/>
                      </a:ext>
                    </a:extLst>
                  </a:tr>
                  <a:tr h="330949">
                    <a:tc>
                      <a:txBody>
                        <a:bodyPr/>
                        <a:lstStyle/>
                        <a:p>
                          <a:pPr indent="457200">
                            <a:lnSpc>
                              <a:spcPct val="200000"/>
                            </a:lnSpc>
                            <a:spcAft>
                              <a:spcPts val="0"/>
                            </a:spcAft>
                          </a:pPr>
                          <a:r>
                            <a:rPr lang="en-US" sz="1200">
                              <a:effectLst/>
                            </a:rPr>
                            <a:t>Media latitud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  3.8892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6.6220 m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 12.2546 m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a:effectLst/>
                            </a:rPr>
                            <a:t>11.1807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2983596383"/>
                      </a:ext>
                    </a:extLst>
                  </a:tr>
                  <a:tr h="330949">
                    <a:tc>
                      <a:txBody>
                        <a:bodyPr/>
                        <a:lstStyle/>
                        <a:p>
                          <a:pPr indent="457200">
                            <a:lnSpc>
                              <a:spcPct val="200000"/>
                            </a:lnSpc>
                            <a:spcAft>
                              <a:spcPts val="0"/>
                            </a:spcAft>
                          </a:pPr>
                          <a:r>
                            <a:rPr lang="en-US" sz="1200">
                              <a:effectLst/>
                            </a:rPr>
                            <a:t># Paquetes Perdidos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18 (4,69%)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35 (9,11%)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132 (34,8%)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dirty="0">
                              <a:effectLst/>
                            </a:rPr>
                            <a:t>20 (10,41%)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2165314906"/>
                      </a:ext>
                    </a:extLst>
                  </a:tr>
                  <a:tr h="330949">
                    <a:tc>
                      <a:txBody>
                        <a:bodyPr/>
                        <a:lstStyle/>
                        <a:p>
                          <a:pPr indent="457200">
                            <a:lnSpc>
                              <a:spcPct val="200000"/>
                            </a:lnSpc>
                            <a:spcAft>
                              <a:spcPts val="0"/>
                            </a:spcAft>
                          </a:pPr>
                          <a:r>
                            <a:rPr lang="en-US" sz="1200" dirty="0" err="1">
                              <a:effectLst/>
                            </a:rPr>
                            <a:t>Retardo</a:t>
                          </a:r>
                          <a:r>
                            <a:rPr lang="en-US"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t>3.88 s</a:t>
                          </a:r>
                          <a:endParaRPr lang="en-US" sz="1200" dirty="0">
                            <a:latin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s-ES" sz="1200" dirty="0"/>
                            <a:t>3.87 s</a:t>
                          </a:r>
                          <a:endParaRPr lang="en-US" sz="1200" dirty="0">
                            <a:latin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t>2.58 s</a:t>
                          </a:r>
                          <a:endParaRPr lang="en-US" sz="1200" dirty="0">
                            <a:latin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s-ES" sz="1200" dirty="0"/>
                            <a:t>2.09 s</a:t>
                          </a:r>
                          <a:endParaRPr lang="en-US" sz="1200" dirty="0">
                            <a:latin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4202275529"/>
                      </a:ext>
                    </a:extLst>
                  </a:tr>
                </a:tbl>
              </a:graphicData>
            </a:graphic>
          </p:graphicFrame>
        </mc:Choice>
        <mc:Fallback xmlns="">
          <p:graphicFrame>
            <p:nvGraphicFramePr>
              <p:cNvPr id="4" name="Tabla 3"/>
              <p:cNvGraphicFramePr>
                <a:graphicFrameLocks noGrp="1"/>
              </p:cNvGraphicFramePr>
              <p:nvPr>
                <p:extLst>
                  <p:ext uri="{D42A27DB-BD31-4B8C-83A1-F6EECF244321}">
                    <p14:modId xmlns:p14="http://schemas.microsoft.com/office/powerpoint/2010/main" val="550256031"/>
                  </p:ext>
                </p:extLst>
              </p:nvPr>
            </p:nvGraphicFramePr>
            <p:xfrm>
              <a:off x="1521235" y="995269"/>
              <a:ext cx="8572001" cy="3910333"/>
            </p:xfrm>
            <a:graphic>
              <a:graphicData uri="http://schemas.openxmlformats.org/drawingml/2006/table">
                <a:tbl>
                  <a:tblPr firstRow="1" firstCol="1" bandRow="1">
                    <a:tableStyleId>{17292A2E-F333-43FB-9621-5CBBE7FDCDCB}</a:tableStyleId>
                  </a:tblPr>
                  <a:tblGrid>
                    <a:gridCol w="2057210">
                      <a:extLst>
                        <a:ext uri="{9D8B030D-6E8A-4147-A177-3AD203B41FA5}">
                          <a16:colId xmlns:a16="http://schemas.microsoft.com/office/drawing/2014/main" val="1674110192"/>
                        </a:ext>
                      </a:extLst>
                    </a:gridCol>
                    <a:gridCol w="1334430">
                      <a:extLst>
                        <a:ext uri="{9D8B030D-6E8A-4147-A177-3AD203B41FA5}">
                          <a16:colId xmlns:a16="http://schemas.microsoft.com/office/drawing/2014/main" val="1265104949"/>
                        </a:ext>
                      </a:extLst>
                    </a:gridCol>
                    <a:gridCol w="1397550">
                      <a:extLst>
                        <a:ext uri="{9D8B030D-6E8A-4147-A177-3AD203B41FA5}">
                          <a16:colId xmlns:a16="http://schemas.microsoft.com/office/drawing/2014/main" val="347665438"/>
                        </a:ext>
                      </a:extLst>
                    </a:gridCol>
                    <a:gridCol w="1514904">
                      <a:extLst>
                        <a:ext uri="{9D8B030D-6E8A-4147-A177-3AD203B41FA5}">
                          <a16:colId xmlns:a16="http://schemas.microsoft.com/office/drawing/2014/main" val="737041324"/>
                        </a:ext>
                      </a:extLst>
                    </a:gridCol>
                    <a:gridCol w="2267907">
                      <a:extLst>
                        <a:ext uri="{9D8B030D-6E8A-4147-A177-3AD203B41FA5}">
                          <a16:colId xmlns:a16="http://schemas.microsoft.com/office/drawing/2014/main" val="3056655099"/>
                        </a:ext>
                      </a:extLst>
                    </a:gridCol>
                  </a:tblGrid>
                  <a:tr h="496423">
                    <a:tc>
                      <a:txBody>
                        <a:bodyPr/>
                        <a:lstStyle/>
                        <a:p>
                          <a:pPr indent="457200">
                            <a:lnSpc>
                              <a:spcPct val="200000"/>
                            </a:lnSpc>
                            <a:spcAft>
                              <a:spcPts val="0"/>
                            </a:spcAft>
                          </a:pPr>
                          <a:r>
                            <a:rPr lang="es-EC"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s-EC" sz="1200">
                              <a:effectLst/>
                            </a:rPr>
                            <a:t> </a:t>
                          </a:r>
                          <a:r>
                            <a:rPr lang="es-ES" sz="1200">
                              <a:effectLst/>
                            </a:rPr>
                            <a:t>Estático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s-ES" sz="1200">
                              <a:effectLst/>
                            </a:rPr>
                            <a:t>Caminando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s-ES" sz="1200">
                              <a:effectLst/>
                            </a:rPr>
                            <a:t>Vehicular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s-ES" sz="1200" dirty="0">
                              <a:effectLst/>
                            </a:rPr>
                            <a:t>Vehicular anillo</a:t>
                          </a:r>
                          <a:r>
                            <a:rPr lang="es-ES" sz="1200" baseline="0" dirty="0">
                              <a:effectLst/>
                            </a:rPr>
                            <a:t> vial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841877904"/>
                      </a:ext>
                    </a:extLst>
                  </a:tr>
                  <a:tr h="330949">
                    <a:tc>
                      <a:txBody>
                        <a:bodyPr/>
                        <a:lstStyle/>
                        <a:p>
                          <a:pPr indent="457200">
                            <a:lnSpc>
                              <a:spcPct val="200000"/>
                            </a:lnSpc>
                            <a:spcAft>
                              <a:spcPts val="0"/>
                            </a:spcAft>
                          </a:pPr>
                          <a:r>
                            <a:rPr lang="es-ES" sz="1200">
                              <a:effectLst/>
                            </a:rPr>
                            <a:t>RMSE</a:t>
                          </a:r>
                          <a:r>
                            <a:rPr lang="es-ES" sz="1200" baseline="-25000">
                              <a:effectLst/>
                            </a:rPr>
                            <a:t>lon</a:t>
                          </a:r>
                          <a:r>
                            <a:rPr lang="en-US" sz="1200" baseline="-25000">
                              <a:effectLst/>
                            </a:rPr>
                            <a:t>gitud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1.4339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9.0081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10.1370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a:effectLst/>
                            </a:rPr>
                            <a:t>7.9670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3518348597"/>
                      </a:ext>
                    </a:extLst>
                  </a:tr>
                  <a:tr h="330949">
                    <a:tc>
                      <a:txBody>
                        <a:bodyPr/>
                        <a:lstStyle/>
                        <a:p>
                          <a:pPr indent="457200">
                            <a:lnSpc>
                              <a:spcPct val="200000"/>
                            </a:lnSpc>
                            <a:spcAft>
                              <a:spcPts val="0"/>
                            </a:spcAft>
                          </a:pPr>
                          <a:r>
                            <a:rPr lang="en-US" sz="1200">
                              <a:effectLst/>
                            </a:rPr>
                            <a:t>RMSE</a:t>
                          </a:r>
                          <a:r>
                            <a:rPr lang="en-US" sz="1200" baseline="-25000">
                              <a:effectLst/>
                            </a:rPr>
                            <a:t>latitud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 5.3774 m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8.8771 m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16.8704 m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a:effectLst/>
                            </a:rPr>
                            <a:t>13.9337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3855394860"/>
                      </a:ext>
                    </a:extLst>
                  </a:tr>
                  <a:tr h="330949">
                    <a:tc>
                      <a:txBody>
                        <a:bodyPr/>
                        <a:lstStyle/>
                        <a:p>
                          <a:pPr indent="457200">
                            <a:lnSpc>
                              <a:spcPct val="200000"/>
                            </a:lnSpc>
                            <a:spcAft>
                              <a:spcPts val="0"/>
                            </a:spcAft>
                          </a:pPr>
                          <a:r>
                            <a:rPr lang="en-US" sz="1200" dirty="0" err="1">
                              <a:effectLst/>
                            </a:rPr>
                            <a:t>RMSE</a:t>
                          </a:r>
                          <a:r>
                            <a:rPr lang="en-US" sz="1200" baseline="-25000" dirty="0" err="1">
                              <a:effectLst/>
                            </a:rPr>
                            <a:t>radial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 5.5653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12.6471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19.6817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a:effectLst/>
                            </a:rPr>
                            <a:t>16.0506 m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1259747279"/>
                      </a:ext>
                    </a:extLst>
                  </a:tr>
                  <a:tr h="330949">
                    <a:tc>
                      <a:txBody>
                        <a:bodyPr/>
                        <a:lstStyle/>
                        <a:p>
                          <a:pPr indent="457200">
                            <a:lnSpc>
                              <a:spcPct val="200000"/>
                            </a:lnSpc>
                            <a:spcAft>
                              <a:spcPts val="0"/>
                            </a:spcAft>
                          </a:pPr>
                          <a:r>
                            <a:rPr lang="en-US" sz="1200">
                              <a:effectLst/>
                            </a:rPr>
                            <a:t>Exactitud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 8.3360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21.8888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33.0531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a:effectLst/>
                            </a:rPr>
                            <a:t>26.8032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1013106023"/>
                      </a:ext>
                    </a:extLst>
                  </a:tr>
                  <a:tr h="400558">
                    <a:tc>
                      <a:txBody>
                        <a:bodyPr/>
                        <a:lstStyle/>
                        <a:p>
                          <a:endParaRPr lang="es-EC"/>
                        </a:p>
                      </a:txBody>
                      <a:tcPr marL="27587" marR="27587" marT="0" marB="0">
                        <a:blipFill>
                          <a:blip r:embed="rId2"/>
                          <a:stretch>
                            <a:fillRect l="-296" t="-454545" r="-316864" b="-436364"/>
                          </a:stretch>
                        </a:blipFill>
                      </a:tcPr>
                    </a:tc>
                    <a:tc>
                      <a:txBody>
                        <a:bodyPr/>
                        <a:lstStyle/>
                        <a:p>
                          <a:pPr indent="457200">
                            <a:lnSpc>
                              <a:spcPct val="200000"/>
                            </a:lnSpc>
                            <a:spcAft>
                              <a:spcPts val="0"/>
                            </a:spcAft>
                          </a:pPr>
                          <a:r>
                            <a:rPr lang="en-US" sz="1200">
                              <a:effectLst/>
                            </a:rPr>
                            <a:t> 1.18167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8.35334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8.06126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a:effectLst/>
                            </a:rPr>
                            <a:t>4.58062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18316773"/>
                      </a:ext>
                    </a:extLst>
                  </a:tr>
                  <a:tr h="365760">
                    <a:tc>
                      <a:txBody>
                        <a:bodyPr/>
                        <a:lstStyle/>
                        <a:p>
                          <a:endParaRPr lang="es-EC"/>
                        </a:p>
                      </a:txBody>
                      <a:tcPr marL="27587" marR="27587" marT="0" marB="0">
                        <a:blipFill>
                          <a:blip r:embed="rId2"/>
                          <a:stretch>
                            <a:fillRect l="-296" t="-610000" r="-316864" b="-380000"/>
                          </a:stretch>
                        </a:blipFill>
                      </a:tcPr>
                    </a:tc>
                    <a:tc>
                      <a:txBody>
                        <a:bodyPr/>
                        <a:lstStyle/>
                        <a:p>
                          <a:pPr indent="457200">
                            <a:lnSpc>
                              <a:spcPct val="200000"/>
                            </a:lnSpc>
                            <a:spcAft>
                              <a:spcPts val="0"/>
                            </a:spcAft>
                          </a:pPr>
                          <a:r>
                            <a:rPr lang="en-US" sz="1200">
                              <a:effectLst/>
                            </a:rPr>
                            <a:t>  3.71866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5.92058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 12,2546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a:effectLst/>
                            </a:rPr>
                            <a:t>  8.33911 m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1598664683"/>
                      </a:ext>
                    </a:extLst>
                  </a:tr>
                  <a:tr h="330949">
                    <a:tc>
                      <a:txBody>
                        <a:bodyPr/>
                        <a:lstStyle/>
                        <a:p>
                          <a:pPr indent="457200">
                            <a:lnSpc>
                              <a:spcPct val="200000"/>
                            </a:lnSpc>
                            <a:spcAft>
                              <a:spcPts val="0"/>
                            </a:spcAft>
                          </a:pPr>
                          <a:r>
                            <a:rPr lang="en-US" sz="1200">
                              <a:effectLst/>
                            </a:rPr>
                            <a:t>Media longitud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  0.81455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3.40107 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 6.16704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a:effectLst/>
                            </a:rPr>
                            <a:t>6.52776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728331998"/>
                      </a:ext>
                    </a:extLst>
                  </a:tr>
                  <a:tr h="330949">
                    <a:tc>
                      <a:txBody>
                        <a:bodyPr/>
                        <a:lstStyle/>
                        <a:p>
                          <a:pPr indent="457200">
                            <a:lnSpc>
                              <a:spcPct val="200000"/>
                            </a:lnSpc>
                            <a:spcAft>
                              <a:spcPts val="0"/>
                            </a:spcAft>
                          </a:pPr>
                          <a:r>
                            <a:rPr lang="en-US" sz="1200">
                              <a:effectLst/>
                            </a:rPr>
                            <a:t>Media latitud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  3.8892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6.6220 m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a:effectLst/>
                            </a:rPr>
                            <a:t> 12.2546 m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a:effectLst/>
                            </a:rPr>
                            <a:t>11.1807 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2983596383"/>
                      </a:ext>
                    </a:extLst>
                  </a:tr>
                  <a:tr h="330949">
                    <a:tc>
                      <a:txBody>
                        <a:bodyPr/>
                        <a:lstStyle/>
                        <a:p>
                          <a:pPr indent="457200">
                            <a:lnSpc>
                              <a:spcPct val="200000"/>
                            </a:lnSpc>
                            <a:spcAft>
                              <a:spcPts val="0"/>
                            </a:spcAft>
                          </a:pPr>
                          <a:r>
                            <a:rPr lang="en-US" sz="1200">
                              <a:effectLst/>
                            </a:rPr>
                            <a:t># Paquetes Perdidos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18 (4,69%)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35 (9,11%)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effectLst/>
                            </a:rPr>
                            <a:t>132 (34,8%)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n-US" sz="1200" dirty="0">
                              <a:effectLst/>
                            </a:rPr>
                            <a:t>20 (10,41%)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2165314906"/>
                      </a:ext>
                    </a:extLst>
                  </a:tr>
                  <a:tr h="330949">
                    <a:tc>
                      <a:txBody>
                        <a:bodyPr/>
                        <a:lstStyle/>
                        <a:p>
                          <a:pPr indent="457200">
                            <a:lnSpc>
                              <a:spcPct val="200000"/>
                            </a:lnSpc>
                            <a:spcAft>
                              <a:spcPts val="0"/>
                            </a:spcAft>
                          </a:pPr>
                          <a:r>
                            <a:rPr lang="en-US" sz="1200" dirty="0" err="1">
                              <a:effectLst/>
                            </a:rPr>
                            <a:t>Retardo</a:t>
                          </a:r>
                          <a:r>
                            <a:rPr lang="en-US"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t>3.88 s</a:t>
                          </a:r>
                          <a:endParaRPr lang="en-US" sz="1200" dirty="0">
                            <a:latin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s-ES" sz="1200" dirty="0"/>
                            <a:t>3.87 s</a:t>
                          </a:r>
                          <a:endParaRPr lang="en-US" sz="1200" dirty="0">
                            <a:latin typeface="Times New Roman" panose="02020603050405020304" pitchFamily="18" charset="0"/>
                            <a:cs typeface="Times New Roman" panose="02020603050405020304" pitchFamily="18" charset="0"/>
                          </a:endParaRPr>
                        </a:p>
                      </a:txBody>
                      <a:tcPr marL="27587" marR="27587" marT="0" marB="0"/>
                    </a:tc>
                    <a:tc>
                      <a:txBody>
                        <a:bodyPr/>
                        <a:lstStyle/>
                        <a:p>
                          <a:pPr indent="457200">
                            <a:lnSpc>
                              <a:spcPct val="200000"/>
                            </a:lnSpc>
                            <a:spcAft>
                              <a:spcPts val="0"/>
                            </a:spcAft>
                          </a:pPr>
                          <a:r>
                            <a:rPr lang="en-US" sz="1200" dirty="0"/>
                            <a:t>2.58 s</a:t>
                          </a:r>
                          <a:endParaRPr lang="en-US" sz="1200" dirty="0">
                            <a:latin typeface="Times New Roman" panose="02020603050405020304" pitchFamily="18" charset="0"/>
                            <a:cs typeface="Times New Roman" panose="02020603050405020304" pitchFamily="18" charset="0"/>
                          </a:endParaRPr>
                        </a:p>
                      </a:txBody>
                      <a:tcPr marL="27587" marR="27587" marT="0" marB="0"/>
                    </a:tc>
                    <a:tc>
                      <a:txBody>
                        <a:bodyPr/>
                        <a:lstStyle/>
                        <a:p>
                          <a:pPr indent="457200" algn="ctr">
                            <a:lnSpc>
                              <a:spcPct val="200000"/>
                            </a:lnSpc>
                            <a:spcAft>
                              <a:spcPts val="0"/>
                            </a:spcAft>
                          </a:pPr>
                          <a:r>
                            <a:rPr lang="es-ES" sz="1200" dirty="0"/>
                            <a:t>2.09 s</a:t>
                          </a:r>
                          <a:endParaRPr lang="en-US" sz="1200" dirty="0">
                            <a:latin typeface="Times New Roman" panose="02020603050405020304" pitchFamily="18" charset="0"/>
                            <a:cs typeface="Times New Roman" panose="02020603050405020304" pitchFamily="18" charset="0"/>
                          </a:endParaRPr>
                        </a:p>
                      </a:txBody>
                      <a:tcPr marL="27587" marR="27587" marT="0" marB="0"/>
                    </a:tc>
                    <a:extLst>
                      <a:ext uri="{0D108BD9-81ED-4DB2-BD59-A6C34878D82A}">
                        <a16:rowId xmlns:a16="http://schemas.microsoft.com/office/drawing/2014/main" val="4202275529"/>
                      </a:ext>
                    </a:extLst>
                  </a:tr>
                </a:tbl>
              </a:graphicData>
            </a:graphic>
          </p:graphicFrame>
        </mc:Fallback>
      </mc:AlternateContent>
      <p:sp>
        <p:nvSpPr>
          <p:cNvPr id="5"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23</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3146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707886"/>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Pruebas y Resultados </a:t>
            </a:r>
          </a:p>
          <a:p>
            <a:r>
              <a:rPr lang="es-EC" sz="1200" b="1" dirty="0">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Duración de la Batería</a:t>
            </a:r>
            <a:endParaRPr lang="es-ES" sz="1600" dirty="0">
              <a:latin typeface="Times New Roman" panose="02020603050405020304" pitchFamily="18" charset="0"/>
              <a:cs typeface="Times New Roman" panose="02020603050405020304" pitchFamily="18" charset="0"/>
            </a:endParaRPr>
          </a:p>
        </p:txBody>
      </p:sp>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954" y="991434"/>
            <a:ext cx="2380071" cy="2380416"/>
          </a:xfrm>
          <a:prstGeom prst="rect">
            <a:avLst/>
          </a:prstGeom>
          <a:noFill/>
          <a:ln>
            <a:noFill/>
          </a:ln>
        </p:spPr>
      </p:pic>
      <p:pic>
        <p:nvPicPr>
          <p:cNvPr id="5" name="Imagen 4"/>
          <p:cNvPicPr/>
          <p:nvPr/>
        </p:nvPicPr>
        <p:blipFill rotWithShape="1">
          <a:blip r:embed="rId3" cstate="print">
            <a:extLst>
              <a:ext uri="{28A0092B-C50C-407E-A947-70E740481C1C}">
                <a14:useLocalDpi xmlns:a14="http://schemas.microsoft.com/office/drawing/2010/main" val="0"/>
              </a:ext>
            </a:extLst>
          </a:blip>
          <a:srcRect l="7900" r="8009"/>
          <a:stretch/>
        </p:blipFill>
        <p:spPr bwMode="auto">
          <a:xfrm>
            <a:off x="4350112" y="837654"/>
            <a:ext cx="7049407" cy="4648745"/>
          </a:xfrm>
          <a:prstGeom prst="rect">
            <a:avLst/>
          </a:prstGeom>
          <a:ln>
            <a:noFill/>
          </a:ln>
          <a:extLst>
            <a:ext uri="{53640926-AAD7-44D8-BBD7-CCE9431645EC}">
              <a14:shadowObscured xmlns:a14="http://schemas.microsoft.com/office/drawing/2010/main"/>
            </a:ext>
          </a:extLst>
        </p:spPr>
      </p:pic>
      <p:sp>
        <p:nvSpPr>
          <p:cNvPr id="6"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24</a:t>
            </a:r>
            <a:endParaRPr lang="es-ES" sz="2000" b="1" dirty="0">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4"/>
          <a:stretch>
            <a:fillRect/>
          </a:stretch>
        </p:blipFill>
        <p:spPr>
          <a:xfrm>
            <a:off x="465249" y="3448049"/>
            <a:ext cx="3765006" cy="2586035"/>
          </a:xfrm>
          <a:prstGeom prst="rect">
            <a:avLst/>
          </a:prstGeom>
        </p:spPr>
      </p:pic>
    </p:spTree>
    <p:extLst>
      <p:ext uri="{BB962C8B-B14F-4D97-AF65-F5344CB8AC3E}">
        <p14:creationId xmlns:p14="http://schemas.microsoft.com/office/powerpoint/2010/main" val="1388361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646331"/>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Conclusiones </a:t>
            </a:r>
          </a:p>
          <a:p>
            <a:r>
              <a:rPr lang="es-EC" sz="1200" b="1" dirty="0">
                <a:latin typeface="Times New Roman" panose="02020603050405020304" pitchFamily="18" charset="0"/>
                <a:cs typeface="Times New Roman" panose="02020603050405020304" pitchFamily="18" charset="0"/>
              </a:rPr>
              <a:t>       </a:t>
            </a:r>
            <a:endParaRPr lang="es-ES" sz="1600" dirty="0">
              <a:latin typeface="Times New Roman" panose="02020603050405020304" pitchFamily="18" charset="0"/>
              <a:cs typeface="Times New Roman" panose="02020603050405020304" pitchFamily="18" charset="0"/>
            </a:endParaRPr>
          </a:p>
        </p:txBody>
      </p:sp>
      <p:sp>
        <p:nvSpPr>
          <p:cNvPr id="2" name="Rectángulo 1"/>
          <p:cNvSpPr/>
          <p:nvPr/>
        </p:nvSpPr>
        <p:spPr>
          <a:xfrm>
            <a:off x="400594" y="646331"/>
            <a:ext cx="10982753" cy="4449295"/>
          </a:xfrm>
          <a:prstGeom prst="rect">
            <a:avLst/>
          </a:prstGeom>
        </p:spPr>
        <p:txBody>
          <a:bodyPr wrap="square">
            <a:spAutoFit/>
          </a:bodyPr>
          <a:lstStyle/>
          <a:p>
            <a:pPr marL="285750" indent="-285750">
              <a:lnSpc>
                <a:spcPct val="200000"/>
              </a:lnSpc>
              <a:spcAft>
                <a:spcPts val="0"/>
              </a:spcAft>
              <a:buFont typeface="Arial" panose="020B0604020202020204" pitchFamily="34" charset="0"/>
              <a:buChar char="•"/>
            </a:pPr>
            <a:r>
              <a:rPr lang="es-ES" sz="1600" dirty="0">
                <a:latin typeface="Times New Roman" panose="02020603050405020304" pitchFamily="18" charset="0"/>
                <a:ea typeface="Times New Roman" panose="02020603050405020304" pitchFamily="18" charset="0"/>
                <a:cs typeface="Times New Roman" panose="02020603050405020304" pitchFamily="18" charset="0"/>
              </a:rPr>
              <a:t>Se logró diseñar una red de sensores conformada por dos nodos distribuidos para el rastreo de niños y paradas inteligentes de modo que se envía la localización a la red Sigfox. </a:t>
            </a:r>
          </a:p>
          <a:p>
            <a:pPr marL="285750" indent="-285750">
              <a:lnSpc>
                <a:spcPct val="200000"/>
              </a:lnSpc>
              <a:spcAft>
                <a:spcPts val="0"/>
              </a:spcAft>
              <a:buFont typeface="Arial" panose="020B0604020202020204" pitchFamily="34" charset="0"/>
              <a:buChar char="•"/>
            </a:pPr>
            <a:r>
              <a:rPr lang="es-ES" sz="1600" dirty="0">
                <a:latin typeface="Times New Roman" panose="02020603050405020304" pitchFamily="18" charset="0"/>
                <a:ea typeface="Times New Roman" panose="02020603050405020304" pitchFamily="18" charset="0"/>
                <a:cs typeface="Times New Roman" panose="02020603050405020304" pitchFamily="18" charset="0"/>
              </a:rPr>
              <a:t>Se desarrolló una aplicación móvil y una página Web tanto para el aplicativo para el rastreo de niños como para las paradas inteligentes respectivamente.</a:t>
            </a:r>
          </a:p>
          <a:p>
            <a:pPr marL="285750" indent="-285750">
              <a:lnSpc>
                <a:spcPct val="200000"/>
              </a:lnSpc>
              <a:spcAft>
                <a:spcPts val="0"/>
              </a:spcAft>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Se determina que se tiene un menor error de posicionamiento en el escenario estático a comparación con los escenarios en movimiento ya que su error no supera los 10 m . Para los escenarios en movimiento se identifica que al caminar el error no supera los 17.1411 m mientras que en vehicular este error incrementa hasta los 31.3641m.</a:t>
            </a:r>
          </a:p>
          <a:p>
            <a:pPr marL="285750" indent="-285750">
              <a:lnSpc>
                <a:spcPct val="200000"/>
              </a:lnSpc>
              <a:spcAft>
                <a:spcPts val="0"/>
              </a:spcAft>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Respecto a la precisión se obtuvo que el 50% de las muestras adquiridas se encuentran a 4.2473 m  y que el 95% a 7.8218 m de la ubicación real en un escenario estático. </a:t>
            </a:r>
          </a:p>
        </p:txBody>
      </p:sp>
      <p:sp>
        <p:nvSpPr>
          <p:cNvPr id="4"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25</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3551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646331"/>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Conclusiones </a:t>
            </a:r>
          </a:p>
          <a:p>
            <a:r>
              <a:rPr lang="es-EC" sz="1200" b="1" dirty="0">
                <a:latin typeface="Times New Roman" panose="02020603050405020304" pitchFamily="18" charset="0"/>
                <a:cs typeface="Times New Roman" panose="02020603050405020304" pitchFamily="18" charset="0"/>
              </a:rPr>
              <a:t>       </a:t>
            </a:r>
            <a:endParaRPr lang="es-ES" sz="1600" dirty="0">
              <a:latin typeface="Times New Roman" panose="02020603050405020304" pitchFamily="18" charset="0"/>
              <a:cs typeface="Times New Roman" panose="02020603050405020304" pitchFamily="18" charset="0"/>
            </a:endParaRPr>
          </a:p>
        </p:txBody>
      </p:sp>
      <p:sp>
        <p:nvSpPr>
          <p:cNvPr id="2" name="Rectángulo 1"/>
          <p:cNvSpPr/>
          <p:nvPr/>
        </p:nvSpPr>
        <p:spPr>
          <a:xfrm>
            <a:off x="539932" y="846628"/>
            <a:ext cx="11033760" cy="4941737"/>
          </a:xfrm>
          <a:prstGeom prst="rect">
            <a:avLst/>
          </a:prstGeom>
        </p:spPr>
        <p:txBody>
          <a:bodyPr wrap="square">
            <a:spAutoFit/>
          </a:bodyPr>
          <a:lstStyle/>
          <a:p>
            <a:pPr marL="285750" indent="-285750">
              <a:lnSpc>
                <a:spcPct val="200000"/>
              </a:lnSpc>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Se identifica una mejor exactitud en el escenario estático en donde se tiene un valor de 8.3360 m; la exactitud disminuye para los escenarios caminando y vehicular, tal que se tiene una exactitud de 21.8888 m y de 33.0531 m respectivamente.</a:t>
            </a:r>
          </a:p>
          <a:p>
            <a:pPr marL="285750" indent="-285750">
              <a:lnSpc>
                <a:spcPct val="200000"/>
              </a:lnSpc>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De los paquetes perdidos se obtuvo un mejor rendimiento en el estático al tener el 4.69% de paquetes perdidos, le sigue el escenario caminando con un 9.11% y el peor resultado se logró en el escenario vehicular con un 34.8% de paquetes perdidos. </a:t>
            </a:r>
          </a:p>
          <a:p>
            <a:pPr marL="285750" indent="-285750">
              <a:lnSpc>
                <a:spcPct val="200000"/>
              </a:lnSpc>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De las pruebas realizadas se determina que el escenario estático y caminando tienen un comportamiento similar respecto al LQI ya que se obtuvo una calidad de enlace tipo Bueno en el 78.9% y el 80.1% de los enlaces, respecto al RSSI se obtuvo un valor promedio de  -91 dBm y -97 dBm respectivamente. </a:t>
            </a:r>
          </a:p>
          <a:p>
            <a:pPr marL="285750" indent="-285750">
              <a:lnSpc>
                <a:spcPct val="200000"/>
              </a:lnSpc>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Al ser Sigfox una red LPWAN tiene una baja velocidad de transmisión y de acuerdo a las pruebas realizadas se identifica que el retardo varía entre los 2.09 a 3.88 segundos.</a:t>
            </a:r>
            <a:endParaRPr lang="es-ES" sz="1600" dirty="0">
              <a:highlight>
                <a:srgbClr val="FFFF00"/>
              </a:highlight>
              <a:latin typeface="Times New Roman" panose="02020603050405020304" pitchFamily="18" charset="0"/>
              <a:cs typeface="Times New Roman" panose="02020603050405020304" pitchFamily="18" charset="0"/>
            </a:endParaRPr>
          </a:p>
          <a:p>
            <a:pPr>
              <a:lnSpc>
                <a:spcPct val="200000"/>
              </a:lnSpc>
            </a:pPr>
            <a:endParaRPr lang="es-ES" sz="1600" dirty="0">
              <a:highlight>
                <a:srgbClr val="FFFF00"/>
              </a:highligh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26</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002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646331"/>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Trabajos Futuros </a:t>
            </a:r>
          </a:p>
          <a:p>
            <a:r>
              <a:rPr lang="es-EC" sz="1200" b="1" dirty="0">
                <a:latin typeface="Times New Roman" panose="02020603050405020304" pitchFamily="18" charset="0"/>
                <a:cs typeface="Times New Roman" panose="02020603050405020304" pitchFamily="18" charset="0"/>
              </a:rPr>
              <a:t>       </a:t>
            </a:r>
            <a:endParaRPr lang="es-ES" sz="1600" dirty="0">
              <a:latin typeface="Times New Roman" panose="02020603050405020304" pitchFamily="18" charset="0"/>
              <a:cs typeface="Times New Roman" panose="02020603050405020304" pitchFamily="18" charset="0"/>
            </a:endParaRPr>
          </a:p>
        </p:txBody>
      </p:sp>
      <p:sp>
        <p:nvSpPr>
          <p:cNvPr id="2" name="Rectángulo 1"/>
          <p:cNvSpPr/>
          <p:nvPr/>
        </p:nvSpPr>
        <p:spPr>
          <a:xfrm>
            <a:off x="522512" y="646331"/>
            <a:ext cx="10781214" cy="5977277"/>
          </a:xfrm>
          <a:prstGeom prst="rect">
            <a:avLst/>
          </a:prstGeom>
        </p:spPr>
        <p:txBody>
          <a:bodyPr wrap="square">
            <a:spAutoFit/>
          </a:bodyPr>
          <a:lstStyle/>
          <a:p>
            <a:pPr marL="285750" indent="-285750">
              <a:lnSpc>
                <a:spcPct val="200000"/>
              </a:lnSpc>
              <a:spcAft>
                <a:spcPts val="0"/>
              </a:spcAft>
              <a:buFont typeface="Arial" panose="020B0604020202020204" pitchFamily="34" charset="0"/>
              <a:buChar char="•"/>
            </a:pPr>
            <a:r>
              <a:rPr lang="es-ES" sz="1600" dirty="0">
                <a:latin typeface="Times New Roman" panose="02020603050405020304" pitchFamily="18" charset="0"/>
                <a:ea typeface="Times New Roman" panose="02020603050405020304" pitchFamily="18" charset="0"/>
                <a:cs typeface="Times New Roman" panose="02020603050405020304" pitchFamily="18" charset="0"/>
              </a:rPr>
              <a:t>Se recomienda verificar la cobertura y niveles de RSSI de Sigfox en el cantón Quito y Rumiñahui, de modo que se genere un mapa de cobertura.</a:t>
            </a:r>
          </a:p>
          <a:p>
            <a:pPr marL="285750" indent="-285750">
              <a:lnSpc>
                <a:spcPct val="200000"/>
              </a:lnSpc>
              <a:spcAft>
                <a:spcPts val="0"/>
              </a:spcAft>
              <a:buFont typeface="Arial" panose="020B0604020202020204" pitchFamily="34" charset="0"/>
              <a:buChar char="•"/>
            </a:pPr>
            <a:r>
              <a:rPr lang="es-ES" sz="1600" dirty="0">
                <a:latin typeface="Times New Roman" panose="02020603050405020304" pitchFamily="18" charset="0"/>
                <a:ea typeface="Times New Roman" panose="02020603050405020304" pitchFamily="18" charset="0"/>
                <a:cs typeface="Times New Roman" panose="02020603050405020304" pitchFamily="18" charset="0"/>
              </a:rPr>
              <a:t>Nuestro grupo de investigación está interesado en la implementación del prototipo en diferentes zonas geográficas y climáticas, de manera que se pueda verificar el comportamiento tanto de la tecnología de Sigfox y módulo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Quactel</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a:t>
            </a:r>
          </a:p>
          <a:p>
            <a:pPr marL="285750" indent="-285750">
              <a:lnSpc>
                <a:spcPct val="200000"/>
              </a:lnSpc>
              <a:spcAft>
                <a:spcPts val="0"/>
              </a:spcAft>
              <a:buFont typeface="Arial" panose="020B0604020202020204" pitchFamily="34" charset="0"/>
              <a:buChar char="•"/>
            </a:pPr>
            <a:r>
              <a:rPr lang="es-ES" sz="1600" dirty="0">
                <a:latin typeface="Times New Roman" panose="02020603050405020304" pitchFamily="18" charset="0"/>
                <a:ea typeface="Times New Roman" panose="02020603050405020304" pitchFamily="18" charset="0"/>
                <a:cs typeface="Times New Roman" panose="02020603050405020304" pitchFamily="18" charset="0"/>
              </a:rPr>
              <a:t>Estamos interesados en la implementación de una tecnología secundaria que entre en funcionamiento al momento que se pierda cobertura de Sigfox.</a:t>
            </a:r>
          </a:p>
          <a:p>
            <a:pPr marL="285750" indent="-285750">
              <a:lnSpc>
                <a:spcPct val="200000"/>
              </a:lnSpc>
              <a:spcAft>
                <a:spcPts val="0"/>
              </a:spcAft>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Nuestro grupo de </a:t>
            </a:r>
            <a:r>
              <a:rPr lang="es-ES" sz="1600">
                <a:latin typeface="Times New Roman" panose="02020603050405020304" pitchFamily="18" charset="0"/>
                <a:cs typeface="Times New Roman" panose="02020603050405020304" pitchFamily="18" charset="0"/>
              </a:rPr>
              <a:t>investigación está interesado </a:t>
            </a:r>
            <a:r>
              <a:rPr lang="es-ES" sz="1600" dirty="0">
                <a:latin typeface="Times New Roman" panose="02020603050405020304" pitchFamily="18" charset="0"/>
                <a:cs typeface="Times New Roman" panose="02020603050405020304" pitchFamily="18" charset="0"/>
              </a:rPr>
              <a:t>en continuar con el desarrollo de un aplicativo enfocado a los usuarios del medio de transporte de modo que se notifique al usuario el tiempo exacto en que la unidad va a llegar a la parada de interés. </a:t>
            </a:r>
          </a:p>
          <a:p>
            <a:pPr marL="285750" indent="-285750">
              <a:lnSpc>
                <a:spcPct val="200000"/>
              </a:lnSpc>
              <a:spcAft>
                <a:spcPts val="0"/>
              </a:spcAft>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Estamos interesados en personalizar los tiempos de muestreo en el aplicativo del rastreo de niños, de modo que el tutor pueda determinar una franja horaria en la que desee que se realice la monitorización al niño.</a:t>
            </a:r>
            <a:endParaRPr lang="es-ES" sz="16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200000"/>
              </a:lnSpc>
            </a:pPr>
            <a:endParaRPr lang="en-US" sz="1600" dirty="0">
              <a:latin typeface="Times New Roman" panose="02020603050405020304" pitchFamily="18" charset="0"/>
              <a:cs typeface="Times New Roman" panose="02020603050405020304" pitchFamily="18" charset="0"/>
            </a:endParaRPr>
          </a:p>
          <a:p>
            <a:pPr>
              <a:lnSpc>
                <a:spcPct val="200000"/>
              </a:lnSpc>
              <a:spcAft>
                <a:spcPts val="0"/>
              </a:spcAft>
            </a:pPr>
            <a:endParaRPr lang="en-US"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27</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6939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CuadroTexto"/>
          <p:cNvSpPr txBox="1"/>
          <p:nvPr/>
        </p:nvSpPr>
        <p:spPr>
          <a:xfrm>
            <a:off x="1877658" y="1281264"/>
            <a:ext cx="9449705" cy="3754874"/>
          </a:xfrm>
          <a:prstGeom prst="rect">
            <a:avLst/>
          </a:prstGeom>
          <a:noFill/>
        </p:spPr>
        <p:txBody>
          <a:bodyPr wrap="square" rtlCol="0">
            <a:spAutoFit/>
          </a:bodyPr>
          <a:lstStyle/>
          <a:p>
            <a:pPr algn="ctr"/>
            <a:r>
              <a:rPr lang="es-ES" sz="2400" b="1" dirty="0">
                <a:latin typeface="Times New Roman" panose="02020603050405020304" pitchFamily="18" charset="0"/>
                <a:cs typeface="Times New Roman" panose="02020603050405020304" pitchFamily="18" charset="0"/>
              </a:rPr>
              <a:t>UNIVERSIDAD DE LAS FUERZAS ARMADAS - “ESPE”</a:t>
            </a:r>
          </a:p>
          <a:p>
            <a:endParaRPr lang="es-ES" dirty="0">
              <a:latin typeface="Times New Roman" panose="02020603050405020304" pitchFamily="18" charset="0"/>
              <a:cs typeface="Times New Roman" panose="02020603050405020304" pitchFamily="18" charset="0"/>
            </a:endParaRPr>
          </a:p>
          <a:p>
            <a:endParaRPr lang="es-ES" dirty="0">
              <a:latin typeface="Times New Roman" panose="02020603050405020304" pitchFamily="18" charset="0"/>
              <a:cs typeface="Times New Roman" panose="02020603050405020304" pitchFamily="18" charset="0"/>
            </a:endParaRPr>
          </a:p>
          <a:p>
            <a:pPr algn="ctr"/>
            <a:r>
              <a:rPr lang="es-ES" b="1" dirty="0">
                <a:latin typeface="Times New Roman" panose="02020603050405020304" pitchFamily="18" charset="0"/>
                <a:cs typeface="Times New Roman" panose="02020603050405020304" pitchFamily="18" charset="0"/>
              </a:rPr>
              <a:t>DEPARTAMENTO DE ELÉCTRICA, ELECTRÓNICA Y TELECOMUNICACIONES </a:t>
            </a:r>
          </a:p>
          <a:p>
            <a:pPr algn="ctr"/>
            <a:endParaRPr lang="es-ES" sz="1600" b="1" dirty="0">
              <a:latin typeface="Times New Roman" panose="02020603050405020304" pitchFamily="18" charset="0"/>
              <a:cs typeface="Times New Roman" panose="02020603050405020304" pitchFamily="18" charset="0"/>
            </a:endParaRPr>
          </a:p>
          <a:p>
            <a:pPr algn="ctr"/>
            <a:endParaRPr lang="es-ES" sz="1600" b="1" dirty="0">
              <a:latin typeface="Times New Roman" panose="02020603050405020304" pitchFamily="18" charset="0"/>
              <a:cs typeface="Times New Roman" panose="02020603050405020304" pitchFamily="18" charset="0"/>
            </a:endParaRPr>
          </a:p>
          <a:p>
            <a:endParaRPr lang="es-ES" sz="1600" dirty="0">
              <a:latin typeface="Times New Roman" panose="02020603050405020304" pitchFamily="18" charset="0"/>
              <a:cs typeface="Times New Roman" panose="02020603050405020304" pitchFamily="18" charset="0"/>
            </a:endParaRPr>
          </a:p>
          <a:p>
            <a:pPr algn="ctr"/>
            <a:r>
              <a:rPr lang="es-ES" sz="1600" b="1" dirty="0">
                <a:latin typeface="Times New Roman" panose="02020603050405020304" pitchFamily="18" charset="0"/>
                <a:cs typeface="Times New Roman" panose="02020603050405020304" pitchFamily="18" charset="0"/>
              </a:rPr>
              <a:t>TEMA :“IMPLEMENTACIÓN DE UN PROTOTIPO DE GEOPOSICIONAMIENTO CON TECNOLOGÍA SIGFOX, APLICADO A PARADAS INTELIGENTES Y RASTREO DE NIÑOS”</a:t>
            </a:r>
          </a:p>
          <a:p>
            <a:pPr algn="ctr"/>
            <a:endParaRPr lang="es-ES" sz="1600" b="1" dirty="0">
              <a:latin typeface="Times New Roman" panose="02020603050405020304" pitchFamily="18" charset="0"/>
              <a:cs typeface="Times New Roman" panose="02020603050405020304" pitchFamily="18" charset="0"/>
            </a:endParaRPr>
          </a:p>
          <a:p>
            <a:pPr algn="ctr"/>
            <a:endParaRPr lang="es-ES" sz="1600" b="1" dirty="0">
              <a:latin typeface="Times New Roman" panose="02020603050405020304" pitchFamily="18" charset="0"/>
              <a:cs typeface="Times New Roman" panose="02020603050405020304" pitchFamily="18" charset="0"/>
            </a:endParaRPr>
          </a:p>
          <a:p>
            <a:endParaRPr lang="es-ES" sz="1600" dirty="0">
              <a:latin typeface="Times New Roman" panose="02020603050405020304" pitchFamily="18" charset="0"/>
              <a:cs typeface="Times New Roman" panose="02020603050405020304" pitchFamily="18" charset="0"/>
            </a:endParaRPr>
          </a:p>
          <a:p>
            <a:pPr algn="ctr"/>
            <a:r>
              <a:rPr lang="es-ES" sz="1600" b="1" dirty="0">
                <a:latin typeface="Times New Roman" panose="02020603050405020304" pitchFamily="18" charset="0"/>
                <a:cs typeface="Times New Roman" panose="02020603050405020304" pitchFamily="18" charset="0"/>
              </a:rPr>
              <a:t>AUTORES: ORBEA BAUTISTA, JAZMIN ELIZABETH Y ROSERO REINOSO, MARÍA AUGUSTA</a:t>
            </a:r>
            <a:endParaRPr lang="es-ES" sz="1600" b="1" dirty="0">
              <a:latin typeface="+mj-lt"/>
              <a:cs typeface="Times New Roman" panose="02020603050405020304" pitchFamily="18" charset="0"/>
            </a:endParaRPr>
          </a:p>
          <a:p>
            <a:pPr algn="ctr"/>
            <a:endParaRPr lang="es-ES" sz="1600" b="1" dirty="0">
              <a:latin typeface="+mj-lt"/>
              <a:cs typeface="Times New Roman" panose="02020603050405020304" pitchFamily="18" charset="0"/>
            </a:endParaRPr>
          </a:p>
        </p:txBody>
      </p:sp>
      <p:sp>
        <p:nvSpPr>
          <p:cNvPr id="2" name="Marcador de número de diapositiva 1"/>
          <p:cNvSpPr>
            <a:spLocks noGrp="1"/>
          </p:cNvSpPr>
          <p:nvPr>
            <p:ph type="sldNum" sz="quarter" idx="4"/>
          </p:nvPr>
        </p:nvSpPr>
        <p:spPr/>
        <p:txBody>
          <a:bodyPr/>
          <a:lstStyle/>
          <a:p>
            <a:r>
              <a:rPr lang="es-EC" b="1"/>
              <a:t>VERSIÓN: </a:t>
            </a:r>
            <a:r>
              <a:rPr lang="es-EC"/>
              <a:t>1.1</a:t>
            </a:r>
            <a:endParaRPr lang="es-EC" dirty="0"/>
          </a:p>
        </p:txBody>
      </p:sp>
    </p:spTree>
    <p:extLst>
      <p:ext uri="{BB962C8B-B14F-4D97-AF65-F5344CB8AC3E}">
        <p14:creationId xmlns:p14="http://schemas.microsoft.com/office/powerpoint/2010/main" val="4289769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707886"/>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Motivación</a:t>
            </a:r>
            <a:r>
              <a:rPr lang="es-EC" sz="2000" b="1" dirty="0">
                <a:latin typeface="Times New Roman" panose="02020603050405020304" pitchFamily="18" charset="0"/>
                <a:cs typeface="Times New Roman" panose="02020603050405020304" pitchFamily="18" charset="0"/>
              </a:rPr>
              <a:t> </a:t>
            </a:r>
          </a:p>
          <a:p>
            <a:r>
              <a:rPr lang="es-EC" sz="1200" b="1" dirty="0">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Antecedentes</a:t>
            </a:r>
            <a:endParaRPr lang="es-ES" sz="1600" dirty="0">
              <a:latin typeface="Times New Roman" panose="02020603050405020304" pitchFamily="18" charset="0"/>
              <a:cs typeface="Times New Roman" panose="02020603050405020304" pitchFamily="18" charset="0"/>
            </a:endParaRPr>
          </a:p>
        </p:txBody>
      </p:sp>
      <p:pic>
        <p:nvPicPr>
          <p:cNvPr id="4100" name="Picture 4" descr="Internet de las cosas: Conviértelo en tu profesión - Avanzaentucarrera.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3847" y="822960"/>
            <a:ext cx="5191419" cy="263990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igfox | LinkedIn"/>
          <p:cNvPicPr>
            <a:picLocks noChangeAspect="1" noChangeArrowheads="1"/>
          </p:cNvPicPr>
          <p:nvPr/>
        </p:nvPicPr>
        <p:blipFill rotWithShape="1">
          <a:blip r:embed="rId3">
            <a:extLst>
              <a:ext uri="{28A0092B-C50C-407E-A947-70E740481C1C}">
                <a14:useLocalDpi xmlns:a14="http://schemas.microsoft.com/office/drawing/2010/main" val="0"/>
              </a:ext>
            </a:extLst>
          </a:blip>
          <a:srcRect t="5959" b="7375"/>
          <a:stretch/>
        </p:blipFill>
        <p:spPr bwMode="auto">
          <a:xfrm>
            <a:off x="7971874" y="3733389"/>
            <a:ext cx="1905000" cy="172219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318376" y="712894"/>
            <a:ext cx="5015624" cy="5190889"/>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3</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7106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707886"/>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Motivación </a:t>
            </a:r>
          </a:p>
          <a:p>
            <a:r>
              <a:rPr lang="es-EC" sz="1200" b="1" dirty="0">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Estudios Realizados</a:t>
            </a:r>
            <a:endParaRPr lang="es-ES" sz="1600"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2"/>
          <a:stretch>
            <a:fillRect/>
          </a:stretch>
        </p:blipFill>
        <p:spPr>
          <a:xfrm>
            <a:off x="1171446" y="707886"/>
            <a:ext cx="2886075" cy="2076450"/>
          </a:xfrm>
          <a:prstGeom prst="rect">
            <a:avLst/>
          </a:prstGeom>
        </p:spPr>
      </p:pic>
      <p:sp>
        <p:nvSpPr>
          <p:cNvPr id="4" name="CuadroTexto 3"/>
          <p:cNvSpPr txBox="1"/>
          <p:nvPr/>
        </p:nvSpPr>
        <p:spPr>
          <a:xfrm>
            <a:off x="287384" y="2784336"/>
            <a:ext cx="5381896" cy="738664"/>
          </a:xfrm>
          <a:prstGeom prst="rect">
            <a:avLst/>
          </a:prstGeom>
          <a:noFill/>
        </p:spPr>
        <p:txBody>
          <a:bodyPr wrap="square" rtlCol="0">
            <a:spAutoFit/>
          </a:bodyPr>
          <a:lstStyle/>
          <a:p>
            <a:r>
              <a:rPr lang="es-ES" sz="1200" dirty="0">
                <a:latin typeface="Times New Roman" panose="02020603050405020304" pitchFamily="18" charset="0"/>
                <a:cs typeface="Times New Roman" panose="02020603050405020304" pitchFamily="18" charset="0"/>
              </a:rPr>
              <a:t>Fuente:</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Mohammad </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Zulhafiz</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M. I., Muhammad </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Mahadi</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A. J., </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Tengku</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Nadzlin</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T. I., Muhammad </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Shukri</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A., </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Nur</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Adilah</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A. R., &amp; Mohamad </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Nazib</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A. (2019). Children Security and Tracking System Using Bluetooth and GPS Technology.</a:t>
            </a:r>
            <a:r>
              <a:rPr lang="en-US" dirty="0"/>
              <a:t> </a:t>
            </a:r>
            <a:endParaRPr lang="en-US" sz="1200"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287384" y="5455870"/>
            <a:ext cx="5282836" cy="830997"/>
          </a:xfrm>
          <a:prstGeom prst="rect">
            <a:avLst/>
          </a:prstGeom>
          <a:noFill/>
        </p:spPr>
        <p:txBody>
          <a:bodyPr wrap="square" rtlCol="0">
            <a:spAutoFit/>
          </a:bodyPr>
          <a:lstStyle/>
          <a:p>
            <a:r>
              <a:rPr lang="es-ES" sz="1200" dirty="0">
                <a:latin typeface="Times New Roman" panose="02020603050405020304" pitchFamily="18" charset="0"/>
                <a:cs typeface="Times New Roman" panose="02020603050405020304" pitchFamily="18" charset="0"/>
              </a:rPr>
              <a:t>Fuente:</a:t>
            </a:r>
            <a:r>
              <a:rPr lang="en-US" sz="1200" dirty="0">
                <a:latin typeface="Times New Roman" panose="02020603050405020304" pitchFamily="18" charset="0"/>
                <a:cs typeface="Times New Roman" panose="02020603050405020304" pitchFamily="18" charset="0"/>
              </a:rPr>
              <a:t>ÖZDEMİR, Z., &amp; TUĞRUL, B. (2019). </a:t>
            </a:r>
            <a:r>
              <a:rPr lang="en-US" sz="1200" dirty="0" err="1">
                <a:latin typeface="Times New Roman" panose="02020603050405020304" pitchFamily="18" charset="0"/>
                <a:cs typeface="Times New Roman" panose="02020603050405020304" pitchFamily="18" charset="0"/>
              </a:rPr>
              <a:t>Geofencing</a:t>
            </a:r>
            <a:r>
              <a:rPr lang="en-US" sz="1200" dirty="0">
                <a:latin typeface="Times New Roman" panose="02020603050405020304" pitchFamily="18" charset="0"/>
                <a:cs typeface="Times New Roman" panose="02020603050405020304" pitchFamily="18" charset="0"/>
              </a:rPr>
              <a:t> on the Real-Time GPS Tracking System and Improving GPS Accuracy with Moving Average, </a:t>
            </a:r>
            <a:r>
              <a:rPr lang="en-US" sz="1200" dirty="0" err="1">
                <a:latin typeface="Times New Roman" panose="02020603050405020304" pitchFamily="18" charset="0"/>
                <a:cs typeface="Times New Roman" panose="02020603050405020304" pitchFamily="18" charset="0"/>
              </a:rPr>
              <a:t>Kalman</a:t>
            </a:r>
            <a:r>
              <a:rPr lang="en-US" sz="1200" dirty="0">
                <a:latin typeface="Times New Roman" panose="02020603050405020304" pitchFamily="18" charset="0"/>
                <a:cs typeface="Times New Roman" panose="02020603050405020304" pitchFamily="18" charset="0"/>
              </a:rPr>
              <a:t> Filter and Logistic Regression Analysis. </a:t>
            </a:r>
            <a:r>
              <a:rPr lang="es-EC" sz="1200" dirty="0">
                <a:latin typeface="Times New Roman" panose="02020603050405020304" pitchFamily="18" charset="0"/>
                <a:cs typeface="Times New Roman" panose="02020603050405020304" pitchFamily="18" charset="0"/>
              </a:rPr>
              <a:t>1-16. doi:10.1109 / ISMSIT.2019.8932766</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rotWithShape="1">
          <a:blip r:embed="rId3"/>
          <a:srcRect t="6433" b="19254"/>
          <a:stretch/>
        </p:blipFill>
        <p:spPr>
          <a:xfrm>
            <a:off x="7106657" y="707886"/>
            <a:ext cx="3967720" cy="1765301"/>
          </a:xfrm>
          <a:prstGeom prst="rect">
            <a:avLst/>
          </a:prstGeom>
        </p:spPr>
      </p:pic>
      <p:sp>
        <p:nvSpPr>
          <p:cNvPr id="8" name="CuadroTexto 7"/>
          <p:cNvSpPr txBox="1"/>
          <p:nvPr/>
        </p:nvSpPr>
        <p:spPr>
          <a:xfrm>
            <a:off x="6172200" y="2627075"/>
            <a:ext cx="5798820" cy="1107996"/>
          </a:xfrm>
          <a:prstGeom prst="rect">
            <a:avLst/>
          </a:prstGeom>
          <a:noFill/>
        </p:spPr>
        <p:txBody>
          <a:bodyPr wrap="square" rtlCol="0">
            <a:spAutoFit/>
          </a:bodyPr>
          <a:lstStyle/>
          <a:p>
            <a:r>
              <a:rPr lang="es-ES" sz="1200" dirty="0">
                <a:latin typeface="Times New Roman" panose="02020603050405020304" pitchFamily="18" charset="0"/>
                <a:cs typeface="Times New Roman" panose="02020603050405020304" pitchFamily="18" charset="0"/>
              </a:rPr>
              <a:t>Fuente:</a:t>
            </a:r>
            <a:r>
              <a:rPr lang="es-EC" sz="1200" dirty="0">
                <a:latin typeface="Times New Roman" panose="02020603050405020304" pitchFamily="18" charset="0"/>
                <a:cs typeface="Times New Roman" panose="02020603050405020304" pitchFamily="18" charset="0"/>
              </a:rPr>
              <a:t>Villavicencio , I., Verduzco Ramírez, J. A., García Díaz, N., Figueroa Millán, P. E., González Valladares, J. E., &amp; Ortiz Figueroa, A. (2020). Plataforma IoT para el rastreo y monitoreo remoto de parámetros de vehículos. </a:t>
            </a:r>
            <a:r>
              <a:rPr lang="es-EC" sz="1200" i="1" dirty="0">
                <a:latin typeface="Times New Roman" panose="02020603050405020304" pitchFamily="18" charset="0"/>
                <a:cs typeface="Times New Roman" panose="02020603050405020304" pitchFamily="18" charset="0"/>
              </a:rPr>
              <a:t>Dominio de las Ciencias, 6</a:t>
            </a:r>
            <a:r>
              <a:rPr lang="es-EC" sz="1200" dirty="0">
                <a:latin typeface="Times New Roman" panose="02020603050405020304" pitchFamily="18" charset="0"/>
                <a:cs typeface="Times New Roman" panose="02020603050405020304" pitchFamily="18" charset="0"/>
              </a:rPr>
              <a:t>(3), 95-113. </a:t>
            </a:r>
            <a:r>
              <a:rPr lang="es-EC" sz="1200" dirty="0" err="1">
                <a:latin typeface="Times New Roman" panose="02020603050405020304" pitchFamily="18" charset="0"/>
                <a:cs typeface="Times New Roman" panose="02020603050405020304" pitchFamily="18" charset="0"/>
              </a:rPr>
              <a:t>doi:http</a:t>
            </a:r>
            <a:r>
              <a:rPr lang="es-EC" sz="1200" dirty="0">
                <a:latin typeface="Times New Roman" panose="02020603050405020304" pitchFamily="18" charset="0"/>
                <a:cs typeface="Times New Roman" panose="02020603050405020304" pitchFamily="18" charset="0"/>
              </a:rPr>
              <a:t>://dx.doi.org/10.23857/dc.v6i3.1276</a:t>
            </a:r>
            <a:endParaRPr lang="en-US" sz="1200" dirty="0">
              <a:latin typeface="Times New Roman" panose="02020603050405020304" pitchFamily="18" charset="0"/>
              <a:cs typeface="Times New Roman" panose="02020603050405020304" pitchFamily="18" charset="0"/>
            </a:endParaRPr>
          </a:p>
          <a:p>
            <a:endParaRPr lang="en-US" dirty="0"/>
          </a:p>
        </p:txBody>
      </p:sp>
      <p:pic>
        <p:nvPicPr>
          <p:cNvPr id="9" name="Imagen 8"/>
          <p:cNvPicPr>
            <a:picLocks noChangeAspect="1"/>
          </p:cNvPicPr>
          <p:nvPr/>
        </p:nvPicPr>
        <p:blipFill>
          <a:blip r:embed="rId4"/>
          <a:stretch>
            <a:fillRect/>
          </a:stretch>
        </p:blipFill>
        <p:spPr>
          <a:xfrm>
            <a:off x="8108641" y="3479675"/>
            <a:ext cx="2228248" cy="1825401"/>
          </a:xfrm>
          <a:prstGeom prst="rect">
            <a:avLst/>
          </a:prstGeom>
        </p:spPr>
      </p:pic>
      <p:sp>
        <p:nvSpPr>
          <p:cNvPr id="10" name="CuadroTexto 9"/>
          <p:cNvSpPr txBox="1"/>
          <p:nvPr/>
        </p:nvSpPr>
        <p:spPr>
          <a:xfrm>
            <a:off x="6172200" y="5341870"/>
            <a:ext cx="6019800" cy="830996"/>
          </a:xfrm>
          <a:prstGeom prst="rect">
            <a:avLst/>
          </a:prstGeom>
          <a:noFill/>
        </p:spPr>
        <p:txBody>
          <a:bodyPr wrap="square" rtlCol="0">
            <a:spAutoFit/>
          </a:bodyPr>
          <a:lstStyle/>
          <a:p>
            <a:r>
              <a:rPr lang="es-ES" sz="1200" dirty="0">
                <a:latin typeface="Times New Roman" panose="02020603050405020304" pitchFamily="18" charset="0"/>
                <a:cs typeface="Times New Roman" panose="02020603050405020304" pitchFamily="18" charset="0"/>
              </a:rPr>
              <a:t>Fuente: </a:t>
            </a:r>
            <a:r>
              <a:rPr lang="en-US" sz="1200" dirty="0" err="1">
                <a:latin typeface="Times New Roman" panose="02020603050405020304" pitchFamily="18" charset="0"/>
                <a:cs typeface="Times New Roman" panose="02020603050405020304" pitchFamily="18" charset="0"/>
              </a:rPr>
              <a:t>Kumari</a:t>
            </a:r>
            <a:r>
              <a:rPr lang="en-US" sz="1200" dirty="0">
                <a:latin typeface="Times New Roman" panose="02020603050405020304" pitchFamily="18" charset="0"/>
                <a:cs typeface="Times New Roman" panose="02020603050405020304" pitchFamily="18" charset="0"/>
              </a:rPr>
              <a:t>, M., Kumar, A., &amp; Khan, A. (2020). IoT Based Intelligent Real-Time System for Bus Tracking and Monitoring. </a:t>
            </a:r>
            <a:r>
              <a:rPr lang="en-US" sz="1200" i="1" dirty="0">
                <a:latin typeface="Times New Roman" panose="02020603050405020304" pitchFamily="18" charset="0"/>
                <a:cs typeface="Times New Roman" panose="02020603050405020304" pitchFamily="18" charset="0"/>
              </a:rPr>
              <a:t>2020 International Conference on Power Electronics &amp; IoT Applications in Renewable Energy and its Control (PARC)</a:t>
            </a:r>
            <a:r>
              <a:rPr lang="en-US" sz="1200" dirty="0">
                <a:latin typeface="Times New Roman" panose="02020603050405020304" pitchFamily="18" charset="0"/>
                <a:cs typeface="Times New Roman" panose="02020603050405020304" pitchFamily="18" charset="0"/>
              </a:rPr>
              <a:t>, 226-230. doi:10.1109/PARC49193.2020.246240</a:t>
            </a:r>
          </a:p>
        </p:txBody>
      </p:sp>
      <p:sp>
        <p:nvSpPr>
          <p:cNvPr id="11"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4</a:t>
            </a:r>
            <a:endParaRPr lang="es-ES" sz="2000" b="1" dirty="0">
              <a:latin typeface="Times New Roman" panose="02020603050405020304" pitchFamily="18" charset="0"/>
              <a:cs typeface="Times New Roman" panose="02020603050405020304" pitchFamily="18" charset="0"/>
            </a:endParaRPr>
          </a:p>
        </p:txBody>
      </p:sp>
      <p:pic>
        <p:nvPicPr>
          <p:cNvPr id="13" name="Imagen 12"/>
          <p:cNvPicPr>
            <a:picLocks noChangeAspect="1"/>
          </p:cNvPicPr>
          <p:nvPr/>
        </p:nvPicPr>
        <p:blipFill>
          <a:blip r:embed="rId5"/>
          <a:stretch>
            <a:fillRect/>
          </a:stretch>
        </p:blipFill>
        <p:spPr>
          <a:xfrm>
            <a:off x="1656684" y="3615426"/>
            <a:ext cx="2219576" cy="1748018"/>
          </a:xfrm>
          <a:prstGeom prst="rect">
            <a:avLst/>
          </a:prstGeom>
        </p:spPr>
      </p:pic>
    </p:spTree>
    <p:extLst>
      <p:ext uri="{BB962C8B-B14F-4D97-AF65-F5344CB8AC3E}">
        <p14:creationId xmlns:p14="http://schemas.microsoft.com/office/powerpoint/2010/main" val="2258242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646331"/>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Motivación </a:t>
            </a:r>
          </a:p>
          <a:p>
            <a:r>
              <a:rPr lang="es-EC" sz="1200" b="1" dirty="0">
                <a:latin typeface="Times New Roman" panose="02020603050405020304" pitchFamily="18" charset="0"/>
                <a:cs typeface="Times New Roman" panose="02020603050405020304" pitchFamily="18" charset="0"/>
              </a:rPr>
              <a:t>       </a:t>
            </a:r>
            <a:endParaRPr lang="es-ES" sz="1600"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7484249" y="980114"/>
            <a:ext cx="3684905" cy="2314803"/>
          </a:xfrm>
          <a:prstGeom prst="rect">
            <a:avLst/>
          </a:prstGeom>
        </p:spPr>
      </p:pic>
      <p:pic>
        <p:nvPicPr>
          <p:cNvPr id="3076" name="Picture 4" descr="Caos en el tráfico por paralización de taxistas en Quito - El Comercio"/>
          <p:cNvPicPr>
            <a:picLocks noChangeAspect="1" noChangeArrowheads="1"/>
          </p:cNvPicPr>
          <p:nvPr/>
        </p:nvPicPr>
        <p:blipFill rotWithShape="1">
          <a:blip r:embed="rId3">
            <a:extLst>
              <a:ext uri="{28A0092B-C50C-407E-A947-70E740481C1C}">
                <a14:useLocalDpi xmlns:a14="http://schemas.microsoft.com/office/drawing/2010/main" val="0"/>
              </a:ext>
            </a:extLst>
          </a:blip>
          <a:srcRect l="27331"/>
          <a:stretch/>
        </p:blipFill>
        <p:spPr bwMode="auto">
          <a:xfrm>
            <a:off x="9538855" y="3771829"/>
            <a:ext cx="2168496" cy="16578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SFADEC una lucha incansable por los desaparecidos/as en Ecuador – RED  KAPAR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04" b="9403"/>
          <a:stretch/>
        </p:blipFill>
        <p:spPr bwMode="auto">
          <a:xfrm>
            <a:off x="1134767" y="983517"/>
            <a:ext cx="3684905" cy="23114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NFORME SOBRE LA SITUACIÓN DE PERSONAS DESAPARECIDAS Y SUS FAMILIAS EN  ECUADOR - INREDH - Derechos Humanos"/>
          <p:cNvPicPr>
            <a:picLocks noChangeAspect="1" noChangeArrowheads="1"/>
          </p:cNvPicPr>
          <p:nvPr/>
        </p:nvPicPr>
        <p:blipFill rotWithShape="1">
          <a:blip r:embed="rId5">
            <a:extLst>
              <a:ext uri="{28A0092B-C50C-407E-A947-70E740481C1C}">
                <a14:useLocalDpi xmlns:a14="http://schemas.microsoft.com/office/drawing/2010/main" val="0"/>
              </a:ext>
            </a:extLst>
          </a:blip>
          <a:srcRect l="25977" r="3203"/>
          <a:stretch/>
        </p:blipFill>
        <p:spPr bwMode="auto">
          <a:xfrm>
            <a:off x="2977220" y="3771829"/>
            <a:ext cx="2599268" cy="182044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rotWithShape="1">
          <a:blip r:embed="rId6"/>
          <a:srcRect r="16699"/>
          <a:stretch/>
        </p:blipFill>
        <p:spPr>
          <a:xfrm>
            <a:off x="173934" y="3735442"/>
            <a:ext cx="2681675" cy="1856830"/>
          </a:xfrm>
          <a:prstGeom prst="rect">
            <a:avLst/>
          </a:prstGeom>
          <a:ln>
            <a:noFill/>
          </a:ln>
          <a:effectLst>
            <a:softEdge rad="112500"/>
          </a:effectLst>
        </p:spPr>
      </p:pic>
      <p:pic>
        <p:nvPicPr>
          <p:cNvPr id="9" name="Picture 4" descr="https://revistacitymanager.com/wp-content/uploads/2019/05/portada.jpg"/>
          <p:cNvPicPr>
            <a:picLocks noChangeAspect="1" noChangeArrowheads="1"/>
          </p:cNvPicPr>
          <p:nvPr/>
        </p:nvPicPr>
        <p:blipFill rotWithShape="1">
          <a:blip r:embed="rId7">
            <a:extLst>
              <a:ext uri="{28A0092B-C50C-407E-A947-70E740481C1C}">
                <a14:useLocalDpi xmlns:a14="http://schemas.microsoft.com/office/drawing/2010/main" val="0"/>
              </a:ext>
            </a:extLst>
          </a:blip>
          <a:srcRect l="10684" r="14470"/>
          <a:stretch/>
        </p:blipFill>
        <p:spPr bwMode="auto">
          <a:xfrm>
            <a:off x="6956521" y="3735442"/>
            <a:ext cx="2582334" cy="1850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5</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694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1"/>
          <p:cNvSpPr>
            <a:spLocks noGrp="1"/>
          </p:cNvSpPr>
          <p:nvPr>
            <p:ph sz="half" idx="4294967295"/>
          </p:nvPr>
        </p:nvSpPr>
        <p:spPr>
          <a:xfrm>
            <a:off x="470262" y="1988709"/>
            <a:ext cx="4406537" cy="2571296"/>
          </a:xfrm>
          <a:prstGeom prst="rect">
            <a:avLst/>
          </a:prstGeom>
        </p:spPr>
        <p:txBody>
          <a:bodyPr>
            <a:normAutofit/>
          </a:bodyPr>
          <a:lstStyle/>
          <a:p>
            <a:endParaRPr lang="es-EC" dirty="0">
              <a:latin typeface="Times New Roman" panose="02020603050405020304" pitchFamily="18" charset="0"/>
              <a:cs typeface="Times New Roman" panose="02020603050405020304" pitchFamily="18" charset="0"/>
            </a:endParaRPr>
          </a:p>
          <a:p>
            <a:pPr marL="0" indent="0" algn="just" fontAlgn="base">
              <a:buNone/>
            </a:pPr>
            <a:r>
              <a:rPr lang="es-ES" sz="1800" b="1" dirty="0">
                <a:solidFill>
                  <a:schemeClr val="tx1"/>
                </a:solidFill>
                <a:latin typeface="Times New Roman" panose="02020603050405020304" pitchFamily="18" charset="0"/>
                <a:cs typeface="Times New Roman" panose="02020603050405020304" pitchFamily="18" charset="0"/>
              </a:rPr>
              <a:t>Objetivo General</a:t>
            </a:r>
            <a:r>
              <a:rPr lang="en-US" sz="1800" dirty="0">
                <a:solidFill>
                  <a:schemeClr val="tx1"/>
                </a:solidFill>
                <a:latin typeface="Times New Roman" panose="02020603050405020304" pitchFamily="18" charset="0"/>
                <a:cs typeface="Times New Roman" panose="02020603050405020304" pitchFamily="18" charset="0"/>
              </a:rPr>
              <a:t>​</a:t>
            </a:r>
          </a:p>
          <a:p>
            <a:pPr marL="0" indent="0" algn="just" fontAlgn="base">
              <a:buNone/>
            </a:pPr>
            <a:endParaRPr lang="en-US" sz="2000" dirty="0">
              <a:solidFill>
                <a:schemeClr val="tx1"/>
              </a:solidFill>
              <a:latin typeface="Times New Roman" panose="02020603050405020304" pitchFamily="18" charset="0"/>
              <a:cs typeface="Times New Roman" panose="02020603050405020304" pitchFamily="18" charset="0"/>
            </a:endParaRPr>
          </a:p>
          <a:p>
            <a:pPr marL="0" indent="0" algn="just" fontAlgn="base">
              <a:buNone/>
            </a:pPr>
            <a:r>
              <a:rPr lang="es-ES" sz="1800" dirty="0">
                <a:solidFill>
                  <a:schemeClr val="tx1"/>
                </a:solidFill>
                <a:latin typeface="Times New Roman" panose="02020603050405020304" pitchFamily="18" charset="0"/>
                <a:cs typeface="Times New Roman" panose="02020603050405020304" pitchFamily="18" charset="0"/>
              </a:rPr>
              <a:t>Implementar un prototipo de geoposicionamiento con tecnología Sigfox, aplicado a paradas inteligentes y rastreo de niños</a:t>
            </a:r>
            <a:r>
              <a:rPr lang="es-ES" sz="2000" dirty="0">
                <a:solidFill>
                  <a:schemeClr val="tx1"/>
                </a:solidFill>
                <a:latin typeface="Times New Roman" panose="02020603050405020304" pitchFamily="18" charset="0"/>
                <a:cs typeface="Times New Roman" panose="02020603050405020304" pitchFamily="18" charset="0"/>
              </a:rPr>
              <a:t>.</a:t>
            </a:r>
            <a:r>
              <a:rPr lang="en-US" sz="2000" dirty="0">
                <a:solidFill>
                  <a:schemeClr val="tx1"/>
                </a:solidFill>
                <a:latin typeface="Times New Roman" panose="02020603050405020304" pitchFamily="18" charset="0"/>
                <a:cs typeface="Times New Roman" panose="02020603050405020304" pitchFamily="18" charset="0"/>
              </a:rPr>
              <a:t>​</a:t>
            </a:r>
          </a:p>
          <a:p>
            <a:pPr algn="just" fontAlgn="base"/>
            <a:endParaRPr lang="en-US" sz="2000" dirty="0">
              <a:solidFill>
                <a:schemeClr val="tx1"/>
              </a:solidFill>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p:txBody>
      </p:sp>
      <p:sp>
        <p:nvSpPr>
          <p:cNvPr id="5"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6</a:t>
            </a:r>
            <a:endParaRPr lang="es-ES" sz="2000" b="1" dirty="0">
              <a:latin typeface="Times New Roman" panose="02020603050405020304" pitchFamily="18" charset="0"/>
              <a:cs typeface="Times New Roman" panose="02020603050405020304" pitchFamily="18" charset="0"/>
            </a:endParaRPr>
          </a:p>
        </p:txBody>
      </p:sp>
      <p:sp>
        <p:nvSpPr>
          <p:cNvPr id="2" name="Rectángulo 1"/>
          <p:cNvSpPr/>
          <p:nvPr/>
        </p:nvSpPr>
        <p:spPr>
          <a:xfrm>
            <a:off x="5669279" y="1213795"/>
            <a:ext cx="5895703" cy="4524315"/>
          </a:xfrm>
          <a:prstGeom prst="rect">
            <a:avLst/>
          </a:prstGeom>
        </p:spPr>
        <p:txBody>
          <a:bodyPr wrap="square">
            <a:spAutoFit/>
          </a:bodyPr>
          <a:lstStyle/>
          <a:p>
            <a:pPr algn="just" fontAlgn="base"/>
            <a:r>
              <a:rPr lang="es-ES" b="1" dirty="0">
                <a:latin typeface="Times New Roman" panose="02020603050405020304" pitchFamily="18" charset="0"/>
                <a:cs typeface="Times New Roman" panose="02020603050405020304" pitchFamily="18" charset="0"/>
              </a:rPr>
              <a:t>Objetivos Específicos</a:t>
            </a:r>
            <a:r>
              <a:rPr lang="en-US" dirty="0">
                <a:latin typeface="Times New Roman" panose="02020603050405020304" pitchFamily="18" charset="0"/>
                <a:cs typeface="Times New Roman" panose="02020603050405020304" pitchFamily="18" charset="0"/>
              </a:rPr>
              <a:t>​</a:t>
            </a:r>
          </a:p>
          <a:p>
            <a:pPr algn="just" fontAlgn="base"/>
            <a:endParaRPr lang="en-US" dirty="0">
              <a:latin typeface="Times New Roman" panose="02020603050405020304" pitchFamily="18" charset="0"/>
              <a:cs typeface="Times New Roman" panose="02020603050405020304" pitchFamily="18" charset="0"/>
            </a:endParaRPr>
          </a:p>
          <a:p>
            <a:pPr marL="285750" indent="-285750" algn="just" fontAlgn="base">
              <a:buClr>
                <a:schemeClr val="tx2"/>
              </a:buClr>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Diseñar la red de sensores inalámbricos en la red Sigfox que permita obtener el geoposicionamiento del dispositivo. </a:t>
            </a:r>
            <a:r>
              <a:rPr lang="en-US" dirty="0">
                <a:latin typeface="Times New Roman" panose="02020603050405020304" pitchFamily="18" charset="0"/>
                <a:cs typeface="Times New Roman" panose="02020603050405020304" pitchFamily="18" charset="0"/>
              </a:rPr>
              <a:t>​</a:t>
            </a:r>
          </a:p>
          <a:p>
            <a:pPr algn="just" fontAlgn="base">
              <a:buClr>
                <a:schemeClr val="tx2"/>
              </a:buClr>
            </a:pPr>
            <a:endParaRPr lang="en-US" dirty="0">
              <a:latin typeface="Times New Roman" panose="02020603050405020304" pitchFamily="18" charset="0"/>
              <a:cs typeface="Times New Roman" panose="02020603050405020304" pitchFamily="18" charset="0"/>
            </a:endParaRPr>
          </a:p>
          <a:p>
            <a:pPr marL="285750" indent="-285750" algn="just" fontAlgn="base">
              <a:buClr>
                <a:schemeClr val="tx2"/>
              </a:buClr>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Diseñar una aplicación móvil amigable con el usuario que permita la visualización de los datos adquiridos.</a:t>
            </a:r>
            <a:r>
              <a:rPr lang="en-US" dirty="0">
                <a:latin typeface="Times New Roman" panose="02020603050405020304" pitchFamily="18" charset="0"/>
                <a:cs typeface="Times New Roman" panose="02020603050405020304" pitchFamily="18" charset="0"/>
              </a:rPr>
              <a:t>​</a:t>
            </a:r>
          </a:p>
          <a:p>
            <a:pPr algn="just" fontAlgn="base">
              <a:buClr>
                <a:schemeClr val="tx2"/>
              </a:buClr>
            </a:pPr>
            <a:endParaRPr lang="en-US" dirty="0">
              <a:latin typeface="Times New Roman" panose="02020603050405020304" pitchFamily="18" charset="0"/>
              <a:cs typeface="Times New Roman" panose="02020603050405020304" pitchFamily="18" charset="0"/>
            </a:endParaRPr>
          </a:p>
          <a:p>
            <a:pPr marL="285750" indent="-285750" algn="just" fontAlgn="base">
              <a:buClr>
                <a:schemeClr val="tx2"/>
              </a:buClr>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Ejecutar pruebas del funcionamiento del prototipo de geolocalización.</a:t>
            </a:r>
            <a:r>
              <a:rPr lang="en-US" dirty="0">
                <a:latin typeface="Times New Roman" panose="02020603050405020304" pitchFamily="18" charset="0"/>
                <a:cs typeface="Times New Roman" panose="02020603050405020304" pitchFamily="18" charset="0"/>
              </a:rPr>
              <a:t>​</a:t>
            </a:r>
          </a:p>
          <a:p>
            <a:pPr algn="just" fontAlgn="base">
              <a:buClr>
                <a:schemeClr val="tx2"/>
              </a:buClr>
            </a:pPr>
            <a:endParaRPr lang="en-US" dirty="0">
              <a:latin typeface="Times New Roman" panose="02020603050405020304" pitchFamily="18" charset="0"/>
              <a:cs typeface="Times New Roman" panose="02020603050405020304" pitchFamily="18" charset="0"/>
            </a:endParaRPr>
          </a:p>
          <a:p>
            <a:pPr marL="285750" indent="-285750" algn="just" fontAlgn="base">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Analizar la precisión de localización en áreas abiertas del prototipo de monitorización.</a:t>
            </a:r>
            <a:r>
              <a:rPr lang="en-US" dirty="0">
                <a:latin typeface="Times New Roman" panose="02020603050405020304" pitchFamily="18" charset="0"/>
                <a:cs typeface="Times New Roman" panose="02020603050405020304" pitchFamily="18" charset="0"/>
              </a:rPr>
              <a:t>​</a:t>
            </a:r>
          </a:p>
          <a:p>
            <a:pPr algn="just" fontAlgn="base"/>
            <a:endParaRPr lang="en-US" dirty="0">
              <a:latin typeface="Times New Roman" panose="02020603050405020304" pitchFamily="18" charset="0"/>
              <a:cs typeface="Times New Roman" panose="02020603050405020304" pitchFamily="18" charset="0"/>
            </a:endParaRPr>
          </a:p>
          <a:p>
            <a:pPr marL="285750" indent="-285750" algn="just" fontAlgn="base">
              <a:buClr>
                <a:schemeClr val="tx2"/>
              </a:buClr>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Evaluar el desempeño del prototipo de geolocalización.</a:t>
            </a:r>
            <a:endParaRPr lang="en-US" dirty="0">
              <a:latin typeface="Times New Roman" panose="02020603050405020304" pitchFamily="18" charset="0"/>
              <a:cs typeface="Times New Roman" panose="02020603050405020304" pitchFamily="18" charset="0"/>
            </a:endParaRPr>
          </a:p>
        </p:txBody>
      </p:sp>
      <p:sp>
        <p:nvSpPr>
          <p:cNvPr id="8" name="TextBox 3">
            <a:extLst>
              <a:ext uri="{FF2B5EF4-FFF2-40B4-BE49-F238E27FC236}">
                <a16:creationId xmlns:a16="http://schemas.microsoft.com/office/drawing/2014/main" id="{D1A69A8B-43C8-4758-A40B-C26F85D60DE3}"/>
              </a:ext>
            </a:extLst>
          </p:cNvPr>
          <p:cNvSpPr txBox="1"/>
          <p:nvPr/>
        </p:nvSpPr>
        <p:spPr>
          <a:xfrm>
            <a:off x="400594" y="0"/>
            <a:ext cx="7752521" cy="707886"/>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Motivación </a:t>
            </a:r>
          </a:p>
          <a:p>
            <a:r>
              <a:rPr lang="es-EC" sz="1200" b="1" dirty="0">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Objetivos</a:t>
            </a:r>
            <a:endParaRPr lang="es-E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987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707886"/>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Diseño e Implementación </a:t>
            </a:r>
          </a:p>
          <a:p>
            <a:r>
              <a:rPr lang="es-EC" sz="1200" b="1" dirty="0">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Materiales</a:t>
            </a:r>
            <a:endParaRPr lang="es-ES" sz="1600" dirty="0">
              <a:latin typeface="Times New Roman" panose="02020603050405020304" pitchFamily="18" charset="0"/>
              <a:cs typeface="Times New Roman" panose="02020603050405020304" pitchFamily="18" charset="0"/>
            </a:endParaRPr>
          </a:p>
        </p:txBody>
      </p:sp>
      <p:pic>
        <p:nvPicPr>
          <p:cNvPr id="8194" name="Picture 2" descr="Placa de Desarrollo, Módulo SiPy, SoC ESP32, WiFi, BLE, Sigfox, Para usar  en Américas/SEA/AN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604" b="8162"/>
          <a:stretch/>
        </p:blipFill>
        <p:spPr bwMode="auto">
          <a:xfrm>
            <a:off x="1269815" y="1024520"/>
            <a:ext cx="3477267" cy="19349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ytrack Pycom | Mouser Ecuador"/>
          <p:cNvPicPr>
            <a:picLocks noChangeAspect="1" noChangeArrowheads="1"/>
          </p:cNvPicPr>
          <p:nvPr/>
        </p:nvPicPr>
        <p:blipFill rotWithShape="1">
          <a:blip r:embed="rId3">
            <a:extLst>
              <a:ext uri="{28A0092B-C50C-407E-A947-70E740481C1C}">
                <a14:useLocalDpi xmlns:a14="http://schemas.microsoft.com/office/drawing/2010/main" val="0"/>
              </a:ext>
            </a:extLst>
          </a:blip>
          <a:srcRect l="5180" t="10495" r="3683" b="10335"/>
          <a:stretch/>
        </p:blipFill>
        <p:spPr bwMode="auto">
          <a:xfrm>
            <a:off x="1715830" y="3276149"/>
            <a:ext cx="2906970" cy="252524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7727890" y="610136"/>
            <a:ext cx="2031325" cy="1669944"/>
          </a:xfrm>
          <a:prstGeom prst="rect">
            <a:avLst/>
          </a:prstGeom>
          <a:noFill/>
        </p:spPr>
        <p:txBody>
          <a:bodyPr wrap="none" rtlCol="0">
            <a:spAutoFit/>
          </a:bodyPr>
          <a:lstStyle/>
          <a:p>
            <a:pPr>
              <a:lnSpc>
                <a:spcPct val="200000"/>
              </a:lnSpc>
            </a:pPr>
            <a:endParaRPr lang="es-ES" dirty="0">
              <a:latin typeface="Times New Roman" panose="02020603050405020304" pitchFamily="18" charset="0"/>
              <a:cs typeface="Times New Roman" panose="02020603050405020304" pitchFamily="18" charset="0"/>
            </a:endParaRPr>
          </a:p>
          <a:p>
            <a:pPr lvl="1">
              <a:lnSpc>
                <a:spcPct val="200000"/>
              </a:lnSpc>
            </a:pPr>
            <a:r>
              <a:rPr lang="es-ES" dirty="0">
                <a:latin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a:p>
            <a:pPr lvl="1">
              <a:lnSpc>
                <a:spcPct val="200000"/>
              </a:lnSpc>
            </a:pPr>
            <a:r>
              <a:rPr lang="es-EC" dirty="0">
                <a:latin typeface="Times New Roman" panose="02020603050405020304" pitchFamily="18" charset="0"/>
                <a:cs typeface="Times New Roman" panose="02020603050405020304" pitchFamily="18" charset="0"/>
              </a:rPr>
              <a:t>	</a:t>
            </a:r>
          </a:p>
        </p:txBody>
      </p:sp>
      <p:graphicFrame>
        <p:nvGraphicFramePr>
          <p:cNvPr id="2" name="Diagrama 1"/>
          <p:cNvGraphicFramePr/>
          <p:nvPr>
            <p:extLst>
              <p:ext uri="{D42A27DB-BD31-4B8C-83A1-F6EECF244321}">
                <p14:modId xmlns:p14="http://schemas.microsoft.com/office/powerpoint/2010/main" val="4096447241"/>
              </p:ext>
            </p:extLst>
          </p:nvPr>
        </p:nvGraphicFramePr>
        <p:xfrm>
          <a:off x="4419315" y="70788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7</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454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707886"/>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Diseño e Implementación </a:t>
            </a:r>
          </a:p>
          <a:p>
            <a:r>
              <a:rPr lang="es-EC" sz="1200" b="1" dirty="0">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Diagrama de Bloques</a:t>
            </a:r>
            <a:endParaRPr lang="es-ES" sz="1600" dirty="0">
              <a:latin typeface="Times New Roman" panose="02020603050405020304" pitchFamily="18" charset="0"/>
              <a:cs typeface="Times New Roman" panose="02020603050405020304" pitchFamily="18" charset="0"/>
            </a:endParaRPr>
          </a:p>
        </p:txBody>
      </p:sp>
      <p:pic>
        <p:nvPicPr>
          <p:cNvPr id="4" name="Picture 4" descr="https://documents.lucid.app/documents/9dd32195-d950-4584-87ae-a9be8db1727e/pages/0_0?a=711&amp;x=-12&amp;y=12&amp;w=2895&amp;h=1064&amp;store=1&amp;accept=image%2F*&amp;auth=LCA%2045f49d7ecabb7993a8afedc06f9728b74e59d31a-ts%3D16037502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826" y="1243567"/>
            <a:ext cx="10315604" cy="37899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8</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8523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1A69A8B-43C8-4758-A40B-C26F85D60DE3}"/>
              </a:ext>
            </a:extLst>
          </p:cNvPr>
          <p:cNvSpPr txBox="1"/>
          <p:nvPr/>
        </p:nvSpPr>
        <p:spPr>
          <a:xfrm>
            <a:off x="400594" y="0"/>
            <a:ext cx="7752521" cy="646331"/>
          </a:xfrm>
          <a:prstGeom prst="rect">
            <a:avLst/>
          </a:prstGeom>
          <a:noFill/>
        </p:spPr>
        <p:txBody>
          <a:bodyPr wrap="square" rtlCol="0">
            <a:spAutoFit/>
          </a:bodyPr>
          <a:lstStyle/>
          <a:p>
            <a:r>
              <a:rPr lang="es-EC" sz="2400" b="1" dirty="0">
                <a:latin typeface="Times New Roman" panose="02020603050405020304" pitchFamily="18" charset="0"/>
                <a:cs typeface="Times New Roman" panose="02020603050405020304" pitchFamily="18" charset="0"/>
              </a:rPr>
              <a:t>Diseño e Implementación </a:t>
            </a:r>
          </a:p>
          <a:p>
            <a:r>
              <a:rPr lang="es-EC" sz="1200" b="1" dirty="0">
                <a:latin typeface="Times New Roman" panose="02020603050405020304" pitchFamily="18" charset="0"/>
                <a:cs typeface="Times New Roman" panose="02020603050405020304" pitchFamily="18" charset="0"/>
              </a:rPr>
              <a:t>       </a:t>
            </a:r>
            <a:endParaRPr lang="es-ES" sz="1600" dirty="0">
              <a:latin typeface="Times New Roman" panose="02020603050405020304" pitchFamily="18" charset="0"/>
              <a:cs typeface="Times New Roman" panose="02020603050405020304" pitchFamily="18" charset="0"/>
            </a:endParaRPr>
          </a:p>
        </p:txBody>
      </p:sp>
      <p:pic>
        <p:nvPicPr>
          <p:cNvPr id="5122" name="Picture 2" descr="Qué es Sigfox - ¿Como funciona esta red IOT? Usos y cas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38" y="755844"/>
            <a:ext cx="5119158" cy="309949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24" descr="Una captura de pantalla de un celular&#10;&#10;Descripción generada automáticamente">
            <a:extLst>
              <a:ext uri="{FF2B5EF4-FFF2-40B4-BE49-F238E27FC236}">
                <a16:creationId xmlns:a16="http://schemas.microsoft.com/office/drawing/2014/main" id="{6BEF0A29-FAAA-4979-9824-20096554D680}"/>
              </a:ext>
            </a:extLst>
          </p:cNvPr>
          <p:cNvPicPr>
            <a:picLocks noChangeAspect="1"/>
          </p:cNvPicPr>
          <p:nvPr/>
        </p:nvPicPr>
        <p:blipFill>
          <a:blip r:embed="rId3"/>
          <a:stretch>
            <a:fillRect/>
          </a:stretch>
        </p:blipFill>
        <p:spPr>
          <a:xfrm>
            <a:off x="6289326" y="652749"/>
            <a:ext cx="5485113" cy="3289853"/>
          </a:xfrm>
          <a:prstGeom prst="rect">
            <a:avLst/>
          </a:prstGeom>
          <a:ln>
            <a:noFill/>
          </a:ln>
          <a:effectLst>
            <a:softEdge rad="112500"/>
          </a:effectLst>
        </p:spPr>
      </p:pic>
      <p:pic>
        <p:nvPicPr>
          <p:cNvPr id="6" name="image4.png"/>
          <p:cNvPicPr/>
          <p:nvPr/>
        </p:nvPicPr>
        <p:blipFill rotWithShape="1">
          <a:blip r:embed="rId4"/>
          <a:srcRect t="49511" r="21502"/>
          <a:stretch/>
        </p:blipFill>
        <p:spPr>
          <a:xfrm>
            <a:off x="1085640" y="4736168"/>
            <a:ext cx="3987164" cy="1066969"/>
          </a:xfrm>
          <a:prstGeom prst="rect">
            <a:avLst/>
          </a:prstGeom>
          <a:ln/>
        </p:spPr>
      </p:pic>
      <p:graphicFrame>
        <p:nvGraphicFramePr>
          <p:cNvPr id="4" name="Tabla 3"/>
          <p:cNvGraphicFramePr>
            <a:graphicFrameLocks noGrp="1"/>
          </p:cNvGraphicFramePr>
          <p:nvPr>
            <p:extLst>
              <p:ext uri="{D42A27DB-BD31-4B8C-83A1-F6EECF244321}">
                <p14:modId xmlns:p14="http://schemas.microsoft.com/office/powerpoint/2010/main" val="1683783727"/>
              </p:ext>
            </p:extLst>
          </p:nvPr>
        </p:nvGraphicFramePr>
        <p:xfrm>
          <a:off x="6633248" y="5059906"/>
          <a:ext cx="4699008" cy="415879"/>
        </p:xfrm>
        <a:graphic>
          <a:graphicData uri="http://schemas.openxmlformats.org/drawingml/2006/table">
            <a:tbl>
              <a:tblPr firstRow="1" bandRow="1">
                <a:tableStyleId>{5C22544A-7EE6-4342-B048-85BDC9FD1C3A}</a:tableStyleId>
              </a:tblPr>
              <a:tblGrid>
                <a:gridCol w="391584">
                  <a:extLst>
                    <a:ext uri="{9D8B030D-6E8A-4147-A177-3AD203B41FA5}">
                      <a16:colId xmlns:a16="http://schemas.microsoft.com/office/drawing/2014/main" val="3768221893"/>
                    </a:ext>
                  </a:extLst>
                </a:gridCol>
                <a:gridCol w="391584">
                  <a:extLst>
                    <a:ext uri="{9D8B030D-6E8A-4147-A177-3AD203B41FA5}">
                      <a16:colId xmlns:a16="http://schemas.microsoft.com/office/drawing/2014/main" val="2640241422"/>
                    </a:ext>
                  </a:extLst>
                </a:gridCol>
                <a:gridCol w="391584">
                  <a:extLst>
                    <a:ext uri="{9D8B030D-6E8A-4147-A177-3AD203B41FA5}">
                      <a16:colId xmlns:a16="http://schemas.microsoft.com/office/drawing/2014/main" val="1364638312"/>
                    </a:ext>
                  </a:extLst>
                </a:gridCol>
                <a:gridCol w="391584">
                  <a:extLst>
                    <a:ext uri="{9D8B030D-6E8A-4147-A177-3AD203B41FA5}">
                      <a16:colId xmlns:a16="http://schemas.microsoft.com/office/drawing/2014/main" val="1705476187"/>
                    </a:ext>
                  </a:extLst>
                </a:gridCol>
                <a:gridCol w="391584">
                  <a:extLst>
                    <a:ext uri="{9D8B030D-6E8A-4147-A177-3AD203B41FA5}">
                      <a16:colId xmlns:a16="http://schemas.microsoft.com/office/drawing/2014/main" val="2144495861"/>
                    </a:ext>
                  </a:extLst>
                </a:gridCol>
                <a:gridCol w="391584">
                  <a:extLst>
                    <a:ext uri="{9D8B030D-6E8A-4147-A177-3AD203B41FA5}">
                      <a16:colId xmlns:a16="http://schemas.microsoft.com/office/drawing/2014/main" val="3357212199"/>
                    </a:ext>
                  </a:extLst>
                </a:gridCol>
                <a:gridCol w="391584">
                  <a:extLst>
                    <a:ext uri="{9D8B030D-6E8A-4147-A177-3AD203B41FA5}">
                      <a16:colId xmlns:a16="http://schemas.microsoft.com/office/drawing/2014/main" val="3663198389"/>
                    </a:ext>
                  </a:extLst>
                </a:gridCol>
                <a:gridCol w="391584">
                  <a:extLst>
                    <a:ext uri="{9D8B030D-6E8A-4147-A177-3AD203B41FA5}">
                      <a16:colId xmlns:a16="http://schemas.microsoft.com/office/drawing/2014/main" val="1894678914"/>
                    </a:ext>
                  </a:extLst>
                </a:gridCol>
                <a:gridCol w="391584">
                  <a:extLst>
                    <a:ext uri="{9D8B030D-6E8A-4147-A177-3AD203B41FA5}">
                      <a16:colId xmlns:a16="http://schemas.microsoft.com/office/drawing/2014/main" val="2382320241"/>
                    </a:ext>
                  </a:extLst>
                </a:gridCol>
                <a:gridCol w="391584">
                  <a:extLst>
                    <a:ext uri="{9D8B030D-6E8A-4147-A177-3AD203B41FA5}">
                      <a16:colId xmlns:a16="http://schemas.microsoft.com/office/drawing/2014/main" val="3624594935"/>
                    </a:ext>
                  </a:extLst>
                </a:gridCol>
                <a:gridCol w="391584">
                  <a:extLst>
                    <a:ext uri="{9D8B030D-6E8A-4147-A177-3AD203B41FA5}">
                      <a16:colId xmlns:a16="http://schemas.microsoft.com/office/drawing/2014/main" val="3973712539"/>
                    </a:ext>
                  </a:extLst>
                </a:gridCol>
                <a:gridCol w="391584">
                  <a:extLst>
                    <a:ext uri="{9D8B030D-6E8A-4147-A177-3AD203B41FA5}">
                      <a16:colId xmlns:a16="http://schemas.microsoft.com/office/drawing/2014/main" val="60645171"/>
                    </a:ext>
                  </a:extLst>
                </a:gridCol>
              </a:tblGrid>
              <a:tr h="415879">
                <a:tc>
                  <a:txBody>
                    <a:bodyPr/>
                    <a:lstStyle/>
                    <a:p>
                      <a:endParaRPr lang="en-US" dirty="0"/>
                    </a:p>
                  </a:txBody>
                  <a:tcPr>
                    <a:solidFill>
                      <a:schemeClr val="accent1">
                        <a:lumMod val="50000"/>
                      </a:schemeClr>
                    </a:solidFill>
                  </a:tcPr>
                </a:tc>
                <a:tc>
                  <a:txBody>
                    <a:bodyPr/>
                    <a:lstStyle/>
                    <a:p>
                      <a:endParaRPr lang="en-US" dirty="0"/>
                    </a:p>
                  </a:txBody>
                  <a:tcPr>
                    <a:solidFill>
                      <a:schemeClr val="accent1">
                        <a:lumMod val="50000"/>
                      </a:schemeClr>
                    </a:solidFill>
                  </a:tcPr>
                </a:tc>
                <a:tc>
                  <a:txBody>
                    <a:bodyPr/>
                    <a:lstStyle/>
                    <a:p>
                      <a:endParaRPr lang="en-US" dirty="0"/>
                    </a:p>
                  </a:txBody>
                  <a:tcPr>
                    <a:solidFill>
                      <a:schemeClr val="accent1">
                        <a:lumMod val="50000"/>
                      </a:schemeClr>
                    </a:solidFill>
                  </a:tcPr>
                </a:tc>
                <a:tc>
                  <a:txBody>
                    <a:bodyPr/>
                    <a:lstStyle/>
                    <a:p>
                      <a:endParaRPr lang="en-US" dirty="0"/>
                    </a:p>
                  </a:txBody>
                  <a:tcPr>
                    <a:solidFill>
                      <a:schemeClr val="accent1">
                        <a:lumMod val="50000"/>
                      </a:schemeClr>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dirty="0"/>
                    </a:p>
                  </a:txBody>
                  <a:tcPr>
                    <a:solidFill>
                      <a:schemeClr val="accent2"/>
                    </a:solidFill>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49822975"/>
                  </a:ext>
                </a:extLst>
              </a:tr>
            </a:tbl>
          </a:graphicData>
        </a:graphic>
      </p:graphicFrame>
      <p:sp>
        <p:nvSpPr>
          <p:cNvPr id="7" name="CuadroTexto 6"/>
          <p:cNvSpPr txBox="1"/>
          <p:nvPr/>
        </p:nvSpPr>
        <p:spPr>
          <a:xfrm>
            <a:off x="7177231" y="4659796"/>
            <a:ext cx="654346" cy="400110"/>
          </a:xfrm>
          <a:prstGeom prst="rect">
            <a:avLst/>
          </a:prstGeom>
          <a:noFill/>
        </p:spPr>
        <p:txBody>
          <a:bodyPr wrap="none" rtlCol="0">
            <a:spAutoFit/>
          </a:bodyPr>
          <a:lstStyle/>
          <a:p>
            <a:pPr algn="ctr"/>
            <a:r>
              <a:rPr lang="es-ES" sz="1000" dirty="0">
                <a:latin typeface="Times New Roman" panose="02020603050405020304" pitchFamily="18" charset="0"/>
                <a:cs typeface="Times New Roman" panose="02020603050405020304" pitchFamily="18" charset="0"/>
              </a:rPr>
              <a:t>Flotantes</a:t>
            </a:r>
          </a:p>
          <a:p>
            <a:pPr algn="ctr"/>
            <a:r>
              <a:rPr lang="es-ES" sz="1000" dirty="0">
                <a:latin typeface="Times New Roman" panose="02020603050405020304" pitchFamily="18" charset="0"/>
                <a:cs typeface="Times New Roman" panose="02020603050405020304" pitchFamily="18" charset="0"/>
              </a:rPr>
              <a:t>4 bytes</a:t>
            </a:r>
            <a:endParaRPr lang="en-US" sz="1000"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8655579" y="4664687"/>
            <a:ext cx="654346" cy="400110"/>
          </a:xfrm>
          <a:prstGeom prst="rect">
            <a:avLst/>
          </a:prstGeom>
          <a:noFill/>
        </p:spPr>
        <p:txBody>
          <a:bodyPr wrap="none" rtlCol="0">
            <a:spAutoFit/>
          </a:bodyPr>
          <a:lstStyle/>
          <a:p>
            <a:pPr algn="ctr"/>
            <a:r>
              <a:rPr lang="es-ES" sz="1000" dirty="0">
                <a:latin typeface="Times New Roman" panose="02020603050405020304" pitchFamily="18" charset="0"/>
                <a:cs typeface="Times New Roman" panose="02020603050405020304" pitchFamily="18" charset="0"/>
              </a:rPr>
              <a:t>Flotantes</a:t>
            </a:r>
          </a:p>
          <a:p>
            <a:pPr algn="ctr"/>
            <a:r>
              <a:rPr lang="es-ES" sz="1000" dirty="0">
                <a:latin typeface="Times New Roman" panose="02020603050405020304" pitchFamily="18" charset="0"/>
                <a:cs typeface="Times New Roman" panose="02020603050405020304" pitchFamily="18" charset="0"/>
              </a:rPr>
              <a:t>4 bytes</a:t>
            </a:r>
            <a:endParaRPr lang="en-US" sz="1000"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7177231" y="5449048"/>
            <a:ext cx="723275" cy="276999"/>
          </a:xfrm>
          <a:prstGeom prst="rect">
            <a:avLst/>
          </a:prstGeom>
          <a:noFill/>
        </p:spPr>
        <p:txBody>
          <a:bodyPr wrap="none" rtlCol="0">
            <a:spAutoFit/>
          </a:bodyPr>
          <a:lstStyle/>
          <a:p>
            <a:r>
              <a:rPr lang="es-ES" sz="1200" b="1" dirty="0">
                <a:solidFill>
                  <a:schemeClr val="accent1">
                    <a:lumMod val="50000"/>
                  </a:schemeClr>
                </a:solidFill>
                <a:latin typeface="Times New Roman" panose="02020603050405020304" pitchFamily="18" charset="0"/>
                <a:cs typeface="Times New Roman" panose="02020603050405020304" pitchFamily="18" charset="0"/>
              </a:rPr>
              <a:t>Latitud</a:t>
            </a:r>
            <a:r>
              <a:rPr lang="es-ES" sz="1200" dirty="0"/>
              <a:t> </a:t>
            </a:r>
            <a:endParaRPr lang="en-US" sz="1200" dirty="0"/>
          </a:p>
        </p:txBody>
      </p:sp>
      <p:sp>
        <p:nvSpPr>
          <p:cNvPr id="11" name="CuadroTexto 10"/>
          <p:cNvSpPr txBox="1"/>
          <p:nvPr/>
        </p:nvSpPr>
        <p:spPr>
          <a:xfrm>
            <a:off x="8668575" y="5458830"/>
            <a:ext cx="833883" cy="276999"/>
          </a:xfrm>
          <a:prstGeom prst="rect">
            <a:avLst/>
          </a:prstGeom>
          <a:noFill/>
        </p:spPr>
        <p:txBody>
          <a:bodyPr wrap="none" rtlCol="0">
            <a:spAutoFit/>
          </a:bodyPr>
          <a:lstStyle/>
          <a:p>
            <a:r>
              <a:rPr lang="es-ES" sz="1200" b="1" dirty="0">
                <a:solidFill>
                  <a:schemeClr val="accent2"/>
                </a:solidFill>
                <a:latin typeface="Times New Roman" panose="02020603050405020304" pitchFamily="18" charset="0"/>
                <a:cs typeface="Times New Roman" panose="02020603050405020304" pitchFamily="18" charset="0"/>
              </a:rPr>
              <a:t>Longitud</a:t>
            </a:r>
            <a:r>
              <a:rPr lang="es-ES" sz="1200" dirty="0"/>
              <a:t> </a:t>
            </a:r>
            <a:endParaRPr lang="en-US" sz="1200" dirty="0"/>
          </a:p>
        </p:txBody>
      </p:sp>
      <p:sp>
        <p:nvSpPr>
          <p:cNvPr id="10" name="CuadroTexto 9"/>
          <p:cNvSpPr txBox="1"/>
          <p:nvPr/>
        </p:nvSpPr>
        <p:spPr>
          <a:xfrm>
            <a:off x="2215107" y="4268998"/>
            <a:ext cx="1809021" cy="369332"/>
          </a:xfrm>
          <a:prstGeom prst="rect">
            <a:avLst/>
          </a:prstGeom>
          <a:noFill/>
        </p:spPr>
        <p:txBody>
          <a:bodyPr wrap="none" rtlCol="0">
            <a:spAutoFit/>
          </a:bodyPr>
          <a:lstStyle/>
          <a:p>
            <a:r>
              <a:rPr lang="es-ES" b="1" dirty="0">
                <a:latin typeface="Times New Roman" panose="02020603050405020304" pitchFamily="18" charset="0"/>
                <a:cs typeface="Times New Roman" panose="02020603050405020304" pitchFamily="18" charset="0"/>
              </a:rPr>
              <a:t>Trama de Sigfox</a:t>
            </a:r>
            <a:endParaRPr lang="en-US" b="1"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8668575" y="4268998"/>
            <a:ext cx="979755" cy="369332"/>
          </a:xfrm>
          <a:prstGeom prst="rect">
            <a:avLst/>
          </a:prstGeom>
          <a:noFill/>
        </p:spPr>
        <p:txBody>
          <a:bodyPr wrap="none" rtlCol="0">
            <a:spAutoFit/>
          </a:bodyPr>
          <a:lstStyle/>
          <a:p>
            <a:r>
              <a:rPr lang="es-ES" b="1" dirty="0">
                <a:latin typeface="Times New Roman" panose="02020603050405020304" pitchFamily="18" charset="0"/>
                <a:cs typeface="Times New Roman" panose="02020603050405020304" pitchFamily="18" charset="0"/>
              </a:rPr>
              <a:t>Payload</a:t>
            </a:r>
            <a:endParaRPr lang="en-US" b="1" dirty="0">
              <a:latin typeface="Times New Roman" panose="02020603050405020304" pitchFamily="18" charset="0"/>
              <a:cs typeface="Times New Roman" panose="02020603050405020304" pitchFamily="18" charset="0"/>
            </a:endParaRPr>
          </a:p>
        </p:txBody>
      </p:sp>
      <p:sp>
        <p:nvSpPr>
          <p:cNvPr id="15"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r>
              <a:rPr lang="es-EC" sz="2000" b="1" dirty="0">
                <a:latin typeface="Times New Roman" panose="02020603050405020304" pitchFamily="18" charset="0"/>
                <a:cs typeface="Times New Roman" panose="02020603050405020304" pitchFamily="18" charset="0"/>
              </a:rPr>
              <a:t>9</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154774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12145</TotalTime>
  <Words>1489</Words>
  <Application>Microsoft Office PowerPoint</Application>
  <PresentationFormat>Panorámica</PresentationFormat>
  <Paragraphs>269</Paragraphs>
  <Slides>28</Slides>
  <Notes>3</Notes>
  <HiddenSlides>0</HiddenSlides>
  <MMClips>2</MMClips>
  <ScaleCrop>false</ScaleCrop>
  <HeadingPairs>
    <vt:vector size="8" baseType="variant">
      <vt:variant>
        <vt:lpstr>Fuentes usadas</vt:lpstr>
      </vt:variant>
      <vt:variant>
        <vt:i4>5</vt:i4>
      </vt:variant>
      <vt:variant>
        <vt:lpstr>Tema</vt:lpstr>
      </vt:variant>
      <vt:variant>
        <vt:i4>2</vt:i4>
      </vt:variant>
      <vt:variant>
        <vt:lpstr>Servidores OLE incrustados</vt:lpstr>
      </vt:variant>
      <vt:variant>
        <vt:i4>1</vt:i4>
      </vt:variant>
      <vt:variant>
        <vt:lpstr>Títulos de diapositiva</vt:lpstr>
      </vt:variant>
      <vt:variant>
        <vt:i4>28</vt:i4>
      </vt:variant>
    </vt:vector>
  </HeadingPairs>
  <TitlesOfParts>
    <vt:vector size="36" baseType="lpstr">
      <vt:lpstr>Arial</vt:lpstr>
      <vt:lpstr>Calibri</vt:lpstr>
      <vt:lpstr>Calibri Light</vt:lpstr>
      <vt:lpstr>Cambria Math</vt:lpstr>
      <vt:lpstr>Times New Roman</vt:lpstr>
      <vt:lpstr>Tema de Office</vt:lpstr>
      <vt:lpstr>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♥♥MaGuS♥♥ rosero</cp:lastModifiedBy>
  <cp:revision>372</cp:revision>
  <cp:lastPrinted>2018-06-03T16:56:39Z</cp:lastPrinted>
  <dcterms:created xsi:type="dcterms:W3CDTF">2018-05-21T03:54:39Z</dcterms:created>
  <dcterms:modified xsi:type="dcterms:W3CDTF">2021-07-13T04:00:54Z</dcterms:modified>
</cp:coreProperties>
</file>