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5" r:id="rId2"/>
  </p:sldMasterIdLst>
  <p:notesMasterIdLst>
    <p:notesMasterId r:id="rId27"/>
  </p:notesMasterIdLst>
  <p:sldIdLst>
    <p:sldId id="288" r:id="rId3"/>
    <p:sldId id="326" r:id="rId4"/>
    <p:sldId id="327" r:id="rId5"/>
    <p:sldId id="328" r:id="rId6"/>
    <p:sldId id="329" r:id="rId7"/>
    <p:sldId id="333" r:id="rId8"/>
    <p:sldId id="334" r:id="rId9"/>
    <p:sldId id="335" r:id="rId10"/>
    <p:sldId id="338" r:id="rId11"/>
    <p:sldId id="339" r:id="rId12"/>
    <p:sldId id="344" r:id="rId13"/>
    <p:sldId id="341" r:id="rId14"/>
    <p:sldId id="345" r:id="rId15"/>
    <p:sldId id="346" r:id="rId16"/>
    <p:sldId id="347" r:id="rId17"/>
    <p:sldId id="348" r:id="rId18"/>
    <p:sldId id="340" r:id="rId19"/>
    <p:sldId id="349" r:id="rId20"/>
    <p:sldId id="350" r:id="rId21"/>
    <p:sldId id="355" r:id="rId22"/>
    <p:sldId id="351" r:id="rId23"/>
    <p:sldId id="352" r:id="rId24"/>
    <p:sldId id="354" r:id="rId25"/>
    <p:sldId id="353" r:id="rId2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62" autoAdjust="0"/>
    <p:restoredTop sz="94660"/>
  </p:normalViewPr>
  <p:slideViewPr>
    <p:cSldViewPr snapToGrid="0">
      <p:cViewPr varScale="1">
        <p:scale>
          <a:sx n="79" d="100"/>
          <a:sy n="79" d="100"/>
        </p:scale>
        <p:origin x="-43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AE6C47-A7CC-4C6E-987B-876D18C06D12}" type="doc">
      <dgm:prSet loTypeId="urn:microsoft.com/office/officeart/2005/8/layout/radial2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x-none"/>
        </a:p>
      </dgm:t>
    </dgm:pt>
    <dgm:pt modelId="{C033D7D5-74D3-4385-AF55-A39763A2E405}">
      <dgm:prSet phldrT="[Texto]"/>
      <dgm:spPr>
        <a:blipFill rotWithShape="0">
          <a:blip xmlns:r="http://schemas.openxmlformats.org/officeDocument/2006/relationships" r:embed="rId1"/>
          <a:srcRect/>
          <a:stretch>
            <a:fillRect l="-38000" r="-38000"/>
          </a:stretch>
        </a:blipFill>
      </dgm:spPr>
      <dgm:t>
        <a:bodyPr/>
        <a:lstStyle/>
        <a:p>
          <a:r>
            <a:rPr lang="x-none" dirty="0">
              <a:latin typeface="Times New Roman" panose="02020603050405020304" pitchFamily="18" charset="0"/>
              <a:cs typeface="Times New Roman" panose="02020603050405020304" pitchFamily="18" charset="0"/>
            </a:rPr>
            <a:t>Propiedades físicas</a:t>
          </a:r>
        </a:p>
      </dgm:t>
    </dgm:pt>
    <dgm:pt modelId="{F0AE1CE2-55DA-404C-8B65-80F1B463A705}" type="parTrans" cxnId="{52C043C0-A795-4282-9ED2-A7377374D692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7E4E2A-91A3-4FE6-A668-16845A185FE6}" type="sibTrans" cxnId="{52C043C0-A795-4282-9ED2-A7377374D692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89AC81-8BAA-4724-BCD0-2BBED9D389A6}">
      <dgm:prSet phldrT="[Texto]"/>
      <dgm:spPr/>
      <dgm:t>
        <a:bodyPr/>
        <a:lstStyle/>
        <a:p>
          <a:r>
            <a:rPr lang="x-none" dirty="0">
              <a:latin typeface="Times New Roman" panose="02020603050405020304" pitchFamily="18" charset="0"/>
              <a:cs typeface="Times New Roman" panose="02020603050405020304" pitchFamily="18" charset="0"/>
            </a:rPr>
            <a:t>Porosidad total</a:t>
          </a:r>
        </a:p>
      </dgm:t>
    </dgm:pt>
    <dgm:pt modelId="{8EAF6DB5-FA56-4629-BD04-BA921940C414}" type="parTrans" cxnId="{B58B2428-EBD4-441F-A788-0FBB56ED14C6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2FB6DA-1F54-4335-8F65-15BFF4205861}" type="sibTrans" cxnId="{B58B2428-EBD4-441F-A788-0FBB56ED14C6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D5DBB1-BC44-4C4F-8DBD-FE384D8BB644}">
      <dgm:prSet phldrT="[Texto]"/>
      <dgm:spPr>
        <a:blipFill rotWithShape="0">
          <a:blip xmlns:r="http://schemas.openxmlformats.org/officeDocument/2006/relationships" r:embed="rId2"/>
          <a:srcRect/>
          <a:stretch>
            <a:fillRect l="-18000" r="-18000"/>
          </a:stretch>
        </a:blipFill>
      </dgm:spPr>
      <dgm:t>
        <a:bodyPr/>
        <a:lstStyle/>
        <a:p>
          <a:r>
            <a:rPr lang="x-none" dirty="0">
              <a:latin typeface="Times New Roman" panose="02020603050405020304" pitchFamily="18" charset="0"/>
              <a:cs typeface="Times New Roman" panose="02020603050405020304" pitchFamily="18" charset="0"/>
            </a:rPr>
            <a:t>Propiedades químicas</a:t>
          </a:r>
        </a:p>
      </dgm:t>
    </dgm:pt>
    <dgm:pt modelId="{1A0C47E9-DAF0-41C6-A313-A371D0CE5021}" type="parTrans" cxnId="{0F945A53-6C21-42F9-95DC-1841EFF8352F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194D33-E28C-451D-B580-0B0679A5C24E}" type="sibTrans" cxnId="{0F945A53-6C21-42F9-95DC-1841EFF8352F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3B314C-1CBB-4522-9CEA-D460CA0DFF9D}">
      <dgm:prSet phldrT="[Texto]"/>
      <dgm:spPr/>
      <dgm:t>
        <a:bodyPr/>
        <a:lstStyle/>
        <a:p>
          <a:r>
            <a:rPr lang="x-none" dirty="0">
              <a:latin typeface="Times New Roman" panose="02020603050405020304" pitchFamily="18" charset="0"/>
              <a:cs typeface="Times New Roman" panose="02020603050405020304" pitchFamily="18" charset="0"/>
            </a:rPr>
            <a:t>Conductividad eléctrica</a:t>
          </a:r>
        </a:p>
      </dgm:t>
    </dgm:pt>
    <dgm:pt modelId="{C73BBE36-151F-4F37-81CB-8EC2DC2339DE}" type="parTrans" cxnId="{78407962-9CD8-456C-ACB5-0FB91C37AE78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AD5CC1-C020-4279-A643-9BFEDC74949E}" type="sibTrans" cxnId="{78407962-9CD8-456C-ACB5-0FB91C37AE78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69759D-372B-4653-AEA1-AF3558DF3FC9}">
      <dgm:prSet phldrT="[Texto]"/>
      <dgm:spPr/>
      <dgm:t>
        <a:bodyPr/>
        <a:lstStyle/>
        <a:p>
          <a:r>
            <a:rPr lang="x-none" dirty="0">
              <a:latin typeface="Times New Roman" panose="02020603050405020304" pitchFamily="18" charset="0"/>
              <a:cs typeface="Times New Roman" panose="02020603050405020304" pitchFamily="18" charset="0"/>
            </a:rPr>
            <a:t>% Materia orgánica</a:t>
          </a:r>
        </a:p>
      </dgm:t>
    </dgm:pt>
    <dgm:pt modelId="{8572FAA4-CDCD-402E-BD1C-206DC9296970}" type="parTrans" cxnId="{17F1DC46-C70E-432E-BAED-F0EB3C9B3C99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3F2509-CC8C-44F4-B140-0CD84C0FC052}" type="sibTrans" cxnId="{17F1DC46-C70E-432E-BAED-F0EB3C9B3C99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800D2E-8969-408F-96D9-9194955267A1}">
      <dgm:prSet phldrT="[Texto]"/>
      <dgm:spPr/>
      <dgm:t>
        <a:bodyPr/>
        <a:lstStyle/>
        <a:p>
          <a:r>
            <a:rPr lang="x-none" dirty="0">
              <a:latin typeface="Times New Roman" panose="02020603050405020304" pitchFamily="18" charset="0"/>
              <a:cs typeface="Times New Roman" panose="02020603050405020304" pitchFamily="18" charset="0"/>
            </a:rPr>
            <a:t>Capacidad de retención del humedad.</a:t>
          </a:r>
        </a:p>
      </dgm:t>
    </dgm:pt>
    <dgm:pt modelId="{D03B68FE-083A-4A30-A553-58FB9740435D}" type="parTrans" cxnId="{705CC1C8-9A2C-437F-8E7A-572ECCA7BCA5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655F1A-17D8-4762-A0B2-89E6C128579C}" type="sibTrans" cxnId="{705CC1C8-9A2C-437F-8E7A-572ECCA7BCA5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1738AB-0546-4CC0-BB92-18C3F7E694A6}">
      <dgm:prSet phldrT="[Texto]"/>
      <dgm:spPr/>
      <dgm:t>
        <a:bodyPr/>
        <a:lstStyle/>
        <a:p>
          <a:r>
            <a:rPr lang="x-none" dirty="0">
              <a:latin typeface="Times New Roman" panose="02020603050405020304" pitchFamily="18" charset="0"/>
              <a:cs typeface="Times New Roman" panose="02020603050405020304" pitchFamily="18" charset="0"/>
            </a:rPr>
            <a:t>Densidad aparente.</a:t>
          </a:r>
        </a:p>
      </dgm:t>
    </dgm:pt>
    <dgm:pt modelId="{8E2FD8FE-4073-401D-B3C5-359D9EA92402}" type="parTrans" cxnId="{AC51D2FF-E537-4B3D-AECD-3AC8F4BE1C64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C6DC6C-E004-4FDF-B58A-CE44CCB007B4}" type="sibTrans" cxnId="{AC51D2FF-E537-4B3D-AECD-3AC8F4BE1C64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43E645-8A11-4AC5-869D-1B868873444B}">
      <dgm:prSet phldrT="[Texto]"/>
      <dgm:spPr/>
      <dgm:t>
        <a:bodyPr/>
        <a:lstStyle/>
        <a:p>
          <a:endParaRPr lang="x-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F3FEC2-A5F9-4CD1-A90E-DC3A81F11C6D}" type="parTrans" cxnId="{59CB4C42-CFE8-47C8-AA48-1C824229D335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8AEE3C-4EA5-4059-9B61-8D596686E722}" type="sibTrans" cxnId="{59CB4C42-CFE8-47C8-AA48-1C824229D335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0C2B7C-814E-4F37-ACC2-184282A0360B}">
      <dgm:prSet phldrT="[Texto]"/>
      <dgm:spPr/>
      <dgm:t>
        <a:bodyPr/>
        <a:lstStyle/>
        <a:p>
          <a:r>
            <a:rPr lang="x-none" dirty="0">
              <a:latin typeface="Times New Roman" panose="02020603050405020304" pitchFamily="18" charset="0"/>
              <a:cs typeface="Times New Roman" panose="02020603050405020304" pitchFamily="18" charset="0"/>
            </a:rPr>
            <a:t>Relación C/N</a:t>
          </a:r>
        </a:p>
      </dgm:t>
    </dgm:pt>
    <dgm:pt modelId="{F8517E4A-C5E1-410F-8921-28949914C653}" type="parTrans" cxnId="{AFEC32DA-2E66-456D-90F5-150404DCD7EA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4B90EB-5C8E-480F-96F1-18CEC07B4B85}" type="sibTrans" cxnId="{AFEC32DA-2E66-456D-90F5-150404DCD7EA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C26184-2FDE-4D13-AE53-5E6FA9C053E6}">
      <dgm:prSet phldrT="[Texto]"/>
      <dgm:spPr/>
      <dgm:t>
        <a:bodyPr/>
        <a:lstStyle/>
        <a:p>
          <a:r>
            <a:rPr lang="x-none" dirty="0">
              <a:latin typeface="Times New Roman" panose="02020603050405020304" pitchFamily="18" charset="0"/>
              <a:cs typeface="Times New Roman" panose="02020603050405020304" pitchFamily="18" charset="0"/>
            </a:rPr>
            <a:t>Granulometría.</a:t>
          </a:r>
        </a:p>
      </dgm:t>
    </dgm:pt>
    <dgm:pt modelId="{FAA36C4D-6752-4FC9-9ED0-F22DF8B42EA2}" type="parTrans" cxnId="{6032CC43-D30D-46F6-B7AD-FAA99D493F2C}">
      <dgm:prSet/>
      <dgm:spPr/>
      <dgm:t>
        <a:bodyPr/>
        <a:lstStyle/>
        <a:p>
          <a:endParaRPr lang="x-none"/>
        </a:p>
      </dgm:t>
    </dgm:pt>
    <dgm:pt modelId="{E804B688-8A19-4BAC-B41B-FE09B3AA6B0C}" type="sibTrans" cxnId="{6032CC43-D30D-46F6-B7AD-FAA99D493F2C}">
      <dgm:prSet/>
      <dgm:spPr/>
      <dgm:t>
        <a:bodyPr/>
        <a:lstStyle/>
        <a:p>
          <a:endParaRPr lang="x-none"/>
        </a:p>
      </dgm:t>
    </dgm:pt>
    <dgm:pt modelId="{D2C52105-17E0-45E5-AF11-AD5AB63AAEE4}">
      <dgm:prSet phldrT="[Texto]"/>
      <dgm:spPr/>
      <dgm:t>
        <a:bodyPr/>
        <a:lstStyle/>
        <a:p>
          <a:r>
            <a:rPr lang="x-none" dirty="0">
              <a:latin typeface="Times New Roman" panose="02020603050405020304" pitchFamily="18" charset="0"/>
              <a:cs typeface="Times New Roman" panose="02020603050405020304" pitchFamily="18" charset="0"/>
            </a:rPr>
            <a:t>pH</a:t>
          </a:r>
        </a:p>
      </dgm:t>
    </dgm:pt>
    <dgm:pt modelId="{9E1EBA4C-3540-4DA4-8682-F25E086862EC}" type="parTrans" cxnId="{F01940B9-E2BB-4695-81AC-01E72B12C9B7}">
      <dgm:prSet/>
      <dgm:spPr/>
      <dgm:t>
        <a:bodyPr/>
        <a:lstStyle/>
        <a:p>
          <a:endParaRPr lang="x-none"/>
        </a:p>
      </dgm:t>
    </dgm:pt>
    <dgm:pt modelId="{C9E4B639-6658-4165-BA34-5DF2E9DA57DA}" type="sibTrans" cxnId="{F01940B9-E2BB-4695-81AC-01E72B12C9B7}">
      <dgm:prSet/>
      <dgm:spPr/>
      <dgm:t>
        <a:bodyPr/>
        <a:lstStyle/>
        <a:p>
          <a:endParaRPr lang="x-none"/>
        </a:p>
      </dgm:t>
    </dgm:pt>
    <dgm:pt modelId="{5AD695B0-A806-4C0D-B414-8D1C10A816BC}" type="pres">
      <dgm:prSet presAssocID="{1DAE6C47-A7CC-4C6E-987B-876D18C06D1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B4DA004-5BA1-4CE5-B2C1-51BC011A595D}" type="pres">
      <dgm:prSet presAssocID="{1DAE6C47-A7CC-4C6E-987B-876D18C06D12}" presName="cycle" presStyleCnt="0"/>
      <dgm:spPr/>
    </dgm:pt>
    <dgm:pt modelId="{9D03F2B8-DDB9-48F4-9205-4DFFF007E9D4}" type="pres">
      <dgm:prSet presAssocID="{1DAE6C47-A7CC-4C6E-987B-876D18C06D12}" presName="centerShape" presStyleCnt="0"/>
      <dgm:spPr/>
    </dgm:pt>
    <dgm:pt modelId="{4952B8FD-DBAB-4C81-9B5B-5D1CC68573DB}" type="pres">
      <dgm:prSet presAssocID="{1DAE6C47-A7CC-4C6E-987B-876D18C06D12}" presName="connSite" presStyleLbl="node1" presStyleIdx="0" presStyleCnt="3"/>
      <dgm:spPr/>
    </dgm:pt>
    <dgm:pt modelId="{FDDF6522-D0DE-4FCD-A170-9F76D1B6DC95}" type="pres">
      <dgm:prSet presAssocID="{1DAE6C47-A7CC-4C6E-987B-876D18C06D12}" presName="visible" presStyleLbl="node1" presStyleIdx="0" presStyleCnt="3" custLinFactNeighborX="-25373" custLinFactNeighborY="-8905"/>
      <dgm:spPr>
        <a:blipFill rotWithShape="1">
          <a:blip xmlns:r="http://schemas.openxmlformats.org/officeDocument/2006/relationships" r:embed="rId3"/>
          <a:srcRect/>
          <a:stretch>
            <a:fillRect l="-39000" r="-39000"/>
          </a:stretch>
        </a:blipFill>
      </dgm:spPr>
    </dgm:pt>
    <dgm:pt modelId="{2ABA2D17-9086-418E-9C15-57B9C9592F1B}" type="pres">
      <dgm:prSet presAssocID="{F0AE1CE2-55DA-404C-8B65-80F1B463A705}" presName="Name25" presStyleLbl="parChTrans1D1" presStyleIdx="0" presStyleCnt="2"/>
      <dgm:spPr/>
      <dgm:t>
        <a:bodyPr/>
        <a:lstStyle/>
        <a:p>
          <a:endParaRPr lang="es-EC"/>
        </a:p>
      </dgm:t>
    </dgm:pt>
    <dgm:pt modelId="{04111AD0-24AD-4E07-8C39-1EAECADF12F8}" type="pres">
      <dgm:prSet presAssocID="{C033D7D5-74D3-4385-AF55-A39763A2E405}" presName="node" presStyleCnt="0"/>
      <dgm:spPr/>
    </dgm:pt>
    <dgm:pt modelId="{D9D30963-9DBD-43C3-97F8-EF67FDB303F6}" type="pres">
      <dgm:prSet presAssocID="{C033D7D5-74D3-4385-AF55-A39763A2E405}" presName="parentNode" presStyleLbl="node1" presStyleIdx="1" presStyleCnt="3" custLinFactNeighborX="37757" custLinFactNeighborY="6291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92C702-4F1A-45E7-87E7-468F304784D1}" type="pres">
      <dgm:prSet presAssocID="{C033D7D5-74D3-4385-AF55-A39763A2E405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8DF27D-4A73-4FD4-A9BF-8E9E538FD05A}" type="pres">
      <dgm:prSet presAssocID="{1A0C47E9-DAF0-41C6-A313-A371D0CE5021}" presName="Name25" presStyleLbl="parChTrans1D1" presStyleIdx="1" presStyleCnt="2"/>
      <dgm:spPr/>
      <dgm:t>
        <a:bodyPr/>
        <a:lstStyle/>
        <a:p>
          <a:endParaRPr lang="es-EC"/>
        </a:p>
      </dgm:t>
    </dgm:pt>
    <dgm:pt modelId="{539655C2-75EB-4A34-B47C-64340BD49633}" type="pres">
      <dgm:prSet presAssocID="{88D5DBB1-BC44-4C4F-8DBD-FE384D8BB644}" presName="node" presStyleCnt="0"/>
      <dgm:spPr/>
    </dgm:pt>
    <dgm:pt modelId="{FB9D9475-069D-410F-8D07-E3DE6D58C5CE}" type="pres">
      <dgm:prSet presAssocID="{88D5DBB1-BC44-4C4F-8DBD-FE384D8BB644}" presName="parentNode" presStyleLbl="node1" presStyleIdx="2" presStyleCnt="3" custLinFactNeighborX="47044" custLinFactNeighborY="-243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E9F9C62-67E4-46AF-B03A-2BDB93816ACD}" type="pres">
      <dgm:prSet presAssocID="{88D5DBB1-BC44-4C4F-8DBD-FE384D8BB644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01940B9-E2BB-4695-81AC-01E72B12C9B7}" srcId="{88D5DBB1-BC44-4C4F-8DBD-FE384D8BB644}" destId="{D2C52105-17E0-45E5-AF11-AD5AB63AAEE4}" srcOrd="0" destOrd="0" parTransId="{9E1EBA4C-3540-4DA4-8682-F25E086862EC}" sibTransId="{C9E4B639-6658-4165-BA34-5DF2E9DA57DA}"/>
    <dgm:cxn modelId="{D772E3D5-0EF6-450A-B50B-AD85E5B7313E}" type="presOf" srcId="{D2C52105-17E0-45E5-AF11-AD5AB63AAEE4}" destId="{7E9F9C62-67E4-46AF-B03A-2BDB93816ACD}" srcOrd="0" destOrd="0" presId="urn:microsoft.com/office/officeart/2005/8/layout/radial2"/>
    <dgm:cxn modelId="{AFEC32DA-2E66-456D-90F5-150404DCD7EA}" srcId="{88D5DBB1-BC44-4C4F-8DBD-FE384D8BB644}" destId="{0E0C2B7C-814E-4F37-ACC2-184282A0360B}" srcOrd="3" destOrd="0" parTransId="{F8517E4A-C5E1-410F-8921-28949914C653}" sibTransId="{5C4B90EB-5C8E-480F-96F1-18CEC07B4B85}"/>
    <dgm:cxn modelId="{D1D82196-841D-48E7-BCBA-FB5CBA97F17A}" type="presOf" srcId="{9669759D-372B-4653-AEA1-AF3558DF3FC9}" destId="{7E9F9C62-67E4-46AF-B03A-2BDB93816ACD}" srcOrd="0" destOrd="2" presId="urn:microsoft.com/office/officeart/2005/8/layout/radial2"/>
    <dgm:cxn modelId="{81AB8947-1731-45A6-94AA-8FC4BC7B8335}" type="presOf" srcId="{F01738AB-0546-4CC0-BB92-18C3F7E694A6}" destId="{E592C702-4F1A-45E7-87E7-468F304784D1}" srcOrd="0" destOrd="2" presId="urn:microsoft.com/office/officeart/2005/8/layout/radial2"/>
    <dgm:cxn modelId="{0EA02BA9-4C9B-473A-93B9-85044F776FB5}" type="presOf" srcId="{1DAE6C47-A7CC-4C6E-987B-876D18C06D12}" destId="{5AD695B0-A806-4C0D-B414-8D1C10A816BC}" srcOrd="0" destOrd="0" presId="urn:microsoft.com/office/officeart/2005/8/layout/radial2"/>
    <dgm:cxn modelId="{78407962-9CD8-456C-ACB5-0FB91C37AE78}" srcId="{88D5DBB1-BC44-4C4F-8DBD-FE384D8BB644}" destId="{9C3B314C-1CBB-4522-9CEA-D460CA0DFF9D}" srcOrd="1" destOrd="0" parTransId="{C73BBE36-151F-4F37-81CB-8EC2DC2339DE}" sibTransId="{D3AD5CC1-C020-4279-A643-9BFEDC74949E}"/>
    <dgm:cxn modelId="{2F3FB59A-5EE6-49A0-BE3A-CE0B77EBA8C9}" type="presOf" srcId="{C6C26184-2FDE-4D13-AE53-5E6FA9C053E6}" destId="{E592C702-4F1A-45E7-87E7-468F304784D1}" srcOrd="0" destOrd="3" presId="urn:microsoft.com/office/officeart/2005/8/layout/radial2"/>
    <dgm:cxn modelId="{59CB4C42-CFE8-47C8-AA48-1C824229D335}" srcId="{C033D7D5-74D3-4385-AF55-A39763A2E405}" destId="{D043E645-8A11-4AC5-869D-1B868873444B}" srcOrd="4" destOrd="0" parTransId="{94F3FEC2-A5F9-4CD1-A90E-DC3A81F11C6D}" sibTransId="{7B8AEE3C-4EA5-4059-9B61-8D596686E722}"/>
    <dgm:cxn modelId="{A87A02E6-E543-46EB-AAA8-B2C9C2611C07}" type="presOf" srcId="{CF89AC81-8BAA-4724-BCD0-2BBED9D389A6}" destId="{E592C702-4F1A-45E7-87E7-468F304784D1}" srcOrd="0" destOrd="0" presId="urn:microsoft.com/office/officeart/2005/8/layout/radial2"/>
    <dgm:cxn modelId="{8D79A684-70A2-4283-B8F2-831471C45700}" type="presOf" srcId="{1A0C47E9-DAF0-41C6-A313-A371D0CE5021}" destId="{3C8DF27D-4A73-4FD4-A9BF-8E9E538FD05A}" srcOrd="0" destOrd="0" presId="urn:microsoft.com/office/officeart/2005/8/layout/radial2"/>
    <dgm:cxn modelId="{705CC1C8-9A2C-437F-8E7A-572ECCA7BCA5}" srcId="{C033D7D5-74D3-4385-AF55-A39763A2E405}" destId="{27800D2E-8969-408F-96D9-9194955267A1}" srcOrd="1" destOrd="0" parTransId="{D03B68FE-083A-4A30-A553-58FB9740435D}" sibTransId="{08655F1A-17D8-4762-A0B2-89E6C128579C}"/>
    <dgm:cxn modelId="{DA653A39-0E2D-49E4-9045-46C87917C521}" type="presOf" srcId="{9C3B314C-1CBB-4522-9CEA-D460CA0DFF9D}" destId="{7E9F9C62-67E4-46AF-B03A-2BDB93816ACD}" srcOrd="0" destOrd="1" presId="urn:microsoft.com/office/officeart/2005/8/layout/radial2"/>
    <dgm:cxn modelId="{B58B2428-EBD4-441F-A788-0FBB56ED14C6}" srcId="{C033D7D5-74D3-4385-AF55-A39763A2E405}" destId="{CF89AC81-8BAA-4724-BCD0-2BBED9D389A6}" srcOrd="0" destOrd="0" parTransId="{8EAF6DB5-FA56-4629-BD04-BA921940C414}" sibTransId="{182FB6DA-1F54-4335-8F65-15BFF4205861}"/>
    <dgm:cxn modelId="{17F1DC46-C70E-432E-BAED-F0EB3C9B3C99}" srcId="{88D5DBB1-BC44-4C4F-8DBD-FE384D8BB644}" destId="{9669759D-372B-4653-AEA1-AF3558DF3FC9}" srcOrd="2" destOrd="0" parTransId="{8572FAA4-CDCD-402E-BD1C-206DC9296970}" sibTransId="{823F2509-CC8C-44F4-B140-0CD84C0FC052}"/>
    <dgm:cxn modelId="{C551574A-0C02-48BD-9E94-9B54EF317195}" type="presOf" srcId="{C033D7D5-74D3-4385-AF55-A39763A2E405}" destId="{D9D30963-9DBD-43C3-97F8-EF67FDB303F6}" srcOrd="0" destOrd="0" presId="urn:microsoft.com/office/officeart/2005/8/layout/radial2"/>
    <dgm:cxn modelId="{465AD4DB-25C1-4597-B0B0-CB5B5B7E44D4}" type="presOf" srcId="{F0AE1CE2-55DA-404C-8B65-80F1B463A705}" destId="{2ABA2D17-9086-418E-9C15-57B9C9592F1B}" srcOrd="0" destOrd="0" presId="urn:microsoft.com/office/officeart/2005/8/layout/radial2"/>
    <dgm:cxn modelId="{3A7B45B4-AC5B-4B3A-B83B-1FB74CC6850D}" type="presOf" srcId="{88D5DBB1-BC44-4C4F-8DBD-FE384D8BB644}" destId="{FB9D9475-069D-410F-8D07-E3DE6D58C5CE}" srcOrd="0" destOrd="0" presId="urn:microsoft.com/office/officeart/2005/8/layout/radial2"/>
    <dgm:cxn modelId="{AC51D2FF-E537-4B3D-AECD-3AC8F4BE1C64}" srcId="{C033D7D5-74D3-4385-AF55-A39763A2E405}" destId="{F01738AB-0546-4CC0-BB92-18C3F7E694A6}" srcOrd="2" destOrd="0" parTransId="{8E2FD8FE-4073-401D-B3C5-359D9EA92402}" sibTransId="{20C6DC6C-E004-4FDF-B58A-CE44CCB007B4}"/>
    <dgm:cxn modelId="{0F945A53-6C21-42F9-95DC-1841EFF8352F}" srcId="{1DAE6C47-A7CC-4C6E-987B-876D18C06D12}" destId="{88D5DBB1-BC44-4C4F-8DBD-FE384D8BB644}" srcOrd="1" destOrd="0" parTransId="{1A0C47E9-DAF0-41C6-A313-A371D0CE5021}" sibTransId="{DA194D33-E28C-451D-B580-0B0679A5C24E}"/>
    <dgm:cxn modelId="{FD0C8B31-5D9A-43DE-8ECD-8430C77D54F9}" type="presOf" srcId="{0E0C2B7C-814E-4F37-ACC2-184282A0360B}" destId="{7E9F9C62-67E4-46AF-B03A-2BDB93816ACD}" srcOrd="0" destOrd="3" presId="urn:microsoft.com/office/officeart/2005/8/layout/radial2"/>
    <dgm:cxn modelId="{7B019CCF-94ED-4F67-975D-EB6EC139C047}" type="presOf" srcId="{D043E645-8A11-4AC5-869D-1B868873444B}" destId="{E592C702-4F1A-45E7-87E7-468F304784D1}" srcOrd="0" destOrd="4" presId="urn:microsoft.com/office/officeart/2005/8/layout/radial2"/>
    <dgm:cxn modelId="{6032CC43-D30D-46F6-B7AD-FAA99D493F2C}" srcId="{C033D7D5-74D3-4385-AF55-A39763A2E405}" destId="{C6C26184-2FDE-4D13-AE53-5E6FA9C053E6}" srcOrd="3" destOrd="0" parTransId="{FAA36C4D-6752-4FC9-9ED0-F22DF8B42EA2}" sibTransId="{E804B688-8A19-4BAC-B41B-FE09B3AA6B0C}"/>
    <dgm:cxn modelId="{8FE8098E-88DE-4345-9AA7-D8D52C5E9B32}" type="presOf" srcId="{27800D2E-8969-408F-96D9-9194955267A1}" destId="{E592C702-4F1A-45E7-87E7-468F304784D1}" srcOrd="0" destOrd="1" presId="urn:microsoft.com/office/officeart/2005/8/layout/radial2"/>
    <dgm:cxn modelId="{52C043C0-A795-4282-9ED2-A7377374D692}" srcId="{1DAE6C47-A7CC-4C6E-987B-876D18C06D12}" destId="{C033D7D5-74D3-4385-AF55-A39763A2E405}" srcOrd="0" destOrd="0" parTransId="{F0AE1CE2-55DA-404C-8B65-80F1B463A705}" sibTransId="{A17E4E2A-91A3-4FE6-A668-16845A185FE6}"/>
    <dgm:cxn modelId="{41915247-CC1B-448E-B314-034D27DFB104}" type="presParOf" srcId="{5AD695B0-A806-4C0D-B414-8D1C10A816BC}" destId="{0B4DA004-5BA1-4CE5-B2C1-51BC011A595D}" srcOrd="0" destOrd="0" presId="urn:microsoft.com/office/officeart/2005/8/layout/radial2"/>
    <dgm:cxn modelId="{3E42DA2A-F1D2-4C88-9C4B-CCB4937B256C}" type="presParOf" srcId="{0B4DA004-5BA1-4CE5-B2C1-51BC011A595D}" destId="{9D03F2B8-DDB9-48F4-9205-4DFFF007E9D4}" srcOrd="0" destOrd="0" presId="urn:microsoft.com/office/officeart/2005/8/layout/radial2"/>
    <dgm:cxn modelId="{014A5C9A-9E56-49BA-8840-EF47EF3BA15C}" type="presParOf" srcId="{9D03F2B8-DDB9-48F4-9205-4DFFF007E9D4}" destId="{4952B8FD-DBAB-4C81-9B5B-5D1CC68573DB}" srcOrd="0" destOrd="0" presId="urn:microsoft.com/office/officeart/2005/8/layout/radial2"/>
    <dgm:cxn modelId="{7E13DC70-5481-421D-99BC-24B6C5134B0E}" type="presParOf" srcId="{9D03F2B8-DDB9-48F4-9205-4DFFF007E9D4}" destId="{FDDF6522-D0DE-4FCD-A170-9F76D1B6DC95}" srcOrd="1" destOrd="0" presId="urn:microsoft.com/office/officeart/2005/8/layout/radial2"/>
    <dgm:cxn modelId="{4101E097-2FDA-4AC7-8CC3-4B99DECDDD18}" type="presParOf" srcId="{0B4DA004-5BA1-4CE5-B2C1-51BC011A595D}" destId="{2ABA2D17-9086-418E-9C15-57B9C9592F1B}" srcOrd="1" destOrd="0" presId="urn:microsoft.com/office/officeart/2005/8/layout/radial2"/>
    <dgm:cxn modelId="{8A7DC4F6-E2DD-4A27-B4FE-CC2085A7787F}" type="presParOf" srcId="{0B4DA004-5BA1-4CE5-B2C1-51BC011A595D}" destId="{04111AD0-24AD-4E07-8C39-1EAECADF12F8}" srcOrd="2" destOrd="0" presId="urn:microsoft.com/office/officeart/2005/8/layout/radial2"/>
    <dgm:cxn modelId="{25A964DB-B7E9-431E-86A9-5DAF2FA656E4}" type="presParOf" srcId="{04111AD0-24AD-4E07-8C39-1EAECADF12F8}" destId="{D9D30963-9DBD-43C3-97F8-EF67FDB303F6}" srcOrd="0" destOrd="0" presId="urn:microsoft.com/office/officeart/2005/8/layout/radial2"/>
    <dgm:cxn modelId="{A0C121EC-D05D-4A6B-A104-8CD8CE922144}" type="presParOf" srcId="{04111AD0-24AD-4E07-8C39-1EAECADF12F8}" destId="{E592C702-4F1A-45E7-87E7-468F304784D1}" srcOrd="1" destOrd="0" presId="urn:microsoft.com/office/officeart/2005/8/layout/radial2"/>
    <dgm:cxn modelId="{FA83BCA2-2D3C-4BC5-9D04-280FDDD06576}" type="presParOf" srcId="{0B4DA004-5BA1-4CE5-B2C1-51BC011A595D}" destId="{3C8DF27D-4A73-4FD4-A9BF-8E9E538FD05A}" srcOrd="3" destOrd="0" presId="urn:microsoft.com/office/officeart/2005/8/layout/radial2"/>
    <dgm:cxn modelId="{3B30C7D6-2806-4BB8-B883-2FA0ABC76600}" type="presParOf" srcId="{0B4DA004-5BA1-4CE5-B2C1-51BC011A595D}" destId="{539655C2-75EB-4A34-B47C-64340BD49633}" srcOrd="4" destOrd="0" presId="urn:microsoft.com/office/officeart/2005/8/layout/radial2"/>
    <dgm:cxn modelId="{3B616BD5-CEF5-423A-BFE1-D2764DCE6596}" type="presParOf" srcId="{539655C2-75EB-4A34-B47C-64340BD49633}" destId="{FB9D9475-069D-410F-8D07-E3DE6D58C5CE}" srcOrd="0" destOrd="0" presId="urn:microsoft.com/office/officeart/2005/8/layout/radial2"/>
    <dgm:cxn modelId="{69A648AE-BFFE-4BA3-B8F8-4A4799F17221}" type="presParOf" srcId="{539655C2-75EB-4A34-B47C-64340BD49633}" destId="{7E9F9C62-67E4-46AF-B03A-2BDB93816AC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B80FEA-BA01-4978-817B-3FEA16D91581}" type="doc">
      <dgm:prSet loTypeId="urn:microsoft.com/office/officeart/2008/layout/HorizontalMultiLevelHierarchy" loCatId="hierarchy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6FC4469-E2E6-4C62-A7DB-0575B9C1BECA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x-none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Propiedades químicas</a:t>
          </a:r>
          <a:endParaRPr lang="es-ES" sz="2400" dirty="0"/>
        </a:p>
      </dgm:t>
    </dgm:pt>
    <dgm:pt modelId="{0558F45C-FEF8-4D75-BB4E-EFE60AB09B1B}" type="parTrans" cxnId="{D1621FD9-FD4A-48C5-94D5-24AFD9281C33}">
      <dgm:prSet/>
      <dgm:spPr/>
      <dgm:t>
        <a:bodyPr/>
        <a:lstStyle/>
        <a:p>
          <a:endParaRPr lang="es-ES" sz="1600"/>
        </a:p>
      </dgm:t>
    </dgm:pt>
    <dgm:pt modelId="{D5BCD136-C938-4640-9255-452AC4AAF778}" type="sibTrans" cxnId="{D1621FD9-FD4A-48C5-94D5-24AFD9281C33}">
      <dgm:prSet/>
      <dgm:spPr/>
      <dgm:t>
        <a:bodyPr/>
        <a:lstStyle/>
        <a:p>
          <a:endParaRPr lang="es-ES" sz="1600"/>
        </a:p>
      </dgm:t>
    </dgm:pt>
    <dgm:pt modelId="{FFF2D3E5-57E3-4340-B2AC-92C522255AE2}">
      <dgm:prSet phldrT="[Texto]" custT="1"/>
      <dgm:spPr/>
      <dgm:t>
        <a:bodyPr/>
        <a:lstStyle/>
        <a:p>
          <a:r>
            <a:rPr lang="es-ES" sz="2400" dirty="0"/>
            <a:t>pH</a:t>
          </a:r>
        </a:p>
      </dgm:t>
    </dgm:pt>
    <dgm:pt modelId="{26940554-6DC0-440D-8AC0-DC728E370D98}" type="parTrans" cxnId="{941D4152-7FB8-4CF1-8074-96412357FA78}">
      <dgm:prSet custT="1"/>
      <dgm:spPr/>
      <dgm:t>
        <a:bodyPr/>
        <a:lstStyle/>
        <a:p>
          <a:endParaRPr lang="es-ES" sz="500"/>
        </a:p>
      </dgm:t>
    </dgm:pt>
    <dgm:pt modelId="{67BD665A-AEB0-478C-AB07-44B0B614C733}" type="sibTrans" cxnId="{941D4152-7FB8-4CF1-8074-96412357FA78}">
      <dgm:prSet/>
      <dgm:spPr/>
      <dgm:t>
        <a:bodyPr/>
        <a:lstStyle/>
        <a:p>
          <a:endParaRPr lang="es-ES" sz="1600"/>
        </a:p>
      </dgm:t>
    </dgm:pt>
    <dgm:pt modelId="{630FD5D7-AE61-4FB3-8207-BD1C8E2EF439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400" dirty="0"/>
            <a:t>CE</a:t>
          </a:r>
        </a:p>
      </dgm:t>
    </dgm:pt>
    <dgm:pt modelId="{ADCB1F62-B78C-40E4-AAFC-20607ED3CB49}" type="parTrans" cxnId="{46EF1DB2-7E59-4F10-BF4F-A6126B1BE68D}">
      <dgm:prSet custT="1"/>
      <dgm:spPr/>
      <dgm:t>
        <a:bodyPr/>
        <a:lstStyle/>
        <a:p>
          <a:endParaRPr lang="es-ES" sz="400"/>
        </a:p>
      </dgm:t>
    </dgm:pt>
    <dgm:pt modelId="{86EBCD8D-398C-457F-AD71-309560F5D4FB}" type="sibTrans" cxnId="{46EF1DB2-7E59-4F10-BF4F-A6126B1BE68D}">
      <dgm:prSet/>
      <dgm:spPr/>
      <dgm:t>
        <a:bodyPr/>
        <a:lstStyle/>
        <a:p>
          <a:endParaRPr lang="es-ES" sz="1600"/>
        </a:p>
      </dgm:t>
    </dgm:pt>
    <dgm:pt modelId="{AF3E8854-C870-43F1-BE23-CF358C356A30}">
      <dgm:prSet phldrT="[Texto]" custT="1"/>
      <dgm:spPr/>
      <dgm:t>
        <a:bodyPr/>
        <a:lstStyle/>
        <a:p>
          <a:r>
            <a:rPr lang="es-ES" sz="2400" dirty="0"/>
            <a:t>% N</a:t>
          </a:r>
        </a:p>
      </dgm:t>
    </dgm:pt>
    <dgm:pt modelId="{0DA72086-8CC4-440A-93B1-521844EB0507}" type="parTrans" cxnId="{519FEDE5-6EEC-4D0B-8C53-21D6BF9FC4FA}">
      <dgm:prSet custT="1"/>
      <dgm:spPr/>
      <dgm:t>
        <a:bodyPr/>
        <a:lstStyle/>
        <a:p>
          <a:endParaRPr lang="es-ES" sz="400"/>
        </a:p>
      </dgm:t>
    </dgm:pt>
    <dgm:pt modelId="{F6258062-8EDE-4B0F-B241-8D90BD07F135}" type="sibTrans" cxnId="{519FEDE5-6EEC-4D0B-8C53-21D6BF9FC4FA}">
      <dgm:prSet/>
      <dgm:spPr/>
      <dgm:t>
        <a:bodyPr/>
        <a:lstStyle/>
        <a:p>
          <a:endParaRPr lang="es-ES" sz="1600"/>
        </a:p>
      </dgm:t>
    </dgm:pt>
    <dgm:pt modelId="{EAF0E9E4-FEFB-4BEB-85BB-88149851C707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400" dirty="0"/>
            <a:t>% C</a:t>
          </a:r>
        </a:p>
      </dgm:t>
    </dgm:pt>
    <dgm:pt modelId="{8A1FFBC7-7C9C-4F0F-8C95-D4956D941D82}" type="parTrans" cxnId="{3A9CCF6E-D6B4-4FCC-9C58-15496B4F4595}">
      <dgm:prSet custT="1"/>
      <dgm:spPr/>
      <dgm:t>
        <a:bodyPr/>
        <a:lstStyle/>
        <a:p>
          <a:endParaRPr lang="es-ES" sz="400"/>
        </a:p>
      </dgm:t>
    </dgm:pt>
    <dgm:pt modelId="{35DB7F46-475D-4DE4-9C2D-4A5CC8BDD20E}" type="sibTrans" cxnId="{3A9CCF6E-D6B4-4FCC-9C58-15496B4F4595}">
      <dgm:prSet/>
      <dgm:spPr/>
      <dgm:t>
        <a:bodyPr/>
        <a:lstStyle/>
        <a:p>
          <a:endParaRPr lang="es-ES" sz="1600"/>
        </a:p>
      </dgm:t>
    </dgm:pt>
    <dgm:pt modelId="{09CE408A-A92D-4AC7-80CB-BAC9FC56559A}">
      <dgm:prSet phldrT="[Texto]" custT="1"/>
      <dgm:spPr/>
      <dgm:t>
        <a:bodyPr/>
        <a:lstStyle/>
        <a:p>
          <a:r>
            <a:rPr lang="es-ES" sz="2400" dirty="0"/>
            <a:t>%MO</a:t>
          </a:r>
        </a:p>
      </dgm:t>
    </dgm:pt>
    <dgm:pt modelId="{4B67C0E7-A430-42F0-9868-AB54AB3F3EA0}" type="parTrans" cxnId="{40A77CF3-4714-4BE7-A86D-951A2CEDAA22}">
      <dgm:prSet custT="1"/>
      <dgm:spPr/>
      <dgm:t>
        <a:bodyPr/>
        <a:lstStyle/>
        <a:p>
          <a:endParaRPr lang="es-ES" sz="400"/>
        </a:p>
      </dgm:t>
    </dgm:pt>
    <dgm:pt modelId="{E5E9C1F9-CDDF-43B8-B6BE-9E1235E8943B}" type="sibTrans" cxnId="{40A77CF3-4714-4BE7-A86D-951A2CEDAA22}">
      <dgm:prSet/>
      <dgm:spPr/>
      <dgm:t>
        <a:bodyPr/>
        <a:lstStyle/>
        <a:p>
          <a:endParaRPr lang="es-ES" sz="1600"/>
        </a:p>
      </dgm:t>
    </dgm:pt>
    <dgm:pt modelId="{CCD64F99-3166-4DC5-B804-301E17BA5C40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400" dirty="0"/>
            <a:t>C:N</a:t>
          </a:r>
        </a:p>
      </dgm:t>
    </dgm:pt>
    <dgm:pt modelId="{CB281D1A-1D1A-4EC7-8B28-42790A709812}" type="parTrans" cxnId="{6E03BF7B-5F95-4DBC-A530-465164C906C8}">
      <dgm:prSet custT="1"/>
      <dgm:spPr/>
      <dgm:t>
        <a:bodyPr/>
        <a:lstStyle/>
        <a:p>
          <a:endParaRPr lang="es-ES" sz="500"/>
        </a:p>
      </dgm:t>
    </dgm:pt>
    <dgm:pt modelId="{CE3EE6B3-50E1-4C7D-B2E2-0E6500E55AD2}" type="sibTrans" cxnId="{6E03BF7B-5F95-4DBC-A530-465164C906C8}">
      <dgm:prSet/>
      <dgm:spPr/>
      <dgm:t>
        <a:bodyPr/>
        <a:lstStyle/>
        <a:p>
          <a:endParaRPr lang="es-ES" sz="1600"/>
        </a:p>
      </dgm:t>
    </dgm:pt>
    <dgm:pt modelId="{B8B54B11-4070-4CF9-8463-4CB96634801B}" type="pres">
      <dgm:prSet presAssocID="{11B80FEA-BA01-4978-817B-3FEA16D9158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A1C12B5-D3CC-4D53-83EB-5030BAB3DD1A}" type="pres">
      <dgm:prSet presAssocID="{E6FC4469-E2E6-4C62-A7DB-0575B9C1BECA}" presName="root1" presStyleCnt="0"/>
      <dgm:spPr/>
    </dgm:pt>
    <dgm:pt modelId="{AD666E4A-FED6-4399-8E30-C33AF36FB479}" type="pres">
      <dgm:prSet presAssocID="{E6FC4469-E2E6-4C62-A7DB-0575B9C1BEC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B61664A-1EE7-4345-AC4B-0DA38A0ED881}" type="pres">
      <dgm:prSet presAssocID="{E6FC4469-E2E6-4C62-A7DB-0575B9C1BECA}" presName="level2hierChild" presStyleCnt="0"/>
      <dgm:spPr/>
    </dgm:pt>
    <dgm:pt modelId="{40034779-B97E-482E-96E9-03EBF7976DBF}" type="pres">
      <dgm:prSet presAssocID="{26940554-6DC0-440D-8AC0-DC728E370D98}" presName="conn2-1" presStyleLbl="parChTrans1D2" presStyleIdx="0" presStyleCnt="6"/>
      <dgm:spPr/>
      <dgm:t>
        <a:bodyPr/>
        <a:lstStyle/>
        <a:p>
          <a:endParaRPr lang="es-EC"/>
        </a:p>
      </dgm:t>
    </dgm:pt>
    <dgm:pt modelId="{964B273A-2D09-4754-B1A1-12DAC0852C30}" type="pres">
      <dgm:prSet presAssocID="{26940554-6DC0-440D-8AC0-DC728E370D98}" presName="connTx" presStyleLbl="parChTrans1D2" presStyleIdx="0" presStyleCnt="6"/>
      <dgm:spPr/>
      <dgm:t>
        <a:bodyPr/>
        <a:lstStyle/>
        <a:p>
          <a:endParaRPr lang="es-EC"/>
        </a:p>
      </dgm:t>
    </dgm:pt>
    <dgm:pt modelId="{EA219287-6F42-4D72-9FC1-02757A59A2DD}" type="pres">
      <dgm:prSet presAssocID="{FFF2D3E5-57E3-4340-B2AC-92C522255AE2}" presName="root2" presStyleCnt="0"/>
      <dgm:spPr/>
    </dgm:pt>
    <dgm:pt modelId="{4BE1A644-9762-42DA-B045-7FB3250080F9}" type="pres">
      <dgm:prSet presAssocID="{FFF2D3E5-57E3-4340-B2AC-92C522255AE2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632AE5F-2A59-454A-B2CF-7A15F7D06E90}" type="pres">
      <dgm:prSet presAssocID="{FFF2D3E5-57E3-4340-B2AC-92C522255AE2}" presName="level3hierChild" presStyleCnt="0"/>
      <dgm:spPr/>
    </dgm:pt>
    <dgm:pt modelId="{91C3AA88-ABAC-46B8-BBBF-914D79F689F3}" type="pres">
      <dgm:prSet presAssocID="{ADCB1F62-B78C-40E4-AAFC-20607ED3CB49}" presName="conn2-1" presStyleLbl="parChTrans1D2" presStyleIdx="1" presStyleCnt="6"/>
      <dgm:spPr/>
      <dgm:t>
        <a:bodyPr/>
        <a:lstStyle/>
        <a:p>
          <a:endParaRPr lang="es-EC"/>
        </a:p>
      </dgm:t>
    </dgm:pt>
    <dgm:pt modelId="{A2AA8A67-1C73-4CB0-8153-614ADF007224}" type="pres">
      <dgm:prSet presAssocID="{ADCB1F62-B78C-40E4-AAFC-20607ED3CB49}" presName="connTx" presStyleLbl="parChTrans1D2" presStyleIdx="1" presStyleCnt="6"/>
      <dgm:spPr/>
      <dgm:t>
        <a:bodyPr/>
        <a:lstStyle/>
        <a:p>
          <a:endParaRPr lang="es-EC"/>
        </a:p>
      </dgm:t>
    </dgm:pt>
    <dgm:pt modelId="{61DB6804-CD61-4744-B3F5-EA50DCB89859}" type="pres">
      <dgm:prSet presAssocID="{630FD5D7-AE61-4FB3-8207-BD1C8E2EF439}" presName="root2" presStyleCnt="0"/>
      <dgm:spPr/>
    </dgm:pt>
    <dgm:pt modelId="{D7CE8697-DAA1-4092-97F1-0802840C69A2}" type="pres">
      <dgm:prSet presAssocID="{630FD5D7-AE61-4FB3-8207-BD1C8E2EF439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7548D81-DFCA-4C01-8D07-01953D0EA145}" type="pres">
      <dgm:prSet presAssocID="{630FD5D7-AE61-4FB3-8207-BD1C8E2EF439}" presName="level3hierChild" presStyleCnt="0"/>
      <dgm:spPr/>
    </dgm:pt>
    <dgm:pt modelId="{FE90DC41-D1B7-47AE-91FC-2EA743338A1A}" type="pres">
      <dgm:prSet presAssocID="{0DA72086-8CC4-440A-93B1-521844EB0507}" presName="conn2-1" presStyleLbl="parChTrans1D2" presStyleIdx="2" presStyleCnt="6"/>
      <dgm:spPr/>
      <dgm:t>
        <a:bodyPr/>
        <a:lstStyle/>
        <a:p>
          <a:endParaRPr lang="es-EC"/>
        </a:p>
      </dgm:t>
    </dgm:pt>
    <dgm:pt modelId="{9CDFED2D-26C5-46E0-B05A-865AD1F8A60A}" type="pres">
      <dgm:prSet presAssocID="{0DA72086-8CC4-440A-93B1-521844EB0507}" presName="connTx" presStyleLbl="parChTrans1D2" presStyleIdx="2" presStyleCnt="6"/>
      <dgm:spPr/>
      <dgm:t>
        <a:bodyPr/>
        <a:lstStyle/>
        <a:p>
          <a:endParaRPr lang="es-EC"/>
        </a:p>
      </dgm:t>
    </dgm:pt>
    <dgm:pt modelId="{F601D8F4-33F8-4C7C-AFFB-CD4D58D4FEE9}" type="pres">
      <dgm:prSet presAssocID="{AF3E8854-C870-43F1-BE23-CF358C356A30}" presName="root2" presStyleCnt="0"/>
      <dgm:spPr/>
    </dgm:pt>
    <dgm:pt modelId="{3AA8C113-80C3-4ED2-93A3-1F552ACD1C0B}" type="pres">
      <dgm:prSet presAssocID="{AF3E8854-C870-43F1-BE23-CF358C356A30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2D87199-60C1-4A03-82E8-C83D0E077F59}" type="pres">
      <dgm:prSet presAssocID="{AF3E8854-C870-43F1-BE23-CF358C356A30}" presName="level3hierChild" presStyleCnt="0"/>
      <dgm:spPr/>
    </dgm:pt>
    <dgm:pt modelId="{80377F33-F04E-407C-9ECA-61B918A39B74}" type="pres">
      <dgm:prSet presAssocID="{8A1FFBC7-7C9C-4F0F-8C95-D4956D941D82}" presName="conn2-1" presStyleLbl="parChTrans1D2" presStyleIdx="3" presStyleCnt="6"/>
      <dgm:spPr/>
      <dgm:t>
        <a:bodyPr/>
        <a:lstStyle/>
        <a:p>
          <a:endParaRPr lang="es-EC"/>
        </a:p>
      </dgm:t>
    </dgm:pt>
    <dgm:pt modelId="{E4C1C35D-791D-463F-B878-870CAE7B634F}" type="pres">
      <dgm:prSet presAssocID="{8A1FFBC7-7C9C-4F0F-8C95-D4956D941D82}" presName="connTx" presStyleLbl="parChTrans1D2" presStyleIdx="3" presStyleCnt="6"/>
      <dgm:spPr/>
      <dgm:t>
        <a:bodyPr/>
        <a:lstStyle/>
        <a:p>
          <a:endParaRPr lang="es-EC"/>
        </a:p>
      </dgm:t>
    </dgm:pt>
    <dgm:pt modelId="{CB580810-E2C5-451F-93BA-AA32BC880BDA}" type="pres">
      <dgm:prSet presAssocID="{EAF0E9E4-FEFB-4BEB-85BB-88149851C707}" presName="root2" presStyleCnt="0"/>
      <dgm:spPr/>
    </dgm:pt>
    <dgm:pt modelId="{7D5ED33D-4FCE-4B5D-8BFE-EF459676E58C}" type="pres">
      <dgm:prSet presAssocID="{EAF0E9E4-FEFB-4BEB-85BB-88149851C707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7C07BBD-D2BA-4733-AFCD-4A268C0CF66F}" type="pres">
      <dgm:prSet presAssocID="{EAF0E9E4-FEFB-4BEB-85BB-88149851C707}" presName="level3hierChild" presStyleCnt="0"/>
      <dgm:spPr/>
    </dgm:pt>
    <dgm:pt modelId="{4A2235C6-1717-4465-8CC1-3058DA7F4771}" type="pres">
      <dgm:prSet presAssocID="{4B67C0E7-A430-42F0-9868-AB54AB3F3EA0}" presName="conn2-1" presStyleLbl="parChTrans1D2" presStyleIdx="4" presStyleCnt="6"/>
      <dgm:spPr/>
      <dgm:t>
        <a:bodyPr/>
        <a:lstStyle/>
        <a:p>
          <a:endParaRPr lang="es-EC"/>
        </a:p>
      </dgm:t>
    </dgm:pt>
    <dgm:pt modelId="{F5D8DB79-8CD4-478D-BFD5-7C19C6BFAAD3}" type="pres">
      <dgm:prSet presAssocID="{4B67C0E7-A430-42F0-9868-AB54AB3F3EA0}" presName="connTx" presStyleLbl="parChTrans1D2" presStyleIdx="4" presStyleCnt="6"/>
      <dgm:spPr/>
      <dgm:t>
        <a:bodyPr/>
        <a:lstStyle/>
        <a:p>
          <a:endParaRPr lang="es-EC"/>
        </a:p>
      </dgm:t>
    </dgm:pt>
    <dgm:pt modelId="{603FAD4D-1C8D-4A95-AB01-7E0F97865975}" type="pres">
      <dgm:prSet presAssocID="{09CE408A-A92D-4AC7-80CB-BAC9FC56559A}" presName="root2" presStyleCnt="0"/>
      <dgm:spPr/>
    </dgm:pt>
    <dgm:pt modelId="{682A839B-0F71-4F62-BDF9-9D00733A60CD}" type="pres">
      <dgm:prSet presAssocID="{09CE408A-A92D-4AC7-80CB-BAC9FC56559A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2372618-137A-4FB8-82F5-695579E2B16A}" type="pres">
      <dgm:prSet presAssocID="{09CE408A-A92D-4AC7-80CB-BAC9FC56559A}" presName="level3hierChild" presStyleCnt="0"/>
      <dgm:spPr/>
    </dgm:pt>
    <dgm:pt modelId="{44BA88F1-F2EB-4D2C-87F1-41CFF8DD4C49}" type="pres">
      <dgm:prSet presAssocID="{CB281D1A-1D1A-4EC7-8B28-42790A709812}" presName="conn2-1" presStyleLbl="parChTrans1D2" presStyleIdx="5" presStyleCnt="6"/>
      <dgm:spPr/>
      <dgm:t>
        <a:bodyPr/>
        <a:lstStyle/>
        <a:p>
          <a:endParaRPr lang="es-EC"/>
        </a:p>
      </dgm:t>
    </dgm:pt>
    <dgm:pt modelId="{54316CF5-73B3-4E5D-89FB-E9ADEA84BD31}" type="pres">
      <dgm:prSet presAssocID="{CB281D1A-1D1A-4EC7-8B28-42790A709812}" presName="connTx" presStyleLbl="parChTrans1D2" presStyleIdx="5" presStyleCnt="6"/>
      <dgm:spPr/>
      <dgm:t>
        <a:bodyPr/>
        <a:lstStyle/>
        <a:p>
          <a:endParaRPr lang="es-EC"/>
        </a:p>
      </dgm:t>
    </dgm:pt>
    <dgm:pt modelId="{51D0E516-AF38-451D-AA56-F15C74CD66B4}" type="pres">
      <dgm:prSet presAssocID="{CCD64F99-3166-4DC5-B804-301E17BA5C40}" presName="root2" presStyleCnt="0"/>
      <dgm:spPr/>
    </dgm:pt>
    <dgm:pt modelId="{F6F6316D-34F0-4B8A-A6FA-E3D4EA440D48}" type="pres">
      <dgm:prSet presAssocID="{CCD64F99-3166-4DC5-B804-301E17BA5C40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B1FB79C-6E9A-4B39-8B15-8F9F9288319B}" type="pres">
      <dgm:prSet presAssocID="{CCD64F99-3166-4DC5-B804-301E17BA5C40}" presName="level3hierChild" presStyleCnt="0"/>
      <dgm:spPr/>
    </dgm:pt>
  </dgm:ptLst>
  <dgm:cxnLst>
    <dgm:cxn modelId="{B2F9DCCE-D98E-4268-B33D-FD1C7E4CC05E}" type="presOf" srcId="{EAF0E9E4-FEFB-4BEB-85BB-88149851C707}" destId="{7D5ED33D-4FCE-4B5D-8BFE-EF459676E58C}" srcOrd="0" destOrd="0" presId="urn:microsoft.com/office/officeart/2008/layout/HorizontalMultiLevelHierarchy"/>
    <dgm:cxn modelId="{42E62E2D-FB37-495D-8778-A9C701178ED0}" type="presOf" srcId="{8A1FFBC7-7C9C-4F0F-8C95-D4956D941D82}" destId="{80377F33-F04E-407C-9ECA-61B918A39B74}" srcOrd="0" destOrd="0" presId="urn:microsoft.com/office/officeart/2008/layout/HorizontalMultiLevelHierarchy"/>
    <dgm:cxn modelId="{011F0AD6-49E3-4A69-8FA4-10A5436123F6}" type="presOf" srcId="{630FD5D7-AE61-4FB3-8207-BD1C8E2EF439}" destId="{D7CE8697-DAA1-4092-97F1-0802840C69A2}" srcOrd="0" destOrd="0" presId="urn:microsoft.com/office/officeart/2008/layout/HorizontalMultiLevelHierarchy"/>
    <dgm:cxn modelId="{ED37D485-133A-40B9-BA70-04FC48042111}" type="presOf" srcId="{AF3E8854-C870-43F1-BE23-CF358C356A30}" destId="{3AA8C113-80C3-4ED2-93A3-1F552ACD1C0B}" srcOrd="0" destOrd="0" presId="urn:microsoft.com/office/officeart/2008/layout/HorizontalMultiLevelHierarchy"/>
    <dgm:cxn modelId="{BC38D679-2941-4B66-9F0B-3DEDC7782D97}" type="presOf" srcId="{4B67C0E7-A430-42F0-9868-AB54AB3F3EA0}" destId="{F5D8DB79-8CD4-478D-BFD5-7C19C6BFAAD3}" srcOrd="1" destOrd="0" presId="urn:microsoft.com/office/officeart/2008/layout/HorizontalMultiLevelHierarchy"/>
    <dgm:cxn modelId="{8446BEAB-4885-48C7-8256-85CF40564A80}" type="presOf" srcId="{4B67C0E7-A430-42F0-9868-AB54AB3F3EA0}" destId="{4A2235C6-1717-4465-8CC1-3058DA7F4771}" srcOrd="0" destOrd="0" presId="urn:microsoft.com/office/officeart/2008/layout/HorizontalMultiLevelHierarchy"/>
    <dgm:cxn modelId="{757A64D3-C58A-4349-87EB-681BD08D4CB2}" type="presOf" srcId="{CB281D1A-1D1A-4EC7-8B28-42790A709812}" destId="{54316CF5-73B3-4E5D-89FB-E9ADEA84BD31}" srcOrd="1" destOrd="0" presId="urn:microsoft.com/office/officeart/2008/layout/HorizontalMultiLevelHierarchy"/>
    <dgm:cxn modelId="{304B46B3-D3F4-4CE7-B89C-7742CE025D91}" type="presOf" srcId="{26940554-6DC0-440D-8AC0-DC728E370D98}" destId="{964B273A-2D09-4754-B1A1-12DAC0852C30}" srcOrd="1" destOrd="0" presId="urn:microsoft.com/office/officeart/2008/layout/HorizontalMultiLevelHierarchy"/>
    <dgm:cxn modelId="{BC77B622-9D11-466C-B5FD-264165AE03BF}" type="presOf" srcId="{CB281D1A-1D1A-4EC7-8B28-42790A709812}" destId="{44BA88F1-F2EB-4D2C-87F1-41CFF8DD4C49}" srcOrd="0" destOrd="0" presId="urn:microsoft.com/office/officeart/2008/layout/HorizontalMultiLevelHierarchy"/>
    <dgm:cxn modelId="{46EF1DB2-7E59-4F10-BF4F-A6126B1BE68D}" srcId="{E6FC4469-E2E6-4C62-A7DB-0575B9C1BECA}" destId="{630FD5D7-AE61-4FB3-8207-BD1C8E2EF439}" srcOrd="1" destOrd="0" parTransId="{ADCB1F62-B78C-40E4-AAFC-20607ED3CB49}" sibTransId="{86EBCD8D-398C-457F-AD71-309560F5D4FB}"/>
    <dgm:cxn modelId="{3E5EA38F-CC98-45D8-8310-081013F06CBE}" type="presOf" srcId="{ADCB1F62-B78C-40E4-AAFC-20607ED3CB49}" destId="{91C3AA88-ABAC-46B8-BBBF-914D79F689F3}" srcOrd="0" destOrd="0" presId="urn:microsoft.com/office/officeart/2008/layout/HorizontalMultiLevelHierarchy"/>
    <dgm:cxn modelId="{6E03BF7B-5F95-4DBC-A530-465164C906C8}" srcId="{E6FC4469-E2E6-4C62-A7DB-0575B9C1BECA}" destId="{CCD64F99-3166-4DC5-B804-301E17BA5C40}" srcOrd="5" destOrd="0" parTransId="{CB281D1A-1D1A-4EC7-8B28-42790A709812}" sibTransId="{CE3EE6B3-50E1-4C7D-B2E2-0E6500E55AD2}"/>
    <dgm:cxn modelId="{5F51B961-D8A8-4D84-9661-CE461DCBFFAA}" type="presOf" srcId="{E6FC4469-E2E6-4C62-A7DB-0575B9C1BECA}" destId="{AD666E4A-FED6-4399-8E30-C33AF36FB479}" srcOrd="0" destOrd="0" presId="urn:microsoft.com/office/officeart/2008/layout/HorizontalMultiLevelHierarchy"/>
    <dgm:cxn modelId="{EF16468B-FDFB-40E3-A415-1BDB29C1052A}" type="presOf" srcId="{CCD64F99-3166-4DC5-B804-301E17BA5C40}" destId="{F6F6316D-34F0-4B8A-A6FA-E3D4EA440D48}" srcOrd="0" destOrd="0" presId="urn:microsoft.com/office/officeart/2008/layout/HorizontalMultiLevelHierarchy"/>
    <dgm:cxn modelId="{2B4D5AC1-FD50-484E-8C88-7A319CD84FD8}" type="presOf" srcId="{FFF2D3E5-57E3-4340-B2AC-92C522255AE2}" destId="{4BE1A644-9762-42DA-B045-7FB3250080F9}" srcOrd="0" destOrd="0" presId="urn:microsoft.com/office/officeart/2008/layout/HorizontalMultiLevelHierarchy"/>
    <dgm:cxn modelId="{F951E1FB-F773-40F5-A7A7-6767A90CC269}" type="presOf" srcId="{0DA72086-8CC4-440A-93B1-521844EB0507}" destId="{9CDFED2D-26C5-46E0-B05A-865AD1F8A60A}" srcOrd="1" destOrd="0" presId="urn:microsoft.com/office/officeart/2008/layout/HorizontalMultiLevelHierarchy"/>
    <dgm:cxn modelId="{519FEDE5-6EEC-4D0B-8C53-21D6BF9FC4FA}" srcId="{E6FC4469-E2E6-4C62-A7DB-0575B9C1BECA}" destId="{AF3E8854-C870-43F1-BE23-CF358C356A30}" srcOrd="2" destOrd="0" parTransId="{0DA72086-8CC4-440A-93B1-521844EB0507}" sibTransId="{F6258062-8EDE-4B0F-B241-8D90BD07F135}"/>
    <dgm:cxn modelId="{941D4152-7FB8-4CF1-8074-96412357FA78}" srcId="{E6FC4469-E2E6-4C62-A7DB-0575B9C1BECA}" destId="{FFF2D3E5-57E3-4340-B2AC-92C522255AE2}" srcOrd="0" destOrd="0" parTransId="{26940554-6DC0-440D-8AC0-DC728E370D98}" sibTransId="{67BD665A-AEB0-478C-AB07-44B0B614C733}"/>
    <dgm:cxn modelId="{D1621FD9-FD4A-48C5-94D5-24AFD9281C33}" srcId="{11B80FEA-BA01-4978-817B-3FEA16D91581}" destId="{E6FC4469-E2E6-4C62-A7DB-0575B9C1BECA}" srcOrd="0" destOrd="0" parTransId="{0558F45C-FEF8-4D75-BB4E-EFE60AB09B1B}" sibTransId="{D5BCD136-C938-4640-9255-452AC4AAF778}"/>
    <dgm:cxn modelId="{23C6CC10-872E-4E64-B7CF-FF89BFB2D95A}" type="presOf" srcId="{8A1FFBC7-7C9C-4F0F-8C95-D4956D941D82}" destId="{E4C1C35D-791D-463F-B878-870CAE7B634F}" srcOrd="1" destOrd="0" presId="urn:microsoft.com/office/officeart/2008/layout/HorizontalMultiLevelHierarchy"/>
    <dgm:cxn modelId="{40EE43CA-2E8F-4C5B-AB75-3BD33B71F508}" type="presOf" srcId="{09CE408A-A92D-4AC7-80CB-BAC9FC56559A}" destId="{682A839B-0F71-4F62-BDF9-9D00733A60CD}" srcOrd="0" destOrd="0" presId="urn:microsoft.com/office/officeart/2008/layout/HorizontalMultiLevelHierarchy"/>
    <dgm:cxn modelId="{7047D74E-FA30-4674-84B9-CD87B37BCAAB}" type="presOf" srcId="{ADCB1F62-B78C-40E4-AAFC-20607ED3CB49}" destId="{A2AA8A67-1C73-4CB0-8153-614ADF007224}" srcOrd="1" destOrd="0" presId="urn:microsoft.com/office/officeart/2008/layout/HorizontalMultiLevelHierarchy"/>
    <dgm:cxn modelId="{13DA311F-9AC2-4FEA-ADDE-593823DA6C8D}" type="presOf" srcId="{11B80FEA-BA01-4978-817B-3FEA16D91581}" destId="{B8B54B11-4070-4CF9-8463-4CB96634801B}" srcOrd="0" destOrd="0" presId="urn:microsoft.com/office/officeart/2008/layout/HorizontalMultiLevelHierarchy"/>
    <dgm:cxn modelId="{0CFA799D-ADB9-4B42-8611-31DF980F0F1A}" type="presOf" srcId="{0DA72086-8CC4-440A-93B1-521844EB0507}" destId="{FE90DC41-D1B7-47AE-91FC-2EA743338A1A}" srcOrd="0" destOrd="0" presId="urn:microsoft.com/office/officeart/2008/layout/HorizontalMultiLevelHierarchy"/>
    <dgm:cxn modelId="{40A77CF3-4714-4BE7-A86D-951A2CEDAA22}" srcId="{E6FC4469-E2E6-4C62-A7DB-0575B9C1BECA}" destId="{09CE408A-A92D-4AC7-80CB-BAC9FC56559A}" srcOrd="4" destOrd="0" parTransId="{4B67C0E7-A430-42F0-9868-AB54AB3F3EA0}" sibTransId="{E5E9C1F9-CDDF-43B8-B6BE-9E1235E8943B}"/>
    <dgm:cxn modelId="{47991B4A-7C22-417E-BE25-5B99F197E5F7}" type="presOf" srcId="{26940554-6DC0-440D-8AC0-DC728E370D98}" destId="{40034779-B97E-482E-96E9-03EBF7976DBF}" srcOrd="0" destOrd="0" presId="urn:microsoft.com/office/officeart/2008/layout/HorizontalMultiLevelHierarchy"/>
    <dgm:cxn modelId="{3A9CCF6E-D6B4-4FCC-9C58-15496B4F4595}" srcId="{E6FC4469-E2E6-4C62-A7DB-0575B9C1BECA}" destId="{EAF0E9E4-FEFB-4BEB-85BB-88149851C707}" srcOrd="3" destOrd="0" parTransId="{8A1FFBC7-7C9C-4F0F-8C95-D4956D941D82}" sibTransId="{35DB7F46-475D-4DE4-9C2D-4A5CC8BDD20E}"/>
    <dgm:cxn modelId="{C8B1E7F3-AB65-45A0-8377-A0307026A365}" type="presParOf" srcId="{B8B54B11-4070-4CF9-8463-4CB96634801B}" destId="{7A1C12B5-D3CC-4D53-83EB-5030BAB3DD1A}" srcOrd="0" destOrd="0" presId="urn:microsoft.com/office/officeart/2008/layout/HorizontalMultiLevelHierarchy"/>
    <dgm:cxn modelId="{540085D3-67F1-4AD0-B389-45C7FDCFE4AB}" type="presParOf" srcId="{7A1C12B5-D3CC-4D53-83EB-5030BAB3DD1A}" destId="{AD666E4A-FED6-4399-8E30-C33AF36FB479}" srcOrd="0" destOrd="0" presId="urn:microsoft.com/office/officeart/2008/layout/HorizontalMultiLevelHierarchy"/>
    <dgm:cxn modelId="{E031A4D5-6D3A-4702-80EE-A9CCB02E3666}" type="presParOf" srcId="{7A1C12B5-D3CC-4D53-83EB-5030BAB3DD1A}" destId="{1B61664A-1EE7-4345-AC4B-0DA38A0ED881}" srcOrd="1" destOrd="0" presId="urn:microsoft.com/office/officeart/2008/layout/HorizontalMultiLevelHierarchy"/>
    <dgm:cxn modelId="{F988C44B-4FB8-4576-BA08-258CB1D0D892}" type="presParOf" srcId="{1B61664A-1EE7-4345-AC4B-0DA38A0ED881}" destId="{40034779-B97E-482E-96E9-03EBF7976DBF}" srcOrd="0" destOrd="0" presId="urn:microsoft.com/office/officeart/2008/layout/HorizontalMultiLevelHierarchy"/>
    <dgm:cxn modelId="{5DBEB668-8876-45D9-9E49-8EB1F5EE3946}" type="presParOf" srcId="{40034779-B97E-482E-96E9-03EBF7976DBF}" destId="{964B273A-2D09-4754-B1A1-12DAC0852C30}" srcOrd="0" destOrd="0" presId="urn:microsoft.com/office/officeart/2008/layout/HorizontalMultiLevelHierarchy"/>
    <dgm:cxn modelId="{44A95F97-509C-4F76-98E7-F25BDCE9D3A3}" type="presParOf" srcId="{1B61664A-1EE7-4345-AC4B-0DA38A0ED881}" destId="{EA219287-6F42-4D72-9FC1-02757A59A2DD}" srcOrd="1" destOrd="0" presId="urn:microsoft.com/office/officeart/2008/layout/HorizontalMultiLevelHierarchy"/>
    <dgm:cxn modelId="{91370331-F301-47C0-BD88-5EF9B14363C2}" type="presParOf" srcId="{EA219287-6F42-4D72-9FC1-02757A59A2DD}" destId="{4BE1A644-9762-42DA-B045-7FB3250080F9}" srcOrd="0" destOrd="0" presId="urn:microsoft.com/office/officeart/2008/layout/HorizontalMultiLevelHierarchy"/>
    <dgm:cxn modelId="{1C55AE43-782F-4B70-9A4B-E83E2C10806C}" type="presParOf" srcId="{EA219287-6F42-4D72-9FC1-02757A59A2DD}" destId="{8632AE5F-2A59-454A-B2CF-7A15F7D06E90}" srcOrd="1" destOrd="0" presId="urn:microsoft.com/office/officeart/2008/layout/HorizontalMultiLevelHierarchy"/>
    <dgm:cxn modelId="{F6DDFFA7-7866-4F10-A1EE-C7827299DEC5}" type="presParOf" srcId="{1B61664A-1EE7-4345-AC4B-0DA38A0ED881}" destId="{91C3AA88-ABAC-46B8-BBBF-914D79F689F3}" srcOrd="2" destOrd="0" presId="urn:microsoft.com/office/officeart/2008/layout/HorizontalMultiLevelHierarchy"/>
    <dgm:cxn modelId="{6539FE4D-F9E7-462A-BB19-A0C6BDE7B37F}" type="presParOf" srcId="{91C3AA88-ABAC-46B8-BBBF-914D79F689F3}" destId="{A2AA8A67-1C73-4CB0-8153-614ADF007224}" srcOrd="0" destOrd="0" presId="urn:microsoft.com/office/officeart/2008/layout/HorizontalMultiLevelHierarchy"/>
    <dgm:cxn modelId="{8D6DF27A-D41A-47FB-9060-11934A00AF9F}" type="presParOf" srcId="{1B61664A-1EE7-4345-AC4B-0DA38A0ED881}" destId="{61DB6804-CD61-4744-B3F5-EA50DCB89859}" srcOrd="3" destOrd="0" presId="urn:microsoft.com/office/officeart/2008/layout/HorizontalMultiLevelHierarchy"/>
    <dgm:cxn modelId="{EAA8532D-D630-4A10-9159-905677EF9F62}" type="presParOf" srcId="{61DB6804-CD61-4744-B3F5-EA50DCB89859}" destId="{D7CE8697-DAA1-4092-97F1-0802840C69A2}" srcOrd="0" destOrd="0" presId="urn:microsoft.com/office/officeart/2008/layout/HorizontalMultiLevelHierarchy"/>
    <dgm:cxn modelId="{7361130F-BA17-4817-BFB6-22065E708883}" type="presParOf" srcId="{61DB6804-CD61-4744-B3F5-EA50DCB89859}" destId="{07548D81-DFCA-4C01-8D07-01953D0EA145}" srcOrd="1" destOrd="0" presId="urn:microsoft.com/office/officeart/2008/layout/HorizontalMultiLevelHierarchy"/>
    <dgm:cxn modelId="{24CE5132-4781-4E01-9929-A58342DF9B93}" type="presParOf" srcId="{1B61664A-1EE7-4345-AC4B-0DA38A0ED881}" destId="{FE90DC41-D1B7-47AE-91FC-2EA743338A1A}" srcOrd="4" destOrd="0" presId="urn:microsoft.com/office/officeart/2008/layout/HorizontalMultiLevelHierarchy"/>
    <dgm:cxn modelId="{ED8C11BF-7EFB-49D3-870B-99DADA5D61C0}" type="presParOf" srcId="{FE90DC41-D1B7-47AE-91FC-2EA743338A1A}" destId="{9CDFED2D-26C5-46E0-B05A-865AD1F8A60A}" srcOrd="0" destOrd="0" presId="urn:microsoft.com/office/officeart/2008/layout/HorizontalMultiLevelHierarchy"/>
    <dgm:cxn modelId="{AF5751EE-BAA5-4680-8A28-B1E4BE102F62}" type="presParOf" srcId="{1B61664A-1EE7-4345-AC4B-0DA38A0ED881}" destId="{F601D8F4-33F8-4C7C-AFFB-CD4D58D4FEE9}" srcOrd="5" destOrd="0" presId="urn:microsoft.com/office/officeart/2008/layout/HorizontalMultiLevelHierarchy"/>
    <dgm:cxn modelId="{E5013CFA-F54E-44F7-9A55-5C3A02F88CF8}" type="presParOf" srcId="{F601D8F4-33F8-4C7C-AFFB-CD4D58D4FEE9}" destId="{3AA8C113-80C3-4ED2-93A3-1F552ACD1C0B}" srcOrd="0" destOrd="0" presId="urn:microsoft.com/office/officeart/2008/layout/HorizontalMultiLevelHierarchy"/>
    <dgm:cxn modelId="{4F356F43-AF45-49BB-9798-461078C5367E}" type="presParOf" srcId="{F601D8F4-33F8-4C7C-AFFB-CD4D58D4FEE9}" destId="{42D87199-60C1-4A03-82E8-C83D0E077F59}" srcOrd="1" destOrd="0" presId="urn:microsoft.com/office/officeart/2008/layout/HorizontalMultiLevelHierarchy"/>
    <dgm:cxn modelId="{898EAB7C-68BA-4E85-822E-F350FB698457}" type="presParOf" srcId="{1B61664A-1EE7-4345-AC4B-0DA38A0ED881}" destId="{80377F33-F04E-407C-9ECA-61B918A39B74}" srcOrd="6" destOrd="0" presId="urn:microsoft.com/office/officeart/2008/layout/HorizontalMultiLevelHierarchy"/>
    <dgm:cxn modelId="{7D048247-2EDD-4F5C-83F9-307EE1D2734C}" type="presParOf" srcId="{80377F33-F04E-407C-9ECA-61B918A39B74}" destId="{E4C1C35D-791D-463F-B878-870CAE7B634F}" srcOrd="0" destOrd="0" presId="urn:microsoft.com/office/officeart/2008/layout/HorizontalMultiLevelHierarchy"/>
    <dgm:cxn modelId="{E74EBC0C-2795-41C0-A4DD-AB6A0A8965FF}" type="presParOf" srcId="{1B61664A-1EE7-4345-AC4B-0DA38A0ED881}" destId="{CB580810-E2C5-451F-93BA-AA32BC880BDA}" srcOrd="7" destOrd="0" presId="urn:microsoft.com/office/officeart/2008/layout/HorizontalMultiLevelHierarchy"/>
    <dgm:cxn modelId="{0ECD592C-BCC5-4F04-B8F2-0F77C76E164B}" type="presParOf" srcId="{CB580810-E2C5-451F-93BA-AA32BC880BDA}" destId="{7D5ED33D-4FCE-4B5D-8BFE-EF459676E58C}" srcOrd="0" destOrd="0" presId="urn:microsoft.com/office/officeart/2008/layout/HorizontalMultiLevelHierarchy"/>
    <dgm:cxn modelId="{722F7B0C-A582-4E9F-8BEB-F1D23210C561}" type="presParOf" srcId="{CB580810-E2C5-451F-93BA-AA32BC880BDA}" destId="{57C07BBD-D2BA-4733-AFCD-4A268C0CF66F}" srcOrd="1" destOrd="0" presId="urn:microsoft.com/office/officeart/2008/layout/HorizontalMultiLevelHierarchy"/>
    <dgm:cxn modelId="{8E3981DE-4A0A-43BE-9F86-7FA8D352CB83}" type="presParOf" srcId="{1B61664A-1EE7-4345-AC4B-0DA38A0ED881}" destId="{4A2235C6-1717-4465-8CC1-3058DA7F4771}" srcOrd="8" destOrd="0" presId="urn:microsoft.com/office/officeart/2008/layout/HorizontalMultiLevelHierarchy"/>
    <dgm:cxn modelId="{BE662512-A243-4FB7-A2D1-F7C2646F37AA}" type="presParOf" srcId="{4A2235C6-1717-4465-8CC1-3058DA7F4771}" destId="{F5D8DB79-8CD4-478D-BFD5-7C19C6BFAAD3}" srcOrd="0" destOrd="0" presId="urn:microsoft.com/office/officeart/2008/layout/HorizontalMultiLevelHierarchy"/>
    <dgm:cxn modelId="{4309BA37-7E31-42DD-8AA2-CAC9C667CA6A}" type="presParOf" srcId="{1B61664A-1EE7-4345-AC4B-0DA38A0ED881}" destId="{603FAD4D-1C8D-4A95-AB01-7E0F97865975}" srcOrd="9" destOrd="0" presId="urn:microsoft.com/office/officeart/2008/layout/HorizontalMultiLevelHierarchy"/>
    <dgm:cxn modelId="{894666B3-764E-43F3-8428-68F886572221}" type="presParOf" srcId="{603FAD4D-1C8D-4A95-AB01-7E0F97865975}" destId="{682A839B-0F71-4F62-BDF9-9D00733A60CD}" srcOrd="0" destOrd="0" presId="urn:microsoft.com/office/officeart/2008/layout/HorizontalMultiLevelHierarchy"/>
    <dgm:cxn modelId="{BE0EBB40-64C3-4D7B-B028-EAB2A88AA5A1}" type="presParOf" srcId="{603FAD4D-1C8D-4A95-AB01-7E0F97865975}" destId="{42372618-137A-4FB8-82F5-695579E2B16A}" srcOrd="1" destOrd="0" presId="urn:microsoft.com/office/officeart/2008/layout/HorizontalMultiLevelHierarchy"/>
    <dgm:cxn modelId="{42CDB9D2-2359-4E73-A842-025835EB11C2}" type="presParOf" srcId="{1B61664A-1EE7-4345-AC4B-0DA38A0ED881}" destId="{44BA88F1-F2EB-4D2C-87F1-41CFF8DD4C49}" srcOrd="10" destOrd="0" presId="urn:microsoft.com/office/officeart/2008/layout/HorizontalMultiLevelHierarchy"/>
    <dgm:cxn modelId="{F01496CC-A595-4478-822C-5E98B5CE10B0}" type="presParOf" srcId="{44BA88F1-F2EB-4D2C-87F1-41CFF8DD4C49}" destId="{54316CF5-73B3-4E5D-89FB-E9ADEA84BD31}" srcOrd="0" destOrd="0" presId="urn:microsoft.com/office/officeart/2008/layout/HorizontalMultiLevelHierarchy"/>
    <dgm:cxn modelId="{D684E101-32CB-4A88-A719-976BC5806DCD}" type="presParOf" srcId="{1B61664A-1EE7-4345-AC4B-0DA38A0ED881}" destId="{51D0E516-AF38-451D-AA56-F15C74CD66B4}" srcOrd="11" destOrd="0" presId="urn:microsoft.com/office/officeart/2008/layout/HorizontalMultiLevelHierarchy"/>
    <dgm:cxn modelId="{0E6F2B5B-E24F-4818-BDCB-0151BC6D9F26}" type="presParOf" srcId="{51D0E516-AF38-451D-AA56-F15C74CD66B4}" destId="{F6F6316D-34F0-4B8A-A6FA-E3D4EA440D48}" srcOrd="0" destOrd="0" presId="urn:microsoft.com/office/officeart/2008/layout/HorizontalMultiLevelHierarchy"/>
    <dgm:cxn modelId="{9F4C8E01-C3B8-48A3-9D14-7F4092FCB843}" type="presParOf" srcId="{51D0E516-AF38-451D-AA56-F15C74CD66B4}" destId="{6B1FB79C-6E9A-4B39-8B15-8F9F9288319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8DF27D-4A73-4FD4-A9BF-8E9E538FD05A}">
      <dsp:nvSpPr>
        <dsp:cNvPr id="0" name=""/>
        <dsp:cNvSpPr/>
      </dsp:nvSpPr>
      <dsp:spPr>
        <a:xfrm rot="1349843">
          <a:off x="4011408" y="3488497"/>
          <a:ext cx="1886494" cy="53964"/>
        </a:xfrm>
        <a:custGeom>
          <a:avLst/>
          <a:gdLst/>
          <a:ahLst/>
          <a:cxnLst/>
          <a:rect l="0" t="0" r="0" b="0"/>
          <a:pathLst>
            <a:path>
              <a:moveTo>
                <a:pt x="0" y="26982"/>
              </a:moveTo>
              <a:lnTo>
                <a:pt x="1886494" y="2698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A2D17-9086-418E-9C15-57B9C9592F1B}">
      <dsp:nvSpPr>
        <dsp:cNvPr id="0" name=""/>
        <dsp:cNvSpPr/>
      </dsp:nvSpPr>
      <dsp:spPr>
        <a:xfrm rot="20250282">
          <a:off x="4019182" y="1825463"/>
          <a:ext cx="1682519" cy="53964"/>
        </a:xfrm>
        <a:custGeom>
          <a:avLst/>
          <a:gdLst/>
          <a:ahLst/>
          <a:cxnLst/>
          <a:rect l="0" t="0" r="0" b="0"/>
          <a:pathLst>
            <a:path>
              <a:moveTo>
                <a:pt x="0" y="26982"/>
              </a:moveTo>
              <a:lnTo>
                <a:pt x="1682519" y="2698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F6522-D0DE-4FCD-A170-9F76D1B6DC95}">
      <dsp:nvSpPr>
        <dsp:cNvPr id="0" name=""/>
        <dsp:cNvSpPr/>
      </dsp:nvSpPr>
      <dsp:spPr>
        <a:xfrm>
          <a:off x="351122" y="672641"/>
          <a:ext cx="3381325" cy="338132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39000" r="-39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9D30963-9DBD-43C3-97F8-EF67FDB303F6}">
      <dsp:nvSpPr>
        <dsp:cNvPr id="0" name=""/>
        <dsp:cNvSpPr/>
      </dsp:nvSpPr>
      <dsp:spPr>
        <a:xfrm>
          <a:off x="5560506" y="128059"/>
          <a:ext cx="2028795" cy="2028795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8000" r="-3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Propiedades físicas</a:t>
          </a:r>
        </a:p>
      </dsp:txBody>
      <dsp:txXfrm>
        <a:off x="5857616" y="425169"/>
        <a:ext cx="1434575" cy="1434575"/>
      </dsp:txXfrm>
    </dsp:sp>
    <dsp:sp modelId="{E592C702-4F1A-45E7-87E7-468F304784D1}">
      <dsp:nvSpPr>
        <dsp:cNvPr id="0" name=""/>
        <dsp:cNvSpPr/>
      </dsp:nvSpPr>
      <dsp:spPr>
        <a:xfrm>
          <a:off x="7792181" y="128059"/>
          <a:ext cx="3043193" cy="2028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Porosidad total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Capacidad de retención del humedad.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Densidad aparente.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Granulometría.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x-none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92181" y="128059"/>
        <a:ext cx="3043193" cy="2028795"/>
      </dsp:txXfrm>
    </dsp:sp>
    <dsp:sp modelId="{FB9D9475-069D-410F-8D07-E3DE6D58C5CE}">
      <dsp:nvSpPr>
        <dsp:cNvPr id="0" name=""/>
        <dsp:cNvSpPr/>
      </dsp:nvSpPr>
      <dsp:spPr>
        <a:xfrm>
          <a:off x="5748920" y="3250157"/>
          <a:ext cx="2028795" cy="2028795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18000" r="-1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Propiedades químicas</a:t>
          </a:r>
        </a:p>
      </dsp:txBody>
      <dsp:txXfrm>
        <a:off x="6046030" y="3547267"/>
        <a:ext cx="1434575" cy="1434575"/>
      </dsp:txXfrm>
    </dsp:sp>
    <dsp:sp modelId="{7E9F9C62-67E4-46AF-B03A-2BDB93816ACD}">
      <dsp:nvSpPr>
        <dsp:cNvPr id="0" name=""/>
        <dsp:cNvSpPr/>
      </dsp:nvSpPr>
      <dsp:spPr>
        <a:xfrm>
          <a:off x="7980595" y="3250157"/>
          <a:ext cx="3043193" cy="2028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pH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Conductividad eléctrica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% Materia orgánica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Relación C/N</a:t>
          </a:r>
        </a:p>
      </dsp:txBody>
      <dsp:txXfrm>
        <a:off x="7980595" y="3250157"/>
        <a:ext cx="3043193" cy="20287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BA88F1-F2EB-4D2C-87F1-41CFF8DD4C49}">
      <dsp:nvSpPr>
        <dsp:cNvPr id="0" name=""/>
        <dsp:cNvSpPr/>
      </dsp:nvSpPr>
      <dsp:spPr>
        <a:xfrm>
          <a:off x="896205" y="2101755"/>
          <a:ext cx="380152" cy="1810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076" y="0"/>
              </a:lnTo>
              <a:lnTo>
                <a:pt x="190076" y="1810942"/>
              </a:lnTo>
              <a:lnTo>
                <a:pt x="380152" y="1810942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1040021" y="2960965"/>
        <a:ext cx="92520" cy="92520"/>
      </dsp:txXfrm>
    </dsp:sp>
    <dsp:sp modelId="{4A2235C6-1717-4465-8CC1-3058DA7F4771}">
      <dsp:nvSpPr>
        <dsp:cNvPr id="0" name=""/>
        <dsp:cNvSpPr/>
      </dsp:nvSpPr>
      <dsp:spPr>
        <a:xfrm>
          <a:off x="896205" y="2101755"/>
          <a:ext cx="380152" cy="1086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076" y="0"/>
              </a:lnTo>
              <a:lnTo>
                <a:pt x="190076" y="1086565"/>
              </a:lnTo>
              <a:lnTo>
                <a:pt x="380152" y="1086565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00" kern="1200"/>
        </a:p>
      </dsp:txBody>
      <dsp:txXfrm>
        <a:off x="1057503" y="2616258"/>
        <a:ext cx="57557" cy="57557"/>
      </dsp:txXfrm>
    </dsp:sp>
    <dsp:sp modelId="{80377F33-F04E-407C-9ECA-61B918A39B74}">
      <dsp:nvSpPr>
        <dsp:cNvPr id="0" name=""/>
        <dsp:cNvSpPr/>
      </dsp:nvSpPr>
      <dsp:spPr>
        <a:xfrm>
          <a:off x="896205" y="2101755"/>
          <a:ext cx="380152" cy="3621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076" y="0"/>
              </a:lnTo>
              <a:lnTo>
                <a:pt x="190076" y="362188"/>
              </a:lnTo>
              <a:lnTo>
                <a:pt x="380152" y="362188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00" kern="1200"/>
        </a:p>
      </dsp:txBody>
      <dsp:txXfrm>
        <a:off x="1073155" y="2269722"/>
        <a:ext cx="26253" cy="26253"/>
      </dsp:txXfrm>
    </dsp:sp>
    <dsp:sp modelId="{FE90DC41-D1B7-47AE-91FC-2EA743338A1A}">
      <dsp:nvSpPr>
        <dsp:cNvPr id="0" name=""/>
        <dsp:cNvSpPr/>
      </dsp:nvSpPr>
      <dsp:spPr>
        <a:xfrm>
          <a:off x="896205" y="1739566"/>
          <a:ext cx="380152" cy="362188"/>
        </a:xfrm>
        <a:custGeom>
          <a:avLst/>
          <a:gdLst/>
          <a:ahLst/>
          <a:cxnLst/>
          <a:rect l="0" t="0" r="0" b="0"/>
          <a:pathLst>
            <a:path>
              <a:moveTo>
                <a:pt x="0" y="362188"/>
              </a:moveTo>
              <a:lnTo>
                <a:pt x="190076" y="362188"/>
              </a:lnTo>
              <a:lnTo>
                <a:pt x="190076" y="0"/>
              </a:lnTo>
              <a:lnTo>
                <a:pt x="380152" y="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00" kern="1200"/>
        </a:p>
      </dsp:txBody>
      <dsp:txXfrm>
        <a:off x="1073155" y="1907534"/>
        <a:ext cx="26253" cy="26253"/>
      </dsp:txXfrm>
    </dsp:sp>
    <dsp:sp modelId="{91C3AA88-ABAC-46B8-BBBF-914D79F689F3}">
      <dsp:nvSpPr>
        <dsp:cNvPr id="0" name=""/>
        <dsp:cNvSpPr/>
      </dsp:nvSpPr>
      <dsp:spPr>
        <a:xfrm>
          <a:off x="896205" y="1015189"/>
          <a:ext cx="380152" cy="1086565"/>
        </a:xfrm>
        <a:custGeom>
          <a:avLst/>
          <a:gdLst/>
          <a:ahLst/>
          <a:cxnLst/>
          <a:rect l="0" t="0" r="0" b="0"/>
          <a:pathLst>
            <a:path>
              <a:moveTo>
                <a:pt x="0" y="1086565"/>
              </a:moveTo>
              <a:lnTo>
                <a:pt x="190076" y="1086565"/>
              </a:lnTo>
              <a:lnTo>
                <a:pt x="190076" y="0"/>
              </a:lnTo>
              <a:lnTo>
                <a:pt x="380152" y="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00" kern="1200"/>
        </a:p>
      </dsp:txBody>
      <dsp:txXfrm>
        <a:off x="1057503" y="1529693"/>
        <a:ext cx="57557" cy="57557"/>
      </dsp:txXfrm>
    </dsp:sp>
    <dsp:sp modelId="{40034779-B97E-482E-96E9-03EBF7976DBF}">
      <dsp:nvSpPr>
        <dsp:cNvPr id="0" name=""/>
        <dsp:cNvSpPr/>
      </dsp:nvSpPr>
      <dsp:spPr>
        <a:xfrm>
          <a:off x="896205" y="290812"/>
          <a:ext cx="380152" cy="1810942"/>
        </a:xfrm>
        <a:custGeom>
          <a:avLst/>
          <a:gdLst/>
          <a:ahLst/>
          <a:cxnLst/>
          <a:rect l="0" t="0" r="0" b="0"/>
          <a:pathLst>
            <a:path>
              <a:moveTo>
                <a:pt x="0" y="1810942"/>
              </a:moveTo>
              <a:lnTo>
                <a:pt x="190076" y="1810942"/>
              </a:lnTo>
              <a:lnTo>
                <a:pt x="190076" y="0"/>
              </a:lnTo>
              <a:lnTo>
                <a:pt x="380152" y="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1040021" y="1150023"/>
        <a:ext cx="92520" cy="92520"/>
      </dsp:txXfrm>
    </dsp:sp>
    <dsp:sp modelId="{AD666E4A-FED6-4399-8E30-C33AF36FB479}">
      <dsp:nvSpPr>
        <dsp:cNvPr id="0" name=""/>
        <dsp:cNvSpPr/>
      </dsp:nvSpPr>
      <dsp:spPr>
        <a:xfrm rot="16200000">
          <a:off x="-918549" y="1812004"/>
          <a:ext cx="3050007" cy="579501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Propiedades químicas</a:t>
          </a:r>
          <a:endParaRPr lang="es-ES" sz="2400" kern="1200" dirty="0"/>
        </a:p>
      </dsp:txBody>
      <dsp:txXfrm>
        <a:off x="-918549" y="1812004"/>
        <a:ext cx="3050007" cy="579501"/>
      </dsp:txXfrm>
    </dsp:sp>
    <dsp:sp modelId="{4BE1A644-9762-42DA-B045-7FB3250080F9}">
      <dsp:nvSpPr>
        <dsp:cNvPr id="0" name=""/>
        <dsp:cNvSpPr/>
      </dsp:nvSpPr>
      <dsp:spPr>
        <a:xfrm>
          <a:off x="1276358" y="1062"/>
          <a:ext cx="1900764" cy="57950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pH</a:t>
          </a:r>
        </a:p>
      </dsp:txBody>
      <dsp:txXfrm>
        <a:off x="1276358" y="1062"/>
        <a:ext cx="1900764" cy="579501"/>
      </dsp:txXfrm>
    </dsp:sp>
    <dsp:sp modelId="{D7CE8697-DAA1-4092-97F1-0802840C69A2}">
      <dsp:nvSpPr>
        <dsp:cNvPr id="0" name=""/>
        <dsp:cNvSpPr/>
      </dsp:nvSpPr>
      <dsp:spPr>
        <a:xfrm>
          <a:off x="1276358" y="725439"/>
          <a:ext cx="1900764" cy="579501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CE</a:t>
          </a:r>
        </a:p>
      </dsp:txBody>
      <dsp:txXfrm>
        <a:off x="1276358" y="725439"/>
        <a:ext cx="1900764" cy="579501"/>
      </dsp:txXfrm>
    </dsp:sp>
    <dsp:sp modelId="{3AA8C113-80C3-4ED2-93A3-1F552ACD1C0B}">
      <dsp:nvSpPr>
        <dsp:cNvPr id="0" name=""/>
        <dsp:cNvSpPr/>
      </dsp:nvSpPr>
      <dsp:spPr>
        <a:xfrm>
          <a:off x="1276358" y="1449815"/>
          <a:ext cx="1900764" cy="57950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% N</a:t>
          </a:r>
        </a:p>
      </dsp:txBody>
      <dsp:txXfrm>
        <a:off x="1276358" y="1449815"/>
        <a:ext cx="1900764" cy="579501"/>
      </dsp:txXfrm>
    </dsp:sp>
    <dsp:sp modelId="{7D5ED33D-4FCE-4B5D-8BFE-EF459676E58C}">
      <dsp:nvSpPr>
        <dsp:cNvPr id="0" name=""/>
        <dsp:cNvSpPr/>
      </dsp:nvSpPr>
      <dsp:spPr>
        <a:xfrm>
          <a:off x="1276358" y="2174192"/>
          <a:ext cx="1900764" cy="579501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% C</a:t>
          </a:r>
        </a:p>
      </dsp:txBody>
      <dsp:txXfrm>
        <a:off x="1276358" y="2174192"/>
        <a:ext cx="1900764" cy="579501"/>
      </dsp:txXfrm>
    </dsp:sp>
    <dsp:sp modelId="{682A839B-0F71-4F62-BDF9-9D00733A60CD}">
      <dsp:nvSpPr>
        <dsp:cNvPr id="0" name=""/>
        <dsp:cNvSpPr/>
      </dsp:nvSpPr>
      <dsp:spPr>
        <a:xfrm>
          <a:off x="1276358" y="2898569"/>
          <a:ext cx="1900764" cy="57950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%MO</a:t>
          </a:r>
        </a:p>
      </dsp:txBody>
      <dsp:txXfrm>
        <a:off x="1276358" y="2898569"/>
        <a:ext cx="1900764" cy="579501"/>
      </dsp:txXfrm>
    </dsp:sp>
    <dsp:sp modelId="{F6F6316D-34F0-4B8A-A6FA-E3D4EA440D48}">
      <dsp:nvSpPr>
        <dsp:cNvPr id="0" name=""/>
        <dsp:cNvSpPr/>
      </dsp:nvSpPr>
      <dsp:spPr>
        <a:xfrm>
          <a:off x="1276358" y="3622946"/>
          <a:ext cx="1900764" cy="579501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C:N</a:t>
          </a:r>
        </a:p>
      </dsp:txBody>
      <dsp:txXfrm>
        <a:off x="1276358" y="3622946"/>
        <a:ext cx="1900764" cy="5795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A8E84-6E17-4AA4-8392-4BDC3A1A3A89}" type="datetimeFigureOut">
              <a:rPr lang="x-none" smtClean="0"/>
              <a:t>10/06/2021</a:t>
            </a:fld>
            <a:endParaRPr lang="x-non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x-non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63188-8B19-4DCC-8646-B82C370A6D97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840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4DC33-4033-564A-A6F0-740E66252B15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386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Que permiten mantener de forma prolongada la biodiversidad de la zona. Sin embargo las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4DC33-4033-564A-A6F0-740E66252B15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970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C7EBBD2-2E8B-40FF-927F-9BE2BAA02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61E6C-1F9C-437E-9B09-57E3914AB6BD}" type="datetimeFigureOut">
              <a:rPr lang="es-EC"/>
              <a:pPr>
                <a:defRPr/>
              </a:pPr>
              <a:t>10/06/2021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EF39075-6B19-4399-8EBA-7C3F84B83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57ECD24-00C1-4ED3-B2DB-422D7E218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CAFF6-917F-49D0-B38E-A984EF42B2B5}" type="slidenum">
              <a:rPr lang="es-EC" altLang="es-EC"/>
              <a:pPr/>
              <a:t>‹Nº›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338773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EC92B13-C673-480F-89FE-174F5B62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65A44-52D5-4B89-A81C-E4C3D6CA6EDF}" type="datetimeFigureOut">
              <a:rPr lang="es-EC"/>
              <a:pPr>
                <a:defRPr/>
              </a:pPr>
              <a:t>10/06/2021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D39B220-6A0A-444A-8DED-ADB82A78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7E29B65-8A39-4714-B2C6-4A5F8820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880CE3-4058-4FDF-81B5-43C19634C1B3}" type="slidenum">
              <a:rPr lang="es-EC" altLang="es-EC"/>
              <a:pPr/>
              <a:t>‹Nº›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2811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AC08977-BC7C-4328-9832-1F6272F18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24AE4-99D4-401E-96A6-21DC8F09814C}" type="datetimeFigureOut">
              <a:rPr lang="es-EC"/>
              <a:pPr>
                <a:defRPr/>
              </a:pPr>
              <a:t>10/06/2021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09D6408-7E43-400D-B75A-A08358074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0E333C7-E7FC-47B9-B614-4BCA6170D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727F9-D25F-4F12-9311-B4659B4534A1}" type="slidenum">
              <a:rPr lang="es-EC" altLang="es-EC"/>
              <a:pPr/>
              <a:t>‹Nº›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268238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46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0534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9989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6241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8695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5163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1837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334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6A366EE-84C6-40B7-BF2F-4920C739F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27D15-D4EE-4AAA-9546-D45338BF69C6}" type="datetimeFigureOut">
              <a:rPr lang="es-EC"/>
              <a:pPr>
                <a:defRPr/>
              </a:pPr>
              <a:t>10/06/2021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0060342-68E3-48C1-BB3E-B2608910F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D4661EA-F25C-4758-B312-BB91EEB76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A0A20-5296-4996-9486-99684DCCFB15}" type="slidenum">
              <a:rPr lang="es-EC" altLang="es-EC"/>
              <a:pPr/>
              <a:t>‹Nº›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382759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4352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2962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2446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2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05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S" sz="105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05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S" sz="105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89984" y="260353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350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5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44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33F4E93-E90E-48F9-9726-86B6D7B2B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77849-A4FB-4395-8F87-9E75A217AB5B}" type="datetimeFigureOut">
              <a:rPr lang="es-EC"/>
              <a:pPr>
                <a:defRPr/>
              </a:pPr>
              <a:t>10/06/2021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0C79339-7280-4887-B618-CB170C87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274D0A1-4890-4658-9926-773386F58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4C775-DFD5-4B25-AD4D-B470A740D806}" type="slidenum">
              <a:rPr lang="es-EC" altLang="es-EC"/>
              <a:pPr/>
              <a:t>‹Nº›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5029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xmlns="" id="{866265A8-7308-471B-807F-3E9E327AF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94E3A-B21C-4A6A-BC6B-4482D8E2A5AC}" type="datetimeFigureOut">
              <a:rPr lang="es-EC"/>
              <a:pPr>
                <a:defRPr/>
              </a:pPr>
              <a:t>10/06/2021</a:t>
            </a:fld>
            <a:endParaRPr lang="es-EC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xmlns="" id="{23A3ACB3-D5E5-4E66-82D3-AF6042E6D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xmlns="" id="{903BDB42-3516-4C35-BF4F-1FCD01AD4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93294C-2B8C-4D5B-B47B-2824378DF639}" type="slidenum">
              <a:rPr lang="es-EC" altLang="es-EC"/>
              <a:pPr/>
              <a:t>‹Nº›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231244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xmlns="" id="{C3587A8E-8D2A-44EA-990A-C3B4E6A17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59AC9-E909-45FB-B3AB-A0D2B3057A72}" type="datetimeFigureOut">
              <a:rPr lang="es-EC"/>
              <a:pPr>
                <a:defRPr/>
              </a:pPr>
              <a:t>10/06/2021</a:t>
            </a:fld>
            <a:endParaRPr lang="es-EC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xmlns="" id="{5F5F6F64-B8A6-4474-A3FA-0E5E70015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xmlns="" id="{406F184A-8559-460A-A769-060384CC9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FF929-8D7D-47E2-89A7-9E1B63F3FDE9}" type="slidenum">
              <a:rPr lang="es-EC" altLang="es-EC"/>
              <a:pPr/>
              <a:t>‹Nº›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320026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xmlns="" id="{24B2DBE6-42B1-49AD-85D0-0804B5915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DD0FF-785E-4282-9309-F2988C2316E1}" type="datetimeFigureOut">
              <a:rPr lang="es-EC"/>
              <a:pPr>
                <a:defRPr/>
              </a:pPr>
              <a:t>10/06/2021</a:t>
            </a:fld>
            <a:endParaRPr lang="es-EC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xmlns="" id="{44FF84F7-1522-4C60-8D63-9FF97328C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xmlns="" id="{59045D97-B976-4DD5-9E58-93C2ACE23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9B67B-E0FA-429A-8993-4AE6CF07C083}" type="slidenum">
              <a:rPr lang="es-EC" altLang="es-EC"/>
              <a:pPr/>
              <a:t>‹Nº›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366368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xmlns="" id="{4ABEACAF-4E0E-4F06-B082-64C6020A0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0827-F274-410C-8706-FB99D1A440A1}" type="datetimeFigureOut">
              <a:rPr lang="es-EC"/>
              <a:pPr>
                <a:defRPr/>
              </a:pPr>
              <a:t>10/06/2021</a:t>
            </a:fld>
            <a:endParaRPr lang="es-EC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xmlns="" id="{FEB5B96D-557B-47B2-93DB-1C1BD3060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xmlns="" id="{293306DC-6F62-48A2-A4CD-8F95892C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069B26-B19D-433C-8B88-CA2063727A2B}" type="slidenum">
              <a:rPr lang="es-EC" altLang="es-EC"/>
              <a:pPr/>
              <a:t>‹Nº›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23562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xmlns="" id="{54333300-606A-4673-87F0-C215BEF8F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F3285-7D07-4B5E-951C-68AC4E189B50}" type="datetimeFigureOut">
              <a:rPr lang="es-EC"/>
              <a:pPr>
                <a:defRPr/>
              </a:pPr>
              <a:t>10/06/2021</a:t>
            </a:fld>
            <a:endParaRPr lang="es-EC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xmlns="" id="{29DED9A0-DC3C-4687-8F20-1050A35D5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xmlns="" id="{E4543C88-BC31-4FC8-916E-AA8F7DDA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0ABD3-26DB-403C-819B-EDB0F6682161}" type="slidenum">
              <a:rPr lang="es-EC" altLang="es-EC"/>
              <a:pPr/>
              <a:t>‹Nº›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421454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xmlns="" id="{CAFCA9F6-DDF9-40B9-A976-E155AB2B1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FDB75-2F9B-43A3-BF3B-FEBADBAA290A}" type="datetimeFigureOut">
              <a:rPr lang="es-EC"/>
              <a:pPr>
                <a:defRPr/>
              </a:pPr>
              <a:t>10/06/2021</a:t>
            </a:fld>
            <a:endParaRPr lang="es-EC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xmlns="" id="{276CEFFF-78EF-44FC-8071-565409B61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xmlns="" id="{71B53F7D-1238-40C4-8EBF-1224CB61A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4A157A-21AC-4F30-BD1F-031839262C58}" type="slidenum">
              <a:rPr lang="es-EC" altLang="es-EC"/>
              <a:pPr/>
              <a:t>‹Nº›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11428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arcador de título 1">
            <a:extLst>
              <a:ext uri="{FF2B5EF4-FFF2-40B4-BE49-F238E27FC236}">
                <a16:creationId xmlns:a16="http://schemas.microsoft.com/office/drawing/2014/main" xmlns="" id="{D6687859-3FE6-44B5-8C6E-95D753B636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/>
              <a:t>Haga clic para modificar el estilo de título del patrón</a:t>
            </a:r>
            <a:endParaRPr lang="es-EC" altLang="es-EC"/>
          </a:p>
        </p:txBody>
      </p:sp>
      <p:sp>
        <p:nvSpPr>
          <p:cNvPr id="2051" name="Marcador de texto 2">
            <a:extLst>
              <a:ext uri="{FF2B5EF4-FFF2-40B4-BE49-F238E27FC236}">
                <a16:creationId xmlns:a16="http://schemas.microsoft.com/office/drawing/2014/main" xmlns="" id="{3FF13400-D543-4F48-883F-3D7212D7C2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/>
              <a:t>Haga clic para modificar el estilo de texto del patrón</a:t>
            </a:r>
          </a:p>
          <a:p>
            <a:pPr lvl="1"/>
            <a:r>
              <a:rPr lang="es-ES" altLang="es-EC"/>
              <a:t>Segundo nivel</a:t>
            </a:r>
          </a:p>
          <a:p>
            <a:pPr lvl="2"/>
            <a:r>
              <a:rPr lang="es-ES" altLang="es-EC"/>
              <a:t>Tercer nivel</a:t>
            </a:r>
          </a:p>
          <a:p>
            <a:pPr lvl="3"/>
            <a:r>
              <a:rPr lang="es-ES" altLang="es-EC"/>
              <a:t>Cuarto nivel</a:t>
            </a:r>
          </a:p>
          <a:p>
            <a:pPr lvl="4"/>
            <a:r>
              <a:rPr lang="es-ES" altLang="es-EC"/>
              <a:t>Quinto nivel</a:t>
            </a:r>
            <a:endParaRPr lang="es-EC" alt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77F9990-C43C-49BC-8E81-B109D71F4C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7E0C2909-E9CD-4257-8205-96EAD3B47D15}" type="datetimeFigureOut">
              <a:rPr lang="es-EC"/>
              <a:pPr>
                <a:defRPr/>
              </a:pPr>
              <a:t>10/06/2021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FE1ADA8-A443-4AEC-A3F6-B1026AEF1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3E1AA2C-5E6E-487E-84DB-11431B0EB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3603255-EA5C-422A-975E-FC3B53FCDCE8}" type="slidenum">
              <a:rPr lang="es-EC" altLang="es-EC"/>
              <a:pPr/>
              <a:t>‹Nº›</a:t>
            </a:fld>
            <a:endParaRPr lang="es-EC" altLang="es-EC"/>
          </a:p>
        </p:txBody>
      </p:sp>
      <p:sp>
        <p:nvSpPr>
          <p:cNvPr id="2055" name="Rectangle 20">
            <a:extLst>
              <a:ext uri="{FF2B5EF4-FFF2-40B4-BE49-F238E27FC236}">
                <a16:creationId xmlns:a16="http://schemas.microsoft.com/office/drawing/2014/main" xmlns="" id="{3B7B83B9-0957-4340-8561-C9C80E03C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es-EC">
              <a:latin typeface="Arial" panose="020B0604020202020204" pitchFamily="34" charset="0"/>
              <a:cs typeface="+mn-cs"/>
            </a:endParaRPr>
          </a:p>
        </p:txBody>
      </p:sp>
      <p:sp>
        <p:nvSpPr>
          <p:cNvPr id="2056" name="Rectangle 21">
            <a:extLst>
              <a:ext uri="{FF2B5EF4-FFF2-40B4-BE49-F238E27FC236}">
                <a16:creationId xmlns:a16="http://schemas.microsoft.com/office/drawing/2014/main" xmlns="" id="{4FA558DA-4D2D-442D-B9E9-B8A3EAF47D7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0" y="6450013"/>
            <a:ext cx="12192000" cy="4079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es-EC">
              <a:latin typeface="Arial" panose="020B0604020202020204" pitchFamily="34" charset="0"/>
              <a:cs typeface="+mn-cs"/>
            </a:endParaRPr>
          </a:p>
        </p:txBody>
      </p:sp>
      <p:sp>
        <p:nvSpPr>
          <p:cNvPr id="2057" name="Line 24">
            <a:extLst>
              <a:ext uri="{FF2B5EF4-FFF2-40B4-BE49-F238E27FC236}">
                <a16:creationId xmlns:a16="http://schemas.microsoft.com/office/drawing/2014/main" xmlns="" id="{903DC831-5358-4DDD-8A8F-311594B01E1A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25400" y="6359525"/>
            <a:ext cx="9385300" cy="254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  <p:pic>
        <p:nvPicPr>
          <p:cNvPr id="2058" name="Picture 26" descr="LOGO ESPE ORIGINAL copia">
            <a:extLst>
              <a:ext uri="{FF2B5EF4-FFF2-40B4-BE49-F238E27FC236}">
                <a16:creationId xmlns:a16="http://schemas.microsoft.com/office/drawing/2014/main" xmlns="" id="{03D546B9-47AB-4C35-94A1-D245FDBC0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9410700" y="6294438"/>
            <a:ext cx="27432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Line 23">
            <a:extLst>
              <a:ext uri="{FF2B5EF4-FFF2-40B4-BE49-F238E27FC236}">
                <a16:creationId xmlns:a16="http://schemas.microsoft.com/office/drawing/2014/main" xmlns="" id="{30ACF255-A90A-4445-87BA-F8B4BBC425A5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25400" y="6423025"/>
            <a:ext cx="9385300" cy="79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5026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67467-5AB8-4EC5-A520-67DF423DD2B8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14"/>
          <a:srcRect l="19612" t="21181" r="3409" b="8987"/>
          <a:stretch/>
        </p:blipFill>
        <p:spPr>
          <a:xfrm>
            <a:off x="0" y="-10886"/>
            <a:ext cx="12192000" cy="69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1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diagramDrawing" Target="../diagrams/drawing2.xml"/><Relationship Id="rId3" Type="http://schemas.openxmlformats.org/officeDocument/2006/relationships/image" Target="../media/image42.jpeg"/><Relationship Id="rId7" Type="http://schemas.openxmlformats.org/officeDocument/2006/relationships/image" Target="../media/image45.png"/><Relationship Id="rId12" Type="http://schemas.openxmlformats.org/officeDocument/2006/relationships/diagramColors" Target="../diagrams/colors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0.pn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44.png"/><Relationship Id="rId10" Type="http://schemas.openxmlformats.org/officeDocument/2006/relationships/diagramLayout" Target="../diagrams/layout2.xml"/><Relationship Id="rId4" Type="http://schemas.openxmlformats.org/officeDocument/2006/relationships/image" Target="../media/image43.png"/><Relationship Id="rId9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5 Rectángulo">
            <a:extLst>
              <a:ext uri="{FF2B5EF4-FFF2-40B4-BE49-F238E27FC236}">
                <a16:creationId xmlns:a16="http://schemas.microsoft.com/office/drawing/2014/main" xmlns="" id="{6A15C72B-ACC6-0D48-8070-ED701B56A48F}"/>
              </a:ext>
            </a:extLst>
          </p:cNvPr>
          <p:cNvSpPr/>
          <p:nvPr/>
        </p:nvSpPr>
        <p:spPr>
          <a:xfrm>
            <a:off x="1286693" y="1202745"/>
            <a:ext cx="100453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/>
              <a:t>Evaluación de seis tipos de sustratos lignocelulósicos, como alternativas para la propagación del patrón de </a:t>
            </a:r>
            <a:r>
              <a:rPr lang="es-EC" b="1" i="1" dirty="0"/>
              <a:t>Rosa </a:t>
            </a:r>
            <a:r>
              <a:rPr lang="es-EC" b="1" i="1" dirty="0" err="1"/>
              <a:t>sp</a:t>
            </a:r>
            <a:r>
              <a:rPr lang="es-EC" b="1" dirty="0"/>
              <a:t>. variedad Natal </a:t>
            </a:r>
            <a:r>
              <a:rPr lang="es-EC" b="1" dirty="0" err="1"/>
              <a:t>Briar</a:t>
            </a:r>
            <a:endParaRPr lang="es-EC" dirty="0"/>
          </a:p>
          <a:p>
            <a:pPr algn="ctr"/>
            <a:r>
              <a:rPr lang="es-EC" b="1" dirty="0"/>
              <a:t> </a:t>
            </a:r>
            <a:endParaRPr lang="es-EC" dirty="0"/>
          </a:p>
          <a:p>
            <a:pPr algn="ctr"/>
            <a:r>
              <a:rPr lang="es-EC" dirty="0"/>
              <a:t>Cruz Espinosa, Cristian Robert</a:t>
            </a:r>
          </a:p>
          <a:p>
            <a:pPr algn="ctr"/>
            <a:endParaRPr lang="es-EC" dirty="0"/>
          </a:p>
          <a:p>
            <a:pPr algn="ctr"/>
            <a:r>
              <a:rPr lang="es-EC" b="1" dirty="0"/>
              <a:t> </a:t>
            </a:r>
            <a:endParaRPr lang="es-EC" dirty="0"/>
          </a:p>
          <a:p>
            <a:pPr algn="ctr"/>
            <a:r>
              <a:rPr lang="es-EC" dirty="0"/>
              <a:t>Departamento de Ciencias de la Vida y la Agricultura</a:t>
            </a:r>
          </a:p>
          <a:p>
            <a:pPr algn="ctr"/>
            <a:r>
              <a:rPr lang="es-EC" dirty="0"/>
              <a:t> </a:t>
            </a:r>
          </a:p>
          <a:p>
            <a:pPr algn="ctr"/>
            <a:r>
              <a:rPr lang="es-EC" dirty="0"/>
              <a:t>Carrera de Ingeniería Agropecuaria</a:t>
            </a:r>
          </a:p>
          <a:p>
            <a:pPr algn="ctr"/>
            <a:r>
              <a:rPr lang="es-EC" dirty="0"/>
              <a:t> </a:t>
            </a:r>
          </a:p>
          <a:p>
            <a:pPr algn="ctr"/>
            <a:r>
              <a:rPr lang="es-EC" dirty="0"/>
              <a:t>Trabajo de titulación, previo a la obtención del título de Ingeniero Agropecuario</a:t>
            </a:r>
          </a:p>
          <a:p>
            <a:pPr algn="ctr"/>
            <a:r>
              <a:rPr lang="es-EC" dirty="0"/>
              <a:t> </a:t>
            </a:r>
          </a:p>
          <a:p>
            <a:pPr algn="ctr"/>
            <a:endParaRPr lang="es-EC" dirty="0"/>
          </a:p>
          <a:p>
            <a:pPr algn="ctr"/>
            <a:r>
              <a:rPr lang="es-EC" dirty="0"/>
              <a:t>Ing. </a:t>
            </a:r>
            <a:r>
              <a:rPr lang="es-EC" dirty="0" err="1"/>
              <a:t>Msc</a:t>
            </a:r>
            <a:r>
              <a:rPr lang="es-EC" dirty="0"/>
              <a:t>. Landázuri Abarca, Pablo Aníbal</a:t>
            </a:r>
          </a:p>
          <a:p>
            <a:pPr algn="ctr"/>
            <a:endParaRPr lang="es-EC" dirty="0"/>
          </a:p>
          <a:p>
            <a:pPr algn="ctr"/>
            <a:r>
              <a:rPr lang="es-EC" dirty="0"/>
              <a:t>25 de marzo del 2021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6" descr="Resultado de imagen para SELLO IASA I">
            <a:extLst>
              <a:ext uri="{FF2B5EF4-FFF2-40B4-BE49-F238E27FC236}">
                <a16:creationId xmlns:a16="http://schemas.microsoft.com/office/drawing/2014/main" xmlns="" id="{A0C26E92-639B-4312-8B2B-DB7C567C9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536" y="131517"/>
            <a:ext cx="1126378" cy="115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8923CB45-2386-4A12-878F-F6CBBE102A11}"/>
              </a:ext>
            </a:extLst>
          </p:cNvPr>
          <p:cNvSpPr/>
          <p:nvPr/>
        </p:nvSpPr>
        <p:spPr>
          <a:xfrm>
            <a:off x="278296" y="26504"/>
            <a:ext cx="4081669" cy="927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image3.png" descr="Imagen relacionada">
            <a:extLst>
              <a:ext uri="{FF2B5EF4-FFF2-40B4-BE49-F238E27FC236}">
                <a16:creationId xmlns:a16="http://schemas.microsoft.com/office/drawing/2014/main" xmlns="" id="{10A578C9-124E-4A05-A57D-8FE88DBDF810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24072" y="224282"/>
            <a:ext cx="3207026" cy="72987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4143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DC7E9720-3051-441C-9355-AB2DAC00795C}"/>
              </a:ext>
            </a:extLst>
          </p:cNvPr>
          <p:cNvSpPr txBox="1"/>
          <p:nvPr/>
        </p:nvSpPr>
        <p:spPr>
          <a:xfrm>
            <a:off x="562707" y="151400"/>
            <a:ext cx="7460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Compostaje del sustrato previo a la siembra</a:t>
            </a:r>
          </a:p>
        </p:txBody>
      </p:sp>
      <p:pic>
        <p:nvPicPr>
          <p:cNvPr id="8" name="Imagen 7" descr="Imagen que contiene exterior, pasto, carretilla, tabla&#10;&#10;Descripción generada automáticamente">
            <a:extLst>
              <a:ext uri="{FF2B5EF4-FFF2-40B4-BE49-F238E27FC236}">
                <a16:creationId xmlns:a16="http://schemas.microsoft.com/office/drawing/2014/main" xmlns="" id="{85938FED-E76C-4842-853D-04CB068664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40" y="1243408"/>
            <a:ext cx="1705896" cy="959566"/>
          </a:xfrm>
          <a:prstGeom prst="rect">
            <a:avLst/>
          </a:prstGeom>
        </p:spPr>
      </p:pic>
      <p:pic>
        <p:nvPicPr>
          <p:cNvPr id="18" name="Imagen 17" descr="Un hombre parado afuera de una casa&#10;&#10;Descripción generada automáticamente con confianza baja">
            <a:extLst>
              <a:ext uri="{FF2B5EF4-FFF2-40B4-BE49-F238E27FC236}">
                <a16:creationId xmlns:a16="http://schemas.microsoft.com/office/drawing/2014/main" xmlns="" id="{270073DB-E104-4C11-A873-2FD414E2A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087" y="1327258"/>
            <a:ext cx="2335237" cy="1751428"/>
          </a:xfrm>
          <a:prstGeom prst="rect">
            <a:avLst/>
          </a:prstGeom>
        </p:spPr>
      </p:pic>
      <p:pic>
        <p:nvPicPr>
          <p:cNvPr id="20" name="Imagen 19" descr="Taza de vidrio con cerveza en una mesa&#10;&#10;Descripción generada automáticamente con confianza baja">
            <a:extLst>
              <a:ext uri="{FF2B5EF4-FFF2-40B4-BE49-F238E27FC236}">
                <a16:creationId xmlns:a16="http://schemas.microsoft.com/office/drawing/2014/main" xmlns="" id="{6C4B2F1B-B4C9-4072-9FBA-6EB2778E52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922" y="1438494"/>
            <a:ext cx="2718142" cy="1528955"/>
          </a:xfrm>
          <a:prstGeom prst="rect">
            <a:avLst/>
          </a:prstGeom>
        </p:spPr>
      </p:pic>
      <p:pic>
        <p:nvPicPr>
          <p:cNvPr id="22" name="Imagen 21" descr="Un niño sentado en el suelo&#10;&#10;Descripción generada automáticamente con confianza baja">
            <a:extLst>
              <a:ext uri="{FF2B5EF4-FFF2-40B4-BE49-F238E27FC236}">
                <a16:creationId xmlns:a16="http://schemas.microsoft.com/office/drawing/2014/main" xmlns="" id="{7B618FEB-EEA1-4386-86EE-9082471382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630" r="35270" b="7282"/>
          <a:stretch/>
        </p:blipFill>
        <p:spPr>
          <a:xfrm>
            <a:off x="4233439" y="3928752"/>
            <a:ext cx="2459027" cy="1732734"/>
          </a:xfrm>
          <a:prstGeom prst="rect">
            <a:avLst/>
          </a:prstGeom>
        </p:spPr>
      </p:pic>
      <p:pic>
        <p:nvPicPr>
          <p:cNvPr id="24" name="Imagen 23" descr="Un hombre con un bate de béisbol&#10;&#10;Descripción generada automáticamente con confianza media">
            <a:extLst>
              <a:ext uri="{FF2B5EF4-FFF2-40B4-BE49-F238E27FC236}">
                <a16:creationId xmlns:a16="http://schemas.microsoft.com/office/drawing/2014/main" xmlns="" id="{49D81485-4999-4693-B2BE-2B293AEF77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56" y="4038250"/>
            <a:ext cx="2104308" cy="1578231"/>
          </a:xfrm>
          <a:prstGeom prst="rect">
            <a:avLst/>
          </a:prstGeom>
        </p:spPr>
      </p:pic>
      <p:pic>
        <p:nvPicPr>
          <p:cNvPr id="26" name="Imagen 25" descr="Una roca de fondo&#10;&#10;Descripción generada automáticamente con confianza baja">
            <a:extLst>
              <a:ext uri="{FF2B5EF4-FFF2-40B4-BE49-F238E27FC236}">
                <a16:creationId xmlns:a16="http://schemas.microsoft.com/office/drawing/2014/main" xmlns="" id="{1CFCBFA1-FED4-4FC2-B4FD-64EE30060B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" b="14538"/>
          <a:stretch/>
        </p:blipFill>
        <p:spPr>
          <a:xfrm rot="10800000">
            <a:off x="1097437" y="2202972"/>
            <a:ext cx="1712965" cy="1097953"/>
          </a:xfrm>
          <a:prstGeom prst="rect">
            <a:avLst/>
          </a:prstGeom>
        </p:spPr>
      </p:pic>
      <p:pic>
        <p:nvPicPr>
          <p:cNvPr id="13" name="Marcador de contenido 4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xmlns="" id="{B333EAB2-349F-453A-9D6D-ABBD1985486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1"/>
          <a:stretch/>
        </p:blipFill>
        <p:spPr>
          <a:xfrm rot="16200000">
            <a:off x="8720724" y="4229517"/>
            <a:ext cx="2072252" cy="137654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3EAAEED8-27AD-4B51-9884-A06D158BD8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6540" y="4253048"/>
            <a:ext cx="2267964" cy="1275730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xmlns="" id="{4DF0A82E-4CD2-47D9-99AB-97330970A827}"/>
              </a:ext>
            </a:extLst>
          </p:cNvPr>
          <p:cNvCxnSpPr/>
          <p:nvPr/>
        </p:nvCxnSpPr>
        <p:spPr>
          <a:xfrm>
            <a:off x="2852606" y="2202971"/>
            <a:ext cx="157871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xmlns="" id="{D995B829-031F-4C0A-ADCA-0C227B8984B7}"/>
              </a:ext>
            </a:extLst>
          </p:cNvPr>
          <p:cNvCxnSpPr>
            <a:stCxn id="18" idx="3"/>
            <a:endCxn id="20" idx="1"/>
          </p:cNvCxnSpPr>
          <p:nvPr/>
        </p:nvCxnSpPr>
        <p:spPr>
          <a:xfrm>
            <a:off x="6859324" y="2202972"/>
            <a:ext cx="116359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xmlns="" id="{58384CA7-856A-4685-AA0A-78F3963CBD95}"/>
              </a:ext>
            </a:extLst>
          </p:cNvPr>
          <p:cNvCxnSpPr>
            <a:stCxn id="24" idx="3"/>
          </p:cNvCxnSpPr>
          <p:nvPr/>
        </p:nvCxnSpPr>
        <p:spPr>
          <a:xfrm flipV="1">
            <a:off x="3300764" y="4827365"/>
            <a:ext cx="932675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F9840C89-C00B-450F-9346-6F4971C98925}"/>
              </a:ext>
            </a:extLst>
          </p:cNvPr>
          <p:cNvSpPr txBox="1"/>
          <p:nvPr/>
        </p:nvSpPr>
        <p:spPr>
          <a:xfrm>
            <a:off x="409624" y="886417"/>
            <a:ext cx="3320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Homogeneización de partículas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DA425954-8A77-4FB9-9B18-67202BCFEA2B}"/>
              </a:ext>
            </a:extLst>
          </p:cNvPr>
          <p:cNvSpPr txBox="1"/>
          <p:nvPr/>
        </p:nvSpPr>
        <p:spPr>
          <a:xfrm>
            <a:off x="4209993" y="872502"/>
            <a:ext cx="3563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Elaboración de pilas en recipientes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338DE94A-5E2E-45B5-996C-E725A3502BBB}"/>
              </a:ext>
            </a:extLst>
          </p:cNvPr>
          <p:cNvSpPr txBox="1"/>
          <p:nvPr/>
        </p:nvSpPr>
        <p:spPr>
          <a:xfrm>
            <a:off x="8022922" y="904085"/>
            <a:ext cx="3320752" cy="381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Inoculación de </a:t>
            </a:r>
            <a:r>
              <a:rPr lang="x-none" i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Bacillus</a:t>
            </a:r>
            <a:r>
              <a:rPr lang="x-none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x-none" i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subtilis</a:t>
            </a:r>
            <a:endParaRPr lang="x-none" i="1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FC5261B2-5D91-45B9-9EC6-74B6FC1C9893}"/>
              </a:ext>
            </a:extLst>
          </p:cNvPr>
          <p:cNvSpPr txBox="1"/>
          <p:nvPr/>
        </p:nvSpPr>
        <p:spPr>
          <a:xfrm>
            <a:off x="1233961" y="3574326"/>
            <a:ext cx="270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Aireación y volteos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0630540C-5307-49D8-A55B-FCEE86037874}"/>
              </a:ext>
            </a:extLst>
          </p:cNvPr>
          <p:cNvSpPr txBox="1"/>
          <p:nvPr/>
        </p:nvSpPr>
        <p:spPr>
          <a:xfrm>
            <a:off x="4292813" y="3511466"/>
            <a:ext cx="479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Evaluación de pH, CE, Humedad y temperatura.</a:t>
            </a:r>
          </a:p>
        </p:txBody>
      </p:sp>
    </p:spTree>
    <p:extLst>
      <p:ext uri="{BB962C8B-B14F-4D97-AF65-F5344CB8AC3E}">
        <p14:creationId xmlns:p14="http://schemas.microsoft.com/office/powerpoint/2010/main" val="407226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A064206-B508-4D90-8FA6-AA4C9975E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065"/>
            <a:ext cx="9233848" cy="699398"/>
          </a:xfrm>
        </p:spPr>
        <p:txBody>
          <a:bodyPr>
            <a:normAutofit/>
          </a:bodyPr>
          <a:lstStyle/>
          <a:p>
            <a:r>
              <a:rPr lang="x-none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Propiedades físicas y químicas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DC07913-F138-41E9-9D2D-87460A24A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943" y="925713"/>
            <a:ext cx="3488140" cy="480847"/>
          </a:xfrm>
        </p:spPr>
        <p:txBody>
          <a:bodyPr>
            <a:noAutofit/>
          </a:bodyPr>
          <a:lstStyle/>
          <a:p>
            <a:r>
              <a:rPr lang="x-none" sz="18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Densidad aparente (DA)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7152674D-3042-4F42-A17C-A56D00389A88}"/>
              </a:ext>
            </a:extLst>
          </p:cNvPr>
          <p:cNvSpPr txBox="1">
            <a:spLocks/>
          </p:cNvSpPr>
          <p:nvPr/>
        </p:nvSpPr>
        <p:spPr>
          <a:xfrm>
            <a:off x="4162674" y="913240"/>
            <a:ext cx="4235703" cy="480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18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Porosidad Total (PT) (Gras, 1983)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D7042B65-A601-492A-96FD-5F54F586E242}"/>
              </a:ext>
            </a:extLst>
          </p:cNvPr>
          <p:cNvSpPr txBox="1">
            <a:spLocks/>
          </p:cNvSpPr>
          <p:nvPr/>
        </p:nvSpPr>
        <p:spPr>
          <a:xfrm>
            <a:off x="704725" y="3329061"/>
            <a:ext cx="3488140" cy="480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18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Capacidad de retención de humedad (CRH)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8AF1BA1A-38AD-46CE-A0F6-76A4AD477A27}"/>
              </a:ext>
            </a:extLst>
          </p:cNvPr>
          <p:cNvSpPr txBox="1">
            <a:spLocks/>
          </p:cNvSpPr>
          <p:nvPr/>
        </p:nvSpPr>
        <p:spPr>
          <a:xfrm>
            <a:off x="502230" y="3340976"/>
            <a:ext cx="4673043" cy="480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x-none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97397476-1C7B-4AD9-9FDD-4821AB5D19CD}"/>
              </a:ext>
            </a:extLst>
          </p:cNvPr>
          <p:cNvSpPr txBox="1">
            <a:spLocks/>
          </p:cNvSpPr>
          <p:nvPr/>
        </p:nvSpPr>
        <p:spPr>
          <a:xfrm>
            <a:off x="4395360" y="3353449"/>
            <a:ext cx="3488140" cy="480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18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Granulometría (%G)</a:t>
            </a:r>
          </a:p>
        </p:txBody>
      </p:sp>
      <p:pic>
        <p:nvPicPr>
          <p:cNvPr id="9" name="Imagen 8" descr="Una licuadora en una cocina&#10;&#10;Descripción generada automáticamente con confianza baja">
            <a:extLst>
              <a:ext uri="{FF2B5EF4-FFF2-40B4-BE49-F238E27FC236}">
                <a16:creationId xmlns:a16="http://schemas.microsoft.com/office/drawing/2014/main" xmlns="" id="{CF1E352C-F604-4293-B93C-DC2BEA8CBA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5" b="26454"/>
          <a:stretch/>
        </p:blipFill>
        <p:spPr>
          <a:xfrm>
            <a:off x="4586529" y="4179472"/>
            <a:ext cx="1995699" cy="1521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n 10" descr="Un pastel de chocolate en la tierra&#10;&#10;Descripción generada automáticamente con confianza baja">
            <a:extLst>
              <a:ext uri="{FF2B5EF4-FFF2-40B4-BE49-F238E27FC236}">
                <a16:creationId xmlns:a16="http://schemas.microsoft.com/office/drawing/2014/main" xmlns="" id="{F48B81A6-45C6-4184-8A3F-ECA2D23318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228" y="4353785"/>
            <a:ext cx="1930145" cy="1085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B3FAC1B-DF59-4E74-8254-28A9D90E3A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35" t="963" r="17388" b="2975"/>
          <a:stretch/>
        </p:blipFill>
        <p:spPr>
          <a:xfrm>
            <a:off x="295948" y="4179472"/>
            <a:ext cx="2120754" cy="1576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3DA4D7FD-19A5-4639-881E-987478FBF8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047" t="6081" r="8393" b="11939"/>
          <a:stretch/>
        </p:blipFill>
        <p:spPr>
          <a:xfrm>
            <a:off x="152403" y="1408117"/>
            <a:ext cx="1371594" cy="1683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xmlns="" id="{834D10A0-4989-47A3-BC8B-9A4F67DEA563}"/>
                  </a:ext>
                </a:extLst>
              </p:cNvPr>
              <p:cNvSpPr txBox="1"/>
              <p:nvPr/>
            </p:nvSpPr>
            <p:spPr>
              <a:xfrm>
                <a:off x="3795582" y="1790219"/>
                <a:ext cx="509319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none" sz="1600" b="1" i="1" smtClean="0">
                          <a:latin typeface="Cambria Math" panose="02040503050406030204" pitchFamily="18" charset="0"/>
                        </a:rPr>
                        <m:t>𝑷𝑻</m:t>
                      </m:r>
                      <m:r>
                        <a:rPr lang="x-none" sz="1600" b="0" i="0">
                          <a:latin typeface="Cambria Math" panose="02040503050406030204" pitchFamily="18" charset="0"/>
                        </a:rPr>
                        <m:t>=95.83−32.43∗</m:t>
                      </m:r>
                      <m:r>
                        <a:rPr lang="x-none" sz="1600" b="0" i="1">
                          <a:latin typeface="Cambria Math" panose="02040503050406030204" pitchFamily="18" charset="0"/>
                        </a:rPr>
                        <m:t>𝐷𝑒𝑛𝑠𝑖𝑑𝑎𝑑</m:t>
                      </m:r>
                      <m:r>
                        <a:rPr lang="x-none" sz="1600" b="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x-none" sz="1600" b="0" i="1">
                          <a:latin typeface="Cambria Math" panose="02040503050406030204" pitchFamily="18" charset="0"/>
                        </a:rPr>
                        <m:t>𝑎𝑝𝑎𝑟𝑒𝑛𝑡𝑒</m:t>
                      </m:r>
                    </m:oMath>
                  </m:oMathPara>
                </a14:m>
                <a:endParaRPr lang="x-none" sz="1600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834D10A0-4989-47A3-BC8B-9A4F67DEA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582" y="1790219"/>
                <a:ext cx="5093194" cy="338554"/>
              </a:xfrm>
              <a:prstGeom prst="rect">
                <a:avLst/>
              </a:prstGeom>
              <a:blipFill>
                <a:blip r:embed="rId6"/>
                <a:stretch>
                  <a:fillRect b="-727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xmlns="" id="{DFA3D142-2DDD-468E-9A27-A9289BB20B8D}"/>
                  </a:ext>
                </a:extLst>
              </p:cNvPr>
              <p:cNvSpPr txBox="1"/>
              <p:nvPr/>
            </p:nvSpPr>
            <p:spPr>
              <a:xfrm>
                <a:off x="2489746" y="4598224"/>
                <a:ext cx="1858867" cy="596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none" sz="1600" b="1" i="1" smtClean="0">
                          <a:latin typeface="Cambria Math" panose="02040503050406030204" pitchFamily="18" charset="0"/>
                        </a:rPr>
                        <m:t>𝑪𝑹𝑯</m:t>
                      </m:r>
                      <m:r>
                        <a:rPr lang="x-none" sz="1600" b="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x-none" sz="1600" b="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x-none" sz="1600" b="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x-none" sz="1600" b="0" i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x-none" sz="1600" b="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x-none" sz="1600" b="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x-none" sz="1600" b="0" i="1">
                                  <a:solidFill>
                                    <a:srgbClr val="836967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x-none" sz="1600" b="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x-none" sz="1600" b="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x-none" sz="1600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x-none" sz="1600" b="0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x-none" sz="1600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FA3D142-2DDD-468E-9A27-A9289BB20B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746" y="4598224"/>
                <a:ext cx="1858867" cy="5968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xmlns="" id="{B4E374A4-12EB-4DAD-8CAC-BBDDFF23C032}"/>
                  </a:ext>
                </a:extLst>
              </p:cNvPr>
              <p:cNvSpPr txBox="1"/>
              <p:nvPr/>
            </p:nvSpPr>
            <p:spPr>
              <a:xfrm>
                <a:off x="1698373" y="1767857"/>
                <a:ext cx="2280755" cy="5376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none" sz="1400" b="1" i="1" smtClean="0">
                          <a:latin typeface="Cambria Math" panose="02040503050406030204" pitchFamily="18" charset="0"/>
                        </a:rPr>
                        <m:t>𝑫𝑨</m:t>
                      </m:r>
                      <m:r>
                        <a:rPr lang="x-none" sz="1400" b="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x-none" sz="1400" b="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x-none" sz="1400" b="0" i="1">
                              <a:latin typeface="Cambria Math" panose="02040503050406030204" pitchFamily="18" charset="0"/>
                            </a:rPr>
                            <m:t>𝑀𝑎𝑠𝑎</m:t>
                          </m:r>
                          <m:r>
                            <a:rPr lang="x-none" sz="1400" b="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x-none" sz="1400" b="0" i="1">
                              <a:latin typeface="Cambria Math" panose="02040503050406030204" pitchFamily="18" charset="0"/>
                            </a:rPr>
                            <m:t>𝑑𝑒𝑙</m:t>
                          </m:r>
                          <m:r>
                            <a:rPr lang="x-none" sz="1400" b="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x-none" sz="1400" b="0" i="1">
                              <a:latin typeface="Cambria Math" panose="02040503050406030204" pitchFamily="18" charset="0"/>
                            </a:rPr>
                            <m:t>𝑠𝑢𝑠𝑡𝑟𝑎𝑡𝑜</m:t>
                          </m:r>
                        </m:num>
                        <m:den>
                          <m:r>
                            <a:rPr lang="x-none" sz="1400" b="0" i="1">
                              <a:latin typeface="Cambria Math" panose="02040503050406030204" pitchFamily="18" charset="0"/>
                            </a:rPr>
                            <m:t>𝑉𝑜𝑙𝑢𝑚𝑒𝑛</m:t>
                          </m:r>
                          <m:r>
                            <a:rPr lang="x-none" sz="1400" b="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x-none" sz="1400" b="0" i="1">
                              <a:latin typeface="Cambria Math" panose="02040503050406030204" pitchFamily="18" charset="0"/>
                            </a:rPr>
                            <m:t>𝑜𝑐𝑢𝑝𝑎𝑑𝑜</m:t>
                          </m:r>
                        </m:den>
                      </m:f>
                    </m:oMath>
                  </m:oMathPara>
                </a14:m>
                <a:endParaRPr lang="x-none" sz="1400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B4E374A4-12EB-4DAD-8CAC-BBDDFF23C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8373" y="1767857"/>
                <a:ext cx="2280755" cy="537648"/>
              </a:xfrm>
              <a:prstGeom prst="rect">
                <a:avLst/>
              </a:prstGeom>
              <a:blipFill>
                <a:blip r:embed="rId8"/>
                <a:stretch>
                  <a:fillRect b="-568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771996"/>
              </p:ext>
            </p:extLst>
          </p:nvPr>
        </p:nvGraphicFramePr>
        <p:xfrm>
          <a:off x="8512373" y="1009615"/>
          <a:ext cx="3493827" cy="4203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82077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F2951DD-5B7E-4BF0-8B14-4CBC13DD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46331"/>
          </a:xfrm>
        </p:spPr>
        <p:txBody>
          <a:bodyPr>
            <a:normAutofit/>
          </a:bodyPr>
          <a:lstStyle/>
          <a:p>
            <a:r>
              <a:rPr lang="x-none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 experimental</a:t>
            </a:r>
          </a:p>
        </p:txBody>
      </p:sp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xmlns="" id="{0AF5467A-5D6F-44C9-8338-1B27EDE02A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233329"/>
              </p:ext>
            </p:extLst>
          </p:nvPr>
        </p:nvGraphicFramePr>
        <p:xfrm>
          <a:off x="511770" y="1935314"/>
          <a:ext cx="3764808" cy="3962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51598">
                  <a:extLst>
                    <a:ext uri="{9D8B030D-6E8A-4147-A177-3AD203B41FA5}">
                      <a16:colId xmlns:a16="http://schemas.microsoft.com/office/drawing/2014/main" xmlns="" val="659102856"/>
                    </a:ext>
                  </a:extLst>
                </a:gridCol>
                <a:gridCol w="80554">
                  <a:extLst>
                    <a:ext uri="{9D8B030D-6E8A-4147-A177-3AD203B41FA5}">
                      <a16:colId xmlns:a16="http://schemas.microsoft.com/office/drawing/2014/main" xmlns="" val="774436536"/>
                    </a:ext>
                  </a:extLst>
                </a:gridCol>
                <a:gridCol w="2632656">
                  <a:extLst>
                    <a:ext uri="{9D8B030D-6E8A-4147-A177-3AD203B41FA5}">
                      <a16:colId xmlns:a16="http://schemas.microsoft.com/office/drawing/2014/main" xmlns="" val="306483273"/>
                    </a:ext>
                  </a:extLst>
                </a:gridCol>
              </a:tblGrid>
              <a:tr h="445431"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Tratamientos</a:t>
                      </a:r>
                      <a:endParaRPr lang="x-none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46078403"/>
                  </a:ext>
                </a:extLst>
              </a:tr>
              <a:tr h="365737"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Símbolo</a:t>
                      </a:r>
                      <a:endParaRPr lang="x-none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Descripción</a:t>
                      </a:r>
                      <a:endParaRPr lang="x-none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52482553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T1</a:t>
                      </a:r>
                      <a:endParaRPr lang="x-none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Afrecho de cerveza</a:t>
                      </a:r>
                      <a:endParaRPr lang="x-none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8491531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T2</a:t>
                      </a:r>
                      <a:endParaRPr lang="x-none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Bagazo de caña</a:t>
                      </a:r>
                      <a:endParaRPr lang="x-none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3970914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T3</a:t>
                      </a:r>
                      <a:endParaRPr lang="x-none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Bagazo de palmito</a:t>
                      </a:r>
                      <a:endParaRPr lang="x-none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3132404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T4</a:t>
                      </a:r>
                      <a:endParaRPr lang="x-none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Cascarilla de arroz</a:t>
                      </a:r>
                      <a:endParaRPr lang="x-none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4751838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T5</a:t>
                      </a:r>
                      <a:endParaRPr lang="x-none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Cáscara de cacao</a:t>
                      </a:r>
                      <a:endParaRPr lang="x-none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26938244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T6</a:t>
                      </a:r>
                      <a:endParaRPr lang="x-none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Fibra de coco</a:t>
                      </a:r>
                      <a:endParaRPr lang="x-none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8556009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T7</a:t>
                      </a:r>
                      <a:endParaRPr lang="x-none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Testigo: Tierra Negra + Pomina</a:t>
                      </a:r>
                      <a:endParaRPr lang="x-none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085761"/>
                  </a:ext>
                </a:extLst>
              </a:tr>
            </a:tbl>
          </a:graphicData>
        </a:graphic>
      </p:graphicFrame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BA202FE6-2FD6-4D9E-82A9-A042C621A742}"/>
              </a:ext>
            </a:extLst>
          </p:cNvPr>
          <p:cNvSpPr txBox="1"/>
          <p:nvPr/>
        </p:nvSpPr>
        <p:spPr>
          <a:xfrm>
            <a:off x="4914185" y="1412093"/>
            <a:ext cx="6650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Croquis de la distribución de los tratamientos en el área de estudio, con las respectivas repeticiones (T=Sustrato y R= Repetición).</a:t>
            </a:r>
            <a:endParaRPr lang="x-none" sz="1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C0C91166-A915-4567-9B2C-6C81085F2AF9}"/>
              </a:ext>
            </a:extLst>
          </p:cNvPr>
          <p:cNvSpPr txBox="1"/>
          <p:nvPr/>
        </p:nvSpPr>
        <p:spPr>
          <a:xfrm>
            <a:off x="838200" y="1088928"/>
            <a:ext cx="3114459" cy="64633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empleó un diseño completamente al azar.</a:t>
            </a:r>
          </a:p>
        </p:txBody>
      </p:sp>
      <p:pic>
        <p:nvPicPr>
          <p:cNvPr id="7" name="Marcador de contenido 3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5465C926-27AE-4508-99F8-653C35FA5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977" y="2077814"/>
            <a:ext cx="5740139" cy="3228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5468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13FE4C9-FFE9-4A48-8669-1F5338D10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89" y="129377"/>
            <a:ext cx="10515600" cy="499261"/>
          </a:xfrm>
        </p:spPr>
        <p:txBody>
          <a:bodyPr>
            <a:normAutofit fontScale="90000"/>
          </a:bodyPr>
          <a:lstStyle/>
          <a:p>
            <a:r>
              <a:rPr lang="x-none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Variables evaluadas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82D4374-7E9D-4C53-AFBF-E63C99E67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498" y="887491"/>
            <a:ext cx="2519475" cy="536575"/>
          </a:xfrm>
        </p:spPr>
        <p:txBody>
          <a:bodyPr>
            <a:normAutofit/>
          </a:bodyPr>
          <a:lstStyle/>
          <a:p>
            <a:r>
              <a:rPr lang="x-non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Área radicular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8690F2A2-D029-4701-820A-2A572CA78F7D}"/>
              </a:ext>
            </a:extLst>
          </p:cNvPr>
          <p:cNvSpPr txBox="1">
            <a:spLocks/>
          </p:cNvSpPr>
          <p:nvPr/>
        </p:nvSpPr>
        <p:spPr>
          <a:xfrm>
            <a:off x="3754298" y="883315"/>
            <a:ext cx="2091290" cy="53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Área foliar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DA7BBE67-D500-4F31-92DD-4DF78F6C2F74}"/>
              </a:ext>
            </a:extLst>
          </p:cNvPr>
          <p:cNvSpPr txBox="1">
            <a:spLocks/>
          </p:cNvSpPr>
          <p:nvPr/>
        </p:nvSpPr>
        <p:spPr>
          <a:xfrm>
            <a:off x="439598" y="1573085"/>
            <a:ext cx="2519475" cy="2114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de enraizamiento</a:t>
            </a:r>
          </a:p>
          <a:p>
            <a:pPr marL="0" indent="0">
              <a:buNone/>
            </a:pPr>
            <a:r>
              <a:rPr 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Número de raíces</a:t>
            </a:r>
          </a:p>
          <a:p>
            <a:pPr marL="0" indent="0">
              <a:buNone/>
            </a:pPr>
            <a:r>
              <a:rPr 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 (mm)</a:t>
            </a:r>
          </a:p>
          <a:p>
            <a:pPr marL="0" indent="0">
              <a:buNone/>
            </a:pPr>
            <a:r>
              <a:rPr 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Peso fresco (mg)</a:t>
            </a:r>
          </a:p>
          <a:p>
            <a:pPr marL="0" indent="0">
              <a:buNone/>
            </a:pPr>
            <a:r>
              <a:rPr 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Peso seco (mg)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F52B498E-9309-423E-B56E-A2202E24E8FD}"/>
              </a:ext>
            </a:extLst>
          </p:cNvPr>
          <p:cNvSpPr txBox="1">
            <a:spLocks/>
          </p:cNvSpPr>
          <p:nvPr/>
        </p:nvSpPr>
        <p:spPr>
          <a:xfrm>
            <a:off x="3736469" y="1573890"/>
            <a:ext cx="2109119" cy="2549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de brotación</a:t>
            </a:r>
          </a:p>
          <a:p>
            <a:pPr marL="0" indent="0">
              <a:buNone/>
            </a:pPr>
            <a:r>
              <a:rPr 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Número de brotes</a:t>
            </a:r>
          </a:p>
          <a:p>
            <a:pPr marL="0" indent="0">
              <a:buNone/>
            </a:pPr>
            <a:r>
              <a:rPr 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 (mm)</a:t>
            </a:r>
          </a:p>
          <a:p>
            <a:pPr marL="0" indent="0">
              <a:buNone/>
            </a:pPr>
            <a:r>
              <a:rPr 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Diámetro (mm)</a:t>
            </a:r>
          </a:p>
          <a:p>
            <a:pPr marL="0" indent="0">
              <a:buNone/>
            </a:pPr>
            <a:r>
              <a:rPr 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Peso fresco (mg)</a:t>
            </a:r>
          </a:p>
          <a:p>
            <a:pPr marL="0" indent="0">
              <a:buNone/>
            </a:pPr>
            <a:r>
              <a:rPr 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Peso seco (mg)</a:t>
            </a:r>
          </a:p>
        </p:txBody>
      </p:sp>
      <p:pic>
        <p:nvPicPr>
          <p:cNvPr id="10" name="Imagen 9" descr="Diagrama&#10;&#10;Descripción generada automáticamente con confianza media">
            <a:extLst>
              <a:ext uri="{FF2B5EF4-FFF2-40B4-BE49-F238E27FC236}">
                <a16:creationId xmlns:a16="http://schemas.microsoft.com/office/drawing/2014/main" xmlns="" id="{F958C1A2-93DA-4F26-BA95-2DA999DDC2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 t="24929" r="20122" b="27222"/>
          <a:stretch/>
        </p:blipFill>
        <p:spPr>
          <a:xfrm>
            <a:off x="6866305" y="732827"/>
            <a:ext cx="3143250" cy="5235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95A80E54-2A86-401E-90BB-560869E4BA8F}"/>
              </a:ext>
            </a:extLst>
          </p:cNvPr>
          <p:cNvSpPr/>
          <p:nvPr/>
        </p:nvSpPr>
        <p:spPr>
          <a:xfrm>
            <a:off x="6527065" y="3852876"/>
            <a:ext cx="4076700" cy="22693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xmlns="" id="{8B98D738-A3EC-429C-B445-461B21585057}"/>
              </a:ext>
            </a:extLst>
          </p:cNvPr>
          <p:cNvCxnSpPr>
            <a:cxnSpLocks/>
          </p:cNvCxnSpPr>
          <p:nvPr/>
        </p:nvCxnSpPr>
        <p:spPr>
          <a:xfrm flipH="1">
            <a:off x="8872537" y="4183864"/>
            <a:ext cx="514350" cy="160734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ipse 23">
            <a:extLst>
              <a:ext uri="{FF2B5EF4-FFF2-40B4-BE49-F238E27FC236}">
                <a16:creationId xmlns:a16="http://schemas.microsoft.com/office/drawing/2014/main" xmlns="" id="{99FF5468-FA1E-4326-B785-221ECA1C81CB}"/>
              </a:ext>
            </a:extLst>
          </p:cNvPr>
          <p:cNvSpPr/>
          <p:nvPr/>
        </p:nvSpPr>
        <p:spPr>
          <a:xfrm>
            <a:off x="6399580" y="625881"/>
            <a:ext cx="4076700" cy="226932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xmlns="" id="{4E631243-5671-4F54-B47B-66EE31F15F96}"/>
              </a:ext>
            </a:extLst>
          </p:cNvPr>
          <p:cNvCxnSpPr/>
          <p:nvPr/>
        </p:nvCxnSpPr>
        <p:spPr>
          <a:xfrm flipH="1" flipV="1">
            <a:off x="7417534" y="1708962"/>
            <a:ext cx="285750" cy="366301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xmlns="" id="{96C4152B-A560-47BD-84F9-C87B3AC05035}"/>
              </a:ext>
            </a:extLst>
          </p:cNvPr>
          <p:cNvCxnSpPr/>
          <p:nvPr/>
        </p:nvCxnSpPr>
        <p:spPr>
          <a:xfrm>
            <a:off x="9372600" y="1543647"/>
            <a:ext cx="190500" cy="130372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 descr="Imagen que contiene interior, tabla, corte, hombre&#10;&#10;Descripción generada automáticamente">
            <a:extLst>
              <a:ext uri="{FF2B5EF4-FFF2-40B4-BE49-F238E27FC236}">
                <a16:creationId xmlns:a16="http://schemas.microsoft.com/office/drawing/2014/main" xmlns="" id="{03CE9DCC-F557-4486-9C24-6AD55439CA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t="3332" r="19062" b="1"/>
          <a:stretch/>
        </p:blipFill>
        <p:spPr>
          <a:xfrm>
            <a:off x="9709516" y="2075263"/>
            <a:ext cx="2482484" cy="2269324"/>
          </a:xfrm>
          <a:prstGeom prst="rect">
            <a:avLst/>
          </a:prstGeom>
        </p:spPr>
      </p:pic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xmlns="" id="{57BCFCD4-2CAF-415D-AF76-1F5AFCCCF435}"/>
              </a:ext>
            </a:extLst>
          </p:cNvPr>
          <p:cNvSpPr txBox="1">
            <a:spLocks/>
          </p:cNvSpPr>
          <p:nvPr/>
        </p:nvSpPr>
        <p:spPr>
          <a:xfrm>
            <a:off x="1320276" y="4094956"/>
            <a:ext cx="3277594" cy="499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Porcentaje de mortalidad</a:t>
            </a:r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xmlns="" id="{00A62411-2E71-4A30-BCC3-B22C72629A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5" t="26473" r="17136" b="34299"/>
          <a:stretch/>
        </p:blipFill>
        <p:spPr>
          <a:xfrm rot="5400000">
            <a:off x="2368789" y="3423272"/>
            <a:ext cx="1774200" cy="3875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0C935315-DC0C-4A5E-A63C-3F35A3E6143E}"/>
              </a:ext>
            </a:extLst>
          </p:cNvPr>
          <p:cNvSpPr/>
          <p:nvPr/>
        </p:nvSpPr>
        <p:spPr>
          <a:xfrm>
            <a:off x="1066346" y="4438830"/>
            <a:ext cx="1265978" cy="197994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110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AD8EEE-DE1A-4CB1-B293-F2C4D3803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9316"/>
            <a:ext cx="10515600" cy="709684"/>
          </a:xfrm>
        </p:spPr>
        <p:txBody>
          <a:bodyPr>
            <a:normAutofit/>
          </a:bodyPr>
          <a:lstStyle/>
          <a:p>
            <a:pPr algn="ctr"/>
            <a:r>
              <a:rPr lang="x-none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</a:p>
        </p:txBody>
      </p:sp>
    </p:spTree>
    <p:extLst>
      <p:ext uri="{BB962C8B-B14F-4D97-AF65-F5344CB8AC3E}">
        <p14:creationId xmlns:p14="http://schemas.microsoft.com/office/powerpoint/2010/main" val="301780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0F2709D-D013-43FC-9983-7CBC77022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79609"/>
            <a:ext cx="9454662" cy="565115"/>
          </a:xfrm>
        </p:spPr>
        <p:txBody>
          <a:bodyPr>
            <a:normAutofit fontScale="90000"/>
          </a:bodyPr>
          <a:lstStyle/>
          <a:p>
            <a:r>
              <a:rPr lang="x-none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Evaluación de los sustratos lignocelulósicos durante el Compostaje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E8703FAF-315C-4238-BC6F-3ED859B642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3146616"/>
              </p:ext>
            </p:extLst>
          </p:nvPr>
        </p:nvGraphicFramePr>
        <p:xfrm>
          <a:off x="318917" y="909850"/>
          <a:ext cx="6479446" cy="3636360"/>
        </p:xfrm>
        <a:graphic>
          <a:graphicData uri="http://schemas.openxmlformats.org/drawingml/2006/table">
            <a:tbl>
              <a:tblPr firstRow="1" firstCol="1" bandRow="1"/>
              <a:tblGrid>
                <a:gridCol w="798267">
                  <a:extLst>
                    <a:ext uri="{9D8B030D-6E8A-4147-A177-3AD203B41FA5}">
                      <a16:colId xmlns:a16="http://schemas.microsoft.com/office/drawing/2014/main" xmlns="" val="1603700045"/>
                    </a:ext>
                  </a:extLst>
                </a:gridCol>
                <a:gridCol w="637579">
                  <a:extLst>
                    <a:ext uri="{9D8B030D-6E8A-4147-A177-3AD203B41FA5}">
                      <a16:colId xmlns:a16="http://schemas.microsoft.com/office/drawing/2014/main" xmlns="" val="1250246447"/>
                    </a:ext>
                  </a:extLst>
                </a:gridCol>
                <a:gridCol w="563712">
                  <a:extLst>
                    <a:ext uri="{9D8B030D-6E8A-4147-A177-3AD203B41FA5}">
                      <a16:colId xmlns:a16="http://schemas.microsoft.com/office/drawing/2014/main" xmlns="" val="3515472214"/>
                    </a:ext>
                  </a:extLst>
                </a:gridCol>
                <a:gridCol w="638873">
                  <a:extLst>
                    <a:ext uri="{9D8B030D-6E8A-4147-A177-3AD203B41FA5}">
                      <a16:colId xmlns:a16="http://schemas.microsoft.com/office/drawing/2014/main" xmlns="" val="4131722324"/>
                    </a:ext>
                  </a:extLst>
                </a:gridCol>
                <a:gridCol w="559825">
                  <a:extLst>
                    <a:ext uri="{9D8B030D-6E8A-4147-A177-3AD203B41FA5}">
                      <a16:colId xmlns:a16="http://schemas.microsoft.com/office/drawing/2014/main" xmlns="" val="3548157049"/>
                    </a:ext>
                  </a:extLst>
                </a:gridCol>
                <a:gridCol w="638873">
                  <a:extLst>
                    <a:ext uri="{9D8B030D-6E8A-4147-A177-3AD203B41FA5}">
                      <a16:colId xmlns:a16="http://schemas.microsoft.com/office/drawing/2014/main" xmlns="" val="3250398418"/>
                    </a:ext>
                  </a:extLst>
                </a:gridCol>
                <a:gridCol w="559825">
                  <a:extLst>
                    <a:ext uri="{9D8B030D-6E8A-4147-A177-3AD203B41FA5}">
                      <a16:colId xmlns:a16="http://schemas.microsoft.com/office/drawing/2014/main" xmlns="" val="883906453"/>
                    </a:ext>
                  </a:extLst>
                </a:gridCol>
                <a:gridCol w="638873">
                  <a:extLst>
                    <a:ext uri="{9D8B030D-6E8A-4147-A177-3AD203B41FA5}">
                      <a16:colId xmlns:a16="http://schemas.microsoft.com/office/drawing/2014/main" xmlns="" val="895300555"/>
                    </a:ext>
                  </a:extLst>
                </a:gridCol>
                <a:gridCol w="802155">
                  <a:extLst>
                    <a:ext uri="{9D8B030D-6E8A-4147-A177-3AD203B41FA5}">
                      <a16:colId xmlns:a16="http://schemas.microsoft.com/office/drawing/2014/main" xmlns="" val="2456467772"/>
                    </a:ext>
                  </a:extLst>
                </a:gridCol>
                <a:gridCol w="641464">
                  <a:extLst>
                    <a:ext uri="{9D8B030D-6E8A-4147-A177-3AD203B41FA5}">
                      <a16:colId xmlns:a16="http://schemas.microsoft.com/office/drawing/2014/main" xmlns="" val="2803373824"/>
                    </a:ext>
                  </a:extLst>
                </a:gridCol>
              </a:tblGrid>
              <a:tr h="171704">
                <a:tc gridSpan="10"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endParaRPr lang="x-none" sz="12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63111273"/>
                  </a:ext>
                </a:extLst>
              </a:tr>
              <a:tr h="31566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Sustrato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pH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CE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dS.m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.1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% H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T°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75072871"/>
                  </a:ext>
                </a:extLst>
              </a:tr>
              <a:tr h="28364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Inicial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Final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Inicial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Final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Inicial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Final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Inicial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Máxima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Final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73178122"/>
                  </a:ext>
                </a:extLst>
              </a:tr>
              <a:tr h="29007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AC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6.5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3.74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4.5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96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79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27.7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54.2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24.6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2879494"/>
                  </a:ext>
                </a:extLst>
              </a:tr>
              <a:tr h="28364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BC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6.2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9.6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1.35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1.4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91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83.2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28.5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34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23.9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86023391"/>
                  </a:ext>
                </a:extLst>
              </a:tr>
              <a:tr h="28364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BP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6.3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9.4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2.18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2.2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99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68.9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26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40.1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25.4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22045658"/>
                  </a:ext>
                </a:extLst>
              </a:tr>
              <a:tr h="28364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CA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7.2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8.5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0.17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0.2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88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38.1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26.1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29.8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24.3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72988124"/>
                  </a:ext>
                </a:extLst>
              </a:tr>
              <a:tr h="28364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CC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6.9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9.8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1.14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1.1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82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64.3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26.2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30.9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24.5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37565202"/>
                  </a:ext>
                </a:extLst>
              </a:tr>
              <a:tr h="28364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FC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6.5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6.6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0.75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0.7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92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78.2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26.1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31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22.9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54418670"/>
                  </a:ext>
                </a:extLst>
              </a:tr>
              <a:tr h="28364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Promedio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6.5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8.4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1.6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1.7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91.3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68.6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26.8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36.7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24.3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16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3002883"/>
                  </a:ext>
                </a:extLst>
              </a:tr>
            </a:tbl>
          </a:graphicData>
        </a:graphic>
      </p:graphicFrame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xmlns="" id="{E44077A9-AF04-48D9-AE25-010D43FC650A}"/>
              </a:ext>
            </a:extLst>
          </p:cNvPr>
          <p:cNvSpPr/>
          <p:nvPr/>
        </p:nvSpPr>
        <p:spPr>
          <a:xfrm>
            <a:off x="4088726" y="5142048"/>
            <a:ext cx="2484351" cy="25500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CC= (cáscara de cacao)</a:t>
            </a:r>
            <a:endParaRPr lang="x-none" sz="1600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xmlns="" id="{4391D290-E189-4B0E-A61F-173B7D0D01E6}"/>
              </a:ext>
            </a:extLst>
          </p:cNvPr>
          <p:cNvSpPr/>
          <p:nvPr/>
        </p:nvSpPr>
        <p:spPr>
          <a:xfrm>
            <a:off x="732182" y="4772341"/>
            <a:ext cx="2484351" cy="25500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s-MX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AC= (afrecho de cerveza)</a:t>
            </a:r>
            <a:endParaRPr lang="x-none" sz="1600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xmlns="" id="{24A72C16-C995-4B98-9306-6C1890CF65A8}"/>
              </a:ext>
            </a:extLst>
          </p:cNvPr>
          <p:cNvSpPr/>
          <p:nvPr/>
        </p:nvSpPr>
        <p:spPr>
          <a:xfrm>
            <a:off x="4088726" y="4772341"/>
            <a:ext cx="2484351" cy="25500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s-MX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CA= (cascarilla de arroz)</a:t>
            </a:r>
            <a:endParaRPr lang="x-none" sz="1600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xmlns="" id="{494437AF-BAB0-4792-9D09-8201167B3DB9}"/>
              </a:ext>
            </a:extLst>
          </p:cNvPr>
          <p:cNvSpPr/>
          <p:nvPr/>
        </p:nvSpPr>
        <p:spPr>
          <a:xfrm>
            <a:off x="732181" y="5179798"/>
            <a:ext cx="2484351" cy="25500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s-MX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BC= (bagazo de caña)</a:t>
            </a:r>
            <a:endParaRPr lang="x-none" sz="1600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xmlns="" id="{B2290A67-41F6-494F-B9C4-D24FD942D099}"/>
              </a:ext>
            </a:extLst>
          </p:cNvPr>
          <p:cNvSpPr/>
          <p:nvPr/>
        </p:nvSpPr>
        <p:spPr>
          <a:xfrm>
            <a:off x="732181" y="5587255"/>
            <a:ext cx="2484351" cy="25500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s-MX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BP= (bagazo de palmito)</a:t>
            </a:r>
            <a:endParaRPr lang="x-none" sz="1600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xmlns="" id="{242C264D-59D2-4DB9-85A4-4CEAF8BB389D}"/>
              </a:ext>
            </a:extLst>
          </p:cNvPr>
          <p:cNvSpPr/>
          <p:nvPr/>
        </p:nvSpPr>
        <p:spPr>
          <a:xfrm>
            <a:off x="4088725" y="5587255"/>
            <a:ext cx="2484351" cy="25500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FC= (fibra de coco)</a:t>
            </a:r>
            <a:r>
              <a:rPr lang="es-MX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x-none" sz="16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90E90AB-7B53-4146-A403-5103AF0C6786}"/>
              </a:ext>
            </a:extLst>
          </p:cNvPr>
          <p:cNvSpPr txBox="1"/>
          <p:nvPr/>
        </p:nvSpPr>
        <p:spPr>
          <a:xfrm>
            <a:off x="7319841" y="922890"/>
            <a:ext cx="3825440" cy="156966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C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 buen compostaje permite la estabilización de la materia orgánica, disminución de compuestos fenólicos, pérdidas de nitrógeno, eliminación de malas hierbas, patógenos y plagas afectan el desempeño del sustrato (</a:t>
            </a:r>
            <a:r>
              <a:rPr lang="es-EC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Burés</a:t>
            </a:r>
            <a:r>
              <a:rPr lang="es-EC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1997).</a:t>
            </a:r>
            <a:endParaRPr lang="x-none" sz="1600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xmlns="" id="{834FAE03-3ADD-429C-8E7C-B89EEB7F4D9B}"/>
              </a:ext>
            </a:extLst>
          </p:cNvPr>
          <p:cNvSpPr/>
          <p:nvPr/>
        </p:nvSpPr>
        <p:spPr>
          <a:xfrm>
            <a:off x="1280159" y="2335237"/>
            <a:ext cx="914400" cy="13082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xmlns="" id="{A26018C8-096B-44F2-B9DF-22752A72BD38}"/>
              </a:ext>
            </a:extLst>
          </p:cNvPr>
          <p:cNvSpPr/>
          <p:nvPr/>
        </p:nvSpPr>
        <p:spPr>
          <a:xfrm>
            <a:off x="2363372" y="2006335"/>
            <a:ext cx="1125416" cy="32890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xmlns="" id="{AB67406C-E6CD-4913-A399-ECBD9788F8A0}"/>
              </a:ext>
            </a:extLst>
          </p:cNvPr>
          <p:cNvSpPr/>
          <p:nvPr/>
        </p:nvSpPr>
        <p:spPr>
          <a:xfrm>
            <a:off x="3657600" y="2043502"/>
            <a:ext cx="323557" cy="1937655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xmlns="" id="{30B4A3CF-8D8B-458A-BDA8-6EB9735D29A5}"/>
              </a:ext>
            </a:extLst>
          </p:cNvPr>
          <p:cNvSpPr/>
          <p:nvPr/>
        </p:nvSpPr>
        <p:spPr>
          <a:xfrm>
            <a:off x="5542671" y="2043502"/>
            <a:ext cx="450166" cy="910713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xmlns="" id="{290A65AD-DDFB-4077-866B-98188B7694FA}"/>
              </a:ext>
            </a:extLst>
          </p:cNvPr>
          <p:cNvSpPr/>
          <p:nvPr/>
        </p:nvSpPr>
        <p:spPr>
          <a:xfrm>
            <a:off x="6302326" y="2043502"/>
            <a:ext cx="323557" cy="1937655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9BC57780-F5D3-4A46-8CED-8C187446C23E}"/>
              </a:ext>
            </a:extLst>
          </p:cNvPr>
          <p:cNvSpPr txBox="1"/>
          <p:nvPr/>
        </p:nvSpPr>
        <p:spPr>
          <a:xfrm>
            <a:off x="7319840" y="2862775"/>
            <a:ext cx="4286005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C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 variación del pH se debe a la formación de amoníaco como resultado de la amonificación del nitrógeno orgánico.</a:t>
            </a:r>
            <a:endParaRPr lang="x-none" sz="16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E229AC3A-ACA1-44D8-9A52-F3FAAB2174F0}"/>
              </a:ext>
            </a:extLst>
          </p:cNvPr>
          <p:cNvSpPr txBox="1"/>
          <p:nvPr/>
        </p:nvSpPr>
        <p:spPr>
          <a:xfrm>
            <a:off x="7326826" y="3981157"/>
            <a:ext cx="4546257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C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 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CE alta es </a:t>
            </a:r>
            <a:r>
              <a:rPr lang="es-EC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producto de la liberación de sales minerales como iones de potasio y amonio durante la descomposición de los sustratos</a:t>
            </a:r>
            <a:endParaRPr lang="x-none" sz="16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F6B76D3C-A925-45B3-BF1F-87B577D830E9}"/>
              </a:ext>
            </a:extLst>
          </p:cNvPr>
          <p:cNvSpPr txBox="1"/>
          <p:nvPr/>
        </p:nvSpPr>
        <p:spPr>
          <a:xfrm>
            <a:off x="7319841" y="5064041"/>
            <a:ext cx="3189902" cy="83099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C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%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Humedad se encontró </a:t>
            </a:r>
            <a:r>
              <a:rPr lang="es-EC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dentro de los parámetros normales para el compostaje.</a:t>
            </a:r>
            <a:endParaRPr lang="x-none" sz="1600" dirty="0"/>
          </a:p>
        </p:txBody>
      </p:sp>
    </p:spTree>
    <p:extLst>
      <p:ext uri="{BB962C8B-B14F-4D97-AF65-F5344CB8AC3E}">
        <p14:creationId xmlns:p14="http://schemas.microsoft.com/office/powerpoint/2010/main" val="71485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38F9FDC-126E-4A9B-9E74-1701B31B7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15" y="65330"/>
            <a:ext cx="10835185" cy="893968"/>
          </a:xfrm>
        </p:spPr>
        <p:txBody>
          <a:bodyPr>
            <a:normAutofit/>
          </a:bodyPr>
          <a:lstStyle/>
          <a:p>
            <a:r>
              <a:rPr lang="x-none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Caracterización física de los sustratos lignocelulósicos y testigo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60D5A08A-C73C-4B47-9C4B-6C879D0F12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1938605"/>
              </p:ext>
            </p:extLst>
          </p:nvPr>
        </p:nvGraphicFramePr>
        <p:xfrm>
          <a:off x="265396" y="1047697"/>
          <a:ext cx="7615452" cy="3288000"/>
        </p:xfrm>
        <a:graphic>
          <a:graphicData uri="http://schemas.openxmlformats.org/drawingml/2006/table">
            <a:tbl>
              <a:tblPr firstRow="1" firstCol="1" bandRow="1"/>
              <a:tblGrid>
                <a:gridCol w="1236457">
                  <a:extLst>
                    <a:ext uri="{9D8B030D-6E8A-4147-A177-3AD203B41FA5}">
                      <a16:colId xmlns:a16="http://schemas.microsoft.com/office/drawing/2014/main" xmlns="" val="1280489803"/>
                    </a:ext>
                  </a:extLst>
                </a:gridCol>
                <a:gridCol w="752251">
                  <a:extLst>
                    <a:ext uri="{9D8B030D-6E8A-4147-A177-3AD203B41FA5}">
                      <a16:colId xmlns:a16="http://schemas.microsoft.com/office/drawing/2014/main" xmlns="" val="2037383953"/>
                    </a:ext>
                  </a:extLst>
                </a:gridCol>
                <a:gridCol w="663622">
                  <a:extLst>
                    <a:ext uri="{9D8B030D-6E8A-4147-A177-3AD203B41FA5}">
                      <a16:colId xmlns:a16="http://schemas.microsoft.com/office/drawing/2014/main" xmlns="" val="1154598705"/>
                    </a:ext>
                  </a:extLst>
                </a:gridCol>
                <a:gridCol w="771705">
                  <a:extLst>
                    <a:ext uri="{9D8B030D-6E8A-4147-A177-3AD203B41FA5}">
                      <a16:colId xmlns:a16="http://schemas.microsoft.com/office/drawing/2014/main" xmlns="" val="677797501"/>
                    </a:ext>
                  </a:extLst>
                </a:gridCol>
                <a:gridCol w="659301">
                  <a:extLst>
                    <a:ext uri="{9D8B030D-6E8A-4147-A177-3AD203B41FA5}">
                      <a16:colId xmlns:a16="http://schemas.microsoft.com/office/drawing/2014/main" xmlns="" val="2870776872"/>
                    </a:ext>
                  </a:extLst>
                </a:gridCol>
                <a:gridCol w="771705">
                  <a:extLst>
                    <a:ext uri="{9D8B030D-6E8A-4147-A177-3AD203B41FA5}">
                      <a16:colId xmlns:a16="http://schemas.microsoft.com/office/drawing/2014/main" xmlns="" val="1371036151"/>
                    </a:ext>
                  </a:extLst>
                </a:gridCol>
                <a:gridCol w="661461">
                  <a:extLst>
                    <a:ext uri="{9D8B030D-6E8A-4147-A177-3AD203B41FA5}">
                      <a16:colId xmlns:a16="http://schemas.microsoft.com/office/drawing/2014/main" xmlns="" val="4025292162"/>
                    </a:ext>
                  </a:extLst>
                </a:gridCol>
                <a:gridCol w="776028">
                  <a:extLst>
                    <a:ext uri="{9D8B030D-6E8A-4147-A177-3AD203B41FA5}">
                      <a16:colId xmlns:a16="http://schemas.microsoft.com/office/drawing/2014/main" xmlns="" val="3724658264"/>
                    </a:ext>
                  </a:extLst>
                </a:gridCol>
                <a:gridCol w="767381">
                  <a:extLst>
                    <a:ext uri="{9D8B030D-6E8A-4147-A177-3AD203B41FA5}">
                      <a16:colId xmlns:a16="http://schemas.microsoft.com/office/drawing/2014/main" xmlns="" val="941020635"/>
                    </a:ext>
                  </a:extLst>
                </a:gridCol>
                <a:gridCol w="555541">
                  <a:extLst>
                    <a:ext uri="{9D8B030D-6E8A-4147-A177-3AD203B41FA5}">
                      <a16:colId xmlns:a16="http://schemas.microsoft.com/office/drawing/2014/main" xmlns="" val="296361147"/>
                    </a:ext>
                  </a:extLst>
                </a:gridCol>
              </a:tblGrid>
              <a:tr h="270480">
                <a:tc gridSpan="10"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s-MX" sz="12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Densidad aparente, porosidad total, capacidad de retención de humedad, granulometría de los sustratos</a:t>
                      </a:r>
                      <a:endParaRPr lang="x-none" sz="12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19232451"/>
                  </a:ext>
                </a:extLst>
              </a:tr>
              <a:tr h="2196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DA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PT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CRH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Granulometría %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2313811"/>
                  </a:ext>
                </a:extLst>
              </a:tr>
              <a:tr h="60901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Sustrato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g.cm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.3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% v/v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% p/p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&gt;4 mm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4 - 1.7 mm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1.7 - 0.5 mm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0.05 - 0.25 mm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0.25 - 0.15 mm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&lt;0.15 mm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8793466"/>
                  </a:ext>
                </a:extLst>
              </a:tr>
              <a:tr h="2196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T1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0.23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88.36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65.0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12.75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16.40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38.31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25.18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3.74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3.63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54609673"/>
                  </a:ext>
                </a:extLst>
              </a:tr>
              <a:tr h="2196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T2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0.08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93.23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21.2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27.54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36.68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30.12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4.63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0.49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0.55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15789666"/>
                  </a:ext>
                </a:extLst>
              </a:tr>
              <a:tr h="2196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T3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0.1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92.47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28.6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34.36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27.26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32.75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4.63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0.46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0.54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7348766"/>
                  </a:ext>
                </a:extLst>
              </a:tr>
              <a:tr h="2196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T4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0.07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93.56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18.2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1.12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42.53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52.07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4.17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0.08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0.02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89470765"/>
                  </a:ext>
                </a:extLst>
              </a:tr>
              <a:tr h="2196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T5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0.24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87.92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44.9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33.51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35.81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24.39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5.19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0.69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0.4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37241841"/>
                  </a:ext>
                </a:extLst>
              </a:tr>
              <a:tr h="2196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T6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0.11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92.17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34.4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15.36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33.80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47.79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2.99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0.05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0.01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70877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T7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0.59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76.77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44.0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15.48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23.16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23.38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19.42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8.36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1.21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8973201"/>
                  </a:ext>
                </a:extLst>
              </a:tr>
            </a:tbl>
          </a:graphicData>
        </a:graphic>
      </p:graphicFrame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xmlns="" id="{2CE4AA98-BC00-4318-900F-0D9EF1A02843}"/>
              </a:ext>
            </a:extLst>
          </p:cNvPr>
          <p:cNvSpPr/>
          <p:nvPr/>
        </p:nvSpPr>
        <p:spPr>
          <a:xfrm>
            <a:off x="2853313" y="4948658"/>
            <a:ext cx="2484351" cy="2925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T5</a:t>
            </a:r>
            <a:r>
              <a:rPr lang="es-MX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(cáscara de cacao)</a:t>
            </a:r>
            <a:endParaRPr lang="x-none" sz="1400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xmlns="" id="{77791CDF-2F5B-41E7-92B7-3F565B00C673}"/>
              </a:ext>
            </a:extLst>
          </p:cNvPr>
          <p:cNvSpPr/>
          <p:nvPr/>
        </p:nvSpPr>
        <p:spPr>
          <a:xfrm>
            <a:off x="265397" y="4578951"/>
            <a:ext cx="2484351" cy="2925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T1= (afrecho de cerveza)</a:t>
            </a:r>
            <a:endParaRPr lang="x-none" sz="1400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xmlns="" id="{D4622D09-B8A2-4785-8DB8-28BD7ABC1D6A}"/>
              </a:ext>
            </a:extLst>
          </p:cNvPr>
          <p:cNvSpPr/>
          <p:nvPr/>
        </p:nvSpPr>
        <p:spPr>
          <a:xfrm>
            <a:off x="2853313" y="4578951"/>
            <a:ext cx="2484351" cy="2925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 T4</a:t>
            </a:r>
            <a:r>
              <a:rPr lang="es-MX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(cascarilla de arroz)</a:t>
            </a:r>
            <a:endParaRPr lang="x-none" sz="1400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xmlns="" id="{B19E7FBD-FAA8-46B1-B5DC-EFD8C61C6092}"/>
              </a:ext>
            </a:extLst>
          </p:cNvPr>
          <p:cNvSpPr/>
          <p:nvPr/>
        </p:nvSpPr>
        <p:spPr>
          <a:xfrm>
            <a:off x="265396" y="4959904"/>
            <a:ext cx="2484351" cy="2925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 T2</a:t>
            </a:r>
            <a:r>
              <a:rPr lang="es-MX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(bagazo de caña)</a:t>
            </a:r>
            <a:endParaRPr lang="x-none" sz="1400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xmlns="" id="{AB6F7BB5-B024-48D2-8442-26ED62B83085}"/>
              </a:ext>
            </a:extLst>
          </p:cNvPr>
          <p:cNvSpPr/>
          <p:nvPr/>
        </p:nvSpPr>
        <p:spPr>
          <a:xfrm>
            <a:off x="265396" y="5327605"/>
            <a:ext cx="2484351" cy="2925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 T3</a:t>
            </a:r>
            <a:r>
              <a:rPr lang="es-MX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(bagazo de palmito)</a:t>
            </a:r>
            <a:endParaRPr lang="x-none" sz="1400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xmlns="" id="{E4F762B9-67D2-45D2-BCDC-7C517BB90E0A}"/>
              </a:ext>
            </a:extLst>
          </p:cNvPr>
          <p:cNvSpPr/>
          <p:nvPr/>
        </p:nvSpPr>
        <p:spPr>
          <a:xfrm>
            <a:off x="2853312" y="5327605"/>
            <a:ext cx="2484351" cy="2925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T6</a:t>
            </a:r>
            <a:r>
              <a:rPr lang="es-MX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(fibra de coco)</a:t>
            </a:r>
            <a:r>
              <a:rPr lang="es-MX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x-none" sz="1400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xmlns="" id="{101BCB9B-F016-4C73-8995-472187F4925A}"/>
              </a:ext>
            </a:extLst>
          </p:cNvPr>
          <p:cNvSpPr/>
          <p:nvPr/>
        </p:nvSpPr>
        <p:spPr>
          <a:xfrm>
            <a:off x="5457365" y="4578951"/>
            <a:ext cx="2484351" cy="47000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T7</a:t>
            </a:r>
            <a:r>
              <a:rPr lang="es-MX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Testigo (tierra negra + pomina)</a:t>
            </a:r>
            <a:endParaRPr lang="x-none" sz="14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10630474-2994-48B9-ABBB-8CB3DCB3C879}"/>
              </a:ext>
            </a:extLst>
          </p:cNvPr>
          <p:cNvSpPr txBox="1"/>
          <p:nvPr/>
        </p:nvSpPr>
        <p:spPr>
          <a:xfrm>
            <a:off x="8578949" y="1152781"/>
            <a:ext cx="3125371" cy="1754326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C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Los sustratos dependen de las propiedades fisicoquímicas para permitir la fijación, el suministro de nutrientes, agua y oxígeno al sistema radicular de las plantas (Lemaire, 1995)</a:t>
            </a:r>
            <a:endParaRPr lang="x-none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xmlns="" id="{638888E2-9B37-458D-8DC7-319EDCF98A24}"/>
              </a:ext>
            </a:extLst>
          </p:cNvPr>
          <p:cNvSpPr/>
          <p:nvPr/>
        </p:nvSpPr>
        <p:spPr>
          <a:xfrm>
            <a:off x="5809957" y="2274746"/>
            <a:ext cx="2070891" cy="257438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xmlns="" id="{6CAD6712-7E85-44A0-85C2-112BA96D8607}"/>
              </a:ext>
            </a:extLst>
          </p:cNvPr>
          <p:cNvSpPr/>
          <p:nvPr/>
        </p:nvSpPr>
        <p:spPr>
          <a:xfrm>
            <a:off x="5809956" y="3759233"/>
            <a:ext cx="2070891" cy="257438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B1896186-E44B-4BD0-8A24-770046C67AF3}"/>
              </a:ext>
            </a:extLst>
          </p:cNvPr>
          <p:cNvSpPr txBox="1"/>
          <p:nvPr/>
        </p:nvSpPr>
        <p:spPr>
          <a:xfrm>
            <a:off x="8335335" y="3429000"/>
            <a:ext cx="3612597" cy="230832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El tratamiento T1 (afrecho de cerveza) obtuvo un </a:t>
            </a:r>
            <a:r>
              <a:rPr lang="es-EC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32.55% de partículas menores a 5mm, lo que puede ocasionar la retención de una gran fracción de agua difícilmente disponible para las plantas y una aireación deficiente (Alvarado &amp; Solano, 2002)</a:t>
            </a:r>
            <a:endParaRPr lang="x-none" dirty="0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xmlns="" id="{3D20899C-5016-4A9F-9209-FAAF0CEC6B58}"/>
              </a:ext>
            </a:extLst>
          </p:cNvPr>
          <p:cNvSpPr/>
          <p:nvPr/>
        </p:nvSpPr>
        <p:spPr>
          <a:xfrm>
            <a:off x="1507571" y="3759233"/>
            <a:ext cx="672921" cy="2574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xmlns="" id="{759FD021-0BD4-44BF-801D-CD2576E4BD0B}"/>
              </a:ext>
            </a:extLst>
          </p:cNvPr>
          <p:cNvSpPr/>
          <p:nvPr/>
        </p:nvSpPr>
        <p:spPr>
          <a:xfrm>
            <a:off x="2954197" y="2254520"/>
            <a:ext cx="672921" cy="2574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xmlns="" id="{40DA9A5E-709D-4900-AA8D-7C8F28502E6C}"/>
              </a:ext>
            </a:extLst>
          </p:cNvPr>
          <p:cNvSpPr/>
          <p:nvPr/>
        </p:nvSpPr>
        <p:spPr>
          <a:xfrm>
            <a:off x="2193082" y="3751524"/>
            <a:ext cx="672921" cy="2574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1427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1D47C1B-8F12-4DF8-9349-AF201B817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3" y="5373"/>
            <a:ext cx="10515600" cy="754781"/>
          </a:xfrm>
        </p:spPr>
        <p:txBody>
          <a:bodyPr>
            <a:normAutofit/>
          </a:bodyPr>
          <a:lstStyle/>
          <a:p>
            <a:r>
              <a:rPr lang="x-none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Caracterización química de los sustratos lignocelulósicos y testigo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528F94DE-5CA9-4A30-83C3-FC89515A57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9363111"/>
              </p:ext>
            </p:extLst>
          </p:nvPr>
        </p:nvGraphicFramePr>
        <p:xfrm>
          <a:off x="586852" y="1127855"/>
          <a:ext cx="5645135" cy="3724603"/>
        </p:xfrm>
        <a:graphic>
          <a:graphicData uri="http://schemas.openxmlformats.org/drawingml/2006/table">
            <a:tbl>
              <a:tblPr firstRow="1" firstCol="1" bandRow="1"/>
              <a:tblGrid>
                <a:gridCol w="2117389">
                  <a:extLst>
                    <a:ext uri="{9D8B030D-6E8A-4147-A177-3AD203B41FA5}">
                      <a16:colId xmlns:a16="http://schemas.microsoft.com/office/drawing/2014/main" xmlns="" val="677265413"/>
                    </a:ext>
                  </a:extLst>
                </a:gridCol>
                <a:gridCol w="895818">
                  <a:extLst>
                    <a:ext uri="{9D8B030D-6E8A-4147-A177-3AD203B41FA5}">
                      <a16:colId xmlns:a16="http://schemas.microsoft.com/office/drawing/2014/main" xmlns="" val="1560542588"/>
                    </a:ext>
                  </a:extLst>
                </a:gridCol>
                <a:gridCol w="755153">
                  <a:extLst>
                    <a:ext uri="{9D8B030D-6E8A-4147-A177-3AD203B41FA5}">
                      <a16:colId xmlns:a16="http://schemas.microsoft.com/office/drawing/2014/main" xmlns="" val="3376391147"/>
                    </a:ext>
                  </a:extLst>
                </a:gridCol>
                <a:gridCol w="951344">
                  <a:extLst>
                    <a:ext uri="{9D8B030D-6E8A-4147-A177-3AD203B41FA5}">
                      <a16:colId xmlns:a16="http://schemas.microsoft.com/office/drawing/2014/main" xmlns="" val="2453384567"/>
                    </a:ext>
                  </a:extLst>
                </a:gridCol>
                <a:gridCol w="925431">
                  <a:extLst>
                    <a:ext uri="{9D8B030D-6E8A-4147-A177-3AD203B41FA5}">
                      <a16:colId xmlns:a16="http://schemas.microsoft.com/office/drawing/2014/main" xmlns="" val="4016191773"/>
                    </a:ext>
                  </a:extLst>
                </a:gridCol>
              </a:tblGrid>
              <a:tr h="614038">
                <a:tc gridSpan="5"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s-MX" sz="12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pH, conductividad eléctrica, nitrógeno total, materia orgánica, carbono orgánico y relación carbono/nitrógeno de los sustratos</a:t>
                      </a:r>
                      <a:endParaRPr lang="x-none" sz="12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endParaRPr lang="x-none" sz="12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endParaRPr lang="x-none" sz="12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endParaRPr lang="x-none" sz="12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endParaRPr lang="x-none" sz="12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44514669"/>
                  </a:ext>
                </a:extLst>
              </a:tr>
              <a:tr h="3624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MO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C/N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6292852"/>
                  </a:ext>
                </a:extLst>
              </a:tr>
              <a:tr h="63358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Sustrato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%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%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%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23291867"/>
                  </a:ext>
                </a:extLst>
              </a:tr>
              <a:tr h="3589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T1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2.2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91.1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52.8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24.2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27345084"/>
                  </a:ext>
                </a:extLst>
              </a:tr>
              <a:tr h="2779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T2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0.9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82.0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47.6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55.3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2991290"/>
                  </a:ext>
                </a:extLst>
              </a:tr>
              <a:tr h="2779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T3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1.6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59.3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34.4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21.5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1959510"/>
                  </a:ext>
                </a:extLst>
              </a:tr>
              <a:tr h="2779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T4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0.4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71.9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41.7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94.8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46033004"/>
                  </a:ext>
                </a:extLst>
              </a:tr>
              <a:tr h="2779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T5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1.2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81.7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47.4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39.5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41954852"/>
                  </a:ext>
                </a:extLst>
              </a:tr>
              <a:tr h="2779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T6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0.8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89.4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51.9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64.9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3719743"/>
                  </a:ext>
                </a:extLst>
              </a:tr>
              <a:tr h="35576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T7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0.14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16.78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9.7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15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69.5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698" marR="646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682833"/>
                  </a:ext>
                </a:extLst>
              </a:tr>
            </a:tbl>
          </a:graphicData>
        </a:graphic>
      </p:graphicFrame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xmlns="" id="{28550FD7-97B9-4385-BE65-C331DECAC3D9}"/>
              </a:ext>
            </a:extLst>
          </p:cNvPr>
          <p:cNvSpPr/>
          <p:nvPr/>
        </p:nvSpPr>
        <p:spPr>
          <a:xfrm>
            <a:off x="3106532" y="5426353"/>
            <a:ext cx="2484351" cy="292546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T5</a:t>
            </a:r>
            <a:r>
              <a:rPr lang="es-MX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(cáscara de cacao)</a:t>
            </a:r>
            <a:endParaRPr lang="x-none" sz="1400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xmlns="" id="{999443BE-3DD2-4649-88AF-9C44ED46B78D}"/>
              </a:ext>
            </a:extLst>
          </p:cNvPr>
          <p:cNvSpPr/>
          <p:nvPr/>
        </p:nvSpPr>
        <p:spPr>
          <a:xfrm>
            <a:off x="518616" y="5056646"/>
            <a:ext cx="2484351" cy="292546"/>
          </a:xfrm>
          <a:prstGeom prst="round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T1= (afrecho de cerveza)</a:t>
            </a:r>
            <a:endParaRPr lang="x-none" sz="1400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xmlns="" id="{151BC574-7699-460C-B7CE-0BDDD6A90E1E}"/>
              </a:ext>
            </a:extLst>
          </p:cNvPr>
          <p:cNvSpPr/>
          <p:nvPr/>
        </p:nvSpPr>
        <p:spPr>
          <a:xfrm>
            <a:off x="3106532" y="5056646"/>
            <a:ext cx="2484351" cy="292546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 T4</a:t>
            </a:r>
            <a:r>
              <a:rPr lang="es-MX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(cascarilla de arroz)</a:t>
            </a:r>
            <a:endParaRPr lang="x-none" sz="1400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xmlns="" id="{3AB3A36A-C033-40FD-BA23-848F0496F682}"/>
              </a:ext>
            </a:extLst>
          </p:cNvPr>
          <p:cNvSpPr/>
          <p:nvPr/>
        </p:nvSpPr>
        <p:spPr>
          <a:xfrm>
            <a:off x="518615" y="5437599"/>
            <a:ext cx="2484351" cy="292546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 T2</a:t>
            </a:r>
            <a:r>
              <a:rPr lang="es-MX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(bagazo de caña)</a:t>
            </a:r>
            <a:endParaRPr lang="x-none" sz="1400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xmlns="" id="{30703BCC-BF72-45D1-9D5D-9573CFAC9BF7}"/>
              </a:ext>
            </a:extLst>
          </p:cNvPr>
          <p:cNvSpPr/>
          <p:nvPr/>
        </p:nvSpPr>
        <p:spPr>
          <a:xfrm>
            <a:off x="518615" y="5805300"/>
            <a:ext cx="2484351" cy="292546"/>
          </a:xfrm>
          <a:prstGeom prst="round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 T3</a:t>
            </a:r>
            <a:r>
              <a:rPr lang="es-MX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(bagazo de palmito)</a:t>
            </a:r>
            <a:endParaRPr lang="x-none" sz="1400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xmlns="" id="{7F7A1A44-A33E-40C5-AE62-DDB1FB5DBF29}"/>
              </a:ext>
            </a:extLst>
          </p:cNvPr>
          <p:cNvSpPr/>
          <p:nvPr/>
        </p:nvSpPr>
        <p:spPr>
          <a:xfrm>
            <a:off x="3106531" y="5805300"/>
            <a:ext cx="2484351" cy="292546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T6</a:t>
            </a:r>
            <a:r>
              <a:rPr lang="es-MX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(fibra de coco)</a:t>
            </a:r>
            <a:r>
              <a:rPr lang="es-MX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x-none" sz="1400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xmlns="" id="{09487303-7461-455F-BFAC-F5E2EBFF1D23}"/>
              </a:ext>
            </a:extLst>
          </p:cNvPr>
          <p:cNvSpPr/>
          <p:nvPr/>
        </p:nvSpPr>
        <p:spPr>
          <a:xfrm>
            <a:off x="5710584" y="5056646"/>
            <a:ext cx="2484351" cy="470004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T7</a:t>
            </a:r>
            <a:r>
              <a:rPr lang="es-MX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Testigo (tierra negra + pomina)</a:t>
            </a:r>
            <a:endParaRPr lang="x-none" sz="14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A6F47B73-310E-435A-9F9F-731E02FDE4DF}"/>
              </a:ext>
            </a:extLst>
          </p:cNvPr>
          <p:cNvSpPr txBox="1"/>
          <p:nvPr/>
        </p:nvSpPr>
        <p:spPr>
          <a:xfrm>
            <a:off x="6445346" y="1753220"/>
            <a:ext cx="5218417" cy="120032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s-EC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 alto contenido de nitrógeno, esto contribuye a que estos sustratos sean descompuestos de forma rápida y sean poco estables para el enraizamiento de patrones de rosa</a:t>
            </a:r>
            <a:endParaRPr lang="x-none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1BEA7724-F57C-4C56-B258-6D87258F67F4}"/>
              </a:ext>
            </a:extLst>
          </p:cNvPr>
          <p:cNvSpPr txBox="1"/>
          <p:nvPr/>
        </p:nvSpPr>
        <p:spPr>
          <a:xfrm>
            <a:off x="6274191" y="3463255"/>
            <a:ext cx="5645136" cy="1200329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sustratos con un rango de C:N de 30 a 300 los microorganismos de descomposición se multiplican lentamente, con pérdidas mínimas de nitrógeno Domeño (2011)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xmlns="" id="{4A1C1A5C-B556-4D5C-AAD9-1D71A6369885}"/>
              </a:ext>
            </a:extLst>
          </p:cNvPr>
          <p:cNvSpPr/>
          <p:nvPr/>
        </p:nvSpPr>
        <p:spPr>
          <a:xfrm>
            <a:off x="1448972" y="2827606"/>
            <a:ext cx="4647028" cy="24610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xmlns="" id="{E5E42952-5A25-4B9D-82BA-81D05C7E91B9}"/>
              </a:ext>
            </a:extLst>
          </p:cNvPr>
          <p:cNvSpPr/>
          <p:nvPr/>
        </p:nvSpPr>
        <p:spPr>
          <a:xfrm>
            <a:off x="1448972" y="3412717"/>
            <a:ext cx="4647028" cy="21826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xmlns="" id="{EE9B1AF7-A1A4-4F76-9B78-98345836C5DF}"/>
              </a:ext>
            </a:extLst>
          </p:cNvPr>
          <p:cNvSpPr/>
          <p:nvPr/>
        </p:nvSpPr>
        <p:spPr>
          <a:xfrm>
            <a:off x="1448972" y="3680003"/>
            <a:ext cx="4632960" cy="1126813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xmlns="" id="{DF64659B-6508-4CCA-BD52-222FDCB7894E}"/>
              </a:ext>
            </a:extLst>
          </p:cNvPr>
          <p:cNvSpPr/>
          <p:nvPr/>
        </p:nvSpPr>
        <p:spPr>
          <a:xfrm>
            <a:off x="1448972" y="3133979"/>
            <a:ext cx="4647028" cy="207015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261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DF4AB5D-A807-4473-8856-DD6FCCEAA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28" y="53008"/>
            <a:ext cx="10253872" cy="691243"/>
          </a:xfrm>
        </p:spPr>
        <p:txBody>
          <a:bodyPr>
            <a:normAutofit/>
          </a:bodyPr>
          <a:lstStyle/>
          <a:p>
            <a:r>
              <a:rPr lang="x-none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Medición de las variables agronómicas del patrón Var. Natal Briar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06C58F80-0D5E-4DBC-A375-582586EE5C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5144685"/>
              </p:ext>
            </p:extLst>
          </p:nvPr>
        </p:nvGraphicFramePr>
        <p:xfrm>
          <a:off x="599661" y="1038167"/>
          <a:ext cx="7676321" cy="4262648"/>
        </p:xfrm>
        <a:graphic>
          <a:graphicData uri="http://schemas.openxmlformats.org/drawingml/2006/table">
            <a:tbl>
              <a:tblPr firstRow="1" firstCol="1" bandRow="1"/>
              <a:tblGrid>
                <a:gridCol w="1123751">
                  <a:extLst>
                    <a:ext uri="{9D8B030D-6E8A-4147-A177-3AD203B41FA5}">
                      <a16:colId xmlns:a16="http://schemas.microsoft.com/office/drawing/2014/main" xmlns="" val="2316870465"/>
                    </a:ext>
                  </a:extLst>
                </a:gridCol>
                <a:gridCol w="1263354">
                  <a:extLst>
                    <a:ext uri="{9D8B030D-6E8A-4147-A177-3AD203B41FA5}">
                      <a16:colId xmlns:a16="http://schemas.microsoft.com/office/drawing/2014/main" xmlns="" val="3434093744"/>
                    </a:ext>
                  </a:extLst>
                </a:gridCol>
                <a:gridCol w="1262363">
                  <a:extLst>
                    <a:ext uri="{9D8B030D-6E8A-4147-A177-3AD203B41FA5}">
                      <a16:colId xmlns:a16="http://schemas.microsoft.com/office/drawing/2014/main" xmlns="" val="3658752594"/>
                    </a:ext>
                  </a:extLst>
                </a:gridCol>
                <a:gridCol w="1263354">
                  <a:extLst>
                    <a:ext uri="{9D8B030D-6E8A-4147-A177-3AD203B41FA5}">
                      <a16:colId xmlns:a16="http://schemas.microsoft.com/office/drawing/2014/main" xmlns="" val="60909493"/>
                    </a:ext>
                  </a:extLst>
                </a:gridCol>
                <a:gridCol w="1403945">
                  <a:extLst>
                    <a:ext uri="{9D8B030D-6E8A-4147-A177-3AD203B41FA5}">
                      <a16:colId xmlns:a16="http://schemas.microsoft.com/office/drawing/2014/main" xmlns="" val="3600887424"/>
                    </a:ext>
                  </a:extLst>
                </a:gridCol>
                <a:gridCol w="1262363">
                  <a:extLst>
                    <a:ext uri="{9D8B030D-6E8A-4147-A177-3AD203B41FA5}">
                      <a16:colId xmlns:a16="http://schemas.microsoft.com/office/drawing/2014/main" xmlns="" val="841634220"/>
                    </a:ext>
                  </a:extLst>
                </a:gridCol>
                <a:gridCol w="97191">
                  <a:extLst>
                    <a:ext uri="{9D8B030D-6E8A-4147-A177-3AD203B41FA5}">
                      <a16:colId xmlns:a16="http://schemas.microsoft.com/office/drawing/2014/main" xmlns="" val="2375541667"/>
                    </a:ext>
                  </a:extLst>
                </a:gridCol>
              </a:tblGrid>
              <a:tr h="502178">
                <a:tc gridSpan="7"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s-MX" sz="105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Promedio ± error estándar del % de enraizamiento, número, longitud, peso fresco y peso seco de la raíz de patrones de Rosa </a:t>
                      </a:r>
                      <a:r>
                        <a:rPr lang="es-MX" sz="105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es-MX" sz="105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MX" sz="105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var</a:t>
                      </a:r>
                      <a:r>
                        <a:rPr lang="es-MX" sz="105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 Natal Briar</a:t>
                      </a:r>
                      <a:endParaRPr lang="x-none" sz="105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102133541"/>
                  </a:ext>
                </a:extLst>
              </a:tr>
              <a:tr h="276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Raíz</a:t>
                      </a:r>
                      <a:endParaRPr lang="x-none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x-none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70611429"/>
                  </a:ext>
                </a:extLst>
              </a:tr>
              <a:tr h="2958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Sustrato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Enraizamiento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Número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Longitud 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Peso fresco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Peso seco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x-none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96109405"/>
                  </a:ext>
                </a:extLst>
              </a:tr>
              <a:tr h="276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(mm)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(mg)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(mg)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x-none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84379808"/>
                  </a:ext>
                </a:extLst>
              </a:tr>
              <a:tr h="2768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T1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22.2 ± 12.8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2.08 ± 1.090 c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2.58 ± 1.350 f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31.96 ± 17.14 d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2.370 ± 1.19 d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x-none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51069854"/>
                  </a:ext>
                </a:extLst>
              </a:tr>
              <a:tr h="2768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T2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100 ± 0.00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36.0 ± 1.450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44.44 ± 2.86 c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995.3 ± 80.79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65.41 ± 8.24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x-none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25253976"/>
                  </a:ext>
                </a:extLst>
              </a:tr>
              <a:tr h="2768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T3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96.3 ± 3.7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33.08 ± 2.76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34.19 ± 0.55 d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658.04 ± 48.96 c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35.91 ± 1.14 c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x-none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58347036"/>
                  </a:ext>
                </a:extLst>
              </a:tr>
              <a:tr h="2768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T4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100 ± 0.00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53.03 ± 4.29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50.56 ± 1.75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1412.3 ± 135.5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103.6 ± 8.88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x-none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30009778"/>
                  </a:ext>
                </a:extLst>
              </a:tr>
              <a:tr h="2768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T5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100 ± 0.00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30.07 ± 1.52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25.63 ± 1.08 e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672.59 ± 35.56 c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37.26 ± 3.67 c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x-none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75858525"/>
                  </a:ext>
                </a:extLst>
              </a:tr>
              <a:tr h="2768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T6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100 ± 0.00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45.78 ± 1.50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49.15 ± 2.23 bc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1125.0 ± 34.92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69.41 ± 13.5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x-none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17840830"/>
                  </a:ext>
                </a:extLst>
              </a:tr>
              <a:tr h="2768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T7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100 ± 0.00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45.89 ± 4.05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56.11 ± 1.16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1145.5 ± 28.04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97.74 ± 6.26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x-none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17649660"/>
                  </a:ext>
                </a:extLst>
              </a:tr>
              <a:tr h="2768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 - valor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&lt; 0.0001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&lt; 0.0001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&lt; 0.0001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&lt; 0.0001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&lt; 0.0001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x-none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96973413"/>
                  </a:ext>
                </a:extLst>
              </a:tr>
              <a:tr h="215628">
                <a:tc gridSpan="7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MX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*Medias de una columna seguidas por una misma letra no son significativamente diferentes.</a:t>
                      </a:r>
                      <a:endParaRPr lang="x-none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790045552"/>
                  </a:ext>
                </a:extLst>
              </a:tr>
            </a:tbl>
          </a:graphicData>
        </a:graphic>
      </p:graphicFrame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xmlns="" id="{BBBAE0D1-B022-426F-906B-9D384367AC72}"/>
              </a:ext>
            </a:extLst>
          </p:cNvPr>
          <p:cNvSpPr/>
          <p:nvPr/>
        </p:nvSpPr>
        <p:spPr>
          <a:xfrm>
            <a:off x="3187578" y="5585104"/>
            <a:ext cx="2484351" cy="2925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2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T5</a:t>
            </a:r>
            <a:r>
              <a:rPr lang="es-MX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(cáscara de cacao)</a:t>
            </a:r>
            <a:endParaRPr lang="x-none" sz="1200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xmlns="" id="{FEE3B237-3C65-41E8-8595-4D37E57F025D}"/>
              </a:ext>
            </a:extLst>
          </p:cNvPr>
          <p:cNvSpPr/>
          <p:nvPr/>
        </p:nvSpPr>
        <p:spPr>
          <a:xfrm>
            <a:off x="599662" y="5215397"/>
            <a:ext cx="2484351" cy="292546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T1= (afrecho de cerveza)</a:t>
            </a:r>
            <a:endParaRPr lang="x-none" sz="1200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xmlns="" id="{70C2C494-E020-47ED-9B90-8F3F8F0C1735}"/>
              </a:ext>
            </a:extLst>
          </p:cNvPr>
          <p:cNvSpPr/>
          <p:nvPr/>
        </p:nvSpPr>
        <p:spPr>
          <a:xfrm>
            <a:off x="3187578" y="5215397"/>
            <a:ext cx="2484351" cy="2925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200" dirty="0">
                <a:solidFill>
                  <a:schemeClr val="tx1"/>
                </a:solidFill>
                <a:latin typeface="Times New Roman" panose="02020603050405020304" pitchFamily="18" charset="0"/>
              </a:rPr>
              <a:t> T4</a:t>
            </a:r>
            <a:r>
              <a:rPr lang="es-MX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(cascarilla de arroz)</a:t>
            </a:r>
            <a:endParaRPr lang="x-none" sz="1200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xmlns="" id="{BB73F461-9EA6-47B4-9A88-C6B9EB7BB933}"/>
              </a:ext>
            </a:extLst>
          </p:cNvPr>
          <p:cNvSpPr/>
          <p:nvPr/>
        </p:nvSpPr>
        <p:spPr>
          <a:xfrm>
            <a:off x="599661" y="5596350"/>
            <a:ext cx="2484351" cy="2925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200" dirty="0">
                <a:solidFill>
                  <a:schemeClr val="tx1"/>
                </a:solidFill>
                <a:latin typeface="Times New Roman" panose="02020603050405020304" pitchFamily="18" charset="0"/>
              </a:rPr>
              <a:t> T2</a:t>
            </a:r>
            <a:r>
              <a:rPr lang="es-MX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(bagazo de caña)</a:t>
            </a:r>
            <a:endParaRPr lang="x-none" sz="1200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xmlns="" id="{5C368615-A5B9-48E7-BAFB-623380550D6A}"/>
              </a:ext>
            </a:extLst>
          </p:cNvPr>
          <p:cNvSpPr/>
          <p:nvPr/>
        </p:nvSpPr>
        <p:spPr>
          <a:xfrm>
            <a:off x="599661" y="5964051"/>
            <a:ext cx="2484351" cy="2925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200" dirty="0">
                <a:solidFill>
                  <a:schemeClr val="tx1"/>
                </a:solidFill>
                <a:latin typeface="Times New Roman" panose="02020603050405020304" pitchFamily="18" charset="0"/>
              </a:rPr>
              <a:t> T3</a:t>
            </a:r>
            <a:r>
              <a:rPr lang="es-MX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(bagazo de palmito)</a:t>
            </a:r>
            <a:endParaRPr lang="x-none" sz="1200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xmlns="" id="{39FBA074-65CE-499C-9D75-5B4C1E2F3825}"/>
              </a:ext>
            </a:extLst>
          </p:cNvPr>
          <p:cNvSpPr/>
          <p:nvPr/>
        </p:nvSpPr>
        <p:spPr>
          <a:xfrm>
            <a:off x="3187577" y="5964051"/>
            <a:ext cx="2484351" cy="2925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2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T6</a:t>
            </a:r>
            <a:r>
              <a:rPr lang="es-MX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(fibra de coco)</a:t>
            </a:r>
            <a:r>
              <a:rPr lang="es-MX" sz="12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x-none" sz="1200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xmlns="" id="{19921185-AB2D-4CD1-8BBF-31105A2466A0}"/>
              </a:ext>
            </a:extLst>
          </p:cNvPr>
          <p:cNvSpPr/>
          <p:nvPr/>
        </p:nvSpPr>
        <p:spPr>
          <a:xfrm>
            <a:off x="5791630" y="5215397"/>
            <a:ext cx="2484351" cy="47000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2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T7</a:t>
            </a:r>
            <a:r>
              <a:rPr lang="es-MX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Testigo (tierra negra + pomina)</a:t>
            </a:r>
            <a:endParaRPr lang="x-none" sz="12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47C1196E-1FFD-471A-AA4B-0E88C53C189A}"/>
              </a:ext>
            </a:extLst>
          </p:cNvPr>
          <p:cNvSpPr txBox="1"/>
          <p:nvPr/>
        </p:nvSpPr>
        <p:spPr>
          <a:xfrm>
            <a:off x="8426547" y="1369807"/>
            <a:ext cx="3641187" cy="83099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s-EC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 presente estudio demostró que los sustratos lignocelulósicos son alternativas al uso de la tierra negra y pomina</a:t>
            </a:r>
            <a:endParaRPr lang="x-none" sz="1600" dirty="0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xmlns="" id="{047016A5-CF5C-4445-B8DE-B335522928A0}"/>
              </a:ext>
            </a:extLst>
          </p:cNvPr>
          <p:cNvSpPr/>
          <p:nvPr/>
        </p:nvSpPr>
        <p:spPr>
          <a:xfrm>
            <a:off x="1917387" y="2771333"/>
            <a:ext cx="773723" cy="1661521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D7B285F5-CFAD-4DDE-AB4D-7BEA3A5D722F}"/>
              </a:ext>
            </a:extLst>
          </p:cNvPr>
          <p:cNvSpPr txBox="1"/>
          <p:nvPr/>
        </p:nvSpPr>
        <p:spPr>
          <a:xfrm>
            <a:off x="8426547" y="2427632"/>
            <a:ext cx="3765453" cy="156966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C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 evaluación del crecimiento y desarrollo de las raíces son de vital importancia para la planta; porque </a:t>
            </a:r>
            <a:r>
              <a:rPr lang="es-MX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que</a:t>
            </a:r>
            <a:r>
              <a:rPr lang="x-none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intervienen en la absorción de agua, nutrientes y adhesión</a:t>
            </a:r>
            <a:r>
              <a:rPr lang="es-MX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para su posterior</a:t>
            </a:r>
            <a:r>
              <a:rPr lang="x-none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adaptación en campo </a:t>
            </a:r>
            <a:r>
              <a:rPr lang="es-MX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x-none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Ranaweera</a:t>
            </a:r>
            <a:r>
              <a:rPr lang="x-none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et al. 2013)</a:t>
            </a:r>
            <a:endParaRPr lang="x-none" sz="1600" dirty="0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xmlns="" id="{66D4D138-1F4E-4450-B57C-7262874C0201}"/>
              </a:ext>
            </a:extLst>
          </p:cNvPr>
          <p:cNvSpPr/>
          <p:nvPr/>
        </p:nvSpPr>
        <p:spPr>
          <a:xfrm>
            <a:off x="1917387" y="2588455"/>
            <a:ext cx="6115265" cy="16881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xmlns="" id="{3252C8AD-DDD3-4753-AF90-C6FA7C767E96}"/>
              </a:ext>
            </a:extLst>
          </p:cNvPr>
          <p:cNvSpPr/>
          <p:nvPr/>
        </p:nvSpPr>
        <p:spPr>
          <a:xfrm>
            <a:off x="3066744" y="3545354"/>
            <a:ext cx="4948640" cy="1740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xmlns="" id="{AB69251A-E24D-46E5-AE1A-FC2BF584ED77}"/>
              </a:ext>
            </a:extLst>
          </p:cNvPr>
          <p:cNvSpPr/>
          <p:nvPr/>
        </p:nvSpPr>
        <p:spPr>
          <a:xfrm>
            <a:off x="3066744" y="4494732"/>
            <a:ext cx="4948640" cy="1740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xmlns="" id="{061AC994-AC58-49B8-9B72-095B714FFADD}"/>
              </a:ext>
            </a:extLst>
          </p:cNvPr>
          <p:cNvSpPr/>
          <p:nvPr/>
        </p:nvSpPr>
        <p:spPr>
          <a:xfrm>
            <a:off x="3066744" y="4208683"/>
            <a:ext cx="4948640" cy="174004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xmlns="" id="{B22B7AB7-CEC2-444B-A3FE-B5DB24D74F49}"/>
              </a:ext>
            </a:extLst>
          </p:cNvPr>
          <p:cNvSpPr/>
          <p:nvPr/>
        </p:nvSpPr>
        <p:spPr>
          <a:xfrm>
            <a:off x="3097623" y="2872883"/>
            <a:ext cx="4948640" cy="174004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9333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4">
            <a:extLst>
              <a:ext uri="{FF2B5EF4-FFF2-40B4-BE49-F238E27FC236}">
                <a16:creationId xmlns:a16="http://schemas.microsoft.com/office/drawing/2014/main" xmlns="" id="{09B6A7CC-C068-41A6-8FDC-4AAE125F70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6377085"/>
              </p:ext>
            </p:extLst>
          </p:nvPr>
        </p:nvGraphicFramePr>
        <p:xfrm>
          <a:off x="599661" y="1362693"/>
          <a:ext cx="7676318" cy="3965575"/>
        </p:xfrm>
        <a:graphic>
          <a:graphicData uri="http://schemas.openxmlformats.org/drawingml/2006/table">
            <a:tbl>
              <a:tblPr firstRow="1" firstCol="1" bandRow="1"/>
              <a:tblGrid>
                <a:gridCol w="1035471">
                  <a:extLst>
                    <a:ext uri="{9D8B030D-6E8A-4147-A177-3AD203B41FA5}">
                      <a16:colId xmlns:a16="http://schemas.microsoft.com/office/drawing/2014/main" xmlns="" val="2316870465"/>
                    </a:ext>
                  </a:extLst>
                </a:gridCol>
                <a:gridCol w="1164107">
                  <a:extLst>
                    <a:ext uri="{9D8B030D-6E8A-4147-A177-3AD203B41FA5}">
                      <a16:colId xmlns:a16="http://schemas.microsoft.com/office/drawing/2014/main" xmlns="" val="2878664592"/>
                    </a:ext>
                  </a:extLst>
                </a:gridCol>
                <a:gridCol w="1040032">
                  <a:extLst>
                    <a:ext uri="{9D8B030D-6E8A-4147-A177-3AD203B41FA5}">
                      <a16:colId xmlns:a16="http://schemas.microsoft.com/office/drawing/2014/main" xmlns="" val="2789901004"/>
                    </a:ext>
                  </a:extLst>
                </a:gridCol>
                <a:gridCol w="1040032">
                  <a:extLst>
                    <a:ext uri="{9D8B030D-6E8A-4147-A177-3AD203B41FA5}">
                      <a16:colId xmlns:a16="http://schemas.microsoft.com/office/drawing/2014/main" xmlns="" val="2699586506"/>
                    </a:ext>
                  </a:extLst>
                </a:gridCol>
                <a:gridCol w="1040032">
                  <a:extLst>
                    <a:ext uri="{9D8B030D-6E8A-4147-A177-3AD203B41FA5}">
                      <a16:colId xmlns:a16="http://schemas.microsoft.com/office/drawing/2014/main" xmlns="" val="2432054051"/>
                    </a:ext>
                  </a:extLst>
                </a:gridCol>
                <a:gridCol w="1164107">
                  <a:extLst>
                    <a:ext uri="{9D8B030D-6E8A-4147-A177-3AD203B41FA5}">
                      <a16:colId xmlns:a16="http://schemas.microsoft.com/office/drawing/2014/main" xmlns="" val="3742660453"/>
                    </a:ext>
                  </a:extLst>
                </a:gridCol>
                <a:gridCol w="1102981">
                  <a:extLst>
                    <a:ext uri="{9D8B030D-6E8A-4147-A177-3AD203B41FA5}">
                      <a16:colId xmlns:a16="http://schemas.microsoft.com/office/drawing/2014/main" xmlns="" val="710407496"/>
                    </a:ext>
                  </a:extLst>
                </a:gridCol>
                <a:gridCol w="89556">
                  <a:extLst>
                    <a:ext uri="{9D8B030D-6E8A-4147-A177-3AD203B41FA5}">
                      <a16:colId xmlns:a16="http://schemas.microsoft.com/office/drawing/2014/main" xmlns="" val="2375541667"/>
                    </a:ext>
                  </a:extLst>
                </a:gridCol>
              </a:tblGrid>
              <a:tr h="445135">
                <a:tc gridSpan="8"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s-MX" sz="105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Promedio ± error estándar del % de brotación, número, longitud, diámetro, peso fresco y peso seco de los brotes de patrones de Rosa </a:t>
                      </a:r>
                      <a:r>
                        <a:rPr lang="es-MX" sz="105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sp</a:t>
                      </a:r>
                      <a:r>
                        <a:rPr lang="es-MX" sz="105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5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var</a:t>
                      </a:r>
                      <a:r>
                        <a:rPr lang="es-MX" sz="105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 Natal Briar</a:t>
                      </a:r>
                      <a:endParaRPr lang="x-none" sz="105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02133541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Brote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x-none" sz="105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70611429"/>
                  </a:ext>
                </a:extLst>
              </a:tr>
              <a:tr h="2622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Sustrato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Brotación</a:t>
                      </a:r>
                      <a:endParaRPr lang="x-none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Número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Longitud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Diámetro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Peso fresco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Peso seco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x-none" sz="105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96109405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%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(mm)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(mm)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(mg)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(mg)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x-none" sz="105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843798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T1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0.00 ± 0.000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0.00 ± 0.00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0.00 ± 0.00 c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0.00 ± 0.00 c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0.00 ± 0.00 c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0.00 ± 0.00 c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x-none" sz="105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510698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T2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55.55 ± 16.97 a</a:t>
                      </a:r>
                      <a:endParaRPr lang="x-none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1.22 ± 0.42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4.24 ± 1.58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1.35 ± 0.47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74.81 ± 10.15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18.37 ± 3.09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x-none" sz="105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252539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T3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59.26 ± 7.410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1.07 ± 0.10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5.26 ± 0.33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1.47 ± 0.15 ab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71.67 ± 5.61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19.32 ± 1.73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x-none" sz="105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58347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T4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62.97 ± 3.70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1.11 ± 0.17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6.11 ± 0.59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1.50 ± 0.13 ab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95.41 ± 1.91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24.11 ± 1.72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x-none" sz="105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300097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T5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62.96 ± 9.80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1.14 ± 0.14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4.90 ± 0.20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1.71 ± 0.10 ab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76.97 ± 4.27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22.57 ± 1.77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x-none" sz="105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75858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T6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59.26 ± 3.700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1.26 ± 0.21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5.09 ± 0.22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1.41 ± 0.19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74.30 ± 7.31 b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20.89 ± 1.41 b</a:t>
                      </a:r>
                      <a:endParaRPr lang="x-none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x-none" sz="105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17840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T7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70.37 ± 3.700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1.37 ± 0.21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8.67 ± 0.67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2.21 ± 0.24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192.93 ± 24.39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56.85 ± 9.88 a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x-none" sz="105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17649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P - valor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0.0006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0.0081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&lt;0.0001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0.0004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&lt;0.0001</a:t>
                      </a:r>
                      <a:endParaRPr lang="x-none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MX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&lt;0.0001</a:t>
                      </a:r>
                      <a:endParaRPr lang="x-none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6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x-none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96973413"/>
                  </a:ext>
                </a:extLst>
              </a:tr>
            </a:tbl>
          </a:graphicData>
        </a:graphic>
      </p:graphicFrame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xmlns="" id="{9732A469-CB8B-4072-8179-1DFF751E9A35}"/>
              </a:ext>
            </a:extLst>
          </p:cNvPr>
          <p:cNvSpPr/>
          <p:nvPr/>
        </p:nvSpPr>
        <p:spPr>
          <a:xfrm>
            <a:off x="3187578" y="5585104"/>
            <a:ext cx="2484351" cy="2925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2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T5</a:t>
            </a:r>
            <a:r>
              <a:rPr lang="es-MX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(cáscara de cacao)</a:t>
            </a:r>
            <a:endParaRPr lang="x-none" sz="1200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EA0EBF5-413A-4B47-892E-879EBA9A9F72}"/>
              </a:ext>
            </a:extLst>
          </p:cNvPr>
          <p:cNvSpPr/>
          <p:nvPr/>
        </p:nvSpPr>
        <p:spPr>
          <a:xfrm>
            <a:off x="599662" y="5215397"/>
            <a:ext cx="2484351" cy="2925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T1= (afrecho de cerveza)</a:t>
            </a:r>
            <a:endParaRPr lang="x-none" sz="1200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xmlns="" id="{8A7E5347-0BAF-4087-AF0E-ADBB5745AA0F}"/>
              </a:ext>
            </a:extLst>
          </p:cNvPr>
          <p:cNvSpPr/>
          <p:nvPr/>
        </p:nvSpPr>
        <p:spPr>
          <a:xfrm>
            <a:off x="3187578" y="5215397"/>
            <a:ext cx="2484351" cy="2925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200" dirty="0">
                <a:solidFill>
                  <a:schemeClr val="tx1"/>
                </a:solidFill>
                <a:latin typeface="Times New Roman" panose="02020603050405020304" pitchFamily="18" charset="0"/>
              </a:rPr>
              <a:t> T4</a:t>
            </a:r>
            <a:r>
              <a:rPr lang="es-MX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(cascarilla de arroz)</a:t>
            </a:r>
            <a:endParaRPr lang="x-none" sz="1200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xmlns="" id="{7857624C-3D69-4AE0-91FC-E51E6A9B5F84}"/>
              </a:ext>
            </a:extLst>
          </p:cNvPr>
          <p:cNvSpPr/>
          <p:nvPr/>
        </p:nvSpPr>
        <p:spPr>
          <a:xfrm>
            <a:off x="599661" y="5596350"/>
            <a:ext cx="2484351" cy="2925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200" dirty="0">
                <a:solidFill>
                  <a:schemeClr val="tx1"/>
                </a:solidFill>
                <a:latin typeface="Times New Roman" panose="02020603050405020304" pitchFamily="18" charset="0"/>
              </a:rPr>
              <a:t> T2</a:t>
            </a:r>
            <a:r>
              <a:rPr lang="es-MX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(bagazo de caña)</a:t>
            </a:r>
            <a:endParaRPr lang="x-none" sz="1200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xmlns="" id="{1DD21E3D-15F7-4FB9-82B8-ECC6F05D1796}"/>
              </a:ext>
            </a:extLst>
          </p:cNvPr>
          <p:cNvSpPr/>
          <p:nvPr/>
        </p:nvSpPr>
        <p:spPr>
          <a:xfrm>
            <a:off x="599661" y="5964051"/>
            <a:ext cx="2484351" cy="2925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200" dirty="0">
                <a:solidFill>
                  <a:schemeClr val="tx1"/>
                </a:solidFill>
                <a:latin typeface="Times New Roman" panose="02020603050405020304" pitchFamily="18" charset="0"/>
              </a:rPr>
              <a:t> T3</a:t>
            </a:r>
            <a:r>
              <a:rPr lang="es-MX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(bagazo de palmito)</a:t>
            </a:r>
            <a:endParaRPr lang="x-none" sz="1200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xmlns="" id="{BD1E27A7-C0F9-413F-A15F-9158BED04406}"/>
              </a:ext>
            </a:extLst>
          </p:cNvPr>
          <p:cNvSpPr/>
          <p:nvPr/>
        </p:nvSpPr>
        <p:spPr>
          <a:xfrm>
            <a:off x="3187577" y="5964051"/>
            <a:ext cx="2484351" cy="2925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2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T6</a:t>
            </a:r>
            <a:r>
              <a:rPr lang="es-MX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(fibra de coco)</a:t>
            </a:r>
            <a:r>
              <a:rPr lang="es-MX" sz="12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x-none" sz="1200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xmlns="" id="{56C9E6EC-2410-4CD1-B46F-1C1635AEFC7A}"/>
              </a:ext>
            </a:extLst>
          </p:cNvPr>
          <p:cNvSpPr/>
          <p:nvPr/>
        </p:nvSpPr>
        <p:spPr>
          <a:xfrm>
            <a:off x="5791630" y="5215397"/>
            <a:ext cx="2484351" cy="47000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2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T7</a:t>
            </a:r>
            <a:r>
              <a:rPr lang="es-MX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Testigo (tierra negra + pomina)</a:t>
            </a:r>
            <a:endParaRPr lang="x-none" sz="120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20530313-5651-48DE-86F6-F9C3F8057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28" y="0"/>
            <a:ext cx="10253872" cy="691243"/>
          </a:xfrm>
        </p:spPr>
        <p:txBody>
          <a:bodyPr>
            <a:normAutofit/>
          </a:bodyPr>
          <a:lstStyle/>
          <a:p>
            <a:r>
              <a:rPr lang="x-none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Medición de las variables agronómicas del patrón Var. Natal Briar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158918CF-8092-445A-9709-A7894B518916}"/>
              </a:ext>
            </a:extLst>
          </p:cNvPr>
          <p:cNvSpPr txBox="1"/>
          <p:nvPr/>
        </p:nvSpPr>
        <p:spPr>
          <a:xfrm>
            <a:off x="8638006" y="2509896"/>
            <a:ext cx="3097663" cy="230832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C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 formación de brotes de un patrón dependen de los nutrientes almacenados en el esqueje y del desarrollo del sistema radicular, además también influyen factores externos como el tipo de sustrato, humedad relativa, temperatura y luz solar (Chinchilla &amp; Ernesto, 2018)</a:t>
            </a:r>
            <a:endParaRPr lang="x-none" sz="1600" dirty="0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xmlns="" id="{973F0CDA-65D7-4902-BA34-7E4CC7B29C56}"/>
              </a:ext>
            </a:extLst>
          </p:cNvPr>
          <p:cNvSpPr/>
          <p:nvPr/>
        </p:nvSpPr>
        <p:spPr>
          <a:xfrm>
            <a:off x="3983956" y="4424372"/>
            <a:ext cx="4066006" cy="23915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xmlns="" id="{068C22AB-27B0-4F6C-855B-7C3A0F2854D2}"/>
              </a:ext>
            </a:extLst>
          </p:cNvPr>
          <p:cNvSpPr/>
          <p:nvPr/>
        </p:nvSpPr>
        <p:spPr>
          <a:xfrm>
            <a:off x="1661853" y="3043451"/>
            <a:ext cx="2096086" cy="191510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483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xmlns="" id="{144E04DB-640E-E042-92EB-0DC78B66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245" y="3249631"/>
            <a:ext cx="3637540" cy="92333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EC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Los patrones se producen mediante el enraizamiento de estacas en el sustrato más utilizado que consiste en una mezcla de tierra negra más pomina, previo a la injertación.</a:t>
            </a:r>
            <a:endParaRPr lang="es-EC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6132D39A-10B3-EA4F-9EE5-B3E59F4C542E}"/>
              </a:ext>
            </a:extLst>
          </p:cNvPr>
          <p:cNvSpPr/>
          <p:nvPr/>
        </p:nvSpPr>
        <p:spPr>
          <a:xfrm>
            <a:off x="838200" y="124446"/>
            <a:ext cx="4239346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Planteamiento del problema</a:t>
            </a:r>
          </a:p>
        </p:txBody>
      </p:sp>
      <p:pic>
        <p:nvPicPr>
          <p:cNvPr id="1026" name="Picture 2" descr="Una plataforma para 17 florícolas | Revista Líderes">
            <a:extLst>
              <a:ext uri="{FF2B5EF4-FFF2-40B4-BE49-F238E27FC236}">
                <a16:creationId xmlns:a16="http://schemas.microsoft.com/office/drawing/2014/main" xmlns="" id="{192C8FDC-F78B-4932-892C-717FB45B1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09" y="980685"/>
            <a:ext cx="38100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8193DECF-A7A4-44CC-9A37-27F10D22590E}"/>
              </a:ext>
            </a:extLst>
          </p:cNvPr>
          <p:cNvSpPr txBox="1"/>
          <p:nvPr/>
        </p:nvSpPr>
        <p:spPr>
          <a:xfrm>
            <a:off x="4863905" y="1293670"/>
            <a:ext cx="5081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cultivo de la rosa es una de las actividades más importantes para la economía del Ecuador.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A1735817-7927-4123-B316-A7641BCFB0FB}"/>
              </a:ext>
            </a:extLst>
          </p:cNvPr>
          <p:cNvSpPr txBox="1"/>
          <p:nvPr/>
        </p:nvSpPr>
        <p:spPr>
          <a:xfrm>
            <a:off x="4718669" y="2112448"/>
            <a:ext cx="44978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Este cultivo demanda gran cantidad de patrones, para incrementar la superficie cultivada o renovar plantaciones.</a:t>
            </a:r>
            <a:endParaRPr lang="x-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30" name="Picture 6" descr="Tierra Negra, cascajo para jardineria - Decoración - Jardín - Accesorios -  1101215472">
            <a:extLst>
              <a:ext uri="{FF2B5EF4-FFF2-40B4-BE49-F238E27FC236}">
                <a16:creationId xmlns:a16="http://schemas.microsoft.com/office/drawing/2014/main" xmlns="" id="{4088D072-49AE-4332-8148-B8A4F6396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3" b="15415"/>
          <a:stretch/>
        </p:blipFill>
        <p:spPr bwMode="auto">
          <a:xfrm>
            <a:off x="2269625" y="3655939"/>
            <a:ext cx="2248193" cy="155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enta de tierra negra vegetal | Jardinería Barreto">
            <a:extLst>
              <a:ext uri="{FF2B5EF4-FFF2-40B4-BE49-F238E27FC236}">
                <a16:creationId xmlns:a16="http://schemas.microsoft.com/office/drawing/2014/main" xmlns="" id="{F9A123D7-C000-49C4-BDB9-E2C8C230D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65" r="14055"/>
          <a:stretch/>
        </p:blipFill>
        <p:spPr bwMode="auto">
          <a:xfrm>
            <a:off x="554501" y="4639629"/>
            <a:ext cx="2494671" cy="140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>
            <a:extLst>
              <a:ext uri="{FF2B5EF4-FFF2-40B4-BE49-F238E27FC236}">
                <a16:creationId xmlns:a16="http://schemas.microsoft.com/office/drawing/2014/main" xmlns="" id="{E1667A59-0687-4FCC-B51D-42D86259A6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14" name="Picture 4" descr="No hay ninguna descripción de la foto disponible.">
            <a:extLst>
              <a:ext uri="{FF2B5EF4-FFF2-40B4-BE49-F238E27FC236}">
                <a16:creationId xmlns:a16="http://schemas.microsoft.com/office/drawing/2014/main" xmlns="" id="{97BDD592-045B-4272-BB67-8E3BF3D76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32000" r="2774" b="31227"/>
          <a:stretch/>
        </p:blipFill>
        <p:spPr bwMode="auto">
          <a:xfrm>
            <a:off x="8480047" y="2161282"/>
            <a:ext cx="3552645" cy="210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A4458A1F-0DB7-4890-8A19-9058DAB28368}"/>
              </a:ext>
            </a:extLst>
          </p:cNvPr>
          <p:cNvSpPr txBox="1"/>
          <p:nvPr/>
        </p:nvSpPr>
        <p:spPr>
          <a:xfrm>
            <a:off x="837309" y="3988295"/>
            <a:ext cx="158563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dirty="0"/>
              <a:t>Tierra negra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6204C5BE-CE96-46D3-96C1-8643B9B2C59D}"/>
              </a:ext>
            </a:extLst>
          </p:cNvPr>
          <p:cNvSpPr txBox="1"/>
          <p:nvPr/>
        </p:nvSpPr>
        <p:spPr>
          <a:xfrm>
            <a:off x="2973571" y="3091934"/>
            <a:ext cx="107266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x-none" dirty="0"/>
              <a:t>Pomina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xmlns="" id="{CB8B5187-FC41-4F2F-BBBC-B2C53777B398}"/>
              </a:ext>
            </a:extLst>
          </p:cNvPr>
          <p:cNvCxnSpPr>
            <a:stCxn id="13" idx="2"/>
          </p:cNvCxnSpPr>
          <p:nvPr/>
        </p:nvCxnSpPr>
        <p:spPr>
          <a:xfrm flipH="1">
            <a:off x="3504968" y="3461266"/>
            <a:ext cx="4934" cy="194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xmlns="" id="{6D104DD5-EF3B-4F5A-9AD5-B0F92E15EC82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630126" y="4357627"/>
            <a:ext cx="0" cy="2820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xmlns="" id="{A76532D9-D34A-4ED8-918A-10578714740D}"/>
              </a:ext>
            </a:extLst>
          </p:cNvPr>
          <p:cNvCxnSpPr>
            <a:cxnSpLocks/>
          </p:cNvCxnSpPr>
          <p:nvPr/>
        </p:nvCxnSpPr>
        <p:spPr>
          <a:xfrm flipV="1">
            <a:off x="4516927" y="4913792"/>
            <a:ext cx="142667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xmlns="" id="{90DC3996-1274-4907-BA6F-1CA8236E63C8}"/>
              </a:ext>
            </a:extLst>
          </p:cNvPr>
          <p:cNvCxnSpPr/>
          <p:nvPr/>
        </p:nvCxnSpPr>
        <p:spPr>
          <a:xfrm>
            <a:off x="3049172" y="5627617"/>
            <a:ext cx="23809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35F9ECBC-CEA5-4790-85EF-526FFE545AE9}"/>
              </a:ext>
            </a:extLst>
          </p:cNvPr>
          <p:cNvSpPr txBox="1"/>
          <p:nvPr/>
        </p:nvSpPr>
        <p:spPr>
          <a:xfrm>
            <a:off x="5943599" y="4706209"/>
            <a:ext cx="3059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Proviene de cimientos y lomas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BE27634D-9FF6-4033-8B76-ECE6930FE020}"/>
              </a:ext>
            </a:extLst>
          </p:cNvPr>
          <p:cNvSpPr txBox="1"/>
          <p:nvPr/>
        </p:nvSpPr>
        <p:spPr>
          <a:xfrm>
            <a:off x="5323062" y="5459414"/>
            <a:ext cx="3059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Proviene de los páramos</a:t>
            </a:r>
          </a:p>
        </p:txBody>
      </p:sp>
    </p:spTree>
    <p:extLst>
      <p:ext uri="{BB962C8B-B14F-4D97-AF65-F5344CB8AC3E}">
        <p14:creationId xmlns:p14="http://schemas.microsoft.com/office/powerpoint/2010/main" val="214588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D12FE2-CCF3-4F07-AD82-D879F23F8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B79E7B65-896C-4CDB-8162-510AED52D5C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15641" b="1"/>
          <a:stretch/>
        </p:blipFill>
        <p:spPr bwMode="auto">
          <a:xfrm>
            <a:off x="1087901" y="464234"/>
            <a:ext cx="10016197" cy="5715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426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1579191E-FA89-4961-98A6-F737D53F33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1298850"/>
              </p:ext>
            </p:extLst>
          </p:nvPr>
        </p:nvGraphicFramePr>
        <p:xfrm>
          <a:off x="599661" y="1275577"/>
          <a:ext cx="5933662" cy="3401826"/>
        </p:xfrm>
        <a:graphic>
          <a:graphicData uri="http://schemas.openxmlformats.org/drawingml/2006/table">
            <a:tbl>
              <a:tblPr firstRow="1" firstCol="1" bandRow="1"/>
              <a:tblGrid>
                <a:gridCol w="3399671">
                  <a:extLst>
                    <a:ext uri="{9D8B030D-6E8A-4147-A177-3AD203B41FA5}">
                      <a16:colId xmlns:a16="http://schemas.microsoft.com/office/drawing/2014/main" xmlns="" val="290444598"/>
                    </a:ext>
                  </a:extLst>
                </a:gridCol>
                <a:gridCol w="1340449">
                  <a:extLst>
                    <a:ext uri="{9D8B030D-6E8A-4147-A177-3AD203B41FA5}">
                      <a16:colId xmlns:a16="http://schemas.microsoft.com/office/drawing/2014/main" xmlns="" val="951046579"/>
                    </a:ext>
                  </a:extLst>
                </a:gridCol>
                <a:gridCol w="1193542">
                  <a:extLst>
                    <a:ext uri="{9D8B030D-6E8A-4147-A177-3AD203B41FA5}">
                      <a16:colId xmlns:a16="http://schemas.microsoft.com/office/drawing/2014/main" xmlns="" val="2619675582"/>
                    </a:ext>
                  </a:extLst>
                </a:gridCol>
              </a:tblGrid>
              <a:tr h="485388">
                <a:tc gridSpan="3"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s-MX" sz="14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Promedio ± error estándar del porcentaje de mortalidad de patrones de Rosa </a:t>
                      </a:r>
                      <a:r>
                        <a:rPr lang="es-MX" sz="14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sp</a:t>
                      </a:r>
                      <a:r>
                        <a:rPr lang="es-MX" sz="14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 Var. Natal Briar.</a:t>
                      </a:r>
                      <a:endParaRPr lang="x-none" sz="10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95402902"/>
                  </a:ext>
                </a:extLst>
              </a:tr>
              <a:tr h="60093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MX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Sustrato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MX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% Mortalidad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MX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15301628"/>
                  </a:ext>
                </a:extLst>
              </a:tr>
              <a:tr h="325194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T1= Afrecho de cerveza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77.78 ± 12.83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48474900"/>
                  </a:ext>
                </a:extLst>
              </a:tr>
              <a:tr h="325194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T2= Bagazo de caña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3681459"/>
                  </a:ext>
                </a:extLst>
              </a:tr>
              <a:tr h="325194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T3= Bagazo de palmito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3.7 ± 3.7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67542851"/>
                  </a:ext>
                </a:extLst>
              </a:tr>
              <a:tr h="325194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T4= Cascarilla de arroz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31655073"/>
                  </a:ext>
                </a:extLst>
              </a:tr>
              <a:tr h="325194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T5= Cáscara de cacao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6708842"/>
                  </a:ext>
                </a:extLst>
              </a:tr>
              <a:tr h="325194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T6= Fibra de coco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5826666"/>
                  </a:ext>
                </a:extLst>
              </a:tr>
              <a:tr h="325194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T7= Tierra negra + pomina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x-non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</a:t>
                      </a:r>
                      <a:endParaRPr lang="x-non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02305544"/>
                  </a:ext>
                </a:extLst>
              </a:tr>
            </a:tbl>
          </a:graphicData>
        </a:graphic>
      </p:graphicFrame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xmlns="" id="{5A991BCF-B5D4-4F4D-AA49-C76D9238C537}"/>
              </a:ext>
            </a:extLst>
          </p:cNvPr>
          <p:cNvSpPr/>
          <p:nvPr/>
        </p:nvSpPr>
        <p:spPr>
          <a:xfrm>
            <a:off x="3187578" y="5585104"/>
            <a:ext cx="2484351" cy="2925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2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T5</a:t>
            </a:r>
            <a:r>
              <a:rPr lang="es-MX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(cáscara de cacao)</a:t>
            </a:r>
            <a:endParaRPr lang="x-none" sz="1200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xmlns="" id="{B0D97F8B-8E4D-4DE0-AA98-268C94922F9D}"/>
              </a:ext>
            </a:extLst>
          </p:cNvPr>
          <p:cNvSpPr/>
          <p:nvPr/>
        </p:nvSpPr>
        <p:spPr>
          <a:xfrm>
            <a:off x="599662" y="5215397"/>
            <a:ext cx="2484351" cy="2925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T1= (afrecho de cerveza)</a:t>
            </a:r>
            <a:endParaRPr lang="x-none" sz="1200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xmlns="" id="{0007B271-E5A3-44F6-9CD5-8714CEA75DE8}"/>
              </a:ext>
            </a:extLst>
          </p:cNvPr>
          <p:cNvSpPr/>
          <p:nvPr/>
        </p:nvSpPr>
        <p:spPr>
          <a:xfrm>
            <a:off x="3187578" y="5215397"/>
            <a:ext cx="2484351" cy="2925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200" dirty="0">
                <a:solidFill>
                  <a:schemeClr val="tx1"/>
                </a:solidFill>
                <a:latin typeface="Times New Roman" panose="02020603050405020304" pitchFamily="18" charset="0"/>
              </a:rPr>
              <a:t> T4</a:t>
            </a:r>
            <a:r>
              <a:rPr lang="es-MX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(cascarilla de arroz)</a:t>
            </a:r>
            <a:endParaRPr lang="x-none" sz="1200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xmlns="" id="{DD5BE11E-9AA4-4064-AC00-7958DFA021B1}"/>
              </a:ext>
            </a:extLst>
          </p:cNvPr>
          <p:cNvSpPr/>
          <p:nvPr/>
        </p:nvSpPr>
        <p:spPr>
          <a:xfrm>
            <a:off x="599661" y="5596350"/>
            <a:ext cx="2484351" cy="2925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200" dirty="0">
                <a:solidFill>
                  <a:schemeClr val="tx1"/>
                </a:solidFill>
                <a:latin typeface="Times New Roman" panose="02020603050405020304" pitchFamily="18" charset="0"/>
              </a:rPr>
              <a:t> T2</a:t>
            </a:r>
            <a:r>
              <a:rPr lang="es-MX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(bagazo de caña)</a:t>
            </a:r>
            <a:endParaRPr lang="x-none" sz="1200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xmlns="" id="{584F9D92-8228-4CAC-A213-7EF7B83F0BAC}"/>
              </a:ext>
            </a:extLst>
          </p:cNvPr>
          <p:cNvSpPr/>
          <p:nvPr/>
        </p:nvSpPr>
        <p:spPr>
          <a:xfrm>
            <a:off x="599661" y="5964051"/>
            <a:ext cx="2484351" cy="2925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200" dirty="0">
                <a:solidFill>
                  <a:schemeClr val="tx1"/>
                </a:solidFill>
                <a:latin typeface="Times New Roman" panose="02020603050405020304" pitchFamily="18" charset="0"/>
              </a:rPr>
              <a:t> T3</a:t>
            </a:r>
            <a:r>
              <a:rPr lang="es-MX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(bagazo de palmito)</a:t>
            </a:r>
            <a:endParaRPr lang="x-none" sz="1200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xmlns="" id="{F7EA6521-B3B0-4B4B-98F8-792E5D3CAA28}"/>
              </a:ext>
            </a:extLst>
          </p:cNvPr>
          <p:cNvSpPr/>
          <p:nvPr/>
        </p:nvSpPr>
        <p:spPr>
          <a:xfrm>
            <a:off x="3187577" y="5964051"/>
            <a:ext cx="2484351" cy="2925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2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T6</a:t>
            </a:r>
            <a:r>
              <a:rPr lang="es-MX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(fibra de coco)</a:t>
            </a:r>
            <a:r>
              <a:rPr lang="es-MX" sz="12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x-none" sz="1200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xmlns="" id="{BD96BA3D-A62E-4EE7-8929-5C7A1BAC4640}"/>
              </a:ext>
            </a:extLst>
          </p:cNvPr>
          <p:cNvSpPr/>
          <p:nvPr/>
        </p:nvSpPr>
        <p:spPr>
          <a:xfrm>
            <a:off x="5791630" y="5215397"/>
            <a:ext cx="2484351" cy="47000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2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T7</a:t>
            </a:r>
            <a:r>
              <a:rPr lang="es-MX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Testigo (tierra negra + pomina)</a:t>
            </a:r>
            <a:endParaRPr lang="x-none" sz="120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EC6B7A18-7B83-4F03-8F78-245581E12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28" y="0"/>
            <a:ext cx="10253872" cy="691243"/>
          </a:xfrm>
        </p:spPr>
        <p:txBody>
          <a:bodyPr>
            <a:normAutofit/>
          </a:bodyPr>
          <a:lstStyle/>
          <a:p>
            <a:r>
              <a:rPr lang="x-none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Medición de las variables agronómicas del patrón Var. Natal Briar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E7BA1168-1F98-41EA-B09C-1F91216AFBA6}"/>
              </a:ext>
            </a:extLst>
          </p:cNvPr>
          <p:cNvSpPr txBox="1"/>
          <p:nvPr/>
        </p:nvSpPr>
        <p:spPr>
          <a:xfrm>
            <a:off x="7784382" y="1331987"/>
            <a:ext cx="3807957" cy="230832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El sustrato afrecho de cerveza a</a:t>
            </a:r>
            <a:r>
              <a:rPr lang="es-EC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pesar de cumplir con la mayoría de parámetros físicos y químicos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se observó que no es viable para la propagación del patrón de rosa.</a:t>
            </a:r>
          </a:p>
          <a:p>
            <a:endParaRPr lang="x-none" dirty="0"/>
          </a:p>
          <a:p>
            <a:r>
              <a:rPr lang="x-none" dirty="0"/>
              <a:t>Ya que presentó una alta CE superior a los demás sustratos.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xmlns="" id="{3094202D-0F20-4859-B0CB-2B7FACD1BA9A}"/>
              </a:ext>
            </a:extLst>
          </p:cNvPr>
          <p:cNvSpPr/>
          <p:nvPr/>
        </p:nvSpPr>
        <p:spPr>
          <a:xfrm>
            <a:off x="703384" y="2405576"/>
            <a:ext cx="5683347" cy="292546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1078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2E98CA-9920-4D5F-B6C5-E641B4E8E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78" y="113336"/>
            <a:ext cx="10515600" cy="642038"/>
          </a:xfrm>
        </p:spPr>
        <p:txBody>
          <a:bodyPr>
            <a:normAutofit/>
          </a:bodyPr>
          <a:lstStyle/>
          <a:p>
            <a:r>
              <a:rPr lang="x-none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FB87140-A0DB-4232-A793-4170989A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678" y="919289"/>
            <a:ext cx="11103591" cy="5382218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 protocolo utilizado para el compostaje de los sustratos lignocelulósicos duró aproximadamente 30 días; que consistió en la homogeneización de las partículas con triturado y lavado de los materiales residuales de la agroindustria, seguido de la formación de pilas en donde se inoculó </a:t>
            </a:r>
            <a:r>
              <a:rPr lang="es-EC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Bacillus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subtilis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acelerar este proceso biológico, también se realizó volteos diarios, y al concluir el tiempo de compostaje se logró la estabilización de las propiedades fisicoquímicas de 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T°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humedad, DA, PT, CRH, Granulometría, pH, CE y C/N, que favorecieron el enraizamiento de los patrones de 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Rosa </a:t>
            </a:r>
            <a:r>
              <a:rPr lang="es-EC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Var. Natal briar.</a:t>
            </a:r>
          </a:p>
          <a:p>
            <a:pPr>
              <a:lnSpc>
                <a:spcPct val="170000"/>
              </a:lnSpc>
            </a:pP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El mejor sustrato lignocelulósico que puede reemplazar al uso de la tierra negra y pomina en la propagación de patrones de Rosa 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es T4 (cascarilla de arroz) que demostró tener un enraizamiento similar a T7 (tierra negra + pomina) en los parámetros de enraizamiento con el 100%, número (50.56 a 45.89), longitud (50.56mm a 56.11mm), peso fresco (1412.3mg a 1145.5mg) y peso seco (103.6mg a 97.74mg) de raíces de cada sustrato; además, también se puede tomar en cuenta el tratamiento T2 (bagazo de caña) y T6 (fibra de coco) que demostraron ser sustratos favorables para el enraizamiento y brotación.</a:t>
            </a:r>
          </a:p>
          <a:p>
            <a:pPr>
              <a:lnSpc>
                <a:spcPct val="170000"/>
              </a:lnSpc>
            </a:pP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Los tratamientos T2 (bagazo de caña), T3 (bagazo de palmito), T4 (cascarilla de arroz), T5 (cáscara de cacao) y T6 (fibra de coco) presentaron el porcentaje de enraizamiento similar al tratamiento T7 (tierra negra + pomina) entre 55.55±16.97% y 70.37±3.7%, sin embargo, el tratamiento T7 (tierra negra + pomina) obtuvo la mejor calidad de brotación al presentar la mayor longitud, diámetro, peso fresco y peso seco de brotes que el resto de los sustratos lignocelulósicos.</a:t>
            </a:r>
            <a:endParaRPr lang="x-non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9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964FFD4-B3C9-4BAB-9AA3-478D03C9E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841"/>
            <a:ext cx="10515600" cy="642038"/>
          </a:xfrm>
        </p:spPr>
        <p:txBody>
          <a:bodyPr>
            <a:normAutofit/>
          </a:bodyPr>
          <a:lstStyle/>
          <a:p>
            <a:r>
              <a:rPr lang="x-none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3AFA851-E0B4-43E1-8C6D-4BD19D438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9134"/>
            <a:ext cx="10515600" cy="4919731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es-EC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el compostaje los materiales lignocelulósicos deben estar provistos de partículas homogéneas con aproximadamente de 5 mm de diámetro y alrededor de 82% humedad, que facilite la actividad biológica y degradación del material vegetal.	</a:t>
            </a:r>
          </a:p>
          <a:p>
            <a:pPr>
              <a:lnSpc>
                <a:spcPct val="160000"/>
              </a:lnSpc>
            </a:pPr>
            <a:r>
              <a:rPr lang="es-EC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estabilización de las propiedades físicas y químicas de los sustratos lignocelulósicos pueden permitir el enraizamiento y brotación de los patrones de rosa.</a:t>
            </a:r>
          </a:p>
          <a:p>
            <a:pPr>
              <a:lnSpc>
                <a:spcPct val="160000"/>
              </a:lnSpc>
            </a:pPr>
            <a:r>
              <a:rPr lang="es-EC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la sustitución de la tierra negra, la cascarilla de arroz compostada es la mejor alternativa, debido a que el enraizamiento y brotación fueron similares.</a:t>
            </a:r>
          </a:p>
          <a:p>
            <a:pPr>
              <a:lnSpc>
                <a:spcPct val="160000"/>
              </a:lnSpc>
            </a:pPr>
            <a:r>
              <a:rPr lang="es-EC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Buscar formas prácticas que permitan aumentar el aprovechamiento de los residuos agroindustriales para así disminuir la contaminación dada por la eliminación de este tipo de desechos y reducir el consumo de tierra negra de los páramos ya que es un recurso natural no renovable.</a:t>
            </a:r>
          </a:p>
          <a:p>
            <a:pPr>
              <a:lnSpc>
                <a:spcPct val="160000"/>
              </a:lnSpc>
            </a:pPr>
            <a:endParaRPr lang="x-non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96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159FA99-FBBC-4AF5-AB47-DFBBE9B52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15" y="562707"/>
            <a:ext cx="10748369" cy="552734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0643EC16-483B-4503-9099-805A166E8488}"/>
              </a:ext>
            </a:extLst>
          </p:cNvPr>
          <p:cNvSpPr txBox="1">
            <a:spLocks/>
          </p:cNvSpPr>
          <p:nvPr/>
        </p:nvSpPr>
        <p:spPr>
          <a:xfrm>
            <a:off x="827965" y="26528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none" sz="9600" dirty="0">
                <a:solidFill>
                  <a:schemeClr val="accent4">
                    <a:lumMod val="75000"/>
                  </a:schemeClr>
                </a:solidFill>
                <a:latin typeface="Adobe Garamond Pro Bold" panose="02020702060506020403" pitchFamily="18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4294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6D29553-B92D-43B4-91E4-8A4B6797E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1551"/>
          </a:xfrm>
        </p:spPr>
        <p:txBody>
          <a:bodyPr>
            <a:normAutofit/>
          </a:bodyPr>
          <a:lstStyle/>
          <a:p>
            <a:r>
              <a:rPr lang="x-none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Justificación</a:t>
            </a:r>
          </a:p>
        </p:txBody>
      </p:sp>
      <p:pic>
        <p:nvPicPr>
          <p:cNvPr id="2050" name="Picture 2" descr="TIERRA NEGRA de paramo de Papallacta - Servicios - 998772188">
            <a:extLst>
              <a:ext uri="{FF2B5EF4-FFF2-40B4-BE49-F238E27FC236}">
                <a16:creationId xmlns:a16="http://schemas.microsoft.com/office/drawing/2014/main" xmlns="" id="{B53A3919-A160-4904-982F-309863081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24" y="2034758"/>
            <a:ext cx="2014527" cy="15114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strucción en el Páramo de Chalpatán - Agencia de Noticias Ecologistas">
            <a:extLst>
              <a:ext uri="{FF2B5EF4-FFF2-40B4-BE49-F238E27FC236}">
                <a16:creationId xmlns:a16="http://schemas.microsoft.com/office/drawing/2014/main" xmlns="" id="{E6CA38E5-293C-40F1-87AB-0ECAD2824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971" y="2034758"/>
            <a:ext cx="1979639" cy="148472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úpulos y hojuelas : Cascarilla de arroz">
            <a:extLst>
              <a:ext uri="{FF2B5EF4-FFF2-40B4-BE49-F238E27FC236}">
                <a16:creationId xmlns:a16="http://schemas.microsoft.com/office/drawing/2014/main" xmlns="" id="{D4A8A092-F6BD-4958-833D-CE82EAEFE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92" y="2233233"/>
            <a:ext cx="1732820" cy="173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laneta - Ideas :: EL COMERCIO">
            <a:extLst>
              <a:ext uri="{FF2B5EF4-FFF2-40B4-BE49-F238E27FC236}">
                <a16:creationId xmlns:a16="http://schemas.microsoft.com/office/drawing/2014/main" xmlns="" id="{02813E12-1EC8-45CB-A580-01636A1D2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0" r="27750"/>
          <a:stretch/>
        </p:blipFill>
        <p:spPr bwMode="auto">
          <a:xfrm>
            <a:off x="9993846" y="650121"/>
            <a:ext cx="2002328" cy="148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Qué es la fibra de coco y para qué se utiliza? | Jardineria On">
            <a:extLst>
              <a:ext uri="{FF2B5EF4-FFF2-40B4-BE49-F238E27FC236}">
                <a16:creationId xmlns:a16="http://schemas.microsoft.com/office/drawing/2014/main" xmlns="" id="{10BB111C-6DAC-4C56-B981-877746EC1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r="12224"/>
          <a:stretch/>
        </p:blipFill>
        <p:spPr bwMode="auto">
          <a:xfrm>
            <a:off x="10263354" y="4283213"/>
            <a:ext cx="1732820" cy="129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áscara de fruta de cacao y cáscara de cacao seca | Foto Premium">
            <a:extLst>
              <a:ext uri="{FF2B5EF4-FFF2-40B4-BE49-F238E27FC236}">
                <a16:creationId xmlns:a16="http://schemas.microsoft.com/office/drawing/2014/main" xmlns="" id="{B6D6CA2C-72D7-49F1-AC51-DE5EBEE37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/>
          <a:stretch/>
        </p:blipFill>
        <p:spPr bwMode="auto">
          <a:xfrm>
            <a:off x="8239683" y="4245067"/>
            <a:ext cx="1871552" cy="137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Productores de palmito pierden más de $us 2 millones por falta de  exportación | Radio Fides">
            <a:extLst>
              <a:ext uri="{FF2B5EF4-FFF2-40B4-BE49-F238E27FC236}">
                <a16:creationId xmlns:a16="http://schemas.microsoft.com/office/drawing/2014/main" xmlns="" id="{3DE54FB2-9970-4E70-88AF-AF190F8A4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3" t="50977" r="36679"/>
          <a:stretch/>
        </p:blipFill>
        <p:spPr bwMode="auto">
          <a:xfrm>
            <a:off x="8171012" y="2356360"/>
            <a:ext cx="1899138" cy="148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BF323A92-D01B-428C-AE1F-56DE46908FB9}"/>
              </a:ext>
            </a:extLst>
          </p:cNvPr>
          <p:cNvSpPr txBox="1"/>
          <p:nvPr/>
        </p:nvSpPr>
        <p:spPr>
          <a:xfrm>
            <a:off x="1216231" y="1149281"/>
            <a:ext cx="1979639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Explotación</a:t>
            </a:r>
          </a:p>
        </p:txBody>
      </p:sp>
      <p:pic>
        <p:nvPicPr>
          <p:cNvPr id="1028" name="Picture 4" descr="Imagenes Muñecos Pensando">
            <a:extLst>
              <a:ext uri="{FF2B5EF4-FFF2-40B4-BE49-F238E27FC236}">
                <a16:creationId xmlns:a16="http://schemas.microsoft.com/office/drawing/2014/main" xmlns="" id="{B0ADDD23-FEA5-484A-A437-444B9444A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050" y="4182585"/>
            <a:ext cx="2153529" cy="215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brir llave 4">
            <a:extLst>
              <a:ext uri="{FF2B5EF4-FFF2-40B4-BE49-F238E27FC236}">
                <a16:creationId xmlns:a16="http://schemas.microsoft.com/office/drawing/2014/main" xmlns="" id="{A12F4149-D132-4541-8500-007C45C843D0}"/>
              </a:ext>
            </a:extLst>
          </p:cNvPr>
          <p:cNvSpPr/>
          <p:nvPr/>
        </p:nvSpPr>
        <p:spPr>
          <a:xfrm>
            <a:off x="7471053" y="590843"/>
            <a:ext cx="566417" cy="5106572"/>
          </a:xfrm>
          <a:prstGeom prst="leftBrace">
            <a:avLst>
              <a:gd name="adj1" fmla="val 8333"/>
              <a:gd name="adj2" fmla="val 49476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98C4DF90-D9D9-41D5-B369-4CD77B8A0926}"/>
              </a:ext>
            </a:extLst>
          </p:cNvPr>
          <p:cNvSpPr txBox="1"/>
          <p:nvPr/>
        </p:nvSpPr>
        <p:spPr>
          <a:xfrm>
            <a:off x="5466270" y="2523184"/>
            <a:ext cx="1871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0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Subproductos de la agroindustria local</a:t>
            </a:r>
          </a:p>
        </p:txBody>
      </p:sp>
      <p:pic>
        <p:nvPicPr>
          <p:cNvPr id="1030" name="Picture 6" descr="Fotos de Hombre pensando caricatura, Imágenes de Hombre pensando caricatura  ⬇ Descargar | Depositphotos">
            <a:extLst>
              <a:ext uri="{FF2B5EF4-FFF2-40B4-BE49-F238E27FC236}">
                <a16:creationId xmlns:a16="http://schemas.microsoft.com/office/drawing/2014/main" xmlns="" id="{6C10723C-27DD-4EB4-9485-BF6F32095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691" y="4136564"/>
            <a:ext cx="2153529" cy="215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o hay ninguna descripción de la foto disponible.">
            <a:extLst>
              <a:ext uri="{FF2B5EF4-FFF2-40B4-BE49-F238E27FC236}">
                <a16:creationId xmlns:a16="http://schemas.microsoft.com/office/drawing/2014/main" xmlns="" id="{3E5B6F47-855A-4139-B8CA-421097502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53"/>
          <a:stretch/>
        </p:blipFill>
        <p:spPr bwMode="auto">
          <a:xfrm>
            <a:off x="227777" y="3955098"/>
            <a:ext cx="1788770" cy="166588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AGAZO DE CERVEZA">
            <a:extLst>
              <a:ext uri="{FF2B5EF4-FFF2-40B4-BE49-F238E27FC236}">
                <a16:creationId xmlns:a16="http://schemas.microsoft.com/office/drawing/2014/main" xmlns="" id="{989A2797-7A72-42E0-9A8B-10CFB0AA4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002" y="589289"/>
            <a:ext cx="1691342" cy="154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468DE5-F93B-45CC-A13B-56E56F8AC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46"/>
            <a:ext cx="10515600" cy="554368"/>
          </a:xfrm>
        </p:spPr>
        <p:txBody>
          <a:bodyPr>
            <a:noAutofit/>
          </a:bodyPr>
          <a:lstStyle/>
          <a:p>
            <a:r>
              <a:rPr lang="x-none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346C3576-ACEA-43BF-89E5-B61C3102F1EB}"/>
              </a:ext>
            </a:extLst>
          </p:cNvPr>
          <p:cNvSpPr txBox="1"/>
          <p:nvPr/>
        </p:nvSpPr>
        <p:spPr>
          <a:xfrm>
            <a:off x="838200" y="889527"/>
            <a:ext cx="60992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E274C6F7-9FE7-4A0C-9CF4-39CB9D31877D}"/>
              </a:ext>
            </a:extLst>
          </p:cNvPr>
          <p:cNvSpPr txBox="1"/>
          <p:nvPr/>
        </p:nvSpPr>
        <p:spPr>
          <a:xfrm>
            <a:off x="838200" y="1590655"/>
            <a:ext cx="100153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Evaluar seis tipos de sustratos lignocelulósicos provenientes de residuos agroindustriales, para la propagación vegetativa del patrón de rosa variedad Natal Briar.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7CB58912-4337-4051-828C-F7202D1EA3BD}"/>
              </a:ext>
            </a:extLst>
          </p:cNvPr>
          <p:cNvSpPr txBox="1"/>
          <p:nvPr/>
        </p:nvSpPr>
        <p:spPr>
          <a:xfrm>
            <a:off x="838200" y="2547451"/>
            <a:ext cx="60992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0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FBB3C78D-429C-4A91-AB17-5719498E555D}"/>
              </a:ext>
            </a:extLst>
          </p:cNvPr>
          <p:cNvSpPr txBox="1"/>
          <p:nvPr/>
        </p:nvSpPr>
        <p:spPr>
          <a:xfrm>
            <a:off x="838200" y="3203350"/>
            <a:ext cx="10679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Establecer un protocolo de elaboración y caracterización de los sustratos lignocelulósicos a base de seis subproductos agrícolas como alternativa para la propagación de la 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Rosa </a:t>
            </a:r>
            <a:r>
              <a:rPr lang="es-EC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Var. Natal Briar.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51A9E070-FFB7-4502-84D4-D0EAEACC82AE}"/>
              </a:ext>
            </a:extLst>
          </p:cNvPr>
          <p:cNvSpPr txBox="1"/>
          <p:nvPr/>
        </p:nvSpPr>
        <p:spPr>
          <a:xfrm>
            <a:off x="838200" y="4105470"/>
            <a:ext cx="10515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Evaluar el efecto de los sustratos lignocelulósicos en el enraizamiento y brotación de estacas de rosa Var. Natal Briar.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FF549512-DA59-4C38-85BD-51A1FAEAA45F}"/>
              </a:ext>
            </a:extLst>
          </p:cNvPr>
          <p:cNvSpPr txBox="1"/>
          <p:nvPr/>
        </p:nvSpPr>
        <p:spPr>
          <a:xfrm>
            <a:off x="841442" y="5039175"/>
            <a:ext cx="10512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Difundir los resultados obtenidos de la investigación, mediante un boletín técnico.</a:t>
            </a:r>
          </a:p>
        </p:txBody>
      </p:sp>
    </p:spTree>
    <p:extLst>
      <p:ext uri="{BB962C8B-B14F-4D97-AF65-F5344CB8AC3E}">
        <p14:creationId xmlns:p14="http://schemas.microsoft.com/office/powerpoint/2010/main" val="167950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778419C-6E41-4FAB-A1A0-93BDE119F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62525"/>
          </a:xfrm>
        </p:spPr>
        <p:txBody>
          <a:bodyPr>
            <a:noAutofit/>
          </a:bodyPr>
          <a:lstStyle/>
          <a:p>
            <a:r>
              <a:rPr lang="x-none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Hipótesis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AE4E2AB-5F1E-49B7-98F3-EC4F5D8E6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507" y="1780772"/>
            <a:ext cx="10515600" cy="98383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C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 patrones de rosa </a:t>
            </a:r>
            <a:r>
              <a:rPr lang="es-EC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s-EC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ar. Natal Briar cultivados en sustratos lignocelulósicos, presentan similar porcentaje de enraizamiento que los patrones cultivados en tierra negra y pomina.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 descr="Tazón con comida dentro&#10;&#10;Descripción generada automáticamente con confianza media">
            <a:extLst>
              <a:ext uri="{FF2B5EF4-FFF2-40B4-BE49-F238E27FC236}">
                <a16:creationId xmlns:a16="http://schemas.microsoft.com/office/drawing/2014/main" xmlns="" id="{D7A8A46A-566C-4828-B0F1-A1F073D259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9" b="6603"/>
          <a:stretch/>
        </p:blipFill>
        <p:spPr>
          <a:xfrm>
            <a:off x="1348498" y="3240863"/>
            <a:ext cx="2066510" cy="2230959"/>
          </a:xfrm>
          <a:prstGeom prst="rect">
            <a:avLst/>
          </a:prstGeom>
        </p:spPr>
      </p:pic>
      <p:pic>
        <p:nvPicPr>
          <p:cNvPr id="7" name="Imagen 6" descr="Imagen que contiene exterior, hongo, pasto, comida&#10;&#10;Descripción generada automáticamente">
            <a:extLst>
              <a:ext uri="{FF2B5EF4-FFF2-40B4-BE49-F238E27FC236}">
                <a16:creationId xmlns:a16="http://schemas.microsoft.com/office/drawing/2014/main" xmlns="" id="{2C7365D6-D10E-4DC2-B8CD-1317593BD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9"/>
          <a:stretch/>
        </p:blipFill>
        <p:spPr>
          <a:xfrm>
            <a:off x="3730410" y="3254117"/>
            <a:ext cx="1870545" cy="2230958"/>
          </a:xfrm>
          <a:prstGeom prst="rect">
            <a:avLst/>
          </a:prstGeom>
        </p:spPr>
      </p:pic>
      <p:pic>
        <p:nvPicPr>
          <p:cNvPr id="9" name="Imagen 8" descr="Imagen que contiene pastel, tazón, roca, chocolate&#10;&#10;Descripción generada automáticamente">
            <a:extLst>
              <a:ext uri="{FF2B5EF4-FFF2-40B4-BE49-F238E27FC236}">
                <a16:creationId xmlns:a16="http://schemas.microsoft.com/office/drawing/2014/main" xmlns="" id="{7A8B49AA-C733-4235-86B6-D46DFE2F6D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34"/>
          <a:stretch/>
        </p:blipFill>
        <p:spPr>
          <a:xfrm>
            <a:off x="8417705" y="3239593"/>
            <a:ext cx="2350279" cy="2232229"/>
          </a:xfrm>
          <a:prstGeom prst="rect">
            <a:avLst/>
          </a:prstGeom>
        </p:spPr>
      </p:pic>
      <p:pic>
        <p:nvPicPr>
          <p:cNvPr id="11" name="Imagen 10" descr="Tazón con comida dentro&#10;&#10;Descripción generada automáticamente con confianza media">
            <a:extLst>
              <a:ext uri="{FF2B5EF4-FFF2-40B4-BE49-F238E27FC236}">
                <a16:creationId xmlns:a16="http://schemas.microsoft.com/office/drawing/2014/main" xmlns="" id="{C6A63E55-BBED-4B4A-B02E-594BE37127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0"/>
          <a:stretch/>
        </p:blipFill>
        <p:spPr>
          <a:xfrm>
            <a:off x="5916357" y="3300574"/>
            <a:ext cx="2185946" cy="218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2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DB7335-736D-4607-A049-1D1A19569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56"/>
            <a:ext cx="8193258" cy="814316"/>
          </a:xfrm>
        </p:spPr>
        <p:txBody>
          <a:bodyPr>
            <a:normAutofit/>
          </a:bodyPr>
          <a:lstStyle/>
          <a:p>
            <a:r>
              <a:rPr lang="x-none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Formación de raíces de esquejes.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5A8ACEC-2D86-4D44-A5A5-D5152DD61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252" y="1535857"/>
            <a:ext cx="4394981" cy="157310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s-EC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s-EC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 procesos involucrados en la formación de </a:t>
            </a:r>
            <a:r>
              <a:rPr lang="es-EC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raíces adventicias</a:t>
            </a:r>
            <a:r>
              <a:rPr lang="es-EC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son complejos, sin embargo se comprende de cuatro etapas: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8824CC-DC58-4C7A-BA5A-A3DD9D5140DC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13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39" t="19728" r="13338" b="5389"/>
          <a:stretch/>
        </p:blipFill>
        <p:spPr bwMode="auto">
          <a:xfrm>
            <a:off x="5945945" y="1295902"/>
            <a:ext cx="5112434" cy="4266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97CA6C35-D25D-4B1B-B68E-41671D59C293}"/>
              </a:ext>
            </a:extLst>
          </p:cNvPr>
          <p:cNvSpPr txBox="1"/>
          <p:nvPr/>
        </p:nvSpPr>
        <p:spPr>
          <a:xfrm>
            <a:off x="640084" y="3410487"/>
            <a:ext cx="4394980" cy="338554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sz="1600" b="1" dirty="0"/>
              <a:t>1. Activación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F1B7F233-0AAA-4248-B5C0-1D9FAF170A12}"/>
              </a:ext>
            </a:extLst>
          </p:cNvPr>
          <p:cNvSpPr txBox="1"/>
          <p:nvPr/>
        </p:nvSpPr>
        <p:spPr>
          <a:xfrm>
            <a:off x="640084" y="3869702"/>
            <a:ext cx="4394980" cy="338554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sz="1600" b="1" dirty="0"/>
              <a:t>2. Inducción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CFAF6A95-8794-4596-882A-69762881AE38}"/>
              </a:ext>
            </a:extLst>
          </p:cNvPr>
          <p:cNvSpPr txBox="1"/>
          <p:nvPr/>
        </p:nvSpPr>
        <p:spPr>
          <a:xfrm>
            <a:off x="640084" y="4299415"/>
            <a:ext cx="4394980" cy="338554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x-none" sz="1600" b="1" dirty="0"/>
              <a:t>3. Activación del primordio de la raíz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9216CE7-7DF6-4CB3-921C-DF38958A7C06}"/>
              </a:ext>
            </a:extLst>
          </p:cNvPr>
          <p:cNvSpPr txBox="1"/>
          <p:nvPr/>
        </p:nvSpPr>
        <p:spPr>
          <a:xfrm>
            <a:off x="640084" y="4768740"/>
            <a:ext cx="4394980" cy="338554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x-none" sz="1600" b="1" dirty="0"/>
              <a:t>4. Crecimiento</a:t>
            </a:r>
          </a:p>
        </p:txBody>
      </p:sp>
    </p:spTree>
    <p:extLst>
      <p:ext uri="{BB962C8B-B14F-4D97-AF65-F5344CB8AC3E}">
        <p14:creationId xmlns:p14="http://schemas.microsoft.com/office/powerpoint/2010/main" val="25879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8DC54B-CD16-4949-8E2D-2CE970F7E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4" y="78755"/>
            <a:ext cx="10515600" cy="602282"/>
          </a:xfrm>
        </p:spPr>
        <p:txBody>
          <a:bodyPr>
            <a:noAutofit/>
          </a:bodyPr>
          <a:lstStyle/>
          <a:p>
            <a:r>
              <a:rPr lang="x-none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sustratos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1C83A19B-E3AF-423E-9730-85FC10CE0C5A}"/>
              </a:ext>
            </a:extLst>
          </p:cNvPr>
          <p:cNvSpPr txBox="1"/>
          <p:nvPr/>
        </p:nvSpPr>
        <p:spPr>
          <a:xfrm>
            <a:off x="4768357" y="768062"/>
            <a:ext cx="3151822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sz="20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Sustrato ideal (No existe)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B1000BD-AB43-4973-8827-D24E694D7044}"/>
              </a:ext>
            </a:extLst>
          </p:cNvPr>
          <p:cNvSpPr txBox="1"/>
          <p:nvPr/>
        </p:nvSpPr>
        <p:spPr>
          <a:xfrm>
            <a:off x="8172166" y="1521494"/>
            <a:ext cx="260252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Materiales de bajo costo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D99FCFB4-B18B-46E4-90CA-3B8103399389}"/>
              </a:ext>
            </a:extLst>
          </p:cNvPr>
          <p:cNvSpPr txBox="1"/>
          <p:nvPr/>
        </p:nvSpPr>
        <p:spPr>
          <a:xfrm>
            <a:off x="8457617" y="2555676"/>
            <a:ext cx="260252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Materiales de fácil obtención y calidad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5318A272-E3BB-4155-906C-865910FD1422}"/>
              </a:ext>
            </a:extLst>
          </p:cNvPr>
          <p:cNvSpPr txBox="1"/>
          <p:nvPr/>
        </p:nvSpPr>
        <p:spPr>
          <a:xfrm>
            <a:off x="8386398" y="3897573"/>
            <a:ext cx="260252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Libres de patógenos y plagas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25A82AD-7CC5-4E7E-98DD-8DB82C60794C}"/>
              </a:ext>
            </a:extLst>
          </p:cNvPr>
          <p:cNvSpPr txBox="1"/>
          <p:nvPr/>
        </p:nvSpPr>
        <p:spPr>
          <a:xfrm>
            <a:off x="7156355" y="5013340"/>
            <a:ext cx="260252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Adecuada retención de humedad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D7445DA6-9B71-4A81-BB66-7B30474332D0}"/>
              </a:ext>
            </a:extLst>
          </p:cNvPr>
          <p:cNvSpPr txBox="1"/>
          <p:nvPr/>
        </p:nvSpPr>
        <p:spPr>
          <a:xfrm>
            <a:off x="2504340" y="4367138"/>
            <a:ext cx="153101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 6.2 – 6.8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B5278BA2-23E4-4B73-A458-11A995904569}"/>
              </a:ext>
            </a:extLst>
          </p:cNvPr>
          <p:cNvSpPr txBox="1"/>
          <p:nvPr/>
        </p:nvSpPr>
        <p:spPr>
          <a:xfrm>
            <a:off x="1955963" y="3305727"/>
            <a:ext cx="153101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 0.26 </a:t>
            </a:r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  <a:cs typeface="Calibri" panose="020F0502020204030204" pitchFamily="34" charset="0"/>
              </a:rPr>
              <a:t>dS.m</a:t>
            </a:r>
            <a:r>
              <a:rPr lang="en-US" sz="1800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  <a:cs typeface="Calibri" panose="020F0502020204030204" pitchFamily="34" charset="0"/>
              </a:rPr>
              <a:t>-1</a:t>
            </a:r>
            <a:endParaRPr lang="x-none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7A2773DC-8E4D-4459-BCA9-6ED6BBC4F246}"/>
              </a:ext>
            </a:extLst>
          </p:cNvPr>
          <p:cNvSpPr txBox="1"/>
          <p:nvPr/>
        </p:nvSpPr>
        <p:spPr>
          <a:xfrm>
            <a:off x="2209182" y="2244316"/>
            <a:ext cx="129367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C/N (25/1)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ED7BFDF7-3531-411F-8678-E373DC89926D}"/>
              </a:ext>
            </a:extLst>
          </p:cNvPr>
          <p:cNvSpPr txBox="1"/>
          <p:nvPr/>
        </p:nvSpPr>
        <p:spPr>
          <a:xfrm>
            <a:off x="2197736" y="1513533"/>
            <a:ext cx="249408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Densidad Aparente baja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E2CF248F-FCF4-4E01-A697-0BBB8576CD85}"/>
              </a:ext>
            </a:extLst>
          </p:cNvPr>
          <p:cNvSpPr txBox="1"/>
          <p:nvPr/>
        </p:nvSpPr>
        <p:spPr>
          <a:xfrm>
            <a:off x="3743465" y="5296655"/>
            <a:ext cx="204978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Drenaje adecuado</a:t>
            </a:r>
          </a:p>
        </p:txBody>
      </p:sp>
      <p:pic>
        <p:nvPicPr>
          <p:cNvPr id="2052" name="Picture 4" descr="Tipos de sustratos y sus características - Amigos de la Jardinería">
            <a:extLst>
              <a:ext uri="{FF2B5EF4-FFF2-40B4-BE49-F238E27FC236}">
                <a16:creationId xmlns:a16="http://schemas.microsoft.com/office/drawing/2014/main" xmlns="" id="{5E6677E9-9D30-4970-B078-CEC35F510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0" b="21592"/>
          <a:stretch/>
        </p:blipFill>
        <p:spPr bwMode="auto">
          <a:xfrm>
            <a:off x="4303786" y="1523753"/>
            <a:ext cx="3868380" cy="3356507"/>
          </a:xfrm>
          <a:prstGeom prst="ellipse">
            <a:avLst/>
          </a:prstGeom>
          <a:ln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9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D0D7B51-F98D-46F3-B5BE-E74ABC105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521"/>
            <a:ext cx="10515600" cy="509516"/>
          </a:xfrm>
        </p:spPr>
        <p:txBody>
          <a:bodyPr>
            <a:noAutofit/>
          </a:bodyPr>
          <a:lstStyle/>
          <a:p>
            <a:r>
              <a:rPr lang="x-none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del sustrato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B7D4B2D1-22D2-40B9-970B-D63E18C9CC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1126708"/>
              </p:ext>
            </p:extLst>
          </p:nvPr>
        </p:nvGraphicFramePr>
        <p:xfrm>
          <a:off x="171450" y="887896"/>
          <a:ext cx="11278428" cy="5328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185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462B23E-F62A-4610-97EC-7648D6688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01" y="-74662"/>
            <a:ext cx="10515600" cy="810486"/>
          </a:xfrm>
        </p:spPr>
        <p:txBody>
          <a:bodyPr>
            <a:normAutofit/>
          </a:bodyPr>
          <a:lstStyle/>
          <a:p>
            <a:r>
              <a:rPr lang="x-none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D25E7EE-24B1-4629-B9ED-9FA88725A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401" y="961783"/>
            <a:ext cx="4499344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x-none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Ubicación política</a:t>
            </a:r>
          </a:p>
          <a:p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Provincia:	Pichincha</a:t>
            </a:r>
          </a:p>
          <a:p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Cantón:	Quito</a:t>
            </a:r>
          </a:p>
          <a:p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Parroquia:	El Quinche</a:t>
            </a:r>
          </a:p>
          <a:p>
            <a:pPr marL="0" indent="0">
              <a:buNone/>
            </a:pP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x-none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Ubicación geográfica</a:t>
            </a:r>
          </a:p>
          <a:p>
            <a:pPr marL="0" indent="0">
              <a:buNone/>
            </a:pP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Latitud:		0°05'23"S </a:t>
            </a:r>
          </a:p>
          <a:p>
            <a:pPr marL="0" indent="0">
              <a:buNone/>
            </a:pPr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Longitud:	78°18'26"W</a:t>
            </a:r>
          </a:p>
          <a:p>
            <a:pPr marL="0" indent="0">
              <a:buNone/>
            </a:pPr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Altitud:		2520 m.s.n.m.</a:t>
            </a:r>
          </a:p>
        </p:txBody>
      </p:sp>
      <p:pic>
        <p:nvPicPr>
          <p:cNvPr id="4" name="1 Imagen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42" t="5405" r="3601" b="34594"/>
          <a:stretch>
            <a:fillRect/>
          </a:stretch>
        </p:blipFill>
        <p:spPr>
          <a:xfrm>
            <a:off x="343253" y="2948610"/>
            <a:ext cx="3658906" cy="1240347"/>
          </a:xfrm>
          <a:prstGeom prst="rect">
            <a:avLst/>
          </a:prstGeom>
        </p:spPr>
      </p:pic>
      <p:sp>
        <p:nvSpPr>
          <p:cNvPr id="8" name="Hexágono 7">
            <a:extLst>
              <a:ext uri="{FF2B5EF4-FFF2-40B4-BE49-F238E27FC236}">
                <a16:creationId xmlns:a16="http://schemas.microsoft.com/office/drawing/2014/main" xmlns="" id="{2B311029-F992-446F-B83F-F6817C48F0C0}"/>
              </a:ext>
            </a:extLst>
          </p:cNvPr>
          <p:cNvSpPr/>
          <p:nvPr/>
        </p:nvSpPr>
        <p:spPr>
          <a:xfrm>
            <a:off x="530001" y="4670657"/>
            <a:ext cx="1272296" cy="1094038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Hexágono 9">
            <a:extLst>
              <a:ext uri="{FF2B5EF4-FFF2-40B4-BE49-F238E27FC236}">
                <a16:creationId xmlns:a16="http://schemas.microsoft.com/office/drawing/2014/main" xmlns="" id="{89342107-18C0-4ACD-A317-6401FC0BCBAF}"/>
              </a:ext>
            </a:extLst>
          </p:cNvPr>
          <p:cNvSpPr/>
          <p:nvPr/>
        </p:nvSpPr>
        <p:spPr>
          <a:xfrm>
            <a:off x="2642950" y="1454636"/>
            <a:ext cx="1272296" cy="109403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Hexágono 11">
            <a:extLst>
              <a:ext uri="{FF2B5EF4-FFF2-40B4-BE49-F238E27FC236}">
                <a16:creationId xmlns:a16="http://schemas.microsoft.com/office/drawing/2014/main" xmlns="" id="{8F663B27-4CD2-4590-B791-705C7F32F943}"/>
              </a:ext>
            </a:extLst>
          </p:cNvPr>
          <p:cNvSpPr/>
          <p:nvPr/>
        </p:nvSpPr>
        <p:spPr>
          <a:xfrm>
            <a:off x="253485" y="1990702"/>
            <a:ext cx="3894444" cy="3200620"/>
          </a:xfrm>
          <a:prstGeom prst="hexagon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2895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Words>2531</Words>
  <Application>Microsoft Office PowerPoint</Application>
  <PresentationFormat>Personalizado</PresentationFormat>
  <Paragraphs>610</Paragraphs>
  <Slides>24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7" baseType="lpstr">
      <vt:lpstr>Diseño personalizado</vt:lpstr>
      <vt:lpstr>2_Tema de Office</vt:lpstr>
      <vt:lpstr>CorelDRAW</vt:lpstr>
      <vt:lpstr>Presentación de PowerPoint</vt:lpstr>
      <vt:lpstr>Presentación de PowerPoint</vt:lpstr>
      <vt:lpstr>Justificación</vt:lpstr>
      <vt:lpstr>Objetivos</vt:lpstr>
      <vt:lpstr>Hipótesis</vt:lpstr>
      <vt:lpstr>Formación de raíces de esquejes.</vt:lpstr>
      <vt:lpstr>Los sustratos</vt:lpstr>
      <vt:lpstr>Características del sustrato</vt:lpstr>
      <vt:lpstr>Metodología</vt:lpstr>
      <vt:lpstr>Presentación de PowerPoint</vt:lpstr>
      <vt:lpstr>Propiedades físicas y químicas</vt:lpstr>
      <vt:lpstr>Diseño experimental</vt:lpstr>
      <vt:lpstr>Variables evaluadas</vt:lpstr>
      <vt:lpstr>RESULTADOS Y DISCUSIÓN</vt:lpstr>
      <vt:lpstr>Evaluación de los sustratos lignocelulósicos durante el Compostaje</vt:lpstr>
      <vt:lpstr>Caracterización física de los sustratos lignocelulósicos y testigo</vt:lpstr>
      <vt:lpstr>Caracterización química de los sustratos lignocelulósicos y testigo</vt:lpstr>
      <vt:lpstr>Medición de las variables agronómicas del patrón Var. Natal Briar</vt:lpstr>
      <vt:lpstr>Medición de las variables agronómicas del patrón Var. Natal Briar</vt:lpstr>
      <vt:lpstr>Presentación de PowerPoint</vt:lpstr>
      <vt:lpstr>Medición de las variables agronómicas del patrón Var. Natal Briar</vt:lpstr>
      <vt:lpstr>Conclusiones</vt:lpstr>
      <vt:lpstr>Recomendaciones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ENRIQUE CHACON YANDUN</dc:creator>
  <cp:lastModifiedBy>User</cp:lastModifiedBy>
  <cp:revision>104</cp:revision>
  <dcterms:created xsi:type="dcterms:W3CDTF">2021-03-30T20:15:05Z</dcterms:created>
  <dcterms:modified xsi:type="dcterms:W3CDTF">2021-06-10T17:27:01Z</dcterms:modified>
</cp:coreProperties>
</file>