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7">
  <p:sldMasterIdLst>
    <p:sldMasterId id="2147483648" r:id="rId1"/>
    <p:sldMasterId id="2147484080" r:id="rId2"/>
  </p:sldMasterIdLst>
  <p:notesMasterIdLst>
    <p:notesMasterId r:id="rId38"/>
  </p:notesMasterIdLst>
  <p:sldIdLst>
    <p:sldId id="419" r:id="rId3"/>
    <p:sldId id="570" r:id="rId4"/>
    <p:sldId id="561" r:id="rId5"/>
    <p:sldId id="608" r:id="rId6"/>
    <p:sldId id="562" r:id="rId7"/>
    <p:sldId id="563" r:id="rId8"/>
    <p:sldId id="565" r:id="rId9"/>
    <p:sldId id="566" r:id="rId10"/>
    <p:sldId id="599" r:id="rId11"/>
    <p:sldId id="600" r:id="rId12"/>
    <p:sldId id="609" r:id="rId13"/>
    <p:sldId id="610" r:id="rId14"/>
    <p:sldId id="611" r:id="rId15"/>
    <p:sldId id="567" r:id="rId16"/>
    <p:sldId id="593" r:id="rId17"/>
    <p:sldId id="594" r:id="rId18"/>
    <p:sldId id="595" r:id="rId19"/>
    <p:sldId id="596" r:id="rId20"/>
    <p:sldId id="598" r:id="rId21"/>
    <p:sldId id="597" r:id="rId22"/>
    <p:sldId id="580" r:id="rId23"/>
    <p:sldId id="601" r:id="rId24"/>
    <p:sldId id="602" r:id="rId25"/>
    <p:sldId id="603" r:id="rId26"/>
    <p:sldId id="581" r:id="rId27"/>
    <p:sldId id="612" r:id="rId28"/>
    <p:sldId id="605" r:id="rId29"/>
    <p:sldId id="606" r:id="rId30"/>
    <p:sldId id="584" r:id="rId31"/>
    <p:sldId id="607" r:id="rId32"/>
    <p:sldId id="587" r:id="rId33"/>
    <p:sldId id="588" r:id="rId34"/>
    <p:sldId id="604" r:id="rId35"/>
    <p:sldId id="589" r:id="rId36"/>
    <p:sldId id="590" r:id="rId37"/>
  </p:sldIdLst>
  <p:sldSz cx="12192000" cy="6858000"/>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EBAN AUZ" initials="E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2F4A2"/>
    <a:srgbClr val="83ED83"/>
    <a:srgbClr val="53AB47"/>
    <a:srgbClr val="FF3300"/>
    <a:srgbClr val="7BBB61"/>
    <a:srgbClr val="B20612"/>
    <a:srgbClr val="336600"/>
    <a:srgbClr val="000000"/>
    <a:srgbClr val="A0DF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97" autoAdjust="0"/>
    <p:restoredTop sz="95407" autoAdjust="0"/>
  </p:normalViewPr>
  <p:slideViewPr>
    <p:cSldViewPr>
      <p:cViewPr varScale="1">
        <p:scale>
          <a:sx n="79" d="100"/>
          <a:sy n="79" d="100"/>
        </p:scale>
        <p:origin x="-402" y="-96"/>
      </p:cViewPr>
      <p:guideLst>
        <p:guide orient="horz" pos="2160"/>
        <p:guide pos="3840"/>
      </p:guideLst>
    </p:cSldViewPr>
  </p:slideViewPr>
  <p:outlineViewPr>
    <p:cViewPr>
      <p:scale>
        <a:sx n="33" d="100"/>
        <a:sy n="33" d="100"/>
      </p:scale>
      <p:origin x="24" y="6726"/>
    </p:cViewPr>
  </p:outlineViewPr>
  <p:notesTextViewPr>
    <p:cViewPr>
      <p:scale>
        <a:sx n="3" d="2"/>
        <a:sy n="3" d="2"/>
      </p:scale>
      <p:origin x="0" y="0"/>
    </p:cViewPr>
  </p:notesTextViewPr>
  <p:sorterViewPr>
    <p:cViewPr>
      <p:scale>
        <a:sx n="100" d="100"/>
        <a:sy n="100" d="100"/>
      </p:scale>
      <p:origin x="0" y="-66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B52698A-6408-4E9A-AA5D-004336F04574}" type="datetimeFigureOut">
              <a:rPr lang="es-EC"/>
              <a:pPr>
                <a:defRPr/>
              </a:pPr>
              <a:t>10/06/2021</a:t>
            </a:fld>
            <a:endParaRPr lang="es-EC"/>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s-EC"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C"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331DF2B-E15E-4EFA-AD59-C61873B2CE37}" type="slidenum">
              <a:rPr lang="es-EC"/>
              <a:pPr>
                <a:defRPr/>
              </a:pPr>
              <a:t>‹Nº›</a:t>
            </a:fld>
            <a:endParaRPr lang="es-EC"/>
          </a:p>
        </p:txBody>
      </p:sp>
    </p:spTree>
    <p:extLst>
      <p:ext uri="{BB962C8B-B14F-4D97-AF65-F5344CB8AC3E}">
        <p14:creationId xmlns:p14="http://schemas.microsoft.com/office/powerpoint/2010/main" val="2260531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62467"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buClr>
                <a:srgbClr val="000000"/>
              </a:buClr>
              <a:buSzPct val="100000"/>
              <a:buFont typeface="Times New Roman" panose="02020603050405020304" pitchFamily="18" charset="0"/>
              <a:buNone/>
            </a:pPr>
            <a:endParaRPr lang="es-ES" altLang="es-US">
              <a:solidFill>
                <a:srgbClr val="FFFFFF"/>
              </a:solidFill>
              <a:latin typeface="Arial" panose="020B0604020202020204" pitchFamily="34" charset="0"/>
            </a:endParaRPr>
          </a:p>
        </p:txBody>
      </p:sp>
      <p:sp>
        <p:nvSpPr>
          <p:cNvPr id="2" name="1 Marcador de notas"/>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91516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26"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a:p>
        </p:txBody>
      </p:sp>
      <p:sp>
        <p:nvSpPr>
          <p:cNvPr id="4" name="Rectangle 25"/>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a:p>
        </p:txBody>
      </p:sp>
      <p:sp>
        <p:nvSpPr>
          <p:cNvPr id="5" name="Rectangle 26"/>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a:p>
        </p:txBody>
      </p:sp>
      <p:sp>
        <p:nvSpPr>
          <p:cNvPr id="6" name="Rectangle 27"/>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89984" y="260351"/>
            <a:ext cx="1056216" cy="792163"/>
          </a:xfrm>
          <a:prstGeom prst="ellipse">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86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52890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013960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0"/>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Tree>
    <p:extLst>
      <p:ext uri="{BB962C8B-B14F-4D97-AF65-F5344CB8AC3E}">
        <p14:creationId xmlns:p14="http://schemas.microsoft.com/office/powerpoint/2010/main" val="4277823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82269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5"/>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741691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2" y="1604965"/>
            <a:ext cx="5380567" cy="3970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3370" y="1604965"/>
            <a:ext cx="5380567" cy="3970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02940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61762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1432013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54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75602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4488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799455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232083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2853" y="273050"/>
            <a:ext cx="2741083" cy="530225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1" y="273050"/>
            <a:ext cx="8020051" cy="53022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171225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282558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08661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238336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850775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427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625421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518256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2.v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sp>
        <p:nvSpPr>
          <p:cNvPr id="1027"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sp>
        <p:nvSpPr>
          <p:cNvPr id="1028" name="Line 23"/>
          <p:cNvSpPr>
            <a:spLocks noChangeShapeType="1"/>
          </p:cNvSpPr>
          <p:nvPr userDrawn="1"/>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029" name="Line 24"/>
          <p:cNvSpPr>
            <a:spLocks noChangeShapeType="1"/>
          </p:cNvSpPr>
          <p:nvPr userDrawn="1"/>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S"/>
          </a:p>
        </p:txBody>
      </p:sp>
      <p:pic>
        <p:nvPicPr>
          <p:cNvPr id="1030" name="Picture 26" descr="LOGO ESPE ORIGINAL copia"/>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8976784"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050" name="Object 1"/>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050" r:id="rId14" imgW="7748626" imgH="4759452" progId="">
                  <p:embed/>
                </p:oleObj>
              </mc:Choice>
              <mc:Fallback>
                <p:oleObj r:id="rId14" imgW="7748626" imgH="4759452"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2051" name="Rectangle 2"/>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defTabSz="449263" eaLnBrk="1" hangingPunct="1">
              <a:buSzPct val="100000"/>
              <a:defRPr/>
            </a:pPr>
            <a:endParaRPr lang="es-ES" altLang="es-US" sz="1400">
              <a:solidFill>
                <a:srgbClr val="000000"/>
              </a:solidFill>
            </a:endParaRPr>
          </a:p>
        </p:txBody>
      </p:sp>
      <p:sp>
        <p:nvSpPr>
          <p:cNvPr id="2052" name="Rectangle 3"/>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algn="ctr" defTabSz="449263" eaLnBrk="1" hangingPunct="1">
              <a:buSzPct val="100000"/>
              <a:defRPr/>
            </a:pPr>
            <a:endParaRPr lang="es-ES" altLang="es-US" sz="1400">
              <a:solidFill>
                <a:srgbClr val="000000"/>
              </a:solidFill>
            </a:endParaRPr>
          </a:p>
        </p:txBody>
      </p:sp>
      <p:sp>
        <p:nvSpPr>
          <p:cNvPr id="2053" name="Rectangle 4"/>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defTabSz="449263" eaLnBrk="1" hangingPunct="1">
              <a:buSzPct val="100000"/>
              <a:defRPr/>
            </a:pPr>
            <a:endParaRPr lang="es-ES" altLang="es-US" sz="1400">
              <a:solidFill>
                <a:srgbClr val="000000"/>
              </a:solidFill>
            </a:endParaRPr>
          </a:p>
        </p:txBody>
      </p:sp>
      <p:sp>
        <p:nvSpPr>
          <p:cNvPr id="2054" name="Rectangle 5"/>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algn="ctr" defTabSz="449263" eaLnBrk="1" hangingPunct="1">
              <a:buSzPct val="100000"/>
              <a:defRPr/>
            </a:pPr>
            <a:endParaRPr lang="es-ES" altLang="es-US" sz="1400">
              <a:solidFill>
                <a:srgbClr val="000000"/>
              </a:solidFill>
            </a:endParaRPr>
          </a:p>
        </p:txBody>
      </p:sp>
      <p:pic>
        <p:nvPicPr>
          <p:cNvPr id="2055" name="Picture 6"/>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56" name="Oval 7"/>
          <p:cNvSpPr>
            <a:spLocks noChangeArrowheads="1"/>
          </p:cNvSpPr>
          <p:nvPr/>
        </p:nvSpPr>
        <p:spPr bwMode="auto">
          <a:xfrm>
            <a:off x="289984" y="260355"/>
            <a:ext cx="1056216" cy="792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buClr>
                <a:srgbClr val="000000"/>
              </a:buClr>
              <a:buSzPct val="100000"/>
              <a:buFont typeface="Times New Roman" panose="02020603050405020304" pitchFamily="18" charset="0"/>
              <a:buNone/>
            </a:pPr>
            <a:endParaRPr lang="es-ES" altLang="es-US">
              <a:solidFill>
                <a:srgbClr val="FFFFFF"/>
              </a:solidFill>
              <a:latin typeface="Arial"/>
            </a:endParaRPr>
          </a:p>
        </p:txBody>
      </p:sp>
      <p:sp>
        <p:nvSpPr>
          <p:cNvPr id="2" name="Rectangle 8"/>
          <p:cNvSpPr>
            <a:spLocks noGrp="1" noChangeArrowheads="1"/>
          </p:cNvSpPr>
          <p:nvPr>
            <p:ph type="title"/>
          </p:nvPr>
        </p:nvSpPr>
        <p:spPr bwMode="auto">
          <a:xfrm>
            <a:off x="609600" y="273050"/>
            <a:ext cx="10964333" cy="1138238"/>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058" name="Rectangle 9"/>
          <p:cNvSpPr>
            <a:spLocks noGrp="1" noChangeArrowheads="1"/>
          </p:cNvSpPr>
          <p:nvPr>
            <p:ph type="body" idx="1"/>
          </p:nvPr>
        </p:nvSpPr>
        <p:spPr bwMode="auto">
          <a:xfrm>
            <a:off x="609600" y="1604965"/>
            <a:ext cx="1096433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altLang="es-US"/>
              <a:t>Click to edit the outline text format</a:t>
            </a:r>
          </a:p>
          <a:p>
            <a:pPr lvl="1"/>
            <a:r>
              <a:rPr lang="en-GB" altLang="es-US"/>
              <a:t>Second Outline Level</a:t>
            </a:r>
          </a:p>
          <a:p>
            <a:pPr lvl="2"/>
            <a:r>
              <a:rPr lang="en-GB" altLang="es-US"/>
              <a:t>Third Outline Level</a:t>
            </a:r>
          </a:p>
          <a:p>
            <a:pPr lvl="3"/>
            <a:r>
              <a:rPr lang="en-GB" altLang="es-US"/>
              <a:t>Fourth Outline Level</a:t>
            </a:r>
          </a:p>
          <a:p>
            <a:pPr lvl="4"/>
            <a:r>
              <a:rPr lang="en-GB" altLang="es-US"/>
              <a:t>Fifth Outline Level</a:t>
            </a:r>
          </a:p>
          <a:p>
            <a:pPr lvl="4"/>
            <a:r>
              <a:rPr lang="en-GB" altLang="es-US"/>
              <a:t>Sixth Outline Level</a:t>
            </a:r>
          </a:p>
          <a:p>
            <a:pPr lvl="4"/>
            <a:r>
              <a:rPr lang="en-GB" altLang="es-US"/>
              <a:t>Seventh Outline Level</a:t>
            </a:r>
          </a:p>
        </p:txBody>
      </p:sp>
      <p:pic>
        <p:nvPicPr>
          <p:cNvPr id="2059" name="Picture 10"/>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372533" y="182563"/>
            <a:ext cx="394546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733631580"/>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mj-lt"/>
          <a:ea typeface="+mj-ea"/>
          <a:cs typeface="+mj-cs"/>
        </a:defRPr>
      </a:lvl1pPr>
      <a:lvl2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2pPr>
      <a:lvl3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3pPr>
      <a:lvl4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4pPr>
      <a:lvl5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5pPr>
      <a:lvl6pPr marL="25146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6pPr>
      <a:lvl7pPr marL="29718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7pPr>
      <a:lvl8pPr marL="34290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8pPr>
      <a:lvl9pPr marL="38862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9pPr>
    </p:titleStyle>
    <p:bodyStyle>
      <a:lvl1pPr marL="342900" indent="-3429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1pPr>
      <a:lvl2pPr marL="742950" indent="-28575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2pPr>
      <a:lvl3pPr marL="11430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3pPr>
      <a:lvl4pPr marL="16002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4pPr>
      <a:lvl5pPr marL="20574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5pPr>
      <a:lvl6pPr marL="25146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6pPr>
      <a:lvl7pPr marL="29718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7pPr>
      <a:lvl8pPr marL="34290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8pPr>
      <a:lvl9pPr marL="38862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136775" y="1484784"/>
            <a:ext cx="8783761" cy="3970318"/>
          </a:xfrm>
          <a:prstGeom prst="rect">
            <a:avLst/>
          </a:prstGeom>
        </p:spPr>
        <p:txBody>
          <a:bodyPr wrap="square">
            <a:spAutoFit/>
          </a:bodyPr>
          <a:lstStyle/>
          <a:p>
            <a:pPr algn="ctr"/>
            <a:r>
              <a:rPr lang="es-EC" altLang="es-EC" b="1" dirty="0">
                <a:latin typeface="+mn-lt"/>
                <a:ea typeface="Calibri" panose="020F0502020204030204" pitchFamily="34" charset="0"/>
                <a:cs typeface="Calibri" panose="020F0502020204030204" pitchFamily="34" charset="0"/>
              </a:rPr>
              <a:t>“Efecto de tres niveles de Grasa  sobre el Desempeño Productivo de </a:t>
            </a:r>
            <a:r>
              <a:rPr lang="es-EC" altLang="es-EC" b="1" i="1" dirty="0" err="1">
                <a:latin typeface="+mn-lt"/>
                <a:ea typeface="Calibri" panose="020F0502020204030204" pitchFamily="34" charset="0"/>
                <a:cs typeface="Calibri" panose="020F0502020204030204" pitchFamily="34" charset="0"/>
              </a:rPr>
              <a:t>Oncorhynchus</a:t>
            </a:r>
            <a:r>
              <a:rPr lang="es-EC" altLang="es-EC" b="1" i="1" dirty="0">
                <a:latin typeface="+mn-lt"/>
                <a:ea typeface="Calibri" panose="020F0502020204030204" pitchFamily="34" charset="0"/>
                <a:cs typeface="Calibri" panose="020F0502020204030204" pitchFamily="34" charset="0"/>
              </a:rPr>
              <a:t> </a:t>
            </a:r>
            <a:r>
              <a:rPr lang="es-EC" altLang="es-EC" b="1" i="1" dirty="0" err="1">
                <a:latin typeface="+mn-lt"/>
                <a:ea typeface="Calibri" panose="020F0502020204030204" pitchFamily="34" charset="0"/>
                <a:cs typeface="Calibri" panose="020F0502020204030204" pitchFamily="34" charset="0"/>
              </a:rPr>
              <a:t>mykiss</a:t>
            </a:r>
            <a:r>
              <a:rPr lang="es-EC" altLang="es-EC" b="1" i="1" dirty="0">
                <a:latin typeface="+mn-lt"/>
                <a:ea typeface="Calibri" panose="020F0502020204030204" pitchFamily="34" charset="0"/>
                <a:cs typeface="Calibri" panose="020F0502020204030204" pitchFamily="34" charset="0"/>
              </a:rPr>
              <a:t> en fase de Alevinaje </a:t>
            </a:r>
            <a:r>
              <a:rPr lang="es-EC" altLang="es-EC" b="1" dirty="0">
                <a:latin typeface="+mn-lt"/>
                <a:ea typeface="Calibri" panose="020F0502020204030204" pitchFamily="34" charset="0"/>
                <a:cs typeface="Calibri" panose="020F0502020204030204" pitchFamily="34" charset="0"/>
              </a:rPr>
              <a:t>”</a:t>
            </a:r>
            <a:endParaRPr lang="es-EC" altLang="es-EC" dirty="0">
              <a:latin typeface="+mn-lt"/>
              <a:ea typeface="Calibri" panose="020F0502020204030204" pitchFamily="34" charset="0"/>
              <a:cs typeface="Calibri" panose="020F0502020204030204" pitchFamily="34" charset="0"/>
            </a:endParaRPr>
          </a:p>
          <a:p>
            <a:pPr algn="ctr"/>
            <a:endParaRPr lang="es-EC" dirty="0">
              <a:latin typeface="+mn-lt"/>
              <a:cs typeface="Calibri" panose="020F0502020204030204" pitchFamily="34" charset="0"/>
            </a:endParaRPr>
          </a:p>
          <a:p>
            <a:pPr algn="ctr"/>
            <a:r>
              <a:rPr lang="es-EC" dirty="0">
                <a:latin typeface="+mn-lt"/>
                <a:cs typeface="Calibri" panose="020F0502020204030204" pitchFamily="34" charset="0"/>
              </a:rPr>
              <a:t>Masabanda </a:t>
            </a:r>
            <a:r>
              <a:rPr lang="es-EC" dirty="0" err="1">
                <a:latin typeface="+mn-lt"/>
                <a:cs typeface="Calibri" panose="020F0502020204030204" pitchFamily="34" charset="0"/>
              </a:rPr>
              <a:t>Manopanta</a:t>
            </a:r>
            <a:r>
              <a:rPr lang="es-EC" dirty="0">
                <a:latin typeface="+mn-lt"/>
                <a:cs typeface="Calibri" panose="020F0502020204030204" pitchFamily="34" charset="0"/>
              </a:rPr>
              <a:t>, José Luis</a:t>
            </a:r>
          </a:p>
          <a:p>
            <a:pPr algn="ctr"/>
            <a:r>
              <a:rPr lang="es-EC" dirty="0">
                <a:latin typeface="+mn-lt"/>
                <a:cs typeface="Calibri" panose="020F0502020204030204" pitchFamily="34" charset="0"/>
              </a:rPr>
              <a:t> </a:t>
            </a:r>
          </a:p>
          <a:p>
            <a:pPr algn="ctr"/>
            <a:r>
              <a:rPr lang="es-EC" dirty="0">
                <a:latin typeface="+mn-lt"/>
                <a:cs typeface="Calibri" panose="020F0502020204030204" pitchFamily="34" charset="0"/>
              </a:rPr>
              <a:t>Departamento de Ciencias de la Vida y de la Agricultura</a:t>
            </a:r>
          </a:p>
          <a:p>
            <a:pPr algn="ctr"/>
            <a:endParaRPr lang="es-EC" dirty="0">
              <a:latin typeface="+mn-lt"/>
              <a:cs typeface="Calibri" panose="020F0502020204030204" pitchFamily="34" charset="0"/>
            </a:endParaRPr>
          </a:p>
          <a:p>
            <a:pPr algn="ctr"/>
            <a:r>
              <a:rPr lang="es-EC" dirty="0">
                <a:latin typeface="+mn-lt"/>
                <a:cs typeface="Calibri" panose="020F0502020204030204" pitchFamily="34" charset="0"/>
              </a:rPr>
              <a:t>Carrera de Ingeniería Agropecuaria</a:t>
            </a:r>
          </a:p>
          <a:p>
            <a:pPr algn="ctr"/>
            <a:r>
              <a:rPr lang="es-EC" dirty="0">
                <a:latin typeface="+mn-lt"/>
                <a:cs typeface="Calibri" panose="020F0502020204030204" pitchFamily="34" charset="0"/>
              </a:rPr>
              <a:t> </a:t>
            </a:r>
          </a:p>
          <a:p>
            <a:pPr algn="ctr"/>
            <a:r>
              <a:rPr lang="es-EC" dirty="0">
                <a:latin typeface="+mn-lt"/>
                <a:cs typeface="Calibri" panose="020F0502020204030204" pitchFamily="34" charset="0"/>
              </a:rPr>
              <a:t>Trabajo de titulación, previo a la obtención del título de Ingeniero Agropecuario </a:t>
            </a:r>
          </a:p>
          <a:p>
            <a:pPr algn="ctr"/>
            <a:r>
              <a:rPr lang="es-EC" dirty="0">
                <a:latin typeface="+mn-lt"/>
                <a:cs typeface="Calibri" panose="020F0502020204030204" pitchFamily="34" charset="0"/>
              </a:rPr>
              <a:t> </a:t>
            </a:r>
          </a:p>
          <a:p>
            <a:pPr algn="ctr"/>
            <a:r>
              <a:rPr lang="es-EC" dirty="0">
                <a:latin typeface="+mn-lt"/>
                <a:cs typeface="Calibri" panose="020F0502020204030204" pitchFamily="34" charset="0"/>
              </a:rPr>
              <a:t>PhD. Ortiz Tirado, Juan Cristóbal </a:t>
            </a:r>
          </a:p>
          <a:p>
            <a:pPr algn="ctr"/>
            <a:r>
              <a:rPr lang="es-EC" dirty="0">
                <a:latin typeface="+mn-lt"/>
                <a:cs typeface="Calibri" panose="020F0502020204030204" pitchFamily="34" charset="0"/>
              </a:rPr>
              <a:t> </a:t>
            </a:r>
          </a:p>
          <a:p>
            <a:pPr algn="ctr"/>
            <a:r>
              <a:rPr lang="es-EC" dirty="0">
                <a:latin typeface="+mn-lt"/>
                <a:cs typeface="Calibri" panose="020F0502020204030204" pitchFamily="34" charset="0"/>
              </a:rPr>
              <a:t>18 de marzo del 2021 </a:t>
            </a:r>
          </a:p>
        </p:txBody>
      </p:sp>
      <p:sp>
        <p:nvSpPr>
          <p:cNvPr id="2" name="AutoShape 2" descr="Resultado de imagen para ucm"/>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srgbClr val="000000"/>
              </a:solidFill>
              <a:latin typeface="Arial"/>
            </a:endParaRPr>
          </a:p>
        </p:txBody>
      </p:sp>
      <p:sp>
        <p:nvSpPr>
          <p:cNvPr id="4" name="AutoShape 4" descr="Resultado de imagen para ucm"/>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srgbClr val="000000"/>
              </a:solidFill>
              <a:latin typeface="Arial"/>
            </a:endParaRPr>
          </a:p>
        </p:txBody>
      </p:sp>
      <p:pic>
        <p:nvPicPr>
          <p:cNvPr id="5" name="Imagen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88488" y="7938"/>
            <a:ext cx="1577415" cy="1548854"/>
          </a:xfrm>
          <a:prstGeom prst="rect">
            <a:avLst/>
          </a:prstGeom>
        </p:spPr>
      </p:pic>
    </p:spTree>
    <p:extLst>
      <p:ext uri="{BB962C8B-B14F-4D97-AF65-F5344CB8AC3E}">
        <p14:creationId xmlns:p14="http://schemas.microsoft.com/office/powerpoint/2010/main" val="1581550245"/>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040114C9-383A-4F97-92A6-86E920D3C2B2}"/>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xmlns="" id="{1953693A-6FAA-4C63-824B-66DEB8CD5F75}"/>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sp>
        <p:nvSpPr>
          <p:cNvPr id="13316" name="CuadroTexto 4">
            <a:extLst>
              <a:ext uri="{FF2B5EF4-FFF2-40B4-BE49-F238E27FC236}">
                <a16:creationId xmlns:a16="http://schemas.microsoft.com/office/drawing/2014/main" xmlns="" id="{C6BA45B1-B9F8-49D3-BF3E-C3795CCB9149}"/>
              </a:ext>
            </a:extLst>
          </p:cNvPr>
          <p:cNvSpPr txBox="1">
            <a:spLocks noChangeArrowheads="1"/>
          </p:cNvSpPr>
          <p:nvPr/>
        </p:nvSpPr>
        <p:spPr bwMode="auto">
          <a:xfrm>
            <a:off x="4264025" y="3676650"/>
            <a:ext cx="31115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Aft>
                <a:spcPts val="1000"/>
              </a:spcAft>
            </a:pPr>
            <a:r>
              <a:rPr lang="es-EC" altLang="es-EC">
                <a:cs typeface="Times New Roman" panose="02020603050405020304" pitchFamily="18" charset="0"/>
              </a:rPr>
              <a:t>Proteína</a:t>
            </a:r>
          </a:p>
          <a:p>
            <a:pPr algn="r">
              <a:spcAft>
                <a:spcPts val="1000"/>
              </a:spcAft>
            </a:pPr>
            <a:r>
              <a:rPr lang="es-EC" altLang="es-EC">
                <a:cs typeface="Times New Roman" panose="02020603050405020304" pitchFamily="18" charset="0"/>
              </a:rPr>
              <a:t>Grasa</a:t>
            </a:r>
          </a:p>
          <a:p>
            <a:pPr algn="r">
              <a:spcAft>
                <a:spcPts val="1000"/>
              </a:spcAft>
            </a:pPr>
            <a:r>
              <a:rPr lang="es-EC" altLang="es-EC">
                <a:cs typeface="Times New Roman" panose="02020603050405020304" pitchFamily="18" charset="0"/>
              </a:rPr>
              <a:t>Carbohidratos</a:t>
            </a:r>
          </a:p>
          <a:p>
            <a:pPr algn="r">
              <a:spcAft>
                <a:spcPts val="1000"/>
              </a:spcAft>
            </a:pPr>
            <a:r>
              <a:rPr lang="es-EC" altLang="es-EC">
                <a:cs typeface="Times New Roman" panose="02020603050405020304" pitchFamily="18" charset="0"/>
              </a:rPr>
              <a:t>Vitaminas y Minerales</a:t>
            </a:r>
            <a:endParaRPr lang="es-EC" altLang="es-EC">
              <a:latin typeface="Calibri" panose="020F0502020204030204" pitchFamily="34" charset="0"/>
              <a:ea typeface="Calibri" panose="020F0502020204030204" pitchFamily="34" charset="0"/>
              <a:cs typeface="Times New Roman" panose="02020603050405020304" pitchFamily="18" charset="0"/>
            </a:endParaRPr>
          </a:p>
        </p:txBody>
      </p:sp>
      <p:sp>
        <p:nvSpPr>
          <p:cNvPr id="13317" name="CuadroTexto 6">
            <a:extLst>
              <a:ext uri="{FF2B5EF4-FFF2-40B4-BE49-F238E27FC236}">
                <a16:creationId xmlns:a16="http://schemas.microsoft.com/office/drawing/2014/main" xmlns="" id="{61A917F1-5FAA-47C4-B31B-0E3EB08CB228}"/>
              </a:ext>
            </a:extLst>
          </p:cNvPr>
          <p:cNvSpPr txBox="1">
            <a:spLocks noChangeArrowheads="1"/>
          </p:cNvSpPr>
          <p:nvPr/>
        </p:nvSpPr>
        <p:spPr bwMode="auto">
          <a:xfrm>
            <a:off x="2879725" y="1284288"/>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Netamente carnívoro</a:t>
            </a:r>
            <a:endParaRPr lang="es-EC" altLang="es-EC"/>
          </a:p>
        </p:txBody>
      </p:sp>
      <p:pic>
        <p:nvPicPr>
          <p:cNvPr id="13318" name="Picture 2" descr="Resultado de imagen de trucha arcoiris en estado natural">
            <a:extLst>
              <a:ext uri="{FF2B5EF4-FFF2-40B4-BE49-F238E27FC236}">
                <a16:creationId xmlns:a16="http://schemas.microsoft.com/office/drawing/2014/main" xmlns="" id="{E608F72A-002A-4462-900E-AE6BDE3D1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38" y="1023938"/>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CuadroTexto 9">
            <a:extLst>
              <a:ext uri="{FF2B5EF4-FFF2-40B4-BE49-F238E27FC236}">
                <a16:creationId xmlns:a16="http://schemas.microsoft.com/office/drawing/2014/main" xmlns="" id="{E3EDFB27-4387-4A0D-AE94-437CECC2E78C}"/>
              </a:ext>
            </a:extLst>
          </p:cNvPr>
          <p:cNvSpPr txBox="1">
            <a:spLocks noChangeArrowheads="1"/>
          </p:cNvSpPr>
          <p:nvPr/>
        </p:nvSpPr>
        <p:spPr bwMode="auto">
          <a:xfrm>
            <a:off x="5508625" y="757238"/>
            <a:ext cx="2819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Insectos inmaduros </a:t>
            </a:r>
          </a:p>
          <a:p>
            <a:r>
              <a:rPr lang="es-EC" altLang="es-EC">
                <a:cs typeface="Times New Roman" panose="02020603050405020304" pitchFamily="18" charset="0"/>
              </a:rPr>
              <a:t>Larvas</a:t>
            </a:r>
          </a:p>
          <a:p>
            <a:r>
              <a:rPr lang="es-EC" altLang="es-EC">
                <a:cs typeface="Times New Roman" panose="02020603050405020304" pitchFamily="18" charset="0"/>
              </a:rPr>
              <a:t>Crustáceos</a:t>
            </a:r>
          </a:p>
          <a:p>
            <a:r>
              <a:rPr lang="es-EC" altLang="es-EC">
                <a:cs typeface="Times New Roman" panose="02020603050405020304" pitchFamily="18" charset="0"/>
              </a:rPr>
              <a:t>Invertebrados acuáticos </a:t>
            </a:r>
          </a:p>
          <a:p>
            <a:r>
              <a:rPr lang="es-EC" altLang="es-EC">
                <a:cs typeface="Times New Roman" panose="02020603050405020304" pitchFamily="18" charset="0"/>
              </a:rPr>
              <a:t>Algas </a:t>
            </a:r>
            <a:endParaRPr lang="es-EC" altLang="es-EC"/>
          </a:p>
        </p:txBody>
      </p:sp>
      <p:sp>
        <p:nvSpPr>
          <p:cNvPr id="13320" name="CuadroTexto 10">
            <a:extLst>
              <a:ext uri="{FF2B5EF4-FFF2-40B4-BE49-F238E27FC236}">
                <a16:creationId xmlns:a16="http://schemas.microsoft.com/office/drawing/2014/main" xmlns="" id="{CF998A8E-0871-4C6A-B52A-9B84574DEEBA}"/>
              </a:ext>
            </a:extLst>
          </p:cNvPr>
          <p:cNvSpPr txBox="1">
            <a:spLocks noChangeArrowheads="1"/>
          </p:cNvSpPr>
          <p:nvPr/>
        </p:nvSpPr>
        <p:spPr bwMode="auto">
          <a:xfrm>
            <a:off x="3154363" y="2614613"/>
            <a:ext cx="2665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Cultivos Intensivos </a:t>
            </a:r>
            <a:endParaRPr lang="es-EC" altLang="es-EC"/>
          </a:p>
        </p:txBody>
      </p:sp>
      <p:sp>
        <p:nvSpPr>
          <p:cNvPr id="13321" name="CuadroTexto 12">
            <a:extLst>
              <a:ext uri="{FF2B5EF4-FFF2-40B4-BE49-F238E27FC236}">
                <a16:creationId xmlns:a16="http://schemas.microsoft.com/office/drawing/2014/main" xmlns="" id="{8C874CE5-A66A-40D8-9EF6-C8FEFCF3F3C1}"/>
              </a:ext>
            </a:extLst>
          </p:cNvPr>
          <p:cNvSpPr txBox="1">
            <a:spLocks noChangeArrowheads="1"/>
          </p:cNvSpPr>
          <p:nvPr/>
        </p:nvSpPr>
        <p:spPr bwMode="auto">
          <a:xfrm>
            <a:off x="5507038" y="2535238"/>
            <a:ext cx="1381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Peletizadas  </a:t>
            </a:r>
          </a:p>
          <a:p>
            <a:r>
              <a:rPr lang="es-EC" altLang="es-EC">
                <a:cs typeface="Times New Roman" panose="02020603050405020304" pitchFamily="18" charset="0"/>
              </a:rPr>
              <a:t>Extruidas</a:t>
            </a:r>
            <a:endParaRPr lang="es-EC" altLang="es-EC"/>
          </a:p>
        </p:txBody>
      </p:sp>
      <p:sp>
        <p:nvSpPr>
          <p:cNvPr id="13322" name="CuadroTexto 14">
            <a:extLst>
              <a:ext uri="{FF2B5EF4-FFF2-40B4-BE49-F238E27FC236}">
                <a16:creationId xmlns:a16="http://schemas.microsoft.com/office/drawing/2014/main" xmlns="" id="{1BB127AE-59FD-481A-A0A8-965814CE4814}"/>
              </a:ext>
            </a:extLst>
          </p:cNvPr>
          <p:cNvSpPr txBox="1">
            <a:spLocks noChangeArrowheads="1"/>
          </p:cNvSpPr>
          <p:nvPr/>
        </p:nvSpPr>
        <p:spPr bwMode="auto">
          <a:xfrm>
            <a:off x="7608888" y="2397125"/>
            <a:ext cx="38163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Etapa fisiológica, con la finalidad de cubrir   las demandas nutricionales de la especie (Imaki, 2003).</a:t>
            </a:r>
            <a:endParaRPr lang="es-EC" altLang="es-EC"/>
          </a:p>
        </p:txBody>
      </p:sp>
      <p:pic>
        <p:nvPicPr>
          <p:cNvPr id="14" name="Imagen 13">
            <a:extLst>
              <a:ext uri="{FF2B5EF4-FFF2-40B4-BE49-F238E27FC236}">
                <a16:creationId xmlns:a16="http://schemas.microsoft.com/office/drawing/2014/main" xmlns="" id="{D77E4878-1D51-432B-8B37-BD24917FAA73}"/>
              </a:ext>
            </a:extLst>
          </p:cNvPr>
          <p:cNvPicPr>
            <a:picLocks noChangeAspect="1"/>
          </p:cNvPicPr>
          <p:nvPr/>
        </p:nvPicPr>
        <p:blipFill>
          <a:blip r:embed="rId3"/>
          <a:stretch>
            <a:fillRect/>
          </a:stretch>
        </p:blipFill>
        <p:spPr>
          <a:xfrm>
            <a:off x="8223360" y="544224"/>
            <a:ext cx="1086664" cy="899970"/>
          </a:xfrm>
          <a:prstGeom prst="ellipse">
            <a:avLst/>
          </a:prstGeom>
          <a:ln>
            <a:noFill/>
          </a:ln>
          <a:effectLst>
            <a:softEdge rad="112500"/>
          </a:effectLst>
        </p:spPr>
      </p:pic>
      <p:pic>
        <p:nvPicPr>
          <p:cNvPr id="16" name="Imagen 15">
            <a:extLst>
              <a:ext uri="{FF2B5EF4-FFF2-40B4-BE49-F238E27FC236}">
                <a16:creationId xmlns:a16="http://schemas.microsoft.com/office/drawing/2014/main" xmlns="" id="{8033891C-4047-45FB-A814-84F6F81E4594}"/>
              </a:ext>
            </a:extLst>
          </p:cNvPr>
          <p:cNvPicPr>
            <a:picLocks noChangeAspect="1"/>
          </p:cNvPicPr>
          <p:nvPr/>
        </p:nvPicPr>
        <p:blipFill>
          <a:blip r:embed="rId4"/>
          <a:stretch>
            <a:fillRect/>
          </a:stretch>
        </p:blipFill>
        <p:spPr>
          <a:xfrm>
            <a:off x="10173087" y="568914"/>
            <a:ext cx="980025" cy="918640"/>
          </a:xfrm>
          <a:prstGeom prst="ellipse">
            <a:avLst/>
          </a:prstGeom>
          <a:ln>
            <a:noFill/>
          </a:ln>
          <a:effectLst>
            <a:softEdge rad="112500"/>
          </a:effectLst>
        </p:spPr>
      </p:pic>
      <p:pic>
        <p:nvPicPr>
          <p:cNvPr id="30724" name="Picture 4" descr="Resultado de imagen de gammarus">
            <a:extLst>
              <a:ext uri="{FF2B5EF4-FFF2-40B4-BE49-F238E27FC236}">
                <a16:creationId xmlns:a16="http://schemas.microsoft.com/office/drawing/2014/main" xmlns="" id="{00B1D0C2-DF8D-4BCB-903C-62431FD51008}"/>
              </a:ext>
            </a:extLst>
          </p:cNvPr>
          <p:cNvPicPr>
            <a:picLocks noChangeAspect="1" noChangeArrowheads="1"/>
          </p:cNvPicPr>
          <p:nvPr/>
        </p:nvPicPr>
        <p:blipFill rotWithShape="1">
          <a:blip r:embed="rId5"/>
          <a:srcRect l="14943" b="14194"/>
          <a:stretch/>
        </p:blipFill>
        <p:spPr bwMode="auto">
          <a:xfrm>
            <a:off x="9191311" y="1284992"/>
            <a:ext cx="1092376" cy="1030445"/>
          </a:xfrm>
          <a:prstGeom prst="ellipse">
            <a:avLst/>
          </a:prstGeom>
          <a:ln>
            <a:noFill/>
          </a:ln>
          <a:effectLst>
            <a:softEdge rad="112500"/>
          </a:effectLst>
        </p:spPr>
      </p:pic>
      <p:sp>
        <p:nvSpPr>
          <p:cNvPr id="13326" name="CuadroTexto 19">
            <a:extLst>
              <a:ext uri="{FF2B5EF4-FFF2-40B4-BE49-F238E27FC236}">
                <a16:creationId xmlns:a16="http://schemas.microsoft.com/office/drawing/2014/main" xmlns="" id="{26E94B4E-8246-44E1-BE03-E8FE6C35E34E}"/>
              </a:ext>
            </a:extLst>
          </p:cNvPr>
          <p:cNvSpPr txBox="1">
            <a:spLocks noChangeArrowheads="1"/>
          </p:cNvSpPr>
          <p:nvPr/>
        </p:nvSpPr>
        <p:spPr bwMode="auto">
          <a:xfrm>
            <a:off x="7848600" y="4046538"/>
            <a:ext cx="3111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s-EC" altLang="es-EC">
                <a:cs typeface="Times New Roman" panose="02020603050405020304" pitchFamily="18" charset="0"/>
              </a:rPr>
              <a:t>Dietas deben estar controladas y equilibradas en los nutrientes</a:t>
            </a:r>
            <a:endParaRPr lang="es-EC" altLang="es-EC"/>
          </a:p>
        </p:txBody>
      </p:sp>
      <p:sp>
        <p:nvSpPr>
          <p:cNvPr id="13327" name="CuadroTexto 21">
            <a:extLst>
              <a:ext uri="{FF2B5EF4-FFF2-40B4-BE49-F238E27FC236}">
                <a16:creationId xmlns:a16="http://schemas.microsoft.com/office/drawing/2014/main" xmlns="" id="{CCE01C1E-2201-4D55-BF04-103DA5C343B0}"/>
              </a:ext>
            </a:extLst>
          </p:cNvPr>
          <p:cNvSpPr txBox="1">
            <a:spLocks noChangeArrowheads="1"/>
          </p:cNvSpPr>
          <p:nvPr/>
        </p:nvSpPr>
        <p:spPr bwMode="auto">
          <a:xfrm>
            <a:off x="773113" y="4000500"/>
            <a:ext cx="33289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Lograr un buen crecimiento y desarrollo del pez (Ortiz, 2015).</a:t>
            </a:r>
            <a:endParaRPr lang="es-EC" altLang="es-EC"/>
          </a:p>
        </p:txBody>
      </p:sp>
      <p:sp>
        <p:nvSpPr>
          <p:cNvPr id="19" name="Abrir llave 18">
            <a:extLst>
              <a:ext uri="{FF2B5EF4-FFF2-40B4-BE49-F238E27FC236}">
                <a16:creationId xmlns:a16="http://schemas.microsoft.com/office/drawing/2014/main" xmlns="" id="{6F0DB888-6E11-4898-B5CA-1EFF0720D7EA}"/>
              </a:ext>
            </a:extLst>
          </p:cNvPr>
          <p:cNvSpPr/>
          <p:nvPr/>
        </p:nvSpPr>
        <p:spPr>
          <a:xfrm>
            <a:off x="5159375" y="757238"/>
            <a:ext cx="384175" cy="1474787"/>
          </a:xfrm>
          <a:prstGeom prst="lef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s-EC"/>
          </a:p>
        </p:txBody>
      </p:sp>
      <p:sp>
        <p:nvSpPr>
          <p:cNvPr id="21" name="Abrir llave 20">
            <a:extLst>
              <a:ext uri="{FF2B5EF4-FFF2-40B4-BE49-F238E27FC236}">
                <a16:creationId xmlns:a16="http://schemas.microsoft.com/office/drawing/2014/main" xmlns="" id="{8B63340A-9930-490A-8603-5CE816737D3C}"/>
              </a:ext>
            </a:extLst>
          </p:cNvPr>
          <p:cNvSpPr/>
          <p:nvPr/>
        </p:nvSpPr>
        <p:spPr>
          <a:xfrm>
            <a:off x="5375275" y="2535238"/>
            <a:ext cx="168275" cy="596900"/>
          </a:xfrm>
          <a:prstGeom prst="lef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s-EC"/>
          </a:p>
        </p:txBody>
      </p:sp>
      <p:sp>
        <p:nvSpPr>
          <p:cNvPr id="23" name="Flecha: a la derecha 22">
            <a:extLst>
              <a:ext uri="{FF2B5EF4-FFF2-40B4-BE49-F238E27FC236}">
                <a16:creationId xmlns:a16="http://schemas.microsoft.com/office/drawing/2014/main" xmlns="" id="{9920CE79-4484-4232-BFAA-806204307DF4}"/>
              </a:ext>
            </a:extLst>
          </p:cNvPr>
          <p:cNvSpPr/>
          <p:nvPr/>
        </p:nvSpPr>
        <p:spPr>
          <a:xfrm>
            <a:off x="7069138" y="2651125"/>
            <a:ext cx="466725" cy="333375"/>
          </a:xfrm>
          <a:prstGeom prst="rightArrow">
            <a:avLst/>
          </a:prstGeom>
          <a:ln>
            <a:solidFill>
              <a:srgbClr val="00B05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EC"/>
          </a:p>
        </p:txBody>
      </p:sp>
      <p:sp>
        <p:nvSpPr>
          <p:cNvPr id="24" name="Flecha: hacia abajo 23">
            <a:extLst>
              <a:ext uri="{FF2B5EF4-FFF2-40B4-BE49-F238E27FC236}">
                <a16:creationId xmlns:a16="http://schemas.microsoft.com/office/drawing/2014/main" xmlns="" id="{043DA917-8DAA-4692-894E-964E7350DB0E}"/>
              </a:ext>
            </a:extLst>
          </p:cNvPr>
          <p:cNvSpPr/>
          <p:nvPr/>
        </p:nvSpPr>
        <p:spPr>
          <a:xfrm>
            <a:off x="9191625" y="3429000"/>
            <a:ext cx="360363" cy="504825"/>
          </a:xfrm>
          <a:prstGeom prst="downArrow">
            <a:avLst/>
          </a:prstGeom>
          <a:ln>
            <a:solidFill>
              <a:srgbClr val="00B05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EC"/>
          </a:p>
        </p:txBody>
      </p:sp>
      <p:sp>
        <p:nvSpPr>
          <p:cNvPr id="25" name="Cerrar llave 24">
            <a:extLst>
              <a:ext uri="{FF2B5EF4-FFF2-40B4-BE49-F238E27FC236}">
                <a16:creationId xmlns:a16="http://schemas.microsoft.com/office/drawing/2014/main" xmlns="" id="{1343377C-7DD6-43AC-A135-85279E78122A}"/>
              </a:ext>
            </a:extLst>
          </p:cNvPr>
          <p:cNvSpPr/>
          <p:nvPr/>
        </p:nvSpPr>
        <p:spPr>
          <a:xfrm>
            <a:off x="7535863" y="3724275"/>
            <a:ext cx="182562" cy="1476375"/>
          </a:xfrm>
          <a:prstGeom prst="righ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s-EC"/>
          </a:p>
        </p:txBody>
      </p:sp>
      <p:sp>
        <p:nvSpPr>
          <p:cNvPr id="26" name="Flecha: hacia la izquierda 25">
            <a:extLst>
              <a:ext uri="{FF2B5EF4-FFF2-40B4-BE49-F238E27FC236}">
                <a16:creationId xmlns:a16="http://schemas.microsoft.com/office/drawing/2014/main" xmlns="" id="{80F490E5-CEE6-41A6-8C4D-828836AE6234}"/>
              </a:ext>
            </a:extLst>
          </p:cNvPr>
          <p:cNvSpPr/>
          <p:nvPr/>
        </p:nvSpPr>
        <p:spPr>
          <a:xfrm>
            <a:off x="4264025" y="4246563"/>
            <a:ext cx="608013" cy="360362"/>
          </a:xfrm>
          <a:prstGeom prst="leftArrow">
            <a:avLst/>
          </a:prstGeom>
          <a:ln>
            <a:solidFill>
              <a:srgbClr val="00B05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EC"/>
          </a:p>
        </p:txBody>
      </p:sp>
      <p:sp>
        <p:nvSpPr>
          <p:cNvPr id="29" name="CuadroTexto 28">
            <a:extLst>
              <a:ext uri="{FF2B5EF4-FFF2-40B4-BE49-F238E27FC236}">
                <a16:creationId xmlns:a16="http://schemas.microsoft.com/office/drawing/2014/main" xmlns="" id="{6E5B5DB8-1622-485B-B097-273CD41EAF73}"/>
              </a:ext>
            </a:extLst>
          </p:cNvPr>
          <p:cNvSpPr txBox="1"/>
          <p:nvPr/>
        </p:nvSpPr>
        <p:spPr>
          <a:xfrm>
            <a:off x="4905375" y="123825"/>
            <a:ext cx="6096000" cy="415925"/>
          </a:xfrm>
          <a:prstGeom prst="rect">
            <a:avLst/>
          </a:prstGeom>
          <a:noFill/>
        </p:spPr>
        <p:txBody>
          <a:bodyPr>
            <a:spAutoFit/>
          </a:bodyPr>
          <a:lstStyle/>
          <a:p>
            <a:pPr lvl="1">
              <a:lnSpc>
                <a:spcPct val="115000"/>
              </a:lnSpc>
              <a:spcBef>
                <a:spcPts val="1000"/>
              </a:spcBef>
              <a:defRPr/>
            </a:pPr>
            <a:r>
              <a:rPr lang="es-EC" sz="2000" b="1" dirty="0">
                <a:latin typeface="+mj-lt"/>
                <a:ea typeface="Times New Roman" panose="02020603050405020304" pitchFamily="18" charset="0"/>
                <a:cs typeface="Times New Roman" panose="02020603050405020304" pitchFamily="18" charset="0"/>
              </a:rPr>
              <a:t>Alimentación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32B2E0DF-1DCC-427F-A57B-6C94C126C8FF}"/>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xmlns="" id="{F95E5116-350E-4C34-A0FF-F9B0EEFCA612}"/>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sp>
        <p:nvSpPr>
          <p:cNvPr id="27" name="CuadroTexto 26">
            <a:extLst>
              <a:ext uri="{FF2B5EF4-FFF2-40B4-BE49-F238E27FC236}">
                <a16:creationId xmlns:a16="http://schemas.microsoft.com/office/drawing/2014/main" xmlns="" id="{CAA053BD-E7DA-47A2-9686-2833E25F995E}"/>
              </a:ext>
            </a:extLst>
          </p:cNvPr>
          <p:cNvSpPr txBox="1"/>
          <p:nvPr/>
        </p:nvSpPr>
        <p:spPr>
          <a:xfrm>
            <a:off x="3935413" y="260350"/>
            <a:ext cx="6096000" cy="415925"/>
          </a:xfrm>
          <a:prstGeom prst="rect">
            <a:avLst/>
          </a:prstGeom>
          <a:noFill/>
        </p:spPr>
        <p:txBody>
          <a:bodyPr>
            <a:spAutoFit/>
          </a:bodyPr>
          <a:lstStyle/>
          <a:p>
            <a:pPr lvl="1">
              <a:lnSpc>
                <a:spcPct val="115000"/>
              </a:lnSpc>
              <a:spcBef>
                <a:spcPts val="1000"/>
              </a:spcBef>
              <a:defRPr/>
            </a:pPr>
            <a:r>
              <a:rPr lang="es-EC" sz="2000" b="1" dirty="0">
                <a:latin typeface="+mj-lt"/>
                <a:ea typeface="Times New Roman" panose="02020603050405020304" pitchFamily="18" charset="0"/>
                <a:cs typeface="Times New Roman" panose="02020603050405020304" pitchFamily="18" charset="0"/>
              </a:rPr>
              <a:t>Requerimientos Nutricionales  </a:t>
            </a:r>
          </a:p>
        </p:txBody>
      </p:sp>
      <p:sp>
        <p:nvSpPr>
          <p:cNvPr id="14341" name="CuadroTexto 27">
            <a:extLst>
              <a:ext uri="{FF2B5EF4-FFF2-40B4-BE49-F238E27FC236}">
                <a16:creationId xmlns:a16="http://schemas.microsoft.com/office/drawing/2014/main" xmlns="" id="{60228E6D-A88C-4055-8474-BB3D2DEB5EFF}"/>
              </a:ext>
            </a:extLst>
          </p:cNvPr>
          <p:cNvSpPr txBox="1">
            <a:spLocks noChangeArrowheads="1"/>
          </p:cNvSpPr>
          <p:nvPr/>
        </p:nvSpPr>
        <p:spPr bwMode="auto">
          <a:xfrm>
            <a:off x="1855788" y="4573588"/>
            <a:ext cx="68976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Aft>
                <a:spcPts val="1000"/>
              </a:spcAft>
            </a:pPr>
            <a:r>
              <a:rPr lang="es-EC" altLang="es-EC">
                <a:cs typeface="Times New Roman" panose="02020603050405020304" pitchFamily="18" charset="0"/>
              </a:rPr>
              <a:t>Utilizados para propósito estructural, osmorregulacion y como cofactores en las reacciones metabólicas (Cahuana, 2015).</a:t>
            </a:r>
            <a:endParaRPr lang="es-EC" altLang="es-EC">
              <a:latin typeface="Calibri" panose="020F0502020204030204" pitchFamily="34" charset="0"/>
              <a:ea typeface="Calibri" panose="020F0502020204030204" pitchFamily="34" charset="0"/>
              <a:cs typeface="Times New Roman" panose="02020603050405020304" pitchFamily="18" charset="0"/>
            </a:endParaRPr>
          </a:p>
        </p:txBody>
      </p:sp>
      <p:sp>
        <p:nvSpPr>
          <p:cNvPr id="14342" name="CuadroTexto 29">
            <a:extLst>
              <a:ext uri="{FF2B5EF4-FFF2-40B4-BE49-F238E27FC236}">
                <a16:creationId xmlns:a16="http://schemas.microsoft.com/office/drawing/2014/main" xmlns="" id="{98802046-7A7C-416E-B498-8D88871B95C1}"/>
              </a:ext>
            </a:extLst>
          </p:cNvPr>
          <p:cNvSpPr txBox="1">
            <a:spLocks noChangeArrowheads="1"/>
          </p:cNvSpPr>
          <p:nvPr/>
        </p:nvSpPr>
        <p:spPr bwMode="auto">
          <a:xfrm>
            <a:off x="695325" y="1154113"/>
            <a:ext cx="68976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Usa la proteína y lípidos presentes en el alimento balanceado como fuente de energía de manera eficiente </a:t>
            </a:r>
            <a:endParaRPr lang="es-EC" altLang="es-EC"/>
          </a:p>
        </p:txBody>
      </p:sp>
      <p:sp>
        <p:nvSpPr>
          <p:cNvPr id="14343" name="CuadroTexto 30">
            <a:extLst>
              <a:ext uri="{FF2B5EF4-FFF2-40B4-BE49-F238E27FC236}">
                <a16:creationId xmlns:a16="http://schemas.microsoft.com/office/drawing/2014/main" xmlns="" id="{17280E51-4B2C-46A0-9DED-C0C14E35D126}"/>
              </a:ext>
            </a:extLst>
          </p:cNvPr>
          <p:cNvSpPr txBox="1">
            <a:spLocks noChangeArrowheads="1"/>
          </p:cNvSpPr>
          <p:nvPr/>
        </p:nvSpPr>
        <p:spPr bwMode="auto">
          <a:xfrm>
            <a:off x="1271588" y="2106613"/>
            <a:ext cx="6897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Asimila pobremente los glúcidos</a:t>
            </a:r>
            <a:endParaRPr lang="es-EC" altLang="es-EC"/>
          </a:p>
        </p:txBody>
      </p:sp>
      <p:sp>
        <p:nvSpPr>
          <p:cNvPr id="14344" name="CuadroTexto 31">
            <a:extLst>
              <a:ext uri="{FF2B5EF4-FFF2-40B4-BE49-F238E27FC236}">
                <a16:creationId xmlns:a16="http://schemas.microsoft.com/office/drawing/2014/main" xmlns="" id="{35A12CBE-D70D-4256-8DAB-712D8DA37B7F}"/>
              </a:ext>
            </a:extLst>
          </p:cNvPr>
          <p:cNvSpPr txBox="1">
            <a:spLocks noChangeArrowheads="1"/>
          </p:cNvSpPr>
          <p:nvPr/>
        </p:nvSpPr>
        <p:spPr bwMode="auto">
          <a:xfrm>
            <a:off x="1558925" y="2782888"/>
            <a:ext cx="6897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Requieren de 15 vitaminas en su dieta para asegurar un crecimiento óptimo</a:t>
            </a:r>
            <a:endParaRPr lang="es-EC" altLang="es-EC"/>
          </a:p>
        </p:txBody>
      </p:sp>
      <p:sp>
        <p:nvSpPr>
          <p:cNvPr id="14345" name="CuadroTexto 32">
            <a:extLst>
              <a:ext uri="{FF2B5EF4-FFF2-40B4-BE49-F238E27FC236}">
                <a16:creationId xmlns:a16="http://schemas.microsoft.com/office/drawing/2014/main" xmlns="" id="{6D76B3B8-F01E-464E-98B8-BBD24B4CE075}"/>
              </a:ext>
            </a:extLst>
          </p:cNvPr>
          <p:cNvSpPr txBox="1">
            <a:spLocks noChangeArrowheads="1"/>
          </p:cNvSpPr>
          <p:nvPr/>
        </p:nvSpPr>
        <p:spPr bwMode="auto">
          <a:xfrm>
            <a:off x="1855788" y="3773488"/>
            <a:ext cx="6897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Inclusión de minerales en la dieta</a:t>
            </a:r>
            <a:endParaRPr lang="es-EC" altLang="es-EC"/>
          </a:p>
        </p:txBody>
      </p:sp>
      <p:cxnSp>
        <p:nvCxnSpPr>
          <p:cNvPr id="18" name="Conector: angular 17">
            <a:extLst>
              <a:ext uri="{FF2B5EF4-FFF2-40B4-BE49-F238E27FC236}">
                <a16:creationId xmlns:a16="http://schemas.microsoft.com/office/drawing/2014/main" xmlns="" id="{CF8F8A71-AD5C-4B6D-A423-A031A34DCC77}"/>
              </a:ext>
            </a:extLst>
          </p:cNvPr>
          <p:cNvCxnSpPr>
            <a:endCxn id="14343" idx="1"/>
          </p:cNvCxnSpPr>
          <p:nvPr/>
        </p:nvCxnSpPr>
        <p:spPr>
          <a:xfrm rot="16200000" flipH="1">
            <a:off x="810419" y="1831182"/>
            <a:ext cx="490537" cy="43180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ector: angular 34">
            <a:extLst>
              <a:ext uri="{FF2B5EF4-FFF2-40B4-BE49-F238E27FC236}">
                <a16:creationId xmlns:a16="http://schemas.microsoft.com/office/drawing/2014/main" xmlns="" id="{62E63F62-B5C8-4FC0-AD4A-5B8C3944DCDC}"/>
              </a:ext>
            </a:extLst>
          </p:cNvPr>
          <p:cNvCxnSpPr>
            <a:endCxn id="14344" idx="1"/>
          </p:cNvCxnSpPr>
          <p:nvPr/>
        </p:nvCxnSpPr>
        <p:spPr>
          <a:xfrm rot="16200000" flipH="1">
            <a:off x="1100932" y="2647156"/>
            <a:ext cx="628650" cy="28733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9" name="Conector: angular 38">
            <a:extLst>
              <a:ext uri="{FF2B5EF4-FFF2-40B4-BE49-F238E27FC236}">
                <a16:creationId xmlns:a16="http://schemas.microsoft.com/office/drawing/2014/main" xmlns="" id="{4F9896A0-C1EE-4CFF-BC61-369FEC9D4CA6}"/>
              </a:ext>
            </a:extLst>
          </p:cNvPr>
          <p:cNvCxnSpPr>
            <a:endCxn id="14345" idx="1"/>
          </p:cNvCxnSpPr>
          <p:nvPr/>
        </p:nvCxnSpPr>
        <p:spPr>
          <a:xfrm rot="16200000" flipH="1">
            <a:off x="1370807" y="3472656"/>
            <a:ext cx="673100" cy="296863"/>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1" name="Conector recto de flecha 40">
            <a:extLst>
              <a:ext uri="{FF2B5EF4-FFF2-40B4-BE49-F238E27FC236}">
                <a16:creationId xmlns:a16="http://schemas.microsoft.com/office/drawing/2014/main" xmlns="" id="{4BA937B4-1B33-49BD-A87D-95E2176FCD5B}"/>
              </a:ext>
            </a:extLst>
          </p:cNvPr>
          <p:cNvCxnSpPr/>
          <p:nvPr/>
        </p:nvCxnSpPr>
        <p:spPr>
          <a:xfrm>
            <a:off x="3216275" y="4141788"/>
            <a:ext cx="0" cy="431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7890" name="Picture 2" descr="Resultado de imagen de arina de pescado">
            <a:extLst>
              <a:ext uri="{FF2B5EF4-FFF2-40B4-BE49-F238E27FC236}">
                <a16:creationId xmlns:a16="http://schemas.microsoft.com/office/drawing/2014/main" xmlns="" id="{9156A01E-69FB-4F99-938C-5C2E1AA0F162}"/>
              </a:ext>
            </a:extLst>
          </p:cNvPr>
          <p:cNvPicPr>
            <a:picLocks noChangeAspect="1" noChangeArrowheads="1"/>
          </p:cNvPicPr>
          <p:nvPr/>
        </p:nvPicPr>
        <p:blipFill>
          <a:blip r:embed="rId2"/>
          <a:srcRect/>
          <a:stretch>
            <a:fillRect/>
          </a:stretch>
        </p:blipFill>
        <p:spPr bwMode="auto">
          <a:xfrm>
            <a:off x="7909757" y="882520"/>
            <a:ext cx="2144789" cy="1743075"/>
          </a:xfrm>
          <a:prstGeom prst="ellipse">
            <a:avLst/>
          </a:prstGeom>
          <a:ln>
            <a:noFill/>
          </a:ln>
          <a:effectLst>
            <a:softEdge rad="112500"/>
          </a:effectLst>
        </p:spPr>
      </p:pic>
      <p:pic>
        <p:nvPicPr>
          <p:cNvPr id="37892" name="Picture 4" descr="Resultado de imagen de aceite  de pescado para balanceado">
            <a:extLst>
              <a:ext uri="{FF2B5EF4-FFF2-40B4-BE49-F238E27FC236}">
                <a16:creationId xmlns:a16="http://schemas.microsoft.com/office/drawing/2014/main" xmlns="" id="{2020D570-A49E-4E89-852A-9E1E9A504A57}"/>
              </a:ext>
            </a:extLst>
          </p:cNvPr>
          <p:cNvPicPr>
            <a:picLocks noChangeAspect="1" noChangeArrowheads="1"/>
          </p:cNvPicPr>
          <p:nvPr/>
        </p:nvPicPr>
        <p:blipFill>
          <a:blip r:embed="rId3"/>
          <a:srcRect/>
          <a:stretch>
            <a:fillRect/>
          </a:stretch>
        </p:blipFill>
        <p:spPr bwMode="auto">
          <a:xfrm>
            <a:off x="9916397" y="2243134"/>
            <a:ext cx="2008277" cy="1485021"/>
          </a:xfrm>
          <a:prstGeom prst="ellipse">
            <a:avLst/>
          </a:prstGeom>
          <a:ln>
            <a:noFill/>
          </a:ln>
          <a:effectLst>
            <a:softEdge rad="112500"/>
          </a:effectLst>
        </p:spPr>
      </p:pic>
      <p:pic>
        <p:nvPicPr>
          <p:cNvPr id="42" name="Imagen 41">
            <a:extLst>
              <a:ext uri="{FF2B5EF4-FFF2-40B4-BE49-F238E27FC236}">
                <a16:creationId xmlns:a16="http://schemas.microsoft.com/office/drawing/2014/main" xmlns="" id="{495A8AF5-DCF7-4A9A-8536-F6D6857877E5}"/>
              </a:ext>
            </a:extLst>
          </p:cNvPr>
          <p:cNvPicPr>
            <a:picLocks noChangeAspect="1"/>
          </p:cNvPicPr>
          <p:nvPr/>
        </p:nvPicPr>
        <p:blipFill>
          <a:blip r:embed="rId4"/>
          <a:stretch>
            <a:fillRect/>
          </a:stretch>
        </p:blipFill>
        <p:spPr>
          <a:xfrm>
            <a:off x="7384042" y="2627934"/>
            <a:ext cx="2008274" cy="2008274"/>
          </a:xfrm>
          <a:prstGeom prst="ellipse">
            <a:avLst/>
          </a:prstGeom>
          <a:ln>
            <a:noFill/>
          </a:ln>
          <a:effectLst>
            <a:softEdge rad="112500"/>
          </a:effectLst>
        </p:spPr>
      </p:pic>
      <p:pic>
        <p:nvPicPr>
          <p:cNvPr id="14353" name="Imagen 42">
            <a:extLst>
              <a:ext uri="{FF2B5EF4-FFF2-40B4-BE49-F238E27FC236}">
                <a16:creationId xmlns:a16="http://schemas.microsoft.com/office/drawing/2014/main" xmlns="" id="{BC05447A-B6B6-4E96-A23F-BFCE54C4CF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25013" y="4213225"/>
            <a:ext cx="22320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n 37888">
            <a:extLst>
              <a:ext uri="{FF2B5EF4-FFF2-40B4-BE49-F238E27FC236}">
                <a16:creationId xmlns:a16="http://schemas.microsoft.com/office/drawing/2014/main" xmlns="" id="{57DC545E-541F-41D2-ABE3-C3A43E1D5E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7125" y="3402013"/>
            <a:ext cx="164147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Conector recto 1">
            <a:extLst>
              <a:ext uri="{FF2B5EF4-FFF2-40B4-BE49-F238E27FC236}">
                <a16:creationId xmlns:a16="http://schemas.microsoft.com/office/drawing/2014/main" xmlns="" id="{F89B6DD7-103A-4918-96BA-D3CFB4FE380A}"/>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xmlns="" id="{04FFDB56-0A4D-46DB-B819-56469FDEB6E0}"/>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sp>
        <p:nvSpPr>
          <p:cNvPr id="27" name="CuadroTexto 26">
            <a:extLst>
              <a:ext uri="{FF2B5EF4-FFF2-40B4-BE49-F238E27FC236}">
                <a16:creationId xmlns:a16="http://schemas.microsoft.com/office/drawing/2014/main" xmlns="" id="{579B1B3F-2C29-43F5-A8BE-05F1F8FF2969}"/>
              </a:ext>
            </a:extLst>
          </p:cNvPr>
          <p:cNvSpPr txBox="1"/>
          <p:nvPr/>
        </p:nvSpPr>
        <p:spPr>
          <a:xfrm>
            <a:off x="3935413" y="260350"/>
            <a:ext cx="6096000" cy="415925"/>
          </a:xfrm>
          <a:prstGeom prst="rect">
            <a:avLst/>
          </a:prstGeom>
          <a:noFill/>
        </p:spPr>
        <p:txBody>
          <a:bodyPr>
            <a:spAutoFit/>
          </a:bodyPr>
          <a:lstStyle/>
          <a:p>
            <a:pPr lvl="1">
              <a:lnSpc>
                <a:spcPct val="115000"/>
              </a:lnSpc>
              <a:spcBef>
                <a:spcPts val="1000"/>
              </a:spcBef>
              <a:defRPr/>
            </a:pPr>
            <a:r>
              <a:rPr lang="es-EC" sz="2000" b="1" dirty="0">
                <a:latin typeface="+mj-lt"/>
                <a:ea typeface="Times New Roman" panose="02020603050405020304" pitchFamily="18" charset="0"/>
                <a:cs typeface="Times New Roman" panose="02020603050405020304" pitchFamily="18" charset="0"/>
              </a:rPr>
              <a:t>Requerimientos Nutricionales  </a:t>
            </a:r>
          </a:p>
        </p:txBody>
      </p:sp>
      <p:sp>
        <p:nvSpPr>
          <p:cNvPr id="15366" name="CuadroTexto 18">
            <a:extLst>
              <a:ext uri="{FF2B5EF4-FFF2-40B4-BE49-F238E27FC236}">
                <a16:creationId xmlns:a16="http://schemas.microsoft.com/office/drawing/2014/main" xmlns="" id="{FF012116-BF4A-4C8E-B780-7FC544C08149}"/>
              </a:ext>
            </a:extLst>
          </p:cNvPr>
          <p:cNvSpPr txBox="1">
            <a:spLocks noChangeArrowheads="1"/>
          </p:cNvSpPr>
          <p:nvPr/>
        </p:nvSpPr>
        <p:spPr bwMode="auto">
          <a:xfrm>
            <a:off x="2149475" y="1516063"/>
            <a:ext cx="68976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s-EC" altLang="es-EC">
                <a:cs typeface="Times New Roman" panose="02020603050405020304" pitchFamily="18" charset="0"/>
              </a:rPr>
              <a:t>Como nutriente es utilizado para crecimiento y fuente de energía, es considerado el ingrediente más escaso y costoso</a:t>
            </a:r>
            <a:r>
              <a:rPr lang="es-ES" altLang="es-EC">
                <a:cs typeface="Times New Roman" panose="02020603050405020304" pitchFamily="18" charset="0"/>
              </a:rPr>
              <a:t> (León, 2006)</a:t>
            </a:r>
            <a:r>
              <a:rPr lang="es-EC" altLang="es-EC">
                <a:cs typeface="Times New Roman" panose="02020603050405020304" pitchFamily="18" charset="0"/>
              </a:rPr>
              <a:t>.</a:t>
            </a:r>
            <a:endParaRPr lang="es-EC" altLang="es-EC"/>
          </a:p>
        </p:txBody>
      </p:sp>
      <p:sp>
        <p:nvSpPr>
          <p:cNvPr id="15367" name="CuadroTexto 20">
            <a:extLst>
              <a:ext uri="{FF2B5EF4-FFF2-40B4-BE49-F238E27FC236}">
                <a16:creationId xmlns:a16="http://schemas.microsoft.com/office/drawing/2014/main" xmlns="" id="{524201FB-1004-4B0F-8A63-B1174AF711AC}"/>
              </a:ext>
            </a:extLst>
          </p:cNvPr>
          <p:cNvSpPr txBox="1">
            <a:spLocks noChangeArrowheads="1"/>
          </p:cNvSpPr>
          <p:nvPr/>
        </p:nvSpPr>
        <p:spPr bwMode="auto">
          <a:xfrm>
            <a:off x="296863" y="1489075"/>
            <a:ext cx="1443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b="1">
                <a:cs typeface="Times New Roman" panose="02020603050405020304" pitchFamily="18" charset="0"/>
              </a:rPr>
              <a:t>La proteína </a:t>
            </a:r>
            <a:endParaRPr lang="es-EC" altLang="es-EC" b="1"/>
          </a:p>
        </p:txBody>
      </p:sp>
      <p:sp>
        <p:nvSpPr>
          <p:cNvPr id="15368" name="CuadroTexto 22">
            <a:extLst>
              <a:ext uri="{FF2B5EF4-FFF2-40B4-BE49-F238E27FC236}">
                <a16:creationId xmlns:a16="http://schemas.microsoft.com/office/drawing/2014/main" xmlns="" id="{0F957473-ACB1-434C-BD60-A3882DC05E21}"/>
              </a:ext>
            </a:extLst>
          </p:cNvPr>
          <p:cNvSpPr txBox="1">
            <a:spLocks noChangeArrowheads="1"/>
          </p:cNvSpPr>
          <p:nvPr/>
        </p:nvSpPr>
        <p:spPr bwMode="auto">
          <a:xfrm>
            <a:off x="2208213" y="960438"/>
            <a:ext cx="496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Constituyente básico de los tejidos animales</a:t>
            </a:r>
            <a:endParaRPr lang="es-EC" altLang="es-EC"/>
          </a:p>
        </p:txBody>
      </p:sp>
      <p:sp>
        <p:nvSpPr>
          <p:cNvPr id="7" name="Abrir llave 6">
            <a:extLst>
              <a:ext uri="{FF2B5EF4-FFF2-40B4-BE49-F238E27FC236}">
                <a16:creationId xmlns:a16="http://schemas.microsoft.com/office/drawing/2014/main" xmlns="" id="{76434B9F-4D29-459F-A0DA-9D2C6B9B966B}"/>
              </a:ext>
            </a:extLst>
          </p:cNvPr>
          <p:cNvSpPr/>
          <p:nvPr/>
        </p:nvSpPr>
        <p:spPr>
          <a:xfrm>
            <a:off x="1876425" y="909638"/>
            <a:ext cx="273050" cy="1528762"/>
          </a:xfrm>
          <a:prstGeom prst="lef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s-EC"/>
          </a:p>
        </p:txBody>
      </p:sp>
      <p:sp>
        <p:nvSpPr>
          <p:cNvPr id="15370" name="CuadroTexto 24">
            <a:extLst>
              <a:ext uri="{FF2B5EF4-FFF2-40B4-BE49-F238E27FC236}">
                <a16:creationId xmlns:a16="http://schemas.microsoft.com/office/drawing/2014/main" xmlns="" id="{38FE6B73-211E-44CA-9154-D0B6280FF85A}"/>
              </a:ext>
            </a:extLst>
          </p:cNvPr>
          <p:cNvSpPr txBox="1">
            <a:spLocks noChangeArrowheads="1"/>
          </p:cNvSpPr>
          <p:nvPr/>
        </p:nvSpPr>
        <p:spPr bwMode="auto">
          <a:xfrm>
            <a:off x="296863" y="2835275"/>
            <a:ext cx="2339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Fuentes de proteína </a:t>
            </a:r>
            <a:endParaRPr lang="es-EC" altLang="es-EC"/>
          </a:p>
        </p:txBody>
      </p:sp>
      <p:sp>
        <p:nvSpPr>
          <p:cNvPr id="15371" name="CuadroTexto 28">
            <a:extLst>
              <a:ext uri="{FF2B5EF4-FFF2-40B4-BE49-F238E27FC236}">
                <a16:creationId xmlns:a16="http://schemas.microsoft.com/office/drawing/2014/main" xmlns="" id="{B490C68E-4EEE-4E8C-B455-94DC61412F1C}"/>
              </a:ext>
            </a:extLst>
          </p:cNvPr>
          <p:cNvSpPr txBox="1">
            <a:spLocks noChangeArrowheads="1"/>
          </p:cNvSpPr>
          <p:nvPr/>
        </p:nvSpPr>
        <p:spPr bwMode="auto">
          <a:xfrm>
            <a:off x="2927350" y="2827338"/>
            <a:ext cx="2339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Harina de pescado</a:t>
            </a:r>
            <a:endParaRPr lang="es-EC" altLang="es-EC"/>
          </a:p>
        </p:txBody>
      </p:sp>
      <p:sp>
        <p:nvSpPr>
          <p:cNvPr id="15372" name="CuadroTexto 33">
            <a:extLst>
              <a:ext uri="{FF2B5EF4-FFF2-40B4-BE49-F238E27FC236}">
                <a16:creationId xmlns:a16="http://schemas.microsoft.com/office/drawing/2014/main" xmlns="" id="{BDD37E4E-2B2E-4CBF-8158-15DEC83DD9E6}"/>
              </a:ext>
            </a:extLst>
          </p:cNvPr>
          <p:cNvSpPr txBox="1">
            <a:spLocks noChangeArrowheads="1"/>
          </p:cNvSpPr>
          <p:nvPr/>
        </p:nvSpPr>
        <p:spPr bwMode="auto">
          <a:xfrm>
            <a:off x="5873750" y="2373313"/>
            <a:ext cx="3038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Digestibilidad comprendida entre el 80 -95 %</a:t>
            </a:r>
            <a:endParaRPr lang="es-EC" altLang="es-EC"/>
          </a:p>
        </p:txBody>
      </p:sp>
      <p:cxnSp>
        <p:nvCxnSpPr>
          <p:cNvPr id="11" name="Conector recto de flecha 10">
            <a:extLst>
              <a:ext uri="{FF2B5EF4-FFF2-40B4-BE49-F238E27FC236}">
                <a16:creationId xmlns:a16="http://schemas.microsoft.com/office/drawing/2014/main" xmlns="" id="{F9A20F43-B452-4E55-90BD-DD8EDB6D5661}"/>
              </a:ext>
            </a:extLst>
          </p:cNvPr>
          <p:cNvCxnSpPr>
            <a:cxnSpLocks/>
          </p:cNvCxnSpPr>
          <p:nvPr/>
        </p:nvCxnSpPr>
        <p:spPr>
          <a:xfrm flipV="1">
            <a:off x="2587625" y="3044825"/>
            <a:ext cx="2682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Conector recto de flecha 13">
            <a:extLst>
              <a:ext uri="{FF2B5EF4-FFF2-40B4-BE49-F238E27FC236}">
                <a16:creationId xmlns:a16="http://schemas.microsoft.com/office/drawing/2014/main" xmlns="" id="{E308DFA6-CAE6-4062-AF26-03E3DD114941}"/>
              </a:ext>
            </a:extLst>
          </p:cNvPr>
          <p:cNvCxnSpPr>
            <a:cxnSpLocks/>
          </p:cNvCxnSpPr>
          <p:nvPr/>
        </p:nvCxnSpPr>
        <p:spPr>
          <a:xfrm flipV="1">
            <a:off x="5081588" y="3044825"/>
            <a:ext cx="5826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375" name="CuadroTexto 36">
            <a:extLst>
              <a:ext uri="{FF2B5EF4-FFF2-40B4-BE49-F238E27FC236}">
                <a16:creationId xmlns:a16="http://schemas.microsoft.com/office/drawing/2014/main" xmlns="" id="{46EEFCA6-E131-499A-AD76-BF67954A2E5D}"/>
              </a:ext>
            </a:extLst>
          </p:cNvPr>
          <p:cNvSpPr txBox="1">
            <a:spLocks noChangeArrowheads="1"/>
          </p:cNvSpPr>
          <p:nvPr/>
        </p:nvSpPr>
        <p:spPr bwMode="auto">
          <a:xfrm>
            <a:off x="9388475" y="2135188"/>
            <a:ext cx="21256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Ácidos grasos Vitaminas del grupo B </a:t>
            </a:r>
          </a:p>
          <a:p>
            <a:r>
              <a:rPr lang="es-EC" altLang="es-EC">
                <a:cs typeface="Calibri" panose="020F0502020204030204" pitchFamily="34" charset="0"/>
              </a:rPr>
              <a:t>Elevadas concentraciones de ácido fosfórico, </a:t>
            </a:r>
            <a:endParaRPr lang="es-EC" altLang="es-EC"/>
          </a:p>
        </p:txBody>
      </p:sp>
      <p:sp>
        <p:nvSpPr>
          <p:cNvPr id="15376" name="CuadroTexto 39">
            <a:extLst>
              <a:ext uri="{FF2B5EF4-FFF2-40B4-BE49-F238E27FC236}">
                <a16:creationId xmlns:a16="http://schemas.microsoft.com/office/drawing/2014/main" xmlns="" id="{DC6E275B-0360-41EF-977B-C3CF71A73DA1}"/>
              </a:ext>
            </a:extLst>
          </p:cNvPr>
          <p:cNvSpPr txBox="1">
            <a:spLocks noChangeArrowheads="1"/>
          </p:cNvSpPr>
          <p:nvPr/>
        </p:nvSpPr>
        <p:spPr bwMode="auto">
          <a:xfrm>
            <a:off x="5873750" y="3111500"/>
            <a:ext cx="3390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Posee un alto contenido de lisina y metionina</a:t>
            </a:r>
            <a:endParaRPr lang="es-EC" altLang="es-EC"/>
          </a:p>
        </p:txBody>
      </p:sp>
      <p:sp>
        <p:nvSpPr>
          <p:cNvPr id="20" name="Abrir llave 19">
            <a:extLst>
              <a:ext uri="{FF2B5EF4-FFF2-40B4-BE49-F238E27FC236}">
                <a16:creationId xmlns:a16="http://schemas.microsoft.com/office/drawing/2014/main" xmlns="" id="{E2107A86-9BE7-4701-8F8D-50EDC97E5758}"/>
              </a:ext>
            </a:extLst>
          </p:cNvPr>
          <p:cNvSpPr/>
          <p:nvPr/>
        </p:nvSpPr>
        <p:spPr>
          <a:xfrm>
            <a:off x="9118600" y="2187575"/>
            <a:ext cx="269875" cy="1701800"/>
          </a:xfrm>
          <a:prstGeom prst="lef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s-EC"/>
          </a:p>
        </p:txBody>
      </p:sp>
      <p:pic>
        <p:nvPicPr>
          <p:cNvPr id="15378" name="Imagen 21">
            <a:extLst>
              <a:ext uri="{FF2B5EF4-FFF2-40B4-BE49-F238E27FC236}">
                <a16:creationId xmlns:a16="http://schemas.microsoft.com/office/drawing/2014/main" xmlns="" id="{AFCD8670-56D4-43C0-8E1A-EE2F8D911B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9238" y="868363"/>
            <a:ext cx="199707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9" name="CuadroTexto 43">
            <a:extLst>
              <a:ext uri="{FF2B5EF4-FFF2-40B4-BE49-F238E27FC236}">
                <a16:creationId xmlns:a16="http://schemas.microsoft.com/office/drawing/2014/main" xmlns="" id="{705776C7-23BD-440D-8D32-3E2E70BFB545}"/>
              </a:ext>
            </a:extLst>
          </p:cNvPr>
          <p:cNvSpPr txBox="1">
            <a:spLocks noChangeArrowheads="1"/>
          </p:cNvSpPr>
          <p:nvPr/>
        </p:nvSpPr>
        <p:spPr bwMode="auto">
          <a:xfrm>
            <a:off x="1974850" y="4260850"/>
            <a:ext cx="5008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Fuente energética de vía metabólica inmediata</a:t>
            </a:r>
          </a:p>
          <a:p>
            <a:r>
              <a:rPr lang="es-EC" altLang="es-EC">
                <a:cs typeface="Times New Roman" panose="02020603050405020304" pitchFamily="18" charset="0"/>
              </a:rPr>
              <a:t>Recurso de ácidos grasos esenciales.</a:t>
            </a:r>
            <a:endParaRPr lang="es-EC" altLang="es-EC"/>
          </a:p>
        </p:txBody>
      </p:sp>
      <p:sp>
        <p:nvSpPr>
          <p:cNvPr id="15380" name="CuadroTexto 44">
            <a:extLst>
              <a:ext uri="{FF2B5EF4-FFF2-40B4-BE49-F238E27FC236}">
                <a16:creationId xmlns:a16="http://schemas.microsoft.com/office/drawing/2014/main" xmlns="" id="{D28F007B-6F64-4DDA-91B9-2F5A5E3F3B94}"/>
              </a:ext>
            </a:extLst>
          </p:cNvPr>
          <p:cNvSpPr txBox="1">
            <a:spLocks noChangeArrowheads="1"/>
          </p:cNvSpPr>
          <p:nvPr/>
        </p:nvSpPr>
        <p:spPr bwMode="auto">
          <a:xfrm>
            <a:off x="296863" y="4398963"/>
            <a:ext cx="1443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b="1">
                <a:cs typeface="Times New Roman" panose="02020603050405020304" pitchFamily="18" charset="0"/>
              </a:rPr>
              <a:t>Los lípidos </a:t>
            </a:r>
            <a:endParaRPr lang="es-EC" altLang="es-EC" b="1"/>
          </a:p>
        </p:txBody>
      </p:sp>
      <p:cxnSp>
        <p:nvCxnSpPr>
          <p:cNvPr id="38" name="Conector recto de flecha 37">
            <a:extLst>
              <a:ext uri="{FF2B5EF4-FFF2-40B4-BE49-F238E27FC236}">
                <a16:creationId xmlns:a16="http://schemas.microsoft.com/office/drawing/2014/main" xmlns="" id="{14BE777B-DE5E-4842-B5D1-93F3A0DDD5D8}"/>
              </a:ext>
            </a:extLst>
          </p:cNvPr>
          <p:cNvCxnSpPr>
            <a:stCxn id="15380" idx="3"/>
          </p:cNvCxnSpPr>
          <p:nvPr/>
        </p:nvCxnSpPr>
        <p:spPr>
          <a:xfrm>
            <a:off x="1739900" y="4584700"/>
            <a:ext cx="1365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382" name="CuadroTexto 47">
            <a:extLst>
              <a:ext uri="{FF2B5EF4-FFF2-40B4-BE49-F238E27FC236}">
                <a16:creationId xmlns:a16="http://schemas.microsoft.com/office/drawing/2014/main" xmlns="" id="{06541302-FCBB-42CA-AB7E-DA1EE36DEFD2}"/>
              </a:ext>
            </a:extLst>
          </p:cNvPr>
          <p:cNvSpPr txBox="1">
            <a:spLocks noChangeArrowheads="1"/>
          </p:cNvSpPr>
          <p:nvPr/>
        </p:nvSpPr>
        <p:spPr bwMode="auto">
          <a:xfrm>
            <a:off x="296863" y="5341938"/>
            <a:ext cx="2339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Fuentes de Lípidos </a:t>
            </a:r>
            <a:endParaRPr lang="es-EC" altLang="es-EC"/>
          </a:p>
        </p:txBody>
      </p:sp>
      <p:sp>
        <p:nvSpPr>
          <p:cNvPr id="15383" name="CuadroTexto 48">
            <a:extLst>
              <a:ext uri="{FF2B5EF4-FFF2-40B4-BE49-F238E27FC236}">
                <a16:creationId xmlns:a16="http://schemas.microsoft.com/office/drawing/2014/main" xmlns="" id="{F361FF00-3C2E-48F1-8826-8AA9B7C2844E}"/>
              </a:ext>
            </a:extLst>
          </p:cNvPr>
          <p:cNvSpPr txBox="1">
            <a:spLocks noChangeArrowheads="1"/>
          </p:cNvSpPr>
          <p:nvPr/>
        </p:nvSpPr>
        <p:spPr bwMode="auto">
          <a:xfrm>
            <a:off x="2927350" y="5345113"/>
            <a:ext cx="2339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Aceite de pescado</a:t>
            </a:r>
            <a:endParaRPr lang="es-EC" altLang="es-EC"/>
          </a:p>
        </p:txBody>
      </p:sp>
      <p:cxnSp>
        <p:nvCxnSpPr>
          <p:cNvPr id="47" name="Conector recto de flecha 46">
            <a:extLst>
              <a:ext uri="{FF2B5EF4-FFF2-40B4-BE49-F238E27FC236}">
                <a16:creationId xmlns:a16="http://schemas.microsoft.com/office/drawing/2014/main" xmlns="" id="{7381B994-76C8-48E7-B4EB-E1E50A5B8309}"/>
              </a:ext>
            </a:extLst>
          </p:cNvPr>
          <p:cNvCxnSpPr>
            <a:cxnSpLocks/>
          </p:cNvCxnSpPr>
          <p:nvPr/>
        </p:nvCxnSpPr>
        <p:spPr>
          <a:xfrm>
            <a:off x="2498725" y="5527675"/>
            <a:ext cx="2841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385" name="CuadroTexto 52">
            <a:extLst>
              <a:ext uri="{FF2B5EF4-FFF2-40B4-BE49-F238E27FC236}">
                <a16:creationId xmlns:a16="http://schemas.microsoft.com/office/drawing/2014/main" xmlns="" id="{4BA714AB-2531-434A-B8A0-A6CA7690F00D}"/>
              </a:ext>
            </a:extLst>
          </p:cNvPr>
          <p:cNvSpPr txBox="1">
            <a:spLocks noChangeArrowheads="1"/>
          </p:cNvSpPr>
          <p:nvPr/>
        </p:nvSpPr>
        <p:spPr bwMode="auto">
          <a:xfrm>
            <a:off x="5267325" y="5141913"/>
            <a:ext cx="24209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1600">
                <a:cs typeface="Times New Roman" panose="02020603050405020304" pitchFamily="18" charset="0"/>
              </a:rPr>
              <a:t>Ácidos grasos polinsaturados de la serie Omega-3 </a:t>
            </a:r>
            <a:endParaRPr lang="es-EC" altLang="es-EC" sz="1600"/>
          </a:p>
        </p:txBody>
      </p:sp>
      <p:sp>
        <p:nvSpPr>
          <p:cNvPr id="15386" name="CuadroTexto 56">
            <a:extLst>
              <a:ext uri="{FF2B5EF4-FFF2-40B4-BE49-F238E27FC236}">
                <a16:creationId xmlns:a16="http://schemas.microsoft.com/office/drawing/2014/main" xmlns="" id="{7023DD0F-66FE-4CD1-A0E0-E50801E980D5}"/>
              </a:ext>
            </a:extLst>
          </p:cNvPr>
          <p:cNvSpPr txBox="1">
            <a:spLocks noChangeArrowheads="1"/>
          </p:cNvSpPr>
          <p:nvPr/>
        </p:nvSpPr>
        <p:spPr bwMode="auto">
          <a:xfrm>
            <a:off x="7969250" y="5203825"/>
            <a:ext cx="43370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1600">
                <a:cs typeface="Times New Roman" panose="02020603050405020304" pitchFamily="18" charset="0"/>
              </a:rPr>
              <a:t>Ácido eicosapentaenoico (</a:t>
            </a:r>
            <a:r>
              <a:rPr lang="es-EC" altLang="es-EC" sz="1600">
                <a:cs typeface="Calibri" panose="020F0502020204030204" pitchFamily="34" charset="0"/>
              </a:rPr>
              <a:t>20:5n-3; EPA)  </a:t>
            </a:r>
          </a:p>
          <a:p>
            <a:r>
              <a:rPr lang="es-EC" altLang="es-EC" sz="1600">
                <a:cs typeface="Calibri" panose="020F0502020204030204" pitchFamily="34" charset="0"/>
              </a:rPr>
              <a:t>Ácido </a:t>
            </a:r>
            <a:r>
              <a:rPr lang="es-EC" altLang="es-EC" sz="1600">
                <a:cs typeface="Times New Roman" panose="02020603050405020304" pitchFamily="18" charset="0"/>
              </a:rPr>
              <a:t>docosahexaenoico (22:6n-3; DHA) </a:t>
            </a:r>
            <a:endParaRPr lang="es-EC" altLang="es-EC" sz="1600"/>
          </a:p>
        </p:txBody>
      </p:sp>
      <p:sp>
        <p:nvSpPr>
          <p:cNvPr id="15387" name="CuadroTexto 58">
            <a:extLst>
              <a:ext uri="{FF2B5EF4-FFF2-40B4-BE49-F238E27FC236}">
                <a16:creationId xmlns:a16="http://schemas.microsoft.com/office/drawing/2014/main" xmlns="" id="{6509926E-6E70-4BD8-A85D-9139D8A7A6FD}"/>
              </a:ext>
            </a:extLst>
          </p:cNvPr>
          <p:cNvSpPr txBox="1">
            <a:spLocks noChangeArrowheads="1"/>
          </p:cNvSpPr>
          <p:nvPr/>
        </p:nvSpPr>
        <p:spPr bwMode="auto">
          <a:xfrm>
            <a:off x="619125" y="6408738"/>
            <a:ext cx="6956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(García, y otros, 2010).</a:t>
            </a:r>
            <a:endParaRPr lang="es-EC" altLang="es-EC"/>
          </a:p>
        </p:txBody>
      </p:sp>
      <p:cxnSp>
        <p:nvCxnSpPr>
          <p:cNvPr id="58" name="Conector recto de flecha 57">
            <a:extLst>
              <a:ext uri="{FF2B5EF4-FFF2-40B4-BE49-F238E27FC236}">
                <a16:creationId xmlns:a16="http://schemas.microsoft.com/office/drawing/2014/main" xmlns="" id="{734BDA07-7C97-4B86-B4E0-E2F426DF9181}"/>
              </a:ext>
            </a:extLst>
          </p:cNvPr>
          <p:cNvCxnSpPr>
            <a:cxnSpLocks/>
            <a:endCxn id="15383" idx="3"/>
          </p:cNvCxnSpPr>
          <p:nvPr/>
        </p:nvCxnSpPr>
        <p:spPr>
          <a:xfrm>
            <a:off x="5081588" y="5527675"/>
            <a:ext cx="185737" cy="15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888" name="Conector recto de flecha 37887">
            <a:extLst>
              <a:ext uri="{FF2B5EF4-FFF2-40B4-BE49-F238E27FC236}">
                <a16:creationId xmlns:a16="http://schemas.microsoft.com/office/drawing/2014/main" xmlns="" id="{934A0B74-BAB5-47AA-AD1B-007071CDC998}"/>
              </a:ext>
            </a:extLst>
          </p:cNvPr>
          <p:cNvCxnSpPr/>
          <p:nvPr/>
        </p:nvCxnSpPr>
        <p:spPr>
          <a:xfrm>
            <a:off x="7319963" y="5557838"/>
            <a:ext cx="3683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4B14C7F4-E44D-48F4-BF92-9B24C37F74A5}"/>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xmlns="" id="{1F5DC478-5988-4258-BFDC-EC82610951D3}"/>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sp>
        <p:nvSpPr>
          <p:cNvPr id="27" name="CuadroTexto 26">
            <a:extLst>
              <a:ext uri="{FF2B5EF4-FFF2-40B4-BE49-F238E27FC236}">
                <a16:creationId xmlns:a16="http://schemas.microsoft.com/office/drawing/2014/main" xmlns="" id="{439DCA94-0045-49A6-8417-5E82CDDB8E52}"/>
              </a:ext>
            </a:extLst>
          </p:cNvPr>
          <p:cNvSpPr txBox="1"/>
          <p:nvPr/>
        </p:nvSpPr>
        <p:spPr>
          <a:xfrm>
            <a:off x="3935413" y="260350"/>
            <a:ext cx="6096000" cy="415925"/>
          </a:xfrm>
          <a:prstGeom prst="rect">
            <a:avLst/>
          </a:prstGeom>
          <a:noFill/>
        </p:spPr>
        <p:txBody>
          <a:bodyPr>
            <a:spAutoFit/>
          </a:bodyPr>
          <a:lstStyle/>
          <a:p>
            <a:pPr lvl="1">
              <a:lnSpc>
                <a:spcPct val="115000"/>
              </a:lnSpc>
              <a:spcBef>
                <a:spcPts val="1000"/>
              </a:spcBef>
              <a:defRPr/>
            </a:pPr>
            <a:r>
              <a:rPr lang="es-EC" sz="2000" b="1" dirty="0">
                <a:latin typeface="+mj-lt"/>
                <a:ea typeface="Times New Roman" panose="02020603050405020304" pitchFamily="18" charset="0"/>
                <a:cs typeface="Times New Roman" panose="02020603050405020304" pitchFamily="18" charset="0"/>
              </a:rPr>
              <a:t>Requerimientos Nutricionales  </a:t>
            </a:r>
          </a:p>
        </p:txBody>
      </p:sp>
      <p:sp>
        <p:nvSpPr>
          <p:cNvPr id="16389" name="CuadroTexto 18">
            <a:extLst>
              <a:ext uri="{FF2B5EF4-FFF2-40B4-BE49-F238E27FC236}">
                <a16:creationId xmlns:a16="http://schemas.microsoft.com/office/drawing/2014/main" xmlns="" id="{71E6B9B0-3F7F-47FB-AD56-4B8A0EF1051A}"/>
              </a:ext>
            </a:extLst>
          </p:cNvPr>
          <p:cNvSpPr txBox="1">
            <a:spLocks noChangeArrowheads="1"/>
          </p:cNvSpPr>
          <p:nvPr/>
        </p:nvSpPr>
        <p:spPr bwMode="auto">
          <a:xfrm>
            <a:off x="2149475" y="1516063"/>
            <a:ext cx="5675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s-EC" altLang="es-EC">
                <a:cs typeface="Times New Roman" panose="02020603050405020304" pitchFamily="18" charset="0"/>
              </a:rPr>
              <a:t>Apartan un gran número de metabolitos intermediarios en el organismo de los peces</a:t>
            </a:r>
            <a:endParaRPr lang="es-EC" altLang="es-EC"/>
          </a:p>
        </p:txBody>
      </p:sp>
      <p:sp>
        <p:nvSpPr>
          <p:cNvPr id="16390" name="CuadroTexto 20">
            <a:extLst>
              <a:ext uri="{FF2B5EF4-FFF2-40B4-BE49-F238E27FC236}">
                <a16:creationId xmlns:a16="http://schemas.microsoft.com/office/drawing/2014/main" xmlns="" id="{B2D8BAA5-EFA0-4499-B45C-DEBEB05C00C0}"/>
              </a:ext>
            </a:extLst>
          </p:cNvPr>
          <p:cNvSpPr txBox="1">
            <a:spLocks noChangeArrowheads="1"/>
          </p:cNvSpPr>
          <p:nvPr/>
        </p:nvSpPr>
        <p:spPr bwMode="auto">
          <a:xfrm>
            <a:off x="320675" y="1357313"/>
            <a:ext cx="1758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b="1">
                <a:cs typeface="Times New Roman" panose="02020603050405020304" pitchFamily="18" charset="0"/>
              </a:rPr>
              <a:t>Carbohidratos  </a:t>
            </a:r>
            <a:endParaRPr lang="es-EC" altLang="es-EC" b="1"/>
          </a:p>
        </p:txBody>
      </p:sp>
      <p:sp>
        <p:nvSpPr>
          <p:cNvPr id="16391" name="CuadroTexto 22">
            <a:extLst>
              <a:ext uri="{FF2B5EF4-FFF2-40B4-BE49-F238E27FC236}">
                <a16:creationId xmlns:a16="http://schemas.microsoft.com/office/drawing/2014/main" xmlns="" id="{6B0A7308-836D-4046-9CE4-3924EF02E5CE}"/>
              </a:ext>
            </a:extLst>
          </p:cNvPr>
          <p:cNvSpPr txBox="1">
            <a:spLocks noChangeArrowheads="1"/>
          </p:cNvSpPr>
          <p:nvPr/>
        </p:nvSpPr>
        <p:spPr bwMode="auto">
          <a:xfrm>
            <a:off x="2208213" y="960438"/>
            <a:ext cx="5480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Fuente de energía</a:t>
            </a:r>
            <a:endParaRPr lang="es-EC" altLang="es-EC"/>
          </a:p>
        </p:txBody>
      </p:sp>
      <p:sp>
        <p:nvSpPr>
          <p:cNvPr id="7" name="Abrir llave 6">
            <a:extLst>
              <a:ext uri="{FF2B5EF4-FFF2-40B4-BE49-F238E27FC236}">
                <a16:creationId xmlns:a16="http://schemas.microsoft.com/office/drawing/2014/main" xmlns="" id="{DDACC92A-A000-4217-BEA5-92763299642B}"/>
              </a:ext>
            </a:extLst>
          </p:cNvPr>
          <p:cNvSpPr/>
          <p:nvPr/>
        </p:nvSpPr>
        <p:spPr>
          <a:xfrm>
            <a:off x="2043113" y="908050"/>
            <a:ext cx="295275" cy="1270000"/>
          </a:xfrm>
          <a:prstGeom prst="lef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s-EC"/>
          </a:p>
        </p:txBody>
      </p:sp>
      <p:sp>
        <p:nvSpPr>
          <p:cNvPr id="16393" name="CuadroTexto 24">
            <a:extLst>
              <a:ext uri="{FF2B5EF4-FFF2-40B4-BE49-F238E27FC236}">
                <a16:creationId xmlns:a16="http://schemas.microsoft.com/office/drawing/2014/main" xmlns="" id="{5CC971FE-5B1C-4BE4-9872-B94408624103}"/>
              </a:ext>
            </a:extLst>
          </p:cNvPr>
          <p:cNvSpPr txBox="1">
            <a:spLocks noChangeArrowheads="1"/>
          </p:cNvSpPr>
          <p:nvPr/>
        </p:nvSpPr>
        <p:spPr bwMode="auto">
          <a:xfrm>
            <a:off x="296863" y="2835275"/>
            <a:ext cx="3135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Fuentes de Carbohidratos </a:t>
            </a:r>
            <a:endParaRPr lang="es-EC" altLang="es-EC"/>
          </a:p>
        </p:txBody>
      </p:sp>
      <p:sp>
        <p:nvSpPr>
          <p:cNvPr id="16394" name="CuadroTexto 28">
            <a:extLst>
              <a:ext uri="{FF2B5EF4-FFF2-40B4-BE49-F238E27FC236}">
                <a16:creationId xmlns:a16="http://schemas.microsoft.com/office/drawing/2014/main" xmlns="" id="{C100B4C9-8FAC-4437-A92F-18E935D226C1}"/>
              </a:ext>
            </a:extLst>
          </p:cNvPr>
          <p:cNvSpPr txBox="1">
            <a:spLocks noChangeArrowheads="1"/>
          </p:cNvSpPr>
          <p:nvPr/>
        </p:nvSpPr>
        <p:spPr bwMode="auto">
          <a:xfrm>
            <a:off x="3544888" y="2786063"/>
            <a:ext cx="2338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Afrechillo de trigo</a:t>
            </a:r>
            <a:endParaRPr lang="es-EC" altLang="es-EC"/>
          </a:p>
        </p:txBody>
      </p:sp>
      <p:cxnSp>
        <p:nvCxnSpPr>
          <p:cNvPr id="11" name="Conector recto de flecha 10">
            <a:extLst>
              <a:ext uri="{FF2B5EF4-FFF2-40B4-BE49-F238E27FC236}">
                <a16:creationId xmlns:a16="http://schemas.microsoft.com/office/drawing/2014/main" xmlns="" id="{6856141F-FFB6-4ADA-AED1-59556CC2595F}"/>
              </a:ext>
            </a:extLst>
          </p:cNvPr>
          <p:cNvCxnSpPr>
            <a:cxnSpLocks/>
          </p:cNvCxnSpPr>
          <p:nvPr/>
        </p:nvCxnSpPr>
        <p:spPr>
          <a:xfrm flipV="1">
            <a:off x="3163888" y="3059113"/>
            <a:ext cx="26828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Conector recto de flecha 13">
            <a:extLst>
              <a:ext uri="{FF2B5EF4-FFF2-40B4-BE49-F238E27FC236}">
                <a16:creationId xmlns:a16="http://schemas.microsoft.com/office/drawing/2014/main" xmlns="" id="{74EA53EA-9F4D-42E6-AE09-B95C8BD18266}"/>
              </a:ext>
            </a:extLst>
          </p:cNvPr>
          <p:cNvCxnSpPr>
            <a:cxnSpLocks/>
          </p:cNvCxnSpPr>
          <p:nvPr/>
        </p:nvCxnSpPr>
        <p:spPr>
          <a:xfrm flipV="1">
            <a:off x="5592763" y="3019425"/>
            <a:ext cx="5826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397" name="CuadroTexto 43">
            <a:extLst>
              <a:ext uri="{FF2B5EF4-FFF2-40B4-BE49-F238E27FC236}">
                <a16:creationId xmlns:a16="http://schemas.microsoft.com/office/drawing/2014/main" xmlns="" id="{00DE7F01-25ED-4B8E-963B-EBC6230F4087}"/>
              </a:ext>
            </a:extLst>
          </p:cNvPr>
          <p:cNvSpPr txBox="1">
            <a:spLocks noChangeArrowheads="1"/>
          </p:cNvSpPr>
          <p:nvPr/>
        </p:nvSpPr>
        <p:spPr bwMode="auto">
          <a:xfrm>
            <a:off x="1739900" y="4037013"/>
            <a:ext cx="5008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No son sintetizadas por el pez</a:t>
            </a:r>
          </a:p>
        </p:txBody>
      </p:sp>
      <p:sp>
        <p:nvSpPr>
          <p:cNvPr id="16398" name="CuadroTexto 44">
            <a:extLst>
              <a:ext uri="{FF2B5EF4-FFF2-40B4-BE49-F238E27FC236}">
                <a16:creationId xmlns:a16="http://schemas.microsoft.com/office/drawing/2014/main" xmlns="" id="{144CCD5C-BBE0-4ACA-A982-1C262A383328}"/>
              </a:ext>
            </a:extLst>
          </p:cNvPr>
          <p:cNvSpPr txBox="1">
            <a:spLocks noChangeArrowheads="1"/>
          </p:cNvSpPr>
          <p:nvPr/>
        </p:nvSpPr>
        <p:spPr bwMode="auto">
          <a:xfrm>
            <a:off x="296863" y="4398963"/>
            <a:ext cx="1443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b="1">
                <a:cs typeface="Times New Roman" panose="02020603050405020304" pitchFamily="18" charset="0"/>
              </a:rPr>
              <a:t>Vitaminas </a:t>
            </a:r>
            <a:endParaRPr lang="es-EC" altLang="es-EC" b="1"/>
          </a:p>
        </p:txBody>
      </p:sp>
      <p:sp>
        <p:nvSpPr>
          <p:cNvPr id="16399" name="CuadroTexto 58">
            <a:extLst>
              <a:ext uri="{FF2B5EF4-FFF2-40B4-BE49-F238E27FC236}">
                <a16:creationId xmlns:a16="http://schemas.microsoft.com/office/drawing/2014/main" xmlns="" id="{7FF2F8D0-9FAF-4D13-8B97-15544C989FF1}"/>
              </a:ext>
            </a:extLst>
          </p:cNvPr>
          <p:cNvSpPr txBox="1">
            <a:spLocks noChangeArrowheads="1"/>
          </p:cNvSpPr>
          <p:nvPr/>
        </p:nvSpPr>
        <p:spPr bwMode="auto">
          <a:xfrm>
            <a:off x="619125" y="6408738"/>
            <a:ext cx="6956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(García, y otros, 2010).</a:t>
            </a:r>
            <a:endParaRPr lang="es-EC" altLang="es-EC"/>
          </a:p>
        </p:txBody>
      </p:sp>
      <p:sp>
        <p:nvSpPr>
          <p:cNvPr id="16400" name="CuadroTexto 30">
            <a:extLst>
              <a:ext uri="{FF2B5EF4-FFF2-40B4-BE49-F238E27FC236}">
                <a16:creationId xmlns:a16="http://schemas.microsoft.com/office/drawing/2014/main" xmlns="" id="{8C4D59B3-13AA-4388-A59F-43E53AA20848}"/>
              </a:ext>
            </a:extLst>
          </p:cNvPr>
          <p:cNvSpPr txBox="1">
            <a:spLocks noChangeArrowheads="1"/>
          </p:cNvSpPr>
          <p:nvPr/>
        </p:nvSpPr>
        <p:spPr bwMode="auto">
          <a:xfrm>
            <a:off x="8659813" y="750888"/>
            <a:ext cx="27654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Glucosa sanguínea Nucleótidos Nucleoproteínas </a:t>
            </a:r>
            <a:endParaRPr lang="es-EC" altLang="es-EC"/>
          </a:p>
        </p:txBody>
      </p:sp>
      <p:cxnSp>
        <p:nvCxnSpPr>
          <p:cNvPr id="6" name="Conector recto de flecha 5">
            <a:extLst>
              <a:ext uri="{FF2B5EF4-FFF2-40B4-BE49-F238E27FC236}">
                <a16:creationId xmlns:a16="http://schemas.microsoft.com/office/drawing/2014/main" xmlns="" id="{310E11F1-9482-4D92-9398-31E8CBE653E9}"/>
              </a:ext>
            </a:extLst>
          </p:cNvPr>
          <p:cNvCxnSpPr/>
          <p:nvPr/>
        </p:nvCxnSpPr>
        <p:spPr>
          <a:xfrm flipV="1">
            <a:off x="7969250" y="1330325"/>
            <a:ext cx="690563" cy="3429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402" name="CuadroTexto 34">
            <a:extLst>
              <a:ext uri="{FF2B5EF4-FFF2-40B4-BE49-F238E27FC236}">
                <a16:creationId xmlns:a16="http://schemas.microsoft.com/office/drawing/2014/main" xmlns="" id="{43680E6A-43A2-423C-BBFD-4466BBDFD1D7}"/>
              </a:ext>
            </a:extLst>
          </p:cNvPr>
          <p:cNvSpPr txBox="1">
            <a:spLocks noChangeArrowheads="1"/>
          </p:cNvSpPr>
          <p:nvPr/>
        </p:nvSpPr>
        <p:spPr bwMode="auto">
          <a:xfrm>
            <a:off x="6315075" y="2519363"/>
            <a:ext cx="43354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Presenta baja digestibilidad debido a que se encuentra infiltrada con fibra cruda (Blanco, 1995).</a:t>
            </a:r>
            <a:endParaRPr lang="es-EC" altLang="es-EC"/>
          </a:p>
        </p:txBody>
      </p:sp>
      <p:sp>
        <p:nvSpPr>
          <p:cNvPr id="16403" name="CuadroTexto 38">
            <a:extLst>
              <a:ext uri="{FF2B5EF4-FFF2-40B4-BE49-F238E27FC236}">
                <a16:creationId xmlns:a16="http://schemas.microsoft.com/office/drawing/2014/main" xmlns="" id="{899E12FB-2186-4EDF-A257-FD6EDF367232}"/>
              </a:ext>
            </a:extLst>
          </p:cNvPr>
          <p:cNvSpPr txBox="1">
            <a:spLocks noChangeArrowheads="1"/>
          </p:cNvSpPr>
          <p:nvPr/>
        </p:nvSpPr>
        <p:spPr bwMode="auto">
          <a:xfrm>
            <a:off x="7299325" y="3895725"/>
            <a:ext cx="23669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Vitamina C </a:t>
            </a:r>
          </a:p>
          <a:p>
            <a:r>
              <a:rPr lang="es-EC" altLang="es-EC">
                <a:cs typeface="Times New Roman" panose="02020603050405020304" pitchFamily="18" charset="0"/>
              </a:rPr>
              <a:t>Vitaminas liposolubles como: A, D, E y K (Crespo, 2018). </a:t>
            </a:r>
            <a:endParaRPr lang="es-EC" altLang="es-EC"/>
          </a:p>
        </p:txBody>
      </p:sp>
      <p:sp>
        <p:nvSpPr>
          <p:cNvPr id="16404" name="CuadroTexto 40">
            <a:extLst>
              <a:ext uri="{FF2B5EF4-FFF2-40B4-BE49-F238E27FC236}">
                <a16:creationId xmlns:a16="http://schemas.microsoft.com/office/drawing/2014/main" xmlns="" id="{58A7ABCB-7D44-450D-B687-25FF0373BFEC}"/>
              </a:ext>
            </a:extLst>
          </p:cNvPr>
          <p:cNvSpPr txBox="1">
            <a:spLocks noChangeArrowheads="1"/>
          </p:cNvSpPr>
          <p:nvPr/>
        </p:nvSpPr>
        <p:spPr bwMode="auto">
          <a:xfrm>
            <a:off x="1698625" y="4475163"/>
            <a:ext cx="531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Importantes dentro de los factores de crecimiento</a:t>
            </a:r>
            <a:endParaRPr lang="es-EC" altLang="es-EC"/>
          </a:p>
        </p:txBody>
      </p:sp>
      <p:sp>
        <p:nvSpPr>
          <p:cNvPr id="16405" name="CuadroTexto 41">
            <a:extLst>
              <a:ext uri="{FF2B5EF4-FFF2-40B4-BE49-F238E27FC236}">
                <a16:creationId xmlns:a16="http://schemas.microsoft.com/office/drawing/2014/main" xmlns="" id="{6D91A8B7-A8E4-4853-BD44-29D80981332D}"/>
              </a:ext>
            </a:extLst>
          </p:cNvPr>
          <p:cNvSpPr txBox="1">
            <a:spLocks noChangeArrowheads="1"/>
          </p:cNvSpPr>
          <p:nvPr/>
        </p:nvSpPr>
        <p:spPr bwMode="auto">
          <a:xfrm>
            <a:off x="1739900" y="4946650"/>
            <a:ext cx="6897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Times New Roman" panose="02020603050405020304" pitchFamily="18" charset="0"/>
              </a:rPr>
              <a:t>Catalizan todas las reacciones metabólicas</a:t>
            </a:r>
            <a:endParaRPr lang="es-EC" altLang="es-EC"/>
          </a:p>
        </p:txBody>
      </p:sp>
      <p:sp>
        <p:nvSpPr>
          <p:cNvPr id="13" name="Abrir llave 12">
            <a:extLst>
              <a:ext uri="{FF2B5EF4-FFF2-40B4-BE49-F238E27FC236}">
                <a16:creationId xmlns:a16="http://schemas.microsoft.com/office/drawing/2014/main" xmlns="" id="{B56B5E42-4BEF-41BF-BB8C-B8257543BA4D}"/>
              </a:ext>
            </a:extLst>
          </p:cNvPr>
          <p:cNvSpPr/>
          <p:nvPr/>
        </p:nvSpPr>
        <p:spPr>
          <a:xfrm>
            <a:off x="1546225" y="4086225"/>
            <a:ext cx="136525" cy="1277938"/>
          </a:xfrm>
          <a:prstGeom prst="lef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s-EC"/>
          </a:p>
        </p:txBody>
      </p:sp>
      <p:sp>
        <p:nvSpPr>
          <p:cNvPr id="15" name="Flecha: a la derecha 14">
            <a:extLst>
              <a:ext uri="{FF2B5EF4-FFF2-40B4-BE49-F238E27FC236}">
                <a16:creationId xmlns:a16="http://schemas.microsoft.com/office/drawing/2014/main" xmlns="" id="{C752B338-E8D5-42E8-961F-185B2A44A8A7}"/>
              </a:ext>
            </a:extLst>
          </p:cNvPr>
          <p:cNvSpPr/>
          <p:nvPr/>
        </p:nvSpPr>
        <p:spPr>
          <a:xfrm>
            <a:off x="6983413" y="4486275"/>
            <a:ext cx="265112" cy="282575"/>
          </a:xfrm>
          <a:prstGeom prst="rightArrow">
            <a:avLst/>
          </a:prstGeom>
          <a:ln>
            <a:solidFill>
              <a:srgbClr val="00B05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EC"/>
          </a:p>
        </p:txBody>
      </p:sp>
      <p:sp>
        <p:nvSpPr>
          <p:cNvPr id="16408" name="CuadroTexto 45">
            <a:extLst>
              <a:ext uri="{FF2B5EF4-FFF2-40B4-BE49-F238E27FC236}">
                <a16:creationId xmlns:a16="http://schemas.microsoft.com/office/drawing/2014/main" xmlns="" id="{8906B85E-C0CF-4E98-ABE2-6E6971EDAB7C}"/>
              </a:ext>
            </a:extLst>
          </p:cNvPr>
          <p:cNvSpPr txBox="1">
            <a:spLocks noChangeArrowheads="1"/>
          </p:cNvSpPr>
          <p:nvPr/>
        </p:nvSpPr>
        <p:spPr bwMode="auto">
          <a:xfrm>
            <a:off x="10206038" y="3365500"/>
            <a:ext cx="1443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b="1">
                <a:cs typeface="Times New Roman" panose="02020603050405020304" pitchFamily="18" charset="0"/>
              </a:rPr>
              <a:t>Minerales </a:t>
            </a:r>
            <a:endParaRPr lang="es-EC" altLang="es-EC" b="1"/>
          </a:p>
        </p:txBody>
      </p:sp>
      <p:sp>
        <p:nvSpPr>
          <p:cNvPr id="16409" name="CuadroTexto 49">
            <a:extLst>
              <a:ext uri="{FF2B5EF4-FFF2-40B4-BE49-F238E27FC236}">
                <a16:creationId xmlns:a16="http://schemas.microsoft.com/office/drawing/2014/main" xmlns="" id="{DACE23A5-BEF9-4EC8-B822-F2BD43A865D7}"/>
              </a:ext>
            </a:extLst>
          </p:cNvPr>
          <p:cNvSpPr txBox="1">
            <a:spLocks noChangeArrowheads="1"/>
          </p:cNvSpPr>
          <p:nvPr/>
        </p:nvSpPr>
        <p:spPr bwMode="auto">
          <a:xfrm>
            <a:off x="9710738" y="4243388"/>
            <a:ext cx="24336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1600">
                <a:cs typeface="Times New Roman" panose="02020603050405020304" pitchFamily="18" charset="0"/>
              </a:rPr>
              <a:t>Cantidad adecuada de minerales empleada en la dieta  inferior al 2%</a:t>
            </a:r>
            <a:endParaRPr lang="es-EC" altLang="es-EC" sz="1600"/>
          </a:p>
        </p:txBody>
      </p:sp>
      <p:sp>
        <p:nvSpPr>
          <p:cNvPr id="17" name="Flecha: hacia abajo 16">
            <a:extLst>
              <a:ext uri="{FF2B5EF4-FFF2-40B4-BE49-F238E27FC236}">
                <a16:creationId xmlns:a16="http://schemas.microsoft.com/office/drawing/2014/main" xmlns="" id="{84EBE7A5-2B25-4E8B-9E29-8B1BCA55185D}"/>
              </a:ext>
            </a:extLst>
          </p:cNvPr>
          <p:cNvSpPr/>
          <p:nvPr/>
        </p:nvSpPr>
        <p:spPr>
          <a:xfrm>
            <a:off x="10790238" y="3895725"/>
            <a:ext cx="274637" cy="347663"/>
          </a:xfrm>
          <a:prstGeom prst="downArrow">
            <a:avLst/>
          </a:prstGeom>
          <a:ln>
            <a:solidFill>
              <a:srgbClr val="0070C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EC"/>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2441D066-9698-471C-A241-8DD0616C8B2C}"/>
              </a:ext>
            </a:extLst>
          </p:cNvPr>
          <p:cNvCxnSpPr/>
          <p:nvPr/>
        </p:nvCxnSpPr>
        <p:spPr>
          <a:xfrm flipV="1">
            <a:off x="433388" y="787400"/>
            <a:ext cx="2605087" cy="14288"/>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411" name="Imagen 2">
            <a:extLst>
              <a:ext uri="{FF2B5EF4-FFF2-40B4-BE49-F238E27FC236}">
                <a16:creationId xmlns:a16="http://schemas.microsoft.com/office/drawing/2014/main" xmlns="" id="{E92F6AD4-85D7-4875-9694-68E70874C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1268413"/>
            <a:ext cx="4154488"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xmlns="" id="{E11B8199-7C44-4BD5-9BFC-0A4A44A81CF3}"/>
              </a:ext>
            </a:extLst>
          </p:cNvPr>
          <p:cNvSpPr txBox="1"/>
          <p:nvPr/>
        </p:nvSpPr>
        <p:spPr>
          <a:xfrm>
            <a:off x="5383213" y="1004888"/>
            <a:ext cx="5389562" cy="1662112"/>
          </a:xfrm>
          <a:prstGeom prst="rect">
            <a:avLst/>
          </a:prstGeom>
          <a:noFill/>
        </p:spPr>
        <p:txBody>
          <a:bodyPr>
            <a:spAutoFit/>
          </a:bodyPr>
          <a:lstStyle/>
          <a:p>
            <a:pPr>
              <a:defRPr/>
            </a:pPr>
            <a:r>
              <a:rPr lang="es-EC" sz="1700" dirty="0">
                <a:latin typeface="+mn-lt"/>
                <a:ea typeface="Calibri" panose="020F0502020204030204" pitchFamily="34" charset="0"/>
              </a:rPr>
              <a:t>Provincia de Pichincha</a:t>
            </a:r>
          </a:p>
          <a:p>
            <a:pPr>
              <a:defRPr/>
            </a:pPr>
            <a:r>
              <a:rPr lang="es-EC" sz="1700" dirty="0">
                <a:latin typeface="+mn-lt"/>
                <a:ea typeface="Calibri" panose="020F0502020204030204" pitchFamily="34" charset="0"/>
              </a:rPr>
              <a:t>Cantón Rumiñahui</a:t>
            </a:r>
          </a:p>
          <a:p>
            <a:pPr>
              <a:defRPr/>
            </a:pPr>
            <a:r>
              <a:rPr lang="es-EC" sz="1700" dirty="0">
                <a:latin typeface="+mn-lt"/>
                <a:ea typeface="Calibri" panose="020F0502020204030204" pitchFamily="34" charset="0"/>
              </a:rPr>
              <a:t>Parroquia San Fernando</a:t>
            </a:r>
          </a:p>
          <a:p>
            <a:pPr>
              <a:defRPr/>
            </a:pPr>
            <a:r>
              <a:rPr lang="es-EC" sz="1700" dirty="0">
                <a:latin typeface="+mn-lt"/>
                <a:ea typeface="Calibri" panose="020F0502020204030204" pitchFamily="34" charset="0"/>
              </a:rPr>
              <a:t>Hacienda El Prado perteneciente a la Universidad de las Fuerzas Armadas – ESPE, Carrera de Ingeniería Agropecuaria IASA 1</a:t>
            </a:r>
            <a:endParaRPr lang="es-EC" sz="1700" dirty="0">
              <a:latin typeface="+mn-lt"/>
            </a:endParaRPr>
          </a:p>
        </p:txBody>
      </p:sp>
      <p:sp>
        <p:nvSpPr>
          <p:cNvPr id="17413" name="CuadroTexto 4">
            <a:extLst>
              <a:ext uri="{FF2B5EF4-FFF2-40B4-BE49-F238E27FC236}">
                <a16:creationId xmlns:a16="http://schemas.microsoft.com/office/drawing/2014/main" xmlns="" id="{A3700E01-8EB9-41F9-A2AA-B5CEE8A586A4}"/>
              </a:ext>
            </a:extLst>
          </p:cNvPr>
          <p:cNvSpPr txBox="1">
            <a:spLocks noChangeArrowheads="1"/>
          </p:cNvSpPr>
          <p:nvPr/>
        </p:nvSpPr>
        <p:spPr bwMode="auto">
          <a:xfrm>
            <a:off x="5383213" y="2879725"/>
            <a:ext cx="6278562"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Aft>
                <a:spcPts val="1000"/>
              </a:spcAft>
            </a:pPr>
            <a:r>
              <a:rPr lang="es-EC" altLang="es-EC" sz="1700">
                <a:cs typeface="Times New Roman" panose="02020603050405020304" pitchFamily="18" charset="0"/>
              </a:rPr>
              <a:t>El Proyecto Acuícola Pailones se encuentra a una Latitud de 0°23´20´´ S, Longitud de 78°24´44´´ O y a una altitud de 2 940 msnm.</a:t>
            </a:r>
            <a:endParaRPr lang="es-EC" altLang="es-EC" sz="170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xmlns="" id="{3BCE954E-71A3-4ED0-BB48-00C6E68FE3F0}"/>
              </a:ext>
            </a:extLst>
          </p:cNvPr>
          <p:cNvSpPr txBox="1"/>
          <p:nvPr/>
        </p:nvSpPr>
        <p:spPr>
          <a:xfrm>
            <a:off x="593725" y="4973638"/>
            <a:ext cx="4889500" cy="615950"/>
          </a:xfrm>
          <a:prstGeom prst="rect">
            <a:avLst/>
          </a:prstGeom>
          <a:noFill/>
        </p:spPr>
        <p:txBody>
          <a:bodyPr>
            <a:spAutoFit/>
          </a:bodyPr>
          <a:lstStyle/>
          <a:p>
            <a:pPr>
              <a:defRPr/>
            </a:pPr>
            <a:r>
              <a:rPr lang="es-EC" sz="1700" dirty="0">
                <a:latin typeface="+mn-lt"/>
                <a:ea typeface="Calibri" panose="020F0502020204030204" pitchFamily="34" charset="0"/>
              </a:rPr>
              <a:t> Se emplearon 1500 alevines de trucha arcoíris diploides hembra (línea francesa).</a:t>
            </a:r>
            <a:endParaRPr lang="es-EC" sz="1700" dirty="0">
              <a:latin typeface="+mn-lt"/>
            </a:endParaRPr>
          </a:p>
        </p:txBody>
      </p:sp>
      <p:sp>
        <p:nvSpPr>
          <p:cNvPr id="7" name="Rectángulo 6">
            <a:extLst>
              <a:ext uri="{FF2B5EF4-FFF2-40B4-BE49-F238E27FC236}">
                <a16:creationId xmlns:a16="http://schemas.microsoft.com/office/drawing/2014/main" xmlns="" id="{1204BC2B-E4D8-4AF8-AF58-0C483299672D}"/>
              </a:ext>
            </a:extLst>
          </p:cNvPr>
          <p:cNvSpPr/>
          <p:nvPr/>
        </p:nvSpPr>
        <p:spPr>
          <a:xfrm>
            <a:off x="433388" y="174625"/>
            <a:ext cx="2501900" cy="481013"/>
          </a:xfrm>
          <a:prstGeom prst="rect">
            <a:avLst/>
          </a:prstGeom>
        </p:spPr>
        <p:txBody>
          <a:bodyPr wrap="none">
            <a:spAutoFit/>
          </a:bodyPr>
          <a:lstStyle/>
          <a:p>
            <a:pPr>
              <a:lnSpc>
                <a:spcPct val="115000"/>
              </a:lnSpc>
              <a:spcAft>
                <a:spcPts val="1000"/>
              </a:spcAft>
              <a:defRPr/>
            </a:pPr>
            <a:r>
              <a:rPr lang="es-ES" sz="2400" b="1" dirty="0">
                <a:latin typeface="+mj-lt"/>
                <a:ea typeface="Times New Roman" panose="02020603050405020304" pitchFamily="18" charset="0"/>
                <a:cs typeface="Times New Roman" panose="02020603050405020304" pitchFamily="18" charset="0"/>
              </a:rPr>
              <a:t>METODOLOGÍA</a:t>
            </a:r>
            <a:endParaRPr lang="es-ES" sz="2400" dirty="0">
              <a:latin typeface="+mj-lt"/>
              <a:ea typeface="Times New Roman" panose="02020603050405020304" pitchFamily="18" charset="0"/>
              <a:cs typeface="Times New Roman" panose="02020603050405020304" pitchFamily="18" charset="0"/>
            </a:endParaRPr>
          </a:p>
        </p:txBody>
      </p:sp>
      <p:sp>
        <p:nvSpPr>
          <p:cNvPr id="17416" name="CuadroTexto 7">
            <a:extLst>
              <a:ext uri="{FF2B5EF4-FFF2-40B4-BE49-F238E27FC236}">
                <a16:creationId xmlns:a16="http://schemas.microsoft.com/office/drawing/2014/main" xmlns="" id="{35208575-ECEB-4A48-90B2-B1C39E4736BF}"/>
              </a:ext>
            </a:extLst>
          </p:cNvPr>
          <p:cNvSpPr txBox="1">
            <a:spLocks noChangeArrowheads="1"/>
          </p:cNvSpPr>
          <p:nvPr/>
        </p:nvSpPr>
        <p:spPr bwMode="auto">
          <a:xfrm>
            <a:off x="695325" y="4270375"/>
            <a:ext cx="424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07000"/>
              </a:lnSpc>
              <a:spcAft>
                <a:spcPts val="800"/>
              </a:spcAft>
            </a:pPr>
            <a:r>
              <a:rPr lang="es-EC" altLang="es-EC">
                <a:ea typeface="Calibri" panose="020F0502020204030204" pitchFamily="34" charset="0"/>
                <a:cs typeface="Times New Roman" panose="02020603050405020304" pitchFamily="18" charset="0"/>
              </a:rPr>
              <a:t>Fuente: (GoogleEarth, 2020)</a:t>
            </a:r>
            <a:endParaRPr lang="es-ES" altLang="es-EC">
              <a:ea typeface="Calibri" panose="020F0502020204030204" pitchFamily="34" charset="0"/>
              <a:cs typeface="Times New Roman" panose="02020603050405020304" pitchFamily="18" charset="0"/>
            </a:endParaRPr>
          </a:p>
        </p:txBody>
      </p:sp>
      <p:pic>
        <p:nvPicPr>
          <p:cNvPr id="17417" name="Imagen 8">
            <a:extLst>
              <a:ext uri="{FF2B5EF4-FFF2-40B4-BE49-F238E27FC236}">
                <a16:creationId xmlns:a16="http://schemas.microsoft.com/office/drawing/2014/main" xmlns="" id="{26C69C96-F975-4BB8-903F-5C090AC63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175" y="4162425"/>
            <a:ext cx="316865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xmlns="" id="{38D3198A-FC25-42C2-8E4C-9307764FA217}"/>
              </a:ext>
            </a:extLst>
          </p:cNvPr>
          <p:cNvSpPr txBox="1"/>
          <p:nvPr/>
        </p:nvSpPr>
        <p:spPr>
          <a:xfrm>
            <a:off x="3648075" y="269875"/>
            <a:ext cx="6096000" cy="384175"/>
          </a:xfrm>
          <a:prstGeom prst="rect">
            <a:avLst/>
          </a:prstGeom>
          <a:noFill/>
        </p:spPr>
        <p:txBody>
          <a:bodyPr>
            <a:spAutoFit/>
          </a:bodyPr>
          <a:lstStyle/>
          <a:p>
            <a:pPr lvl="1">
              <a:lnSpc>
                <a:spcPct val="115000"/>
              </a:lnSpc>
              <a:spcBef>
                <a:spcPts val="1000"/>
              </a:spcBef>
              <a:defRPr/>
            </a:pPr>
            <a:r>
              <a:rPr lang="es-EC" b="1" dirty="0">
                <a:latin typeface="+mj-lt"/>
                <a:ea typeface="Times New Roman" panose="02020603050405020304" pitchFamily="18" charset="0"/>
                <a:cs typeface="Times New Roman" panose="02020603050405020304" pitchFamily="18" charset="0"/>
              </a:rPr>
              <a:t>Ubicación del lugar de investigación</a:t>
            </a:r>
            <a:endParaRPr lang="es-EC" sz="2000" b="1" dirty="0">
              <a:latin typeface="+mj-lt"/>
              <a:ea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6851BA44-6488-48A4-ADC8-43039EBDD868}"/>
              </a:ext>
            </a:extLst>
          </p:cNvPr>
          <p:cNvCxnSpPr/>
          <p:nvPr/>
        </p:nvCxnSpPr>
        <p:spPr>
          <a:xfrm flipV="1">
            <a:off x="433388" y="647700"/>
            <a:ext cx="2605087" cy="1270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xmlns="" id="{CD45411B-7B5F-48A1-9590-1B84211BB25D}"/>
              </a:ext>
            </a:extLst>
          </p:cNvPr>
          <p:cNvSpPr/>
          <p:nvPr/>
        </p:nvSpPr>
        <p:spPr>
          <a:xfrm>
            <a:off x="433388" y="157163"/>
            <a:ext cx="2501900" cy="481012"/>
          </a:xfrm>
          <a:prstGeom prst="rect">
            <a:avLst/>
          </a:prstGeom>
        </p:spPr>
        <p:txBody>
          <a:bodyPr wrap="none">
            <a:spAutoFit/>
          </a:bodyPr>
          <a:lstStyle/>
          <a:p>
            <a:pPr>
              <a:lnSpc>
                <a:spcPct val="115000"/>
              </a:lnSpc>
              <a:spcAft>
                <a:spcPts val="1000"/>
              </a:spcAft>
              <a:defRPr/>
            </a:pPr>
            <a:r>
              <a:rPr lang="es-ES" sz="2400" b="1" dirty="0">
                <a:latin typeface="+mj-lt"/>
                <a:ea typeface="Times New Roman" panose="02020603050405020304" pitchFamily="18" charset="0"/>
                <a:cs typeface="Times New Roman" panose="02020603050405020304" pitchFamily="18" charset="0"/>
              </a:rPr>
              <a:t>METODOLOGÍA</a:t>
            </a:r>
            <a:endParaRPr lang="es-ES" sz="2400" dirty="0">
              <a:latin typeface="+mj-lt"/>
              <a:ea typeface="Times New Roman" panose="02020603050405020304" pitchFamily="18" charset="0"/>
              <a:cs typeface="Times New Roman" panose="02020603050405020304" pitchFamily="18" charset="0"/>
            </a:endParaRPr>
          </a:p>
        </p:txBody>
      </p:sp>
      <p:sp>
        <p:nvSpPr>
          <p:cNvPr id="18436" name="CuadroTexto 10">
            <a:extLst>
              <a:ext uri="{FF2B5EF4-FFF2-40B4-BE49-F238E27FC236}">
                <a16:creationId xmlns:a16="http://schemas.microsoft.com/office/drawing/2014/main" xmlns="" id="{64A4B345-875E-4A75-992C-D776631BDA2D}"/>
              </a:ext>
            </a:extLst>
          </p:cNvPr>
          <p:cNvSpPr txBox="1">
            <a:spLocks noChangeArrowheads="1"/>
          </p:cNvSpPr>
          <p:nvPr/>
        </p:nvSpPr>
        <p:spPr bwMode="auto">
          <a:xfrm>
            <a:off x="4151313" y="96838"/>
            <a:ext cx="3192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algn="just">
              <a:lnSpc>
                <a:spcPct val="150000"/>
              </a:lnSpc>
              <a:spcBef>
                <a:spcPts val="1000"/>
              </a:spcBef>
            </a:pPr>
            <a:r>
              <a:rPr lang="es-EC" altLang="es-EC" b="1">
                <a:cs typeface="Times New Roman" panose="02020603050405020304" pitchFamily="18" charset="0"/>
              </a:rPr>
              <a:t>FASE DE CAMPO</a:t>
            </a:r>
            <a:endParaRPr lang="es-EC" altLang="es-EC" b="1">
              <a:latin typeface="Cambria" panose="020405030504060302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xmlns="" id="{08DD6304-EECF-4B5E-8FB1-F26AB1D2FF05}"/>
              </a:ext>
            </a:extLst>
          </p:cNvPr>
          <p:cNvSpPr txBox="1"/>
          <p:nvPr/>
        </p:nvSpPr>
        <p:spPr>
          <a:xfrm>
            <a:off x="1905000" y="812800"/>
            <a:ext cx="7685088" cy="871538"/>
          </a:xfrm>
          <a:prstGeom prst="rect">
            <a:avLst/>
          </a:prstGeom>
          <a:noFill/>
        </p:spPr>
        <p:txBody>
          <a:bodyPr>
            <a:spAutoFit/>
          </a:bodyPr>
          <a:lstStyle/>
          <a:p>
            <a:pPr lvl="3" algn="just">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Adecuación, limpieza y desinfección de las piscinas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sp>
        <p:nvSpPr>
          <p:cNvPr id="18438" name="CuadroTexto 14">
            <a:extLst>
              <a:ext uri="{FF2B5EF4-FFF2-40B4-BE49-F238E27FC236}">
                <a16:creationId xmlns:a16="http://schemas.microsoft.com/office/drawing/2014/main" xmlns="" id="{E54106EE-E15C-44C9-8D1F-E15DB7D0C5B7}"/>
              </a:ext>
            </a:extLst>
          </p:cNvPr>
          <p:cNvSpPr txBox="1">
            <a:spLocks noChangeArrowheads="1"/>
          </p:cNvSpPr>
          <p:nvPr/>
        </p:nvSpPr>
        <p:spPr bwMode="auto">
          <a:xfrm>
            <a:off x="766763" y="2016125"/>
            <a:ext cx="6100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Adecuación de las piscinas</a:t>
            </a:r>
            <a:endParaRPr lang="es-EC" altLang="es-EC"/>
          </a:p>
        </p:txBody>
      </p:sp>
      <p:sp>
        <p:nvSpPr>
          <p:cNvPr id="18439" name="CuadroTexto 16">
            <a:extLst>
              <a:ext uri="{FF2B5EF4-FFF2-40B4-BE49-F238E27FC236}">
                <a16:creationId xmlns:a16="http://schemas.microsoft.com/office/drawing/2014/main" xmlns="" id="{7802A690-B0B3-453C-9E21-D349CDC3DBBC}"/>
              </a:ext>
            </a:extLst>
          </p:cNvPr>
          <p:cNvSpPr txBox="1">
            <a:spLocks noChangeArrowheads="1"/>
          </p:cNvSpPr>
          <p:nvPr/>
        </p:nvSpPr>
        <p:spPr bwMode="auto">
          <a:xfrm>
            <a:off x="766763" y="3195638"/>
            <a:ext cx="46434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Implementación de un sistema de oxigenación</a:t>
            </a:r>
            <a:endParaRPr lang="es-EC" altLang="es-EC"/>
          </a:p>
        </p:txBody>
      </p:sp>
      <p:sp>
        <p:nvSpPr>
          <p:cNvPr id="18440" name="CuadroTexto 18">
            <a:extLst>
              <a:ext uri="{FF2B5EF4-FFF2-40B4-BE49-F238E27FC236}">
                <a16:creationId xmlns:a16="http://schemas.microsoft.com/office/drawing/2014/main" xmlns="" id="{96837D28-F306-4977-B750-14409E503166}"/>
              </a:ext>
            </a:extLst>
          </p:cNvPr>
          <p:cNvSpPr txBox="1">
            <a:spLocks noChangeArrowheads="1"/>
          </p:cNvSpPr>
          <p:nvPr/>
        </p:nvSpPr>
        <p:spPr bwMode="auto">
          <a:xfrm>
            <a:off x="8328025" y="2027238"/>
            <a:ext cx="3384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Tasa de recambio (&gt;60%)</a:t>
            </a:r>
            <a:endParaRPr lang="es-EC" altLang="es-EC"/>
          </a:p>
        </p:txBody>
      </p:sp>
      <p:sp>
        <p:nvSpPr>
          <p:cNvPr id="18441" name="CuadroTexto 20">
            <a:extLst>
              <a:ext uri="{FF2B5EF4-FFF2-40B4-BE49-F238E27FC236}">
                <a16:creationId xmlns:a16="http://schemas.microsoft.com/office/drawing/2014/main" xmlns="" id="{A2C1F8BF-FF54-4BD0-8947-1DF66C8BCD25}"/>
              </a:ext>
            </a:extLst>
          </p:cNvPr>
          <p:cNvSpPr txBox="1">
            <a:spLocks noChangeArrowheads="1"/>
          </p:cNvSpPr>
          <p:nvPr/>
        </p:nvSpPr>
        <p:spPr bwMode="auto">
          <a:xfrm>
            <a:off x="766763" y="4652963"/>
            <a:ext cx="6100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Desinfección de las piscinas con Hipoclorito de Sodio (48 horas antes del ingreso de los peces)</a:t>
            </a:r>
            <a:endParaRPr lang="es-EC" altLang="es-EC"/>
          </a:p>
        </p:txBody>
      </p:sp>
      <p:pic>
        <p:nvPicPr>
          <p:cNvPr id="22" name="Imagen 21">
            <a:extLst>
              <a:ext uri="{FF2B5EF4-FFF2-40B4-BE49-F238E27FC236}">
                <a16:creationId xmlns:a16="http://schemas.microsoft.com/office/drawing/2014/main" xmlns="" id="{E26795E1-5522-4794-AC93-9A14C737B943}"/>
              </a:ext>
            </a:extLst>
          </p:cNvPr>
          <p:cNvPicPr>
            <a:picLocks noChangeAspect="1"/>
          </p:cNvPicPr>
          <p:nvPr/>
        </p:nvPicPr>
        <p:blipFill>
          <a:blip r:embed="rId2"/>
          <a:stretch>
            <a:fillRect/>
          </a:stretch>
        </p:blipFill>
        <p:spPr>
          <a:xfrm>
            <a:off x="7711704" y="2814797"/>
            <a:ext cx="2645379" cy="2991104"/>
          </a:xfrm>
          <a:prstGeom prst="rect">
            <a:avLst/>
          </a:prstGeom>
          <a:ln>
            <a:noFill/>
          </a:ln>
          <a:effectLst>
            <a:softEdge rad="112500"/>
          </a:effectLst>
        </p:spPr>
      </p:pic>
      <p:pic>
        <p:nvPicPr>
          <p:cNvPr id="23" name="Imagen 22">
            <a:extLst>
              <a:ext uri="{FF2B5EF4-FFF2-40B4-BE49-F238E27FC236}">
                <a16:creationId xmlns:a16="http://schemas.microsoft.com/office/drawing/2014/main" xmlns="" id="{E1505CFC-8D4C-42B1-974C-E3B5C44B666C}"/>
              </a:ext>
            </a:extLst>
          </p:cNvPr>
          <p:cNvPicPr>
            <a:picLocks noChangeAspect="1"/>
          </p:cNvPicPr>
          <p:nvPr/>
        </p:nvPicPr>
        <p:blipFill>
          <a:blip r:embed="rId3"/>
          <a:stretch>
            <a:fillRect/>
          </a:stretch>
        </p:blipFill>
        <p:spPr>
          <a:xfrm>
            <a:off x="4710322" y="1469375"/>
            <a:ext cx="2393790" cy="3190018"/>
          </a:xfrm>
          <a:prstGeom prst="rect">
            <a:avLst/>
          </a:prstGeom>
          <a:ln>
            <a:noFill/>
          </a:ln>
          <a:effectLst>
            <a:softEdge rad="112500"/>
          </a:effectLst>
        </p:spPr>
      </p:pic>
      <p:sp>
        <p:nvSpPr>
          <p:cNvPr id="24" name="Flecha: a la derecha 23">
            <a:extLst>
              <a:ext uri="{FF2B5EF4-FFF2-40B4-BE49-F238E27FC236}">
                <a16:creationId xmlns:a16="http://schemas.microsoft.com/office/drawing/2014/main" xmlns="" id="{330303C2-E397-462F-B89C-EF8B84BE3739}"/>
              </a:ext>
            </a:extLst>
          </p:cNvPr>
          <p:cNvSpPr/>
          <p:nvPr/>
        </p:nvSpPr>
        <p:spPr>
          <a:xfrm>
            <a:off x="7343775" y="2016125"/>
            <a:ext cx="747713" cy="369888"/>
          </a:xfrm>
          <a:prstGeom prst="rightArrow">
            <a:avLst/>
          </a:prstGeom>
          <a:solidFill>
            <a:srgbClr val="00B0F0"/>
          </a:solidFill>
          <a:ln>
            <a:solidFill>
              <a:srgbClr val="00B0F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C"/>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E296F959-E0AA-4D9D-8407-02EC14F9C96A}"/>
              </a:ext>
            </a:extLst>
          </p:cNvPr>
          <p:cNvCxnSpPr/>
          <p:nvPr/>
        </p:nvCxnSpPr>
        <p:spPr>
          <a:xfrm flipV="1">
            <a:off x="433388" y="647700"/>
            <a:ext cx="2605087" cy="1270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xmlns="" id="{6EA2881F-2FC9-4565-8D44-514BD1FE65B6}"/>
              </a:ext>
            </a:extLst>
          </p:cNvPr>
          <p:cNvSpPr/>
          <p:nvPr/>
        </p:nvSpPr>
        <p:spPr>
          <a:xfrm>
            <a:off x="433388" y="157163"/>
            <a:ext cx="2501900" cy="481012"/>
          </a:xfrm>
          <a:prstGeom prst="rect">
            <a:avLst/>
          </a:prstGeom>
        </p:spPr>
        <p:txBody>
          <a:bodyPr wrap="none">
            <a:spAutoFit/>
          </a:bodyPr>
          <a:lstStyle/>
          <a:p>
            <a:pPr>
              <a:lnSpc>
                <a:spcPct val="115000"/>
              </a:lnSpc>
              <a:spcAft>
                <a:spcPts val="1000"/>
              </a:spcAft>
              <a:defRPr/>
            </a:pPr>
            <a:r>
              <a:rPr lang="es-ES" sz="2400" b="1" dirty="0">
                <a:latin typeface="+mj-lt"/>
                <a:ea typeface="Times New Roman" panose="02020603050405020304" pitchFamily="18" charset="0"/>
                <a:cs typeface="Times New Roman" panose="02020603050405020304" pitchFamily="18" charset="0"/>
              </a:rPr>
              <a:t>METODOLOGÍA</a:t>
            </a:r>
            <a:endParaRPr lang="es-ES" sz="2400" dirty="0">
              <a:latin typeface="+mj-lt"/>
              <a:ea typeface="Times New Roman" panose="02020603050405020304" pitchFamily="18" charset="0"/>
              <a:cs typeface="Times New Roman" panose="02020603050405020304" pitchFamily="18" charset="0"/>
            </a:endParaRPr>
          </a:p>
        </p:txBody>
      </p:sp>
      <p:sp>
        <p:nvSpPr>
          <p:cNvPr id="19460" name="CuadroTexto 10">
            <a:extLst>
              <a:ext uri="{FF2B5EF4-FFF2-40B4-BE49-F238E27FC236}">
                <a16:creationId xmlns:a16="http://schemas.microsoft.com/office/drawing/2014/main" xmlns="" id="{66AD449F-062E-4BB5-96B5-1A8AEDA906BE}"/>
              </a:ext>
            </a:extLst>
          </p:cNvPr>
          <p:cNvSpPr txBox="1">
            <a:spLocks noChangeArrowheads="1"/>
          </p:cNvSpPr>
          <p:nvPr/>
        </p:nvSpPr>
        <p:spPr bwMode="auto">
          <a:xfrm>
            <a:off x="4151313" y="96838"/>
            <a:ext cx="3192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algn="just">
              <a:lnSpc>
                <a:spcPct val="150000"/>
              </a:lnSpc>
              <a:spcBef>
                <a:spcPts val="1000"/>
              </a:spcBef>
            </a:pPr>
            <a:r>
              <a:rPr lang="es-EC" altLang="es-EC" b="1">
                <a:cs typeface="Times New Roman" panose="02020603050405020304" pitchFamily="18" charset="0"/>
              </a:rPr>
              <a:t>FASE DE CAMPO</a:t>
            </a:r>
            <a:endParaRPr lang="es-EC" altLang="es-EC" b="1">
              <a:latin typeface="Cambria" panose="020405030504060302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xmlns="" id="{BF1BD773-67F7-4F95-868D-884E89474B54}"/>
              </a:ext>
            </a:extLst>
          </p:cNvPr>
          <p:cNvSpPr txBox="1"/>
          <p:nvPr/>
        </p:nvSpPr>
        <p:spPr>
          <a:xfrm>
            <a:off x="-307975" y="685800"/>
            <a:ext cx="12111038" cy="871538"/>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Siembra y Alimentación  de Organismos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sp>
        <p:nvSpPr>
          <p:cNvPr id="19462" name="CuadroTexto 13">
            <a:extLst>
              <a:ext uri="{FF2B5EF4-FFF2-40B4-BE49-F238E27FC236}">
                <a16:creationId xmlns:a16="http://schemas.microsoft.com/office/drawing/2014/main" xmlns="" id="{4A452569-4EEC-48C7-A80D-9FDCECC67266}"/>
              </a:ext>
            </a:extLst>
          </p:cNvPr>
          <p:cNvSpPr txBox="1">
            <a:spLocks noChangeArrowheads="1"/>
          </p:cNvSpPr>
          <p:nvPr/>
        </p:nvSpPr>
        <p:spPr bwMode="auto">
          <a:xfrm>
            <a:off x="6000751" y="1650513"/>
            <a:ext cx="5462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dirty="0">
                <a:cs typeface="Calibri" panose="020F0502020204030204" pitchFamily="34" charset="0"/>
              </a:rPr>
              <a:t>Se colocaron 250 peces con peso promedio de 0,77 gr y longitud promedio de 4,06 cm</a:t>
            </a:r>
            <a:endParaRPr lang="es-EC" altLang="es-EC" dirty="0"/>
          </a:p>
        </p:txBody>
      </p:sp>
      <p:sp>
        <p:nvSpPr>
          <p:cNvPr id="19463" name="CuadroTexto 17">
            <a:extLst>
              <a:ext uri="{FF2B5EF4-FFF2-40B4-BE49-F238E27FC236}">
                <a16:creationId xmlns:a16="http://schemas.microsoft.com/office/drawing/2014/main" xmlns="" id="{162484FE-AF0B-4C5E-BF7E-DA244F321B3D}"/>
              </a:ext>
            </a:extLst>
          </p:cNvPr>
          <p:cNvSpPr txBox="1">
            <a:spLocks noChangeArrowheads="1"/>
          </p:cNvSpPr>
          <p:nvPr/>
        </p:nvSpPr>
        <p:spPr bwMode="auto">
          <a:xfrm>
            <a:off x="6000751" y="2483262"/>
            <a:ext cx="5802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dirty="0">
                <a:cs typeface="Calibri" panose="020F0502020204030204" pitchFamily="34" charset="0"/>
              </a:rPr>
              <a:t>Densidad de carga de 10 kg / m</a:t>
            </a:r>
            <a:r>
              <a:rPr lang="es-EC" altLang="es-EC" baseline="30000" dirty="0">
                <a:cs typeface="Calibri" panose="020F0502020204030204" pitchFamily="34" charset="0"/>
              </a:rPr>
              <a:t>3 </a:t>
            </a:r>
            <a:r>
              <a:rPr lang="es-EC" altLang="es-EC" dirty="0">
                <a:cs typeface="Calibri" panose="020F0502020204030204" pitchFamily="34" charset="0"/>
              </a:rPr>
              <a:t>de acuerdo al desarrollo fisiológico de los peces.</a:t>
            </a:r>
            <a:endParaRPr lang="es-EC" altLang="es-EC" dirty="0"/>
          </a:p>
        </p:txBody>
      </p:sp>
      <p:sp>
        <p:nvSpPr>
          <p:cNvPr id="19464" name="CuadroTexto 24">
            <a:extLst>
              <a:ext uri="{FF2B5EF4-FFF2-40B4-BE49-F238E27FC236}">
                <a16:creationId xmlns:a16="http://schemas.microsoft.com/office/drawing/2014/main" xmlns="" id="{843BDFDA-EBF0-4462-8587-E47CB0D0AC52}"/>
              </a:ext>
            </a:extLst>
          </p:cNvPr>
          <p:cNvSpPr txBox="1">
            <a:spLocks noChangeArrowheads="1"/>
          </p:cNvSpPr>
          <p:nvPr/>
        </p:nvSpPr>
        <p:spPr bwMode="auto">
          <a:xfrm>
            <a:off x="379413" y="3676650"/>
            <a:ext cx="62563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Adaptación (24 h) en las cuales no se les suministró ningún tipo de alimento</a:t>
            </a:r>
            <a:endParaRPr lang="es-EC" altLang="es-EC"/>
          </a:p>
        </p:txBody>
      </p:sp>
      <p:sp>
        <p:nvSpPr>
          <p:cNvPr id="19465" name="CuadroTexto 25">
            <a:extLst>
              <a:ext uri="{FF2B5EF4-FFF2-40B4-BE49-F238E27FC236}">
                <a16:creationId xmlns:a16="http://schemas.microsoft.com/office/drawing/2014/main" xmlns="" id="{1324DACC-381F-4227-B37C-8B6C8B95131D}"/>
              </a:ext>
            </a:extLst>
          </p:cNvPr>
          <p:cNvSpPr txBox="1">
            <a:spLocks noChangeArrowheads="1"/>
          </p:cNvSpPr>
          <p:nvPr/>
        </p:nvSpPr>
        <p:spPr bwMode="auto">
          <a:xfrm>
            <a:off x="379413" y="4705350"/>
            <a:ext cx="6256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Suministro dietas experimentales respectivamente</a:t>
            </a:r>
            <a:endParaRPr lang="es-EC" altLang="es-EC"/>
          </a:p>
        </p:txBody>
      </p:sp>
      <p:pic>
        <p:nvPicPr>
          <p:cNvPr id="9" name="Imagen 8">
            <a:extLst>
              <a:ext uri="{FF2B5EF4-FFF2-40B4-BE49-F238E27FC236}">
                <a16:creationId xmlns:a16="http://schemas.microsoft.com/office/drawing/2014/main" xmlns="" id="{9F25B307-4B0D-4F30-99A3-E4193C60736E}"/>
              </a:ext>
            </a:extLst>
          </p:cNvPr>
          <p:cNvPicPr>
            <a:picLocks noChangeAspect="1"/>
          </p:cNvPicPr>
          <p:nvPr/>
        </p:nvPicPr>
        <p:blipFill>
          <a:blip r:embed="rId2"/>
          <a:stretch>
            <a:fillRect/>
          </a:stretch>
        </p:blipFill>
        <p:spPr>
          <a:xfrm>
            <a:off x="3118475" y="1372795"/>
            <a:ext cx="2808679" cy="2106509"/>
          </a:xfrm>
          <a:prstGeom prst="rect">
            <a:avLst/>
          </a:prstGeom>
          <a:ln>
            <a:noFill/>
          </a:ln>
          <a:effectLst>
            <a:softEdge rad="112500"/>
          </a:effectLst>
        </p:spPr>
      </p:pic>
      <p:pic>
        <p:nvPicPr>
          <p:cNvPr id="10" name="Imagen 9">
            <a:extLst>
              <a:ext uri="{FF2B5EF4-FFF2-40B4-BE49-F238E27FC236}">
                <a16:creationId xmlns:a16="http://schemas.microsoft.com/office/drawing/2014/main" xmlns="" id="{3D8BFBA3-EA01-46A6-9C37-D88E23E003F9}"/>
              </a:ext>
            </a:extLst>
          </p:cNvPr>
          <p:cNvPicPr>
            <a:picLocks noChangeAspect="1"/>
          </p:cNvPicPr>
          <p:nvPr/>
        </p:nvPicPr>
        <p:blipFill>
          <a:blip r:embed="rId3"/>
          <a:stretch>
            <a:fillRect/>
          </a:stretch>
        </p:blipFill>
        <p:spPr>
          <a:xfrm>
            <a:off x="257613" y="1390356"/>
            <a:ext cx="2807555" cy="2106509"/>
          </a:xfrm>
          <a:prstGeom prst="rect">
            <a:avLst/>
          </a:prstGeom>
          <a:ln>
            <a:noFill/>
          </a:ln>
          <a:effectLst>
            <a:softEdge rad="112500"/>
          </a:effectLst>
        </p:spPr>
      </p:pic>
      <p:pic>
        <p:nvPicPr>
          <p:cNvPr id="12" name="Imagen 11">
            <a:extLst>
              <a:ext uri="{FF2B5EF4-FFF2-40B4-BE49-F238E27FC236}">
                <a16:creationId xmlns:a16="http://schemas.microsoft.com/office/drawing/2014/main" xmlns="" id="{229DCE07-BC6B-43D5-A7CD-FE0A1ABC951A}"/>
              </a:ext>
            </a:extLst>
          </p:cNvPr>
          <p:cNvPicPr>
            <a:picLocks noChangeAspect="1"/>
          </p:cNvPicPr>
          <p:nvPr/>
        </p:nvPicPr>
        <p:blipFill>
          <a:blip r:embed="rId4"/>
          <a:stretch>
            <a:fillRect/>
          </a:stretch>
        </p:blipFill>
        <p:spPr>
          <a:xfrm>
            <a:off x="6552007" y="3396591"/>
            <a:ext cx="3288409" cy="2467294"/>
          </a:xfrm>
          <a:prstGeom prst="rect">
            <a:avLst/>
          </a:prstGeom>
          <a:ln>
            <a:noFill/>
          </a:ln>
          <a:effectLst>
            <a:softEdge rad="112500"/>
          </a:effectLst>
        </p:spPr>
      </p:pic>
      <p:pic>
        <p:nvPicPr>
          <p:cNvPr id="27" name="Imagen 26">
            <a:extLst>
              <a:ext uri="{FF2B5EF4-FFF2-40B4-BE49-F238E27FC236}">
                <a16:creationId xmlns:a16="http://schemas.microsoft.com/office/drawing/2014/main" xmlns="" id="{B7DE869B-DDFB-468A-95E8-A3B38FC9F26B}"/>
              </a:ext>
            </a:extLst>
          </p:cNvPr>
          <p:cNvPicPr>
            <a:picLocks noChangeAspect="1"/>
          </p:cNvPicPr>
          <p:nvPr/>
        </p:nvPicPr>
        <p:blipFill>
          <a:blip r:embed="rId5"/>
          <a:stretch>
            <a:fillRect/>
          </a:stretch>
        </p:blipFill>
        <p:spPr>
          <a:xfrm>
            <a:off x="9977834" y="3336544"/>
            <a:ext cx="1847850" cy="2466975"/>
          </a:xfrm>
          <a:prstGeom prst="rect">
            <a:avLst/>
          </a:prstGeom>
          <a:ln>
            <a:noFill/>
          </a:ln>
          <a:effectLst>
            <a:softEdge rad="112500"/>
          </a:effectLst>
        </p:spPr>
      </p:pic>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xmlns="" id="{AAB34DED-77A3-4986-9F28-06EFC1F83465}"/>
                  </a:ext>
                </a:extLst>
              </p:cNvPr>
              <p:cNvSpPr txBox="1"/>
              <p:nvPr/>
            </p:nvSpPr>
            <p:spPr>
              <a:xfrm>
                <a:off x="9866988" y="1241533"/>
                <a:ext cx="1341579" cy="297646"/>
              </a:xfrm>
              <a:prstGeom prst="rect">
                <a:avLst/>
              </a:prstGeom>
              <a:noFill/>
            </p:spPr>
            <p:txBody>
              <a:bodyPr wrap="square" lIns="0" tIns="0" rIns="0" bIns="0" rtlCol="0">
                <a:spAutoFit/>
              </a:bodyPr>
              <a:lstStyle/>
              <a:p>
                <a:r>
                  <a:rPr lang="es-EC" dirty="0"/>
                  <a:t>n</a:t>
                </a:r>
                <a14:m>
                  <m:oMath xmlns:m="http://schemas.openxmlformats.org/officeDocument/2006/math">
                    <m:r>
                      <a:rPr lang="es-EC" i="1" smtClean="0">
                        <a:latin typeface="Cambria Math" panose="02040503050406030204" pitchFamily="18" charset="0"/>
                      </a:rPr>
                      <m:t>=</m:t>
                    </m:r>
                    <m:r>
                      <a:rPr lang="es-EC" b="0" i="1" smtClean="0">
                        <a:latin typeface="Cambria Math" panose="02040503050406030204" pitchFamily="18" charset="0"/>
                      </a:rPr>
                      <m:t>2∗</m:t>
                    </m:r>
                    <m:r>
                      <a:rPr lang="es-EC"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𝑁</m:t>
                    </m:r>
                  </m:oMath>
                </a14:m>
                <a:endParaRPr lang="es-EC" dirty="0"/>
              </a:p>
            </p:txBody>
          </p:sp>
        </mc:Choice>
        <mc:Fallback xmlns="">
          <p:sp>
            <p:nvSpPr>
              <p:cNvPr id="3" name="CuadroTexto 2">
                <a:extLst>
                  <a:ext uri="{FF2B5EF4-FFF2-40B4-BE49-F238E27FC236}">
                    <a16:creationId xmlns:a16="http://schemas.microsoft.com/office/drawing/2014/main" id="{AAB34DED-77A3-4986-9F28-06EFC1F83465}"/>
                  </a:ext>
                </a:extLst>
              </p:cNvPr>
              <p:cNvSpPr txBox="1">
                <a:spLocks noRot="1" noChangeAspect="1" noMove="1" noResize="1" noEditPoints="1" noAdjustHandles="1" noChangeArrowheads="1" noChangeShapeType="1" noTextEdit="1"/>
              </p:cNvSpPr>
              <p:nvPr/>
            </p:nvSpPr>
            <p:spPr>
              <a:xfrm>
                <a:off x="9866988" y="1241533"/>
                <a:ext cx="1341579" cy="297646"/>
              </a:xfrm>
              <a:prstGeom prst="rect">
                <a:avLst/>
              </a:prstGeom>
              <a:blipFill>
                <a:blip r:embed="rId6"/>
                <a:stretch>
                  <a:fillRect l="-10909" t="-18750" b="-50000"/>
                </a:stretch>
              </a:blipFill>
            </p:spPr>
            <p:txBody>
              <a:bodyPr/>
              <a:lstStyle/>
              <a:p>
                <a:r>
                  <a:rPr lang="es-EC">
                    <a:noFill/>
                  </a:rPr>
                  <a:t> </a:t>
                </a:r>
              </a:p>
            </p:txBody>
          </p:sp>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82D03115-4D79-40F8-B8B3-C000F4802EBA}"/>
              </a:ext>
            </a:extLst>
          </p:cNvPr>
          <p:cNvCxnSpPr/>
          <p:nvPr/>
        </p:nvCxnSpPr>
        <p:spPr>
          <a:xfrm flipV="1">
            <a:off x="433388" y="647700"/>
            <a:ext cx="2605087" cy="1270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xmlns="" id="{3418CC17-EA1A-47E8-B51D-D94FF870FE62}"/>
              </a:ext>
            </a:extLst>
          </p:cNvPr>
          <p:cNvSpPr/>
          <p:nvPr/>
        </p:nvSpPr>
        <p:spPr>
          <a:xfrm>
            <a:off x="433388" y="157163"/>
            <a:ext cx="2501900" cy="481012"/>
          </a:xfrm>
          <a:prstGeom prst="rect">
            <a:avLst/>
          </a:prstGeom>
        </p:spPr>
        <p:txBody>
          <a:bodyPr wrap="none">
            <a:spAutoFit/>
          </a:bodyPr>
          <a:lstStyle/>
          <a:p>
            <a:pPr>
              <a:lnSpc>
                <a:spcPct val="115000"/>
              </a:lnSpc>
              <a:spcAft>
                <a:spcPts val="1000"/>
              </a:spcAft>
              <a:defRPr/>
            </a:pPr>
            <a:r>
              <a:rPr lang="es-ES" sz="2400" b="1" dirty="0">
                <a:latin typeface="+mj-lt"/>
                <a:ea typeface="Times New Roman" panose="02020603050405020304" pitchFamily="18" charset="0"/>
                <a:cs typeface="Times New Roman" panose="02020603050405020304" pitchFamily="18" charset="0"/>
              </a:rPr>
              <a:t>METODOLOGÍA</a:t>
            </a:r>
            <a:endParaRPr lang="es-ES" sz="2400" dirty="0">
              <a:latin typeface="+mj-lt"/>
              <a:ea typeface="Times New Roman" panose="02020603050405020304" pitchFamily="18" charset="0"/>
              <a:cs typeface="Times New Roman" panose="02020603050405020304" pitchFamily="18" charset="0"/>
            </a:endParaRPr>
          </a:p>
        </p:txBody>
      </p:sp>
      <p:sp>
        <p:nvSpPr>
          <p:cNvPr id="20484" name="CuadroTexto 10">
            <a:extLst>
              <a:ext uri="{FF2B5EF4-FFF2-40B4-BE49-F238E27FC236}">
                <a16:creationId xmlns:a16="http://schemas.microsoft.com/office/drawing/2014/main" xmlns="" id="{044D9F4A-3E98-4736-B072-E05AEE8694EC}"/>
              </a:ext>
            </a:extLst>
          </p:cNvPr>
          <p:cNvSpPr txBox="1">
            <a:spLocks noChangeArrowheads="1"/>
          </p:cNvSpPr>
          <p:nvPr/>
        </p:nvSpPr>
        <p:spPr bwMode="auto">
          <a:xfrm>
            <a:off x="4151313" y="96838"/>
            <a:ext cx="3192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algn="just">
              <a:lnSpc>
                <a:spcPct val="150000"/>
              </a:lnSpc>
              <a:spcBef>
                <a:spcPts val="1000"/>
              </a:spcBef>
            </a:pPr>
            <a:r>
              <a:rPr lang="es-EC" altLang="es-EC" b="1">
                <a:cs typeface="Times New Roman" panose="02020603050405020304" pitchFamily="18" charset="0"/>
              </a:rPr>
              <a:t>FASE DE CAMPO</a:t>
            </a:r>
            <a:endParaRPr lang="es-EC" altLang="es-EC" b="1">
              <a:latin typeface="Cambria" panose="020405030504060302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xmlns="" id="{9256554B-2357-4168-922B-D9661EE8735C}"/>
              </a:ext>
            </a:extLst>
          </p:cNvPr>
          <p:cNvSpPr txBox="1"/>
          <p:nvPr/>
        </p:nvSpPr>
        <p:spPr>
          <a:xfrm>
            <a:off x="-307975" y="685800"/>
            <a:ext cx="12111038" cy="871538"/>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Parámetros Morfométricos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sp>
        <p:nvSpPr>
          <p:cNvPr id="15" name="CuadroTexto 14">
            <a:extLst>
              <a:ext uri="{FF2B5EF4-FFF2-40B4-BE49-F238E27FC236}">
                <a16:creationId xmlns:a16="http://schemas.microsoft.com/office/drawing/2014/main" xmlns="" id="{303286D2-310C-4D9D-86B4-7C77B11F94CD}"/>
              </a:ext>
            </a:extLst>
          </p:cNvPr>
          <p:cNvSpPr txBox="1"/>
          <p:nvPr/>
        </p:nvSpPr>
        <p:spPr>
          <a:xfrm>
            <a:off x="695325" y="1989138"/>
            <a:ext cx="6254750" cy="2030412"/>
          </a:xfrm>
          <a:prstGeom prst="rect">
            <a:avLst/>
          </a:prstGeom>
          <a:noFill/>
        </p:spPr>
        <p:txBody>
          <a:bodyPr>
            <a:spAutoFit/>
          </a:bodyPr>
          <a:lstStyle/>
          <a:p>
            <a:pPr>
              <a:defRPr/>
            </a:pPr>
            <a:r>
              <a:rPr lang="es-EC" dirty="0">
                <a:ea typeface="Calibri" panose="020F0502020204030204" pitchFamily="34" charset="0"/>
              </a:rPr>
              <a:t>Los datos obtenidos de los parámetros morfométricos fueron: </a:t>
            </a:r>
          </a:p>
          <a:p>
            <a:pPr>
              <a:defRPr/>
            </a:pPr>
            <a:endParaRPr lang="es-EC" dirty="0">
              <a:ea typeface="Calibri" panose="020F0502020204030204" pitchFamily="34" charset="0"/>
            </a:endParaRPr>
          </a:p>
          <a:p>
            <a:pPr marL="285750" indent="-285750">
              <a:buFont typeface="Arial" panose="020B0604020202020204" pitchFamily="34" charset="0"/>
              <a:buChar char="•"/>
              <a:defRPr/>
            </a:pPr>
            <a:r>
              <a:rPr lang="es-EC" dirty="0">
                <a:ea typeface="Calibri" panose="020F0502020204030204" pitchFamily="34" charset="0"/>
              </a:rPr>
              <a:t>masa corporal (g)</a:t>
            </a:r>
          </a:p>
          <a:p>
            <a:pPr marL="285750" indent="-285750">
              <a:buFont typeface="Arial" panose="020B0604020202020204" pitchFamily="34" charset="0"/>
              <a:buChar char="•"/>
              <a:defRPr/>
            </a:pPr>
            <a:r>
              <a:rPr lang="es-EC" dirty="0">
                <a:ea typeface="Calibri" panose="020F0502020204030204" pitchFamily="34" charset="0"/>
              </a:rPr>
              <a:t>longitud total (cm)</a:t>
            </a:r>
          </a:p>
          <a:p>
            <a:pPr marL="285750" indent="-285750">
              <a:buFont typeface="Arial" panose="020B0604020202020204" pitchFamily="34" charset="0"/>
              <a:buChar char="•"/>
              <a:defRPr/>
            </a:pPr>
            <a:r>
              <a:rPr lang="es-EC" dirty="0">
                <a:ea typeface="Calibri" panose="020F0502020204030204" pitchFamily="34" charset="0"/>
              </a:rPr>
              <a:t>longitud parcial (cm) </a:t>
            </a:r>
          </a:p>
          <a:p>
            <a:pPr marL="285750" indent="-285750">
              <a:buFont typeface="Arial" panose="020B0604020202020204" pitchFamily="34" charset="0"/>
              <a:buChar char="•"/>
              <a:defRPr/>
            </a:pPr>
            <a:r>
              <a:rPr lang="es-EC" dirty="0">
                <a:ea typeface="Calibri" panose="020F0502020204030204" pitchFamily="34" charset="0"/>
              </a:rPr>
              <a:t>ancho (cm)</a:t>
            </a:r>
            <a:endParaRPr lang="es-EC" dirty="0"/>
          </a:p>
        </p:txBody>
      </p:sp>
      <p:sp>
        <p:nvSpPr>
          <p:cNvPr id="20487" name="CuadroTexto 16">
            <a:extLst>
              <a:ext uri="{FF2B5EF4-FFF2-40B4-BE49-F238E27FC236}">
                <a16:creationId xmlns:a16="http://schemas.microsoft.com/office/drawing/2014/main" xmlns="" id="{BD686644-8339-4263-8EDD-AA3CD55AA278}"/>
              </a:ext>
            </a:extLst>
          </p:cNvPr>
          <p:cNvSpPr txBox="1">
            <a:spLocks noChangeArrowheads="1"/>
          </p:cNvSpPr>
          <p:nvPr/>
        </p:nvSpPr>
        <p:spPr bwMode="auto">
          <a:xfrm>
            <a:off x="587375" y="4970463"/>
            <a:ext cx="10872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Fueron registrados con una frecuencia de 10 días, por un lapso de 4 meses (120 días), con la ayuda de una balanza electrónica y un ictiómetro.</a:t>
            </a:r>
            <a:endParaRPr lang="es-EC" altLang="es-EC"/>
          </a:p>
        </p:txBody>
      </p:sp>
      <p:pic>
        <p:nvPicPr>
          <p:cNvPr id="19" name="Picture 6" descr="C:\Users\USERPC\Desktop\imagenes\images (8).jpeg">
            <a:extLst>
              <a:ext uri="{FF2B5EF4-FFF2-40B4-BE49-F238E27FC236}">
                <a16:creationId xmlns:a16="http://schemas.microsoft.com/office/drawing/2014/main" xmlns="" id="{30D6A276-7838-495E-9599-4DEB71015565}"/>
              </a:ext>
            </a:extLst>
          </p:cNvPr>
          <p:cNvPicPr>
            <a:picLocks noChangeAspect="1" noChangeArrowheads="1"/>
          </p:cNvPicPr>
          <p:nvPr/>
        </p:nvPicPr>
        <p:blipFill rotWithShape="1">
          <a:blip r:embed="rId2"/>
          <a:srcRect l="19466" r="22125"/>
          <a:stretch/>
        </p:blipFill>
        <p:spPr bwMode="auto">
          <a:xfrm>
            <a:off x="10694466" y="3317603"/>
            <a:ext cx="852301" cy="1459208"/>
          </a:xfrm>
          <a:prstGeom prst="rect">
            <a:avLst/>
          </a:prstGeom>
          <a:ln>
            <a:noFill/>
          </a:ln>
          <a:effectLst>
            <a:softEdge rad="112500"/>
          </a:effectLst>
        </p:spPr>
      </p:pic>
      <p:pic>
        <p:nvPicPr>
          <p:cNvPr id="5" name="Imagen 4">
            <a:extLst>
              <a:ext uri="{FF2B5EF4-FFF2-40B4-BE49-F238E27FC236}">
                <a16:creationId xmlns:a16="http://schemas.microsoft.com/office/drawing/2014/main" xmlns="" id="{A881EC3E-19D8-4F04-A137-2A3BE1E50301}"/>
              </a:ext>
            </a:extLst>
          </p:cNvPr>
          <p:cNvPicPr>
            <a:picLocks noChangeAspect="1"/>
          </p:cNvPicPr>
          <p:nvPr/>
        </p:nvPicPr>
        <p:blipFill>
          <a:blip r:embed="rId3"/>
          <a:stretch>
            <a:fillRect/>
          </a:stretch>
        </p:blipFill>
        <p:spPr>
          <a:xfrm>
            <a:off x="7037388" y="2117725"/>
            <a:ext cx="3570287" cy="2679700"/>
          </a:xfrm>
          <a:prstGeom prst="rect">
            <a:avLst/>
          </a:prstGeom>
          <a:ln>
            <a:noFill/>
          </a:ln>
          <a:effectLst>
            <a:outerShdw blurRad="292100" dist="139700" dir="2700000" algn="tl" rotWithShape="0">
              <a:srgbClr val="333333">
                <a:alpha val="65000"/>
              </a:srgbClr>
            </a:outerShdw>
          </a:effectLst>
        </p:spPr>
      </p:pic>
      <p:pic>
        <p:nvPicPr>
          <p:cNvPr id="20490" name="Imagen 5">
            <a:extLst>
              <a:ext uri="{FF2B5EF4-FFF2-40B4-BE49-F238E27FC236}">
                <a16:creationId xmlns:a16="http://schemas.microsoft.com/office/drawing/2014/main" xmlns="" id="{0B06406E-D98C-4556-B42B-41CC7403B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8275" y="2786063"/>
            <a:ext cx="2903538"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05CAB7C4-C4D5-43C7-ABDF-DB41FABAF946}"/>
              </a:ext>
            </a:extLst>
          </p:cNvPr>
          <p:cNvCxnSpPr/>
          <p:nvPr/>
        </p:nvCxnSpPr>
        <p:spPr>
          <a:xfrm flipV="1">
            <a:off x="433388" y="647700"/>
            <a:ext cx="2605087" cy="1270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xmlns="" id="{A1EB07D2-580F-44FD-B1A2-59D3DC84FC37}"/>
              </a:ext>
            </a:extLst>
          </p:cNvPr>
          <p:cNvSpPr/>
          <p:nvPr/>
        </p:nvSpPr>
        <p:spPr>
          <a:xfrm>
            <a:off x="433388" y="157163"/>
            <a:ext cx="2501900" cy="481012"/>
          </a:xfrm>
          <a:prstGeom prst="rect">
            <a:avLst/>
          </a:prstGeom>
        </p:spPr>
        <p:txBody>
          <a:bodyPr wrap="none">
            <a:spAutoFit/>
          </a:bodyPr>
          <a:lstStyle/>
          <a:p>
            <a:pPr>
              <a:lnSpc>
                <a:spcPct val="115000"/>
              </a:lnSpc>
              <a:spcAft>
                <a:spcPts val="1000"/>
              </a:spcAft>
              <a:defRPr/>
            </a:pPr>
            <a:r>
              <a:rPr lang="es-ES" sz="2400" b="1" dirty="0">
                <a:latin typeface="+mj-lt"/>
                <a:ea typeface="Times New Roman" panose="02020603050405020304" pitchFamily="18" charset="0"/>
                <a:cs typeface="Times New Roman" panose="02020603050405020304" pitchFamily="18" charset="0"/>
              </a:rPr>
              <a:t>METODOLOGÍA</a:t>
            </a:r>
            <a:endParaRPr lang="es-ES" sz="2400" dirty="0">
              <a:latin typeface="+mj-lt"/>
              <a:ea typeface="Times New Roman" panose="02020603050405020304" pitchFamily="18" charset="0"/>
              <a:cs typeface="Times New Roman" panose="02020603050405020304" pitchFamily="18" charset="0"/>
            </a:endParaRPr>
          </a:p>
        </p:txBody>
      </p:sp>
      <p:sp>
        <p:nvSpPr>
          <p:cNvPr id="21508" name="CuadroTexto 10">
            <a:extLst>
              <a:ext uri="{FF2B5EF4-FFF2-40B4-BE49-F238E27FC236}">
                <a16:creationId xmlns:a16="http://schemas.microsoft.com/office/drawing/2014/main" xmlns="" id="{05DEB24D-E431-4870-A457-906A80608137}"/>
              </a:ext>
            </a:extLst>
          </p:cNvPr>
          <p:cNvSpPr txBox="1">
            <a:spLocks noChangeArrowheads="1"/>
          </p:cNvSpPr>
          <p:nvPr/>
        </p:nvSpPr>
        <p:spPr bwMode="auto">
          <a:xfrm>
            <a:off x="4151313" y="96838"/>
            <a:ext cx="3192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algn="just">
              <a:lnSpc>
                <a:spcPct val="150000"/>
              </a:lnSpc>
              <a:spcBef>
                <a:spcPts val="1000"/>
              </a:spcBef>
            </a:pPr>
            <a:r>
              <a:rPr lang="es-EC" altLang="es-EC" b="1">
                <a:cs typeface="Times New Roman" panose="02020603050405020304" pitchFamily="18" charset="0"/>
              </a:rPr>
              <a:t>FASE DE CAMPO</a:t>
            </a:r>
            <a:endParaRPr lang="es-EC" altLang="es-EC" b="1">
              <a:latin typeface="Cambria" panose="020405030504060302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xmlns="" id="{AF3007A8-B278-4ED7-89FD-FA3891F077C6}"/>
              </a:ext>
            </a:extLst>
          </p:cNvPr>
          <p:cNvSpPr txBox="1"/>
          <p:nvPr/>
        </p:nvSpPr>
        <p:spPr>
          <a:xfrm>
            <a:off x="-307975" y="685800"/>
            <a:ext cx="12111038" cy="871538"/>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Parámetros Productivos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sp>
        <p:nvSpPr>
          <p:cNvPr id="21510" name="CuadroTexto 11">
            <a:extLst>
              <a:ext uri="{FF2B5EF4-FFF2-40B4-BE49-F238E27FC236}">
                <a16:creationId xmlns:a16="http://schemas.microsoft.com/office/drawing/2014/main" xmlns="" id="{EBEBDB6B-B739-4B94-93B6-41870BCD286F}"/>
              </a:ext>
            </a:extLst>
          </p:cNvPr>
          <p:cNvSpPr txBox="1">
            <a:spLocks noChangeArrowheads="1"/>
          </p:cNvSpPr>
          <p:nvPr/>
        </p:nvSpPr>
        <p:spPr bwMode="auto">
          <a:xfrm>
            <a:off x="433388" y="1419225"/>
            <a:ext cx="10131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Una vez culminado el ensayo se procedió a determinar los parámetros Productivos, tales como: </a:t>
            </a:r>
            <a:endParaRPr lang="es-EC" altLang="es-EC"/>
          </a:p>
        </p:txBody>
      </p:sp>
      <p:graphicFrame>
        <p:nvGraphicFramePr>
          <p:cNvPr id="20" name="Tabla 19">
            <a:extLst>
              <a:ext uri="{FF2B5EF4-FFF2-40B4-BE49-F238E27FC236}">
                <a16:creationId xmlns:a16="http://schemas.microsoft.com/office/drawing/2014/main" xmlns="" id="{3CC63AF9-AA75-4F6B-AD8C-643E9DC9BDB4}"/>
              </a:ext>
            </a:extLst>
          </p:cNvPr>
          <p:cNvGraphicFramePr>
            <a:graphicFrameLocks noGrp="1"/>
          </p:cNvGraphicFramePr>
          <p:nvPr/>
        </p:nvGraphicFramePr>
        <p:xfrm>
          <a:off x="982663" y="2133600"/>
          <a:ext cx="9759950" cy="3787785"/>
        </p:xfrm>
        <a:graphic>
          <a:graphicData uri="http://schemas.openxmlformats.org/drawingml/2006/table">
            <a:tbl>
              <a:tblPr firstRow="1" firstCol="1" bandRow="1">
                <a:tableStyleId>{616DA210-FB5B-4158-B5E0-FEB733F419BA}</a:tableStyleId>
              </a:tblPr>
              <a:tblGrid>
                <a:gridCol w="1727408">
                  <a:extLst>
                    <a:ext uri="{9D8B030D-6E8A-4147-A177-3AD203B41FA5}">
                      <a16:colId xmlns:a16="http://schemas.microsoft.com/office/drawing/2014/main" xmlns="" val="20000"/>
                    </a:ext>
                  </a:extLst>
                </a:gridCol>
                <a:gridCol w="2622523">
                  <a:extLst>
                    <a:ext uri="{9D8B030D-6E8A-4147-A177-3AD203B41FA5}">
                      <a16:colId xmlns:a16="http://schemas.microsoft.com/office/drawing/2014/main" xmlns="" val="20001"/>
                    </a:ext>
                  </a:extLst>
                </a:gridCol>
                <a:gridCol w="5410019">
                  <a:extLst>
                    <a:ext uri="{9D8B030D-6E8A-4147-A177-3AD203B41FA5}">
                      <a16:colId xmlns:a16="http://schemas.microsoft.com/office/drawing/2014/main" xmlns="" val="20002"/>
                    </a:ext>
                  </a:extLst>
                </a:gridCol>
              </a:tblGrid>
              <a:tr h="250317">
                <a:tc>
                  <a:txBody>
                    <a:bodyPr/>
                    <a:lstStyle/>
                    <a:p>
                      <a:pPr algn="ctr">
                        <a:lnSpc>
                          <a:spcPct val="100000"/>
                        </a:lnSpc>
                        <a:spcAft>
                          <a:spcPts val="0"/>
                        </a:spcAft>
                      </a:pPr>
                      <a:r>
                        <a:rPr lang="es-EC" sz="1600" dirty="0">
                          <a:effectLst/>
                          <a:latin typeface="+mj-lt"/>
                          <a:cs typeface="Times New Roman" panose="02020603050405020304" pitchFamily="18" charset="0"/>
                        </a:rPr>
                        <a:t> Variable</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sz="1600" dirty="0">
                          <a:latin typeface="+mj-lt"/>
                          <a:cs typeface="Times New Roman" panose="02020603050405020304" pitchFamily="18" charset="0"/>
                        </a:rPr>
                        <a:t>Parámetros productivo</a:t>
                      </a:r>
                    </a:p>
                  </a:txBody>
                  <a:tcPr marL="59343" marR="59343"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es-EC" sz="1600" dirty="0">
                          <a:effectLst/>
                          <a:latin typeface="+mj-lt"/>
                          <a:cs typeface="Times New Roman" panose="02020603050405020304" pitchFamily="18" charset="0"/>
                        </a:rPr>
                        <a:t>Fórmula</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731510">
                <a:tc>
                  <a:txBody>
                    <a:bodyPr/>
                    <a:lstStyle/>
                    <a:p>
                      <a:pPr algn="ctr">
                        <a:lnSpc>
                          <a:spcPct val="100000"/>
                        </a:lnSpc>
                        <a:spcAft>
                          <a:spcPts val="0"/>
                        </a:spcAft>
                      </a:pPr>
                      <a:r>
                        <a:rPr lang="es-EC" sz="1600" dirty="0">
                          <a:effectLst/>
                          <a:latin typeface="+mj-lt"/>
                          <a:cs typeface="Times New Roman" panose="02020603050405020304" pitchFamily="18" charset="0"/>
                        </a:rPr>
                        <a:t>TCE</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s-EC" sz="1600" dirty="0">
                          <a:effectLst/>
                          <a:latin typeface="+mj-lt"/>
                          <a:cs typeface="Times New Roman" panose="02020603050405020304" pitchFamily="18" charset="0"/>
                        </a:rPr>
                        <a:t>% Tasa de crecimiento </a:t>
                      </a:r>
                    </a:p>
                    <a:p>
                      <a:pPr algn="ctr">
                        <a:lnSpc>
                          <a:spcPct val="100000"/>
                        </a:lnSpc>
                        <a:spcAft>
                          <a:spcPts val="0"/>
                        </a:spcAft>
                      </a:pPr>
                      <a:r>
                        <a:rPr lang="es-EC" sz="1600" dirty="0">
                          <a:effectLst/>
                          <a:latin typeface="+mj-lt"/>
                          <a:cs typeface="Times New Roman" panose="02020603050405020304" pitchFamily="18" charset="0"/>
                        </a:rPr>
                        <a:t> </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spcAft>
                          <a:spcPts val="0"/>
                        </a:spcAft>
                      </a:pPr>
                      <a:r>
                        <a:rPr lang="en-US" sz="1600" dirty="0">
                          <a:effectLst/>
                          <a:latin typeface="+mj-lt"/>
                          <a:cs typeface="Times New Roman" panose="02020603050405020304" pitchFamily="18" charset="0"/>
                        </a:rPr>
                        <a:t>TCE=(</a:t>
                      </a:r>
                      <a:r>
                        <a:rPr lang="en-US" sz="1600" dirty="0" err="1">
                          <a:effectLst/>
                          <a:latin typeface="+mj-lt"/>
                          <a:cs typeface="Times New Roman" panose="02020603050405020304" pitchFamily="18" charset="0"/>
                        </a:rPr>
                        <a:t>LnWxf-LnWxi</a:t>
                      </a:r>
                      <a:r>
                        <a:rPr lang="en-US" sz="1600" dirty="0">
                          <a:effectLst/>
                          <a:latin typeface="+mj-lt"/>
                          <a:cs typeface="Times New Roman" panose="02020603050405020304" pitchFamily="18" charset="0"/>
                        </a:rPr>
                        <a:t>/t(</a:t>
                      </a:r>
                      <a:r>
                        <a:rPr lang="en-US" sz="1600" dirty="0" err="1">
                          <a:effectLst/>
                          <a:latin typeface="+mj-lt"/>
                          <a:cs typeface="Times New Roman" panose="02020603050405020304" pitchFamily="18" charset="0"/>
                        </a:rPr>
                        <a:t>dias</a:t>
                      </a:r>
                      <a:r>
                        <a:rPr lang="en-US" sz="1600" dirty="0">
                          <a:effectLst/>
                          <a:latin typeface="+mj-lt"/>
                          <a:cs typeface="Times New Roman" panose="02020603050405020304" pitchFamily="18" charset="0"/>
                        </a:rPr>
                        <a:t>)) *100 </a:t>
                      </a:r>
                      <a:endParaRPr lang="es-EC" sz="1600" dirty="0">
                        <a:effectLst/>
                        <a:latin typeface="+mj-lt"/>
                        <a:cs typeface="Times New Roman" panose="02020603050405020304" pitchFamily="18" charset="0"/>
                      </a:endParaRPr>
                    </a:p>
                    <a:p>
                      <a:pPr algn="l">
                        <a:lnSpc>
                          <a:spcPct val="100000"/>
                        </a:lnSpc>
                        <a:spcAft>
                          <a:spcPts val="0"/>
                        </a:spcAft>
                      </a:pPr>
                      <a:r>
                        <a:rPr lang="es-EC" sz="1600" dirty="0" err="1">
                          <a:effectLst/>
                          <a:latin typeface="+mj-lt"/>
                          <a:cs typeface="Times New Roman" panose="02020603050405020304" pitchFamily="18" charset="0"/>
                        </a:rPr>
                        <a:t>Wxf</a:t>
                      </a:r>
                      <a:r>
                        <a:rPr lang="es-EC" sz="1600" dirty="0">
                          <a:effectLst/>
                          <a:latin typeface="+mj-lt"/>
                          <a:cs typeface="Times New Roman" panose="02020603050405020304" pitchFamily="18" charset="0"/>
                        </a:rPr>
                        <a:t> = peso(g), </a:t>
                      </a:r>
                      <a:r>
                        <a:rPr lang="es-EC" sz="1600" dirty="0" err="1">
                          <a:effectLst/>
                          <a:latin typeface="+mj-lt"/>
                          <a:cs typeface="Times New Roman" panose="02020603050405020304" pitchFamily="18" charset="0"/>
                        </a:rPr>
                        <a:t>Wxi</a:t>
                      </a:r>
                      <a:r>
                        <a:rPr lang="es-EC" sz="1600" dirty="0">
                          <a:effectLst/>
                          <a:latin typeface="+mj-lt"/>
                          <a:cs typeface="Times New Roman" panose="02020603050405020304" pitchFamily="18" charset="0"/>
                        </a:rPr>
                        <a:t>= peso inicial (g), t= días de crianza              </a:t>
                      </a:r>
                      <a:r>
                        <a:rPr lang="es-EC" sz="1600" dirty="0" err="1">
                          <a:effectLst/>
                          <a:latin typeface="+mj-lt"/>
                          <a:cs typeface="Times New Roman" panose="02020603050405020304" pitchFamily="18" charset="0"/>
                        </a:rPr>
                        <a:t>Ln</a:t>
                      </a:r>
                      <a:r>
                        <a:rPr lang="es-EC" sz="1600" dirty="0">
                          <a:effectLst/>
                          <a:latin typeface="+mj-lt"/>
                          <a:cs typeface="Times New Roman" panose="02020603050405020304" pitchFamily="18" charset="0"/>
                        </a:rPr>
                        <a:t>= logaritmo natural</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50952">
                <a:tc>
                  <a:txBody>
                    <a:bodyPr/>
                    <a:lstStyle/>
                    <a:p>
                      <a:pPr algn="ctr">
                        <a:lnSpc>
                          <a:spcPct val="100000"/>
                        </a:lnSpc>
                        <a:spcAft>
                          <a:spcPts val="0"/>
                        </a:spcAft>
                      </a:pPr>
                      <a:r>
                        <a:rPr lang="es-EC" sz="1600" dirty="0">
                          <a:effectLst/>
                          <a:latin typeface="+mj-lt"/>
                          <a:cs typeface="Times New Roman" panose="02020603050405020304" pitchFamily="18" charset="0"/>
                        </a:rPr>
                        <a:t>FCA</a:t>
                      </a:r>
                    </a:p>
                    <a:p>
                      <a:pPr algn="ctr">
                        <a:lnSpc>
                          <a:spcPct val="100000"/>
                        </a:lnSpc>
                        <a:spcAft>
                          <a:spcPts val="0"/>
                        </a:spcAft>
                      </a:pPr>
                      <a:r>
                        <a:rPr lang="es-EC" sz="1600" dirty="0">
                          <a:effectLst/>
                          <a:latin typeface="+mj-lt"/>
                          <a:cs typeface="Times New Roman" panose="02020603050405020304" pitchFamily="18" charset="0"/>
                        </a:rPr>
                        <a:t> </a:t>
                      </a:r>
                    </a:p>
                    <a:p>
                      <a:pPr algn="ctr">
                        <a:lnSpc>
                          <a:spcPct val="100000"/>
                        </a:lnSpc>
                        <a:spcAft>
                          <a:spcPts val="0"/>
                        </a:spcAft>
                      </a:pPr>
                      <a:r>
                        <a:rPr lang="es-EC" sz="1600" dirty="0">
                          <a:effectLst/>
                          <a:latin typeface="+mj-lt"/>
                          <a:cs typeface="Times New Roman" panose="02020603050405020304" pitchFamily="18" charset="0"/>
                        </a:rPr>
                        <a:t>EA</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es-EC" sz="1600" dirty="0">
                          <a:effectLst/>
                          <a:latin typeface="+mj-lt"/>
                          <a:cs typeface="Times New Roman" panose="02020603050405020304" pitchFamily="18" charset="0"/>
                        </a:rPr>
                        <a:t>Conversión Alimenticia </a:t>
                      </a:r>
                    </a:p>
                    <a:p>
                      <a:pPr algn="ctr">
                        <a:lnSpc>
                          <a:spcPct val="100000"/>
                        </a:lnSpc>
                        <a:spcAft>
                          <a:spcPts val="0"/>
                        </a:spcAft>
                      </a:pPr>
                      <a:r>
                        <a:rPr lang="es-EC" sz="1600" dirty="0">
                          <a:effectLst/>
                          <a:latin typeface="+mj-lt"/>
                          <a:cs typeface="Times New Roman" panose="02020603050405020304" pitchFamily="18" charset="0"/>
                        </a:rPr>
                        <a:t> </a:t>
                      </a:r>
                    </a:p>
                    <a:p>
                      <a:pPr algn="ctr">
                        <a:lnSpc>
                          <a:spcPct val="100000"/>
                        </a:lnSpc>
                        <a:spcAft>
                          <a:spcPts val="0"/>
                        </a:spcAft>
                      </a:pPr>
                      <a:r>
                        <a:rPr lang="es-EC" sz="1600" dirty="0">
                          <a:effectLst/>
                          <a:latin typeface="+mj-lt"/>
                          <a:cs typeface="Times New Roman" panose="02020603050405020304" pitchFamily="18" charset="0"/>
                        </a:rPr>
                        <a:t>Eficiencia alimenticia</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Aft>
                          <a:spcPts val="0"/>
                        </a:spcAft>
                      </a:pPr>
                      <a:r>
                        <a:rPr lang="es-EC" sz="1600" dirty="0">
                          <a:effectLst/>
                          <a:latin typeface="+mj-lt"/>
                          <a:cs typeface="Times New Roman" panose="02020603050405020304" pitchFamily="18" charset="0"/>
                        </a:rPr>
                        <a:t>FCA = Total de alimento ingerido/Biomasa </a:t>
                      </a:r>
                    </a:p>
                    <a:p>
                      <a:pPr algn="l">
                        <a:lnSpc>
                          <a:spcPct val="100000"/>
                        </a:lnSpc>
                        <a:spcAft>
                          <a:spcPts val="0"/>
                        </a:spcAft>
                      </a:pPr>
                      <a:r>
                        <a:rPr lang="es-EC" sz="1600" dirty="0">
                          <a:effectLst/>
                          <a:latin typeface="+mj-lt"/>
                          <a:cs typeface="Times New Roman" panose="02020603050405020304" pitchFamily="18" charset="0"/>
                        </a:rPr>
                        <a:t>EA (%)=(Peso ganado/Alimento ingerido)*100</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750952">
                <a:tc>
                  <a:txBody>
                    <a:bodyPr/>
                    <a:lstStyle/>
                    <a:p>
                      <a:pPr algn="ctr">
                        <a:lnSpc>
                          <a:spcPct val="100000"/>
                        </a:lnSpc>
                        <a:spcAft>
                          <a:spcPts val="0"/>
                        </a:spcAft>
                      </a:pPr>
                      <a:r>
                        <a:rPr lang="es-EC" sz="1600" dirty="0">
                          <a:effectLst/>
                          <a:latin typeface="+mj-lt"/>
                          <a:cs typeface="Times New Roman" panose="02020603050405020304" pitchFamily="18" charset="0"/>
                        </a:rPr>
                        <a:t>ICC % </a:t>
                      </a:r>
                    </a:p>
                    <a:p>
                      <a:pPr algn="ctr">
                        <a:lnSpc>
                          <a:spcPct val="100000"/>
                        </a:lnSpc>
                        <a:spcAft>
                          <a:spcPts val="0"/>
                        </a:spcAft>
                      </a:pPr>
                      <a:r>
                        <a:rPr lang="es-EC" sz="1600" dirty="0">
                          <a:effectLst/>
                          <a:latin typeface="+mj-lt"/>
                          <a:cs typeface="Times New Roman" panose="02020603050405020304" pitchFamily="18" charset="0"/>
                        </a:rPr>
                        <a:t> </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s-EC" sz="1600" dirty="0">
                          <a:effectLst/>
                          <a:latin typeface="+mj-lt"/>
                          <a:cs typeface="Times New Roman" panose="02020603050405020304" pitchFamily="18" charset="0"/>
                        </a:rPr>
                        <a:t>Índice de Condición Corporal</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spcAft>
                          <a:spcPts val="0"/>
                        </a:spcAft>
                      </a:pPr>
                      <a:r>
                        <a:rPr lang="es-EC" sz="1600" dirty="0">
                          <a:effectLst/>
                          <a:latin typeface="+mj-lt"/>
                          <a:cs typeface="Times New Roman" panose="02020603050405020304" pitchFamily="18" charset="0"/>
                        </a:rPr>
                        <a:t>ICC= (P/</a:t>
                      </a:r>
                      <a:r>
                        <a:rPr lang="en-US" sz="1800" kern="1200" dirty="0">
                          <a:solidFill>
                            <a:schemeClr val="tx1"/>
                          </a:solidFill>
                          <a:effectLst/>
                          <a:latin typeface="+mn-lt"/>
                          <a:ea typeface="+mn-ea"/>
                          <a:cs typeface="+mn-cs"/>
                        </a:rPr>
                        <a:t>Lt</a:t>
                      </a:r>
                      <a:r>
                        <a:rPr lang="en-US" sz="1800" kern="1200" baseline="30000" dirty="0">
                          <a:solidFill>
                            <a:schemeClr val="tx1"/>
                          </a:solidFill>
                          <a:effectLst/>
                          <a:latin typeface="+mn-lt"/>
                          <a:ea typeface="+mn-ea"/>
                          <a:cs typeface="+mn-cs"/>
                        </a:rPr>
                        <a:t>3</a:t>
                      </a:r>
                      <a:r>
                        <a:rPr lang="es-EC" sz="1600" dirty="0">
                          <a:effectLst/>
                          <a:latin typeface="+mj-lt"/>
                          <a:cs typeface="Times New Roman" panose="02020603050405020304" pitchFamily="18" charset="0"/>
                        </a:rPr>
                        <a:t> )*100 donde: P =peso corporal (g), </a:t>
                      </a:r>
                      <a:r>
                        <a:rPr lang="es-EC" sz="1600" dirty="0" err="1">
                          <a:effectLst/>
                          <a:latin typeface="+mj-lt"/>
                          <a:cs typeface="Times New Roman" panose="02020603050405020304" pitchFamily="18" charset="0"/>
                        </a:rPr>
                        <a:t>Lt</a:t>
                      </a:r>
                      <a:r>
                        <a:rPr lang="es-EC" sz="1600" dirty="0">
                          <a:effectLst/>
                          <a:latin typeface="+mj-lt"/>
                          <a:cs typeface="Times New Roman" panose="02020603050405020304" pitchFamily="18" charset="0"/>
                        </a:rPr>
                        <a:t>= longitud total (cm)</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569682">
                <a:tc>
                  <a:txBody>
                    <a:bodyPr/>
                    <a:lstStyle/>
                    <a:p>
                      <a:pPr algn="ctr">
                        <a:lnSpc>
                          <a:spcPct val="100000"/>
                        </a:lnSpc>
                        <a:spcAft>
                          <a:spcPts val="0"/>
                        </a:spcAft>
                      </a:pPr>
                      <a:r>
                        <a:rPr lang="es-EC" sz="1600" dirty="0">
                          <a:effectLst/>
                          <a:latin typeface="+mj-lt"/>
                          <a:cs typeface="Times New Roman" panose="02020603050405020304" pitchFamily="18" charset="0"/>
                        </a:rPr>
                        <a:t>GP </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s-EC" sz="1600" dirty="0">
                          <a:effectLst/>
                          <a:latin typeface="+mj-lt"/>
                          <a:cs typeface="Times New Roman" panose="02020603050405020304" pitchFamily="18" charset="0"/>
                        </a:rPr>
                        <a:t>Ganancia de Peso</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s-EC" sz="1600" dirty="0">
                          <a:effectLst/>
                          <a:latin typeface="+mj-lt"/>
                          <a:cs typeface="Times New Roman" panose="02020603050405020304" pitchFamily="18" charset="0"/>
                        </a:rPr>
                        <a:t>GP= (Peso final-Peso inicial)/Tiempo</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734362">
                <a:tc>
                  <a:txBody>
                    <a:bodyPr/>
                    <a:lstStyle/>
                    <a:p>
                      <a:pPr algn="ctr">
                        <a:lnSpc>
                          <a:spcPct val="100000"/>
                        </a:lnSpc>
                        <a:spcAft>
                          <a:spcPts val="0"/>
                        </a:spcAft>
                      </a:pPr>
                      <a:r>
                        <a:rPr lang="es-EC" sz="1600" dirty="0">
                          <a:effectLst/>
                          <a:latin typeface="+mj-lt"/>
                          <a:cs typeface="Times New Roman" panose="02020603050405020304" pitchFamily="18" charset="0"/>
                        </a:rPr>
                        <a:t>M% </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s-EC" sz="1600" dirty="0">
                          <a:effectLst/>
                          <a:latin typeface="+mj-lt"/>
                          <a:cs typeface="Times New Roman" panose="02020603050405020304" pitchFamily="18" charset="0"/>
                        </a:rPr>
                        <a:t>Tasa de Mortalidad</a:t>
                      </a:r>
                    </a:p>
                    <a:p>
                      <a:pPr algn="ctr">
                        <a:lnSpc>
                          <a:spcPct val="100000"/>
                        </a:lnSpc>
                        <a:spcAft>
                          <a:spcPts val="0"/>
                        </a:spcAft>
                      </a:pPr>
                      <a:r>
                        <a:rPr lang="es-EC" sz="1600" dirty="0">
                          <a:effectLst/>
                          <a:latin typeface="+mj-lt"/>
                          <a:cs typeface="Times New Roman" panose="02020603050405020304" pitchFamily="18" charset="0"/>
                        </a:rPr>
                        <a:t> </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spcAft>
                          <a:spcPts val="0"/>
                        </a:spcAft>
                      </a:pPr>
                      <a:r>
                        <a:rPr lang="es-EC" sz="1600" dirty="0">
                          <a:effectLst/>
                          <a:latin typeface="+mj-lt"/>
                          <a:cs typeface="Times New Roman" panose="02020603050405020304" pitchFamily="18" charset="0"/>
                        </a:rPr>
                        <a:t>TM = (# de peces muertos/# de peces total)*100 donde: TM = Tasa de Mortalidad</a:t>
                      </a:r>
                      <a:endParaRPr lang="es-EC" sz="1600" dirty="0">
                        <a:effectLst/>
                        <a:latin typeface="+mj-lt"/>
                        <a:ea typeface="Calibri" panose="020F0502020204030204" pitchFamily="34" charset="0"/>
                        <a:cs typeface="Times New Roman" panose="02020603050405020304" pitchFamily="18" charset="0"/>
                      </a:endParaRPr>
                    </a:p>
                  </a:txBody>
                  <a:tcPr marL="59343" marR="59343"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CC2A57D1-D479-402D-B0C2-B34EADF794B6}"/>
              </a:ext>
            </a:extLst>
          </p:cNvPr>
          <p:cNvCxnSpPr/>
          <p:nvPr/>
        </p:nvCxnSpPr>
        <p:spPr>
          <a:xfrm flipV="1">
            <a:off x="433388" y="647700"/>
            <a:ext cx="2605087" cy="1270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xmlns="" id="{EEEEFBB1-55F4-499E-8906-54E07500FD92}"/>
              </a:ext>
            </a:extLst>
          </p:cNvPr>
          <p:cNvSpPr/>
          <p:nvPr/>
        </p:nvSpPr>
        <p:spPr>
          <a:xfrm>
            <a:off x="433388" y="157163"/>
            <a:ext cx="2501900" cy="481012"/>
          </a:xfrm>
          <a:prstGeom prst="rect">
            <a:avLst/>
          </a:prstGeom>
        </p:spPr>
        <p:txBody>
          <a:bodyPr wrap="none">
            <a:spAutoFit/>
          </a:bodyPr>
          <a:lstStyle/>
          <a:p>
            <a:pPr>
              <a:lnSpc>
                <a:spcPct val="115000"/>
              </a:lnSpc>
              <a:spcAft>
                <a:spcPts val="1000"/>
              </a:spcAft>
              <a:defRPr/>
            </a:pPr>
            <a:r>
              <a:rPr lang="es-ES" sz="2400" b="1" dirty="0">
                <a:latin typeface="+mj-lt"/>
                <a:ea typeface="Times New Roman" panose="02020603050405020304" pitchFamily="18" charset="0"/>
                <a:cs typeface="Times New Roman" panose="02020603050405020304" pitchFamily="18" charset="0"/>
              </a:rPr>
              <a:t>METODOLOGÍA</a:t>
            </a:r>
            <a:endParaRPr lang="es-ES" sz="2400" dirty="0">
              <a:latin typeface="+mj-lt"/>
              <a:ea typeface="Times New Roman" panose="02020603050405020304" pitchFamily="18" charset="0"/>
              <a:cs typeface="Times New Roman" panose="02020603050405020304" pitchFamily="18" charset="0"/>
            </a:endParaRPr>
          </a:p>
        </p:txBody>
      </p:sp>
      <p:sp>
        <p:nvSpPr>
          <p:cNvPr id="22532" name="CuadroTexto 10">
            <a:extLst>
              <a:ext uri="{FF2B5EF4-FFF2-40B4-BE49-F238E27FC236}">
                <a16:creationId xmlns:a16="http://schemas.microsoft.com/office/drawing/2014/main" xmlns="" id="{0EBAC230-2471-457D-9FF6-7BFBDC330B39}"/>
              </a:ext>
            </a:extLst>
          </p:cNvPr>
          <p:cNvSpPr txBox="1">
            <a:spLocks noChangeArrowheads="1"/>
          </p:cNvSpPr>
          <p:nvPr/>
        </p:nvSpPr>
        <p:spPr bwMode="auto">
          <a:xfrm>
            <a:off x="4151313" y="96838"/>
            <a:ext cx="403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algn="just">
              <a:lnSpc>
                <a:spcPct val="150000"/>
              </a:lnSpc>
              <a:spcBef>
                <a:spcPts val="1000"/>
              </a:spcBef>
            </a:pPr>
            <a:r>
              <a:rPr lang="es-EC" altLang="es-EC" b="1">
                <a:cs typeface="Times New Roman" panose="02020603050405020304" pitchFamily="18" charset="0"/>
              </a:rPr>
              <a:t>FASE DE LABORATORIO</a:t>
            </a:r>
            <a:endParaRPr lang="es-EC" altLang="es-EC" b="1">
              <a:latin typeface="Cambria" panose="020405030504060302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xmlns="" id="{60DCBE6D-6DA3-45B6-9F58-4CE83B6CF3DC}"/>
              </a:ext>
            </a:extLst>
          </p:cNvPr>
          <p:cNvSpPr txBox="1"/>
          <p:nvPr/>
        </p:nvSpPr>
        <p:spPr>
          <a:xfrm>
            <a:off x="-307975" y="685800"/>
            <a:ext cx="12111038" cy="871538"/>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Análisis Histológico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sp>
        <p:nvSpPr>
          <p:cNvPr id="22534" name="CuadroTexto 8">
            <a:extLst>
              <a:ext uri="{FF2B5EF4-FFF2-40B4-BE49-F238E27FC236}">
                <a16:creationId xmlns:a16="http://schemas.microsoft.com/office/drawing/2014/main" xmlns="" id="{6CFF509C-C0BE-47FE-8777-093AFF1A22A2}"/>
              </a:ext>
            </a:extLst>
          </p:cNvPr>
          <p:cNvSpPr txBox="1">
            <a:spLocks noChangeArrowheads="1"/>
          </p:cNvSpPr>
          <p:nvPr/>
        </p:nvSpPr>
        <p:spPr bwMode="auto">
          <a:xfrm>
            <a:off x="1257300" y="1557338"/>
            <a:ext cx="967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Se sacrificaron tres peces de manera aleatoria por cada tratamiento y cada repetición una vez concluida la fase de campo</a:t>
            </a:r>
            <a:endParaRPr lang="es-EC" altLang="es-EC"/>
          </a:p>
        </p:txBody>
      </p:sp>
      <p:sp>
        <p:nvSpPr>
          <p:cNvPr id="22535" name="CuadroTexto 13">
            <a:extLst>
              <a:ext uri="{FF2B5EF4-FFF2-40B4-BE49-F238E27FC236}">
                <a16:creationId xmlns:a16="http://schemas.microsoft.com/office/drawing/2014/main" xmlns="" id="{066F71AC-0AB6-46AC-AF4E-31177CC54149}"/>
              </a:ext>
            </a:extLst>
          </p:cNvPr>
          <p:cNvSpPr txBox="1">
            <a:spLocks noChangeArrowheads="1"/>
          </p:cNvSpPr>
          <p:nvPr/>
        </p:nvSpPr>
        <p:spPr bwMode="auto">
          <a:xfrm>
            <a:off x="5748338" y="2297113"/>
            <a:ext cx="5748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dirty="0">
                <a:solidFill>
                  <a:srgbClr val="000000"/>
                </a:solidFill>
                <a:cs typeface="Times New Roman" panose="02020603050405020304" pitchFamily="18" charset="0"/>
              </a:rPr>
              <a:t>Las muestras de hígado fueron colocadas en formalina al 10 % y neutralizada con fosfato de sodio.</a:t>
            </a:r>
            <a:endParaRPr lang="es-EC" altLang="es-EC" dirty="0"/>
          </a:p>
        </p:txBody>
      </p:sp>
      <p:sp>
        <p:nvSpPr>
          <p:cNvPr id="15" name="CuadroTexto 14">
            <a:extLst>
              <a:ext uri="{FF2B5EF4-FFF2-40B4-BE49-F238E27FC236}">
                <a16:creationId xmlns:a16="http://schemas.microsoft.com/office/drawing/2014/main" xmlns="" id="{F07E5D9D-BAE9-4599-856A-5A3DB9E401BB}"/>
              </a:ext>
            </a:extLst>
          </p:cNvPr>
          <p:cNvSpPr txBox="1"/>
          <p:nvPr/>
        </p:nvSpPr>
        <p:spPr>
          <a:xfrm>
            <a:off x="1027113" y="4654550"/>
            <a:ext cx="6248400" cy="922338"/>
          </a:xfrm>
          <a:prstGeom prst="rect">
            <a:avLst/>
          </a:prstGeom>
          <a:noFill/>
        </p:spPr>
        <p:txBody>
          <a:bodyPr>
            <a:spAutoFit/>
          </a:bodyPr>
          <a:lstStyle/>
          <a:p>
            <a:pPr algn="just">
              <a:defRPr/>
            </a:pPr>
            <a:r>
              <a:rPr lang="es-ES" dirty="0">
                <a:latin typeface="+mj-lt"/>
                <a:cs typeface="Times New Roman" panose="02020603050405020304" pitchFamily="18" charset="0"/>
              </a:rPr>
              <a:t>Los cortes histológicos obtenidos tuvieron un espesor de 7 µm los cuales fueron teñidos con Hematoxilina-Eosina y fijados en placas porta objeto.</a:t>
            </a:r>
            <a:endParaRPr lang="es-EC" dirty="0">
              <a:latin typeface="+mj-lt"/>
              <a:cs typeface="Times New Roman" panose="02020603050405020304" pitchFamily="18" charset="0"/>
            </a:endParaRPr>
          </a:p>
        </p:txBody>
      </p:sp>
      <p:pic>
        <p:nvPicPr>
          <p:cNvPr id="8" name="Imagen 7">
            <a:extLst>
              <a:ext uri="{FF2B5EF4-FFF2-40B4-BE49-F238E27FC236}">
                <a16:creationId xmlns:a16="http://schemas.microsoft.com/office/drawing/2014/main" xmlns="" id="{02B8766C-3F30-4CD8-A810-E5DED7180155}"/>
              </a:ext>
            </a:extLst>
          </p:cNvPr>
          <p:cNvPicPr>
            <a:picLocks noChangeAspect="1"/>
          </p:cNvPicPr>
          <p:nvPr/>
        </p:nvPicPr>
        <p:blipFill>
          <a:blip r:embed="rId2"/>
          <a:stretch>
            <a:fillRect/>
          </a:stretch>
        </p:blipFill>
        <p:spPr>
          <a:xfrm>
            <a:off x="1736725" y="2327275"/>
            <a:ext cx="3489325" cy="1963738"/>
          </a:xfrm>
          <a:prstGeom prst="rect">
            <a:avLst/>
          </a:prstGeom>
          <a:ln>
            <a:noFill/>
          </a:ln>
          <a:effectLst>
            <a:outerShdw blurRad="292100" dist="139700" dir="2700000" algn="tl" rotWithShape="0">
              <a:srgbClr val="333333">
                <a:alpha val="65000"/>
              </a:srgbClr>
            </a:outerShdw>
          </a:effectLst>
        </p:spPr>
      </p:pic>
      <p:pic>
        <p:nvPicPr>
          <p:cNvPr id="22538" name="Imagen 9">
            <a:extLst>
              <a:ext uri="{FF2B5EF4-FFF2-40B4-BE49-F238E27FC236}">
                <a16:creationId xmlns:a16="http://schemas.microsoft.com/office/drawing/2014/main" xmlns="" id="{02C13536-D57B-4175-8F28-436132C95C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8338" y="3098800"/>
            <a:ext cx="1527175"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n 16">
            <a:extLst>
              <a:ext uri="{FF2B5EF4-FFF2-40B4-BE49-F238E27FC236}">
                <a16:creationId xmlns:a16="http://schemas.microsoft.com/office/drawing/2014/main" xmlns="" id="{50FCAD08-9909-4D6D-97BB-BDEE291B8D5C}"/>
              </a:ext>
            </a:extLst>
          </p:cNvPr>
          <p:cNvPicPr/>
          <p:nvPr/>
        </p:nvPicPr>
        <p:blipFill rotWithShape="1">
          <a:blip r:embed="rId4"/>
          <a:srcRect t="33231" r="30965"/>
          <a:stretch/>
        </p:blipFill>
        <p:spPr bwMode="auto">
          <a:xfrm>
            <a:off x="7783513" y="4076700"/>
            <a:ext cx="3484562" cy="13620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5355ED95-2CD0-4C42-89E1-E863B7D8DC14}"/>
              </a:ext>
            </a:extLst>
          </p:cNvPr>
          <p:cNvCxnSpPr/>
          <p:nvPr/>
        </p:nvCxnSpPr>
        <p:spPr>
          <a:xfrm flipV="1">
            <a:off x="552450" y="757238"/>
            <a:ext cx="2836863" cy="4762"/>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123" name="Imagen 2">
            <a:extLst>
              <a:ext uri="{FF2B5EF4-FFF2-40B4-BE49-F238E27FC236}">
                <a16:creationId xmlns:a16="http://schemas.microsoft.com/office/drawing/2014/main" xmlns="" id="{B6823C58-9F74-44AE-BC83-DDAE6F355F3B}"/>
              </a:ext>
            </a:extLst>
          </p:cNvPr>
          <p:cNvPicPr>
            <a:picLocks noChangeAspect="1" noChangeArrowheads="1"/>
          </p:cNvPicPr>
          <p:nvPr/>
        </p:nvPicPr>
        <p:blipFill>
          <a:blip r:embed="rId2"/>
          <a:srcRect/>
          <a:stretch>
            <a:fillRect/>
          </a:stretch>
        </p:blipFill>
        <p:spPr bwMode="auto">
          <a:xfrm>
            <a:off x="576263" y="1116013"/>
            <a:ext cx="3057525" cy="1989137"/>
          </a:xfrm>
          <a:prstGeom prst="rect">
            <a:avLst/>
          </a:prstGeom>
          <a:ln>
            <a:noFill/>
          </a:ln>
          <a:effectLst>
            <a:softEdge rad="112500"/>
          </a:effectLst>
        </p:spPr>
      </p:pic>
      <p:sp>
        <p:nvSpPr>
          <p:cNvPr id="5124" name="CuadroTexto 3">
            <a:extLst>
              <a:ext uri="{FF2B5EF4-FFF2-40B4-BE49-F238E27FC236}">
                <a16:creationId xmlns:a16="http://schemas.microsoft.com/office/drawing/2014/main" xmlns="" id="{A1C9DA30-F4D7-47D4-BA5F-F4B89FE9B04C}"/>
              </a:ext>
            </a:extLst>
          </p:cNvPr>
          <p:cNvSpPr txBox="1">
            <a:spLocks noChangeArrowheads="1"/>
          </p:cNvSpPr>
          <p:nvPr/>
        </p:nvSpPr>
        <p:spPr bwMode="auto">
          <a:xfrm>
            <a:off x="576263" y="3556000"/>
            <a:ext cx="30575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s-EC" altLang="es-EC">
                <a:ea typeface="Calibri" panose="020F0502020204030204" pitchFamily="34" charset="0"/>
                <a:cs typeface="Arial" panose="020B0604020202020204" pitchFamily="34" charset="0"/>
              </a:rPr>
              <a:t>Sector de producción alimentaria en constante crecimiento, el cual presenta un incremento anual del 8.8% a partir de 1970 (FAO,2009).</a:t>
            </a:r>
            <a:endParaRPr lang="es-ES" altLang="es-EC">
              <a:ea typeface="Calibri" panose="020F0502020204030204" pitchFamily="34" charset="0"/>
              <a:cs typeface="Arial" panose="020B0604020202020204" pitchFamily="34" charset="0"/>
            </a:endParaRPr>
          </a:p>
        </p:txBody>
      </p:sp>
      <p:pic>
        <p:nvPicPr>
          <p:cNvPr id="5125" name="Imagen 4">
            <a:extLst>
              <a:ext uri="{FF2B5EF4-FFF2-40B4-BE49-F238E27FC236}">
                <a16:creationId xmlns:a16="http://schemas.microsoft.com/office/drawing/2014/main" xmlns="" id="{89AE9115-C05A-487B-A97B-B0D1DB043BB3}"/>
              </a:ext>
            </a:extLst>
          </p:cNvPr>
          <p:cNvPicPr>
            <a:picLocks noChangeAspect="1" noChangeArrowheads="1"/>
          </p:cNvPicPr>
          <p:nvPr/>
        </p:nvPicPr>
        <p:blipFill>
          <a:blip r:embed="rId3"/>
          <a:srcRect/>
          <a:stretch>
            <a:fillRect/>
          </a:stretch>
        </p:blipFill>
        <p:spPr bwMode="auto">
          <a:xfrm>
            <a:off x="4289425" y="3919538"/>
            <a:ext cx="3343275" cy="2032000"/>
          </a:xfrm>
          <a:prstGeom prst="rect">
            <a:avLst/>
          </a:prstGeom>
          <a:ln>
            <a:noFill/>
          </a:ln>
          <a:effectLst>
            <a:softEdge rad="112500"/>
          </a:effectLst>
        </p:spPr>
      </p:pic>
      <p:sp>
        <p:nvSpPr>
          <p:cNvPr id="5126" name="CuadroTexto 5">
            <a:extLst>
              <a:ext uri="{FF2B5EF4-FFF2-40B4-BE49-F238E27FC236}">
                <a16:creationId xmlns:a16="http://schemas.microsoft.com/office/drawing/2014/main" xmlns="" id="{FAD3DC13-DE54-45D3-8321-1229C1D53A05}"/>
              </a:ext>
            </a:extLst>
          </p:cNvPr>
          <p:cNvSpPr txBox="1">
            <a:spLocks noChangeArrowheads="1"/>
          </p:cNvSpPr>
          <p:nvPr/>
        </p:nvSpPr>
        <p:spPr bwMode="auto">
          <a:xfrm>
            <a:off x="4183063" y="1116013"/>
            <a:ext cx="3825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Arial" panose="020B0604020202020204" pitchFamily="34" charset="0"/>
              </a:rPr>
              <a:t>Especie de mayor importancia en el sector acuícola de agua dulce es la Trucha Arco iris (</a:t>
            </a:r>
            <a:r>
              <a:rPr lang="es-EC" altLang="es-EC" i="1">
                <a:ea typeface="Calibri" panose="020F0502020204030204" pitchFamily="34" charset="0"/>
                <a:cs typeface="Arial" panose="020B0604020202020204" pitchFamily="34" charset="0"/>
              </a:rPr>
              <a:t>Oncorhynchus mykiss.</a:t>
            </a:r>
            <a:r>
              <a:rPr lang="es-EC" altLang="es-EC">
                <a:ea typeface="Calibri" panose="020F0502020204030204" pitchFamily="34" charset="0"/>
                <a:cs typeface="Arial" panose="020B0604020202020204" pitchFamily="34" charset="0"/>
              </a:rPr>
              <a:t>)</a:t>
            </a:r>
            <a:endParaRPr lang="es-ES" altLang="es-EC">
              <a:ea typeface="Calibri" panose="020F0502020204030204" pitchFamily="34" charset="0"/>
              <a:cs typeface="Arial" panose="020B0604020202020204" pitchFamily="34" charset="0"/>
            </a:endParaRPr>
          </a:p>
        </p:txBody>
      </p:sp>
      <p:sp>
        <p:nvSpPr>
          <p:cNvPr id="5127" name="CuadroTexto 6">
            <a:extLst>
              <a:ext uri="{FF2B5EF4-FFF2-40B4-BE49-F238E27FC236}">
                <a16:creationId xmlns:a16="http://schemas.microsoft.com/office/drawing/2014/main" xmlns="" id="{80C55AC6-CEA1-4095-BC16-759BCC910567}"/>
              </a:ext>
            </a:extLst>
          </p:cNvPr>
          <p:cNvSpPr txBox="1">
            <a:spLocks noChangeArrowheads="1"/>
          </p:cNvSpPr>
          <p:nvPr/>
        </p:nvSpPr>
        <p:spPr bwMode="auto">
          <a:xfrm>
            <a:off x="4183063" y="2341563"/>
            <a:ext cx="3344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Aft>
                <a:spcPts val="1000"/>
              </a:spcAft>
            </a:pPr>
            <a:r>
              <a:rPr lang="es-EC" altLang="es-EC" dirty="0">
                <a:ea typeface="Calibri" panose="020F0502020204030204" pitchFamily="34" charset="0"/>
                <a:cs typeface="Arial" panose="020B0604020202020204" pitchFamily="34" charset="0"/>
              </a:rPr>
              <a:t>Azuay, Bolívar, Cañar, Carchi, Chimborazo, Cotopaxi, Loja, Napo, Pichincha, Sucumbíos y Tungurahua (Muñoz, 2008).</a:t>
            </a:r>
            <a:endParaRPr lang="es-ES" altLang="es-EC" sz="1600" dirty="0">
              <a:ea typeface="Calibri" panose="020F0502020204030204" pitchFamily="34" charset="0"/>
              <a:cs typeface="Arial" panose="020B0604020202020204" pitchFamily="34" charset="0"/>
            </a:endParaRPr>
          </a:p>
        </p:txBody>
      </p:sp>
      <p:pic>
        <p:nvPicPr>
          <p:cNvPr id="5128" name="Picture 2" descr="Resultado de imagen de paices de latinoamerica">
            <a:extLst>
              <a:ext uri="{FF2B5EF4-FFF2-40B4-BE49-F238E27FC236}">
                <a16:creationId xmlns:a16="http://schemas.microsoft.com/office/drawing/2014/main" xmlns="" id="{0EAFA2E3-8873-488D-8E80-7D54759E425A}"/>
              </a:ext>
            </a:extLst>
          </p:cNvPr>
          <p:cNvPicPr>
            <a:picLocks noChangeAspect="1" noChangeArrowheads="1"/>
          </p:cNvPicPr>
          <p:nvPr/>
        </p:nvPicPr>
        <p:blipFill>
          <a:blip r:embed="rId4"/>
          <a:srcRect/>
          <a:stretch>
            <a:fillRect/>
          </a:stretch>
        </p:blipFill>
        <p:spPr bwMode="auto">
          <a:xfrm>
            <a:off x="8404225" y="2109788"/>
            <a:ext cx="2905125" cy="2092325"/>
          </a:xfrm>
          <a:prstGeom prst="rect">
            <a:avLst/>
          </a:prstGeom>
          <a:ln>
            <a:noFill/>
          </a:ln>
          <a:effectLst>
            <a:softEdge rad="112500"/>
          </a:effectLst>
        </p:spPr>
      </p:pic>
      <p:sp>
        <p:nvSpPr>
          <p:cNvPr id="5129" name="CuadroTexto 8">
            <a:extLst>
              <a:ext uri="{FF2B5EF4-FFF2-40B4-BE49-F238E27FC236}">
                <a16:creationId xmlns:a16="http://schemas.microsoft.com/office/drawing/2014/main" xmlns="" id="{F064CCB1-927E-4B42-AED6-589C1E4D25A4}"/>
              </a:ext>
            </a:extLst>
          </p:cNvPr>
          <p:cNvSpPr txBox="1">
            <a:spLocks noChangeArrowheads="1"/>
          </p:cNvSpPr>
          <p:nvPr/>
        </p:nvSpPr>
        <p:spPr bwMode="auto">
          <a:xfrm>
            <a:off x="8421688" y="4562475"/>
            <a:ext cx="3421062"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Aft>
                <a:spcPts val="1000"/>
              </a:spcAft>
            </a:pPr>
            <a:r>
              <a:rPr lang="es-EC" altLang="es-EC">
                <a:ea typeface="Calibri" panose="020F0502020204030204" pitchFamily="34" charset="0"/>
                <a:cs typeface="Arial" panose="020B0604020202020204" pitchFamily="34" charset="0"/>
              </a:rPr>
              <a:t>En Ecuador fue introducida en la década de los años veinte (González M. , 2017).</a:t>
            </a:r>
            <a:endParaRPr lang="es-ES" altLang="es-EC" sz="1600">
              <a:ea typeface="Calibri" panose="020F0502020204030204" pitchFamily="34" charset="0"/>
              <a:cs typeface="Arial" panose="020B0604020202020204" pitchFamily="34" charset="0"/>
            </a:endParaRPr>
          </a:p>
        </p:txBody>
      </p:sp>
      <p:sp>
        <p:nvSpPr>
          <p:cNvPr id="5130" name="CuadroTexto 9">
            <a:extLst>
              <a:ext uri="{FF2B5EF4-FFF2-40B4-BE49-F238E27FC236}">
                <a16:creationId xmlns:a16="http://schemas.microsoft.com/office/drawing/2014/main" xmlns="" id="{6B63618E-A8DF-4D0E-9086-1E5BCA8902AA}"/>
              </a:ext>
            </a:extLst>
          </p:cNvPr>
          <p:cNvSpPr txBox="1">
            <a:spLocks noChangeArrowheads="1"/>
          </p:cNvSpPr>
          <p:nvPr/>
        </p:nvSpPr>
        <p:spPr bwMode="auto">
          <a:xfrm>
            <a:off x="8221663" y="825500"/>
            <a:ext cx="3575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Arial" panose="020B0604020202020204" pitchFamily="34" charset="0"/>
              </a:rPr>
              <a:t>Introducida en América Central y América del Sur en los años 80s (FAO, 2005)</a:t>
            </a:r>
            <a:endParaRPr lang="es-ES" altLang="es-EC">
              <a:ea typeface="Calibri" panose="020F0502020204030204" pitchFamily="34" charset="0"/>
              <a:cs typeface="Arial" panose="020B0604020202020204" pitchFamily="34" charset="0"/>
            </a:endParaRPr>
          </a:p>
        </p:txBody>
      </p:sp>
      <p:sp>
        <p:nvSpPr>
          <p:cNvPr id="5131" name="CuadroTexto 10">
            <a:extLst>
              <a:ext uri="{FF2B5EF4-FFF2-40B4-BE49-F238E27FC236}">
                <a16:creationId xmlns:a16="http://schemas.microsoft.com/office/drawing/2014/main" xmlns="" id="{EAD8F32C-F0DF-45DD-AD7B-DA7A7C6DB0B2}"/>
              </a:ext>
            </a:extLst>
          </p:cNvPr>
          <p:cNvSpPr txBox="1">
            <a:spLocks noChangeArrowheads="1"/>
          </p:cNvSpPr>
          <p:nvPr/>
        </p:nvSpPr>
        <p:spPr bwMode="auto">
          <a:xfrm>
            <a:off x="576263" y="230188"/>
            <a:ext cx="3057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2500" b="1">
                <a:latin typeface="Times New Roman" panose="02020603050405020304" pitchFamily="18" charset="0"/>
                <a:cs typeface="Times New Roman" panose="02020603050405020304" pitchFamily="18" charset="0"/>
              </a:rPr>
              <a:t>INTRODUCCIÓN</a:t>
            </a:r>
          </a:p>
        </p:txBody>
      </p:sp>
      <p:sp>
        <p:nvSpPr>
          <p:cNvPr id="12" name="CuadroTexto 11">
            <a:extLst>
              <a:ext uri="{FF2B5EF4-FFF2-40B4-BE49-F238E27FC236}">
                <a16:creationId xmlns:a16="http://schemas.microsoft.com/office/drawing/2014/main" xmlns="" id="{52AD6A37-8F06-49E7-A7DE-05FE91072C82}"/>
              </a:ext>
            </a:extLst>
          </p:cNvPr>
          <p:cNvSpPr txBox="1"/>
          <p:nvPr/>
        </p:nvSpPr>
        <p:spPr>
          <a:xfrm>
            <a:off x="3648075" y="269875"/>
            <a:ext cx="6096000" cy="415925"/>
          </a:xfrm>
          <a:prstGeom prst="rect">
            <a:avLst/>
          </a:prstGeom>
          <a:noFill/>
        </p:spPr>
        <p:txBody>
          <a:bodyPr>
            <a:spAutoFit/>
          </a:bodyPr>
          <a:lstStyle/>
          <a:p>
            <a:pPr lvl="1">
              <a:lnSpc>
                <a:spcPct val="115000"/>
              </a:lnSpc>
              <a:spcBef>
                <a:spcPts val="1000"/>
              </a:spcBef>
              <a:defRPr/>
            </a:pPr>
            <a:r>
              <a:rPr lang="es-EC" sz="2000" b="1" dirty="0">
                <a:latin typeface="+mj-lt"/>
                <a:ea typeface="Times New Roman" panose="02020603050405020304" pitchFamily="18" charset="0"/>
                <a:cs typeface="Times New Roman" panose="02020603050405020304" pitchFamily="18" charset="0"/>
              </a:rPr>
              <a:t>Antecedentes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61C29528-BD2A-4038-A687-B00A0775BC0E}"/>
              </a:ext>
            </a:extLst>
          </p:cNvPr>
          <p:cNvCxnSpPr/>
          <p:nvPr/>
        </p:nvCxnSpPr>
        <p:spPr>
          <a:xfrm flipV="1">
            <a:off x="433388" y="647700"/>
            <a:ext cx="2605087" cy="1270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xmlns="" id="{C25CC7A3-4E40-4767-9E1F-46DB23F9141C}"/>
              </a:ext>
            </a:extLst>
          </p:cNvPr>
          <p:cNvSpPr/>
          <p:nvPr/>
        </p:nvSpPr>
        <p:spPr>
          <a:xfrm>
            <a:off x="433388" y="157163"/>
            <a:ext cx="2501900" cy="481012"/>
          </a:xfrm>
          <a:prstGeom prst="rect">
            <a:avLst/>
          </a:prstGeom>
        </p:spPr>
        <p:txBody>
          <a:bodyPr wrap="none">
            <a:spAutoFit/>
          </a:bodyPr>
          <a:lstStyle/>
          <a:p>
            <a:pPr>
              <a:lnSpc>
                <a:spcPct val="115000"/>
              </a:lnSpc>
              <a:spcAft>
                <a:spcPts val="1000"/>
              </a:spcAft>
              <a:defRPr/>
            </a:pPr>
            <a:r>
              <a:rPr lang="es-ES" sz="2400" b="1" dirty="0">
                <a:latin typeface="+mj-lt"/>
                <a:ea typeface="Times New Roman" panose="02020603050405020304" pitchFamily="18" charset="0"/>
                <a:cs typeface="Times New Roman" panose="02020603050405020304" pitchFamily="18" charset="0"/>
              </a:rPr>
              <a:t>METODOLOGÍA</a:t>
            </a:r>
            <a:endParaRPr lang="es-ES" sz="2400" dirty="0">
              <a:latin typeface="+mj-lt"/>
              <a:ea typeface="Times New Roman" panose="02020603050405020304" pitchFamily="18" charset="0"/>
              <a:cs typeface="Times New Roman" panose="02020603050405020304" pitchFamily="18" charset="0"/>
            </a:endParaRPr>
          </a:p>
        </p:txBody>
      </p:sp>
      <p:sp>
        <p:nvSpPr>
          <p:cNvPr id="23556" name="CuadroTexto 10">
            <a:extLst>
              <a:ext uri="{FF2B5EF4-FFF2-40B4-BE49-F238E27FC236}">
                <a16:creationId xmlns:a16="http://schemas.microsoft.com/office/drawing/2014/main" xmlns="" id="{5819D2BF-27B5-4F2A-9A74-6F3EC767C556}"/>
              </a:ext>
            </a:extLst>
          </p:cNvPr>
          <p:cNvSpPr txBox="1">
            <a:spLocks noChangeArrowheads="1"/>
          </p:cNvSpPr>
          <p:nvPr/>
        </p:nvSpPr>
        <p:spPr bwMode="auto">
          <a:xfrm>
            <a:off x="4151313" y="96838"/>
            <a:ext cx="403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algn="just">
              <a:lnSpc>
                <a:spcPct val="150000"/>
              </a:lnSpc>
              <a:spcBef>
                <a:spcPts val="1000"/>
              </a:spcBef>
            </a:pPr>
            <a:r>
              <a:rPr lang="es-EC" altLang="es-EC" b="1">
                <a:cs typeface="Times New Roman" panose="02020603050405020304" pitchFamily="18" charset="0"/>
              </a:rPr>
              <a:t>FASE DE LABORATORIO</a:t>
            </a:r>
            <a:endParaRPr lang="es-EC" altLang="es-EC" b="1">
              <a:latin typeface="Cambria" panose="020405030504060302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xmlns="" id="{F9D0C950-58F2-4529-A8EB-292C9BE81F9E}"/>
              </a:ext>
            </a:extLst>
          </p:cNvPr>
          <p:cNvSpPr txBox="1"/>
          <p:nvPr/>
        </p:nvSpPr>
        <p:spPr>
          <a:xfrm>
            <a:off x="-307975" y="685800"/>
            <a:ext cx="12111038" cy="871538"/>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Diseño Experimental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sp>
        <p:nvSpPr>
          <p:cNvPr id="23558" name="CuadroTexto 20">
            <a:extLst>
              <a:ext uri="{FF2B5EF4-FFF2-40B4-BE49-F238E27FC236}">
                <a16:creationId xmlns:a16="http://schemas.microsoft.com/office/drawing/2014/main" xmlns="" id="{D28B4EFD-F674-4B6A-97A5-92AEC2617D39}"/>
              </a:ext>
            </a:extLst>
          </p:cNvPr>
          <p:cNvSpPr txBox="1">
            <a:spLocks noChangeArrowheads="1"/>
          </p:cNvSpPr>
          <p:nvPr/>
        </p:nvSpPr>
        <p:spPr bwMode="auto">
          <a:xfrm>
            <a:off x="433388" y="2406650"/>
            <a:ext cx="9675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b="1"/>
              <a:t>Factor a Evaluar </a:t>
            </a:r>
          </a:p>
        </p:txBody>
      </p:sp>
      <p:sp>
        <p:nvSpPr>
          <p:cNvPr id="23559" name="CuadroTexto 21">
            <a:extLst>
              <a:ext uri="{FF2B5EF4-FFF2-40B4-BE49-F238E27FC236}">
                <a16:creationId xmlns:a16="http://schemas.microsoft.com/office/drawing/2014/main" xmlns="" id="{ACF6207D-3D3E-4C76-9FD8-326AC7EF5E72}"/>
              </a:ext>
            </a:extLst>
          </p:cNvPr>
          <p:cNvSpPr txBox="1">
            <a:spLocks noChangeArrowheads="1"/>
          </p:cNvSpPr>
          <p:nvPr/>
        </p:nvSpPr>
        <p:spPr bwMode="auto">
          <a:xfrm>
            <a:off x="461963" y="2917825"/>
            <a:ext cx="56340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dirty="0">
                <a:cs typeface="Calibri" panose="020F0502020204030204" pitchFamily="34" charset="0"/>
              </a:rPr>
              <a:t>Efecto de tres niveles de inclusión de Grasa, en la formulación de alimentos balanceados para Trucha arcoíris en fase de alevinaje </a:t>
            </a:r>
            <a:endParaRPr lang="es-EC" altLang="es-EC" dirty="0"/>
          </a:p>
        </p:txBody>
      </p:sp>
      <p:sp>
        <p:nvSpPr>
          <p:cNvPr id="23560" name="CuadroTexto 22">
            <a:extLst>
              <a:ext uri="{FF2B5EF4-FFF2-40B4-BE49-F238E27FC236}">
                <a16:creationId xmlns:a16="http://schemas.microsoft.com/office/drawing/2014/main" xmlns="" id="{084FA74B-4AA2-441D-9D3F-DD44253C38C4}"/>
              </a:ext>
            </a:extLst>
          </p:cNvPr>
          <p:cNvSpPr txBox="1">
            <a:spLocks noChangeArrowheads="1"/>
          </p:cNvSpPr>
          <p:nvPr/>
        </p:nvSpPr>
        <p:spPr bwMode="auto">
          <a:xfrm>
            <a:off x="461963" y="3876675"/>
            <a:ext cx="9675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b="1"/>
              <a:t>Tratamientos </a:t>
            </a:r>
          </a:p>
        </p:txBody>
      </p:sp>
      <p:graphicFrame>
        <p:nvGraphicFramePr>
          <p:cNvPr id="26" name="Tabla 25">
            <a:extLst>
              <a:ext uri="{FF2B5EF4-FFF2-40B4-BE49-F238E27FC236}">
                <a16:creationId xmlns:a16="http://schemas.microsoft.com/office/drawing/2014/main" xmlns="" id="{835E06B2-71B0-4FA4-B488-8E14E3A44FAB}"/>
              </a:ext>
            </a:extLst>
          </p:cNvPr>
          <p:cNvGraphicFramePr>
            <a:graphicFrameLocks noGrp="1"/>
          </p:cNvGraphicFramePr>
          <p:nvPr/>
        </p:nvGraphicFramePr>
        <p:xfrm>
          <a:off x="661988" y="4573588"/>
          <a:ext cx="5815012" cy="1049347"/>
        </p:xfrm>
        <a:graphic>
          <a:graphicData uri="http://schemas.openxmlformats.org/drawingml/2006/table">
            <a:tbl>
              <a:tblPr firstRow="1" firstCol="1" bandRow="1">
                <a:tableStyleId>{F5AB1C69-6EDB-4FF4-983F-18BD219EF322}</a:tableStyleId>
              </a:tblPr>
              <a:tblGrid>
                <a:gridCol w="1350909">
                  <a:extLst>
                    <a:ext uri="{9D8B030D-6E8A-4147-A177-3AD203B41FA5}">
                      <a16:colId xmlns:a16="http://schemas.microsoft.com/office/drawing/2014/main" xmlns="" val="20000"/>
                    </a:ext>
                  </a:extLst>
                </a:gridCol>
                <a:gridCol w="1440033">
                  <a:extLst>
                    <a:ext uri="{9D8B030D-6E8A-4147-A177-3AD203B41FA5}">
                      <a16:colId xmlns:a16="http://schemas.microsoft.com/office/drawing/2014/main" xmlns="" val="20001"/>
                    </a:ext>
                  </a:extLst>
                </a:gridCol>
                <a:gridCol w="3024070">
                  <a:extLst>
                    <a:ext uri="{9D8B030D-6E8A-4147-A177-3AD203B41FA5}">
                      <a16:colId xmlns:a16="http://schemas.microsoft.com/office/drawing/2014/main" xmlns="" val="20002"/>
                    </a:ext>
                  </a:extLst>
                </a:gridCol>
              </a:tblGrid>
              <a:tr h="263262">
                <a:tc>
                  <a:txBody>
                    <a:bodyPr/>
                    <a:lstStyle/>
                    <a:p>
                      <a:pPr algn="ctr">
                        <a:lnSpc>
                          <a:spcPct val="107000"/>
                        </a:lnSpc>
                        <a:spcAft>
                          <a:spcPts val="800"/>
                        </a:spcAft>
                      </a:pPr>
                      <a:r>
                        <a:rPr lang="es-EC" sz="1500" dirty="0">
                          <a:solidFill>
                            <a:schemeClr val="tx1"/>
                          </a:solidFill>
                          <a:effectLst/>
                        </a:rPr>
                        <a:t>Tratamiento</a:t>
                      </a:r>
                      <a:endParaRPr lang="es-EC"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9516"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500" dirty="0">
                          <a:solidFill>
                            <a:schemeClr val="tx1"/>
                          </a:solidFill>
                          <a:effectLst/>
                        </a:rPr>
                        <a:t>Nomenclatura</a:t>
                      </a:r>
                      <a:endParaRPr lang="es-EC"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9516"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500" dirty="0">
                          <a:solidFill>
                            <a:schemeClr val="tx1"/>
                          </a:solidFill>
                          <a:effectLst/>
                        </a:rPr>
                        <a:t>Descripción</a:t>
                      </a:r>
                      <a:endParaRPr lang="es-EC"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9516"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72143">
                <a:tc>
                  <a:txBody>
                    <a:bodyPr/>
                    <a:lstStyle/>
                    <a:p>
                      <a:pPr algn="ctr">
                        <a:lnSpc>
                          <a:spcPct val="107000"/>
                        </a:lnSpc>
                        <a:spcAft>
                          <a:spcPts val="800"/>
                        </a:spcAft>
                      </a:pPr>
                      <a:r>
                        <a:rPr lang="es-EC" sz="1500">
                          <a:solidFill>
                            <a:schemeClr val="tx1"/>
                          </a:solidFill>
                          <a:effectLst/>
                        </a:rPr>
                        <a:t>T1</a:t>
                      </a:r>
                      <a:endParaRPr lang="es-EC"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9516"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C" sz="1500">
                          <a:solidFill>
                            <a:schemeClr val="tx1"/>
                          </a:solidFill>
                          <a:effectLst/>
                        </a:rPr>
                        <a:t>PE1</a:t>
                      </a:r>
                      <a:endParaRPr lang="es-EC"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9516"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EC" sz="1500" dirty="0">
                          <a:solidFill>
                            <a:schemeClr val="tx1"/>
                          </a:solidFill>
                          <a:effectLst/>
                        </a:rPr>
                        <a:t>50 % de Proteína / 20% de Grasa</a:t>
                      </a:r>
                      <a:endParaRPr lang="es-EC"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9516"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241790">
                <a:tc>
                  <a:txBody>
                    <a:bodyPr/>
                    <a:lstStyle/>
                    <a:p>
                      <a:pPr algn="ctr">
                        <a:lnSpc>
                          <a:spcPct val="107000"/>
                        </a:lnSpc>
                        <a:spcAft>
                          <a:spcPts val="800"/>
                        </a:spcAft>
                      </a:pPr>
                      <a:r>
                        <a:rPr lang="es-EC" sz="1500">
                          <a:solidFill>
                            <a:schemeClr val="tx1"/>
                          </a:solidFill>
                          <a:effectLst/>
                        </a:rPr>
                        <a:t>T2</a:t>
                      </a:r>
                      <a:endParaRPr lang="es-EC"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9516" marB="0" anchor="ctr"/>
                </a:tc>
                <a:tc>
                  <a:txBody>
                    <a:bodyPr/>
                    <a:lstStyle/>
                    <a:p>
                      <a:pPr algn="ctr">
                        <a:lnSpc>
                          <a:spcPct val="107000"/>
                        </a:lnSpc>
                        <a:spcAft>
                          <a:spcPts val="800"/>
                        </a:spcAft>
                      </a:pPr>
                      <a:r>
                        <a:rPr lang="es-EC" sz="1500">
                          <a:solidFill>
                            <a:schemeClr val="tx1"/>
                          </a:solidFill>
                          <a:effectLst/>
                        </a:rPr>
                        <a:t>PE2</a:t>
                      </a:r>
                      <a:endParaRPr lang="es-EC"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9516" marB="0" anchor="ctr"/>
                </a:tc>
                <a:tc>
                  <a:txBody>
                    <a:bodyPr/>
                    <a:lstStyle/>
                    <a:p>
                      <a:pPr algn="ctr">
                        <a:lnSpc>
                          <a:spcPct val="107000"/>
                        </a:lnSpc>
                        <a:spcAft>
                          <a:spcPts val="800"/>
                        </a:spcAft>
                      </a:pPr>
                      <a:r>
                        <a:rPr lang="es-EC" sz="1500" dirty="0">
                          <a:solidFill>
                            <a:schemeClr val="tx1"/>
                          </a:solidFill>
                          <a:effectLst/>
                        </a:rPr>
                        <a:t>50 % de Proteína / 15% de Grasa</a:t>
                      </a:r>
                      <a:endParaRPr lang="es-EC"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9516" marB="0" anchor="ctr"/>
                </a:tc>
                <a:extLst>
                  <a:ext uri="{0D108BD9-81ED-4DB2-BD59-A6C34878D82A}">
                    <a16:rowId xmlns:a16="http://schemas.microsoft.com/office/drawing/2014/main" xmlns="" val="10002"/>
                  </a:ext>
                </a:extLst>
              </a:tr>
              <a:tr h="272143">
                <a:tc>
                  <a:txBody>
                    <a:bodyPr/>
                    <a:lstStyle/>
                    <a:p>
                      <a:pPr algn="ctr">
                        <a:lnSpc>
                          <a:spcPct val="107000"/>
                        </a:lnSpc>
                        <a:spcAft>
                          <a:spcPts val="800"/>
                        </a:spcAft>
                      </a:pPr>
                      <a:r>
                        <a:rPr lang="es-EC" sz="1500">
                          <a:solidFill>
                            <a:schemeClr val="tx1"/>
                          </a:solidFill>
                          <a:effectLst/>
                        </a:rPr>
                        <a:t>T3</a:t>
                      </a:r>
                      <a:endParaRPr lang="es-EC"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9516"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500">
                          <a:solidFill>
                            <a:schemeClr val="tx1"/>
                          </a:solidFill>
                          <a:effectLst/>
                        </a:rPr>
                        <a:t>PE3(Testigo)</a:t>
                      </a:r>
                      <a:endParaRPr lang="es-EC"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9516"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EC" sz="1500" dirty="0">
                          <a:solidFill>
                            <a:schemeClr val="tx1"/>
                          </a:solidFill>
                          <a:effectLst/>
                        </a:rPr>
                        <a:t>50 % de Proteína / 10% de Grasa</a:t>
                      </a:r>
                      <a:endParaRPr lang="es-EC"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9516"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23583" name="CuadroTexto 27">
            <a:extLst>
              <a:ext uri="{FF2B5EF4-FFF2-40B4-BE49-F238E27FC236}">
                <a16:creationId xmlns:a16="http://schemas.microsoft.com/office/drawing/2014/main" xmlns="" id="{272C8CCD-034D-47DB-8DCB-0DCB95F0D627}"/>
              </a:ext>
            </a:extLst>
          </p:cNvPr>
          <p:cNvSpPr txBox="1">
            <a:spLocks noChangeArrowheads="1"/>
          </p:cNvSpPr>
          <p:nvPr/>
        </p:nvSpPr>
        <p:spPr bwMode="auto">
          <a:xfrm>
            <a:off x="409575" y="1390650"/>
            <a:ext cx="624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El Ensayo se dispuso bajo un diseño completamente al azar (DCA), bifactorial (3x1), con 2 repeticiones.</a:t>
            </a:r>
            <a:endParaRPr lang="es-EC" altLang="es-EC"/>
          </a:p>
        </p:txBody>
      </p:sp>
      <p:pic>
        <p:nvPicPr>
          <p:cNvPr id="23584" name="Imagen 29">
            <a:extLst>
              <a:ext uri="{FF2B5EF4-FFF2-40B4-BE49-F238E27FC236}">
                <a16:creationId xmlns:a16="http://schemas.microsoft.com/office/drawing/2014/main" xmlns="" id="{ACB7B2C3-668D-4C77-8422-3E6834476B09}"/>
              </a:ext>
            </a:extLst>
          </p:cNvPr>
          <p:cNvPicPr>
            <a:picLocks noChangeAspect="1"/>
          </p:cNvPicPr>
          <p:nvPr/>
        </p:nvPicPr>
        <p:blipFill>
          <a:blip r:embed="rId2">
            <a:extLst>
              <a:ext uri="{28A0092B-C50C-407E-A947-70E740481C1C}">
                <a14:useLocalDpi xmlns:a14="http://schemas.microsoft.com/office/drawing/2010/main" val="0"/>
              </a:ext>
            </a:extLst>
          </a:blip>
          <a:srcRect l="22241" t="45885" r="21651" b="28990"/>
          <a:stretch>
            <a:fillRect/>
          </a:stretch>
        </p:blipFill>
        <p:spPr bwMode="auto">
          <a:xfrm>
            <a:off x="6257925" y="2001838"/>
            <a:ext cx="5472113" cy="13779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3585" name="CuadroTexto 30">
            <a:extLst>
              <a:ext uri="{FF2B5EF4-FFF2-40B4-BE49-F238E27FC236}">
                <a16:creationId xmlns:a16="http://schemas.microsoft.com/office/drawing/2014/main" xmlns="" id="{995DE83C-5477-4D52-A3E8-A25603BE556E}"/>
              </a:ext>
            </a:extLst>
          </p:cNvPr>
          <p:cNvSpPr txBox="1">
            <a:spLocks noChangeArrowheads="1"/>
          </p:cNvSpPr>
          <p:nvPr/>
        </p:nvSpPr>
        <p:spPr bwMode="auto">
          <a:xfrm>
            <a:off x="7400925" y="1343025"/>
            <a:ext cx="4675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b="1"/>
              <a:t>Croquis Experimental </a:t>
            </a:r>
          </a:p>
        </p:txBody>
      </p:sp>
      <p:pic>
        <p:nvPicPr>
          <p:cNvPr id="23586" name="Imagen 31">
            <a:extLst>
              <a:ext uri="{FF2B5EF4-FFF2-40B4-BE49-F238E27FC236}">
                <a16:creationId xmlns:a16="http://schemas.microsoft.com/office/drawing/2014/main" xmlns="" id="{58D78E84-51D0-4615-9F51-54AE459E4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6262"/>
          <a:stretch>
            <a:fillRect/>
          </a:stretch>
        </p:blipFill>
        <p:spPr bwMode="auto">
          <a:xfrm>
            <a:off x="7051675" y="3844925"/>
            <a:ext cx="4678363"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18F284F2-F2C0-44D0-9F8E-A9B2CFA3D58F}"/>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579" name="Rectángulo 2">
            <a:extLst>
              <a:ext uri="{FF2B5EF4-FFF2-40B4-BE49-F238E27FC236}">
                <a16:creationId xmlns:a16="http://schemas.microsoft.com/office/drawing/2014/main" xmlns=""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graphicFrame>
        <p:nvGraphicFramePr>
          <p:cNvPr id="6" name="Tabla 5">
            <a:extLst>
              <a:ext uri="{FF2B5EF4-FFF2-40B4-BE49-F238E27FC236}">
                <a16:creationId xmlns:a16="http://schemas.microsoft.com/office/drawing/2014/main" xmlns="" id="{75E15260-8BAD-4187-9662-93770C3FBB07}"/>
              </a:ext>
            </a:extLst>
          </p:cNvPr>
          <p:cNvGraphicFramePr>
            <a:graphicFrameLocks noGrp="1"/>
          </p:cNvGraphicFramePr>
          <p:nvPr/>
        </p:nvGraphicFramePr>
        <p:xfrm>
          <a:off x="432915" y="1557443"/>
          <a:ext cx="6120681" cy="1258287"/>
        </p:xfrm>
        <a:graphic>
          <a:graphicData uri="http://schemas.openxmlformats.org/drawingml/2006/table">
            <a:tbl>
              <a:tblPr firstRow="1" firstCol="1" bandRow="1">
                <a:tableStyleId>{F5AB1C69-6EDB-4FF4-983F-18BD219EF322}</a:tableStyleId>
              </a:tblPr>
              <a:tblGrid>
                <a:gridCol w="2343357">
                  <a:extLst>
                    <a:ext uri="{9D8B030D-6E8A-4147-A177-3AD203B41FA5}">
                      <a16:colId xmlns:a16="http://schemas.microsoft.com/office/drawing/2014/main" xmlns="" val="20000"/>
                    </a:ext>
                  </a:extLst>
                </a:gridCol>
                <a:gridCol w="1769835">
                  <a:extLst>
                    <a:ext uri="{9D8B030D-6E8A-4147-A177-3AD203B41FA5}">
                      <a16:colId xmlns:a16="http://schemas.microsoft.com/office/drawing/2014/main" xmlns="" val="20001"/>
                    </a:ext>
                  </a:extLst>
                </a:gridCol>
                <a:gridCol w="1032404">
                  <a:extLst>
                    <a:ext uri="{9D8B030D-6E8A-4147-A177-3AD203B41FA5}">
                      <a16:colId xmlns:a16="http://schemas.microsoft.com/office/drawing/2014/main" xmlns="" val="20002"/>
                    </a:ext>
                  </a:extLst>
                </a:gridCol>
                <a:gridCol w="975085">
                  <a:extLst>
                    <a:ext uri="{9D8B030D-6E8A-4147-A177-3AD203B41FA5}">
                      <a16:colId xmlns:a16="http://schemas.microsoft.com/office/drawing/2014/main" xmlns="" val="20003"/>
                    </a:ext>
                  </a:extLst>
                </a:gridCol>
              </a:tblGrid>
              <a:tr h="207725">
                <a:tc>
                  <a:txBody>
                    <a:bodyPr/>
                    <a:lstStyle/>
                    <a:p>
                      <a:pPr indent="450215" algn="ctr">
                        <a:lnSpc>
                          <a:spcPct val="150000"/>
                        </a:lnSpc>
                        <a:spcAft>
                          <a:spcPts val="800"/>
                        </a:spcAft>
                      </a:pPr>
                      <a:r>
                        <a:rPr lang="it-IT" sz="1000" dirty="0">
                          <a:solidFill>
                            <a:schemeClr val="tx1"/>
                          </a:solidFill>
                          <a:effectLst/>
                        </a:rPr>
                        <a:t>Parámetro</a:t>
                      </a:r>
                      <a:endParaRPr lang="es-EC"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0215" algn="ctr">
                        <a:lnSpc>
                          <a:spcPct val="150000"/>
                        </a:lnSpc>
                        <a:spcAft>
                          <a:spcPts val="800"/>
                        </a:spcAft>
                      </a:pPr>
                      <a:r>
                        <a:rPr lang="it-IT" sz="1000" dirty="0">
                          <a:solidFill>
                            <a:schemeClr val="tx1"/>
                          </a:solidFill>
                          <a:effectLst/>
                        </a:rPr>
                        <a:t>Media</a:t>
                      </a:r>
                      <a:endParaRPr lang="es-EC"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0215" algn="ctr">
                        <a:lnSpc>
                          <a:spcPct val="150000"/>
                        </a:lnSpc>
                        <a:spcAft>
                          <a:spcPts val="800"/>
                        </a:spcAft>
                      </a:pPr>
                      <a:r>
                        <a:rPr lang="it-IT" sz="1000" dirty="0">
                          <a:solidFill>
                            <a:schemeClr val="tx1"/>
                          </a:solidFill>
                          <a:effectLst/>
                        </a:rPr>
                        <a:t>Mín.</a:t>
                      </a:r>
                      <a:endParaRPr lang="es-EC"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0215" algn="ctr">
                        <a:lnSpc>
                          <a:spcPct val="150000"/>
                        </a:lnSpc>
                        <a:spcAft>
                          <a:spcPts val="800"/>
                        </a:spcAft>
                      </a:pPr>
                      <a:r>
                        <a:rPr lang="it-IT" sz="1000" dirty="0">
                          <a:solidFill>
                            <a:schemeClr val="tx1"/>
                          </a:solidFill>
                          <a:effectLst/>
                        </a:rPr>
                        <a:t>Máx.</a:t>
                      </a:r>
                      <a:endParaRPr lang="es-EC"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53925">
                <a:tc>
                  <a:txBody>
                    <a:bodyPr/>
                    <a:lstStyle/>
                    <a:p>
                      <a:pPr indent="450215" algn="ctr">
                        <a:lnSpc>
                          <a:spcPct val="150000"/>
                        </a:lnSpc>
                        <a:spcAft>
                          <a:spcPts val="800"/>
                        </a:spcAft>
                      </a:pPr>
                      <a:r>
                        <a:rPr lang="it-IT" sz="1000" dirty="0">
                          <a:solidFill>
                            <a:schemeClr val="tx1"/>
                          </a:solidFill>
                          <a:effectLst/>
                        </a:rPr>
                        <a:t>Temperatura Ambiente °C</a:t>
                      </a:r>
                      <a:endParaRPr lang="es-EC"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endParaRPr lang="es-EC" sz="1700"/>
                    </a:p>
                  </a:txBody>
                  <a:tcPr marL="68580" marR="68580" marT="0" marB="0">
                    <a:lnT w="12700" cap="flat" cmpd="sng" algn="ctr">
                      <a:solidFill>
                        <a:schemeClr val="tx1"/>
                      </a:solidFill>
                      <a:prstDash val="solid"/>
                      <a:round/>
                      <a:headEnd type="none" w="med" len="med"/>
                      <a:tailEnd type="none" w="med" len="med"/>
                    </a:lnT>
                    <a:blipFill>
                      <a:blip r:embed="rId2"/>
                      <a:stretch>
                        <a:fillRect l="-133448" t="-84444" r="-114483" b="-302222"/>
                      </a:stretch>
                    </a:blipFill>
                  </a:tcPr>
                </a:tc>
                <a:tc>
                  <a:txBody>
                    <a:bodyPr/>
                    <a:lstStyle/>
                    <a:p>
                      <a:pPr indent="450215" algn="ctr">
                        <a:lnSpc>
                          <a:spcPct val="150000"/>
                        </a:lnSpc>
                        <a:spcAft>
                          <a:spcPts val="800"/>
                        </a:spcAft>
                      </a:pPr>
                      <a:r>
                        <a:rPr lang="it-IT" sz="1000" dirty="0">
                          <a:solidFill>
                            <a:schemeClr val="tx1"/>
                          </a:solidFill>
                          <a:effectLst/>
                        </a:rPr>
                        <a:t>10</a:t>
                      </a:r>
                      <a:endParaRPr lang="es-EC"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indent="450215" algn="ctr">
                        <a:lnSpc>
                          <a:spcPct val="150000"/>
                        </a:lnSpc>
                        <a:spcAft>
                          <a:spcPts val="800"/>
                        </a:spcAft>
                      </a:pPr>
                      <a:r>
                        <a:rPr lang="it-IT" sz="1000" dirty="0">
                          <a:solidFill>
                            <a:schemeClr val="tx1"/>
                          </a:solidFill>
                          <a:effectLst/>
                        </a:rPr>
                        <a:t>20</a:t>
                      </a:r>
                      <a:endParaRPr lang="es-EC"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273322">
                <a:tc>
                  <a:txBody>
                    <a:bodyPr/>
                    <a:lstStyle/>
                    <a:p>
                      <a:pPr indent="450215" algn="ctr">
                        <a:lnSpc>
                          <a:spcPct val="150000"/>
                        </a:lnSpc>
                        <a:spcAft>
                          <a:spcPts val="800"/>
                        </a:spcAft>
                      </a:pPr>
                      <a:r>
                        <a:rPr lang="it-IT" sz="1000">
                          <a:solidFill>
                            <a:schemeClr val="tx1"/>
                          </a:solidFill>
                          <a:effectLst/>
                        </a:rPr>
                        <a:t>Temperatura Agua °C</a:t>
                      </a:r>
                      <a:endParaRPr lang="es-EC"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1700"/>
                    </a:p>
                  </a:txBody>
                  <a:tcPr marL="68580" marR="68580" marT="0" marB="0">
                    <a:blipFill>
                      <a:blip r:embed="rId2"/>
                      <a:stretch>
                        <a:fillRect l="-133448" t="-169388" r="-114483" b="-177551"/>
                      </a:stretch>
                    </a:blipFill>
                  </a:tcPr>
                </a:tc>
                <a:tc>
                  <a:txBody>
                    <a:bodyPr/>
                    <a:lstStyle/>
                    <a:p>
                      <a:pPr indent="450215" algn="ctr">
                        <a:lnSpc>
                          <a:spcPct val="150000"/>
                        </a:lnSpc>
                        <a:spcAft>
                          <a:spcPts val="800"/>
                        </a:spcAft>
                      </a:pPr>
                      <a:r>
                        <a:rPr lang="it-IT" sz="1000" dirty="0">
                          <a:solidFill>
                            <a:schemeClr val="tx1"/>
                          </a:solidFill>
                          <a:effectLst/>
                        </a:rPr>
                        <a:t>9</a:t>
                      </a:r>
                      <a:endParaRPr lang="es-EC"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800"/>
                        </a:spcAft>
                      </a:pPr>
                      <a:r>
                        <a:rPr lang="it-IT" sz="1000" dirty="0">
                          <a:solidFill>
                            <a:schemeClr val="tx1"/>
                          </a:solidFill>
                          <a:effectLst/>
                        </a:rPr>
                        <a:t>14,50</a:t>
                      </a:r>
                      <a:endParaRPr lang="es-EC"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253925">
                <a:tc>
                  <a:txBody>
                    <a:bodyPr/>
                    <a:lstStyle/>
                    <a:p>
                      <a:pPr indent="450215" algn="ctr">
                        <a:lnSpc>
                          <a:spcPct val="150000"/>
                        </a:lnSpc>
                        <a:spcAft>
                          <a:spcPts val="800"/>
                        </a:spcAft>
                      </a:pPr>
                      <a:r>
                        <a:rPr lang="it-IT" sz="1000">
                          <a:solidFill>
                            <a:schemeClr val="tx1"/>
                          </a:solidFill>
                          <a:effectLst/>
                        </a:rPr>
                        <a:t>pH</a:t>
                      </a:r>
                      <a:endParaRPr lang="es-EC"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1700"/>
                    </a:p>
                  </a:txBody>
                  <a:tcPr marL="68580" marR="68580" marT="0" marB="0">
                    <a:blipFill>
                      <a:blip r:embed="rId2"/>
                      <a:stretch>
                        <a:fillRect l="-133448" t="-356757" r="-114483" b="-135135"/>
                      </a:stretch>
                    </a:blipFill>
                  </a:tcPr>
                </a:tc>
                <a:tc>
                  <a:txBody>
                    <a:bodyPr/>
                    <a:lstStyle/>
                    <a:p>
                      <a:pPr indent="450215" algn="ctr">
                        <a:lnSpc>
                          <a:spcPct val="150000"/>
                        </a:lnSpc>
                        <a:spcAft>
                          <a:spcPts val="800"/>
                        </a:spcAft>
                      </a:pPr>
                      <a:r>
                        <a:rPr lang="it-IT" sz="1000" dirty="0">
                          <a:solidFill>
                            <a:schemeClr val="tx1"/>
                          </a:solidFill>
                          <a:effectLst/>
                        </a:rPr>
                        <a:t>7</a:t>
                      </a:r>
                      <a:endParaRPr lang="es-EC"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800"/>
                        </a:spcAft>
                      </a:pPr>
                      <a:r>
                        <a:rPr lang="it-IT" sz="1000" dirty="0">
                          <a:solidFill>
                            <a:schemeClr val="tx1"/>
                          </a:solidFill>
                          <a:effectLst/>
                        </a:rPr>
                        <a:t>8,50</a:t>
                      </a:r>
                      <a:endParaRPr lang="es-EC"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253925">
                <a:tc>
                  <a:txBody>
                    <a:bodyPr/>
                    <a:lstStyle/>
                    <a:p>
                      <a:pPr indent="450215" algn="ctr">
                        <a:lnSpc>
                          <a:spcPct val="150000"/>
                        </a:lnSpc>
                        <a:spcAft>
                          <a:spcPts val="800"/>
                        </a:spcAft>
                      </a:pPr>
                      <a:r>
                        <a:rPr lang="it-IT" sz="1000">
                          <a:solidFill>
                            <a:schemeClr val="tx1"/>
                          </a:solidFill>
                          <a:effectLst/>
                        </a:rPr>
                        <a:t>Oxígeno Disponible</a:t>
                      </a:r>
                      <a:endParaRPr lang="es-EC"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endParaRPr lang="es-EC" sz="1700"/>
                    </a:p>
                  </a:txBody>
                  <a:tcPr marL="68580" marR="68580" marT="0" marB="0">
                    <a:lnB w="12700" cap="flat" cmpd="sng" algn="ctr">
                      <a:solidFill>
                        <a:schemeClr val="tx1"/>
                      </a:solidFill>
                      <a:prstDash val="solid"/>
                      <a:round/>
                      <a:headEnd type="none" w="med" len="med"/>
                      <a:tailEnd type="none" w="med" len="med"/>
                    </a:lnB>
                    <a:blipFill>
                      <a:blip r:embed="rId2"/>
                      <a:stretch>
                        <a:fillRect l="-133448" t="-456757" r="-114483" b="-35135"/>
                      </a:stretch>
                    </a:blipFill>
                  </a:tcPr>
                </a:tc>
                <a:tc>
                  <a:txBody>
                    <a:bodyPr/>
                    <a:lstStyle/>
                    <a:p>
                      <a:pPr indent="450215" algn="ctr">
                        <a:lnSpc>
                          <a:spcPct val="150000"/>
                        </a:lnSpc>
                        <a:spcAft>
                          <a:spcPts val="800"/>
                        </a:spcAft>
                      </a:pPr>
                      <a:r>
                        <a:rPr lang="it-IT" sz="1000" dirty="0">
                          <a:solidFill>
                            <a:schemeClr val="tx1"/>
                          </a:solidFill>
                          <a:effectLst/>
                        </a:rPr>
                        <a:t>7</a:t>
                      </a:r>
                      <a:endParaRPr lang="es-EC"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indent="450215" algn="ctr">
                        <a:lnSpc>
                          <a:spcPct val="150000"/>
                        </a:lnSpc>
                        <a:spcAft>
                          <a:spcPts val="800"/>
                        </a:spcAft>
                      </a:pPr>
                      <a:r>
                        <a:rPr lang="it-IT" sz="1000" dirty="0">
                          <a:solidFill>
                            <a:schemeClr val="tx1"/>
                          </a:solidFill>
                          <a:effectLst/>
                        </a:rPr>
                        <a:t>8,90</a:t>
                      </a:r>
                      <a:endParaRPr lang="es-EC"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7" name="CuadroTexto 6">
            <a:extLst>
              <a:ext uri="{FF2B5EF4-FFF2-40B4-BE49-F238E27FC236}">
                <a16:creationId xmlns:a16="http://schemas.microsoft.com/office/drawing/2014/main" xmlns="" id="{87304D96-874D-4C61-8BA8-93B67E89FFA6}"/>
              </a:ext>
            </a:extLst>
          </p:cNvPr>
          <p:cNvSpPr txBox="1"/>
          <p:nvPr/>
        </p:nvSpPr>
        <p:spPr>
          <a:xfrm>
            <a:off x="-307975" y="685800"/>
            <a:ext cx="12111038" cy="871538"/>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Parámetros fisicoquímicos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sp>
        <p:nvSpPr>
          <p:cNvPr id="24582" name="CuadroTexto 8">
            <a:extLst>
              <a:ext uri="{FF2B5EF4-FFF2-40B4-BE49-F238E27FC236}">
                <a16:creationId xmlns:a16="http://schemas.microsoft.com/office/drawing/2014/main" xmlns="" id="{DF57F77C-147F-4F4F-8E1C-7F5FA3F01D64}"/>
              </a:ext>
            </a:extLst>
          </p:cNvPr>
          <p:cNvSpPr txBox="1">
            <a:spLocks noChangeArrowheads="1"/>
          </p:cNvSpPr>
          <p:nvPr/>
        </p:nvSpPr>
        <p:spPr bwMode="auto">
          <a:xfrm>
            <a:off x="7481888" y="1495425"/>
            <a:ext cx="34559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s-EC" altLang="es-EC">
                <a:cs typeface="Calibri" panose="020F0502020204030204" pitchFamily="34" charset="0"/>
              </a:rPr>
              <a:t>Rango óptimo de temperatura del agua oscila entre 9 a 18 °C </a:t>
            </a:r>
          </a:p>
          <a:p>
            <a:r>
              <a:rPr lang="es-EC" altLang="es-EC">
                <a:cs typeface="Calibri" panose="020F0502020204030204" pitchFamily="34" charset="0"/>
              </a:rPr>
              <a:t>Holliman (2000).</a:t>
            </a:r>
            <a:endParaRPr lang="es-EC" altLang="es-EC"/>
          </a:p>
        </p:txBody>
      </p:sp>
      <p:sp>
        <p:nvSpPr>
          <p:cNvPr id="24583" name="CuadroTexto 10">
            <a:extLst>
              <a:ext uri="{FF2B5EF4-FFF2-40B4-BE49-F238E27FC236}">
                <a16:creationId xmlns:a16="http://schemas.microsoft.com/office/drawing/2014/main" xmlns="" id="{A43D694A-8B65-4B47-A7A5-D5E7135548F4}"/>
              </a:ext>
            </a:extLst>
          </p:cNvPr>
          <p:cNvSpPr txBox="1">
            <a:spLocks noChangeArrowheads="1"/>
          </p:cNvSpPr>
          <p:nvPr/>
        </p:nvSpPr>
        <p:spPr bwMode="auto">
          <a:xfrm>
            <a:off x="7608888" y="2582863"/>
            <a:ext cx="388778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s-EC" altLang="es-EC">
                <a:cs typeface="Calibri" panose="020F0502020204030204" pitchFamily="34" charset="0"/>
              </a:rPr>
              <a:t>Cantidad de oxígeno disuelto es de 5,5 a 7 mg/l (Tomas,2013) y un pH de 6,5 a 9, con valores de pH &lt; 4 se presenta la muerte ácida de los peces y a pH &gt; 11 la muerte alcalina (Phillips,2008). </a:t>
            </a:r>
            <a:endParaRPr lang="es-EC" altLang="es-EC"/>
          </a:p>
        </p:txBody>
      </p:sp>
      <p:sp>
        <p:nvSpPr>
          <p:cNvPr id="24584" name="CuadroTexto 12">
            <a:extLst>
              <a:ext uri="{FF2B5EF4-FFF2-40B4-BE49-F238E27FC236}">
                <a16:creationId xmlns:a16="http://schemas.microsoft.com/office/drawing/2014/main" xmlns="" id="{369C4F03-00A1-4DCD-940A-5ED0BF46F585}"/>
              </a:ext>
            </a:extLst>
          </p:cNvPr>
          <p:cNvSpPr txBox="1">
            <a:spLocks noChangeArrowheads="1"/>
          </p:cNvSpPr>
          <p:nvPr/>
        </p:nvSpPr>
        <p:spPr bwMode="auto">
          <a:xfrm>
            <a:off x="7608888" y="4500563"/>
            <a:ext cx="3978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s-EC" altLang="es-EC">
                <a:cs typeface="Calibri" panose="020F0502020204030204" pitchFamily="34" charset="0"/>
              </a:rPr>
              <a:t>Crecimiento y desarrollo adecuado, beneficiando la tasa metabólica e ingesta del alimento balanceado suministrado</a:t>
            </a:r>
            <a:endParaRPr lang="es-EC" altLang="es-EC"/>
          </a:p>
        </p:txBody>
      </p:sp>
      <p:pic>
        <p:nvPicPr>
          <p:cNvPr id="24585" name="Imagen 13">
            <a:extLst>
              <a:ext uri="{FF2B5EF4-FFF2-40B4-BE49-F238E27FC236}">
                <a16:creationId xmlns:a16="http://schemas.microsoft.com/office/drawing/2014/main" xmlns="" id="{EF59528E-8F8B-4756-A9A6-F631B4DFBA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793" t="14922" r="4221" b="19028"/>
          <a:stretch>
            <a:fillRect/>
          </a:stretch>
        </p:blipFill>
        <p:spPr bwMode="auto">
          <a:xfrm>
            <a:off x="325438" y="2940050"/>
            <a:ext cx="3352800" cy="1239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6" name="Imagen 14">
            <a:extLst>
              <a:ext uri="{FF2B5EF4-FFF2-40B4-BE49-F238E27FC236}">
                <a16:creationId xmlns:a16="http://schemas.microsoft.com/office/drawing/2014/main" xmlns="" id="{B92E6B65-D031-49D2-B553-7C3E1FCC00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7567" t="14642" r="4225" b="23560"/>
          <a:stretch>
            <a:fillRect/>
          </a:stretch>
        </p:blipFill>
        <p:spPr bwMode="auto">
          <a:xfrm>
            <a:off x="4059238" y="2949575"/>
            <a:ext cx="3352800" cy="1238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7" name="Imagen 15">
            <a:extLst>
              <a:ext uri="{FF2B5EF4-FFF2-40B4-BE49-F238E27FC236}">
                <a16:creationId xmlns:a16="http://schemas.microsoft.com/office/drawing/2014/main" xmlns="" id="{34D18E97-4845-4BB5-B6ED-33522433FB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7671" t="14777" r="4143" b="23859"/>
          <a:stretch>
            <a:fillRect/>
          </a:stretch>
        </p:blipFill>
        <p:spPr bwMode="auto">
          <a:xfrm>
            <a:off x="317500" y="4337050"/>
            <a:ext cx="3343275" cy="1154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8" name="Imagen 16">
            <a:extLst>
              <a:ext uri="{FF2B5EF4-FFF2-40B4-BE49-F238E27FC236}">
                <a16:creationId xmlns:a16="http://schemas.microsoft.com/office/drawing/2014/main" xmlns="" id="{4E071498-3B38-4F40-AD2D-D9064CAFFF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4872" t="14922" r="4062" b="19453"/>
          <a:stretch>
            <a:fillRect/>
          </a:stretch>
        </p:blipFill>
        <p:spPr bwMode="auto">
          <a:xfrm>
            <a:off x="4044950" y="4337050"/>
            <a:ext cx="3352800" cy="1184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9" name="CuadroTexto 17">
            <a:extLst>
              <a:ext uri="{FF2B5EF4-FFF2-40B4-BE49-F238E27FC236}">
                <a16:creationId xmlns:a16="http://schemas.microsoft.com/office/drawing/2014/main" xmlns="" id="{F1465A6B-AC63-4CF4-9D66-918DABEB4C66}"/>
              </a:ext>
            </a:extLst>
          </p:cNvPr>
          <p:cNvSpPr txBox="1">
            <a:spLocks noChangeArrowheads="1"/>
          </p:cNvSpPr>
          <p:nvPr/>
        </p:nvSpPr>
        <p:spPr bwMode="auto">
          <a:xfrm>
            <a:off x="311150" y="3886200"/>
            <a:ext cx="504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1100"/>
              <a:t>a)</a:t>
            </a:r>
          </a:p>
        </p:txBody>
      </p:sp>
      <p:sp>
        <p:nvSpPr>
          <p:cNvPr id="24590" name="CuadroTexto 18">
            <a:extLst>
              <a:ext uri="{FF2B5EF4-FFF2-40B4-BE49-F238E27FC236}">
                <a16:creationId xmlns:a16="http://schemas.microsoft.com/office/drawing/2014/main" xmlns="" id="{1D127FE1-2B09-4227-A2A1-888AC22F3EE8}"/>
              </a:ext>
            </a:extLst>
          </p:cNvPr>
          <p:cNvSpPr txBox="1">
            <a:spLocks noChangeArrowheads="1"/>
          </p:cNvSpPr>
          <p:nvPr/>
        </p:nvSpPr>
        <p:spPr bwMode="auto">
          <a:xfrm>
            <a:off x="4044950" y="3932238"/>
            <a:ext cx="504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1100"/>
              <a:t>b)</a:t>
            </a:r>
          </a:p>
        </p:txBody>
      </p:sp>
      <p:sp>
        <p:nvSpPr>
          <p:cNvPr id="24591" name="CuadroTexto 19">
            <a:extLst>
              <a:ext uri="{FF2B5EF4-FFF2-40B4-BE49-F238E27FC236}">
                <a16:creationId xmlns:a16="http://schemas.microsoft.com/office/drawing/2014/main" xmlns="" id="{3AE13389-FFA0-4773-8477-1126FC9FCA4F}"/>
              </a:ext>
            </a:extLst>
          </p:cNvPr>
          <p:cNvSpPr txBox="1">
            <a:spLocks noChangeArrowheads="1"/>
          </p:cNvSpPr>
          <p:nvPr/>
        </p:nvSpPr>
        <p:spPr bwMode="auto">
          <a:xfrm>
            <a:off x="306388" y="5230813"/>
            <a:ext cx="504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1100"/>
              <a:t>c)</a:t>
            </a:r>
          </a:p>
        </p:txBody>
      </p:sp>
      <p:sp>
        <p:nvSpPr>
          <p:cNvPr id="24592" name="CuadroTexto 20">
            <a:extLst>
              <a:ext uri="{FF2B5EF4-FFF2-40B4-BE49-F238E27FC236}">
                <a16:creationId xmlns:a16="http://schemas.microsoft.com/office/drawing/2014/main" xmlns="" id="{F9F54368-64EB-44FE-8E72-A1E5EAB120CC}"/>
              </a:ext>
            </a:extLst>
          </p:cNvPr>
          <p:cNvSpPr txBox="1">
            <a:spLocks noChangeArrowheads="1"/>
          </p:cNvSpPr>
          <p:nvPr/>
        </p:nvSpPr>
        <p:spPr bwMode="auto">
          <a:xfrm>
            <a:off x="4059238" y="5264150"/>
            <a:ext cx="504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1100"/>
              <a:t>d)</a:t>
            </a:r>
          </a:p>
        </p:txBody>
      </p:sp>
      <p:sp>
        <p:nvSpPr>
          <p:cNvPr id="24593" name="CuadroTexto 22">
            <a:extLst>
              <a:ext uri="{FF2B5EF4-FFF2-40B4-BE49-F238E27FC236}">
                <a16:creationId xmlns:a16="http://schemas.microsoft.com/office/drawing/2014/main" xmlns="" id="{F8170ED1-583B-4EDF-ACD8-6B1E1985627A}"/>
              </a:ext>
            </a:extLst>
          </p:cNvPr>
          <p:cNvSpPr txBox="1">
            <a:spLocks noChangeArrowheads="1"/>
          </p:cNvSpPr>
          <p:nvPr/>
        </p:nvSpPr>
        <p:spPr bwMode="auto">
          <a:xfrm>
            <a:off x="325438" y="5667375"/>
            <a:ext cx="7642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1400">
                <a:cs typeface="Calibri" panose="020F0502020204030204" pitchFamily="34" charset="0"/>
              </a:rPr>
              <a:t>(a) temperatura del agua, (b) temperatura ambiental, (c) pH y (d) oxígeno disponible</a:t>
            </a:r>
            <a:endParaRPr lang="es-EC" altLang="es-EC" sz="1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51AE3C7A-EABA-45A4-ADEE-F813E4CAC815}"/>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603" name="Rectángulo 2">
            <a:extLst>
              <a:ext uri="{FF2B5EF4-FFF2-40B4-BE49-F238E27FC236}">
                <a16:creationId xmlns:a16="http://schemas.microsoft.com/office/drawing/2014/main" xmlns="" id="{52E86B21-4A62-4A9D-B3EF-CA001818F3E7}"/>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7" name="CuadroTexto 6">
            <a:extLst>
              <a:ext uri="{FF2B5EF4-FFF2-40B4-BE49-F238E27FC236}">
                <a16:creationId xmlns:a16="http://schemas.microsoft.com/office/drawing/2014/main" xmlns="" id="{D0D2146D-8C71-4AF4-8A16-65D62A8D1250}"/>
              </a:ext>
            </a:extLst>
          </p:cNvPr>
          <p:cNvSpPr txBox="1"/>
          <p:nvPr/>
        </p:nvSpPr>
        <p:spPr>
          <a:xfrm>
            <a:off x="-307975" y="685800"/>
            <a:ext cx="12111038" cy="871538"/>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Peso Corporal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pic>
        <p:nvPicPr>
          <p:cNvPr id="25606" name="Imagen 24">
            <a:extLst>
              <a:ext uri="{FF2B5EF4-FFF2-40B4-BE49-F238E27FC236}">
                <a16:creationId xmlns:a16="http://schemas.microsoft.com/office/drawing/2014/main" xmlns="" id="{EA9319E2-34A0-42E9-AADC-A9AB21497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872" t="34242" r="28146" b="14284"/>
          <a:stretch>
            <a:fillRect/>
          </a:stretch>
        </p:blipFill>
        <p:spPr bwMode="auto">
          <a:xfrm>
            <a:off x="623888" y="1816100"/>
            <a:ext cx="475138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uadroTexto 26">
            <a:extLst>
              <a:ext uri="{FF2B5EF4-FFF2-40B4-BE49-F238E27FC236}">
                <a16:creationId xmlns:a16="http://schemas.microsoft.com/office/drawing/2014/main" xmlns="" id="{B5C6346A-15A5-4DA9-AE30-EED595DB48D8}"/>
              </a:ext>
            </a:extLst>
          </p:cNvPr>
          <p:cNvSpPr txBox="1">
            <a:spLocks noRot="1" noChangeAspect="1" noMove="1" noResize="1" noEditPoints="1" noAdjustHandles="1" noChangeArrowheads="1" noChangeShapeType="1" noTextEdit="1"/>
          </p:cNvSpPr>
          <p:nvPr/>
        </p:nvSpPr>
        <p:spPr>
          <a:xfrm>
            <a:off x="695400" y="1189812"/>
            <a:ext cx="4752528" cy="646331"/>
          </a:xfrm>
          <a:prstGeom prst="rect">
            <a:avLst/>
          </a:prstGeom>
          <a:blipFill>
            <a:blip r:embed="rId3"/>
            <a:stretch>
              <a:fillRect t="-943" b="-5660"/>
            </a:stretch>
          </a:blipFill>
        </p:spPr>
        <p:txBody>
          <a:bodyPr/>
          <a:lstStyle/>
          <a:p>
            <a:pPr>
              <a:defRPr/>
            </a:pPr>
            <a:r>
              <a:rPr lang="es-EC">
                <a:noFill/>
              </a:rPr>
              <a:t> </a:t>
            </a:r>
          </a:p>
        </p:txBody>
      </p:sp>
      <p:sp>
        <p:nvSpPr>
          <p:cNvPr id="25609" name="CuadroTexto 29">
            <a:extLst>
              <a:ext uri="{FF2B5EF4-FFF2-40B4-BE49-F238E27FC236}">
                <a16:creationId xmlns:a16="http://schemas.microsoft.com/office/drawing/2014/main" xmlns="" id="{8F43879A-1B28-48F2-AA70-EB4B750FA252}"/>
              </a:ext>
            </a:extLst>
          </p:cNvPr>
          <p:cNvSpPr txBox="1">
            <a:spLocks noChangeArrowheads="1"/>
          </p:cNvSpPr>
          <p:nvPr/>
        </p:nvSpPr>
        <p:spPr bwMode="auto">
          <a:xfrm>
            <a:off x="1970088" y="5668963"/>
            <a:ext cx="3743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t>Diferencia de 38,83 g y 19,52g</a:t>
            </a:r>
          </a:p>
        </p:txBody>
      </p:sp>
      <p:sp>
        <p:nvSpPr>
          <p:cNvPr id="11" name="CuadroTexto 10">
            <a:extLst>
              <a:ext uri="{FF2B5EF4-FFF2-40B4-BE49-F238E27FC236}">
                <a16:creationId xmlns:a16="http://schemas.microsoft.com/office/drawing/2014/main" xmlns="" id="{78135C72-B988-40C4-B715-1AED9D0E2AEE}"/>
              </a:ext>
            </a:extLst>
          </p:cNvPr>
          <p:cNvSpPr txBox="1"/>
          <p:nvPr/>
        </p:nvSpPr>
        <p:spPr>
          <a:xfrm>
            <a:off x="6240016" y="3836082"/>
            <a:ext cx="4952752" cy="923330"/>
          </a:xfrm>
          <a:prstGeom prst="rect">
            <a:avLst/>
          </a:prstGeom>
          <a:noFill/>
        </p:spPr>
        <p:txBody>
          <a:bodyPr wrap="square">
            <a:spAutoFit/>
          </a:bodyPr>
          <a:lstStyle/>
          <a:p>
            <a:r>
              <a:rPr lang="es-EC" dirty="0">
                <a:latin typeface="Arial" panose="020B0604020202020204" pitchFamily="34" charset="0"/>
                <a:ea typeface="Calibri" panose="020F0502020204030204" pitchFamily="34" charset="0"/>
              </a:rPr>
              <a:t>R</a:t>
            </a:r>
            <a:r>
              <a:rPr lang="es-EC" sz="1800" dirty="0">
                <a:effectLst/>
                <a:latin typeface="Arial" panose="020B0604020202020204" pitchFamily="34" charset="0"/>
                <a:ea typeface="Calibri" panose="020F0502020204030204" pitchFamily="34" charset="0"/>
              </a:rPr>
              <a:t>ecalcando el hecho de que disminuyen los costos de alimentación, generando una buena estrategia de alimentación (González, 2002).</a:t>
            </a:r>
            <a:endParaRPr lang="es-EC" dirty="0"/>
          </a:p>
        </p:txBody>
      </p:sp>
      <p:sp>
        <p:nvSpPr>
          <p:cNvPr id="13" name="CuadroTexto 12">
            <a:extLst>
              <a:ext uri="{FF2B5EF4-FFF2-40B4-BE49-F238E27FC236}">
                <a16:creationId xmlns:a16="http://schemas.microsoft.com/office/drawing/2014/main" xmlns="" id="{EECCD0FA-FF97-4284-9972-AF9AFF8EC8AB}"/>
              </a:ext>
            </a:extLst>
          </p:cNvPr>
          <p:cNvSpPr txBox="1"/>
          <p:nvPr/>
        </p:nvSpPr>
        <p:spPr>
          <a:xfrm>
            <a:off x="6240016" y="1958875"/>
            <a:ext cx="4952752" cy="646331"/>
          </a:xfrm>
          <a:prstGeom prst="rect">
            <a:avLst/>
          </a:prstGeom>
          <a:noFill/>
        </p:spPr>
        <p:txBody>
          <a:bodyPr wrap="square">
            <a:spAutoFit/>
          </a:bodyPr>
          <a:lstStyle/>
          <a:p>
            <a:r>
              <a:rPr lang="es-EC" dirty="0">
                <a:latin typeface="Arial" panose="020B0604020202020204" pitchFamily="34" charset="0"/>
                <a:ea typeface="Calibri" panose="020F0502020204030204" pitchFamily="34" charset="0"/>
              </a:rPr>
              <a:t>A</a:t>
            </a:r>
            <a:r>
              <a:rPr lang="es-EC" sz="1800" dirty="0">
                <a:effectLst/>
                <a:latin typeface="Arial" panose="020B0604020202020204" pitchFamily="34" charset="0"/>
                <a:ea typeface="Calibri" panose="020F0502020204030204" pitchFamily="34" charset="0"/>
              </a:rPr>
              <a:t>umento significativo en el peso final de los animales</a:t>
            </a:r>
            <a:endParaRPr lang="es-EC" dirty="0"/>
          </a:p>
        </p:txBody>
      </p:sp>
      <p:sp>
        <p:nvSpPr>
          <p:cNvPr id="15" name="CuadroTexto 14">
            <a:extLst>
              <a:ext uri="{FF2B5EF4-FFF2-40B4-BE49-F238E27FC236}">
                <a16:creationId xmlns:a16="http://schemas.microsoft.com/office/drawing/2014/main" xmlns="" id="{ACB1F60D-CD95-4807-98CE-6DD2B5129C20}"/>
              </a:ext>
            </a:extLst>
          </p:cNvPr>
          <p:cNvSpPr txBox="1"/>
          <p:nvPr/>
        </p:nvSpPr>
        <p:spPr>
          <a:xfrm>
            <a:off x="6232240" y="2788214"/>
            <a:ext cx="4680272" cy="646331"/>
          </a:xfrm>
          <a:prstGeom prst="rect">
            <a:avLst/>
          </a:prstGeom>
          <a:noFill/>
        </p:spPr>
        <p:txBody>
          <a:bodyPr wrap="square">
            <a:spAutoFit/>
          </a:bodyPr>
          <a:lstStyle/>
          <a:p>
            <a:r>
              <a:rPr lang="es-EC" dirty="0">
                <a:latin typeface="Arial" panose="020B0604020202020204" pitchFamily="34" charset="0"/>
                <a:ea typeface="Calibri" panose="020F0502020204030204" pitchFamily="34" charset="0"/>
              </a:rPr>
              <a:t>M</a:t>
            </a:r>
            <a:r>
              <a:rPr lang="es-EC" sz="1800" dirty="0">
                <a:effectLst/>
                <a:latin typeface="Arial" panose="020B0604020202020204" pitchFamily="34" charset="0"/>
                <a:ea typeface="Calibri" panose="020F0502020204030204" pitchFamily="34" charset="0"/>
              </a:rPr>
              <a:t>ejorando la respuesta productiva a la cosecha sin afectar la calidad de la canal</a:t>
            </a:r>
            <a:endParaRPr lang="es-EC"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Imagen relacionada">
            <a:extLst>
              <a:ext uri="{FF2B5EF4-FFF2-40B4-BE49-F238E27FC236}">
                <a16:creationId xmlns:a16="http://schemas.microsoft.com/office/drawing/2014/main" xmlns="" id="{E5267E68-5E0C-46FA-8CA5-A30379BE2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525" y="4797425"/>
            <a:ext cx="2433638"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Conector recto 1">
            <a:extLst>
              <a:ext uri="{FF2B5EF4-FFF2-40B4-BE49-F238E27FC236}">
                <a16:creationId xmlns:a16="http://schemas.microsoft.com/office/drawing/2014/main" xmlns="" id="{2E4FAB5C-21B7-480E-8357-65B42F948CD5}"/>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628" name="Rectángulo 2">
            <a:extLst>
              <a:ext uri="{FF2B5EF4-FFF2-40B4-BE49-F238E27FC236}">
                <a16:creationId xmlns:a16="http://schemas.microsoft.com/office/drawing/2014/main" xmlns="" id="{3268C6DF-0B0A-4DAC-982D-0EEB6EC86056}"/>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7" name="CuadroTexto 6">
            <a:extLst>
              <a:ext uri="{FF2B5EF4-FFF2-40B4-BE49-F238E27FC236}">
                <a16:creationId xmlns:a16="http://schemas.microsoft.com/office/drawing/2014/main" xmlns="" id="{2C77DAF1-FAE2-4B4D-A800-8CFDDEF2912E}"/>
              </a:ext>
            </a:extLst>
          </p:cNvPr>
          <p:cNvSpPr txBox="1"/>
          <p:nvPr/>
        </p:nvSpPr>
        <p:spPr>
          <a:xfrm>
            <a:off x="-307975" y="685800"/>
            <a:ext cx="12111038" cy="871538"/>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Longitud Total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pic>
        <p:nvPicPr>
          <p:cNvPr id="26630" name="Imagen 4">
            <a:extLst>
              <a:ext uri="{FF2B5EF4-FFF2-40B4-BE49-F238E27FC236}">
                <a16:creationId xmlns:a16="http://schemas.microsoft.com/office/drawing/2014/main" xmlns="" id="{F164399E-8854-4325-8493-8C7735869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872" t="33192" r="28738" b="13232"/>
          <a:stretch>
            <a:fillRect/>
          </a:stretch>
        </p:blipFill>
        <p:spPr bwMode="auto">
          <a:xfrm>
            <a:off x="6096000" y="1893888"/>
            <a:ext cx="5040313"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2">
            <a:extLst>
              <a:ext uri="{FF2B5EF4-FFF2-40B4-BE49-F238E27FC236}">
                <a16:creationId xmlns:a16="http://schemas.microsoft.com/office/drawing/2014/main" xmlns="" id="{4186F801-2A0E-42E2-8247-9AE705D42473}"/>
              </a:ext>
            </a:extLst>
          </p:cNvPr>
          <p:cNvSpPr txBox="1">
            <a:spLocks noRot="1" noChangeAspect="1" noMove="1" noResize="1" noEditPoints="1" noAdjustHandles="1" noChangeArrowheads="1" noChangeShapeType="1" noTextEdit="1"/>
          </p:cNvSpPr>
          <p:nvPr/>
        </p:nvSpPr>
        <p:spPr>
          <a:xfrm>
            <a:off x="6096000" y="1272786"/>
            <a:ext cx="5184576" cy="646331"/>
          </a:xfrm>
          <a:prstGeom prst="rect">
            <a:avLst/>
          </a:prstGeom>
          <a:blipFill>
            <a:blip r:embed="rId4"/>
            <a:stretch>
              <a:fillRect t="-1887" b="-5660"/>
            </a:stretch>
          </a:blipFill>
        </p:spPr>
        <p:txBody>
          <a:bodyPr/>
          <a:lstStyle/>
          <a:p>
            <a:pPr>
              <a:defRPr/>
            </a:pPr>
            <a:r>
              <a:rPr lang="es-EC">
                <a:noFill/>
              </a:rPr>
              <a:t> </a:t>
            </a:r>
          </a:p>
        </p:txBody>
      </p:sp>
      <p:cxnSp>
        <p:nvCxnSpPr>
          <p:cNvPr id="23" name="Conector recto 22">
            <a:extLst>
              <a:ext uri="{FF2B5EF4-FFF2-40B4-BE49-F238E27FC236}">
                <a16:creationId xmlns:a16="http://schemas.microsoft.com/office/drawing/2014/main" xmlns="" id="{2FB7B7A5-AFE5-478F-B0AF-1D95C7B2AAB8}"/>
              </a:ext>
            </a:extLst>
          </p:cNvPr>
          <p:cNvCxnSpPr>
            <a:cxnSpLocks/>
          </p:cNvCxnSpPr>
          <p:nvPr/>
        </p:nvCxnSpPr>
        <p:spPr>
          <a:xfrm>
            <a:off x="3359150" y="5589588"/>
            <a:ext cx="2376488" cy="0"/>
          </a:xfrm>
          <a:prstGeom prst="line">
            <a:avLst/>
          </a:prstGeom>
        </p:spPr>
        <p:style>
          <a:lnRef idx="1">
            <a:schemeClr val="dk1"/>
          </a:lnRef>
          <a:fillRef idx="0">
            <a:schemeClr val="dk1"/>
          </a:fillRef>
          <a:effectRef idx="0">
            <a:schemeClr val="dk1"/>
          </a:effectRef>
          <a:fontRef idx="minor">
            <a:schemeClr val="tx1"/>
          </a:fontRef>
        </p:style>
      </p:cxnSp>
      <p:cxnSp>
        <p:nvCxnSpPr>
          <p:cNvPr id="32" name="Conector recto 31">
            <a:extLst>
              <a:ext uri="{FF2B5EF4-FFF2-40B4-BE49-F238E27FC236}">
                <a16:creationId xmlns:a16="http://schemas.microsoft.com/office/drawing/2014/main" xmlns="" id="{4095C678-EB8D-4373-847D-79E9521279C3}"/>
              </a:ext>
            </a:extLst>
          </p:cNvPr>
          <p:cNvCxnSpPr>
            <a:cxnSpLocks/>
          </p:cNvCxnSpPr>
          <p:nvPr/>
        </p:nvCxnSpPr>
        <p:spPr>
          <a:xfrm>
            <a:off x="5735638" y="5456238"/>
            <a:ext cx="0" cy="276225"/>
          </a:xfrm>
          <a:prstGeom prst="line">
            <a:avLst/>
          </a:prstGeom>
        </p:spPr>
        <p:style>
          <a:lnRef idx="1">
            <a:schemeClr val="dk1"/>
          </a:lnRef>
          <a:fillRef idx="0">
            <a:schemeClr val="dk1"/>
          </a:fillRef>
          <a:effectRef idx="0">
            <a:schemeClr val="dk1"/>
          </a:effectRef>
          <a:fontRef idx="minor">
            <a:schemeClr val="tx1"/>
          </a:fontRef>
        </p:style>
      </p:cxnSp>
      <p:cxnSp>
        <p:nvCxnSpPr>
          <p:cNvPr id="34" name="Conector recto 33">
            <a:extLst>
              <a:ext uri="{FF2B5EF4-FFF2-40B4-BE49-F238E27FC236}">
                <a16:creationId xmlns:a16="http://schemas.microsoft.com/office/drawing/2014/main" xmlns="" id="{82E928B3-8221-4CDF-8B55-113395A9DE2B}"/>
              </a:ext>
            </a:extLst>
          </p:cNvPr>
          <p:cNvCxnSpPr>
            <a:cxnSpLocks/>
          </p:cNvCxnSpPr>
          <p:nvPr/>
        </p:nvCxnSpPr>
        <p:spPr>
          <a:xfrm>
            <a:off x="3359150" y="5456238"/>
            <a:ext cx="0" cy="276225"/>
          </a:xfrm>
          <a:prstGeom prst="line">
            <a:avLst/>
          </a:prstGeom>
        </p:spPr>
        <p:style>
          <a:lnRef idx="1">
            <a:schemeClr val="dk1"/>
          </a:lnRef>
          <a:fillRef idx="0">
            <a:schemeClr val="dk1"/>
          </a:fillRef>
          <a:effectRef idx="0">
            <a:schemeClr val="dk1"/>
          </a:effectRef>
          <a:fontRef idx="minor">
            <a:schemeClr val="tx1"/>
          </a:fontRef>
        </p:style>
      </p:cxnSp>
      <p:sp>
        <p:nvSpPr>
          <p:cNvPr id="14" name="CuadroTexto 13">
            <a:extLst>
              <a:ext uri="{FF2B5EF4-FFF2-40B4-BE49-F238E27FC236}">
                <a16:creationId xmlns:a16="http://schemas.microsoft.com/office/drawing/2014/main" xmlns="" id="{9FBD6DE3-1C79-40EE-9689-40479D000D58}"/>
              </a:ext>
            </a:extLst>
          </p:cNvPr>
          <p:cNvSpPr txBox="1"/>
          <p:nvPr/>
        </p:nvSpPr>
        <p:spPr>
          <a:xfrm>
            <a:off x="911424" y="2514758"/>
            <a:ext cx="4032448" cy="1477328"/>
          </a:xfrm>
          <a:prstGeom prst="rect">
            <a:avLst/>
          </a:prstGeom>
          <a:noFill/>
        </p:spPr>
        <p:txBody>
          <a:bodyPr wrap="square">
            <a:spAutoFit/>
          </a:bodyPr>
          <a:lstStyle/>
          <a:p>
            <a:r>
              <a:rPr lang="es-EC" dirty="0">
                <a:latin typeface="Arial" panose="020B0604020202020204" pitchFamily="34" charset="0"/>
                <a:ea typeface="Calibri" panose="020F0502020204030204" pitchFamily="34" charset="0"/>
              </a:rPr>
              <a:t>E</a:t>
            </a:r>
            <a:r>
              <a:rPr lang="es-EC" sz="1800" dirty="0">
                <a:effectLst/>
                <a:latin typeface="Arial" panose="020B0604020202020204" pitchFamily="34" charset="0"/>
                <a:ea typeface="Calibri" panose="020F0502020204030204" pitchFamily="34" charset="0"/>
              </a:rPr>
              <a:t>l porcentaje de inclusión de  grasa empleado en la formulación de los alimentos balanceados contribuye al mejor desempeño productivo </a:t>
            </a:r>
            <a:r>
              <a:rPr lang="es-EC" sz="1800" dirty="0" err="1">
                <a:effectLst/>
                <a:latin typeface="Arial" panose="020B0604020202020204" pitchFamily="34" charset="0"/>
                <a:ea typeface="Calibri" panose="020F0502020204030204" pitchFamily="34" charset="0"/>
              </a:rPr>
              <a:t>Poniak</a:t>
            </a:r>
            <a:r>
              <a:rPr lang="es-EC" sz="1800" dirty="0">
                <a:effectLst/>
                <a:latin typeface="Arial" panose="020B0604020202020204" pitchFamily="34" charset="0"/>
                <a:ea typeface="Calibri" panose="020F0502020204030204" pitchFamily="34" charset="0"/>
              </a:rPr>
              <a:t> </a:t>
            </a:r>
            <a:r>
              <a:rPr lang="es-EC" sz="1800" i="1" dirty="0">
                <a:effectLst/>
                <a:latin typeface="Arial" panose="020B0604020202020204" pitchFamily="34" charset="0"/>
                <a:ea typeface="Calibri" panose="020F0502020204030204" pitchFamily="34" charset="0"/>
              </a:rPr>
              <a:t>et al</a:t>
            </a:r>
            <a:r>
              <a:rPr lang="es-EC" sz="1800" dirty="0">
                <a:effectLst/>
                <a:latin typeface="Arial" panose="020B0604020202020204" pitchFamily="34" charset="0"/>
                <a:ea typeface="Calibri" panose="020F0502020204030204" pitchFamily="34" charset="0"/>
              </a:rPr>
              <a:t>. (2004).</a:t>
            </a:r>
            <a:endParaRPr lang="es-EC"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8" descr="Imagen relacionada">
            <a:extLst>
              <a:ext uri="{FF2B5EF4-FFF2-40B4-BE49-F238E27FC236}">
                <a16:creationId xmlns:a16="http://schemas.microsoft.com/office/drawing/2014/main" xmlns="" id="{695C3570-0033-4442-AA87-0285E9232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4856163"/>
            <a:ext cx="2435225"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Conector recto 1">
            <a:extLst>
              <a:ext uri="{FF2B5EF4-FFF2-40B4-BE49-F238E27FC236}">
                <a16:creationId xmlns:a16="http://schemas.microsoft.com/office/drawing/2014/main" xmlns="" id="{6C7ACAF6-1CDC-472E-A3D7-7F24FBA7D118}"/>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652" name="Rectángulo 2">
            <a:extLst>
              <a:ext uri="{FF2B5EF4-FFF2-40B4-BE49-F238E27FC236}">
                <a16:creationId xmlns:a16="http://schemas.microsoft.com/office/drawing/2014/main" xmlns="" id="{AC0C0B1D-8816-4BDE-B000-5A6C382685A1}"/>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7" name="CuadroTexto 6">
            <a:extLst>
              <a:ext uri="{FF2B5EF4-FFF2-40B4-BE49-F238E27FC236}">
                <a16:creationId xmlns:a16="http://schemas.microsoft.com/office/drawing/2014/main" xmlns="" id="{44D7C156-CF38-4B1D-A6C2-EBC437A2B34F}"/>
              </a:ext>
            </a:extLst>
          </p:cNvPr>
          <p:cNvSpPr txBox="1"/>
          <p:nvPr/>
        </p:nvSpPr>
        <p:spPr>
          <a:xfrm>
            <a:off x="-307975" y="685800"/>
            <a:ext cx="12111038" cy="871538"/>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Ancho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cxnSp>
        <p:nvCxnSpPr>
          <p:cNvPr id="6" name="Conector recto 5">
            <a:extLst>
              <a:ext uri="{FF2B5EF4-FFF2-40B4-BE49-F238E27FC236}">
                <a16:creationId xmlns:a16="http://schemas.microsoft.com/office/drawing/2014/main" xmlns="" id="{8F1C86F4-206C-4A86-BC77-8DB876CAEF52}"/>
              </a:ext>
            </a:extLst>
          </p:cNvPr>
          <p:cNvCxnSpPr/>
          <p:nvPr/>
        </p:nvCxnSpPr>
        <p:spPr>
          <a:xfrm>
            <a:off x="6240463" y="5373688"/>
            <a:ext cx="0" cy="576262"/>
          </a:xfrm>
          <a:prstGeom prst="line">
            <a:avLst/>
          </a:prstGeom>
        </p:spPr>
        <p:style>
          <a:lnRef idx="1">
            <a:schemeClr val="dk1"/>
          </a:lnRef>
          <a:fillRef idx="0">
            <a:schemeClr val="dk1"/>
          </a:fillRef>
          <a:effectRef idx="0">
            <a:schemeClr val="dk1"/>
          </a:effectRef>
          <a:fontRef idx="minor">
            <a:schemeClr val="tx1"/>
          </a:fontRef>
        </p:style>
      </p:cxnSp>
      <p:pic>
        <p:nvPicPr>
          <p:cNvPr id="27655" name="Imagen 8">
            <a:extLst>
              <a:ext uri="{FF2B5EF4-FFF2-40B4-BE49-F238E27FC236}">
                <a16:creationId xmlns:a16="http://schemas.microsoft.com/office/drawing/2014/main" xmlns="" id="{02D56CD2-EE36-4217-B084-312FEB1CF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872" t="28535" r="28146" b="18486"/>
          <a:stretch>
            <a:fillRect/>
          </a:stretch>
        </p:blipFill>
        <p:spPr bwMode="auto">
          <a:xfrm>
            <a:off x="433388" y="1741488"/>
            <a:ext cx="4751387"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uadroTexto 20">
            <a:extLst>
              <a:ext uri="{FF2B5EF4-FFF2-40B4-BE49-F238E27FC236}">
                <a16:creationId xmlns:a16="http://schemas.microsoft.com/office/drawing/2014/main" xmlns="" id="{C980942A-DEAD-48C8-A01D-3DD92512E693}"/>
              </a:ext>
            </a:extLst>
          </p:cNvPr>
          <p:cNvSpPr txBox="1">
            <a:spLocks noRot="1" noChangeAspect="1" noMove="1" noResize="1" noEditPoints="1" noAdjustHandles="1" noChangeArrowheads="1" noChangeShapeType="1" noTextEdit="1"/>
          </p:cNvSpPr>
          <p:nvPr/>
        </p:nvSpPr>
        <p:spPr>
          <a:xfrm>
            <a:off x="474902" y="1032576"/>
            <a:ext cx="4763724" cy="646331"/>
          </a:xfrm>
          <a:prstGeom prst="rect">
            <a:avLst/>
          </a:prstGeom>
          <a:blipFill>
            <a:blip r:embed="rId4"/>
            <a:stretch>
              <a:fillRect l="-128" t="-943" b="-5660"/>
            </a:stretch>
          </a:blipFill>
        </p:spPr>
        <p:txBody>
          <a:bodyPr/>
          <a:lstStyle/>
          <a:p>
            <a:pPr>
              <a:defRPr/>
            </a:pPr>
            <a:r>
              <a:rPr lang="es-EC">
                <a:noFill/>
              </a:rPr>
              <a:t> </a:t>
            </a:r>
          </a:p>
        </p:txBody>
      </p:sp>
      <p:sp>
        <p:nvSpPr>
          <p:cNvPr id="12" name="CuadroTexto 11">
            <a:extLst>
              <a:ext uri="{FF2B5EF4-FFF2-40B4-BE49-F238E27FC236}">
                <a16:creationId xmlns:a16="http://schemas.microsoft.com/office/drawing/2014/main" xmlns="" id="{F3FC1EF6-168C-4A25-B2F4-D8AFF6ACD24D}"/>
              </a:ext>
            </a:extLst>
          </p:cNvPr>
          <p:cNvSpPr txBox="1"/>
          <p:nvPr/>
        </p:nvSpPr>
        <p:spPr>
          <a:xfrm>
            <a:off x="5554663" y="2204864"/>
            <a:ext cx="6248400" cy="1200329"/>
          </a:xfrm>
          <a:prstGeom prst="rect">
            <a:avLst/>
          </a:prstGeom>
          <a:noFill/>
        </p:spPr>
        <p:txBody>
          <a:bodyPr wrap="square">
            <a:spAutoFit/>
          </a:bodyPr>
          <a:lstStyle/>
          <a:p>
            <a:r>
              <a:rPr lang="es-EC" dirty="0">
                <a:latin typeface="Arial" panose="020B0604020202020204" pitchFamily="34" charset="0"/>
                <a:ea typeface="Calibri" panose="020F0502020204030204" pitchFamily="34" charset="0"/>
              </a:rPr>
              <a:t>T</a:t>
            </a:r>
            <a:r>
              <a:rPr lang="es-EC" sz="1800" dirty="0">
                <a:effectLst/>
                <a:latin typeface="Arial" panose="020B0604020202020204" pitchFamily="34" charset="0"/>
                <a:ea typeface="Calibri" panose="020F0502020204030204" pitchFamily="34" charset="0"/>
              </a:rPr>
              <a:t>ratamientos formulados con diferentes concentraciones de Grasa:  22%, 26 % y 30 % respectivamente, determinando que la respuesta productiva de los peces fue similar entre los tratamientos empleados.</a:t>
            </a:r>
            <a:endParaRPr lang="es-EC" dirty="0"/>
          </a:p>
        </p:txBody>
      </p:sp>
      <p:sp>
        <p:nvSpPr>
          <p:cNvPr id="14" name="CuadroTexto 13">
            <a:extLst>
              <a:ext uri="{FF2B5EF4-FFF2-40B4-BE49-F238E27FC236}">
                <a16:creationId xmlns:a16="http://schemas.microsoft.com/office/drawing/2014/main" xmlns="" id="{B6212FED-4F21-46B8-98A2-A60FA4644C5B}"/>
              </a:ext>
            </a:extLst>
          </p:cNvPr>
          <p:cNvSpPr txBox="1"/>
          <p:nvPr/>
        </p:nvSpPr>
        <p:spPr>
          <a:xfrm>
            <a:off x="5735576" y="1494241"/>
            <a:ext cx="6248400" cy="369332"/>
          </a:xfrm>
          <a:prstGeom prst="rect">
            <a:avLst/>
          </a:prstGeom>
          <a:noFill/>
        </p:spPr>
        <p:txBody>
          <a:bodyPr wrap="square">
            <a:spAutoFit/>
          </a:bodyPr>
          <a:lstStyle/>
          <a:p>
            <a:r>
              <a:rPr lang="es-EC" sz="1800" dirty="0">
                <a:effectLst/>
                <a:latin typeface="Arial" panose="020B0604020202020204" pitchFamily="34" charset="0"/>
                <a:ea typeface="Calibri" panose="020F0502020204030204" pitchFamily="34" charset="0"/>
              </a:rPr>
              <a:t>Salmón del Pacífico (</a:t>
            </a:r>
            <a:r>
              <a:rPr lang="es-EC" sz="1800" i="1" dirty="0" err="1">
                <a:effectLst/>
                <a:latin typeface="Arial" panose="020B0604020202020204" pitchFamily="34" charset="0"/>
                <a:ea typeface="Calibri" panose="020F0502020204030204" pitchFamily="34" charset="0"/>
              </a:rPr>
              <a:t>Oncorhynchus</a:t>
            </a:r>
            <a:r>
              <a:rPr lang="es-EC" sz="1800" i="1" dirty="0">
                <a:effectLst/>
                <a:latin typeface="Arial" panose="020B0604020202020204" pitchFamily="34" charset="0"/>
                <a:ea typeface="Calibri" panose="020F0502020204030204" pitchFamily="34" charset="0"/>
              </a:rPr>
              <a:t> </a:t>
            </a:r>
            <a:r>
              <a:rPr lang="es-EC" sz="1800" i="1" dirty="0" err="1">
                <a:effectLst/>
                <a:latin typeface="Arial" panose="020B0604020202020204" pitchFamily="34" charset="0"/>
                <a:ea typeface="Calibri" panose="020F0502020204030204" pitchFamily="34" charset="0"/>
              </a:rPr>
              <a:t>kisutch</a:t>
            </a:r>
            <a:r>
              <a:rPr lang="es-EC" sz="1800" dirty="0">
                <a:effectLst/>
                <a:latin typeface="Arial" panose="020B0604020202020204" pitchFamily="34" charset="0"/>
                <a:ea typeface="Calibri" panose="020F0502020204030204" pitchFamily="34" charset="0"/>
              </a:rPr>
              <a:t>), </a:t>
            </a:r>
            <a:endParaRPr lang="es-EC" dirty="0"/>
          </a:p>
        </p:txBody>
      </p:sp>
      <p:sp>
        <p:nvSpPr>
          <p:cNvPr id="16" name="CuadroTexto 15">
            <a:extLst>
              <a:ext uri="{FF2B5EF4-FFF2-40B4-BE49-F238E27FC236}">
                <a16:creationId xmlns:a16="http://schemas.microsoft.com/office/drawing/2014/main" xmlns="" id="{58540EB0-3A8F-44A2-9922-B3BE4FB4F4EC}"/>
              </a:ext>
            </a:extLst>
          </p:cNvPr>
          <p:cNvSpPr txBox="1"/>
          <p:nvPr/>
        </p:nvSpPr>
        <p:spPr>
          <a:xfrm>
            <a:off x="5571567" y="3684063"/>
            <a:ext cx="6248400" cy="369332"/>
          </a:xfrm>
          <a:prstGeom prst="rect">
            <a:avLst/>
          </a:prstGeom>
          <a:noFill/>
        </p:spPr>
        <p:txBody>
          <a:bodyPr wrap="square">
            <a:spAutoFit/>
          </a:bodyPr>
          <a:lstStyle/>
          <a:p>
            <a:r>
              <a:rPr lang="es-EC" sz="1800" dirty="0" err="1">
                <a:effectLst/>
                <a:latin typeface="Arial" panose="020B0604020202020204" pitchFamily="34" charset="0"/>
                <a:ea typeface="Calibri" panose="020F0502020204030204" pitchFamily="34" charset="0"/>
              </a:rPr>
              <a:t>Poniak</a:t>
            </a:r>
            <a:r>
              <a:rPr lang="es-EC" sz="1800" dirty="0">
                <a:effectLst/>
                <a:latin typeface="Arial" panose="020B0604020202020204" pitchFamily="34" charset="0"/>
                <a:ea typeface="Calibri" panose="020F0502020204030204" pitchFamily="34" charset="0"/>
              </a:rPr>
              <a:t> </a:t>
            </a:r>
            <a:r>
              <a:rPr lang="es-EC" sz="1800" i="1" dirty="0">
                <a:effectLst/>
                <a:latin typeface="Arial" panose="020B0604020202020204" pitchFamily="34" charset="0"/>
                <a:ea typeface="Calibri" panose="020F0502020204030204" pitchFamily="34" charset="0"/>
              </a:rPr>
              <a:t>et al</a:t>
            </a:r>
            <a:r>
              <a:rPr lang="es-EC" sz="1800" dirty="0">
                <a:effectLst/>
                <a:latin typeface="Arial" panose="020B0604020202020204" pitchFamily="34" charset="0"/>
                <a:ea typeface="Calibri" panose="020F0502020204030204" pitchFamily="34" charset="0"/>
              </a:rPr>
              <a:t>. (2004).</a:t>
            </a:r>
            <a:endParaRPr lang="es-EC"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2A82EBA3-3456-48DC-B5D5-5AE7DEC5F6E3}"/>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675" name="Rectángulo 2">
            <a:extLst>
              <a:ext uri="{FF2B5EF4-FFF2-40B4-BE49-F238E27FC236}">
                <a16:creationId xmlns:a16="http://schemas.microsoft.com/office/drawing/2014/main" xmlns="" id="{91AAE2E5-EB8A-40FC-B19F-5A12D7C406EF}"/>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CuadroTexto 3">
            <a:extLst>
              <a:ext uri="{FF2B5EF4-FFF2-40B4-BE49-F238E27FC236}">
                <a16:creationId xmlns:a16="http://schemas.microsoft.com/office/drawing/2014/main" xmlns="" id="{2AFD5F45-14A6-47CA-905F-8D4833E1CFF4}"/>
              </a:ext>
            </a:extLst>
          </p:cNvPr>
          <p:cNvSpPr txBox="1"/>
          <p:nvPr/>
        </p:nvSpPr>
        <p:spPr>
          <a:xfrm>
            <a:off x="-307975" y="685800"/>
            <a:ext cx="12111038" cy="871538"/>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Parámetros Productivos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pic>
        <p:nvPicPr>
          <p:cNvPr id="28677" name="Imagen 4">
            <a:extLst>
              <a:ext uri="{FF2B5EF4-FFF2-40B4-BE49-F238E27FC236}">
                <a16:creationId xmlns:a16="http://schemas.microsoft.com/office/drawing/2014/main" xmlns="" id="{F096039D-911D-407F-B56C-36FE56412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29" t="16208" r="3400" b="19373"/>
          <a:stretch>
            <a:fillRect/>
          </a:stretch>
        </p:blipFill>
        <p:spPr bwMode="auto">
          <a:xfrm>
            <a:off x="550863" y="1557338"/>
            <a:ext cx="5400675" cy="24352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8679" name="CuadroTexto 6">
            <a:extLst>
              <a:ext uri="{FF2B5EF4-FFF2-40B4-BE49-F238E27FC236}">
                <a16:creationId xmlns:a16="http://schemas.microsoft.com/office/drawing/2014/main" xmlns="" id="{5FFBC268-F2BB-4691-BFB4-99A174BBD5C6}"/>
              </a:ext>
            </a:extLst>
          </p:cNvPr>
          <p:cNvSpPr txBox="1">
            <a:spLocks noChangeArrowheads="1"/>
          </p:cNvSpPr>
          <p:nvPr/>
        </p:nvSpPr>
        <p:spPr bwMode="auto">
          <a:xfrm>
            <a:off x="584200" y="4108450"/>
            <a:ext cx="540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1400"/>
              <a:t>Factor de Conversión Alimenticia en Alevines de Trucha Arcoíris.</a:t>
            </a:r>
          </a:p>
        </p:txBody>
      </p:sp>
      <p:pic>
        <p:nvPicPr>
          <p:cNvPr id="28681" name="Imagen 9">
            <a:extLst>
              <a:ext uri="{FF2B5EF4-FFF2-40B4-BE49-F238E27FC236}">
                <a16:creationId xmlns:a16="http://schemas.microsoft.com/office/drawing/2014/main" xmlns="" id="{EA7486F2-59BC-471B-8A3B-BD2DEF4E0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738" t="45798" r="38779" b="41560"/>
          <a:stretch>
            <a:fillRect/>
          </a:stretch>
        </p:blipFill>
        <p:spPr bwMode="auto">
          <a:xfrm>
            <a:off x="584200" y="4592638"/>
            <a:ext cx="5151438"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a:extLst>
              <a:ext uri="{FF2B5EF4-FFF2-40B4-BE49-F238E27FC236}">
                <a16:creationId xmlns:a16="http://schemas.microsoft.com/office/drawing/2014/main" xmlns="" id="{FFFB1E97-514E-463C-A5CB-B7A91131E27D}"/>
              </a:ext>
            </a:extLst>
          </p:cNvPr>
          <p:cNvSpPr txBox="1"/>
          <p:nvPr/>
        </p:nvSpPr>
        <p:spPr>
          <a:xfrm>
            <a:off x="6520185" y="1788225"/>
            <a:ext cx="5120952" cy="3416320"/>
          </a:xfrm>
          <a:prstGeom prst="rect">
            <a:avLst/>
          </a:prstGeom>
          <a:noFill/>
        </p:spPr>
        <p:txBody>
          <a:bodyPr wrap="square">
            <a:spAutoFit/>
          </a:bodyPr>
          <a:lstStyle/>
          <a:p>
            <a:pPr algn="just"/>
            <a:r>
              <a:rPr lang="es-EC" b="1" i="0" dirty="0">
                <a:effectLst/>
                <a:latin typeface="+mn-lt"/>
                <a:cs typeface="Calibri" panose="020F0502020204030204" pitchFamily="34" charset="0"/>
              </a:rPr>
              <a:t>Factores que afectan directamente  la TCA:</a:t>
            </a:r>
          </a:p>
          <a:p>
            <a:pPr algn="just"/>
            <a:endParaRPr lang="es-EC" dirty="0">
              <a:latin typeface="+mn-lt"/>
              <a:cs typeface="Calibri" panose="020F0502020204030204" pitchFamily="34" charset="0"/>
            </a:endParaRPr>
          </a:p>
          <a:p>
            <a:pPr algn="just"/>
            <a:r>
              <a:rPr lang="es-EC" dirty="0">
                <a:latin typeface="+mn-lt"/>
                <a:cs typeface="Calibri" panose="020F0502020204030204" pitchFamily="34" charset="0"/>
              </a:rPr>
              <a:t>E</a:t>
            </a:r>
            <a:r>
              <a:rPr lang="es-EC" b="0" i="0" dirty="0">
                <a:effectLst/>
                <a:latin typeface="+mn-lt"/>
                <a:cs typeface="Calibri" panose="020F0502020204030204" pitchFamily="34" charset="0"/>
              </a:rPr>
              <a:t>specie </a:t>
            </a:r>
          </a:p>
          <a:p>
            <a:pPr algn="just"/>
            <a:r>
              <a:rPr lang="es-EC" b="0" i="0" dirty="0">
                <a:effectLst/>
                <a:latin typeface="+mn-lt"/>
                <a:cs typeface="Calibri" panose="020F0502020204030204" pitchFamily="34" charset="0"/>
              </a:rPr>
              <a:t>Tipo de dieta</a:t>
            </a:r>
            <a:r>
              <a:rPr lang="es-EC" dirty="0">
                <a:latin typeface="+mn-lt"/>
                <a:cs typeface="Calibri" panose="020F0502020204030204" pitchFamily="34" charset="0"/>
              </a:rPr>
              <a:t> </a:t>
            </a:r>
          </a:p>
          <a:p>
            <a:pPr algn="just"/>
            <a:r>
              <a:rPr lang="es-EC" dirty="0">
                <a:latin typeface="+mn-lt"/>
                <a:cs typeface="Calibri" panose="020F0502020204030204" pitchFamily="34" charset="0"/>
              </a:rPr>
              <a:t>E</a:t>
            </a:r>
            <a:r>
              <a:rPr lang="es-EC" b="0" i="0" dirty="0">
                <a:effectLst/>
                <a:latin typeface="+mn-lt"/>
                <a:cs typeface="Calibri" panose="020F0502020204030204" pitchFamily="34" charset="0"/>
              </a:rPr>
              <a:t>strategia de alimentación</a:t>
            </a:r>
          </a:p>
          <a:p>
            <a:pPr algn="just"/>
            <a:r>
              <a:rPr lang="es-EC" dirty="0">
                <a:latin typeface="+mn-lt"/>
                <a:cs typeface="Calibri" panose="020F0502020204030204" pitchFamily="34" charset="0"/>
              </a:rPr>
              <a:t>E</a:t>
            </a:r>
            <a:r>
              <a:rPr lang="es-EC" b="0" i="0" dirty="0">
                <a:effectLst/>
                <a:latin typeface="+mn-lt"/>
                <a:cs typeface="Calibri" panose="020F0502020204030204" pitchFamily="34" charset="0"/>
              </a:rPr>
              <a:t>stado sanitario de los peces</a:t>
            </a:r>
          </a:p>
          <a:p>
            <a:pPr algn="just"/>
            <a:r>
              <a:rPr lang="es-EC" dirty="0">
                <a:latin typeface="+mn-lt"/>
                <a:cs typeface="Calibri" panose="020F0502020204030204" pitchFamily="34" charset="0"/>
              </a:rPr>
              <a:t>T</a:t>
            </a:r>
            <a:r>
              <a:rPr lang="es-EC" b="0" i="0" dirty="0">
                <a:effectLst/>
                <a:latin typeface="+mn-lt"/>
                <a:cs typeface="Calibri" panose="020F0502020204030204" pitchFamily="34" charset="0"/>
              </a:rPr>
              <a:t>amaño de los peces</a:t>
            </a:r>
            <a:endParaRPr lang="es-EC" dirty="0">
              <a:latin typeface="+mn-lt"/>
              <a:cs typeface="Calibri" panose="020F0502020204030204" pitchFamily="34" charset="0"/>
            </a:endParaRPr>
          </a:p>
          <a:p>
            <a:pPr algn="just"/>
            <a:r>
              <a:rPr lang="es-EC" dirty="0">
                <a:latin typeface="+mn-lt"/>
                <a:cs typeface="Calibri" panose="020F0502020204030204" pitchFamily="34" charset="0"/>
              </a:rPr>
              <a:t>T</a:t>
            </a:r>
            <a:r>
              <a:rPr lang="es-EC" b="0" i="0" dirty="0">
                <a:effectLst/>
                <a:latin typeface="+mn-lt"/>
                <a:cs typeface="Calibri" panose="020F0502020204030204" pitchFamily="34" charset="0"/>
              </a:rPr>
              <a:t>emperatura del agua y otros factores ambientales; además de parásitos.</a:t>
            </a:r>
          </a:p>
          <a:p>
            <a:pPr algn="just"/>
            <a:endParaRPr lang="es-EC" b="0" i="0" dirty="0">
              <a:effectLst/>
              <a:latin typeface="+mn-lt"/>
              <a:cs typeface="Calibri" panose="020F0502020204030204" pitchFamily="34" charset="0"/>
            </a:endParaRPr>
          </a:p>
          <a:p>
            <a:pPr algn="just"/>
            <a:r>
              <a:rPr lang="es-EC" dirty="0">
                <a:latin typeface="+mn-lt"/>
                <a:cs typeface="Calibri" panose="020F0502020204030204" pitchFamily="34" charset="0"/>
              </a:rPr>
              <a:t>(AQUA, 2020).</a:t>
            </a:r>
            <a:endParaRPr lang="es-EC" b="0" i="0" dirty="0">
              <a:effectLst/>
              <a:latin typeface="+mn-lt"/>
              <a:cs typeface="Calibri" panose="020F0502020204030204" pitchFamily="34" charset="0"/>
            </a:endParaRPr>
          </a:p>
          <a:p>
            <a:pPr algn="just"/>
            <a:endParaRPr lang="es-EC" dirty="0">
              <a:latin typeface="+mn-lt"/>
              <a:cs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2A82EBA3-3456-48DC-B5D5-5AE7DEC5F6E3}"/>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675" name="Rectángulo 2">
            <a:extLst>
              <a:ext uri="{FF2B5EF4-FFF2-40B4-BE49-F238E27FC236}">
                <a16:creationId xmlns:a16="http://schemas.microsoft.com/office/drawing/2014/main" xmlns="" id="{91AAE2E5-EB8A-40FC-B19F-5A12D7C406EF}"/>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CuadroTexto 3">
            <a:extLst>
              <a:ext uri="{FF2B5EF4-FFF2-40B4-BE49-F238E27FC236}">
                <a16:creationId xmlns:a16="http://schemas.microsoft.com/office/drawing/2014/main" xmlns="" id="{2AFD5F45-14A6-47CA-905F-8D4833E1CFF4}"/>
              </a:ext>
            </a:extLst>
          </p:cNvPr>
          <p:cNvSpPr txBox="1"/>
          <p:nvPr/>
        </p:nvSpPr>
        <p:spPr>
          <a:xfrm>
            <a:off x="-307975" y="685800"/>
            <a:ext cx="12111038" cy="871538"/>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Parámetros Productivos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pic>
        <p:nvPicPr>
          <p:cNvPr id="28678" name="Imagen 5">
            <a:extLst>
              <a:ext uri="{FF2B5EF4-FFF2-40B4-BE49-F238E27FC236}">
                <a16:creationId xmlns:a16="http://schemas.microsoft.com/office/drawing/2014/main" xmlns="" id="{EAAF209A-A06C-437A-AF7D-FC3B795DA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29" t="23486" r="14682" b="19211"/>
          <a:stretch>
            <a:fillRect/>
          </a:stretch>
        </p:blipFill>
        <p:spPr bwMode="auto">
          <a:xfrm>
            <a:off x="6240463" y="1573213"/>
            <a:ext cx="5173662" cy="24193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8680" name="CuadroTexto 7">
            <a:extLst>
              <a:ext uri="{FF2B5EF4-FFF2-40B4-BE49-F238E27FC236}">
                <a16:creationId xmlns:a16="http://schemas.microsoft.com/office/drawing/2014/main" xmlns="" id="{CE920D25-D540-4D86-A70D-0ADF807E020D}"/>
              </a:ext>
            </a:extLst>
          </p:cNvPr>
          <p:cNvSpPr txBox="1">
            <a:spLocks noChangeArrowheads="1"/>
          </p:cNvSpPr>
          <p:nvPr/>
        </p:nvSpPr>
        <p:spPr bwMode="auto">
          <a:xfrm>
            <a:off x="6256338" y="4108450"/>
            <a:ext cx="540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1400"/>
              <a:t>Eficiencia Alimenticia (%) en Alevines de Trucha Arcoíris.</a:t>
            </a:r>
          </a:p>
        </p:txBody>
      </p:sp>
      <p:pic>
        <p:nvPicPr>
          <p:cNvPr id="28682" name="Imagen 14">
            <a:extLst>
              <a:ext uri="{FF2B5EF4-FFF2-40B4-BE49-F238E27FC236}">
                <a16:creationId xmlns:a16="http://schemas.microsoft.com/office/drawing/2014/main" xmlns="" id="{0FC20D39-E8B1-4B16-B257-BD8F1F07C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281" t="37395" r="28738" b="49883"/>
          <a:stretch>
            <a:fillRect/>
          </a:stretch>
        </p:blipFill>
        <p:spPr bwMode="auto">
          <a:xfrm>
            <a:off x="5884863" y="4592638"/>
            <a:ext cx="59182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3">
            <a:extLst>
              <a:ext uri="{FF2B5EF4-FFF2-40B4-BE49-F238E27FC236}">
                <a16:creationId xmlns:a16="http://schemas.microsoft.com/office/drawing/2014/main" xmlns="" id="{47DF1742-5B7F-4986-9E92-D11972B4462E}"/>
              </a:ext>
            </a:extLst>
          </p:cNvPr>
          <p:cNvSpPr txBox="1"/>
          <p:nvPr/>
        </p:nvSpPr>
        <p:spPr>
          <a:xfrm>
            <a:off x="715772" y="2037723"/>
            <a:ext cx="4392488" cy="923330"/>
          </a:xfrm>
          <a:prstGeom prst="rect">
            <a:avLst/>
          </a:prstGeom>
          <a:noFill/>
        </p:spPr>
        <p:txBody>
          <a:bodyPr wrap="square">
            <a:spAutoFit/>
          </a:bodyPr>
          <a:lstStyle/>
          <a:p>
            <a:r>
              <a:rPr lang="es-EC" dirty="0">
                <a:latin typeface="Arial" panose="020B0604020202020204" pitchFamily="34" charset="0"/>
                <a:ea typeface="Calibri" panose="020F0502020204030204" pitchFamily="34" charset="0"/>
              </a:rPr>
              <a:t>D</a:t>
            </a:r>
            <a:r>
              <a:rPr lang="es-EC" sz="1800" dirty="0">
                <a:effectLst/>
                <a:latin typeface="Arial" panose="020B0604020202020204" pitchFamily="34" charset="0"/>
                <a:ea typeface="Calibri" panose="020F0502020204030204" pitchFamily="34" charset="0"/>
              </a:rPr>
              <a:t>etermina que la eficiencia alimenticia de los salmónidos oscila entre el 60-80% ( </a:t>
            </a:r>
            <a:r>
              <a:rPr lang="es-EC" sz="1800" dirty="0" err="1">
                <a:effectLst/>
                <a:latin typeface="Arial" panose="020B0604020202020204" pitchFamily="34" charset="0"/>
                <a:ea typeface="Calibri" panose="020F0502020204030204" pitchFamily="34" charset="0"/>
              </a:rPr>
              <a:t>Kaushik</a:t>
            </a:r>
            <a:r>
              <a:rPr lang="es-EC" sz="1800" dirty="0">
                <a:effectLst/>
                <a:latin typeface="Arial" panose="020B0604020202020204" pitchFamily="34" charset="0"/>
                <a:ea typeface="Calibri" panose="020F0502020204030204" pitchFamily="34" charset="0"/>
              </a:rPr>
              <a:t> &amp; </a:t>
            </a:r>
            <a:r>
              <a:rPr lang="es-EC" sz="1800" dirty="0" err="1">
                <a:effectLst/>
                <a:latin typeface="Arial" panose="020B0604020202020204" pitchFamily="34" charset="0"/>
                <a:ea typeface="Calibri" panose="020F0502020204030204" pitchFamily="34" charset="0"/>
              </a:rPr>
              <a:t>Medale</a:t>
            </a:r>
            <a:r>
              <a:rPr lang="es-EC" sz="1800" dirty="0">
                <a:effectLst/>
                <a:latin typeface="Arial" panose="020B0604020202020204" pitchFamily="34" charset="0"/>
                <a:ea typeface="Calibri" panose="020F0502020204030204" pitchFamily="34" charset="0"/>
              </a:rPr>
              <a:t>, 1994).</a:t>
            </a:r>
            <a:endParaRPr lang="es-EC" dirty="0"/>
          </a:p>
        </p:txBody>
      </p:sp>
      <p:sp>
        <p:nvSpPr>
          <p:cNvPr id="17" name="CuadroTexto 16">
            <a:extLst>
              <a:ext uri="{FF2B5EF4-FFF2-40B4-BE49-F238E27FC236}">
                <a16:creationId xmlns:a16="http://schemas.microsoft.com/office/drawing/2014/main" xmlns="" id="{01ED5207-5040-4E95-8110-764050B4193A}"/>
              </a:ext>
            </a:extLst>
          </p:cNvPr>
          <p:cNvSpPr txBox="1"/>
          <p:nvPr/>
        </p:nvSpPr>
        <p:spPr>
          <a:xfrm>
            <a:off x="623392" y="3939348"/>
            <a:ext cx="4392488" cy="1200329"/>
          </a:xfrm>
          <a:prstGeom prst="rect">
            <a:avLst/>
          </a:prstGeom>
          <a:noFill/>
        </p:spPr>
        <p:txBody>
          <a:bodyPr wrap="square">
            <a:spAutoFit/>
          </a:bodyPr>
          <a:lstStyle/>
          <a:p>
            <a:pPr algn="just">
              <a:spcAft>
                <a:spcPts val="1000"/>
              </a:spcAft>
            </a:pPr>
            <a:r>
              <a:rPr lang="es-EC" dirty="0">
                <a:latin typeface="Arial" panose="020B0604020202020204" pitchFamily="34" charset="0"/>
                <a:ea typeface="Calibri" panose="020F0502020204030204" pitchFamily="34" charset="0"/>
                <a:cs typeface="Arial" panose="020B0604020202020204" pitchFamily="34" charset="0"/>
              </a:rPr>
              <a:t>Reduce Costos </a:t>
            </a:r>
            <a:r>
              <a:rPr lang="es-EC" sz="1800" dirty="0">
                <a:effectLst/>
                <a:latin typeface="Arial" panose="020B0604020202020204" pitchFamily="34" charset="0"/>
                <a:ea typeface="Calibri" panose="020F0502020204030204" pitchFamily="34" charset="0"/>
                <a:cs typeface="Arial" panose="020B0604020202020204" pitchFamily="34" charset="0"/>
              </a:rPr>
              <a:t>de producción, generando un gran impacto positivo en la rentabilidad y factibilidad del proyecto piscícola. </a:t>
            </a:r>
            <a:r>
              <a:rPr lang="es-EC" sz="1800" dirty="0" err="1">
                <a:effectLst/>
                <a:latin typeface="Arial" panose="020B0604020202020204" pitchFamily="34" charset="0"/>
                <a:ea typeface="Calibri" panose="020F0502020204030204" pitchFamily="34" charset="0"/>
                <a:cs typeface="Arial" panose="020B0604020202020204" pitchFamily="34" charset="0"/>
              </a:rPr>
              <a:t>Yapuchura</a:t>
            </a:r>
            <a:r>
              <a:rPr lang="es-EC" sz="1800" dirty="0">
                <a:effectLst/>
                <a:latin typeface="Arial" panose="020B0604020202020204" pitchFamily="34" charset="0"/>
                <a:ea typeface="Calibri" panose="020F0502020204030204" pitchFamily="34" charset="0"/>
                <a:cs typeface="Arial" panose="020B0604020202020204" pitchFamily="34" charset="0"/>
              </a:rPr>
              <a:t> </a:t>
            </a:r>
            <a:r>
              <a:rPr lang="es-EC" sz="1800" i="1" dirty="0">
                <a:effectLst/>
                <a:latin typeface="Arial" panose="020B0604020202020204" pitchFamily="34" charset="0"/>
                <a:ea typeface="Calibri" panose="020F0502020204030204" pitchFamily="34" charset="0"/>
                <a:cs typeface="Arial" panose="020B0604020202020204" pitchFamily="34" charset="0"/>
              </a:rPr>
              <a:t>et al. </a:t>
            </a:r>
            <a:r>
              <a:rPr lang="es-EC" sz="1800" dirty="0">
                <a:effectLst/>
                <a:latin typeface="Arial" panose="020B0604020202020204" pitchFamily="34" charset="0"/>
                <a:ea typeface="Calibri" panose="020F0502020204030204" pitchFamily="34" charset="0"/>
                <a:cs typeface="Arial" panose="020B0604020202020204" pitchFamily="34" charset="0"/>
              </a:rPr>
              <a:t>(2018). </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5912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4A46A8F9-1A5E-4F20-B373-F0DACFD50B03}"/>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699" name="Rectángulo 2">
            <a:extLst>
              <a:ext uri="{FF2B5EF4-FFF2-40B4-BE49-F238E27FC236}">
                <a16:creationId xmlns:a16="http://schemas.microsoft.com/office/drawing/2014/main" xmlns="" id="{7B5A95D2-3BD2-4CFD-8EE7-73C2F8DAEB47}"/>
              </a:ext>
            </a:extLst>
          </p:cNvPr>
          <p:cNvSpPr>
            <a:spLocks noChangeArrowheads="1"/>
          </p:cNvSpPr>
          <p:nvPr/>
        </p:nvSpPr>
        <p:spPr bwMode="auto">
          <a:xfrm>
            <a:off x="433388" y="285750"/>
            <a:ext cx="36496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CuadroTexto 3">
            <a:extLst>
              <a:ext uri="{FF2B5EF4-FFF2-40B4-BE49-F238E27FC236}">
                <a16:creationId xmlns:a16="http://schemas.microsoft.com/office/drawing/2014/main" xmlns="" id="{1DE637F0-87D6-44D0-B003-EBF656BF36D0}"/>
              </a:ext>
            </a:extLst>
          </p:cNvPr>
          <p:cNvSpPr txBox="1"/>
          <p:nvPr/>
        </p:nvSpPr>
        <p:spPr>
          <a:xfrm>
            <a:off x="-307975" y="685800"/>
            <a:ext cx="12111038" cy="871538"/>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GANANCIA DE PESO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pic>
        <p:nvPicPr>
          <p:cNvPr id="29701" name="Imagen 10">
            <a:extLst>
              <a:ext uri="{FF2B5EF4-FFF2-40B4-BE49-F238E27FC236}">
                <a16:creationId xmlns:a16="http://schemas.microsoft.com/office/drawing/2014/main" xmlns="" id="{16DF4C08-6071-4667-A7B9-801228220D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2581" t="22057" r="9122" b="14993"/>
          <a:stretch>
            <a:fillRect/>
          </a:stretch>
        </p:blipFill>
        <p:spPr bwMode="auto">
          <a:xfrm>
            <a:off x="665722" y="1055913"/>
            <a:ext cx="3877211" cy="16459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2" name="Imagen 11">
            <a:extLst>
              <a:ext uri="{FF2B5EF4-FFF2-40B4-BE49-F238E27FC236}">
                <a16:creationId xmlns:a16="http://schemas.microsoft.com/office/drawing/2014/main" xmlns="" id="{BFFEEDFE-2A97-43B3-8FB1-6906672C5E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2401" t="21735" r="8485" b="14993"/>
          <a:stretch>
            <a:fillRect/>
          </a:stretch>
        </p:blipFill>
        <p:spPr bwMode="auto">
          <a:xfrm>
            <a:off x="665723" y="4570786"/>
            <a:ext cx="3860240" cy="16014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3" name="Imagen 12">
            <a:extLst>
              <a:ext uri="{FF2B5EF4-FFF2-40B4-BE49-F238E27FC236}">
                <a16:creationId xmlns:a16="http://schemas.microsoft.com/office/drawing/2014/main" xmlns="" id="{A000DE40-8886-453E-B328-83857FE166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2491" t="21574" r="8939" b="15315"/>
          <a:stretch>
            <a:fillRect/>
          </a:stretch>
        </p:blipFill>
        <p:spPr bwMode="auto">
          <a:xfrm>
            <a:off x="665723" y="2761755"/>
            <a:ext cx="3860240" cy="17292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04" name="CuadroTexto 15">
            <a:extLst>
              <a:ext uri="{FF2B5EF4-FFF2-40B4-BE49-F238E27FC236}">
                <a16:creationId xmlns:a16="http://schemas.microsoft.com/office/drawing/2014/main" xmlns="" id="{4FE8A261-CA0C-4574-A6A4-04E88DD0D439}"/>
              </a:ext>
            </a:extLst>
          </p:cNvPr>
          <p:cNvSpPr txBox="1">
            <a:spLocks noChangeArrowheads="1"/>
          </p:cNvSpPr>
          <p:nvPr/>
        </p:nvSpPr>
        <p:spPr bwMode="auto">
          <a:xfrm>
            <a:off x="4727848" y="1121569"/>
            <a:ext cx="5172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dirty="0">
                <a:cs typeface="Calibri" panose="020F0502020204030204" pitchFamily="34" charset="0"/>
              </a:rPr>
              <a:t>Desarrollo de la variable ganancia de peso (G.P) por tratamiento</a:t>
            </a:r>
            <a:endParaRPr lang="es-EC" altLang="es-EC" dirty="0"/>
          </a:p>
        </p:txBody>
      </p:sp>
      <p:sp>
        <p:nvSpPr>
          <p:cNvPr id="10" name="CuadroTexto 9">
            <a:extLst>
              <a:ext uri="{FF2B5EF4-FFF2-40B4-BE49-F238E27FC236}">
                <a16:creationId xmlns:a16="http://schemas.microsoft.com/office/drawing/2014/main" xmlns="" id="{ACAC815D-88A8-4A21-87BA-3D35C33DD24F}"/>
              </a:ext>
            </a:extLst>
          </p:cNvPr>
          <p:cNvSpPr txBox="1"/>
          <p:nvPr/>
        </p:nvSpPr>
        <p:spPr>
          <a:xfrm>
            <a:off x="5017831" y="2325398"/>
            <a:ext cx="5398649" cy="2118529"/>
          </a:xfrm>
          <a:prstGeom prst="rect">
            <a:avLst/>
          </a:prstGeom>
          <a:noFill/>
        </p:spPr>
        <p:txBody>
          <a:bodyPr wrap="square">
            <a:spAutoFit/>
          </a:bodyPr>
          <a:lstStyle/>
          <a:p>
            <a:pPr algn="just">
              <a:lnSpc>
                <a:spcPct val="150000"/>
              </a:lnSpc>
            </a:pPr>
            <a:r>
              <a:rPr lang="es-EC" sz="1800" dirty="0">
                <a:effectLst/>
                <a:latin typeface="Arial" panose="020B0604020202020204" pitchFamily="34" charset="0"/>
                <a:ea typeface="Calibri" panose="020F0502020204030204" pitchFamily="34" charset="0"/>
              </a:rPr>
              <a:t>Según Rengifo (2020), indica que  los organismos que presentan menor talla como, por ejemplo, larvas, alevines o juveniles, poseen una elevada tasa metabólica por unidad de volumen en comparación con organismos de mayor tamaño. </a:t>
            </a:r>
            <a:endParaRPr lang="es-EC"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5E3F70A8-C68F-40BC-A2AF-5EA80988F619}"/>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723" name="Rectángulo 2">
            <a:extLst>
              <a:ext uri="{FF2B5EF4-FFF2-40B4-BE49-F238E27FC236}">
                <a16:creationId xmlns:a16="http://schemas.microsoft.com/office/drawing/2014/main" xmlns="" id="{F815155B-834C-419E-8588-C641A6C247A9}"/>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CuadroTexto 3">
            <a:extLst>
              <a:ext uri="{FF2B5EF4-FFF2-40B4-BE49-F238E27FC236}">
                <a16:creationId xmlns:a16="http://schemas.microsoft.com/office/drawing/2014/main" xmlns="" id="{2C5C75E0-44C8-4249-99DA-0A82230E96FC}"/>
              </a:ext>
            </a:extLst>
          </p:cNvPr>
          <p:cNvSpPr txBox="1"/>
          <p:nvPr/>
        </p:nvSpPr>
        <p:spPr>
          <a:xfrm>
            <a:off x="398741" y="686421"/>
            <a:ext cx="12111038" cy="871538"/>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TASA DE CRECIMIENTO ESPECÍFICO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pic>
        <p:nvPicPr>
          <p:cNvPr id="30725" name="Imagen 8">
            <a:extLst>
              <a:ext uri="{FF2B5EF4-FFF2-40B4-BE49-F238E27FC236}">
                <a16:creationId xmlns:a16="http://schemas.microsoft.com/office/drawing/2014/main" xmlns="" id="{B445DD74-5F9C-429F-A62E-DC861EE730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797" t="27293" r="18321" b="15697"/>
          <a:stretch>
            <a:fillRect/>
          </a:stretch>
        </p:blipFill>
        <p:spPr bwMode="auto">
          <a:xfrm>
            <a:off x="398703" y="980728"/>
            <a:ext cx="4185130" cy="1679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6" name="Imagen 9">
            <a:extLst>
              <a:ext uri="{FF2B5EF4-FFF2-40B4-BE49-F238E27FC236}">
                <a16:creationId xmlns:a16="http://schemas.microsoft.com/office/drawing/2014/main" xmlns="" id="{640434EB-D57F-4752-865D-4903E48B27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904" t="27477" r="18111" b="15697"/>
          <a:stretch>
            <a:fillRect/>
          </a:stretch>
        </p:blipFill>
        <p:spPr bwMode="auto">
          <a:xfrm>
            <a:off x="398704" y="2714254"/>
            <a:ext cx="4185130" cy="17252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7" name="Imagen 13">
            <a:extLst>
              <a:ext uri="{FF2B5EF4-FFF2-40B4-BE49-F238E27FC236}">
                <a16:creationId xmlns:a16="http://schemas.microsoft.com/office/drawing/2014/main" xmlns="" id="{636ED353-533C-451D-BCD2-EC137EC05B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904" t="27850" r="18320" b="16254"/>
          <a:stretch>
            <a:fillRect/>
          </a:stretch>
        </p:blipFill>
        <p:spPr bwMode="auto">
          <a:xfrm>
            <a:off x="385557" y="4509120"/>
            <a:ext cx="4198276" cy="16617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8" name="CuadroTexto 14">
            <a:extLst>
              <a:ext uri="{FF2B5EF4-FFF2-40B4-BE49-F238E27FC236}">
                <a16:creationId xmlns:a16="http://schemas.microsoft.com/office/drawing/2014/main" xmlns="" id="{7DCA9DA5-2025-4874-8E9C-7CD04EEBA2F8}"/>
              </a:ext>
            </a:extLst>
          </p:cNvPr>
          <p:cNvSpPr txBox="1">
            <a:spLocks noChangeArrowheads="1"/>
          </p:cNvSpPr>
          <p:nvPr/>
        </p:nvSpPr>
        <p:spPr bwMode="auto">
          <a:xfrm>
            <a:off x="4799856" y="1185027"/>
            <a:ext cx="4886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s-EC" altLang="es-EC" dirty="0">
                <a:cs typeface="Calibri" panose="020F0502020204030204" pitchFamily="34" charset="0"/>
              </a:rPr>
              <a:t>Comportamiento de la variable tasa de crecimiento específico para cada uno de los tratamientos</a:t>
            </a:r>
            <a:endParaRPr lang="es-EC" altLang="es-EC" dirty="0"/>
          </a:p>
        </p:txBody>
      </p:sp>
      <p:sp>
        <p:nvSpPr>
          <p:cNvPr id="10" name="CuadroTexto 9">
            <a:extLst>
              <a:ext uri="{FF2B5EF4-FFF2-40B4-BE49-F238E27FC236}">
                <a16:creationId xmlns:a16="http://schemas.microsoft.com/office/drawing/2014/main" xmlns="" id="{4A176663-8A4C-48A8-ADA2-2F0B15D05ED7}"/>
              </a:ext>
            </a:extLst>
          </p:cNvPr>
          <p:cNvSpPr txBox="1"/>
          <p:nvPr/>
        </p:nvSpPr>
        <p:spPr>
          <a:xfrm>
            <a:off x="5159896" y="2420707"/>
            <a:ext cx="5534946" cy="2949525"/>
          </a:xfrm>
          <a:prstGeom prst="rect">
            <a:avLst/>
          </a:prstGeom>
          <a:noFill/>
        </p:spPr>
        <p:txBody>
          <a:bodyPr wrap="square">
            <a:spAutoFit/>
          </a:bodyPr>
          <a:lstStyle/>
          <a:p>
            <a:pPr algn="just">
              <a:lnSpc>
                <a:spcPct val="150000"/>
              </a:lnSpc>
              <a:spcAft>
                <a:spcPts val="1000"/>
              </a:spcAft>
            </a:pPr>
            <a:r>
              <a:rPr lang="es-EC" sz="1800" dirty="0">
                <a:effectLst/>
                <a:latin typeface="Arial" panose="020B0604020202020204" pitchFamily="34" charset="0"/>
                <a:ea typeface="Calibri" panose="020F0502020204030204" pitchFamily="34" charset="0"/>
                <a:cs typeface="Arial" panose="020B0604020202020204" pitchFamily="34" charset="0"/>
              </a:rPr>
              <a:t>Los peces pequeños direccionan con mayor facilidad la cantidad de energía para la formación de estructuras, tejidos y órganos a comparación con organismos de mayor tamaño, esto nos quiere decir que a medida que aumenta la talla, la tasa de crecimiento disminuye notablemente (Hernández, 2012).</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F09CBEC9-E4EC-4DEF-9E32-A96B2D269EC9}"/>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747" name="Rectángulo 2">
            <a:extLst>
              <a:ext uri="{FF2B5EF4-FFF2-40B4-BE49-F238E27FC236}">
                <a16:creationId xmlns:a16="http://schemas.microsoft.com/office/drawing/2014/main" xmlns="" id="{D1FED759-C16D-438F-A5F5-8845CD39BCCD}"/>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6" name="CuadroTexto 5">
            <a:extLst>
              <a:ext uri="{FF2B5EF4-FFF2-40B4-BE49-F238E27FC236}">
                <a16:creationId xmlns:a16="http://schemas.microsoft.com/office/drawing/2014/main" xmlns="" id="{F4B9C623-F81A-4554-8342-849082540D07}"/>
              </a:ext>
            </a:extLst>
          </p:cNvPr>
          <p:cNvSpPr txBox="1"/>
          <p:nvPr/>
        </p:nvSpPr>
        <p:spPr>
          <a:xfrm>
            <a:off x="-307975" y="685800"/>
            <a:ext cx="12111038" cy="871538"/>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Parámetros Productivos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sp>
        <p:nvSpPr>
          <p:cNvPr id="7" name="CuadroTexto 6">
            <a:extLst>
              <a:ext uri="{FF2B5EF4-FFF2-40B4-BE49-F238E27FC236}">
                <a16:creationId xmlns:a16="http://schemas.microsoft.com/office/drawing/2014/main" xmlns="" id="{4AC8AA57-8045-41B3-AB49-63854B907FAA}"/>
              </a:ext>
            </a:extLst>
          </p:cNvPr>
          <p:cNvSpPr txBox="1"/>
          <p:nvPr/>
        </p:nvSpPr>
        <p:spPr>
          <a:xfrm>
            <a:off x="-815975" y="1136650"/>
            <a:ext cx="5616575" cy="871538"/>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ÍNDICE DE CONDICIÓN CORPORAL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pic>
        <p:nvPicPr>
          <p:cNvPr id="31751" name="Imagen 9">
            <a:extLst>
              <a:ext uri="{FF2B5EF4-FFF2-40B4-BE49-F238E27FC236}">
                <a16:creationId xmlns:a16="http://schemas.microsoft.com/office/drawing/2014/main" xmlns="" id="{8B885AA7-6837-4241-8D4C-4B1EBB7EE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737" t="37395" r="28148" b="13232"/>
          <a:stretch>
            <a:fillRect/>
          </a:stretch>
        </p:blipFill>
        <p:spPr bwMode="auto">
          <a:xfrm>
            <a:off x="411163" y="2466975"/>
            <a:ext cx="525621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a:extLst>
              <a:ext uri="{FF2B5EF4-FFF2-40B4-BE49-F238E27FC236}">
                <a16:creationId xmlns:a16="http://schemas.microsoft.com/office/drawing/2014/main" xmlns="" id="{10E05C02-971D-46DE-BEBB-C1C5148C71DC}"/>
              </a:ext>
            </a:extLst>
          </p:cNvPr>
          <p:cNvSpPr txBox="1">
            <a:spLocks noRot="1" noChangeAspect="1" noMove="1" noResize="1" noEditPoints="1" noAdjustHandles="1" noChangeArrowheads="1" noChangeShapeType="1" noTextEdit="1"/>
          </p:cNvSpPr>
          <p:nvPr/>
        </p:nvSpPr>
        <p:spPr>
          <a:xfrm>
            <a:off x="317041" y="1723810"/>
            <a:ext cx="5087888" cy="584775"/>
          </a:xfrm>
          <a:prstGeom prst="rect">
            <a:avLst/>
          </a:prstGeom>
          <a:blipFill>
            <a:blip r:embed="rId3"/>
            <a:stretch>
              <a:fillRect l="-599" t="-3125" r="-599" b="-11458"/>
            </a:stretch>
          </a:blipFill>
        </p:spPr>
        <p:txBody>
          <a:bodyPr/>
          <a:lstStyle/>
          <a:p>
            <a:pPr>
              <a:defRPr/>
            </a:pPr>
            <a:r>
              <a:rPr lang="es-EC">
                <a:noFill/>
              </a:rPr>
              <a:t> </a:t>
            </a:r>
          </a:p>
        </p:txBody>
      </p:sp>
      <p:sp>
        <p:nvSpPr>
          <p:cNvPr id="11" name="CuadroTexto 10">
            <a:extLst>
              <a:ext uri="{FF2B5EF4-FFF2-40B4-BE49-F238E27FC236}">
                <a16:creationId xmlns:a16="http://schemas.microsoft.com/office/drawing/2014/main" xmlns="" id="{E9883285-4569-4C2B-AAE4-613BA44BB139}"/>
              </a:ext>
            </a:extLst>
          </p:cNvPr>
          <p:cNvSpPr txBox="1"/>
          <p:nvPr/>
        </p:nvSpPr>
        <p:spPr>
          <a:xfrm>
            <a:off x="6312024" y="2972376"/>
            <a:ext cx="5087889" cy="1200329"/>
          </a:xfrm>
          <a:prstGeom prst="rect">
            <a:avLst/>
          </a:prstGeom>
          <a:noFill/>
        </p:spPr>
        <p:txBody>
          <a:bodyPr wrap="square">
            <a:spAutoFit/>
          </a:bodyPr>
          <a:lstStyle/>
          <a:p>
            <a:pPr algn="just"/>
            <a:r>
              <a:rPr lang="es-EC" sz="1800" dirty="0">
                <a:effectLst/>
                <a:latin typeface="Arial" panose="020B0604020202020204" pitchFamily="34" charset="0"/>
                <a:ea typeface="Calibri" panose="020F0502020204030204" pitchFamily="34" charset="0"/>
              </a:rPr>
              <a:t>(Quirós &amp; Morales, 2006) en su estudio realizado en trucha arcoíris mencionan que la condición corporal optima se encuentra entre el rango de 0,88-1,34.</a:t>
            </a:r>
            <a:endParaRPr lang="es-EC"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Imagen 2">
            <a:extLst>
              <a:ext uri="{FF2B5EF4-FFF2-40B4-BE49-F238E27FC236}">
                <a16:creationId xmlns:a16="http://schemas.microsoft.com/office/drawing/2014/main" xmlns="" id="{AAE2A7B1-0062-446A-AF2C-8D0261B92112}"/>
              </a:ext>
            </a:extLst>
          </p:cNvPr>
          <p:cNvPicPr>
            <a:picLocks noChangeAspect="1" noChangeArrowheads="1"/>
          </p:cNvPicPr>
          <p:nvPr/>
        </p:nvPicPr>
        <p:blipFill>
          <a:blip r:embed="rId2"/>
          <a:srcRect/>
          <a:stretch>
            <a:fillRect/>
          </a:stretch>
        </p:blipFill>
        <p:spPr bwMode="auto">
          <a:xfrm>
            <a:off x="228600" y="3490913"/>
            <a:ext cx="3790950" cy="2535237"/>
          </a:xfrm>
          <a:prstGeom prst="rect">
            <a:avLst/>
          </a:prstGeom>
          <a:ln>
            <a:noFill/>
          </a:ln>
          <a:effectLst>
            <a:softEdge rad="112500"/>
          </a:effectLst>
        </p:spPr>
      </p:pic>
      <p:sp>
        <p:nvSpPr>
          <p:cNvPr id="2" name="CuadroTexto 3">
            <a:extLst>
              <a:ext uri="{FF2B5EF4-FFF2-40B4-BE49-F238E27FC236}">
                <a16:creationId xmlns:a16="http://schemas.microsoft.com/office/drawing/2014/main" xmlns="" id="{983CC704-8EAF-47F1-B128-DBB099512DB2}"/>
              </a:ext>
            </a:extLst>
          </p:cNvPr>
          <p:cNvSpPr txBox="1">
            <a:spLocks noChangeArrowheads="1"/>
          </p:cNvSpPr>
          <p:nvPr/>
        </p:nvSpPr>
        <p:spPr bwMode="auto">
          <a:xfrm>
            <a:off x="222250" y="1228725"/>
            <a:ext cx="3421063"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Aft>
                <a:spcPts val="1000"/>
              </a:spcAft>
            </a:pPr>
            <a:r>
              <a:rPr lang="es-EC" altLang="es-EC">
                <a:ea typeface="Calibri" panose="020F0502020204030204" pitchFamily="34" charset="0"/>
                <a:cs typeface="Arial" panose="020B0604020202020204" pitchFamily="34" charset="0"/>
              </a:rPr>
              <a:t>Desde el año 2010 al 2016 se presentó un incremento que va de 500 a 6500 toneladas, respectivamente (FAO, 2018)</a:t>
            </a:r>
            <a:endParaRPr lang="es-ES" altLang="es-EC" sz="1600">
              <a:ea typeface="Calibri" panose="020F0502020204030204" pitchFamily="34" charset="0"/>
              <a:cs typeface="Arial" panose="020B0604020202020204" pitchFamily="34" charset="0"/>
            </a:endParaRPr>
          </a:p>
        </p:txBody>
      </p:sp>
      <p:sp>
        <p:nvSpPr>
          <p:cNvPr id="6148" name="CuadroTexto 4">
            <a:extLst>
              <a:ext uri="{FF2B5EF4-FFF2-40B4-BE49-F238E27FC236}">
                <a16:creationId xmlns:a16="http://schemas.microsoft.com/office/drawing/2014/main" xmlns="" id="{97EFA018-6EED-4E48-8206-2CED84E50894}"/>
              </a:ext>
            </a:extLst>
          </p:cNvPr>
          <p:cNvSpPr txBox="1">
            <a:spLocks noChangeArrowheads="1"/>
          </p:cNvSpPr>
          <p:nvPr/>
        </p:nvSpPr>
        <p:spPr bwMode="auto">
          <a:xfrm>
            <a:off x="8415338" y="695325"/>
            <a:ext cx="3538537"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s-EC" altLang="es-EC" sz="1700">
                <a:ea typeface="Calibri" panose="020F0502020204030204" pitchFamily="34" charset="0"/>
                <a:cs typeface="Arial" panose="020B0604020202020204" pitchFamily="34" charset="0"/>
              </a:rPr>
              <a:t>Parámetro fundamental a considerar dentro de la actividad piscícola, representa hasta el 60% del costo total de producción (Patel &amp; Yakupitiyage, 2003).</a:t>
            </a:r>
            <a:endParaRPr lang="es-ES" altLang="es-EC" sz="1700">
              <a:ea typeface="Calibri" panose="020F0502020204030204" pitchFamily="34" charset="0"/>
              <a:cs typeface="Arial" panose="020B0604020202020204" pitchFamily="34" charset="0"/>
            </a:endParaRPr>
          </a:p>
        </p:txBody>
      </p:sp>
      <p:sp>
        <p:nvSpPr>
          <p:cNvPr id="6149" name="CuadroTexto 5">
            <a:extLst>
              <a:ext uri="{FF2B5EF4-FFF2-40B4-BE49-F238E27FC236}">
                <a16:creationId xmlns:a16="http://schemas.microsoft.com/office/drawing/2014/main" xmlns="" id="{F95D8EA2-E547-4921-B9C8-49C01137DA10}"/>
              </a:ext>
            </a:extLst>
          </p:cNvPr>
          <p:cNvSpPr txBox="1">
            <a:spLocks noChangeArrowheads="1"/>
          </p:cNvSpPr>
          <p:nvPr/>
        </p:nvSpPr>
        <p:spPr bwMode="auto">
          <a:xfrm>
            <a:off x="4227513" y="3900488"/>
            <a:ext cx="3897312"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s-EC" altLang="es-EC">
                <a:ea typeface="Calibri" panose="020F0502020204030204" pitchFamily="34" charset="0"/>
                <a:cs typeface="Arial" panose="020B0604020202020204" pitchFamily="34" charset="0"/>
              </a:rPr>
              <a:t>Promover el crecimiento, disminuir el tiempo de engorde y mejorar la eficiencia productiva del pez en conversión alimenticia (D´Abramo, 2007).</a:t>
            </a:r>
            <a:endParaRPr lang="es-ES" altLang="es-EC">
              <a:ea typeface="Calibri" panose="020F0502020204030204" pitchFamily="34" charset="0"/>
              <a:cs typeface="Arial" panose="020B0604020202020204" pitchFamily="34" charset="0"/>
            </a:endParaRPr>
          </a:p>
        </p:txBody>
      </p:sp>
      <p:pic>
        <p:nvPicPr>
          <p:cNvPr id="6151" name="Imagen 6">
            <a:extLst>
              <a:ext uri="{FF2B5EF4-FFF2-40B4-BE49-F238E27FC236}">
                <a16:creationId xmlns:a16="http://schemas.microsoft.com/office/drawing/2014/main" xmlns="" id="{E54E0712-D24D-47D4-98E6-CA242F15243B}"/>
              </a:ext>
            </a:extLst>
          </p:cNvPr>
          <p:cNvPicPr>
            <a:picLocks noChangeAspect="1" noChangeArrowheads="1"/>
          </p:cNvPicPr>
          <p:nvPr/>
        </p:nvPicPr>
        <p:blipFill>
          <a:blip r:embed="rId3"/>
          <a:srcRect/>
          <a:stretch>
            <a:fillRect/>
          </a:stretch>
        </p:blipFill>
        <p:spPr bwMode="auto">
          <a:xfrm>
            <a:off x="4067175" y="1228725"/>
            <a:ext cx="4008438" cy="2363788"/>
          </a:xfrm>
          <a:prstGeom prst="rect">
            <a:avLst/>
          </a:prstGeom>
          <a:ln>
            <a:noFill/>
          </a:ln>
          <a:effectLst>
            <a:softEdge rad="112500"/>
          </a:effectLst>
        </p:spPr>
      </p:pic>
      <p:pic>
        <p:nvPicPr>
          <p:cNvPr id="6152" name="Imagen 7">
            <a:extLst>
              <a:ext uri="{FF2B5EF4-FFF2-40B4-BE49-F238E27FC236}">
                <a16:creationId xmlns:a16="http://schemas.microsoft.com/office/drawing/2014/main" xmlns="" id="{1E2BFC25-DF66-4F88-B66F-62B1EE9D2F38}"/>
              </a:ext>
            </a:extLst>
          </p:cNvPr>
          <p:cNvPicPr>
            <a:picLocks noChangeAspect="1" noChangeArrowheads="1"/>
          </p:cNvPicPr>
          <p:nvPr/>
        </p:nvPicPr>
        <p:blipFill>
          <a:blip r:embed="rId4"/>
          <a:srcRect/>
          <a:stretch>
            <a:fillRect/>
          </a:stretch>
        </p:blipFill>
        <p:spPr bwMode="auto">
          <a:xfrm>
            <a:off x="8332788" y="3429000"/>
            <a:ext cx="3703637" cy="2535238"/>
          </a:xfrm>
          <a:prstGeom prst="rect">
            <a:avLst/>
          </a:prstGeom>
          <a:ln>
            <a:noFill/>
          </a:ln>
          <a:effectLst>
            <a:softEdge rad="112500"/>
          </a:effectLst>
        </p:spPr>
      </p:pic>
      <p:sp>
        <p:nvSpPr>
          <p:cNvPr id="3" name="CuadroTexto 9">
            <a:extLst>
              <a:ext uri="{FF2B5EF4-FFF2-40B4-BE49-F238E27FC236}">
                <a16:creationId xmlns:a16="http://schemas.microsoft.com/office/drawing/2014/main" xmlns="" id="{B0FA8980-B9A7-4F78-96EE-A4B885A94C33}"/>
              </a:ext>
            </a:extLst>
          </p:cNvPr>
          <p:cNvSpPr txBox="1">
            <a:spLocks noChangeArrowheads="1"/>
          </p:cNvSpPr>
          <p:nvPr/>
        </p:nvSpPr>
        <p:spPr bwMode="auto">
          <a:xfrm>
            <a:off x="5218113" y="70485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Arial" panose="020B0604020202020204" pitchFamily="34" charset="0"/>
              </a:rPr>
              <a:t>La nutrición </a:t>
            </a:r>
          </a:p>
        </p:txBody>
      </p:sp>
      <p:sp>
        <p:nvSpPr>
          <p:cNvPr id="4" name="Flecha: a la derecha 3">
            <a:extLst>
              <a:ext uri="{FF2B5EF4-FFF2-40B4-BE49-F238E27FC236}">
                <a16:creationId xmlns:a16="http://schemas.microsoft.com/office/drawing/2014/main" xmlns="" id="{5C389E9F-8113-4DA7-858B-267B8564250F}"/>
              </a:ext>
            </a:extLst>
          </p:cNvPr>
          <p:cNvSpPr/>
          <p:nvPr/>
        </p:nvSpPr>
        <p:spPr>
          <a:xfrm>
            <a:off x="6959600" y="704850"/>
            <a:ext cx="865188" cy="369888"/>
          </a:xfrm>
          <a:prstGeom prst="rightArrow">
            <a:avLst/>
          </a:prstGeom>
          <a:ln>
            <a:solidFill>
              <a:srgbClr val="00B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s-EC"/>
          </a:p>
        </p:txBody>
      </p:sp>
      <p:cxnSp>
        <p:nvCxnSpPr>
          <p:cNvPr id="12" name="Conector recto 11">
            <a:extLst>
              <a:ext uri="{FF2B5EF4-FFF2-40B4-BE49-F238E27FC236}">
                <a16:creationId xmlns:a16="http://schemas.microsoft.com/office/drawing/2014/main" xmlns="" id="{349FA5BF-5757-4249-9303-9E5344780DCA}"/>
              </a:ext>
            </a:extLst>
          </p:cNvPr>
          <p:cNvCxnSpPr/>
          <p:nvPr/>
        </p:nvCxnSpPr>
        <p:spPr>
          <a:xfrm flipV="1">
            <a:off x="552450" y="757238"/>
            <a:ext cx="2836863" cy="4762"/>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155" name="CuadroTexto 10">
            <a:extLst>
              <a:ext uri="{FF2B5EF4-FFF2-40B4-BE49-F238E27FC236}">
                <a16:creationId xmlns:a16="http://schemas.microsoft.com/office/drawing/2014/main" xmlns="" id="{3AE4B114-9DFC-4E4D-B4F3-7B7AEFCF1F31}"/>
              </a:ext>
            </a:extLst>
          </p:cNvPr>
          <p:cNvSpPr txBox="1">
            <a:spLocks noChangeArrowheads="1"/>
          </p:cNvSpPr>
          <p:nvPr/>
        </p:nvSpPr>
        <p:spPr bwMode="auto">
          <a:xfrm>
            <a:off x="576263" y="230188"/>
            <a:ext cx="3057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2500" b="1">
                <a:latin typeface="Times New Roman" panose="02020603050405020304" pitchFamily="18" charset="0"/>
                <a:cs typeface="Times New Roman" panose="02020603050405020304" pitchFamily="18" charset="0"/>
              </a:rPr>
              <a:t>INTRODUCCIÓN</a:t>
            </a:r>
          </a:p>
        </p:txBody>
      </p:sp>
      <p:sp>
        <p:nvSpPr>
          <p:cNvPr id="14" name="CuadroTexto 13">
            <a:extLst>
              <a:ext uri="{FF2B5EF4-FFF2-40B4-BE49-F238E27FC236}">
                <a16:creationId xmlns:a16="http://schemas.microsoft.com/office/drawing/2014/main" xmlns="" id="{2DC1FE89-F543-4948-9BC6-7F21444C0012}"/>
              </a:ext>
            </a:extLst>
          </p:cNvPr>
          <p:cNvSpPr txBox="1"/>
          <p:nvPr/>
        </p:nvSpPr>
        <p:spPr>
          <a:xfrm>
            <a:off x="3648075" y="269875"/>
            <a:ext cx="6096000" cy="415925"/>
          </a:xfrm>
          <a:prstGeom prst="rect">
            <a:avLst/>
          </a:prstGeom>
          <a:noFill/>
        </p:spPr>
        <p:txBody>
          <a:bodyPr>
            <a:spAutoFit/>
          </a:bodyPr>
          <a:lstStyle/>
          <a:p>
            <a:pPr lvl="1">
              <a:lnSpc>
                <a:spcPct val="115000"/>
              </a:lnSpc>
              <a:spcBef>
                <a:spcPts val="1000"/>
              </a:spcBef>
              <a:defRPr/>
            </a:pPr>
            <a:r>
              <a:rPr lang="es-EC" sz="2000" b="1" dirty="0">
                <a:latin typeface="+mj-lt"/>
                <a:ea typeface="Times New Roman" panose="02020603050405020304" pitchFamily="18" charset="0"/>
                <a:cs typeface="Times New Roman" panose="02020603050405020304" pitchFamily="18" charset="0"/>
              </a:rPr>
              <a:t>Antecedentes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DA602D7E-2AE1-40A0-8ECD-E429228F32CA}"/>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771" name="Rectángulo 2">
            <a:extLst>
              <a:ext uri="{FF2B5EF4-FFF2-40B4-BE49-F238E27FC236}">
                <a16:creationId xmlns:a16="http://schemas.microsoft.com/office/drawing/2014/main" xmlns="" id="{2742778D-4CDE-4731-9EDE-4F1FC2E90D22}"/>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6" name="CuadroTexto 5">
            <a:extLst>
              <a:ext uri="{FF2B5EF4-FFF2-40B4-BE49-F238E27FC236}">
                <a16:creationId xmlns:a16="http://schemas.microsoft.com/office/drawing/2014/main" xmlns="" id="{D2D0BC2B-042E-4B39-AFB8-15C4071DF96C}"/>
              </a:ext>
            </a:extLst>
          </p:cNvPr>
          <p:cNvSpPr txBox="1"/>
          <p:nvPr/>
        </p:nvSpPr>
        <p:spPr>
          <a:xfrm>
            <a:off x="-307975" y="685800"/>
            <a:ext cx="12111038" cy="871538"/>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Parámetros Productivos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sp>
        <p:nvSpPr>
          <p:cNvPr id="7" name="CuadroTexto 6">
            <a:extLst>
              <a:ext uri="{FF2B5EF4-FFF2-40B4-BE49-F238E27FC236}">
                <a16:creationId xmlns:a16="http://schemas.microsoft.com/office/drawing/2014/main" xmlns="" id="{EDFDFA45-284D-46BB-8112-FF5A9DB5C211}"/>
              </a:ext>
            </a:extLst>
          </p:cNvPr>
          <p:cNvSpPr txBox="1"/>
          <p:nvPr/>
        </p:nvSpPr>
        <p:spPr>
          <a:xfrm>
            <a:off x="-96688" y="1268412"/>
            <a:ext cx="5616575" cy="873125"/>
          </a:xfrm>
          <a:prstGeom prst="rect">
            <a:avLst/>
          </a:prstGeom>
          <a:noFill/>
        </p:spPr>
        <p:txBody>
          <a:bodyPr>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PORCENTAJE DE MORTALIDAD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pic>
        <p:nvPicPr>
          <p:cNvPr id="32774" name="Imagen 10">
            <a:extLst>
              <a:ext uri="{FF2B5EF4-FFF2-40B4-BE49-F238E27FC236}">
                <a16:creationId xmlns:a16="http://schemas.microsoft.com/office/drawing/2014/main" xmlns="" id="{36FFC148-E4BF-4E7E-8B65-C1EF74ED1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9" t="14046" r="3049" b="12485"/>
          <a:stretch>
            <a:fillRect/>
          </a:stretch>
        </p:blipFill>
        <p:spPr bwMode="auto">
          <a:xfrm>
            <a:off x="433726" y="1786731"/>
            <a:ext cx="6619548" cy="316082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2775" name="CuadroTexto 12">
            <a:extLst>
              <a:ext uri="{FF2B5EF4-FFF2-40B4-BE49-F238E27FC236}">
                <a16:creationId xmlns:a16="http://schemas.microsoft.com/office/drawing/2014/main" xmlns="" id="{24E3249F-C7F1-4A45-871A-31787A1870BD}"/>
              </a:ext>
            </a:extLst>
          </p:cNvPr>
          <p:cNvSpPr txBox="1">
            <a:spLocks noChangeArrowheads="1"/>
          </p:cNvSpPr>
          <p:nvPr/>
        </p:nvSpPr>
        <p:spPr bwMode="auto">
          <a:xfrm>
            <a:off x="433388" y="5071269"/>
            <a:ext cx="6619549"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s-EC" altLang="es-EC" sz="1600" dirty="0">
                <a:cs typeface="Calibri" panose="020F0502020204030204" pitchFamily="34" charset="0"/>
              </a:rPr>
              <a:t>Comportamiento de la variable porcentaje de mortalidad bajo el efecto de tres concentraciones de grasa en dietas balanceadas para alevines de </a:t>
            </a:r>
            <a:r>
              <a:rPr lang="es-EC" altLang="es-EC" sz="1600" i="1" dirty="0" err="1">
                <a:cs typeface="Calibri" panose="020F0502020204030204" pitchFamily="34" charset="0"/>
              </a:rPr>
              <a:t>Oncorhynchus</a:t>
            </a:r>
            <a:r>
              <a:rPr lang="es-EC" altLang="es-EC" sz="1600" i="1" dirty="0">
                <a:cs typeface="Calibri" panose="020F0502020204030204" pitchFamily="34" charset="0"/>
              </a:rPr>
              <a:t> </a:t>
            </a:r>
            <a:r>
              <a:rPr lang="es-EC" altLang="es-EC" sz="1600" i="1" dirty="0" err="1">
                <a:cs typeface="Calibri" panose="020F0502020204030204" pitchFamily="34" charset="0"/>
              </a:rPr>
              <a:t>mykiss</a:t>
            </a:r>
            <a:r>
              <a:rPr lang="es-EC" altLang="es-EC" sz="1600" i="1" dirty="0">
                <a:cs typeface="Calibri" panose="020F0502020204030204" pitchFamily="34" charset="0"/>
              </a:rPr>
              <a:t> </a:t>
            </a:r>
            <a:r>
              <a:rPr lang="es-EC" altLang="es-EC" sz="1600" dirty="0">
                <a:cs typeface="Calibri" panose="020F0502020204030204" pitchFamily="34" charset="0"/>
              </a:rPr>
              <a:t>durante 120 días.</a:t>
            </a:r>
            <a:endParaRPr lang="es-EC" altLang="es-EC" sz="1600" dirty="0"/>
          </a:p>
        </p:txBody>
      </p:sp>
      <p:sp>
        <p:nvSpPr>
          <p:cNvPr id="9" name="CuadroTexto 8">
            <a:extLst>
              <a:ext uri="{FF2B5EF4-FFF2-40B4-BE49-F238E27FC236}">
                <a16:creationId xmlns:a16="http://schemas.microsoft.com/office/drawing/2014/main" xmlns="" id="{1E053D22-6CDD-432C-B230-73343A1FC13D}"/>
              </a:ext>
            </a:extLst>
          </p:cNvPr>
          <p:cNvSpPr txBox="1"/>
          <p:nvPr/>
        </p:nvSpPr>
        <p:spPr>
          <a:xfrm>
            <a:off x="7176120" y="1998029"/>
            <a:ext cx="4819824" cy="4037003"/>
          </a:xfrm>
          <a:prstGeom prst="rect">
            <a:avLst/>
          </a:prstGeom>
          <a:noFill/>
        </p:spPr>
        <p:txBody>
          <a:bodyPr wrap="square">
            <a:spAutoFit/>
          </a:bodyPr>
          <a:lstStyle/>
          <a:p>
            <a:pPr marL="628650" lvl="0" indent="-285750">
              <a:lnSpc>
                <a:spcPct val="150000"/>
              </a:lnSpc>
              <a:buFont typeface="Arial" panose="020B0604020202020204" pitchFamily="34" charset="0"/>
              <a:buChar char="•"/>
            </a:pPr>
            <a:r>
              <a:rPr lang="es-EC" sz="1800" dirty="0">
                <a:effectLst/>
                <a:latin typeface="Arial" panose="020B0604020202020204" pitchFamily="34" charset="0"/>
                <a:ea typeface="Calibri" panose="020F0502020204030204" pitchFamily="34" charset="0"/>
                <a:cs typeface="Arial" panose="020B0604020202020204" pitchFamily="34" charset="0"/>
              </a:rPr>
              <a:t>Cantidad de biomasa presente por metro cúbico de agua</a:t>
            </a:r>
            <a:endParaRPr lang="es-EC" dirty="0">
              <a:latin typeface="Arial" panose="020B0604020202020204" pitchFamily="34" charset="0"/>
              <a:ea typeface="Calibri" panose="020F0502020204030204" pitchFamily="34" charset="0"/>
              <a:cs typeface="Times New Roman" panose="02020603050405020304" pitchFamily="18" charset="0"/>
            </a:endParaRPr>
          </a:p>
          <a:p>
            <a:pPr marL="628650" lvl="0" indent="-285750">
              <a:lnSpc>
                <a:spcPct val="150000"/>
              </a:lnSpc>
              <a:buFont typeface="Arial" panose="020B0604020202020204" pitchFamily="34" charset="0"/>
              <a:buChar char="•"/>
            </a:pPr>
            <a:r>
              <a:rPr lang="es-EC" sz="1800" dirty="0">
                <a:effectLst/>
                <a:latin typeface="Arial" panose="020B0604020202020204" pitchFamily="34" charset="0"/>
                <a:ea typeface="Calibri" panose="020F0502020204030204" pitchFamily="34" charset="0"/>
                <a:cs typeface="Arial" panose="020B0604020202020204" pitchFamily="34" charset="0"/>
              </a:rPr>
              <a:t>Mala Calidad del agua (Elevadas cantidades de nitrógeno amoniacal) </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marL="628650" lvl="0" indent="-285750">
              <a:lnSpc>
                <a:spcPct val="150000"/>
              </a:lnSpc>
              <a:spcAft>
                <a:spcPts val="1000"/>
              </a:spcAft>
              <a:buFont typeface="Arial" panose="020B0604020202020204" pitchFamily="34" charset="0"/>
              <a:buChar char="•"/>
            </a:pPr>
            <a:r>
              <a:rPr lang="es-EC" sz="1800" dirty="0">
                <a:effectLst/>
                <a:latin typeface="Arial" panose="020B0604020202020204" pitchFamily="34" charset="0"/>
                <a:ea typeface="Calibri" panose="020F0502020204030204" pitchFamily="34" charset="0"/>
                <a:cs typeface="Arial" panose="020B0604020202020204" pitchFamily="34" charset="0"/>
              </a:rPr>
              <a:t>Manipulación de los animales para realizar las respectivas mediciones de los diferentes parámetros</a:t>
            </a:r>
          </a:p>
          <a:p>
            <a:pPr marL="628650" lvl="0" indent="-285750">
              <a:lnSpc>
                <a:spcPct val="150000"/>
              </a:lnSpc>
              <a:spcAft>
                <a:spcPts val="1000"/>
              </a:spcAft>
              <a:buFont typeface="Arial" panose="020B0604020202020204" pitchFamily="34" charset="0"/>
              <a:buChar char="•"/>
            </a:pPr>
            <a:endParaRPr lang="es-EC" dirty="0">
              <a:latin typeface="Arial" panose="020B0604020202020204" pitchFamily="34" charset="0"/>
              <a:ea typeface="Calibri" panose="020F0502020204030204" pitchFamily="34" charset="0"/>
              <a:cs typeface="Arial" panose="020B0604020202020204" pitchFamily="34" charset="0"/>
            </a:endParaRPr>
          </a:p>
          <a:p>
            <a:pPr marL="342900" lvl="0">
              <a:lnSpc>
                <a:spcPct val="150000"/>
              </a:lnSpc>
              <a:spcAft>
                <a:spcPts val="1000"/>
              </a:spcAft>
            </a:pPr>
            <a:r>
              <a:rPr lang="es-EC" sz="1800" dirty="0">
                <a:effectLst/>
                <a:latin typeface="Arial" panose="020B0604020202020204" pitchFamily="34" charset="0"/>
                <a:ea typeface="Calibri" panose="020F0502020204030204" pitchFamily="34" charset="0"/>
                <a:cs typeface="Arial" panose="020B0604020202020204" pitchFamily="34" charset="0"/>
              </a:rPr>
              <a:t>25,70%    24%    23,97%</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xmlns="" id="{AFAFE9BB-8B8A-44E9-9669-CC386CB50873}"/>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795" name="Rectángulo 3">
            <a:extLst>
              <a:ext uri="{FF2B5EF4-FFF2-40B4-BE49-F238E27FC236}">
                <a16:creationId xmlns:a16="http://schemas.microsoft.com/office/drawing/2014/main" xmlns="" id="{C6A2C5F9-65C5-44B3-8530-C5D26DD0F7F2}"/>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5" name="CuadroTexto 4">
            <a:extLst>
              <a:ext uri="{FF2B5EF4-FFF2-40B4-BE49-F238E27FC236}">
                <a16:creationId xmlns:a16="http://schemas.microsoft.com/office/drawing/2014/main" xmlns="" id="{F155D74B-2201-4310-8514-4911FBA5E975}"/>
              </a:ext>
            </a:extLst>
          </p:cNvPr>
          <p:cNvSpPr txBox="1"/>
          <p:nvPr/>
        </p:nvSpPr>
        <p:spPr>
          <a:xfrm>
            <a:off x="5087888" y="163632"/>
            <a:ext cx="6846670" cy="871538"/>
          </a:xfrm>
          <a:prstGeom prst="rect">
            <a:avLst/>
          </a:prstGeom>
          <a:noFill/>
        </p:spPr>
        <p:txBody>
          <a:bodyPr wrap="square">
            <a:spAutoFit/>
          </a:bodyPr>
          <a:lstStyle/>
          <a:p>
            <a:pPr lvl="3" algn="ctr">
              <a:lnSpc>
                <a:spcPct val="150000"/>
              </a:lnSpc>
              <a:spcBef>
                <a:spcPts val="200"/>
              </a:spcBef>
              <a:defRPr/>
            </a:pPr>
            <a:r>
              <a:rPr lang="es-EC" b="1" dirty="0">
                <a:latin typeface="+mn-lt"/>
                <a:ea typeface="Times New Roman" panose="02020603050405020304" pitchFamily="18" charset="0"/>
                <a:cs typeface="Times New Roman" panose="02020603050405020304" pitchFamily="18" charset="0"/>
              </a:rPr>
              <a:t>Análisis Histológico    </a:t>
            </a:r>
            <a:endParaRPr lang="es-EC" b="1" i="1" dirty="0">
              <a:latin typeface="+mn-lt"/>
              <a:ea typeface="Times New Roman" panose="02020603050405020304" pitchFamily="18" charset="0"/>
              <a:cs typeface="Times New Roman" panose="02020603050405020304" pitchFamily="18" charset="0"/>
            </a:endParaRPr>
          </a:p>
          <a:p>
            <a:pPr marL="457200" indent="450215" algn="just">
              <a:lnSpc>
                <a:spcPct val="150000"/>
              </a:lnSpc>
              <a:spcAft>
                <a:spcPts val="1000"/>
              </a:spcAft>
              <a:defRPr/>
            </a:pPr>
            <a:r>
              <a:rPr lang="es-EC" dirty="0">
                <a:latin typeface="+mn-lt"/>
                <a:ea typeface="Calibri" panose="020F0502020204030204" pitchFamily="34" charset="0"/>
                <a:cs typeface="Times New Roman" panose="02020603050405020304" pitchFamily="18" charset="0"/>
              </a:rPr>
              <a:t> </a:t>
            </a:r>
          </a:p>
        </p:txBody>
      </p:sp>
      <p:pic>
        <p:nvPicPr>
          <p:cNvPr id="33797" name="Imagen 60">
            <a:extLst>
              <a:ext uri="{FF2B5EF4-FFF2-40B4-BE49-F238E27FC236}">
                <a16:creationId xmlns:a16="http://schemas.microsoft.com/office/drawing/2014/main" xmlns="" id="{8AF01A8D-1D97-4975-92A3-015D14E05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281" t="25813" r="26965" b="7980"/>
          <a:stretch>
            <a:fillRect/>
          </a:stretch>
        </p:blipFill>
        <p:spPr bwMode="auto">
          <a:xfrm>
            <a:off x="82849" y="700088"/>
            <a:ext cx="6336704" cy="578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9 Rectángulo">
            <a:extLst>
              <a:ext uri="{FF2B5EF4-FFF2-40B4-BE49-F238E27FC236}">
                <a16:creationId xmlns:a16="http://schemas.microsoft.com/office/drawing/2014/main" xmlns="" id="{42EFAD62-ED17-4CE1-848F-65AEE78CB619}"/>
              </a:ext>
            </a:extLst>
          </p:cNvPr>
          <p:cNvSpPr/>
          <p:nvPr/>
        </p:nvSpPr>
        <p:spPr>
          <a:xfrm>
            <a:off x="6528048" y="1205389"/>
            <a:ext cx="4352591" cy="738664"/>
          </a:xfrm>
          <a:prstGeom prst="rect">
            <a:avLst/>
          </a:prstGeom>
        </p:spPr>
        <p:txBody>
          <a:bodyPr wrap="square">
            <a:spAutoFit/>
          </a:bodyPr>
          <a:lstStyle/>
          <a:p>
            <a:pPr algn="just">
              <a:defRPr/>
            </a:pPr>
            <a:r>
              <a:rPr lang="es-ES" sz="1400" b="1" dirty="0">
                <a:latin typeface="+mn-lt"/>
                <a:ea typeface="Calibri" panose="020F0502020204030204" pitchFamily="34" charset="0"/>
                <a:cs typeface="Times New Roman" panose="02020603050405020304" pitchFamily="18" charset="0"/>
              </a:rPr>
              <a:t>Tejidos hepáticos de alevines de trucha arco iris vistos al microscopio con lente de aumento 40 X y 100 X respectivamente</a:t>
            </a:r>
            <a:endParaRPr lang="es-ES" sz="1400" b="1" dirty="0">
              <a:latin typeface="+mn-lt"/>
              <a:cs typeface="Times New Roman" panose="02020603050405020304" pitchFamily="18" charset="0"/>
            </a:endParaRPr>
          </a:p>
        </p:txBody>
      </p:sp>
      <p:sp>
        <p:nvSpPr>
          <p:cNvPr id="33799" name="CuadroTexto 63">
            <a:extLst>
              <a:ext uri="{FF2B5EF4-FFF2-40B4-BE49-F238E27FC236}">
                <a16:creationId xmlns:a16="http://schemas.microsoft.com/office/drawing/2014/main" xmlns="" id="{FAE0643F-5CF9-4C6B-A888-E2C6F2D3C4E4}"/>
              </a:ext>
            </a:extLst>
          </p:cNvPr>
          <p:cNvSpPr txBox="1">
            <a:spLocks noChangeArrowheads="1"/>
          </p:cNvSpPr>
          <p:nvPr/>
        </p:nvSpPr>
        <p:spPr bwMode="auto">
          <a:xfrm>
            <a:off x="6678882" y="2564904"/>
            <a:ext cx="4968552" cy="263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Aft>
                <a:spcPts val="1000"/>
              </a:spcAft>
            </a:pPr>
            <a:r>
              <a:rPr lang="es-EC" altLang="es-EC" sz="1600" dirty="0">
                <a:ea typeface="Calibri" panose="020F0502020204030204" pitchFamily="34" charset="0"/>
                <a:cs typeface="Times New Roman" panose="02020603050405020304" pitchFamily="18" charset="0"/>
              </a:rPr>
              <a:t>Se pudo evidenciar que existe un leve daño hepático (Lipidosis hepática grado 1) ya que se puede observar la presencia de </a:t>
            </a:r>
            <a:r>
              <a:rPr lang="es-EC" altLang="es-EC" sz="1600" dirty="0" err="1">
                <a:ea typeface="Calibri" panose="020F0502020204030204" pitchFamily="34" charset="0"/>
                <a:cs typeface="Times New Roman" panose="02020603050405020304" pitchFamily="18" charset="0"/>
              </a:rPr>
              <a:t>micro-vacuolas</a:t>
            </a:r>
            <a:r>
              <a:rPr lang="es-EC" altLang="es-EC" sz="1600" dirty="0">
                <a:ea typeface="Calibri" panose="020F0502020204030204" pitchFamily="34" charset="0"/>
                <a:cs typeface="Times New Roman" panose="02020603050405020304" pitchFamily="18" charset="0"/>
              </a:rPr>
              <a:t> de borde definido, una leve dilatación sinusoidal y una leve vacuolización lipídica, ocupando una pequeña parte del parénquima, provocando una distención de los hepatocitos.  </a:t>
            </a:r>
            <a:endParaRPr lang="es-EC" altLang="es-EC" sz="16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ángulo 1">
            <a:extLst>
              <a:ext uri="{FF2B5EF4-FFF2-40B4-BE49-F238E27FC236}">
                <a16:creationId xmlns:a16="http://schemas.microsoft.com/office/drawing/2014/main" xmlns="" id="{26077CC1-BA3C-4042-9877-1482ABA89FA1}"/>
              </a:ext>
            </a:extLst>
          </p:cNvPr>
          <p:cNvSpPr>
            <a:spLocks noChangeArrowheads="1"/>
          </p:cNvSpPr>
          <p:nvPr/>
        </p:nvSpPr>
        <p:spPr bwMode="auto">
          <a:xfrm>
            <a:off x="373063" y="176213"/>
            <a:ext cx="2689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15000"/>
              </a:lnSpc>
              <a:spcAft>
                <a:spcPts val="1000"/>
              </a:spcAft>
            </a:pPr>
            <a:r>
              <a:rPr lang="es-ES" altLang="es-EC" sz="2400" b="1">
                <a:latin typeface="Times New Roman" panose="02020603050405020304" pitchFamily="18" charset="0"/>
                <a:cs typeface="Times New Roman" panose="02020603050405020304" pitchFamily="18" charset="0"/>
              </a:rPr>
              <a:t>CONCLUSIONES</a:t>
            </a:r>
          </a:p>
        </p:txBody>
      </p:sp>
      <p:cxnSp>
        <p:nvCxnSpPr>
          <p:cNvPr id="3" name="Conector recto 2">
            <a:extLst>
              <a:ext uri="{FF2B5EF4-FFF2-40B4-BE49-F238E27FC236}">
                <a16:creationId xmlns:a16="http://schemas.microsoft.com/office/drawing/2014/main" xmlns="" id="{E4354AEF-31FC-4F95-B978-8CB479C79EAC}"/>
              </a:ext>
            </a:extLst>
          </p:cNvPr>
          <p:cNvCxnSpPr/>
          <p:nvPr/>
        </p:nvCxnSpPr>
        <p:spPr>
          <a:xfrm flipV="1">
            <a:off x="319088" y="696913"/>
            <a:ext cx="2743200"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xmlns="" id="{4FD499B9-8BDB-4E35-A32E-31676F78675D}"/>
              </a:ext>
            </a:extLst>
          </p:cNvPr>
          <p:cNvSpPr txBox="1">
            <a:spLocks noRot="1" noChangeAspect="1" noMove="1" noResize="1" noEditPoints="1" noAdjustHandles="1" noChangeArrowheads="1" noChangeShapeType="1" noTextEdit="1"/>
          </p:cNvSpPr>
          <p:nvPr/>
        </p:nvSpPr>
        <p:spPr>
          <a:xfrm>
            <a:off x="623392" y="908720"/>
            <a:ext cx="11178174" cy="4202561"/>
          </a:xfrm>
          <a:prstGeom prst="rect">
            <a:avLst/>
          </a:prstGeom>
          <a:blipFill>
            <a:blip r:embed="rId2"/>
            <a:stretch>
              <a:fillRect l="-436" r="-491" b="-1306"/>
            </a:stretch>
          </a:blipFill>
        </p:spPr>
        <p:txBody>
          <a:bodyPr/>
          <a:lstStyle/>
          <a:p>
            <a:pPr>
              <a:defRPr/>
            </a:pPr>
            <a:r>
              <a:rPr lang="es-EC">
                <a:noFill/>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ángulo 1">
            <a:extLst>
              <a:ext uri="{FF2B5EF4-FFF2-40B4-BE49-F238E27FC236}">
                <a16:creationId xmlns:a16="http://schemas.microsoft.com/office/drawing/2014/main" xmlns="" id="{9681C89E-7F27-4606-BE80-68177F0C5839}"/>
              </a:ext>
            </a:extLst>
          </p:cNvPr>
          <p:cNvSpPr>
            <a:spLocks noChangeArrowheads="1"/>
          </p:cNvSpPr>
          <p:nvPr/>
        </p:nvSpPr>
        <p:spPr bwMode="auto">
          <a:xfrm>
            <a:off x="373063" y="176213"/>
            <a:ext cx="2689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15000"/>
              </a:lnSpc>
              <a:spcAft>
                <a:spcPts val="1000"/>
              </a:spcAft>
            </a:pPr>
            <a:r>
              <a:rPr lang="es-ES" altLang="es-EC" sz="2400" b="1">
                <a:latin typeface="Times New Roman" panose="02020603050405020304" pitchFamily="18" charset="0"/>
                <a:cs typeface="Times New Roman" panose="02020603050405020304" pitchFamily="18" charset="0"/>
              </a:rPr>
              <a:t>CONCLUSIONES</a:t>
            </a:r>
          </a:p>
        </p:txBody>
      </p:sp>
      <p:cxnSp>
        <p:nvCxnSpPr>
          <p:cNvPr id="3" name="Conector recto 2">
            <a:extLst>
              <a:ext uri="{FF2B5EF4-FFF2-40B4-BE49-F238E27FC236}">
                <a16:creationId xmlns:a16="http://schemas.microsoft.com/office/drawing/2014/main" xmlns="" id="{3D52B914-D12D-4A88-A7D1-E706B9D5E75D}"/>
              </a:ext>
            </a:extLst>
          </p:cNvPr>
          <p:cNvCxnSpPr/>
          <p:nvPr/>
        </p:nvCxnSpPr>
        <p:spPr>
          <a:xfrm flipV="1">
            <a:off x="319088" y="696913"/>
            <a:ext cx="2743200"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844" name="CuadroTexto 4">
            <a:extLst>
              <a:ext uri="{FF2B5EF4-FFF2-40B4-BE49-F238E27FC236}">
                <a16:creationId xmlns:a16="http://schemas.microsoft.com/office/drawing/2014/main" xmlns="" id="{93FA15AE-CB18-4589-87F9-BF9D53099420}"/>
              </a:ext>
            </a:extLst>
          </p:cNvPr>
          <p:cNvSpPr txBox="1">
            <a:spLocks noChangeArrowheads="1"/>
          </p:cNvSpPr>
          <p:nvPr/>
        </p:nvSpPr>
        <p:spPr bwMode="auto">
          <a:xfrm>
            <a:off x="506413" y="981075"/>
            <a:ext cx="111791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Font typeface="Symbol" panose="05050102010706020507" pitchFamily="18" charset="2"/>
              <a:buChar char=""/>
            </a:pPr>
            <a:r>
              <a:rPr lang="es-EC" altLang="es-EC">
                <a:ea typeface="Calibri" panose="020F0502020204030204" pitchFamily="34" charset="0"/>
                <a:cs typeface="Times New Roman" panose="02020603050405020304" pitchFamily="18" charset="0"/>
              </a:rPr>
              <a:t>Con la inclusión de 20 % de grasa se mejoró los parámetros productivos (FCA= 1,41; %EA= 71,24; TCE=4,06; GP=16,07), mientras que los alevines alimentados con una dieta balanceada con 10% de grasa en su formulación presentaron valores menores para los parámetros productivos (FCA= 1,81; %EA= 55,25; TCE=3,30; GP=6,54).</a:t>
            </a:r>
            <a:endParaRPr lang="es-EC" altLang="es-EC">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buFont typeface="Symbol" panose="05050102010706020507" pitchFamily="18" charset="2"/>
              <a:buChar char=""/>
            </a:pPr>
            <a:r>
              <a:rPr lang="es-EC" altLang="es-EC">
                <a:ea typeface="Calibri" panose="020F0502020204030204" pitchFamily="34" charset="0"/>
                <a:cs typeface="Times New Roman" panose="02020603050405020304" pitchFamily="18" charset="0"/>
              </a:rPr>
              <a:t>La alimentación de alevines de trucha arcoíris con una dieta que posee en su formulación 20% grasa provocó daños leves a nivel hepático como: presencia de micro vacuolas de borde definido, manteniendo la arquitectura del hepatocito, leve dilatación sinusoidal y vacuolización lipídica, sin embargo, el porcentaje de inclusión de grasa en la dieta no afectó la supervivencia de la especie. </a:t>
            </a:r>
            <a:endParaRPr lang="es-EC" altLang="es-EC">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ángulo 1">
            <a:extLst>
              <a:ext uri="{FF2B5EF4-FFF2-40B4-BE49-F238E27FC236}">
                <a16:creationId xmlns:a16="http://schemas.microsoft.com/office/drawing/2014/main" xmlns="" id="{B70C1CD0-F5E9-4DF2-92B7-9F9AE3E3D06B}"/>
              </a:ext>
            </a:extLst>
          </p:cNvPr>
          <p:cNvSpPr>
            <a:spLocks noChangeArrowheads="1"/>
          </p:cNvSpPr>
          <p:nvPr/>
        </p:nvSpPr>
        <p:spPr bwMode="auto">
          <a:xfrm>
            <a:off x="373063" y="176213"/>
            <a:ext cx="3490912"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15000"/>
              </a:lnSpc>
              <a:spcAft>
                <a:spcPts val="1000"/>
              </a:spcAft>
            </a:pPr>
            <a:r>
              <a:rPr lang="es-ES" altLang="es-EC" sz="2400" b="1">
                <a:latin typeface="Times New Roman" panose="02020603050405020304" pitchFamily="18" charset="0"/>
                <a:cs typeface="Times New Roman" panose="02020603050405020304" pitchFamily="18" charset="0"/>
              </a:rPr>
              <a:t>RECOMENDACIONES</a:t>
            </a:r>
          </a:p>
        </p:txBody>
      </p:sp>
      <p:cxnSp>
        <p:nvCxnSpPr>
          <p:cNvPr id="3" name="Conector recto 2">
            <a:extLst>
              <a:ext uri="{FF2B5EF4-FFF2-40B4-BE49-F238E27FC236}">
                <a16:creationId xmlns:a16="http://schemas.microsoft.com/office/drawing/2014/main" xmlns="" id="{D9B6741D-02A2-4207-A295-261F115A293C}"/>
              </a:ext>
            </a:extLst>
          </p:cNvPr>
          <p:cNvCxnSpPr>
            <a:cxnSpLocks/>
          </p:cNvCxnSpPr>
          <p:nvPr/>
        </p:nvCxnSpPr>
        <p:spPr>
          <a:xfrm>
            <a:off x="319088" y="696913"/>
            <a:ext cx="3489325"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868" name="CuadroTexto 5">
            <a:extLst>
              <a:ext uri="{FF2B5EF4-FFF2-40B4-BE49-F238E27FC236}">
                <a16:creationId xmlns:a16="http://schemas.microsoft.com/office/drawing/2014/main" xmlns="" id="{B0B45C94-7C65-41C2-99DD-3AABB7E4DE11}"/>
              </a:ext>
            </a:extLst>
          </p:cNvPr>
          <p:cNvSpPr txBox="1">
            <a:spLocks noChangeArrowheads="1"/>
          </p:cNvSpPr>
          <p:nvPr/>
        </p:nvSpPr>
        <p:spPr bwMode="auto">
          <a:xfrm>
            <a:off x="319088" y="1196975"/>
            <a:ext cx="11444287"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Font typeface="Arial" panose="020B0604020202020204" pitchFamily="34" charset="0"/>
              <a:buAutoNum type="alphaLcPeriod"/>
            </a:pPr>
            <a:r>
              <a:rPr lang="es-EC" altLang="es-EC">
                <a:ea typeface="Calibri" panose="020F0502020204030204" pitchFamily="34" charset="0"/>
                <a:cs typeface="Times New Roman" panose="02020603050405020304" pitchFamily="18" charset="0"/>
              </a:rPr>
              <a:t>Evaluar dietas balanceadas para trucha arco iris tanto para la etapa de juvenil como engorda, con diferentes niveles de grasa, y su impacto en parámetros morfométricos y productivos en proyectos a pequeña y mediana escala. </a:t>
            </a:r>
            <a:endParaRPr lang="es-EC" altLang="es-EC">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buFont typeface="Arial" panose="020B0604020202020204" pitchFamily="34" charset="0"/>
              <a:buAutoNum type="alphaLcPeriod"/>
            </a:pPr>
            <a:r>
              <a:rPr lang="es-EC" altLang="es-EC">
                <a:ea typeface="Calibri" panose="020F0502020204030204" pitchFamily="34" charset="0"/>
                <a:cs typeface="Times New Roman" panose="02020603050405020304" pitchFamily="18" charset="0"/>
              </a:rPr>
              <a:t>Evaluar ingredientes alternativos que incrementen los niveles de grasa en la dieta como microalgas, aceites vegetales con baja carga de grasas saturadas, aceite de vísceras de la misma especie, entre otras alternativas.</a:t>
            </a:r>
            <a:endParaRPr lang="es-EC" altLang="es-EC">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buFont typeface="Arial" panose="020B0604020202020204" pitchFamily="34" charset="0"/>
              <a:buAutoNum type="alphaLcPeriod"/>
            </a:pPr>
            <a:r>
              <a:rPr lang="es-EC" altLang="es-EC">
                <a:ea typeface="Calibri" panose="020F0502020204030204" pitchFamily="34" charset="0"/>
                <a:cs typeface="Times New Roman" panose="02020603050405020304" pitchFamily="18" charset="0"/>
              </a:rPr>
              <a:t>Complementar la presente investigación con el seguimiento de otras variables como la tasa de ingesta del alimento, digestibilidad de las dietas, metagenómica del microbioma intestinal.</a:t>
            </a:r>
            <a:endParaRPr lang="es-EC" altLang="es-EC">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buFont typeface="Arial" panose="020B0604020202020204" pitchFamily="34" charset="0"/>
              <a:buAutoNum type="alphaLcPeriod"/>
            </a:pPr>
            <a:r>
              <a:rPr lang="es-EC" altLang="es-EC">
                <a:ea typeface="Calibri" panose="020F0502020204030204" pitchFamily="34" charset="0"/>
                <a:cs typeface="Times New Roman" panose="02020603050405020304" pitchFamily="18" charset="0"/>
              </a:rPr>
              <a:t>Evaluar la calidad de la carne con técnicas sensoriales normalizadas, así como la determinación del tiempo de vida útil y oxidabilidad de las grasas contenidas en el músculo del producto de venta.</a:t>
            </a:r>
            <a:endParaRPr lang="es-EC" altLang="es-EC">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Imagen 9">
            <a:extLst>
              <a:ext uri="{FF2B5EF4-FFF2-40B4-BE49-F238E27FC236}">
                <a16:creationId xmlns:a16="http://schemas.microsoft.com/office/drawing/2014/main" xmlns="" id="{425F2D7A-F60B-471A-B9DC-A6C1B02CA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8" y="1866900"/>
            <a:ext cx="3017837"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Imagen 10">
            <a:extLst>
              <a:ext uri="{FF2B5EF4-FFF2-40B4-BE49-F238E27FC236}">
                <a16:creationId xmlns:a16="http://schemas.microsoft.com/office/drawing/2014/main" xmlns="" id="{97695F04-160D-4B15-B234-5EC56AAF1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25" y="1866900"/>
            <a:ext cx="3017838"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2" descr="Resultado de imagen de SKRETTING">
            <a:extLst>
              <a:ext uri="{FF2B5EF4-FFF2-40B4-BE49-F238E27FC236}">
                <a16:creationId xmlns:a16="http://schemas.microsoft.com/office/drawing/2014/main" xmlns="" id="{85ABB5CF-1A95-4B02-A783-D149C3FF7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763" y="1741488"/>
            <a:ext cx="3836987"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xmlns="" id="{F3529BBD-6130-4533-93A5-B4AFFF1C99C1}"/>
              </a:ext>
            </a:extLst>
          </p:cNvPr>
          <p:cNvSpPr txBox="1"/>
          <p:nvPr/>
        </p:nvSpPr>
        <p:spPr>
          <a:xfrm>
            <a:off x="2379663" y="496888"/>
            <a:ext cx="7059612" cy="1068387"/>
          </a:xfrm>
          <a:prstGeom prst="rect">
            <a:avLst/>
          </a:prstGeom>
          <a:noFill/>
        </p:spPr>
        <p:txBody>
          <a:bodyPr>
            <a:spAutoFit/>
          </a:bodyPr>
          <a:lstStyle/>
          <a:p>
            <a:pPr algn="ctr">
              <a:lnSpc>
                <a:spcPct val="150000"/>
              </a:lnSpc>
              <a:defRPr/>
            </a:pPr>
            <a:r>
              <a:rPr lang="es-EC" sz="4800" b="1" dirty="0">
                <a:latin typeface="+mj-lt"/>
                <a:cs typeface="Times New Roman" panose="02020603050405020304" pitchFamily="18" charset="0"/>
              </a:rPr>
              <a:t>AGRADECIMIENTOS</a:t>
            </a:r>
          </a:p>
        </p:txBody>
      </p:sp>
      <p:sp>
        <p:nvSpPr>
          <p:cNvPr id="6" name="Rectángulo 5">
            <a:extLst>
              <a:ext uri="{FF2B5EF4-FFF2-40B4-BE49-F238E27FC236}">
                <a16:creationId xmlns:a16="http://schemas.microsoft.com/office/drawing/2014/main" xmlns="" id="{D83061EB-DAAD-43D8-B2A0-301115B97EA4}"/>
              </a:ext>
            </a:extLst>
          </p:cNvPr>
          <p:cNvSpPr/>
          <p:nvPr/>
        </p:nvSpPr>
        <p:spPr>
          <a:xfrm>
            <a:off x="6894513" y="4784725"/>
            <a:ext cx="2651125" cy="1062038"/>
          </a:xfrm>
          <a:prstGeom prst="rect">
            <a:avLst/>
          </a:prstGeom>
        </p:spPr>
        <p:txBody>
          <a:bodyPr wrap="none">
            <a:spAutoFit/>
          </a:bodyPr>
          <a:lstStyle/>
          <a:p>
            <a:pPr algn="ctr">
              <a:lnSpc>
                <a:spcPct val="150000"/>
              </a:lnSpc>
              <a:defRPr/>
            </a:pPr>
            <a:r>
              <a:rPr lang="es-EC" sz="4800" b="1" dirty="0">
                <a:latin typeface="+mj-lt"/>
                <a:cs typeface="Times New Roman" panose="02020603050405020304" pitchFamily="18" charset="0"/>
              </a:rPr>
              <a:t>Gracias!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ector recto 11">
            <a:extLst>
              <a:ext uri="{FF2B5EF4-FFF2-40B4-BE49-F238E27FC236}">
                <a16:creationId xmlns:a16="http://schemas.microsoft.com/office/drawing/2014/main" xmlns="" id="{65ED200C-B972-4607-86B7-B66D73F63E26}"/>
              </a:ext>
            </a:extLst>
          </p:cNvPr>
          <p:cNvCxnSpPr/>
          <p:nvPr/>
        </p:nvCxnSpPr>
        <p:spPr>
          <a:xfrm flipV="1">
            <a:off x="552450" y="757238"/>
            <a:ext cx="2836863" cy="4762"/>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171" name="CuadroTexto 10">
            <a:extLst>
              <a:ext uri="{FF2B5EF4-FFF2-40B4-BE49-F238E27FC236}">
                <a16:creationId xmlns:a16="http://schemas.microsoft.com/office/drawing/2014/main" xmlns="" id="{77910463-1E67-4E14-AEC6-81502C1C06B8}"/>
              </a:ext>
            </a:extLst>
          </p:cNvPr>
          <p:cNvSpPr txBox="1">
            <a:spLocks noChangeArrowheads="1"/>
          </p:cNvSpPr>
          <p:nvPr/>
        </p:nvSpPr>
        <p:spPr bwMode="auto">
          <a:xfrm>
            <a:off x="576263" y="230188"/>
            <a:ext cx="3057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2500" b="1">
                <a:latin typeface="Times New Roman" panose="02020603050405020304" pitchFamily="18" charset="0"/>
                <a:cs typeface="Times New Roman" panose="02020603050405020304" pitchFamily="18" charset="0"/>
              </a:rPr>
              <a:t>INTRODUCCIÓN</a:t>
            </a:r>
          </a:p>
        </p:txBody>
      </p:sp>
      <p:sp>
        <p:nvSpPr>
          <p:cNvPr id="14" name="CuadroTexto 13">
            <a:extLst>
              <a:ext uri="{FF2B5EF4-FFF2-40B4-BE49-F238E27FC236}">
                <a16:creationId xmlns:a16="http://schemas.microsoft.com/office/drawing/2014/main" xmlns="" id="{82DB0803-6AAD-449F-B2D3-BC6E6CFE470E}"/>
              </a:ext>
            </a:extLst>
          </p:cNvPr>
          <p:cNvSpPr txBox="1"/>
          <p:nvPr/>
        </p:nvSpPr>
        <p:spPr>
          <a:xfrm>
            <a:off x="3648075" y="269875"/>
            <a:ext cx="6096000" cy="415925"/>
          </a:xfrm>
          <a:prstGeom prst="rect">
            <a:avLst/>
          </a:prstGeom>
          <a:noFill/>
        </p:spPr>
        <p:txBody>
          <a:bodyPr>
            <a:spAutoFit/>
          </a:bodyPr>
          <a:lstStyle/>
          <a:p>
            <a:pPr lvl="1">
              <a:lnSpc>
                <a:spcPct val="115000"/>
              </a:lnSpc>
              <a:spcBef>
                <a:spcPts val="1000"/>
              </a:spcBef>
              <a:defRPr/>
            </a:pPr>
            <a:r>
              <a:rPr lang="es-EC" sz="2000" b="1" dirty="0">
                <a:latin typeface="+mj-lt"/>
                <a:ea typeface="Times New Roman" panose="02020603050405020304" pitchFamily="18" charset="0"/>
                <a:cs typeface="Times New Roman" panose="02020603050405020304" pitchFamily="18" charset="0"/>
              </a:rPr>
              <a:t>Antecedentes </a:t>
            </a:r>
          </a:p>
        </p:txBody>
      </p:sp>
      <p:sp>
        <p:nvSpPr>
          <p:cNvPr id="7173" name="CuadroTexto 14">
            <a:extLst>
              <a:ext uri="{FF2B5EF4-FFF2-40B4-BE49-F238E27FC236}">
                <a16:creationId xmlns:a16="http://schemas.microsoft.com/office/drawing/2014/main" xmlns="" id="{83C30AA3-4621-48C4-BA95-432646EBB96C}"/>
              </a:ext>
            </a:extLst>
          </p:cNvPr>
          <p:cNvSpPr txBox="1">
            <a:spLocks noChangeArrowheads="1"/>
          </p:cNvSpPr>
          <p:nvPr/>
        </p:nvSpPr>
        <p:spPr bwMode="auto">
          <a:xfrm>
            <a:off x="5688013" y="1071563"/>
            <a:ext cx="609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etapa del ciclo de vida</a:t>
            </a:r>
          </a:p>
          <a:p>
            <a:r>
              <a:rPr lang="es-EC" altLang="es-EC">
                <a:cs typeface="Calibri" panose="020F0502020204030204" pitchFamily="34" charset="0"/>
              </a:rPr>
              <a:t>sexo</a:t>
            </a:r>
          </a:p>
          <a:p>
            <a:r>
              <a:rPr lang="es-EC" altLang="es-EC">
                <a:cs typeface="Calibri" panose="020F0502020204030204" pitchFamily="34" charset="0"/>
              </a:rPr>
              <a:t>estado reproductivo </a:t>
            </a:r>
          </a:p>
          <a:p>
            <a:r>
              <a:rPr lang="es-EC" altLang="es-EC">
                <a:cs typeface="Calibri" panose="020F0502020204030204" pitchFamily="34" charset="0"/>
              </a:rPr>
              <a:t>calidad de agua </a:t>
            </a:r>
            <a:r>
              <a:rPr lang="es-ES" altLang="es-EC">
                <a:cs typeface="Calibri" panose="020F0502020204030204" pitchFamily="34" charset="0"/>
              </a:rPr>
              <a:t>(Arregui, 2013)</a:t>
            </a:r>
            <a:r>
              <a:rPr lang="es-EC" altLang="es-EC">
                <a:cs typeface="Calibri" panose="020F0502020204030204" pitchFamily="34" charset="0"/>
              </a:rPr>
              <a:t>. </a:t>
            </a:r>
            <a:endParaRPr lang="es-EC" altLang="es-EC"/>
          </a:p>
        </p:txBody>
      </p:sp>
      <p:sp>
        <p:nvSpPr>
          <p:cNvPr id="7174" name="CuadroTexto 15">
            <a:extLst>
              <a:ext uri="{FF2B5EF4-FFF2-40B4-BE49-F238E27FC236}">
                <a16:creationId xmlns:a16="http://schemas.microsoft.com/office/drawing/2014/main" xmlns="" id="{96268D09-01BA-46DB-8C8A-704BC95E6172}"/>
              </a:ext>
            </a:extLst>
          </p:cNvPr>
          <p:cNvSpPr txBox="1">
            <a:spLocks noChangeArrowheads="1"/>
          </p:cNvSpPr>
          <p:nvPr/>
        </p:nvSpPr>
        <p:spPr bwMode="auto">
          <a:xfrm>
            <a:off x="407988" y="1349375"/>
            <a:ext cx="2101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Requerimientos nutricionales </a:t>
            </a:r>
            <a:endParaRPr lang="es-EC" altLang="es-EC"/>
          </a:p>
        </p:txBody>
      </p:sp>
      <p:sp>
        <p:nvSpPr>
          <p:cNvPr id="7175" name="CuadroTexto 17">
            <a:extLst>
              <a:ext uri="{FF2B5EF4-FFF2-40B4-BE49-F238E27FC236}">
                <a16:creationId xmlns:a16="http://schemas.microsoft.com/office/drawing/2014/main" xmlns="" id="{23579BB9-A053-48FD-A459-05ACA9CCB9DA}"/>
              </a:ext>
            </a:extLst>
          </p:cNvPr>
          <p:cNvSpPr txBox="1">
            <a:spLocks noChangeArrowheads="1"/>
          </p:cNvSpPr>
          <p:nvPr/>
        </p:nvSpPr>
        <p:spPr bwMode="auto">
          <a:xfrm>
            <a:off x="3035300" y="1349375"/>
            <a:ext cx="2665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relacionados con los hábitos alimenticios</a:t>
            </a:r>
            <a:endParaRPr lang="es-EC" altLang="es-EC"/>
          </a:p>
        </p:txBody>
      </p:sp>
      <p:sp>
        <p:nvSpPr>
          <p:cNvPr id="6" name="Flecha: a la derecha 5">
            <a:extLst>
              <a:ext uri="{FF2B5EF4-FFF2-40B4-BE49-F238E27FC236}">
                <a16:creationId xmlns:a16="http://schemas.microsoft.com/office/drawing/2014/main" xmlns="" id="{5EFE2AC3-85F0-40B8-9535-0812865AAEF3}"/>
              </a:ext>
            </a:extLst>
          </p:cNvPr>
          <p:cNvSpPr/>
          <p:nvPr/>
        </p:nvSpPr>
        <p:spPr>
          <a:xfrm>
            <a:off x="2424113" y="1557338"/>
            <a:ext cx="503237" cy="287337"/>
          </a:xfrm>
          <a:prstGeom prst="rightArrow">
            <a:avLst/>
          </a:prstGeom>
          <a:ln>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EC"/>
          </a:p>
        </p:txBody>
      </p:sp>
      <p:sp>
        <p:nvSpPr>
          <p:cNvPr id="7" name="Abrir llave 6">
            <a:extLst>
              <a:ext uri="{FF2B5EF4-FFF2-40B4-BE49-F238E27FC236}">
                <a16:creationId xmlns:a16="http://schemas.microsoft.com/office/drawing/2014/main" xmlns="" id="{9E818E72-ADB1-44D3-AFC8-F72F7F71DDE6}"/>
              </a:ext>
            </a:extLst>
          </p:cNvPr>
          <p:cNvSpPr/>
          <p:nvPr/>
        </p:nvSpPr>
        <p:spPr>
          <a:xfrm>
            <a:off x="5375275" y="1071563"/>
            <a:ext cx="312738" cy="1200150"/>
          </a:xfrm>
          <a:prstGeom prst="lef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s-EC"/>
          </a:p>
        </p:txBody>
      </p:sp>
      <p:pic>
        <p:nvPicPr>
          <p:cNvPr id="8" name="Imagen 7">
            <a:extLst>
              <a:ext uri="{FF2B5EF4-FFF2-40B4-BE49-F238E27FC236}">
                <a16:creationId xmlns:a16="http://schemas.microsoft.com/office/drawing/2014/main" xmlns="" id="{B2B5DF92-9559-49B9-8060-CE0E35BC4EE1}"/>
              </a:ext>
            </a:extLst>
          </p:cNvPr>
          <p:cNvPicPr>
            <a:picLocks noChangeAspect="1"/>
          </p:cNvPicPr>
          <p:nvPr/>
        </p:nvPicPr>
        <p:blipFill>
          <a:blip r:embed="rId2"/>
          <a:stretch>
            <a:fillRect/>
          </a:stretch>
        </p:blipFill>
        <p:spPr>
          <a:xfrm>
            <a:off x="9768408" y="763661"/>
            <a:ext cx="1802603" cy="1825178"/>
          </a:xfrm>
          <a:prstGeom prst="ellipse">
            <a:avLst/>
          </a:prstGeom>
          <a:ln>
            <a:noFill/>
          </a:ln>
          <a:effectLst>
            <a:softEdge rad="112500"/>
          </a:effectLst>
        </p:spPr>
      </p:pic>
      <p:sp>
        <p:nvSpPr>
          <p:cNvPr id="7179" name="CuadroTexto 22">
            <a:extLst>
              <a:ext uri="{FF2B5EF4-FFF2-40B4-BE49-F238E27FC236}">
                <a16:creationId xmlns:a16="http://schemas.microsoft.com/office/drawing/2014/main" xmlns="" id="{06B6F141-C3A3-40A7-AA17-CAD79A69C742}"/>
              </a:ext>
            </a:extLst>
          </p:cNvPr>
          <p:cNvSpPr txBox="1">
            <a:spLocks noChangeArrowheads="1"/>
          </p:cNvSpPr>
          <p:nvPr/>
        </p:nvSpPr>
        <p:spPr bwMode="auto">
          <a:xfrm>
            <a:off x="5175250" y="2549525"/>
            <a:ext cx="4537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Macro componente más escaso y costoso empleado en la formulación de dietas para peces, especialmente carnívoros </a:t>
            </a:r>
            <a:r>
              <a:rPr lang="es-ES" altLang="es-EC">
                <a:cs typeface="Calibri" panose="020F0502020204030204" pitchFamily="34" charset="0"/>
              </a:rPr>
              <a:t>(León, 2006)</a:t>
            </a:r>
            <a:r>
              <a:rPr lang="es-EC" altLang="es-EC">
                <a:cs typeface="Calibri" panose="020F0502020204030204" pitchFamily="34" charset="0"/>
              </a:rPr>
              <a:t>. </a:t>
            </a:r>
            <a:endParaRPr lang="es-EC" altLang="es-EC"/>
          </a:p>
        </p:txBody>
      </p:sp>
      <p:sp>
        <p:nvSpPr>
          <p:cNvPr id="7180" name="CuadroTexto 24">
            <a:extLst>
              <a:ext uri="{FF2B5EF4-FFF2-40B4-BE49-F238E27FC236}">
                <a16:creationId xmlns:a16="http://schemas.microsoft.com/office/drawing/2014/main" xmlns="" id="{B7109225-D023-4D00-93EF-9735F9F62E4C}"/>
              </a:ext>
            </a:extLst>
          </p:cNvPr>
          <p:cNvSpPr txBox="1">
            <a:spLocks noChangeArrowheads="1"/>
          </p:cNvSpPr>
          <p:nvPr/>
        </p:nvSpPr>
        <p:spPr bwMode="auto">
          <a:xfrm>
            <a:off x="407988" y="2987675"/>
            <a:ext cx="1506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cs typeface="Calibri" panose="020F0502020204030204" pitchFamily="34" charset="0"/>
              </a:rPr>
              <a:t>La proteína</a:t>
            </a:r>
            <a:endParaRPr lang="es-EC" altLang="es-EC"/>
          </a:p>
        </p:txBody>
      </p:sp>
      <p:sp>
        <p:nvSpPr>
          <p:cNvPr id="7181" name="CuadroTexto 26">
            <a:extLst>
              <a:ext uri="{FF2B5EF4-FFF2-40B4-BE49-F238E27FC236}">
                <a16:creationId xmlns:a16="http://schemas.microsoft.com/office/drawing/2014/main" xmlns="" id="{852E4CE1-026C-436D-BE0E-5FE5F240C53B}"/>
              </a:ext>
            </a:extLst>
          </p:cNvPr>
          <p:cNvSpPr txBox="1">
            <a:spLocks noChangeArrowheads="1"/>
          </p:cNvSpPr>
          <p:nvPr/>
        </p:nvSpPr>
        <p:spPr bwMode="auto">
          <a:xfrm>
            <a:off x="2187575" y="2687638"/>
            <a:ext cx="21796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dirty="0">
                <a:cs typeface="Calibri" panose="020F0502020204030204" pitchFamily="34" charset="0"/>
              </a:rPr>
              <a:t>Crecimiento</a:t>
            </a:r>
          </a:p>
          <a:p>
            <a:r>
              <a:rPr lang="es-EC" altLang="es-EC" dirty="0">
                <a:cs typeface="Calibri" panose="020F0502020204030204" pitchFamily="34" charset="0"/>
              </a:rPr>
              <a:t>Mantenimiento</a:t>
            </a:r>
          </a:p>
          <a:p>
            <a:r>
              <a:rPr lang="es-EC" altLang="es-EC" dirty="0">
                <a:cs typeface="Calibri" panose="020F0502020204030204" pitchFamily="34" charset="0"/>
              </a:rPr>
              <a:t>fuente energética.</a:t>
            </a:r>
            <a:endParaRPr lang="es-EC" altLang="es-EC" dirty="0"/>
          </a:p>
        </p:txBody>
      </p:sp>
      <p:sp>
        <p:nvSpPr>
          <p:cNvPr id="19" name="Abrir llave 18">
            <a:extLst>
              <a:ext uri="{FF2B5EF4-FFF2-40B4-BE49-F238E27FC236}">
                <a16:creationId xmlns:a16="http://schemas.microsoft.com/office/drawing/2014/main" xmlns="" id="{77924314-5684-4B3B-BE24-3E17A3961155}"/>
              </a:ext>
            </a:extLst>
          </p:cNvPr>
          <p:cNvSpPr/>
          <p:nvPr/>
        </p:nvSpPr>
        <p:spPr>
          <a:xfrm>
            <a:off x="1914525" y="2687638"/>
            <a:ext cx="273050" cy="923925"/>
          </a:xfrm>
          <a:prstGeom prst="lef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s-EC"/>
          </a:p>
        </p:txBody>
      </p:sp>
      <p:sp>
        <p:nvSpPr>
          <p:cNvPr id="20" name="Flecha: a la derecha 19">
            <a:extLst>
              <a:ext uri="{FF2B5EF4-FFF2-40B4-BE49-F238E27FC236}">
                <a16:creationId xmlns:a16="http://schemas.microsoft.com/office/drawing/2014/main" xmlns="" id="{93E3118F-6978-4084-A65D-AEDCD63D2BF1}"/>
              </a:ext>
            </a:extLst>
          </p:cNvPr>
          <p:cNvSpPr/>
          <p:nvPr/>
        </p:nvSpPr>
        <p:spPr>
          <a:xfrm>
            <a:off x="4318000" y="2965450"/>
            <a:ext cx="576263" cy="368300"/>
          </a:xfrm>
          <a:prstGeom prst="rightArrow">
            <a:avLst/>
          </a:prstGeom>
          <a:ln>
            <a:solidFill>
              <a:srgbClr val="3366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EC"/>
          </a:p>
        </p:txBody>
      </p:sp>
      <p:sp>
        <p:nvSpPr>
          <p:cNvPr id="7184" name="CuadroTexto 30">
            <a:extLst>
              <a:ext uri="{FF2B5EF4-FFF2-40B4-BE49-F238E27FC236}">
                <a16:creationId xmlns:a16="http://schemas.microsoft.com/office/drawing/2014/main" xmlns="" id="{1D6F096B-87CA-48CF-B590-C1FA5F979CA4}"/>
              </a:ext>
            </a:extLst>
          </p:cNvPr>
          <p:cNvSpPr txBox="1">
            <a:spLocks noChangeArrowheads="1"/>
          </p:cNvSpPr>
          <p:nvPr/>
        </p:nvSpPr>
        <p:spPr bwMode="auto">
          <a:xfrm>
            <a:off x="5532438" y="4319588"/>
            <a:ext cx="5157787"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Aft>
                <a:spcPts val="1000"/>
              </a:spcAft>
            </a:pPr>
            <a:r>
              <a:rPr lang="es-EC" altLang="es-EC">
                <a:ea typeface="Calibri" panose="020F0502020204030204" pitchFamily="34" charset="0"/>
                <a:cs typeface="Times New Roman" panose="02020603050405020304" pitchFamily="18" charset="0"/>
              </a:rPr>
              <a:t>El gasto energético de proteína puede ser reducida por la inclusión de lípidos en la dieta (Vásquez, 2004)</a:t>
            </a:r>
            <a:endParaRPr lang="es-EC" altLang="es-EC">
              <a:latin typeface="Calibri" panose="020F0502020204030204" pitchFamily="34" charset="0"/>
              <a:ea typeface="Calibri" panose="020F0502020204030204" pitchFamily="34" charset="0"/>
              <a:cs typeface="Times New Roman" panose="02020603050405020304" pitchFamily="18" charset="0"/>
            </a:endParaRPr>
          </a:p>
        </p:txBody>
      </p:sp>
      <p:sp>
        <p:nvSpPr>
          <p:cNvPr id="7185" name="CuadroTexto 32">
            <a:extLst>
              <a:ext uri="{FF2B5EF4-FFF2-40B4-BE49-F238E27FC236}">
                <a16:creationId xmlns:a16="http://schemas.microsoft.com/office/drawing/2014/main" xmlns="" id="{B70A7364-861A-4749-987D-F4A74C16D813}"/>
              </a:ext>
            </a:extLst>
          </p:cNvPr>
          <p:cNvSpPr txBox="1">
            <a:spLocks noChangeArrowheads="1"/>
          </p:cNvSpPr>
          <p:nvPr/>
        </p:nvSpPr>
        <p:spPr bwMode="auto">
          <a:xfrm>
            <a:off x="334963" y="4727575"/>
            <a:ext cx="2179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Uso eficiente </a:t>
            </a:r>
          </a:p>
        </p:txBody>
      </p:sp>
      <p:sp>
        <p:nvSpPr>
          <p:cNvPr id="32" name="Flecha: hacia abajo 31">
            <a:extLst>
              <a:ext uri="{FF2B5EF4-FFF2-40B4-BE49-F238E27FC236}">
                <a16:creationId xmlns:a16="http://schemas.microsoft.com/office/drawing/2014/main" xmlns="" id="{6920FD50-DC9A-4AB7-99B1-BD99E86731AF}"/>
              </a:ext>
            </a:extLst>
          </p:cNvPr>
          <p:cNvSpPr/>
          <p:nvPr/>
        </p:nvSpPr>
        <p:spPr>
          <a:xfrm>
            <a:off x="766763" y="3605213"/>
            <a:ext cx="390525" cy="744537"/>
          </a:xfrm>
          <a:prstGeom prst="downArrow">
            <a:avLst/>
          </a:prstGeom>
          <a:ln>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EC"/>
          </a:p>
        </p:txBody>
      </p:sp>
      <p:sp>
        <p:nvSpPr>
          <p:cNvPr id="7187" name="CuadroTexto 40">
            <a:extLst>
              <a:ext uri="{FF2B5EF4-FFF2-40B4-BE49-F238E27FC236}">
                <a16:creationId xmlns:a16="http://schemas.microsoft.com/office/drawing/2014/main" xmlns="" id="{DD043F0E-BFA3-4E28-842E-D3694C742C9D}"/>
              </a:ext>
            </a:extLst>
          </p:cNvPr>
          <p:cNvSpPr txBox="1">
            <a:spLocks noChangeArrowheads="1"/>
          </p:cNvSpPr>
          <p:nvPr/>
        </p:nvSpPr>
        <p:spPr bwMode="auto">
          <a:xfrm>
            <a:off x="2646363" y="4741863"/>
            <a:ext cx="6899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Fuente de energía</a:t>
            </a:r>
          </a:p>
          <a:p>
            <a:endParaRPr lang="es-EC" altLang="es-EC">
              <a:ea typeface="Calibri" panose="020F0502020204030204" pitchFamily="34" charset="0"/>
              <a:cs typeface="Times New Roman" panose="02020603050405020304" pitchFamily="18" charset="0"/>
            </a:endParaRPr>
          </a:p>
        </p:txBody>
      </p:sp>
      <p:sp>
        <p:nvSpPr>
          <p:cNvPr id="35" name="Abrir llave 34">
            <a:extLst>
              <a:ext uri="{FF2B5EF4-FFF2-40B4-BE49-F238E27FC236}">
                <a16:creationId xmlns:a16="http://schemas.microsoft.com/office/drawing/2014/main" xmlns="" id="{FB431D4A-0519-405E-A030-B5ACE318519A}"/>
              </a:ext>
            </a:extLst>
          </p:cNvPr>
          <p:cNvSpPr/>
          <p:nvPr/>
        </p:nvSpPr>
        <p:spPr>
          <a:xfrm>
            <a:off x="4986338" y="4349750"/>
            <a:ext cx="388937" cy="1200150"/>
          </a:xfrm>
          <a:prstGeom prst="lef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s-EC"/>
          </a:p>
        </p:txBody>
      </p:sp>
      <p:cxnSp>
        <p:nvCxnSpPr>
          <p:cNvPr id="37" name="Conector recto de flecha 36">
            <a:extLst>
              <a:ext uri="{FF2B5EF4-FFF2-40B4-BE49-F238E27FC236}">
                <a16:creationId xmlns:a16="http://schemas.microsoft.com/office/drawing/2014/main" xmlns="" id="{1F0AB958-30DC-440B-A08D-7690EE49EDA5}"/>
              </a:ext>
            </a:extLst>
          </p:cNvPr>
          <p:cNvCxnSpPr/>
          <p:nvPr/>
        </p:nvCxnSpPr>
        <p:spPr>
          <a:xfrm>
            <a:off x="1970088" y="4949825"/>
            <a:ext cx="4540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71B63A54-5858-462E-988A-4D5924C9432C}"/>
              </a:ext>
            </a:extLst>
          </p:cNvPr>
          <p:cNvCxnSpPr/>
          <p:nvPr/>
        </p:nvCxnSpPr>
        <p:spPr>
          <a:xfrm flipV="1">
            <a:off x="552450" y="757238"/>
            <a:ext cx="2836863" cy="4762"/>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195" name="CuadroTexto 10">
            <a:extLst>
              <a:ext uri="{FF2B5EF4-FFF2-40B4-BE49-F238E27FC236}">
                <a16:creationId xmlns:a16="http://schemas.microsoft.com/office/drawing/2014/main" xmlns="" id="{9C577A25-ECEE-4D05-9FAE-03CFFA45F9E4}"/>
              </a:ext>
            </a:extLst>
          </p:cNvPr>
          <p:cNvSpPr txBox="1">
            <a:spLocks noChangeArrowheads="1"/>
          </p:cNvSpPr>
          <p:nvPr/>
        </p:nvSpPr>
        <p:spPr bwMode="auto">
          <a:xfrm>
            <a:off x="576263" y="230188"/>
            <a:ext cx="3057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2500" b="1">
                <a:latin typeface="Times New Roman" panose="02020603050405020304" pitchFamily="18" charset="0"/>
                <a:cs typeface="Times New Roman" panose="02020603050405020304" pitchFamily="18" charset="0"/>
              </a:rPr>
              <a:t>INTRODUCCIÓN</a:t>
            </a:r>
          </a:p>
        </p:txBody>
      </p:sp>
      <p:sp>
        <p:nvSpPr>
          <p:cNvPr id="4" name="CuadroTexto 3">
            <a:extLst>
              <a:ext uri="{FF2B5EF4-FFF2-40B4-BE49-F238E27FC236}">
                <a16:creationId xmlns:a16="http://schemas.microsoft.com/office/drawing/2014/main" xmlns="" id="{3C962BC6-952F-4A69-9F36-D777B9E21A8F}"/>
              </a:ext>
            </a:extLst>
          </p:cNvPr>
          <p:cNvSpPr txBox="1"/>
          <p:nvPr/>
        </p:nvSpPr>
        <p:spPr>
          <a:xfrm>
            <a:off x="3648075" y="269875"/>
            <a:ext cx="6096000" cy="415925"/>
          </a:xfrm>
          <a:prstGeom prst="rect">
            <a:avLst/>
          </a:prstGeom>
          <a:noFill/>
        </p:spPr>
        <p:txBody>
          <a:bodyPr>
            <a:spAutoFit/>
          </a:bodyPr>
          <a:lstStyle/>
          <a:p>
            <a:pPr lvl="1">
              <a:lnSpc>
                <a:spcPct val="115000"/>
              </a:lnSpc>
              <a:spcBef>
                <a:spcPts val="1000"/>
              </a:spcBef>
              <a:defRPr/>
            </a:pPr>
            <a:r>
              <a:rPr lang="es-EC" sz="2000" b="1" dirty="0">
                <a:latin typeface="+mj-lt"/>
                <a:ea typeface="Times New Roman" panose="02020603050405020304" pitchFamily="18" charset="0"/>
                <a:cs typeface="Times New Roman" panose="02020603050405020304" pitchFamily="18" charset="0"/>
              </a:rPr>
              <a:t>Justificación  </a:t>
            </a:r>
          </a:p>
        </p:txBody>
      </p:sp>
      <p:sp>
        <p:nvSpPr>
          <p:cNvPr id="8197" name="CuadroTexto 5">
            <a:extLst>
              <a:ext uri="{FF2B5EF4-FFF2-40B4-BE49-F238E27FC236}">
                <a16:creationId xmlns:a16="http://schemas.microsoft.com/office/drawing/2014/main" xmlns="" id="{EFC702D2-4AD7-4452-84DE-E028F84D6216}"/>
              </a:ext>
            </a:extLst>
          </p:cNvPr>
          <p:cNvSpPr txBox="1">
            <a:spLocks noChangeArrowheads="1"/>
          </p:cNvSpPr>
          <p:nvPr/>
        </p:nvSpPr>
        <p:spPr bwMode="auto">
          <a:xfrm>
            <a:off x="2524125" y="4008438"/>
            <a:ext cx="7069138"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Aft>
                <a:spcPts val="1000"/>
              </a:spcAft>
            </a:pPr>
            <a:r>
              <a:rPr lang="es-EC" altLang="es-EC" sz="1600">
                <a:ea typeface="Calibri" panose="020F0502020204030204" pitchFamily="34" charset="0"/>
                <a:cs typeface="Times New Roman" panose="02020603050405020304" pitchFamily="18" charset="0"/>
              </a:rPr>
              <a:t>45 – 50 % de proteína  </a:t>
            </a:r>
          </a:p>
          <a:p>
            <a:pPr algn="just">
              <a:spcAft>
                <a:spcPts val="1000"/>
              </a:spcAft>
            </a:pPr>
            <a:r>
              <a:rPr lang="es-EC" altLang="es-EC" sz="1600">
                <a:ea typeface="Calibri" panose="020F0502020204030204" pitchFamily="34" charset="0"/>
                <a:cs typeface="Times New Roman" panose="02020603050405020304" pitchFamily="18" charset="0"/>
              </a:rPr>
              <a:t>20 - 25 % de lípidos en su formulación</a:t>
            </a:r>
            <a:endParaRPr lang="es-EC" altLang="es-EC" sz="1600">
              <a:latin typeface="Calibri" panose="020F0502020204030204" pitchFamily="34" charset="0"/>
              <a:ea typeface="Calibri" panose="020F0502020204030204" pitchFamily="34" charset="0"/>
              <a:cs typeface="Times New Roman" panose="02020603050405020304" pitchFamily="18" charset="0"/>
            </a:endParaRPr>
          </a:p>
        </p:txBody>
      </p:sp>
      <p:sp>
        <p:nvSpPr>
          <p:cNvPr id="8198" name="CuadroTexto 7">
            <a:extLst>
              <a:ext uri="{FF2B5EF4-FFF2-40B4-BE49-F238E27FC236}">
                <a16:creationId xmlns:a16="http://schemas.microsoft.com/office/drawing/2014/main" xmlns="" id="{2FD89229-117D-467B-964E-8233CF2C9BDE}"/>
              </a:ext>
            </a:extLst>
          </p:cNvPr>
          <p:cNvSpPr txBox="1">
            <a:spLocks noChangeArrowheads="1"/>
          </p:cNvSpPr>
          <p:nvPr/>
        </p:nvSpPr>
        <p:spPr bwMode="auto">
          <a:xfrm>
            <a:off x="2538413" y="1466850"/>
            <a:ext cx="2836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Alto gasto energético y de características carnívoras </a:t>
            </a:r>
            <a:endParaRPr lang="es-EC" altLang="es-EC"/>
          </a:p>
        </p:txBody>
      </p:sp>
      <p:sp>
        <p:nvSpPr>
          <p:cNvPr id="8199" name="CuadroTexto 9">
            <a:extLst>
              <a:ext uri="{FF2B5EF4-FFF2-40B4-BE49-F238E27FC236}">
                <a16:creationId xmlns:a16="http://schemas.microsoft.com/office/drawing/2014/main" xmlns="" id="{1A49D8F5-E2F2-4A0C-B6E1-D5FC2CF4FA48}"/>
              </a:ext>
            </a:extLst>
          </p:cNvPr>
          <p:cNvSpPr txBox="1">
            <a:spLocks noChangeArrowheads="1"/>
          </p:cNvSpPr>
          <p:nvPr/>
        </p:nvSpPr>
        <p:spPr bwMode="auto">
          <a:xfrm>
            <a:off x="5735638" y="1541463"/>
            <a:ext cx="2881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Área de nutrición</a:t>
            </a:r>
            <a:endParaRPr lang="es-EC" altLang="es-EC"/>
          </a:p>
        </p:txBody>
      </p:sp>
      <p:sp>
        <p:nvSpPr>
          <p:cNvPr id="8200" name="CuadroTexto 11">
            <a:extLst>
              <a:ext uri="{FF2B5EF4-FFF2-40B4-BE49-F238E27FC236}">
                <a16:creationId xmlns:a16="http://schemas.microsoft.com/office/drawing/2014/main" xmlns="" id="{74ADFA5E-D7E1-4AFD-89F0-4C9CDC7B2408}"/>
              </a:ext>
            </a:extLst>
          </p:cNvPr>
          <p:cNvSpPr txBox="1">
            <a:spLocks noChangeArrowheads="1"/>
          </p:cNvSpPr>
          <p:nvPr/>
        </p:nvSpPr>
        <p:spPr bwMode="auto">
          <a:xfrm>
            <a:off x="7994650" y="1100138"/>
            <a:ext cx="34305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s-EC" altLang="es-EC" sz="1600">
                <a:ea typeface="Calibri" panose="020F0502020204030204" pitchFamily="34" charset="0"/>
                <a:cs typeface="Times New Roman" panose="02020603050405020304" pitchFamily="18" charset="0"/>
              </a:rPr>
              <a:t>Alto costo operativo </a:t>
            </a:r>
          </a:p>
          <a:p>
            <a:pPr algn="just"/>
            <a:r>
              <a:rPr lang="es-EC" altLang="es-EC" sz="1600">
                <a:ea typeface="Calibri" panose="020F0502020204030204" pitchFamily="34" charset="0"/>
                <a:cs typeface="Times New Roman" panose="02020603050405020304" pitchFamily="18" charset="0"/>
              </a:rPr>
              <a:t>Incidencia directa en la factibilidad de proyectos a pequeña y mediana escala</a:t>
            </a:r>
            <a:endParaRPr lang="es-EC" altLang="es-EC" sz="1600"/>
          </a:p>
        </p:txBody>
      </p:sp>
      <p:pic>
        <p:nvPicPr>
          <p:cNvPr id="13" name="Imagen 12">
            <a:extLst>
              <a:ext uri="{FF2B5EF4-FFF2-40B4-BE49-F238E27FC236}">
                <a16:creationId xmlns:a16="http://schemas.microsoft.com/office/drawing/2014/main" xmlns="" id="{48F110D5-C984-49DF-A043-094D3596A8D5}"/>
              </a:ext>
            </a:extLst>
          </p:cNvPr>
          <p:cNvPicPr>
            <a:picLocks noChangeAspect="1"/>
          </p:cNvPicPr>
          <p:nvPr/>
        </p:nvPicPr>
        <p:blipFill>
          <a:blip r:embed="rId2"/>
          <a:stretch>
            <a:fillRect/>
          </a:stretch>
        </p:blipFill>
        <p:spPr>
          <a:xfrm>
            <a:off x="355689" y="1058428"/>
            <a:ext cx="1847562" cy="1704809"/>
          </a:xfrm>
          <a:prstGeom prst="ellipse">
            <a:avLst/>
          </a:prstGeom>
          <a:ln>
            <a:noFill/>
          </a:ln>
          <a:effectLst>
            <a:softEdge rad="112500"/>
          </a:effectLst>
        </p:spPr>
      </p:pic>
      <p:sp>
        <p:nvSpPr>
          <p:cNvPr id="14" name="Flecha: a la derecha 13">
            <a:extLst>
              <a:ext uri="{FF2B5EF4-FFF2-40B4-BE49-F238E27FC236}">
                <a16:creationId xmlns:a16="http://schemas.microsoft.com/office/drawing/2014/main" xmlns="" id="{375216F8-075F-4ABD-8AB6-9781DC51E85C}"/>
              </a:ext>
            </a:extLst>
          </p:cNvPr>
          <p:cNvSpPr/>
          <p:nvPr/>
        </p:nvSpPr>
        <p:spPr>
          <a:xfrm>
            <a:off x="2163763" y="1624013"/>
            <a:ext cx="360362" cy="409575"/>
          </a:xfrm>
          <a:prstGeom prst="rightArrow">
            <a:avLst/>
          </a:prstGeom>
          <a:ln>
            <a:solidFill>
              <a:srgbClr val="53AB47"/>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EC"/>
          </a:p>
        </p:txBody>
      </p:sp>
      <p:cxnSp>
        <p:nvCxnSpPr>
          <p:cNvPr id="16" name="Conector recto de flecha 15">
            <a:extLst>
              <a:ext uri="{FF2B5EF4-FFF2-40B4-BE49-F238E27FC236}">
                <a16:creationId xmlns:a16="http://schemas.microsoft.com/office/drawing/2014/main" xmlns="" id="{B6A47125-8BB5-4707-8998-C4C298153404}"/>
              </a:ext>
            </a:extLst>
          </p:cNvPr>
          <p:cNvCxnSpPr>
            <a:stCxn id="8198" idx="3"/>
          </p:cNvCxnSpPr>
          <p:nvPr/>
        </p:nvCxnSpPr>
        <p:spPr>
          <a:xfrm flipV="1">
            <a:off x="5375275" y="1790700"/>
            <a:ext cx="3365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Abrir llave 16">
            <a:extLst>
              <a:ext uri="{FF2B5EF4-FFF2-40B4-BE49-F238E27FC236}">
                <a16:creationId xmlns:a16="http://schemas.microsoft.com/office/drawing/2014/main" xmlns="" id="{1D9BA502-E8A0-46B0-95C7-7C3ED65E97BA}"/>
              </a:ext>
            </a:extLst>
          </p:cNvPr>
          <p:cNvSpPr/>
          <p:nvPr/>
        </p:nvSpPr>
        <p:spPr>
          <a:xfrm>
            <a:off x="7673975" y="1177925"/>
            <a:ext cx="215900" cy="969963"/>
          </a:xfrm>
          <a:prstGeom prst="lef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s-EC"/>
          </a:p>
        </p:txBody>
      </p:sp>
      <p:sp>
        <p:nvSpPr>
          <p:cNvPr id="8205" name="CuadroTexto 18">
            <a:extLst>
              <a:ext uri="{FF2B5EF4-FFF2-40B4-BE49-F238E27FC236}">
                <a16:creationId xmlns:a16="http://schemas.microsoft.com/office/drawing/2014/main" xmlns="" id="{BC7FDE63-87C7-4A8A-9410-BAE383E99463}"/>
              </a:ext>
            </a:extLst>
          </p:cNvPr>
          <p:cNvSpPr txBox="1">
            <a:spLocks noChangeArrowheads="1"/>
          </p:cNvSpPr>
          <p:nvPr/>
        </p:nvSpPr>
        <p:spPr bwMode="auto">
          <a:xfrm>
            <a:off x="6959600" y="2833688"/>
            <a:ext cx="4856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Formulación de dietas efectivas y en especial en la relación proteína/energía</a:t>
            </a:r>
            <a:endParaRPr lang="es-EC" altLang="es-EC"/>
          </a:p>
        </p:txBody>
      </p:sp>
      <p:sp>
        <p:nvSpPr>
          <p:cNvPr id="20" name="Flecha: hacia abajo 19">
            <a:extLst>
              <a:ext uri="{FF2B5EF4-FFF2-40B4-BE49-F238E27FC236}">
                <a16:creationId xmlns:a16="http://schemas.microsoft.com/office/drawing/2014/main" xmlns="" id="{A31BE102-88B4-4DCF-B8E7-B1D344DDA2D4}"/>
              </a:ext>
            </a:extLst>
          </p:cNvPr>
          <p:cNvSpPr/>
          <p:nvPr/>
        </p:nvSpPr>
        <p:spPr>
          <a:xfrm>
            <a:off x="9653588" y="2106613"/>
            <a:ext cx="330200" cy="485775"/>
          </a:xfrm>
          <a:prstGeom prst="down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EC"/>
          </a:p>
        </p:txBody>
      </p:sp>
      <p:sp>
        <p:nvSpPr>
          <p:cNvPr id="8207" name="CuadroTexto 21">
            <a:extLst>
              <a:ext uri="{FF2B5EF4-FFF2-40B4-BE49-F238E27FC236}">
                <a16:creationId xmlns:a16="http://schemas.microsoft.com/office/drawing/2014/main" xmlns="" id="{66010D36-98C8-4374-8E1D-113C6EC35D46}"/>
              </a:ext>
            </a:extLst>
          </p:cNvPr>
          <p:cNvSpPr txBox="1">
            <a:spLocks noChangeArrowheads="1"/>
          </p:cNvSpPr>
          <p:nvPr/>
        </p:nvSpPr>
        <p:spPr bwMode="auto">
          <a:xfrm>
            <a:off x="4356100" y="2854325"/>
            <a:ext cx="2039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Etapa fisiológica del animal</a:t>
            </a:r>
            <a:endParaRPr lang="es-EC" altLang="es-EC"/>
          </a:p>
        </p:txBody>
      </p:sp>
      <p:cxnSp>
        <p:nvCxnSpPr>
          <p:cNvPr id="24" name="Conector recto de flecha 23">
            <a:extLst>
              <a:ext uri="{FF2B5EF4-FFF2-40B4-BE49-F238E27FC236}">
                <a16:creationId xmlns:a16="http://schemas.microsoft.com/office/drawing/2014/main" xmlns="" id="{101E3059-24C8-4609-B5BB-D9F350170032}"/>
              </a:ext>
            </a:extLst>
          </p:cNvPr>
          <p:cNvCxnSpPr>
            <a:cxnSpLocks/>
          </p:cNvCxnSpPr>
          <p:nvPr/>
        </p:nvCxnSpPr>
        <p:spPr>
          <a:xfrm flipH="1">
            <a:off x="6276975" y="3154363"/>
            <a:ext cx="6619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209" name="CuadroTexto 27">
            <a:extLst>
              <a:ext uri="{FF2B5EF4-FFF2-40B4-BE49-F238E27FC236}">
                <a16:creationId xmlns:a16="http://schemas.microsoft.com/office/drawing/2014/main" xmlns="" id="{4E2176E1-C465-4874-95F7-D65AD988D18B}"/>
              </a:ext>
            </a:extLst>
          </p:cNvPr>
          <p:cNvSpPr txBox="1">
            <a:spLocks noChangeArrowheads="1"/>
          </p:cNvSpPr>
          <p:nvPr/>
        </p:nvSpPr>
        <p:spPr bwMode="auto">
          <a:xfrm>
            <a:off x="552450" y="4154488"/>
            <a:ext cx="1985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Alimento de buena calidad </a:t>
            </a:r>
            <a:endParaRPr lang="es-EC" altLang="es-EC"/>
          </a:p>
        </p:txBody>
      </p:sp>
      <p:sp>
        <p:nvSpPr>
          <p:cNvPr id="8210" name="CuadroTexto 29">
            <a:extLst>
              <a:ext uri="{FF2B5EF4-FFF2-40B4-BE49-F238E27FC236}">
                <a16:creationId xmlns:a16="http://schemas.microsoft.com/office/drawing/2014/main" xmlns="" id="{BA3A053A-1861-4725-94F9-CB48DA5BAE60}"/>
              </a:ext>
            </a:extLst>
          </p:cNvPr>
          <p:cNvSpPr txBox="1">
            <a:spLocks noChangeArrowheads="1"/>
          </p:cNvSpPr>
          <p:nvPr/>
        </p:nvSpPr>
        <p:spPr bwMode="auto">
          <a:xfrm>
            <a:off x="173038" y="5729288"/>
            <a:ext cx="609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(Bautista, 2007).</a:t>
            </a:r>
          </a:p>
        </p:txBody>
      </p:sp>
      <p:sp>
        <p:nvSpPr>
          <p:cNvPr id="8211" name="CuadroTexto 31">
            <a:extLst>
              <a:ext uri="{FF2B5EF4-FFF2-40B4-BE49-F238E27FC236}">
                <a16:creationId xmlns:a16="http://schemas.microsoft.com/office/drawing/2014/main" xmlns="" id="{59648875-68A3-4918-AF2B-E4193A923425}"/>
              </a:ext>
            </a:extLst>
          </p:cNvPr>
          <p:cNvSpPr txBox="1">
            <a:spLocks noChangeArrowheads="1"/>
          </p:cNvSpPr>
          <p:nvPr/>
        </p:nvSpPr>
        <p:spPr bwMode="auto">
          <a:xfrm>
            <a:off x="6970713" y="3951288"/>
            <a:ext cx="4856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solidFill>
                  <a:srgbClr val="000000"/>
                </a:solidFill>
                <a:cs typeface="Calibri" panose="020F0502020204030204" pitchFamily="34" charset="0"/>
              </a:rPr>
              <a:t>Incrementar energía en las dietas  y disminuir paulatinamente  el contenido de Proteína </a:t>
            </a:r>
            <a:endParaRPr lang="es-EC" altLang="es-EC"/>
          </a:p>
        </p:txBody>
      </p:sp>
      <p:sp>
        <p:nvSpPr>
          <p:cNvPr id="33" name="Abrir llave 32">
            <a:extLst>
              <a:ext uri="{FF2B5EF4-FFF2-40B4-BE49-F238E27FC236}">
                <a16:creationId xmlns:a16="http://schemas.microsoft.com/office/drawing/2014/main" xmlns="" id="{0502BFD0-E133-486B-B417-FD424468D468}"/>
              </a:ext>
            </a:extLst>
          </p:cNvPr>
          <p:cNvSpPr/>
          <p:nvPr/>
        </p:nvSpPr>
        <p:spPr>
          <a:xfrm>
            <a:off x="2163763" y="3981450"/>
            <a:ext cx="180975" cy="842963"/>
          </a:xfrm>
          <a:prstGeom prst="lef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s-EC"/>
          </a:p>
        </p:txBody>
      </p:sp>
      <p:sp>
        <p:nvSpPr>
          <p:cNvPr id="8213" name="CuadroTexto 36">
            <a:extLst>
              <a:ext uri="{FF2B5EF4-FFF2-40B4-BE49-F238E27FC236}">
                <a16:creationId xmlns:a16="http://schemas.microsoft.com/office/drawing/2014/main" xmlns="" id="{60520FFD-69DF-4B76-B54F-8D655676A6BC}"/>
              </a:ext>
            </a:extLst>
          </p:cNvPr>
          <p:cNvSpPr txBox="1">
            <a:spLocks noChangeArrowheads="1"/>
          </p:cNvSpPr>
          <p:nvPr/>
        </p:nvSpPr>
        <p:spPr bwMode="auto">
          <a:xfrm>
            <a:off x="6970713" y="5197475"/>
            <a:ext cx="6235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solidFill>
                  <a:srgbClr val="000000"/>
                </a:solidFill>
                <a:cs typeface="Calibri" panose="020F0502020204030204" pitchFamily="34" charset="0"/>
              </a:rPr>
              <a:t>Mayor  retención de nitrógeno y energía</a:t>
            </a:r>
            <a:endParaRPr lang="es-EC" altLang="es-EC"/>
          </a:p>
        </p:txBody>
      </p:sp>
      <p:sp>
        <p:nvSpPr>
          <p:cNvPr id="8214" name="CuadroTexto 38">
            <a:extLst>
              <a:ext uri="{FF2B5EF4-FFF2-40B4-BE49-F238E27FC236}">
                <a16:creationId xmlns:a16="http://schemas.microsoft.com/office/drawing/2014/main" xmlns="" id="{609549AF-71A4-4E5B-A5A6-A68E3CEF10B9}"/>
              </a:ext>
            </a:extLst>
          </p:cNvPr>
          <p:cNvSpPr txBox="1">
            <a:spLocks noChangeArrowheads="1"/>
          </p:cNvSpPr>
          <p:nvPr/>
        </p:nvSpPr>
        <p:spPr bwMode="auto">
          <a:xfrm>
            <a:off x="2924175" y="5122863"/>
            <a:ext cx="3406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solidFill>
                  <a:srgbClr val="000000"/>
                </a:solidFill>
                <a:cs typeface="Calibri" panose="020F0502020204030204" pitchFamily="34" charset="0"/>
              </a:rPr>
              <a:t>Favorece el crecimiento y a su vez se logra disminuir la descarga nitrogenada al medio. </a:t>
            </a:r>
            <a:endParaRPr lang="es-EC" altLang="es-EC"/>
          </a:p>
        </p:txBody>
      </p:sp>
      <p:cxnSp>
        <p:nvCxnSpPr>
          <p:cNvPr id="41" name="Conector recto de flecha 40">
            <a:extLst>
              <a:ext uri="{FF2B5EF4-FFF2-40B4-BE49-F238E27FC236}">
                <a16:creationId xmlns:a16="http://schemas.microsoft.com/office/drawing/2014/main" xmlns="" id="{8BC8217C-201B-43FF-BBDB-1F8FA13EC3F2}"/>
              </a:ext>
            </a:extLst>
          </p:cNvPr>
          <p:cNvCxnSpPr>
            <a:stCxn id="8205" idx="2"/>
            <a:endCxn id="8211" idx="0"/>
          </p:cNvCxnSpPr>
          <p:nvPr/>
        </p:nvCxnSpPr>
        <p:spPr>
          <a:xfrm>
            <a:off x="9388475" y="3479800"/>
            <a:ext cx="11113" cy="4714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Conector recto de flecha 42">
            <a:extLst>
              <a:ext uri="{FF2B5EF4-FFF2-40B4-BE49-F238E27FC236}">
                <a16:creationId xmlns:a16="http://schemas.microsoft.com/office/drawing/2014/main" xmlns="" id="{8DD49872-0311-4B41-9AD4-E45F78D75E99}"/>
              </a:ext>
            </a:extLst>
          </p:cNvPr>
          <p:cNvCxnSpPr>
            <a:stCxn id="8211" idx="2"/>
          </p:cNvCxnSpPr>
          <p:nvPr/>
        </p:nvCxnSpPr>
        <p:spPr>
          <a:xfrm flipH="1">
            <a:off x="9399588" y="4597400"/>
            <a:ext cx="0" cy="5254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Conector recto de flecha 44">
            <a:extLst>
              <a:ext uri="{FF2B5EF4-FFF2-40B4-BE49-F238E27FC236}">
                <a16:creationId xmlns:a16="http://schemas.microsoft.com/office/drawing/2014/main" xmlns="" id="{1B3E825F-1B84-4149-8971-71B1FD72DA8D}"/>
              </a:ext>
            </a:extLst>
          </p:cNvPr>
          <p:cNvCxnSpPr>
            <a:cxnSpLocks/>
            <a:stCxn id="8213" idx="1"/>
          </p:cNvCxnSpPr>
          <p:nvPr/>
        </p:nvCxnSpPr>
        <p:spPr>
          <a:xfrm flipH="1">
            <a:off x="6396038" y="5383213"/>
            <a:ext cx="5746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459D0EEC-208B-46D8-AC13-8E868BE90C9F}"/>
              </a:ext>
            </a:extLst>
          </p:cNvPr>
          <p:cNvCxnSpPr/>
          <p:nvPr/>
        </p:nvCxnSpPr>
        <p:spPr>
          <a:xfrm flipV="1">
            <a:off x="552450" y="757238"/>
            <a:ext cx="2836863" cy="4762"/>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219" name="CuadroTexto 10">
            <a:extLst>
              <a:ext uri="{FF2B5EF4-FFF2-40B4-BE49-F238E27FC236}">
                <a16:creationId xmlns:a16="http://schemas.microsoft.com/office/drawing/2014/main" xmlns="" id="{56AFC498-8924-4764-98AE-5BC24BC06352}"/>
              </a:ext>
            </a:extLst>
          </p:cNvPr>
          <p:cNvSpPr txBox="1">
            <a:spLocks noChangeArrowheads="1"/>
          </p:cNvSpPr>
          <p:nvPr/>
        </p:nvSpPr>
        <p:spPr bwMode="auto">
          <a:xfrm>
            <a:off x="576263" y="230188"/>
            <a:ext cx="3057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2500" b="1">
                <a:latin typeface="Times New Roman" panose="02020603050405020304" pitchFamily="18" charset="0"/>
                <a:cs typeface="Times New Roman" panose="02020603050405020304" pitchFamily="18" charset="0"/>
              </a:rPr>
              <a:t>INTRODUCCIÓN</a:t>
            </a:r>
          </a:p>
        </p:txBody>
      </p:sp>
      <p:sp>
        <p:nvSpPr>
          <p:cNvPr id="4" name="CuadroTexto 3">
            <a:extLst>
              <a:ext uri="{FF2B5EF4-FFF2-40B4-BE49-F238E27FC236}">
                <a16:creationId xmlns:a16="http://schemas.microsoft.com/office/drawing/2014/main" xmlns="" id="{714A5B73-AA39-4AF2-95E7-34AA55578565}"/>
              </a:ext>
            </a:extLst>
          </p:cNvPr>
          <p:cNvSpPr txBox="1"/>
          <p:nvPr/>
        </p:nvSpPr>
        <p:spPr>
          <a:xfrm>
            <a:off x="3648075" y="269875"/>
            <a:ext cx="6096000" cy="415925"/>
          </a:xfrm>
          <a:prstGeom prst="rect">
            <a:avLst/>
          </a:prstGeom>
          <a:noFill/>
        </p:spPr>
        <p:txBody>
          <a:bodyPr>
            <a:spAutoFit/>
          </a:bodyPr>
          <a:lstStyle/>
          <a:p>
            <a:pPr lvl="1">
              <a:lnSpc>
                <a:spcPct val="115000"/>
              </a:lnSpc>
              <a:spcBef>
                <a:spcPts val="1000"/>
              </a:spcBef>
              <a:defRPr/>
            </a:pPr>
            <a:r>
              <a:rPr lang="es-EC" sz="2000" b="1" dirty="0">
                <a:latin typeface="+mj-lt"/>
                <a:ea typeface="Times New Roman" panose="02020603050405020304" pitchFamily="18" charset="0"/>
                <a:cs typeface="Times New Roman" panose="02020603050405020304" pitchFamily="18" charset="0"/>
              </a:rPr>
              <a:t>Problema </a:t>
            </a:r>
          </a:p>
        </p:txBody>
      </p:sp>
      <p:sp>
        <p:nvSpPr>
          <p:cNvPr id="9221" name="CuadroTexto 5">
            <a:extLst>
              <a:ext uri="{FF2B5EF4-FFF2-40B4-BE49-F238E27FC236}">
                <a16:creationId xmlns:a16="http://schemas.microsoft.com/office/drawing/2014/main" xmlns="" id="{84F0E8B5-C26F-4224-921F-341B39177A5D}"/>
              </a:ext>
            </a:extLst>
          </p:cNvPr>
          <p:cNvSpPr txBox="1">
            <a:spLocks noChangeArrowheads="1"/>
          </p:cNvSpPr>
          <p:nvPr/>
        </p:nvSpPr>
        <p:spPr bwMode="auto">
          <a:xfrm>
            <a:off x="406400" y="4344988"/>
            <a:ext cx="22733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Aft>
                <a:spcPts val="1000"/>
              </a:spcAft>
            </a:pPr>
            <a:r>
              <a:rPr lang="es-EC" altLang="es-EC">
                <a:ea typeface="Calibri" panose="020F0502020204030204" pitchFamily="34" charset="0"/>
                <a:cs typeface="Times New Roman" panose="02020603050405020304" pitchFamily="18" charset="0"/>
              </a:rPr>
              <a:t>Exceso de energía  </a:t>
            </a:r>
            <a:endParaRPr lang="es-EC" altLang="es-EC">
              <a:latin typeface="Calibri" panose="020F0502020204030204" pitchFamily="34" charset="0"/>
              <a:ea typeface="Calibri" panose="020F0502020204030204" pitchFamily="34" charset="0"/>
              <a:cs typeface="Times New Roman" panose="02020603050405020304" pitchFamily="18" charset="0"/>
            </a:endParaRPr>
          </a:p>
        </p:txBody>
      </p:sp>
      <p:sp>
        <p:nvSpPr>
          <p:cNvPr id="9222" name="CuadroTexto 7">
            <a:extLst>
              <a:ext uri="{FF2B5EF4-FFF2-40B4-BE49-F238E27FC236}">
                <a16:creationId xmlns:a16="http://schemas.microsoft.com/office/drawing/2014/main" xmlns="" id="{9912EE43-9AEE-46F8-AE01-48D8804AD757}"/>
              </a:ext>
            </a:extLst>
          </p:cNvPr>
          <p:cNvSpPr txBox="1">
            <a:spLocks noChangeArrowheads="1"/>
          </p:cNvSpPr>
          <p:nvPr/>
        </p:nvSpPr>
        <p:spPr bwMode="auto">
          <a:xfrm>
            <a:off x="620713" y="1331913"/>
            <a:ext cx="1154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Proteína</a:t>
            </a:r>
          </a:p>
        </p:txBody>
      </p:sp>
      <p:sp>
        <p:nvSpPr>
          <p:cNvPr id="9223" name="CuadroTexto 9">
            <a:extLst>
              <a:ext uri="{FF2B5EF4-FFF2-40B4-BE49-F238E27FC236}">
                <a16:creationId xmlns:a16="http://schemas.microsoft.com/office/drawing/2014/main" xmlns="" id="{82B99ED6-CC75-4087-9E76-70BB976243BE}"/>
              </a:ext>
            </a:extLst>
          </p:cNvPr>
          <p:cNvSpPr txBox="1">
            <a:spLocks noChangeArrowheads="1"/>
          </p:cNvSpPr>
          <p:nvPr/>
        </p:nvSpPr>
        <p:spPr bwMode="auto">
          <a:xfrm>
            <a:off x="2105025" y="1065213"/>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Ingrediente más costoso </a:t>
            </a:r>
            <a:endParaRPr lang="es-EC" altLang="es-EC"/>
          </a:p>
        </p:txBody>
      </p:sp>
      <p:sp>
        <p:nvSpPr>
          <p:cNvPr id="9224" name="CuadroTexto 11">
            <a:extLst>
              <a:ext uri="{FF2B5EF4-FFF2-40B4-BE49-F238E27FC236}">
                <a16:creationId xmlns:a16="http://schemas.microsoft.com/office/drawing/2014/main" xmlns="" id="{65A5B68F-C1D7-4204-A539-FB60D6FE17A0}"/>
              </a:ext>
            </a:extLst>
          </p:cNvPr>
          <p:cNvSpPr txBox="1">
            <a:spLocks noChangeArrowheads="1"/>
          </p:cNvSpPr>
          <p:nvPr/>
        </p:nvSpPr>
        <p:spPr bwMode="auto">
          <a:xfrm>
            <a:off x="2105025" y="1633538"/>
            <a:ext cx="609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Nutriente limitante para el crecimiento de peces</a:t>
            </a:r>
            <a:endParaRPr lang="es-EC" altLang="es-EC"/>
          </a:p>
        </p:txBody>
      </p:sp>
      <p:sp>
        <p:nvSpPr>
          <p:cNvPr id="9225" name="CuadroTexto 13">
            <a:extLst>
              <a:ext uri="{FF2B5EF4-FFF2-40B4-BE49-F238E27FC236}">
                <a16:creationId xmlns:a16="http://schemas.microsoft.com/office/drawing/2014/main" xmlns="" id="{9A00FFC7-43AF-4F74-98A5-8BF21CB97E9D}"/>
              </a:ext>
            </a:extLst>
          </p:cNvPr>
          <p:cNvSpPr txBox="1">
            <a:spLocks noChangeArrowheads="1"/>
          </p:cNvSpPr>
          <p:nvPr/>
        </p:nvSpPr>
        <p:spPr bwMode="auto">
          <a:xfrm>
            <a:off x="7578725" y="1349375"/>
            <a:ext cx="2901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Énfasis en el nivel proteico y energético </a:t>
            </a:r>
            <a:endParaRPr lang="es-EC" altLang="es-EC"/>
          </a:p>
        </p:txBody>
      </p:sp>
      <p:sp>
        <p:nvSpPr>
          <p:cNvPr id="9226" name="CuadroTexto 15">
            <a:extLst>
              <a:ext uri="{FF2B5EF4-FFF2-40B4-BE49-F238E27FC236}">
                <a16:creationId xmlns:a16="http://schemas.microsoft.com/office/drawing/2014/main" xmlns="" id="{FBA50D32-D3DC-40EC-AA5A-2BF8D143D1EE}"/>
              </a:ext>
            </a:extLst>
          </p:cNvPr>
          <p:cNvSpPr txBox="1">
            <a:spLocks noChangeArrowheads="1"/>
          </p:cNvSpPr>
          <p:nvPr/>
        </p:nvSpPr>
        <p:spPr bwMode="auto">
          <a:xfrm>
            <a:off x="338138" y="2455863"/>
            <a:ext cx="2746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Carencia de fuentes de energía no proteica </a:t>
            </a:r>
            <a:endParaRPr lang="es-EC" altLang="es-EC"/>
          </a:p>
        </p:txBody>
      </p:sp>
      <p:sp>
        <p:nvSpPr>
          <p:cNvPr id="9227" name="CuadroTexto 17">
            <a:extLst>
              <a:ext uri="{FF2B5EF4-FFF2-40B4-BE49-F238E27FC236}">
                <a16:creationId xmlns:a16="http://schemas.microsoft.com/office/drawing/2014/main" xmlns="" id="{6669AE21-75FB-4FD6-9F7A-EDE4F57AFE07}"/>
              </a:ext>
            </a:extLst>
          </p:cNvPr>
          <p:cNvSpPr txBox="1">
            <a:spLocks noChangeArrowheads="1"/>
          </p:cNvSpPr>
          <p:nvPr/>
        </p:nvSpPr>
        <p:spPr bwMode="auto">
          <a:xfrm>
            <a:off x="5668963" y="2349500"/>
            <a:ext cx="609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Proteína dietética puede ser fácilmente desaminada y oxidada para ser utilizada como fuente de energía</a:t>
            </a:r>
            <a:endParaRPr lang="es-EC" altLang="es-EC"/>
          </a:p>
        </p:txBody>
      </p:sp>
      <p:sp>
        <p:nvSpPr>
          <p:cNvPr id="9228" name="CuadroTexto 21">
            <a:extLst>
              <a:ext uri="{FF2B5EF4-FFF2-40B4-BE49-F238E27FC236}">
                <a16:creationId xmlns:a16="http://schemas.microsoft.com/office/drawing/2014/main" xmlns="" id="{F9E2EB1C-94CA-4FC9-AFA6-90D541381E28}"/>
              </a:ext>
            </a:extLst>
          </p:cNvPr>
          <p:cNvSpPr txBox="1">
            <a:spLocks noChangeArrowheads="1"/>
          </p:cNvSpPr>
          <p:nvPr/>
        </p:nvSpPr>
        <p:spPr bwMode="auto">
          <a:xfrm>
            <a:off x="1970088" y="3514725"/>
            <a:ext cx="3670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Utilización de la proteína como fuente de energía</a:t>
            </a:r>
            <a:endParaRPr lang="es-EC" altLang="es-EC"/>
          </a:p>
        </p:txBody>
      </p:sp>
      <p:sp>
        <p:nvSpPr>
          <p:cNvPr id="9229" name="CuadroTexto 23">
            <a:extLst>
              <a:ext uri="{FF2B5EF4-FFF2-40B4-BE49-F238E27FC236}">
                <a16:creationId xmlns:a16="http://schemas.microsoft.com/office/drawing/2014/main" xmlns="" id="{F8EF1250-9F28-4D1B-B3B1-A23A1A6581F7}"/>
              </a:ext>
            </a:extLst>
          </p:cNvPr>
          <p:cNvSpPr txBox="1">
            <a:spLocks noChangeArrowheads="1"/>
          </p:cNvSpPr>
          <p:nvPr/>
        </p:nvSpPr>
        <p:spPr bwMode="auto">
          <a:xfrm>
            <a:off x="334963" y="5746750"/>
            <a:ext cx="1906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(Antimo, 2000).</a:t>
            </a:r>
          </a:p>
        </p:txBody>
      </p:sp>
      <p:sp>
        <p:nvSpPr>
          <p:cNvPr id="9230" name="CuadroTexto 25">
            <a:extLst>
              <a:ext uri="{FF2B5EF4-FFF2-40B4-BE49-F238E27FC236}">
                <a16:creationId xmlns:a16="http://schemas.microsoft.com/office/drawing/2014/main" xmlns="" id="{8DF9207D-FD72-47C9-A1CE-73F47E630BC6}"/>
              </a:ext>
            </a:extLst>
          </p:cNvPr>
          <p:cNvSpPr txBox="1">
            <a:spLocks noChangeArrowheads="1"/>
          </p:cNvSpPr>
          <p:nvPr/>
        </p:nvSpPr>
        <p:spPr bwMode="auto">
          <a:xfrm>
            <a:off x="2971800" y="4430713"/>
            <a:ext cx="6665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Influyen directamente en la reducción de la tasa de ingesta </a:t>
            </a:r>
            <a:endParaRPr lang="es-EC" altLang="es-EC"/>
          </a:p>
        </p:txBody>
      </p:sp>
      <p:sp>
        <p:nvSpPr>
          <p:cNvPr id="9231" name="CuadroTexto 29">
            <a:extLst>
              <a:ext uri="{FF2B5EF4-FFF2-40B4-BE49-F238E27FC236}">
                <a16:creationId xmlns:a16="http://schemas.microsoft.com/office/drawing/2014/main" xmlns="" id="{BFE3B464-CD38-4174-B216-B694FB6E4418}"/>
              </a:ext>
            </a:extLst>
          </p:cNvPr>
          <p:cNvSpPr txBox="1">
            <a:spLocks noChangeArrowheads="1"/>
          </p:cNvSpPr>
          <p:nvPr/>
        </p:nvSpPr>
        <p:spPr bwMode="auto">
          <a:xfrm>
            <a:off x="3146425" y="5018088"/>
            <a:ext cx="6665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Total de proteínas o Aminoácidos  Ingestados </a:t>
            </a:r>
            <a:endParaRPr lang="es-EC" altLang="es-EC"/>
          </a:p>
        </p:txBody>
      </p:sp>
      <p:sp>
        <p:nvSpPr>
          <p:cNvPr id="31" name="Abrir llave 30">
            <a:extLst>
              <a:ext uri="{FF2B5EF4-FFF2-40B4-BE49-F238E27FC236}">
                <a16:creationId xmlns:a16="http://schemas.microsoft.com/office/drawing/2014/main" xmlns="" id="{8079BB05-576C-4F39-9456-F6BE52165023}"/>
              </a:ext>
            </a:extLst>
          </p:cNvPr>
          <p:cNvSpPr/>
          <p:nvPr/>
        </p:nvSpPr>
        <p:spPr>
          <a:xfrm>
            <a:off x="1711325" y="1065213"/>
            <a:ext cx="355600" cy="938212"/>
          </a:xfrm>
          <a:prstGeom prst="lef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s-EC"/>
          </a:p>
        </p:txBody>
      </p:sp>
      <p:cxnSp>
        <p:nvCxnSpPr>
          <p:cNvPr id="33" name="Conector recto de flecha 32">
            <a:extLst>
              <a:ext uri="{FF2B5EF4-FFF2-40B4-BE49-F238E27FC236}">
                <a16:creationId xmlns:a16="http://schemas.microsoft.com/office/drawing/2014/main" xmlns="" id="{A4DAFD61-F383-4A75-A6A0-85F1046C93FB}"/>
              </a:ext>
            </a:extLst>
          </p:cNvPr>
          <p:cNvCxnSpPr/>
          <p:nvPr/>
        </p:nvCxnSpPr>
        <p:spPr>
          <a:xfrm>
            <a:off x="6411913" y="1547813"/>
            <a:ext cx="908050"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234" name="CuadroTexto 34">
            <a:extLst>
              <a:ext uri="{FF2B5EF4-FFF2-40B4-BE49-F238E27FC236}">
                <a16:creationId xmlns:a16="http://schemas.microsoft.com/office/drawing/2014/main" xmlns="" id="{185F2762-1B94-468E-B58F-92F8D48CA381}"/>
              </a:ext>
            </a:extLst>
          </p:cNvPr>
          <p:cNvSpPr txBox="1">
            <a:spLocks noChangeArrowheads="1"/>
          </p:cNvSpPr>
          <p:nvPr/>
        </p:nvSpPr>
        <p:spPr bwMode="auto">
          <a:xfrm>
            <a:off x="3287713" y="2374900"/>
            <a:ext cx="2074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a:ea typeface="Calibri" panose="020F0502020204030204" pitchFamily="34" charset="0"/>
                <a:cs typeface="Times New Roman" panose="02020603050405020304" pitchFamily="18" charset="0"/>
              </a:rPr>
              <a:t>Lípidos</a:t>
            </a:r>
          </a:p>
          <a:p>
            <a:r>
              <a:rPr lang="es-EC" altLang="es-EC">
                <a:ea typeface="Calibri" panose="020F0502020204030204" pitchFamily="34" charset="0"/>
                <a:cs typeface="Times New Roman" panose="02020603050405020304" pitchFamily="18" charset="0"/>
              </a:rPr>
              <a:t>Carbohidratos</a:t>
            </a:r>
          </a:p>
        </p:txBody>
      </p:sp>
      <p:sp>
        <p:nvSpPr>
          <p:cNvPr id="36" name="Abrir llave 35">
            <a:extLst>
              <a:ext uri="{FF2B5EF4-FFF2-40B4-BE49-F238E27FC236}">
                <a16:creationId xmlns:a16="http://schemas.microsoft.com/office/drawing/2014/main" xmlns="" id="{070393D0-B592-4876-886E-A6E7673C607A}"/>
              </a:ext>
            </a:extLst>
          </p:cNvPr>
          <p:cNvSpPr/>
          <p:nvPr/>
        </p:nvSpPr>
        <p:spPr>
          <a:xfrm>
            <a:off x="2992438" y="2354263"/>
            <a:ext cx="295275" cy="684212"/>
          </a:xfrm>
          <a:prstGeom prst="lef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s-EC"/>
          </a:p>
        </p:txBody>
      </p:sp>
      <p:sp>
        <p:nvSpPr>
          <p:cNvPr id="37" name="Flecha: a la derecha 36">
            <a:extLst>
              <a:ext uri="{FF2B5EF4-FFF2-40B4-BE49-F238E27FC236}">
                <a16:creationId xmlns:a16="http://schemas.microsoft.com/office/drawing/2014/main" xmlns="" id="{FEE086FE-A88B-49F2-9799-0E8B8FC5A91B}"/>
              </a:ext>
            </a:extLst>
          </p:cNvPr>
          <p:cNvSpPr/>
          <p:nvPr/>
        </p:nvSpPr>
        <p:spPr>
          <a:xfrm>
            <a:off x="5016500" y="2673350"/>
            <a:ext cx="450850" cy="255588"/>
          </a:xfrm>
          <a:prstGeom prst="rightArrow">
            <a:avLst/>
          </a:prstGeom>
          <a:ln>
            <a:solidFill>
              <a:srgbClr val="92D05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EC"/>
          </a:p>
        </p:txBody>
      </p:sp>
      <p:cxnSp>
        <p:nvCxnSpPr>
          <p:cNvPr id="39" name="Conector recto de flecha 38">
            <a:extLst>
              <a:ext uri="{FF2B5EF4-FFF2-40B4-BE49-F238E27FC236}">
                <a16:creationId xmlns:a16="http://schemas.microsoft.com/office/drawing/2014/main" xmlns="" id="{2DF5D393-1D3A-4025-A2F8-58A42394FF9B}"/>
              </a:ext>
            </a:extLst>
          </p:cNvPr>
          <p:cNvCxnSpPr>
            <a:stCxn id="9227" idx="2"/>
          </p:cNvCxnSpPr>
          <p:nvPr/>
        </p:nvCxnSpPr>
        <p:spPr>
          <a:xfrm>
            <a:off x="8716963" y="2995613"/>
            <a:ext cx="0" cy="387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Flecha: curvada hacia la derecha 39">
            <a:extLst>
              <a:ext uri="{FF2B5EF4-FFF2-40B4-BE49-F238E27FC236}">
                <a16:creationId xmlns:a16="http://schemas.microsoft.com/office/drawing/2014/main" xmlns="" id="{4377C311-817B-4DCD-A6AF-09C63EF8DE53}"/>
              </a:ext>
            </a:extLst>
          </p:cNvPr>
          <p:cNvSpPr/>
          <p:nvPr/>
        </p:nvSpPr>
        <p:spPr>
          <a:xfrm>
            <a:off x="2646363" y="4564063"/>
            <a:ext cx="312737" cy="646112"/>
          </a:xfrm>
          <a:prstGeom prst="curvedRightArrow">
            <a:avLst/>
          </a:prstGeom>
          <a:ln>
            <a:solidFill>
              <a:srgbClr val="92D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C">
              <a:solidFill>
                <a:schemeClr val="tx1"/>
              </a:solidFill>
            </a:endParaRPr>
          </a:p>
        </p:txBody>
      </p:sp>
      <p:sp>
        <p:nvSpPr>
          <p:cNvPr id="9239" name="CuadroTexto 41">
            <a:extLst>
              <a:ext uri="{FF2B5EF4-FFF2-40B4-BE49-F238E27FC236}">
                <a16:creationId xmlns:a16="http://schemas.microsoft.com/office/drawing/2014/main" xmlns="" id="{42316ADB-6B31-4F65-88E9-0CC3EDC58529}"/>
              </a:ext>
            </a:extLst>
          </p:cNvPr>
          <p:cNvSpPr txBox="1">
            <a:spLocks noChangeArrowheads="1"/>
          </p:cNvSpPr>
          <p:nvPr/>
        </p:nvSpPr>
        <p:spPr bwMode="auto">
          <a:xfrm>
            <a:off x="6480175" y="3429000"/>
            <a:ext cx="5284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s-EC" altLang="es-EC">
                <a:cs typeface="Calibri" panose="020F0502020204030204" pitchFamily="34" charset="0"/>
              </a:rPr>
              <a:t>Liberación de nitrógeno amoniacal al habitad mediante la excreción</a:t>
            </a:r>
            <a:endParaRPr lang="es-EC" altLang="es-EC"/>
          </a:p>
        </p:txBody>
      </p:sp>
      <p:sp>
        <p:nvSpPr>
          <p:cNvPr id="43" name="Flecha: hacia la izquierda 42">
            <a:extLst>
              <a:ext uri="{FF2B5EF4-FFF2-40B4-BE49-F238E27FC236}">
                <a16:creationId xmlns:a16="http://schemas.microsoft.com/office/drawing/2014/main" xmlns="" id="{495B3A1B-1A4B-443C-B8C2-0C0D9B67128D}"/>
              </a:ext>
            </a:extLst>
          </p:cNvPr>
          <p:cNvSpPr/>
          <p:nvPr/>
        </p:nvSpPr>
        <p:spPr>
          <a:xfrm>
            <a:off x="5926138" y="3621088"/>
            <a:ext cx="458787" cy="369887"/>
          </a:xfrm>
          <a:prstGeom prst="leftArrow">
            <a:avLst/>
          </a:prstGeom>
          <a:ln>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EC"/>
          </a:p>
        </p:txBody>
      </p:sp>
      <p:pic>
        <p:nvPicPr>
          <p:cNvPr id="44" name="Imagen 43">
            <a:extLst>
              <a:ext uri="{FF2B5EF4-FFF2-40B4-BE49-F238E27FC236}">
                <a16:creationId xmlns:a16="http://schemas.microsoft.com/office/drawing/2014/main" xmlns="" id="{D4C4A67B-7995-4F71-B05A-A4AC0851A038}"/>
              </a:ext>
            </a:extLst>
          </p:cNvPr>
          <p:cNvPicPr>
            <a:picLocks noChangeAspect="1"/>
          </p:cNvPicPr>
          <p:nvPr/>
        </p:nvPicPr>
        <p:blipFill>
          <a:blip r:embed="rId2"/>
          <a:stretch>
            <a:fillRect/>
          </a:stretch>
        </p:blipFill>
        <p:spPr>
          <a:xfrm>
            <a:off x="9122814" y="3931400"/>
            <a:ext cx="2860195" cy="1912093"/>
          </a:xfrm>
          <a:prstGeom prst="rect">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2CF056AF-38FF-4006-9DD6-E7660C379CA3}"/>
              </a:ext>
            </a:extLst>
          </p:cNvPr>
          <p:cNvSpPr txBox="1"/>
          <p:nvPr/>
        </p:nvSpPr>
        <p:spPr>
          <a:xfrm>
            <a:off x="4664075" y="158750"/>
            <a:ext cx="2187575" cy="461963"/>
          </a:xfrm>
          <a:prstGeom prst="rect">
            <a:avLst/>
          </a:prstGeom>
          <a:noFill/>
        </p:spPr>
        <p:txBody>
          <a:bodyPr>
            <a:spAutoFit/>
          </a:bodyPr>
          <a:lstStyle/>
          <a:p>
            <a:pPr>
              <a:defRPr/>
            </a:pPr>
            <a:r>
              <a:rPr lang="es-EC" sz="2400" b="1" dirty="0">
                <a:latin typeface="+mj-lt"/>
                <a:cs typeface="Times New Roman" panose="02020603050405020304" pitchFamily="18" charset="0"/>
              </a:rPr>
              <a:t>OBJETIVOS </a:t>
            </a:r>
          </a:p>
        </p:txBody>
      </p:sp>
      <p:sp>
        <p:nvSpPr>
          <p:cNvPr id="3" name="CuadroTexto 2">
            <a:extLst>
              <a:ext uri="{FF2B5EF4-FFF2-40B4-BE49-F238E27FC236}">
                <a16:creationId xmlns:a16="http://schemas.microsoft.com/office/drawing/2014/main" xmlns="" id="{6F0FCEE8-690A-4EA9-B642-9D2092AABDA6}"/>
              </a:ext>
            </a:extLst>
          </p:cNvPr>
          <p:cNvSpPr txBox="1"/>
          <p:nvPr/>
        </p:nvSpPr>
        <p:spPr>
          <a:xfrm>
            <a:off x="503238" y="1087438"/>
            <a:ext cx="2743200" cy="368300"/>
          </a:xfrm>
          <a:prstGeom prst="rect">
            <a:avLst/>
          </a:prstGeom>
          <a:ln>
            <a:solidFill>
              <a:srgbClr val="92D050"/>
            </a:solid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s-EC" b="1" dirty="0">
                <a:latin typeface="+mj-lt"/>
                <a:cs typeface="Times New Roman" panose="02020603050405020304" pitchFamily="18" charset="0"/>
              </a:rPr>
              <a:t>OBJETIVO GENERAL </a:t>
            </a:r>
          </a:p>
        </p:txBody>
      </p:sp>
      <p:sp>
        <p:nvSpPr>
          <p:cNvPr id="4" name="CuadroTexto 3">
            <a:extLst>
              <a:ext uri="{FF2B5EF4-FFF2-40B4-BE49-F238E27FC236}">
                <a16:creationId xmlns:a16="http://schemas.microsoft.com/office/drawing/2014/main" xmlns="" id="{0A33A89D-EF73-4505-9D08-2A39A1BD897D}"/>
              </a:ext>
            </a:extLst>
          </p:cNvPr>
          <p:cNvSpPr txBox="1"/>
          <p:nvPr/>
        </p:nvSpPr>
        <p:spPr>
          <a:xfrm>
            <a:off x="7175500" y="2817813"/>
            <a:ext cx="3459163" cy="36830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s-EC" b="1" dirty="0">
                <a:latin typeface="+mj-lt"/>
                <a:cs typeface="Times New Roman" panose="02020603050405020304" pitchFamily="18" charset="0"/>
              </a:rPr>
              <a:t>OBJETIVOS ESPECÍFICOS </a:t>
            </a:r>
          </a:p>
        </p:txBody>
      </p:sp>
      <p:sp>
        <p:nvSpPr>
          <p:cNvPr id="5" name="CuadroTexto 4">
            <a:extLst>
              <a:ext uri="{FF2B5EF4-FFF2-40B4-BE49-F238E27FC236}">
                <a16:creationId xmlns:a16="http://schemas.microsoft.com/office/drawing/2014/main" xmlns="" id="{BA759EDE-11E1-404B-B22F-B86C534D8335}"/>
              </a:ext>
            </a:extLst>
          </p:cNvPr>
          <p:cNvSpPr txBox="1"/>
          <p:nvPr/>
        </p:nvSpPr>
        <p:spPr>
          <a:xfrm>
            <a:off x="688975" y="1903413"/>
            <a:ext cx="9674225" cy="709612"/>
          </a:xfrm>
          <a:prstGeom prst="rect">
            <a:avLst/>
          </a:prstGeom>
          <a:noFill/>
        </p:spPr>
        <p:txBody>
          <a:bodyPr>
            <a:spAutoFit/>
          </a:bodyPr>
          <a:lstStyle/>
          <a:p>
            <a:pPr algn="just">
              <a:lnSpc>
                <a:spcPct val="115000"/>
              </a:lnSpc>
              <a:spcAft>
                <a:spcPts val="1000"/>
              </a:spcAft>
              <a:defRPr/>
            </a:pPr>
            <a:r>
              <a:rPr lang="es-EC" dirty="0">
                <a:latin typeface="+mn-lt"/>
                <a:ea typeface="Calibri" panose="020F0502020204030204" pitchFamily="34" charset="0"/>
                <a:cs typeface="Times New Roman" panose="02020603050405020304" pitchFamily="18" charset="0"/>
              </a:rPr>
              <a:t>Evaluar el efecto de tres niveles de grasa sobre el desempeño productivo de </a:t>
            </a:r>
            <a:r>
              <a:rPr lang="es-EC" i="1" dirty="0" err="1">
                <a:latin typeface="+mn-lt"/>
                <a:ea typeface="Calibri" panose="020F0502020204030204" pitchFamily="34" charset="0"/>
                <a:cs typeface="Times New Roman" panose="02020603050405020304" pitchFamily="18" charset="0"/>
              </a:rPr>
              <a:t>Oncorhynchus</a:t>
            </a:r>
            <a:r>
              <a:rPr lang="es-EC" i="1" dirty="0">
                <a:latin typeface="+mn-lt"/>
                <a:ea typeface="Calibri" panose="020F0502020204030204" pitchFamily="34" charset="0"/>
                <a:cs typeface="Times New Roman" panose="02020603050405020304" pitchFamily="18" charset="0"/>
              </a:rPr>
              <a:t> </a:t>
            </a:r>
            <a:r>
              <a:rPr lang="es-EC" i="1" dirty="0" err="1">
                <a:latin typeface="+mn-lt"/>
                <a:ea typeface="Calibri" panose="020F0502020204030204" pitchFamily="34" charset="0"/>
                <a:cs typeface="Times New Roman" panose="02020603050405020304" pitchFamily="18" charset="0"/>
              </a:rPr>
              <a:t>mykiss</a:t>
            </a:r>
            <a:r>
              <a:rPr lang="es-EC" dirty="0">
                <a:latin typeface="+mn-lt"/>
                <a:ea typeface="Calibri" panose="020F0502020204030204" pitchFamily="34" charset="0"/>
                <a:cs typeface="Times New Roman" panose="02020603050405020304" pitchFamily="18" charset="0"/>
              </a:rPr>
              <a:t> en fase de alevinaje.</a:t>
            </a:r>
            <a:endParaRPr lang="es-EC" sz="1600" dirty="0">
              <a:latin typeface="+mn-lt"/>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xmlns="" id="{A368293E-2941-4CFA-84F0-59B1676694B5}"/>
              </a:ext>
            </a:extLst>
          </p:cNvPr>
          <p:cNvSpPr txBox="1"/>
          <p:nvPr/>
        </p:nvSpPr>
        <p:spPr>
          <a:xfrm>
            <a:off x="557213" y="3573463"/>
            <a:ext cx="10402887" cy="2381250"/>
          </a:xfrm>
          <a:prstGeom prst="rect">
            <a:avLst/>
          </a:prstGeom>
          <a:noFill/>
        </p:spPr>
        <p:txBody>
          <a:bodyPr>
            <a:spAutoFit/>
          </a:bodyPr>
          <a:lstStyle/>
          <a:p>
            <a:pPr marL="800100" indent="-342900" algn="just">
              <a:lnSpc>
                <a:spcPct val="150000"/>
              </a:lnSpc>
              <a:spcAft>
                <a:spcPts val="1000"/>
              </a:spcAft>
              <a:buFont typeface="+mj-lt"/>
              <a:buAutoNum type="arabicPeriod"/>
              <a:defRPr/>
            </a:pPr>
            <a:r>
              <a:rPr lang="es-EC" dirty="0">
                <a:latin typeface="+mn-lt"/>
                <a:ea typeface="Calibri" panose="020F0502020204030204" pitchFamily="34" charset="0"/>
                <a:cs typeface="Times New Roman" panose="02020603050405020304" pitchFamily="18" charset="0"/>
              </a:rPr>
              <a:t>Determinar el comportamiento productivo de alevines de Trucha arcoíris, bajo el efecto de dietas balanceadas con tres niveles de grasa.</a:t>
            </a:r>
            <a:endParaRPr lang="es-EC" sz="1600" dirty="0">
              <a:latin typeface="+mn-lt"/>
              <a:ea typeface="Calibri" panose="020F0502020204030204" pitchFamily="34" charset="0"/>
              <a:cs typeface="Times New Roman" panose="02020603050405020304" pitchFamily="18" charset="0"/>
            </a:endParaRPr>
          </a:p>
          <a:p>
            <a:pPr marL="800100" indent="-342900" algn="just">
              <a:lnSpc>
                <a:spcPct val="150000"/>
              </a:lnSpc>
              <a:spcAft>
                <a:spcPts val="1000"/>
              </a:spcAft>
              <a:buFont typeface="+mj-lt"/>
              <a:buAutoNum type="arabicPeriod"/>
              <a:defRPr/>
            </a:pPr>
            <a:r>
              <a:rPr lang="es-EC" dirty="0">
                <a:latin typeface="+mn-lt"/>
                <a:ea typeface="Calibri" panose="020F0502020204030204" pitchFamily="34" charset="0"/>
                <a:cs typeface="Times New Roman" panose="02020603050405020304" pitchFamily="18" charset="0"/>
              </a:rPr>
              <a:t>Analizar los parámetros morfométricos en alevines de Trucha arcoíris suplementadas con tres dietas formuladas con diferentes niveles de grasa.</a:t>
            </a:r>
            <a:endParaRPr lang="es-EC" sz="1600" dirty="0">
              <a:latin typeface="+mn-lt"/>
              <a:ea typeface="Calibri" panose="020F0502020204030204" pitchFamily="34" charset="0"/>
              <a:cs typeface="Times New Roman" panose="02020603050405020304" pitchFamily="18" charset="0"/>
            </a:endParaRPr>
          </a:p>
          <a:p>
            <a:pPr marL="800100" indent="-342900" algn="just">
              <a:lnSpc>
                <a:spcPct val="150000"/>
              </a:lnSpc>
              <a:spcAft>
                <a:spcPts val="1000"/>
              </a:spcAft>
              <a:buFont typeface="+mj-lt"/>
              <a:buAutoNum type="arabicPeriod"/>
              <a:defRPr/>
            </a:pPr>
            <a:r>
              <a:rPr lang="es-EC" dirty="0">
                <a:latin typeface="+mn-lt"/>
                <a:ea typeface="Calibri" panose="020F0502020204030204" pitchFamily="34" charset="0"/>
                <a:cs typeface="Times New Roman" panose="02020603050405020304" pitchFamily="18" charset="0"/>
              </a:rPr>
              <a:t>Evaluar el efecto de la grasa presente en la dieta sobre el tejido hepático de trucha arco iris.</a:t>
            </a:r>
            <a:endParaRPr lang="es-EC" sz="1600" dirty="0">
              <a:latin typeface="+mn-lt"/>
              <a:ea typeface="Calibri" panose="020F0502020204030204" pitchFamily="34" charset="0"/>
              <a:cs typeface="Times New Roman" panose="02020603050405020304" pitchFamily="18" charset="0"/>
            </a:endParaRPr>
          </a:p>
        </p:txBody>
      </p:sp>
      <p:cxnSp>
        <p:nvCxnSpPr>
          <p:cNvPr id="7" name="Conector recto 6">
            <a:extLst>
              <a:ext uri="{FF2B5EF4-FFF2-40B4-BE49-F238E27FC236}">
                <a16:creationId xmlns:a16="http://schemas.microsoft.com/office/drawing/2014/main" xmlns="" id="{5A35A906-4B11-4631-905B-DD462E861068}"/>
              </a:ext>
            </a:extLst>
          </p:cNvPr>
          <p:cNvCxnSpPr>
            <a:cxnSpLocks/>
          </p:cNvCxnSpPr>
          <p:nvPr/>
        </p:nvCxnSpPr>
        <p:spPr>
          <a:xfrm>
            <a:off x="4664075" y="620713"/>
            <a:ext cx="2187575"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75AB0AAB-C5FE-4047-A295-DBE9FEF9D27F}"/>
              </a:ext>
            </a:extLst>
          </p:cNvPr>
          <p:cNvSpPr txBox="1"/>
          <p:nvPr/>
        </p:nvSpPr>
        <p:spPr>
          <a:xfrm>
            <a:off x="3643313" y="260350"/>
            <a:ext cx="4068762" cy="461963"/>
          </a:xfrm>
          <a:prstGeom prst="rect">
            <a:avLst/>
          </a:prstGeom>
          <a:noFill/>
        </p:spPr>
        <p:txBody>
          <a:bodyPr>
            <a:spAutoFit/>
          </a:bodyPr>
          <a:lstStyle/>
          <a:p>
            <a:pPr algn="ctr">
              <a:defRPr/>
            </a:pPr>
            <a:r>
              <a:rPr lang="es-EC" sz="2400" dirty="0">
                <a:latin typeface="+mj-lt"/>
                <a:cs typeface="Times New Roman" panose="02020603050405020304" pitchFamily="18" charset="0"/>
              </a:rPr>
              <a:t>HIPÓTESIS </a:t>
            </a:r>
          </a:p>
        </p:txBody>
      </p:sp>
      <p:sp>
        <p:nvSpPr>
          <p:cNvPr id="3" name="CuadroTexto 2">
            <a:extLst>
              <a:ext uri="{FF2B5EF4-FFF2-40B4-BE49-F238E27FC236}">
                <a16:creationId xmlns:a16="http://schemas.microsoft.com/office/drawing/2014/main" xmlns="" id="{4B8D74D2-C7D3-4D3F-A4EA-092DE95B2359}"/>
              </a:ext>
            </a:extLst>
          </p:cNvPr>
          <p:cNvSpPr txBox="1"/>
          <p:nvPr/>
        </p:nvSpPr>
        <p:spPr>
          <a:xfrm>
            <a:off x="1258887" y="1088282"/>
            <a:ext cx="9674225" cy="3663054"/>
          </a:xfrm>
          <a:prstGeom prst="rect">
            <a:avLst/>
          </a:prstGeom>
          <a:noFill/>
        </p:spPr>
        <p:txBody>
          <a:bodyPr>
            <a:spAutoFit/>
          </a:bodyPr>
          <a:lstStyle/>
          <a:p>
            <a:pPr algn="just">
              <a:lnSpc>
                <a:spcPct val="150000"/>
              </a:lnSpc>
              <a:spcAft>
                <a:spcPts val="1000"/>
              </a:spcAft>
            </a:pPr>
            <a:r>
              <a:rPr lang="es-EC" sz="1800" b="1" dirty="0">
                <a:effectLst/>
                <a:latin typeface="Arial" panose="020B0604020202020204" pitchFamily="34" charset="0"/>
                <a:ea typeface="Calibri" panose="020F0502020204030204" pitchFamily="34" charset="0"/>
                <a:cs typeface="Arial" panose="020B0604020202020204" pitchFamily="34" charset="0"/>
              </a:rPr>
              <a:t>H</a:t>
            </a:r>
            <a:r>
              <a:rPr lang="es-EC" sz="1800" b="1" baseline="-25000" dirty="0">
                <a:effectLst/>
                <a:latin typeface="Arial" panose="020B0604020202020204" pitchFamily="34" charset="0"/>
                <a:ea typeface="Calibri" panose="020F0502020204030204" pitchFamily="34" charset="0"/>
                <a:cs typeface="Arial" panose="020B0604020202020204" pitchFamily="34" charset="0"/>
              </a:rPr>
              <a:t>0</a:t>
            </a:r>
            <a:r>
              <a:rPr lang="es-EC" sz="1800" b="1" dirty="0">
                <a:effectLst/>
                <a:latin typeface="Arial" panose="020B0604020202020204" pitchFamily="34" charset="0"/>
                <a:ea typeface="Calibri" panose="020F0502020204030204" pitchFamily="34" charset="0"/>
                <a:cs typeface="Arial" panose="020B0604020202020204" pitchFamily="34" charset="0"/>
              </a:rPr>
              <a:t>: “</a:t>
            </a:r>
            <a:r>
              <a:rPr lang="es-EC" sz="1800" dirty="0">
                <a:effectLst/>
                <a:latin typeface="Arial" panose="020B0604020202020204" pitchFamily="34" charset="0"/>
                <a:ea typeface="Calibri" panose="020F0502020204030204" pitchFamily="34" charset="0"/>
                <a:cs typeface="Arial" panose="020B0604020202020204" pitchFamily="34" charset="0"/>
              </a:rPr>
              <a:t>Los alevines de Trucha arcoíris, suplementados con una dieta que contiene 20 % de Grasa en su formulación, presentan menor ganancia de peso, que los alevines suplementados con otras dietas”. </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es-EC" sz="1800" b="1" dirty="0">
                <a:effectLst/>
                <a:latin typeface="Arial" panose="020B0604020202020204" pitchFamily="34" charset="0"/>
                <a:ea typeface="Calibri" panose="020F0502020204030204" pitchFamily="34" charset="0"/>
                <a:cs typeface="Arial" panose="020B0604020202020204" pitchFamily="34" charset="0"/>
              </a:rPr>
              <a:t>H</a:t>
            </a:r>
            <a:r>
              <a:rPr lang="es-EC" sz="1800" b="1" baseline="-25000" dirty="0">
                <a:effectLst/>
                <a:latin typeface="Arial" panose="020B0604020202020204" pitchFamily="34" charset="0"/>
                <a:ea typeface="Calibri" panose="020F0502020204030204" pitchFamily="34" charset="0"/>
                <a:cs typeface="Arial" panose="020B0604020202020204" pitchFamily="34" charset="0"/>
              </a:rPr>
              <a:t>1</a:t>
            </a:r>
            <a:r>
              <a:rPr lang="es-EC" sz="1800" b="1" dirty="0">
                <a:effectLst/>
                <a:latin typeface="Arial" panose="020B0604020202020204" pitchFamily="34" charset="0"/>
                <a:ea typeface="Calibri" panose="020F0502020204030204" pitchFamily="34" charset="0"/>
                <a:cs typeface="Arial" panose="020B0604020202020204" pitchFamily="34" charset="0"/>
              </a:rPr>
              <a:t>:</a:t>
            </a:r>
            <a:r>
              <a:rPr lang="es-EC" sz="1800" dirty="0">
                <a:effectLst/>
                <a:latin typeface="Arial" panose="020B0604020202020204" pitchFamily="34" charset="0"/>
                <a:ea typeface="Calibri" panose="020F0502020204030204" pitchFamily="34" charset="0"/>
                <a:cs typeface="Arial" panose="020B0604020202020204" pitchFamily="34" charset="0"/>
              </a:rPr>
              <a:t> “Los alevines de Trucha arcoíris, suplementados con una dieta que contiene 20 % de Grasa en su formulación, presentan mayor ganancia de peso, que los alevines suplementados con otras dietas”.</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1000"/>
              </a:spcAft>
              <a:defRPr/>
            </a:pPr>
            <a:endParaRPr lang="es-EC" sz="1600" dirty="0">
              <a:latin typeface="+mn-lt"/>
              <a:ea typeface="Calibri" panose="020F0502020204030204" pitchFamily="34" charset="0"/>
              <a:cs typeface="Times New Roman" panose="02020603050405020304" pitchFamily="18" charset="0"/>
            </a:endParaRPr>
          </a:p>
          <a:p>
            <a:pPr algn="just">
              <a:lnSpc>
                <a:spcPct val="150000"/>
              </a:lnSpc>
              <a:spcAft>
                <a:spcPts val="1000"/>
              </a:spcAft>
              <a:defRPr/>
            </a:pPr>
            <a:endParaRPr lang="es-EC" sz="1600" dirty="0">
              <a:latin typeface="+mn-lt"/>
              <a:ea typeface="Calibri" panose="020F0502020204030204" pitchFamily="34" charset="0"/>
              <a:cs typeface="Times New Roman" panose="02020603050405020304" pitchFamily="18" charset="0"/>
            </a:endParaRPr>
          </a:p>
        </p:txBody>
      </p:sp>
      <p:cxnSp>
        <p:nvCxnSpPr>
          <p:cNvPr id="4" name="Conector recto 3">
            <a:extLst>
              <a:ext uri="{FF2B5EF4-FFF2-40B4-BE49-F238E27FC236}">
                <a16:creationId xmlns:a16="http://schemas.microsoft.com/office/drawing/2014/main" xmlns="" id="{B80E9E95-8BB7-4E1D-B022-1FB1FE57F44B}"/>
              </a:ext>
            </a:extLst>
          </p:cNvPr>
          <p:cNvCxnSpPr>
            <a:cxnSpLocks/>
          </p:cNvCxnSpPr>
          <p:nvPr/>
        </p:nvCxnSpPr>
        <p:spPr>
          <a:xfrm>
            <a:off x="4641850" y="722313"/>
            <a:ext cx="2187575"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xmlns="" id="{4077A23C-D87A-4F37-A8B4-E4DC7424E6C4}"/>
              </a:ext>
            </a:extLst>
          </p:cNvPr>
          <p:cNvPicPr>
            <a:picLocks noChangeAspect="1"/>
          </p:cNvPicPr>
          <p:nvPr/>
        </p:nvPicPr>
        <p:blipFill>
          <a:blip r:embed="rId2"/>
          <a:stretch>
            <a:fillRect/>
          </a:stretch>
        </p:blipFill>
        <p:spPr>
          <a:xfrm>
            <a:off x="3143671" y="3976409"/>
            <a:ext cx="2952328" cy="1793309"/>
          </a:xfrm>
          <a:prstGeom prst="rect">
            <a:avLst/>
          </a:prstGeom>
          <a:ln>
            <a:noFill/>
          </a:ln>
          <a:effectLst>
            <a:softEdge rad="112500"/>
          </a:effectLst>
        </p:spPr>
      </p:pic>
      <p:pic>
        <p:nvPicPr>
          <p:cNvPr id="6" name="Imagen 5">
            <a:extLst>
              <a:ext uri="{FF2B5EF4-FFF2-40B4-BE49-F238E27FC236}">
                <a16:creationId xmlns:a16="http://schemas.microsoft.com/office/drawing/2014/main" xmlns="" id="{C1D210A3-D6E3-4A6A-983E-EA77269C2316}"/>
              </a:ext>
            </a:extLst>
          </p:cNvPr>
          <p:cNvPicPr>
            <a:picLocks noChangeAspect="1"/>
          </p:cNvPicPr>
          <p:nvPr/>
        </p:nvPicPr>
        <p:blipFill>
          <a:blip r:embed="rId3"/>
          <a:stretch>
            <a:fillRect/>
          </a:stretch>
        </p:blipFill>
        <p:spPr>
          <a:xfrm>
            <a:off x="6960096" y="3810716"/>
            <a:ext cx="2832926" cy="2124694"/>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D92C0725-8D58-4EC8-A13B-D977A0EF10D5}"/>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cxnSp>
        <p:nvCxnSpPr>
          <p:cNvPr id="4" name="Conector recto 3">
            <a:extLst>
              <a:ext uri="{FF2B5EF4-FFF2-40B4-BE49-F238E27FC236}">
                <a16:creationId xmlns:a16="http://schemas.microsoft.com/office/drawing/2014/main" xmlns="" id="{E6F7A2BB-327C-4017-A17C-BBC46CAA8237}"/>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2 Rectángulo">
            <a:extLst>
              <a:ext uri="{FF2B5EF4-FFF2-40B4-BE49-F238E27FC236}">
                <a16:creationId xmlns:a16="http://schemas.microsoft.com/office/drawing/2014/main" xmlns="" id="{0366F5C3-E729-490E-BB7F-630173C9FA4A}"/>
              </a:ext>
            </a:extLst>
          </p:cNvPr>
          <p:cNvSpPr/>
          <p:nvPr/>
        </p:nvSpPr>
        <p:spPr>
          <a:xfrm>
            <a:off x="119063" y="1019175"/>
            <a:ext cx="7162800" cy="369888"/>
          </a:xfrm>
          <a:prstGeom prst="rect">
            <a:avLst/>
          </a:prstGeom>
        </p:spPr>
        <p:txBody>
          <a:bodyPr>
            <a:spAutoFit/>
          </a:bodyPr>
          <a:lstStyle/>
          <a:p>
            <a:pPr algn="ctr">
              <a:defRPr/>
            </a:pPr>
            <a:r>
              <a:rPr lang="es-EC" dirty="0">
                <a:latin typeface="+mn-lt"/>
                <a:cs typeface="Times New Roman" panose="02020603050405020304" pitchFamily="18" charset="0"/>
              </a:rPr>
              <a:t>Parámetros fisicoquímicos para un cultivo de trucha arco iris </a:t>
            </a:r>
            <a:endParaRPr lang="es-ES" dirty="0">
              <a:latin typeface="+mn-lt"/>
              <a:cs typeface="Times New Roman" panose="02020603050405020304" pitchFamily="18" charset="0"/>
            </a:endParaRPr>
          </a:p>
        </p:txBody>
      </p:sp>
      <p:pic>
        <p:nvPicPr>
          <p:cNvPr id="12293" name="Imagen 7">
            <a:extLst>
              <a:ext uri="{FF2B5EF4-FFF2-40B4-BE49-F238E27FC236}">
                <a16:creationId xmlns:a16="http://schemas.microsoft.com/office/drawing/2014/main" xmlns="" id="{E3A8AF63-35F3-4890-B872-6652C6D6E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053" t="24788" r="29329" b="10080"/>
          <a:stretch>
            <a:fillRect/>
          </a:stretch>
        </p:blipFill>
        <p:spPr bwMode="auto">
          <a:xfrm>
            <a:off x="695325" y="1508125"/>
            <a:ext cx="4608513"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CuadroTexto 9">
            <a:extLst>
              <a:ext uri="{FF2B5EF4-FFF2-40B4-BE49-F238E27FC236}">
                <a16:creationId xmlns:a16="http://schemas.microsoft.com/office/drawing/2014/main" xmlns="" id="{6BE0D899-A7C9-422C-B4F7-EAC7BD0A215C}"/>
              </a:ext>
            </a:extLst>
          </p:cNvPr>
          <p:cNvSpPr txBox="1">
            <a:spLocks noChangeArrowheads="1"/>
          </p:cNvSpPr>
          <p:nvPr/>
        </p:nvSpPr>
        <p:spPr bwMode="auto">
          <a:xfrm>
            <a:off x="119063" y="6280150"/>
            <a:ext cx="6897687"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492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1200"/>
              </a:spcBef>
              <a:spcAft>
                <a:spcPts val="1200"/>
              </a:spcAft>
            </a:pPr>
            <a:r>
              <a:rPr lang="es-EC" altLang="es-EC" sz="1400" b="1">
                <a:cs typeface="Times New Roman" panose="02020603050405020304" pitchFamily="18" charset="0"/>
              </a:rPr>
              <a:t>Fuente:</a:t>
            </a:r>
            <a:r>
              <a:rPr lang="es-EC" altLang="es-EC" sz="1400">
                <a:cs typeface="Times New Roman" panose="02020603050405020304" pitchFamily="18" charset="0"/>
              </a:rPr>
              <a:t> Camacho </a:t>
            </a:r>
            <a:r>
              <a:rPr lang="es-EC" altLang="es-EC" sz="1400" i="1">
                <a:cs typeface="Times New Roman" panose="02020603050405020304" pitchFamily="18" charset="0"/>
              </a:rPr>
              <a:t>et al.</a:t>
            </a:r>
            <a:r>
              <a:rPr lang="es-EC" altLang="es-EC" sz="1400">
                <a:cs typeface="Times New Roman" panose="02020603050405020304" pitchFamily="18" charset="0"/>
              </a:rPr>
              <a:t>, (2000)</a:t>
            </a:r>
            <a:endParaRPr lang="es-EC" altLang="es-EC" sz="1400">
              <a:latin typeface="Calibri" panose="020F0502020204030204" pitchFamily="34" charset="0"/>
              <a:ea typeface="Calibri" panose="020F0502020204030204" pitchFamily="34" charset="0"/>
              <a:cs typeface="Times New Roman" panose="02020603050405020304" pitchFamily="18" charset="0"/>
            </a:endParaRPr>
          </a:p>
        </p:txBody>
      </p:sp>
      <p:sp>
        <p:nvSpPr>
          <p:cNvPr id="12295" name="CuadroTexto 11">
            <a:extLst>
              <a:ext uri="{FF2B5EF4-FFF2-40B4-BE49-F238E27FC236}">
                <a16:creationId xmlns:a16="http://schemas.microsoft.com/office/drawing/2014/main" xmlns="" id="{1CACA23D-1B72-4D57-BA28-B34904B3798C}"/>
              </a:ext>
            </a:extLst>
          </p:cNvPr>
          <p:cNvSpPr txBox="1">
            <a:spLocks noChangeArrowheads="1"/>
          </p:cNvSpPr>
          <p:nvPr/>
        </p:nvSpPr>
        <p:spPr bwMode="auto">
          <a:xfrm>
            <a:off x="5640388" y="1651000"/>
            <a:ext cx="5834062"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Aft>
                <a:spcPts val="800"/>
              </a:spcAft>
            </a:pPr>
            <a:r>
              <a:rPr lang="es-EC" altLang="es-EC" sz="1600">
                <a:cs typeface="Times New Roman" panose="02020603050405020304" pitchFamily="18" charset="0"/>
              </a:rPr>
              <a:t>La trucha (</a:t>
            </a:r>
            <a:r>
              <a:rPr lang="es-EC" altLang="es-EC" sz="1600" i="1">
                <a:cs typeface="Times New Roman" panose="02020603050405020304" pitchFamily="18" charset="0"/>
              </a:rPr>
              <a:t>Oncorhynchus mykiss), </a:t>
            </a:r>
            <a:r>
              <a:rPr lang="es-EC" altLang="es-EC" sz="1600">
                <a:cs typeface="Times New Roman" panose="02020603050405020304" pitchFamily="18" charset="0"/>
              </a:rPr>
              <a:t>es una de las especies más utilizadas con fines acuícolas en continentes de aguas frías y claras, debido a que esta especie presenta fácil adaptación, rápido crecimiento y sobre todo gran tolerancia a enfermedades(Molina J. , 2017) .</a:t>
            </a:r>
            <a:endParaRPr lang="es-EC" altLang="es-EC" sz="1600">
              <a:latin typeface="Calibri" panose="020F0502020204030204" pitchFamily="34" charset="0"/>
              <a:ea typeface="Calibri" panose="020F0502020204030204" pitchFamily="34" charset="0"/>
              <a:cs typeface="Times New Roman" panose="02020603050405020304" pitchFamily="18" charset="0"/>
            </a:endParaRPr>
          </a:p>
        </p:txBody>
      </p:sp>
      <p:sp>
        <p:nvSpPr>
          <p:cNvPr id="12296" name="CuadroTexto 14">
            <a:extLst>
              <a:ext uri="{FF2B5EF4-FFF2-40B4-BE49-F238E27FC236}">
                <a16:creationId xmlns:a16="http://schemas.microsoft.com/office/drawing/2014/main" xmlns="" id="{41A31E33-4F9C-4AFA-9633-7AC7358F6D04}"/>
              </a:ext>
            </a:extLst>
          </p:cNvPr>
          <p:cNvSpPr txBox="1">
            <a:spLocks noChangeArrowheads="1"/>
          </p:cNvSpPr>
          <p:nvPr/>
        </p:nvSpPr>
        <p:spPr bwMode="auto">
          <a:xfrm>
            <a:off x="4727575" y="3811588"/>
            <a:ext cx="6897688"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492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Aft>
                <a:spcPts val="1000"/>
              </a:spcAft>
            </a:pPr>
            <a:r>
              <a:rPr lang="es-EC" altLang="es-EC" sz="1600" b="1">
                <a:cs typeface="Times New Roman" panose="02020603050405020304" pitchFamily="18" charset="0"/>
              </a:rPr>
              <a:t>Familia: </a:t>
            </a:r>
            <a:r>
              <a:rPr lang="es-EC" altLang="es-EC" sz="1600">
                <a:cs typeface="Times New Roman" panose="02020603050405020304" pitchFamily="18" charset="0"/>
              </a:rPr>
              <a:t>Salmonidae</a:t>
            </a:r>
            <a:endParaRPr lang="es-EC" altLang="es-EC" sz="1600">
              <a:latin typeface="Calibri" panose="020F0502020204030204" pitchFamily="34" charset="0"/>
              <a:ea typeface="Calibri" panose="020F0502020204030204" pitchFamily="34" charset="0"/>
              <a:cs typeface="Times New Roman" panose="02020603050405020304" pitchFamily="18" charset="0"/>
            </a:endParaRPr>
          </a:p>
          <a:p>
            <a:pPr algn="just">
              <a:spcAft>
                <a:spcPts val="1000"/>
              </a:spcAft>
            </a:pPr>
            <a:r>
              <a:rPr lang="es-EC" altLang="es-EC" sz="1600" b="1">
                <a:cs typeface="Times New Roman" panose="02020603050405020304" pitchFamily="18" charset="0"/>
              </a:rPr>
              <a:t>Género: </a:t>
            </a:r>
            <a:r>
              <a:rPr lang="es-EC" altLang="es-EC" sz="1600" i="1">
                <a:cs typeface="Times New Roman" panose="02020603050405020304" pitchFamily="18" charset="0"/>
              </a:rPr>
              <a:t>Oncorhynchus</a:t>
            </a:r>
            <a:endParaRPr lang="es-EC" altLang="es-EC" sz="1600">
              <a:latin typeface="Calibri" panose="020F0502020204030204" pitchFamily="34" charset="0"/>
              <a:cs typeface="Calibri" panose="020F0502020204030204" pitchFamily="34" charset="0"/>
            </a:endParaRPr>
          </a:p>
          <a:p>
            <a:pPr algn="just">
              <a:spcAft>
                <a:spcPts val="1000"/>
              </a:spcAft>
            </a:pPr>
            <a:r>
              <a:rPr lang="es-EC" altLang="es-EC" sz="1600" b="1">
                <a:cs typeface="Times New Roman" panose="02020603050405020304" pitchFamily="18" charset="0"/>
              </a:rPr>
              <a:t>Especie:</a:t>
            </a:r>
            <a:r>
              <a:rPr lang="es-EC" altLang="es-EC" sz="1600" b="1" i="1">
                <a:cs typeface="Times New Roman" panose="02020603050405020304" pitchFamily="18" charset="0"/>
              </a:rPr>
              <a:t> </a:t>
            </a:r>
            <a:r>
              <a:rPr lang="es-EC" altLang="es-EC" sz="1600" i="1">
                <a:cs typeface="Times New Roman" panose="02020603050405020304" pitchFamily="18" charset="0"/>
              </a:rPr>
              <a:t>O</a:t>
            </a:r>
            <a:r>
              <a:rPr lang="es-EC" altLang="es-EC" sz="1600" b="1" i="1">
                <a:cs typeface="Times New Roman" panose="02020603050405020304" pitchFamily="18" charset="0"/>
              </a:rPr>
              <a:t>.</a:t>
            </a:r>
            <a:r>
              <a:rPr lang="es-EC" altLang="es-EC" sz="1600" b="1">
                <a:cs typeface="Times New Roman" panose="02020603050405020304" pitchFamily="18" charset="0"/>
              </a:rPr>
              <a:t> </a:t>
            </a:r>
            <a:r>
              <a:rPr lang="es-EC" altLang="es-EC" sz="1600" i="1">
                <a:cs typeface="Times New Roman" panose="02020603050405020304" pitchFamily="18" charset="0"/>
              </a:rPr>
              <a:t>mykiss</a:t>
            </a:r>
            <a:endParaRPr lang="es-EC" altLang="es-EC" sz="1600">
              <a:latin typeface="Calibri" panose="020F0502020204030204" pitchFamily="34" charset="0"/>
              <a:cs typeface="Calibri" panose="020F0502020204030204" pitchFamily="34" charset="0"/>
            </a:endParaRPr>
          </a:p>
        </p:txBody>
      </p:sp>
      <p:pic>
        <p:nvPicPr>
          <p:cNvPr id="16" name="Imagen 15">
            <a:extLst>
              <a:ext uri="{FF2B5EF4-FFF2-40B4-BE49-F238E27FC236}">
                <a16:creationId xmlns:a16="http://schemas.microsoft.com/office/drawing/2014/main" xmlns="" id="{25DCDFD7-6510-423C-ADDD-55A1D5DCEC3F}"/>
              </a:ext>
            </a:extLst>
          </p:cNvPr>
          <p:cNvPicPr>
            <a:picLocks noChangeAspect="1"/>
          </p:cNvPicPr>
          <p:nvPr/>
        </p:nvPicPr>
        <p:blipFill>
          <a:blip r:embed="rId3"/>
          <a:stretch>
            <a:fillRect/>
          </a:stretch>
        </p:blipFill>
        <p:spPr>
          <a:xfrm>
            <a:off x="8732838" y="3551238"/>
            <a:ext cx="2797175" cy="209708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Black"/>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20270</TotalTime>
  <Words>2613</Words>
  <Application>Microsoft Office PowerPoint</Application>
  <PresentationFormat>Personalizado</PresentationFormat>
  <Paragraphs>363</Paragraphs>
  <Slides>35</Slides>
  <Notes>1</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35</vt:i4>
      </vt:variant>
    </vt:vector>
  </HeadingPairs>
  <TitlesOfParts>
    <vt:vector size="38" baseType="lpstr">
      <vt:lpstr>Diseño predeterminado</vt:lpstr>
      <vt:lpstr>1_Tema de Office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Carlos Quiloango</dc:creator>
  <cp:lastModifiedBy>User</cp:lastModifiedBy>
  <cp:revision>1237</cp:revision>
  <dcterms:created xsi:type="dcterms:W3CDTF">2008-02-13T16:07:44Z</dcterms:created>
  <dcterms:modified xsi:type="dcterms:W3CDTF">2021-06-10T17:32:01Z</dcterms:modified>
</cp:coreProperties>
</file>