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31"/>
  </p:notesMasterIdLst>
  <p:sldIdLst>
    <p:sldId id="266" r:id="rId2"/>
    <p:sldId id="315" r:id="rId3"/>
    <p:sldId id="288" r:id="rId4"/>
    <p:sldId id="301" r:id="rId5"/>
    <p:sldId id="271" r:id="rId6"/>
    <p:sldId id="265" r:id="rId7"/>
    <p:sldId id="316" r:id="rId8"/>
    <p:sldId id="309" r:id="rId9"/>
    <p:sldId id="285" r:id="rId10"/>
    <p:sldId id="289" r:id="rId11"/>
    <p:sldId id="275" r:id="rId12"/>
    <p:sldId id="279" r:id="rId13"/>
    <p:sldId id="299" r:id="rId14"/>
    <p:sldId id="300" r:id="rId15"/>
    <p:sldId id="277" r:id="rId16"/>
    <p:sldId id="276" r:id="rId17"/>
    <p:sldId id="314" r:id="rId18"/>
    <p:sldId id="278" r:id="rId19"/>
    <p:sldId id="307" r:id="rId20"/>
    <p:sldId id="306" r:id="rId21"/>
    <p:sldId id="319" r:id="rId22"/>
    <p:sldId id="308" r:id="rId23"/>
    <p:sldId id="281" r:id="rId24"/>
    <p:sldId id="291" r:id="rId25"/>
    <p:sldId id="317" r:id="rId26"/>
    <p:sldId id="292" r:id="rId27"/>
    <p:sldId id="318" r:id="rId28"/>
    <p:sldId id="311" r:id="rId29"/>
    <p:sldId id="256" r:id="rId3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38" autoAdjust="0"/>
    <p:restoredTop sz="91741" autoAdjust="0"/>
  </p:normalViewPr>
  <p:slideViewPr>
    <p:cSldViewPr snapToGrid="0">
      <p:cViewPr varScale="1">
        <p:scale>
          <a:sx n="65" d="100"/>
          <a:sy n="65" d="100"/>
        </p:scale>
        <p:origin x="108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S"/>
              <a:t>AUTOCONFIANZA</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S"/>
        </a:p>
      </c:txPr>
    </c:title>
    <c:autoTitleDeleted val="0"/>
    <c:plotArea>
      <c:layout/>
      <c:barChart>
        <c:barDir val="col"/>
        <c:grouping val="clustered"/>
        <c:varyColors val="0"/>
        <c:ser>
          <c:idx val="0"/>
          <c:order val="0"/>
          <c:tx>
            <c:strRef>
              <c:f>Hoja1!$B$1</c:f>
              <c:strCache>
                <c:ptCount val="1"/>
                <c:pt idx="0">
                  <c:v>DATOS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1-71A8-4C0E-BAA4-68A8D4A71C84}"/>
              </c:ext>
            </c:extLst>
          </c:dPt>
          <c:dPt>
            <c:idx val="1"/>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3-71A8-4C0E-BAA4-68A8D4A71C84}"/>
              </c:ext>
            </c:extLst>
          </c:dPt>
          <c:dPt>
            <c:idx val="3"/>
            <c:invertIfNegative val="0"/>
            <c:bubble3D val="0"/>
            <c:spPr>
              <a:solidFill>
                <a:schemeClr val="accent2">
                  <a:lumMod val="60000"/>
                  <a:lumOff val="40000"/>
                </a:schemeClr>
              </a:solidFill>
              <a:ln>
                <a:noFill/>
              </a:ln>
              <a:effectLst/>
            </c:spPr>
            <c:extLst xmlns:c16r2="http://schemas.microsoft.com/office/drawing/2015/06/chart">
              <c:ext xmlns:c16="http://schemas.microsoft.com/office/drawing/2014/chart" uri="{C3380CC4-5D6E-409C-BE32-E72D297353CC}">
                <c16:uniqueId val="{00000005-71A8-4C0E-BAA4-68A8D4A71C84}"/>
              </c:ext>
            </c:extLst>
          </c:dPt>
          <c:dLbls>
            <c:dLbl>
              <c:idx val="0"/>
              <c:layout/>
              <c:tx>
                <c:rich>
                  <a:bodyPr/>
                  <a:lstStyle/>
                  <a:p>
                    <a:fld id="{2BF32631-A765-4C1E-90E9-A1671E02DF90}" type="VALUE">
                      <a:rPr lang="en-US"/>
                      <a:pPr/>
                      <a:t>[VALOR]</a:t>
                    </a:fld>
                    <a:endParaRPr lang="es-ES"/>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1A8-4C0E-BAA4-68A8D4A71C84}"/>
                </c:ext>
                <c:ext xmlns:c15="http://schemas.microsoft.com/office/drawing/2012/chart" uri="{CE6537A1-D6FC-4f65-9D91-7224C49458BB}">
                  <c15:layout/>
                  <c15:dlblFieldTable/>
                  <c15:showDataLabelsRange val="0"/>
                </c:ext>
              </c:extLst>
            </c:dLbl>
            <c:dLbl>
              <c:idx val="1"/>
              <c:layout/>
              <c:tx>
                <c:rich>
                  <a:bodyPr/>
                  <a:lstStyle/>
                  <a:p>
                    <a:fld id="{5F7538D9-05BB-476D-BEEC-4EEA65532BB1}" type="VALUE">
                      <a:rPr lang="en-US"/>
                      <a:pPr/>
                      <a:t>[VALOR]</a:t>
                    </a:fld>
                    <a:endParaRPr lang="es-ES"/>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tx>
                <c:rich>
                  <a:bodyPr/>
                  <a:lstStyle/>
                  <a:p>
                    <a:fld id="{AD4FF8F3-EC78-49A3-A84A-4FE78302AD20}" type="VALUE">
                      <a:rPr lang="en-US"/>
                      <a:pPr/>
                      <a:t>[VALOR]</a:t>
                    </a:fld>
                    <a:r>
                      <a:rPr lang="en-US" baseline="0"/>
                      <a:t>,</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71A8-4C0E-BAA4-68A8D4A71C84}"/>
                </c:ext>
                <c:ext xmlns:c15="http://schemas.microsoft.com/office/drawing/2012/chart" uri="{CE6537A1-D6FC-4f65-9D91-7224C49458BB}">
                  <c15:layout/>
                  <c15:dlblFieldTable/>
                  <c15:showDataLabelsRange val="0"/>
                </c:ext>
              </c:extLst>
            </c:dLbl>
            <c:dLbl>
              <c:idx val="3"/>
              <c:layout>
                <c:manualLayout>
                  <c:x val="-1.0641074928925023E-3"/>
                  <c:y val="0.13044432552727026"/>
                </c:manualLayout>
              </c:layout>
              <c:tx>
                <c:rich>
                  <a:bodyPr/>
                  <a:lstStyle/>
                  <a:p>
                    <a:fld id="{E0721733-7A35-428E-9EDB-9A6CC01AE856}" type="VALUE">
                      <a:rPr lang="en-US"/>
                      <a:pPr/>
                      <a:t>[VALOR]</a:t>
                    </a:fld>
                    <a:endParaRPr lang="en-US" baseline="0"/>
                  </a:p>
                  <a:p>
                    <a:endParaRPr lang="es-E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71A8-4C0E-BAA4-68A8D4A71C84}"/>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Hoja1!$A$2:$A$5</c:f>
              <c:strCache>
                <c:ptCount val="4"/>
                <c:pt idx="0">
                  <c:v>Nada</c:v>
                </c:pt>
                <c:pt idx="1">
                  <c:v>Un Poco</c:v>
                </c:pt>
                <c:pt idx="2">
                  <c:v>Moderadamente</c:v>
                </c:pt>
                <c:pt idx="3">
                  <c:v>Mucho</c:v>
                </c:pt>
              </c:strCache>
            </c:strRef>
          </c:cat>
          <c:val>
            <c:numRef>
              <c:f>Hoja1!$B$2:$B$5</c:f>
              <c:numCache>
                <c:formatCode>0%</c:formatCode>
                <c:ptCount val="4"/>
                <c:pt idx="0">
                  <c:v>0</c:v>
                </c:pt>
                <c:pt idx="1">
                  <c:v>0.13</c:v>
                </c:pt>
                <c:pt idx="2">
                  <c:v>0.6</c:v>
                </c:pt>
                <c:pt idx="3">
                  <c:v>0.27</c:v>
                </c:pt>
              </c:numCache>
            </c:numRef>
          </c:val>
          <c:extLst xmlns:c16r2="http://schemas.microsoft.com/office/drawing/2015/06/chart">
            <c:ext xmlns:c16="http://schemas.microsoft.com/office/drawing/2014/chart" uri="{C3380CC4-5D6E-409C-BE32-E72D297353CC}">
              <c16:uniqueId val="{00000007-71A8-4C0E-BAA4-68A8D4A71C84}"/>
            </c:ext>
          </c:extLst>
        </c:ser>
        <c:ser>
          <c:idx val="1"/>
          <c:order val="1"/>
          <c:tx>
            <c:strRef>
              <c:f>Hoja1!$C$1</c:f>
              <c:strCache>
                <c:ptCount val="1"/>
                <c:pt idx="0">
                  <c:v>Columna1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Hoja1!$A$2:$A$5</c:f>
              <c:strCache>
                <c:ptCount val="4"/>
                <c:pt idx="0">
                  <c:v>Nada</c:v>
                </c:pt>
                <c:pt idx="1">
                  <c:v>Un Poco</c:v>
                </c:pt>
                <c:pt idx="2">
                  <c:v>Moderadamente</c:v>
                </c:pt>
                <c:pt idx="3">
                  <c:v>Mucho</c:v>
                </c:pt>
              </c:strCache>
            </c:strRef>
          </c:cat>
          <c:val>
            <c:numRef>
              <c:f>Hoja1!$C$2:$C$5</c:f>
              <c:numCache>
                <c:formatCode>General</c:formatCode>
                <c:ptCount val="4"/>
              </c:numCache>
            </c:numRef>
          </c:val>
          <c:extLst xmlns:c16r2="http://schemas.microsoft.com/office/drawing/2015/06/chart">
            <c:ext xmlns:c16="http://schemas.microsoft.com/office/drawing/2014/chart" uri="{C3380CC4-5D6E-409C-BE32-E72D297353CC}">
              <c16:uniqueId val="{00000008-71A8-4C0E-BAA4-68A8D4A71C84}"/>
            </c:ext>
          </c:extLst>
        </c:ser>
        <c:dLbls>
          <c:showLegendKey val="0"/>
          <c:showVal val="0"/>
          <c:showCatName val="0"/>
          <c:showSerName val="0"/>
          <c:showPercent val="0"/>
          <c:showBubbleSize val="0"/>
        </c:dLbls>
        <c:gapWidth val="150"/>
        <c:axId val="328304992"/>
        <c:axId val="328305384"/>
      </c:barChart>
      <c:catAx>
        <c:axId val="328304992"/>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328305384"/>
        <c:crosses val="autoZero"/>
        <c:auto val="1"/>
        <c:lblAlgn val="ctr"/>
        <c:lblOffset val="100"/>
        <c:noMultiLvlLbl val="0"/>
      </c:catAx>
      <c:valAx>
        <c:axId val="32830538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3283049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S"/>
              <a:t>ANSIEDAD</a:t>
            </a:r>
            <a:r>
              <a:rPr lang="es-ES" baseline="0"/>
              <a:t> SOMÁTICA SENTIDA</a:t>
            </a:r>
            <a:endParaRPr lang="es-ES"/>
          </a:p>
        </c:rich>
      </c:tx>
      <c:layout>
        <c:manualLayout>
          <c:xMode val="edge"/>
          <c:yMode val="edge"/>
          <c:x val="0.11094486659564325"/>
          <c:y val="4.233827279849315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S"/>
        </a:p>
      </c:txPr>
    </c:title>
    <c:autoTitleDeleted val="0"/>
    <c:plotArea>
      <c:layout/>
      <c:barChart>
        <c:barDir val="col"/>
        <c:grouping val="clustered"/>
        <c:varyColors val="0"/>
        <c:ser>
          <c:idx val="0"/>
          <c:order val="0"/>
          <c:tx>
            <c:strRef>
              <c:f>Hoja1!$B$1</c:f>
              <c:strCache>
                <c:ptCount val="1"/>
                <c:pt idx="0">
                  <c:v>DATOS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1-2A34-468C-863B-E9318D99336A}"/>
              </c:ext>
            </c:extLst>
          </c:dPt>
          <c:dPt>
            <c:idx val="1"/>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3-2A34-468C-863B-E9318D99336A}"/>
              </c:ext>
            </c:extLst>
          </c:dPt>
          <c:dPt>
            <c:idx val="3"/>
            <c:invertIfNegative val="0"/>
            <c:bubble3D val="0"/>
            <c:spPr>
              <a:solidFill>
                <a:schemeClr val="accent2">
                  <a:lumMod val="60000"/>
                  <a:lumOff val="40000"/>
                </a:schemeClr>
              </a:solidFill>
              <a:ln>
                <a:noFill/>
              </a:ln>
              <a:effectLst/>
            </c:spPr>
            <c:extLst xmlns:c16r2="http://schemas.microsoft.com/office/drawing/2015/06/chart">
              <c:ext xmlns:c16="http://schemas.microsoft.com/office/drawing/2014/chart" uri="{C3380CC4-5D6E-409C-BE32-E72D297353CC}">
                <c16:uniqueId val="{00000005-2A34-468C-863B-E9318D99336A}"/>
              </c:ext>
            </c:extLst>
          </c:dPt>
          <c:dLbls>
            <c:dLbl>
              <c:idx val="0"/>
              <c:layout/>
              <c:tx>
                <c:rich>
                  <a:bodyPr/>
                  <a:lstStyle/>
                  <a:p>
                    <a:fld id="{2BF32631-A765-4C1E-90E9-A1671E02DF90}" type="VALUE">
                      <a:rPr lang="en-US"/>
                      <a:pPr/>
                      <a:t>[VALOR]</a:t>
                    </a:fld>
                    <a:endParaRPr lang="es-ES"/>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A34-468C-863B-E9318D99336A}"/>
                </c:ext>
                <c:ext xmlns:c15="http://schemas.microsoft.com/office/drawing/2012/chart" uri="{CE6537A1-D6FC-4f65-9D91-7224C49458BB}">
                  <c15:layout/>
                  <c15:dlblFieldTable/>
                  <c15:showDataLabelsRange val="0"/>
                </c:ext>
              </c:extLst>
            </c:dLbl>
            <c:dLbl>
              <c:idx val="1"/>
              <c:layout/>
              <c:tx>
                <c:rich>
                  <a:bodyPr/>
                  <a:lstStyle/>
                  <a:p>
                    <a:fld id="{5F7538D9-05BB-476D-BEEC-4EEA65532BB1}" type="VALUE">
                      <a:rPr lang="en-US"/>
                      <a:pPr/>
                      <a:t>[VALOR]</a:t>
                    </a:fld>
                    <a:endParaRPr lang="es-ES"/>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A34-468C-863B-E9318D99336A}"/>
                </c:ext>
                <c:ext xmlns:c15="http://schemas.microsoft.com/office/drawing/2012/chart" uri="{CE6537A1-D6FC-4f65-9D91-7224C49458BB}">
                  <c15:layout/>
                  <c15:dlblFieldTable/>
                  <c15:showDataLabelsRange val="0"/>
                </c:ext>
              </c:extLst>
            </c:dLbl>
            <c:dLbl>
              <c:idx val="2"/>
              <c:layout/>
              <c:tx>
                <c:rich>
                  <a:bodyPr/>
                  <a:lstStyle/>
                  <a:p>
                    <a:fld id="{AD4FF8F3-EC78-49A3-A84A-4FE78302AD20}" type="VALUE">
                      <a:rPr lang="en-US"/>
                      <a:pPr/>
                      <a:t>[VALOR]</a:t>
                    </a:fld>
                    <a:r>
                      <a:rPr lang="en-US" baseline="0"/>
                      <a:t>,</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2A34-468C-863B-E9318D99336A}"/>
                </c:ext>
                <c:ext xmlns:c15="http://schemas.microsoft.com/office/drawing/2012/chart" uri="{CE6537A1-D6FC-4f65-9D91-7224C49458BB}">
                  <c15:layout/>
                  <c15:dlblFieldTable/>
                  <c15:showDataLabelsRange val="0"/>
                </c:ext>
              </c:extLst>
            </c:dLbl>
            <c:dLbl>
              <c:idx val="3"/>
              <c:layout>
                <c:manualLayout>
                  <c:x val="7.3747110725083422E-3"/>
                  <c:y val="5.3094819458246525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fld id="{E0721733-7A35-428E-9EDB-9A6CC01AE856}" type="VALUE">
                      <a:rPr lang="en-US"/>
                      <a:pPr>
                        <a:defRPr/>
                      </a:pPr>
                      <a:t>[VALOR]</a:t>
                    </a:fld>
                    <a:endParaRPr lang="en-US" baseline="0"/>
                  </a:p>
                  <a:p>
                    <a:pPr>
                      <a:defRPr/>
                    </a:pPr>
                    <a:endParaRPr lang="es-E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endParaRPr lang="es-E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A34-468C-863B-E9318D99336A}"/>
                </c:ext>
                <c:ext xmlns:c15="http://schemas.microsoft.com/office/drawing/2012/chart" uri="{CE6537A1-D6FC-4f65-9D91-7224C49458BB}">
                  <c15:layout>
                    <c:manualLayout>
                      <c:w val="5.3031852031154333E-2"/>
                      <c:h val="5.5965480043149947E-2"/>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Hoja1!$A$2:$A$5</c:f>
              <c:strCache>
                <c:ptCount val="4"/>
                <c:pt idx="0">
                  <c:v>Nada</c:v>
                </c:pt>
                <c:pt idx="1">
                  <c:v>Un Poco</c:v>
                </c:pt>
                <c:pt idx="2">
                  <c:v>Moderadamente</c:v>
                </c:pt>
                <c:pt idx="3">
                  <c:v>Mucho</c:v>
                </c:pt>
              </c:strCache>
            </c:strRef>
          </c:cat>
          <c:val>
            <c:numRef>
              <c:f>Hoja1!$B$2:$B$5</c:f>
              <c:numCache>
                <c:formatCode>0%</c:formatCode>
                <c:ptCount val="4"/>
                <c:pt idx="0">
                  <c:v>0</c:v>
                </c:pt>
                <c:pt idx="1">
                  <c:v>0.12</c:v>
                </c:pt>
                <c:pt idx="2">
                  <c:v>0.88</c:v>
                </c:pt>
                <c:pt idx="3">
                  <c:v>0</c:v>
                </c:pt>
              </c:numCache>
            </c:numRef>
          </c:val>
          <c:extLst xmlns:c16r2="http://schemas.microsoft.com/office/drawing/2015/06/chart">
            <c:ext xmlns:c16="http://schemas.microsoft.com/office/drawing/2014/chart" uri="{C3380CC4-5D6E-409C-BE32-E72D297353CC}">
              <c16:uniqueId val="{00000007-2A34-468C-863B-E9318D99336A}"/>
            </c:ext>
          </c:extLst>
        </c:ser>
        <c:dLbls>
          <c:showLegendKey val="0"/>
          <c:showVal val="0"/>
          <c:showCatName val="0"/>
          <c:showSerName val="0"/>
          <c:showPercent val="0"/>
          <c:showBubbleSize val="0"/>
        </c:dLbls>
        <c:gapWidth val="150"/>
        <c:axId val="328484936"/>
        <c:axId val="328487288"/>
      </c:barChart>
      <c:catAx>
        <c:axId val="328484936"/>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328487288"/>
        <c:crosses val="autoZero"/>
        <c:auto val="1"/>
        <c:lblAlgn val="ctr"/>
        <c:lblOffset val="100"/>
        <c:noMultiLvlLbl val="0"/>
      </c:catAx>
      <c:valAx>
        <c:axId val="328487288"/>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3284849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S"/>
              <a:t>ANSIEDAD</a:t>
            </a:r>
            <a:r>
              <a:rPr lang="es-ES" baseline="0"/>
              <a:t> COGNITIVA</a:t>
            </a:r>
            <a:endParaRPr lang="es-ES"/>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S"/>
        </a:p>
      </c:txPr>
    </c:title>
    <c:autoTitleDeleted val="0"/>
    <c:plotArea>
      <c:layout/>
      <c:barChart>
        <c:barDir val="col"/>
        <c:grouping val="clustered"/>
        <c:varyColors val="0"/>
        <c:ser>
          <c:idx val="0"/>
          <c:order val="0"/>
          <c:tx>
            <c:strRef>
              <c:f>Hoja1!$B$1</c:f>
              <c:strCache>
                <c:ptCount val="1"/>
                <c:pt idx="0">
                  <c:v>DATOS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1-6E6C-4DDD-8815-CF11CBA2B8F7}"/>
              </c:ext>
            </c:extLst>
          </c:dPt>
          <c:dPt>
            <c:idx val="1"/>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3-6E6C-4DDD-8815-CF11CBA2B8F7}"/>
              </c:ext>
            </c:extLst>
          </c:dPt>
          <c:dPt>
            <c:idx val="3"/>
            <c:invertIfNegative val="0"/>
            <c:bubble3D val="0"/>
            <c:spPr>
              <a:solidFill>
                <a:schemeClr val="accent2">
                  <a:lumMod val="60000"/>
                  <a:lumOff val="40000"/>
                </a:schemeClr>
              </a:solidFill>
              <a:ln>
                <a:noFill/>
              </a:ln>
              <a:effectLst/>
            </c:spPr>
            <c:extLst xmlns:c16r2="http://schemas.microsoft.com/office/drawing/2015/06/chart">
              <c:ext xmlns:c16="http://schemas.microsoft.com/office/drawing/2014/chart" uri="{C3380CC4-5D6E-409C-BE32-E72D297353CC}">
                <c16:uniqueId val="{00000005-6E6C-4DDD-8815-CF11CBA2B8F7}"/>
              </c:ext>
            </c:extLst>
          </c:dPt>
          <c:dLbls>
            <c:dLbl>
              <c:idx val="0"/>
              <c:layout/>
              <c:tx>
                <c:rich>
                  <a:bodyPr/>
                  <a:lstStyle/>
                  <a:p>
                    <a:fld id="{2BF32631-A765-4C1E-90E9-A1671E02DF90}" type="VALUE">
                      <a:rPr lang="en-US"/>
                      <a:pPr/>
                      <a:t>[VALOR]</a:t>
                    </a:fld>
                    <a:endParaRPr lang="es-ES"/>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E6C-4DDD-8815-CF11CBA2B8F7}"/>
                </c:ext>
                <c:ext xmlns:c15="http://schemas.microsoft.com/office/drawing/2012/chart" uri="{CE6537A1-D6FC-4f65-9D91-7224C49458BB}">
                  <c15:layout/>
                  <c15:dlblFieldTable/>
                  <c15:showDataLabelsRange val="0"/>
                </c:ext>
              </c:extLst>
            </c:dLbl>
            <c:dLbl>
              <c:idx val="1"/>
              <c:layout/>
              <c:tx>
                <c:rich>
                  <a:bodyPr/>
                  <a:lstStyle/>
                  <a:p>
                    <a:fld id="{5F7538D9-05BB-476D-BEEC-4EEA65532BB1}" type="VALUE">
                      <a:rPr lang="en-US"/>
                      <a:pPr/>
                      <a:t>[VALOR]</a:t>
                    </a:fld>
                    <a:endParaRPr lang="es-ES"/>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E6C-4DDD-8815-CF11CBA2B8F7}"/>
                </c:ext>
                <c:ext xmlns:c15="http://schemas.microsoft.com/office/drawing/2012/chart" uri="{CE6537A1-D6FC-4f65-9D91-7224C49458BB}">
                  <c15:layout/>
                  <c15:dlblFieldTable/>
                  <c15:showDataLabelsRange val="0"/>
                </c:ext>
              </c:extLst>
            </c:dLbl>
            <c:dLbl>
              <c:idx val="2"/>
              <c:layout/>
              <c:tx>
                <c:rich>
                  <a:bodyPr/>
                  <a:lstStyle/>
                  <a:p>
                    <a:fld id="{AD4FF8F3-EC78-49A3-A84A-4FE78302AD20}" type="VALUE">
                      <a:rPr lang="en-US"/>
                      <a:pPr/>
                      <a:t>[VALOR]</a:t>
                    </a:fld>
                    <a:r>
                      <a:rPr lang="en-US" baseline="0"/>
                      <a:t>,</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6E6C-4DDD-8815-CF11CBA2B8F7}"/>
                </c:ext>
                <c:ext xmlns:c15="http://schemas.microsoft.com/office/drawing/2012/chart" uri="{CE6537A1-D6FC-4f65-9D91-7224C49458BB}">
                  <c15:layout/>
                  <c15:dlblFieldTable/>
                  <c15:showDataLabelsRange val="0"/>
                </c:ext>
              </c:extLst>
            </c:dLbl>
            <c:dLbl>
              <c:idx val="3"/>
              <c:layout>
                <c:manualLayout>
                  <c:x val="-3.4751985115784576E-3"/>
                  <c:y val="0.12612933092101353"/>
                </c:manualLayout>
              </c:layout>
              <c:tx>
                <c:rich>
                  <a:bodyPr/>
                  <a:lstStyle/>
                  <a:p>
                    <a:fld id="{E0721733-7A35-428E-9EDB-9A6CC01AE856}" type="VALUE">
                      <a:rPr lang="en-US"/>
                      <a:pPr/>
                      <a:t>[VALOR]</a:t>
                    </a:fld>
                    <a:endParaRPr lang="en-US" baseline="0"/>
                  </a:p>
                  <a:p>
                    <a:endParaRPr lang="es-E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6E6C-4DDD-8815-CF11CBA2B8F7}"/>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Hoja1!$A$2:$A$5</c:f>
              <c:strCache>
                <c:ptCount val="4"/>
                <c:pt idx="0">
                  <c:v>Nada</c:v>
                </c:pt>
                <c:pt idx="1">
                  <c:v>Un Poco</c:v>
                </c:pt>
                <c:pt idx="2">
                  <c:v>Moderadamente</c:v>
                </c:pt>
                <c:pt idx="3">
                  <c:v>Mucho</c:v>
                </c:pt>
              </c:strCache>
            </c:strRef>
          </c:cat>
          <c:val>
            <c:numRef>
              <c:f>Hoja1!$B$2:$B$5</c:f>
              <c:numCache>
                <c:formatCode>0.00%</c:formatCode>
                <c:ptCount val="4"/>
                <c:pt idx="0">
                  <c:v>0</c:v>
                </c:pt>
                <c:pt idx="1">
                  <c:v>0.12</c:v>
                </c:pt>
                <c:pt idx="2">
                  <c:v>0.18</c:v>
                </c:pt>
                <c:pt idx="3">
                  <c:v>0.7</c:v>
                </c:pt>
              </c:numCache>
            </c:numRef>
          </c:val>
          <c:extLst xmlns:c16r2="http://schemas.microsoft.com/office/drawing/2015/06/chart">
            <c:ext xmlns:c16="http://schemas.microsoft.com/office/drawing/2014/chart" uri="{C3380CC4-5D6E-409C-BE32-E72D297353CC}">
              <c16:uniqueId val="{00000007-6E6C-4DDD-8815-CF11CBA2B8F7}"/>
            </c:ext>
          </c:extLst>
        </c:ser>
        <c:dLbls>
          <c:showLegendKey val="0"/>
          <c:showVal val="0"/>
          <c:showCatName val="0"/>
          <c:showSerName val="0"/>
          <c:showPercent val="0"/>
          <c:showBubbleSize val="0"/>
        </c:dLbls>
        <c:gapWidth val="150"/>
        <c:axId val="328485720"/>
        <c:axId val="328483760"/>
      </c:barChart>
      <c:catAx>
        <c:axId val="328485720"/>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328483760"/>
        <c:crosses val="autoZero"/>
        <c:auto val="1"/>
        <c:lblAlgn val="ctr"/>
        <c:lblOffset val="100"/>
        <c:noMultiLvlLbl val="0"/>
      </c:catAx>
      <c:valAx>
        <c:axId val="328483760"/>
        <c:scaling>
          <c:orientation val="minMax"/>
        </c:scaling>
        <c:delete val="0"/>
        <c:axPos val="l"/>
        <c:majorGridlines>
          <c:spPr>
            <a:ln w="9525" cap="flat" cmpd="sng" algn="ctr">
              <a:solidFill>
                <a:schemeClr val="tx2">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crossAx val="3284857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b="1" dirty="0"/>
              <a:t>AUTOCONFIANZA</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Hoja1!$B$1</c:f>
              <c:strCache>
                <c:ptCount val="1"/>
                <c:pt idx="0">
                  <c:v>Columna3</c:v>
                </c:pt>
              </c:strCache>
            </c:strRef>
          </c:tx>
          <c:spPr>
            <a:solidFill>
              <a:schemeClr val="accent1"/>
            </a:solidFill>
            <a:ln>
              <a:noFill/>
            </a:ln>
            <a:effectLst/>
            <a:sp3d/>
          </c:spPr>
          <c:invertIfNegative val="0"/>
          <c:dPt>
            <c:idx val="0"/>
            <c:invertIfNegative val="0"/>
            <c:bubble3D val="0"/>
            <c:spPr>
              <a:solidFill>
                <a:schemeClr val="bg2">
                  <a:lumMod val="50000"/>
                </a:schemeClr>
              </a:solidFill>
              <a:ln>
                <a:noFill/>
              </a:ln>
              <a:effectLst/>
              <a:sp3d/>
            </c:spPr>
          </c:dPt>
          <c:dPt>
            <c:idx val="1"/>
            <c:invertIfNegative val="0"/>
            <c:bubble3D val="0"/>
            <c:spPr>
              <a:solidFill>
                <a:schemeClr val="accent6">
                  <a:lumMod val="75000"/>
                </a:schemeClr>
              </a:solidFill>
              <a:ln>
                <a:noFill/>
              </a:ln>
              <a:effectLst/>
              <a:sp3d/>
            </c:spPr>
          </c:dPt>
          <c:dPt>
            <c:idx val="3"/>
            <c:invertIfNegative val="0"/>
            <c:bubble3D val="0"/>
            <c:spPr>
              <a:solidFill>
                <a:schemeClr val="accent2">
                  <a:lumMod val="60000"/>
                  <a:lumOff val="40000"/>
                </a:schemeClr>
              </a:solidFill>
              <a:ln>
                <a:noFill/>
              </a:ln>
              <a:effectLst/>
              <a:sp3d/>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NADA</c:v>
                </c:pt>
                <c:pt idx="1">
                  <c:v>POCO</c:v>
                </c:pt>
                <c:pt idx="2">
                  <c:v>MODERADAMENTE</c:v>
                </c:pt>
                <c:pt idx="3">
                  <c:v>MUCHO</c:v>
                </c:pt>
              </c:strCache>
            </c:strRef>
          </c:cat>
          <c:val>
            <c:numRef>
              <c:f>Hoja1!$B$2:$B$5</c:f>
              <c:numCache>
                <c:formatCode>0%</c:formatCode>
                <c:ptCount val="4"/>
                <c:pt idx="0">
                  <c:v>0</c:v>
                </c:pt>
                <c:pt idx="1">
                  <c:v>0</c:v>
                </c:pt>
                <c:pt idx="2" formatCode="0.00%">
                  <c:v>8.3299999999999999E-2</c:v>
                </c:pt>
                <c:pt idx="3" formatCode="0.00%">
                  <c:v>0.91659999999999997</c:v>
                </c:pt>
              </c:numCache>
            </c:numRef>
          </c:val>
        </c:ser>
        <c:ser>
          <c:idx val="1"/>
          <c:order val="1"/>
          <c:tx>
            <c:strRef>
              <c:f>Hoja1!$C$1</c:f>
              <c:strCache>
                <c:ptCount val="1"/>
                <c:pt idx="0">
                  <c:v>Columna1</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NADA</c:v>
                </c:pt>
                <c:pt idx="1">
                  <c:v>POCO</c:v>
                </c:pt>
                <c:pt idx="2">
                  <c:v>MODERADAMENTE</c:v>
                </c:pt>
                <c:pt idx="3">
                  <c:v>MUCHO</c:v>
                </c:pt>
              </c:strCache>
            </c:strRef>
          </c:cat>
          <c:val>
            <c:numRef>
              <c:f>Hoja1!$C$2:$C$5</c:f>
              <c:numCache>
                <c:formatCode>General</c:formatCode>
                <c:ptCount val="4"/>
              </c:numCache>
            </c:numRef>
          </c:val>
        </c:ser>
        <c:ser>
          <c:idx val="2"/>
          <c:order val="2"/>
          <c:tx>
            <c:strRef>
              <c:f>Hoja1!$D$1</c:f>
              <c:strCache>
                <c:ptCount val="1"/>
                <c:pt idx="0">
                  <c:v>Columna2</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NADA</c:v>
                </c:pt>
                <c:pt idx="1">
                  <c:v>POCO</c:v>
                </c:pt>
                <c:pt idx="2">
                  <c:v>MODERADAMENTE</c:v>
                </c:pt>
                <c:pt idx="3">
                  <c:v>MUCHO</c:v>
                </c:pt>
              </c:strCache>
            </c:strRef>
          </c:cat>
          <c:val>
            <c:numRef>
              <c:f>Hoja1!$D$2:$D$5</c:f>
              <c:numCache>
                <c:formatCode>General</c:formatCode>
                <c:ptCount val="4"/>
              </c:numCache>
            </c:numRef>
          </c:val>
        </c:ser>
        <c:dLbls>
          <c:showLegendKey val="0"/>
          <c:showVal val="1"/>
          <c:showCatName val="0"/>
          <c:showSerName val="0"/>
          <c:showPercent val="0"/>
          <c:showBubbleSize val="0"/>
        </c:dLbls>
        <c:gapWidth val="219"/>
        <c:shape val="box"/>
        <c:axId val="328484544"/>
        <c:axId val="328482976"/>
        <c:axId val="0"/>
      </c:bar3DChart>
      <c:catAx>
        <c:axId val="32848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28482976"/>
        <c:crosses val="autoZero"/>
        <c:auto val="1"/>
        <c:lblAlgn val="ctr"/>
        <c:lblOffset val="100"/>
        <c:noMultiLvlLbl val="0"/>
      </c:catAx>
      <c:valAx>
        <c:axId val="328482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28484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b="1" dirty="0"/>
              <a:t>ANSIEDAD COGNITIVA</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Hoja1!$B$1</c:f>
              <c:strCache>
                <c:ptCount val="1"/>
                <c:pt idx="0">
                  <c:v>Columna3</c:v>
                </c:pt>
              </c:strCache>
            </c:strRef>
          </c:tx>
          <c:spPr>
            <a:solidFill>
              <a:schemeClr val="accent1"/>
            </a:solidFill>
            <a:ln>
              <a:noFill/>
            </a:ln>
            <a:effectLst/>
            <a:sp3d/>
          </c:spPr>
          <c:invertIfNegative val="0"/>
          <c:dPt>
            <c:idx val="0"/>
            <c:invertIfNegative val="0"/>
            <c:bubble3D val="0"/>
            <c:spPr>
              <a:solidFill>
                <a:schemeClr val="bg2">
                  <a:lumMod val="50000"/>
                </a:schemeClr>
              </a:solidFill>
              <a:ln>
                <a:noFill/>
              </a:ln>
              <a:effectLst/>
              <a:sp3d/>
            </c:spPr>
          </c:dPt>
          <c:dPt>
            <c:idx val="1"/>
            <c:invertIfNegative val="0"/>
            <c:bubble3D val="0"/>
            <c:spPr>
              <a:solidFill>
                <a:schemeClr val="accent6">
                  <a:lumMod val="75000"/>
                </a:schemeClr>
              </a:solidFill>
              <a:ln>
                <a:noFill/>
              </a:ln>
              <a:effectLst/>
              <a:sp3d/>
            </c:spPr>
          </c:dPt>
          <c:dPt>
            <c:idx val="3"/>
            <c:invertIfNegative val="0"/>
            <c:bubble3D val="0"/>
            <c:spPr>
              <a:solidFill>
                <a:schemeClr val="accent2">
                  <a:lumMod val="60000"/>
                  <a:lumOff val="40000"/>
                </a:schemeClr>
              </a:solidFill>
              <a:ln>
                <a:noFill/>
              </a:ln>
              <a:effectLst/>
              <a:sp3d/>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NADA</c:v>
                </c:pt>
                <c:pt idx="1">
                  <c:v>UN POCO</c:v>
                </c:pt>
                <c:pt idx="2">
                  <c:v>MODERADAMENTE</c:v>
                </c:pt>
                <c:pt idx="3">
                  <c:v>MUCHO</c:v>
                </c:pt>
              </c:strCache>
            </c:strRef>
          </c:cat>
          <c:val>
            <c:numRef>
              <c:f>Hoja1!$B$2:$B$5</c:f>
              <c:numCache>
                <c:formatCode>0%</c:formatCode>
                <c:ptCount val="4"/>
                <c:pt idx="0" formatCode="0.00%">
                  <c:v>0.68330000000000002</c:v>
                </c:pt>
                <c:pt idx="1">
                  <c:v>0.3</c:v>
                </c:pt>
                <c:pt idx="2" formatCode="0.00%">
                  <c:v>1.67E-2</c:v>
                </c:pt>
                <c:pt idx="3">
                  <c:v>0</c:v>
                </c:pt>
              </c:numCache>
            </c:numRef>
          </c:val>
        </c:ser>
        <c:ser>
          <c:idx val="1"/>
          <c:order val="1"/>
          <c:tx>
            <c:strRef>
              <c:f>Hoja1!$C$1</c:f>
              <c:strCache>
                <c:ptCount val="1"/>
                <c:pt idx="0">
                  <c:v>Columna1</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NADA</c:v>
                </c:pt>
                <c:pt idx="1">
                  <c:v>UN POCO</c:v>
                </c:pt>
                <c:pt idx="2">
                  <c:v>MODERADAMENTE</c:v>
                </c:pt>
                <c:pt idx="3">
                  <c:v>MUCHO</c:v>
                </c:pt>
              </c:strCache>
            </c:strRef>
          </c:cat>
          <c:val>
            <c:numRef>
              <c:f>Hoja1!$C$2:$C$5</c:f>
              <c:numCache>
                <c:formatCode>General</c:formatCode>
                <c:ptCount val="4"/>
              </c:numCache>
            </c:numRef>
          </c:val>
        </c:ser>
        <c:ser>
          <c:idx val="2"/>
          <c:order val="2"/>
          <c:tx>
            <c:strRef>
              <c:f>Hoja1!$D$1</c:f>
              <c:strCache>
                <c:ptCount val="1"/>
                <c:pt idx="0">
                  <c:v>Columna2</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NADA</c:v>
                </c:pt>
                <c:pt idx="1">
                  <c:v>UN POCO</c:v>
                </c:pt>
                <c:pt idx="2">
                  <c:v>MODERADAMENTE</c:v>
                </c:pt>
                <c:pt idx="3">
                  <c:v>MUCHO</c:v>
                </c:pt>
              </c:strCache>
            </c:strRef>
          </c:cat>
          <c:val>
            <c:numRef>
              <c:f>Hoja1!$D$2:$D$5</c:f>
              <c:numCache>
                <c:formatCode>General</c:formatCode>
                <c:ptCount val="4"/>
              </c:numCache>
            </c:numRef>
          </c:val>
        </c:ser>
        <c:dLbls>
          <c:showLegendKey val="0"/>
          <c:showVal val="1"/>
          <c:showCatName val="0"/>
          <c:showSerName val="0"/>
          <c:showPercent val="0"/>
          <c:showBubbleSize val="0"/>
        </c:dLbls>
        <c:gapWidth val="219"/>
        <c:shape val="box"/>
        <c:axId val="328480624"/>
        <c:axId val="328482584"/>
        <c:axId val="0"/>
      </c:bar3DChart>
      <c:catAx>
        <c:axId val="32848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28482584"/>
        <c:crosses val="autoZero"/>
        <c:auto val="1"/>
        <c:lblAlgn val="ctr"/>
        <c:lblOffset val="100"/>
        <c:noMultiLvlLbl val="0"/>
      </c:catAx>
      <c:valAx>
        <c:axId val="3284825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28480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a:t>ANSIEDAD SOMÀTICA SENTIDA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Hoja1!$B$1</c:f>
              <c:strCache>
                <c:ptCount val="1"/>
                <c:pt idx="0">
                  <c:v>Columna3</c:v>
                </c:pt>
              </c:strCache>
            </c:strRef>
          </c:tx>
          <c:spPr>
            <a:solidFill>
              <a:schemeClr val="accent1"/>
            </a:solidFill>
            <a:ln>
              <a:noFill/>
            </a:ln>
            <a:effectLst/>
            <a:sp3d/>
          </c:spPr>
          <c:invertIfNegative val="0"/>
          <c:dPt>
            <c:idx val="0"/>
            <c:invertIfNegative val="0"/>
            <c:bubble3D val="0"/>
            <c:spPr>
              <a:solidFill>
                <a:schemeClr val="bg2">
                  <a:lumMod val="50000"/>
                </a:schemeClr>
              </a:solidFill>
              <a:ln>
                <a:noFill/>
              </a:ln>
              <a:effectLst/>
              <a:sp3d/>
            </c:spPr>
          </c:dPt>
          <c:dPt>
            <c:idx val="1"/>
            <c:invertIfNegative val="0"/>
            <c:bubble3D val="0"/>
            <c:spPr>
              <a:solidFill>
                <a:schemeClr val="accent6">
                  <a:lumMod val="75000"/>
                </a:schemeClr>
              </a:solidFill>
              <a:ln>
                <a:noFill/>
              </a:ln>
              <a:effectLst/>
              <a:sp3d/>
            </c:spPr>
          </c:dPt>
          <c:dPt>
            <c:idx val="3"/>
            <c:invertIfNegative val="0"/>
            <c:bubble3D val="0"/>
            <c:spPr>
              <a:solidFill>
                <a:schemeClr val="accent2">
                  <a:lumMod val="60000"/>
                  <a:lumOff val="40000"/>
                </a:schemeClr>
              </a:solidFill>
              <a:ln>
                <a:noFill/>
              </a:ln>
              <a:effectLst/>
              <a:sp3d/>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NADA</c:v>
                </c:pt>
                <c:pt idx="1">
                  <c:v>UN POCO</c:v>
                </c:pt>
                <c:pt idx="2">
                  <c:v>MODERADAMENTE</c:v>
                </c:pt>
                <c:pt idx="3">
                  <c:v>MUCHO</c:v>
                </c:pt>
              </c:strCache>
            </c:strRef>
          </c:cat>
          <c:val>
            <c:numRef>
              <c:f>Hoja1!$B$2:$B$5</c:f>
              <c:numCache>
                <c:formatCode>0.00%</c:formatCode>
                <c:ptCount val="4"/>
                <c:pt idx="0">
                  <c:v>0.77769999999999995</c:v>
                </c:pt>
                <c:pt idx="1">
                  <c:v>0.22220000000000001</c:v>
                </c:pt>
                <c:pt idx="2" formatCode="0%">
                  <c:v>0</c:v>
                </c:pt>
                <c:pt idx="3" formatCode="0%">
                  <c:v>0</c:v>
                </c:pt>
              </c:numCache>
            </c:numRef>
          </c:val>
        </c:ser>
        <c:ser>
          <c:idx val="1"/>
          <c:order val="1"/>
          <c:tx>
            <c:strRef>
              <c:f>Hoja1!$C$1</c:f>
              <c:strCache>
                <c:ptCount val="1"/>
                <c:pt idx="0">
                  <c:v>Columna1</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NADA</c:v>
                </c:pt>
                <c:pt idx="1">
                  <c:v>UN POCO</c:v>
                </c:pt>
                <c:pt idx="2">
                  <c:v>MODERADAMENTE</c:v>
                </c:pt>
                <c:pt idx="3">
                  <c:v>MUCHO</c:v>
                </c:pt>
              </c:strCache>
            </c:strRef>
          </c:cat>
          <c:val>
            <c:numRef>
              <c:f>Hoja1!$C$2:$C$5</c:f>
              <c:numCache>
                <c:formatCode>General</c:formatCode>
                <c:ptCount val="4"/>
              </c:numCache>
            </c:numRef>
          </c:val>
        </c:ser>
        <c:ser>
          <c:idx val="2"/>
          <c:order val="2"/>
          <c:tx>
            <c:strRef>
              <c:f>Hoja1!$D$1</c:f>
              <c:strCache>
                <c:ptCount val="1"/>
                <c:pt idx="0">
                  <c:v>Columna2</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NADA</c:v>
                </c:pt>
                <c:pt idx="1">
                  <c:v>UN POCO</c:v>
                </c:pt>
                <c:pt idx="2">
                  <c:v>MODERADAMENTE</c:v>
                </c:pt>
                <c:pt idx="3">
                  <c:v>MUCHO</c:v>
                </c:pt>
              </c:strCache>
            </c:strRef>
          </c:cat>
          <c:val>
            <c:numRef>
              <c:f>Hoja1!$D$2:$D$5</c:f>
              <c:numCache>
                <c:formatCode>General</c:formatCode>
                <c:ptCount val="4"/>
              </c:numCache>
            </c:numRef>
          </c:val>
        </c:ser>
        <c:dLbls>
          <c:showLegendKey val="0"/>
          <c:showVal val="1"/>
          <c:showCatName val="0"/>
          <c:showSerName val="0"/>
          <c:showPercent val="0"/>
          <c:showBubbleSize val="0"/>
        </c:dLbls>
        <c:gapWidth val="219"/>
        <c:shape val="box"/>
        <c:axId val="328485328"/>
        <c:axId val="328481016"/>
        <c:axId val="0"/>
      </c:bar3DChart>
      <c:catAx>
        <c:axId val="32848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28481016"/>
        <c:crosses val="autoZero"/>
        <c:auto val="1"/>
        <c:lblAlgn val="ctr"/>
        <c:lblOffset val="100"/>
        <c:noMultiLvlLbl val="0"/>
      </c:catAx>
      <c:valAx>
        <c:axId val="3284810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28485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830B45-0E83-4C0C-BBD1-E349103FA5E6}" type="datetimeFigureOut">
              <a:rPr lang="es-ES" smtClean="0"/>
              <a:t>12/08/2020</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9BA4BA-6022-4F13-9E86-CC0D9DEC36C6}" type="slidenum">
              <a:rPr lang="es-ES" smtClean="0"/>
              <a:t>‹Nº›</a:t>
            </a:fld>
            <a:endParaRPr lang="es-ES"/>
          </a:p>
        </p:txBody>
      </p:sp>
    </p:spTree>
    <p:extLst>
      <p:ext uri="{BB962C8B-B14F-4D97-AF65-F5344CB8AC3E}">
        <p14:creationId xmlns:p14="http://schemas.microsoft.com/office/powerpoint/2010/main" val="2755472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09BA4BA-6022-4F13-9E86-CC0D9DEC36C6}" type="slidenum">
              <a:rPr lang="es-ES" smtClean="0"/>
              <a:t>1</a:t>
            </a:fld>
            <a:endParaRPr lang="es-ES"/>
          </a:p>
        </p:txBody>
      </p:sp>
    </p:spTree>
    <p:extLst>
      <p:ext uri="{BB962C8B-B14F-4D97-AF65-F5344CB8AC3E}">
        <p14:creationId xmlns:p14="http://schemas.microsoft.com/office/powerpoint/2010/main" val="2676015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5E1B85D7-81F4-4FFC-BFA4-7F72E4F660B2}" type="datetimeFigureOut">
              <a:rPr lang="es-ES" smtClean="0"/>
              <a:t>12/08/2020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C8460FC-8506-4737-AB1D-6F8AB1F02A1A}" type="slidenum">
              <a:rPr lang="es-ES" smtClean="0"/>
              <a:t>‹Nº›</a:t>
            </a:fld>
            <a:endParaRPr lang="es-ES"/>
          </a:p>
        </p:txBody>
      </p:sp>
    </p:spTree>
    <p:extLst>
      <p:ext uri="{BB962C8B-B14F-4D97-AF65-F5344CB8AC3E}">
        <p14:creationId xmlns:p14="http://schemas.microsoft.com/office/powerpoint/2010/main" val="271220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5E1B85D7-81F4-4FFC-BFA4-7F72E4F660B2}" type="datetimeFigureOut">
              <a:rPr lang="es-ES" smtClean="0"/>
              <a:t>12/08/2020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C8460FC-8506-4737-AB1D-6F8AB1F02A1A}" type="slidenum">
              <a:rPr lang="es-ES" smtClean="0"/>
              <a:t>‹Nº›</a:t>
            </a:fld>
            <a:endParaRPr lang="es-ES"/>
          </a:p>
        </p:txBody>
      </p:sp>
    </p:spTree>
    <p:extLst>
      <p:ext uri="{BB962C8B-B14F-4D97-AF65-F5344CB8AC3E}">
        <p14:creationId xmlns:p14="http://schemas.microsoft.com/office/powerpoint/2010/main" val="24863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5E1B85D7-81F4-4FFC-BFA4-7F72E4F660B2}" type="datetimeFigureOut">
              <a:rPr lang="es-ES" smtClean="0"/>
              <a:t>12/08/2020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C8460FC-8506-4737-AB1D-6F8AB1F02A1A}" type="slidenum">
              <a:rPr lang="es-ES" smtClean="0"/>
              <a:t>‹Nº›</a:t>
            </a:fld>
            <a:endParaRPr lang="es-ES"/>
          </a:p>
        </p:txBody>
      </p:sp>
    </p:spTree>
    <p:extLst>
      <p:ext uri="{BB962C8B-B14F-4D97-AF65-F5344CB8AC3E}">
        <p14:creationId xmlns:p14="http://schemas.microsoft.com/office/powerpoint/2010/main" val="378964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5E1B85D7-81F4-4FFC-BFA4-7F72E4F660B2}" type="datetimeFigureOut">
              <a:rPr lang="es-ES" smtClean="0"/>
              <a:t>12/08/2020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C8460FC-8506-4737-AB1D-6F8AB1F02A1A}" type="slidenum">
              <a:rPr lang="es-ES" smtClean="0"/>
              <a:t>‹Nº›</a:t>
            </a:fld>
            <a:endParaRPr lang="es-ES"/>
          </a:p>
        </p:txBody>
      </p:sp>
    </p:spTree>
    <p:extLst>
      <p:ext uri="{BB962C8B-B14F-4D97-AF65-F5344CB8AC3E}">
        <p14:creationId xmlns:p14="http://schemas.microsoft.com/office/powerpoint/2010/main" val="2297829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5E1B85D7-81F4-4FFC-BFA4-7F72E4F660B2}" type="datetimeFigureOut">
              <a:rPr lang="es-ES" smtClean="0"/>
              <a:t>12/08/2020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C8460FC-8506-4737-AB1D-6F8AB1F02A1A}" type="slidenum">
              <a:rPr lang="es-ES" smtClean="0"/>
              <a:t>‹Nº›</a:t>
            </a:fld>
            <a:endParaRPr lang="es-ES"/>
          </a:p>
        </p:txBody>
      </p:sp>
    </p:spTree>
    <p:extLst>
      <p:ext uri="{BB962C8B-B14F-4D97-AF65-F5344CB8AC3E}">
        <p14:creationId xmlns:p14="http://schemas.microsoft.com/office/powerpoint/2010/main" val="2392808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5E1B85D7-81F4-4FFC-BFA4-7F72E4F660B2}" type="datetimeFigureOut">
              <a:rPr lang="es-ES" smtClean="0"/>
              <a:t>12/08/2020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C8460FC-8506-4737-AB1D-6F8AB1F02A1A}" type="slidenum">
              <a:rPr lang="es-ES" smtClean="0"/>
              <a:t>‹Nº›</a:t>
            </a:fld>
            <a:endParaRPr lang="es-ES"/>
          </a:p>
        </p:txBody>
      </p:sp>
    </p:spTree>
    <p:extLst>
      <p:ext uri="{BB962C8B-B14F-4D97-AF65-F5344CB8AC3E}">
        <p14:creationId xmlns:p14="http://schemas.microsoft.com/office/powerpoint/2010/main" val="31860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5E1B85D7-81F4-4FFC-BFA4-7F72E4F660B2}" type="datetimeFigureOut">
              <a:rPr lang="es-ES" smtClean="0"/>
              <a:t>12/08/2020</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4C8460FC-8506-4737-AB1D-6F8AB1F02A1A}" type="slidenum">
              <a:rPr lang="es-ES" smtClean="0"/>
              <a:t>‹Nº›</a:t>
            </a:fld>
            <a:endParaRPr lang="es-ES"/>
          </a:p>
        </p:txBody>
      </p:sp>
    </p:spTree>
    <p:extLst>
      <p:ext uri="{BB962C8B-B14F-4D97-AF65-F5344CB8AC3E}">
        <p14:creationId xmlns:p14="http://schemas.microsoft.com/office/powerpoint/2010/main" val="1443861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5E1B85D7-81F4-4FFC-BFA4-7F72E4F660B2}" type="datetimeFigureOut">
              <a:rPr lang="es-ES" smtClean="0"/>
              <a:t>12/08/2020</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4C8460FC-8506-4737-AB1D-6F8AB1F02A1A}" type="slidenum">
              <a:rPr lang="es-ES" smtClean="0"/>
              <a:t>‹Nº›</a:t>
            </a:fld>
            <a:endParaRPr lang="es-ES"/>
          </a:p>
        </p:txBody>
      </p:sp>
    </p:spTree>
    <p:extLst>
      <p:ext uri="{BB962C8B-B14F-4D97-AF65-F5344CB8AC3E}">
        <p14:creationId xmlns:p14="http://schemas.microsoft.com/office/powerpoint/2010/main" val="3979919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E1B85D7-81F4-4FFC-BFA4-7F72E4F660B2}" type="datetimeFigureOut">
              <a:rPr lang="es-ES" smtClean="0"/>
              <a:t>12/08/2020</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4C8460FC-8506-4737-AB1D-6F8AB1F02A1A}" type="slidenum">
              <a:rPr lang="es-ES" smtClean="0"/>
              <a:t>‹Nº›</a:t>
            </a:fld>
            <a:endParaRPr lang="es-ES"/>
          </a:p>
        </p:txBody>
      </p:sp>
    </p:spTree>
    <p:extLst>
      <p:ext uri="{BB962C8B-B14F-4D97-AF65-F5344CB8AC3E}">
        <p14:creationId xmlns:p14="http://schemas.microsoft.com/office/powerpoint/2010/main" val="1159405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E1B85D7-81F4-4FFC-BFA4-7F72E4F660B2}" type="datetimeFigureOut">
              <a:rPr lang="es-ES" smtClean="0"/>
              <a:t>12/08/2020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C8460FC-8506-4737-AB1D-6F8AB1F02A1A}" type="slidenum">
              <a:rPr lang="es-ES" smtClean="0"/>
              <a:t>‹Nº›</a:t>
            </a:fld>
            <a:endParaRPr lang="es-ES"/>
          </a:p>
        </p:txBody>
      </p:sp>
    </p:spTree>
    <p:extLst>
      <p:ext uri="{BB962C8B-B14F-4D97-AF65-F5344CB8AC3E}">
        <p14:creationId xmlns:p14="http://schemas.microsoft.com/office/powerpoint/2010/main" val="110874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E1B85D7-81F4-4FFC-BFA4-7F72E4F660B2}" type="datetimeFigureOut">
              <a:rPr lang="es-ES" smtClean="0"/>
              <a:t>12/08/2020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C8460FC-8506-4737-AB1D-6F8AB1F02A1A}" type="slidenum">
              <a:rPr lang="es-ES" smtClean="0"/>
              <a:t>‹Nº›</a:t>
            </a:fld>
            <a:endParaRPr lang="es-ES"/>
          </a:p>
        </p:txBody>
      </p:sp>
    </p:spTree>
    <p:extLst>
      <p:ext uri="{BB962C8B-B14F-4D97-AF65-F5344CB8AC3E}">
        <p14:creationId xmlns:p14="http://schemas.microsoft.com/office/powerpoint/2010/main" val="3570523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1000" b="-21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1B85D7-81F4-4FFC-BFA4-7F72E4F660B2}" type="datetimeFigureOut">
              <a:rPr lang="es-ES" smtClean="0"/>
              <a:t>12/08/2020</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460FC-8506-4737-AB1D-6F8AB1F02A1A}" type="slidenum">
              <a:rPr lang="es-ES" smtClean="0"/>
              <a:t>‹Nº›</a:t>
            </a:fld>
            <a:endParaRPr lang="es-ES"/>
          </a:p>
        </p:txBody>
      </p:sp>
    </p:spTree>
    <p:extLst>
      <p:ext uri="{BB962C8B-B14F-4D97-AF65-F5344CB8AC3E}">
        <p14:creationId xmlns:p14="http://schemas.microsoft.com/office/powerpoint/2010/main" val="2053444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3.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gi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gif"/></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microsoft.com/office/2007/relationships/media" Target="../media/media2.mp4"/><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video" Target="../media/media1.mp4"/><Relationship Id="rId16" Type="http://schemas.openxmlformats.org/officeDocument/2006/relationships/image" Target="../media/image40.png"/><Relationship Id="rId1" Type="http://schemas.microsoft.com/office/2007/relationships/media" Target="../media/media1.mp4"/><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slideLayout" Target="../slideLayouts/slideLayout2.xml"/><Relationship Id="rId15" Type="http://schemas.openxmlformats.org/officeDocument/2006/relationships/image" Target="../media/image39.png"/><Relationship Id="rId10" Type="http://schemas.openxmlformats.org/officeDocument/2006/relationships/image" Target="../media/image34.jpeg"/><Relationship Id="rId4" Type="http://schemas.openxmlformats.org/officeDocument/2006/relationships/video" Target="../media/media2.mp4"/><Relationship Id="rId9" Type="http://schemas.openxmlformats.org/officeDocument/2006/relationships/image" Target="../media/image33.jpeg"/><Relationship Id="rId1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56575" y="0"/>
            <a:ext cx="9144000" cy="1226127"/>
          </a:xfrm>
        </p:spPr>
        <p:txBody>
          <a:bodyPr/>
          <a:lstStyle/>
          <a:p>
            <a:r>
              <a:rPr lang="es-ES" dirty="0" smtClean="0"/>
              <a:t> </a:t>
            </a:r>
            <a:endParaRPr lang="es-ES" dirty="0"/>
          </a:p>
        </p:txBody>
      </p:sp>
      <p:sp>
        <p:nvSpPr>
          <p:cNvPr id="3" name="Subtítulo 2"/>
          <p:cNvSpPr>
            <a:spLocks noGrp="1"/>
          </p:cNvSpPr>
          <p:nvPr>
            <p:ph type="subTitle" idx="1"/>
          </p:nvPr>
        </p:nvSpPr>
        <p:spPr>
          <a:xfrm>
            <a:off x="693174" y="-427703"/>
            <a:ext cx="10766323" cy="9531031"/>
          </a:xfrm>
        </p:spPr>
        <p:txBody>
          <a:bodyPr>
            <a:normAutofit/>
          </a:bodyPr>
          <a:lstStyle/>
          <a:p>
            <a:r>
              <a:rPr lang="es-ES" dirty="0" smtClean="0"/>
              <a:t> </a:t>
            </a:r>
          </a:p>
          <a:p>
            <a:pPr algn="l"/>
            <a:endParaRPr lang="es-ES" dirty="0" smtClean="0"/>
          </a:p>
          <a:p>
            <a:r>
              <a:rPr lang="es-ES" sz="3600" dirty="0" smtClean="0"/>
              <a:t>  </a:t>
            </a:r>
          </a:p>
          <a:p>
            <a:endParaRPr lang="es-ES" sz="3600" dirty="0" smtClean="0"/>
          </a:p>
          <a:p>
            <a:endParaRPr lang="es-ES" sz="3600" dirty="0"/>
          </a:p>
          <a:p>
            <a:r>
              <a:rPr lang="es-ES" sz="2800" dirty="0">
                <a:ln w="12700">
                  <a:solidFill>
                    <a:schemeClr val="tx1"/>
                  </a:solidFill>
                </a:ln>
                <a:solidFill>
                  <a:schemeClr val="tx1">
                    <a:lumMod val="95000"/>
                    <a:lumOff val="5000"/>
                  </a:schemeClr>
                </a:solidFill>
              </a:rPr>
              <a:t>ACTIVIDADES RECREATIVAS PARA EL CONTROL DE LA ANSIEDAD EN LAS JUGADORAS DEL EQUIPO DE FÚTBOL FEMENINO DE LA UNIVERSIDAD CATÓLICA DEL ECUADOR CATEGORÌA ABSOLUTA </a:t>
            </a:r>
          </a:p>
        </p:txBody>
      </p:sp>
      <p:sp>
        <p:nvSpPr>
          <p:cNvPr id="5" name="Rectángulo 4"/>
          <p:cNvSpPr/>
          <p:nvPr/>
        </p:nvSpPr>
        <p:spPr>
          <a:xfrm>
            <a:off x="0" y="6304625"/>
            <a:ext cx="3668184" cy="369332"/>
          </a:xfrm>
          <a:prstGeom prst="rect">
            <a:avLst/>
          </a:prstGeom>
        </p:spPr>
        <p:txBody>
          <a:bodyPr wrap="none">
            <a:spAutoFit/>
          </a:bodyPr>
          <a:lstStyle/>
          <a:p>
            <a:r>
              <a:rPr lang="es-ES" dirty="0">
                <a:ln w="12700">
                  <a:solidFill>
                    <a:schemeClr val="tx1"/>
                  </a:solidFill>
                </a:ln>
                <a:solidFill>
                  <a:schemeClr val="tx1">
                    <a:lumMod val="95000"/>
                    <a:lumOff val="5000"/>
                  </a:schemeClr>
                </a:solidFill>
              </a:rPr>
              <a:t>AUTORA: LIC. FERNANDA </a:t>
            </a:r>
            <a:r>
              <a:rPr lang="es-ES" dirty="0" smtClean="0">
                <a:ln w="12700">
                  <a:solidFill>
                    <a:schemeClr val="tx1"/>
                  </a:solidFill>
                </a:ln>
                <a:solidFill>
                  <a:schemeClr val="tx1">
                    <a:lumMod val="95000"/>
                    <a:lumOff val="5000"/>
                  </a:schemeClr>
                </a:solidFill>
              </a:rPr>
              <a:t>VILLACRÈS  </a:t>
            </a:r>
            <a:endParaRPr lang="es-ES" dirty="0">
              <a:ln w="12700">
                <a:solidFill>
                  <a:schemeClr val="tx1"/>
                </a:solidFill>
              </a:ln>
              <a:solidFill>
                <a:schemeClr val="tx1">
                  <a:lumMod val="95000"/>
                  <a:lumOff val="5000"/>
                </a:schemeClr>
              </a:solidFill>
            </a:endParaRPr>
          </a:p>
        </p:txBody>
      </p:sp>
      <p:pic>
        <p:nvPicPr>
          <p:cNvPr id="7" name="Picture 14" descr="futbol-americano-y-futbol-imagen-animada-002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68864" y="2654710"/>
            <a:ext cx="1483807" cy="176212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C:\Users\Mercedes Acosta\Desktop\fotos catolica\original.jpg"/>
          <p:cNvPicPr/>
          <p:nvPr/>
        </p:nvPicPr>
        <p:blipFill>
          <a:blip r:embed="rId4">
            <a:extLst>
              <a:ext uri="{28A0092B-C50C-407E-A947-70E740481C1C}">
                <a14:useLocalDpi xmlns:a14="http://schemas.microsoft.com/office/drawing/2010/main" val="0"/>
              </a:ext>
            </a:extLst>
          </a:blip>
          <a:srcRect/>
          <a:stretch>
            <a:fillRect/>
          </a:stretch>
        </p:blipFill>
        <p:spPr bwMode="auto">
          <a:xfrm>
            <a:off x="3668185" y="3628103"/>
            <a:ext cx="5475816" cy="27940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ángulo redondeado 7"/>
          <p:cNvSpPr/>
          <p:nvPr/>
        </p:nvSpPr>
        <p:spPr>
          <a:xfrm>
            <a:off x="4788924" y="1789692"/>
            <a:ext cx="2081776" cy="489956"/>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TEMA</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75" y="262837"/>
            <a:ext cx="9453715" cy="1428491"/>
          </a:xfrm>
          <a:prstGeom prst="rect">
            <a:avLst/>
          </a:prstGeom>
        </p:spPr>
      </p:pic>
    </p:spTree>
    <p:extLst>
      <p:ext uri="{BB962C8B-B14F-4D97-AF65-F5344CB8AC3E}">
        <p14:creationId xmlns:p14="http://schemas.microsoft.com/office/powerpoint/2010/main" val="1129752227"/>
      </p:ext>
    </p:extLst>
  </p:cSld>
  <p:clrMapOvr>
    <a:masterClrMapping/>
  </p:clrMapOvr>
  <p:transition spd="slow" advClick="0">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pic>
        <p:nvPicPr>
          <p:cNvPr id="7" name="Picture 26" descr="Fútbol sala femenin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73881" y="241300"/>
            <a:ext cx="2082936" cy="18989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12" descr="logo espe-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sp>
        <p:nvSpPr>
          <p:cNvPr id="8" name="Rectángulo redondeado 7"/>
          <p:cNvSpPr/>
          <p:nvPr/>
        </p:nvSpPr>
        <p:spPr>
          <a:xfrm>
            <a:off x="3531936" y="735321"/>
            <a:ext cx="4613986" cy="1355609"/>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POBLACIÒN Y MUESTRA </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6840" y="2341127"/>
            <a:ext cx="2304178" cy="3291682"/>
          </a:xfrm>
          <a:prstGeom prst="rect">
            <a:avLst/>
          </a:prstGeom>
        </p:spPr>
      </p:pic>
    </p:spTree>
    <p:extLst>
      <p:ext uri="{BB962C8B-B14F-4D97-AF65-F5344CB8AC3E}">
        <p14:creationId xmlns:p14="http://schemas.microsoft.com/office/powerpoint/2010/main" val="1005187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pic>
        <p:nvPicPr>
          <p:cNvPr id="10" name="Picture 20" descr="Index of /gif animado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439400" y="1899546"/>
            <a:ext cx="1943100" cy="205578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12" descr="logo espe-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sp>
        <p:nvSpPr>
          <p:cNvPr id="5" name="Rectángulo redondeado 4"/>
          <p:cNvSpPr/>
          <p:nvPr/>
        </p:nvSpPr>
        <p:spPr>
          <a:xfrm>
            <a:off x="3988706" y="3176109"/>
            <a:ext cx="2451100" cy="779226"/>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rPr>
              <a:t>MUESTRA</a:t>
            </a:r>
          </a:p>
        </p:txBody>
      </p:sp>
      <p:sp>
        <p:nvSpPr>
          <p:cNvPr id="12" name="Rectángulo redondeado 11"/>
          <p:cNvSpPr/>
          <p:nvPr/>
        </p:nvSpPr>
        <p:spPr>
          <a:xfrm>
            <a:off x="3899806" y="1013824"/>
            <a:ext cx="2540000" cy="779226"/>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POBLACIÒN</a:t>
            </a:r>
            <a:endParaRPr lang="es-ES" sz="3200" dirty="0"/>
          </a:p>
        </p:txBody>
      </p:sp>
      <p:pic>
        <p:nvPicPr>
          <p:cNvPr id="11" name="Imagen 10" descr="C:\Users\Mercedes Acosta\Desktop\fotos catolica\original.jpg"/>
          <p:cNvPicPr/>
          <p:nvPr/>
        </p:nvPicPr>
        <p:blipFill>
          <a:blip r:embed="rId5">
            <a:extLst>
              <a:ext uri="{28A0092B-C50C-407E-A947-70E740481C1C}">
                <a14:useLocalDpi xmlns:a14="http://schemas.microsoft.com/office/drawing/2010/main" val="0"/>
              </a:ext>
            </a:extLst>
          </a:blip>
          <a:srcRect/>
          <a:stretch>
            <a:fillRect/>
          </a:stretch>
        </p:blipFill>
        <p:spPr bwMode="auto">
          <a:xfrm>
            <a:off x="7362499" y="262585"/>
            <a:ext cx="3076901" cy="239163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3" name="Imagen 12" descr="C:\Users\Mercedes Acosta\Desktop\fotos catolica\CATOLI 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7412" y="3383441"/>
            <a:ext cx="3247073" cy="2396898"/>
          </a:xfrm>
          <a:prstGeom prst="rect">
            <a:avLst/>
          </a:prstGeom>
          <a:ln w="228600" cap="sq" cmpd="thickThin">
            <a:solidFill>
              <a:srgbClr val="000000"/>
            </a:solidFill>
            <a:prstDash val="solid"/>
            <a:miter lim="800000"/>
          </a:ln>
          <a:effectLst>
            <a:innerShdw blurRad="76200">
              <a:srgbClr val="000000"/>
            </a:innerShdw>
          </a:effectLst>
        </p:spPr>
      </p:pic>
      <mc:AlternateContent xmlns:mc="http://schemas.openxmlformats.org/markup-compatibility/2006">
        <mc:Choice xmlns:a14="http://schemas.microsoft.com/office/drawing/2010/main" Requires="a14">
          <p:sp>
            <p:nvSpPr>
              <p:cNvPr id="2" name="Rectángulo 1"/>
              <p:cNvSpPr/>
              <p:nvPr/>
            </p:nvSpPr>
            <p:spPr>
              <a:xfrm>
                <a:off x="634181" y="2193441"/>
                <a:ext cx="3406877" cy="3247171"/>
              </a:xfrm>
              <a:prstGeom prst="rect">
                <a:avLst/>
              </a:prstGeom>
            </p:spPr>
            <p:txBody>
              <a:bodyPr wrap="square">
                <a:spAutoFit/>
              </a:bodyPr>
              <a:lstStyle/>
              <a:p>
                <a:pPr>
                  <a:spcAft>
                    <a:spcPts val="0"/>
                  </a:spcAft>
                </a:pPr>
                <a14:m>
                  <m:oMathPara xmlns:m="http://schemas.openxmlformats.org/officeDocument/2006/math">
                    <m:oMathParaPr>
                      <m:jc m:val="centerGroup"/>
                    </m:oMathParaPr>
                    <m:oMath xmlns:m="http://schemas.openxmlformats.org/officeDocument/2006/math">
                      <m:r>
                        <a:rPr lang="es-ES" i="1">
                          <a:solidFill>
                            <a:srgbClr val="000000"/>
                          </a:solidFill>
                          <a:latin typeface="Cambria Math" panose="02040503050406030204" pitchFamily="18" charset="0"/>
                          <a:ea typeface="Calibri" panose="020F0502020204030204" pitchFamily="34" charset="0"/>
                        </a:rPr>
                        <m:t>𝑛</m:t>
                      </m:r>
                      <m:r>
                        <a:rPr lang="es-ES" i="1">
                          <a:solidFill>
                            <a:srgbClr val="000000"/>
                          </a:solidFill>
                          <a:latin typeface="Cambria Math" panose="02040503050406030204" pitchFamily="18" charset="0"/>
                          <a:ea typeface="Calibri" panose="020F0502020204030204" pitchFamily="34" charset="0"/>
                        </a:rPr>
                        <m:t>=</m:t>
                      </m:r>
                      <m:f>
                        <m:fPr>
                          <m:ctrlPr>
                            <a:rPr lang="es-ES" i="1">
                              <a:solidFill>
                                <a:srgbClr val="000000"/>
                              </a:solidFill>
                              <a:effectLst/>
                              <a:latin typeface="Cambria Math" panose="02040503050406030204" pitchFamily="18" charset="0"/>
                              <a:ea typeface="Calibri" panose="020F0502020204030204" pitchFamily="34" charset="0"/>
                            </a:rPr>
                          </m:ctrlPr>
                        </m:fPr>
                        <m:num>
                          <m:r>
                            <a:rPr lang="es-ES" i="1">
                              <a:solidFill>
                                <a:srgbClr val="000000"/>
                              </a:solidFill>
                              <a:effectLst/>
                              <a:latin typeface="Cambria Math" panose="02040503050406030204" pitchFamily="18" charset="0"/>
                              <a:ea typeface="Calibri" panose="020F0502020204030204" pitchFamily="34" charset="0"/>
                            </a:rPr>
                            <m:t>𝑃𝑄</m:t>
                          </m:r>
                          <m:r>
                            <a:rPr lang="es-ES" i="1">
                              <a:solidFill>
                                <a:srgbClr val="000000"/>
                              </a:solidFill>
                              <a:effectLst/>
                              <a:latin typeface="Cambria Math" panose="02040503050406030204" pitchFamily="18" charset="0"/>
                              <a:ea typeface="Calibri" panose="020F0502020204030204" pitchFamily="34" charset="0"/>
                            </a:rPr>
                            <m:t>.</m:t>
                          </m:r>
                          <m:r>
                            <a:rPr lang="es-ES" i="1">
                              <a:solidFill>
                                <a:srgbClr val="000000"/>
                              </a:solidFill>
                              <a:effectLst/>
                              <a:latin typeface="Cambria Math" panose="02040503050406030204" pitchFamily="18" charset="0"/>
                              <a:ea typeface="Calibri" panose="020F0502020204030204" pitchFamily="34" charset="0"/>
                            </a:rPr>
                            <m:t>𝑁</m:t>
                          </m:r>
                        </m:num>
                        <m:den>
                          <m:d>
                            <m:dPr>
                              <m:ctrlPr>
                                <a:rPr lang="es-ES" i="1">
                                  <a:solidFill>
                                    <a:srgbClr val="000000"/>
                                  </a:solidFill>
                                  <a:effectLst/>
                                  <a:latin typeface="Cambria Math" panose="02040503050406030204" pitchFamily="18" charset="0"/>
                                  <a:ea typeface="Calibri" panose="020F0502020204030204" pitchFamily="34" charset="0"/>
                                </a:rPr>
                              </m:ctrlPr>
                            </m:dPr>
                            <m:e>
                              <m:r>
                                <a:rPr lang="es-ES" i="1">
                                  <a:solidFill>
                                    <a:srgbClr val="000000"/>
                                  </a:solidFill>
                                  <a:effectLst/>
                                  <a:latin typeface="Cambria Math" panose="02040503050406030204" pitchFamily="18" charset="0"/>
                                  <a:ea typeface="Calibri" panose="020F0502020204030204" pitchFamily="34" charset="0"/>
                                </a:rPr>
                                <m:t>𝑁</m:t>
                              </m:r>
                              <m:r>
                                <a:rPr lang="es-ES" i="1">
                                  <a:solidFill>
                                    <a:srgbClr val="000000"/>
                                  </a:solidFill>
                                  <a:effectLst/>
                                  <a:latin typeface="Cambria Math" panose="02040503050406030204" pitchFamily="18" charset="0"/>
                                  <a:ea typeface="Calibri" panose="020F0502020204030204" pitchFamily="34" charset="0"/>
                                </a:rPr>
                                <m:t>−1</m:t>
                              </m:r>
                            </m:e>
                          </m:d>
                          <m:f>
                            <m:fPr>
                              <m:ctrlPr>
                                <a:rPr lang="es-ES" i="1">
                                  <a:solidFill>
                                    <a:srgbClr val="000000"/>
                                  </a:solidFill>
                                  <a:effectLst/>
                                  <a:latin typeface="Cambria Math" panose="02040503050406030204" pitchFamily="18" charset="0"/>
                                  <a:ea typeface="Calibri" panose="020F0502020204030204" pitchFamily="34" charset="0"/>
                                </a:rPr>
                              </m:ctrlPr>
                            </m:fPr>
                            <m:num>
                              <m:sSup>
                                <m:sSupPr>
                                  <m:ctrlPr>
                                    <a:rPr lang="es-ES" i="1">
                                      <a:solidFill>
                                        <a:srgbClr val="000000"/>
                                      </a:solidFill>
                                      <a:effectLst/>
                                      <a:latin typeface="Cambria Math" panose="02040503050406030204" pitchFamily="18" charset="0"/>
                                      <a:ea typeface="Calibri" panose="020F0502020204030204" pitchFamily="34" charset="0"/>
                                    </a:rPr>
                                  </m:ctrlPr>
                                </m:sSupPr>
                                <m:e>
                                  <m:r>
                                    <a:rPr lang="es-ES" i="1">
                                      <a:solidFill>
                                        <a:srgbClr val="000000"/>
                                      </a:solidFill>
                                      <a:effectLst/>
                                      <a:latin typeface="Cambria Math" panose="02040503050406030204" pitchFamily="18" charset="0"/>
                                      <a:ea typeface="Calibri" panose="020F0502020204030204" pitchFamily="34" charset="0"/>
                                    </a:rPr>
                                    <m:t>𝐸</m:t>
                                  </m:r>
                                </m:e>
                                <m:sup>
                                  <m:r>
                                    <a:rPr lang="es-ES" i="1">
                                      <a:solidFill>
                                        <a:srgbClr val="000000"/>
                                      </a:solidFill>
                                      <a:effectLst/>
                                      <a:latin typeface="Cambria Math" panose="02040503050406030204" pitchFamily="18" charset="0"/>
                                      <a:ea typeface="Calibri" panose="020F0502020204030204" pitchFamily="34" charset="0"/>
                                    </a:rPr>
                                    <m:t>2</m:t>
                                  </m:r>
                                </m:sup>
                              </m:sSup>
                            </m:num>
                            <m:den>
                              <m:sSup>
                                <m:sSupPr>
                                  <m:ctrlPr>
                                    <a:rPr lang="es-ES" i="1">
                                      <a:solidFill>
                                        <a:srgbClr val="000000"/>
                                      </a:solidFill>
                                      <a:effectLst/>
                                      <a:latin typeface="Cambria Math" panose="02040503050406030204" pitchFamily="18" charset="0"/>
                                      <a:ea typeface="Calibri" panose="020F0502020204030204" pitchFamily="34" charset="0"/>
                                    </a:rPr>
                                  </m:ctrlPr>
                                </m:sSupPr>
                                <m:e>
                                  <m:r>
                                    <a:rPr lang="es-ES" i="1">
                                      <a:solidFill>
                                        <a:srgbClr val="000000"/>
                                      </a:solidFill>
                                      <a:effectLst/>
                                      <a:latin typeface="Cambria Math" panose="02040503050406030204" pitchFamily="18" charset="0"/>
                                      <a:ea typeface="Calibri" panose="020F0502020204030204" pitchFamily="34" charset="0"/>
                                    </a:rPr>
                                    <m:t>𝐾</m:t>
                                  </m:r>
                                </m:e>
                                <m:sup>
                                  <m:r>
                                    <a:rPr lang="es-ES" i="1">
                                      <a:solidFill>
                                        <a:srgbClr val="000000"/>
                                      </a:solidFill>
                                      <a:effectLst/>
                                      <a:latin typeface="Cambria Math" panose="02040503050406030204" pitchFamily="18" charset="0"/>
                                      <a:ea typeface="Calibri" panose="020F0502020204030204" pitchFamily="34" charset="0"/>
                                    </a:rPr>
                                    <m:t>2</m:t>
                                  </m:r>
                                </m:sup>
                              </m:sSup>
                            </m:den>
                          </m:f>
                          <m:r>
                            <a:rPr lang="es-ES" i="1">
                              <a:solidFill>
                                <a:srgbClr val="000000"/>
                              </a:solidFill>
                              <a:effectLst/>
                              <a:latin typeface="Cambria Math" panose="02040503050406030204" pitchFamily="18" charset="0"/>
                              <a:ea typeface="Calibri" panose="020F0502020204030204" pitchFamily="34" charset="0"/>
                            </a:rPr>
                            <m:t>+</m:t>
                          </m:r>
                          <m:r>
                            <a:rPr lang="es-ES" i="1">
                              <a:solidFill>
                                <a:srgbClr val="000000"/>
                              </a:solidFill>
                              <a:effectLst/>
                              <a:latin typeface="Cambria Math" panose="02040503050406030204" pitchFamily="18" charset="0"/>
                              <a:ea typeface="Calibri" panose="020F0502020204030204" pitchFamily="34" charset="0"/>
                            </a:rPr>
                            <m:t>𝑃𝑄</m:t>
                          </m:r>
                        </m:den>
                      </m:f>
                    </m:oMath>
                  </m:oMathPara>
                </a14:m>
                <a:endParaRPr lang="es-ES" sz="2000" dirty="0">
                  <a:solidFill>
                    <a:srgbClr val="000000"/>
                  </a:solidFill>
                  <a:effectLst/>
                  <a:latin typeface="Times New Roman" panose="02020603050405020304" pitchFamily="18" charset="0"/>
                  <a:ea typeface="Calibri" panose="020F0502020204030204" pitchFamily="34" charset="0"/>
                </a:endParaRPr>
              </a:p>
              <a:p>
                <a:pPr>
                  <a:spcAft>
                    <a:spcPts val="0"/>
                  </a:spcAft>
                </a:pPr>
                <a:r>
                  <a:rPr lang="es-ES" dirty="0">
                    <a:solidFill>
                      <a:srgbClr val="000000"/>
                    </a:solidFill>
                    <a:effectLst/>
                    <a:latin typeface="Times New Roman" panose="02020603050405020304" pitchFamily="18" charset="0"/>
                    <a:ea typeface="Calibri" panose="020F0502020204030204" pitchFamily="34" charset="0"/>
                  </a:rPr>
                  <a:t> </a:t>
                </a:r>
                <a:endParaRPr lang="es-ES" sz="2000" dirty="0">
                  <a:solidFill>
                    <a:srgbClr val="000000"/>
                  </a:solidFill>
                  <a:effectLst/>
                  <a:latin typeface="Times New Roman" panose="02020603050405020304" pitchFamily="18" charset="0"/>
                  <a:ea typeface="Calibri" panose="020F0502020204030204" pitchFamily="34" charset="0"/>
                </a:endParaRPr>
              </a:p>
              <a:p>
                <a:pPr>
                  <a:lnSpc>
                    <a:spcPct val="150000"/>
                  </a:lnSpc>
                  <a:spcAft>
                    <a:spcPts val="0"/>
                  </a:spcAft>
                </a:pPr>
                <a:r>
                  <a:rPr lang="es-ES" dirty="0">
                    <a:solidFill>
                      <a:srgbClr val="000000"/>
                    </a:solidFill>
                    <a:effectLst/>
                    <a:latin typeface="Times New Roman" panose="02020603050405020304" pitchFamily="18" charset="0"/>
                    <a:ea typeface="Calibri" panose="020F0502020204030204" pitchFamily="34" charset="0"/>
                  </a:rPr>
                  <a:t> </a:t>
                </a:r>
                <a:endParaRPr lang="es-ES" sz="2000" dirty="0">
                  <a:solidFill>
                    <a:srgbClr val="000000"/>
                  </a:solidFill>
                  <a:effectLst/>
                  <a:latin typeface="Times New Roman" panose="02020603050405020304" pitchFamily="18" charset="0"/>
                  <a:ea typeface="Calibri" panose="020F0502020204030204" pitchFamily="34" charset="0"/>
                </a:endParaRPr>
              </a:p>
              <a:p>
                <a:pPr>
                  <a:spcAft>
                    <a:spcPts val="0"/>
                  </a:spcAft>
                </a:pPr>
                <a14:m>
                  <m:oMathPara xmlns:m="http://schemas.openxmlformats.org/officeDocument/2006/math">
                    <m:oMathParaPr>
                      <m:jc m:val="centerGroup"/>
                    </m:oMathParaPr>
                    <m:oMath xmlns:m="http://schemas.openxmlformats.org/officeDocument/2006/math">
                      <m:r>
                        <a:rPr lang="es-ES" i="1">
                          <a:solidFill>
                            <a:srgbClr val="000000"/>
                          </a:solidFill>
                          <a:effectLst/>
                          <a:latin typeface="Cambria Math" panose="02040503050406030204" pitchFamily="18" charset="0"/>
                          <a:ea typeface="Calibri" panose="020F0502020204030204" pitchFamily="34" charset="0"/>
                        </a:rPr>
                        <m:t>𝑛</m:t>
                      </m:r>
                      <m:r>
                        <a:rPr lang="es-ES" i="1">
                          <a:solidFill>
                            <a:srgbClr val="000000"/>
                          </a:solidFill>
                          <a:effectLst/>
                          <a:latin typeface="Cambria Math" panose="02040503050406030204" pitchFamily="18" charset="0"/>
                          <a:ea typeface="Calibri" panose="020F0502020204030204" pitchFamily="34" charset="0"/>
                        </a:rPr>
                        <m:t>=</m:t>
                      </m:r>
                      <m:f>
                        <m:fPr>
                          <m:ctrlPr>
                            <a:rPr lang="es-ES" i="1">
                              <a:solidFill>
                                <a:srgbClr val="000000"/>
                              </a:solidFill>
                              <a:effectLst/>
                              <a:latin typeface="Cambria Math" panose="02040503050406030204" pitchFamily="18" charset="0"/>
                              <a:ea typeface="Calibri" panose="020F0502020204030204" pitchFamily="34" charset="0"/>
                            </a:rPr>
                          </m:ctrlPr>
                        </m:fPr>
                        <m:num>
                          <m:r>
                            <a:rPr lang="es-ES" i="1">
                              <a:solidFill>
                                <a:srgbClr val="000000"/>
                              </a:solidFill>
                              <a:effectLst/>
                              <a:latin typeface="Cambria Math" panose="02040503050406030204" pitchFamily="18" charset="0"/>
                              <a:ea typeface="Calibri" panose="020F0502020204030204" pitchFamily="34" charset="0"/>
                            </a:rPr>
                            <m:t>0.25∗36</m:t>
                          </m:r>
                        </m:num>
                        <m:den>
                          <m:d>
                            <m:dPr>
                              <m:ctrlPr>
                                <a:rPr lang="es-ES" i="1">
                                  <a:solidFill>
                                    <a:srgbClr val="000000"/>
                                  </a:solidFill>
                                  <a:effectLst/>
                                  <a:latin typeface="Cambria Math" panose="02040503050406030204" pitchFamily="18" charset="0"/>
                                  <a:ea typeface="Calibri" panose="020F0502020204030204" pitchFamily="34" charset="0"/>
                                </a:rPr>
                              </m:ctrlPr>
                            </m:dPr>
                            <m:e>
                              <m:r>
                                <a:rPr lang="es-ES" i="1">
                                  <a:solidFill>
                                    <a:srgbClr val="000000"/>
                                  </a:solidFill>
                                  <a:effectLst/>
                                  <a:latin typeface="Cambria Math" panose="02040503050406030204" pitchFamily="18" charset="0"/>
                                  <a:ea typeface="Calibri" panose="020F0502020204030204" pitchFamily="34" charset="0"/>
                                </a:rPr>
                                <m:t>36−1</m:t>
                              </m:r>
                            </m:e>
                          </m:d>
                          <m:f>
                            <m:fPr>
                              <m:ctrlPr>
                                <a:rPr lang="es-ES" i="1">
                                  <a:solidFill>
                                    <a:srgbClr val="000000"/>
                                  </a:solidFill>
                                  <a:effectLst/>
                                  <a:latin typeface="Cambria Math" panose="02040503050406030204" pitchFamily="18" charset="0"/>
                                  <a:ea typeface="Calibri" panose="020F0502020204030204" pitchFamily="34" charset="0"/>
                                </a:rPr>
                              </m:ctrlPr>
                            </m:fPr>
                            <m:num>
                              <m:r>
                                <a:rPr lang="es-ES" i="1">
                                  <a:solidFill>
                                    <a:srgbClr val="000000"/>
                                  </a:solidFill>
                                  <a:effectLst/>
                                  <a:latin typeface="Cambria Math" panose="02040503050406030204" pitchFamily="18" charset="0"/>
                                  <a:ea typeface="Calibri" panose="020F0502020204030204" pitchFamily="34" charset="0"/>
                                </a:rPr>
                                <m:t>0.01</m:t>
                              </m:r>
                            </m:num>
                            <m:den>
                              <m:r>
                                <a:rPr lang="es-ES" i="1">
                                  <a:solidFill>
                                    <a:srgbClr val="000000"/>
                                  </a:solidFill>
                                  <a:effectLst/>
                                  <a:latin typeface="Cambria Math" panose="02040503050406030204" pitchFamily="18" charset="0"/>
                                  <a:ea typeface="Calibri" panose="020F0502020204030204" pitchFamily="34" charset="0"/>
                                </a:rPr>
                                <m:t>4</m:t>
                              </m:r>
                            </m:den>
                          </m:f>
                          <m:r>
                            <a:rPr lang="es-ES" i="1">
                              <a:solidFill>
                                <a:srgbClr val="000000"/>
                              </a:solidFill>
                              <a:effectLst/>
                              <a:latin typeface="Cambria Math" panose="02040503050406030204" pitchFamily="18" charset="0"/>
                              <a:ea typeface="Calibri" panose="020F0502020204030204" pitchFamily="34" charset="0"/>
                            </a:rPr>
                            <m:t>+0.25</m:t>
                          </m:r>
                        </m:den>
                      </m:f>
                    </m:oMath>
                  </m:oMathPara>
                </a14:m>
                <a:endParaRPr lang="es-ES" sz="2000" dirty="0">
                  <a:solidFill>
                    <a:srgbClr val="000000"/>
                  </a:solidFill>
                  <a:effectLst/>
                  <a:latin typeface="Times New Roman" panose="02020603050405020304" pitchFamily="18" charset="0"/>
                  <a:ea typeface="Calibri" panose="020F0502020204030204" pitchFamily="34" charset="0"/>
                </a:endParaRPr>
              </a:p>
              <a:p>
                <a:pPr>
                  <a:lnSpc>
                    <a:spcPct val="150000"/>
                  </a:lnSpc>
                  <a:spcAft>
                    <a:spcPts val="0"/>
                  </a:spcAft>
                </a:pPr>
                <a:r>
                  <a:rPr lang="es-ES" dirty="0">
                    <a:solidFill>
                      <a:srgbClr val="000000"/>
                    </a:solidFill>
                    <a:effectLst/>
                    <a:latin typeface="Times New Roman" panose="02020603050405020304" pitchFamily="18" charset="0"/>
                    <a:ea typeface="Calibri" panose="020F0502020204030204" pitchFamily="34" charset="0"/>
                  </a:rPr>
                  <a:t> </a:t>
                </a:r>
                <a:endParaRPr lang="es-ES" sz="2000" dirty="0">
                  <a:solidFill>
                    <a:srgbClr val="000000"/>
                  </a:solidFill>
                  <a:effectLst/>
                  <a:latin typeface="Times New Roman" panose="02020603050405020304" pitchFamily="18" charset="0"/>
                  <a:ea typeface="Calibri" panose="020F0502020204030204" pitchFamily="34" charset="0"/>
                </a:endParaRPr>
              </a:p>
              <a:p>
                <a:pPr>
                  <a:spcAft>
                    <a:spcPts val="0"/>
                  </a:spcAft>
                </a:pPr>
                <a14:m>
                  <m:oMathPara xmlns:m="http://schemas.openxmlformats.org/officeDocument/2006/math">
                    <m:oMathParaPr>
                      <m:jc m:val="centerGroup"/>
                    </m:oMathParaPr>
                    <m:oMath xmlns:m="http://schemas.openxmlformats.org/officeDocument/2006/math">
                      <m:r>
                        <a:rPr lang="es-ES" i="1">
                          <a:solidFill>
                            <a:srgbClr val="000000"/>
                          </a:solidFill>
                          <a:effectLst/>
                          <a:latin typeface="Cambria Math" panose="02040503050406030204" pitchFamily="18" charset="0"/>
                          <a:ea typeface="Calibri" panose="020F0502020204030204" pitchFamily="34" charset="0"/>
                        </a:rPr>
                        <m:t>𝑛</m:t>
                      </m:r>
                      <m:r>
                        <a:rPr lang="es-ES" i="1">
                          <a:solidFill>
                            <a:srgbClr val="000000"/>
                          </a:solidFill>
                          <a:effectLst/>
                          <a:latin typeface="Cambria Math" panose="02040503050406030204" pitchFamily="18" charset="0"/>
                          <a:ea typeface="Calibri" panose="020F0502020204030204" pitchFamily="34" charset="0"/>
                        </a:rPr>
                        <m:t>=</m:t>
                      </m:r>
                      <m:f>
                        <m:fPr>
                          <m:ctrlPr>
                            <a:rPr lang="es-ES" i="1">
                              <a:solidFill>
                                <a:srgbClr val="000000"/>
                              </a:solidFill>
                              <a:effectLst/>
                              <a:latin typeface="Cambria Math" panose="02040503050406030204" pitchFamily="18" charset="0"/>
                              <a:ea typeface="Calibri" panose="020F0502020204030204" pitchFamily="34" charset="0"/>
                            </a:rPr>
                          </m:ctrlPr>
                        </m:fPr>
                        <m:num>
                          <m:r>
                            <a:rPr lang="es-ES" i="1">
                              <a:solidFill>
                                <a:srgbClr val="000000"/>
                              </a:solidFill>
                              <a:effectLst/>
                              <a:latin typeface="Cambria Math" panose="02040503050406030204" pitchFamily="18" charset="0"/>
                              <a:ea typeface="Calibri" panose="020F0502020204030204" pitchFamily="34" charset="0"/>
                            </a:rPr>
                            <m:t>9</m:t>
                          </m:r>
                        </m:num>
                        <m:den>
                          <m:r>
                            <a:rPr lang="es-ES" i="1">
                              <a:solidFill>
                                <a:srgbClr val="000000"/>
                              </a:solidFill>
                              <a:effectLst/>
                              <a:latin typeface="Cambria Math" panose="02040503050406030204" pitchFamily="18" charset="0"/>
                              <a:ea typeface="Calibri" panose="020F0502020204030204" pitchFamily="34" charset="0"/>
                            </a:rPr>
                            <m:t>0.75</m:t>
                          </m:r>
                        </m:den>
                      </m:f>
                      <m:r>
                        <a:rPr lang="es-ES" i="1">
                          <a:solidFill>
                            <a:srgbClr val="000000"/>
                          </a:solidFill>
                          <a:effectLst/>
                          <a:latin typeface="Cambria Math" panose="02040503050406030204" pitchFamily="18" charset="0"/>
                          <a:ea typeface="Calibri" panose="020F0502020204030204" pitchFamily="34" charset="0"/>
                        </a:rPr>
                        <m:t>=12</m:t>
                      </m:r>
                    </m:oMath>
                  </m:oMathPara>
                </a14:m>
                <a:endParaRPr lang="es-ES" sz="2000" dirty="0">
                  <a:solidFill>
                    <a:srgbClr val="000000"/>
                  </a:solidFill>
                  <a:effectLst/>
                  <a:latin typeface="Times New Roman" panose="02020603050405020304" pitchFamily="18" charset="0"/>
                  <a:ea typeface="Calibri" panose="020F0502020204030204" pitchFamily="34" charset="0"/>
                </a:endParaRPr>
              </a:p>
            </p:txBody>
          </p:sp>
        </mc:Choice>
        <mc:Fallback>
          <p:sp>
            <p:nvSpPr>
              <p:cNvPr id="2" name="Rectángulo 1"/>
              <p:cNvSpPr>
                <a:spLocks noRot="1" noChangeAspect="1" noMove="1" noResize="1" noEditPoints="1" noAdjustHandles="1" noChangeArrowheads="1" noChangeShapeType="1" noTextEdit="1"/>
              </p:cNvSpPr>
              <p:nvPr/>
            </p:nvSpPr>
            <p:spPr>
              <a:xfrm>
                <a:off x="634181" y="2193441"/>
                <a:ext cx="3406877" cy="3247171"/>
              </a:xfrm>
              <a:prstGeom prst="rect">
                <a:avLst/>
              </a:prstGeom>
              <a:blipFill rotWithShape="0">
                <a:blip r:embed="rId7"/>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150948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80">
                                          <p:stCondLst>
                                            <p:cond delay="0"/>
                                          </p:stCondLst>
                                        </p:cTn>
                                        <p:tgtEl>
                                          <p:spTgt spid="13"/>
                                        </p:tgtEl>
                                      </p:cBhvr>
                                    </p:animEffect>
                                    <p:anim calcmode="lin" valueType="num">
                                      <p:cBhvr>
                                        <p:cTn id="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0" dur="26">
                                          <p:stCondLst>
                                            <p:cond delay="650"/>
                                          </p:stCondLst>
                                        </p:cTn>
                                        <p:tgtEl>
                                          <p:spTgt spid="13"/>
                                        </p:tgtEl>
                                      </p:cBhvr>
                                      <p:to x="100000" y="60000"/>
                                    </p:animScale>
                                    <p:animScale>
                                      <p:cBhvr>
                                        <p:cTn id="31" dur="166" decel="50000">
                                          <p:stCondLst>
                                            <p:cond delay="676"/>
                                          </p:stCondLst>
                                        </p:cTn>
                                        <p:tgtEl>
                                          <p:spTgt spid="13"/>
                                        </p:tgtEl>
                                      </p:cBhvr>
                                      <p:to x="100000" y="100000"/>
                                    </p:animScale>
                                    <p:animScale>
                                      <p:cBhvr>
                                        <p:cTn id="32" dur="26">
                                          <p:stCondLst>
                                            <p:cond delay="1312"/>
                                          </p:stCondLst>
                                        </p:cTn>
                                        <p:tgtEl>
                                          <p:spTgt spid="13"/>
                                        </p:tgtEl>
                                      </p:cBhvr>
                                      <p:to x="100000" y="80000"/>
                                    </p:animScale>
                                    <p:animScale>
                                      <p:cBhvr>
                                        <p:cTn id="33" dur="166" decel="50000">
                                          <p:stCondLst>
                                            <p:cond delay="1338"/>
                                          </p:stCondLst>
                                        </p:cTn>
                                        <p:tgtEl>
                                          <p:spTgt spid="13"/>
                                        </p:tgtEl>
                                      </p:cBhvr>
                                      <p:to x="100000" y="100000"/>
                                    </p:animScale>
                                    <p:animScale>
                                      <p:cBhvr>
                                        <p:cTn id="34" dur="26">
                                          <p:stCondLst>
                                            <p:cond delay="1642"/>
                                          </p:stCondLst>
                                        </p:cTn>
                                        <p:tgtEl>
                                          <p:spTgt spid="13"/>
                                        </p:tgtEl>
                                      </p:cBhvr>
                                      <p:to x="100000" y="90000"/>
                                    </p:animScale>
                                    <p:animScale>
                                      <p:cBhvr>
                                        <p:cTn id="35" dur="166" decel="50000">
                                          <p:stCondLst>
                                            <p:cond delay="1668"/>
                                          </p:stCondLst>
                                        </p:cTn>
                                        <p:tgtEl>
                                          <p:spTgt spid="13"/>
                                        </p:tgtEl>
                                      </p:cBhvr>
                                      <p:to x="100000" y="100000"/>
                                    </p:animScale>
                                    <p:animScale>
                                      <p:cBhvr>
                                        <p:cTn id="36" dur="26">
                                          <p:stCondLst>
                                            <p:cond delay="1808"/>
                                          </p:stCondLst>
                                        </p:cTn>
                                        <p:tgtEl>
                                          <p:spTgt spid="13"/>
                                        </p:tgtEl>
                                      </p:cBhvr>
                                      <p:to x="100000" y="95000"/>
                                    </p:animScale>
                                    <p:animScale>
                                      <p:cBhvr>
                                        <p:cTn id="37"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pic>
        <p:nvPicPr>
          <p:cNvPr id="5" name="Imagen 12" descr="logo esp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sp>
        <p:nvSpPr>
          <p:cNvPr id="6" name="Rectángulo redondeado 5"/>
          <p:cNvSpPr/>
          <p:nvPr/>
        </p:nvSpPr>
        <p:spPr>
          <a:xfrm>
            <a:off x="2310961" y="720282"/>
            <a:ext cx="7322948" cy="1005581"/>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 INSTRUMENTOS UTILIZADOS</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pic>
        <p:nvPicPr>
          <p:cNvPr id="2" name="Imagen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3189" y="1919666"/>
            <a:ext cx="2477459" cy="2088144"/>
          </a:xfrm>
          <a:prstGeom prst="rect">
            <a:avLst/>
          </a:prstGeom>
          <a:noFill/>
          <a:ln>
            <a:noFill/>
          </a:ln>
        </p:spPr>
      </p:pic>
      <p:pic>
        <p:nvPicPr>
          <p:cNvPr id="3" name="Imagen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24069" y="2034297"/>
            <a:ext cx="2419680" cy="1935744"/>
          </a:xfrm>
          <a:prstGeom prst="rect">
            <a:avLst/>
          </a:prstGeom>
        </p:spPr>
      </p:pic>
      <p:sp>
        <p:nvSpPr>
          <p:cNvPr id="8" name="Rectángulo 7"/>
          <p:cNvSpPr/>
          <p:nvPr/>
        </p:nvSpPr>
        <p:spPr>
          <a:xfrm>
            <a:off x="6662255" y="4391410"/>
            <a:ext cx="145979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S_tradnl" dirty="0">
                <a:ln w="12700">
                  <a:solidFill>
                    <a:schemeClr val="tx1"/>
                  </a:solidFill>
                </a:ln>
                <a:solidFill>
                  <a:schemeClr val="tx1">
                    <a:lumMod val="95000"/>
                    <a:lumOff val="5000"/>
                  </a:schemeClr>
                </a:solidFill>
              </a:rPr>
              <a:t>Escala Likert</a:t>
            </a:r>
            <a:endParaRPr lang="es-ES" dirty="0">
              <a:ln w="12700">
                <a:solidFill>
                  <a:schemeClr val="tx1"/>
                </a:solidFill>
              </a:ln>
              <a:solidFill>
                <a:schemeClr val="tx1">
                  <a:lumMod val="95000"/>
                  <a:lumOff val="5000"/>
                </a:schemeClr>
              </a:solidFill>
            </a:endParaRPr>
          </a:p>
        </p:txBody>
      </p:sp>
      <p:sp>
        <p:nvSpPr>
          <p:cNvPr id="9" name="Rectángulo 8"/>
          <p:cNvSpPr/>
          <p:nvPr/>
        </p:nvSpPr>
        <p:spPr>
          <a:xfrm>
            <a:off x="3951954" y="4391410"/>
            <a:ext cx="185652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S_tradnl" dirty="0">
                <a:ln w="12700">
                  <a:solidFill>
                    <a:schemeClr val="tx1"/>
                  </a:solidFill>
                </a:ln>
                <a:solidFill>
                  <a:schemeClr val="tx1">
                    <a:lumMod val="95000"/>
                    <a:lumOff val="5000"/>
                  </a:schemeClr>
                </a:solidFill>
              </a:rPr>
              <a:t>Alfa </a:t>
            </a:r>
            <a:r>
              <a:rPr lang="es-ES_tradnl" dirty="0" err="1">
                <a:ln w="12700">
                  <a:solidFill>
                    <a:schemeClr val="tx1"/>
                  </a:solidFill>
                </a:ln>
                <a:solidFill>
                  <a:schemeClr val="tx1">
                    <a:lumMod val="95000"/>
                    <a:lumOff val="5000"/>
                  </a:schemeClr>
                </a:solidFill>
              </a:rPr>
              <a:t>CronBach</a:t>
            </a:r>
            <a:endParaRPr lang="es-ES" dirty="0">
              <a:ln w="12700">
                <a:solidFill>
                  <a:schemeClr val="tx1"/>
                </a:solidFill>
              </a:ln>
              <a:solidFill>
                <a:schemeClr val="tx1">
                  <a:lumMod val="95000"/>
                  <a:lumOff val="5000"/>
                </a:schemeClr>
              </a:solidFill>
            </a:endParaRPr>
          </a:p>
        </p:txBody>
      </p:sp>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763" y="52761"/>
            <a:ext cx="3333750" cy="2293831"/>
          </a:xfrm>
          <a:prstGeom prst="rect">
            <a:avLst/>
          </a:prstGeom>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5040" y="2368343"/>
            <a:ext cx="1914789" cy="14360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2587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0" fill="hold"/>
                                        <p:tgtEl>
                                          <p:spTgt spid="13"/>
                                        </p:tgtEl>
                                        <p:attrNameLst>
                                          <p:attrName>ppt_w</p:attrName>
                                        </p:attrNameLst>
                                      </p:cBhvr>
                                      <p:tavLst>
                                        <p:tav tm="0" fmla="#ppt_w*sin(2.5*pi*$)">
                                          <p:val>
                                            <p:fltVal val="0"/>
                                          </p:val>
                                        </p:tav>
                                        <p:tav tm="100000">
                                          <p:val>
                                            <p:fltVal val="1"/>
                                          </p:val>
                                        </p:tav>
                                      </p:tavLst>
                                    </p:anim>
                                    <p:anim calcmode="lin" valueType="num">
                                      <p:cBhvr>
                                        <p:cTn id="18" dur="5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367069571"/>
              </p:ext>
            </p:extLst>
          </p:nvPr>
        </p:nvGraphicFramePr>
        <p:xfrm>
          <a:off x="2136359" y="900552"/>
          <a:ext cx="7505703" cy="5180047"/>
        </p:xfrm>
        <a:graphic>
          <a:graphicData uri="http://schemas.openxmlformats.org/drawingml/2006/table">
            <a:tbl>
              <a:tblPr firstRow="1" firstCol="1" bandRow="1">
                <a:tableStyleId>{ED083AE6-46FA-4A59-8FB0-9F97EB10719F}</a:tableStyleId>
              </a:tblPr>
              <a:tblGrid>
                <a:gridCol w="3227664"/>
                <a:gridCol w="577299"/>
                <a:gridCol w="807731"/>
                <a:gridCol w="1500653"/>
                <a:gridCol w="700249"/>
                <a:gridCol w="692107"/>
              </a:tblGrid>
              <a:tr h="418469">
                <a:tc>
                  <a:txBody>
                    <a:bodyPr/>
                    <a:lstStyle/>
                    <a:p>
                      <a:pPr algn="ctr">
                        <a:lnSpc>
                          <a:spcPct val="107000"/>
                        </a:lnSpc>
                        <a:spcAft>
                          <a:spcPts val="0"/>
                        </a:spcAft>
                      </a:pPr>
                      <a:r>
                        <a:rPr lang="es-ES" sz="1100" dirty="0" smtClean="0">
                          <a:solidFill>
                            <a:srgbClr val="7030A0"/>
                          </a:solidFill>
                          <a:effectLst/>
                        </a:rPr>
                        <a:t>ÍTEMS</a:t>
                      </a:r>
                      <a:endParaRPr lang="es-ES" sz="1100" dirty="0">
                        <a:solidFill>
                          <a:srgbClr val="7030A0"/>
                        </a:solidFill>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smtClean="0">
                          <a:solidFill>
                            <a:srgbClr val="7030A0"/>
                          </a:solidFill>
                          <a:effectLst/>
                        </a:rPr>
                        <a:t>NADA</a:t>
                      </a:r>
                      <a:endParaRPr lang="es-ES" sz="1100" dirty="0">
                        <a:solidFill>
                          <a:srgbClr val="7030A0"/>
                        </a:solidFill>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smtClean="0">
                          <a:solidFill>
                            <a:srgbClr val="7030A0"/>
                          </a:solidFill>
                          <a:effectLst/>
                        </a:rPr>
                        <a:t>UN POCO</a:t>
                      </a:r>
                      <a:endParaRPr lang="es-ES" sz="1100" dirty="0">
                        <a:solidFill>
                          <a:srgbClr val="7030A0"/>
                        </a:solidFill>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smtClean="0">
                          <a:solidFill>
                            <a:srgbClr val="7030A0"/>
                          </a:solidFill>
                          <a:effectLst/>
                        </a:rPr>
                        <a:t>MODERADAMENTE</a:t>
                      </a:r>
                      <a:endParaRPr lang="es-ES" sz="1100" dirty="0">
                        <a:solidFill>
                          <a:srgbClr val="7030A0"/>
                        </a:solidFill>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smtClean="0">
                          <a:solidFill>
                            <a:srgbClr val="7030A0"/>
                          </a:solidFill>
                          <a:effectLst/>
                        </a:rPr>
                        <a:t>MUCHO</a:t>
                      </a:r>
                      <a:endParaRPr lang="es-ES" sz="1100" dirty="0">
                        <a:solidFill>
                          <a:srgbClr val="7030A0"/>
                        </a:solidFill>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smtClean="0">
                          <a:solidFill>
                            <a:srgbClr val="7030A0"/>
                          </a:solidFill>
                          <a:effectLst/>
                        </a:rPr>
                        <a:t>TOTAL</a:t>
                      </a:r>
                      <a:endParaRPr lang="es-ES" sz="1100" dirty="0">
                        <a:solidFill>
                          <a:srgbClr val="7030A0"/>
                        </a:solidFill>
                        <a:effectLst/>
                        <a:latin typeface="Times New Roman" panose="02020603050405020304" pitchFamily="18" charset="0"/>
                        <a:ea typeface="Calibri" panose="020F0502020204030204" pitchFamily="34" charset="0"/>
                      </a:endParaRPr>
                    </a:p>
                  </a:txBody>
                  <a:tcPr marL="42543" marR="42543" marT="0" marB="0" anchor="ctr"/>
                </a:tc>
              </a:tr>
              <a:tr h="209234">
                <a:tc>
                  <a:txBody>
                    <a:bodyPr/>
                    <a:lstStyle/>
                    <a:p>
                      <a:pPr algn="just">
                        <a:lnSpc>
                          <a:spcPct val="107000"/>
                        </a:lnSpc>
                        <a:spcAft>
                          <a:spcPts val="0"/>
                        </a:spcAft>
                        <a:tabLst>
                          <a:tab pos="222885" algn="l"/>
                        </a:tabLst>
                      </a:pPr>
                      <a:r>
                        <a:rPr lang="es-ES" sz="1000" dirty="0">
                          <a:effectLst/>
                        </a:rPr>
                        <a:t>1.	Me siento Nerviosa</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r>
              <a:tr h="537450">
                <a:tc>
                  <a:txBody>
                    <a:bodyPr/>
                    <a:lstStyle/>
                    <a:p>
                      <a:pPr marL="222885" indent="-222885" algn="just">
                        <a:lnSpc>
                          <a:spcPct val="107000"/>
                        </a:lnSpc>
                        <a:spcAft>
                          <a:spcPts val="0"/>
                        </a:spcAft>
                        <a:tabLst>
                          <a:tab pos="222885" algn="l"/>
                        </a:tabLst>
                      </a:pPr>
                      <a:r>
                        <a:rPr lang="es-ES" sz="1000" dirty="0">
                          <a:effectLst/>
                        </a:rPr>
                        <a:t>2.	Estoy preocupada de no rendir tan bien en esta competencia como podría hacerlo</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r>
              <a:tr h="209234">
                <a:tc>
                  <a:txBody>
                    <a:bodyPr/>
                    <a:lstStyle/>
                    <a:p>
                      <a:pPr marL="222885" indent="-222885" algn="just">
                        <a:lnSpc>
                          <a:spcPct val="107000"/>
                        </a:lnSpc>
                        <a:spcAft>
                          <a:spcPts val="0"/>
                        </a:spcAft>
                        <a:tabLst>
                          <a:tab pos="222885" algn="l"/>
                        </a:tabLst>
                      </a:pPr>
                      <a:r>
                        <a:rPr lang="es-ES" sz="1000" dirty="0">
                          <a:effectLst/>
                        </a:rPr>
                        <a:t>3. 	Confió en mí</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r>
              <a:tr h="209234">
                <a:tc>
                  <a:txBody>
                    <a:bodyPr/>
                    <a:lstStyle/>
                    <a:p>
                      <a:pPr marL="222885" indent="-222885" algn="just">
                        <a:lnSpc>
                          <a:spcPct val="107000"/>
                        </a:lnSpc>
                        <a:spcAft>
                          <a:spcPts val="0"/>
                        </a:spcAft>
                        <a:tabLst>
                          <a:tab pos="222885" algn="l"/>
                        </a:tabLst>
                      </a:pPr>
                      <a:r>
                        <a:rPr lang="es-ES" sz="1000" dirty="0">
                          <a:effectLst/>
                        </a:rPr>
                        <a:t>4. 	Siento mi cuerpo tenso</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r>
              <a:tr h="209234">
                <a:tc>
                  <a:txBody>
                    <a:bodyPr/>
                    <a:lstStyle/>
                    <a:p>
                      <a:pPr marL="222885" indent="-222885" algn="just">
                        <a:lnSpc>
                          <a:spcPct val="107000"/>
                        </a:lnSpc>
                        <a:spcAft>
                          <a:spcPts val="0"/>
                        </a:spcAft>
                        <a:tabLst>
                          <a:tab pos="222885" algn="l"/>
                        </a:tabLst>
                      </a:pPr>
                      <a:r>
                        <a:rPr lang="es-ES" sz="1000" dirty="0">
                          <a:effectLst/>
                        </a:rPr>
                        <a:t>5. 	Me preocupa perder</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r>
              <a:tr h="209234">
                <a:tc>
                  <a:txBody>
                    <a:bodyPr/>
                    <a:lstStyle/>
                    <a:p>
                      <a:pPr marL="222885" indent="-222885" algn="just">
                        <a:lnSpc>
                          <a:spcPct val="107000"/>
                        </a:lnSpc>
                        <a:spcAft>
                          <a:spcPts val="0"/>
                        </a:spcAft>
                        <a:tabLst>
                          <a:tab pos="222885" algn="l"/>
                        </a:tabLst>
                      </a:pPr>
                      <a:r>
                        <a:rPr lang="es-ES" sz="1000" dirty="0">
                          <a:effectLst/>
                        </a:rPr>
                        <a:t>6.	Siento mi estómago tenso</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r>
              <a:tr h="209234">
                <a:tc>
                  <a:txBody>
                    <a:bodyPr/>
                    <a:lstStyle/>
                    <a:p>
                      <a:pPr marL="222885" indent="-222885" algn="just">
                        <a:lnSpc>
                          <a:spcPct val="107000"/>
                        </a:lnSpc>
                        <a:spcAft>
                          <a:spcPts val="0"/>
                        </a:spcAft>
                        <a:tabLst>
                          <a:tab pos="222885" algn="l"/>
                        </a:tabLst>
                      </a:pPr>
                      <a:r>
                        <a:rPr lang="es-ES" sz="1000" dirty="0">
                          <a:effectLst/>
                        </a:rPr>
                        <a:t>7. 	Estoy segura de lograr mis objetivos</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r>
              <a:tr h="355298">
                <a:tc>
                  <a:txBody>
                    <a:bodyPr/>
                    <a:lstStyle/>
                    <a:p>
                      <a:pPr marL="222885" indent="-222885" algn="just">
                        <a:lnSpc>
                          <a:spcPct val="107000"/>
                        </a:lnSpc>
                        <a:spcAft>
                          <a:spcPts val="0"/>
                        </a:spcAft>
                        <a:tabLst>
                          <a:tab pos="222885" algn="l"/>
                        </a:tabLst>
                      </a:pPr>
                      <a:r>
                        <a:rPr lang="es-ES" sz="1000">
                          <a:effectLst/>
                        </a:rPr>
                        <a:t>8. 	Me preocupa llegar a bloquearme cuando estoy bajo presión</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r>
              <a:tr h="209234">
                <a:tc>
                  <a:txBody>
                    <a:bodyPr/>
                    <a:lstStyle/>
                    <a:p>
                      <a:pPr marL="222885" indent="-222885" algn="just">
                        <a:lnSpc>
                          <a:spcPct val="107000"/>
                        </a:lnSpc>
                        <a:spcAft>
                          <a:spcPts val="0"/>
                        </a:spcAft>
                        <a:tabLst>
                          <a:tab pos="222885" algn="l"/>
                        </a:tabLst>
                      </a:pPr>
                      <a:r>
                        <a:rPr lang="es-ES" sz="1000">
                          <a:effectLst/>
                        </a:rPr>
                        <a:t>9. 	Mi corazón esta acelerado</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r>
              <a:tr h="355298">
                <a:tc>
                  <a:txBody>
                    <a:bodyPr/>
                    <a:lstStyle/>
                    <a:p>
                      <a:pPr marL="222885" indent="-222885" algn="just">
                        <a:lnSpc>
                          <a:spcPct val="107000"/>
                        </a:lnSpc>
                        <a:spcAft>
                          <a:spcPts val="0"/>
                        </a:spcAft>
                        <a:tabLst>
                          <a:tab pos="222885" algn="l"/>
                        </a:tabLst>
                      </a:pPr>
                      <a:r>
                        <a:rPr lang="es-ES" sz="1000">
                          <a:effectLst/>
                        </a:rPr>
                        <a:t>10.	Estoy confiada en que tendré un buen desempeño</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r>
              <a:tr h="355298">
                <a:tc>
                  <a:txBody>
                    <a:bodyPr/>
                    <a:lstStyle/>
                    <a:p>
                      <a:pPr marL="222885" indent="-222885" algn="just">
                        <a:lnSpc>
                          <a:spcPct val="107000"/>
                        </a:lnSpc>
                        <a:spcAft>
                          <a:spcPts val="0"/>
                        </a:spcAft>
                        <a:tabLst>
                          <a:tab pos="222885" algn="l"/>
                        </a:tabLst>
                      </a:pPr>
                      <a:r>
                        <a:rPr lang="es-ES" sz="1000">
                          <a:effectLst/>
                        </a:rPr>
                        <a:t>11.	Me preocupa tener un bajo rendimiento</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r>
              <a:tr h="209234">
                <a:tc>
                  <a:txBody>
                    <a:bodyPr/>
                    <a:lstStyle/>
                    <a:p>
                      <a:pPr marL="222885" indent="-222885" algn="just">
                        <a:lnSpc>
                          <a:spcPct val="107000"/>
                        </a:lnSpc>
                        <a:spcAft>
                          <a:spcPts val="0"/>
                        </a:spcAft>
                        <a:tabLst>
                          <a:tab pos="222885" algn="l"/>
                        </a:tabLst>
                      </a:pPr>
                      <a:r>
                        <a:rPr lang="es-ES" sz="1000">
                          <a:effectLst/>
                        </a:rPr>
                        <a:t>12. Siento un nudo en el estómago</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r>
              <a:tr h="355298">
                <a:tc>
                  <a:txBody>
                    <a:bodyPr/>
                    <a:lstStyle/>
                    <a:p>
                      <a:pPr marL="222885" indent="-222885" algn="just">
                        <a:lnSpc>
                          <a:spcPct val="107000"/>
                        </a:lnSpc>
                        <a:spcAft>
                          <a:spcPts val="0"/>
                        </a:spcAft>
                        <a:tabLst>
                          <a:tab pos="222885" algn="l"/>
                        </a:tabLst>
                      </a:pPr>
                      <a:r>
                        <a:rPr lang="es-ES" sz="1000">
                          <a:effectLst/>
                        </a:rPr>
                        <a:t>13. Estoy confiada porque me visualizo alcanzando mi objetivo</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r>
              <a:tr h="355298">
                <a:tc>
                  <a:txBody>
                    <a:bodyPr/>
                    <a:lstStyle/>
                    <a:p>
                      <a:pPr marL="222885" indent="-222885" algn="just">
                        <a:lnSpc>
                          <a:spcPct val="107000"/>
                        </a:lnSpc>
                        <a:spcAft>
                          <a:spcPts val="0"/>
                        </a:spcAft>
                        <a:tabLst>
                          <a:tab pos="222885" algn="l"/>
                        </a:tabLst>
                      </a:pPr>
                      <a:r>
                        <a:rPr lang="es-ES" sz="1000">
                          <a:effectLst/>
                        </a:rPr>
                        <a:t>14.	Me preocupa que los demás se decepcionen de mi rendimiento</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r>
              <a:tr h="209234">
                <a:tc>
                  <a:txBody>
                    <a:bodyPr/>
                    <a:lstStyle/>
                    <a:p>
                      <a:pPr marL="222885" indent="-222885" algn="just">
                        <a:lnSpc>
                          <a:spcPct val="107000"/>
                        </a:lnSpc>
                        <a:spcAft>
                          <a:spcPts val="0"/>
                        </a:spcAft>
                        <a:tabLst>
                          <a:tab pos="222885" algn="l"/>
                        </a:tabLst>
                      </a:pPr>
                      <a:r>
                        <a:rPr lang="es-ES" sz="1000">
                          <a:effectLst/>
                        </a:rPr>
                        <a:t>15. Mis manos están sudando</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r>
              <a:tr h="355298">
                <a:tc>
                  <a:txBody>
                    <a:bodyPr/>
                    <a:lstStyle/>
                    <a:p>
                      <a:pPr marL="222885" indent="-222885" algn="just">
                        <a:lnSpc>
                          <a:spcPct val="107000"/>
                        </a:lnSpc>
                        <a:spcAft>
                          <a:spcPts val="0"/>
                        </a:spcAft>
                        <a:tabLst>
                          <a:tab pos="222885" algn="l"/>
                        </a:tabLst>
                      </a:pPr>
                      <a:r>
                        <a:rPr lang="es-ES" sz="1000">
                          <a:effectLst/>
                        </a:rPr>
                        <a:t>16.	Estoy segura de tener un buen rendimiento bajo presión</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r>
              <a:tr h="209234">
                <a:tc>
                  <a:txBody>
                    <a:bodyPr/>
                    <a:lstStyle/>
                    <a:p>
                      <a:pPr marL="222885" indent="-222885" algn="just">
                        <a:lnSpc>
                          <a:spcPct val="107000"/>
                        </a:lnSpc>
                        <a:spcAft>
                          <a:spcPts val="0"/>
                        </a:spcAft>
                        <a:tabLst>
                          <a:tab pos="222885" algn="l"/>
                        </a:tabLst>
                      </a:pPr>
                      <a:r>
                        <a:rPr lang="es-ES" sz="1000">
                          <a:effectLst/>
                        </a:rPr>
                        <a:t>17.	Siento mi cuerpo apretado/rígido</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a:effectLst/>
                        </a:rPr>
                        <a:t> </a:t>
                      </a:r>
                      <a:endParaRPr lang="es-ES" sz="1100">
                        <a:effectLst/>
                        <a:latin typeface="Times New Roman" panose="02020603050405020304" pitchFamily="18" charset="0"/>
                        <a:ea typeface="Calibri" panose="020F0502020204030204" pitchFamily="34" charset="0"/>
                      </a:endParaRPr>
                    </a:p>
                  </a:txBody>
                  <a:tcPr marL="42543" marR="42543" marT="0" marB="0" anchor="ctr"/>
                </a:tc>
                <a:tc>
                  <a:txBody>
                    <a:bodyPr/>
                    <a:lstStyle/>
                    <a:p>
                      <a:pPr algn="ctr">
                        <a:lnSpc>
                          <a:spcPct val="107000"/>
                        </a:lnSpc>
                        <a:spcAft>
                          <a:spcPts val="0"/>
                        </a:spcAft>
                      </a:pPr>
                      <a:r>
                        <a:rPr lang="es-ES" sz="1100" dirty="0">
                          <a:effectLst/>
                        </a:rPr>
                        <a:t> </a:t>
                      </a:r>
                      <a:endParaRPr lang="es-ES" sz="1100" dirty="0">
                        <a:effectLst/>
                        <a:latin typeface="Times New Roman" panose="02020603050405020304" pitchFamily="18" charset="0"/>
                        <a:ea typeface="Calibri" panose="020F0502020204030204" pitchFamily="34" charset="0"/>
                      </a:endParaRPr>
                    </a:p>
                  </a:txBody>
                  <a:tcPr marL="42543" marR="42543" marT="0" marB="0" anchor="ctr"/>
                </a:tc>
              </a:tr>
            </a:tbl>
          </a:graphicData>
        </a:graphic>
      </p:graphicFrame>
      <p:sp>
        <p:nvSpPr>
          <p:cNvPr id="6" name="Rectángulo redondeado 5"/>
          <p:cNvSpPr/>
          <p:nvPr/>
        </p:nvSpPr>
        <p:spPr>
          <a:xfrm>
            <a:off x="2136360" y="121326"/>
            <a:ext cx="7505701" cy="779226"/>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TEST DE MARTENS PRE TEST – POST TEST</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pic>
        <p:nvPicPr>
          <p:cNvPr id="7"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6080599"/>
            <a:ext cx="12192000" cy="777401"/>
          </a:xfrm>
          <a:prstGeom prst="rect">
            <a:avLst/>
          </a:prstGeom>
          <a:noFill/>
          <a:ln>
            <a:noFill/>
          </a:ln>
          <a:extLst>
            <a:ext uri="{53640926-AAD7-44D8-BBD7-CCE9431645EC}">
              <a14:shadowObscured xmlns:a14="http://schemas.microsoft.com/office/drawing/2010/main"/>
            </a:ext>
          </a:extLst>
        </p:spPr>
      </p:pic>
      <p:pic>
        <p:nvPicPr>
          <p:cNvPr id="8" name="Imagen 12" descr="logo esp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pic>
        <p:nvPicPr>
          <p:cNvPr id="9" name="Picture 10" descr="RECREOS ACTIVOS - I.E.S. Margarita Sala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177257" y="121326"/>
            <a:ext cx="950209" cy="1297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7604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221402258"/>
              </p:ext>
            </p:extLst>
          </p:nvPr>
        </p:nvGraphicFramePr>
        <p:xfrm>
          <a:off x="1317781" y="1051110"/>
          <a:ext cx="4978401" cy="4931182"/>
        </p:xfrm>
        <a:graphic>
          <a:graphicData uri="http://schemas.openxmlformats.org/drawingml/2006/table">
            <a:tbl>
              <a:tblPr firstRow="1" firstCol="1" bandRow="1">
                <a:tableStyleId>{ED083AE6-46FA-4A59-8FB0-9F97EB10719F}</a:tableStyleId>
              </a:tblPr>
              <a:tblGrid>
                <a:gridCol w="443456"/>
                <a:gridCol w="3060210"/>
                <a:gridCol w="294947"/>
                <a:gridCol w="294947"/>
                <a:gridCol w="294947"/>
                <a:gridCol w="294947"/>
                <a:gridCol w="294947"/>
              </a:tblGrid>
              <a:tr h="170698">
                <a:tc>
                  <a:txBody>
                    <a:bodyPr/>
                    <a:lstStyle/>
                    <a:p>
                      <a:pPr algn="ctr">
                        <a:spcAft>
                          <a:spcPts val="0"/>
                        </a:spcAft>
                      </a:pPr>
                      <a:r>
                        <a:rPr lang="es-ES" sz="1100" dirty="0">
                          <a:effectLst/>
                        </a:rPr>
                        <a:t>ITEM</a:t>
                      </a:r>
                      <a:endParaRPr lang="es-ES" sz="1200" dirty="0">
                        <a:solidFill>
                          <a:srgbClr val="7030A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S" sz="1100" dirty="0">
                          <a:effectLst/>
                        </a:rPr>
                        <a:t>PREGUNTA</a:t>
                      </a:r>
                      <a:endParaRPr lang="es-ES" sz="1200" dirty="0">
                        <a:solidFill>
                          <a:srgbClr val="7030A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S" sz="1100" dirty="0">
                          <a:effectLst/>
                        </a:rPr>
                        <a:t>5</a:t>
                      </a:r>
                      <a:endParaRPr lang="es-ES" sz="1200" dirty="0">
                        <a:solidFill>
                          <a:srgbClr val="7030A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S" sz="1100" dirty="0">
                          <a:effectLst/>
                        </a:rPr>
                        <a:t>4</a:t>
                      </a:r>
                      <a:endParaRPr lang="es-ES" sz="1200" dirty="0">
                        <a:solidFill>
                          <a:srgbClr val="7030A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S" sz="1100" dirty="0">
                          <a:effectLst/>
                        </a:rPr>
                        <a:t>3</a:t>
                      </a:r>
                      <a:endParaRPr lang="es-ES" sz="1200" dirty="0">
                        <a:solidFill>
                          <a:srgbClr val="7030A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S" sz="1100" dirty="0">
                          <a:effectLst/>
                        </a:rPr>
                        <a:t>2</a:t>
                      </a:r>
                      <a:endParaRPr lang="es-ES" sz="1200" dirty="0">
                        <a:solidFill>
                          <a:srgbClr val="7030A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S" sz="1100" dirty="0">
                          <a:effectLst/>
                        </a:rPr>
                        <a:t>1</a:t>
                      </a:r>
                      <a:endParaRPr lang="es-ES" sz="1200" dirty="0">
                        <a:solidFill>
                          <a:srgbClr val="7030A0"/>
                        </a:solidFill>
                        <a:effectLst/>
                        <a:latin typeface="Times New Roman" panose="02020603050405020304" pitchFamily="18" charset="0"/>
                        <a:ea typeface="Calibri" panose="020F0502020204030204" pitchFamily="34" charset="0"/>
                      </a:endParaRPr>
                    </a:p>
                  </a:txBody>
                  <a:tcPr marL="68580" marR="68580" marT="0" marB="0"/>
                </a:tc>
              </a:tr>
              <a:tr h="413955">
                <a:tc>
                  <a:txBody>
                    <a:bodyPr/>
                    <a:lstStyle/>
                    <a:p>
                      <a:pPr algn="ctr">
                        <a:spcAft>
                          <a:spcPts val="0"/>
                        </a:spcAft>
                      </a:pPr>
                      <a:r>
                        <a:rPr lang="es-ES" sz="1100" dirty="0">
                          <a:effectLst/>
                        </a:rPr>
                        <a:t>1.</a:t>
                      </a:r>
                      <a:endParaRPr lang="es-E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¿Identifica usted lo que son las actividades recreativas?</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dirty="0">
                          <a:effectLst/>
                        </a:rPr>
                        <a:t> </a:t>
                      </a:r>
                      <a:endParaRPr lang="es-ES" sz="1200" dirty="0">
                        <a:effectLst/>
                        <a:latin typeface="Times New Roman" panose="02020603050405020304" pitchFamily="18" charset="0"/>
                        <a:ea typeface="Calibri" panose="020F0502020204030204" pitchFamily="34" charset="0"/>
                      </a:endParaRPr>
                    </a:p>
                  </a:txBody>
                  <a:tcPr marL="68580" marR="68580" marT="0" marB="0"/>
                </a:tc>
              </a:tr>
              <a:tr h="413955">
                <a:tc>
                  <a:txBody>
                    <a:bodyPr/>
                    <a:lstStyle/>
                    <a:p>
                      <a:pPr algn="ctr">
                        <a:spcAft>
                          <a:spcPts val="0"/>
                        </a:spcAft>
                      </a:pPr>
                      <a:r>
                        <a:rPr lang="es-ES" sz="1100">
                          <a:effectLst/>
                        </a:rPr>
                        <a:t>2.</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¿Considera que las actividades recreativas, le pueden llegar a generar interés?</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r>
              <a:tr h="413955">
                <a:tc>
                  <a:txBody>
                    <a:bodyPr/>
                    <a:lstStyle/>
                    <a:p>
                      <a:pPr algn="ctr">
                        <a:spcAft>
                          <a:spcPts val="0"/>
                        </a:spcAft>
                      </a:pPr>
                      <a:r>
                        <a:rPr lang="es-ES" sz="1100">
                          <a:effectLst/>
                        </a:rPr>
                        <a:t>3.</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¿Cree usted que la práctica de actividades recreativas es beneficiosa para la salud?</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r>
              <a:tr h="413955">
                <a:tc>
                  <a:txBody>
                    <a:bodyPr/>
                    <a:lstStyle/>
                    <a:p>
                      <a:pPr algn="ctr">
                        <a:spcAft>
                          <a:spcPts val="0"/>
                        </a:spcAft>
                      </a:pPr>
                      <a:r>
                        <a:rPr lang="es-ES" sz="1100">
                          <a:effectLst/>
                        </a:rPr>
                        <a:t>4.</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¿Realizan actividades recreativas en el desarrollo de los entrenamientos del equipo?</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r>
              <a:tr h="620933">
                <a:tc>
                  <a:txBody>
                    <a:bodyPr/>
                    <a:lstStyle/>
                    <a:p>
                      <a:pPr algn="ctr">
                        <a:spcAft>
                          <a:spcPts val="0"/>
                        </a:spcAft>
                      </a:pPr>
                      <a:r>
                        <a:rPr lang="es-ES" sz="1100">
                          <a:effectLst/>
                        </a:rPr>
                        <a:t>5.</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¿Considera usted que las actividades recreativas deben ser aplicadas dentro de la planificación de un entrenamiento?</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r>
              <a:tr h="620933">
                <a:tc>
                  <a:txBody>
                    <a:bodyPr/>
                    <a:lstStyle/>
                    <a:p>
                      <a:pPr algn="ctr">
                        <a:spcAft>
                          <a:spcPts val="0"/>
                        </a:spcAft>
                      </a:pPr>
                      <a:r>
                        <a:rPr lang="es-ES" sz="1100">
                          <a:effectLst/>
                        </a:rPr>
                        <a:t>6.</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¿Piensa usted que la práctica de actividades recreativas  incide de manera positiva para mejorar el rendimiento deportivo?</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r>
              <a:tr h="413955">
                <a:tc>
                  <a:txBody>
                    <a:bodyPr/>
                    <a:lstStyle/>
                    <a:p>
                      <a:pPr algn="ctr">
                        <a:spcAft>
                          <a:spcPts val="0"/>
                        </a:spcAft>
                      </a:pPr>
                      <a:r>
                        <a:rPr lang="es-ES" sz="1100">
                          <a:effectLst/>
                        </a:rPr>
                        <a:t>7.</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¿Considera que las actividades recreativas son importantes para incluirlas en los entrenamientos?</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dirty="0">
                          <a:effectLst/>
                        </a:rPr>
                        <a:t> </a:t>
                      </a:r>
                      <a:endParaRPr lang="es-ES" sz="1200" dirty="0">
                        <a:effectLst/>
                        <a:latin typeface="Times New Roman" panose="02020603050405020304" pitchFamily="18" charset="0"/>
                        <a:ea typeface="Calibri" panose="020F0502020204030204" pitchFamily="34" charset="0"/>
                      </a:endParaRPr>
                    </a:p>
                  </a:txBody>
                  <a:tcPr marL="68580" marR="68580" marT="0" marB="0"/>
                </a:tc>
              </a:tr>
              <a:tr h="413955">
                <a:tc>
                  <a:txBody>
                    <a:bodyPr/>
                    <a:lstStyle/>
                    <a:p>
                      <a:pPr algn="ctr">
                        <a:spcAft>
                          <a:spcPts val="0"/>
                        </a:spcAft>
                      </a:pPr>
                      <a:r>
                        <a:rPr lang="es-ES" sz="1100">
                          <a:effectLst/>
                        </a:rPr>
                        <a:t>8.</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¿Sabía usted que las actividades recreativas ayudan a disminuir el estrés y la ansiedad en las personas?</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r>
              <a:tr h="620933">
                <a:tc>
                  <a:txBody>
                    <a:bodyPr/>
                    <a:lstStyle/>
                    <a:p>
                      <a:pPr algn="ctr">
                        <a:spcAft>
                          <a:spcPts val="0"/>
                        </a:spcAft>
                      </a:pPr>
                      <a:r>
                        <a:rPr lang="es-ES" sz="1100">
                          <a:effectLst/>
                        </a:rPr>
                        <a:t>9.</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dirty="0">
                          <a:effectLst/>
                        </a:rPr>
                        <a:t>¿Piensa usted que las actividades recreativas fortalecen las relaciones interpersonales en el equipo? </a:t>
                      </a:r>
                      <a:endParaRPr lang="es-E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r>
              <a:tr h="413955">
                <a:tc>
                  <a:txBody>
                    <a:bodyPr/>
                    <a:lstStyle/>
                    <a:p>
                      <a:pPr algn="ctr">
                        <a:spcAft>
                          <a:spcPts val="0"/>
                        </a:spcAft>
                      </a:pPr>
                      <a:r>
                        <a:rPr lang="es-ES" sz="1100">
                          <a:effectLst/>
                        </a:rPr>
                        <a:t>10.</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¿Conoce los beneficios que aporta la práctica de actividades recreativas?</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dirty="0">
                          <a:effectLst/>
                        </a:rPr>
                        <a:t> </a:t>
                      </a:r>
                      <a:endParaRPr lang="es-ES"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sp>
        <p:nvSpPr>
          <p:cNvPr id="5" name="Rectángulo 4"/>
          <p:cNvSpPr/>
          <p:nvPr/>
        </p:nvSpPr>
        <p:spPr>
          <a:xfrm>
            <a:off x="1168400" y="812732"/>
            <a:ext cx="6096000" cy="215444"/>
          </a:xfrm>
          <a:prstGeom prst="rect">
            <a:avLst/>
          </a:prstGeom>
        </p:spPr>
        <p:txBody>
          <a:bodyPr>
            <a:spAutoFit/>
          </a:bodyPr>
          <a:lstStyle/>
          <a:p>
            <a:pPr>
              <a:spcAft>
                <a:spcPts val="0"/>
              </a:spcAft>
            </a:pPr>
            <a:r>
              <a:rPr lang="es-EC" sz="800" b="1" dirty="0">
                <a:latin typeface="Times New Roman" panose="02020603050405020304" pitchFamily="18" charset="0"/>
                <a:ea typeface="Calibri" panose="020F0502020204030204" pitchFamily="34" charset="0"/>
                <a:cs typeface="Times New Roman" panose="02020603050405020304" pitchFamily="18" charset="0"/>
              </a:rPr>
              <a:t>TOTALMENTE (5)	MUCHO (4) 	MEDIANAMENTE (3) 	POCO (2)	 NUNCA (1)</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a 6"/>
          <p:cNvGraphicFramePr>
            <a:graphicFrameLocks noGrp="1"/>
          </p:cNvGraphicFramePr>
          <p:nvPr>
            <p:extLst>
              <p:ext uri="{D42A27DB-BD31-4B8C-83A1-F6EECF244321}">
                <p14:modId xmlns:p14="http://schemas.microsoft.com/office/powerpoint/2010/main" val="2814597164"/>
              </p:ext>
            </p:extLst>
          </p:nvPr>
        </p:nvGraphicFramePr>
        <p:xfrm>
          <a:off x="6858002" y="1066803"/>
          <a:ext cx="4972365" cy="4896176"/>
        </p:xfrm>
        <a:graphic>
          <a:graphicData uri="http://schemas.openxmlformats.org/drawingml/2006/table">
            <a:tbl>
              <a:tblPr firstRow="1" firstCol="1" bandRow="1">
                <a:tableStyleId>{1E171933-4619-4E11-9A3F-F7608DF75F80}</a:tableStyleId>
              </a:tblPr>
              <a:tblGrid>
                <a:gridCol w="442918"/>
                <a:gridCol w="3056497"/>
                <a:gridCol w="294590"/>
                <a:gridCol w="294590"/>
                <a:gridCol w="294590"/>
                <a:gridCol w="294590"/>
                <a:gridCol w="294590"/>
              </a:tblGrid>
              <a:tr h="257231">
                <a:tc>
                  <a:txBody>
                    <a:bodyPr/>
                    <a:lstStyle/>
                    <a:p>
                      <a:pPr algn="ctr">
                        <a:spcAft>
                          <a:spcPts val="0"/>
                        </a:spcAft>
                      </a:pPr>
                      <a:r>
                        <a:rPr lang="es-ES" sz="1100" dirty="0">
                          <a:solidFill>
                            <a:srgbClr val="7030A0"/>
                          </a:solidFill>
                          <a:effectLst/>
                        </a:rPr>
                        <a:t>ITEM</a:t>
                      </a:r>
                      <a:endParaRPr lang="es-ES" sz="1200" dirty="0">
                        <a:solidFill>
                          <a:srgbClr val="7030A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S" sz="1100" dirty="0">
                          <a:solidFill>
                            <a:srgbClr val="7030A0"/>
                          </a:solidFill>
                          <a:effectLst/>
                        </a:rPr>
                        <a:t>PREGUNTA</a:t>
                      </a:r>
                      <a:endParaRPr lang="es-ES" sz="1200" dirty="0">
                        <a:solidFill>
                          <a:srgbClr val="7030A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S" sz="1100" dirty="0">
                          <a:solidFill>
                            <a:srgbClr val="7030A0"/>
                          </a:solidFill>
                          <a:effectLst/>
                        </a:rPr>
                        <a:t>5</a:t>
                      </a:r>
                      <a:endParaRPr lang="es-ES" sz="1200" dirty="0">
                        <a:solidFill>
                          <a:srgbClr val="7030A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S" sz="1100" dirty="0">
                          <a:solidFill>
                            <a:srgbClr val="7030A0"/>
                          </a:solidFill>
                          <a:effectLst/>
                        </a:rPr>
                        <a:t>4</a:t>
                      </a:r>
                      <a:endParaRPr lang="es-ES" sz="1200" dirty="0">
                        <a:solidFill>
                          <a:srgbClr val="7030A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S" sz="1100" dirty="0">
                          <a:solidFill>
                            <a:srgbClr val="7030A0"/>
                          </a:solidFill>
                          <a:effectLst/>
                        </a:rPr>
                        <a:t>3</a:t>
                      </a:r>
                      <a:endParaRPr lang="es-ES" sz="1200" dirty="0">
                        <a:solidFill>
                          <a:srgbClr val="7030A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S" sz="1100" dirty="0">
                          <a:solidFill>
                            <a:srgbClr val="7030A0"/>
                          </a:solidFill>
                          <a:effectLst/>
                        </a:rPr>
                        <a:t>2</a:t>
                      </a:r>
                      <a:endParaRPr lang="es-ES" sz="1200" dirty="0">
                        <a:solidFill>
                          <a:srgbClr val="7030A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s-ES" sz="1100" dirty="0">
                          <a:solidFill>
                            <a:srgbClr val="7030A0"/>
                          </a:solidFill>
                          <a:effectLst/>
                        </a:rPr>
                        <a:t>1</a:t>
                      </a:r>
                      <a:endParaRPr lang="es-ES" sz="1200" dirty="0">
                        <a:solidFill>
                          <a:srgbClr val="7030A0"/>
                        </a:solidFill>
                        <a:effectLst/>
                        <a:latin typeface="Times New Roman" panose="02020603050405020304" pitchFamily="18" charset="0"/>
                        <a:ea typeface="Calibri" panose="020F0502020204030204" pitchFamily="34" charset="0"/>
                      </a:endParaRPr>
                    </a:p>
                  </a:txBody>
                  <a:tcPr marL="68580" marR="68580" marT="0" marB="0"/>
                </a:tc>
              </a:tr>
              <a:tr h="385843">
                <a:tc>
                  <a:txBody>
                    <a:bodyPr/>
                    <a:lstStyle/>
                    <a:p>
                      <a:pPr algn="ctr">
                        <a:spcAft>
                          <a:spcPts val="0"/>
                        </a:spcAft>
                      </a:pPr>
                      <a:r>
                        <a:rPr lang="es-ES" sz="1100" dirty="0">
                          <a:effectLst/>
                        </a:rPr>
                        <a:t>1.</a:t>
                      </a:r>
                      <a:endParaRPr lang="es-E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¿Qué tan importantes le parecieron las actividades recreativas aplicadas en sus entrenamientos?</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dirty="0">
                          <a:effectLst/>
                        </a:rPr>
                        <a:t> </a:t>
                      </a:r>
                      <a:endParaRPr lang="es-ES" sz="1200" dirty="0">
                        <a:effectLst/>
                        <a:latin typeface="Times New Roman" panose="02020603050405020304" pitchFamily="18" charset="0"/>
                        <a:ea typeface="Calibri" panose="020F0502020204030204" pitchFamily="34" charset="0"/>
                      </a:endParaRPr>
                    </a:p>
                  </a:txBody>
                  <a:tcPr marL="68580" marR="68580" marT="0" marB="0"/>
                </a:tc>
              </a:tr>
              <a:tr h="321985">
                <a:tc>
                  <a:txBody>
                    <a:bodyPr/>
                    <a:lstStyle/>
                    <a:p>
                      <a:pPr algn="ctr">
                        <a:spcAft>
                          <a:spcPts val="0"/>
                        </a:spcAft>
                      </a:pPr>
                      <a:r>
                        <a:rPr lang="es-ES" sz="1100">
                          <a:effectLst/>
                        </a:rPr>
                        <a:t>2.</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¿Despertaron interés en usted las actividades recreativas aplicadas en sus entrenamientos?</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dirty="0">
                          <a:effectLst/>
                        </a:rPr>
                        <a:t> </a:t>
                      </a:r>
                      <a:endParaRPr lang="es-ES" sz="1200" dirty="0">
                        <a:effectLst/>
                        <a:latin typeface="Times New Roman" panose="02020603050405020304" pitchFamily="18" charset="0"/>
                        <a:ea typeface="Calibri" panose="020F0502020204030204" pitchFamily="34" charset="0"/>
                      </a:endParaRPr>
                    </a:p>
                  </a:txBody>
                  <a:tcPr marL="68580" marR="68580" marT="0" marB="0"/>
                </a:tc>
              </a:tr>
              <a:tr h="482978">
                <a:tc>
                  <a:txBody>
                    <a:bodyPr/>
                    <a:lstStyle/>
                    <a:p>
                      <a:pPr algn="ctr">
                        <a:spcAft>
                          <a:spcPts val="0"/>
                        </a:spcAft>
                      </a:pPr>
                      <a:r>
                        <a:rPr lang="es-ES" sz="1100">
                          <a:effectLst/>
                        </a:rPr>
                        <a:t>3.</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¿Considera usted que las actividades recreativas aplicadas en sus entrenamientos han sido beneficiosas para la salud?</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dirty="0">
                          <a:effectLst/>
                        </a:rPr>
                        <a:t> </a:t>
                      </a:r>
                      <a:endParaRPr lang="es-ES" sz="1200" dirty="0">
                        <a:effectLst/>
                        <a:latin typeface="Times New Roman" panose="02020603050405020304" pitchFamily="18" charset="0"/>
                        <a:ea typeface="Calibri" panose="020F0502020204030204" pitchFamily="34" charset="0"/>
                      </a:endParaRPr>
                    </a:p>
                  </a:txBody>
                  <a:tcPr marL="68580" marR="68580" marT="0" marB="0"/>
                </a:tc>
              </a:tr>
              <a:tr h="482978">
                <a:tc>
                  <a:txBody>
                    <a:bodyPr/>
                    <a:lstStyle/>
                    <a:p>
                      <a:pPr algn="ctr">
                        <a:spcAft>
                          <a:spcPts val="0"/>
                        </a:spcAft>
                      </a:pPr>
                      <a:r>
                        <a:rPr lang="es-ES" sz="1100">
                          <a:effectLst/>
                        </a:rPr>
                        <a:t>4.</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¿Le pareció productivo realizar actividades recreativas en el desarrollo del entrenamiento del equipo?</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dirty="0">
                          <a:effectLst/>
                        </a:rPr>
                        <a:t> </a:t>
                      </a:r>
                      <a:endParaRPr lang="es-ES" sz="1200" dirty="0">
                        <a:effectLst/>
                        <a:latin typeface="Times New Roman" panose="02020603050405020304" pitchFamily="18" charset="0"/>
                        <a:ea typeface="Calibri" panose="020F0502020204030204" pitchFamily="34" charset="0"/>
                      </a:endParaRPr>
                    </a:p>
                  </a:txBody>
                  <a:tcPr marL="68580" marR="68580" marT="0" marB="0"/>
                </a:tc>
              </a:tr>
              <a:tr h="321985">
                <a:tc>
                  <a:txBody>
                    <a:bodyPr/>
                    <a:lstStyle/>
                    <a:p>
                      <a:pPr algn="ctr">
                        <a:spcAft>
                          <a:spcPts val="0"/>
                        </a:spcAft>
                      </a:pPr>
                      <a:r>
                        <a:rPr lang="es-ES" sz="1100">
                          <a:effectLst/>
                        </a:rPr>
                        <a:t>5.</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¿Le gustaría hacer más actividades recreativas en el entrenamiento?</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dirty="0">
                          <a:effectLst/>
                        </a:rPr>
                        <a:t> </a:t>
                      </a:r>
                      <a:endParaRPr lang="es-ES" sz="1200" dirty="0">
                        <a:effectLst/>
                        <a:latin typeface="Times New Roman" panose="02020603050405020304" pitchFamily="18" charset="0"/>
                        <a:ea typeface="Calibri" panose="020F0502020204030204" pitchFamily="34" charset="0"/>
                      </a:endParaRPr>
                    </a:p>
                  </a:txBody>
                  <a:tcPr marL="68580" marR="68580" marT="0" marB="0"/>
                </a:tc>
              </a:tr>
              <a:tr h="643970">
                <a:tc>
                  <a:txBody>
                    <a:bodyPr/>
                    <a:lstStyle/>
                    <a:p>
                      <a:pPr algn="ctr">
                        <a:spcAft>
                          <a:spcPts val="0"/>
                        </a:spcAft>
                      </a:pPr>
                      <a:r>
                        <a:rPr lang="es-ES" sz="1100">
                          <a:effectLst/>
                        </a:rPr>
                        <a:t>6.</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dirty="0">
                          <a:effectLst/>
                        </a:rPr>
                        <a:t>¿Cree usted que las actividades recreativas aplicadas en sus entrenamientos han incidido de manera positiva y mejoran su rendimiento deportivo?</a:t>
                      </a:r>
                      <a:endParaRPr lang="es-E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dirty="0">
                          <a:effectLst/>
                        </a:rPr>
                        <a:t> </a:t>
                      </a:r>
                      <a:endParaRPr lang="es-ES" sz="1200" dirty="0">
                        <a:effectLst/>
                        <a:latin typeface="Times New Roman" panose="02020603050405020304" pitchFamily="18" charset="0"/>
                        <a:ea typeface="Calibri" panose="020F0502020204030204" pitchFamily="34" charset="0"/>
                      </a:endParaRPr>
                    </a:p>
                  </a:txBody>
                  <a:tcPr marL="68580" marR="68580" marT="0" marB="0"/>
                </a:tc>
              </a:tr>
              <a:tr h="385843">
                <a:tc>
                  <a:txBody>
                    <a:bodyPr/>
                    <a:lstStyle/>
                    <a:p>
                      <a:pPr algn="ctr">
                        <a:spcAft>
                          <a:spcPts val="0"/>
                        </a:spcAft>
                      </a:pPr>
                      <a:r>
                        <a:rPr lang="es-ES" sz="1100">
                          <a:effectLst/>
                        </a:rPr>
                        <a:t>7.</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¿Piensa usted que las actividades recreativas han sido importante dentro de los entrenamientos?</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dirty="0">
                          <a:effectLst/>
                        </a:rPr>
                        <a:t> </a:t>
                      </a:r>
                      <a:endParaRPr lang="es-ES" sz="1200" dirty="0">
                        <a:effectLst/>
                        <a:latin typeface="Times New Roman" panose="02020603050405020304" pitchFamily="18" charset="0"/>
                        <a:ea typeface="Calibri" panose="020F0502020204030204" pitchFamily="34" charset="0"/>
                      </a:endParaRPr>
                    </a:p>
                  </a:txBody>
                  <a:tcPr marL="68580" marR="68580" marT="0" marB="0"/>
                </a:tc>
              </a:tr>
              <a:tr h="514459">
                <a:tc>
                  <a:txBody>
                    <a:bodyPr/>
                    <a:lstStyle/>
                    <a:p>
                      <a:pPr algn="ctr">
                        <a:spcAft>
                          <a:spcPts val="0"/>
                        </a:spcAft>
                      </a:pPr>
                      <a:r>
                        <a:rPr lang="es-ES" sz="1100">
                          <a:effectLst/>
                        </a:rPr>
                        <a:t>8.</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¿Considera usted que la práctica de actividades recreativas aplicadas en sus entrenamientos le ha ayudado a disminuir el estrés y la ansiedad?</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dirty="0">
                          <a:effectLst/>
                        </a:rPr>
                        <a:t> </a:t>
                      </a:r>
                      <a:endParaRPr lang="es-ES" sz="1200" dirty="0">
                        <a:effectLst/>
                        <a:latin typeface="Times New Roman" panose="02020603050405020304" pitchFamily="18" charset="0"/>
                        <a:ea typeface="Calibri" panose="020F0502020204030204" pitchFamily="34" charset="0"/>
                      </a:endParaRPr>
                    </a:p>
                  </a:txBody>
                  <a:tcPr marL="68580" marR="68580" marT="0" marB="0"/>
                </a:tc>
              </a:tr>
              <a:tr h="643970">
                <a:tc>
                  <a:txBody>
                    <a:bodyPr/>
                    <a:lstStyle/>
                    <a:p>
                      <a:pPr algn="ctr">
                        <a:spcAft>
                          <a:spcPts val="0"/>
                        </a:spcAft>
                      </a:pPr>
                      <a:r>
                        <a:rPr lang="es-ES" sz="1100">
                          <a:effectLst/>
                        </a:rPr>
                        <a:t>9.</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¿Considera que las actividades recreativas aplicadas en sus entrenamientos han ayudado a fortalecer las relaciones interpersonales con el equipo?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dirty="0">
                          <a:effectLst/>
                        </a:rPr>
                        <a:t> </a:t>
                      </a:r>
                      <a:endParaRPr lang="es-ES" sz="1200" dirty="0">
                        <a:effectLst/>
                        <a:latin typeface="Times New Roman" panose="02020603050405020304" pitchFamily="18" charset="0"/>
                        <a:ea typeface="Calibri" panose="020F0502020204030204" pitchFamily="34" charset="0"/>
                      </a:endParaRPr>
                    </a:p>
                  </a:txBody>
                  <a:tcPr marL="68580" marR="68580" marT="0" marB="0"/>
                </a:tc>
              </a:tr>
              <a:tr h="321985">
                <a:tc>
                  <a:txBody>
                    <a:bodyPr/>
                    <a:lstStyle/>
                    <a:p>
                      <a:pPr algn="ctr">
                        <a:spcAft>
                          <a:spcPts val="0"/>
                        </a:spcAft>
                      </a:pPr>
                      <a:r>
                        <a:rPr lang="es-ES" sz="1100">
                          <a:effectLst/>
                        </a:rPr>
                        <a:t>10.</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dirty="0">
                          <a:effectLst/>
                        </a:rPr>
                        <a:t>¿Cree usted que las actividades recreativas son útiles dentro del fútbol?</a:t>
                      </a:r>
                      <a:endParaRPr lang="es-E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s-ES" sz="1100" dirty="0">
                          <a:effectLst/>
                        </a:rPr>
                        <a:t> </a:t>
                      </a:r>
                      <a:endParaRPr lang="es-ES"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sp>
        <p:nvSpPr>
          <p:cNvPr id="8" name="Rectángulo 7"/>
          <p:cNvSpPr/>
          <p:nvPr/>
        </p:nvSpPr>
        <p:spPr>
          <a:xfrm>
            <a:off x="6858002" y="832045"/>
            <a:ext cx="6096000" cy="215444"/>
          </a:xfrm>
          <a:prstGeom prst="rect">
            <a:avLst/>
          </a:prstGeom>
        </p:spPr>
        <p:txBody>
          <a:bodyPr>
            <a:spAutoFit/>
          </a:bodyPr>
          <a:lstStyle/>
          <a:p>
            <a:pPr>
              <a:spcAft>
                <a:spcPts val="0"/>
              </a:spcAft>
            </a:pPr>
            <a:r>
              <a:rPr lang="es-EC" sz="800" b="1" dirty="0">
                <a:latin typeface="Times New Roman" panose="02020603050405020304" pitchFamily="18" charset="0"/>
                <a:ea typeface="Calibri" panose="020F0502020204030204" pitchFamily="34" charset="0"/>
                <a:cs typeface="Times New Roman" panose="02020603050405020304" pitchFamily="18" charset="0"/>
              </a:rPr>
              <a:t>TOTALMENTE (5)	MUCHO (4) 	MEDIANAMENTE (3) 	POCO (2)	 NUNCA (1)</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redondeado 9"/>
          <p:cNvSpPr/>
          <p:nvPr/>
        </p:nvSpPr>
        <p:spPr>
          <a:xfrm>
            <a:off x="1509964" y="26404"/>
            <a:ext cx="4594036" cy="779226"/>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ENCUESTA DE ENTRADA</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ectángulo redondeado 10"/>
          <p:cNvSpPr/>
          <p:nvPr/>
        </p:nvSpPr>
        <p:spPr>
          <a:xfrm>
            <a:off x="7009064" y="10568"/>
            <a:ext cx="4594036" cy="779226"/>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ENCUESTA DE SALIDA</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pic>
        <p:nvPicPr>
          <p:cNvPr id="12" name="Imagen 12" descr="logo espe-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pic>
        <p:nvPicPr>
          <p:cNvPr id="13" name="Picture 6" descr="Imagen relacionada"/>
          <p:cNvPicPr/>
          <p:nvPr/>
        </p:nvPicPr>
        <p:blipFill rotWithShape="1">
          <a:blip r:embed="rId3">
            <a:extLst>
              <a:ext uri="{28A0092B-C50C-407E-A947-70E740481C1C}">
                <a14:useLocalDpi xmlns:a14="http://schemas.microsoft.com/office/drawing/2010/main" val="0"/>
              </a:ext>
            </a:extLst>
          </a:blip>
          <a:srcRect t="34859"/>
          <a:stretch/>
        </p:blipFill>
        <p:spPr bwMode="auto">
          <a:xfrm>
            <a:off x="0" y="5982293"/>
            <a:ext cx="12192000" cy="87570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58733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70400" y="848158"/>
            <a:ext cx="3251199" cy="2569905"/>
          </a:xfrm>
          <a:prstGeom prst="rect">
            <a:avLst/>
          </a:prstGeom>
        </p:spPr>
      </p:pic>
      <p:pic>
        <p:nvPicPr>
          <p:cNvPr id="6" name="Picture 6" descr="Imagen relacionada"/>
          <p:cNvPicPr/>
          <p:nvPr/>
        </p:nvPicPr>
        <p:blipFill rotWithShape="1">
          <a:blip r:embed="rId3">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pic>
        <p:nvPicPr>
          <p:cNvPr id="7" name="Picture 2" descr="Gifs Animados de Porteros de Futbo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75750" y="0"/>
            <a:ext cx="2216250" cy="169631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12" descr="logo espe-0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sp>
        <p:nvSpPr>
          <p:cNvPr id="5" name="Rectángulo 4"/>
          <p:cNvSpPr/>
          <p:nvPr/>
        </p:nvSpPr>
        <p:spPr>
          <a:xfrm>
            <a:off x="2821448" y="3189924"/>
            <a:ext cx="7273412" cy="2585323"/>
          </a:xfrm>
          <a:prstGeom prst="rect">
            <a:avLst/>
          </a:prstGeom>
        </p:spPr>
        <p:txBody>
          <a:bodyPr wrap="square">
            <a:spAutoFit/>
          </a:bodyPr>
          <a:lstStyle/>
          <a:p>
            <a:pPr algn="just">
              <a:lnSpc>
                <a:spcPct val="150000"/>
              </a:lnSpc>
              <a:spcAft>
                <a:spcPts val="800"/>
              </a:spcAft>
            </a:pPr>
            <a:r>
              <a:rPr lang="es-ES" dirty="0">
                <a:ln w="12700">
                  <a:solidFill>
                    <a:schemeClr val="tx1"/>
                  </a:solidFill>
                </a:ln>
                <a:solidFill>
                  <a:schemeClr val="tx1">
                    <a:lumMod val="95000"/>
                    <a:lumOff val="5000"/>
                  </a:schemeClr>
                </a:solidFill>
              </a:rPr>
              <a:t>El proyecto tiene un alcance a corto, mediano y largo plazo, pues mediante la implementación de actividades recreativas en el equipo de fútbol femenino de la categoría absoluta de la Universidad Católica del Ecuador, permitirá disminuir los niveles de ansiedad en las jugadoras  por tanto mejorar el desempeño del equipo y cumplir los objetivos de ocupar un mejor lugar en la tabla de posiciones del torneo nacional.</a:t>
            </a:r>
          </a:p>
        </p:txBody>
      </p:sp>
      <p:sp>
        <p:nvSpPr>
          <p:cNvPr id="18" name="Rectángulo redondeado 17"/>
          <p:cNvSpPr/>
          <p:nvPr/>
        </p:nvSpPr>
        <p:spPr>
          <a:xfrm>
            <a:off x="3226824" y="194013"/>
            <a:ext cx="5738352" cy="779226"/>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ALCANCE DEL PROYECTO</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158977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710381" y="1238865"/>
            <a:ext cx="6373761" cy="5338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s-ES" dirty="0" smtClean="0"/>
          </a:p>
        </p:txBody>
      </p:sp>
      <p:pic>
        <p:nvPicPr>
          <p:cNvPr id="9"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pic>
        <p:nvPicPr>
          <p:cNvPr id="10" name="Picture 12" descr="futbol-americano-y-futbol-imagen-animada-001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63558" y="-31498"/>
            <a:ext cx="1328442" cy="143629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12" descr="logo espe-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graphicFrame>
        <p:nvGraphicFramePr>
          <p:cNvPr id="15" name="Tabla 14"/>
          <p:cNvGraphicFramePr>
            <a:graphicFrameLocks noGrp="1"/>
          </p:cNvGraphicFramePr>
          <p:nvPr>
            <p:extLst>
              <p:ext uri="{D42A27DB-BD31-4B8C-83A1-F6EECF244321}">
                <p14:modId xmlns:p14="http://schemas.microsoft.com/office/powerpoint/2010/main" val="1078430686"/>
              </p:ext>
            </p:extLst>
          </p:nvPr>
        </p:nvGraphicFramePr>
        <p:xfrm>
          <a:off x="1333090" y="941115"/>
          <a:ext cx="9868310" cy="4948612"/>
        </p:xfrm>
        <a:graphic>
          <a:graphicData uri="http://schemas.openxmlformats.org/drawingml/2006/table">
            <a:tbl>
              <a:tblPr firstRow="1" firstCol="1" bandRow="1">
                <a:tableStyleId>{ED083AE6-46FA-4A59-8FB0-9F97EB10719F}</a:tableStyleId>
              </a:tblPr>
              <a:tblGrid>
                <a:gridCol w="5408991"/>
                <a:gridCol w="4459319"/>
              </a:tblGrid>
              <a:tr h="353635">
                <a:tc>
                  <a:txBody>
                    <a:bodyPr/>
                    <a:lstStyle/>
                    <a:p>
                      <a:pPr>
                        <a:lnSpc>
                          <a:spcPct val="200000"/>
                        </a:lnSpc>
                        <a:spcAft>
                          <a:spcPts val="0"/>
                        </a:spcAft>
                      </a:pPr>
                      <a:r>
                        <a:rPr lang="es-ES_tradnl" sz="1200" dirty="0" smtClean="0">
                          <a:solidFill>
                            <a:srgbClr val="7030A0"/>
                          </a:solidFill>
                          <a:effectLst/>
                        </a:rPr>
                        <a:t>NOMBRE DEL JUEGO: VEO CON LAS MANOS </a:t>
                      </a:r>
                      <a:endParaRPr lang="es-ES" sz="1200" dirty="0">
                        <a:solidFill>
                          <a:srgbClr val="7030A0"/>
                        </a:solidFill>
                        <a:effectLst/>
                        <a:latin typeface="Times New Roman" panose="02020603050405020304" pitchFamily="18" charset="0"/>
                        <a:ea typeface="Calibri" panose="020F0502020204030204" pitchFamily="34" charset="0"/>
                      </a:endParaRPr>
                    </a:p>
                  </a:txBody>
                  <a:tcPr marL="37975" marR="37975" marT="0" marB="0" anchor="ctr"/>
                </a:tc>
                <a:tc>
                  <a:txBody>
                    <a:bodyPr/>
                    <a:lstStyle/>
                    <a:p>
                      <a:pPr>
                        <a:lnSpc>
                          <a:spcPct val="200000"/>
                        </a:lnSpc>
                        <a:spcAft>
                          <a:spcPts val="0"/>
                        </a:spcAft>
                      </a:pPr>
                      <a:r>
                        <a:rPr lang="es-ES_tradnl" sz="1200" dirty="0" smtClean="0">
                          <a:solidFill>
                            <a:srgbClr val="7030A0"/>
                          </a:solidFill>
                          <a:effectLst/>
                        </a:rPr>
                        <a:t>TIPO DE JUEGO:  JUEGO DE CONFIANZA </a:t>
                      </a:r>
                      <a:endParaRPr lang="es-ES" sz="1200" dirty="0">
                        <a:solidFill>
                          <a:srgbClr val="7030A0"/>
                        </a:solidFill>
                        <a:effectLst/>
                        <a:latin typeface="Times New Roman" panose="02020603050405020304" pitchFamily="18" charset="0"/>
                        <a:ea typeface="Calibri" panose="020F0502020204030204" pitchFamily="34" charset="0"/>
                      </a:endParaRPr>
                    </a:p>
                  </a:txBody>
                  <a:tcPr marL="37975" marR="37975" marT="0" marB="0" anchor="ctr"/>
                </a:tc>
              </a:tr>
              <a:tr h="353635">
                <a:tc gridSpan="2">
                  <a:txBody>
                    <a:bodyPr/>
                    <a:lstStyle/>
                    <a:p>
                      <a:pPr>
                        <a:lnSpc>
                          <a:spcPct val="200000"/>
                        </a:lnSpc>
                        <a:spcAft>
                          <a:spcPts val="0"/>
                        </a:spcAft>
                      </a:pPr>
                      <a:r>
                        <a:rPr lang="es-ES_tradnl" sz="1200" dirty="0">
                          <a:effectLst/>
                        </a:rPr>
                        <a:t>Objetivo: Incentivar la </a:t>
                      </a:r>
                      <a:r>
                        <a:rPr lang="es-ES_tradnl" sz="1200" dirty="0" smtClean="0">
                          <a:effectLst/>
                        </a:rPr>
                        <a:t>confianza,</a:t>
                      </a:r>
                      <a:r>
                        <a:rPr lang="es-ES_tradnl" sz="1200" baseline="0" dirty="0" smtClean="0">
                          <a:effectLst/>
                        </a:rPr>
                        <a:t> concentración y seguridad </a:t>
                      </a:r>
                      <a:r>
                        <a:rPr lang="es-ES_tradnl" sz="1200" dirty="0" smtClean="0">
                          <a:effectLst/>
                        </a:rPr>
                        <a:t>en </a:t>
                      </a:r>
                      <a:r>
                        <a:rPr lang="es-ES_tradnl" sz="1200" dirty="0">
                          <a:effectLst/>
                        </a:rPr>
                        <a:t>cada una de las participantes                          </a:t>
                      </a:r>
                      <a:endParaRPr lang="es-ES" sz="1200" dirty="0">
                        <a:effectLst/>
                        <a:latin typeface="Times New Roman" panose="02020603050405020304" pitchFamily="18" charset="0"/>
                        <a:ea typeface="Calibri" panose="020F0502020204030204" pitchFamily="34" charset="0"/>
                      </a:endParaRPr>
                    </a:p>
                  </a:txBody>
                  <a:tcPr marL="37975" marR="37975" marT="0" marB="0" anchor="ctr"/>
                </a:tc>
                <a:tc hMerge="1">
                  <a:txBody>
                    <a:bodyPr/>
                    <a:lstStyle/>
                    <a:p>
                      <a:endParaRPr lang="es-ES"/>
                    </a:p>
                  </a:txBody>
                  <a:tcPr/>
                </a:tc>
              </a:tr>
              <a:tr h="353635">
                <a:tc>
                  <a:txBody>
                    <a:bodyPr/>
                    <a:lstStyle/>
                    <a:p>
                      <a:pPr>
                        <a:lnSpc>
                          <a:spcPct val="200000"/>
                        </a:lnSpc>
                        <a:spcAft>
                          <a:spcPts val="0"/>
                        </a:spcAft>
                      </a:pPr>
                      <a:r>
                        <a:rPr lang="es-ES_tradnl" sz="1200" dirty="0">
                          <a:effectLst/>
                        </a:rPr>
                        <a:t>Material: una venda por pareja </a:t>
                      </a:r>
                      <a:endParaRPr lang="es-ES" sz="1200" dirty="0">
                        <a:effectLst/>
                        <a:latin typeface="Times New Roman" panose="02020603050405020304" pitchFamily="18" charset="0"/>
                        <a:ea typeface="Calibri" panose="020F0502020204030204" pitchFamily="34" charset="0"/>
                      </a:endParaRPr>
                    </a:p>
                  </a:txBody>
                  <a:tcPr marL="37975" marR="37975" marT="0" marB="0" anchor="ctr"/>
                </a:tc>
                <a:tc>
                  <a:txBody>
                    <a:bodyPr/>
                    <a:lstStyle/>
                    <a:p>
                      <a:pPr>
                        <a:lnSpc>
                          <a:spcPct val="200000"/>
                        </a:lnSpc>
                        <a:spcAft>
                          <a:spcPts val="0"/>
                        </a:spcAft>
                      </a:pPr>
                      <a:r>
                        <a:rPr lang="es-ES_tradnl" sz="1200">
                          <a:effectLst/>
                        </a:rPr>
                        <a:t> Tiempo: 50 minutos                 </a:t>
                      </a:r>
                      <a:endParaRPr lang="es-ES" sz="1200">
                        <a:effectLst/>
                        <a:latin typeface="Times New Roman" panose="02020603050405020304" pitchFamily="18" charset="0"/>
                        <a:ea typeface="Calibri" panose="020F0502020204030204" pitchFamily="34" charset="0"/>
                      </a:endParaRPr>
                    </a:p>
                  </a:txBody>
                  <a:tcPr marL="37975" marR="37975" marT="0" marB="0" anchor="ctr"/>
                </a:tc>
              </a:tr>
              <a:tr h="3863457">
                <a:tc>
                  <a:txBody>
                    <a:bodyPr/>
                    <a:lstStyle/>
                    <a:p>
                      <a:pPr algn="just">
                        <a:lnSpc>
                          <a:spcPct val="115000"/>
                        </a:lnSpc>
                        <a:spcAft>
                          <a:spcPts val="0"/>
                        </a:spcAft>
                      </a:pPr>
                      <a:r>
                        <a:rPr lang="es-ES_tradnl" sz="1200" dirty="0">
                          <a:effectLst/>
                        </a:rPr>
                        <a:t>Descripción:</a:t>
                      </a:r>
                      <a:endParaRPr lang="es-ES" sz="1200" dirty="0">
                        <a:effectLst/>
                      </a:endParaRPr>
                    </a:p>
                    <a:p>
                      <a:pPr algn="just">
                        <a:lnSpc>
                          <a:spcPct val="115000"/>
                        </a:lnSpc>
                        <a:spcAft>
                          <a:spcPts val="0"/>
                        </a:spcAft>
                      </a:pPr>
                      <a:r>
                        <a:rPr lang="es-ES_tradnl" sz="1200" dirty="0">
                          <a:effectLst/>
                        </a:rPr>
                        <a:t>Se distribuye al grupo en parejas, una persona se venda los ojos y su pareja la toma del antebrazo dejando libre la mano de la persona ciega. La pareja guía a la persona ciega por el espacio y acerca su mano a muchos lugares direccionándole hablándole al oído</a:t>
                      </a:r>
                      <a:endParaRPr lang="es-ES" sz="1200" dirty="0">
                        <a:effectLst/>
                      </a:endParaRPr>
                    </a:p>
                    <a:p>
                      <a:pPr algn="just">
                        <a:lnSpc>
                          <a:spcPct val="115000"/>
                        </a:lnSpc>
                        <a:spcAft>
                          <a:spcPts val="0"/>
                        </a:spcAft>
                      </a:pPr>
                      <a:r>
                        <a:rPr lang="es-ES_tradnl" sz="1200" dirty="0">
                          <a:effectLst/>
                        </a:rPr>
                        <a:t>Situación: </a:t>
                      </a:r>
                      <a:endParaRPr lang="es-ES" sz="1200" dirty="0">
                        <a:effectLst/>
                      </a:endParaRPr>
                    </a:p>
                    <a:p>
                      <a:pPr algn="just">
                        <a:lnSpc>
                          <a:spcPct val="115000"/>
                        </a:lnSpc>
                        <a:spcAft>
                          <a:spcPts val="0"/>
                        </a:spcAft>
                      </a:pPr>
                      <a:r>
                        <a:rPr lang="es-ES_tradnl" sz="1200" dirty="0">
                          <a:effectLst/>
                        </a:rPr>
                        <a:t>Caminar y desplazarse por el lugar indicado.</a:t>
                      </a:r>
                      <a:endParaRPr lang="es-ES" sz="1200" dirty="0">
                        <a:effectLst/>
                      </a:endParaRPr>
                    </a:p>
                    <a:p>
                      <a:pPr algn="just">
                        <a:lnSpc>
                          <a:spcPct val="115000"/>
                        </a:lnSpc>
                        <a:spcAft>
                          <a:spcPts val="0"/>
                        </a:spcAft>
                      </a:pPr>
                      <a:r>
                        <a:rPr lang="es-ES_tradnl" sz="1200" dirty="0">
                          <a:effectLst/>
                        </a:rPr>
                        <a:t>Consignas: </a:t>
                      </a:r>
                      <a:endParaRPr lang="es-ES" sz="1200" dirty="0">
                        <a:effectLst/>
                      </a:endParaRPr>
                    </a:p>
                    <a:p>
                      <a:pPr algn="just">
                        <a:lnSpc>
                          <a:spcPct val="115000"/>
                        </a:lnSpc>
                        <a:spcAft>
                          <a:spcPts val="0"/>
                        </a:spcAft>
                      </a:pPr>
                      <a:r>
                        <a:rPr lang="es-ES_tradnl" sz="1200" dirty="0">
                          <a:effectLst/>
                        </a:rPr>
                        <a:t>Ganarse la confianza del compañero al momento de guiarle de un lugar a otro.</a:t>
                      </a:r>
                      <a:endParaRPr lang="es-ES" sz="1200" dirty="0">
                        <a:effectLst/>
                      </a:endParaRPr>
                    </a:p>
                    <a:p>
                      <a:pPr algn="just">
                        <a:lnSpc>
                          <a:spcPct val="115000"/>
                        </a:lnSpc>
                        <a:spcAft>
                          <a:spcPts val="0"/>
                        </a:spcAft>
                      </a:pPr>
                      <a:r>
                        <a:rPr lang="es-ES_tradnl" sz="1200" dirty="0">
                          <a:effectLst/>
                        </a:rPr>
                        <a:t>Variantes: </a:t>
                      </a:r>
                      <a:endParaRPr lang="es-ES" sz="1200" dirty="0">
                        <a:effectLst/>
                      </a:endParaRPr>
                    </a:p>
                    <a:p>
                      <a:pPr algn="just">
                        <a:lnSpc>
                          <a:spcPct val="115000"/>
                        </a:lnSpc>
                        <a:spcAft>
                          <a:spcPts val="0"/>
                        </a:spcAft>
                      </a:pPr>
                      <a:r>
                        <a:rPr lang="es-ES_tradnl" sz="1200" dirty="0">
                          <a:effectLst/>
                        </a:rPr>
                        <a:t>Luego se lo realiza solo topándole el hombro, luego se le traslada solo hablándole al oído y luego con trote.</a:t>
                      </a:r>
                      <a:endParaRPr lang="es-ES" sz="1200" dirty="0">
                        <a:effectLst/>
                      </a:endParaRPr>
                    </a:p>
                    <a:p>
                      <a:pPr algn="just">
                        <a:lnSpc>
                          <a:spcPct val="115000"/>
                        </a:lnSpc>
                        <a:spcAft>
                          <a:spcPts val="0"/>
                        </a:spcAft>
                      </a:pPr>
                      <a:r>
                        <a:rPr lang="es-ES_tradnl" sz="1200" dirty="0">
                          <a:effectLst/>
                        </a:rPr>
                        <a:t>Se realizan en grupos donde el que encabeza la columna les guía a los demás trasladándose de un lugar a otro.</a:t>
                      </a:r>
                      <a:endParaRPr lang="es-ES" sz="1200" dirty="0">
                        <a:effectLst/>
                        <a:latin typeface="Times New Roman" panose="02020603050405020304" pitchFamily="18" charset="0"/>
                        <a:ea typeface="Calibri" panose="020F0502020204030204" pitchFamily="34" charset="0"/>
                      </a:endParaRPr>
                    </a:p>
                  </a:txBody>
                  <a:tcPr marL="37975" marR="37975" marT="0" marB="0" anchor="ctr"/>
                </a:tc>
                <a:tc>
                  <a:txBody>
                    <a:bodyPr/>
                    <a:lstStyle/>
                    <a:p>
                      <a:pPr>
                        <a:lnSpc>
                          <a:spcPct val="200000"/>
                        </a:lnSpc>
                        <a:spcAft>
                          <a:spcPts val="0"/>
                        </a:spcAft>
                      </a:pPr>
                      <a:r>
                        <a:rPr lang="es-ES_tradnl" sz="1200" dirty="0">
                          <a:effectLst/>
                        </a:rPr>
                        <a:t>Distribución del tiempo</a:t>
                      </a:r>
                      <a:endParaRPr lang="es-ES" sz="1200" dirty="0">
                        <a:effectLst/>
                      </a:endParaRPr>
                    </a:p>
                    <a:p>
                      <a:pPr>
                        <a:lnSpc>
                          <a:spcPct val="200000"/>
                        </a:lnSpc>
                        <a:spcAft>
                          <a:spcPts val="0"/>
                        </a:spcAft>
                      </a:pPr>
                      <a:r>
                        <a:rPr lang="es-ES_tradnl" sz="1200" dirty="0">
                          <a:effectLst/>
                        </a:rPr>
                        <a:t>Parte Inicial: </a:t>
                      </a:r>
                      <a:endParaRPr lang="es-ES" sz="1200" dirty="0">
                        <a:effectLst/>
                      </a:endParaRPr>
                    </a:p>
                    <a:p>
                      <a:pPr>
                        <a:lnSpc>
                          <a:spcPct val="200000"/>
                        </a:lnSpc>
                        <a:spcAft>
                          <a:spcPts val="0"/>
                        </a:spcAft>
                      </a:pPr>
                      <a:r>
                        <a:rPr lang="es-ES_tradnl" sz="1200" dirty="0">
                          <a:effectLst/>
                        </a:rPr>
                        <a:t>Rompe Hielo 15`</a:t>
                      </a:r>
                      <a:endParaRPr lang="es-ES" sz="1200" dirty="0">
                        <a:effectLst/>
                      </a:endParaRPr>
                    </a:p>
                    <a:p>
                      <a:pPr>
                        <a:lnSpc>
                          <a:spcPct val="200000"/>
                        </a:lnSpc>
                        <a:spcAft>
                          <a:spcPts val="0"/>
                        </a:spcAft>
                      </a:pPr>
                      <a:r>
                        <a:rPr lang="es-ES_tradnl" sz="1200" dirty="0">
                          <a:effectLst/>
                        </a:rPr>
                        <a:t>Parte Principal:</a:t>
                      </a:r>
                      <a:endParaRPr lang="es-ES" sz="1200" dirty="0">
                        <a:effectLst/>
                      </a:endParaRPr>
                    </a:p>
                    <a:p>
                      <a:pPr>
                        <a:lnSpc>
                          <a:spcPct val="200000"/>
                        </a:lnSpc>
                        <a:spcAft>
                          <a:spcPts val="0"/>
                        </a:spcAft>
                      </a:pPr>
                      <a:r>
                        <a:rPr lang="es-ES_tradnl" sz="1200" dirty="0">
                          <a:effectLst/>
                        </a:rPr>
                        <a:t>Veo con las manos y sus variantes 30`</a:t>
                      </a:r>
                      <a:endParaRPr lang="es-ES" sz="1200" dirty="0">
                        <a:effectLst/>
                      </a:endParaRPr>
                    </a:p>
                    <a:p>
                      <a:pPr>
                        <a:lnSpc>
                          <a:spcPct val="200000"/>
                        </a:lnSpc>
                        <a:spcAft>
                          <a:spcPts val="0"/>
                        </a:spcAft>
                      </a:pPr>
                      <a:r>
                        <a:rPr lang="es-ES_tradnl" sz="1200" dirty="0">
                          <a:effectLst/>
                        </a:rPr>
                        <a:t>Parte Final:</a:t>
                      </a:r>
                      <a:endParaRPr lang="es-ES" sz="1200" dirty="0">
                        <a:effectLst/>
                      </a:endParaRPr>
                    </a:p>
                    <a:p>
                      <a:pPr>
                        <a:lnSpc>
                          <a:spcPct val="200000"/>
                        </a:lnSpc>
                        <a:spcAft>
                          <a:spcPts val="0"/>
                        </a:spcAft>
                      </a:pPr>
                      <a:r>
                        <a:rPr lang="es-ES_tradnl" sz="1200" dirty="0">
                          <a:effectLst/>
                        </a:rPr>
                        <a:t>Estiramiento 5`</a:t>
                      </a:r>
                      <a:endParaRPr lang="es-ES" sz="1200" dirty="0">
                        <a:effectLst/>
                      </a:endParaRPr>
                    </a:p>
                    <a:p>
                      <a:pPr>
                        <a:lnSpc>
                          <a:spcPct val="200000"/>
                        </a:lnSpc>
                        <a:spcAft>
                          <a:spcPts val="0"/>
                        </a:spcAft>
                      </a:pPr>
                      <a:r>
                        <a:rPr lang="es-ES_tradnl" sz="1200" dirty="0">
                          <a:effectLst/>
                        </a:rPr>
                        <a:t>Abstracción del tema 10`</a:t>
                      </a:r>
                      <a:endParaRPr lang="es-ES" sz="1200" dirty="0">
                        <a:effectLst/>
                      </a:endParaRPr>
                    </a:p>
                    <a:p>
                      <a:pPr>
                        <a:lnSpc>
                          <a:spcPct val="200000"/>
                        </a:lnSpc>
                        <a:spcAft>
                          <a:spcPts val="0"/>
                        </a:spcAft>
                      </a:pPr>
                      <a:r>
                        <a:rPr lang="es-ES_tradnl" sz="1200" dirty="0">
                          <a:effectLst/>
                        </a:rPr>
                        <a:t>Total 50 minutos</a:t>
                      </a:r>
                      <a:endParaRPr lang="es-ES" sz="1200" dirty="0">
                        <a:effectLst/>
                        <a:latin typeface="Times New Roman" panose="02020603050405020304" pitchFamily="18" charset="0"/>
                        <a:ea typeface="Calibri" panose="020F0502020204030204" pitchFamily="34" charset="0"/>
                      </a:endParaRPr>
                    </a:p>
                  </a:txBody>
                  <a:tcPr marL="37975" marR="37975" marT="0" marB="0"/>
                </a:tc>
              </a:tr>
            </a:tbl>
          </a:graphicData>
        </a:graphic>
      </p:graphicFrame>
      <p:pic>
        <p:nvPicPr>
          <p:cNvPr id="16" name="Imagen 15" descr="C:\Users\Mercedes Acosta\Desktop\fotos catolica\1catolie.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2008" y="1685059"/>
            <a:ext cx="2120491" cy="19429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Imagen 16" descr="C:\Users\Mercedes Acosta\Desktop\fotos catolica\catloi46.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2009" y="3908322"/>
            <a:ext cx="2120490" cy="19333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ángulo redondeado 10"/>
          <p:cNvSpPr/>
          <p:nvPr/>
        </p:nvSpPr>
        <p:spPr>
          <a:xfrm>
            <a:off x="3026356" y="86097"/>
            <a:ext cx="7025897" cy="779226"/>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FICHERO DE ACTIVIDADES RECREATIVAS</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417851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2802855" y="1238897"/>
            <a:ext cx="6586290" cy="779226"/>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ANÀLISIS DE LOS RESULTADOS</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pic>
        <p:nvPicPr>
          <p:cNvPr id="9"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graphicFrame>
        <p:nvGraphicFramePr>
          <p:cNvPr id="11" name="Tabla 10"/>
          <p:cNvGraphicFramePr>
            <a:graphicFrameLocks noGrp="1"/>
          </p:cNvGraphicFramePr>
          <p:nvPr>
            <p:extLst>
              <p:ext uri="{D42A27DB-BD31-4B8C-83A1-F6EECF244321}">
                <p14:modId xmlns:p14="http://schemas.microsoft.com/office/powerpoint/2010/main" val="861668759"/>
              </p:ext>
            </p:extLst>
          </p:nvPr>
        </p:nvGraphicFramePr>
        <p:xfrm>
          <a:off x="3258494" y="2516916"/>
          <a:ext cx="5675012" cy="2661285"/>
        </p:xfrm>
        <a:graphic>
          <a:graphicData uri="http://schemas.openxmlformats.org/drawingml/2006/table">
            <a:tbl>
              <a:tblPr>
                <a:tableStyleId>{C4B1156A-380E-4F78-BDF5-A606A8083BF9}</a:tableStyleId>
              </a:tblPr>
              <a:tblGrid>
                <a:gridCol w="43460"/>
                <a:gridCol w="878804"/>
                <a:gridCol w="466480"/>
                <a:gridCol w="466480"/>
                <a:gridCol w="466480"/>
                <a:gridCol w="466480"/>
                <a:gridCol w="466480"/>
                <a:gridCol w="466480"/>
                <a:gridCol w="466480"/>
                <a:gridCol w="466480"/>
                <a:gridCol w="510454"/>
                <a:gridCol w="510454"/>
              </a:tblGrid>
              <a:tr h="372110">
                <a:tc gridSpan="2">
                  <a:txBody>
                    <a:bodyPr/>
                    <a:lstStyle/>
                    <a:p>
                      <a:pPr marL="38100" marR="38100">
                        <a:lnSpc>
                          <a:spcPct val="200000"/>
                        </a:lnSpc>
                        <a:spcAft>
                          <a:spcPts val="0"/>
                        </a:spcAft>
                      </a:pPr>
                      <a:r>
                        <a:rPr lang="es-ES" sz="900" dirty="0">
                          <a:effectLst/>
                        </a:rPr>
                        <a:t> </a:t>
                      </a:r>
                      <a:endParaRPr lang="es-ES" sz="1200" dirty="0">
                        <a:effectLst/>
                        <a:latin typeface="Times New Roman" panose="02020603050405020304" pitchFamily="18" charset="0"/>
                        <a:ea typeface="Calibri" panose="020F0502020204030204" pitchFamily="34" charset="0"/>
                      </a:endParaRPr>
                    </a:p>
                  </a:txBody>
                  <a:tcPr marL="0" marR="0" marT="0" marB="0"/>
                </a:tc>
                <a:tc hMerge="1">
                  <a:txBody>
                    <a:bodyPr/>
                    <a:lstStyle/>
                    <a:p>
                      <a:endParaRPr lang="es-ES"/>
                    </a:p>
                  </a:txBody>
                  <a:tcPr/>
                </a:tc>
                <a:tc>
                  <a:txBody>
                    <a:bodyPr/>
                    <a:lstStyle/>
                    <a:p>
                      <a:pPr marL="38100" marR="38100" algn="ctr">
                        <a:lnSpc>
                          <a:spcPct val="200000"/>
                        </a:lnSpc>
                        <a:spcAft>
                          <a:spcPts val="0"/>
                        </a:spcAft>
                      </a:pPr>
                      <a:r>
                        <a:rPr lang="es-ES" sz="800" dirty="0">
                          <a:effectLst/>
                        </a:rPr>
                        <a:t>Pregunta1</a:t>
                      </a:r>
                      <a:endParaRPr lang="es-ES" sz="1200" dirty="0">
                        <a:solidFill>
                          <a:srgbClr val="7030A0"/>
                        </a:solidFill>
                        <a:effectLst/>
                        <a:latin typeface="Times New Roman" panose="02020603050405020304" pitchFamily="18" charset="0"/>
                        <a:ea typeface="Calibri" panose="020F0502020204030204" pitchFamily="34" charset="0"/>
                      </a:endParaRPr>
                    </a:p>
                  </a:txBody>
                  <a:tcPr marL="0" marR="0" marT="0" marB="0"/>
                </a:tc>
                <a:tc>
                  <a:txBody>
                    <a:bodyPr/>
                    <a:lstStyle/>
                    <a:p>
                      <a:pPr marL="38100" marR="38100" algn="ctr">
                        <a:lnSpc>
                          <a:spcPct val="200000"/>
                        </a:lnSpc>
                        <a:spcAft>
                          <a:spcPts val="0"/>
                        </a:spcAft>
                      </a:pPr>
                      <a:r>
                        <a:rPr lang="es-ES" sz="800">
                          <a:effectLst/>
                        </a:rPr>
                        <a:t>Pregunta 2</a:t>
                      </a:r>
                      <a:endParaRPr lang="es-ES" sz="1200">
                        <a:solidFill>
                          <a:srgbClr val="7030A0"/>
                        </a:solidFill>
                        <a:effectLst/>
                        <a:latin typeface="Times New Roman" panose="02020603050405020304" pitchFamily="18" charset="0"/>
                        <a:ea typeface="Calibri" panose="020F0502020204030204" pitchFamily="34" charset="0"/>
                      </a:endParaRPr>
                    </a:p>
                  </a:txBody>
                  <a:tcPr marL="0" marR="0" marT="0" marB="0"/>
                </a:tc>
                <a:tc>
                  <a:txBody>
                    <a:bodyPr/>
                    <a:lstStyle/>
                    <a:p>
                      <a:pPr marL="38100" marR="38100" algn="ctr">
                        <a:lnSpc>
                          <a:spcPct val="200000"/>
                        </a:lnSpc>
                        <a:spcAft>
                          <a:spcPts val="0"/>
                        </a:spcAft>
                      </a:pPr>
                      <a:r>
                        <a:rPr lang="es-ES" sz="800" dirty="0">
                          <a:effectLst/>
                        </a:rPr>
                        <a:t>Pregunta 3</a:t>
                      </a:r>
                      <a:endParaRPr lang="es-ES" sz="1200" dirty="0">
                        <a:solidFill>
                          <a:srgbClr val="7030A0"/>
                        </a:solidFill>
                        <a:effectLst/>
                        <a:latin typeface="Times New Roman" panose="02020603050405020304" pitchFamily="18" charset="0"/>
                        <a:ea typeface="Calibri" panose="020F0502020204030204" pitchFamily="34" charset="0"/>
                      </a:endParaRPr>
                    </a:p>
                  </a:txBody>
                  <a:tcPr marL="0" marR="0" marT="0" marB="0"/>
                </a:tc>
                <a:tc>
                  <a:txBody>
                    <a:bodyPr/>
                    <a:lstStyle/>
                    <a:p>
                      <a:pPr marL="38100" marR="38100" algn="ctr">
                        <a:lnSpc>
                          <a:spcPct val="200000"/>
                        </a:lnSpc>
                        <a:spcAft>
                          <a:spcPts val="0"/>
                        </a:spcAft>
                      </a:pPr>
                      <a:r>
                        <a:rPr lang="es-ES" sz="800" dirty="0">
                          <a:effectLst/>
                        </a:rPr>
                        <a:t>Pregunta 4</a:t>
                      </a:r>
                      <a:endParaRPr lang="es-ES" sz="1200" dirty="0">
                        <a:solidFill>
                          <a:srgbClr val="7030A0"/>
                        </a:solidFill>
                        <a:effectLst/>
                        <a:latin typeface="Times New Roman" panose="02020603050405020304" pitchFamily="18" charset="0"/>
                        <a:ea typeface="Calibri" panose="020F0502020204030204" pitchFamily="34" charset="0"/>
                      </a:endParaRPr>
                    </a:p>
                  </a:txBody>
                  <a:tcPr marL="0" marR="0" marT="0" marB="0"/>
                </a:tc>
                <a:tc>
                  <a:txBody>
                    <a:bodyPr/>
                    <a:lstStyle/>
                    <a:p>
                      <a:pPr marL="38100" marR="38100" algn="ctr">
                        <a:lnSpc>
                          <a:spcPct val="200000"/>
                        </a:lnSpc>
                        <a:spcAft>
                          <a:spcPts val="0"/>
                        </a:spcAft>
                      </a:pPr>
                      <a:r>
                        <a:rPr lang="es-ES" sz="800" dirty="0">
                          <a:effectLst/>
                        </a:rPr>
                        <a:t>Pregunta 5</a:t>
                      </a:r>
                      <a:endParaRPr lang="es-ES" sz="1200" dirty="0">
                        <a:solidFill>
                          <a:srgbClr val="7030A0"/>
                        </a:solidFill>
                        <a:effectLst/>
                        <a:latin typeface="Times New Roman" panose="02020603050405020304" pitchFamily="18" charset="0"/>
                        <a:ea typeface="Calibri" panose="020F0502020204030204" pitchFamily="34" charset="0"/>
                      </a:endParaRPr>
                    </a:p>
                  </a:txBody>
                  <a:tcPr marL="0" marR="0" marT="0" marB="0"/>
                </a:tc>
                <a:tc>
                  <a:txBody>
                    <a:bodyPr/>
                    <a:lstStyle/>
                    <a:p>
                      <a:pPr marL="38100" marR="38100" algn="ctr">
                        <a:lnSpc>
                          <a:spcPct val="200000"/>
                        </a:lnSpc>
                        <a:spcAft>
                          <a:spcPts val="0"/>
                        </a:spcAft>
                      </a:pPr>
                      <a:r>
                        <a:rPr lang="es-ES" sz="800" dirty="0">
                          <a:effectLst/>
                        </a:rPr>
                        <a:t>Pregunta 6</a:t>
                      </a:r>
                      <a:endParaRPr lang="es-ES" sz="1200" dirty="0">
                        <a:solidFill>
                          <a:srgbClr val="7030A0"/>
                        </a:solidFill>
                        <a:effectLst/>
                        <a:latin typeface="Times New Roman" panose="02020603050405020304" pitchFamily="18" charset="0"/>
                        <a:ea typeface="Calibri" panose="020F0502020204030204" pitchFamily="34" charset="0"/>
                      </a:endParaRPr>
                    </a:p>
                  </a:txBody>
                  <a:tcPr marL="0" marR="0" marT="0" marB="0"/>
                </a:tc>
                <a:tc>
                  <a:txBody>
                    <a:bodyPr/>
                    <a:lstStyle/>
                    <a:p>
                      <a:pPr marL="38100" marR="38100" algn="ctr">
                        <a:lnSpc>
                          <a:spcPct val="200000"/>
                        </a:lnSpc>
                        <a:spcAft>
                          <a:spcPts val="0"/>
                        </a:spcAft>
                      </a:pPr>
                      <a:r>
                        <a:rPr lang="es-ES" sz="800" dirty="0">
                          <a:effectLst/>
                        </a:rPr>
                        <a:t>Pregunta 7</a:t>
                      </a:r>
                      <a:endParaRPr lang="es-ES" sz="1200" dirty="0">
                        <a:solidFill>
                          <a:srgbClr val="7030A0"/>
                        </a:solidFill>
                        <a:effectLst/>
                        <a:latin typeface="Times New Roman" panose="02020603050405020304" pitchFamily="18" charset="0"/>
                        <a:ea typeface="Calibri" panose="020F0502020204030204" pitchFamily="34" charset="0"/>
                      </a:endParaRPr>
                    </a:p>
                  </a:txBody>
                  <a:tcPr marL="0" marR="0" marT="0" marB="0"/>
                </a:tc>
                <a:tc>
                  <a:txBody>
                    <a:bodyPr/>
                    <a:lstStyle/>
                    <a:p>
                      <a:pPr marL="38100" marR="38100" algn="ctr">
                        <a:lnSpc>
                          <a:spcPct val="200000"/>
                        </a:lnSpc>
                        <a:spcAft>
                          <a:spcPts val="0"/>
                        </a:spcAft>
                      </a:pPr>
                      <a:r>
                        <a:rPr lang="es-ES" sz="800" dirty="0">
                          <a:effectLst/>
                        </a:rPr>
                        <a:t>Pregunta 8</a:t>
                      </a:r>
                      <a:endParaRPr lang="es-ES" sz="1200" dirty="0">
                        <a:solidFill>
                          <a:srgbClr val="7030A0"/>
                        </a:solidFill>
                        <a:effectLst/>
                        <a:latin typeface="Times New Roman" panose="02020603050405020304" pitchFamily="18" charset="0"/>
                        <a:ea typeface="Calibri" panose="020F0502020204030204" pitchFamily="34" charset="0"/>
                      </a:endParaRPr>
                    </a:p>
                  </a:txBody>
                  <a:tcPr marL="0" marR="0" marT="0" marB="0"/>
                </a:tc>
                <a:tc>
                  <a:txBody>
                    <a:bodyPr/>
                    <a:lstStyle/>
                    <a:p>
                      <a:pPr marL="38100" marR="38100" algn="ctr">
                        <a:lnSpc>
                          <a:spcPct val="200000"/>
                        </a:lnSpc>
                        <a:spcAft>
                          <a:spcPts val="0"/>
                        </a:spcAft>
                      </a:pPr>
                      <a:r>
                        <a:rPr lang="es-ES" sz="800" dirty="0">
                          <a:effectLst/>
                        </a:rPr>
                        <a:t>Pregunta 9</a:t>
                      </a:r>
                      <a:endParaRPr lang="es-ES" sz="1200" dirty="0">
                        <a:solidFill>
                          <a:srgbClr val="7030A0"/>
                        </a:solidFill>
                        <a:effectLst/>
                        <a:latin typeface="Times New Roman" panose="02020603050405020304" pitchFamily="18" charset="0"/>
                        <a:ea typeface="Calibri" panose="020F0502020204030204" pitchFamily="34" charset="0"/>
                      </a:endParaRPr>
                    </a:p>
                  </a:txBody>
                  <a:tcPr marL="0" marR="0" marT="0" marB="0"/>
                </a:tc>
                <a:tc>
                  <a:txBody>
                    <a:bodyPr/>
                    <a:lstStyle/>
                    <a:p>
                      <a:pPr marL="38100" marR="38100" algn="ctr">
                        <a:lnSpc>
                          <a:spcPct val="200000"/>
                        </a:lnSpc>
                        <a:spcAft>
                          <a:spcPts val="0"/>
                        </a:spcAft>
                      </a:pPr>
                      <a:r>
                        <a:rPr lang="es-ES" sz="800" dirty="0">
                          <a:effectLst/>
                        </a:rPr>
                        <a:t>Pregunta 10</a:t>
                      </a:r>
                      <a:endParaRPr lang="es-ES" sz="1200" dirty="0">
                        <a:solidFill>
                          <a:srgbClr val="7030A0"/>
                        </a:solidFill>
                        <a:effectLst/>
                        <a:latin typeface="Times New Roman" panose="02020603050405020304" pitchFamily="18" charset="0"/>
                        <a:ea typeface="Calibri" panose="020F0502020204030204" pitchFamily="34" charset="0"/>
                      </a:endParaRPr>
                    </a:p>
                  </a:txBody>
                  <a:tcPr marL="0" marR="0" marT="0" marB="0"/>
                </a:tc>
              </a:tr>
              <a:tr h="353060">
                <a:tc rowSpan="2">
                  <a:txBody>
                    <a:bodyPr/>
                    <a:lstStyle/>
                    <a:p>
                      <a:pPr marL="38100" marR="38100">
                        <a:lnSpc>
                          <a:spcPct val="200000"/>
                        </a:lnSpc>
                        <a:spcAft>
                          <a:spcPts val="0"/>
                        </a:spcAft>
                      </a:pPr>
                      <a:r>
                        <a:rPr lang="es-ES" sz="900">
                          <a:effectLst/>
                        </a:rPr>
                        <a:t> </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R="38100">
                        <a:lnSpc>
                          <a:spcPct val="200000"/>
                        </a:lnSpc>
                        <a:spcAft>
                          <a:spcPts val="0"/>
                        </a:spcAft>
                      </a:pPr>
                      <a:r>
                        <a:rPr lang="es-ES" sz="900">
                          <a:effectLst/>
                        </a:rPr>
                        <a:t>Válidos</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dirty="0">
                          <a:effectLst/>
                        </a:rPr>
                        <a:t>12</a:t>
                      </a:r>
                      <a:endParaRPr lang="es-ES" sz="12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12</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12</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12</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dirty="0">
                          <a:effectLst/>
                        </a:rPr>
                        <a:t>12</a:t>
                      </a:r>
                      <a:endParaRPr lang="es-ES" sz="12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12</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12</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12</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12</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12</a:t>
                      </a:r>
                      <a:endParaRPr lang="es-ES" sz="1200">
                        <a:effectLst/>
                        <a:latin typeface="Times New Roman" panose="02020603050405020304" pitchFamily="18" charset="0"/>
                        <a:ea typeface="Calibri" panose="020F0502020204030204" pitchFamily="34" charset="0"/>
                      </a:endParaRPr>
                    </a:p>
                  </a:txBody>
                  <a:tcPr marL="0" marR="0" marT="0" marB="0" anchor="ctr"/>
                </a:tc>
              </a:tr>
              <a:tr h="408305">
                <a:tc vMerge="1">
                  <a:txBody>
                    <a:bodyPr/>
                    <a:lstStyle/>
                    <a:p>
                      <a:endParaRPr lang="es-ES"/>
                    </a:p>
                  </a:txBody>
                  <a:tcPr/>
                </a:tc>
                <a:tc>
                  <a:txBody>
                    <a:bodyPr/>
                    <a:lstStyle/>
                    <a:p>
                      <a:pPr marR="38100">
                        <a:lnSpc>
                          <a:spcPct val="200000"/>
                        </a:lnSpc>
                        <a:spcAft>
                          <a:spcPts val="0"/>
                        </a:spcAft>
                      </a:pPr>
                      <a:r>
                        <a:rPr lang="es-ES" sz="900">
                          <a:effectLst/>
                        </a:rPr>
                        <a:t>Perdidos</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dirty="0">
                          <a:effectLst/>
                        </a:rPr>
                        <a:t>0</a:t>
                      </a:r>
                      <a:endParaRPr lang="es-ES" sz="12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dirty="0">
                          <a:effectLst/>
                        </a:rPr>
                        <a:t>0</a:t>
                      </a:r>
                      <a:endParaRPr lang="es-ES" sz="12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0</a:t>
                      </a:r>
                      <a:endParaRPr lang="es-ES" sz="1200">
                        <a:effectLst/>
                        <a:latin typeface="Times New Roman" panose="02020603050405020304" pitchFamily="18" charset="0"/>
                        <a:ea typeface="Calibri" panose="020F0502020204030204" pitchFamily="34" charset="0"/>
                      </a:endParaRPr>
                    </a:p>
                  </a:txBody>
                  <a:tcPr marL="0" marR="0" marT="0" marB="0" anchor="ctr"/>
                </a:tc>
              </a:tr>
              <a:tr h="353060">
                <a:tc gridSpan="2">
                  <a:txBody>
                    <a:bodyPr/>
                    <a:lstStyle/>
                    <a:p>
                      <a:pPr marL="38100" marR="38100">
                        <a:lnSpc>
                          <a:spcPct val="200000"/>
                        </a:lnSpc>
                        <a:spcAft>
                          <a:spcPts val="0"/>
                        </a:spcAft>
                      </a:pPr>
                      <a:r>
                        <a:rPr lang="es-ES" sz="900">
                          <a:effectLst/>
                        </a:rPr>
                        <a:t>Media</a:t>
                      </a:r>
                      <a:endParaRPr lang="es-ES" sz="1200">
                        <a:effectLst/>
                        <a:latin typeface="Times New Roman" panose="02020603050405020304" pitchFamily="18" charset="0"/>
                        <a:ea typeface="Calibri" panose="020F0502020204030204" pitchFamily="34" charset="0"/>
                      </a:endParaRPr>
                    </a:p>
                  </a:txBody>
                  <a:tcPr marL="0" marR="0" marT="0" marB="0" anchor="ctr"/>
                </a:tc>
                <a:tc hMerge="1">
                  <a:txBody>
                    <a:bodyPr/>
                    <a:lstStyle/>
                    <a:p>
                      <a:endParaRPr lang="es-ES"/>
                    </a:p>
                  </a:txBody>
                  <a:tcPr/>
                </a:tc>
                <a:tc>
                  <a:txBody>
                    <a:bodyPr/>
                    <a:lstStyle/>
                    <a:p>
                      <a:pPr marL="38100" marR="38100" algn="r">
                        <a:lnSpc>
                          <a:spcPct val="200000"/>
                        </a:lnSpc>
                        <a:spcAft>
                          <a:spcPts val="0"/>
                        </a:spcAft>
                      </a:pPr>
                      <a:r>
                        <a:rPr lang="es-ES" sz="900">
                          <a:effectLst/>
                        </a:rPr>
                        <a:t>4,33</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4,00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4,92</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dirty="0">
                          <a:effectLst/>
                        </a:rPr>
                        <a:t>2,58</a:t>
                      </a:r>
                      <a:endParaRPr lang="es-ES" sz="12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dirty="0">
                          <a:effectLst/>
                        </a:rPr>
                        <a:t>4,83</a:t>
                      </a:r>
                      <a:endParaRPr lang="es-ES" sz="12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dirty="0">
                          <a:effectLst/>
                        </a:rPr>
                        <a:t>4,50</a:t>
                      </a:r>
                      <a:endParaRPr lang="es-ES" sz="12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4,75</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4,00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4,33</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3,67</a:t>
                      </a:r>
                      <a:endParaRPr lang="es-ES" sz="1200">
                        <a:effectLst/>
                        <a:latin typeface="Times New Roman" panose="02020603050405020304" pitchFamily="18" charset="0"/>
                        <a:ea typeface="Calibri" panose="020F0502020204030204" pitchFamily="34" charset="0"/>
                      </a:endParaRPr>
                    </a:p>
                  </a:txBody>
                  <a:tcPr marL="0" marR="0" marT="0" marB="0" anchor="ctr"/>
                </a:tc>
              </a:tr>
              <a:tr h="353060">
                <a:tc gridSpan="2">
                  <a:txBody>
                    <a:bodyPr/>
                    <a:lstStyle/>
                    <a:p>
                      <a:pPr marL="38100" marR="38100">
                        <a:lnSpc>
                          <a:spcPct val="200000"/>
                        </a:lnSpc>
                        <a:spcAft>
                          <a:spcPts val="0"/>
                        </a:spcAft>
                      </a:pPr>
                      <a:r>
                        <a:rPr lang="es-ES" sz="900">
                          <a:effectLst/>
                        </a:rPr>
                        <a:t>Mediana</a:t>
                      </a:r>
                      <a:endParaRPr lang="es-ES" sz="1200">
                        <a:effectLst/>
                        <a:latin typeface="Times New Roman" panose="02020603050405020304" pitchFamily="18" charset="0"/>
                        <a:ea typeface="Calibri" panose="020F0502020204030204" pitchFamily="34" charset="0"/>
                      </a:endParaRPr>
                    </a:p>
                  </a:txBody>
                  <a:tcPr marL="0" marR="0" marT="0" marB="0" anchor="ctr"/>
                </a:tc>
                <a:tc hMerge="1">
                  <a:txBody>
                    <a:bodyPr/>
                    <a:lstStyle/>
                    <a:p>
                      <a:endParaRPr lang="es-ES"/>
                    </a:p>
                  </a:txBody>
                  <a:tcPr/>
                </a:tc>
                <a:tc>
                  <a:txBody>
                    <a:bodyPr/>
                    <a:lstStyle/>
                    <a:p>
                      <a:pPr marL="38100" marR="38100" algn="r">
                        <a:lnSpc>
                          <a:spcPct val="200000"/>
                        </a:lnSpc>
                        <a:spcAft>
                          <a:spcPts val="0"/>
                        </a:spcAft>
                      </a:pPr>
                      <a:r>
                        <a:rPr lang="es-ES" sz="900">
                          <a:effectLst/>
                        </a:rPr>
                        <a:t>4,00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4,00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5,00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2,00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5,00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4,50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dirty="0">
                          <a:effectLst/>
                        </a:rPr>
                        <a:t>5,00</a:t>
                      </a:r>
                      <a:endParaRPr lang="es-ES" sz="12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4,00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4,50</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4,00</a:t>
                      </a:r>
                      <a:endParaRPr lang="es-ES" sz="1200">
                        <a:effectLst/>
                        <a:latin typeface="Times New Roman" panose="02020603050405020304" pitchFamily="18" charset="0"/>
                        <a:ea typeface="Calibri" panose="020F0502020204030204" pitchFamily="34" charset="0"/>
                      </a:endParaRPr>
                    </a:p>
                  </a:txBody>
                  <a:tcPr marL="0" marR="0" marT="0" marB="0" anchor="ctr"/>
                </a:tc>
              </a:tr>
              <a:tr h="353060">
                <a:tc gridSpan="2">
                  <a:txBody>
                    <a:bodyPr/>
                    <a:lstStyle/>
                    <a:p>
                      <a:pPr marL="38100" marR="38100">
                        <a:lnSpc>
                          <a:spcPct val="200000"/>
                        </a:lnSpc>
                        <a:spcAft>
                          <a:spcPts val="0"/>
                        </a:spcAft>
                      </a:pPr>
                      <a:r>
                        <a:rPr lang="es-ES" sz="900">
                          <a:effectLst/>
                        </a:rPr>
                        <a:t>Moda</a:t>
                      </a:r>
                      <a:endParaRPr lang="es-ES" sz="1200">
                        <a:effectLst/>
                        <a:latin typeface="Times New Roman" panose="02020603050405020304" pitchFamily="18" charset="0"/>
                        <a:ea typeface="Calibri" panose="020F0502020204030204" pitchFamily="34" charset="0"/>
                      </a:endParaRPr>
                    </a:p>
                  </a:txBody>
                  <a:tcPr marL="0" marR="0" marT="0" marB="0" anchor="ctr"/>
                </a:tc>
                <a:tc hMerge="1">
                  <a:txBody>
                    <a:bodyPr/>
                    <a:lstStyle/>
                    <a:p>
                      <a:endParaRPr lang="es-ES"/>
                    </a:p>
                  </a:txBody>
                  <a:tcPr/>
                </a:tc>
                <a:tc>
                  <a:txBody>
                    <a:bodyPr/>
                    <a:lstStyle/>
                    <a:p>
                      <a:pPr marL="38100" marR="38100" algn="r">
                        <a:lnSpc>
                          <a:spcPct val="200000"/>
                        </a:lnSpc>
                        <a:spcAft>
                          <a:spcPts val="0"/>
                        </a:spcAft>
                      </a:pPr>
                      <a:r>
                        <a:rPr lang="es-ES" sz="900">
                          <a:effectLst/>
                        </a:rPr>
                        <a:t>4</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4</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5</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2</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5</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4</a:t>
                      </a:r>
                      <a:r>
                        <a:rPr lang="es-ES" sz="900" baseline="30000">
                          <a:effectLst/>
                        </a:rPr>
                        <a:t>a</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5</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dirty="0">
                          <a:effectLst/>
                        </a:rPr>
                        <a:t>4</a:t>
                      </a:r>
                      <a:endParaRPr lang="es-ES" sz="12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dirty="0">
                          <a:effectLst/>
                        </a:rPr>
                        <a:t>5</a:t>
                      </a:r>
                      <a:endParaRPr lang="es-ES" sz="12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4</a:t>
                      </a:r>
                      <a:endParaRPr lang="es-ES" sz="1200">
                        <a:effectLst/>
                        <a:latin typeface="Times New Roman" panose="02020603050405020304" pitchFamily="18" charset="0"/>
                        <a:ea typeface="Calibri" panose="020F0502020204030204" pitchFamily="34" charset="0"/>
                      </a:endParaRPr>
                    </a:p>
                  </a:txBody>
                  <a:tcPr marL="0" marR="0" marT="0" marB="0" anchor="ctr"/>
                </a:tc>
              </a:tr>
              <a:tr h="353060">
                <a:tc gridSpan="2">
                  <a:txBody>
                    <a:bodyPr/>
                    <a:lstStyle/>
                    <a:p>
                      <a:pPr marL="38100" marR="38100">
                        <a:lnSpc>
                          <a:spcPct val="200000"/>
                        </a:lnSpc>
                        <a:spcAft>
                          <a:spcPts val="0"/>
                        </a:spcAft>
                      </a:pPr>
                      <a:r>
                        <a:rPr lang="es-ES" sz="900">
                          <a:effectLst/>
                        </a:rPr>
                        <a:t>Varianza</a:t>
                      </a:r>
                      <a:endParaRPr lang="es-ES" sz="1200">
                        <a:effectLst/>
                        <a:latin typeface="Times New Roman" panose="02020603050405020304" pitchFamily="18" charset="0"/>
                        <a:ea typeface="Calibri" panose="020F0502020204030204" pitchFamily="34" charset="0"/>
                      </a:endParaRPr>
                    </a:p>
                  </a:txBody>
                  <a:tcPr marL="0" marR="0" marT="0" marB="0" anchor="ctr"/>
                </a:tc>
                <a:tc hMerge="1">
                  <a:txBody>
                    <a:bodyPr/>
                    <a:lstStyle/>
                    <a:p>
                      <a:endParaRPr lang="es-ES"/>
                    </a:p>
                  </a:txBody>
                  <a:tcPr/>
                </a:tc>
                <a:tc>
                  <a:txBody>
                    <a:bodyPr/>
                    <a:lstStyle/>
                    <a:p>
                      <a:pPr marL="38100" marR="38100" algn="r">
                        <a:lnSpc>
                          <a:spcPct val="200000"/>
                        </a:lnSpc>
                        <a:spcAft>
                          <a:spcPts val="0"/>
                        </a:spcAft>
                      </a:pPr>
                      <a:r>
                        <a:rPr lang="es-ES" sz="900">
                          <a:effectLst/>
                        </a:rPr>
                        <a:t>,424</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,545</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,083</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,629</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,152</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,273</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,205</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a:effectLst/>
                        </a:rPr>
                        <a:t>,909</a:t>
                      </a:r>
                      <a:endParaRPr lang="es-ES" sz="120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dirty="0">
                          <a:effectLst/>
                        </a:rPr>
                        <a:t>,606</a:t>
                      </a:r>
                      <a:endParaRPr lang="es-ES" sz="1200" dirty="0">
                        <a:effectLst/>
                        <a:latin typeface="Times New Roman" panose="02020603050405020304" pitchFamily="18" charset="0"/>
                        <a:ea typeface="Calibri" panose="020F0502020204030204" pitchFamily="34" charset="0"/>
                      </a:endParaRPr>
                    </a:p>
                  </a:txBody>
                  <a:tcPr marL="0" marR="0" marT="0" marB="0" anchor="ctr"/>
                </a:tc>
                <a:tc>
                  <a:txBody>
                    <a:bodyPr/>
                    <a:lstStyle/>
                    <a:p>
                      <a:pPr marL="38100" marR="38100" algn="r">
                        <a:lnSpc>
                          <a:spcPct val="200000"/>
                        </a:lnSpc>
                        <a:spcAft>
                          <a:spcPts val="0"/>
                        </a:spcAft>
                      </a:pPr>
                      <a:r>
                        <a:rPr lang="es-ES" sz="900" dirty="0">
                          <a:effectLst/>
                        </a:rPr>
                        <a:t>,424</a:t>
                      </a:r>
                      <a:endParaRPr lang="es-ES" sz="1200" dirty="0">
                        <a:effectLst/>
                        <a:latin typeface="Times New Roman" panose="02020603050405020304" pitchFamily="18" charset="0"/>
                        <a:ea typeface="Calibri" panose="020F0502020204030204" pitchFamily="34" charset="0"/>
                      </a:endParaRPr>
                    </a:p>
                  </a:txBody>
                  <a:tcPr marL="0" marR="0" marT="0" marB="0" anchor="ctr"/>
                </a:tc>
              </a:tr>
            </a:tbl>
          </a:graphicData>
        </a:graphic>
      </p:graphicFrame>
      <p:sp>
        <p:nvSpPr>
          <p:cNvPr id="10" name="Rectángulo redondeado 9"/>
          <p:cNvSpPr/>
          <p:nvPr/>
        </p:nvSpPr>
        <p:spPr>
          <a:xfrm>
            <a:off x="3884743" y="106775"/>
            <a:ext cx="3365654" cy="882725"/>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CAPÌTULO IV</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4840211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6233270"/>
            <a:ext cx="12192000" cy="624730"/>
          </a:xfrm>
          <a:prstGeom prst="rect">
            <a:avLst/>
          </a:prstGeom>
          <a:noFill/>
          <a:ln>
            <a:noFill/>
          </a:ln>
          <a:extLst>
            <a:ext uri="{53640926-AAD7-44D8-BBD7-CCE9431645EC}">
              <a14:shadowObscured xmlns:a14="http://schemas.microsoft.com/office/drawing/2010/main"/>
            </a:ext>
          </a:extLst>
        </p:spPr>
      </p:pic>
      <p:pic>
        <p:nvPicPr>
          <p:cNvPr id="9" name="Imagen 12" descr="logo esp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sp>
        <p:nvSpPr>
          <p:cNvPr id="6" name="Rectángulo redondeado 5"/>
          <p:cNvSpPr/>
          <p:nvPr/>
        </p:nvSpPr>
        <p:spPr>
          <a:xfrm>
            <a:off x="3351464" y="45126"/>
            <a:ext cx="5500436" cy="779226"/>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ANÀLISIS DE LOS RESULTADOS</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12" name="Rectángulo 11"/>
          <p:cNvSpPr/>
          <p:nvPr/>
        </p:nvSpPr>
        <p:spPr>
          <a:xfrm>
            <a:off x="4024584" y="1175612"/>
            <a:ext cx="4142831" cy="415498"/>
          </a:xfrm>
          <a:prstGeom prst="rect">
            <a:avLst/>
          </a:prstGeom>
        </p:spPr>
        <p:txBody>
          <a:bodyPr wrap="square">
            <a:spAutoFit/>
          </a:bodyPr>
          <a:lstStyle/>
          <a:p>
            <a:pPr algn="ctr">
              <a:lnSpc>
                <a:spcPct val="150000"/>
              </a:lnSpc>
            </a:pPr>
            <a:r>
              <a:rPr lang="es-ES_tradnl" sz="1400" b="1" dirty="0">
                <a:latin typeface="Times New Roman" panose="02020603050405020304" pitchFamily="18" charset="0"/>
                <a:ea typeface="Calibri" panose="020F0502020204030204" pitchFamily="34" charset="0"/>
              </a:rPr>
              <a:t>RESULTADOS DEL </a:t>
            </a:r>
            <a:r>
              <a:rPr lang="es-ES_tradnl" sz="1400" b="1" dirty="0" smtClean="0">
                <a:latin typeface="Times New Roman" panose="02020603050405020304" pitchFamily="18" charset="0"/>
                <a:ea typeface="Calibri" panose="020F0502020204030204" pitchFamily="34" charset="0"/>
              </a:rPr>
              <a:t>PRE-TES DE EVALUACIÓN</a:t>
            </a:r>
            <a:endParaRPr lang="es-ES" sz="1400" dirty="0">
              <a:effectLst/>
              <a:latin typeface="Times New Roman" panose="02020603050405020304" pitchFamily="18" charset="0"/>
              <a:ea typeface="Calibri" panose="020F0502020204030204" pitchFamily="34" charset="0"/>
            </a:endParaRPr>
          </a:p>
        </p:txBody>
      </p:sp>
      <p:graphicFrame>
        <p:nvGraphicFramePr>
          <p:cNvPr id="18" name="Tabla 17"/>
          <p:cNvGraphicFramePr>
            <a:graphicFrameLocks noGrp="1"/>
          </p:cNvGraphicFramePr>
          <p:nvPr>
            <p:extLst>
              <p:ext uri="{D42A27DB-BD31-4B8C-83A1-F6EECF244321}">
                <p14:modId xmlns:p14="http://schemas.microsoft.com/office/powerpoint/2010/main" val="1618996175"/>
              </p:ext>
            </p:extLst>
          </p:nvPr>
        </p:nvGraphicFramePr>
        <p:xfrm>
          <a:off x="3848101" y="1880089"/>
          <a:ext cx="4319316" cy="2694940"/>
        </p:xfrm>
        <a:graphic>
          <a:graphicData uri="http://schemas.openxmlformats.org/drawingml/2006/table">
            <a:tbl>
              <a:tblPr firstRow="1" firstCol="1" lastRow="1" lastCol="1" bandRow="1" bandCol="1">
                <a:tableStyleId>{1E171933-4619-4E11-9A3F-F7608DF75F80}</a:tableStyleId>
              </a:tblPr>
              <a:tblGrid>
                <a:gridCol w="1119399"/>
                <a:gridCol w="734300"/>
                <a:gridCol w="2001648"/>
                <a:gridCol w="463969"/>
              </a:tblGrid>
              <a:tr h="260236">
                <a:tc>
                  <a:txBody>
                    <a:bodyPr/>
                    <a:lstStyle/>
                    <a:p>
                      <a:pPr marL="623570" algn="l">
                        <a:lnSpc>
                          <a:spcPts val="1310"/>
                        </a:lnSpc>
                        <a:spcAft>
                          <a:spcPts val="0"/>
                        </a:spcAft>
                      </a:pPr>
                      <a:r>
                        <a:rPr lang="en-US" sz="1100" spc="-5" dirty="0" smtClean="0">
                          <a:solidFill>
                            <a:srgbClr val="7030A0"/>
                          </a:solidFill>
                          <a:effectLst/>
                        </a:rPr>
                        <a:t>FACTOR</a:t>
                      </a:r>
                      <a:endParaRPr lang="es-ES"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465455">
                        <a:lnSpc>
                          <a:spcPts val="1310"/>
                        </a:lnSpc>
                        <a:spcAft>
                          <a:spcPts val="0"/>
                        </a:spcAft>
                        <a:tabLst>
                          <a:tab pos="1887855" algn="l"/>
                        </a:tabLst>
                      </a:pPr>
                      <a:r>
                        <a:rPr lang="en-US" sz="1100" dirty="0" smtClean="0">
                          <a:solidFill>
                            <a:srgbClr val="7030A0"/>
                          </a:solidFill>
                          <a:effectLst/>
                        </a:rPr>
                        <a:t>ÍTEMS	</a:t>
                      </a:r>
                      <a:r>
                        <a:rPr lang="en-US" sz="1100" spc="-5" dirty="0" smtClean="0">
                          <a:solidFill>
                            <a:srgbClr val="7030A0"/>
                          </a:solidFill>
                          <a:effectLst/>
                        </a:rPr>
                        <a:t>FACTOR</a:t>
                      </a:r>
                      <a:endParaRPr lang="es-ES"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a:txBody>
                    <a:bodyPr/>
                    <a:lstStyle/>
                    <a:p>
                      <a:pPr marL="107950">
                        <a:lnSpc>
                          <a:spcPts val="1310"/>
                        </a:lnSpc>
                        <a:spcAft>
                          <a:spcPts val="0"/>
                        </a:spcAft>
                      </a:pPr>
                      <a:r>
                        <a:rPr lang="en-US" sz="1100" dirty="0" smtClean="0">
                          <a:solidFill>
                            <a:srgbClr val="7030A0"/>
                          </a:solidFill>
                          <a:effectLst/>
                        </a:rPr>
                        <a:t>ÍTEMS</a:t>
                      </a:r>
                      <a:endParaRPr lang="es-ES"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144145">
                <a:tc rowSpan="6">
                  <a:txBody>
                    <a:bodyPr/>
                    <a:lstStyle/>
                    <a:p>
                      <a:pPr>
                        <a:spcAft>
                          <a:spcPts val="0"/>
                        </a:spcAft>
                      </a:pPr>
                      <a:r>
                        <a:rPr lang="en-US" sz="1100" dirty="0">
                          <a:effectLst/>
                        </a:rPr>
                        <a:t> </a:t>
                      </a:r>
                      <a:endParaRPr lang="es-ES" sz="1100" dirty="0">
                        <a:effectLst/>
                      </a:endParaRPr>
                    </a:p>
                    <a:p>
                      <a:pPr>
                        <a:spcAft>
                          <a:spcPts val="0"/>
                        </a:spcAft>
                      </a:pPr>
                      <a:r>
                        <a:rPr lang="en-US" sz="1100" dirty="0">
                          <a:effectLst/>
                        </a:rPr>
                        <a:t> </a:t>
                      </a:r>
                      <a:endParaRPr lang="es-ES" sz="1100" dirty="0">
                        <a:effectLst/>
                      </a:endParaRPr>
                    </a:p>
                    <a:p>
                      <a:pPr>
                        <a:spcAft>
                          <a:spcPts val="0"/>
                        </a:spcAft>
                      </a:pPr>
                      <a:r>
                        <a:rPr lang="en-US" sz="1100" dirty="0">
                          <a:effectLst/>
                        </a:rPr>
                        <a:t> </a:t>
                      </a:r>
                      <a:endParaRPr lang="es-ES" sz="1100" dirty="0">
                        <a:effectLst/>
                      </a:endParaRPr>
                    </a:p>
                    <a:p>
                      <a:pPr>
                        <a:spcBef>
                          <a:spcPts val="50"/>
                        </a:spcBef>
                        <a:spcAft>
                          <a:spcPts val="0"/>
                        </a:spcAft>
                      </a:pPr>
                      <a:r>
                        <a:rPr lang="en-US" sz="900" dirty="0">
                          <a:effectLst/>
                        </a:rPr>
                        <a:t> </a:t>
                      </a:r>
                      <a:endParaRPr lang="es-ES" sz="1100" dirty="0">
                        <a:effectLst/>
                      </a:endParaRPr>
                    </a:p>
                    <a:p>
                      <a:pPr marL="64770">
                        <a:spcAft>
                          <a:spcPts val="0"/>
                        </a:spcAft>
                      </a:pPr>
                      <a:r>
                        <a:rPr lang="en-US" sz="1100" spc="-5" dirty="0" err="1">
                          <a:effectLst/>
                        </a:rPr>
                        <a:t>Autoconfianza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6" gridSpan="2">
                  <a:txBody>
                    <a:bodyPr/>
                    <a:lstStyle/>
                    <a:p>
                      <a:pPr marL="593725">
                        <a:spcBef>
                          <a:spcPts val="15"/>
                        </a:spcBef>
                        <a:spcAft>
                          <a:spcPts val="0"/>
                        </a:spcAft>
                      </a:pPr>
                      <a:r>
                        <a:rPr lang="en-US" sz="1100" dirty="0">
                          <a:effectLst/>
                        </a:rPr>
                        <a:t>3</a:t>
                      </a:r>
                      <a:endParaRPr lang="es-ES" sz="1100" dirty="0">
                        <a:effectLst/>
                      </a:endParaRPr>
                    </a:p>
                    <a:p>
                      <a:pPr>
                        <a:spcBef>
                          <a:spcPts val="5"/>
                        </a:spcBef>
                        <a:spcAft>
                          <a:spcPts val="0"/>
                        </a:spcAft>
                      </a:pPr>
                      <a:r>
                        <a:rPr lang="en-US" sz="550" dirty="0">
                          <a:effectLst/>
                        </a:rPr>
                        <a:t> </a:t>
                      </a:r>
                      <a:endParaRPr lang="es-ES" sz="1100" dirty="0">
                        <a:effectLst/>
                      </a:endParaRPr>
                    </a:p>
                    <a:p>
                      <a:pPr marL="593725">
                        <a:spcAft>
                          <a:spcPts val="0"/>
                        </a:spcAft>
                      </a:pPr>
                      <a:r>
                        <a:rPr lang="en-US" sz="1100" dirty="0">
                          <a:effectLst/>
                        </a:rPr>
                        <a:t>7</a:t>
                      </a:r>
                      <a:endParaRPr lang="es-ES" sz="1100" dirty="0">
                        <a:effectLst/>
                      </a:endParaRPr>
                    </a:p>
                    <a:p>
                      <a:pPr>
                        <a:spcAft>
                          <a:spcPts val="0"/>
                        </a:spcAft>
                      </a:pPr>
                      <a:r>
                        <a:rPr lang="en-US" sz="550" dirty="0">
                          <a:effectLst/>
                        </a:rPr>
                        <a:t> </a:t>
                      </a:r>
                      <a:endParaRPr lang="es-ES" sz="1100" dirty="0">
                        <a:effectLst/>
                      </a:endParaRPr>
                    </a:p>
                    <a:p>
                      <a:pPr marL="558800">
                        <a:lnSpc>
                          <a:spcPts val="1080"/>
                        </a:lnSpc>
                        <a:spcAft>
                          <a:spcPts val="0"/>
                        </a:spcAft>
                      </a:pPr>
                      <a:r>
                        <a:rPr lang="en-US" sz="1100" dirty="0">
                          <a:effectLst/>
                        </a:rPr>
                        <a:t>10</a:t>
                      </a:r>
                      <a:endParaRPr lang="es-ES" sz="1100" dirty="0">
                        <a:effectLst/>
                      </a:endParaRPr>
                    </a:p>
                    <a:p>
                      <a:pPr marL="313055">
                        <a:lnSpc>
                          <a:spcPts val="1030"/>
                        </a:lnSpc>
                        <a:spcAft>
                          <a:spcPts val="0"/>
                        </a:spcAft>
                        <a:tabLst>
                          <a:tab pos="972820" algn="l"/>
                        </a:tabLst>
                      </a:pPr>
                      <a:r>
                        <a:rPr lang="en-US" sz="1100" u="sng" dirty="0">
                          <a:effectLst/>
                          <a:uFill>
                            <a:solidFill>
                              <a:srgbClr val="A4A4A4"/>
                            </a:solidFill>
                          </a:uFill>
                        </a:rPr>
                        <a:t> 	</a:t>
                      </a:r>
                      <a:r>
                        <a:rPr lang="en-US" sz="1100" b="1" spc="-5" dirty="0" err="1">
                          <a:effectLst/>
                        </a:rPr>
                        <a:t>Ansiedad</a:t>
                      </a:r>
                      <a:r>
                        <a:rPr lang="en-US" sz="1100" b="1" spc="-5" dirty="0">
                          <a:effectLst/>
                        </a:rPr>
                        <a:t> somática</a:t>
                      </a:r>
                      <a:r>
                        <a:rPr lang="en-US" sz="1100" b="1" spc="-10" dirty="0">
                          <a:effectLst/>
                        </a:rPr>
                        <a:t> </a:t>
                      </a:r>
                      <a:r>
                        <a:rPr lang="en-US" sz="1100" b="1" spc="-5" dirty="0" err="1">
                          <a:effectLst/>
                        </a:rPr>
                        <a:t>sentida</a:t>
                      </a:r>
                      <a:endParaRPr lang="es-ES" sz="1100" b="1" dirty="0">
                        <a:effectLst/>
                      </a:endParaRPr>
                    </a:p>
                    <a:p>
                      <a:pPr marL="558800">
                        <a:lnSpc>
                          <a:spcPts val="1185"/>
                        </a:lnSpc>
                        <a:spcAft>
                          <a:spcPts val="0"/>
                        </a:spcAft>
                      </a:pPr>
                      <a:r>
                        <a:rPr lang="en-US" sz="1100" dirty="0">
                          <a:effectLst/>
                        </a:rPr>
                        <a:t>13</a:t>
                      </a:r>
                      <a:endParaRPr lang="es-ES" sz="1100" dirty="0">
                        <a:effectLst/>
                      </a:endParaRPr>
                    </a:p>
                    <a:p>
                      <a:pPr>
                        <a:spcAft>
                          <a:spcPts val="0"/>
                        </a:spcAft>
                      </a:pPr>
                      <a:r>
                        <a:rPr lang="en-US" sz="550" dirty="0">
                          <a:effectLst/>
                        </a:rPr>
                        <a:t> </a:t>
                      </a:r>
                      <a:endParaRPr lang="es-ES" sz="1100" dirty="0">
                        <a:effectLst/>
                      </a:endParaRPr>
                    </a:p>
                    <a:p>
                      <a:pPr marL="558800">
                        <a:spcAft>
                          <a:spcPts val="0"/>
                        </a:spcAft>
                      </a:pPr>
                      <a:r>
                        <a:rPr lang="en-US" sz="1100" dirty="0">
                          <a:effectLst/>
                        </a:rPr>
                        <a:t>16</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6" hMerge="1">
                  <a:txBody>
                    <a:bodyPr/>
                    <a:lstStyle/>
                    <a:p>
                      <a:endParaRPr lang="es-ES"/>
                    </a:p>
                  </a:txBody>
                  <a:tcPr/>
                </a:tc>
                <a:tc>
                  <a:txBody>
                    <a:bodyPr/>
                    <a:lstStyle/>
                    <a:p>
                      <a:pPr marL="6350" algn="ctr">
                        <a:spcBef>
                          <a:spcPts val="15"/>
                        </a:spcBef>
                        <a:spcAft>
                          <a:spcPts val="0"/>
                        </a:spcAft>
                      </a:pPr>
                      <a:r>
                        <a:rPr lang="en-US" sz="1100">
                          <a:effectLst/>
                        </a:rPr>
                        <a:t>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142421">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marL="6350" algn="ctr">
                        <a:lnSpc>
                          <a:spcPts val="1335"/>
                        </a:lnSpc>
                        <a:spcAft>
                          <a:spcPts val="0"/>
                        </a:spcAft>
                      </a:pPr>
                      <a:r>
                        <a:rPr lang="en-US" sz="1100">
                          <a:effectLst/>
                        </a:rPr>
                        <a:t>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142421">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marL="6350" algn="ctr">
                        <a:lnSpc>
                          <a:spcPts val="1335"/>
                        </a:lnSpc>
                        <a:spcAft>
                          <a:spcPts val="0"/>
                        </a:spcAft>
                      </a:pPr>
                      <a:r>
                        <a:rPr lang="en-US" sz="1100">
                          <a:effectLst/>
                        </a:rPr>
                        <a:t>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142421">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marL="6350" algn="ctr">
                        <a:lnSpc>
                          <a:spcPts val="1335"/>
                        </a:lnSpc>
                        <a:spcAft>
                          <a:spcPts val="0"/>
                        </a:spcAft>
                      </a:pPr>
                      <a:r>
                        <a:rPr lang="en-US" sz="1100">
                          <a:effectLst/>
                        </a:rPr>
                        <a:t>9</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142421">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marL="8255" algn="ctr">
                        <a:lnSpc>
                          <a:spcPts val="1335"/>
                        </a:lnSpc>
                        <a:spcAft>
                          <a:spcPts val="0"/>
                        </a:spcAft>
                      </a:pPr>
                      <a:r>
                        <a:rPr lang="en-US" sz="1100">
                          <a:effectLst/>
                        </a:rPr>
                        <a:t>12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11012">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marL="8255" algn="ctr">
                        <a:lnSpc>
                          <a:spcPts val="1335"/>
                        </a:lnSpc>
                        <a:spcAft>
                          <a:spcPts val="0"/>
                        </a:spcAft>
                      </a:pPr>
                      <a:r>
                        <a:rPr lang="en-US" sz="1100">
                          <a:effectLst/>
                        </a:rPr>
                        <a:t>17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938853">
                <a:tc>
                  <a:txBody>
                    <a:bodyPr/>
                    <a:lstStyle/>
                    <a:p>
                      <a:pPr>
                        <a:spcAft>
                          <a:spcPts val="0"/>
                        </a:spcAft>
                      </a:pPr>
                      <a:r>
                        <a:rPr lang="en-US" sz="1100" dirty="0">
                          <a:effectLst/>
                        </a:rPr>
                        <a:t> </a:t>
                      </a:r>
                      <a:endParaRPr lang="es-ES" sz="1100" dirty="0">
                        <a:effectLst/>
                      </a:endParaRPr>
                    </a:p>
                    <a:p>
                      <a:pPr>
                        <a:spcAft>
                          <a:spcPts val="0"/>
                        </a:spcAft>
                      </a:pPr>
                      <a:r>
                        <a:rPr lang="en-US" sz="1100" dirty="0">
                          <a:effectLst/>
                        </a:rPr>
                        <a:t> </a:t>
                      </a:r>
                      <a:endParaRPr lang="es-ES" sz="1100" dirty="0">
                        <a:effectLst/>
                      </a:endParaRPr>
                    </a:p>
                    <a:p>
                      <a:pPr>
                        <a:spcBef>
                          <a:spcPts val="30"/>
                        </a:spcBef>
                        <a:spcAft>
                          <a:spcPts val="0"/>
                        </a:spcAft>
                      </a:pPr>
                      <a:r>
                        <a:rPr lang="en-US" sz="1150" dirty="0">
                          <a:effectLst/>
                        </a:rPr>
                        <a:t> </a:t>
                      </a:r>
                      <a:endParaRPr lang="es-ES" sz="1100" dirty="0">
                        <a:effectLst/>
                      </a:endParaRPr>
                    </a:p>
                    <a:p>
                      <a:pPr marL="64770">
                        <a:spcAft>
                          <a:spcPts val="0"/>
                        </a:spcAft>
                      </a:pPr>
                      <a:r>
                        <a:rPr lang="en-US" sz="1100" spc="-5" dirty="0" err="1">
                          <a:effectLst/>
                        </a:rPr>
                        <a:t>Ansiedad</a:t>
                      </a:r>
                      <a:r>
                        <a:rPr lang="en-US" sz="1100" spc="-5" dirty="0">
                          <a:effectLst/>
                        </a:rPr>
                        <a:t> </a:t>
                      </a:r>
                      <a:r>
                        <a:rPr lang="en-US" sz="1100" spc="-5" dirty="0" err="1">
                          <a:effectLst/>
                        </a:rPr>
                        <a:t>cognitiva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R="190500" algn="r">
                        <a:lnSpc>
                          <a:spcPts val="1335"/>
                        </a:lnSpc>
                        <a:spcAft>
                          <a:spcPts val="0"/>
                        </a:spcAft>
                      </a:pPr>
                      <a:r>
                        <a:rPr lang="en-US" sz="1100">
                          <a:effectLst/>
                        </a:rPr>
                        <a:t>2</a:t>
                      </a:r>
                      <a:endParaRPr lang="es-ES" sz="1100">
                        <a:effectLst/>
                      </a:endParaRPr>
                    </a:p>
                    <a:p>
                      <a:pPr marR="190500" algn="r">
                        <a:spcBef>
                          <a:spcPts val="720"/>
                        </a:spcBef>
                        <a:spcAft>
                          <a:spcPts val="0"/>
                        </a:spcAft>
                      </a:pPr>
                      <a:r>
                        <a:rPr lang="en-US" sz="1100">
                          <a:effectLst/>
                        </a:rPr>
                        <a:t>5</a:t>
                      </a:r>
                      <a:endParaRPr lang="es-ES" sz="1100">
                        <a:effectLst/>
                      </a:endParaRPr>
                    </a:p>
                    <a:p>
                      <a:pPr marR="190500" algn="r">
                        <a:spcBef>
                          <a:spcPts val="720"/>
                        </a:spcBef>
                        <a:spcAft>
                          <a:spcPts val="0"/>
                        </a:spcAft>
                      </a:pPr>
                      <a:r>
                        <a:rPr lang="en-US" sz="1100">
                          <a:effectLst/>
                        </a:rPr>
                        <a:t>8</a:t>
                      </a:r>
                      <a:endParaRPr lang="es-ES" sz="1100">
                        <a:effectLst/>
                      </a:endParaRPr>
                    </a:p>
                    <a:p>
                      <a:pPr marR="153670" algn="r">
                        <a:spcBef>
                          <a:spcPts val="720"/>
                        </a:spcBef>
                        <a:spcAft>
                          <a:spcPts val="0"/>
                        </a:spcAft>
                      </a:pPr>
                      <a:r>
                        <a:rPr lang="en-US" sz="1100">
                          <a:effectLst/>
                        </a:rPr>
                        <a:t>11</a:t>
                      </a:r>
                      <a:endParaRPr lang="es-ES" sz="1100">
                        <a:effectLst/>
                      </a:endParaRPr>
                    </a:p>
                    <a:p>
                      <a:pPr marR="153670" algn="r">
                        <a:spcBef>
                          <a:spcPts val="720"/>
                        </a:spcBef>
                        <a:spcAft>
                          <a:spcPts val="0"/>
                        </a:spcAft>
                      </a:pPr>
                      <a:r>
                        <a:rPr lang="en-US" sz="1100">
                          <a:effectLst/>
                        </a:rPr>
                        <a:t>14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spcAft>
                          <a:spcPts val="0"/>
                        </a:spcAft>
                      </a:pPr>
                      <a:r>
                        <a:rPr lang="en-US" sz="1100" dirty="0">
                          <a:effectLst/>
                        </a:rPr>
                        <a:t> </a:t>
                      </a:r>
                      <a:endParaRPr lang="es-ES" sz="1100" dirty="0">
                        <a:effectLst/>
                      </a:endParaRPr>
                    </a:p>
                    <a:p>
                      <a:pPr>
                        <a:spcAft>
                          <a:spcPts val="0"/>
                        </a:spcAft>
                      </a:pPr>
                      <a:r>
                        <a:rPr lang="en-US" sz="1100" dirty="0">
                          <a:effectLst/>
                        </a:rPr>
                        <a:t> </a:t>
                      </a:r>
                      <a:endParaRPr lang="es-ES" sz="1100" dirty="0">
                        <a:effectLst/>
                      </a:endParaRPr>
                    </a:p>
                    <a:p>
                      <a:pPr>
                        <a:spcBef>
                          <a:spcPts val="30"/>
                        </a:spcBef>
                        <a:spcAft>
                          <a:spcPts val="0"/>
                        </a:spcAft>
                      </a:pPr>
                      <a:r>
                        <a:rPr lang="en-US" sz="1150" dirty="0">
                          <a:effectLst/>
                        </a:rPr>
                        <a:t> </a:t>
                      </a:r>
                      <a:endParaRPr lang="es-ES" sz="1100" dirty="0">
                        <a:effectLst/>
                      </a:endParaRPr>
                    </a:p>
                    <a:p>
                      <a:pPr marL="155575">
                        <a:spcAft>
                          <a:spcPts val="0"/>
                        </a:spcAft>
                      </a:pPr>
                      <a:r>
                        <a:rPr lang="en-US" sz="1100" spc="-5" dirty="0" err="1">
                          <a:effectLst/>
                        </a:rPr>
                        <a:t>Ansiedad</a:t>
                      </a:r>
                      <a:r>
                        <a:rPr lang="en-US" sz="1100" spc="-5" dirty="0">
                          <a:effectLst/>
                        </a:rPr>
                        <a:t> somática</a:t>
                      </a:r>
                      <a:r>
                        <a:rPr lang="en-US" sz="1100" spc="-10" dirty="0">
                          <a:effectLst/>
                        </a:rPr>
                        <a:t> </a:t>
                      </a:r>
                      <a:r>
                        <a:rPr lang="en-US" sz="1100" spc="-5" dirty="0" err="1">
                          <a:effectLst/>
                        </a:rPr>
                        <a:t>físico</a:t>
                      </a:r>
                      <a:r>
                        <a:rPr lang="en-US" sz="1100" spc="-20" dirty="0">
                          <a:effectLst/>
                        </a:rPr>
                        <a:t> </a:t>
                      </a:r>
                      <a:r>
                        <a:rPr lang="en-US" sz="1100" dirty="0">
                          <a:effectLst/>
                        </a:rPr>
                        <a:t>/</a:t>
                      </a:r>
                      <a:r>
                        <a:rPr lang="en-US" sz="1100" spc="-5" dirty="0">
                          <a:effectLst/>
                        </a:rPr>
                        <a:t> </a:t>
                      </a:r>
                      <a:r>
                        <a:rPr lang="en-US" sz="1100" spc="-5" dirty="0" err="1">
                          <a:effectLst/>
                        </a:rPr>
                        <a:t>concreto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spcAft>
                          <a:spcPts val="0"/>
                        </a:spcAft>
                      </a:pPr>
                      <a:r>
                        <a:rPr lang="en-US" sz="1100" dirty="0">
                          <a:effectLst/>
                        </a:rPr>
                        <a:t> </a:t>
                      </a:r>
                      <a:endParaRPr lang="es-ES" sz="1100" dirty="0">
                        <a:effectLst/>
                      </a:endParaRPr>
                    </a:p>
                    <a:p>
                      <a:pPr>
                        <a:spcAft>
                          <a:spcPts val="0"/>
                        </a:spcAft>
                      </a:pPr>
                      <a:r>
                        <a:rPr lang="en-US" sz="1100" dirty="0">
                          <a:effectLst/>
                        </a:rPr>
                        <a:t> </a:t>
                      </a:r>
                      <a:endParaRPr lang="es-ES" sz="1100" dirty="0">
                        <a:effectLst/>
                      </a:endParaRPr>
                    </a:p>
                    <a:p>
                      <a:pPr>
                        <a:spcBef>
                          <a:spcPts val="30"/>
                        </a:spcBef>
                        <a:spcAft>
                          <a:spcPts val="0"/>
                        </a:spcAft>
                      </a:pPr>
                      <a:r>
                        <a:rPr lang="en-US" sz="1150" dirty="0">
                          <a:effectLst/>
                        </a:rPr>
                        <a:t> </a:t>
                      </a:r>
                      <a:endParaRPr lang="es-ES" sz="1100" dirty="0">
                        <a:effectLst/>
                      </a:endParaRPr>
                    </a:p>
                    <a:p>
                      <a:pPr marL="8255" algn="ctr">
                        <a:spcAft>
                          <a:spcPts val="0"/>
                        </a:spcAft>
                      </a:pPr>
                      <a:r>
                        <a:rPr lang="en-US" sz="1100" dirty="0">
                          <a:effectLst/>
                        </a:rPr>
                        <a:t>15</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bl>
          </a:graphicData>
        </a:graphic>
      </p:graphicFrame>
      <p:graphicFrame>
        <p:nvGraphicFramePr>
          <p:cNvPr id="28" name="Gráfico 27" title="Me siento Nerviosa"/>
          <p:cNvGraphicFramePr/>
          <p:nvPr>
            <p:extLst>
              <p:ext uri="{D42A27DB-BD31-4B8C-83A1-F6EECF244321}">
                <p14:modId xmlns:p14="http://schemas.microsoft.com/office/powerpoint/2010/main" val="2795280274"/>
              </p:ext>
            </p:extLst>
          </p:nvPr>
        </p:nvGraphicFramePr>
        <p:xfrm>
          <a:off x="451494" y="1175613"/>
          <a:ext cx="3396606" cy="23041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Gráfico 28" title="Me siento Nerviosa"/>
          <p:cNvGraphicFramePr/>
          <p:nvPr>
            <p:extLst>
              <p:ext uri="{D42A27DB-BD31-4B8C-83A1-F6EECF244321}">
                <p14:modId xmlns:p14="http://schemas.microsoft.com/office/powerpoint/2010/main" val="2982604855"/>
              </p:ext>
            </p:extLst>
          </p:nvPr>
        </p:nvGraphicFramePr>
        <p:xfrm>
          <a:off x="8840536" y="1175612"/>
          <a:ext cx="2970464" cy="239765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Gráfico 31" title="Me siento Nerviosa"/>
          <p:cNvGraphicFramePr/>
          <p:nvPr>
            <p:extLst>
              <p:ext uri="{D42A27DB-BD31-4B8C-83A1-F6EECF244321}">
                <p14:modId xmlns:p14="http://schemas.microsoft.com/office/powerpoint/2010/main" val="283184783"/>
              </p:ext>
            </p:extLst>
          </p:nvPr>
        </p:nvGraphicFramePr>
        <p:xfrm>
          <a:off x="451494" y="3573262"/>
          <a:ext cx="3282306" cy="256654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573248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6233270"/>
            <a:ext cx="12192000" cy="624730"/>
          </a:xfrm>
          <a:prstGeom prst="rect">
            <a:avLst/>
          </a:prstGeom>
          <a:noFill/>
          <a:ln>
            <a:noFill/>
          </a:ln>
          <a:extLst>
            <a:ext uri="{53640926-AAD7-44D8-BBD7-CCE9431645EC}">
              <a14:shadowObscured xmlns:a14="http://schemas.microsoft.com/office/drawing/2010/main"/>
            </a:ext>
          </a:extLst>
        </p:spPr>
      </p:pic>
      <p:pic>
        <p:nvPicPr>
          <p:cNvPr id="9" name="Imagen 12" descr="logo esp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sp>
        <p:nvSpPr>
          <p:cNvPr id="6" name="Rectángulo redondeado 5"/>
          <p:cNvSpPr/>
          <p:nvPr/>
        </p:nvSpPr>
        <p:spPr>
          <a:xfrm>
            <a:off x="3351464" y="45126"/>
            <a:ext cx="5500436" cy="779226"/>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ANÀLISIS DE LOS RESULTADOS</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12" name="Rectángulo 11"/>
          <p:cNvSpPr/>
          <p:nvPr/>
        </p:nvSpPr>
        <p:spPr>
          <a:xfrm>
            <a:off x="3848100" y="1175612"/>
            <a:ext cx="4319315" cy="415498"/>
          </a:xfrm>
          <a:prstGeom prst="rect">
            <a:avLst/>
          </a:prstGeom>
        </p:spPr>
        <p:txBody>
          <a:bodyPr wrap="square">
            <a:spAutoFit/>
          </a:bodyPr>
          <a:lstStyle/>
          <a:p>
            <a:pPr algn="ctr">
              <a:lnSpc>
                <a:spcPct val="150000"/>
              </a:lnSpc>
            </a:pPr>
            <a:r>
              <a:rPr lang="es-ES_tradnl" sz="1400" b="1" dirty="0">
                <a:latin typeface="Times New Roman" panose="02020603050405020304" pitchFamily="18" charset="0"/>
                <a:ea typeface="Calibri" panose="020F0502020204030204" pitchFamily="34" charset="0"/>
              </a:rPr>
              <a:t>RESULTADOS DEL </a:t>
            </a:r>
            <a:r>
              <a:rPr lang="es-ES_tradnl" sz="1400" b="1" dirty="0" smtClean="0">
                <a:latin typeface="Times New Roman" panose="02020603050405020304" pitchFamily="18" charset="0"/>
                <a:ea typeface="Calibri" panose="020F0502020204030204" pitchFamily="34" charset="0"/>
              </a:rPr>
              <a:t>POST-TEST DE EVALUACIÓN</a:t>
            </a:r>
            <a:endParaRPr lang="es-ES" sz="1400" dirty="0">
              <a:effectLst/>
              <a:latin typeface="Times New Roman" panose="02020603050405020304" pitchFamily="18" charset="0"/>
              <a:ea typeface="Calibri" panose="020F0502020204030204" pitchFamily="34" charset="0"/>
            </a:endParaRPr>
          </a:p>
        </p:txBody>
      </p:sp>
      <p:graphicFrame>
        <p:nvGraphicFramePr>
          <p:cNvPr id="18" name="Tabla 17"/>
          <p:cNvGraphicFramePr>
            <a:graphicFrameLocks noGrp="1"/>
          </p:cNvGraphicFramePr>
          <p:nvPr/>
        </p:nvGraphicFramePr>
        <p:xfrm>
          <a:off x="3848101" y="1880089"/>
          <a:ext cx="4319316" cy="2694940"/>
        </p:xfrm>
        <a:graphic>
          <a:graphicData uri="http://schemas.openxmlformats.org/drawingml/2006/table">
            <a:tbl>
              <a:tblPr firstRow="1" firstCol="1" lastRow="1" lastCol="1" bandRow="1" bandCol="1">
                <a:tableStyleId>{1E171933-4619-4E11-9A3F-F7608DF75F80}</a:tableStyleId>
              </a:tblPr>
              <a:tblGrid>
                <a:gridCol w="1119399"/>
                <a:gridCol w="734300"/>
                <a:gridCol w="2001648"/>
                <a:gridCol w="463969"/>
              </a:tblGrid>
              <a:tr h="260236">
                <a:tc>
                  <a:txBody>
                    <a:bodyPr/>
                    <a:lstStyle/>
                    <a:p>
                      <a:pPr marL="623570" algn="l">
                        <a:lnSpc>
                          <a:spcPts val="1310"/>
                        </a:lnSpc>
                        <a:spcAft>
                          <a:spcPts val="0"/>
                        </a:spcAft>
                      </a:pPr>
                      <a:r>
                        <a:rPr lang="en-US" sz="1100" spc="-5" dirty="0" smtClean="0">
                          <a:solidFill>
                            <a:srgbClr val="7030A0"/>
                          </a:solidFill>
                          <a:effectLst/>
                        </a:rPr>
                        <a:t>FACTOR</a:t>
                      </a:r>
                      <a:endParaRPr lang="es-ES"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465455">
                        <a:lnSpc>
                          <a:spcPts val="1310"/>
                        </a:lnSpc>
                        <a:spcAft>
                          <a:spcPts val="0"/>
                        </a:spcAft>
                        <a:tabLst>
                          <a:tab pos="1887855" algn="l"/>
                        </a:tabLst>
                      </a:pPr>
                      <a:r>
                        <a:rPr lang="en-US" sz="1100" dirty="0" smtClean="0">
                          <a:solidFill>
                            <a:srgbClr val="7030A0"/>
                          </a:solidFill>
                          <a:effectLst/>
                        </a:rPr>
                        <a:t>ÍTEMS	</a:t>
                      </a:r>
                      <a:r>
                        <a:rPr lang="en-US" sz="1100" spc="-5" dirty="0" smtClean="0">
                          <a:solidFill>
                            <a:srgbClr val="7030A0"/>
                          </a:solidFill>
                          <a:effectLst/>
                        </a:rPr>
                        <a:t>FACTOR</a:t>
                      </a:r>
                      <a:endParaRPr lang="es-ES"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S"/>
                    </a:p>
                  </a:txBody>
                  <a:tcPr/>
                </a:tc>
                <a:tc>
                  <a:txBody>
                    <a:bodyPr/>
                    <a:lstStyle/>
                    <a:p>
                      <a:pPr marL="107950">
                        <a:lnSpc>
                          <a:spcPts val="1310"/>
                        </a:lnSpc>
                        <a:spcAft>
                          <a:spcPts val="0"/>
                        </a:spcAft>
                      </a:pPr>
                      <a:r>
                        <a:rPr lang="en-US" sz="1100" dirty="0" smtClean="0">
                          <a:solidFill>
                            <a:srgbClr val="7030A0"/>
                          </a:solidFill>
                          <a:effectLst/>
                        </a:rPr>
                        <a:t>ÍTEMS</a:t>
                      </a:r>
                      <a:endParaRPr lang="es-ES"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144145">
                <a:tc rowSpan="6">
                  <a:txBody>
                    <a:bodyPr/>
                    <a:lstStyle/>
                    <a:p>
                      <a:pPr>
                        <a:spcAft>
                          <a:spcPts val="0"/>
                        </a:spcAft>
                      </a:pPr>
                      <a:r>
                        <a:rPr lang="en-US" sz="1100" dirty="0">
                          <a:effectLst/>
                        </a:rPr>
                        <a:t> </a:t>
                      </a:r>
                      <a:endParaRPr lang="es-ES" sz="1100" dirty="0">
                        <a:effectLst/>
                      </a:endParaRPr>
                    </a:p>
                    <a:p>
                      <a:pPr>
                        <a:spcAft>
                          <a:spcPts val="0"/>
                        </a:spcAft>
                      </a:pPr>
                      <a:r>
                        <a:rPr lang="en-US" sz="1100" dirty="0">
                          <a:effectLst/>
                        </a:rPr>
                        <a:t> </a:t>
                      </a:r>
                      <a:endParaRPr lang="es-ES" sz="1100" dirty="0">
                        <a:effectLst/>
                      </a:endParaRPr>
                    </a:p>
                    <a:p>
                      <a:pPr>
                        <a:spcAft>
                          <a:spcPts val="0"/>
                        </a:spcAft>
                      </a:pPr>
                      <a:r>
                        <a:rPr lang="en-US" sz="1100" dirty="0">
                          <a:effectLst/>
                        </a:rPr>
                        <a:t> </a:t>
                      </a:r>
                      <a:endParaRPr lang="es-ES" sz="1100" dirty="0">
                        <a:effectLst/>
                      </a:endParaRPr>
                    </a:p>
                    <a:p>
                      <a:pPr>
                        <a:spcBef>
                          <a:spcPts val="50"/>
                        </a:spcBef>
                        <a:spcAft>
                          <a:spcPts val="0"/>
                        </a:spcAft>
                      </a:pPr>
                      <a:r>
                        <a:rPr lang="en-US" sz="900" dirty="0">
                          <a:effectLst/>
                        </a:rPr>
                        <a:t> </a:t>
                      </a:r>
                      <a:endParaRPr lang="es-ES" sz="1100" dirty="0">
                        <a:effectLst/>
                      </a:endParaRPr>
                    </a:p>
                    <a:p>
                      <a:pPr marL="64770">
                        <a:spcAft>
                          <a:spcPts val="0"/>
                        </a:spcAft>
                      </a:pPr>
                      <a:r>
                        <a:rPr lang="en-US" sz="1100" spc="-5" dirty="0" err="1">
                          <a:effectLst/>
                        </a:rPr>
                        <a:t>Autoconfianza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6" gridSpan="2">
                  <a:txBody>
                    <a:bodyPr/>
                    <a:lstStyle/>
                    <a:p>
                      <a:pPr marL="593725">
                        <a:spcBef>
                          <a:spcPts val="15"/>
                        </a:spcBef>
                        <a:spcAft>
                          <a:spcPts val="0"/>
                        </a:spcAft>
                      </a:pPr>
                      <a:r>
                        <a:rPr lang="en-US" sz="1100" dirty="0">
                          <a:effectLst/>
                        </a:rPr>
                        <a:t>3</a:t>
                      </a:r>
                      <a:endParaRPr lang="es-ES" sz="1100" dirty="0">
                        <a:effectLst/>
                      </a:endParaRPr>
                    </a:p>
                    <a:p>
                      <a:pPr>
                        <a:spcBef>
                          <a:spcPts val="5"/>
                        </a:spcBef>
                        <a:spcAft>
                          <a:spcPts val="0"/>
                        </a:spcAft>
                      </a:pPr>
                      <a:r>
                        <a:rPr lang="en-US" sz="550" dirty="0">
                          <a:effectLst/>
                        </a:rPr>
                        <a:t> </a:t>
                      </a:r>
                      <a:endParaRPr lang="es-ES" sz="1100" dirty="0">
                        <a:effectLst/>
                      </a:endParaRPr>
                    </a:p>
                    <a:p>
                      <a:pPr marL="593725">
                        <a:spcAft>
                          <a:spcPts val="0"/>
                        </a:spcAft>
                      </a:pPr>
                      <a:r>
                        <a:rPr lang="en-US" sz="1100" dirty="0">
                          <a:effectLst/>
                        </a:rPr>
                        <a:t>7</a:t>
                      </a:r>
                      <a:endParaRPr lang="es-ES" sz="1100" dirty="0">
                        <a:effectLst/>
                      </a:endParaRPr>
                    </a:p>
                    <a:p>
                      <a:pPr>
                        <a:spcAft>
                          <a:spcPts val="0"/>
                        </a:spcAft>
                      </a:pPr>
                      <a:r>
                        <a:rPr lang="en-US" sz="550" dirty="0">
                          <a:effectLst/>
                        </a:rPr>
                        <a:t> </a:t>
                      </a:r>
                      <a:endParaRPr lang="es-ES" sz="1100" dirty="0">
                        <a:effectLst/>
                      </a:endParaRPr>
                    </a:p>
                    <a:p>
                      <a:pPr marL="558800">
                        <a:lnSpc>
                          <a:spcPts val="1080"/>
                        </a:lnSpc>
                        <a:spcAft>
                          <a:spcPts val="0"/>
                        </a:spcAft>
                      </a:pPr>
                      <a:r>
                        <a:rPr lang="en-US" sz="1100" dirty="0">
                          <a:effectLst/>
                        </a:rPr>
                        <a:t>10</a:t>
                      </a:r>
                      <a:endParaRPr lang="es-ES" sz="1100" dirty="0">
                        <a:effectLst/>
                      </a:endParaRPr>
                    </a:p>
                    <a:p>
                      <a:pPr marL="313055">
                        <a:lnSpc>
                          <a:spcPts val="1030"/>
                        </a:lnSpc>
                        <a:spcAft>
                          <a:spcPts val="0"/>
                        </a:spcAft>
                        <a:tabLst>
                          <a:tab pos="972820" algn="l"/>
                        </a:tabLst>
                      </a:pPr>
                      <a:r>
                        <a:rPr lang="en-US" sz="1100" u="sng" dirty="0">
                          <a:effectLst/>
                          <a:uFill>
                            <a:solidFill>
                              <a:srgbClr val="A4A4A4"/>
                            </a:solidFill>
                          </a:uFill>
                        </a:rPr>
                        <a:t> 	</a:t>
                      </a:r>
                      <a:r>
                        <a:rPr lang="en-US" sz="1100" b="1" spc="-5" dirty="0" err="1">
                          <a:effectLst/>
                        </a:rPr>
                        <a:t>Ansiedad</a:t>
                      </a:r>
                      <a:r>
                        <a:rPr lang="en-US" sz="1100" b="1" spc="-5" dirty="0">
                          <a:effectLst/>
                        </a:rPr>
                        <a:t> somática</a:t>
                      </a:r>
                      <a:r>
                        <a:rPr lang="en-US" sz="1100" b="1" spc="-10" dirty="0">
                          <a:effectLst/>
                        </a:rPr>
                        <a:t> </a:t>
                      </a:r>
                      <a:r>
                        <a:rPr lang="en-US" sz="1100" b="1" spc="-5" dirty="0" err="1">
                          <a:effectLst/>
                        </a:rPr>
                        <a:t>sentida</a:t>
                      </a:r>
                      <a:endParaRPr lang="es-ES" sz="1100" b="1" dirty="0">
                        <a:effectLst/>
                      </a:endParaRPr>
                    </a:p>
                    <a:p>
                      <a:pPr marL="558800">
                        <a:lnSpc>
                          <a:spcPts val="1185"/>
                        </a:lnSpc>
                        <a:spcAft>
                          <a:spcPts val="0"/>
                        </a:spcAft>
                      </a:pPr>
                      <a:r>
                        <a:rPr lang="en-US" sz="1100" dirty="0">
                          <a:effectLst/>
                        </a:rPr>
                        <a:t>13</a:t>
                      </a:r>
                      <a:endParaRPr lang="es-ES" sz="1100" dirty="0">
                        <a:effectLst/>
                      </a:endParaRPr>
                    </a:p>
                    <a:p>
                      <a:pPr>
                        <a:spcAft>
                          <a:spcPts val="0"/>
                        </a:spcAft>
                      </a:pPr>
                      <a:r>
                        <a:rPr lang="en-US" sz="550" dirty="0">
                          <a:effectLst/>
                        </a:rPr>
                        <a:t> </a:t>
                      </a:r>
                      <a:endParaRPr lang="es-ES" sz="1100" dirty="0">
                        <a:effectLst/>
                      </a:endParaRPr>
                    </a:p>
                    <a:p>
                      <a:pPr marL="558800">
                        <a:spcAft>
                          <a:spcPts val="0"/>
                        </a:spcAft>
                      </a:pPr>
                      <a:r>
                        <a:rPr lang="en-US" sz="1100" dirty="0">
                          <a:effectLst/>
                        </a:rPr>
                        <a:t>16</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6" hMerge="1">
                  <a:txBody>
                    <a:bodyPr/>
                    <a:lstStyle/>
                    <a:p>
                      <a:endParaRPr lang="es-ES"/>
                    </a:p>
                  </a:txBody>
                  <a:tcPr/>
                </a:tc>
                <a:tc>
                  <a:txBody>
                    <a:bodyPr/>
                    <a:lstStyle/>
                    <a:p>
                      <a:pPr marL="6350" algn="ctr">
                        <a:spcBef>
                          <a:spcPts val="15"/>
                        </a:spcBef>
                        <a:spcAft>
                          <a:spcPts val="0"/>
                        </a:spcAft>
                      </a:pPr>
                      <a:r>
                        <a:rPr lang="en-US" sz="1100">
                          <a:effectLst/>
                        </a:rPr>
                        <a:t>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142421">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marL="6350" algn="ctr">
                        <a:lnSpc>
                          <a:spcPts val="1335"/>
                        </a:lnSpc>
                        <a:spcAft>
                          <a:spcPts val="0"/>
                        </a:spcAft>
                      </a:pPr>
                      <a:r>
                        <a:rPr lang="en-US" sz="1100">
                          <a:effectLst/>
                        </a:rPr>
                        <a:t>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142421">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marL="6350" algn="ctr">
                        <a:lnSpc>
                          <a:spcPts val="1335"/>
                        </a:lnSpc>
                        <a:spcAft>
                          <a:spcPts val="0"/>
                        </a:spcAft>
                      </a:pPr>
                      <a:r>
                        <a:rPr lang="en-US" sz="1100">
                          <a:effectLst/>
                        </a:rPr>
                        <a:t>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142421">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marL="6350" algn="ctr">
                        <a:lnSpc>
                          <a:spcPts val="1335"/>
                        </a:lnSpc>
                        <a:spcAft>
                          <a:spcPts val="0"/>
                        </a:spcAft>
                      </a:pPr>
                      <a:r>
                        <a:rPr lang="en-US" sz="1100">
                          <a:effectLst/>
                        </a:rPr>
                        <a:t>9</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142421">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marL="8255" algn="ctr">
                        <a:lnSpc>
                          <a:spcPts val="1335"/>
                        </a:lnSpc>
                        <a:spcAft>
                          <a:spcPts val="0"/>
                        </a:spcAft>
                      </a:pPr>
                      <a:r>
                        <a:rPr lang="en-US" sz="1100">
                          <a:effectLst/>
                        </a:rPr>
                        <a:t>12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211012">
                <a:tc vMerge="1">
                  <a:txBody>
                    <a:bodyPr/>
                    <a:lstStyle/>
                    <a:p>
                      <a:endParaRPr lang="es-ES"/>
                    </a:p>
                  </a:txBody>
                  <a:tcPr/>
                </a:tc>
                <a:tc gridSpan="2" vMerge="1">
                  <a:txBody>
                    <a:bodyPr/>
                    <a:lstStyle/>
                    <a:p>
                      <a:endParaRPr lang="es-ES"/>
                    </a:p>
                  </a:txBody>
                  <a:tcPr/>
                </a:tc>
                <a:tc hMerge="1" vMerge="1">
                  <a:txBody>
                    <a:bodyPr/>
                    <a:lstStyle/>
                    <a:p>
                      <a:endParaRPr lang="es-ES"/>
                    </a:p>
                  </a:txBody>
                  <a:tcPr/>
                </a:tc>
                <a:tc>
                  <a:txBody>
                    <a:bodyPr/>
                    <a:lstStyle/>
                    <a:p>
                      <a:pPr marL="8255" algn="ctr">
                        <a:lnSpc>
                          <a:spcPts val="1335"/>
                        </a:lnSpc>
                        <a:spcAft>
                          <a:spcPts val="0"/>
                        </a:spcAft>
                      </a:pPr>
                      <a:r>
                        <a:rPr lang="en-US" sz="1100">
                          <a:effectLst/>
                        </a:rPr>
                        <a:t>17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938853">
                <a:tc>
                  <a:txBody>
                    <a:bodyPr/>
                    <a:lstStyle/>
                    <a:p>
                      <a:pPr>
                        <a:spcAft>
                          <a:spcPts val="0"/>
                        </a:spcAft>
                      </a:pPr>
                      <a:r>
                        <a:rPr lang="en-US" sz="1100" dirty="0">
                          <a:effectLst/>
                        </a:rPr>
                        <a:t> </a:t>
                      </a:r>
                      <a:endParaRPr lang="es-ES" sz="1100" dirty="0">
                        <a:effectLst/>
                      </a:endParaRPr>
                    </a:p>
                    <a:p>
                      <a:pPr>
                        <a:spcAft>
                          <a:spcPts val="0"/>
                        </a:spcAft>
                      </a:pPr>
                      <a:r>
                        <a:rPr lang="en-US" sz="1100" dirty="0">
                          <a:effectLst/>
                        </a:rPr>
                        <a:t> </a:t>
                      </a:r>
                      <a:endParaRPr lang="es-ES" sz="1100" dirty="0">
                        <a:effectLst/>
                      </a:endParaRPr>
                    </a:p>
                    <a:p>
                      <a:pPr>
                        <a:spcBef>
                          <a:spcPts val="30"/>
                        </a:spcBef>
                        <a:spcAft>
                          <a:spcPts val="0"/>
                        </a:spcAft>
                      </a:pPr>
                      <a:r>
                        <a:rPr lang="en-US" sz="1150" dirty="0">
                          <a:effectLst/>
                        </a:rPr>
                        <a:t> </a:t>
                      </a:r>
                      <a:endParaRPr lang="es-ES" sz="1100" dirty="0">
                        <a:effectLst/>
                      </a:endParaRPr>
                    </a:p>
                    <a:p>
                      <a:pPr marL="64770">
                        <a:spcAft>
                          <a:spcPts val="0"/>
                        </a:spcAft>
                      </a:pPr>
                      <a:r>
                        <a:rPr lang="en-US" sz="1100" spc="-5" dirty="0" err="1">
                          <a:effectLst/>
                        </a:rPr>
                        <a:t>Ansiedad</a:t>
                      </a:r>
                      <a:r>
                        <a:rPr lang="en-US" sz="1100" spc="-5" dirty="0">
                          <a:effectLst/>
                        </a:rPr>
                        <a:t> </a:t>
                      </a:r>
                      <a:r>
                        <a:rPr lang="en-US" sz="1100" spc="-5" dirty="0" err="1">
                          <a:effectLst/>
                        </a:rPr>
                        <a:t>cognitiva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R="190500" algn="r">
                        <a:lnSpc>
                          <a:spcPts val="1335"/>
                        </a:lnSpc>
                        <a:spcAft>
                          <a:spcPts val="0"/>
                        </a:spcAft>
                      </a:pPr>
                      <a:r>
                        <a:rPr lang="en-US" sz="1100" dirty="0">
                          <a:effectLst/>
                        </a:rPr>
                        <a:t>2</a:t>
                      </a:r>
                      <a:endParaRPr lang="es-ES" sz="1100" dirty="0">
                        <a:effectLst/>
                      </a:endParaRPr>
                    </a:p>
                    <a:p>
                      <a:pPr marR="190500" algn="r">
                        <a:spcBef>
                          <a:spcPts val="720"/>
                        </a:spcBef>
                        <a:spcAft>
                          <a:spcPts val="0"/>
                        </a:spcAft>
                      </a:pPr>
                      <a:r>
                        <a:rPr lang="en-US" sz="1100" dirty="0">
                          <a:effectLst/>
                        </a:rPr>
                        <a:t>5</a:t>
                      </a:r>
                      <a:endParaRPr lang="es-ES" sz="1100" dirty="0">
                        <a:effectLst/>
                      </a:endParaRPr>
                    </a:p>
                    <a:p>
                      <a:pPr marR="190500" algn="r">
                        <a:spcBef>
                          <a:spcPts val="720"/>
                        </a:spcBef>
                        <a:spcAft>
                          <a:spcPts val="0"/>
                        </a:spcAft>
                      </a:pPr>
                      <a:r>
                        <a:rPr lang="en-US" sz="1100" dirty="0">
                          <a:effectLst/>
                        </a:rPr>
                        <a:t>8</a:t>
                      </a:r>
                      <a:endParaRPr lang="es-ES" sz="1100" dirty="0">
                        <a:effectLst/>
                      </a:endParaRPr>
                    </a:p>
                    <a:p>
                      <a:pPr marR="153670" algn="r">
                        <a:spcBef>
                          <a:spcPts val="720"/>
                        </a:spcBef>
                        <a:spcAft>
                          <a:spcPts val="0"/>
                        </a:spcAft>
                      </a:pPr>
                      <a:r>
                        <a:rPr lang="en-US" sz="1100" dirty="0">
                          <a:effectLst/>
                        </a:rPr>
                        <a:t>11</a:t>
                      </a:r>
                      <a:endParaRPr lang="es-ES" sz="1100" dirty="0">
                        <a:effectLst/>
                      </a:endParaRPr>
                    </a:p>
                    <a:p>
                      <a:pPr marR="153670" algn="r">
                        <a:spcBef>
                          <a:spcPts val="720"/>
                        </a:spcBef>
                        <a:spcAft>
                          <a:spcPts val="0"/>
                        </a:spcAft>
                      </a:pPr>
                      <a:r>
                        <a:rPr lang="en-US" sz="1100" dirty="0">
                          <a:effectLst/>
                        </a:rPr>
                        <a:t>14</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spcAft>
                          <a:spcPts val="0"/>
                        </a:spcAft>
                      </a:pPr>
                      <a:r>
                        <a:rPr lang="en-US" sz="1100" dirty="0">
                          <a:effectLst/>
                        </a:rPr>
                        <a:t> </a:t>
                      </a:r>
                      <a:endParaRPr lang="es-ES" sz="1100" dirty="0">
                        <a:effectLst/>
                      </a:endParaRPr>
                    </a:p>
                    <a:p>
                      <a:pPr>
                        <a:spcAft>
                          <a:spcPts val="0"/>
                        </a:spcAft>
                      </a:pPr>
                      <a:r>
                        <a:rPr lang="en-US" sz="1100" dirty="0">
                          <a:effectLst/>
                        </a:rPr>
                        <a:t> </a:t>
                      </a:r>
                      <a:endParaRPr lang="es-ES" sz="1100" dirty="0">
                        <a:effectLst/>
                      </a:endParaRPr>
                    </a:p>
                    <a:p>
                      <a:pPr>
                        <a:spcBef>
                          <a:spcPts val="30"/>
                        </a:spcBef>
                        <a:spcAft>
                          <a:spcPts val="0"/>
                        </a:spcAft>
                      </a:pPr>
                      <a:r>
                        <a:rPr lang="en-US" sz="1150" dirty="0">
                          <a:effectLst/>
                        </a:rPr>
                        <a:t> </a:t>
                      </a:r>
                      <a:endParaRPr lang="es-ES" sz="1100" dirty="0">
                        <a:effectLst/>
                      </a:endParaRPr>
                    </a:p>
                    <a:p>
                      <a:pPr marL="155575">
                        <a:spcAft>
                          <a:spcPts val="0"/>
                        </a:spcAft>
                      </a:pPr>
                      <a:r>
                        <a:rPr lang="en-US" sz="1100" spc="-5" dirty="0" err="1">
                          <a:effectLst/>
                        </a:rPr>
                        <a:t>Ansiedad</a:t>
                      </a:r>
                      <a:r>
                        <a:rPr lang="en-US" sz="1100" spc="-5" dirty="0">
                          <a:effectLst/>
                        </a:rPr>
                        <a:t> somática</a:t>
                      </a:r>
                      <a:r>
                        <a:rPr lang="en-US" sz="1100" spc="-10" dirty="0">
                          <a:effectLst/>
                        </a:rPr>
                        <a:t> </a:t>
                      </a:r>
                      <a:r>
                        <a:rPr lang="en-US" sz="1100" spc="-5" dirty="0" err="1">
                          <a:effectLst/>
                        </a:rPr>
                        <a:t>físico</a:t>
                      </a:r>
                      <a:r>
                        <a:rPr lang="en-US" sz="1100" spc="-20" dirty="0">
                          <a:effectLst/>
                        </a:rPr>
                        <a:t> </a:t>
                      </a:r>
                      <a:r>
                        <a:rPr lang="en-US" sz="1100" dirty="0">
                          <a:effectLst/>
                        </a:rPr>
                        <a:t>/</a:t>
                      </a:r>
                      <a:r>
                        <a:rPr lang="en-US" sz="1100" spc="-5" dirty="0">
                          <a:effectLst/>
                        </a:rPr>
                        <a:t> </a:t>
                      </a:r>
                      <a:r>
                        <a:rPr lang="en-US" sz="1100" spc="-5" dirty="0" err="1">
                          <a:effectLst/>
                        </a:rPr>
                        <a:t>concreto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spcAft>
                          <a:spcPts val="0"/>
                        </a:spcAft>
                      </a:pPr>
                      <a:r>
                        <a:rPr lang="en-US" sz="1100" dirty="0">
                          <a:effectLst/>
                        </a:rPr>
                        <a:t> </a:t>
                      </a:r>
                      <a:endParaRPr lang="es-ES" sz="1100" dirty="0">
                        <a:effectLst/>
                      </a:endParaRPr>
                    </a:p>
                    <a:p>
                      <a:pPr>
                        <a:spcAft>
                          <a:spcPts val="0"/>
                        </a:spcAft>
                      </a:pPr>
                      <a:r>
                        <a:rPr lang="en-US" sz="1100" dirty="0">
                          <a:effectLst/>
                        </a:rPr>
                        <a:t> </a:t>
                      </a:r>
                      <a:endParaRPr lang="es-ES" sz="1100" dirty="0">
                        <a:effectLst/>
                      </a:endParaRPr>
                    </a:p>
                    <a:p>
                      <a:pPr>
                        <a:spcBef>
                          <a:spcPts val="30"/>
                        </a:spcBef>
                        <a:spcAft>
                          <a:spcPts val="0"/>
                        </a:spcAft>
                      </a:pPr>
                      <a:r>
                        <a:rPr lang="en-US" sz="1150" dirty="0">
                          <a:effectLst/>
                        </a:rPr>
                        <a:t> </a:t>
                      </a:r>
                      <a:endParaRPr lang="es-ES" sz="1100" dirty="0">
                        <a:effectLst/>
                      </a:endParaRPr>
                    </a:p>
                    <a:p>
                      <a:pPr marL="8255" algn="ctr">
                        <a:spcAft>
                          <a:spcPts val="0"/>
                        </a:spcAft>
                      </a:pPr>
                      <a:r>
                        <a:rPr lang="en-US" sz="1100" dirty="0">
                          <a:effectLst/>
                        </a:rPr>
                        <a:t>15</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bl>
          </a:graphicData>
        </a:graphic>
      </p:graphicFrame>
      <p:graphicFrame>
        <p:nvGraphicFramePr>
          <p:cNvPr id="14" name="Gráfico 13"/>
          <p:cNvGraphicFramePr/>
          <p:nvPr>
            <p:extLst>
              <p:ext uri="{D42A27DB-BD31-4B8C-83A1-F6EECF244321}">
                <p14:modId xmlns:p14="http://schemas.microsoft.com/office/powerpoint/2010/main" val="976103598"/>
              </p:ext>
            </p:extLst>
          </p:nvPr>
        </p:nvGraphicFramePr>
        <p:xfrm>
          <a:off x="508000" y="1672547"/>
          <a:ext cx="3124200" cy="17278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áfico 14"/>
          <p:cNvGraphicFramePr/>
          <p:nvPr>
            <p:extLst>
              <p:ext uri="{D42A27DB-BD31-4B8C-83A1-F6EECF244321}">
                <p14:modId xmlns:p14="http://schemas.microsoft.com/office/powerpoint/2010/main" val="3501114959"/>
              </p:ext>
            </p:extLst>
          </p:nvPr>
        </p:nvGraphicFramePr>
        <p:xfrm>
          <a:off x="195580" y="3370694"/>
          <a:ext cx="3436620" cy="168795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Gráfico 15"/>
          <p:cNvGraphicFramePr/>
          <p:nvPr>
            <p:extLst>
              <p:ext uri="{D42A27DB-BD31-4B8C-83A1-F6EECF244321}">
                <p14:modId xmlns:p14="http://schemas.microsoft.com/office/powerpoint/2010/main" val="3722091723"/>
              </p:ext>
            </p:extLst>
          </p:nvPr>
        </p:nvGraphicFramePr>
        <p:xfrm>
          <a:off x="8383318" y="1672547"/>
          <a:ext cx="3211782" cy="172786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27198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pic>
        <p:nvPicPr>
          <p:cNvPr id="12" name="Picture 10" descr="RECREOS ACTIVOS - I.E.S. Margarita Sala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68025" y="0"/>
            <a:ext cx="1323975" cy="18083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12" descr="logo espe-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sp>
        <p:nvSpPr>
          <p:cNvPr id="13" name="Rectángulo redondeado 12"/>
          <p:cNvSpPr/>
          <p:nvPr/>
        </p:nvSpPr>
        <p:spPr>
          <a:xfrm>
            <a:off x="1705348" y="440634"/>
            <a:ext cx="3365654" cy="882725"/>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CAPÌTULO I</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18" name="Rectángulo 17"/>
          <p:cNvSpPr/>
          <p:nvPr/>
        </p:nvSpPr>
        <p:spPr>
          <a:xfrm>
            <a:off x="1621640" y="1651556"/>
            <a:ext cx="3533069" cy="4001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ES_tradnl" sz="2000" dirty="0" smtClean="0">
                <a:ln w="12700">
                  <a:solidFill>
                    <a:schemeClr val="tx1"/>
                  </a:solidFill>
                </a:ln>
                <a:solidFill>
                  <a:schemeClr val="tx1">
                    <a:lumMod val="95000"/>
                    <a:lumOff val="5000"/>
                  </a:schemeClr>
                </a:solidFill>
              </a:rPr>
              <a:t>PROBLEMA DE INVESTIGACIÒN</a:t>
            </a:r>
            <a:endParaRPr lang="es-ES_tradnl" sz="2000" dirty="0">
              <a:ln w="12700">
                <a:solidFill>
                  <a:schemeClr val="tx1"/>
                </a:solidFill>
              </a:ln>
              <a:solidFill>
                <a:schemeClr val="tx1">
                  <a:lumMod val="95000"/>
                  <a:lumOff val="5000"/>
                </a:schemeClr>
              </a:solidFill>
            </a:endParaRPr>
          </a:p>
        </p:txBody>
      </p:sp>
      <p:sp>
        <p:nvSpPr>
          <p:cNvPr id="19" name="Rectángulo 18"/>
          <p:cNvSpPr/>
          <p:nvPr/>
        </p:nvSpPr>
        <p:spPr>
          <a:xfrm>
            <a:off x="7640047" y="1675248"/>
            <a:ext cx="198481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ES_tradnl" sz="2000" dirty="0" smtClean="0">
                <a:ln w="12700">
                  <a:solidFill>
                    <a:schemeClr val="tx1"/>
                  </a:solidFill>
                </a:ln>
                <a:solidFill>
                  <a:schemeClr val="tx1">
                    <a:lumMod val="95000"/>
                    <a:lumOff val="5000"/>
                  </a:schemeClr>
                </a:solidFill>
              </a:rPr>
              <a:t>MARCO TEÒRICO</a:t>
            </a:r>
            <a:endParaRPr lang="es-ES_tradnl" sz="2000" dirty="0">
              <a:ln w="12700">
                <a:solidFill>
                  <a:schemeClr val="tx1"/>
                </a:solidFill>
              </a:ln>
              <a:solidFill>
                <a:schemeClr val="tx1">
                  <a:lumMod val="95000"/>
                  <a:lumOff val="5000"/>
                </a:schemeClr>
              </a:solidFill>
            </a:endParaRPr>
          </a:p>
        </p:txBody>
      </p:sp>
      <p:sp>
        <p:nvSpPr>
          <p:cNvPr id="20" name="Rectángulo redondeado 19"/>
          <p:cNvSpPr/>
          <p:nvPr/>
        </p:nvSpPr>
        <p:spPr>
          <a:xfrm>
            <a:off x="6949625" y="400924"/>
            <a:ext cx="3365654" cy="882725"/>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CAPÌTULO II</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21" name="Rectángulo redondeado 20"/>
          <p:cNvSpPr/>
          <p:nvPr/>
        </p:nvSpPr>
        <p:spPr>
          <a:xfrm>
            <a:off x="6949625" y="2536386"/>
            <a:ext cx="3365654" cy="882725"/>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CAPÌTULO IV</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22" name="Rectángulo redondeado 21"/>
          <p:cNvSpPr/>
          <p:nvPr/>
        </p:nvSpPr>
        <p:spPr>
          <a:xfrm>
            <a:off x="1705348" y="2575122"/>
            <a:ext cx="3365654" cy="882725"/>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CAPÌTULO III</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23" name="Rectángulo redondeado 22"/>
          <p:cNvSpPr/>
          <p:nvPr/>
        </p:nvSpPr>
        <p:spPr>
          <a:xfrm>
            <a:off x="4413173" y="4371858"/>
            <a:ext cx="3365654" cy="882725"/>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CAPÌTULO V</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24" name="Rectángulo 23"/>
          <p:cNvSpPr/>
          <p:nvPr/>
        </p:nvSpPr>
        <p:spPr>
          <a:xfrm>
            <a:off x="1288230" y="3766474"/>
            <a:ext cx="419989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ES_tradnl" sz="2000" dirty="0" smtClean="0">
                <a:ln w="12700">
                  <a:solidFill>
                    <a:schemeClr val="tx1"/>
                  </a:solidFill>
                </a:ln>
                <a:solidFill>
                  <a:schemeClr val="tx1">
                    <a:lumMod val="95000"/>
                    <a:lumOff val="5000"/>
                  </a:schemeClr>
                </a:solidFill>
              </a:rPr>
              <a:t>METODOLOGÌA DE LA INVESTIGACIÒN</a:t>
            </a:r>
            <a:endParaRPr lang="es-ES_tradnl" sz="2000" dirty="0">
              <a:ln w="12700">
                <a:solidFill>
                  <a:schemeClr val="tx1"/>
                </a:solidFill>
              </a:ln>
              <a:solidFill>
                <a:schemeClr val="tx1">
                  <a:lumMod val="95000"/>
                  <a:lumOff val="5000"/>
                </a:schemeClr>
              </a:solidFill>
            </a:endParaRPr>
          </a:p>
        </p:txBody>
      </p:sp>
      <p:sp>
        <p:nvSpPr>
          <p:cNvPr id="25" name="Rectángulo 24"/>
          <p:cNvSpPr/>
          <p:nvPr/>
        </p:nvSpPr>
        <p:spPr>
          <a:xfrm>
            <a:off x="6278060" y="3719827"/>
            <a:ext cx="4956984" cy="4001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ES_tradnl" sz="2000" dirty="0" smtClean="0">
                <a:ln w="12700">
                  <a:solidFill>
                    <a:schemeClr val="tx1"/>
                  </a:solidFill>
                </a:ln>
                <a:solidFill>
                  <a:schemeClr val="tx1">
                    <a:lumMod val="95000"/>
                    <a:lumOff val="5000"/>
                  </a:schemeClr>
                </a:solidFill>
              </a:rPr>
              <a:t>ANÀLISIS  INTERPRETACIÒN DE RESULTADOS</a:t>
            </a:r>
            <a:endParaRPr lang="es-ES_tradnl" sz="2000" dirty="0">
              <a:ln w="12700">
                <a:solidFill>
                  <a:schemeClr val="tx1"/>
                </a:solidFill>
              </a:ln>
              <a:solidFill>
                <a:schemeClr val="tx1">
                  <a:lumMod val="95000"/>
                  <a:lumOff val="5000"/>
                </a:schemeClr>
              </a:solidFill>
            </a:endParaRPr>
          </a:p>
        </p:txBody>
      </p:sp>
      <p:sp>
        <p:nvSpPr>
          <p:cNvPr id="26" name="Rectángulo 25"/>
          <p:cNvSpPr/>
          <p:nvPr/>
        </p:nvSpPr>
        <p:spPr>
          <a:xfrm>
            <a:off x="3950346" y="5379164"/>
            <a:ext cx="4291308" cy="4001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ES_tradnl" sz="2000" dirty="0" smtClean="0">
                <a:ln w="12700">
                  <a:solidFill>
                    <a:schemeClr val="tx1"/>
                  </a:solidFill>
                </a:ln>
                <a:solidFill>
                  <a:schemeClr val="tx1">
                    <a:lumMod val="95000"/>
                    <a:lumOff val="5000"/>
                  </a:schemeClr>
                </a:solidFill>
              </a:rPr>
              <a:t>CONCLUCIONES Y RECOMENDACIONES</a:t>
            </a:r>
            <a:endParaRPr lang="es-ES_tradnl" sz="2000" dirty="0">
              <a:ln w="12700">
                <a:solidFill>
                  <a:schemeClr val="tx1"/>
                </a:solidFill>
              </a:ln>
              <a:solidFill>
                <a:schemeClr val="tx1">
                  <a:lumMod val="95000"/>
                  <a:lumOff val="5000"/>
                </a:schemeClr>
              </a:solidFill>
            </a:endParaRPr>
          </a:p>
        </p:txBody>
      </p:sp>
    </p:spTree>
    <p:extLst>
      <p:ext uri="{BB962C8B-B14F-4D97-AF65-F5344CB8AC3E}">
        <p14:creationId xmlns:p14="http://schemas.microsoft.com/office/powerpoint/2010/main" val="23411267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sp>
        <p:nvSpPr>
          <p:cNvPr id="5" name="Rectángulo redondeado 4"/>
          <p:cNvSpPr/>
          <p:nvPr/>
        </p:nvSpPr>
        <p:spPr>
          <a:xfrm>
            <a:off x="3351464" y="45126"/>
            <a:ext cx="5500436" cy="779226"/>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COMPROBACIÒN – HIPÒTESIS</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Elipse 5"/>
          <p:cNvSpPr/>
          <p:nvPr/>
        </p:nvSpPr>
        <p:spPr>
          <a:xfrm>
            <a:off x="1621523" y="2350118"/>
            <a:ext cx="3185789" cy="121417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dirty="0" smtClean="0"/>
              <a:t>CHI CUADRADO </a:t>
            </a:r>
            <a:endParaRPr lang="es-ES" dirty="0"/>
          </a:p>
        </p:txBody>
      </p:sp>
      <p:cxnSp>
        <p:nvCxnSpPr>
          <p:cNvPr id="8" name="Conector recto de flecha 7"/>
          <p:cNvCxnSpPr/>
          <p:nvPr/>
        </p:nvCxnSpPr>
        <p:spPr>
          <a:xfrm flipV="1">
            <a:off x="4807312" y="2350118"/>
            <a:ext cx="1143000" cy="355600"/>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cxnSp>
        <p:nvCxnSpPr>
          <p:cNvPr id="9" name="Conector recto de flecha 8"/>
          <p:cNvCxnSpPr/>
          <p:nvPr/>
        </p:nvCxnSpPr>
        <p:spPr>
          <a:xfrm>
            <a:off x="4807312" y="3238784"/>
            <a:ext cx="1143000" cy="431800"/>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sp>
        <p:nvSpPr>
          <p:cNvPr id="2" name="Rombo 1"/>
          <p:cNvSpPr/>
          <p:nvPr/>
        </p:nvSpPr>
        <p:spPr>
          <a:xfrm>
            <a:off x="6096000" y="2005017"/>
            <a:ext cx="1103085" cy="651329"/>
          </a:xfrm>
          <a:prstGeom prst="diamon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S" dirty="0" smtClean="0"/>
              <a:t>H1</a:t>
            </a:r>
            <a:endParaRPr lang="es-ES" dirty="0"/>
          </a:p>
        </p:txBody>
      </p:sp>
      <p:sp>
        <p:nvSpPr>
          <p:cNvPr id="19" name="Rombo 18"/>
          <p:cNvSpPr/>
          <p:nvPr/>
        </p:nvSpPr>
        <p:spPr>
          <a:xfrm>
            <a:off x="5950312" y="3686375"/>
            <a:ext cx="1103085" cy="651329"/>
          </a:xfrm>
          <a:prstGeom prst="diamond">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dirty="0" smtClean="0"/>
              <a:t>Ho</a:t>
            </a:r>
            <a:endParaRPr lang="es-ES" dirty="0"/>
          </a:p>
        </p:txBody>
      </p:sp>
      <p:pic>
        <p:nvPicPr>
          <p:cNvPr id="15" name="Picture 12" descr="futbol-americano-y-futbol-imagen-animada-001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57972" y="92796"/>
            <a:ext cx="1053874" cy="146311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3" y="29410"/>
            <a:ext cx="2276475" cy="1428750"/>
          </a:xfrm>
          <a:prstGeom prst="rect">
            <a:avLst/>
          </a:prstGeom>
        </p:spPr>
      </p:pic>
      <p:sp>
        <p:nvSpPr>
          <p:cNvPr id="13" name="Rectángulo 12"/>
          <p:cNvSpPr/>
          <p:nvPr/>
        </p:nvSpPr>
        <p:spPr>
          <a:xfrm>
            <a:off x="5583589" y="4504386"/>
            <a:ext cx="183653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spcAft>
                <a:spcPts val="0"/>
              </a:spcAft>
            </a:pPr>
            <a:r>
              <a:rPr lang="es-ES_tradnl" b="1" i="1" dirty="0" smtClean="0">
                <a:latin typeface="Times New Roman" panose="02020603050405020304" pitchFamily="18" charset="0"/>
                <a:ea typeface="Calibri" panose="020F0502020204030204" pitchFamily="34" charset="0"/>
              </a:rPr>
              <a:t>NULA</a:t>
            </a:r>
            <a:endParaRPr lang="es-ES" dirty="0">
              <a:effectLst/>
              <a:latin typeface="Times New Roman" panose="02020603050405020304" pitchFamily="18" charset="0"/>
              <a:ea typeface="Calibri" panose="020F0502020204030204" pitchFamily="34" charset="0"/>
            </a:endParaRPr>
          </a:p>
        </p:txBody>
      </p:sp>
      <p:sp>
        <p:nvSpPr>
          <p:cNvPr id="14" name="Rectángulo 13"/>
          <p:cNvSpPr/>
          <p:nvPr/>
        </p:nvSpPr>
        <p:spPr>
          <a:xfrm>
            <a:off x="5583589" y="1355730"/>
            <a:ext cx="208922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spcAft>
                <a:spcPts val="0"/>
              </a:spcAft>
            </a:pPr>
            <a:r>
              <a:rPr lang="es-ES_tradnl" b="1" i="1" dirty="0" smtClean="0">
                <a:latin typeface="Times New Roman" panose="02020603050405020304" pitchFamily="18" charset="0"/>
                <a:ea typeface="Calibri" panose="020F0502020204030204" pitchFamily="34" charset="0"/>
              </a:rPr>
              <a:t>ALTERNA</a:t>
            </a:r>
            <a:endParaRPr lang="es-ES"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823504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301478" y="669224"/>
            <a:ext cx="5084916" cy="573741"/>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rPr>
              <a:t> FRECUENCIAS OBSERVADAS</a:t>
            </a:r>
          </a:p>
        </p:txBody>
      </p:sp>
      <p:graphicFrame>
        <p:nvGraphicFramePr>
          <p:cNvPr id="5" name="Tabla 4"/>
          <p:cNvGraphicFramePr>
            <a:graphicFrameLocks noGrp="1"/>
          </p:cNvGraphicFramePr>
          <p:nvPr>
            <p:extLst>
              <p:ext uri="{D42A27DB-BD31-4B8C-83A1-F6EECF244321}">
                <p14:modId xmlns:p14="http://schemas.microsoft.com/office/powerpoint/2010/main" val="936208236"/>
              </p:ext>
            </p:extLst>
          </p:nvPr>
        </p:nvGraphicFramePr>
        <p:xfrm>
          <a:off x="153994" y="1609861"/>
          <a:ext cx="5708650" cy="1203960"/>
        </p:xfrm>
        <a:graphic>
          <a:graphicData uri="http://schemas.openxmlformats.org/drawingml/2006/table">
            <a:tbl>
              <a:tblPr firstRow="1" firstCol="1" bandRow="1">
                <a:tableStyleId>{ED083AE6-46FA-4A59-8FB0-9F97EB10719F}</a:tableStyleId>
              </a:tblPr>
              <a:tblGrid>
                <a:gridCol w="3204210"/>
                <a:gridCol w="329565"/>
                <a:gridCol w="426085"/>
                <a:gridCol w="428625"/>
                <a:gridCol w="434975"/>
                <a:gridCol w="442595"/>
                <a:gridCol w="442595"/>
              </a:tblGrid>
              <a:tr h="0">
                <a:tc>
                  <a:txBody>
                    <a:bodyPr/>
                    <a:lstStyle/>
                    <a:p>
                      <a:pPr algn="ctr">
                        <a:spcAft>
                          <a:spcPts val="0"/>
                        </a:spcAft>
                      </a:pPr>
                      <a:r>
                        <a:rPr lang="es-ES" sz="1200" dirty="0">
                          <a:effectLst/>
                        </a:rPr>
                        <a:t>PREGUNTA</a:t>
                      </a:r>
                      <a:endParaRPr lang="es-ES" sz="1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1</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2</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3</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4</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5</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TOTAL</a:t>
                      </a:r>
                      <a:endParaRPr lang="es-ES" sz="1200">
                        <a:effectLst/>
                        <a:latin typeface="Times New Roman" panose="02020603050405020304" pitchFamily="18" charset="0"/>
                        <a:ea typeface="Calibri" panose="020F0502020204030204" pitchFamily="34" charset="0"/>
                      </a:endParaRPr>
                    </a:p>
                  </a:txBody>
                  <a:tcPr marL="68580" marR="68580" marT="0" marB="0" anchor="ctr"/>
                </a:tc>
              </a:tr>
              <a:tr h="0">
                <a:tc>
                  <a:txBody>
                    <a:bodyPr/>
                    <a:lstStyle/>
                    <a:p>
                      <a:pPr algn="just">
                        <a:spcAft>
                          <a:spcPts val="0"/>
                        </a:spcAft>
                      </a:pPr>
                      <a:r>
                        <a:rPr lang="es-ES" sz="1100">
                          <a:effectLst/>
                        </a:rPr>
                        <a:t>Antes de la Competencia</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0</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10</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1</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47</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53</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111</a:t>
                      </a:r>
                      <a:endParaRPr lang="es-ES" sz="1200">
                        <a:effectLst/>
                        <a:latin typeface="Times New Roman" panose="02020603050405020304" pitchFamily="18" charset="0"/>
                        <a:ea typeface="Calibri" panose="020F0502020204030204" pitchFamily="34" charset="0"/>
                      </a:endParaRPr>
                    </a:p>
                  </a:txBody>
                  <a:tcPr marL="68580" marR="68580" marT="0" marB="0" anchor="ctr"/>
                </a:tc>
              </a:tr>
              <a:tr h="0">
                <a:tc>
                  <a:txBody>
                    <a:bodyPr/>
                    <a:lstStyle/>
                    <a:p>
                      <a:pPr algn="just">
                        <a:spcAft>
                          <a:spcPts val="0"/>
                        </a:spcAft>
                      </a:pPr>
                      <a:r>
                        <a:rPr lang="es-ES" sz="1100">
                          <a:effectLst/>
                        </a:rPr>
                        <a:t>Después de la competencia</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0</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0</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0</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10</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110</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120</a:t>
                      </a:r>
                      <a:endParaRPr lang="es-ES" sz="1200">
                        <a:effectLst/>
                        <a:latin typeface="Times New Roman" panose="02020603050405020304" pitchFamily="18" charset="0"/>
                        <a:ea typeface="Calibri" panose="020F0502020204030204" pitchFamily="34" charset="0"/>
                      </a:endParaRPr>
                    </a:p>
                  </a:txBody>
                  <a:tcPr marL="68580" marR="68580" marT="0" marB="0" anchor="ctr"/>
                </a:tc>
              </a:tr>
              <a:tr h="141605">
                <a:tc>
                  <a:txBody>
                    <a:bodyPr/>
                    <a:lstStyle/>
                    <a:p>
                      <a:pPr algn="just">
                        <a:spcAft>
                          <a:spcPts val="0"/>
                        </a:spcAft>
                      </a:pPr>
                      <a:r>
                        <a:rPr lang="es-ES" sz="1100" dirty="0">
                          <a:effectLst/>
                        </a:rPr>
                        <a:t>TOTAL</a:t>
                      </a:r>
                      <a:endParaRPr lang="es-ES" sz="1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0</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10</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1</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57</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 </a:t>
                      </a:r>
                      <a:endParaRPr lang="es-ES" sz="1200">
                        <a:effectLst/>
                      </a:endParaRPr>
                    </a:p>
                    <a:p>
                      <a:pPr algn="ctr">
                        <a:spcAft>
                          <a:spcPts val="0"/>
                        </a:spcAft>
                      </a:pPr>
                      <a:r>
                        <a:rPr lang="es-ES" sz="1100">
                          <a:effectLst/>
                        </a:rPr>
                        <a:t>163</a:t>
                      </a:r>
                      <a:endParaRPr lang="es-ES" sz="1200">
                        <a:effectLst/>
                      </a:endParaRPr>
                    </a:p>
                    <a:p>
                      <a:pPr algn="ctr">
                        <a:spcAft>
                          <a:spcPts val="0"/>
                        </a:spcAft>
                      </a:pPr>
                      <a:r>
                        <a:rPr lang="es-ES" sz="1100">
                          <a:effectLst/>
                        </a:rPr>
                        <a:t> </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dirty="0">
                          <a:effectLst/>
                        </a:rPr>
                        <a:t>231</a:t>
                      </a:r>
                      <a:endParaRPr lang="es-ES" sz="1200" dirty="0">
                        <a:effectLst/>
                        <a:latin typeface="Times New Roman" panose="02020603050405020304" pitchFamily="18" charset="0"/>
                        <a:ea typeface="Calibri" panose="020F0502020204030204" pitchFamily="34" charset="0"/>
                      </a:endParaRPr>
                    </a:p>
                  </a:txBody>
                  <a:tcPr marL="68580" marR="68580" marT="0" marB="0" anchor="ctr"/>
                </a:tc>
              </a:tr>
            </a:tbl>
          </a:graphicData>
        </a:graphic>
      </p:graphicFrame>
      <p:sp>
        <p:nvSpPr>
          <p:cNvPr id="6" name="Rectángulo redondeado 5"/>
          <p:cNvSpPr/>
          <p:nvPr/>
        </p:nvSpPr>
        <p:spPr>
          <a:xfrm>
            <a:off x="7039999" y="669224"/>
            <a:ext cx="4739878" cy="573741"/>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rPr>
              <a:t> FRECUENCIAS ESPERADAS</a:t>
            </a:r>
          </a:p>
        </p:txBody>
      </p:sp>
      <p:graphicFrame>
        <p:nvGraphicFramePr>
          <p:cNvPr id="7" name="Tabla 6"/>
          <p:cNvGraphicFramePr>
            <a:graphicFrameLocks noGrp="1"/>
          </p:cNvGraphicFramePr>
          <p:nvPr>
            <p:extLst>
              <p:ext uri="{D42A27DB-BD31-4B8C-83A1-F6EECF244321}">
                <p14:modId xmlns:p14="http://schemas.microsoft.com/office/powerpoint/2010/main" val="282127275"/>
              </p:ext>
            </p:extLst>
          </p:nvPr>
        </p:nvGraphicFramePr>
        <p:xfrm>
          <a:off x="6799135" y="1688515"/>
          <a:ext cx="5221605" cy="1203152"/>
        </p:xfrm>
        <a:graphic>
          <a:graphicData uri="http://schemas.openxmlformats.org/drawingml/2006/table">
            <a:tbl>
              <a:tblPr firstRow="1" firstCol="1" bandRow="1">
                <a:tableStyleId>{ED083AE6-46FA-4A59-8FB0-9F97EB10719F}</a:tableStyleId>
              </a:tblPr>
              <a:tblGrid>
                <a:gridCol w="2548255"/>
                <a:gridCol w="295910"/>
                <a:gridCol w="556260"/>
                <a:gridCol w="556260"/>
                <a:gridCol w="632460"/>
                <a:gridCol w="632460"/>
              </a:tblGrid>
              <a:tr h="320840">
                <a:tc>
                  <a:txBody>
                    <a:bodyPr/>
                    <a:lstStyle/>
                    <a:p>
                      <a:pPr algn="ctr">
                        <a:spcAft>
                          <a:spcPts val="0"/>
                        </a:spcAft>
                      </a:pPr>
                      <a:r>
                        <a:rPr lang="es-ES" sz="1200" dirty="0">
                          <a:effectLst/>
                        </a:rPr>
                        <a:t> </a:t>
                      </a:r>
                      <a:endParaRPr lang="es-ES" sz="1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1</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dirty="0">
                          <a:effectLst/>
                        </a:rPr>
                        <a:t>2</a:t>
                      </a:r>
                      <a:endParaRPr lang="es-ES" sz="1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3</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4</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200">
                          <a:effectLst/>
                        </a:rPr>
                        <a:t>5</a:t>
                      </a:r>
                      <a:endParaRPr lang="es-ES" sz="1200">
                        <a:effectLst/>
                        <a:latin typeface="Times New Roman" panose="02020603050405020304" pitchFamily="18" charset="0"/>
                        <a:ea typeface="Calibri" panose="020F0502020204030204" pitchFamily="34" charset="0"/>
                      </a:endParaRPr>
                    </a:p>
                  </a:txBody>
                  <a:tcPr marL="68580" marR="68580" marT="0" marB="0" anchor="ctr"/>
                </a:tc>
              </a:tr>
              <a:tr h="294104">
                <a:tc>
                  <a:txBody>
                    <a:bodyPr/>
                    <a:lstStyle/>
                    <a:p>
                      <a:pPr algn="just">
                        <a:spcAft>
                          <a:spcPts val="0"/>
                        </a:spcAft>
                      </a:pPr>
                      <a:r>
                        <a:rPr lang="es-ES" sz="1100">
                          <a:effectLst/>
                        </a:rPr>
                        <a:t>Antes de la Competencia</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0</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4,8051</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0,4805</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23,3896</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78,3246</a:t>
                      </a:r>
                      <a:endParaRPr lang="es-ES" sz="1200">
                        <a:effectLst/>
                        <a:latin typeface="Times New Roman" panose="02020603050405020304" pitchFamily="18" charset="0"/>
                        <a:ea typeface="Calibri" panose="020F0502020204030204" pitchFamily="34" charset="0"/>
                      </a:endParaRPr>
                    </a:p>
                  </a:txBody>
                  <a:tcPr marL="68580" marR="68580" marT="0" marB="0" anchor="ctr"/>
                </a:tc>
              </a:tr>
              <a:tr h="294104">
                <a:tc>
                  <a:txBody>
                    <a:bodyPr/>
                    <a:lstStyle/>
                    <a:p>
                      <a:pPr algn="just">
                        <a:spcAft>
                          <a:spcPts val="0"/>
                        </a:spcAft>
                      </a:pPr>
                      <a:r>
                        <a:rPr lang="es-ES" sz="1100">
                          <a:effectLst/>
                        </a:rPr>
                        <a:t>Después de la Competencia</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0</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5,1948</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0,5194</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29,6103</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84,67</a:t>
                      </a:r>
                      <a:endParaRPr lang="es-ES" sz="1200">
                        <a:effectLst/>
                        <a:latin typeface="Times New Roman" panose="02020603050405020304" pitchFamily="18" charset="0"/>
                        <a:ea typeface="Calibri" panose="020F0502020204030204" pitchFamily="34" charset="0"/>
                      </a:endParaRPr>
                    </a:p>
                  </a:txBody>
                  <a:tcPr marL="68580" marR="68580" marT="0" marB="0" anchor="ctr"/>
                </a:tc>
              </a:tr>
              <a:tr h="294104">
                <a:tc>
                  <a:txBody>
                    <a:bodyPr/>
                    <a:lstStyle/>
                    <a:p>
                      <a:pPr>
                        <a:spcAft>
                          <a:spcPts val="0"/>
                        </a:spcAft>
                      </a:pPr>
                      <a:r>
                        <a:rPr lang="es-ES" sz="1100" dirty="0">
                          <a:effectLst/>
                        </a:rPr>
                        <a:t>TOTAL</a:t>
                      </a:r>
                      <a:endParaRPr lang="es-ES" sz="1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0</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10</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1</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a:effectLst/>
                        </a:rPr>
                        <a:t>57</a:t>
                      </a:r>
                      <a:endParaRPr lang="es-ES"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spcAft>
                          <a:spcPts val="0"/>
                        </a:spcAft>
                      </a:pPr>
                      <a:r>
                        <a:rPr lang="es-ES" sz="1100" dirty="0">
                          <a:effectLst/>
                        </a:rPr>
                        <a:t>163</a:t>
                      </a:r>
                      <a:endParaRPr lang="es-ES" sz="1200" dirty="0">
                        <a:effectLst/>
                        <a:latin typeface="Times New Roman" panose="02020603050405020304" pitchFamily="18" charset="0"/>
                        <a:ea typeface="Calibri" panose="020F0502020204030204" pitchFamily="34" charset="0"/>
                      </a:endParaRPr>
                    </a:p>
                  </a:txBody>
                  <a:tcPr marL="68580" marR="68580" marT="0" marB="0" anchor="ctr"/>
                </a:tc>
              </a:tr>
            </a:tbl>
          </a:graphicData>
        </a:graphic>
      </p:graphicFrame>
      <p:sp>
        <p:nvSpPr>
          <p:cNvPr id="8" name="Rectángulo 7"/>
          <p:cNvSpPr/>
          <p:nvPr/>
        </p:nvSpPr>
        <p:spPr>
          <a:xfrm>
            <a:off x="4319699" y="3351965"/>
            <a:ext cx="349884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spcAft>
                <a:spcPts val="0"/>
              </a:spcAft>
            </a:pPr>
            <a:r>
              <a:rPr lang="es-ES_tradnl" b="1" i="1" dirty="0">
                <a:latin typeface="Times New Roman" panose="02020603050405020304" pitchFamily="18" charset="0"/>
                <a:ea typeface="Calibri" panose="020F0502020204030204" pitchFamily="34" charset="0"/>
              </a:rPr>
              <a:t>C</a:t>
            </a:r>
            <a:r>
              <a:rPr lang="es-ES_tradnl" b="1" dirty="0">
                <a:latin typeface="Times New Roman" panose="02020603050405020304" pitchFamily="18" charset="0"/>
                <a:ea typeface="Calibri" panose="020F0502020204030204" pitchFamily="34" charset="0"/>
              </a:rPr>
              <a:t>álculo Del Chi Cuadrado X</a:t>
            </a:r>
            <a:r>
              <a:rPr lang="es-ES_tradnl" b="1" baseline="30000" dirty="0">
                <a:latin typeface="Times New Roman" panose="02020603050405020304" pitchFamily="18" charset="0"/>
                <a:ea typeface="Calibri" panose="020F0502020204030204" pitchFamily="34" charset="0"/>
              </a:rPr>
              <a:t>2</a:t>
            </a:r>
            <a:endParaRPr lang="es-ES" dirty="0">
              <a:effectLst/>
              <a:latin typeface="Times New Roman" panose="02020603050405020304" pitchFamily="18" charset="0"/>
              <a:ea typeface="Calibri" panose="020F0502020204030204" pitchFamily="34" charset="0"/>
            </a:endParaRPr>
          </a:p>
        </p:txBody>
      </p:sp>
      <p:graphicFrame>
        <p:nvGraphicFramePr>
          <p:cNvPr id="9" name="Tabla 8"/>
          <p:cNvGraphicFramePr>
            <a:graphicFrameLocks noGrp="1"/>
          </p:cNvGraphicFramePr>
          <p:nvPr>
            <p:extLst>
              <p:ext uri="{D42A27DB-BD31-4B8C-83A1-F6EECF244321}">
                <p14:modId xmlns:p14="http://schemas.microsoft.com/office/powerpoint/2010/main" val="3906929890"/>
              </p:ext>
            </p:extLst>
          </p:nvPr>
        </p:nvGraphicFramePr>
        <p:xfrm>
          <a:off x="3731017" y="3978806"/>
          <a:ext cx="5085208" cy="2743200"/>
        </p:xfrm>
        <a:graphic>
          <a:graphicData uri="http://schemas.openxmlformats.org/drawingml/2006/table">
            <a:tbl>
              <a:tblPr>
                <a:tableStyleId>{ED083AE6-46FA-4A59-8FB0-9F97EB10719F}</a:tableStyleId>
              </a:tblPr>
              <a:tblGrid>
                <a:gridCol w="638989"/>
                <a:gridCol w="752978"/>
                <a:gridCol w="830491"/>
                <a:gridCol w="1292960"/>
                <a:gridCol w="1569790"/>
              </a:tblGrid>
              <a:tr h="252545">
                <a:tc>
                  <a:txBody>
                    <a:bodyPr/>
                    <a:lstStyle/>
                    <a:p>
                      <a:pPr algn="ctr">
                        <a:lnSpc>
                          <a:spcPct val="150000"/>
                        </a:lnSpc>
                        <a:spcAft>
                          <a:spcPts val="0"/>
                        </a:spcAft>
                      </a:pPr>
                      <a:r>
                        <a:rPr lang="es-ES_tradnl" sz="1200" b="1" dirty="0">
                          <a:effectLst/>
                        </a:rPr>
                        <a:t>O</a:t>
                      </a:r>
                      <a:endParaRPr lang="es-ES" sz="1200" b="1"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b="1">
                          <a:effectLst/>
                        </a:rPr>
                        <a:t>E</a:t>
                      </a:r>
                      <a:endParaRPr lang="es-ES" sz="1200" b="1">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b="1" dirty="0">
                          <a:effectLst/>
                        </a:rPr>
                        <a:t>O-E</a:t>
                      </a:r>
                      <a:endParaRPr lang="es-ES" sz="1200" b="1"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b="1" dirty="0">
                          <a:effectLst/>
                        </a:rPr>
                        <a:t>(O-E)</a:t>
                      </a:r>
                      <a:r>
                        <a:rPr lang="es-ES_tradnl" sz="1200" b="1" baseline="30000" dirty="0">
                          <a:effectLst/>
                        </a:rPr>
                        <a:t>2</a:t>
                      </a:r>
                      <a:r>
                        <a:rPr lang="es-ES_tradnl" sz="1200" b="1" dirty="0">
                          <a:effectLst/>
                        </a:rPr>
                        <a:t> </a:t>
                      </a:r>
                      <a:endParaRPr lang="es-ES" sz="1200" b="1"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b="1" dirty="0">
                          <a:effectLst/>
                        </a:rPr>
                        <a:t>(O-E)</a:t>
                      </a:r>
                      <a:r>
                        <a:rPr lang="es-ES_tradnl" sz="1200" b="1" baseline="30000" dirty="0">
                          <a:effectLst/>
                        </a:rPr>
                        <a:t>2</a:t>
                      </a:r>
                      <a:r>
                        <a:rPr lang="es-ES_tradnl" sz="1200" b="1" dirty="0">
                          <a:effectLst/>
                        </a:rPr>
                        <a:t> / E</a:t>
                      </a:r>
                      <a:endParaRPr lang="es-ES" sz="1200" b="1" dirty="0">
                        <a:effectLst/>
                        <a:latin typeface="Times New Roman" panose="02020603050405020304" pitchFamily="18" charset="0"/>
                        <a:ea typeface="Calibri" panose="020F0502020204030204" pitchFamily="34" charset="0"/>
                      </a:endParaRPr>
                    </a:p>
                  </a:txBody>
                  <a:tcPr marL="44450" marR="44450" marT="0" marB="0" anchor="ctr"/>
                </a:tc>
              </a:tr>
              <a:tr h="249890">
                <a:tc>
                  <a:txBody>
                    <a:bodyPr/>
                    <a:lstStyle/>
                    <a:p>
                      <a:pPr algn="ctr">
                        <a:lnSpc>
                          <a:spcPct val="150000"/>
                        </a:lnSpc>
                        <a:spcAft>
                          <a:spcPts val="0"/>
                        </a:spcAft>
                      </a:pPr>
                      <a:r>
                        <a:rPr lang="es-ES_tradnl" sz="1200">
                          <a:effectLst/>
                        </a:rPr>
                        <a:t>10</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4,8051</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5,1949</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dirty="0">
                          <a:effectLst/>
                        </a:rPr>
                        <a:t>26,9869</a:t>
                      </a:r>
                      <a:endParaRPr lang="es-ES" sz="1200"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dirty="0">
                          <a:effectLst/>
                        </a:rPr>
                        <a:t>5.6151</a:t>
                      </a:r>
                      <a:endParaRPr lang="es-ES" sz="1200" dirty="0">
                        <a:effectLst/>
                        <a:latin typeface="Times New Roman" panose="02020603050405020304" pitchFamily="18" charset="0"/>
                        <a:ea typeface="Calibri" panose="020F0502020204030204" pitchFamily="34" charset="0"/>
                      </a:endParaRPr>
                    </a:p>
                  </a:txBody>
                  <a:tcPr marL="44450" marR="44450" marT="0" marB="0" anchor="ctr"/>
                </a:tc>
              </a:tr>
              <a:tr h="249890">
                <a:tc>
                  <a:txBody>
                    <a:bodyPr/>
                    <a:lstStyle/>
                    <a:p>
                      <a:pPr algn="ctr">
                        <a:lnSpc>
                          <a:spcPct val="150000"/>
                        </a:lnSpc>
                        <a:spcAft>
                          <a:spcPts val="0"/>
                        </a:spcAft>
                      </a:pPr>
                      <a:r>
                        <a:rPr lang="es-ES_tradnl" sz="1200">
                          <a:effectLst/>
                        </a:rPr>
                        <a:t>0</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5,1948</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-5,1948</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26,9859</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5,1947</a:t>
                      </a:r>
                      <a:endParaRPr lang="es-ES" sz="1200">
                        <a:effectLst/>
                        <a:latin typeface="Times New Roman" panose="02020603050405020304" pitchFamily="18" charset="0"/>
                        <a:ea typeface="Calibri" panose="020F0502020204030204" pitchFamily="34" charset="0"/>
                      </a:endParaRPr>
                    </a:p>
                  </a:txBody>
                  <a:tcPr marL="44450" marR="44450" marT="0" marB="0" anchor="ctr"/>
                </a:tc>
              </a:tr>
              <a:tr h="249890">
                <a:tc>
                  <a:txBody>
                    <a:bodyPr/>
                    <a:lstStyle/>
                    <a:p>
                      <a:pPr algn="ctr">
                        <a:lnSpc>
                          <a:spcPct val="150000"/>
                        </a:lnSpc>
                        <a:spcAft>
                          <a:spcPts val="0"/>
                        </a:spcAft>
                      </a:pPr>
                      <a:r>
                        <a:rPr lang="es-ES_tradnl" sz="1200">
                          <a:effectLst/>
                        </a:rPr>
                        <a:t>1</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0,4805</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0,5195</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0,2698</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0,5616</a:t>
                      </a:r>
                      <a:endParaRPr lang="es-ES" sz="1200">
                        <a:effectLst/>
                        <a:latin typeface="Times New Roman" panose="02020603050405020304" pitchFamily="18" charset="0"/>
                        <a:ea typeface="Calibri" panose="020F0502020204030204" pitchFamily="34" charset="0"/>
                      </a:endParaRPr>
                    </a:p>
                  </a:txBody>
                  <a:tcPr marL="44450" marR="44450" marT="0" marB="0" anchor="ctr"/>
                </a:tc>
              </a:tr>
              <a:tr h="249890">
                <a:tc>
                  <a:txBody>
                    <a:bodyPr/>
                    <a:lstStyle/>
                    <a:p>
                      <a:pPr algn="ctr">
                        <a:lnSpc>
                          <a:spcPct val="150000"/>
                        </a:lnSpc>
                        <a:spcAft>
                          <a:spcPts val="0"/>
                        </a:spcAft>
                      </a:pPr>
                      <a:r>
                        <a:rPr lang="es-ES_tradnl" sz="1200">
                          <a:effectLst/>
                        </a:rPr>
                        <a:t>0</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0,5194</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-0,5194</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0,26,97</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0,5194</a:t>
                      </a:r>
                      <a:endParaRPr lang="es-ES" sz="1200">
                        <a:effectLst/>
                        <a:latin typeface="Times New Roman" panose="02020603050405020304" pitchFamily="18" charset="0"/>
                        <a:ea typeface="Calibri" panose="020F0502020204030204" pitchFamily="34" charset="0"/>
                      </a:endParaRPr>
                    </a:p>
                  </a:txBody>
                  <a:tcPr marL="44450" marR="44450" marT="0" marB="0" anchor="ctr"/>
                </a:tc>
              </a:tr>
              <a:tr h="249890">
                <a:tc>
                  <a:txBody>
                    <a:bodyPr/>
                    <a:lstStyle/>
                    <a:p>
                      <a:pPr algn="ctr">
                        <a:lnSpc>
                          <a:spcPct val="150000"/>
                        </a:lnSpc>
                        <a:spcAft>
                          <a:spcPts val="0"/>
                        </a:spcAft>
                      </a:pPr>
                      <a:r>
                        <a:rPr lang="es-ES_tradnl" sz="1200">
                          <a:effectLst/>
                        </a:rPr>
                        <a:t>47</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23,3896</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23,6104</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557,45</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23,8332</a:t>
                      </a:r>
                      <a:endParaRPr lang="es-ES" sz="1200">
                        <a:effectLst/>
                        <a:latin typeface="Times New Roman" panose="02020603050405020304" pitchFamily="18" charset="0"/>
                        <a:ea typeface="Calibri" panose="020F0502020204030204" pitchFamily="34" charset="0"/>
                      </a:endParaRPr>
                    </a:p>
                  </a:txBody>
                  <a:tcPr marL="44450" marR="44450" marT="0" marB="0" anchor="ctr"/>
                </a:tc>
              </a:tr>
              <a:tr h="249890">
                <a:tc>
                  <a:txBody>
                    <a:bodyPr/>
                    <a:lstStyle/>
                    <a:p>
                      <a:pPr algn="ctr">
                        <a:lnSpc>
                          <a:spcPct val="150000"/>
                        </a:lnSpc>
                        <a:spcAft>
                          <a:spcPts val="0"/>
                        </a:spcAft>
                      </a:pPr>
                      <a:r>
                        <a:rPr lang="es-ES_tradnl" sz="1200">
                          <a:effectLst/>
                        </a:rPr>
                        <a:t>10</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29,6103</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-19,6103</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384,563</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12,9875</a:t>
                      </a:r>
                      <a:endParaRPr lang="es-ES" sz="1200">
                        <a:effectLst/>
                        <a:latin typeface="Times New Roman" panose="02020603050405020304" pitchFamily="18" charset="0"/>
                        <a:ea typeface="Calibri" panose="020F0502020204030204" pitchFamily="34" charset="0"/>
                      </a:endParaRPr>
                    </a:p>
                  </a:txBody>
                  <a:tcPr marL="44450" marR="44450" marT="0" marB="0" anchor="ctr"/>
                </a:tc>
              </a:tr>
              <a:tr h="249890">
                <a:tc>
                  <a:txBody>
                    <a:bodyPr/>
                    <a:lstStyle/>
                    <a:p>
                      <a:pPr algn="ctr">
                        <a:lnSpc>
                          <a:spcPct val="150000"/>
                        </a:lnSpc>
                        <a:spcAft>
                          <a:spcPts val="0"/>
                        </a:spcAft>
                      </a:pPr>
                      <a:r>
                        <a:rPr lang="es-ES_tradnl" sz="1200">
                          <a:effectLst/>
                        </a:rPr>
                        <a:t>53</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78,3246</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-25.3246</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641,335</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8,1881</a:t>
                      </a:r>
                      <a:endParaRPr lang="es-ES" sz="1200">
                        <a:effectLst/>
                        <a:latin typeface="Times New Roman" panose="02020603050405020304" pitchFamily="18" charset="0"/>
                        <a:ea typeface="Calibri" panose="020F0502020204030204" pitchFamily="34" charset="0"/>
                      </a:endParaRPr>
                    </a:p>
                  </a:txBody>
                  <a:tcPr marL="44450" marR="44450" marT="0" marB="0" anchor="ctr"/>
                </a:tc>
              </a:tr>
              <a:tr h="249890">
                <a:tc>
                  <a:txBody>
                    <a:bodyPr/>
                    <a:lstStyle/>
                    <a:p>
                      <a:pPr algn="ctr">
                        <a:lnSpc>
                          <a:spcPct val="150000"/>
                        </a:lnSpc>
                        <a:spcAft>
                          <a:spcPts val="0"/>
                        </a:spcAft>
                      </a:pPr>
                      <a:r>
                        <a:rPr lang="es-ES_tradnl" sz="1200">
                          <a:effectLst/>
                        </a:rPr>
                        <a:t>110</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84,67</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25,33</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641,608</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a:effectLst/>
                        </a:rPr>
                        <a:t>7,5777</a:t>
                      </a:r>
                      <a:endParaRPr lang="es-ES" sz="1200">
                        <a:effectLst/>
                        <a:latin typeface="Times New Roman" panose="02020603050405020304" pitchFamily="18" charset="0"/>
                        <a:ea typeface="Calibri" panose="020F0502020204030204" pitchFamily="34" charset="0"/>
                      </a:endParaRPr>
                    </a:p>
                  </a:txBody>
                  <a:tcPr marL="44450" marR="44450" marT="0" marB="0" anchor="ctr"/>
                </a:tc>
              </a:tr>
              <a:tr h="249890">
                <a:tc>
                  <a:txBody>
                    <a:bodyPr/>
                    <a:lstStyle/>
                    <a:p>
                      <a:pPr>
                        <a:lnSpc>
                          <a:spcPct val="150000"/>
                        </a:lnSpc>
                        <a:spcAft>
                          <a:spcPts val="0"/>
                        </a:spcAft>
                      </a:pPr>
                      <a:r>
                        <a:rPr lang="es-ES_tradnl" sz="1200" b="1" dirty="0">
                          <a:effectLst/>
                        </a:rPr>
                        <a:t>TOTAL</a:t>
                      </a:r>
                      <a:endParaRPr lang="es-ES" sz="1200" b="1"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a:lnSpc>
                          <a:spcPct val="150000"/>
                        </a:lnSpc>
                        <a:spcAft>
                          <a:spcPts val="0"/>
                        </a:spcAft>
                      </a:pPr>
                      <a:r>
                        <a:rPr lang="es-ES_tradnl" sz="1200" dirty="0">
                          <a:effectLst/>
                        </a:rPr>
                        <a:t> </a:t>
                      </a:r>
                      <a:endParaRPr lang="es-ES" sz="1200"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r">
                        <a:lnSpc>
                          <a:spcPct val="150000"/>
                        </a:lnSpc>
                        <a:spcAft>
                          <a:spcPts val="0"/>
                        </a:spcAft>
                      </a:pPr>
                      <a:r>
                        <a:rPr lang="es-ES_tradnl" sz="1200">
                          <a:effectLst/>
                        </a:rPr>
                        <a:t> </a:t>
                      </a:r>
                      <a:endParaRPr lang="es-ES" sz="1200">
                        <a:effectLst/>
                        <a:latin typeface="Times New Roman" panose="02020603050405020304" pitchFamily="18" charset="0"/>
                        <a:ea typeface="Calibri" panose="020F0502020204030204" pitchFamily="34" charset="0"/>
                      </a:endParaRPr>
                    </a:p>
                  </a:txBody>
                  <a:tcPr marL="44450" marR="44450" marT="0" marB="0" anchor="ctr"/>
                </a:tc>
                <a:tc>
                  <a:txBody>
                    <a:bodyPr/>
                    <a:lstStyle/>
                    <a:p>
                      <a:pPr>
                        <a:lnSpc>
                          <a:spcPct val="150000"/>
                        </a:lnSpc>
                        <a:spcAft>
                          <a:spcPts val="0"/>
                        </a:spcAft>
                      </a:pPr>
                      <a:r>
                        <a:rPr lang="es-ES_tradnl" sz="1200" dirty="0">
                          <a:effectLst/>
                        </a:rPr>
                        <a:t> </a:t>
                      </a:r>
                      <a:endParaRPr lang="es-ES" sz="1200"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algn="ctr">
                        <a:lnSpc>
                          <a:spcPct val="150000"/>
                        </a:lnSpc>
                        <a:spcAft>
                          <a:spcPts val="0"/>
                        </a:spcAft>
                      </a:pPr>
                      <a:r>
                        <a:rPr lang="es-ES_tradnl" sz="1200" b="1" dirty="0">
                          <a:effectLst/>
                        </a:rPr>
                        <a:t>64,4773</a:t>
                      </a:r>
                      <a:endParaRPr lang="es-ES" sz="1200" b="1" dirty="0">
                        <a:effectLst/>
                        <a:latin typeface="Times New Roman" panose="02020603050405020304" pitchFamily="18" charset="0"/>
                        <a:ea typeface="Calibri" panose="020F0502020204030204" pitchFamily="34" charset="0"/>
                      </a:endParaRPr>
                    </a:p>
                  </a:txBody>
                  <a:tcPr marL="44450" marR="44450" marT="0" marB="0" anchor="ctr"/>
                </a:tc>
              </a:tr>
            </a:tbl>
          </a:graphicData>
        </a:graphic>
      </p:graphicFrame>
    </p:spTree>
    <p:extLst>
      <p:ext uri="{BB962C8B-B14F-4D97-AF65-F5344CB8AC3E}">
        <p14:creationId xmlns:p14="http://schemas.microsoft.com/office/powerpoint/2010/main" val="1621612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p:cNvSpPr/>
          <p:nvPr/>
        </p:nvSpPr>
        <p:spPr>
          <a:xfrm>
            <a:off x="4494336" y="170541"/>
            <a:ext cx="3263315" cy="1096012"/>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rPr>
              <a:t>DECISIÒN</a:t>
            </a:r>
          </a:p>
        </p:txBody>
      </p:sp>
      <p:sp>
        <p:nvSpPr>
          <p:cNvPr id="11" name="Rectángulo 10"/>
          <p:cNvSpPr/>
          <p:nvPr/>
        </p:nvSpPr>
        <p:spPr>
          <a:xfrm>
            <a:off x="2286967" y="2187864"/>
            <a:ext cx="7678051" cy="1754326"/>
          </a:xfrm>
          <a:prstGeom prst="rect">
            <a:avLst/>
          </a:prstGeom>
        </p:spPr>
        <p:txBody>
          <a:bodyPr wrap="square">
            <a:spAutoFit/>
          </a:bodyPr>
          <a:lstStyle/>
          <a:p>
            <a:pPr algn="just"/>
            <a:r>
              <a:rPr lang="es-ES_tradnl" dirty="0">
                <a:ln w="12700">
                  <a:solidFill>
                    <a:schemeClr val="tx1"/>
                  </a:solidFill>
                </a:ln>
                <a:solidFill>
                  <a:schemeClr val="tx1">
                    <a:lumMod val="95000"/>
                    <a:lumOff val="5000"/>
                  </a:schemeClr>
                </a:solidFill>
              </a:rPr>
              <a:t>Para un contraste bilateral con 5% de nivel de significación y 5 grados de libertad, el valor del X2 tabla = 9,4877 y el X2  calculado = 64,4773; por lo tanto se rechaza la hipótesis nula Ho y se acepta la hipótesis alterna H1,  Las actividades recreativas aportan positivamente para el control de la ansiedad en las jugadoras del equipo de fútbol femenino de la Universidad Católica del Ecuador categoría absoluta</a:t>
            </a:r>
            <a:endParaRPr lang="es-ES" dirty="0">
              <a:ln w="12700">
                <a:solidFill>
                  <a:schemeClr val="tx1"/>
                </a:solidFill>
              </a:ln>
              <a:solidFill>
                <a:schemeClr val="tx1">
                  <a:lumMod val="95000"/>
                  <a:lumOff val="5000"/>
                </a:schemeClr>
              </a:solidFill>
            </a:endParaRPr>
          </a:p>
        </p:txBody>
      </p:sp>
      <p:pic>
        <p:nvPicPr>
          <p:cNvPr id="12"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1358" y="168197"/>
            <a:ext cx="1494437" cy="937931"/>
          </a:xfrm>
          <a:prstGeom prst="rect">
            <a:avLst/>
          </a:prstGeom>
        </p:spPr>
      </p:pic>
    </p:spTree>
    <p:extLst>
      <p:ext uri="{BB962C8B-B14F-4D97-AF65-F5344CB8AC3E}">
        <p14:creationId xmlns:p14="http://schemas.microsoft.com/office/powerpoint/2010/main" val="156928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pic>
        <p:nvPicPr>
          <p:cNvPr id="13" name="Picture 10" descr="RECREOS ACTIVOS - I.E.S. Margarita Sala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68025" y="0"/>
            <a:ext cx="1323975" cy="18083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12" descr="logo espe-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sp>
        <p:nvSpPr>
          <p:cNvPr id="3" name="Rectángulo 2"/>
          <p:cNvSpPr/>
          <p:nvPr/>
        </p:nvSpPr>
        <p:spPr>
          <a:xfrm>
            <a:off x="3871913" y="1447396"/>
            <a:ext cx="4394200" cy="2322174"/>
          </a:xfrm>
          <a:prstGeom prst="rect">
            <a:avLst/>
          </a:prstGeom>
        </p:spPr>
        <p:txBody>
          <a:bodyPr wrap="square">
            <a:spAutoFit/>
          </a:bodyPr>
          <a:lstStyle/>
          <a:p>
            <a:pPr algn="just">
              <a:lnSpc>
                <a:spcPct val="115000"/>
              </a:lnSpc>
              <a:spcAft>
                <a:spcPts val="0"/>
              </a:spcAft>
              <a:tabLst>
                <a:tab pos="900430" algn="l"/>
              </a:tabLst>
            </a:pPr>
            <a:r>
              <a:rPr lang="es-EC" dirty="0" smtClean="0">
                <a:latin typeface="Arial" panose="020B0604020202020204" pitchFamily="34" charset="0"/>
                <a:ea typeface="Calibri" panose="020F0502020204030204" pitchFamily="34" charset="0"/>
              </a:rPr>
              <a:t>Según los resultados del </a:t>
            </a:r>
            <a:r>
              <a:rPr lang="es-EC" dirty="0" err="1" smtClean="0">
                <a:latin typeface="Arial" panose="020B0604020202020204" pitchFamily="34" charset="0"/>
                <a:ea typeface="Calibri" panose="020F0502020204030204" pitchFamily="34" charset="0"/>
              </a:rPr>
              <a:t>chi</a:t>
            </a:r>
            <a:r>
              <a:rPr lang="es-EC" dirty="0" smtClean="0">
                <a:latin typeface="Arial" panose="020B0604020202020204" pitchFamily="34" charset="0"/>
                <a:ea typeface="Calibri" panose="020F0502020204030204" pitchFamily="34" charset="0"/>
              </a:rPr>
              <a:t> cuadrado nos arroja que las </a:t>
            </a:r>
            <a:r>
              <a:rPr lang="es-EC" dirty="0">
                <a:latin typeface="Arial" panose="020B0604020202020204" pitchFamily="34" charset="0"/>
                <a:ea typeface="Calibri" panose="020F0502020204030204" pitchFamily="34" charset="0"/>
              </a:rPr>
              <a:t>actividades recreativas aportan positivamente para el control de la ansiedad en las jugadoras del equipo de fútbol femenino de la Universidad Católica del Ecuador categoría </a:t>
            </a:r>
            <a:r>
              <a:rPr lang="es-EC" dirty="0" smtClean="0">
                <a:latin typeface="Arial" panose="020B0604020202020204" pitchFamily="34" charset="0"/>
                <a:ea typeface="Calibri" panose="020F0502020204030204" pitchFamily="34" charset="0"/>
              </a:rPr>
              <a:t>absoluta. </a:t>
            </a:r>
            <a:r>
              <a:rPr lang="es-ES_tradnl" dirty="0">
                <a:latin typeface="Arial" panose="020B0604020202020204" pitchFamily="34" charset="0"/>
                <a:ea typeface="Calibri" panose="020F0502020204030204" pitchFamily="34" charset="0"/>
              </a:rPr>
              <a:t> </a:t>
            </a:r>
            <a:endParaRPr lang="es-ES" sz="1200" dirty="0">
              <a:effectLst/>
              <a:latin typeface="Times New Roman" panose="02020603050405020304" pitchFamily="18" charset="0"/>
              <a:ea typeface="Times New Roman" panose="02020603050405020304" pitchFamily="18" charset="0"/>
            </a:endParaRPr>
          </a:p>
        </p:txBody>
      </p:sp>
      <p:sp>
        <p:nvSpPr>
          <p:cNvPr id="7" name="Rectángulo redondeado 6"/>
          <p:cNvSpPr/>
          <p:nvPr/>
        </p:nvSpPr>
        <p:spPr>
          <a:xfrm>
            <a:off x="2430462" y="370991"/>
            <a:ext cx="7505701" cy="779226"/>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RESULTADOS ESPERADOS </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pic>
        <p:nvPicPr>
          <p:cNvPr id="9" name="Imagen 8" descr="C:\Users\Mercedes Acosta\Desktop\fotos catolica\CATOLICA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546" y="1808373"/>
            <a:ext cx="2653853" cy="19611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ángulo 5"/>
          <p:cNvSpPr/>
          <p:nvPr/>
        </p:nvSpPr>
        <p:spPr>
          <a:xfrm>
            <a:off x="7584440" y="4143024"/>
            <a:ext cx="4378960" cy="1366528"/>
          </a:xfrm>
          <a:prstGeom prst="rect">
            <a:avLst/>
          </a:prstGeom>
        </p:spPr>
        <p:txBody>
          <a:bodyPr wrap="square">
            <a:spAutoFit/>
          </a:bodyPr>
          <a:lstStyle/>
          <a:p>
            <a:pPr algn="just">
              <a:lnSpc>
                <a:spcPct val="115000"/>
              </a:lnSpc>
              <a:spcAft>
                <a:spcPts val="0"/>
              </a:spcAft>
              <a:tabLst>
                <a:tab pos="900430" algn="l"/>
              </a:tabLst>
            </a:pPr>
            <a:r>
              <a:rPr lang="es-EC" dirty="0" smtClean="0">
                <a:latin typeface="Arial" panose="020B0604020202020204" pitchFamily="34" charset="0"/>
                <a:ea typeface="Calibri" panose="020F0502020204030204" pitchFamily="34" charset="0"/>
              </a:rPr>
              <a:t>Luego de realizar actividades recreativas, bajó significativamente los niveles de ansiedad en </a:t>
            </a:r>
            <a:r>
              <a:rPr lang="es-EC" dirty="0">
                <a:latin typeface="Arial" panose="020B0604020202020204" pitchFamily="34" charset="0"/>
                <a:ea typeface="Calibri" panose="020F0502020204030204" pitchFamily="34" charset="0"/>
              </a:rPr>
              <a:t>un 50 </a:t>
            </a:r>
            <a:r>
              <a:rPr lang="es-EC" dirty="0" smtClean="0">
                <a:latin typeface="Arial" panose="020B0604020202020204" pitchFamily="34" charset="0"/>
                <a:ea typeface="Calibri" panose="020F0502020204030204" pitchFamily="34" charset="0"/>
              </a:rPr>
              <a:t>% siendo esto un beneficio hacia las jugadoras.</a:t>
            </a:r>
            <a:endParaRPr lang="es-ES" sz="1200" dirty="0">
              <a:latin typeface="Times New Roman" panose="02020603050405020304" pitchFamily="18" charset="0"/>
              <a:ea typeface="Times New Roman" panose="02020603050405020304" pitchFamily="18" charset="0"/>
            </a:endParaRPr>
          </a:p>
        </p:txBody>
      </p:sp>
      <p:pic>
        <p:nvPicPr>
          <p:cNvPr id="11" name="Imagen 10" descr="C:\Users\Mercedes Acosta\Desktop\fotos catolica\original 1.jpg"/>
          <p:cNvPicPr/>
          <p:nvPr/>
        </p:nvPicPr>
        <p:blipFill rotWithShape="1">
          <a:blip r:embed="rId6" cstate="print">
            <a:extLst>
              <a:ext uri="{28A0092B-C50C-407E-A947-70E740481C1C}">
                <a14:useLocalDpi xmlns:a14="http://schemas.microsoft.com/office/drawing/2010/main" val="0"/>
              </a:ext>
            </a:extLst>
          </a:blip>
          <a:srcRect t="15612" b="22208"/>
          <a:stretch/>
        </p:blipFill>
        <p:spPr bwMode="auto">
          <a:xfrm>
            <a:off x="4406901" y="3914971"/>
            <a:ext cx="2696052" cy="18226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14" name="Imagen 13" descr="C:\Users\Mercedes Acosta\Desktop\fotos catolica\CATO 4.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64850" y="1808373"/>
            <a:ext cx="2823688" cy="19611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Rectángulo 7"/>
          <p:cNvSpPr/>
          <p:nvPr/>
        </p:nvSpPr>
        <p:spPr>
          <a:xfrm>
            <a:off x="139701" y="3983280"/>
            <a:ext cx="4267200" cy="1754326"/>
          </a:xfrm>
          <a:prstGeom prst="rect">
            <a:avLst/>
          </a:prstGeom>
        </p:spPr>
        <p:txBody>
          <a:bodyPr wrap="square">
            <a:spAutoFit/>
          </a:bodyPr>
          <a:lstStyle/>
          <a:p>
            <a:r>
              <a:rPr lang="es-ES_tradnl" dirty="0">
                <a:latin typeface="Times New Roman" panose="02020603050405020304" pitchFamily="18" charset="0"/>
                <a:ea typeface="Calibri" panose="020F0502020204030204" pitchFamily="34" charset="0"/>
              </a:rPr>
              <a:t>Implantar actividades recreativas de manera permanente en el Club de fútbol femenino de la Universidad Católica del Ecuador, de tal manera que las deportistas puedan gozar de los beneficios que trae el participar de estas actividades</a:t>
            </a:r>
            <a:endParaRPr lang="es-ES" dirty="0"/>
          </a:p>
        </p:txBody>
      </p:sp>
    </p:spTree>
    <p:extLst>
      <p:ext uri="{BB962C8B-B14F-4D97-AF65-F5344CB8AC3E}">
        <p14:creationId xmlns:p14="http://schemas.microsoft.com/office/powerpoint/2010/main" val="38330408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pic>
        <p:nvPicPr>
          <p:cNvPr id="6" name="Picture 2" descr="Gifs Animados de Porteros de Futbo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55161" y="82447"/>
            <a:ext cx="2083435" cy="169631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12" descr="logo espe-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sp>
        <p:nvSpPr>
          <p:cNvPr id="3" name="Rectángulo 2"/>
          <p:cNvSpPr/>
          <p:nvPr/>
        </p:nvSpPr>
        <p:spPr>
          <a:xfrm>
            <a:off x="464237" y="1799559"/>
            <a:ext cx="10827756" cy="2031325"/>
          </a:xfrm>
          <a:prstGeom prst="rect">
            <a:avLst/>
          </a:prstGeom>
        </p:spPr>
        <p:txBody>
          <a:bodyPr wrap="square">
            <a:spAutoFit/>
          </a:bodyPr>
          <a:lstStyle/>
          <a:p>
            <a:pPr algn="just"/>
            <a:r>
              <a:rPr lang="es-ES_tradnl" dirty="0">
                <a:ln w="12700">
                  <a:solidFill>
                    <a:schemeClr val="tx1"/>
                  </a:solidFill>
                </a:ln>
                <a:solidFill>
                  <a:schemeClr val="tx1">
                    <a:lumMod val="95000"/>
                    <a:lumOff val="5000"/>
                  </a:schemeClr>
                </a:solidFill>
              </a:rPr>
              <a:t>Al momento de encuestar a las jugadoras sobre su conocimiento de las actividades recreativas, los resultados indican que las deportistas en su mayor parte identifican mucho lo que son las actividades recreativas, las misma que generan interés para las jugadoras y que dichas actividades recreativas traen beneficios para la salud, pero que en realidad se aplican poco en la realidad antes de un encuentro de futbol, y que si se aplicarían serían positivas para obtener los mejores resultados, muchas de ellas afirmaron que el estrés se reduce al realizar estas actividades, que fomentan al máximo las relaciones interpersonales entre las jugadoras y que si conocen los beneficios que las actividades recreativas aportan a la salud de las integrantes del equipo.</a:t>
            </a:r>
            <a:endParaRPr lang="es-ES" dirty="0">
              <a:ln w="12700">
                <a:solidFill>
                  <a:schemeClr val="tx1"/>
                </a:solidFill>
              </a:ln>
              <a:solidFill>
                <a:schemeClr val="tx1">
                  <a:lumMod val="95000"/>
                  <a:lumOff val="5000"/>
                </a:schemeClr>
              </a:solidFill>
            </a:endParaRPr>
          </a:p>
        </p:txBody>
      </p:sp>
      <p:sp>
        <p:nvSpPr>
          <p:cNvPr id="9" name="Rectángulo redondeado 8"/>
          <p:cNvSpPr/>
          <p:nvPr/>
        </p:nvSpPr>
        <p:spPr>
          <a:xfrm>
            <a:off x="3436730" y="1006646"/>
            <a:ext cx="5205825" cy="541935"/>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CONCLUSIONES </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ectángulo redondeado 7"/>
          <p:cNvSpPr/>
          <p:nvPr/>
        </p:nvSpPr>
        <p:spPr>
          <a:xfrm>
            <a:off x="4413173" y="56132"/>
            <a:ext cx="3365654" cy="882725"/>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CAPÌTULO V</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2" name="Rectángulo 1"/>
          <p:cNvSpPr/>
          <p:nvPr/>
        </p:nvSpPr>
        <p:spPr>
          <a:xfrm>
            <a:off x="464237" y="3892486"/>
            <a:ext cx="10995779" cy="2031325"/>
          </a:xfrm>
          <a:prstGeom prst="rect">
            <a:avLst/>
          </a:prstGeom>
        </p:spPr>
        <p:txBody>
          <a:bodyPr wrap="square">
            <a:spAutoFit/>
          </a:bodyPr>
          <a:lstStyle/>
          <a:p>
            <a:pPr algn="just">
              <a:spcAft>
                <a:spcPts val="0"/>
              </a:spcAft>
              <a:tabLst>
                <a:tab pos="540385" algn="l"/>
              </a:tabLst>
            </a:pPr>
            <a:r>
              <a:rPr lang="es-ES_tradnl" dirty="0">
                <a:ln w="12700">
                  <a:solidFill>
                    <a:schemeClr val="tx1"/>
                  </a:solidFill>
                </a:ln>
                <a:solidFill>
                  <a:schemeClr val="tx1">
                    <a:lumMod val="95000"/>
                    <a:lumOff val="5000"/>
                  </a:schemeClr>
                </a:solidFill>
              </a:rPr>
              <a:t>En el test de Martens aplicado antes de la competencia, se encontró que en base a la ansiedad somática / sentido, moderadamente sintieron un nudo en el estómago, con síntomas del cuerpo apretado y rígido, con los latidos del corazón acelerados acompañados con un poco de nervios; en base a la ansiedad cognitiva a muchas les preocupa tener un bajo rendimiento en la cancha, así como perder el encuentro, en cuanto a la autoconfianza, moderadamente están seguras de tener un buen rendimiento bajo la presión del encuentro, están seguras de lograr el objetivo con mucha confianza en ellas mismas; en cuanto a la ansiedad somática física a la mayoría les sudan las manos moderadamente antes del encuentro.</a:t>
            </a:r>
            <a:endParaRPr lang="es-ES" dirty="0">
              <a:ln w="12700">
                <a:solidFill>
                  <a:schemeClr val="tx1"/>
                </a:solidFill>
              </a:ln>
              <a:solidFill>
                <a:schemeClr val="tx1">
                  <a:lumMod val="95000"/>
                  <a:lumOff val="5000"/>
                </a:schemeClr>
              </a:solidFill>
            </a:endParaRPr>
          </a:p>
        </p:txBody>
      </p:sp>
    </p:spTree>
    <p:extLst>
      <p:ext uri="{BB962C8B-B14F-4D97-AF65-F5344CB8AC3E}">
        <p14:creationId xmlns:p14="http://schemas.microsoft.com/office/powerpoint/2010/main" val="403875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45691" y="406367"/>
            <a:ext cx="11090787" cy="1754326"/>
          </a:xfrm>
          <a:prstGeom prst="rect">
            <a:avLst/>
          </a:prstGeom>
        </p:spPr>
        <p:txBody>
          <a:bodyPr wrap="square">
            <a:spAutoFit/>
          </a:bodyPr>
          <a:lstStyle/>
          <a:p>
            <a:pPr algn="just">
              <a:spcAft>
                <a:spcPts val="0"/>
              </a:spcAft>
              <a:tabLst>
                <a:tab pos="540385" algn="l"/>
              </a:tabLst>
            </a:pPr>
            <a:r>
              <a:rPr lang="es-ES_tradnl" dirty="0">
                <a:ln w="12700">
                  <a:solidFill>
                    <a:schemeClr val="tx1"/>
                  </a:solidFill>
                </a:ln>
                <a:solidFill>
                  <a:schemeClr val="tx1">
                    <a:lumMod val="95000"/>
                    <a:lumOff val="5000"/>
                  </a:schemeClr>
                </a:solidFill>
              </a:rPr>
              <a:t>Razón por la cual fue necesario aplicar una serie de actividades recreativas que ayudó a disminuir los niveles de ansiedad, logrando que el objetivo general sea alcanzado de acuerdo al estudio plateado así también se acepta la hipótesis que se planteó en la investigación; Al desarrollar las actividades recreativas en las deportistas se pudo visualizar un cambio positivo, de una forma totalmente positiva a las actividades recreativas en todos los niveles de conocimiento, beneficio, interés, práctica, creencia e importancia de la práctica antes de un juego de futbol, sea este amistoso u oficial.</a:t>
            </a:r>
            <a:endParaRPr lang="es-ES" dirty="0">
              <a:ln w="12700">
                <a:solidFill>
                  <a:schemeClr val="tx1"/>
                </a:solidFill>
              </a:ln>
              <a:solidFill>
                <a:schemeClr val="tx1">
                  <a:lumMod val="95000"/>
                  <a:lumOff val="5000"/>
                </a:schemeClr>
              </a:solidFill>
            </a:endParaRPr>
          </a:p>
        </p:txBody>
      </p:sp>
      <p:sp>
        <p:nvSpPr>
          <p:cNvPr id="5" name="Rectángulo 4"/>
          <p:cNvSpPr/>
          <p:nvPr/>
        </p:nvSpPr>
        <p:spPr>
          <a:xfrm>
            <a:off x="545691" y="3263657"/>
            <a:ext cx="11223522" cy="2031325"/>
          </a:xfrm>
          <a:prstGeom prst="rect">
            <a:avLst/>
          </a:prstGeom>
        </p:spPr>
        <p:txBody>
          <a:bodyPr wrap="square">
            <a:spAutoFit/>
          </a:bodyPr>
          <a:lstStyle/>
          <a:p>
            <a:r>
              <a:rPr lang="es-ES_tradnl" dirty="0">
                <a:ln w="12700">
                  <a:solidFill>
                    <a:schemeClr val="tx1"/>
                  </a:solidFill>
                </a:ln>
                <a:solidFill>
                  <a:schemeClr val="tx1">
                    <a:lumMod val="95000"/>
                    <a:lumOff val="5000"/>
                  </a:schemeClr>
                </a:solidFill>
              </a:rPr>
              <a:t>Para verificar después de que los conocimientos de las actividades recreativas han sido socializadas y practicadas, se vuelve a tomar luego el test de Martens para contrastar los verdaderos beneficios; en cuanto a la ansiedad somática/sentido, ya no han sentido o disminuido notablemente los nervios, nudos en el estómago, la tensión del cuerpo; en la ansiedad cognitiva, no se preocupan decepcionar a los demás por el rendimiento individual, en la cancha,  no existe preocupación por el bajo rendimiento, ni tampoco a bloquearse por la presión sentida por las rivales de turno, en cuanto a la autoconfianza, han elevado al máximo sus niveles de confianza, seguridad en el objetivo, confianza en sí mismo de cada jugadora, ya que visualizan el objetivo grupal planteado que es la victoria</a:t>
            </a:r>
            <a:endParaRPr lang="es-ES" dirty="0">
              <a:ln w="12700">
                <a:solidFill>
                  <a:schemeClr val="tx1"/>
                </a:solidFill>
              </a:ln>
              <a:solidFill>
                <a:schemeClr val="tx1">
                  <a:lumMod val="95000"/>
                  <a:lumOff val="5000"/>
                </a:schemeClr>
              </a:solidFill>
            </a:endParaRPr>
          </a:p>
        </p:txBody>
      </p:sp>
    </p:spTree>
    <p:extLst>
      <p:ext uri="{BB962C8B-B14F-4D97-AF65-F5344CB8AC3E}">
        <p14:creationId xmlns:p14="http://schemas.microsoft.com/office/powerpoint/2010/main" val="32626501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pic>
        <p:nvPicPr>
          <p:cNvPr id="6" name="Picture 2" descr="Gifs Animados de Porteros de Futbo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41003" y="4527933"/>
            <a:ext cx="2216250" cy="169631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12" descr="logo espe-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sp>
        <p:nvSpPr>
          <p:cNvPr id="2" name="Rectángulo 1"/>
          <p:cNvSpPr/>
          <p:nvPr/>
        </p:nvSpPr>
        <p:spPr>
          <a:xfrm>
            <a:off x="673546" y="1331521"/>
            <a:ext cx="9674941" cy="2031325"/>
          </a:xfrm>
          <a:prstGeom prst="rect">
            <a:avLst/>
          </a:prstGeom>
        </p:spPr>
        <p:txBody>
          <a:bodyPr wrap="square">
            <a:spAutoFit/>
          </a:bodyPr>
          <a:lstStyle/>
          <a:p>
            <a:pPr algn="just"/>
            <a:r>
              <a:rPr lang="es-ES_tradnl" dirty="0">
                <a:ln w="12700">
                  <a:solidFill>
                    <a:schemeClr val="tx1"/>
                  </a:solidFill>
                </a:ln>
                <a:solidFill>
                  <a:schemeClr val="tx1">
                    <a:lumMod val="95000"/>
                    <a:lumOff val="5000"/>
                  </a:schemeClr>
                </a:solidFill>
              </a:rPr>
              <a:t>En términos generales, se recomienda capacitar a las jugadoras de futbol de la Universidad Católica del Ecuador, dar a conocer de forma clara y precisa los beneficios que tiene el conocer y practicar las actividades recreativas físicas antes de los encuentros de futbol, deberá estar implantada para que nuevas jugadoras que ingresar al equipo, pueda retrasmitirse el conocimiento, técnicas y beneficio de dichas actividades. Se imparta charlas, videos y ejercicios de actividades recreativas a las jugadoras motivándolas a la práctica y concienciando sobre los beneficios que trae el practicar actividades recreativas  </a:t>
            </a:r>
            <a:endParaRPr lang="es-ES" dirty="0">
              <a:ln w="12700">
                <a:solidFill>
                  <a:schemeClr val="tx1"/>
                </a:solidFill>
              </a:ln>
              <a:solidFill>
                <a:schemeClr val="tx1">
                  <a:lumMod val="95000"/>
                  <a:lumOff val="5000"/>
                </a:schemeClr>
              </a:solidFill>
            </a:endParaRPr>
          </a:p>
        </p:txBody>
      </p:sp>
      <p:sp>
        <p:nvSpPr>
          <p:cNvPr id="9" name="Rectángulo redondeado 8"/>
          <p:cNvSpPr/>
          <p:nvPr/>
        </p:nvSpPr>
        <p:spPr>
          <a:xfrm>
            <a:off x="3582832" y="255188"/>
            <a:ext cx="5686840" cy="779226"/>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RECOMENDACIONES </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ectángulo 3"/>
          <p:cNvSpPr/>
          <p:nvPr/>
        </p:nvSpPr>
        <p:spPr>
          <a:xfrm>
            <a:off x="673547" y="3831574"/>
            <a:ext cx="9674940" cy="1754326"/>
          </a:xfrm>
          <a:prstGeom prst="rect">
            <a:avLst/>
          </a:prstGeom>
        </p:spPr>
        <p:txBody>
          <a:bodyPr wrap="square">
            <a:spAutoFit/>
          </a:bodyPr>
          <a:lstStyle/>
          <a:p>
            <a:pPr algn="just">
              <a:spcAft>
                <a:spcPts val="0"/>
              </a:spcAft>
              <a:tabLst>
                <a:tab pos="540385" algn="l"/>
              </a:tabLst>
            </a:pPr>
            <a:r>
              <a:rPr lang="es-ES_tradnl" dirty="0">
                <a:ln w="12700">
                  <a:solidFill>
                    <a:schemeClr val="tx1"/>
                  </a:solidFill>
                </a:ln>
                <a:solidFill>
                  <a:schemeClr val="tx1">
                    <a:lumMod val="95000"/>
                    <a:lumOff val="5000"/>
                  </a:schemeClr>
                </a:solidFill>
              </a:rPr>
              <a:t>Socializar la importancia de las actividades recreativas las demás jugadoras y directivos del plantel, como medio de alternativa para la disminución de enfermedades producto del estrés, ansiedad, factores psicológicos, que puedan mejorar los síntomas de cada de los deportistas.</a:t>
            </a:r>
            <a:endParaRPr lang="es-ES" dirty="0">
              <a:ln w="12700">
                <a:solidFill>
                  <a:schemeClr val="tx1"/>
                </a:solidFill>
              </a:ln>
              <a:solidFill>
                <a:schemeClr val="tx1">
                  <a:lumMod val="95000"/>
                  <a:lumOff val="5000"/>
                </a:schemeClr>
              </a:solidFill>
            </a:endParaRPr>
          </a:p>
          <a:p>
            <a:pPr algn="just">
              <a:spcAft>
                <a:spcPts val="0"/>
              </a:spcAft>
              <a:tabLst>
                <a:tab pos="540385" algn="l"/>
              </a:tabLst>
            </a:pPr>
            <a:r>
              <a:rPr lang="es-ES_tradnl" dirty="0">
                <a:ln w="12700">
                  <a:solidFill>
                    <a:schemeClr val="tx1"/>
                  </a:solidFill>
                </a:ln>
                <a:solidFill>
                  <a:schemeClr val="tx1">
                    <a:lumMod val="95000"/>
                    <a:lumOff val="5000"/>
                  </a:schemeClr>
                </a:solidFill>
              </a:rPr>
              <a:t>Las actividades recreativas deben ser incluidas dentro de los entrenamientos por lo menos tres veces a la semana lo que permitirá una mejor captación de ejercicios, como resultado sus entrenamientos serán satisfactorios alcanzado su objetivo en el menor tiempo.</a:t>
            </a:r>
            <a:endParaRPr lang="es-ES" dirty="0">
              <a:ln w="12700">
                <a:solidFill>
                  <a:schemeClr val="tx1"/>
                </a:solidFill>
              </a:ln>
              <a:solidFill>
                <a:schemeClr val="tx1">
                  <a:lumMod val="95000"/>
                  <a:lumOff val="5000"/>
                </a:schemeClr>
              </a:solidFill>
            </a:endParaRPr>
          </a:p>
        </p:txBody>
      </p:sp>
    </p:spTree>
    <p:extLst>
      <p:ext uri="{BB962C8B-B14F-4D97-AF65-F5344CB8AC3E}">
        <p14:creationId xmlns:p14="http://schemas.microsoft.com/office/powerpoint/2010/main" val="3697389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12722" y="532662"/>
            <a:ext cx="9842090" cy="1477328"/>
          </a:xfrm>
          <a:prstGeom prst="rect">
            <a:avLst/>
          </a:prstGeom>
        </p:spPr>
        <p:txBody>
          <a:bodyPr wrap="square">
            <a:spAutoFit/>
          </a:bodyPr>
          <a:lstStyle/>
          <a:p>
            <a:pPr algn="just">
              <a:spcAft>
                <a:spcPts val="0"/>
              </a:spcAft>
              <a:tabLst>
                <a:tab pos="540385" algn="l"/>
              </a:tabLst>
            </a:pPr>
            <a:r>
              <a:rPr lang="es-ES_tradnl" dirty="0">
                <a:ln w="12700">
                  <a:solidFill>
                    <a:schemeClr val="tx1"/>
                  </a:solidFill>
                </a:ln>
                <a:solidFill>
                  <a:schemeClr val="tx1">
                    <a:lumMod val="95000"/>
                    <a:lumOff val="5000"/>
                  </a:schemeClr>
                </a:solidFill>
              </a:rPr>
              <a:t>Es necesario implementar las actividades recreativas ya que es un derecho que el ser humano lo tiene, y debe ser aplicado en todas las fases de la vida sin importar su clase o nivel social.</a:t>
            </a:r>
            <a:endParaRPr lang="es-ES" dirty="0">
              <a:ln w="12700">
                <a:solidFill>
                  <a:schemeClr val="tx1"/>
                </a:solidFill>
              </a:ln>
              <a:solidFill>
                <a:schemeClr val="tx1">
                  <a:lumMod val="95000"/>
                  <a:lumOff val="5000"/>
                </a:schemeClr>
              </a:solidFill>
            </a:endParaRPr>
          </a:p>
          <a:p>
            <a:pPr algn="just">
              <a:spcAft>
                <a:spcPts val="0"/>
              </a:spcAft>
              <a:tabLst>
                <a:tab pos="540385" algn="l"/>
              </a:tabLst>
            </a:pPr>
            <a:r>
              <a:rPr lang="es-ES_tradnl" dirty="0">
                <a:ln w="12700">
                  <a:solidFill>
                    <a:schemeClr val="tx1"/>
                  </a:solidFill>
                </a:ln>
                <a:solidFill>
                  <a:schemeClr val="tx1">
                    <a:lumMod val="95000"/>
                    <a:lumOff val="5000"/>
                  </a:schemeClr>
                </a:solidFill>
              </a:rPr>
              <a:t>Se sugiere realizar un análisis de resultados al final de cada temporada del torneo de fútbol femenino, para plantear metas a corto y largo plazo con el fin de bajar los niveles de ansiedad en las jugadoras del equipo femenino de la Universidad Católica del Ecuador.</a:t>
            </a:r>
            <a:endParaRPr lang="es-ES" dirty="0">
              <a:ln w="12700">
                <a:solidFill>
                  <a:schemeClr val="tx1"/>
                </a:solidFill>
              </a:ln>
              <a:solidFill>
                <a:schemeClr val="tx1">
                  <a:lumMod val="95000"/>
                  <a:lumOff val="5000"/>
                </a:schemeClr>
              </a:solidFill>
            </a:endParaRPr>
          </a:p>
        </p:txBody>
      </p:sp>
      <p:sp>
        <p:nvSpPr>
          <p:cNvPr id="5" name="Rectángulo 4"/>
          <p:cNvSpPr/>
          <p:nvPr/>
        </p:nvSpPr>
        <p:spPr>
          <a:xfrm>
            <a:off x="1012722" y="3575916"/>
            <a:ext cx="9842090" cy="923330"/>
          </a:xfrm>
          <a:prstGeom prst="rect">
            <a:avLst/>
          </a:prstGeom>
        </p:spPr>
        <p:txBody>
          <a:bodyPr wrap="square">
            <a:spAutoFit/>
          </a:bodyPr>
          <a:lstStyle/>
          <a:p>
            <a:pPr algn="just">
              <a:spcAft>
                <a:spcPts val="0"/>
              </a:spcAft>
              <a:tabLst>
                <a:tab pos="540385" algn="l"/>
              </a:tabLst>
            </a:pPr>
            <a:r>
              <a:rPr lang="es-ES_tradnl" dirty="0">
                <a:ln w="12700">
                  <a:solidFill>
                    <a:schemeClr val="tx1"/>
                  </a:solidFill>
                </a:ln>
                <a:solidFill>
                  <a:schemeClr val="tx1">
                    <a:lumMod val="95000"/>
                    <a:lumOff val="5000"/>
                  </a:schemeClr>
                </a:solidFill>
              </a:rPr>
              <a:t>Implementar la propuesta del presente trabajo de investigación en beneficio de las jugadoras de fútbol femenino del Club de la Universidad Católica del Ecuador, de tal manera que las deportistas puedan mejorar su desempeño en el campeonato de fútbol femenino ecuatoriano.</a:t>
            </a:r>
            <a:endParaRPr lang="es-ES" dirty="0">
              <a:ln w="12700">
                <a:solidFill>
                  <a:schemeClr val="tx1"/>
                </a:solidFill>
              </a:ln>
              <a:solidFill>
                <a:schemeClr val="tx1">
                  <a:lumMod val="95000"/>
                  <a:lumOff val="5000"/>
                </a:schemeClr>
              </a:solidFill>
            </a:endParaRPr>
          </a:p>
        </p:txBody>
      </p:sp>
    </p:spTree>
    <p:extLst>
      <p:ext uri="{BB962C8B-B14F-4D97-AF65-F5344CB8AC3E}">
        <p14:creationId xmlns:p14="http://schemas.microsoft.com/office/powerpoint/2010/main" val="9145797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0118" y="1986372"/>
            <a:ext cx="2459899" cy="21874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6091" y="206501"/>
            <a:ext cx="991624" cy="13221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1236" y="5633885"/>
            <a:ext cx="1259949" cy="944962"/>
          </a:xfrm>
          <a:prstGeom prst="rect">
            <a:avLst/>
          </a:prstGeom>
          <a:ln w="88900" cap="sq" cmpd="thickThin">
            <a:solidFill>
              <a:srgbClr val="000000"/>
            </a:solidFill>
            <a:prstDash val="solid"/>
            <a:miter lim="800000"/>
          </a:ln>
          <a:effectLst>
            <a:innerShdw blurRad="76200">
              <a:srgbClr val="000000"/>
            </a:innerShdw>
          </a:effectLst>
        </p:spPr>
      </p:pic>
      <p:pic>
        <p:nvPicPr>
          <p:cNvPr id="9" name="Imagen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45606" y="200221"/>
            <a:ext cx="747251" cy="1328446"/>
          </a:xfrm>
          <a:prstGeom prst="rect">
            <a:avLst/>
          </a:prstGeom>
          <a:ln w="88900" cap="sq" cmpd="thickThin">
            <a:solidFill>
              <a:srgbClr val="000000"/>
            </a:solidFill>
            <a:prstDash val="solid"/>
            <a:miter lim="800000"/>
          </a:ln>
          <a:effectLst>
            <a:innerShdw blurRad="76200">
              <a:srgbClr val="000000"/>
            </a:innerShdw>
          </a:effectLst>
        </p:spPr>
      </p:pic>
      <p:pic>
        <p:nvPicPr>
          <p:cNvPr id="10" name="Imagen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19325" y="120537"/>
            <a:ext cx="1690149" cy="126761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5" name="Imagen 14"/>
          <p:cNvPicPr>
            <a:picLocks noChangeAspect="1"/>
          </p:cNvPicPr>
          <p:nvPr/>
        </p:nvPicPr>
        <p:blipFill rotWithShape="1">
          <a:blip r:embed="rId11" cstate="print">
            <a:extLst>
              <a:ext uri="{28A0092B-C50C-407E-A947-70E740481C1C}">
                <a14:useLocalDpi xmlns:a14="http://schemas.microsoft.com/office/drawing/2010/main" val="0"/>
              </a:ext>
            </a:extLst>
          </a:blip>
          <a:srcRect l="17894" t="23732" r="17049" b="21196"/>
          <a:stretch/>
        </p:blipFill>
        <p:spPr>
          <a:xfrm>
            <a:off x="7386936" y="4340546"/>
            <a:ext cx="915602" cy="1033452"/>
          </a:xfrm>
          <a:prstGeom prst="rect">
            <a:avLst/>
          </a:prstGeom>
          <a:ln w="88900" cap="sq" cmpd="thickThin">
            <a:solidFill>
              <a:srgbClr val="000000"/>
            </a:solidFill>
            <a:prstDash val="solid"/>
            <a:miter lim="800000"/>
          </a:ln>
          <a:effectLst>
            <a:innerShdw blurRad="76200">
              <a:srgbClr val="000000"/>
            </a:innerShdw>
          </a:effectLst>
        </p:spPr>
      </p:pic>
      <p:pic>
        <p:nvPicPr>
          <p:cNvPr id="16" name="Imagen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63793" y="4340546"/>
            <a:ext cx="1299279" cy="974459"/>
          </a:xfrm>
          <a:prstGeom prst="rect">
            <a:avLst/>
          </a:prstGeom>
          <a:ln w="88900" cap="sq" cmpd="thickThin">
            <a:solidFill>
              <a:srgbClr val="000000"/>
            </a:solidFill>
            <a:prstDash val="solid"/>
            <a:miter lim="800000"/>
          </a:ln>
          <a:effectLst>
            <a:innerShdw blurRad="76200">
              <a:srgbClr val="000000"/>
            </a:innerShdw>
          </a:effectLst>
        </p:spPr>
      </p:pic>
      <p:pic>
        <p:nvPicPr>
          <p:cNvPr id="18" name="Imagen 17"/>
          <p:cNvPicPr>
            <a:picLocks noChangeAspect="1"/>
          </p:cNvPicPr>
          <p:nvPr/>
        </p:nvPicPr>
        <p:blipFill rotWithShape="1">
          <a:blip r:embed="rId13" cstate="print">
            <a:extLst>
              <a:ext uri="{28A0092B-C50C-407E-A947-70E740481C1C}">
                <a14:useLocalDpi xmlns:a14="http://schemas.microsoft.com/office/drawing/2010/main" val="0"/>
              </a:ext>
            </a:extLst>
          </a:blip>
          <a:srcRect l="15593" t="4957"/>
          <a:stretch/>
        </p:blipFill>
        <p:spPr>
          <a:xfrm>
            <a:off x="3726430" y="256808"/>
            <a:ext cx="1246747" cy="10528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0882" y="206501"/>
            <a:ext cx="1575529" cy="118164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baile cat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rot="5400000">
            <a:off x="24353" y="2200889"/>
            <a:ext cx="4840179" cy="3915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WhatsApp Video 2020-08-11 at 12.35.4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rot="5400000">
            <a:off x="8132377" y="2661798"/>
            <a:ext cx="4840183" cy="2993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80070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24" fill="hold"/>
                                        <p:tgtEl>
                                          <p:spTgt spid="2"/>
                                        </p:tgtEl>
                                      </p:cBhvr>
                                    </p:cmd>
                                  </p:childTnLst>
                                </p:cTn>
                              </p:par>
                            </p:childTnLst>
                          </p:cTn>
                        </p:par>
                        <p:par>
                          <p:cTn id="7" fill="hold">
                            <p:stCondLst>
                              <p:cond delay="25024"/>
                            </p:stCondLst>
                            <p:childTnLst>
                              <p:par>
                                <p:cTn id="8" presetID="1" presetClass="mediacall" presetSubtype="0" fill="hold" nodeType="afterEffect">
                                  <p:stCondLst>
                                    <p:cond delay="0"/>
                                  </p:stCondLst>
                                  <p:childTnLst>
                                    <p:cmd type="call" cmd="playFrom(0.0)">
                                      <p:cBhvr>
                                        <p:cTn id="9" dur="293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gifs animados de gracias movib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7986"/>
            <a:ext cx="12359148" cy="67400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 Fútbol Femenino: Imágenes Animadas, Gifs y Animaciones ¡100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28781" y="209320"/>
            <a:ext cx="4715219" cy="3415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6263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359401"/>
            <a:ext cx="12192000" cy="1498600"/>
          </a:xfrm>
          <a:prstGeom prst="rect">
            <a:avLst/>
          </a:prstGeom>
          <a:noFill/>
          <a:ln>
            <a:noFill/>
          </a:ln>
          <a:extLst>
            <a:ext uri="{53640926-AAD7-44D8-BBD7-CCE9431645EC}">
              <a14:shadowObscured xmlns:a14="http://schemas.microsoft.com/office/drawing/2010/main"/>
            </a:ext>
          </a:extLst>
        </p:spPr>
      </p:pic>
      <p:pic>
        <p:nvPicPr>
          <p:cNvPr id="7" name="Picture 26" descr="Fútbol sala femenin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5099" y="3759679"/>
            <a:ext cx="2082936" cy="145422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12" descr="logo espe-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75" y="223627"/>
            <a:ext cx="989706" cy="995058"/>
          </a:xfrm>
          <a:prstGeom prst="rect">
            <a:avLst/>
          </a:prstGeom>
        </p:spPr>
      </p:pic>
      <p:sp>
        <p:nvSpPr>
          <p:cNvPr id="2" name="Rectángulo 1"/>
          <p:cNvSpPr/>
          <p:nvPr/>
        </p:nvSpPr>
        <p:spPr>
          <a:xfrm>
            <a:off x="2692912" y="3391119"/>
            <a:ext cx="7340600" cy="1815882"/>
          </a:xfrm>
          <a:prstGeom prst="rect">
            <a:avLst/>
          </a:prstGeom>
        </p:spPr>
        <p:txBody>
          <a:bodyPr wrap="square">
            <a:spAutoFit/>
          </a:bodyPr>
          <a:lstStyle/>
          <a:p>
            <a:pPr algn="just"/>
            <a:r>
              <a:rPr lang="es-ES_tradnl" sz="2800" dirty="0">
                <a:ln w="12700">
                  <a:solidFill>
                    <a:schemeClr val="tx1"/>
                  </a:solidFill>
                </a:ln>
                <a:solidFill>
                  <a:schemeClr val="tx1">
                    <a:lumMod val="95000"/>
                    <a:lumOff val="5000"/>
                  </a:schemeClr>
                </a:solidFill>
              </a:rPr>
              <a:t>¿Cómo inciden las actividades recreativas para el control de la ansiedad en las jugadoras del equipo de fútbol femenino de la Universidad Católica del Ecuador categoría absoluta</a:t>
            </a:r>
            <a:r>
              <a:rPr lang="es-ES_tradnl" sz="2800" dirty="0" smtClean="0">
                <a:ln w="12700">
                  <a:solidFill>
                    <a:schemeClr val="tx1"/>
                  </a:solidFill>
                </a:ln>
                <a:solidFill>
                  <a:schemeClr val="tx1">
                    <a:lumMod val="95000"/>
                    <a:lumOff val="5000"/>
                  </a:schemeClr>
                </a:solidFill>
              </a:rPr>
              <a:t>? </a:t>
            </a:r>
            <a:endParaRPr lang="es-ES" sz="2800" dirty="0">
              <a:ln w="12700">
                <a:solidFill>
                  <a:schemeClr val="tx1"/>
                </a:solidFill>
              </a:ln>
              <a:solidFill>
                <a:schemeClr val="tx1">
                  <a:lumMod val="95000"/>
                  <a:lumOff val="5000"/>
                </a:schemeClr>
              </a:solidFill>
            </a:endParaRPr>
          </a:p>
        </p:txBody>
      </p:sp>
      <p:sp>
        <p:nvSpPr>
          <p:cNvPr id="3" name="AutoShape 2" descr="Planteamiento del problem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AutoShape 6" descr="Resultado de imagen para planteamiento del problema gif animad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1" name="AutoShape 10" descr="Resultado de imagen para planteamiento del problema gif animado"/>
          <p:cNvSpPr>
            <a:spLocks noChangeAspect="1" noChangeArrowheads="1"/>
          </p:cNvSpPr>
          <p:nvPr/>
        </p:nvSpPr>
        <p:spPr bwMode="auto">
          <a:xfrm>
            <a:off x="460375" y="185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2" name="Rectángulo redondeado 11"/>
          <p:cNvSpPr/>
          <p:nvPr/>
        </p:nvSpPr>
        <p:spPr>
          <a:xfrm>
            <a:off x="3379224" y="2128369"/>
            <a:ext cx="5967976" cy="972215"/>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PLANTEAMIENTO DEL PROBLEMA</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40693">
            <a:off x="10166552" y="376440"/>
            <a:ext cx="1473201" cy="1473201"/>
          </a:xfrm>
          <a:prstGeom prst="rect">
            <a:avLst/>
          </a:prstGeom>
        </p:spPr>
      </p:pic>
      <p:sp>
        <p:nvSpPr>
          <p:cNvPr id="14" name="Rectángulo redondeado 13"/>
          <p:cNvSpPr/>
          <p:nvPr/>
        </p:nvSpPr>
        <p:spPr>
          <a:xfrm>
            <a:off x="4568493" y="659014"/>
            <a:ext cx="3365654" cy="882725"/>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CAPÌTULO I</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66153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pic>
        <p:nvPicPr>
          <p:cNvPr id="7" name="Picture 26" descr="Fútbol sala femenin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86745" y="86097"/>
            <a:ext cx="2082936" cy="18989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12" descr="logo espe-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sp>
        <p:nvSpPr>
          <p:cNvPr id="8" name="Rectángulo redondeado 7"/>
          <p:cNvSpPr/>
          <p:nvPr/>
        </p:nvSpPr>
        <p:spPr>
          <a:xfrm>
            <a:off x="1555545" y="1550979"/>
            <a:ext cx="8331200" cy="1355609"/>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JUSTIFICACIÒN DE LA IMPORTANCIA DEL PROYECTO  </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pic>
        <p:nvPicPr>
          <p:cNvPr id="1026" name="Picture 2" descr="Matemáticas : Taller de estadístic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216007"/>
            <a:ext cx="3048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7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pic>
        <p:nvPicPr>
          <p:cNvPr id="9" name="Picture 20" descr="Index of /gif animado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0579" y="41458"/>
            <a:ext cx="1943100" cy="205578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12" descr="logo espe-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sp>
        <p:nvSpPr>
          <p:cNvPr id="11" name="Rectángulo 10"/>
          <p:cNvSpPr/>
          <p:nvPr/>
        </p:nvSpPr>
        <p:spPr>
          <a:xfrm>
            <a:off x="126906" y="2967039"/>
            <a:ext cx="4727497" cy="1200329"/>
          </a:xfrm>
          <a:prstGeom prst="rect">
            <a:avLst/>
          </a:prstGeom>
        </p:spPr>
        <p:txBody>
          <a:bodyPr wrap="square">
            <a:spAutoFit/>
          </a:bodyPr>
          <a:lstStyle/>
          <a:p>
            <a:pPr algn="just"/>
            <a:r>
              <a:rPr lang="es-ES_tradnl" dirty="0">
                <a:ln w="12700">
                  <a:solidFill>
                    <a:schemeClr val="tx1"/>
                  </a:solidFill>
                </a:ln>
                <a:solidFill>
                  <a:schemeClr val="tx1">
                    <a:lumMod val="95000"/>
                    <a:lumOff val="5000"/>
                  </a:schemeClr>
                </a:solidFill>
              </a:rPr>
              <a:t>Evidenciar la incidencia de las actividades recreativas para el control de la ansiedad en las jugadoras del equipo de fútbol femenino de la Universidad Católica del Ecuador</a:t>
            </a:r>
            <a:r>
              <a:rPr lang="es-ES_tradnl" dirty="0" smtClean="0">
                <a:ln w="12700">
                  <a:solidFill>
                    <a:schemeClr val="tx1"/>
                  </a:solidFill>
                </a:ln>
                <a:solidFill>
                  <a:schemeClr val="tx1">
                    <a:lumMod val="95000"/>
                    <a:lumOff val="5000"/>
                  </a:schemeClr>
                </a:solidFill>
              </a:rPr>
              <a:t>.</a:t>
            </a:r>
            <a:endParaRPr lang="es-ES" dirty="0">
              <a:ln w="12700">
                <a:solidFill>
                  <a:schemeClr val="tx1"/>
                </a:solidFill>
              </a:ln>
              <a:solidFill>
                <a:schemeClr val="tx1">
                  <a:lumMod val="95000"/>
                  <a:lumOff val="5000"/>
                </a:schemeClr>
              </a:solidFill>
            </a:endParaRPr>
          </a:p>
        </p:txBody>
      </p:sp>
      <p:sp>
        <p:nvSpPr>
          <p:cNvPr id="13" name="Flecha abajo 12"/>
          <p:cNvSpPr/>
          <p:nvPr/>
        </p:nvSpPr>
        <p:spPr>
          <a:xfrm>
            <a:off x="2000695" y="2322703"/>
            <a:ext cx="628205" cy="58996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14" name="Rectángulo redondeado 13"/>
          <p:cNvSpPr/>
          <p:nvPr/>
        </p:nvSpPr>
        <p:spPr>
          <a:xfrm>
            <a:off x="8139778" y="294216"/>
            <a:ext cx="2208708" cy="1098910"/>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OBJETIVO ESPECÌFICO </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15" name="Rectángulo redondeado 14"/>
          <p:cNvSpPr/>
          <p:nvPr/>
        </p:nvSpPr>
        <p:spPr>
          <a:xfrm>
            <a:off x="178694" y="1507530"/>
            <a:ext cx="4675709" cy="474281"/>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OBJETIVO GENERAL </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ectángulo 3"/>
          <p:cNvSpPr/>
          <p:nvPr/>
        </p:nvSpPr>
        <p:spPr>
          <a:xfrm>
            <a:off x="6643436" y="2341097"/>
            <a:ext cx="5266161" cy="646331"/>
          </a:xfrm>
          <a:prstGeom prst="rect">
            <a:avLst/>
          </a:prstGeom>
        </p:spPr>
        <p:txBody>
          <a:bodyPr wrap="square">
            <a:spAutoFit/>
          </a:bodyPr>
          <a:lstStyle/>
          <a:p>
            <a:pPr lvl="0" algn="just"/>
            <a:r>
              <a:rPr lang="es-ES_tradnl" dirty="0">
                <a:ln w="12700">
                  <a:solidFill>
                    <a:schemeClr val="tx1"/>
                  </a:solidFill>
                </a:ln>
                <a:solidFill>
                  <a:schemeClr val="tx1">
                    <a:lumMod val="95000"/>
                    <a:lumOff val="5000"/>
                  </a:schemeClr>
                </a:solidFill>
              </a:rPr>
              <a:t> </a:t>
            </a:r>
            <a:r>
              <a:rPr lang="es-ES_tradnl" dirty="0" smtClean="0">
                <a:ln w="12700">
                  <a:solidFill>
                    <a:schemeClr val="tx1"/>
                  </a:solidFill>
                </a:ln>
                <a:solidFill>
                  <a:schemeClr val="tx1">
                    <a:lumMod val="95000"/>
                    <a:lumOff val="5000"/>
                  </a:schemeClr>
                </a:solidFill>
              </a:rPr>
              <a:t>                   </a:t>
            </a:r>
            <a:r>
              <a:rPr lang="es-ES_tradnl" dirty="0" smtClean="0">
                <a:ln w="12700">
                  <a:solidFill>
                    <a:schemeClr val="tx1"/>
                  </a:solidFill>
                </a:ln>
                <a:solidFill>
                  <a:schemeClr val="tx1">
                    <a:lumMod val="95000"/>
                    <a:lumOff val="5000"/>
                  </a:schemeClr>
                </a:solidFill>
              </a:rPr>
              <a:t> </a:t>
            </a:r>
            <a:r>
              <a:rPr lang="es-ES_tradnl" dirty="0">
                <a:ln w="12700">
                  <a:solidFill>
                    <a:schemeClr val="tx1"/>
                  </a:solidFill>
                </a:ln>
                <a:solidFill>
                  <a:schemeClr val="tx1">
                    <a:lumMod val="95000"/>
                    <a:lumOff val="5000"/>
                  </a:schemeClr>
                </a:solidFill>
              </a:rPr>
              <a:t>si existe ansiedad cuando en la práctica no se incluyen actividades recreativas.</a:t>
            </a:r>
            <a:endParaRPr lang="es-ES" dirty="0">
              <a:ln w="12700">
                <a:solidFill>
                  <a:schemeClr val="tx1"/>
                </a:solidFill>
              </a:ln>
              <a:solidFill>
                <a:schemeClr val="tx1">
                  <a:lumMod val="95000"/>
                  <a:lumOff val="5000"/>
                </a:schemeClr>
              </a:solidFill>
            </a:endParaRPr>
          </a:p>
        </p:txBody>
      </p:sp>
      <p:sp>
        <p:nvSpPr>
          <p:cNvPr id="5" name="Rectángulo 4"/>
          <p:cNvSpPr/>
          <p:nvPr/>
        </p:nvSpPr>
        <p:spPr>
          <a:xfrm>
            <a:off x="6643436" y="3325947"/>
            <a:ext cx="5548564" cy="923330"/>
          </a:xfrm>
          <a:prstGeom prst="rect">
            <a:avLst/>
          </a:prstGeom>
        </p:spPr>
        <p:txBody>
          <a:bodyPr wrap="square">
            <a:spAutoFit/>
          </a:bodyPr>
          <a:lstStyle/>
          <a:p>
            <a:pPr algn="just"/>
            <a:r>
              <a:rPr lang="es-ES_tradnl" dirty="0">
                <a:ln w="12700">
                  <a:solidFill>
                    <a:schemeClr val="tx1"/>
                  </a:solidFill>
                </a:ln>
                <a:solidFill>
                  <a:schemeClr val="tx1">
                    <a:lumMod val="95000"/>
                    <a:lumOff val="5000"/>
                  </a:schemeClr>
                </a:solidFill>
              </a:rPr>
              <a:t> </a:t>
            </a:r>
            <a:r>
              <a:rPr lang="es-ES_tradnl" dirty="0" smtClean="0">
                <a:ln w="12700">
                  <a:solidFill>
                    <a:schemeClr val="tx1"/>
                  </a:solidFill>
                </a:ln>
                <a:solidFill>
                  <a:schemeClr val="tx1">
                    <a:lumMod val="95000"/>
                    <a:lumOff val="5000"/>
                  </a:schemeClr>
                </a:solidFill>
              </a:rPr>
              <a:t>                    </a:t>
            </a:r>
            <a:r>
              <a:rPr lang="es-ES_tradnl" dirty="0" smtClean="0">
                <a:ln w="12700">
                  <a:solidFill>
                    <a:schemeClr val="tx1"/>
                  </a:solidFill>
                </a:ln>
                <a:solidFill>
                  <a:schemeClr val="tx1">
                    <a:lumMod val="95000"/>
                    <a:lumOff val="5000"/>
                  </a:schemeClr>
                </a:solidFill>
              </a:rPr>
              <a:t> </a:t>
            </a:r>
            <a:r>
              <a:rPr lang="es-ES_tradnl" dirty="0">
                <a:ln w="12700">
                  <a:solidFill>
                    <a:schemeClr val="tx1"/>
                  </a:solidFill>
                </a:ln>
                <a:solidFill>
                  <a:schemeClr val="tx1">
                    <a:lumMod val="95000"/>
                    <a:lumOff val="5000"/>
                  </a:schemeClr>
                </a:solidFill>
              </a:rPr>
              <a:t>por qué las jugadoras del equipo de fútbol femenino de la categoría absoluta de la Universidad Católica del Ecuador no practican actividades </a:t>
            </a:r>
            <a:r>
              <a:rPr lang="es-ES_tradnl" dirty="0" smtClean="0">
                <a:ln w="12700">
                  <a:solidFill>
                    <a:schemeClr val="tx1"/>
                  </a:solidFill>
                </a:ln>
                <a:solidFill>
                  <a:schemeClr val="tx1">
                    <a:lumMod val="95000"/>
                    <a:lumOff val="5000"/>
                  </a:schemeClr>
                </a:solidFill>
              </a:rPr>
              <a:t>recreativas.</a:t>
            </a:r>
            <a:endParaRPr lang="es-ES" dirty="0">
              <a:ln w="12700">
                <a:solidFill>
                  <a:schemeClr val="tx1"/>
                </a:solidFill>
              </a:ln>
              <a:solidFill>
                <a:schemeClr val="tx1">
                  <a:lumMod val="95000"/>
                  <a:lumOff val="5000"/>
                </a:schemeClr>
              </a:solidFill>
            </a:endParaRPr>
          </a:p>
        </p:txBody>
      </p:sp>
      <p:sp>
        <p:nvSpPr>
          <p:cNvPr id="7" name="Rectángulo 6"/>
          <p:cNvSpPr/>
          <p:nvPr/>
        </p:nvSpPr>
        <p:spPr>
          <a:xfrm>
            <a:off x="6643436" y="4670084"/>
            <a:ext cx="5548564" cy="646331"/>
          </a:xfrm>
          <a:prstGeom prst="rect">
            <a:avLst/>
          </a:prstGeom>
        </p:spPr>
        <p:txBody>
          <a:bodyPr wrap="square">
            <a:spAutoFit/>
          </a:bodyPr>
          <a:lstStyle/>
          <a:p>
            <a:pPr lvl="0" algn="just"/>
            <a:r>
              <a:rPr lang="es-ES_tradnl" dirty="0">
                <a:ln w="12700">
                  <a:solidFill>
                    <a:schemeClr val="tx1"/>
                  </a:solidFill>
                </a:ln>
                <a:solidFill>
                  <a:schemeClr val="tx1">
                    <a:lumMod val="95000"/>
                    <a:lumOff val="5000"/>
                  </a:schemeClr>
                </a:solidFill>
              </a:rPr>
              <a:t> </a:t>
            </a:r>
            <a:r>
              <a:rPr lang="es-ES_tradnl" dirty="0" smtClean="0">
                <a:ln w="12700">
                  <a:solidFill>
                    <a:schemeClr val="tx1"/>
                  </a:solidFill>
                </a:ln>
                <a:solidFill>
                  <a:schemeClr val="tx1">
                    <a:lumMod val="95000"/>
                    <a:lumOff val="5000"/>
                  </a:schemeClr>
                </a:solidFill>
              </a:rPr>
              <a:t>                     </a:t>
            </a:r>
            <a:r>
              <a:rPr lang="es-ES_tradnl" dirty="0" smtClean="0">
                <a:ln w="12700">
                  <a:solidFill>
                    <a:schemeClr val="tx1"/>
                  </a:solidFill>
                </a:ln>
                <a:solidFill>
                  <a:schemeClr val="tx1">
                    <a:lumMod val="95000"/>
                    <a:lumOff val="5000"/>
                  </a:schemeClr>
                </a:solidFill>
              </a:rPr>
              <a:t> </a:t>
            </a:r>
            <a:r>
              <a:rPr lang="es-ES_tradnl" dirty="0">
                <a:ln w="12700">
                  <a:solidFill>
                    <a:schemeClr val="tx1"/>
                  </a:solidFill>
                </a:ln>
                <a:solidFill>
                  <a:schemeClr val="tx1">
                    <a:lumMod val="95000"/>
                    <a:lumOff val="5000"/>
                  </a:schemeClr>
                </a:solidFill>
              </a:rPr>
              <a:t>si aumenta la ansiedad si no se incluyen prácticas con actividades </a:t>
            </a:r>
            <a:r>
              <a:rPr lang="es-ES_tradnl" dirty="0" smtClean="0">
                <a:ln w="12700">
                  <a:solidFill>
                    <a:schemeClr val="tx1"/>
                  </a:solidFill>
                </a:ln>
                <a:solidFill>
                  <a:schemeClr val="tx1">
                    <a:lumMod val="95000"/>
                    <a:lumOff val="5000"/>
                  </a:schemeClr>
                </a:solidFill>
              </a:rPr>
              <a:t>recreativas.</a:t>
            </a:r>
            <a:endParaRPr lang="es-ES" dirty="0">
              <a:ln w="12700">
                <a:solidFill>
                  <a:schemeClr val="tx1"/>
                </a:solidFill>
              </a:ln>
              <a:solidFill>
                <a:schemeClr val="tx1">
                  <a:lumMod val="95000"/>
                  <a:lumOff val="5000"/>
                </a:schemeClr>
              </a:solidFill>
            </a:endParaRPr>
          </a:p>
        </p:txBody>
      </p:sp>
      <p:sp>
        <p:nvSpPr>
          <p:cNvPr id="20" name="Flecha abajo 19"/>
          <p:cNvSpPr/>
          <p:nvPr/>
        </p:nvSpPr>
        <p:spPr>
          <a:xfrm>
            <a:off x="8930030" y="1676422"/>
            <a:ext cx="628205" cy="58996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16" name="Rectángulo redondeado 15"/>
          <p:cNvSpPr/>
          <p:nvPr/>
        </p:nvSpPr>
        <p:spPr>
          <a:xfrm>
            <a:off x="5433552" y="4449916"/>
            <a:ext cx="2297806" cy="474281"/>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Identificar</a:t>
            </a: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 </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17" name="Rectángulo redondeado 16"/>
          <p:cNvSpPr/>
          <p:nvPr/>
        </p:nvSpPr>
        <p:spPr>
          <a:xfrm>
            <a:off x="5412658" y="3141798"/>
            <a:ext cx="2318700" cy="474281"/>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rPr>
              <a:t>D</a:t>
            </a: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eterminar</a:t>
            </a: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 </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18" name="Rectángulo redondeado 17"/>
          <p:cNvSpPr/>
          <p:nvPr/>
        </p:nvSpPr>
        <p:spPr>
          <a:xfrm>
            <a:off x="5433552" y="2143403"/>
            <a:ext cx="2297806" cy="474281"/>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Analizar </a:t>
            </a: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 </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43688833"/>
      </p:ext>
    </p:extLst>
  </p:cSld>
  <p:clrMapOvr>
    <a:masterClrMapping/>
  </p:clrMapOvr>
  <p:transition spd="slow" advClick="0" advTm="500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5725" y="399123"/>
            <a:ext cx="10515600" cy="1325563"/>
          </a:xfrm>
        </p:spPr>
        <p:txBody>
          <a:bodyPr/>
          <a:lstStyle/>
          <a:p>
            <a:pPr algn="ctr"/>
            <a:r>
              <a:rPr lang="es-ES" dirty="0" smtClean="0"/>
              <a:t/>
            </a:r>
            <a:br>
              <a:rPr lang="es-ES" dirty="0" smtClean="0"/>
            </a:br>
            <a:endParaRPr lang="es-ES" sz="2800" dirty="0">
              <a:ln w="12700">
                <a:solidFill>
                  <a:schemeClr val="tx1"/>
                </a:solidFill>
              </a:ln>
              <a:solidFill>
                <a:schemeClr val="tx1">
                  <a:lumMod val="95000"/>
                  <a:lumOff val="5000"/>
                </a:schemeClr>
              </a:solidFill>
              <a:latin typeface="+mn-lt"/>
              <a:ea typeface="+mn-ea"/>
              <a:cs typeface="+mn-cs"/>
            </a:endParaRPr>
          </a:p>
        </p:txBody>
      </p:sp>
      <p:pic>
        <p:nvPicPr>
          <p:cNvPr id="14" name="Picture 12" descr="futbol-americano-y-futbol-imagen-animada-001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68693" y="3222955"/>
            <a:ext cx="1823307" cy="253132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12" descr="logo esp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sp>
        <p:nvSpPr>
          <p:cNvPr id="12" name="Rectángulo redondeado 11"/>
          <p:cNvSpPr/>
          <p:nvPr/>
        </p:nvSpPr>
        <p:spPr>
          <a:xfrm>
            <a:off x="3395417" y="232884"/>
            <a:ext cx="4613986" cy="902540"/>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HIPÒTESIS </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6" y="914535"/>
            <a:ext cx="1776548" cy="2727157"/>
          </a:xfrm>
          <a:prstGeom prst="rect">
            <a:avLst/>
          </a:prstGeom>
        </p:spPr>
      </p:pic>
      <p:sp>
        <p:nvSpPr>
          <p:cNvPr id="9" name="Rectángulo redondeado 8"/>
          <p:cNvSpPr/>
          <p:nvPr/>
        </p:nvSpPr>
        <p:spPr>
          <a:xfrm>
            <a:off x="3395417" y="3540858"/>
            <a:ext cx="4613986" cy="902540"/>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VARIABLES  </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10" name="Rectángulo 9"/>
          <p:cNvSpPr/>
          <p:nvPr/>
        </p:nvSpPr>
        <p:spPr>
          <a:xfrm>
            <a:off x="1258781" y="4864537"/>
            <a:ext cx="3837869"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ES_tradnl" sz="2400" dirty="0">
                <a:ln w="12700">
                  <a:solidFill>
                    <a:schemeClr val="tx1"/>
                  </a:solidFill>
                </a:ln>
                <a:solidFill>
                  <a:schemeClr val="tx1">
                    <a:lumMod val="95000"/>
                    <a:lumOff val="5000"/>
                  </a:schemeClr>
                </a:solidFill>
              </a:rPr>
              <a:t>Variable </a:t>
            </a:r>
            <a:r>
              <a:rPr lang="es-ES_tradnl" sz="2400" dirty="0" smtClean="0">
                <a:ln w="12700">
                  <a:solidFill>
                    <a:schemeClr val="tx1"/>
                  </a:solidFill>
                </a:ln>
                <a:solidFill>
                  <a:schemeClr val="tx1">
                    <a:lumMod val="95000"/>
                    <a:lumOff val="5000"/>
                  </a:schemeClr>
                </a:solidFill>
              </a:rPr>
              <a:t>dependiente: Control de la Ansiedad</a:t>
            </a:r>
            <a:endParaRPr lang="es-ES_tradnl" sz="2400" dirty="0">
              <a:ln w="12700">
                <a:solidFill>
                  <a:schemeClr val="tx1"/>
                </a:solidFill>
              </a:ln>
              <a:solidFill>
                <a:schemeClr val="tx1">
                  <a:lumMod val="95000"/>
                  <a:lumOff val="5000"/>
                </a:schemeClr>
              </a:solidFill>
            </a:endParaRPr>
          </a:p>
        </p:txBody>
      </p:sp>
      <p:sp>
        <p:nvSpPr>
          <p:cNvPr id="11" name="Rectángulo 10"/>
          <p:cNvSpPr/>
          <p:nvPr/>
        </p:nvSpPr>
        <p:spPr>
          <a:xfrm>
            <a:off x="6853998" y="4978230"/>
            <a:ext cx="3956571"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ES_tradnl" sz="2400" dirty="0">
                <a:ln w="12700">
                  <a:solidFill>
                    <a:schemeClr val="tx1"/>
                  </a:solidFill>
                </a:ln>
                <a:solidFill>
                  <a:schemeClr val="tx1">
                    <a:lumMod val="95000"/>
                    <a:lumOff val="5000"/>
                  </a:schemeClr>
                </a:solidFill>
              </a:rPr>
              <a:t>Variable independiente: Actividades recreativas</a:t>
            </a:r>
            <a:endParaRPr lang="es-ES" sz="2400" dirty="0">
              <a:ln w="12700">
                <a:solidFill>
                  <a:schemeClr val="tx1"/>
                </a:solidFill>
              </a:ln>
              <a:solidFill>
                <a:schemeClr val="tx1">
                  <a:lumMod val="95000"/>
                  <a:lumOff val="5000"/>
                </a:schemeClr>
              </a:solidFill>
            </a:endParaRPr>
          </a:p>
        </p:txBody>
      </p:sp>
      <p:sp>
        <p:nvSpPr>
          <p:cNvPr id="15" name="Rectángulo 14"/>
          <p:cNvSpPr/>
          <p:nvPr/>
        </p:nvSpPr>
        <p:spPr>
          <a:xfrm>
            <a:off x="3066908" y="1796280"/>
            <a:ext cx="5271004" cy="1323439"/>
          </a:xfrm>
          <a:prstGeom prst="rect">
            <a:avLst/>
          </a:prstGeom>
        </p:spPr>
        <p:txBody>
          <a:bodyPr wrap="square">
            <a:spAutoFit/>
          </a:bodyPr>
          <a:lstStyle/>
          <a:p>
            <a:pPr algn="just"/>
            <a:r>
              <a:rPr lang="es-ES_tradnl" sz="2000" dirty="0" smtClean="0">
                <a:ln w="12700">
                  <a:solidFill>
                    <a:schemeClr val="tx1"/>
                  </a:solidFill>
                </a:ln>
                <a:solidFill>
                  <a:schemeClr val="tx1">
                    <a:lumMod val="95000"/>
                    <a:lumOff val="5000"/>
                  </a:schemeClr>
                </a:solidFill>
              </a:rPr>
              <a:t>La realización </a:t>
            </a:r>
            <a:r>
              <a:rPr lang="es-ES_tradnl" sz="2000" dirty="0">
                <a:ln w="12700">
                  <a:solidFill>
                    <a:schemeClr val="tx1"/>
                  </a:solidFill>
                </a:ln>
                <a:solidFill>
                  <a:schemeClr val="tx1">
                    <a:lumMod val="95000"/>
                    <a:lumOff val="5000"/>
                  </a:schemeClr>
                </a:solidFill>
              </a:rPr>
              <a:t>de actividades recreativas permitirán controlar la ansiedad en las jugadoras del equipo de fútbol femenino de la Universidad Católica del Ecuador.</a:t>
            </a:r>
            <a:endParaRPr lang="es-ES" sz="2000" dirty="0">
              <a:ln w="12700">
                <a:solidFill>
                  <a:schemeClr val="tx1"/>
                </a:solidFill>
              </a:ln>
              <a:solidFill>
                <a:schemeClr val="tx1">
                  <a:lumMod val="95000"/>
                  <a:lumOff val="5000"/>
                </a:schemeClr>
              </a:solidFill>
            </a:endParaRPr>
          </a:p>
        </p:txBody>
      </p:sp>
    </p:spTree>
    <p:extLst>
      <p:ext uri="{BB962C8B-B14F-4D97-AF65-F5344CB8AC3E}">
        <p14:creationId xmlns:p14="http://schemas.microsoft.com/office/powerpoint/2010/main" val="3261624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trips(down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trips(down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0" grpId="0" animBg="1"/>
      <p:bldP spid="11"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4176929" y="142263"/>
            <a:ext cx="3365654" cy="882725"/>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CAPÌTULO II</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Rectángulo redondeado 4"/>
          <p:cNvSpPr/>
          <p:nvPr/>
        </p:nvSpPr>
        <p:spPr>
          <a:xfrm>
            <a:off x="2464794" y="1375610"/>
            <a:ext cx="7025897" cy="779226"/>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 MARCO TEÒRICO </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ctángulo 5"/>
          <p:cNvSpPr/>
          <p:nvPr/>
        </p:nvSpPr>
        <p:spPr>
          <a:xfrm>
            <a:off x="6601862" y="2411315"/>
            <a:ext cx="6096000" cy="1338828"/>
          </a:xfrm>
          <a:prstGeom prst="rect">
            <a:avLst/>
          </a:prstGeom>
        </p:spPr>
        <p:txBody>
          <a:bodyPr>
            <a:spAutoFit/>
          </a:bodyPr>
          <a:lstStyle/>
          <a:p>
            <a:pPr marL="228600" algn="just">
              <a:lnSpc>
                <a:spcPct val="150000"/>
              </a:lnSpc>
            </a:pPr>
            <a:r>
              <a:rPr lang="es-ES_tradnl" dirty="0">
                <a:ln w="12700">
                  <a:solidFill>
                    <a:schemeClr val="tx1"/>
                  </a:solidFill>
                </a:ln>
                <a:solidFill>
                  <a:schemeClr val="tx1">
                    <a:lumMod val="95000"/>
                    <a:lumOff val="5000"/>
                  </a:schemeClr>
                </a:solidFill>
              </a:rPr>
              <a:t>Ley del Deporte, Educación Física y Recreación</a:t>
            </a:r>
            <a:endParaRPr lang="es-ES" dirty="0">
              <a:ln w="12700">
                <a:solidFill>
                  <a:schemeClr val="tx1"/>
                </a:solidFill>
              </a:ln>
              <a:solidFill>
                <a:schemeClr val="tx1">
                  <a:lumMod val="95000"/>
                  <a:lumOff val="5000"/>
                </a:schemeClr>
              </a:solidFill>
            </a:endParaRPr>
          </a:p>
          <a:p>
            <a:pPr marL="228600" algn="just">
              <a:lnSpc>
                <a:spcPct val="150000"/>
              </a:lnSpc>
            </a:pPr>
            <a:r>
              <a:rPr lang="es-ES_tradnl" dirty="0">
                <a:ln w="12700">
                  <a:solidFill>
                    <a:schemeClr val="tx1"/>
                  </a:solidFill>
                </a:ln>
                <a:solidFill>
                  <a:schemeClr val="tx1">
                    <a:lumMod val="95000"/>
                    <a:lumOff val="5000"/>
                  </a:schemeClr>
                </a:solidFill>
              </a:rPr>
              <a:t>TITULO VI </a:t>
            </a:r>
            <a:endParaRPr lang="es-ES" dirty="0">
              <a:ln w="12700">
                <a:solidFill>
                  <a:schemeClr val="tx1"/>
                </a:solidFill>
              </a:ln>
              <a:solidFill>
                <a:schemeClr val="tx1">
                  <a:lumMod val="95000"/>
                  <a:lumOff val="5000"/>
                </a:schemeClr>
              </a:solidFill>
            </a:endParaRPr>
          </a:p>
          <a:p>
            <a:pPr marL="228600" algn="just">
              <a:lnSpc>
                <a:spcPct val="150000"/>
              </a:lnSpc>
            </a:pPr>
            <a:r>
              <a:rPr lang="es-ES_tradnl" dirty="0">
                <a:ln w="12700">
                  <a:solidFill>
                    <a:schemeClr val="tx1"/>
                  </a:solidFill>
                </a:ln>
                <a:solidFill>
                  <a:schemeClr val="tx1">
                    <a:lumMod val="95000"/>
                    <a:lumOff val="5000"/>
                  </a:schemeClr>
                </a:solidFill>
              </a:rPr>
              <a:t>DE LA RECREACION</a:t>
            </a:r>
            <a:endParaRPr lang="es-ES" dirty="0">
              <a:ln w="12700">
                <a:solidFill>
                  <a:schemeClr val="tx1"/>
                </a:solidFill>
              </a:ln>
              <a:solidFill>
                <a:schemeClr val="tx1">
                  <a:lumMod val="95000"/>
                  <a:lumOff val="5000"/>
                </a:schemeClr>
              </a:solidFill>
            </a:endParaRPr>
          </a:p>
        </p:txBody>
      </p:sp>
      <p:sp>
        <p:nvSpPr>
          <p:cNvPr id="7" name="Rectángulo 6"/>
          <p:cNvSpPr/>
          <p:nvPr/>
        </p:nvSpPr>
        <p:spPr>
          <a:xfrm>
            <a:off x="4931836" y="3769771"/>
            <a:ext cx="7260164" cy="2169825"/>
          </a:xfrm>
          <a:prstGeom prst="rect">
            <a:avLst/>
          </a:prstGeom>
        </p:spPr>
        <p:txBody>
          <a:bodyPr wrap="square">
            <a:spAutoFit/>
          </a:bodyPr>
          <a:lstStyle/>
          <a:p>
            <a:pPr marL="228600" algn="just">
              <a:lnSpc>
                <a:spcPct val="150000"/>
              </a:lnSpc>
              <a:spcAft>
                <a:spcPts val="0"/>
              </a:spcAft>
            </a:pPr>
            <a:r>
              <a:rPr lang="es-ES_tradnl" dirty="0">
                <a:ln w="12700">
                  <a:solidFill>
                    <a:schemeClr val="tx1"/>
                  </a:solidFill>
                </a:ln>
                <a:solidFill>
                  <a:schemeClr val="tx1">
                    <a:lumMod val="95000"/>
                    <a:lumOff val="5000"/>
                  </a:schemeClr>
                </a:solidFill>
              </a:rPr>
              <a:t>Art. 92.- Regulación de actividades deportivas. - El Estado garantizará:</a:t>
            </a:r>
            <a:endParaRPr lang="es-ES" dirty="0">
              <a:ln w="12700">
                <a:solidFill>
                  <a:schemeClr val="tx1"/>
                </a:solidFill>
              </a:ln>
              <a:solidFill>
                <a:schemeClr val="tx1">
                  <a:lumMod val="95000"/>
                  <a:lumOff val="5000"/>
                </a:schemeClr>
              </a:solidFill>
            </a:endParaRPr>
          </a:p>
          <a:p>
            <a:pPr marL="228600" algn="just">
              <a:lnSpc>
                <a:spcPct val="150000"/>
              </a:lnSpc>
              <a:spcAft>
                <a:spcPts val="0"/>
              </a:spcAft>
            </a:pPr>
            <a:r>
              <a:rPr lang="es-ES_tradnl" dirty="0">
                <a:ln w="12700">
                  <a:solidFill>
                    <a:schemeClr val="tx1"/>
                  </a:solidFill>
                </a:ln>
                <a:solidFill>
                  <a:schemeClr val="tx1">
                    <a:lumMod val="95000"/>
                    <a:lumOff val="5000"/>
                  </a:schemeClr>
                </a:solidFill>
              </a:rPr>
              <a:t>Planificar y promover la igualdad de oportunidades a toda la población sin distinción de edad, género, capacidades diferentes, condición socio económica o intercultural a la práctica cotidiana y regular de actividades recreativas y deportivas;</a:t>
            </a:r>
            <a:endParaRPr lang="es-ES" dirty="0">
              <a:ln w="12700">
                <a:solidFill>
                  <a:schemeClr val="tx1"/>
                </a:solidFill>
              </a:ln>
              <a:solidFill>
                <a:schemeClr val="tx1">
                  <a:lumMod val="95000"/>
                  <a:lumOff val="5000"/>
                </a:schemeClr>
              </a:solidFill>
            </a:endParaRPr>
          </a:p>
        </p:txBody>
      </p:sp>
      <p:pic>
        <p:nvPicPr>
          <p:cNvPr id="8"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sp>
        <p:nvSpPr>
          <p:cNvPr id="9" name="Rectángulo 8"/>
          <p:cNvSpPr/>
          <p:nvPr/>
        </p:nvSpPr>
        <p:spPr>
          <a:xfrm>
            <a:off x="225517" y="2411315"/>
            <a:ext cx="4480802" cy="2169825"/>
          </a:xfrm>
          <a:prstGeom prst="rect">
            <a:avLst/>
          </a:prstGeom>
        </p:spPr>
        <p:txBody>
          <a:bodyPr wrap="square">
            <a:spAutoFit/>
          </a:bodyPr>
          <a:lstStyle/>
          <a:p>
            <a:pPr marL="228600" algn="just">
              <a:lnSpc>
                <a:spcPct val="150000"/>
              </a:lnSpc>
              <a:spcAft>
                <a:spcPts val="0"/>
              </a:spcAft>
            </a:pPr>
            <a:r>
              <a:rPr lang="es-ES_tradnl" dirty="0">
                <a:ln w="12700">
                  <a:solidFill>
                    <a:schemeClr val="tx1"/>
                  </a:solidFill>
                </a:ln>
                <a:solidFill>
                  <a:schemeClr val="tx1">
                    <a:lumMod val="95000"/>
                    <a:lumOff val="5000"/>
                  </a:schemeClr>
                </a:solidFill>
              </a:rPr>
              <a:t>Constitución De La República Del Ecuador        </a:t>
            </a:r>
            <a:endParaRPr lang="es-ES" dirty="0">
              <a:ln w="12700">
                <a:solidFill>
                  <a:schemeClr val="tx1"/>
                </a:solidFill>
              </a:ln>
              <a:solidFill>
                <a:schemeClr val="tx1">
                  <a:lumMod val="95000"/>
                  <a:lumOff val="5000"/>
                </a:schemeClr>
              </a:solidFill>
            </a:endParaRPr>
          </a:p>
          <a:p>
            <a:pPr marL="228600" algn="just">
              <a:lnSpc>
                <a:spcPct val="150000"/>
              </a:lnSpc>
              <a:spcAft>
                <a:spcPts val="0"/>
              </a:spcAft>
            </a:pPr>
            <a:r>
              <a:rPr lang="es-ES_tradnl" dirty="0">
                <a:ln w="12700">
                  <a:solidFill>
                    <a:schemeClr val="tx1"/>
                  </a:solidFill>
                </a:ln>
                <a:solidFill>
                  <a:schemeClr val="tx1">
                    <a:lumMod val="95000"/>
                    <a:lumOff val="5000"/>
                  </a:schemeClr>
                </a:solidFill>
              </a:rPr>
              <a:t>Sección cuarta </a:t>
            </a:r>
            <a:endParaRPr lang="es-ES" dirty="0">
              <a:ln w="12700">
                <a:solidFill>
                  <a:schemeClr val="tx1"/>
                </a:solidFill>
              </a:ln>
              <a:solidFill>
                <a:schemeClr val="tx1">
                  <a:lumMod val="95000"/>
                  <a:lumOff val="5000"/>
                </a:schemeClr>
              </a:solidFill>
            </a:endParaRPr>
          </a:p>
          <a:p>
            <a:pPr marL="228600" algn="just">
              <a:lnSpc>
                <a:spcPct val="150000"/>
              </a:lnSpc>
              <a:spcAft>
                <a:spcPts val="0"/>
              </a:spcAft>
            </a:pPr>
            <a:r>
              <a:rPr lang="es-ES_tradnl" dirty="0">
                <a:ln w="12700">
                  <a:solidFill>
                    <a:schemeClr val="tx1"/>
                  </a:solidFill>
                </a:ln>
                <a:solidFill>
                  <a:schemeClr val="tx1">
                    <a:lumMod val="95000"/>
                    <a:lumOff val="5000"/>
                  </a:schemeClr>
                </a:solidFill>
              </a:rPr>
              <a:t>Cultura y ciencia</a:t>
            </a:r>
            <a:endParaRPr lang="es-ES" dirty="0">
              <a:ln w="12700">
                <a:solidFill>
                  <a:schemeClr val="tx1"/>
                </a:solidFill>
              </a:ln>
              <a:solidFill>
                <a:schemeClr val="tx1">
                  <a:lumMod val="95000"/>
                  <a:lumOff val="5000"/>
                </a:schemeClr>
              </a:solidFill>
            </a:endParaRPr>
          </a:p>
          <a:p>
            <a:pPr algn="just"/>
            <a:r>
              <a:rPr lang="es-ES_tradnl" dirty="0">
                <a:ln w="12700">
                  <a:solidFill>
                    <a:schemeClr val="tx1"/>
                  </a:solidFill>
                </a:ln>
                <a:solidFill>
                  <a:schemeClr val="tx1">
                    <a:lumMod val="95000"/>
                    <a:lumOff val="5000"/>
                  </a:schemeClr>
                </a:solidFill>
              </a:rPr>
              <a:t>Art. 24.- Las personas tienen derecho a la recreación y al esparcimiento, a la práctica del deporte y al tiempo libre. </a:t>
            </a:r>
            <a:endParaRPr lang="es-ES" dirty="0">
              <a:ln w="12700">
                <a:solidFill>
                  <a:schemeClr val="tx1"/>
                </a:solidFill>
              </a:ln>
              <a:solidFill>
                <a:schemeClr val="tx1">
                  <a:lumMod val="95000"/>
                  <a:lumOff val="5000"/>
                </a:schemeClr>
              </a:solidFill>
            </a:endParaRPr>
          </a:p>
        </p:txBody>
      </p:sp>
    </p:spTree>
    <p:extLst>
      <p:ext uri="{BB962C8B-B14F-4D97-AF65-F5344CB8AC3E}">
        <p14:creationId xmlns:p14="http://schemas.microsoft.com/office/powerpoint/2010/main" val="216380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pic>
        <p:nvPicPr>
          <p:cNvPr id="12" name="Picture 10" descr="RECREOS ACTIVOS - I.E.S. Margarita Sala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68025" y="0"/>
            <a:ext cx="1323975" cy="18083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12" descr="logo espe-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sp>
        <p:nvSpPr>
          <p:cNvPr id="6" name="Rectángulo redondeado 5"/>
          <p:cNvSpPr/>
          <p:nvPr/>
        </p:nvSpPr>
        <p:spPr>
          <a:xfrm>
            <a:off x="2732012" y="598898"/>
            <a:ext cx="7025897" cy="779226"/>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 MARCO TEÒRICO </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2" name="Rectángulo 1"/>
          <p:cNvSpPr/>
          <p:nvPr/>
        </p:nvSpPr>
        <p:spPr>
          <a:xfrm>
            <a:off x="2672303" y="1770781"/>
            <a:ext cx="7640664" cy="1754326"/>
          </a:xfrm>
          <a:prstGeom prst="rect">
            <a:avLst/>
          </a:prstGeom>
        </p:spPr>
        <p:txBody>
          <a:bodyPr wrap="square">
            <a:spAutoFit/>
          </a:bodyPr>
          <a:lstStyle/>
          <a:p>
            <a:pPr>
              <a:lnSpc>
                <a:spcPct val="150000"/>
              </a:lnSpc>
            </a:pPr>
            <a:r>
              <a:rPr lang="es-ES_tradnl" dirty="0">
                <a:ln w="12700">
                  <a:solidFill>
                    <a:schemeClr val="tx1"/>
                  </a:solidFill>
                </a:ln>
                <a:solidFill>
                  <a:schemeClr val="tx1">
                    <a:lumMod val="95000"/>
                    <a:lumOff val="5000"/>
                  </a:schemeClr>
                </a:solidFill>
              </a:rPr>
              <a:t>“En la psicología deportiva la ansiedad es un estado mental que combinado con aspectos físicos y psicológicos determina el comportamiento del jugador, influyendo en su rendimiento y habilidad en el deporte que se practica.” (Aldás Ramos, 2018, pág. 17) </a:t>
            </a:r>
            <a:endParaRPr lang="es-ES" dirty="0">
              <a:ln w="12700">
                <a:solidFill>
                  <a:schemeClr val="tx1"/>
                </a:solidFill>
              </a:ln>
              <a:solidFill>
                <a:schemeClr val="tx1">
                  <a:lumMod val="95000"/>
                  <a:lumOff val="5000"/>
                </a:schemeClr>
              </a:solidFill>
            </a:endParaRPr>
          </a:p>
        </p:txBody>
      </p:sp>
      <p:sp>
        <p:nvSpPr>
          <p:cNvPr id="13" name="Rectángulo 12"/>
          <p:cNvSpPr/>
          <p:nvPr/>
        </p:nvSpPr>
        <p:spPr>
          <a:xfrm>
            <a:off x="495651" y="3619145"/>
            <a:ext cx="5600349" cy="2169825"/>
          </a:xfrm>
          <a:prstGeom prst="rect">
            <a:avLst/>
          </a:prstGeom>
        </p:spPr>
        <p:txBody>
          <a:bodyPr wrap="square">
            <a:spAutoFit/>
          </a:bodyPr>
          <a:lstStyle/>
          <a:p>
            <a:pPr algn="just">
              <a:lnSpc>
                <a:spcPct val="150000"/>
              </a:lnSpc>
            </a:pPr>
            <a:r>
              <a:rPr lang="es-ES_tradnl" dirty="0">
                <a:ln w="12700">
                  <a:solidFill>
                    <a:schemeClr val="tx1"/>
                  </a:solidFill>
                </a:ln>
                <a:solidFill>
                  <a:schemeClr val="tx1">
                    <a:lumMod val="95000"/>
                    <a:lumOff val="5000"/>
                  </a:schemeClr>
                </a:solidFill>
              </a:rPr>
              <a:t>Céspedes (2003) afirma: “La recreación, entonces, como “diversión para alivio del trabajo “, significará volver a ser persona, es decir, volver a crear, recrear (divertir, alegrar, deleitar). En una palabra, jugar que es transformar la realidad, desde sí mismo, en un proceso lúdico” (pág. 9).</a:t>
            </a:r>
            <a:endParaRPr lang="es-ES" dirty="0">
              <a:ln w="12700">
                <a:solidFill>
                  <a:schemeClr val="tx1"/>
                </a:solidFill>
              </a:ln>
              <a:solidFill>
                <a:schemeClr val="tx1">
                  <a:lumMod val="95000"/>
                  <a:lumOff val="5000"/>
                </a:schemeClr>
              </a:solidFill>
            </a:endParaRPr>
          </a:p>
        </p:txBody>
      </p:sp>
      <p:sp>
        <p:nvSpPr>
          <p:cNvPr id="14" name="Rectángulo 13"/>
          <p:cNvSpPr/>
          <p:nvPr/>
        </p:nvSpPr>
        <p:spPr>
          <a:xfrm>
            <a:off x="6780213" y="3848374"/>
            <a:ext cx="5411787" cy="1711366"/>
          </a:xfrm>
          <a:prstGeom prst="rect">
            <a:avLst/>
          </a:prstGeom>
        </p:spPr>
        <p:txBody>
          <a:bodyPr wrap="square">
            <a:spAutoFit/>
          </a:bodyPr>
          <a:lstStyle/>
          <a:p>
            <a:pPr algn="just">
              <a:lnSpc>
                <a:spcPct val="150000"/>
              </a:lnSpc>
            </a:pPr>
            <a:r>
              <a:rPr lang="es-ES_tradnl" dirty="0">
                <a:ln w="12700">
                  <a:solidFill>
                    <a:schemeClr val="tx1"/>
                  </a:solidFill>
                </a:ln>
                <a:solidFill>
                  <a:schemeClr val="tx1">
                    <a:lumMod val="95000"/>
                    <a:lumOff val="5000"/>
                  </a:schemeClr>
                </a:solidFill>
              </a:rPr>
              <a:t>Aguilar (2002) afirma: “La recreación es parte importante de la vida de todo individuo, ya que a través de ella se logra disipar el estrés causado por el trabajo y actividades diarias, en su ponencia” </a:t>
            </a:r>
            <a:endParaRPr lang="es-ES" dirty="0">
              <a:ln w="12700">
                <a:solidFill>
                  <a:schemeClr val="tx1"/>
                </a:solidFill>
              </a:ln>
              <a:solidFill>
                <a:schemeClr val="tx1">
                  <a:lumMod val="95000"/>
                  <a:lumOff val="5000"/>
                </a:schemeClr>
              </a:solidFill>
            </a:endParaRPr>
          </a:p>
        </p:txBody>
      </p:sp>
    </p:spTree>
    <p:extLst>
      <p:ext uri="{BB962C8B-B14F-4D97-AF65-F5344CB8AC3E}">
        <p14:creationId xmlns:p14="http://schemas.microsoft.com/office/powerpoint/2010/main" val="126453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trips(down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strips(downLeft)">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Imagen relacionada"/>
          <p:cNvPicPr/>
          <p:nvPr/>
        </p:nvPicPr>
        <p:blipFill rotWithShape="1">
          <a:blip r:embed="rId2">
            <a:extLst>
              <a:ext uri="{28A0092B-C50C-407E-A947-70E740481C1C}">
                <a14:useLocalDpi xmlns:a14="http://schemas.microsoft.com/office/drawing/2010/main" val="0"/>
              </a:ext>
            </a:extLst>
          </a:blip>
          <a:srcRect t="34859"/>
          <a:stretch/>
        </p:blipFill>
        <p:spPr bwMode="auto">
          <a:xfrm>
            <a:off x="0" y="5883007"/>
            <a:ext cx="12192000" cy="974993"/>
          </a:xfrm>
          <a:prstGeom prst="rect">
            <a:avLst/>
          </a:prstGeom>
          <a:noFill/>
          <a:ln>
            <a:noFill/>
          </a:ln>
          <a:extLst>
            <a:ext uri="{53640926-AAD7-44D8-BBD7-CCE9431645EC}">
              <a14:shadowObscured xmlns:a14="http://schemas.microsoft.com/office/drawing/2010/main"/>
            </a:ext>
          </a:extLst>
        </p:spPr>
      </p:pic>
      <p:pic>
        <p:nvPicPr>
          <p:cNvPr id="6" name="Imagen 12" descr="logo esp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94" y="86097"/>
            <a:ext cx="989706" cy="995058"/>
          </a:xfrm>
          <a:prstGeom prst="rect">
            <a:avLst/>
          </a:prstGeom>
        </p:spPr>
      </p:pic>
      <p:sp>
        <p:nvSpPr>
          <p:cNvPr id="8" name="Rectángulo redondeado 7"/>
          <p:cNvSpPr/>
          <p:nvPr/>
        </p:nvSpPr>
        <p:spPr>
          <a:xfrm>
            <a:off x="2886268" y="1196301"/>
            <a:ext cx="6954396" cy="996497"/>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METODOLOGÌA DE LA INVESTIGACIÒN  </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9" name="Rectángulo redondeado 8"/>
          <p:cNvSpPr/>
          <p:nvPr/>
        </p:nvSpPr>
        <p:spPr>
          <a:xfrm>
            <a:off x="178694" y="3000413"/>
            <a:ext cx="3377305" cy="424037"/>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 </a:t>
            </a:r>
            <a:r>
              <a:rPr lang="es-ES" sz="2400" dirty="0" smtClean="0">
                <a:ln w="12700">
                  <a:solidFill>
                    <a:schemeClr val="tx1"/>
                  </a:solidFill>
                </a:ln>
                <a:solidFill>
                  <a:schemeClr val="tx1">
                    <a:lumMod val="95000"/>
                    <a:lumOff val="5000"/>
                  </a:schemeClr>
                </a:solidFill>
              </a:rPr>
              <a:t>NIVEL DESCRIPTIVO</a:t>
            </a:r>
            <a:endParaRPr lang="es-ES" sz="2400" dirty="0">
              <a:ln w="12700">
                <a:solidFill>
                  <a:schemeClr val="tx1"/>
                </a:solidFill>
              </a:ln>
              <a:solidFill>
                <a:schemeClr val="tx1">
                  <a:lumMod val="95000"/>
                  <a:lumOff val="5000"/>
                </a:schemeClr>
              </a:solidFill>
            </a:endParaRPr>
          </a:p>
        </p:txBody>
      </p:sp>
      <p:sp>
        <p:nvSpPr>
          <p:cNvPr id="10" name="Flecha derecha 9"/>
          <p:cNvSpPr/>
          <p:nvPr/>
        </p:nvSpPr>
        <p:spPr>
          <a:xfrm>
            <a:off x="3634653" y="3029704"/>
            <a:ext cx="433617" cy="39474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2" name="Rectángulo 11"/>
          <p:cNvSpPr/>
          <p:nvPr/>
        </p:nvSpPr>
        <p:spPr>
          <a:xfrm>
            <a:off x="4146924" y="2488413"/>
            <a:ext cx="7563295" cy="1477328"/>
          </a:xfrm>
          <a:prstGeom prst="rect">
            <a:avLst/>
          </a:prstGeom>
        </p:spPr>
        <p:txBody>
          <a:bodyPr wrap="square">
            <a:spAutoFit/>
          </a:bodyPr>
          <a:lstStyle/>
          <a:p>
            <a:pPr algn="just"/>
            <a:r>
              <a:rPr lang="es-ES_tradnl" dirty="0">
                <a:ln w="12700">
                  <a:solidFill>
                    <a:schemeClr val="tx1"/>
                  </a:solidFill>
                </a:ln>
                <a:solidFill>
                  <a:schemeClr val="tx1">
                    <a:lumMod val="95000"/>
                    <a:lumOff val="5000"/>
                  </a:schemeClr>
                </a:solidFill>
              </a:rPr>
              <a:t>El método descriptivo está orientado </a:t>
            </a:r>
            <a:r>
              <a:rPr lang="es-ES_tradnl" dirty="0" smtClean="0">
                <a:ln w="12700">
                  <a:solidFill>
                    <a:schemeClr val="tx1"/>
                  </a:solidFill>
                </a:ln>
                <a:solidFill>
                  <a:schemeClr val="tx1">
                    <a:lumMod val="95000"/>
                    <a:lumOff val="5000"/>
                  </a:schemeClr>
                </a:solidFill>
              </a:rPr>
              <a:t>a facilita </a:t>
            </a:r>
            <a:r>
              <a:rPr lang="es-ES_tradnl" dirty="0">
                <a:ln w="12700">
                  <a:solidFill>
                    <a:schemeClr val="tx1"/>
                  </a:solidFill>
                </a:ln>
                <a:solidFill>
                  <a:schemeClr val="tx1">
                    <a:lumMod val="95000"/>
                    <a:lumOff val="5000"/>
                  </a:schemeClr>
                </a:solidFill>
              </a:rPr>
              <a:t>comparar comportamientos, predecir conductas de los deportistas ante algún cambio en su rutina, permite generar datos estadísticos con la información que se recopila y así tomar decisiones en base a la información cuantitativa, con mayor posibilidad de tener éxito.</a:t>
            </a:r>
            <a:endParaRPr lang="es-ES" dirty="0">
              <a:ln w="12700">
                <a:solidFill>
                  <a:schemeClr val="tx1"/>
                </a:solidFill>
              </a:ln>
              <a:solidFill>
                <a:schemeClr val="tx1">
                  <a:lumMod val="95000"/>
                  <a:lumOff val="5000"/>
                </a:schemeClr>
              </a:solidFill>
            </a:endParaRPr>
          </a:p>
        </p:txBody>
      </p:sp>
      <p:pic>
        <p:nvPicPr>
          <p:cNvPr id="2050" name="Picture 2" descr="Modelos mixtos y diseño de muestreo (Biometría)-Curso - Universidad Piloto  de Colombi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77834" y="207562"/>
            <a:ext cx="1514166" cy="873593"/>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redondeado 13"/>
          <p:cNvSpPr/>
          <p:nvPr/>
        </p:nvSpPr>
        <p:spPr>
          <a:xfrm>
            <a:off x="4413173" y="181026"/>
            <a:ext cx="3365654" cy="882725"/>
          </a:xfrm>
          <a:prstGeom prst="roundRec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CAPÌTULO III</a:t>
            </a:r>
            <a:endParaRPr lang="es-ES" sz="3200" b="1" dirty="0">
              <a:ln w="13462">
                <a:solidFill>
                  <a:srgbClr val="0070C0"/>
                </a:solidFill>
                <a:prstDash val="solid"/>
              </a:ln>
              <a:solidFill>
                <a:schemeClr val="tx1">
                  <a:lumMod val="85000"/>
                  <a:lumOff val="15000"/>
                </a:schemeClr>
              </a:solidFill>
              <a:effectLst>
                <a:outerShdw dist="38100" dir="2700000" algn="bl" rotWithShape="0">
                  <a:schemeClr val="accent5"/>
                </a:outerShdw>
              </a:effectLst>
            </a:endParaRPr>
          </a:p>
        </p:txBody>
      </p:sp>
      <p:sp>
        <p:nvSpPr>
          <p:cNvPr id="17" name="Rectángulo redondeado 16"/>
          <p:cNvSpPr/>
          <p:nvPr/>
        </p:nvSpPr>
        <p:spPr>
          <a:xfrm>
            <a:off x="737551" y="4397185"/>
            <a:ext cx="3377305" cy="424037"/>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 </a:t>
            </a:r>
            <a:r>
              <a:rPr lang="es-ES" sz="2400" dirty="0" smtClean="0">
                <a:ln w="12700">
                  <a:solidFill>
                    <a:schemeClr val="tx1"/>
                  </a:solidFill>
                </a:ln>
                <a:solidFill>
                  <a:schemeClr val="tx1">
                    <a:lumMod val="95000"/>
                    <a:lumOff val="5000"/>
                  </a:schemeClr>
                </a:solidFill>
              </a:rPr>
              <a:t>INVESTIGACION CAMPO</a:t>
            </a:r>
            <a:endParaRPr lang="es-ES" sz="2400" dirty="0">
              <a:ln w="12700">
                <a:solidFill>
                  <a:schemeClr val="tx1"/>
                </a:solidFill>
              </a:ln>
              <a:solidFill>
                <a:schemeClr val="tx1">
                  <a:lumMod val="95000"/>
                  <a:lumOff val="5000"/>
                </a:schemeClr>
              </a:solidFill>
            </a:endParaRPr>
          </a:p>
        </p:txBody>
      </p:sp>
      <p:sp>
        <p:nvSpPr>
          <p:cNvPr id="18" name="Rectángulo redondeado 17"/>
          <p:cNvSpPr/>
          <p:nvPr/>
        </p:nvSpPr>
        <p:spPr>
          <a:xfrm>
            <a:off x="6363466" y="4388050"/>
            <a:ext cx="4372939" cy="424037"/>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3200" b="1" dirty="0" smtClean="0">
                <a:ln w="13462">
                  <a:solidFill>
                    <a:srgbClr val="0070C0"/>
                  </a:solidFill>
                  <a:prstDash val="solid"/>
                </a:ln>
                <a:solidFill>
                  <a:schemeClr val="tx1">
                    <a:lumMod val="85000"/>
                    <a:lumOff val="15000"/>
                  </a:schemeClr>
                </a:solidFill>
                <a:effectLst>
                  <a:outerShdw dist="38100" dir="2700000" algn="bl" rotWithShape="0">
                    <a:schemeClr val="accent5"/>
                  </a:outerShdw>
                </a:effectLst>
              </a:rPr>
              <a:t> </a:t>
            </a:r>
            <a:r>
              <a:rPr lang="es-ES" sz="2400" dirty="0" smtClean="0">
                <a:ln w="12700">
                  <a:solidFill>
                    <a:schemeClr val="tx1"/>
                  </a:solidFill>
                </a:ln>
                <a:solidFill>
                  <a:schemeClr val="tx1">
                    <a:lumMod val="95000"/>
                    <a:lumOff val="5000"/>
                  </a:schemeClr>
                </a:solidFill>
              </a:rPr>
              <a:t>INVESTIGACION BIBLIOGRÀFICA</a:t>
            </a:r>
            <a:endParaRPr lang="es-ES" sz="2400" dirty="0">
              <a:ln w="12700">
                <a:solidFill>
                  <a:schemeClr val="tx1"/>
                </a:solidFill>
              </a:ln>
              <a:solidFill>
                <a:schemeClr val="tx1">
                  <a:lumMod val="95000"/>
                  <a:lumOff val="5000"/>
                </a:schemeClr>
              </a:solidFill>
            </a:endParaRPr>
          </a:p>
        </p:txBody>
      </p:sp>
    </p:spTree>
    <p:extLst>
      <p:ext uri="{BB962C8B-B14F-4D97-AF65-F5344CB8AC3E}">
        <p14:creationId xmlns:p14="http://schemas.microsoft.com/office/powerpoint/2010/main" val="29367775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4431</TotalTime>
  <Words>2601</Words>
  <Application>Microsoft Office PowerPoint</Application>
  <PresentationFormat>Panorámica</PresentationFormat>
  <Paragraphs>679</Paragraphs>
  <Slides>29</Slides>
  <Notes>1</Notes>
  <HiddenSlides>0</HiddenSlides>
  <MMClips>2</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29</vt:i4>
      </vt:variant>
    </vt:vector>
  </HeadingPairs>
  <TitlesOfParts>
    <vt:vector size="35" baseType="lpstr">
      <vt:lpstr>Arial</vt:lpstr>
      <vt:lpstr>Calibri</vt:lpstr>
      <vt:lpstr>Calibri Light</vt:lpstr>
      <vt:lpstr>Cambria Math</vt:lpstr>
      <vt:lpstr>Times New Roman</vt:lpstr>
      <vt:lpstr>Tema de Office</vt:lpstr>
      <vt:lpstr> </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Mercedes Acosta</dc:creator>
  <cp:lastModifiedBy>Mercedes Acosta</cp:lastModifiedBy>
  <cp:revision>484</cp:revision>
  <dcterms:created xsi:type="dcterms:W3CDTF">2019-05-28T02:10:55Z</dcterms:created>
  <dcterms:modified xsi:type="dcterms:W3CDTF">2020-08-13T02:09:08Z</dcterms:modified>
</cp:coreProperties>
</file>