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7" r:id="rId2"/>
    <p:sldMasterId id="2147483699" r:id="rId3"/>
    <p:sldMasterId id="2147483712" r:id="rId4"/>
  </p:sldMasterIdLst>
  <p:notesMasterIdLst>
    <p:notesMasterId r:id="rId43"/>
  </p:notesMasterIdLst>
  <p:sldIdLst>
    <p:sldId id="257" r:id="rId5"/>
    <p:sldId id="522" r:id="rId6"/>
    <p:sldId id="523" r:id="rId7"/>
    <p:sldId id="525" r:id="rId8"/>
    <p:sldId id="526" r:id="rId9"/>
    <p:sldId id="527" r:id="rId10"/>
    <p:sldId id="529" r:id="rId11"/>
    <p:sldId id="530" r:id="rId12"/>
    <p:sldId id="531" r:id="rId13"/>
    <p:sldId id="534" r:id="rId14"/>
    <p:sldId id="535" r:id="rId15"/>
    <p:sldId id="561" r:id="rId16"/>
    <p:sldId id="536" r:id="rId17"/>
    <p:sldId id="532" r:id="rId18"/>
    <p:sldId id="537" r:id="rId19"/>
    <p:sldId id="544" r:id="rId20"/>
    <p:sldId id="562" r:id="rId21"/>
    <p:sldId id="539" r:id="rId22"/>
    <p:sldId id="533" r:id="rId23"/>
    <p:sldId id="540" r:id="rId24"/>
    <p:sldId id="542" r:id="rId25"/>
    <p:sldId id="543" r:id="rId26"/>
    <p:sldId id="545" r:id="rId27"/>
    <p:sldId id="563" r:id="rId28"/>
    <p:sldId id="541" r:id="rId29"/>
    <p:sldId id="560" r:id="rId30"/>
    <p:sldId id="546" r:id="rId31"/>
    <p:sldId id="556" r:id="rId32"/>
    <p:sldId id="549" r:id="rId33"/>
    <p:sldId id="547" r:id="rId34"/>
    <p:sldId id="558" r:id="rId35"/>
    <p:sldId id="550" r:id="rId36"/>
    <p:sldId id="548" r:id="rId37"/>
    <p:sldId id="559" r:id="rId38"/>
    <p:sldId id="551" r:id="rId39"/>
    <p:sldId id="552" r:id="rId40"/>
    <p:sldId id="553" r:id="rId41"/>
    <p:sldId id="554" r:id="rId42"/>
  </p:sldIdLst>
  <p:sldSz cx="12192000" cy="6858000"/>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13D"/>
    <a:srgbClr val="006600"/>
    <a:srgbClr val="00C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74" d="100"/>
          <a:sy n="74" d="100"/>
        </p:scale>
        <p:origin x="49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3B175-2DE1-45F1-9572-C33D8A9E4AE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A4F12FE3-4E27-483B-8B69-4106C8886D45}">
      <dgm:prSet phldrT="[Texto]"/>
      <dgm:spPr>
        <a:gradFill flip="none" rotWithShape="0">
          <a:gsLst>
            <a:gs pos="0">
              <a:srgbClr val="00713D">
                <a:shade val="30000"/>
                <a:satMod val="115000"/>
              </a:srgbClr>
            </a:gs>
            <a:gs pos="50000">
              <a:srgbClr val="00713D">
                <a:shade val="67500"/>
                <a:satMod val="115000"/>
              </a:srgbClr>
            </a:gs>
            <a:gs pos="100000">
              <a:srgbClr val="00713D">
                <a:shade val="100000"/>
                <a:satMod val="115000"/>
              </a:srgbClr>
            </a:gs>
          </a:gsLst>
          <a:lin ang="13500000" scaled="1"/>
          <a:tileRect/>
        </a:gradFill>
      </dgm:spPr>
      <dgm:t>
        <a:bodyPr/>
        <a:lstStyle/>
        <a:p>
          <a:r>
            <a:rPr lang="es-ES" dirty="0"/>
            <a:t>Generalidades</a:t>
          </a:r>
          <a:endParaRPr lang="es-EC" dirty="0"/>
        </a:p>
      </dgm:t>
    </dgm:pt>
    <dgm:pt modelId="{4ECFB7C4-0B52-4045-B3F8-C98A9E912542}" type="parTrans" cxnId="{AA257926-29AA-48C2-B348-952CB0B1617E}">
      <dgm:prSet/>
      <dgm:spPr/>
      <dgm:t>
        <a:bodyPr/>
        <a:lstStyle/>
        <a:p>
          <a:endParaRPr lang="es-EC"/>
        </a:p>
      </dgm:t>
    </dgm:pt>
    <dgm:pt modelId="{4201E3C2-137A-48AC-8325-383BAE16293D}" type="sibTrans" cxnId="{AA257926-29AA-48C2-B348-952CB0B1617E}">
      <dgm:prSet/>
      <dgm:spPr/>
      <dgm:t>
        <a:bodyPr/>
        <a:lstStyle/>
        <a:p>
          <a:endParaRPr lang="es-EC"/>
        </a:p>
      </dgm:t>
    </dgm:pt>
    <dgm:pt modelId="{7AFC0169-C8B7-49F6-B47C-E5E455664F0E}">
      <dgm:prSet phldrT="[Texto]"/>
      <dgm:spPr/>
      <dgm:t>
        <a:bodyPr/>
        <a:lstStyle/>
        <a:p>
          <a:r>
            <a:rPr lang="es-ES" dirty="0"/>
            <a:t>Justificación e Importancia</a:t>
          </a:r>
          <a:endParaRPr lang="es-EC" dirty="0"/>
        </a:p>
      </dgm:t>
    </dgm:pt>
    <dgm:pt modelId="{8334803C-9C84-46E3-9487-1CB265CB9A19}" type="parTrans" cxnId="{26A240B2-4094-4BFE-941E-23E47965AFA3}">
      <dgm:prSet/>
      <dgm:spPr/>
      <dgm:t>
        <a:bodyPr/>
        <a:lstStyle/>
        <a:p>
          <a:endParaRPr lang="es-EC"/>
        </a:p>
      </dgm:t>
    </dgm:pt>
    <dgm:pt modelId="{46CB5D4C-74B2-4DBD-8D96-DC948A0FFFE8}" type="sibTrans" cxnId="{26A240B2-4094-4BFE-941E-23E47965AFA3}">
      <dgm:prSet/>
      <dgm:spPr/>
      <dgm:t>
        <a:bodyPr/>
        <a:lstStyle/>
        <a:p>
          <a:endParaRPr lang="es-EC"/>
        </a:p>
      </dgm:t>
    </dgm:pt>
    <dgm:pt modelId="{3A9206D3-BE8E-44C2-8A6D-6CA43ADD7BD9}">
      <dgm:prSet phldrT="[Texto]"/>
      <dgm:spPr>
        <a:solidFill>
          <a:srgbClr val="00713D"/>
        </a:solidFill>
      </dgm:spPr>
      <dgm:t>
        <a:bodyPr/>
        <a:lstStyle/>
        <a:p>
          <a:r>
            <a:rPr lang="es-ES" dirty="0"/>
            <a:t>Fundamentación Teórica</a:t>
          </a:r>
          <a:endParaRPr lang="es-EC" dirty="0"/>
        </a:p>
      </dgm:t>
    </dgm:pt>
    <dgm:pt modelId="{0CCF1572-EDC9-4AC5-A6B1-3E07D7D3D635}" type="parTrans" cxnId="{B6EA4FEB-01E0-492E-B668-105CEE4A1A1C}">
      <dgm:prSet/>
      <dgm:spPr/>
      <dgm:t>
        <a:bodyPr/>
        <a:lstStyle/>
        <a:p>
          <a:endParaRPr lang="es-EC"/>
        </a:p>
      </dgm:t>
    </dgm:pt>
    <dgm:pt modelId="{4174D727-8E30-43EB-B2B6-CFBCB0AE4B54}" type="sibTrans" cxnId="{B6EA4FEB-01E0-492E-B668-105CEE4A1A1C}">
      <dgm:prSet/>
      <dgm:spPr/>
      <dgm:t>
        <a:bodyPr/>
        <a:lstStyle/>
        <a:p>
          <a:endParaRPr lang="es-EC"/>
        </a:p>
      </dgm:t>
    </dgm:pt>
    <dgm:pt modelId="{14D7C560-59A2-42FD-909A-C4E325960E6B}">
      <dgm:prSet phldrT="[Texto]"/>
      <dgm:spPr/>
      <dgm:t>
        <a:bodyPr/>
        <a:lstStyle/>
        <a:p>
          <a:r>
            <a:rPr lang="es-ES" dirty="0"/>
            <a:t>Robótica Social</a:t>
          </a:r>
          <a:endParaRPr lang="es-EC" dirty="0"/>
        </a:p>
      </dgm:t>
    </dgm:pt>
    <dgm:pt modelId="{1B9560FB-E00F-4BDF-AA66-6F49B75994F0}" type="parTrans" cxnId="{873FD6A9-9FB9-4E4A-8F7D-71350345780C}">
      <dgm:prSet/>
      <dgm:spPr/>
      <dgm:t>
        <a:bodyPr/>
        <a:lstStyle/>
        <a:p>
          <a:endParaRPr lang="es-EC"/>
        </a:p>
      </dgm:t>
    </dgm:pt>
    <dgm:pt modelId="{C410A9D9-AED4-428D-A129-AA32D25F7E14}" type="sibTrans" cxnId="{873FD6A9-9FB9-4E4A-8F7D-71350345780C}">
      <dgm:prSet/>
      <dgm:spPr/>
      <dgm:t>
        <a:bodyPr/>
        <a:lstStyle/>
        <a:p>
          <a:endParaRPr lang="es-EC"/>
        </a:p>
      </dgm:t>
    </dgm:pt>
    <dgm:pt modelId="{05CC0918-E2D5-455E-91D1-DDA1E42A317D}">
      <dgm:prSet phldrT="[Texto]"/>
      <dgm:spPr/>
      <dgm:t>
        <a:bodyPr/>
        <a:lstStyle/>
        <a:p>
          <a:r>
            <a:rPr lang="es-ES" dirty="0"/>
            <a:t>Objetivos</a:t>
          </a:r>
          <a:endParaRPr lang="es-EC" dirty="0"/>
        </a:p>
      </dgm:t>
    </dgm:pt>
    <dgm:pt modelId="{CBC0F6E6-59F9-4201-B610-C13A8FFBF3AA}" type="parTrans" cxnId="{2B09B9E9-4BF1-45A8-8121-60FAD7030653}">
      <dgm:prSet/>
      <dgm:spPr/>
      <dgm:t>
        <a:bodyPr/>
        <a:lstStyle/>
        <a:p>
          <a:endParaRPr lang="es-EC"/>
        </a:p>
      </dgm:t>
    </dgm:pt>
    <dgm:pt modelId="{76C14CB2-C653-41DE-9D7E-CC5D9B9D5813}" type="sibTrans" cxnId="{2B09B9E9-4BF1-45A8-8121-60FAD7030653}">
      <dgm:prSet/>
      <dgm:spPr/>
      <dgm:t>
        <a:bodyPr/>
        <a:lstStyle/>
        <a:p>
          <a:endParaRPr lang="es-EC"/>
        </a:p>
      </dgm:t>
    </dgm:pt>
    <dgm:pt modelId="{EC2083F1-9E04-4DEB-9469-7FBE23C4C33C}">
      <dgm:prSet phldrT="[Texto]"/>
      <dgm:spPr/>
      <dgm:t>
        <a:bodyPr/>
        <a:lstStyle/>
        <a:p>
          <a:r>
            <a:rPr lang="es-ES" dirty="0"/>
            <a:t>Robot Humanoide NAO</a:t>
          </a:r>
          <a:endParaRPr lang="es-EC" dirty="0"/>
        </a:p>
      </dgm:t>
    </dgm:pt>
    <dgm:pt modelId="{02310973-110C-43E5-884D-FA3320BDFBB3}" type="parTrans" cxnId="{7D6F40AC-ABFB-465B-8CB3-9FCF902A12AF}">
      <dgm:prSet/>
      <dgm:spPr/>
      <dgm:t>
        <a:bodyPr/>
        <a:lstStyle/>
        <a:p>
          <a:endParaRPr lang="es-EC"/>
        </a:p>
      </dgm:t>
    </dgm:pt>
    <dgm:pt modelId="{B929EE2A-36A3-47DD-BD62-1F105848B5C3}" type="sibTrans" cxnId="{7D6F40AC-ABFB-465B-8CB3-9FCF902A12AF}">
      <dgm:prSet/>
      <dgm:spPr/>
      <dgm:t>
        <a:bodyPr/>
        <a:lstStyle/>
        <a:p>
          <a:endParaRPr lang="es-EC"/>
        </a:p>
      </dgm:t>
    </dgm:pt>
    <dgm:pt modelId="{D7119540-92B2-4AB9-AC09-5CBDE3126739}">
      <dgm:prSet phldrT="[Texto]"/>
      <dgm:spPr/>
      <dgm:t>
        <a:bodyPr/>
        <a:lstStyle/>
        <a:p>
          <a:r>
            <a:rPr lang="es-ES" dirty="0"/>
            <a:t>Servicios en la nube</a:t>
          </a:r>
          <a:endParaRPr lang="es-EC" dirty="0"/>
        </a:p>
      </dgm:t>
    </dgm:pt>
    <dgm:pt modelId="{C3BF601B-C71B-4D1A-8B08-4D53D4229C95}" type="parTrans" cxnId="{1D17954A-E3EF-4FB3-BC07-DC1907F14600}">
      <dgm:prSet/>
      <dgm:spPr/>
      <dgm:t>
        <a:bodyPr/>
        <a:lstStyle/>
        <a:p>
          <a:endParaRPr lang="es-EC"/>
        </a:p>
      </dgm:t>
    </dgm:pt>
    <dgm:pt modelId="{B86DD7C0-02AA-4CA2-9661-B621BE1E1310}" type="sibTrans" cxnId="{1D17954A-E3EF-4FB3-BC07-DC1907F14600}">
      <dgm:prSet/>
      <dgm:spPr/>
      <dgm:t>
        <a:bodyPr/>
        <a:lstStyle/>
        <a:p>
          <a:endParaRPr lang="es-EC"/>
        </a:p>
      </dgm:t>
    </dgm:pt>
    <dgm:pt modelId="{05E5D509-B3D5-4040-B979-3E31DAE6B3B0}">
      <dgm:prSet phldrT="[Texto]"/>
      <dgm:spPr/>
      <dgm:t>
        <a:bodyPr/>
        <a:lstStyle/>
        <a:p>
          <a:r>
            <a:rPr lang="es-ES" dirty="0"/>
            <a:t>API Restful</a:t>
          </a:r>
          <a:endParaRPr lang="es-EC" dirty="0"/>
        </a:p>
      </dgm:t>
    </dgm:pt>
    <dgm:pt modelId="{4E18130E-553C-4DFE-B5DE-9AB47EFB5B9A}" type="parTrans" cxnId="{ED18CE33-5AF1-4140-A181-621EE782BC82}">
      <dgm:prSet/>
      <dgm:spPr/>
      <dgm:t>
        <a:bodyPr/>
        <a:lstStyle/>
        <a:p>
          <a:endParaRPr lang="es-EC"/>
        </a:p>
      </dgm:t>
    </dgm:pt>
    <dgm:pt modelId="{2C1FC09C-6D5F-4047-90AF-51DAA7DF0424}" type="sibTrans" cxnId="{ED18CE33-5AF1-4140-A181-621EE782BC82}">
      <dgm:prSet/>
      <dgm:spPr/>
      <dgm:t>
        <a:bodyPr/>
        <a:lstStyle/>
        <a:p>
          <a:endParaRPr lang="es-EC"/>
        </a:p>
      </dgm:t>
    </dgm:pt>
    <dgm:pt modelId="{0EDF403B-31D3-49BE-8D69-E45ED8A8F026}">
      <dgm:prSet phldrT="[Texto]"/>
      <dgm:spPr/>
      <dgm:t>
        <a:bodyPr/>
        <a:lstStyle/>
        <a:p>
          <a:r>
            <a:rPr lang="es-ES" dirty="0"/>
            <a:t>Cloud Robotics</a:t>
          </a:r>
          <a:endParaRPr lang="es-EC" dirty="0"/>
        </a:p>
      </dgm:t>
    </dgm:pt>
    <dgm:pt modelId="{93E85888-EB51-470C-B65B-0BC06BD60FE3}" type="parTrans" cxnId="{5C4E7EE4-0E23-4A02-BD25-73241BA4ECB8}">
      <dgm:prSet/>
      <dgm:spPr/>
      <dgm:t>
        <a:bodyPr/>
        <a:lstStyle/>
        <a:p>
          <a:endParaRPr lang="es-EC"/>
        </a:p>
      </dgm:t>
    </dgm:pt>
    <dgm:pt modelId="{CDDD1DC1-01C4-4B0A-BBDD-7370D75BE282}" type="sibTrans" cxnId="{5C4E7EE4-0E23-4A02-BD25-73241BA4ECB8}">
      <dgm:prSet/>
      <dgm:spPr/>
      <dgm:t>
        <a:bodyPr/>
        <a:lstStyle/>
        <a:p>
          <a:endParaRPr lang="es-EC"/>
        </a:p>
      </dgm:t>
    </dgm:pt>
    <dgm:pt modelId="{618E2306-0AC2-44AD-911B-A4844D978FAB}">
      <dgm:prSet phldrT="[Texto]"/>
      <dgm:spPr>
        <a:solidFill>
          <a:srgbClr val="00713D"/>
        </a:solidFill>
      </dgm:spPr>
      <dgm:t>
        <a:bodyPr/>
        <a:lstStyle/>
        <a:p>
          <a:r>
            <a:rPr lang="es-ES" dirty="0"/>
            <a:t>Diseño del sistema Cloud Robotics para desarrollo de aplicativos de robótica social</a:t>
          </a:r>
          <a:endParaRPr lang="es-EC" dirty="0"/>
        </a:p>
      </dgm:t>
    </dgm:pt>
    <dgm:pt modelId="{8F0A96C3-5E85-4341-8E2C-32C9ACC708AA}" type="parTrans" cxnId="{B8519BC3-FD63-47C3-8CF1-C8D41D84D3B5}">
      <dgm:prSet/>
      <dgm:spPr/>
      <dgm:t>
        <a:bodyPr/>
        <a:lstStyle/>
        <a:p>
          <a:endParaRPr lang="es-EC"/>
        </a:p>
      </dgm:t>
    </dgm:pt>
    <dgm:pt modelId="{453A02F7-DCDB-4955-90CE-F5B61C9212BA}" type="sibTrans" cxnId="{B8519BC3-FD63-47C3-8CF1-C8D41D84D3B5}">
      <dgm:prSet/>
      <dgm:spPr/>
      <dgm:t>
        <a:bodyPr/>
        <a:lstStyle/>
        <a:p>
          <a:endParaRPr lang="es-EC"/>
        </a:p>
      </dgm:t>
    </dgm:pt>
    <dgm:pt modelId="{C83CC0D3-1953-416E-80F8-250B83B7B5AF}">
      <dgm:prSet phldrT="[Texto]"/>
      <dgm:spPr>
        <a:noFill/>
      </dgm:spPr>
      <dgm:t>
        <a:bodyPr/>
        <a:lstStyle/>
        <a:p>
          <a:r>
            <a:rPr lang="es-ES" dirty="0"/>
            <a:t>Selección de plataforma de servicios en la nube</a:t>
          </a:r>
          <a:endParaRPr lang="es-EC" dirty="0"/>
        </a:p>
      </dgm:t>
    </dgm:pt>
    <dgm:pt modelId="{E9D2C1F2-23BD-4ADB-BC78-C76D2635B1A7}" type="parTrans" cxnId="{BCECDA9A-A2CE-4548-8887-BC76A085B651}">
      <dgm:prSet/>
      <dgm:spPr/>
      <dgm:t>
        <a:bodyPr/>
        <a:lstStyle/>
        <a:p>
          <a:endParaRPr lang="es-EC"/>
        </a:p>
      </dgm:t>
    </dgm:pt>
    <dgm:pt modelId="{D61A57F0-D8FA-4A6E-9E8F-567623B3D58F}" type="sibTrans" cxnId="{BCECDA9A-A2CE-4548-8887-BC76A085B651}">
      <dgm:prSet/>
      <dgm:spPr/>
      <dgm:t>
        <a:bodyPr/>
        <a:lstStyle/>
        <a:p>
          <a:endParaRPr lang="es-EC"/>
        </a:p>
      </dgm:t>
    </dgm:pt>
    <dgm:pt modelId="{20F89180-A319-46AA-8F52-894E299FC2FF}">
      <dgm:prSet phldrT="[Texto]"/>
      <dgm:spPr>
        <a:noFill/>
      </dgm:spPr>
      <dgm:t>
        <a:bodyPr/>
        <a:lstStyle/>
        <a:p>
          <a:r>
            <a:rPr lang="es-ES" dirty="0"/>
            <a:t>Aplicativo para educación</a:t>
          </a:r>
          <a:endParaRPr lang="es-EC" dirty="0"/>
        </a:p>
      </dgm:t>
    </dgm:pt>
    <dgm:pt modelId="{22F97212-FA4D-479C-B72A-69BBD8E2C443}" type="parTrans" cxnId="{C1E1654A-93B4-48C1-8BCE-53F396913A60}">
      <dgm:prSet/>
      <dgm:spPr/>
      <dgm:t>
        <a:bodyPr/>
        <a:lstStyle/>
        <a:p>
          <a:endParaRPr lang="es-EC"/>
        </a:p>
      </dgm:t>
    </dgm:pt>
    <dgm:pt modelId="{521817F3-3FD3-4459-9E58-10020DEB8A29}" type="sibTrans" cxnId="{C1E1654A-93B4-48C1-8BCE-53F396913A60}">
      <dgm:prSet/>
      <dgm:spPr/>
      <dgm:t>
        <a:bodyPr/>
        <a:lstStyle/>
        <a:p>
          <a:endParaRPr lang="es-EC"/>
        </a:p>
      </dgm:t>
    </dgm:pt>
    <dgm:pt modelId="{25967BE0-D8EF-450B-AC37-674ADC52D2C5}">
      <dgm:prSet phldrT="[Texto]"/>
      <dgm:spPr>
        <a:noFill/>
      </dgm:spPr>
      <dgm:t>
        <a:bodyPr/>
        <a:lstStyle/>
        <a:p>
          <a:r>
            <a:rPr lang="es-ES" dirty="0"/>
            <a:t>Aplicativo para cuidados de la salud</a:t>
          </a:r>
          <a:endParaRPr lang="es-EC" dirty="0"/>
        </a:p>
      </dgm:t>
    </dgm:pt>
    <dgm:pt modelId="{2C4C5704-6DC1-4069-8D89-12CC5C49A18D}" type="parTrans" cxnId="{9116A473-848F-4A8A-813F-C48317745811}">
      <dgm:prSet/>
      <dgm:spPr/>
      <dgm:t>
        <a:bodyPr/>
        <a:lstStyle/>
        <a:p>
          <a:endParaRPr lang="es-EC"/>
        </a:p>
      </dgm:t>
    </dgm:pt>
    <dgm:pt modelId="{8A2243D0-3B92-4112-B9B5-175CE757D806}" type="sibTrans" cxnId="{9116A473-848F-4A8A-813F-C48317745811}">
      <dgm:prSet/>
      <dgm:spPr/>
      <dgm:t>
        <a:bodyPr/>
        <a:lstStyle/>
        <a:p>
          <a:endParaRPr lang="es-EC"/>
        </a:p>
      </dgm:t>
    </dgm:pt>
    <dgm:pt modelId="{453E3066-4B8E-4190-8CD2-CBBF8CCDA337}">
      <dgm:prSet phldrT="[Texto]"/>
      <dgm:spPr>
        <a:noFill/>
      </dgm:spPr>
      <dgm:t>
        <a:bodyPr/>
        <a:lstStyle/>
        <a:p>
          <a:r>
            <a:rPr lang="es-ES" dirty="0"/>
            <a:t>Aplicativo para atención al cliente</a:t>
          </a:r>
          <a:endParaRPr lang="es-EC" dirty="0"/>
        </a:p>
      </dgm:t>
    </dgm:pt>
    <dgm:pt modelId="{A4F55CAC-2F64-46AE-B723-DE88C2810975}" type="parTrans" cxnId="{6D811200-EC84-4F71-B3C7-D463E6B39396}">
      <dgm:prSet/>
      <dgm:spPr/>
      <dgm:t>
        <a:bodyPr/>
        <a:lstStyle/>
        <a:p>
          <a:endParaRPr lang="es-EC"/>
        </a:p>
      </dgm:t>
    </dgm:pt>
    <dgm:pt modelId="{53A2FF67-AE90-4107-ADC1-301398D9D60A}" type="sibTrans" cxnId="{6D811200-EC84-4F71-B3C7-D463E6B39396}">
      <dgm:prSet/>
      <dgm:spPr/>
      <dgm:t>
        <a:bodyPr/>
        <a:lstStyle/>
        <a:p>
          <a:endParaRPr lang="es-EC"/>
        </a:p>
      </dgm:t>
    </dgm:pt>
    <dgm:pt modelId="{1B7ABDA6-04A3-403B-841C-E5432C8F5757}" type="pres">
      <dgm:prSet presAssocID="{C6D3B175-2DE1-45F1-9572-C33D8A9E4AED}" presName="linear" presStyleCnt="0">
        <dgm:presLayoutVars>
          <dgm:animLvl val="lvl"/>
          <dgm:resizeHandles val="exact"/>
        </dgm:presLayoutVars>
      </dgm:prSet>
      <dgm:spPr/>
    </dgm:pt>
    <dgm:pt modelId="{9FB15B45-3FD7-48C8-B9EB-0D47D450EB9F}" type="pres">
      <dgm:prSet presAssocID="{A4F12FE3-4E27-483B-8B69-4106C8886D45}" presName="parentText" presStyleLbl="node1" presStyleIdx="0" presStyleCnt="3">
        <dgm:presLayoutVars>
          <dgm:chMax val="0"/>
          <dgm:bulletEnabled val="1"/>
        </dgm:presLayoutVars>
      </dgm:prSet>
      <dgm:spPr/>
    </dgm:pt>
    <dgm:pt modelId="{3F4894B3-DFEF-4C23-8005-A4B4E35CB4BF}" type="pres">
      <dgm:prSet presAssocID="{A4F12FE3-4E27-483B-8B69-4106C8886D45}" presName="childText" presStyleLbl="revTx" presStyleIdx="0" presStyleCnt="3">
        <dgm:presLayoutVars>
          <dgm:bulletEnabled val="1"/>
        </dgm:presLayoutVars>
      </dgm:prSet>
      <dgm:spPr/>
    </dgm:pt>
    <dgm:pt modelId="{D4ADD078-9F94-4FA1-8457-BD6940ADEAD2}" type="pres">
      <dgm:prSet presAssocID="{3A9206D3-BE8E-44C2-8A6D-6CA43ADD7BD9}" presName="parentText" presStyleLbl="node1" presStyleIdx="1" presStyleCnt="3">
        <dgm:presLayoutVars>
          <dgm:chMax val="0"/>
          <dgm:bulletEnabled val="1"/>
        </dgm:presLayoutVars>
      </dgm:prSet>
      <dgm:spPr/>
    </dgm:pt>
    <dgm:pt modelId="{A2E79EC6-313C-4200-A802-3A72FEB2BCAD}" type="pres">
      <dgm:prSet presAssocID="{3A9206D3-BE8E-44C2-8A6D-6CA43ADD7BD9}" presName="childText" presStyleLbl="revTx" presStyleIdx="1" presStyleCnt="3">
        <dgm:presLayoutVars>
          <dgm:bulletEnabled val="1"/>
        </dgm:presLayoutVars>
      </dgm:prSet>
      <dgm:spPr/>
    </dgm:pt>
    <dgm:pt modelId="{C7FD3E34-93BD-48AB-9ACE-A9980AEEE49D}" type="pres">
      <dgm:prSet presAssocID="{618E2306-0AC2-44AD-911B-A4844D978FAB}" presName="parentText" presStyleLbl="node1" presStyleIdx="2" presStyleCnt="3">
        <dgm:presLayoutVars>
          <dgm:chMax val="0"/>
          <dgm:bulletEnabled val="1"/>
        </dgm:presLayoutVars>
      </dgm:prSet>
      <dgm:spPr/>
    </dgm:pt>
    <dgm:pt modelId="{BDADB19B-24F8-4F30-8C97-62FB24F2DE59}" type="pres">
      <dgm:prSet presAssocID="{618E2306-0AC2-44AD-911B-A4844D978FAB}" presName="childText" presStyleLbl="revTx" presStyleIdx="2" presStyleCnt="3">
        <dgm:presLayoutVars>
          <dgm:bulletEnabled val="1"/>
        </dgm:presLayoutVars>
      </dgm:prSet>
      <dgm:spPr/>
    </dgm:pt>
  </dgm:ptLst>
  <dgm:cxnLst>
    <dgm:cxn modelId="{6D811200-EC84-4F71-B3C7-D463E6B39396}" srcId="{618E2306-0AC2-44AD-911B-A4844D978FAB}" destId="{453E3066-4B8E-4190-8CD2-CBBF8CCDA337}" srcOrd="3" destOrd="0" parTransId="{A4F55CAC-2F64-46AE-B723-DE88C2810975}" sibTransId="{53A2FF67-AE90-4107-ADC1-301398D9D60A}"/>
    <dgm:cxn modelId="{4424F709-F8A7-4141-807E-C0FB13476B18}" type="presOf" srcId="{EC2083F1-9E04-4DEB-9469-7FBE23C4C33C}" destId="{A2E79EC6-313C-4200-A802-3A72FEB2BCAD}" srcOrd="0" destOrd="1" presId="urn:microsoft.com/office/officeart/2005/8/layout/vList2"/>
    <dgm:cxn modelId="{6FC8960C-BB5A-49BC-9BAC-2ECF81056198}" type="presOf" srcId="{C83CC0D3-1953-416E-80F8-250B83B7B5AF}" destId="{BDADB19B-24F8-4F30-8C97-62FB24F2DE59}" srcOrd="0" destOrd="0" presId="urn:microsoft.com/office/officeart/2005/8/layout/vList2"/>
    <dgm:cxn modelId="{C010510F-FBC7-44E3-A7D9-146182E1FA88}" type="presOf" srcId="{05CC0918-E2D5-455E-91D1-DDA1E42A317D}" destId="{3F4894B3-DFEF-4C23-8005-A4B4E35CB4BF}" srcOrd="0" destOrd="1" presId="urn:microsoft.com/office/officeart/2005/8/layout/vList2"/>
    <dgm:cxn modelId="{95DA601B-19B4-4183-AB58-5DF2904C7658}" type="presOf" srcId="{7AFC0169-C8B7-49F6-B47C-E5E455664F0E}" destId="{3F4894B3-DFEF-4C23-8005-A4B4E35CB4BF}" srcOrd="0" destOrd="0" presId="urn:microsoft.com/office/officeart/2005/8/layout/vList2"/>
    <dgm:cxn modelId="{AA257926-29AA-48C2-B348-952CB0B1617E}" srcId="{C6D3B175-2DE1-45F1-9572-C33D8A9E4AED}" destId="{A4F12FE3-4E27-483B-8B69-4106C8886D45}" srcOrd="0" destOrd="0" parTransId="{4ECFB7C4-0B52-4045-B3F8-C98A9E912542}" sibTransId="{4201E3C2-137A-48AC-8325-383BAE16293D}"/>
    <dgm:cxn modelId="{3FCA1228-C0BE-48BE-9BD2-3BFA69CE4DA2}" type="presOf" srcId="{3A9206D3-BE8E-44C2-8A6D-6CA43ADD7BD9}" destId="{D4ADD078-9F94-4FA1-8457-BD6940ADEAD2}" srcOrd="0" destOrd="0" presId="urn:microsoft.com/office/officeart/2005/8/layout/vList2"/>
    <dgm:cxn modelId="{D960E92C-473C-4A3E-9263-EEBE8ED9AFB8}" type="presOf" srcId="{25967BE0-D8EF-450B-AC37-674ADC52D2C5}" destId="{BDADB19B-24F8-4F30-8C97-62FB24F2DE59}" srcOrd="0" destOrd="2" presId="urn:microsoft.com/office/officeart/2005/8/layout/vList2"/>
    <dgm:cxn modelId="{994B5033-C481-4D3A-BC8E-29EC2A4C0282}" type="presOf" srcId="{D7119540-92B2-4AB9-AC09-5CBDE3126739}" destId="{A2E79EC6-313C-4200-A802-3A72FEB2BCAD}" srcOrd="0" destOrd="2" presId="urn:microsoft.com/office/officeart/2005/8/layout/vList2"/>
    <dgm:cxn modelId="{ED18CE33-5AF1-4140-A181-621EE782BC82}" srcId="{3A9206D3-BE8E-44C2-8A6D-6CA43ADD7BD9}" destId="{05E5D509-B3D5-4040-B979-3E31DAE6B3B0}" srcOrd="3" destOrd="0" parTransId="{4E18130E-553C-4DFE-B5DE-9AB47EFB5B9A}" sibTransId="{2C1FC09C-6D5F-4047-90AF-51DAA7DF0424}"/>
    <dgm:cxn modelId="{75B0D561-F7AE-4BE0-985E-05C7418CC0CC}" type="presOf" srcId="{453E3066-4B8E-4190-8CD2-CBBF8CCDA337}" destId="{BDADB19B-24F8-4F30-8C97-62FB24F2DE59}" srcOrd="0" destOrd="3" presId="urn:microsoft.com/office/officeart/2005/8/layout/vList2"/>
    <dgm:cxn modelId="{59BA0766-6ADC-4471-A1B7-C73933B036CE}" type="presOf" srcId="{A4F12FE3-4E27-483B-8B69-4106C8886D45}" destId="{9FB15B45-3FD7-48C8-B9EB-0D47D450EB9F}" srcOrd="0" destOrd="0" presId="urn:microsoft.com/office/officeart/2005/8/layout/vList2"/>
    <dgm:cxn modelId="{C1E1654A-93B4-48C1-8BCE-53F396913A60}" srcId="{618E2306-0AC2-44AD-911B-A4844D978FAB}" destId="{20F89180-A319-46AA-8F52-894E299FC2FF}" srcOrd="1" destOrd="0" parTransId="{22F97212-FA4D-479C-B72A-69BBD8E2C443}" sibTransId="{521817F3-3FD3-4459-9E58-10020DEB8A29}"/>
    <dgm:cxn modelId="{1D17954A-E3EF-4FB3-BC07-DC1907F14600}" srcId="{3A9206D3-BE8E-44C2-8A6D-6CA43ADD7BD9}" destId="{D7119540-92B2-4AB9-AC09-5CBDE3126739}" srcOrd="2" destOrd="0" parTransId="{C3BF601B-C71B-4D1A-8B08-4D53D4229C95}" sibTransId="{B86DD7C0-02AA-4CA2-9661-B621BE1E1310}"/>
    <dgm:cxn modelId="{9116A473-848F-4A8A-813F-C48317745811}" srcId="{618E2306-0AC2-44AD-911B-A4844D978FAB}" destId="{25967BE0-D8EF-450B-AC37-674ADC52D2C5}" srcOrd="2" destOrd="0" parTransId="{2C4C5704-6DC1-4069-8D89-12CC5C49A18D}" sibTransId="{8A2243D0-3B92-4112-B9B5-175CE757D806}"/>
    <dgm:cxn modelId="{0479A480-6527-4896-A83F-0A58C0883036}" type="presOf" srcId="{618E2306-0AC2-44AD-911B-A4844D978FAB}" destId="{C7FD3E34-93BD-48AB-9ACE-A9980AEEE49D}" srcOrd="0" destOrd="0" presId="urn:microsoft.com/office/officeart/2005/8/layout/vList2"/>
    <dgm:cxn modelId="{BCECDA9A-A2CE-4548-8887-BC76A085B651}" srcId="{618E2306-0AC2-44AD-911B-A4844D978FAB}" destId="{C83CC0D3-1953-416E-80F8-250B83B7B5AF}" srcOrd="0" destOrd="0" parTransId="{E9D2C1F2-23BD-4ADB-BC78-C76D2635B1A7}" sibTransId="{D61A57F0-D8FA-4A6E-9E8F-567623B3D58F}"/>
    <dgm:cxn modelId="{873FD6A9-9FB9-4E4A-8F7D-71350345780C}" srcId="{3A9206D3-BE8E-44C2-8A6D-6CA43ADD7BD9}" destId="{14D7C560-59A2-42FD-909A-C4E325960E6B}" srcOrd="0" destOrd="0" parTransId="{1B9560FB-E00F-4BDF-AA66-6F49B75994F0}" sibTransId="{C410A9D9-AED4-428D-A129-AA32D25F7E14}"/>
    <dgm:cxn modelId="{3372DAAB-32C6-4870-AE4A-EA0CA075A2F9}" type="presOf" srcId="{C6D3B175-2DE1-45F1-9572-C33D8A9E4AED}" destId="{1B7ABDA6-04A3-403B-841C-E5432C8F5757}" srcOrd="0" destOrd="0" presId="urn:microsoft.com/office/officeart/2005/8/layout/vList2"/>
    <dgm:cxn modelId="{7D6F40AC-ABFB-465B-8CB3-9FCF902A12AF}" srcId="{3A9206D3-BE8E-44C2-8A6D-6CA43ADD7BD9}" destId="{EC2083F1-9E04-4DEB-9469-7FBE23C4C33C}" srcOrd="1" destOrd="0" parTransId="{02310973-110C-43E5-884D-FA3320BDFBB3}" sibTransId="{B929EE2A-36A3-47DD-BD62-1F105848B5C3}"/>
    <dgm:cxn modelId="{26A240B2-4094-4BFE-941E-23E47965AFA3}" srcId="{A4F12FE3-4E27-483B-8B69-4106C8886D45}" destId="{7AFC0169-C8B7-49F6-B47C-E5E455664F0E}" srcOrd="0" destOrd="0" parTransId="{8334803C-9C84-46E3-9487-1CB265CB9A19}" sibTransId="{46CB5D4C-74B2-4DBD-8D96-DC948A0FFFE8}"/>
    <dgm:cxn modelId="{BF1336C0-D5F5-413E-ABA1-8EE21044FC52}" type="presOf" srcId="{0EDF403B-31D3-49BE-8D69-E45ED8A8F026}" destId="{A2E79EC6-313C-4200-A802-3A72FEB2BCAD}" srcOrd="0" destOrd="4" presId="urn:microsoft.com/office/officeart/2005/8/layout/vList2"/>
    <dgm:cxn modelId="{B8519BC3-FD63-47C3-8CF1-C8D41D84D3B5}" srcId="{C6D3B175-2DE1-45F1-9572-C33D8A9E4AED}" destId="{618E2306-0AC2-44AD-911B-A4844D978FAB}" srcOrd="2" destOrd="0" parTransId="{8F0A96C3-5E85-4341-8E2C-32C9ACC708AA}" sibTransId="{453A02F7-DCDB-4955-90CE-F5B61C9212BA}"/>
    <dgm:cxn modelId="{D2F586CE-D1FA-409B-B80B-7CA621F2C9BE}" type="presOf" srcId="{14D7C560-59A2-42FD-909A-C4E325960E6B}" destId="{A2E79EC6-313C-4200-A802-3A72FEB2BCAD}" srcOrd="0" destOrd="0" presId="urn:microsoft.com/office/officeart/2005/8/layout/vList2"/>
    <dgm:cxn modelId="{5C4E7EE4-0E23-4A02-BD25-73241BA4ECB8}" srcId="{3A9206D3-BE8E-44C2-8A6D-6CA43ADD7BD9}" destId="{0EDF403B-31D3-49BE-8D69-E45ED8A8F026}" srcOrd="4" destOrd="0" parTransId="{93E85888-EB51-470C-B65B-0BC06BD60FE3}" sibTransId="{CDDD1DC1-01C4-4B0A-BBDD-7370D75BE282}"/>
    <dgm:cxn modelId="{2B09B9E9-4BF1-45A8-8121-60FAD7030653}" srcId="{A4F12FE3-4E27-483B-8B69-4106C8886D45}" destId="{05CC0918-E2D5-455E-91D1-DDA1E42A317D}" srcOrd="1" destOrd="0" parTransId="{CBC0F6E6-59F9-4201-B610-C13A8FFBF3AA}" sibTransId="{76C14CB2-C653-41DE-9D7E-CC5D9B9D5813}"/>
    <dgm:cxn modelId="{E3849CEA-41A5-460B-ABEA-DBF019563862}" type="presOf" srcId="{20F89180-A319-46AA-8F52-894E299FC2FF}" destId="{BDADB19B-24F8-4F30-8C97-62FB24F2DE59}" srcOrd="0" destOrd="1" presId="urn:microsoft.com/office/officeart/2005/8/layout/vList2"/>
    <dgm:cxn modelId="{B6EA4FEB-01E0-492E-B668-105CEE4A1A1C}" srcId="{C6D3B175-2DE1-45F1-9572-C33D8A9E4AED}" destId="{3A9206D3-BE8E-44C2-8A6D-6CA43ADD7BD9}" srcOrd="1" destOrd="0" parTransId="{0CCF1572-EDC9-4AC5-A6B1-3E07D7D3D635}" sibTransId="{4174D727-8E30-43EB-B2B6-CFBCB0AE4B54}"/>
    <dgm:cxn modelId="{4AE8DBF4-6F02-4B6B-AF8D-D6AC632416D6}" type="presOf" srcId="{05E5D509-B3D5-4040-B979-3E31DAE6B3B0}" destId="{A2E79EC6-313C-4200-A802-3A72FEB2BCAD}" srcOrd="0" destOrd="3" presId="urn:microsoft.com/office/officeart/2005/8/layout/vList2"/>
    <dgm:cxn modelId="{EA9CE244-F25D-4E05-B655-A5A597B5099E}" type="presParOf" srcId="{1B7ABDA6-04A3-403B-841C-E5432C8F5757}" destId="{9FB15B45-3FD7-48C8-B9EB-0D47D450EB9F}" srcOrd="0" destOrd="0" presId="urn:microsoft.com/office/officeart/2005/8/layout/vList2"/>
    <dgm:cxn modelId="{C05D6E57-985D-4859-8F4B-3E21C132B2CB}" type="presParOf" srcId="{1B7ABDA6-04A3-403B-841C-E5432C8F5757}" destId="{3F4894B3-DFEF-4C23-8005-A4B4E35CB4BF}" srcOrd="1" destOrd="0" presId="urn:microsoft.com/office/officeart/2005/8/layout/vList2"/>
    <dgm:cxn modelId="{817DB589-34D9-418F-B10F-C0ABC6A8D484}" type="presParOf" srcId="{1B7ABDA6-04A3-403B-841C-E5432C8F5757}" destId="{D4ADD078-9F94-4FA1-8457-BD6940ADEAD2}" srcOrd="2" destOrd="0" presId="urn:microsoft.com/office/officeart/2005/8/layout/vList2"/>
    <dgm:cxn modelId="{F2CBDA8A-9A45-4B02-9A50-ECA33194183B}" type="presParOf" srcId="{1B7ABDA6-04A3-403B-841C-E5432C8F5757}" destId="{A2E79EC6-313C-4200-A802-3A72FEB2BCAD}" srcOrd="3" destOrd="0" presId="urn:microsoft.com/office/officeart/2005/8/layout/vList2"/>
    <dgm:cxn modelId="{F9D6C890-C8C8-405C-84FF-4080491ADA9B}" type="presParOf" srcId="{1B7ABDA6-04A3-403B-841C-E5432C8F5757}" destId="{C7FD3E34-93BD-48AB-9ACE-A9980AEEE49D}" srcOrd="4" destOrd="0" presId="urn:microsoft.com/office/officeart/2005/8/layout/vList2"/>
    <dgm:cxn modelId="{856279FC-1E2E-4D1E-8E7B-401651B9822F}" type="presParOf" srcId="{1B7ABDA6-04A3-403B-841C-E5432C8F5757}" destId="{BDADB19B-24F8-4F30-8C97-62FB24F2DE59}"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6D3B175-2DE1-45F1-9572-C33D8A9E4AE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7AFC0169-C8B7-49F6-B47C-E5E455664F0E}">
      <dgm:prSet phldrT="[Texto]" custT="1"/>
      <dgm:spPr/>
      <dgm:t>
        <a:bodyPr/>
        <a:lstStyle/>
        <a:p>
          <a:r>
            <a:rPr lang="es-ES" sz="1500" dirty="0"/>
            <a:t>Aplicativo para educación</a:t>
          </a:r>
          <a:endParaRPr lang="es-EC" sz="1500" dirty="0"/>
        </a:p>
      </dgm:t>
    </dgm:pt>
    <dgm:pt modelId="{8334803C-9C84-46E3-9487-1CB265CB9A19}" type="parTrans" cxnId="{26A240B2-4094-4BFE-941E-23E47965AFA3}">
      <dgm:prSet/>
      <dgm:spPr/>
      <dgm:t>
        <a:bodyPr/>
        <a:lstStyle/>
        <a:p>
          <a:endParaRPr lang="es-EC"/>
        </a:p>
      </dgm:t>
    </dgm:pt>
    <dgm:pt modelId="{46CB5D4C-74B2-4DBD-8D96-DC948A0FFFE8}" type="sibTrans" cxnId="{26A240B2-4094-4BFE-941E-23E47965AFA3}">
      <dgm:prSet/>
      <dgm:spPr/>
      <dgm:t>
        <a:bodyPr/>
        <a:lstStyle/>
        <a:p>
          <a:endParaRPr lang="es-EC"/>
        </a:p>
      </dgm:t>
    </dgm:pt>
    <dgm:pt modelId="{14D7C560-59A2-42FD-909A-C4E325960E6B}">
      <dgm:prSet phldrT="[Texto]" custT="1"/>
      <dgm:spPr/>
      <dgm:t>
        <a:bodyPr/>
        <a:lstStyle/>
        <a:p>
          <a:r>
            <a:rPr lang="es-ES" sz="1500" dirty="0"/>
            <a:t>Aplicativo para educación</a:t>
          </a:r>
          <a:endParaRPr lang="es-EC" sz="1500" dirty="0"/>
        </a:p>
      </dgm:t>
    </dgm:pt>
    <dgm:pt modelId="{1B9560FB-E00F-4BDF-AA66-6F49B75994F0}" type="parTrans" cxnId="{873FD6A9-9FB9-4E4A-8F7D-71350345780C}">
      <dgm:prSet/>
      <dgm:spPr/>
      <dgm:t>
        <a:bodyPr/>
        <a:lstStyle/>
        <a:p>
          <a:endParaRPr lang="es-EC"/>
        </a:p>
      </dgm:t>
    </dgm:pt>
    <dgm:pt modelId="{C410A9D9-AED4-428D-A129-AA32D25F7E14}" type="sibTrans" cxnId="{873FD6A9-9FB9-4E4A-8F7D-71350345780C}">
      <dgm:prSet/>
      <dgm:spPr/>
      <dgm:t>
        <a:bodyPr/>
        <a:lstStyle/>
        <a:p>
          <a:endParaRPr lang="es-EC"/>
        </a:p>
      </dgm:t>
    </dgm:pt>
    <dgm:pt modelId="{A06AE716-DE11-4712-8F4F-3E688CD31A91}">
      <dgm:prSet phldrT="[Texto]" custT="1"/>
      <dgm:spPr>
        <a:solidFill>
          <a:srgbClr val="00713D"/>
        </a:solidFill>
      </dgm:spPr>
      <dgm:t>
        <a:bodyPr/>
        <a:lstStyle/>
        <a:p>
          <a:r>
            <a:rPr lang="es-ES" sz="1900" dirty="0"/>
            <a:t>Conclusiones y Recomendaciones</a:t>
          </a:r>
          <a:endParaRPr lang="es-EC" sz="1900" dirty="0"/>
        </a:p>
      </dgm:t>
    </dgm:pt>
    <dgm:pt modelId="{A154EECA-B73B-4316-A829-1DDB62D4D587}" type="parTrans" cxnId="{9919A184-517D-4D97-861A-D205821DB8E6}">
      <dgm:prSet/>
      <dgm:spPr/>
      <dgm:t>
        <a:bodyPr/>
        <a:lstStyle/>
        <a:p>
          <a:endParaRPr lang="es-EC"/>
        </a:p>
      </dgm:t>
    </dgm:pt>
    <dgm:pt modelId="{EBF66E83-38C0-406C-9C26-BFE399B0D044}" type="sibTrans" cxnId="{9919A184-517D-4D97-861A-D205821DB8E6}">
      <dgm:prSet/>
      <dgm:spPr/>
      <dgm:t>
        <a:bodyPr/>
        <a:lstStyle/>
        <a:p>
          <a:endParaRPr lang="es-EC"/>
        </a:p>
      </dgm:t>
    </dgm:pt>
    <dgm:pt modelId="{958CADE3-6832-430D-AE2C-4D38F01F3AA6}">
      <dgm:prSet phldrT="[Texto]" custT="1"/>
      <dgm:spPr/>
      <dgm:t>
        <a:bodyPr/>
        <a:lstStyle/>
        <a:p>
          <a:r>
            <a:rPr lang="es-ES" sz="1500" dirty="0"/>
            <a:t>Aplicativo para cuidados de la salud</a:t>
          </a:r>
          <a:endParaRPr lang="es-EC" sz="1500" dirty="0"/>
        </a:p>
      </dgm:t>
    </dgm:pt>
    <dgm:pt modelId="{49B57F52-FCC1-47AB-9101-8926C4D6DFA7}" type="parTrans" cxnId="{C07457E3-CA08-45AB-8D12-DBD8521F5E20}">
      <dgm:prSet/>
      <dgm:spPr/>
      <dgm:t>
        <a:bodyPr/>
        <a:lstStyle/>
        <a:p>
          <a:endParaRPr lang="es-EC"/>
        </a:p>
      </dgm:t>
    </dgm:pt>
    <dgm:pt modelId="{F4D30176-A753-45F3-A8DF-48BFCBCFC622}" type="sibTrans" cxnId="{C07457E3-CA08-45AB-8D12-DBD8521F5E20}">
      <dgm:prSet/>
      <dgm:spPr/>
      <dgm:t>
        <a:bodyPr/>
        <a:lstStyle/>
        <a:p>
          <a:endParaRPr lang="es-EC"/>
        </a:p>
      </dgm:t>
    </dgm:pt>
    <dgm:pt modelId="{56763CEB-09C2-4E73-A962-A2C57DACB1F1}">
      <dgm:prSet phldrT="[Texto]" custT="1"/>
      <dgm:spPr/>
      <dgm:t>
        <a:bodyPr/>
        <a:lstStyle/>
        <a:p>
          <a:r>
            <a:rPr lang="es-ES" sz="1500" dirty="0"/>
            <a:t>Aplicativo para atención al cliente</a:t>
          </a:r>
          <a:endParaRPr lang="es-EC" sz="1500" dirty="0"/>
        </a:p>
      </dgm:t>
    </dgm:pt>
    <dgm:pt modelId="{ADF55EA2-022C-4F35-9211-278809E668E7}" type="parTrans" cxnId="{29EB8A31-EDEE-4F44-BA22-968E7DDBF2DB}">
      <dgm:prSet/>
      <dgm:spPr/>
      <dgm:t>
        <a:bodyPr/>
        <a:lstStyle/>
        <a:p>
          <a:endParaRPr lang="es-EC"/>
        </a:p>
      </dgm:t>
    </dgm:pt>
    <dgm:pt modelId="{B8DEEEC2-8904-4659-BB32-52CBB2460938}" type="sibTrans" cxnId="{29EB8A31-EDEE-4F44-BA22-968E7DDBF2DB}">
      <dgm:prSet/>
      <dgm:spPr/>
      <dgm:t>
        <a:bodyPr/>
        <a:lstStyle/>
        <a:p>
          <a:endParaRPr lang="es-EC"/>
        </a:p>
      </dgm:t>
    </dgm:pt>
    <dgm:pt modelId="{ECC45C64-7DDB-452D-8631-53FEDBC29ED3}">
      <dgm:prSet phldrT="[Texto]" custT="1"/>
      <dgm:spPr/>
      <dgm:t>
        <a:bodyPr/>
        <a:lstStyle/>
        <a:p>
          <a:r>
            <a:rPr lang="es-ES" sz="1500" dirty="0"/>
            <a:t>Aplicativo para cuidados de la salud</a:t>
          </a:r>
          <a:endParaRPr lang="es-EC" sz="1500" dirty="0"/>
        </a:p>
      </dgm:t>
    </dgm:pt>
    <dgm:pt modelId="{79F802D7-A541-4B70-B6C9-834F5244F4E2}" type="parTrans" cxnId="{7ED4DA68-8F17-4CE6-9B44-7FAE58C6E4E4}">
      <dgm:prSet/>
      <dgm:spPr/>
      <dgm:t>
        <a:bodyPr/>
        <a:lstStyle/>
        <a:p>
          <a:endParaRPr lang="es-EC"/>
        </a:p>
      </dgm:t>
    </dgm:pt>
    <dgm:pt modelId="{822D47D3-B391-431F-9014-E7E0BEE85A8A}" type="sibTrans" cxnId="{7ED4DA68-8F17-4CE6-9B44-7FAE58C6E4E4}">
      <dgm:prSet/>
      <dgm:spPr/>
      <dgm:t>
        <a:bodyPr/>
        <a:lstStyle/>
        <a:p>
          <a:endParaRPr lang="es-EC"/>
        </a:p>
      </dgm:t>
    </dgm:pt>
    <dgm:pt modelId="{30489255-CBD8-4F9E-B3D2-63F228F5A94F}">
      <dgm:prSet phldrT="[Texto]" custT="1"/>
      <dgm:spPr/>
      <dgm:t>
        <a:bodyPr/>
        <a:lstStyle/>
        <a:p>
          <a:r>
            <a:rPr lang="es-ES" sz="1500" dirty="0"/>
            <a:t>Aplicativo para atención al cliente</a:t>
          </a:r>
          <a:endParaRPr lang="es-EC" sz="1500" dirty="0"/>
        </a:p>
      </dgm:t>
    </dgm:pt>
    <dgm:pt modelId="{BA24253F-AFB7-44ED-8549-088DB0CD851F}" type="parTrans" cxnId="{5424FA5B-D5CA-4153-B8AE-D0A0D8D06BA8}">
      <dgm:prSet/>
      <dgm:spPr/>
      <dgm:t>
        <a:bodyPr/>
        <a:lstStyle/>
        <a:p>
          <a:endParaRPr lang="es-EC"/>
        </a:p>
      </dgm:t>
    </dgm:pt>
    <dgm:pt modelId="{A92D8015-4509-4286-A63A-A540B4973492}" type="sibTrans" cxnId="{5424FA5B-D5CA-4153-B8AE-D0A0D8D06BA8}">
      <dgm:prSet/>
      <dgm:spPr/>
      <dgm:t>
        <a:bodyPr/>
        <a:lstStyle/>
        <a:p>
          <a:endParaRPr lang="es-EC"/>
        </a:p>
      </dgm:t>
    </dgm:pt>
    <dgm:pt modelId="{3A9206D3-BE8E-44C2-8A6D-6CA43ADD7BD9}">
      <dgm:prSet phldrT="[Texto]" custT="1"/>
      <dgm:spPr>
        <a:solidFill>
          <a:srgbClr val="00713D"/>
        </a:solidFill>
      </dgm:spPr>
      <dgm:t>
        <a:bodyPr/>
        <a:lstStyle/>
        <a:p>
          <a:r>
            <a:rPr lang="es-ES" sz="1900" dirty="0"/>
            <a:t>Pruebas y Resultados</a:t>
          </a:r>
          <a:endParaRPr lang="es-EC" sz="1900" dirty="0"/>
        </a:p>
      </dgm:t>
    </dgm:pt>
    <dgm:pt modelId="{4174D727-8E30-43EB-B2B6-CFBCB0AE4B54}" type="sibTrans" cxnId="{B6EA4FEB-01E0-492E-B668-105CEE4A1A1C}">
      <dgm:prSet/>
      <dgm:spPr/>
      <dgm:t>
        <a:bodyPr/>
        <a:lstStyle/>
        <a:p>
          <a:endParaRPr lang="es-EC"/>
        </a:p>
      </dgm:t>
    </dgm:pt>
    <dgm:pt modelId="{0CCF1572-EDC9-4AC5-A6B1-3E07D7D3D635}" type="parTrans" cxnId="{B6EA4FEB-01E0-492E-B668-105CEE4A1A1C}">
      <dgm:prSet/>
      <dgm:spPr/>
      <dgm:t>
        <a:bodyPr/>
        <a:lstStyle/>
        <a:p>
          <a:endParaRPr lang="es-EC"/>
        </a:p>
      </dgm:t>
    </dgm:pt>
    <dgm:pt modelId="{BCB5FD64-C7A5-419D-B285-40846CC192ED}">
      <dgm:prSet phldrT="[Texto]" custT="1"/>
      <dgm:spPr>
        <a:gradFill flip="none" rotWithShape="0">
          <a:gsLst>
            <a:gs pos="0">
              <a:srgbClr val="00713D">
                <a:shade val="30000"/>
                <a:satMod val="115000"/>
              </a:srgbClr>
            </a:gs>
            <a:gs pos="50000">
              <a:srgbClr val="00713D">
                <a:shade val="67500"/>
                <a:satMod val="115000"/>
              </a:srgbClr>
            </a:gs>
            <a:gs pos="100000">
              <a:srgbClr val="00713D">
                <a:shade val="100000"/>
                <a:satMod val="115000"/>
              </a:srgbClr>
            </a:gs>
          </a:gsLst>
          <a:lin ang="13500000" scaled="1"/>
          <a:tileRect/>
        </a:gradFill>
      </dgm:spPr>
      <dgm:t>
        <a:bodyPr/>
        <a:lstStyle/>
        <a:p>
          <a:r>
            <a:rPr lang="es-ES" sz="1900" dirty="0"/>
            <a:t>Implementación</a:t>
          </a:r>
          <a:endParaRPr lang="es-EC" sz="1900" dirty="0"/>
        </a:p>
      </dgm:t>
    </dgm:pt>
    <dgm:pt modelId="{E274ED75-7D7A-49BC-A3B9-0FE673926DBE}" type="sibTrans" cxnId="{C4D6876B-EFD8-41B8-AD8D-2ECB8B22B0E3}">
      <dgm:prSet/>
      <dgm:spPr/>
      <dgm:t>
        <a:bodyPr/>
        <a:lstStyle/>
        <a:p>
          <a:endParaRPr lang="es-EC"/>
        </a:p>
      </dgm:t>
    </dgm:pt>
    <dgm:pt modelId="{16AB484D-9174-4F84-AB1B-0FA7EF256BB4}" type="parTrans" cxnId="{C4D6876B-EFD8-41B8-AD8D-2ECB8B22B0E3}">
      <dgm:prSet/>
      <dgm:spPr/>
      <dgm:t>
        <a:bodyPr/>
        <a:lstStyle/>
        <a:p>
          <a:endParaRPr lang="es-EC"/>
        </a:p>
      </dgm:t>
    </dgm:pt>
    <dgm:pt modelId="{1B7ABDA6-04A3-403B-841C-E5432C8F5757}" type="pres">
      <dgm:prSet presAssocID="{C6D3B175-2DE1-45F1-9572-C33D8A9E4AED}" presName="linear" presStyleCnt="0">
        <dgm:presLayoutVars>
          <dgm:animLvl val="lvl"/>
          <dgm:resizeHandles val="exact"/>
        </dgm:presLayoutVars>
      </dgm:prSet>
      <dgm:spPr/>
    </dgm:pt>
    <dgm:pt modelId="{B4417213-6CD1-416B-A966-BBC5D58E1DE0}" type="pres">
      <dgm:prSet presAssocID="{BCB5FD64-C7A5-419D-B285-40846CC192ED}" presName="parentText" presStyleLbl="node1" presStyleIdx="0" presStyleCnt="3" custScaleY="71225">
        <dgm:presLayoutVars>
          <dgm:chMax val="0"/>
          <dgm:bulletEnabled val="1"/>
        </dgm:presLayoutVars>
      </dgm:prSet>
      <dgm:spPr/>
    </dgm:pt>
    <dgm:pt modelId="{6BF59920-2FA6-4001-B06A-B613235DE97B}" type="pres">
      <dgm:prSet presAssocID="{BCB5FD64-C7A5-419D-B285-40846CC192ED}" presName="childText" presStyleLbl="revTx" presStyleIdx="0" presStyleCnt="2">
        <dgm:presLayoutVars>
          <dgm:bulletEnabled val="1"/>
        </dgm:presLayoutVars>
      </dgm:prSet>
      <dgm:spPr/>
    </dgm:pt>
    <dgm:pt modelId="{D4ADD078-9F94-4FA1-8457-BD6940ADEAD2}" type="pres">
      <dgm:prSet presAssocID="{3A9206D3-BE8E-44C2-8A6D-6CA43ADD7BD9}" presName="parentText" presStyleLbl="node1" presStyleIdx="1" presStyleCnt="3" custScaleY="72569" custLinFactNeighborY="-17732">
        <dgm:presLayoutVars>
          <dgm:chMax val="0"/>
          <dgm:bulletEnabled val="1"/>
        </dgm:presLayoutVars>
      </dgm:prSet>
      <dgm:spPr/>
    </dgm:pt>
    <dgm:pt modelId="{A2E79EC6-313C-4200-A802-3A72FEB2BCAD}" type="pres">
      <dgm:prSet presAssocID="{3A9206D3-BE8E-44C2-8A6D-6CA43ADD7BD9}" presName="childText" presStyleLbl="revTx" presStyleIdx="1" presStyleCnt="2" custLinFactNeighborY="-15691">
        <dgm:presLayoutVars>
          <dgm:bulletEnabled val="1"/>
        </dgm:presLayoutVars>
      </dgm:prSet>
      <dgm:spPr/>
    </dgm:pt>
    <dgm:pt modelId="{752A2692-C7D8-4A53-84F2-71A6F4647BEC}" type="pres">
      <dgm:prSet presAssocID="{A06AE716-DE11-4712-8F4F-3E688CD31A91}" presName="parentText" presStyleLbl="node1" presStyleIdx="2" presStyleCnt="3" custScaleY="72569" custLinFactNeighborY="-6981">
        <dgm:presLayoutVars>
          <dgm:chMax val="0"/>
          <dgm:bulletEnabled val="1"/>
        </dgm:presLayoutVars>
      </dgm:prSet>
      <dgm:spPr/>
    </dgm:pt>
  </dgm:ptLst>
  <dgm:cxnLst>
    <dgm:cxn modelId="{51967503-37F2-4BFA-A60F-FF0BF4F04A35}" type="presOf" srcId="{7AFC0169-C8B7-49F6-B47C-E5E455664F0E}" destId="{6BF59920-2FA6-4001-B06A-B613235DE97B}" srcOrd="0" destOrd="0" presId="urn:microsoft.com/office/officeart/2005/8/layout/vList2"/>
    <dgm:cxn modelId="{D7C10317-2981-409B-B635-2F393B7400F0}" type="presOf" srcId="{BCB5FD64-C7A5-419D-B285-40846CC192ED}" destId="{B4417213-6CD1-416B-A966-BBC5D58E1DE0}" srcOrd="0" destOrd="0" presId="urn:microsoft.com/office/officeart/2005/8/layout/vList2"/>
    <dgm:cxn modelId="{8CA64A1E-B2CB-4E9D-8127-2379A0C9C389}" type="presOf" srcId="{958CADE3-6832-430D-AE2C-4D38F01F3AA6}" destId="{6BF59920-2FA6-4001-B06A-B613235DE97B}" srcOrd="0" destOrd="1" presId="urn:microsoft.com/office/officeart/2005/8/layout/vList2"/>
    <dgm:cxn modelId="{3FCA1228-C0BE-48BE-9BD2-3BFA69CE4DA2}" type="presOf" srcId="{3A9206D3-BE8E-44C2-8A6D-6CA43ADD7BD9}" destId="{D4ADD078-9F94-4FA1-8457-BD6940ADEAD2}" srcOrd="0" destOrd="0" presId="urn:microsoft.com/office/officeart/2005/8/layout/vList2"/>
    <dgm:cxn modelId="{29EB8A31-EDEE-4F44-BA22-968E7DDBF2DB}" srcId="{BCB5FD64-C7A5-419D-B285-40846CC192ED}" destId="{56763CEB-09C2-4E73-A962-A2C57DACB1F1}" srcOrd="2" destOrd="0" parTransId="{ADF55EA2-022C-4F35-9211-278809E668E7}" sibTransId="{B8DEEEC2-8904-4659-BB32-52CBB2460938}"/>
    <dgm:cxn modelId="{5EDEF931-7FE2-49F4-8F76-A1C12646E82C}" type="presOf" srcId="{30489255-CBD8-4F9E-B3D2-63F228F5A94F}" destId="{A2E79EC6-313C-4200-A802-3A72FEB2BCAD}" srcOrd="0" destOrd="2" presId="urn:microsoft.com/office/officeart/2005/8/layout/vList2"/>
    <dgm:cxn modelId="{5424FA5B-D5CA-4153-B8AE-D0A0D8D06BA8}" srcId="{3A9206D3-BE8E-44C2-8A6D-6CA43ADD7BD9}" destId="{30489255-CBD8-4F9E-B3D2-63F228F5A94F}" srcOrd="2" destOrd="0" parTransId="{BA24253F-AFB7-44ED-8549-088DB0CD851F}" sibTransId="{A92D8015-4509-4286-A63A-A540B4973492}"/>
    <dgm:cxn modelId="{7ED4DA68-8F17-4CE6-9B44-7FAE58C6E4E4}" srcId="{3A9206D3-BE8E-44C2-8A6D-6CA43ADD7BD9}" destId="{ECC45C64-7DDB-452D-8631-53FEDBC29ED3}" srcOrd="1" destOrd="0" parTransId="{79F802D7-A541-4B70-B6C9-834F5244F4E2}" sibTransId="{822D47D3-B391-431F-9014-E7E0BEE85A8A}"/>
    <dgm:cxn modelId="{C4D6876B-EFD8-41B8-AD8D-2ECB8B22B0E3}" srcId="{C6D3B175-2DE1-45F1-9572-C33D8A9E4AED}" destId="{BCB5FD64-C7A5-419D-B285-40846CC192ED}" srcOrd="0" destOrd="0" parTransId="{16AB484D-9174-4F84-AB1B-0FA7EF256BB4}" sibTransId="{E274ED75-7D7A-49BC-A3B9-0FE673926DBE}"/>
    <dgm:cxn modelId="{4583DB6B-FCE9-4AB0-B03B-47E5908E3F8E}" type="presOf" srcId="{ECC45C64-7DDB-452D-8631-53FEDBC29ED3}" destId="{A2E79EC6-313C-4200-A802-3A72FEB2BCAD}" srcOrd="0" destOrd="1" presId="urn:microsoft.com/office/officeart/2005/8/layout/vList2"/>
    <dgm:cxn modelId="{9919A184-517D-4D97-861A-D205821DB8E6}" srcId="{C6D3B175-2DE1-45F1-9572-C33D8A9E4AED}" destId="{A06AE716-DE11-4712-8F4F-3E688CD31A91}" srcOrd="2" destOrd="0" parTransId="{A154EECA-B73B-4316-A829-1DDB62D4D587}" sibTransId="{EBF66E83-38C0-406C-9C26-BFE399B0D044}"/>
    <dgm:cxn modelId="{27B1FD93-4D5A-4455-B51F-E2730094000A}" type="presOf" srcId="{A06AE716-DE11-4712-8F4F-3E688CD31A91}" destId="{752A2692-C7D8-4A53-84F2-71A6F4647BEC}" srcOrd="0" destOrd="0" presId="urn:microsoft.com/office/officeart/2005/8/layout/vList2"/>
    <dgm:cxn modelId="{873FD6A9-9FB9-4E4A-8F7D-71350345780C}" srcId="{3A9206D3-BE8E-44C2-8A6D-6CA43ADD7BD9}" destId="{14D7C560-59A2-42FD-909A-C4E325960E6B}" srcOrd="0" destOrd="0" parTransId="{1B9560FB-E00F-4BDF-AA66-6F49B75994F0}" sibTransId="{C410A9D9-AED4-428D-A129-AA32D25F7E14}"/>
    <dgm:cxn modelId="{3372DAAB-32C6-4870-AE4A-EA0CA075A2F9}" type="presOf" srcId="{C6D3B175-2DE1-45F1-9572-C33D8A9E4AED}" destId="{1B7ABDA6-04A3-403B-841C-E5432C8F5757}" srcOrd="0" destOrd="0" presId="urn:microsoft.com/office/officeart/2005/8/layout/vList2"/>
    <dgm:cxn modelId="{26A240B2-4094-4BFE-941E-23E47965AFA3}" srcId="{BCB5FD64-C7A5-419D-B285-40846CC192ED}" destId="{7AFC0169-C8B7-49F6-B47C-E5E455664F0E}" srcOrd="0" destOrd="0" parTransId="{8334803C-9C84-46E3-9487-1CB265CB9A19}" sibTransId="{46CB5D4C-74B2-4DBD-8D96-DC948A0FFFE8}"/>
    <dgm:cxn modelId="{D2F586CE-D1FA-409B-B80B-7CA621F2C9BE}" type="presOf" srcId="{14D7C560-59A2-42FD-909A-C4E325960E6B}" destId="{A2E79EC6-313C-4200-A802-3A72FEB2BCAD}" srcOrd="0" destOrd="0" presId="urn:microsoft.com/office/officeart/2005/8/layout/vList2"/>
    <dgm:cxn modelId="{C07457E3-CA08-45AB-8D12-DBD8521F5E20}" srcId="{BCB5FD64-C7A5-419D-B285-40846CC192ED}" destId="{958CADE3-6832-430D-AE2C-4D38F01F3AA6}" srcOrd="1" destOrd="0" parTransId="{49B57F52-FCC1-47AB-9101-8926C4D6DFA7}" sibTransId="{F4D30176-A753-45F3-A8DF-48BFCBCFC622}"/>
    <dgm:cxn modelId="{C46261E6-59C3-4AD5-8B96-DD56C0D58F28}" type="presOf" srcId="{56763CEB-09C2-4E73-A962-A2C57DACB1F1}" destId="{6BF59920-2FA6-4001-B06A-B613235DE97B}" srcOrd="0" destOrd="2" presId="urn:microsoft.com/office/officeart/2005/8/layout/vList2"/>
    <dgm:cxn modelId="{B6EA4FEB-01E0-492E-B668-105CEE4A1A1C}" srcId="{C6D3B175-2DE1-45F1-9572-C33D8A9E4AED}" destId="{3A9206D3-BE8E-44C2-8A6D-6CA43ADD7BD9}" srcOrd="1" destOrd="0" parTransId="{0CCF1572-EDC9-4AC5-A6B1-3E07D7D3D635}" sibTransId="{4174D727-8E30-43EB-B2B6-CFBCB0AE4B54}"/>
    <dgm:cxn modelId="{2C147010-AB3C-4BD0-A7B6-6AA47A2FEB7B}" type="presParOf" srcId="{1B7ABDA6-04A3-403B-841C-E5432C8F5757}" destId="{B4417213-6CD1-416B-A966-BBC5D58E1DE0}" srcOrd="0" destOrd="0" presId="urn:microsoft.com/office/officeart/2005/8/layout/vList2"/>
    <dgm:cxn modelId="{B1348984-A95C-40BF-BB41-309976A803DD}" type="presParOf" srcId="{1B7ABDA6-04A3-403B-841C-E5432C8F5757}" destId="{6BF59920-2FA6-4001-B06A-B613235DE97B}" srcOrd="1" destOrd="0" presId="urn:microsoft.com/office/officeart/2005/8/layout/vList2"/>
    <dgm:cxn modelId="{817DB589-34D9-418F-B10F-C0ABC6A8D484}" type="presParOf" srcId="{1B7ABDA6-04A3-403B-841C-E5432C8F5757}" destId="{D4ADD078-9F94-4FA1-8457-BD6940ADEAD2}" srcOrd="2" destOrd="0" presId="urn:microsoft.com/office/officeart/2005/8/layout/vList2"/>
    <dgm:cxn modelId="{F2CBDA8A-9A45-4B02-9A50-ECA33194183B}" type="presParOf" srcId="{1B7ABDA6-04A3-403B-841C-E5432C8F5757}" destId="{A2E79EC6-313C-4200-A802-3A72FEB2BCAD}" srcOrd="3" destOrd="0" presId="urn:microsoft.com/office/officeart/2005/8/layout/vList2"/>
    <dgm:cxn modelId="{A0437C68-6CD0-4627-A47D-D27CD87F9BC1}" type="presParOf" srcId="{1B7ABDA6-04A3-403B-841C-E5432C8F5757}" destId="{752A2692-C7D8-4A53-84F2-71A6F4647BEC}"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15B45-3FD7-48C8-B9EB-0D47D450EB9F}">
      <dsp:nvSpPr>
        <dsp:cNvPr id="0" name=""/>
        <dsp:cNvSpPr/>
      </dsp:nvSpPr>
      <dsp:spPr>
        <a:xfrm>
          <a:off x="0" y="61644"/>
          <a:ext cx="5400000" cy="722474"/>
        </a:xfrm>
        <a:prstGeom prst="roundRect">
          <a:avLst/>
        </a:prstGeom>
        <a:gradFill flip="none" rotWithShape="0">
          <a:gsLst>
            <a:gs pos="0">
              <a:srgbClr val="00713D">
                <a:shade val="30000"/>
                <a:satMod val="115000"/>
              </a:srgbClr>
            </a:gs>
            <a:gs pos="50000">
              <a:srgbClr val="00713D">
                <a:shade val="67500"/>
                <a:satMod val="115000"/>
              </a:srgbClr>
            </a:gs>
            <a:gs pos="100000">
              <a:srgbClr val="00713D">
                <a:shade val="100000"/>
                <a:satMod val="115000"/>
              </a:srgbClr>
            </a:gs>
          </a:gsLst>
          <a:lin ang="135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 sz="1900" kern="1200" dirty="0"/>
            <a:t>Generalidades</a:t>
          </a:r>
          <a:endParaRPr lang="es-EC" sz="1900" kern="1200" dirty="0"/>
        </a:p>
      </dsp:txBody>
      <dsp:txXfrm>
        <a:off x="35268" y="96912"/>
        <a:ext cx="5329464" cy="651938"/>
      </dsp:txXfrm>
    </dsp:sp>
    <dsp:sp modelId="{3F4894B3-DFEF-4C23-8005-A4B4E35CB4BF}">
      <dsp:nvSpPr>
        <dsp:cNvPr id="0" name=""/>
        <dsp:cNvSpPr/>
      </dsp:nvSpPr>
      <dsp:spPr>
        <a:xfrm>
          <a:off x="0" y="784119"/>
          <a:ext cx="5400000" cy="49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s-ES" sz="1500" kern="1200" dirty="0"/>
            <a:t>Justificación e Importancia</a:t>
          </a:r>
          <a:endParaRPr lang="es-EC" sz="1500" kern="1200" dirty="0"/>
        </a:p>
        <a:p>
          <a:pPr marL="114300" lvl="1" indent="-114300" algn="l" defTabSz="666750">
            <a:lnSpc>
              <a:spcPct val="90000"/>
            </a:lnSpc>
            <a:spcBef>
              <a:spcPct val="0"/>
            </a:spcBef>
            <a:spcAft>
              <a:spcPct val="20000"/>
            </a:spcAft>
            <a:buChar char="•"/>
          </a:pPr>
          <a:r>
            <a:rPr lang="es-ES" sz="1500" kern="1200" dirty="0"/>
            <a:t>Objetivos</a:t>
          </a:r>
          <a:endParaRPr lang="es-EC" sz="1500" kern="1200" dirty="0"/>
        </a:p>
      </dsp:txBody>
      <dsp:txXfrm>
        <a:off x="0" y="784119"/>
        <a:ext cx="5400000" cy="491625"/>
      </dsp:txXfrm>
    </dsp:sp>
    <dsp:sp modelId="{D4ADD078-9F94-4FA1-8457-BD6940ADEAD2}">
      <dsp:nvSpPr>
        <dsp:cNvPr id="0" name=""/>
        <dsp:cNvSpPr/>
      </dsp:nvSpPr>
      <dsp:spPr>
        <a:xfrm>
          <a:off x="0" y="1275744"/>
          <a:ext cx="5400000" cy="722474"/>
        </a:xfrm>
        <a:prstGeom prst="roundRect">
          <a:avLst/>
        </a:prstGeom>
        <a:solidFill>
          <a:srgbClr val="00713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 sz="1900" kern="1200" dirty="0"/>
            <a:t>Fundamentación Teórica</a:t>
          </a:r>
          <a:endParaRPr lang="es-EC" sz="1900" kern="1200" dirty="0"/>
        </a:p>
      </dsp:txBody>
      <dsp:txXfrm>
        <a:off x="35268" y="1311012"/>
        <a:ext cx="5329464" cy="651938"/>
      </dsp:txXfrm>
    </dsp:sp>
    <dsp:sp modelId="{A2E79EC6-313C-4200-A802-3A72FEB2BCAD}">
      <dsp:nvSpPr>
        <dsp:cNvPr id="0" name=""/>
        <dsp:cNvSpPr/>
      </dsp:nvSpPr>
      <dsp:spPr>
        <a:xfrm>
          <a:off x="0" y="1998219"/>
          <a:ext cx="5400000" cy="121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s-ES" sz="1500" kern="1200" dirty="0"/>
            <a:t>Robótica Social</a:t>
          </a:r>
          <a:endParaRPr lang="es-EC" sz="1500" kern="1200" dirty="0"/>
        </a:p>
        <a:p>
          <a:pPr marL="114300" lvl="1" indent="-114300" algn="l" defTabSz="666750">
            <a:lnSpc>
              <a:spcPct val="90000"/>
            </a:lnSpc>
            <a:spcBef>
              <a:spcPct val="0"/>
            </a:spcBef>
            <a:spcAft>
              <a:spcPct val="20000"/>
            </a:spcAft>
            <a:buChar char="•"/>
          </a:pPr>
          <a:r>
            <a:rPr lang="es-ES" sz="1500" kern="1200" dirty="0"/>
            <a:t>Robot Humanoide NAO</a:t>
          </a:r>
          <a:endParaRPr lang="es-EC" sz="1500" kern="1200" dirty="0"/>
        </a:p>
        <a:p>
          <a:pPr marL="114300" lvl="1" indent="-114300" algn="l" defTabSz="666750">
            <a:lnSpc>
              <a:spcPct val="90000"/>
            </a:lnSpc>
            <a:spcBef>
              <a:spcPct val="0"/>
            </a:spcBef>
            <a:spcAft>
              <a:spcPct val="20000"/>
            </a:spcAft>
            <a:buChar char="•"/>
          </a:pPr>
          <a:r>
            <a:rPr lang="es-ES" sz="1500" kern="1200" dirty="0"/>
            <a:t>Servicios en la nube</a:t>
          </a:r>
          <a:endParaRPr lang="es-EC" sz="1500" kern="1200" dirty="0"/>
        </a:p>
        <a:p>
          <a:pPr marL="114300" lvl="1" indent="-114300" algn="l" defTabSz="666750">
            <a:lnSpc>
              <a:spcPct val="90000"/>
            </a:lnSpc>
            <a:spcBef>
              <a:spcPct val="0"/>
            </a:spcBef>
            <a:spcAft>
              <a:spcPct val="20000"/>
            </a:spcAft>
            <a:buChar char="•"/>
          </a:pPr>
          <a:r>
            <a:rPr lang="es-ES" sz="1500" kern="1200" dirty="0"/>
            <a:t>API Restful</a:t>
          </a:r>
          <a:endParaRPr lang="es-EC" sz="1500" kern="1200" dirty="0"/>
        </a:p>
        <a:p>
          <a:pPr marL="114300" lvl="1" indent="-114300" algn="l" defTabSz="666750">
            <a:lnSpc>
              <a:spcPct val="90000"/>
            </a:lnSpc>
            <a:spcBef>
              <a:spcPct val="0"/>
            </a:spcBef>
            <a:spcAft>
              <a:spcPct val="20000"/>
            </a:spcAft>
            <a:buChar char="•"/>
          </a:pPr>
          <a:r>
            <a:rPr lang="es-ES" sz="1500" kern="1200" dirty="0"/>
            <a:t>Cloud Robotics</a:t>
          </a:r>
          <a:endParaRPr lang="es-EC" sz="1500" kern="1200" dirty="0"/>
        </a:p>
      </dsp:txBody>
      <dsp:txXfrm>
        <a:off x="0" y="1998219"/>
        <a:ext cx="5400000" cy="1219230"/>
      </dsp:txXfrm>
    </dsp:sp>
    <dsp:sp modelId="{C7FD3E34-93BD-48AB-9ACE-A9980AEEE49D}">
      <dsp:nvSpPr>
        <dsp:cNvPr id="0" name=""/>
        <dsp:cNvSpPr/>
      </dsp:nvSpPr>
      <dsp:spPr>
        <a:xfrm>
          <a:off x="0" y="3217449"/>
          <a:ext cx="5400000" cy="722474"/>
        </a:xfrm>
        <a:prstGeom prst="roundRect">
          <a:avLst/>
        </a:prstGeom>
        <a:solidFill>
          <a:srgbClr val="00713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 sz="1900" kern="1200" dirty="0"/>
            <a:t>Diseño del sistema Cloud Robotics para desarrollo de aplicativos de robótica social</a:t>
          </a:r>
          <a:endParaRPr lang="es-EC" sz="1900" kern="1200" dirty="0"/>
        </a:p>
      </dsp:txBody>
      <dsp:txXfrm>
        <a:off x="35268" y="3252717"/>
        <a:ext cx="5329464" cy="651938"/>
      </dsp:txXfrm>
    </dsp:sp>
    <dsp:sp modelId="{BDADB19B-24F8-4F30-8C97-62FB24F2DE59}">
      <dsp:nvSpPr>
        <dsp:cNvPr id="0" name=""/>
        <dsp:cNvSpPr/>
      </dsp:nvSpPr>
      <dsp:spPr>
        <a:xfrm>
          <a:off x="0" y="3939924"/>
          <a:ext cx="5400000" cy="983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s-ES" sz="1500" kern="1200" dirty="0"/>
            <a:t>Selección de plataforma de servicios en la nube</a:t>
          </a:r>
          <a:endParaRPr lang="es-EC" sz="1500" kern="1200" dirty="0"/>
        </a:p>
        <a:p>
          <a:pPr marL="114300" lvl="1" indent="-114300" algn="l" defTabSz="666750">
            <a:lnSpc>
              <a:spcPct val="90000"/>
            </a:lnSpc>
            <a:spcBef>
              <a:spcPct val="0"/>
            </a:spcBef>
            <a:spcAft>
              <a:spcPct val="20000"/>
            </a:spcAft>
            <a:buChar char="•"/>
          </a:pPr>
          <a:r>
            <a:rPr lang="es-ES" sz="1500" kern="1200" dirty="0"/>
            <a:t>Aplicativo para educación</a:t>
          </a:r>
          <a:endParaRPr lang="es-EC" sz="1500" kern="1200" dirty="0"/>
        </a:p>
        <a:p>
          <a:pPr marL="114300" lvl="1" indent="-114300" algn="l" defTabSz="666750">
            <a:lnSpc>
              <a:spcPct val="90000"/>
            </a:lnSpc>
            <a:spcBef>
              <a:spcPct val="0"/>
            </a:spcBef>
            <a:spcAft>
              <a:spcPct val="20000"/>
            </a:spcAft>
            <a:buChar char="•"/>
          </a:pPr>
          <a:r>
            <a:rPr lang="es-ES" sz="1500" kern="1200" dirty="0"/>
            <a:t>Aplicativo para cuidados de la salud</a:t>
          </a:r>
          <a:endParaRPr lang="es-EC" sz="1500" kern="1200" dirty="0"/>
        </a:p>
        <a:p>
          <a:pPr marL="114300" lvl="1" indent="-114300" algn="l" defTabSz="666750">
            <a:lnSpc>
              <a:spcPct val="90000"/>
            </a:lnSpc>
            <a:spcBef>
              <a:spcPct val="0"/>
            </a:spcBef>
            <a:spcAft>
              <a:spcPct val="20000"/>
            </a:spcAft>
            <a:buChar char="•"/>
          </a:pPr>
          <a:r>
            <a:rPr lang="es-ES" sz="1500" kern="1200" dirty="0"/>
            <a:t>Aplicativo para atención al cliente</a:t>
          </a:r>
          <a:endParaRPr lang="es-EC" sz="1500" kern="1200" dirty="0"/>
        </a:p>
      </dsp:txBody>
      <dsp:txXfrm>
        <a:off x="0" y="3939924"/>
        <a:ext cx="5400000" cy="9832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17213-6CD1-416B-A966-BBC5D58E1DE0}">
      <dsp:nvSpPr>
        <dsp:cNvPr id="0" name=""/>
        <dsp:cNvSpPr/>
      </dsp:nvSpPr>
      <dsp:spPr>
        <a:xfrm>
          <a:off x="0" y="27717"/>
          <a:ext cx="5400000" cy="719999"/>
        </a:xfrm>
        <a:prstGeom prst="roundRect">
          <a:avLst/>
        </a:prstGeom>
        <a:gradFill flip="none" rotWithShape="0">
          <a:gsLst>
            <a:gs pos="0">
              <a:srgbClr val="00713D">
                <a:shade val="30000"/>
                <a:satMod val="115000"/>
              </a:srgbClr>
            </a:gs>
            <a:gs pos="50000">
              <a:srgbClr val="00713D">
                <a:shade val="67500"/>
                <a:satMod val="115000"/>
              </a:srgbClr>
            </a:gs>
            <a:gs pos="100000">
              <a:srgbClr val="00713D">
                <a:shade val="100000"/>
                <a:satMod val="115000"/>
              </a:srgbClr>
            </a:gs>
          </a:gsLst>
          <a:lin ang="135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 sz="1900" kern="1200" dirty="0"/>
            <a:t>Implementación</a:t>
          </a:r>
          <a:endParaRPr lang="es-EC" sz="1900" kern="1200" dirty="0"/>
        </a:p>
      </dsp:txBody>
      <dsp:txXfrm>
        <a:off x="35147" y="62864"/>
        <a:ext cx="5329706" cy="649705"/>
      </dsp:txXfrm>
    </dsp:sp>
    <dsp:sp modelId="{6BF59920-2FA6-4001-B06A-B613235DE97B}">
      <dsp:nvSpPr>
        <dsp:cNvPr id="0" name=""/>
        <dsp:cNvSpPr/>
      </dsp:nvSpPr>
      <dsp:spPr>
        <a:xfrm>
          <a:off x="0" y="747717"/>
          <a:ext cx="5400000" cy="894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es-ES" sz="1500" kern="1200" dirty="0"/>
            <a:t>Aplicativo para educación</a:t>
          </a:r>
          <a:endParaRPr lang="es-EC" sz="1500" kern="1200" dirty="0"/>
        </a:p>
        <a:p>
          <a:pPr marL="114300" lvl="1" indent="-114300" algn="l" defTabSz="666750">
            <a:lnSpc>
              <a:spcPct val="90000"/>
            </a:lnSpc>
            <a:spcBef>
              <a:spcPct val="0"/>
            </a:spcBef>
            <a:spcAft>
              <a:spcPct val="20000"/>
            </a:spcAft>
            <a:buChar char="•"/>
          </a:pPr>
          <a:r>
            <a:rPr lang="es-ES" sz="1500" kern="1200" dirty="0"/>
            <a:t>Aplicativo para cuidados de la salud</a:t>
          </a:r>
          <a:endParaRPr lang="es-EC" sz="1500" kern="1200" dirty="0"/>
        </a:p>
        <a:p>
          <a:pPr marL="114300" lvl="1" indent="-114300" algn="l" defTabSz="666750">
            <a:lnSpc>
              <a:spcPct val="90000"/>
            </a:lnSpc>
            <a:spcBef>
              <a:spcPct val="0"/>
            </a:spcBef>
            <a:spcAft>
              <a:spcPct val="20000"/>
            </a:spcAft>
            <a:buChar char="•"/>
          </a:pPr>
          <a:r>
            <a:rPr lang="es-ES" sz="1500" kern="1200" dirty="0"/>
            <a:t>Aplicativo para atención al cliente</a:t>
          </a:r>
          <a:endParaRPr lang="es-EC" sz="1500" kern="1200" dirty="0"/>
        </a:p>
      </dsp:txBody>
      <dsp:txXfrm>
        <a:off x="0" y="747717"/>
        <a:ext cx="5400000" cy="894240"/>
      </dsp:txXfrm>
    </dsp:sp>
    <dsp:sp modelId="{D4ADD078-9F94-4FA1-8457-BD6940ADEAD2}">
      <dsp:nvSpPr>
        <dsp:cNvPr id="0" name=""/>
        <dsp:cNvSpPr/>
      </dsp:nvSpPr>
      <dsp:spPr>
        <a:xfrm>
          <a:off x="0" y="1483390"/>
          <a:ext cx="5400000" cy="733585"/>
        </a:xfrm>
        <a:prstGeom prst="roundRect">
          <a:avLst/>
        </a:prstGeom>
        <a:solidFill>
          <a:srgbClr val="00713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 sz="1900" kern="1200" dirty="0"/>
            <a:t>Pruebas y Resultados</a:t>
          </a:r>
          <a:endParaRPr lang="es-EC" sz="1900" kern="1200" dirty="0"/>
        </a:p>
      </dsp:txBody>
      <dsp:txXfrm>
        <a:off x="35811" y="1519201"/>
        <a:ext cx="5328378" cy="661963"/>
      </dsp:txXfrm>
    </dsp:sp>
    <dsp:sp modelId="{A2E79EC6-313C-4200-A802-3A72FEB2BCAD}">
      <dsp:nvSpPr>
        <dsp:cNvPr id="0" name=""/>
        <dsp:cNvSpPr/>
      </dsp:nvSpPr>
      <dsp:spPr>
        <a:xfrm>
          <a:off x="0" y="2216925"/>
          <a:ext cx="5400000" cy="894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es-ES" sz="1500" kern="1200" dirty="0"/>
            <a:t>Aplicativo para educación</a:t>
          </a:r>
          <a:endParaRPr lang="es-EC" sz="1500" kern="1200" dirty="0"/>
        </a:p>
        <a:p>
          <a:pPr marL="114300" lvl="1" indent="-114300" algn="l" defTabSz="666750">
            <a:lnSpc>
              <a:spcPct val="90000"/>
            </a:lnSpc>
            <a:spcBef>
              <a:spcPct val="0"/>
            </a:spcBef>
            <a:spcAft>
              <a:spcPct val="20000"/>
            </a:spcAft>
            <a:buChar char="•"/>
          </a:pPr>
          <a:r>
            <a:rPr lang="es-ES" sz="1500" kern="1200" dirty="0"/>
            <a:t>Aplicativo para cuidados de la salud</a:t>
          </a:r>
          <a:endParaRPr lang="es-EC" sz="1500" kern="1200" dirty="0"/>
        </a:p>
        <a:p>
          <a:pPr marL="114300" lvl="1" indent="-114300" algn="l" defTabSz="666750">
            <a:lnSpc>
              <a:spcPct val="90000"/>
            </a:lnSpc>
            <a:spcBef>
              <a:spcPct val="0"/>
            </a:spcBef>
            <a:spcAft>
              <a:spcPct val="20000"/>
            </a:spcAft>
            <a:buChar char="•"/>
          </a:pPr>
          <a:r>
            <a:rPr lang="es-ES" sz="1500" kern="1200" dirty="0"/>
            <a:t>Aplicativo para atención al cliente</a:t>
          </a:r>
          <a:endParaRPr lang="es-EC" sz="1500" kern="1200" dirty="0"/>
        </a:p>
      </dsp:txBody>
      <dsp:txXfrm>
        <a:off x="0" y="2216925"/>
        <a:ext cx="5400000" cy="894240"/>
      </dsp:txXfrm>
    </dsp:sp>
    <dsp:sp modelId="{752A2692-C7D8-4A53-84F2-71A6F4647BEC}">
      <dsp:nvSpPr>
        <dsp:cNvPr id="0" name=""/>
        <dsp:cNvSpPr/>
      </dsp:nvSpPr>
      <dsp:spPr>
        <a:xfrm>
          <a:off x="0" y="3207355"/>
          <a:ext cx="5400000" cy="733585"/>
        </a:xfrm>
        <a:prstGeom prst="roundRect">
          <a:avLst/>
        </a:prstGeom>
        <a:solidFill>
          <a:srgbClr val="00713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 sz="1900" kern="1200" dirty="0"/>
            <a:t>Conclusiones y Recomendaciones</a:t>
          </a:r>
          <a:endParaRPr lang="es-EC" sz="1900" kern="1200" dirty="0"/>
        </a:p>
      </dsp:txBody>
      <dsp:txXfrm>
        <a:off x="35811" y="3243166"/>
        <a:ext cx="5328378" cy="6619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3CD6C8-BDD7-42D6-8D3A-660E954828CD}" type="datetimeFigureOut">
              <a:rPr lang="es-EC" smtClean="0"/>
              <a:t>26/7/2021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65E914-684C-49B1-BD61-8C8E5F1BC56E}" type="slidenum">
              <a:rPr lang="es-EC" smtClean="0"/>
              <a:t>‹Nº›</a:t>
            </a:fld>
            <a:endParaRPr lang="es-EC"/>
          </a:p>
        </p:txBody>
      </p:sp>
    </p:spTree>
    <p:extLst>
      <p:ext uri="{BB962C8B-B14F-4D97-AF65-F5344CB8AC3E}">
        <p14:creationId xmlns:p14="http://schemas.microsoft.com/office/powerpoint/2010/main" val="722109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2</a:t>
            </a:fld>
            <a:endParaRPr lang="es-ES" dirty="0"/>
          </a:p>
        </p:txBody>
      </p:sp>
    </p:spTree>
    <p:extLst>
      <p:ext uri="{BB962C8B-B14F-4D97-AF65-F5344CB8AC3E}">
        <p14:creationId xmlns:p14="http://schemas.microsoft.com/office/powerpoint/2010/main" val="4282202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11</a:t>
            </a:fld>
            <a:endParaRPr lang="es-ES" dirty="0"/>
          </a:p>
        </p:txBody>
      </p:sp>
    </p:spTree>
    <p:extLst>
      <p:ext uri="{BB962C8B-B14F-4D97-AF65-F5344CB8AC3E}">
        <p14:creationId xmlns:p14="http://schemas.microsoft.com/office/powerpoint/2010/main" val="2038134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12</a:t>
            </a:fld>
            <a:endParaRPr lang="es-ES" dirty="0"/>
          </a:p>
        </p:txBody>
      </p:sp>
    </p:spTree>
    <p:extLst>
      <p:ext uri="{BB962C8B-B14F-4D97-AF65-F5344CB8AC3E}">
        <p14:creationId xmlns:p14="http://schemas.microsoft.com/office/powerpoint/2010/main" val="4173365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13</a:t>
            </a:fld>
            <a:endParaRPr lang="es-ES" dirty="0"/>
          </a:p>
        </p:txBody>
      </p:sp>
    </p:spTree>
    <p:extLst>
      <p:ext uri="{BB962C8B-B14F-4D97-AF65-F5344CB8AC3E}">
        <p14:creationId xmlns:p14="http://schemas.microsoft.com/office/powerpoint/2010/main" val="1726434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14</a:t>
            </a:fld>
            <a:endParaRPr lang="es-ES" dirty="0"/>
          </a:p>
        </p:txBody>
      </p:sp>
    </p:spTree>
    <p:extLst>
      <p:ext uri="{BB962C8B-B14F-4D97-AF65-F5344CB8AC3E}">
        <p14:creationId xmlns:p14="http://schemas.microsoft.com/office/powerpoint/2010/main" val="3226340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15</a:t>
            </a:fld>
            <a:endParaRPr lang="es-ES" dirty="0"/>
          </a:p>
        </p:txBody>
      </p:sp>
    </p:spTree>
    <p:extLst>
      <p:ext uri="{BB962C8B-B14F-4D97-AF65-F5344CB8AC3E}">
        <p14:creationId xmlns:p14="http://schemas.microsoft.com/office/powerpoint/2010/main" val="2167957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16</a:t>
            </a:fld>
            <a:endParaRPr lang="es-ES" dirty="0"/>
          </a:p>
        </p:txBody>
      </p:sp>
    </p:spTree>
    <p:extLst>
      <p:ext uri="{BB962C8B-B14F-4D97-AF65-F5344CB8AC3E}">
        <p14:creationId xmlns:p14="http://schemas.microsoft.com/office/powerpoint/2010/main" val="1496324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17</a:t>
            </a:fld>
            <a:endParaRPr lang="es-ES" dirty="0"/>
          </a:p>
        </p:txBody>
      </p:sp>
    </p:spTree>
    <p:extLst>
      <p:ext uri="{BB962C8B-B14F-4D97-AF65-F5344CB8AC3E}">
        <p14:creationId xmlns:p14="http://schemas.microsoft.com/office/powerpoint/2010/main" val="414181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18</a:t>
            </a:fld>
            <a:endParaRPr lang="es-ES" dirty="0"/>
          </a:p>
        </p:txBody>
      </p:sp>
    </p:spTree>
    <p:extLst>
      <p:ext uri="{BB962C8B-B14F-4D97-AF65-F5344CB8AC3E}">
        <p14:creationId xmlns:p14="http://schemas.microsoft.com/office/powerpoint/2010/main" val="339671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19</a:t>
            </a:fld>
            <a:endParaRPr lang="es-ES" dirty="0"/>
          </a:p>
        </p:txBody>
      </p:sp>
    </p:spTree>
    <p:extLst>
      <p:ext uri="{BB962C8B-B14F-4D97-AF65-F5344CB8AC3E}">
        <p14:creationId xmlns:p14="http://schemas.microsoft.com/office/powerpoint/2010/main" val="2228571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20</a:t>
            </a:fld>
            <a:endParaRPr lang="es-ES" dirty="0"/>
          </a:p>
        </p:txBody>
      </p:sp>
    </p:spTree>
    <p:extLst>
      <p:ext uri="{BB962C8B-B14F-4D97-AF65-F5344CB8AC3E}">
        <p14:creationId xmlns:p14="http://schemas.microsoft.com/office/powerpoint/2010/main" val="597718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3</a:t>
            </a:fld>
            <a:endParaRPr lang="es-ES" dirty="0"/>
          </a:p>
        </p:txBody>
      </p:sp>
    </p:spTree>
    <p:extLst>
      <p:ext uri="{BB962C8B-B14F-4D97-AF65-F5344CB8AC3E}">
        <p14:creationId xmlns:p14="http://schemas.microsoft.com/office/powerpoint/2010/main" val="3849989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21</a:t>
            </a:fld>
            <a:endParaRPr lang="es-ES" dirty="0"/>
          </a:p>
        </p:txBody>
      </p:sp>
    </p:spTree>
    <p:extLst>
      <p:ext uri="{BB962C8B-B14F-4D97-AF65-F5344CB8AC3E}">
        <p14:creationId xmlns:p14="http://schemas.microsoft.com/office/powerpoint/2010/main" val="3258712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22</a:t>
            </a:fld>
            <a:endParaRPr lang="es-ES" dirty="0"/>
          </a:p>
        </p:txBody>
      </p:sp>
    </p:spTree>
    <p:extLst>
      <p:ext uri="{BB962C8B-B14F-4D97-AF65-F5344CB8AC3E}">
        <p14:creationId xmlns:p14="http://schemas.microsoft.com/office/powerpoint/2010/main" val="946736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23</a:t>
            </a:fld>
            <a:endParaRPr lang="es-ES" dirty="0"/>
          </a:p>
        </p:txBody>
      </p:sp>
    </p:spTree>
    <p:extLst>
      <p:ext uri="{BB962C8B-B14F-4D97-AF65-F5344CB8AC3E}">
        <p14:creationId xmlns:p14="http://schemas.microsoft.com/office/powerpoint/2010/main" val="1516287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24</a:t>
            </a:fld>
            <a:endParaRPr lang="es-ES" dirty="0"/>
          </a:p>
        </p:txBody>
      </p:sp>
    </p:spTree>
    <p:extLst>
      <p:ext uri="{BB962C8B-B14F-4D97-AF65-F5344CB8AC3E}">
        <p14:creationId xmlns:p14="http://schemas.microsoft.com/office/powerpoint/2010/main" val="1703471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25</a:t>
            </a:fld>
            <a:endParaRPr lang="es-ES" dirty="0"/>
          </a:p>
        </p:txBody>
      </p:sp>
    </p:spTree>
    <p:extLst>
      <p:ext uri="{BB962C8B-B14F-4D97-AF65-F5344CB8AC3E}">
        <p14:creationId xmlns:p14="http://schemas.microsoft.com/office/powerpoint/2010/main" val="3311373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26</a:t>
            </a:fld>
            <a:endParaRPr lang="es-ES" dirty="0"/>
          </a:p>
        </p:txBody>
      </p:sp>
    </p:spTree>
    <p:extLst>
      <p:ext uri="{BB962C8B-B14F-4D97-AF65-F5344CB8AC3E}">
        <p14:creationId xmlns:p14="http://schemas.microsoft.com/office/powerpoint/2010/main" val="1992733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27</a:t>
            </a:fld>
            <a:endParaRPr lang="es-ES" dirty="0"/>
          </a:p>
        </p:txBody>
      </p:sp>
    </p:spTree>
    <p:extLst>
      <p:ext uri="{BB962C8B-B14F-4D97-AF65-F5344CB8AC3E}">
        <p14:creationId xmlns:p14="http://schemas.microsoft.com/office/powerpoint/2010/main" val="1837795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28</a:t>
            </a:fld>
            <a:endParaRPr lang="es-ES" dirty="0"/>
          </a:p>
        </p:txBody>
      </p:sp>
    </p:spTree>
    <p:extLst>
      <p:ext uri="{BB962C8B-B14F-4D97-AF65-F5344CB8AC3E}">
        <p14:creationId xmlns:p14="http://schemas.microsoft.com/office/powerpoint/2010/main" val="3768484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29</a:t>
            </a:fld>
            <a:endParaRPr lang="es-ES" dirty="0"/>
          </a:p>
        </p:txBody>
      </p:sp>
    </p:spTree>
    <p:extLst>
      <p:ext uri="{BB962C8B-B14F-4D97-AF65-F5344CB8AC3E}">
        <p14:creationId xmlns:p14="http://schemas.microsoft.com/office/powerpoint/2010/main" val="3499269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30</a:t>
            </a:fld>
            <a:endParaRPr lang="es-ES" dirty="0"/>
          </a:p>
        </p:txBody>
      </p:sp>
    </p:spTree>
    <p:extLst>
      <p:ext uri="{BB962C8B-B14F-4D97-AF65-F5344CB8AC3E}">
        <p14:creationId xmlns:p14="http://schemas.microsoft.com/office/powerpoint/2010/main" val="2391025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4</a:t>
            </a:fld>
            <a:endParaRPr lang="es-ES" dirty="0"/>
          </a:p>
        </p:txBody>
      </p:sp>
    </p:spTree>
    <p:extLst>
      <p:ext uri="{BB962C8B-B14F-4D97-AF65-F5344CB8AC3E}">
        <p14:creationId xmlns:p14="http://schemas.microsoft.com/office/powerpoint/2010/main" val="27311574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31</a:t>
            </a:fld>
            <a:endParaRPr lang="es-ES" dirty="0"/>
          </a:p>
        </p:txBody>
      </p:sp>
    </p:spTree>
    <p:extLst>
      <p:ext uri="{BB962C8B-B14F-4D97-AF65-F5344CB8AC3E}">
        <p14:creationId xmlns:p14="http://schemas.microsoft.com/office/powerpoint/2010/main" val="214733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32</a:t>
            </a:fld>
            <a:endParaRPr lang="es-ES" dirty="0"/>
          </a:p>
        </p:txBody>
      </p:sp>
    </p:spTree>
    <p:extLst>
      <p:ext uri="{BB962C8B-B14F-4D97-AF65-F5344CB8AC3E}">
        <p14:creationId xmlns:p14="http://schemas.microsoft.com/office/powerpoint/2010/main" val="21469649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33</a:t>
            </a:fld>
            <a:endParaRPr lang="es-ES" dirty="0"/>
          </a:p>
        </p:txBody>
      </p:sp>
    </p:spTree>
    <p:extLst>
      <p:ext uri="{BB962C8B-B14F-4D97-AF65-F5344CB8AC3E}">
        <p14:creationId xmlns:p14="http://schemas.microsoft.com/office/powerpoint/2010/main" val="1251909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34</a:t>
            </a:fld>
            <a:endParaRPr lang="es-ES" dirty="0"/>
          </a:p>
        </p:txBody>
      </p:sp>
    </p:spTree>
    <p:extLst>
      <p:ext uri="{BB962C8B-B14F-4D97-AF65-F5344CB8AC3E}">
        <p14:creationId xmlns:p14="http://schemas.microsoft.com/office/powerpoint/2010/main" val="1790324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35</a:t>
            </a:fld>
            <a:endParaRPr lang="es-ES" dirty="0"/>
          </a:p>
        </p:txBody>
      </p:sp>
    </p:spTree>
    <p:extLst>
      <p:ext uri="{BB962C8B-B14F-4D97-AF65-F5344CB8AC3E}">
        <p14:creationId xmlns:p14="http://schemas.microsoft.com/office/powerpoint/2010/main" val="3132238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36</a:t>
            </a:fld>
            <a:endParaRPr lang="es-ES" dirty="0"/>
          </a:p>
        </p:txBody>
      </p:sp>
    </p:spTree>
    <p:extLst>
      <p:ext uri="{BB962C8B-B14F-4D97-AF65-F5344CB8AC3E}">
        <p14:creationId xmlns:p14="http://schemas.microsoft.com/office/powerpoint/2010/main" val="407196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37</a:t>
            </a:fld>
            <a:endParaRPr lang="es-ES" dirty="0"/>
          </a:p>
        </p:txBody>
      </p:sp>
    </p:spTree>
    <p:extLst>
      <p:ext uri="{BB962C8B-B14F-4D97-AF65-F5344CB8AC3E}">
        <p14:creationId xmlns:p14="http://schemas.microsoft.com/office/powerpoint/2010/main" val="1013779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38</a:t>
            </a:fld>
            <a:endParaRPr lang="es-ES" dirty="0"/>
          </a:p>
        </p:txBody>
      </p:sp>
    </p:spTree>
    <p:extLst>
      <p:ext uri="{BB962C8B-B14F-4D97-AF65-F5344CB8AC3E}">
        <p14:creationId xmlns:p14="http://schemas.microsoft.com/office/powerpoint/2010/main" val="3807266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5</a:t>
            </a:fld>
            <a:endParaRPr lang="es-ES" dirty="0"/>
          </a:p>
        </p:txBody>
      </p:sp>
    </p:spTree>
    <p:extLst>
      <p:ext uri="{BB962C8B-B14F-4D97-AF65-F5344CB8AC3E}">
        <p14:creationId xmlns:p14="http://schemas.microsoft.com/office/powerpoint/2010/main" val="1651639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6</a:t>
            </a:fld>
            <a:endParaRPr lang="es-ES" dirty="0"/>
          </a:p>
        </p:txBody>
      </p:sp>
    </p:spTree>
    <p:extLst>
      <p:ext uri="{BB962C8B-B14F-4D97-AF65-F5344CB8AC3E}">
        <p14:creationId xmlns:p14="http://schemas.microsoft.com/office/powerpoint/2010/main" val="2497543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7</a:t>
            </a:fld>
            <a:endParaRPr lang="es-ES" dirty="0"/>
          </a:p>
        </p:txBody>
      </p:sp>
    </p:spTree>
    <p:extLst>
      <p:ext uri="{BB962C8B-B14F-4D97-AF65-F5344CB8AC3E}">
        <p14:creationId xmlns:p14="http://schemas.microsoft.com/office/powerpoint/2010/main" val="1258267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8</a:t>
            </a:fld>
            <a:endParaRPr lang="es-ES" dirty="0"/>
          </a:p>
        </p:txBody>
      </p:sp>
    </p:spTree>
    <p:extLst>
      <p:ext uri="{BB962C8B-B14F-4D97-AF65-F5344CB8AC3E}">
        <p14:creationId xmlns:p14="http://schemas.microsoft.com/office/powerpoint/2010/main" val="747393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9</a:t>
            </a:fld>
            <a:endParaRPr lang="es-ES" dirty="0"/>
          </a:p>
        </p:txBody>
      </p:sp>
    </p:spTree>
    <p:extLst>
      <p:ext uri="{BB962C8B-B14F-4D97-AF65-F5344CB8AC3E}">
        <p14:creationId xmlns:p14="http://schemas.microsoft.com/office/powerpoint/2010/main" val="3356248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10</a:t>
            </a:fld>
            <a:endParaRPr lang="es-ES" dirty="0"/>
          </a:p>
        </p:txBody>
      </p:sp>
    </p:spTree>
    <p:extLst>
      <p:ext uri="{BB962C8B-B14F-4D97-AF65-F5344CB8AC3E}">
        <p14:creationId xmlns:p14="http://schemas.microsoft.com/office/powerpoint/2010/main" val="1537420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2.bin"/><Relationship Id="rId1" Type="http://schemas.openxmlformats.org/officeDocument/2006/relationships/slideMaster" Target="../slideMasters/slideMaster2.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3.bin"/><Relationship Id="rId1" Type="http://schemas.openxmlformats.org/officeDocument/2006/relationships/slideMaster" Target="../slideMasters/slideMaster3.xml"/><Relationship Id="rId5" Type="http://schemas.openxmlformats.org/officeDocument/2006/relationships/image" Target="../media/image5.jpeg"/><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32"/>
            <a:ext cx="10363200" cy="1470025"/>
          </a:xfrm>
        </p:spPr>
        <p:txBody>
          <a:bodyPr/>
          <a:lstStyle/>
          <a:p>
            <a:r>
              <a:rPr lang="es-ES"/>
              <a:t>Haga clic para modificar el estilo de título del patrón</a:t>
            </a:r>
            <a:endParaRPr lang="es-EC"/>
          </a:p>
        </p:txBody>
      </p:sp>
      <p:sp>
        <p:nvSpPr>
          <p:cNvPr id="3" name="2 Subtítulo"/>
          <p:cNvSpPr>
            <a:spLocks noGrp="1"/>
          </p:cNvSpPr>
          <p:nvPr>
            <p:ph type="subTitle" idx="1"/>
          </p:nvPr>
        </p:nvSpPr>
        <p:spPr>
          <a:xfrm>
            <a:off x="1828802" y="3886200"/>
            <a:ext cx="8534401"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s-EC"/>
          </a:p>
        </p:txBody>
      </p:sp>
      <p:sp>
        <p:nvSpPr>
          <p:cNvPr id="4" name="3 Marcador de fecha"/>
          <p:cNvSpPr>
            <a:spLocks noGrp="1"/>
          </p:cNvSpPr>
          <p:nvPr>
            <p:ph type="dt" sz="half" idx="10"/>
          </p:nvPr>
        </p:nvSpPr>
        <p:spPr/>
        <p:txBody>
          <a:bodyPr/>
          <a:lstStyle/>
          <a:p>
            <a:fld id="{46177F4E-6B11-46F8-8F5E-1EE464BFB600}" type="datetimeFigureOut">
              <a:rPr lang="es-EC" smtClean="0"/>
              <a:t>26/7/2021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46246F3B-4ABF-4D01-99DB-8BF285ABFA42}" type="slidenum">
              <a:rPr lang="es-EC" smtClean="0"/>
              <a:t>‹Nº›</a:t>
            </a:fld>
            <a:endParaRPr lang="es-EC"/>
          </a:p>
        </p:txBody>
      </p:sp>
    </p:spTree>
    <p:extLst>
      <p:ext uri="{BB962C8B-B14F-4D97-AF65-F5344CB8AC3E}">
        <p14:creationId xmlns:p14="http://schemas.microsoft.com/office/powerpoint/2010/main" val="1701847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p>
            <a:fld id="{46177F4E-6B11-46F8-8F5E-1EE464BFB600}" type="datetimeFigureOut">
              <a:rPr lang="es-EC" smtClean="0"/>
              <a:t>26/7/2021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46246F3B-4ABF-4D01-99DB-8BF285ABFA42}" type="slidenum">
              <a:rPr lang="es-EC" smtClean="0"/>
              <a:t>‹Nº›</a:t>
            </a:fld>
            <a:endParaRPr lang="es-EC"/>
          </a:p>
        </p:txBody>
      </p:sp>
    </p:spTree>
    <p:extLst>
      <p:ext uri="{BB962C8B-B14F-4D97-AF65-F5344CB8AC3E}">
        <p14:creationId xmlns:p14="http://schemas.microsoft.com/office/powerpoint/2010/main" val="1485166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5"/>
            <a:ext cx="2743200" cy="5851525"/>
          </a:xfr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5" y="274645"/>
            <a:ext cx="8026399" cy="585152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p>
            <a:fld id="{46177F4E-6B11-46F8-8F5E-1EE464BFB600}" type="datetimeFigureOut">
              <a:rPr lang="es-EC" smtClean="0"/>
              <a:t>26/7/2021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46246F3B-4ABF-4D01-99DB-8BF285ABFA42}" type="slidenum">
              <a:rPr lang="es-EC" smtClean="0"/>
              <a:t>‹Nº›</a:t>
            </a:fld>
            <a:endParaRPr lang="es-EC"/>
          </a:p>
        </p:txBody>
      </p:sp>
    </p:spTree>
    <p:extLst>
      <p:ext uri="{BB962C8B-B14F-4D97-AF65-F5344CB8AC3E}">
        <p14:creationId xmlns:p14="http://schemas.microsoft.com/office/powerpoint/2010/main" val="613656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name="CorelDRAW" r:id="rId2" imgW="9151920" imgH="5621400" progId="">
                  <p:embed/>
                </p:oleObj>
              </mc:Choice>
              <mc:Fallback>
                <p:oleObj name="CorelDRAW" r:id="rId2" imgW="9151920" imgH="5621400" progId="">
                  <p:embed/>
                  <p:pic>
                    <p:nvPicPr>
                      <p:cNvPr id="17454" name="Object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7432" name="Rectangle 24"/>
          <p:cNvSpPr>
            <a:spLocks noChangeArrowheads="1"/>
          </p:cNvSpPr>
          <p:nvPr/>
        </p:nvSpPr>
        <p:spPr bwMode="auto">
          <a:xfrm>
            <a:off x="609602" y="6245225"/>
            <a:ext cx="284480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s-ES" sz="1050" dirty="0">
              <a:solidFill>
                <a:prstClr val="black"/>
              </a:solidFill>
              <a:latin typeface="Calibri"/>
            </a:endParaRPr>
          </a:p>
        </p:txBody>
      </p:sp>
      <p:sp>
        <p:nvSpPr>
          <p:cNvPr id="17433" name="Rectangle 25"/>
          <p:cNvSpPr>
            <a:spLocks noChangeArrowheads="1"/>
          </p:cNvSpPr>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800"/>
            <a:endParaRPr lang="es-ES" sz="1050" dirty="0">
              <a:solidFill>
                <a:prstClr val="black"/>
              </a:solidFill>
              <a:latin typeface="Calibri"/>
            </a:endParaRPr>
          </a:p>
        </p:txBody>
      </p:sp>
      <p:sp>
        <p:nvSpPr>
          <p:cNvPr id="17434" name="Rectangle 26"/>
          <p:cNvSpPr>
            <a:spLocks noChangeArrowheads="1"/>
          </p:cNvSpPr>
          <p:nvPr/>
        </p:nvSpPr>
        <p:spPr bwMode="auto">
          <a:xfrm>
            <a:off x="609602" y="6245225"/>
            <a:ext cx="284480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s-ES" sz="1050" dirty="0">
              <a:solidFill>
                <a:prstClr val="black"/>
              </a:solidFill>
              <a:latin typeface="Calibri"/>
            </a:endParaRPr>
          </a:p>
        </p:txBody>
      </p:sp>
      <p:sp>
        <p:nvSpPr>
          <p:cNvPr id="17435" name="Rectangle 27"/>
          <p:cNvSpPr>
            <a:spLocks noChangeArrowheads="1"/>
          </p:cNvSpPr>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800"/>
            <a:endParaRPr lang="es-ES" sz="1050" dirty="0">
              <a:solidFill>
                <a:prstClr val="black"/>
              </a:solidFill>
              <a:latin typeface="Calibri"/>
            </a:endParaRPr>
          </a:p>
        </p:txBody>
      </p:sp>
      <p:pic>
        <p:nvPicPr>
          <p:cNvPr id="17456" name="Picture 48" descr="bannner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extLst>
            <a:ext uri="{909E8E84-426E-40DD-AFC4-6F175D3DCCD1}">
              <a14:hiddenFill xmlns:a14="http://schemas.microsoft.com/office/drawing/2010/main">
                <a:solidFill>
                  <a:srgbClr val="FFFFFF"/>
                </a:solidFill>
              </a14:hiddenFill>
            </a:ext>
          </a:extLst>
        </p:spPr>
      </p:pic>
      <p:sp>
        <p:nvSpPr>
          <p:cNvPr id="17458" name="Oval 50"/>
          <p:cNvSpPr>
            <a:spLocks noChangeArrowheads="1"/>
          </p:cNvSpPr>
          <p:nvPr/>
        </p:nvSpPr>
        <p:spPr bwMode="auto">
          <a:xfrm>
            <a:off x="289986" y="260357"/>
            <a:ext cx="1056217" cy="79216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s-ES" sz="1350" dirty="0">
              <a:solidFill>
                <a:prstClr val="black"/>
              </a:solidFill>
              <a:latin typeface="Calibri"/>
            </a:endParaRPr>
          </a:p>
        </p:txBody>
      </p:sp>
      <p:pic>
        <p:nvPicPr>
          <p:cNvPr id="17457" name="Picture 49" descr="LOGO ESPE ORIGINAL cop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935" y="115888"/>
            <a:ext cx="4417484" cy="88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45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name="CorelDRAW" r:id="rId2" imgW="9151920" imgH="5621400" progId="">
                  <p:embed/>
                </p:oleObj>
              </mc:Choice>
              <mc:Fallback>
                <p:oleObj name="CorelDRAW" r:id="rId2" imgW="9151920" imgH="5621400" progId="">
                  <p:embed/>
                  <p:pic>
                    <p:nvPicPr>
                      <p:cNvPr id="17454" name="Object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7432" name="Rectangle 24"/>
          <p:cNvSpPr>
            <a:spLocks noChangeArrowheads="1"/>
          </p:cNvSpPr>
          <p:nvPr/>
        </p:nvSpPr>
        <p:spPr bwMode="auto">
          <a:xfrm>
            <a:off x="609602" y="6245225"/>
            <a:ext cx="284480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s-ES" sz="1050" dirty="0">
              <a:solidFill>
                <a:srgbClr val="000000"/>
              </a:solidFill>
              <a:latin typeface="Arial"/>
            </a:endParaRPr>
          </a:p>
        </p:txBody>
      </p:sp>
      <p:sp>
        <p:nvSpPr>
          <p:cNvPr id="17433" name="Rectangle 25"/>
          <p:cNvSpPr>
            <a:spLocks noChangeArrowheads="1"/>
          </p:cNvSpPr>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800"/>
            <a:endParaRPr lang="es-ES" sz="1050" dirty="0">
              <a:solidFill>
                <a:srgbClr val="000000"/>
              </a:solidFill>
              <a:latin typeface="Arial"/>
            </a:endParaRPr>
          </a:p>
        </p:txBody>
      </p:sp>
      <p:sp>
        <p:nvSpPr>
          <p:cNvPr id="17434" name="Rectangle 26"/>
          <p:cNvSpPr>
            <a:spLocks noChangeArrowheads="1"/>
          </p:cNvSpPr>
          <p:nvPr/>
        </p:nvSpPr>
        <p:spPr bwMode="auto">
          <a:xfrm>
            <a:off x="609602" y="6245225"/>
            <a:ext cx="284480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s-ES" sz="1050" dirty="0">
              <a:solidFill>
                <a:srgbClr val="000000"/>
              </a:solidFill>
              <a:latin typeface="Arial"/>
            </a:endParaRPr>
          </a:p>
        </p:txBody>
      </p:sp>
      <p:sp>
        <p:nvSpPr>
          <p:cNvPr id="17435" name="Rectangle 27"/>
          <p:cNvSpPr>
            <a:spLocks noChangeArrowheads="1"/>
          </p:cNvSpPr>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800"/>
            <a:endParaRPr lang="es-ES" sz="1050" dirty="0">
              <a:solidFill>
                <a:srgbClr val="000000"/>
              </a:solidFill>
              <a:latin typeface="Arial"/>
            </a:endParaRPr>
          </a:p>
        </p:txBody>
      </p:sp>
      <p:pic>
        <p:nvPicPr>
          <p:cNvPr id="17456" name="Picture 48" descr="bannner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extLst>
            <a:ext uri="{909E8E84-426E-40DD-AFC4-6F175D3DCCD1}">
              <a14:hiddenFill xmlns:a14="http://schemas.microsoft.com/office/drawing/2010/main">
                <a:solidFill>
                  <a:srgbClr val="FFFFFF"/>
                </a:solidFill>
              </a14:hiddenFill>
            </a:ext>
          </a:extLst>
        </p:spPr>
      </p:pic>
      <p:sp>
        <p:nvSpPr>
          <p:cNvPr id="17458" name="Oval 50"/>
          <p:cNvSpPr>
            <a:spLocks noChangeArrowheads="1"/>
          </p:cNvSpPr>
          <p:nvPr/>
        </p:nvSpPr>
        <p:spPr bwMode="auto">
          <a:xfrm>
            <a:off x="289986" y="260357"/>
            <a:ext cx="1056217" cy="79216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s-ES" sz="1350" dirty="0">
              <a:solidFill>
                <a:srgbClr val="000000"/>
              </a:solidFill>
              <a:latin typeface="Arial"/>
            </a:endParaRPr>
          </a:p>
        </p:txBody>
      </p:sp>
      <p:pic>
        <p:nvPicPr>
          <p:cNvPr id="17457" name="Picture 49" descr="LOGO ESPE ORIGINAL cop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935" y="115888"/>
            <a:ext cx="4417484" cy="88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557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s-ES"/>
              <a:t>Haga clic para modificar el estilo de título del patrón</a:t>
            </a:r>
          </a:p>
        </p:txBody>
      </p:sp>
      <p:sp>
        <p:nvSpPr>
          <p:cNvPr id="3" name="Content Placeholder 2"/>
          <p:cNvSpPr>
            <a:spLocks noGrp="1"/>
          </p:cNvSpPr>
          <p:nvPr>
            <p:ph idx="1"/>
          </p:nvPr>
        </p:nvSpPr>
        <p:spPr>
          <a:xfrm>
            <a:off x="609601" y="1600206"/>
            <a:ext cx="10972800" cy="4525963"/>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078631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a:prstGeom prst="rect">
            <a:avLst/>
          </a:prstGeom>
        </p:spPr>
        <p:txBody>
          <a:bodyPr anchor="t"/>
          <a:lstStyle>
            <a:lvl1pPr algn="l">
              <a:defRPr sz="3000" b="1" cap="all"/>
            </a:lvl1pPr>
          </a:lstStyle>
          <a:p>
            <a:r>
              <a:rPr lang="es-ES"/>
              <a:t>Haga clic para modificar el estilo de título del patrón</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s-ES"/>
              <a:t>Haga clic para modificar los estilos de texto del patrón</a:t>
            </a:r>
          </a:p>
        </p:txBody>
      </p:sp>
    </p:spTree>
    <p:extLst>
      <p:ext uri="{BB962C8B-B14F-4D97-AF65-F5344CB8AC3E}">
        <p14:creationId xmlns:p14="http://schemas.microsoft.com/office/powerpoint/2010/main" val="2928112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s-ES"/>
              <a:t>Haga clic para modificar el estilo de título del patrón</a:t>
            </a:r>
          </a:p>
        </p:txBody>
      </p:sp>
      <p:sp>
        <p:nvSpPr>
          <p:cNvPr id="3" name="Content Placeholder 2"/>
          <p:cNvSpPr>
            <a:spLocks noGrp="1"/>
          </p:cNvSpPr>
          <p:nvPr>
            <p:ph sz="half" idx="1"/>
          </p:nvPr>
        </p:nvSpPr>
        <p:spPr>
          <a:xfrm>
            <a:off x="609601" y="1600206"/>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Content Placeholder 3"/>
          <p:cNvSpPr>
            <a:spLocks noGrp="1"/>
          </p:cNvSpPr>
          <p:nvPr>
            <p:ph sz="half" idx="2"/>
          </p:nvPr>
        </p:nvSpPr>
        <p:spPr>
          <a:xfrm>
            <a:off x="6197600" y="1600206"/>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96957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lvl1pPr>
              <a:defRPr/>
            </a:lvl1pPr>
          </a:lstStyle>
          <a:p>
            <a:r>
              <a:rPr lang="es-ES"/>
              <a:t>Haga clic para modificar el estilo de título del patrón</a:t>
            </a:r>
          </a:p>
        </p:txBody>
      </p:sp>
      <p:sp>
        <p:nvSpPr>
          <p:cNvPr id="3" name="Text Placeholder 2"/>
          <p:cNvSpPr>
            <a:spLocks noGrp="1"/>
          </p:cNvSpPr>
          <p:nvPr>
            <p:ph type="body" idx="1"/>
          </p:nvPr>
        </p:nvSpPr>
        <p:spPr>
          <a:xfrm>
            <a:off x="609603" y="1535113"/>
            <a:ext cx="5386916"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09603" y="2174875"/>
            <a:ext cx="5386916"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Text Placeholder 4"/>
          <p:cNvSpPr>
            <a:spLocks noGrp="1"/>
          </p:cNvSpPr>
          <p:nvPr>
            <p:ph type="body" sz="quarter" idx="3"/>
          </p:nvPr>
        </p:nvSpPr>
        <p:spPr>
          <a:xfrm>
            <a:off x="6193372"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6193372"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129179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2058820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779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contenido"/>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p>
            <a:fld id="{46177F4E-6B11-46F8-8F5E-1EE464BFB600}" type="datetimeFigureOut">
              <a:rPr lang="es-EC" smtClean="0"/>
              <a:t>26/7/2021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46246F3B-4ABF-4D01-99DB-8BF285ABFA42}" type="slidenum">
              <a:rPr lang="es-EC" smtClean="0"/>
              <a:t>‹Nº›</a:t>
            </a:fld>
            <a:endParaRPr lang="es-EC"/>
          </a:p>
        </p:txBody>
      </p:sp>
    </p:spTree>
    <p:extLst>
      <p:ext uri="{BB962C8B-B14F-4D97-AF65-F5344CB8AC3E}">
        <p14:creationId xmlns:p14="http://schemas.microsoft.com/office/powerpoint/2010/main" val="1775640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0"/>
            <a:ext cx="4011083" cy="1162050"/>
          </a:xfrm>
          <a:prstGeom prst="rect">
            <a:avLst/>
          </a:prstGeom>
        </p:spPr>
        <p:txBody>
          <a:bodyPr anchor="b"/>
          <a:lstStyle>
            <a:lvl1pPr algn="l">
              <a:defRPr sz="1500" b="1"/>
            </a:lvl1pPr>
          </a:lstStyle>
          <a:p>
            <a:r>
              <a:rPr lang="es-ES"/>
              <a:t>Haga clic para modificar el estilo de título del patrón</a:t>
            </a:r>
          </a:p>
        </p:txBody>
      </p:sp>
      <p:sp>
        <p:nvSpPr>
          <p:cNvPr id="3" name="Content Placeholder 2"/>
          <p:cNvSpPr>
            <a:spLocks noGrp="1"/>
          </p:cNvSpPr>
          <p:nvPr>
            <p:ph idx="1"/>
          </p:nvPr>
        </p:nvSpPr>
        <p:spPr>
          <a:xfrm>
            <a:off x="4766736" y="273057"/>
            <a:ext cx="6815667"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Text Placeholder 3"/>
          <p:cNvSpPr>
            <a:spLocks noGrp="1"/>
          </p:cNvSpPr>
          <p:nvPr>
            <p:ph type="body" sz="half" idx="2"/>
          </p:nvPr>
        </p:nvSpPr>
        <p:spPr>
          <a:xfrm>
            <a:off x="609604" y="1435103"/>
            <a:ext cx="401108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Tree>
    <p:extLst>
      <p:ext uri="{BB962C8B-B14F-4D97-AF65-F5344CB8AC3E}">
        <p14:creationId xmlns:p14="http://schemas.microsoft.com/office/powerpoint/2010/main" val="1304756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0"/>
            <a:ext cx="7315200" cy="566738"/>
          </a:xfrm>
          <a:prstGeom prst="rect">
            <a:avLst/>
          </a:prstGeom>
        </p:spPr>
        <p:txBody>
          <a:bodyPr anchor="b"/>
          <a:lstStyle>
            <a:lvl1pPr algn="l">
              <a:defRPr sz="1500" b="1"/>
            </a:lvl1pPr>
          </a:lstStyle>
          <a:p>
            <a:r>
              <a:rPr lang="es-ES"/>
              <a:t>Haga clic para modificar el estilo de título del patrón</a:t>
            </a:r>
          </a:p>
        </p:txBody>
      </p:sp>
      <p:sp>
        <p:nvSpPr>
          <p:cNvPr id="3" name="Picture Placeholder 2"/>
          <p:cNvSpPr>
            <a:spLocks noGrp="1"/>
          </p:cNvSpPr>
          <p:nvPr>
            <p:ph type="pic" idx="1"/>
          </p:nvPr>
        </p:nvSpPr>
        <p:spPr>
          <a:xfrm>
            <a:off x="2389719"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s-ES" dirty="0"/>
          </a:p>
        </p:txBody>
      </p:sp>
      <p:sp>
        <p:nvSpPr>
          <p:cNvPr id="4" name="Text Placeholder 3"/>
          <p:cNvSpPr>
            <a:spLocks noGrp="1"/>
          </p:cNvSpPr>
          <p:nvPr>
            <p:ph type="body" sz="half" idx="2"/>
          </p:nvPr>
        </p:nvSpPr>
        <p:spPr>
          <a:xfrm>
            <a:off x="2389719"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Tree>
    <p:extLst>
      <p:ext uri="{BB962C8B-B14F-4D97-AF65-F5344CB8AC3E}">
        <p14:creationId xmlns:p14="http://schemas.microsoft.com/office/powerpoint/2010/main" val="2888216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s-ES"/>
              <a:t>Haga clic para modificar el estilo de título del patrón</a:t>
            </a:r>
          </a:p>
        </p:txBody>
      </p:sp>
      <p:sp>
        <p:nvSpPr>
          <p:cNvPr id="3" name="Vertical Text Placeholder 2"/>
          <p:cNvSpPr>
            <a:spLocks noGrp="1"/>
          </p:cNvSpPr>
          <p:nvPr>
            <p:ph type="body" orient="vert" idx="1"/>
          </p:nvPr>
        </p:nvSpPr>
        <p:spPr>
          <a:xfrm>
            <a:off x="609601" y="1600206"/>
            <a:ext cx="10972800" cy="4525963"/>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978794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a:prstGeom prst="rect">
            <a:avLst/>
          </a:prstGeom>
        </p:spPr>
        <p:txBody>
          <a:bodyPr vert="eaVert"/>
          <a:lstStyle/>
          <a:p>
            <a:r>
              <a:rPr lang="es-ES"/>
              <a:t>Haga clic para modificar el estilo de título del patrón</a:t>
            </a:r>
          </a:p>
        </p:txBody>
      </p:sp>
      <p:sp>
        <p:nvSpPr>
          <p:cNvPr id="3" name="Vertical Text Placeholder 2"/>
          <p:cNvSpPr>
            <a:spLocks noGrp="1"/>
          </p:cNvSpPr>
          <p:nvPr>
            <p:ph type="body" orient="vert" idx="1"/>
          </p:nvPr>
        </p:nvSpPr>
        <p:spPr>
          <a:xfrm>
            <a:off x="609605" y="274645"/>
            <a:ext cx="8026399" cy="5851525"/>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332477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1" y="1122363"/>
            <a:ext cx="9144000" cy="2387600"/>
          </a:xfrm>
        </p:spPr>
        <p:txBody>
          <a:bodyPr anchor="b"/>
          <a:lstStyle>
            <a:lvl1pPr algn="ctr">
              <a:defRPr sz="45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1"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565B3CD2-F3F1-4D4A-B281-BE46E788EC0F}" type="datetimeFigureOut">
              <a:rPr lang="es-EC" smtClean="0">
                <a:solidFill>
                  <a:prstClr val="black">
                    <a:tint val="75000"/>
                  </a:prstClr>
                </a:solidFill>
              </a:rPr>
              <a:pPr/>
              <a:t>26/7/2021</a:t>
            </a:fld>
            <a:endParaRPr lang="es-EC"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455203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565B3CD2-F3F1-4D4A-B281-BE46E788EC0F}" type="datetimeFigureOut">
              <a:rPr lang="es-EC" smtClean="0">
                <a:solidFill>
                  <a:prstClr val="black">
                    <a:tint val="75000"/>
                  </a:prstClr>
                </a:solidFill>
              </a:rPr>
              <a:pPr/>
              <a:t>26/7/2021</a:t>
            </a:fld>
            <a:endParaRPr lang="es-EC"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552669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9"/>
            <a:ext cx="10515600" cy="2852737"/>
          </a:xfrm>
        </p:spPr>
        <p:txBody>
          <a:bodyPr anchor="b"/>
          <a:lstStyle>
            <a:lvl1pPr>
              <a:defRPr sz="45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1" y="4589474"/>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fld id="{565B3CD2-F3F1-4D4A-B281-BE46E788EC0F}" type="datetimeFigureOut">
              <a:rPr lang="es-EC" smtClean="0">
                <a:solidFill>
                  <a:prstClr val="black">
                    <a:tint val="75000"/>
                  </a:prstClr>
                </a:solidFill>
              </a:rPr>
              <a:pPr/>
              <a:t>26/7/2021</a:t>
            </a:fld>
            <a:endParaRPr lang="es-EC"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8547331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1"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565B3CD2-F3F1-4D4A-B281-BE46E788EC0F}" type="datetimeFigureOut">
              <a:rPr lang="es-EC" smtClean="0">
                <a:solidFill>
                  <a:prstClr val="black">
                    <a:tint val="75000"/>
                  </a:prstClr>
                </a:solidFill>
              </a:rPr>
              <a:pPr/>
              <a:t>26/7/2021</a:t>
            </a:fld>
            <a:endParaRPr lang="es-EC" dirty="0">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3939856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9"/>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p:cNvSpPr>
            <a:spLocks noGrp="1"/>
          </p:cNvSpPr>
          <p:nvPr>
            <p:ph sz="quarter" idx="4"/>
          </p:nvPr>
        </p:nvSpPr>
        <p:spPr>
          <a:xfrm>
            <a:off x="6172203"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565B3CD2-F3F1-4D4A-B281-BE46E788EC0F}" type="datetimeFigureOut">
              <a:rPr lang="es-EC" smtClean="0">
                <a:solidFill>
                  <a:prstClr val="black">
                    <a:tint val="75000"/>
                  </a:prstClr>
                </a:solidFill>
              </a:rPr>
              <a:pPr/>
              <a:t>26/7/2021</a:t>
            </a:fld>
            <a:endParaRPr lang="es-EC" dirty="0">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C" dirty="0">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4750021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565B3CD2-F3F1-4D4A-B281-BE46E788EC0F}" type="datetimeFigureOut">
              <a:rPr lang="es-EC" smtClean="0">
                <a:solidFill>
                  <a:prstClr val="black">
                    <a:tint val="75000"/>
                  </a:prstClr>
                </a:solidFill>
              </a:rPr>
              <a:pPr/>
              <a:t>26/7/2021</a:t>
            </a:fld>
            <a:endParaRPr lang="es-EC" dirty="0">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C" dirty="0">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4268247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7"/>
            <a:ext cx="10363200" cy="1362075"/>
          </a:xfrm>
        </p:spPr>
        <p:txBody>
          <a:bodyPr anchor="t"/>
          <a:lstStyle>
            <a:lvl1pPr algn="l">
              <a:defRPr sz="3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3 Marcador de fecha"/>
          <p:cNvSpPr>
            <a:spLocks noGrp="1"/>
          </p:cNvSpPr>
          <p:nvPr>
            <p:ph type="dt" sz="half" idx="10"/>
          </p:nvPr>
        </p:nvSpPr>
        <p:spPr/>
        <p:txBody>
          <a:bodyPr/>
          <a:lstStyle/>
          <a:p>
            <a:fld id="{46177F4E-6B11-46F8-8F5E-1EE464BFB600}" type="datetimeFigureOut">
              <a:rPr lang="es-EC" smtClean="0"/>
              <a:t>26/7/2021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46246F3B-4ABF-4D01-99DB-8BF285ABFA42}" type="slidenum">
              <a:rPr lang="es-EC" smtClean="0"/>
              <a:t>‹Nº›</a:t>
            </a:fld>
            <a:endParaRPr lang="es-EC"/>
          </a:p>
        </p:txBody>
      </p:sp>
    </p:spTree>
    <p:extLst>
      <p:ext uri="{BB962C8B-B14F-4D97-AF65-F5344CB8AC3E}">
        <p14:creationId xmlns:p14="http://schemas.microsoft.com/office/powerpoint/2010/main" val="2745657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65B3CD2-F3F1-4D4A-B281-BE46E788EC0F}" type="datetimeFigureOut">
              <a:rPr lang="es-EC" smtClean="0">
                <a:solidFill>
                  <a:prstClr val="black">
                    <a:tint val="75000"/>
                  </a:prstClr>
                </a:solidFill>
              </a:rPr>
              <a:pPr/>
              <a:t>26/7/2021</a:t>
            </a:fld>
            <a:endParaRPr lang="es-EC" dirty="0">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C" dirty="0">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39866306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3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565B3CD2-F3F1-4D4A-B281-BE46E788EC0F}" type="datetimeFigureOut">
              <a:rPr lang="es-EC" smtClean="0">
                <a:solidFill>
                  <a:prstClr val="black">
                    <a:tint val="75000"/>
                  </a:prstClr>
                </a:solidFill>
              </a:rPr>
              <a:pPr/>
              <a:t>26/7/2021</a:t>
            </a:fld>
            <a:endParaRPr lang="es-EC" dirty="0">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1075955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3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s-EC"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565B3CD2-F3F1-4D4A-B281-BE46E788EC0F}" type="datetimeFigureOut">
              <a:rPr lang="es-EC" smtClean="0">
                <a:solidFill>
                  <a:prstClr val="black">
                    <a:tint val="75000"/>
                  </a:prstClr>
                </a:solidFill>
              </a:rPr>
              <a:pPr/>
              <a:t>26/7/2021</a:t>
            </a:fld>
            <a:endParaRPr lang="es-EC" dirty="0">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6722146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565B3CD2-F3F1-4D4A-B281-BE46E788EC0F}" type="datetimeFigureOut">
              <a:rPr lang="es-EC" smtClean="0">
                <a:solidFill>
                  <a:prstClr val="black">
                    <a:tint val="75000"/>
                  </a:prstClr>
                </a:solidFill>
              </a:rPr>
              <a:pPr/>
              <a:t>26/7/2021</a:t>
            </a:fld>
            <a:endParaRPr lang="es-EC"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36543862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5" y="365125"/>
            <a:ext cx="2628899"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5" y="365125"/>
            <a:ext cx="7734299"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565B3CD2-F3F1-4D4A-B281-BE46E788EC0F}" type="datetimeFigureOut">
              <a:rPr lang="es-EC" smtClean="0">
                <a:solidFill>
                  <a:prstClr val="black">
                    <a:tint val="75000"/>
                  </a:prstClr>
                </a:solidFill>
              </a:rPr>
              <a:pPr/>
              <a:t>26/7/2021</a:t>
            </a:fld>
            <a:endParaRPr lang="es-EC"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749865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1_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name="CorelDRAW" r:id="rId2" imgW="9151920" imgH="5621400" progId="">
                  <p:embed/>
                </p:oleObj>
              </mc:Choice>
              <mc:Fallback>
                <p:oleObj name="CorelDRAW" r:id="rId2" imgW="9151920" imgH="5621400" progId="">
                  <p:embed/>
                  <p:pic>
                    <p:nvPicPr>
                      <p:cNvPr id="2" name="Object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2" y="6245225"/>
            <a:ext cx="2844801"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050" dirty="0">
              <a:solidFill>
                <a:srgbClr val="000000"/>
              </a:solidFill>
            </a:endParaRPr>
          </a:p>
        </p:txBody>
      </p:sp>
      <p:sp>
        <p:nvSpPr>
          <p:cNvPr id="4" name="Rectangle 25"/>
          <p:cNvSpPr>
            <a:spLocks noChangeArrowheads="1"/>
          </p:cNvSpPr>
          <p:nvPr/>
        </p:nvSpPr>
        <p:spPr bwMode="auto">
          <a:xfrm>
            <a:off x="4165601"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C" sz="1050" dirty="0">
              <a:solidFill>
                <a:srgbClr val="000000"/>
              </a:solidFill>
            </a:endParaRPr>
          </a:p>
        </p:txBody>
      </p:sp>
      <p:sp>
        <p:nvSpPr>
          <p:cNvPr id="5" name="Rectangle 26"/>
          <p:cNvSpPr>
            <a:spLocks noChangeArrowheads="1"/>
          </p:cNvSpPr>
          <p:nvPr/>
        </p:nvSpPr>
        <p:spPr bwMode="auto">
          <a:xfrm>
            <a:off x="609602" y="6245225"/>
            <a:ext cx="2844801"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050" dirty="0">
              <a:solidFill>
                <a:srgbClr val="000000"/>
              </a:solidFill>
            </a:endParaRPr>
          </a:p>
        </p:txBody>
      </p:sp>
      <p:sp>
        <p:nvSpPr>
          <p:cNvPr id="6" name="Rectangle 27"/>
          <p:cNvSpPr>
            <a:spLocks noChangeArrowheads="1"/>
          </p:cNvSpPr>
          <p:nvPr/>
        </p:nvSpPr>
        <p:spPr bwMode="auto">
          <a:xfrm>
            <a:off x="4165601"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C" sz="1050" dirty="0">
              <a:solidFill>
                <a:srgbClr val="000000"/>
              </a:solidFill>
            </a:endParaRPr>
          </a:p>
        </p:txBody>
      </p:sp>
      <p:pic>
        <p:nvPicPr>
          <p:cNvPr id="7" name="Picture 48" descr="bannner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89986" y="260362"/>
            <a:ext cx="1056217"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350" dirty="0">
              <a:solidFill>
                <a:srgbClr val="000000"/>
              </a:solidFill>
            </a:endParaRPr>
          </a:p>
        </p:txBody>
      </p:sp>
      <p:pic>
        <p:nvPicPr>
          <p:cNvPr id="9" name="Picture 49" descr="LOGO ESPE ORIGINAL cop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935" y="115888"/>
            <a:ext cx="4417484"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7081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1" y="1122363"/>
            <a:ext cx="9144000" cy="2387600"/>
          </a:xfrm>
        </p:spPr>
        <p:txBody>
          <a:bodyPr anchor="b"/>
          <a:lstStyle>
            <a:lvl1pPr algn="ctr">
              <a:defRPr sz="3375"/>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1"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9A17F8E1-67E6-4C2C-8906-D35C1917A453}" type="datetimeFigureOut">
              <a:rPr lang="es-EC" smtClean="0"/>
              <a:pPr/>
              <a:t>26/7/2021</a:t>
            </a:fld>
            <a:endParaRPr lang="es-EC" dirty="0"/>
          </a:p>
        </p:txBody>
      </p:sp>
      <p:sp>
        <p:nvSpPr>
          <p:cNvPr id="5" name="Marcador de pie de página 4"/>
          <p:cNvSpPr>
            <a:spLocks noGrp="1"/>
          </p:cNvSpPr>
          <p:nvPr>
            <p:ph type="ftr" sz="quarter" idx="11"/>
          </p:nvPr>
        </p:nvSpPr>
        <p:spPr/>
        <p:txBody>
          <a:bodyPr/>
          <a:lstStyle/>
          <a:p>
            <a:endParaRPr lang="es-EC" dirty="0"/>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393392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9A17F8E1-67E6-4C2C-8906-D35C1917A453}" type="datetimeFigureOut">
              <a:rPr lang="es-EC" smtClean="0"/>
              <a:pPr/>
              <a:t>26/7/2021</a:t>
            </a:fld>
            <a:endParaRPr lang="es-EC" dirty="0"/>
          </a:p>
        </p:txBody>
      </p:sp>
      <p:sp>
        <p:nvSpPr>
          <p:cNvPr id="5" name="Marcador de pie de página 4"/>
          <p:cNvSpPr>
            <a:spLocks noGrp="1"/>
          </p:cNvSpPr>
          <p:nvPr>
            <p:ph type="ftr" sz="quarter" idx="11"/>
          </p:nvPr>
        </p:nvSpPr>
        <p:spPr/>
        <p:txBody>
          <a:bodyPr/>
          <a:lstStyle/>
          <a:p>
            <a:endParaRPr lang="es-EC" dirty="0"/>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23158810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5"/>
            <a:ext cx="10515600" cy="2852737"/>
          </a:xfrm>
        </p:spPr>
        <p:txBody>
          <a:bodyPr anchor="b"/>
          <a:lstStyle>
            <a:lvl1pPr>
              <a:defRPr sz="3375"/>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1" y="4589470"/>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fld id="{9A17F8E1-67E6-4C2C-8906-D35C1917A453}" type="datetimeFigureOut">
              <a:rPr lang="es-EC" smtClean="0"/>
              <a:pPr/>
              <a:t>26/7/2021</a:t>
            </a:fld>
            <a:endParaRPr lang="es-EC" dirty="0"/>
          </a:p>
        </p:txBody>
      </p:sp>
      <p:sp>
        <p:nvSpPr>
          <p:cNvPr id="5" name="Marcador de pie de página 4"/>
          <p:cNvSpPr>
            <a:spLocks noGrp="1"/>
          </p:cNvSpPr>
          <p:nvPr>
            <p:ph type="ftr" sz="quarter" idx="11"/>
          </p:nvPr>
        </p:nvSpPr>
        <p:spPr/>
        <p:txBody>
          <a:bodyPr/>
          <a:lstStyle/>
          <a:p>
            <a:endParaRPr lang="es-EC" dirty="0"/>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38407558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1"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9A17F8E1-67E6-4C2C-8906-D35C1917A453}" type="datetimeFigureOut">
              <a:rPr lang="es-EC" smtClean="0"/>
              <a:pPr/>
              <a:t>26/7/2021</a:t>
            </a:fld>
            <a:endParaRPr lang="es-EC" dirty="0"/>
          </a:p>
        </p:txBody>
      </p:sp>
      <p:sp>
        <p:nvSpPr>
          <p:cNvPr id="6" name="Marcador de pie de página 5"/>
          <p:cNvSpPr>
            <a:spLocks noGrp="1"/>
          </p:cNvSpPr>
          <p:nvPr>
            <p:ph type="ftr" sz="quarter" idx="11"/>
          </p:nvPr>
        </p:nvSpPr>
        <p:spPr/>
        <p:txBody>
          <a:bodyPr/>
          <a:lstStyle/>
          <a:p>
            <a:endParaRPr lang="es-EC" dirty="0"/>
          </a:p>
        </p:txBody>
      </p:sp>
      <p:sp>
        <p:nvSpPr>
          <p:cNvPr id="7" name="Marcador de número de diapositiva 6"/>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3363294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1"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fecha"/>
          <p:cNvSpPr>
            <a:spLocks noGrp="1"/>
          </p:cNvSpPr>
          <p:nvPr>
            <p:ph type="dt" sz="half" idx="10"/>
          </p:nvPr>
        </p:nvSpPr>
        <p:spPr/>
        <p:txBody>
          <a:bodyPr/>
          <a:lstStyle/>
          <a:p>
            <a:fld id="{46177F4E-6B11-46F8-8F5E-1EE464BFB600}" type="datetimeFigureOut">
              <a:rPr lang="es-EC" smtClean="0"/>
              <a:t>26/7/2021</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46246F3B-4ABF-4D01-99DB-8BF285ABFA42}" type="slidenum">
              <a:rPr lang="es-EC" smtClean="0"/>
              <a:t>‹Nº›</a:t>
            </a:fld>
            <a:endParaRPr lang="es-EC"/>
          </a:p>
        </p:txBody>
      </p:sp>
    </p:spTree>
    <p:extLst>
      <p:ext uri="{BB962C8B-B14F-4D97-AF65-F5344CB8AC3E}">
        <p14:creationId xmlns:p14="http://schemas.microsoft.com/office/powerpoint/2010/main" val="17617852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9"/>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s-ES"/>
              <a:t>Haga clic para modificar los estilos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2"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s-ES"/>
              <a:t>Haga clic para modificar los estilos de texto del patrón</a:t>
            </a:r>
          </a:p>
        </p:txBody>
      </p:sp>
      <p:sp>
        <p:nvSpPr>
          <p:cNvPr id="6" name="Marcador de contenido 5"/>
          <p:cNvSpPr>
            <a:spLocks noGrp="1"/>
          </p:cNvSpPr>
          <p:nvPr>
            <p:ph sz="quarter" idx="4"/>
          </p:nvPr>
        </p:nvSpPr>
        <p:spPr>
          <a:xfrm>
            <a:off x="6172202"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9A17F8E1-67E6-4C2C-8906-D35C1917A453}" type="datetimeFigureOut">
              <a:rPr lang="es-EC" smtClean="0"/>
              <a:pPr/>
              <a:t>26/7/2021</a:t>
            </a:fld>
            <a:endParaRPr lang="es-EC" dirty="0"/>
          </a:p>
        </p:txBody>
      </p:sp>
      <p:sp>
        <p:nvSpPr>
          <p:cNvPr id="8" name="Marcador de pie de página 7"/>
          <p:cNvSpPr>
            <a:spLocks noGrp="1"/>
          </p:cNvSpPr>
          <p:nvPr>
            <p:ph type="ftr" sz="quarter" idx="11"/>
          </p:nvPr>
        </p:nvSpPr>
        <p:spPr/>
        <p:txBody>
          <a:bodyPr/>
          <a:lstStyle/>
          <a:p>
            <a:endParaRPr lang="es-EC" dirty="0"/>
          </a:p>
        </p:txBody>
      </p:sp>
      <p:sp>
        <p:nvSpPr>
          <p:cNvPr id="9" name="Marcador de número de diapositiva 8"/>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8821786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9A17F8E1-67E6-4C2C-8906-D35C1917A453}" type="datetimeFigureOut">
              <a:rPr lang="es-EC" smtClean="0"/>
              <a:pPr/>
              <a:t>26/7/2021</a:t>
            </a:fld>
            <a:endParaRPr lang="es-EC" dirty="0"/>
          </a:p>
        </p:txBody>
      </p:sp>
      <p:sp>
        <p:nvSpPr>
          <p:cNvPr id="4" name="Marcador de pie de página 3"/>
          <p:cNvSpPr>
            <a:spLocks noGrp="1"/>
          </p:cNvSpPr>
          <p:nvPr>
            <p:ph type="ftr" sz="quarter" idx="11"/>
          </p:nvPr>
        </p:nvSpPr>
        <p:spPr/>
        <p:txBody>
          <a:bodyPr/>
          <a:lstStyle/>
          <a:p>
            <a:endParaRPr lang="es-EC" dirty="0"/>
          </a:p>
        </p:txBody>
      </p:sp>
      <p:sp>
        <p:nvSpPr>
          <p:cNvPr id="5" name="Marcador de número de diapositiva 4"/>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2139411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A17F8E1-67E6-4C2C-8906-D35C1917A453}" type="datetimeFigureOut">
              <a:rPr lang="es-EC" smtClean="0"/>
              <a:pPr/>
              <a:t>26/7/2021</a:t>
            </a:fld>
            <a:endParaRPr lang="es-EC" dirty="0"/>
          </a:p>
        </p:txBody>
      </p:sp>
      <p:sp>
        <p:nvSpPr>
          <p:cNvPr id="3" name="Marcador de pie de página 2"/>
          <p:cNvSpPr>
            <a:spLocks noGrp="1"/>
          </p:cNvSpPr>
          <p:nvPr>
            <p:ph type="ftr" sz="quarter" idx="11"/>
          </p:nvPr>
        </p:nvSpPr>
        <p:spPr/>
        <p:txBody>
          <a:bodyPr/>
          <a:lstStyle/>
          <a:p>
            <a:endParaRPr lang="es-EC" dirty="0"/>
          </a:p>
        </p:txBody>
      </p:sp>
      <p:sp>
        <p:nvSpPr>
          <p:cNvPr id="4" name="Marcador de número de diapositiva 3"/>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29581124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18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32"/>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9A17F8E1-67E6-4C2C-8906-D35C1917A453}" type="datetimeFigureOut">
              <a:rPr lang="es-EC" smtClean="0"/>
              <a:pPr/>
              <a:t>26/7/2021</a:t>
            </a:fld>
            <a:endParaRPr lang="es-EC" dirty="0"/>
          </a:p>
        </p:txBody>
      </p:sp>
      <p:sp>
        <p:nvSpPr>
          <p:cNvPr id="6" name="Marcador de pie de página 5"/>
          <p:cNvSpPr>
            <a:spLocks noGrp="1"/>
          </p:cNvSpPr>
          <p:nvPr>
            <p:ph type="ftr" sz="quarter" idx="11"/>
          </p:nvPr>
        </p:nvSpPr>
        <p:spPr/>
        <p:txBody>
          <a:bodyPr/>
          <a:lstStyle/>
          <a:p>
            <a:endParaRPr lang="es-EC" dirty="0"/>
          </a:p>
        </p:txBody>
      </p:sp>
      <p:sp>
        <p:nvSpPr>
          <p:cNvPr id="7" name="Marcador de número de diapositiva 6"/>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7448621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18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32"/>
            <a:ext cx="617220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s-ES"/>
              <a:t>Haga clic en el icono para agregar una imagen</a:t>
            </a:r>
            <a:endParaRPr lang="es-EC"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9A17F8E1-67E6-4C2C-8906-D35C1917A453}" type="datetimeFigureOut">
              <a:rPr lang="es-EC" smtClean="0"/>
              <a:pPr/>
              <a:t>26/7/2021</a:t>
            </a:fld>
            <a:endParaRPr lang="es-EC" dirty="0"/>
          </a:p>
        </p:txBody>
      </p:sp>
      <p:sp>
        <p:nvSpPr>
          <p:cNvPr id="6" name="Marcador de pie de página 5"/>
          <p:cNvSpPr>
            <a:spLocks noGrp="1"/>
          </p:cNvSpPr>
          <p:nvPr>
            <p:ph type="ftr" sz="quarter" idx="11"/>
          </p:nvPr>
        </p:nvSpPr>
        <p:spPr/>
        <p:txBody>
          <a:bodyPr/>
          <a:lstStyle/>
          <a:p>
            <a:endParaRPr lang="es-EC" dirty="0"/>
          </a:p>
        </p:txBody>
      </p:sp>
      <p:sp>
        <p:nvSpPr>
          <p:cNvPr id="7" name="Marcador de número de diapositiva 6"/>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41548342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9A17F8E1-67E6-4C2C-8906-D35C1917A453}" type="datetimeFigureOut">
              <a:rPr lang="es-EC" smtClean="0"/>
              <a:pPr/>
              <a:t>26/7/2021</a:t>
            </a:fld>
            <a:endParaRPr lang="es-EC" dirty="0"/>
          </a:p>
        </p:txBody>
      </p:sp>
      <p:sp>
        <p:nvSpPr>
          <p:cNvPr id="5" name="Marcador de pie de página 4"/>
          <p:cNvSpPr>
            <a:spLocks noGrp="1"/>
          </p:cNvSpPr>
          <p:nvPr>
            <p:ph type="ftr" sz="quarter" idx="11"/>
          </p:nvPr>
        </p:nvSpPr>
        <p:spPr/>
        <p:txBody>
          <a:bodyPr/>
          <a:lstStyle/>
          <a:p>
            <a:endParaRPr lang="es-EC" dirty="0"/>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37214193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4" y="365125"/>
            <a:ext cx="2628899"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1" y="365125"/>
            <a:ext cx="7734299"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9A17F8E1-67E6-4C2C-8906-D35C1917A453}" type="datetimeFigureOut">
              <a:rPr lang="es-EC" smtClean="0"/>
              <a:pPr/>
              <a:t>26/7/2021</a:t>
            </a:fld>
            <a:endParaRPr lang="es-EC" dirty="0"/>
          </a:p>
        </p:txBody>
      </p:sp>
      <p:sp>
        <p:nvSpPr>
          <p:cNvPr id="5" name="Marcador de pie de página 4"/>
          <p:cNvSpPr>
            <a:spLocks noGrp="1"/>
          </p:cNvSpPr>
          <p:nvPr>
            <p:ph type="ftr" sz="quarter" idx="11"/>
          </p:nvPr>
        </p:nvSpPr>
        <p:spPr/>
        <p:txBody>
          <a:bodyPr/>
          <a:lstStyle/>
          <a:p>
            <a:endParaRPr lang="es-EC" dirty="0"/>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443791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3" y="1535113"/>
            <a:ext cx="5386916"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3 Marcador de contenido"/>
          <p:cNvSpPr>
            <a:spLocks noGrp="1"/>
          </p:cNvSpPr>
          <p:nvPr>
            <p:ph sz="half" idx="2"/>
          </p:nvPr>
        </p:nvSpPr>
        <p:spPr>
          <a:xfrm>
            <a:off x="609603" y="2174875"/>
            <a:ext cx="5386916"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72"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5 Marcador de contenido"/>
          <p:cNvSpPr>
            <a:spLocks noGrp="1"/>
          </p:cNvSpPr>
          <p:nvPr>
            <p:ph sz="quarter" idx="4"/>
          </p:nvPr>
        </p:nvSpPr>
        <p:spPr>
          <a:xfrm>
            <a:off x="6193372"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6 Marcador de fecha"/>
          <p:cNvSpPr>
            <a:spLocks noGrp="1"/>
          </p:cNvSpPr>
          <p:nvPr>
            <p:ph type="dt" sz="half" idx="10"/>
          </p:nvPr>
        </p:nvSpPr>
        <p:spPr/>
        <p:txBody>
          <a:bodyPr/>
          <a:lstStyle/>
          <a:p>
            <a:fld id="{46177F4E-6B11-46F8-8F5E-1EE464BFB600}" type="datetimeFigureOut">
              <a:rPr lang="es-EC" smtClean="0"/>
              <a:t>26/7/2021</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46246F3B-4ABF-4D01-99DB-8BF285ABFA42}" type="slidenum">
              <a:rPr lang="es-EC" smtClean="0"/>
              <a:t>‹Nº›</a:t>
            </a:fld>
            <a:endParaRPr lang="es-EC"/>
          </a:p>
        </p:txBody>
      </p:sp>
    </p:spTree>
    <p:extLst>
      <p:ext uri="{BB962C8B-B14F-4D97-AF65-F5344CB8AC3E}">
        <p14:creationId xmlns:p14="http://schemas.microsoft.com/office/powerpoint/2010/main" val="2639379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fecha"/>
          <p:cNvSpPr>
            <a:spLocks noGrp="1"/>
          </p:cNvSpPr>
          <p:nvPr>
            <p:ph type="dt" sz="half" idx="10"/>
          </p:nvPr>
        </p:nvSpPr>
        <p:spPr/>
        <p:txBody>
          <a:bodyPr/>
          <a:lstStyle/>
          <a:p>
            <a:fld id="{46177F4E-6B11-46F8-8F5E-1EE464BFB600}" type="datetimeFigureOut">
              <a:rPr lang="es-EC" smtClean="0"/>
              <a:t>26/7/2021</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46246F3B-4ABF-4D01-99DB-8BF285ABFA42}" type="slidenum">
              <a:rPr lang="es-EC" smtClean="0"/>
              <a:t>‹Nº›</a:t>
            </a:fld>
            <a:endParaRPr lang="es-EC"/>
          </a:p>
        </p:txBody>
      </p:sp>
    </p:spTree>
    <p:extLst>
      <p:ext uri="{BB962C8B-B14F-4D97-AF65-F5344CB8AC3E}">
        <p14:creationId xmlns:p14="http://schemas.microsoft.com/office/powerpoint/2010/main" val="3839816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6177F4E-6B11-46F8-8F5E-1EE464BFB600}" type="datetimeFigureOut">
              <a:rPr lang="es-EC" smtClean="0"/>
              <a:t>26/7/2021</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46246F3B-4ABF-4D01-99DB-8BF285ABFA42}" type="slidenum">
              <a:rPr lang="es-EC" smtClean="0"/>
              <a:t>‹Nº›</a:t>
            </a:fld>
            <a:endParaRPr lang="es-EC"/>
          </a:p>
        </p:txBody>
      </p:sp>
    </p:spTree>
    <p:extLst>
      <p:ext uri="{BB962C8B-B14F-4D97-AF65-F5344CB8AC3E}">
        <p14:creationId xmlns:p14="http://schemas.microsoft.com/office/powerpoint/2010/main" val="1154503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4" y="273050"/>
            <a:ext cx="4011083" cy="1162050"/>
          </a:xfrm>
        </p:spPr>
        <p:txBody>
          <a:bodyPr anchor="b"/>
          <a:lstStyle>
            <a:lvl1pPr algn="l">
              <a:defRPr sz="15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6" y="273057"/>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4" y="1435103"/>
            <a:ext cx="401108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5" name="4 Marcador de fecha"/>
          <p:cNvSpPr>
            <a:spLocks noGrp="1"/>
          </p:cNvSpPr>
          <p:nvPr>
            <p:ph type="dt" sz="half" idx="10"/>
          </p:nvPr>
        </p:nvSpPr>
        <p:spPr/>
        <p:txBody>
          <a:bodyPr/>
          <a:lstStyle/>
          <a:p>
            <a:fld id="{46177F4E-6B11-46F8-8F5E-1EE464BFB600}" type="datetimeFigureOut">
              <a:rPr lang="es-EC" smtClean="0"/>
              <a:t>26/7/2021</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46246F3B-4ABF-4D01-99DB-8BF285ABFA42}" type="slidenum">
              <a:rPr lang="es-EC" smtClean="0"/>
              <a:t>‹Nº›</a:t>
            </a:fld>
            <a:endParaRPr lang="es-EC"/>
          </a:p>
        </p:txBody>
      </p:sp>
    </p:spTree>
    <p:extLst>
      <p:ext uri="{BB962C8B-B14F-4D97-AF65-F5344CB8AC3E}">
        <p14:creationId xmlns:p14="http://schemas.microsoft.com/office/powerpoint/2010/main" val="640394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9" y="4800600"/>
            <a:ext cx="7315200" cy="566738"/>
          </a:xfrm>
        </p:spPr>
        <p:txBody>
          <a:bodyPr anchor="b"/>
          <a:lstStyle>
            <a:lvl1pPr algn="l">
              <a:defRPr sz="15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9"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s-EC" dirty="0"/>
          </a:p>
        </p:txBody>
      </p:sp>
      <p:sp>
        <p:nvSpPr>
          <p:cNvPr id="4" name="3 Marcador de texto"/>
          <p:cNvSpPr>
            <a:spLocks noGrp="1"/>
          </p:cNvSpPr>
          <p:nvPr>
            <p:ph type="body" sz="half" idx="2"/>
          </p:nvPr>
        </p:nvSpPr>
        <p:spPr>
          <a:xfrm>
            <a:off x="2389719"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5" name="4 Marcador de fecha"/>
          <p:cNvSpPr>
            <a:spLocks noGrp="1"/>
          </p:cNvSpPr>
          <p:nvPr>
            <p:ph type="dt" sz="half" idx="10"/>
          </p:nvPr>
        </p:nvSpPr>
        <p:spPr/>
        <p:txBody>
          <a:bodyPr/>
          <a:lstStyle/>
          <a:p>
            <a:fld id="{46177F4E-6B11-46F8-8F5E-1EE464BFB600}" type="datetimeFigureOut">
              <a:rPr lang="es-EC" smtClean="0"/>
              <a:t>26/7/2021</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46246F3B-4ABF-4D01-99DB-8BF285ABFA42}" type="slidenum">
              <a:rPr lang="es-EC" smtClean="0"/>
              <a:t>‹Nº›</a:t>
            </a:fld>
            <a:endParaRPr lang="es-EC"/>
          </a:p>
        </p:txBody>
      </p:sp>
    </p:spTree>
    <p:extLst>
      <p:ext uri="{BB962C8B-B14F-4D97-AF65-F5344CB8AC3E}">
        <p14:creationId xmlns:p14="http://schemas.microsoft.com/office/powerpoint/2010/main" val="4267993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6.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2 Marcador de texto"/>
          <p:cNvSpPr>
            <a:spLocks noGrp="1"/>
          </p:cNvSpPr>
          <p:nvPr>
            <p:ph type="body" idx="1"/>
          </p:nvPr>
        </p:nvSpPr>
        <p:spPr>
          <a:xfrm>
            <a:off x="609601" y="1600206"/>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2"/>
          </p:nvPr>
        </p:nvSpPr>
        <p:spPr>
          <a:xfrm>
            <a:off x="609602" y="6356357"/>
            <a:ext cx="2844801"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6177F4E-6B11-46F8-8F5E-1EE464BFB600}" type="datetimeFigureOut">
              <a:rPr lang="es-EC" smtClean="0"/>
              <a:t>26/7/2021</a:t>
            </a:fld>
            <a:endParaRPr lang="es-EC"/>
          </a:p>
        </p:txBody>
      </p:sp>
      <p:sp>
        <p:nvSpPr>
          <p:cNvPr id="5" name="4 Marcador de pie de página"/>
          <p:cNvSpPr>
            <a:spLocks noGrp="1"/>
          </p:cNvSpPr>
          <p:nvPr>
            <p:ph type="ftr" sz="quarter" idx="3"/>
          </p:nvPr>
        </p:nvSpPr>
        <p:spPr>
          <a:xfrm>
            <a:off x="4165601" y="6356357"/>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8737602" y="6356357"/>
            <a:ext cx="284480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6246F3B-4ABF-4D01-99DB-8BF285ABFA42}" type="slidenum">
              <a:rPr lang="es-EC" smtClean="0"/>
              <a:t>‹Nº›</a:t>
            </a:fld>
            <a:endParaRPr lang="es-EC"/>
          </a:p>
        </p:txBody>
      </p:sp>
    </p:spTree>
    <p:extLst>
      <p:ext uri="{BB962C8B-B14F-4D97-AF65-F5344CB8AC3E}">
        <p14:creationId xmlns:p14="http://schemas.microsoft.com/office/powerpoint/2010/main" val="331014089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s-EC"/>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7"/>
            <a:ext cx="12192000" cy="620713"/>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s-ES" sz="1350" dirty="0">
              <a:solidFill>
                <a:srgbClr val="000000"/>
              </a:solidFill>
              <a:latin typeface="Arial"/>
            </a:endParaRPr>
          </a:p>
        </p:txBody>
      </p:sp>
      <p:sp>
        <p:nvSpPr>
          <p:cNvPr id="1045" name="Rectangle 21"/>
          <p:cNvSpPr>
            <a:spLocks noChangeArrowheads="1"/>
          </p:cNvSpPr>
          <p:nvPr/>
        </p:nvSpPr>
        <p:spPr bwMode="auto">
          <a:xfrm rot="10800000">
            <a:off x="3" y="6308732"/>
            <a:ext cx="10513484" cy="549275"/>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s-ES" sz="1350" dirty="0">
              <a:solidFill>
                <a:srgbClr val="000000"/>
              </a:solidFill>
              <a:latin typeface="Arial"/>
            </a:endParaRPr>
          </a:p>
        </p:txBody>
      </p:sp>
      <p:sp>
        <p:nvSpPr>
          <p:cNvPr id="1047" name="Line 23"/>
          <p:cNvSpPr>
            <a:spLocks noChangeShapeType="1"/>
          </p:cNvSpPr>
          <p:nvPr/>
        </p:nvSpPr>
        <p:spPr bwMode="auto">
          <a:xfrm rot="10800000" flipH="1">
            <a:off x="33872" y="6296025"/>
            <a:ext cx="8879417"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s-ES" sz="1350" dirty="0">
              <a:solidFill>
                <a:srgbClr val="000000"/>
              </a:solidFill>
              <a:latin typeface="Arial"/>
            </a:endParaRPr>
          </a:p>
        </p:txBody>
      </p:sp>
      <p:sp>
        <p:nvSpPr>
          <p:cNvPr id="1048" name="Line 24"/>
          <p:cNvSpPr>
            <a:spLocks noChangeShapeType="1"/>
          </p:cNvSpPr>
          <p:nvPr/>
        </p:nvSpPr>
        <p:spPr bwMode="auto">
          <a:xfrm rot="10800000" flipH="1">
            <a:off x="33872" y="6245225"/>
            <a:ext cx="8879417" cy="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s-ES" sz="1350" dirty="0">
              <a:solidFill>
                <a:srgbClr val="000000"/>
              </a:solidFill>
              <a:latin typeface="Arial"/>
            </a:endParaRPr>
          </a:p>
        </p:txBody>
      </p:sp>
      <p:pic>
        <p:nvPicPr>
          <p:cNvPr id="1050" name="Picture 26" descr="LOGO ESPE ORIGINAL copia"/>
          <p:cNvPicPr>
            <a:picLocks noChangeAspect="1" noChangeArrowheads="1"/>
          </p:cNvPicPr>
          <p:nvPr/>
        </p:nvPicPr>
        <p:blipFill>
          <a:blip r:embed="rId13" cstate="print">
            <a:extLst>
              <a:ext uri="{28A0092B-C50C-407E-A947-70E740481C1C}">
                <a14:useLocalDpi xmlns:a14="http://schemas.microsoft.com/office/drawing/2010/main" val="0"/>
              </a:ext>
            </a:extLst>
          </a:blip>
          <a:srcRect l="3070"/>
          <a:stretch>
            <a:fillRect/>
          </a:stretch>
        </p:blipFill>
        <p:spPr bwMode="auto">
          <a:xfrm>
            <a:off x="8976784" y="5949950"/>
            <a:ext cx="3073400" cy="63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27286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p:titleStyle>
    <p:bodyStyle>
      <a:lvl1pPr marL="257175" indent="-257175" algn="l" rtl="0" eaLnBrk="1" fontAlgn="base" hangingPunct="1">
        <a:spcBef>
          <a:spcPct val="20000"/>
        </a:spcBef>
        <a:spcAft>
          <a:spcPct val="0"/>
        </a:spcAft>
        <a:buChar char="•"/>
        <a:defRPr sz="1800">
          <a:solidFill>
            <a:schemeClr val="bg1"/>
          </a:solidFill>
          <a:latin typeface="+mn-lt"/>
          <a:ea typeface="+mn-ea"/>
          <a:cs typeface="+mn-cs"/>
        </a:defRPr>
      </a:lvl1pPr>
      <a:lvl2pPr marL="557213" indent="-214313" algn="l" rtl="0" eaLnBrk="1" fontAlgn="base" hangingPunct="1">
        <a:spcBef>
          <a:spcPct val="20000"/>
        </a:spcBef>
        <a:spcAft>
          <a:spcPct val="0"/>
        </a:spcAft>
        <a:buChar char="–"/>
        <a:defRPr sz="1800">
          <a:solidFill>
            <a:schemeClr val="bg1"/>
          </a:solidFill>
          <a:latin typeface="+mn-lt"/>
        </a:defRPr>
      </a:lvl2pPr>
      <a:lvl3pPr marL="857250" indent="-171450" algn="l" rtl="0" eaLnBrk="1" fontAlgn="base" hangingPunct="1">
        <a:spcBef>
          <a:spcPct val="20000"/>
        </a:spcBef>
        <a:spcAft>
          <a:spcPct val="0"/>
        </a:spcAft>
        <a:buChar char="•"/>
        <a:defRPr sz="1800">
          <a:solidFill>
            <a:schemeClr val="bg1"/>
          </a:solidFill>
          <a:latin typeface="+mn-lt"/>
        </a:defRPr>
      </a:lvl3pPr>
      <a:lvl4pPr marL="1200150" indent="-171450" algn="l" rtl="0" eaLnBrk="1" fontAlgn="base" hangingPunct="1">
        <a:spcBef>
          <a:spcPct val="20000"/>
        </a:spcBef>
        <a:spcAft>
          <a:spcPct val="0"/>
        </a:spcAft>
        <a:buChar char="–"/>
        <a:defRPr sz="1800">
          <a:solidFill>
            <a:schemeClr val="bg1"/>
          </a:solidFill>
          <a:latin typeface="+mn-lt"/>
        </a:defRPr>
      </a:lvl4pPr>
      <a:lvl5pPr marL="1543050" indent="-171450" algn="l" rtl="0" eaLnBrk="1" fontAlgn="base" hangingPunct="1">
        <a:spcBef>
          <a:spcPct val="20000"/>
        </a:spcBef>
        <a:spcAft>
          <a:spcPct val="0"/>
        </a:spcAft>
        <a:buChar char="»"/>
        <a:defRPr sz="1800">
          <a:solidFill>
            <a:schemeClr val="bg1"/>
          </a:solidFill>
          <a:latin typeface="+mn-lt"/>
        </a:defRPr>
      </a:lvl5pPr>
      <a:lvl6pPr marL="1885950" indent="-171450" algn="l" rtl="0" eaLnBrk="1" fontAlgn="base" hangingPunct="1">
        <a:spcBef>
          <a:spcPct val="20000"/>
        </a:spcBef>
        <a:spcAft>
          <a:spcPct val="0"/>
        </a:spcAft>
        <a:buChar char="»"/>
        <a:defRPr sz="1800">
          <a:solidFill>
            <a:schemeClr val="bg1"/>
          </a:solidFill>
          <a:latin typeface="+mn-lt"/>
        </a:defRPr>
      </a:lvl6pPr>
      <a:lvl7pPr marL="2228850" indent="-171450" algn="l" rtl="0" eaLnBrk="1" fontAlgn="base" hangingPunct="1">
        <a:spcBef>
          <a:spcPct val="20000"/>
        </a:spcBef>
        <a:spcAft>
          <a:spcPct val="0"/>
        </a:spcAft>
        <a:buChar char="»"/>
        <a:defRPr sz="1800">
          <a:solidFill>
            <a:schemeClr val="bg1"/>
          </a:solidFill>
          <a:latin typeface="+mn-lt"/>
        </a:defRPr>
      </a:lvl7pPr>
      <a:lvl8pPr marL="2571750" indent="-171450" algn="l" rtl="0" eaLnBrk="1" fontAlgn="base" hangingPunct="1">
        <a:spcBef>
          <a:spcPct val="20000"/>
        </a:spcBef>
        <a:spcAft>
          <a:spcPct val="0"/>
        </a:spcAft>
        <a:buChar char="»"/>
        <a:defRPr sz="1800">
          <a:solidFill>
            <a:schemeClr val="bg1"/>
          </a:solidFill>
          <a:latin typeface="+mn-lt"/>
        </a:defRPr>
      </a:lvl8pPr>
      <a:lvl9pPr marL="2914650" indent="-171450" algn="l" rtl="0" eaLnBrk="1" fontAlgn="base" hangingPunct="1">
        <a:spcBef>
          <a:spcPct val="20000"/>
        </a:spcBef>
        <a:spcAft>
          <a:spcPct val="0"/>
        </a:spcAft>
        <a:buChar char="»"/>
        <a:defRPr sz="1800">
          <a:solidFill>
            <a:schemeClr val="bg1"/>
          </a:solidFill>
          <a:latin typeface="+mn-lt"/>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6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A725555F-C805-4A62-94C4-7FA51270FDE7}" type="datetimeFigureOut">
              <a:rPr lang="es-EC" smtClean="0">
                <a:solidFill>
                  <a:prstClr val="black">
                    <a:tint val="75000"/>
                  </a:prstClr>
                </a:solidFill>
              </a:rPr>
              <a:pPr defTabSz="685800"/>
              <a:t>26/7/2021</a:t>
            </a:fld>
            <a:endParaRPr lang="es-EC" dirty="0">
              <a:solidFill>
                <a:prstClr val="black">
                  <a:tint val="75000"/>
                </a:prstClr>
              </a:solidFill>
            </a:endParaRPr>
          </a:p>
        </p:txBody>
      </p:sp>
      <p:sp>
        <p:nvSpPr>
          <p:cNvPr id="5" name="Marcador de pie de página 4"/>
          <p:cNvSpPr>
            <a:spLocks noGrp="1"/>
          </p:cNvSpPr>
          <p:nvPr>
            <p:ph type="ftr" sz="quarter" idx="3"/>
          </p:nvPr>
        </p:nvSpPr>
        <p:spPr>
          <a:xfrm>
            <a:off x="4038600" y="635636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s-EC" dirty="0">
              <a:solidFill>
                <a:prstClr val="black">
                  <a:tint val="75000"/>
                </a:prstClr>
              </a:solidFill>
            </a:endParaRPr>
          </a:p>
        </p:txBody>
      </p:sp>
      <p:sp>
        <p:nvSpPr>
          <p:cNvPr id="6" name="Marcador de número de diapositiva 5"/>
          <p:cNvSpPr>
            <a:spLocks noGrp="1"/>
          </p:cNvSpPr>
          <p:nvPr>
            <p:ph type="sldNum" sz="quarter" idx="4"/>
          </p:nvPr>
        </p:nvSpPr>
        <p:spPr>
          <a:xfrm>
            <a:off x="8610601" y="635636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0AB58295-F337-4135-AE3D-9E97A8471343}" type="slidenum">
              <a:rPr lang="es-EC" smtClean="0">
                <a:solidFill>
                  <a:prstClr val="black">
                    <a:tint val="75000"/>
                  </a:prstClr>
                </a:solidFill>
              </a:rPr>
              <a:pPr defTabSz="685800"/>
              <a:t>‹Nº›</a:t>
            </a:fld>
            <a:endParaRPr lang="es-EC" dirty="0">
              <a:solidFill>
                <a:prstClr val="black">
                  <a:tint val="75000"/>
                </a:prstClr>
              </a:solidFill>
            </a:endParaRPr>
          </a:p>
        </p:txBody>
      </p:sp>
    </p:spTree>
    <p:extLst>
      <p:ext uri="{BB962C8B-B14F-4D97-AF65-F5344CB8AC3E}">
        <p14:creationId xmlns:p14="http://schemas.microsoft.com/office/powerpoint/2010/main" val="137324703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C"/>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7"/>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565B3CD2-F3F1-4D4A-B281-BE46E788EC0F}" type="datetimeFigureOut">
              <a:rPr lang="es-EC" smtClean="0">
                <a:solidFill>
                  <a:prstClr val="black">
                    <a:tint val="75000"/>
                  </a:prstClr>
                </a:solidFill>
              </a:rPr>
              <a:pPr/>
              <a:t>26/7/2021</a:t>
            </a:fld>
            <a:endParaRPr lang="es-EC" dirty="0">
              <a:solidFill>
                <a:prstClr val="black">
                  <a:tint val="75000"/>
                </a:prstClr>
              </a:solidFill>
            </a:endParaRPr>
          </a:p>
        </p:txBody>
      </p:sp>
      <p:sp>
        <p:nvSpPr>
          <p:cNvPr id="5" name="Marcador de pie de página 4"/>
          <p:cNvSpPr>
            <a:spLocks noGrp="1"/>
          </p:cNvSpPr>
          <p:nvPr>
            <p:ph type="ftr" sz="quarter" idx="3"/>
          </p:nvPr>
        </p:nvSpPr>
        <p:spPr>
          <a:xfrm>
            <a:off x="4038600" y="6356357"/>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s-EC" dirty="0">
              <a:solidFill>
                <a:prstClr val="black">
                  <a:tint val="75000"/>
                </a:prstClr>
              </a:solidFill>
            </a:endParaRPr>
          </a:p>
        </p:txBody>
      </p:sp>
      <p:sp>
        <p:nvSpPr>
          <p:cNvPr id="6" name="Marcador de número de diapositiva 5"/>
          <p:cNvSpPr>
            <a:spLocks noGrp="1"/>
          </p:cNvSpPr>
          <p:nvPr>
            <p:ph type="sldNum" sz="quarter" idx="4"/>
          </p:nvPr>
        </p:nvSpPr>
        <p:spPr>
          <a:xfrm>
            <a:off x="8610601" y="6356357"/>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
        <p:nvSpPr>
          <p:cNvPr id="7" name="Rectangle 20"/>
          <p:cNvSpPr>
            <a:spLocks noChangeArrowheads="1"/>
          </p:cNvSpPr>
          <p:nvPr/>
        </p:nvSpPr>
        <p:spPr bwMode="auto">
          <a:xfrm>
            <a:off x="0" y="14"/>
            <a:ext cx="12192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350" dirty="0">
              <a:solidFill>
                <a:srgbClr val="000000"/>
              </a:solidFill>
            </a:endParaRPr>
          </a:p>
        </p:txBody>
      </p:sp>
      <p:sp>
        <p:nvSpPr>
          <p:cNvPr id="8" name="Rectangle 21"/>
          <p:cNvSpPr>
            <a:spLocks noChangeArrowheads="1"/>
          </p:cNvSpPr>
          <p:nvPr/>
        </p:nvSpPr>
        <p:spPr bwMode="auto">
          <a:xfrm rot="10800000">
            <a:off x="6" y="6308739"/>
            <a:ext cx="10513484"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350" dirty="0">
              <a:solidFill>
                <a:srgbClr val="000000"/>
              </a:solidFill>
            </a:endParaRPr>
          </a:p>
        </p:txBody>
      </p:sp>
      <p:sp>
        <p:nvSpPr>
          <p:cNvPr id="9" name="Line 23"/>
          <p:cNvSpPr>
            <a:spLocks noChangeShapeType="1"/>
          </p:cNvSpPr>
          <p:nvPr/>
        </p:nvSpPr>
        <p:spPr bwMode="auto">
          <a:xfrm rot="10800000" flipH="1">
            <a:off x="33873" y="6296025"/>
            <a:ext cx="8879419"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sz="1350" dirty="0">
              <a:solidFill>
                <a:srgbClr val="000000"/>
              </a:solidFill>
              <a:latin typeface="Trebuchet MS" panose="020B0603020202020204" pitchFamily="34" charset="0"/>
            </a:endParaRPr>
          </a:p>
        </p:txBody>
      </p:sp>
      <p:sp>
        <p:nvSpPr>
          <p:cNvPr id="10" name="Line 24"/>
          <p:cNvSpPr>
            <a:spLocks noChangeShapeType="1"/>
          </p:cNvSpPr>
          <p:nvPr/>
        </p:nvSpPr>
        <p:spPr bwMode="auto">
          <a:xfrm rot="10800000" flipH="1">
            <a:off x="33873" y="6245225"/>
            <a:ext cx="8879419"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sz="1350" dirty="0">
              <a:solidFill>
                <a:srgbClr val="000000"/>
              </a:solidFill>
              <a:latin typeface="Trebuchet MS" panose="020B0603020202020204" pitchFamily="34" charset="0"/>
            </a:endParaRPr>
          </a:p>
        </p:txBody>
      </p:sp>
      <p:pic>
        <p:nvPicPr>
          <p:cNvPr id="11" name="Picture 26" descr="LOGO ESPE ORIGINAL copia"/>
          <p:cNvPicPr>
            <a:picLocks noChangeAspect="1" noChangeArrowheads="1"/>
          </p:cNvPicPr>
          <p:nvPr/>
        </p:nvPicPr>
        <p:blipFill>
          <a:blip r:embed="rId13">
            <a:extLst>
              <a:ext uri="{28A0092B-C50C-407E-A947-70E740481C1C}">
                <a14:useLocalDpi xmlns:a14="http://schemas.microsoft.com/office/drawing/2010/main" val="0"/>
              </a:ext>
            </a:extLst>
          </a:blip>
          <a:srcRect l="3070"/>
          <a:stretch>
            <a:fillRect/>
          </a:stretch>
        </p:blipFill>
        <p:spPr bwMode="auto">
          <a:xfrm>
            <a:off x="8976784"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044083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s-EC"/>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jpg"/><Relationship Id="rId4" Type="http://schemas.openxmlformats.org/officeDocument/2006/relationships/image" Target="../media/image27.jpe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file:///C:\Users\JANIS\Desktop\Documentos_Graduacion_Janis_Gia\Documentacion_Biblioteca\ANEXOS\Video_Aplicacion_Educacion.mp4" TargetMode="External"/><Relationship Id="rId1" Type="http://schemas.microsoft.com/office/2007/relationships/media" Target="file:///C:\Users\JANIS\Desktop\Documentos_Graduacion_Janis_Gia\Documentacion_Biblioteca\ANEXOS\Video_Aplicacion_Educacion.mp4" TargetMode="External"/><Relationship Id="rId6" Type="http://schemas.openxmlformats.org/officeDocument/2006/relationships/image" Target="../media/image35.png"/><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42.png"/><Relationship Id="rId11" Type="http://schemas.openxmlformats.org/officeDocument/2006/relationships/image" Target="../media/image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file:///C:\Users\JANIS\Desktop\Documentos_Graduacion_Janis_Gia\Documentacion_Biblioteca\ANEXOS\Video_Aplicacion_Cuidados_Salud.mp4" TargetMode="External"/><Relationship Id="rId1" Type="http://schemas.microsoft.com/office/2007/relationships/media" Target="file:///C:\Users\JANIS\Desktop\Documentos_Graduacion_Janis_Gia\Documentacion_Biblioteca\ANEXOS\Video_Aplicacion_Cuidados_Salud.mp4" TargetMode="External"/><Relationship Id="rId6" Type="http://schemas.openxmlformats.org/officeDocument/2006/relationships/image" Target="../media/image49.png"/><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2.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2.xml"/><Relationship Id="rId5" Type="http://schemas.openxmlformats.org/officeDocument/2006/relationships/image" Target="../media/image57.pn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image" Target="../media/image64.jpe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file:///C:\Users\JANIS\Desktop\Documentos_Graduacion_Janis_Gia\Documentacion_Biblioteca\ANEXOS\Video_Aplicacion_Atencion_Cliente.mp4" TargetMode="External"/><Relationship Id="rId1" Type="http://schemas.microsoft.com/office/2007/relationships/media" Target="file:///C:\Users\JANIS\Desktop\Documentos_Graduacion_Janis_Gia\Documentacion_Biblioteca\ANEXOS\Video_Aplicacion_Atencion_Cliente.mp4" TargetMode="External"/><Relationship Id="rId6" Type="http://schemas.openxmlformats.org/officeDocument/2006/relationships/image" Target="../media/image65.png"/><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2.xml"/><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png"/><Relationship Id="rId7"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png"/><Relationship Id="rId7"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7.png"/><Relationship Id="rId7"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2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3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7.png"/><Relationship Id="rId7" Type="http://schemas.openxmlformats.org/officeDocument/2006/relationships/image" Target="../media/image102.jpeg"/><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101.jpeg"/><Relationship Id="rId5" Type="http://schemas.microsoft.com/office/2007/relationships/hdphoto" Target="../media/hdphoto1.wdp"/><Relationship Id="rId4" Type="http://schemas.openxmlformats.org/officeDocument/2006/relationships/image" Target="../media/image100.png"/><Relationship Id="rId9" Type="http://schemas.openxmlformats.org/officeDocument/2006/relationships/image" Target="../media/image104.png"/></Relationships>
</file>

<file path=ppt/slides/_rels/slide34.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7.png"/><Relationship Id="rId7" Type="http://schemas.openxmlformats.org/officeDocument/2006/relationships/image" Target="../media/image108.jpeg"/><Relationship Id="rId2" Type="http://schemas.openxmlformats.org/officeDocument/2006/relationships/notesSlide" Target="../notesSlides/notesSlide33.xml"/><Relationship Id="rId1" Type="http://schemas.openxmlformats.org/officeDocument/2006/relationships/slideLayout" Target="../slideLayouts/slideLayout22.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png"/></Relationships>
</file>

<file path=ppt/slides/_rels/slide3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7.png"/><Relationship Id="rId7" Type="http://schemas.openxmlformats.org/officeDocument/2006/relationships/image" Target="../media/image112.png"/><Relationship Id="rId2" Type="http://schemas.openxmlformats.org/officeDocument/2006/relationships/notesSlide" Target="../notesSlides/notesSlide34.xml"/><Relationship Id="rId1" Type="http://schemas.openxmlformats.org/officeDocument/2006/relationships/slideLayout" Target="../slideLayouts/slideLayout22.xml"/><Relationship Id="rId6"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4 Imagen"/>
          <p:cNvPicPr>
            <a:picLocks noChangeAspect="1" noChangeArrowheads="1"/>
          </p:cNvPicPr>
          <p:nvPr/>
        </p:nvPicPr>
        <p:blipFill>
          <a:blip r:embed="rId2"/>
          <a:srcRect l="6454" t="35651" r="48363" b="40483"/>
          <a:stretch>
            <a:fillRect/>
          </a:stretch>
        </p:blipFill>
        <p:spPr bwMode="auto">
          <a:xfrm>
            <a:off x="252897" y="70248"/>
            <a:ext cx="4216071" cy="1208395"/>
          </a:xfrm>
          <a:prstGeom prst="rect">
            <a:avLst/>
          </a:prstGeom>
          <a:noFill/>
          <a:ln w="9525">
            <a:noFill/>
            <a:miter lim="800000"/>
            <a:headEnd/>
            <a:tailEnd/>
          </a:ln>
        </p:spPr>
      </p:pic>
      <p:sp>
        <p:nvSpPr>
          <p:cNvPr id="10" name="9 Rectángulo"/>
          <p:cNvSpPr/>
          <p:nvPr/>
        </p:nvSpPr>
        <p:spPr>
          <a:xfrm>
            <a:off x="4086439" y="2893216"/>
            <a:ext cx="4581758" cy="530915"/>
          </a:xfrm>
          <a:prstGeom prst="rect">
            <a:avLst/>
          </a:prstGeom>
          <a:noFill/>
        </p:spPr>
        <p:txBody>
          <a:bodyPr wrap="square" lIns="68580" tIns="34290" rIns="68580" bIns="34290">
            <a:spAutoFit/>
          </a:bodyPr>
          <a:lstStyle/>
          <a:p>
            <a:pPr algn="ctr">
              <a:tabLst>
                <a:tab pos="139304" algn="l"/>
              </a:tabLst>
            </a:pPr>
            <a:endParaRPr lang="es-ES" sz="3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1" name="10 Rectángulo"/>
          <p:cNvSpPr/>
          <p:nvPr/>
        </p:nvSpPr>
        <p:spPr>
          <a:xfrm>
            <a:off x="4086458" y="2893219"/>
            <a:ext cx="4461185" cy="484748"/>
          </a:xfrm>
          <a:prstGeom prst="rect">
            <a:avLst/>
          </a:prstGeom>
          <a:noFill/>
        </p:spPr>
        <p:txBody>
          <a:bodyPr wrap="square" lIns="68580" tIns="34290" rIns="68580" bIns="34290">
            <a:spAutoFit/>
          </a:bodyPr>
          <a:lstStyle/>
          <a:p>
            <a:pPr algn="ctr"/>
            <a:r>
              <a:rPr lang="es-EC" sz="2700" b="1" dirty="0">
                <a:ln w="31550" cmpd="sng">
                  <a:gradFill>
                    <a:gsLst>
                      <a:gs pos="25000">
                        <a:srgbClr val="4F81BD">
                          <a:shade val="25000"/>
                          <a:satMod val="190000"/>
                        </a:srgbClr>
                      </a:gs>
                      <a:gs pos="80000">
                        <a:srgbClr val="4F81BD">
                          <a:tint val="75000"/>
                          <a:satMod val="190000"/>
                        </a:srgbClr>
                      </a:gs>
                    </a:gsLst>
                    <a:lin ang="5400000"/>
                  </a:gradFill>
                  <a:prstDash val="solid"/>
                </a:ln>
                <a:solidFill>
                  <a:prstClr val="black"/>
                </a:solidFill>
                <a:effectLst>
                  <a:outerShdw blurRad="41275" dist="12700" dir="12000000" algn="tl" rotWithShape="0">
                    <a:srgbClr val="000000">
                      <a:alpha val="40000"/>
                    </a:srgbClr>
                  </a:outerShdw>
                </a:effectLst>
                <a:latin typeface="Calibri"/>
              </a:rPr>
              <a:t> </a:t>
            </a:r>
            <a:endParaRPr lang="es-ES" sz="2700" b="1" dirty="0">
              <a:ln w="31550" cmpd="sng">
                <a:gradFill>
                  <a:gsLst>
                    <a:gs pos="25000">
                      <a:srgbClr val="4F81BD">
                        <a:shade val="25000"/>
                        <a:satMod val="190000"/>
                      </a:srgbClr>
                    </a:gs>
                    <a:gs pos="80000">
                      <a:srgbClr val="4F81BD">
                        <a:tint val="75000"/>
                        <a:satMod val="190000"/>
                      </a:srgbClr>
                    </a:gs>
                  </a:gsLst>
                  <a:lin ang="5400000"/>
                </a:gradFill>
                <a:prstDash val="solid"/>
              </a:ln>
              <a:solidFill>
                <a:prstClr val="black"/>
              </a:solidFill>
              <a:effectLst>
                <a:outerShdw blurRad="41275" dist="12700" dir="12000000" algn="tl" rotWithShape="0">
                  <a:srgbClr val="000000">
                    <a:alpha val="40000"/>
                  </a:srgbClr>
                </a:outerShdw>
              </a:effectLst>
              <a:latin typeface="Calibri"/>
            </a:endParaRPr>
          </a:p>
        </p:txBody>
      </p:sp>
      <p:sp>
        <p:nvSpPr>
          <p:cNvPr id="7" name="2 CuadroTexto">
            <a:extLst>
              <a:ext uri="{FF2B5EF4-FFF2-40B4-BE49-F238E27FC236}">
                <a16:creationId xmlns:a16="http://schemas.microsoft.com/office/drawing/2014/main" id="{E245B1C1-36A4-4621-9848-DC04456C7160}"/>
              </a:ext>
            </a:extLst>
          </p:cNvPr>
          <p:cNvSpPr txBox="1"/>
          <p:nvPr/>
        </p:nvSpPr>
        <p:spPr>
          <a:xfrm>
            <a:off x="2215166" y="1278643"/>
            <a:ext cx="8049295" cy="4647426"/>
          </a:xfrm>
          <a:prstGeom prst="rect">
            <a:avLst/>
          </a:prstGeom>
          <a:noFill/>
        </p:spPr>
        <p:txBody>
          <a:bodyPr wrap="square" rtlCol="0">
            <a:spAutoFit/>
          </a:bodyPr>
          <a:lstStyle/>
          <a:p>
            <a:pPr algn="ctr"/>
            <a:r>
              <a:rPr lang="es-ES" sz="1200" b="1" dirty="0"/>
              <a:t> </a:t>
            </a:r>
            <a:endParaRPr lang="es-EC" sz="1200" b="1" dirty="0"/>
          </a:p>
          <a:p>
            <a:pPr algn="ctr"/>
            <a:r>
              <a:rPr lang="es-ES" sz="1200" b="1" dirty="0"/>
              <a:t>DEPARTAMENTO DE ELÉCTRICA, ELECTRÓNICA Y TELECOMUNICACIONES</a:t>
            </a:r>
            <a:endParaRPr lang="es-EC" sz="1200" b="1" dirty="0"/>
          </a:p>
          <a:p>
            <a:pPr algn="ctr"/>
            <a:r>
              <a:rPr lang="es-ES" sz="1200" b="1" dirty="0"/>
              <a:t> </a:t>
            </a:r>
            <a:endParaRPr lang="es-EC" sz="1200" b="1" dirty="0"/>
          </a:p>
          <a:p>
            <a:pPr algn="ctr"/>
            <a:r>
              <a:rPr lang="es-ES" sz="1200" b="1" dirty="0"/>
              <a:t>CARRERA DE INGENIERÍA EN ELECTRÓNICA, AUTOMATIZACIÓN Y CONTROL</a:t>
            </a:r>
            <a:endParaRPr lang="es-EC" sz="1200" b="1" dirty="0"/>
          </a:p>
          <a:p>
            <a:pPr algn="ctr"/>
            <a:r>
              <a:rPr lang="es-ES" sz="1200" b="1" dirty="0"/>
              <a:t> </a:t>
            </a:r>
            <a:endParaRPr lang="es-EC" sz="1200" b="1" dirty="0"/>
          </a:p>
          <a:p>
            <a:pPr algn="ctr"/>
            <a:r>
              <a:rPr lang="es-ES" sz="1200" b="1" dirty="0"/>
              <a:t>TRABAJO DE TITULACIÓN, PREVIO A LA OBTENCIÓN DEL TÍTULO DE </a:t>
            </a:r>
            <a:br>
              <a:rPr lang="es-ES" sz="1200" b="1" dirty="0"/>
            </a:br>
            <a:r>
              <a:rPr lang="es-ES" sz="1200" b="1" dirty="0"/>
              <a:t>INGENIERA EN ELECTRÓNICA, AUTOMATIZACIÓN Y CONTROL</a:t>
            </a:r>
          </a:p>
          <a:p>
            <a:pPr algn="ctr"/>
            <a:endParaRPr lang="es-ES" sz="1200" dirty="0"/>
          </a:p>
          <a:p>
            <a:pPr algn="ctr"/>
            <a:r>
              <a:rPr lang="es-ES" sz="1200" dirty="0">
                <a:latin typeface="+mj-lt"/>
              </a:rPr>
              <a:t>Tema:</a:t>
            </a:r>
          </a:p>
          <a:p>
            <a:pPr algn="ctr"/>
            <a:r>
              <a:rPr lang="es-ES" sz="1200" b="1" dirty="0">
                <a:latin typeface="+mj-lt"/>
              </a:rPr>
              <a:t>“Diseño e implementación de un sistema Cloud Robotics basado en la plataforma humanoide NAO, para robótica social”</a:t>
            </a:r>
            <a:endParaRPr lang="es-EC" sz="1200" dirty="0">
              <a:latin typeface="+mj-lt"/>
            </a:endParaRPr>
          </a:p>
          <a:p>
            <a:pPr algn="ctr"/>
            <a:endParaRPr lang="es-EC" sz="1200" dirty="0">
              <a:latin typeface="+mj-lt"/>
            </a:endParaRPr>
          </a:p>
          <a:p>
            <a:pPr algn="ctr"/>
            <a:r>
              <a:rPr lang="es-EC" sz="1200" b="1" dirty="0">
                <a:latin typeface="+mj-lt"/>
              </a:rPr>
              <a:t>Elaborado por:</a:t>
            </a:r>
          </a:p>
          <a:p>
            <a:pPr algn="ctr"/>
            <a:r>
              <a:rPr lang="es-EC" sz="1200" dirty="0">
                <a:latin typeface="+mj-lt"/>
              </a:rPr>
              <a:t>Gia Díaz Janis Michelle </a:t>
            </a:r>
          </a:p>
          <a:p>
            <a:pPr algn="ctr"/>
            <a:r>
              <a:rPr lang="es-ES" sz="1200" dirty="0">
                <a:latin typeface="+mj-lt"/>
              </a:rPr>
              <a:t> </a:t>
            </a:r>
            <a:endParaRPr lang="es-EC" sz="1200" dirty="0">
              <a:latin typeface="+mj-lt"/>
            </a:endParaRPr>
          </a:p>
          <a:p>
            <a:pPr algn="ctr"/>
            <a:r>
              <a:rPr lang="es-ES" sz="1200" b="1" dirty="0">
                <a:latin typeface="+mj-lt"/>
              </a:rPr>
              <a:t> Director del Proyecto:</a:t>
            </a:r>
            <a:endParaRPr lang="es-EC" sz="1200" b="1" dirty="0">
              <a:latin typeface="+mj-lt"/>
            </a:endParaRPr>
          </a:p>
          <a:p>
            <a:pPr algn="ctr"/>
            <a:r>
              <a:rPr lang="es-ES" sz="1200" dirty="0">
                <a:latin typeface="+mj-lt"/>
              </a:rPr>
              <a:t> Ing. Orozco Brito, Luis Alberto MSc.</a:t>
            </a:r>
            <a:endParaRPr lang="es-EC" sz="1200" dirty="0">
              <a:latin typeface="+mj-lt"/>
            </a:endParaRPr>
          </a:p>
          <a:p>
            <a:pPr algn="ctr"/>
            <a:r>
              <a:rPr lang="es-ES" sz="1200" dirty="0">
                <a:latin typeface="+mj-lt"/>
              </a:rPr>
              <a:t> </a:t>
            </a:r>
            <a:endParaRPr lang="es-EC" sz="1200" dirty="0">
              <a:latin typeface="+mj-lt"/>
            </a:endParaRPr>
          </a:p>
          <a:p>
            <a:pPr algn="ctr"/>
            <a:r>
              <a:rPr lang="es-ES" sz="1200" dirty="0">
                <a:latin typeface="+mj-lt"/>
              </a:rPr>
              <a:t> </a:t>
            </a:r>
          </a:p>
          <a:p>
            <a:pPr algn="ctr"/>
            <a:endParaRPr lang="es-EC" sz="1200" dirty="0">
              <a:latin typeface="+mj-lt"/>
            </a:endParaRPr>
          </a:p>
          <a:p>
            <a:pPr algn="ctr"/>
            <a:r>
              <a:rPr lang="es-ES" sz="1200" dirty="0">
                <a:latin typeface="+mj-lt"/>
              </a:rPr>
              <a:t>Sangolquí, 2021</a:t>
            </a:r>
          </a:p>
          <a:p>
            <a:pPr lvl="0" algn="ctr" defTabSz="914400" fontAlgn="base">
              <a:spcBef>
                <a:spcPct val="0"/>
              </a:spcBef>
              <a:spcAft>
                <a:spcPct val="0"/>
              </a:spcAft>
              <a:defRPr/>
            </a:pPr>
            <a:endParaRPr lang="es-EC" sz="1600" b="1" kern="0" dirty="0">
              <a:solidFill>
                <a:prstClr val="black"/>
              </a:solidFill>
              <a:latin typeface="+mj-lt"/>
              <a:ea typeface="Calibri" pitchFamily="34" charset="0"/>
              <a:cs typeface="Calibri" panose="020F0502020204030204" pitchFamily="34" charset="0"/>
              <a:sym typeface="Arial"/>
              <a:rtl val="0"/>
            </a:endParaRPr>
          </a:p>
          <a:p>
            <a:pPr algn="ctr"/>
            <a:br>
              <a:rPr lang="es-ES" sz="1200" dirty="0">
                <a:latin typeface="+mj-lt"/>
              </a:rPr>
            </a:br>
            <a:endParaRPr lang="es-ES" sz="800" b="1" kern="0" dirty="0">
              <a:solidFill>
                <a:srgbClr val="000000"/>
              </a:solidFill>
              <a:latin typeface="+mj-lt"/>
              <a:cs typeface="Arial" panose="020B0604020202020204" pitchFamily="34" charset="0"/>
              <a:sym typeface="Arial"/>
              <a:rtl val="0"/>
            </a:endParaRPr>
          </a:p>
        </p:txBody>
      </p:sp>
      <p:sp>
        <p:nvSpPr>
          <p:cNvPr id="2" name="AutoShape 2" descr="Resultado de imagen para automatizacion y control espe"/>
          <p:cNvSpPr>
            <a:spLocks noChangeAspect="1" noChangeArrowheads="1"/>
          </p:cNvSpPr>
          <p:nvPr/>
        </p:nvSpPr>
        <p:spPr bwMode="auto">
          <a:xfrm>
            <a:off x="2783086"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EC" sz="1350"/>
          </a:p>
        </p:txBody>
      </p:sp>
      <p:sp>
        <p:nvSpPr>
          <p:cNvPr id="3" name="AutoShape 4" descr="Resultado de imagen para automatizacion y control espe"/>
          <p:cNvSpPr>
            <a:spLocks noChangeAspect="1" noChangeArrowheads="1"/>
          </p:cNvSpPr>
          <p:nvPr/>
        </p:nvSpPr>
        <p:spPr bwMode="auto">
          <a:xfrm>
            <a:off x="2897386" y="863206"/>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EC" sz="1350"/>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9008" y="187145"/>
            <a:ext cx="1407437" cy="1352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165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1212850" y="163139"/>
            <a:ext cx="9766299" cy="400110"/>
          </a:xfrm>
          <a:prstGeom prst="rect">
            <a:avLst/>
          </a:prstGeom>
          <a:noFill/>
        </p:spPr>
        <p:txBody>
          <a:bodyPr wrap="square" rtlCol="0">
            <a:spAutoFit/>
          </a:bodyPr>
          <a:lstStyle/>
          <a:p>
            <a:r>
              <a:rPr lang="es-ES" sz="2000" b="1" dirty="0"/>
              <a:t>Implementación de los aplicativos de robótica social - Aplicativo de Educación</a:t>
            </a:r>
          </a:p>
        </p:txBody>
      </p:sp>
      <p:sp>
        <p:nvSpPr>
          <p:cNvPr id="23" name="TextBox 2">
            <a:extLst>
              <a:ext uri="{FF2B5EF4-FFF2-40B4-BE49-F238E27FC236}">
                <a16:creationId xmlns:a16="http://schemas.microsoft.com/office/drawing/2014/main" id="{FA889BC9-605F-45D3-9664-141252FE7421}"/>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a:t>
            </a:r>
            <a:r>
              <a:rPr lang="es-419" sz="1000" b="1" dirty="0">
                <a:solidFill>
                  <a:schemeClr val="bg2">
                    <a:lumMod val="50000"/>
                  </a:schemeClr>
                </a:solidFill>
                <a:latin typeface="Calibri" panose="020F0502020204030204" pitchFamily="34" charset="0"/>
                <a:cs typeface="Calibri" panose="020F0502020204030204" pitchFamily="34" charset="0"/>
              </a:rPr>
              <a:t>4. Implementación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20" name="Rectángulo 19">
            <a:extLst>
              <a:ext uri="{FF2B5EF4-FFF2-40B4-BE49-F238E27FC236}">
                <a16:creationId xmlns:a16="http://schemas.microsoft.com/office/drawing/2014/main" id="{45E374AD-B574-49A0-BD17-B78163B3CA1A}"/>
              </a:ext>
            </a:extLst>
          </p:cNvPr>
          <p:cNvSpPr/>
          <p:nvPr/>
        </p:nvSpPr>
        <p:spPr>
          <a:xfrm>
            <a:off x="152900" y="614553"/>
            <a:ext cx="2600392" cy="307777"/>
          </a:xfrm>
          <a:prstGeom prst="rect">
            <a:avLst/>
          </a:prstGeom>
        </p:spPr>
        <p:txBody>
          <a:bodyPr wrap="none">
            <a:spAutoFit/>
          </a:bodyPr>
          <a:lstStyle/>
          <a:p>
            <a:pPr lvl="0"/>
            <a:r>
              <a:rPr lang="es-419" sz="1400" b="1" u="sng" dirty="0"/>
              <a:t>Reconocimiento del Usuario</a:t>
            </a:r>
            <a:endParaRPr lang="es-EC" sz="1400" u="sng" dirty="0"/>
          </a:p>
        </p:txBody>
      </p:sp>
      <p:pic>
        <p:nvPicPr>
          <p:cNvPr id="13" name="Imagen 12">
            <a:extLst>
              <a:ext uri="{FF2B5EF4-FFF2-40B4-BE49-F238E27FC236}">
                <a16:creationId xmlns:a16="http://schemas.microsoft.com/office/drawing/2014/main" id="{4F2946AD-4FD0-4341-BAC1-F0B05C9070F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622" y="1044847"/>
            <a:ext cx="2392378" cy="4843954"/>
          </a:xfrm>
          <a:prstGeom prst="rect">
            <a:avLst/>
          </a:prstGeom>
          <a:noFill/>
          <a:ln>
            <a:noFill/>
          </a:ln>
        </p:spPr>
      </p:pic>
      <p:sp>
        <p:nvSpPr>
          <p:cNvPr id="14" name="Rectángulo 13">
            <a:extLst>
              <a:ext uri="{FF2B5EF4-FFF2-40B4-BE49-F238E27FC236}">
                <a16:creationId xmlns:a16="http://schemas.microsoft.com/office/drawing/2014/main" id="{77988D01-0A5B-4D2B-BE50-8E3EA36FD3E8}"/>
              </a:ext>
            </a:extLst>
          </p:cNvPr>
          <p:cNvSpPr/>
          <p:nvPr/>
        </p:nvSpPr>
        <p:spPr>
          <a:xfrm>
            <a:off x="3146992" y="614552"/>
            <a:ext cx="5541902" cy="307777"/>
          </a:xfrm>
          <a:prstGeom prst="rect">
            <a:avLst/>
          </a:prstGeom>
        </p:spPr>
        <p:txBody>
          <a:bodyPr wrap="none">
            <a:spAutoFit/>
          </a:bodyPr>
          <a:lstStyle/>
          <a:p>
            <a:pPr lvl="0"/>
            <a:r>
              <a:rPr lang="es-ES" sz="1400" b="1" u="sng" dirty="0"/>
              <a:t>Nivel 1 – Relación imagen/palabra y práctica de pronunciación</a:t>
            </a:r>
            <a:r>
              <a:rPr lang="es-419" sz="1400" b="1" u="sng" dirty="0"/>
              <a:t> </a:t>
            </a:r>
            <a:endParaRPr lang="es-EC" sz="1400" u="sng" dirty="0"/>
          </a:p>
        </p:txBody>
      </p:sp>
      <p:pic>
        <p:nvPicPr>
          <p:cNvPr id="15" name="Imagen 14">
            <a:extLst>
              <a:ext uri="{FF2B5EF4-FFF2-40B4-BE49-F238E27FC236}">
                <a16:creationId xmlns:a16="http://schemas.microsoft.com/office/drawing/2014/main" id="{AA8CA53C-6C83-4EE3-B4B0-0F6CB236580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9230" y="1026504"/>
            <a:ext cx="2028825" cy="5045075"/>
          </a:xfrm>
          <a:prstGeom prst="rect">
            <a:avLst/>
          </a:prstGeom>
          <a:noFill/>
          <a:ln>
            <a:noFill/>
          </a:ln>
        </p:spPr>
      </p:pic>
      <p:sp>
        <p:nvSpPr>
          <p:cNvPr id="2" name="Rectángulo 1">
            <a:extLst>
              <a:ext uri="{FF2B5EF4-FFF2-40B4-BE49-F238E27FC236}">
                <a16:creationId xmlns:a16="http://schemas.microsoft.com/office/drawing/2014/main" id="{6CAAEF86-C937-4C3F-A2AD-83ABC002F5D1}"/>
              </a:ext>
            </a:extLst>
          </p:cNvPr>
          <p:cNvSpPr/>
          <p:nvPr/>
        </p:nvSpPr>
        <p:spPr>
          <a:xfrm>
            <a:off x="9106820" y="614551"/>
            <a:ext cx="2539478" cy="307777"/>
          </a:xfrm>
          <a:prstGeom prst="rect">
            <a:avLst/>
          </a:prstGeom>
        </p:spPr>
        <p:txBody>
          <a:bodyPr wrap="none">
            <a:spAutoFit/>
          </a:bodyPr>
          <a:lstStyle/>
          <a:p>
            <a:r>
              <a:rPr lang="es-ES" sz="1400" b="1" u="sng" dirty="0">
                <a:latin typeface="Arial" panose="020B0604020202020204" pitchFamily="34" charset="0"/>
                <a:ea typeface="Times New Roman" panose="02020603050405020304" pitchFamily="18" charset="0"/>
                <a:cs typeface="Times New Roman" panose="02020603050405020304" pitchFamily="18" charset="0"/>
              </a:rPr>
              <a:t>Nivel 2 – </a:t>
            </a:r>
            <a:r>
              <a:rPr lang="es-ES" sz="1400" b="1" u="sng" dirty="0" err="1">
                <a:latin typeface="Arial" panose="020B0604020202020204" pitchFamily="34" charset="0"/>
                <a:ea typeface="Times New Roman" panose="02020603050405020304" pitchFamily="18" charset="0"/>
                <a:cs typeface="Times New Roman" panose="02020603050405020304" pitchFamily="18" charset="0"/>
              </a:rPr>
              <a:t>Listening</a:t>
            </a:r>
            <a:r>
              <a:rPr lang="es-ES" sz="1400" b="1" u="sng" dirty="0">
                <a:latin typeface="Arial" panose="020B0604020202020204" pitchFamily="34" charset="0"/>
                <a:ea typeface="Times New Roman" panose="02020603050405020304" pitchFamily="18" charset="0"/>
                <a:cs typeface="Times New Roman" panose="02020603050405020304" pitchFamily="18" charset="0"/>
              </a:rPr>
              <a:t> y </a:t>
            </a:r>
            <a:r>
              <a:rPr lang="es-ES" sz="1400" b="1" u="sng" dirty="0" err="1">
                <a:latin typeface="Arial" panose="020B0604020202020204" pitchFamily="34" charset="0"/>
                <a:ea typeface="Times New Roman" panose="02020603050405020304" pitchFamily="18" charset="0"/>
                <a:cs typeface="Times New Roman" panose="02020603050405020304" pitchFamily="18" charset="0"/>
              </a:rPr>
              <a:t>writing</a:t>
            </a:r>
            <a:endParaRPr lang="es-EC" sz="1400" u="sng" dirty="0"/>
          </a:p>
        </p:txBody>
      </p:sp>
      <p:pic>
        <p:nvPicPr>
          <p:cNvPr id="17" name="Imagen 16">
            <a:extLst>
              <a:ext uri="{FF2B5EF4-FFF2-40B4-BE49-F238E27FC236}">
                <a16:creationId xmlns:a16="http://schemas.microsoft.com/office/drawing/2014/main" id="{55295CDE-8DE6-4972-9E01-9CDFB3B281A7}"/>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46750" y="1007022"/>
            <a:ext cx="2028825" cy="4843955"/>
          </a:xfrm>
          <a:prstGeom prst="rect">
            <a:avLst/>
          </a:prstGeom>
          <a:noFill/>
          <a:ln>
            <a:noFill/>
          </a:ln>
        </p:spPr>
      </p:pic>
    </p:spTree>
    <p:extLst>
      <p:ext uri="{BB962C8B-B14F-4D97-AF65-F5344CB8AC3E}">
        <p14:creationId xmlns:p14="http://schemas.microsoft.com/office/powerpoint/2010/main" val="3552096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1212850" y="163139"/>
            <a:ext cx="9766299" cy="400110"/>
          </a:xfrm>
          <a:prstGeom prst="rect">
            <a:avLst/>
          </a:prstGeom>
          <a:noFill/>
        </p:spPr>
        <p:txBody>
          <a:bodyPr wrap="square" rtlCol="0">
            <a:spAutoFit/>
          </a:bodyPr>
          <a:lstStyle/>
          <a:p>
            <a:r>
              <a:rPr lang="es-ES" sz="2000" b="1" dirty="0"/>
              <a:t>Implementación de los aplicativos de robótica social - Aplicativo de Educación</a:t>
            </a:r>
          </a:p>
        </p:txBody>
      </p:sp>
      <p:sp>
        <p:nvSpPr>
          <p:cNvPr id="23" name="TextBox 2">
            <a:extLst>
              <a:ext uri="{FF2B5EF4-FFF2-40B4-BE49-F238E27FC236}">
                <a16:creationId xmlns:a16="http://schemas.microsoft.com/office/drawing/2014/main" id="{FA889BC9-605F-45D3-9664-141252FE7421}"/>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a:t>
            </a:r>
            <a:r>
              <a:rPr lang="es-419" sz="1000" b="1" dirty="0">
                <a:solidFill>
                  <a:schemeClr val="bg2">
                    <a:lumMod val="50000"/>
                  </a:schemeClr>
                </a:solidFill>
                <a:latin typeface="Calibri" panose="020F0502020204030204" pitchFamily="34" charset="0"/>
                <a:cs typeface="Calibri" panose="020F0502020204030204" pitchFamily="34" charset="0"/>
              </a:rPr>
              <a:t>4. Implementación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20" name="Rectángulo 19">
            <a:extLst>
              <a:ext uri="{FF2B5EF4-FFF2-40B4-BE49-F238E27FC236}">
                <a16:creationId xmlns:a16="http://schemas.microsoft.com/office/drawing/2014/main" id="{45E374AD-B574-49A0-BD17-B78163B3CA1A}"/>
              </a:ext>
            </a:extLst>
          </p:cNvPr>
          <p:cNvSpPr/>
          <p:nvPr/>
        </p:nvSpPr>
        <p:spPr>
          <a:xfrm>
            <a:off x="753256" y="597080"/>
            <a:ext cx="1722266" cy="307777"/>
          </a:xfrm>
          <a:prstGeom prst="rect">
            <a:avLst/>
          </a:prstGeom>
        </p:spPr>
        <p:txBody>
          <a:bodyPr wrap="none">
            <a:spAutoFit/>
          </a:bodyPr>
          <a:lstStyle/>
          <a:p>
            <a:pPr lvl="0"/>
            <a:r>
              <a:rPr lang="es-419" sz="1400" b="1" u="sng" dirty="0"/>
              <a:t>SpeechToText API</a:t>
            </a:r>
            <a:endParaRPr lang="es-EC" sz="1400" u="sng" dirty="0"/>
          </a:p>
        </p:txBody>
      </p:sp>
      <p:sp>
        <p:nvSpPr>
          <p:cNvPr id="14" name="Rectángulo 13">
            <a:extLst>
              <a:ext uri="{FF2B5EF4-FFF2-40B4-BE49-F238E27FC236}">
                <a16:creationId xmlns:a16="http://schemas.microsoft.com/office/drawing/2014/main" id="{77988D01-0A5B-4D2B-BE50-8E3EA36FD3E8}"/>
              </a:ext>
            </a:extLst>
          </p:cNvPr>
          <p:cNvSpPr/>
          <p:nvPr/>
        </p:nvSpPr>
        <p:spPr>
          <a:xfrm>
            <a:off x="3036893" y="597080"/>
            <a:ext cx="4340932" cy="307777"/>
          </a:xfrm>
          <a:prstGeom prst="rect">
            <a:avLst/>
          </a:prstGeom>
        </p:spPr>
        <p:txBody>
          <a:bodyPr wrap="none">
            <a:spAutoFit/>
          </a:bodyPr>
          <a:lstStyle/>
          <a:p>
            <a:pPr lvl="0"/>
            <a:r>
              <a:rPr lang="es-ES" sz="1400" b="1" u="sng" dirty="0"/>
              <a:t>Cloud </a:t>
            </a:r>
            <a:r>
              <a:rPr lang="es-ES" sz="1400" b="1" u="sng" dirty="0" err="1"/>
              <a:t>Vision</a:t>
            </a:r>
            <a:r>
              <a:rPr lang="es-ES" sz="1400" b="1" u="sng" dirty="0"/>
              <a:t> API – Reconocimiento de imágenes</a:t>
            </a:r>
            <a:endParaRPr lang="es-EC" sz="1400" u="sng" dirty="0"/>
          </a:p>
        </p:txBody>
      </p:sp>
      <p:sp>
        <p:nvSpPr>
          <p:cNvPr id="2" name="Rectángulo 1">
            <a:extLst>
              <a:ext uri="{FF2B5EF4-FFF2-40B4-BE49-F238E27FC236}">
                <a16:creationId xmlns:a16="http://schemas.microsoft.com/office/drawing/2014/main" id="{6CAAEF86-C937-4C3F-A2AD-83ABC002F5D1}"/>
              </a:ext>
            </a:extLst>
          </p:cNvPr>
          <p:cNvSpPr/>
          <p:nvPr/>
        </p:nvSpPr>
        <p:spPr>
          <a:xfrm>
            <a:off x="7635396" y="600416"/>
            <a:ext cx="4611904" cy="307777"/>
          </a:xfrm>
          <a:prstGeom prst="rect">
            <a:avLst/>
          </a:prstGeom>
        </p:spPr>
        <p:txBody>
          <a:bodyPr wrap="none">
            <a:spAutoFit/>
          </a:bodyPr>
          <a:lstStyle/>
          <a:p>
            <a:r>
              <a:rPr lang="es-ES" sz="1400" b="1" u="sng" dirty="0">
                <a:latin typeface="Arial" panose="020B0604020202020204" pitchFamily="34" charset="0"/>
                <a:ea typeface="Times New Roman" panose="02020603050405020304" pitchFamily="18" charset="0"/>
                <a:cs typeface="Times New Roman" panose="02020603050405020304" pitchFamily="18" charset="0"/>
              </a:rPr>
              <a:t>Almacenamiento de datos en la nube – Firebase API</a:t>
            </a:r>
            <a:endParaRPr lang="es-EC" sz="1400" u="sng" dirty="0"/>
          </a:p>
        </p:txBody>
      </p:sp>
      <p:pic>
        <p:nvPicPr>
          <p:cNvPr id="11" name="Imagen 10">
            <a:extLst>
              <a:ext uri="{FF2B5EF4-FFF2-40B4-BE49-F238E27FC236}">
                <a16:creationId xmlns:a16="http://schemas.microsoft.com/office/drawing/2014/main" id="{5DE27DF0-D5C7-425C-85CF-8E69F796BD8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1571" y="935352"/>
            <a:ext cx="3465513" cy="5254539"/>
          </a:xfrm>
          <a:prstGeom prst="rect">
            <a:avLst/>
          </a:prstGeom>
          <a:noFill/>
          <a:ln>
            <a:noFill/>
          </a:ln>
        </p:spPr>
      </p:pic>
      <p:pic>
        <p:nvPicPr>
          <p:cNvPr id="12" name="Imagen 11">
            <a:extLst>
              <a:ext uri="{FF2B5EF4-FFF2-40B4-BE49-F238E27FC236}">
                <a16:creationId xmlns:a16="http://schemas.microsoft.com/office/drawing/2014/main" id="{C0F07698-28E2-4044-B223-63655DE7502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6701" y="1003297"/>
            <a:ext cx="1437218" cy="4885503"/>
          </a:xfrm>
          <a:prstGeom prst="rect">
            <a:avLst/>
          </a:prstGeom>
          <a:noFill/>
          <a:ln>
            <a:noFill/>
          </a:ln>
        </p:spPr>
      </p:pic>
      <p:pic>
        <p:nvPicPr>
          <p:cNvPr id="16" name="Imagen 15">
            <a:extLst>
              <a:ext uri="{FF2B5EF4-FFF2-40B4-BE49-F238E27FC236}">
                <a16:creationId xmlns:a16="http://schemas.microsoft.com/office/drawing/2014/main" id="{621F33FE-937A-4B7E-BB57-72DC167EB283}"/>
              </a:ext>
            </a:extLst>
          </p:cNvPr>
          <p:cNvPicPr/>
          <p:nvPr/>
        </p:nvPicPr>
        <p:blipFill>
          <a:blip r:embed="rId6"/>
          <a:stretch>
            <a:fillRect/>
          </a:stretch>
        </p:blipFill>
        <p:spPr>
          <a:xfrm>
            <a:off x="10209094" y="1434302"/>
            <a:ext cx="1175385" cy="1079500"/>
          </a:xfrm>
          <a:prstGeom prst="rect">
            <a:avLst/>
          </a:prstGeom>
        </p:spPr>
      </p:pic>
      <p:pic>
        <p:nvPicPr>
          <p:cNvPr id="18" name="Imagen 17">
            <a:extLst>
              <a:ext uri="{FF2B5EF4-FFF2-40B4-BE49-F238E27FC236}">
                <a16:creationId xmlns:a16="http://schemas.microsoft.com/office/drawing/2014/main" id="{99B94F8F-A9EA-4375-820A-EF1ED91439CF}"/>
              </a:ext>
            </a:extLst>
          </p:cNvPr>
          <p:cNvPicPr/>
          <p:nvPr/>
        </p:nvPicPr>
        <p:blipFill rotWithShape="1">
          <a:blip r:embed="rId7">
            <a:extLst>
              <a:ext uri="{28A0092B-C50C-407E-A947-70E740481C1C}">
                <a14:useLocalDpi xmlns:a14="http://schemas.microsoft.com/office/drawing/2010/main" val="0"/>
              </a:ext>
            </a:extLst>
          </a:blip>
          <a:srcRect r="58779"/>
          <a:stretch/>
        </p:blipFill>
        <p:spPr bwMode="auto">
          <a:xfrm>
            <a:off x="9667974" y="2920189"/>
            <a:ext cx="2257627" cy="2562225"/>
          </a:xfrm>
          <a:prstGeom prst="rect">
            <a:avLst/>
          </a:prstGeom>
          <a:noFill/>
          <a:ln>
            <a:solidFill>
              <a:schemeClr val="tx1"/>
            </a:solidFill>
          </a:ln>
        </p:spPr>
      </p:pic>
      <p:pic>
        <p:nvPicPr>
          <p:cNvPr id="19" name="Imagen 18">
            <a:extLst>
              <a:ext uri="{FF2B5EF4-FFF2-40B4-BE49-F238E27FC236}">
                <a16:creationId xmlns:a16="http://schemas.microsoft.com/office/drawing/2014/main" id="{BE8D1248-5722-4789-BAC8-AE99D139A07A}"/>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5207359" y="3159987"/>
            <a:ext cx="2003425" cy="1439545"/>
          </a:xfrm>
          <a:prstGeom prst="rect">
            <a:avLst/>
          </a:prstGeom>
          <a:noFill/>
          <a:ln>
            <a:noFill/>
          </a:ln>
        </p:spPr>
      </p:pic>
      <p:pic>
        <p:nvPicPr>
          <p:cNvPr id="21" name="Imagen 20">
            <a:extLst>
              <a:ext uri="{FF2B5EF4-FFF2-40B4-BE49-F238E27FC236}">
                <a16:creationId xmlns:a16="http://schemas.microsoft.com/office/drawing/2014/main" id="{FA81F463-FAA2-44B5-90DD-D11902022F5B}"/>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5207359" y="1442006"/>
            <a:ext cx="2003425" cy="1439545"/>
          </a:xfrm>
          <a:prstGeom prst="rect">
            <a:avLst/>
          </a:prstGeom>
          <a:noFill/>
          <a:ln>
            <a:noFill/>
          </a:ln>
        </p:spPr>
      </p:pic>
      <p:pic>
        <p:nvPicPr>
          <p:cNvPr id="4" name="Imagen 3">
            <a:extLst>
              <a:ext uri="{FF2B5EF4-FFF2-40B4-BE49-F238E27FC236}">
                <a16:creationId xmlns:a16="http://schemas.microsoft.com/office/drawing/2014/main" id="{4606DBBB-96C4-4884-815A-95F4EC3FD5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537" y="924034"/>
            <a:ext cx="2962680" cy="5222098"/>
          </a:xfrm>
          <a:prstGeom prst="rect">
            <a:avLst/>
          </a:prstGeom>
        </p:spPr>
      </p:pic>
      <p:pic>
        <p:nvPicPr>
          <p:cNvPr id="22" name="Imagen 21">
            <a:extLst>
              <a:ext uri="{FF2B5EF4-FFF2-40B4-BE49-F238E27FC236}">
                <a16:creationId xmlns:a16="http://schemas.microsoft.com/office/drawing/2014/main" id="{29BB3E16-0E83-4C02-9F33-A98548F34EE6}"/>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1779420" y="1293560"/>
            <a:ext cx="1146470" cy="1080000"/>
          </a:xfrm>
          <a:prstGeom prst="rect">
            <a:avLst/>
          </a:prstGeom>
          <a:noFill/>
          <a:ln>
            <a:noFill/>
          </a:ln>
        </p:spPr>
      </p:pic>
    </p:spTree>
    <p:extLst>
      <p:ext uri="{BB962C8B-B14F-4D97-AF65-F5344CB8AC3E}">
        <p14:creationId xmlns:p14="http://schemas.microsoft.com/office/powerpoint/2010/main" val="2986035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1155701" y="120701"/>
            <a:ext cx="10449732" cy="400110"/>
          </a:xfrm>
          <a:prstGeom prst="rect">
            <a:avLst/>
          </a:prstGeom>
          <a:noFill/>
        </p:spPr>
        <p:txBody>
          <a:bodyPr wrap="square" rtlCol="0">
            <a:spAutoFit/>
          </a:bodyPr>
          <a:lstStyle/>
          <a:p>
            <a:r>
              <a:rPr lang="es-ES" sz="2000" b="1" dirty="0"/>
              <a:t>Diseño del sistema Cloud Robotics para desarrollo de aplicativos de robótica social</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5"/>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3" name="CuadroTexto 2">
            <a:extLst>
              <a:ext uri="{FF2B5EF4-FFF2-40B4-BE49-F238E27FC236}">
                <a16:creationId xmlns:a16="http://schemas.microsoft.com/office/drawing/2014/main" id="{B0F284E9-7D1E-4B22-A3C5-ED713310F6C6}"/>
              </a:ext>
            </a:extLst>
          </p:cNvPr>
          <p:cNvSpPr txBox="1"/>
          <p:nvPr/>
        </p:nvSpPr>
        <p:spPr>
          <a:xfrm>
            <a:off x="3816439" y="583200"/>
            <a:ext cx="4559121" cy="369332"/>
          </a:xfrm>
          <a:prstGeom prst="rect">
            <a:avLst/>
          </a:prstGeom>
          <a:noFill/>
        </p:spPr>
        <p:txBody>
          <a:bodyPr wrap="square" rtlCol="0">
            <a:spAutoFit/>
          </a:bodyPr>
          <a:lstStyle/>
          <a:p>
            <a:r>
              <a:rPr lang="es-ES" b="1" dirty="0"/>
              <a:t>Funcionamiento Aplicativo Educación</a:t>
            </a:r>
            <a:endParaRPr lang="es-EC" b="1" dirty="0"/>
          </a:p>
        </p:txBody>
      </p:sp>
      <p:sp>
        <p:nvSpPr>
          <p:cNvPr id="15" name="TextBox 2">
            <a:extLst>
              <a:ext uri="{FF2B5EF4-FFF2-40B4-BE49-F238E27FC236}">
                <a16:creationId xmlns:a16="http://schemas.microsoft.com/office/drawing/2014/main" id="{EFDD13BC-839D-442D-9BC0-8C0564286863}"/>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a:t>
            </a:r>
            <a:r>
              <a:rPr lang="es-419" sz="1000" b="1" dirty="0">
                <a:solidFill>
                  <a:schemeClr val="bg2">
                    <a:lumMod val="50000"/>
                  </a:schemeClr>
                </a:solidFill>
                <a:latin typeface="Calibri" panose="020F0502020204030204" pitchFamily="34" charset="0"/>
                <a:cs typeface="Calibri" panose="020F0502020204030204" pitchFamily="34" charset="0"/>
              </a:rPr>
              <a:t>4. Implementación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pic>
        <p:nvPicPr>
          <p:cNvPr id="10" name="Video_Aplicacion_Educacion">
            <a:hlinkClick r:id="" action="ppaction://media"/>
            <a:extLst>
              <a:ext uri="{FF2B5EF4-FFF2-40B4-BE49-F238E27FC236}">
                <a16:creationId xmlns:a16="http://schemas.microsoft.com/office/drawing/2014/main" id="{65578E50-D50F-4FEF-BD21-FFCF664AE9DC}"/>
              </a:ext>
            </a:extLst>
          </p:cNvPr>
          <p:cNvPicPr>
            <a:picLocks noChangeAspect="1"/>
          </p:cNvPicPr>
          <p:nvPr>
            <a:videoFile r:link="rId2"/>
            <p:extLst>
              <p:ext uri="{DAA4B4D4-6D71-4841-9C94-3DE7FCFB9230}">
                <p14:media xmlns:p14="http://schemas.microsoft.com/office/powerpoint/2010/main" r:link="rId1"/>
              </p:ext>
            </p:extLst>
          </p:nvPr>
        </p:nvPicPr>
        <p:blipFill>
          <a:blip r:embed="rId6"/>
          <a:stretch>
            <a:fillRect/>
          </a:stretch>
        </p:blipFill>
        <p:spPr>
          <a:xfrm>
            <a:off x="1313644" y="1014921"/>
            <a:ext cx="9119889" cy="5129937"/>
          </a:xfrm>
          <a:prstGeom prst="rect">
            <a:avLst/>
          </a:prstGeom>
        </p:spPr>
      </p:pic>
    </p:spTree>
    <p:extLst>
      <p:ext uri="{BB962C8B-B14F-4D97-AF65-F5344CB8AC3E}">
        <p14:creationId xmlns:p14="http://schemas.microsoft.com/office/powerpoint/2010/main" val="14857646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fullScrn="1">
              <p:cMediaNode vol="80000">
                <p:cTn id="7" fill="hold" display="0">
                  <p:stCondLst>
                    <p:cond delay="indefinite"/>
                  </p:stCondLst>
                </p:cTn>
                <p:tgtEl>
                  <p:spTgt spid="1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1212850" y="163139"/>
            <a:ext cx="9766299" cy="400110"/>
          </a:xfrm>
          <a:prstGeom prst="rect">
            <a:avLst/>
          </a:prstGeom>
          <a:noFill/>
        </p:spPr>
        <p:txBody>
          <a:bodyPr wrap="square" rtlCol="0">
            <a:spAutoFit/>
          </a:bodyPr>
          <a:lstStyle/>
          <a:p>
            <a:r>
              <a:rPr lang="es-ES" sz="2000" b="1" dirty="0"/>
              <a:t>Implementación de los aplicativos de robótica social - Aplicativo de Educación</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pic>
        <p:nvPicPr>
          <p:cNvPr id="4" name="Imagen 3">
            <a:extLst>
              <a:ext uri="{FF2B5EF4-FFF2-40B4-BE49-F238E27FC236}">
                <a16:creationId xmlns:a16="http://schemas.microsoft.com/office/drawing/2014/main" id="{3D535645-CDE9-4399-A500-282B54F133C0}"/>
              </a:ext>
            </a:extLst>
          </p:cNvPr>
          <p:cNvPicPr>
            <a:picLocks noChangeAspect="1"/>
          </p:cNvPicPr>
          <p:nvPr/>
        </p:nvPicPr>
        <p:blipFill>
          <a:blip r:embed="rId4"/>
          <a:stretch>
            <a:fillRect/>
          </a:stretch>
        </p:blipFill>
        <p:spPr>
          <a:xfrm>
            <a:off x="8361363" y="871026"/>
            <a:ext cx="3005138" cy="4919638"/>
          </a:xfrm>
          <a:prstGeom prst="rect">
            <a:avLst/>
          </a:prstGeom>
        </p:spPr>
      </p:pic>
      <p:pic>
        <p:nvPicPr>
          <p:cNvPr id="5" name="Imagen 4">
            <a:extLst>
              <a:ext uri="{FF2B5EF4-FFF2-40B4-BE49-F238E27FC236}">
                <a16:creationId xmlns:a16="http://schemas.microsoft.com/office/drawing/2014/main" id="{4B5C8B54-052B-463B-B777-AAC717F767FA}"/>
              </a:ext>
            </a:extLst>
          </p:cNvPr>
          <p:cNvPicPr>
            <a:picLocks noChangeAspect="1"/>
          </p:cNvPicPr>
          <p:nvPr/>
        </p:nvPicPr>
        <p:blipFill rotWithShape="1">
          <a:blip r:embed="rId5"/>
          <a:srcRect t="56" b="4634"/>
          <a:stretch/>
        </p:blipFill>
        <p:spPr>
          <a:xfrm>
            <a:off x="290867" y="1624384"/>
            <a:ext cx="7774993" cy="4166280"/>
          </a:xfrm>
          <a:prstGeom prst="rect">
            <a:avLst/>
          </a:prstGeom>
        </p:spPr>
      </p:pic>
      <p:sp>
        <p:nvSpPr>
          <p:cNvPr id="8" name="TextBox 2">
            <a:extLst>
              <a:ext uri="{FF2B5EF4-FFF2-40B4-BE49-F238E27FC236}">
                <a16:creationId xmlns:a16="http://schemas.microsoft.com/office/drawing/2014/main" id="{40F9E2EE-52D6-48C9-93D1-BE840E2D1FEB}"/>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a:t>
            </a:r>
            <a:r>
              <a:rPr lang="es-419" sz="1000" b="1" dirty="0">
                <a:solidFill>
                  <a:schemeClr val="bg2">
                    <a:lumMod val="50000"/>
                  </a:schemeClr>
                </a:solidFill>
                <a:latin typeface="Calibri" panose="020F0502020204030204" pitchFamily="34" charset="0"/>
                <a:cs typeface="Calibri" panose="020F0502020204030204" pitchFamily="34" charset="0"/>
              </a:rPr>
              <a:t>4. Implementación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
        <p:nvSpPr>
          <p:cNvPr id="10" name="CuadroTexto 9">
            <a:extLst>
              <a:ext uri="{FF2B5EF4-FFF2-40B4-BE49-F238E27FC236}">
                <a16:creationId xmlns:a16="http://schemas.microsoft.com/office/drawing/2014/main" id="{CA0636A1-67FE-4DB1-8C11-E457FD1D991E}"/>
              </a:ext>
            </a:extLst>
          </p:cNvPr>
          <p:cNvSpPr txBox="1"/>
          <p:nvPr/>
        </p:nvSpPr>
        <p:spPr>
          <a:xfrm>
            <a:off x="5228821" y="632039"/>
            <a:ext cx="1734355" cy="369332"/>
          </a:xfrm>
          <a:prstGeom prst="rect">
            <a:avLst/>
          </a:prstGeom>
          <a:noFill/>
        </p:spPr>
        <p:txBody>
          <a:bodyPr wrap="square" rtlCol="0">
            <a:spAutoFit/>
          </a:bodyPr>
          <a:lstStyle/>
          <a:p>
            <a:r>
              <a:rPr lang="es-ES" b="1" dirty="0"/>
              <a:t>Página WEB</a:t>
            </a:r>
            <a:endParaRPr lang="es-EC" b="1" dirty="0"/>
          </a:p>
        </p:txBody>
      </p:sp>
      <p:sp>
        <p:nvSpPr>
          <p:cNvPr id="11" name="CuadroTexto 10">
            <a:extLst>
              <a:ext uri="{FF2B5EF4-FFF2-40B4-BE49-F238E27FC236}">
                <a16:creationId xmlns:a16="http://schemas.microsoft.com/office/drawing/2014/main" id="{96556969-BBC9-4E80-8B21-E42576D9D8AE}"/>
              </a:ext>
            </a:extLst>
          </p:cNvPr>
          <p:cNvSpPr txBox="1"/>
          <p:nvPr/>
        </p:nvSpPr>
        <p:spPr>
          <a:xfrm>
            <a:off x="290867" y="1143600"/>
            <a:ext cx="6874445" cy="338554"/>
          </a:xfrm>
          <a:prstGeom prst="rect">
            <a:avLst/>
          </a:prstGeom>
          <a:noFill/>
        </p:spPr>
        <p:txBody>
          <a:bodyPr wrap="square" rtlCol="0">
            <a:spAutoFit/>
          </a:bodyPr>
          <a:lstStyle/>
          <a:p>
            <a:r>
              <a:rPr lang="es-ES" sz="1600" b="1" dirty="0"/>
              <a:t>Objetivo: </a:t>
            </a:r>
            <a:r>
              <a:rPr lang="es-ES" sz="1600" dirty="0"/>
              <a:t>Consultar los puntajes obtenidos por nombre de usuario</a:t>
            </a:r>
          </a:p>
        </p:txBody>
      </p:sp>
    </p:spTree>
    <p:extLst>
      <p:ext uri="{BB962C8B-B14F-4D97-AF65-F5344CB8AC3E}">
        <p14:creationId xmlns:p14="http://schemas.microsoft.com/office/powerpoint/2010/main" val="3065960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1155701" y="120701"/>
            <a:ext cx="10449732" cy="400110"/>
          </a:xfrm>
          <a:prstGeom prst="rect">
            <a:avLst/>
          </a:prstGeom>
          <a:noFill/>
        </p:spPr>
        <p:txBody>
          <a:bodyPr wrap="square" rtlCol="0">
            <a:spAutoFit/>
          </a:bodyPr>
          <a:lstStyle/>
          <a:p>
            <a:r>
              <a:rPr lang="es-ES" sz="2000" b="1" dirty="0"/>
              <a:t>Diseño del sistema Cloud Robotics para desarrollo de aplicativos de robótica social</a:t>
            </a:r>
          </a:p>
        </p:txBody>
      </p:sp>
      <p:sp>
        <p:nvSpPr>
          <p:cNvPr id="23" name="TextBox 2">
            <a:extLst>
              <a:ext uri="{FF2B5EF4-FFF2-40B4-BE49-F238E27FC236}">
                <a16:creationId xmlns:a16="http://schemas.microsoft.com/office/drawing/2014/main" id="{FA889BC9-605F-45D3-9664-141252FE7421}"/>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a:t>
            </a:r>
            <a:r>
              <a:rPr lang="es-419" sz="1000" b="1" dirty="0">
                <a:solidFill>
                  <a:schemeClr val="bg2">
                    <a:lumMod val="50000"/>
                  </a:schemeClr>
                </a:solidFill>
                <a:latin typeface="Calibri" panose="020F0502020204030204" pitchFamily="34" charset="0"/>
                <a:cs typeface="Calibri" panose="020F0502020204030204" pitchFamily="34" charset="0"/>
              </a:rPr>
              <a:t>3. Diseño     </a:t>
            </a:r>
            <a:r>
              <a:rPr lang="es-419" sz="1000" dirty="0">
                <a:solidFill>
                  <a:schemeClr val="bg2">
                    <a:lumMod val="50000"/>
                  </a:schemeClr>
                </a:solidFill>
                <a:latin typeface="Calibri" panose="020F0502020204030204" pitchFamily="34" charset="0"/>
                <a:cs typeface="Calibri" panose="020F0502020204030204" pitchFamily="34" charset="0"/>
              </a:rPr>
              <a:t>4. Implementación     5. Pruebas y Resultados      6. Conclusiones y recomendaciones</a:t>
            </a:r>
            <a:r>
              <a:rPr lang="es-419" sz="1000" dirty="0">
                <a:solidFill>
                  <a:schemeClr val="bg2">
                    <a:lumMod val="50000"/>
                  </a:schemeClr>
                </a:solidFill>
              </a:rPr>
              <a:t>	    </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3" name="CuadroTexto 2">
            <a:extLst>
              <a:ext uri="{FF2B5EF4-FFF2-40B4-BE49-F238E27FC236}">
                <a16:creationId xmlns:a16="http://schemas.microsoft.com/office/drawing/2014/main" id="{B0F284E9-7D1E-4B22-A3C5-ED713310F6C6}"/>
              </a:ext>
            </a:extLst>
          </p:cNvPr>
          <p:cNvSpPr txBox="1"/>
          <p:nvPr/>
        </p:nvSpPr>
        <p:spPr>
          <a:xfrm>
            <a:off x="3737212" y="628243"/>
            <a:ext cx="3981975" cy="369332"/>
          </a:xfrm>
          <a:prstGeom prst="rect">
            <a:avLst/>
          </a:prstGeom>
          <a:noFill/>
        </p:spPr>
        <p:txBody>
          <a:bodyPr wrap="square" rtlCol="0">
            <a:spAutoFit/>
          </a:bodyPr>
          <a:lstStyle/>
          <a:p>
            <a:r>
              <a:rPr lang="es-ES" b="1" dirty="0"/>
              <a:t>Aplicativo de Cuidados de la Salud</a:t>
            </a:r>
            <a:endParaRPr lang="es-EC" b="1" dirty="0"/>
          </a:p>
        </p:txBody>
      </p:sp>
      <p:sp>
        <p:nvSpPr>
          <p:cNvPr id="20" name="Rectángulo 19">
            <a:extLst>
              <a:ext uri="{FF2B5EF4-FFF2-40B4-BE49-F238E27FC236}">
                <a16:creationId xmlns:a16="http://schemas.microsoft.com/office/drawing/2014/main" id="{45E374AD-B574-49A0-BD17-B78163B3CA1A}"/>
              </a:ext>
            </a:extLst>
          </p:cNvPr>
          <p:cNvSpPr/>
          <p:nvPr/>
        </p:nvSpPr>
        <p:spPr>
          <a:xfrm>
            <a:off x="152900" y="1024122"/>
            <a:ext cx="2582758" cy="307777"/>
          </a:xfrm>
          <a:prstGeom prst="rect">
            <a:avLst/>
          </a:prstGeom>
        </p:spPr>
        <p:txBody>
          <a:bodyPr wrap="none">
            <a:spAutoFit/>
          </a:bodyPr>
          <a:lstStyle/>
          <a:p>
            <a:pPr lvl="0"/>
            <a:r>
              <a:rPr lang="es-419" sz="1400" b="1" u="sng" dirty="0"/>
              <a:t>Planteamiento del Problema</a:t>
            </a:r>
            <a:endParaRPr lang="es-EC" sz="1400" u="sng" dirty="0"/>
          </a:p>
        </p:txBody>
      </p:sp>
      <p:sp>
        <p:nvSpPr>
          <p:cNvPr id="4" name="Rectángulo 3">
            <a:extLst>
              <a:ext uri="{FF2B5EF4-FFF2-40B4-BE49-F238E27FC236}">
                <a16:creationId xmlns:a16="http://schemas.microsoft.com/office/drawing/2014/main" id="{7D44DB3E-E146-4855-98EC-0713E55F5FF9}"/>
              </a:ext>
            </a:extLst>
          </p:cNvPr>
          <p:cNvSpPr/>
          <p:nvPr/>
        </p:nvSpPr>
        <p:spPr>
          <a:xfrm>
            <a:off x="152900" y="1346223"/>
            <a:ext cx="5117600" cy="2246769"/>
          </a:xfrm>
          <a:prstGeom prst="rect">
            <a:avLst/>
          </a:prstGeom>
        </p:spPr>
        <p:txBody>
          <a:bodyPr wrap="square">
            <a:spAutoFit/>
          </a:bodyPr>
          <a:lstStyle/>
          <a:p>
            <a:pPr algn="just"/>
            <a:r>
              <a:rPr lang="es-ES" sz="1400" b="1" dirty="0">
                <a:solidFill>
                  <a:srgbClr val="191919"/>
                </a:solidFill>
                <a:latin typeface="+mj-lt"/>
              </a:rPr>
              <a:t>Adherencia al tratamiento farmacológico: </a:t>
            </a:r>
            <a:r>
              <a:rPr lang="es-ES" sz="1400" dirty="0">
                <a:solidFill>
                  <a:srgbClr val="191919"/>
                </a:solidFill>
                <a:latin typeface="+mj-lt"/>
              </a:rPr>
              <a:t>es la medida en la que el comportamiento del paciente, al ingerir su medicación, seguir una dieta y/o realizar cambios en su estilo de vida, corresponde con las recomendaciones acordadas con su médico. (World </a:t>
            </a:r>
            <a:r>
              <a:rPr lang="es-ES" sz="1400" dirty="0" err="1">
                <a:solidFill>
                  <a:srgbClr val="191919"/>
                </a:solidFill>
                <a:latin typeface="+mj-lt"/>
              </a:rPr>
              <a:t>Health</a:t>
            </a:r>
            <a:r>
              <a:rPr lang="es-ES" sz="1400" dirty="0">
                <a:solidFill>
                  <a:srgbClr val="191919"/>
                </a:solidFill>
                <a:latin typeface="+mj-lt"/>
              </a:rPr>
              <a:t> </a:t>
            </a:r>
            <a:r>
              <a:rPr lang="es-ES" sz="1400" dirty="0" err="1">
                <a:solidFill>
                  <a:srgbClr val="191919"/>
                </a:solidFill>
                <a:latin typeface="+mj-lt"/>
              </a:rPr>
              <a:t>Organization</a:t>
            </a:r>
            <a:r>
              <a:rPr lang="es-ES" sz="1400" dirty="0">
                <a:solidFill>
                  <a:srgbClr val="191919"/>
                </a:solidFill>
                <a:latin typeface="+mj-lt"/>
              </a:rPr>
              <a:t>, 2003)</a:t>
            </a:r>
          </a:p>
          <a:p>
            <a:pPr algn="just"/>
            <a:endParaRPr lang="es-ES" sz="1400" dirty="0">
              <a:solidFill>
                <a:srgbClr val="191919"/>
              </a:solidFill>
              <a:latin typeface="+mj-lt"/>
            </a:endParaRPr>
          </a:p>
          <a:p>
            <a:pPr algn="just"/>
            <a:r>
              <a:rPr lang="es-EC" sz="1400" dirty="0">
                <a:latin typeface="Arial" panose="020B0604020202020204" pitchFamily="34" charset="0"/>
                <a:ea typeface="Calibri" panose="020F0502020204030204" pitchFamily="34" charset="0"/>
                <a:cs typeface="Times New Roman" panose="02020603050405020304" pitchFamily="18" charset="0"/>
              </a:rPr>
              <a:t>“La mala adherencia es responsable de entre el 5 y 10% de los ingresos hospitalarios, de 2,5 millones de urgencias médicas y 125.000 fallecimientos al año en Estados Unidos” </a:t>
            </a:r>
            <a:r>
              <a:rPr lang="es-ES" sz="1400" dirty="0">
                <a:latin typeface="Arial" panose="020B0604020202020204" pitchFamily="34" charset="0"/>
                <a:ea typeface="Calibri" panose="020F0502020204030204" pitchFamily="34" charset="0"/>
                <a:cs typeface="Times New Roman" panose="02020603050405020304" pitchFamily="18" charset="0"/>
              </a:rPr>
              <a:t>(Pfizer, 2009)</a:t>
            </a:r>
            <a:r>
              <a:rPr lang="es-EC" sz="1400" dirty="0">
                <a:latin typeface="Arial" panose="020B0604020202020204" pitchFamily="34" charset="0"/>
                <a:ea typeface="Calibri" panose="020F0502020204030204" pitchFamily="34" charset="0"/>
                <a:cs typeface="Times New Roman" panose="02020603050405020304" pitchFamily="18" charset="0"/>
              </a:rPr>
              <a:t>.</a:t>
            </a:r>
            <a:endParaRPr lang="es-EC" sz="1400" dirty="0">
              <a:latin typeface="+mj-lt"/>
            </a:endParaRPr>
          </a:p>
        </p:txBody>
      </p:sp>
      <p:sp>
        <p:nvSpPr>
          <p:cNvPr id="8" name="Rectángulo 7">
            <a:extLst>
              <a:ext uri="{FF2B5EF4-FFF2-40B4-BE49-F238E27FC236}">
                <a16:creationId xmlns:a16="http://schemas.microsoft.com/office/drawing/2014/main" id="{3710CBE7-63E8-4515-95BA-979B4DD3FD8E}"/>
              </a:ext>
            </a:extLst>
          </p:cNvPr>
          <p:cNvSpPr/>
          <p:nvPr/>
        </p:nvSpPr>
        <p:spPr>
          <a:xfrm>
            <a:off x="152900" y="3928680"/>
            <a:ext cx="5117600" cy="738664"/>
          </a:xfrm>
          <a:prstGeom prst="rect">
            <a:avLst/>
          </a:prstGeom>
        </p:spPr>
        <p:txBody>
          <a:bodyPr wrap="square">
            <a:spAutoFit/>
          </a:bodyPr>
          <a:lstStyle/>
          <a:p>
            <a:pPr algn="just"/>
            <a:r>
              <a:rPr lang="es-EC" sz="1400" dirty="0"/>
              <a:t>Aplicativo orientado para el agendamiento y recordatorio de la ingesta de medicamentos mediante comandos de voz, utilizando el servicio Google Calendar API</a:t>
            </a:r>
          </a:p>
        </p:txBody>
      </p:sp>
      <p:sp>
        <p:nvSpPr>
          <p:cNvPr id="16" name="Rectángulo 15">
            <a:extLst>
              <a:ext uri="{FF2B5EF4-FFF2-40B4-BE49-F238E27FC236}">
                <a16:creationId xmlns:a16="http://schemas.microsoft.com/office/drawing/2014/main" id="{C59825A1-9BF9-43A6-8918-08F269F7ACD7}"/>
              </a:ext>
            </a:extLst>
          </p:cNvPr>
          <p:cNvSpPr/>
          <p:nvPr/>
        </p:nvSpPr>
        <p:spPr>
          <a:xfrm>
            <a:off x="152900" y="3597799"/>
            <a:ext cx="1059906" cy="307777"/>
          </a:xfrm>
          <a:prstGeom prst="rect">
            <a:avLst/>
          </a:prstGeom>
        </p:spPr>
        <p:txBody>
          <a:bodyPr wrap="none">
            <a:spAutoFit/>
          </a:bodyPr>
          <a:lstStyle/>
          <a:p>
            <a:pPr lvl="0"/>
            <a:r>
              <a:rPr lang="es-419" sz="1400" b="1" u="sng" dirty="0"/>
              <a:t>Propuesta</a:t>
            </a:r>
            <a:endParaRPr lang="es-EC" sz="1400" u="sng" dirty="0"/>
          </a:p>
        </p:txBody>
      </p:sp>
      <p:sp>
        <p:nvSpPr>
          <p:cNvPr id="21" name="Rectángulo 20">
            <a:extLst>
              <a:ext uri="{FF2B5EF4-FFF2-40B4-BE49-F238E27FC236}">
                <a16:creationId xmlns:a16="http://schemas.microsoft.com/office/drawing/2014/main" id="{2287674B-5085-47D4-9AD7-297D8E86C255}"/>
              </a:ext>
            </a:extLst>
          </p:cNvPr>
          <p:cNvSpPr/>
          <p:nvPr/>
        </p:nvSpPr>
        <p:spPr>
          <a:xfrm>
            <a:off x="5728200" y="1037798"/>
            <a:ext cx="2619628" cy="307777"/>
          </a:xfrm>
          <a:prstGeom prst="rect">
            <a:avLst/>
          </a:prstGeom>
        </p:spPr>
        <p:txBody>
          <a:bodyPr wrap="none">
            <a:spAutoFit/>
          </a:bodyPr>
          <a:lstStyle/>
          <a:p>
            <a:pPr lvl="0"/>
            <a:r>
              <a:rPr lang="es-419" sz="1400" b="1" u="sng" dirty="0"/>
              <a:t>Arquitectura Cloud Robotics</a:t>
            </a:r>
            <a:endParaRPr lang="es-EC" sz="1400" u="sng" dirty="0"/>
          </a:p>
        </p:txBody>
      </p:sp>
      <p:pic>
        <p:nvPicPr>
          <p:cNvPr id="18" name="Imagen 17">
            <a:extLst>
              <a:ext uri="{FF2B5EF4-FFF2-40B4-BE49-F238E27FC236}">
                <a16:creationId xmlns:a16="http://schemas.microsoft.com/office/drawing/2014/main" id="{1978E7FC-08D4-4317-8C9C-5C6B8E28158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534130" y="1560040"/>
            <a:ext cx="6451100" cy="3737919"/>
          </a:xfrm>
          <a:prstGeom prst="rect">
            <a:avLst/>
          </a:prstGeom>
          <a:noFill/>
          <a:ln w="9525">
            <a:solidFill>
              <a:schemeClr val="tx1"/>
            </a:solidFill>
          </a:ln>
        </p:spPr>
      </p:pic>
    </p:spTree>
    <p:extLst>
      <p:ext uri="{BB962C8B-B14F-4D97-AF65-F5344CB8AC3E}">
        <p14:creationId xmlns:p14="http://schemas.microsoft.com/office/powerpoint/2010/main" val="3643176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393305" y="125537"/>
            <a:ext cx="11760058" cy="400110"/>
          </a:xfrm>
          <a:prstGeom prst="rect">
            <a:avLst/>
          </a:prstGeom>
          <a:noFill/>
        </p:spPr>
        <p:txBody>
          <a:bodyPr wrap="square" rtlCol="0">
            <a:spAutoFit/>
          </a:bodyPr>
          <a:lstStyle/>
          <a:p>
            <a:r>
              <a:rPr lang="es-ES" sz="2000" b="1" dirty="0"/>
              <a:t>Implementación de los aplicativos de robótica social - Aplicativo de Cuidados de la Salud</a:t>
            </a:r>
          </a:p>
        </p:txBody>
      </p:sp>
      <p:sp>
        <p:nvSpPr>
          <p:cNvPr id="11" name="Rectángulo 10">
            <a:extLst>
              <a:ext uri="{FF2B5EF4-FFF2-40B4-BE49-F238E27FC236}">
                <a16:creationId xmlns:a16="http://schemas.microsoft.com/office/drawing/2014/main" id="{DA7A7059-DE85-4547-B9C7-8B3ECE83EDB3}"/>
              </a:ext>
            </a:extLst>
          </p:cNvPr>
          <p:cNvSpPr/>
          <p:nvPr/>
        </p:nvSpPr>
        <p:spPr>
          <a:xfrm>
            <a:off x="241483" y="637649"/>
            <a:ext cx="3223959" cy="523220"/>
          </a:xfrm>
          <a:prstGeom prst="rect">
            <a:avLst/>
          </a:prstGeom>
        </p:spPr>
        <p:txBody>
          <a:bodyPr wrap="none">
            <a:spAutoFit/>
          </a:bodyPr>
          <a:lstStyle/>
          <a:p>
            <a:pPr lvl="0" algn="ctr"/>
            <a:r>
              <a:rPr lang="es-ES" sz="1400" b="1" u="sng" dirty="0"/>
              <a:t>Autenticación para aplicaciones en </a:t>
            </a:r>
            <a:br>
              <a:rPr lang="es-ES" sz="1400" b="1" u="sng" dirty="0"/>
            </a:br>
            <a:r>
              <a:rPr lang="es-ES" sz="1400" b="1" u="sng" dirty="0"/>
              <a:t>dispositivos de entrada limitada </a:t>
            </a:r>
            <a:endParaRPr lang="es-EC" sz="1400" b="1" u="sng" dirty="0"/>
          </a:p>
        </p:txBody>
      </p:sp>
      <p:pic>
        <p:nvPicPr>
          <p:cNvPr id="18" name="Imagen 17">
            <a:extLst>
              <a:ext uri="{FF2B5EF4-FFF2-40B4-BE49-F238E27FC236}">
                <a16:creationId xmlns:a16="http://schemas.microsoft.com/office/drawing/2014/main" id="{0DBBC5D1-7896-4895-8A99-4051AC7B364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5967" y="1473982"/>
            <a:ext cx="3094990" cy="2879725"/>
          </a:xfrm>
          <a:prstGeom prst="rect">
            <a:avLst/>
          </a:prstGeom>
          <a:noFill/>
          <a:ln>
            <a:solidFill>
              <a:schemeClr val="tx1"/>
            </a:solidFill>
          </a:ln>
        </p:spPr>
      </p:pic>
      <p:pic>
        <p:nvPicPr>
          <p:cNvPr id="19" name="Imagen 18">
            <a:extLst>
              <a:ext uri="{FF2B5EF4-FFF2-40B4-BE49-F238E27FC236}">
                <a16:creationId xmlns:a16="http://schemas.microsoft.com/office/drawing/2014/main" id="{28ABD90C-BB80-4004-A60B-E859D5EBB04E}"/>
              </a:ext>
            </a:extLst>
          </p:cNvPr>
          <p:cNvPicPr/>
          <p:nvPr/>
        </p:nvPicPr>
        <p:blipFill>
          <a:blip r:embed="rId4"/>
          <a:stretch>
            <a:fillRect/>
          </a:stretch>
        </p:blipFill>
        <p:spPr>
          <a:xfrm>
            <a:off x="433585" y="4653424"/>
            <a:ext cx="1150631" cy="995168"/>
          </a:xfrm>
          <a:prstGeom prst="rect">
            <a:avLst/>
          </a:prstGeom>
        </p:spPr>
      </p:pic>
      <p:pic>
        <p:nvPicPr>
          <p:cNvPr id="21" name="Imagen 20">
            <a:extLst>
              <a:ext uri="{FF2B5EF4-FFF2-40B4-BE49-F238E27FC236}">
                <a16:creationId xmlns:a16="http://schemas.microsoft.com/office/drawing/2014/main" id="{8AF99219-1E23-42B2-B8F9-2D3BAE184DBA}"/>
              </a:ext>
            </a:extLst>
          </p:cNvPr>
          <p:cNvPicPr/>
          <p:nvPr/>
        </p:nvPicPr>
        <p:blipFill>
          <a:blip r:embed="rId5">
            <a:extLst>
              <a:ext uri="{28A0092B-C50C-407E-A947-70E740481C1C}">
                <a14:useLocalDpi xmlns:a14="http://schemas.microsoft.com/office/drawing/2010/main" val="0"/>
              </a:ext>
            </a:extLst>
          </a:blip>
          <a:srcRect t="8167" b="7442"/>
          <a:stretch>
            <a:fillRect/>
          </a:stretch>
        </p:blipFill>
        <p:spPr bwMode="auto">
          <a:xfrm>
            <a:off x="2037593" y="4724032"/>
            <a:ext cx="1212850" cy="924560"/>
          </a:xfrm>
          <a:prstGeom prst="rect">
            <a:avLst/>
          </a:prstGeom>
          <a:noFill/>
          <a:ln>
            <a:noFill/>
          </a:ln>
        </p:spPr>
      </p:pic>
      <p:pic>
        <p:nvPicPr>
          <p:cNvPr id="22" name="Imagen 21">
            <a:extLst>
              <a:ext uri="{FF2B5EF4-FFF2-40B4-BE49-F238E27FC236}">
                <a16:creationId xmlns:a16="http://schemas.microsoft.com/office/drawing/2014/main" id="{45C7D264-8CDF-4307-B53C-4BDA18924C6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1214" y="796266"/>
            <a:ext cx="3085464" cy="2159634"/>
          </a:xfrm>
          <a:prstGeom prst="rect">
            <a:avLst/>
          </a:prstGeom>
          <a:noFill/>
          <a:ln>
            <a:solidFill>
              <a:schemeClr val="tx1"/>
            </a:solidFill>
          </a:ln>
        </p:spPr>
      </p:pic>
      <p:pic>
        <p:nvPicPr>
          <p:cNvPr id="25" name="Imagen 24">
            <a:extLst>
              <a:ext uri="{FF2B5EF4-FFF2-40B4-BE49-F238E27FC236}">
                <a16:creationId xmlns:a16="http://schemas.microsoft.com/office/drawing/2014/main" id="{7423C081-2A09-446C-8939-F8C4CEF0F60C}"/>
              </a:ext>
            </a:extLst>
          </p:cNvPr>
          <p:cNvPicPr/>
          <p:nvPr/>
        </p:nvPicPr>
        <p:blipFill>
          <a:blip r:embed="rId7"/>
          <a:stretch>
            <a:fillRect/>
          </a:stretch>
        </p:blipFill>
        <p:spPr>
          <a:xfrm>
            <a:off x="6966935" y="810169"/>
            <a:ext cx="3085465" cy="2159635"/>
          </a:xfrm>
          <a:prstGeom prst="rect">
            <a:avLst/>
          </a:prstGeom>
          <a:ln>
            <a:solidFill>
              <a:schemeClr val="tx1"/>
            </a:solidFill>
          </a:ln>
        </p:spPr>
      </p:pic>
      <p:pic>
        <p:nvPicPr>
          <p:cNvPr id="26" name="Imagen 25">
            <a:extLst>
              <a:ext uri="{FF2B5EF4-FFF2-40B4-BE49-F238E27FC236}">
                <a16:creationId xmlns:a16="http://schemas.microsoft.com/office/drawing/2014/main" id="{68193BD9-1133-40BA-9E1D-367EE653F9AE}"/>
              </a:ext>
            </a:extLst>
          </p:cNvPr>
          <p:cNvPicPr/>
          <p:nvPr/>
        </p:nvPicPr>
        <p:blipFill>
          <a:blip r:embed="rId8"/>
          <a:stretch>
            <a:fillRect/>
          </a:stretch>
        </p:blipFill>
        <p:spPr>
          <a:xfrm>
            <a:off x="3641215" y="3410015"/>
            <a:ext cx="3085464" cy="2159634"/>
          </a:xfrm>
          <a:prstGeom prst="rect">
            <a:avLst/>
          </a:prstGeom>
          <a:ln>
            <a:solidFill>
              <a:schemeClr val="tx1"/>
            </a:solidFill>
          </a:ln>
        </p:spPr>
      </p:pic>
      <p:pic>
        <p:nvPicPr>
          <p:cNvPr id="27" name="Imagen 26">
            <a:extLst>
              <a:ext uri="{FF2B5EF4-FFF2-40B4-BE49-F238E27FC236}">
                <a16:creationId xmlns:a16="http://schemas.microsoft.com/office/drawing/2014/main" id="{5FA6AFFA-139F-4705-A1DA-D14381E9B175}"/>
              </a:ext>
            </a:extLst>
          </p:cNvPr>
          <p:cNvPicPr/>
          <p:nvPr/>
        </p:nvPicPr>
        <p:blipFill>
          <a:blip r:embed="rId9"/>
          <a:stretch>
            <a:fillRect/>
          </a:stretch>
        </p:blipFill>
        <p:spPr>
          <a:xfrm>
            <a:off x="6966937" y="3284169"/>
            <a:ext cx="2212975" cy="2879725"/>
          </a:xfrm>
          <a:prstGeom prst="rect">
            <a:avLst/>
          </a:prstGeom>
          <a:ln>
            <a:solidFill>
              <a:schemeClr val="tx1"/>
            </a:solidFill>
          </a:ln>
        </p:spPr>
      </p:pic>
      <p:pic>
        <p:nvPicPr>
          <p:cNvPr id="28" name="Imagen 27">
            <a:extLst>
              <a:ext uri="{FF2B5EF4-FFF2-40B4-BE49-F238E27FC236}">
                <a16:creationId xmlns:a16="http://schemas.microsoft.com/office/drawing/2014/main" id="{E9E04A5C-B90E-426B-83D3-240C43873F51}"/>
              </a:ext>
            </a:extLst>
          </p:cNvPr>
          <p:cNvPicPr/>
          <p:nvPr/>
        </p:nvPicPr>
        <p:blipFill rotWithShape="1">
          <a:blip r:embed="rId10"/>
          <a:srcRect b="17351"/>
          <a:stretch/>
        </p:blipFill>
        <p:spPr bwMode="auto">
          <a:xfrm>
            <a:off x="9420170" y="3396813"/>
            <a:ext cx="2588260" cy="2379345"/>
          </a:xfrm>
          <a:prstGeom prst="rect">
            <a:avLst/>
          </a:prstGeom>
          <a:ln>
            <a:solidFill>
              <a:schemeClr val="tx1"/>
            </a:solidFill>
          </a:ln>
          <a:extLst>
            <a:ext uri="{53640926-AAD7-44D8-BBD7-CCE9431645EC}">
              <a14:shadowObscured xmlns:a14="http://schemas.microsoft.com/office/drawing/2010/main"/>
            </a:ext>
          </a:extLst>
        </p:spPr>
      </p:pic>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11"/>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3" name="Elipse 2">
            <a:extLst>
              <a:ext uri="{FF2B5EF4-FFF2-40B4-BE49-F238E27FC236}">
                <a16:creationId xmlns:a16="http://schemas.microsoft.com/office/drawing/2014/main" id="{40301F0B-AADD-4DA1-B768-283871B304EC}"/>
              </a:ext>
            </a:extLst>
          </p:cNvPr>
          <p:cNvSpPr/>
          <p:nvPr/>
        </p:nvSpPr>
        <p:spPr>
          <a:xfrm>
            <a:off x="9526146" y="3444644"/>
            <a:ext cx="360608" cy="32736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dirty="0"/>
              <a:t>5</a:t>
            </a:r>
            <a:endParaRPr lang="es-EC" dirty="0"/>
          </a:p>
        </p:txBody>
      </p:sp>
      <p:sp>
        <p:nvSpPr>
          <p:cNvPr id="29" name="Elipse 28">
            <a:extLst>
              <a:ext uri="{FF2B5EF4-FFF2-40B4-BE49-F238E27FC236}">
                <a16:creationId xmlns:a16="http://schemas.microsoft.com/office/drawing/2014/main" id="{8F4F4124-80A9-44D2-AF56-ABAB59DA2B9A}"/>
              </a:ext>
            </a:extLst>
          </p:cNvPr>
          <p:cNvSpPr/>
          <p:nvPr/>
        </p:nvSpPr>
        <p:spPr>
          <a:xfrm>
            <a:off x="3705699" y="1150065"/>
            <a:ext cx="360608" cy="32736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dirty="0"/>
              <a:t>1</a:t>
            </a:r>
            <a:endParaRPr lang="es-EC" dirty="0"/>
          </a:p>
        </p:txBody>
      </p:sp>
      <p:sp>
        <p:nvSpPr>
          <p:cNvPr id="30" name="Elipse 29">
            <a:extLst>
              <a:ext uri="{FF2B5EF4-FFF2-40B4-BE49-F238E27FC236}">
                <a16:creationId xmlns:a16="http://schemas.microsoft.com/office/drawing/2014/main" id="{7CE7AB6A-7B34-4341-BACB-8FB0AF68F238}"/>
              </a:ext>
            </a:extLst>
          </p:cNvPr>
          <p:cNvSpPr/>
          <p:nvPr/>
        </p:nvSpPr>
        <p:spPr>
          <a:xfrm>
            <a:off x="7140262" y="986381"/>
            <a:ext cx="360608" cy="32736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dirty="0"/>
              <a:t>2</a:t>
            </a:r>
            <a:endParaRPr lang="es-EC" dirty="0"/>
          </a:p>
        </p:txBody>
      </p:sp>
      <p:sp>
        <p:nvSpPr>
          <p:cNvPr id="31" name="Elipse 30">
            <a:extLst>
              <a:ext uri="{FF2B5EF4-FFF2-40B4-BE49-F238E27FC236}">
                <a16:creationId xmlns:a16="http://schemas.microsoft.com/office/drawing/2014/main" id="{4DBEE47D-60C6-4F2A-8CF2-6DB8A1B57956}"/>
              </a:ext>
            </a:extLst>
          </p:cNvPr>
          <p:cNvSpPr/>
          <p:nvPr/>
        </p:nvSpPr>
        <p:spPr>
          <a:xfrm>
            <a:off x="3734665" y="3842143"/>
            <a:ext cx="360608" cy="32736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dirty="0"/>
              <a:t>3</a:t>
            </a:r>
            <a:endParaRPr lang="es-EC" dirty="0"/>
          </a:p>
        </p:txBody>
      </p:sp>
      <p:sp>
        <p:nvSpPr>
          <p:cNvPr id="32" name="Elipse 31">
            <a:extLst>
              <a:ext uri="{FF2B5EF4-FFF2-40B4-BE49-F238E27FC236}">
                <a16:creationId xmlns:a16="http://schemas.microsoft.com/office/drawing/2014/main" id="{86765E26-4A71-4C94-B8EF-1C9A5BA30AF7}"/>
              </a:ext>
            </a:extLst>
          </p:cNvPr>
          <p:cNvSpPr/>
          <p:nvPr/>
        </p:nvSpPr>
        <p:spPr>
          <a:xfrm>
            <a:off x="7045012" y="3351788"/>
            <a:ext cx="360608" cy="32736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dirty="0"/>
              <a:t>4</a:t>
            </a:r>
            <a:endParaRPr lang="es-EC" dirty="0"/>
          </a:p>
        </p:txBody>
      </p:sp>
      <p:sp>
        <p:nvSpPr>
          <p:cNvPr id="20" name="TextBox 2">
            <a:extLst>
              <a:ext uri="{FF2B5EF4-FFF2-40B4-BE49-F238E27FC236}">
                <a16:creationId xmlns:a16="http://schemas.microsoft.com/office/drawing/2014/main" id="{CDDF17AE-078F-48C6-95B7-D0BFAEBE5667}"/>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a:t>
            </a:r>
            <a:r>
              <a:rPr lang="es-419" sz="1000" b="1" dirty="0">
                <a:solidFill>
                  <a:schemeClr val="bg2">
                    <a:lumMod val="50000"/>
                  </a:schemeClr>
                </a:solidFill>
                <a:latin typeface="Calibri" panose="020F0502020204030204" pitchFamily="34" charset="0"/>
                <a:cs typeface="Calibri" panose="020F0502020204030204" pitchFamily="34" charset="0"/>
              </a:rPr>
              <a:t>4. Implementación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3731290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393305" y="125537"/>
            <a:ext cx="11760058" cy="400110"/>
          </a:xfrm>
          <a:prstGeom prst="rect">
            <a:avLst/>
          </a:prstGeom>
          <a:noFill/>
        </p:spPr>
        <p:txBody>
          <a:bodyPr wrap="square" rtlCol="0">
            <a:spAutoFit/>
          </a:bodyPr>
          <a:lstStyle/>
          <a:p>
            <a:r>
              <a:rPr lang="es-ES" sz="2000" b="1" dirty="0"/>
              <a:t>Implementación de los aplicativos de robótica social - Aplicativo de Cuidados de la Salud</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20" name="Rectángulo 19">
            <a:extLst>
              <a:ext uri="{FF2B5EF4-FFF2-40B4-BE49-F238E27FC236}">
                <a16:creationId xmlns:a16="http://schemas.microsoft.com/office/drawing/2014/main" id="{45E374AD-B574-49A0-BD17-B78163B3CA1A}"/>
              </a:ext>
            </a:extLst>
          </p:cNvPr>
          <p:cNvSpPr/>
          <p:nvPr/>
        </p:nvSpPr>
        <p:spPr>
          <a:xfrm>
            <a:off x="1592684" y="623630"/>
            <a:ext cx="2430474" cy="307777"/>
          </a:xfrm>
          <a:prstGeom prst="rect">
            <a:avLst/>
          </a:prstGeom>
        </p:spPr>
        <p:txBody>
          <a:bodyPr wrap="none">
            <a:spAutoFit/>
          </a:bodyPr>
          <a:lstStyle/>
          <a:p>
            <a:pPr lvl="0"/>
            <a:r>
              <a:rPr lang="es-419" sz="1400" b="1" u="sng" dirty="0"/>
              <a:t>Agendamiento de Eventos</a:t>
            </a:r>
            <a:endParaRPr lang="es-EC" sz="1400" u="sng" dirty="0"/>
          </a:p>
        </p:txBody>
      </p:sp>
      <p:sp>
        <p:nvSpPr>
          <p:cNvPr id="14" name="Rectángulo 13">
            <a:extLst>
              <a:ext uri="{FF2B5EF4-FFF2-40B4-BE49-F238E27FC236}">
                <a16:creationId xmlns:a16="http://schemas.microsoft.com/office/drawing/2014/main" id="{77988D01-0A5B-4D2B-BE50-8E3EA36FD3E8}"/>
              </a:ext>
            </a:extLst>
          </p:cNvPr>
          <p:cNvSpPr/>
          <p:nvPr/>
        </p:nvSpPr>
        <p:spPr>
          <a:xfrm>
            <a:off x="7757300" y="668073"/>
            <a:ext cx="1952779" cy="307777"/>
          </a:xfrm>
          <a:prstGeom prst="rect">
            <a:avLst/>
          </a:prstGeom>
        </p:spPr>
        <p:txBody>
          <a:bodyPr wrap="none">
            <a:spAutoFit/>
          </a:bodyPr>
          <a:lstStyle/>
          <a:p>
            <a:pPr lvl="0"/>
            <a:r>
              <a:rPr lang="es-ES" sz="1400" b="1" u="sng" dirty="0"/>
              <a:t>Consulta de Eventos</a:t>
            </a:r>
            <a:endParaRPr lang="es-EC" sz="1400" u="sng" dirty="0"/>
          </a:p>
        </p:txBody>
      </p:sp>
      <p:pic>
        <p:nvPicPr>
          <p:cNvPr id="12" name="Imagen 11">
            <a:extLst>
              <a:ext uri="{FF2B5EF4-FFF2-40B4-BE49-F238E27FC236}">
                <a16:creationId xmlns:a16="http://schemas.microsoft.com/office/drawing/2014/main" id="{07B8AF76-8D29-476F-8020-2C2F14CE5E1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3287" y="980506"/>
            <a:ext cx="3585210" cy="5039995"/>
          </a:xfrm>
          <a:prstGeom prst="rect">
            <a:avLst/>
          </a:prstGeom>
          <a:noFill/>
          <a:ln>
            <a:noFill/>
          </a:ln>
        </p:spPr>
      </p:pic>
      <p:pic>
        <p:nvPicPr>
          <p:cNvPr id="16" name="Imagen 15">
            <a:extLst>
              <a:ext uri="{FF2B5EF4-FFF2-40B4-BE49-F238E27FC236}">
                <a16:creationId xmlns:a16="http://schemas.microsoft.com/office/drawing/2014/main" id="{D93C38C9-CCC3-4CBA-943A-077B797AB47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297043" y="1080031"/>
            <a:ext cx="3083003" cy="4808770"/>
          </a:xfrm>
          <a:prstGeom prst="rect">
            <a:avLst/>
          </a:prstGeom>
          <a:noFill/>
          <a:ln>
            <a:noFill/>
          </a:ln>
        </p:spPr>
      </p:pic>
      <p:sp>
        <p:nvSpPr>
          <p:cNvPr id="10" name="TextBox 2">
            <a:extLst>
              <a:ext uri="{FF2B5EF4-FFF2-40B4-BE49-F238E27FC236}">
                <a16:creationId xmlns:a16="http://schemas.microsoft.com/office/drawing/2014/main" id="{82DB4777-0928-4932-ACAE-D4C5E53EB31E}"/>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a:t>
            </a:r>
            <a:r>
              <a:rPr lang="es-419" sz="1000" b="1" dirty="0">
                <a:solidFill>
                  <a:schemeClr val="bg2">
                    <a:lumMod val="50000"/>
                  </a:schemeClr>
                </a:solidFill>
                <a:latin typeface="Calibri" panose="020F0502020204030204" pitchFamily="34" charset="0"/>
                <a:cs typeface="Calibri" panose="020F0502020204030204" pitchFamily="34" charset="0"/>
              </a:rPr>
              <a:t>4. Implementación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1637738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1155701" y="120701"/>
            <a:ext cx="10449732" cy="400110"/>
          </a:xfrm>
          <a:prstGeom prst="rect">
            <a:avLst/>
          </a:prstGeom>
          <a:noFill/>
        </p:spPr>
        <p:txBody>
          <a:bodyPr wrap="square" rtlCol="0">
            <a:spAutoFit/>
          </a:bodyPr>
          <a:lstStyle/>
          <a:p>
            <a:r>
              <a:rPr lang="es-ES" sz="2000" b="1" dirty="0"/>
              <a:t>Diseño del sistema Cloud Robotics para desarrollo de aplicativos de robótica social</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5"/>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3" name="CuadroTexto 2">
            <a:extLst>
              <a:ext uri="{FF2B5EF4-FFF2-40B4-BE49-F238E27FC236}">
                <a16:creationId xmlns:a16="http://schemas.microsoft.com/office/drawing/2014/main" id="{B0F284E9-7D1E-4B22-A3C5-ED713310F6C6}"/>
              </a:ext>
            </a:extLst>
          </p:cNvPr>
          <p:cNvSpPr txBox="1"/>
          <p:nvPr/>
        </p:nvSpPr>
        <p:spPr>
          <a:xfrm>
            <a:off x="3217572" y="576842"/>
            <a:ext cx="5756855" cy="369332"/>
          </a:xfrm>
          <a:prstGeom prst="rect">
            <a:avLst/>
          </a:prstGeom>
          <a:noFill/>
        </p:spPr>
        <p:txBody>
          <a:bodyPr wrap="square" rtlCol="0">
            <a:spAutoFit/>
          </a:bodyPr>
          <a:lstStyle/>
          <a:p>
            <a:r>
              <a:rPr lang="es-ES" b="1" dirty="0"/>
              <a:t>Funcionamiento Aplicativo Cuidados de la Salud</a:t>
            </a:r>
            <a:endParaRPr lang="es-EC" b="1" dirty="0"/>
          </a:p>
        </p:txBody>
      </p:sp>
      <p:sp>
        <p:nvSpPr>
          <p:cNvPr id="15" name="TextBox 2">
            <a:extLst>
              <a:ext uri="{FF2B5EF4-FFF2-40B4-BE49-F238E27FC236}">
                <a16:creationId xmlns:a16="http://schemas.microsoft.com/office/drawing/2014/main" id="{EFDD13BC-839D-442D-9BC0-8C0564286863}"/>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a:t>
            </a:r>
            <a:r>
              <a:rPr lang="es-419" sz="1000" b="1" dirty="0">
                <a:solidFill>
                  <a:schemeClr val="bg2">
                    <a:lumMod val="50000"/>
                  </a:schemeClr>
                </a:solidFill>
                <a:latin typeface="Calibri" panose="020F0502020204030204" pitchFamily="34" charset="0"/>
                <a:cs typeface="Calibri" panose="020F0502020204030204" pitchFamily="34" charset="0"/>
              </a:rPr>
              <a:t>4. Implementación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pic>
        <p:nvPicPr>
          <p:cNvPr id="2" name="Video_Aplicacion_Cuidados_Salud">
            <a:hlinkClick r:id="" action="ppaction://media"/>
            <a:extLst>
              <a:ext uri="{FF2B5EF4-FFF2-40B4-BE49-F238E27FC236}">
                <a16:creationId xmlns:a16="http://schemas.microsoft.com/office/drawing/2014/main" id="{1C849745-C3A2-4490-8CA6-9405FB1DBDD6}"/>
              </a:ext>
            </a:extLst>
          </p:cNvPr>
          <p:cNvPicPr>
            <a:picLocks noChangeAspect="1"/>
          </p:cNvPicPr>
          <p:nvPr>
            <a:videoFile r:link="rId2"/>
            <p:extLst>
              <p:ext uri="{DAA4B4D4-6D71-4841-9C94-3DE7FCFB9230}">
                <p14:media xmlns:p14="http://schemas.microsoft.com/office/powerpoint/2010/main" r:link="rId1"/>
              </p:ext>
            </p:extLst>
          </p:nvPr>
        </p:nvPicPr>
        <p:blipFill>
          <a:blip r:embed="rId6"/>
          <a:stretch>
            <a:fillRect/>
          </a:stretch>
        </p:blipFill>
        <p:spPr>
          <a:xfrm>
            <a:off x="1535999" y="1002205"/>
            <a:ext cx="9120000" cy="5130000"/>
          </a:xfrm>
          <a:prstGeom prst="rect">
            <a:avLst/>
          </a:prstGeom>
        </p:spPr>
      </p:pic>
    </p:spTree>
    <p:extLst>
      <p:ext uri="{BB962C8B-B14F-4D97-AF65-F5344CB8AC3E}">
        <p14:creationId xmlns:p14="http://schemas.microsoft.com/office/powerpoint/2010/main" val="30992967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6" name="CuadroTexto 5">
            <a:extLst>
              <a:ext uri="{FF2B5EF4-FFF2-40B4-BE49-F238E27FC236}">
                <a16:creationId xmlns:a16="http://schemas.microsoft.com/office/drawing/2014/main" id="{B1DC4EDA-80F2-42FC-AF28-E6F88D1F7ED1}"/>
              </a:ext>
            </a:extLst>
          </p:cNvPr>
          <p:cNvSpPr txBox="1"/>
          <p:nvPr/>
        </p:nvSpPr>
        <p:spPr>
          <a:xfrm>
            <a:off x="542235" y="137381"/>
            <a:ext cx="11107529" cy="400110"/>
          </a:xfrm>
          <a:prstGeom prst="rect">
            <a:avLst/>
          </a:prstGeom>
          <a:noFill/>
        </p:spPr>
        <p:txBody>
          <a:bodyPr wrap="square" rtlCol="0">
            <a:spAutoFit/>
          </a:bodyPr>
          <a:lstStyle/>
          <a:p>
            <a:r>
              <a:rPr lang="es-ES" sz="2000" b="1" dirty="0"/>
              <a:t>Implementación de los aplicativos de robótica social - Aplicativo de Cuidados de la Salud</a:t>
            </a:r>
          </a:p>
        </p:txBody>
      </p:sp>
      <p:pic>
        <p:nvPicPr>
          <p:cNvPr id="3" name="Imagen 2">
            <a:extLst>
              <a:ext uri="{FF2B5EF4-FFF2-40B4-BE49-F238E27FC236}">
                <a16:creationId xmlns:a16="http://schemas.microsoft.com/office/drawing/2014/main" id="{D7AF0328-0A58-4581-B963-838BAD3603AF}"/>
              </a:ext>
            </a:extLst>
          </p:cNvPr>
          <p:cNvPicPr>
            <a:picLocks noChangeAspect="1"/>
          </p:cNvPicPr>
          <p:nvPr/>
        </p:nvPicPr>
        <p:blipFill>
          <a:blip r:embed="rId4"/>
          <a:stretch>
            <a:fillRect/>
          </a:stretch>
        </p:blipFill>
        <p:spPr>
          <a:xfrm>
            <a:off x="7065063" y="1724730"/>
            <a:ext cx="4785805" cy="3408540"/>
          </a:xfrm>
          <a:prstGeom prst="rect">
            <a:avLst/>
          </a:prstGeom>
        </p:spPr>
      </p:pic>
      <p:pic>
        <p:nvPicPr>
          <p:cNvPr id="4" name="Imagen 3">
            <a:extLst>
              <a:ext uri="{FF2B5EF4-FFF2-40B4-BE49-F238E27FC236}">
                <a16:creationId xmlns:a16="http://schemas.microsoft.com/office/drawing/2014/main" id="{8AEB253F-C5E1-40E7-9FF6-938742E7213A}"/>
              </a:ext>
            </a:extLst>
          </p:cNvPr>
          <p:cNvPicPr>
            <a:picLocks noChangeAspect="1"/>
          </p:cNvPicPr>
          <p:nvPr/>
        </p:nvPicPr>
        <p:blipFill rotWithShape="1">
          <a:blip r:embed="rId5"/>
          <a:srcRect b="4367"/>
          <a:stretch/>
        </p:blipFill>
        <p:spPr>
          <a:xfrm>
            <a:off x="341132" y="1757616"/>
            <a:ext cx="6278272" cy="3375654"/>
          </a:xfrm>
          <a:prstGeom prst="rect">
            <a:avLst/>
          </a:prstGeom>
        </p:spPr>
      </p:pic>
      <p:sp>
        <p:nvSpPr>
          <p:cNvPr id="8" name="TextBox 2">
            <a:extLst>
              <a:ext uri="{FF2B5EF4-FFF2-40B4-BE49-F238E27FC236}">
                <a16:creationId xmlns:a16="http://schemas.microsoft.com/office/drawing/2014/main" id="{9461004E-0B3C-48EA-91E8-45AF88A3CED4}"/>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a:t>
            </a:r>
            <a:r>
              <a:rPr lang="es-419" sz="1000" b="1" dirty="0">
                <a:solidFill>
                  <a:schemeClr val="bg2">
                    <a:lumMod val="50000"/>
                  </a:schemeClr>
                </a:solidFill>
                <a:latin typeface="Calibri" panose="020F0502020204030204" pitchFamily="34" charset="0"/>
                <a:cs typeface="Calibri" panose="020F0502020204030204" pitchFamily="34" charset="0"/>
              </a:rPr>
              <a:t>4. Implementación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
        <p:nvSpPr>
          <p:cNvPr id="10" name="CuadroTexto 9">
            <a:extLst>
              <a:ext uri="{FF2B5EF4-FFF2-40B4-BE49-F238E27FC236}">
                <a16:creationId xmlns:a16="http://schemas.microsoft.com/office/drawing/2014/main" id="{2A8C1363-4C5A-46B6-9508-0DE0E87E1679}"/>
              </a:ext>
            </a:extLst>
          </p:cNvPr>
          <p:cNvSpPr txBox="1"/>
          <p:nvPr/>
        </p:nvSpPr>
        <p:spPr>
          <a:xfrm>
            <a:off x="5228821" y="632039"/>
            <a:ext cx="1734355" cy="369332"/>
          </a:xfrm>
          <a:prstGeom prst="rect">
            <a:avLst/>
          </a:prstGeom>
          <a:noFill/>
        </p:spPr>
        <p:txBody>
          <a:bodyPr wrap="square" rtlCol="0">
            <a:spAutoFit/>
          </a:bodyPr>
          <a:lstStyle/>
          <a:p>
            <a:r>
              <a:rPr lang="es-ES" b="1" dirty="0"/>
              <a:t>Página WEB</a:t>
            </a:r>
            <a:endParaRPr lang="es-EC" b="1" dirty="0"/>
          </a:p>
        </p:txBody>
      </p:sp>
      <p:sp>
        <p:nvSpPr>
          <p:cNvPr id="11" name="CuadroTexto 10">
            <a:extLst>
              <a:ext uri="{FF2B5EF4-FFF2-40B4-BE49-F238E27FC236}">
                <a16:creationId xmlns:a16="http://schemas.microsoft.com/office/drawing/2014/main" id="{EE3A6F1B-2716-4FC6-B424-8024B8D9DC73}"/>
              </a:ext>
            </a:extLst>
          </p:cNvPr>
          <p:cNvSpPr txBox="1"/>
          <p:nvPr/>
        </p:nvSpPr>
        <p:spPr>
          <a:xfrm>
            <a:off x="290867" y="1143600"/>
            <a:ext cx="6874445" cy="338554"/>
          </a:xfrm>
          <a:prstGeom prst="rect">
            <a:avLst/>
          </a:prstGeom>
          <a:noFill/>
        </p:spPr>
        <p:txBody>
          <a:bodyPr wrap="square" rtlCol="0">
            <a:spAutoFit/>
          </a:bodyPr>
          <a:lstStyle/>
          <a:p>
            <a:r>
              <a:rPr lang="es-ES" sz="1600" b="1" dirty="0"/>
              <a:t>Objetivo: </a:t>
            </a:r>
            <a:r>
              <a:rPr lang="es-ES" sz="1600" dirty="0"/>
              <a:t>Consultar la información de todos los pacientes registrados</a:t>
            </a:r>
          </a:p>
        </p:txBody>
      </p:sp>
    </p:spTree>
    <p:extLst>
      <p:ext uri="{BB962C8B-B14F-4D97-AF65-F5344CB8AC3E}">
        <p14:creationId xmlns:p14="http://schemas.microsoft.com/office/powerpoint/2010/main" val="3407168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1155701" y="120701"/>
            <a:ext cx="10449732" cy="400110"/>
          </a:xfrm>
          <a:prstGeom prst="rect">
            <a:avLst/>
          </a:prstGeom>
          <a:noFill/>
        </p:spPr>
        <p:txBody>
          <a:bodyPr wrap="square" rtlCol="0">
            <a:spAutoFit/>
          </a:bodyPr>
          <a:lstStyle/>
          <a:p>
            <a:r>
              <a:rPr lang="es-ES" sz="2000" b="1" dirty="0"/>
              <a:t>Diseño del sistema Cloud Robotics para desarrollo de aplicativos de robótica social</a:t>
            </a:r>
          </a:p>
        </p:txBody>
      </p:sp>
      <p:sp>
        <p:nvSpPr>
          <p:cNvPr id="23" name="TextBox 2">
            <a:extLst>
              <a:ext uri="{FF2B5EF4-FFF2-40B4-BE49-F238E27FC236}">
                <a16:creationId xmlns:a16="http://schemas.microsoft.com/office/drawing/2014/main" id="{FA889BC9-605F-45D3-9664-141252FE7421}"/>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a:t>
            </a:r>
            <a:r>
              <a:rPr lang="es-419" sz="1000" b="1" dirty="0">
                <a:solidFill>
                  <a:schemeClr val="bg2">
                    <a:lumMod val="50000"/>
                  </a:schemeClr>
                </a:solidFill>
                <a:latin typeface="Calibri" panose="020F0502020204030204" pitchFamily="34" charset="0"/>
                <a:cs typeface="Calibri" panose="020F0502020204030204" pitchFamily="34" charset="0"/>
              </a:rPr>
              <a:t>3. Diseño     </a:t>
            </a:r>
            <a:r>
              <a:rPr lang="es-419" sz="1000" dirty="0">
                <a:solidFill>
                  <a:schemeClr val="bg2">
                    <a:lumMod val="50000"/>
                  </a:schemeClr>
                </a:solidFill>
                <a:latin typeface="Calibri" panose="020F0502020204030204" pitchFamily="34" charset="0"/>
                <a:cs typeface="Calibri" panose="020F0502020204030204" pitchFamily="34" charset="0"/>
              </a:rPr>
              <a:t>4. Implementación     5. Pruebas y Resultados      6. Conclusiones y recomendaciones</a:t>
            </a:r>
            <a:r>
              <a:rPr lang="es-419" sz="1000" dirty="0">
                <a:solidFill>
                  <a:schemeClr val="bg2">
                    <a:lumMod val="50000"/>
                  </a:schemeClr>
                </a:solidFill>
              </a:rPr>
              <a:t>	    </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3" name="CuadroTexto 2">
            <a:extLst>
              <a:ext uri="{FF2B5EF4-FFF2-40B4-BE49-F238E27FC236}">
                <a16:creationId xmlns:a16="http://schemas.microsoft.com/office/drawing/2014/main" id="{B0F284E9-7D1E-4B22-A3C5-ED713310F6C6}"/>
              </a:ext>
            </a:extLst>
          </p:cNvPr>
          <p:cNvSpPr txBox="1"/>
          <p:nvPr/>
        </p:nvSpPr>
        <p:spPr>
          <a:xfrm>
            <a:off x="4105012" y="631566"/>
            <a:ext cx="3981975" cy="369332"/>
          </a:xfrm>
          <a:prstGeom prst="rect">
            <a:avLst/>
          </a:prstGeom>
          <a:noFill/>
        </p:spPr>
        <p:txBody>
          <a:bodyPr wrap="square" rtlCol="0">
            <a:spAutoFit/>
          </a:bodyPr>
          <a:lstStyle/>
          <a:p>
            <a:r>
              <a:rPr lang="es-ES" b="1" dirty="0"/>
              <a:t>Aplicativo de Atención al Cliente</a:t>
            </a:r>
            <a:endParaRPr lang="es-EC" b="1" dirty="0"/>
          </a:p>
        </p:txBody>
      </p:sp>
      <p:sp>
        <p:nvSpPr>
          <p:cNvPr id="20" name="Rectángulo 19">
            <a:extLst>
              <a:ext uri="{FF2B5EF4-FFF2-40B4-BE49-F238E27FC236}">
                <a16:creationId xmlns:a16="http://schemas.microsoft.com/office/drawing/2014/main" id="{45E374AD-B574-49A0-BD17-B78163B3CA1A}"/>
              </a:ext>
            </a:extLst>
          </p:cNvPr>
          <p:cNvSpPr/>
          <p:nvPr/>
        </p:nvSpPr>
        <p:spPr>
          <a:xfrm>
            <a:off x="152900" y="1024122"/>
            <a:ext cx="2582758" cy="307777"/>
          </a:xfrm>
          <a:prstGeom prst="rect">
            <a:avLst/>
          </a:prstGeom>
        </p:spPr>
        <p:txBody>
          <a:bodyPr wrap="none">
            <a:spAutoFit/>
          </a:bodyPr>
          <a:lstStyle/>
          <a:p>
            <a:pPr lvl="0"/>
            <a:r>
              <a:rPr lang="es-419" sz="1400" b="1" u="sng" dirty="0"/>
              <a:t>Planteamiento del Problema</a:t>
            </a:r>
            <a:endParaRPr lang="es-EC" sz="1400" u="sng" dirty="0"/>
          </a:p>
        </p:txBody>
      </p:sp>
      <p:sp>
        <p:nvSpPr>
          <p:cNvPr id="4" name="Rectángulo 3">
            <a:extLst>
              <a:ext uri="{FF2B5EF4-FFF2-40B4-BE49-F238E27FC236}">
                <a16:creationId xmlns:a16="http://schemas.microsoft.com/office/drawing/2014/main" id="{7D44DB3E-E146-4855-98EC-0713E55F5FF9}"/>
              </a:ext>
            </a:extLst>
          </p:cNvPr>
          <p:cNvSpPr/>
          <p:nvPr/>
        </p:nvSpPr>
        <p:spPr>
          <a:xfrm>
            <a:off x="206770" y="1331899"/>
            <a:ext cx="5117600" cy="2893100"/>
          </a:xfrm>
          <a:prstGeom prst="rect">
            <a:avLst/>
          </a:prstGeom>
        </p:spPr>
        <p:txBody>
          <a:bodyPr wrap="square">
            <a:spAutoFit/>
          </a:bodyPr>
          <a:lstStyle/>
          <a:p>
            <a:pPr algn="just"/>
            <a:r>
              <a:rPr lang="es-EC" sz="1400" dirty="0"/>
              <a:t>En el año 2020, la pandemia de COVID-19 obligó a los países a entrar en aislamiento parcial y total, impidiendo el ejercicio de toda actividad económica donde la interacción humana es indispensable. </a:t>
            </a:r>
          </a:p>
          <a:p>
            <a:pPr algn="just"/>
            <a:endParaRPr lang="es-EC" sz="1400" dirty="0"/>
          </a:p>
          <a:p>
            <a:pPr algn="just"/>
            <a:r>
              <a:rPr lang="es-EC" sz="1400" dirty="0"/>
              <a:t>Sin embargo, a inicios del 2021 se ha evidenciado una reintegración de las personas a sus actividades diarias, bajo el estricto control de medidas de bioseguridad implementadas como: distanciamiento social y uso de mascarillas. </a:t>
            </a:r>
          </a:p>
          <a:p>
            <a:pPr algn="just"/>
            <a:endParaRPr lang="es-EC" sz="1400" dirty="0"/>
          </a:p>
          <a:p>
            <a:pPr algn="just"/>
            <a:r>
              <a:rPr lang="es-EC" sz="1400" dirty="0"/>
              <a:t>Debido a esto, se ha planteado la posibilidad de utilizar robots, en el campo de atención al cliente, para brindar un servicio de calidad sin contacto directo con el usuario. </a:t>
            </a:r>
          </a:p>
        </p:txBody>
      </p:sp>
      <p:sp>
        <p:nvSpPr>
          <p:cNvPr id="8" name="Rectángulo 7">
            <a:extLst>
              <a:ext uri="{FF2B5EF4-FFF2-40B4-BE49-F238E27FC236}">
                <a16:creationId xmlns:a16="http://schemas.microsoft.com/office/drawing/2014/main" id="{3710CBE7-63E8-4515-95BA-979B4DD3FD8E}"/>
              </a:ext>
            </a:extLst>
          </p:cNvPr>
          <p:cNvSpPr/>
          <p:nvPr/>
        </p:nvSpPr>
        <p:spPr>
          <a:xfrm>
            <a:off x="158662" y="4512880"/>
            <a:ext cx="5165708" cy="1384995"/>
          </a:xfrm>
          <a:prstGeom prst="rect">
            <a:avLst/>
          </a:prstGeom>
        </p:spPr>
        <p:txBody>
          <a:bodyPr wrap="square">
            <a:spAutoFit/>
          </a:bodyPr>
          <a:lstStyle/>
          <a:p>
            <a:pPr algn="just"/>
            <a:r>
              <a:rPr lang="es-ES" sz="1400" dirty="0"/>
              <a:t>Aplicativo dirigido a la reserva de robots fijos y móviles disponibles en el Laboratorio de Robótica de la Universidad de las Fuerzas Armadas - ESPE, mediante la utilización de un chatbot en línea vinculado al robot humanoide NAO y la integración de una base de datos en la nube para el almacenamiento de la información entregada por el usuario.</a:t>
            </a:r>
            <a:endParaRPr lang="es-EC" sz="1400" dirty="0"/>
          </a:p>
        </p:txBody>
      </p:sp>
      <p:sp>
        <p:nvSpPr>
          <p:cNvPr id="16" name="Rectángulo 15">
            <a:extLst>
              <a:ext uri="{FF2B5EF4-FFF2-40B4-BE49-F238E27FC236}">
                <a16:creationId xmlns:a16="http://schemas.microsoft.com/office/drawing/2014/main" id="{C59825A1-9BF9-43A6-8918-08F269F7ACD7}"/>
              </a:ext>
            </a:extLst>
          </p:cNvPr>
          <p:cNvSpPr/>
          <p:nvPr/>
        </p:nvSpPr>
        <p:spPr>
          <a:xfrm>
            <a:off x="158662" y="4181999"/>
            <a:ext cx="1059906" cy="307777"/>
          </a:xfrm>
          <a:prstGeom prst="rect">
            <a:avLst/>
          </a:prstGeom>
        </p:spPr>
        <p:txBody>
          <a:bodyPr wrap="none">
            <a:spAutoFit/>
          </a:bodyPr>
          <a:lstStyle/>
          <a:p>
            <a:pPr lvl="0"/>
            <a:r>
              <a:rPr lang="es-419" sz="1400" b="1" u="sng" dirty="0"/>
              <a:t>Propuesta</a:t>
            </a:r>
            <a:endParaRPr lang="es-EC" sz="1400" u="sng" dirty="0"/>
          </a:p>
        </p:txBody>
      </p:sp>
      <p:sp>
        <p:nvSpPr>
          <p:cNvPr id="21" name="Rectángulo 20">
            <a:extLst>
              <a:ext uri="{FF2B5EF4-FFF2-40B4-BE49-F238E27FC236}">
                <a16:creationId xmlns:a16="http://schemas.microsoft.com/office/drawing/2014/main" id="{2287674B-5085-47D4-9AD7-297D8E86C255}"/>
              </a:ext>
            </a:extLst>
          </p:cNvPr>
          <p:cNvSpPr/>
          <p:nvPr/>
        </p:nvSpPr>
        <p:spPr>
          <a:xfrm>
            <a:off x="5728200" y="1037798"/>
            <a:ext cx="2619628" cy="307777"/>
          </a:xfrm>
          <a:prstGeom prst="rect">
            <a:avLst/>
          </a:prstGeom>
        </p:spPr>
        <p:txBody>
          <a:bodyPr wrap="none">
            <a:spAutoFit/>
          </a:bodyPr>
          <a:lstStyle/>
          <a:p>
            <a:pPr lvl="0"/>
            <a:r>
              <a:rPr lang="es-419" sz="1400" b="1" u="sng" dirty="0"/>
              <a:t>Arquitectura Cloud Robotics</a:t>
            </a:r>
            <a:endParaRPr lang="es-EC" sz="1400" u="sng" dirty="0"/>
          </a:p>
        </p:txBody>
      </p:sp>
      <p:pic>
        <p:nvPicPr>
          <p:cNvPr id="12" name="Imagen 11">
            <a:extLst>
              <a:ext uri="{FF2B5EF4-FFF2-40B4-BE49-F238E27FC236}">
                <a16:creationId xmlns:a16="http://schemas.microsoft.com/office/drawing/2014/main" id="{EFCCF12D-6A24-41A8-8472-44D16D56126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728200" y="1646932"/>
            <a:ext cx="6257030" cy="3605209"/>
          </a:xfrm>
          <a:prstGeom prst="rect">
            <a:avLst/>
          </a:prstGeom>
          <a:noFill/>
          <a:ln>
            <a:solidFill>
              <a:schemeClr val="tx1"/>
            </a:solidFill>
          </a:ln>
        </p:spPr>
      </p:pic>
    </p:spTree>
    <p:extLst>
      <p:ext uri="{BB962C8B-B14F-4D97-AF65-F5344CB8AC3E}">
        <p14:creationId xmlns:p14="http://schemas.microsoft.com/office/powerpoint/2010/main" val="2564736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5218505" y="152638"/>
            <a:ext cx="1754990" cy="400110"/>
          </a:xfrm>
          <a:prstGeom prst="rect">
            <a:avLst/>
          </a:prstGeom>
          <a:noFill/>
        </p:spPr>
        <p:txBody>
          <a:bodyPr wrap="square" rtlCol="0">
            <a:spAutoFit/>
          </a:bodyPr>
          <a:lstStyle/>
          <a:p>
            <a:r>
              <a:rPr lang="es-EC" sz="2000" b="1" dirty="0"/>
              <a:t>CONTENIDO</a:t>
            </a:r>
          </a:p>
        </p:txBody>
      </p:sp>
      <p:sp>
        <p:nvSpPr>
          <p:cNvPr id="23" name="TextBox 2">
            <a:extLst>
              <a:ext uri="{FF2B5EF4-FFF2-40B4-BE49-F238E27FC236}">
                <a16:creationId xmlns:a16="http://schemas.microsoft.com/office/drawing/2014/main" id="{FA889BC9-605F-45D3-9664-141252FE7421}"/>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4. Implementación     5. Pruebas y Resultados      6. Conclusiones y recomendaciones</a:t>
            </a:r>
            <a:r>
              <a:rPr lang="es-419" sz="1000" dirty="0">
                <a:solidFill>
                  <a:schemeClr val="bg2">
                    <a:lumMod val="50000"/>
                  </a:schemeClr>
                </a:solidFill>
              </a:rPr>
              <a:t>	    </a:t>
            </a:r>
          </a:p>
        </p:txBody>
      </p:sp>
      <p:graphicFrame>
        <p:nvGraphicFramePr>
          <p:cNvPr id="2" name="Diagrama 1">
            <a:extLst>
              <a:ext uri="{FF2B5EF4-FFF2-40B4-BE49-F238E27FC236}">
                <a16:creationId xmlns:a16="http://schemas.microsoft.com/office/drawing/2014/main" id="{D796657E-45F2-42F0-BE47-7B724B9D2397}"/>
              </a:ext>
            </a:extLst>
          </p:cNvPr>
          <p:cNvGraphicFramePr/>
          <p:nvPr>
            <p:extLst>
              <p:ext uri="{D42A27DB-BD31-4B8C-83A1-F6EECF244321}">
                <p14:modId xmlns:p14="http://schemas.microsoft.com/office/powerpoint/2010/main" val="1413312621"/>
              </p:ext>
            </p:extLst>
          </p:nvPr>
        </p:nvGraphicFramePr>
        <p:xfrm>
          <a:off x="384846" y="824248"/>
          <a:ext cx="5400000" cy="4984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a 7">
            <a:extLst>
              <a:ext uri="{FF2B5EF4-FFF2-40B4-BE49-F238E27FC236}">
                <a16:creationId xmlns:a16="http://schemas.microsoft.com/office/drawing/2014/main" id="{2115FE99-5A25-4B79-93F5-A259FD00ED6A}"/>
              </a:ext>
            </a:extLst>
          </p:cNvPr>
          <p:cNvGraphicFramePr/>
          <p:nvPr>
            <p:extLst>
              <p:ext uri="{D42A27DB-BD31-4B8C-83A1-F6EECF244321}">
                <p14:modId xmlns:p14="http://schemas.microsoft.com/office/powerpoint/2010/main" val="3393799073"/>
              </p:ext>
            </p:extLst>
          </p:nvPr>
        </p:nvGraphicFramePr>
        <p:xfrm>
          <a:off x="6593983" y="875765"/>
          <a:ext cx="5400000" cy="40310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13"/>
          <a:srcRect l="6454" t="35651" r="48363" b="40483"/>
          <a:stretch>
            <a:fillRect/>
          </a:stretch>
        </p:blipFill>
        <p:spPr bwMode="auto">
          <a:xfrm>
            <a:off x="8950430" y="5888801"/>
            <a:ext cx="3202933" cy="918013"/>
          </a:xfrm>
          <a:prstGeom prst="rect">
            <a:avLst/>
          </a:prstGeom>
          <a:noFill/>
          <a:ln w="9525">
            <a:noFill/>
            <a:miter lim="800000"/>
            <a:headEnd/>
            <a:tailEnd/>
          </a:ln>
        </p:spPr>
      </p:pic>
    </p:spTree>
    <p:extLst>
      <p:ext uri="{BB962C8B-B14F-4D97-AF65-F5344CB8AC3E}">
        <p14:creationId xmlns:p14="http://schemas.microsoft.com/office/powerpoint/2010/main" val="1724026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393305" y="125537"/>
            <a:ext cx="11760058" cy="400110"/>
          </a:xfrm>
          <a:prstGeom prst="rect">
            <a:avLst/>
          </a:prstGeom>
          <a:noFill/>
        </p:spPr>
        <p:txBody>
          <a:bodyPr wrap="square" rtlCol="0">
            <a:spAutoFit/>
          </a:bodyPr>
          <a:lstStyle/>
          <a:p>
            <a:r>
              <a:rPr lang="es-ES" sz="2000" b="1" dirty="0"/>
              <a:t>Implementación de los aplicativos de robótica social - Aplicativo de Atención al Cliente</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20" name="Rectángulo 19">
            <a:extLst>
              <a:ext uri="{FF2B5EF4-FFF2-40B4-BE49-F238E27FC236}">
                <a16:creationId xmlns:a16="http://schemas.microsoft.com/office/drawing/2014/main" id="{45E374AD-B574-49A0-BD17-B78163B3CA1A}"/>
              </a:ext>
            </a:extLst>
          </p:cNvPr>
          <p:cNvSpPr/>
          <p:nvPr/>
        </p:nvSpPr>
        <p:spPr>
          <a:xfrm>
            <a:off x="3873276" y="611891"/>
            <a:ext cx="4445448" cy="307777"/>
          </a:xfrm>
          <a:prstGeom prst="rect">
            <a:avLst/>
          </a:prstGeom>
        </p:spPr>
        <p:txBody>
          <a:bodyPr wrap="none">
            <a:spAutoFit/>
          </a:bodyPr>
          <a:lstStyle/>
          <a:p>
            <a:pPr lvl="0"/>
            <a:r>
              <a:rPr lang="es-419" sz="1400" b="1" u="sng" dirty="0"/>
              <a:t>Funcionamiento del Chatbot creado en Dialogflow</a:t>
            </a:r>
            <a:endParaRPr lang="es-EC" sz="1400" u="sng" dirty="0"/>
          </a:p>
        </p:txBody>
      </p:sp>
      <p:pic>
        <p:nvPicPr>
          <p:cNvPr id="10" name="Imagen 9">
            <a:extLst>
              <a:ext uri="{FF2B5EF4-FFF2-40B4-BE49-F238E27FC236}">
                <a16:creationId xmlns:a16="http://schemas.microsoft.com/office/drawing/2014/main" id="{A9B1DE97-0DCA-47B6-ABF1-16F05E9D9D9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52900" y="1054273"/>
            <a:ext cx="3202933" cy="5057444"/>
          </a:xfrm>
          <a:prstGeom prst="rect">
            <a:avLst/>
          </a:prstGeom>
          <a:noFill/>
          <a:ln>
            <a:noFill/>
          </a:ln>
        </p:spPr>
      </p:pic>
      <p:pic>
        <p:nvPicPr>
          <p:cNvPr id="13" name="Imagen 12">
            <a:extLst>
              <a:ext uri="{FF2B5EF4-FFF2-40B4-BE49-F238E27FC236}">
                <a16:creationId xmlns:a16="http://schemas.microsoft.com/office/drawing/2014/main" id="{734AB564-EA4E-4A43-99C9-35B177A8F38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080957" y="945426"/>
            <a:ext cx="3202933" cy="5166291"/>
          </a:xfrm>
          <a:prstGeom prst="rect">
            <a:avLst/>
          </a:prstGeom>
          <a:noFill/>
          <a:ln>
            <a:noFill/>
          </a:ln>
        </p:spPr>
      </p:pic>
      <p:pic>
        <p:nvPicPr>
          <p:cNvPr id="15" name="Imagen 14">
            <a:extLst>
              <a:ext uri="{FF2B5EF4-FFF2-40B4-BE49-F238E27FC236}">
                <a16:creationId xmlns:a16="http://schemas.microsoft.com/office/drawing/2014/main" id="{5F12ACD5-AE73-41CC-A3B1-A5F44D4D40D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974503" y="1596126"/>
            <a:ext cx="3974580" cy="3189955"/>
          </a:xfrm>
          <a:prstGeom prst="rect">
            <a:avLst/>
          </a:prstGeom>
          <a:noFill/>
          <a:ln>
            <a:noFill/>
          </a:ln>
        </p:spPr>
      </p:pic>
      <p:sp>
        <p:nvSpPr>
          <p:cNvPr id="11" name="TextBox 2">
            <a:extLst>
              <a:ext uri="{FF2B5EF4-FFF2-40B4-BE49-F238E27FC236}">
                <a16:creationId xmlns:a16="http://schemas.microsoft.com/office/drawing/2014/main" id="{1C38B9E6-F702-4FA4-A128-4DE6CB8DF4AB}"/>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a:t>
            </a:r>
            <a:r>
              <a:rPr lang="es-419" sz="1000" b="1" dirty="0">
                <a:solidFill>
                  <a:schemeClr val="bg2">
                    <a:lumMod val="50000"/>
                  </a:schemeClr>
                </a:solidFill>
                <a:latin typeface="Calibri" panose="020F0502020204030204" pitchFamily="34" charset="0"/>
                <a:cs typeface="Calibri" panose="020F0502020204030204" pitchFamily="34" charset="0"/>
              </a:rPr>
              <a:t>4. Implementación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2448751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393305" y="125537"/>
            <a:ext cx="11760058" cy="400110"/>
          </a:xfrm>
          <a:prstGeom prst="rect">
            <a:avLst/>
          </a:prstGeom>
          <a:noFill/>
        </p:spPr>
        <p:txBody>
          <a:bodyPr wrap="square" rtlCol="0">
            <a:spAutoFit/>
          </a:bodyPr>
          <a:lstStyle/>
          <a:p>
            <a:r>
              <a:rPr lang="es-ES" sz="2000" b="1" dirty="0"/>
              <a:t>Implementación de los aplicativos de robótica social - Aplicativo de Atención al Cliente</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20" name="Rectángulo 19">
            <a:extLst>
              <a:ext uri="{FF2B5EF4-FFF2-40B4-BE49-F238E27FC236}">
                <a16:creationId xmlns:a16="http://schemas.microsoft.com/office/drawing/2014/main" id="{45E374AD-B574-49A0-BD17-B78163B3CA1A}"/>
              </a:ext>
            </a:extLst>
          </p:cNvPr>
          <p:cNvSpPr/>
          <p:nvPr/>
        </p:nvSpPr>
        <p:spPr>
          <a:xfrm>
            <a:off x="3034962" y="598026"/>
            <a:ext cx="6276077" cy="307777"/>
          </a:xfrm>
          <a:prstGeom prst="rect">
            <a:avLst/>
          </a:prstGeom>
        </p:spPr>
        <p:txBody>
          <a:bodyPr wrap="none">
            <a:spAutoFit/>
          </a:bodyPr>
          <a:lstStyle/>
          <a:p>
            <a:pPr lvl="0"/>
            <a:r>
              <a:rPr lang="es-419" sz="1400" b="1" u="sng" dirty="0"/>
              <a:t>Almacenamiento de información en base de datos en la nube - Firebase</a:t>
            </a:r>
            <a:endParaRPr lang="es-EC" sz="1400" u="sng" dirty="0"/>
          </a:p>
        </p:txBody>
      </p:sp>
      <p:pic>
        <p:nvPicPr>
          <p:cNvPr id="11" name="Imagen 10">
            <a:extLst>
              <a:ext uri="{FF2B5EF4-FFF2-40B4-BE49-F238E27FC236}">
                <a16:creationId xmlns:a16="http://schemas.microsoft.com/office/drawing/2014/main" id="{4D89ACAB-2C7A-4764-AA23-277A2C1D909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16548" y="908199"/>
            <a:ext cx="3569094" cy="5232615"/>
          </a:xfrm>
          <a:prstGeom prst="rect">
            <a:avLst/>
          </a:prstGeom>
          <a:noFill/>
          <a:ln>
            <a:noFill/>
          </a:ln>
        </p:spPr>
      </p:pic>
      <p:pic>
        <p:nvPicPr>
          <p:cNvPr id="12" name="Imagen 11">
            <a:extLst>
              <a:ext uri="{FF2B5EF4-FFF2-40B4-BE49-F238E27FC236}">
                <a16:creationId xmlns:a16="http://schemas.microsoft.com/office/drawing/2014/main" id="{FF394EEC-14CF-4943-B258-708A16553FDE}"/>
              </a:ext>
            </a:extLst>
          </p:cNvPr>
          <p:cNvPicPr/>
          <p:nvPr/>
        </p:nvPicPr>
        <p:blipFill>
          <a:blip r:embed="rId5"/>
          <a:stretch>
            <a:fillRect/>
          </a:stretch>
        </p:blipFill>
        <p:spPr>
          <a:xfrm>
            <a:off x="6173000" y="1579719"/>
            <a:ext cx="5486400" cy="3255010"/>
          </a:xfrm>
          <a:prstGeom prst="rect">
            <a:avLst/>
          </a:prstGeom>
          <a:ln>
            <a:solidFill>
              <a:schemeClr val="tx1"/>
            </a:solidFill>
          </a:ln>
        </p:spPr>
      </p:pic>
      <p:sp>
        <p:nvSpPr>
          <p:cNvPr id="8" name="TextBox 2">
            <a:extLst>
              <a:ext uri="{FF2B5EF4-FFF2-40B4-BE49-F238E27FC236}">
                <a16:creationId xmlns:a16="http://schemas.microsoft.com/office/drawing/2014/main" id="{749DDD72-1249-46D7-B52E-4C970D93A0C3}"/>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a:t>
            </a:r>
            <a:r>
              <a:rPr lang="es-419" sz="1000" b="1" dirty="0">
                <a:solidFill>
                  <a:schemeClr val="bg2">
                    <a:lumMod val="50000"/>
                  </a:schemeClr>
                </a:solidFill>
                <a:latin typeface="Calibri" panose="020F0502020204030204" pitchFamily="34" charset="0"/>
                <a:cs typeface="Calibri" panose="020F0502020204030204" pitchFamily="34" charset="0"/>
              </a:rPr>
              <a:t>4. Implementación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379605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393305" y="125537"/>
            <a:ext cx="11760058" cy="400110"/>
          </a:xfrm>
          <a:prstGeom prst="rect">
            <a:avLst/>
          </a:prstGeom>
          <a:noFill/>
        </p:spPr>
        <p:txBody>
          <a:bodyPr wrap="square" rtlCol="0">
            <a:spAutoFit/>
          </a:bodyPr>
          <a:lstStyle/>
          <a:p>
            <a:r>
              <a:rPr lang="es-ES" sz="2000" b="1" dirty="0"/>
              <a:t>Implementación de los aplicativos de robótica social - Aplicativo de Atención al Cliente</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20" name="Rectángulo 19">
            <a:extLst>
              <a:ext uri="{FF2B5EF4-FFF2-40B4-BE49-F238E27FC236}">
                <a16:creationId xmlns:a16="http://schemas.microsoft.com/office/drawing/2014/main" id="{45E374AD-B574-49A0-BD17-B78163B3CA1A}"/>
              </a:ext>
            </a:extLst>
          </p:cNvPr>
          <p:cNvSpPr/>
          <p:nvPr/>
        </p:nvSpPr>
        <p:spPr>
          <a:xfrm>
            <a:off x="215210" y="643343"/>
            <a:ext cx="4039888" cy="307777"/>
          </a:xfrm>
          <a:prstGeom prst="rect">
            <a:avLst/>
          </a:prstGeom>
        </p:spPr>
        <p:txBody>
          <a:bodyPr wrap="none">
            <a:spAutoFit/>
          </a:bodyPr>
          <a:lstStyle/>
          <a:p>
            <a:pPr lvl="0"/>
            <a:r>
              <a:rPr lang="es-ES" sz="1400" b="1" u="sng" dirty="0"/>
              <a:t>Autorización de cuenta de servicio sin OAuth</a:t>
            </a:r>
            <a:endParaRPr lang="es-EC" sz="1400" u="sng" dirty="0"/>
          </a:p>
        </p:txBody>
      </p:sp>
      <p:pic>
        <p:nvPicPr>
          <p:cNvPr id="8" name="Imagen 7" descr="Your server application uses a JWT to request a token from the Google&#10;                  Authorization Server, then uses the token to call a Google API endpoint. No&#10;                  end user is involved.">
            <a:extLst>
              <a:ext uri="{FF2B5EF4-FFF2-40B4-BE49-F238E27FC236}">
                <a16:creationId xmlns:a16="http://schemas.microsoft.com/office/drawing/2014/main" id="{9134D751-6EE2-40F6-ACA3-030691F61C3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69716" y="1002552"/>
            <a:ext cx="2806255" cy="2186165"/>
          </a:xfrm>
          <a:prstGeom prst="rect">
            <a:avLst/>
          </a:prstGeom>
          <a:noFill/>
          <a:ln>
            <a:solidFill>
              <a:schemeClr val="tx1"/>
            </a:solidFill>
          </a:ln>
        </p:spPr>
      </p:pic>
      <p:sp>
        <p:nvSpPr>
          <p:cNvPr id="4" name="Rectángulo 3">
            <a:extLst>
              <a:ext uri="{FF2B5EF4-FFF2-40B4-BE49-F238E27FC236}">
                <a16:creationId xmlns:a16="http://schemas.microsoft.com/office/drawing/2014/main" id="{F4561984-EBE3-4848-8F6B-107ABCCB0B0B}"/>
              </a:ext>
            </a:extLst>
          </p:cNvPr>
          <p:cNvSpPr/>
          <p:nvPr/>
        </p:nvSpPr>
        <p:spPr>
          <a:xfrm>
            <a:off x="284675" y="3429000"/>
            <a:ext cx="4039888" cy="2677656"/>
          </a:xfrm>
          <a:prstGeom prst="rect">
            <a:avLst/>
          </a:prstGeom>
        </p:spPr>
        <p:txBody>
          <a:bodyPr wrap="square">
            <a:spAutoFit/>
          </a:bodyPr>
          <a:lstStyle/>
          <a:p>
            <a:pPr algn="just"/>
            <a:r>
              <a:rPr lang="es-ES" sz="1400" dirty="0"/>
              <a:t>Para algunas API de Google, la aplicación puede realizar llamadas API autorizadas utilizando un JWT firmado directamente como un token de portador, en lugar de un token de acceso OAuth 2.0. </a:t>
            </a:r>
          </a:p>
          <a:p>
            <a:pPr algn="just"/>
            <a:r>
              <a:rPr lang="es-ES" sz="1400" dirty="0"/>
              <a:t>1. Crear una cuenta de servicio y conservar el archivo JSON que se obtiene cuando se crea el KEY de la cuenta.</a:t>
            </a:r>
          </a:p>
          <a:p>
            <a:pPr algn="just"/>
            <a:r>
              <a:rPr lang="es-ES" sz="1400" dirty="0"/>
              <a:t>2. Usando cualquier biblioteca JWT estándar, crear y firmar un JWT utilizando la información obtenida del archivo JSON previamente mencionado.</a:t>
            </a:r>
          </a:p>
        </p:txBody>
      </p:sp>
      <p:pic>
        <p:nvPicPr>
          <p:cNvPr id="13" name="Imagen 12">
            <a:extLst>
              <a:ext uri="{FF2B5EF4-FFF2-40B4-BE49-F238E27FC236}">
                <a16:creationId xmlns:a16="http://schemas.microsoft.com/office/drawing/2014/main" id="{3307ACAC-31DC-4999-803F-7DCEFC393AA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453827" y="1171680"/>
            <a:ext cx="3202933" cy="4797514"/>
          </a:xfrm>
          <a:prstGeom prst="rect">
            <a:avLst/>
          </a:prstGeom>
          <a:noFill/>
          <a:ln>
            <a:noFill/>
          </a:ln>
        </p:spPr>
      </p:pic>
      <p:sp>
        <p:nvSpPr>
          <p:cNvPr id="14" name="Rectángulo 13">
            <a:extLst>
              <a:ext uri="{FF2B5EF4-FFF2-40B4-BE49-F238E27FC236}">
                <a16:creationId xmlns:a16="http://schemas.microsoft.com/office/drawing/2014/main" id="{3D22751B-F443-4D44-A4B7-F92DF378A082}"/>
              </a:ext>
            </a:extLst>
          </p:cNvPr>
          <p:cNvSpPr/>
          <p:nvPr/>
        </p:nvSpPr>
        <p:spPr>
          <a:xfrm>
            <a:off x="6728335" y="694775"/>
            <a:ext cx="2417137" cy="307777"/>
          </a:xfrm>
          <a:prstGeom prst="rect">
            <a:avLst/>
          </a:prstGeom>
        </p:spPr>
        <p:txBody>
          <a:bodyPr wrap="none">
            <a:spAutoFit/>
          </a:bodyPr>
          <a:lstStyle/>
          <a:p>
            <a:pPr lvl="0"/>
            <a:r>
              <a:rPr lang="es-ES" sz="1400" b="1" u="sng" dirty="0"/>
              <a:t>Generación de Token JWT</a:t>
            </a:r>
            <a:endParaRPr lang="es-EC" sz="1400" u="sng" dirty="0"/>
          </a:p>
        </p:txBody>
      </p:sp>
      <p:pic>
        <p:nvPicPr>
          <p:cNvPr id="15" name="Imagen 14">
            <a:extLst>
              <a:ext uri="{FF2B5EF4-FFF2-40B4-BE49-F238E27FC236}">
                <a16:creationId xmlns:a16="http://schemas.microsoft.com/office/drawing/2014/main" id="{95D500C4-9AA7-439D-90E7-73F6BFE1411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932504" y="3330386"/>
            <a:ext cx="3974821" cy="2467867"/>
          </a:xfrm>
          <a:prstGeom prst="rect">
            <a:avLst/>
          </a:prstGeom>
          <a:noFill/>
          <a:ln>
            <a:solidFill>
              <a:schemeClr val="tx1"/>
            </a:solidFill>
          </a:ln>
        </p:spPr>
      </p:pic>
      <p:pic>
        <p:nvPicPr>
          <p:cNvPr id="5" name="Imagen 4">
            <a:extLst>
              <a:ext uri="{FF2B5EF4-FFF2-40B4-BE49-F238E27FC236}">
                <a16:creationId xmlns:a16="http://schemas.microsoft.com/office/drawing/2014/main" id="{01615213-0A7C-4F6A-8622-6970FA4C32DF}"/>
              </a:ext>
            </a:extLst>
          </p:cNvPr>
          <p:cNvPicPr>
            <a:picLocks noChangeAspect="1"/>
          </p:cNvPicPr>
          <p:nvPr/>
        </p:nvPicPr>
        <p:blipFill>
          <a:blip r:embed="rId7"/>
          <a:stretch>
            <a:fillRect/>
          </a:stretch>
        </p:blipFill>
        <p:spPr>
          <a:xfrm>
            <a:off x="8026991" y="1563538"/>
            <a:ext cx="3785846" cy="1212217"/>
          </a:xfrm>
          <a:prstGeom prst="rect">
            <a:avLst/>
          </a:prstGeom>
        </p:spPr>
      </p:pic>
      <p:sp>
        <p:nvSpPr>
          <p:cNvPr id="6" name="Rectángulo 5">
            <a:extLst>
              <a:ext uri="{FF2B5EF4-FFF2-40B4-BE49-F238E27FC236}">
                <a16:creationId xmlns:a16="http://schemas.microsoft.com/office/drawing/2014/main" id="{E1C32E79-5052-46D6-91BA-A49B283A0D29}"/>
              </a:ext>
            </a:extLst>
          </p:cNvPr>
          <p:cNvSpPr/>
          <p:nvPr/>
        </p:nvSpPr>
        <p:spPr>
          <a:xfrm>
            <a:off x="8026991" y="1049885"/>
            <a:ext cx="3785846" cy="461665"/>
          </a:xfrm>
          <a:prstGeom prst="rect">
            <a:avLst/>
          </a:prstGeom>
        </p:spPr>
        <p:txBody>
          <a:bodyPr wrap="square">
            <a:spAutoFit/>
          </a:bodyPr>
          <a:lstStyle/>
          <a:p>
            <a:r>
              <a:rPr lang="es-ES" sz="1200" dirty="0"/>
              <a:t>Código fuente del programa para la generación del token JWT en Python</a:t>
            </a:r>
            <a:endParaRPr lang="es-EC" sz="1200" dirty="0"/>
          </a:p>
        </p:txBody>
      </p:sp>
      <p:sp>
        <p:nvSpPr>
          <p:cNvPr id="19" name="Rectángulo 18">
            <a:extLst>
              <a:ext uri="{FF2B5EF4-FFF2-40B4-BE49-F238E27FC236}">
                <a16:creationId xmlns:a16="http://schemas.microsoft.com/office/drawing/2014/main" id="{9B6B589D-98FB-4791-AA7E-243A7621F2BC}"/>
              </a:ext>
            </a:extLst>
          </p:cNvPr>
          <p:cNvSpPr/>
          <p:nvPr/>
        </p:nvSpPr>
        <p:spPr>
          <a:xfrm>
            <a:off x="7932503" y="2984160"/>
            <a:ext cx="3974821" cy="276999"/>
          </a:xfrm>
          <a:prstGeom prst="rect">
            <a:avLst/>
          </a:prstGeom>
        </p:spPr>
        <p:txBody>
          <a:bodyPr wrap="square">
            <a:spAutoFit/>
          </a:bodyPr>
          <a:lstStyle/>
          <a:p>
            <a:r>
              <a:rPr lang="es-ES" sz="1200" dirty="0"/>
              <a:t>Funcionamiento de la aplicación de generación de JWT</a:t>
            </a:r>
            <a:endParaRPr lang="es-EC" sz="1200" dirty="0"/>
          </a:p>
        </p:txBody>
      </p:sp>
      <p:sp>
        <p:nvSpPr>
          <p:cNvPr id="16" name="TextBox 2">
            <a:extLst>
              <a:ext uri="{FF2B5EF4-FFF2-40B4-BE49-F238E27FC236}">
                <a16:creationId xmlns:a16="http://schemas.microsoft.com/office/drawing/2014/main" id="{BA07BCF1-F224-4F27-A7BD-C7F554AD97AA}"/>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a:t>
            </a:r>
            <a:r>
              <a:rPr lang="es-419" sz="1000" b="1" dirty="0">
                <a:solidFill>
                  <a:schemeClr val="bg2">
                    <a:lumMod val="50000"/>
                  </a:schemeClr>
                </a:solidFill>
                <a:latin typeface="Calibri" panose="020F0502020204030204" pitchFamily="34" charset="0"/>
                <a:cs typeface="Calibri" panose="020F0502020204030204" pitchFamily="34" charset="0"/>
              </a:rPr>
              <a:t>4. Implementación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2785572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393305" y="125537"/>
            <a:ext cx="11760058" cy="400110"/>
          </a:xfrm>
          <a:prstGeom prst="rect">
            <a:avLst/>
          </a:prstGeom>
          <a:noFill/>
        </p:spPr>
        <p:txBody>
          <a:bodyPr wrap="square" rtlCol="0">
            <a:spAutoFit/>
          </a:bodyPr>
          <a:lstStyle/>
          <a:p>
            <a:r>
              <a:rPr lang="es-ES" sz="2000" b="1" dirty="0"/>
              <a:t>Implementación de los aplicativos de robótica social - Aplicativo de Atención al Cliente</a:t>
            </a:r>
          </a:p>
        </p:txBody>
      </p:sp>
      <p:sp>
        <p:nvSpPr>
          <p:cNvPr id="20" name="Rectángulo 19">
            <a:extLst>
              <a:ext uri="{FF2B5EF4-FFF2-40B4-BE49-F238E27FC236}">
                <a16:creationId xmlns:a16="http://schemas.microsoft.com/office/drawing/2014/main" id="{45E374AD-B574-49A0-BD17-B78163B3CA1A}"/>
              </a:ext>
            </a:extLst>
          </p:cNvPr>
          <p:cNvSpPr/>
          <p:nvPr/>
        </p:nvSpPr>
        <p:spPr>
          <a:xfrm>
            <a:off x="1556439" y="630380"/>
            <a:ext cx="1431546" cy="307777"/>
          </a:xfrm>
          <a:prstGeom prst="rect">
            <a:avLst/>
          </a:prstGeom>
        </p:spPr>
        <p:txBody>
          <a:bodyPr wrap="none">
            <a:spAutoFit/>
          </a:bodyPr>
          <a:lstStyle/>
          <a:p>
            <a:pPr lvl="0"/>
            <a:r>
              <a:rPr lang="es-ES" sz="1400" b="1" u="sng" dirty="0"/>
              <a:t>Dialogflow API</a:t>
            </a:r>
            <a:endParaRPr lang="es-EC" sz="1400" u="sng" dirty="0"/>
          </a:p>
        </p:txBody>
      </p:sp>
      <p:sp>
        <p:nvSpPr>
          <p:cNvPr id="14" name="Rectángulo 13">
            <a:extLst>
              <a:ext uri="{FF2B5EF4-FFF2-40B4-BE49-F238E27FC236}">
                <a16:creationId xmlns:a16="http://schemas.microsoft.com/office/drawing/2014/main" id="{3D22751B-F443-4D44-A4B7-F92DF378A082}"/>
              </a:ext>
            </a:extLst>
          </p:cNvPr>
          <p:cNvSpPr/>
          <p:nvPr/>
        </p:nvSpPr>
        <p:spPr>
          <a:xfrm>
            <a:off x="6273334" y="680399"/>
            <a:ext cx="4637552" cy="307777"/>
          </a:xfrm>
          <a:prstGeom prst="rect">
            <a:avLst/>
          </a:prstGeom>
        </p:spPr>
        <p:txBody>
          <a:bodyPr wrap="none">
            <a:spAutoFit/>
          </a:bodyPr>
          <a:lstStyle/>
          <a:p>
            <a:pPr lvl="0"/>
            <a:r>
              <a:rPr lang="es-ES" sz="1400" b="1" u="sng" dirty="0"/>
              <a:t>Funcionamiento del aplicativo de atención al cliente</a:t>
            </a:r>
            <a:endParaRPr lang="es-EC" sz="1400" u="sng" dirty="0"/>
          </a:p>
        </p:txBody>
      </p:sp>
      <p:pic>
        <p:nvPicPr>
          <p:cNvPr id="16" name="Imagen 15">
            <a:extLst>
              <a:ext uri="{FF2B5EF4-FFF2-40B4-BE49-F238E27FC236}">
                <a16:creationId xmlns:a16="http://schemas.microsoft.com/office/drawing/2014/main" id="{C4E9B2FB-5A55-441C-A783-ED373DD4D83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2900" y="1096684"/>
            <a:ext cx="4238625" cy="5020945"/>
          </a:xfrm>
          <a:prstGeom prst="rect">
            <a:avLst/>
          </a:prstGeom>
          <a:noFill/>
          <a:ln>
            <a:noFill/>
          </a:ln>
        </p:spPr>
      </p:pic>
      <p:pic>
        <p:nvPicPr>
          <p:cNvPr id="17" name="Imagen 16">
            <a:extLst>
              <a:ext uri="{FF2B5EF4-FFF2-40B4-BE49-F238E27FC236}">
                <a16:creationId xmlns:a16="http://schemas.microsoft.com/office/drawing/2014/main" id="{9975626B-BF41-4C22-ADEA-BB3539494D3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809292" y="1262229"/>
            <a:ext cx="1994527" cy="1790008"/>
          </a:xfrm>
          <a:prstGeom prst="rect">
            <a:avLst/>
          </a:prstGeom>
          <a:noFill/>
          <a:ln>
            <a:noFill/>
          </a:ln>
        </p:spPr>
      </p:pic>
      <p:pic>
        <p:nvPicPr>
          <p:cNvPr id="18" name="Imagen 17">
            <a:extLst>
              <a:ext uri="{FF2B5EF4-FFF2-40B4-BE49-F238E27FC236}">
                <a16:creationId xmlns:a16="http://schemas.microsoft.com/office/drawing/2014/main" id="{EFA95198-BF9B-4CBA-B8C0-498FF264714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093152" y="1042890"/>
            <a:ext cx="2887975" cy="4945949"/>
          </a:xfrm>
          <a:prstGeom prst="rect">
            <a:avLst/>
          </a:prstGeom>
          <a:noFill/>
          <a:ln>
            <a:noFill/>
          </a:ln>
        </p:spPr>
      </p:pic>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6"/>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10" name="TextBox 2">
            <a:extLst>
              <a:ext uri="{FF2B5EF4-FFF2-40B4-BE49-F238E27FC236}">
                <a16:creationId xmlns:a16="http://schemas.microsoft.com/office/drawing/2014/main" id="{1C519FA2-FF9A-4DF5-AB4B-FD5EFA3B762D}"/>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a:t>
            </a:r>
            <a:r>
              <a:rPr lang="es-419" sz="1000" b="1" dirty="0">
                <a:solidFill>
                  <a:schemeClr val="bg2">
                    <a:lumMod val="50000"/>
                  </a:schemeClr>
                </a:solidFill>
                <a:latin typeface="Calibri" panose="020F0502020204030204" pitchFamily="34" charset="0"/>
                <a:cs typeface="Calibri" panose="020F0502020204030204" pitchFamily="34" charset="0"/>
              </a:rPr>
              <a:t>4. Implementación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912142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1155701" y="120701"/>
            <a:ext cx="10449732" cy="400110"/>
          </a:xfrm>
          <a:prstGeom prst="rect">
            <a:avLst/>
          </a:prstGeom>
          <a:noFill/>
        </p:spPr>
        <p:txBody>
          <a:bodyPr wrap="square" rtlCol="0">
            <a:spAutoFit/>
          </a:bodyPr>
          <a:lstStyle/>
          <a:p>
            <a:r>
              <a:rPr lang="es-ES" sz="2000" b="1" dirty="0"/>
              <a:t>Diseño del sistema Cloud Robotics para desarrollo de aplicativos de robótica social</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5"/>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3" name="CuadroTexto 2">
            <a:extLst>
              <a:ext uri="{FF2B5EF4-FFF2-40B4-BE49-F238E27FC236}">
                <a16:creationId xmlns:a16="http://schemas.microsoft.com/office/drawing/2014/main" id="{B0F284E9-7D1E-4B22-A3C5-ED713310F6C6}"/>
              </a:ext>
            </a:extLst>
          </p:cNvPr>
          <p:cNvSpPr txBox="1"/>
          <p:nvPr/>
        </p:nvSpPr>
        <p:spPr>
          <a:xfrm>
            <a:off x="3428999" y="576842"/>
            <a:ext cx="5334000" cy="369332"/>
          </a:xfrm>
          <a:prstGeom prst="rect">
            <a:avLst/>
          </a:prstGeom>
          <a:noFill/>
        </p:spPr>
        <p:txBody>
          <a:bodyPr wrap="square" rtlCol="0">
            <a:spAutoFit/>
          </a:bodyPr>
          <a:lstStyle/>
          <a:p>
            <a:r>
              <a:rPr lang="es-ES" b="1" dirty="0"/>
              <a:t>Funcionamiento Aplicativo Atención al Cliente</a:t>
            </a:r>
            <a:endParaRPr lang="es-EC" b="1" dirty="0"/>
          </a:p>
        </p:txBody>
      </p:sp>
      <p:sp>
        <p:nvSpPr>
          <p:cNvPr id="15" name="TextBox 2">
            <a:extLst>
              <a:ext uri="{FF2B5EF4-FFF2-40B4-BE49-F238E27FC236}">
                <a16:creationId xmlns:a16="http://schemas.microsoft.com/office/drawing/2014/main" id="{EFDD13BC-839D-442D-9BC0-8C0564286863}"/>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a:t>
            </a:r>
            <a:r>
              <a:rPr lang="es-419" sz="1000" b="1" dirty="0">
                <a:solidFill>
                  <a:schemeClr val="bg2">
                    <a:lumMod val="50000"/>
                  </a:schemeClr>
                </a:solidFill>
                <a:latin typeface="Calibri" panose="020F0502020204030204" pitchFamily="34" charset="0"/>
                <a:cs typeface="Calibri" panose="020F0502020204030204" pitchFamily="34" charset="0"/>
              </a:rPr>
              <a:t>4. Implementación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pic>
        <p:nvPicPr>
          <p:cNvPr id="4" name="Video_Aplicacion_Atencion_Cliente">
            <a:hlinkClick r:id="" action="ppaction://media"/>
            <a:extLst>
              <a:ext uri="{FF2B5EF4-FFF2-40B4-BE49-F238E27FC236}">
                <a16:creationId xmlns:a16="http://schemas.microsoft.com/office/drawing/2014/main" id="{23882180-493F-42B8-9A4F-E162B2EF33C3}"/>
              </a:ext>
            </a:extLst>
          </p:cNvPr>
          <p:cNvPicPr>
            <a:picLocks noChangeAspect="1"/>
          </p:cNvPicPr>
          <p:nvPr>
            <a:videoFile r:link="rId2"/>
            <p:extLst>
              <p:ext uri="{DAA4B4D4-6D71-4841-9C94-3DE7FCFB9230}">
                <p14:media xmlns:p14="http://schemas.microsoft.com/office/powerpoint/2010/main" r:link="rId1"/>
              </p:ext>
            </p:extLst>
          </p:nvPr>
        </p:nvPicPr>
        <p:blipFill>
          <a:blip r:embed="rId6"/>
          <a:stretch>
            <a:fillRect/>
          </a:stretch>
        </p:blipFill>
        <p:spPr>
          <a:xfrm>
            <a:off x="1535999" y="864000"/>
            <a:ext cx="9120000" cy="5130000"/>
          </a:xfrm>
          <a:prstGeom prst="rect">
            <a:avLst/>
          </a:prstGeom>
        </p:spPr>
      </p:pic>
    </p:spTree>
    <p:extLst>
      <p:ext uri="{BB962C8B-B14F-4D97-AF65-F5344CB8AC3E}">
        <p14:creationId xmlns:p14="http://schemas.microsoft.com/office/powerpoint/2010/main" val="16154616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643944" y="163139"/>
            <a:ext cx="10805374" cy="400110"/>
          </a:xfrm>
          <a:prstGeom prst="rect">
            <a:avLst/>
          </a:prstGeom>
          <a:noFill/>
        </p:spPr>
        <p:txBody>
          <a:bodyPr wrap="square" rtlCol="0">
            <a:spAutoFit/>
          </a:bodyPr>
          <a:lstStyle/>
          <a:p>
            <a:r>
              <a:rPr lang="es-ES" sz="2000" b="1" dirty="0"/>
              <a:t>Implementación de los aplicativos de robótica social - Aplicativo de Atención al Cliente</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pic>
        <p:nvPicPr>
          <p:cNvPr id="2" name="Imagen 1">
            <a:extLst>
              <a:ext uri="{FF2B5EF4-FFF2-40B4-BE49-F238E27FC236}">
                <a16:creationId xmlns:a16="http://schemas.microsoft.com/office/drawing/2014/main" id="{2611649A-FA5F-4A4D-8368-4C258542B79A}"/>
              </a:ext>
            </a:extLst>
          </p:cNvPr>
          <p:cNvPicPr>
            <a:picLocks noChangeAspect="1"/>
          </p:cNvPicPr>
          <p:nvPr/>
        </p:nvPicPr>
        <p:blipFill rotWithShape="1">
          <a:blip r:embed="rId4"/>
          <a:srcRect b="4690"/>
          <a:stretch/>
        </p:blipFill>
        <p:spPr>
          <a:xfrm>
            <a:off x="290332" y="2042769"/>
            <a:ext cx="5590165" cy="2995526"/>
          </a:xfrm>
          <a:prstGeom prst="rect">
            <a:avLst/>
          </a:prstGeom>
        </p:spPr>
      </p:pic>
      <p:pic>
        <p:nvPicPr>
          <p:cNvPr id="3" name="Imagen 2">
            <a:extLst>
              <a:ext uri="{FF2B5EF4-FFF2-40B4-BE49-F238E27FC236}">
                <a16:creationId xmlns:a16="http://schemas.microsoft.com/office/drawing/2014/main" id="{55A2A201-8F70-4A01-9E3D-1ED0278DEE9A}"/>
              </a:ext>
            </a:extLst>
          </p:cNvPr>
          <p:cNvPicPr>
            <a:picLocks noChangeAspect="1"/>
          </p:cNvPicPr>
          <p:nvPr/>
        </p:nvPicPr>
        <p:blipFill>
          <a:blip r:embed="rId5"/>
          <a:stretch>
            <a:fillRect/>
          </a:stretch>
        </p:blipFill>
        <p:spPr>
          <a:xfrm>
            <a:off x="6095999" y="1685347"/>
            <a:ext cx="5813974" cy="3802574"/>
          </a:xfrm>
          <a:prstGeom prst="rect">
            <a:avLst/>
          </a:prstGeom>
        </p:spPr>
      </p:pic>
      <p:sp>
        <p:nvSpPr>
          <p:cNvPr id="8" name="TextBox 2">
            <a:extLst>
              <a:ext uri="{FF2B5EF4-FFF2-40B4-BE49-F238E27FC236}">
                <a16:creationId xmlns:a16="http://schemas.microsoft.com/office/drawing/2014/main" id="{9D221FD2-706A-4641-85FF-DA47D7532C1F}"/>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a:t>
            </a:r>
            <a:r>
              <a:rPr lang="es-419" sz="1000" b="1" dirty="0">
                <a:solidFill>
                  <a:schemeClr val="bg2">
                    <a:lumMod val="50000"/>
                  </a:schemeClr>
                </a:solidFill>
                <a:latin typeface="Calibri" panose="020F0502020204030204" pitchFamily="34" charset="0"/>
                <a:cs typeface="Calibri" panose="020F0502020204030204" pitchFamily="34" charset="0"/>
              </a:rPr>
              <a:t>4. Implementación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
        <p:nvSpPr>
          <p:cNvPr id="10" name="CuadroTexto 9">
            <a:extLst>
              <a:ext uri="{FF2B5EF4-FFF2-40B4-BE49-F238E27FC236}">
                <a16:creationId xmlns:a16="http://schemas.microsoft.com/office/drawing/2014/main" id="{5A0FCEE8-3C4C-4E6E-8370-C8359F747D1F}"/>
              </a:ext>
            </a:extLst>
          </p:cNvPr>
          <p:cNvSpPr txBox="1"/>
          <p:nvPr/>
        </p:nvSpPr>
        <p:spPr>
          <a:xfrm>
            <a:off x="5228821" y="632039"/>
            <a:ext cx="1734355" cy="369332"/>
          </a:xfrm>
          <a:prstGeom prst="rect">
            <a:avLst/>
          </a:prstGeom>
          <a:noFill/>
        </p:spPr>
        <p:txBody>
          <a:bodyPr wrap="square" rtlCol="0">
            <a:spAutoFit/>
          </a:bodyPr>
          <a:lstStyle/>
          <a:p>
            <a:r>
              <a:rPr lang="es-ES" b="1" dirty="0"/>
              <a:t>Página WEB</a:t>
            </a:r>
            <a:endParaRPr lang="es-EC" b="1" dirty="0"/>
          </a:p>
        </p:txBody>
      </p:sp>
      <p:sp>
        <p:nvSpPr>
          <p:cNvPr id="11" name="CuadroTexto 10">
            <a:extLst>
              <a:ext uri="{FF2B5EF4-FFF2-40B4-BE49-F238E27FC236}">
                <a16:creationId xmlns:a16="http://schemas.microsoft.com/office/drawing/2014/main" id="{0256714B-7B78-40D5-B256-92B7E34157C3}"/>
              </a:ext>
            </a:extLst>
          </p:cNvPr>
          <p:cNvSpPr txBox="1"/>
          <p:nvPr/>
        </p:nvSpPr>
        <p:spPr>
          <a:xfrm>
            <a:off x="290867" y="1143600"/>
            <a:ext cx="7256153" cy="338554"/>
          </a:xfrm>
          <a:prstGeom prst="rect">
            <a:avLst/>
          </a:prstGeom>
          <a:noFill/>
        </p:spPr>
        <p:txBody>
          <a:bodyPr wrap="square" rtlCol="0">
            <a:spAutoFit/>
          </a:bodyPr>
          <a:lstStyle/>
          <a:p>
            <a:r>
              <a:rPr lang="es-ES" sz="1600" b="1" dirty="0"/>
              <a:t>Objetivo: </a:t>
            </a:r>
            <a:r>
              <a:rPr lang="es-ES" sz="1600" dirty="0"/>
              <a:t>Consultar las reservas realizadas, por tipo y número de robot</a:t>
            </a:r>
          </a:p>
        </p:txBody>
      </p:sp>
    </p:spTree>
    <p:extLst>
      <p:ext uri="{BB962C8B-B14F-4D97-AF65-F5344CB8AC3E}">
        <p14:creationId xmlns:p14="http://schemas.microsoft.com/office/powerpoint/2010/main" val="4267990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586068" y="103328"/>
            <a:ext cx="11019863" cy="400110"/>
          </a:xfrm>
          <a:prstGeom prst="rect">
            <a:avLst/>
          </a:prstGeom>
          <a:noFill/>
        </p:spPr>
        <p:txBody>
          <a:bodyPr wrap="square" rtlCol="0">
            <a:spAutoFit/>
          </a:bodyPr>
          <a:lstStyle/>
          <a:p>
            <a:r>
              <a:rPr lang="es-ES" sz="2000" b="1" dirty="0"/>
              <a:t>Desarrollo de Laboratorios teórico/prácticos para la utilización del robot humanoide NAO</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pic>
        <p:nvPicPr>
          <p:cNvPr id="5" name="Imagen 4">
            <a:extLst>
              <a:ext uri="{FF2B5EF4-FFF2-40B4-BE49-F238E27FC236}">
                <a16:creationId xmlns:a16="http://schemas.microsoft.com/office/drawing/2014/main" id="{EAF57FB1-79D9-4C18-B4BD-0C1F9E202DD4}"/>
              </a:ext>
            </a:extLst>
          </p:cNvPr>
          <p:cNvPicPr>
            <a:picLocks noChangeAspect="1"/>
          </p:cNvPicPr>
          <p:nvPr/>
        </p:nvPicPr>
        <p:blipFill rotWithShape="1">
          <a:blip r:embed="rId4"/>
          <a:srcRect l="4147" t="7022"/>
          <a:stretch/>
        </p:blipFill>
        <p:spPr>
          <a:xfrm>
            <a:off x="63999" y="1157006"/>
            <a:ext cx="3999001" cy="4557994"/>
          </a:xfrm>
          <a:prstGeom prst="rect">
            <a:avLst/>
          </a:prstGeom>
          <a:ln>
            <a:solidFill>
              <a:schemeClr val="tx1"/>
            </a:solidFill>
          </a:ln>
        </p:spPr>
      </p:pic>
      <p:pic>
        <p:nvPicPr>
          <p:cNvPr id="12" name="Imagen 11">
            <a:extLst>
              <a:ext uri="{FF2B5EF4-FFF2-40B4-BE49-F238E27FC236}">
                <a16:creationId xmlns:a16="http://schemas.microsoft.com/office/drawing/2014/main" id="{2F7329C4-0D95-42CE-A642-F5E8FEC370FA}"/>
              </a:ext>
            </a:extLst>
          </p:cNvPr>
          <p:cNvPicPr>
            <a:picLocks noChangeAspect="1"/>
          </p:cNvPicPr>
          <p:nvPr/>
        </p:nvPicPr>
        <p:blipFill rotWithShape="1">
          <a:blip r:embed="rId5"/>
          <a:srcRect t="6015" r="7275" b="637"/>
          <a:stretch/>
        </p:blipFill>
        <p:spPr>
          <a:xfrm>
            <a:off x="8158778" y="1149472"/>
            <a:ext cx="3918922" cy="4557994"/>
          </a:xfrm>
          <a:prstGeom prst="rect">
            <a:avLst/>
          </a:prstGeom>
          <a:ln>
            <a:solidFill>
              <a:schemeClr val="tx1"/>
            </a:solidFill>
          </a:ln>
        </p:spPr>
      </p:pic>
      <p:sp>
        <p:nvSpPr>
          <p:cNvPr id="27" name="Rectángulo 26">
            <a:extLst>
              <a:ext uri="{FF2B5EF4-FFF2-40B4-BE49-F238E27FC236}">
                <a16:creationId xmlns:a16="http://schemas.microsoft.com/office/drawing/2014/main" id="{32DF56DE-7290-4BAE-B194-93466AA4D07F}"/>
              </a:ext>
            </a:extLst>
          </p:cNvPr>
          <p:cNvSpPr/>
          <p:nvPr/>
        </p:nvSpPr>
        <p:spPr>
          <a:xfrm>
            <a:off x="744387" y="854249"/>
            <a:ext cx="2638223" cy="276999"/>
          </a:xfrm>
          <a:prstGeom prst="rect">
            <a:avLst/>
          </a:prstGeom>
        </p:spPr>
        <p:txBody>
          <a:bodyPr wrap="square">
            <a:spAutoFit/>
          </a:bodyPr>
          <a:lstStyle/>
          <a:p>
            <a:pPr algn="ctr"/>
            <a:r>
              <a:rPr lang="es-ES" sz="1200" b="1" dirty="0"/>
              <a:t>Laboratorio #1</a:t>
            </a:r>
            <a:endParaRPr lang="es-EC" sz="1200" b="1" dirty="0"/>
          </a:p>
        </p:txBody>
      </p:sp>
      <p:sp>
        <p:nvSpPr>
          <p:cNvPr id="29" name="Rectángulo 28">
            <a:extLst>
              <a:ext uri="{FF2B5EF4-FFF2-40B4-BE49-F238E27FC236}">
                <a16:creationId xmlns:a16="http://schemas.microsoft.com/office/drawing/2014/main" id="{FBEC7C7F-66CA-4C1C-9FC9-113D2BF05F37}"/>
              </a:ext>
            </a:extLst>
          </p:cNvPr>
          <p:cNvSpPr/>
          <p:nvPr/>
        </p:nvSpPr>
        <p:spPr>
          <a:xfrm>
            <a:off x="4771757" y="853529"/>
            <a:ext cx="2638223" cy="276999"/>
          </a:xfrm>
          <a:prstGeom prst="rect">
            <a:avLst/>
          </a:prstGeom>
        </p:spPr>
        <p:txBody>
          <a:bodyPr wrap="square">
            <a:spAutoFit/>
          </a:bodyPr>
          <a:lstStyle/>
          <a:p>
            <a:pPr algn="ctr"/>
            <a:r>
              <a:rPr lang="es-ES" sz="1200" b="1" dirty="0"/>
              <a:t>Laboratorio #2</a:t>
            </a:r>
            <a:endParaRPr lang="es-EC" sz="1200" b="1" dirty="0"/>
          </a:p>
        </p:txBody>
      </p:sp>
      <p:sp>
        <p:nvSpPr>
          <p:cNvPr id="30" name="Rectángulo 29">
            <a:extLst>
              <a:ext uri="{FF2B5EF4-FFF2-40B4-BE49-F238E27FC236}">
                <a16:creationId xmlns:a16="http://schemas.microsoft.com/office/drawing/2014/main" id="{FF9B5224-3282-494E-BB16-B8458A694EA7}"/>
              </a:ext>
            </a:extLst>
          </p:cNvPr>
          <p:cNvSpPr/>
          <p:nvPr/>
        </p:nvSpPr>
        <p:spPr>
          <a:xfrm>
            <a:off x="8799127" y="872473"/>
            <a:ext cx="2638223" cy="276999"/>
          </a:xfrm>
          <a:prstGeom prst="rect">
            <a:avLst/>
          </a:prstGeom>
        </p:spPr>
        <p:txBody>
          <a:bodyPr wrap="square">
            <a:spAutoFit/>
          </a:bodyPr>
          <a:lstStyle/>
          <a:p>
            <a:pPr algn="ctr"/>
            <a:r>
              <a:rPr lang="es-ES" sz="1200" b="1" dirty="0"/>
              <a:t>Laboratorio #3</a:t>
            </a:r>
            <a:endParaRPr lang="es-EC" sz="1200" b="1" dirty="0"/>
          </a:p>
        </p:txBody>
      </p:sp>
      <p:pic>
        <p:nvPicPr>
          <p:cNvPr id="20" name="Imagen 19">
            <a:extLst>
              <a:ext uri="{FF2B5EF4-FFF2-40B4-BE49-F238E27FC236}">
                <a16:creationId xmlns:a16="http://schemas.microsoft.com/office/drawing/2014/main" id="{BA8C56AF-3C27-4012-9FC1-D8626796F89E}"/>
              </a:ext>
            </a:extLst>
          </p:cNvPr>
          <p:cNvPicPr>
            <a:picLocks noChangeAspect="1"/>
          </p:cNvPicPr>
          <p:nvPr/>
        </p:nvPicPr>
        <p:blipFill>
          <a:blip r:embed="rId6"/>
          <a:stretch>
            <a:fillRect/>
          </a:stretch>
        </p:blipFill>
        <p:spPr>
          <a:xfrm>
            <a:off x="4138904" y="1130528"/>
            <a:ext cx="3914190" cy="4584472"/>
          </a:xfrm>
          <a:prstGeom prst="rect">
            <a:avLst/>
          </a:prstGeom>
          <a:ln>
            <a:solidFill>
              <a:schemeClr val="tx1"/>
            </a:solidFill>
          </a:ln>
        </p:spPr>
      </p:pic>
      <p:sp>
        <p:nvSpPr>
          <p:cNvPr id="11" name="TextBox 2">
            <a:extLst>
              <a:ext uri="{FF2B5EF4-FFF2-40B4-BE49-F238E27FC236}">
                <a16:creationId xmlns:a16="http://schemas.microsoft.com/office/drawing/2014/main" id="{46FC609E-F1B1-4279-B6B2-DB58073BC04C}"/>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a:t>
            </a:r>
            <a:r>
              <a:rPr lang="es-419" sz="1000" b="1" dirty="0">
                <a:solidFill>
                  <a:schemeClr val="bg2">
                    <a:lumMod val="50000"/>
                  </a:schemeClr>
                </a:solidFill>
                <a:latin typeface="Calibri" panose="020F0502020204030204" pitchFamily="34" charset="0"/>
                <a:cs typeface="Calibri" panose="020F0502020204030204" pitchFamily="34" charset="0"/>
              </a:rPr>
              <a:t>4. Implementación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4120987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932381" y="101527"/>
            <a:ext cx="10327238" cy="400110"/>
          </a:xfrm>
          <a:prstGeom prst="rect">
            <a:avLst/>
          </a:prstGeom>
          <a:noFill/>
        </p:spPr>
        <p:txBody>
          <a:bodyPr wrap="square" rtlCol="0">
            <a:spAutoFit/>
          </a:bodyPr>
          <a:lstStyle/>
          <a:p>
            <a:r>
              <a:rPr lang="es-ES" sz="2000" b="1" dirty="0"/>
              <a:t>Pruebas y resultados de los aplicativos de robótica social - Aplicativo de Educación</a:t>
            </a:r>
          </a:p>
        </p:txBody>
      </p:sp>
      <p:sp>
        <p:nvSpPr>
          <p:cNvPr id="23" name="TextBox 2">
            <a:extLst>
              <a:ext uri="{FF2B5EF4-FFF2-40B4-BE49-F238E27FC236}">
                <a16:creationId xmlns:a16="http://schemas.microsoft.com/office/drawing/2014/main" id="{FA889BC9-605F-45D3-9664-141252FE7421}"/>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4. Implementación     </a:t>
            </a:r>
            <a:r>
              <a:rPr lang="es-419" sz="1000" b="1" dirty="0">
                <a:solidFill>
                  <a:schemeClr val="bg2">
                    <a:lumMod val="50000"/>
                  </a:schemeClr>
                </a:solidFill>
                <a:latin typeface="Calibri" panose="020F0502020204030204" pitchFamily="34" charset="0"/>
                <a:cs typeface="Calibri" panose="020F0502020204030204" pitchFamily="34" charset="0"/>
              </a:rPr>
              <a:t>5. Pruebas y Resultados      </a:t>
            </a:r>
            <a:r>
              <a:rPr lang="es-419" sz="1000" dirty="0">
                <a:solidFill>
                  <a:schemeClr val="bg2">
                    <a:lumMod val="50000"/>
                  </a:schemeClr>
                </a:solidFill>
                <a:latin typeface="Calibri" panose="020F0502020204030204" pitchFamily="34" charset="0"/>
                <a:cs typeface="Calibri" panose="020F0502020204030204" pitchFamily="34" charset="0"/>
              </a:rPr>
              <a:t>6. Conclusiones y recomendaciones</a:t>
            </a:r>
            <a:r>
              <a:rPr lang="es-419" sz="1000" dirty="0">
                <a:solidFill>
                  <a:schemeClr val="bg2">
                    <a:lumMod val="50000"/>
                  </a:schemeClr>
                </a:solidFill>
              </a:rPr>
              <a:t>	    </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pic>
        <p:nvPicPr>
          <p:cNvPr id="6" name="Imagen 5">
            <a:extLst>
              <a:ext uri="{FF2B5EF4-FFF2-40B4-BE49-F238E27FC236}">
                <a16:creationId xmlns:a16="http://schemas.microsoft.com/office/drawing/2014/main" id="{A12C0F82-21DB-4600-9577-8209002570F5}"/>
              </a:ext>
            </a:extLst>
          </p:cNvPr>
          <p:cNvPicPr/>
          <p:nvPr/>
        </p:nvPicPr>
        <p:blipFill rotWithShape="1">
          <a:blip r:embed="rId4">
            <a:extLst>
              <a:ext uri="{28A0092B-C50C-407E-A947-70E740481C1C}">
                <a14:useLocalDpi xmlns:a14="http://schemas.microsoft.com/office/drawing/2010/main" val="0"/>
              </a:ext>
            </a:extLst>
          </a:blip>
          <a:srcRect t="7925" r="9711" b="14203"/>
          <a:stretch/>
        </p:blipFill>
        <p:spPr bwMode="auto">
          <a:xfrm>
            <a:off x="322190" y="930488"/>
            <a:ext cx="3477078" cy="2160000"/>
          </a:xfrm>
          <a:prstGeom prst="rect">
            <a:avLst/>
          </a:prstGeom>
          <a:noFill/>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7B9727D7-6ABF-4D79-89CF-B7C87D5C5F8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190" y="3672740"/>
            <a:ext cx="3477078" cy="2160000"/>
          </a:xfrm>
          <a:prstGeom prst="rect">
            <a:avLst/>
          </a:prstGeom>
          <a:noFill/>
          <a:ln>
            <a:noFill/>
          </a:ln>
        </p:spPr>
      </p:pic>
      <p:pic>
        <p:nvPicPr>
          <p:cNvPr id="8" name="Imagen 7">
            <a:extLst>
              <a:ext uri="{FF2B5EF4-FFF2-40B4-BE49-F238E27FC236}">
                <a16:creationId xmlns:a16="http://schemas.microsoft.com/office/drawing/2014/main" id="{3F7660D4-F090-4502-8E91-29C7492A18E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7781" y="1832955"/>
            <a:ext cx="2638222" cy="1229790"/>
          </a:xfrm>
          <a:prstGeom prst="rect">
            <a:avLst/>
          </a:prstGeom>
          <a:noFill/>
          <a:ln>
            <a:noFill/>
          </a:ln>
        </p:spPr>
      </p:pic>
      <p:pic>
        <p:nvPicPr>
          <p:cNvPr id="10" name="Imagen 9">
            <a:extLst>
              <a:ext uri="{FF2B5EF4-FFF2-40B4-BE49-F238E27FC236}">
                <a16:creationId xmlns:a16="http://schemas.microsoft.com/office/drawing/2014/main" id="{6DB3B7CD-928F-4458-8336-80CDCFC97037}"/>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73623" y="1832956"/>
            <a:ext cx="2638222" cy="1229790"/>
          </a:xfrm>
          <a:prstGeom prst="rect">
            <a:avLst/>
          </a:prstGeom>
          <a:noFill/>
          <a:ln>
            <a:noFill/>
          </a:ln>
        </p:spPr>
      </p:pic>
      <p:pic>
        <p:nvPicPr>
          <p:cNvPr id="11" name="Imagen 10">
            <a:extLst>
              <a:ext uri="{FF2B5EF4-FFF2-40B4-BE49-F238E27FC236}">
                <a16:creationId xmlns:a16="http://schemas.microsoft.com/office/drawing/2014/main" id="{61469F5B-EE32-4C7F-900E-F83FAE357404}"/>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19466" y="1832955"/>
            <a:ext cx="1697018" cy="1229790"/>
          </a:xfrm>
          <a:prstGeom prst="rect">
            <a:avLst/>
          </a:prstGeom>
          <a:noFill/>
          <a:ln>
            <a:noFill/>
          </a:ln>
        </p:spPr>
      </p:pic>
      <p:sp>
        <p:nvSpPr>
          <p:cNvPr id="12" name="Rectángulo 11">
            <a:extLst>
              <a:ext uri="{FF2B5EF4-FFF2-40B4-BE49-F238E27FC236}">
                <a16:creationId xmlns:a16="http://schemas.microsoft.com/office/drawing/2014/main" id="{CC9563C0-74F9-46F1-AAB8-F50CFC9B25BF}"/>
              </a:ext>
            </a:extLst>
          </p:cNvPr>
          <p:cNvSpPr/>
          <p:nvPr/>
        </p:nvSpPr>
        <p:spPr>
          <a:xfrm>
            <a:off x="380226" y="627731"/>
            <a:ext cx="3361005" cy="276999"/>
          </a:xfrm>
          <a:prstGeom prst="rect">
            <a:avLst/>
          </a:prstGeom>
        </p:spPr>
        <p:txBody>
          <a:bodyPr wrap="square">
            <a:spAutoFit/>
          </a:bodyPr>
          <a:lstStyle/>
          <a:p>
            <a:r>
              <a:rPr lang="es-ES" sz="1200" dirty="0"/>
              <a:t>Introducción del uso del aplicativo al usuario</a:t>
            </a:r>
            <a:endParaRPr lang="es-EC" sz="1200" dirty="0"/>
          </a:p>
        </p:txBody>
      </p:sp>
      <p:sp>
        <p:nvSpPr>
          <p:cNvPr id="13" name="Rectángulo 12">
            <a:extLst>
              <a:ext uri="{FF2B5EF4-FFF2-40B4-BE49-F238E27FC236}">
                <a16:creationId xmlns:a16="http://schemas.microsoft.com/office/drawing/2014/main" id="{650E2B28-E7AC-4FBC-BA88-7CF9DC24FD97}"/>
              </a:ext>
            </a:extLst>
          </p:cNvPr>
          <p:cNvSpPr/>
          <p:nvPr/>
        </p:nvSpPr>
        <p:spPr>
          <a:xfrm>
            <a:off x="695841" y="3369983"/>
            <a:ext cx="2858729" cy="276999"/>
          </a:xfrm>
          <a:prstGeom prst="rect">
            <a:avLst/>
          </a:prstGeom>
        </p:spPr>
        <p:txBody>
          <a:bodyPr wrap="square">
            <a:spAutoFit/>
          </a:bodyPr>
          <a:lstStyle/>
          <a:p>
            <a:r>
              <a:rPr lang="es-ES" sz="1200" dirty="0"/>
              <a:t>Pruebas del aplicativo de educación</a:t>
            </a:r>
            <a:endParaRPr lang="es-EC" sz="1200" dirty="0"/>
          </a:p>
        </p:txBody>
      </p:sp>
      <p:sp>
        <p:nvSpPr>
          <p:cNvPr id="14" name="Rectángulo 13">
            <a:extLst>
              <a:ext uri="{FF2B5EF4-FFF2-40B4-BE49-F238E27FC236}">
                <a16:creationId xmlns:a16="http://schemas.microsoft.com/office/drawing/2014/main" id="{91ECFC7C-4A51-47C7-BEE6-2F2EE187F1EA}"/>
              </a:ext>
            </a:extLst>
          </p:cNvPr>
          <p:cNvSpPr/>
          <p:nvPr/>
        </p:nvSpPr>
        <p:spPr>
          <a:xfrm>
            <a:off x="4327778" y="1520423"/>
            <a:ext cx="2638223" cy="276999"/>
          </a:xfrm>
          <a:prstGeom prst="rect">
            <a:avLst/>
          </a:prstGeom>
        </p:spPr>
        <p:txBody>
          <a:bodyPr wrap="square">
            <a:spAutoFit/>
          </a:bodyPr>
          <a:lstStyle/>
          <a:p>
            <a:pPr algn="ctr"/>
            <a:r>
              <a:rPr lang="es-ES" sz="1200" b="1" dirty="0"/>
              <a:t>Color de Tarjetas</a:t>
            </a:r>
            <a:endParaRPr lang="es-EC" sz="1200" b="1" dirty="0"/>
          </a:p>
        </p:txBody>
      </p:sp>
      <p:sp>
        <p:nvSpPr>
          <p:cNvPr id="15" name="Rectángulo 14">
            <a:extLst>
              <a:ext uri="{FF2B5EF4-FFF2-40B4-BE49-F238E27FC236}">
                <a16:creationId xmlns:a16="http://schemas.microsoft.com/office/drawing/2014/main" id="{DA973AD5-1573-4669-A5DB-DBA6D1AFF938}"/>
              </a:ext>
            </a:extLst>
          </p:cNvPr>
          <p:cNvSpPr/>
          <p:nvPr/>
        </p:nvSpPr>
        <p:spPr>
          <a:xfrm>
            <a:off x="7073622" y="1552896"/>
            <a:ext cx="2638223" cy="276999"/>
          </a:xfrm>
          <a:prstGeom prst="rect">
            <a:avLst/>
          </a:prstGeom>
        </p:spPr>
        <p:txBody>
          <a:bodyPr wrap="square">
            <a:spAutoFit/>
          </a:bodyPr>
          <a:lstStyle/>
          <a:p>
            <a:pPr algn="ctr"/>
            <a:r>
              <a:rPr lang="es-ES" sz="1200" b="1" dirty="0"/>
              <a:t>Tamaño de Tarjetas</a:t>
            </a:r>
            <a:endParaRPr lang="es-EC" sz="1200" b="1" dirty="0"/>
          </a:p>
        </p:txBody>
      </p:sp>
      <p:sp>
        <p:nvSpPr>
          <p:cNvPr id="16" name="Rectángulo 15">
            <a:extLst>
              <a:ext uri="{FF2B5EF4-FFF2-40B4-BE49-F238E27FC236}">
                <a16:creationId xmlns:a16="http://schemas.microsoft.com/office/drawing/2014/main" id="{E55EB56E-A23D-4019-8DA1-E9C532125859}"/>
              </a:ext>
            </a:extLst>
          </p:cNvPr>
          <p:cNvSpPr/>
          <p:nvPr/>
        </p:nvSpPr>
        <p:spPr>
          <a:xfrm>
            <a:off x="9819466" y="1520422"/>
            <a:ext cx="1697018" cy="276999"/>
          </a:xfrm>
          <a:prstGeom prst="rect">
            <a:avLst/>
          </a:prstGeom>
        </p:spPr>
        <p:txBody>
          <a:bodyPr wrap="square">
            <a:spAutoFit/>
          </a:bodyPr>
          <a:lstStyle/>
          <a:p>
            <a:pPr algn="ctr"/>
            <a:r>
              <a:rPr lang="es-ES" sz="1200" b="1" dirty="0"/>
              <a:t>Iluminación puntual</a:t>
            </a:r>
            <a:endParaRPr lang="es-EC" sz="1200" b="1" dirty="0"/>
          </a:p>
        </p:txBody>
      </p:sp>
      <p:sp>
        <p:nvSpPr>
          <p:cNvPr id="17" name="CuadroTexto 16">
            <a:extLst>
              <a:ext uri="{FF2B5EF4-FFF2-40B4-BE49-F238E27FC236}">
                <a16:creationId xmlns:a16="http://schemas.microsoft.com/office/drawing/2014/main" id="{66EFD647-8145-4A05-BBC3-F519C53B09E7}"/>
              </a:ext>
            </a:extLst>
          </p:cNvPr>
          <p:cNvSpPr txBox="1"/>
          <p:nvPr/>
        </p:nvSpPr>
        <p:spPr>
          <a:xfrm>
            <a:off x="4597244" y="1055459"/>
            <a:ext cx="6874445" cy="338554"/>
          </a:xfrm>
          <a:prstGeom prst="rect">
            <a:avLst/>
          </a:prstGeom>
          <a:noFill/>
        </p:spPr>
        <p:txBody>
          <a:bodyPr wrap="square" rtlCol="0">
            <a:spAutoFit/>
          </a:bodyPr>
          <a:lstStyle/>
          <a:p>
            <a:pPr algn="ctr"/>
            <a:r>
              <a:rPr lang="es-ES" sz="1600" b="1" dirty="0"/>
              <a:t>Objetivo: </a:t>
            </a:r>
            <a:r>
              <a:rPr lang="es-ES" sz="1600" dirty="0"/>
              <a:t>Verificar la eficacia del servicio Cloud </a:t>
            </a:r>
            <a:r>
              <a:rPr lang="es-ES" sz="1600" dirty="0" err="1"/>
              <a:t>Vision</a:t>
            </a:r>
            <a:endParaRPr lang="es-ES" sz="1600" dirty="0"/>
          </a:p>
        </p:txBody>
      </p:sp>
      <p:sp>
        <p:nvSpPr>
          <p:cNvPr id="22" name="Rectángulo 21">
            <a:extLst>
              <a:ext uri="{FF2B5EF4-FFF2-40B4-BE49-F238E27FC236}">
                <a16:creationId xmlns:a16="http://schemas.microsoft.com/office/drawing/2014/main" id="{AE03000E-94D6-43D8-8B8C-01567A04C2E8}"/>
              </a:ext>
            </a:extLst>
          </p:cNvPr>
          <p:cNvSpPr/>
          <p:nvPr/>
        </p:nvSpPr>
        <p:spPr>
          <a:xfrm>
            <a:off x="7073621" y="4027629"/>
            <a:ext cx="2638223" cy="276999"/>
          </a:xfrm>
          <a:prstGeom prst="rect">
            <a:avLst/>
          </a:prstGeom>
        </p:spPr>
        <p:txBody>
          <a:bodyPr wrap="square">
            <a:spAutoFit/>
          </a:bodyPr>
          <a:lstStyle/>
          <a:p>
            <a:pPr algn="ctr"/>
            <a:r>
              <a:rPr lang="es-ES" sz="1200" b="1" dirty="0"/>
              <a:t>Número de aciertos del usuario </a:t>
            </a:r>
            <a:endParaRPr lang="es-EC" sz="1200" b="1" dirty="0"/>
          </a:p>
        </p:txBody>
      </p:sp>
      <p:sp>
        <p:nvSpPr>
          <p:cNvPr id="27" name="CuadroTexto 26">
            <a:extLst>
              <a:ext uri="{FF2B5EF4-FFF2-40B4-BE49-F238E27FC236}">
                <a16:creationId xmlns:a16="http://schemas.microsoft.com/office/drawing/2014/main" id="{C241E463-A0B6-42CB-A44F-258D0BAA4D33}"/>
              </a:ext>
            </a:extLst>
          </p:cNvPr>
          <p:cNvSpPr txBox="1"/>
          <p:nvPr/>
        </p:nvSpPr>
        <p:spPr>
          <a:xfrm>
            <a:off x="7639718" y="744621"/>
            <a:ext cx="1278892" cy="369332"/>
          </a:xfrm>
          <a:prstGeom prst="rect">
            <a:avLst/>
          </a:prstGeom>
          <a:noFill/>
        </p:spPr>
        <p:txBody>
          <a:bodyPr wrap="square">
            <a:spAutoFit/>
          </a:bodyPr>
          <a:lstStyle/>
          <a:p>
            <a:pPr algn="ctr"/>
            <a:r>
              <a:rPr lang="es-ES" sz="1800" b="1" dirty="0"/>
              <a:t>Pruebas </a:t>
            </a:r>
            <a:endParaRPr lang="es-EC" dirty="0"/>
          </a:p>
        </p:txBody>
      </p:sp>
      <p:pic>
        <p:nvPicPr>
          <p:cNvPr id="28" name="Imagen 27">
            <a:extLst>
              <a:ext uri="{FF2B5EF4-FFF2-40B4-BE49-F238E27FC236}">
                <a16:creationId xmlns:a16="http://schemas.microsoft.com/office/drawing/2014/main" id="{B1C4D0DE-EC63-42FE-B49B-4C76479AC80D}"/>
              </a:ext>
            </a:extLst>
          </p:cNvPr>
          <p:cNvPicPr/>
          <p:nvPr/>
        </p:nvPicPr>
        <p:blipFill>
          <a:blip r:embed="rId9"/>
          <a:stretch>
            <a:fillRect/>
          </a:stretch>
        </p:blipFill>
        <p:spPr>
          <a:xfrm>
            <a:off x="7073621" y="4330799"/>
            <a:ext cx="2638223" cy="1471741"/>
          </a:xfrm>
          <a:prstGeom prst="rect">
            <a:avLst/>
          </a:prstGeom>
        </p:spPr>
      </p:pic>
      <p:sp>
        <p:nvSpPr>
          <p:cNvPr id="29" name="CuadroTexto 28">
            <a:extLst>
              <a:ext uri="{FF2B5EF4-FFF2-40B4-BE49-F238E27FC236}">
                <a16:creationId xmlns:a16="http://schemas.microsoft.com/office/drawing/2014/main" id="{91F01171-9F05-4FB3-AA15-A762FA737548}"/>
              </a:ext>
            </a:extLst>
          </p:cNvPr>
          <p:cNvSpPr txBox="1"/>
          <p:nvPr/>
        </p:nvSpPr>
        <p:spPr>
          <a:xfrm>
            <a:off x="6111292" y="3621059"/>
            <a:ext cx="4335744" cy="338554"/>
          </a:xfrm>
          <a:prstGeom prst="rect">
            <a:avLst/>
          </a:prstGeom>
          <a:noFill/>
        </p:spPr>
        <p:txBody>
          <a:bodyPr wrap="square" rtlCol="0">
            <a:spAutoFit/>
          </a:bodyPr>
          <a:lstStyle/>
          <a:p>
            <a:r>
              <a:rPr lang="es-ES" sz="1600" b="1" dirty="0"/>
              <a:t>Objetivo: </a:t>
            </a:r>
            <a:r>
              <a:rPr lang="es-ES" sz="1600" dirty="0"/>
              <a:t>Analizar el desempeño del usuario</a:t>
            </a:r>
          </a:p>
        </p:txBody>
      </p:sp>
    </p:spTree>
    <p:extLst>
      <p:ext uri="{BB962C8B-B14F-4D97-AF65-F5344CB8AC3E}">
        <p14:creationId xmlns:p14="http://schemas.microsoft.com/office/powerpoint/2010/main" val="2156517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932381" y="101527"/>
            <a:ext cx="10327238" cy="400110"/>
          </a:xfrm>
          <a:prstGeom prst="rect">
            <a:avLst/>
          </a:prstGeom>
          <a:noFill/>
        </p:spPr>
        <p:txBody>
          <a:bodyPr wrap="square" rtlCol="0">
            <a:spAutoFit/>
          </a:bodyPr>
          <a:lstStyle/>
          <a:p>
            <a:r>
              <a:rPr lang="es-ES" sz="2000" b="1" dirty="0"/>
              <a:t>Pruebas y resultados de los aplicativos de robótica social - Aplicativo de Educación</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26" name="CuadroTexto 25">
            <a:extLst>
              <a:ext uri="{FF2B5EF4-FFF2-40B4-BE49-F238E27FC236}">
                <a16:creationId xmlns:a16="http://schemas.microsoft.com/office/drawing/2014/main" id="{EB745166-D129-45FD-BE3C-C1ADBEFDEA05}"/>
              </a:ext>
            </a:extLst>
          </p:cNvPr>
          <p:cNvSpPr txBox="1"/>
          <p:nvPr/>
        </p:nvSpPr>
        <p:spPr>
          <a:xfrm>
            <a:off x="7044084" y="1118745"/>
            <a:ext cx="4335744" cy="338554"/>
          </a:xfrm>
          <a:prstGeom prst="rect">
            <a:avLst/>
          </a:prstGeom>
          <a:noFill/>
        </p:spPr>
        <p:txBody>
          <a:bodyPr wrap="square" rtlCol="0">
            <a:spAutoFit/>
          </a:bodyPr>
          <a:lstStyle/>
          <a:p>
            <a:r>
              <a:rPr lang="es-ES" sz="1600" b="1" dirty="0"/>
              <a:t>Objetivo: </a:t>
            </a:r>
            <a:r>
              <a:rPr lang="es-ES" sz="1600" dirty="0"/>
              <a:t>Analizar el desempeño del usuario</a:t>
            </a:r>
          </a:p>
        </p:txBody>
      </p:sp>
      <p:sp>
        <p:nvSpPr>
          <p:cNvPr id="27" name="CuadroTexto 26">
            <a:extLst>
              <a:ext uri="{FF2B5EF4-FFF2-40B4-BE49-F238E27FC236}">
                <a16:creationId xmlns:a16="http://schemas.microsoft.com/office/drawing/2014/main" id="{C241E463-A0B6-42CB-A44F-258D0BAA4D33}"/>
              </a:ext>
            </a:extLst>
          </p:cNvPr>
          <p:cNvSpPr txBox="1"/>
          <p:nvPr/>
        </p:nvSpPr>
        <p:spPr>
          <a:xfrm>
            <a:off x="5291807" y="666284"/>
            <a:ext cx="1633071" cy="369332"/>
          </a:xfrm>
          <a:prstGeom prst="rect">
            <a:avLst/>
          </a:prstGeom>
          <a:noFill/>
        </p:spPr>
        <p:txBody>
          <a:bodyPr wrap="square">
            <a:spAutoFit/>
          </a:bodyPr>
          <a:lstStyle/>
          <a:p>
            <a:pPr algn="ctr"/>
            <a:r>
              <a:rPr lang="es-ES" sz="1800" b="1" dirty="0"/>
              <a:t>Resultados</a:t>
            </a:r>
            <a:endParaRPr lang="es-EC" dirty="0"/>
          </a:p>
        </p:txBody>
      </p:sp>
      <p:pic>
        <p:nvPicPr>
          <p:cNvPr id="4" name="Imagen 3">
            <a:extLst>
              <a:ext uri="{FF2B5EF4-FFF2-40B4-BE49-F238E27FC236}">
                <a16:creationId xmlns:a16="http://schemas.microsoft.com/office/drawing/2014/main" id="{2748FAA3-8618-4B39-9E67-F5905688EF99}"/>
              </a:ext>
            </a:extLst>
          </p:cNvPr>
          <p:cNvPicPr>
            <a:picLocks noChangeAspect="1"/>
          </p:cNvPicPr>
          <p:nvPr/>
        </p:nvPicPr>
        <p:blipFill>
          <a:blip r:embed="rId4"/>
          <a:stretch>
            <a:fillRect/>
          </a:stretch>
        </p:blipFill>
        <p:spPr>
          <a:xfrm>
            <a:off x="255932" y="1675434"/>
            <a:ext cx="5353050" cy="923925"/>
          </a:xfrm>
          <a:prstGeom prst="rect">
            <a:avLst/>
          </a:prstGeom>
        </p:spPr>
      </p:pic>
      <p:sp>
        <p:nvSpPr>
          <p:cNvPr id="25" name="CuadroTexto 24">
            <a:extLst>
              <a:ext uri="{FF2B5EF4-FFF2-40B4-BE49-F238E27FC236}">
                <a16:creationId xmlns:a16="http://schemas.microsoft.com/office/drawing/2014/main" id="{5A7D9076-6537-49CE-864B-3FE64EAD4E1E}"/>
              </a:ext>
            </a:extLst>
          </p:cNvPr>
          <p:cNvSpPr txBox="1"/>
          <p:nvPr/>
        </p:nvSpPr>
        <p:spPr>
          <a:xfrm>
            <a:off x="265282" y="1118745"/>
            <a:ext cx="5128285" cy="338554"/>
          </a:xfrm>
          <a:prstGeom prst="rect">
            <a:avLst/>
          </a:prstGeom>
          <a:noFill/>
        </p:spPr>
        <p:txBody>
          <a:bodyPr wrap="square" rtlCol="0">
            <a:spAutoFit/>
          </a:bodyPr>
          <a:lstStyle/>
          <a:p>
            <a:pPr algn="ctr"/>
            <a:r>
              <a:rPr lang="es-ES" sz="1600" b="1" dirty="0"/>
              <a:t>Objetivo: </a:t>
            </a:r>
            <a:r>
              <a:rPr lang="es-ES" sz="1600" dirty="0"/>
              <a:t>Verificar la eficacia del servicio Cloud </a:t>
            </a:r>
            <a:r>
              <a:rPr lang="es-ES" sz="1600" dirty="0" err="1"/>
              <a:t>Vision</a:t>
            </a:r>
            <a:endParaRPr lang="es-ES" sz="1600" dirty="0"/>
          </a:p>
        </p:txBody>
      </p:sp>
      <p:pic>
        <p:nvPicPr>
          <p:cNvPr id="31" name="Imagen 30">
            <a:extLst>
              <a:ext uri="{FF2B5EF4-FFF2-40B4-BE49-F238E27FC236}">
                <a16:creationId xmlns:a16="http://schemas.microsoft.com/office/drawing/2014/main" id="{47888A69-B593-4E01-9010-FB2F7807F1A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063366" y="2831375"/>
            <a:ext cx="6050423" cy="2865578"/>
          </a:xfrm>
          <a:prstGeom prst="rect">
            <a:avLst/>
          </a:prstGeom>
          <a:noFill/>
        </p:spPr>
      </p:pic>
      <p:pic>
        <p:nvPicPr>
          <p:cNvPr id="32" name="Imagen 31">
            <a:extLst>
              <a:ext uri="{FF2B5EF4-FFF2-40B4-BE49-F238E27FC236}">
                <a16:creationId xmlns:a16="http://schemas.microsoft.com/office/drawing/2014/main" id="{78746181-88E5-48C2-A236-9965226F5E62}"/>
              </a:ext>
            </a:extLst>
          </p:cNvPr>
          <p:cNvPicPr>
            <a:picLocks noChangeAspect="1"/>
          </p:cNvPicPr>
          <p:nvPr/>
        </p:nvPicPr>
        <p:blipFill>
          <a:blip r:embed="rId6"/>
          <a:stretch>
            <a:fillRect/>
          </a:stretch>
        </p:blipFill>
        <p:spPr>
          <a:xfrm>
            <a:off x="6495388" y="1592904"/>
            <a:ext cx="5433137" cy="1102866"/>
          </a:xfrm>
          <a:prstGeom prst="rect">
            <a:avLst/>
          </a:prstGeom>
        </p:spPr>
      </p:pic>
      <p:pic>
        <p:nvPicPr>
          <p:cNvPr id="37" name="Imagen 36">
            <a:extLst>
              <a:ext uri="{FF2B5EF4-FFF2-40B4-BE49-F238E27FC236}">
                <a16:creationId xmlns:a16="http://schemas.microsoft.com/office/drawing/2014/main" id="{98F9AC19-7E0C-4FD1-8F84-146EABA3BFBE}"/>
              </a:ext>
            </a:extLst>
          </p:cNvPr>
          <p:cNvPicPr>
            <a:picLocks noChangeAspect="1"/>
          </p:cNvPicPr>
          <p:nvPr/>
        </p:nvPicPr>
        <p:blipFill>
          <a:blip r:embed="rId7"/>
          <a:stretch>
            <a:fillRect/>
          </a:stretch>
        </p:blipFill>
        <p:spPr>
          <a:xfrm>
            <a:off x="255932" y="2779931"/>
            <a:ext cx="5353050" cy="3278562"/>
          </a:xfrm>
          <a:prstGeom prst="rect">
            <a:avLst/>
          </a:prstGeom>
        </p:spPr>
      </p:pic>
      <p:sp>
        <p:nvSpPr>
          <p:cNvPr id="12" name="TextBox 2">
            <a:extLst>
              <a:ext uri="{FF2B5EF4-FFF2-40B4-BE49-F238E27FC236}">
                <a16:creationId xmlns:a16="http://schemas.microsoft.com/office/drawing/2014/main" id="{A572E656-77F8-456A-8EF6-402AD5B16217}"/>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4. Implementación     </a:t>
            </a:r>
            <a:r>
              <a:rPr lang="es-419" sz="1000" b="1" dirty="0">
                <a:solidFill>
                  <a:schemeClr val="bg2">
                    <a:lumMod val="50000"/>
                  </a:schemeClr>
                </a:solidFill>
                <a:latin typeface="Calibri" panose="020F0502020204030204" pitchFamily="34" charset="0"/>
                <a:cs typeface="Calibri" panose="020F0502020204030204" pitchFamily="34" charset="0"/>
              </a:rPr>
              <a:t>5. Pruebas y Resultados      </a:t>
            </a:r>
            <a:r>
              <a:rPr lang="es-419" sz="1000" dirty="0">
                <a:solidFill>
                  <a:schemeClr val="bg2">
                    <a:lumMod val="50000"/>
                  </a:schemeClr>
                </a:solidFill>
                <a:latin typeface="Calibri" panose="020F0502020204030204" pitchFamily="34" charset="0"/>
                <a:cs typeface="Calibri" panose="020F0502020204030204" pitchFamily="34" charset="0"/>
              </a:rPr>
              <a:t>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829976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932381" y="101527"/>
            <a:ext cx="10327238" cy="400110"/>
          </a:xfrm>
          <a:prstGeom prst="rect">
            <a:avLst/>
          </a:prstGeom>
          <a:noFill/>
        </p:spPr>
        <p:txBody>
          <a:bodyPr wrap="square" rtlCol="0">
            <a:spAutoFit/>
          </a:bodyPr>
          <a:lstStyle/>
          <a:p>
            <a:r>
              <a:rPr lang="es-ES" sz="2000" b="1" dirty="0"/>
              <a:t>Pruebas y resultados de los aplicativos de robótica social - Aplicativo de Educación</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pic>
        <p:nvPicPr>
          <p:cNvPr id="3" name="Imagen 2">
            <a:extLst>
              <a:ext uri="{FF2B5EF4-FFF2-40B4-BE49-F238E27FC236}">
                <a16:creationId xmlns:a16="http://schemas.microsoft.com/office/drawing/2014/main" id="{16327D7E-1462-40DA-A196-E9F671E4002B}"/>
              </a:ext>
            </a:extLst>
          </p:cNvPr>
          <p:cNvPicPr>
            <a:picLocks noChangeAspect="1"/>
          </p:cNvPicPr>
          <p:nvPr/>
        </p:nvPicPr>
        <p:blipFill>
          <a:blip r:embed="rId4"/>
          <a:stretch>
            <a:fillRect/>
          </a:stretch>
        </p:blipFill>
        <p:spPr>
          <a:xfrm>
            <a:off x="345717" y="1103507"/>
            <a:ext cx="4674605" cy="948637"/>
          </a:xfrm>
          <a:prstGeom prst="rect">
            <a:avLst/>
          </a:prstGeom>
        </p:spPr>
      </p:pic>
      <p:pic>
        <p:nvPicPr>
          <p:cNvPr id="5" name="Imagen 4">
            <a:extLst>
              <a:ext uri="{FF2B5EF4-FFF2-40B4-BE49-F238E27FC236}">
                <a16:creationId xmlns:a16="http://schemas.microsoft.com/office/drawing/2014/main" id="{70D0990E-0573-49D2-8C1B-CF0E20AA5F1E}"/>
              </a:ext>
            </a:extLst>
          </p:cNvPr>
          <p:cNvPicPr>
            <a:picLocks noChangeAspect="1"/>
          </p:cNvPicPr>
          <p:nvPr/>
        </p:nvPicPr>
        <p:blipFill>
          <a:blip r:embed="rId5"/>
          <a:stretch>
            <a:fillRect/>
          </a:stretch>
        </p:blipFill>
        <p:spPr>
          <a:xfrm>
            <a:off x="345717" y="2291179"/>
            <a:ext cx="4674605" cy="2311937"/>
          </a:xfrm>
          <a:prstGeom prst="rect">
            <a:avLst/>
          </a:prstGeom>
        </p:spPr>
      </p:pic>
      <p:pic>
        <p:nvPicPr>
          <p:cNvPr id="8" name="Imagen 7">
            <a:extLst>
              <a:ext uri="{FF2B5EF4-FFF2-40B4-BE49-F238E27FC236}">
                <a16:creationId xmlns:a16="http://schemas.microsoft.com/office/drawing/2014/main" id="{A9EFFDCE-6F1A-4217-AF86-A234EC22CE08}"/>
              </a:ext>
            </a:extLst>
          </p:cNvPr>
          <p:cNvPicPr>
            <a:picLocks noChangeAspect="1"/>
          </p:cNvPicPr>
          <p:nvPr/>
        </p:nvPicPr>
        <p:blipFill>
          <a:blip r:embed="rId6"/>
          <a:stretch>
            <a:fillRect/>
          </a:stretch>
        </p:blipFill>
        <p:spPr>
          <a:xfrm>
            <a:off x="345717" y="4801869"/>
            <a:ext cx="4674605" cy="1439977"/>
          </a:xfrm>
          <a:prstGeom prst="rect">
            <a:avLst/>
          </a:prstGeom>
        </p:spPr>
      </p:pic>
      <p:sp>
        <p:nvSpPr>
          <p:cNvPr id="10" name="Rectángulo 9">
            <a:extLst>
              <a:ext uri="{FF2B5EF4-FFF2-40B4-BE49-F238E27FC236}">
                <a16:creationId xmlns:a16="http://schemas.microsoft.com/office/drawing/2014/main" id="{787F5F4C-0F4B-4CCF-B177-FD845D764827}"/>
              </a:ext>
            </a:extLst>
          </p:cNvPr>
          <p:cNvSpPr/>
          <p:nvPr/>
        </p:nvSpPr>
        <p:spPr>
          <a:xfrm>
            <a:off x="5389623" y="936684"/>
            <a:ext cx="6489481" cy="461665"/>
          </a:xfrm>
          <a:prstGeom prst="rect">
            <a:avLst/>
          </a:prstGeom>
        </p:spPr>
        <p:txBody>
          <a:bodyPr wrap="square">
            <a:spAutoFit/>
          </a:bodyPr>
          <a:lstStyle/>
          <a:p>
            <a:pPr indent="457200" algn="ctr">
              <a:spcBef>
                <a:spcPts val="600"/>
              </a:spcBef>
              <a:spcAft>
                <a:spcPts val="600"/>
              </a:spcAft>
            </a:pPr>
            <a:r>
              <a:rPr lang="es-EC" sz="1200" b="1" dirty="0">
                <a:latin typeface="Arial" panose="020B0604020202020204" pitchFamily="34" charset="0"/>
                <a:ea typeface="Calibri" panose="020F0502020204030204" pitchFamily="34" charset="0"/>
                <a:cs typeface="Times New Roman" panose="02020603050405020304" pitchFamily="18" charset="0"/>
              </a:rPr>
              <a:t>“</a:t>
            </a:r>
            <a:r>
              <a:rPr lang="es-ES" sz="1200" b="1" i="1" dirty="0">
                <a:latin typeface="Arial" panose="020B0604020202020204" pitchFamily="34" charset="0"/>
                <a:ea typeface="Calibri" panose="020F0502020204030204" pitchFamily="34" charset="0"/>
                <a:cs typeface="Times New Roman" panose="02020603050405020304" pitchFamily="18" charset="0"/>
              </a:rPr>
              <a:t>Implementación de un sistema basado en el robot NAO para lectura de textos en aplicaciones de Human Robot </a:t>
            </a:r>
            <a:r>
              <a:rPr lang="es-ES" sz="1200" b="1" i="1" dirty="0" err="1">
                <a:latin typeface="Arial" panose="020B0604020202020204" pitchFamily="34" charset="0"/>
                <a:ea typeface="Calibri" panose="020F0502020204030204" pitchFamily="34" charset="0"/>
                <a:cs typeface="Times New Roman" panose="02020603050405020304" pitchFamily="18" charset="0"/>
              </a:rPr>
              <a:t>Interaction</a:t>
            </a:r>
            <a:r>
              <a:rPr lang="es-ES" sz="1200" b="1" i="1" dirty="0">
                <a:latin typeface="Arial" panose="020B0604020202020204" pitchFamily="34" charset="0"/>
                <a:ea typeface="Calibri" panose="020F0502020204030204" pitchFamily="34" charset="0"/>
                <a:cs typeface="Times New Roman" panose="02020603050405020304" pitchFamily="18" charset="0"/>
              </a:rPr>
              <a:t>”</a:t>
            </a:r>
            <a:endParaRPr lang="es-EC" sz="1200" dirty="0">
              <a:latin typeface="Arial" panose="020B0604020202020204" pitchFamily="34" charset="0"/>
              <a:ea typeface="Calibri" panose="020F0502020204030204" pitchFamily="34" charset="0"/>
              <a:cs typeface="Times New Roman" panose="02020603050405020304" pitchFamily="18" charset="0"/>
            </a:endParaRPr>
          </a:p>
        </p:txBody>
      </p:sp>
      <p:sp>
        <p:nvSpPr>
          <p:cNvPr id="15" name="Rectángulo 14">
            <a:extLst>
              <a:ext uri="{FF2B5EF4-FFF2-40B4-BE49-F238E27FC236}">
                <a16:creationId xmlns:a16="http://schemas.microsoft.com/office/drawing/2014/main" id="{0F1705EC-C427-45CB-9787-00A2E776B061}"/>
              </a:ext>
            </a:extLst>
          </p:cNvPr>
          <p:cNvSpPr/>
          <p:nvPr/>
        </p:nvSpPr>
        <p:spPr>
          <a:xfrm>
            <a:off x="1790787" y="610689"/>
            <a:ext cx="1784463" cy="307777"/>
          </a:xfrm>
          <a:prstGeom prst="rect">
            <a:avLst/>
          </a:prstGeom>
        </p:spPr>
        <p:txBody>
          <a:bodyPr wrap="none">
            <a:spAutoFit/>
          </a:bodyPr>
          <a:lstStyle/>
          <a:p>
            <a:pPr lvl="0"/>
            <a:r>
              <a:rPr lang="es-ES" sz="1400" b="1" u="sng" dirty="0"/>
              <a:t>Análisis de Costos</a:t>
            </a:r>
            <a:endParaRPr lang="es-EC" sz="1400" u="sng" dirty="0"/>
          </a:p>
        </p:txBody>
      </p:sp>
      <p:sp>
        <p:nvSpPr>
          <p:cNvPr id="16" name="Rectángulo 15">
            <a:extLst>
              <a:ext uri="{FF2B5EF4-FFF2-40B4-BE49-F238E27FC236}">
                <a16:creationId xmlns:a16="http://schemas.microsoft.com/office/drawing/2014/main" id="{77839505-C827-4688-A66E-C507986ABC2E}"/>
              </a:ext>
            </a:extLst>
          </p:cNvPr>
          <p:cNvSpPr/>
          <p:nvPr/>
        </p:nvSpPr>
        <p:spPr>
          <a:xfrm>
            <a:off x="6990598" y="610688"/>
            <a:ext cx="3919663" cy="307777"/>
          </a:xfrm>
          <a:prstGeom prst="rect">
            <a:avLst/>
          </a:prstGeom>
        </p:spPr>
        <p:txBody>
          <a:bodyPr wrap="none">
            <a:spAutoFit/>
          </a:bodyPr>
          <a:lstStyle/>
          <a:p>
            <a:pPr lvl="0"/>
            <a:r>
              <a:rPr lang="es-ES" sz="1400" b="1" u="sng" dirty="0"/>
              <a:t>Análisis comparativo con soluciones offline</a:t>
            </a:r>
            <a:endParaRPr lang="es-EC" sz="1400" u="sng" dirty="0"/>
          </a:p>
        </p:txBody>
      </p:sp>
      <p:sp>
        <p:nvSpPr>
          <p:cNvPr id="13" name="Rectángulo 12">
            <a:extLst>
              <a:ext uri="{FF2B5EF4-FFF2-40B4-BE49-F238E27FC236}">
                <a16:creationId xmlns:a16="http://schemas.microsoft.com/office/drawing/2014/main" id="{93BD0466-CD7D-4B2B-9FA6-B2E02C01631D}"/>
              </a:ext>
            </a:extLst>
          </p:cNvPr>
          <p:cNvSpPr/>
          <p:nvPr/>
        </p:nvSpPr>
        <p:spPr>
          <a:xfrm>
            <a:off x="-23589" y="915918"/>
            <a:ext cx="5413212" cy="276999"/>
          </a:xfrm>
          <a:prstGeom prst="rect">
            <a:avLst/>
          </a:prstGeom>
        </p:spPr>
        <p:txBody>
          <a:bodyPr wrap="square">
            <a:spAutoFit/>
          </a:bodyPr>
          <a:lstStyle/>
          <a:p>
            <a:r>
              <a:rPr lang="es-ES" sz="1200" i="1" dirty="0">
                <a:latin typeface="Arial" panose="020B0604020202020204" pitchFamily="34" charset="0"/>
                <a:ea typeface="Calibri" panose="020F0502020204030204" pitchFamily="34" charset="0"/>
                <a:cs typeface="Times New Roman" panose="02020603050405020304" pitchFamily="18" charset="0"/>
              </a:rPr>
              <a:t>Cuota gratuita de servicios en la nube utilizados en el aplicativo de educación</a:t>
            </a:r>
            <a:endParaRPr lang="es-EC" sz="1200" i="1" dirty="0"/>
          </a:p>
        </p:txBody>
      </p:sp>
      <p:sp>
        <p:nvSpPr>
          <p:cNvPr id="14" name="Rectángulo 13">
            <a:extLst>
              <a:ext uri="{FF2B5EF4-FFF2-40B4-BE49-F238E27FC236}">
                <a16:creationId xmlns:a16="http://schemas.microsoft.com/office/drawing/2014/main" id="{E97DF496-72C4-4CA0-879D-9A4B364EA2B9}"/>
              </a:ext>
            </a:extLst>
          </p:cNvPr>
          <p:cNvSpPr/>
          <p:nvPr/>
        </p:nvSpPr>
        <p:spPr>
          <a:xfrm>
            <a:off x="330400" y="2085736"/>
            <a:ext cx="4674605" cy="276999"/>
          </a:xfrm>
          <a:prstGeom prst="rect">
            <a:avLst/>
          </a:prstGeom>
        </p:spPr>
        <p:txBody>
          <a:bodyPr wrap="square">
            <a:spAutoFit/>
          </a:bodyPr>
          <a:lstStyle/>
          <a:p>
            <a:r>
              <a:rPr lang="es-ES" sz="1200" i="1" dirty="0">
                <a:latin typeface="Arial" panose="020B0604020202020204" pitchFamily="34" charset="0"/>
                <a:ea typeface="Calibri" panose="020F0502020204030204" pitchFamily="34" charset="0"/>
                <a:cs typeface="Times New Roman" panose="02020603050405020304" pitchFamily="18" charset="0"/>
              </a:rPr>
              <a:t>Tabulación de servicios en una sesión del aplicativo de educación</a:t>
            </a:r>
            <a:endParaRPr lang="es-EC" sz="1200" i="1" dirty="0"/>
          </a:p>
        </p:txBody>
      </p:sp>
      <p:sp>
        <p:nvSpPr>
          <p:cNvPr id="17" name="Rectángulo 16">
            <a:extLst>
              <a:ext uri="{FF2B5EF4-FFF2-40B4-BE49-F238E27FC236}">
                <a16:creationId xmlns:a16="http://schemas.microsoft.com/office/drawing/2014/main" id="{28405012-C224-4CC1-ABF8-3DC67381A064}"/>
              </a:ext>
            </a:extLst>
          </p:cNvPr>
          <p:cNvSpPr/>
          <p:nvPr/>
        </p:nvSpPr>
        <p:spPr>
          <a:xfrm>
            <a:off x="738126" y="4600140"/>
            <a:ext cx="3889783" cy="276999"/>
          </a:xfrm>
          <a:prstGeom prst="rect">
            <a:avLst/>
          </a:prstGeom>
        </p:spPr>
        <p:txBody>
          <a:bodyPr wrap="none">
            <a:spAutoFit/>
          </a:bodyPr>
          <a:lstStyle/>
          <a:p>
            <a:r>
              <a:rPr lang="es-ES" sz="1200" i="1" dirty="0">
                <a:latin typeface="Arial" panose="020B0604020202020204" pitchFamily="34" charset="0"/>
                <a:ea typeface="Calibri" panose="020F0502020204030204" pitchFamily="34" charset="0"/>
                <a:cs typeface="Times New Roman" panose="02020603050405020304" pitchFamily="18" charset="0"/>
              </a:rPr>
              <a:t>Tabulación del uso gratuito del aplicativo de educación</a:t>
            </a:r>
            <a:endParaRPr lang="es-EC" sz="1200" i="1" dirty="0"/>
          </a:p>
        </p:txBody>
      </p:sp>
      <p:pic>
        <p:nvPicPr>
          <p:cNvPr id="18" name="Imagen 17">
            <a:extLst>
              <a:ext uri="{FF2B5EF4-FFF2-40B4-BE49-F238E27FC236}">
                <a16:creationId xmlns:a16="http://schemas.microsoft.com/office/drawing/2014/main" id="{4A308206-EFEB-426B-BAF5-45A7463EE50D}"/>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445671" y="2870485"/>
            <a:ext cx="5009515" cy="3011170"/>
          </a:xfrm>
          <a:prstGeom prst="rect">
            <a:avLst/>
          </a:prstGeom>
          <a:noFill/>
        </p:spPr>
      </p:pic>
      <p:pic>
        <p:nvPicPr>
          <p:cNvPr id="7" name="Imagen 6">
            <a:extLst>
              <a:ext uri="{FF2B5EF4-FFF2-40B4-BE49-F238E27FC236}">
                <a16:creationId xmlns:a16="http://schemas.microsoft.com/office/drawing/2014/main" id="{D9675A45-FE1F-4F1A-8188-C630F8BA671A}"/>
              </a:ext>
            </a:extLst>
          </p:cNvPr>
          <p:cNvPicPr>
            <a:picLocks noChangeAspect="1"/>
          </p:cNvPicPr>
          <p:nvPr/>
        </p:nvPicPr>
        <p:blipFill>
          <a:blip r:embed="rId8"/>
          <a:stretch>
            <a:fillRect/>
          </a:stretch>
        </p:blipFill>
        <p:spPr>
          <a:xfrm>
            <a:off x="6697314" y="1424312"/>
            <a:ext cx="4506228" cy="1420209"/>
          </a:xfrm>
          <a:prstGeom prst="rect">
            <a:avLst/>
          </a:prstGeom>
        </p:spPr>
      </p:pic>
      <p:sp>
        <p:nvSpPr>
          <p:cNvPr id="19" name="TextBox 2">
            <a:extLst>
              <a:ext uri="{FF2B5EF4-FFF2-40B4-BE49-F238E27FC236}">
                <a16:creationId xmlns:a16="http://schemas.microsoft.com/office/drawing/2014/main" id="{0ECB1B80-E72E-4800-823A-ED1A12809725}"/>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4. Implementación     </a:t>
            </a:r>
            <a:r>
              <a:rPr lang="es-419" sz="1000" b="1" dirty="0">
                <a:solidFill>
                  <a:schemeClr val="bg2">
                    <a:lumMod val="50000"/>
                  </a:schemeClr>
                </a:solidFill>
                <a:latin typeface="Calibri" panose="020F0502020204030204" pitchFamily="34" charset="0"/>
                <a:cs typeface="Calibri" panose="020F0502020204030204" pitchFamily="34" charset="0"/>
              </a:rPr>
              <a:t>5. Pruebas y Resultados      </a:t>
            </a:r>
            <a:r>
              <a:rPr lang="es-419" sz="1000" dirty="0">
                <a:solidFill>
                  <a:schemeClr val="bg2">
                    <a:lumMod val="50000"/>
                  </a:schemeClr>
                </a:solidFill>
                <a:latin typeface="Calibri" panose="020F0502020204030204" pitchFamily="34" charset="0"/>
                <a:cs typeface="Calibri" panose="020F0502020204030204" pitchFamily="34" charset="0"/>
              </a:rPr>
              <a:t>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502680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4795234" y="152638"/>
            <a:ext cx="2601532" cy="400110"/>
          </a:xfrm>
          <a:prstGeom prst="rect">
            <a:avLst/>
          </a:prstGeom>
          <a:noFill/>
        </p:spPr>
        <p:txBody>
          <a:bodyPr wrap="square" rtlCol="0">
            <a:spAutoFit/>
          </a:bodyPr>
          <a:lstStyle/>
          <a:p>
            <a:r>
              <a:rPr lang="es-EC" sz="2000" b="1" dirty="0"/>
              <a:t>GENERALIDADES</a:t>
            </a:r>
          </a:p>
        </p:txBody>
      </p:sp>
      <p:sp>
        <p:nvSpPr>
          <p:cNvPr id="23" name="TextBox 2">
            <a:extLst>
              <a:ext uri="{FF2B5EF4-FFF2-40B4-BE49-F238E27FC236}">
                <a16:creationId xmlns:a16="http://schemas.microsoft.com/office/drawing/2014/main" id="{FA889BC9-605F-45D3-9664-141252FE7421}"/>
              </a:ext>
            </a:extLst>
          </p:cNvPr>
          <p:cNvSpPr txBox="1"/>
          <p:nvPr/>
        </p:nvSpPr>
        <p:spPr>
          <a:xfrm>
            <a:off x="152900" y="6534835"/>
            <a:ext cx="9119889" cy="246221"/>
          </a:xfrm>
          <a:prstGeom prst="rect">
            <a:avLst/>
          </a:prstGeom>
          <a:noFill/>
        </p:spPr>
        <p:txBody>
          <a:bodyPr wrap="square" rtlCol="0">
            <a:spAutoFit/>
          </a:bodyPr>
          <a:lstStyle/>
          <a:p>
            <a:r>
              <a:rPr lang="es-419" sz="1000" b="1" dirty="0">
                <a:solidFill>
                  <a:schemeClr val="bg2">
                    <a:lumMod val="50000"/>
                  </a:schemeClr>
                </a:solidFill>
                <a:latin typeface="Calibri" panose="020F0502020204030204" pitchFamily="34" charset="0"/>
                <a:cs typeface="Calibri" panose="020F0502020204030204" pitchFamily="34" charset="0"/>
              </a:rPr>
              <a:t>1. Generalidades     </a:t>
            </a:r>
            <a:r>
              <a:rPr lang="es-419" sz="1000" dirty="0">
                <a:solidFill>
                  <a:schemeClr val="bg2">
                    <a:lumMod val="50000"/>
                  </a:schemeClr>
                </a:solidFill>
                <a:latin typeface="Calibri" panose="020F0502020204030204" pitchFamily="34" charset="0"/>
                <a:cs typeface="Calibri" panose="020F0502020204030204" pitchFamily="34" charset="0"/>
              </a:rPr>
              <a:t>2. Fundamentación Teórica     3. Diseño     4. Implementación     5. Pruebas y Resultados      6. Conclusiones y recomendaciones</a:t>
            </a:r>
            <a:r>
              <a:rPr lang="es-419" sz="1000" dirty="0">
                <a:solidFill>
                  <a:schemeClr val="bg2">
                    <a:lumMod val="50000"/>
                  </a:schemeClr>
                </a:solidFill>
              </a:rPr>
              <a:t>	    </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3" name="CuadroTexto 2">
            <a:extLst>
              <a:ext uri="{FF2B5EF4-FFF2-40B4-BE49-F238E27FC236}">
                <a16:creationId xmlns:a16="http://schemas.microsoft.com/office/drawing/2014/main" id="{B0F284E9-7D1E-4B22-A3C5-ED713310F6C6}"/>
              </a:ext>
            </a:extLst>
          </p:cNvPr>
          <p:cNvSpPr txBox="1"/>
          <p:nvPr/>
        </p:nvSpPr>
        <p:spPr>
          <a:xfrm>
            <a:off x="2287073" y="714606"/>
            <a:ext cx="1627568" cy="369332"/>
          </a:xfrm>
          <a:prstGeom prst="rect">
            <a:avLst/>
          </a:prstGeom>
          <a:noFill/>
        </p:spPr>
        <p:txBody>
          <a:bodyPr wrap="square" rtlCol="0">
            <a:spAutoFit/>
          </a:bodyPr>
          <a:lstStyle/>
          <a:p>
            <a:r>
              <a:rPr lang="es-ES" b="1" dirty="0"/>
              <a:t>Justificación</a:t>
            </a:r>
            <a:endParaRPr lang="es-EC" b="1" dirty="0"/>
          </a:p>
        </p:txBody>
      </p:sp>
      <p:sp>
        <p:nvSpPr>
          <p:cNvPr id="10" name="CuadroTexto 9">
            <a:extLst>
              <a:ext uri="{FF2B5EF4-FFF2-40B4-BE49-F238E27FC236}">
                <a16:creationId xmlns:a16="http://schemas.microsoft.com/office/drawing/2014/main" id="{0E4DFD89-E329-4BF0-9302-ECD656F4719A}"/>
              </a:ext>
            </a:extLst>
          </p:cNvPr>
          <p:cNvSpPr txBox="1"/>
          <p:nvPr/>
        </p:nvSpPr>
        <p:spPr>
          <a:xfrm>
            <a:off x="8640651" y="714606"/>
            <a:ext cx="1264276" cy="369332"/>
          </a:xfrm>
          <a:prstGeom prst="rect">
            <a:avLst/>
          </a:prstGeom>
          <a:noFill/>
        </p:spPr>
        <p:txBody>
          <a:bodyPr wrap="square" rtlCol="0">
            <a:spAutoFit/>
          </a:bodyPr>
          <a:lstStyle/>
          <a:p>
            <a:r>
              <a:rPr lang="es-ES" b="1" dirty="0"/>
              <a:t>Objetivos</a:t>
            </a:r>
            <a:endParaRPr lang="es-EC" b="1" dirty="0"/>
          </a:p>
        </p:txBody>
      </p:sp>
      <p:sp>
        <p:nvSpPr>
          <p:cNvPr id="4" name="Rectángulo 3">
            <a:extLst>
              <a:ext uri="{FF2B5EF4-FFF2-40B4-BE49-F238E27FC236}">
                <a16:creationId xmlns:a16="http://schemas.microsoft.com/office/drawing/2014/main" id="{24ADCCF8-50F6-494A-B541-C9B9E0FD1FBA}"/>
              </a:ext>
            </a:extLst>
          </p:cNvPr>
          <p:cNvSpPr/>
          <p:nvPr/>
        </p:nvSpPr>
        <p:spPr>
          <a:xfrm>
            <a:off x="152900" y="4238119"/>
            <a:ext cx="6096000" cy="1538883"/>
          </a:xfrm>
          <a:prstGeom prst="rect">
            <a:avLst/>
          </a:prstGeom>
        </p:spPr>
        <p:txBody>
          <a:bodyPr>
            <a:spAutoFit/>
          </a:bodyPr>
          <a:lstStyle/>
          <a:p>
            <a:pPr marL="285750" indent="-285750" algn="just">
              <a:spcBef>
                <a:spcPts val="600"/>
              </a:spcBef>
              <a:spcAft>
                <a:spcPts val="600"/>
              </a:spcAft>
              <a:buFont typeface="Wingdings" panose="05000000000000000000" pitchFamily="2" charset="2"/>
              <a:buChar char="ü"/>
            </a:pPr>
            <a:r>
              <a:rPr lang="es-ES" sz="1400" dirty="0">
                <a:latin typeface="Arial" panose="020B0604020202020204" pitchFamily="34" charset="0"/>
                <a:ea typeface="Calibri" panose="020F0502020204030204" pitchFamily="34" charset="0"/>
                <a:cs typeface="Times New Roman" panose="02020603050405020304" pitchFamily="18" charset="0"/>
              </a:rPr>
              <a:t>Máximo aprovechamiento de las características de hardware disponibles del robot NAO combinado a la amplia oferta de servicios existentes en la nube.</a:t>
            </a:r>
          </a:p>
          <a:p>
            <a:pPr marL="285750" indent="-285750" algn="just">
              <a:spcBef>
                <a:spcPts val="600"/>
              </a:spcBef>
              <a:spcAft>
                <a:spcPts val="600"/>
              </a:spcAft>
              <a:buFont typeface="Wingdings" panose="05000000000000000000" pitchFamily="2" charset="2"/>
              <a:buChar char="ü"/>
            </a:pPr>
            <a:r>
              <a:rPr lang="es-ES" sz="1400" dirty="0">
                <a:latin typeface="Arial" panose="020B0604020202020204" pitchFamily="34" charset="0"/>
                <a:ea typeface="Calibri" panose="020F0502020204030204" pitchFamily="34" charset="0"/>
                <a:cs typeface="Times New Roman" panose="02020603050405020304" pitchFamily="18" charset="0"/>
              </a:rPr>
              <a:t>Facilitar el desarrollo de aplicativos, dentro del área de robótica social, que puedan resultar complejos de implementar utilizando solo los recursos locales disponibles.</a:t>
            </a:r>
            <a:endParaRPr lang="es-EC" sz="1400" dirty="0">
              <a:latin typeface="Arial" panose="020B0604020202020204" pitchFamily="34" charset="0"/>
              <a:ea typeface="Calibri" panose="020F050202020403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3CC21C6D-0E17-490C-A8DE-8D1E9BEB332A}"/>
              </a:ext>
            </a:extLst>
          </p:cNvPr>
          <p:cNvSpPr txBox="1"/>
          <p:nvPr/>
        </p:nvSpPr>
        <p:spPr>
          <a:xfrm>
            <a:off x="2379908" y="3731099"/>
            <a:ext cx="1534733" cy="369332"/>
          </a:xfrm>
          <a:prstGeom prst="rect">
            <a:avLst/>
          </a:prstGeom>
          <a:noFill/>
        </p:spPr>
        <p:txBody>
          <a:bodyPr wrap="square" rtlCol="0">
            <a:spAutoFit/>
          </a:bodyPr>
          <a:lstStyle/>
          <a:p>
            <a:r>
              <a:rPr lang="es-ES" b="1" dirty="0"/>
              <a:t>Importancia</a:t>
            </a:r>
            <a:endParaRPr lang="es-EC" b="1" dirty="0"/>
          </a:p>
        </p:txBody>
      </p:sp>
      <p:sp>
        <p:nvSpPr>
          <p:cNvPr id="5" name="Rectángulo 4">
            <a:extLst>
              <a:ext uri="{FF2B5EF4-FFF2-40B4-BE49-F238E27FC236}">
                <a16:creationId xmlns:a16="http://schemas.microsoft.com/office/drawing/2014/main" id="{4DD0ACF2-C487-471A-BD8B-14397AEF4824}"/>
              </a:ext>
            </a:extLst>
          </p:cNvPr>
          <p:cNvSpPr/>
          <p:nvPr/>
        </p:nvSpPr>
        <p:spPr>
          <a:xfrm>
            <a:off x="252943" y="1525036"/>
            <a:ext cx="2641815" cy="2123658"/>
          </a:xfrm>
          <a:prstGeom prst="rect">
            <a:avLst/>
          </a:prstGeom>
        </p:spPr>
        <p:txBody>
          <a:bodyPr wrap="square">
            <a:spAutoFit/>
          </a:bodyPr>
          <a:lstStyle/>
          <a:p>
            <a:pPr algn="ctr">
              <a:spcBef>
                <a:spcPts val="600"/>
              </a:spcBef>
              <a:spcAft>
                <a:spcPts val="600"/>
              </a:spcAft>
            </a:pPr>
            <a:r>
              <a:rPr lang="es-ES" sz="1400" b="1" dirty="0">
                <a:latin typeface="Arial" panose="020B0604020202020204" pitchFamily="34" charset="0"/>
                <a:ea typeface="Calibri" panose="020F0502020204030204" pitchFamily="34" charset="0"/>
                <a:cs typeface="Times New Roman" panose="02020603050405020304" pitchFamily="18" charset="0"/>
              </a:rPr>
              <a:t>Limitantes para implementar tareas complejas</a:t>
            </a:r>
          </a:p>
          <a:p>
            <a:pPr marL="285750" indent="-285750" algn="just">
              <a:spcBef>
                <a:spcPts val="600"/>
              </a:spcBef>
              <a:spcAft>
                <a:spcPts val="600"/>
              </a:spcAft>
              <a:buFont typeface="Wingdings" panose="05000000000000000000" pitchFamily="2" charset="2"/>
              <a:buChar char="§"/>
            </a:pPr>
            <a:r>
              <a:rPr lang="es-ES" sz="1400" dirty="0">
                <a:latin typeface="Arial" panose="020B0604020202020204" pitchFamily="34" charset="0"/>
                <a:ea typeface="Calibri" panose="020F0502020204030204" pitchFamily="34" charset="0"/>
                <a:cs typeface="Times New Roman" panose="02020603050405020304" pitchFamily="18" charset="0"/>
              </a:rPr>
              <a:t>La baja capacidad de procesamiento disponible, (CPU Intel ATOM Z530 1.6 GHz) </a:t>
            </a:r>
          </a:p>
          <a:p>
            <a:pPr marL="285750" indent="-285750" algn="just">
              <a:spcBef>
                <a:spcPts val="600"/>
              </a:spcBef>
              <a:spcAft>
                <a:spcPts val="600"/>
              </a:spcAft>
              <a:buFont typeface="Wingdings" panose="05000000000000000000" pitchFamily="2" charset="2"/>
              <a:buChar char="§"/>
            </a:pPr>
            <a:r>
              <a:rPr lang="es-ES" sz="1400" dirty="0">
                <a:latin typeface="Arial" panose="020B0604020202020204" pitchFamily="34" charset="0"/>
                <a:ea typeface="Calibri" panose="020F0502020204030204" pitchFamily="34" charset="0"/>
                <a:cs typeface="Times New Roman" panose="02020603050405020304" pitchFamily="18" charset="0"/>
              </a:rPr>
              <a:t>Problemas en la instalación de programas y librerías</a:t>
            </a:r>
          </a:p>
        </p:txBody>
      </p:sp>
      <p:sp>
        <p:nvSpPr>
          <p:cNvPr id="6" name="Rectángulo 5">
            <a:extLst>
              <a:ext uri="{FF2B5EF4-FFF2-40B4-BE49-F238E27FC236}">
                <a16:creationId xmlns:a16="http://schemas.microsoft.com/office/drawing/2014/main" id="{6691589A-1A2D-495A-AE12-9226B7789C3F}"/>
              </a:ext>
            </a:extLst>
          </p:cNvPr>
          <p:cNvSpPr/>
          <p:nvPr/>
        </p:nvSpPr>
        <p:spPr>
          <a:xfrm>
            <a:off x="6224789" y="1083938"/>
            <a:ext cx="5814311" cy="5042406"/>
          </a:xfrm>
          <a:prstGeom prst="rect">
            <a:avLst/>
          </a:prstGeom>
        </p:spPr>
        <p:txBody>
          <a:bodyPr wrap="square">
            <a:spAutoFit/>
          </a:bodyPr>
          <a:lstStyle/>
          <a:p>
            <a:pPr>
              <a:spcBef>
                <a:spcPts val="600"/>
              </a:spcBef>
              <a:spcAft>
                <a:spcPts val="600"/>
              </a:spcAft>
            </a:pPr>
            <a:r>
              <a:rPr lang="es-EC" sz="1400" b="1" i="1" dirty="0">
                <a:latin typeface="Arial" panose="020B0604020202020204" pitchFamily="34" charset="0"/>
                <a:cs typeface="Times New Roman" panose="02020603050405020304" pitchFamily="18" charset="0"/>
              </a:rPr>
              <a:t>Objetivo General </a:t>
            </a:r>
          </a:p>
          <a:p>
            <a:pPr indent="457200" algn="just">
              <a:spcBef>
                <a:spcPts val="600"/>
              </a:spcBef>
              <a:spcAft>
                <a:spcPts val="600"/>
              </a:spcAft>
            </a:pPr>
            <a:r>
              <a:rPr lang="es-ES" sz="1400" dirty="0">
                <a:latin typeface="Arial" panose="020B0604020202020204" pitchFamily="34" charset="0"/>
                <a:ea typeface="Calibri" panose="020F0502020204030204" pitchFamily="34" charset="0"/>
                <a:cs typeface="Times New Roman" panose="02020603050405020304" pitchFamily="18" charset="0"/>
              </a:rPr>
              <a:t>Desarrollar módulos que permitan la conexión del robot humanoide NAO con servicios </a:t>
            </a:r>
            <a:r>
              <a:rPr lang="es-EC" sz="1400" dirty="0">
                <a:latin typeface="Arial" panose="020B0604020202020204" pitchFamily="34" charset="0"/>
                <a:ea typeface="Calibri" panose="020F0502020204030204" pitchFamily="34" charset="0"/>
                <a:cs typeface="Times New Roman" panose="02020603050405020304" pitchFamily="18" charset="0"/>
              </a:rPr>
              <a:t>de computación en la nube (Cloud Robotics), con el fin de implementar aplicativos en los sectores de robótica social de educación, salud y atención al cliente.</a:t>
            </a:r>
          </a:p>
          <a:p>
            <a:pPr indent="457200">
              <a:spcBef>
                <a:spcPts val="600"/>
              </a:spcBef>
              <a:spcAft>
                <a:spcPts val="800"/>
              </a:spcAft>
            </a:pPr>
            <a:br>
              <a:rPr lang="es-ES" sz="1400" dirty="0">
                <a:latin typeface="Arial" panose="020B0604020202020204" pitchFamily="34" charset="0"/>
                <a:ea typeface="Calibri" panose="020F0502020204030204" pitchFamily="34" charset="0"/>
                <a:cs typeface="Times New Roman" panose="02020603050405020304" pitchFamily="18" charset="0"/>
              </a:rPr>
            </a:br>
            <a:r>
              <a:rPr lang="es-EC" sz="1400" b="1" i="1" cap="all" dirty="0">
                <a:latin typeface="Arial" panose="020B0604020202020204" pitchFamily="34" charset="0"/>
                <a:ea typeface="Calibri" panose="020F0502020204030204" pitchFamily="34" charset="0"/>
                <a:cs typeface="Times New Roman" panose="02020603050405020304" pitchFamily="18" charset="0"/>
              </a:rPr>
              <a:t> </a:t>
            </a:r>
            <a:r>
              <a:rPr lang="es-EC" sz="1400" b="1" i="1" dirty="0">
                <a:latin typeface="Arial" panose="020B0604020202020204" pitchFamily="34" charset="0"/>
                <a:cs typeface="Times New Roman" panose="02020603050405020304" pitchFamily="18" charset="0"/>
              </a:rPr>
              <a:t>Objetivos Específicos </a:t>
            </a:r>
          </a:p>
          <a:p>
            <a:pPr marL="342900" lvl="0" indent="-342900">
              <a:spcBef>
                <a:spcPts val="600"/>
              </a:spcBef>
              <a:buFont typeface="Symbol" panose="05050102010706020507" pitchFamily="18" charset="2"/>
              <a:buChar char=""/>
            </a:pPr>
            <a:r>
              <a:rPr lang="es-EC"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Identificar la plataforma y servicios en la nube adecuadas para el desarrollo del presente proyecto.</a:t>
            </a:r>
            <a:endParaRPr lang="es-EC" sz="14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s-EC"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Desarrollar algoritmos que permitan utilizar los servicios web escogidos, en el robot NAO, mediante lenguaje de programación libre.</a:t>
            </a:r>
            <a:endParaRPr lang="es-EC" sz="14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s-EC"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Diseñar e implementar aplicativos de robótica social, utilizando los servicios web necesarios.</a:t>
            </a:r>
            <a:endParaRPr lang="es-EC" sz="14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s-EC"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Evaluar el desempeño del robot NAO, mediante la comparación de los módulos creados con soluciones offline.</a:t>
            </a:r>
            <a:endParaRPr lang="es-EC" sz="14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spcAft>
                <a:spcPts val="600"/>
              </a:spcAft>
              <a:buFont typeface="Symbol" panose="05050102010706020507" pitchFamily="18" charset="2"/>
              <a:buChar char=""/>
            </a:pPr>
            <a:r>
              <a:rPr lang="es-EC"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Diseñar laboratorios teóricos/prácticos para la enseñanza de la utilización del robot NAO</a:t>
            </a:r>
            <a:endParaRPr lang="es-EC" sz="1400" dirty="0">
              <a:latin typeface="Arial" panose="020B0604020202020204" pitchFamily="34" charset="0"/>
              <a:ea typeface="Calibri" panose="020F0502020204030204" pitchFamily="34" charset="0"/>
              <a:cs typeface="Times New Roman" panose="02020603050405020304" pitchFamily="18" charset="0"/>
            </a:endParaRPr>
          </a:p>
          <a:p>
            <a:pPr indent="457200">
              <a:spcBef>
                <a:spcPts val="600"/>
              </a:spcBef>
              <a:spcAft>
                <a:spcPts val="800"/>
              </a:spcAft>
            </a:pPr>
            <a:br>
              <a:rPr lang="es-ES" sz="1400" dirty="0">
                <a:latin typeface="Arial" panose="020B0604020202020204" pitchFamily="34" charset="0"/>
                <a:ea typeface="Calibri" panose="020F0502020204030204" pitchFamily="34" charset="0"/>
                <a:cs typeface="Times New Roman" panose="02020603050405020304" pitchFamily="18" charset="0"/>
              </a:rPr>
            </a:br>
            <a:r>
              <a:rPr lang="es-EC" sz="1400" b="1" cap="all" dirty="0">
                <a:latin typeface="Arial" panose="020B0604020202020204" pitchFamily="34" charset="0"/>
                <a:ea typeface="Calibri" panose="020F0502020204030204" pitchFamily="34" charset="0"/>
                <a:cs typeface="Times New Roman" panose="02020603050405020304" pitchFamily="18" charset="0"/>
              </a:rPr>
              <a:t> </a:t>
            </a:r>
            <a:endParaRPr lang="es-EC" sz="1400" dirty="0">
              <a:latin typeface="Arial" panose="020B0604020202020204" pitchFamily="34" charset="0"/>
              <a:ea typeface="Calibri" panose="020F0502020204030204" pitchFamily="34" charset="0"/>
              <a:cs typeface="Times New Roman" panose="02020603050405020304" pitchFamily="18" charset="0"/>
            </a:endParaRPr>
          </a:p>
        </p:txBody>
      </p:sp>
      <p:sp>
        <p:nvSpPr>
          <p:cNvPr id="12" name="CuadroTexto 11">
            <a:extLst>
              <a:ext uri="{FF2B5EF4-FFF2-40B4-BE49-F238E27FC236}">
                <a16:creationId xmlns:a16="http://schemas.microsoft.com/office/drawing/2014/main" id="{E4F7CD7E-6E29-46E6-A4F7-C4FD85289BE7}"/>
              </a:ext>
            </a:extLst>
          </p:cNvPr>
          <p:cNvSpPr txBox="1"/>
          <p:nvPr/>
        </p:nvSpPr>
        <p:spPr>
          <a:xfrm>
            <a:off x="3188844" y="1580319"/>
            <a:ext cx="2641815" cy="1754326"/>
          </a:xfrm>
          <a:prstGeom prst="rect">
            <a:avLst/>
          </a:prstGeom>
          <a:noFill/>
        </p:spPr>
        <p:txBody>
          <a:bodyPr wrap="square">
            <a:spAutoFit/>
          </a:bodyPr>
          <a:lstStyle/>
          <a:p>
            <a:pPr algn="ctr">
              <a:spcBef>
                <a:spcPts val="600"/>
              </a:spcBef>
              <a:spcAft>
                <a:spcPts val="600"/>
              </a:spcAft>
            </a:pPr>
            <a:r>
              <a:rPr lang="es-ES" sz="1400" b="1" dirty="0">
                <a:latin typeface="Arial" panose="020B0604020202020204" pitchFamily="34" charset="0"/>
                <a:ea typeface="Calibri" panose="020F0502020204030204" pitchFamily="34" charset="0"/>
                <a:cs typeface="Times New Roman" panose="02020603050405020304" pitchFamily="18" charset="0"/>
              </a:rPr>
              <a:t>Solución</a:t>
            </a:r>
          </a:p>
          <a:p>
            <a:pPr marL="285750" indent="-285750" algn="just">
              <a:spcBef>
                <a:spcPts val="600"/>
              </a:spcBef>
              <a:spcAft>
                <a:spcPts val="600"/>
              </a:spcAft>
              <a:buFont typeface="Wingdings" panose="05000000000000000000" pitchFamily="2" charset="2"/>
              <a:buChar char="ü"/>
            </a:pPr>
            <a:r>
              <a:rPr lang="es-ES" sz="1400" dirty="0">
                <a:latin typeface="Arial" panose="020B0604020202020204" pitchFamily="34" charset="0"/>
                <a:ea typeface="Calibri" panose="020F0502020204030204" pitchFamily="34" charset="0"/>
                <a:cs typeface="Times New Roman" panose="02020603050405020304" pitchFamily="18" charset="0"/>
              </a:rPr>
              <a:t>Utilización de servicios en la nube, que permiten el acceso a hardware y software proporcionado como un servicio a través de Internet</a:t>
            </a:r>
            <a:endParaRPr lang="es-EC" sz="1400"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6399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322190" y="101527"/>
            <a:ext cx="11680920" cy="400110"/>
          </a:xfrm>
          <a:prstGeom prst="rect">
            <a:avLst/>
          </a:prstGeom>
          <a:noFill/>
        </p:spPr>
        <p:txBody>
          <a:bodyPr wrap="square" rtlCol="0">
            <a:spAutoFit/>
          </a:bodyPr>
          <a:lstStyle/>
          <a:p>
            <a:r>
              <a:rPr lang="es-ES" sz="2000" b="1" dirty="0"/>
              <a:t>Pruebas y resultados de los aplicativos de robótica social - Aplicativo de Cuidados de la Salud</a:t>
            </a:r>
          </a:p>
        </p:txBody>
      </p:sp>
      <p:pic>
        <p:nvPicPr>
          <p:cNvPr id="8" name="Imagen 7">
            <a:extLst>
              <a:ext uri="{FF2B5EF4-FFF2-40B4-BE49-F238E27FC236}">
                <a16:creationId xmlns:a16="http://schemas.microsoft.com/office/drawing/2014/main" id="{A4B5787D-2010-415B-BF90-C4F23EFB4DA2}"/>
              </a:ext>
            </a:extLst>
          </p:cNvPr>
          <p:cNvPicPr/>
          <p:nvPr/>
        </p:nvPicPr>
        <p:blipFill rotWithShape="1">
          <a:blip r:embed="rId3" cstate="print">
            <a:extLst>
              <a:ext uri="{28A0092B-C50C-407E-A947-70E740481C1C}">
                <a14:useLocalDpi xmlns:a14="http://schemas.microsoft.com/office/drawing/2010/main" val="0"/>
              </a:ext>
            </a:extLst>
          </a:blip>
          <a:srcRect r="37999"/>
          <a:stretch/>
        </p:blipFill>
        <p:spPr bwMode="auto">
          <a:xfrm>
            <a:off x="322190" y="1075488"/>
            <a:ext cx="3477078" cy="2756079"/>
          </a:xfrm>
          <a:prstGeom prst="rect">
            <a:avLst/>
          </a:prstGeom>
          <a:noFill/>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E86C1631-625A-4259-AD3A-15813AF9DE0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191" y="4221626"/>
            <a:ext cx="3477078" cy="1899404"/>
          </a:xfrm>
          <a:prstGeom prst="rect">
            <a:avLst/>
          </a:prstGeom>
          <a:noFill/>
          <a:ln>
            <a:noFill/>
          </a:ln>
        </p:spPr>
      </p:pic>
      <p:sp>
        <p:nvSpPr>
          <p:cNvPr id="11" name="CuadroTexto 10">
            <a:extLst>
              <a:ext uri="{FF2B5EF4-FFF2-40B4-BE49-F238E27FC236}">
                <a16:creationId xmlns:a16="http://schemas.microsoft.com/office/drawing/2014/main" id="{D6CB83C1-12D5-49DE-B6BD-1C3A6DA34B42}"/>
              </a:ext>
            </a:extLst>
          </p:cNvPr>
          <p:cNvSpPr txBox="1"/>
          <p:nvPr/>
        </p:nvSpPr>
        <p:spPr>
          <a:xfrm>
            <a:off x="4457544" y="910388"/>
            <a:ext cx="6874445" cy="338554"/>
          </a:xfrm>
          <a:prstGeom prst="rect">
            <a:avLst/>
          </a:prstGeom>
          <a:noFill/>
        </p:spPr>
        <p:txBody>
          <a:bodyPr wrap="square" rtlCol="0">
            <a:spAutoFit/>
          </a:bodyPr>
          <a:lstStyle/>
          <a:p>
            <a:pPr algn="ctr"/>
            <a:r>
              <a:rPr lang="es-ES" sz="1600" b="1" dirty="0"/>
              <a:t>Objetivo: </a:t>
            </a:r>
            <a:r>
              <a:rPr lang="es-ES" sz="1600" dirty="0"/>
              <a:t>Verificar la eficacia del servicio SpeechToText</a:t>
            </a:r>
          </a:p>
        </p:txBody>
      </p:sp>
      <p:sp>
        <p:nvSpPr>
          <p:cNvPr id="12" name="CuadroTexto 11">
            <a:extLst>
              <a:ext uri="{FF2B5EF4-FFF2-40B4-BE49-F238E27FC236}">
                <a16:creationId xmlns:a16="http://schemas.microsoft.com/office/drawing/2014/main" id="{CDA5F540-60EE-48E3-8FD4-F44AF6DEB8F8}"/>
              </a:ext>
            </a:extLst>
          </p:cNvPr>
          <p:cNvSpPr txBox="1"/>
          <p:nvPr/>
        </p:nvSpPr>
        <p:spPr>
          <a:xfrm>
            <a:off x="7500018" y="599550"/>
            <a:ext cx="1278892" cy="369332"/>
          </a:xfrm>
          <a:prstGeom prst="rect">
            <a:avLst/>
          </a:prstGeom>
          <a:noFill/>
        </p:spPr>
        <p:txBody>
          <a:bodyPr wrap="square">
            <a:spAutoFit/>
          </a:bodyPr>
          <a:lstStyle/>
          <a:p>
            <a:pPr algn="ctr"/>
            <a:r>
              <a:rPr lang="es-ES" sz="1800" b="1" dirty="0"/>
              <a:t>Pruebas </a:t>
            </a:r>
            <a:endParaRPr lang="es-EC" dirty="0"/>
          </a:p>
        </p:txBody>
      </p:sp>
      <p:sp>
        <p:nvSpPr>
          <p:cNvPr id="13" name="Rectángulo 12">
            <a:extLst>
              <a:ext uri="{FF2B5EF4-FFF2-40B4-BE49-F238E27FC236}">
                <a16:creationId xmlns:a16="http://schemas.microsoft.com/office/drawing/2014/main" id="{C198B8EB-4586-46C4-B64C-C64E13F5A6D0}"/>
              </a:ext>
            </a:extLst>
          </p:cNvPr>
          <p:cNvSpPr/>
          <p:nvPr/>
        </p:nvSpPr>
        <p:spPr>
          <a:xfrm>
            <a:off x="380226" y="764650"/>
            <a:ext cx="3361005" cy="276999"/>
          </a:xfrm>
          <a:prstGeom prst="rect">
            <a:avLst/>
          </a:prstGeom>
        </p:spPr>
        <p:txBody>
          <a:bodyPr wrap="square">
            <a:spAutoFit/>
          </a:bodyPr>
          <a:lstStyle/>
          <a:p>
            <a:r>
              <a:rPr lang="es-ES" sz="1200" dirty="0"/>
              <a:t>Introducción del uso del aplicativo al usuario</a:t>
            </a:r>
            <a:endParaRPr lang="es-EC" sz="1200" dirty="0"/>
          </a:p>
        </p:txBody>
      </p:sp>
      <p:sp>
        <p:nvSpPr>
          <p:cNvPr id="14" name="Rectángulo 13">
            <a:extLst>
              <a:ext uri="{FF2B5EF4-FFF2-40B4-BE49-F238E27FC236}">
                <a16:creationId xmlns:a16="http://schemas.microsoft.com/office/drawing/2014/main" id="{15358513-A939-4988-8F21-1841DE778877}"/>
              </a:ext>
            </a:extLst>
          </p:cNvPr>
          <p:cNvSpPr/>
          <p:nvPr/>
        </p:nvSpPr>
        <p:spPr>
          <a:xfrm>
            <a:off x="322190" y="3916404"/>
            <a:ext cx="3477077" cy="276999"/>
          </a:xfrm>
          <a:prstGeom prst="rect">
            <a:avLst/>
          </a:prstGeom>
        </p:spPr>
        <p:txBody>
          <a:bodyPr wrap="square">
            <a:spAutoFit/>
          </a:bodyPr>
          <a:lstStyle/>
          <a:p>
            <a:r>
              <a:rPr lang="es-ES" sz="1200" dirty="0"/>
              <a:t>Pruebas del aplicativo de cuidados de la salud</a:t>
            </a:r>
            <a:endParaRPr lang="es-EC" sz="1200" dirty="0"/>
          </a:p>
        </p:txBody>
      </p:sp>
      <p:pic>
        <p:nvPicPr>
          <p:cNvPr id="15" name="Imagen 14">
            <a:extLst>
              <a:ext uri="{FF2B5EF4-FFF2-40B4-BE49-F238E27FC236}">
                <a16:creationId xmlns:a16="http://schemas.microsoft.com/office/drawing/2014/main" id="{F30DB8DD-DBA5-445F-A79E-626CC0EF21D4}"/>
              </a:ext>
            </a:extLst>
          </p:cNvPr>
          <p:cNvPicPr>
            <a:picLocks noChangeAspect="1"/>
          </p:cNvPicPr>
          <p:nvPr/>
        </p:nvPicPr>
        <p:blipFill>
          <a:blip r:embed="rId5"/>
          <a:stretch>
            <a:fillRect/>
          </a:stretch>
        </p:blipFill>
        <p:spPr>
          <a:xfrm>
            <a:off x="5890267" y="1256908"/>
            <a:ext cx="4091933" cy="2238409"/>
          </a:xfrm>
          <a:prstGeom prst="rect">
            <a:avLst/>
          </a:prstGeom>
        </p:spPr>
      </p:pic>
      <p:pic>
        <p:nvPicPr>
          <p:cNvPr id="18" name="Imagen 17">
            <a:extLst>
              <a:ext uri="{FF2B5EF4-FFF2-40B4-BE49-F238E27FC236}">
                <a16:creationId xmlns:a16="http://schemas.microsoft.com/office/drawing/2014/main" id="{A32A7BF8-55AF-4E43-810A-021ED333824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462908" y="3525150"/>
            <a:ext cx="5111750" cy="2519680"/>
          </a:xfrm>
          <a:prstGeom prst="rect">
            <a:avLst/>
          </a:prstGeom>
          <a:noFill/>
        </p:spPr>
      </p:pic>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7"/>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16" name="TextBox 2">
            <a:extLst>
              <a:ext uri="{FF2B5EF4-FFF2-40B4-BE49-F238E27FC236}">
                <a16:creationId xmlns:a16="http://schemas.microsoft.com/office/drawing/2014/main" id="{7FCBE418-7CEE-49EF-AB45-B9BC60F09E4F}"/>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4. Implementación     </a:t>
            </a:r>
            <a:r>
              <a:rPr lang="es-419" sz="1000" b="1" dirty="0">
                <a:solidFill>
                  <a:schemeClr val="bg2">
                    <a:lumMod val="50000"/>
                  </a:schemeClr>
                </a:solidFill>
                <a:latin typeface="Calibri" panose="020F0502020204030204" pitchFamily="34" charset="0"/>
                <a:cs typeface="Calibri" panose="020F0502020204030204" pitchFamily="34" charset="0"/>
              </a:rPr>
              <a:t>5. Pruebas y Resultados      </a:t>
            </a:r>
            <a:r>
              <a:rPr lang="es-419" sz="1000" dirty="0">
                <a:solidFill>
                  <a:schemeClr val="bg2">
                    <a:lumMod val="50000"/>
                  </a:schemeClr>
                </a:solidFill>
                <a:latin typeface="Calibri" panose="020F0502020204030204" pitchFamily="34" charset="0"/>
                <a:cs typeface="Calibri" panose="020F0502020204030204" pitchFamily="34" charset="0"/>
              </a:rPr>
              <a:t>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4040120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322190" y="101527"/>
            <a:ext cx="11680920" cy="400110"/>
          </a:xfrm>
          <a:prstGeom prst="rect">
            <a:avLst/>
          </a:prstGeom>
          <a:noFill/>
        </p:spPr>
        <p:txBody>
          <a:bodyPr wrap="square" rtlCol="0">
            <a:spAutoFit/>
          </a:bodyPr>
          <a:lstStyle/>
          <a:p>
            <a:r>
              <a:rPr lang="es-ES" sz="2000" b="1" dirty="0"/>
              <a:t>Pruebas y resultados de los aplicativos de robótica social - Aplicativo de Cuidados de la Salud</a:t>
            </a:r>
          </a:p>
        </p:txBody>
      </p:sp>
      <p:sp>
        <p:nvSpPr>
          <p:cNvPr id="11" name="CuadroTexto 10">
            <a:extLst>
              <a:ext uri="{FF2B5EF4-FFF2-40B4-BE49-F238E27FC236}">
                <a16:creationId xmlns:a16="http://schemas.microsoft.com/office/drawing/2014/main" id="{D6CB83C1-12D5-49DE-B6BD-1C3A6DA34B42}"/>
              </a:ext>
            </a:extLst>
          </p:cNvPr>
          <p:cNvSpPr txBox="1"/>
          <p:nvPr/>
        </p:nvSpPr>
        <p:spPr>
          <a:xfrm>
            <a:off x="2658777" y="1009806"/>
            <a:ext cx="6874445" cy="338554"/>
          </a:xfrm>
          <a:prstGeom prst="rect">
            <a:avLst/>
          </a:prstGeom>
          <a:noFill/>
        </p:spPr>
        <p:txBody>
          <a:bodyPr wrap="square" rtlCol="0">
            <a:spAutoFit/>
          </a:bodyPr>
          <a:lstStyle/>
          <a:p>
            <a:pPr algn="ctr"/>
            <a:r>
              <a:rPr lang="es-ES" sz="1600" b="1" dirty="0"/>
              <a:t>Objetivo: </a:t>
            </a:r>
            <a:r>
              <a:rPr lang="es-ES" sz="1600" dirty="0"/>
              <a:t>Verificar el funcionamiento del aplicativo cuidados de la salud</a:t>
            </a:r>
          </a:p>
        </p:txBody>
      </p:sp>
      <p:sp>
        <p:nvSpPr>
          <p:cNvPr id="12" name="CuadroTexto 11">
            <a:extLst>
              <a:ext uri="{FF2B5EF4-FFF2-40B4-BE49-F238E27FC236}">
                <a16:creationId xmlns:a16="http://schemas.microsoft.com/office/drawing/2014/main" id="{CDA5F540-60EE-48E3-8FD4-F44AF6DEB8F8}"/>
              </a:ext>
            </a:extLst>
          </p:cNvPr>
          <p:cNvSpPr txBox="1"/>
          <p:nvPr/>
        </p:nvSpPr>
        <p:spPr>
          <a:xfrm>
            <a:off x="5456554" y="661326"/>
            <a:ext cx="1278892" cy="369332"/>
          </a:xfrm>
          <a:prstGeom prst="rect">
            <a:avLst/>
          </a:prstGeom>
          <a:noFill/>
        </p:spPr>
        <p:txBody>
          <a:bodyPr wrap="square">
            <a:spAutoFit/>
          </a:bodyPr>
          <a:lstStyle/>
          <a:p>
            <a:pPr algn="ctr"/>
            <a:r>
              <a:rPr lang="es-ES" sz="1800" b="1" dirty="0"/>
              <a:t>Pruebas </a:t>
            </a:r>
            <a:endParaRPr lang="es-EC" dirty="0"/>
          </a:p>
        </p:txBody>
      </p:sp>
      <p:pic>
        <p:nvPicPr>
          <p:cNvPr id="15" name="Imagen 14">
            <a:extLst>
              <a:ext uri="{FF2B5EF4-FFF2-40B4-BE49-F238E27FC236}">
                <a16:creationId xmlns:a16="http://schemas.microsoft.com/office/drawing/2014/main" id="{A2542E82-09E3-43E1-B334-F5D3DC6CCF19}"/>
              </a:ext>
            </a:extLst>
          </p:cNvPr>
          <p:cNvPicPr/>
          <p:nvPr/>
        </p:nvPicPr>
        <p:blipFill rotWithShape="1">
          <a:blip r:embed="rId3">
            <a:extLst>
              <a:ext uri="{28A0092B-C50C-407E-A947-70E740481C1C}">
                <a14:useLocalDpi xmlns:a14="http://schemas.microsoft.com/office/drawing/2010/main" val="0"/>
              </a:ext>
            </a:extLst>
          </a:blip>
          <a:srcRect l="17917"/>
          <a:stretch/>
        </p:blipFill>
        <p:spPr bwMode="auto">
          <a:xfrm>
            <a:off x="365760" y="2100553"/>
            <a:ext cx="5730240" cy="3239770"/>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6" name="Rectángulo 15">
            <a:extLst>
              <a:ext uri="{FF2B5EF4-FFF2-40B4-BE49-F238E27FC236}">
                <a16:creationId xmlns:a16="http://schemas.microsoft.com/office/drawing/2014/main" id="{A425D7D9-E010-4166-AAFC-AE917E67E273}"/>
              </a:ext>
            </a:extLst>
          </p:cNvPr>
          <p:cNvSpPr/>
          <p:nvPr/>
        </p:nvSpPr>
        <p:spPr>
          <a:xfrm>
            <a:off x="365760" y="1746593"/>
            <a:ext cx="5730240" cy="276999"/>
          </a:xfrm>
          <a:prstGeom prst="rect">
            <a:avLst/>
          </a:prstGeom>
        </p:spPr>
        <p:txBody>
          <a:bodyPr wrap="square">
            <a:spAutoFit/>
          </a:bodyPr>
          <a:lstStyle/>
          <a:p>
            <a:pPr algn="ctr"/>
            <a:r>
              <a:rPr lang="es-ES" sz="1200" b="1" dirty="0"/>
              <a:t>Ejecución de agendamiento de eventos en Google Calendar</a:t>
            </a:r>
            <a:endParaRPr lang="es-EC" sz="1200" b="1" dirty="0"/>
          </a:p>
        </p:txBody>
      </p:sp>
      <p:sp>
        <p:nvSpPr>
          <p:cNvPr id="17" name="CuadroTexto 16">
            <a:extLst>
              <a:ext uri="{FF2B5EF4-FFF2-40B4-BE49-F238E27FC236}">
                <a16:creationId xmlns:a16="http://schemas.microsoft.com/office/drawing/2014/main" id="{7FDB0ACB-8C57-4EC9-B685-23613F279A01}"/>
              </a:ext>
            </a:extLst>
          </p:cNvPr>
          <p:cNvSpPr txBox="1"/>
          <p:nvPr/>
        </p:nvSpPr>
        <p:spPr>
          <a:xfrm>
            <a:off x="5350826" y="1323164"/>
            <a:ext cx="1490345" cy="369332"/>
          </a:xfrm>
          <a:prstGeom prst="rect">
            <a:avLst/>
          </a:prstGeom>
          <a:noFill/>
        </p:spPr>
        <p:txBody>
          <a:bodyPr wrap="square">
            <a:spAutoFit/>
          </a:bodyPr>
          <a:lstStyle/>
          <a:p>
            <a:pPr algn="ctr"/>
            <a:r>
              <a:rPr lang="es-ES" sz="1800" b="1" dirty="0"/>
              <a:t>Resultados </a:t>
            </a:r>
            <a:endParaRPr lang="es-EC" dirty="0"/>
          </a:p>
        </p:txBody>
      </p:sp>
      <p:pic>
        <p:nvPicPr>
          <p:cNvPr id="18" name="Imagen 17">
            <a:extLst>
              <a:ext uri="{FF2B5EF4-FFF2-40B4-BE49-F238E27FC236}">
                <a16:creationId xmlns:a16="http://schemas.microsoft.com/office/drawing/2014/main" id="{68C76654-E880-481D-A4CF-213C3A26567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048938"/>
            <a:ext cx="1384300" cy="1260000"/>
          </a:xfrm>
          <a:prstGeom prst="rect">
            <a:avLst/>
          </a:prstGeom>
          <a:noFill/>
          <a:ln>
            <a:solidFill>
              <a:schemeClr val="tx1"/>
            </a:solidFill>
          </a:ln>
        </p:spPr>
      </p:pic>
      <p:pic>
        <p:nvPicPr>
          <p:cNvPr id="4" name="Imagen 3">
            <a:extLst>
              <a:ext uri="{FF2B5EF4-FFF2-40B4-BE49-F238E27FC236}">
                <a16:creationId xmlns:a16="http://schemas.microsoft.com/office/drawing/2014/main" id="{651869F5-CFA5-4D11-AD66-DB4489253DDA}"/>
              </a:ext>
            </a:extLst>
          </p:cNvPr>
          <p:cNvPicPr>
            <a:picLocks noChangeAspect="1"/>
          </p:cNvPicPr>
          <p:nvPr/>
        </p:nvPicPr>
        <p:blipFill>
          <a:blip r:embed="rId5"/>
          <a:stretch>
            <a:fillRect/>
          </a:stretch>
        </p:blipFill>
        <p:spPr>
          <a:xfrm>
            <a:off x="8454293" y="2023593"/>
            <a:ext cx="2658207" cy="1283105"/>
          </a:xfrm>
          <a:prstGeom prst="rect">
            <a:avLst/>
          </a:prstGeom>
        </p:spPr>
      </p:pic>
      <p:sp>
        <p:nvSpPr>
          <p:cNvPr id="19" name="Rectángulo 18">
            <a:extLst>
              <a:ext uri="{FF2B5EF4-FFF2-40B4-BE49-F238E27FC236}">
                <a16:creationId xmlns:a16="http://schemas.microsoft.com/office/drawing/2014/main" id="{9FD117A2-89CF-441A-8423-5BFB3DFC5BE6}"/>
              </a:ext>
            </a:extLst>
          </p:cNvPr>
          <p:cNvSpPr/>
          <p:nvPr/>
        </p:nvSpPr>
        <p:spPr>
          <a:xfrm>
            <a:off x="6365851" y="1746593"/>
            <a:ext cx="5730240" cy="276999"/>
          </a:xfrm>
          <a:prstGeom prst="rect">
            <a:avLst/>
          </a:prstGeom>
        </p:spPr>
        <p:txBody>
          <a:bodyPr wrap="square">
            <a:spAutoFit/>
          </a:bodyPr>
          <a:lstStyle/>
          <a:p>
            <a:pPr algn="ctr"/>
            <a:r>
              <a:rPr lang="es-ES" sz="1200" b="1" dirty="0"/>
              <a:t>Ejecución de consulta de eventos en Google Calendar</a:t>
            </a:r>
            <a:endParaRPr lang="es-EC" sz="1200" b="1" dirty="0"/>
          </a:p>
        </p:txBody>
      </p:sp>
      <p:pic>
        <p:nvPicPr>
          <p:cNvPr id="5" name="Imagen 4">
            <a:extLst>
              <a:ext uri="{FF2B5EF4-FFF2-40B4-BE49-F238E27FC236}">
                <a16:creationId xmlns:a16="http://schemas.microsoft.com/office/drawing/2014/main" id="{F09EA2D0-F61B-43BD-A500-D6C15E049A6E}"/>
              </a:ext>
            </a:extLst>
          </p:cNvPr>
          <p:cNvPicPr>
            <a:picLocks noChangeAspect="1"/>
          </p:cNvPicPr>
          <p:nvPr/>
        </p:nvPicPr>
        <p:blipFill>
          <a:blip r:embed="rId6"/>
          <a:stretch>
            <a:fillRect/>
          </a:stretch>
        </p:blipFill>
        <p:spPr>
          <a:xfrm>
            <a:off x="6926580" y="3429000"/>
            <a:ext cx="4305300" cy="2560320"/>
          </a:xfrm>
          <a:prstGeom prst="rect">
            <a:avLst/>
          </a:prstGeom>
        </p:spPr>
      </p:pic>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7"/>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14" name="TextBox 2">
            <a:extLst>
              <a:ext uri="{FF2B5EF4-FFF2-40B4-BE49-F238E27FC236}">
                <a16:creationId xmlns:a16="http://schemas.microsoft.com/office/drawing/2014/main" id="{130F1E83-A935-41B9-BE88-C46F923B471A}"/>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4. Implementación     </a:t>
            </a:r>
            <a:r>
              <a:rPr lang="es-419" sz="1000" b="1" dirty="0">
                <a:solidFill>
                  <a:schemeClr val="bg2">
                    <a:lumMod val="50000"/>
                  </a:schemeClr>
                </a:solidFill>
                <a:latin typeface="Calibri" panose="020F0502020204030204" pitchFamily="34" charset="0"/>
                <a:cs typeface="Calibri" panose="020F0502020204030204" pitchFamily="34" charset="0"/>
              </a:rPr>
              <a:t>5. Pruebas y Resultados      </a:t>
            </a:r>
            <a:r>
              <a:rPr lang="es-419" sz="1000" dirty="0">
                <a:solidFill>
                  <a:schemeClr val="bg2">
                    <a:lumMod val="50000"/>
                  </a:schemeClr>
                </a:solidFill>
                <a:latin typeface="Calibri" panose="020F0502020204030204" pitchFamily="34" charset="0"/>
                <a:cs typeface="Calibri" panose="020F0502020204030204" pitchFamily="34" charset="0"/>
              </a:rPr>
              <a:t>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776846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249308" y="98242"/>
            <a:ext cx="11693383" cy="400110"/>
          </a:xfrm>
          <a:prstGeom prst="rect">
            <a:avLst/>
          </a:prstGeom>
          <a:noFill/>
        </p:spPr>
        <p:txBody>
          <a:bodyPr wrap="square" rtlCol="0">
            <a:spAutoFit/>
          </a:bodyPr>
          <a:lstStyle/>
          <a:p>
            <a:r>
              <a:rPr lang="es-ES" sz="2000" b="1" dirty="0"/>
              <a:t>Pruebas y resultados de los aplicativos de robótica social - Aplicativo de Cuidados de la Salud</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15" name="Rectángulo 14">
            <a:extLst>
              <a:ext uri="{FF2B5EF4-FFF2-40B4-BE49-F238E27FC236}">
                <a16:creationId xmlns:a16="http://schemas.microsoft.com/office/drawing/2014/main" id="{0F1705EC-C427-45CB-9787-00A2E776B061}"/>
              </a:ext>
            </a:extLst>
          </p:cNvPr>
          <p:cNvSpPr/>
          <p:nvPr/>
        </p:nvSpPr>
        <p:spPr>
          <a:xfrm>
            <a:off x="1790787" y="610689"/>
            <a:ext cx="1784463" cy="307777"/>
          </a:xfrm>
          <a:prstGeom prst="rect">
            <a:avLst/>
          </a:prstGeom>
        </p:spPr>
        <p:txBody>
          <a:bodyPr wrap="none">
            <a:spAutoFit/>
          </a:bodyPr>
          <a:lstStyle/>
          <a:p>
            <a:pPr lvl="0"/>
            <a:r>
              <a:rPr lang="es-ES" sz="1400" b="1" u="sng" dirty="0"/>
              <a:t>Análisis de Costos</a:t>
            </a:r>
            <a:endParaRPr lang="es-EC" sz="1400" u="sng" dirty="0"/>
          </a:p>
        </p:txBody>
      </p:sp>
      <p:sp>
        <p:nvSpPr>
          <p:cNvPr id="16" name="Rectángulo 15">
            <a:extLst>
              <a:ext uri="{FF2B5EF4-FFF2-40B4-BE49-F238E27FC236}">
                <a16:creationId xmlns:a16="http://schemas.microsoft.com/office/drawing/2014/main" id="{77839505-C827-4688-A66E-C507986ABC2E}"/>
              </a:ext>
            </a:extLst>
          </p:cNvPr>
          <p:cNvSpPr/>
          <p:nvPr/>
        </p:nvSpPr>
        <p:spPr>
          <a:xfrm>
            <a:off x="6990598" y="610688"/>
            <a:ext cx="3919663" cy="307777"/>
          </a:xfrm>
          <a:prstGeom prst="rect">
            <a:avLst/>
          </a:prstGeom>
        </p:spPr>
        <p:txBody>
          <a:bodyPr wrap="none">
            <a:spAutoFit/>
          </a:bodyPr>
          <a:lstStyle/>
          <a:p>
            <a:pPr lvl="0"/>
            <a:r>
              <a:rPr lang="es-ES" sz="1400" b="1" u="sng" dirty="0"/>
              <a:t>Análisis comparativo con soluciones offline</a:t>
            </a:r>
            <a:endParaRPr lang="es-EC" sz="1400" u="sng" dirty="0"/>
          </a:p>
        </p:txBody>
      </p:sp>
      <p:sp>
        <p:nvSpPr>
          <p:cNvPr id="13" name="Rectángulo 12">
            <a:extLst>
              <a:ext uri="{FF2B5EF4-FFF2-40B4-BE49-F238E27FC236}">
                <a16:creationId xmlns:a16="http://schemas.microsoft.com/office/drawing/2014/main" id="{93BD0466-CD7D-4B2B-9FA6-B2E02C01631D}"/>
              </a:ext>
            </a:extLst>
          </p:cNvPr>
          <p:cNvSpPr/>
          <p:nvPr/>
        </p:nvSpPr>
        <p:spPr>
          <a:xfrm>
            <a:off x="96857" y="918465"/>
            <a:ext cx="5141689" cy="276999"/>
          </a:xfrm>
          <a:prstGeom prst="rect">
            <a:avLst/>
          </a:prstGeom>
        </p:spPr>
        <p:txBody>
          <a:bodyPr wrap="square">
            <a:spAutoFit/>
          </a:bodyPr>
          <a:lstStyle/>
          <a:p>
            <a:r>
              <a:rPr lang="es-ES" sz="1200" i="1" dirty="0">
                <a:latin typeface="Arial" panose="020B0604020202020204" pitchFamily="34" charset="0"/>
                <a:ea typeface="Calibri" panose="020F0502020204030204" pitchFamily="34" charset="0"/>
                <a:cs typeface="Times New Roman" panose="02020603050405020304" pitchFamily="18" charset="0"/>
              </a:rPr>
              <a:t>Cuota gratuita de servicios en la nube utilizados en el aplicativo de salud</a:t>
            </a:r>
            <a:endParaRPr lang="es-EC" sz="1200" i="1" dirty="0"/>
          </a:p>
        </p:txBody>
      </p:sp>
      <p:sp>
        <p:nvSpPr>
          <p:cNvPr id="14" name="Rectángulo 13">
            <a:extLst>
              <a:ext uri="{FF2B5EF4-FFF2-40B4-BE49-F238E27FC236}">
                <a16:creationId xmlns:a16="http://schemas.microsoft.com/office/drawing/2014/main" id="{E97DF496-72C4-4CA0-879D-9A4B364EA2B9}"/>
              </a:ext>
            </a:extLst>
          </p:cNvPr>
          <p:cNvSpPr/>
          <p:nvPr/>
        </p:nvSpPr>
        <p:spPr>
          <a:xfrm>
            <a:off x="518946" y="2241815"/>
            <a:ext cx="4297509" cy="276999"/>
          </a:xfrm>
          <a:prstGeom prst="rect">
            <a:avLst/>
          </a:prstGeom>
        </p:spPr>
        <p:txBody>
          <a:bodyPr wrap="square">
            <a:spAutoFit/>
          </a:bodyPr>
          <a:lstStyle/>
          <a:p>
            <a:r>
              <a:rPr lang="es-ES" sz="1200" i="1" dirty="0">
                <a:latin typeface="Arial" panose="020B0604020202020204" pitchFamily="34" charset="0"/>
                <a:ea typeface="Calibri" panose="020F0502020204030204" pitchFamily="34" charset="0"/>
                <a:cs typeface="Times New Roman" panose="02020603050405020304" pitchFamily="18" charset="0"/>
              </a:rPr>
              <a:t>Tabulación de servicios en una sesión del aplicativo de salud</a:t>
            </a:r>
            <a:endParaRPr lang="es-EC" sz="1200" i="1" dirty="0"/>
          </a:p>
        </p:txBody>
      </p:sp>
      <p:sp>
        <p:nvSpPr>
          <p:cNvPr id="17" name="Rectángulo 16">
            <a:extLst>
              <a:ext uri="{FF2B5EF4-FFF2-40B4-BE49-F238E27FC236}">
                <a16:creationId xmlns:a16="http://schemas.microsoft.com/office/drawing/2014/main" id="{28405012-C224-4CC1-ABF8-3DC67381A064}"/>
              </a:ext>
            </a:extLst>
          </p:cNvPr>
          <p:cNvSpPr/>
          <p:nvPr/>
        </p:nvSpPr>
        <p:spPr>
          <a:xfrm>
            <a:off x="738126" y="4478220"/>
            <a:ext cx="3560911" cy="276999"/>
          </a:xfrm>
          <a:prstGeom prst="rect">
            <a:avLst/>
          </a:prstGeom>
        </p:spPr>
        <p:txBody>
          <a:bodyPr wrap="none">
            <a:spAutoFit/>
          </a:bodyPr>
          <a:lstStyle/>
          <a:p>
            <a:r>
              <a:rPr lang="es-ES" sz="1200" i="1" dirty="0">
                <a:latin typeface="Arial" panose="020B0604020202020204" pitchFamily="34" charset="0"/>
                <a:ea typeface="Calibri" panose="020F0502020204030204" pitchFamily="34" charset="0"/>
                <a:cs typeface="Times New Roman" panose="02020603050405020304" pitchFamily="18" charset="0"/>
              </a:rPr>
              <a:t>Tabulación del uso gratuito del aplicativo de salud</a:t>
            </a:r>
            <a:endParaRPr lang="es-EC" sz="1200" i="1" dirty="0"/>
          </a:p>
        </p:txBody>
      </p:sp>
      <p:pic>
        <p:nvPicPr>
          <p:cNvPr id="2" name="Imagen 1">
            <a:extLst>
              <a:ext uri="{FF2B5EF4-FFF2-40B4-BE49-F238E27FC236}">
                <a16:creationId xmlns:a16="http://schemas.microsoft.com/office/drawing/2014/main" id="{9B7ACBD2-9994-43DC-A33C-958F547E3A62}"/>
              </a:ext>
            </a:extLst>
          </p:cNvPr>
          <p:cNvPicPr>
            <a:picLocks noChangeAspect="1"/>
          </p:cNvPicPr>
          <p:nvPr/>
        </p:nvPicPr>
        <p:blipFill>
          <a:blip r:embed="rId4"/>
          <a:stretch>
            <a:fillRect/>
          </a:stretch>
        </p:blipFill>
        <p:spPr>
          <a:xfrm>
            <a:off x="619131" y="1156495"/>
            <a:ext cx="4127774" cy="1085320"/>
          </a:xfrm>
          <a:prstGeom prst="rect">
            <a:avLst/>
          </a:prstGeom>
        </p:spPr>
      </p:pic>
      <p:pic>
        <p:nvPicPr>
          <p:cNvPr id="4" name="Imagen 3">
            <a:extLst>
              <a:ext uri="{FF2B5EF4-FFF2-40B4-BE49-F238E27FC236}">
                <a16:creationId xmlns:a16="http://schemas.microsoft.com/office/drawing/2014/main" id="{C51342AA-BC75-4B8B-A299-104061641FC0}"/>
              </a:ext>
            </a:extLst>
          </p:cNvPr>
          <p:cNvPicPr>
            <a:picLocks noChangeAspect="1"/>
          </p:cNvPicPr>
          <p:nvPr/>
        </p:nvPicPr>
        <p:blipFill>
          <a:blip r:embed="rId5"/>
          <a:stretch>
            <a:fillRect/>
          </a:stretch>
        </p:blipFill>
        <p:spPr>
          <a:xfrm>
            <a:off x="330396" y="2467849"/>
            <a:ext cx="4674605" cy="1993322"/>
          </a:xfrm>
          <a:prstGeom prst="rect">
            <a:avLst/>
          </a:prstGeom>
        </p:spPr>
      </p:pic>
      <p:pic>
        <p:nvPicPr>
          <p:cNvPr id="6" name="Imagen 5">
            <a:extLst>
              <a:ext uri="{FF2B5EF4-FFF2-40B4-BE49-F238E27FC236}">
                <a16:creationId xmlns:a16="http://schemas.microsoft.com/office/drawing/2014/main" id="{42EAEB6A-95EA-4622-891A-F7E960CF9442}"/>
              </a:ext>
            </a:extLst>
          </p:cNvPr>
          <p:cNvPicPr>
            <a:picLocks noChangeAspect="1"/>
          </p:cNvPicPr>
          <p:nvPr/>
        </p:nvPicPr>
        <p:blipFill>
          <a:blip r:embed="rId6"/>
          <a:stretch>
            <a:fillRect/>
          </a:stretch>
        </p:blipFill>
        <p:spPr>
          <a:xfrm>
            <a:off x="589596" y="4722322"/>
            <a:ext cx="4148017" cy="1474468"/>
          </a:xfrm>
          <a:prstGeom prst="rect">
            <a:avLst/>
          </a:prstGeom>
        </p:spPr>
      </p:pic>
      <p:sp>
        <p:nvSpPr>
          <p:cNvPr id="7" name="Rectángulo 6">
            <a:extLst>
              <a:ext uri="{FF2B5EF4-FFF2-40B4-BE49-F238E27FC236}">
                <a16:creationId xmlns:a16="http://schemas.microsoft.com/office/drawing/2014/main" id="{CA7CDE83-CF00-48D6-94DF-FC974FC772DE}"/>
              </a:ext>
            </a:extLst>
          </p:cNvPr>
          <p:cNvSpPr/>
          <p:nvPr/>
        </p:nvSpPr>
        <p:spPr>
          <a:xfrm>
            <a:off x="5338729" y="869344"/>
            <a:ext cx="6704145" cy="461665"/>
          </a:xfrm>
          <a:prstGeom prst="rect">
            <a:avLst/>
          </a:prstGeom>
        </p:spPr>
        <p:txBody>
          <a:bodyPr wrap="square">
            <a:spAutoFit/>
          </a:bodyPr>
          <a:lstStyle/>
          <a:p>
            <a:pPr indent="457200" algn="ctr">
              <a:spcBef>
                <a:spcPts val="600"/>
              </a:spcBef>
              <a:spcAft>
                <a:spcPts val="600"/>
              </a:spcAft>
            </a:pPr>
            <a:r>
              <a:rPr lang="es-EC" sz="1200" b="1" i="1" dirty="0">
                <a:latin typeface="Arial" panose="020B0604020202020204" pitchFamily="34" charset="0"/>
                <a:ea typeface="Calibri" panose="020F0502020204030204" pitchFamily="34" charset="0"/>
                <a:cs typeface="Times New Roman" panose="02020603050405020304" pitchFamily="18" charset="0"/>
              </a:rPr>
              <a:t>“Desarrollo de aplicaciones interactivas mediante robótica persuasiva para adultos mayores utilizando el robot humanoide NAO”</a:t>
            </a:r>
          </a:p>
        </p:txBody>
      </p:sp>
      <p:pic>
        <p:nvPicPr>
          <p:cNvPr id="5" name="Imagen 4">
            <a:extLst>
              <a:ext uri="{FF2B5EF4-FFF2-40B4-BE49-F238E27FC236}">
                <a16:creationId xmlns:a16="http://schemas.microsoft.com/office/drawing/2014/main" id="{0F48442A-64D1-49B4-8D17-CF45862142D2}"/>
              </a:ext>
            </a:extLst>
          </p:cNvPr>
          <p:cNvPicPr>
            <a:picLocks noChangeAspect="1"/>
          </p:cNvPicPr>
          <p:nvPr/>
        </p:nvPicPr>
        <p:blipFill>
          <a:blip r:embed="rId7"/>
          <a:stretch>
            <a:fillRect/>
          </a:stretch>
        </p:blipFill>
        <p:spPr>
          <a:xfrm>
            <a:off x="6613127" y="1330059"/>
            <a:ext cx="4674605" cy="1185019"/>
          </a:xfrm>
          <a:prstGeom prst="rect">
            <a:avLst/>
          </a:prstGeom>
        </p:spPr>
      </p:pic>
      <p:pic>
        <p:nvPicPr>
          <p:cNvPr id="12" name="Imagen 11">
            <a:extLst>
              <a:ext uri="{FF2B5EF4-FFF2-40B4-BE49-F238E27FC236}">
                <a16:creationId xmlns:a16="http://schemas.microsoft.com/office/drawing/2014/main" id="{FB1C69FE-A4F8-4889-A807-D1054917C8C5}"/>
              </a:ext>
            </a:extLst>
          </p:cNvPr>
          <p:cNvPicPr>
            <a:picLocks noChangeAspect="1"/>
          </p:cNvPicPr>
          <p:nvPr/>
        </p:nvPicPr>
        <p:blipFill>
          <a:blip r:embed="rId8"/>
          <a:stretch>
            <a:fillRect/>
          </a:stretch>
        </p:blipFill>
        <p:spPr>
          <a:xfrm>
            <a:off x="8747998" y="2700338"/>
            <a:ext cx="3297725" cy="3235970"/>
          </a:xfrm>
          <a:prstGeom prst="rect">
            <a:avLst/>
          </a:prstGeom>
          <a:ln>
            <a:solidFill>
              <a:schemeClr val="tx1"/>
            </a:solidFill>
          </a:ln>
        </p:spPr>
      </p:pic>
      <p:pic>
        <p:nvPicPr>
          <p:cNvPr id="19" name="Imagen 18">
            <a:extLst>
              <a:ext uri="{FF2B5EF4-FFF2-40B4-BE49-F238E27FC236}">
                <a16:creationId xmlns:a16="http://schemas.microsoft.com/office/drawing/2014/main" id="{07B92E9F-371D-4057-9929-2EC500D68D61}"/>
              </a:ext>
            </a:extLst>
          </p:cNvPr>
          <p:cNvPicPr>
            <a:picLocks noChangeAspect="1"/>
          </p:cNvPicPr>
          <p:nvPr/>
        </p:nvPicPr>
        <p:blipFill rotWithShape="1">
          <a:blip r:embed="rId9"/>
          <a:srcRect l="5222" t="1732" r="6894" b="24073"/>
          <a:stretch/>
        </p:blipFill>
        <p:spPr>
          <a:xfrm>
            <a:off x="6378666" y="2700339"/>
            <a:ext cx="2220526" cy="3235970"/>
          </a:xfrm>
          <a:prstGeom prst="rect">
            <a:avLst/>
          </a:prstGeom>
          <a:ln>
            <a:solidFill>
              <a:schemeClr val="tx1"/>
            </a:solidFill>
          </a:ln>
        </p:spPr>
      </p:pic>
      <p:sp>
        <p:nvSpPr>
          <p:cNvPr id="25" name="Rectángulo 24">
            <a:extLst>
              <a:ext uri="{FF2B5EF4-FFF2-40B4-BE49-F238E27FC236}">
                <a16:creationId xmlns:a16="http://schemas.microsoft.com/office/drawing/2014/main" id="{18D4F654-6334-4D62-AD3C-15A30E93AD0E}"/>
              </a:ext>
            </a:extLst>
          </p:cNvPr>
          <p:cNvSpPr/>
          <p:nvPr/>
        </p:nvSpPr>
        <p:spPr>
          <a:xfrm>
            <a:off x="6023209" y="2454863"/>
            <a:ext cx="3042473" cy="276999"/>
          </a:xfrm>
          <a:prstGeom prst="rect">
            <a:avLst/>
          </a:prstGeom>
        </p:spPr>
        <p:txBody>
          <a:bodyPr wrap="square">
            <a:spAutoFit/>
          </a:bodyPr>
          <a:lstStyle/>
          <a:p>
            <a:pPr algn="ctr"/>
            <a:r>
              <a:rPr lang="es-ES" sz="1200" b="1" dirty="0"/>
              <a:t>Solución Offline</a:t>
            </a:r>
            <a:endParaRPr lang="es-EC" sz="1200" b="1" dirty="0"/>
          </a:p>
        </p:txBody>
      </p:sp>
      <p:sp>
        <p:nvSpPr>
          <p:cNvPr id="26" name="Rectángulo 25">
            <a:extLst>
              <a:ext uri="{FF2B5EF4-FFF2-40B4-BE49-F238E27FC236}">
                <a16:creationId xmlns:a16="http://schemas.microsoft.com/office/drawing/2014/main" id="{491C776F-1D5A-41DA-AEEF-E4AC527DCE7A}"/>
              </a:ext>
            </a:extLst>
          </p:cNvPr>
          <p:cNvSpPr/>
          <p:nvPr/>
        </p:nvSpPr>
        <p:spPr>
          <a:xfrm>
            <a:off x="8855040" y="2454863"/>
            <a:ext cx="3042473" cy="276999"/>
          </a:xfrm>
          <a:prstGeom prst="rect">
            <a:avLst/>
          </a:prstGeom>
        </p:spPr>
        <p:txBody>
          <a:bodyPr wrap="square">
            <a:spAutoFit/>
          </a:bodyPr>
          <a:lstStyle/>
          <a:p>
            <a:pPr algn="ctr"/>
            <a:r>
              <a:rPr lang="es-ES" sz="1200" b="1" dirty="0"/>
              <a:t>Solución Online</a:t>
            </a:r>
            <a:endParaRPr lang="es-EC" sz="1200" b="1" dirty="0"/>
          </a:p>
        </p:txBody>
      </p:sp>
      <p:sp>
        <p:nvSpPr>
          <p:cNvPr id="27" name="CuadroTexto 26">
            <a:extLst>
              <a:ext uri="{FF2B5EF4-FFF2-40B4-BE49-F238E27FC236}">
                <a16:creationId xmlns:a16="http://schemas.microsoft.com/office/drawing/2014/main" id="{1C4D2E31-9303-4BA0-BE25-18333A1CB6B1}"/>
              </a:ext>
            </a:extLst>
          </p:cNvPr>
          <p:cNvSpPr txBox="1"/>
          <p:nvPr/>
        </p:nvSpPr>
        <p:spPr>
          <a:xfrm>
            <a:off x="6221245" y="5936190"/>
            <a:ext cx="1524000" cy="261610"/>
          </a:xfrm>
          <a:prstGeom prst="rect">
            <a:avLst/>
          </a:prstGeom>
          <a:noFill/>
        </p:spPr>
        <p:txBody>
          <a:bodyPr wrap="square">
            <a:spAutoFit/>
          </a:bodyPr>
          <a:lstStyle/>
          <a:p>
            <a:r>
              <a:rPr lang="es-EC" sz="1100" dirty="0">
                <a:effectLst/>
                <a:latin typeface="Arial" panose="020B0604020202020204" pitchFamily="34" charset="0"/>
                <a:ea typeface="Calibri" panose="020F0502020204030204" pitchFamily="34" charset="0"/>
                <a:cs typeface="Times New Roman" panose="02020603050405020304" pitchFamily="18" charset="0"/>
              </a:rPr>
              <a:t> (Silva Freire, 2020</a:t>
            </a:r>
            <a:r>
              <a:rPr lang="es-EC" sz="1100" dirty="0">
                <a:latin typeface="Arial" panose="020B0604020202020204" pitchFamily="34" charset="0"/>
                <a:ea typeface="Calibri" panose="020F0502020204030204" pitchFamily="34" charset="0"/>
                <a:cs typeface="Times New Roman" panose="02020603050405020304" pitchFamily="18" charset="0"/>
              </a:rPr>
              <a:t>)</a:t>
            </a:r>
            <a:endParaRPr lang="es-EC" sz="1100" dirty="0"/>
          </a:p>
        </p:txBody>
      </p:sp>
      <p:sp>
        <p:nvSpPr>
          <p:cNvPr id="20" name="TextBox 2">
            <a:extLst>
              <a:ext uri="{FF2B5EF4-FFF2-40B4-BE49-F238E27FC236}">
                <a16:creationId xmlns:a16="http://schemas.microsoft.com/office/drawing/2014/main" id="{05B560F2-96F9-4EE1-937B-FD530FF5DEBD}"/>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4. Implementación     </a:t>
            </a:r>
            <a:r>
              <a:rPr lang="es-419" sz="1000" b="1" dirty="0">
                <a:solidFill>
                  <a:schemeClr val="bg2">
                    <a:lumMod val="50000"/>
                  </a:schemeClr>
                </a:solidFill>
                <a:latin typeface="Calibri" panose="020F0502020204030204" pitchFamily="34" charset="0"/>
                <a:cs typeface="Calibri" panose="020F0502020204030204" pitchFamily="34" charset="0"/>
              </a:rPr>
              <a:t>5. Pruebas y Resultados      </a:t>
            </a:r>
            <a:r>
              <a:rPr lang="es-419" sz="1000" dirty="0">
                <a:solidFill>
                  <a:schemeClr val="bg2">
                    <a:lumMod val="50000"/>
                  </a:schemeClr>
                </a:solidFill>
                <a:latin typeface="Calibri" panose="020F0502020204030204" pitchFamily="34" charset="0"/>
                <a:cs typeface="Calibri" panose="020F0502020204030204" pitchFamily="34" charset="0"/>
              </a:rPr>
              <a:t>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717181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322190" y="101527"/>
            <a:ext cx="11680920" cy="400110"/>
          </a:xfrm>
          <a:prstGeom prst="rect">
            <a:avLst/>
          </a:prstGeom>
          <a:noFill/>
        </p:spPr>
        <p:txBody>
          <a:bodyPr wrap="square" rtlCol="0">
            <a:spAutoFit/>
          </a:bodyPr>
          <a:lstStyle/>
          <a:p>
            <a:r>
              <a:rPr lang="es-ES" sz="2000" b="1" dirty="0"/>
              <a:t>Pruebas y resultados de los aplicativos de robótica social - Aplicativo de Atención al Cliente</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pic>
        <p:nvPicPr>
          <p:cNvPr id="7" name="Imagen 6">
            <a:extLst>
              <a:ext uri="{FF2B5EF4-FFF2-40B4-BE49-F238E27FC236}">
                <a16:creationId xmlns:a16="http://schemas.microsoft.com/office/drawing/2014/main" id="{A2913AF3-C48C-46EB-BEDE-4BF61475E0A6}"/>
              </a:ext>
            </a:extLst>
          </p:cNvPr>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6546" r="8354"/>
          <a:stretch/>
        </p:blipFill>
        <p:spPr bwMode="auto">
          <a:xfrm>
            <a:off x="322190" y="1224358"/>
            <a:ext cx="3477078" cy="1777085"/>
          </a:xfrm>
          <a:prstGeom prst="rect">
            <a:avLst/>
          </a:prstGeom>
          <a:noFill/>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AE1919DC-5432-489E-B54E-46C1A138988F}"/>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191" y="3429001"/>
            <a:ext cx="3477078" cy="1970314"/>
          </a:xfrm>
          <a:prstGeom prst="rect">
            <a:avLst/>
          </a:prstGeom>
          <a:noFill/>
          <a:ln>
            <a:noFill/>
          </a:ln>
        </p:spPr>
      </p:pic>
      <p:sp>
        <p:nvSpPr>
          <p:cNvPr id="8" name="Rectángulo 7">
            <a:extLst>
              <a:ext uri="{FF2B5EF4-FFF2-40B4-BE49-F238E27FC236}">
                <a16:creationId xmlns:a16="http://schemas.microsoft.com/office/drawing/2014/main" id="{17B5C8E5-3829-45FB-B031-79F68BD82973}"/>
              </a:ext>
            </a:extLst>
          </p:cNvPr>
          <p:cNvSpPr/>
          <p:nvPr/>
        </p:nvSpPr>
        <p:spPr>
          <a:xfrm>
            <a:off x="438263" y="899586"/>
            <a:ext cx="3361005" cy="276999"/>
          </a:xfrm>
          <a:prstGeom prst="rect">
            <a:avLst/>
          </a:prstGeom>
        </p:spPr>
        <p:txBody>
          <a:bodyPr wrap="square">
            <a:spAutoFit/>
          </a:bodyPr>
          <a:lstStyle/>
          <a:p>
            <a:r>
              <a:rPr lang="es-ES" sz="1200" dirty="0"/>
              <a:t>Introducción del uso del aplicativo al usuario</a:t>
            </a:r>
            <a:endParaRPr lang="es-EC" sz="1200" dirty="0"/>
          </a:p>
        </p:txBody>
      </p:sp>
      <p:sp>
        <p:nvSpPr>
          <p:cNvPr id="11" name="Rectángulo 10">
            <a:extLst>
              <a:ext uri="{FF2B5EF4-FFF2-40B4-BE49-F238E27FC236}">
                <a16:creationId xmlns:a16="http://schemas.microsoft.com/office/drawing/2014/main" id="{5A103BA1-5B2A-4405-AC18-8625A9643DE0}"/>
              </a:ext>
            </a:extLst>
          </p:cNvPr>
          <p:cNvSpPr/>
          <p:nvPr/>
        </p:nvSpPr>
        <p:spPr>
          <a:xfrm>
            <a:off x="380226" y="3102737"/>
            <a:ext cx="3477077" cy="276999"/>
          </a:xfrm>
          <a:prstGeom prst="rect">
            <a:avLst/>
          </a:prstGeom>
        </p:spPr>
        <p:txBody>
          <a:bodyPr wrap="square">
            <a:spAutoFit/>
          </a:bodyPr>
          <a:lstStyle/>
          <a:p>
            <a:r>
              <a:rPr lang="es-ES" sz="1200" dirty="0"/>
              <a:t>Pruebas del aplicativo de atención al cliente</a:t>
            </a:r>
            <a:endParaRPr lang="es-EC" sz="1200" dirty="0"/>
          </a:p>
        </p:txBody>
      </p:sp>
      <p:sp>
        <p:nvSpPr>
          <p:cNvPr id="12" name="CuadroTexto 11">
            <a:extLst>
              <a:ext uri="{FF2B5EF4-FFF2-40B4-BE49-F238E27FC236}">
                <a16:creationId xmlns:a16="http://schemas.microsoft.com/office/drawing/2014/main" id="{D2A989D8-F0BB-4091-86C4-84C3A8B58828}"/>
              </a:ext>
            </a:extLst>
          </p:cNvPr>
          <p:cNvSpPr txBox="1"/>
          <p:nvPr/>
        </p:nvSpPr>
        <p:spPr>
          <a:xfrm>
            <a:off x="4457544" y="1075488"/>
            <a:ext cx="6874445" cy="338554"/>
          </a:xfrm>
          <a:prstGeom prst="rect">
            <a:avLst/>
          </a:prstGeom>
          <a:noFill/>
        </p:spPr>
        <p:txBody>
          <a:bodyPr wrap="square" rtlCol="0">
            <a:spAutoFit/>
          </a:bodyPr>
          <a:lstStyle/>
          <a:p>
            <a:pPr algn="ctr"/>
            <a:r>
              <a:rPr lang="es-ES" sz="1600" b="1" dirty="0"/>
              <a:t>Objetivo: </a:t>
            </a:r>
            <a:r>
              <a:rPr lang="es-ES" sz="1600" dirty="0"/>
              <a:t>Verificar la eficacia del servicio SpeechToText</a:t>
            </a:r>
          </a:p>
        </p:txBody>
      </p:sp>
      <p:sp>
        <p:nvSpPr>
          <p:cNvPr id="13" name="CuadroTexto 12">
            <a:extLst>
              <a:ext uri="{FF2B5EF4-FFF2-40B4-BE49-F238E27FC236}">
                <a16:creationId xmlns:a16="http://schemas.microsoft.com/office/drawing/2014/main" id="{DAB20B7E-4463-4A81-AF4B-7A7E1040B019}"/>
              </a:ext>
            </a:extLst>
          </p:cNvPr>
          <p:cNvSpPr txBox="1"/>
          <p:nvPr/>
        </p:nvSpPr>
        <p:spPr>
          <a:xfrm>
            <a:off x="7500018" y="764650"/>
            <a:ext cx="1278892" cy="369332"/>
          </a:xfrm>
          <a:prstGeom prst="rect">
            <a:avLst/>
          </a:prstGeom>
          <a:noFill/>
        </p:spPr>
        <p:txBody>
          <a:bodyPr wrap="square">
            <a:spAutoFit/>
          </a:bodyPr>
          <a:lstStyle/>
          <a:p>
            <a:pPr algn="ctr"/>
            <a:r>
              <a:rPr lang="es-ES" sz="1800" b="1" dirty="0"/>
              <a:t>Pruebas </a:t>
            </a:r>
            <a:endParaRPr lang="es-EC" dirty="0"/>
          </a:p>
        </p:txBody>
      </p:sp>
      <p:pic>
        <p:nvPicPr>
          <p:cNvPr id="14" name="Imagen 13">
            <a:extLst>
              <a:ext uri="{FF2B5EF4-FFF2-40B4-BE49-F238E27FC236}">
                <a16:creationId xmlns:a16="http://schemas.microsoft.com/office/drawing/2014/main" id="{BAE86FB0-6FEA-4E6A-B854-80E4A5458D15}"/>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7544" y="1724880"/>
            <a:ext cx="3042474" cy="1654856"/>
          </a:xfrm>
          <a:prstGeom prst="rect">
            <a:avLst/>
          </a:prstGeom>
          <a:noFill/>
          <a:ln>
            <a:noFill/>
          </a:ln>
        </p:spPr>
      </p:pic>
      <p:pic>
        <p:nvPicPr>
          <p:cNvPr id="15" name="Imagen 14">
            <a:extLst>
              <a:ext uri="{FF2B5EF4-FFF2-40B4-BE49-F238E27FC236}">
                <a16:creationId xmlns:a16="http://schemas.microsoft.com/office/drawing/2014/main" id="{533212BB-8D4C-4193-97ED-59884DF14BA0}"/>
              </a:ext>
            </a:extLst>
          </p:cNvPr>
          <p:cNvPicPr/>
          <p:nvPr/>
        </p:nvPicPr>
        <p:blipFill>
          <a:blip r:embed="rId8"/>
          <a:stretch>
            <a:fillRect/>
          </a:stretch>
        </p:blipFill>
        <p:spPr>
          <a:xfrm>
            <a:off x="6400925" y="3817988"/>
            <a:ext cx="3477077" cy="1983965"/>
          </a:xfrm>
          <a:prstGeom prst="rect">
            <a:avLst/>
          </a:prstGeom>
          <a:ln>
            <a:solidFill>
              <a:schemeClr val="tx1"/>
            </a:solidFill>
          </a:ln>
        </p:spPr>
      </p:pic>
      <p:sp>
        <p:nvSpPr>
          <p:cNvPr id="16" name="Rectángulo 15">
            <a:extLst>
              <a:ext uri="{FF2B5EF4-FFF2-40B4-BE49-F238E27FC236}">
                <a16:creationId xmlns:a16="http://schemas.microsoft.com/office/drawing/2014/main" id="{2249267B-7BEE-4A49-902A-038277B2540F}"/>
              </a:ext>
            </a:extLst>
          </p:cNvPr>
          <p:cNvSpPr/>
          <p:nvPr/>
        </p:nvSpPr>
        <p:spPr>
          <a:xfrm>
            <a:off x="4457544" y="1447881"/>
            <a:ext cx="3042473" cy="276999"/>
          </a:xfrm>
          <a:prstGeom prst="rect">
            <a:avLst/>
          </a:prstGeom>
        </p:spPr>
        <p:txBody>
          <a:bodyPr wrap="square">
            <a:spAutoFit/>
          </a:bodyPr>
          <a:lstStyle/>
          <a:p>
            <a:pPr algn="ctr"/>
            <a:r>
              <a:rPr lang="es-ES" sz="1200" b="1" dirty="0"/>
              <a:t>Distancia entre el usuario y el robot</a:t>
            </a:r>
            <a:endParaRPr lang="es-EC" sz="1200" b="1" dirty="0"/>
          </a:p>
        </p:txBody>
      </p:sp>
      <p:sp>
        <p:nvSpPr>
          <p:cNvPr id="17" name="Rectángulo 16">
            <a:extLst>
              <a:ext uri="{FF2B5EF4-FFF2-40B4-BE49-F238E27FC236}">
                <a16:creationId xmlns:a16="http://schemas.microsoft.com/office/drawing/2014/main" id="{DF2821AA-78D5-4171-8094-89467866928E}"/>
              </a:ext>
            </a:extLst>
          </p:cNvPr>
          <p:cNvSpPr/>
          <p:nvPr/>
        </p:nvSpPr>
        <p:spPr>
          <a:xfrm>
            <a:off x="6416101" y="3497565"/>
            <a:ext cx="3477078" cy="276999"/>
          </a:xfrm>
          <a:prstGeom prst="rect">
            <a:avLst/>
          </a:prstGeom>
        </p:spPr>
        <p:txBody>
          <a:bodyPr wrap="square">
            <a:spAutoFit/>
          </a:bodyPr>
          <a:lstStyle/>
          <a:p>
            <a:pPr algn="ctr"/>
            <a:r>
              <a:rPr lang="es-ES" sz="1200" b="1" dirty="0"/>
              <a:t>Número de reservas correctas realizadas</a:t>
            </a:r>
            <a:endParaRPr lang="es-EC" sz="1200" b="1" dirty="0"/>
          </a:p>
        </p:txBody>
      </p:sp>
      <p:pic>
        <p:nvPicPr>
          <p:cNvPr id="3" name="Imagen 2">
            <a:extLst>
              <a:ext uri="{FF2B5EF4-FFF2-40B4-BE49-F238E27FC236}">
                <a16:creationId xmlns:a16="http://schemas.microsoft.com/office/drawing/2014/main" id="{AB5F21B8-3C89-4FE1-ABED-55C6FA6EF3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94766" y="1720446"/>
            <a:ext cx="2938334" cy="1652813"/>
          </a:xfrm>
          <a:prstGeom prst="rect">
            <a:avLst/>
          </a:prstGeom>
        </p:spPr>
      </p:pic>
      <p:sp>
        <p:nvSpPr>
          <p:cNvPr id="18" name="Rectángulo 17">
            <a:extLst>
              <a:ext uri="{FF2B5EF4-FFF2-40B4-BE49-F238E27FC236}">
                <a16:creationId xmlns:a16="http://schemas.microsoft.com/office/drawing/2014/main" id="{6781AD0E-F789-40AD-89AD-687C10315F9B}"/>
              </a:ext>
            </a:extLst>
          </p:cNvPr>
          <p:cNvSpPr/>
          <p:nvPr/>
        </p:nvSpPr>
        <p:spPr>
          <a:xfrm>
            <a:off x="7894765" y="1447881"/>
            <a:ext cx="2938334" cy="276999"/>
          </a:xfrm>
          <a:prstGeom prst="rect">
            <a:avLst/>
          </a:prstGeom>
        </p:spPr>
        <p:txBody>
          <a:bodyPr wrap="square">
            <a:spAutoFit/>
          </a:bodyPr>
          <a:lstStyle/>
          <a:p>
            <a:pPr algn="ctr"/>
            <a:r>
              <a:rPr lang="es-ES" sz="1200" b="1" dirty="0"/>
              <a:t>Presencia de ruido </a:t>
            </a:r>
            <a:endParaRPr lang="es-EC" sz="1200" b="1" dirty="0"/>
          </a:p>
        </p:txBody>
      </p:sp>
      <p:sp>
        <p:nvSpPr>
          <p:cNvPr id="19" name="TextBox 2">
            <a:extLst>
              <a:ext uri="{FF2B5EF4-FFF2-40B4-BE49-F238E27FC236}">
                <a16:creationId xmlns:a16="http://schemas.microsoft.com/office/drawing/2014/main" id="{D9FF38D5-8690-4EFC-9DFE-59976CDDB6FB}"/>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4. Implementación     </a:t>
            </a:r>
            <a:r>
              <a:rPr lang="es-419" sz="1000" b="1" dirty="0">
                <a:solidFill>
                  <a:schemeClr val="bg2">
                    <a:lumMod val="50000"/>
                  </a:schemeClr>
                </a:solidFill>
                <a:latin typeface="Calibri" panose="020F0502020204030204" pitchFamily="34" charset="0"/>
                <a:cs typeface="Calibri" panose="020F0502020204030204" pitchFamily="34" charset="0"/>
              </a:rPr>
              <a:t>5. Pruebas y Resultados      </a:t>
            </a:r>
            <a:r>
              <a:rPr lang="es-419" sz="1000" dirty="0">
                <a:solidFill>
                  <a:schemeClr val="bg2">
                    <a:lumMod val="50000"/>
                  </a:schemeClr>
                </a:solidFill>
                <a:latin typeface="Calibri" panose="020F0502020204030204" pitchFamily="34" charset="0"/>
                <a:cs typeface="Calibri" panose="020F0502020204030204" pitchFamily="34" charset="0"/>
              </a:rPr>
              <a:t>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2889900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322190" y="101527"/>
            <a:ext cx="11680920" cy="400110"/>
          </a:xfrm>
          <a:prstGeom prst="rect">
            <a:avLst/>
          </a:prstGeom>
          <a:noFill/>
        </p:spPr>
        <p:txBody>
          <a:bodyPr wrap="square" rtlCol="0">
            <a:spAutoFit/>
          </a:bodyPr>
          <a:lstStyle/>
          <a:p>
            <a:r>
              <a:rPr lang="es-ES" sz="2000" b="1" dirty="0"/>
              <a:t>Pruebas y resultados de los aplicativos de robótica social - Aplicativo de Atención al Cliente</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12" name="CuadroTexto 11">
            <a:extLst>
              <a:ext uri="{FF2B5EF4-FFF2-40B4-BE49-F238E27FC236}">
                <a16:creationId xmlns:a16="http://schemas.microsoft.com/office/drawing/2014/main" id="{D2A989D8-F0BB-4091-86C4-84C3A8B58828}"/>
              </a:ext>
            </a:extLst>
          </p:cNvPr>
          <p:cNvSpPr txBox="1"/>
          <p:nvPr/>
        </p:nvSpPr>
        <p:spPr>
          <a:xfrm>
            <a:off x="2725427" y="1020318"/>
            <a:ext cx="6874445" cy="338554"/>
          </a:xfrm>
          <a:prstGeom prst="rect">
            <a:avLst/>
          </a:prstGeom>
          <a:noFill/>
        </p:spPr>
        <p:txBody>
          <a:bodyPr wrap="square" rtlCol="0">
            <a:spAutoFit/>
          </a:bodyPr>
          <a:lstStyle/>
          <a:p>
            <a:pPr algn="ctr"/>
            <a:r>
              <a:rPr lang="es-ES" sz="1600" b="1" dirty="0"/>
              <a:t>Objetivo: </a:t>
            </a:r>
            <a:r>
              <a:rPr lang="es-ES" sz="1600" dirty="0"/>
              <a:t>Verificar la eficacia del servicio SpeechToText</a:t>
            </a:r>
          </a:p>
        </p:txBody>
      </p:sp>
      <p:sp>
        <p:nvSpPr>
          <p:cNvPr id="13" name="CuadroTexto 12">
            <a:extLst>
              <a:ext uri="{FF2B5EF4-FFF2-40B4-BE49-F238E27FC236}">
                <a16:creationId xmlns:a16="http://schemas.microsoft.com/office/drawing/2014/main" id="{DAB20B7E-4463-4A81-AF4B-7A7E1040B019}"/>
              </a:ext>
            </a:extLst>
          </p:cNvPr>
          <p:cNvSpPr txBox="1"/>
          <p:nvPr/>
        </p:nvSpPr>
        <p:spPr>
          <a:xfrm>
            <a:off x="5261309" y="650986"/>
            <a:ext cx="1669382" cy="369332"/>
          </a:xfrm>
          <a:prstGeom prst="rect">
            <a:avLst/>
          </a:prstGeom>
          <a:noFill/>
        </p:spPr>
        <p:txBody>
          <a:bodyPr wrap="square">
            <a:spAutoFit/>
          </a:bodyPr>
          <a:lstStyle/>
          <a:p>
            <a:pPr algn="ctr"/>
            <a:r>
              <a:rPr lang="es-ES" sz="1800" b="1" dirty="0"/>
              <a:t>Resultados </a:t>
            </a:r>
            <a:endParaRPr lang="es-EC" dirty="0"/>
          </a:p>
        </p:txBody>
      </p:sp>
      <p:pic>
        <p:nvPicPr>
          <p:cNvPr id="4" name="Imagen 3">
            <a:extLst>
              <a:ext uri="{FF2B5EF4-FFF2-40B4-BE49-F238E27FC236}">
                <a16:creationId xmlns:a16="http://schemas.microsoft.com/office/drawing/2014/main" id="{A213691E-3829-4138-86D0-2EA394A7386E}"/>
              </a:ext>
            </a:extLst>
          </p:cNvPr>
          <p:cNvPicPr>
            <a:picLocks noChangeAspect="1"/>
          </p:cNvPicPr>
          <p:nvPr/>
        </p:nvPicPr>
        <p:blipFill>
          <a:blip r:embed="rId4"/>
          <a:stretch>
            <a:fillRect/>
          </a:stretch>
        </p:blipFill>
        <p:spPr>
          <a:xfrm>
            <a:off x="322190" y="1364250"/>
            <a:ext cx="5715000" cy="1209675"/>
          </a:xfrm>
          <a:prstGeom prst="rect">
            <a:avLst/>
          </a:prstGeom>
        </p:spPr>
      </p:pic>
      <p:pic>
        <p:nvPicPr>
          <p:cNvPr id="19" name="Imagen 18">
            <a:extLst>
              <a:ext uri="{FF2B5EF4-FFF2-40B4-BE49-F238E27FC236}">
                <a16:creationId xmlns:a16="http://schemas.microsoft.com/office/drawing/2014/main" id="{3ECFF262-C1CA-4E97-B00B-80790EA19BB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22190" y="2630103"/>
            <a:ext cx="5715000" cy="3364297"/>
          </a:xfrm>
          <a:prstGeom prst="rect">
            <a:avLst/>
          </a:prstGeom>
          <a:noFill/>
        </p:spPr>
      </p:pic>
      <p:pic>
        <p:nvPicPr>
          <p:cNvPr id="20" name="Imagen 19">
            <a:extLst>
              <a:ext uri="{FF2B5EF4-FFF2-40B4-BE49-F238E27FC236}">
                <a16:creationId xmlns:a16="http://schemas.microsoft.com/office/drawing/2014/main" id="{006BCA84-7EC9-4660-9BBF-6CC9F2258879}"/>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2469" y="1905767"/>
            <a:ext cx="2559685" cy="1439545"/>
          </a:xfrm>
          <a:prstGeom prst="rect">
            <a:avLst/>
          </a:prstGeom>
          <a:noFill/>
          <a:ln>
            <a:noFill/>
          </a:ln>
        </p:spPr>
      </p:pic>
      <p:pic>
        <p:nvPicPr>
          <p:cNvPr id="21" name="Imagen 20">
            <a:extLst>
              <a:ext uri="{FF2B5EF4-FFF2-40B4-BE49-F238E27FC236}">
                <a16:creationId xmlns:a16="http://schemas.microsoft.com/office/drawing/2014/main" id="{24ECCC0C-4032-4CE4-ABE3-C1BB4A4AB2D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93678" y="2892527"/>
            <a:ext cx="2559685" cy="1439545"/>
          </a:xfrm>
          <a:prstGeom prst="rect">
            <a:avLst/>
          </a:prstGeom>
          <a:noFill/>
          <a:ln>
            <a:noFill/>
          </a:ln>
        </p:spPr>
      </p:pic>
      <p:pic>
        <p:nvPicPr>
          <p:cNvPr id="22" name="Imagen 21">
            <a:extLst>
              <a:ext uri="{FF2B5EF4-FFF2-40B4-BE49-F238E27FC236}">
                <a16:creationId xmlns:a16="http://schemas.microsoft.com/office/drawing/2014/main" id="{8E73DCD9-A17C-42E1-9E32-06B403A7B663}"/>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12469" y="3828622"/>
            <a:ext cx="2560320" cy="1439545"/>
          </a:xfrm>
          <a:prstGeom prst="rect">
            <a:avLst/>
          </a:prstGeom>
          <a:noFill/>
          <a:ln>
            <a:noFill/>
          </a:ln>
        </p:spPr>
      </p:pic>
      <p:sp>
        <p:nvSpPr>
          <p:cNvPr id="25" name="Rectángulo 24">
            <a:extLst>
              <a:ext uri="{FF2B5EF4-FFF2-40B4-BE49-F238E27FC236}">
                <a16:creationId xmlns:a16="http://schemas.microsoft.com/office/drawing/2014/main" id="{D5576C20-43BA-4101-9A44-39FC9417D69E}"/>
              </a:ext>
            </a:extLst>
          </p:cNvPr>
          <p:cNvSpPr/>
          <p:nvPr/>
        </p:nvSpPr>
        <p:spPr>
          <a:xfrm>
            <a:off x="7090533" y="1613526"/>
            <a:ext cx="1803556" cy="280323"/>
          </a:xfrm>
          <a:prstGeom prst="rect">
            <a:avLst/>
          </a:prstGeom>
        </p:spPr>
        <p:txBody>
          <a:bodyPr wrap="square">
            <a:spAutoFit/>
          </a:bodyPr>
          <a:lstStyle/>
          <a:p>
            <a:pPr algn="ctr"/>
            <a:r>
              <a:rPr lang="es-ES" sz="1200" b="1" dirty="0"/>
              <a:t>Distancia de 50cm</a:t>
            </a:r>
            <a:endParaRPr lang="es-EC" sz="1200" b="1" dirty="0"/>
          </a:p>
        </p:txBody>
      </p:sp>
      <p:sp>
        <p:nvSpPr>
          <p:cNvPr id="26" name="Rectángulo 25">
            <a:extLst>
              <a:ext uri="{FF2B5EF4-FFF2-40B4-BE49-F238E27FC236}">
                <a16:creationId xmlns:a16="http://schemas.microsoft.com/office/drawing/2014/main" id="{DEBC69F3-4DB0-4AD9-B4D0-77715F30E01E}"/>
              </a:ext>
            </a:extLst>
          </p:cNvPr>
          <p:cNvSpPr/>
          <p:nvPr/>
        </p:nvSpPr>
        <p:spPr>
          <a:xfrm>
            <a:off x="9971742" y="2595150"/>
            <a:ext cx="1803556" cy="280323"/>
          </a:xfrm>
          <a:prstGeom prst="rect">
            <a:avLst/>
          </a:prstGeom>
        </p:spPr>
        <p:txBody>
          <a:bodyPr wrap="square">
            <a:spAutoFit/>
          </a:bodyPr>
          <a:lstStyle/>
          <a:p>
            <a:pPr algn="ctr"/>
            <a:r>
              <a:rPr lang="es-ES" sz="1200" b="1" dirty="0"/>
              <a:t>Distancia de 100cm</a:t>
            </a:r>
            <a:endParaRPr lang="es-EC" sz="1200" b="1" dirty="0"/>
          </a:p>
        </p:txBody>
      </p:sp>
      <p:sp>
        <p:nvSpPr>
          <p:cNvPr id="27" name="Rectángulo 26">
            <a:extLst>
              <a:ext uri="{FF2B5EF4-FFF2-40B4-BE49-F238E27FC236}">
                <a16:creationId xmlns:a16="http://schemas.microsoft.com/office/drawing/2014/main" id="{3802DD79-92F9-4788-ABB6-F13E56243C89}"/>
              </a:ext>
            </a:extLst>
          </p:cNvPr>
          <p:cNvSpPr/>
          <p:nvPr/>
        </p:nvSpPr>
        <p:spPr>
          <a:xfrm>
            <a:off x="7090533" y="3568988"/>
            <a:ext cx="1803556" cy="280323"/>
          </a:xfrm>
          <a:prstGeom prst="rect">
            <a:avLst/>
          </a:prstGeom>
        </p:spPr>
        <p:txBody>
          <a:bodyPr wrap="square">
            <a:spAutoFit/>
          </a:bodyPr>
          <a:lstStyle/>
          <a:p>
            <a:pPr algn="ctr"/>
            <a:r>
              <a:rPr lang="es-ES" sz="1200" b="1" dirty="0"/>
              <a:t>Distancia de 150cm</a:t>
            </a:r>
            <a:endParaRPr lang="es-EC" sz="1200" b="1" dirty="0"/>
          </a:p>
        </p:txBody>
      </p:sp>
      <p:sp>
        <p:nvSpPr>
          <p:cNvPr id="15" name="TextBox 2">
            <a:extLst>
              <a:ext uri="{FF2B5EF4-FFF2-40B4-BE49-F238E27FC236}">
                <a16:creationId xmlns:a16="http://schemas.microsoft.com/office/drawing/2014/main" id="{40F17496-CF05-4800-B457-7A4E0B59EA42}"/>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4. Implementación     </a:t>
            </a:r>
            <a:r>
              <a:rPr lang="es-419" sz="1000" b="1" dirty="0">
                <a:solidFill>
                  <a:schemeClr val="bg2">
                    <a:lumMod val="50000"/>
                  </a:schemeClr>
                </a:solidFill>
                <a:latin typeface="Calibri" panose="020F0502020204030204" pitchFamily="34" charset="0"/>
                <a:cs typeface="Calibri" panose="020F0502020204030204" pitchFamily="34" charset="0"/>
              </a:rPr>
              <a:t>5. Pruebas y Resultados      </a:t>
            </a:r>
            <a:r>
              <a:rPr lang="es-419" sz="1000" dirty="0">
                <a:solidFill>
                  <a:schemeClr val="bg2">
                    <a:lumMod val="50000"/>
                  </a:schemeClr>
                </a:solidFill>
                <a:latin typeface="Calibri" panose="020F0502020204030204" pitchFamily="34" charset="0"/>
                <a:cs typeface="Calibri" panose="020F0502020204030204" pitchFamily="34" charset="0"/>
              </a:rPr>
              <a:t>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992978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459980" y="128660"/>
            <a:ext cx="11693383" cy="400110"/>
          </a:xfrm>
          <a:prstGeom prst="rect">
            <a:avLst/>
          </a:prstGeom>
          <a:noFill/>
        </p:spPr>
        <p:txBody>
          <a:bodyPr wrap="square" rtlCol="0">
            <a:spAutoFit/>
          </a:bodyPr>
          <a:lstStyle/>
          <a:p>
            <a:r>
              <a:rPr lang="es-ES" sz="2000" b="1" dirty="0"/>
              <a:t>Pruebas y resultados de los aplicativos de robótica social - Aplicativo de Atención al Cliente</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15" name="Rectángulo 14">
            <a:extLst>
              <a:ext uri="{FF2B5EF4-FFF2-40B4-BE49-F238E27FC236}">
                <a16:creationId xmlns:a16="http://schemas.microsoft.com/office/drawing/2014/main" id="{0F1705EC-C427-45CB-9787-00A2E776B061}"/>
              </a:ext>
            </a:extLst>
          </p:cNvPr>
          <p:cNvSpPr/>
          <p:nvPr/>
        </p:nvSpPr>
        <p:spPr>
          <a:xfrm>
            <a:off x="1790787" y="610689"/>
            <a:ext cx="1784463" cy="307777"/>
          </a:xfrm>
          <a:prstGeom prst="rect">
            <a:avLst/>
          </a:prstGeom>
        </p:spPr>
        <p:txBody>
          <a:bodyPr wrap="none">
            <a:spAutoFit/>
          </a:bodyPr>
          <a:lstStyle/>
          <a:p>
            <a:pPr lvl="0"/>
            <a:r>
              <a:rPr lang="es-ES" sz="1400" b="1" u="sng" dirty="0"/>
              <a:t>Análisis de Costos</a:t>
            </a:r>
            <a:endParaRPr lang="es-EC" sz="1400" u="sng" dirty="0"/>
          </a:p>
        </p:txBody>
      </p:sp>
      <p:sp>
        <p:nvSpPr>
          <p:cNvPr id="16" name="Rectángulo 15">
            <a:extLst>
              <a:ext uri="{FF2B5EF4-FFF2-40B4-BE49-F238E27FC236}">
                <a16:creationId xmlns:a16="http://schemas.microsoft.com/office/drawing/2014/main" id="{77839505-C827-4688-A66E-C507986ABC2E}"/>
              </a:ext>
            </a:extLst>
          </p:cNvPr>
          <p:cNvSpPr/>
          <p:nvPr/>
        </p:nvSpPr>
        <p:spPr>
          <a:xfrm>
            <a:off x="6990598" y="610688"/>
            <a:ext cx="3919663" cy="307777"/>
          </a:xfrm>
          <a:prstGeom prst="rect">
            <a:avLst/>
          </a:prstGeom>
        </p:spPr>
        <p:txBody>
          <a:bodyPr wrap="none">
            <a:spAutoFit/>
          </a:bodyPr>
          <a:lstStyle/>
          <a:p>
            <a:pPr lvl="0"/>
            <a:r>
              <a:rPr lang="es-ES" sz="1400" b="1" u="sng" dirty="0"/>
              <a:t>Análisis comparativo con soluciones offline</a:t>
            </a:r>
            <a:endParaRPr lang="es-EC" sz="1400" u="sng" dirty="0"/>
          </a:p>
        </p:txBody>
      </p:sp>
      <p:sp>
        <p:nvSpPr>
          <p:cNvPr id="13" name="Rectángulo 12">
            <a:extLst>
              <a:ext uri="{FF2B5EF4-FFF2-40B4-BE49-F238E27FC236}">
                <a16:creationId xmlns:a16="http://schemas.microsoft.com/office/drawing/2014/main" id="{93BD0466-CD7D-4B2B-9FA6-B2E02C01631D}"/>
              </a:ext>
            </a:extLst>
          </p:cNvPr>
          <p:cNvSpPr/>
          <p:nvPr/>
        </p:nvSpPr>
        <p:spPr>
          <a:xfrm>
            <a:off x="-23590" y="915918"/>
            <a:ext cx="5979889" cy="276999"/>
          </a:xfrm>
          <a:prstGeom prst="rect">
            <a:avLst/>
          </a:prstGeom>
        </p:spPr>
        <p:txBody>
          <a:bodyPr wrap="square">
            <a:spAutoFit/>
          </a:bodyPr>
          <a:lstStyle/>
          <a:p>
            <a:r>
              <a:rPr lang="es-ES" sz="1200" i="1" dirty="0">
                <a:latin typeface="Arial" panose="020B0604020202020204" pitchFamily="34" charset="0"/>
                <a:ea typeface="Calibri" panose="020F0502020204030204" pitchFamily="34" charset="0"/>
                <a:cs typeface="Times New Roman" panose="02020603050405020304" pitchFamily="18" charset="0"/>
              </a:rPr>
              <a:t>Cuota gratuita de servicios en la nube utilizados en el aplicativo de atención al cliente</a:t>
            </a:r>
            <a:endParaRPr lang="es-EC" sz="1200" i="1" dirty="0"/>
          </a:p>
        </p:txBody>
      </p:sp>
      <p:sp>
        <p:nvSpPr>
          <p:cNvPr id="14" name="Rectángulo 13">
            <a:extLst>
              <a:ext uri="{FF2B5EF4-FFF2-40B4-BE49-F238E27FC236}">
                <a16:creationId xmlns:a16="http://schemas.microsoft.com/office/drawing/2014/main" id="{E97DF496-72C4-4CA0-879D-9A4B364EA2B9}"/>
              </a:ext>
            </a:extLst>
          </p:cNvPr>
          <p:cNvSpPr/>
          <p:nvPr/>
        </p:nvSpPr>
        <p:spPr>
          <a:xfrm>
            <a:off x="98665" y="2198155"/>
            <a:ext cx="5168700" cy="276999"/>
          </a:xfrm>
          <a:prstGeom prst="rect">
            <a:avLst/>
          </a:prstGeom>
        </p:spPr>
        <p:txBody>
          <a:bodyPr wrap="square">
            <a:spAutoFit/>
          </a:bodyPr>
          <a:lstStyle/>
          <a:p>
            <a:r>
              <a:rPr lang="es-ES" sz="1200" i="1" dirty="0">
                <a:latin typeface="Arial" panose="020B0604020202020204" pitchFamily="34" charset="0"/>
                <a:ea typeface="Calibri" panose="020F0502020204030204" pitchFamily="34" charset="0"/>
                <a:cs typeface="Times New Roman" panose="02020603050405020304" pitchFamily="18" charset="0"/>
              </a:rPr>
              <a:t>Tabulación de servicios en una sesión del aplicativo de atención al cliente</a:t>
            </a:r>
            <a:endParaRPr lang="es-EC" sz="1200" i="1" dirty="0"/>
          </a:p>
        </p:txBody>
      </p:sp>
      <p:sp>
        <p:nvSpPr>
          <p:cNvPr id="17" name="Rectángulo 16">
            <a:extLst>
              <a:ext uri="{FF2B5EF4-FFF2-40B4-BE49-F238E27FC236}">
                <a16:creationId xmlns:a16="http://schemas.microsoft.com/office/drawing/2014/main" id="{28405012-C224-4CC1-ABF8-3DC67381A064}"/>
              </a:ext>
            </a:extLst>
          </p:cNvPr>
          <p:cNvSpPr/>
          <p:nvPr/>
        </p:nvSpPr>
        <p:spPr>
          <a:xfrm>
            <a:off x="472154" y="4042065"/>
            <a:ext cx="4421723" cy="276999"/>
          </a:xfrm>
          <a:prstGeom prst="rect">
            <a:avLst/>
          </a:prstGeom>
        </p:spPr>
        <p:txBody>
          <a:bodyPr wrap="none">
            <a:spAutoFit/>
          </a:bodyPr>
          <a:lstStyle/>
          <a:p>
            <a:r>
              <a:rPr lang="es-ES" sz="1200" i="1" dirty="0">
                <a:latin typeface="Arial" panose="020B0604020202020204" pitchFamily="34" charset="0"/>
                <a:ea typeface="Calibri" panose="020F0502020204030204" pitchFamily="34" charset="0"/>
                <a:cs typeface="Times New Roman" panose="02020603050405020304" pitchFamily="18" charset="0"/>
              </a:rPr>
              <a:t>Tabulación del uso gratuito del aplicativo de atención al cliente</a:t>
            </a:r>
            <a:endParaRPr lang="es-EC" sz="1200" i="1" dirty="0"/>
          </a:p>
        </p:txBody>
      </p:sp>
      <p:pic>
        <p:nvPicPr>
          <p:cNvPr id="2" name="Imagen 1">
            <a:extLst>
              <a:ext uri="{FF2B5EF4-FFF2-40B4-BE49-F238E27FC236}">
                <a16:creationId xmlns:a16="http://schemas.microsoft.com/office/drawing/2014/main" id="{CB54B266-B93C-4602-B4BD-F22FD6B4C23B}"/>
              </a:ext>
            </a:extLst>
          </p:cNvPr>
          <p:cNvPicPr>
            <a:picLocks noChangeAspect="1"/>
          </p:cNvPicPr>
          <p:nvPr/>
        </p:nvPicPr>
        <p:blipFill>
          <a:blip r:embed="rId4"/>
          <a:stretch>
            <a:fillRect/>
          </a:stretch>
        </p:blipFill>
        <p:spPr>
          <a:xfrm>
            <a:off x="534262" y="1123909"/>
            <a:ext cx="4297509" cy="988675"/>
          </a:xfrm>
          <a:prstGeom prst="rect">
            <a:avLst/>
          </a:prstGeom>
        </p:spPr>
      </p:pic>
      <p:pic>
        <p:nvPicPr>
          <p:cNvPr id="4" name="Imagen 3">
            <a:extLst>
              <a:ext uri="{FF2B5EF4-FFF2-40B4-BE49-F238E27FC236}">
                <a16:creationId xmlns:a16="http://schemas.microsoft.com/office/drawing/2014/main" id="{C539B313-2DB9-4D93-B324-F3980CF99C8E}"/>
              </a:ext>
            </a:extLst>
          </p:cNvPr>
          <p:cNvPicPr>
            <a:picLocks noChangeAspect="1"/>
          </p:cNvPicPr>
          <p:nvPr/>
        </p:nvPicPr>
        <p:blipFill>
          <a:blip r:embed="rId5"/>
          <a:stretch>
            <a:fillRect/>
          </a:stretch>
        </p:blipFill>
        <p:spPr>
          <a:xfrm>
            <a:off x="345717" y="2461127"/>
            <a:ext cx="4674605" cy="1587273"/>
          </a:xfrm>
          <a:prstGeom prst="rect">
            <a:avLst/>
          </a:prstGeom>
        </p:spPr>
      </p:pic>
      <p:pic>
        <p:nvPicPr>
          <p:cNvPr id="6" name="Imagen 5">
            <a:extLst>
              <a:ext uri="{FF2B5EF4-FFF2-40B4-BE49-F238E27FC236}">
                <a16:creationId xmlns:a16="http://schemas.microsoft.com/office/drawing/2014/main" id="{8020884F-E3E3-465E-916E-9972698C6B79}"/>
              </a:ext>
            </a:extLst>
          </p:cNvPr>
          <p:cNvPicPr>
            <a:picLocks noChangeAspect="1"/>
          </p:cNvPicPr>
          <p:nvPr/>
        </p:nvPicPr>
        <p:blipFill>
          <a:blip r:embed="rId6"/>
          <a:stretch>
            <a:fillRect/>
          </a:stretch>
        </p:blipFill>
        <p:spPr>
          <a:xfrm>
            <a:off x="345712" y="4418068"/>
            <a:ext cx="4674605" cy="1527276"/>
          </a:xfrm>
          <a:prstGeom prst="rect">
            <a:avLst/>
          </a:prstGeom>
        </p:spPr>
      </p:pic>
      <p:sp>
        <p:nvSpPr>
          <p:cNvPr id="7" name="Rectángulo 6">
            <a:extLst>
              <a:ext uri="{FF2B5EF4-FFF2-40B4-BE49-F238E27FC236}">
                <a16:creationId xmlns:a16="http://schemas.microsoft.com/office/drawing/2014/main" id="{304E8F8C-FADF-4CEE-A42D-2468AEAAC2E2}"/>
              </a:ext>
            </a:extLst>
          </p:cNvPr>
          <p:cNvSpPr/>
          <p:nvPr/>
        </p:nvSpPr>
        <p:spPr>
          <a:xfrm>
            <a:off x="5451729" y="883504"/>
            <a:ext cx="6641606" cy="461665"/>
          </a:xfrm>
          <a:prstGeom prst="rect">
            <a:avLst/>
          </a:prstGeom>
        </p:spPr>
        <p:txBody>
          <a:bodyPr wrap="square">
            <a:spAutoFit/>
          </a:bodyPr>
          <a:lstStyle/>
          <a:p>
            <a:pPr indent="457200" algn="ctr">
              <a:spcBef>
                <a:spcPts val="600"/>
              </a:spcBef>
              <a:spcAft>
                <a:spcPts val="600"/>
              </a:spcAft>
            </a:pPr>
            <a:r>
              <a:rPr lang="es-EC" sz="1200" b="1" dirty="0">
                <a:latin typeface="Arial" panose="020B0604020202020204" pitchFamily="34" charset="0"/>
                <a:ea typeface="Calibri" panose="020F0502020204030204" pitchFamily="34" charset="0"/>
                <a:cs typeface="Times New Roman" panose="02020603050405020304" pitchFamily="18" charset="0"/>
              </a:rPr>
              <a:t>“</a:t>
            </a:r>
            <a:r>
              <a:rPr lang="es-ES" sz="1200" b="1" i="1" dirty="0">
                <a:latin typeface="Arial" panose="020B0604020202020204" pitchFamily="34" charset="0"/>
                <a:ea typeface="Calibri" panose="020F0502020204030204" pitchFamily="34" charset="0"/>
                <a:cs typeface="Times New Roman" panose="02020603050405020304" pitchFamily="18" charset="0"/>
              </a:rPr>
              <a:t>Desarrollo de un sistema básico de robótica de entretenimiento persuasivo basado en el sistema humanoide NAO”</a:t>
            </a:r>
            <a:endParaRPr lang="es-EC" sz="1200" b="1" dirty="0">
              <a:latin typeface="Arial" panose="020B0604020202020204" pitchFamily="34" charset="0"/>
              <a:ea typeface="Calibri" panose="020F0502020204030204" pitchFamily="34" charset="0"/>
              <a:cs typeface="Times New Roman" panose="02020603050405020304" pitchFamily="18" charset="0"/>
            </a:endParaRPr>
          </a:p>
        </p:txBody>
      </p:sp>
      <p:pic>
        <p:nvPicPr>
          <p:cNvPr id="18" name="Imagen 17">
            <a:extLst>
              <a:ext uri="{FF2B5EF4-FFF2-40B4-BE49-F238E27FC236}">
                <a16:creationId xmlns:a16="http://schemas.microsoft.com/office/drawing/2014/main" id="{CECCCA49-F78A-4F79-8860-E505BD26CEDF}"/>
              </a:ext>
            </a:extLst>
          </p:cNvPr>
          <p:cNvPicPr>
            <a:picLocks noChangeAspect="1"/>
          </p:cNvPicPr>
          <p:nvPr/>
        </p:nvPicPr>
        <p:blipFill rotWithShape="1">
          <a:blip r:embed="rId7"/>
          <a:srcRect r="53648" b="26437"/>
          <a:stretch/>
        </p:blipFill>
        <p:spPr>
          <a:xfrm>
            <a:off x="8950430" y="3163009"/>
            <a:ext cx="2886152" cy="2747423"/>
          </a:xfrm>
          <a:prstGeom prst="rect">
            <a:avLst/>
          </a:prstGeom>
          <a:ln>
            <a:solidFill>
              <a:schemeClr val="tx1"/>
            </a:solidFill>
          </a:ln>
        </p:spPr>
      </p:pic>
      <p:pic>
        <p:nvPicPr>
          <p:cNvPr id="22" name="Imagen 21">
            <a:extLst>
              <a:ext uri="{FF2B5EF4-FFF2-40B4-BE49-F238E27FC236}">
                <a16:creationId xmlns:a16="http://schemas.microsoft.com/office/drawing/2014/main" id="{28E62EFC-3C70-4B33-A654-2BE1CCD11DEF}"/>
              </a:ext>
            </a:extLst>
          </p:cNvPr>
          <p:cNvPicPr>
            <a:picLocks noChangeAspect="1"/>
          </p:cNvPicPr>
          <p:nvPr/>
        </p:nvPicPr>
        <p:blipFill>
          <a:blip r:embed="rId8"/>
          <a:stretch>
            <a:fillRect/>
          </a:stretch>
        </p:blipFill>
        <p:spPr>
          <a:xfrm>
            <a:off x="6421016" y="1295204"/>
            <a:ext cx="5058827" cy="1720001"/>
          </a:xfrm>
          <a:prstGeom prst="rect">
            <a:avLst/>
          </a:prstGeom>
        </p:spPr>
      </p:pic>
      <p:sp>
        <p:nvSpPr>
          <p:cNvPr id="25" name="Rectángulo 24">
            <a:extLst>
              <a:ext uri="{FF2B5EF4-FFF2-40B4-BE49-F238E27FC236}">
                <a16:creationId xmlns:a16="http://schemas.microsoft.com/office/drawing/2014/main" id="{A5EA3C16-D371-4689-88FC-B4B43A61B39C}"/>
              </a:ext>
            </a:extLst>
          </p:cNvPr>
          <p:cNvSpPr/>
          <p:nvPr/>
        </p:nvSpPr>
        <p:spPr>
          <a:xfrm>
            <a:off x="5895851" y="2922729"/>
            <a:ext cx="3042473" cy="276999"/>
          </a:xfrm>
          <a:prstGeom prst="rect">
            <a:avLst/>
          </a:prstGeom>
        </p:spPr>
        <p:txBody>
          <a:bodyPr wrap="square">
            <a:spAutoFit/>
          </a:bodyPr>
          <a:lstStyle/>
          <a:p>
            <a:pPr algn="ctr"/>
            <a:r>
              <a:rPr lang="es-ES" sz="1200" b="1" dirty="0"/>
              <a:t>Solución Offline</a:t>
            </a:r>
            <a:endParaRPr lang="es-EC" sz="1200" b="1" dirty="0"/>
          </a:p>
        </p:txBody>
      </p:sp>
      <p:sp>
        <p:nvSpPr>
          <p:cNvPr id="26" name="Rectángulo 25">
            <a:extLst>
              <a:ext uri="{FF2B5EF4-FFF2-40B4-BE49-F238E27FC236}">
                <a16:creationId xmlns:a16="http://schemas.microsoft.com/office/drawing/2014/main" id="{5013369D-CA3B-4FA4-ACE6-B6FEAEB485FC}"/>
              </a:ext>
            </a:extLst>
          </p:cNvPr>
          <p:cNvSpPr/>
          <p:nvPr/>
        </p:nvSpPr>
        <p:spPr>
          <a:xfrm>
            <a:off x="8898027" y="2923433"/>
            <a:ext cx="3042473" cy="276999"/>
          </a:xfrm>
          <a:prstGeom prst="rect">
            <a:avLst/>
          </a:prstGeom>
        </p:spPr>
        <p:txBody>
          <a:bodyPr wrap="square">
            <a:spAutoFit/>
          </a:bodyPr>
          <a:lstStyle/>
          <a:p>
            <a:pPr algn="ctr"/>
            <a:r>
              <a:rPr lang="es-ES" sz="1200" b="1" dirty="0"/>
              <a:t>Solución Online</a:t>
            </a:r>
            <a:endParaRPr lang="es-EC" sz="1200" b="1" dirty="0"/>
          </a:p>
        </p:txBody>
      </p:sp>
      <p:pic>
        <p:nvPicPr>
          <p:cNvPr id="28" name="Imagen 27">
            <a:extLst>
              <a:ext uri="{FF2B5EF4-FFF2-40B4-BE49-F238E27FC236}">
                <a16:creationId xmlns:a16="http://schemas.microsoft.com/office/drawing/2014/main" id="{BFE36280-3529-40C2-8F6B-9B1BCDD39BA2}"/>
              </a:ext>
            </a:extLst>
          </p:cNvPr>
          <p:cNvPicPr>
            <a:picLocks noChangeAspect="1"/>
          </p:cNvPicPr>
          <p:nvPr/>
        </p:nvPicPr>
        <p:blipFill>
          <a:blip r:embed="rId9"/>
          <a:stretch>
            <a:fillRect/>
          </a:stretch>
        </p:blipFill>
        <p:spPr>
          <a:xfrm>
            <a:off x="5936151" y="3135148"/>
            <a:ext cx="2961875" cy="1328902"/>
          </a:xfrm>
          <a:prstGeom prst="rect">
            <a:avLst/>
          </a:prstGeom>
        </p:spPr>
      </p:pic>
      <p:pic>
        <p:nvPicPr>
          <p:cNvPr id="32" name="Imagen 31">
            <a:extLst>
              <a:ext uri="{FF2B5EF4-FFF2-40B4-BE49-F238E27FC236}">
                <a16:creationId xmlns:a16="http://schemas.microsoft.com/office/drawing/2014/main" id="{87B32592-D934-4508-99A1-D142F7DE3CF7}"/>
              </a:ext>
            </a:extLst>
          </p:cNvPr>
          <p:cNvPicPr>
            <a:picLocks noChangeAspect="1"/>
          </p:cNvPicPr>
          <p:nvPr/>
        </p:nvPicPr>
        <p:blipFill>
          <a:blip r:embed="rId10"/>
          <a:stretch>
            <a:fillRect/>
          </a:stretch>
        </p:blipFill>
        <p:spPr>
          <a:xfrm>
            <a:off x="5908551" y="4516387"/>
            <a:ext cx="2989475" cy="1004055"/>
          </a:xfrm>
          <a:prstGeom prst="rect">
            <a:avLst/>
          </a:prstGeom>
        </p:spPr>
      </p:pic>
      <p:sp>
        <p:nvSpPr>
          <p:cNvPr id="20" name="TextBox 2">
            <a:extLst>
              <a:ext uri="{FF2B5EF4-FFF2-40B4-BE49-F238E27FC236}">
                <a16:creationId xmlns:a16="http://schemas.microsoft.com/office/drawing/2014/main" id="{B86EB9B3-0F2C-450F-BB75-1D321F897EAF}"/>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4. Implementación     </a:t>
            </a:r>
            <a:r>
              <a:rPr lang="es-419" sz="1000" b="1" dirty="0">
                <a:solidFill>
                  <a:schemeClr val="bg2">
                    <a:lumMod val="50000"/>
                  </a:schemeClr>
                </a:solidFill>
                <a:latin typeface="Calibri" panose="020F0502020204030204" pitchFamily="34" charset="0"/>
                <a:cs typeface="Calibri" panose="020F0502020204030204" pitchFamily="34" charset="0"/>
              </a:rPr>
              <a:t>5. Pruebas y Resultados      </a:t>
            </a:r>
            <a:r>
              <a:rPr lang="es-419" sz="1000" dirty="0">
                <a:solidFill>
                  <a:schemeClr val="bg2">
                    <a:lumMod val="50000"/>
                  </a:schemeClr>
                </a:solidFill>
                <a:latin typeface="Calibri" panose="020F0502020204030204" pitchFamily="34" charset="0"/>
                <a:cs typeface="Calibri" panose="020F0502020204030204" pitchFamily="34" charset="0"/>
              </a:rPr>
              <a:t>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3829480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5124449" y="167504"/>
            <a:ext cx="1943101" cy="400110"/>
          </a:xfrm>
          <a:prstGeom prst="rect">
            <a:avLst/>
          </a:prstGeom>
          <a:noFill/>
        </p:spPr>
        <p:txBody>
          <a:bodyPr wrap="square" rtlCol="0">
            <a:spAutoFit/>
          </a:bodyPr>
          <a:lstStyle/>
          <a:p>
            <a:r>
              <a:rPr lang="es-ES" sz="2000" b="1"/>
              <a:t>Conclusiones</a:t>
            </a:r>
            <a:endParaRPr lang="es-ES" sz="2000" b="1" dirty="0"/>
          </a:p>
        </p:txBody>
      </p:sp>
      <p:sp>
        <p:nvSpPr>
          <p:cNvPr id="23" name="TextBox 2">
            <a:extLst>
              <a:ext uri="{FF2B5EF4-FFF2-40B4-BE49-F238E27FC236}">
                <a16:creationId xmlns:a16="http://schemas.microsoft.com/office/drawing/2014/main" id="{FA889BC9-605F-45D3-9664-141252FE7421}"/>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4. Implementación     5. Pruebas y Resultados      </a:t>
            </a:r>
            <a:r>
              <a:rPr lang="es-419" sz="1000" b="1" dirty="0">
                <a:solidFill>
                  <a:schemeClr val="bg2">
                    <a:lumMod val="50000"/>
                  </a:schemeClr>
                </a:solidFill>
                <a:latin typeface="Calibri" panose="020F0502020204030204" pitchFamily="34" charset="0"/>
                <a:cs typeface="Calibri" panose="020F0502020204030204" pitchFamily="34" charset="0"/>
              </a:rPr>
              <a:t>6. Conclusiones y recomendaciones</a:t>
            </a:r>
            <a:r>
              <a:rPr lang="es-419" sz="1000" b="1" dirty="0">
                <a:solidFill>
                  <a:schemeClr val="bg2">
                    <a:lumMod val="50000"/>
                  </a:schemeClr>
                </a:solidFill>
              </a:rPr>
              <a:t>	</a:t>
            </a:r>
            <a:r>
              <a:rPr lang="es-419" sz="1000" dirty="0">
                <a:solidFill>
                  <a:schemeClr val="bg2">
                    <a:lumMod val="50000"/>
                  </a:schemeClr>
                </a:solidFill>
              </a:rPr>
              <a:t>    </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3" name="Rectángulo 2">
            <a:extLst>
              <a:ext uri="{FF2B5EF4-FFF2-40B4-BE49-F238E27FC236}">
                <a16:creationId xmlns:a16="http://schemas.microsoft.com/office/drawing/2014/main" id="{C5C8BE26-B645-477E-80F1-620C98DEC057}"/>
              </a:ext>
            </a:extLst>
          </p:cNvPr>
          <p:cNvSpPr/>
          <p:nvPr/>
        </p:nvSpPr>
        <p:spPr>
          <a:xfrm>
            <a:off x="1055999" y="825728"/>
            <a:ext cx="10080000" cy="5170646"/>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Ø"/>
            </a:pPr>
            <a:r>
              <a:rPr lang="es-ES" sz="1400" dirty="0">
                <a:latin typeface="Arial" panose="020B0604020202020204" pitchFamily="34" charset="0"/>
                <a:ea typeface="Calibri" panose="020F0502020204030204" pitchFamily="34" charset="0"/>
                <a:cs typeface="Times New Roman" panose="02020603050405020304" pitchFamily="18" charset="0"/>
              </a:rPr>
              <a:t>Se ha logrado </a:t>
            </a:r>
            <a:r>
              <a:rPr lang="es-ES" sz="1400" dirty="0">
                <a:latin typeface="Arial" panose="020B0604020202020204" pitchFamily="34" charset="0"/>
                <a:ea typeface="Times New Roman" panose="02020603050405020304" pitchFamily="18" charset="0"/>
                <a:cs typeface="Times New Roman" panose="02020603050405020304" pitchFamily="18" charset="0"/>
              </a:rPr>
              <a:t>trascender las limitaciones de hardware y software del robot NAO, así como la implementación de aplicativos avanzados orientados a la robótica social mediante</a:t>
            </a:r>
            <a:r>
              <a:rPr lang="es-ES" sz="1400" dirty="0">
                <a:latin typeface="Arial" panose="020B0604020202020204" pitchFamily="34" charset="0"/>
                <a:ea typeface="Calibri" panose="020F0502020204030204" pitchFamily="34" charset="0"/>
                <a:cs typeface="Times New Roman" panose="02020603050405020304" pitchFamily="18" charset="0"/>
              </a:rPr>
              <a:t> la utilización de servicios en la nube, permitiendo dotar al robot humanoide NAO de nuevas funcionalidades.</a:t>
            </a:r>
          </a:p>
          <a:p>
            <a:pPr marL="285750" indent="-285750" algn="just">
              <a:spcBef>
                <a:spcPts val="600"/>
              </a:spcBef>
              <a:spcAft>
                <a:spcPts val="600"/>
              </a:spcAft>
              <a:buFont typeface="Wingdings" panose="05000000000000000000" pitchFamily="2" charset="2"/>
              <a:buChar char="Ø"/>
            </a:pPr>
            <a:r>
              <a:rPr lang="es-ES" sz="1400" dirty="0">
                <a:latin typeface="Arial" panose="020B0604020202020204" pitchFamily="34" charset="0"/>
                <a:ea typeface="Times New Roman" panose="02020603050405020304" pitchFamily="18" charset="0"/>
                <a:cs typeface="Times New Roman" panose="02020603050405020304" pitchFamily="18" charset="0"/>
              </a:rPr>
              <a:t>Para la selección de plataformas de servicios en la nube, se aplicó el Proceso de Análisis Jerárquico (AHP), el cual facilita la toma de decisiones mediante la evaluación de diferentes criterios. En este caso, los más relevantes fueron: cantidad de servicios, precios y número de trabajos realizados con el robot NAO. Finalmente, el proveedor seleccionado fue Google Cloud Platform, el cual ha dado buenos resultados en el desarrollo de las aplicaciones planteadas gracias a las herramientas brindadas por la consola y la cantidad de información existente sobre la plataforma</a:t>
            </a:r>
            <a:endParaRPr lang="es-EC" sz="140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Ø"/>
            </a:pPr>
            <a:r>
              <a:rPr lang="es-ES" sz="1400" dirty="0">
                <a:latin typeface="Arial" panose="020B0604020202020204" pitchFamily="34" charset="0"/>
                <a:ea typeface="Times New Roman" panose="02020603050405020304" pitchFamily="18" charset="0"/>
                <a:cs typeface="Times New Roman" panose="02020603050405020304" pitchFamily="18" charset="0"/>
              </a:rPr>
              <a:t>Los algoritmos para la utilización de los servicios en la nube han sido plenamente desarrollados en Python, un lenguaje de programación libre, abierto y gratuito, disponible para insertar como bloque dentro de los programas de Choregraphe. </a:t>
            </a:r>
          </a:p>
          <a:p>
            <a:pPr marL="285750" indent="-285750" algn="just">
              <a:spcBef>
                <a:spcPts val="600"/>
              </a:spcBef>
              <a:spcAft>
                <a:spcPts val="600"/>
              </a:spcAft>
              <a:buFont typeface="Wingdings" panose="05000000000000000000" pitchFamily="2" charset="2"/>
              <a:buChar char="Ø"/>
            </a:pPr>
            <a:r>
              <a:rPr lang="es-ES" sz="1400" dirty="0">
                <a:latin typeface="Arial" panose="020B0604020202020204" pitchFamily="34" charset="0"/>
                <a:ea typeface="Times New Roman" panose="02020603050405020304" pitchFamily="18" charset="0"/>
                <a:cs typeface="Times New Roman" panose="02020603050405020304" pitchFamily="18" charset="0"/>
              </a:rPr>
              <a:t>Para conocer el impacto de los servicios en la nube, se realizó una comparativa con trabajos de investigación previos que utilizan los recursos locales disponibles del robot o necesitan de hardware adicional para su ejecución. Se concluye que, los servicios en la nube permiten la optimización de recursos y cumplen con las expectativas planteadas por los autores, en el apartado de trabajos futuros.</a:t>
            </a:r>
          </a:p>
          <a:p>
            <a:pPr marL="285750" indent="-285750" algn="just">
              <a:spcBef>
                <a:spcPts val="600"/>
              </a:spcBef>
              <a:spcAft>
                <a:spcPts val="600"/>
              </a:spcAft>
              <a:buFont typeface="Wingdings" panose="05000000000000000000" pitchFamily="2" charset="2"/>
              <a:buChar char="Ø"/>
            </a:pPr>
            <a:r>
              <a:rPr lang="es-ES" sz="1400" dirty="0">
                <a:latin typeface="Arial" panose="020B0604020202020204" pitchFamily="34" charset="0"/>
                <a:ea typeface="Times New Roman" panose="02020603050405020304" pitchFamily="18" charset="0"/>
                <a:cs typeface="Times New Roman" panose="02020603050405020304" pitchFamily="18" charset="0"/>
              </a:rPr>
              <a:t>No obstante, si bien las soluciones online mostradas en este documento han brindado mejores resultados que aquellas realizadas con los recursos locales del robot, previo a su utilización es importante evaluar las necesidades de las aplicaciones a desarrollar. Adicional, la utilización de servicios no busca reemplazar ni demeritar los aplicativos propios del robot, sino que está encaminado al trabajo conjunto entre estos dos, con el fin de facilitar la programación de rutinas en el robot y dotarlo de un gran número de nuevas habilidades.</a:t>
            </a:r>
          </a:p>
          <a:p>
            <a:pPr marL="285750" indent="-285750" algn="just">
              <a:spcBef>
                <a:spcPts val="600"/>
              </a:spcBef>
              <a:spcAft>
                <a:spcPts val="600"/>
              </a:spcAft>
              <a:buFont typeface="Wingdings" panose="05000000000000000000" pitchFamily="2" charset="2"/>
              <a:buChar char="Ø"/>
            </a:pPr>
            <a:endParaRPr lang="es-EC" sz="1400"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4594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5124449" y="167504"/>
            <a:ext cx="1943101" cy="400110"/>
          </a:xfrm>
          <a:prstGeom prst="rect">
            <a:avLst/>
          </a:prstGeom>
          <a:noFill/>
        </p:spPr>
        <p:txBody>
          <a:bodyPr wrap="square" rtlCol="0">
            <a:spAutoFit/>
          </a:bodyPr>
          <a:lstStyle/>
          <a:p>
            <a:r>
              <a:rPr lang="es-ES" sz="2000" b="1"/>
              <a:t>Conclusiones</a:t>
            </a:r>
            <a:endParaRPr lang="es-ES" sz="2000" b="1" dirty="0"/>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3" name="Rectángulo 2">
            <a:extLst>
              <a:ext uri="{FF2B5EF4-FFF2-40B4-BE49-F238E27FC236}">
                <a16:creationId xmlns:a16="http://schemas.microsoft.com/office/drawing/2014/main" id="{C5C8BE26-B645-477E-80F1-620C98DEC057}"/>
              </a:ext>
            </a:extLst>
          </p:cNvPr>
          <p:cNvSpPr/>
          <p:nvPr/>
        </p:nvSpPr>
        <p:spPr>
          <a:xfrm>
            <a:off x="1055999" y="1269000"/>
            <a:ext cx="10080000" cy="3724096"/>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Ø"/>
            </a:pPr>
            <a:r>
              <a:rPr lang="es-ES" sz="1400" dirty="0">
                <a:effectLst/>
                <a:latin typeface="Arial" panose="020B0604020202020204" pitchFamily="34" charset="0"/>
                <a:ea typeface="Times New Roman" panose="02020603050405020304" pitchFamily="18" charset="0"/>
                <a:cs typeface="Times New Roman" panose="02020603050405020304" pitchFamily="18" charset="0"/>
              </a:rPr>
              <a:t>Gracias al desarrollo de laboratorios teórico/prácticos, orientados los docentes y alumnos de la Universidad de las Fuerzas Armadas – ESPE, en el presente proyecto, se establecen bases de conocimiento valiosas para las futuras generaciones, interesadas en el mundo de la robótica en general. Esto, con el fin de facilitar el proceso de aprendizaje sobre el robot humanoide NAO, su funcionamiento, y capacidad en la ejecución de tareas. </a:t>
            </a:r>
          </a:p>
          <a:p>
            <a:pPr marL="285750" indent="-285750" algn="just">
              <a:spcBef>
                <a:spcPts val="600"/>
              </a:spcBef>
              <a:spcAft>
                <a:spcPts val="600"/>
              </a:spcAft>
              <a:buFont typeface="Wingdings" panose="05000000000000000000" pitchFamily="2" charset="2"/>
              <a:buChar char="Ø"/>
            </a:pPr>
            <a:r>
              <a:rPr lang="es-ES" sz="1400" dirty="0">
                <a:effectLst/>
                <a:latin typeface="Arial" panose="020B0604020202020204" pitchFamily="34" charset="0"/>
                <a:ea typeface="Times New Roman" panose="02020603050405020304" pitchFamily="18" charset="0"/>
                <a:cs typeface="Times New Roman" panose="02020603050405020304" pitchFamily="18" charset="0"/>
              </a:rPr>
              <a:t>En el aplicativo de educación, gracias a las pruebas realizadas, se concluye que, para un correcto funcionamiento del servicio Cloud </a:t>
            </a:r>
            <a:r>
              <a:rPr lang="es-ES" sz="1400" dirty="0" err="1">
                <a:effectLst/>
                <a:latin typeface="Arial" panose="020B0604020202020204" pitchFamily="34" charset="0"/>
                <a:ea typeface="Times New Roman" panose="02020603050405020304" pitchFamily="18" charset="0"/>
                <a:cs typeface="Times New Roman" panose="02020603050405020304" pitchFamily="18" charset="0"/>
              </a:rPr>
              <a:t>Vision</a:t>
            </a:r>
            <a:r>
              <a:rPr lang="es-ES" sz="1400" dirty="0">
                <a:effectLst/>
                <a:latin typeface="Arial" panose="020B0604020202020204" pitchFamily="34" charset="0"/>
                <a:ea typeface="Times New Roman" panose="02020603050405020304" pitchFamily="18" charset="0"/>
                <a:cs typeface="Times New Roman" panose="02020603050405020304" pitchFamily="18" charset="0"/>
              </a:rPr>
              <a:t> API, las tarjetas a utilizar deben ser impresas a color, en alta calidad. Adicional, la ejecución del aplicativo debe realizarse utilizando luz puntual cerca del robot y el usuario, por ejemplo, una luminaria LED.</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Ø"/>
            </a:pPr>
            <a:r>
              <a:rPr lang="es-ES" sz="1400" dirty="0">
                <a:effectLst/>
                <a:latin typeface="Arial" panose="020B0604020202020204" pitchFamily="34" charset="0"/>
                <a:ea typeface="Times New Roman" panose="02020603050405020304" pitchFamily="18" charset="0"/>
                <a:cs typeface="Times New Roman" panose="02020603050405020304" pitchFamily="18" charset="0"/>
              </a:rPr>
              <a:t>En el aplicativo de cuidados de la salud, se concluye que, el servicio SpeechToText API es una ventaja en el desempeño del robot NAO, esto debido a que, incluso en el ingreso de nombres complicados como los de medicamentos, la transcripción obtenida no contiene errores.</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Ø"/>
            </a:pPr>
            <a:r>
              <a:rPr lang="es-ES" sz="1400" dirty="0">
                <a:effectLst/>
                <a:latin typeface="Arial" panose="020B0604020202020204" pitchFamily="34" charset="0"/>
                <a:ea typeface="Times New Roman" panose="02020603050405020304" pitchFamily="18" charset="0"/>
                <a:cs typeface="Times New Roman" panose="02020603050405020304" pitchFamily="18" charset="0"/>
              </a:rPr>
              <a:t>En el aplicativo de atención al cliente, se comprueba que, cuando existe una corta distancia entre el robot y el usuario, las grabaciones de voz realizadas captan correctamente la información que se desea transcribir, así el servicio SpeechToText API puede funcionar de manera óptima, independientemente de la presencia o ausencia de ruido ambiental.  </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Ø"/>
            </a:pPr>
            <a:endParaRPr lang="es-EC" sz="1400" dirty="0">
              <a:latin typeface="Arial" panose="020B0604020202020204" pitchFamily="34" charset="0"/>
              <a:ea typeface="Calibri" panose="020F0502020204030204" pitchFamily="34" charset="0"/>
              <a:cs typeface="Times New Roman" panose="02020603050405020304" pitchFamily="18" charset="0"/>
            </a:endParaRPr>
          </a:p>
        </p:txBody>
      </p:sp>
      <p:sp>
        <p:nvSpPr>
          <p:cNvPr id="6" name="TextBox 2">
            <a:extLst>
              <a:ext uri="{FF2B5EF4-FFF2-40B4-BE49-F238E27FC236}">
                <a16:creationId xmlns:a16="http://schemas.microsoft.com/office/drawing/2014/main" id="{9D7CCDD7-E44E-4AF8-BB62-C9232DE17951}"/>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4. Implementación     5. Pruebas y Resultados      </a:t>
            </a:r>
            <a:r>
              <a:rPr lang="es-419" sz="1000" b="1" dirty="0">
                <a:solidFill>
                  <a:schemeClr val="bg2">
                    <a:lumMod val="50000"/>
                  </a:schemeClr>
                </a:solidFill>
                <a:latin typeface="Calibri" panose="020F0502020204030204" pitchFamily="34" charset="0"/>
                <a:cs typeface="Calibri" panose="020F0502020204030204" pitchFamily="34" charset="0"/>
              </a:rPr>
              <a:t>6. Conclusiones y recomendaciones</a:t>
            </a:r>
            <a:r>
              <a:rPr lang="es-419" sz="1000" b="1" dirty="0">
                <a:solidFill>
                  <a:schemeClr val="bg2">
                    <a:lumMod val="50000"/>
                  </a:schemeClr>
                </a:solidFill>
              </a:rPr>
              <a:t>	</a:t>
            </a:r>
            <a:r>
              <a:rPr lang="es-419" sz="1000" dirty="0">
                <a:solidFill>
                  <a:schemeClr val="bg2">
                    <a:lumMod val="50000"/>
                  </a:schemeClr>
                </a:solidFill>
              </a:rPr>
              <a:t>    </a:t>
            </a:r>
          </a:p>
        </p:txBody>
      </p:sp>
    </p:spTree>
    <p:extLst>
      <p:ext uri="{BB962C8B-B14F-4D97-AF65-F5344CB8AC3E}">
        <p14:creationId xmlns:p14="http://schemas.microsoft.com/office/powerpoint/2010/main" val="647802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4857748" y="195918"/>
            <a:ext cx="2476501" cy="400110"/>
          </a:xfrm>
          <a:prstGeom prst="rect">
            <a:avLst/>
          </a:prstGeom>
          <a:noFill/>
        </p:spPr>
        <p:txBody>
          <a:bodyPr wrap="square" rtlCol="0">
            <a:spAutoFit/>
          </a:bodyPr>
          <a:lstStyle/>
          <a:p>
            <a:r>
              <a:rPr lang="es-ES" sz="2000" b="1" dirty="0"/>
              <a:t>Recomendaciones</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3" name="Rectángulo 2">
            <a:extLst>
              <a:ext uri="{FF2B5EF4-FFF2-40B4-BE49-F238E27FC236}">
                <a16:creationId xmlns:a16="http://schemas.microsoft.com/office/drawing/2014/main" id="{C5C8BE26-B645-477E-80F1-620C98DEC057}"/>
              </a:ext>
            </a:extLst>
          </p:cNvPr>
          <p:cNvSpPr/>
          <p:nvPr/>
        </p:nvSpPr>
        <p:spPr>
          <a:xfrm>
            <a:off x="1055998" y="1120676"/>
            <a:ext cx="10080000" cy="4616648"/>
          </a:xfrm>
          <a:prstGeom prst="rect">
            <a:avLst/>
          </a:prstGeom>
        </p:spPr>
        <p:txBody>
          <a:bodyPr wrap="square">
            <a:spAutoFit/>
          </a:bodyPr>
          <a:lstStyle/>
          <a:p>
            <a:pPr marL="285750" indent="-285750" algn="just">
              <a:buFont typeface="Wingdings" panose="05000000000000000000" pitchFamily="2" charset="2"/>
              <a:buChar char="Ø"/>
            </a:pPr>
            <a:r>
              <a:rPr lang="es-EC" sz="1400" dirty="0"/>
              <a:t>Debido a la emergencia sanitaria, no fue posible realizar pruebas con personas pertenecientes a los grupos de estudio previamente planteados, por lo cual se recomienda la ejecución de pruebas de los aplicativos diseñados, en un futuro, con un mayor número de participantes.</a:t>
            </a:r>
          </a:p>
          <a:p>
            <a:pPr algn="just"/>
            <a:endParaRPr lang="es-EC" sz="1400" dirty="0"/>
          </a:p>
          <a:p>
            <a:pPr marL="285750" indent="-285750" algn="just">
              <a:buFont typeface="Wingdings" panose="05000000000000000000" pitchFamily="2" charset="2"/>
              <a:buChar char="Ø"/>
            </a:pPr>
            <a:r>
              <a:rPr lang="es-EC" sz="1400" dirty="0"/>
              <a:t>En el caso de los bloques de programación de Python, se recomienda la instalación de este programa en una PC, con la versión vigente que se encuentre en el robot NAO a trabajar (en este caso V 2.7.0), esto con el fin de realizar pruebas de funcionamiento y corrección de algoritmo, para obtener un código 100% funcional, evitando así posibles errores de compatibilidad al momento de integrarlo al robot.</a:t>
            </a:r>
          </a:p>
          <a:p>
            <a:pPr algn="just"/>
            <a:endParaRPr lang="es-EC" sz="1400" dirty="0"/>
          </a:p>
          <a:p>
            <a:pPr marL="285750" indent="-285750" algn="just">
              <a:buFont typeface="Wingdings" panose="05000000000000000000" pitchFamily="2" charset="2"/>
              <a:buChar char="Ø"/>
            </a:pPr>
            <a:r>
              <a:rPr lang="es-EC" sz="1400" dirty="0"/>
              <a:t>En lo que a costos refiere, es importante consultar las cuotas mensuales gratuitas de los servicios en la nube a utilizar y monitorear que el número de solicitudes realizadas no sobrepasen este límite. Adicional, se recomienda utilizar la calculadora de precios de Google Cloud para cotizar el costo final de las aplicaciones, de acuerdo a su frecuencia de uso.</a:t>
            </a:r>
          </a:p>
          <a:p>
            <a:pPr algn="just"/>
            <a:endParaRPr lang="es-EC" sz="1400" dirty="0"/>
          </a:p>
          <a:p>
            <a:pPr marL="285750" indent="-285750" algn="just">
              <a:buFont typeface="Wingdings" panose="05000000000000000000" pitchFamily="2" charset="2"/>
              <a:buChar char="Ø"/>
            </a:pPr>
            <a:r>
              <a:rPr lang="es-EC" sz="1400" dirty="0"/>
              <a:t>Para la utilización de servicios en la nube, es importante contar con una red sin restricciones en puertos o recursos ya que esto puede impedir el correcto funcionamiento de los algoritmos creados.</a:t>
            </a:r>
          </a:p>
          <a:p>
            <a:pPr algn="just"/>
            <a:endParaRPr lang="es-EC" sz="1400" dirty="0"/>
          </a:p>
          <a:p>
            <a:pPr marL="285750" indent="-285750" algn="just">
              <a:buFont typeface="Wingdings" panose="05000000000000000000" pitchFamily="2" charset="2"/>
              <a:buChar char="Ø"/>
            </a:pPr>
            <a:r>
              <a:rPr lang="es-EC" sz="1400" dirty="0"/>
              <a:t>Es importante recordar que, los bloques de programación para el uso de las APIs de Google Cloud contienen información restringida solo para el desarrollador ya que involucra claves de acceso encriptadas y cuentas de usuario que permiten asociar las solicitudes a la API con el proyecto, para las cuotas y facturación. Por ello, si se pretende exponer al público los algoritmos de programación, es necesario retirar esta información e instruir a otros desarrolladores en la creación de una cuenta personal en la plataforma y la generación de API </a:t>
            </a:r>
            <a:r>
              <a:rPr lang="es-EC" sz="1400" dirty="0" err="1"/>
              <a:t>Keys</a:t>
            </a:r>
            <a:r>
              <a:rPr lang="es-EC" sz="1400" dirty="0"/>
              <a:t>.</a:t>
            </a:r>
          </a:p>
        </p:txBody>
      </p:sp>
      <p:sp>
        <p:nvSpPr>
          <p:cNvPr id="6" name="TextBox 2">
            <a:extLst>
              <a:ext uri="{FF2B5EF4-FFF2-40B4-BE49-F238E27FC236}">
                <a16:creationId xmlns:a16="http://schemas.microsoft.com/office/drawing/2014/main" id="{9A1A94ED-18C2-4CB6-BBDF-85D534562E1B}"/>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3. Diseño     4. Implementación     5. Pruebas y Resultados      </a:t>
            </a:r>
            <a:r>
              <a:rPr lang="es-419" sz="1000" b="1" dirty="0">
                <a:solidFill>
                  <a:schemeClr val="bg2">
                    <a:lumMod val="50000"/>
                  </a:schemeClr>
                </a:solidFill>
                <a:latin typeface="Calibri" panose="020F0502020204030204" pitchFamily="34" charset="0"/>
                <a:cs typeface="Calibri" panose="020F0502020204030204" pitchFamily="34" charset="0"/>
              </a:rPr>
              <a:t>6. Conclusiones y recomendaciones</a:t>
            </a:r>
            <a:r>
              <a:rPr lang="es-419" sz="1000" b="1" dirty="0">
                <a:solidFill>
                  <a:schemeClr val="bg2">
                    <a:lumMod val="50000"/>
                  </a:schemeClr>
                </a:solidFill>
              </a:rPr>
              <a:t>	</a:t>
            </a:r>
            <a:r>
              <a:rPr lang="es-419" sz="1000" dirty="0">
                <a:solidFill>
                  <a:schemeClr val="bg2">
                    <a:lumMod val="50000"/>
                  </a:schemeClr>
                </a:solidFill>
              </a:rPr>
              <a:t>    </a:t>
            </a:r>
          </a:p>
        </p:txBody>
      </p:sp>
    </p:spTree>
    <p:extLst>
      <p:ext uri="{BB962C8B-B14F-4D97-AF65-F5344CB8AC3E}">
        <p14:creationId xmlns:p14="http://schemas.microsoft.com/office/powerpoint/2010/main" val="719977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4173292" y="120701"/>
            <a:ext cx="3845416" cy="400110"/>
          </a:xfrm>
          <a:prstGeom prst="rect">
            <a:avLst/>
          </a:prstGeom>
          <a:noFill/>
        </p:spPr>
        <p:txBody>
          <a:bodyPr wrap="square" rtlCol="0">
            <a:spAutoFit/>
          </a:bodyPr>
          <a:lstStyle/>
          <a:p>
            <a:r>
              <a:rPr lang="es-EC" sz="2000" b="1" dirty="0"/>
              <a:t>FUNDAMENTACIÓN TEÓRICA</a:t>
            </a:r>
          </a:p>
        </p:txBody>
      </p:sp>
      <p:sp>
        <p:nvSpPr>
          <p:cNvPr id="23" name="TextBox 2">
            <a:extLst>
              <a:ext uri="{FF2B5EF4-FFF2-40B4-BE49-F238E27FC236}">
                <a16:creationId xmlns:a16="http://schemas.microsoft.com/office/drawing/2014/main" id="{FA889BC9-605F-45D3-9664-141252FE7421}"/>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a:t>
            </a:r>
            <a:r>
              <a:rPr lang="es-419" sz="1000" b="1" dirty="0">
                <a:solidFill>
                  <a:schemeClr val="bg2">
                    <a:lumMod val="50000"/>
                  </a:schemeClr>
                </a:solidFill>
                <a:latin typeface="Calibri" panose="020F0502020204030204" pitchFamily="34" charset="0"/>
                <a:cs typeface="Calibri" panose="020F0502020204030204" pitchFamily="34" charset="0"/>
              </a:rPr>
              <a:t>2. Fundamentación Teórica     </a:t>
            </a:r>
            <a:r>
              <a:rPr lang="es-419" sz="1000" dirty="0">
                <a:solidFill>
                  <a:schemeClr val="bg2">
                    <a:lumMod val="50000"/>
                  </a:schemeClr>
                </a:solidFill>
                <a:latin typeface="Calibri" panose="020F0502020204030204" pitchFamily="34" charset="0"/>
                <a:cs typeface="Calibri" panose="020F0502020204030204" pitchFamily="34" charset="0"/>
              </a:rPr>
              <a:t>3. Diseño     4. Implementación     5. Pruebas y Resultados      6. Conclusiones y recomendaciones</a:t>
            </a:r>
            <a:r>
              <a:rPr lang="es-419" sz="1000" dirty="0">
                <a:solidFill>
                  <a:schemeClr val="bg2">
                    <a:lumMod val="50000"/>
                  </a:schemeClr>
                </a:solidFill>
              </a:rPr>
              <a:t>	    </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3" name="CuadroTexto 2">
            <a:extLst>
              <a:ext uri="{FF2B5EF4-FFF2-40B4-BE49-F238E27FC236}">
                <a16:creationId xmlns:a16="http://schemas.microsoft.com/office/drawing/2014/main" id="{B0F284E9-7D1E-4B22-A3C5-ED713310F6C6}"/>
              </a:ext>
            </a:extLst>
          </p:cNvPr>
          <p:cNvSpPr txBox="1"/>
          <p:nvPr/>
        </p:nvSpPr>
        <p:spPr>
          <a:xfrm>
            <a:off x="313616" y="647261"/>
            <a:ext cx="2107861" cy="369332"/>
          </a:xfrm>
          <a:prstGeom prst="rect">
            <a:avLst/>
          </a:prstGeom>
          <a:noFill/>
        </p:spPr>
        <p:txBody>
          <a:bodyPr wrap="square" rtlCol="0">
            <a:spAutoFit/>
          </a:bodyPr>
          <a:lstStyle/>
          <a:p>
            <a:r>
              <a:rPr lang="es-ES" b="1" dirty="0"/>
              <a:t>Robótica Social</a:t>
            </a:r>
            <a:endParaRPr lang="es-EC" b="1" dirty="0"/>
          </a:p>
        </p:txBody>
      </p:sp>
      <p:sp>
        <p:nvSpPr>
          <p:cNvPr id="5" name="Rectángulo 4">
            <a:extLst>
              <a:ext uri="{FF2B5EF4-FFF2-40B4-BE49-F238E27FC236}">
                <a16:creationId xmlns:a16="http://schemas.microsoft.com/office/drawing/2014/main" id="{4DD0ACF2-C487-471A-BD8B-14397AEF4824}"/>
              </a:ext>
            </a:extLst>
          </p:cNvPr>
          <p:cNvSpPr/>
          <p:nvPr/>
        </p:nvSpPr>
        <p:spPr>
          <a:xfrm>
            <a:off x="152899" y="979425"/>
            <a:ext cx="5410773" cy="1169551"/>
          </a:xfrm>
          <a:prstGeom prst="rect">
            <a:avLst/>
          </a:prstGeom>
        </p:spPr>
        <p:txBody>
          <a:bodyPr wrap="square">
            <a:spAutoFit/>
          </a:bodyPr>
          <a:lstStyle/>
          <a:p>
            <a:pPr algn="just"/>
            <a:r>
              <a:rPr lang="es-419" sz="1400" dirty="0"/>
              <a:t>International Journal of Social Robotics:</a:t>
            </a:r>
          </a:p>
          <a:p>
            <a:pPr algn="just"/>
            <a:r>
              <a:rPr lang="es-419" sz="1400" i="1" dirty="0"/>
              <a:t>Estudio de robots que pueden interactuar y comunicarse entre sí, con los humanos y con el medio ambiente, dentro de la estructura social y cultural asociada a su función</a:t>
            </a:r>
            <a:r>
              <a:rPr lang="es-419" sz="1400" dirty="0"/>
              <a:t>. (Sam Ge, 2009)</a:t>
            </a:r>
            <a:endParaRPr lang="es-EC" sz="1400" dirty="0"/>
          </a:p>
          <a:p>
            <a:pPr algn="just"/>
            <a:endParaRPr lang="es-EC" sz="1400" dirty="0"/>
          </a:p>
        </p:txBody>
      </p:sp>
      <p:sp>
        <p:nvSpPr>
          <p:cNvPr id="11" name="Rectángulo 10">
            <a:extLst>
              <a:ext uri="{FF2B5EF4-FFF2-40B4-BE49-F238E27FC236}">
                <a16:creationId xmlns:a16="http://schemas.microsoft.com/office/drawing/2014/main" id="{1A2B9793-D23F-4777-A373-FF981D25F629}"/>
              </a:ext>
            </a:extLst>
          </p:cNvPr>
          <p:cNvSpPr/>
          <p:nvPr/>
        </p:nvSpPr>
        <p:spPr>
          <a:xfrm>
            <a:off x="152899" y="1982792"/>
            <a:ext cx="4308918" cy="1815882"/>
          </a:xfrm>
          <a:prstGeom prst="rect">
            <a:avLst/>
          </a:prstGeom>
        </p:spPr>
        <p:txBody>
          <a:bodyPr wrap="square">
            <a:spAutoFit/>
          </a:bodyPr>
          <a:lstStyle/>
          <a:p>
            <a:r>
              <a:rPr lang="es-419" sz="1400" dirty="0"/>
              <a:t>Siete sectores de la robótica social (KPMG, 2016): </a:t>
            </a:r>
          </a:p>
          <a:p>
            <a:pPr marL="342900" indent="-342900">
              <a:buAutoNum type="arabicPeriod"/>
            </a:pPr>
            <a:r>
              <a:rPr lang="es-419" sz="1400" dirty="0"/>
              <a:t>Información y comunicación</a:t>
            </a:r>
          </a:p>
          <a:p>
            <a:pPr marL="342900" indent="-342900">
              <a:buAutoNum type="arabicPeriod"/>
            </a:pPr>
            <a:r>
              <a:rPr lang="es-419" sz="1400" dirty="0"/>
              <a:t>Salud y trabajo social</a:t>
            </a:r>
          </a:p>
          <a:p>
            <a:pPr marL="342900" indent="-342900">
              <a:buAutoNum type="arabicPeriod"/>
            </a:pPr>
            <a:r>
              <a:rPr lang="es-419" sz="1400" dirty="0"/>
              <a:t>Educación</a:t>
            </a:r>
          </a:p>
          <a:p>
            <a:pPr marL="342900" indent="-342900">
              <a:buAutoNum type="arabicPeriod"/>
            </a:pPr>
            <a:r>
              <a:rPr lang="es-419" sz="1400" dirty="0"/>
              <a:t>Arte y entretenimiento</a:t>
            </a:r>
          </a:p>
          <a:p>
            <a:pPr marL="342900" indent="-342900">
              <a:buAutoNum type="arabicPeriod"/>
            </a:pPr>
            <a:r>
              <a:rPr lang="es-419" sz="1400" dirty="0"/>
              <a:t>Cuidado de la salud</a:t>
            </a:r>
          </a:p>
          <a:p>
            <a:pPr marL="342900" indent="-342900">
              <a:buAutoNum type="arabicPeriod"/>
            </a:pPr>
            <a:r>
              <a:rPr lang="es-419" sz="1400" dirty="0"/>
              <a:t>Comercio al por menor</a:t>
            </a:r>
          </a:p>
          <a:p>
            <a:pPr marL="342900" indent="-342900">
              <a:buAutoNum type="arabicPeriod"/>
            </a:pPr>
            <a:r>
              <a:rPr lang="es-419" sz="1400" dirty="0"/>
              <a:t>Alojamiento y servicio de comida</a:t>
            </a:r>
            <a:endParaRPr lang="es-EC" sz="1400" dirty="0"/>
          </a:p>
        </p:txBody>
      </p:sp>
      <p:sp>
        <p:nvSpPr>
          <p:cNvPr id="16" name="CuadroTexto 15">
            <a:extLst>
              <a:ext uri="{FF2B5EF4-FFF2-40B4-BE49-F238E27FC236}">
                <a16:creationId xmlns:a16="http://schemas.microsoft.com/office/drawing/2014/main" id="{A25D7E9A-A52E-4D0F-996D-359489EF2E57}"/>
              </a:ext>
            </a:extLst>
          </p:cNvPr>
          <p:cNvSpPr txBox="1"/>
          <p:nvPr/>
        </p:nvSpPr>
        <p:spPr>
          <a:xfrm>
            <a:off x="193570" y="3862530"/>
            <a:ext cx="3307493" cy="369332"/>
          </a:xfrm>
          <a:prstGeom prst="rect">
            <a:avLst/>
          </a:prstGeom>
          <a:noFill/>
        </p:spPr>
        <p:txBody>
          <a:bodyPr wrap="square" rtlCol="0">
            <a:spAutoFit/>
          </a:bodyPr>
          <a:lstStyle/>
          <a:p>
            <a:r>
              <a:rPr lang="es-ES" b="1" dirty="0"/>
              <a:t>Robot humanoide NAO</a:t>
            </a:r>
            <a:endParaRPr lang="es-EC" b="1" dirty="0"/>
          </a:p>
        </p:txBody>
      </p:sp>
      <p:sp>
        <p:nvSpPr>
          <p:cNvPr id="12" name="Rectángulo 11">
            <a:extLst>
              <a:ext uri="{FF2B5EF4-FFF2-40B4-BE49-F238E27FC236}">
                <a16:creationId xmlns:a16="http://schemas.microsoft.com/office/drawing/2014/main" id="{7A7AB400-ADB8-4D4B-9DFC-3A0DD3607BC8}"/>
              </a:ext>
            </a:extLst>
          </p:cNvPr>
          <p:cNvSpPr/>
          <p:nvPr/>
        </p:nvSpPr>
        <p:spPr>
          <a:xfrm>
            <a:off x="0" y="4194694"/>
            <a:ext cx="5410773" cy="2062103"/>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ü"/>
            </a:pPr>
            <a:r>
              <a:rPr lang="es-EC" sz="1400" dirty="0">
                <a:latin typeface="Arial" panose="020B0604020202020204" pitchFamily="34" charset="0"/>
                <a:ea typeface="Calibri" panose="020F0502020204030204" pitchFamily="34" charset="0"/>
                <a:cs typeface="Times New Roman" panose="02020603050405020304" pitchFamily="18" charset="0"/>
              </a:rPr>
              <a:t>Robot humanoide autónomo programable.</a:t>
            </a:r>
          </a:p>
          <a:p>
            <a:pPr marL="285750" indent="-285750" algn="just">
              <a:spcBef>
                <a:spcPts val="600"/>
              </a:spcBef>
              <a:spcAft>
                <a:spcPts val="600"/>
              </a:spcAft>
              <a:buFont typeface="Wingdings" panose="05000000000000000000" pitchFamily="2" charset="2"/>
              <a:buChar char="ü"/>
            </a:pPr>
            <a:r>
              <a:rPr lang="es-EC" sz="1400" dirty="0">
                <a:latin typeface="Arial" panose="020B0604020202020204" pitchFamily="34" charset="0"/>
                <a:ea typeface="Calibri" panose="020F0502020204030204" pitchFamily="34" charset="0"/>
                <a:cs typeface="Times New Roman" panose="02020603050405020304" pitchFamily="18" charset="0"/>
              </a:rPr>
              <a:t>Creado por la compañía Softbank Robotics. </a:t>
            </a:r>
          </a:p>
          <a:p>
            <a:pPr marL="285750" indent="-285750" algn="just">
              <a:spcBef>
                <a:spcPts val="600"/>
              </a:spcBef>
              <a:spcAft>
                <a:spcPts val="600"/>
              </a:spcAft>
              <a:buFont typeface="Wingdings" panose="05000000000000000000" pitchFamily="2" charset="2"/>
              <a:buChar char="ü"/>
            </a:pPr>
            <a:r>
              <a:rPr lang="es-EC" sz="1400" dirty="0">
                <a:latin typeface="Arial" panose="020B0604020202020204" pitchFamily="34" charset="0"/>
                <a:ea typeface="Calibri" panose="020F0502020204030204" pitchFamily="34" charset="0"/>
                <a:cs typeface="Times New Roman" panose="02020603050405020304" pitchFamily="18" charset="0"/>
              </a:rPr>
              <a:t>Utilizado en el campo de la educación e investigación y como asistente para compañías o centros de salud.</a:t>
            </a:r>
          </a:p>
          <a:p>
            <a:pPr marL="285750" indent="-285750" algn="just">
              <a:spcBef>
                <a:spcPts val="600"/>
              </a:spcBef>
              <a:spcAft>
                <a:spcPts val="600"/>
              </a:spcAft>
              <a:buFont typeface="Wingdings" panose="05000000000000000000" pitchFamily="2" charset="2"/>
              <a:buChar char="ü"/>
            </a:pPr>
            <a:r>
              <a:rPr lang="es-EC" sz="1400" dirty="0">
                <a:latin typeface="Arial" panose="020B0604020202020204" pitchFamily="34" charset="0"/>
                <a:ea typeface="Calibri" panose="020F0502020204030204" pitchFamily="34" charset="0"/>
                <a:cs typeface="Times New Roman" panose="02020603050405020304" pitchFamily="18" charset="0"/>
              </a:rPr>
              <a:t>Software de programación: Choregraphe. Aplicación multiplataforma para PC que utiliza un lenguaje de programación estructurado por bloques.</a:t>
            </a:r>
          </a:p>
        </p:txBody>
      </p:sp>
      <p:sp>
        <p:nvSpPr>
          <p:cNvPr id="17" name="CuadroTexto 16">
            <a:extLst>
              <a:ext uri="{FF2B5EF4-FFF2-40B4-BE49-F238E27FC236}">
                <a16:creationId xmlns:a16="http://schemas.microsoft.com/office/drawing/2014/main" id="{D48140BD-26BC-44F8-8FD0-155F6E574EBA}"/>
              </a:ext>
            </a:extLst>
          </p:cNvPr>
          <p:cNvSpPr txBox="1"/>
          <p:nvPr/>
        </p:nvSpPr>
        <p:spPr>
          <a:xfrm>
            <a:off x="6617120" y="895104"/>
            <a:ext cx="5201027" cy="369332"/>
          </a:xfrm>
          <a:prstGeom prst="rect">
            <a:avLst/>
          </a:prstGeom>
          <a:noFill/>
        </p:spPr>
        <p:txBody>
          <a:bodyPr wrap="square" rtlCol="0">
            <a:spAutoFit/>
          </a:bodyPr>
          <a:lstStyle/>
          <a:p>
            <a:r>
              <a:rPr lang="es-ES" b="1" dirty="0"/>
              <a:t>Cloud Robotics</a:t>
            </a:r>
            <a:endParaRPr lang="es-EC" b="1" dirty="0"/>
          </a:p>
        </p:txBody>
      </p:sp>
      <p:sp>
        <p:nvSpPr>
          <p:cNvPr id="18" name="Rectángulo 17">
            <a:extLst>
              <a:ext uri="{FF2B5EF4-FFF2-40B4-BE49-F238E27FC236}">
                <a16:creationId xmlns:a16="http://schemas.microsoft.com/office/drawing/2014/main" id="{82DAB637-56BC-4819-A534-A525D5974700}"/>
              </a:ext>
            </a:extLst>
          </p:cNvPr>
          <p:cNvSpPr/>
          <p:nvPr/>
        </p:nvSpPr>
        <p:spPr>
          <a:xfrm>
            <a:off x="6334758" y="1264436"/>
            <a:ext cx="5704343" cy="2462213"/>
          </a:xfrm>
          <a:prstGeom prst="rect">
            <a:avLst/>
          </a:prstGeom>
        </p:spPr>
        <p:txBody>
          <a:bodyPr wrap="square">
            <a:spAutoFit/>
          </a:bodyPr>
          <a:lstStyle/>
          <a:p>
            <a:pPr marL="285750" indent="-285750" algn="just">
              <a:buFont typeface="Wingdings" panose="05000000000000000000" pitchFamily="2" charset="2"/>
              <a:buChar char="ü"/>
            </a:pPr>
            <a:r>
              <a:rPr lang="es-ES" sz="1400" dirty="0"/>
              <a:t>James </a:t>
            </a:r>
            <a:r>
              <a:rPr lang="es-ES" sz="1400" dirty="0" err="1"/>
              <a:t>Kuffner</a:t>
            </a:r>
            <a:r>
              <a:rPr lang="es-ES" sz="1400" dirty="0"/>
              <a:t> - Campo de la robótica que permita el trabajo conjunto entre autómatas y servicios en la nube. (</a:t>
            </a:r>
            <a:r>
              <a:rPr lang="es-ES" sz="1400" dirty="0" err="1"/>
              <a:t>Guizzo</a:t>
            </a:r>
            <a:r>
              <a:rPr lang="es-ES" sz="1400" dirty="0"/>
              <a:t>, 2011).  Esto, con el fin de eliminar las limitaciones dadas por la capacidad de procesamiento local, memoria o programación. </a:t>
            </a:r>
          </a:p>
          <a:p>
            <a:pPr algn="just"/>
            <a:endParaRPr lang="es-ES" sz="1400" dirty="0"/>
          </a:p>
          <a:p>
            <a:pPr marL="285750" indent="-285750" algn="just">
              <a:buFont typeface="Wingdings" panose="05000000000000000000" pitchFamily="2" charset="2"/>
              <a:buChar char="ü"/>
            </a:pPr>
            <a:r>
              <a:rPr lang="es-ES" sz="1400" dirty="0"/>
              <a:t>Cloud Robotics se basa en la utilización de computación y almacenamiento en la nube, Big Data y otras tecnologías del internet lo que permite a los robots beneficiarse de los poderosos recursos computacionales, de almacenamiento y de comunicaciones y elimina gastos generales de mantenimiento y actualizaciones.</a:t>
            </a:r>
          </a:p>
        </p:txBody>
      </p:sp>
      <p:pic>
        <p:nvPicPr>
          <p:cNvPr id="19" name="Imagen 18" descr="System architecture of cloud robotics. | Download Scientific Diagram">
            <a:extLst>
              <a:ext uri="{FF2B5EF4-FFF2-40B4-BE49-F238E27FC236}">
                <a16:creationId xmlns:a16="http://schemas.microsoft.com/office/drawing/2014/main" id="{4D5557F2-904A-4D47-8FAE-29DE61E0980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0025" y="3726649"/>
            <a:ext cx="2292668" cy="1655558"/>
          </a:xfrm>
          <a:prstGeom prst="rect">
            <a:avLst/>
          </a:prstGeom>
          <a:noFill/>
          <a:ln>
            <a:solidFill>
              <a:schemeClr val="tx1"/>
            </a:solidFill>
          </a:ln>
        </p:spPr>
      </p:pic>
      <p:sp>
        <p:nvSpPr>
          <p:cNvPr id="20" name="Rectángulo 19">
            <a:extLst>
              <a:ext uri="{FF2B5EF4-FFF2-40B4-BE49-F238E27FC236}">
                <a16:creationId xmlns:a16="http://schemas.microsoft.com/office/drawing/2014/main" id="{186BD093-B6C2-47A9-8940-AA83B3382058}"/>
              </a:ext>
            </a:extLst>
          </p:cNvPr>
          <p:cNvSpPr/>
          <p:nvPr/>
        </p:nvSpPr>
        <p:spPr>
          <a:xfrm>
            <a:off x="8320024" y="5382207"/>
            <a:ext cx="1300493" cy="261610"/>
          </a:xfrm>
          <a:prstGeom prst="rect">
            <a:avLst/>
          </a:prstGeom>
        </p:spPr>
        <p:txBody>
          <a:bodyPr wrap="square">
            <a:spAutoFit/>
          </a:bodyPr>
          <a:lstStyle/>
          <a:p>
            <a:r>
              <a:rPr lang="es-ES" sz="1100" dirty="0">
                <a:latin typeface="Arial" panose="020B0604020202020204" pitchFamily="34" charset="0"/>
                <a:ea typeface="Calibri" panose="020F0502020204030204" pitchFamily="34" charset="0"/>
                <a:cs typeface="Times New Roman" panose="02020603050405020304" pitchFamily="18" charset="0"/>
              </a:rPr>
              <a:t>(</a:t>
            </a:r>
            <a:r>
              <a:rPr lang="es-ES" sz="1100" dirty="0" err="1">
                <a:latin typeface="Arial" panose="020B0604020202020204" pitchFamily="34" charset="0"/>
                <a:ea typeface="Calibri" panose="020F0502020204030204" pitchFamily="34" charset="0"/>
                <a:cs typeface="Times New Roman" panose="02020603050405020304" pitchFamily="18" charset="0"/>
              </a:rPr>
              <a:t>Wan</a:t>
            </a:r>
            <a:r>
              <a:rPr lang="es-ES" sz="1100" dirty="0">
                <a:latin typeface="Arial" panose="020B0604020202020204" pitchFamily="34" charset="0"/>
                <a:ea typeface="Calibri" panose="020F0502020204030204" pitchFamily="34" charset="0"/>
                <a:cs typeface="Times New Roman" panose="02020603050405020304" pitchFamily="18" charset="0"/>
              </a:rPr>
              <a:t>, 2016)</a:t>
            </a:r>
            <a:endParaRPr lang="es-EC" sz="1100" dirty="0"/>
          </a:p>
        </p:txBody>
      </p:sp>
    </p:spTree>
    <p:extLst>
      <p:ext uri="{BB962C8B-B14F-4D97-AF65-F5344CB8AC3E}">
        <p14:creationId xmlns:p14="http://schemas.microsoft.com/office/powerpoint/2010/main" val="3070011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4173292" y="120701"/>
            <a:ext cx="3845416" cy="400110"/>
          </a:xfrm>
          <a:prstGeom prst="rect">
            <a:avLst/>
          </a:prstGeom>
          <a:noFill/>
        </p:spPr>
        <p:txBody>
          <a:bodyPr wrap="square" rtlCol="0">
            <a:spAutoFit/>
          </a:bodyPr>
          <a:lstStyle/>
          <a:p>
            <a:r>
              <a:rPr lang="es-EC" sz="2000" b="1" dirty="0"/>
              <a:t>FUNDAMENTACIÓN TEÓRICA</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3" name="CuadroTexto 2">
            <a:extLst>
              <a:ext uri="{FF2B5EF4-FFF2-40B4-BE49-F238E27FC236}">
                <a16:creationId xmlns:a16="http://schemas.microsoft.com/office/drawing/2014/main" id="{B0F284E9-7D1E-4B22-A3C5-ED713310F6C6}"/>
              </a:ext>
            </a:extLst>
          </p:cNvPr>
          <p:cNvSpPr txBox="1"/>
          <p:nvPr/>
        </p:nvSpPr>
        <p:spPr>
          <a:xfrm>
            <a:off x="209625" y="633018"/>
            <a:ext cx="3177519" cy="369332"/>
          </a:xfrm>
          <a:prstGeom prst="rect">
            <a:avLst/>
          </a:prstGeom>
          <a:noFill/>
        </p:spPr>
        <p:txBody>
          <a:bodyPr wrap="square" rtlCol="0">
            <a:spAutoFit/>
          </a:bodyPr>
          <a:lstStyle/>
          <a:p>
            <a:r>
              <a:rPr lang="es-ES" b="1" dirty="0"/>
              <a:t>Servicios en la nube</a:t>
            </a:r>
            <a:endParaRPr lang="es-EC" b="1" dirty="0"/>
          </a:p>
        </p:txBody>
      </p:sp>
      <p:sp>
        <p:nvSpPr>
          <p:cNvPr id="5" name="Rectángulo 4">
            <a:extLst>
              <a:ext uri="{FF2B5EF4-FFF2-40B4-BE49-F238E27FC236}">
                <a16:creationId xmlns:a16="http://schemas.microsoft.com/office/drawing/2014/main" id="{4DD0ACF2-C487-471A-BD8B-14397AEF4824}"/>
              </a:ext>
            </a:extLst>
          </p:cNvPr>
          <p:cNvSpPr/>
          <p:nvPr/>
        </p:nvSpPr>
        <p:spPr>
          <a:xfrm>
            <a:off x="209625" y="1018922"/>
            <a:ext cx="5250056" cy="738664"/>
          </a:xfrm>
          <a:prstGeom prst="rect">
            <a:avLst/>
          </a:prstGeom>
        </p:spPr>
        <p:txBody>
          <a:bodyPr wrap="square">
            <a:spAutoFit/>
          </a:bodyPr>
          <a:lstStyle/>
          <a:p>
            <a:pPr algn="just">
              <a:spcBef>
                <a:spcPts val="600"/>
              </a:spcBef>
              <a:spcAft>
                <a:spcPts val="600"/>
              </a:spcAft>
            </a:pPr>
            <a:r>
              <a:rPr lang="es-EC" sz="1400" dirty="0">
                <a:effectLst/>
                <a:latin typeface="Arial" panose="020B0604020202020204" pitchFamily="34" charset="0"/>
                <a:ea typeface="Calibri" panose="020F0502020204030204" pitchFamily="34" charset="0"/>
                <a:cs typeface="Times New Roman" panose="02020603050405020304" pitchFamily="18" charset="0"/>
              </a:rPr>
              <a:t>Son infraestructuras, plataformas o sistemas de software que alojan los proveedores externos y que se ponen a disposición de los usuarios a través de Internet.</a:t>
            </a:r>
          </a:p>
        </p:txBody>
      </p:sp>
      <p:sp>
        <p:nvSpPr>
          <p:cNvPr id="12" name="Rectángulo 11">
            <a:extLst>
              <a:ext uri="{FF2B5EF4-FFF2-40B4-BE49-F238E27FC236}">
                <a16:creationId xmlns:a16="http://schemas.microsoft.com/office/drawing/2014/main" id="{7A7AB400-ADB8-4D4B-9DFC-3A0DD3607BC8}"/>
              </a:ext>
            </a:extLst>
          </p:cNvPr>
          <p:cNvSpPr/>
          <p:nvPr/>
        </p:nvSpPr>
        <p:spPr>
          <a:xfrm>
            <a:off x="5902430" y="1017525"/>
            <a:ext cx="1322618" cy="369332"/>
          </a:xfrm>
          <a:prstGeom prst="rect">
            <a:avLst/>
          </a:prstGeom>
        </p:spPr>
        <p:txBody>
          <a:bodyPr wrap="square">
            <a:spAutoFit/>
          </a:bodyPr>
          <a:lstStyle/>
          <a:p>
            <a:pPr algn="just"/>
            <a:r>
              <a:rPr lang="es-419" b="1" dirty="0"/>
              <a:t>¿Qué es?</a:t>
            </a:r>
            <a:endParaRPr lang="es-EC" b="1" dirty="0"/>
          </a:p>
        </p:txBody>
      </p:sp>
      <p:sp>
        <p:nvSpPr>
          <p:cNvPr id="19" name="CuadroTexto 18">
            <a:extLst>
              <a:ext uri="{FF2B5EF4-FFF2-40B4-BE49-F238E27FC236}">
                <a16:creationId xmlns:a16="http://schemas.microsoft.com/office/drawing/2014/main" id="{FF69E322-47A9-45F3-BDAA-D10BE6C5361D}"/>
              </a:ext>
            </a:extLst>
          </p:cNvPr>
          <p:cNvSpPr txBox="1"/>
          <p:nvPr/>
        </p:nvSpPr>
        <p:spPr>
          <a:xfrm>
            <a:off x="7417306" y="1669597"/>
            <a:ext cx="4629651" cy="954107"/>
          </a:xfrm>
          <a:prstGeom prst="rect">
            <a:avLst/>
          </a:prstGeom>
          <a:noFill/>
        </p:spPr>
        <p:txBody>
          <a:bodyPr wrap="square">
            <a:spAutoFit/>
          </a:bodyPr>
          <a:lstStyle/>
          <a:p>
            <a:pPr algn="just"/>
            <a:r>
              <a:rPr lang="es-419" sz="1400" dirty="0">
                <a:effectLst/>
                <a:latin typeface="Arial" panose="020B0604020202020204" pitchFamily="34" charset="0"/>
                <a:ea typeface="Calibri" panose="020F0502020204030204" pitchFamily="34" charset="0"/>
                <a:cs typeface="Times New Roman" panose="02020603050405020304" pitchFamily="18" charset="0"/>
              </a:rPr>
              <a:t>Manejan las solicitudes realizadas a un recurso y devuelven toda la información relevante sobre el mismo, traducida a un formato que los clientes pueden interpretar fácilmente.</a:t>
            </a:r>
            <a:endParaRPr lang="es-EC" sz="1400" dirty="0"/>
          </a:p>
        </p:txBody>
      </p:sp>
      <p:sp>
        <p:nvSpPr>
          <p:cNvPr id="25" name="CuadroTexto 24">
            <a:extLst>
              <a:ext uri="{FF2B5EF4-FFF2-40B4-BE49-F238E27FC236}">
                <a16:creationId xmlns:a16="http://schemas.microsoft.com/office/drawing/2014/main" id="{0DDB3F71-1DE0-4C72-8D63-C57503318967}"/>
              </a:ext>
            </a:extLst>
          </p:cNvPr>
          <p:cNvSpPr txBox="1"/>
          <p:nvPr/>
        </p:nvSpPr>
        <p:spPr>
          <a:xfrm>
            <a:off x="7417307" y="903103"/>
            <a:ext cx="4646053" cy="738664"/>
          </a:xfrm>
          <a:prstGeom prst="rect">
            <a:avLst/>
          </a:prstGeom>
          <a:noFill/>
        </p:spPr>
        <p:txBody>
          <a:bodyPr wrap="square">
            <a:spAutoFit/>
          </a:bodyPr>
          <a:lstStyle/>
          <a:p>
            <a:pPr algn="just"/>
            <a:r>
              <a:rPr lang="es-419" sz="1400" dirty="0"/>
              <a:t>Interfaz de programación de aplicaciones que utiliza peticiones HTTP para el acceso y manipulación de información entre cliente y servidor.</a:t>
            </a:r>
          </a:p>
        </p:txBody>
      </p:sp>
      <p:sp>
        <p:nvSpPr>
          <p:cNvPr id="31" name="CuadroTexto 30">
            <a:extLst>
              <a:ext uri="{FF2B5EF4-FFF2-40B4-BE49-F238E27FC236}">
                <a16:creationId xmlns:a16="http://schemas.microsoft.com/office/drawing/2014/main" id="{5F37B43D-1BC7-417B-9E5A-D26F940BF958}"/>
              </a:ext>
            </a:extLst>
          </p:cNvPr>
          <p:cNvSpPr txBox="1"/>
          <p:nvPr/>
        </p:nvSpPr>
        <p:spPr>
          <a:xfrm>
            <a:off x="7433707" y="2668895"/>
            <a:ext cx="4629651" cy="523220"/>
          </a:xfrm>
          <a:prstGeom prst="rect">
            <a:avLst/>
          </a:prstGeom>
          <a:noFill/>
        </p:spPr>
        <p:txBody>
          <a:bodyPr wrap="square">
            <a:spAutoFit/>
          </a:bodyPr>
          <a:lstStyle/>
          <a:p>
            <a:r>
              <a:rPr lang="es-419" sz="1400" dirty="0"/>
              <a:t>Describe la ubicación donde las API envían solicitudes y dónde vive el recurso requerido.</a:t>
            </a:r>
            <a:endParaRPr lang="es-EC" sz="1400" dirty="0"/>
          </a:p>
        </p:txBody>
      </p:sp>
      <p:sp>
        <p:nvSpPr>
          <p:cNvPr id="32" name="Rectángulo 31">
            <a:extLst>
              <a:ext uri="{FF2B5EF4-FFF2-40B4-BE49-F238E27FC236}">
                <a16:creationId xmlns:a16="http://schemas.microsoft.com/office/drawing/2014/main" id="{714B2EAD-29E3-47F8-9442-659874321536}"/>
              </a:ext>
            </a:extLst>
          </p:cNvPr>
          <p:cNvSpPr/>
          <p:nvPr/>
        </p:nvSpPr>
        <p:spPr>
          <a:xfrm>
            <a:off x="5793336" y="1934066"/>
            <a:ext cx="1540805" cy="369332"/>
          </a:xfrm>
          <a:prstGeom prst="rect">
            <a:avLst/>
          </a:prstGeom>
        </p:spPr>
        <p:txBody>
          <a:bodyPr wrap="square">
            <a:spAutoFit/>
          </a:bodyPr>
          <a:lstStyle/>
          <a:p>
            <a:pPr algn="just"/>
            <a:r>
              <a:rPr lang="es-419" b="1" dirty="0"/>
              <a:t>¿Qué hace?</a:t>
            </a:r>
            <a:endParaRPr lang="es-EC" b="1" dirty="0"/>
          </a:p>
        </p:txBody>
      </p:sp>
      <p:pic>
        <p:nvPicPr>
          <p:cNvPr id="6148" name="Picture 4" descr="REST API vs. GraphQL [comparison] - DEV Community">
            <a:extLst>
              <a:ext uri="{FF2B5EF4-FFF2-40B4-BE49-F238E27FC236}">
                <a16:creationId xmlns:a16="http://schemas.microsoft.com/office/drawing/2014/main" id="{052893A0-5233-4B8B-A6A0-4127728BA2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612" t="33203" r="15025" b="27985"/>
          <a:stretch/>
        </p:blipFill>
        <p:spPr bwMode="auto">
          <a:xfrm>
            <a:off x="5970448" y="3606838"/>
            <a:ext cx="5959963" cy="17980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4F6CF7BB-BBF4-4955-BF30-19D8FADDA4E9}"/>
              </a:ext>
            </a:extLst>
          </p:cNvPr>
          <p:cNvPicPr>
            <a:picLocks noChangeAspect="1"/>
          </p:cNvPicPr>
          <p:nvPr/>
        </p:nvPicPr>
        <p:blipFill rotWithShape="1">
          <a:blip r:embed="rId5"/>
          <a:srcRect l="2911" t="29000" r="2390" b="4876"/>
          <a:stretch/>
        </p:blipFill>
        <p:spPr>
          <a:xfrm>
            <a:off x="726815" y="1738676"/>
            <a:ext cx="4213485" cy="1472453"/>
          </a:xfrm>
          <a:prstGeom prst="rect">
            <a:avLst/>
          </a:prstGeom>
        </p:spPr>
      </p:pic>
      <p:sp>
        <p:nvSpPr>
          <p:cNvPr id="33" name="CuadroTexto 32">
            <a:extLst>
              <a:ext uri="{FF2B5EF4-FFF2-40B4-BE49-F238E27FC236}">
                <a16:creationId xmlns:a16="http://schemas.microsoft.com/office/drawing/2014/main" id="{7FC49EEE-0174-47A0-9C9D-F950827A0024}"/>
              </a:ext>
            </a:extLst>
          </p:cNvPr>
          <p:cNvSpPr txBox="1"/>
          <p:nvPr/>
        </p:nvSpPr>
        <p:spPr>
          <a:xfrm>
            <a:off x="5902430" y="633018"/>
            <a:ext cx="3177519" cy="369332"/>
          </a:xfrm>
          <a:prstGeom prst="rect">
            <a:avLst/>
          </a:prstGeom>
          <a:noFill/>
        </p:spPr>
        <p:txBody>
          <a:bodyPr wrap="square" rtlCol="0">
            <a:spAutoFit/>
          </a:bodyPr>
          <a:lstStyle/>
          <a:p>
            <a:r>
              <a:rPr lang="es-ES" b="1" dirty="0"/>
              <a:t>API Restful</a:t>
            </a:r>
            <a:endParaRPr lang="es-EC" b="1" dirty="0"/>
          </a:p>
        </p:txBody>
      </p:sp>
      <p:sp>
        <p:nvSpPr>
          <p:cNvPr id="34" name="CuadroTexto 33">
            <a:extLst>
              <a:ext uri="{FF2B5EF4-FFF2-40B4-BE49-F238E27FC236}">
                <a16:creationId xmlns:a16="http://schemas.microsoft.com/office/drawing/2014/main" id="{F7BBF437-ED69-4418-B9F3-A910DDB99236}"/>
              </a:ext>
            </a:extLst>
          </p:cNvPr>
          <p:cNvSpPr txBox="1"/>
          <p:nvPr/>
        </p:nvSpPr>
        <p:spPr>
          <a:xfrm>
            <a:off x="5707012" y="2624901"/>
            <a:ext cx="1710294" cy="646331"/>
          </a:xfrm>
          <a:prstGeom prst="rect">
            <a:avLst/>
          </a:prstGeom>
          <a:noFill/>
        </p:spPr>
        <p:txBody>
          <a:bodyPr wrap="square">
            <a:spAutoFit/>
          </a:bodyPr>
          <a:lstStyle/>
          <a:p>
            <a:pPr algn="ctr"/>
            <a:r>
              <a:rPr lang="es-419" sz="1800" b="1" dirty="0"/>
              <a:t>API REST endpoint URL </a:t>
            </a:r>
            <a:endParaRPr lang="es-EC" b="1" dirty="0"/>
          </a:p>
        </p:txBody>
      </p:sp>
      <p:pic>
        <p:nvPicPr>
          <p:cNvPr id="36" name="Imagen 35" descr="Cloud Computing Platform as a Service (PaaS) - W3KI">
            <a:extLst>
              <a:ext uri="{FF2B5EF4-FFF2-40B4-BE49-F238E27FC236}">
                <a16:creationId xmlns:a16="http://schemas.microsoft.com/office/drawing/2014/main" id="{DC75539E-3806-4B6A-A1F7-DB2A6B17A59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89504" y="3357095"/>
            <a:ext cx="3888105" cy="2520000"/>
          </a:xfrm>
          <a:prstGeom prst="rect">
            <a:avLst/>
          </a:prstGeom>
          <a:noFill/>
          <a:ln>
            <a:noFill/>
          </a:ln>
        </p:spPr>
      </p:pic>
      <p:sp>
        <p:nvSpPr>
          <p:cNvPr id="37" name="CuadroTexto 36">
            <a:extLst>
              <a:ext uri="{FF2B5EF4-FFF2-40B4-BE49-F238E27FC236}">
                <a16:creationId xmlns:a16="http://schemas.microsoft.com/office/drawing/2014/main" id="{4D6EC9A8-E0E5-461B-BB54-BF2ABD992890}"/>
              </a:ext>
            </a:extLst>
          </p:cNvPr>
          <p:cNvSpPr txBox="1"/>
          <p:nvPr/>
        </p:nvSpPr>
        <p:spPr>
          <a:xfrm>
            <a:off x="787904" y="5893555"/>
            <a:ext cx="1155196" cy="261610"/>
          </a:xfrm>
          <a:prstGeom prst="rect">
            <a:avLst/>
          </a:prstGeom>
          <a:noFill/>
        </p:spPr>
        <p:txBody>
          <a:bodyPr wrap="square">
            <a:spAutoFit/>
          </a:bodyPr>
          <a:lstStyle/>
          <a:p>
            <a:r>
              <a:rPr lang="es-EC" sz="1100" dirty="0">
                <a:effectLst/>
                <a:latin typeface="Arial" panose="020B0604020202020204" pitchFamily="34" charset="0"/>
                <a:ea typeface="Calibri" panose="020F0502020204030204" pitchFamily="34" charset="0"/>
                <a:cs typeface="Times New Roman" panose="02020603050405020304" pitchFamily="18" charset="0"/>
              </a:rPr>
              <a:t>(</a:t>
            </a:r>
            <a:r>
              <a:rPr lang="es-EC" sz="1100" dirty="0" err="1">
                <a:effectLst/>
                <a:latin typeface="Arial" panose="020B0604020202020204" pitchFamily="34" charset="0"/>
                <a:ea typeface="Calibri" panose="020F0502020204030204" pitchFamily="34" charset="0"/>
                <a:cs typeface="Times New Roman" panose="02020603050405020304" pitchFamily="18" charset="0"/>
              </a:rPr>
              <a:t>RedHat</a:t>
            </a:r>
            <a:r>
              <a:rPr lang="es-EC" sz="1100" dirty="0">
                <a:effectLst/>
                <a:latin typeface="Arial" panose="020B0604020202020204" pitchFamily="34" charset="0"/>
                <a:ea typeface="Calibri" panose="020F0502020204030204" pitchFamily="34" charset="0"/>
                <a:cs typeface="Times New Roman" panose="02020603050405020304" pitchFamily="18" charset="0"/>
              </a:rPr>
              <a:t>, 2020)</a:t>
            </a:r>
            <a:endParaRPr lang="es-EC" sz="1100" dirty="0"/>
          </a:p>
        </p:txBody>
      </p:sp>
      <p:sp>
        <p:nvSpPr>
          <p:cNvPr id="38" name="CuadroTexto 37">
            <a:extLst>
              <a:ext uri="{FF2B5EF4-FFF2-40B4-BE49-F238E27FC236}">
                <a16:creationId xmlns:a16="http://schemas.microsoft.com/office/drawing/2014/main" id="{2AB91D46-95E8-47E6-AF88-69B133C80575}"/>
              </a:ext>
            </a:extLst>
          </p:cNvPr>
          <p:cNvSpPr txBox="1"/>
          <p:nvPr/>
        </p:nvSpPr>
        <p:spPr>
          <a:xfrm>
            <a:off x="5970448" y="5436196"/>
            <a:ext cx="1155196" cy="261610"/>
          </a:xfrm>
          <a:prstGeom prst="rect">
            <a:avLst/>
          </a:prstGeom>
          <a:noFill/>
        </p:spPr>
        <p:txBody>
          <a:bodyPr wrap="square">
            <a:spAutoFit/>
          </a:bodyPr>
          <a:lstStyle/>
          <a:p>
            <a:r>
              <a:rPr lang="es-EC" sz="1100" dirty="0">
                <a:effectLst/>
                <a:latin typeface="Arial" panose="020B0604020202020204" pitchFamily="34" charset="0"/>
                <a:ea typeface="Calibri" panose="020F0502020204030204" pitchFamily="34" charset="0"/>
                <a:cs typeface="Times New Roman" panose="02020603050405020304" pitchFamily="18" charset="0"/>
              </a:rPr>
              <a:t>(Dev, 2020)</a:t>
            </a:r>
            <a:endParaRPr lang="es-EC" sz="1100" dirty="0"/>
          </a:p>
        </p:txBody>
      </p:sp>
      <p:sp>
        <p:nvSpPr>
          <p:cNvPr id="20" name="TextBox 2">
            <a:extLst>
              <a:ext uri="{FF2B5EF4-FFF2-40B4-BE49-F238E27FC236}">
                <a16:creationId xmlns:a16="http://schemas.microsoft.com/office/drawing/2014/main" id="{BE86C033-6815-4F59-B7A4-1AC4D8CC3FF3}"/>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a:t>
            </a:r>
            <a:r>
              <a:rPr lang="es-419" sz="1000" b="1" dirty="0">
                <a:solidFill>
                  <a:schemeClr val="bg2">
                    <a:lumMod val="50000"/>
                  </a:schemeClr>
                </a:solidFill>
                <a:latin typeface="Calibri" panose="020F0502020204030204" pitchFamily="34" charset="0"/>
                <a:cs typeface="Calibri" panose="020F0502020204030204" pitchFamily="34" charset="0"/>
              </a:rPr>
              <a:t>2. Fundamentación Teórica     </a:t>
            </a:r>
            <a:r>
              <a:rPr lang="es-419" sz="1000" dirty="0">
                <a:solidFill>
                  <a:schemeClr val="bg2">
                    <a:lumMod val="50000"/>
                  </a:schemeClr>
                </a:solidFill>
                <a:latin typeface="Calibri" panose="020F0502020204030204" pitchFamily="34" charset="0"/>
                <a:cs typeface="Calibri" panose="020F0502020204030204" pitchFamily="34" charset="0"/>
              </a:rPr>
              <a:t>3. Diseño     4. Implementación     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1570989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4173292" y="120701"/>
            <a:ext cx="3845416" cy="400110"/>
          </a:xfrm>
          <a:prstGeom prst="rect">
            <a:avLst/>
          </a:prstGeom>
          <a:noFill/>
        </p:spPr>
        <p:txBody>
          <a:bodyPr wrap="square" rtlCol="0">
            <a:spAutoFit/>
          </a:bodyPr>
          <a:lstStyle/>
          <a:p>
            <a:r>
              <a:rPr lang="es-EC" sz="2000" b="1" dirty="0"/>
              <a:t>FUNDAMENTACIÓN TEÓRICA</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grpSp>
        <p:nvGrpSpPr>
          <p:cNvPr id="4" name="Grupo 3">
            <a:extLst>
              <a:ext uri="{FF2B5EF4-FFF2-40B4-BE49-F238E27FC236}">
                <a16:creationId xmlns:a16="http://schemas.microsoft.com/office/drawing/2014/main" id="{0695368C-9971-425E-9E07-F06106E43AEE}"/>
              </a:ext>
            </a:extLst>
          </p:cNvPr>
          <p:cNvGrpSpPr/>
          <p:nvPr/>
        </p:nvGrpSpPr>
        <p:grpSpPr>
          <a:xfrm>
            <a:off x="152900" y="571909"/>
            <a:ext cx="5892297" cy="2814374"/>
            <a:chOff x="152901" y="1752416"/>
            <a:chExt cx="5892297" cy="2814374"/>
          </a:xfrm>
        </p:grpSpPr>
        <p:sp>
          <p:nvSpPr>
            <p:cNvPr id="25" name="CuadroTexto 24">
              <a:extLst>
                <a:ext uri="{FF2B5EF4-FFF2-40B4-BE49-F238E27FC236}">
                  <a16:creationId xmlns:a16="http://schemas.microsoft.com/office/drawing/2014/main" id="{4CD7D911-7101-4B13-AD4F-1E3505CEB65B}"/>
                </a:ext>
              </a:extLst>
            </p:cNvPr>
            <p:cNvSpPr txBox="1"/>
            <p:nvPr/>
          </p:nvSpPr>
          <p:spPr>
            <a:xfrm>
              <a:off x="209623" y="1752416"/>
              <a:ext cx="5835575" cy="369332"/>
            </a:xfrm>
            <a:prstGeom prst="rect">
              <a:avLst/>
            </a:prstGeom>
            <a:noFill/>
          </p:spPr>
          <p:txBody>
            <a:bodyPr wrap="square" rtlCol="0">
              <a:spAutoFit/>
            </a:bodyPr>
            <a:lstStyle/>
            <a:p>
              <a:r>
                <a:rPr lang="es-ES" b="1" dirty="0"/>
                <a:t>Mensajes HTTP</a:t>
              </a:r>
              <a:endParaRPr lang="es-EC" b="1" dirty="0"/>
            </a:p>
          </p:txBody>
        </p:sp>
        <p:sp>
          <p:nvSpPr>
            <p:cNvPr id="15" name="Rectángulo 14">
              <a:extLst>
                <a:ext uri="{FF2B5EF4-FFF2-40B4-BE49-F238E27FC236}">
                  <a16:creationId xmlns:a16="http://schemas.microsoft.com/office/drawing/2014/main" id="{9AD364E9-B2EF-4CA1-A2A9-7DF6D7810497}"/>
                </a:ext>
              </a:extLst>
            </p:cNvPr>
            <p:cNvSpPr/>
            <p:nvPr/>
          </p:nvSpPr>
          <p:spPr>
            <a:xfrm>
              <a:off x="152901" y="2104577"/>
              <a:ext cx="5429176" cy="2462213"/>
            </a:xfrm>
            <a:prstGeom prst="rect">
              <a:avLst/>
            </a:prstGeom>
          </p:spPr>
          <p:txBody>
            <a:bodyPr wrap="square">
              <a:spAutoFit/>
            </a:bodyPr>
            <a:lstStyle/>
            <a:p>
              <a:pPr marL="342900" indent="-342900" algn="just">
                <a:buAutoNum type="arabicPeriod"/>
              </a:pPr>
              <a:r>
                <a:rPr lang="es-ES" sz="1400" b="1" dirty="0"/>
                <a:t>Primera línea: </a:t>
              </a:r>
            </a:p>
            <a:p>
              <a:pPr marL="742950" lvl="1" indent="-285750" algn="just">
                <a:buFont typeface="Arial" panose="020B0604020202020204" pitchFamily="34" charset="0"/>
                <a:buChar char="•"/>
              </a:pPr>
              <a:r>
                <a:rPr lang="es-ES" sz="1400" b="1" dirty="0"/>
                <a:t>Solicitud: </a:t>
              </a:r>
              <a:r>
                <a:rPr lang="es-ES" sz="1400" dirty="0"/>
                <a:t>Contiene el método, el recurso a trabajar y la versión de HTTP. </a:t>
              </a:r>
            </a:p>
            <a:p>
              <a:pPr marL="742950" lvl="1" indent="-285750" algn="just">
                <a:buFont typeface="Arial" panose="020B0604020202020204" pitchFamily="34" charset="0"/>
                <a:buChar char="•"/>
              </a:pPr>
              <a:r>
                <a:rPr lang="es-ES" sz="1400" b="1" dirty="0"/>
                <a:t>Respuesta: </a:t>
              </a:r>
              <a:r>
                <a:rPr lang="es-ES" sz="1400" dirty="0"/>
                <a:t>Contiene la versión de HTTP y un código de 3 dígitos: 1XX – Información, 2XX – Éxito, 3XX – Redirección, 4XX - Error en el cliente, 5XX - Error en el servidor </a:t>
              </a:r>
            </a:p>
            <a:p>
              <a:pPr algn="just"/>
              <a:r>
                <a:rPr lang="es-ES" sz="1400" b="1" dirty="0"/>
                <a:t>2. Encabezados: </a:t>
              </a:r>
              <a:r>
                <a:rPr lang="es-ES" sz="1400" dirty="0"/>
                <a:t>Brindan información adicional sobre la petición o la respuesta.</a:t>
              </a:r>
            </a:p>
            <a:p>
              <a:pPr algn="just"/>
              <a:r>
                <a:rPr lang="es-ES" sz="1400" b="1" dirty="0"/>
                <a:t>3. Cuerpo (opcional): </a:t>
              </a:r>
              <a:r>
                <a:rPr lang="es-ES" sz="1400" dirty="0"/>
                <a:t>Lleva los datos, archivos o documentos asociados con la petición o la respuesta. </a:t>
              </a:r>
            </a:p>
          </p:txBody>
        </p:sp>
      </p:grpSp>
      <p:pic>
        <p:nvPicPr>
          <p:cNvPr id="31" name="Imagen 30" descr="Concurrencia basada en eventos">
            <a:extLst>
              <a:ext uri="{FF2B5EF4-FFF2-40B4-BE49-F238E27FC236}">
                <a16:creationId xmlns:a16="http://schemas.microsoft.com/office/drawing/2014/main" id="{D91F3BFB-DAC7-4DDA-8249-38C06BC47CB6}"/>
              </a:ext>
            </a:extLst>
          </p:cNvPr>
          <p:cNvPicPr/>
          <p:nvPr/>
        </p:nvPicPr>
        <p:blipFill rotWithShape="1">
          <a:blip r:embed="rId4" cstate="print">
            <a:extLst>
              <a:ext uri="{28A0092B-C50C-407E-A947-70E740481C1C}">
                <a14:useLocalDpi xmlns:a14="http://schemas.microsoft.com/office/drawing/2010/main" val="0"/>
              </a:ext>
            </a:extLst>
          </a:blip>
          <a:srcRect t="5038" b="9752"/>
          <a:stretch/>
        </p:blipFill>
        <p:spPr bwMode="auto">
          <a:xfrm>
            <a:off x="221682" y="3429000"/>
            <a:ext cx="5291611" cy="2459801"/>
          </a:xfrm>
          <a:prstGeom prst="rect">
            <a:avLst/>
          </a:prstGeom>
          <a:noFill/>
          <a:ln>
            <a:solidFill>
              <a:schemeClr val="tx1"/>
            </a:solidFill>
          </a:ln>
          <a:extLst>
            <a:ext uri="{53640926-AAD7-44D8-BBD7-CCE9431645EC}">
              <a14:shadowObscured xmlns:a14="http://schemas.microsoft.com/office/drawing/2010/main"/>
            </a:ext>
          </a:extLst>
        </p:spPr>
      </p:pic>
      <p:grpSp>
        <p:nvGrpSpPr>
          <p:cNvPr id="6" name="Grupo 5">
            <a:extLst>
              <a:ext uri="{FF2B5EF4-FFF2-40B4-BE49-F238E27FC236}">
                <a16:creationId xmlns:a16="http://schemas.microsoft.com/office/drawing/2014/main" id="{CFACA388-620E-425F-B92A-2B577B96266F}"/>
              </a:ext>
            </a:extLst>
          </p:cNvPr>
          <p:cNvGrpSpPr/>
          <p:nvPr/>
        </p:nvGrpSpPr>
        <p:grpSpPr>
          <a:xfrm>
            <a:off x="6045197" y="697186"/>
            <a:ext cx="5829302" cy="1746948"/>
            <a:chOff x="6729177" y="663385"/>
            <a:chExt cx="5309922" cy="1746948"/>
          </a:xfrm>
        </p:grpSpPr>
        <p:sp>
          <p:nvSpPr>
            <p:cNvPr id="32" name="CuadroTexto 31">
              <a:extLst>
                <a:ext uri="{FF2B5EF4-FFF2-40B4-BE49-F238E27FC236}">
                  <a16:creationId xmlns:a16="http://schemas.microsoft.com/office/drawing/2014/main" id="{108260A5-0093-40B8-92D7-F9B6719070FA}"/>
                </a:ext>
              </a:extLst>
            </p:cNvPr>
            <p:cNvSpPr txBox="1"/>
            <p:nvPr/>
          </p:nvSpPr>
          <p:spPr>
            <a:xfrm>
              <a:off x="6729177" y="663385"/>
              <a:ext cx="4916187" cy="369332"/>
            </a:xfrm>
            <a:prstGeom prst="rect">
              <a:avLst/>
            </a:prstGeom>
            <a:noFill/>
          </p:spPr>
          <p:txBody>
            <a:bodyPr wrap="square" rtlCol="0">
              <a:spAutoFit/>
            </a:bodyPr>
            <a:lstStyle/>
            <a:p>
              <a:r>
                <a:rPr lang="es-ES" b="1" dirty="0"/>
                <a:t>Métodos HTTP</a:t>
              </a:r>
              <a:endParaRPr lang="es-EC" b="1" dirty="0"/>
            </a:p>
          </p:txBody>
        </p:sp>
        <p:sp>
          <p:nvSpPr>
            <p:cNvPr id="33" name="Rectángulo 32">
              <a:extLst>
                <a:ext uri="{FF2B5EF4-FFF2-40B4-BE49-F238E27FC236}">
                  <a16:creationId xmlns:a16="http://schemas.microsoft.com/office/drawing/2014/main" id="{4704333B-7040-42A0-AE3D-F291B6844120}"/>
                </a:ext>
              </a:extLst>
            </p:cNvPr>
            <p:cNvSpPr/>
            <p:nvPr/>
          </p:nvSpPr>
          <p:spPr>
            <a:xfrm>
              <a:off x="6729177" y="1025338"/>
              <a:ext cx="5309922" cy="1384995"/>
            </a:xfrm>
            <a:prstGeom prst="rect">
              <a:avLst/>
            </a:prstGeom>
          </p:spPr>
          <p:txBody>
            <a:bodyPr wrap="square">
              <a:spAutoFit/>
            </a:bodyPr>
            <a:lstStyle/>
            <a:p>
              <a:pPr algn="just"/>
              <a:r>
                <a:rPr lang="es-ES" sz="1400" dirty="0"/>
                <a:t>Definen la acción que se desea realizar sobre el recurso descrito en la primera línea de la petición. </a:t>
              </a:r>
            </a:p>
            <a:p>
              <a:pPr marL="285750" indent="-285750" algn="just">
                <a:buFont typeface="Wingdings" panose="05000000000000000000" pitchFamily="2" charset="2"/>
                <a:buChar char="ü"/>
              </a:pPr>
              <a:r>
                <a:rPr lang="es-ES" sz="1400" b="1" dirty="0"/>
                <a:t>GET : </a:t>
              </a:r>
              <a:r>
                <a:rPr lang="es-ES" sz="1400" dirty="0"/>
                <a:t>Recupera información sobre el recurso de la API </a:t>
              </a:r>
            </a:p>
            <a:p>
              <a:pPr marL="285750" indent="-285750" algn="just">
                <a:buFont typeface="Wingdings" panose="05000000000000000000" pitchFamily="2" charset="2"/>
                <a:buChar char="ü"/>
              </a:pPr>
              <a:r>
                <a:rPr lang="es-ES" sz="1400" b="1" dirty="0"/>
                <a:t>POST : </a:t>
              </a:r>
              <a:r>
                <a:rPr lang="es-ES" sz="1400" dirty="0"/>
                <a:t>Crea un recurso</a:t>
              </a:r>
            </a:p>
            <a:p>
              <a:pPr marL="285750" indent="-285750" algn="just">
                <a:buFont typeface="Wingdings" panose="05000000000000000000" pitchFamily="2" charset="2"/>
                <a:buChar char="ü"/>
              </a:pPr>
              <a:r>
                <a:rPr lang="es-ES" sz="1400" b="1" dirty="0"/>
                <a:t>PUT :</a:t>
              </a:r>
              <a:r>
                <a:rPr lang="es-ES" sz="1400" dirty="0"/>
                <a:t> Reemplaza o actualiza un recurso</a:t>
              </a:r>
            </a:p>
            <a:p>
              <a:pPr marL="285750" indent="-285750" algn="just">
                <a:buFont typeface="Wingdings" panose="05000000000000000000" pitchFamily="2" charset="2"/>
                <a:buChar char="ü"/>
              </a:pPr>
              <a:r>
                <a:rPr lang="es-ES" sz="1400" b="1" dirty="0"/>
                <a:t>DELETE: </a:t>
              </a:r>
              <a:r>
                <a:rPr lang="es-ES" sz="1400" dirty="0"/>
                <a:t>Elimina un recurso</a:t>
              </a:r>
            </a:p>
          </p:txBody>
        </p:sp>
      </p:grpSp>
      <p:grpSp>
        <p:nvGrpSpPr>
          <p:cNvPr id="7" name="Grupo 6">
            <a:extLst>
              <a:ext uri="{FF2B5EF4-FFF2-40B4-BE49-F238E27FC236}">
                <a16:creationId xmlns:a16="http://schemas.microsoft.com/office/drawing/2014/main" id="{292997DB-B299-4D80-A951-393DC7282194}"/>
              </a:ext>
            </a:extLst>
          </p:cNvPr>
          <p:cNvGrpSpPr/>
          <p:nvPr/>
        </p:nvGrpSpPr>
        <p:grpSpPr>
          <a:xfrm>
            <a:off x="6045196" y="2429862"/>
            <a:ext cx="5829303" cy="1292913"/>
            <a:chOff x="6780283" y="3101756"/>
            <a:chExt cx="5258816" cy="1292913"/>
          </a:xfrm>
        </p:grpSpPr>
        <p:sp>
          <p:nvSpPr>
            <p:cNvPr id="36" name="Rectángulo 35">
              <a:extLst>
                <a:ext uri="{FF2B5EF4-FFF2-40B4-BE49-F238E27FC236}">
                  <a16:creationId xmlns:a16="http://schemas.microsoft.com/office/drawing/2014/main" id="{CC57786C-394A-4C71-81A3-E8F042FF2433}"/>
                </a:ext>
              </a:extLst>
            </p:cNvPr>
            <p:cNvSpPr/>
            <p:nvPr/>
          </p:nvSpPr>
          <p:spPr>
            <a:xfrm>
              <a:off x="6780283" y="3440562"/>
              <a:ext cx="5258816" cy="954107"/>
            </a:xfrm>
            <a:prstGeom prst="rect">
              <a:avLst/>
            </a:prstGeom>
          </p:spPr>
          <p:txBody>
            <a:bodyPr wrap="square">
              <a:spAutoFit/>
            </a:bodyPr>
            <a:lstStyle/>
            <a:p>
              <a:pPr marL="285750" indent="-285750" algn="just">
                <a:buFont typeface="Wingdings" panose="05000000000000000000" pitchFamily="2" charset="2"/>
                <a:buChar char="ü"/>
              </a:pPr>
              <a:r>
                <a:rPr lang="es-ES" sz="1400" dirty="0"/>
                <a:t>Es un formato liviano para almacenar y transportar datos. </a:t>
              </a:r>
            </a:p>
            <a:p>
              <a:pPr marL="285750" indent="-285750" algn="just">
                <a:buFont typeface="Wingdings" panose="05000000000000000000" pitchFamily="2" charset="2"/>
                <a:buChar char="ü"/>
              </a:pPr>
              <a:r>
                <a:rPr lang="es-ES" sz="1400" dirty="0"/>
                <a:t>Los datos se organizan en pares clave/valor separados por comas, donde el objeto está envuelto por llaves y las matrices por corchetes </a:t>
              </a:r>
            </a:p>
          </p:txBody>
        </p:sp>
        <p:sp>
          <p:nvSpPr>
            <p:cNvPr id="37" name="CuadroTexto 36">
              <a:extLst>
                <a:ext uri="{FF2B5EF4-FFF2-40B4-BE49-F238E27FC236}">
                  <a16:creationId xmlns:a16="http://schemas.microsoft.com/office/drawing/2014/main" id="{5B06DBB1-47A3-451C-8C61-263BB9038D4D}"/>
                </a:ext>
              </a:extLst>
            </p:cNvPr>
            <p:cNvSpPr txBox="1"/>
            <p:nvPr/>
          </p:nvSpPr>
          <p:spPr>
            <a:xfrm>
              <a:off x="6780283" y="3101756"/>
              <a:ext cx="4916187" cy="369332"/>
            </a:xfrm>
            <a:prstGeom prst="rect">
              <a:avLst/>
            </a:prstGeom>
            <a:noFill/>
          </p:spPr>
          <p:txBody>
            <a:bodyPr wrap="square" rtlCol="0">
              <a:spAutoFit/>
            </a:bodyPr>
            <a:lstStyle/>
            <a:p>
              <a:r>
                <a:rPr lang="es-EC" b="1" dirty="0"/>
                <a:t>JavaScript </a:t>
              </a:r>
              <a:r>
                <a:rPr lang="es-EC" b="1" dirty="0" err="1"/>
                <a:t>Object</a:t>
              </a:r>
              <a:r>
                <a:rPr lang="es-EC" b="1" dirty="0"/>
                <a:t> </a:t>
              </a:r>
              <a:r>
                <a:rPr lang="es-EC" b="1" dirty="0" err="1"/>
                <a:t>Notation</a:t>
              </a:r>
              <a:r>
                <a:rPr lang="es-EC" b="1" dirty="0"/>
                <a:t> (</a:t>
              </a:r>
              <a:r>
                <a:rPr lang="es-ES" b="1" dirty="0"/>
                <a:t>JSON)</a:t>
              </a:r>
              <a:endParaRPr lang="es-EC" b="1" dirty="0"/>
            </a:p>
          </p:txBody>
        </p:sp>
      </p:grpSp>
      <p:pic>
        <p:nvPicPr>
          <p:cNvPr id="40" name="Imagen 39">
            <a:extLst>
              <a:ext uri="{FF2B5EF4-FFF2-40B4-BE49-F238E27FC236}">
                <a16:creationId xmlns:a16="http://schemas.microsoft.com/office/drawing/2014/main" id="{26CD7700-FBD0-4542-A5BE-7B8CB9DC71E8}"/>
              </a:ext>
            </a:extLst>
          </p:cNvPr>
          <p:cNvPicPr/>
          <p:nvPr/>
        </p:nvPicPr>
        <p:blipFill>
          <a:blip r:embed="rId5"/>
          <a:stretch>
            <a:fillRect/>
          </a:stretch>
        </p:blipFill>
        <p:spPr>
          <a:xfrm>
            <a:off x="7336870" y="3846150"/>
            <a:ext cx="2982386" cy="1804083"/>
          </a:xfrm>
          <a:prstGeom prst="rect">
            <a:avLst/>
          </a:prstGeom>
          <a:ln>
            <a:solidFill>
              <a:schemeClr val="tx1"/>
            </a:solidFill>
          </a:ln>
        </p:spPr>
      </p:pic>
      <p:sp>
        <p:nvSpPr>
          <p:cNvPr id="41" name="Rectángulo 40">
            <a:extLst>
              <a:ext uri="{FF2B5EF4-FFF2-40B4-BE49-F238E27FC236}">
                <a16:creationId xmlns:a16="http://schemas.microsoft.com/office/drawing/2014/main" id="{CE29122F-491C-4948-B2FA-32ECF51DA18E}"/>
              </a:ext>
            </a:extLst>
          </p:cNvPr>
          <p:cNvSpPr/>
          <p:nvPr/>
        </p:nvSpPr>
        <p:spPr>
          <a:xfrm>
            <a:off x="120722" y="5925415"/>
            <a:ext cx="1186543" cy="261610"/>
          </a:xfrm>
          <a:prstGeom prst="rect">
            <a:avLst/>
          </a:prstGeom>
        </p:spPr>
        <p:txBody>
          <a:bodyPr wrap="none">
            <a:spAutoFit/>
          </a:bodyPr>
          <a:lstStyle/>
          <a:p>
            <a:r>
              <a:rPr lang="es-ES" sz="1100" dirty="0">
                <a:latin typeface="Arial" panose="020B0604020202020204" pitchFamily="34" charset="0"/>
                <a:ea typeface="Calibri" panose="020F0502020204030204" pitchFamily="34" charset="0"/>
                <a:cs typeface="Times New Roman" panose="02020603050405020304" pitchFamily="18" charset="0"/>
              </a:rPr>
              <a:t>(Escobar, 2017)</a:t>
            </a:r>
            <a:endParaRPr lang="es-EC" sz="1100" dirty="0"/>
          </a:p>
        </p:txBody>
      </p:sp>
      <p:sp>
        <p:nvSpPr>
          <p:cNvPr id="43" name="Rectángulo 42">
            <a:extLst>
              <a:ext uri="{FF2B5EF4-FFF2-40B4-BE49-F238E27FC236}">
                <a16:creationId xmlns:a16="http://schemas.microsoft.com/office/drawing/2014/main" id="{7DA7A093-A8EF-4ED8-82C9-471F17E06EBA}"/>
              </a:ext>
            </a:extLst>
          </p:cNvPr>
          <p:cNvSpPr/>
          <p:nvPr/>
        </p:nvSpPr>
        <p:spPr>
          <a:xfrm>
            <a:off x="7309598" y="5686136"/>
            <a:ext cx="1051891" cy="261610"/>
          </a:xfrm>
          <a:prstGeom prst="rect">
            <a:avLst/>
          </a:prstGeom>
        </p:spPr>
        <p:txBody>
          <a:bodyPr wrap="none">
            <a:spAutoFit/>
          </a:bodyPr>
          <a:lstStyle/>
          <a:p>
            <a:r>
              <a:rPr lang="es-EC" sz="1100" dirty="0">
                <a:latin typeface="+mj-lt"/>
              </a:rPr>
              <a:t>(Gupta, 2019)</a:t>
            </a:r>
          </a:p>
        </p:txBody>
      </p:sp>
      <p:sp>
        <p:nvSpPr>
          <p:cNvPr id="18" name="TextBox 2">
            <a:extLst>
              <a:ext uri="{FF2B5EF4-FFF2-40B4-BE49-F238E27FC236}">
                <a16:creationId xmlns:a16="http://schemas.microsoft.com/office/drawing/2014/main" id="{BD3688AC-4158-447E-ACC6-0349F444D40C}"/>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a:t>
            </a:r>
            <a:r>
              <a:rPr lang="es-419" sz="1000" b="1" dirty="0">
                <a:solidFill>
                  <a:schemeClr val="bg2">
                    <a:lumMod val="50000"/>
                  </a:schemeClr>
                </a:solidFill>
                <a:latin typeface="Calibri" panose="020F0502020204030204" pitchFamily="34" charset="0"/>
                <a:cs typeface="Calibri" panose="020F0502020204030204" pitchFamily="34" charset="0"/>
              </a:rPr>
              <a:t>2. Fundamentación Teórica     </a:t>
            </a:r>
            <a:r>
              <a:rPr lang="es-419" sz="1000" dirty="0">
                <a:solidFill>
                  <a:schemeClr val="bg2">
                    <a:lumMod val="50000"/>
                  </a:schemeClr>
                </a:solidFill>
                <a:latin typeface="Calibri" panose="020F0502020204030204" pitchFamily="34" charset="0"/>
                <a:cs typeface="Calibri" panose="020F0502020204030204" pitchFamily="34" charset="0"/>
              </a:rPr>
              <a:t>3. Diseño     4. Implementación     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738583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1155701" y="120701"/>
            <a:ext cx="10449732" cy="400110"/>
          </a:xfrm>
          <a:prstGeom prst="rect">
            <a:avLst/>
          </a:prstGeom>
          <a:noFill/>
        </p:spPr>
        <p:txBody>
          <a:bodyPr wrap="square" rtlCol="0">
            <a:spAutoFit/>
          </a:bodyPr>
          <a:lstStyle/>
          <a:p>
            <a:r>
              <a:rPr lang="es-ES" sz="2000" b="1" dirty="0"/>
              <a:t>Diseño del sistema Cloud Robotics para desarrollo de aplicativos de robótica social</a:t>
            </a:r>
          </a:p>
        </p:txBody>
      </p:sp>
      <p:sp>
        <p:nvSpPr>
          <p:cNvPr id="23" name="TextBox 2">
            <a:extLst>
              <a:ext uri="{FF2B5EF4-FFF2-40B4-BE49-F238E27FC236}">
                <a16:creationId xmlns:a16="http://schemas.microsoft.com/office/drawing/2014/main" id="{FA889BC9-605F-45D3-9664-141252FE7421}"/>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a:t>
            </a:r>
            <a:r>
              <a:rPr lang="es-419" sz="1000" b="1" dirty="0">
                <a:solidFill>
                  <a:schemeClr val="bg2">
                    <a:lumMod val="50000"/>
                  </a:schemeClr>
                </a:solidFill>
                <a:latin typeface="Calibri" panose="020F0502020204030204" pitchFamily="34" charset="0"/>
                <a:cs typeface="Calibri" panose="020F0502020204030204" pitchFamily="34" charset="0"/>
              </a:rPr>
              <a:t>3. Diseño     </a:t>
            </a:r>
            <a:r>
              <a:rPr lang="es-419" sz="1000" dirty="0">
                <a:solidFill>
                  <a:schemeClr val="bg2">
                    <a:lumMod val="50000"/>
                  </a:schemeClr>
                </a:solidFill>
                <a:latin typeface="Calibri" panose="020F0502020204030204" pitchFamily="34" charset="0"/>
                <a:cs typeface="Calibri" panose="020F0502020204030204" pitchFamily="34" charset="0"/>
              </a:rPr>
              <a:t>4. Implementación     5. Pruebas y Resultados      6. Conclusiones y recomendaciones</a:t>
            </a:r>
            <a:r>
              <a:rPr lang="es-419" sz="1000" dirty="0">
                <a:solidFill>
                  <a:schemeClr val="bg2">
                    <a:lumMod val="50000"/>
                  </a:schemeClr>
                </a:solidFill>
              </a:rPr>
              <a:t>	    </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3" name="CuadroTexto 2">
            <a:extLst>
              <a:ext uri="{FF2B5EF4-FFF2-40B4-BE49-F238E27FC236}">
                <a16:creationId xmlns:a16="http://schemas.microsoft.com/office/drawing/2014/main" id="{B0F284E9-7D1E-4B22-A3C5-ED713310F6C6}"/>
              </a:ext>
            </a:extLst>
          </p:cNvPr>
          <p:cNvSpPr txBox="1"/>
          <p:nvPr/>
        </p:nvSpPr>
        <p:spPr>
          <a:xfrm>
            <a:off x="781125" y="692367"/>
            <a:ext cx="5835575" cy="369332"/>
          </a:xfrm>
          <a:prstGeom prst="rect">
            <a:avLst/>
          </a:prstGeom>
          <a:noFill/>
        </p:spPr>
        <p:txBody>
          <a:bodyPr wrap="square" rtlCol="0">
            <a:spAutoFit/>
          </a:bodyPr>
          <a:lstStyle/>
          <a:p>
            <a:r>
              <a:rPr lang="es-ES" b="1" dirty="0"/>
              <a:t>Selección de plataforma de servicios en la nube</a:t>
            </a:r>
            <a:endParaRPr lang="es-EC" b="1" dirty="0"/>
          </a:p>
        </p:txBody>
      </p:sp>
      <p:pic>
        <p:nvPicPr>
          <p:cNvPr id="8194" name="Picture 2" descr="Ventajas de Amazon Web Services - Mas IP">
            <a:extLst>
              <a:ext uri="{FF2B5EF4-FFF2-40B4-BE49-F238E27FC236}">
                <a16:creationId xmlns:a16="http://schemas.microsoft.com/office/drawing/2014/main" id="{32E5484C-1019-4878-900D-EE4303D67B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425" y="1152791"/>
            <a:ext cx="1481848" cy="900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oT in Action - CrateDB">
            <a:extLst>
              <a:ext uri="{FF2B5EF4-FFF2-40B4-BE49-F238E27FC236}">
                <a16:creationId xmlns:a16="http://schemas.microsoft.com/office/drawing/2014/main" id="{1482544F-DF59-4B77-968A-7BD905BF3E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947" y="1227712"/>
            <a:ext cx="18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Qué es Google Cloud y qué te puede aportar – multiplicalia.com">
            <a:extLst>
              <a:ext uri="{FF2B5EF4-FFF2-40B4-BE49-F238E27FC236}">
                <a16:creationId xmlns:a16="http://schemas.microsoft.com/office/drawing/2014/main" id="{B374F0B0-F6F8-4034-8B1C-346B947FE5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5621" y="1196222"/>
            <a:ext cx="1498958" cy="9000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63DAA8AD-C063-484A-835D-11C23150E11C}"/>
              </a:ext>
            </a:extLst>
          </p:cNvPr>
          <p:cNvPicPr>
            <a:picLocks noChangeAspect="1"/>
          </p:cNvPicPr>
          <p:nvPr/>
        </p:nvPicPr>
        <p:blipFill>
          <a:blip r:embed="rId7"/>
          <a:stretch>
            <a:fillRect/>
          </a:stretch>
        </p:blipFill>
        <p:spPr>
          <a:xfrm>
            <a:off x="260426" y="2218804"/>
            <a:ext cx="5534332" cy="2747994"/>
          </a:xfrm>
          <a:prstGeom prst="rect">
            <a:avLst/>
          </a:prstGeom>
        </p:spPr>
      </p:pic>
      <p:sp>
        <p:nvSpPr>
          <p:cNvPr id="10" name="Rectángulo 9">
            <a:extLst>
              <a:ext uri="{FF2B5EF4-FFF2-40B4-BE49-F238E27FC236}">
                <a16:creationId xmlns:a16="http://schemas.microsoft.com/office/drawing/2014/main" id="{E41CAE69-8038-4BD0-92ED-A8B9CF859C0C}"/>
              </a:ext>
            </a:extLst>
          </p:cNvPr>
          <p:cNvSpPr/>
          <p:nvPr/>
        </p:nvSpPr>
        <p:spPr>
          <a:xfrm>
            <a:off x="209626" y="4966798"/>
            <a:ext cx="1289135" cy="261610"/>
          </a:xfrm>
          <a:prstGeom prst="rect">
            <a:avLst/>
          </a:prstGeom>
        </p:spPr>
        <p:txBody>
          <a:bodyPr wrap="none">
            <a:spAutoFit/>
          </a:bodyPr>
          <a:lstStyle/>
          <a:p>
            <a:r>
              <a:rPr lang="es-EC" sz="1100" dirty="0"/>
              <a:t>(</a:t>
            </a:r>
            <a:r>
              <a:rPr lang="es-EC" sz="1100" dirty="0" err="1"/>
              <a:t>IntelliPaat</a:t>
            </a:r>
            <a:r>
              <a:rPr lang="es-EC" sz="1100" dirty="0"/>
              <a:t>, 2019)</a:t>
            </a:r>
          </a:p>
        </p:txBody>
      </p:sp>
      <p:sp>
        <p:nvSpPr>
          <p:cNvPr id="11" name="Rectángulo 10">
            <a:extLst>
              <a:ext uri="{FF2B5EF4-FFF2-40B4-BE49-F238E27FC236}">
                <a16:creationId xmlns:a16="http://schemas.microsoft.com/office/drawing/2014/main" id="{C1CD5063-49C2-4C8C-BB78-02577207727C}"/>
              </a:ext>
            </a:extLst>
          </p:cNvPr>
          <p:cNvSpPr/>
          <p:nvPr/>
        </p:nvSpPr>
        <p:spPr>
          <a:xfrm>
            <a:off x="7315681" y="684054"/>
            <a:ext cx="4311575" cy="584775"/>
          </a:xfrm>
          <a:prstGeom prst="rect">
            <a:avLst/>
          </a:prstGeom>
        </p:spPr>
        <p:txBody>
          <a:bodyPr wrap="square">
            <a:spAutoFit/>
          </a:bodyPr>
          <a:lstStyle/>
          <a:p>
            <a:pPr lvl="0" algn="ctr"/>
            <a:r>
              <a:rPr lang="es-ES" sz="1600" i="1" dirty="0"/>
              <a:t>Proceso de análisis jerárquico (AHP) y la toma de decisiones multicriterio</a:t>
            </a:r>
            <a:endParaRPr lang="es-EC" sz="1600" i="1" dirty="0"/>
          </a:p>
        </p:txBody>
      </p:sp>
      <p:sp>
        <p:nvSpPr>
          <p:cNvPr id="12" name="Flecha: a la derecha 11">
            <a:extLst>
              <a:ext uri="{FF2B5EF4-FFF2-40B4-BE49-F238E27FC236}">
                <a16:creationId xmlns:a16="http://schemas.microsoft.com/office/drawing/2014/main" id="{9D8AC535-25B5-40A7-A3BB-49CB92A780CD}"/>
              </a:ext>
            </a:extLst>
          </p:cNvPr>
          <p:cNvSpPr/>
          <p:nvPr/>
        </p:nvSpPr>
        <p:spPr>
          <a:xfrm>
            <a:off x="6536501" y="684054"/>
            <a:ext cx="779180" cy="40011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3" name="Rectángulo 12">
            <a:extLst>
              <a:ext uri="{FF2B5EF4-FFF2-40B4-BE49-F238E27FC236}">
                <a16:creationId xmlns:a16="http://schemas.microsoft.com/office/drawing/2014/main" id="{35E3DB10-2A8C-4B7A-BB73-AEB0FF2F5BB4}"/>
              </a:ext>
            </a:extLst>
          </p:cNvPr>
          <p:cNvSpPr/>
          <p:nvPr/>
        </p:nvSpPr>
        <p:spPr>
          <a:xfrm>
            <a:off x="5931675" y="1345575"/>
            <a:ext cx="5999900" cy="523220"/>
          </a:xfrm>
          <a:prstGeom prst="rect">
            <a:avLst/>
          </a:prstGeom>
        </p:spPr>
        <p:txBody>
          <a:bodyPr wrap="square">
            <a:spAutoFit/>
          </a:bodyPr>
          <a:lstStyle/>
          <a:p>
            <a:pPr marL="285750" indent="-285750" algn="just">
              <a:buFont typeface="Wingdings" panose="05000000000000000000" pitchFamily="2" charset="2"/>
              <a:buChar char="ü"/>
            </a:pPr>
            <a:r>
              <a:rPr lang="es-ES" sz="1400" b="1" dirty="0">
                <a:latin typeface="Arial" panose="020B0604020202020204" pitchFamily="34" charset="0"/>
                <a:ea typeface="Calibri" panose="020F0502020204030204" pitchFamily="34" charset="0"/>
                <a:cs typeface="Times New Roman" panose="02020603050405020304" pitchFamily="18" charset="0"/>
              </a:rPr>
              <a:t>Escala de Saaty de importancia relativa: </a:t>
            </a:r>
            <a:r>
              <a:rPr lang="es-ES" sz="1400" dirty="0">
                <a:latin typeface="Arial" panose="020B0604020202020204" pitchFamily="34" charset="0"/>
                <a:ea typeface="Calibri" panose="020F0502020204030204" pitchFamily="34" charset="0"/>
                <a:cs typeface="Times New Roman" panose="02020603050405020304" pitchFamily="18" charset="0"/>
              </a:rPr>
              <a:t>Asignación de valores desde igualmente preferido (1) hasta extremadamente preferido (9)</a:t>
            </a:r>
            <a:endParaRPr lang="es-EC" sz="1400" dirty="0"/>
          </a:p>
        </p:txBody>
      </p:sp>
      <p:pic>
        <p:nvPicPr>
          <p:cNvPr id="14" name="Imagen 13">
            <a:extLst>
              <a:ext uri="{FF2B5EF4-FFF2-40B4-BE49-F238E27FC236}">
                <a16:creationId xmlns:a16="http://schemas.microsoft.com/office/drawing/2014/main" id="{6AB4273F-ADAF-47C5-BF92-CEA0D9479C3F}"/>
              </a:ext>
            </a:extLst>
          </p:cNvPr>
          <p:cNvPicPr>
            <a:picLocks noChangeAspect="1"/>
          </p:cNvPicPr>
          <p:nvPr/>
        </p:nvPicPr>
        <p:blipFill>
          <a:blip r:embed="rId8"/>
          <a:stretch>
            <a:fillRect/>
          </a:stretch>
        </p:blipFill>
        <p:spPr>
          <a:xfrm>
            <a:off x="6130317" y="2214687"/>
            <a:ext cx="5801258" cy="1593124"/>
          </a:xfrm>
          <a:prstGeom prst="rect">
            <a:avLst/>
          </a:prstGeom>
        </p:spPr>
      </p:pic>
      <p:sp>
        <p:nvSpPr>
          <p:cNvPr id="22" name="CuadroTexto 21">
            <a:extLst>
              <a:ext uri="{FF2B5EF4-FFF2-40B4-BE49-F238E27FC236}">
                <a16:creationId xmlns:a16="http://schemas.microsoft.com/office/drawing/2014/main" id="{A31976C2-0181-463C-AEC2-BF222D41F99B}"/>
              </a:ext>
            </a:extLst>
          </p:cNvPr>
          <p:cNvSpPr txBox="1"/>
          <p:nvPr/>
        </p:nvSpPr>
        <p:spPr>
          <a:xfrm>
            <a:off x="6130317" y="1857352"/>
            <a:ext cx="5835575" cy="369332"/>
          </a:xfrm>
          <a:prstGeom prst="rect">
            <a:avLst/>
          </a:prstGeom>
          <a:noFill/>
        </p:spPr>
        <p:txBody>
          <a:bodyPr wrap="square" rtlCol="0">
            <a:spAutoFit/>
          </a:bodyPr>
          <a:lstStyle/>
          <a:p>
            <a:r>
              <a:rPr lang="es-ES" b="1" dirty="0"/>
              <a:t>Resultados</a:t>
            </a:r>
            <a:endParaRPr lang="es-EC" b="1" dirty="0"/>
          </a:p>
        </p:txBody>
      </p:sp>
      <p:sp>
        <p:nvSpPr>
          <p:cNvPr id="18" name="Rectángulo 17">
            <a:extLst>
              <a:ext uri="{FF2B5EF4-FFF2-40B4-BE49-F238E27FC236}">
                <a16:creationId xmlns:a16="http://schemas.microsoft.com/office/drawing/2014/main" id="{9A878159-E8AD-4539-9B64-2FC1EC401227}"/>
              </a:ext>
            </a:extLst>
          </p:cNvPr>
          <p:cNvSpPr/>
          <p:nvPr/>
        </p:nvSpPr>
        <p:spPr>
          <a:xfrm>
            <a:off x="6130317" y="4338752"/>
            <a:ext cx="5801257" cy="1384995"/>
          </a:xfrm>
          <a:prstGeom prst="rect">
            <a:avLst/>
          </a:prstGeom>
        </p:spPr>
        <p:txBody>
          <a:bodyPr wrap="square">
            <a:spAutoFit/>
          </a:bodyPr>
          <a:lstStyle/>
          <a:p>
            <a:pPr algn="just"/>
            <a:r>
              <a:rPr lang="es-ES" sz="1400" dirty="0"/>
              <a:t>Criterios más importantes:</a:t>
            </a:r>
          </a:p>
          <a:p>
            <a:pPr marL="285750" indent="-285750" algn="just">
              <a:buFont typeface="Wingdings" panose="05000000000000000000" pitchFamily="2" charset="2"/>
              <a:buChar char="ü"/>
            </a:pPr>
            <a:r>
              <a:rPr lang="es-ES" sz="1400" dirty="0"/>
              <a:t>Posee una buena cantidad de servicios.</a:t>
            </a:r>
          </a:p>
          <a:p>
            <a:pPr marL="285750" indent="-285750" algn="just">
              <a:buFont typeface="Wingdings" panose="05000000000000000000" pitchFamily="2" charset="2"/>
              <a:buChar char="ü"/>
            </a:pPr>
            <a:r>
              <a:rPr lang="es-ES" sz="1400" dirty="0"/>
              <a:t>Los precios son asequibles, periodo de prueba de un año o $300 de saldo, cuotas mensuales de servicios gratuitos.</a:t>
            </a:r>
          </a:p>
          <a:p>
            <a:pPr marL="285750" indent="-285750" algn="just">
              <a:buFont typeface="Wingdings" panose="05000000000000000000" pitchFamily="2" charset="2"/>
              <a:buChar char="ü"/>
            </a:pPr>
            <a:r>
              <a:rPr lang="es-ES" sz="1400" dirty="0"/>
              <a:t>Variedad en los trabajos realizados con el robot humanoide NAO (y con diferentes tipos de robots).</a:t>
            </a:r>
          </a:p>
        </p:txBody>
      </p:sp>
      <p:sp>
        <p:nvSpPr>
          <p:cNvPr id="19" name="Rectángulo 18">
            <a:extLst>
              <a:ext uri="{FF2B5EF4-FFF2-40B4-BE49-F238E27FC236}">
                <a16:creationId xmlns:a16="http://schemas.microsoft.com/office/drawing/2014/main" id="{E43E9395-2D93-4320-B33B-CAE673771595}"/>
              </a:ext>
            </a:extLst>
          </p:cNvPr>
          <p:cNvSpPr/>
          <p:nvPr/>
        </p:nvSpPr>
        <p:spPr>
          <a:xfrm>
            <a:off x="6628863" y="3883609"/>
            <a:ext cx="5211683" cy="369332"/>
          </a:xfrm>
          <a:prstGeom prst="rect">
            <a:avLst/>
          </a:prstGeom>
        </p:spPr>
        <p:txBody>
          <a:bodyPr wrap="none">
            <a:spAutoFit/>
          </a:bodyPr>
          <a:lstStyle/>
          <a:p>
            <a:r>
              <a:rPr lang="es-ES" dirty="0"/>
              <a:t>Plataforma de servicios escogida: </a:t>
            </a:r>
            <a:r>
              <a:rPr lang="es-ES" b="1" dirty="0"/>
              <a:t>Google Cloud</a:t>
            </a:r>
            <a:endParaRPr lang="es-EC" b="1" dirty="0"/>
          </a:p>
        </p:txBody>
      </p:sp>
    </p:spTree>
    <p:extLst>
      <p:ext uri="{BB962C8B-B14F-4D97-AF65-F5344CB8AC3E}">
        <p14:creationId xmlns:p14="http://schemas.microsoft.com/office/powerpoint/2010/main" val="2178512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1155701" y="120701"/>
            <a:ext cx="10449732" cy="400110"/>
          </a:xfrm>
          <a:prstGeom prst="rect">
            <a:avLst/>
          </a:prstGeom>
          <a:noFill/>
        </p:spPr>
        <p:txBody>
          <a:bodyPr wrap="square" rtlCol="0">
            <a:spAutoFit/>
          </a:bodyPr>
          <a:lstStyle/>
          <a:p>
            <a:r>
              <a:rPr lang="es-ES" sz="2000" b="1" dirty="0"/>
              <a:t>Diseño del sistema Cloud Robotics para desarrollo de aplicativos de robótica social</a:t>
            </a:r>
          </a:p>
        </p:txBody>
      </p:sp>
      <p:sp>
        <p:nvSpPr>
          <p:cNvPr id="3" name="CuadroTexto 2">
            <a:extLst>
              <a:ext uri="{FF2B5EF4-FFF2-40B4-BE49-F238E27FC236}">
                <a16:creationId xmlns:a16="http://schemas.microsoft.com/office/drawing/2014/main" id="{B0F284E9-7D1E-4B22-A3C5-ED713310F6C6}"/>
              </a:ext>
            </a:extLst>
          </p:cNvPr>
          <p:cNvSpPr txBox="1"/>
          <p:nvPr/>
        </p:nvSpPr>
        <p:spPr>
          <a:xfrm>
            <a:off x="2997200" y="583960"/>
            <a:ext cx="6197600" cy="406265"/>
          </a:xfrm>
          <a:prstGeom prst="rect">
            <a:avLst/>
          </a:prstGeom>
          <a:noFill/>
        </p:spPr>
        <p:txBody>
          <a:bodyPr wrap="square" rtlCol="0">
            <a:spAutoFit/>
          </a:bodyPr>
          <a:lstStyle/>
          <a:p>
            <a:r>
              <a:rPr lang="es-EC" b="1" dirty="0"/>
              <a:t>Diseño de arquitectura para sistema Cloud Robotics</a:t>
            </a:r>
          </a:p>
        </p:txBody>
      </p:sp>
      <p:pic>
        <p:nvPicPr>
          <p:cNvPr id="21" name="Imagen 20">
            <a:extLst>
              <a:ext uri="{FF2B5EF4-FFF2-40B4-BE49-F238E27FC236}">
                <a16:creationId xmlns:a16="http://schemas.microsoft.com/office/drawing/2014/main" id="{31B90859-A314-4AC6-A739-7D39B20C299D}"/>
              </a:ext>
            </a:extLst>
          </p:cNvPr>
          <p:cNvPicPr/>
          <p:nvPr/>
        </p:nvPicPr>
        <p:blipFill>
          <a:blip r:embed="rId3"/>
          <a:stretch>
            <a:fillRect/>
          </a:stretch>
        </p:blipFill>
        <p:spPr>
          <a:xfrm>
            <a:off x="1295400" y="984458"/>
            <a:ext cx="10147300" cy="5086730"/>
          </a:xfrm>
          <a:prstGeom prst="rect">
            <a:avLst/>
          </a:prstGeom>
          <a:ln>
            <a:solidFill>
              <a:schemeClr val="tx1"/>
            </a:solidFill>
          </a:ln>
        </p:spPr>
      </p:pic>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4"/>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7" name="TextBox 2">
            <a:extLst>
              <a:ext uri="{FF2B5EF4-FFF2-40B4-BE49-F238E27FC236}">
                <a16:creationId xmlns:a16="http://schemas.microsoft.com/office/drawing/2014/main" id="{EBAE0291-C7AC-48C3-9D8F-E618665CBA6C}"/>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a:t>
            </a:r>
            <a:r>
              <a:rPr lang="es-419" sz="1000" b="1" dirty="0">
                <a:solidFill>
                  <a:schemeClr val="bg2">
                    <a:lumMod val="50000"/>
                  </a:schemeClr>
                </a:solidFill>
                <a:latin typeface="Calibri" panose="020F0502020204030204" pitchFamily="34" charset="0"/>
                <a:cs typeface="Calibri" panose="020F0502020204030204" pitchFamily="34" charset="0"/>
              </a:rPr>
              <a:t>3. Diseño     </a:t>
            </a:r>
            <a:r>
              <a:rPr lang="es-419" sz="1000" dirty="0">
                <a:solidFill>
                  <a:schemeClr val="bg2">
                    <a:lumMod val="50000"/>
                  </a:schemeClr>
                </a:solidFill>
                <a:latin typeface="Calibri" panose="020F0502020204030204" pitchFamily="34" charset="0"/>
                <a:cs typeface="Calibri" panose="020F0502020204030204" pitchFamily="34" charset="0"/>
              </a:rPr>
              <a:t>4. Implementación     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158402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288780F4-A167-4FA0-AB56-0CABE28D1A4C}"/>
              </a:ext>
            </a:extLst>
          </p:cNvPr>
          <p:cNvSpPr txBox="1"/>
          <p:nvPr/>
        </p:nvSpPr>
        <p:spPr>
          <a:xfrm>
            <a:off x="1155701" y="120701"/>
            <a:ext cx="10449732" cy="400110"/>
          </a:xfrm>
          <a:prstGeom prst="rect">
            <a:avLst/>
          </a:prstGeom>
          <a:noFill/>
        </p:spPr>
        <p:txBody>
          <a:bodyPr wrap="square" rtlCol="0">
            <a:spAutoFit/>
          </a:bodyPr>
          <a:lstStyle/>
          <a:p>
            <a:r>
              <a:rPr lang="es-ES" sz="2000" b="1" dirty="0"/>
              <a:t>Diseño del sistema Cloud Robotics para desarrollo de aplicativos de robótica social</a:t>
            </a:r>
          </a:p>
        </p:txBody>
      </p:sp>
      <p:pic>
        <p:nvPicPr>
          <p:cNvPr id="9" name="4 Imagen">
            <a:extLst>
              <a:ext uri="{FF2B5EF4-FFF2-40B4-BE49-F238E27FC236}">
                <a16:creationId xmlns:a16="http://schemas.microsoft.com/office/drawing/2014/main" id="{0F70BEF3-AA12-41A0-A290-53D887C981FA}"/>
              </a:ext>
            </a:extLst>
          </p:cNvPr>
          <p:cNvPicPr>
            <a:picLocks noChangeAspect="1" noChangeArrowheads="1"/>
          </p:cNvPicPr>
          <p:nvPr/>
        </p:nvPicPr>
        <p:blipFill>
          <a:blip r:embed="rId3"/>
          <a:srcRect l="6454" t="35651" r="48363" b="40483"/>
          <a:stretch>
            <a:fillRect/>
          </a:stretch>
        </p:blipFill>
        <p:spPr bwMode="auto">
          <a:xfrm>
            <a:off x="8950430" y="5888801"/>
            <a:ext cx="3202933" cy="918013"/>
          </a:xfrm>
          <a:prstGeom prst="rect">
            <a:avLst/>
          </a:prstGeom>
          <a:noFill/>
          <a:ln w="9525">
            <a:noFill/>
            <a:miter lim="800000"/>
            <a:headEnd/>
            <a:tailEnd/>
          </a:ln>
        </p:spPr>
      </p:pic>
      <p:sp>
        <p:nvSpPr>
          <p:cNvPr id="3" name="CuadroTexto 2">
            <a:extLst>
              <a:ext uri="{FF2B5EF4-FFF2-40B4-BE49-F238E27FC236}">
                <a16:creationId xmlns:a16="http://schemas.microsoft.com/office/drawing/2014/main" id="{B0F284E9-7D1E-4B22-A3C5-ED713310F6C6}"/>
              </a:ext>
            </a:extLst>
          </p:cNvPr>
          <p:cNvSpPr txBox="1"/>
          <p:nvPr/>
        </p:nvSpPr>
        <p:spPr>
          <a:xfrm>
            <a:off x="4465075" y="653226"/>
            <a:ext cx="2933200" cy="369332"/>
          </a:xfrm>
          <a:prstGeom prst="rect">
            <a:avLst/>
          </a:prstGeom>
          <a:noFill/>
        </p:spPr>
        <p:txBody>
          <a:bodyPr wrap="square" rtlCol="0">
            <a:spAutoFit/>
          </a:bodyPr>
          <a:lstStyle/>
          <a:p>
            <a:r>
              <a:rPr lang="es-ES" b="1" dirty="0"/>
              <a:t>Aplicativo de Educación</a:t>
            </a:r>
            <a:endParaRPr lang="es-EC" b="1" dirty="0"/>
          </a:p>
        </p:txBody>
      </p:sp>
      <p:sp>
        <p:nvSpPr>
          <p:cNvPr id="20" name="Rectángulo 19">
            <a:extLst>
              <a:ext uri="{FF2B5EF4-FFF2-40B4-BE49-F238E27FC236}">
                <a16:creationId xmlns:a16="http://schemas.microsoft.com/office/drawing/2014/main" id="{45E374AD-B574-49A0-BD17-B78163B3CA1A}"/>
              </a:ext>
            </a:extLst>
          </p:cNvPr>
          <p:cNvSpPr/>
          <p:nvPr/>
        </p:nvSpPr>
        <p:spPr>
          <a:xfrm>
            <a:off x="152900" y="1024122"/>
            <a:ext cx="2582758" cy="307777"/>
          </a:xfrm>
          <a:prstGeom prst="rect">
            <a:avLst/>
          </a:prstGeom>
        </p:spPr>
        <p:txBody>
          <a:bodyPr wrap="none">
            <a:spAutoFit/>
          </a:bodyPr>
          <a:lstStyle/>
          <a:p>
            <a:pPr lvl="0"/>
            <a:r>
              <a:rPr lang="es-419" sz="1400" b="1" u="sng" dirty="0"/>
              <a:t>Planteamiento del Problema</a:t>
            </a:r>
            <a:endParaRPr lang="es-EC" sz="1400" u="sng" dirty="0"/>
          </a:p>
        </p:txBody>
      </p:sp>
      <p:pic>
        <p:nvPicPr>
          <p:cNvPr id="2" name="Imagen 1">
            <a:extLst>
              <a:ext uri="{FF2B5EF4-FFF2-40B4-BE49-F238E27FC236}">
                <a16:creationId xmlns:a16="http://schemas.microsoft.com/office/drawing/2014/main" id="{66FA3F2E-834C-43F3-8810-F94B80A6942F}"/>
              </a:ext>
            </a:extLst>
          </p:cNvPr>
          <p:cNvPicPr>
            <a:picLocks noChangeAspect="1"/>
          </p:cNvPicPr>
          <p:nvPr/>
        </p:nvPicPr>
        <p:blipFill>
          <a:blip r:embed="rId4"/>
          <a:stretch>
            <a:fillRect/>
          </a:stretch>
        </p:blipFill>
        <p:spPr>
          <a:xfrm>
            <a:off x="916420" y="2157311"/>
            <a:ext cx="3638475" cy="1238055"/>
          </a:xfrm>
          <a:prstGeom prst="rect">
            <a:avLst/>
          </a:prstGeom>
        </p:spPr>
      </p:pic>
      <p:sp>
        <p:nvSpPr>
          <p:cNvPr id="4" name="Rectángulo 3">
            <a:extLst>
              <a:ext uri="{FF2B5EF4-FFF2-40B4-BE49-F238E27FC236}">
                <a16:creationId xmlns:a16="http://schemas.microsoft.com/office/drawing/2014/main" id="{7D44DB3E-E146-4855-98EC-0713E55F5FF9}"/>
              </a:ext>
            </a:extLst>
          </p:cNvPr>
          <p:cNvSpPr/>
          <p:nvPr/>
        </p:nvSpPr>
        <p:spPr>
          <a:xfrm>
            <a:off x="152900" y="1346223"/>
            <a:ext cx="4723900" cy="738664"/>
          </a:xfrm>
          <a:prstGeom prst="rect">
            <a:avLst/>
          </a:prstGeom>
        </p:spPr>
        <p:txBody>
          <a:bodyPr wrap="square">
            <a:spAutoFit/>
          </a:bodyPr>
          <a:lstStyle/>
          <a:p>
            <a:pPr algn="just"/>
            <a:r>
              <a:rPr lang="es-ES" sz="1400" dirty="0">
                <a:solidFill>
                  <a:srgbClr val="191919"/>
                </a:solidFill>
                <a:latin typeface="+mj-lt"/>
              </a:rPr>
              <a:t>El Índice del Domino de Inglés de EF (EF EPI) es el ranking de países o regiones más completo del mundo según las habilidades de inglés de los adultos.</a:t>
            </a:r>
            <a:endParaRPr lang="es-EC" sz="1400" dirty="0">
              <a:latin typeface="+mj-lt"/>
            </a:endParaRPr>
          </a:p>
        </p:txBody>
      </p:sp>
      <p:sp>
        <p:nvSpPr>
          <p:cNvPr id="7" name="Rectángulo 6">
            <a:extLst>
              <a:ext uri="{FF2B5EF4-FFF2-40B4-BE49-F238E27FC236}">
                <a16:creationId xmlns:a16="http://schemas.microsoft.com/office/drawing/2014/main" id="{FBECC34C-614F-43E3-940E-241E76282015}"/>
              </a:ext>
            </a:extLst>
          </p:cNvPr>
          <p:cNvSpPr/>
          <p:nvPr/>
        </p:nvSpPr>
        <p:spPr>
          <a:xfrm>
            <a:off x="802120" y="3373934"/>
            <a:ext cx="1609736" cy="261610"/>
          </a:xfrm>
          <a:prstGeom prst="rect">
            <a:avLst/>
          </a:prstGeom>
        </p:spPr>
        <p:txBody>
          <a:bodyPr wrap="none">
            <a:spAutoFit/>
          </a:bodyPr>
          <a:lstStyle/>
          <a:p>
            <a:r>
              <a:rPr lang="es-EC" sz="1100" dirty="0"/>
              <a:t>(</a:t>
            </a:r>
            <a:r>
              <a:rPr lang="es-EC" sz="1100" dirty="0" err="1"/>
              <a:t>Education</a:t>
            </a:r>
            <a:r>
              <a:rPr lang="es-EC" sz="1100" dirty="0"/>
              <a:t> </a:t>
            </a:r>
            <a:r>
              <a:rPr lang="es-EC" sz="1100" dirty="0" err="1"/>
              <a:t>First</a:t>
            </a:r>
            <a:r>
              <a:rPr lang="es-EC" sz="1100" dirty="0"/>
              <a:t>, 2015)</a:t>
            </a:r>
          </a:p>
        </p:txBody>
      </p:sp>
      <p:sp>
        <p:nvSpPr>
          <p:cNvPr id="8" name="Rectángulo 7">
            <a:extLst>
              <a:ext uri="{FF2B5EF4-FFF2-40B4-BE49-F238E27FC236}">
                <a16:creationId xmlns:a16="http://schemas.microsoft.com/office/drawing/2014/main" id="{3710CBE7-63E8-4515-95BA-979B4DD3FD8E}"/>
              </a:ext>
            </a:extLst>
          </p:cNvPr>
          <p:cNvSpPr/>
          <p:nvPr/>
        </p:nvSpPr>
        <p:spPr>
          <a:xfrm>
            <a:off x="152900" y="3928680"/>
            <a:ext cx="4723900" cy="738664"/>
          </a:xfrm>
          <a:prstGeom prst="rect">
            <a:avLst/>
          </a:prstGeom>
        </p:spPr>
        <p:txBody>
          <a:bodyPr wrap="square">
            <a:spAutoFit/>
          </a:bodyPr>
          <a:lstStyle/>
          <a:p>
            <a:pPr algn="just"/>
            <a:r>
              <a:rPr lang="es-EC" sz="1400" dirty="0">
                <a:latin typeface="Arial" panose="020B0604020202020204" pitchFamily="34" charset="0"/>
                <a:ea typeface="Calibri" panose="020F0502020204030204" pitchFamily="34" charset="0"/>
                <a:cs typeface="Times New Roman" panose="02020603050405020304" pitchFamily="18" charset="0"/>
              </a:rPr>
              <a:t>Aplicativo orientado al refuerzo de vocabulario, usando como técnica de enseñanza tarjetas de aprendizaje o flashcards.</a:t>
            </a:r>
            <a:endParaRPr lang="es-EC" sz="1400" dirty="0"/>
          </a:p>
        </p:txBody>
      </p:sp>
      <p:sp>
        <p:nvSpPr>
          <p:cNvPr id="16" name="Rectángulo 15">
            <a:extLst>
              <a:ext uri="{FF2B5EF4-FFF2-40B4-BE49-F238E27FC236}">
                <a16:creationId xmlns:a16="http://schemas.microsoft.com/office/drawing/2014/main" id="{C59825A1-9BF9-43A6-8918-08F269F7ACD7}"/>
              </a:ext>
            </a:extLst>
          </p:cNvPr>
          <p:cNvSpPr/>
          <p:nvPr/>
        </p:nvSpPr>
        <p:spPr>
          <a:xfrm>
            <a:off x="152900" y="3597799"/>
            <a:ext cx="1059906" cy="307777"/>
          </a:xfrm>
          <a:prstGeom prst="rect">
            <a:avLst/>
          </a:prstGeom>
        </p:spPr>
        <p:txBody>
          <a:bodyPr wrap="none">
            <a:spAutoFit/>
          </a:bodyPr>
          <a:lstStyle/>
          <a:p>
            <a:pPr lvl="0"/>
            <a:r>
              <a:rPr lang="es-419" sz="1400" b="1" u="sng" dirty="0"/>
              <a:t>Propuesta</a:t>
            </a:r>
            <a:endParaRPr lang="es-EC" sz="1400" u="sng" dirty="0"/>
          </a:p>
        </p:txBody>
      </p:sp>
      <p:pic>
        <p:nvPicPr>
          <p:cNvPr id="17" name="Imagen 16">
            <a:extLst>
              <a:ext uri="{FF2B5EF4-FFF2-40B4-BE49-F238E27FC236}">
                <a16:creationId xmlns:a16="http://schemas.microsoft.com/office/drawing/2014/main" id="{A103925B-560D-467B-B900-1712FD6EEE5B}"/>
              </a:ext>
            </a:extLst>
          </p:cNvPr>
          <p:cNvPicPr/>
          <p:nvPr/>
        </p:nvPicPr>
        <p:blipFill>
          <a:blip r:embed="rId5"/>
          <a:stretch>
            <a:fillRect/>
          </a:stretch>
        </p:blipFill>
        <p:spPr>
          <a:xfrm>
            <a:off x="1249762" y="4537797"/>
            <a:ext cx="2534767" cy="1674021"/>
          </a:xfrm>
          <a:prstGeom prst="rect">
            <a:avLst/>
          </a:prstGeom>
        </p:spPr>
      </p:pic>
      <p:sp>
        <p:nvSpPr>
          <p:cNvPr id="21" name="Rectángulo 20">
            <a:extLst>
              <a:ext uri="{FF2B5EF4-FFF2-40B4-BE49-F238E27FC236}">
                <a16:creationId xmlns:a16="http://schemas.microsoft.com/office/drawing/2014/main" id="{2287674B-5085-47D4-9AD7-297D8E86C255}"/>
              </a:ext>
            </a:extLst>
          </p:cNvPr>
          <p:cNvSpPr/>
          <p:nvPr/>
        </p:nvSpPr>
        <p:spPr>
          <a:xfrm>
            <a:off x="5728200" y="1037798"/>
            <a:ext cx="2619628" cy="307777"/>
          </a:xfrm>
          <a:prstGeom prst="rect">
            <a:avLst/>
          </a:prstGeom>
        </p:spPr>
        <p:txBody>
          <a:bodyPr wrap="none">
            <a:spAutoFit/>
          </a:bodyPr>
          <a:lstStyle/>
          <a:p>
            <a:pPr lvl="0"/>
            <a:r>
              <a:rPr lang="es-419" sz="1400" b="1" u="sng" dirty="0"/>
              <a:t>Arquitectura Cloud Robotics</a:t>
            </a:r>
            <a:endParaRPr lang="es-EC" sz="1400" u="sng" dirty="0"/>
          </a:p>
        </p:txBody>
      </p:sp>
      <p:pic>
        <p:nvPicPr>
          <p:cNvPr id="22" name="Imagen 21">
            <a:extLst>
              <a:ext uri="{FF2B5EF4-FFF2-40B4-BE49-F238E27FC236}">
                <a16:creationId xmlns:a16="http://schemas.microsoft.com/office/drawing/2014/main" id="{B0B35951-57EC-48C7-AA75-4735F21EFEEF}"/>
              </a:ext>
            </a:extLst>
          </p:cNvPr>
          <p:cNvPicPr/>
          <p:nvPr/>
        </p:nvPicPr>
        <p:blipFill rotWithShape="1">
          <a:blip r:embed="rId6"/>
          <a:srcRect l="1276"/>
          <a:stretch/>
        </p:blipFill>
        <p:spPr bwMode="auto">
          <a:xfrm>
            <a:off x="5270500" y="1653547"/>
            <a:ext cx="6768600" cy="3818959"/>
          </a:xfrm>
          <a:prstGeom prst="rect">
            <a:avLst/>
          </a:prstGeom>
          <a:ln w="9525"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sp>
        <p:nvSpPr>
          <p:cNvPr id="15" name="TextBox 2">
            <a:extLst>
              <a:ext uri="{FF2B5EF4-FFF2-40B4-BE49-F238E27FC236}">
                <a16:creationId xmlns:a16="http://schemas.microsoft.com/office/drawing/2014/main" id="{61DEF354-D7CF-4424-B245-FD415C1DA1C2}"/>
              </a:ext>
            </a:extLst>
          </p:cNvPr>
          <p:cNvSpPr txBox="1"/>
          <p:nvPr/>
        </p:nvSpPr>
        <p:spPr>
          <a:xfrm>
            <a:off x="152900" y="6534835"/>
            <a:ext cx="91198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Generalidades     2. Fundamentación Teórica     </a:t>
            </a:r>
            <a:r>
              <a:rPr lang="es-419" sz="1000" b="1" dirty="0">
                <a:solidFill>
                  <a:schemeClr val="bg2">
                    <a:lumMod val="50000"/>
                  </a:schemeClr>
                </a:solidFill>
                <a:latin typeface="Calibri" panose="020F0502020204030204" pitchFamily="34" charset="0"/>
                <a:cs typeface="Calibri" panose="020F0502020204030204" pitchFamily="34" charset="0"/>
              </a:rPr>
              <a:t>3. Diseño     </a:t>
            </a:r>
            <a:r>
              <a:rPr lang="es-419" sz="1000" dirty="0">
                <a:solidFill>
                  <a:schemeClr val="bg2">
                    <a:lumMod val="50000"/>
                  </a:schemeClr>
                </a:solidFill>
                <a:latin typeface="Calibri" panose="020F0502020204030204" pitchFamily="34" charset="0"/>
                <a:cs typeface="Calibri" panose="020F0502020204030204" pitchFamily="34" charset="0"/>
              </a:rPr>
              <a:t>4. Implementación     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3096117595"/>
      </p:ext>
    </p:extLst>
  </p:cSld>
  <p:clrMapOvr>
    <a:masterClrMapping/>
  </p:clrMapOvr>
</p:sld>
</file>

<file path=ppt/theme/theme1.xml><?xml version="1.0" encoding="utf-8"?>
<a:theme xmlns:a="http://schemas.openxmlformats.org/drawingml/2006/main" name="TEMA_ESP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A_ESPE" id="{88825A27-11E6-42AE-9F8C-31E6B38582E9}" vid="{35DDA59B-5FA1-487E-B9B4-5DFB8FD36220}"/>
    </a:ext>
  </a:extLst>
</a:theme>
</file>

<file path=ppt/theme/theme2.xml><?xml version="1.0" encoding="utf-8"?>
<a:theme xmlns:a="http://schemas.openxmlformats.org/drawingml/2006/main" name="TemaESPE">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sp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pe}" id="{7F31CE40-40C9-4D11-93DD-CCA3A5642D58}" vid="{814B2196-759D-498A-852F-BA38CD4EBCA8}"/>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TEMA_ESPE</Template>
  <TotalTime>3420</TotalTime>
  <Words>4341</Words>
  <Application>Microsoft Office PowerPoint</Application>
  <PresentationFormat>Panorámica</PresentationFormat>
  <Paragraphs>371</Paragraphs>
  <Slides>38</Slides>
  <Notes>37</Notes>
  <HiddenSlides>0</HiddenSlides>
  <MMClips>3</MMClips>
  <ScaleCrop>false</ScaleCrop>
  <HeadingPairs>
    <vt:vector size="8" baseType="variant">
      <vt:variant>
        <vt:lpstr>Fuentes usadas</vt:lpstr>
      </vt:variant>
      <vt:variant>
        <vt:i4>6</vt:i4>
      </vt:variant>
      <vt:variant>
        <vt:lpstr>Tema</vt:lpstr>
      </vt:variant>
      <vt:variant>
        <vt:i4>4</vt:i4>
      </vt:variant>
      <vt:variant>
        <vt:lpstr>Servidores OLE incrustados</vt:lpstr>
      </vt:variant>
      <vt:variant>
        <vt:i4>1</vt:i4>
      </vt:variant>
      <vt:variant>
        <vt:lpstr>Títulos de diapositiva</vt:lpstr>
      </vt:variant>
      <vt:variant>
        <vt:i4>38</vt:i4>
      </vt:variant>
    </vt:vector>
  </HeadingPairs>
  <TitlesOfParts>
    <vt:vector size="49" baseType="lpstr">
      <vt:lpstr>Arial</vt:lpstr>
      <vt:lpstr>Calibri</vt:lpstr>
      <vt:lpstr>Calibri Light</vt:lpstr>
      <vt:lpstr>Symbol</vt:lpstr>
      <vt:lpstr>Trebuchet MS</vt:lpstr>
      <vt:lpstr>Wingdings</vt:lpstr>
      <vt:lpstr>TEMA_ESPE</vt:lpstr>
      <vt:lpstr>TemaESPE</vt:lpstr>
      <vt:lpstr>espe}</vt:lpstr>
      <vt:lpstr>Tema de Office</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 GABRIEL VIRACOCHA MORALES</dc:creator>
  <cp:lastModifiedBy>LUIS GABRIEL VIRACOCHA MORALES</cp:lastModifiedBy>
  <cp:revision>113</cp:revision>
  <dcterms:created xsi:type="dcterms:W3CDTF">2021-07-20T01:35:54Z</dcterms:created>
  <dcterms:modified xsi:type="dcterms:W3CDTF">2021-07-26T16:54:02Z</dcterms:modified>
</cp:coreProperties>
</file>