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0.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1.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2.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1" r:id="rId3"/>
    <p:sldMasterId id="2147483702" r:id="rId4"/>
  </p:sldMasterIdLst>
  <p:notesMasterIdLst>
    <p:notesMasterId r:id="rId45"/>
  </p:notesMasterIdLst>
  <p:sldIdLst>
    <p:sldId id="696" r:id="rId5"/>
    <p:sldId id="662" r:id="rId6"/>
    <p:sldId id="663" r:id="rId7"/>
    <p:sldId id="654" r:id="rId8"/>
    <p:sldId id="665" r:id="rId9"/>
    <p:sldId id="666" r:id="rId10"/>
    <p:sldId id="659" r:id="rId11"/>
    <p:sldId id="667" r:id="rId12"/>
    <p:sldId id="675" r:id="rId13"/>
    <p:sldId id="697" r:id="rId14"/>
    <p:sldId id="703" r:id="rId15"/>
    <p:sldId id="698" r:id="rId16"/>
    <p:sldId id="699" r:id="rId17"/>
    <p:sldId id="677" r:id="rId18"/>
    <p:sldId id="700" r:id="rId19"/>
    <p:sldId id="701" r:id="rId20"/>
    <p:sldId id="702" r:id="rId21"/>
    <p:sldId id="668" r:id="rId22"/>
    <p:sldId id="676" r:id="rId23"/>
    <p:sldId id="678" r:id="rId24"/>
    <p:sldId id="669" r:id="rId25"/>
    <p:sldId id="671" r:id="rId26"/>
    <p:sldId id="686" r:id="rId27"/>
    <p:sldId id="687"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673" r:id="rId41"/>
    <p:sldId id="691" r:id="rId42"/>
    <p:sldId id="694" r:id="rId43"/>
    <p:sldId id="695"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71F"/>
    <a:srgbClr val="282F39"/>
    <a:srgbClr val="625D60"/>
    <a:srgbClr val="007A7F"/>
    <a:srgbClr val="222A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02" autoAdjust="0"/>
    <p:restoredTop sz="93134" autoAdjust="0"/>
  </p:normalViewPr>
  <p:slideViewPr>
    <p:cSldViewPr snapToGrid="0">
      <p:cViewPr>
        <p:scale>
          <a:sx n="75" d="100"/>
          <a:sy n="75" d="100"/>
        </p:scale>
        <p:origin x="7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file:///F:\pruebas\pruebas.od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pruebas\pruebas.ods"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F:\pruebas\pruebas.od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pruebas\pruebas.ods"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Precisión del sistema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Hoja1!$C$1</c:f>
              <c:strCache>
                <c:ptCount val="1"/>
                <c:pt idx="0">
                  <c:v>Distancia 1</c:v>
                </c:pt>
              </c:strCache>
            </c:strRef>
          </c:tx>
          <c:spPr>
            <a:solidFill>
              <a:schemeClr val="accent2">
                <a:shade val="65000"/>
              </a:schemeClr>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Hoja1!$C$2:$C$11</c:f>
              <c:numCache>
                <c:formatCode>General</c:formatCode>
                <c:ptCount val="10"/>
                <c:pt idx="0">
                  <c:v>99.92</c:v>
                </c:pt>
                <c:pt idx="1">
                  <c:v>99.9</c:v>
                </c:pt>
                <c:pt idx="2">
                  <c:v>92.28</c:v>
                </c:pt>
                <c:pt idx="3">
                  <c:v>99.92</c:v>
                </c:pt>
                <c:pt idx="4">
                  <c:v>98.52</c:v>
                </c:pt>
                <c:pt idx="5">
                  <c:v>99.11</c:v>
                </c:pt>
                <c:pt idx="6">
                  <c:v>98</c:v>
                </c:pt>
                <c:pt idx="7">
                  <c:v>99.66</c:v>
                </c:pt>
                <c:pt idx="8">
                  <c:v>99.97</c:v>
                </c:pt>
                <c:pt idx="9">
                  <c:v>99.17</c:v>
                </c:pt>
              </c:numCache>
            </c:numRef>
          </c:val>
        </c:ser>
        <c:ser>
          <c:idx val="1"/>
          <c:order val="1"/>
          <c:tx>
            <c:strRef>
              <c:f>Hoja1!$D$1</c:f>
              <c:strCache>
                <c:ptCount val="1"/>
                <c:pt idx="0">
                  <c:v>Distancia 2</c:v>
                </c:pt>
              </c:strCache>
            </c:strRef>
          </c:tx>
          <c:spPr>
            <a:solidFill>
              <a:schemeClr val="accent2"/>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Hoja1!$D$2:$D$11</c:f>
              <c:numCache>
                <c:formatCode>General</c:formatCode>
                <c:ptCount val="10"/>
                <c:pt idx="0">
                  <c:v>99.78</c:v>
                </c:pt>
                <c:pt idx="1">
                  <c:v>99.55</c:v>
                </c:pt>
                <c:pt idx="2">
                  <c:v>99.86</c:v>
                </c:pt>
                <c:pt idx="3">
                  <c:v>99.85</c:v>
                </c:pt>
                <c:pt idx="4">
                  <c:v>99.74</c:v>
                </c:pt>
                <c:pt idx="5">
                  <c:v>99.54</c:v>
                </c:pt>
                <c:pt idx="6">
                  <c:v>99.77</c:v>
                </c:pt>
                <c:pt idx="7">
                  <c:v>99.35</c:v>
                </c:pt>
                <c:pt idx="8">
                  <c:v>99.96</c:v>
                </c:pt>
                <c:pt idx="9">
                  <c:v>99.29</c:v>
                </c:pt>
              </c:numCache>
            </c:numRef>
          </c:val>
        </c:ser>
        <c:ser>
          <c:idx val="2"/>
          <c:order val="2"/>
          <c:tx>
            <c:strRef>
              <c:f>Hoja1!$E$1</c:f>
              <c:strCache>
                <c:ptCount val="1"/>
                <c:pt idx="0">
                  <c:v>Distancia 3</c:v>
                </c:pt>
              </c:strCache>
            </c:strRef>
          </c:tx>
          <c:spPr>
            <a:solidFill>
              <a:schemeClr val="accent2">
                <a:tint val="65000"/>
              </a:schemeClr>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Hoja1!$E$2:$E$11</c:f>
              <c:numCache>
                <c:formatCode>General</c:formatCode>
                <c:ptCount val="10"/>
                <c:pt idx="0">
                  <c:v>99.96</c:v>
                </c:pt>
                <c:pt idx="1">
                  <c:v>99.93</c:v>
                </c:pt>
                <c:pt idx="2">
                  <c:v>99.88</c:v>
                </c:pt>
                <c:pt idx="3">
                  <c:v>99.88</c:v>
                </c:pt>
                <c:pt idx="4">
                  <c:v>99.66</c:v>
                </c:pt>
                <c:pt idx="5">
                  <c:v>99.05</c:v>
                </c:pt>
                <c:pt idx="6">
                  <c:v>99.7</c:v>
                </c:pt>
                <c:pt idx="7">
                  <c:v>99.08</c:v>
                </c:pt>
                <c:pt idx="8">
                  <c:v>99.24</c:v>
                </c:pt>
                <c:pt idx="9">
                  <c:v>99.6</c:v>
                </c:pt>
              </c:numCache>
            </c:numRef>
          </c:val>
        </c:ser>
        <c:dLbls>
          <c:showLegendKey val="0"/>
          <c:showVal val="0"/>
          <c:showCatName val="0"/>
          <c:showSerName val="0"/>
          <c:showPercent val="0"/>
          <c:showBubbleSize val="0"/>
        </c:dLbls>
        <c:gapWidth val="219"/>
        <c:overlap val="-27"/>
        <c:axId val="1119479760"/>
        <c:axId val="1119473232"/>
      </c:barChart>
      <c:catAx>
        <c:axId val="111947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64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3232"/>
        <c:crosses val="autoZero"/>
        <c:auto val="1"/>
        <c:lblAlgn val="ctr"/>
        <c:lblOffset val="100"/>
        <c:noMultiLvlLbl val="0"/>
      </c:catAx>
      <c:valAx>
        <c:axId val="1119473232"/>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9760"/>
        <c:crosses val="autoZero"/>
        <c:crossBetween val="between"/>
        <c:majorUnit val="3"/>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sz="1400" b="0" i="0" baseline="0">
                <a:effectLst/>
              </a:rPr>
              <a:t>Tiempo de identificación facial</a:t>
            </a:r>
            <a:endParaRPr lang="es-EC" sz="140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Hoja1!$H$31</c:f>
              <c:strCache>
                <c:ptCount val="1"/>
                <c:pt idx="0">
                  <c:v>perfil izq</c:v>
                </c:pt>
              </c:strCache>
            </c:strRef>
          </c:tx>
          <c:spPr>
            <a:solidFill>
              <a:schemeClr val="accent3">
                <a:shade val="65000"/>
              </a:schemeClr>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Hoja1!$H$32:$H$41</c:f>
              <c:numCache>
                <c:formatCode>General</c:formatCode>
                <c:ptCount val="10"/>
                <c:pt idx="0">
                  <c:v>3.37</c:v>
                </c:pt>
                <c:pt idx="1">
                  <c:v>2.61</c:v>
                </c:pt>
                <c:pt idx="2">
                  <c:v>2.83</c:v>
                </c:pt>
                <c:pt idx="3">
                  <c:v>1.93</c:v>
                </c:pt>
                <c:pt idx="4">
                  <c:v>2.67</c:v>
                </c:pt>
                <c:pt idx="5">
                  <c:v>2.35</c:v>
                </c:pt>
                <c:pt idx="6">
                  <c:v>2.59</c:v>
                </c:pt>
                <c:pt idx="7">
                  <c:v>3.33</c:v>
                </c:pt>
                <c:pt idx="8">
                  <c:v>2.61</c:v>
                </c:pt>
                <c:pt idx="9">
                  <c:v>1.98</c:v>
                </c:pt>
              </c:numCache>
            </c:numRef>
          </c:val>
        </c:ser>
        <c:ser>
          <c:idx val="1"/>
          <c:order val="1"/>
          <c:tx>
            <c:strRef>
              <c:f>Hoja1!$I$31</c:f>
              <c:strCache>
                <c:ptCount val="1"/>
                <c:pt idx="0">
                  <c:v>perfil de frente</c:v>
                </c:pt>
              </c:strCache>
            </c:strRef>
          </c:tx>
          <c:spPr>
            <a:solidFill>
              <a:schemeClr val="accent3"/>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Hoja1!$I$32:$I$41</c:f>
              <c:numCache>
                <c:formatCode>General</c:formatCode>
                <c:ptCount val="10"/>
                <c:pt idx="0">
                  <c:v>1.77</c:v>
                </c:pt>
                <c:pt idx="1">
                  <c:v>2.0099999999999998</c:v>
                </c:pt>
                <c:pt idx="2">
                  <c:v>2.2000000000000002</c:v>
                </c:pt>
                <c:pt idx="3">
                  <c:v>2.46</c:v>
                </c:pt>
                <c:pt idx="4">
                  <c:v>2.16</c:v>
                </c:pt>
                <c:pt idx="5">
                  <c:v>2.2400000000000002</c:v>
                </c:pt>
                <c:pt idx="6">
                  <c:v>2.57</c:v>
                </c:pt>
                <c:pt idx="7">
                  <c:v>2.98</c:v>
                </c:pt>
                <c:pt idx="8">
                  <c:v>2.19</c:v>
                </c:pt>
                <c:pt idx="9">
                  <c:v>3.12</c:v>
                </c:pt>
              </c:numCache>
            </c:numRef>
          </c:val>
        </c:ser>
        <c:ser>
          <c:idx val="2"/>
          <c:order val="2"/>
          <c:tx>
            <c:strRef>
              <c:f>Hoja1!$J$31</c:f>
              <c:strCache>
                <c:ptCount val="1"/>
                <c:pt idx="0">
                  <c:v>perfil derecho</c:v>
                </c:pt>
              </c:strCache>
            </c:strRef>
          </c:tx>
          <c:spPr>
            <a:solidFill>
              <a:schemeClr val="accent3">
                <a:tint val="65000"/>
              </a:schemeClr>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Hoja1!$J$32:$J$41</c:f>
              <c:numCache>
                <c:formatCode>General</c:formatCode>
                <c:ptCount val="10"/>
                <c:pt idx="0">
                  <c:v>3.07</c:v>
                </c:pt>
                <c:pt idx="1">
                  <c:v>3.12</c:v>
                </c:pt>
                <c:pt idx="2">
                  <c:v>3.82</c:v>
                </c:pt>
                <c:pt idx="3">
                  <c:v>2.11</c:v>
                </c:pt>
                <c:pt idx="4">
                  <c:v>2.92</c:v>
                </c:pt>
                <c:pt idx="5">
                  <c:v>2.92</c:v>
                </c:pt>
                <c:pt idx="6">
                  <c:v>3.48</c:v>
                </c:pt>
                <c:pt idx="7">
                  <c:v>3.87</c:v>
                </c:pt>
                <c:pt idx="8">
                  <c:v>3.02</c:v>
                </c:pt>
                <c:pt idx="9">
                  <c:v>2.96</c:v>
                </c:pt>
              </c:numCache>
            </c:numRef>
          </c:val>
        </c:ser>
        <c:dLbls>
          <c:showLegendKey val="0"/>
          <c:showVal val="0"/>
          <c:showCatName val="0"/>
          <c:showSerName val="0"/>
          <c:showPercent val="0"/>
          <c:showBubbleSize val="0"/>
        </c:dLbls>
        <c:gapWidth val="219"/>
        <c:overlap val="-27"/>
        <c:axId val="727399232"/>
        <c:axId val="727396512"/>
      </c:barChart>
      <c:catAx>
        <c:axId val="72739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396512"/>
        <c:crosses val="autoZero"/>
        <c:auto val="1"/>
        <c:lblAlgn val="ctr"/>
        <c:lblOffset val="100"/>
        <c:noMultiLvlLbl val="0"/>
      </c:catAx>
      <c:valAx>
        <c:axId val="727396512"/>
        <c:scaling>
          <c:orientation val="minMax"/>
          <c:max val="4.2"/>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399232"/>
        <c:crosses val="autoZero"/>
        <c:crossBetween val="between"/>
        <c:majorUnit val="0.4"/>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es-ES" sz="1400" b="0" i="0" u="none" strike="noStrike" kern="1200" spc="0" baseline="0">
                <a:solidFill>
                  <a:srgbClr val="595959"/>
                </a:solidFill>
                <a:latin typeface="Arial" pitchFamily="34"/>
                <a:ea typeface="+mn-ea"/>
                <a:cs typeface="Arial" pitchFamily="34"/>
              </a:defRPr>
            </a:pPr>
            <a:r>
              <a:rPr lang="es-EC" sz="1400" b="0" i="0" u="none" strike="noStrike" kern="1200" cap="none" spc="0" baseline="0">
                <a:solidFill>
                  <a:srgbClr val="595959"/>
                </a:solidFill>
                <a:uFillTx/>
                <a:latin typeface="Arial" pitchFamily="34"/>
                <a:cs typeface="Arial" pitchFamily="34"/>
              </a:rPr>
              <a:t>Promedio FaceNet</a:t>
            </a:r>
          </a:p>
        </c:rich>
      </c:tx>
      <c:layout/>
      <c:overlay val="0"/>
      <c:spPr>
        <a:noFill/>
        <a:ln>
          <a:noFill/>
        </a:ln>
        <a:effectLst/>
      </c:spPr>
      <c:txPr>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es-ES" sz="1400" b="0" i="0" u="none" strike="noStrike" kern="1200" spc="0" baseline="0">
              <a:solidFill>
                <a:srgbClr val="595959"/>
              </a:solidFill>
              <a:latin typeface="Arial" pitchFamily="34"/>
              <a:ea typeface="+mn-ea"/>
              <a:cs typeface="Arial" pitchFamily="34"/>
            </a:defRPr>
          </a:pPr>
          <a:endParaRPr lang="es-EC"/>
        </a:p>
      </c:txPr>
    </c:title>
    <c:autoTitleDeleted val="0"/>
    <c:plotArea>
      <c:layout/>
      <c:lineChart>
        <c:grouping val="stacked"/>
        <c:varyColors val="0"/>
        <c:ser>
          <c:idx val="0"/>
          <c:order val="0"/>
          <c:tx>
            <c:strRef>
              <c:f>Hoja1!$A$12</c:f>
              <c:strCache>
                <c:ptCount val="1"/>
                <c:pt idx="0">
                  <c:v>Promedio</c:v>
                </c:pt>
              </c:strCache>
            </c:strRef>
          </c:tx>
          <c:spPr>
            <a:ln w="28575" cap="rnd" cmpd="sng" algn="ctr">
              <a:solidFill>
                <a:schemeClr val="accent4"/>
              </a:solidFill>
              <a:prstDash val="solid"/>
              <a:round/>
            </a:ln>
            <a:effectLst/>
          </c:spPr>
          <c:marker>
            <c:symbol val="none"/>
          </c:marker>
          <c:cat>
            <c:strRef>
              <c:f>Hoja1!$H$1:$J$1</c:f>
              <c:strCache>
                <c:ptCount val="3"/>
                <c:pt idx="0">
                  <c:v>perfil izq (30°)</c:v>
                </c:pt>
                <c:pt idx="1">
                  <c:v>perfil de frente</c:v>
                </c:pt>
                <c:pt idx="2">
                  <c:v>perfil derecho (-30°)</c:v>
                </c:pt>
              </c:strCache>
            </c:strRef>
          </c:cat>
          <c:val>
            <c:numRef>
              <c:f>Hoja1!$H$12:$J$12</c:f>
              <c:numCache>
                <c:formatCode>General</c:formatCode>
                <c:ptCount val="3"/>
                <c:pt idx="0">
                  <c:v>98.64500000000001</c:v>
                </c:pt>
                <c:pt idx="1">
                  <c:v>99.623999999999995</c:v>
                </c:pt>
                <c:pt idx="2">
                  <c:v>97.905000000000001</c:v>
                </c:pt>
              </c:numCache>
            </c:numRef>
          </c:val>
          <c:smooth val="0"/>
        </c:ser>
        <c:dLbls>
          <c:showLegendKey val="0"/>
          <c:showVal val="0"/>
          <c:showCatName val="0"/>
          <c:showSerName val="0"/>
          <c:showPercent val="0"/>
          <c:showBubbleSize val="0"/>
        </c:dLbls>
        <c:smooth val="0"/>
        <c:axId val="794116720"/>
        <c:axId val="794112912"/>
      </c:lineChart>
      <c:valAx>
        <c:axId val="794112912"/>
        <c:scaling>
          <c:orientation val="minMax"/>
          <c:max val="100"/>
          <c:min val="95"/>
        </c:scaling>
        <c:delete val="0"/>
        <c:axPos val="l"/>
        <c:majorGridlines>
          <c:spPr>
            <a:ln w="9528" cap="flat" cmpd="sng" algn="ctr">
              <a:solidFill>
                <a:srgbClr val="D9D9D9"/>
              </a:solidFill>
              <a:prstDash val="solid"/>
              <a:round/>
            </a:ln>
            <a:effectLst/>
          </c:spPr>
        </c:majorGridlines>
        <c:numFmt formatCode="General" sourceLinked="1"/>
        <c:majorTickMark val="none"/>
        <c:minorTickMark val="none"/>
        <c:tickLblPos val="nextTo"/>
        <c:spPr>
          <a:noFill/>
          <a:ln w="9525" cap="rnd" cmpd="sng" algn="ctr">
            <a:no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crossAx val="794116720"/>
        <c:crosses val="autoZero"/>
        <c:crossBetween val="between"/>
        <c:majorUnit val="1"/>
      </c:valAx>
      <c:catAx>
        <c:axId val="794116720"/>
        <c:scaling>
          <c:orientation val="minMax"/>
        </c:scaling>
        <c:delete val="0"/>
        <c:axPos val="b"/>
        <c:numFmt formatCode="General" sourceLinked="1"/>
        <c:majorTickMark val="none"/>
        <c:minorTickMark val="none"/>
        <c:tickLblPos val="nextTo"/>
        <c:spPr>
          <a:noFill/>
          <a:ln w="9528" cap="flat" cmpd="sng" algn="ctr">
            <a:solidFill>
              <a:srgbClr val="D9D9D9"/>
            </a:solid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crossAx val="79411291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legend>
    <c:plotVisOnly val="1"/>
    <c:dispBlanksAs val="gap"/>
    <c:showDLblsOverMax val="0"/>
  </c:chart>
  <c:spPr>
    <a:solidFill>
      <a:srgbClr val="FFFFFF"/>
    </a:solidFill>
    <a:ln w="9528" cap="flat" cmpd="sng" algn="ctr">
      <a:solidFill>
        <a:srgbClr val="D9D9D9"/>
      </a:solidFill>
      <a:prstDash val="solid"/>
      <a:round/>
    </a:ln>
    <a:effectLst/>
  </c:spPr>
  <c:txPr>
    <a:bodyPr lIns="0" tIns="0" rIns="0" bIns="0"/>
    <a:lstStyle/>
    <a:p>
      <a:pPr marL="0" marR="0" indent="0" defTabSz="914400" fontAlgn="auto" hangingPunct="1">
        <a:lnSpc>
          <a:spcPct val="100000"/>
        </a:lnSpc>
        <a:spcBef>
          <a:spcPts val="0"/>
        </a:spcBef>
        <a:spcAft>
          <a:spcPts val="0"/>
        </a:spcAft>
        <a:tabLst/>
        <a:defRPr lang="es-ES" sz="1000" b="0" i="0" u="none" strike="noStrike" kern="1200" baseline="0">
          <a:solidFill>
            <a:srgbClr val="000000"/>
          </a:solidFill>
          <a:latin typeface="Arial" pitchFamily="34"/>
          <a:cs typeface="Arial" pitchFamily="34"/>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es-ES" sz="1400" b="0" i="0" u="none" strike="noStrike" kern="1200" spc="0" baseline="0">
                <a:solidFill>
                  <a:srgbClr val="595959"/>
                </a:solidFill>
                <a:latin typeface="Arial" pitchFamily="34"/>
                <a:ea typeface="+mn-ea"/>
                <a:cs typeface="Arial" pitchFamily="34"/>
              </a:defRPr>
            </a:pPr>
            <a:r>
              <a:rPr lang="es-EC" sz="1400" b="0" i="0" u="none" strike="noStrike" kern="1200" cap="none" spc="0" baseline="0">
                <a:solidFill>
                  <a:srgbClr val="595959"/>
                </a:solidFill>
                <a:uFillTx/>
                <a:latin typeface="Arial" pitchFamily="34"/>
                <a:cs typeface="Arial" pitchFamily="34"/>
              </a:rPr>
              <a:t>Promedio tiempo de respuesta FaceNet</a:t>
            </a:r>
          </a:p>
        </c:rich>
      </c:tx>
      <c:layout/>
      <c:overlay val="0"/>
      <c:spPr>
        <a:noFill/>
        <a:ln>
          <a:noFill/>
        </a:ln>
        <a:effectLst/>
      </c:spPr>
      <c:txPr>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es-ES" sz="1400" b="0" i="0" u="none" strike="noStrike" kern="1200" spc="0" baseline="0">
              <a:solidFill>
                <a:srgbClr val="595959"/>
              </a:solidFill>
              <a:latin typeface="Arial" pitchFamily="34"/>
              <a:ea typeface="+mn-ea"/>
              <a:cs typeface="Arial" pitchFamily="34"/>
            </a:defRPr>
          </a:pPr>
          <a:endParaRPr lang="es-EC"/>
        </a:p>
      </c:txPr>
    </c:title>
    <c:autoTitleDeleted val="0"/>
    <c:plotArea>
      <c:layout/>
      <c:barChart>
        <c:barDir val="bar"/>
        <c:grouping val="clustered"/>
        <c:varyColors val="0"/>
        <c:ser>
          <c:idx val="0"/>
          <c:order val="0"/>
          <c:tx>
            <c:strRef>
              <c:f>Hoja1!$A$42</c:f>
              <c:strCache>
                <c:ptCount val="1"/>
                <c:pt idx="0">
                  <c:v>Promedio</c:v>
                </c:pt>
              </c:strCache>
            </c:strRef>
          </c:tx>
          <c:spPr>
            <a:solidFill>
              <a:schemeClr val="accent5"/>
            </a:solidFill>
            <a:ln>
              <a:noFill/>
            </a:ln>
            <a:effectLst/>
          </c:spPr>
          <c:invertIfNegative val="0"/>
          <c:cat>
            <c:strRef>
              <c:f>Hoja1!$H$31:$J$31</c:f>
              <c:strCache>
                <c:ptCount val="3"/>
                <c:pt idx="0">
                  <c:v>perfil izq (30°)</c:v>
                </c:pt>
                <c:pt idx="1">
                  <c:v>perfil de frente</c:v>
                </c:pt>
                <c:pt idx="2">
                  <c:v>perfil derecho (-30°)</c:v>
                </c:pt>
              </c:strCache>
            </c:strRef>
          </c:cat>
          <c:val>
            <c:numRef>
              <c:f>Hoja1!$H$42:$J$42</c:f>
              <c:numCache>
                <c:formatCode>General</c:formatCode>
                <c:ptCount val="3"/>
                <c:pt idx="0">
                  <c:v>2.6269999999999998</c:v>
                </c:pt>
                <c:pt idx="1">
                  <c:v>2.37</c:v>
                </c:pt>
                <c:pt idx="2">
                  <c:v>3.1290000000000004</c:v>
                </c:pt>
              </c:numCache>
            </c:numRef>
          </c:val>
        </c:ser>
        <c:dLbls>
          <c:showLegendKey val="0"/>
          <c:showVal val="0"/>
          <c:showCatName val="0"/>
          <c:showSerName val="0"/>
          <c:showPercent val="0"/>
          <c:showBubbleSize val="0"/>
        </c:dLbls>
        <c:gapWidth val="150"/>
        <c:axId val="1120613952"/>
        <c:axId val="1120616128"/>
      </c:barChart>
      <c:valAx>
        <c:axId val="1120616128"/>
        <c:scaling>
          <c:orientation val="minMax"/>
          <c:max val="4"/>
          <c:min val="0"/>
        </c:scaling>
        <c:delete val="0"/>
        <c:axPos val="b"/>
        <c:majorGridlines>
          <c:spPr>
            <a:ln w="9528" cap="flat" cmpd="sng" algn="ctr">
              <a:solidFill>
                <a:srgbClr val="D9D9D9"/>
              </a:solidFill>
              <a:prstDash val="solid"/>
              <a:round/>
            </a:ln>
            <a:effectLst/>
          </c:spPr>
        </c:majorGridlines>
        <c:numFmt formatCode="General" sourceLinked="1"/>
        <c:majorTickMark val="none"/>
        <c:minorTickMark val="none"/>
        <c:tickLblPos val="nextTo"/>
        <c:spPr>
          <a:noFill/>
          <a:ln w="9525" cap="rnd" cmpd="sng" algn="ctr">
            <a:no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crossAx val="1120613952"/>
        <c:crosses val="autoZero"/>
        <c:crossBetween val="between"/>
        <c:majorUnit val="0.5"/>
      </c:valAx>
      <c:catAx>
        <c:axId val="1120613952"/>
        <c:scaling>
          <c:orientation val="minMax"/>
        </c:scaling>
        <c:delete val="0"/>
        <c:axPos val="l"/>
        <c:numFmt formatCode="General" sourceLinked="1"/>
        <c:majorTickMark val="none"/>
        <c:minorTickMark val="none"/>
        <c:tickLblPos val="nextTo"/>
        <c:spPr>
          <a:noFill/>
          <a:ln w="9528" cap="flat" cmpd="sng" algn="ctr">
            <a:solidFill>
              <a:srgbClr val="D9D9D9"/>
            </a:solid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crossAx val="112061612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es-ES" sz="900" b="0" i="0" u="none" strike="noStrike" kern="1200" baseline="0">
              <a:solidFill>
                <a:srgbClr val="595959"/>
              </a:solidFill>
              <a:latin typeface="Arial" pitchFamily="34"/>
              <a:ea typeface="+mn-ea"/>
              <a:cs typeface="Arial" pitchFamily="34"/>
            </a:defRPr>
          </a:pPr>
          <a:endParaRPr lang="es-EC"/>
        </a:p>
      </c:txPr>
    </c:legend>
    <c:plotVisOnly val="1"/>
    <c:dispBlanksAs val="gap"/>
    <c:showDLblsOverMax val="0"/>
  </c:chart>
  <c:spPr>
    <a:solidFill>
      <a:srgbClr val="FFFFFF"/>
    </a:solidFill>
    <a:ln w="9528" cap="flat" cmpd="sng" algn="ctr">
      <a:solidFill>
        <a:srgbClr val="D9D9D9"/>
      </a:solidFill>
      <a:prstDash val="solid"/>
      <a:round/>
    </a:ln>
    <a:effectLst/>
  </c:spPr>
  <c:txPr>
    <a:bodyPr lIns="0" tIns="0" rIns="0" bIns="0"/>
    <a:lstStyle/>
    <a:p>
      <a:pPr marL="0" marR="0" indent="0" defTabSz="914400" fontAlgn="auto" hangingPunct="1">
        <a:lnSpc>
          <a:spcPct val="100000"/>
        </a:lnSpc>
        <a:spcBef>
          <a:spcPts val="0"/>
        </a:spcBef>
        <a:spcAft>
          <a:spcPts val="0"/>
        </a:spcAft>
        <a:tabLst/>
        <a:defRPr lang="es-ES" sz="1000" b="0" i="0" u="none" strike="noStrike" kern="1200" baseline="0">
          <a:solidFill>
            <a:srgbClr val="000000"/>
          </a:solidFill>
          <a:latin typeface="Arial" pitchFamily="34"/>
          <a:cs typeface="Arial" pitchFamily="34"/>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Presición del sistema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Hoja2!$H$1</c:f>
              <c:strCache>
                <c:ptCount val="1"/>
                <c:pt idx="0">
                  <c:v>perfil izq</c:v>
                </c:pt>
              </c:strCache>
            </c:strRef>
          </c:tx>
          <c:spPr>
            <a:solidFill>
              <a:schemeClr val="accent1">
                <a:shade val="65000"/>
              </a:schemeClr>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Hoja2!$H$2:$H$11</c:f>
              <c:numCache>
                <c:formatCode>General</c:formatCode>
                <c:ptCount val="10"/>
                <c:pt idx="0">
                  <c:v>99.36</c:v>
                </c:pt>
                <c:pt idx="1">
                  <c:v>99.68</c:v>
                </c:pt>
                <c:pt idx="2">
                  <c:v>99.49</c:v>
                </c:pt>
                <c:pt idx="3">
                  <c:v>97.61</c:v>
                </c:pt>
                <c:pt idx="4">
                  <c:v>93.36</c:v>
                </c:pt>
                <c:pt idx="5">
                  <c:v>85.43</c:v>
                </c:pt>
                <c:pt idx="6">
                  <c:v>98.7</c:v>
                </c:pt>
                <c:pt idx="7">
                  <c:v>91.35</c:v>
                </c:pt>
                <c:pt idx="8">
                  <c:v>98.59</c:v>
                </c:pt>
                <c:pt idx="9">
                  <c:v>95.35</c:v>
                </c:pt>
              </c:numCache>
            </c:numRef>
          </c:val>
        </c:ser>
        <c:ser>
          <c:idx val="1"/>
          <c:order val="1"/>
          <c:tx>
            <c:strRef>
              <c:f>Hoja2!$J$1</c:f>
              <c:strCache>
                <c:ptCount val="1"/>
                <c:pt idx="0">
                  <c:v>perfil derecho</c:v>
                </c:pt>
              </c:strCache>
            </c:strRef>
          </c:tx>
          <c:spPr>
            <a:solidFill>
              <a:schemeClr val="accent1"/>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Hoja2!$J$2:$J$11</c:f>
              <c:numCache>
                <c:formatCode>General</c:formatCode>
                <c:ptCount val="10"/>
                <c:pt idx="0">
                  <c:v>99.96</c:v>
                </c:pt>
                <c:pt idx="1">
                  <c:v>99.73</c:v>
                </c:pt>
                <c:pt idx="2">
                  <c:v>99.43</c:v>
                </c:pt>
                <c:pt idx="3">
                  <c:v>99.98</c:v>
                </c:pt>
                <c:pt idx="4">
                  <c:v>96.93</c:v>
                </c:pt>
                <c:pt idx="5">
                  <c:v>85.74</c:v>
                </c:pt>
                <c:pt idx="6">
                  <c:v>97.86</c:v>
                </c:pt>
                <c:pt idx="7">
                  <c:v>94.94</c:v>
                </c:pt>
                <c:pt idx="8">
                  <c:v>93.33</c:v>
                </c:pt>
                <c:pt idx="9">
                  <c:v>97.19</c:v>
                </c:pt>
              </c:numCache>
            </c:numRef>
          </c:val>
        </c:ser>
        <c:ser>
          <c:idx val="2"/>
          <c:order val="2"/>
          <c:tx>
            <c:strRef>
              <c:f>Hoja2!$I$1</c:f>
              <c:strCache>
                <c:ptCount val="1"/>
                <c:pt idx="0">
                  <c:v>perfil de frente</c:v>
                </c:pt>
              </c:strCache>
            </c:strRef>
          </c:tx>
          <c:spPr>
            <a:solidFill>
              <a:schemeClr val="accent1">
                <a:tint val="65000"/>
              </a:schemeClr>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Hoja2!$I$2:$I$11</c:f>
              <c:numCache>
                <c:formatCode>General</c:formatCode>
                <c:ptCount val="10"/>
                <c:pt idx="0">
                  <c:v>99.78</c:v>
                </c:pt>
                <c:pt idx="1">
                  <c:v>99.85</c:v>
                </c:pt>
                <c:pt idx="2">
                  <c:v>99.32</c:v>
                </c:pt>
                <c:pt idx="3">
                  <c:v>99.98</c:v>
                </c:pt>
                <c:pt idx="4">
                  <c:v>99.91</c:v>
                </c:pt>
                <c:pt idx="5">
                  <c:v>99.67</c:v>
                </c:pt>
                <c:pt idx="6">
                  <c:v>98.45</c:v>
                </c:pt>
                <c:pt idx="7">
                  <c:v>98.78</c:v>
                </c:pt>
                <c:pt idx="8">
                  <c:v>99.2</c:v>
                </c:pt>
                <c:pt idx="9">
                  <c:v>99.24</c:v>
                </c:pt>
              </c:numCache>
            </c:numRef>
          </c:val>
        </c:ser>
        <c:dLbls>
          <c:showLegendKey val="0"/>
          <c:showVal val="0"/>
          <c:showCatName val="0"/>
          <c:showSerName val="0"/>
          <c:showPercent val="0"/>
          <c:showBubbleSize val="0"/>
        </c:dLbls>
        <c:gapWidth val="219"/>
        <c:overlap val="-27"/>
        <c:axId val="727397056"/>
        <c:axId val="727398144"/>
      </c:barChart>
      <c:catAx>
        <c:axId val="72739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398144"/>
        <c:crosses val="autoZero"/>
        <c:auto val="1"/>
        <c:lblAlgn val="ctr"/>
        <c:lblOffset val="100"/>
        <c:noMultiLvlLbl val="0"/>
      </c:catAx>
      <c:valAx>
        <c:axId val="727398144"/>
        <c:scaling>
          <c:orientation val="minMax"/>
          <c:max val="100"/>
          <c:min val="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397056"/>
        <c:crosses val="autoZero"/>
        <c:crossBetween val="between"/>
        <c:majorUnit val="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Tiempo de identificación facial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Hoja2!$H$30</c:f>
              <c:strCache>
                <c:ptCount val="1"/>
                <c:pt idx="0">
                  <c:v>perfil izq</c:v>
                </c:pt>
              </c:strCache>
            </c:strRef>
          </c:tx>
          <c:spPr>
            <a:solidFill>
              <a:schemeClr val="accent1">
                <a:shade val="65000"/>
              </a:schemeClr>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Hoja2!$H$31:$H$40</c:f>
              <c:numCache>
                <c:formatCode>General</c:formatCode>
                <c:ptCount val="10"/>
                <c:pt idx="0">
                  <c:v>4.88</c:v>
                </c:pt>
                <c:pt idx="1">
                  <c:v>6.53</c:v>
                </c:pt>
                <c:pt idx="2">
                  <c:v>5.14</c:v>
                </c:pt>
                <c:pt idx="3">
                  <c:v>4.7699999999999996</c:v>
                </c:pt>
                <c:pt idx="4">
                  <c:v>5.81</c:v>
                </c:pt>
                <c:pt idx="5">
                  <c:v>5.25</c:v>
                </c:pt>
                <c:pt idx="6">
                  <c:v>5.44</c:v>
                </c:pt>
                <c:pt idx="7">
                  <c:v>6.16</c:v>
                </c:pt>
                <c:pt idx="8">
                  <c:v>5.07</c:v>
                </c:pt>
                <c:pt idx="9">
                  <c:v>5.96</c:v>
                </c:pt>
              </c:numCache>
            </c:numRef>
          </c:val>
        </c:ser>
        <c:ser>
          <c:idx val="1"/>
          <c:order val="1"/>
          <c:tx>
            <c:strRef>
              <c:f>Hoja2!$J$30</c:f>
              <c:strCache>
                <c:ptCount val="1"/>
                <c:pt idx="0">
                  <c:v>perfil derecho</c:v>
                </c:pt>
              </c:strCache>
            </c:strRef>
          </c:tx>
          <c:spPr>
            <a:solidFill>
              <a:schemeClr val="accent1"/>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Hoja2!$J$31:$J$40</c:f>
              <c:numCache>
                <c:formatCode>General</c:formatCode>
                <c:ptCount val="10"/>
                <c:pt idx="0">
                  <c:v>5.63</c:v>
                </c:pt>
                <c:pt idx="1">
                  <c:v>6.4</c:v>
                </c:pt>
                <c:pt idx="2">
                  <c:v>4.67</c:v>
                </c:pt>
                <c:pt idx="3">
                  <c:v>5.81</c:v>
                </c:pt>
                <c:pt idx="4">
                  <c:v>6.28</c:v>
                </c:pt>
                <c:pt idx="5">
                  <c:v>5.27</c:v>
                </c:pt>
                <c:pt idx="6">
                  <c:v>4.3</c:v>
                </c:pt>
                <c:pt idx="7">
                  <c:v>4.12</c:v>
                </c:pt>
                <c:pt idx="8">
                  <c:v>5.08</c:v>
                </c:pt>
                <c:pt idx="9">
                  <c:v>5.42</c:v>
                </c:pt>
              </c:numCache>
            </c:numRef>
          </c:val>
        </c:ser>
        <c:ser>
          <c:idx val="2"/>
          <c:order val="2"/>
          <c:tx>
            <c:strRef>
              <c:f>Hoja2!$I$30</c:f>
              <c:strCache>
                <c:ptCount val="1"/>
                <c:pt idx="0">
                  <c:v>perfil de frente</c:v>
                </c:pt>
              </c:strCache>
            </c:strRef>
          </c:tx>
          <c:spPr>
            <a:solidFill>
              <a:schemeClr val="accent1">
                <a:tint val="65000"/>
              </a:schemeClr>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Hoja2!$I$31:$I$40</c:f>
              <c:numCache>
                <c:formatCode>General</c:formatCode>
                <c:ptCount val="10"/>
                <c:pt idx="0">
                  <c:v>2.91</c:v>
                </c:pt>
                <c:pt idx="1">
                  <c:v>3.17</c:v>
                </c:pt>
                <c:pt idx="2">
                  <c:v>3.48</c:v>
                </c:pt>
                <c:pt idx="3">
                  <c:v>2.52</c:v>
                </c:pt>
                <c:pt idx="4">
                  <c:v>3.44</c:v>
                </c:pt>
                <c:pt idx="5">
                  <c:v>2.2799999999999998</c:v>
                </c:pt>
                <c:pt idx="6">
                  <c:v>3.32</c:v>
                </c:pt>
                <c:pt idx="7">
                  <c:v>2.4900000000000002</c:v>
                </c:pt>
                <c:pt idx="8">
                  <c:v>3.77</c:v>
                </c:pt>
                <c:pt idx="9">
                  <c:v>3.62</c:v>
                </c:pt>
              </c:numCache>
            </c:numRef>
          </c:val>
        </c:ser>
        <c:dLbls>
          <c:showLegendKey val="0"/>
          <c:showVal val="0"/>
          <c:showCatName val="0"/>
          <c:showSerName val="0"/>
          <c:showPercent val="0"/>
          <c:showBubbleSize val="0"/>
        </c:dLbls>
        <c:gapWidth val="219"/>
        <c:overlap val="-27"/>
        <c:axId val="727401408"/>
        <c:axId val="727397600"/>
      </c:barChart>
      <c:catAx>
        <c:axId val="72740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397600"/>
        <c:crosses val="autoZero"/>
        <c:auto val="1"/>
        <c:lblAlgn val="ctr"/>
        <c:lblOffset val="100"/>
        <c:noMultiLvlLbl val="0"/>
      </c:catAx>
      <c:valAx>
        <c:axId val="727397600"/>
        <c:scaling>
          <c:orientation val="minMax"/>
          <c:max val="6.8"/>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27401408"/>
        <c:crosses val="autoZero"/>
        <c:crossBetween val="between"/>
        <c:majorUnit val="0.8"/>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Arial" pitchFamily="34"/>
                <a:cs typeface="Arial" pitchFamily="34"/>
              </a:defRPr>
            </a:pPr>
            <a:r>
              <a:rPr lang="es-EC" sz="1400" b="0" i="0" u="none" strike="noStrike" kern="1200" cap="none" spc="0" baseline="0">
                <a:solidFill>
                  <a:srgbClr val="595959"/>
                </a:solidFill>
                <a:uFillTx/>
                <a:latin typeface="Arial" pitchFamily="34"/>
                <a:cs typeface="Arial" pitchFamily="34"/>
              </a:rPr>
              <a:t>Promedio del sistema</a:t>
            </a:r>
          </a:p>
        </c:rich>
      </c:tx>
      <c:layout/>
      <c:overlay val="0"/>
      <c:spPr>
        <a:noFill/>
        <a:ln>
          <a:noFill/>
        </a:ln>
      </c:spPr>
    </c:title>
    <c:autoTitleDeleted val="0"/>
    <c:plotArea>
      <c:layout/>
      <c:lineChart>
        <c:grouping val="stacked"/>
        <c:varyColors val="0"/>
        <c:ser>
          <c:idx val="0"/>
          <c:order val="0"/>
          <c:tx>
            <c:strRef>
              <c:f>Hoja2!$A$12</c:f>
              <c:strCache>
                <c:ptCount val="1"/>
                <c:pt idx="0">
                  <c:v>promedio</c:v>
                </c:pt>
              </c:strCache>
            </c:strRef>
          </c:tx>
          <c:spPr>
            <a:ln w="28575" cap="rnd">
              <a:solidFill>
                <a:srgbClr val="5B9BD5"/>
              </a:solidFill>
              <a:prstDash val="solid"/>
              <a:round/>
            </a:ln>
          </c:spPr>
          <c:marker>
            <c:symbol val="none"/>
          </c:marker>
          <c:cat>
            <c:strRef>
              <c:f>Hoja2!$H$1:$J$1</c:f>
              <c:strCache>
                <c:ptCount val="3"/>
                <c:pt idx="0">
                  <c:v>perfil izq (30°)</c:v>
                </c:pt>
                <c:pt idx="1">
                  <c:v>perfil de frente</c:v>
                </c:pt>
                <c:pt idx="2">
                  <c:v>perfil derecho (-30°)</c:v>
                </c:pt>
              </c:strCache>
            </c:strRef>
          </c:cat>
          <c:val>
            <c:numRef>
              <c:f>Hoja2!$H$12:$J$12</c:f>
              <c:numCache>
                <c:formatCode>General</c:formatCode>
                <c:ptCount val="3"/>
                <c:pt idx="0">
                  <c:v>95.892000000000024</c:v>
                </c:pt>
                <c:pt idx="1">
                  <c:v>99.418000000000006</c:v>
                </c:pt>
                <c:pt idx="2">
                  <c:v>96.508999999999986</c:v>
                </c:pt>
              </c:numCache>
            </c:numRef>
          </c:val>
          <c:smooth val="0"/>
        </c:ser>
        <c:dLbls>
          <c:showLegendKey val="0"/>
          <c:showVal val="0"/>
          <c:showCatName val="0"/>
          <c:showSerName val="0"/>
          <c:showPercent val="0"/>
          <c:showBubbleSize val="0"/>
        </c:dLbls>
        <c:smooth val="0"/>
        <c:axId val="794109104"/>
        <c:axId val="794114000"/>
      </c:lineChart>
      <c:valAx>
        <c:axId val="794114000"/>
        <c:scaling>
          <c:orientation val="minMax"/>
          <c:max val="100"/>
          <c:min val="95"/>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794109104"/>
        <c:crosses val="autoZero"/>
        <c:crossBetween val="between"/>
        <c:majorUnit val="1"/>
      </c:valAx>
      <c:catAx>
        <c:axId val="794109104"/>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794114000"/>
        <c:crosses val="autoZero"/>
        <c:auto val="1"/>
        <c:lblAlgn val="ctr"/>
        <c:lblOffset val="100"/>
        <c:noMultiLvlLbl val="0"/>
      </c:catAx>
      <c:spPr>
        <a:noFill/>
        <a:ln>
          <a:noFill/>
        </a:ln>
      </c:spPr>
    </c:plotArea>
    <c:legend>
      <c:legendPos val="b"/>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s-ES" sz="1000" b="0" i="0" u="none" strike="noStrike" kern="1200" baseline="0">
          <a:solidFill>
            <a:srgbClr val="000000"/>
          </a:solidFill>
          <a:latin typeface="Arial" pitchFamily="34"/>
          <a:cs typeface="Arial" pitchFamily="34"/>
        </a:defRPr>
      </a:pPr>
      <a:endParaRPr lang="es-EC"/>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Arial" pitchFamily="34"/>
                <a:cs typeface="Arial" pitchFamily="34"/>
              </a:defRPr>
            </a:pPr>
            <a:r>
              <a:rPr lang="es-EC" sz="1400" b="0" i="0" u="none" strike="noStrike" kern="1200" cap="none" spc="0" baseline="0">
                <a:solidFill>
                  <a:srgbClr val="595959"/>
                </a:solidFill>
                <a:uFillTx/>
                <a:latin typeface="Arial" pitchFamily="34"/>
                <a:cs typeface="Arial" pitchFamily="34"/>
              </a:rPr>
              <a:t>Promedio tiempo de respuesta </a:t>
            </a:r>
          </a:p>
        </c:rich>
      </c:tx>
      <c:layout/>
      <c:overlay val="0"/>
      <c:spPr>
        <a:noFill/>
        <a:ln>
          <a:noFill/>
        </a:ln>
      </c:spPr>
    </c:title>
    <c:autoTitleDeleted val="0"/>
    <c:plotArea>
      <c:layout/>
      <c:barChart>
        <c:barDir val="bar"/>
        <c:grouping val="clustered"/>
        <c:varyColors val="0"/>
        <c:ser>
          <c:idx val="0"/>
          <c:order val="0"/>
          <c:tx>
            <c:strRef>
              <c:f>Hoja2!$A$41</c:f>
              <c:strCache>
                <c:ptCount val="1"/>
                <c:pt idx="0">
                  <c:v>Promedio</c:v>
                </c:pt>
              </c:strCache>
            </c:strRef>
          </c:tx>
          <c:spPr>
            <a:solidFill>
              <a:srgbClr val="5B9BD5"/>
            </a:solidFill>
            <a:ln>
              <a:noFill/>
            </a:ln>
          </c:spPr>
          <c:invertIfNegative val="0"/>
          <c:cat>
            <c:strRef>
              <c:f>Hoja2!$H$1:$J$1</c:f>
              <c:strCache>
                <c:ptCount val="3"/>
                <c:pt idx="0">
                  <c:v>perfil izq (30°)</c:v>
                </c:pt>
                <c:pt idx="1">
                  <c:v>perfil de frente</c:v>
                </c:pt>
                <c:pt idx="2">
                  <c:v>perfil derecho (-30°)</c:v>
                </c:pt>
              </c:strCache>
            </c:strRef>
          </c:cat>
          <c:val>
            <c:numRef>
              <c:f>Hoja2!$H$41:$J$41</c:f>
              <c:numCache>
                <c:formatCode>General</c:formatCode>
                <c:ptCount val="3"/>
                <c:pt idx="0">
                  <c:v>5.5009999999999994</c:v>
                </c:pt>
                <c:pt idx="1">
                  <c:v>3.1</c:v>
                </c:pt>
                <c:pt idx="2">
                  <c:v>5.298</c:v>
                </c:pt>
              </c:numCache>
            </c:numRef>
          </c:val>
        </c:ser>
        <c:dLbls>
          <c:showLegendKey val="0"/>
          <c:showVal val="0"/>
          <c:showCatName val="0"/>
          <c:showSerName val="0"/>
          <c:showPercent val="0"/>
          <c:showBubbleSize val="0"/>
        </c:dLbls>
        <c:gapWidth val="150"/>
        <c:axId val="761214720"/>
        <c:axId val="761217440"/>
      </c:barChart>
      <c:valAx>
        <c:axId val="761217440"/>
        <c:scaling>
          <c:orientation val="minMax"/>
          <c:max val="6.2"/>
          <c:min val="1"/>
        </c:scaling>
        <c:delete val="0"/>
        <c:axPos val="b"/>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761214720"/>
        <c:crosses val="autoZero"/>
        <c:crossBetween val="between"/>
        <c:majorUnit val="0.5"/>
      </c:valAx>
      <c:catAx>
        <c:axId val="761214720"/>
        <c:scaling>
          <c:orientation val="minMax"/>
        </c:scaling>
        <c:delete val="0"/>
        <c:axPos val="l"/>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761217440"/>
        <c:crosses val="autoZero"/>
        <c:auto val="1"/>
        <c:lblAlgn val="ctr"/>
        <c:lblOffset val="100"/>
        <c:noMultiLvlLbl val="0"/>
      </c:catAx>
      <c:spPr>
        <a:noFill/>
        <a:ln>
          <a:noFill/>
        </a:ln>
      </c:spPr>
    </c:plotArea>
    <c:legend>
      <c:legendPos val="b"/>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s-ES" sz="1000" b="0" i="0" u="none" strike="noStrike" kern="1200" baseline="0">
          <a:solidFill>
            <a:srgbClr val="000000"/>
          </a:solidFill>
          <a:latin typeface="Arial" pitchFamily="34"/>
          <a:cs typeface="Arial" pitchFamily="34"/>
        </a:defRPr>
      </a:pPr>
      <a:endParaRPr lang="es-EC"/>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Precisión del sistema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Hoja3!$C$1</c:f>
              <c:strCache>
                <c:ptCount val="1"/>
                <c:pt idx="0">
                  <c:v>Con Gorra-Sombrero</c:v>
                </c:pt>
              </c:strCache>
            </c:strRef>
          </c:tx>
          <c:spPr>
            <a:solidFill>
              <a:schemeClr val="accent1">
                <a:tint val="65000"/>
              </a:schemeClr>
            </a:solidFill>
            <a:ln>
              <a:noFill/>
            </a:ln>
            <a:effectLst/>
          </c:spPr>
          <c:invertIfNegative val="0"/>
          <c:cat>
            <c:strRef>
              <c:f>Hoja3!$A$2:$A$11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Hoja3!$C$2:$C$11</c:f>
              <c:numCache>
                <c:formatCode>General</c:formatCode>
                <c:ptCount val="10"/>
                <c:pt idx="0">
                  <c:v>99.08</c:v>
                </c:pt>
                <c:pt idx="1">
                  <c:v>99.84</c:v>
                </c:pt>
                <c:pt idx="2">
                  <c:v>99.97</c:v>
                </c:pt>
                <c:pt idx="3">
                  <c:v>99.56</c:v>
                </c:pt>
                <c:pt idx="4">
                  <c:v>99.36</c:v>
                </c:pt>
                <c:pt idx="5">
                  <c:v>99.32</c:v>
                </c:pt>
                <c:pt idx="6">
                  <c:v>97.93</c:v>
                </c:pt>
                <c:pt idx="7">
                  <c:v>99.93</c:v>
                </c:pt>
                <c:pt idx="8">
                  <c:v>99.6</c:v>
                </c:pt>
                <c:pt idx="9">
                  <c:v>99.47</c:v>
                </c:pt>
              </c:numCache>
            </c:numRef>
          </c:val>
        </c:ser>
        <c:ser>
          <c:idx val="1"/>
          <c:order val="1"/>
          <c:tx>
            <c:strRef>
              <c:f>Hoja3!$D$1</c:f>
              <c:strCache>
                <c:ptCount val="1"/>
                <c:pt idx="0">
                  <c:v>Con lentes</c:v>
                </c:pt>
              </c:strCache>
            </c:strRef>
          </c:tx>
          <c:spPr>
            <a:solidFill>
              <a:schemeClr val="accent1"/>
            </a:solidFill>
            <a:ln>
              <a:noFill/>
            </a:ln>
            <a:effectLst/>
          </c:spPr>
          <c:invertIfNegative val="0"/>
          <c:cat>
            <c:strRef>
              <c:f>Hoja3!$A$2:$A$11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Hoja3!$D$2:$D$11</c:f>
              <c:numCache>
                <c:formatCode>General</c:formatCode>
                <c:ptCount val="10"/>
                <c:pt idx="0">
                  <c:v>98.42</c:v>
                </c:pt>
                <c:pt idx="1">
                  <c:v>95.54</c:v>
                </c:pt>
                <c:pt idx="2">
                  <c:v>97.72</c:v>
                </c:pt>
                <c:pt idx="3">
                  <c:v>98.2</c:v>
                </c:pt>
                <c:pt idx="4">
                  <c:v>94.21</c:v>
                </c:pt>
                <c:pt idx="5">
                  <c:v>91.16</c:v>
                </c:pt>
                <c:pt idx="6">
                  <c:v>95.16</c:v>
                </c:pt>
                <c:pt idx="7">
                  <c:v>99.74</c:v>
                </c:pt>
                <c:pt idx="8">
                  <c:v>91.46</c:v>
                </c:pt>
                <c:pt idx="9">
                  <c:v>97.66</c:v>
                </c:pt>
              </c:numCache>
            </c:numRef>
          </c:val>
        </c:ser>
        <c:ser>
          <c:idx val="2"/>
          <c:order val="2"/>
          <c:tx>
            <c:strRef>
              <c:f>Hoja3!$E$1</c:f>
              <c:strCache>
                <c:ptCount val="1"/>
                <c:pt idx="0">
                  <c:v>Con mascarilla</c:v>
                </c:pt>
              </c:strCache>
            </c:strRef>
          </c:tx>
          <c:spPr>
            <a:solidFill>
              <a:schemeClr val="accent1">
                <a:shade val="65000"/>
              </a:schemeClr>
            </a:solidFill>
            <a:ln>
              <a:noFill/>
            </a:ln>
            <a:effectLst/>
          </c:spPr>
          <c:invertIfNegative val="0"/>
          <c:cat>
            <c:strRef>
              <c:f>Hoja3!$A$2:$A$11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Hoja3!$E$2:$E$11</c:f>
              <c:numCache>
                <c:formatCode>General</c:formatCode>
                <c:ptCount val="10"/>
                <c:pt idx="0">
                  <c:v>96.76</c:v>
                </c:pt>
                <c:pt idx="1">
                  <c:v>97.26</c:v>
                </c:pt>
                <c:pt idx="2">
                  <c:v>99.8</c:v>
                </c:pt>
                <c:pt idx="3">
                  <c:v>97.61</c:v>
                </c:pt>
                <c:pt idx="4">
                  <c:v>95.28</c:v>
                </c:pt>
                <c:pt idx="5">
                  <c:v>90.72</c:v>
                </c:pt>
                <c:pt idx="6">
                  <c:v>96.37</c:v>
                </c:pt>
                <c:pt idx="7">
                  <c:v>99.94</c:v>
                </c:pt>
                <c:pt idx="8">
                  <c:v>85.63</c:v>
                </c:pt>
                <c:pt idx="9">
                  <c:v>93.1</c:v>
                </c:pt>
              </c:numCache>
            </c:numRef>
          </c:val>
        </c:ser>
        <c:dLbls>
          <c:showLegendKey val="0"/>
          <c:showVal val="0"/>
          <c:showCatName val="0"/>
          <c:showSerName val="0"/>
          <c:showPercent val="0"/>
          <c:showBubbleSize val="0"/>
        </c:dLbls>
        <c:gapWidth val="219"/>
        <c:overlap val="-27"/>
        <c:axId val="1081978480"/>
        <c:axId val="1081971408"/>
      </c:barChart>
      <c:catAx>
        <c:axId val="108197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081971408"/>
        <c:crosses val="autoZero"/>
        <c:auto val="1"/>
        <c:lblAlgn val="ctr"/>
        <c:lblOffset val="100"/>
        <c:noMultiLvlLbl val="0"/>
      </c:catAx>
      <c:valAx>
        <c:axId val="10819714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081978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Tiempo de identificación facial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Hoja3!$C$31</c:f>
              <c:strCache>
                <c:ptCount val="1"/>
                <c:pt idx="0">
                  <c:v>Con Gorra-Sombrero</c:v>
                </c:pt>
              </c:strCache>
            </c:strRef>
          </c:tx>
          <c:spPr>
            <a:solidFill>
              <a:schemeClr val="accent1">
                <a:tint val="65000"/>
              </a:schemeClr>
            </a:solidFill>
            <a:ln>
              <a:noFill/>
            </a:ln>
            <a:effectLst/>
          </c:spPr>
          <c:invertIfNegative val="0"/>
          <c:cat>
            <c:strRef>
              <c:f>Hoja3!$A$32:$A$41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Hoja3!$C$32:$C$41</c:f>
              <c:numCache>
                <c:formatCode>General</c:formatCode>
                <c:ptCount val="10"/>
                <c:pt idx="0">
                  <c:v>4.0599999999999996</c:v>
                </c:pt>
                <c:pt idx="1">
                  <c:v>4.26</c:v>
                </c:pt>
                <c:pt idx="2">
                  <c:v>3.63</c:v>
                </c:pt>
                <c:pt idx="3">
                  <c:v>5.51</c:v>
                </c:pt>
                <c:pt idx="4">
                  <c:v>4.3600000000000003</c:v>
                </c:pt>
                <c:pt idx="5">
                  <c:v>3.82</c:v>
                </c:pt>
                <c:pt idx="6">
                  <c:v>3.93</c:v>
                </c:pt>
                <c:pt idx="7">
                  <c:v>5.0999999999999996</c:v>
                </c:pt>
                <c:pt idx="8">
                  <c:v>4.1100000000000003</c:v>
                </c:pt>
                <c:pt idx="9">
                  <c:v>3.97</c:v>
                </c:pt>
              </c:numCache>
            </c:numRef>
          </c:val>
        </c:ser>
        <c:ser>
          <c:idx val="1"/>
          <c:order val="1"/>
          <c:tx>
            <c:strRef>
              <c:f>Hoja3!$D$31</c:f>
              <c:strCache>
                <c:ptCount val="1"/>
                <c:pt idx="0">
                  <c:v>Con lentes</c:v>
                </c:pt>
              </c:strCache>
            </c:strRef>
          </c:tx>
          <c:spPr>
            <a:solidFill>
              <a:schemeClr val="accent1"/>
            </a:solidFill>
            <a:ln>
              <a:noFill/>
            </a:ln>
            <a:effectLst/>
          </c:spPr>
          <c:invertIfNegative val="0"/>
          <c:cat>
            <c:strRef>
              <c:f>Hoja3!$A$32:$A$41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Hoja3!$D$32:$D$41</c:f>
              <c:numCache>
                <c:formatCode>General</c:formatCode>
                <c:ptCount val="10"/>
                <c:pt idx="0">
                  <c:v>6.05</c:v>
                </c:pt>
                <c:pt idx="1">
                  <c:v>2.88</c:v>
                </c:pt>
                <c:pt idx="2">
                  <c:v>5.15</c:v>
                </c:pt>
                <c:pt idx="3">
                  <c:v>3.99</c:v>
                </c:pt>
                <c:pt idx="4">
                  <c:v>4.2</c:v>
                </c:pt>
                <c:pt idx="5">
                  <c:v>5.41</c:v>
                </c:pt>
                <c:pt idx="6">
                  <c:v>3.47</c:v>
                </c:pt>
                <c:pt idx="7">
                  <c:v>4.2300000000000004</c:v>
                </c:pt>
                <c:pt idx="8">
                  <c:v>5.76</c:v>
                </c:pt>
                <c:pt idx="9">
                  <c:v>6.45</c:v>
                </c:pt>
              </c:numCache>
            </c:numRef>
          </c:val>
        </c:ser>
        <c:ser>
          <c:idx val="2"/>
          <c:order val="2"/>
          <c:tx>
            <c:strRef>
              <c:f>Hoja3!$E$31</c:f>
              <c:strCache>
                <c:ptCount val="1"/>
                <c:pt idx="0">
                  <c:v>Con mascarilla</c:v>
                </c:pt>
              </c:strCache>
            </c:strRef>
          </c:tx>
          <c:spPr>
            <a:solidFill>
              <a:schemeClr val="accent1">
                <a:shade val="65000"/>
              </a:schemeClr>
            </a:solidFill>
            <a:ln>
              <a:noFill/>
            </a:ln>
            <a:effectLst/>
          </c:spPr>
          <c:invertIfNegative val="0"/>
          <c:cat>
            <c:strRef>
              <c:f>Hoja3!$A$32:$A$41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Hoja3!$E$32:$E$41</c:f>
              <c:numCache>
                <c:formatCode>General</c:formatCode>
                <c:ptCount val="10"/>
                <c:pt idx="0">
                  <c:v>5.43</c:v>
                </c:pt>
                <c:pt idx="1">
                  <c:v>5.43</c:v>
                </c:pt>
                <c:pt idx="2">
                  <c:v>6.01</c:v>
                </c:pt>
                <c:pt idx="3">
                  <c:v>4.59</c:v>
                </c:pt>
                <c:pt idx="4">
                  <c:v>5.34</c:v>
                </c:pt>
                <c:pt idx="5">
                  <c:v>5.48</c:v>
                </c:pt>
                <c:pt idx="6">
                  <c:v>4.3499999999999996</c:v>
                </c:pt>
                <c:pt idx="7">
                  <c:v>5.62</c:v>
                </c:pt>
                <c:pt idx="8">
                  <c:v>5.72</c:v>
                </c:pt>
                <c:pt idx="9">
                  <c:v>4.3600000000000003</c:v>
                </c:pt>
              </c:numCache>
            </c:numRef>
          </c:val>
        </c:ser>
        <c:dLbls>
          <c:showLegendKey val="0"/>
          <c:showVal val="0"/>
          <c:showCatName val="0"/>
          <c:showSerName val="0"/>
          <c:showPercent val="0"/>
          <c:showBubbleSize val="0"/>
        </c:dLbls>
        <c:gapWidth val="219"/>
        <c:overlap val="-27"/>
        <c:axId val="1243105360"/>
        <c:axId val="1243103184"/>
      </c:barChart>
      <c:catAx>
        <c:axId val="124310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3184"/>
        <c:crosses val="autoZero"/>
        <c:auto val="1"/>
        <c:lblAlgn val="ctr"/>
        <c:lblOffset val="100"/>
        <c:noMultiLvlLbl val="0"/>
      </c:catAx>
      <c:valAx>
        <c:axId val="1243103184"/>
        <c:scaling>
          <c:orientation val="minMax"/>
          <c:max val="7"/>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5360"/>
        <c:crosses val="autoZero"/>
        <c:crossBetween val="between"/>
        <c:majorUnit val="0.8"/>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Promedio FaceNet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cked"/>
        <c:varyColors val="0"/>
        <c:ser>
          <c:idx val="0"/>
          <c:order val="0"/>
          <c:tx>
            <c:strRef>
              <c:f>Hoja3!$A$12</c:f>
              <c:strCache>
                <c:ptCount val="1"/>
                <c:pt idx="0">
                  <c:v>promedio</c:v>
                </c:pt>
              </c:strCache>
            </c:strRef>
          </c:tx>
          <c:spPr>
            <a:ln w="28575" cap="rnd">
              <a:solidFill>
                <a:schemeClr val="accent3"/>
              </a:solidFill>
              <a:round/>
            </a:ln>
            <a:effectLst/>
          </c:spPr>
          <c:marker>
            <c:symbol val="none"/>
          </c:marker>
          <c:cat>
            <c:strRef>
              <c:f>Hoja3!$C$1:$E$1</c:f>
              <c:strCache>
                <c:ptCount val="3"/>
                <c:pt idx="0">
                  <c:v>Con Gorra-Sombrero</c:v>
                </c:pt>
                <c:pt idx="1">
                  <c:v>Con lentes</c:v>
                </c:pt>
                <c:pt idx="2">
                  <c:v>Con mascarilla</c:v>
                </c:pt>
              </c:strCache>
            </c:strRef>
          </c:cat>
          <c:val>
            <c:numRef>
              <c:f>Hoja3!$C$12:$E$12</c:f>
              <c:numCache>
                <c:formatCode>General</c:formatCode>
                <c:ptCount val="3"/>
                <c:pt idx="0">
                  <c:v>99.406000000000006</c:v>
                </c:pt>
                <c:pt idx="1">
                  <c:v>95.926999999999992</c:v>
                </c:pt>
                <c:pt idx="2">
                  <c:v>95.247</c:v>
                </c:pt>
              </c:numCache>
            </c:numRef>
          </c:val>
          <c:smooth val="0"/>
        </c:ser>
        <c:dLbls>
          <c:showLegendKey val="0"/>
          <c:showVal val="0"/>
          <c:showCatName val="0"/>
          <c:showSerName val="0"/>
          <c:showPercent val="0"/>
          <c:showBubbleSize val="0"/>
        </c:dLbls>
        <c:smooth val="0"/>
        <c:axId val="761221248"/>
        <c:axId val="761218528"/>
      </c:lineChart>
      <c:catAx>
        <c:axId val="76122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61218528"/>
        <c:crosses val="autoZero"/>
        <c:auto val="1"/>
        <c:lblAlgn val="ctr"/>
        <c:lblOffset val="100"/>
        <c:noMultiLvlLbl val="0"/>
      </c:catAx>
      <c:valAx>
        <c:axId val="761218528"/>
        <c:scaling>
          <c:orientation val="minMax"/>
          <c:max val="100"/>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6122124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Tiempo de identificación facial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Hoja1!$C$31</c:f>
              <c:strCache>
                <c:ptCount val="1"/>
                <c:pt idx="0">
                  <c:v>Distancia 1</c:v>
                </c:pt>
              </c:strCache>
            </c:strRef>
          </c:tx>
          <c:spPr>
            <a:solidFill>
              <a:schemeClr val="accent2"/>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Hoja1!$C$32:$C$41</c:f>
              <c:numCache>
                <c:formatCode>General</c:formatCode>
                <c:ptCount val="10"/>
                <c:pt idx="0">
                  <c:v>2.91</c:v>
                </c:pt>
                <c:pt idx="1">
                  <c:v>2.58</c:v>
                </c:pt>
                <c:pt idx="2">
                  <c:v>2.88</c:v>
                </c:pt>
                <c:pt idx="3">
                  <c:v>3.16</c:v>
                </c:pt>
                <c:pt idx="4">
                  <c:v>2.88</c:v>
                </c:pt>
                <c:pt idx="5">
                  <c:v>3.04</c:v>
                </c:pt>
                <c:pt idx="6">
                  <c:v>3.85</c:v>
                </c:pt>
                <c:pt idx="7">
                  <c:v>3.61</c:v>
                </c:pt>
                <c:pt idx="8">
                  <c:v>3.64</c:v>
                </c:pt>
                <c:pt idx="9">
                  <c:v>3.67</c:v>
                </c:pt>
              </c:numCache>
            </c:numRef>
          </c:val>
        </c:ser>
        <c:ser>
          <c:idx val="1"/>
          <c:order val="1"/>
          <c:tx>
            <c:strRef>
              <c:f>Hoja1!$D$31</c:f>
              <c:strCache>
                <c:ptCount val="1"/>
                <c:pt idx="0">
                  <c:v>Distancia 2</c:v>
                </c:pt>
              </c:strCache>
            </c:strRef>
          </c:tx>
          <c:spPr>
            <a:solidFill>
              <a:schemeClr val="accent4"/>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Hoja1!$D$32:$D$41</c:f>
              <c:numCache>
                <c:formatCode>General</c:formatCode>
                <c:ptCount val="10"/>
                <c:pt idx="0">
                  <c:v>3.24</c:v>
                </c:pt>
                <c:pt idx="1">
                  <c:v>3.46</c:v>
                </c:pt>
                <c:pt idx="2">
                  <c:v>2.89</c:v>
                </c:pt>
                <c:pt idx="3">
                  <c:v>2.15</c:v>
                </c:pt>
                <c:pt idx="4">
                  <c:v>2.72</c:v>
                </c:pt>
                <c:pt idx="5">
                  <c:v>2.96</c:v>
                </c:pt>
                <c:pt idx="6">
                  <c:v>2.96</c:v>
                </c:pt>
                <c:pt idx="7">
                  <c:v>3.93</c:v>
                </c:pt>
                <c:pt idx="8">
                  <c:v>3</c:v>
                </c:pt>
                <c:pt idx="9">
                  <c:v>3.4</c:v>
                </c:pt>
              </c:numCache>
            </c:numRef>
          </c:val>
        </c:ser>
        <c:ser>
          <c:idx val="2"/>
          <c:order val="2"/>
          <c:tx>
            <c:strRef>
              <c:f>Hoja1!$E$31</c:f>
              <c:strCache>
                <c:ptCount val="1"/>
                <c:pt idx="0">
                  <c:v>Distancia 3</c:v>
                </c:pt>
              </c:strCache>
            </c:strRef>
          </c:tx>
          <c:spPr>
            <a:solidFill>
              <a:schemeClr val="accent6"/>
            </a:solidFill>
            <a:ln>
              <a:noFill/>
            </a:ln>
            <a:effectLst/>
          </c:spPr>
          <c:invertIfNegative val="0"/>
          <c:cat>
            <c:strRef>
              <c:f>Hoja1!$A$32:$A$41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Hoja1!#REF!</c:f>
              <c:numCache>
                <c:formatCode>General</c:formatCode>
                <c:ptCount val="1"/>
                <c:pt idx="0">
                  <c:v>1</c:v>
                </c:pt>
              </c:numCache>
            </c:numRef>
          </c:val>
        </c:ser>
        <c:dLbls>
          <c:showLegendKey val="0"/>
          <c:showVal val="0"/>
          <c:showCatName val="0"/>
          <c:showSerName val="0"/>
          <c:showPercent val="0"/>
          <c:showBubbleSize val="0"/>
        </c:dLbls>
        <c:gapWidth val="219"/>
        <c:overlap val="-27"/>
        <c:axId val="1119473776"/>
        <c:axId val="1119475952"/>
      </c:barChart>
      <c:catAx>
        <c:axId val="111947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5952"/>
        <c:crosses val="autoZero"/>
        <c:auto val="1"/>
        <c:lblAlgn val="ctr"/>
        <c:lblOffset val="100"/>
        <c:noMultiLvlLbl val="0"/>
      </c:catAx>
      <c:valAx>
        <c:axId val="1119475952"/>
        <c:scaling>
          <c:orientation val="minMax"/>
          <c:max val="4.2"/>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3776"/>
        <c:crosses val="autoZero"/>
        <c:crossBetween val="between"/>
        <c:majorUnit val="0.4"/>
        <c:min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Arial" pitchFamily="34"/>
                <a:cs typeface="Arial" pitchFamily="34"/>
              </a:defRPr>
            </a:pPr>
            <a:r>
              <a:rPr lang="es-EC" sz="1400" b="0" i="0" u="none" strike="noStrike" kern="1200" cap="none" spc="0" baseline="0">
                <a:solidFill>
                  <a:srgbClr val="595959"/>
                </a:solidFill>
                <a:uFillTx/>
                <a:latin typeface="Arial" pitchFamily="34"/>
                <a:cs typeface="Arial" pitchFamily="34"/>
              </a:rPr>
              <a:t>Promedio tiempo de respuesta sistema</a:t>
            </a:r>
          </a:p>
        </c:rich>
      </c:tx>
      <c:layout/>
      <c:overlay val="0"/>
      <c:spPr>
        <a:noFill/>
        <a:ln>
          <a:noFill/>
        </a:ln>
      </c:spPr>
    </c:title>
    <c:autoTitleDeleted val="0"/>
    <c:plotArea>
      <c:layout/>
      <c:barChart>
        <c:barDir val="bar"/>
        <c:grouping val="clustered"/>
        <c:varyColors val="0"/>
        <c:ser>
          <c:idx val="0"/>
          <c:order val="0"/>
          <c:tx>
            <c:strRef>
              <c:f>Hoja3!$A$42</c:f>
              <c:strCache>
                <c:ptCount val="1"/>
                <c:pt idx="0">
                  <c:v>Promedio</c:v>
                </c:pt>
              </c:strCache>
            </c:strRef>
          </c:tx>
          <c:spPr>
            <a:solidFill>
              <a:srgbClr val="5B9BD5"/>
            </a:solidFill>
            <a:ln>
              <a:noFill/>
            </a:ln>
          </c:spPr>
          <c:invertIfNegative val="0"/>
          <c:cat>
            <c:strRef>
              <c:f>Hoja3!$C$31:$E$31</c:f>
              <c:strCache>
                <c:ptCount val="3"/>
                <c:pt idx="0">
                  <c:v>Con Gorra-Sombrero</c:v>
                </c:pt>
                <c:pt idx="1">
                  <c:v>Con lentes</c:v>
                </c:pt>
                <c:pt idx="2">
                  <c:v>Con mascarilla</c:v>
                </c:pt>
              </c:strCache>
            </c:strRef>
          </c:cat>
          <c:val>
            <c:numRef>
              <c:f>Hoja3!$C$42:$E$42</c:f>
              <c:numCache>
                <c:formatCode>General</c:formatCode>
                <c:ptCount val="3"/>
                <c:pt idx="0">
                  <c:v>4.2750000000000004</c:v>
                </c:pt>
                <c:pt idx="1">
                  <c:v>4.7589999999999995</c:v>
                </c:pt>
                <c:pt idx="2">
                  <c:v>5.2329999999999997</c:v>
                </c:pt>
              </c:numCache>
            </c:numRef>
          </c:val>
        </c:ser>
        <c:dLbls>
          <c:showLegendKey val="0"/>
          <c:showVal val="0"/>
          <c:showCatName val="0"/>
          <c:showSerName val="0"/>
          <c:showPercent val="0"/>
          <c:showBubbleSize val="0"/>
        </c:dLbls>
        <c:gapWidth val="150"/>
        <c:axId val="1232638800"/>
        <c:axId val="1232642608"/>
      </c:barChart>
      <c:valAx>
        <c:axId val="1232642608"/>
        <c:scaling>
          <c:orientation val="minMax"/>
          <c:max val="6.2"/>
          <c:min val="1"/>
        </c:scaling>
        <c:delete val="0"/>
        <c:axPos val="b"/>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1232638800"/>
        <c:crosses val="autoZero"/>
        <c:crossBetween val="between"/>
        <c:majorUnit val="0.5"/>
      </c:valAx>
      <c:catAx>
        <c:axId val="1232638800"/>
        <c:scaling>
          <c:orientation val="minMax"/>
        </c:scaling>
        <c:delete val="0"/>
        <c:axPos val="l"/>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crossAx val="1232642608"/>
        <c:crosses val="autoZero"/>
        <c:auto val="1"/>
        <c:lblAlgn val="ctr"/>
        <c:lblOffset val="100"/>
        <c:noMultiLvlLbl val="0"/>
      </c:catAx>
      <c:spPr>
        <a:noFill/>
        <a:ln>
          <a:noFill/>
        </a:ln>
      </c:spPr>
    </c:plotArea>
    <c:legend>
      <c:legendPos val="b"/>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rial" pitchFamily="34"/>
              <a:cs typeface="Arial" pitchFamily="34"/>
            </a:defRPr>
          </a:pPr>
          <a:endParaRPr lang="es-EC"/>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s-ES" sz="1000" b="0" i="0" u="none" strike="noStrike" kern="1200" baseline="0">
          <a:solidFill>
            <a:srgbClr val="000000"/>
          </a:solidFill>
          <a:latin typeface="Arial" pitchFamily="34"/>
          <a:cs typeface="Arial" pitchFamily="34"/>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Promedio FaceNet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cked"/>
        <c:varyColors val="0"/>
        <c:ser>
          <c:idx val="0"/>
          <c:order val="0"/>
          <c:tx>
            <c:strRef>
              <c:f>Hoja1!$A$12</c:f>
              <c:strCache>
                <c:ptCount val="1"/>
                <c:pt idx="0">
                  <c:v>Promedio</c:v>
                </c:pt>
              </c:strCache>
            </c:strRef>
          </c:tx>
          <c:spPr>
            <a:ln w="28575" cap="rnd">
              <a:solidFill>
                <a:schemeClr val="accent3"/>
              </a:solidFill>
              <a:round/>
            </a:ln>
            <a:effectLst/>
          </c:spPr>
          <c:marker>
            <c:symbol val="none"/>
          </c:marker>
          <c:cat>
            <c:strRef>
              <c:f>Hoja1!$C$1:$E$1</c:f>
              <c:strCache>
                <c:ptCount val="3"/>
                <c:pt idx="0">
                  <c:v>Distancia 1</c:v>
                </c:pt>
                <c:pt idx="1">
                  <c:v>Distancia 2</c:v>
                </c:pt>
                <c:pt idx="2">
                  <c:v>Distancia 3</c:v>
                </c:pt>
              </c:strCache>
            </c:strRef>
          </c:cat>
          <c:val>
            <c:numRef>
              <c:f>Hoja1!$C$12:$E$12</c:f>
              <c:numCache>
                <c:formatCode>General</c:formatCode>
                <c:ptCount val="3"/>
                <c:pt idx="0">
                  <c:v>98.644999999999996</c:v>
                </c:pt>
                <c:pt idx="1">
                  <c:v>99.668999999999997</c:v>
                </c:pt>
                <c:pt idx="2">
                  <c:v>99.597999999999999</c:v>
                </c:pt>
              </c:numCache>
            </c:numRef>
          </c:val>
          <c:smooth val="0"/>
        </c:ser>
        <c:dLbls>
          <c:showLegendKey val="0"/>
          <c:showVal val="0"/>
          <c:showCatName val="0"/>
          <c:showSerName val="0"/>
          <c:showPercent val="0"/>
          <c:showBubbleSize val="0"/>
        </c:dLbls>
        <c:smooth val="0"/>
        <c:axId val="794117264"/>
        <c:axId val="794107472"/>
      </c:lineChart>
      <c:catAx>
        <c:axId val="79411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94107472"/>
        <c:crosses val="autoZero"/>
        <c:auto val="1"/>
        <c:lblAlgn val="ctr"/>
        <c:lblOffset val="100"/>
        <c:noMultiLvlLbl val="0"/>
      </c:catAx>
      <c:valAx>
        <c:axId val="794107472"/>
        <c:scaling>
          <c:orientation val="minMax"/>
          <c:max val="100"/>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94117264"/>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Promedio tiempo de respuesta FaceNet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bar"/>
        <c:grouping val="clustered"/>
        <c:varyColors val="0"/>
        <c:ser>
          <c:idx val="0"/>
          <c:order val="0"/>
          <c:tx>
            <c:strRef>
              <c:f>Hoja1!$A$42</c:f>
              <c:strCache>
                <c:ptCount val="1"/>
                <c:pt idx="0">
                  <c:v>Promedio</c:v>
                </c:pt>
              </c:strCache>
            </c:strRef>
          </c:tx>
          <c:spPr>
            <a:solidFill>
              <a:schemeClr val="accent6"/>
            </a:solidFill>
            <a:ln>
              <a:noFill/>
            </a:ln>
            <a:effectLst/>
          </c:spPr>
          <c:invertIfNegative val="0"/>
          <c:cat>
            <c:strRef>
              <c:f>Hoja1!$C$31:$E$31</c:f>
              <c:strCache>
                <c:ptCount val="3"/>
                <c:pt idx="0">
                  <c:v>Distancia 1</c:v>
                </c:pt>
                <c:pt idx="1">
                  <c:v>Distancia 2</c:v>
                </c:pt>
                <c:pt idx="2">
                  <c:v>Distancia 3</c:v>
                </c:pt>
              </c:strCache>
            </c:strRef>
          </c:cat>
          <c:val>
            <c:numRef>
              <c:f>Hoja1!$C$42:$E$42</c:f>
              <c:numCache>
                <c:formatCode>General</c:formatCode>
                <c:ptCount val="3"/>
                <c:pt idx="0">
                  <c:v>3.222</c:v>
                </c:pt>
                <c:pt idx="1">
                  <c:v>3.0710000000000002</c:v>
                </c:pt>
                <c:pt idx="2">
                  <c:v>2.2809999999999997</c:v>
                </c:pt>
              </c:numCache>
            </c:numRef>
          </c:val>
        </c:ser>
        <c:dLbls>
          <c:showLegendKey val="0"/>
          <c:showVal val="0"/>
          <c:showCatName val="0"/>
          <c:showSerName val="0"/>
          <c:showPercent val="0"/>
          <c:showBubbleSize val="0"/>
        </c:dLbls>
        <c:gapWidth val="150"/>
        <c:axId val="1119478672"/>
        <c:axId val="1119474864"/>
      </c:barChart>
      <c:catAx>
        <c:axId val="111947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4864"/>
        <c:crosses val="autoZero"/>
        <c:auto val="1"/>
        <c:lblAlgn val="ctr"/>
        <c:lblOffset val="100"/>
        <c:noMultiLvlLbl val="0"/>
      </c:catAx>
      <c:valAx>
        <c:axId val="1119474864"/>
        <c:scaling>
          <c:orientation val="minMax"/>
          <c:max val="4"/>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19478672"/>
        <c:crosses val="autoZero"/>
        <c:crossBetween val="between"/>
        <c:majorUnit val="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Precisión FaceNet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Hoja2!$C$1</c:f>
              <c:strCache>
                <c:ptCount val="1"/>
                <c:pt idx="0">
                  <c:v>luz artificial</c:v>
                </c:pt>
              </c:strCache>
            </c:strRef>
          </c:tx>
          <c:spPr>
            <a:solidFill>
              <a:schemeClr val="accent1">
                <a:shade val="65000"/>
              </a:schemeClr>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Hoja2!$C$2:$C$11</c:f>
              <c:numCache>
                <c:formatCode>General</c:formatCode>
                <c:ptCount val="10"/>
                <c:pt idx="0">
                  <c:v>99.75</c:v>
                </c:pt>
                <c:pt idx="1">
                  <c:v>95.03</c:v>
                </c:pt>
                <c:pt idx="2">
                  <c:v>94.95</c:v>
                </c:pt>
                <c:pt idx="3">
                  <c:v>98.53</c:v>
                </c:pt>
                <c:pt idx="4">
                  <c:v>99.55</c:v>
                </c:pt>
                <c:pt idx="5">
                  <c:v>99.96</c:v>
                </c:pt>
                <c:pt idx="6">
                  <c:v>98.1</c:v>
                </c:pt>
                <c:pt idx="7">
                  <c:v>98.91</c:v>
                </c:pt>
                <c:pt idx="8">
                  <c:v>98</c:v>
                </c:pt>
                <c:pt idx="9">
                  <c:v>94.78</c:v>
                </c:pt>
              </c:numCache>
            </c:numRef>
          </c:val>
        </c:ser>
        <c:ser>
          <c:idx val="1"/>
          <c:order val="1"/>
          <c:tx>
            <c:strRef>
              <c:f>Hoja2!$D$1</c:f>
              <c:strCache>
                <c:ptCount val="1"/>
                <c:pt idx="0">
                  <c:v>exceso de luz</c:v>
                </c:pt>
              </c:strCache>
            </c:strRef>
          </c:tx>
          <c:spPr>
            <a:solidFill>
              <a:schemeClr val="accent1"/>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Hoja2!$D$2:$D$11</c:f>
              <c:numCache>
                <c:formatCode>General</c:formatCode>
                <c:ptCount val="10"/>
                <c:pt idx="0">
                  <c:v>99.88</c:v>
                </c:pt>
                <c:pt idx="1">
                  <c:v>99.3</c:v>
                </c:pt>
                <c:pt idx="2">
                  <c:v>99.89</c:v>
                </c:pt>
                <c:pt idx="3">
                  <c:v>99.97</c:v>
                </c:pt>
                <c:pt idx="4">
                  <c:v>92.88</c:v>
                </c:pt>
                <c:pt idx="5">
                  <c:v>99.03</c:v>
                </c:pt>
                <c:pt idx="6">
                  <c:v>99.83</c:v>
                </c:pt>
                <c:pt idx="7">
                  <c:v>98.94</c:v>
                </c:pt>
                <c:pt idx="8">
                  <c:v>96.91</c:v>
                </c:pt>
                <c:pt idx="9">
                  <c:v>95.36</c:v>
                </c:pt>
              </c:numCache>
            </c:numRef>
          </c:val>
        </c:ser>
        <c:ser>
          <c:idx val="2"/>
          <c:order val="2"/>
          <c:tx>
            <c:strRef>
              <c:f>Hoja2!$E$1</c:f>
              <c:strCache>
                <c:ptCount val="1"/>
                <c:pt idx="0">
                  <c:v>poca luz</c:v>
                </c:pt>
              </c:strCache>
            </c:strRef>
          </c:tx>
          <c:spPr>
            <a:solidFill>
              <a:schemeClr val="accent1">
                <a:tint val="65000"/>
              </a:schemeClr>
            </a:solidFill>
            <a:ln>
              <a:noFill/>
            </a:ln>
            <a:effectLst/>
          </c:spPr>
          <c:invertIfNegative val="0"/>
          <c:cat>
            <c:strRef>
              <c:f>Hoja2!$A$2:$A$11</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Hoja2!$E$2:$E$11</c:f>
              <c:numCache>
                <c:formatCode>General</c:formatCode>
                <c:ptCount val="10"/>
                <c:pt idx="0">
                  <c:v>99.98</c:v>
                </c:pt>
                <c:pt idx="1">
                  <c:v>99.73</c:v>
                </c:pt>
                <c:pt idx="2">
                  <c:v>99.65</c:v>
                </c:pt>
                <c:pt idx="3">
                  <c:v>99.98</c:v>
                </c:pt>
                <c:pt idx="4">
                  <c:v>99.66</c:v>
                </c:pt>
                <c:pt idx="5">
                  <c:v>97.19</c:v>
                </c:pt>
                <c:pt idx="6">
                  <c:v>96.85</c:v>
                </c:pt>
                <c:pt idx="7">
                  <c:v>98.66</c:v>
                </c:pt>
                <c:pt idx="8">
                  <c:v>95.55</c:v>
                </c:pt>
                <c:pt idx="9">
                  <c:v>94.44</c:v>
                </c:pt>
              </c:numCache>
            </c:numRef>
          </c:val>
        </c:ser>
        <c:dLbls>
          <c:showLegendKey val="0"/>
          <c:showVal val="0"/>
          <c:showCatName val="0"/>
          <c:showSerName val="0"/>
          <c:showPercent val="0"/>
          <c:showBubbleSize val="0"/>
        </c:dLbls>
        <c:gapWidth val="219"/>
        <c:overlap val="-27"/>
        <c:axId val="1120609056"/>
        <c:axId val="1120615584"/>
      </c:barChart>
      <c:catAx>
        <c:axId val="112060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20615584"/>
        <c:crosses val="autoZero"/>
        <c:auto val="1"/>
        <c:lblAlgn val="ctr"/>
        <c:lblOffset val="100"/>
        <c:noMultiLvlLbl val="0"/>
      </c:catAx>
      <c:valAx>
        <c:axId val="1120615584"/>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120609056"/>
        <c:crosses val="autoZero"/>
        <c:crossBetween val="between"/>
        <c:majorUnit val="3"/>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Tiempo de identificación facial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Hoja2!$C$30</c:f>
              <c:strCache>
                <c:ptCount val="1"/>
                <c:pt idx="0">
                  <c:v>luz artificial</c:v>
                </c:pt>
              </c:strCache>
            </c:strRef>
          </c:tx>
          <c:spPr>
            <a:solidFill>
              <a:schemeClr val="accent1">
                <a:shade val="65000"/>
              </a:schemeClr>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Hoja2!$C$31:$C$40</c:f>
              <c:numCache>
                <c:formatCode>General</c:formatCode>
                <c:ptCount val="10"/>
                <c:pt idx="0">
                  <c:v>3.36</c:v>
                </c:pt>
                <c:pt idx="1">
                  <c:v>3.39</c:v>
                </c:pt>
                <c:pt idx="2">
                  <c:v>2.4</c:v>
                </c:pt>
                <c:pt idx="3">
                  <c:v>3.02</c:v>
                </c:pt>
                <c:pt idx="4">
                  <c:v>2.5299999999999998</c:v>
                </c:pt>
                <c:pt idx="5">
                  <c:v>4.13</c:v>
                </c:pt>
                <c:pt idx="6">
                  <c:v>3</c:v>
                </c:pt>
                <c:pt idx="7">
                  <c:v>2.91</c:v>
                </c:pt>
                <c:pt idx="8">
                  <c:v>3.04</c:v>
                </c:pt>
                <c:pt idx="9">
                  <c:v>3.24</c:v>
                </c:pt>
              </c:numCache>
            </c:numRef>
          </c:val>
        </c:ser>
        <c:ser>
          <c:idx val="1"/>
          <c:order val="1"/>
          <c:tx>
            <c:strRef>
              <c:f>Hoja2!$D$30</c:f>
              <c:strCache>
                <c:ptCount val="1"/>
                <c:pt idx="0">
                  <c:v>exceso de luz</c:v>
                </c:pt>
              </c:strCache>
            </c:strRef>
          </c:tx>
          <c:spPr>
            <a:solidFill>
              <a:schemeClr val="accent1"/>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Hoja2!$D$31:$D$40</c:f>
              <c:numCache>
                <c:formatCode>General</c:formatCode>
                <c:ptCount val="10"/>
                <c:pt idx="0">
                  <c:v>3.49</c:v>
                </c:pt>
                <c:pt idx="1">
                  <c:v>3.45</c:v>
                </c:pt>
                <c:pt idx="2">
                  <c:v>3.08</c:v>
                </c:pt>
                <c:pt idx="3">
                  <c:v>2.92</c:v>
                </c:pt>
                <c:pt idx="4">
                  <c:v>3.21</c:v>
                </c:pt>
                <c:pt idx="5">
                  <c:v>3.39</c:v>
                </c:pt>
                <c:pt idx="6">
                  <c:v>3.37</c:v>
                </c:pt>
                <c:pt idx="7">
                  <c:v>3.68</c:v>
                </c:pt>
                <c:pt idx="8">
                  <c:v>4.09</c:v>
                </c:pt>
                <c:pt idx="9">
                  <c:v>3.26</c:v>
                </c:pt>
              </c:numCache>
            </c:numRef>
          </c:val>
        </c:ser>
        <c:ser>
          <c:idx val="2"/>
          <c:order val="2"/>
          <c:tx>
            <c:strRef>
              <c:f>Hoja2!$E$30</c:f>
              <c:strCache>
                <c:ptCount val="1"/>
                <c:pt idx="0">
                  <c:v>poca luz</c:v>
                </c:pt>
              </c:strCache>
            </c:strRef>
          </c:tx>
          <c:spPr>
            <a:solidFill>
              <a:schemeClr val="accent1">
                <a:tint val="65000"/>
              </a:schemeClr>
            </a:solidFill>
            <a:ln>
              <a:noFill/>
            </a:ln>
            <a:effectLst/>
          </c:spPr>
          <c:invertIfNegative val="0"/>
          <c:cat>
            <c:strRef>
              <c:f>Hoja2!$A$31:$A$40</c:f>
              <c:strCache>
                <c:ptCount val="10"/>
                <c:pt idx="0">
                  <c:v>0000</c:v>
                </c:pt>
                <c:pt idx="1">
                  <c:v>0001</c:v>
                </c:pt>
                <c:pt idx="2">
                  <c:v>0002</c:v>
                </c:pt>
                <c:pt idx="3">
                  <c:v>0003</c:v>
                </c:pt>
                <c:pt idx="4">
                  <c:v>0005</c:v>
                </c:pt>
                <c:pt idx="5">
                  <c:v>0006</c:v>
                </c:pt>
                <c:pt idx="6">
                  <c:v>0007</c:v>
                </c:pt>
                <c:pt idx="7">
                  <c:v>0008</c:v>
                </c:pt>
                <c:pt idx="8">
                  <c:v>0009</c:v>
                </c:pt>
                <c:pt idx="9">
                  <c:v>0010</c:v>
                </c:pt>
              </c:strCache>
            </c:strRef>
          </c:cat>
          <c:val>
            <c:numRef>
              <c:f>Hoja2!$E$31:$E$40</c:f>
              <c:numCache>
                <c:formatCode>General</c:formatCode>
                <c:ptCount val="10"/>
                <c:pt idx="0">
                  <c:v>3.97</c:v>
                </c:pt>
                <c:pt idx="1">
                  <c:v>3.81</c:v>
                </c:pt>
                <c:pt idx="2">
                  <c:v>3.49</c:v>
                </c:pt>
                <c:pt idx="3">
                  <c:v>3.1</c:v>
                </c:pt>
                <c:pt idx="4">
                  <c:v>3.46</c:v>
                </c:pt>
                <c:pt idx="5">
                  <c:v>3.77</c:v>
                </c:pt>
                <c:pt idx="6">
                  <c:v>3.81</c:v>
                </c:pt>
                <c:pt idx="7">
                  <c:v>3.71</c:v>
                </c:pt>
                <c:pt idx="8">
                  <c:v>4.43</c:v>
                </c:pt>
                <c:pt idx="9">
                  <c:v>3.98</c:v>
                </c:pt>
              </c:numCache>
            </c:numRef>
          </c:val>
        </c:ser>
        <c:dLbls>
          <c:showLegendKey val="0"/>
          <c:showVal val="0"/>
          <c:showCatName val="0"/>
          <c:showSerName val="0"/>
          <c:showPercent val="0"/>
          <c:showBubbleSize val="0"/>
        </c:dLbls>
        <c:gapWidth val="219"/>
        <c:overlap val="-27"/>
        <c:axId val="1243110256"/>
        <c:axId val="1243103728"/>
      </c:barChart>
      <c:catAx>
        <c:axId val="124311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3728"/>
        <c:crosses val="autoZero"/>
        <c:auto val="1"/>
        <c:lblAlgn val="ctr"/>
        <c:lblOffset val="100"/>
        <c:noMultiLvlLbl val="0"/>
      </c:catAx>
      <c:valAx>
        <c:axId val="1243103728"/>
        <c:scaling>
          <c:orientation val="minMax"/>
          <c:max val="4.5999999999999996"/>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10256"/>
        <c:crosses val="autoZero"/>
        <c:crossBetween val="between"/>
        <c:majorUnit val="0.4"/>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Promedio del sistema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cked"/>
        <c:varyColors val="0"/>
        <c:ser>
          <c:idx val="0"/>
          <c:order val="0"/>
          <c:tx>
            <c:strRef>
              <c:f>Hoja2!$A$12</c:f>
              <c:strCache>
                <c:ptCount val="1"/>
                <c:pt idx="0">
                  <c:v>promedio</c:v>
                </c:pt>
              </c:strCache>
            </c:strRef>
          </c:tx>
          <c:spPr>
            <a:ln w="28575" cap="rnd">
              <a:solidFill>
                <a:schemeClr val="accent2"/>
              </a:solidFill>
              <a:round/>
            </a:ln>
            <a:effectLst/>
          </c:spPr>
          <c:marker>
            <c:symbol val="none"/>
          </c:marker>
          <c:cat>
            <c:strRef>
              <c:f>Hoja2!$C$1:$E$1</c:f>
              <c:strCache>
                <c:ptCount val="3"/>
                <c:pt idx="0">
                  <c:v>luz artificial</c:v>
                </c:pt>
                <c:pt idx="1">
                  <c:v>exceso de luz</c:v>
                </c:pt>
                <c:pt idx="2">
                  <c:v>poca luz</c:v>
                </c:pt>
              </c:strCache>
            </c:strRef>
          </c:cat>
          <c:val>
            <c:numRef>
              <c:f>Hoja2!$C$12:$E$12</c:f>
              <c:numCache>
                <c:formatCode>General</c:formatCode>
                <c:ptCount val="3"/>
                <c:pt idx="0">
                  <c:v>97.756</c:v>
                </c:pt>
                <c:pt idx="1">
                  <c:v>98.198999999999998</c:v>
                </c:pt>
                <c:pt idx="2">
                  <c:v>98.169000000000011</c:v>
                </c:pt>
              </c:numCache>
            </c:numRef>
          </c:val>
          <c:smooth val="0"/>
        </c:ser>
        <c:dLbls>
          <c:showLegendKey val="0"/>
          <c:showVal val="0"/>
          <c:showCatName val="0"/>
          <c:showSerName val="0"/>
          <c:showPercent val="0"/>
          <c:showBubbleSize val="0"/>
        </c:dLbls>
        <c:smooth val="0"/>
        <c:axId val="846887088"/>
        <c:axId val="846880016"/>
      </c:lineChart>
      <c:catAx>
        <c:axId val="84688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846880016"/>
        <c:crosses val="autoZero"/>
        <c:auto val="1"/>
        <c:lblAlgn val="ctr"/>
        <c:lblOffset val="100"/>
        <c:noMultiLvlLbl val="0"/>
      </c:catAx>
      <c:valAx>
        <c:axId val="846880016"/>
        <c:scaling>
          <c:orientation val="minMax"/>
          <c:max val="100"/>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84688708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Promedio tiempo de respuesta sistema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bar"/>
        <c:grouping val="clustered"/>
        <c:varyColors val="0"/>
        <c:ser>
          <c:idx val="0"/>
          <c:order val="0"/>
          <c:tx>
            <c:strRef>
              <c:f>Hoja2!$A$41</c:f>
              <c:strCache>
                <c:ptCount val="1"/>
                <c:pt idx="0">
                  <c:v>Promedio</c:v>
                </c:pt>
              </c:strCache>
            </c:strRef>
          </c:tx>
          <c:spPr>
            <a:solidFill>
              <a:schemeClr val="accent1"/>
            </a:solidFill>
            <a:ln>
              <a:noFill/>
            </a:ln>
            <a:effectLst/>
          </c:spPr>
          <c:invertIfNegative val="0"/>
          <c:cat>
            <c:strRef>
              <c:f>Hoja2!$C$1:$E$1</c:f>
              <c:strCache>
                <c:ptCount val="3"/>
                <c:pt idx="0">
                  <c:v>luz artificial</c:v>
                </c:pt>
                <c:pt idx="1">
                  <c:v>exceso de luz</c:v>
                </c:pt>
                <c:pt idx="2">
                  <c:v>poca luz</c:v>
                </c:pt>
              </c:strCache>
            </c:strRef>
          </c:cat>
          <c:val>
            <c:numRef>
              <c:f>Hoja2!$C$41:$E$41</c:f>
              <c:numCache>
                <c:formatCode>General</c:formatCode>
                <c:ptCount val="3"/>
                <c:pt idx="0">
                  <c:v>3.1019999999999994</c:v>
                </c:pt>
                <c:pt idx="1">
                  <c:v>3.3939999999999997</c:v>
                </c:pt>
                <c:pt idx="2">
                  <c:v>3.7529999999999992</c:v>
                </c:pt>
              </c:numCache>
            </c:numRef>
          </c:val>
        </c:ser>
        <c:dLbls>
          <c:showLegendKey val="0"/>
          <c:showVal val="0"/>
          <c:showCatName val="0"/>
          <c:showSerName val="0"/>
          <c:showPercent val="0"/>
          <c:showBubbleSize val="0"/>
        </c:dLbls>
        <c:gapWidth val="150"/>
        <c:axId val="1243104272"/>
        <c:axId val="1243105904"/>
      </c:barChart>
      <c:catAx>
        <c:axId val="1243104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5904"/>
        <c:crosses val="autoZero"/>
        <c:auto val="1"/>
        <c:lblAlgn val="ctr"/>
        <c:lblOffset val="100"/>
        <c:noMultiLvlLbl val="0"/>
      </c:catAx>
      <c:valAx>
        <c:axId val="1243105904"/>
        <c:scaling>
          <c:orientation val="minMax"/>
          <c:max val="4"/>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4272"/>
        <c:crosses val="autoZero"/>
        <c:crossBetween val="between"/>
        <c:majorUnit val="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t>Precisión del</a:t>
            </a:r>
            <a:r>
              <a:rPr lang="es-EC" baseline="0"/>
              <a:t> sistema</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Hoja1!$H$1</c:f>
              <c:strCache>
                <c:ptCount val="1"/>
                <c:pt idx="0">
                  <c:v>perfil izq</c:v>
                </c:pt>
              </c:strCache>
            </c:strRef>
          </c:tx>
          <c:spPr>
            <a:solidFill>
              <a:schemeClr val="accent3">
                <a:shade val="65000"/>
              </a:schemeClr>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Hoja1!$H$2:$H$11</c:f>
              <c:numCache>
                <c:formatCode>General</c:formatCode>
                <c:ptCount val="10"/>
                <c:pt idx="0">
                  <c:v>98.93</c:v>
                </c:pt>
                <c:pt idx="1">
                  <c:v>99.76</c:v>
                </c:pt>
                <c:pt idx="2">
                  <c:v>99.86</c:v>
                </c:pt>
                <c:pt idx="3">
                  <c:v>99.96</c:v>
                </c:pt>
                <c:pt idx="4">
                  <c:v>98.52</c:v>
                </c:pt>
                <c:pt idx="5">
                  <c:v>99.36</c:v>
                </c:pt>
                <c:pt idx="6">
                  <c:v>99.32</c:v>
                </c:pt>
                <c:pt idx="7">
                  <c:v>99.98</c:v>
                </c:pt>
                <c:pt idx="8">
                  <c:v>98.34</c:v>
                </c:pt>
                <c:pt idx="9">
                  <c:v>92.42</c:v>
                </c:pt>
              </c:numCache>
            </c:numRef>
          </c:val>
        </c:ser>
        <c:ser>
          <c:idx val="1"/>
          <c:order val="1"/>
          <c:tx>
            <c:strRef>
              <c:f>Hoja1!$I$1</c:f>
              <c:strCache>
                <c:ptCount val="1"/>
                <c:pt idx="0">
                  <c:v>perfil de frente</c:v>
                </c:pt>
              </c:strCache>
            </c:strRef>
          </c:tx>
          <c:spPr>
            <a:solidFill>
              <a:schemeClr val="accent3"/>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Hoja1!$I$2:$I$11</c:f>
              <c:numCache>
                <c:formatCode>General</c:formatCode>
                <c:ptCount val="10"/>
                <c:pt idx="0">
                  <c:v>99.14</c:v>
                </c:pt>
                <c:pt idx="1">
                  <c:v>99.93</c:v>
                </c:pt>
                <c:pt idx="2">
                  <c:v>99.95</c:v>
                </c:pt>
                <c:pt idx="3">
                  <c:v>99.99</c:v>
                </c:pt>
                <c:pt idx="4">
                  <c:v>99.55</c:v>
                </c:pt>
                <c:pt idx="5">
                  <c:v>99.62</c:v>
                </c:pt>
                <c:pt idx="6">
                  <c:v>99.3</c:v>
                </c:pt>
                <c:pt idx="7">
                  <c:v>99.99</c:v>
                </c:pt>
                <c:pt idx="8">
                  <c:v>99.6</c:v>
                </c:pt>
                <c:pt idx="9">
                  <c:v>99.17</c:v>
                </c:pt>
              </c:numCache>
            </c:numRef>
          </c:val>
        </c:ser>
        <c:ser>
          <c:idx val="2"/>
          <c:order val="2"/>
          <c:tx>
            <c:strRef>
              <c:f>Hoja1!$J$1</c:f>
              <c:strCache>
                <c:ptCount val="1"/>
                <c:pt idx="0">
                  <c:v>perfil derecho</c:v>
                </c:pt>
              </c:strCache>
            </c:strRef>
          </c:tx>
          <c:spPr>
            <a:solidFill>
              <a:schemeClr val="accent3">
                <a:tint val="65000"/>
              </a:schemeClr>
            </a:solidFill>
            <a:ln>
              <a:noFill/>
            </a:ln>
            <a:effectLst/>
          </c:spPr>
          <c:invertIfNegative val="0"/>
          <c:cat>
            <c:strRef>
              <c:f>Hoja1!$A$2:$A$11</c:f>
              <c:strCache>
                <c:ptCount val="10"/>
                <c:pt idx="0">
                  <c:v>0000</c:v>
                </c:pt>
                <c:pt idx="1">
                  <c:v>0001</c:v>
                </c:pt>
                <c:pt idx="2">
                  <c:v>0002</c:v>
                </c:pt>
                <c:pt idx="3">
                  <c:v>0004</c:v>
                </c:pt>
                <c:pt idx="4">
                  <c:v>0005</c:v>
                </c:pt>
                <c:pt idx="5">
                  <c:v>0006</c:v>
                </c:pt>
                <c:pt idx="6">
                  <c:v>0007</c:v>
                </c:pt>
                <c:pt idx="7">
                  <c:v>0008</c:v>
                </c:pt>
                <c:pt idx="8">
                  <c:v>0009</c:v>
                </c:pt>
                <c:pt idx="9">
                  <c:v>0010</c:v>
                </c:pt>
              </c:strCache>
            </c:strRef>
          </c:cat>
          <c:val>
            <c:numRef>
              <c:f>Hoja1!$J$2:$J$11</c:f>
              <c:numCache>
                <c:formatCode>General</c:formatCode>
                <c:ptCount val="10"/>
                <c:pt idx="0">
                  <c:v>99.96</c:v>
                </c:pt>
                <c:pt idx="1">
                  <c:v>99.98</c:v>
                </c:pt>
                <c:pt idx="2">
                  <c:v>99.88</c:v>
                </c:pt>
                <c:pt idx="3">
                  <c:v>99.99</c:v>
                </c:pt>
                <c:pt idx="4">
                  <c:v>98.44</c:v>
                </c:pt>
                <c:pt idx="5">
                  <c:v>98</c:v>
                </c:pt>
                <c:pt idx="6">
                  <c:v>95.65</c:v>
                </c:pt>
                <c:pt idx="7">
                  <c:v>99.91</c:v>
                </c:pt>
                <c:pt idx="8">
                  <c:v>95.58</c:v>
                </c:pt>
                <c:pt idx="9">
                  <c:v>91.66</c:v>
                </c:pt>
              </c:numCache>
            </c:numRef>
          </c:val>
        </c:ser>
        <c:dLbls>
          <c:showLegendKey val="0"/>
          <c:showVal val="0"/>
          <c:showCatName val="0"/>
          <c:showSerName val="0"/>
          <c:showPercent val="0"/>
          <c:showBubbleSize val="0"/>
        </c:dLbls>
        <c:gapWidth val="219"/>
        <c:overlap val="-27"/>
        <c:axId val="1243104816"/>
        <c:axId val="1243109712"/>
      </c:barChart>
      <c:catAx>
        <c:axId val="124310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9712"/>
        <c:crosses val="autoZero"/>
        <c:auto val="1"/>
        <c:lblAlgn val="ctr"/>
        <c:lblOffset val="100"/>
        <c:noMultiLvlLbl val="0"/>
      </c:catAx>
      <c:valAx>
        <c:axId val="1243109712"/>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1243104816"/>
        <c:crosses val="autoZero"/>
        <c:crossBetween val="between"/>
        <c:majorUnit val="3"/>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7">
  <a:schemeClr val="accent4"/>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16.xml><?xml version="1.0" encoding="utf-8"?>
<cs:colorStyle xmlns:cs="http://schemas.microsoft.com/office/drawing/2012/chartStyle" xmlns:a="http://schemas.openxmlformats.org/drawingml/2006/main" meth="withinLinearReversed" id="21">
  <a:schemeClr val="accent1"/>
</cs:colorStyle>
</file>

<file path=ppt/charts/colors17.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EF52A-EACB-4697-A734-1AE486FCD10C}" type="datetimeFigureOut">
              <a:rPr lang="es-EC" smtClean="0"/>
              <a:t>28/07/2021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3A23F-D8BC-4075-85B2-0590C4979FA5}" type="slidenum">
              <a:rPr lang="es-EC" smtClean="0"/>
              <a:t>‹Nº›</a:t>
            </a:fld>
            <a:endParaRPr lang="es-EC"/>
          </a:p>
        </p:txBody>
      </p:sp>
    </p:spTree>
    <p:extLst>
      <p:ext uri="{BB962C8B-B14F-4D97-AF65-F5344CB8AC3E}">
        <p14:creationId xmlns:p14="http://schemas.microsoft.com/office/powerpoint/2010/main" val="26277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a:t>
            </a:fld>
            <a:endParaRPr lang="es-EC"/>
          </a:p>
        </p:txBody>
      </p:sp>
    </p:spTree>
    <p:extLst>
      <p:ext uri="{BB962C8B-B14F-4D97-AF65-F5344CB8AC3E}">
        <p14:creationId xmlns:p14="http://schemas.microsoft.com/office/powerpoint/2010/main" val="1818640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11</a:t>
            </a:fld>
            <a:endParaRPr lang="es-EC"/>
          </a:p>
        </p:txBody>
      </p:sp>
    </p:spTree>
    <p:extLst>
      <p:ext uri="{BB962C8B-B14F-4D97-AF65-F5344CB8AC3E}">
        <p14:creationId xmlns:p14="http://schemas.microsoft.com/office/powerpoint/2010/main" val="367254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12</a:t>
            </a:fld>
            <a:endParaRPr lang="es-EC"/>
          </a:p>
        </p:txBody>
      </p:sp>
    </p:spTree>
    <p:extLst>
      <p:ext uri="{BB962C8B-B14F-4D97-AF65-F5344CB8AC3E}">
        <p14:creationId xmlns:p14="http://schemas.microsoft.com/office/powerpoint/2010/main" val="183739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13</a:t>
            </a:fld>
            <a:endParaRPr lang="es-EC"/>
          </a:p>
        </p:txBody>
      </p:sp>
    </p:spTree>
    <p:extLst>
      <p:ext uri="{BB962C8B-B14F-4D97-AF65-F5344CB8AC3E}">
        <p14:creationId xmlns:p14="http://schemas.microsoft.com/office/powerpoint/2010/main" val="129534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14</a:t>
            </a:fld>
            <a:endParaRPr lang="es-EC"/>
          </a:p>
        </p:txBody>
      </p:sp>
    </p:spTree>
    <p:extLst>
      <p:ext uri="{BB962C8B-B14F-4D97-AF65-F5344CB8AC3E}">
        <p14:creationId xmlns:p14="http://schemas.microsoft.com/office/powerpoint/2010/main" val="219902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15</a:t>
            </a:fld>
            <a:endParaRPr lang="es-EC"/>
          </a:p>
        </p:txBody>
      </p:sp>
    </p:spTree>
    <p:extLst>
      <p:ext uri="{BB962C8B-B14F-4D97-AF65-F5344CB8AC3E}">
        <p14:creationId xmlns:p14="http://schemas.microsoft.com/office/powerpoint/2010/main" val="294768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16</a:t>
            </a:fld>
            <a:endParaRPr lang="es-EC"/>
          </a:p>
        </p:txBody>
      </p:sp>
    </p:spTree>
    <p:extLst>
      <p:ext uri="{BB962C8B-B14F-4D97-AF65-F5344CB8AC3E}">
        <p14:creationId xmlns:p14="http://schemas.microsoft.com/office/powerpoint/2010/main" val="3317798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17</a:t>
            </a:fld>
            <a:endParaRPr lang="es-EC"/>
          </a:p>
        </p:txBody>
      </p:sp>
    </p:spTree>
    <p:extLst>
      <p:ext uri="{BB962C8B-B14F-4D97-AF65-F5344CB8AC3E}">
        <p14:creationId xmlns:p14="http://schemas.microsoft.com/office/powerpoint/2010/main" val="447445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18</a:t>
            </a:fld>
            <a:endParaRPr lang="es-EC"/>
          </a:p>
        </p:txBody>
      </p:sp>
    </p:spTree>
    <p:extLst>
      <p:ext uri="{BB962C8B-B14F-4D97-AF65-F5344CB8AC3E}">
        <p14:creationId xmlns:p14="http://schemas.microsoft.com/office/powerpoint/2010/main" val="3062290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19</a:t>
            </a:fld>
            <a:endParaRPr lang="es-EC"/>
          </a:p>
        </p:txBody>
      </p:sp>
    </p:spTree>
    <p:extLst>
      <p:ext uri="{BB962C8B-B14F-4D97-AF65-F5344CB8AC3E}">
        <p14:creationId xmlns:p14="http://schemas.microsoft.com/office/powerpoint/2010/main" val="151232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20</a:t>
            </a:fld>
            <a:endParaRPr lang="es-EC"/>
          </a:p>
        </p:txBody>
      </p:sp>
    </p:spTree>
    <p:extLst>
      <p:ext uri="{BB962C8B-B14F-4D97-AF65-F5344CB8AC3E}">
        <p14:creationId xmlns:p14="http://schemas.microsoft.com/office/powerpoint/2010/main" val="174740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a:t>
            </a:fld>
            <a:endParaRPr lang="es-EC"/>
          </a:p>
        </p:txBody>
      </p:sp>
    </p:spTree>
    <p:extLst>
      <p:ext uri="{BB962C8B-B14F-4D97-AF65-F5344CB8AC3E}">
        <p14:creationId xmlns:p14="http://schemas.microsoft.com/office/powerpoint/2010/main" val="87304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21</a:t>
            </a:fld>
            <a:endParaRPr lang="es-EC"/>
          </a:p>
        </p:txBody>
      </p:sp>
    </p:spTree>
    <p:extLst>
      <p:ext uri="{BB962C8B-B14F-4D97-AF65-F5344CB8AC3E}">
        <p14:creationId xmlns:p14="http://schemas.microsoft.com/office/powerpoint/2010/main" val="2192204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22</a:t>
            </a:fld>
            <a:endParaRPr lang="es-EC"/>
          </a:p>
        </p:txBody>
      </p:sp>
    </p:spTree>
    <p:extLst>
      <p:ext uri="{BB962C8B-B14F-4D97-AF65-F5344CB8AC3E}">
        <p14:creationId xmlns:p14="http://schemas.microsoft.com/office/powerpoint/2010/main" val="3494929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23</a:t>
            </a:fld>
            <a:endParaRPr lang="es-EC"/>
          </a:p>
        </p:txBody>
      </p:sp>
    </p:spTree>
    <p:extLst>
      <p:ext uri="{BB962C8B-B14F-4D97-AF65-F5344CB8AC3E}">
        <p14:creationId xmlns:p14="http://schemas.microsoft.com/office/powerpoint/2010/main" val="123893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24</a:t>
            </a:fld>
            <a:endParaRPr lang="es-EC"/>
          </a:p>
        </p:txBody>
      </p:sp>
    </p:spTree>
    <p:extLst>
      <p:ext uri="{BB962C8B-B14F-4D97-AF65-F5344CB8AC3E}">
        <p14:creationId xmlns:p14="http://schemas.microsoft.com/office/powerpoint/2010/main" val="3658855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25</a:t>
            </a:fld>
            <a:endParaRPr lang="es-EC"/>
          </a:p>
        </p:txBody>
      </p:sp>
    </p:spTree>
    <p:extLst>
      <p:ext uri="{BB962C8B-B14F-4D97-AF65-F5344CB8AC3E}">
        <p14:creationId xmlns:p14="http://schemas.microsoft.com/office/powerpoint/2010/main" val="403421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26</a:t>
            </a:fld>
            <a:endParaRPr lang="es-EC"/>
          </a:p>
        </p:txBody>
      </p:sp>
    </p:spTree>
    <p:extLst>
      <p:ext uri="{BB962C8B-B14F-4D97-AF65-F5344CB8AC3E}">
        <p14:creationId xmlns:p14="http://schemas.microsoft.com/office/powerpoint/2010/main" val="4253460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27</a:t>
            </a:fld>
            <a:endParaRPr lang="es-EC"/>
          </a:p>
        </p:txBody>
      </p:sp>
    </p:spTree>
    <p:extLst>
      <p:ext uri="{BB962C8B-B14F-4D97-AF65-F5344CB8AC3E}">
        <p14:creationId xmlns:p14="http://schemas.microsoft.com/office/powerpoint/2010/main" val="3615851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28</a:t>
            </a:fld>
            <a:endParaRPr lang="es-EC"/>
          </a:p>
        </p:txBody>
      </p:sp>
    </p:spTree>
    <p:extLst>
      <p:ext uri="{BB962C8B-B14F-4D97-AF65-F5344CB8AC3E}">
        <p14:creationId xmlns:p14="http://schemas.microsoft.com/office/powerpoint/2010/main" val="3454713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29</a:t>
            </a:fld>
            <a:endParaRPr lang="es-EC"/>
          </a:p>
        </p:txBody>
      </p:sp>
    </p:spTree>
    <p:extLst>
      <p:ext uri="{BB962C8B-B14F-4D97-AF65-F5344CB8AC3E}">
        <p14:creationId xmlns:p14="http://schemas.microsoft.com/office/powerpoint/2010/main" val="277243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30</a:t>
            </a:fld>
            <a:endParaRPr lang="es-EC"/>
          </a:p>
        </p:txBody>
      </p:sp>
    </p:spTree>
    <p:extLst>
      <p:ext uri="{BB962C8B-B14F-4D97-AF65-F5344CB8AC3E}">
        <p14:creationId xmlns:p14="http://schemas.microsoft.com/office/powerpoint/2010/main" val="283729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SENSORES: LIDAR, ULTRASONICOS, GPS Y VISION MONOCULAR O ESTEREO VISION	</a:t>
            </a:r>
          </a:p>
          <a:p>
            <a:r>
              <a:rPr lang="es-419" dirty="0"/>
              <a:t>TECNICAS: SLAM e INTELIGENICA ARTIFICIAL</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a:t>
            </a:fld>
            <a:endParaRPr lang="es-EC"/>
          </a:p>
        </p:txBody>
      </p:sp>
    </p:spTree>
    <p:extLst>
      <p:ext uri="{BB962C8B-B14F-4D97-AF65-F5344CB8AC3E}">
        <p14:creationId xmlns:p14="http://schemas.microsoft.com/office/powerpoint/2010/main" val="3902072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31</a:t>
            </a:fld>
            <a:endParaRPr lang="es-EC"/>
          </a:p>
        </p:txBody>
      </p:sp>
    </p:spTree>
    <p:extLst>
      <p:ext uri="{BB962C8B-B14F-4D97-AF65-F5344CB8AC3E}">
        <p14:creationId xmlns:p14="http://schemas.microsoft.com/office/powerpoint/2010/main" val="590903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32</a:t>
            </a:fld>
            <a:endParaRPr lang="es-EC"/>
          </a:p>
        </p:txBody>
      </p:sp>
    </p:spTree>
    <p:extLst>
      <p:ext uri="{BB962C8B-B14F-4D97-AF65-F5344CB8AC3E}">
        <p14:creationId xmlns:p14="http://schemas.microsoft.com/office/powerpoint/2010/main" val="3135702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33</a:t>
            </a:fld>
            <a:endParaRPr lang="es-EC"/>
          </a:p>
        </p:txBody>
      </p:sp>
    </p:spTree>
    <p:extLst>
      <p:ext uri="{BB962C8B-B14F-4D97-AF65-F5344CB8AC3E}">
        <p14:creationId xmlns:p14="http://schemas.microsoft.com/office/powerpoint/2010/main" val="3932330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34</a:t>
            </a:fld>
            <a:endParaRPr lang="es-EC"/>
          </a:p>
        </p:txBody>
      </p:sp>
    </p:spTree>
    <p:extLst>
      <p:ext uri="{BB962C8B-B14F-4D97-AF65-F5344CB8AC3E}">
        <p14:creationId xmlns:p14="http://schemas.microsoft.com/office/powerpoint/2010/main" val="869332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35</a:t>
            </a:fld>
            <a:endParaRPr lang="es-EC"/>
          </a:p>
        </p:txBody>
      </p:sp>
    </p:spTree>
    <p:extLst>
      <p:ext uri="{BB962C8B-B14F-4D97-AF65-F5344CB8AC3E}">
        <p14:creationId xmlns:p14="http://schemas.microsoft.com/office/powerpoint/2010/main" val="3914687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Realizadas en distintos escenarios, en situaciones con distintas condiciones de viento, luminosidad y cantidad obstáculos</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36</a:t>
            </a:fld>
            <a:endParaRPr lang="es-EC"/>
          </a:p>
        </p:txBody>
      </p:sp>
    </p:spTree>
    <p:extLst>
      <p:ext uri="{BB962C8B-B14F-4D97-AF65-F5344CB8AC3E}">
        <p14:creationId xmlns:p14="http://schemas.microsoft.com/office/powerpoint/2010/main" val="2951377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37</a:t>
            </a:fld>
            <a:endParaRPr lang="es-EC"/>
          </a:p>
        </p:txBody>
      </p:sp>
    </p:spTree>
    <p:extLst>
      <p:ext uri="{BB962C8B-B14F-4D97-AF65-F5344CB8AC3E}">
        <p14:creationId xmlns:p14="http://schemas.microsoft.com/office/powerpoint/2010/main" val="4205422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38</a:t>
            </a:fld>
            <a:endParaRPr lang="es-EC"/>
          </a:p>
        </p:txBody>
      </p:sp>
    </p:spTree>
    <p:extLst>
      <p:ext uri="{BB962C8B-B14F-4D97-AF65-F5344CB8AC3E}">
        <p14:creationId xmlns:p14="http://schemas.microsoft.com/office/powerpoint/2010/main" val="454005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39</a:t>
            </a:fld>
            <a:endParaRPr lang="es-EC"/>
          </a:p>
        </p:txBody>
      </p:sp>
    </p:spTree>
    <p:extLst>
      <p:ext uri="{BB962C8B-B14F-4D97-AF65-F5344CB8AC3E}">
        <p14:creationId xmlns:p14="http://schemas.microsoft.com/office/powerpoint/2010/main" val="306850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40</a:t>
            </a:fld>
            <a:endParaRPr lang="es-EC"/>
          </a:p>
        </p:txBody>
      </p:sp>
    </p:spTree>
    <p:extLst>
      <p:ext uri="{BB962C8B-B14F-4D97-AF65-F5344CB8AC3E}">
        <p14:creationId xmlns:p14="http://schemas.microsoft.com/office/powerpoint/2010/main" val="47685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5</a:t>
            </a:fld>
            <a:endParaRPr lang="es-EC"/>
          </a:p>
        </p:txBody>
      </p:sp>
    </p:spTree>
    <p:extLst>
      <p:ext uri="{BB962C8B-B14F-4D97-AF65-F5344CB8AC3E}">
        <p14:creationId xmlns:p14="http://schemas.microsoft.com/office/powerpoint/2010/main" val="208348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6</a:t>
            </a:fld>
            <a:endParaRPr lang="es-EC"/>
          </a:p>
        </p:txBody>
      </p:sp>
    </p:spTree>
    <p:extLst>
      <p:ext uri="{BB962C8B-B14F-4D97-AF65-F5344CB8AC3E}">
        <p14:creationId xmlns:p14="http://schemas.microsoft.com/office/powerpoint/2010/main" val="230277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7</a:t>
            </a:fld>
            <a:endParaRPr lang="es-EC"/>
          </a:p>
        </p:txBody>
      </p:sp>
    </p:spTree>
    <p:extLst>
      <p:ext uri="{BB962C8B-B14F-4D97-AF65-F5344CB8AC3E}">
        <p14:creationId xmlns:p14="http://schemas.microsoft.com/office/powerpoint/2010/main" val="322377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8</a:t>
            </a:fld>
            <a:endParaRPr lang="es-EC"/>
          </a:p>
        </p:txBody>
      </p:sp>
    </p:spTree>
    <p:extLst>
      <p:ext uri="{BB962C8B-B14F-4D97-AF65-F5344CB8AC3E}">
        <p14:creationId xmlns:p14="http://schemas.microsoft.com/office/powerpoint/2010/main" val="14714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9</a:t>
            </a:fld>
            <a:endParaRPr lang="es-EC"/>
          </a:p>
        </p:txBody>
      </p:sp>
    </p:spTree>
    <p:extLst>
      <p:ext uri="{BB962C8B-B14F-4D97-AF65-F5344CB8AC3E}">
        <p14:creationId xmlns:p14="http://schemas.microsoft.com/office/powerpoint/2010/main" val="237778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i="1" dirty="0" err="1">
                <a:effectLst/>
                <a:latin typeface="Arial" panose="020B0604020202020204" pitchFamily="34" charset="0"/>
                <a:ea typeface="Calibri" panose="020F0502020204030204" pitchFamily="34" charset="0"/>
                <a:cs typeface="Times New Roman" panose="02020603050405020304" pitchFamily="18" charset="0"/>
              </a:rPr>
              <a:t>mAP</a:t>
            </a:r>
            <a:r>
              <a:rPr lang="es-419" sz="1800" dirty="0">
                <a:effectLst/>
                <a:latin typeface="Arial" panose="020B0604020202020204" pitchFamily="34" charset="0"/>
                <a:ea typeface="Calibri" panose="020F0502020204030204" pitchFamily="34" charset="0"/>
                <a:cs typeface="Times New Roman" panose="02020603050405020304" pitchFamily="18" charset="0"/>
              </a:rPr>
              <a:t> (mean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average</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r>
              <a:rPr lang="es-419" sz="1800" dirty="0" err="1">
                <a:effectLst/>
                <a:latin typeface="Arial" panose="020B0604020202020204" pitchFamily="34" charset="0"/>
                <a:ea typeface="Calibri" panose="020F0502020204030204" pitchFamily="34" charset="0"/>
                <a:cs typeface="Times New Roman" panose="02020603050405020304" pitchFamily="18" charset="0"/>
              </a:rPr>
              <a:t>precision</a:t>
            </a:r>
            <a:r>
              <a:rPr lang="es-419"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4" name="Marcador de número de diapositiva 3"/>
          <p:cNvSpPr>
            <a:spLocks noGrp="1"/>
          </p:cNvSpPr>
          <p:nvPr>
            <p:ph type="sldNum" sz="quarter" idx="5"/>
          </p:nvPr>
        </p:nvSpPr>
        <p:spPr/>
        <p:txBody>
          <a:bodyPr/>
          <a:lstStyle/>
          <a:p>
            <a:fld id="{F923A23F-D8BC-4075-85B2-0590C4979FA5}" type="slidenum">
              <a:rPr lang="es-EC" smtClean="0"/>
              <a:t>10</a:t>
            </a:fld>
            <a:endParaRPr lang="es-EC"/>
          </a:p>
        </p:txBody>
      </p:sp>
    </p:spTree>
    <p:extLst>
      <p:ext uri="{BB962C8B-B14F-4D97-AF65-F5344CB8AC3E}">
        <p14:creationId xmlns:p14="http://schemas.microsoft.com/office/powerpoint/2010/main" val="263097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0008D5-F07A-4EE1-8F51-C4E6CF9B639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8E94428E-ECFA-43F5-A99D-597460876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2CF6995D-660D-44F9-9D1E-45C512CC09B0}"/>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D1C4F70B-5E8A-46AA-81CD-9C4871D4787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4CBB6C22-9E9B-487A-B42F-ED4174EF8872}"/>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99615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EA6D390-750A-40A6-B3A6-EC2FE91F21C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6BD6ACC0-E8C1-4745-8665-E7F8D159944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9528587F-8715-4756-9264-0D526445B6A4}"/>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2870BF15-B1A2-4D33-AD07-DDFD4BC7D45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7A74B8FC-1FA7-41C5-A702-9A95D21A06C5}"/>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244999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E741F0D7-A339-4E22-81FF-C0A238D735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05741C7A-DDF9-42EA-BF05-77B833E65FB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55F72DDC-841C-4E66-8DC6-0A9646D2B02B}"/>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15ED80B9-9DCE-4F57-AAEE-A192379EC01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0EC207CE-D2C8-4108-A1E7-110EB0EE22C5}"/>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39908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Right">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‹Nº›</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56796" y="229538"/>
            <a:ext cx="1627773" cy="451143"/>
          </a:xfrm>
          <a:prstGeom prst="rect">
            <a:avLst/>
          </a:prstGeom>
        </p:spPr>
      </p:pic>
      <p:sp>
        <p:nvSpPr>
          <p:cNvPr id="13" name="Rectangle 12"/>
          <p:cNvSpPr/>
          <p:nvPr userDrawn="1"/>
        </p:nvSpPr>
        <p:spPr>
          <a:xfrm>
            <a:off x="173936"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610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‹Nº›</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39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Righ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2" name="Group 11"/>
          <p:cNvGrpSpPr/>
          <p:nvPr userDrawn="1"/>
        </p:nvGrpSpPr>
        <p:grpSpPr>
          <a:xfrm>
            <a:off x="328166" y="6237312"/>
            <a:ext cx="439241" cy="439240"/>
            <a:chOff x="186858" y="6096003"/>
            <a:chExt cx="580550" cy="580549"/>
          </a:xfrm>
          <a:solidFill>
            <a:schemeClr val="bg1">
              <a:lumMod val="95000"/>
              <a:alpha val="25000"/>
            </a:schemeClr>
          </a:solidFill>
        </p:grpSpPr>
        <p:sp>
          <p:nvSpPr>
            <p:cNvPr id="13" name="Rectangle 12"/>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4" name="Rectangle 13"/>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5"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56796" y="229538"/>
            <a:ext cx="1622504" cy="448056"/>
          </a:xfrm>
          <a:prstGeom prst="rect">
            <a:avLst/>
          </a:prstGeom>
        </p:spPr>
      </p:pic>
      <p:sp>
        <p:nvSpPr>
          <p:cNvPr id="17" name="Rectangle 16"/>
          <p:cNvSpPr/>
          <p:nvPr userDrawn="1"/>
        </p:nvSpPr>
        <p:spPr>
          <a:xfrm>
            <a:off x="173936"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889261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f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3" name="Group 12"/>
          <p:cNvGrpSpPr/>
          <p:nvPr userDrawn="1"/>
        </p:nvGrpSpPr>
        <p:grpSpPr>
          <a:xfrm>
            <a:off x="328166" y="6237312"/>
            <a:ext cx="439241" cy="43924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6"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0493757" y="229538"/>
            <a:ext cx="1622504" cy="448056"/>
          </a:xfrm>
          <a:prstGeom prst="rect">
            <a:avLst/>
          </a:prstGeom>
        </p:spPr>
      </p:pic>
      <p:sp>
        <p:nvSpPr>
          <p:cNvPr id="17" name="Rectangle 16"/>
          <p:cNvSpPr/>
          <p:nvPr userDrawn="1"/>
        </p:nvSpPr>
        <p:spPr>
          <a:xfrm>
            <a:off x="10522767"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329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Left (dar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3" name="Group 12"/>
          <p:cNvGrpSpPr/>
          <p:nvPr userDrawn="1"/>
        </p:nvGrpSpPr>
        <p:grpSpPr>
          <a:xfrm>
            <a:off x="328166" y="6237312"/>
            <a:ext cx="439241" cy="43924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6"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fld id="{F68327C5-B821-4FE9-A59A-A60D9EB59A9A}" type="slidenum">
              <a:rPr lang="en-US" smtClean="0"/>
              <a:pPr/>
              <a:t>‹Nº›</a:t>
            </a:fld>
            <a:endParaRPr lang="en-US" dirty="0"/>
          </a:p>
        </p:txBody>
      </p:sp>
      <p:pic>
        <p:nvPicPr>
          <p:cNvPr id="10" name="Picture 9"/>
          <p:cNvPicPr>
            <a:picLocks noChangeAspect="1"/>
          </p:cNvPicPr>
          <p:nvPr userDrawn="1"/>
        </p:nvPicPr>
        <p:blipFill>
          <a:blip r:embed="rId3"/>
          <a:stretch>
            <a:fillRect/>
          </a:stretch>
        </p:blipFill>
        <p:spPr>
          <a:xfrm>
            <a:off x="10493757" y="229538"/>
            <a:ext cx="1622504" cy="448056"/>
          </a:xfrm>
          <a:prstGeom prst="rect">
            <a:avLst/>
          </a:prstGeom>
        </p:spPr>
      </p:pic>
      <p:sp>
        <p:nvSpPr>
          <p:cNvPr id="17" name="Rectangle 16"/>
          <p:cNvSpPr/>
          <p:nvPr userDrawn="1"/>
        </p:nvSpPr>
        <p:spPr>
          <a:xfrm>
            <a:off x="10522767" y="95859"/>
            <a:ext cx="1593494" cy="720080"/>
          </a:xfrm>
          <a:prstGeom prst="rect">
            <a:avLst/>
          </a:prstGeom>
          <a:solidFill>
            <a:schemeClr val="tx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4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36191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2"/>
          </p:cNvPr>
          <p:cNvPicPr>
            <a:picLocks noChangeAspect="1"/>
          </p:cNvPicPr>
          <p:nvPr userDrawn="1"/>
        </p:nvPicPr>
        <p:blipFill>
          <a:blip r:embed="rId3"/>
          <a:stretch>
            <a:fillRect/>
          </a:stretch>
        </p:blipFill>
        <p:spPr>
          <a:xfrm>
            <a:off x="10200456" y="6214072"/>
            <a:ext cx="1627773" cy="45114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grpSp>
        <p:nvGrpSpPr>
          <p:cNvPr id="11" name="Group 10"/>
          <p:cNvGrpSpPr/>
          <p:nvPr userDrawn="1"/>
        </p:nvGrpSpPr>
        <p:grpSpPr>
          <a:xfrm>
            <a:off x="8704796" y="6336792"/>
            <a:ext cx="1470980" cy="307777"/>
            <a:chOff x="8616280" y="6285754"/>
            <a:chExt cx="1470980" cy="307777"/>
          </a:xfrm>
        </p:grpSpPr>
        <p:sp>
          <p:nvSpPr>
            <p:cNvPr id="12" name="TextBox 11"/>
            <p:cNvSpPr txBox="1"/>
            <p:nvPr userDrawn="1"/>
          </p:nvSpPr>
          <p:spPr>
            <a:xfrm>
              <a:off x="8616280" y="6285754"/>
              <a:ext cx="1470980" cy="307777"/>
            </a:xfrm>
            <a:prstGeom prst="rect">
              <a:avLst/>
            </a:prstGeom>
            <a:noFill/>
          </p:spPr>
          <p:txBody>
            <a:bodyPr wrap="none" rtlCol="0">
              <a:spAutoFit/>
            </a:bodyPr>
            <a:lstStyle/>
            <a:p>
              <a:r>
                <a:rPr lang="en-US" sz="1400">
                  <a:solidFill>
                    <a:schemeClr val="tx1"/>
                  </a:solidFill>
                </a:rPr>
                <a:t>Made with       by </a:t>
              </a:r>
            </a:p>
          </p:txBody>
        </p:sp>
        <p:sp>
          <p:nvSpPr>
            <p:cNvPr id="13" name="Freeform 290"/>
            <p:cNvSpPr/>
            <p:nvPr userDrawn="1"/>
          </p:nvSpPr>
          <p:spPr>
            <a:xfrm>
              <a:off x="9544347" y="6374509"/>
              <a:ext cx="152053" cy="13026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35823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331154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0B6C9C2-E75A-488E-BDE6-12693072F5E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B8C13CD9-990D-4B46-88C8-39BC877B4AC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66818EE0-E25F-4A16-BC35-47AFEFED5D45}"/>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DFEFA8AA-77E7-4C6C-B42D-3FD9C26EEE6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F6A32D53-ED2F-4FDD-9F6A-A190353739CC}"/>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650380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08587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0933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28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79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84456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7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789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312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755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C5B47D6-DAD7-40A6-BD10-CD2FABB13213}"/>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0708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D826F21-517D-4B65-A194-E801BFC1B6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8ADD38FB-77D3-48EC-823A-5686566A9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07D55F4-2CDA-43AD-8711-3478C25E4AD0}"/>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877AFACD-4FB2-4E0A-BE86-9CEB3F66A90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C3563EF2-2ACB-4CDA-ABDA-CF225C948D4A}"/>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1831364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27960874-3F9B-4D3F-855A-5669B09C929B}"/>
              </a:ext>
            </a:extLst>
          </p:cNvPr>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5" name="Picture Placeholder 2">
            <a:extLst>
              <a:ext uri="{FF2B5EF4-FFF2-40B4-BE49-F238E27FC236}">
                <a16:creationId xmlns:a16="http://schemas.microsoft.com/office/drawing/2014/main" xmlns="" id="{2B1140DE-B7EF-4821-92DB-87F8292871AB}"/>
              </a:ext>
            </a:extLst>
          </p:cNvPr>
          <p:cNvSpPr>
            <a:spLocks noGrp="1"/>
          </p:cNvSpPr>
          <p:nvPr>
            <p:ph type="pic" idx="13"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xmlns="" id="{72D1BE3B-CE32-4F45-9E7C-3CF4C5DACDCA}"/>
              </a:ext>
            </a:extLst>
          </p:cNvPr>
          <p:cNvSpPr>
            <a:spLocks noGrp="1"/>
          </p:cNvSpPr>
          <p:nvPr>
            <p:ph type="pic" idx="14"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7" name="Picture Placeholder 2">
            <a:extLst>
              <a:ext uri="{FF2B5EF4-FFF2-40B4-BE49-F238E27FC236}">
                <a16:creationId xmlns:a16="http://schemas.microsoft.com/office/drawing/2014/main" xmlns="" id="{6F1FA09A-98C2-4BC7-A032-43C843531C64}"/>
              </a:ext>
            </a:extLst>
          </p:cNvPr>
          <p:cNvSpPr>
            <a:spLocks noGrp="1"/>
          </p:cNvSpPr>
          <p:nvPr>
            <p:ph type="pic" idx="15"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8" name="Picture Placeholder 2">
            <a:extLst>
              <a:ext uri="{FF2B5EF4-FFF2-40B4-BE49-F238E27FC236}">
                <a16:creationId xmlns:a16="http://schemas.microsoft.com/office/drawing/2014/main" xmlns="" id="{28718837-365D-4859-B99D-1C4C5BB7E508}"/>
              </a:ext>
            </a:extLst>
          </p:cNvPr>
          <p:cNvSpPr>
            <a:spLocks noGrp="1"/>
          </p:cNvSpPr>
          <p:nvPr>
            <p:ph type="pic" idx="16"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22" name="Text Placeholder 9">
            <a:extLst>
              <a:ext uri="{FF2B5EF4-FFF2-40B4-BE49-F238E27FC236}">
                <a16:creationId xmlns:a16="http://schemas.microsoft.com/office/drawing/2014/main" xmlns="" id="{4111A57B-317A-41FC-8D5B-458B4DA86DA4}"/>
              </a:ext>
            </a:extLst>
          </p:cNvPr>
          <p:cNvSpPr>
            <a:spLocks noGrp="1"/>
          </p:cNvSpPr>
          <p:nvPr>
            <p:ph type="body" sz="quarter" idx="10" hasCustomPrompt="1"/>
          </p:nvPr>
        </p:nvSpPr>
        <p:spPr>
          <a:xfrm>
            <a:off x="323529" y="74010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55895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xmlns=""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Picture Placeholder 2">
            <a:extLst>
              <a:ext uri="{FF2B5EF4-FFF2-40B4-BE49-F238E27FC236}">
                <a16:creationId xmlns:a16="http://schemas.microsoft.com/office/drawing/2014/main" xmlns="" id="{8E24A2BE-80CE-4B79-BF31-91FA62C04420}"/>
              </a:ext>
            </a:extLst>
          </p:cNvPr>
          <p:cNvSpPr>
            <a:spLocks noGrp="1"/>
          </p:cNvSpPr>
          <p:nvPr>
            <p:ph type="pic" idx="13" hasCustomPrompt="1"/>
          </p:nvPr>
        </p:nvSpPr>
        <p:spPr>
          <a:xfrm>
            <a:off x="0" y="2160665"/>
            <a:ext cx="12192000" cy="2502762"/>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5" name="Rectangle 4">
            <a:extLst>
              <a:ext uri="{FF2B5EF4-FFF2-40B4-BE49-F238E27FC236}">
                <a16:creationId xmlns:a16="http://schemas.microsoft.com/office/drawing/2014/main" xmlns="" id="{B2F51014-6E90-4769-BCD9-A06A9FC17AC8}"/>
              </a:ext>
            </a:extLst>
          </p:cNvPr>
          <p:cNvSpPr/>
          <p:nvPr userDrawn="1"/>
        </p:nvSpPr>
        <p:spPr>
          <a:xfrm>
            <a:off x="0" y="2026940"/>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Rectangle 5">
            <a:extLst>
              <a:ext uri="{FF2B5EF4-FFF2-40B4-BE49-F238E27FC236}">
                <a16:creationId xmlns:a16="http://schemas.microsoft.com/office/drawing/2014/main" xmlns="" id="{D8BC926F-7282-4E00-BF8A-8D24B274039B}"/>
              </a:ext>
            </a:extLst>
          </p:cNvPr>
          <p:cNvSpPr/>
          <p:nvPr userDrawn="1"/>
        </p:nvSpPr>
        <p:spPr>
          <a:xfrm>
            <a:off x="0" y="4725144"/>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66847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26658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Images &amp; Contents Layout">
    <p:spTree>
      <p:nvGrpSpPr>
        <p:cNvPr id="1" name=""/>
        <p:cNvGrpSpPr/>
        <p:nvPr/>
      </p:nvGrpSpPr>
      <p:grpSpPr>
        <a:xfrm>
          <a:off x="0" y="0"/>
          <a:ext cx="0" cy="0"/>
          <a:chOff x="0" y="0"/>
          <a:chExt cx="0" cy="0"/>
        </a:xfrm>
      </p:grpSpPr>
      <p:sp>
        <p:nvSpPr>
          <p:cNvPr id="6" name="그림 개체 틀 12">
            <a:extLst>
              <a:ext uri="{FF2B5EF4-FFF2-40B4-BE49-F238E27FC236}">
                <a16:creationId xmlns:a16="http://schemas.microsoft.com/office/drawing/2014/main" xmlns="" id="{A7A44CD1-8791-4411-9DCF-BE8F9EB9EB13}"/>
              </a:ext>
            </a:extLst>
          </p:cNvPr>
          <p:cNvSpPr>
            <a:spLocks noGrp="1"/>
          </p:cNvSpPr>
          <p:nvPr>
            <p:ph type="pic" sz="quarter" idx="10" hasCustomPrompt="1"/>
          </p:nvPr>
        </p:nvSpPr>
        <p:spPr>
          <a:xfrm>
            <a:off x="799070" y="1223317"/>
            <a:ext cx="5441094" cy="4721980"/>
          </a:xfrm>
          <a:custGeom>
            <a:avLst/>
            <a:gdLst>
              <a:gd name="connsiteX0" fmla="*/ 2090352 w 5441094"/>
              <a:gd name="connsiteY0" fmla="*/ 2977952 h 4721980"/>
              <a:gd name="connsiteX1" fmla="*/ 3101888 w 5441094"/>
              <a:gd name="connsiteY1" fmla="*/ 4721980 h 4721980"/>
              <a:gd name="connsiteX2" fmla="*/ 1078816 w 5441094"/>
              <a:gd name="connsiteY2" fmla="*/ 4721980 h 4721980"/>
              <a:gd name="connsiteX3" fmla="*/ 2191267 w 5441094"/>
              <a:gd name="connsiteY3" fmla="*/ 2940880 h 4721980"/>
              <a:gd name="connsiteX4" fmla="*/ 4155992 w 5441094"/>
              <a:gd name="connsiteY4" fmla="*/ 2940880 h 4721980"/>
              <a:gd name="connsiteX5" fmla="*/ 3173629 w 5441094"/>
              <a:gd name="connsiteY5" fmla="*/ 4634609 h 4721980"/>
              <a:gd name="connsiteX6" fmla="*/ 0 w 5441094"/>
              <a:gd name="connsiteY6" fmla="*/ 2928524 h 4721980"/>
              <a:gd name="connsiteX7" fmla="*/ 2023072 w 5441094"/>
              <a:gd name="connsiteY7" fmla="*/ 2928524 h 4721980"/>
              <a:gd name="connsiteX8" fmla="*/ 1011536 w 5441094"/>
              <a:gd name="connsiteY8" fmla="*/ 4672552 h 4721980"/>
              <a:gd name="connsiteX9" fmla="*/ 982363 w 5441094"/>
              <a:gd name="connsiteY9" fmla="*/ 1120204 h 4721980"/>
              <a:gd name="connsiteX10" fmla="*/ 1964725 w 5441094"/>
              <a:gd name="connsiteY10" fmla="*/ 2813933 h 4721980"/>
              <a:gd name="connsiteX11" fmla="*/ 0 w 5441094"/>
              <a:gd name="connsiteY11" fmla="*/ 2813933 h 4721980"/>
              <a:gd name="connsiteX12" fmla="*/ 3816180 w 5441094"/>
              <a:gd name="connsiteY12" fmla="*/ 12357 h 4721980"/>
              <a:gd name="connsiteX13" fmla="*/ 5441094 w 5441094"/>
              <a:gd name="connsiteY13" fmla="*/ 2813933 h 4721980"/>
              <a:gd name="connsiteX14" fmla="*/ 2191266 w 5441094"/>
              <a:gd name="connsiteY14" fmla="*/ 2813933 h 4721980"/>
              <a:gd name="connsiteX15" fmla="*/ 465439 w 5441094"/>
              <a:gd name="connsiteY15" fmla="*/ 0 h 4721980"/>
              <a:gd name="connsiteX16" fmla="*/ 3715267 w 5441094"/>
              <a:gd name="connsiteY16" fmla="*/ 0 h 4721980"/>
              <a:gd name="connsiteX17" fmla="*/ 2090353 w 5441094"/>
              <a:gd name="connsiteY17" fmla="*/ 2801576 h 47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41094" h="4721980">
                <a:moveTo>
                  <a:pt x="2090352" y="2977952"/>
                </a:moveTo>
                <a:lnTo>
                  <a:pt x="3101888" y="4721980"/>
                </a:lnTo>
                <a:lnTo>
                  <a:pt x="1078816" y="4721980"/>
                </a:lnTo>
                <a:close/>
                <a:moveTo>
                  <a:pt x="2191267" y="2940880"/>
                </a:moveTo>
                <a:lnTo>
                  <a:pt x="4155992" y="2940880"/>
                </a:lnTo>
                <a:lnTo>
                  <a:pt x="3173629" y="4634609"/>
                </a:lnTo>
                <a:close/>
                <a:moveTo>
                  <a:pt x="0" y="2928524"/>
                </a:moveTo>
                <a:lnTo>
                  <a:pt x="2023072" y="2928524"/>
                </a:lnTo>
                <a:lnTo>
                  <a:pt x="1011536" y="4672552"/>
                </a:lnTo>
                <a:close/>
                <a:moveTo>
                  <a:pt x="982363" y="1120204"/>
                </a:moveTo>
                <a:lnTo>
                  <a:pt x="1964725" y="2813933"/>
                </a:lnTo>
                <a:lnTo>
                  <a:pt x="0" y="2813933"/>
                </a:lnTo>
                <a:close/>
                <a:moveTo>
                  <a:pt x="3816180" y="12357"/>
                </a:moveTo>
                <a:lnTo>
                  <a:pt x="5441094" y="2813933"/>
                </a:lnTo>
                <a:lnTo>
                  <a:pt x="2191266" y="2813933"/>
                </a:lnTo>
                <a:close/>
                <a:moveTo>
                  <a:pt x="465439" y="0"/>
                </a:moveTo>
                <a:lnTo>
                  <a:pt x="3715267" y="0"/>
                </a:lnTo>
                <a:lnTo>
                  <a:pt x="2090353" y="28015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5461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C73A78E6-F71D-4312-BDB2-FA26CAF574B4}"/>
              </a:ext>
            </a:extLst>
          </p:cNvPr>
          <p:cNvSpPr/>
          <p:nvPr userDrawn="1"/>
        </p:nvSpPr>
        <p:spPr>
          <a:xfrm flipH="1" flipV="1">
            <a:off x="5119026" y="0"/>
            <a:ext cx="7072972"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xmlns="" id="{FC75BF01-2621-417D-9B96-39DD8D086708}"/>
              </a:ext>
            </a:extLst>
          </p:cNvPr>
          <p:cNvSpPr>
            <a:spLocks noGrp="1"/>
          </p:cNvSpPr>
          <p:nvPr>
            <p:ph type="pic" sz="quarter" idx="14" hasCustomPrompt="1"/>
          </p:nvPr>
        </p:nvSpPr>
        <p:spPr>
          <a:xfrm>
            <a:off x="2" y="0"/>
            <a:ext cx="7072972"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32452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xmlns=""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xmlns="" id="{67C24402-8447-448E-89E3-183EBB1DA00D}"/>
              </a:ext>
            </a:extLst>
          </p:cNvPr>
          <p:cNvSpPr/>
          <p:nvPr userDrawn="1"/>
        </p:nvSpPr>
        <p:spPr>
          <a:xfrm>
            <a:off x="0" y="2996952"/>
            <a:ext cx="12192000"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6">
            <a:extLst>
              <a:ext uri="{FF2B5EF4-FFF2-40B4-BE49-F238E27FC236}">
                <a16:creationId xmlns:a16="http://schemas.microsoft.com/office/drawing/2014/main" xmlns="" id="{E4CF9D97-FAE0-4B0A-A30C-8936E46C66B2}"/>
              </a:ext>
            </a:extLst>
          </p:cNvPr>
          <p:cNvGrpSpPr/>
          <p:nvPr userDrawn="1"/>
        </p:nvGrpSpPr>
        <p:grpSpPr>
          <a:xfrm>
            <a:off x="4763852" y="1553600"/>
            <a:ext cx="2664296" cy="4683693"/>
            <a:chOff x="445712" y="1449040"/>
            <a:chExt cx="2113018" cy="3924176"/>
          </a:xfrm>
        </p:grpSpPr>
        <p:sp>
          <p:nvSpPr>
            <p:cNvPr id="6" name="Rounded Rectangle 7">
              <a:extLst>
                <a:ext uri="{FF2B5EF4-FFF2-40B4-BE49-F238E27FC236}">
                  <a16:creationId xmlns:a16="http://schemas.microsoft.com/office/drawing/2014/main" xmlns="" id="{A665FA86-6430-4D7E-ABCB-4F8C3E52E09B}"/>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8">
              <a:extLst>
                <a:ext uri="{FF2B5EF4-FFF2-40B4-BE49-F238E27FC236}">
                  <a16:creationId xmlns:a16="http://schemas.microsoft.com/office/drawing/2014/main" xmlns="" id="{53DAFBD2-84EC-4D6B-80BE-DA211850906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10">
              <a:extLst>
                <a:ext uri="{FF2B5EF4-FFF2-40B4-BE49-F238E27FC236}">
                  <a16:creationId xmlns:a16="http://schemas.microsoft.com/office/drawing/2014/main" xmlns="" id="{78866A3A-5A93-49E6-8DE2-C98FC661D430}"/>
                </a:ext>
              </a:extLst>
            </p:cNvPr>
            <p:cNvGrpSpPr/>
            <p:nvPr userDrawn="1"/>
          </p:nvGrpSpPr>
          <p:grpSpPr>
            <a:xfrm>
              <a:off x="1407705" y="5045834"/>
              <a:ext cx="211967" cy="211967"/>
              <a:chOff x="1549420" y="5712364"/>
              <a:chExt cx="312583" cy="312583"/>
            </a:xfrm>
          </p:grpSpPr>
          <p:sp>
            <p:nvSpPr>
              <p:cNvPr id="9" name="Oval 11">
                <a:extLst>
                  <a:ext uri="{FF2B5EF4-FFF2-40B4-BE49-F238E27FC236}">
                    <a16:creationId xmlns:a16="http://schemas.microsoft.com/office/drawing/2014/main" xmlns="" id="{EB10029A-074D-4812-8AB6-62EF3ED73579}"/>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12">
                <a:extLst>
                  <a:ext uri="{FF2B5EF4-FFF2-40B4-BE49-F238E27FC236}">
                    <a16:creationId xmlns:a16="http://schemas.microsoft.com/office/drawing/2014/main" xmlns="" id="{BE572564-2A3A-45E0-93B7-2FB78757998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xmlns="" id="{242F8FDE-91AA-45DB-A05E-7507C27F30F6}"/>
              </a:ext>
            </a:extLst>
          </p:cNvPr>
          <p:cNvSpPr>
            <a:spLocks noGrp="1"/>
          </p:cNvSpPr>
          <p:nvPr>
            <p:ph type="pic" idx="11" hasCustomPrompt="1"/>
          </p:nvPr>
        </p:nvSpPr>
        <p:spPr>
          <a:xfrm>
            <a:off x="4951770" y="1965170"/>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604817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xmlns=""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xmlns=""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4959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2_Images &amp; Content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xmlns="" id="{3CD10489-647D-4424-92F3-2E31185A69B8}"/>
              </a:ext>
            </a:extLst>
          </p:cNvPr>
          <p:cNvSpPr>
            <a:spLocks noGrp="1"/>
          </p:cNvSpPr>
          <p:nvPr>
            <p:ph type="pic" sz="quarter" idx="10" hasCustomPrompt="1"/>
          </p:nvPr>
        </p:nvSpPr>
        <p:spPr>
          <a:xfrm>
            <a:off x="4227514" y="0"/>
            <a:ext cx="7964489" cy="6858000"/>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7489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6385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09821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2D915D-79D4-46AB-9F7D-F33338DF7A6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0CD2361D-4936-413D-B5BC-664AE835876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xmlns="" id="{79565B3B-3F3E-4DBA-B3C3-D8A4B2865AF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xmlns="" id="{47C68C86-8000-4551-A00F-5242E56E1EC5}"/>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6" name="Marcador de pie de página 5">
            <a:extLst>
              <a:ext uri="{FF2B5EF4-FFF2-40B4-BE49-F238E27FC236}">
                <a16:creationId xmlns:a16="http://schemas.microsoft.com/office/drawing/2014/main" xmlns="" id="{0D0C888E-CA72-4F08-9DFD-2E04116F799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E7E81F7F-DC20-4C73-BA05-3133D636183F}"/>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992611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06713937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35520705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317366588"/>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82669567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91949517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17730318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9933340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08978304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7/28/2021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227203041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7/28/2021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6072212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8EF9DB-CAF8-40A1-94E1-CBBBFD91129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8FA5A1A6-E027-481F-9063-8A2CA735B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BE5176BD-BED4-420C-9C8A-D5A39E8A40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xmlns="" id="{B18348E6-1B7F-48A7-AC7D-4F2387C0A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41AFCE29-BA98-4953-8FAD-C3919D97229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xmlns="" id="{D88FE40C-E827-41BC-8075-7B03EEB2DC51}"/>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8" name="Marcador de pie de página 7">
            <a:extLst>
              <a:ext uri="{FF2B5EF4-FFF2-40B4-BE49-F238E27FC236}">
                <a16:creationId xmlns:a16="http://schemas.microsoft.com/office/drawing/2014/main" xmlns="" id="{7146D02B-A997-4226-851F-FAC76215515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xmlns="" id="{AB51D7BF-4F57-493D-A8FC-D9E5879A0FCD}"/>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200454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24806007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8666320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53949024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10979505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11967319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322656907"/>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4424663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845ECF0-6B0D-4F17-B8D1-0E7E44ECC58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xmlns="" id="{F6A58E0E-F0C2-40EE-8B68-EBD8B5BC3276}"/>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4" name="Marcador de pie de página 3">
            <a:extLst>
              <a:ext uri="{FF2B5EF4-FFF2-40B4-BE49-F238E27FC236}">
                <a16:creationId xmlns:a16="http://schemas.microsoft.com/office/drawing/2014/main" xmlns="" id="{650BEE50-7388-4F20-B2C5-66FABB193248}"/>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xmlns="" id="{A1DC4204-F951-4E67-9028-1B5EF727D4B7}"/>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15281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2F8EBA05-63AB-4183-94C4-C4BD3ECB58D5}"/>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3" name="Marcador de pie de página 2">
            <a:extLst>
              <a:ext uri="{FF2B5EF4-FFF2-40B4-BE49-F238E27FC236}">
                <a16:creationId xmlns:a16="http://schemas.microsoft.com/office/drawing/2014/main" xmlns="" id="{BDE20709-4195-4B30-A777-DB91983D8959}"/>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xmlns="" id="{E44E36E0-B938-4A56-9EF6-BD91D9DEF258}"/>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05303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B9549A9-5019-463F-A8F3-816A842906A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765A9263-5334-4834-9E9D-19527AD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xmlns="" id="{3E0B0D05-2ECE-4508-9860-E6B2A129D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43B0B00F-B815-496C-9D02-A0751D05DD54}"/>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6" name="Marcador de pie de página 5">
            <a:extLst>
              <a:ext uri="{FF2B5EF4-FFF2-40B4-BE49-F238E27FC236}">
                <a16:creationId xmlns:a16="http://schemas.microsoft.com/office/drawing/2014/main" xmlns="" id="{DF4B6E96-C936-4284-A4A4-DA0F567B034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2C3BBF4B-E55A-4148-95EC-141BEAA9612C}"/>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98621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D78D877-1E93-4DC3-9208-89DEC4132B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xmlns="" id="{BE85E405-ADD0-4479-BE12-08E844619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xmlns="" id="{AB3064E4-EFB1-4380-A65F-9E7373209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9B630A7-830E-460E-AD90-363A8392A1C3}"/>
              </a:ext>
            </a:extLst>
          </p:cNvPr>
          <p:cNvSpPr>
            <a:spLocks noGrp="1"/>
          </p:cNvSpPr>
          <p:nvPr>
            <p:ph type="dt" sz="half" idx="10"/>
          </p:nvPr>
        </p:nvSpPr>
        <p:spPr/>
        <p:txBody>
          <a:bodyPr/>
          <a:lstStyle/>
          <a:p>
            <a:fld id="{3F686CA3-48EE-4B2E-A694-ABAE939DAD27}" type="datetimeFigureOut">
              <a:rPr lang="es-EC" smtClean="0"/>
              <a:t>28/07/2021</a:t>
            </a:fld>
            <a:endParaRPr lang="es-EC"/>
          </a:p>
        </p:txBody>
      </p:sp>
      <p:sp>
        <p:nvSpPr>
          <p:cNvPr id="6" name="Marcador de pie de página 5">
            <a:extLst>
              <a:ext uri="{FF2B5EF4-FFF2-40B4-BE49-F238E27FC236}">
                <a16:creationId xmlns:a16="http://schemas.microsoft.com/office/drawing/2014/main" xmlns="" id="{F7D42600-FC3B-4128-B9C6-441820BDBE0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3B139218-D698-4856-92A9-95A556526CEE}"/>
              </a:ext>
            </a:extLst>
          </p:cNvPr>
          <p:cNvSpPr>
            <a:spLocks noGrp="1"/>
          </p:cNvSpPr>
          <p:nvPr>
            <p:ph type="sldNum" sz="quarter" idx="12"/>
          </p:nvPr>
        </p:nvSpPr>
        <p:spPr/>
        <p:txBody>
          <a:bodyPr/>
          <a:lstStyle/>
          <a:p>
            <a:fld id="{2416C39A-9174-4C19-B759-7B453EA72DA9}" type="slidenum">
              <a:rPr lang="es-EC" smtClean="0"/>
              <a:t>‹Nº›</a:t>
            </a:fld>
            <a:endParaRPr lang="es-EC"/>
          </a:p>
        </p:txBody>
      </p:sp>
    </p:spTree>
    <p:extLst>
      <p:ext uri="{BB962C8B-B14F-4D97-AF65-F5344CB8AC3E}">
        <p14:creationId xmlns:p14="http://schemas.microsoft.com/office/powerpoint/2010/main" val="314783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21" Type="http://schemas.openxmlformats.org/officeDocument/2006/relationships/image" Target="../media/image16.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5.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4.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C68A9825-417C-45DE-A778-6C11D200C4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86512D42-ED15-49DF-998D-FF72486D1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EA80C198-54F2-4F5F-9DE4-EE673EF029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86CA3-48EE-4B2E-A694-ABAE939DAD27}" type="datetimeFigureOut">
              <a:rPr lang="es-EC" smtClean="0"/>
              <a:t>28/07/2021</a:t>
            </a:fld>
            <a:endParaRPr lang="es-EC"/>
          </a:p>
        </p:txBody>
      </p:sp>
      <p:sp>
        <p:nvSpPr>
          <p:cNvPr id="5" name="Marcador de pie de página 4">
            <a:extLst>
              <a:ext uri="{FF2B5EF4-FFF2-40B4-BE49-F238E27FC236}">
                <a16:creationId xmlns:a16="http://schemas.microsoft.com/office/drawing/2014/main" xmlns="" id="{BC87BCB9-CA97-4664-B0BC-0AC926698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xmlns="" id="{DF43C8EC-2E47-4A08-A4CF-8BB8B567B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6C39A-9174-4C19-B759-7B453EA72DA9}" type="slidenum">
              <a:rPr lang="es-EC" smtClean="0"/>
              <a:t>‹Nº›</a:t>
            </a:fld>
            <a:endParaRPr lang="es-EC"/>
          </a:p>
        </p:txBody>
      </p:sp>
    </p:spTree>
    <p:extLst>
      <p:ext uri="{BB962C8B-B14F-4D97-AF65-F5344CB8AC3E}">
        <p14:creationId xmlns:p14="http://schemas.microsoft.com/office/powerpoint/2010/main" val="3873695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49713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84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F686CA3-48EE-4B2E-A694-ABAE939DAD27}" type="datetimeFigureOut">
              <a:rPr lang="es-EC" smtClean="0"/>
              <a:t>28/07/2021</a:t>
            </a:fld>
            <a:endParaRPr lang="es-EC"/>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C"/>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416C39A-9174-4C19-B759-7B453EA72DA9}" type="slidenum">
              <a:rPr lang="es-EC" smtClean="0"/>
              <a:t>‹Nº›</a:t>
            </a:fld>
            <a:endParaRPr lang="es-EC"/>
          </a:p>
        </p:txBody>
      </p:sp>
    </p:spTree>
    <p:extLst>
      <p:ext uri="{BB962C8B-B14F-4D97-AF65-F5344CB8AC3E}">
        <p14:creationId xmlns:p14="http://schemas.microsoft.com/office/powerpoint/2010/main" val="206152608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1.png"/><Relationship Id="rId7"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60.png"/><Relationship Id="rId5" Type="http://schemas.microsoft.com/office/2007/relationships/hdphoto" Target="../media/hdphoto5.wdp"/><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41.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emf"/></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chart" Target="../charts/char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0.xml"/><Relationship Id="rId5" Type="http://schemas.openxmlformats.org/officeDocument/2006/relationships/chart" Target="../charts/chart6.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chart" Target="../charts/chart8.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0.xml"/><Relationship Id="rId5" Type="http://schemas.openxmlformats.org/officeDocument/2006/relationships/chart" Target="../charts/chart12.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 Id="rId9"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0.xml"/><Relationship Id="rId5" Type="http://schemas.openxmlformats.org/officeDocument/2006/relationships/chart" Target="../charts/chart16.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chart" Target="../charts/chart20.xml"/><Relationship Id="rId4" Type="http://schemas.openxmlformats.org/officeDocument/2006/relationships/chart" Target="../charts/char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3.jpe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8.pn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1.png"/><Relationship Id="rId7"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 Id="rId9"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6431" y="0"/>
            <a:ext cx="13611552" cy="7411510"/>
          </a:xfrm>
          <a:prstGeom prst="rect">
            <a:avLst/>
          </a:prstGeom>
        </p:spPr>
      </p:pic>
      <p:sp>
        <p:nvSpPr>
          <p:cNvPr id="18" name="Forma libre: forma 17">
            <a:extLst>
              <a:ext uri="{FF2B5EF4-FFF2-40B4-BE49-F238E27FC236}">
                <a16:creationId xmlns:a16="http://schemas.microsoft.com/office/drawing/2014/main" xmlns="" id="{0CB1CE69-787E-4DD5-A98C-F6EC29F72384}"/>
              </a:ext>
            </a:extLst>
          </p:cNvPr>
          <p:cNvSpPr/>
          <p:nvPr/>
        </p:nvSpPr>
        <p:spPr>
          <a:xfrm rot="1524056">
            <a:off x="4594286" y="-319703"/>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rgbClr val="029676">
                  <a:alpha val="25000"/>
                </a:srgbClr>
              </a:gs>
              <a:gs pos="100000">
                <a:srgbClr val="4AB5C4">
                  <a:alpha val="40000"/>
                </a:srgbClr>
              </a:gs>
            </a:gsLst>
            <a:lin ang="10800000" scaled="1"/>
            <a:tileRect/>
          </a:gradFill>
        </p:spPr>
        <p:txBody>
          <a:bodyPr vert="horz" lIns="91440" tIns="45720" rIns="91440" bIns="45720" rtlCol="0" anchor="ctr"/>
          <a:lstStyle/>
          <a:p>
            <a:pPr algn="r" defTabSz="228600"/>
            <a:endParaRPr lang="es-EC" sz="1600" dirty="0">
              <a:solidFill>
                <a:prstClr val="white"/>
              </a:solidFill>
              <a:latin typeface="Raleway" panose="020B0503030101060003" pitchFamily="34" charset="0"/>
            </a:endParaRPr>
          </a:p>
        </p:txBody>
      </p:sp>
      <p:sp>
        <p:nvSpPr>
          <p:cNvPr id="8" name="Forma libre: forma 7">
            <a:extLst>
              <a:ext uri="{FF2B5EF4-FFF2-40B4-BE49-F238E27FC236}">
                <a16:creationId xmlns:a16="http://schemas.microsoft.com/office/drawing/2014/main" xmlns="" id="{F088F6AF-E230-4B79-BAF0-EB2EAE63EBD3}"/>
              </a:ext>
            </a:extLst>
          </p:cNvPr>
          <p:cNvSpPr/>
          <p:nvPr/>
        </p:nvSpPr>
        <p:spPr>
          <a:xfrm rot="1532837">
            <a:off x="-893093" y="-1267158"/>
            <a:ext cx="5407806" cy="8212102"/>
          </a:xfrm>
          <a:custGeom>
            <a:avLst/>
            <a:gdLst>
              <a:gd name="connsiteX0" fmla="*/ 0 w 5407806"/>
              <a:gd name="connsiteY0" fmla="*/ 2584871 h 8212102"/>
              <a:gd name="connsiteX1" fmla="*/ 5407806 w 5407806"/>
              <a:gd name="connsiteY1" fmla="*/ 0 h 8212102"/>
              <a:gd name="connsiteX2" fmla="*/ 5407806 w 5407806"/>
              <a:gd name="connsiteY2" fmla="*/ 6912903 h 8212102"/>
              <a:gd name="connsiteX3" fmla="*/ 2689754 w 5407806"/>
              <a:gd name="connsiteY3" fmla="*/ 8212102 h 8212102"/>
            </a:gdLst>
            <a:ahLst/>
            <a:cxnLst>
              <a:cxn ang="0">
                <a:pos x="connsiteX0" y="connsiteY0"/>
              </a:cxn>
              <a:cxn ang="0">
                <a:pos x="connsiteX1" y="connsiteY1"/>
              </a:cxn>
              <a:cxn ang="0">
                <a:pos x="connsiteX2" y="connsiteY2"/>
              </a:cxn>
              <a:cxn ang="0">
                <a:pos x="connsiteX3" y="connsiteY3"/>
              </a:cxn>
            </a:cxnLst>
            <a:rect l="l" t="t" r="r" b="b"/>
            <a:pathLst>
              <a:path w="5407806" h="8212102">
                <a:moveTo>
                  <a:pt x="0" y="2584871"/>
                </a:moveTo>
                <a:lnTo>
                  <a:pt x="5407806" y="0"/>
                </a:lnTo>
                <a:lnTo>
                  <a:pt x="5407806" y="6912903"/>
                </a:lnTo>
                <a:lnTo>
                  <a:pt x="2689754" y="8212102"/>
                </a:lnTo>
                <a:close/>
              </a:path>
            </a:pathLst>
          </a:custGeom>
          <a:solidFill>
            <a:schemeClr val="bg1">
              <a:alpha val="45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orma libre: forma 18">
            <a:extLst>
              <a:ext uri="{FF2B5EF4-FFF2-40B4-BE49-F238E27FC236}">
                <a16:creationId xmlns:a16="http://schemas.microsoft.com/office/drawing/2014/main" xmlns="" id="{E8914A5E-B871-4917-872D-FB211743D240}"/>
              </a:ext>
            </a:extLst>
          </p:cNvPr>
          <p:cNvSpPr/>
          <p:nvPr/>
        </p:nvSpPr>
        <p:spPr>
          <a:xfrm rot="1524056">
            <a:off x="5841669" y="-319704"/>
            <a:ext cx="1147839" cy="7487244"/>
          </a:xfrm>
          <a:custGeom>
            <a:avLst/>
            <a:gdLst>
              <a:gd name="connsiteX0" fmla="*/ 0 w 1147839"/>
              <a:gd name="connsiteY0" fmla="*/ 545057 h 7487244"/>
              <a:gd name="connsiteX1" fmla="*/ 1147839 w 1147839"/>
              <a:gd name="connsiteY1" fmla="*/ 0 h 7487244"/>
              <a:gd name="connsiteX2" fmla="*/ 1147839 w 1147839"/>
              <a:gd name="connsiteY2" fmla="*/ 6942187 h 7487244"/>
              <a:gd name="connsiteX3" fmla="*/ 0 w 1147839"/>
              <a:gd name="connsiteY3" fmla="*/ 7487244 h 7487244"/>
            </a:gdLst>
            <a:ahLst/>
            <a:cxnLst>
              <a:cxn ang="0">
                <a:pos x="connsiteX0" y="connsiteY0"/>
              </a:cxn>
              <a:cxn ang="0">
                <a:pos x="connsiteX1" y="connsiteY1"/>
              </a:cxn>
              <a:cxn ang="0">
                <a:pos x="connsiteX2" y="connsiteY2"/>
              </a:cxn>
              <a:cxn ang="0">
                <a:pos x="connsiteX3" y="connsiteY3"/>
              </a:cxn>
            </a:cxnLst>
            <a:rect l="l" t="t" r="r" b="b"/>
            <a:pathLst>
              <a:path w="1147839" h="7487244">
                <a:moveTo>
                  <a:pt x="0" y="545057"/>
                </a:moveTo>
                <a:lnTo>
                  <a:pt x="1147839" y="0"/>
                </a:lnTo>
                <a:lnTo>
                  <a:pt x="1147839" y="6942187"/>
                </a:lnTo>
                <a:lnTo>
                  <a:pt x="0" y="7487244"/>
                </a:lnTo>
                <a:close/>
              </a:path>
            </a:pathLst>
          </a:custGeom>
          <a:gradFill flip="none" rotWithShape="1">
            <a:gsLst>
              <a:gs pos="0">
                <a:srgbClr val="029676">
                  <a:alpha val="15000"/>
                </a:srgbClr>
              </a:gs>
              <a:gs pos="100000">
                <a:srgbClr val="4AB5C4">
                  <a:alpha val="40000"/>
                </a:srgbClr>
              </a:gs>
            </a:gsLst>
            <a:lin ang="10800000" scaled="1"/>
            <a:tileRect/>
          </a:gradFill>
        </p:spPr>
        <p:txBody>
          <a:bodyPr vert="horz" lIns="91440" tIns="45720" rIns="91440" bIns="45720" rtlCol="0" anchor="ctr"/>
          <a:lstStyle/>
          <a:p>
            <a:pPr algn="r" defTabSz="228600"/>
            <a:endParaRPr lang="es-EC" sz="1600">
              <a:solidFill>
                <a:prstClr val="white"/>
              </a:solidFill>
              <a:latin typeface="Raleway" panose="020B0503030101060003" pitchFamily="34" charset="0"/>
            </a:endParaRPr>
          </a:p>
        </p:txBody>
      </p:sp>
      <p:sp>
        <p:nvSpPr>
          <p:cNvPr id="29" name="CuadroTexto 28">
            <a:extLst>
              <a:ext uri="{FF2B5EF4-FFF2-40B4-BE49-F238E27FC236}">
                <a16:creationId xmlns:a16="http://schemas.microsoft.com/office/drawing/2014/main" xmlns="" id="{E289CAD6-01CC-40FB-9898-078465F27C51}"/>
              </a:ext>
            </a:extLst>
          </p:cNvPr>
          <p:cNvSpPr txBox="1"/>
          <p:nvPr/>
        </p:nvSpPr>
        <p:spPr>
          <a:xfrm>
            <a:off x="253620" y="1993361"/>
            <a:ext cx="4794464" cy="923330"/>
          </a:xfrm>
          <a:prstGeom prst="rect">
            <a:avLst/>
          </a:prstGeom>
          <a:noFill/>
        </p:spPr>
        <p:txBody>
          <a:bodyPr wrap="square" rtlCol="0">
            <a:spAutoFit/>
          </a:bodyPr>
          <a:lstStyle/>
          <a:p>
            <a:r>
              <a:rPr lang="es-MX" b="1"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DEPARTAMENTO DE ELÉCTRICA, ELECTRÓNICA Y TELECOMUNICACIONES</a:t>
            </a:r>
            <a:endParaRPr lang="es-EC" b="1"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endParaRPr>
          </a:p>
        </p:txBody>
      </p:sp>
      <p:sp>
        <p:nvSpPr>
          <p:cNvPr id="7" name="CuadroTexto 6">
            <a:extLst>
              <a:ext uri="{FF2B5EF4-FFF2-40B4-BE49-F238E27FC236}">
                <a16:creationId xmlns:a16="http://schemas.microsoft.com/office/drawing/2014/main" xmlns="" id="{44ADC5A9-0C4E-42F6-9014-5818D77DF134}"/>
              </a:ext>
            </a:extLst>
          </p:cNvPr>
          <p:cNvSpPr txBox="1"/>
          <p:nvPr/>
        </p:nvSpPr>
        <p:spPr>
          <a:xfrm>
            <a:off x="2853556" y="3915524"/>
            <a:ext cx="5423801" cy="1323439"/>
          </a:xfrm>
          <a:prstGeom prst="rect">
            <a:avLst/>
          </a:prstGeom>
          <a:noFill/>
        </p:spPr>
        <p:txBody>
          <a:bodyPr wrap="square" rtlCol="0">
            <a:spAutoFit/>
          </a:bodyPr>
          <a:lstStyle/>
          <a:p>
            <a:pPr algn="ctr"/>
            <a:r>
              <a:rPr lang="es-MX" sz="1600" b="1" spc="300" dirty="0">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rPr>
              <a:t>TEMA:    </a:t>
            </a:r>
          </a:p>
          <a:p>
            <a:pPr algn="ctr"/>
            <a:r>
              <a:rPr lang="es-EC" sz="1600" b="1" spc="300" dirty="0" smtClean="0">
                <a:solidFill>
                  <a:schemeClr val="bg1"/>
                </a:solidFill>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rPr>
              <a:t>DESARROLLO DE UN SISTEMA DE CONTROL DE ACCESO DE PERSONAL EMPLEANDO RECONOCIMIENTO FACIAL RESPALDADO CON TÉCNICAS DE APRENDIZAJE PROFUNDO</a:t>
            </a:r>
            <a:endParaRPr lang="es-EC" sz="1600" b="1" spc="300" dirty="0">
              <a:solidFill>
                <a:schemeClr val="bg1"/>
              </a:solidFill>
              <a:effectLst>
                <a:outerShdw blurRad="38100" dist="38100" dir="2700000" algn="tl">
                  <a:srgbClr val="000000">
                    <a:alpha val="43137"/>
                  </a:srgbClr>
                </a:outerShdw>
              </a:effectLst>
              <a:latin typeface="Lato Black" panose="020F0502020204030203"/>
              <a:ea typeface="Lato Light" panose="020F0502020204030203" pitchFamily="34" charset="0"/>
              <a:cs typeface="Lato Light" panose="020F0502020204030203" pitchFamily="34" charset="0"/>
            </a:endParaRPr>
          </a:p>
        </p:txBody>
      </p:sp>
      <p:sp>
        <p:nvSpPr>
          <p:cNvPr id="10" name="CuadroTexto 9">
            <a:extLst>
              <a:ext uri="{FF2B5EF4-FFF2-40B4-BE49-F238E27FC236}">
                <a16:creationId xmlns:a16="http://schemas.microsoft.com/office/drawing/2014/main" xmlns="" id="{10B1C641-2113-41E3-B780-DCFA9CFD42A5}"/>
              </a:ext>
            </a:extLst>
          </p:cNvPr>
          <p:cNvSpPr txBox="1"/>
          <p:nvPr/>
        </p:nvSpPr>
        <p:spPr>
          <a:xfrm>
            <a:off x="3751933" y="5196495"/>
            <a:ext cx="5523242" cy="738664"/>
          </a:xfrm>
          <a:prstGeom prst="rect">
            <a:avLst/>
          </a:prstGeom>
          <a:noFill/>
        </p:spPr>
        <p:txBody>
          <a:bodyPr wrap="square" rtlCol="0">
            <a:spAutoFit/>
          </a:bodyPr>
          <a:lstStyle/>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AUTOR:</a:t>
            </a:r>
          </a:p>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smtClean="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MUÑOZ VEGA, </a:t>
            </a:r>
            <a:endPar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a:p>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smtClean="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EDISON PAÚL  </a:t>
            </a:r>
            <a:endParaRPr lang="es-EC"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 name="Picture 2" descr="Resultado de imagen para logo espe">
            <a:extLst>
              <a:ext uri="{FF2B5EF4-FFF2-40B4-BE49-F238E27FC236}">
                <a16:creationId xmlns:a16="http://schemas.microsoft.com/office/drawing/2014/main" xmlns="" id="{30440F8C-F62B-48FC-8B37-AF782591B8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852" y="552473"/>
            <a:ext cx="4920873" cy="1126119"/>
          </a:xfrm>
          <a:prstGeom prst="rect">
            <a:avLst/>
          </a:prstGeom>
          <a:noFill/>
          <a:extLst>
            <a:ext uri="{909E8E84-426E-40DD-AFC4-6F175D3DCCD1}">
              <a14:hiddenFill xmlns:a14="http://schemas.microsoft.com/office/drawing/2010/main">
                <a:solidFill>
                  <a:srgbClr val="FFFFFF"/>
                </a:solidFill>
              </a14:hiddenFill>
            </a:ext>
          </a:extLst>
        </p:spPr>
      </p:pic>
      <p:pic>
        <p:nvPicPr>
          <p:cNvPr id="11" name="Marcador de contenido 7">
            <a:extLst>
              <a:ext uri="{FF2B5EF4-FFF2-40B4-BE49-F238E27FC236}">
                <a16:creationId xmlns:a16="http://schemas.microsoft.com/office/drawing/2014/main" xmlns="" id="{1558E7CF-DF1F-4A8A-B166-220799FCD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90" y="4401871"/>
            <a:ext cx="2065385" cy="1994164"/>
          </a:xfrm>
          <a:prstGeom prst="ellipse">
            <a:avLst/>
          </a:prstGeom>
          <a:ln>
            <a:noFill/>
          </a:ln>
          <a:effectLst>
            <a:softEdge rad="112500"/>
          </a:effectLst>
        </p:spPr>
      </p:pic>
      <p:sp>
        <p:nvSpPr>
          <p:cNvPr id="4" name="CuadroTexto 3">
            <a:extLst>
              <a:ext uri="{FF2B5EF4-FFF2-40B4-BE49-F238E27FC236}">
                <a16:creationId xmlns:a16="http://schemas.microsoft.com/office/drawing/2014/main" xmlns="" id="{086733C8-ADB2-490F-B7AC-9E24CFE6D688}"/>
              </a:ext>
            </a:extLst>
          </p:cNvPr>
          <p:cNvSpPr txBox="1"/>
          <p:nvPr/>
        </p:nvSpPr>
        <p:spPr>
          <a:xfrm>
            <a:off x="3585388" y="5862369"/>
            <a:ext cx="6118828" cy="738664"/>
          </a:xfrm>
          <a:prstGeom prst="rect">
            <a:avLst/>
          </a:prstGeom>
          <a:noFill/>
        </p:spPr>
        <p:txBody>
          <a:bodyPr wrap="square" rtlCol="0">
            <a:spAutoFit/>
          </a:bodyPr>
          <a:lstStyle/>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DIRECTOR:</a:t>
            </a:r>
          </a:p>
          <a:p>
            <a:r>
              <a:rPr lang="en-US" sz="1400" b="1"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PhD. </a:t>
            </a:r>
            <a:r>
              <a:rPr lang="en-US" sz="1400" spc="300" dirty="0" smtClean="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FLORES CALERO</a:t>
            </a:r>
            <a:r>
              <a:rPr lang="en-US" sz="1400" spc="300" dirty="0" smtClean="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			                   </a:t>
            </a:r>
            <a:r>
              <a:rPr lang="en-US" sz="1400" spc="300" dirty="0" smtClean="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rPr>
              <a:t>MARCO JAVIER</a:t>
            </a:r>
            <a:endParaRPr lang="es-EC" sz="1400" spc="3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sp>
        <p:nvSpPr>
          <p:cNvPr id="5" name="CuadroTexto 4">
            <a:extLst>
              <a:ext uri="{FF2B5EF4-FFF2-40B4-BE49-F238E27FC236}">
                <a16:creationId xmlns:a16="http://schemas.microsoft.com/office/drawing/2014/main" xmlns="" id="{13784123-0663-47DB-B308-DDE329F4AABE}"/>
              </a:ext>
            </a:extLst>
          </p:cNvPr>
          <p:cNvSpPr txBox="1"/>
          <p:nvPr/>
        </p:nvSpPr>
        <p:spPr>
          <a:xfrm>
            <a:off x="5483772" y="6862452"/>
            <a:ext cx="3845683" cy="307777"/>
          </a:xfrm>
          <a:prstGeom prst="rect">
            <a:avLst/>
          </a:prstGeom>
          <a:noFill/>
        </p:spPr>
        <p:txBody>
          <a:bodyPr wrap="square" rtlCol="0">
            <a:spAutoFit/>
          </a:bodyPr>
          <a:lstStyle/>
          <a:p>
            <a:r>
              <a:rPr lang="en-US" sz="1400" spc="3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SANGOLQUÍ, </a:t>
            </a:r>
            <a:r>
              <a:rPr lang="en-US" sz="1400" spc="3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AGOSTO </a:t>
            </a:r>
            <a:r>
              <a:rPr lang="en-US" sz="1400" spc="3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2021</a:t>
            </a:r>
            <a:endParaRPr lang="es-EC" sz="1400" spc="3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CuadroTexto 19">
            <a:extLst>
              <a:ext uri="{FF2B5EF4-FFF2-40B4-BE49-F238E27FC236}">
                <a16:creationId xmlns:a16="http://schemas.microsoft.com/office/drawing/2014/main" xmlns="" id="{38F5726D-D3EF-4BE4-8D97-85F680FCCDB7}"/>
              </a:ext>
            </a:extLst>
          </p:cNvPr>
          <p:cNvSpPr txBox="1"/>
          <p:nvPr/>
        </p:nvSpPr>
        <p:spPr>
          <a:xfrm>
            <a:off x="252809" y="3163772"/>
            <a:ext cx="3784515" cy="1200329"/>
          </a:xfrm>
          <a:prstGeom prst="rect">
            <a:avLst/>
          </a:prstGeom>
          <a:noFill/>
        </p:spPr>
        <p:txBody>
          <a:bodyPr wrap="square">
            <a:spAutoFit/>
          </a:bodyPr>
          <a:lstStyle/>
          <a:p>
            <a:r>
              <a:rPr lang="es-MX"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CARRERA DE INGENIERÍA EN ELECTRÓNICA, </a:t>
            </a:r>
          </a:p>
          <a:p>
            <a:r>
              <a:rPr lang="es-MX"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rPr>
              <a:t>AUTOMATIZACIÓN Y CONTROL</a:t>
            </a:r>
            <a:endParaRPr lang="es-EC" sz="1800" spc="300" dirty="0">
              <a:effectLst>
                <a:outerShdw blurRad="38100" dist="38100" dir="2700000" algn="tl">
                  <a:srgbClr val="000000">
                    <a:alpha val="43137"/>
                  </a:srgbClr>
                </a:outerShdw>
              </a:effectLst>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06331752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a:t>
            </a:r>
            <a:r>
              <a:rPr lang="es-EC" dirty="0" smtClean="0">
                <a:solidFill>
                  <a:sysClr val="window" lastClr="FFFFFF"/>
                </a:solidFill>
              </a:rPr>
              <a:t>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610945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chemeClr val="accent3"/>
                </a:solidFill>
              </a:rPr>
              <a:t>MTCNN-ALINEACIÓN</a:t>
            </a:r>
            <a:endParaRPr kumimoji="0" lang="en-US" sz="2800" b="1" u="none" strike="noStrike" kern="1200" cap="none" spc="0" normalizeH="0" baseline="0" noProof="0" dirty="0">
              <a:ln>
                <a:noFill/>
              </a:ln>
              <a:solidFill>
                <a:schemeClr val="accent3"/>
              </a:solidFill>
              <a:effectLst/>
              <a:uLnTx/>
              <a:uFillTx/>
            </a:endParaRPr>
          </a:p>
        </p:txBody>
      </p:sp>
      <p:pic>
        <p:nvPicPr>
          <p:cNvPr id="81" name="image22.jpg"/>
          <p:cNvPicPr/>
          <p:nvPr/>
        </p:nvPicPr>
        <p:blipFill>
          <a:blip r:embed="rId4"/>
          <a:srcRect t="20432" b="14573"/>
          <a:stretch>
            <a:fillRect/>
          </a:stretch>
        </p:blipFill>
        <p:spPr>
          <a:xfrm>
            <a:off x="579227" y="1741486"/>
            <a:ext cx="1350645" cy="1763395"/>
          </a:xfrm>
          <a:prstGeom prst="rect">
            <a:avLst/>
          </a:prstGeom>
          <a:ln/>
        </p:spPr>
      </p:pic>
      <p:pic>
        <p:nvPicPr>
          <p:cNvPr id="82" name="image20.png"/>
          <p:cNvPicPr/>
          <p:nvPr/>
        </p:nvPicPr>
        <p:blipFill>
          <a:blip r:embed="rId5"/>
          <a:srcRect/>
          <a:stretch>
            <a:fillRect/>
          </a:stretch>
        </p:blipFill>
        <p:spPr>
          <a:xfrm>
            <a:off x="2433637" y="2161220"/>
            <a:ext cx="1838325" cy="923925"/>
          </a:xfrm>
          <a:prstGeom prst="rect">
            <a:avLst/>
          </a:prstGeom>
          <a:ln/>
        </p:spPr>
      </p:pic>
      <p:pic>
        <p:nvPicPr>
          <p:cNvPr id="83" name="image22.jpg"/>
          <p:cNvPicPr/>
          <p:nvPr/>
        </p:nvPicPr>
        <p:blipFill>
          <a:blip r:embed="rId4"/>
          <a:srcRect l="21834" t="27488" r="20687" b="35877"/>
          <a:stretch>
            <a:fillRect/>
          </a:stretch>
        </p:blipFill>
        <p:spPr>
          <a:xfrm>
            <a:off x="4775727" y="1741486"/>
            <a:ext cx="1282173" cy="1763395"/>
          </a:xfrm>
          <a:prstGeom prst="rect">
            <a:avLst/>
          </a:prstGeom>
          <a:ln/>
        </p:spPr>
      </p:pic>
      <p:grpSp>
        <p:nvGrpSpPr>
          <p:cNvPr id="84" name="Grupo 83"/>
          <p:cNvGrpSpPr/>
          <p:nvPr/>
        </p:nvGrpSpPr>
        <p:grpSpPr>
          <a:xfrm>
            <a:off x="6561665" y="2029139"/>
            <a:ext cx="2524125" cy="1188085"/>
            <a:chOff x="4083938" y="3185958"/>
            <a:chExt cx="2524125" cy="1188085"/>
          </a:xfrm>
        </p:grpSpPr>
        <p:grpSp>
          <p:nvGrpSpPr>
            <p:cNvPr id="85" name="Grupo 84"/>
            <p:cNvGrpSpPr/>
            <p:nvPr/>
          </p:nvGrpSpPr>
          <p:grpSpPr>
            <a:xfrm>
              <a:off x="4083938" y="3185958"/>
              <a:ext cx="2524125" cy="1188085"/>
              <a:chOff x="0" y="0"/>
              <a:chExt cx="2524125" cy="1188085"/>
            </a:xfrm>
          </p:grpSpPr>
          <p:sp>
            <p:nvSpPr>
              <p:cNvPr id="86" name="Rectángulo 85"/>
              <p:cNvSpPr/>
              <p:nvPr/>
            </p:nvSpPr>
            <p:spPr>
              <a:xfrm>
                <a:off x="0" y="0"/>
                <a:ext cx="2524125" cy="118807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87" name="Shape 74"/>
              <p:cNvPicPr preferRelativeResize="0"/>
              <p:nvPr/>
            </p:nvPicPr>
            <p:blipFill rotWithShape="1">
              <a:blip r:embed="rId6">
                <a:alphaModFix/>
              </a:blip>
              <a:srcRect l="21834" t="37564" r="20687" b="50777"/>
              <a:stretch/>
            </p:blipFill>
            <p:spPr>
              <a:xfrm>
                <a:off x="0" y="0"/>
                <a:ext cx="2524125" cy="1188085"/>
              </a:xfrm>
              <a:prstGeom prst="rect">
                <a:avLst/>
              </a:prstGeom>
              <a:noFill/>
              <a:ln>
                <a:noFill/>
              </a:ln>
            </p:spPr>
          </p:pic>
          <p:cxnSp>
            <p:nvCxnSpPr>
              <p:cNvPr id="88" name="Conector recto de flecha 87"/>
              <p:cNvCxnSpPr/>
              <p:nvPr/>
            </p:nvCxnSpPr>
            <p:spPr>
              <a:xfrm rot="10800000" flipH="1">
                <a:off x="621792" y="442569"/>
                <a:ext cx="998547" cy="298785"/>
              </a:xfrm>
              <a:prstGeom prst="straightConnector1">
                <a:avLst/>
              </a:prstGeom>
              <a:noFill/>
              <a:ln w="28575" cap="flat" cmpd="sng">
                <a:solidFill>
                  <a:schemeClr val="accent1"/>
                </a:solidFill>
                <a:prstDash val="solid"/>
                <a:miter lim="800000"/>
                <a:headEnd type="none" w="sm" len="sm"/>
                <a:tailEnd type="none" w="sm" len="sm"/>
              </a:ln>
            </p:spPr>
          </p:cxnSp>
          <p:sp>
            <p:nvSpPr>
              <p:cNvPr id="89" name="Elipse 88"/>
              <p:cNvSpPr/>
              <p:nvPr/>
            </p:nvSpPr>
            <p:spPr>
              <a:xfrm>
                <a:off x="1631290" y="391363"/>
                <a:ext cx="76352" cy="72568"/>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cxnSp>
            <p:nvCxnSpPr>
              <p:cNvPr id="90" name="Conector recto de flecha 89"/>
              <p:cNvCxnSpPr/>
              <p:nvPr/>
            </p:nvCxnSpPr>
            <p:spPr>
              <a:xfrm rot="10800000" flipH="1">
                <a:off x="566928" y="753465"/>
                <a:ext cx="1111910" cy="18288"/>
              </a:xfrm>
              <a:prstGeom prst="straightConnector1">
                <a:avLst/>
              </a:prstGeom>
              <a:noFill/>
              <a:ln w="19050" cap="flat" cmpd="sng">
                <a:solidFill>
                  <a:schemeClr val="accent6"/>
                </a:solidFill>
                <a:prstDash val="solid"/>
                <a:miter lim="800000"/>
                <a:headEnd type="none" w="sm" len="sm"/>
                <a:tailEnd type="none" w="sm" len="sm"/>
              </a:ln>
            </p:spPr>
          </p:cxnSp>
          <p:sp>
            <p:nvSpPr>
              <p:cNvPr id="91" name="Elipse 90"/>
              <p:cNvSpPr/>
              <p:nvPr/>
            </p:nvSpPr>
            <p:spPr>
              <a:xfrm>
                <a:off x="544982" y="720547"/>
                <a:ext cx="76352" cy="72568"/>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cxnSp>
            <p:nvCxnSpPr>
              <p:cNvPr id="92" name="Conector recto de flecha 91"/>
              <p:cNvCxnSpPr/>
              <p:nvPr/>
            </p:nvCxnSpPr>
            <p:spPr>
              <a:xfrm rot="10800000">
                <a:off x="1682496" y="427939"/>
                <a:ext cx="3658" cy="325526"/>
              </a:xfrm>
              <a:prstGeom prst="straightConnector1">
                <a:avLst/>
              </a:prstGeom>
              <a:noFill/>
              <a:ln w="19050" cap="flat" cmpd="sng">
                <a:solidFill>
                  <a:schemeClr val="accent1"/>
                </a:solidFill>
                <a:prstDash val="solid"/>
                <a:miter lim="800000"/>
                <a:headEnd type="none" w="sm" len="sm"/>
                <a:tailEnd type="none" w="sm" len="sm"/>
              </a:ln>
            </p:spPr>
          </p:cxnSp>
          <p:sp>
            <p:nvSpPr>
              <p:cNvPr id="93" name="Elipse 92"/>
              <p:cNvSpPr/>
              <p:nvPr/>
            </p:nvSpPr>
            <p:spPr>
              <a:xfrm>
                <a:off x="1638605" y="705916"/>
                <a:ext cx="76352" cy="72568"/>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94" name="Rectángulo 93"/>
              <p:cNvSpPr/>
              <p:nvPr/>
            </p:nvSpPr>
            <p:spPr>
              <a:xfrm>
                <a:off x="1108253" y="694944"/>
                <a:ext cx="171755" cy="21574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95" name="Rectángulo 94"/>
              <p:cNvSpPr/>
              <p:nvPr/>
            </p:nvSpPr>
            <p:spPr>
              <a:xfrm>
                <a:off x="980237" y="391363"/>
                <a:ext cx="171755" cy="20116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96" name="Rectángulo 95"/>
              <p:cNvSpPr/>
              <p:nvPr/>
            </p:nvSpPr>
            <p:spPr>
              <a:xfrm>
                <a:off x="1638605" y="460274"/>
                <a:ext cx="171755" cy="21574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97" name="Rectángulo 96"/>
              <p:cNvSpPr/>
              <p:nvPr/>
            </p:nvSpPr>
            <p:spPr>
              <a:xfrm>
                <a:off x="790042" y="592531"/>
                <a:ext cx="395020" cy="23697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grpSp>
        <p:nvGrpSpPr>
          <p:cNvPr id="98" name="Grupo 97"/>
          <p:cNvGrpSpPr/>
          <p:nvPr/>
        </p:nvGrpSpPr>
        <p:grpSpPr>
          <a:xfrm>
            <a:off x="9607228" y="2036593"/>
            <a:ext cx="2345055" cy="1166495"/>
            <a:chOff x="4173395" y="3196543"/>
            <a:chExt cx="2345211" cy="1166914"/>
          </a:xfrm>
        </p:grpSpPr>
        <p:grpSp>
          <p:nvGrpSpPr>
            <p:cNvPr id="99" name="Grupo 98"/>
            <p:cNvGrpSpPr/>
            <p:nvPr/>
          </p:nvGrpSpPr>
          <p:grpSpPr>
            <a:xfrm>
              <a:off x="4173395" y="3196543"/>
              <a:ext cx="2345211" cy="1166914"/>
              <a:chOff x="-47501" y="-35625"/>
              <a:chExt cx="2371090" cy="1201420"/>
            </a:xfrm>
          </p:grpSpPr>
          <p:sp>
            <p:nvSpPr>
              <p:cNvPr id="100" name="Rectángulo 99"/>
              <p:cNvSpPr/>
              <p:nvPr/>
            </p:nvSpPr>
            <p:spPr>
              <a:xfrm>
                <a:off x="-47501" y="-35625"/>
                <a:ext cx="2371075" cy="1201400"/>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101" name="Shape 93" descr="angelina"/>
              <p:cNvPicPr preferRelativeResize="0"/>
              <p:nvPr/>
            </p:nvPicPr>
            <p:blipFill rotWithShape="1">
              <a:blip r:embed="rId7">
                <a:alphaModFix/>
              </a:blip>
              <a:srcRect l="21713" t="17283" r="21714" b="61156"/>
              <a:stretch/>
            </p:blipFill>
            <p:spPr>
              <a:xfrm>
                <a:off x="-47501" y="-35625"/>
                <a:ext cx="2371090" cy="1201420"/>
              </a:xfrm>
              <a:prstGeom prst="rect">
                <a:avLst/>
              </a:prstGeom>
              <a:noFill/>
              <a:ln>
                <a:noFill/>
              </a:ln>
            </p:spPr>
          </p:pic>
          <p:cxnSp>
            <p:nvCxnSpPr>
              <p:cNvPr id="102" name="Conector recto de flecha 101"/>
              <p:cNvCxnSpPr/>
              <p:nvPr/>
            </p:nvCxnSpPr>
            <p:spPr>
              <a:xfrm>
                <a:off x="857733" y="522882"/>
                <a:ext cx="825690" cy="238836"/>
              </a:xfrm>
              <a:prstGeom prst="straightConnector1">
                <a:avLst/>
              </a:prstGeom>
              <a:noFill/>
              <a:ln w="28575" cap="flat" cmpd="sng">
                <a:solidFill>
                  <a:schemeClr val="accent1"/>
                </a:solidFill>
                <a:prstDash val="solid"/>
                <a:miter lim="800000"/>
                <a:headEnd type="none" w="sm" len="sm"/>
                <a:tailEnd type="none" w="sm" len="sm"/>
              </a:ln>
            </p:spPr>
          </p:cxnSp>
          <p:cxnSp>
            <p:nvCxnSpPr>
              <p:cNvPr id="103" name="Conector recto de flecha 102"/>
              <p:cNvCxnSpPr/>
              <p:nvPr/>
            </p:nvCxnSpPr>
            <p:spPr>
              <a:xfrm flipH="1">
                <a:off x="824248" y="788187"/>
                <a:ext cx="874297" cy="3069"/>
              </a:xfrm>
              <a:prstGeom prst="straightConnector1">
                <a:avLst/>
              </a:prstGeom>
              <a:noFill/>
              <a:ln w="19050" cap="flat" cmpd="sng">
                <a:solidFill>
                  <a:srgbClr val="FF0000"/>
                </a:solidFill>
                <a:prstDash val="solid"/>
                <a:miter lim="800000"/>
                <a:headEnd type="none" w="sm" len="sm"/>
                <a:tailEnd type="none" w="sm" len="sm"/>
              </a:ln>
            </p:spPr>
          </p:cxnSp>
          <p:cxnSp>
            <p:nvCxnSpPr>
              <p:cNvPr id="104" name="Conector recto de flecha 103"/>
              <p:cNvCxnSpPr/>
              <p:nvPr/>
            </p:nvCxnSpPr>
            <p:spPr>
              <a:xfrm rot="10800000" flipH="1">
                <a:off x="829400" y="494549"/>
                <a:ext cx="6137" cy="303577"/>
              </a:xfrm>
              <a:prstGeom prst="straightConnector1">
                <a:avLst/>
              </a:prstGeom>
              <a:noFill/>
              <a:ln w="19050" cap="flat" cmpd="sng">
                <a:solidFill>
                  <a:srgbClr val="548135"/>
                </a:solidFill>
                <a:prstDash val="solid"/>
                <a:miter lim="800000"/>
                <a:headEnd type="none" w="sm" len="sm"/>
                <a:tailEnd type="none" w="sm" len="sm"/>
              </a:ln>
            </p:spPr>
          </p:cxnSp>
          <p:sp>
            <p:nvSpPr>
              <p:cNvPr id="105" name="Elipse 104"/>
              <p:cNvSpPr/>
              <p:nvPr/>
            </p:nvSpPr>
            <p:spPr>
              <a:xfrm>
                <a:off x="808794" y="484246"/>
                <a:ext cx="48154" cy="49095"/>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106" name="Elipse 105"/>
              <p:cNvSpPr/>
              <p:nvPr/>
            </p:nvSpPr>
            <p:spPr>
              <a:xfrm>
                <a:off x="1676830" y="746975"/>
                <a:ext cx="48154" cy="49095"/>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107" name="Rectángulo 106"/>
              <p:cNvSpPr/>
              <p:nvPr/>
            </p:nvSpPr>
            <p:spPr>
              <a:xfrm>
                <a:off x="600156" y="520307"/>
                <a:ext cx="172015" cy="285115"/>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108" name="Rectángulo 107"/>
              <p:cNvSpPr/>
              <p:nvPr/>
            </p:nvSpPr>
            <p:spPr>
              <a:xfrm>
                <a:off x="1125401" y="401569"/>
                <a:ext cx="242956" cy="205516"/>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109" name="Rectángulo 108"/>
              <p:cNvSpPr/>
              <p:nvPr/>
            </p:nvSpPr>
            <p:spPr>
              <a:xfrm>
                <a:off x="1045566" y="725929"/>
                <a:ext cx="236629" cy="284759"/>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endParaRPr lang="es-EC"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110" name="Elipse 109"/>
              <p:cNvSpPr/>
              <p:nvPr/>
            </p:nvSpPr>
            <p:spPr>
              <a:xfrm>
                <a:off x="803642" y="762429"/>
                <a:ext cx="48154" cy="49095"/>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111" name="Rectángulo 110"/>
              <p:cNvSpPr/>
              <p:nvPr/>
            </p:nvSpPr>
            <p:spPr>
              <a:xfrm>
                <a:off x="1143644" y="615610"/>
                <a:ext cx="260154" cy="23697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sp>
        <p:nvSpPr>
          <p:cNvPr id="112" name="Rectangle 2">
            <a:extLst>
              <a:ext uri="{FF2B5EF4-FFF2-40B4-BE49-F238E27FC236}">
                <a16:creationId xmlns:a16="http://schemas.microsoft.com/office/drawing/2014/main" xmlns="" id="{51102317-4C7B-43E5-B912-6E20F75642C9}"/>
              </a:ext>
            </a:extLst>
          </p:cNvPr>
          <p:cNvSpPr/>
          <p:nvPr/>
        </p:nvSpPr>
        <p:spPr>
          <a:xfrm>
            <a:off x="6618228" y="1488352"/>
            <a:ext cx="2410997"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dirty="0" smtClean="0">
                <a:ln>
                  <a:noFill/>
                </a:ln>
                <a:solidFill>
                  <a:prstClr val="white"/>
                </a:solidFill>
                <a:effectLst/>
                <a:uLnTx/>
                <a:uFillTx/>
                <a:latin typeface="Raleway Medium"/>
                <a:ea typeface="+mn-ea"/>
                <a:cs typeface="+mn-cs"/>
              </a:rPr>
              <a:t>Sentido anti-</a:t>
            </a:r>
            <a:r>
              <a:rPr lang="es-EC" kern="0" dirty="0" smtClean="0">
                <a:solidFill>
                  <a:prstClr val="white"/>
                </a:solidFill>
                <a:latin typeface="Raleway Medium"/>
              </a:rPr>
              <a:t>horario</a:t>
            </a:r>
            <a:endParaRPr kumimoji="0" lang="es-EC" sz="1800" b="0" i="0" u="none" strike="noStrike" kern="0" cap="none" spc="0" normalizeH="0" baseline="0" dirty="0">
              <a:ln>
                <a:noFill/>
              </a:ln>
              <a:solidFill>
                <a:prstClr val="white"/>
              </a:solidFill>
              <a:effectLst/>
              <a:uLnTx/>
              <a:uFillTx/>
              <a:latin typeface="Raleway Medium"/>
              <a:ea typeface="+mn-ea"/>
              <a:cs typeface="+mn-cs"/>
            </a:endParaRPr>
          </a:p>
        </p:txBody>
      </p:sp>
      <p:sp>
        <p:nvSpPr>
          <p:cNvPr id="113" name="Rectangle 2">
            <a:extLst>
              <a:ext uri="{FF2B5EF4-FFF2-40B4-BE49-F238E27FC236}">
                <a16:creationId xmlns:a16="http://schemas.microsoft.com/office/drawing/2014/main" xmlns="" id="{51102317-4C7B-43E5-B912-6E20F75642C9}"/>
              </a:ext>
            </a:extLst>
          </p:cNvPr>
          <p:cNvSpPr/>
          <p:nvPr/>
        </p:nvSpPr>
        <p:spPr>
          <a:xfrm>
            <a:off x="9735277" y="1436722"/>
            <a:ext cx="2140062"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dirty="0" smtClean="0">
                <a:ln>
                  <a:noFill/>
                </a:ln>
                <a:solidFill>
                  <a:prstClr val="white"/>
                </a:solidFill>
                <a:effectLst/>
                <a:uLnTx/>
                <a:uFillTx/>
                <a:latin typeface="Raleway Medium"/>
                <a:ea typeface="+mn-ea"/>
                <a:cs typeface="+mn-cs"/>
              </a:rPr>
              <a:t>Sentido </a:t>
            </a:r>
            <a:r>
              <a:rPr lang="es-EC" kern="0" dirty="0" smtClean="0">
                <a:solidFill>
                  <a:prstClr val="white"/>
                </a:solidFill>
                <a:latin typeface="Raleway Medium"/>
              </a:rPr>
              <a:t>horario</a:t>
            </a:r>
            <a:endParaRPr kumimoji="0" lang="es-EC" sz="1800" b="0" i="0" u="none" strike="noStrike" kern="0" cap="none" spc="0" normalizeH="0" baseline="0" dirty="0">
              <a:ln>
                <a:noFill/>
              </a:ln>
              <a:solidFill>
                <a:prstClr val="white"/>
              </a:solidFill>
              <a:effectLst/>
              <a:uLnTx/>
              <a:uFillTx/>
              <a:latin typeface="Raleway Medium"/>
              <a:ea typeface="+mn-ea"/>
              <a:cs typeface="+mn-cs"/>
            </a:endParaRPr>
          </a:p>
        </p:txBody>
      </p:sp>
      <p:pic>
        <p:nvPicPr>
          <p:cNvPr id="4" name="Imagen 3"/>
          <p:cNvPicPr>
            <a:picLocks noChangeAspect="1"/>
          </p:cNvPicPr>
          <p:nvPr/>
        </p:nvPicPr>
        <p:blipFill>
          <a:blip r:embed="rId8">
            <a:extLst>
              <a:ext uri="{BEBA8EAE-BF5A-486C-A8C5-ECC9F3942E4B}">
                <a14:imgProps xmlns:a14="http://schemas.microsoft.com/office/drawing/2010/main">
                  <a14:imgLayer r:embed="rId9">
                    <a14:imgEffect>
                      <a14:backgroundRemoval t="5051" b="95455" l="1235" r="99177">
                        <a14:foregroundMark x1="4938" y1="71212" x2="22222" y2="9091"/>
                        <a14:foregroundMark x1="76749" y1="16162" x2="94856" y2="85354"/>
                        <a14:foregroundMark x1="64403" y1="57071" x2="71605" y2="58586"/>
                        <a14:foregroundMark x1="29012" y1="57576" x2="33128" y2="57576"/>
                      </a14:backgroundRemoval>
                    </a14:imgEffect>
                  </a14:imgLayer>
                </a14:imgProps>
              </a:ext>
              <a:ext uri="{28A0092B-C50C-407E-A947-70E740481C1C}">
                <a14:useLocalDpi xmlns:a14="http://schemas.microsoft.com/office/drawing/2010/main" val="0"/>
              </a:ext>
            </a:extLst>
          </a:blip>
          <a:stretch>
            <a:fillRect/>
          </a:stretch>
        </p:blipFill>
        <p:spPr>
          <a:xfrm>
            <a:off x="3414800" y="4105942"/>
            <a:ext cx="5929338" cy="2415656"/>
          </a:xfrm>
          <a:prstGeom prst="rect">
            <a:avLst/>
          </a:prstGeom>
        </p:spPr>
      </p:pic>
    </p:spTree>
    <p:extLst>
      <p:ext uri="{BB962C8B-B14F-4D97-AF65-F5344CB8AC3E}">
        <p14:creationId xmlns:p14="http://schemas.microsoft.com/office/powerpoint/2010/main" val="2848310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a:t>
            </a:r>
            <a:r>
              <a:rPr lang="es-EC" dirty="0" smtClean="0">
                <a:solidFill>
                  <a:sysClr val="window" lastClr="FFFFFF"/>
                </a:solidFill>
              </a:rPr>
              <a:t>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610945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chemeClr val="accent3"/>
                </a:solidFill>
              </a:rPr>
              <a:t>MTCNN-ALINEACIÓN</a:t>
            </a:r>
            <a:endParaRPr kumimoji="0" lang="en-US" sz="2800" b="1" u="none" strike="noStrike" kern="1200" cap="none" spc="0" normalizeH="0" baseline="0" noProof="0" dirty="0">
              <a:ln>
                <a:noFill/>
              </a:ln>
              <a:solidFill>
                <a:schemeClr val="accent3"/>
              </a:solidFill>
              <a:effectLst/>
              <a:uLnTx/>
              <a:uFillTx/>
            </a:endParaRPr>
          </a:p>
        </p:txBody>
      </p:sp>
      <p:pic>
        <p:nvPicPr>
          <p:cNvPr id="41" name="Imagen 40"/>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138670" y="1243610"/>
            <a:ext cx="3142311" cy="5614390"/>
          </a:xfrm>
          <a:prstGeom prst="rect">
            <a:avLst/>
          </a:prstGeom>
        </p:spPr>
      </p:pic>
    </p:spTree>
    <p:extLst>
      <p:ext uri="{BB962C8B-B14F-4D97-AF65-F5344CB8AC3E}">
        <p14:creationId xmlns:p14="http://schemas.microsoft.com/office/powerpoint/2010/main" val="410343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a:t>
            </a:r>
            <a:r>
              <a:rPr lang="es-EC" dirty="0" smtClean="0">
                <a:solidFill>
                  <a:sysClr val="window" lastClr="FFFFFF"/>
                </a:solidFill>
              </a:rPr>
              <a:t>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1" y="904858"/>
            <a:ext cx="657935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chemeClr val="accent3"/>
                </a:solidFill>
              </a:rPr>
              <a:t>RetinaFace-PREDICCIÓN</a:t>
            </a:r>
            <a:endParaRPr kumimoji="0" lang="en-US" sz="2800" b="1" u="none" strike="noStrike" kern="1200" cap="none" spc="0" normalizeH="0" baseline="0" noProof="0" dirty="0">
              <a:ln>
                <a:noFill/>
              </a:ln>
              <a:solidFill>
                <a:schemeClr val="accent3"/>
              </a:solidFill>
              <a:effectLst/>
              <a:uLnTx/>
              <a:uFillTx/>
            </a:endParaRPr>
          </a:p>
        </p:txBody>
      </p:sp>
      <p:pic>
        <p:nvPicPr>
          <p:cNvPr id="81" name="Imagen 80"/>
          <p:cNvPicPr/>
          <p:nvPr/>
        </p:nvPicPr>
        <p:blipFill>
          <a:blip r:embed="rId4">
            <a:extLst>
              <a:ext uri="{28A0092B-C50C-407E-A947-70E740481C1C}">
                <a14:useLocalDpi xmlns:a14="http://schemas.microsoft.com/office/drawing/2010/main" val="0"/>
              </a:ext>
            </a:extLst>
          </a:blip>
          <a:stretch>
            <a:fillRect/>
          </a:stretch>
        </p:blipFill>
        <p:spPr>
          <a:xfrm>
            <a:off x="10109200" y="2959100"/>
            <a:ext cx="1701758" cy="1924414"/>
          </a:xfrm>
          <a:prstGeom prst="rect">
            <a:avLst/>
          </a:prstGeom>
        </p:spPr>
      </p:pic>
      <p:pic>
        <p:nvPicPr>
          <p:cNvPr id="82" name="Imagen 8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480300" y="1581515"/>
            <a:ext cx="2195671" cy="4561291"/>
          </a:xfrm>
          <a:prstGeom prst="rect">
            <a:avLst/>
          </a:prstGeom>
        </p:spPr>
      </p:pic>
      <p:pic>
        <p:nvPicPr>
          <p:cNvPr id="83" name="image13.png" descr="https://i2.wp.com/sefiks.com/wp-content/uploads/2021/04/retinaface-structure.png?resize=1024%2C271&amp;ssl=1"/>
          <p:cNvPicPr/>
          <p:nvPr/>
        </p:nvPicPr>
        <p:blipFill>
          <a:blip r:embed="rId6"/>
          <a:srcRect/>
          <a:stretch>
            <a:fillRect/>
          </a:stretch>
        </p:blipFill>
        <p:spPr>
          <a:xfrm>
            <a:off x="300622" y="2184400"/>
            <a:ext cx="6746449" cy="2997199"/>
          </a:xfrm>
          <a:prstGeom prst="rect">
            <a:avLst/>
          </a:prstGeom>
          <a:ln/>
        </p:spPr>
      </p:pic>
    </p:spTree>
    <p:extLst>
      <p:ext uri="{BB962C8B-B14F-4D97-AF65-F5344CB8AC3E}">
        <p14:creationId xmlns:p14="http://schemas.microsoft.com/office/powerpoint/2010/main" val="1362025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Rasgos faciales del rostro</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1" y="904858"/>
            <a:ext cx="657935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chemeClr val="accent3"/>
                </a:solidFill>
              </a:rPr>
              <a:t>MediaPipe</a:t>
            </a:r>
            <a:endParaRPr kumimoji="0" lang="en-US" sz="2800" b="1" u="none" strike="noStrike" kern="1200" cap="none" spc="0" normalizeH="0" baseline="0" noProof="0" dirty="0">
              <a:ln>
                <a:noFill/>
              </a:ln>
              <a:solidFill>
                <a:schemeClr val="accent3"/>
              </a:solidFill>
              <a:effectLst/>
              <a:uLnTx/>
              <a:uFillTx/>
            </a:endParaRPr>
          </a:p>
        </p:txBody>
      </p:sp>
      <p:pic>
        <p:nvPicPr>
          <p:cNvPr id="9" name="Imagen 8"/>
          <p:cNvPicPr/>
          <p:nvPr/>
        </p:nvPicPr>
        <p:blipFill>
          <a:blip r:embed="rId4">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622057" y="1490624"/>
            <a:ext cx="2785746" cy="4920885"/>
          </a:xfrm>
          <a:prstGeom prst="rect">
            <a:avLst/>
          </a:prstGeom>
        </p:spPr>
      </p:pic>
      <p:pic>
        <p:nvPicPr>
          <p:cNvPr id="10" name="Imagen 9"/>
          <p:cNvPicPr/>
          <p:nvPr/>
        </p:nvPicPr>
        <p:blipFill>
          <a:blip r:embed="rId6"/>
          <a:stretch>
            <a:fillRect/>
          </a:stretch>
        </p:blipFill>
        <p:spPr>
          <a:xfrm>
            <a:off x="9344138" y="2941416"/>
            <a:ext cx="1971598" cy="2019300"/>
          </a:xfrm>
          <a:prstGeom prst="rect">
            <a:avLst/>
          </a:prstGeom>
        </p:spPr>
      </p:pic>
      <p:graphicFrame>
        <p:nvGraphicFramePr>
          <p:cNvPr id="12" name="Tabla 11">
            <a:extLst>
              <a:ext uri="{FF2B5EF4-FFF2-40B4-BE49-F238E27FC236}">
                <a16:creationId xmlns:a16="http://schemas.microsoft.com/office/drawing/2014/main" xmlns="" id="{6E1162F0-E489-4A60-9D3A-CE4E8CE39439}"/>
              </a:ext>
            </a:extLst>
          </p:cNvPr>
          <p:cNvGraphicFramePr>
            <a:graphicFrameLocks noGrp="1"/>
          </p:cNvGraphicFramePr>
          <p:nvPr>
            <p:extLst>
              <p:ext uri="{D42A27DB-BD31-4B8C-83A1-F6EECF244321}">
                <p14:modId xmlns:p14="http://schemas.microsoft.com/office/powerpoint/2010/main" val="59342920"/>
              </p:ext>
            </p:extLst>
          </p:nvPr>
        </p:nvGraphicFramePr>
        <p:xfrm>
          <a:off x="407238" y="1752600"/>
          <a:ext cx="4685461" cy="2768698"/>
        </p:xfrm>
        <a:graphic>
          <a:graphicData uri="http://schemas.openxmlformats.org/drawingml/2006/table">
            <a:tbl>
              <a:tblPr firstRow="1" firstCol="1" bandRow="1">
                <a:tableStyleId>{3B4B98B0-60AC-42C2-AFA5-B58CD77FA1E5}</a:tableStyleId>
              </a:tblPr>
              <a:tblGrid>
                <a:gridCol w="1907844">
                  <a:extLst>
                    <a:ext uri="{9D8B030D-6E8A-4147-A177-3AD203B41FA5}">
                      <a16:colId xmlns:a16="http://schemas.microsoft.com/office/drawing/2014/main" xmlns="" val="2905670229"/>
                    </a:ext>
                  </a:extLst>
                </a:gridCol>
                <a:gridCol w="791533">
                  <a:extLst>
                    <a:ext uri="{9D8B030D-6E8A-4147-A177-3AD203B41FA5}">
                      <a16:colId xmlns:a16="http://schemas.microsoft.com/office/drawing/2014/main" xmlns="" val="1700573927"/>
                    </a:ext>
                  </a:extLst>
                </a:gridCol>
                <a:gridCol w="432388">
                  <a:extLst>
                    <a:ext uri="{9D8B030D-6E8A-4147-A177-3AD203B41FA5}">
                      <a16:colId xmlns:a16="http://schemas.microsoft.com/office/drawing/2014/main" xmlns="" val="2071138922"/>
                    </a:ext>
                  </a:extLst>
                </a:gridCol>
                <a:gridCol w="503155">
                  <a:extLst>
                    <a:ext uri="{9D8B030D-6E8A-4147-A177-3AD203B41FA5}">
                      <a16:colId xmlns:a16="http://schemas.microsoft.com/office/drawing/2014/main" xmlns="" val="3406078612"/>
                    </a:ext>
                  </a:extLst>
                </a:gridCol>
                <a:gridCol w="710150">
                  <a:extLst>
                    <a:ext uri="{9D8B030D-6E8A-4147-A177-3AD203B41FA5}">
                      <a16:colId xmlns:a16="http://schemas.microsoft.com/office/drawing/2014/main" xmlns="" val="1911265263"/>
                    </a:ext>
                  </a:extLst>
                </a:gridCol>
                <a:gridCol w="340391">
                  <a:extLst>
                    <a:ext uri="{9D8B030D-6E8A-4147-A177-3AD203B41FA5}">
                      <a16:colId xmlns:a16="http://schemas.microsoft.com/office/drawing/2014/main" xmlns="" val="3112672042"/>
                    </a:ext>
                  </a:extLst>
                </a:gridCol>
              </a:tblGrid>
              <a:tr h="233813">
                <a:tc rowSpan="2">
                  <a:txBody>
                    <a:bodyPr/>
                    <a:lstStyle/>
                    <a:p>
                      <a:pPr indent="226695" algn="ctr">
                        <a:lnSpc>
                          <a:spcPct val="100000"/>
                        </a:lnSpc>
                        <a:spcAft>
                          <a:spcPts val="1000"/>
                        </a:spcAft>
                      </a:pPr>
                      <a:r>
                        <a:rPr lang="es-419" sz="1200" dirty="0" smtClean="0">
                          <a:solidFill>
                            <a:schemeClr val="tx1"/>
                          </a:solidFill>
                          <a:effectLst/>
                        </a:rPr>
                        <a:t>Modelos</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0002" marR="50002" marT="0" marB="0" anchor="ctr"/>
                </a:tc>
                <a:tc gridSpan="5">
                  <a:txBody>
                    <a:bodyPr/>
                    <a:lstStyle/>
                    <a:p>
                      <a:pPr marL="0" algn="ctr" defTabSz="457200" rtl="0" eaLnBrk="1" latinLnBrk="0" hangingPunct="1">
                        <a:lnSpc>
                          <a:spcPct val="150000"/>
                        </a:lnSpc>
                        <a:spcAft>
                          <a:spcPts val="0"/>
                        </a:spcAft>
                      </a:pPr>
                      <a:r>
                        <a:rPr lang="es-EC" sz="1400" b="1" kern="1200" dirty="0" smtClean="0">
                          <a:solidFill>
                            <a:schemeClr val="tx1"/>
                          </a:solidFill>
                          <a:effectLst/>
                          <a:latin typeface="+mn-lt"/>
                          <a:ea typeface="+mn-ea"/>
                          <a:cs typeface="+mn-cs"/>
                        </a:rPr>
                        <a:t>Plataformas de desarrollo</a:t>
                      </a:r>
                      <a:endParaRPr lang="es-EC" sz="1400" b="1" kern="1200" dirty="0">
                        <a:solidFill>
                          <a:schemeClr val="tx1"/>
                        </a:solidFill>
                        <a:effectLst/>
                        <a:latin typeface="+mn-lt"/>
                        <a:ea typeface="+mn-ea"/>
                        <a:cs typeface="+mn-cs"/>
                      </a:endParaRPr>
                    </a:p>
                  </a:txBody>
                  <a:tcPr marL="68580" marR="68580" marT="0" marB="0"/>
                </a:tc>
                <a:tc hMerge="1">
                  <a:txBody>
                    <a:bodyPr/>
                    <a:lstStyle/>
                    <a:p>
                      <a:pPr algn="just">
                        <a:lnSpc>
                          <a:spcPct val="115000"/>
                        </a:lnSpc>
                        <a:spcAft>
                          <a:spcPts val="0"/>
                        </a:spcAft>
                      </a:pP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just">
                        <a:lnSpc>
                          <a:spcPct val="115000"/>
                        </a:lnSpc>
                        <a:spcAft>
                          <a:spcPts val="0"/>
                        </a:spcAft>
                      </a:pP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just">
                        <a:lnSpc>
                          <a:spcPct val="115000"/>
                        </a:lnSpc>
                        <a:spcAft>
                          <a:spcPts val="0"/>
                        </a:spcAft>
                      </a:pP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just">
                        <a:lnSpc>
                          <a:spcPct val="115000"/>
                        </a:lnSpc>
                        <a:spcAft>
                          <a:spcPts val="0"/>
                        </a:spcAft>
                      </a:pP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758184784"/>
                  </a:ext>
                </a:extLst>
              </a:tr>
              <a:tr h="376457">
                <a:tc vMerge="1">
                  <a:txBody>
                    <a:bodyPr/>
                    <a:lstStyle/>
                    <a:p>
                      <a:endParaRPr lang="es-EC"/>
                    </a:p>
                  </a:txBody>
                  <a:tcPr/>
                </a:tc>
                <a:tc>
                  <a:txBody>
                    <a:bodyPr/>
                    <a:lstStyle/>
                    <a:p>
                      <a:pPr algn="just">
                        <a:lnSpc>
                          <a:spcPct val="115000"/>
                        </a:lnSpc>
                        <a:spcAft>
                          <a:spcPts val="0"/>
                        </a:spcAft>
                      </a:pPr>
                      <a:r>
                        <a:rPr lang="es-EC" sz="1100" dirty="0">
                          <a:effectLst/>
                        </a:rPr>
                        <a:t>Android</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0"/>
                        </a:spcAft>
                      </a:pPr>
                      <a:r>
                        <a:rPr lang="es-EC" sz="1100" dirty="0" err="1">
                          <a:effectLst/>
                        </a:rPr>
                        <a:t>iOS</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0"/>
                        </a:spcAft>
                      </a:pPr>
                      <a:r>
                        <a:rPr lang="es-EC" sz="1100" dirty="0">
                          <a:effectLst/>
                        </a:rPr>
                        <a:t>C++</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0"/>
                        </a:spcAft>
                      </a:pPr>
                      <a:r>
                        <a:rPr lang="es-EC" sz="1100" dirty="0">
                          <a:effectLst/>
                        </a:rPr>
                        <a:t>Python</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lnSpc>
                          <a:spcPct val="115000"/>
                        </a:lnSpc>
                        <a:spcAft>
                          <a:spcPts val="0"/>
                        </a:spcAft>
                      </a:pPr>
                      <a:r>
                        <a:rPr lang="es-EC" sz="1100" dirty="0">
                          <a:effectLst/>
                        </a:rPr>
                        <a:t>JS</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958702132"/>
                  </a:ext>
                </a:extLst>
              </a:tr>
              <a:tr h="465488">
                <a:tc>
                  <a:txBody>
                    <a:bodyPr/>
                    <a:lstStyle/>
                    <a:p>
                      <a:pPr algn="ctr">
                        <a:lnSpc>
                          <a:spcPct val="150000"/>
                        </a:lnSpc>
                        <a:spcAft>
                          <a:spcPts val="0"/>
                        </a:spcAft>
                      </a:pPr>
                      <a:r>
                        <a:rPr lang="es-EC" sz="1100" dirty="0">
                          <a:effectLst/>
                        </a:rPr>
                        <a:t>Detección de rostro</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3760044852"/>
                  </a:ext>
                </a:extLst>
              </a:tr>
              <a:tr h="465488">
                <a:tc>
                  <a:txBody>
                    <a:bodyPr/>
                    <a:lstStyle/>
                    <a:p>
                      <a:pPr algn="ctr">
                        <a:lnSpc>
                          <a:spcPct val="150000"/>
                        </a:lnSpc>
                        <a:spcAft>
                          <a:spcPts val="0"/>
                        </a:spcAft>
                      </a:pPr>
                      <a:r>
                        <a:rPr lang="es-EC" sz="1100" dirty="0">
                          <a:effectLst/>
                        </a:rPr>
                        <a:t>Rasgos faciales 468</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xmlns="" val="3345191011"/>
                  </a:ext>
                </a:extLst>
              </a:tr>
              <a:tr h="465488">
                <a:tc>
                  <a:txBody>
                    <a:bodyPr/>
                    <a:lstStyle/>
                    <a:p>
                      <a:pPr algn="ctr">
                        <a:lnSpc>
                          <a:spcPct val="150000"/>
                        </a:lnSpc>
                        <a:spcAft>
                          <a:spcPts val="0"/>
                        </a:spcAft>
                      </a:pPr>
                      <a:r>
                        <a:rPr lang="es-EC" sz="1100" dirty="0">
                          <a:effectLst/>
                        </a:rPr>
                        <a:t>Detección de iris </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953068348"/>
                  </a:ext>
                </a:extLst>
              </a:tr>
              <a:tr h="465488">
                <a:tc>
                  <a:txBody>
                    <a:bodyPr/>
                    <a:lstStyle/>
                    <a:p>
                      <a:pPr algn="ctr">
                        <a:lnSpc>
                          <a:spcPct val="150000"/>
                        </a:lnSpc>
                        <a:spcAft>
                          <a:spcPts val="0"/>
                        </a:spcAft>
                      </a:pPr>
                      <a:r>
                        <a:rPr lang="es-EC" sz="1100" dirty="0">
                          <a:effectLst/>
                        </a:rPr>
                        <a:t>Detección de objetos</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tc>
                  <a:txBody>
                    <a:bodyPr/>
                    <a:lstStyle/>
                    <a:p>
                      <a:pPr algn="ctr">
                        <a:lnSpc>
                          <a:spcPct val="150000"/>
                        </a:lnSpc>
                        <a:spcAft>
                          <a:spcPts val="0"/>
                        </a:spcAft>
                      </a:pPr>
                      <a:r>
                        <a:rPr lang="es-EC" sz="1100" dirty="0">
                          <a:effectLst/>
                        </a:rPr>
                        <a:t>-</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tc>
                  <a:txBody>
                    <a:bodyPr/>
                    <a:lstStyle/>
                    <a:p>
                      <a:pPr algn="ctr">
                        <a:lnSpc>
                          <a:spcPct val="150000"/>
                        </a:lnSpc>
                        <a:spcAft>
                          <a:spcPts val="0"/>
                        </a:spcAft>
                      </a:pPr>
                      <a:r>
                        <a:rPr lang="es-EC" sz="1100">
                          <a:effectLst/>
                        </a:rPr>
                        <a:t>-</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oFill/>
                  </a:tcPr>
                </a:tc>
                <a:extLst>
                  <a:ext uri="{0D108BD9-81ED-4DB2-BD59-A6C34878D82A}">
                    <a16:rowId xmlns:a16="http://schemas.microsoft.com/office/drawing/2014/main" xmlns="" val="328865269"/>
                  </a:ext>
                </a:extLst>
              </a:tr>
              <a:tr h="223805">
                <a:tc>
                  <a:txBody>
                    <a:bodyPr/>
                    <a:lstStyle/>
                    <a:p>
                      <a:pPr algn="ctr">
                        <a:lnSpc>
                          <a:spcPct val="150000"/>
                        </a:lnSpc>
                        <a:spcAft>
                          <a:spcPts val="0"/>
                        </a:spcAft>
                      </a:pPr>
                      <a:r>
                        <a:rPr lang="es-EC" sz="1100" dirty="0">
                          <a:effectLst/>
                        </a:rPr>
                        <a:t>Estimación de pose</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Si</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754856443"/>
                  </a:ext>
                </a:extLst>
              </a:tr>
            </a:tbl>
          </a:graphicData>
        </a:graphic>
      </p:graphicFrame>
    </p:spTree>
    <p:extLst>
      <p:ext uri="{BB962C8B-B14F-4D97-AF65-F5344CB8AC3E}">
        <p14:creationId xmlns:p14="http://schemas.microsoft.com/office/powerpoint/2010/main" val="4027453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Identificación de </a:t>
            </a:r>
            <a:r>
              <a:rPr lang="es-419" dirty="0" smtClean="0">
                <a:solidFill>
                  <a:sysClr val="window" lastClr="FFFFFF"/>
                </a:solidFill>
              </a:rPr>
              <a:t>PERSONA</a:t>
            </a:r>
            <a:r>
              <a:rPr lang="es-EC" dirty="0" smtClean="0">
                <a:solidFill>
                  <a:sysClr val="window" lastClr="FFFFFF"/>
                </a:solidFill>
              </a:rPr>
              <a:t>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rgbClr val="2980B9">
                    <a:lumMod val="60000"/>
                    <a:lumOff val="40000"/>
                  </a:srgbClr>
                </a:solidFill>
              </a:rPr>
              <a:t>FaceNet</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cxnSp>
        <p:nvCxnSpPr>
          <p:cNvPr id="23" name="Elbow Connector 5">
            <a:extLst>
              <a:ext uri="{FF2B5EF4-FFF2-40B4-BE49-F238E27FC236}">
                <a16:creationId xmlns:a16="http://schemas.microsoft.com/office/drawing/2014/main" xmlns="" id="{06CD1BD0-37BB-4D7A-8573-AB91A97F729B}"/>
              </a:ext>
            </a:extLst>
          </p:cNvPr>
          <p:cNvCxnSpPr>
            <a:cxnSpLocks/>
            <a:stCxn id="24" idx="0"/>
          </p:cNvCxnSpPr>
          <p:nvPr/>
        </p:nvCxnSpPr>
        <p:spPr>
          <a:xfrm rot="5400000" flipH="1" flipV="1">
            <a:off x="3058427" y="705937"/>
            <a:ext cx="651886" cy="2838254"/>
          </a:xfrm>
          <a:prstGeom prst="bentConnector2">
            <a:avLst/>
          </a:prstGeom>
          <a:ln w="19050">
            <a:solidFill>
              <a:schemeClr val="accent4">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24" name="Subtitle 4">
            <a:extLst>
              <a:ext uri="{FF2B5EF4-FFF2-40B4-BE49-F238E27FC236}">
                <a16:creationId xmlns:a16="http://schemas.microsoft.com/office/drawing/2014/main" xmlns="" id="{D1D1399B-46A1-485C-9358-B1286AE9B9CC}"/>
              </a:ext>
            </a:extLst>
          </p:cNvPr>
          <p:cNvSpPr txBox="1">
            <a:spLocks/>
          </p:cNvSpPr>
          <p:nvPr/>
        </p:nvSpPr>
        <p:spPr>
          <a:xfrm>
            <a:off x="882485" y="2451007"/>
            <a:ext cx="2165516" cy="634020"/>
          </a:xfrm>
          <a:prstGeom prst="rect">
            <a:avLst/>
          </a:prstGeom>
          <a:ln w="19050">
            <a:solidFill>
              <a:schemeClr val="accent4">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ctr">
              <a:defRPr/>
            </a:pPr>
            <a:r>
              <a:rPr lang="es-EC" sz="1600" b="1" dirty="0" smtClean="0">
                <a:solidFill>
                  <a:schemeClr val="tx1"/>
                </a:solidFill>
              </a:rPr>
              <a:t>Función </a:t>
            </a:r>
            <a:r>
              <a:rPr lang="es-EC" sz="1600" b="1" dirty="0">
                <a:solidFill>
                  <a:schemeClr val="tx1"/>
                </a:solidFill>
              </a:rPr>
              <a:t>de perdida</a:t>
            </a:r>
            <a:endParaRPr lang="en-US" sz="1600" b="1" dirty="0">
              <a:solidFill>
                <a:schemeClr val="tx1"/>
              </a:solidFill>
            </a:endParaRP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EC" sz="1600" b="1" dirty="0" smtClean="0">
                <a:solidFill>
                  <a:schemeClr val="tx1"/>
                </a:solidFill>
              </a:rPr>
              <a:t> triple</a:t>
            </a:r>
            <a:endParaRPr kumimoji="0" lang="en-US" sz="1600" b="1" u="none" strike="noStrike" kern="1200" cap="none" spc="0" normalizeH="0" baseline="0" noProof="0" dirty="0">
              <a:ln>
                <a:noFill/>
              </a:ln>
              <a:solidFill>
                <a:schemeClr val="tx1"/>
              </a:solidFill>
              <a:effectLst/>
              <a:uLnTx/>
              <a:uFillTx/>
            </a:endParaRPr>
          </a:p>
        </p:txBody>
      </p:sp>
      <p:cxnSp>
        <p:nvCxnSpPr>
          <p:cNvPr id="32" name="Elbow Connector 119">
            <a:extLst>
              <a:ext uri="{FF2B5EF4-FFF2-40B4-BE49-F238E27FC236}">
                <a16:creationId xmlns:a16="http://schemas.microsoft.com/office/drawing/2014/main" xmlns="" id="{E8B4C5D0-8617-40BE-9173-C3418A7B1693}"/>
              </a:ext>
            </a:extLst>
          </p:cNvPr>
          <p:cNvCxnSpPr>
            <a:cxnSpLocks/>
          </p:cNvCxnSpPr>
          <p:nvPr/>
        </p:nvCxnSpPr>
        <p:spPr>
          <a:xfrm flipV="1">
            <a:off x="2253525" y="4246880"/>
            <a:ext cx="1862113" cy="745531"/>
          </a:xfrm>
          <a:prstGeom prst="bentConnector3">
            <a:avLst>
              <a:gd name="adj1" fmla="val 349"/>
            </a:avLst>
          </a:prstGeom>
          <a:ln w="19050">
            <a:solidFill>
              <a:schemeClr val="accent2">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35" name="Subtitle 4">
            <a:extLst>
              <a:ext uri="{FF2B5EF4-FFF2-40B4-BE49-F238E27FC236}">
                <a16:creationId xmlns:a16="http://schemas.microsoft.com/office/drawing/2014/main" xmlns="" id="{E05DE612-AF7B-490C-AF19-2CA08C6D2246}"/>
              </a:ext>
            </a:extLst>
          </p:cNvPr>
          <p:cNvSpPr txBox="1">
            <a:spLocks/>
          </p:cNvSpPr>
          <p:nvPr/>
        </p:nvSpPr>
        <p:spPr>
          <a:xfrm>
            <a:off x="1090205" y="5002569"/>
            <a:ext cx="2326640" cy="634020"/>
          </a:xfrm>
          <a:prstGeom prst="rect">
            <a:avLst/>
          </a:prstGeom>
          <a:ln w="19050">
            <a:solidFill>
              <a:schemeClr val="accent2">
                <a:alpha val="69000"/>
              </a:schemeClr>
            </a:solidFill>
            <a:prstDash val="sysDash"/>
            <a:headEnd type="ova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EC" sz="1600" b="1" dirty="0" smtClean="0">
                <a:solidFill>
                  <a:schemeClr val="tx1"/>
                </a:solidFill>
              </a:rPr>
              <a:t>Métricas</a:t>
            </a:r>
            <a:r>
              <a:rPr lang="es-419" sz="1600" b="1" dirty="0" smtClean="0">
                <a:solidFill>
                  <a:schemeClr val="tx1"/>
                </a:solidFill>
              </a:rPr>
              <a:t> </a:t>
            </a:r>
            <a:endParaRPr lang="es-419" sz="1600" b="1" dirty="0">
              <a:solidFill>
                <a:schemeClr val="tx1"/>
              </a:solidFill>
            </a:endParaRP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EC" sz="1600" b="1" u="none" strike="noStrike" kern="1200" cap="none" spc="0" normalizeH="0" baseline="0" noProof="0" dirty="0" smtClean="0">
                <a:ln>
                  <a:noFill/>
                </a:ln>
                <a:solidFill>
                  <a:schemeClr val="tx1"/>
                </a:solidFill>
                <a:effectLst/>
                <a:uLnTx/>
                <a:uFillTx/>
              </a:rPr>
              <a:t>FaceNet</a:t>
            </a:r>
            <a:endParaRPr kumimoji="0" lang="en-US" sz="1600" b="1" u="none" strike="noStrike" kern="1200" cap="none" spc="0" normalizeH="0" baseline="0" noProof="0" dirty="0">
              <a:ln>
                <a:noFill/>
              </a:ln>
              <a:solidFill>
                <a:schemeClr val="tx1"/>
              </a:solidFill>
              <a:effectLst/>
              <a:uLnTx/>
              <a:uFillTx/>
            </a:endParaRPr>
          </a:p>
        </p:txBody>
      </p:sp>
      <p:sp>
        <p:nvSpPr>
          <p:cNvPr id="5" name="Freeform 104">
            <a:extLst>
              <a:ext uri="{FF2B5EF4-FFF2-40B4-BE49-F238E27FC236}">
                <a16:creationId xmlns:a16="http://schemas.microsoft.com/office/drawing/2014/main" xmlns="" id="{E55B8FB8-EAC1-4F91-A5C1-FEE093793669}"/>
              </a:ext>
            </a:extLst>
          </p:cNvPr>
          <p:cNvSpPr>
            <a:spLocks noChangeArrowheads="1"/>
          </p:cNvSpPr>
          <p:nvPr/>
        </p:nvSpPr>
        <p:spPr bwMode="auto">
          <a:xfrm>
            <a:off x="1934518" y="5804664"/>
            <a:ext cx="638013" cy="349600"/>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solidFill>
              <a:schemeClr val="tx1"/>
            </a:solidFill>
          </a:ln>
          <a:effectLst/>
        </p:spPr>
        <p:txBody>
          <a:bodyPr wrap="none" anchor="ctr"/>
          <a:lstStyle/>
          <a:p>
            <a:endParaRPr lang="en-US" dirty="0"/>
          </a:p>
        </p:txBody>
      </p:sp>
      <p:pic>
        <p:nvPicPr>
          <p:cNvPr id="14" name="image21.png"/>
          <p:cNvPicPr/>
          <p:nvPr/>
        </p:nvPicPr>
        <p:blipFill>
          <a:blip r:embed="rId4"/>
          <a:srcRect l="4122" r="4659"/>
          <a:stretch>
            <a:fillRect/>
          </a:stretch>
        </p:blipFill>
        <p:spPr>
          <a:xfrm>
            <a:off x="4803497" y="1581515"/>
            <a:ext cx="4848225" cy="1381125"/>
          </a:xfrm>
          <a:prstGeom prst="rect">
            <a:avLst/>
          </a:prstGeom>
          <a:ln/>
        </p:spPr>
      </p:pic>
      <p:graphicFrame>
        <p:nvGraphicFramePr>
          <p:cNvPr id="7" name="Tabla 6"/>
          <p:cNvGraphicFramePr>
            <a:graphicFrameLocks noGrp="1"/>
          </p:cNvGraphicFramePr>
          <p:nvPr>
            <p:extLst>
              <p:ext uri="{D42A27DB-BD31-4B8C-83A1-F6EECF244321}">
                <p14:modId xmlns:p14="http://schemas.microsoft.com/office/powerpoint/2010/main" val="2524856432"/>
              </p:ext>
            </p:extLst>
          </p:nvPr>
        </p:nvGraphicFramePr>
        <p:xfrm>
          <a:off x="4297363" y="3193362"/>
          <a:ext cx="7475536" cy="3537637"/>
        </p:xfrm>
        <a:graphic>
          <a:graphicData uri="http://schemas.openxmlformats.org/drawingml/2006/table">
            <a:tbl>
              <a:tblPr firstRow="1" firstCol="1" bandRow="1">
                <a:tableStyleId>{9D7B26C5-4107-4FEC-AEDC-1716B250A1EF}</a:tableStyleId>
              </a:tblPr>
              <a:tblGrid>
                <a:gridCol w="1868451"/>
                <a:gridCol w="1868451"/>
                <a:gridCol w="1869317"/>
                <a:gridCol w="1869317"/>
              </a:tblGrid>
              <a:tr h="260753">
                <a:tc>
                  <a:txBody>
                    <a:bodyPr/>
                    <a:lstStyle/>
                    <a:p>
                      <a:pPr algn="ctr">
                        <a:lnSpc>
                          <a:spcPct val="115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EC" sz="1100">
                          <a:effectLst/>
                        </a:rPr>
                        <a:t>Coseno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EC" sz="1100">
                          <a:effectLst/>
                        </a:rPr>
                        <a:t>Euclidiana</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EC" sz="1100">
                          <a:effectLst/>
                        </a:rPr>
                        <a:t>Euclidiana L2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19221">
                <a:tc>
                  <a:txBody>
                    <a:bodyPr/>
                    <a:lstStyle/>
                    <a:p>
                      <a:pPr algn="ctr">
                        <a:lnSpc>
                          <a:spcPct val="115000"/>
                        </a:lnSpc>
                        <a:spcAft>
                          <a:spcPts val="0"/>
                        </a:spcAft>
                      </a:pPr>
                      <a:r>
                        <a:rPr lang="es-EC" sz="1100">
                          <a:effectLst/>
                        </a:rPr>
                        <a:t>VGGFace</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Theshold:0.31</a:t>
                      </a:r>
                      <a:endParaRPr lang="es-EC" sz="1100">
                        <a:effectLst/>
                      </a:endParaRPr>
                    </a:p>
                    <a:p>
                      <a:pPr algn="l">
                        <a:lnSpc>
                          <a:spcPct val="115000"/>
                        </a:lnSpc>
                        <a:spcAft>
                          <a:spcPts val="0"/>
                        </a:spcAft>
                      </a:pPr>
                      <a:r>
                        <a:rPr lang="en-US" sz="1100">
                          <a:effectLst/>
                        </a:rPr>
                        <a:t>Accuracy: 89.28</a:t>
                      </a:r>
                      <a:endParaRPr lang="es-EC" sz="1100">
                        <a:effectLst/>
                      </a:endParaRPr>
                    </a:p>
                    <a:p>
                      <a:pPr algn="l">
                        <a:lnSpc>
                          <a:spcPct val="115000"/>
                        </a:lnSpc>
                        <a:spcAft>
                          <a:spcPts val="0"/>
                        </a:spcAft>
                      </a:pPr>
                      <a:r>
                        <a:rPr lang="en-US" sz="1100">
                          <a:effectLst/>
                        </a:rPr>
                        <a:t>Presicion: 97.41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0.47</a:t>
                      </a:r>
                      <a:endParaRPr lang="es-EC" sz="1100">
                        <a:effectLst/>
                      </a:endParaRPr>
                    </a:p>
                    <a:p>
                      <a:pPr algn="l">
                        <a:lnSpc>
                          <a:spcPct val="115000"/>
                        </a:lnSpc>
                        <a:spcAft>
                          <a:spcPts val="0"/>
                        </a:spcAft>
                      </a:pPr>
                      <a:r>
                        <a:rPr lang="en-US" sz="1100">
                          <a:effectLst/>
                        </a:rPr>
                        <a:t>Accuracy: 81.42</a:t>
                      </a:r>
                      <a:endParaRPr lang="es-EC" sz="1100">
                        <a:effectLst/>
                      </a:endParaRPr>
                    </a:p>
                    <a:p>
                      <a:pPr algn="l">
                        <a:lnSpc>
                          <a:spcPct val="115000"/>
                        </a:lnSpc>
                        <a:spcAft>
                          <a:spcPts val="0"/>
                        </a:spcAft>
                      </a:pPr>
                      <a:r>
                        <a:rPr lang="en-US" sz="1100">
                          <a:effectLst/>
                        </a:rPr>
                        <a:t>Presicion: 97.82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Theshold:0.79</a:t>
                      </a:r>
                      <a:endParaRPr lang="es-EC" sz="1100">
                        <a:effectLst/>
                      </a:endParaRPr>
                    </a:p>
                    <a:p>
                      <a:pPr algn="l">
                        <a:lnSpc>
                          <a:spcPct val="115000"/>
                        </a:lnSpc>
                        <a:spcAft>
                          <a:spcPts val="0"/>
                        </a:spcAft>
                      </a:pPr>
                      <a:r>
                        <a:rPr lang="en-US" sz="1100">
                          <a:effectLst/>
                        </a:rPr>
                        <a:t>Accuracy: 89.28</a:t>
                      </a:r>
                      <a:endParaRPr lang="es-EC" sz="1100">
                        <a:effectLst/>
                      </a:endParaRPr>
                    </a:p>
                    <a:p>
                      <a:pPr algn="l">
                        <a:lnSpc>
                          <a:spcPct val="115000"/>
                        </a:lnSpc>
                        <a:spcAft>
                          <a:spcPts val="0"/>
                        </a:spcAft>
                      </a:pPr>
                      <a:r>
                        <a:rPr lang="en-US" sz="1100">
                          <a:effectLst/>
                        </a:rPr>
                        <a:t>Presicion: 97.41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19221">
                <a:tc>
                  <a:txBody>
                    <a:bodyPr/>
                    <a:lstStyle/>
                    <a:p>
                      <a:pPr algn="ctr">
                        <a:lnSpc>
                          <a:spcPct val="115000"/>
                        </a:lnSpc>
                        <a:spcAft>
                          <a:spcPts val="0"/>
                        </a:spcAft>
                      </a:pPr>
                      <a:r>
                        <a:rPr lang="es-EC" sz="1100">
                          <a:effectLst/>
                        </a:rPr>
                        <a:t>FaceNet</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0.40</a:t>
                      </a:r>
                      <a:endParaRPr lang="es-EC" sz="1100">
                        <a:effectLst/>
                      </a:endParaRPr>
                    </a:p>
                    <a:p>
                      <a:pPr algn="l">
                        <a:lnSpc>
                          <a:spcPct val="115000"/>
                        </a:lnSpc>
                        <a:spcAft>
                          <a:spcPts val="0"/>
                        </a:spcAft>
                      </a:pPr>
                      <a:r>
                        <a:rPr lang="en-US" sz="1100">
                          <a:effectLst/>
                        </a:rPr>
                        <a:t>Accuracy: 98.21</a:t>
                      </a:r>
                      <a:endParaRPr lang="es-EC" sz="1100">
                        <a:effectLst/>
                      </a:endParaRPr>
                    </a:p>
                    <a:p>
                      <a:pPr algn="l">
                        <a:lnSpc>
                          <a:spcPct val="115000"/>
                        </a:lnSpc>
                        <a:spcAft>
                          <a:spcPts val="0"/>
                        </a:spcAft>
                      </a:pPr>
                      <a:r>
                        <a:rPr lang="en-US" sz="1100">
                          <a:effectLst/>
                        </a:rPr>
                        <a:t>Presicion: 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11.26</a:t>
                      </a:r>
                      <a:endParaRPr lang="es-EC" sz="1100">
                        <a:effectLst/>
                      </a:endParaRPr>
                    </a:p>
                    <a:p>
                      <a:pPr algn="l">
                        <a:lnSpc>
                          <a:spcPct val="115000"/>
                        </a:lnSpc>
                        <a:spcAft>
                          <a:spcPts val="0"/>
                        </a:spcAft>
                      </a:pPr>
                      <a:r>
                        <a:rPr lang="en-US" sz="1100">
                          <a:effectLst/>
                        </a:rPr>
                        <a:t>Accuracy: 98.57</a:t>
                      </a:r>
                      <a:endParaRPr lang="es-EC" sz="1100">
                        <a:effectLst/>
                      </a:endParaRPr>
                    </a:p>
                    <a:p>
                      <a:pPr algn="l">
                        <a:lnSpc>
                          <a:spcPct val="115000"/>
                        </a:lnSpc>
                        <a:spcAft>
                          <a:spcPts val="0"/>
                        </a:spcAft>
                      </a:pPr>
                      <a:r>
                        <a:rPr lang="en-US" sz="1100">
                          <a:effectLst/>
                        </a:rPr>
                        <a:t>Presicion: 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0.90</a:t>
                      </a:r>
                      <a:endParaRPr lang="es-EC" sz="1100">
                        <a:effectLst/>
                      </a:endParaRPr>
                    </a:p>
                    <a:p>
                      <a:pPr algn="l">
                        <a:lnSpc>
                          <a:spcPct val="115000"/>
                        </a:lnSpc>
                        <a:spcAft>
                          <a:spcPts val="0"/>
                        </a:spcAft>
                      </a:pPr>
                      <a:r>
                        <a:rPr lang="en-US" sz="1100">
                          <a:effectLst/>
                        </a:rPr>
                        <a:t>Accuracy: 98.21</a:t>
                      </a:r>
                      <a:endParaRPr lang="es-EC" sz="1100">
                        <a:effectLst/>
                      </a:endParaRPr>
                    </a:p>
                    <a:p>
                      <a:pPr algn="l">
                        <a:lnSpc>
                          <a:spcPct val="115000"/>
                        </a:lnSpc>
                        <a:spcAft>
                          <a:spcPts val="0"/>
                        </a:spcAft>
                      </a:pPr>
                      <a:r>
                        <a:rPr lang="en-US" sz="1100">
                          <a:effectLst/>
                        </a:rPr>
                        <a:t>Presicion: 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19221">
                <a:tc>
                  <a:txBody>
                    <a:bodyPr/>
                    <a:lstStyle/>
                    <a:p>
                      <a:pPr algn="ctr">
                        <a:lnSpc>
                          <a:spcPct val="115000"/>
                        </a:lnSpc>
                        <a:spcAft>
                          <a:spcPts val="0"/>
                        </a:spcAft>
                      </a:pPr>
                      <a:r>
                        <a:rPr lang="es-EC" sz="1100">
                          <a:effectLst/>
                        </a:rPr>
                        <a:t>OpenFace</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0.11</a:t>
                      </a:r>
                      <a:endParaRPr lang="es-EC" sz="1100">
                        <a:effectLst/>
                      </a:endParaRPr>
                    </a:p>
                    <a:p>
                      <a:pPr algn="l">
                        <a:lnSpc>
                          <a:spcPct val="115000"/>
                        </a:lnSpc>
                        <a:spcAft>
                          <a:spcPts val="0"/>
                        </a:spcAft>
                      </a:pPr>
                      <a:r>
                        <a:rPr lang="en-US" sz="1100">
                          <a:effectLst/>
                        </a:rPr>
                        <a:t>Accuracy: 57.85</a:t>
                      </a:r>
                      <a:endParaRPr lang="es-EC" sz="1100">
                        <a:effectLst/>
                      </a:endParaRPr>
                    </a:p>
                    <a:p>
                      <a:pPr algn="l">
                        <a:lnSpc>
                          <a:spcPct val="115000"/>
                        </a:lnSpc>
                        <a:spcAft>
                          <a:spcPts val="0"/>
                        </a:spcAft>
                      </a:pPr>
                      <a:r>
                        <a:rPr lang="en-US" sz="1100">
                          <a:effectLst/>
                        </a:rPr>
                        <a:t>Presicion: 95.83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0.47</a:t>
                      </a:r>
                      <a:endParaRPr lang="es-EC" sz="1100">
                        <a:effectLst/>
                      </a:endParaRPr>
                    </a:p>
                    <a:p>
                      <a:pPr algn="l">
                        <a:lnSpc>
                          <a:spcPct val="115000"/>
                        </a:lnSpc>
                        <a:spcAft>
                          <a:spcPts val="0"/>
                        </a:spcAft>
                      </a:pPr>
                      <a:r>
                        <a:rPr lang="en-US" sz="1100">
                          <a:effectLst/>
                        </a:rPr>
                        <a:t>Accuracy: 57.85</a:t>
                      </a:r>
                      <a:endParaRPr lang="es-EC" sz="1100">
                        <a:effectLst/>
                      </a:endParaRPr>
                    </a:p>
                    <a:p>
                      <a:pPr algn="l">
                        <a:lnSpc>
                          <a:spcPct val="115000"/>
                        </a:lnSpc>
                        <a:spcAft>
                          <a:spcPts val="0"/>
                        </a:spcAft>
                      </a:pPr>
                      <a:r>
                        <a:rPr lang="en-US" sz="1100">
                          <a:effectLst/>
                        </a:rPr>
                        <a:t>Presicion: 95.83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0.47</a:t>
                      </a:r>
                      <a:endParaRPr lang="es-EC" sz="1100">
                        <a:effectLst/>
                      </a:endParaRPr>
                    </a:p>
                    <a:p>
                      <a:pPr algn="l">
                        <a:lnSpc>
                          <a:spcPct val="115000"/>
                        </a:lnSpc>
                        <a:spcAft>
                          <a:spcPts val="0"/>
                        </a:spcAft>
                      </a:pPr>
                      <a:r>
                        <a:rPr lang="en-US" sz="1100">
                          <a:effectLst/>
                        </a:rPr>
                        <a:t>Accuracy: 57.85</a:t>
                      </a:r>
                      <a:endParaRPr lang="es-EC" sz="1100">
                        <a:effectLst/>
                      </a:endParaRPr>
                    </a:p>
                    <a:p>
                      <a:pPr algn="l">
                        <a:lnSpc>
                          <a:spcPct val="115000"/>
                        </a:lnSpc>
                        <a:spcAft>
                          <a:spcPts val="0"/>
                        </a:spcAft>
                      </a:pPr>
                      <a:r>
                        <a:rPr lang="en-US" sz="1100">
                          <a:effectLst/>
                        </a:rPr>
                        <a:t>Presicion: 95.83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19221">
                <a:tc>
                  <a:txBody>
                    <a:bodyPr/>
                    <a:lstStyle/>
                    <a:p>
                      <a:pPr algn="ctr">
                        <a:lnSpc>
                          <a:spcPct val="115000"/>
                        </a:lnSpc>
                        <a:spcAft>
                          <a:spcPts val="0"/>
                        </a:spcAft>
                      </a:pPr>
                      <a:r>
                        <a:rPr lang="es-EC" sz="1100">
                          <a:effectLst/>
                        </a:rPr>
                        <a:t>DeepFace</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0.13</a:t>
                      </a:r>
                      <a:endParaRPr lang="es-EC" sz="1100">
                        <a:effectLst/>
                      </a:endParaRPr>
                    </a:p>
                    <a:p>
                      <a:pPr algn="l">
                        <a:lnSpc>
                          <a:spcPct val="115000"/>
                        </a:lnSpc>
                        <a:spcAft>
                          <a:spcPts val="0"/>
                        </a:spcAft>
                      </a:pPr>
                      <a:r>
                        <a:rPr lang="en-US" sz="1100">
                          <a:effectLst/>
                        </a:rPr>
                        <a:t>Accuracy: 54.64</a:t>
                      </a:r>
                      <a:endParaRPr lang="es-EC" sz="1100">
                        <a:effectLst/>
                      </a:endParaRPr>
                    </a:p>
                    <a:p>
                      <a:pPr algn="l">
                        <a:lnSpc>
                          <a:spcPct val="115000"/>
                        </a:lnSpc>
                        <a:spcAft>
                          <a:spcPts val="0"/>
                        </a:spcAft>
                      </a:pPr>
                      <a:r>
                        <a:rPr lang="en-US" sz="1100">
                          <a:effectLst/>
                        </a:rPr>
                        <a:t>Presicion: 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a:effectLst/>
                        </a:rPr>
                        <a:t>Theshold: 42.21</a:t>
                      </a:r>
                      <a:endParaRPr lang="es-EC" sz="1100">
                        <a:effectLst/>
                      </a:endParaRPr>
                    </a:p>
                    <a:p>
                      <a:pPr algn="l">
                        <a:lnSpc>
                          <a:spcPct val="115000"/>
                        </a:lnSpc>
                        <a:spcAft>
                          <a:spcPts val="0"/>
                        </a:spcAft>
                      </a:pPr>
                      <a:r>
                        <a:rPr lang="en-US" sz="1100">
                          <a:effectLst/>
                        </a:rPr>
                        <a:t>Accuracy: 52.50</a:t>
                      </a:r>
                      <a:endParaRPr lang="es-EC" sz="1100">
                        <a:effectLst/>
                      </a:endParaRPr>
                    </a:p>
                    <a:p>
                      <a:pPr algn="l">
                        <a:lnSpc>
                          <a:spcPct val="115000"/>
                        </a:lnSpc>
                        <a:spcAft>
                          <a:spcPts val="0"/>
                        </a:spcAft>
                      </a:pPr>
                      <a:r>
                        <a:rPr lang="en-US" sz="1100">
                          <a:effectLst/>
                        </a:rPr>
                        <a:t>Presicion: 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15000"/>
                        </a:lnSpc>
                        <a:spcAft>
                          <a:spcPts val="0"/>
                        </a:spcAft>
                      </a:pPr>
                      <a:r>
                        <a:rPr lang="en-US" sz="1100" dirty="0" err="1">
                          <a:effectLst/>
                        </a:rPr>
                        <a:t>Theshold</a:t>
                      </a:r>
                      <a:r>
                        <a:rPr lang="en-US" sz="1100" dirty="0">
                          <a:effectLst/>
                        </a:rPr>
                        <a:t>: 0.51</a:t>
                      </a:r>
                      <a:endParaRPr lang="es-EC" sz="1100" dirty="0">
                        <a:effectLst/>
                      </a:endParaRPr>
                    </a:p>
                    <a:p>
                      <a:pPr algn="l">
                        <a:lnSpc>
                          <a:spcPct val="115000"/>
                        </a:lnSpc>
                        <a:spcAft>
                          <a:spcPts val="0"/>
                        </a:spcAft>
                      </a:pPr>
                      <a:r>
                        <a:rPr lang="en-US" sz="1100" dirty="0">
                          <a:effectLst/>
                        </a:rPr>
                        <a:t>Accuracy: 54.64</a:t>
                      </a:r>
                      <a:endParaRPr lang="es-EC" sz="1100" dirty="0">
                        <a:effectLst/>
                      </a:endParaRPr>
                    </a:p>
                    <a:p>
                      <a:pPr algn="l">
                        <a:lnSpc>
                          <a:spcPct val="115000"/>
                        </a:lnSpc>
                        <a:spcAft>
                          <a:spcPts val="0"/>
                        </a:spcAft>
                      </a:pPr>
                      <a:r>
                        <a:rPr lang="en-US" sz="1100" dirty="0" err="1">
                          <a:effectLst/>
                        </a:rPr>
                        <a:t>Presicion</a:t>
                      </a:r>
                      <a:r>
                        <a:rPr lang="en-US" sz="1100" dirty="0">
                          <a:effectLst/>
                        </a:rPr>
                        <a:t>: 100</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0869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Identificación de </a:t>
            </a:r>
            <a:r>
              <a:rPr lang="es-419" dirty="0" smtClean="0">
                <a:solidFill>
                  <a:sysClr val="window" lastClr="FFFFFF"/>
                </a:solidFill>
              </a:rPr>
              <a:t>PERSONA</a:t>
            </a:r>
            <a:r>
              <a:rPr lang="es-EC" dirty="0" smtClean="0">
                <a:solidFill>
                  <a:sysClr val="window" lastClr="FFFFFF"/>
                </a:solidFill>
              </a:rPr>
              <a:t>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4480548" y="780471"/>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rgbClr val="2980B9">
                    <a:lumMod val="60000"/>
                    <a:lumOff val="40000"/>
                  </a:srgbClr>
                </a:solidFill>
              </a:rPr>
              <a:t>FaceNet</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4" name="Imagen 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786486" y="1426033"/>
            <a:ext cx="5877203" cy="2753977"/>
          </a:xfrm>
          <a:prstGeom prst="rect">
            <a:avLst/>
          </a:prstGeom>
        </p:spPr>
      </p:pic>
      <p:pic>
        <p:nvPicPr>
          <p:cNvPr id="15" name="Imagen 14"/>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89400" y="1095490"/>
            <a:ext cx="3678570" cy="5710715"/>
          </a:xfrm>
          <a:prstGeom prst="rect">
            <a:avLst/>
          </a:prstGeom>
        </p:spPr>
      </p:pic>
      <p:pic>
        <p:nvPicPr>
          <p:cNvPr id="16" name="Imagen 15"/>
          <p:cNvPicPr/>
          <p:nvPr/>
        </p:nvPicPr>
        <p:blipFill>
          <a:blip r:embed="rId6">
            <a:extLst>
              <a:ext uri="{28A0092B-C50C-407E-A947-70E740481C1C}">
                <a14:useLocalDpi xmlns:a14="http://schemas.microsoft.com/office/drawing/2010/main" val="0"/>
              </a:ext>
            </a:extLst>
          </a:blip>
          <a:stretch>
            <a:fillRect/>
          </a:stretch>
        </p:blipFill>
        <p:spPr>
          <a:xfrm>
            <a:off x="7329537" y="4419600"/>
            <a:ext cx="1884680" cy="2135310"/>
          </a:xfrm>
          <a:prstGeom prst="rect">
            <a:avLst/>
          </a:prstGeom>
        </p:spPr>
      </p:pic>
    </p:spTree>
    <p:extLst>
      <p:ext uri="{BB962C8B-B14F-4D97-AF65-F5344CB8AC3E}">
        <p14:creationId xmlns:p14="http://schemas.microsoft.com/office/powerpoint/2010/main" val="2523580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Autentificación de 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606851" y="883994"/>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rgbClr val="2980B9">
                    <a:lumMod val="60000"/>
                    <a:lumOff val="40000"/>
                  </a:srgbClr>
                </a:solidFill>
              </a:rPr>
              <a:t>Anti-Spoofing</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14" name="image9.jpg" descr="Diagrama de arquitectura general"/>
          <p:cNvPicPr/>
          <p:nvPr/>
        </p:nvPicPr>
        <p:blipFill>
          <a:blip r:embed="rId4"/>
          <a:srcRect/>
          <a:stretch>
            <a:fillRect/>
          </a:stretch>
        </p:blipFill>
        <p:spPr>
          <a:xfrm>
            <a:off x="343912" y="1490624"/>
            <a:ext cx="6844288" cy="3703676"/>
          </a:xfrm>
          <a:prstGeom prst="rect">
            <a:avLst/>
          </a:prstGeom>
          <a:ln/>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12" y="5621369"/>
            <a:ext cx="3200847" cy="733527"/>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35" y="1581515"/>
            <a:ext cx="1722317" cy="1052719"/>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1100" y="1407214"/>
            <a:ext cx="2474134" cy="3266344"/>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4238" y="4822756"/>
            <a:ext cx="3906185" cy="1923306"/>
          </a:xfrm>
          <a:prstGeom prst="rect">
            <a:avLst/>
          </a:prstGeom>
        </p:spPr>
      </p:pic>
    </p:spTree>
    <p:extLst>
      <p:ext uri="{BB962C8B-B14F-4D97-AF65-F5344CB8AC3E}">
        <p14:creationId xmlns:p14="http://schemas.microsoft.com/office/powerpoint/2010/main" val="1906974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Autentificación de 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606851" y="883994"/>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rgbClr val="2980B9">
                    <a:lumMod val="60000"/>
                    <a:lumOff val="40000"/>
                  </a:srgbClr>
                </a:solidFill>
              </a:rPr>
              <a:t>Anti-Spoofing</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pic>
        <p:nvPicPr>
          <p:cNvPr id="10" name="Imagen 9"/>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23142" y="1724342"/>
            <a:ext cx="4128258" cy="4727258"/>
          </a:xfrm>
          <a:prstGeom prst="rect">
            <a:avLst/>
          </a:prstGeom>
        </p:spPr>
      </p:pic>
      <p:pic>
        <p:nvPicPr>
          <p:cNvPr id="12" name="Imagen 11"/>
          <p:cNvPicPr/>
          <p:nvPr/>
        </p:nvPicPr>
        <p:blipFill>
          <a:blip r:embed="rId5"/>
          <a:stretch>
            <a:fillRect/>
          </a:stretch>
        </p:blipFill>
        <p:spPr>
          <a:xfrm>
            <a:off x="4545242" y="2216151"/>
            <a:ext cx="2175743" cy="2692399"/>
          </a:xfrm>
          <a:prstGeom prst="rect">
            <a:avLst/>
          </a:prstGeom>
        </p:spPr>
      </p:pic>
      <p:pic>
        <p:nvPicPr>
          <p:cNvPr id="13" name="Imagen 12"/>
          <p:cNvPicPr/>
          <p:nvPr/>
        </p:nvPicPr>
        <p:blipFill>
          <a:blip r:embed="rId6"/>
          <a:stretch>
            <a:fillRect/>
          </a:stretch>
        </p:blipFill>
        <p:spPr>
          <a:xfrm>
            <a:off x="7159878" y="2266950"/>
            <a:ext cx="2115527" cy="2692399"/>
          </a:xfrm>
          <a:prstGeom prst="rect">
            <a:avLst/>
          </a:prstGeom>
        </p:spPr>
      </p:pic>
      <p:pic>
        <p:nvPicPr>
          <p:cNvPr id="15" name="Imagen 14"/>
          <p:cNvPicPr/>
          <p:nvPr/>
        </p:nvPicPr>
        <p:blipFill rotWithShape="1">
          <a:blip r:embed="rId7"/>
          <a:srcRect l="28583" t="34200" r="28207" b="1102"/>
          <a:stretch/>
        </p:blipFill>
        <p:spPr>
          <a:xfrm>
            <a:off x="9588499" y="2266951"/>
            <a:ext cx="2171701" cy="2692399"/>
          </a:xfrm>
          <a:prstGeom prst="rect">
            <a:avLst/>
          </a:prstGeom>
        </p:spPr>
      </p:pic>
    </p:spTree>
    <p:extLst>
      <p:ext uri="{BB962C8B-B14F-4D97-AF65-F5344CB8AC3E}">
        <p14:creationId xmlns:p14="http://schemas.microsoft.com/office/powerpoint/2010/main" val="3276424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EC" b="1" noProof="0" dirty="0" smtClean="0">
                <a:solidFill>
                  <a:srgbClr val="2980B9">
                    <a:lumMod val="60000"/>
                    <a:lumOff val="40000"/>
                  </a:srgbClr>
                </a:solidFill>
              </a:rPr>
              <a:t>Interfaz grafica</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0" name="Rectangle 12">
            <a:extLst>
              <a:ext uri="{FF2B5EF4-FFF2-40B4-BE49-F238E27FC236}">
                <a16:creationId xmlns:a16="http://schemas.microsoft.com/office/drawing/2014/main" xmlns="" id="{8E96B5D1-3354-4EB4-A11F-2F2CD46B24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Donut 6">
            <a:extLst>
              <a:ext uri="{FF2B5EF4-FFF2-40B4-BE49-F238E27FC236}">
                <a16:creationId xmlns:a16="http://schemas.microsoft.com/office/drawing/2014/main" xmlns="" id="{92A25C78-40AB-4447-97BE-78D4577D4FC4}"/>
              </a:ext>
            </a:extLst>
          </p:cNvPr>
          <p:cNvSpPr/>
          <p:nvPr/>
        </p:nvSpPr>
        <p:spPr>
          <a:xfrm>
            <a:off x="4071825" y="1887959"/>
            <a:ext cx="4032000" cy="4032000"/>
          </a:xfrm>
          <a:prstGeom prst="donut">
            <a:avLst>
              <a:gd name="adj" fmla="val 29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0" name="Rounded Rectangle 7">
            <a:extLst>
              <a:ext uri="{FF2B5EF4-FFF2-40B4-BE49-F238E27FC236}">
                <a16:creationId xmlns:a16="http://schemas.microsoft.com/office/drawing/2014/main" xmlns="" id="{C47DFAB1-7CA7-45B2-BC42-5A368106CA0F}"/>
              </a:ext>
            </a:extLst>
          </p:cNvPr>
          <p:cNvSpPr/>
          <p:nvPr/>
        </p:nvSpPr>
        <p:spPr>
          <a:xfrm rot="2700000">
            <a:off x="5576990" y="1413447"/>
            <a:ext cx="1008000" cy="4968000"/>
          </a:xfrm>
          <a:prstGeom prst="roundRect">
            <a:avLst>
              <a:gd name="adj" fmla="val 50000"/>
            </a:avLst>
          </a:prstGeom>
          <a:solidFill>
            <a:schemeClr val="tx1">
              <a:lumMod val="75000"/>
              <a:lumOff val="25000"/>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1" name="Rounded Rectangle 8">
            <a:extLst>
              <a:ext uri="{FF2B5EF4-FFF2-40B4-BE49-F238E27FC236}">
                <a16:creationId xmlns:a16="http://schemas.microsoft.com/office/drawing/2014/main" xmlns="" id="{BB93AC16-A738-412D-A884-4D67C937603F}"/>
              </a:ext>
            </a:extLst>
          </p:cNvPr>
          <p:cNvSpPr/>
          <p:nvPr/>
        </p:nvSpPr>
        <p:spPr>
          <a:xfrm rot="18900000">
            <a:off x="5576990" y="1413447"/>
            <a:ext cx="1008000" cy="4968000"/>
          </a:xfrm>
          <a:prstGeom prst="roundRect">
            <a:avLst>
              <a:gd name="adj" fmla="val 50000"/>
            </a:avLst>
          </a:prstGeom>
          <a:solidFill>
            <a:schemeClr val="tx1">
              <a:lumMod val="75000"/>
              <a:lumOff val="25000"/>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62" name="Rounded Rectangle 7">
            <a:extLst>
              <a:ext uri="{FF2B5EF4-FFF2-40B4-BE49-F238E27FC236}">
                <a16:creationId xmlns:a16="http://schemas.microsoft.com/office/drawing/2014/main" xmlns="" id="{C47DFAB1-7CA7-45B2-BC42-5A368106CA0F}"/>
              </a:ext>
            </a:extLst>
          </p:cNvPr>
          <p:cNvSpPr/>
          <p:nvPr/>
        </p:nvSpPr>
        <p:spPr>
          <a:xfrm rot="5400000">
            <a:off x="5729390" y="1565847"/>
            <a:ext cx="1008000" cy="4968000"/>
          </a:xfrm>
          <a:prstGeom prst="roundRect">
            <a:avLst>
              <a:gd name="adj" fmla="val 50000"/>
            </a:avLst>
          </a:prstGeom>
          <a:solidFill>
            <a:schemeClr val="tx1">
              <a:lumMod val="75000"/>
              <a:lumOff val="25000"/>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2" name="Oval 9">
            <a:extLst>
              <a:ext uri="{FF2B5EF4-FFF2-40B4-BE49-F238E27FC236}">
                <a16:creationId xmlns:a16="http://schemas.microsoft.com/office/drawing/2014/main" xmlns="" id="{B0D461CE-5F1D-4C78-B7E0-B4E61BE49A0E}"/>
              </a:ext>
            </a:extLst>
          </p:cNvPr>
          <p:cNvSpPr/>
          <p:nvPr/>
        </p:nvSpPr>
        <p:spPr>
          <a:xfrm>
            <a:off x="5140630" y="2956051"/>
            <a:ext cx="1912524" cy="1912524"/>
          </a:xfrm>
          <a:prstGeom prst="ellipse">
            <a:avLst/>
          </a:prstGeom>
          <a:solidFill>
            <a:schemeClr val="tx1">
              <a:lumMod val="75000"/>
              <a:lumOff val="25000"/>
              <a:alpha val="30000"/>
            </a:schemeClr>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cxnSp>
        <p:nvCxnSpPr>
          <p:cNvPr id="23" name="Straight Arrow Connector 10">
            <a:extLst>
              <a:ext uri="{FF2B5EF4-FFF2-40B4-BE49-F238E27FC236}">
                <a16:creationId xmlns:a16="http://schemas.microsoft.com/office/drawing/2014/main" xmlns="" id="{1D047957-7482-43A8-B0BF-E1C52F51BC9B}"/>
              </a:ext>
            </a:extLst>
          </p:cNvPr>
          <p:cNvCxnSpPr/>
          <p:nvPr/>
        </p:nvCxnSpPr>
        <p:spPr>
          <a:xfrm>
            <a:off x="5109978" y="2932624"/>
            <a:ext cx="1944000" cy="1944000"/>
          </a:xfrm>
          <a:prstGeom prst="straightConnector1">
            <a:avLst/>
          </a:prstGeom>
          <a:ln w="25400">
            <a:solidFill>
              <a:schemeClr val="tx1">
                <a:lumMod val="75000"/>
                <a:lumOff val="2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11">
            <a:extLst>
              <a:ext uri="{FF2B5EF4-FFF2-40B4-BE49-F238E27FC236}">
                <a16:creationId xmlns:a16="http://schemas.microsoft.com/office/drawing/2014/main" xmlns="" id="{F5BF28EB-3818-41F1-8206-94E182F1EBD0}"/>
              </a:ext>
            </a:extLst>
          </p:cNvPr>
          <p:cNvCxnSpPr/>
          <p:nvPr/>
        </p:nvCxnSpPr>
        <p:spPr>
          <a:xfrm rot="5400000">
            <a:off x="5109978" y="2932624"/>
            <a:ext cx="1944000" cy="1944000"/>
          </a:xfrm>
          <a:prstGeom prst="straightConnector1">
            <a:avLst/>
          </a:prstGeom>
          <a:ln w="25400">
            <a:solidFill>
              <a:schemeClr val="tx1">
                <a:lumMod val="75000"/>
                <a:lumOff val="2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12">
            <a:extLst>
              <a:ext uri="{FF2B5EF4-FFF2-40B4-BE49-F238E27FC236}">
                <a16:creationId xmlns:a16="http://schemas.microsoft.com/office/drawing/2014/main" xmlns="" id="{0A9F72C1-259E-48B6-8D75-A089C4B2DDC7}"/>
              </a:ext>
            </a:extLst>
          </p:cNvPr>
          <p:cNvSpPr/>
          <p:nvPr/>
        </p:nvSpPr>
        <p:spPr>
          <a:xfrm>
            <a:off x="5385825" y="3201959"/>
            <a:ext cx="1404000" cy="1404000"/>
          </a:xfrm>
          <a:prstGeom prst="ellipse">
            <a:avLst/>
          </a:prstGeom>
          <a:solidFill>
            <a:schemeClr val="tx1">
              <a:lumMod val="75000"/>
              <a:lumOff val="25000"/>
            </a:schemeClr>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7" name="Oval 13">
            <a:extLst>
              <a:ext uri="{FF2B5EF4-FFF2-40B4-BE49-F238E27FC236}">
                <a16:creationId xmlns:a16="http://schemas.microsoft.com/office/drawing/2014/main" xmlns="" id="{02153930-82BE-47AD-924A-E480E0A71D99}"/>
              </a:ext>
            </a:extLst>
          </p:cNvPr>
          <p:cNvSpPr/>
          <p:nvPr/>
        </p:nvSpPr>
        <p:spPr>
          <a:xfrm>
            <a:off x="5511825" y="3327959"/>
            <a:ext cx="1152000" cy="1152000"/>
          </a:xfrm>
          <a:prstGeom prst="ellipse">
            <a:avLst/>
          </a:prstGeom>
          <a:solidFill>
            <a:schemeClr val="bg2">
              <a:lumMod val="60000"/>
              <a:lumOff val="40000"/>
            </a:schemeClr>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0" name="Oval 27">
            <a:extLst>
              <a:ext uri="{FF2B5EF4-FFF2-40B4-BE49-F238E27FC236}">
                <a16:creationId xmlns:a16="http://schemas.microsoft.com/office/drawing/2014/main" xmlns="" id="{9C5AB78D-66CC-48C6-8715-BAB5D0904F97}"/>
              </a:ext>
            </a:extLst>
          </p:cNvPr>
          <p:cNvSpPr/>
          <p:nvPr/>
        </p:nvSpPr>
        <p:spPr>
          <a:xfrm>
            <a:off x="4262456" y="2070379"/>
            <a:ext cx="828000" cy="828000"/>
          </a:xfrm>
          <a:prstGeom prst="ellipse">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Oval 28">
            <a:extLst>
              <a:ext uri="{FF2B5EF4-FFF2-40B4-BE49-F238E27FC236}">
                <a16:creationId xmlns:a16="http://schemas.microsoft.com/office/drawing/2014/main" xmlns="" id="{549CD4A5-F9C5-4D00-ABE4-FD1326646B44}"/>
              </a:ext>
            </a:extLst>
          </p:cNvPr>
          <p:cNvSpPr/>
          <p:nvPr/>
        </p:nvSpPr>
        <p:spPr>
          <a:xfrm>
            <a:off x="7054150" y="2078028"/>
            <a:ext cx="828000" cy="828000"/>
          </a:xfrm>
          <a:prstGeom prst="ellipse">
            <a:avLst/>
          </a:prstGeom>
          <a:solidFill>
            <a:srgbClr val="00B0F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2" name="Oval 29">
            <a:extLst>
              <a:ext uri="{FF2B5EF4-FFF2-40B4-BE49-F238E27FC236}">
                <a16:creationId xmlns:a16="http://schemas.microsoft.com/office/drawing/2014/main" xmlns="" id="{EC3E2E56-6DE5-461C-8C13-457F75B2660E}"/>
              </a:ext>
            </a:extLst>
          </p:cNvPr>
          <p:cNvSpPr/>
          <p:nvPr/>
        </p:nvSpPr>
        <p:spPr>
          <a:xfrm>
            <a:off x="4281978" y="4865217"/>
            <a:ext cx="828000" cy="828000"/>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3" name="Oval 30">
            <a:extLst>
              <a:ext uri="{FF2B5EF4-FFF2-40B4-BE49-F238E27FC236}">
                <a16:creationId xmlns:a16="http://schemas.microsoft.com/office/drawing/2014/main" xmlns="" id="{E1E48269-9840-463A-BA66-B501F8657409}"/>
              </a:ext>
            </a:extLst>
          </p:cNvPr>
          <p:cNvSpPr/>
          <p:nvPr/>
        </p:nvSpPr>
        <p:spPr>
          <a:xfrm>
            <a:off x="7053154" y="4865217"/>
            <a:ext cx="828000" cy="828000"/>
          </a:xfrm>
          <a:prstGeom prst="ellipse">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4" name="TextBox 31">
            <a:extLst>
              <a:ext uri="{FF2B5EF4-FFF2-40B4-BE49-F238E27FC236}">
                <a16:creationId xmlns:a16="http://schemas.microsoft.com/office/drawing/2014/main" xmlns="" id="{0C0B13C8-62BC-4282-9907-DABBE172BD49}"/>
              </a:ext>
            </a:extLst>
          </p:cNvPr>
          <p:cNvSpPr txBox="1"/>
          <p:nvPr/>
        </p:nvSpPr>
        <p:spPr>
          <a:xfrm>
            <a:off x="4259851" y="2127748"/>
            <a:ext cx="825800" cy="707886"/>
          </a:xfrm>
          <a:prstGeom prst="rect">
            <a:avLst/>
          </a:prstGeom>
          <a:noFill/>
        </p:spPr>
        <p:txBody>
          <a:bodyPr wrap="square" rtlCol="0">
            <a:spAutoFit/>
          </a:bodyPr>
          <a:lstStyle/>
          <a:p>
            <a:pPr algn="ctr"/>
            <a:r>
              <a:rPr lang="es-EC" altLang="ko-KR" sz="4000" b="1" dirty="0">
                <a:solidFill>
                  <a:schemeClr val="bg1"/>
                </a:solidFill>
                <a:cs typeface="Arial" pitchFamily="34" charset="0"/>
              </a:rPr>
              <a:t>F</a:t>
            </a:r>
            <a:endParaRPr lang="ko-KR" altLang="en-US" sz="4000" b="1" dirty="0">
              <a:solidFill>
                <a:schemeClr val="bg1"/>
              </a:solidFill>
              <a:cs typeface="Arial" pitchFamily="34" charset="0"/>
            </a:endParaRPr>
          </a:p>
        </p:txBody>
      </p:sp>
      <p:sp>
        <p:nvSpPr>
          <p:cNvPr id="45" name="TextBox 32">
            <a:extLst>
              <a:ext uri="{FF2B5EF4-FFF2-40B4-BE49-F238E27FC236}">
                <a16:creationId xmlns:a16="http://schemas.microsoft.com/office/drawing/2014/main" xmlns="" id="{427729EE-19D0-47BD-85C1-9340C7332682}"/>
              </a:ext>
            </a:extLst>
          </p:cNvPr>
          <p:cNvSpPr txBox="1"/>
          <p:nvPr/>
        </p:nvSpPr>
        <p:spPr>
          <a:xfrm>
            <a:off x="7067135" y="2240060"/>
            <a:ext cx="825800" cy="461665"/>
          </a:xfrm>
          <a:prstGeom prst="rect">
            <a:avLst/>
          </a:prstGeom>
          <a:noFill/>
        </p:spPr>
        <p:txBody>
          <a:bodyPr wrap="square" rtlCol="0">
            <a:spAutoFit/>
          </a:bodyPr>
          <a:lstStyle/>
          <a:p>
            <a:pPr algn="ctr"/>
            <a:r>
              <a:rPr lang="es-EC" altLang="ko-KR" sz="2400" b="1" dirty="0" smtClean="0">
                <a:cs typeface="Arial" pitchFamily="34" charset="0"/>
              </a:rPr>
              <a:t>CSS</a:t>
            </a:r>
            <a:endParaRPr lang="ko-KR" altLang="en-US" sz="2400" b="1" dirty="0">
              <a:cs typeface="Arial" pitchFamily="34" charset="0"/>
            </a:endParaRPr>
          </a:p>
        </p:txBody>
      </p:sp>
      <p:sp>
        <p:nvSpPr>
          <p:cNvPr id="46" name="TextBox 33">
            <a:extLst>
              <a:ext uri="{FF2B5EF4-FFF2-40B4-BE49-F238E27FC236}">
                <a16:creationId xmlns:a16="http://schemas.microsoft.com/office/drawing/2014/main" xmlns="" id="{2DB82761-739E-4B44-A25F-4DDA06F61C64}"/>
              </a:ext>
            </a:extLst>
          </p:cNvPr>
          <p:cNvSpPr txBox="1"/>
          <p:nvPr/>
        </p:nvSpPr>
        <p:spPr>
          <a:xfrm>
            <a:off x="4300508" y="5084601"/>
            <a:ext cx="825800" cy="400110"/>
          </a:xfrm>
          <a:prstGeom prst="rect">
            <a:avLst/>
          </a:prstGeom>
          <a:noFill/>
        </p:spPr>
        <p:txBody>
          <a:bodyPr wrap="square" rtlCol="0">
            <a:spAutoFit/>
          </a:bodyPr>
          <a:lstStyle/>
          <a:p>
            <a:pPr algn="ctr"/>
            <a:r>
              <a:rPr lang="en-US" altLang="ko-KR" sz="2000" b="1" dirty="0" smtClean="0">
                <a:cs typeface="Arial" pitchFamily="34" charset="0"/>
              </a:rPr>
              <a:t>HTML</a:t>
            </a:r>
            <a:endParaRPr lang="ko-KR" altLang="en-US" sz="2000" b="1" dirty="0">
              <a:cs typeface="Arial" pitchFamily="34" charset="0"/>
            </a:endParaRPr>
          </a:p>
        </p:txBody>
      </p:sp>
      <p:sp>
        <p:nvSpPr>
          <p:cNvPr id="47" name="TextBox 34">
            <a:extLst>
              <a:ext uri="{FF2B5EF4-FFF2-40B4-BE49-F238E27FC236}">
                <a16:creationId xmlns:a16="http://schemas.microsoft.com/office/drawing/2014/main" xmlns="" id="{B29B0D18-F9FD-414C-8E03-D4055B4FA394}"/>
              </a:ext>
            </a:extLst>
          </p:cNvPr>
          <p:cNvSpPr txBox="1"/>
          <p:nvPr/>
        </p:nvSpPr>
        <p:spPr>
          <a:xfrm>
            <a:off x="7072432" y="4919819"/>
            <a:ext cx="825800" cy="707886"/>
          </a:xfrm>
          <a:prstGeom prst="rect">
            <a:avLst/>
          </a:prstGeom>
          <a:noFill/>
        </p:spPr>
        <p:txBody>
          <a:bodyPr wrap="square" rtlCol="0">
            <a:spAutoFit/>
          </a:bodyPr>
          <a:lstStyle/>
          <a:p>
            <a:pPr algn="ctr"/>
            <a:r>
              <a:rPr lang="en-US" altLang="ko-KR" sz="4000" b="1" dirty="0" smtClean="0">
                <a:solidFill>
                  <a:schemeClr val="bg1"/>
                </a:solidFill>
                <a:cs typeface="Arial" pitchFamily="34" charset="0"/>
              </a:rPr>
              <a:t>JS</a:t>
            </a:r>
            <a:endParaRPr lang="ko-KR" altLang="en-US" sz="4000" b="1" dirty="0">
              <a:solidFill>
                <a:schemeClr val="bg1"/>
              </a:solidFill>
              <a:cs typeface="Arial" pitchFamily="34" charset="0"/>
            </a:endParaRPr>
          </a:p>
        </p:txBody>
      </p:sp>
      <p:sp>
        <p:nvSpPr>
          <p:cNvPr id="56" name="Round Same Side Corner Rectangle 8">
            <a:extLst>
              <a:ext uri="{FF2B5EF4-FFF2-40B4-BE49-F238E27FC236}">
                <a16:creationId xmlns:a16="http://schemas.microsoft.com/office/drawing/2014/main" xmlns="" id="{E4451B41-2F0A-4F98-8F16-0D0192492445}"/>
              </a:ext>
            </a:extLst>
          </p:cNvPr>
          <p:cNvSpPr/>
          <p:nvPr/>
        </p:nvSpPr>
        <p:spPr>
          <a:xfrm>
            <a:off x="5819769" y="3635826"/>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rgbClr val="282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57" name="image6.png"/>
          <p:cNvPicPr/>
          <p:nvPr/>
        </p:nvPicPr>
        <p:blipFill>
          <a:blip r:embed="rId4">
            <a:lum bright="70000" contrast="-70000"/>
          </a:blip>
          <a:srcRect l="7399" t="14781" r="8599" b="10000"/>
          <a:stretch>
            <a:fillRect/>
          </a:stretch>
        </p:blipFill>
        <p:spPr>
          <a:xfrm>
            <a:off x="2876627" y="1293233"/>
            <a:ext cx="2101215" cy="941070"/>
          </a:xfrm>
          <a:prstGeom prst="rect">
            <a:avLst/>
          </a:prstGeom>
          <a:ln/>
        </p:spPr>
      </p:pic>
      <p:pic>
        <p:nvPicPr>
          <p:cNvPr id="58" name="image3.png"/>
          <p:cNvPicPr/>
          <p:nvPr/>
        </p:nvPicPr>
        <p:blipFill>
          <a:blip r:embed="rId5"/>
          <a:srcRect/>
          <a:stretch>
            <a:fillRect/>
          </a:stretch>
        </p:blipFill>
        <p:spPr>
          <a:xfrm>
            <a:off x="3110325" y="5640131"/>
            <a:ext cx="1123950" cy="1123950"/>
          </a:xfrm>
          <a:prstGeom prst="rect">
            <a:avLst/>
          </a:prstGeom>
          <a:ln/>
        </p:spPr>
      </p:pic>
      <p:pic>
        <p:nvPicPr>
          <p:cNvPr id="59" name="image11.png"/>
          <p:cNvPicPr/>
          <p:nvPr/>
        </p:nvPicPr>
        <p:blipFill>
          <a:blip r:embed="rId6"/>
          <a:srcRect/>
          <a:stretch>
            <a:fillRect/>
          </a:stretch>
        </p:blipFill>
        <p:spPr>
          <a:xfrm>
            <a:off x="7917510" y="5634433"/>
            <a:ext cx="1028700" cy="1028700"/>
          </a:xfrm>
          <a:prstGeom prst="rect">
            <a:avLst/>
          </a:prstGeom>
          <a:ln/>
        </p:spPr>
      </p:pic>
      <p:pic>
        <p:nvPicPr>
          <p:cNvPr id="61" name="image5.png"/>
          <p:cNvPicPr/>
          <p:nvPr/>
        </p:nvPicPr>
        <p:blipFill>
          <a:blip r:embed="rId7">
            <a:extLst>
              <a:ext uri="{BEBA8EAE-BF5A-486C-A8C5-ECC9F3942E4B}">
                <a14:imgProps xmlns:a14="http://schemas.microsoft.com/office/drawing/2010/main">
                  <a14:imgLayer r:embed="rId8">
                    <a14:imgEffect>
                      <a14:backgroundRemoval t="9667" b="93000" l="26750" r="71250">
                        <a14:foregroundMark x1="36750" y1="39333" x2="65250" y2="79667"/>
                        <a14:foregroundMark x1="37500" y1="79333" x2="62000" y2="38667"/>
                        <a14:foregroundMark x1="46250" y1="36000" x2="54750" y2="79333"/>
                        <a14:foregroundMark x1="51500" y1="38333" x2="63500" y2="78000"/>
                      </a14:backgroundRemoval>
                    </a14:imgEffect>
                  </a14:imgLayer>
                </a14:imgProps>
              </a:ext>
            </a:extLst>
          </a:blip>
          <a:srcRect l="25687" t="6001" r="26322" b="6743"/>
          <a:stretch>
            <a:fillRect/>
          </a:stretch>
        </p:blipFill>
        <p:spPr>
          <a:xfrm>
            <a:off x="7985073" y="1093374"/>
            <a:ext cx="941070" cy="1283335"/>
          </a:xfrm>
          <a:prstGeom prst="rect">
            <a:avLst/>
          </a:prstGeom>
          <a:ln/>
        </p:spPr>
      </p:pic>
      <p:sp>
        <p:nvSpPr>
          <p:cNvPr id="63" name="Oval 28">
            <a:extLst>
              <a:ext uri="{FF2B5EF4-FFF2-40B4-BE49-F238E27FC236}">
                <a16:creationId xmlns:a16="http://schemas.microsoft.com/office/drawing/2014/main" xmlns="" id="{549CD4A5-F9C5-4D00-ABE4-FD1326646B44}"/>
              </a:ext>
            </a:extLst>
          </p:cNvPr>
          <p:cNvSpPr/>
          <p:nvPr/>
        </p:nvSpPr>
        <p:spPr>
          <a:xfrm>
            <a:off x="7769009" y="3612609"/>
            <a:ext cx="828000" cy="828000"/>
          </a:xfrm>
          <a:prstGeom prst="ellipse">
            <a:avLst/>
          </a:prstGeom>
          <a:solidFill>
            <a:srgbClr val="00B0F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ltLang="ko-KR" sz="2700" dirty="0"/>
              <a:t>P</a:t>
            </a:r>
            <a:endParaRPr lang="ko-KR" altLang="en-US" sz="2700" dirty="0"/>
          </a:p>
        </p:txBody>
      </p:sp>
      <p:sp>
        <p:nvSpPr>
          <p:cNvPr id="64" name="Oval 28">
            <a:extLst>
              <a:ext uri="{FF2B5EF4-FFF2-40B4-BE49-F238E27FC236}">
                <a16:creationId xmlns:a16="http://schemas.microsoft.com/office/drawing/2014/main" xmlns="" id="{549CD4A5-F9C5-4D00-ABE4-FD1326646B44}"/>
              </a:ext>
            </a:extLst>
          </p:cNvPr>
          <p:cNvSpPr/>
          <p:nvPr/>
        </p:nvSpPr>
        <p:spPr>
          <a:xfrm>
            <a:off x="3883304" y="3648327"/>
            <a:ext cx="828000" cy="828000"/>
          </a:xfrm>
          <a:prstGeom prst="ellipse">
            <a:avLst/>
          </a:prstGeom>
          <a:solidFill>
            <a:srgbClr val="FF0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cs typeface="Arial" pitchFamily="34" charset="0"/>
              </a:rPr>
              <a:t>Op</a:t>
            </a:r>
            <a:endParaRPr lang="ko-KR" altLang="en-US" sz="2000" b="1" dirty="0">
              <a:cs typeface="Arial" pitchFamily="34" charset="0"/>
            </a:endParaRPr>
          </a:p>
        </p:txBody>
      </p:sp>
      <p:pic>
        <p:nvPicPr>
          <p:cNvPr id="65" name="image7.png" descr="OpenCV - Wikipedia, la enciclopedia libre"/>
          <p:cNvPicPr/>
          <p:nvPr/>
        </p:nvPicPr>
        <p:blipFill>
          <a:blip r:embed="rId9"/>
          <a:srcRect/>
          <a:stretch>
            <a:fillRect/>
          </a:stretch>
        </p:blipFill>
        <p:spPr>
          <a:xfrm>
            <a:off x="2284363" y="3276039"/>
            <a:ext cx="1241425" cy="1501140"/>
          </a:xfrm>
          <a:prstGeom prst="rect">
            <a:avLst/>
          </a:prstGeom>
          <a:ln/>
        </p:spPr>
      </p:pic>
      <p:pic>
        <p:nvPicPr>
          <p:cNvPr id="66" name="image2.png" descr="python™"/>
          <p:cNvPicPr/>
          <p:nvPr/>
        </p:nvPicPr>
        <p:blipFill>
          <a:blip r:embed="rId10"/>
          <a:srcRect/>
          <a:stretch>
            <a:fillRect/>
          </a:stretch>
        </p:blipFill>
        <p:spPr>
          <a:xfrm>
            <a:off x="9000178" y="3576597"/>
            <a:ext cx="2483485" cy="832485"/>
          </a:xfrm>
          <a:prstGeom prst="rect">
            <a:avLst/>
          </a:prstGeom>
          <a:ln/>
        </p:spPr>
      </p:pic>
    </p:spTree>
    <p:extLst>
      <p:ext uri="{BB962C8B-B14F-4D97-AF65-F5344CB8AC3E}">
        <p14:creationId xmlns:p14="http://schemas.microsoft.com/office/powerpoint/2010/main" val="25260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EC" b="1" dirty="0" smtClean="0">
                <a:solidFill>
                  <a:srgbClr val="2980B9">
                    <a:lumMod val="60000"/>
                    <a:lumOff val="40000"/>
                  </a:srgbClr>
                </a:solidFill>
              </a:rPr>
              <a:t>Interfaz Web</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0" name="Rectangle 12">
            <a:extLst>
              <a:ext uri="{FF2B5EF4-FFF2-40B4-BE49-F238E27FC236}">
                <a16:creationId xmlns:a16="http://schemas.microsoft.com/office/drawing/2014/main" xmlns="" id="{8E96B5D1-3354-4EB4-A11F-2F2CD46B24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8" name="사각형: 둥근 위쪽 모서리 40">
            <a:extLst>
              <a:ext uri="{FF2B5EF4-FFF2-40B4-BE49-F238E27FC236}">
                <a16:creationId xmlns:a16="http://schemas.microsoft.com/office/drawing/2014/main" xmlns="" id="{350CD72F-AB7E-4F13-8322-BF9DDEEE584A}"/>
              </a:ext>
            </a:extLst>
          </p:cNvPr>
          <p:cNvSpPr/>
          <p:nvPr/>
        </p:nvSpPr>
        <p:spPr>
          <a:xfrm rot="16200000">
            <a:off x="643458" y="1004266"/>
            <a:ext cx="400217" cy="1687132"/>
          </a:xfrm>
          <a:prstGeom prst="round2SameRect">
            <a:avLst>
              <a:gd name="adj1" fmla="val 50000"/>
              <a:gd name="adj2" fmla="val 936"/>
            </a:avLst>
          </a:prstGeom>
          <a:gradFill>
            <a:gsLst>
              <a:gs pos="97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solidFill>
                <a:schemeClr val="tx1"/>
              </a:solidFill>
            </a:endParaRPr>
          </a:p>
        </p:txBody>
      </p:sp>
      <p:sp>
        <p:nvSpPr>
          <p:cNvPr id="119" name="Subtitle 4">
            <a:extLst>
              <a:ext uri="{FF2B5EF4-FFF2-40B4-BE49-F238E27FC236}">
                <a16:creationId xmlns:a16="http://schemas.microsoft.com/office/drawing/2014/main" xmlns="" id="{59E3B680-4CE1-4B9F-85C8-21C1CF26401E}"/>
              </a:ext>
            </a:extLst>
          </p:cNvPr>
          <p:cNvSpPr txBox="1">
            <a:spLocks/>
          </p:cNvSpPr>
          <p:nvPr/>
        </p:nvSpPr>
        <p:spPr>
          <a:xfrm>
            <a:off x="-231349" y="1647723"/>
            <a:ext cx="213181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lang="es-419" sz="1800" b="1" dirty="0">
                <a:solidFill>
                  <a:schemeClr val="tx1"/>
                </a:solidFill>
              </a:rPr>
              <a:t>Resultados</a:t>
            </a:r>
            <a:endParaRPr kumimoji="0" lang="en-US" sz="1800" b="1" u="none" strike="noStrike" kern="1200" cap="none" spc="0" normalizeH="0" baseline="0" noProof="0" dirty="0">
              <a:ln>
                <a:noFill/>
              </a:ln>
              <a:solidFill>
                <a:schemeClr val="tx1"/>
              </a:solidFill>
              <a:effectLst/>
              <a:uLnTx/>
              <a:uFillTx/>
            </a:endParaRPr>
          </a:p>
        </p:txBody>
      </p:sp>
      <p:pic>
        <p:nvPicPr>
          <p:cNvPr id="14" name="Imagen 13"/>
          <p:cNvPicPr/>
          <p:nvPr/>
        </p:nvPicPr>
        <p:blipFill>
          <a:blip r:embed="rId4"/>
          <a:stretch>
            <a:fillRect/>
          </a:stretch>
        </p:blipFill>
        <p:spPr>
          <a:xfrm>
            <a:off x="1900469" y="1349125"/>
            <a:ext cx="4933315" cy="2591349"/>
          </a:xfrm>
          <a:prstGeom prst="rect">
            <a:avLst/>
          </a:prstGeom>
        </p:spPr>
      </p:pic>
      <p:pic>
        <p:nvPicPr>
          <p:cNvPr id="16" name="Imagen 15"/>
          <p:cNvPicPr/>
          <p:nvPr/>
        </p:nvPicPr>
        <p:blipFill>
          <a:blip r:embed="rId5"/>
          <a:stretch>
            <a:fillRect/>
          </a:stretch>
        </p:blipFill>
        <p:spPr>
          <a:xfrm>
            <a:off x="1900468" y="4077257"/>
            <a:ext cx="4933315" cy="2392045"/>
          </a:xfrm>
          <a:prstGeom prst="rect">
            <a:avLst/>
          </a:prstGeom>
        </p:spPr>
      </p:pic>
      <p:pic>
        <p:nvPicPr>
          <p:cNvPr id="17" name="Imagen 16"/>
          <p:cNvPicPr/>
          <p:nvPr/>
        </p:nvPicPr>
        <p:blipFill>
          <a:blip r:embed="rId6"/>
          <a:stretch>
            <a:fillRect/>
          </a:stretch>
        </p:blipFill>
        <p:spPr>
          <a:xfrm>
            <a:off x="7096769" y="1349125"/>
            <a:ext cx="4833620" cy="2508885"/>
          </a:xfrm>
          <a:prstGeom prst="rect">
            <a:avLst/>
          </a:prstGeom>
        </p:spPr>
      </p:pic>
      <p:pic>
        <p:nvPicPr>
          <p:cNvPr id="18" name="Imagen 17"/>
          <p:cNvPicPr/>
          <p:nvPr/>
        </p:nvPicPr>
        <p:blipFill>
          <a:blip r:embed="rId7"/>
          <a:stretch>
            <a:fillRect/>
          </a:stretch>
        </p:blipFill>
        <p:spPr>
          <a:xfrm>
            <a:off x="7124813" y="4008476"/>
            <a:ext cx="4805576" cy="2529605"/>
          </a:xfrm>
          <a:prstGeom prst="rect">
            <a:avLst/>
          </a:prstGeom>
        </p:spPr>
      </p:pic>
    </p:spTree>
    <p:extLst>
      <p:ext uri="{BB962C8B-B14F-4D97-AF65-F5344CB8AC3E}">
        <p14:creationId xmlns:p14="http://schemas.microsoft.com/office/powerpoint/2010/main" val="8495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7" name="Title 3">
            <a:extLst>
              <a:ext uri="{FF2B5EF4-FFF2-40B4-BE49-F238E27FC236}">
                <a16:creationId xmlns:a16="http://schemas.microsoft.com/office/drawing/2014/main" xmlns="" id="{041F5F1E-2400-4C50-B065-B5F84010EA5C}"/>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a:solidFill>
                  <a:sysClr val="window" lastClr="FFFFFF"/>
                </a:solidFill>
              </a:rPr>
              <a:t>Contenido</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5" name="Rectangle 6">
            <a:extLst>
              <a:ext uri="{FF2B5EF4-FFF2-40B4-BE49-F238E27FC236}">
                <a16:creationId xmlns:a16="http://schemas.microsoft.com/office/drawing/2014/main" xmlns="" id="{10943C47-0385-48D6-AED0-258EFD40F1AF}"/>
              </a:ext>
            </a:extLst>
          </p:cNvPr>
          <p:cNvSpPr>
            <a:spLocks noChangeArrowheads="1"/>
          </p:cNvSpPr>
          <p:nvPr/>
        </p:nvSpPr>
        <p:spPr bwMode="auto">
          <a:xfrm>
            <a:off x="1400685" y="3885223"/>
            <a:ext cx="1432410" cy="734400"/>
          </a:xfrm>
          <a:prstGeom prst="rect">
            <a:avLst/>
          </a:prstGeom>
          <a:solidFill>
            <a:schemeClr val="accent5">
              <a:lumMod val="75000"/>
            </a:scheme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 name="Freeform 7">
            <a:extLst>
              <a:ext uri="{FF2B5EF4-FFF2-40B4-BE49-F238E27FC236}">
                <a16:creationId xmlns:a16="http://schemas.microsoft.com/office/drawing/2014/main" xmlns="" id="{38581909-3E43-4F9C-B65F-CB28AE9856E5}"/>
              </a:ext>
            </a:extLst>
          </p:cNvPr>
          <p:cNvSpPr>
            <a:spLocks/>
          </p:cNvSpPr>
          <p:nvPr/>
        </p:nvSpPr>
        <p:spPr bwMode="auto">
          <a:xfrm>
            <a:off x="2829714" y="3739589"/>
            <a:ext cx="454326" cy="883210"/>
          </a:xfrm>
          <a:custGeom>
            <a:avLst/>
            <a:gdLst>
              <a:gd name="T0" fmla="*/ 0 w 538"/>
              <a:gd name="T1" fmla="*/ 1488 h 1488"/>
              <a:gd name="T2" fmla="*/ 0 w 538"/>
              <a:gd name="T3" fmla="*/ 194 h 1488"/>
              <a:gd name="T4" fmla="*/ 538 w 538"/>
              <a:gd name="T5" fmla="*/ 0 h 1488"/>
              <a:gd name="T6" fmla="*/ 538 w 538"/>
              <a:gd name="T7" fmla="*/ 1099 h 1488"/>
              <a:gd name="T8" fmla="*/ 0 w 538"/>
              <a:gd name="T9" fmla="*/ 1488 h 1488"/>
            </a:gdLst>
            <a:ahLst/>
            <a:cxnLst>
              <a:cxn ang="0">
                <a:pos x="T0" y="T1"/>
              </a:cxn>
              <a:cxn ang="0">
                <a:pos x="T2" y="T3"/>
              </a:cxn>
              <a:cxn ang="0">
                <a:pos x="T4" y="T5"/>
              </a:cxn>
              <a:cxn ang="0">
                <a:pos x="T6" y="T7"/>
              </a:cxn>
              <a:cxn ang="0">
                <a:pos x="T8" y="T9"/>
              </a:cxn>
            </a:cxnLst>
            <a:rect l="0" t="0" r="r" b="b"/>
            <a:pathLst>
              <a:path w="538" h="1488">
                <a:moveTo>
                  <a:pt x="0" y="1488"/>
                </a:moveTo>
                <a:lnTo>
                  <a:pt x="0" y="194"/>
                </a:lnTo>
                <a:lnTo>
                  <a:pt x="538" y="0"/>
                </a:lnTo>
                <a:lnTo>
                  <a:pt x="538" y="1099"/>
                </a:lnTo>
                <a:lnTo>
                  <a:pt x="0" y="1488"/>
                </a:lnTo>
                <a:close/>
              </a:path>
            </a:pathLst>
          </a:custGeom>
          <a:solidFill>
            <a:schemeClr val="accent5">
              <a:lumMod val="75000"/>
            </a:scheme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7" name="Freeform 8">
            <a:extLst>
              <a:ext uri="{FF2B5EF4-FFF2-40B4-BE49-F238E27FC236}">
                <a16:creationId xmlns:a16="http://schemas.microsoft.com/office/drawing/2014/main" xmlns="" id="{6448B2D3-7777-48DC-93B7-583F7D92B9D4}"/>
              </a:ext>
            </a:extLst>
          </p:cNvPr>
          <p:cNvSpPr>
            <a:spLocks/>
          </p:cNvSpPr>
          <p:nvPr/>
        </p:nvSpPr>
        <p:spPr bwMode="auto">
          <a:xfrm flipH="1">
            <a:off x="3284038" y="3770770"/>
            <a:ext cx="7623173" cy="620282"/>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solidFill>
            <a:schemeClr val="accent5">
              <a:lumMod val="75000"/>
            </a:scheme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8" name="Rectangle 12">
            <a:extLst>
              <a:ext uri="{FF2B5EF4-FFF2-40B4-BE49-F238E27FC236}">
                <a16:creationId xmlns:a16="http://schemas.microsoft.com/office/drawing/2014/main" xmlns="" id="{C3B18BB6-FDBF-4539-BC20-9C95471F92CC}"/>
              </a:ext>
            </a:extLst>
          </p:cNvPr>
          <p:cNvSpPr>
            <a:spLocks noChangeArrowheads="1"/>
          </p:cNvSpPr>
          <p:nvPr/>
        </p:nvSpPr>
        <p:spPr bwMode="auto">
          <a:xfrm>
            <a:off x="1400685" y="3154421"/>
            <a:ext cx="1432410" cy="730800"/>
          </a:xfrm>
          <a:prstGeom prst="rect">
            <a:avLst/>
          </a:prstGeom>
          <a:solidFill>
            <a:srgbClr val="002060"/>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9" name="Freeform 13">
            <a:extLst>
              <a:ext uri="{FF2B5EF4-FFF2-40B4-BE49-F238E27FC236}">
                <a16:creationId xmlns:a16="http://schemas.microsoft.com/office/drawing/2014/main" xmlns="" id="{C65B018C-640E-49D4-8C24-10880C03D2B8}"/>
              </a:ext>
            </a:extLst>
          </p:cNvPr>
          <p:cNvSpPr>
            <a:spLocks/>
          </p:cNvSpPr>
          <p:nvPr/>
        </p:nvSpPr>
        <p:spPr bwMode="auto">
          <a:xfrm flipH="1">
            <a:off x="3288101" y="3156985"/>
            <a:ext cx="7519938" cy="612000"/>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0" name="Freeform 14">
            <a:extLst>
              <a:ext uri="{FF2B5EF4-FFF2-40B4-BE49-F238E27FC236}">
                <a16:creationId xmlns:a16="http://schemas.microsoft.com/office/drawing/2014/main" xmlns="" id="{F51C0762-2C71-42C2-B8AB-E961B87BD09C}"/>
              </a:ext>
            </a:extLst>
          </p:cNvPr>
          <p:cNvSpPr>
            <a:spLocks/>
          </p:cNvSpPr>
          <p:nvPr/>
        </p:nvSpPr>
        <p:spPr bwMode="auto">
          <a:xfrm>
            <a:off x="2829714" y="3149760"/>
            <a:ext cx="454326" cy="730800"/>
          </a:xfrm>
          <a:custGeom>
            <a:avLst/>
            <a:gdLst>
              <a:gd name="T0" fmla="*/ 0 w 538"/>
              <a:gd name="T1" fmla="*/ 1293 h 1293"/>
              <a:gd name="T2" fmla="*/ 0 w 538"/>
              <a:gd name="T3" fmla="*/ 0 h 1293"/>
              <a:gd name="T4" fmla="*/ 538 w 538"/>
              <a:gd name="T5" fmla="*/ 0 h 1293"/>
              <a:gd name="T6" fmla="*/ 538 w 538"/>
              <a:gd name="T7" fmla="*/ 1099 h 1293"/>
              <a:gd name="T8" fmla="*/ 0 w 538"/>
              <a:gd name="T9" fmla="*/ 1293 h 1293"/>
            </a:gdLst>
            <a:ahLst/>
            <a:cxnLst>
              <a:cxn ang="0">
                <a:pos x="T0" y="T1"/>
              </a:cxn>
              <a:cxn ang="0">
                <a:pos x="T2" y="T3"/>
              </a:cxn>
              <a:cxn ang="0">
                <a:pos x="T4" y="T5"/>
              </a:cxn>
              <a:cxn ang="0">
                <a:pos x="T6" y="T7"/>
              </a:cxn>
              <a:cxn ang="0">
                <a:pos x="T8" y="T9"/>
              </a:cxn>
            </a:cxnLst>
            <a:rect l="0" t="0" r="r" b="b"/>
            <a:pathLst>
              <a:path w="538" h="1293">
                <a:moveTo>
                  <a:pt x="0" y="1293"/>
                </a:moveTo>
                <a:lnTo>
                  <a:pt x="0" y="0"/>
                </a:lnTo>
                <a:lnTo>
                  <a:pt x="538" y="0"/>
                </a:lnTo>
                <a:lnTo>
                  <a:pt x="538" y="1099"/>
                </a:lnTo>
                <a:lnTo>
                  <a:pt x="0" y="1293"/>
                </a:lnTo>
                <a:close/>
              </a:path>
            </a:pathLst>
          </a:custGeom>
          <a:solidFill>
            <a:srgbClr val="002060"/>
          </a:solidFill>
          <a:ln>
            <a:solidFill>
              <a:srgbClr val="002060"/>
            </a:solid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1" name="Rectangle 19">
            <a:extLst>
              <a:ext uri="{FF2B5EF4-FFF2-40B4-BE49-F238E27FC236}">
                <a16:creationId xmlns:a16="http://schemas.microsoft.com/office/drawing/2014/main" xmlns="" id="{42CD3D38-8DC8-4109-9FA3-0E71C32760EB}"/>
              </a:ext>
            </a:extLst>
          </p:cNvPr>
          <p:cNvSpPr>
            <a:spLocks noChangeArrowheads="1"/>
          </p:cNvSpPr>
          <p:nvPr/>
        </p:nvSpPr>
        <p:spPr bwMode="auto">
          <a:xfrm>
            <a:off x="1400685" y="2418725"/>
            <a:ext cx="1432410" cy="734400"/>
          </a:xfrm>
          <a:prstGeom prst="rect">
            <a:avLst/>
          </a:prstGeom>
          <a:solidFill>
            <a:schemeClr val="accent4">
              <a:lumMod val="75000"/>
            </a:schemeClr>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2" name="Freeform 20">
            <a:extLst>
              <a:ext uri="{FF2B5EF4-FFF2-40B4-BE49-F238E27FC236}">
                <a16:creationId xmlns:a16="http://schemas.microsoft.com/office/drawing/2014/main" xmlns="" id="{42C5619F-3D4F-4A98-9ACA-65D7D1314198}"/>
              </a:ext>
            </a:extLst>
          </p:cNvPr>
          <p:cNvSpPr>
            <a:spLocks/>
          </p:cNvSpPr>
          <p:nvPr/>
        </p:nvSpPr>
        <p:spPr bwMode="auto">
          <a:xfrm>
            <a:off x="2829714" y="2421086"/>
            <a:ext cx="454326" cy="734400"/>
          </a:xfrm>
          <a:custGeom>
            <a:avLst/>
            <a:gdLst>
              <a:gd name="T0" fmla="*/ 0 w 538"/>
              <a:gd name="T1" fmla="*/ 1294 h 1294"/>
              <a:gd name="T2" fmla="*/ 0 w 538"/>
              <a:gd name="T3" fmla="*/ 0 h 1294"/>
              <a:gd name="T4" fmla="*/ 538 w 538"/>
              <a:gd name="T5" fmla="*/ 194 h 1294"/>
              <a:gd name="T6" fmla="*/ 538 w 538"/>
              <a:gd name="T7" fmla="*/ 1294 h 1294"/>
              <a:gd name="T8" fmla="*/ 0 w 538"/>
              <a:gd name="T9" fmla="*/ 1294 h 1294"/>
            </a:gdLst>
            <a:ahLst/>
            <a:cxnLst>
              <a:cxn ang="0">
                <a:pos x="T0" y="T1"/>
              </a:cxn>
              <a:cxn ang="0">
                <a:pos x="T2" y="T3"/>
              </a:cxn>
              <a:cxn ang="0">
                <a:pos x="T4" y="T5"/>
              </a:cxn>
              <a:cxn ang="0">
                <a:pos x="T6" y="T7"/>
              </a:cxn>
              <a:cxn ang="0">
                <a:pos x="T8" y="T9"/>
              </a:cxn>
            </a:cxnLst>
            <a:rect l="0" t="0" r="r" b="b"/>
            <a:pathLst>
              <a:path w="538" h="1294">
                <a:moveTo>
                  <a:pt x="0" y="1294"/>
                </a:moveTo>
                <a:lnTo>
                  <a:pt x="0" y="0"/>
                </a:lnTo>
                <a:lnTo>
                  <a:pt x="538" y="194"/>
                </a:lnTo>
                <a:lnTo>
                  <a:pt x="538" y="1294"/>
                </a:lnTo>
                <a:lnTo>
                  <a:pt x="0" y="1294"/>
                </a:lnTo>
                <a:close/>
              </a:path>
            </a:pathLst>
          </a:custGeom>
          <a:solidFill>
            <a:schemeClr val="accent4">
              <a:lumMod val="75000"/>
            </a:schemeClr>
          </a:solidFill>
          <a:ln>
            <a:solidFill>
              <a:srgbClr val="625D60"/>
            </a:solid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3" name="Freeform 21">
            <a:extLst>
              <a:ext uri="{FF2B5EF4-FFF2-40B4-BE49-F238E27FC236}">
                <a16:creationId xmlns:a16="http://schemas.microsoft.com/office/drawing/2014/main" xmlns="" id="{C8E06907-512F-408D-B851-2171BFFF30BE}"/>
              </a:ext>
            </a:extLst>
          </p:cNvPr>
          <p:cNvSpPr>
            <a:spLocks/>
          </p:cNvSpPr>
          <p:nvPr/>
        </p:nvSpPr>
        <p:spPr bwMode="auto">
          <a:xfrm flipH="1">
            <a:off x="3284040" y="2533187"/>
            <a:ext cx="7934924" cy="622800"/>
          </a:xfrm>
          <a:custGeom>
            <a:avLst/>
            <a:gdLst>
              <a:gd name="T0" fmla="*/ 4537 w 4934"/>
              <a:gd name="T1" fmla="*/ 1099 h 1099"/>
              <a:gd name="T2" fmla="*/ 4934 w 4934"/>
              <a:gd name="T3" fmla="*/ 549 h 1099"/>
              <a:gd name="T4" fmla="*/ 4537 w 4934"/>
              <a:gd name="T5" fmla="*/ 0 h 1099"/>
              <a:gd name="T6" fmla="*/ 0 w 4934"/>
              <a:gd name="T7" fmla="*/ 0 h 1099"/>
              <a:gd name="T8" fmla="*/ 0 w 4934"/>
              <a:gd name="T9" fmla="*/ 1099 h 1099"/>
              <a:gd name="T10" fmla="*/ 4537 w 4934"/>
              <a:gd name="T11" fmla="*/ 1099 h 1099"/>
            </a:gdLst>
            <a:ahLst/>
            <a:cxnLst>
              <a:cxn ang="0">
                <a:pos x="T0" y="T1"/>
              </a:cxn>
              <a:cxn ang="0">
                <a:pos x="T2" y="T3"/>
              </a:cxn>
              <a:cxn ang="0">
                <a:pos x="T4" y="T5"/>
              </a:cxn>
              <a:cxn ang="0">
                <a:pos x="T6" y="T7"/>
              </a:cxn>
              <a:cxn ang="0">
                <a:pos x="T8" y="T9"/>
              </a:cxn>
              <a:cxn ang="0">
                <a:pos x="T10" y="T11"/>
              </a:cxn>
            </a:cxnLst>
            <a:rect l="0" t="0" r="r" b="b"/>
            <a:pathLst>
              <a:path w="4934" h="1099">
                <a:moveTo>
                  <a:pt x="4537" y="1099"/>
                </a:moveTo>
                <a:lnTo>
                  <a:pt x="4934" y="549"/>
                </a:lnTo>
                <a:lnTo>
                  <a:pt x="4537" y="0"/>
                </a:lnTo>
                <a:lnTo>
                  <a:pt x="0" y="0"/>
                </a:lnTo>
                <a:lnTo>
                  <a:pt x="0" y="1099"/>
                </a:lnTo>
                <a:lnTo>
                  <a:pt x="4537" y="1099"/>
                </a:lnTo>
                <a:close/>
              </a:path>
            </a:pathLst>
          </a:custGeom>
          <a:solidFill>
            <a:schemeClr val="accent4">
              <a:lumMod val="75000"/>
            </a:schemeClr>
          </a:solidFill>
          <a:ln>
            <a:noFill/>
          </a:ln>
        </p:spPr>
        <p:txBody>
          <a:bodyPr vert="horz" wrap="square" lIns="45720" tIns="22860" rIns="45720" bIns="22860" numCol="1" anchor="t" anchorCtr="0" compatLnSpc="1">
            <a:prstTxWarp prst="textNoShape">
              <a:avLst/>
            </a:prstTxWarp>
          </a:bodyPr>
          <a:lstStyle/>
          <a:p>
            <a:pPr defTabSz="228600"/>
            <a:endParaRPr lang="en-US" sz="900" kern="0" dirty="0">
              <a:solidFill>
                <a:prstClr val="black"/>
              </a:solidFill>
              <a:latin typeface="Raleway Medium"/>
            </a:endParaRPr>
          </a:p>
        </p:txBody>
      </p:sp>
      <p:sp>
        <p:nvSpPr>
          <p:cNvPr id="14" name="Rectangle 27">
            <a:extLst>
              <a:ext uri="{FF2B5EF4-FFF2-40B4-BE49-F238E27FC236}">
                <a16:creationId xmlns:a16="http://schemas.microsoft.com/office/drawing/2014/main" xmlns="" id="{7913A340-6306-4B39-9771-5EEF9BA8EA45}"/>
              </a:ext>
            </a:extLst>
          </p:cNvPr>
          <p:cNvSpPr>
            <a:spLocks noChangeArrowheads="1"/>
          </p:cNvSpPr>
          <p:nvPr/>
        </p:nvSpPr>
        <p:spPr bwMode="auto">
          <a:xfrm>
            <a:off x="1400685" y="1693200"/>
            <a:ext cx="1432410" cy="730800"/>
          </a:xfrm>
          <a:prstGeom prst="rect">
            <a:avLst/>
          </a:pr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15" name="Freeform 28">
            <a:extLst>
              <a:ext uri="{FF2B5EF4-FFF2-40B4-BE49-F238E27FC236}">
                <a16:creationId xmlns:a16="http://schemas.microsoft.com/office/drawing/2014/main" xmlns="" id="{3B45A023-2020-4A4D-9B4C-D4D5FF753E35}"/>
              </a:ext>
            </a:extLst>
          </p:cNvPr>
          <p:cNvSpPr>
            <a:spLocks/>
          </p:cNvSpPr>
          <p:nvPr/>
        </p:nvSpPr>
        <p:spPr bwMode="auto">
          <a:xfrm>
            <a:off x="2834794" y="1703289"/>
            <a:ext cx="454326" cy="835200"/>
          </a:xfrm>
          <a:custGeom>
            <a:avLst/>
            <a:gdLst>
              <a:gd name="T0" fmla="*/ 0 w 538"/>
              <a:gd name="T1" fmla="*/ 1293 h 1487"/>
              <a:gd name="T2" fmla="*/ 0 w 538"/>
              <a:gd name="T3" fmla="*/ 0 h 1487"/>
              <a:gd name="T4" fmla="*/ 538 w 538"/>
              <a:gd name="T5" fmla="*/ 388 h 1487"/>
              <a:gd name="T6" fmla="*/ 538 w 538"/>
              <a:gd name="T7" fmla="*/ 1487 h 1487"/>
              <a:gd name="T8" fmla="*/ 0 w 538"/>
              <a:gd name="T9" fmla="*/ 1293 h 1487"/>
            </a:gdLst>
            <a:ahLst/>
            <a:cxnLst>
              <a:cxn ang="0">
                <a:pos x="T0" y="T1"/>
              </a:cxn>
              <a:cxn ang="0">
                <a:pos x="T2" y="T3"/>
              </a:cxn>
              <a:cxn ang="0">
                <a:pos x="T4" y="T5"/>
              </a:cxn>
              <a:cxn ang="0">
                <a:pos x="T6" y="T7"/>
              </a:cxn>
              <a:cxn ang="0">
                <a:pos x="T8" y="T9"/>
              </a:cxn>
            </a:cxnLst>
            <a:rect l="0" t="0" r="r" b="b"/>
            <a:pathLst>
              <a:path w="538" h="1487">
                <a:moveTo>
                  <a:pt x="0" y="1293"/>
                </a:moveTo>
                <a:lnTo>
                  <a:pt x="0" y="0"/>
                </a:lnTo>
                <a:lnTo>
                  <a:pt x="538" y="388"/>
                </a:lnTo>
                <a:lnTo>
                  <a:pt x="538" y="1487"/>
                </a:lnTo>
                <a:lnTo>
                  <a:pt x="0" y="1293"/>
                </a:lnTo>
                <a:close/>
              </a:path>
            </a:pathLst>
          </a:custGeom>
          <a:solidFill>
            <a:srgbClr val="007A7F"/>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16" name="Freeform 29">
            <a:extLst>
              <a:ext uri="{FF2B5EF4-FFF2-40B4-BE49-F238E27FC236}">
                <a16:creationId xmlns:a16="http://schemas.microsoft.com/office/drawing/2014/main" xmlns="" id="{E0F7EF71-DAC1-4687-A0A4-6CB58D390D2E}"/>
              </a:ext>
            </a:extLst>
          </p:cNvPr>
          <p:cNvSpPr>
            <a:spLocks/>
          </p:cNvSpPr>
          <p:nvPr/>
        </p:nvSpPr>
        <p:spPr bwMode="auto">
          <a:xfrm flipH="1">
            <a:off x="3284674" y="1913849"/>
            <a:ext cx="7272000" cy="619200"/>
          </a:xfrm>
          <a:custGeom>
            <a:avLst/>
            <a:gdLst>
              <a:gd name="T0" fmla="*/ 3831 w 4228"/>
              <a:gd name="T1" fmla="*/ 1102 h 1102"/>
              <a:gd name="T2" fmla="*/ 4228 w 4228"/>
              <a:gd name="T3" fmla="*/ 552 h 1102"/>
              <a:gd name="T4" fmla="*/ 3831 w 4228"/>
              <a:gd name="T5" fmla="*/ 0 h 1102"/>
              <a:gd name="T6" fmla="*/ 0 w 4228"/>
              <a:gd name="T7" fmla="*/ 0 h 1102"/>
              <a:gd name="T8" fmla="*/ 0 w 4228"/>
              <a:gd name="T9" fmla="*/ 1102 h 1102"/>
              <a:gd name="T10" fmla="*/ 3831 w 4228"/>
              <a:gd name="T11" fmla="*/ 1102 h 1102"/>
            </a:gdLst>
            <a:ahLst/>
            <a:cxnLst>
              <a:cxn ang="0">
                <a:pos x="T0" y="T1"/>
              </a:cxn>
              <a:cxn ang="0">
                <a:pos x="T2" y="T3"/>
              </a:cxn>
              <a:cxn ang="0">
                <a:pos x="T4" y="T5"/>
              </a:cxn>
              <a:cxn ang="0">
                <a:pos x="T6" y="T7"/>
              </a:cxn>
              <a:cxn ang="0">
                <a:pos x="T8" y="T9"/>
              </a:cxn>
              <a:cxn ang="0">
                <a:pos x="T10" y="T11"/>
              </a:cxn>
            </a:cxnLst>
            <a:rect l="0" t="0" r="r" b="b"/>
            <a:pathLst>
              <a:path w="4228" h="1102">
                <a:moveTo>
                  <a:pt x="3831" y="1102"/>
                </a:moveTo>
                <a:lnTo>
                  <a:pt x="4228" y="552"/>
                </a:lnTo>
                <a:lnTo>
                  <a:pt x="3831" y="0"/>
                </a:lnTo>
                <a:lnTo>
                  <a:pt x="0" y="0"/>
                </a:lnTo>
                <a:lnTo>
                  <a:pt x="0" y="1102"/>
                </a:lnTo>
                <a:lnTo>
                  <a:pt x="3831" y="1102"/>
                </a:ln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19" name="Text Placeholder 3">
            <a:extLst>
              <a:ext uri="{FF2B5EF4-FFF2-40B4-BE49-F238E27FC236}">
                <a16:creationId xmlns:a16="http://schemas.microsoft.com/office/drawing/2014/main" xmlns="" id="{E544386D-158D-4022-B4FE-A2532A55CE0C}"/>
              </a:ext>
            </a:extLst>
          </p:cNvPr>
          <p:cNvSpPr txBox="1">
            <a:spLocks/>
          </p:cNvSpPr>
          <p:nvPr/>
        </p:nvSpPr>
        <p:spPr>
          <a:xfrm>
            <a:off x="3373700" y="1929569"/>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INTRODUCCI</a:t>
            </a:r>
            <a:r>
              <a:rPr lang="es-419" sz="1600" b="1" dirty="0">
                <a:solidFill>
                  <a:srgbClr val="E3DED1"/>
                </a:solidFill>
                <a:latin typeface="Raleway Medium"/>
              </a:rPr>
              <a:t>ÓN</a:t>
            </a:r>
            <a:endParaRPr lang="en-GB" sz="1600" b="1" dirty="0">
              <a:solidFill>
                <a:srgbClr val="E3DED1"/>
              </a:solidFill>
              <a:latin typeface="Raleway Medium"/>
            </a:endParaRPr>
          </a:p>
        </p:txBody>
      </p:sp>
      <p:sp>
        <p:nvSpPr>
          <p:cNvPr id="20" name="Text Placeholder 3">
            <a:extLst>
              <a:ext uri="{FF2B5EF4-FFF2-40B4-BE49-F238E27FC236}">
                <a16:creationId xmlns:a16="http://schemas.microsoft.com/office/drawing/2014/main" xmlns="" id="{3B73D0B4-764B-4373-A543-2419623CDC34}"/>
              </a:ext>
            </a:extLst>
          </p:cNvPr>
          <p:cNvSpPr txBox="1">
            <a:spLocks/>
          </p:cNvSpPr>
          <p:nvPr/>
        </p:nvSpPr>
        <p:spPr>
          <a:xfrm>
            <a:off x="9850587" y="2093804"/>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01</a:t>
            </a:r>
          </a:p>
        </p:txBody>
      </p:sp>
      <p:sp>
        <p:nvSpPr>
          <p:cNvPr id="21" name="Text Placeholder 3">
            <a:extLst>
              <a:ext uri="{FF2B5EF4-FFF2-40B4-BE49-F238E27FC236}">
                <a16:creationId xmlns:a16="http://schemas.microsoft.com/office/drawing/2014/main" xmlns="" id="{37053B51-6D9E-4402-910E-480941807C51}"/>
              </a:ext>
            </a:extLst>
          </p:cNvPr>
          <p:cNvSpPr txBox="1">
            <a:spLocks/>
          </p:cNvSpPr>
          <p:nvPr/>
        </p:nvSpPr>
        <p:spPr>
          <a:xfrm>
            <a:off x="3373700" y="2552369"/>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DESCRIPCIÓN GENERAL DEL SISTEMA</a:t>
            </a:r>
          </a:p>
        </p:txBody>
      </p:sp>
      <p:sp>
        <p:nvSpPr>
          <p:cNvPr id="22" name="Text Placeholder 3">
            <a:extLst>
              <a:ext uri="{FF2B5EF4-FFF2-40B4-BE49-F238E27FC236}">
                <a16:creationId xmlns:a16="http://schemas.microsoft.com/office/drawing/2014/main" xmlns="" id="{EA8D4CD9-3A54-45C4-9614-05F72A01C1AB}"/>
              </a:ext>
            </a:extLst>
          </p:cNvPr>
          <p:cNvSpPr txBox="1">
            <a:spLocks/>
          </p:cNvSpPr>
          <p:nvPr/>
        </p:nvSpPr>
        <p:spPr>
          <a:xfrm>
            <a:off x="3373700" y="3170563"/>
            <a:ext cx="6582658"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s-MX" sz="1600" b="1" dirty="0" smtClean="0">
                <a:solidFill>
                  <a:srgbClr val="E3DED1"/>
                </a:solidFill>
                <a:latin typeface="Raleway Medium"/>
              </a:rPr>
              <a:t>DETECCIÓN</a:t>
            </a:r>
            <a:r>
              <a:rPr lang="es-MX" sz="1600" b="1" dirty="0">
                <a:solidFill>
                  <a:srgbClr val="E3DED1"/>
                </a:solidFill>
                <a:latin typeface="Raleway Medium"/>
              </a:rPr>
              <a:t> </a:t>
            </a:r>
            <a:r>
              <a:rPr lang="es-MX" sz="1600" b="1" dirty="0" smtClean="0">
                <a:solidFill>
                  <a:srgbClr val="E3DED1"/>
                </a:solidFill>
                <a:latin typeface="Raleway Medium"/>
              </a:rPr>
              <a:t>E IDENTIFICACIÓN DE LA PERSONA</a:t>
            </a:r>
            <a:endParaRPr lang="en-GB" sz="1600" b="1" dirty="0">
              <a:solidFill>
                <a:srgbClr val="E3DED1"/>
              </a:solidFill>
              <a:latin typeface="Raleway Medium"/>
            </a:endParaRPr>
          </a:p>
        </p:txBody>
      </p:sp>
      <p:sp>
        <p:nvSpPr>
          <p:cNvPr id="23" name="Text Placeholder 3">
            <a:extLst>
              <a:ext uri="{FF2B5EF4-FFF2-40B4-BE49-F238E27FC236}">
                <a16:creationId xmlns:a16="http://schemas.microsoft.com/office/drawing/2014/main" xmlns="" id="{9D8E973D-6A17-45FE-BD4E-8A238C50A64C}"/>
              </a:ext>
            </a:extLst>
          </p:cNvPr>
          <p:cNvSpPr txBox="1">
            <a:spLocks/>
          </p:cNvSpPr>
          <p:nvPr/>
        </p:nvSpPr>
        <p:spPr>
          <a:xfrm>
            <a:off x="3373700" y="3801039"/>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smtClean="0">
                <a:solidFill>
                  <a:srgbClr val="E3DED1"/>
                </a:solidFill>
                <a:latin typeface="Raleway Medium"/>
              </a:rPr>
              <a:t>DETECCIÓN DE UN ROSTRO REAL</a:t>
            </a:r>
            <a:endParaRPr lang="en-GB" sz="1600" b="1" dirty="0">
              <a:solidFill>
                <a:srgbClr val="E3DED1"/>
              </a:solidFill>
              <a:latin typeface="Raleway Medium"/>
            </a:endParaRPr>
          </a:p>
        </p:txBody>
      </p:sp>
      <p:sp>
        <p:nvSpPr>
          <p:cNvPr id="24" name="Text Placeholder 3">
            <a:extLst>
              <a:ext uri="{FF2B5EF4-FFF2-40B4-BE49-F238E27FC236}">
                <a16:creationId xmlns:a16="http://schemas.microsoft.com/office/drawing/2014/main" xmlns="" id="{020BFAEB-7A99-4832-8AB8-C3D2BC3C4AD0}"/>
              </a:ext>
            </a:extLst>
          </p:cNvPr>
          <p:cNvSpPr txBox="1">
            <a:spLocks/>
          </p:cNvSpPr>
          <p:nvPr/>
        </p:nvSpPr>
        <p:spPr>
          <a:xfrm>
            <a:off x="10509239" y="2713015"/>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02</a:t>
            </a:r>
          </a:p>
        </p:txBody>
      </p:sp>
      <p:sp>
        <p:nvSpPr>
          <p:cNvPr id="25" name="Text Placeholder 3">
            <a:extLst>
              <a:ext uri="{FF2B5EF4-FFF2-40B4-BE49-F238E27FC236}">
                <a16:creationId xmlns:a16="http://schemas.microsoft.com/office/drawing/2014/main" xmlns="" id="{6970E851-01E4-41B3-A756-05D86E397C4C}"/>
              </a:ext>
            </a:extLst>
          </p:cNvPr>
          <p:cNvSpPr txBox="1">
            <a:spLocks/>
          </p:cNvSpPr>
          <p:nvPr/>
        </p:nvSpPr>
        <p:spPr>
          <a:xfrm>
            <a:off x="9934942" y="3328346"/>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03</a:t>
            </a:r>
          </a:p>
        </p:txBody>
      </p:sp>
      <p:sp>
        <p:nvSpPr>
          <p:cNvPr id="26" name="Text Placeholder 3">
            <a:extLst>
              <a:ext uri="{FF2B5EF4-FFF2-40B4-BE49-F238E27FC236}">
                <a16:creationId xmlns:a16="http://schemas.microsoft.com/office/drawing/2014/main" xmlns="" id="{54D4DBB1-5220-44BF-85C4-BE8D1E2435F3}"/>
              </a:ext>
            </a:extLst>
          </p:cNvPr>
          <p:cNvSpPr txBox="1">
            <a:spLocks/>
          </p:cNvSpPr>
          <p:nvPr/>
        </p:nvSpPr>
        <p:spPr>
          <a:xfrm>
            <a:off x="10165901" y="3935258"/>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04</a:t>
            </a:r>
          </a:p>
        </p:txBody>
      </p:sp>
      <p:sp>
        <p:nvSpPr>
          <p:cNvPr id="56" name="Rectangle 12">
            <a:extLst>
              <a:ext uri="{FF2B5EF4-FFF2-40B4-BE49-F238E27FC236}">
                <a16:creationId xmlns:a16="http://schemas.microsoft.com/office/drawing/2014/main" xmlns="" id="{A5DA1510-A164-450E-B842-735726C0F135}"/>
              </a:ext>
            </a:extLst>
          </p:cNvPr>
          <p:cNvSpPr>
            <a:spLocks noChangeArrowheads="1"/>
          </p:cNvSpPr>
          <p:nvPr/>
        </p:nvSpPr>
        <p:spPr bwMode="auto">
          <a:xfrm>
            <a:off x="1400685" y="4622371"/>
            <a:ext cx="1432410" cy="730800"/>
          </a:xfrm>
          <a:prstGeom prst="rect">
            <a:avLst/>
          </a:prstGeom>
          <a:solidFill>
            <a:srgbClr val="002060"/>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2" name="Freeform 13">
            <a:extLst>
              <a:ext uri="{FF2B5EF4-FFF2-40B4-BE49-F238E27FC236}">
                <a16:creationId xmlns:a16="http://schemas.microsoft.com/office/drawing/2014/main" xmlns="" id="{6E74A598-157B-4A15-B021-A83ED5AEAD61}"/>
              </a:ext>
            </a:extLst>
          </p:cNvPr>
          <p:cNvSpPr>
            <a:spLocks/>
          </p:cNvSpPr>
          <p:nvPr/>
        </p:nvSpPr>
        <p:spPr bwMode="auto">
          <a:xfrm flipH="1">
            <a:off x="3286578" y="4393822"/>
            <a:ext cx="7270095" cy="622800"/>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solidFill>
            <a:srgbClr val="455F51"/>
          </a:solidFill>
          <a:ln>
            <a:noFill/>
          </a:ln>
        </p:spPr>
        <p:txBody>
          <a:bodyPr vert="horz" wrap="square" lIns="45720" tIns="22860" rIns="45720" bIns="22860" numCol="1" anchor="t" anchorCtr="0" compatLnSpc="1">
            <a:prstTxWarp prst="textNoShape">
              <a:avLst/>
            </a:prstTxWarp>
          </a:bodyP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Raleway Medium"/>
            </a:endParaRPr>
          </a:p>
        </p:txBody>
      </p:sp>
      <p:sp>
        <p:nvSpPr>
          <p:cNvPr id="66" name="Text Placeholder 3">
            <a:extLst>
              <a:ext uri="{FF2B5EF4-FFF2-40B4-BE49-F238E27FC236}">
                <a16:creationId xmlns:a16="http://schemas.microsoft.com/office/drawing/2014/main" xmlns="" id="{5170E5BB-3C8B-4751-B218-B7E216F7E355}"/>
              </a:ext>
            </a:extLst>
          </p:cNvPr>
          <p:cNvSpPr txBox="1">
            <a:spLocks/>
          </p:cNvSpPr>
          <p:nvPr/>
        </p:nvSpPr>
        <p:spPr>
          <a:xfrm>
            <a:off x="3376240" y="4417435"/>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s-MX" sz="1600" b="1" dirty="0">
                <a:solidFill>
                  <a:srgbClr val="E3DED1"/>
                </a:solidFill>
                <a:latin typeface="Raleway Medium"/>
              </a:rPr>
              <a:t>PRUEBAS EXPERIMENTALES Y RESULTADOS</a:t>
            </a:r>
            <a:endParaRPr lang="en-GB" sz="1600" b="1" dirty="0">
              <a:solidFill>
                <a:srgbClr val="E3DED1"/>
              </a:solidFill>
              <a:latin typeface="Raleway Medium"/>
            </a:endParaRPr>
          </a:p>
        </p:txBody>
      </p:sp>
      <p:sp>
        <p:nvSpPr>
          <p:cNvPr id="68" name="Text Placeholder 3">
            <a:extLst>
              <a:ext uri="{FF2B5EF4-FFF2-40B4-BE49-F238E27FC236}">
                <a16:creationId xmlns:a16="http://schemas.microsoft.com/office/drawing/2014/main" xmlns="" id="{3C466BF8-A33C-43CC-841E-51A6DCAB07E8}"/>
              </a:ext>
            </a:extLst>
          </p:cNvPr>
          <p:cNvSpPr txBox="1">
            <a:spLocks/>
          </p:cNvSpPr>
          <p:nvPr/>
        </p:nvSpPr>
        <p:spPr>
          <a:xfrm>
            <a:off x="9776701" y="4558058"/>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05</a:t>
            </a:r>
          </a:p>
        </p:txBody>
      </p:sp>
      <p:sp>
        <p:nvSpPr>
          <p:cNvPr id="74" name="Forma libre: forma 73">
            <a:extLst>
              <a:ext uri="{FF2B5EF4-FFF2-40B4-BE49-F238E27FC236}">
                <a16:creationId xmlns:a16="http://schemas.microsoft.com/office/drawing/2014/main" xmlns="" id="{ED7344DE-A9DD-4DFE-9072-534249F93BE2}"/>
              </a:ext>
            </a:extLst>
          </p:cNvPr>
          <p:cNvSpPr/>
          <p:nvPr/>
        </p:nvSpPr>
        <p:spPr>
          <a:xfrm>
            <a:off x="2825475" y="4394862"/>
            <a:ext cx="461104" cy="960120"/>
          </a:xfrm>
          <a:custGeom>
            <a:avLst/>
            <a:gdLst>
              <a:gd name="connsiteX0" fmla="*/ 0 w 466725"/>
              <a:gd name="connsiteY0" fmla="*/ 232410 h 960120"/>
              <a:gd name="connsiteX1" fmla="*/ 0 w 466725"/>
              <a:gd name="connsiteY1" fmla="*/ 232410 h 960120"/>
              <a:gd name="connsiteX2" fmla="*/ 466725 w 466725"/>
              <a:gd name="connsiteY2" fmla="*/ 0 h 960120"/>
              <a:gd name="connsiteX3" fmla="*/ 462915 w 466725"/>
              <a:gd name="connsiteY3" fmla="*/ 619125 h 960120"/>
              <a:gd name="connsiteX4" fmla="*/ 5715 w 466725"/>
              <a:gd name="connsiteY4" fmla="*/ 960120 h 960120"/>
              <a:gd name="connsiteX5" fmla="*/ 0 w 466725"/>
              <a:gd name="connsiteY5" fmla="*/ 23241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960120">
                <a:moveTo>
                  <a:pt x="0" y="232410"/>
                </a:moveTo>
                <a:lnTo>
                  <a:pt x="0" y="232410"/>
                </a:lnTo>
                <a:lnTo>
                  <a:pt x="466725" y="0"/>
                </a:lnTo>
                <a:lnTo>
                  <a:pt x="462915" y="619125"/>
                </a:lnTo>
                <a:lnTo>
                  <a:pt x="5715" y="960120"/>
                </a:lnTo>
                <a:lnTo>
                  <a:pt x="0" y="232410"/>
                </a:lnTo>
                <a:close/>
              </a:path>
            </a:pathLst>
          </a:custGeom>
          <a:solidFill>
            <a:srgbClr val="002060"/>
          </a:solidFill>
          <a:ln>
            <a:noFill/>
          </a:ln>
        </p:spPr>
        <p:txBody>
          <a:bodyPr vert="horz" wrap="square" lIns="45720" tIns="22860" rIns="45720" bIns="22860" numCol="1" anchor="t" anchorCtr="0" compatLnSpc="1">
            <a:prstTxWarp prst="textNoShape">
              <a:avLst/>
            </a:prstTxWarp>
          </a:bodyPr>
          <a:lstStyle/>
          <a:p>
            <a:pPr defTabSz="228600"/>
            <a:endParaRPr lang="es-EC" sz="900" kern="0">
              <a:solidFill>
                <a:prstClr val="black"/>
              </a:solidFill>
              <a:latin typeface="Raleway Medium"/>
            </a:endParaRPr>
          </a:p>
        </p:txBody>
      </p:sp>
      <p:sp>
        <p:nvSpPr>
          <p:cNvPr id="75" name="Rectangle 6">
            <a:extLst>
              <a:ext uri="{FF2B5EF4-FFF2-40B4-BE49-F238E27FC236}">
                <a16:creationId xmlns:a16="http://schemas.microsoft.com/office/drawing/2014/main" xmlns="" id="{8F16641F-A13F-46B6-8767-45FB8CE5CAC2}"/>
              </a:ext>
            </a:extLst>
          </p:cNvPr>
          <p:cNvSpPr>
            <a:spLocks noChangeArrowheads="1"/>
          </p:cNvSpPr>
          <p:nvPr/>
        </p:nvSpPr>
        <p:spPr bwMode="auto">
          <a:xfrm>
            <a:off x="1400685" y="5358242"/>
            <a:ext cx="1432410" cy="723600"/>
          </a:xfrm>
          <a:prstGeom prst="rect">
            <a:avLst/>
          </a:pr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77" name="Freeform 8">
            <a:extLst>
              <a:ext uri="{FF2B5EF4-FFF2-40B4-BE49-F238E27FC236}">
                <a16:creationId xmlns:a16="http://schemas.microsoft.com/office/drawing/2014/main" xmlns="" id="{5D93BFA8-5756-45CF-B92A-E98CDD9A60DD}"/>
              </a:ext>
            </a:extLst>
          </p:cNvPr>
          <p:cNvSpPr>
            <a:spLocks/>
          </p:cNvSpPr>
          <p:nvPr/>
        </p:nvSpPr>
        <p:spPr bwMode="auto">
          <a:xfrm flipH="1">
            <a:off x="3284038" y="5018103"/>
            <a:ext cx="7765201" cy="622800"/>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78" name="Text Placeholder 3">
            <a:extLst>
              <a:ext uri="{FF2B5EF4-FFF2-40B4-BE49-F238E27FC236}">
                <a16:creationId xmlns:a16="http://schemas.microsoft.com/office/drawing/2014/main" xmlns="" id="{F625F187-29F7-4EFE-94F7-48C664A4A94F}"/>
              </a:ext>
            </a:extLst>
          </p:cNvPr>
          <p:cNvSpPr txBox="1">
            <a:spLocks/>
          </p:cNvSpPr>
          <p:nvPr/>
        </p:nvSpPr>
        <p:spPr>
          <a:xfrm>
            <a:off x="3378145" y="5040653"/>
            <a:ext cx="6310800" cy="575353"/>
          </a:xfrm>
          <a:prstGeom prst="rect">
            <a:avLst/>
          </a:prstGeom>
        </p:spPr>
        <p:txBody>
          <a:bodyPr anchor="ct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914172">
              <a:lnSpc>
                <a:spcPct val="100000"/>
              </a:lnSpc>
              <a:spcBef>
                <a:spcPts val="1000"/>
              </a:spcBef>
              <a:buFont typeface="Arial" panose="020B0604020202020204" pitchFamily="34" charset="0"/>
              <a:buNone/>
            </a:pPr>
            <a:r>
              <a:rPr lang="en-GB" sz="1600" b="1" dirty="0">
                <a:solidFill>
                  <a:srgbClr val="E3DED1"/>
                </a:solidFill>
                <a:latin typeface="Raleway Medium"/>
              </a:rPr>
              <a:t>CONCLUSIONES Y RECOMENDACIONES</a:t>
            </a:r>
          </a:p>
        </p:txBody>
      </p:sp>
      <p:sp>
        <p:nvSpPr>
          <p:cNvPr id="79" name="Text Placeholder 3">
            <a:extLst>
              <a:ext uri="{FF2B5EF4-FFF2-40B4-BE49-F238E27FC236}">
                <a16:creationId xmlns:a16="http://schemas.microsoft.com/office/drawing/2014/main" xmlns="" id="{37FB7F78-90D9-41F3-B80C-B6E907764810}"/>
              </a:ext>
            </a:extLst>
          </p:cNvPr>
          <p:cNvSpPr txBox="1">
            <a:spLocks/>
          </p:cNvSpPr>
          <p:nvPr/>
        </p:nvSpPr>
        <p:spPr>
          <a:xfrm>
            <a:off x="10226428" y="5208888"/>
            <a:ext cx="540000" cy="288566"/>
          </a:xfrm>
          <a:prstGeom prst="rect">
            <a:avLst/>
          </a:prstGeom>
        </p:spPr>
        <p:txBody>
          <a:bodyPr anchor="ct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914172">
              <a:lnSpc>
                <a:spcPct val="100000"/>
              </a:lnSpc>
              <a:spcBef>
                <a:spcPts val="1000"/>
              </a:spcBef>
              <a:buFont typeface="Arial" panose="020B0604020202020204" pitchFamily="34" charset="0"/>
              <a:buNone/>
            </a:pPr>
            <a:r>
              <a:rPr lang="en-GB" sz="1600" b="1" dirty="0">
                <a:solidFill>
                  <a:srgbClr val="E3DED1"/>
                </a:solidFill>
                <a:latin typeface="Raleway Medium"/>
              </a:rPr>
              <a:t>06</a:t>
            </a:r>
          </a:p>
        </p:txBody>
      </p:sp>
      <p:grpSp>
        <p:nvGrpSpPr>
          <p:cNvPr id="80" name="Group 56">
            <a:extLst>
              <a:ext uri="{FF2B5EF4-FFF2-40B4-BE49-F238E27FC236}">
                <a16:creationId xmlns:a16="http://schemas.microsoft.com/office/drawing/2014/main" xmlns="" id="{4E5D3C40-3230-4FB7-98CE-583E939B39CC}"/>
              </a:ext>
            </a:extLst>
          </p:cNvPr>
          <p:cNvGrpSpPr/>
          <p:nvPr/>
        </p:nvGrpSpPr>
        <p:grpSpPr>
          <a:xfrm>
            <a:off x="1785614" y="5511458"/>
            <a:ext cx="538591" cy="479809"/>
            <a:chOff x="2361120" y="9610894"/>
            <a:chExt cx="559844" cy="498742"/>
          </a:xfrm>
          <a:solidFill>
            <a:srgbClr val="E3DED1"/>
          </a:solidFill>
        </p:grpSpPr>
        <p:sp>
          <p:nvSpPr>
            <p:cNvPr id="81" name="Freeform 697">
              <a:extLst>
                <a:ext uri="{FF2B5EF4-FFF2-40B4-BE49-F238E27FC236}">
                  <a16:creationId xmlns:a16="http://schemas.microsoft.com/office/drawing/2014/main" xmlns="" id="{C1A6BDE6-66DC-44CA-A46B-3F4535EF26F6}"/>
                </a:ext>
              </a:extLst>
            </p:cNvPr>
            <p:cNvSpPr>
              <a:spLocks noChangeArrowheads="1"/>
            </p:cNvSpPr>
            <p:nvPr/>
          </p:nvSpPr>
          <p:spPr bwMode="auto">
            <a:xfrm>
              <a:off x="2505456" y="9698394"/>
              <a:ext cx="415508" cy="411242"/>
            </a:xfrm>
            <a:custGeom>
              <a:avLst/>
              <a:gdLst>
                <a:gd name="T0" fmla="*/ 420 w 421"/>
                <a:gd name="T1" fmla="*/ 245 h 415"/>
                <a:gd name="T2" fmla="*/ 420 w 421"/>
                <a:gd name="T3" fmla="*/ 245 h 415"/>
                <a:gd name="T4" fmla="*/ 420 w 421"/>
                <a:gd name="T5" fmla="*/ 82 h 415"/>
                <a:gd name="T6" fmla="*/ 344 w 421"/>
                <a:gd name="T7" fmla="*/ 0 h 415"/>
                <a:gd name="T8" fmla="*/ 344 w 421"/>
                <a:gd name="T9" fmla="*/ 158 h 415"/>
                <a:gd name="T10" fmla="*/ 222 w 421"/>
                <a:gd name="T11" fmla="*/ 280 h 415"/>
                <a:gd name="T12" fmla="*/ 35 w 421"/>
                <a:gd name="T13" fmla="*/ 280 h 415"/>
                <a:gd name="T14" fmla="*/ 0 w 421"/>
                <a:gd name="T15" fmla="*/ 309 h 415"/>
                <a:gd name="T16" fmla="*/ 53 w 421"/>
                <a:gd name="T17" fmla="*/ 327 h 415"/>
                <a:gd name="T18" fmla="*/ 256 w 421"/>
                <a:gd name="T19" fmla="*/ 327 h 415"/>
                <a:gd name="T20" fmla="*/ 402 w 421"/>
                <a:gd name="T21" fmla="*/ 385 h 415"/>
                <a:gd name="T22" fmla="*/ 361 w 421"/>
                <a:gd name="T23" fmla="*/ 327 h 415"/>
                <a:gd name="T24" fmla="*/ 420 w 421"/>
                <a:gd name="T25" fmla="*/ 24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415">
                  <a:moveTo>
                    <a:pt x="420" y="245"/>
                  </a:moveTo>
                  <a:lnTo>
                    <a:pt x="420" y="245"/>
                  </a:lnTo>
                  <a:cubicBezTo>
                    <a:pt x="420" y="82"/>
                    <a:pt x="420" y="82"/>
                    <a:pt x="420" y="82"/>
                  </a:cubicBezTo>
                  <a:cubicBezTo>
                    <a:pt x="420" y="41"/>
                    <a:pt x="391" y="6"/>
                    <a:pt x="344" y="0"/>
                  </a:cubicBezTo>
                  <a:cubicBezTo>
                    <a:pt x="344" y="158"/>
                    <a:pt x="344" y="158"/>
                    <a:pt x="344" y="158"/>
                  </a:cubicBezTo>
                  <a:cubicBezTo>
                    <a:pt x="344" y="228"/>
                    <a:pt x="291" y="280"/>
                    <a:pt x="222" y="280"/>
                  </a:cubicBezTo>
                  <a:cubicBezTo>
                    <a:pt x="35" y="280"/>
                    <a:pt x="35" y="280"/>
                    <a:pt x="35" y="280"/>
                  </a:cubicBezTo>
                  <a:cubicBezTo>
                    <a:pt x="23" y="292"/>
                    <a:pt x="12" y="303"/>
                    <a:pt x="0" y="309"/>
                  </a:cubicBezTo>
                  <a:cubicBezTo>
                    <a:pt x="12" y="321"/>
                    <a:pt x="29" y="327"/>
                    <a:pt x="53" y="327"/>
                  </a:cubicBezTo>
                  <a:cubicBezTo>
                    <a:pt x="256" y="327"/>
                    <a:pt x="256" y="327"/>
                    <a:pt x="256" y="327"/>
                  </a:cubicBezTo>
                  <a:cubicBezTo>
                    <a:pt x="332" y="414"/>
                    <a:pt x="420" y="397"/>
                    <a:pt x="402" y="385"/>
                  </a:cubicBezTo>
                  <a:cubicBezTo>
                    <a:pt x="379" y="362"/>
                    <a:pt x="367" y="344"/>
                    <a:pt x="361" y="327"/>
                  </a:cubicBezTo>
                  <a:cubicBezTo>
                    <a:pt x="396" y="315"/>
                    <a:pt x="420" y="286"/>
                    <a:pt x="420" y="245"/>
                  </a:cubicBezTo>
                </a:path>
              </a:pathLst>
            </a:custGeom>
            <a:grpFill/>
            <a:ln>
              <a:noFill/>
            </a:ln>
            <a:effectLst/>
          </p:spPr>
          <p:txBody>
            <a:bodyPr wrap="none" lIns="76183" tIns="38092" rIns="76183" bIns="38092" anchor="ct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ndParaRPr>
            </a:p>
          </p:txBody>
        </p:sp>
        <p:sp>
          <p:nvSpPr>
            <p:cNvPr id="82" name="Freeform 698">
              <a:extLst>
                <a:ext uri="{FF2B5EF4-FFF2-40B4-BE49-F238E27FC236}">
                  <a16:creationId xmlns:a16="http://schemas.microsoft.com/office/drawing/2014/main" xmlns="" id="{8AA73E90-3906-43C7-857C-0A8903CACD70}"/>
                </a:ext>
              </a:extLst>
            </p:cNvPr>
            <p:cNvSpPr>
              <a:spLocks noChangeArrowheads="1"/>
            </p:cNvSpPr>
            <p:nvPr/>
          </p:nvSpPr>
          <p:spPr bwMode="auto">
            <a:xfrm>
              <a:off x="2361120" y="9610894"/>
              <a:ext cx="450501" cy="393743"/>
            </a:xfrm>
            <a:custGeom>
              <a:avLst/>
              <a:gdLst>
                <a:gd name="T0" fmla="*/ 455 w 456"/>
                <a:gd name="T1" fmla="*/ 245 h 397"/>
                <a:gd name="T2" fmla="*/ 455 w 456"/>
                <a:gd name="T3" fmla="*/ 245 h 397"/>
                <a:gd name="T4" fmla="*/ 455 w 456"/>
                <a:gd name="T5" fmla="*/ 87 h 397"/>
                <a:gd name="T6" fmla="*/ 368 w 456"/>
                <a:gd name="T7" fmla="*/ 0 h 397"/>
                <a:gd name="T8" fmla="*/ 82 w 456"/>
                <a:gd name="T9" fmla="*/ 0 h 397"/>
                <a:gd name="T10" fmla="*/ 0 w 456"/>
                <a:gd name="T11" fmla="*/ 87 h 397"/>
                <a:gd name="T12" fmla="*/ 0 w 456"/>
                <a:gd name="T13" fmla="*/ 245 h 397"/>
                <a:gd name="T14" fmla="*/ 64 w 456"/>
                <a:gd name="T15" fmla="*/ 326 h 397"/>
                <a:gd name="T16" fmla="*/ 18 w 456"/>
                <a:gd name="T17" fmla="*/ 385 h 397"/>
                <a:gd name="T18" fmla="*/ 41 w 456"/>
                <a:gd name="T19" fmla="*/ 396 h 397"/>
                <a:gd name="T20" fmla="*/ 169 w 456"/>
                <a:gd name="T21" fmla="*/ 332 h 397"/>
                <a:gd name="T22" fmla="*/ 368 w 456"/>
                <a:gd name="T23" fmla="*/ 332 h 397"/>
                <a:gd name="T24" fmla="*/ 455 w 456"/>
                <a:gd name="T25" fmla="*/ 24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397">
                  <a:moveTo>
                    <a:pt x="455" y="245"/>
                  </a:moveTo>
                  <a:lnTo>
                    <a:pt x="455" y="245"/>
                  </a:lnTo>
                  <a:cubicBezTo>
                    <a:pt x="455" y="87"/>
                    <a:pt x="455" y="87"/>
                    <a:pt x="455" y="87"/>
                  </a:cubicBezTo>
                  <a:cubicBezTo>
                    <a:pt x="455" y="41"/>
                    <a:pt x="414" y="0"/>
                    <a:pt x="368" y="0"/>
                  </a:cubicBezTo>
                  <a:cubicBezTo>
                    <a:pt x="82" y="0"/>
                    <a:pt x="82" y="0"/>
                    <a:pt x="82" y="0"/>
                  </a:cubicBezTo>
                  <a:cubicBezTo>
                    <a:pt x="35" y="0"/>
                    <a:pt x="0" y="41"/>
                    <a:pt x="0" y="87"/>
                  </a:cubicBezTo>
                  <a:cubicBezTo>
                    <a:pt x="0" y="245"/>
                    <a:pt x="0" y="245"/>
                    <a:pt x="0" y="245"/>
                  </a:cubicBezTo>
                  <a:cubicBezTo>
                    <a:pt x="0" y="285"/>
                    <a:pt x="29" y="320"/>
                    <a:pt x="64" y="326"/>
                  </a:cubicBezTo>
                  <a:cubicBezTo>
                    <a:pt x="59" y="344"/>
                    <a:pt x="41" y="367"/>
                    <a:pt x="18" y="385"/>
                  </a:cubicBezTo>
                  <a:cubicBezTo>
                    <a:pt x="12" y="390"/>
                    <a:pt x="18" y="396"/>
                    <a:pt x="41" y="396"/>
                  </a:cubicBezTo>
                  <a:cubicBezTo>
                    <a:pt x="70" y="396"/>
                    <a:pt x="117" y="379"/>
                    <a:pt x="169" y="332"/>
                  </a:cubicBezTo>
                  <a:cubicBezTo>
                    <a:pt x="368" y="332"/>
                    <a:pt x="368" y="332"/>
                    <a:pt x="368" y="332"/>
                  </a:cubicBezTo>
                  <a:cubicBezTo>
                    <a:pt x="414" y="332"/>
                    <a:pt x="455" y="291"/>
                    <a:pt x="455" y="245"/>
                  </a:cubicBezTo>
                </a:path>
              </a:pathLst>
            </a:custGeom>
            <a:grpFill/>
            <a:ln>
              <a:noFill/>
            </a:ln>
            <a:effectLst/>
          </p:spPr>
          <p:txBody>
            <a:bodyPr wrap="none" lIns="76183" tIns="38092" rIns="76183" bIns="38092" anchor="ctr"/>
            <a:lstStyle/>
            <a:p>
              <a:pPr marL="0" marR="0" lvl="0" indent="0" defTabSz="2286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Lato Light"/>
              </a:endParaRPr>
            </a:p>
          </p:txBody>
        </p:sp>
      </p:grpSp>
      <p:sp>
        <p:nvSpPr>
          <p:cNvPr id="89" name="Forma libre: forma 88">
            <a:extLst>
              <a:ext uri="{FF2B5EF4-FFF2-40B4-BE49-F238E27FC236}">
                <a16:creationId xmlns:a16="http://schemas.microsoft.com/office/drawing/2014/main" xmlns="" id="{B589A795-924A-4340-B366-5B6F88B3E3CA}"/>
              </a:ext>
            </a:extLst>
          </p:cNvPr>
          <p:cNvSpPr/>
          <p:nvPr/>
        </p:nvSpPr>
        <p:spPr>
          <a:xfrm>
            <a:off x="2828444" y="5018432"/>
            <a:ext cx="458041" cy="1064895"/>
          </a:xfrm>
          <a:custGeom>
            <a:avLst/>
            <a:gdLst>
              <a:gd name="connsiteX0" fmla="*/ 0 w 449580"/>
              <a:gd name="connsiteY0" fmla="*/ 340995 h 1064895"/>
              <a:gd name="connsiteX1" fmla="*/ 449580 w 449580"/>
              <a:gd name="connsiteY1" fmla="*/ 0 h 1064895"/>
              <a:gd name="connsiteX2" fmla="*/ 447675 w 449580"/>
              <a:gd name="connsiteY2" fmla="*/ 624840 h 1064895"/>
              <a:gd name="connsiteX3" fmla="*/ 0 w 449580"/>
              <a:gd name="connsiteY3" fmla="*/ 1064895 h 1064895"/>
              <a:gd name="connsiteX4" fmla="*/ 0 w 449580"/>
              <a:gd name="connsiteY4" fmla="*/ 340995 h 106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 h="1064895">
                <a:moveTo>
                  <a:pt x="0" y="340995"/>
                </a:moveTo>
                <a:lnTo>
                  <a:pt x="449580" y="0"/>
                </a:lnTo>
                <a:lnTo>
                  <a:pt x="447675" y="624840"/>
                </a:lnTo>
                <a:lnTo>
                  <a:pt x="0" y="1064895"/>
                </a:lnTo>
                <a:lnTo>
                  <a:pt x="0" y="340995"/>
                </a:ln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s-EC" sz="3199" kern="0">
              <a:solidFill>
                <a:srgbClr val="FFFFFF"/>
              </a:solidFill>
              <a:latin typeface="Calibri Light" panose="020F0302020204030204"/>
            </a:endParaRPr>
          </a:p>
        </p:txBody>
      </p:sp>
      <p:sp>
        <p:nvSpPr>
          <p:cNvPr id="90" name="Rectangle 9">
            <a:extLst>
              <a:ext uri="{FF2B5EF4-FFF2-40B4-BE49-F238E27FC236}">
                <a16:creationId xmlns:a16="http://schemas.microsoft.com/office/drawing/2014/main" xmlns="" id="{EA1B708F-00FD-4B60-994B-E03F60D62D27}"/>
              </a:ext>
            </a:extLst>
          </p:cNvPr>
          <p:cNvSpPr/>
          <p:nvPr/>
        </p:nvSpPr>
        <p:spPr>
          <a:xfrm>
            <a:off x="1833258" y="1832228"/>
            <a:ext cx="456931" cy="398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94" name="Freeform 96">
            <a:extLst>
              <a:ext uri="{FF2B5EF4-FFF2-40B4-BE49-F238E27FC236}">
                <a16:creationId xmlns:a16="http://schemas.microsoft.com/office/drawing/2014/main" xmlns="" id="{A308F30D-277E-4D15-9F28-32D0D3E9D79C}"/>
              </a:ext>
            </a:extLst>
          </p:cNvPr>
          <p:cNvSpPr>
            <a:spLocks noChangeArrowheads="1"/>
          </p:cNvSpPr>
          <p:nvPr/>
        </p:nvSpPr>
        <p:spPr bwMode="auto">
          <a:xfrm>
            <a:off x="1769576" y="4012367"/>
            <a:ext cx="520613" cy="477734"/>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4799" dirty="0"/>
          </a:p>
        </p:txBody>
      </p:sp>
      <p:sp>
        <p:nvSpPr>
          <p:cNvPr id="102" name="Trapezoid 13">
            <a:extLst>
              <a:ext uri="{FF2B5EF4-FFF2-40B4-BE49-F238E27FC236}">
                <a16:creationId xmlns:a16="http://schemas.microsoft.com/office/drawing/2014/main" xmlns="" id="{522C9770-B9F4-475E-9D7D-CA58FDDFC56C}"/>
              </a:ext>
            </a:extLst>
          </p:cNvPr>
          <p:cNvSpPr/>
          <p:nvPr/>
        </p:nvSpPr>
        <p:spPr>
          <a:xfrm>
            <a:off x="1785614" y="2560555"/>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4" name="Parallelogram 30">
            <a:extLst>
              <a:ext uri="{FF2B5EF4-FFF2-40B4-BE49-F238E27FC236}">
                <a16:creationId xmlns:a16="http://schemas.microsoft.com/office/drawing/2014/main" xmlns="" id="{B305723E-9B14-4101-BA7A-04A0B4E3755A}"/>
              </a:ext>
            </a:extLst>
          </p:cNvPr>
          <p:cNvSpPr/>
          <p:nvPr/>
        </p:nvSpPr>
        <p:spPr>
          <a:xfrm flipH="1">
            <a:off x="1793048" y="4731369"/>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1" name="Rectangle 2">
            <a:extLst>
              <a:ext uri="{FF2B5EF4-FFF2-40B4-BE49-F238E27FC236}">
                <a16:creationId xmlns:a16="http://schemas.microsoft.com/office/drawing/2014/main" xmlns="" id="{D78D052B-2399-45C3-BFAF-499086B61299}"/>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115" name="Picture 2" descr="Resultado de imagen para logo espe">
            <a:extLst>
              <a:ext uri="{FF2B5EF4-FFF2-40B4-BE49-F238E27FC236}">
                <a16:creationId xmlns:a16="http://schemas.microsoft.com/office/drawing/2014/main" xmlns="" id="{6BADB885-7965-458B-88DB-8E16A717BA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19" name="Freeform 88">
            <a:extLst>
              <a:ext uri="{FF2B5EF4-FFF2-40B4-BE49-F238E27FC236}">
                <a16:creationId xmlns:a16="http://schemas.microsoft.com/office/drawing/2014/main" xmlns="" id="{8CBCBCE5-9843-4A98-8413-1FE29DAEB045}"/>
              </a:ext>
            </a:extLst>
          </p:cNvPr>
          <p:cNvSpPr>
            <a:spLocks noChangeArrowheads="1"/>
          </p:cNvSpPr>
          <p:nvPr/>
        </p:nvSpPr>
        <p:spPr bwMode="auto">
          <a:xfrm>
            <a:off x="1756519" y="3304475"/>
            <a:ext cx="588034" cy="419703"/>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tx1"/>
          </a:solidFill>
          <a:ln>
            <a:noFill/>
          </a:ln>
          <a:effectLst/>
        </p:spPr>
        <p:txBody>
          <a:bodyPr wrap="none" anchor="ctr"/>
          <a:lstStyle/>
          <a:p>
            <a:endParaRPr lang="en-US" sz="1200" dirty="0">
              <a:solidFill>
                <a:schemeClr val="bg1"/>
              </a:solidFill>
              <a:latin typeface="Lato Light"/>
            </a:endParaRPr>
          </a:p>
        </p:txBody>
      </p:sp>
    </p:spTree>
    <p:extLst>
      <p:ext uri="{BB962C8B-B14F-4D97-AF65-F5344CB8AC3E}">
        <p14:creationId xmlns:p14="http://schemas.microsoft.com/office/powerpoint/2010/main" val="14021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04"/>
                                        </p:tgtEl>
                                        <p:attrNameLst>
                                          <p:attrName>style.visibility</p:attrName>
                                        </p:attrNameLst>
                                      </p:cBhvr>
                                      <p:to>
                                        <p:strVal val="visible"/>
                                      </p:to>
                                    </p:set>
                                    <p:anim calcmode="lin" valueType="num">
                                      <p:cBhvr>
                                        <p:cTn id="17" dur="500" fill="hold"/>
                                        <p:tgtEl>
                                          <p:spTgt spid="104"/>
                                        </p:tgtEl>
                                        <p:attrNameLst>
                                          <p:attrName>ppt_w</p:attrName>
                                        </p:attrNameLst>
                                      </p:cBhvr>
                                      <p:tavLst>
                                        <p:tav tm="0">
                                          <p:val>
                                            <p:fltVal val="0"/>
                                          </p:val>
                                        </p:tav>
                                        <p:tav tm="100000">
                                          <p:val>
                                            <p:strVal val="#ppt_w"/>
                                          </p:val>
                                        </p:tav>
                                      </p:tavLst>
                                    </p:anim>
                                    <p:anim calcmode="lin" valueType="num">
                                      <p:cBhvr>
                                        <p:cTn id="18" dur="500" fill="hold"/>
                                        <p:tgtEl>
                                          <p:spTgt spid="104"/>
                                        </p:tgtEl>
                                        <p:attrNameLst>
                                          <p:attrName>ppt_h</p:attrName>
                                        </p:attrNameLst>
                                      </p:cBhvr>
                                      <p:tavLst>
                                        <p:tav tm="0">
                                          <p:val>
                                            <p:fltVal val="0"/>
                                          </p:val>
                                        </p:tav>
                                        <p:tav tm="100000">
                                          <p:val>
                                            <p:strVal val="#ppt_h"/>
                                          </p:val>
                                        </p:tav>
                                      </p:tavLst>
                                    </p:anim>
                                    <p:animEffect transition="in" filter="fade">
                                      <p:cBhvr>
                                        <p:cTn id="19" dur="500"/>
                                        <p:tgtEl>
                                          <p:spTgt spid="104"/>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102"/>
                                        </p:tgtEl>
                                        <p:attrNameLst>
                                          <p:attrName>style.visibility</p:attrName>
                                        </p:attrNameLst>
                                      </p:cBhvr>
                                      <p:to>
                                        <p:strVal val="visible"/>
                                      </p:to>
                                    </p:set>
                                    <p:anim calcmode="lin" valueType="num">
                                      <p:cBhvr>
                                        <p:cTn id="27" dur="500" fill="hold"/>
                                        <p:tgtEl>
                                          <p:spTgt spid="102"/>
                                        </p:tgtEl>
                                        <p:attrNameLst>
                                          <p:attrName>ppt_w</p:attrName>
                                        </p:attrNameLst>
                                      </p:cBhvr>
                                      <p:tavLst>
                                        <p:tav tm="0">
                                          <p:val>
                                            <p:fltVal val="0"/>
                                          </p:val>
                                        </p:tav>
                                        <p:tav tm="100000">
                                          <p:val>
                                            <p:strVal val="#ppt_w"/>
                                          </p:val>
                                        </p:tav>
                                      </p:tavLst>
                                    </p:anim>
                                    <p:anim calcmode="lin" valueType="num">
                                      <p:cBhvr>
                                        <p:cTn id="28" dur="500" fill="hold"/>
                                        <p:tgtEl>
                                          <p:spTgt spid="102"/>
                                        </p:tgtEl>
                                        <p:attrNameLst>
                                          <p:attrName>ppt_h</p:attrName>
                                        </p:attrNameLst>
                                      </p:cBhvr>
                                      <p:tavLst>
                                        <p:tav tm="0">
                                          <p:val>
                                            <p:fltVal val="0"/>
                                          </p:val>
                                        </p:tav>
                                        <p:tav tm="100000">
                                          <p:val>
                                            <p:strVal val="#ppt_h"/>
                                          </p:val>
                                        </p:tav>
                                      </p:tavLst>
                                    </p:anim>
                                    <p:animEffect transition="in" filter="fade">
                                      <p:cBhvr>
                                        <p:cTn id="29" dur="500"/>
                                        <p:tgtEl>
                                          <p:spTgt spid="102"/>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119"/>
                                        </p:tgtEl>
                                        <p:attrNameLst>
                                          <p:attrName>style.visibility</p:attrName>
                                        </p:attrNameLst>
                                      </p:cBhvr>
                                      <p:to>
                                        <p:strVal val="visible"/>
                                      </p:to>
                                    </p:set>
                                    <p:anim calcmode="lin" valueType="num">
                                      <p:cBhvr>
                                        <p:cTn id="32" dur="500" fill="hold"/>
                                        <p:tgtEl>
                                          <p:spTgt spid="119"/>
                                        </p:tgtEl>
                                        <p:attrNameLst>
                                          <p:attrName>ppt_w</p:attrName>
                                        </p:attrNameLst>
                                      </p:cBhvr>
                                      <p:tavLst>
                                        <p:tav tm="0">
                                          <p:val>
                                            <p:fltVal val="0"/>
                                          </p:val>
                                        </p:tav>
                                        <p:tav tm="100000">
                                          <p:val>
                                            <p:strVal val="#ppt_w"/>
                                          </p:val>
                                        </p:tav>
                                      </p:tavLst>
                                    </p:anim>
                                    <p:anim calcmode="lin" valueType="num">
                                      <p:cBhvr>
                                        <p:cTn id="33" dur="500" fill="hold"/>
                                        <p:tgtEl>
                                          <p:spTgt spid="119"/>
                                        </p:tgtEl>
                                        <p:attrNameLst>
                                          <p:attrName>ppt_h</p:attrName>
                                        </p:attrNameLst>
                                      </p:cBhvr>
                                      <p:tavLst>
                                        <p:tav tm="0">
                                          <p:val>
                                            <p:fltVal val="0"/>
                                          </p:val>
                                        </p:tav>
                                        <p:tav tm="100000">
                                          <p:val>
                                            <p:strVal val="#ppt_h"/>
                                          </p:val>
                                        </p:tav>
                                      </p:tavLst>
                                    </p:anim>
                                    <p:animEffect transition="in" filter="fade">
                                      <p:cBhvr>
                                        <p:cTn id="3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4" grpId="0" animBg="1"/>
      <p:bldP spid="102" grpId="0" animBg="1"/>
      <p:bldP spid="104" grpId="0" animBg="1"/>
      <p:bldP spid="1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SEGUIMIETO</a:t>
            </a:r>
            <a:r>
              <a:rPr lang="es-419" dirty="0">
                <a:solidFill>
                  <a:sysClr val="window" lastClr="FFFFFF"/>
                </a:solidFill>
              </a:rPr>
              <a:t> DE PERSONA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723142" y="925178"/>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solidFill>
                  <a:srgbClr val="2980B9">
                    <a:lumMod val="60000"/>
                    <a:lumOff val="40000"/>
                  </a:srgbClr>
                </a:solidFill>
                <a:cs typeface="Times New Roman" panose="02020603050405020304" pitchFamily="18" charset="0"/>
              </a:rPr>
              <a:t>Hoja de datos</a:t>
            </a:r>
            <a:endParaRPr kumimoji="0" lang="en-US" sz="24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4" name="사각형: 둥근 위쪽 모서리 40">
            <a:extLst>
              <a:ext uri="{FF2B5EF4-FFF2-40B4-BE49-F238E27FC236}">
                <a16:creationId xmlns:a16="http://schemas.microsoft.com/office/drawing/2014/main" xmlns="" id="{AAC74567-ACC7-406D-8C8C-A438CF16B74F}"/>
              </a:ext>
            </a:extLst>
          </p:cNvPr>
          <p:cNvSpPr/>
          <p:nvPr/>
        </p:nvSpPr>
        <p:spPr>
          <a:xfrm rot="16200000">
            <a:off x="8883925" y="-167289"/>
            <a:ext cx="400217" cy="4581939"/>
          </a:xfrm>
          <a:prstGeom prst="round2SameRect">
            <a:avLst>
              <a:gd name="adj1" fmla="val 50000"/>
              <a:gd name="adj2" fmla="val 50000"/>
            </a:avLst>
          </a:prstGeom>
          <a:gradFill>
            <a:gsLst>
              <a:gs pos="83000">
                <a:schemeClr val="accent5">
                  <a:lumMod val="75000"/>
                  <a:alpha val="89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5" name="Subtitle 4">
            <a:extLst>
              <a:ext uri="{FF2B5EF4-FFF2-40B4-BE49-F238E27FC236}">
                <a16:creationId xmlns:a16="http://schemas.microsoft.com/office/drawing/2014/main" xmlns="" id="{87D1C9E6-AC14-48BE-B4D6-48F4AF8B4D8D}"/>
              </a:ext>
            </a:extLst>
          </p:cNvPr>
          <p:cNvSpPr txBox="1">
            <a:spLocks/>
          </p:cNvSpPr>
          <p:nvPr/>
        </p:nvSpPr>
        <p:spPr>
          <a:xfrm>
            <a:off x="7071548" y="1939021"/>
            <a:ext cx="3867338" cy="369332"/>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EC" sz="1800" b="1" u="none" strike="noStrike" kern="1200" cap="none" spc="0" normalizeH="0" baseline="0" noProof="0" dirty="0" smtClean="0">
                <a:ln>
                  <a:noFill/>
                </a:ln>
                <a:solidFill>
                  <a:schemeClr val="tx1"/>
                </a:solidFill>
                <a:effectLst/>
                <a:uLnTx/>
                <a:uFillTx/>
              </a:rPr>
              <a:t>Reporte de asistencia</a:t>
            </a:r>
            <a:endParaRPr kumimoji="0" lang="en-US" sz="1800" b="1" u="none" strike="noStrike" kern="1200" cap="none" spc="0" normalizeH="0" baseline="0" noProof="0" dirty="0">
              <a:ln>
                <a:noFill/>
              </a:ln>
              <a:solidFill>
                <a:schemeClr val="tx1"/>
              </a:solidFill>
              <a:effectLst/>
              <a:uLnTx/>
              <a:uFillTx/>
            </a:endParaRPr>
          </a:p>
        </p:txBody>
      </p:sp>
      <p:sp>
        <p:nvSpPr>
          <p:cNvPr id="16" name="CuadroTexto 15">
            <a:extLst>
              <a:ext uri="{FF2B5EF4-FFF2-40B4-BE49-F238E27FC236}">
                <a16:creationId xmlns:a16="http://schemas.microsoft.com/office/drawing/2014/main" xmlns="" id="{67C6AA21-76A7-4F47-8FDE-5CE413A7EFC0}"/>
              </a:ext>
            </a:extLst>
          </p:cNvPr>
          <p:cNvSpPr txBox="1"/>
          <p:nvPr/>
        </p:nvSpPr>
        <p:spPr>
          <a:xfrm>
            <a:off x="7180690" y="2494887"/>
            <a:ext cx="3173924" cy="523220"/>
          </a:xfrm>
          <a:prstGeom prst="rect">
            <a:avLst/>
          </a:prstGeom>
          <a:noFill/>
        </p:spPr>
        <p:txBody>
          <a:bodyPr wrap="square">
            <a:spAutoFit/>
          </a:bodyPr>
          <a:lstStyle/>
          <a:p>
            <a:pPr marL="268288" indent="-268288">
              <a:buFont typeface="Wingdings" panose="05000000000000000000" pitchFamily="2" charset="2"/>
              <a:buChar char="q"/>
            </a:pPr>
            <a:r>
              <a:rPr lang="es-EC" sz="1400" b="1" dirty="0" smtClean="0">
                <a:effectLst/>
                <a:latin typeface="+mj-lt"/>
                <a:ea typeface="Calibri" panose="020F0502020204030204" pitchFamily="34" charset="0"/>
              </a:rPr>
              <a:t>Hora de entrada/ salida del </a:t>
            </a:r>
            <a:r>
              <a:rPr lang="es-419" sz="1400" b="1" dirty="0">
                <a:ea typeface="Calibri" panose="020F0502020204030204" pitchFamily="34" charset="0"/>
              </a:rPr>
              <a:t>ID</a:t>
            </a:r>
            <a:r>
              <a:rPr lang="en-US" sz="1400" b="1" dirty="0" smtClean="0">
                <a:ea typeface="Calibri" panose="020F0502020204030204" pitchFamily="34" charset="0"/>
              </a:rPr>
              <a:t>’s</a:t>
            </a:r>
            <a:r>
              <a:rPr lang="es-MX" sz="1400" b="1" dirty="0">
                <a:ea typeface="Calibri" panose="020F0502020204030204" pitchFamily="34" charset="0"/>
              </a:rPr>
              <a:t> </a:t>
            </a:r>
            <a:r>
              <a:rPr lang="es-EC" sz="1400" b="1" dirty="0" smtClean="0">
                <a:effectLst/>
                <a:latin typeface="+mj-lt"/>
                <a:ea typeface="Calibri" panose="020F0502020204030204" pitchFamily="34" charset="0"/>
              </a:rPr>
              <a:t>usuario</a:t>
            </a:r>
            <a:endParaRPr lang="es-MX" sz="1400" b="1" dirty="0">
              <a:effectLst/>
              <a:latin typeface="+mj-lt"/>
              <a:ea typeface="Calibri" panose="020F0502020204030204" pitchFamily="34" charset="0"/>
            </a:endParaRPr>
          </a:p>
        </p:txBody>
      </p:sp>
      <p:pic>
        <p:nvPicPr>
          <p:cNvPr id="17" name="Imagen 16"/>
          <p:cNvPicPr/>
          <p:nvPr/>
        </p:nvPicPr>
        <p:blipFill rotWithShape="1">
          <a:blip r:embed="rId4"/>
          <a:srcRect b="19813"/>
          <a:stretch/>
        </p:blipFill>
        <p:spPr bwMode="auto">
          <a:xfrm>
            <a:off x="490941" y="1386843"/>
            <a:ext cx="4377273" cy="2182799"/>
          </a:xfrm>
          <a:prstGeom prst="rect">
            <a:avLst/>
          </a:prstGeom>
          <a:ln>
            <a:noFill/>
          </a:ln>
          <a:extLst>
            <a:ext uri="{53640926-AAD7-44D8-BBD7-CCE9431645EC}">
              <a14:shadowObscured xmlns:a14="http://schemas.microsoft.com/office/drawing/2010/main"/>
            </a:ext>
          </a:extLst>
        </p:spPr>
      </p:pic>
      <p:pic>
        <p:nvPicPr>
          <p:cNvPr id="18" name="Imagen 17"/>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055777" y="3865002"/>
            <a:ext cx="2266971" cy="2857769"/>
          </a:xfrm>
          <a:prstGeom prst="rect">
            <a:avLst/>
          </a:prstGeom>
        </p:spPr>
      </p:pic>
      <p:pic>
        <p:nvPicPr>
          <p:cNvPr id="19" name="Imagen 18"/>
          <p:cNvPicPr/>
          <p:nvPr/>
        </p:nvPicPr>
        <p:blipFill>
          <a:blip r:embed="rId6"/>
          <a:stretch>
            <a:fillRect/>
          </a:stretch>
        </p:blipFill>
        <p:spPr>
          <a:xfrm>
            <a:off x="6318504" y="3204904"/>
            <a:ext cx="5323997" cy="2706498"/>
          </a:xfrm>
          <a:prstGeom prst="rect">
            <a:avLst/>
          </a:prstGeom>
        </p:spPr>
      </p:pic>
    </p:spTree>
    <p:extLst>
      <p:ext uri="{BB962C8B-B14F-4D97-AF65-F5344CB8AC3E}">
        <p14:creationId xmlns:p14="http://schemas.microsoft.com/office/powerpoint/2010/main" val="21564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Diagrama de conexión</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723142" y="904858"/>
            <a:ext cx="5474458" cy="461665"/>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n-US" sz="2400" b="1" dirty="0">
                <a:solidFill>
                  <a:srgbClr val="2980B9">
                    <a:lumMod val="60000"/>
                    <a:lumOff val="40000"/>
                  </a:srgbClr>
                </a:solidFill>
                <a:ea typeface="Calibri" panose="020F0502020204030204" pitchFamily="34" charset="0"/>
                <a:cs typeface="Times New Roman" panose="02020603050405020304" pitchFamily="18" charset="0"/>
              </a:rPr>
              <a:t>Sistema </a:t>
            </a:r>
            <a:r>
              <a:rPr lang="es-419" sz="2400" b="1" dirty="0">
                <a:solidFill>
                  <a:srgbClr val="2980B9">
                    <a:lumMod val="60000"/>
                    <a:lumOff val="40000"/>
                  </a:srgbClr>
                </a:solidFill>
                <a:latin typeface="Arial" panose="020B0604020202020204" pitchFamily="34" charset="0"/>
                <a:ea typeface="Calibri" panose="020F0502020204030204" pitchFamily="34" charset="0"/>
                <a:cs typeface="Times New Roman" panose="02020603050405020304" pitchFamily="18" charset="0"/>
              </a:rPr>
              <a:t>MOT</a:t>
            </a:r>
            <a:r>
              <a:rPr lang="es-419" sz="2400" dirty="0">
                <a:effectLst/>
                <a:latin typeface="Arial" panose="020B0604020202020204" pitchFamily="34" charset="0"/>
                <a:ea typeface="Calibri" panose="020F0502020204030204" pitchFamily="34" charset="0"/>
                <a:cs typeface="Times New Roman" panose="02020603050405020304" pitchFamily="18" charset="0"/>
              </a:rPr>
              <a:t> </a:t>
            </a:r>
            <a:r>
              <a:rPr lang="es-419" sz="2400" b="1" dirty="0">
                <a:effectLst/>
                <a:latin typeface="Arial" panose="020B0604020202020204" pitchFamily="34" charset="0"/>
                <a:ea typeface="Calibri" panose="020F0502020204030204" pitchFamily="34" charset="0"/>
                <a:cs typeface="Times New Roman" panose="02020603050405020304" pitchFamily="18" charset="0"/>
              </a:rPr>
              <a:t>(Multi-</a:t>
            </a:r>
            <a:r>
              <a:rPr lang="es-419" sz="2400" b="1" dirty="0" err="1">
                <a:effectLst/>
                <a:latin typeface="Arial" panose="020B0604020202020204" pitchFamily="34" charset="0"/>
                <a:ea typeface="Calibri" panose="020F0502020204030204" pitchFamily="34" charset="0"/>
                <a:cs typeface="Times New Roman" panose="02020603050405020304" pitchFamily="18" charset="0"/>
              </a:rPr>
              <a:t>Object</a:t>
            </a:r>
            <a:r>
              <a:rPr lang="es-419" sz="2400" b="1" dirty="0">
                <a:effectLst/>
                <a:latin typeface="Arial" panose="020B0604020202020204" pitchFamily="34" charset="0"/>
                <a:ea typeface="Calibri" panose="020F0502020204030204" pitchFamily="34" charset="0"/>
                <a:cs typeface="Times New Roman" panose="02020603050405020304" pitchFamily="18" charset="0"/>
              </a:rPr>
              <a:t> Tracking)</a:t>
            </a:r>
            <a:r>
              <a:rPr lang="es-419" sz="2400" dirty="0">
                <a:effectLst/>
                <a:latin typeface="Arial" panose="020B0604020202020204" pitchFamily="34" charset="0"/>
                <a:ea typeface="Calibri" panose="020F0502020204030204" pitchFamily="34" charset="0"/>
                <a:cs typeface="Times New Roman" panose="02020603050405020304" pitchFamily="18" charset="0"/>
              </a:rPr>
              <a:t> </a:t>
            </a:r>
            <a:endParaRPr kumimoji="0" lang="en-US" sz="24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4" name="Freeform 6">
            <a:extLst>
              <a:ext uri="{FF2B5EF4-FFF2-40B4-BE49-F238E27FC236}">
                <a16:creationId xmlns:a16="http://schemas.microsoft.com/office/drawing/2014/main" xmlns="" id="{151F30EE-C880-4493-894C-2636A8B7EA00}"/>
              </a:ext>
            </a:extLst>
          </p:cNvPr>
          <p:cNvSpPr/>
          <p:nvPr/>
        </p:nvSpPr>
        <p:spPr>
          <a:xfrm>
            <a:off x="781444" y="4586144"/>
            <a:ext cx="2823903" cy="461665"/>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b="1" dirty="0" smtClean="0">
                <a:solidFill>
                  <a:schemeClr val="lt1"/>
                </a:solidFill>
              </a:rPr>
              <a:t>Conexión</a:t>
            </a:r>
            <a:endParaRPr lang="en-US" b="1" dirty="0">
              <a:solidFill>
                <a:schemeClr val="lt1"/>
              </a:solidFill>
            </a:endParaRPr>
          </a:p>
        </p:txBody>
      </p:sp>
      <p:grpSp>
        <p:nvGrpSpPr>
          <p:cNvPr id="13" name="Group 26">
            <a:extLst>
              <a:ext uri="{FF2B5EF4-FFF2-40B4-BE49-F238E27FC236}">
                <a16:creationId xmlns:a16="http://schemas.microsoft.com/office/drawing/2014/main" xmlns="" id="{8CE79873-1BBD-4550-8BF7-F1DF5584A44E}"/>
              </a:ext>
            </a:extLst>
          </p:cNvPr>
          <p:cNvGrpSpPr/>
          <p:nvPr/>
        </p:nvGrpSpPr>
        <p:grpSpPr>
          <a:xfrm rot="16200000" flipH="1">
            <a:off x="4395256" y="4577906"/>
            <a:ext cx="120077" cy="443661"/>
            <a:chOff x="1408027" y="3329887"/>
            <a:chExt cx="155342" cy="573958"/>
          </a:xfrm>
          <a:solidFill>
            <a:schemeClr val="accent4"/>
          </a:solidFill>
        </p:grpSpPr>
        <p:sp>
          <p:nvSpPr>
            <p:cNvPr id="14" name="Oval 27">
              <a:extLst>
                <a:ext uri="{FF2B5EF4-FFF2-40B4-BE49-F238E27FC236}">
                  <a16:creationId xmlns:a16="http://schemas.microsoft.com/office/drawing/2014/main" xmlns="" id="{D0E77E46-D36E-4CEB-953B-078C2F757FB9}"/>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5" name="Oval 28">
              <a:extLst>
                <a:ext uri="{FF2B5EF4-FFF2-40B4-BE49-F238E27FC236}">
                  <a16:creationId xmlns:a16="http://schemas.microsoft.com/office/drawing/2014/main" xmlns="" id="{86CAE83F-BA93-4396-8250-E5B468AA205C}"/>
                </a:ext>
              </a:extLst>
            </p:cNvPr>
            <p:cNvSpPr/>
            <p:nvPr/>
          </p:nvSpPr>
          <p:spPr>
            <a:xfrm>
              <a:off x="1408027" y="353919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16" name="Oval 29">
              <a:extLst>
                <a:ext uri="{FF2B5EF4-FFF2-40B4-BE49-F238E27FC236}">
                  <a16:creationId xmlns:a16="http://schemas.microsoft.com/office/drawing/2014/main" xmlns="" id="{752090EB-8A52-46C1-BFFC-6F5C04299160}"/>
                </a:ext>
              </a:extLst>
            </p:cNvPr>
            <p:cNvSpPr/>
            <p:nvPr/>
          </p:nvSpPr>
          <p:spPr>
            <a:xfrm>
              <a:off x="1408027" y="3329887"/>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grpSp>
      <p:sp>
        <p:nvSpPr>
          <p:cNvPr id="36" name="CuadroTexto 35">
            <a:extLst>
              <a:ext uri="{FF2B5EF4-FFF2-40B4-BE49-F238E27FC236}">
                <a16:creationId xmlns:a16="http://schemas.microsoft.com/office/drawing/2014/main" xmlns="" id="{6556EF3B-ACD7-4089-82FF-0B1262ABBBA0}"/>
              </a:ext>
            </a:extLst>
          </p:cNvPr>
          <p:cNvSpPr txBox="1"/>
          <p:nvPr/>
        </p:nvSpPr>
        <p:spPr>
          <a:xfrm>
            <a:off x="756861" y="5243985"/>
            <a:ext cx="4013922" cy="1384995"/>
          </a:xfrm>
          <a:prstGeom prst="rect">
            <a:avLst/>
          </a:prstGeom>
          <a:noFill/>
        </p:spPr>
        <p:txBody>
          <a:bodyPr wrap="square">
            <a:spAutoFit/>
          </a:bodyPr>
          <a:lstStyle/>
          <a:p>
            <a:pPr marL="268288" indent="-268288">
              <a:buFont typeface="Wingdings" panose="05000000000000000000" pitchFamily="2" charset="2"/>
              <a:buChar char="q"/>
            </a:pPr>
            <a:r>
              <a:rPr lang="es-EC" sz="1400" b="1" dirty="0" smtClean="0">
                <a:latin typeface="+mj-lt"/>
                <a:ea typeface="Calibri" panose="020F0502020204030204" pitchFamily="34" charset="0"/>
              </a:rPr>
              <a:t>Cámara IP </a:t>
            </a:r>
            <a:endParaRPr lang="es-MX" sz="1400" b="1" dirty="0">
              <a:effectLst/>
              <a:latin typeface="+mj-lt"/>
              <a:ea typeface="Calibri" panose="020F0502020204030204" pitchFamily="34" charset="0"/>
            </a:endParaRPr>
          </a:p>
          <a:p>
            <a:pPr marL="171450" indent="-171450">
              <a:buFont typeface="Wingdings" panose="05000000000000000000" pitchFamily="2" charset="2"/>
              <a:buChar char="q"/>
            </a:pPr>
            <a:endParaRPr lang="es-MX" sz="1400" b="1" dirty="0">
              <a:effectLst/>
              <a:latin typeface="+mj-lt"/>
              <a:ea typeface="Calibri" panose="020F0502020204030204" pitchFamily="34" charset="0"/>
            </a:endParaRPr>
          </a:p>
          <a:p>
            <a:pPr marL="268288" indent="-268288">
              <a:buFont typeface="Wingdings" panose="05000000000000000000" pitchFamily="2" charset="2"/>
              <a:buChar char="q"/>
            </a:pPr>
            <a:r>
              <a:rPr lang="es-EC" sz="1400" b="1" dirty="0" smtClean="0">
                <a:latin typeface="+mj-lt"/>
                <a:ea typeface="Calibri" panose="020F0502020204030204" pitchFamily="34" charset="0"/>
              </a:rPr>
              <a:t>Computador portátil</a:t>
            </a:r>
          </a:p>
          <a:p>
            <a:pPr marL="268288" indent="-268288">
              <a:buFont typeface="Wingdings" panose="05000000000000000000" pitchFamily="2" charset="2"/>
              <a:buChar char="q"/>
            </a:pPr>
            <a:endParaRPr lang="es-EC" sz="1400" b="1" dirty="0" smtClean="0">
              <a:latin typeface="+mj-lt"/>
              <a:ea typeface="Calibri" panose="020F0502020204030204" pitchFamily="34" charset="0"/>
            </a:endParaRPr>
          </a:p>
          <a:p>
            <a:pPr marL="268288" indent="-268288">
              <a:buFont typeface="Wingdings" panose="05000000000000000000" pitchFamily="2" charset="2"/>
              <a:buChar char="q"/>
            </a:pPr>
            <a:r>
              <a:rPr lang="es-EC" sz="1400" b="1" dirty="0" smtClean="0">
                <a:latin typeface="+mj-lt"/>
              </a:rPr>
              <a:t>Interfaz Web</a:t>
            </a:r>
          </a:p>
          <a:p>
            <a:pPr marL="268288" indent="-268288">
              <a:buFont typeface="Wingdings" panose="05000000000000000000" pitchFamily="2" charset="2"/>
              <a:buChar char="q"/>
            </a:pPr>
            <a:endParaRPr lang="es-EC" sz="1400" b="1" dirty="0">
              <a:latin typeface="+mj-lt"/>
            </a:endParaRPr>
          </a:p>
        </p:txBody>
      </p:sp>
      <p:pic>
        <p:nvPicPr>
          <p:cNvPr id="21" name="Imagen 20"/>
          <p:cNvPicPr/>
          <p:nvPr/>
        </p:nvPicPr>
        <p:blipFill>
          <a:blip r:embed="rId4">
            <a:extLst>
              <a:ext uri="{28A0092B-C50C-407E-A947-70E740481C1C}">
                <a14:useLocalDpi xmlns:a14="http://schemas.microsoft.com/office/drawing/2010/main" val="0"/>
              </a:ext>
            </a:extLst>
          </a:blip>
          <a:stretch>
            <a:fillRect/>
          </a:stretch>
        </p:blipFill>
        <p:spPr>
          <a:xfrm>
            <a:off x="1803047" y="1628536"/>
            <a:ext cx="8062169" cy="2801334"/>
          </a:xfrm>
          <a:prstGeom prst="rect">
            <a:avLst/>
          </a:prstGeom>
        </p:spPr>
      </p:pic>
    </p:spTree>
    <p:extLst>
      <p:ext uri="{BB962C8B-B14F-4D97-AF65-F5344CB8AC3E}">
        <p14:creationId xmlns:p14="http://schemas.microsoft.com/office/powerpoint/2010/main" val="188714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rPr>
              <a:t>RECONOCIMIENTO</a:t>
            </a:r>
            <a:r>
              <a:rPr kumimoji="0" lang="en-US" sz="4000" b="1" i="0" u="none" strike="noStrike" kern="1200" cap="all" spc="0" normalizeH="0" baseline="0" noProof="0" dirty="0" smtClean="0">
                <a:ln>
                  <a:noFill/>
                </a:ln>
                <a:solidFill>
                  <a:sysClr val="window" lastClr="FFFFFF"/>
                </a:solidFill>
                <a:effectLst/>
                <a:uLnTx/>
                <a:uFillTx/>
                <a:latin typeface="Open Sans" panose="020B0606030504020204" pitchFamily="34" charset="0"/>
              </a:rPr>
              <a:t> </a:t>
            </a: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DE </a:t>
            </a:r>
            <a:r>
              <a:rPr kumimoji="0" lang="en-US" sz="4000" b="1" i="0" u="none" strike="noStrike" kern="1200" cap="all" spc="0" normalizeH="0" baseline="0" noProof="0" dirty="0" smtClean="0">
                <a:ln>
                  <a:noFill/>
                </a:ln>
                <a:solidFill>
                  <a:sysClr val="window" lastClr="FFFFFF"/>
                </a:solidFill>
                <a:effectLst/>
                <a:uLnTx/>
                <a:uFillTx/>
                <a:latin typeface="Open Sans" panose="020B0606030504020204" pitchFamily="34" charset="0"/>
              </a:rPr>
              <a:t>USUARIO</a:t>
            </a:r>
            <a:endPar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751564" y="1422248"/>
            <a:ext cx="9426698" cy="40011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EC" sz="2000" b="1" dirty="0" smtClean="0">
                <a:solidFill>
                  <a:schemeClr val="tx1"/>
                </a:solidFill>
              </a:rPr>
              <a:t>FaceNet de</a:t>
            </a:r>
            <a:r>
              <a:rPr lang="es-419" sz="2000" b="1" dirty="0" smtClean="0">
                <a:solidFill>
                  <a:schemeClr val="tx1"/>
                </a:solidFill>
              </a:rPr>
              <a:t> </a:t>
            </a:r>
            <a:r>
              <a:rPr lang="es-419" sz="2000" b="1" dirty="0">
                <a:solidFill>
                  <a:schemeClr val="tx1"/>
                </a:solidFill>
              </a:rPr>
              <a:t>TensorFlow </a:t>
            </a:r>
            <a:endParaRPr kumimoji="0" lang="es-419" sz="2000" b="1" u="none" strike="noStrike" kern="1200" cap="none" spc="0" normalizeH="0" baseline="0" dirty="0">
              <a:ln>
                <a:noFill/>
              </a:ln>
              <a:solidFill>
                <a:schemeClr val="tx1"/>
              </a:solidFill>
              <a:effectLst/>
              <a:uLnTx/>
              <a:uFillTx/>
            </a:endParaRPr>
          </a:p>
        </p:txBody>
      </p:sp>
      <p:sp>
        <p:nvSpPr>
          <p:cNvPr id="4" name="Subtitle 4">
            <a:extLst>
              <a:ext uri="{FF2B5EF4-FFF2-40B4-BE49-F238E27FC236}">
                <a16:creationId xmlns:a16="http://schemas.microsoft.com/office/drawing/2014/main" xmlns="" id="{08688EDF-034E-41C4-9C36-55CB28254DCF}"/>
              </a:ext>
            </a:extLst>
          </p:cNvPr>
          <p:cNvSpPr txBox="1">
            <a:spLocks/>
          </p:cNvSpPr>
          <p:nvPr/>
        </p:nvSpPr>
        <p:spPr>
          <a:xfrm>
            <a:off x="723142" y="905080"/>
            <a:ext cx="942669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smtClean="0">
                <a:solidFill>
                  <a:srgbClr val="2980B9">
                    <a:lumMod val="60000"/>
                    <a:lumOff val="40000"/>
                  </a:srgbClr>
                </a:solidFill>
              </a:rPr>
              <a:t>Identificación </a:t>
            </a:r>
            <a:r>
              <a:rPr lang="es-419" b="1" dirty="0">
                <a:solidFill>
                  <a:srgbClr val="2980B9">
                    <a:lumMod val="60000"/>
                    <a:lumOff val="40000"/>
                  </a:srgbClr>
                </a:solidFill>
              </a:rPr>
              <a:t>de persona</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70" name="Rectangle 3">
            <a:extLst>
              <a:ext uri="{FF2B5EF4-FFF2-40B4-BE49-F238E27FC236}">
                <a16:creationId xmlns:a16="http://schemas.microsoft.com/office/drawing/2014/main" xmlns="" id="{A180EC52-15B4-4DC6-B30D-7AEEA91D69F9}"/>
              </a:ext>
            </a:extLst>
          </p:cNvPr>
          <p:cNvSpPr/>
          <p:nvPr/>
        </p:nvSpPr>
        <p:spPr>
          <a:xfrm>
            <a:off x="0" y="1925293"/>
            <a:ext cx="12185900" cy="4149969"/>
          </a:xfrm>
          <a:prstGeom prst="rect">
            <a:avLst/>
          </a:prstGeom>
          <a:gradFill>
            <a:gsLst>
              <a:gs pos="0">
                <a:srgbClr val="029676">
                  <a:alpha val="22000"/>
                </a:srgbClr>
              </a:gs>
              <a:gs pos="100000">
                <a:srgbClr val="4AB5C4">
                  <a:alpha val="74000"/>
                </a:srgbClr>
              </a:gs>
            </a:gsLst>
            <a:lin ang="108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cxnSp>
        <p:nvCxnSpPr>
          <p:cNvPr id="71" name="Straight Connector 5">
            <a:extLst>
              <a:ext uri="{FF2B5EF4-FFF2-40B4-BE49-F238E27FC236}">
                <a16:creationId xmlns:a16="http://schemas.microsoft.com/office/drawing/2014/main" xmlns="" id="{B7A79E13-AE3E-4983-B3E9-BF410DDBE843}"/>
              </a:ext>
            </a:extLst>
          </p:cNvPr>
          <p:cNvCxnSpPr>
            <a:cxnSpLocks/>
            <a:stCxn id="70" idx="1"/>
            <a:endCxn id="70" idx="3"/>
          </p:cNvCxnSpPr>
          <p:nvPr/>
        </p:nvCxnSpPr>
        <p:spPr>
          <a:xfrm>
            <a:off x="0" y="4000278"/>
            <a:ext cx="12185900" cy="0"/>
          </a:xfrm>
          <a:prstGeom prst="line">
            <a:avLst/>
          </a:prstGeom>
          <a:noFill/>
          <a:ln w="28575" cap="flat" cmpd="sng" algn="ctr">
            <a:solidFill>
              <a:sysClr val="window" lastClr="FFFFFF"/>
            </a:solidFill>
            <a:prstDash val="solid"/>
            <a:miter lim="800000"/>
          </a:ln>
          <a:effectLst/>
        </p:spPr>
      </p:cxnSp>
      <p:sp>
        <p:nvSpPr>
          <p:cNvPr id="72" name="Oval 6">
            <a:extLst>
              <a:ext uri="{FF2B5EF4-FFF2-40B4-BE49-F238E27FC236}">
                <a16:creationId xmlns:a16="http://schemas.microsoft.com/office/drawing/2014/main" xmlns="" id="{EC72C0B2-A6D0-4920-A25C-1F95FCDC1022}"/>
              </a:ext>
            </a:extLst>
          </p:cNvPr>
          <p:cNvSpPr/>
          <p:nvPr/>
        </p:nvSpPr>
        <p:spPr>
          <a:xfrm>
            <a:off x="2966910"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74" name="Oval 8">
            <a:extLst>
              <a:ext uri="{FF2B5EF4-FFF2-40B4-BE49-F238E27FC236}">
                <a16:creationId xmlns:a16="http://schemas.microsoft.com/office/drawing/2014/main" xmlns="" id="{1FA6A5BB-1B74-4B45-A6F2-D12BB9674B76}"/>
              </a:ext>
            </a:extLst>
          </p:cNvPr>
          <p:cNvSpPr/>
          <p:nvPr/>
        </p:nvSpPr>
        <p:spPr>
          <a:xfrm>
            <a:off x="8389958" y="3931613"/>
            <a:ext cx="152396" cy="1523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grpSp>
        <p:nvGrpSpPr>
          <p:cNvPr id="84" name="Group 21">
            <a:extLst>
              <a:ext uri="{FF2B5EF4-FFF2-40B4-BE49-F238E27FC236}">
                <a16:creationId xmlns:a16="http://schemas.microsoft.com/office/drawing/2014/main" xmlns="" id="{0FBCBA00-1493-4EE9-95C3-AE9EDF20A84A}"/>
              </a:ext>
            </a:extLst>
          </p:cNvPr>
          <p:cNvGrpSpPr/>
          <p:nvPr/>
        </p:nvGrpSpPr>
        <p:grpSpPr>
          <a:xfrm>
            <a:off x="1518730" y="4194480"/>
            <a:ext cx="3044147" cy="494026"/>
            <a:chOff x="773809" y="3362835"/>
            <a:chExt cx="2089488" cy="494026"/>
          </a:xfrm>
        </p:grpSpPr>
        <p:sp>
          <p:nvSpPr>
            <p:cNvPr id="85" name="TextBox 22">
              <a:extLst>
                <a:ext uri="{FF2B5EF4-FFF2-40B4-BE49-F238E27FC236}">
                  <a16:creationId xmlns:a16="http://schemas.microsoft.com/office/drawing/2014/main" xmlns="" id="{338AAE24-C3F8-4AEF-A394-5A0B04A507BA}"/>
                </a:ext>
              </a:extLst>
            </p:cNvPr>
            <p:cNvSpPr txBox="1"/>
            <p:nvPr/>
          </p:nvSpPr>
          <p:spPr>
            <a:xfrm>
              <a:off x="803640" y="3579862"/>
              <a:ext cx="2059657" cy="276999"/>
            </a:xfrm>
            <a:prstGeom prst="rect">
              <a:avLst/>
            </a:prstGeom>
            <a:noFill/>
          </p:spPr>
          <p:txBody>
            <a:bodyPr wrap="square" rtlCol="0">
              <a:spAutoFit/>
            </a:bodyPr>
            <a:lstStyle/>
            <a:p>
              <a:pPr algn="ctr"/>
              <a:r>
                <a:rPr lang="es-EC" altLang="ko-KR" sz="1200" dirty="0" smtClean="0">
                  <a:solidFill>
                    <a:prstClr val="white"/>
                  </a:solidFill>
                  <a:latin typeface="Arial"/>
                </a:rPr>
                <a:t>Usuario ajustado al sistema</a:t>
              </a:r>
              <a:endParaRPr lang="es-419" altLang="ko-KR" sz="1200" dirty="0">
                <a:solidFill>
                  <a:prstClr val="white"/>
                </a:solidFill>
                <a:latin typeface="Arial"/>
              </a:endParaRPr>
            </a:p>
          </p:txBody>
        </p:sp>
        <p:sp>
          <p:nvSpPr>
            <p:cNvPr id="86" name="TextBox 23">
              <a:extLst>
                <a:ext uri="{FF2B5EF4-FFF2-40B4-BE49-F238E27FC236}">
                  <a16:creationId xmlns:a16="http://schemas.microsoft.com/office/drawing/2014/main" xmlns="" id="{878D787C-B1CB-45CF-A994-32A79CE618BD}"/>
                </a:ext>
              </a:extLst>
            </p:cNvPr>
            <p:cNvSpPr txBox="1"/>
            <p:nvPr/>
          </p:nvSpPr>
          <p:spPr>
            <a:xfrm>
              <a:off x="773809" y="3362835"/>
              <a:ext cx="2089488" cy="276999"/>
            </a:xfrm>
            <a:prstGeom prst="rect">
              <a:avLst/>
            </a:prstGeom>
            <a:noFill/>
          </p:spPr>
          <p:txBody>
            <a:bodyPr wrap="square" rtlCol="0">
              <a:spAutoFit/>
            </a:bodyPr>
            <a:lstStyle/>
            <a:p>
              <a:pPr algn="ctr"/>
              <a:r>
                <a:rPr lang="es-EC" altLang="ko-KR" sz="1200" b="1" dirty="0" smtClean="0">
                  <a:solidFill>
                    <a:prstClr val="white"/>
                  </a:solidFill>
                  <a:latin typeface="Arial"/>
                  <a:cs typeface="Arial" pitchFamily="34" charset="0"/>
                </a:rPr>
                <a:t>Identificación en la interfaz</a:t>
              </a:r>
              <a:endParaRPr lang="es-419" altLang="ko-KR" sz="1200" b="1" dirty="0">
                <a:solidFill>
                  <a:prstClr val="white"/>
                </a:solidFill>
                <a:latin typeface="Arial"/>
                <a:cs typeface="Arial" pitchFamily="34" charset="0"/>
              </a:endParaRPr>
            </a:p>
          </p:txBody>
        </p:sp>
      </p:grpSp>
      <p:grpSp>
        <p:nvGrpSpPr>
          <p:cNvPr id="116" name="Group 21">
            <a:extLst>
              <a:ext uri="{FF2B5EF4-FFF2-40B4-BE49-F238E27FC236}">
                <a16:creationId xmlns:a16="http://schemas.microsoft.com/office/drawing/2014/main" xmlns="" id="{A104EFA0-E700-4ACE-A13E-E8EC974BE83A}"/>
              </a:ext>
            </a:extLst>
          </p:cNvPr>
          <p:cNvGrpSpPr/>
          <p:nvPr/>
        </p:nvGrpSpPr>
        <p:grpSpPr>
          <a:xfrm>
            <a:off x="7180522" y="2999894"/>
            <a:ext cx="2571268" cy="494026"/>
            <a:chOff x="773809" y="3362835"/>
            <a:chExt cx="2089488" cy="494026"/>
          </a:xfrm>
        </p:grpSpPr>
        <p:sp>
          <p:nvSpPr>
            <p:cNvPr id="117" name="TextBox 22">
              <a:extLst>
                <a:ext uri="{FF2B5EF4-FFF2-40B4-BE49-F238E27FC236}">
                  <a16:creationId xmlns:a16="http://schemas.microsoft.com/office/drawing/2014/main" xmlns="" id="{90ACD672-3D15-4283-9B59-3E0A3A746125}"/>
                </a:ext>
              </a:extLst>
            </p:cNvPr>
            <p:cNvSpPr txBox="1"/>
            <p:nvPr/>
          </p:nvSpPr>
          <p:spPr>
            <a:xfrm>
              <a:off x="803640" y="3579862"/>
              <a:ext cx="2059657" cy="276999"/>
            </a:xfrm>
            <a:prstGeom prst="rect">
              <a:avLst/>
            </a:prstGeom>
            <a:noFill/>
          </p:spPr>
          <p:txBody>
            <a:bodyPr wrap="square" rtlCol="0">
              <a:spAutoFit/>
            </a:bodyPr>
            <a:lstStyle/>
            <a:p>
              <a:pPr algn="ctr"/>
              <a:endParaRPr lang="es-419" altLang="ko-KR" sz="1200" dirty="0">
                <a:solidFill>
                  <a:prstClr val="white"/>
                </a:solidFill>
                <a:latin typeface="Arial"/>
              </a:endParaRPr>
            </a:p>
          </p:txBody>
        </p:sp>
        <p:sp>
          <p:nvSpPr>
            <p:cNvPr id="118" name="TextBox 23">
              <a:extLst>
                <a:ext uri="{FF2B5EF4-FFF2-40B4-BE49-F238E27FC236}">
                  <a16:creationId xmlns:a16="http://schemas.microsoft.com/office/drawing/2014/main" xmlns="" id="{5E5B0D85-8830-450C-B787-6D4A33FF014B}"/>
                </a:ext>
              </a:extLst>
            </p:cNvPr>
            <p:cNvSpPr txBox="1"/>
            <p:nvPr/>
          </p:nvSpPr>
          <p:spPr>
            <a:xfrm>
              <a:off x="773809" y="3362835"/>
              <a:ext cx="2089488" cy="276999"/>
            </a:xfrm>
            <a:prstGeom prst="rect">
              <a:avLst/>
            </a:prstGeom>
            <a:noFill/>
          </p:spPr>
          <p:txBody>
            <a:bodyPr wrap="square" rtlCol="0">
              <a:spAutoFit/>
            </a:bodyPr>
            <a:lstStyle/>
            <a:p>
              <a:pPr algn="ctr"/>
              <a:r>
                <a:rPr lang="es-419" altLang="ko-KR" sz="1200" b="1" dirty="0">
                  <a:solidFill>
                    <a:prstClr val="white"/>
                  </a:solidFill>
                  <a:latin typeface="Arial"/>
                  <a:cs typeface="Arial" pitchFamily="34" charset="0"/>
                </a:rPr>
                <a:t>Resultados </a:t>
              </a:r>
              <a:r>
                <a:rPr lang="es-419" altLang="ko-KR" sz="1200" b="1" dirty="0" smtClean="0">
                  <a:solidFill>
                    <a:prstClr val="white"/>
                  </a:solidFill>
                  <a:latin typeface="Arial"/>
                  <a:cs typeface="Arial" pitchFamily="34" charset="0"/>
                </a:rPr>
                <a:t>de</a:t>
              </a:r>
              <a:r>
                <a:rPr lang="es-EC" altLang="ko-KR" sz="1200" b="1" dirty="0" smtClean="0">
                  <a:solidFill>
                    <a:prstClr val="white"/>
                  </a:solidFill>
                  <a:latin typeface="Arial"/>
                  <a:cs typeface="Arial" pitchFamily="34" charset="0"/>
                </a:rPr>
                <a:t> la identificación</a:t>
              </a:r>
              <a:endParaRPr lang="es-419" altLang="ko-KR" sz="1200" b="1" dirty="0">
                <a:solidFill>
                  <a:prstClr val="white"/>
                </a:solidFill>
                <a:latin typeface="Arial"/>
                <a:cs typeface="Arial" pitchFamily="34" charset="0"/>
              </a:endParaRPr>
            </a:p>
          </p:txBody>
        </p:sp>
      </p:grpSp>
      <p:sp>
        <p:nvSpPr>
          <p:cNvPr id="139" name="Rectangle 7">
            <a:extLst>
              <a:ext uri="{FF2B5EF4-FFF2-40B4-BE49-F238E27FC236}">
                <a16:creationId xmlns:a16="http://schemas.microsoft.com/office/drawing/2014/main" xmlns="" id="{C027381C-9449-4A12-8663-CBBC815E9000}"/>
              </a:ext>
            </a:extLst>
          </p:cNvPr>
          <p:cNvSpPr/>
          <p:nvPr/>
        </p:nvSpPr>
        <p:spPr>
          <a:xfrm>
            <a:off x="8248726" y="2361077"/>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1" name="Trapezoid 13">
            <a:extLst>
              <a:ext uri="{FF2B5EF4-FFF2-40B4-BE49-F238E27FC236}">
                <a16:creationId xmlns:a16="http://schemas.microsoft.com/office/drawing/2014/main" xmlns="" id="{D3A87463-25E8-459F-9C14-C1F57087A600}"/>
              </a:ext>
            </a:extLst>
          </p:cNvPr>
          <p:cNvSpPr/>
          <p:nvPr/>
        </p:nvSpPr>
        <p:spPr>
          <a:xfrm>
            <a:off x="2775881" y="5148827"/>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2" name="Imagen 21"/>
          <p:cNvPicPr/>
          <p:nvPr/>
        </p:nvPicPr>
        <p:blipFill>
          <a:blip r:embed="rId4"/>
          <a:stretch>
            <a:fillRect/>
          </a:stretch>
        </p:blipFill>
        <p:spPr>
          <a:xfrm>
            <a:off x="773699" y="2258734"/>
            <a:ext cx="4691214" cy="674782"/>
          </a:xfrm>
          <a:prstGeom prst="rect">
            <a:avLst/>
          </a:prstGeom>
        </p:spPr>
      </p:pic>
      <p:pic>
        <p:nvPicPr>
          <p:cNvPr id="23" name="Imagen 22"/>
          <p:cNvPicPr/>
          <p:nvPr/>
        </p:nvPicPr>
        <p:blipFill>
          <a:blip r:embed="rId5"/>
          <a:stretch>
            <a:fillRect/>
          </a:stretch>
        </p:blipFill>
        <p:spPr>
          <a:xfrm>
            <a:off x="6951683" y="3355420"/>
            <a:ext cx="4536272" cy="3155626"/>
          </a:xfrm>
          <a:prstGeom prst="rect">
            <a:avLst/>
          </a:prstGeom>
        </p:spPr>
      </p:pic>
    </p:spTree>
    <p:extLst>
      <p:ext uri="{BB962C8B-B14F-4D97-AF65-F5344CB8AC3E}">
        <p14:creationId xmlns:p14="http://schemas.microsoft.com/office/powerpoint/2010/main" val="17951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sysClr val="window" lastClr="FFFFFF"/>
                </a:solidFill>
                <a:effectLst/>
                <a:uLnTx/>
                <a:uFillTx/>
                <a:latin typeface="Open Sans" panose="020B0606030504020204" pitchFamily="34" charset="0"/>
              </a:rPr>
              <a:t>BÚSQUEDA DE PERSONA</a:t>
            </a:r>
          </a:p>
        </p:txBody>
      </p:sp>
      <p:sp>
        <p:nvSpPr>
          <p:cNvPr id="4" name="Subtitle 4">
            <a:extLst>
              <a:ext uri="{FF2B5EF4-FFF2-40B4-BE49-F238E27FC236}">
                <a16:creationId xmlns:a16="http://schemas.microsoft.com/office/drawing/2014/main" xmlns="" id="{08688EDF-034E-41C4-9C36-55CB28254DCF}"/>
              </a:ext>
            </a:extLst>
          </p:cNvPr>
          <p:cNvSpPr txBox="1">
            <a:spLocks/>
          </p:cNvSpPr>
          <p:nvPr/>
        </p:nvSpPr>
        <p:spPr>
          <a:xfrm>
            <a:off x="723142" y="905080"/>
            <a:ext cx="537285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Re-Identificación de persona</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sp>
        <p:nvSpPr>
          <p:cNvPr id="5" name="Subtitle 4">
            <a:extLst>
              <a:ext uri="{FF2B5EF4-FFF2-40B4-BE49-F238E27FC236}">
                <a16:creationId xmlns:a16="http://schemas.microsoft.com/office/drawing/2014/main" xmlns="" id="{626D44D4-AF33-4E61-8FC8-481D7E59F008}"/>
              </a:ext>
            </a:extLst>
          </p:cNvPr>
          <p:cNvSpPr txBox="1">
            <a:spLocks/>
          </p:cNvSpPr>
          <p:nvPr/>
        </p:nvSpPr>
        <p:spPr>
          <a:xfrm>
            <a:off x="6096000" y="905080"/>
            <a:ext cx="583438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Sistema Completo implementado</a:t>
            </a:r>
            <a:endParaRPr kumimoji="0" lang="es-419" sz="2800" b="1" u="none" strike="noStrike" kern="1200" cap="none" spc="0" normalizeH="0" baseline="0" dirty="0">
              <a:ln>
                <a:noFill/>
              </a:ln>
              <a:solidFill>
                <a:srgbClr val="2980B9">
                  <a:lumMod val="60000"/>
                  <a:lumOff val="40000"/>
                </a:srgbClr>
              </a:solidFill>
              <a:effectLst/>
              <a:uLnTx/>
              <a:uFillTx/>
              <a:latin typeface="Open Sans" panose="020B0606030504020204" pitchFamily="34" charset="0"/>
            </a:endParaRPr>
          </a:p>
        </p:txBody>
      </p:sp>
      <p:pic>
        <p:nvPicPr>
          <p:cNvPr id="6" name="Imagen 5">
            <a:extLst>
              <a:ext uri="{FF2B5EF4-FFF2-40B4-BE49-F238E27FC236}">
                <a16:creationId xmlns:a16="http://schemas.microsoft.com/office/drawing/2014/main" xmlns="" id="{B8ACB506-A6EF-4C34-8CF5-DDC6C9EAA0CE}"/>
              </a:ext>
            </a:extLst>
          </p:cNvPr>
          <p:cNvPicPr>
            <a:picLocks noChangeAspect="1"/>
          </p:cNvPicPr>
          <p:nvPr/>
        </p:nvPicPr>
        <p:blipFill>
          <a:blip r:embed="rId4"/>
          <a:stretch>
            <a:fillRect/>
          </a:stretch>
        </p:blipFill>
        <p:spPr>
          <a:xfrm>
            <a:off x="606851" y="1581515"/>
            <a:ext cx="5113020" cy="2164080"/>
          </a:xfrm>
          <a:prstGeom prst="rect">
            <a:avLst/>
          </a:prstGeom>
          <a:gradFill flip="none" rotWithShape="1">
            <a:gsLst>
              <a:gs pos="0">
                <a:srgbClr val="029676"/>
              </a:gs>
              <a:gs pos="100000">
                <a:srgbClr val="4AB5C4"/>
              </a:gs>
            </a:gsLst>
            <a:lin ang="10800000" scaled="1"/>
            <a:tileRect/>
          </a:gradFill>
        </p:spPr>
      </p:pic>
      <p:pic>
        <p:nvPicPr>
          <p:cNvPr id="7" name="Imagen 6">
            <a:extLst>
              <a:ext uri="{FF2B5EF4-FFF2-40B4-BE49-F238E27FC236}">
                <a16:creationId xmlns:a16="http://schemas.microsoft.com/office/drawing/2014/main" xmlns="" id="{153D7F85-B647-437E-8BEE-A9D58D35EBA4}"/>
              </a:ext>
            </a:extLst>
          </p:cNvPr>
          <p:cNvPicPr>
            <a:picLocks noChangeAspect="1"/>
          </p:cNvPicPr>
          <p:nvPr/>
        </p:nvPicPr>
        <p:blipFill>
          <a:blip r:embed="rId5"/>
          <a:stretch>
            <a:fillRect/>
          </a:stretch>
        </p:blipFill>
        <p:spPr>
          <a:xfrm>
            <a:off x="6313756" y="1490624"/>
            <a:ext cx="5398875" cy="5148551"/>
          </a:xfrm>
          <a:prstGeom prst="rect">
            <a:avLst/>
          </a:prstGeom>
          <a:gradFill flip="none" rotWithShape="1">
            <a:gsLst>
              <a:gs pos="0">
                <a:srgbClr val="029676"/>
              </a:gs>
              <a:gs pos="100000">
                <a:srgbClr val="4AB5C4"/>
              </a:gs>
            </a:gsLst>
            <a:lin ang="10800000" scaled="1"/>
            <a:tileRect/>
          </a:gradFill>
        </p:spPr>
      </p:pic>
      <p:pic>
        <p:nvPicPr>
          <p:cNvPr id="28" name="Imagen 27">
            <a:extLst>
              <a:ext uri="{FF2B5EF4-FFF2-40B4-BE49-F238E27FC236}">
                <a16:creationId xmlns:a16="http://schemas.microsoft.com/office/drawing/2014/main" xmlns="" id="{9BC33C00-ADB1-4557-B828-195777A32530}"/>
              </a:ext>
            </a:extLst>
          </p:cNvPr>
          <p:cNvPicPr/>
          <p:nvPr/>
        </p:nvPicPr>
        <p:blipFill rotWithShape="1">
          <a:blip r:embed="rId6"/>
          <a:srcRect t="33302" b="33470"/>
          <a:stretch/>
        </p:blipFill>
        <p:spPr>
          <a:xfrm>
            <a:off x="902760" y="3934736"/>
            <a:ext cx="4532839" cy="2683497"/>
          </a:xfrm>
          <a:prstGeom prst="rect">
            <a:avLst/>
          </a:prstGeom>
        </p:spPr>
      </p:pic>
    </p:spTree>
    <p:extLst>
      <p:ext uri="{BB962C8B-B14F-4D97-AF65-F5344CB8AC3E}">
        <p14:creationId xmlns:p14="http://schemas.microsoft.com/office/powerpoint/2010/main" val="38316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1</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distancias</a:t>
            </a:r>
            <a:endParaRPr lang="es-EC" sz="1400" b="1" u="sng" dirty="0">
              <a:effectLst/>
              <a:latin typeface="Arial" panose="020B0604020202020204" pitchFamily="34" charset="0"/>
              <a:ea typeface="Calibri" panose="020F050202020403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965526138"/>
              </p:ext>
            </p:extLst>
          </p:nvPr>
        </p:nvGraphicFramePr>
        <p:xfrm>
          <a:off x="187751" y="2053212"/>
          <a:ext cx="6328960" cy="4686330"/>
        </p:xfrm>
        <a:graphic>
          <a:graphicData uri="http://schemas.openxmlformats.org/drawingml/2006/table">
            <a:tbl>
              <a:tblPr firstRow="1" firstCol="1" bandRow="1">
                <a:tableStyleId>{9D7B26C5-4107-4FEC-AEDC-1716B250A1EF}</a:tableStyleId>
              </a:tblPr>
              <a:tblGrid>
                <a:gridCol w="894288"/>
                <a:gridCol w="583656"/>
                <a:gridCol w="694783"/>
                <a:gridCol w="648341"/>
                <a:gridCol w="1012047"/>
                <a:gridCol w="828270"/>
                <a:gridCol w="694783"/>
                <a:gridCol w="972792"/>
              </a:tblGrid>
              <a:tr h="182424">
                <a:tc gridSpan="2">
                  <a:txBody>
                    <a:bodyPr/>
                    <a:lstStyle/>
                    <a:p>
                      <a:pPr algn="ctr">
                        <a:lnSpc>
                          <a:spcPct val="150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hMerge="1">
                  <a:txBody>
                    <a:bodyPr/>
                    <a:lstStyle/>
                    <a:p>
                      <a:endParaRPr lang="es-EC"/>
                    </a:p>
                  </a:txBody>
                  <a:tcPr/>
                </a:tc>
                <a:tc gridSpan="2">
                  <a:txBody>
                    <a:bodyPr/>
                    <a:lstStyle/>
                    <a:p>
                      <a:pPr algn="ctr">
                        <a:lnSpc>
                          <a:spcPct val="150000"/>
                        </a:lnSpc>
                        <a:spcAft>
                          <a:spcPts val="0"/>
                        </a:spcAft>
                      </a:pPr>
                      <a:r>
                        <a:rPr lang="es-EC" sz="1200">
                          <a:effectLst/>
                        </a:rPr>
                        <a:t>Distancia 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hMerge="1">
                  <a:txBody>
                    <a:bodyPr/>
                    <a:lstStyle/>
                    <a:p>
                      <a:endParaRPr lang="es-EC"/>
                    </a:p>
                  </a:txBody>
                  <a:tcPr/>
                </a:tc>
                <a:tc gridSpan="2">
                  <a:txBody>
                    <a:bodyPr/>
                    <a:lstStyle/>
                    <a:p>
                      <a:pPr algn="ctr">
                        <a:lnSpc>
                          <a:spcPct val="150000"/>
                        </a:lnSpc>
                        <a:spcAft>
                          <a:spcPts val="0"/>
                        </a:spcAft>
                      </a:pPr>
                      <a:r>
                        <a:rPr lang="es-EC" sz="1200">
                          <a:effectLst/>
                        </a:rPr>
                        <a:t>Distancia 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hMerge="1">
                  <a:txBody>
                    <a:bodyPr/>
                    <a:lstStyle/>
                    <a:p>
                      <a:endParaRPr lang="es-EC"/>
                    </a:p>
                  </a:txBody>
                  <a:tcPr/>
                </a:tc>
                <a:tc gridSpan="2">
                  <a:txBody>
                    <a:bodyPr/>
                    <a:lstStyle/>
                    <a:p>
                      <a:pPr algn="ctr">
                        <a:lnSpc>
                          <a:spcPct val="150000"/>
                        </a:lnSpc>
                        <a:spcAft>
                          <a:spcPts val="0"/>
                        </a:spcAft>
                      </a:pPr>
                      <a:r>
                        <a:rPr lang="es-EC" sz="1200">
                          <a:effectLst/>
                        </a:rPr>
                        <a:t>Distancia 3</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hMerge="1">
                  <a:txBody>
                    <a:bodyPr/>
                    <a:lstStyle/>
                    <a:p>
                      <a:endParaRPr lang="es-EC"/>
                    </a:p>
                  </a:txBody>
                  <a:tcPr/>
                </a:tc>
              </a:tr>
              <a:tr h="608081">
                <a:tc>
                  <a:txBody>
                    <a:bodyPr/>
                    <a:lstStyle/>
                    <a:p>
                      <a:pPr algn="ctr">
                        <a:lnSpc>
                          <a:spcPct val="150000"/>
                        </a:lnSpc>
                        <a:spcAft>
                          <a:spcPts val="0"/>
                        </a:spcAft>
                      </a:pPr>
                      <a:r>
                        <a:rPr lang="es-EC" sz="1200">
                          <a:effectLst/>
                        </a:rPr>
                        <a:t>Usuario-código</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Lúmenes</a:t>
                      </a:r>
                    </a:p>
                    <a:p>
                      <a:pPr algn="ctr">
                        <a:lnSpc>
                          <a:spcPct val="150000"/>
                        </a:lnSpc>
                        <a:spcAft>
                          <a:spcPts val="0"/>
                        </a:spcAft>
                      </a:pPr>
                      <a:r>
                        <a:rPr lang="es-EC" sz="1200">
                          <a:effectLst/>
                        </a:rPr>
                        <a:t>[lx]</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Precisión %</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Tiempo [s]</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Precisión %</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Tiempo [s]</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Precisión %</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Tiempo [s]</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2.91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99.78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2.39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334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2.58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99.55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3.46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99.93</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2.74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336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92.28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2.88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99.86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2.89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99.88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2.14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3.16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99.85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2.15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99.88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1.99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318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98.52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2.88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99.74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2.72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99.66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2.85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334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99.11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3.04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99.54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99.05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1.96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0007</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306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98.00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3.85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99.77</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99.70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2.31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99.66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3.61</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99.35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3.93</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99.08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2.16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0009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315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99.97</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3.64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99.24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2.13</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04041">
                <a:tc>
                  <a:txBody>
                    <a:bodyPr/>
                    <a:lstStyle/>
                    <a:p>
                      <a:pPr algn="ctr">
                        <a:lnSpc>
                          <a:spcPct val="150000"/>
                        </a:lnSpc>
                        <a:spcAft>
                          <a:spcPts val="0"/>
                        </a:spcAft>
                      </a:pPr>
                      <a:r>
                        <a:rPr lang="es-EC" sz="1200">
                          <a:effectLst/>
                        </a:rPr>
                        <a:t>0010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320</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99.17</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3.67</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99.29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99.6</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2.14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r h="364849">
                <a:tc>
                  <a:txBody>
                    <a:bodyPr/>
                    <a:lstStyle/>
                    <a:p>
                      <a:pPr algn="ctr">
                        <a:lnSpc>
                          <a:spcPct val="150000"/>
                        </a:lnSpc>
                        <a:spcAft>
                          <a:spcPts val="0"/>
                        </a:spcAft>
                      </a:pPr>
                      <a:r>
                        <a:rPr lang="es-EC" sz="1200">
                          <a:effectLst/>
                        </a:rPr>
                        <a:t>Prom.</a:t>
                      </a:r>
                    </a:p>
                    <a:p>
                      <a:pPr algn="ctr">
                        <a:lnSpc>
                          <a:spcPct val="150000"/>
                        </a:lnSpc>
                        <a:spcAft>
                          <a:spcPts val="0"/>
                        </a:spcAft>
                      </a:pPr>
                      <a:r>
                        <a:rPr lang="es-EC" sz="1200">
                          <a:effectLst/>
                        </a:rPr>
                        <a:t>Total</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324</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98.645</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3.222</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99.669</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dirty="0">
                          <a:effectLst/>
                        </a:rPr>
                        <a:t>3.24</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a:effectLst/>
                        </a:rPr>
                        <a:t>99.598</a:t>
                      </a:r>
                      <a:endParaRPr lang="es-EC" sz="1200" b="1">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c>
                  <a:txBody>
                    <a:bodyPr/>
                    <a:lstStyle/>
                    <a:p>
                      <a:pPr algn="ctr">
                        <a:lnSpc>
                          <a:spcPct val="150000"/>
                        </a:lnSpc>
                        <a:spcAft>
                          <a:spcPts val="0"/>
                        </a:spcAft>
                      </a:pPr>
                      <a:r>
                        <a:rPr lang="es-EC" sz="1200" dirty="0">
                          <a:effectLst/>
                        </a:rPr>
                        <a:t>2.281</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16584" marR="16584" marT="0" marB="0"/>
                </a:tc>
              </a:tr>
            </a:tbl>
          </a:graphicData>
        </a:graphic>
      </p:graphicFrame>
      <p:graphicFrame>
        <p:nvGraphicFramePr>
          <p:cNvPr id="17" name="Gráfico 16"/>
          <p:cNvGraphicFramePr/>
          <p:nvPr>
            <p:extLst>
              <p:ext uri="{D42A27DB-BD31-4B8C-83A1-F6EECF244321}">
                <p14:modId xmlns:p14="http://schemas.microsoft.com/office/powerpoint/2010/main" val="3861409380"/>
              </p:ext>
            </p:extLst>
          </p:nvPr>
        </p:nvGraphicFramePr>
        <p:xfrm>
          <a:off x="7205775" y="1575428"/>
          <a:ext cx="4276725" cy="2362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áfico 17"/>
          <p:cNvGraphicFramePr/>
          <p:nvPr>
            <p:extLst>
              <p:ext uri="{D42A27DB-BD31-4B8C-83A1-F6EECF244321}">
                <p14:modId xmlns:p14="http://schemas.microsoft.com/office/powerpoint/2010/main" val="1134723788"/>
              </p:ext>
            </p:extLst>
          </p:nvPr>
        </p:nvGraphicFramePr>
        <p:xfrm>
          <a:off x="7147707" y="4043362"/>
          <a:ext cx="4181475" cy="24288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6767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Resultados PRUEBA 1</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distancias</a:t>
            </a:r>
            <a:endParaRPr lang="es-EC" sz="1400" b="1" u="sng" dirty="0">
              <a:effectLst/>
              <a:latin typeface="Arial" panose="020B0604020202020204" pitchFamily="34" charset="0"/>
              <a:ea typeface="Calibri" panose="020F0502020204030204" pitchFamily="34" charset="0"/>
            </a:endParaRPr>
          </a:p>
        </p:txBody>
      </p:sp>
      <p:graphicFrame>
        <p:nvGraphicFramePr>
          <p:cNvPr id="13" name="Gráfico 12"/>
          <p:cNvGraphicFramePr/>
          <p:nvPr>
            <p:extLst>
              <p:ext uri="{D42A27DB-BD31-4B8C-83A1-F6EECF244321}">
                <p14:modId xmlns:p14="http://schemas.microsoft.com/office/powerpoint/2010/main" val="2420745140"/>
              </p:ext>
            </p:extLst>
          </p:nvPr>
        </p:nvGraphicFramePr>
        <p:xfrm>
          <a:off x="916183" y="2113713"/>
          <a:ext cx="4613388" cy="27597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p:cNvGraphicFramePr/>
          <p:nvPr>
            <p:extLst>
              <p:ext uri="{D42A27DB-BD31-4B8C-83A1-F6EECF244321}">
                <p14:modId xmlns:p14="http://schemas.microsoft.com/office/powerpoint/2010/main" val="3649079839"/>
              </p:ext>
            </p:extLst>
          </p:nvPr>
        </p:nvGraphicFramePr>
        <p:xfrm>
          <a:off x="6527772" y="1929801"/>
          <a:ext cx="4719412" cy="28317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12740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2</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606851" y="1335448"/>
            <a:ext cx="5581832" cy="523220"/>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distintos niveles de iluminación</a:t>
            </a:r>
            <a:endParaRPr lang="es-EC" sz="1400" b="1" u="sng" dirty="0">
              <a:effectLst/>
              <a:latin typeface="Arial" panose="020B0604020202020204" pitchFamily="34" charset="0"/>
              <a:ea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645085201"/>
              </p:ext>
            </p:extLst>
          </p:nvPr>
        </p:nvGraphicFramePr>
        <p:xfrm>
          <a:off x="244476" y="1852696"/>
          <a:ext cx="6735871" cy="4779927"/>
        </p:xfrm>
        <a:graphic>
          <a:graphicData uri="http://schemas.openxmlformats.org/drawingml/2006/table">
            <a:tbl>
              <a:tblPr firstRow="1" firstCol="1" bandRow="1">
                <a:tableStyleId>{3B4B98B0-60AC-42C2-AFA5-B58CD77FA1E5}</a:tableStyleId>
              </a:tblPr>
              <a:tblGrid>
                <a:gridCol w="966751"/>
                <a:gridCol w="1052180"/>
                <a:gridCol w="870860"/>
                <a:gridCol w="1052180"/>
                <a:gridCol w="870860"/>
                <a:gridCol w="1052180"/>
                <a:gridCol w="870860"/>
              </a:tblGrid>
              <a:tr h="619547">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2">
                  <a:txBody>
                    <a:bodyPr/>
                    <a:lstStyle/>
                    <a:p>
                      <a:pPr algn="ctr">
                        <a:lnSpc>
                          <a:spcPct val="150000"/>
                        </a:lnSpc>
                        <a:spcAft>
                          <a:spcPts val="0"/>
                        </a:spcAft>
                      </a:pPr>
                      <a:r>
                        <a:rPr lang="es-EC" sz="1100">
                          <a:effectLst/>
                        </a:rPr>
                        <a:t>Distancia 1.20mts</a:t>
                      </a:r>
                    </a:p>
                    <a:p>
                      <a:pPr algn="ctr">
                        <a:lnSpc>
                          <a:spcPct val="150000"/>
                        </a:lnSpc>
                        <a:spcAft>
                          <a:spcPts val="0"/>
                        </a:spcAft>
                      </a:pPr>
                      <a:r>
                        <a:rPr lang="es-EC" sz="1100">
                          <a:effectLst/>
                        </a:rPr>
                        <a:t>Luz 1≈365 lx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100">
                          <a:effectLst/>
                        </a:rPr>
                        <a:t>Distancia 0.90 mts</a:t>
                      </a:r>
                    </a:p>
                    <a:p>
                      <a:pPr algn="ctr">
                        <a:lnSpc>
                          <a:spcPct val="150000"/>
                        </a:lnSpc>
                        <a:spcAft>
                          <a:spcPts val="0"/>
                        </a:spcAft>
                      </a:pPr>
                      <a:r>
                        <a:rPr lang="es-EC" sz="1100">
                          <a:effectLst/>
                        </a:rPr>
                        <a:t>Luz 2 ≈660 lx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100">
                          <a:effectLst/>
                        </a:rPr>
                        <a:t>Distancia 0.50 mts</a:t>
                      </a:r>
                    </a:p>
                    <a:p>
                      <a:pPr algn="ctr">
                        <a:lnSpc>
                          <a:spcPct val="150000"/>
                        </a:lnSpc>
                        <a:spcAft>
                          <a:spcPts val="0"/>
                        </a:spcAft>
                      </a:pPr>
                      <a:r>
                        <a:rPr lang="es-EC" sz="1100">
                          <a:effectLst/>
                        </a:rPr>
                        <a:t>Luz 3≈40 lx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C"/>
                    </a:p>
                  </a:txBody>
                  <a:tcPr/>
                </a:tc>
              </a:tr>
              <a:tr h="619713">
                <a:tc>
                  <a:txBody>
                    <a:bodyPr/>
                    <a:lstStyle/>
                    <a:p>
                      <a:pPr algn="ctr">
                        <a:lnSpc>
                          <a:spcPct val="150000"/>
                        </a:lnSpc>
                        <a:spcAft>
                          <a:spcPts val="0"/>
                        </a:spcAft>
                      </a:pPr>
                      <a:r>
                        <a:rPr lang="es-EC" sz="1100">
                          <a:effectLst/>
                        </a:rPr>
                        <a:t>Usuario-Código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Precisión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Tiempo [s]</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Precisión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Tiempo [s]</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Precisión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Tiempo [s]</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99.75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3.36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99.88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3.49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99.98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3.97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95.03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3.39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99.30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3.45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99.73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3.81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94.95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2.4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99.89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3.08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99.65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3.49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98.53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3.02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99.97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2.92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99.98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99.55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2.53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92.88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3.21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99.66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3.46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99.96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4.13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99.03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3.39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97.19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3.77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99.83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3.37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96.85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3.81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98.91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2.91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98.94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3.68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98.66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3.71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3.04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96.91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4.09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95.55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4.43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292112">
                <a:tc>
                  <a:txBody>
                    <a:bodyPr/>
                    <a:lstStyle/>
                    <a:p>
                      <a:pPr algn="ctr">
                        <a:lnSpc>
                          <a:spcPct val="150000"/>
                        </a:lnSpc>
                        <a:spcAft>
                          <a:spcPts val="0"/>
                        </a:spcAft>
                      </a:pPr>
                      <a:r>
                        <a:rPr lang="es-EC" sz="1100">
                          <a:effectLst/>
                        </a:rPr>
                        <a:t>0010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94.78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3.24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95.36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3.26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94.44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3.98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619547">
                <a:tc>
                  <a:txBody>
                    <a:bodyPr/>
                    <a:lstStyle/>
                    <a:p>
                      <a:pPr algn="ctr">
                        <a:lnSpc>
                          <a:spcPct val="150000"/>
                        </a:lnSpc>
                        <a:spcAft>
                          <a:spcPts val="0"/>
                        </a:spcAft>
                      </a:pPr>
                      <a:r>
                        <a:rPr lang="es-EC" sz="1100">
                          <a:effectLst/>
                        </a:rPr>
                        <a:t>Prom.</a:t>
                      </a:r>
                    </a:p>
                    <a:p>
                      <a:pPr algn="ctr">
                        <a:lnSpc>
                          <a:spcPct val="150000"/>
                        </a:lnSpc>
                        <a:spcAft>
                          <a:spcPts val="0"/>
                        </a:spcAft>
                      </a:pPr>
                      <a:r>
                        <a:rPr lang="es-EC" sz="1100">
                          <a:effectLst/>
                        </a:rPr>
                        <a:t>Total</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97.756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3.102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98.199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3.394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a:effectLst/>
                        </a:rPr>
                        <a:t>98.169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100" dirty="0">
                          <a:effectLst/>
                        </a:rPr>
                        <a:t>3.753</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graphicFrame>
        <p:nvGraphicFramePr>
          <p:cNvPr id="14" name="Gráfico 13"/>
          <p:cNvGraphicFramePr/>
          <p:nvPr>
            <p:extLst>
              <p:ext uri="{D42A27DB-BD31-4B8C-83A1-F6EECF244321}">
                <p14:modId xmlns:p14="http://schemas.microsoft.com/office/powerpoint/2010/main" val="2078856011"/>
              </p:ext>
            </p:extLst>
          </p:nvPr>
        </p:nvGraphicFramePr>
        <p:xfrm>
          <a:off x="7575242" y="1597058"/>
          <a:ext cx="4506124" cy="25499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p:nvPr>
            <p:extLst>
              <p:ext uri="{D42A27DB-BD31-4B8C-83A1-F6EECF244321}">
                <p14:modId xmlns:p14="http://schemas.microsoft.com/office/powerpoint/2010/main" val="1692367519"/>
              </p:ext>
            </p:extLst>
          </p:nvPr>
        </p:nvGraphicFramePr>
        <p:xfrm>
          <a:off x="7575242" y="4006461"/>
          <a:ext cx="4506124" cy="284316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37036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Resultados PRUEBA 2</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523220"/>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distintos niveles de luz</a:t>
            </a:r>
            <a:endParaRPr lang="es-EC" sz="1400" b="1" u="sng" dirty="0">
              <a:effectLst/>
              <a:latin typeface="Arial" panose="020B0604020202020204" pitchFamily="34" charset="0"/>
              <a:ea typeface="Calibri" panose="020F0502020204030204" pitchFamily="34" charset="0"/>
            </a:endParaRPr>
          </a:p>
        </p:txBody>
      </p:sp>
      <p:graphicFrame>
        <p:nvGraphicFramePr>
          <p:cNvPr id="15" name="Gráfico 14"/>
          <p:cNvGraphicFramePr/>
          <p:nvPr>
            <p:extLst>
              <p:ext uri="{D42A27DB-BD31-4B8C-83A1-F6EECF244321}">
                <p14:modId xmlns:p14="http://schemas.microsoft.com/office/powerpoint/2010/main" val="3341985217"/>
              </p:ext>
            </p:extLst>
          </p:nvPr>
        </p:nvGraphicFramePr>
        <p:xfrm>
          <a:off x="916183" y="2098602"/>
          <a:ext cx="4777408" cy="31173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p:nvPr>
            <p:extLst>
              <p:ext uri="{D42A27DB-BD31-4B8C-83A1-F6EECF244321}">
                <p14:modId xmlns:p14="http://schemas.microsoft.com/office/powerpoint/2010/main" val="182940565"/>
              </p:ext>
            </p:extLst>
          </p:nvPr>
        </p:nvGraphicFramePr>
        <p:xfrm>
          <a:off x="6498015" y="1774732"/>
          <a:ext cx="4830620" cy="32468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43636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3</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523220"/>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con diferentes perfiles</a:t>
            </a:r>
            <a:endParaRPr lang="es-EC" sz="1400" b="1" u="sng" dirty="0">
              <a:effectLst/>
              <a:latin typeface="Arial" panose="020B0604020202020204" pitchFamily="34" charset="0"/>
              <a:ea typeface="Calibri" panose="020F0502020204030204" pitchFamily="34" charset="0"/>
            </a:endParaRPr>
          </a:p>
        </p:txBody>
      </p:sp>
      <p:pic>
        <p:nvPicPr>
          <p:cNvPr id="13" name="Imagen 12"/>
          <p:cNvPicPr/>
          <p:nvPr/>
        </p:nvPicPr>
        <p:blipFill>
          <a:blip r:embed="rId4">
            <a:extLst>
              <a:ext uri="{28A0092B-C50C-407E-A947-70E740481C1C}">
                <a14:useLocalDpi xmlns:a14="http://schemas.microsoft.com/office/drawing/2010/main" val="0"/>
              </a:ext>
            </a:extLst>
          </a:blip>
          <a:stretch>
            <a:fillRect/>
          </a:stretch>
        </p:blipFill>
        <p:spPr>
          <a:xfrm>
            <a:off x="401170" y="2952014"/>
            <a:ext cx="6772362" cy="2405597"/>
          </a:xfrm>
          <a:prstGeom prst="rect">
            <a:avLst/>
          </a:prstGeom>
        </p:spPr>
      </p:pic>
      <p:graphicFrame>
        <p:nvGraphicFramePr>
          <p:cNvPr id="14" name="Gráfico 13"/>
          <p:cNvGraphicFramePr/>
          <p:nvPr>
            <p:extLst>
              <p:ext uri="{D42A27DB-BD31-4B8C-83A1-F6EECF244321}">
                <p14:modId xmlns:p14="http://schemas.microsoft.com/office/powerpoint/2010/main" val="2519788045"/>
              </p:ext>
            </p:extLst>
          </p:nvPr>
        </p:nvGraphicFramePr>
        <p:xfrm>
          <a:off x="7575242" y="1641282"/>
          <a:ext cx="4078605" cy="23133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p:cNvGraphicFramePr/>
          <p:nvPr>
            <p:extLst>
              <p:ext uri="{D42A27DB-BD31-4B8C-83A1-F6EECF244321}">
                <p14:modId xmlns:p14="http://schemas.microsoft.com/office/powerpoint/2010/main" val="2068221730"/>
              </p:ext>
            </p:extLst>
          </p:nvPr>
        </p:nvGraphicFramePr>
        <p:xfrm>
          <a:off x="7575242" y="3981248"/>
          <a:ext cx="4057650" cy="22955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22730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Resultados PRUEBA 3</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523220"/>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perfiles</a:t>
            </a:r>
            <a:endParaRPr lang="es-EC" sz="1400" b="1" u="sng" dirty="0">
              <a:effectLst/>
              <a:latin typeface="Arial" panose="020B0604020202020204" pitchFamily="34" charset="0"/>
              <a:ea typeface="Calibri" panose="020F0502020204030204" pitchFamily="34" charset="0"/>
            </a:endParaRPr>
          </a:p>
        </p:txBody>
      </p:sp>
      <p:graphicFrame>
        <p:nvGraphicFramePr>
          <p:cNvPr id="15" name="Gráfico 14"/>
          <p:cNvGraphicFramePr/>
          <p:nvPr>
            <p:extLst>
              <p:ext uri="{D42A27DB-BD31-4B8C-83A1-F6EECF244321}">
                <p14:modId xmlns:p14="http://schemas.microsoft.com/office/powerpoint/2010/main" val="4224384765"/>
              </p:ext>
            </p:extLst>
          </p:nvPr>
        </p:nvGraphicFramePr>
        <p:xfrm>
          <a:off x="723142" y="2170090"/>
          <a:ext cx="5210377" cy="30458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p:nvPr>
            <p:extLst>
              <p:ext uri="{D42A27DB-BD31-4B8C-83A1-F6EECF244321}">
                <p14:modId xmlns:p14="http://schemas.microsoft.com/office/powerpoint/2010/main" val="3187755503"/>
              </p:ext>
            </p:extLst>
          </p:nvPr>
        </p:nvGraphicFramePr>
        <p:xfrm>
          <a:off x="6604312" y="2145540"/>
          <a:ext cx="4986673" cy="32249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4879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7" name="Title 3">
            <a:extLst>
              <a:ext uri="{FF2B5EF4-FFF2-40B4-BE49-F238E27FC236}">
                <a16:creationId xmlns:a16="http://schemas.microsoft.com/office/drawing/2014/main" xmlns="" id="{041F5F1E-2400-4C50-B065-B5F84010EA5C}"/>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lang="es-EC" dirty="0">
                <a:solidFill>
                  <a:sysClr val="window" lastClr="FFFFFF"/>
                </a:solidFill>
              </a:rPr>
              <a:t>NTRODUCCIÓN</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2" name="Picture 2" descr="Resultado de imagen para logo espe">
            <a:extLst>
              <a:ext uri="{FF2B5EF4-FFF2-40B4-BE49-F238E27FC236}">
                <a16:creationId xmlns:a16="http://schemas.microsoft.com/office/drawing/2014/main" xmlns="" id="{FF5C2138-8A53-48BC-B95F-4BDF1F263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4" name="Subtitle 4">
            <a:extLst>
              <a:ext uri="{FF2B5EF4-FFF2-40B4-BE49-F238E27FC236}">
                <a16:creationId xmlns:a16="http://schemas.microsoft.com/office/drawing/2014/main" xmlns="" id="{D9D40398-7F24-4FEF-927A-7137E7024182}"/>
              </a:ext>
            </a:extLst>
          </p:cNvPr>
          <p:cNvSpPr txBox="1">
            <a:spLocks/>
          </p:cNvSpPr>
          <p:nvPr/>
        </p:nvSpPr>
        <p:spPr>
          <a:xfrm>
            <a:off x="723142" y="844604"/>
            <a:ext cx="2586251"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s-419" sz="2800" b="1" i="0" u="none" strike="noStrike" kern="1200" cap="none" spc="0" normalizeH="0" baseline="0" dirty="0">
                <a:ln>
                  <a:noFill/>
                </a:ln>
                <a:solidFill>
                  <a:srgbClr val="2980B9">
                    <a:lumMod val="60000"/>
                    <a:lumOff val="40000"/>
                  </a:srgbClr>
                </a:solidFill>
                <a:effectLst/>
                <a:uLnTx/>
                <a:uFillTx/>
                <a:latin typeface="Open Sans" panose="020B0606030504020204" pitchFamily="34" charset="0"/>
              </a:rPr>
              <a:t>Antecedentes</a:t>
            </a:r>
          </a:p>
        </p:txBody>
      </p:sp>
      <p:pic>
        <p:nvPicPr>
          <p:cNvPr id="101" name="Picture Placeholder 9">
            <a:extLst>
              <a:ext uri="{FF2B5EF4-FFF2-40B4-BE49-F238E27FC236}">
                <a16:creationId xmlns:a16="http://schemas.microsoft.com/office/drawing/2014/main" xmlns="" id="{74A64992-6F62-4C61-86EF-E7B85D2105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8231" y="1529512"/>
            <a:ext cx="3290553" cy="2118014"/>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106" name="Freeform 6">
            <a:extLst>
              <a:ext uri="{FF2B5EF4-FFF2-40B4-BE49-F238E27FC236}">
                <a16:creationId xmlns:a16="http://schemas.microsoft.com/office/drawing/2014/main" xmlns="" id="{2414A654-076E-443B-B25E-A1E6A522FEBC}"/>
              </a:ext>
            </a:extLst>
          </p:cNvPr>
          <p:cNvSpPr/>
          <p:nvPr/>
        </p:nvSpPr>
        <p:spPr>
          <a:xfrm>
            <a:off x="218230" y="3687735"/>
            <a:ext cx="1418419"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3">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110" name="Text Placeholder 3">
            <a:extLst>
              <a:ext uri="{FF2B5EF4-FFF2-40B4-BE49-F238E27FC236}">
                <a16:creationId xmlns:a16="http://schemas.microsoft.com/office/drawing/2014/main" xmlns="" id="{5B0DE9F3-3E15-4B30-A86A-37863D5B6803}"/>
              </a:ext>
            </a:extLst>
          </p:cNvPr>
          <p:cNvSpPr txBox="1">
            <a:spLocks/>
          </p:cNvSpPr>
          <p:nvPr/>
        </p:nvSpPr>
        <p:spPr>
          <a:xfrm>
            <a:off x="240204" y="3744837"/>
            <a:ext cx="1299082" cy="275913"/>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500" dirty="0">
                <a:solidFill>
                  <a:schemeClr val="bg1"/>
                </a:solidFill>
                <a:latin typeface="Raleway Medium"/>
              </a:rPr>
              <a:t>Agricultura</a:t>
            </a:r>
            <a:endParaRPr lang="en-GB" sz="1600" dirty="0">
              <a:solidFill>
                <a:schemeClr val="bg1"/>
              </a:solidFill>
              <a:latin typeface="Raleway Medium"/>
            </a:endParaRPr>
          </a:p>
        </p:txBody>
      </p:sp>
      <p:sp>
        <p:nvSpPr>
          <p:cNvPr id="35" name="Freeform 6">
            <a:extLst>
              <a:ext uri="{FF2B5EF4-FFF2-40B4-BE49-F238E27FC236}">
                <a16:creationId xmlns:a16="http://schemas.microsoft.com/office/drawing/2014/main" xmlns="" id="{0EAE52A0-AF8F-4B97-A113-B781C96B5A11}"/>
              </a:ext>
            </a:extLst>
          </p:cNvPr>
          <p:cNvSpPr/>
          <p:nvPr/>
        </p:nvSpPr>
        <p:spPr>
          <a:xfrm>
            <a:off x="933782" y="6337737"/>
            <a:ext cx="3510711" cy="347463"/>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2">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36" name="Text Placeholder 3">
            <a:extLst>
              <a:ext uri="{FF2B5EF4-FFF2-40B4-BE49-F238E27FC236}">
                <a16:creationId xmlns:a16="http://schemas.microsoft.com/office/drawing/2014/main" xmlns="" id="{2A4BD4E2-0817-4816-99A7-B168E12853E8}"/>
              </a:ext>
            </a:extLst>
          </p:cNvPr>
          <p:cNvSpPr txBox="1">
            <a:spLocks/>
          </p:cNvSpPr>
          <p:nvPr/>
        </p:nvSpPr>
        <p:spPr>
          <a:xfrm>
            <a:off x="952789" y="6409286"/>
            <a:ext cx="3599752" cy="256484"/>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C" sz="1400" dirty="0" smtClean="0">
                <a:solidFill>
                  <a:schemeClr val="bg1"/>
                </a:solidFill>
                <a:latin typeface="Raleway Medium"/>
              </a:rPr>
              <a:t>Tarjetas RFI</a:t>
            </a:r>
            <a:endParaRPr lang="es-419" sz="1400" dirty="0">
              <a:solidFill>
                <a:schemeClr val="bg1"/>
              </a:solidFill>
              <a:latin typeface="Raleway Medium"/>
            </a:endParaRPr>
          </a:p>
        </p:txBody>
      </p:sp>
      <p:sp>
        <p:nvSpPr>
          <p:cNvPr id="38" name="Freeform 6">
            <a:extLst>
              <a:ext uri="{FF2B5EF4-FFF2-40B4-BE49-F238E27FC236}">
                <a16:creationId xmlns:a16="http://schemas.microsoft.com/office/drawing/2014/main" xmlns="" id="{A0A64CB5-C5BB-40B4-90C5-8C80A1334D0E}"/>
              </a:ext>
            </a:extLst>
          </p:cNvPr>
          <p:cNvSpPr/>
          <p:nvPr/>
        </p:nvSpPr>
        <p:spPr>
          <a:xfrm>
            <a:off x="3989322" y="3687735"/>
            <a:ext cx="1418420"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5"/>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39" name="Text Placeholder 3">
            <a:extLst>
              <a:ext uri="{FF2B5EF4-FFF2-40B4-BE49-F238E27FC236}">
                <a16:creationId xmlns:a16="http://schemas.microsoft.com/office/drawing/2014/main" xmlns="" id="{BC46EACD-1C28-4D20-89C6-910A537A488B}"/>
              </a:ext>
            </a:extLst>
          </p:cNvPr>
          <p:cNvSpPr txBox="1">
            <a:spLocks/>
          </p:cNvSpPr>
          <p:nvPr/>
        </p:nvSpPr>
        <p:spPr>
          <a:xfrm>
            <a:off x="4008330" y="3700915"/>
            <a:ext cx="1299082" cy="275913"/>
          </a:xfrm>
          <a:prstGeom prst="rect">
            <a:avLst/>
          </a:prstGeom>
        </p:spPr>
        <p:txBody>
          <a:bodyP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C" sz="1400" dirty="0" smtClean="0">
                <a:solidFill>
                  <a:schemeClr val="bg1"/>
                </a:solidFill>
                <a:latin typeface="Raleway Medium"/>
              </a:rPr>
              <a:t>Transporte</a:t>
            </a:r>
            <a:endParaRPr lang="es-419" sz="1400" dirty="0">
              <a:solidFill>
                <a:schemeClr val="bg1"/>
              </a:solidFill>
              <a:latin typeface="Raleway Medium"/>
            </a:endParaRPr>
          </a:p>
        </p:txBody>
      </p:sp>
      <p:sp>
        <p:nvSpPr>
          <p:cNvPr id="41" name="Freeform 6">
            <a:extLst>
              <a:ext uri="{FF2B5EF4-FFF2-40B4-BE49-F238E27FC236}">
                <a16:creationId xmlns:a16="http://schemas.microsoft.com/office/drawing/2014/main" xmlns="" id="{E26D2E88-04C6-4A20-AD5D-52E149DBDCAB}"/>
              </a:ext>
            </a:extLst>
          </p:cNvPr>
          <p:cNvSpPr/>
          <p:nvPr/>
        </p:nvSpPr>
        <p:spPr>
          <a:xfrm>
            <a:off x="4893991" y="6327059"/>
            <a:ext cx="2968389"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2"/>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42" name="Text Placeholder 3">
            <a:extLst>
              <a:ext uri="{FF2B5EF4-FFF2-40B4-BE49-F238E27FC236}">
                <a16:creationId xmlns:a16="http://schemas.microsoft.com/office/drawing/2014/main" xmlns="" id="{74391BC7-53A3-4448-9255-BAC7631DFE4E}"/>
              </a:ext>
            </a:extLst>
          </p:cNvPr>
          <p:cNvSpPr txBox="1">
            <a:spLocks/>
          </p:cNvSpPr>
          <p:nvPr/>
        </p:nvSpPr>
        <p:spPr>
          <a:xfrm>
            <a:off x="4913000" y="6369422"/>
            <a:ext cx="2705740" cy="286001"/>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C" sz="1600" dirty="0" smtClean="0">
                <a:solidFill>
                  <a:schemeClr val="bg1"/>
                </a:solidFill>
                <a:latin typeface="Raleway Medium"/>
              </a:rPr>
              <a:t>Iris y mano</a:t>
            </a:r>
            <a:endParaRPr lang="en-GB" sz="1600" dirty="0">
              <a:solidFill>
                <a:schemeClr val="bg1"/>
              </a:solidFill>
              <a:latin typeface="Raleway Medium"/>
            </a:endParaRPr>
          </a:p>
        </p:txBody>
      </p:sp>
      <p:sp>
        <p:nvSpPr>
          <p:cNvPr id="47" name="Freeform 6">
            <a:extLst>
              <a:ext uri="{FF2B5EF4-FFF2-40B4-BE49-F238E27FC236}">
                <a16:creationId xmlns:a16="http://schemas.microsoft.com/office/drawing/2014/main" xmlns="" id="{B4C9EAE0-0958-454C-BC2E-F70A2DE787A6}"/>
              </a:ext>
            </a:extLst>
          </p:cNvPr>
          <p:cNvSpPr/>
          <p:nvPr/>
        </p:nvSpPr>
        <p:spPr>
          <a:xfrm>
            <a:off x="7862380" y="3665346"/>
            <a:ext cx="1299082"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48" name="Text Placeholder 3">
            <a:extLst>
              <a:ext uri="{FF2B5EF4-FFF2-40B4-BE49-F238E27FC236}">
                <a16:creationId xmlns:a16="http://schemas.microsoft.com/office/drawing/2014/main" xmlns="" id="{E8073646-D63B-4E55-B8F0-9EC841DFD8C2}"/>
              </a:ext>
            </a:extLst>
          </p:cNvPr>
          <p:cNvSpPr txBox="1">
            <a:spLocks/>
          </p:cNvSpPr>
          <p:nvPr/>
        </p:nvSpPr>
        <p:spPr>
          <a:xfrm>
            <a:off x="7881388" y="3717438"/>
            <a:ext cx="1299082" cy="275913"/>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419" sz="1500" dirty="0">
                <a:solidFill>
                  <a:schemeClr val="bg1"/>
                </a:solidFill>
                <a:latin typeface="Raleway Medium"/>
              </a:rPr>
              <a:t>Logística</a:t>
            </a:r>
            <a:endParaRPr lang="es-419" sz="1400" dirty="0">
              <a:solidFill>
                <a:schemeClr val="bg1"/>
              </a:solidFill>
              <a:latin typeface="Raleway Medium"/>
            </a:endParaRPr>
          </a:p>
        </p:txBody>
      </p:sp>
      <p:sp>
        <p:nvSpPr>
          <p:cNvPr id="1025" name="Freeform 6">
            <a:extLst>
              <a:ext uri="{FF2B5EF4-FFF2-40B4-BE49-F238E27FC236}">
                <a16:creationId xmlns:a16="http://schemas.microsoft.com/office/drawing/2014/main" xmlns="" id="{CE6BD40D-5E8C-442B-9B78-60D1B31771E8}"/>
              </a:ext>
            </a:extLst>
          </p:cNvPr>
          <p:cNvSpPr/>
          <p:nvPr/>
        </p:nvSpPr>
        <p:spPr>
          <a:xfrm>
            <a:off x="8969379" y="6337764"/>
            <a:ext cx="2185103" cy="328006"/>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accent4">
              <a:lumMod val="5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Raleway Medium"/>
              <a:ea typeface="+mn-ea"/>
              <a:cs typeface="+mn-cs"/>
            </a:endParaRPr>
          </a:p>
        </p:txBody>
      </p:sp>
      <p:sp>
        <p:nvSpPr>
          <p:cNvPr id="1027" name="Text Placeholder 3">
            <a:extLst>
              <a:ext uri="{FF2B5EF4-FFF2-40B4-BE49-F238E27FC236}">
                <a16:creationId xmlns:a16="http://schemas.microsoft.com/office/drawing/2014/main" xmlns="" id="{3666358D-B1EC-48BF-9B70-A4CF59BC4D3D}"/>
              </a:ext>
            </a:extLst>
          </p:cNvPr>
          <p:cNvSpPr txBox="1">
            <a:spLocks/>
          </p:cNvSpPr>
          <p:nvPr/>
        </p:nvSpPr>
        <p:spPr>
          <a:xfrm>
            <a:off x="8988389" y="6389856"/>
            <a:ext cx="2343386" cy="268788"/>
          </a:xfrm>
          <a:prstGeom prst="rect">
            <a:avLst/>
          </a:prstGeom>
        </p:spPr>
        <p:txBody>
          <a:bodyPr>
            <a:normAutofit fontScale="850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C" sz="1600" dirty="0" smtClean="0">
                <a:solidFill>
                  <a:schemeClr val="bg1"/>
                </a:solidFill>
                <a:latin typeface="Raleway Medium"/>
              </a:rPr>
              <a:t>Huella Dactilar</a:t>
            </a:r>
            <a:endParaRPr lang="es-419" sz="1600" dirty="0">
              <a:solidFill>
                <a:schemeClr val="bg1"/>
              </a:solidFill>
              <a:latin typeface="Raleway Medium"/>
            </a:endParaRPr>
          </a:p>
        </p:txBody>
      </p:sp>
      <p:sp>
        <p:nvSpPr>
          <p:cNvPr id="1029" name="Rectangle 2">
            <a:extLst>
              <a:ext uri="{FF2B5EF4-FFF2-40B4-BE49-F238E27FC236}">
                <a16:creationId xmlns:a16="http://schemas.microsoft.com/office/drawing/2014/main" xmlns="" id="{D712E04D-A09E-438F-873B-B4FF462B954F}"/>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1028" name="Picture 4" descr="Auditoria Especifica – Sistemas Biométricos – blog prue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532" y="4338656"/>
            <a:ext cx="3480333" cy="18973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Control de ACCESO BIOMÉTRICO, qué es y cómo funciona - Einat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9818" y="4414516"/>
            <a:ext cx="2961424" cy="18972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ACTERÍSTICAS ESENCIALES DE UN SISTEMA DE CONTROL DE ACCESO MODERNO – O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789" y="4236933"/>
            <a:ext cx="3154790" cy="21008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o práctico de la IA en el transpor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2072" y="1490625"/>
            <a:ext cx="3943473" cy="2087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oce las 4 industrias que se transformarán gracias a la inteligencia  artificial - IA Lat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2695" y="1415816"/>
            <a:ext cx="3986494" cy="224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5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4</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887231"/>
          </a:xfrm>
          <a:prstGeom prst="rect">
            <a:avLst/>
          </a:prstGeom>
          <a:noFill/>
        </p:spPr>
        <p:txBody>
          <a:bodyPr wrap="square">
            <a:spAutoFit/>
          </a:bodyPr>
          <a:lstStyle/>
          <a:p>
            <a:pPr algn="ct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distintos perfiles poca iluminaci</a:t>
            </a:r>
            <a:r>
              <a:rPr lang="es-MX" sz="1400" b="1" u="sng" dirty="0" smtClean="0">
                <a:latin typeface="Arial" panose="020B0604020202020204" pitchFamily="34" charset="0"/>
                <a:ea typeface="Calibri" panose="020F0502020204030204" pitchFamily="34" charset="0"/>
              </a:rPr>
              <a:t>ón</a:t>
            </a:r>
            <a:endParaRPr lang="es-EC" sz="1400" b="1" u="sng" dirty="0">
              <a:effectLst/>
              <a:latin typeface="Arial" panose="020B0604020202020204" pitchFamily="34" charset="0"/>
              <a:ea typeface="Calibri" panose="020F0502020204030204" pitchFamily="34" charset="0"/>
            </a:endParaRPr>
          </a:p>
        </p:txBody>
      </p:sp>
      <p:pic>
        <p:nvPicPr>
          <p:cNvPr id="13" name="Imagen 12"/>
          <p:cNvPicPr/>
          <p:nvPr/>
        </p:nvPicPr>
        <p:blipFill>
          <a:blip r:embed="rId4"/>
          <a:stretch>
            <a:fillRect/>
          </a:stretch>
        </p:blipFill>
        <p:spPr>
          <a:xfrm>
            <a:off x="375031" y="2731468"/>
            <a:ext cx="6502287" cy="2322029"/>
          </a:xfrm>
          <a:prstGeom prst="rect">
            <a:avLst/>
          </a:prstGeom>
        </p:spPr>
      </p:pic>
      <p:graphicFrame>
        <p:nvGraphicFramePr>
          <p:cNvPr id="14" name="Gráfico 13"/>
          <p:cNvGraphicFramePr/>
          <p:nvPr>
            <p:extLst>
              <p:ext uri="{D42A27DB-BD31-4B8C-83A1-F6EECF244321}">
                <p14:modId xmlns:p14="http://schemas.microsoft.com/office/powerpoint/2010/main" val="3652674022"/>
              </p:ext>
            </p:extLst>
          </p:nvPr>
        </p:nvGraphicFramePr>
        <p:xfrm>
          <a:off x="7689286" y="1558149"/>
          <a:ext cx="4006850" cy="24091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p:cNvGraphicFramePr/>
          <p:nvPr>
            <p:extLst>
              <p:ext uri="{D42A27DB-BD31-4B8C-83A1-F6EECF244321}">
                <p14:modId xmlns:p14="http://schemas.microsoft.com/office/powerpoint/2010/main" val="1277464782"/>
              </p:ext>
            </p:extLst>
          </p:nvPr>
        </p:nvGraphicFramePr>
        <p:xfrm>
          <a:off x="7575242" y="3976219"/>
          <a:ext cx="4506124" cy="275943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88228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Resultados PRUEBA 4</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887231"/>
          </a:xfrm>
          <a:prstGeom prst="rect">
            <a:avLst/>
          </a:prstGeom>
          <a:noFill/>
        </p:spPr>
        <p:txBody>
          <a:bodyPr wrap="square">
            <a:spAutoFit/>
          </a:bodyPr>
          <a:lstStyle/>
          <a:p>
            <a:pPr algn="ct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distintos perfiles poca iluminación</a:t>
            </a:r>
            <a:endParaRPr lang="es-EC" sz="1400" b="1" u="sng" dirty="0">
              <a:effectLst/>
              <a:latin typeface="Arial" panose="020B0604020202020204" pitchFamily="34" charset="0"/>
              <a:ea typeface="Calibri" panose="020F0502020204030204" pitchFamily="34" charset="0"/>
            </a:endParaRPr>
          </a:p>
        </p:txBody>
      </p:sp>
      <p:graphicFrame>
        <p:nvGraphicFramePr>
          <p:cNvPr id="15" name="Gráfico 14"/>
          <p:cNvGraphicFramePr/>
          <p:nvPr>
            <p:extLst>
              <p:ext uri="{D42A27DB-BD31-4B8C-83A1-F6EECF244321}">
                <p14:modId xmlns:p14="http://schemas.microsoft.com/office/powerpoint/2010/main" val="2980786322"/>
              </p:ext>
            </p:extLst>
          </p:nvPr>
        </p:nvGraphicFramePr>
        <p:xfrm>
          <a:off x="606851" y="2611477"/>
          <a:ext cx="5218012" cy="32633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p:nvPr>
            <p:extLst>
              <p:ext uri="{D42A27DB-BD31-4B8C-83A1-F6EECF244321}">
                <p14:modId xmlns:p14="http://schemas.microsoft.com/office/powerpoint/2010/main" val="3322089191"/>
              </p:ext>
            </p:extLst>
          </p:nvPr>
        </p:nvGraphicFramePr>
        <p:xfrm>
          <a:off x="6313246" y="2613294"/>
          <a:ext cx="5148464" cy="32372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56396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222393" y="1097142"/>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5</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887231"/>
          </a:xfrm>
          <a:prstGeom prst="rect">
            <a:avLst/>
          </a:prstGeom>
          <a:noFill/>
        </p:spPr>
        <p:txBody>
          <a:bodyPr wrap="square">
            <a:spAutoFit/>
          </a:bodyPr>
          <a:lstStyle/>
          <a:p>
            <a:pPr algn="ct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accesorios en el rostro</a:t>
            </a:r>
            <a:endParaRPr lang="es-EC" sz="1400" b="1" u="sng" dirty="0">
              <a:effectLst/>
              <a:latin typeface="Arial" panose="020B0604020202020204" pitchFamily="34" charset="0"/>
              <a:ea typeface="Calibri" panose="020F0502020204030204" pitchFamily="34" charset="0"/>
            </a:endParaRPr>
          </a:p>
        </p:txBody>
      </p:sp>
      <p:pic>
        <p:nvPicPr>
          <p:cNvPr id="13" name="Imagen 12"/>
          <p:cNvPicPr/>
          <p:nvPr/>
        </p:nvPicPr>
        <p:blipFill>
          <a:blip r:embed="rId4"/>
          <a:stretch>
            <a:fillRect/>
          </a:stretch>
        </p:blipFill>
        <p:spPr>
          <a:xfrm>
            <a:off x="290452" y="3201285"/>
            <a:ext cx="6522472" cy="2259357"/>
          </a:xfrm>
          <a:prstGeom prst="rect">
            <a:avLst/>
          </a:prstGeom>
        </p:spPr>
      </p:pic>
      <p:graphicFrame>
        <p:nvGraphicFramePr>
          <p:cNvPr id="14" name="Gráfico 13"/>
          <p:cNvGraphicFramePr/>
          <p:nvPr>
            <p:extLst>
              <p:ext uri="{D42A27DB-BD31-4B8C-83A1-F6EECF244321}">
                <p14:modId xmlns:p14="http://schemas.microsoft.com/office/powerpoint/2010/main" val="867900319"/>
              </p:ext>
            </p:extLst>
          </p:nvPr>
        </p:nvGraphicFramePr>
        <p:xfrm>
          <a:off x="7575242" y="1540465"/>
          <a:ext cx="4492262" cy="27904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p:cNvGraphicFramePr/>
          <p:nvPr>
            <p:extLst>
              <p:ext uri="{D42A27DB-BD31-4B8C-83A1-F6EECF244321}">
                <p14:modId xmlns:p14="http://schemas.microsoft.com/office/powerpoint/2010/main" val="3131865879"/>
              </p:ext>
            </p:extLst>
          </p:nvPr>
        </p:nvGraphicFramePr>
        <p:xfrm>
          <a:off x="7931159" y="4263984"/>
          <a:ext cx="3999230" cy="23933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39962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Resultados PRUEBA 5</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distintos accesorios</a:t>
            </a:r>
          </a:p>
        </p:txBody>
      </p:sp>
      <p:graphicFrame>
        <p:nvGraphicFramePr>
          <p:cNvPr id="15" name="Gráfico 14"/>
          <p:cNvGraphicFramePr/>
          <p:nvPr>
            <p:extLst>
              <p:ext uri="{D42A27DB-BD31-4B8C-83A1-F6EECF244321}">
                <p14:modId xmlns:p14="http://schemas.microsoft.com/office/powerpoint/2010/main" val="3059575188"/>
              </p:ext>
            </p:extLst>
          </p:nvPr>
        </p:nvGraphicFramePr>
        <p:xfrm>
          <a:off x="723142" y="2282484"/>
          <a:ext cx="4814773" cy="28819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p:nvPr>
            <p:extLst>
              <p:ext uri="{D42A27DB-BD31-4B8C-83A1-F6EECF244321}">
                <p14:modId xmlns:p14="http://schemas.microsoft.com/office/powerpoint/2010/main" val="3999985520"/>
              </p:ext>
            </p:extLst>
          </p:nvPr>
        </p:nvGraphicFramePr>
        <p:xfrm>
          <a:off x="6464367" y="2306332"/>
          <a:ext cx="4495554" cy="28323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5466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916183" y="935338"/>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PRUEBA 6</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4" name="Subtitle 4">
            <a:extLst>
              <a:ext uri="{FF2B5EF4-FFF2-40B4-BE49-F238E27FC236}">
                <a16:creationId xmlns:a16="http://schemas.microsoft.com/office/drawing/2014/main" xmlns="" id="{59B75762-9D11-472E-A77D-697883BB8340}"/>
              </a:ext>
            </a:extLst>
          </p:cNvPr>
          <p:cNvSpPr txBox="1">
            <a:spLocks/>
          </p:cNvSpPr>
          <p:nvPr/>
        </p:nvSpPr>
        <p:spPr>
          <a:xfrm>
            <a:off x="7575242" y="1112317"/>
            <a:ext cx="4234938" cy="40011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defPPr>
              <a:defRPr lang="es-EC"/>
            </a:defPPr>
            <a:lvl1pPr marR="0" lvl="0" indent="0" defTabSz="914354" fontAlgn="auto">
              <a:lnSpc>
                <a:spcPct val="100000"/>
              </a:lnSpc>
              <a:spcBef>
                <a:spcPct val="20000"/>
              </a:spcBef>
              <a:spcAft>
                <a:spcPts val="0"/>
              </a:spcAft>
              <a:buClrTx/>
              <a:buSzTx/>
              <a:buFont typeface="Arial" pitchFamily="34" charset="0"/>
              <a:buNone/>
              <a:tabLst/>
              <a:defRPr kumimoji="0" sz="2800" b="1"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indent="0" algn="ctr" defTabSz="914354">
              <a:spcBef>
                <a:spcPct val="20000"/>
              </a:spcBef>
              <a:buFont typeface="Arial" pitchFamily="34" charset="0"/>
              <a:buNone/>
              <a:defRPr sz="20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indent="0" algn="ctr" defTabSz="914354">
              <a:spcBef>
                <a:spcPct val="20000"/>
              </a:spcBef>
              <a:buFont typeface="Arial" pitchFamily="34" charset="0"/>
              <a:buNone/>
              <a:defRPr>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indent="0" algn="ctr" defTabSz="914354">
              <a:spcBef>
                <a:spcPct val="20000"/>
              </a:spcBef>
              <a:buFont typeface="Arial" pitchFamily="34" charset="0"/>
              <a:buNone/>
              <a:defRPr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indent="0" algn="ctr" defTabSz="914354">
              <a:spcBef>
                <a:spcPct val="20000"/>
              </a:spcBef>
              <a:buFont typeface="Arial" pitchFamily="34" charset="0"/>
              <a:buNone/>
              <a:defRPr sz="1600"/>
            </a:lvl6pPr>
            <a:lvl7pPr indent="0" algn="ctr" defTabSz="914354">
              <a:spcBef>
                <a:spcPct val="20000"/>
              </a:spcBef>
              <a:buFont typeface="Arial" pitchFamily="34" charset="0"/>
              <a:buNone/>
              <a:defRPr sz="1600"/>
            </a:lvl7pPr>
            <a:lvl8pPr indent="0" algn="ctr" defTabSz="914354">
              <a:spcBef>
                <a:spcPct val="20000"/>
              </a:spcBef>
              <a:buFont typeface="Arial" pitchFamily="34" charset="0"/>
              <a:buNone/>
              <a:defRPr sz="1600"/>
            </a:lvl8pPr>
            <a:lvl9pPr indent="0" algn="ctr" defTabSz="914354">
              <a:spcBef>
                <a:spcPct val="20000"/>
              </a:spcBef>
              <a:buFont typeface="Arial" pitchFamily="34" charset="0"/>
              <a:buNone/>
              <a:defRPr sz="1600"/>
            </a:lvl9pPr>
          </a:lstStyle>
          <a:p>
            <a:pPr algn="ctr"/>
            <a:r>
              <a:rPr lang="es-MX" sz="2000" dirty="0" smtClean="0"/>
              <a:t>Datos</a:t>
            </a:r>
            <a:endParaRPr lang="en-US" sz="2000" dirty="0"/>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Autentificación de rostros</a:t>
            </a:r>
            <a:endParaRPr lang="es-EC" sz="1400" b="1" u="sng" dirty="0">
              <a:effectLst/>
              <a:latin typeface="Arial" panose="020B0604020202020204" pitchFamily="34" charset="0"/>
              <a:ea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79126308"/>
              </p:ext>
            </p:extLst>
          </p:nvPr>
        </p:nvGraphicFramePr>
        <p:xfrm>
          <a:off x="458345" y="2051746"/>
          <a:ext cx="6251549" cy="4439208"/>
        </p:xfrm>
        <a:graphic>
          <a:graphicData uri="http://schemas.openxmlformats.org/drawingml/2006/table">
            <a:tbl>
              <a:tblPr firstRow="1" firstCol="1" bandRow="1">
                <a:tableStyleId>{68D230F3-CF80-4859-8CE7-A43EE81993B5}</a:tableStyleId>
              </a:tblPr>
              <a:tblGrid>
                <a:gridCol w="924677"/>
                <a:gridCol w="426405"/>
                <a:gridCol w="563749"/>
                <a:gridCol w="515040"/>
                <a:gridCol w="612459"/>
                <a:gridCol w="515040"/>
                <a:gridCol w="612459"/>
                <a:gridCol w="426405"/>
                <a:gridCol w="527816"/>
                <a:gridCol w="515040"/>
                <a:gridCol w="612459"/>
              </a:tblGrid>
              <a:tr h="261130">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gridSpan="10">
                  <a:txBody>
                    <a:bodyPr/>
                    <a:lstStyle/>
                    <a:p>
                      <a:pPr algn="ctr">
                        <a:lnSpc>
                          <a:spcPct val="150000"/>
                        </a:lnSpc>
                        <a:spcAft>
                          <a:spcPts val="0"/>
                        </a:spcAft>
                      </a:pPr>
                      <a:r>
                        <a:rPr lang="es-EC" sz="1100">
                          <a:effectLst/>
                        </a:rPr>
                        <a:t>Identificación rostro falso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1130">
                <a:tc>
                  <a:txBody>
                    <a:bodyPr/>
                    <a:lstStyle/>
                    <a:p>
                      <a:pPr algn="ctr">
                        <a:lnSpc>
                          <a:spcPct val="150000"/>
                        </a:lnSpc>
                        <a:spcAft>
                          <a:spcPts val="0"/>
                        </a:spcAft>
                      </a:pPr>
                      <a:r>
                        <a:rPr lang="es-EC" sz="1100">
                          <a:effectLst/>
                        </a:rPr>
                        <a:t>Pruebas</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gridSpan="2">
                  <a:txBody>
                    <a:bodyPr/>
                    <a:lstStyle/>
                    <a:p>
                      <a:pPr algn="ctr">
                        <a:lnSpc>
                          <a:spcPct val="150000"/>
                        </a:lnSpc>
                        <a:spcAft>
                          <a:spcPts val="0"/>
                        </a:spcAft>
                      </a:pPr>
                      <a:r>
                        <a:rPr lang="es-EC" sz="1100">
                          <a:effectLst/>
                        </a:rPr>
                        <a:t>Intento 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c gridSpan="2">
                  <a:txBody>
                    <a:bodyPr/>
                    <a:lstStyle/>
                    <a:p>
                      <a:pPr algn="ctr">
                        <a:lnSpc>
                          <a:spcPct val="150000"/>
                        </a:lnSpc>
                        <a:spcAft>
                          <a:spcPts val="0"/>
                        </a:spcAft>
                      </a:pPr>
                      <a:r>
                        <a:rPr lang="es-EC" sz="1100">
                          <a:effectLst/>
                        </a:rPr>
                        <a:t>Intento 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c gridSpan="2">
                  <a:txBody>
                    <a:bodyPr/>
                    <a:lstStyle/>
                    <a:p>
                      <a:pPr algn="ctr">
                        <a:lnSpc>
                          <a:spcPct val="150000"/>
                        </a:lnSpc>
                        <a:spcAft>
                          <a:spcPts val="0"/>
                        </a:spcAft>
                      </a:pPr>
                      <a:r>
                        <a:rPr lang="es-EC" sz="1100">
                          <a:effectLst/>
                        </a:rPr>
                        <a:t>Intento 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c gridSpan="2">
                  <a:txBody>
                    <a:bodyPr/>
                    <a:lstStyle/>
                    <a:p>
                      <a:pPr algn="ctr">
                        <a:lnSpc>
                          <a:spcPct val="150000"/>
                        </a:lnSpc>
                        <a:spcAft>
                          <a:spcPts val="0"/>
                        </a:spcAft>
                      </a:pPr>
                      <a:r>
                        <a:rPr lang="es-EC" sz="1100">
                          <a:effectLst/>
                        </a:rPr>
                        <a:t>Intento 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c gridSpan="2">
                  <a:txBody>
                    <a:bodyPr/>
                    <a:lstStyle/>
                    <a:p>
                      <a:pPr algn="ctr">
                        <a:lnSpc>
                          <a:spcPct val="150000"/>
                        </a:lnSpc>
                        <a:spcAft>
                          <a:spcPts val="0"/>
                        </a:spcAft>
                      </a:pPr>
                      <a:r>
                        <a:rPr lang="es-EC" sz="1100">
                          <a:effectLst/>
                        </a:rPr>
                        <a:t>Intento 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hMerge="1">
                  <a:txBody>
                    <a:bodyPr/>
                    <a:lstStyle/>
                    <a:p>
                      <a:endParaRPr lang="es-EC"/>
                    </a:p>
                  </a:txBody>
                  <a:tcPr/>
                </a:tc>
              </a:tr>
              <a:tr h="522259">
                <a:tc>
                  <a:txBody>
                    <a:bodyPr/>
                    <a:lstStyle/>
                    <a:p>
                      <a:pPr algn="ctr">
                        <a:lnSpc>
                          <a:spcPct val="150000"/>
                        </a:lnSpc>
                        <a:spcAft>
                          <a:spcPts val="0"/>
                        </a:spcAft>
                      </a:pPr>
                      <a:r>
                        <a:rPr lang="es-EC" sz="1100">
                          <a:effectLst/>
                        </a:rPr>
                        <a:t>Usuarios</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Si</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No</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0002</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0003</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0004</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0005</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0006</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0007</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0008</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261130">
                <a:tc>
                  <a:txBody>
                    <a:bodyPr/>
                    <a:lstStyle/>
                    <a:p>
                      <a:pPr algn="ctr">
                        <a:lnSpc>
                          <a:spcPct val="150000"/>
                        </a:lnSpc>
                        <a:spcAft>
                          <a:spcPts val="0"/>
                        </a:spcAft>
                      </a:pPr>
                      <a:r>
                        <a:rPr lang="es-EC" sz="1100">
                          <a:effectLst/>
                        </a:rPr>
                        <a:t>0010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x</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 </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r h="522259">
                <a:tc>
                  <a:txBody>
                    <a:bodyPr/>
                    <a:lstStyle/>
                    <a:p>
                      <a:pPr algn="ctr">
                        <a:lnSpc>
                          <a:spcPct val="150000"/>
                        </a:lnSpc>
                        <a:spcAft>
                          <a:spcPts val="0"/>
                        </a:spcAft>
                      </a:pPr>
                      <a:r>
                        <a:rPr lang="es-EC" sz="1100">
                          <a:effectLst/>
                        </a:rPr>
                        <a:t>Prom.</a:t>
                      </a:r>
                    </a:p>
                    <a:p>
                      <a:pPr algn="ctr">
                        <a:lnSpc>
                          <a:spcPct val="150000"/>
                        </a:lnSpc>
                        <a:spcAft>
                          <a:spcPts val="0"/>
                        </a:spcAft>
                      </a:pPr>
                      <a:r>
                        <a:rPr lang="es-EC" sz="1100">
                          <a:effectLst/>
                        </a:rPr>
                        <a:t>Total</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9.09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90.91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9.09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90.91</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100</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a:effectLst/>
                        </a:rPr>
                        <a:t>9.09</a:t>
                      </a:r>
                      <a:endParaRPr lang="es-EC" sz="1100" b="1">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c>
                  <a:txBody>
                    <a:bodyPr/>
                    <a:lstStyle/>
                    <a:p>
                      <a:pPr algn="ctr">
                        <a:lnSpc>
                          <a:spcPct val="150000"/>
                        </a:lnSpc>
                        <a:spcAft>
                          <a:spcPts val="0"/>
                        </a:spcAft>
                      </a:pPr>
                      <a:r>
                        <a:rPr lang="es-EC" sz="1100" dirty="0">
                          <a:effectLst/>
                        </a:rPr>
                        <a:t>90.91</a:t>
                      </a:r>
                      <a:endParaRPr lang="es-EC" sz="1100" b="1" dirty="0">
                        <a:effectLst/>
                        <a:latin typeface="Calibri" panose="020F0502020204030204" pitchFamily="34" charset="0"/>
                        <a:ea typeface="Calibri" panose="020F0502020204030204" pitchFamily="34" charset="0"/>
                        <a:cs typeface="Calibri" panose="020F0502020204030204" pitchFamily="34" charset="0"/>
                      </a:endParaRPr>
                    </a:p>
                  </a:txBody>
                  <a:tcPr marL="67312" marR="67312" marT="0" marB="0"/>
                </a:tc>
              </a:tr>
            </a:tbl>
          </a:graphicData>
        </a:graphic>
      </p:graphicFrame>
    </p:spTree>
    <p:extLst>
      <p:ext uri="{BB962C8B-B14F-4D97-AF65-F5344CB8AC3E}">
        <p14:creationId xmlns:p14="http://schemas.microsoft.com/office/powerpoint/2010/main" val="2342212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Costo computacional</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distancias</a:t>
            </a:r>
            <a:endParaRPr lang="es-EC" sz="1400" b="1" u="sng" dirty="0">
              <a:effectLst/>
              <a:latin typeface="Arial" panose="020B0604020202020204" pitchFamily="34" charset="0"/>
              <a:ea typeface="Calibri" panose="020F0502020204030204" pitchFamily="34" charset="0"/>
            </a:endParaRPr>
          </a:p>
        </p:txBody>
      </p:sp>
      <p:pic>
        <p:nvPicPr>
          <p:cNvPr id="15" name="Imagen 14"/>
          <p:cNvPicPr/>
          <p:nvPr/>
        </p:nvPicPr>
        <p:blipFill>
          <a:blip r:embed="rId4"/>
          <a:stretch>
            <a:fillRect/>
          </a:stretch>
        </p:blipFill>
        <p:spPr>
          <a:xfrm>
            <a:off x="476447" y="1971711"/>
            <a:ext cx="5217144" cy="3128323"/>
          </a:xfrm>
          <a:prstGeom prst="rect">
            <a:avLst/>
          </a:prstGeom>
        </p:spPr>
      </p:pic>
      <p:pic>
        <p:nvPicPr>
          <p:cNvPr id="16" name="Imagen 15"/>
          <p:cNvPicPr/>
          <p:nvPr/>
        </p:nvPicPr>
        <p:blipFill>
          <a:blip r:embed="rId5"/>
          <a:stretch>
            <a:fillRect/>
          </a:stretch>
        </p:blipFill>
        <p:spPr>
          <a:xfrm>
            <a:off x="5941455" y="2106110"/>
            <a:ext cx="5778320" cy="456786"/>
          </a:xfrm>
          <a:prstGeom prst="rect">
            <a:avLst/>
          </a:prstGeom>
        </p:spPr>
      </p:pic>
      <p:pic>
        <p:nvPicPr>
          <p:cNvPr id="17" name="Imagen 16"/>
          <p:cNvPicPr/>
          <p:nvPr/>
        </p:nvPicPr>
        <p:blipFill>
          <a:blip r:embed="rId6">
            <a:extLst>
              <a:ext uri="{28A0092B-C50C-407E-A947-70E740481C1C}">
                <a14:useLocalDpi xmlns:a14="http://schemas.microsoft.com/office/drawing/2010/main" val="0"/>
              </a:ext>
            </a:extLst>
          </a:blip>
          <a:stretch>
            <a:fillRect/>
          </a:stretch>
        </p:blipFill>
        <p:spPr>
          <a:xfrm>
            <a:off x="5989025" y="2935089"/>
            <a:ext cx="5730749" cy="1147514"/>
          </a:xfrm>
          <a:prstGeom prst="rect">
            <a:avLst/>
          </a:prstGeom>
        </p:spPr>
      </p:pic>
    </p:spTree>
    <p:extLst>
      <p:ext uri="{BB962C8B-B14F-4D97-AF65-F5344CB8AC3E}">
        <p14:creationId xmlns:p14="http://schemas.microsoft.com/office/powerpoint/2010/main" val="1546015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2A6879CF-4743-443A-96DD-E0CBFE27C471}"/>
              </a:ext>
            </a:extLst>
          </p:cNvPr>
          <p:cNvSpPr/>
          <p:nvPr/>
        </p:nvSpPr>
        <p:spPr>
          <a:xfrm>
            <a:off x="111759" y="1049316"/>
            <a:ext cx="11969607" cy="5686335"/>
          </a:xfrm>
          <a:prstGeom prst="rect">
            <a:avLst/>
          </a:prstGeom>
          <a:solidFill>
            <a:srgbClr val="0587AF">
              <a:alpha val="4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Pruebas</a:t>
            </a:r>
            <a:r>
              <a:rPr lang="en-US" dirty="0">
                <a:solidFill>
                  <a:sysClr val="window" lastClr="FFFFFF"/>
                </a:solidFill>
              </a:rPr>
              <a:t> </a:t>
            </a:r>
            <a:r>
              <a:rPr lang="es-419" dirty="0">
                <a:solidFill>
                  <a:sysClr val="window" lastClr="FFFFFF"/>
                </a:solidFill>
              </a:rPr>
              <a:t>experimentales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A6F06E09-A43C-4A78-86C6-2AA200160EBA}"/>
              </a:ext>
            </a:extLst>
          </p:cNvPr>
          <p:cNvSpPr txBox="1">
            <a:spLocks/>
          </p:cNvSpPr>
          <p:nvPr/>
        </p:nvSpPr>
        <p:spPr>
          <a:xfrm>
            <a:off x="4497288" y="1007402"/>
            <a:ext cx="4234938" cy="40011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s-MX" sz="2000" b="1" u="none" strike="noStrike" kern="1200" cap="none" spc="0" normalizeH="0" baseline="0" noProof="0" dirty="0" smtClean="0">
                <a:ln>
                  <a:noFill/>
                </a:ln>
                <a:solidFill>
                  <a:schemeClr val="bg1"/>
                </a:solidFill>
                <a:effectLst/>
                <a:uLnTx/>
                <a:uFillTx/>
                <a:latin typeface="Open Sans" panose="020B0606030504020204" pitchFamily="34" charset="0"/>
              </a:rPr>
              <a:t>Costo computacional</a:t>
            </a:r>
            <a:endParaRPr kumimoji="0" lang="en-US" sz="2000" b="1" u="none" strike="noStrike" kern="1200" cap="none" spc="0" normalizeH="0" baseline="0" noProof="0" dirty="0">
              <a:ln>
                <a:noFill/>
              </a:ln>
              <a:solidFill>
                <a:schemeClr val="bg1"/>
              </a:solidFill>
              <a:effectLst/>
              <a:uLnTx/>
              <a:uFillTx/>
              <a:latin typeface="Open Sans" panose="020B0606030504020204" pitchFamily="34" charset="0"/>
            </a:endParaRPr>
          </a:p>
        </p:txBody>
      </p:sp>
      <p:sp>
        <p:nvSpPr>
          <p:cNvPr id="21" name="CuadroTexto 20">
            <a:extLst>
              <a:ext uri="{FF2B5EF4-FFF2-40B4-BE49-F238E27FC236}">
                <a16:creationId xmlns:a16="http://schemas.microsoft.com/office/drawing/2014/main" xmlns="" id="{9224932C-BFD5-411A-A003-6A158903C481}"/>
              </a:ext>
            </a:extLst>
          </p:cNvPr>
          <p:cNvSpPr txBox="1"/>
          <p:nvPr/>
        </p:nvSpPr>
        <p:spPr>
          <a:xfrm>
            <a:off x="916183" y="1353343"/>
            <a:ext cx="4777408" cy="456343"/>
          </a:xfrm>
          <a:prstGeom prst="rect">
            <a:avLst/>
          </a:prstGeom>
          <a:noFill/>
        </p:spPr>
        <p:txBody>
          <a:bodyPr wrap="square">
            <a:spAutoFit/>
          </a:bodyPr>
          <a:lstStyle/>
          <a:p>
            <a:pPr>
              <a:lnSpc>
                <a:spcPct val="200000"/>
              </a:lnSpc>
              <a:spcBef>
                <a:spcPts val="200"/>
              </a:spcBef>
              <a:tabLst>
                <a:tab pos="540385" algn="l"/>
              </a:tabLst>
            </a:pPr>
            <a:r>
              <a:rPr lang="es-MX" sz="1400" b="1" u="sng" dirty="0" smtClean="0">
                <a:latin typeface="Arial" panose="020B0604020202020204" pitchFamily="34" charset="0"/>
                <a:ea typeface="Calibri" panose="020F0502020204030204" pitchFamily="34" charset="0"/>
              </a:rPr>
              <a:t>Identificación de la persona a distintas distancias</a:t>
            </a:r>
            <a:endParaRPr lang="es-EC" sz="1400" b="1" u="sng" dirty="0">
              <a:effectLst/>
              <a:latin typeface="Arial" panose="020B0604020202020204" pitchFamily="34" charset="0"/>
              <a:ea typeface="Calibri" panose="020F0502020204030204" pitchFamily="34" charset="0"/>
            </a:endParaRPr>
          </a:p>
        </p:txBody>
      </p:sp>
      <p:pic>
        <p:nvPicPr>
          <p:cNvPr id="18" name="Imagen 17"/>
          <p:cNvPicPr/>
          <p:nvPr/>
        </p:nvPicPr>
        <p:blipFill>
          <a:blip r:embed="rId4">
            <a:extLst>
              <a:ext uri="{28A0092B-C50C-407E-A947-70E740481C1C}">
                <a14:useLocalDpi xmlns:a14="http://schemas.microsoft.com/office/drawing/2010/main" val="0"/>
              </a:ext>
            </a:extLst>
          </a:blip>
          <a:stretch>
            <a:fillRect/>
          </a:stretch>
        </p:blipFill>
        <p:spPr>
          <a:xfrm>
            <a:off x="561687" y="1971711"/>
            <a:ext cx="5486400" cy="3554095"/>
          </a:xfrm>
          <a:prstGeom prst="rect">
            <a:avLst/>
          </a:prstGeom>
        </p:spPr>
      </p:pic>
      <p:pic>
        <p:nvPicPr>
          <p:cNvPr id="13" name="Imagen 12"/>
          <p:cNvPicPr/>
          <p:nvPr/>
        </p:nvPicPr>
        <p:blipFill>
          <a:blip r:embed="rId5">
            <a:extLst>
              <a:ext uri="{28A0092B-C50C-407E-A947-70E740481C1C}">
                <a14:useLocalDpi xmlns:a14="http://schemas.microsoft.com/office/drawing/2010/main" val="0"/>
              </a:ext>
            </a:extLst>
          </a:blip>
          <a:stretch>
            <a:fillRect/>
          </a:stretch>
        </p:blipFill>
        <p:spPr>
          <a:xfrm>
            <a:off x="6321526" y="1971228"/>
            <a:ext cx="5486400" cy="2903220"/>
          </a:xfrm>
          <a:prstGeom prst="rect">
            <a:avLst/>
          </a:prstGeom>
        </p:spPr>
      </p:pic>
    </p:spTree>
    <p:extLst>
      <p:ext uri="{BB962C8B-B14F-4D97-AF65-F5344CB8AC3E}">
        <p14:creationId xmlns:p14="http://schemas.microsoft.com/office/powerpoint/2010/main" val="1036500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wrap="square"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CONCLUSIONES</a:t>
            </a:r>
          </a:p>
        </p:txBody>
      </p:sp>
      <p:sp>
        <p:nvSpPr>
          <p:cNvPr id="41" name="Rectangle 2">
            <a:extLst>
              <a:ext uri="{FF2B5EF4-FFF2-40B4-BE49-F238E27FC236}">
                <a16:creationId xmlns:a16="http://schemas.microsoft.com/office/drawing/2014/main" xmlns="" id="{736FBE89-A8AA-414F-80D8-0084BB22F54F}"/>
              </a:ext>
            </a:extLst>
          </p:cNvPr>
          <p:cNvSpPr/>
          <p:nvPr/>
        </p:nvSpPr>
        <p:spPr>
          <a:xfrm>
            <a:off x="5710474" y="20895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xmlns="" id="{1D9DBE7D-2660-4186-A035-6E3A646D9FF7}"/>
              </a:ext>
            </a:extLst>
          </p:cNvPr>
          <p:cNvSpPr/>
          <p:nvPr/>
        </p:nvSpPr>
        <p:spPr>
          <a:xfrm>
            <a:off x="1975882" y="1754738"/>
            <a:ext cx="9690326" cy="102193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xmlns="" id="{911C2BD7-6E27-4370-B921-92EA141BED2A}"/>
              </a:ext>
            </a:extLst>
          </p:cNvPr>
          <p:cNvSpPr txBox="1"/>
          <p:nvPr/>
        </p:nvSpPr>
        <p:spPr>
          <a:xfrm>
            <a:off x="2092786" y="1911359"/>
            <a:ext cx="9456517" cy="954107"/>
          </a:xfrm>
          <a:prstGeom prst="rect">
            <a:avLst/>
          </a:prstGeom>
          <a:noFill/>
        </p:spPr>
        <p:txBody>
          <a:bodyPr wrap="square" rtlCol="0">
            <a:spAutoFit/>
          </a:bodyPr>
          <a:lstStyle/>
          <a:p>
            <a:r>
              <a:rPr lang="es-EC" sz="1400" dirty="0"/>
              <a:t>Se diseñó un sistema de control de acceso de personal por medio de reconocimiento facial donde se aplicó técnicas de aprendizaje profundo tanto para la detección como identificación del usuario registrado.</a:t>
            </a:r>
          </a:p>
          <a:p>
            <a:r>
              <a:rPr lang="es-MX" altLang="ko-KR" sz="1400" b="1" dirty="0" smtClean="0">
                <a:solidFill>
                  <a:prstClr val="white"/>
                </a:solidFill>
                <a:latin typeface="Arial"/>
                <a:cs typeface="Arial" pitchFamily="34" charset="0"/>
              </a:rPr>
              <a:t> </a:t>
            </a:r>
            <a:endParaRPr lang="ko-KR" altLang="en-US" sz="1400" b="1" dirty="0">
              <a:solidFill>
                <a:prstClr val="white"/>
              </a:solidFill>
              <a:latin typeface="Arial"/>
              <a:cs typeface="Arial" pitchFamily="34" charset="0"/>
            </a:endParaRPr>
          </a:p>
        </p:txBody>
      </p:sp>
      <p:cxnSp>
        <p:nvCxnSpPr>
          <p:cNvPr id="65" name="Elbow Connector 62">
            <a:extLst>
              <a:ext uri="{FF2B5EF4-FFF2-40B4-BE49-F238E27FC236}">
                <a16:creationId xmlns:a16="http://schemas.microsoft.com/office/drawing/2014/main" xmlns="" id="{BD4BF35B-CBD5-4B2A-A038-A9EDC79D98D3}"/>
              </a:ext>
            </a:extLst>
          </p:cNvPr>
          <p:cNvCxnSpPr>
            <a:cxnSpLocks/>
          </p:cNvCxnSpPr>
          <p:nvPr/>
        </p:nvCxnSpPr>
        <p:spPr>
          <a:xfrm rot="5400000" flipH="1" flipV="1">
            <a:off x="1477934" y="2254212"/>
            <a:ext cx="700478" cy="155607"/>
          </a:xfrm>
          <a:prstGeom prst="bentConnector3">
            <a:avLst>
              <a:gd name="adj1" fmla="val 100765"/>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xmlns="" id="{4E7F5D98-8106-48BD-A0AF-9FE68022F98E}"/>
              </a:ext>
            </a:extLst>
          </p:cNvPr>
          <p:cNvCxnSpPr>
            <a:cxnSpLocks/>
          </p:cNvCxnSpPr>
          <p:nvPr/>
        </p:nvCxnSpPr>
        <p:spPr>
          <a:xfrm flipV="1">
            <a:off x="2225040" y="1001082"/>
            <a:ext cx="3485434" cy="310425"/>
          </a:xfrm>
          <a:prstGeom prst="bentConnector3">
            <a:avLst>
              <a:gd name="adj1" fmla="val 154"/>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xmlns="" id="{3EC8C193-1A14-44D1-937F-B79D027919E1}"/>
              </a:ext>
            </a:extLst>
          </p:cNvPr>
          <p:cNvSpPr/>
          <p:nvPr/>
        </p:nvSpPr>
        <p:spPr>
          <a:xfrm>
            <a:off x="1593908" y="3015056"/>
            <a:ext cx="9690326" cy="95622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xmlns="" id="{C7425F21-94C6-4B3D-AC61-25E3CF91A2B2}"/>
              </a:ext>
            </a:extLst>
          </p:cNvPr>
          <p:cNvSpPr txBox="1"/>
          <p:nvPr/>
        </p:nvSpPr>
        <p:spPr>
          <a:xfrm>
            <a:off x="1710813" y="3223890"/>
            <a:ext cx="9456517" cy="738664"/>
          </a:xfrm>
          <a:prstGeom prst="rect">
            <a:avLst/>
          </a:prstGeom>
          <a:noFill/>
        </p:spPr>
        <p:txBody>
          <a:bodyPr wrap="square" rtlCol="0">
            <a:spAutoFit/>
          </a:bodyPr>
          <a:lstStyle/>
          <a:p>
            <a:pPr lvl="0"/>
            <a:r>
              <a:rPr lang="es-EC" sz="1400" dirty="0"/>
              <a:t>Como se observa los diversos algoritmos de reconocimiento facial que existen en el campo del aprendizaje profundo, donde el modelo denominado FaceNet</a:t>
            </a:r>
            <a:r>
              <a:rPr lang="es-EC" sz="1050" dirty="0"/>
              <a:t> </a:t>
            </a:r>
            <a:r>
              <a:rPr lang="es-EC" sz="1400" dirty="0"/>
              <a:t>obtiene mejores respuestas en cuanto a las métricas de rendimiento, </a:t>
            </a:r>
            <a:r>
              <a:rPr lang="es-EC" sz="1400" dirty="0" err="1"/>
              <a:t>acurracy</a:t>
            </a:r>
            <a:r>
              <a:rPr lang="es-EC" sz="1400" dirty="0"/>
              <a:t> y precisión se refiere.</a:t>
            </a:r>
          </a:p>
        </p:txBody>
      </p:sp>
      <p:sp>
        <p:nvSpPr>
          <p:cNvPr id="83" name="Rectangle 18">
            <a:extLst>
              <a:ext uri="{FF2B5EF4-FFF2-40B4-BE49-F238E27FC236}">
                <a16:creationId xmlns:a16="http://schemas.microsoft.com/office/drawing/2014/main" xmlns="" id="{8BFC938E-7190-4F50-8BF7-78146A04886D}"/>
              </a:ext>
            </a:extLst>
          </p:cNvPr>
          <p:cNvSpPr/>
          <p:nvPr/>
        </p:nvSpPr>
        <p:spPr>
          <a:xfrm>
            <a:off x="1210197" y="4123429"/>
            <a:ext cx="9690326" cy="126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xmlns="" id="{58A024E2-C902-4136-AE48-6D6D0044B66A}"/>
              </a:ext>
            </a:extLst>
          </p:cNvPr>
          <p:cNvSpPr txBox="1"/>
          <p:nvPr/>
        </p:nvSpPr>
        <p:spPr>
          <a:xfrm>
            <a:off x="1306183" y="4314937"/>
            <a:ext cx="9456517" cy="954107"/>
          </a:xfrm>
          <a:prstGeom prst="rect">
            <a:avLst/>
          </a:prstGeom>
          <a:noFill/>
        </p:spPr>
        <p:txBody>
          <a:bodyPr wrap="square" rtlCol="0">
            <a:spAutoFit/>
          </a:bodyPr>
          <a:lstStyle/>
          <a:p>
            <a:pPr lvl="0"/>
            <a:r>
              <a:rPr lang="es-EC" sz="1400" dirty="0"/>
              <a:t>Los resultados de los experimentos para 70 pruebas realizadas se demuestran que el sistema de reconocimiento facial arroja un elevado rendimiento en cuanto a identificación facial se refiere, cuando el usuario registrado se coloca con vista al frente de la cámara, cercanos al 100% y además  esto se logró con tan solo 2 fotos por cada usuario registrado.</a:t>
            </a:r>
          </a:p>
        </p:txBody>
      </p:sp>
      <p:sp>
        <p:nvSpPr>
          <p:cNvPr id="87" name="Rectangle 18">
            <a:extLst>
              <a:ext uri="{FF2B5EF4-FFF2-40B4-BE49-F238E27FC236}">
                <a16:creationId xmlns:a16="http://schemas.microsoft.com/office/drawing/2014/main" xmlns="" id="{FA5E1D6D-60E6-4A9A-A0EB-7705FEAD6F50}"/>
              </a:ext>
            </a:extLst>
          </p:cNvPr>
          <p:cNvSpPr/>
          <p:nvPr/>
        </p:nvSpPr>
        <p:spPr>
          <a:xfrm>
            <a:off x="830647" y="5486546"/>
            <a:ext cx="9690326" cy="12600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xmlns="" id="{1E3AF711-1279-4318-B026-182CB6815E43}"/>
              </a:ext>
            </a:extLst>
          </p:cNvPr>
          <p:cNvSpPr txBox="1"/>
          <p:nvPr/>
        </p:nvSpPr>
        <p:spPr>
          <a:xfrm>
            <a:off x="926633" y="5769494"/>
            <a:ext cx="9456517" cy="738664"/>
          </a:xfrm>
          <a:prstGeom prst="rect">
            <a:avLst/>
          </a:prstGeom>
          <a:noFill/>
        </p:spPr>
        <p:txBody>
          <a:bodyPr wrap="square" rtlCol="0">
            <a:spAutoFit/>
          </a:bodyPr>
          <a:lstStyle/>
          <a:p>
            <a:pPr lvl="0"/>
            <a:r>
              <a:rPr lang="es-EC" sz="1400" dirty="0"/>
              <a:t>Se concluye que hay una respuesta de identificación más rápida con respecto a una vista frontal, con tiempos de 2 segundos, de una vista de perfil del usuario registrado, pero en cuanto a la identificación, posee un alto rendimiento porcentual en reconocer al usuario, valores aproximados al 97%.</a:t>
            </a:r>
          </a:p>
        </p:txBody>
      </p:sp>
      <p:cxnSp>
        <p:nvCxnSpPr>
          <p:cNvPr id="94" name="Elbow Connector 62">
            <a:extLst>
              <a:ext uri="{FF2B5EF4-FFF2-40B4-BE49-F238E27FC236}">
                <a16:creationId xmlns:a16="http://schemas.microsoft.com/office/drawing/2014/main" xmlns="" id="{C268F1D0-F1C4-4678-A1A7-A220F5E62B3E}"/>
              </a:ext>
            </a:extLst>
          </p:cNvPr>
          <p:cNvCxnSpPr>
            <a:cxnSpLocks/>
          </p:cNvCxnSpPr>
          <p:nvPr/>
        </p:nvCxnSpPr>
        <p:spPr>
          <a:xfrm rot="5400000" flipH="1" flipV="1">
            <a:off x="1080226" y="3623367"/>
            <a:ext cx="700478" cy="155607"/>
          </a:xfrm>
          <a:prstGeom prst="bentConnector3">
            <a:avLst>
              <a:gd name="adj1" fmla="val 100765"/>
            </a:avLst>
          </a:prstGeom>
          <a:noFill/>
          <a:ln w="28575" cap="flat" cmpd="sng" algn="ctr">
            <a:solidFill>
              <a:schemeClr val="accent4"/>
            </a:solidFill>
            <a:prstDash val="sysDot"/>
            <a:miter lim="800000"/>
            <a:headEnd type="oval"/>
            <a:tailEnd type="oval"/>
          </a:ln>
          <a:effectLst/>
        </p:spPr>
      </p:cxnSp>
      <p:cxnSp>
        <p:nvCxnSpPr>
          <p:cNvPr id="95" name="Elbow Connector 62">
            <a:extLst>
              <a:ext uri="{FF2B5EF4-FFF2-40B4-BE49-F238E27FC236}">
                <a16:creationId xmlns:a16="http://schemas.microsoft.com/office/drawing/2014/main" xmlns="" id="{4ABD910C-92F6-42F5-A279-CF70E53D7705}"/>
              </a:ext>
            </a:extLst>
          </p:cNvPr>
          <p:cNvCxnSpPr>
            <a:cxnSpLocks/>
          </p:cNvCxnSpPr>
          <p:nvPr/>
        </p:nvCxnSpPr>
        <p:spPr>
          <a:xfrm rot="5400000" flipH="1" flipV="1">
            <a:off x="722135" y="4986696"/>
            <a:ext cx="700478" cy="155607"/>
          </a:xfrm>
          <a:prstGeom prst="bentConnector3">
            <a:avLst>
              <a:gd name="adj1" fmla="val 100765"/>
            </a:avLst>
          </a:prstGeom>
          <a:noFill/>
          <a:ln w="28575" cap="flat" cmpd="sng" algn="ctr">
            <a:solidFill>
              <a:schemeClr val="accent5"/>
            </a:solidFill>
            <a:prstDash val="sysDot"/>
            <a:miter lim="800000"/>
            <a:headEnd type="oval"/>
            <a:tailEnd type="oval"/>
          </a:ln>
          <a:effectLst/>
        </p:spPr>
      </p:cxnSp>
      <p:sp>
        <p:nvSpPr>
          <p:cNvPr id="97" name="Oval 44">
            <a:extLst>
              <a:ext uri="{FF2B5EF4-FFF2-40B4-BE49-F238E27FC236}">
                <a16:creationId xmlns:a16="http://schemas.microsoft.com/office/drawing/2014/main" xmlns="" id="{D0D38ACB-85D8-45DE-BABB-E689F94B154C}"/>
              </a:ext>
            </a:extLst>
          </p:cNvPr>
          <p:cNvSpPr>
            <a:spLocks noChangeAspect="1"/>
          </p:cNvSpPr>
          <p:nvPr/>
        </p:nvSpPr>
        <p:spPr>
          <a:xfrm>
            <a:off x="5960924" y="410297"/>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77470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nodeType="withEffect">
                                  <p:stCondLst>
                                    <p:cond delay="75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par>
                                <p:cTn id="38" presetID="10" presetClass="entr" presetSubtype="0" fill="hold" nodeType="withEffect">
                                  <p:stCondLst>
                                    <p:cond delay="100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p:cTn id="43" dur="500" fill="hold"/>
                                        <p:tgtEl>
                                          <p:spTgt spid="97"/>
                                        </p:tgtEl>
                                        <p:attrNameLst>
                                          <p:attrName>ppt_w</p:attrName>
                                        </p:attrNameLst>
                                      </p:cBhvr>
                                      <p:tavLst>
                                        <p:tav tm="0">
                                          <p:val>
                                            <p:fltVal val="0"/>
                                          </p:val>
                                        </p:tav>
                                        <p:tav tm="100000">
                                          <p:val>
                                            <p:strVal val="#ppt_w"/>
                                          </p:val>
                                        </p:tav>
                                      </p:tavLst>
                                    </p:anim>
                                    <p:anim calcmode="lin" valueType="num">
                                      <p:cBhvr>
                                        <p:cTn id="44" dur="500" fill="hold"/>
                                        <p:tgtEl>
                                          <p:spTgt spid="97"/>
                                        </p:tgtEl>
                                        <p:attrNameLst>
                                          <p:attrName>ppt_h</p:attrName>
                                        </p:attrNameLst>
                                      </p:cBhvr>
                                      <p:tavLst>
                                        <p:tav tm="0">
                                          <p:val>
                                            <p:fltVal val="0"/>
                                          </p:val>
                                        </p:tav>
                                        <p:tav tm="100000">
                                          <p:val>
                                            <p:strVal val="#ppt_h"/>
                                          </p:val>
                                        </p:tav>
                                      </p:tavLst>
                                    </p:anim>
                                    <p:animEffect transition="in" filter="fade">
                                      <p:cBhvr>
                                        <p:cTn id="4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9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CONCLUSIONES</a:t>
            </a:r>
          </a:p>
        </p:txBody>
      </p:sp>
      <p:sp>
        <p:nvSpPr>
          <p:cNvPr id="41" name="Rectangle 2">
            <a:extLst>
              <a:ext uri="{FF2B5EF4-FFF2-40B4-BE49-F238E27FC236}">
                <a16:creationId xmlns:a16="http://schemas.microsoft.com/office/drawing/2014/main" xmlns="" id="{736FBE89-A8AA-414F-80D8-0084BB22F54F}"/>
              </a:ext>
            </a:extLst>
          </p:cNvPr>
          <p:cNvSpPr/>
          <p:nvPr/>
        </p:nvSpPr>
        <p:spPr>
          <a:xfrm>
            <a:off x="5710474" y="20895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xmlns="" id="{1D9DBE7D-2660-4186-A035-6E3A646D9FF7}"/>
              </a:ext>
            </a:extLst>
          </p:cNvPr>
          <p:cNvSpPr/>
          <p:nvPr/>
        </p:nvSpPr>
        <p:spPr>
          <a:xfrm>
            <a:off x="1975882" y="1381614"/>
            <a:ext cx="9690326" cy="8221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xmlns="" id="{911C2BD7-6E27-4370-B921-92EA141BED2A}"/>
              </a:ext>
            </a:extLst>
          </p:cNvPr>
          <p:cNvSpPr txBox="1"/>
          <p:nvPr/>
        </p:nvSpPr>
        <p:spPr>
          <a:xfrm>
            <a:off x="2071868" y="1502002"/>
            <a:ext cx="9456517" cy="738664"/>
          </a:xfrm>
          <a:prstGeom prst="rect">
            <a:avLst/>
          </a:prstGeom>
          <a:noFill/>
        </p:spPr>
        <p:txBody>
          <a:bodyPr wrap="square" rtlCol="0">
            <a:spAutoFit/>
          </a:bodyPr>
          <a:lstStyle/>
          <a:p>
            <a:pPr lvl="0"/>
            <a:r>
              <a:rPr lang="es-EC" sz="1400" dirty="0"/>
              <a:t>Se comprobó que en diferentes entornos, cambios de luz y distancias el algoritmo, identifica al usuario y aunque puede existir un aumento en cuanto al tiempo de identificación tal como se menciona en la pruebas, el sistemas logra el objetivo el cual es reconocer al usuario registrado.</a:t>
            </a:r>
          </a:p>
        </p:txBody>
      </p:sp>
      <p:cxnSp>
        <p:nvCxnSpPr>
          <p:cNvPr id="65" name="Elbow Connector 62">
            <a:extLst>
              <a:ext uri="{FF2B5EF4-FFF2-40B4-BE49-F238E27FC236}">
                <a16:creationId xmlns:a16="http://schemas.microsoft.com/office/drawing/2014/main" xmlns="" id="{BD4BF35B-CBD5-4B2A-A038-A9EDC79D98D3}"/>
              </a:ext>
            </a:extLst>
          </p:cNvPr>
          <p:cNvCxnSpPr>
            <a:cxnSpLocks/>
          </p:cNvCxnSpPr>
          <p:nvPr/>
        </p:nvCxnSpPr>
        <p:spPr>
          <a:xfrm rot="5400000" flipH="1" flipV="1">
            <a:off x="1649318" y="1998704"/>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xmlns="" id="{4E7F5D98-8106-48BD-A0AF-9FE68022F98E}"/>
              </a:ext>
            </a:extLst>
          </p:cNvPr>
          <p:cNvCxnSpPr>
            <a:cxnSpLocks/>
          </p:cNvCxnSpPr>
          <p:nvPr/>
        </p:nvCxnSpPr>
        <p:spPr>
          <a:xfrm flipV="1">
            <a:off x="2225040" y="1001082"/>
            <a:ext cx="3485434" cy="310425"/>
          </a:xfrm>
          <a:prstGeom prst="bentConnector3">
            <a:avLst>
              <a:gd name="adj1" fmla="val 154"/>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xmlns="" id="{3EC8C193-1A14-44D1-937F-B79D027919E1}"/>
              </a:ext>
            </a:extLst>
          </p:cNvPr>
          <p:cNvSpPr/>
          <p:nvPr/>
        </p:nvSpPr>
        <p:spPr>
          <a:xfrm>
            <a:off x="1573104" y="2326481"/>
            <a:ext cx="9690326" cy="88941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xmlns="" id="{C7425F21-94C6-4B3D-AC61-25E3CF91A2B2}"/>
              </a:ext>
            </a:extLst>
          </p:cNvPr>
          <p:cNvSpPr txBox="1"/>
          <p:nvPr/>
        </p:nvSpPr>
        <p:spPr>
          <a:xfrm>
            <a:off x="1669090" y="2406229"/>
            <a:ext cx="9456517" cy="738664"/>
          </a:xfrm>
          <a:prstGeom prst="rect">
            <a:avLst/>
          </a:prstGeom>
          <a:noFill/>
        </p:spPr>
        <p:txBody>
          <a:bodyPr wrap="square" rtlCol="0">
            <a:spAutoFit/>
          </a:bodyPr>
          <a:lstStyle/>
          <a:p>
            <a:pPr lvl="0"/>
            <a:r>
              <a:rPr lang="es-EC" sz="1400" dirty="0"/>
              <a:t>Se puede observar que el sistema es capaz de identificar al usuario incluso si el individuo tiene accesorios en su rostro tales como lentes, una gorra o sombrero, incluso si tiene colocado una mascarilla en su rostro, todo esto con un nivel de lúmenes adecuado.</a:t>
            </a:r>
          </a:p>
        </p:txBody>
      </p:sp>
      <p:sp>
        <p:nvSpPr>
          <p:cNvPr id="83" name="Rectangle 18">
            <a:extLst>
              <a:ext uri="{FF2B5EF4-FFF2-40B4-BE49-F238E27FC236}">
                <a16:creationId xmlns:a16="http://schemas.microsoft.com/office/drawing/2014/main" xmlns="" id="{8BFC938E-7190-4F50-8BF7-78146A04886D}"/>
              </a:ext>
            </a:extLst>
          </p:cNvPr>
          <p:cNvSpPr/>
          <p:nvPr/>
        </p:nvSpPr>
        <p:spPr>
          <a:xfrm>
            <a:off x="1210197" y="3341109"/>
            <a:ext cx="9690326" cy="10423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xmlns="" id="{58A024E2-C902-4136-AE48-6D6D0044B66A}"/>
              </a:ext>
            </a:extLst>
          </p:cNvPr>
          <p:cNvSpPr txBox="1"/>
          <p:nvPr/>
        </p:nvSpPr>
        <p:spPr>
          <a:xfrm>
            <a:off x="1306183" y="3400537"/>
            <a:ext cx="9456517" cy="738664"/>
          </a:xfrm>
          <a:prstGeom prst="rect">
            <a:avLst/>
          </a:prstGeom>
          <a:noFill/>
        </p:spPr>
        <p:txBody>
          <a:bodyPr wrap="square" rtlCol="0">
            <a:spAutoFit/>
          </a:bodyPr>
          <a:lstStyle/>
          <a:p>
            <a:pPr lvl="0"/>
            <a:r>
              <a:rPr lang="es-EC" sz="1400" dirty="0"/>
              <a:t>Se pudo apreciar que si el usuario no está registrado en el sistema de identificación facial  no lo reconoce, este aspecto es fundamental para disminuir la tasa de falsa aceptación (FAR), y limitar la detección de falsos positivos.</a:t>
            </a:r>
          </a:p>
        </p:txBody>
      </p:sp>
      <p:sp>
        <p:nvSpPr>
          <p:cNvPr id="87" name="Rectangle 18">
            <a:extLst>
              <a:ext uri="{FF2B5EF4-FFF2-40B4-BE49-F238E27FC236}">
                <a16:creationId xmlns:a16="http://schemas.microsoft.com/office/drawing/2014/main" xmlns="" id="{FA5E1D6D-60E6-4A9A-A0EB-7705FEAD6F50}"/>
              </a:ext>
            </a:extLst>
          </p:cNvPr>
          <p:cNvSpPr/>
          <p:nvPr/>
        </p:nvSpPr>
        <p:spPr>
          <a:xfrm>
            <a:off x="830647" y="4590974"/>
            <a:ext cx="9690326" cy="117903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xmlns="" id="{1E3AF711-1279-4318-B026-182CB6815E43}"/>
              </a:ext>
            </a:extLst>
          </p:cNvPr>
          <p:cNvSpPr txBox="1"/>
          <p:nvPr/>
        </p:nvSpPr>
        <p:spPr>
          <a:xfrm>
            <a:off x="947551" y="4771265"/>
            <a:ext cx="9456517" cy="738664"/>
          </a:xfrm>
          <a:prstGeom prst="rect">
            <a:avLst/>
          </a:prstGeom>
          <a:noFill/>
        </p:spPr>
        <p:txBody>
          <a:bodyPr wrap="square" rtlCol="0">
            <a:spAutoFit/>
          </a:bodyPr>
          <a:lstStyle/>
          <a:p>
            <a:r>
              <a:rPr lang="es-EC" sz="1400" dirty="0"/>
              <a:t>Cómo conclusión se </a:t>
            </a:r>
            <a:r>
              <a:rPr lang="es-EC" sz="1400" dirty="0" smtClean="0"/>
              <a:t>tiene </a:t>
            </a:r>
            <a:r>
              <a:rPr lang="es-EC" sz="1400" dirty="0"/>
              <a:t>que el algoritmo de vida presenta un rendimiento con métricas de </a:t>
            </a:r>
            <a:r>
              <a:rPr lang="es-EC" sz="1400" dirty="0" err="1"/>
              <a:t>accuracy</a:t>
            </a:r>
            <a:r>
              <a:rPr lang="es-EC" sz="1400" dirty="0"/>
              <a:t> del 90% y una precisión del 88.8%, siendo un resultado más que aceptable debido a que se utilizó solo software para el desarrollo de esta función de seguridad y brindando robustez al sistema de reconocimiento facial</a:t>
            </a:r>
            <a:endParaRPr lang="ko-KR" altLang="en-US" sz="1400" b="1" dirty="0">
              <a:solidFill>
                <a:prstClr val="white"/>
              </a:solidFill>
              <a:latin typeface="Arial"/>
              <a:cs typeface="Arial" pitchFamily="34" charset="0"/>
            </a:endParaRPr>
          </a:p>
        </p:txBody>
      </p:sp>
      <p:sp>
        <p:nvSpPr>
          <p:cNvPr id="7" name="Rectangle 18">
            <a:extLst>
              <a:ext uri="{FF2B5EF4-FFF2-40B4-BE49-F238E27FC236}">
                <a16:creationId xmlns:a16="http://schemas.microsoft.com/office/drawing/2014/main" xmlns="" id="{84D294CA-C181-4CB5-98AE-F8A5DEC49257}"/>
              </a:ext>
            </a:extLst>
          </p:cNvPr>
          <p:cNvSpPr/>
          <p:nvPr/>
        </p:nvSpPr>
        <p:spPr>
          <a:xfrm>
            <a:off x="470225" y="5892746"/>
            <a:ext cx="9690326" cy="8658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 name="TextBox 23">
            <a:extLst>
              <a:ext uri="{FF2B5EF4-FFF2-40B4-BE49-F238E27FC236}">
                <a16:creationId xmlns:a16="http://schemas.microsoft.com/office/drawing/2014/main" xmlns="" id="{CF6B1D2A-139B-428F-B5E3-FBB7E1F73B51}"/>
              </a:ext>
            </a:extLst>
          </p:cNvPr>
          <p:cNvSpPr txBox="1"/>
          <p:nvPr/>
        </p:nvSpPr>
        <p:spPr>
          <a:xfrm>
            <a:off x="470225" y="5907429"/>
            <a:ext cx="9456517" cy="738664"/>
          </a:xfrm>
          <a:prstGeom prst="rect">
            <a:avLst/>
          </a:prstGeom>
          <a:noFill/>
        </p:spPr>
        <p:txBody>
          <a:bodyPr wrap="square" rtlCol="0">
            <a:spAutoFit/>
          </a:bodyPr>
          <a:lstStyle/>
          <a:p>
            <a:pPr lvl="0"/>
            <a:r>
              <a:rPr lang="es-EC" sz="1400" dirty="0"/>
              <a:t>Se evidencia como el sistema consume muchos recursos computacionales y esto se debe a como se explicó en el capítulo 2, el campo del aprendizaje profundo requiere mucha tecnología para el desarrollo e implementación en producción.</a:t>
            </a:r>
          </a:p>
        </p:txBody>
      </p:sp>
      <p:cxnSp>
        <p:nvCxnSpPr>
          <p:cNvPr id="31" name="Elbow Connector 62">
            <a:extLst>
              <a:ext uri="{FF2B5EF4-FFF2-40B4-BE49-F238E27FC236}">
                <a16:creationId xmlns:a16="http://schemas.microsoft.com/office/drawing/2014/main" xmlns="" id="{C774AB98-9AB5-4F78-9096-15E7B62CA99D}"/>
              </a:ext>
            </a:extLst>
          </p:cNvPr>
          <p:cNvCxnSpPr>
            <a:cxnSpLocks/>
          </p:cNvCxnSpPr>
          <p:nvPr/>
        </p:nvCxnSpPr>
        <p:spPr>
          <a:xfrm rot="5400000" flipH="1" flipV="1">
            <a:off x="1268010" y="3015227"/>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cxnSp>
        <p:nvCxnSpPr>
          <p:cNvPr id="32" name="Elbow Connector 62">
            <a:extLst>
              <a:ext uri="{FF2B5EF4-FFF2-40B4-BE49-F238E27FC236}">
                <a16:creationId xmlns:a16="http://schemas.microsoft.com/office/drawing/2014/main" xmlns="" id="{0424F471-6A46-4214-A4E4-3369DC6C2243}"/>
              </a:ext>
            </a:extLst>
          </p:cNvPr>
          <p:cNvCxnSpPr>
            <a:cxnSpLocks/>
          </p:cNvCxnSpPr>
          <p:nvPr/>
        </p:nvCxnSpPr>
        <p:spPr>
          <a:xfrm rot="5400000" flipH="1" flipV="1">
            <a:off x="894943" y="4193608"/>
            <a:ext cx="375183" cy="117812"/>
          </a:xfrm>
          <a:prstGeom prst="bentConnector3">
            <a:avLst>
              <a:gd name="adj1" fmla="val 96036"/>
            </a:avLst>
          </a:prstGeom>
          <a:noFill/>
          <a:ln w="28575" cap="flat" cmpd="sng" algn="ctr">
            <a:solidFill>
              <a:schemeClr val="accent5"/>
            </a:solidFill>
            <a:prstDash val="sysDot"/>
            <a:miter lim="800000"/>
            <a:headEnd type="oval"/>
            <a:tailEnd type="oval"/>
          </a:ln>
          <a:effectLst/>
        </p:spPr>
      </p:cxnSp>
      <p:cxnSp>
        <p:nvCxnSpPr>
          <p:cNvPr id="33" name="Elbow Connector 62">
            <a:extLst>
              <a:ext uri="{FF2B5EF4-FFF2-40B4-BE49-F238E27FC236}">
                <a16:creationId xmlns:a16="http://schemas.microsoft.com/office/drawing/2014/main" xmlns="" id="{5D6A5965-363C-41C0-B02D-93E3C809D898}"/>
              </a:ext>
            </a:extLst>
          </p:cNvPr>
          <p:cNvCxnSpPr>
            <a:cxnSpLocks/>
          </p:cNvCxnSpPr>
          <p:nvPr/>
        </p:nvCxnSpPr>
        <p:spPr>
          <a:xfrm rot="5400000" flipH="1" flipV="1">
            <a:off x="525553" y="5570815"/>
            <a:ext cx="375183" cy="117812"/>
          </a:xfrm>
          <a:prstGeom prst="bentConnector3">
            <a:avLst>
              <a:gd name="adj1" fmla="val 96036"/>
            </a:avLst>
          </a:prstGeom>
          <a:noFill/>
          <a:ln w="28575" cap="flat" cmpd="sng" algn="ctr">
            <a:solidFill>
              <a:schemeClr val="accent6"/>
            </a:solidFill>
            <a:prstDash val="sysDot"/>
            <a:miter lim="800000"/>
            <a:headEnd type="oval"/>
            <a:tailEnd type="oval"/>
          </a:ln>
          <a:effectLst/>
        </p:spPr>
      </p:cxnSp>
      <p:sp>
        <p:nvSpPr>
          <p:cNvPr id="9" name="Oval 44">
            <a:extLst>
              <a:ext uri="{FF2B5EF4-FFF2-40B4-BE49-F238E27FC236}">
                <a16:creationId xmlns:a16="http://schemas.microsoft.com/office/drawing/2014/main" xmlns="" id="{A825F70A-BE57-421D-9B1E-924C9F2F9052}"/>
              </a:ext>
            </a:extLst>
          </p:cNvPr>
          <p:cNvSpPr>
            <a:spLocks noChangeAspect="1"/>
          </p:cNvSpPr>
          <p:nvPr/>
        </p:nvSpPr>
        <p:spPr>
          <a:xfrm>
            <a:off x="5960924" y="410297"/>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61944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nodeType="withEffect">
                                  <p:stCondLst>
                                    <p:cond delay="75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500"/>
                                        <p:tgtEl>
                                          <p:spTgt spid="87"/>
                                        </p:tgtEl>
                                      </p:cBhvr>
                                    </p:animEffect>
                                  </p:childTnLst>
                                </p:cTn>
                              </p:par>
                              <p:par>
                                <p:cTn id="38" presetID="10" presetClass="entr" presetSubtype="0" fill="hold" nodeType="withEffect">
                                  <p:stCondLst>
                                    <p:cond delay="1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125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125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7" grpId="0" animBg="1"/>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419" dirty="0">
                <a:solidFill>
                  <a:sysClr val="window" lastClr="FFFFFF"/>
                </a:solidFill>
              </a:rPr>
              <a:t>RECOMENDACI</a:t>
            </a:r>
            <a:r>
              <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rPr>
              <a:t>ONES</a:t>
            </a:r>
          </a:p>
        </p:txBody>
      </p:sp>
      <p:sp>
        <p:nvSpPr>
          <p:cNvPr id="41" name="Rectangle 2">
            <a:extLst>
              <a:ext uri="{FF2B5EF4-FFF2-40B4-BE49-F238E27FC236}">
                <a16:creationId xmlns:a16="http://schemas.microsoft.com/office/drawing/2014/main" xmlns="" id="{736FBE89-A8AA-414F-80D8-0084BB22F54F}"/>
              </a:ext>
            </a:extLst>
          </p:cNvPr>
          <p:cNvSpPr/>
          <p:nvPr/>
        </p:nvSpPr>
        <p:spPr>
          <a:xfrm>
            <a:off x="6238794" y="473119"/>
            <a:ext cx="972000" cy="972000"/>
          </a:xfrm>
          <a:prstGeom prst="rect">
            <a:avLst/>
          </a:prstGeom>
          <a:solidFill>
            <a:srgbClr val="53C3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xmlns="" id="{1D9DBE7D-2660-4186-A035-6E3A646D9FF7}"/>
              </a:ext>
            </a:extLst>
          </p:cNvPr>
          <p:cNvSpPr/>
          <p:nvPr/>
        </p:nvSpPr>
        <p:spPr>
          <a:xfrm>
            <a:off x="1954963" y="1516198"/>
            <a:ext cx="9690326" cy="98440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xmlns="" id="{911C2BD7-6E27-4370-B921-92EA141BED2A}"/>
              </a:ext>
            </a:extLst>
          </p:cNvPr>
          <p:cNvSpPr txBox="1"/>
          <p:nvPr/>
        </p:nvSpPr>
        <p:spPr>
          <a:xfrm>
            <a:off x="2071867" y="1531031"/>
            <a:ext cx="9456517" cy="954107"/>
          </a:xfrm>
          <a:prstGeom prst="rect">
            <a:avLst/>
          </a:prstGeom>
          <a:noFill/>
        </p:spPr>
        <p:txBody>
          <a:bodyPr wrap="square" rtlCol="0">
            <a:spAutoFit/>
          </a:bodyPr>
          <a:lstStyle/>
          <a:p>
            <a:pPr lvl="0"/>
            <a:r>
              <a:rPr lang="es-EC" sz="1400" dirty="0"/>
              <a:t>Al momento de ajustar a un nuevo usuario al sistema de identificación facial, es recomendable que tenga una buena foto de perfil frontal, con una resolución mínima de 3 megapíxeles, ya que será la única foto comparativa que el sistema tendrá para clasificar de los otros usuarios registrados, asi mismo para que el sistema lo identifique incluso con mascarilla, debe tomarse una foto con este accesorio en su rostro.</a:t>
            </a:r>
          </a:p>
        </p:txBody>
      </p:sp>
      <p:cxnSp>
        <p:nvCxnSpPr>
          <p:cNvPr id="65" name="Elbow Connector 62">
            <a:extLst>
              <a:ext uri="{FF2B5EF4-FFF2-40B4-BE49-F238E27FC236}">
                <a16:creationId xmlns:a16="http://schemas.microsoft.com/office/drawing/2014/main" xmlns="" id="{BD4BF35B-CBD5-4B2A-A038-A9EDC79D98D3}"/>
              </a:ext>
            </a:extLst>
          </p:cNvPr>
          <p:cNvCxnSpPr>
            <a:cxnSpLocks/>
          </p:cNvCxnSpPr>
          <p:nvPr/>
        </p:nvCxnSpPr>
        <p:spPr>
          <a:xfrm rot="5400000" flipH="1" flipV="1">
            <a:off x="1649318" y="2354304"/>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xmlns="" id="{4E7F5D98-8106-48BD-A0AF-9FE68022F98E}"/>
              </a:ext>
            </a:extLst>
          </p:cNvPr>
          <p:cNvCxnSpPr>
            <a:cxnSpLocks/>
          </p:cNvCxnSpPr>
          <p:nvPr/>
        </p:nvCxnSpPr>
        <p:spPr>
          <a:xfrm flipV="1">
            <a:off x="2225040" y="975360"/>
            <a:ext cx="4013754" cy="666194"/>
          </a:xfrm>
          <a:prstGeom prst="bentConnector3">
            <a:avLst>
              <a:gd name="adj1" fmla="val 133"/>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xmlns="" id="{3EC8C193-1A14-44D1-937F-B79D027919E1}"/>
              </a:ext>
            </a:extLst>
          </p:cNvPr>
          <p:cNvSpPr/>
          <p:nvPr/>
        </p:nvSpPr>
        <p:spPr>
          <a:xfrm>
            <a:off x="1573104" y="2661761"/>
            <a:ext cx="9690326" cy="117871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xmlns="" id="{C7425F21-94C6-4B3D-AC61-25E3CF91A2B2}"/>
              </a:ext>
            </a:extLst>
          </p:cNvPr>
          <p:cNvSpPr txBox="1"/>
          <p:nvPr/>
        </p:nvSpPr>
        <p:spPr>
          <a:xfrm>
            <a:off x="1669090" y="2741509"/>
            <a:ext cx="9456517" cy="738664"/>
          </a:xfrm>
          <a:prstGeom prst="rect">
            <a:avLst/>
          </a:prstGeom>
          <a:noFill/>
        </p:spPr>
        <p:txBody>
          <a:bodyPr wrap="square" rtlCol="0">
            <a:spAutoFit/>
          </a:bodyPr>
          <a:lstStyle/>
          <a:p>
            <a:pPr lvl="0"/>
            <a:r>
              <a:rPr lang="es-EC" sz="1400" dirty="0"/>
              <a:t>Se recomienda realizar la transmisión del video por cable, esto se debe a que por medios inalámbricos reduciría a más de la mitad la velocidad de transmisión de los datos y el reconocimiento facial no se lo ejecutaría en tiempo real teniendo retrasos de video muy prolongados.</a:t>
            </a:r>
          </a:p>
        </p:txBody>
      </p:sp>
      <p:sp>
        <p:nvSpPr>
          <p:cNvPr id="83" name="Rectangle 18">
            <a:extLst>
              <a:ext uri="{FF2B5EF4-FFF2-40B4-BE49-F238E27FC236}">
                <a16:creationId xmlns:a16="http://schemas.microsoft.com/office/drawing/2014/main" xmlns="" id="{8BFC938E-7190-4F50-8BF7-78146A04886D}"/>
              </a:ext>
            </a:extLst>
          </p:cNvPr>
          <p:cNvSpPr/>
          <p:nvPr/>
        </p:nvSpPr>
        <p:spPr>
          <a:xfrm>
            <a:off x="1210197" y="4031989"/>
            <a:ext cx="9915410" cy="11047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xmlns="" id="{58A024E2-C902-4136-AE48-6D6D0044B66A}"/>
              </a:ext>
            </a:extLst>
          </p:cNvPr>
          <p:cNvSpPr txBox="1"/>
          <p:nvPr/>
        </p:nvSpPr>
        <p:spPr>
          <a:xfrm>
            <a:off x="1327101" y="4014009"/>
            <a:ext cx="9936329" cy="1169551"/>
          </a:xfrm>
          <a:prstGeom prst="rect">
            <a:avLst/>
          </a:prstGeom>
          <a:noFill/>
        </p:spPr>
        <p:txBody>
          <a:bodyPr wrap="square" rtlCol="0">
            <a:spAutoFit/>
          </a:bodyPr>
          <a:lstStyle/>
          <a:p>
            <a:pPr lvl="0"/>
            <a:r>
              <a:rPr lang="es-EC" sz="1400" dirty="0"/>
              <a:t>Si en un futuro se quisiera implementar este proyecto en producción se debe colocar un buen sistema de disipación de calor, esto más que nada para prolongar la vida útil del hardware, ya que en el presente proyecto por cuestiones de portabilidad del computador se lo desarrolló en un computador portátil, y el sistema elevaba las temperaturas del computador, pero con los sistemas de refrigeración actuales se soluciona este inconveniente.</a:t>
            </a:r>
          </a:p>
        </p:txBody>
      </p:sp>
      <p:sp>
        <p:nvSpPr>
          <p:cNvPr id="87" name="Rectangle 18">
            <a:extLst>
              <a:ext uri="{FF2B5EF4-FFF2-40B4-BE49-F238E27FC236}">
                <a16:creationId xmlns:a16="http://schemas.microsoft.com/office/drawing/2014/main" xmlns="" id="{FA5E1D6D-60E6-4A9A-A0EB-7705FEAD6F50}"/>
              </a:ext>
            </a:extLst>
          </p:cNvPr>
          <p:cNvSpPr/>
          <p:nvPr/>
        </p:nvSpPr>
        <p:spPr>
          <a:xfrm>
            <a:off x="723142" y="5344305"/>
            <a:ext cx="9690326" cy="93196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9" name="TextBox 23">
            <a:extLst>
              <a:ext uri="{FF2B5EF4-FFF2-40B4-BE49-F238E27FC236}">
                <a16:creationId xmlns:a16="http://schemas.microsoft.com/office/drawing/2014/main" xmlns="" id="{1E3AF711-1279-4318-B026-182CB6815E43}"/>
              </a:ext>
            </a:extLst>
          </p:cNvPr>
          <p:cNvSpPr txBox="1"/>
          <p:nvPr/>
        </p:nvSpPr>
        <p:spPr>
          <a:xfrm>
            <a:off x="893798" y="5422334"/>
            <a:ext cx="9456517" cy="738664"/>
          </a:xfrm>
          <a:prstGeom prst="rect">
            <a:avLst/>
          </a:prstGeom>
          <a:noFill/>
        </p:spPr>
        <p:txBody>
          <a:bodyPr wrap="square" rtlCol="0">
            <a:spAutoFit/>
          </a:bodyPr>
          <a:lstStyle/>
          <a:p>
            <a:pPr lvl="0"/>
            <a:r>
              <a:rPr lang="es-EC" sz="1400" dirty="0"/>
              <a:t>En caso de que existiera una tasa de falsas detecciones elevada, es recomendable modificar con la métrica de la distancia o umbral de detección, buscando siempre un equilibrio para que el sistema de identificación facial  funcione correctamente.</a:t>
            </a:r>
          </a:p>
        </p:txBody>
      </p:sp>
      <p:cxnSp>
        <p:nvCxnSpPr>
          <p:cNvPr id="31" name="Elbow Connector 62">
            <a:extLst>
              <a:ext uri="{FF2B5EF4-FFF2-40B4-BE49-F238E27FC236}">
                <a16:creationId xmlns:a16="http://schemas.microsoft.com/office/drawing/2014/main" xmlns="" id="{C774AB98-9AB5-4F78-9096-15E7B62CA99D}"/>
              </a:ext>
            </a:extLst>
          </p:cNvPr>
          <p:cNvCxnSpPr>
            <a:cxnSpLocks/>
          </p:cNvCxnSpPr>
          <p:nvPr/>
        </p:nvCxnSpPr>
        <p:spPr>
          <a:xfrm rot="5400000" flipH="1" flipV="1">
            <a:off x="1268010" y="3726427"/>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cxnSp>
        <p:nvCxnSpPr>
          <p:cNvPr id="32" name="Elbow Connector 62">
            <a:extLst>
              <a:ext uri="{FF2B5EF4-FFF2-40B4-BE49-F238E27FC236}">
                <a16:creationId xmlns:a16="http://schemas.microsoft.com/office/drawing/2014/main" xmlns="" id="{0424F471-6A46-4214-A4E4-3369DC6C2243}"/>
              </a:ext>
            </a:extLst>
          </p:cNvPr>
          <p:cNvCxnSpPr>
            <a:cxnSpLocks/>
          </p:cNvCxnSpPr>
          <p:nvPr/>
        </p:nvCxnSpPr>
        <p:spPr>
          <a:xfrm rot="5400000" flipH="1" flipV="1">
            <a:off x="894943" y="4691448"/>
            <a:ext cx="375183" cy="117812"/>
          </a:xfrm>
          <a:prstGeom prst="bentConnector3">
            <a:avLst>
              <a:gd name="adj1" fmla="val 96036"/>
            </a:avLst>
          </a:prstGeom>
          <a:noFill/>
          <a:ln w="28575" cap="flat" cmpd="sng" algn="ctr">
            <a:solidFill>
              <a:schemeClr val="accent5"/>
            </a:solidFill>
            <a:prstDash val="sysDot"/>
            <a:miter lim="800000"/>
            <a:headEnd type="oval"/>
            <a:tailEnd type="oval"/>
          </a:ln>
          <a:effectLst/>
        </p:spPr>
      </p:cxnSp>
      <p:sp>
        <p:nvSpPr>
          <p:cNvPr id="2" name="Right Triangle 17">
            <a:extLst>
              <a:ext uri="{FF2B5EF4-FFF2-40B4-BE49-F238E27FC236}">
                <a16:creationId xmlns:a16="http://schemas.microsoft.com/office/drawing/2014/main" xmlns="" id="{6F00767E-4EAB-4E91-856B-483DF110A5D1}"/>
              </a:ext>
            </a:extLst>
          </p:cNvPr>
          <p:cNvSpPr>
            <a:spLocks noChangeAspect="1"/>
          </p:cNvSpPr>
          <p:nvPr/>
        </p:nvSpPr>
        <p:spPr>
          <a:xfrm>
            <a:off x="6485720" y="658517"/>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03190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25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nodeType="withEffect">
                                  <p:stCondLst>
                                    <p:cond delay="5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par>
                                <p:cTn id="34" presetID="10" presetClass="entr" presetSubtype="0" fill="hold" nodeType="withEffect">
                                  <p:stCondLst>
                                    <p:cond delay="75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ntr" presetSubtype="0" fill="hold" nodeType="withEffect">
                                  <p:stCondLst>
                                    <p:cond delay="10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87" grpId="0" animBg="1"/>
      <p:bldP spid="89"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xmlns="" id="{2F2E2C71-77A7-4EDE-B2F3-64F6D2CE0B4E}"/>
              </a:ext>
            </a:extLst>
          </p:cNvPr>
          <p:cNvSpPr txBox="1">
            <a:spLocks/>
          </p:cNvSpPr>
          <p:nvPr/>
        </p:nvSpPr>
        <p:spPr>
          <a:xfrm>
            <a:off x="187751" y="2139435"/>
            <a:ext cx="1841521"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n-US" dirty="0">
                <a:solidFill>
                  <a:srgbClr val="2980B9">
                    <a:lumMod val="60000"/>
                    <a:lumOff val="40000"/>
                  </a:srgbClr>
                </a:solidFill>
              </a:rPr>
              <a:t>General</a:t>
            </a:r>
            <a:endParaRPr kumimoji="0" lang="en-US" sz="2800" i="0"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grpSp>
        <p:nvGrpSpPr>
          <p:cNvPr id="67" name="Group 20">
            <a:extLst>
              <a:ext uri="{FF2B5EF4-FFF2-40B4-BE49-F238E27FC236}">
                <a16:creationId xmlns:a16="http://schemas.microsoft.com/office/drawing/2014/main" xmlns="" id="{FE461FBF-87C9-4A71-A294-003C99A1EEF4}"/>
              </a:ext>
            </a:extLst>
          </p:cNvPr>
          <p:cNvGrpSpPr/>
          <p:nvPr/>
        </p:nvGrpSpPr>
        <p:grpSpPr>
          <a:xfrm>
            <a:off x="4911149" y="4216529"/>
            <a:ext cx="6854348" cy="1606934"/>
            <a:chOff x="-643406" y="2826095"/>
            <a:chExt cx="6223518" cy="1606934"/>
          </a:xfrm>
        </p:grpSpPr>
        <p:sp>
          <p:nvSpPr>
            <p:cNvPr id="69" name="Oval 22">
              <a:extLst>
                <a:ext uri="{FF2B5EF4-FFF2-40B4-BE49-F238E27FC236}">
                  <a16:creationId xmlns:a16="http://schemas.microsoft.com/office/drawing/2014/main" xmlns="" id="{8B908931-6AB0-4463-A556-0B9547310E32}"/>
                </a:ext>
              </a:extLst>
            </p:cNvPr>
            <p:cNvSpPr/>
            <p:nvPr/>
          </p:nvSpPr>
          <p:spPr>
            <a:xfrm>
              <a:off x="5033093" y="2826095"/>
              <a:ext cx="547019" cy="547019"/>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70" name="TextBox 23">
              <a:extLst>
                <a:ext uri="{FF2B5EF4-FFF2-40B4-BE49-F238E27FC236}">
                  <a16:creationId xmlns:a16="http://schemas.microsoft.com/office/drawing/2014/main" xmlns="" id="{78824F41-EF22-4E54-9B4E-943C8C861515}"/>
                </a:ext>
              </a:extLst>
            </p:cNvPr>
            <p:cNvSpPr txBox="1"/>
            <p:nvPr/>
          </p:nvSpPr>
          <p:spPr>
            <a:xfrm>
              <a:off x="-533457" y="3109590"/>
              <a:ext cx="5435135" cy="1323439"/>
            </a:xfrm>
            <a:prstGeom prst="rect">
              <a:avLst/>
            </a:prstGeom>
            <a:noFill/>
          </p:spPr>
          <p:txBody>
            <a:bodyPr wrap="square" rtlCol="0">
              <a:spAutoFit/>
            </a:bodyPr>
            <a:lstStyle/>
            <a:p>
              <a:pPr algn="r"/>
              <a:r>
                <a:rPr lang="es-EC" sz="1600" dirty="0"/>
                <a:t>Diseñar un sistema biométrico seguro y robusto que disminuya la probabilidad de detecciones erróneas y además se observa en la interfaz de usuario como respuesta, si el usuario está registrado o es desconocido.</a:t>
              </a:r>
            </a:p>
            <a:p>
              <a:pPr algn="r"/>
              <a:endParaRPr lang="ko-KR" altLang="en-US" sz="1600" dirty="0">
                <a:solidFill>
                  <a:schemeClr val="bg1"/>
                </a:solidFill>
                <a:cs typeface="Arial" pitchFamily="34" charset="0"/>
              </a:endParaRPr>
            </a:p>
          </p:txBody>
        </p:sp>
        <p:cxnSp>
          <p:nvCxnSpPr>
            <p:cNvPr id="72" name="Straight Connector 25">
              <a:extLst>
                <a:ext uri="{FF2B5EF4-FFF2-40B4-BE49-F238E27FC236}">
                  <a16:creationId xmlns:a16="http://schemas.microsoft.com/office/drawing/2014/main" xmlns="" id="{DABC9BBD-9FE8-4E48-A4B5-A37E2D5967F3}"/>
                </a:ext>
              </a:extLst>
            </p:cNvPr>
            <p:cNvCxnSpPr>
              <a:cxnSpLocks/>
              <a:endCxn id="69" idx="2"/>
            </p:cNvCxnSpPr>
            <p:nvPr/>
          </p:nvCxnSpPr>
          <p:spPr>
            <a:xfrm flipV="1">
              <a:off x="-643406" y="3099605"/>
              <a:ext cx="5676499" cy="9985"/>
            </a:xfrm>
            <a:prstGeom prst="line">
              <a:avLst/>
            </a:prstGeom>
            <a:ln>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74" name="Group 27">
            <a:extLst>
              <a:ext uri="{FF2B5EF4-FFF2-40B4-BE49-F238E27FC236}">
                <a16:creationId xmlns:a16="http://schemas.microsoft.com/office/drawing/2014/main" xmlns="" id="{536B35E1-3FF1-461F-8F46-CD4940788ED3}"/>
              </a:ext>
            </a:extLst>
          </p:cNvPr>
          <p:cNvGrpSpPr/>
          <p:nvPr/>
        </p:nvGrpSpPr>
        <p:grpSpPr>
          <a:xfrm>
            <a:off x="4911148" y="3153598"/>
            <a:ext cx="6854348" cy="1114492"/>
            <a:chOff x="-703599" y="2826095"/>
            <a:chExt cx="6283711" cy="1114492"/>
          </a:xfrm>
        </p:grpSpPr>
        <p:sp>
          <p:nvSpPr>
            <p:cNvPr id="76" name="Oval 29">
              <a:extLst>
                <a:ext uri="{FF2B5EF4-FFF2-40B4-BE49-F238E27FC236}">
                  <a16:creationId xmlns:a16="http://schemas.microsoft.com/office/drawing/2014/main" xmlns="" id="{8CCC7B2D-F673-4194-B1C5-D20E7DE402CC}"/>
                </a:ext>
              </a:extLst>
            </p:cNvPr>
            <p:cNvSpPr/>
            <p:nvPr/>
          </p:nvSpPr>
          <p:spPr>
            <a:xfrm>
              <a:off x="5033093" y="2826095"/>
              <a:ext cx="547019" cy="54701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77" name="TextBox 30">
              <a:extLst>
                <a:ext uri="{FF2B5EF4-FFF2-40B4-BE49-F238E27FC236}">
                  <a16:creationId xmlns:a16="http://schemas.microsoft.com/office/drawing/2014/main" xmlns="" id="{5010311E-2615-42EF-91A3-1E5C92182878}"/>
                </a:ext>
              </a:extLst>
            </p:cNvPr>
            <p:cNvSpPr txBox="1"/>
            <p:nvPr/>
          </p:nvSpPr>
          <p:spPr>
            <a:xfrm>
              <a:off x="-592587" y="3109590"/>
              <a:ext cx="5494262" cy="830997"/>
            </a:xfrm>
            <a:prstGeom prst="rect">
              <a:avLst/>
            </a:prstGeom>
            <a:noFill/>
          </p:spPr>
          <p:txBody>
            <a:bodyPr wrap="square" rtlCol="0">
              <a:spAutoFit/>
            </a:bodyPr>
            <a:lstStyle/>
            <a:p>
              <a:pPr lvl="0"/>
              <a:r>
                <a:rPr lang="es-EC" sz="1600" dirty="0"/>
                <a:t>Diseñar una interfaz de usuario intuitiva y de fácil manejo enfocada en controlar el acceso de los usuarios vía reconocimiento facial.</a:t>
              </a:r>
            </a:p>
          </p:txBody>
        </p:sp>
        <p:cxnSp>
          <p:nvCxnSpPr>
            <p:cNvPr id="79" name="Straight Connector 32">
              <a:extLst>
                <a:ext uri="{FF2B5EF4-FFF2-40B4-BE49-F238E27FC236}">
                  <a16:creationId xmlns:a16="http://schemas.microsoft.com/office/drawing/2014/main" xmlns="" id="{6C32A55C-EA41-46A4-8D91-9D094406B779}"/>
                </a:ext>
              </a:extLst>
            </p:cNvPr>
            <p:cNvCxnSpPr>
              <a:cxnSpLocks/>
              <a:endCxn id="76" idx="2"/>
            </p:cNvCxnSpPr>
            <p:nvPr/>
          </p:nvCxnSpPr>
          <p:spPr>
            <a:xfrm>
              <a:off x="-703599" y="3099605"/>
              <a:ext cx="5736692"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6" name="Group 37">
            <a:extLst>
              <a:ext uri="{FF2B5EF4-FFF2-40B4-BE49-F238E27FC236}">
                <a16:creationId xmlns:a16="http://schemas.microsoft.com/office/drawing/2014/main" xmlns="" id="{610C1B07-740E-4389-A9F0-76C005245CD4}"/>
              </a:ext>
            </a:extLst>
          </p:cNvPr>
          <p:cNvGrpSpPr/>
          <p:nvPr/>
        </p:nvGrpSpPr>
        <p:grpSpPr>
          <a:xfrm>
            <a:off x="179790" y="1417960"/>
            <a:ext cx="4588980" cy="4611342"/>
            <a:chOff x="5988388" y="443608"/>
            <a:chExt cx="12359700" cy="2149277"/>
          </a:xfrm>
        </p:grpSpPr>
        <p:sp>
          <p:nvSpPr>
            <p:cNvPr id="107" name="TextBox 38">
              <a:extLst>
                <a:ext uri="{FF2B5EF4-FFF2-40B4-BE49-F238E27FC236}">
                  <a16:creationId xmlns:a16="http://schemas.microsoft.com/office/drawing/2014/main" xmlns="" id="{8E343161-20A5-40AC-80A4-7DFF7CC45CFC}"/>
                </a:ext>
              </a:extLst>
            </p:cNvPr>
            <p:cNvSpPr txBox="1"/>
            <p:nvPr/>
          </p:nvSpPr>
          <p:spPr>
            <a:xfrm>
              <a:off x="5988388" y="443608"/>
              <a:ext cx="12359700" cy="365794"/>
            </a:xfrm>
            <a:prstGeom prst="rect">
              <a:avLst/>
            </a:prstGeom>
            <a:noFill/>
          </p:spPr>
          <p:txBody>
            <a:bodyPr wrap="square" lIns="45711" tIns="22856" rIns="45711" bIns="22856" rtlCol="0">
              <a:spAutoFit/>
            </a:bodyPr>
            <a:lstStyle/>
            <a:p>
              <a:r>
                <a:rPr lang="es-419" sz="4800" b="1" dirty="0">
                  <a:solidFill>
                    <a:srgbClr val="FFFFFF"/>
                  </a:solidFill>
                  <a:latin typeface="Times New Roman" panose="02020603050405020304" pitchFamily="18" charset="0"/>
                  <a:ea typeface="Open Sans Extrabold" panose="020B0906030804020204" pitchFamily="34" charset="0"/>
                  <a:cs typeface="Times New Roman" panose="02020603050405020304" pitchFamily="18" charset="0"/>
                </a:rPr>
                <a:t>Objetivo</a:t>
              </a:r>
            </a:p>
          </p:txBody>
        </p:sp>
        <p:sp>
          <p:nvSpPr>
            <p:cNvPr id="108" name="Subtitle 2">
              <a:extLst>
                <a:ext uri="{FF2B5EF4-FFF2-40B4-BE49-F238E27FC236}">
                  <a16:creationId xmlns:a16="http://schemas.microsoft.com/office/drawing/2014/main" xmlns="" id="{80B07B39-F6C8-402B-89A3-C7BD0EE4F072}"/>
                </a:ext>
              </a:extLst>
            </p:cNvPr>
            <p:cNvSpPr txBox="1">
              <a:spLocks/>
            </p:cNvSpPr>
            <p:nvPr/>
          </p:nvSpPr>
          <p:spPr>
            <a:xfrm>
              <a:off x="5988388" y="1056738"/>
              <a:ext cx="11655184" cy="1536147"/>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s-EC" sz="2000" dirty="0">
                  <a:solidFill>
                    <a:schemeClr val="tx1"/>
                  </a:solidFill>
                  <a:latin typeface="Arial" panose="020B0604020202020204" pitchFamily="34" charset="0"/>
                  <a:ea typeface="Calibri" panose="020F0502020204030204" pitchFamily="34" charset="0"/>
                  <a:cs typeface="Arial" panose="020B0604020202020204" pitchFamily="34" charset="0"/>
                </a:rPr>
                <a:t>Desarrollar e implementar un sistema de control de acceso de personal por medio de reconocimiento facial en el cual se considere algoritmos de aprendizaje profundo funcionando en tiempo real.</a:t>
              </a:r>
              <a:endParaRPr lang="en-US" sz="2000" dirty="0">
                <a:solidFill>
                  <a:schemeClr val="tx1"/>
                </a:solidFill>
                <a:latin typeface="Calibri" panose="020F0502020204030204"/>
                <a:cs typeface="Lato Light"/>
              </a:endParaRPr>
            </a:p>
          </p:txBody>
        </p:sp>
      </p:grpSp>
      <p:sp>
        <p:nvSpPr>
          <p:cNvPr id="2" name="Freeform 25">
            <a:extLst>
              <a:ext uri="{FF2B5EF4-FFF2-40B4-BE49-F238E27FC236}">
                <a16:creationId xmlns:a16="http://schemas.microsoft.com/office/drawing/2014/main" xmlns="" id="{7E01D012-017C-4378-96C2-504CBCBBA8FD}"/>
              </a:ext>
            </a:extLst>
          </p:cNvPr>
          <p:cNvSpPr>
            <a:spLocks noEditPoints="1"/>
          </p:cNvSpPr>
          <p:nvPr/>
        </p:nvSpPr>
        <p:spPr bwMode="auto">
          <a:xfrm>
            <a:off x="11277956" y="3258758"/>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10" name="Title 3">
            <a:extLst>
              <a:ext uri="{FF2B5EF4-FFF2-40B4-BE49-F238E27FC236}">
                <a16:creationId xmlns:a16="http://schemas.microsoft.com/office/drawing/2014/main" xmlns=""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9" name="Freeform 25">
            <a:extLst>
              <a:ext uri="{FF2B5EF4-FFF2-40B4-BE49-F238E27FC236}">
                <a16:creationId xmlns:a16="http://schemas.microsoft.com/office/drawing/2014/main" xmlns="" id="{FD5AB82B-D2A1-47FA-BB49-AC197BB6221E}"/>
              </a:ext>
            </a:extLst>
          </p:cNvPr>
          <p:cNvSpPr>
            <a:spLocks noEditPoints="1"/>
          </p:cNvSpPr>
          <p:nvPr/>
        </p:nvSpPr>
        <p:spPr bwMode="auto">
          <a:xfrm>
            <a:off x="11277956" y="4311702"/>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grpSp>
        <p:nvGrpSpPr>
          <p:cNvPr id="152" name="Group 27">
            <a:extLst>
              <a:ext uri="{FF2B5EF4-FFF2-40B4-BE49-F238E27FC236}">
                <a16:creationId xmlns:a16="http://schemas.microsoft.com/office/drawing/2014/main" xmlns="" id="{39E25E08-5562-4BC8-AA8B-DE3A0F1B3E9B}"/>
              </a:ext>
            </a:extLst>
          </p:cNvPr>
          <p:cNvGrpSpPr/>
          <p:nvPr/>
        </p:nvGrpSpPr>
        <p:grpSpPr>
          <a:xfrm>
            <a:off x="4911148" y="1919219"/>
            <a:ext cx="6854348" cy="1360713"/>
            <a:chOff x="-703599" y="2826095"/>
            <a:chExt cx="6283711" cy="1360713"/>
          </a:xfrm>
        </p:grpSpPr>
        <p:sp>
          <p:nvSpPr>
            <p:cNvPr id="153" name="Oval 29">
              <a:extLst>
                <a:ext uri="{FF2B5EF4-FFF2-40B4-BE49-F238E27FC236}">
                  <a16:creationId xmlns:a16="http://schemas.microsoft.com/office/drawing/2014/main" xmlns="" id="{FBD10339-38DF-480D-A846-FE5F0C310DA9}"/>
                </a:ext>
              </a:extLst>
            </p:cNvPr>
            <p:cNvSpPr/>
            <p:nvPr/>
          </p:nvSpPr>
          <p:spPr>
            <a:xfrm>
              <a:off x="5033093" y="2826095"/>
              <a:ext cx="547019" cy="54701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r"/>
              <a:endParaRPr lang="ko-KR" altLang="en-US" sz="1200" dirty="0">
                <a:solidFill>
                  <a:schemeClr val="tx1">
                    <a:lumMod val="75000"/>
                    <a:lumOff val="25000"/>
                  </a:schemeClr>
                </a:solidFill>
              </a:endParaRPr>
            </a:p>
          </p:txBody>
        </p:sp>
        <p:sp>
          <p:nvSpPr>
            <p:cNvPr id="154" name="TextBox 30">
              <a:extLst>
                <a:ext uri="{FF2B5EF4-FFF2-40B4-BE49-F238E27FC236}">
                  <a16:creationId xmlns:a16="http://schemas.microsoft.com/office/drawing/2014/main" xmlns="" id="{5777F06A-4966-482D-ADE6-4FD4BD69121A}"/>
                </a:ext>
              </a:extLst>
            </p:cNvPr>
            <p:cNvSpPr txBox="1"/>
            <p:nvPr/>
          </p:nvSpPr>
          <p:spPr>
            <a:xfrm>
              <a:off x="-592587" y="3109590"/>
              <a:ext cx="5494262" cy="1077218"/>
            </a:xfrm>
            <a:prstGeom prst="rect">
              <a:avLst/>
            </a:prstGeom>
            <a:noFill/>
          </p:spPr>
          <p:txBody>
            <a:bodyPr wrap="square" rtlCol="0">
              <a:spAutoFit/>
            </a:bodyPr>
            <a:lstStyle/>
            <a:p>
              <a:pPr lvl="0"/>
              <a:r>
                <a:rPr lang="es-EC" sz="1600" dirty="0"/>
                <a:t>Realizar un estudio del estado del arte sobre algoritmos de aprendizaje profundo para la detección, reconocimiento facial, características únicas al momento de detectar el rostro y rasgos faciales del rostro.</a:t>
              </a:r>
            </a:p>
          </p:txBody>
        </p:sp>
        <p:cxnSp>
          <p:nvCxnSpPr>
            <p:cNvPr id="155" name="Straight Connector 32">
              <a:extLst>
                <a:ext uri="{FF2B5EF4-FFF2-40B4-BE49-F238E27FC236}">
                  <a16:creationId xmlns:a16="http://schemas.microsoft.com/office/drawing/2014/main" xmlns="" id="{C7C39DF8-1ED7-4C22-B8A9-13B05B96EFBB}"/>
                </a:ext>
              </a:extLst>
            </p:cNvPr>
            <p:cNvCxnSpPr>
              <a:cxnSpLocks/>
              <a:endCxn id="153" idx="2"/>
            </p:cNvCxnSpPr>
            <p:nvPr/>
          </p:nvCxnSpPr>
          <p:spPr>
            <a:xfrm>
              <a:off x="-703599" y="3099605"/>
              <a:ext cx="5736692"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56" name="Freeform 25">
            <a:extLst>
              <a:ext uri="{FF2B5EF4-FFF2-40B4-BE49-F238E27FC236}">
                <a16:creationId xmlns:a16="http://schemas.microsoft.com/office/drawing/2014/main" xmlns="" id="{91487CA3-A34E-432A-B558-5F57252FDCE5}"/>
              </a:ext>
            </a:extLst>
          </p:cNvPr>
          <p:cNvSpPr>
            <a:spLocks noEditPoints="1"/>
          </p:cNvSpPr>
          <p:nvPr/>
        </p:nvSpPr>
        <p:spPr bwMode="auto">
          <a:xfrm>
            <a:off x="11277956" y="2012804"/>
            <a:ext cx="387906" cy="356669"/>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dirty="0">
              <a:latin typeface="Lato Light"/>
            </a:endParaRPr>
          </a:p>
        </p:txBody>
      </p:sp>
      <p:sp>
        <p:nvSpPr>
          <p:cNvPr id="25" name="Subtitle 4">
            <a:extLst>
              <a:ext uri="{FF2B5EF4-FFF2-40B4-BE49-F238E27FC236}">
                <a16:creationId xmlns:a16="http://schemas.microsoft.com/office/drawing/2014/main" xmlns="" id="{44CB5297-B053-430B-BD8D-A254691DD568}"/>
              </a:ext>
            </a:extLst>
          </p:cNvPr>
          <p:cNvSpPr txBox="1">
            <a:spLocks/>
          </p:cNvSpPr>
          <p:nvPr/>
        </p:nvSpPr>
        <p:spPr>
          <a:xfrm>
            <a:off x="4776731" y="1581515"/>
            <a:ext cx="2102107"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Específicos</a:t>
            </a:r>
          </a:p>
        </p:txBody>
      </p:sp>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79035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s-EC" dirty="0" smtClean="0">
                <a:solidFill>
                  <a:sysClr val="window" lastClr="FFFFFF"/>
                </a:solidFill>
              </a:rPr>
              <a:t>Trabajos futuros</a:t>
            </a:r>
            <a:endParaRPr kumimoji="0" lang="es-419" sz="4000" b="1" i="0" u="none" strike="noStrike" kern="1200" cap="all" spc="0" normalizeH="0" baseline="0" dirty="0">
              <a:ln>
                <a:noFill/>
              </a:ln>
              <a:solidFill>
                <a:sysClr val="window" lastClr="FFFFFF"/>
              </a:solidFill>
              <a:effectLst/>
              <a:uLnTx/>
              <a:uFillTx/>
              <a:latin typeface="Open Sans" panose="020B0606030504020204" pitchFamily="34" charset="0"/>
            </a:endParaRPr>
          </a:p>
        </p:txBody>
      </p:sp>
      <p:sp>
        <p:nvSpPr>
          <p:cNvPr id="41" name="Rectangle 2">
            <a:extLst>
              <a:ext uri="{FF2B5EF4-FFF2-40B4-BE49-F238E27FC236}">
                <a16:creationId xmlns:a16="http://schemas.microsoft.com/office/drawing/2014/main" xmlns="" id="{736FBE89-A8AA-414F-80D8-0084BB22F54F}"/>
              </a:ext>
            </a:extLst>
          </p:cNvPr>
          <p:cNvSpPr/>
          <p:nvPr/>
        </p:nvSpPr>
        <p:spPr>
          <a:xfrm>
            <a:off x="6238794" y="473119"/>
            <a:ext cx="972000" cy="9720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8" name="Rectangle 18">
            <a:extLst>
              <a:ext uri="{FF2B5EF4-FFF2-40B4-BE49-F238E27FC236}">
                <a16:creationId xmlns:a16="http://schemas.microsoft.com/office/drawing/2014/main" xmlns="" id="{1D9DBE7D-2660-4186-A035-6E3A646D9FF7}"/>
              </a:ext>
            </a:extLst>
          </p:cNvPr>
          <p:cNvSpPr/>
          <p:nvPr/>
        </p:nvSpPr>
        <p:spPr>
          <a:xfrm>
            <a:off x="1975882" y="1716892"/>
            <a:ext cx="9690326" cy="10088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3" name="TextBox 23">
            <a:extLst>
              <a:ext uri="{FF2B5EF4-FFF2-40B4-BE49-F238E27FC236}">
                <a16:creationId xmlns:a16="http://schemas.microsoft.com/office/drawing/2014/main" xmlns="" id="{911C2BD7-6E27-4370-B921-92EA141BED2A}"/>
              </a:ext>
            </a:extLst>
          </p:cNvPr>
          <p:cNvSpPr txBox="1"/>
          <p:nvPr/>
        </p:nvSpPr>
        <p:spPr>
          <a:xfrm>
            <a:off x="2071868" y="1796200"/>
            <a:ext cx="9456517" cy="954107"/>
          </a:xfrm>
          <a:prstGeom prst="rect">
            <a:avLst/>
          </a:prstGeom>
          <a:noFill/>
        </p:spPr>
        <p:txBody>
          <a:bodyPr wrap="square" rtlCol="0">
            <a:spAutoFit/>
          </a:bodyPr>
          <a:lstStyle/>
          <a:p>
            <a:pPr lvl="0"/>
            <a:r>
              <a:rPr lang="es-EC" sz="1400" dirty="0"/>
              <a:t>En el presente proyecto de investigación no se usó una base de datos de uso profesional, pero se podría incluir en el sistema, para darle mayor robustez en cuanto a seguridad, una sugerencia podría ser utilizar Django, es cual es de uso gratuito y de código abierto unido con lenguaje de Python manejable para base de datos.</a:t>
            </a:r>
          </a:p>
        </p:txBody>
      </p:sp>
      <p:cxnSp>
        <p:nvCxnSpPr>
          <p:cNvPr id="65" name="Elbow Connector 62">
            <a:extLst>
              <a:ext uri="{FF2B5EF4-FFF2-40B4-BE49-F238E27FC236}">
                <a16:creationId xmlns:a16="http://schemas.microsoft.com/office/drawing/2014/main" xmlns="" id="{BD4BF35B-CBD5-4B2A-A038-A9EDC79D98D3}"/>
              </a:ext>
            </a:extLst>
          </p:cNvPr>
          <p:cNvCxnSpPr>
            <a:cxnSpLocks/>
          </p:cNvCxnSpPr>
          <p:nvPr/>
        </p:nvCxnSpPr>
        <p:spPr>
          <a:xfrm rot="5400000" flipH="1" flipV="1">
            <a:off x="1649318" y="2662413"/>
            <a:ext cx="375183" cy="117812"/>
          </a:xfrm>
          <a:prstGeom prst="bentConnector3">
            <a:avLst>
              <a:gd name="adj1" fmla="val 96036"/>
            </a:avLst>
          </a:prstGeom>
          <a:noFill/>
          <a:ln w="28575" cap="flat" cmpd="sng" algn="ctr">
            <a:solidFill>
              <a:schemeClr val="accent2"/>
            </a:solidFill>
            <a:prstDash val="sysDot"/>
            <a:miter lim="800000"/>
            <a:headEnd type="oval"/>
            <a:tailEnd type="oval"/>
          </a:ln>
          <a:effectLst/>
        </p:spPr>
      </p:cxnSp>
      <p:cxnSp>
        <p:nvCxnSpPr>
          <p:cNvPr id="66" name="Elbow Connector 63">
            <a:extLst>
              <a:ext uri="{FF2B5EF4-FFF2-40B4-BE49-F238E27FC236}">
                <a16:creationId xmlns:a16="http://schemas.microsoft.com/office/drawing/2014/main" xmlns="" id="{4E7F5D98-8106-48BD-A0AF-9FE68022F98E}"/>
              </a:ext>
            </a:extLst>
          </p:cNvPr>
          <p:cNvCxnSpPr>
            <a:cxnSpLocks/>
          </p:cNvCxnSpPr>
          <p:nvPr/>
        </p:nvCxnSpPr>
        <p:spPr>
          <a:xfrm flipV="1">
            <a:off x="2225040" y="975360"/>
            <a:ext cx="4013754" cy="666194"/>
          </a:xfrm>
          <a:prstGeom prst="bentConnector3">
            <a:avLst>
              <a:gd name="adj1" fmla="val 133"/>
            </a:avLst>
          </a:prstGeom>
          <a:noFill/>
          <a:ln w="28575" cap="flat" cmpd="sng" algn="ctr">
            <a:solidFill>
              <a:srgbClr val="19A5BE"/>
            </a:solidFill>
            <a:prstDash val="sysDot"/>
            <a:miter lim="800000"/>
            <a:headEnd type="oval"/>
            <a:tailEnd type="oval"/>
          </a:ln>
          <a:effectLst/>
        </p:spPr>
      </p:cxnSp>
      <p:sp>
        <p:nvSpPr>
          <p:cNvPr id="79" name="Rectangle 18">
            <a:extLst>
              <a:ext uri="{FF2B5EF4-FFF2-40B4-BE49-F238E27FC236}">
                <a16:creationId xmlns:a16="http://schemas.microsoft.com/office/drawing/2014/main" xmlns="" id="{3EC8C193-1A14-44D1-937F-B79D027919E1}"/>
              </a:ext>
            </a:extLst>
          </p:cNvPr>
          <p:cNvSpPr/>
          <p:nvPr/>
        </p:nvSpPr>
        <p:spPr>
          <a:xfrm>
            <a:off x="1573104" y="2969871"/>
            <a:ext cx="9690326" cy="9359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1" name="TextBox 23">
            <a:extLst>
              <a:ext uri="{FF2B5EF4-FFF2-40B4-BE49-F238E27FC236}">
                <a16:creationId xmlns:a16="http://schemas.microsoft.com/office/drawing/2014/main" xmlns="" id="{C7425F21-94C6-4B3D-AC61-25E3CF91A2B2}"/>
              </a:ext>
            </a:extLst>
          </p:cNvPr>
          <p:cNvSpPr txBox="1"/>
          <p:nvPr/>
        </p:nvSpPr>
        <p:spPr>
          <a:xfrm>
            <a:off x="1669090" y="3079435"/>
            <a:ext cx="9456517" cy="738664"/>
          </a:xfrm>
          <a:prstGeom prst="rect">
            <a:avLst/>
          </a:prstGeom>
          <a:noFill/>
        </p:spPr>
        <p:txBody>
          <a:bodyPr wrap="square" rtlCol="0">
            <a:spAutoFit/>
          </a:bodyPr>
          <a:lstStyle/>
          <a:p>
            <a:pPr lvl="0"/>
            <a:r>
              <a:rPr lang="es-EC" sz="1400" dirty="0"/>
              <a:t>Una limitación del sistema es el tema del paso de los años del usuario ya que va modificando sus rasgos faciales y esto dificultará para la identificación, se podría estudiar un algoritmo más robusto que vaya modificando este aspecto o a su vez como una solución rápida, ajustar el sistema con una nueva foto.</a:t>
            </a:r>
          </a:p>
        </p:txBody>
      </p:sp>
      <p:sp>
        <p:nvSpPr>
          <p:cNvPr id="83" name="Rectangle 18">
            <a:extLst>
              <a:ext uri="{FF2B5EF4-FFF2-40B4-BE49-F238E27FC236}">
                <a16:creationId xmlns:a16="http://schemas.microsoft.com/office/drawing/2014/main" xmlns="" id="{8BFC938E-7190-4F50-8BF7-78146A04886D}"/>
              </a:ext>
            </a:extLst>
          </p:cNvPr>
          <p:cNvSpPr/>
          <p:nvPr/>
        </p:nvSpPr>
        <p:spPr>
          <a:xfrm>
            <a:off x="1210197" y="4171135"/>
            <a:ext cx="9690326" cy="83142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85" name="TextBox 23">
            <a:extLst>
              <a:ext uri="{FF2B5EF4-FFF2-40B4-BE49-F238E27FC236}">
                <a16:creationId xmlns:a16="http://schemas.microsoft.com/office/drawing/2014/main" xmlns="" id="{58A024E2-C902-4136-AE48-6D6D0044B66A}"/>
              </a:ext>
            </a:extLst>
          </p:cNvPr>
          <p:cNvSpPr txBox="1"/>
          <p:nvPr/>
        </p:nvSpPr>
        <p:spPr>
          <a:xfrm>
            <a:off x="1327101" y="4217516"/>
            <a:ext cx="9456517" cy="738664"/>
          </a:xfrm>
          <a:prstGeom prst="rect">
            <a:avLst/>
          </a:prstGeom>
          <a:noFill/>
        </p:spPr>
        <p:txBody>
          <a:bodyPr wrap="square" rtlCol="0">
            <a:spAutoFit/>
          </a:bodyPr>
          <a:lstStyle/>
          <a:p>
            <a:pPr lvl="0"/>
            <a:r>
              <a:rPr lang="es-EC" sz="1400" dirty="0"/>
              <a:t>Se puede incluir al sistema de identificación el estado de ánimo de la persona, por medio de los gestos, esto serviría para obtener medidas de trazabilidad y de esta manera observar en los datos qué nivel de estrés tiene el usuario con respecto a la función que desempeña en la empresa. </a:t>
            </a:r>
          </a:p>
        </p:txBody>
      </p:sp>
      <p:cxnSp>
        <p:nvCxnSpPr>
          <p:cNvPr id="31" name="Elbow Connector 62">
            <a:extLst>
              <a:ext uri="{FF2B5EF4-FFF2-40B4-BE49-F238E27FC236}">
                <a16:creationId xmlns:a16="http://schemas.microsoft.com/office/drawing/2014/main" xmlns="" id="{C774AB98-9AB5-4F78-9096-15E7B62CA99D}"/>
              </a:ext>
            </a:extLst>
          </p:cNvPr>
          <p:cNvCxnSpPr>
            <a:cxnSpLocks/>
          </p:cNvCxnSpPr>
          <p:nvPr/>
        </p:nvCxnSpPr>
        <p:spPr>
          <a:xfrm rot="5400000" flipH="1" flipV="1">
            <a:off x="1268010" y="3855634"/>
            <a:ext cx="375183" cy="117812"/>
          </a:xfrm>
          <a:prstGeom prst="bentConnector3">
            <a:avLst>
              <a:gd name="adj1" fmla="val 96036"/>
            </a:avLst>
          </a:prstGeom>
          <a:noFill/>
          <a:ln w="28575" cap="flat" cmpd="sng" algn="ctr">
            <a:solidFill>
              <a:schemeClr val="accent4"/>
            </a:solidFill>
            <a:prstDash val="sysDot"/>
            <a:miter lim="800000"/>
            <a:headEnd type="oval"/>
            <a:tailEnd type="oval"/>
          </a:ln>
          <a:effectLst/>
        </p:spPr>
      </p:cxnSp>
      <p:sp>
        <p:nvSpPr>
          <p:cNvPr id="17" name="Block Arc 41">
            <a:extLst>
              <a:ext uri="{FF2B5EF4-FFF2-40B4-BE49-F238E27FC236}">
                <a16:creationId xmlns:a16="http://schemas.microsoft.com/office/drawing/2014/main" xmlns="" id="{36DCD789-FED8-401C-8C81-CF9F331DAB6D}"/>
              </a:ext>
            </a:extLst>
          </p:cNvPr>
          <p:cNvSpPr/>
          <p:nvPr/>
        </p:nvSpPr>
        <p:spPr>
          <a:xfrm>
            <a:off x="6418267" y="679107"/>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rgbClr val="282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8" name="Rectangle 18">
            <a:extLst>
              <a:ext uri="{FF2B5EF4-FFF2-40B4-BE49-F238E27FC236}">
                <a16:creationId xmlns:a16="http://schemas.microsoft.com/office/drawing/2014/main" xmlns="" id="{FA5E1D6D-60E6-4A9A-A0EB-7705FEAD6F50}"/>
              </a:ext>
            </a:extLst>
          </p:cNvPr>
          <p:cNvSpPr/>
          <p:nvPr/>
        </p:nvSpPr>
        <p:spPr>
          <a:xfrm>
            <a:off x="723142" y="5282584"/>
            <a:ext cx="9690326" cy="93196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cxnSp>
        <p:nvCxnSpPr>
          <p:cNvPr id="19" name="Elbow Connector 62">
            <a:extLst>
              <a:ext uri="{FF2B5EF4-FFF2-40B4-BE49-F238E27FC236}">
                <a16:creationId xmlns:a16="http://schemas.microsoft.com/office/drawing/2014/main" xmlns="" id="{0424F471-6A46-4214-A4E4-3369DC6C2243}"/>
              </a:ext>
            </a:extLst>
          </p:cNvPr>
          <p:cNvCxnSpPr>
            <a:cxnSpLocks/>
          </p:cNvCxnSpPr>
          <p:nvPr/>
        </p:nvCxnSpPr>
        <p:spPr>
          <a:xfrm rot="5400000" flipH="1" flipV="1">
            <a:off x="733528" y="4743637"/>
            <a:ext cx="588784" cy="227041"/>
          </a:xfrm>
          <a:prstGeom prst="bentConnector3">
            <a:avLst>
              <a:gd name="adj1" fmla="val 102497"/>
            </a:avLst>
          </a:prstGeom>
          <a:noFill/>
          <a:ln w="28575" cap="flat" cmpd="sng" algn="ctr">
            <a:solidFill>
              <a:schemeClr val="accent5"/>
            </a:solidFill>
            <a:prstDash val="sysDot"/>
            <a:miter lim="800000"/>
            <a:headEnd type="oval"/>
            <a:tailEnd type="oval"/>
          </a:ln>
          <a:effectLst/>
        </p:spPr>
      </p:cxnSp>
      <p:sp>
        <p:nvSpPr>
          <p:cNvPr id="23" name="TextBox 23">
            <a:extLst>
              <a:ext uri="{FF2B5EF4-FFF2-40B4-BE49-F238E27FC236}">
                <a16:creationId xmlns:a16="http://schemas.microsoft.com/office/drawing/2014/main" xmlns="" id="{58A024E2-C902-4136-AE48-6D6D0044B66A}"/>
              </a:ext>
            </a:extLst>
          </p:cNvPr>
          <p:cNvSpPr txBox="1"/>
          <p:nvPr/>
        </p:nvSpPr>
        <p:spPr>
          <a:xfrm>
            <a:off x="956951" y="5295487"/>
            <a:ext cx="9456517" cy="738664"/>
          </a:xfrm>
          <a:prstGeom prst="rect">
            <a:avLst/>
          </a:prstGeom>
          <a:noFill/>
        </p:spPr>
        <p:txBody>
          <a:bodyPr wrap="square" rtlCol="0">
            <a:spAutoFit/>
          </a:bodyPr>
          <a:lstStyle/>
          <a:p>
            <a:pPr lvl="0"/>
            <a:r>
              <a:rPr lang="es-EC" sz="1400" dirty="0"/>
              <a:t>En el presente proyecto se utiliza una cámara IP para capturar las imágenes que serán enviadas al sistema, para mejorar la velocidad de la transmisión de datos se puede tener una cámara del tipo CSI, esto ayudaría a optimizar este aspecto disminuyendo la latencia del sistema.</a:t>
            </a:r>
          </a:p>
        </p:txBody>
      </p:sp>
    </p:spTree>
    <p:extLst>
      <p:ext uri="{BB962C8B-B14F-4D97-AF65-F5344CB8AC3E}">
        <p14:creationId xmlns:p14="http://schemas.microsoft.com/office/powerpoint/2010/main" val="84044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10" presetClass="entr" presetSubtype="0" fill="hold" nodeType="withEffect">
                                  <p:stCondLst>
                                    <p:cond delay="75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p:bldP spid="79" grpId="0" animBg="1"/>
      <p:bldP spid="81" grpId="0"/>
      <p:bldP spid="83" grpId="0" animBg="1"/>
      <p:bldP spid="85" grpId="0"/>
      <p:bldP spid="18"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125" name="사각형: 둥근 위쪽 모서리 40">
            <a:extLst>
              <a:ext uri="{FF2B5EF4-FFF2-40B4-BE49-F238E27FC236}">
                <a16:creationId xmlns:a16="http://schemas.microsoft.com/office/drawing/2014/main" xmlns="" id="{B90BC5AB-630B-481A-BB8B-0A1DF8C11A6A}"/>
              </a:ext>
            </a:extLst>
          </p:cNvPr>
          <p:cNvSpPr/>
          <p:nvPr/>
        </p:nvSpPr>
        <p:spPr>
          <a:xfrm rot="16200000">
            <a:off x="5617105" y="834977"/>
            <a:ext cx="393134" cy="3155468"/>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100" name="사각형: 둥근 위쪽 모서리 40">
            <a:extLst>
              <a:ext uri="{FF2B5EF4-FFF2-40B4-BE49-F238E27FC236}">
                <a16:creationId xmlns:a16="http://schemas.microsoft.com/office/drawing/2014/main" xmlns="" id="{2BE83380-097E-49ED-8264-0D91700C30EC}"/>
              </a:ext>
            </a:extLst>
          </p:cNvPr>
          <p:cNvSpPr/>
          <p:nvPr/>
        </p:nvSpPr>
        <p:spPr>
          <a:xfrm rot="16200000">
            <a:off x="5613977" y="420942"/>
            <a:ext cx="400217" cy="3154637"/>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xmlns="" id="{2F2E2C71-77A7-4EDE-B2F3-64F6D2CE0B4E}"/>
              </a:ext>
            </a:extLst>
          </p:cNvPr>
          <p:cNvSpPr txBox="1">
            <a:spLocks/>
          </p:cNvSpPr>
          <p:nvPr/>
        </p:nvSpPr>
        <p:spPr>
          <a:xfrm>
            <a:off x="723142" y="98613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IN</a:t>
            </a:r>
            <a:r>
              <a:rPr lang="en-US" b="1" dirty="0">
                <a:solidFill>
                  <a:srgbClr val="2980B9">
                    <a:lumMod val="60000"/>
                    <a:lumOff val="40000"/>
                  </a:srgbClr>
                </a:solidFill>
              </a:rPr>
              <a:t>TELIGENCIA ARTIFICIAL</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 name="Title 3">
            <a:extLst>
              <a:ext uri="{FF2B5EF4-FFF2-40B4-BE49-F238E27FC236}">
                <a16:creationId xmlns:a16="http://schemas.microsoft.com/office/drawing/2014/main" xmlns=""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4" name="Picture Placeholder 9">
            <a:extLst>
              <a:ext uri="{FF2B5EF4-FFF2-40B4-BE49-F238E27FC236}">
                <a16:creationId xmlns:a16="http://schemas.microsoft.com/office/drawing/2014/main" xmlns="" id="{EE363D42-BF34-4537-A993-0462C7F75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05202" y="1824025"/>
            <a:ext cx="4325187" cy="1702526"/>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cxnSp>
        <p:nvCxnSpPr>
          <p:cNvPr id="43" name="Elbow Connector 59">
            <a:extLst>
              <a:ext uri="{FF2B5EF4-FFF2-40B4-BE49-F238E27FC236}">
                <a16:creationId xmlns:a16="http://schemas.microsoft.com/office/drawing/2014/main" xmlns="" id="{A9CF15FC-9239-4AFE-8C2A-81DA1C7BB55D}"/>
              </a:ext>
            </a:extLst>
          </p:cNvPr>
          <p:cNvCxnSpPr>
            <a:cxnSpLocks/>
          </p:cNvCxnSpPr>
          <p:nvPr/>
        </p:nvCxnSpPr>
        <p:spPr>
          <a:xfrm rot="10800000">
            <a:off x="854769" y="1509360"/>
            <a:ext cx="4767288" cy="2624490"/>
          </a:xfrm>
          <a:prstGeom prst="bentConnector3">
            <a:avLst>
              <a:gd name="adj1" fmla="val -39110"/>
            </a:avLst>
          </a:prstGeom>
          <a:ln>
            <a:headEnd type="oval"/>
            <a:tailEnd type="oval"/>
          </a:ln>
        </p:spPr>
        <p:style>
          <a:lnRef idx="3">
            <a:schemeClr val="accent3"/>
          </a:lnRef>
          <a:fillRef idx="0">
            <a:schemeClr val="accent3"/>
          </a:fillRef>
          <a:effectRef idx="2">
            <a:schemeClr val="accent3"/>
          </a:effectRef>
          <a:fontRef idx="minor">
            <a:schemeClr val="tx1"/>
          </a:fontRef>
        </p:style>
      </p:cxnSp>
      <p:sp>
        <p:nvSpPr>
          <p:cNvPr id="85" name="TextBox 13">
            <a:extLst>
              <a:ext uri="{FF2B5EF4-FFF2-40B4-BE49-F238E27FC236}">
                <a16:creationId xmlns:a16="http://schemas.microsoft.com/office/drawing/2014/main" xmlns="" id="{7F56C58B-BE27-4019-A77F-AD14FFC8315A}"/>
              </a:ext>
            </a:extLst>
          </p:cNvPr>
          <p:cNvSpPr txBox="1"/>
          <p:nvPr/>
        </p:nvSpPr>
        <p:spPr>
          <a:xfrm>
            <a:off x="4896770" y="1843141"/>
            <a:ext cx="2346316" cy="307777"/>
          </a:xfrm>
          <a:prstGeom prst="rect">
            <a:avLst/>
          </a:prstGeom>
          <a:noFill/>
        </p:spPr>
        <p:txBody>
          <a:bodyPr wrap="square" rtlCol="0">
            <a:spAutoFit/>
          </a:bodyPr>
          <a:lstStyle/>
          <a:p>
            <a:r>
              <a:rPr lang="es-419" altLang="ko-KR" sz="1400" b="1" dirty="0">
                <a:solidFill>
                  <a:schemeClr val="accent4"/>
                </a:solidFill>
                <a:cs typeface="Arial" pitchFamily="34" charset="0"/>
              </a:rPr>
              <a:t>Robótica</a:t>
            </a:r>
          </a:p>
        </p:txBody>
      </p:sp>
      <p:sp>
        <p:nvSpPr>
          <p:cNvPr id="89" name="TextBox 13">
            <a:extLst>
              <a:ext uri="{FF2B5EF4-FFF2-40B4-BE49-F238E27FC236}">
                <a16:creationId xmlns:a16="http://schemas.microsoft.com/office/drawing/2014/main" xmlns="" id="{26D8340B-E4D2-49AC-84F8-8D801C252D11}"/>
              </a:ext>
            </a:extLst>
          </p:cNvPr>
          <p:cNvSpPr txBox="1"/>
          <p:nvPr/>
        </p:nvSpPr>
        <p:spPr>
          <a:xfrm>
            <a:off x="4765145" y="2609279"/>
            <a:ext cx="2727482" cy="307777"/>
          </a:xfrm>
          <a:prstGeom prst="rect">
            <a:avLst/>
          </a:prstGeom>
          <a:noFill/>
        </p:spPr>
        <p:txBody>
          <a:bodyPr wrap="square" rtlCol="0">
            <a:spAutoFit/>
          </a:bodyPr>
          <a:lstStyle/>
          <a:p>
            <a:r>
              <a:rPr lang="en-US" altLang="ko-KR" sz="1400" b="1" dirty="0">
                <a:solidFill>
                  <a:schemeClr val="accent3"/>
                </a:solidFill>
                <a:cs typeface="Arial" pitchFamily="34" charset="0"/>
              </a:rPr>
              <a:t>Natural Language Processing</a:t>
            </a:r>
            <a:endParaRPr lang="ko-KR" altLang="en-US" sz="1400" b="1" dirty="0">
              <a:solidFill>
                <a:schemeClr val="accent3"/>
              </a:solidFill>
              <a:cs typeface="Arial" pitchFamily="34" charset="0"/>
            </a:endParaRPr>
          </a:p>
        </p:txBody>
      </p:sp>
      <p:sp>
        <p:nvSpPr>
          <p:cNvPr id="90" name="Chevron 25">
            <a:extLst>
              <a:ext uri="{FF2B5EF4-FFF2-40B4-BE49-F238E27FC236}">
                <a16:creationId xmlns:a16="http://schemas.microsoft.com/office/drawing/2014/main" xmlns="" id="{89D58CA5-8645-4F2F-8452-EE98C205BB94}"/>
              </a:ext>
            </a:extLst>
          </p:cNvPr>
          <p:cNvSpPr/>
          <p:nvPr/>
        </p:nvSpPr>
        <p:spPr>
          <a:xfrm>
            <a:off x="4539110" y="2682782"/>
            <a:ext cx="194565" cy="200987"/>
          </a:xfrm>
          <a:prstGeom prst="chevron">
            <a:avLst>
              <a:gd name="adj" fmla="val 5486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3"/>
              </a:solidFill>
            </a:endParaRPr>
          </a:p>
        </p:txBody>
      </p:sp>
      <p:sp>
        <p:nvSpPr>
          <p:cNvPr id="91" name="TextBox 13">
            <a:extLst>
              <a:ext uri="{FF2B5EF4-FFF2-40B4-BE49-F238E27FC236}">
                <a16:creationId xmlns:a16="http://schemas.microsoft.com/office/drawing/2014/main" xmlns="" id="{C42C09D2-2A36-422C-A787-D7B72CA479D6}"/>
              </a:ext>
            </a:extLst>
          </p:cNvPr>
          <p:cNvSpPr txBox="1"/>
          <p:nvPr/>
        </p:nvSpPr>
        <p:spPr>
          <a:xfrm>
            <a:off x="4896770" y="2234812"/>
            <a:ext cx="2494634" cy="307777"/>
          </a:xfrm>
          <a:prstGeom prst="rect">
            <a:avLst/>
          </a:prstGeom>
          <a:noFill/>
        </p:spPr>
        <p:txBody>
          <a:bodyPr wrap="square" rtlCol="0">
            <a:spAutoFit/>
          </a:bodyPr>
          <a:lstStyle/>
          <a:p>
            <a:r>
              <a:rPr lang="en-US" altLang="ko-KR" sz="1400" b="1" dirty="0">
                <a:solidFill>
                  <a:schemeClr val="accent2"/>
                </a:solidFill>
                <a:cs typeface="Arial" pitchFamily="34" charset="0"/>
              </a:rPr>
              <a:t>Speech</a:t>
            </a:r>
            <a:endParaRPr lang="ko-KR" altLang="en-US" sz="1400" b="1" dirty="0">
              <a:solidFill>
                <a:schemeClr val="accent2"/>
              </a:solidFill>
              <a:cs typeface="Arial" pitchFamily="34" charset="0"/>
            </a:endParaRPr>
          </a:p>
        </p:txBody>
      </p:sp>
      <p:sp>
        <p:nvSpPr>
          <p:cNvPr id="92" name="Chevron 25">
            <a:extLst>
              <a:ext uri="{FF2B5EF4-FFF2-40B4-BE49-F238E27FC236}">
                <a16:creationId xmlns:a16="http://schemas.microsoft.com/office/drawing/2014/main" xmlns="" id="{B05E4036-E6C9-466D-BBE5-A7C644118C14}"/>
              </a:ext>
            </a:extLst>
          </p:cNvPr>
          <p:cNvSpPr/>
          <p:nvPr/>
        </p:nvSpPr>
        <p:spPr>
          <a:xfrm>
            <a:off x="4530456" y="2308020"/>
            <a:ext cx="194565" cy="200987"/>
          </a:xfrm>
          <a:prstGeom prst="chevron">
            <a:avLst>
              <a:gd name="adj" fmla="val 54864"/>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solidFill>
                <a:schemeClr val="accent2"/>
              </a:solidFill>
            </a:endParaRPr>
          </a:p>
        </p:txBody>
      </p:sp>
      <p:pic>
        <p:nvPicPr>
          <p:cNvPr id="21" name="image52.png"/>
          <p:cNvPicPr/>
          <p:nvPr/>
        </p:nvPicPr>
        <p:blipFill>
          <a:blip r:embed="rId5">
            <a:extLst>
              <a:ext uri="{BEBA8EAE-BF5A-486C-A8C5-ECC9F3942E4B}">
                <a14:imgProps xmlns:a14="http://schemas.microsoft.com/office/drawing/2010/main">
                  <a14:imgLayer r:embed="rId6">
                    <a14:imgEffect>
                      <a14:backgroundRemoval t="1236" b="97991" l="24174" r="76957"/>
                    </a14:imgEffect>
                  </a14:imgLayer>
                </a14:imgProps>
              </a:ext>
            </a:extLst>
          </a:blip>
          <a:srcRect l="24826" t="3395" r="22049" b="2777"/>
          <a:stretch>
            <a:fillRect/>
          </a:stretch>
        </p:blipFill>
        <p:spPr>
          <a:xfrm>
            <a:off x="475412" y="2234812"/>
            <a:ext cx="3598996" cy="3752527"/>
          </a:xfrm>
          <a:prstGeom prst="rect">
            <a:avLst/>
          </a:prstGeom>
          <a:ln/>
        </p:spPr>
      </p:pic>
      <p:sp>
        <p:nvSpPr>
          <p:cNvPr id="22" name="사각형: 둥근 위쪽 모서리 40">
            <a:extLst>
              <a:ext uri="{FF2B5EF4-FFF2-40B4-BE49-F238E27FC236}">
                <a16:creationId xmlns:a16="http://schemas.microsoft.com/office/drawing/2014/main" xmlns="" id="{B90BC5AB-630B-481A-BB8B-0A1DF8C11A6A}"/>
              </a:ext>
            </a:extLst>
          </p:cNvPr>
          <p:cNvSpPr/>
          <p:nvPr/>
        </p:nvSpPr>
        <p:spPr>
          <a:xfrm rot="16200000">
            <a:off x="5632396" y="1275958"/>
            <a:ext cx="393134" cy="3124881"/>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23" name="사각형: 둥근 위쪽 모서리 40">
            <a:extLst>
              <a:ext uri="{FF2B5EF4-FFF2-40B4-BE49-F238E27FC236}">
                <a16:creationId xmlns:a16="http://schemas.microsoft.com/office/drawing/2014/main" xmlns="" id="{B90BC5AB-630B-481A-BB8B-0A1DF8C11A6A}"/>
              </a:ext>
            </a:extLst>
          </p:cNvPr>
          <p:cNvSpPr/>
          <p:nvPr/>
        </p:nvSpPr>
        <p:spPr>
          <a:xfrm rot="16200000">
            <a:off x="5624559" y="1713958"/>
            <a:ext cx="393134" cy="3140561"/>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86" name="Chevron 25">
            <a:extLst>
              <a:ext uri="{FF2B5EF4-FFF2-40B4-BE49-F238E27FC236}">
                <a16:creationId xmlns:a16="http://schemas.microsoft.com/office/drawing/2014/main" xmlns="" id="{8AF608A1-E73B-4305-A0E2-86C31160F873}"/>
              </a:ext>
            </a:extLst>
          </p:cNvPr>
          <p:cNvSpPr/>
          <p:nvPr/>
        </p:nvSpPr>
        <p:spPr>
          <a:xfrm>
            <a:off x="4521147" y="1897791"/>
            <a:ext cx="194565" cy="200987"/>
          </a:xfrm>
          <a:prstGeom prst="chevron">
            <a:avLst>
              <a:gd name="adj" fmla="val 54864"/>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solidFill>
                <a:schemeClr val="accent5"/>
              </a:solidFill>
            </a:endParaRPr>
          </a:p>
        </p:txBody>
      </p:sp>
      <p:sp>
        <p:nvSpPr>
          <p:cNvPr id="27" name="사각형: 둥근 위쪽 모서리 40">
            <a:extLst>
              <a:ext uri="{FF2B5EF4-FFF2-40B4-BE49-F238E27FC236}">
                <a16:creationId xmlns:a16="http://schemas.microsoft.com/office/drawing/2014/main" xmlns="" id="{B90BC5AB-630B-481A-BB8B-0A1DF8C11A6A}"/>
              </a:ext>
            </a:extLst>
          </p:cNvPr>
          <p:cNvSpPr/>
          <p:nvPr/>
        </p:nvSpPr>
        <p:spPr>
          <a:xfrm rot="16200000">
            <a:off x="5640236" y="2210341"/>
            <a:ext cx="393134" cy="3140561"/>
          </a:xfrm>
          <a:prstGeom prst="round2SameRect">
            <a:avLst>
              <a:gd name="adj1" fmla="val 50000"/>
              <a:gd name="adj2" fmla="val 936"/>
            </a:avLst>
          </a:prstGeom>
          <a:gradFill>
            <a:gsLst>
              <a:gs pos="100000">
                <a:schemeClr val="accent5">
                  <a:lumMod val="75000"/>
                  <a:alpha val="50000"/>
                </a:schemeClr>
              </a:gs>
              <a:gs pos="0">
                <a:srgbClr val="FFC000">
                  <a:alpha val="6800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1" dirty="0"/>
          </a:p>
        </p:txBody>
      </p:sp>
      <p:sp>
        <p:nvSpPr>
          <p:cNvPr id="94" name="TextBox 13">
            <a:extLst>
              <a:ext uri="{FF2B5EF4-FFF2-40B4-BE49-F238E27FC236}">
                <a16:creationId xmlns:a16="http://schemas.microsoft.com/office/drawing/2014/main" xmlns="" id="{3D17B275-0389-47EE-B121-AEC052DB959D}"/>
              </a:ext>
            </a:extLst>
          </p:cNvPr>
          <p:cNvSpPr txBox="1"/>
          <p:nvPr/>
        </p:nvSpPr>
        <p:spPr>
          <a:xfrm>
            <a:off x="4765145" y="3136572"/>
            <a:ext cx="2346316" cy="307777"/>
          </a:xfrm>
          <a:prstGeom prst="rect">
            <a:avLst/>
          </a:prstGeom>
          <a:noFill/>
        </p:spPr>
        <p:txBody>
          <a:bodyPr wrap="square" rtlCol="0">
            <a:spAutoFit/>
          </a:bodyPr>
          <a:lstStyle/>
          <a:p>
            <a:r>
              <a:rPr lang="en-US" altLang="ko-KR" sz="1400" b="1" dirty="0">
                <a:solidFill>
                  <a:schemeClr val="bg1"/>
                </a:solidFill>
                <a:cs typeface="Arial" pitchFamily="34" charset="0"/>
              </a:rPr>
              <a:t>Computer Vision</a:t>
            </a:r>
            <a:endParaRPr lang="ko-KR" altLang="en-US" sz="1400" b="1" dirty="0">
              <a:solidFill>
                <a:schemeClr val="bg1"/>
              </a:solidFill>
              <a:cs typeface="Arial" pitchFamily="34" charset="0"/>
            </a:endParaRPr>
          </a:p>
        </p:txBody>
      </p:sp>
      <p:sp>
        <p:nvSpPr>
          <p:cNvPr id="82" name="Chevron 25">
            <a:extLst>
              <a:ext uri="{FF2B5EF4-FFF2-40B4-BE49-F238E27FC236}">
                <a16:creationId xmlns:a16="http://schemas.microsoft.com/office/drawing/2014/main" xmlns="" id="{FD3A3543-CCD2-4CAD-A398-9AD3D0E030A9}"/>
              </a:ext>
            </a:extLst>
          </p:cNvPr>
          <p:cNvSpPr/>
          <p:nvPr/>
        </p:nvSpPr>
        <p:spPr>
          <a:xfrm>
            <a:off x="4554901" y="3175782"/>
            <a:ext cx="194565" cy="200987"/>
          </a:xfrm>
          <a:prstGeom prst="chevron">
            <a:avLst>
              <a:gd name="adj" fmla="val 548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30" name="Chevron 25">
            <a:extLst>
              <a:ext uri="{FF2B5EF4-FFF2-40B4-BE49-F238E27FC236}">
                <a16:creationId xmlns:a16="http://schemas.microsoft.com/office/drawing/2014/main" xmlns="" id="{FD3A3543-CCD2-4CAD-A398-9AD3D0E030A9}"/>
              </a:ext>
            </a:extLst>
          </p:cNvPr>
          <p:cNvSpPr/>
          <p:nvPr/>
        </p:nvSpPr>
        <p:spPr>
          <a:xfrm>
            <a:off x="4546457" y="3654566"/>
            <a:ext cx="194565" cy="200987"/>
          </a:xfrm>
          <a:prstGeom prst="chevron">
            <a:avLst>
              <a:gd name="adj" fmla="val 54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31" name="TextBox 13">
            <a:extLst>
              <a:ext uri="{FF2B5EF4-FFF2-40B4-BE49-F238E27FC236}">
                <a16:creationId xmlns:a16="http://schemas.microsoft.com/office/drawing/2014/main" xmlns="" id="{3D17B275-0389-47EE-B121-AEC052DB959D}"/>
              </a:ext>
            </a:extLst>
          </p:cNvPr>
          <p:cNvSpPr txBox="1"/>
          <p:nvPr/>
        </p:nvSpPr>
        <p:spPr>
          <a:xfrm>
            <a:off x="4733675" y="3612580"/>
            <a:ext cx="2346316" cy="307777"/>
          </a:xfrm>
          <a:prstGeom prst="rect">
            <a:avLst/>
          </a:prstGeom>
          <a:noFill/>
        </p:spPr>
        <p:txBody>
          <a:bodyPr wrap="square" rtlCol="0">
            <a:spAutoFit/>
          </a:bodyPr>
          <a:lstStyle/>
          <a:p>
            <a:r>
              <a:rPr lang="en-US" altLang="ko-KR" sz="1400" b="1" dirty="0" smtClean="0">
                <a:solidFill>
                  <a:srgbClr val="0070C0"/>
                </a:solidFill>
                <a:cs typeface="Arial" pitchFamily="34" charset="0"/>
              </a:rPr>
              <a:t>RPA</a:t>
            </a:r>
            <a:endParaRPr lang="ko-KR" altLang="en-US" sz="1400" b="1" dirty="0">
              <a:solidFill>
                <a:srgbClr val="0070C0"/>
              </a:solidFill>
              <a:cs typeface="Arial" pitchFamily="34" charset="0"/>
            </a:endParaRPr>
          </a:p>
        </p:txBody>
      </p:sp>
      <p:pic>
        <p:nvPicPr>
          <p:cNvPr id="32" name="image83.png"/>
          <p:cNvPicPr/>
          <p:nvPr/>
        </p:nvPicPr>
        <p:blipFill>
          <a:blip r:embed="rId7">
            <a:extLst>
              <a:ext uri="{BEBA8EAE-BF5A-486C-A8C5-ECC9F3942E4B}">
                <a14:imgProps xmlns:a14="http://schemas.microsoft.com/office/drawing/2010/main">
                  <a14:imgLayer r:embed="rId8">
                    <a14:imgEffect>
                      <a14:backgroundRemoval t="2488" b="99502" l="792" r="99604">
                        <a14:foregroundMark x1="9367" y1="88806" x2="25462" y2="88557"/>
                        <a14:foregroundMark x1="30871" y1="86567" x2="40369" y2="87065"/>
                        <a14:foregroundMark x1="45646" y1="88060" x2="55145" y2="88806"/>
                        <a14:foregroundMark x1="60158" y1="87065" x2="66491" y2="87065"/>
                        <a14:foregroundMark x1="56069" y1="53483" x2="58707" y2="47761"/>
                        <a14:foregroundMark x1="59499" y1="43284" x2="67810" y2="15174"/>
                        <a14:foregroundMark x1="73087" y1="66667" x2="94723" y2="65174"/>
                        <a14:foregroundMark x1="72823" y1="47761" x2="91821" y2="48756"/>
                        <a14:foregroundMark x1="46570" y1="54975" x2="61082" y2="6468"/>
                        <a14:foregroundMark x1="37995" y1="54478" x2="49868" y2="13433"/>
                        <a14:foregroundMark x1="25858" y1="48259" x2="39050" y2="4229"/>
                        <a14:foregroundMark x1="20449" y1="46766" x2="1055" y2="47264"/>
                        <a14:foregroundMark x1="1319" y1="45274" x2="13588" y2="44776"/>
                        <a14:foregroundMark x1="12137" y1="45771" x2="19129" y2="45771"/>
                        <a14:foregroundMark x1="24934" y1="51244" x2="36807" y2="7463"/>
                        <a14:foregroundMark x1="24934" y1="52985" x2="29288" y2="42537"/>
                        <a14:foregroundMark x1="70053" y1="46766" x2="92348" y2="48259"/>
                      </a14:backgroundRemoval>
                    </a14:imgEffect>
                  </a14:imgLayer>
                </a14:imgProps>
              </a:ext>
            </a:extLst>
          </a:blip>
          <a:srcRect/>
          <a:stretch>
            <a:fillRect/>
          </a:stretch>
        </p:blipFill>
        <p:spPr>
          <a:xfrm>
            <a:off x="4715712" y="4111075"/>
            <a:ext cx="7104613" cy="2621805"/>
          </a:xfrm>
          <a:prstGeom prst="rect">
            <a:avLst/>
          </a:prstGeom>
          <a:ln/>
        </p:spPr>
      </p:pic>
    </p:spTree>
    <p:extLst>
      <p:ext uri="{BB962C8B-B14F-4D97-AF65-F5344CB8AC3E}">
        <p14:creationId xmlns:p14="http://schemas.microsoft.com/office/powerpoint/2010/main" val="25825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1000"/>
                                        <p:tgtEl>
                                          <p:spTgt spid="125"/>
                                        </p:tgtEl>
                                      </p:cBhvr>
                                    </p:animEffect>
                                    <p:anim calcmode="lin" valueType="num">
                                      <p:cBhvr>
                                        <p:cTn id="20" dur="1000" fill="hold"/>
                                        <p:tgtEl>
                                          <p:spTgt spid="125"/>
                                        </p:tgtEl>
                                        <p:attrNameLst>
                                          <p:attrName>ppt_x</p:attrName>
                                        </p:attrNameLst>
                                      </p:cBhvr>
                                      <p:tavLst>
                                        <p:tav tm="0">
                                          <p:val>
                                            <p:strVal val="#ppt_x"/>
                                          </p:val>
                                        </p:tav>
                                        <p:tav tm="100000">
                                          <p:val>
                                            <p:strVal val="#ppt_x"/>
                                          </p:val>
                                        </p:tav>
                                      </p:tavLst>
                                    </p:anim>
                                    <p:anim calcmode="lin" valueType="num">
                                      <p:cBhvr>
                                        <p:cTn id="21"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00" grpId="0" animBg="1"/>
      <p:bldP spid="22" grpId="0" animBg="1"/>
      <p:bldP spid="23"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45" name="Rectangle 3">
            <a:extLst>
              <a:ext uri="{FF2B5EF4-FFF2-40B4-BE49-F238E27FC236}">
                <a16:creationId xmlns:a16="http://schemas.microsoft.com/office/drawing/2014/main" xmlns="" id="{0A19DC16-B9F8-4021-8692-19EA3CF02D17}"/>
              </a:ext>
            </a:extLst>
          </p:cNvPr>
          <p:cNvSpPr/>
          <p:nvPr/>
        </p:nvSpPr>
        <p:spPr>
          <a:xfrm>
            <a:off x="7949256" y="2806398"/>
            <a:ext cx="2698423" cy="524574"/>
          </a:xfrm>
          <a:prstGeom prst="rect">
            <a:avLst/>
          </a:prstGeom>
          <a:solidFill>
            <a:srgbClr val="196491">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8" name="Subtitle 4">
            <a:extLst>
              <a:ext uri="{FF2B5EF4-FFF2-40B4-BE49-F238E27FC236}">
                <a16:creationId xmlns:a16="http://schemas.microsoft.com/office/drawing/2014/main" xmlns="" id="{2F2E2C71-77A7-4EDE-B2F3-64F6D2CE0B4E}"/>
              </a:ext>
            </a:extLst>
          </p:cNvPr>
          <p:cNvSpPr txBox="1">
            <a:spLocks/>
          </p:cNvSpPr>
          <p:nvPr/>
        </p:nvSpPr>
        <p:spPr>
          <a:xfrm>
            <a:off x="723142" y="986138"/>
            <a:ext cx="5146249"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rPr>
              <a:t>IN</a:t>
            </a:r>
            <a:r>
              <a:rPr lang="en-US" b="1" dirty="0">
                <a:solidFill>
                  <a:srgbClr val="2980B9">
                    <a:lumMod val="60000"/>
                    <a:lumOff val="40000"/>
                  </a:srgbClr>
                </a:solidFill>
              </a:rPr>
              <a:t>TELIGENCIA ARTIFICIAL</a:t>
            </a:r>
            <a:endParaRPr kumimoji="0" lang="en-US" sz="2800" b="1" u="none" strike="noStrike" kern="1200" cap="none" spc="0" normalizeH="0" baseline="0" noProof="0" dirty="0">
              <a:ln>
                <a:noFill/>
              </a:ln>
              <a:solidFill>
                <a:srgbClr val="2980B9">
                  <a:lumMod val="60000"/>
                  <a:lumOff val="40000"/>
                </a:srgbClr>
              </a:solidFill>
              <a:effectLst/>
              <a:uLnTx/>
              <a:uFillTx/>
              <a:latin typeface="Open Sans" panose="020B0606030504020204" pitchFamily="34" charset="0"/>
            </a:endParaRPr>
          </a:p>
        </p:txBody>
      </p:sp>
      <p:sp>
        <p:nvSpPr>
          <p:cNvPr id="10" name="Title 3">
            <a:extLst>
              <a:ext uri="{FF2B5EF4-FFF2-40B4-BE49-F238E27FC236}">
                <a16:creationId xmlns:a16="http://schemas.microsoft.com/office/drawing/2014/main" xmlns="" id="{7CB7FE86-F320-4C87-8967-34ABA248B481}"/>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s-419" sz="4000" b="1" i="0" u="none" strike="noStrike" kern="1200" cap="all" spc="0" normalizeH="0" baseline="0" noProof="0" dirty="0">
                <a:ln>
                  <a:noFill/>
                </a:ln>
                <a:solidFill>
                  <a:sysClr val="window" lastClr="FFFFFF"/>
                </a:solidFill>
                <a:effectLst/>
                <a:uLnTx/>
                <a:uFillTx/>
                <a:latin typeface="Open Sans" panose="020B0606030504020204" pitchFamily="34" charset="0"/>
              </a:rPr>
              <a:t>I</a:t>
            </a:r>
            <a:r>
              <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rPr>
              <a:t>NTRODUCCIÓN</a:t>
            </a: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pic>
        <p:nvPicPr>
          <p:cNvPr id="2" name="Picture Placeholder 9">
            <a:extLst>
              <a:ext uri="{FF2B5EF4-FFF2-40B4-BE49-F238E27FC236}">
                <a16:creationId xmlns:a16="http://schemas.microsoft.com/office/drawing/2014/main" xmlns="" id="{6B81B734-51E8-439A-BEF4-70F8A6642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4804" y="3323560"/>
            <a:ext cx="9714180" cy="3311652"/>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pic>
        <p:nvPicPr>
          <p:cNvPr id="5" name="Picture Placeholder 9">
            <a:extLst>
              <a:ext uri="{FF2B5EF4-FFF2-40B4-BE49-F238E27FC236}">
                <a16:creationId xmlns:a16="http://schemas.microsoft.com/office/drawing/2014/main" xmlns="" id="{DA8CD8B9-348A-423D-819E-C6C61E56394F}"/>
              </a:ext>
            </a:extLst>
          </p:cNvPr>
          <p:cNvPicPr>
            <a:picLocks noChangeAspect="1"/>
          </p:cNvPicPr>
          <p:nvPr/>
        </p:nvPicPr>
        <p:blipFill rotWithShape="1">
          <a:blip r:embed="rId5">
            <a:extLst>
              <a:ext uri="{28A0092B-C50C-407E-A947-70E740481C1C}">
                <a14:useLocalDpi xmlns:a14="http://schemas.microsoft.com/office/drawing/2010/main" val="0"/>
              </a:ext>
            </a:extLst>
          </a:blip>
          <a:srcRect t="4791"/>
          <a:stretch/>
        </p:blipFill>
        <p:spPr>
          <a:xfrm>
            <a:off x="821634" y="1581515"/>
            <a:ext cx="5274366" cy="1563848"/>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a:effectLst>
            <a:outerShdw blurRad="215900" sx="102000" sy="102000" algn="ctr" rotWithShape="0">
              <a:prstClr val="black">
                <a:alpha val="44000"/>
              </a:prstClr>
            </a:outerShdw>
          </a:effectLst>
        </p:spPr>
      </p:pic>
      <p:sp>
        <p:nvSpPr>
          <p:cNvPr id="21" name="TextBox 33">
            <a:extLst>
              <a:ext uri="{FF2B5EF4-FFF2-40B4-BE49-F238E27FC236}">
                <a16:creationId xmlns:a16="http://schemas.microsoft.com/office/drawing/2014/main" xmlns="" id="{893672AE-FE2E-4ABE-A8E6-B1D999A14648}"/>
              </a:ext>
            </a:extLst>
          </p:cNvPr>
          <p:cNvSpPr txBox="1"/>
          <p:nvPr/>
        </p:nvSpPr>
        <p:spPr>
          <a:xfrm>
            <a:off x="7296473" y="2863699"/>
            <a:ext cx="3934469" cy="369332"/>
          </a:xfrm>
          <a:prstGeom prst="rect">
            <a:avLst/>
          </a:prstGeom>
          <a:noFill/>
        </p:spPr>
        <p:txBody>
          <a:bodyPr wrap="square" rtlCol="0" anchor="ctr">
            <a:spAutoFit/>
          </a:bodyPr>
          <a:lstStyle/>
          <a:p>
            <a:pPr algn="ctr"/>
            <a:r>
              <a:rPr lang="es-419" altLang="ko-KR" b="1" dirty="0">
                <a:solidFill>
                  <a:schemeClr val="bg1"/>
                </a:solidFill>
                <a:cs typeface="Arial" pitchFamily="34" charset="0"/>
              </a:rPr>
              <a:t>Detección de Objetos </a:t>
            </a:r>
          </a:p>
        </p:txBody>
      </p:sp>
      <p:sp>
        <p:nvSpPr>
          <p:cNvPr id="43" name="Freeform 18">
            <a:extLst>
              <a:ext uri="{FF2B5EF4-FFF2-40B4-BE49-F238E27FC236}">
                <a16:creationId xmlns:a16="http://schemas.microsoft.com/office/drawing/2014/main" xmlns="" id="{D6ACCCF4-046E-492F-B70F-36C0641AC476}"/>
              </a:ext>
            </a:extLst>
          </p:cNvPr>
          <p:cNvSpPr/>
          <p:nvPr/>
        </p:nvSpPr>
        <p:spPr>
          <a:xfrm rot="10800000" flipH="1" flipV="1">
            <a:off x="10432441" y="4280177"/>
            <a:ext cx="1515206" cy="840464"/>
          </a:xfrm>
          <a:custGeom>
            <a:avLst/>
            <a:gdLst>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2484276 w 4968552"/>
              <a:gd name="connsiteY4" fmla="*/ 0 h 2511137"/>
              <a:gd name="connsiteX5" fmla="*/ 2813090 w 4968552"/>
              <a:gd name="connsiteY5" fmla="*/ 566921 h 2511137"/>
              <a:gd name="connsiteX6" fmla="*/ 4968552 w 4968552"/>
              <a:gd name="connsiteY6" fmla="*/ 566921 h 2511137"/>
              <a:gd name="connsiteX0" fmla="*/ 4968552 w 4968552"/>
              <a:gd name="connsiteY0" fmla="*/ 2511137 h 2511137"/>
              <a:gd name="connsiteX1" fmla="*/ 0 w 4968552"/>
              <a:gd name="connsiteY1" fmla="*/ 2511137 h 2511137"/>
              <a:gd name="connsiteX2" fmla="*/ 0 w 4968552"/>
              <a:gd name="connsiteY2" fmla="*/ 566921 h 2511137"/>
              <a:gd name="connsiteX3" fmla="*/ 2155462 w 4968552"/>
              <a:gd name="connsiteY3" fmla="*/ 566921 h 2511137"/>
              <a:gd name="connsiteX4" fmla="*/ 83976 w 4968552"/>
              <a:gd name="connsiteY4" fmla="*/ 0 h 2511137"/>
              <a:gd name="connsiteX5" fmla="*/ 2813090 w 4968552"/>
              <a:gd name="connsiteY5" fmla="*/ 566921 h 2511137"/>
              <a:gd name="connsiteX6" fmla="*/ 4968552 w 4968552"/>
              <a:gd name="connsiteY6" fmla="*/ 566921 h 2511137"/>
              <a:gd name="connsiteX7" fmla="*/ 4968552 w 4968552"/>
              <a:gd name="connsiteY7" fmla="*/ 2511137 h 2511137"/>
              <a:gd name="connsiteX0" fmla="*/ 4968552 w 4968552"/>
              <a:gd name="connsiteY0" fmla="*/ 2996912 h 2996912"/>
              <a:gd name="connsiteX1" fmla="*/ 0 w 4968552"/>
              <a:gd name="connsiteY1" fmla="*/ 2996912 h 2996912"/>
              <a:gd name="connsiteX2" fmla="*/ 0 w 4968552"/>
              <a:gd name="connsiteY2" fmla="*/ 1052696 h 2996912"/>
              <a:gd name="connsiteX3" fmla="*/ 2155462 w 4968552"/>
              <a:gd name="connsiteY3" fmla="*/ 1052696 h 2996912"/>
              <a:gd name="connsiteX4" fmla="*/ 198276 w 4968552"/>
              <a:gd name="connsiteY4" fmla="*/ 0 h 2996912"/>
              <a:gd name="connsiteX5" fmla="*/ 2813090 w 4968552"/>
              <a:gd name="connsiteY5" fmla="*/ 1052696 h 2996912"/>
              <a:gd name="connsiteX6" fmla="*/ 4968552 w 4968552"/>
              <a:gd name="connsiteY6" fmla="*/ 1052696 h 2996912"/>
              <a:gd name="connsiteX7" fmla="*/ 4968552 w 4968552"/>
              <a:gd name="connsiteY7" fmla="*/ 2996912 h 299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8552" h="2996912">
                <a:moveTo>
                  <a:pt x="4968552" y="2996912"/>
                </a:moveTo>
                <a:lnTo>
                  <a:pt x="0" y="2996912"/>
                </a:lnTo>
                <a:lnTo>
                  <a:pt x="0" y="1052696"/>
                </a:lnTo>
                <a:lnTo>
                  <a:pt x="2155462" y="1052696"/>
                </a:lnTo>
                <a:lnTo>
                  <a:pt x="198276" y="0"/>
                </a:lnTo>
                <a:lnTo>
                  <a:pt x="2813090" y="1052696"/>
                </a:lnTo>
                <a:lnTo>
                  <a:pt x="4968552" y="1052696"/>
                </a:lnTo>
                <a:lnTo>
                  <a:pt x="4968552" y="2996912"/>
                </a:lnTo>
                <a:close/>
              </a:path>
            </a:pathLst>
          </a:custGeom>
          <a:gradFill>
            <a:gsLst>
              <a:gs pos="0">
                <a:srgbClr val="C00000">
                  <a:alpha val="87000"/>
                </a:srgbClr>
              </a:gs>
              <a:gs pos="100000">
                <a:srgbClr val="FFC000">
                  <a:alpha val="77000"/>
                </a:srgbClr>
              </a:gs>
            </a:gsLst>
            <a:lin ang="10800000" scaled="0"/>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2" name="TextBox 19">
            <a:extLst>
              <a:ext uri="{FF2B5EF4-FFF2-40B4-BE49-F238E27FC236}">
                <a16:creationId xmlns:a16="http://schemas.microsoft.com/office/drawing/2014/main" xmlns="" id="{1696D95A-AAE1-473A-ADA9-5FF458CDB289}"/>
              </a:ext>
            </a:extLst>
          </p:cNvPr>
          <p:cNvSpPr txBox="1"/>
          <p:nvPr/>
        </p:nvSpPr>
        <p:spPr>
          <a:xfrm flipH="1">
            <a:off x="10516008" y="4659769"/>
            <a:ext cx="1327752" cy="389751"/>
          </a:xfrm>
          <a:prstGeom prst="rect">
            <a:avLst/>
          </a:prstGeom>
          <a:noFill/>
        </p:spPr>
        <p:txBody>
          <a:bodyPr wrap="square" rtlCol="0">
            <a:noAutofit/>
          </a:bodyPr>
          <a:lstStyle/>
          <a:p>
            <a:pPr algn="ctr"/>
            <a:r>
              <a:rPr lang="en-GB" sz="2000" b="1" dirty="0" smtClean="0">
                <a:solidFill>
                  <a:schemeClr val="bg1"/>
                </a:solidFill>
              </a:rPr>
              <a:t>FaceNet</a:t>
            </a:r>
            <a:endParaRPr lang="en-GB" sz="2000" b="1" dirty="0">
              <a:solidFill>
                <a:schemeClr val="bg1"/>
              </a:solidFill>
            </a:endParaRPr>
          </a:p>
        </p:txBody>
      </p:sp>
    </p:spTree>
    <p:extLst>
      <p:ext uri="{BB962C8B-B14F-4D97-AF65-F5344CB8AC3E}">
        <p14:creationId xmlns:p14="http://schemas.microsoft.com/office/powerpoint/2010/main" val="11459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 grpId="0"/>
      <p:bldP spid="43"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7294" y="-144463"/>
            <a:ext cx="13564912" cy="9041768"/>
          </a:xfrm>
          <a:prstGeom prst="rect">
            <a:avLst/>
          </a:prstGeom>
        </p:spPr>
      </p:pic>
      <p:grpSp>
        <p:nvGrpSpPr>
          <p:cNvPr id="70" name="Group 15">
            <a:extLst>
              <a:ext uri="{FF2B5EF4-FFF2-40B4-BE49-F238E27FC236}">
                <a16:creationId xmlns:a16="http://schemas.microsoft.com/office/drawing/2014/main" xmlns="" id="{E10718B1-04D1-459B-AAEC-12FAFF9B8BD8}"/>
              </a:ext>
            </a:extLst>
          </p:cNvPr>
          <p:cNvGrpSpPr/>
          <p:nvPr/>
        </p:nvGrpSpPr>
        <p:grpSpPr>
          <a:xfrm>
            <a:off x="892938" y="1438058"/>
            <a:ext cx="4827325" cy="4973359"/>
            <a:chOff x="7639141" y="3767499"/>
            <a:chExt cx="9654648" cy="9946715"/>
          </a:xfrm>
        </p:grpSpPr>
        <p:grpSp>
          <p:nvGrpSpPr>
            <p:cNvPr id="71" name="Group 2">
              <a:extLst>
                <a:ext uri="{FF2B5EF4-FFF2-40B4-BE49-F238E27FC236}">
                  <a16:creationId xmlns:a16="http://schemas.microsoft.com/office/drawing/2014/main" xmlns="" id="{8982AF09-48F2-4E1D-8A9F-D2BF67E1DF8B}"/>
                </a:ext>
              </a:extLst>
            </p:cNvPr>
            <p:cNvGrpSpPr/>
            <p:nvPr/>
          </p:nvGrpSpPr>
          <p:grpSpPr>
            <a:xfrm>
              <a:off x="10349822" y="3767499"/>
              <a:ext cx="3635693" cy="3390402"/>
              <a:chOff x="3882194" y="1412510"/>
              <a:chExt cx="1363740" cy="1271732"/>
            </a:xfrm>
          </p:grpSpPr>
          <p:sp>
            <p:nvSpPr>
              <p:cNvPr id="94" name="Freeform 17">
                <a:extLst>
                  <a:ext uri="{FF2B5EF4-FFF2-40B4-BE49-F238E27FC236}">
                    <a16:creationId xmlns:a16="http://schemas.microsoft.com/office/drawing/2014/main" xmlns="" id="{1A03F02C-4E4B-48AA-89FB-5E960F25B661}"/>
                  </a:ext>
                </a:extLst>
              </p:cNvPr>
              <p:cNvSpPr/>
              <p:nvPr/>
            </p:nvSpPr>
            <p:spPr>
              <a:xfrm rot="1820780">
                <a:off x="3882194" y="1412510"/>
                <a:ext cx="1363740" cy="1271732"/>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96" name="Rectangle 24">
                <a:extLst>
                  <a:ext uri="{FF2B5EF4-FFF2-40B4-BE49-F238E27FC236}">
                    <a16:creationId xmlns:a16="http://schemas.microsoft.com/office/drawing/2014/main" xmlns="" id="{0D656185-C71B-48CC-95E5-827839262B52}"/>
                  </a:ext>
                </a:extLst>
              </p:cNvPr>
              <p:cNvSpPr/>
              <p:nvPr/>
            </p:nvSpPr>
            <p:spPr>
              <a:xfrm>
                <a:off x="4190431" y="2292275"/>
                <a:ext cx="1001799" cy="31564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67" i="0" u="none" strike="noStrike" kern="0" cap="none" spc="0" normalizeH="0" baseline="0" noProof="0" dirty="0">
                    <a:ln>
                      <a:noFill/>
                    </a:ln>
                    <a:solidFill>
                      <a:srgbClr val="FFFFFF"/>
                    </a:solidFill>
                    <a:effectLst/>
                    <a:uLnTx/>
                    <a:uFillTx/>
                    <a:latin typeface="Calibri Light" panose="020F0302020204030204"/>
                    <a:ea typeface="Roboto Lt" pitchFamily="2" charset="0"/>
                  </a:rPr>
                  <a:t>GNU/Linux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67" i="0" u="none" strike="noStrike" kern="0" cap="none" spc="0" normalizeH="0" baseline="0" noProof="0" dirty="0" err="1">
                    <a:ln>
                      <a:noFill/>
                    </a:ln>
                    <a:solidFill>
                      <a:srgbClr val="FFFFFF"/>
                    </a:solidFill>
                    <a:effectLst/>
                    <a:uLnTx/>
                    <a:uFillTx/>
                    <a:latin typeface="Calibri Light" panose="020F0302020204030204"/>
                    <a:ea typeface="Roboto Lt" pitchFamily="2" charset="0"/>
                  </a:rPr>
                  <a:t>Ubuntu</a:t>
                </a:r>
                <a:r>
                  <a:rPr kumimoji="0" lang="pt-BR" sz="1067" i="0" u="none" strike="noStrike" kern="0" cap="none" spc="0" normalizeH="0" baseline="0" noProof="0" dirty="0">
                    <a:ln>
                      <a:noFill/>
                    </a:ln>
                    <a:solidFill>
                      <a:srgbClr val="FFFFFF"/>
                    </a:solidFill>
                    <a:effectLst/>
                    <a:uLnTx/>
                    <a:uFillTx/>
                    <a:latin typeface="Calibri Light" panose="020F0302020204030204"/>
                    <a:ea typeface="Roboto Lt" pitchFamily="2" charset="0"/>
                  </a:rPr>
                  <a:t> </a:t>
                </a:r>
                <a:r>
                  <a:rPr kumimoji="0" lang="pt-BR" sz="1067" i="0" u="none" strike="noStrike" kern="0" cap="none" spc="0" normalizeH="0" baseline="0" noProof="0" dirty="0" smtClean="0">
                    <a:ln>
                      <a:noFill/>
                    </a:ln>
                    <a:solidFill>
                      <a:srgbClr val="FFFFFF"/>
                    </a:solidFill>
                    <a:effectLst/>
                    <a:uLnTx/>
                    <a:uFillTx/>
                    <a:latin typeface="Calibri Light" panose="020F0302020204030204"/>
                    <a:ea typeface="Roboto Lt" pitchFamily="2" charset="0"/>
                  </a:rPr>
                  <a:t>18.04 </a:t>
                </a:r>
                <a:r>
                  <a:rPr kumimoji="0" lang="pt-BR" sz="1067" i="0" u="none" strike="noStrike" kern="0" cap="none" spc="0" normalizeH="0" baseline="0" noProof="0" dirty="0">
                    <a:ln>
                      <a:noFill/>
                    </a:ln>
                    <a:solidFill>
                      <a:srgbClr val="FFFFFF"/>
                    </a:solidFill>
                    <a:effectLst/>
                    <a:uLnTx/>
                    <a:uFillTx/>
                    <a:latin typeface="Calibri Light" panose="020F0302020204030204"/>
                    <a:ea typeface="Roboto Lt" pitchFamily="2" charset="0"/>
                  </a:rPr>
                  <a:t>LTS </a:t>
                </a:r>
                <a:endParaRPr kumimoji="0" lang="en-US" sz="1067"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grpSp>
        <p:sp>
          <p:nvSpPr>
            <p:cNvPr id="89" name="Freeform 18">
              <a:extLst>
                <a:ext uri="{FF2B5EF4-FFF2-40B4-BE49-F238E27FC236}">
                  <a16:creationId xmlns:a16="http://schemas.microsoft.com/office/drawing/2014/main" xmlns="" id="{3232D22E-E359-4DCC-95CF-185020BB0801}"/>
                </a:ext>
              </a:extLst>
            </p:cNvPr>
            <p:cNvSpPr/>
            <p:nvPr/>
          </p:nvSpPr>
          <p:spPr>
            <a:xfrm rot="1820780">
              <a:off x="8479967" y="5124771"/>
              <a:ext cx="2790797" cy="4198136"/>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rgbClr val="007A7F"/>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6" name="Freeform 19">
              <a:extLst>
                <a:ext uri="{FF2B5EF4-FFF2-40B4-BE49-F238E27FC236}">
                  <a16:creationId xmlns:a16="http://schemas.microsoft.com/office/drawing/2014/main" xmlns="" id="{C80DA7C2-81A0-4107-9F82-F90345AF68D6}"/>
                </a:ext>
              </a:extLst>
            </p:cNvPr>
            <p:cNvSpPr/>
            <p:nvPr/>
          </p:nvSpPr>
          <p:spPr>
            <a:xfrm rot="1820780">
              <a:off x="13658096" y="5705994"/>
              <a:ext cx="3635693" cy="3380943"/>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accent4">
                <a:lumMod val="50000"/>
              </a:schemeClr>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3" name="Freeform 20">
              <a:extLst>
                <a:ext uri="{FF2B5EF4-FFF2-40B4-BE49-F238E27FC236}">
                  <a16:creationId xmlns:a16="http://schemas.microsoft.com/office/drawing/2014/main" xmlns="" id="{36CB1B07-B8D3-488F-91A4-4C0F42AEA316}"/>
                </a:ext>
              </a:extLst>
            </p:cNvPr>
            <p:cNvSpPr/>
            <p:nvPr/>
          </p:nvSpPr>
          <p:spPr>
            <a:xfrm rot="1820780">
              <a:off x="7639141" y="8395806"/>
              <a:ext cx="3635693" cy="3379837"/>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grpSp>
          <p:nvGrpSpPr>
            <p:cNvPr id="75" name="Group 7">
              <a:extLst>
                <a:ext uri="{FF2B5EF4-FFF2-40B4-BE49-F238E27FC236}">
                  <a16:creationId xmlns:a16="http://schemas.microsoft.com/office/drawing/2014/main" xmlns="" id="{7E28F033-F0FD-47C0-8201-A27718D1CBA9}"/>
                </a:ext>
              </a:extLst>
            </p:cNvPr>
            <p:cNvGrpSpPr/>
            <p:nvPr/>
          </p:nvGrpSpPr>
          <p:grpSpPr>
            <a:xfrm>
              <a:off x="10896480" y="10323812"/>
              <a:ext cx="3691100" cy="3390402"/>
              <a:chOff x="4087244" y="3871768"/>
              <a:chExt cx="1384523" cy="1271732"/>
            </a:xfrm>
          </p:grpSpPr>
          <p:sp>
            <p:nvSpPr>
              <p:cNvPr id="80" name="Freeform 22">
                <a:extLst>
                  <a:ext uri="{FF2B5EF4-FFF2-40B4-BE49-F238E27FC236}">
                    <a16:creationId xmlns:a16="http://schemas.microsoft.com/office/drawing/2014/main" xmlns="" id="{CF9B65B6-0ABA-4562-AB0E-AF19CB2184D7}"/>
                  </a:ext>
                </a:extLst>
              </p:cNvPr>
              <p:cNvSpPr/>
              <p:nvPr/>
            </p:nvSpPr>
            <p:spPr>
              <a:xfrm rot="1820780">
                <a:off x="4108027" y="3871768"/>
                <a:ext cx="1363740" cy="1271732"/>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accent6">
                  <a:lumMod val="75000"/>
                </a:schemeClr>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sp>
            <p:nvSpPr>
              <p:cNvPr id="81" name="Rectangle 34">
                <a:extLst>
                  <a:ext uri="{FF2B5EF4-FFF2-40B4-BE49-F238E27FC236}">
                    <a16:creationId xmlns:a16="http://schemas.microsoft.com/office/drawing/2014/main" xmlns="" id="{B1493C91-DFED-43AC-9346-3A0FFA12BED8}"/>
                  </a:ext>
                </a:extLst>
              </p:cNvPr>
              <p:cNvSpPr/>
              <p:nvPr/>
            </p:nvSpPr>
            <p:spPr>
              <a:xfrm>
                <a:off x="4087244" y="4456297"/>
                <a:ext cx="1158814" cy="45024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Driver Nvidia v384.1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CUDA </a:t>
                </a:r>
                <a:r>
                  <a:rPr kumimoji="0" lang="pt-BR" sz="1100" i="0" u="none" strike="noStrike" kern="0" cap="none" spc="0" normalizeH="0" baseline="0" noProof="0" dirty="0" smtClean="0">
                    <a:ln>
                      <a:noFill/>
                    </a:ln>
                    <a:solidFill>
                      <a:srgbClr val="FFFFFF"/>
                    </a:solidFill>
                    <a:effectLst/>
                    <a:uLnTx/>
                    <a:uFillTx/>
                    <a:latin typeface="Calibri Light" panose="020F0302020204030204"/>
                    <a:ea typeface="Roboto Lt" pitchFamily="2" charset="0"/>
                  </a:rPr>
                  <a:t>v10.0.</a:t>
                </a:r>
                <a:endPar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i="0" u="none" strike="noStrike" kern="0" cap="none" spc="0" normalizeH="0" baseline="0" noProof="0" dirty="0" err="1">
                    <a:ln>
                      <a:noFill/>
                    </a:ln>
                    <a:solidFill>
                      <a:srgbClr val="FFFFFF"/>
                    </a:solidFill>
                    <a:effectLst/>
                    <a:uLnTx/>
                    <a:uFillTx/>
                    <a:latin typeface="Calibri Light" panose="020F0302020204030204"/>
                    <a:ea typeface="Roboto Lt" pitchFamily="2" charset="0"/>
                  </a:rPr>
                  <a:t>cuDNN</a:t>
                </a:r>
                <a:r>
                  <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rPr>
                  <a:t> </a:t>
                </a:r>
                <a:r>
                  <a:rPr kumimoji="0" lang="pt-BR" sz="1100" i="0" u="none" strike="noStrike" kern="0" cap="none" spc="0" normalizeH="0" baseline="0" noProof="0" dirty="0" smtClean="0">
                    <a:ln>
                      <a:noFill/>
                    </a:ln>
                    <a:solidFill>
                      <a:srgbClr val="FFFFFF"/>
                    </a:solidFill>
                    <a:effectLst/>
                    <a:uLnTx/>
                    <a:uFillTx/>
                    <a:latin typeface="Calibri Light" panose="020F0302020204030204"/>
                    <a:ea typeface="Roboto Lt" pitchFamily="2" charset="0"/>
                  </a:rPr>
                  <a:t>v7.6</a:t>
                </a:r>
                <a:endParaRPr kumimoji="0" lang="pt-BR" sz="11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grpSp>
        <p:sp>
          <p:nvSpPr>
            <p:cNvPr id="77" name="Freeform 21">
              <a:extLst>
                <a:ext uri="{FF2B5EF4-FFF2-40B4-BE49-F238E27FC236}">
                  <a16:creationId xmlns:a16="http://schemas.microsoft.com/office/drawing/2014/main" xmlns="" id="{48A34897-391E-466D-849D-57B067BAC8C3}"/>
                </a:ext>
              </a:extLst>
            </p:cNvPr>
            <p:cNvSpPr/>
            <p:nvPr/>
          </p:nvSpPr>
          <p:spPr>
            <a:xfrm rot="1820780">
              <a:off x="13660680" y="8158322"/>
              <a:ext cx="2792705" cy="4198139"/>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rgbClr val="282F39"/>
            </a:solidFill>
            <a:ln w="38100" cap="flat" cmpd="sng" algn="ctr">
              <a:noFill/>
              <a:prstDash val="solid"/>
              <a:miter lim="800000"/>
            </a:ln>
            <a:effectLst/>
          </p:spPr>
          <p:txBody>
            <a:bodyPr spcFirstLastPara="0" vert="horz" wrap="square" lIns="4183137" tIns="2521846" rIns="354944" bIns="2485730" numCol="1" spcCol="1270" anchor="ctr" anchorCtr="0">
              <a:noAutofit/>
            </a:bodyPr>
            <a:lstStyle/>
            <a:p>
              <a:pPr algn="ctr" defTabSz="2310822">
                <a:lnSpc>
                  <a:spcPct val="90000"/>
                </a:lnSpc>
                <a:spcBef>
                  <a:spcPct val="0"/>
                </a:spcBef>
                <a:spcAft>
                  <a:spcPct val="35000"/>
                </a:spcAft>
              </a:pPr>
              <a:endParaRPr lang="en-US" sz="3199" kern="0" dirty="0">
                <a:solidFill>
                  <a:srgbClr val="FFFFFF"/>
                </a:solidFill>
                <a:latin typeface="Calibri Light" panose="020F0302020204030204"/>
              </a:endParaRPr>
            </a:p>
          </p:txBody>
        </p:sp>
      </p:grpSp>
      <p:sp>
        <p:nvSpPr>
          <p:cNvPr id="99" name="TextBox 38">
            <a:extLst>
              <a:ext uri="{FF2B5EF4-FFF2-40B4-BE49-F238E27FC236}">
                <a16:creationId xmlns:a16="http://schemas.microsoft.com/office/drawing/2014/main" xmlns="" id="{980D8349-D158-4B77-95D3-C4232E40F0A9}"/>
              </a:ext>
            </a:extLst>
          </p:cNvPr>
          <p:cNvSpPr txBox="1"/>
          <p:nvPr/>
        </p:nvSpPr>
        <p:spPr>
          <a:xfrm>
            <a:off x="8199365" y="1132870"/>
            <a:ext cx="1964425" cy="446268"/>
          </a:xfrm>
          <a:prstGeom prst="rect">
            <a:avLst/>
          </a:prstGeom>
        </p:spPr>
        <p:style>
          <a:lnRef idx="1">
            <a:schemeClr val="accent5"/>
          </a:lnRef>
          <a:fillRef idx="3">
            <a:schemeClr val="accent5"/>
          </a:fillRef>
          <a:effectRef idx="2">
            <a:schemeClr val="accent5"/>
          </a:effectRef>
          <a:fontRef idx="minor">
            <a:schemeClr val="lt1"/>
          </a:fontRef>
        </p:style>
        <p:txBody>
          <a:bodyPr wrap="square" lIns="45711" tIns="22856" rIns="45711" bIns="22856" rtlCol="0">
            <a:spAutoFit/>
          </a:bodyPr>
          <a:lstStyle>
            <a:defPPr>
              <a:defRPr lang="es-EC"/>
            </a:defPPr>
            <a:lvl1pPr algn="ctr">
              <a:defRPr sz="2600" b="1">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419"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Hardware</a:t>
            </a:r>
          </a:p>
        </p:txBody>
      </p:sp>
      <p:sp>
        <p:nvSpPr>
          <p:cNvPr id="115" name="Oval 41">
            <a:extLst>
              <a:ext uri="{FF2B5EF4-FFF2-40B4-BE49-F238E27FC236}">
                <a16:creationId xmlns:a16="http://schemas.microsoft.com/office/drawing/2014/main" xmlns="" id="{6DAAA4A1-A61B-4572-9660-3B1E0F9DF7C6}"/>
              </a:ext>
            </a:extLst>
          </p:cNvPr>
          <p:cNvSpPr/>
          <p:nvPr/>
        </p:nvSpPr>
        <p:spPr>
          <a:xfrm>
            <a:off x="371364" y="881598"/>
            <a:ext cx="5895774" cy="5895774"/>
          </a:xfrm>
          <a:prstGeom prst="ellipse">
            <a:avLst/>
          </a:prstGeom>
          <a:noFill/>
          <a:ln w="12700" cap="flat" cmpd="sng" algn="ctr">
            <a:solidFill>
              <a:srgbClr val="C2C923">
                <a:shade val="50000"/>
                <a:alpha val="31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6" name="Oval 72">
            <a:extLst>
              <a:ext uri="{FF2B5EF4-FFF2-40B4-BE49-F238E27FC236}">
                <a16:creationId xmlns:a16="http://schemas.microsoft.com/office/drawing/2014/main" xmlns="" id="{D45525CC-8A21-46C9-8939-E968757D2CFD}"/>
              </a:ext>
            </a:extLst>
          </p:cNvPr>
          <p:cNvSpPr/>
          <p:nvPr/>
        </p:nvSpPr>
        <p:spPr>
          <a:xfrm>
            <a:off x="186954" y="688306"/>
            <a:ext cx="6305091" cy="6305091"/>
          </a:xfrm>
          <a:prstGeom prst="ellipse">
            <a:avLst/>
          </a:prstGeom>
          <a:noFill/>
          <a:ln w="12700" cap="flat" cmpd="sng" algn="ctr">
            <a:solidFill>
              <a:srgbClr val="C2C923">
                <a:shade val="50000"/>
                <a:alpha val="9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7" name="Slide Number Placeholder 8">
            <a:extLst>
              <a:ext uri="{FF2B5EF4-FFF2-40B4-BE49-F238E27FC236}">
                <a16:creationId xmlns:a16="http://schemas.microsoft.com/office/drawing/2014/main" xmlns="" id="{A8633604-2D82-45D8-A621-2A72431B68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48FCF8-25E9-4F94-BC2B-FA1B572C1FF3}" type="slidenum">
              <a:rPr kumimoji="0" lang="en-US" sz="1200" b="0" i="0" u="none" strike="noStrike" kern="1200" cap="none" spc="0" normalizeH="0" baseline="0" noProof="0" smtClean="0">
                <a:ln>
                  <a:noFill/>
                </a:ln>
                <a:solidFill>
                  <a:srgbClr val="282F3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282F39">
                  <a:tint val="75000"/>
                </a:srgbClr>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xmlns="" id="{65DA6E48-0087-44FB-B155-A290209BF943}"/>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2" name="Title 3">
            <a:extLst>
              <a:ext uri="{FF2B5EF4-FFF2-40B4-BE49-F238E27FC236}">
                <a16:creationId xmlns:a16="http://schemas.microsoft.com/office/drawing/2014/main" xmlns="" id="{20BFB000-0E92-44EB-BE07-98E0574193AA}"/>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DESCRIPCION DEL SISTEMA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pic>
        <p:nvPicPr>
          <p:cNvPr id="13" name="Picture 2" descr="Resultado de imagen para logo espe">
            <a:extLst>
              <a:ext uri="{FF2B5EF4-FFF2-40B4-BE49-F238E27FC236}">
                <a16:creationId xmlns:a16="http://schemas.microsoft.com/office/drawing/2014/main" xmlns="" id="{561100CB-D40E-4AC2-98E4-68F80F3DA3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124" name="Rectangle 2">
            <a:extLst>
              <a:ext uri="{FF2B5EF4-FFF2-40B4-BE49-F238E27FC236}">
                <a16:creationId xmlns:a16="http://schemas.microsoft.com/office/drawing/2014/main" xmlns="" id="{A8FA1FF0-2FE9-43BE-8B22-7A95FA05EFA1}"/>
              </a:ext>
            </a:extLst>
          </p:cNvPr>
          <p:cNvSpPr/>
          <p:nvPr/>
        </p:nvSpPr>
        <p:spPr>
          <a:xfrm>
            <a:off x="1" y="782738"/>
            <a:ext cx="12192000" cy="104553"/>
          </a:xfrm>
          <a:prstGeom prst="rect">
            <a:avLst/>
          </a:prstGeom>
          <a:gradFill>
            <a:gsLst>
              <a:gs pos="13000">
                <a:srgbClr val="1CADE4">
                  <a:lumMod val="50000"/>
                </a:srgbClr>
              </a:gs>
              <a:gs pos="100000">
                <a:srgbClr val="8AB833">
                  <a:lumMod val="75000"/>
                </a:srgbClr>
              </a:gs>
            </a:gsLst>
            <a:lin ang="10800000" scaled="1"/>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6" name="TextBox 38">
            <a:extLst>
              <a:ext uri="{FF2B5EF4-FFF2-40B4-BE49-F238E27FC236}">
                <a16:creationId xmlns:a16="http://schemas.microsoft.com/office/drawing/2014/main" xmlns="" id="{171B3FAD-F134-412A-B4F5-E285B91B153E}"/>
              </a:ext>
            </a:extLst>
          </p:cNvPr>
          <p:cNvSpPr txBox="1"/>
          <p:nvPr/>
        </p:nvSpPr>
        <p:spPr>
          <a:xfrm>
            <a:off x="2501353" y="3701604"/>
            <a:ext cx="1610497" cy="446268"/>
          </a:xfrm>
          <a:prstGeom prst="rect">
            <a:avLst/>
          </a:prstGeom>
          <a:gradFill>
            <a:gsLst>
              <a:gs pos="3000">
                <a:srgbClr val="C00000">
                  <a:alpha val="44000"/>
                </a:srgbClr>
              </a:gs>
              <a:gs pos="100000">
                <a:schemeClr val="accent4">
                  <a:alpha val="53000"/>
                </a:schemeClr>
              </a:gs>
            </a:gsLst>
            <a:lin ang="10800000" scaled="0"/>
          </a:gradFill>
        </p:spPr>
        <p:txBody>
          <a:bodyPr wrap="square" lIns="45711" tIns="22856" rIns="45711" bIns="22856" rtlCol="0">
            <a:spAutoFit/>
          </a:bodyPr>
          <a:lstStyle/>
          <a:p>
            <a:pPr algn="ctr"/>
            <a:r>
              <a:rPr lang="es-419" sz="2600"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Software</a:t>
            </a:r>
          </a:p>
        </p:txBody>
      </p:sp>
      <p:pic>
        <p:nvPicPr>
          <p:cNvPr id="2052" name="Picture 4">
            <a:extLst>
              <a:ext uri="{FF2B5EF4-FFF2-40B4-BE49-F238E27FC236}">
                <a16:creationId xmlns:a16="http://schemas.microsoft.com/office/drawing/2014/main" xmlns="" id="{6F85520E-6D58-4FF1-A3D5-CC0C98084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133" y="3724064"/>
            <a:ext cx="2743201" cy="2060294"/>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3">
            <a:extLst>
              <a:ext uri="{FF2B5EF4-FFF2-40B4-BE49-F238E27FC236}">
                <a16:creationId xmlns:a16="http://schemas.microsoft.com/office/drawing/2014/main" xmlns="" id="{650A579B-ABB4-4A07-ACD0-144E391BAE47}"/>
              </a:ext>
            </a:extLst>
          </p:cNvPr>
          <p:cNvSpPr txBox="1"/>
          <p:nvPr/>
        </p:nvSpPr>
        <p:spPr>
          <a:xfrm>
            <a:off x="6987047" y="3213816"/>
            <a:ext cx="3712015" cy="276999"/>
          </a:xfrm>
          <a:prstGeom prst="rect">
            <a:avLst/>
          </a:prstGeom>
          <a:noFill/>
        </p:spPr>
        <p:txBody>
          <a:bodyPr wrap="square" rtlCol="0">
            <a:spAutoFit/>
          </a:bodyPr>
          <a:lstStyle/>
          <a:p>
            <a:pPr algn="r"/>
            <a:r>
              <a:rPr lang="es-EC" altLang="ko-KR" sz="1200" b="1" dirty="0" smtClean="0">
                <a:latin typeface="Arial"/>
              </a:rPr>
              <a:t>Cámara HikVision tipo Domo</a:t>
            </a:r>
            <a:endParaRPr lang="es-EC" altLang="ko-KR" sz="1200" b="1" dirty="0">
              <a:latin typeface="Arial"/>
            </a:endParaRPr>
          </a:p>
        </p:txBody>
      </p:sp>
      <p:cxnSp>
        <p:nvCxnSpPr>
          <p:cNvPr id="154" name="Straight Connector 14">
            <a:extLst>
              <a:ext uri="{FF2B5EF4-FFF2-40B4-BE49-F238E27FC236}">
                <a16:creationId xmlns:a16="http://schemas.microsoft.com/office/drawing/2014/main" xmlns="" id="{1A96F2C1-064C-49D5-8344-BCC32471F342}"/>
              </a:ext>
            </a:extLst>
          </p:cNvPr>
          <p:cNvCxnSpPr>
            <a:cxnSpLocks/>
          </p:cNvCxnSpPr>
          <p:nvPr/>
        </p:nvCxnSpPr>
        <p:spPr>
          <a:xfrm flipV="1">
            <a:off x="7450016" y="3490815"/>
            <a:ext cx="3299460" cy="1"/>
          </a:xfrm>
          <a:prstGeom prst="line">
            <a:avLst/>
          </a:prstGeom>
          <a:ln>
            <a:solidFill>
              <a:schemeClr val="tx1"/>
            </a:solidFill>
            <a:headEnd type="oval"/>
            <a:tailEnd type="none"/>
          </a:ln>
        </p:spPr>
        <p:style>
          <a:lnRef idx="3">
            <a:schemeClr val="accent6"/>
          </a:lnRef>
          <a:fillRef idx="0">
            <a:schemeClr val="accent6"/>
          </a:fillRef>
          <a:effectRef idx="2">
            <a:schemeClr val="accent6"/>
          </a:effectRef>
          <a:fontRef idx="minor">
            <a:schemeClr val="tx1"/>
          </a:fontRef>
        </p:style>
      </p:cxnSp>
      <p:sp>
        <p:nvSpPr>
          <p:cNvPr id="157" name="TextBox 13">
            <a:extLst>
              <a:ext uri="{FF2B5EF4-FFF2-40B4-BE49-F238E27FC236}">
                <a16:creationId xmlns:a16="http://schemas.microsoft.com/office/drawing/2014/main" xmlns="" id="{C148C55B-3650-466F-992A-A452DCD8F371}"/>
              </a:ext>
            </a:extLst>
          </p:cNvPr>
          <p:cNvSpPr txBox="1"/>
          <p:nvPr/>
        </p:nvSpPr>
        <p:spPr>
          <a:xfrm>
            <a:off x="7052359" y="5720020"/>
            <a:ext cx="3712015" cy="1015663"/>
          </a:xfrm>
          <a:prstGeom prst="rect">
            <a:avLst/>
          </a:prstGeom>
          <a:noFill/>
        </p:spPr>
        <p:txBody>
          <a:bodyPr wrap="square" rtlCol="0">
            <a:spAutoFit/>
          </a:bodyPr>
          <a:lstStyle/>
          <a:p>
            <a:pPr algn="r"/>
            <a:r>
              <a:rPr lang="nn-NO" altLang="ko-KR" sz="1200" b="1" dirty="0">
                <a:latin typeface="Arial"/>
              </a:rPr>
              <a:t>HP Pavilion Gaming Laptop 15-cx0020nr</a:t>
            </a:r>
          </a:p>
          <a:p>
            <a:pPr algn="r"/>
            <a:endParaRPr lang="nn-NO" altLang="ko-KR" sz="1200" b="1" dirty="0">
              <a:latin typeface="Arial"/>
            </a:endParaRPr>
          </a:p>
          <a:p>
            <a:pPr algn="r"/>
            <a:r>
              <a:rPr lang="nn-NO" altLang="ko-KR" sz="1200" b="1" dirty="0">
                <a:latin typeface="Arial"/>
              </a:rPr>
              <a:t>Intel Core i5-8300H CPU 2.30 GHz</a:t>
            </a:r>
          </a:p>
          <a:p>
            <a:pPr algn="r"/>
            <a:r>
              <a:rPr lang="nn-NO" altLang="ko-KR" sz="1200" b="1" dirty="0">
                <a:latin typeface="Arial"/>
              </a:rPr>
              <a:t> 8.00 GB RAM</a:t>
            </a:r>
          </a:p>
          <a:p>
            <a:pPr algn="r"/>
            <a:r>
              <a:rPr lang="nn-NO" altLang="ko-KR" sz="1200" b="1" dirty="0">
                <a:latin typeface="Arial"/>
              </a:rPr>
              <a:t>NVIDIA GeForce GTX 1050 Ti con 4GB GDDR5</a:t>
            </a:r>
          </a:p>
        </p:txBody>
      </p:sp>
      <p:cxnSp>
        <p:nvCxnSpPr>
          <p:cNvPr id="158" name="Straight Connector 14">
            <a:extLst>
              <a:ext uri="{FF2B5EF4-FFF2-40B4-BE49-F238E27FC236}">
                <a16:creationId xmlns:a16="http://schemas.microsoft.com/office/drawing/2014/main" xmlns="" id="{3BC60467-1BD7-46DB-9C6B-706076E06844}"/>
              </a:ext>
            </a:extLst>
          </p:cNvPr>
          <p:cNvCxnSpPr>
            <a:cxnSpLocks/>
          </p:cNvCxnSpPr>
          <p:nvPr/>
        </p:nvCxnSpPr>
        <p:spPr>
          <a:xfrm flipV="1">
            <a:off x="7479740" y="6064663"/>
            <a:ext cx="3299460" cy="1"/>
          </a:xfrm>
          <a:prstGeom prst="line">
            <a:avLst/>
          </a:prstGeom>
          <a:ln>
            <a:solidFill>
              <a:schemeClr val="tx1"/>
            </a:solidFill>
            <a:headEnd type="oval"/>
            <a:tailEnd type="none"/>
          </a:ln>
        </p:spPr>
        <p:style>
          <a:lnRef idx="3">
            <a:schemeClr val="accent6"/>
          </a:lnRef>
          <a:fillRef idx="0">
            <a:schemeClr val="accent6"/>
          </a:fillRef>
          <a:effectRef idx="2">
            <a:schemeClr val="accent6"/>
          </a:effectRef>
          <a:fontRef idx="minor">
            <a:schemeClr val="tx1"/>
          </a:fontRef>
        </p:style>
      </p:cxnSp>
      <p:pic>
        <p:nvPicPr>
          <p:cNvPr id="2056" name="Picture 8">
            <a:extLst>
              <a:ext uri="{FF2B5EF4-FFF2-40B4-BE49-F238E27FC236}">
                <a16:creationId xmlns:a16="http://schemas.microsoft.com/office/drawing/2014/main" xmlns="" id="{0FCE9AC5-EC75-4EAB-8BE8-BB00E88C9F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2620" y="1598729"/>
            <a:ext cx="1097473" cy="10974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xmlns="" id="{46B37209-097B-4ABC-8878-0F289712CE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0613" y="2831177"/>
            <a:ext cx="936454" cy="780379"/>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24">
            <a:extLst>
              <a:ext uri="{FF2B5EF4-FFF2-40B4-BE49-F238E27FC236}">
                <a16:creationId xmlns:a16="http://schemas.microsoft.com/office/drawing/2014/main" xmlns="" id="{2655146B-E0FA-499F-82E3-30C6A2F8DBAC}"/>
              </a:ext>
            </a:extLst>
          </p:cNvPr>
          <p:cNvSpPr/>
          <p:nvPr/>
        </p:nvSpPr>
        <p:spPr>
          <a:xfrm>
            <a:off x="1082655" y="3546244"/>
            <a:ext cx="1543625"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kern="0" dirty="0" smtClean="0">
                <a:solidFill>
                  <a:srgbClr val="FFFFFF"/>
                </a:solidFill>
                <a:latin typeface="Calibri Light" panose="020F0302020204030204"/>
                <a:ea typeface="Roboto Lt" pitchFamily="2" charset="0"/>
              </a:rPr>
              <a:t>V2.3</a:t>
            </a:r>
            <a:r>
              <a:rPr kumimoji="0" lang="pt-BR" sz="1400" i="0" u="none" strike="noStrike" kern="0" cap="none" spc="0" normalizeH="0" baseline="0" noProof="0" dirty="0" smtClean="0">
                <a:ln>
                  <a:noFill/>
                </a:ln>
                <a:solidFill>
                  <a:srgbClr val="FFFFFF"/>
                </a:solidFill>
                <a:effectLst/>
                <a:uLnTx/>
                <a:uFillTx/>
                <a:latin typeface="Calibri Light" panose="020F0302020204030204"/>
                <a:ea typeface="Roboto Lt" pitchFamily="2" charset="0"/>
              </a:rPr>
              <a:t> </a:t>
            </a:r>
            <a:endParaRPr kumimoji="0" lang="en-US" sz="14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pic>
        <p:nvPicPr>
          <p:cNvPr id="2064" name="Picture 16">
            <a:extLst>
              <a:ext uri="{FF2B5EF4-FFF2-40B4-BE49-F238E27FC236}">
                <a16:creationId xmlns:a16="http://schemas.microsoft.com/office/drawing/2014/main" xmlns="" id="{673A1AA7-80BB-4248-87FD-EDF5AEE96D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5619" y="2250521"/>
            <a:ext cx="401999" cy="401999"/>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24">
            <a:extLst>
              <a:ext uri="{FF2B5EF4-FFF2-40B4-BE49-F238E27FC236}">
                <a16:creationId xmlns:a16="http://schemas.microsoft.com/office/drawing/2014/main" xmlns="" id="{6FE5CECF-2774-4235-9378-7D661CF3BEA3}"/>
              </a:ext>
            </a:extLst>
          </p:cNvPr>
          <p:cNvSpPr/>
          <p:nvPr/>
        </p:nvSpPr>
        <p:spPr>
          <a:xfrm>
            <a:off x="1319608" y="2578813"/>
            <a:ext cx="1543625"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i="0" u="none" strike="noStrike" kern="0" cap="none" spc="0" normalizeH="0" baseline="0" noProof="0" dirty="0">
                <a:ln>
                  <a:noFill/>
                </a:ln>
                <a:solidFill>
                  <a:srgbClr val="FFFFFF"/>
                </a:solidFill>
                <a:effectLst/>
                <a:uLnTx/>
                <a:uFillTx/>
                <a:latin typeface="Calibri Light" panose="020F0302020204030204"/>
                <a:ea typeface="Roboto Lt" pitchFamily="2" charset="0"/>
              </a:rPr>
              <a:t>Keras </a:t>
            </a:r>
            <a:endParaRPr kumimoji="0" lang="en-US" sz="1400" i="0" u="none" strike="noStrike" kern="0" cap="none" spc="0" normalizeH="0" baseline="0" noProof="0" dirty="0">
              <a:ln>
                <a:noFill/>
              </a:ln>
              <a:solidFill>
                <a:srgbClr val="FFFFFF"/>
              </a:solidFill>
              <a:effectLst/>
              <a:uLnTx/>
              <a:uFillTx/>
              <a:latin typeface="Calibri Light" panose="020F0302020204030204"/>
              <a:ea typeface="Roboto Lt" pitchFamily="2" charset="0"/>
            </a:endParaRPr>
          </a:p>
        </p:txBody>
      </p:sp>
      <p:sp>
        <p:nvSpPr>
          <p:cNvPr id="178" name="CuadroTexto 177">
            <a:extLst>
              <a:ext uri="{FF2B5EF4-FFF2-40B4-BE49-F238E27FC236}">
                <a16:creationId xmlns:a16="http://schemas.microsoft.com/office/drawing/2014/main" xmlns="" id="{FF7EFCD8-7AD4-458C-8BA7-43221B08B485}"/>
              </a:ext>
            </a:extLst>
          </p:cNvPr>
          <p:cNvSpPr txBox="1"/>
          <p:nvPr/>
        </p:nvSpPr>
        <p:spPr>
          <a:xfrm>
            <a:off x="4407669" y="4916930"/>
            <a:ext cx="1185496" cy="338554"/>
          </a:xfrm>
          <a:prstGeom prst="rect">
            <a:avLst/>
          </a:prstGeom>
          <a:noFill/>
        </p:spPr>
        <p:txBody>
          <a:bodyPr wrap="square">
            <a:spAutoFit/>
          </a:bodyPr>
          <a:lstStyle/>
          <a:p>
            <a:r>
              <a:rPr lang="es-EC" sz="1600" dirty="0" smtClean="0">
                <a:solidFill>
                  <a:schemeClr val="bg1"/>
                </a:solidFill>
                <a:effectLst/>
                <a:latin typeface="+mj-lt"/>
                <a:ea typeface="Calibri" panose="020F0502020204030204" pitchFamily="34" charset="0"/>
                <a:cs typeface="Times New Roman" panose="02020603050405020304" pitchFamily="18" charset="0"/>
              </a:rPr>
              <a:t>Flask</a:t>
            </a:r>
            <a:endParaRPr lang="es-EC" sz="1600" dirty="0">
              <a:solidFill>
                <a:schemeClr val="bg1"/>
              </a:solidFill>
              <a:latin typeface="+mj-lt"/>
            </a:endParaRPr>
          </a:p>
        </p:txBody>
      </p:sp>
      <p:pic>
        <p:nvPicPr>
          <p:cNvPr id="2072" name="Picture 24">
            <a:extLst>
              <a:ext uri="{FF2B5EF4-FFF2-40B4-BE49-F238E27FC236}">
                <a16:creationId xmlns:a16="http://schemas.microsoft.com/office/drawing/2014/main" xmlns="" id="{0ADBD748-AC33-47DD-991A-66125C96BB6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7445" y="4786185"/>
            <a:ext cx="714055" cy="714055"/>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32">
            <a:extLst>
              <a:ext uri="{FF2B5EF4-FFF2-40B4-BE49-F238E27FC236}">
                <a16:creationId xmlns:a16="http://schemas.microsoft.com/office/drawing/2014/main" xmlns="" id="{C76AFDFD-5038-4FF6-B744-2D1171998D38}"/>
              </a:ext>
            </a:extLst>
          </p:cNvPr>
          <p:cNvSpPr/>
          <p:nvPr/>
        </p:nvSpPr>
        <p:spPr>
          <a:xfrm>
            <a:off x="1342767" y="4824196"/>
            <a:ext cx="1335385" cy="4001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err="1" smtClean="0">
                <a:ln>
                  <a:solidFill>
                    <a:schemeClr val="bg1"/>
                  </a:solidFill>
                </a:ln>
                <a:solidFill>
                  <a:srgbClr val="FFFFFF"/>
                </a:solidFill>
                <a:effectLst/>
                <a:uLnTx/>
                <a:uFillTx/>
                <a:latin typeface="Calibri Light" panose="020F0302020204030204"/>
                <a:ea typeface="Roboto Lt" pitchFamily="2" charset="0"/>
              </a:rPr>
              <a:t>PyTorch</a:t>
            </a:r>
            <a:endParaRPr kumimoji="0" lang="en-US" sz="2000" b="1" i="0" u="none" strike="noStrike" kern="0" cap="none" spc="0" normalizeH="0" baseline="0" noProof="0" dirty="0">
              <a:ln>
                <a:solidFill>
                  <a:srgbClr val="00B0F0"/>
                </a:solidFill>
              </a:ln>
              <a:solidFill>
                <a:srgbClr val="00B0F0"/>
              </a:solidFill>
              <a:effectLst/>
              <a:uLnTx/>
              <a:uFillTx/>
              <a:latin typeface="Calibri Light" panose="020F0302020204030204"/>
              <a:ea typeface="Roboto Lt" pitchFamily="2" charset="0"/>
            </a:endParaRPr>
          </a:p>
        </p:txBody>
      </p:sp>
      <p:sp>
        <p:nvSpPr>
          <p:cNvPr id="2" name="AutoShape 2" descr="Es cierto que las apariencias engañ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4" descr="Es cierto que las apariencias engañ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394" name="Picture 10" descr="Camara Domo Ip Hikvision Hd 1mpx Exterior Ir 30mts Ds-2cd1101-i Lente 2.8mm  Antivandalico Ik10 Ip67 | PIXAR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263" b="97556" l="2289" r="95599">
                        <a14:foregroundMark x1="69894" y1="10714" x2="93310" y2="40414"/>
                        <a14:foregroundMark x1="29225" y1="80263" x2="31690" y2="84586"/>
                        <a14:foregroundMark x1="57394" y1="91165" x2="70246" y2="84962"/>
                        <a14:foregroundMark x1="78169" y1="56391" x2="81514" y2="59586"/>
                        <a14:foregroundMark x1="91901" y1="27632" x2="84331" y2="16917"/>
                        <a14:foregroundMark x1="89437" y1="19549" x2="83627" y2="12782"/>
                        <a14:foregroundMark x1="89965" y1="16729" x2="84507" y2="10714"/>
                        <a14:foregroundMark x1="77641" y1="9962" x2="88380" y2="13534"/>
                        <a14:foregroundMark x1="23063" y1="63534" x2="17958" y2="58835"/>
                      </a14:backgroundRemoval>
                    </a14:imgEffect>
                  </a14:imgLayer>
                </a14:imgProps>
              </a:ext>
              <a:ext uri="{28A0092B-C50C-407E-A947-70E740481C1C}">
                <a14:useLocalDpi xmlns:a14="http://schemas.microsoft.com/office/drawing/2010/main" val="0"/>
              </a:ext>
            </a:extLst>
          </a:blip>
          <a:srcRect/>
          <a:stretch>
            <a:fillRect/>
          </a:stretch>
        </p:blipFill>
        <p:spPr bwMode="auto">
          <a:xfrm>
            <a:off x="8505187" y="1502957"/>
            <a:ext cx="1867978" cy="1749585"/>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PyTorc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8564" y="4006635"/>
            <a:ext cx="883790" cy="883790"/>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6.png"/>
          <p:cNvPicPr/>
          <p:nvPr/>
        </p:nvPicPr>
        <p:blipFill>
          <a:blip r:embed="rId13">
            <a:lum bright="70000" contrast="-70000"/>
          </a:blip>
          <a:srcRect l="7399" t="14781" r="8599" b="10000"/>
          <a:stretch>
            <a:fillRect/>
          </a:stretch>
        </p:blipFill>
        <p:spPr>
          <a:xfrm>
            <a:off x="4170256" y="4140206"/>
            <a:ext cx="1431441" cy="676544"/>
          </a:xfrm>
          <a:prstGeom prst="rect">
            <a:avLst/>
          </a:prstGeom>
          <a:ln/>
        </p:spPr>
      </p:pic>
      <p:pic>
        <p:nvPicPr>
          <p:cNvPr id="16400" name="Picture 16" descr="Obtener Python 3: Microsoft Store es-SV"/>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92637" y="2445871"/>
            <a:ext cx="873062" cy="873062"/>
          </a:xfrm>
          <a:prstGeom prst="rect">
            <a:avLst/>
          </a:prstGeom>
          <a:noFill/>
          <a:extLst>
            <a:ext uri="{909E8E84-426E-40DD-AFC4-6F175D3DCCD1}">
              <a14:hiddenFill xmlns:a14="http://schemas.microsoft.com/office/drawing/2010/main">
                <a:solidFill>
                  <a:srgbClr val="FFFFFF"/>
                </a:solidFill>
              </a14:hiddenFill>
            </a:ext>
          </a:extLst>
        </p:spPr>
      </p:pic>
      <p:sp>
        <p:nvSpPr>
          <p:cNvPr id="53" name="CuadroTexto 52">
            <a:extLst>
              <a:ext uri="{FF2B5EF4-FFF2-40B4-BE49-F238E27FC236}">
                <a16:creationId xmlns:a16="http://schemas.microsoft.com/office/drawing/2014/main" xmlns="" id="{FF7EFCD8-7AD4-458C-8BA7-43221B08B485}"/>
              </a:ext>
            </a:extLst>
          </p:cNvPr>
          <p:cNvSpPr txBox="1"/>
          <p:nvPr/>
        </p:nvSpPr>
        <p:spPr>
          <a:xfrm>
            <a:off x="4586366" y="3456659"/>
            <a:ext cx="1185496" cy="338554"/>
          </a:xfrm>
          <a:prstGeom prst="rect">
            <a:avLst/>
          </a:prstGeom>
          <a:noFill/>
        </p:spPr>
        <p:txBody>
          <a:bodyPr wrap="square">
            <a:spAutoFit/>
          </a:bodyPr>
          <a:lstStyle/>
          <a:p>
            <a:r>
              <a:rPr lang="es-EC" sz="1600" dirty="0" smtClean="0">
                <a:solidFill>
                  <a:schemeClr val="bg1"/>
                </a:solidFill>
                <a:effectLst/>
                <a:latin typeface="+mj-lt"/>
                <a:ea typeface="Calibri" panose="020F0502020204030204" pitchFamily="34" charset="0"/>
                <a:cs typeface="Times New Roman" panose="02020603050405020304" pitchFamily="18" charset="0"/>
              </a:rPr>
              <a:t>Python 3</a:t>
            </a:r>
            <a:endParaRPr lang="es-EC" sz="1600" dirty="0">
              <a:solidFill>
                <a:schemeClr val="bg1"/>
              </a:solidFill>
              <a:latin typeface="+mj-lt"/>
            </a:endParaRPr>
          </a:p>
        </p:txBody>
      </p:sp>
    </p:spTree>
    <p:extLst>
      <p:ext uri="{BB962C8B-B14F-4D97-AF65-F5344CB8AC3E}">
        <p14:creationId xmlns:p14="http://schemas.microsoft.com/office/powerpoint/2010/main" val="3176426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072"/>
                                        </p:tgtEl>
                                        <p:attrNameLst>
                                          <p:attrName>style.visibility</p:attrName>
                                        </p:attrNameLst>
                                      </p:cBhvr>
                                      <p:to>
                                        <p:strVal val="visible"/>
                                      </p:to>
                                    </p:set>
                                    <p:anim calcmode="lin" valueType="num">
                                      <p:cBhvr>
                                        <p:cTn id="12" dur="500" fill="hold"/>
                                        <p:tgtEl>
                                          <p:spTgt spid="2072"/>
                                        </p:tgtEl>
                                        <p:attrNameLst>
                                          <p:attrName>ppt_w</p:attrName>
                                        </p:attrNameLst>
                                      </p:cBhvr>
                                      <p:tavLst>
                                        <p:tav tm="0">
                                          <p:val>
                                            <p:fltVal val="0"/>
                                          </p:val>
                                        </p:tav>
                                        <p:tav tm="100000">
                                          <p:val>
                                            <p:strVal val="#ppt_w"/>
                                          </p:val>
                                        </p:tav>
                                      </p:tavLst>
                                    </p:anim>
                                    <p:anim calcmode="lin" valueType="num">
                                      <p:cBhvr>
                                        <p:cTn id="13" dur="500" fill="hold"/>
                                        <p:tgtEl>
                                          <p:spTgt spid="2072"/>
                                        </p:tgtEl>
                                        <p:attrNameLst>
                                          <p:attrName>ppt_h</p:attrName>
                                        </p:attrNameLst>
                                      </p:cBhvr>
                                      <p:tavLst>
                                        <p:tav tm="0">
                                          <p:val>
                                            <p:fltVal val="0"/>
                                          </p:val>
                                        </p:tav>
                                        <p:tav tm="100000">
                                          <p:val>
                                            <p:strVal val="#ppt_h"/>
                                          </p:val>
                                        </p:tav>
                                      </p:tavLst>
                                    </p:anim>
                                    <p:animEffect transition="in" filter="fade">
                                      <p:cBhvr>
                                        <p:cTn id="14" dur="500"/>
                                        <p:tgtEl>
                                          <p:spTgt spid="2072"/>
                                        </p:tgtEl>
                                      </p:cBhvr>
                                    </p:animEffect>
                                  </p:childTnLst>
                                </p:cTn>
                              </p:par>
                              <p:par>
                                <p:cTn id="15" presetID="53" presetClass="entr" presetSubtype="16" fill="hold" nodeType="withEffect">
                                  <p:stCondLst>
                                    <p:cond delay="1500"/>
                                  </p:stCondLst>
                                  <p:childTnLst>
                                    <p:set>
                                      <p:cBhvr>
                                        <p:cTn id="16" dur="1" fill="hold">
                                          <p:stCondLst>
                                            <p:cond delay="0"/>
                                          </p:stCondLst>
                                        </p:cTn>
                                        <p:tgtEl>
                                          <p:spTgt spid="2062"/>
                                        </p:tgtEl>
                                        <p:attrNameLst>
                                          <p:attrName>style.visibility</p:attrName>
                                        </p:attrNameLst>
                                      </p:cBhvr>
                                      <p:to>
                                        <p:strVal val="visible"/>
                                      </p:to>
                                    </p:set>
                                    <p:anim calcmode="lin" valueType="num">
                                      <p:cBhvr>
                                        <p:cTn id="17" dur="500" fill="hold"/>
                                        <p:tgtEl>
                                          <p:spTgt spid="2062"/>
                                        </p:tgtEl>
                                        <p:attrNameLst>
                                          <p:attrName>ppt_w</p:attrName>
                                        </p:attrNameLst>
                                      </p:cBhvr>
                                      <p:tavLst>
                                        <p:tav tm="0">
                                          <p:val>
                                            <p:fltVal val="0"/>
                                          </p:val>
                                        </p:tav>
                                        <p:tav tm="100000">
                                          <p:val>
                                            <p:strVal val="#ppt_w"/>
                                          </p:val>
                                        </p:tav>
                                      </p:tavLst>
                                    </p:anim>
                                    <p:anim calcmode="lin" valueType="num">
                                      <p:cBhvr>
                                        <p:cTn id="18" dur="500" fill="hold"/>
                                        <p:tgtEl>
                                          <p:spTgt spid="2062"/>
                                        </p:tgtEl>
                                        <p:attrNameLst>
                                          <p:attrName>ppt_h</p:attrName>
                                        </p:attrNameLst>
                                      </p:cBhvr>
                                      <p:tavLst>
                                        <p:tav tm="0">
                                          <p:val>
                                            <p:fltVal val="0"/>
                                          </p:val>
                                        </p:tav>
                                        <p:tav tm="100000">
                                          <p:val>
                                            <p:strVal val="#ppt_h"/>
                                          </p:val>
                                        </p:tav>
                                      </p:tavLst>
                                    </p:anim>
                                    <p:animEffect transition="in" filter="fade">
                                      <p:cBhvr>
                                        <p:cTn id="19" dur="500"/>
                                        <p:tgtEl>
                                          <p:spTgt spid="2062"/>
                                        </p:tgtEl>
                                      </p:cBhvr>
                                    </p:animEffect>
                                  </p:childTnLst>
                                </p:cTn>
                              </p:par>
                              <p:par>
                                <p:cTn id="20" presetID="53" presetClass="entr" presetSubtype="16" fill="hold" nodeType="withEffect">
                                  <p:stCondLst>
                                    <p:cond delay="150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animEffect transition="in" filter="fade">
                                      <p:cBhvr>
                                        <p:cTn id="24" dur="500"/>
                                        <p:tgtEl>
                                          <p:spTgt spid="2064"/>
                                        </p:tgtEl>
                                      </p:cBhvr>
                                    </p:animEffect>
                                  </p:childTnLst>
                                </p:cTn>
                              </p:par>
                              <p:par>
                                <p:cTn id="25" presetID="53" presetClass="entr" presetSubtype="16" fill="hold" nodeType="withEffect">
                                  <p:stCondLst>
                                    <p:cond delay="125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156"/>
                                        </p:tgtEl>
                                        <p:attrNameLst>
                                          <p:attrName>style.visibility</p:attrName>
                                        </p:attrNameLst>
                                      </p:cBhvr>
                                      <p:to>
                                        <p:strVal val="visible"/>
                                      </p:to>
                                    </p:set>
                                    <p:anim calcmode="lin" valueType="num">
                                      <p:cBhvr>
                                        <p:cTn id="32" dur="500" fill="hold"/>
                                        <p:tgtEl>
                                          <p:spTgt spid="156"/>
                                        </p:tgtEl>
                                        <p:attrNameLst>
                                          <p:attrName>ppt_w</p:attrName>
                                        </p:attrNameLst>
                                      </p:cBhvr>
                                      <p:tavLst>
                                        <p:tav tm="0">
                                          <p:val>
                                            <p:fltVal val="0"/>
                                          </p:val>
                                        </p:tav>
                                        <p:tav tm="100000">
                                          <p:val>
                                            <p:strVal val="#ppt_w"/>
                                          </p:val>
                                        </p:tav>
                                      </p:tavLst>
                                    </p:anim>
                                    <p:anim calcmode="lin" valueType="num">
                                      <p:cBhvr>
                                        <p:cTn id="33" dur="500" fill="hold"/>
                                        <p:tgtEl>
                                          <p:spTgt spid="156"/>
                                        </p:tgtEl>
                                        <p:attrNameLst>
                                          <p:attrName>ppt_h</p:attrName>
                                        </p:attrNameLst>
                                      </p:cBhvr>
                                      <p:tavLst>
                                        <p:tav tm="0">
                                          <p:val>
                                            <p:fltVal val="0"/>
                                          </p:val>
                                        </p:tav>
                                        <p:tav tm="100000">
                                          <p:val>
                                            <p:strVal val="#ppt_h"/>
                                          </p:val>
                                        </p:tav>
                                      </p:tavLst>
                                    </p:anim>
                                    <p:animEffect transition="in" filter="fade">
                                      <p:cBhvr>
                                        <p:cTn id="34" dur="500"/>
                                        <p:tgtEl>
                                          <p:spTgt spid="156"/>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173"/>
                                        </p:tgtEl>
                                        <p:attrNameLst>
                                          <p:attrName>style.visibility</p:attrName>
                                        </p:attrNameLst>
                                      </p:cBhvr>
                                      <p:to>
                                        <p:strVal val="visible"/>
                                      </p:to>
                                    </p:set>
                                    <p:anim calcmode="lin" valueType="num">
                                      <p:cBhvr>
                                        <p:cTn id="37" dur="500" fill="hold"/>
                                        <p:tgtEl>
                                          <p:spTgt spid="173"/>
                                        </p:tgtEl>
                                        <p:attrNameLst>
                                          <p:attrName>ppt_w</p:attrName>
                                        </p:attrNameLst>
                                      </p:cBhvr>
                                      <p:tavLst>
                                        <p:tav tm="0">
                                          <p:val>
                                            <p:fltVal val="0"/>
                                          </p:val>
                                        </p:tav>
                                        <p:tav tm="100000">
                                          <p:val>
                                            <p:strVal val="#ppt_w"/>
                                          </p:val>
                                        </p:tav>
                                      </p:tavLst>
                                    </p:anim>
                                    <p:anim calcmode="lin" valueType="num">
                                      <p:cBhvr>
                                        <p:cTn id="38" dur="500" fill="hold"/>
                                        <p:tgtEl>
                                          <p:spTgt spid="173"/>
                                        </p:tgtEl>
                                        <p:attrNameLst>
                                          <p:attrName>ppt_h</p:attrName>
                                        </p:attrNameLst>
                                      </p:cBhvr>
                                      <p:tavLst>
                                        <p:tav tm="0">
                                          <p:val>
                                            <p:fltVal val="0"/>
                                          </p:val>
                                        </p:tav>
                                        <p:tav tm="100000">
                                          <p:val>
                                            <p:strVal val="#ppt_h"/>
                                          </p:val>
                                        </p:tav>
                                      </p:tavLst>
                                    </p:anim>
                                    <p:animEffect transition="in" filter="fade">
                                      <p:cBhvr>
                                        <p:cTn id="39" dur="500"/>
                                        <p:tgtEl>
                                          <p:spTgt spid="173"/>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160"/>
                                        </p:tgtEl>
                                        <p:attrNameLst>
                                          <p:attrName>style.visibility</p:attrName>
                                        </p:attrNameLst>
                                      </p:cBhvr>
                                      <p:to>
                                        <p:strVal val="visible"/>
                                      </p:to>
                                    </p:set>
                                    <p:anim calcmode="lin" valueType="num">
                                      <p:cBhvr>
                                        <p:cTn id="42" dur="500" fill="hold"/>
                                        <p:tgtEl>
                                          <p:spTgt spid="160"/>
                                        </p:tgtEl>
                                        <p:attrNameLst>
                                          <p:attrName>ppt_w</p:attrName>
                                        </p:attrNameLst>
                                      </p:cBhvr>
                                      <p:tavLst>
                                        <p:tav tm="0">
                                          <p:val>
                                            <p:fltVal val="0"/>
                                          </p:val>
                                        </p:tav>
                                        <p:tav tm="100000">
                                          <p:val>
                                            <p:strVal val="#ppt_w"/>
                                          </p:val>
                                        </p:tav>
                                      </p:tavLst>
                                    </p:anim>
                                    <p:anim calcmode="lin" valueType="num">
                                      <p:cBhvr>
                                        <p:cTn id="43" dur="500" fill="hold"/>
                                        <p:tgtEl>
                                          <p:spTgt spid="160"/>
                                        </p:tgtEl>
                                        <p:attrNameLst>
                                          <p:attrName>ppt_h</p:attrName>
                                        </p:attrNameLst>
                                      </p:cBhvr>
                                      <p:tavLst>
                                        <p:tav tm="0">
                                          <p:val>
                                            <p:fltVal val="0"/>
                                          </p:val>
                                        </p:tav>
                                        <p:tav tm="100000">
                                          <p:val>
                                            <p:strVal val="#ppt_h"/>
                                          </p:val>
                                        </p:tav>
                                      </p:tavLst>
                                    </p:anim>
                                    <p:animEffect transition="in" filter="fade">
                                      <p:cBhvr>
                                        <p:cTn id="44" dur="500"/>
                                        <p:tgtEl>
                                          <p:spTgt spid="160"/>
                                        </p:tgtEl>
                                      </p:cBhvr>
                                    </p:animEffect>
                                  </p:childTnLst>
                                </p:cTn>
                              </p:par>
                              <p:par>
                                <p:cTn id="45" presetID="53" presetClass="entr" presetSubtype="16" fill="hold" grpId="0" nodeType="withEffect">
                                  <p:stCondLst>
                                    <p:cond delay="750"/>
                                  </p:stCondLst>
                                  <p:childTnLst>
                                    <p:set>
                                      <p:cBhvr>
                                        <p:cTn id="46" dur="1" fill="hold">
                                          <p:stCondLst>
                                            <p:cond delay="0"/>
                                          </p:stCondLst>
                                        </p:cTn>
                                        <p:tgtEl>
                                          <p:spTgt spid="178"/>
                                        </p:tgtEl>
                                        <p:attrNameLst>
                                          <p:attrName>style.visibility</p:attrName>
                                        </p:attrNameLst>
                                      </p:cBhvr>
                                      <p:to>
                                        <p:strVal val="visible"/>
                                      </p:to>
                                    </p:set>
                                    <p:anim calcmode="lin" valueType="num">
                                      <p:cBhvr>
                                        <p:cTn id="47" dur="500" fill="hold"/>
                                        <p:tgtEl>
                                          <p:spTgt spid="178"/>
                                        </p:tgtEl>
                                        <p:attrNameLst>
                                          <p:attrName>ppt_w</p:attrName>
                                        </p:attrNameLst>
                                      </p:cBhvr>
                                      <p:tavLst>
                                        <p:tav tm="0">
                                          <p:val>
                                            <p:fltVal val="0"/>
                                          </p:val>
                                        </p:tav>
                                        <p:tav tm="100000">
                                          <p:val>
                                            <p:strVal val="#ppt_w"/>
                                          </p:val>
                                        </p:tav>
                                      </p:tavLst>
                                    </p:anim>
                                    <p:anim calcmode="lin" valueType="num">
                                      <p:cBhvr>
                                        <p:cTn id="48" dur="500" fill="hold"/>
                                        <p:tgtEl>
                                          <p:spTgt spid="178"/>
                                        </p:tgtEl>
                                        <p:attrNameLst>
                                          <p:attrName>ppt_h</p:attrName>
                                        </p:attrNameLst>
                                      </p:cBhvr>
                                      <p:tavLst>
                                        <p:tav tm="0">
                                          <p:val>
                                            <p:fltVal val="0"/>
                                          </p:val>
                                        </p:tav>
                                        <p:tav tm="100000">
                                          <p:val>
                                            <p:strVal val="#ppt_h"/>
                                          </p:val>
                                        </p:tav>
                                      </p:tavLst>
                                    </p:anim>
                                    <p:animEffect transition="in" filter="fade">
                                      <p:cBhvr>
                                        <p:cTn id="49" dur="500"/>
                                        <p:tgtEl>
                                          <p:spTgt spid="178"/>
                                        </p:tgtEl>
                                      </p:cBhvr>
                                    </p:animEffect>
                                  </p:childTnLst>
                                </p:cTn>
                              </p:par>
                              <p:par>
                                <p:cTn id="50" presetID="53" presetClass="entr" presetSubtype="16" fill="hold" grpId="0" nodeType="withEffect">
                                  <p:stCondLst>
                                    <p:cond delay="75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60" grpId="0"/>
      <p:bldP spid="178" grpId="0"/>
      <p:bldP spid="173"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12" name="Imagen 11"/>
          <p:cNvPicPr/>
          <p:nvPr/>
        </p:nvPicPr>
        <p:blipFill>
          <a:blip r:embed="rId3"/>
          <a:stretch>
            <a:fillRect/>
          </a:stretch>
        </p:blipFill>
        <p:spPr>
          <a:xfrm>
            <a:off x="489236" y="2078330"/>
            <a:ext cx="11029663" cy="3738269"/>
          </a:xfrm>
          <a:prstGeom prst="rect">
            <a:avLst/>
          </a:prstGeom>
        </p:spPr>
      </p:pic>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DESCRIPCION DEL SISTEMA</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0" name="Rectangle 2">
            <a:extLst>
              <a:ext uri="{FF2B5EF4-FFF2-40B4-BE49-F238E27FC236}">
                <a16:creationId xmlns:a16="http://schemas.microsoft.com/office/drawing/2014/main" xmlns="" id="{51102317-4C7B-43E5-B912-6E20F75642C9}"/>
              </a:ext>
            </a:extLst>
          </p:cNvPr>
          <p:cNvSpPr/>
          <p:nvPr/>
        </p:nvSpPr>
        <p:spPr>
          <a:xfrm>
            <a:off x="606851" y="1551031"/>
            <a:ext cx="3455158"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dirty="0" smtClean="0">
                <a:ln>
                  <a:noFill/>
                </a:ln>
                <a:solidFill>
                  <a:prstClr val="white"/>
                </a:solidFill>
                <a:effectLst/>
                <a:uLnTx/>
                <a:uFillTx/>
                <a:latin typeface="Raleway Medium"/>
                <a:ea typeface="+mn-ea"/>
                <a:cs typeface="+mn-cs"/>
              </a:rPr>
              <a:t>Ingreso y detección de rostros</a:t>
            </a:r>
            <a:endParaRPr kumimoji="0" lang="es-EC" sz="1800" b="0" i="0" u="none" strike="noStrike" kern="0" cap="none" spc="0" normalizeH="0" baseline="0" dirty="0">
              <a:ln>
                <a:noFill/>
              </a:ln>
              <a:solidFill>
                <a:prstClr val="white"/>
              </a:solidFill>
              <a:effectLst/>
              <a:uLnTx/>
              <a:uFillTx/>
              <a:latin typeface="Raleway Medium"/>
              <a:ea typeface="+mn-ea"/>
              <a:cs typeface="+mn-cs"/>
            </a:endParaRPr>
          </a:p>
        </p:txBody>
      </p:sp>
      <p:sp>
        <p:nvSpPr>
          <p:cNvPr id="6" name="Rectangle 2">
            <a:extLst>
              <a:ext uri="{FF2B5EF4-FFF2-40B4-BE49-F238E27FC236}">
                <a16:creationId xmlns:a16="http://schemas.microsoft.com/office/drawing/2014/main" xmlns="" id="{84D0FF75-5B7E-43C5-9BF0-FB37D8DB6C33}"/>
              </a:ext>
            </a:extLst>
          </p:cNvPr>
          <p:cNvSpPr/>
          <p:nvPr/>
        </p:nvSpPr>
        <p:spPr>
          <a:xfrm>
            <a:off x="8852922" y="1490624"/>
            <a:ext cx="3077467" cy="462740"/>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s-EC" sz="1400" kern="0" dirty="0" smtClean="0">
                <a:solidFill>
                  <a:prstClr val="white"/>
                </a:solidFill>
                <a:latin typeface="Raleway Medium"/>
              </a:rPr>
              <a:t>Salida e Identificación del usuario</a:t>
            </a:r>
            <a:endParaRPr kumimoji="0" lang="en-US" sz="1400" b="0" i="0" u="none" strike="noStrike" kern="0" cap="none" spc="0" normalizeH="0" baseline="0" noProof="0" dirty="0">
              <a:ln>
                <a:noFill/>
              </a:ln>
              <a:solidFill>
                <a:prstClr val="white"/>
              </a:solidFill>
              <a:effectLst/>
              <a:uLnTx/>
              <a:uFillTx/>
              <a:latin typeface="Raleway Medium"/>
              <a:ea typeface="+mn-ea"/>
              <a:cs typeface="+mn-cs"/>
            </a:endParaRPr>
          </a:p>
        </p:txBody>
      </p:sp>
      <p:sp>
        <p:nvSpPr>
          <p:cNvPr id="7" name="Rectangle 2">
            <a:extLst>
              <a:ext uri="{FF2B5EF4-FFF2-40B4-BE49-F238E27FC236}">
                <a16:creationId xmlns:a16="http://schemas.microsoft.com/office/drawing/2014/main" xmlns="" id="{F1D59BBE-D7EB-4488-A998-F8467E502516}"/>
              </a:ext>
            </a:extLst>
          </p:cNvPr>
          <p:cNvSpPr/>
          <p:nvPr/>
        </p:nvSpPr>
        <p:spPr>
          <a:xfrm>
            <a:off x="5181601" y="5816599"/>
            <a:ext cx="3189734" cy="424888"/>
          </a:xfrm>
          <a:prstGeom prst="rect">
            <a:avLst/>
          </a:prstGeom>
          <a:gradFill>
            <a:gsLst>
              <a:gs pos="0">
                <a:srgbClr val="029676"/>
              </a:gs>
              <a:gs pos="100000">
                <a:srgbClr val="4AB5C4"/>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dirty="0" smtClean="0">
                <a:ln>
                  <a:noFill/>
                </a:ln>
                <a:solidFill>
                  <a:prstClr val="white"/>
                </a:solidFill>
                <a:effectLst/>
                <a:uLnTx/>
                <a:uFillTx/>
                <a:latin typeface="Raleway Medium"/>
                <a:ea typeface="+mn-ea"/>
                <a:cs typeface="+mn-cs"/>
              </a:rPr>
              <a:t>Procesamiento</a:t>
            </a:r>
            <a:r>
              <a:rPr kumimoji="0" lang="es-EC" sz="1800" b="0" i="0" u="none" strike="noStrike" kern="0" cap="none" spc="0" normalizeH="0" dirty="0" smtClean="0">
                <a:ln>
                  <a:noFill/>
                </a:ln>
                <a:solidFill>
                  <a:prstClr val="white"/>
                </a:solidFill>
                <a:effectLst/>
                <a:uLnTx/>
                <a:uFillTx/>
                <a:latin typeface="Raleway Medium"/>
                <a:ea typeface="+mn-ea"/>
                <a:cs typeface="+mn-cs"/>
              </a:rPr>
              <a:t> y clasificación </a:t>
            </a:r>
            <a:endParaRPr kumimoji="0" lang="es-419" sz="1800" b="0" i="0" u="none" strike="noStrike" kern="0" cap="none" spc="0" normalizeH="0" baseline="0" dirty="0">
              <a:ln>
                <a:noFill/>
              </a:ln>
              <a:solidFill>
                <a:prstClr val="white"/>
              </a:solidFill>
              <a:effectLst/>
              <a:uLnTx/>
              <a:uFillTx/>
              <a:latin typeface="Raleway Medium"/>
              <a:ea typeface="+mn-ea"/>
              <a:cs typeface="+mn-cs"/>
            </a:endParaRPr>
          </a:p>
        </p:txBody>
      </p:sp>
    </p:spTree>
    <p:extLst>
      <p:ext uri="{BB962C8B-B14F-4D97-AF65-F5344CB8AC3E}">
        <p14:creationId xmlns:p14="http://schemas.microsoft.com/office/powerpoint/2010/main" val="357607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54" name="Slide Number Placeholder 1">
            <a:extLst>
              <a:ext uri="{FF2B5EF4-FFF2-40B4-BE49-F238E27FC236}">
                <a16:creationId xmlns:a16="http://schemas.microsoft.com/office/drawing/2014/main" xmlns="" id="{7F997858-CCB6-40A1-BF2D-07B45C457078}"/>
              </a:ext>
            </a:extLst>
          </p:cNvPr>
          <p:cNvSpPr txBox="1">
            <a:spLocks/>
          </p:cNvSpPr>
          <p:nvPr/>
        </p:nvSpPr>
        <p:spPr>
          <a:xfrm>
            <a:off x="-231349" y="255588"/>
            <a:ext cx="838200" cy="365125"/>
          </a:xfrm>
          <a:prstGeom prst="roundRect">
            <a:avLst>
              <a:gd name="adj" fmla="val 10797"/>
            </a:avLst>
          </a:prstGeom>
          <a:gradFill flip="none" rotWithShape="1">
            <a:gsLst>
              <a:gs pos="0">
                <a:srgbClr val="029676"/>
              </a:gs>
              <a:gs pos="100000">
                <a:srgbClr val="4AB5C4"/>
              </a:gs>
            </a:gsLst>
            <a:lin ang="10800000" scaled="1"/>
            <a:tileRect/>
          </a:gradFill>
        </p:spPr>
        <p:txBody>
          <a:bodyPr vert="horz" lIns="91440" tIns="45720" rIns="91440" bIns="45720" rtlCol="0" anchor="ctr"/>
          <a:lstStyle>
            <a:defPPr>
              <a:defRPr lang="es-EC"/>
            </a:defPPr>
            <a:lvl1pPr marL="0" algn="r" defTabSz="914400" rtl="0" eaLnBrk="1" latinLnBrk="0" hangingPunct="1">
              <a:defRPr sz="1600" kern="1200">
                <a:solidFill>
                  <a:schemeClr val="bg1"/>
                </a:solidFill>
                <a:latin typeface="Raleway" panose="020B05030301010600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3CBF67D7-8C75-433C-B949-F5BA01069781}" type="slidenum">
              <a:rPr kumimoji="0" lang="en-US" sz="1600" b="0" i="0" u="none" strike="noStrike" kern="1200" cap="none" spc="0" normalizeH="0" baseline="0" noProof="0" smtClean="0">
                <a:ln>
                  <a:noFill/>
                </a:ln>
                <a:solidFill>
                  <a:prstClr val="white"/>
                </a:solidFill>
                <a:effectLst/>
                <a:uLnTx/>
                <a:uFillTx/>
                <a:latin typeface="Raleway" panose="020B0503030101060003"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2" descr="Resultado de imagen para logo espe">
            <a:extLst>
              <a:ext uri="{FF2B5EF4-FFF2-40B4-BE49-F238E27FC236}">
                <a16:creationId xmlns:a16="http://schemas.microsoft.com/office/drawing/2014/main" xmlns="" id="{51DE54D1-785E-4527-95B3-ADA9FBEE2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38" y="142224"/>
            <a:ext cx="2586251" cy="591852"/>
          </a:xfrm>
          <a:prstGeom prst="rect">
            <a:avLst/>
          </a:prstGeom>
          <a:gradFill flip="none" rotWithShape="1">
            <a:gsLst>
              <a:gs pos="0">
                <a:schemeClr val="tx1">
                  <a:lumMod val="90000"/>
                  <a:lumOff val="10000"/>
                </a:schemeClr>
              </a:gs>
              <a:gs pos="100000">
                <a:srgbClr val="222A35"/>
              </a:gs>
            </a:gsLst>
            <a:path path="rect">
              <a:fillToRect l="50000" t="50000" r="50000" b="50000"/>
            </a:path>
            <a:tileRect/>
          </a:gradFill>
        </p:spPr>
      </p:pic>
      <p:sp>
        <p:nvSpPr>
          <p:cNvPr id="26" name="Rectangle 2">
            <a:extLst>
              <a:ext uri="{FF2B5EF4-FFF2-40B4-BE49-F238E27FC236}">
                <a16:creationId xmlns:a16="http://schemas.microsoft.com/office/drawing/2014/main" xmlns="" id="{A8E3A2F4-D68C-4241-8122-5D317CD5DFBC}"/>
              </a:ext>
            </a:extLst>
          </p:cNvPr>
          <p:cNvSpPr/>
          <p:nvPr/>
        </p:nvSpPr>
        <p:spPr>
          <a:xfrm>
            <a:off x="1" y="782738"/>
            <a:ext cx="12192000" cy="104553"/>
          </a:xfrm>
          <a:prstGeom prst="rect">
            <a:avLst/>
          </a:prstGeom>
          <a:gradFill>
            <a:gsLst>
              <a:gs pos="13000">
                <a:schemeClr val="accent1">
                  <a:lumMod val="50000"/>
                </a:schemeClr>
              </a:gs>
              <a:gs pos="100000">
                <a:srgbClr val="8AB833">
                  <a:lumMod val="75000"/>
                </a:srgb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3" name="Title 3">
            <a:extLst>
              <a:ext uri="{FF2B5EF4-FFF2-40B4-BE49-F238E27FC236}">
                <a16:creationId xmlns:a16="http://schemas.microsoft.com/office/drawing/2014/main" xmlns="" id="{16CD72D6-A362-4A7F-A0BC-705B555A2DFF}"/>
              </a:ext>
            </a:extLst>
          </p:cNvPr>
          <p:cNvSpPr txBox="1">
            <a:spLocks/>
          </p:cNvSpPr>
          <p:nvPr/>
        </p:nvSpPr>
        <p:spPr>
          <a:xfrm>
            <a:off x="723142" y="88514"/>
            <a:ext cx="9797831" cy="707886"/>
          </a:xfrm>
          <a:prstGeom prst="rect">
            <a:avLst/>
          </a:prstGeom>
        </p:spPr>
        <p:txBody>
          <a:bodyPr vert="horz" lIns="91440" tIns="45720" rIns="91440" bIns="45720" rtlCol="0" anchor="ctr">
            <a:spAutoFit/>
          </a:bodyPr>
          <a:lstStyle>
            <a:lvl1pPr algn="l" defTabSz="914354" rtl="0" eaLnBrk="1" latinLnBrk="0" hangingPunct="1">
              <a:spcBef>
                <a:spcPct val="0"/>
              </a:spcBef>
              <a:buNone/>
              <a:defRPr lang="en-US" sz="4000" b="1" kern="1200" cap="all" normalizeH="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lang="en-US" dirty="0">
                <a:solidFill>
                  <a:sysClr val="window" lastClr="FFFFFF"/>
                </a:solidFill>
              </a:rPr>
              <a:t>DETECCI</a:t>
            </a:r>
            <a:r>
              <a:rPr lang="es-419" dirty="0">
                <a:solidFill>
                  <a:sysClr val="window" lastClr="FFFFFF"/>
                </a:solidFill>
              </a:rPr>
              <a:t>ÓN DE </a:t>
            </a:r>
            <a:r>
              <a:rPr lang="es-EC" dirty="0" smtClean="0">
                <a:solidFill>
                  <a:sysClr val="window" lastClr="FFFFFF"/>
                </a:solidFill>
              </a:rPr>
              <a:t>rostros</a:t>
            </a:r>
            <a:endParaRPr kumimoji="0" lang="es-EC" sz="4000" b="1" i="0" u="none" strike="noStrike" kern="1200" cap="all" spc="0" normalizeH="0" baseline="0" noProof="0" dirty="0">
              <a:ln>
                <a:noFill/>
              </a:ln>
              <a:solidFill>
                <a:sysClr val="window" lastClr="FFFFFF"/>
              </a:solidFill>
              <a:effectLst/>
              <a:uLnTx/>
              <a:uFillTx/>
              <a:latin typeface="Open Sans" panose="020B0606030504020204" pitchFamily="34" charset="0"/>
            </a:endParaRPr>
          </a:p>
        </p:txBody>
      </p:sp>
      <p:sp>
        <p:nvSpPr>
          <p:cNvPr id="2" name="Subtitle 4">
            <a:extLst>
              <a:ext uri="{FF2B5EF4-FFF2-40B4-BE49-F238E27FC236}">
                <a16:creationId xmlns:a16="http://schemas.microsoft.com/office/drawing/2014/main" xmlns="" id="{53A428A1-B001-48FC-8E7B-FC954EC70CDD}"/>
              </a:ext>
            </a:extLst>
          </p:cNvPr>
          <p:cNvSpPr txBox="1">
            <a:spLocks/>
          </p:cNvSpPr>
          <p:nvPr/>
        </p:nvSpPr>
        <p:spPr>
          <a:xfrm>
            <a:off x="723142" y="904858"/>
            <a:ext cx="5697978" cy="523220"/>
          </a:xfrm>
          <a:prstGeom prst="rect">
            <a:avLst/>
          </a:prstGeom>
        </p:spPr>
        <p:txBody>
          <a:bodyPr vert="horz" wrap="square" lIns="91440" tIns="45720" rIns="91440" bIns="45720" rtlCol="0">
            <a:spAutoFit/>
          </a:bodyPr>
          <a:lstStyle>
            <a:lvl1pPr marL="0" indent="0" algn="l" defTabSz="914354" rtl="0" eaLnBrk="1" latinLnBrk="0" hangingPunct="1">
              <a:spcBef>
                <a:spcPct val="20000"/>
              </a:spcBef>
              <a:buFont typeface="Arial" pitchFamily="34" charset="0"/>
              <a:buNone/>
              <a:defRPr sz="2800" kern="120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354" rtl="0" eaLnBrk="1" latinLnBrk="0" hangingPunct="1">
              <a:spcBef>
                <a:spcPct val="20000"/>
              </a:spcBef>
              <a:buFont typeface="Arial" pitchFamily="34" charset="0"/>
              <a:buNone/>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354" rtl="0" eaLnBrk="1" latinLnBrk="0" hangingPunct="1">
              <a:spcBef>
                <a:spcPct val="20000"/>
              </a:spcBef>
              <a:buFont typeface="Arial" pitchFamily="34" charset="0"/>
              <a:buNone/>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354" rtl="0" eaLnBrk="1" latinLnBrk="0" hangingPunct="1">
              <a:spcBef>
                <a:spcPct val="20000"/>
              </a:spcBef>
              <a:buFont typeface="Arial" pitchFamily="34" charset="0"/>
              <a:buNone/>
              <a:defRPr sz="16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354"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lang="es-419" b="1" dirty="0">
                <a:solidFill>
                  <a:srgbClr val="2980B9">
                    <a:lumMod val="60000"/>
                    <a:lumOff val="40000"/>
                  </a:srgbClr>
                </a:solidFill>
              </a:rPr>
              <a:t>Modelo</a:t>
            </a:r>
            <a:r>
              <a:rPr lang="en-US" b="1" dirty="0">
                <a:solidFill>
                  <a:srgbClr val="2980B9">
                    <a:lumMod val="60000"/>
                    <a:lumOff val="40000"/>
                  </a:srgbClr>
                </a:solidFill>
              </a:rPr>
              <a:t> </a:t>
            </a:r>
            <a:r>
              <a:rPr lang="es-419" b="1" dirty="0">
                <a:solidFill>
                  <a:srgbClr val="2980B9">
                    <a:lumMod val="60000"/>
                    <a:lumOff val="40000"/>
                  </a:srgbClr>
                </a:solidFill>
              </a:rPr>
              <a:t>pre-entrenado</a:t>
            </a:r>
            <a:r>
              <a:rPr lang="en-US" b="1" dirty="0">
                <a:solidFill>
                  <a:srgbClr val="2980B9">
                    <a:lumMod val="60000"/>
                    <a:lumOff val="40000"/>
                  </a:srgbClr>
                </a:solidFill>
              </a:rPr>
              <a:t> </a:t>
            </a:r>
            <a:r>
              <a:rPr lang="en-US" b="1" dirty="0" smtClean="0">
                <a:solidFill>
                  <a:schemeClr val="accent3"/>
                </a:solidFill>
              </a:rPr>
              <a:t>MTCNN-AJUSTE</a:t>
            </a:r>
            <a:endParaRPr kumimoji="0" lang="en-US" sz="2800" b="1" u="none" strike="noStrike" kern="1200" cap="none" spc="0" normalizeH="0" baseline="0" noProof="0" dirty="0">
              <a:ln>
                <a:noFill/>
              </a:ln>
              <a:solidFill>
                <a:schemeClr val="accent3"/>
              </a:solidFill>
              <a:effectLst/>
              <a:uLnTx/>
              <a:uFillTx/>
            </a:endParaRPr>
          </a:p>
        </p:txBody>
      </p:sp>
      <p:grpSp>
        <p:nvGrpSpPr>
          <p:cNvPr id="8" name="Grupo 7"/>
          <p:cNvGrpSpPr/>
          <p:nvPr/>
        </p:nvGrpSpPr>
        <p:grpSpPr>
          <a:xfrm>
            <a:off x="606850" y="1896758"/>
            <a:ext cx="4630629" cy="1810464"/>
            <a:chOff x="110070" y="0"/>
            <a:chExt cx="5369020" cy="2535555"/>
          </a:xfrm>
        </p:grpSpPr>
        <p:sp>
          <p:nvSpPr>
            <p:cNvPr id="9" name="Flecha derecha 8"/>
            <p:cNvSpPr/>
            <p:nvPr/>
          </p:nvSpPr>
          <p:spPr>
            <a:xfrm>
              <a:off x="2573079" y="1137684"/>
              <a:ext cx="467833" cy="404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0" name="image19.jpg"/>
            <p:cNvPicPr/>
            <p:nvPr/>
          </p:nvPicPr>
          <p:blipFill>
            <a:blip r:embed="rId4" cstate="print">
              <a:extLst>
                <a:ext uri="{28A0092B-C50C-407E-A947-70E740481C1C}">
                  <a14:useLocalDpi xmlns:a14="http://schemas.microsoft.com/office/drawing/2010/main" val="0"/>
                </a:ext>
              </a:extLst>
            </a:blip>
            <a:srcRect t="13249"/>
            <a:stretch>
              <a:fillRect/>
            </a:stretch>
          </p:blipFill>
          <p:spPr>
            <a:xfrm>
              <a:off x="110070" y="0"/>
              <a:ext cx="1932357" cy="2535555"/>
            </a:xfrm>
            <a:prstGeom prst="rect">
              <a:avLst/>
            </a:prstGeom>
            <a:ln/>
          </p:spPr>
        </p:pic>
        <p:grpSp>
          <p:nvGrpSpPr>
            <p:cNvPr id="12" name="Grupo 11"/>
            <p:cNvGrpSpPr/>
            <p:nvPr/>
          </p:nvGrpSpPr>
          <p:grpSpPr>
            <a:xfrm>
              <a:off x="3221665" y="10633"/>
              <a:ext cx="2257425" cy="2523490"/>
              <a:chOff x="4217288" y="2518255"/>
              <a:chExt cx="2257425" cy="2523490"/>
            </a:xfrm>
          </p:grpSpPr>
          <p:grpSp>
            <p:nvGrpSpPr>
              <p:cNvPr id="13" name="Grupo 12"/>
              <p:cNvGrpSpPr/>
              <p:nvPr/>
            </p:nvGrpSpPr>
            <p:grpSpPr>
              <a:xfrm>
                <a:off x="4217288" y="2518255"/>
                <a:ext cx="2257425" cy="2523490"/>
                <a:chOff x="0" y="0"/>
                <a:chExt cx="2552700" cy="2809240"/>
              </a:xfrm>
            </p:grpSpPr>
            <p:sp>
              <p:nvSpPr>
                <p:cNvPr id="14" name="Rectángulo 13"/>
                <p:cNvSpPr/>
                <p:nvPr/>
              </p:nvSpPr>
              <p:spPr>
                <a:xfrm>
                  <a:off x="0" y="0"/>
                  <a:ext cx="2552700" cy="28092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15" name="Shape 21"/>
                <p:cNvPicPr preferRelativeResize="0"/>
                <p:nvPr/>
              </p:nvPicPr>
              <p:blipFill rotWithShape="1">
                <a:blip r:embed="rId5">
                  <a:alphaModFix/>
                </a:blip>
                <a:srcRect t="13249"/>
                <a:stretch/>
              </p:blipFill>
              <p:spPr>
                <a:xfrm>
                  <a:off x="0" y="0"/>
                  <a:ext cx="2552700" cy="2809240"/>
                </a:xfrm>
                <a:prstGeom prst="rect">
                  <a:avLst/>
                </a:prstGeom>
                <a:noFill/>
                <a:ln>
                  <a:noFill/>
                </a:ln>
              </p:spPr>
            </p:pic>
            <p:pic>
              <p:nvPicPr>
                <p:cNvPr id="16" name="Shape 22"/>
                <p:cNvPicPr preferRelativeResize="0"/>
                <p:nvPr/>
              </p:nvPicPr>
              <p:blipFill rotWithShape="1">
                <a:blip r:embed="rId6">
                  <a:alphaModFix/>
                </a:blip>
                <a:srcRect t="13249"/>
                <a:stretch/>
              </p:blipFill>
              <p:spPr>
                <a:xfrm>
                  <a:off x="581025" y="628650"/>
                  <a:ext cx="1952625" cy="2148840"/>
                </a:xfrm>
                <a:prstGeom prst="rect">
                  <a:avLst/>
                </a:prstGeom>
                <a:noFill/>
                <a:ln>
                  <a:noFill/>
                </a:ln>
              </p:spPr>
            </p:pic>
            <p:pic>
              <p:nvPicPr>
                <p:cNvPr id="17" name="Shape 23"/>
                <p:cNvPicPr preferRelativeResize="0"/>
                <p:nvPr/>
              </p:nvPicPr>
              <p:blipFill rotWithShape="1">
                <a:blip r:embed="rId7">
                  <a:alphaModFix/>
                </a:blip>
                <a:srcRect t="13249"/>
                <a:stretch/>
              </p:blipFill>
              <p:spPr>
                <a:xfrm>
                  <a:off x="1038225" y="1143000"/>
                  <a:ext cx="1494790" cy="1645285"/>
                </a:xfrm>
                <a:prstGeom prst="rect">
                  <a:avLst/>
                </a:prstGeom>
                <a:noFill/>
                <a:ln>
                  <a:noFill/>
                </a:ln>
              </p:spPr>
            </p:pic>
            <p:pic>
              <p:nvPicPr>
                <p:cNvPr id="19" name="Shape 24"/>
                <p:cNvPicPr preferRelativeResize="0"/>
                <p:nvPr/>
              </p:nvPicPr>
              <p:blipFill rotWithShape="1">
                <a:blip r:embed="rId8">
                  <a:alphaModFix/>
                </a:blip>
                <a:srcRect t="13249"/>
                <a:stretch/>
              </p:blipFill>
              <p:spPr>
                <a:xfrm>
                  <a:off x="1343025" y="1457325"/>
                  <a:ext cx="1183640" cy="1302385"/>
                </a:xfrm>
                <a:prstGeom prst="rect">
                  <a:avLst/>
                </a:prstGeom>
                <a:noFill/>
                <a:ln>
                  <a:noFill/>
                </a:ln>
              </p:spPr>
            </p:pic>
            <p:pic>
              <p:nvPicPr>
                <p:cNvPr id="20" name="Shape 25"/>
                <p:cNvPicPr preferRelativeResize="0"/>
                <p:nvPr/>
              </p:nvPicPr>
              <p:blipFill rotWithShape="1">
                <a:blip r:embed="rId9">
                  <a:alphaModFix/>
                </a:blip>
                <a:srcRect t="13249"/>
                <a:stretch/>
              </p:blipFill>
              <p:spPr>
                <a:xfrm>
                  <a:off x="1647825" y="1771650"/>
                  <a:ext cx="862965" cy="949960"/>
                </a:xfrm>
                <a:prstGeom prst="rect">
                  <a:avLst/>
                </a:prstGeom>
                <a:noFill/>
                <a:ln>
                  <a:noFill/>
                </a:ln>
              </p:spPr>
            </p:pic>
          </p:grpSp>
        </p:grpSp>
      </p:grpSp>
      <p:grpSp>
        <p:nvGrpSpPr>
          <p:cNvPr id="21" name="Grupo 20"/>
          <p:cNvGrpSpPr/>
          <p:nvPr/>
        </p:nvGrpSpPr>
        <p:grpSpPr>
          <a:xfrm>
            <a:off x="6611620" y="1857471"/>
            <a:ext cx="1942700" cy="1849755"/>
            <a:chOff x="4198238" y="2516985"/>
            <a:chExt cx="2295525" cy="2526030"/>
          </a:xfrm>
        </p:grpSpPr>
        <p:grpSp>
          <p:nvGrpSpPr>
            <p:cNvPr id="22" name="Grupo 21"/>
            <p:cNvGrpSpPr/>
            <p:nvPr/>
          </p:nvGrpSpPr>
          <p:grpSpPr>
            <a:xfrm>
              <a:off x="4198238" y="2516985"/>
              <a:ext cx="2295525" cy="2526030"/>
              <a:chOff x="0" y="0"/>
              <a:chExt cx="2295525" cy="2526030"/>
            </a:xfrm>
          </p:grpSpPr>
          <p:sp>
            <p:nvSpPr>
              <p:cNvPr id="23" name="Rectángulo 22"/>
              <p:cNvSpPr/>
              <p:nvPr/>
            </p:nvSpPr>
            <p:spPr>
              <a:xfrm>
                <a:off x="0" y="0"/>
                <a:ext cx="2295525" cy="25260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24" name="Shape 43"/>
              <p:cNvPicPr preferRelativeResize="0"/>
              <p:nvPr/>
            </p:nvPicPr>
            <p:blipFill rotWithShape="1">
              <a:blip r:embed="rId5">
                <a:alphaModFix/>
              </a:blip>
              <a:srcRect t="13249"/>
              <a:stretch/>
            </p:blipFill>
            <p:spPr>
              <a:xfrm>
                <a:off x="0" y="0"/>
                <a:ext cx="2295525" cy="2526030"/>
              </a:xfrm>
              <a:prstGeom prst="rect">
                <a:avLst/>
              </a:prstGeom>
              <a:noFill/>
              <a:ln>
                <a:noFill/>
              </a:ln>
            </p:spPr>
          </p:pic>
          <p:sp>
            <p:nvSpPr>
              <p:cNvPr id="25" name="Rectángulo 24"/>
              <p:cNvSpPr/>
              <p:nvPr/>
            </p:nvSpPr>
            <p:spPr>
              <a:xfrm>
                <a:off x="466725" y="523875"/>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27" name="Rectángulo 26"/>
              <p:cNvSpPr/>
              <p:nvPr/>
            </p:nvSpPr>
            <p:spPr>
              <a:xfrm>
                <a:off x="685800" y="609600"/>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28" name="Rectángulo 27"/>
              <p:cNvSpPr/>
              <p:nvPr/>
            </p:nvSpPr>
            <p:spPr>
              <a:xfrm>
                <a:off x="857250" y="657225"/>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29" name="Rectángulo 28"/>
              <p:cNvSpPr/>
              <p:nvPr/>
            </p:nvSpPr>
            <p:spPr>
              <a:xfrm>
                <a:off x="581025" y="1019175"/>
                <a:ext cx="1009650" cy="105727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30" name="Rectángulo 29"/>
              <p:cNvSpPr/>
              <p:nvPr/>
            </p:nvSpPr>
            <p:spPr>
              <a:xfrm>
                <a:off x="819150" y="1171575"/>
                <a:ext cx="733425" cy="65722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31" name="Rectángulo 30"/>
              <p:cNvSpPr/>
              <p:nvPr/>
            </p:nvSpPr>
            <p:spPr>
              <a:xfrm>
                <a:off x="1000125" y="1028700"/>
                <a:ext cx="695325" cy="69532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32" name="Rectángulo 31"/>
              <p:cNvSpPr/>
              <p:nvPr/>
            </p:nvSpPr>
            <p:spPr>
              <a:xfrm>
                <a:off x="1152525" y="1104900"/>
                <a:ext cx="390525" cy="39052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grpSp>
        <p:nvGrpSpPr>
          <p:cNvPr id="33" name="Grupo 32"/>
          <p:cNvGrpSpPr/>
          <p:nvPr/>
        </p:nvGrpSpPr>
        <p:grpSpPr>
          <a:xfrm>
            <a:off x="9344138" y="1884672"/>
            <a:ext cx="1594485" cy="1849755"/>
            <a:chOff x="4198238" y="2516985"/>
            <a:chExt cx="2295525" cy="2526030"/>
          </a:xfrm>
        </p:grpSpPr>
        <p:grpSp>
          <p:nvGrpSpPr>
            <p:cNvPr id="34" name="Grupo 33"/>
            <p:cNvGrpSpPr/>
            <p:nvPr/>
          </p:nvGrpSpPr>
          <p:grpSpPr>
            <a:xfrm>
              <a:off x="4198238" y="2516985"/>
              <a:ext cx="2295525" cy="2526030"/>
              <a:chOff x="0" y="0"/>
              <a:chExt cx="2295525" cy="2526030"/>
            </a:xfrm>
          </p:grpSpPr>
          <p:sp>
            <p:nvSpPr>
              <p:cNvPr id="35" name="Rectángulo 34"/>
              <p:cNvSpPr/>
              <p:nvPr/>
            </p:nvSpPr>
            <p:spPr>
              <a:xfrm>
                <a:off x="0" y="0"/>
                <a:ext cx="2295525" cy="25260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36" name="Shape 34"/>
              <p:cNvPicPr preferRelativeResize="0"/>
              <p:nvPr/>
            </p:nvPicPr>
            <p:blipFill rotWithShape="1">
              <a:blip r:embed="rId5">
                <a:alphaModFix/>
              </a:blip>
              <a:srcRect t="13249"/>
              <a:stretch/>
            </p:blipFill>
            <p:spPr>
              <a:xfrm>
                <a:off x="0" y="0"/>
                <a:ext cx="2295525" cy="2526030"/>
              </a:xfrm>
              <a:prstGeom prst="rect">
                <a:avLst/>
              </a:prstGeom>
              <a:noFill/>
              <a:ln>
                <a:noFill/>
              </a:ln>
            </p:spPr>
          </p:pic>
          <p:sp>
            <p:nvSpPr>
              <p:cNvPr id="37" name="Rectángulo 36"/>
              <p:cNvSpPr/>
              <p:nvPr/>
            </p:nvSpPr>
            <p:spPr>
              <a:xfrm>
                <a:off x="571721" y="577038"/>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38" name="Rectángulo 37"/>
              <p:cNvSpPr/>
              <p:nvPr/>
            </p:nvSpPr>
            <p:spPr>
              <a:xfrm>
                <a:off x="685800" y="609600"/>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39" name="Rectángulo 38"/>
              <p:cNvSpPr/>
              <p:nvPr/>
            </p:nvSpPr>
            <p:spPr>
              <a:xfrm>
                <a:off x="602069" y="657225"/>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40" name="Rectángulo 39"/>
              <p:cNvSpPr/>
              <p:nvPr/>
            </p:nvSpPr>
            <p:spPr>
              <a:xfrm>
                <a:off x="581025" y="1019175"/>
                <a:ext cx="1009650" cy="105727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41" name="Rectángulo 40"/>
              <p:cNvSpPr/>
              <p:nvPr/>
            </p:nvSpPr>
            <p:spPr>
              <a:xfrm>
                <a:off x="797442" y="1562986"/>
                <a:ext cx="574158" cy="308344"/>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42" name="Rectángulo 41"/>
              <p:cNvSpPr/>
              <p:nvPr/>
            </p:nvSpPr>
            <p:spPr>
              <a:xfrm>
                <a:off x="1000125" y="1028700"/>
                <a:ext cx="695325" cy="69532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43" name="Rectángulo 42"/>
              <p:cNvSpPr/>
              <p:nvPr/>
            </p:nvSpPr>
            <p:spPr>
              <a:xfrm>
                <a:off x="1120627" y="1094268"/>
                <a:ext cx="314769" cy="298598"/>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grpSp>
        <p:nvGrpSpPr>
          <p:cNvPr id="44" name="Grupo 43"/>
          <p:cNvGrpSpPr/>
          <p:nvPr/>
        </p:nvGrpSpPr>
        <p:grpSpPr>
          <a:xfrm>
            <a:off x="581277" y="4278615"/>
            <a:ext cx="4656202" cy="2020585"/>
            <a:chOff x="0" y="0"/>
            <a:chExt cx="4295495" cy="2052083"/>
          </a:xfrm>
        </p:grpSpPr>
        <p:grpSp>
          <p:nvGrpSpPr>
            <p:cNvPr id="45" name="Grupo 44"/>
            <p:cNvGrpSpPr/>
            <p:nvPr/>
          </p:nvGrpSpPr>
          <p:grpSpPr>
            <a:xfrm>
              <a:off x="0" y="0"/>
              <a:ext cx="1977656" cy="2052083"/>
              <a:chOff x="4198238" y="2516985"/>
              <a:chExt cx="2295525" cy="2526030"/>
            </a:xfrm>
          </p:grpSpPr>
          <p:grpSp>
            <p:nvGrpSpPr>
              <p:cNvPr id="55" name="Grupo 54"/>
              <p:cNvGrpSpPr/>
              <p:nvPr/>
            </p:nvGrpSpPr>
            <p:grpSpPr>
              <a:xfrm>
                <a:off x="4198238" y="2516985"/>
                <a:ext cx="2295525" cy="2526030"/>
                <a:chOff x="0" y="0"/>
                <a:chExt cx="2295525" cy="2526030"/>
              </a:xfrm>
            </p:grpSpPr>
            <p:sp>
              <p:nvSpPr>
                <p:cNvPr id="56" name="Rectángulo 55"/>
                <p:cNvSpPr/>
                <p:nvPr/>
              </p:nvSpPr>
              <p:spPr>
                <a:xfrm>
                  <a:off x="0" y="0"/>
                  <a:ext cx="2295525" cy="25260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57" name="Shape 57"/>
                <p:cNvPicPr preferRelativeResize="0"/>
                <p:nvPr/>
              </p:nvPicPr>
              <p:blipFill rotWithShape="1">
                <a:blip r:embed="rId5">
                  <a:alphaModFix/>
                </a:blip>
                <a:srcRect t="13249"/>
                <a:stretch/>
              </p:blipFill>
              <p:spPr>
                <a:xfrm>
                  <a:off x="0" y="0"/>
                  <a:ext cx="2295525" cy="2526030"/>
                </a:xfrm>
                <a:prstGeom prst="rect">
                  <a:avLst/>
                </a:prstGeom>
                <a:noFill/>
                <a:ln>
                  <a:noFill/>
                </a:ln>
              </p:spPr>
            </p:pic>
            <p:sp>
              <p:nvSpPr>
                <p:cNvPr id="58" name="Rectángulo 57"/>
                <p:cNvSpPr/>
                <p:nvPr/>
              </p:nvSpPr>
              <p:spPr>
                <a:xfrm>
                  <a:off x="571721" y="577038"/>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59" name="Rectángulo 58"/>
                <p:cNvSpPr/>
                <p:nvPr/>
              </p:nvSpPr>
              <p:spPr>
                <a:xfrm>
                  <a:off x="685800" y="609600"/>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60" name="Rectángulo 59"/>
                <p:cNvSpPr/>
                <p:nvPr/>
              </p:nvSpPr>
              <p:spPr>
                <a:xfrm>
                  <a:off x="602069" y="657225"/>
                  <a:ext cx="1209675"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61" name="Rectángulo 60"/>
                <p:cNvSpPr/>
                <p:nvPr/>
              </p:nvSpPr>
              <p:spPr>
                <a:xfrm>
                  <a:off x="581025" y="1019175"/>
                  <a:ext cx="1009650" cy="105727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62" name="Rectángulo 61"/>
                <p:cNvSpPr/>
                <p:nvPr/>
              </p:nvSpPr>
              <p:spPr>
                <a:xfrm>
                  <a:off x="797442" y="1562986"/>
                  <a:ext cx="574158" cy="308344"/>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63" name="Rectángulo 62"/>
                <p:cNvSpPr/>
                <p:nvPr/>
              </p:nvSpPr>
              <p:spPr>
                <a:xfrm>
                  <a:off x="1000125" y="1028700"/>
                  <a:ext cx="695325" cy="695325"/>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64" name="Rectángulo 63"/>
                <p:cNvSpPr/>
                <p:nvPr/>
              </p:nvSpPr>
              <p:spPr>
                <a:xfrm>
                  <a:off x="1120627" y="1094268"/>
                  <a:ext cx="314769" cy="298598"/>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grpSp>
          <p:nvGrpSpPr>
            <p:cNvPr id="46" name="Grupo 45"/>
            <p:cNvGrpSpPr/>
            <p:nvPr/>
          </p:nvGrpSpPr>
          <p:grpSpPr>
            <a:xfrm>
              <a:off x="2636875" y="10633"/>
              <a:ext cx="1658620" cy="2009140"/>
              <a:chOff x="4198238" y="2516985"/>
              <a:chExt cx="2295525" cy="2526030"/>
            </a:xfrm>
          </p:grpSpPr>
          <p:grpSp>
            <p:nvGrpSpPr>
              <p:cNvPr id="48" name="Grupo 47"/>
              <p:cNvGrpSpPr/>
              <p:nvPr/>
            </p:nvGrpSpPr>
            <p:grpSpPr>
              <a:xfrm>
                <a:off x="4198238" y="2516985"/>
                <a:ext cx="2295525" cy="2526030"/>
                <a:chOff x="0" y="0"/>
                <a:chExt cx="2295525" cy="2526030"/>
              </a:xfrm>
            </p:grpSpPr>
            <p:sp>
              <p:nvSpPr>
                <p:cNvPr id="49" name="Rectángulo 48"/>
                <p:cNvSpPr/>
                <p:nvPr/>
              </p:nvSpPr>
              <p:spPr>
                <a:xfrm>
                  <a:off x="0" y="0"/>
                  <a:ext cx="2295525" cy="25260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50" name="Shape 52"/>
                <p:cNvPicPr preferRelativeResize="0"/>
                <p:nvPr/>
              </p:nvPicPr>
              <p:blipFill rotWithShape="1">
                <a:blip r:embed="rId5">
                  <a:alphaModFix/>
                </a:blip>
                <a:srcRect t="13249"/>
                <a:stretch/>
              </p:blipFill>
              <p:spPr>
                <a:xfrm>
                  <a:off x="0" y="0"/>
                  <a:ext cx="2295525" cy="2526030"/>
                </a:xfrm>
                <a:prstGeom prst="rect">
                  <a:avLst/>
                </a:prstGeom>
                <a:noFill/>
                <a:ln>
                  <a:noFill/>
                </a:ln>
              </p:spPr>
            </p:pic>
            <p:sp>
              <p:nvSpPr>
                <p:cNvPr id="51" name="Rectángulo 50"/>
                <p:cNvSpPr/>
                <p:nvPr/>
              </p:nvSpPr>
              <p:spPr>
                <a:xfrm>
                  <a:off x="571721" y="577038"/>
                  <a:ext cx="1179441" cy="1466850"/>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52" name="Rectángulo 51"/>
                <p:cNvSpPr/>
                <p:nvPr/>
              </p:nvSpPr>
              <p:spPr>
                <a:xfrm>
                  <a:off x="797442" y="1637414"/>
                  <a:ext cx="499730" cy="233916"/>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53" name="Rectángulo 52"/>
                <p:cNvSpPr/>
                <p:nvPr/>
              </p:nvSpPr>
              <p:spPr>
                <a:xfrm>
                  <a:off x="1120627" y="1094268"/>
                  <a:ext cx="314769" cy="298598"/>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sp>
          <p:nvSpPr>
            <p:cNvPr id="47" name="Flecha derecha 46"/>
            <p:cNvSpPr/>
            <p:nvPr/>
          </p:nvSpPr>
          <p:spPr>
            <a:xfrm>
              <a:off x="2020187" y="903767"/>
              <a:ext cx="499730" cy="382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nvGrpSpPr>
          <p:cNvPr id="65" name="Grupo 64"/>
          <p:cNvGrpSpPr/>
          <p:nvPr/>
        </p:nvGrpSpPr>
        <p:grpSpPr>
          <a:xfrm>
            <a:off x="6611620" y="4289085"/>
            <a:ext cx="4437380" cy="2010111"/>
            <a:chOff x="0" y="0"/>
            <a:chExt cx="4614367" cy="2137144"/>
          </a:xfrm>
        </p:grpSpPr>
        <p:grpSp>
          <p:nvGrpSpPr>
            <p:cNvPr id="66" name="Grupo 65"/>
            <p:cNvGrpSpPr/>
            <p:nvPr/>
          </p:nvGrpSpPr>
          <p:grpSpPr>
            <a:xfrm>
              <a:off x="0" y="0"/>
              <a:ext cx="2020186" cy="2137144"/>
              <a:chOff x="4198238" y="2516985"/>
              <a:chExt cx="2295525" cy="2526030"/>
            </a:xfrm>
          </p:grpSpPr>
          <p:grpSp>
            <p:nvGrpSpPr>
              <p:cNvPr id="77" name="Grupo 76"/>
              <p:cNvGrpSpPr/>
              <p:nvPr/>
            </p:nvGrpSpPr>
            <p:grpSpPr>
              <a:xfrm>
                <a:off x="4198238" y="2516985"/>
                <a:ext cx="2295525" cy="2526030"/>
                <a:chOff x="0" y="0"/>
                <a:chExt cx="2295525" cy="2526030"/>
              </a:xfrm>
            </p:grpSpPr>
            <p:sp>
              <p:nvSpPr>
                <p:cNvPr id="78" name="Rectángulo 77"/>
                <p:cNvSpPr/>
                <p:nvPr/>
              </p:nvSpPr>
              <p:spPr>
                <a:xfrm>
                  <a:off x="0" y="0"/>
                  <a:ext cx="2295525" cy="25260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79" name="Shape 86"/>
                <p:cNvPicPr preferRelativeResize="0"/>
                <p:nvPr/>
              </p:nvPicPr>
              <p:blipFill rotWithShape="1">
                <a:blip r:embed="rId5">
                  <a:alphaModFix/>
                </a:blip>
                <a:srcRect t="13249"/>
                <a:stretch/>
              </p:blipFill>
              <p:spPr>
                <a:xfrm>
                  <a:off x="0" y="0"/>
                  <a:ext cx="2295525" cy="2526030"/>
                </a:xfrm>
                <a:prstGeom prst="rect">
                  <a:avLst/>
                </a:prstGeom>
                <a:noFill/>
                <a:ln>
                  <a:noFill/>
                </a:ln>
              </p:spPr>
            </p:pic>
            <p:sp>
              <p:nvSpPr>
                <p:cNvPr id="80" name="Rectángulo 79"/>
                <p:cNvSpPr/>
                <p:nvPr/>
              </p:nvSpPr>
              <p:spPr>
                <a:xfrm>
                  <a:off x="637954" y="850604"/>
                  <a:ext cx="871870" cy="1180214"/>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grpSp>
        <p:grpSp>
          <p:nvGrpSpPr>
            <p:cNvPr id="67" name="Grupo 66"/>
            <p:cNvGrpSpPr/>
            <p:nvPr/>
          </p:nvGrpSpPr>
          <p:grpSpPr>
            <a:xfrm>
              <a:off x="2796362" y="10632"/>
              <a:ext cx="1818005" cy="2110740"/>
              <a:chOff x="0" y="0"/>
              <a:chExt cx="2295525" cy="2526030"/>
            </a:xfrm>
          </p:grpSpPr>
          <p:grpSp>
            <p:nvGrpSpPr>
              <p:cNvPr id="69" name="Grupo 68"/>
              <p:cNvGrpSpPr/>
              <p:nvPr/>
            </p:nvGrpSpPr>
            <p:grpSpPr>
              <a:xfrm>
                <a:off x="0" y="0"/>
                <a:ext cx="2295525" cy="2526030"/>
                <a:chOff x="0" y="0"/>
                <a:chExt cx="2295525" cy="2526030"/>
              </a:xfrm>
            </p:grpSpPr>
            <p:pic>
              <p:nvPicPr>
                <p:cNvPr id="75" name="Shape 89"/>
                <p:cNvPicPr/>
                <p:nvPr/>
              </p:nvPicPr>
              <p:blipFill rotWithShape="1">
                <a:blip r:embed="rId5">
                  <a:alphaModFix/>
                </a:blip>
                <a:srcRect t="13249"/>
                <a:stretch/>
              </p:blipFill>
              <p:spPr>
                <a:xfrm>
                  <a:off x="0" y="0"/>
                  <a:ext cx="2295525" cy="2526030"/>
                </a:xfrm>
                <a:prstGeom prst="rect">
                  <a:avLst/>
                </a:prstGeom>
                <a:noFill/>
                <a:ln>
                  <a:noFill/>
                </a:ln>
              </p:spPr>
            </p:pic>
            <p:sp>
              <p:nvSpPr>
                <p:cNvPr id="76" name="Rectángulo 75"/>
                <p:cNvSpPr/>
                <p:nvPr/>
              </p:nvSpPr>
              <p:spPr>
                <a:xfrm>
                  <a:off x="633909" y="858302"/>
                  <a:ext cx="871870" cy="1180214"/>
                </a:xfrm>
                <a:prstGeom prst="rect">
                  <a:avLst/>
                </a:prstGeom>
                <a:solidFill>
                  <a:schemeClr val="lt1">
                    <a:alpha val="0"/>
                  </a:schemeClr>
                </a:solidFill>
                <a:ln w="28575"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EC" sz="1100">
                      <a:effectLst/>
                      <a:latin typeface="Calibri" panose="020F0502020204030204" pitchFamily="34" charset="0"/>
                      <a:ea typeface="Calibri" panose="020F0502020204030204" pitchFamily="34" charset="0"/>
                      <a:cs typeface="Calibri" panose="020F0502020204030204" pitchFamily="34" charset="0"/>
                    </a:rPr>
                    <a:t> </a:t>
                  </a:r>
                </a:p>
              </p:txBody>
            </p:sp>
          </p:grpSp>
          <p:sp>
            <p:nvSpPr>
              <p:cNvPr id="70" name="Elipse 69"/>
              <p:cNvSpPr/>
              <p:nvPr/>
            </p:nvSpPr>
            <p:spPr>
              <a:xfrm>
                <a:off x="1245379" y="127903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71" name="Elipse 70"/>
              <p:cNvSpPr/>
              <p:nvPr/>
            </p:nvSpPr>
            <p:spPr>
              <a:xfrm>
                <a:off x="987328" y="154270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72" name="Elipse 71"/>
              <p:cNvSpPr/>
              <p:nvPr/>
            </p:nvSpPr>
            <p:spPr>
              <a:xfrm>
                <a:off x="1290258" y="159879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73" name="Elipse 72"/>
              <p:cNvSpPr/>
              <p:nvPr/>
            </p:nvSpPr>
            <p:spPr>
              <a:xfrm>
                <a:off x="824643" y="162123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74" name="Elipse 73"/>
              <p:cNvSpPr/>
              <p:nvPr/>
            </p:nvSpPr>
            <p:spPr>
              <a:xfrm>
                <a:off x="796594" y="130708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68" name="Flecha derecha 67"/>
            <p:cNvSpPr/>
            <p:nvPr/>
          </p:nvSpPr>
          <p:spPr>
            <a:xfrm>
              <a:off x="2094614" y="882502"/>
              <a:ext cx="574158" cy="4172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Tree>
    <p:extLst>
      <p:ext uri="{BB962C8B-B14F-4D97-AF65-F5344CB8AC3E}">
        <p14:creationId xmlns:p14="http://schemas.microsoft.com/office/powerpoint/2010/main" val="70577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Showeet">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ALLPPT COLOR - 104">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5614</TotalTime>
  <Words>2469</Words>
  <Application>Microsoft Office PowerPoint</Application>
  <PresentationFormat>Panorámica</PresentationFormat>
  <Paragraphs>800</Paragraphs>
  <Slides>40</Slides>
  <Notes>39</Notes>
  <HiddenSlides>0</HiddenSlides>
  <MMClips>0</MMClips>
  <ScaleCrop>false</ScaleCrop>
  <HeadingPairs>
    <vt:vector size="6" baseType="variant">
      <vt:variant>
        <vt:lpstr>Fuentes usadas</vt:lpstr>
      </vt:variant>
      <vt:variant>
        <vt:i4>17</vt:i4>
      </vt:variant>
      <vt:variant>
        <vt:lpstr>Tema</vt:lpstr>
      </vt:variant>
      <vt:variant>
        <vt:i4>4</vt:i4>
      </vt:variant>
      <vt:variant>
        <vt:lpstr>Títulos de diapositiva</vt:lpstr>
      </vt:variant>
      <vt:variant>
        <vt:i4>40</vt:i4>
      </vt:variant>
    </vt:vector>
  </HeadingPairs>
  <TitlesOfParts>
    <vt:vector size="61" baseType="lpstr">
      <vt:lpstr>Arial Unicode MS</vt:lpstr>
      <vt:lpstr>Malgun Gothic</vt:lpstr>
      <vt:lpstr>Arial</vt:lpstr>
      <vt:lpstr>Calibri</vt:lpstr>
      <vt:lpstr>Calibri Light</vt:lpstr>
      <vt:lpstr>Century Gothic</vt:lpstr>
      <vt:lpstr>GeosansLight</vt:lpstr>
      <vt:lpstr>Lato Black</vt:lpstr>
      <vt:lpstr>Lato Light</vt:lpstr>
      <vt:lpstr>Open Sans</vt:lpstr>
      <vt:lpstr>Open Sans Extrabold</vt:lpstr>
      <vt:lpstr>Raleway</vt:lpstr>
      <vt:lpstr>Raleway Medium</vt:lpstr>
      <vt:lpstr>Roboto Lt</vt:lpstr>
      <vt:lpstr>Times New Roman</vt:lpstr>
      <vt:lpstr>Wingdings</vt:lpstr>
      <vt:lpstr>Wingdings 3</vt:lpstr>
      <vt:lpstr>Tema de Office</vt:lpstr>
      <vt:lpstr>Showeet theme</vt:lpstr>
      <vt:lpstr>Contents Slide Master</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 Muñoz</dc:creator>
  <cp:lastModifiedBy>Paul Muñoz</cp:lastModifiedBy>
  <cp:revision>311</cp:revision>
  <dcterms:created xsi:type="dcterms:W3CDTF">2020-08-15T03:19:00Z</dcterms:created>
  <dcterms:modified xsi:type="dcterms:W3CDTF">2021-07-29T11:32:29Z</dcterms:modified>
</cp:coreProperties>
</file>