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k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60" r:id="rId2"/>
    <p:sldId id="300" r:id="rId3"/>
    <p:sldId id="373" r:id="rId4"/>
    <p:sldId id="430" r:id="rId5"/>
    <p:sldId id="304" r:id="rId6"/>
    <p:sldId id="469" r:id="rId7"/>
    <p:sldId id="471" r:id="rId8"/>
    <p:sldId id="320" r:id="rId9"/>
    <p:sldId id="459" r:id="rId10"/>
    <p:sldId id="461" r:id="rId11"/>
    <p:sldId id="486" r:id="rId12"/>
    <p:sldId id="462" r:id="rId13"/>
    <p:sldId id="463" r:id="rId14"/>
    <p:sldId id="472" r:id="rId15"/>
    <p:sldId id="464" r:id="rId16"/>
    <p:sldId id="473" r:id="rId17"/>
    <p:sldId id="456" r:id="rId18"/>
    <p:sldId id="477" r:id="rId19"/>
    <p:sldId id="479" r:id="rId20"/>
    <p:sldId id="481" r:id="rId21"/>
    <p:sldId id="483" r:id="rId22"/>
    <p:sldId id="485" r:id="rId23"/>
    <p:sldId id="495" r:id="rId24"/>
    <p:sldId id="496" r:id="rId25"/>
    <p:sldId id="493" r:id="rId26"/>
    <p:sldId id="492" r:id="rId27"/>
    <p:sldId id="498" r:id="rId28"/>
    <p:sldId id="501" r:id="rId29"/>
    <p:sldId id="499" r:id="rId30"/>
    <p:sldId id="500" r:id="rId31"/>
    <p:sldId id="504" r:id="rId32"/>
    <p:sldId id="506" r:id="rId33"/>
    <p:sldId id="505" r:id="rId34"/>
    <p:sldId id="507" r:id="rId35"/>
    <p:sldId id="466" r:id="rId36"/>
    <p:sldId id="491" r:id="rId37"/>
    <p:sldId id="450" r:id="rId38"/>
    <p:sldId id="458" r:id="rId39"/>
    <p:sldId id="452" r:id="rId40"/>
    <p:sldId id="508" r:id="rId41"/>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BBE3BF"/>
    <a:srgbClr val="FF9966"/>
    <a:srgbClr val="FF9900"/>
    <a:srgbClr val="66FF66"/>
    <a:srgbClr val="CC00FF"/>
    <a:srgbClr val="CC0066"/>
    <a:srgbClr val="FFCC00"/>
    <a:srgbClr val="00006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386E7B-2DA0-406C-8880-D91D5060F624}" v="53" dt="2021-07-30T00:17:56.99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snapToGrid="0">
      <p:cViewPr varScale="1">
        <p:scale>
          <a:sx n="68" d="100"/>
          <a:sy n="68" d="100"/>
        </p:scale>
        <p:origin x="1446"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B6FA0F-7101-4A99-BBA3-0FEC8E239276}" type="doc">
      <dgm:prSet loTypeId="urn:microsoft.com/office/officeart/2008/layout/VerticalCurvedList" loCatId="list" qsTypeId="urn:microsoft.com/office/officeart/2005/8/quickstyle/simple1" qsCatId="simple" csTypeId="urn:microsoft.com/office/officeart/2005/8/colors/accent6_1" csCatId="accent6" phldr="1"/>
      <dgm:spPr/>
      <dgm:t>
        <a:bodyPr/>
        <a:lstStyle/>
        <a:p>
          <a:endParaRPr lang="es-EC"/>
        </a:p>
      </dgm:t>
    </dgm:pt>
    <dgm:pt modelId="{05450837-240E-4FFA-95F2-1A8EF6BE5AF3}">
      <dgm:prSet phldrT="[Texto]" custT="1"/>
      <dgm:spPr>
        <a:ln>
          <a:solidFill>
            <a:srgbClr val="00B050"/>
          </a:solidFill>
        </a:ln>
      </dgm:spPr>
      <dgm:t>
        <a:bodyPr/>
        <a:lstStyle/>
        <a:p>
          <a:r>
            <a:rPr lang="es-EC" sz="1700" dirty="0">
              <a:latin typeface="Georgia" panose="02040502050405020303" pitchFamily="18" charset="0"/>
            </a:rPr>
            <a:t>1.- INTRODUCCIÓN</a:t>
          </a:r>
        </a:p>
      </dgm:t>
    </dgm:pt>
    <dgm:pt modelId="{11CF7E89-1DC9-4E5F-A926-487080FAE350}" type="parTrans" cxnId="{17FEA757-92AC-4E80-B287-5C9508432AB8}">
      <dgm:prSet/>
      <dgm:spPr/>
      <dgm:t>
        <a:bodyPr/>
        <a:lstStyle/>
        <a:p>
          <a:endParaRPr lang="es-EC" sz="1700">
            <a:latin typeface="Georgia" panose="02040502050405020303" pitchFamily="18" charset="0"/>
          </a:endParaRPr>
        </a:p>
      </dgm:t>
    </dgm:pt>
    <dgm:pt modelId="{578AEC27-F882-4355-B379-D1A32A3C8D05}" type="sibTrans" cxnId="{17FEA757-92AC-4E80-B287-5C9508432AB8}">
      <dgm:prSet/>
      <dgm:spPr/>
      <dgm:t>
        <a:bodyPr/>
        <a:lstStyle/>
        <a:p>
          <a:endParaRPr lang="es-EC" sz="1700">
            <a:latin typeface="Georgia" panose="02040502050405020303" pitchFamily="18" charset="0"/>
          </a:endParaRPr>
        </a:p>
      </dgm:t>
    </dgm:pt>
    <dgm:pt modelId="{1DF938E1-278A-4FD6-A1CA-DE06BCD4899A}">
      <dgm:prSet phldrT="[Texto]" custT="1"/>
      <dgm:spPr>
        <a:ln>
          <a:solidFill>
            <a:srgbClr val="00B050"/>
          </a:solidFill>
        </a:ln>
      </dgm:spPr>
      <dgm:t>
        <a:bodyPr/>
        <a:lstStyle/>
        <a:p>
          <a:r>
            <a:rPr lang="es-EC" sz="1700" dirty="0">
              <a:latin typeface="Georgia" panose="02040502050405020303" pitchFamily="18" charset="0"/>
            </a:rPr>
            <a:t>2.- OBJETIVOS</a:t>
          </a:r>
        </a:p>
      </dgm:t>
    </dgm:pt>
    <dgm:pt modelId="{F4555CFF-EE8E-4C79-99F7-BBF0153CFD4E}" type="parTrans" cxnId="{A61C54B1-727C-4B91-A03B-66F4069026DC}">
      <dgm:prSet/>
      <dgm:spPr/>
      <dgm:t>
        <a:bodyPr/>
        <a:lstStyle/>
        <a:p>
          <a:endParaRPr lang="es-EC" sz="1700">
            <a:latin typeface="Georgia" panose="02040502050405020303" pitchFamily="18" charset="0"/>
          </a:endParaRPr>
        </a:p>
      </dgm:t>
    </dgm:pt>
    <dgm:pt modelId="{33605C18-F691-4B41-A8FB-8494560D39C3}" type="sibTrans" cxnId="{A61C54B1-727C-4B91-A03B-66F4069026DC}">
      <dgm:prSet/>
      <dgm:spPr/>
      <dgm:t>
        <a:bodyPr/>
        <a:lstStyle/>
        <a:p>
          <a:endParaRPr lang="es-EC" sz="1700">
            <a:latin typeface="Georgia" panose="02040502050405020303" pitchFamily="18" charset="0"/>
          </a:endParaRPr>
        </a:p>
      </dgm:t>
    </dgm:pt>
    <dgm:pt modelId="{1971F5CF-9B81-4658-B315-D3D9C9642D3B}">
      <dgm:prSet phldrT="[Texto]" custT="1"/>
      <dgm:spPr>
        <a:ln>
          <a:solidFill>
            <a:srgbClr val="00B050"/>
          </a:solidFill>
        </a:ln>
      </dgm:spPr>
      <dgm:t>
        <a:bodyPr/>
        <a:lstStyle/>
        <a:p>
          <a:r>
            <a:rPr lang="es-EC" sz="1700" dirty="0">
              <a:latin typeface="Georgia" panose="02040502050405020303" pitchFamily="18" charset="0"/>
            </a:rPr>
            <a:t>3.- METODOLOGÍA</a:t>
          </a:r>
        </a:p>
      </dgm:t>
    </dgm:pt>
    <dgm:pt modelId="{CA8C8FEC-A89C-449A-B58B-485E965BAFC4}" type="parTrans" cxnId="{87ADD404-27FB-4221-AE17-5BE882E45526}">
      <dgm:prSet/>
      <dgm:spPr/>
      <dgm:t>
        <a:bodyPr/>
        <a:lstStyle/>
        <a:p>
          <a:endParaRPr lang="es-EC" sz="1700">
            <a:latin typeface="Georgia" panose="02040502050405020303" pitchFamily="18" charset="0"/>
          </a:endParaRPr>
        </a:p>
      </dgm:t>
    </dgm:pt>
    <dgm:pt modelId="{5977EB26-A2B4-413D-A60F-AE7970BD7830}" type="sibTrans" cxnId="{87ADD404-27FB-4221-AE17-5BE882E45526}">
      <dgm:prSet/>
      <dgm:spPr/>
      <dgm:t>
        <a:bodyPr/>
        <a:lstStyle/>
        <a:p>
          <a:endParaRPr lang="es-EC" sz="1700">
            <a:latin typeface="Georgia" panose="02040502050405020303" pitchFamily="18" charset="0"/>
          </a:endParaRPr>
        </a:p>
      </dgm:t>
    </dgm:pt>
    <dgm:pt modelId="{BE66DF20-BF52-443D-A790-6773382F5A11}">
      <dgm:prSet phldrT="[Texto]" custT="1"/>
      <dgm:spPr>
        <a:ln>
          <a:solidFill>
            <a:srgbClr val="00B050"/>
          </a:solidFill>
        </a:ln>
      </dgm:spPr>
      <dgm:t>
        <a:bodyPr/>
        <a:lstStyle/>
        <a:p>
          <a:r>
            <a:rPr lang="es-EC" sz="1700" dirty="0">
              <a:latin typeface="Georgia" panose="02040502050405020303" pitchFamily="18" charset="0"/>
            </a:rPr>
            <a:t>4.- DESARROLLO</a:t>
          </a:r>
        </a:p>
      </dgm:t>
    </dgm:pt>
    <dgm:pt modelId="{F6E97B9A-5E44-4197-BF9F-1099D44E1C08}" type="parTrans" cxnId="{7B8DE10A-634C-40F3-9926-D9D30E5B8030}">
      <dgm:prSet/>
      <dgm:spPr/>
      <dgm:t>
        <a:bodyPr/>
        <a:lstStyle/>
        <a:p>
          <a:endParaRPr lang="es-EC" sz="1700">
            <a:latin typeface="Georgia" panose="02040502050405020303" pitchFamily="18" charset="0"/>
          </a:endParaRPr>
        </a:p>
      </dgm:t>
    </dgm:pt>
    <dgm:pt modelId="{B413F0A3-657E-4361-9E5E-0B5C240964A9}" type="sibTrans" cxnId="{7B8DE10A-634C-40F3-9926-D9D30E5B8030}">
      <dgm:prSet/>
      <dgm:spPr/>
      <dgm:t>
        <a:bodyPr/>
        <a:lstStyle/>
        <a:p>
          <a:endParaRPr lang="es-EC" sz="1700">
            <a:latin typeface="Georgia" panose="02040502050405020303" pitchFamily="18" charset="0"/>
          </a:endParaRPr>
        </a:p>
      </dgm:t>
    </dgm:pt>
    <dgm:pt modelId="{878948C5-E3F1-437D-9D76-6AB40DE20D17}">
      <dgm:prSet phldrT="[Texto]" custT="1"/>
      <dgm:spPr>
        <a:ln>
          <a:solidFill>
            <a:srgbClr val="00B050"/>
          </a:solidFill>
        </a:ln>
      </dgm:spPr>
      <dgm:t>
        <a:bodyPr/>
        <a:lstStyle/>
        <a:p>
          <a:r>
            <a:rPr lang="es-EC" sz="1700">
              <a:latin typeface="Georgia" panose="02040502050405020303" pitchFamily="18" charset="0"/>
            </a:rPr>
            <a:t>5.- PRUEBAS Y RESULTADOS</a:t>
          </a:r>
          <a:endParaRPr lang="es-EC" sz="1700" dirty="0">
            <a:latin typeface="Georgia" panose="02040502050405020303" pitchFamily="18" charset="0"/>
          </a:endParaRPr>
        </a:p>
      </dgm:t>
    </dgm:pt>
    <dgm:pt modelId="{71098E17-9EFD-4B84-AC02-D7F122B59118}" type="parTrans" cxnId="{E6166C27-20E1-4E5C-8F25-5BA406EF5507}">
      <dgm:prSet/>
      <dgm:spPr/>
      <dgm:t>
        <a:bodyPr/>
        <a:lstStyle/>
        <a:p>
          <a:endParaRPr lang="es-EC" sz="1700">
            <a:latin typeface="Georgia" panose="02040502050405020303" pitchFamily="18" charset="0"/>
          </a:endParaRPr>
        </a:p>
      </dgm:t>
    </dgm:pt>
    <dgm:pt modelId="{A2ED155D-7D5B-47DB-94C5-8B6B2F4AA6BA}" type="sibTrans" cxnId="{E6166C27-20E1-4E5C-8F25-5BA406EF5507}">
      <dgm:prSet/>
      <dgm:spPr/>
      <dgm:t>
        <a:bodyPr/>
        <a:lstStyle/>
        <a:p>
          <a:endParaRPr lang="es-EC" sz="1700">
            <a:latin typeface="Georgia" panose="02040502050405020303" pitchFamily="18" charset="0"/>
          </a:endParaRPr>
        </a:p>
      </dgm:t>
    </dgm:pt>
    <dgm:pt modelId="{CB92D689-F92A-41D7-89B1-D94EB458A1A9}">
      <dgm:prSet phldrT="[Texto]" custT="1"/>
      <dgm:spPr>
        <a:ln>
          <a:solidFill>
            <a:srgbClr val="00B050"/>
          </a:solidFill>
        </a:ln>
      </dgm:spPr>
      <dgm:t>
        <a:bodyPr/>
        <a:lstStyle/>
        <a:p>
          <a:r>
            <a:rPr lang="es-EC" sz="1700" dirty="0">
              <a:latin typeface="Georgia" panose="02040502050405020303" pitchFamily="18" charset="0"/>
            </a:rPr>
            <a:t>6.- CONCLUSIONES Y TRABAJOS FUTUROS </a:t>
          </a:r>
        </a:p>
      </dgm:t>
    </dgm:pt>
    <dgm:pt modelId="{7B2F8113-380A-4265-A4F8-2E67161A700D}" type="parTrans" cxnId="{8D869A05-E609-477E-9D91-045918FC135D}">
      <dgm:prSet/>
      <dgm:spPr/>
      <dgm:t>
        <a:bodyPr/>
        <a:lstStyle/>
        <a:p>
          <a:endParaRPr lang="es-ES"/>
        </a:p>
      </dgm:t>
    </dgm:pt>
    <dgm:pt modelId="{6ABF0AE7-A3E7-41C0-A94F-0ACD49BEC450}" type="sibTrans" cxnId="{8D869A05-E609-477E-9D91-045918FC135D}">
      <dgm:prSet/>
      <dgm:spPr/>
      <dgm:t>
        <a:bodyPr/>
        <a:lstStyle/>
        <a:p>
          <a:endParaRPr lang="es-ES"/>
        </a:p>
      </dgm:t>
    </dgm:pt>
    <dgm:pt modelId="{529ECAC0-007E-4783-865E-43A883F1E9AB}" type="pres">
      <dgm:prSet presAssocID="{87B6FA0F-7101-4A99-BBA3-0FEC8E239276}" presName="Name0" presStyleCnt="0">
        <dgm:presLayoutVars>
          <dgm:chMax val="7"/>
          <dgm:chPref val="7"/>
          <dgm:dir/>
        </dgm:presLayoutVars>
      </dgm:prSet>
      <dgm:spPr/>
    </dgm:pt>
    <dgm:pt modelId="{A1C334B8-2AB1-4DB3-B7EE-6C66AF4D25FE}" type="pres">
      <dgm:prSet presAssocID="{87B6FA0F-7101-4A99-BBA3-0FEC8E239276}" presName="Name1" presStyleCnt="0"/>
      <dgm:spPr/>
    </dgm:pt>
    <dgm:pt modelId="{F598F8BE-EB67-41EA-B6CC-A281E023158F}" type="pres">
      <dgm:prSet presAssocID="{87B6FA0F-7101-4A99-BBA3-0FEC8E239276}" presName="cycle" presStyleCnt="0"/>
      <dgm:spPr/>
    </dgm:pt>
    <dgm:pt modelId="{C586C594-44A9-4249-B2EF-681504A169B5}" type="pres">
      <dgm:prSet presAssocID="{87B6FA0F-7101-4A99-BBA3-0FEC8E239276}" presName="srcNode" presStyleLbl="node1" presStyleIdx="0" presStyleCnt="6"/>
      <dgm:spPr/>
    </dgm:pt>
    <dgm:pt modelId="{F8F0A8AF-4FD1-4698-A888-DCD17BAE2A6B}" type="pres">
      <dgm:prSet presAssocID="{87B6FA0F-7101-4A99-BBA3-0FEC8E239276}" presName="conn" presStyleLbl="parChTrans1D2" presStyleIdx="0" presStyleCnt="1"/>
      <dgm:spPr/>
    </dgm:pt>
    <dgm:pt modelId="{F0FD2DC8-AAFB-44FD-A73D-1544D499A604}" type="pres">
      <dgm:prSet presAssocID="{87B6FA0F-7101-4A99-BBA3-0FEC8E239276}" presName="extraNode" presStyleLbl="node1" presStyleIdx="0" presStyleCnt="6"/>
      <dgm:spPr/>
    </dgm:pt>
    <dgm:pt modelId="{CA3D052D-D31A-4B4B-8C9F-7C6D97FCB059}" type="pres">
      <dgm:prSet presAssocID="{87B6FA0F-7101-4A99-BBA3-0FEC8E239276}" presName="dstNode" presStyleLbl="node1" presStyleIdx="0" presStyleCnt="6"/>
      <dgm:spPr/>
    </dgm:pt>
    <dgm:pt modelId="{8E705C3F-00C9-4958-9A28-F996E63BE9F4}" type="pres">
      <dgm:prSet presAssocID="{05450837-240E-4FFA-95F2-1A8EF6BE5AF3}" presName="text_1" presStyleLbl="node1" presStyleIdx="0" presStyleCnt="6">
        <dgm:presLayoutVars>
          <dgm:bulletEnabled val="1"/>
        </dgm:presLayoutVars>
      </dgm:prSet>
      <dgm:spPr/>
    </dgm:pt>
    <dgm:pt modelId="{0DA6EFC1-C999-489F-80D6-E89B3548A6CE}" type="pres">
      <dgm:prSet presAssocID="{05450837-240E-4FFA-95F2-1A8EF6BE5AF3}" presName="accent_1" presStyleCnt="0"/>
      <dgm:spPr/>
    </dgm:pt>
    <dgm:pt modelId="{09009058-4714-4E62-8E3E-72D87B8E9DA6}" type="pres">
      <dgm:prSet presAssocID="{05450837-240E-4FFA-95F2-1A8EF6BE5AF3}" presName="accentRepeatNode" presStyleLbl="solidFgAcc1" presStyleIdx="0" presStyleCnt="6"/>
      <dgm:spPr>
        <a:ln>
          <a:solidFill>
            <a:srgbClr val="00B050"/>
          </a:solidFill>
        </a:ln>
      </dgm:spPr>
    </dgm:pt>
    <dgm:pt modelId="{49D932CB-DEB5-495F-B291-7661D8D46A94}" type="pres">
      <dgm:prSet presAssocID="{1DF938E1-278A-4FD6-A1CA-DE06BCD4899A}" presName="text_2" presStyleLbl="node1" presStyleIdx="1" presStyleCnt="6">
        <dgm:presLayoutVars>
          <dgm:bulletEnabled val="1"/>
        </dgm:presLayoutVars>
      </dgm:prSet>
      <dgm:spPr/>
    </dgm:pt>
    <dgm:pt modelId="{5FF3131C-A9F4-4341-887C-AAC6F8E80D36}" type="pres">
      <dgm:prSet presAssocID="{1DF938E1-278A-4FD6-A1CA-DE06BCD4899A}" presName="accent_2" presStyleCnt="0"/>
      <dgm:spPr/>
    </dgm:pt>
    <dgm:pt modelId="{44F3FC4D-A5DB-4D1C-BC00-BF55B727CE30}" type="pres">
      <dgm:prSet presAssocID="{1DF938E1-278A-4FD6-A1CA-DE06BCD4899A}" presName="accentRepeatNode" presStyleLbl="solidFgAcc1" presStyleIdx="1" presStyleCnt="6"/>
      <dgm:spPr>
        <a:ln>
          <a:solidFill>
            <a:srgbClr val="00B050"/>
          </a:solidFill>
        </a:ln>
      </dgm:spPr>
    </dgm:pt>
    <dgm:pt modelId="{13CEBF92-9A1E-46D9-8C72-0E5DF27EF804}" type="pres">
      <dgm:prSet presAssocID="{1971F5CF-9B81-4658-B315-D3D9C9642D3B}" presName="text_3" presStyleLbl="node1" presStyleIdx="2" presStyleCnt="6">
        <dgm:presLayoutVars>
          <dgm:bulletEnabled val="1"/>
        </dgm:presLayoutVars>
      </dgm:prSet>
      <dgm:spPr/>
    </dgm:pt>
    <dgm:pt modelId="{2DC20F88-AE35-48F4-AB52-CD347F57214F}" type="pres">
      <dgm:prSet presAssocID="{1971F5CF-9B81-4658-B315-D3D9C9642D3B}" presName="accent_3" presStyleCnt="0"/>
      <dgm:spPr/>
    </dgm:pt>
    <dgm:pt modelId="{6AEDB1B0-F5BC-4BC0-8DD8-5C81998B921E}" type="pres">
      <dgm:prSet presAssocID="{1971F5CF-9B81-4658-B315-D3D9C9642D3B}" presName="accentRepeatNode" presStyleLbl="solidFgAcc1" presStyleIdx="2" presStyleCnt="6"/>
      <dgm:spPr>
        <a:ln>
          <a:solidFill>
            <a:srgbClr val="00B050"/>
          </a:solidFill>
        </a:ln>
      </dgm:spPr>
    </dgm:pt>
    <dgm:pt modelId="{D4F2651C-8563-412B-8EF6-0D4AD3F0BB33}" type="pres">
      <dgm:prSet presAssocID="{BE66DF20-BF52-443D-A790-6773382F5A11}" presName="text_4" presStyleLbl="node1" presStyleIdx="3" presStyleCnt="6">
        <dgm:presLayoutVars>
          <dgm:bulletEnabled val="1"/>
        </dgm:presLayoutVars>
      </dgm:prSet>
      <dgm:spPr/>
    </dgm:pt>
    <dgm:pt modelId="{057A1809-5088-4AE8-BA2E-94ACFBF3BF80}" type="pres">
      <dgm:prSet presAssocID="{BE66DF20-BF52-443D-A790-6773382F5A11}" presName="accent_4" presStyleCnt="0"/>
      <dgm:spPr/>
    </dgm:pt>
    <dgm:pt modelId="{DBC4BEF0-E382-4331-A94E-5D279B34041E}" type="pres">
      <dgm:prSet presAssocID="{BE66DF20-BF52-443D-A790-6773382F5A11}" presName="accentRepeatNode" presStyleLbl="solidFgAcc1" presStyleIdx="3" presStyleCnt="6"/>
      <dgm:spPr>
        <a:ln>
          <a:solidFill>
            <a:srgbClr val="00B050"/>
          </a:solidFill>
        </a:ln>
      </dgm:spPr>
    </dgm:pt>
    <dgm:pt modelId="{62B06A1C-68AD-46D9-8E6D-1B493169CD77}" type="pres">
      <dgm:prSet presAssocID="{878948C5-E3F1-437D-9D76-6AB40DE20D17}" presName="text_5" presStyleLbl="node1" presStyleIdx="4" presStyleCnt="6">
        <dgm:presLayoutVars>
          <dgm:bulletEnabled val="1"/>
        </dgm:presLayoutVars>
      </dgm:prSet>
      <dgm:spPr/>
    </dgm:pt>
    <dgm:pt modelId="{E731F49D-E8DB-4413-BA40-F3533CF0CB1A}" type="pres">
      <dgm:prSet presAssocID="{878948C5-E3F1-437D-9D76-6AB40DE20D17}" presName="accent_5" presStyleCnt="0"/>
      <dgm:spPr/>
    </dgm:pt>
    <dgm:pt modelId="{26613157-4253-42DC-8C41-DCFF7D207CC7}" type="pres">
      <dgm:prSet presAssocID="{878948C5-E3F1-437D-9D76-6AB40DE20D17}" presName="accentRepeatNode" presStyleLbl="solidFgAcc1" presStyleIdx="4" presStyleCnt="6"/>
      <dgm:spPr>
        <a:ln>
          <a:solidFill>
            <a:srgbClr val="00B050"/>
          </a:solidFill>
        </a:ln>
      </dgm:spPr>
    </dgm:pt>
    <dgm:pt modelId="{B0D3B7FD-039D-415A-A39F-227517EC7FCC}" type="pres">
      <dgm:prSet presAssocID="{CB92D689-F92A-41D7-89B1-D94EB458A1A9}" presName="text_6" presStyleLbl="node1" presStyleIdx="5" presStyleCnt="6">
        <dgm:presLayoutVars>
          <dgm:bulletEnabled val="1"/>
        </dgm:presLayoutVars>
      </dgm:prSet>
      <dgm:spPr/>
    </dgm:pt>
    <dgm:pt modelId="{B20738AC-3762-40BA-B79A-A2E999137A19}" type="pres">
      <dgm:prSet presAssocID="{CB92D689-F92A-41D7-89B1-D94EB458A1A9}" presName="accent_6" presStyleCnt="0"/>
      <dgm:spPr/>
    </dgm:pt>
    <dgm:pt modelId="{F330D402-CA86-4326-9D5A-50D06CAFA926}" type="pres">
      <dgm:prSet presAssocID="{CB92D689-F92A-41D7-89B1-D94EB458A1A9}" presName="accentRepeatNode" presStyleLbl="solidFgAcc1" presStyleIdx="5" presStyleCnt="6"/>
      <dgm:spPr>
        <a:ln>
          <a:solidFill>
            <a:srgbClr val="00B050"/>
          </a:solidFill>
        </a:ln>
      </dgm:spPr>
    </dgm:pt>
  </dgm:ptLst>
  <dgm:cxnLst>
    <dgm:cxn modelId="{87ADD404-27FB-4221-AE17-5BE882E45526}" srcId="{87B6FA0F-7101-4A99-BBA3-0FEC8E239276}" destId="{1971F5CF-9B81-4658-B315-D3D9C9642D3B}" srcOrd="2" destOrd="0" parTransId="{CA8C8FEC-A89C-449A-B58B-485E965BAFC4}" sibTransId="{5977EB26-A2B4-413D-A60F-AE7970BD7830}"/>
    <dgm:cxn modelId="{8D869A05-E609-477E-9D91-045918FC135D}" srcId="{87B6FA0F-7101-4A99-BBA3-0FEC8E239276}" destId="{CB92D689-F92A-41D7-89B1-D94EB458A1A9}" srcOrd="5" destOrd="0" parTransId="{7B2F8113-380A-4265-A4F8-2E67161A700D}" sibTransId="{6ABF0AE7-A3E7-41C0-A94F-0ACD49BEC450}"/>
    <dgm:cxn modelId="{7B8DE10A-634C-40F3-9926-D9D30E5B8030}" srcId="{87B6FA0F-7101-4A99-BBA3-0FEC8E239276}" destId="{BE66DF20-BF52-443D-A790-6773382F5A11}" srcOrd="3" destOrd="0" parTransId="{F6E97B9A-5E44-4197-BF9F-1099D44E1C08}" sibTransId="{B413F0A3-657E-4361-9E5E-0B5C240964A9}"/>
    <dgm:cxn modelId="{723DF010-B430-4405-8925-AE234533E058}" type="presOf" srcId="{878948C5-E3F1-437D-9D76-6AB40DE20D17}" destId="{62B06A1C-68AD-46D9-8E6D-1B493169CD77}" srcOrd="0" destOrd="0" presId="urn:microsoft.com/office/officeart/2008/layout/VerticalCurvedList"/>
    <dgm:cxn modelId="{1268DD16-2FA4-4689-9E96-7DA49AC25F5D}" type="presOf" srcId="{87B6FA0F-7101-4A99-BBA3-0FEC8E239276}" destId="{529ECAC0-007E-4783-865E-43A883F1E9AB}" srcOrd="0" destOrd="0" presId="urn:microsoft.com/office/officeart/2008/layout/VerticalCurvedList"/>
    <dgm:cxn modelId="{E6166C27-20E1-4E5C-8F25-5BA406EF5507}" srcId="{87B6FA0F-7101-4A99-BBA3-0FEC8E239276}" destId="{878948C5-E3F1-437D-9D76-6AB40DE20D17}" srcOrd="4" destOrd="0" parTransId="{71098E17-9EFD-4B84-AC02-D7F122B59118}" sibTransId="{A2ED155D-7D5B-47DB-94C5-8B6B2F4AA6BA}"/>
    <dgm:cxn modelId="{B0377267-F33D-450E-AF93-3800EFDE72D5}" type="presOf" srcId="{05450837-240E-4FFA-95F2-1A8EF6BE5AF3}" destId="{8E705C3F-00C9-4958-9A28-F996E63BE9F4}" srcOrd="0" destOrd="0" presId="urn:microsoft.com/office/officeart/2008/layout/VerticalCurvedList"/>
    <dgm:cxn modelId="{4A122F54-CD58-485C-B3EE-9079FECE795D}" type="presOf" srcId="{BE66DF20-BF52-443D-A790-6773382F5A11}" destId="{D4F2651C-8563-412B-8EF6-0D4AD3F0BB33}" srcOrd="0" destOrd="0" presId="urn:microsoft.com/office/officeart/2008/layout/VerticalCurvedList"/>
    <dgm:cxn modelId="{17FEA757-92AC-4E80-B287-5C9508432AB8}" srcId="{87B6FA0F-7101-4A99-BBA3-0FEC8E239276}" destId="{05450837-240E-4FFA-95F2-1A8EF6BE5AF3}" srcOrd="0" destOrd="0" parTransId="{11CF7E89-1DC9-4E5F-A926-487080FAE350}" sibTransId="{578AEC27-F882-4355-B379-D1A32A3C8D05}"/>
    <dgm:cxn modelId="{E7964658-D30D-4F5F-B0B3-BFD21EDEC2B6}" type="presOf" srcId="{578AEC27-F882-4355-B379-D1A32A3C8D05}" destId="{F8F0A8AF-4FD1-4698-A888-DCD17BAE2A6B}" srcOrd="0" destOrd="0" presId="urn:microsoft.com/office/officeart/2008/layout/VerticalCurvedList"/>
    <dgm:cxn modelId="{065246A9-7770-4D48-B438-8E359977D5D7}" type="presOf" srcId="{1DF938E1-278A-4FD6-A1CA-DE06BCD4899A}" destId="{49D932CB-DEB5-495F-B291-7661D8D46A94}" srcOrd="0" destOrd="0" presId="urn:microsoft.com/office/officeart/2008/layout/VerticalCurvedList"/>
    <dgm:cxn modelId="{A61C54B1-727C-4B91-A03B-66F4069026DC}" srcId="{87B6FA0F-7101-4A99-BBA3-0FEC8E239276}" destId="{1DF938E1-278A-4FD6-A1CA-DE06BCD4899A}" srcOrd="1" destOrd="0" parTransId="{F4555CFF-EE8E-4C79-99F7-BBF0153CFD4E}" sibTransId="{33605C18-F691-4B41-A8FB-8494560D39C3}"/>
    <dgm:cxn modelId="{318FDFF8-E311-496C-B437-49EAEC2FE2FA}" type="presOf" srcId="{1971F5CF-9B81-4658-B315-D3D9C9642D3B}" destId="{13CEBF92-9A1E-46D9-8C72-0E5DF27EF804}" srcOrd="0" destOrd="0" presId="urn:microsoft.com/office/officeart/2008/layout/VerticalCurvedList"/>
    <dgm:cxn modelId="{6F5166FF-2F7E-44F7-99A9-B03AD91269F8}" type="presOf" srcId="{CB92D689-F92A-41D7-89B1-D94EB458A1A9}" destId="{B0D3B7FD-039D-415A-A39F-227517EC7FCC}" srcOrd="0" destOrd="0" presId="urn:microsoft.com/office/officeart/2008/layout/VerticalCurvedList"/>
    <dgm:cxn modelId="{1895E49C-1A26-45ED-9F06-7CE18DB5A847}" type="presParOf" srcId="{529ECAC0-007E-4783-865E-43A883F1E9AB}" destId="{A1C334B8-2AB1-4DB3-B7EE-6C66AF4D25FE}" srcOrd="0" destOrd="0" presId="urn:microsoft.com/office/officeart/2008/layout/VerticalCurvedList"/>
    <dgm:cxn modelId="{1B68DC3C-36D4-4CC6-9174-B50A3AF4A22D}" type="presParOf" srcId="{A1C334B8-2AB1-4DB3-B7EE-6C66AF4D25FE}" destId="{F598F8BE-EB67-41EA-B6CC-A281E023158F}" srcOrd="0" destOrd="0" presId="urn:microsoft.com/office/officeart/2008/layout/VerticalCurvedList"/>
    <dgm:cxn modelId="{CC87EBA8-2C42-4888-A619-852945849EA0}" type="presParOf" srcId="{F598F8BE-EB67-41EA-B6CC-A281E023158F}" destId="{C586C594-44A9-4249-B2EF-681504A169B5}" srcOrd="0" destOrd="0" presId="urn:microsoft.com/office/officeart/2008/layout/VerticalCurvedList"/>
    <dgm:cxn modelId="{F03B601E-1747-4D7F-AD0C-AFE2A28EAE16}" type="presParOf" srcId="{F598F8BE-EB67-41EA-B6CC-A281E023158F}" destId="{F8F0A8AF-4FD1-4698-A888-DCD17BAE2A6B}" srcOrd="1" destOrd="0" presId="urn:microsoft.com/office/officeart/2008/layout/VerticalCurvedList"/>
    <dgm:cxn modelId="{F4EEB7F7-412F-45A6-BF53-45F56FC857C1}" type="presParOf" srcId="{F598F8BE-EB67-41EA-B6CC-A281E023158F}" destId="{F0FD2DC8-AAFB-44FD-A73D-1544D499A604}" srcOrd="2" destOrd="0" presId="urn:microsoft.com/office/officeart/2008/layout/VerticalCurvedList"/>
    <dgm:cxn modelId="{55CFAB2D-1CC6-4ADA-94A7-51D99BD23079}" type="presParOf" srcId="{F598F8BE-EB67-41EA-B6CC-A281E023158F}" destId="{CA3D052D-D31A-4B4B-8C9F-7C6D97FCB059}" srcOrd="3" destOrd="0" presId="urn:microsoft.com/office/officeart/2008/layout/VerticalCurvedList"/>
    <dgm:cxn modelId="{F2D4E9DC-EB0B-49DB-BC72-9420B20193E6}" type="presParOf" srcId="{A1C334B8-2AB1-4DB3-B7EE-6C66AF4D25FE}" destId="{8E705C3F-00C9-4958-9A28-F996E63BE9F4}" srcOrd="1" destOrd="0" presId="urn:microsoft.com/office/officeart/2008/layout/VerticalCurvedList"/>
    <dgm:cxn modelId="{CE4CD52F-2959-4AA4-B002-CCB9D85E27F1}" type="presParOf" srcId="{A1C334B8-2AB1-4DB3-B7EE-6C66AF4D25FE}" destId="{0DA6EFC1-C999-489F-80D6-E89B3548A6CE}" srcOrd="2" destOrd="0" presId="urn:microsoft.com/office/officeart/2008/layout/VerticalCurvedList"/>
    <dgm:cxn modelId="{C7A487B8-7AEC-4D00-8E2E-02DF9CBA26F6}" type="presParOf" srcId="{0DA6EFC1-C999-489F-80D6-E89B3548A6CE}" destId="{09009058-4714-4E62-8E3E-72D87B8E9DA6}" srcOrd="0" destOrd="0" presId="urn:microsoft.com/office/officeart/2008/layout/VerticalCurvedList"/>
    <dgm:cxn modelId="{74B3DD86-5712-422E-8E27-2F6AD0218C5E}" type="presParOf" srcId="{A1C334B8-2AB1-4DB3-B7EE-6C66AF4D25FE}" destId="{49D932CB-DEB5-495F-B291-7661D8D46A94}" srcOrd="3" destOrd="0" presId="urn:microsoft.com/office/officeart/2008/layout/VerticalCurvedList"/>
    <dgm:cxn modelId="{BC342DC8-3CB1-4C37-95DC-2E8D53730F21}" type="presParOf" srcId="{A1C334B8-2AB1-4DB3-B7EE-6C66AF4D25FE}" destId="{5FF3131C-A9F4-4341-887C-AAC6F8E80D36}" srcOrd="4" destOrd="0" presId="urn:microsoft.com/office/officeart/2008/layout/VerticalCurvedList"/>
    <dgm:cxn modelId="{29B419BD-5DA5-4FFC-AD99-73A41B29A010}" type="presParOf" srcId="{5FF3131C-A9F4-4341-887C-AAC6F8E80D36}" destId="{44F3FC4D-A5DB-4D1C-BC00-BF55B727CE30}" srcOrd="0" destOrd="0" presId="urn:microsoft.com/office/officeart/2008/layout/VerticalCurvedList"/>
    <dgm:cxn modelId="{9BC2FCC0-7E61-4D1C-98E2-CF918C341B17}" type="presParOf" srcId="{A1C334B8-2AB1-4DB3-B7EE-6C66AF4D25FE}" destId="{13CEBF92-9A1E-46D9-8C72-0E5DF27EF804}" srcOrd="5" destOrd="0" presId="urn:microsoft.com/office/officeart/2008/layout/VerticalCurvedList"/>
    <dgm:cxn modelId="{E2BE8184-66ED-4E06-8D62-CF312628509F}" type="presParOf" srcId="{A1C334B8-2AB1-4DB3-B7EE-6C66AF4D25FE}" destId="{2DC20F88-AE35-48F4-AB52-CD347F57214F}" srcOrd="6" destOrd="0" presId="urn:microsoft.com/office/officeart/2008/layout/VerticalCurvedList"/>
    <dgm:cxn modelId="{182A9369-7766-4A58-9D18-BB7CCB4C0B11}" type="presParOf" srcId="{2DC20F88-AE35-48F4-AB52-CD347F57214F}" destId="{6AEDB1B0-F5BC-4BC0-8DD8-5C81998B921E}" srcOrd="0" destOrd="0" presId="urn:microsoft.com/office/officeart/2008/layout/VerticalCurvedList"/>
    <dgm:cxn modelId="{C1904EB9-A55E-4310-92ED-7AACE7AE4179}" type="presParOf" srcId="{A1C334B8-2AB1-4DB3-B7EE-6C66AF4D25FE}" destId="{D4F2651C-8563-412B-8EF6-0D4AD3F0BB33}" srcOrd="7" destOrd="0" presId="urn:microsoft.com/office/officeart/2008/layout/VerticalCurvedList"/>
    <dgm:cxn modelId="{4ECF7386-157F-4027-9108-24F2B3993DA9}" type="presParOf" srcId="{A1C334B8-2AB1-4DB3-B7EE-6C66AF4D25FE}" destId="{057A1809-5088-4AE8-BA2E-94ACFBF3BF80}" srcOrd="8" destOrd="0" presId="urn:microsoft.com/office/officeart/2008/layout/VerticalCurvedList"/>
    <dgm:cxn modelId="{5F4F97D3-97A3-4993-A3F7-C37939729844}" type="presParOf" srcId="{057A1809-5088-4AE8-BA2E-94ACFBF3BF80}" destId="{DBC4BEF0-E382-4331-A94E-5D279B34041E}" srcOrd="0" destOrd="0" presId="urn:microsoft.com/office/officeart/2008/layout/VerticalCurvedList"/>
    <dgm:cxn modelId="{165D22BE-895E-4F72-A35D-F42941C2EBC2}" type="presParOf" srcId="{A1C334B8-2AB1-4DB3-B7EE-6C66AF4D25FE}" destId="{62B06A1C-68AD-46D9-8E6D-1B493169CD77}" srcOrd="9" destOrd="0" presId="urn:microsoft.com/office/officeart/2008/layout/VerticalCurvedList"/>
    <dgm:cxn modelId="{3475F936-CF3F-4FB5-BD97-3B25F871FAA5}" type="presParOf" srcId="{A1C334B8-2AB1-4DB3-B7EE-6C66AF4D25FE}" destId="{E731F49D-E8DB-4413-BA40-F3533CF0CB1A}" srcOrd="10" destOrd="0" presId="urn:microsoft.com/office/officeart/2008/layout/VerticalCurvedList"/>
    <dgm:cxn modelId="{A19D621F-80F5-4D79-A9E6-4988280E3864}" type="presParOf" srcId="{E731F49D-E8DB-4413-BA40-F3533CF0CB1A}" destId="{26613157-4253-42DC-8C41-DCFF7D207CC7}" srcOrd="0" destOrd="0" presId="urn:microsoft.com/office/officeart/2008/layout/VerticalCurvedList"/>
    <dgm:cxn modelId="{17B46560-2853-43CD-BD35-BAAB62283224}" type="presParOf" srcId="{A1C334B8-2AB1-4DB3-B7EE-6C66AF4D25FE}" destId="{B0D3B7FD-039D-415A-A39F-227517EC7FCC}" srcOrd="11" destOrd="0" presId="urn:microsoft.com/office/officeart/2008/layout/VerticalCurvedList"/>
    <dgm:cxn modelId="{A98C10F0-C335-47F3-8F8A-B8C455640C94}" type="presParOf" srcId="{A1C334B8-2AB1-4DB3-B7EE-6C66AF4D25FE}" destId="{B20738AC-3762-40BA-B79A-A2E999137A19}" srcOrd="12" destOrd="0" presId="urn:microsoft.com/office/officeart/2008/layout/VerticalCurvedList"/>
    <dgm:cxn modelId="{160733C3-B7FA-434A-814F-DF6D55E91B4B}" type="presParOf" srcId="{B20738AC-3762-40BA-B79A-A2E999137A19}" destId="{F330D402-CA86-4326-9D5A-50D06CAFA926}" srcOrd="0" destOrd="0" presId="urn:microsoft.com/office/officeart/2008/layout/VerticalCurvedList"/>
  </dgm:cxnLst>
  <dgm:bg/>
  <dgm:whole>
    <a:ln>
      <a:solidFill>
        <a:schemeClr val="accent3"/>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0A8AF-4FD1-4698-A888-DCD17BAE2A6B}">
      <dsp:nvSpPr>
        <dsp:cNvPr id="0" name=""/>
        <dsp:cNvSpPr/>
      </dsp:nvSpPr>
      <dsp:spPr>
        <a:xfrm>
          <a:off x="-6034788" y="-923394"/>
          <a:ext cx="7183969" cy="7183969"/>
        </a:xfrm>
        <a:prstGeom prst="blockArc">
          <a:avLst>
            <a:gd name="adj1" fmla="val 18900000"/>
            <a:gd name="adj2" fmla="val 2700000"/>
            <a:gd name="adj3" fmla="val 301"/>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705C3F-00C9-4958-9A28-F996E63BE9F4}">
      <dsp:nvSpPr>
        <dsp:cNvPr id="0" name=""/>
        <dsp:cNvSpPr/>
      </dsp:nvSpPr>
      <dsp:spPr>
        <a:xfrm>
          <a:off x="428000" y="281055"/>
          <a:ext cx="7921639"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marL="0" lvl="0" indent="0" algn="l" defTabSz="755650">
            <a:lnSpc>
              <a:spcPct val="90000"/>
            </a:lnSpc>
            <a:spcBef>
              <a:spcPct val="0"/>
            </a:spcBef>
            <a:spcAft>
              <a:spcPct val="35000"/>
            </a:spcAft>
            <a:buNone/>
          </a:pPr>
          <a:r>
            <a:rPr lang="es-EC" sz="1700" kern="1200" dirty="0">
              <a:latin typeface="Georgia" panose="02040502050405020303" pitchFamily="18" charset="0"/>
            </a:rPr>
            <a:t>1.- INTRODUCCIÓN</a:t>
          </a:r>
        </a:p>
      </dsp:txBody>
      <dsp:txXfrm>
        <a:off x="428000" y="281055"/>
        <a:ext cx="7921639" cy="561898"/>
      </dsp:txXfrm>
    </dsp:sp>
    <dsp:sp modelId="{09009058-4714-4E62-8E3E-72D87B8E9DA6}">
      <dsp:nvSpPr>
        <dsp:cNvPr id="0" name=""/>
        <dsp:cNvSpPr/>
      </dsp:nvSpPr>
      <dsp:spPr>
        <a:xfrm>
          <a:off x="76814" y="210818"/>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49D932CB-DEB5-495F-B291-7661D8D46A94}">
      <dsp:nvSpPr>
        <dsp:cNvPr id="0" name=""/>
        <dsp:cNvSpPr/>
      </dsp:nvSpPr>
      <dsp:spPr>
        <a:xfrm>
          <a:off x="890200" y="1123796"/>
          <a:ext cx="7459440"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marL="0" lvl="0" indent="0" algn="l" defTabSz="755650">
            <a:lnSpc>
              <a:spcPct val="90000"/>
            </a:lnSpc>
            <a:spcBef>
              <a:spcPct val="0"/>
            </a:spcBef>
            <a:spcAft>
              <a:spcPct val="35000"/>
            </a:spcAft>
            <a:buNone/>
          </a:pPr>
          <a:r>
            <a:rPr lang="es-EC" sz="1700" kern="1200" dirty="0">
              <a:latin typeface="Georgia" panose="02040502050405020303" pitchFamily="18" charset="0"/>
            </a:rPr>
            <a:t>2.- OBJETIVOS</a:t>
          </a:r>
        </a:p>
      </dsp:txBody>
      <dsp:txXfrm>
        <a:off x="890200" y="1123796"/>
        <a:ext cx="7459440" cy="561898"/>
      </dsp:txXfrm>
    </dsp:sp>
    <dsp:sp modelId="{44F3FC4D-A5DB-4D1C-BC00-BF55B727CE30}">
      <dsp:nvSpPr>
        <dsp:cNvPr id="0" name=""/>
        <dsp:cNvSpPr/>
      </dsp:nvSpPr>
      <dsp:spPr>
        <a:xfrm>
          <a:off x="539014" y="1053559"/>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13CEBF92-9A1E-46D9-8C72-0E5DF27EF804}">
      <dsp:nvSpPr>
        <dsp:cNvPr id="0" name=""/>
        <dsp:cNvSpPr/>
      </dsp:nvSpPr>
      <dsp:spPr>
        <a:xfrm>
          <a:off x="1101553" y="1966537"/>
          <a:ext cx="7248087"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marL="0" lvl="0" indent="0" algn="l" defTabSz="755650">
            <a:lnSpc>
              <a:spcPct val="90000"/>
            </a:lnSpc>
            <a:spcBef>
              <a:spcPct val="0"/>
            </a:spcBef>
            <a:spcAft>
              <a:spcPct val="35000"/>
            </a:spcAft>
            <a:buNone/>
          </a:pPr>
          <a:r>
            <a:rPr lang="es-EC" sz="1700" kern="1200" dirty="0">
              <a:latin typeface="Georgia" panose="02040502050405020303" pitchFamily="18" charset="0"/>
            </a:rPr>
            <a:t>3.- METODOLOGÍA</a:t>
          </a:r>
        </a:p>
      </dsp:txBody>
      <dsp:txXfrm>
        <a:off x="1101553" y="1966537"/>
        <a:ext cx="7248087" cy="561898"/>
      </dsp:txXfrm>
    </dsp:sp>
    <dsp:sp modelId="{6AEDB1B0-F5BC-4BC0-8DD8-5C81998B921E}">
      <dsp:nvSpPr>
        <dsp:cNvPr id="0" name=""/>
        <dsp:cNvSpPr/>
      </dsp:nvSpPr>
      <dsp:spPr>
        <a:xfrm>
          <a:off x="750366" y="1896300"/>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D4F2651C-8563-412B-8EF6-0D4AD3F0BB33}">
      <dsp:nvSpPr>
        <dsp:cNvPr id="0" name=""/>
        <dsp:cNvSpPr/>
      </dsp:nvSpPr>
      <dsp:spPr>
        <a:xfrm>
          <a:off x="1101553" y="2808744"/>
          <a:ext cx="7248087"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marL="0" lvl="0" indent="0" algn="l" defTabSz="755650">
            <a:lnSpc>
              <a:spcPct val="90000"/>
            </a:lnSpc>
            <a:spcBef>
              <a:spcPct val="0"/>
            </a:spcBef>
            <a:spcAft>
              <a:spcPct val="35000"/>
            </a:spcAft>
            <a:buNone/>
          </a:pPr>
          <a:r>
            <a:rPr lang="es-EC" sz="1700" kern="1200" dirty="0">
              <a:latin typeface="Georgia" panose="02040502050405020303" pitchFamily="18" charset="0"/>
            </a:rPr>
            <a:t>4.- DESARROLLO</a:t>
          </a:r>
        </a:p>
      </dsp:txBody>
      <dsp:txXfrm>
        <a:off x="1101553" y="2808744"/>
        <a:ext cx="7248087" cy="561898"/>
      </dsp:txXfrm>
    </dsp:sp>
    <dsp:sp modelId="{DBC4BEF0-E382-4331-A94E-5D279B34041E}">
      <dsp:nvSpPr>
        <dsp:cNvPr id="0" name=""/>
        <dsp:cNvSpPr/>
      </dsp:nvSpPr>
      <dsp:spPr>
        <a:xfrm>
          <a:off x="750366" y="2738507"/>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62B06A1C-68AD-46D9-8E6D-1B493169CD77}">
      <dsp:nvSpPr>
        <dsp:cNvPr id="0" name=""/>
        <dsp:cNvSpPr/>
      </dsp:nvSpPr>
      <dsp:spPr>
        <a:xfrm>
          <a:off x="890200" y="3651485"/>
          <a:ext cx="7459440"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marL="0" lvl="0" indent="0" algn="l" defTabSz="755650">
            <a:lnSpc>
              <a:spcPct val="90000"/>
            </a:lnSpc>
            <a:spcBef>
              <a:spcPct val="0"/>
            </a:spcBef>
            <a:spcAft>
              <a:spcPct val="35000"/>
            </a:spcAft>
            <a:buNone/>
          </a:pPr>
          <a:r>
            <a:rPr lang="es-EC" sz="1700" kern="1200">
              <a:latin typeface="Georgia" panose="02040502050405020303" pitchFamily="18" charset="0"/>
            </a:rPr>
            <a:t>5.- PRUEBAS Y RESULTADOS</a:t>
          </a:r>
          <a:endParaRPr lang="es-EC" sz="1700" kern="1200" dirty="0">
            <a:latin typeface="Georgia" panose="02040502050405020303" pitchFamily="18" charset="0"/>
          </a:endParaRPr>
        </a:p>
      </dsp:txBody>
      <dsp:txXfrm>
        <a:off x="890200" y="3651485"/>
        <a:ext cx="7459440" cy="561898"/>
      </dsp:txXfrm>
    </dsp:sp>
    <dsp:sp modelId="{26613157-4253-42DC-8C41-DCFF7D207CC7}">
      <dsp:nvSpPr>
        <dsp:cNvPr id="0" name=""/>
        <dsp:cNvSpPr/>
      </dsp:nvSpPr>
      <dsp:spPr>
        <a:xfrm>
          <a:off x="539014" y="3581247"/>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B0D3B7FD-039D-415A-A39F-227517EC7FCC}">
      <dsp:nvSpPr>
        <dsp:cNvPr id="0" name=""/>
        <dsp:cNvSpPr/>
      </dsp:nvSpPr>
      <dsp:spPr>
        <a:xfrm>
          <a:off x="428000" y="4494225"/>
          <a:ext cx="7921639"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marL="0" lvl="0" indent="0" algn="l" defTabSz="755650">
            <a:lnSpc>
              <a:spcPct val="90000"/>
            </a:lnSpc>
            <a:spcBef>
              <a:spcPct val="0"/>
            </a:spcBef>
            <a:spcAft>
              <a:spcPct val="35000"/>
            </a:spcAft>
            <a:buNone/>
          </a:pPr>
          <a:r>
            <a:rPr lang="es-EC" sz="1700" kern="1200" dirty="0">
              <a:latin typeface="Georgia" panose="02040502050405020303" pitchFamily="18" charset="0"/>
            </a:rPr>
            <a:t>6.- CONCLUSIONES Y TRABAJOS FUTUROS </a:t>
          </a:r>
        </a:p>
      </dsp:txBody>
      <dsp:txXfrm>
        <a:off x="428000" y="4494225"/>
        <a:ext cx="7921639" cy="561898"/>
      </dsp:txXfrm>
    </dsp:sp>
    <dsp:sp modelId="{F330D402-CA86-4326-9D5A-50D06CAFA926}">
      <dsp:nvSpPr>
        <dsp:cNvPr id="0" name=""/>
        <dsp:cNvSpPr/>
      </dsp:nvSpPr>
      <dsp:spPr>
        <a:xfrm>
          <a:off x="76814" y="4423988"/>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2948F3-A8F2-4611-A8EB-E6CBDB6CF0E8}" type="datetimeFigureOut">
              <a:rPr lang="es-ES" smtClean="0"/>
              <a:t>30/07/2021</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24C32B-DFBD-46E7-85DC-877CA91F65A9}" type="slidenum">
              <a:rPr lang="es-ES" smtClean="0"/>
              <a:t>‹Nº›</a:t>
            </a:fld>
            <a:endParaRPr lang="es-ES"/>
          </a:p>
        </p:txBody>
      </p:sp>
    </p:spTree>
    <p:extLst>
      <p:ext uri="{BB962C8B-B14F-4D97-AF65-F5344CB8AC3E}">
        <p14:creationId xmlns:p14="http://schemas.microsoft.com/office/powerpoint/2010/main" val="17721585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57EB9-B3BF-4635-8998-B082D25EFA99}" type="datetimeFigureOut">
              <a:rPr lang="es-EC" smtClean="0"/>
              <a:t>30/7/2021</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265F6-9BB1-4E58-AF9C-D8DEB8C6AF81}" type="slidenum">
              <a:rPr lang="es-EC" smtClean="0"/>
              <a:t>‹Nº›</a:t>
            </a:fld>
            <a:endParaRPr lang="es-EC"/>
          </a:p>
        </p:txBody>
      </p:sp>
    </p:spTree>
    <p:extLst>
      <p:ext uri="{BB962C8B-B14F-4D97-AF65-F5344CB8AC3E}">
        <p14:creationId xmlns:p14="http://schemas.microsoft.com/office/powerpoint/2010/main" val="32499885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2</a:t>
            </a:fld>
            <a:endParaRPr lang="es-EC"/>
          </a:p>
        </p:txBody>
      </p:sp>
    </p:spTree>
    <p:extLst>
      <p:ext uri="{BB962C8B-B14F-4D97-AF65-F5344CB8AC3E}">
        <p14:creationId xmlns:p14="http://schemas.microsoft.com/office/powerpoint/2010/main" val="3991317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name="CorelDRAW" r:id="rId2" imgW="7748626" imgH="4759452" progId="">
                  <p:embed/>
                </p:oleObj>
              </mc:Choice>
              <mc:Fallback>
                <p:oleObj name="CorelDRAW" r:id="rId2" imgW="7748626" imgH="4759452" progId="">
                  <p:embed/>
                  <p:pic>
                    <p:nvPicPr>
                      <p:cNvPr id="0"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4"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S"/>
          </a:p>
        </p:txBody>
      </p:sp>
      <p:pic>
        <p:nvPicPr>
          <p:cNvPr id="2" name="Imagen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4236" y="91278"/>
            <a:ext cx="2879874" cy="88979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7"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ES"/>
          </a:p>
        </p:txBody>
      </p:sp>
      <p:sp>
        <p:nvSpPr>
          <p:cNvPr id="1048"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ES"/>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84963" y="5884292"/>
            <a:ext cx="2352675" cy="72690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00.pn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190.png"/><Relationship Id="rId5" Type="http://schemas.openxmlformats.org/officeDocument/2006/relationships/image" Target="../media/image28.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kv"/><Relationship Id="rId1" Type="http://schemas.microsoft.com/office/2007/relationships/media" Target="../media/media1.mkv"/><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87624" y="876060"/>
            <a:ext cx="8078418" cy="954107"/>
          </a:xfrm>
          <a:prstGeom prst="rect">
            <a:avLst/>
          </a:prstGeom>
          <a:noFill/>
        </p:spPr>
        <p:txBody>
          <a:bodyPr wrap="square">
            <a:spAutoFit/>
          </a:bodyPr>
          <a:lstStyle/>
          <a:p>
            <a:pPr algn="ctr">
              <a:defRPr/>
            </a:pPr>
            <a:r>
              <a:rPr lang="es-ES" sz="2800" b="1" dirty="0">
                <a:solidFill>
                  <a:srgbClr val="336600"/>
                </a:solidFill>
                <a:latin typeface="Times New Roman" panose="02020603050405020304" pitchFamily="18" charset="0"/>
                <a:cs typeface="Times New Roman" panose="02020603050405020304" pitchFamily="18" charset="0"/>
              </a:rPr>
              <a:t>DEPARTAMENTO DE ELÉCTRICA, ELECTRÓNICA Y TELECOMUNICACIONES</a:t>
            </a:r>
          </a:p>
        </p:txBody>
      </p:sp>
      <p:sp>
        <p:nvSpPr>
          <p:cNvPr id="3" name="2 CuadroTexto"/>
          <p:cNvSpPr txBox="1"/>
          <p:nvPr/>
        </p:nvSpPr>
        <p:spPr>
          <a:xfrm>
            <a:off x="1488016" y="4332274"/>
            <a:ext cx="6743722" cy="707886"/>
          </a:xfrm>
          <a:prstGeom prst="rect">
            <a:avLst/>
          </a:prstGeom>
          <a:noFill/>
        </p:spPr>
        <p:txBody>
          <a:bodyPr wrap="square">
            <a:spAutoFit/>
          </a:bodyPr>
          <a:lstStyle/>
          <a:p>
            <a:pPr algn="ctr">
              <a:defRPr/>
            </a:pPr>
            <a:r>
              <a:rPr lang="es-ES" sz="2000" b="1" dirty="0">
                <a:solidFill>
                  <a:srgbClr val="336600"/>
                </a:solidFill>
                <a:latin typeface="Times New Roman" panose="02020603050405020304" pitchFamily="18" charset="0"/>
                <a:cs typeface="Times New Roman" panose="02020603050405020304" pitchFamily="18" charset="0"/>
              </a:rPr>
              <a:t>Autores: </a:t>
            </a:r>
            <a:r>
              <a:rPr lang="es-ES" sz="2000" b="1" dirty="0">
                <a:latin typeface="Times New Roman" panose="02020603050405020304" pitchFamily="18" charset="0"/>
                <a:cs typeface="Times New Roman" panose="02020603050405020304" pitchFamily="18" charset="0"/>
              </a:rPr>
              <a:t>Jorge Javier Farinango Lanchimba</a:t>
            </a:r>
          </a:p>
          <a:p>
            <a:pPr algn="ctr">
              <a:defRPr/>
            </a:pPr>
            <a:r>
              <a:rPr lang="es-ES" sz="2000" b="1" dirty="0">
                <a:latin typeface="Times New Roman" panose="02020603050405020304" pitchFamily="18" charset="0"/>
                <a:cs typeface="Times New Roman" panose="02020603050405020304" pitchFamily="18" charset="0"/>
              </a:rPr>
              <a:t>               Patricio Alexander Jaramillo Mina</a:t>
            </a:r>
          </a:p>
        </p:txBody>
      </p:sp>
      <p:sp>
        <p:nvSpPr>
          <p:cNvPr id="6" name="5 CuadroTexto"/>
          <p:cNvSpPr txBox="1"/>
          <p:nvPr/>
        </p:nvSpPr>
        <p:spPr>
          <a:xfrm>
            <a:off x="1849758" y="1799241"/>
            <a:ext cx="6048375" cy="830997"/>
          </a:xfrm>
          <a:prstGeom prst="rect">
            <a:avLst/>
          </a:prstGeom>
          <a:noFill/>
        </p:spPr>
        <p:txBody>
          <a:bodyPr>
            <a:spAutoFit/>
          </a:bodyPr>
          <a:lstStyle/>
          <a:p>
            <a:pPr algn="ctr">
              <a:defRPr/>
            </a:pPr>
            <a:r>
              <a:rPr lang="es-EC" sz="2400" b="1" dirty="0">
                <a:solidFill>
                  <a:srgbClr val="336600"/>
                </a:solidFill>
                <a:latin typeface="Times New Roman" panose="02020603050405020304" pitchFamily="18" charset="0"/>
                <a:cs typeface="Times New Roman" panose="02020603050405020304" pitchFamily="18" charset="0"/>
              </a:rPr>
              <a:t>Carrera de Ingeniería en Electrónica y Telecomunicaciones</a:t>
            </a:r>
            <a:endParaRPr lang="en-US" sz="2400" b="1" dirty="0">
              <a:solidFill>
                <a:srgbClr val="336600"/>
              </a:solidFill>
              <a:latin typeface="Times New Roman" panose="02020603050405020304" pitchFamily="18" charset="0"/>
              <a:cs typeface="Times New Roman" panose="02020603050405020304" pitchFamily="18" charset="0"/>
            </a:endParaRPr>
          </a:p>
        </p:txBody>
      </p:sp>
      <p:sp>
        <p:nvSpPr>
          <p:cNvPr id="7" name="2 CuadroTexto"/>
          <p:cNvSpPr txBox="1"/>
          <p:nvPr/>
        </p:nvSpPr>
        <p:spPr>
          <a:xfrm>
            <a:off x="1331640" y="5000140"/>
            <a:ext cx="6743722" cy="400110"/>
          </a:xfrm>
          <a:prstGeom prst="rect">
            <a:avLst/>
          </a:prstGeom>
          <a:noFill/>
        </p:spPr>
        <p:txBody>
          <a:bodyPr wrap="square">
            <a:spAutoFit/>
          </a:bodyPr>
          <a:lstStyle/>
          <a:p>
            <a:pPr algn="ctr">
              <a:defRPr/>
            </a:pPr>
            <a:r>
              <a:rPr lang="es-ES" sz="2000" b="1" dirty="0">
                <a:solidFill>
                  <a:srgbClr val="336600"/>
                </a:solidFill>
                <a:latin typeface="Times New Roman" panose="02020603050405020304" pitchFamily="18" charset="0"/>
                <a:cs typeface="Times New Roman" panose="02020603050405020304" pitchFamily="18" charset="0"/>
              </a:rPr>
              <a:t>Director: </a:t>
            </a:r>
            <a:r>
              <a:rPr lang="es-US" sz="2000" b="1" dirty="0">
                <a:latin typeface="Times New Roman" panose="02020603050405020304" pitchFamily="18" charset="0"/>
                <a:ea typeface="Ebrima" panose="02000000000000000000" pitchFamily="2" charset="0"/>
                <a:cs typeface="Times New Roman" panose="02020603050405020304" pitchFamily="18" charset="0"/>
              </a:rPr>
              <a:t>Ing. Rubén León</a:t>
            </a:r>
          </a:p>
        </p:txBody>
      </p:sp>
      <p:sp>
        <p:nvSpPr>
          <p:cNvPr id="4" name="CuadroTexto 3"/>
          <p:cNvSpPr txBox="1"/>
          <p:nvPr/>
        </p:nvSpPr>
        <p:spPr>
          <a:xfrm>
            <a:off x="730108" y="2345263"/>
            <a:ext cx="8431697" cy="1923604"/>
          </a:xfrm>
          <a:prstGeom prst="rect">
            <a:avLst/>
          </a:prstGeom>
          <a:noFill/>
        </p:spPr>
        <p:txBody>
          <a:bodyPr wrap="square" rtlCol="0">
            <a:spAutoFit/>
          </a:bodyPr>
          <a:lstStyle/>
          <a:p>
            <a:r>
              <a:rPr lang="es-EC" sz="2400" dirty="0">
                <a:solidFill>
                  <a:srgbClr val="FF0000"/>
                </a:solidFill>
              </a:rPr>
              <a:t> </a:t>
            </a:r>
            <a:endParaRPr lang="es-ES" sz="2800" dirty="0">
              <a:solidFill>
                <a:srgbClr val="FF0000"/>
              </a:solidFill>
              <a:latin typeface="Times New Roman" panose="02020603050405020304" pitchFamily="18" charset="0"/>
            </a:endParaRPr>
          </a:p>
          <a:p>
            <a:pPr algn="ctr"/>
            <a:r>
              <a:rPr lang="es-MX" sz="2400" b="1" dirty="0">
                <a:latin typeface="Times New Roman" panose="02020603050405020304" pitchFamily="18" charset="0"/>
                <a:ea typeface="Tahoma" panose="020B0604030504040204" pitchFamily="34" charset="0"/>
                <a:cs typeface="Times New Roman" panose="02020603050405020304" pitchFamily="18" charset="0"/>
              </a:rPr>
              <a:t>“Evaluación del desempeño del sensor radar BGT24MTR12 de 24 GHz aplicado a la detección de objetivos humanos con un cono de aproximación de 60° y alcance de 5 metros en espacios abiertos”</a:t>
            </a:r>
            <a:r>
              <a:rPr lang="es-ES" sz="2300" dirty="0">
                <a:solidFill>
                  <a:srgbClr val="FF0000"/>
                </a:solidFill>
                <a:latin typeface="Times New Roman" panose="02020603050405020304" pitchFamily="18" charset="0"/>
              </a:rPr>
              <a:t>	</a:t>
            </a:r>
          </a:p>
        </p:txBody>
      </p:sp>
      <p:sp>
        <p:nvSpPr>
          <p:cNvPr id="8" name="2 CuadroTexto">
            <a:extLst>
              <a:ext uri="{FF2B5EF4-FFF2-40B4-BE49-F238E27FC236}">
                <a16:creationId xmlns:a16="http://schemas.microsoft.com/office/drawing/2014/main" id="{9748FC71-CBC4-478D-B2F5-3AB571B50BA2}"/>
              </a:ext>
            </a:extLst>
          </p:cNvPr>
          <p:cNvSpPr txBox="1"/>
          <p:nvPr/>
        </p:nvSpPr>
        <p:spPr>
          <a:xfrm>
            <a:off x="1574096" y="5332086"/>
            <a:ext cx="6743722" cy="400110"/>
          </a:xfrm>
          <a:prstGeom prst="rect">
            <a:avLst/>
          </a:prstGeom>
          <a:noFill/>
        </p:spPr>
        <p:txBody>
          <a:bodyPr wrap="square">
            <a:spAutoFit/>
          </a:bodyPr>
          <a:lstStyle/>
          <a:p>
            <a:pPr algn="ctr">
              <a:defRPr/>
            </a:pPr>
            <a:r>
              <a:rPr lang="es-EC" sz="2000" b="1" dirty="0">
                <a:latin typeface="Times New Roman" panose="02020603050405020304" pitchFamily="18" charset="0"/>
                <a:cs typeface="Times New Roman" panose="02020603050405020304" pitchFamily="18" charset="0"/>
              </a:rPr>
              <a:t>2021</a:t>
            </a:r>
            <a:endParaRPr lang="es-US" sz="2000" b="1" dirty="0">
              <a:latin typeface="Times New Roman" panose="02020603050405020304" pitchFamily="18" charset="0"/>
              <a:ea typeface="Ebrima" panose="02000000000000000000" pitchFamily="2"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17410"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Metodología</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a:t>8</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ángulo 3"/>
          <p:cNvSpPr/>
          <p:nvPr/>
        </p:nvSpPr>
        <p:spPr>
          <a:xfrm>
            <a:off x="286361" y="764095"/>
            <a:ext cx="5662769"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Cálculo de Distancia para varios objetivos (FFT </a:t>
            </a:r>
            <a:r>
              <a:rPr lang="es-EC" b="1" dirty="0" err="1">
                <a:solidFill>
                  <a:srgbClr val="336600"/>
                </a:solidFill>
                <a:latin typeface="Times New Roman" panose="02020603050405020304" pitchFamily="18" charset="0"/>
                <a:cs typeface="Times New Roman" panose="02020603050405020304" pitchFamily="18" charset="0"/>
              </a:rPr>
              <a:t>Range</a:t>
            </a:r>
            <a:r>
              <a:rPr lang="es-EC" b="1" dirty="0">
                <a:solidFill>
                  <a:srgbClr val="336600"/>
                </a:solidFill>
                <a:latin typeface="Times New Roman" panose="02020603050405020304" pitchFamily="18" charset="0"/>
                <a:cs typeface="Times New Roman" panose="02020603050405020304" pitchFamily="18" charset="0"/>
              </a:rPr>
              <a:t>)</a:t>
            </a:r>
          </a:p>
        </p:txBody>
      </p:sp>
      <p:pic>
        <p:nvPicPr>
          <p:cNvPr id="7" name="Imagen 6"/>
          <p:cNvPicPr/>
          <p:nvPr/>
        </p:nvPicPr>
        <p:blipFill>
          <a:blip r:embed="rId2"/>
          <a:stretch>
            <a:fillRect/>
          </a:stretch>
        </p:blipFill>
        <p:spPr>
          <a:xfrm>
            <a:off x="4164346" y="2226441"/>
            <a:ext cx="4979654" cy="2913480"/>
          </a:xfrm>
          <a:prstGeom prst="rect">
            <a:avLst/>
          </a:prstGeom>
        </p:spPr>
      </p:pic>
      <p:sp>
        <p:nvSpPr>
          <p:cNvPr id="6" name="Rectángulo 5"/>
          <p:cNvSpPr/>
          <p:nvPr/>
        </p:nvSpPr>
        <p:spPr>
          <a:xfrm>
            <a:off x="286361" y="1386910"/>
            <a:ext cx="4457801" cy="1323439"/>
          </a:xfrm>
          <a:prstGeom prst="rect">
            <a:avLst/>
          </a:prstGeom>
        </p:spPr>
        <p:txBody>
          <a:bodyPr wrap="square">
            <a:spAutoFit/>
          </a:bodyPr>
          <a:lstStyle/>
          <a:p>
            <a:pPr algn="just"/>
            <a:r>
              <a:rPr lang="es-EC" sz="1600" dirty="0">
                <a:latin typeface="Arial" panose="020B0604020202020204" pitchFamily="34" charset="0"/>
                <a:ea typeface="Calibri" panose="020F0502020204030204" pitchFamily="34" charset="0"/>
                <a:cs typeface="Arial" panose="020B0604020202020204" pitchFamily="34" charset="0"/>
              </a:rPr>
              <a:t>Se aplica la FFT (</a:t>
            </a:r>
            <a:r>
              <a:rPr lang="es-EC" sz="1600" dirty="0" err="1">
                <a:latin typeface="Arial" panose="020B0604020202020204" pitchFamily="34" charset="0"/>
                <a:ea typeface="Calibri" panose="020F0502020204030204" pitchFamily="34" charset="0"/>
                <a:cs typeface="Arial" panose="020B0604020202020204" pitchFamily="34" charset="0"/>
              </a:rPr>
              <a:t>Fast</a:t>
            </a:r>
            <a:r>
              <a:rPr lang="es-EC" sz="1600" dirty="0">
                <a:latin typeface="Arial" panose="020B0604020202020204" pitchFamily="34" charset="0"/>
                <a:ea typeface="Calibri" panose="020F0502020204030204" pitchFamily="34" charset="0"/>
                <a:cs typeface="Arial" panose="020B0604020202020204" pitchFamily="34" charset="0"/>
              </a:rPr>
              <a:t> Fourier </a:t>
            </a:r>
            <a:r>
              <a:rPr lang="es-EC" sz="1600" dirty="0" err="1">
                <a:latin typeface="Arial" panose="020B0604020202020204" pitchFamily="34" charset="0"/>
                <a:ea typeface="Calibri" panose="020F0502020204030204" pitchFamily="34" charset="0"/>
                <a:cs typeface="Arial" panose="020B0604020202020204" pitchFamily="34" charset="0"/>
              </a:rPr>
              <a:t>Transform</a:t>
            </a:r>
            <a:r>
              <a:rPr lang="es-EC" sz="1600" dirty="0">
                <a:latin typeface="Arial" panose="020B0604020202020204" pitchFamily="34" charset="0"/>
                <a:ea typeface="Calibri" panose="020F0502020204030204" pitchFamily="34" charset="0"/>
                <a:cs typeface="Arial" panose="020B0604020202020204" pitchFamily="34" charset="0"/>
              </a:rPr>
              <a:t>) a la señal IF obtenida la cual refleja </a:t>
            </a:r>
            <a:br>
              <a:rPr lang="es-EC" sz="1600" dirty="0">
                <a:latin typeface="Arial" panose="020B0604020202020204" pitchFamily="34" charset="0"/>
                <a:ea typeface="Calibri" panose="020F0502020204030204" pitchFamily="34" charset="0"/>
                <a:cs typeface="Arial" panose="020B0604020202020204" pitchFamily="34" charset="0"/>
              </a:rPr>
            </a:br>
            <a:r>
              <a:rPr lang="es-EC" sz="1600" dirty="0">
                <a:latin typeface="Arial" panose="020B0604020202020204" pitchFamily="34" charset="0"/>
                <a:ea typeface="Calibri" panose="020F0502020204030204" pitchFamily="34" charset="0"/>
                <a:cs typeface="Arial" panose="020B0604020202020204" pitchFamily="34" charset="0"/>
              </a:rPr>
              <a:t>múltiples picos de frecuencia que son directamente proporcionales a la </a:t>
            </a:r>
            <a:br>
              <a:rPr lang="es-EC" sz="1600" dirty="0">
                <a:latin typeface="Arial" panose="020B0604020202020204" pitchFamily="34" charset="0"/>
                <a:ea typeface="Calibri" panose="020F0502020204030204" pitchFamily="34" charset="0"/>
                <a:cs typeface="Arial" panose="020B0604020202020204" pitchFamily="34" charset="0"/>
              </a:rPr>
            </a:br>
            <a:r>
              <a:rPr lang="es-EC" sz="1600" dirty="0">
                <a:latin typeface="Arial" panose="020B0604020202020204" pitchFamily="34" charset="0"/>
                <a:ea typeface="Calibri" panose="020F0502020204030204" pitchFamily="34" charset="0"/>
                <a:cs typeface="Arial" panose="020B0604020202020204" pitchFamily="34" charset="0"/>
              </a:rPr>
              <a:t>distancia del radar.</a:t>
            </a:r>
            <a:endParaRPr lang="es-EC" sz="1600" dirty="0"/>
          </a:p>
        </p:txBody>
      </p:sp>
      <mc:AlternateContent xmlns:mc="http://schemas.openxmlformats.org/markup-compatibility/2006" xmlns:a14="http://schemas.microsoft.com/office/drawing/2010/main">
        <mc:Choice Requires="a14">
          <p:sp>
            <p:nvSpPr>
              <p:cNvPr id="8" name="Rectángulo 7"/>
              <p:cNvSpPr/>
              <p:nvPr/>
            </p:nvSpPr>
            <p:spPr>
              <a:xfrm>
                <a:off x="1469889" y="2954260"/>
                <a:ext cx="1269322"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𝐼𝐹</m:t>
                          </m:r>
                        </m:sub>
                      </m:sSub>
                      <m:r>
                        <a:rPr lang="es-EC" i="0">
                          <a:latin typeface="Cambria Math" panose="02040503050406030204" pitchFamily="18" charset="0"/>
                        </a:rPr>
                        <m:t> =</m:t>
                      </m:r>
                      <m:f>
                        <m:fPr>
                          <m:ctrlPr>
                            <a:rPr lang="es-EC" i="1">
                              <a:latin typeface="Cambria Math" panose="02040503050406030204" pitchFamily="18" charset="0"/>
                            </a:rPr>
                          </m:ctrlPr>
                        </m:fPr>
                        <m:num>
                          <m:r>
                            <a:rPr lang="es-EC" i="1">
                              <a:latin typeface="Cambria Math" panose="02040503050406030204" pitchFamily="18" charset="0"/>
                            </a:rPr>
                            <m:t>𝑆</m:t>
                          </m:r>
                          <m:r>
                            <a:rPr lang="es-EC" i="0">
                              <a:latin typeface="Cambria Math" panose="02040503050406030204" pitchFamily="18" charset="0"/>
                            </a:rPr>
                            <m:t>2</m:t>
                          </m:r>
                          <m:r>
                            <a:rPr lang="es-EC" i="1">
                              <a:latin typeface="Cambria Math" panose="02040503050406030204" pitchFamily="18" charset="0"/>
                            </a:rPr>
                            <m:t>𝑑</m:t>
                          </m:r>
                        </m:num>
                        <m:den>
                          <m:r>
                            <a:rPr lang="es-EC" i="1">
                              <a:latin typeface="Cambria Math" panose="02040503050406030204" pitchFamily="18" charset="0"/>
                            </a:rPr>
                            <m:t>𝑐</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1469889" y="2954260"/>
                <a:ext cx="1269322" cy="618311"/>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378919" y="3816482"/>
                <a:ext cx="3692870" cy="1323439"/>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14:m>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𝑓</m:t>
                        </m:r>
                      </m:e>
                      <m:sub>
                        <m:r>
                          <a:rPr lang="es-EC" sz="1600" i="1">
                            <a:latin typeface="Cambria Math" panose="02040503050406030204" pitchFamily="18" charset="0"/>
                          </a:rPr>
                          <m:t>𝐼𝐹</m:t>
                        </m:r>
                      </m:sub>
                    </m:sSub>
                  </m:oMath>
                </a14:m>
                <a:r>
                  <a:rPr lang="es-EC" sz="1600" dirty="0">
                    <a:latin typeface="Arial" panose="020B0604020202020204" pitchFamily="34" charset="0"/>
                    <a:ea typeface="Calibri" panose="020F0502020204030204" pitchFamily="34" charset="0"/>
                    <a:cs typeface="Arial" panose="020B0604020202020204" pitchFamily="34" charset="0"/>
                  </a:rPr>
                  <a:t>: frecuencia de un objeto producida </a:t>
                </a:r>
                <a:br>
                  <a:rPr lang="es-EC" sz="1600" dirty="0">
                    <a:latin typeface="Arial" panose="020B0604020202020204" pitchFamily="34" charset="0"/>
                    <a:ea typeface="Calibri" panose="020F0502020204030204" pitchFamily="34" charset="0"/>
                    <a:cs typeface="Arial" panose="020B0604020202020204" pitchFamily="34" charset="0"/>
                  </a:rPr>
                </a:br>
                <a:r>
                  <a:rPr lang="es-EC" sz="1600" dirty="0">
                    <a:latin typeface="Arial" panose="020B0604020202020204" pitchFamily="34" charset="0"/>
                    <a:ea typeface="Calibri" panose="020F0502020204030204" pitchFamily="34" charset="0"/>
                    <a:cs typeface="Arial" panose="020B0604020202020204" pitchFamily="34" charset="0"/>
                  </a:rPr>
                  <a:t>a una distancia d (Hz)</a:t>
                </a:r>
                <a:br>
                  <a:rPr lang="es-EC" sz="1600" dirty="0">
                    <a:latin typeface="Arial" panose="020B0604020202020204" pitchFamily="34" charset="0"/>
                    <a:ea typeface="Calibri" panose="020F0502020204030204" pitchFamily="34" charset="0"/>
                    <a:cs typeface="Arial" panose="020B0604020202020204" pitchFamily="34" charset="0"/>
                  </a:rPr>
                </a:br>
                <a:r>
                  <a:rPr lang="es-EC" sz="1600" dirty="0">
                    <a:latin typeface="Arial" panose="020B0604020202020204" pitchFamily="34" charset="0"/>
                    <a:ea typeface="Calibri" panose="020F0502020204030204" pitchFamily="34" charset="0"/>
                    <a:cs typeface="Arial" panose="020B0604020202020204" pitchFamily="34" charset="0"/>
                  </a:rPr>
                  <a:t>S: Pendiente de modulación (Hz/s)</a:t>
                </a:r>
                <a:br>
                  <a:rPr lang="es-EC" sz="1600" dirty="0">
                    <a:latin typeface="Arial" panose="020B0604020202020204" pitchFamily="34" charset="0"/>
                    <a:ea typeface="Calibri" panose="020F0502020204030204" pitchFamily="34" charset="0"/>
                    <a:cs typeface="Arial" panose="020B0604020202020204" pitchFamily="34" charset="0"/>
                  </a:rPr>
                </a:br>
                <a:r>
                  <a:rPr lang="es-EC" sz="1600" dirty="0">
                    <a:latin typeface="Arial" panose="020B0604020202020204" pitchFamily="34" charset="0"/>
                    <a:ea typeface="Calibri" panose="020F0502020204030204" pitchFamily="34" charset="0"/>
                    <a:cs typeface="Arial" panose="020B0604020202020204" pitchFamily="34" charset="0"/>
                  </a:rPr>
                  <a:t>d: Distancia del objetivo al radar (m)</a:t>
                </a:r>
                <a:br>
                  <a:rPr lang="es-EC" sz="1600" dirty="0">
                    <a:latin typeface="Arial" panose="020B0604020202020204" pitchFamily="34" charset="0"/>
                    <a:ea typeface="Calibri" panose="020F0502020204030204" pitchFamily="34" charset="0"/>
                    <a:cs typeface="Arial" panose="020B0604020202020204" pitchFamily="34" charset="0"/>
                  </a:rPr>
                </a:br>
                <a:r>
                  <a:rPr lang="es-EC" sz="1600" dirty="0">
                    <a:latin typeface="Arial" panose="020B0604020202020204" pitchFamily="34" charset="0"/>
                    <a:ea typeface="Calibri" panose="020F0502020204030204" pitchFamily="34" charset="0"/>
                    <a:cs typeface="Arial" panose="020B0604020202020204" pitchFamily="34" charset="0"/>
                  </a:rPr>
                  <a:t>c: Velocidad de la luz (m/s)</a:t>
                </a:r>
                <a:endParaRPr lang="es-EC" sz="1600" dirty="0"/>
              </a:p>
            </p:txBody>
          </p:sp>
        </mc:Choice>
        <mc:Fallback xmlns="">
          <p:sp>
            <p:nvSpPr>
              <p:cNvPr id="9" name="Rectángulo 8"/>
              <p:cNvSpPr>
                <a:spLocks noRot="1" noChangeAspect="1" noMove="1" noResize="1" noEditPoints="1" noAdjustHandles="1" noChangeArrowheads="1" noChangeShapeType="1" noTextEdit="1"/>
              </p:cNvSpPr>
              <p:nvPr/>
            </p:nvSpPr>
            <p:spPr>
              <a:xfrm>
                <a:off x="378919" y="3816482"/>
                <a:ext cx="3692870" cy="1323439"/>
              </a:xfrm>
              <a:prstGeom prst="rect">
                <a:avLst/>
              </a:prstGeom>
              <a:blipFill>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324400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17410"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Metodología</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a:t>9</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ángulo 3"/>
          <p:cNvSpPr/>
          <p:nvPr/>
        </p:nvSpPr>
        <p:spPr>
          <a:xfrm>
            <a:off x="328681" y="766813"/>
            <a:ext cx="6586418"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Cálculo de Velocidad para varios objetivos (</a:t>
            </a:r>
            <a:r>
              <a:rPr lang="es-EC" b="1">
                <a:solidFill>
                  <a:srgbClr val="336600"/>
                </a:solidFill>
                <a:latin typeface="Times New Roman" panose="02020603050405020304" pitchFamily="18" charset="0"/>
                <a:cs typeface="Times New Roman" panose="02020603050405020304" pitchFamily="18" charset="0"/>
              </a:rPr>
              <a:t>FFT </a:t>
            </a:r>
            <a:r>
              <a:rPr lang="es-EC" b="1" dirty="0" err="1">
                <a:solidFill>
                  <a:srgbClr val="336600"/>
                </a:solidFill>
                <a:latin typeface="Times New Roman" panose="02020603050405020304" pitchFamily="18" charset="0"/>
                <a:cs typeface="Times New Roman" panose="02020603050405020304" pitchFamily="18" charset="0"/>
              </a:rPr>
              <a:t>Range-Doppler</a:t>
            </a:r>
            <a:r>
              <a:rPr lang="es-EC" b="1" dirty="0">
                <a:solidFill>
                  <a:srgbClr val="336600"/>
                </a:solidFill>
                <a:latin typeface="Times New Roman" panose="02020603050405020304" pitchFamily="18" charset="0"/>
                <a:cs typeface="Times New Roman" panose="02020603050405020304" pitchFamily="18" charset="0"/>
              </a:rPr>
              <a:t>)</a:t>
            </a:r>
          </a:p>
        </p:txBody>
      </p:sp>
      <p:sp>
        <p:nvSpPr>
          <p:cNvPr id="6" name="Rectángulo 5"/>
          <p:cNvSpPr/>
          <p:nvPr/>
        </p:nvSpPr>
        <p:spPr>
          <a:xfrm>
            <a:off x="2717810" y="1265541"/>
            <a:ext cx="4060811" cy="584775"/>
          </a:xfrm>
          <a:prstGeom prst="rect">
            <a:avLst/>
          </a:prstGeom>
        </p:spPr>
        <p:txBody>
          <a:bodyPr wrap="square">
            <a:spAutoFit/>
          </a:bodyPr>
          <a:lstStyle/>
          <a:p>
            <a:r>
              <a:rPr lang="es-EC" sz="1600" dirty="0">
                <a:latin typeface="Arial" panose="020B0604020202020204" pitchFamily="34" charset="0"/>
                <a:ea typeface="Calibri" panose="020F0502020204030204" pitchFamily="34" charset="0"/>
                <a:cs typeface="Arial" panose="020B0604020202020204" pitchFamily="34" charset="0"/>
              </a:rPr>
              <a:t>FFT Bidimensional obteniendo distancia y</a:t>
            </a:r>
            <a:br>
              <a:rPr lang="es-EC" sz="1600" dirty="0">
                <a:latin typeface="Arial" panose="020B0604020202020204" pitchFamily="34" charset="0"/>
                <a:ea typeface="Calibri" panose="020F0502020204030204" pitchFamily="34" charset="0"/>
                <a:cs typeface="Arial" panose="020B0604020202020204" pitchFamily="34" charset="0"/>
              </a:rPr>
            </a:br>
            <a:r>
              <a:rPr lang="es-EC" sz="1600" dirty="0">
                <a:latin typeface="Arial" panose="020B0604020202020204" pitchFamily="34" charset="0"/>
                <a:ea typeface="Calibri" panose="020F0502020204030204" pitchFamily="34" charset="0"/>
                <a:cs typeface="Arial" panose="020B0604020202020204" pitchFamily="34" charset="0"/>
              </a:rPr>
              <a:t>velocidad en un mismo punto.</a:t>
            </a:r>
            <a:endParaRPr lang="es-EC" sz="1600" dirty="0"/>
          </a:p>
        </p:txBody>
      </p:sp>
      <p:pic>
        <p:nvPicPr>
          <p:cNvPr id="10" name="Imagen 9"/>
          <p:cNvPicPr/>
          <p:nvPr/>
        </p:nvPicPr>
        <p:blipFill>
          <a:blip r:embed="rId2"/>
          <a:stretch>
            <a:fillRect/>
          </a:stretch>
        </p:blipFill>
        <p:spPr>
          <a:xfrm>
            <a:off x="1597512" y="1972857"/>
            <a:ext cx="5963347" cy="3804044"/>
          </a:xfrm>
          <a:prstGeom prst="rect">
            <a:avLst/>
          </a:prstGeom>
        </p:spPr>
      </p:pic>
    </p:spTree>
    <p:extLst>
      <p:ext uri="{BB962C8B-B14F-4D97-AF65-F5344CB8AC3E}">
        <p14:creationId xmlns:p14="http://schemas.microsoft.com/office/powerpoint/2010/main" val="2435826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17410"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Metodología</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a:t>10</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ángulo 3"/>
          <p:cNvSpPr/>
          <p:nvPr/>
        </p:nvSpPr>
        <p:spPr>
          <a:xfrm>
            <a:off x="2536126" y="802646"/>
            <a:ext cx="4192173"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Cálculo del Ángulo para varios objetivos</a:t>
            </a:r>
          </a:p>
        </p:txBody>
      </p:sp>
      <p:sp>
        <p:nvSpPr>
          <p:cNvPr id="5" name="Rectángulo 4"/>
          <p:cNvSpPr/>
          <p:nvPr/>
        </p:nvSpPr>
        <p:spPr>
          <a:xfrm>
            <a:off x="705967" y="1360871"/>
            <a:ext cx="8229600" cy="584775"/>
          </a:xfrm>
          <a:prstGeom prst="rect">
            <a:avLst/>
          </a:prstGeom>
        </p:spPr>
        <p:txBody>
          <a:bodyPr wrap="square">
            <a:spAutoFit/>
          </a:bodyPr>
          <a:lstStyle/>
          <a:p>
            <a:r>
              <a:rPr lang="es-EC" sz="1600" b="1" dirty="0"/>
              <a:t>Aclaración:</a:t>
            </a:r>
            <a:r>
              <a:rPr lang="es-EC" sz="1600" dirty="0"/>
              <a:t> Se puede aplicar una 3D FFT a configuraciones MIMO, pero requisito mínimo tener en la configuración de 2 antenas receptoras y 1 transmisora. </a:t>
            </a:r>
          </a:p>
        </p:txBody>
      </p:sp>
      <p:pic>
        <p:nvPicPr>
          <p:cNvPr id="7" name="Imagen 6"/>
          <p:cNvPicPr/>
          <p:nvPr/>
        </p:nvPicPr>
        <p:blipFill>
          <a:blip r:embed="rId2"/>
          <a:stretch>
            <a:fillRect/>
          </a:stretch>
        </p:blipFill>
        <p:spPr>
          <a:xfrm>
            <a:off x="705967" y="2298302"/>
            <a:ext cx="4604528" cy="2771841"/>
          </a:xfrm>
          <a:prstGeom prst="rect">
            <a:avLst/>
          </a:prstGeom>
        </p:spPr>
      </p:pic>
      <mc:AlternateContent xmlns:mc="http://schemas.openxmlformats.org/markup-compatibility/2006" xmlns:a14="http://schemas.microsoft.com/office/drawing/2010/main">
        <mc:Choice Requires="a14">
          <p:sp>
            <p:nvSpPr>
              <p:cNvPr id="8" name="Rectángulo 7"/>
              <p:cNvSpPr/>
              <p:nvPr/>
            </p:nvSpPr>
            <p:spPr>
              <a:xfrm>
                <a:off x="6006853" y="3375035"/>
                <a:ext cx="1756185" cy="618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𝛼</m:t>
                      </m:r>
                      <m:r>
                        <a:rPr lang="es-EC" i="0">
                          <a:latin typeface="Cambria Math" panose="02040503050406030204" pitchFamily="18" charset="0"/>
                        </a:rPr>
                        <m:t> =</m:t>
                      </m:r>
                      <m:sSup>
                        <m:sSupPr>
                          <m:ctrlPr>
                            <a:rPr lang="es-EC" i="1">
                              <a:latin typeface="Cambria Math" panose="02040503050406030204" pitchFamily="18" charset="0"/>
                            </a:rPr>
                          </m:ctrlPr>
                        </m:sSupPr>
                        <m:e>
                          <m:r>
                            <a:rPr lang="es-EC" i="1">
                              <a:latin typeface="Cambria Math" panose="02040503050406030204" pitchFamily="18" charset="0"/>
                            </a:rPr>
                            <m:t>𝑠𝑖𝑛</m:t>
                          </m:r>
                        </m:e>
                        <m:sup>
                          <m:r>
                            <a:rPr lang="es-EC" i="0">
                              <a:latin typeface="Cambria Math" panose="02040503050406030204" pitchFamily="18" charset="0"/>
                            </a:rPr>
                            <m:t>−1</m:t>
                          </m:r>
                        </m:sup>
                      </m:sSup>
                      <m:f>
                        <m:fPr>
                          <m:ctrlPr>
                            <a:rPr lang="es-EC" i="1">
                              <a:latin typeface="Cambria Math" panose="02040503050406030204" pitchFamily="18" charset="0"/>
                            </a:rPr>
                          </m:ctrlPr>
                        </m:fPr>
                        <m:num>
                          <m:r>
                            <a:rPr lang="es-EC" i="1">
                              <a:latin typeface="Cambria Math" panose="02040503050406030204" pitchFamily="18" charset="0"/>
                            </a:rPr>
                            <m:t>𝜆</m:t>
                          </m:r>
                          <m:r>
                            <a:rPr lang="es-EC" i="0">
                              <a:latin typeface="Cambria Math" panose="02040503050406030204" pitchFamily="18" charset="0"/>
                            </a:rPr>
                            <m:t>∆</m:t>
                          </m:r>
                          <m:r>
                            <a:rPr lang="es-EC" i="1">
                              <a:latin typeface="Cambria Math" panose="02040503050406030204" pitchFamily="18" charset="0"/>
                            </a:rPr>
                            <m:t>𝜑</m:t>
                          </m:r>
                        </m:num>
                        <m:den>
                          <m:r>
                            <a:rPr lang="es-EC" i="0">
                              <a:latin typeface="Cambria Math" panose="02040503050406030204" pitchFamily="18" charset="0"/>
                            </a:rPr>
                            <m:t>2</m:t>
                          </m:r>
                          <m:r>
                            <a:rPr lang="es-EC" i="1">
                              <a:latin typeface="Cambria Math" panose="02040503050406030204" pitchFamily="18" charset="0"/>
                            </a:rPr>
                            <m:t>𝜋</m:t>
                          </m:r>
                          <m:r>
                            <a:rPr lang="es-EC" i="1">
                              <a:latin typeface="Cambria Math" panose="02040503050406030204" pitchFamily="18" charset="0"/>
                            </a:rPr>
                            <m:t>𝑑</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6006853" y="3375035"/>
                <a:ext cx="1756185" cy="618374"/>
              </a:xfrm>
              <a:prstGeom prst="rect">
                <a:avLst/>
              </a:prstGeom>
              <a:blipFill>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480018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17410"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Metodología</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a:t>11</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ángulo 3"/>
          <p:cNvSpPr/>
          <p:nvPr/>
        </p:nvSpPr>
        <p:spPr>
          <a:xfrm>
            <a:off x="371032" y="805162"/>
            <a:ext cx="2929328"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Uso del </a:t>
            </a:r>
            <a:r>
              <a:rPr lang="es-EC" b="1" dirty="0" err="1">
                <a:solidFill>
                  <a:srgbClr val="336600"/>
                </a:solidFill>
                <a:latin typeface="Times New Roman" panose="02020603050405020304" pitchFamily="18" charset="0"/>
                <a:cs typeface="Times New Roman" panose="02020603050405020304" pitchFamily="18" charset="0"/>
              </a:rPr>
              <a:t>Toolbox</a:t>
            </a:r>
            <a:r>
              <a:rPr lang="es-EC" b="1" dirty="0">
                <a:solidFill>
                  <a:srgbClr val="336600"/>
                </a:solidFill>
                <a:latin typeface="Times New Roman" panose="02020603050405020304" pitchFamily="18" charset="0"/>
                <a:cs typeface="Times New Roman" panose="02020603050405020304" pitchFamily="18" charset="0"/>
              </a:rPr>
              <a:t> de </a:t>
            </a:r>
            <a:r>
              <a:rPr lang="es-EC" b="1" dirty="0" err="1">
                <a:solidFill>
                  <a:srgbClr val="336600"/>
                </a:solidFill>
                <a:latin typeface="Times New Roman" panose="02020603050405020304" pitchFamily="18" charset="0"/>
                <a:cs typeface="Times New Roman" panose="02020603050405020304" pitchFamily="18" charset="0"/>
              </a:rPr>
              <a:t>Infineon</a:t>
            </a:r>
            <a:endParaRPr lang="es-EC" b="1" dirty="0">
              <a:solidFill>
                <a:srgbClr val="336600"/>
              </a:solidFill>
              <a:latin typeface="Times New Roman" panose="02020603050405020304" pitchFamily="18" charset="0"/>
              <a:cs typeface="Times New Roman" panose="02020603050405020304" pitchFamily="18" charset="0"/>
            </a:endParaRPr>
          </a:p>
        </p:txBody>
      </p:sp>
      <p:pic>
        <p:nvPicPr>
          <p:cNvPr id="7" name="Imagen 5">
            <a:extLst>
              <a:ext uri="{FF2B5EF4-FFF2-40B4-BE49-F238E27FC236}">
                <a16:creationId xmlns:a16="http://schemas.microsoft.com/office/drawing/2014/main" id="{2933E777-03F5-4E86-AC22-91A9AD6579B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880" y="1551295"/>
            <a:ext cx="7080240" cy="3960000"/>
          </a:xfrm>
          <a:prstGeom prst="rect">
            <a:avLst/>
          </a:prstGeom>
          <a:noFill/>
          <a:ln>
            <a:noFill/>
          </a:ln>
        </p:spPr>
      </p:pic>
    </p:spTree>
    <p:extLst>
      <p:ext uri="{BB962C8B-B14F-4D97-AF65-F5344CB8AC3E}">
        <p14:creationId xmlns:p14="http://schemas.microsoft.com/office/powerpoint/2010/main" val="798854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17410"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Metodología</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a:t>12</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ángulo 3"/>
          <p:cNvSpPr/>
          <p:nvPr/>
        </p:nvSpPr>
        <p:spPr>
          <a:xfrm>
            <a:off x="352983" y="630290"/>
            <a:ext cx="2929328"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Uso del </a:t>
            </a:r>
            <a:r>
              <a:rPr lang="es-EC" b="1" dirty="0" err="1">
                <a:solidFill>
                  <a:srgbClr val="336600"/>
                </a:solidFill>
                <a:latin typeface="Times New Roman" panose="02020603050405020304" pitchFamily="18" charset="0"/>
                <a:cs typeface="Times New Roman" panose="02020603050405020304" pitchFamily="18" charset="0"/>
              </a:rPr>
              <a:t>Toolbox</a:t>
            </a:r>
            <a:r>
              <a:rPr lang="es-EC" b="1" dirty="0">
                <a:solidFill>
                  <a:srgbClr val="336600"/>
                </a:solidFill>
                <a:latin typeface="Times New Roman" panose="02020603050405020304" pitchFamily="18" charset="0"/>
                <a:cs typeface="Times New Roman" panose="02020603050405020304" pitchFamily="18" charset="0"/>
              </a:rPr>
              <a:t> de </a:t>
            </a:r>
            <a:r>
              <a:rPr lang="es-EC" b="1" dirty="0" err="1">
                <a:solidFill>
                  <a:srgbClr val="336600"/>
                </a:solidFill>
                <a:latin typeface="Times New Roman" panose="02020603050405020304" pitchFamily="18" charset="0"/>
                <a:cs typeface="Times New Roman" panose="02020603050405020304" pitchFamily="18" charset="0"/>
              </a:rPr>
              <a:t>Infineon</a:t>
            </a:r>
            <a:endParaRPr lang="es-EC" b="1" dirty="0">
              <a:solidFill>
                <a:srgbClr val="336600"/>
              </a:solidFill>
              <a:latin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08813EAA-6583-415F-8D84-4EA894F96E14}"/>
              </a:ext>
            </a:extLst>
          </p:cNvPr>
          <p:cNvPicPr/>
          <p:nvPr/>
        </p:nvPicPr>
        <p:blipFill rotWithShape="1">
          <a:blip r:embed="rId2"/>
          <a:srcRect r="2011"/>
          <a:stretch/>
        </p:blipFill>
        <p:spPr bwMode="auto">
          <a:xfrm>
            <a:off x="1414722" y="1043135"/>
            <a:ext cx="6434976" cy="3661571"/>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22030BD3-B917-4A61-ABF9-F5C4D99058F4}"/>
              </a:ext>
            </a:extLst>
          </p:cNvPr>
          <p:cNvPicPr/>
          <p:nvPr/>
        </p:nvPicPr>
        <p:blipFill rotWithShape="1">
          <a:blip r:embed="rId3">
            <a:extLst>
              <a:ext uri="{28A0092B-C50C-407E-A947-70E740481C1C}">
                <a14:useLocalDpi xmlns:a14="http://schemas.microsoft.com/office/drawing/2010/main" val="0"/>
              </a:ext>
            </a:extLst>
          </a:blip>
          <a:srcRect t="23104" r="37017"/>
          <a:stretch/>
        </p:blipFill>
        <p:spPr bwMode="auto">
          <a:xfrm>
            <a:off x="2527639" y="4934876"/>
            <a:ext cx="4209142" cy="11179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3378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17410"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Metodología</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a:t>13</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ángulo 3"/>
          <p:cNvSpPr/>
          <p:nvPr/>
        </p:nvSpPr>
        <p:spPr>
          <a:xfrm>
            <a:off x="301687" y="832458"/>
            <a:ext cx="2403222" cy="369332"/>
          </a:xfrm>
          <a:prstGeom prst="rect">
            <a:avLst/>
          </a:prstGeom>
        </p:spPr>
        <p:txBody>
          <a:bodyPr wrap="none">
            <a:spAutoFit/>
          </a:bodyPr>
          <a:lstStyle/>
          <a:p>
            <a:pPr marL="0" indent="0" algn="just">
              <a:buNone/>
            </a:pPr>
            <a:r>
              <a:rPr lang="es-MX" b="1" dirty="0">
                <a:solidFill>
                  <a:srgbClr val="336600"/>
                </a:solidFill>
                <a:latin typeface="Times New Roman" panose="02020603050405020304" pitchFamily="18" charset="0"/>
                <a:cs typeface="Times New Roman" panose="02020603050405020304" pitchFamily="18" charset="0"/>
              </a:rPr>
              <a:t>O</a:t>
            </a:r>
            <a:r>
              <a:rPr lang="es-EC" b="1">
                <a:solidFill>
                  <a:srgbClr val="336600"/>
                </a:solidFill>
                <a:latin typeface="Times New Roman" panose="02020603050405020304" pitchFamily="18" charset="0"/>
                <a:cs typeface="Times New Roman" panose="02020603050405020304" pitchFamily="18" charset="0"/>
              </a:rPr>
              <a:t>bjetivos</a:t>
            </a:r>
            <a:r>
              <a:rPr lang="es-EC" b="1" dirty="0">
                <a:solidFill>
                  <a:srgbClr val="336600"/>
                </a:solidFill>
                <a:latin typeface="Times New Roman" panose="02020603050405020304" pitchFamily="18" charset="0"/>
                <a:cs typeface="Times New Roman" panose="02020603050405020304" pitchFamily="18" charset="0"/>
              </a:rPr>
              <a:t> de detección</a:t>
            </a:r>
          </a:p>
        </p:txBody>
      </p:sp>
      <p:pic>
        <p:nvPicPr>
          <p:cNvPr id="7" name="Imagen 5">
            <a:extLst>
              <a:ext uri="{FF2B5EF4-FFF2-40B4-BE49-F238E27FC236}">
                <a16:creationId xmlns:a16="http://schemas.microsoft.com/office/drawing/2014/main" id="{22D887C6-10E7-4358-88FD-D69A617BF381}"/>
              </a:ext>
            </a:extLst>
          </p:cNvPr>
          <p:cNvPicPr/>
          <p:nvPr/>
        </p:nvPicPr>
        <p:blipFill rotWithShape="1">
          <a:blip r:embed="rId2" cstate="print">
            <a:extLst>
              <a:ext uri="{28A0092B-C50C-407E-A947-70E740481C1C}">
                <a14:useLocalDpi xmlns:a14="http://schemas.microsoft.com/office/drawing/2010/main" val="0"/>
              </a:ext>
            </a:extLst>
          </a:blip>
          <a:srcRect t="12009" r="2067" b="6281"/>
          <a:stretch/>
        </p:blipFill>
        <p:spPr bwMode="auto">
          <a:xfrm>
            <a:off x="3013040" y="3294635"/>
            <a:ext cx="3113723" cy="2148114"/>
          </a:xfrm>
          <a:prstGeom prst="rect">
            <a:avLst/>
          </a:prstGeom>
          <a:noFill/>
          <a:ln>
            <a:noFill/>
          </a:ln>
        </p:spPr>
      </p:pic>
      <p:pic>
        <p:nvPicPr>
          <p:cNvPr id="8" name="Imagen 9">
            <a:extLst>
              <a:ext uri="{FF2B5EF4-FFF2-40B4-BE49-F238E27FC236}">
                <a16:creationId xmlns:a16="http://schemas.microsoft.com/office/drawing/2014/main" id="{01D4C25B-EBE9-461B-AB5D-BA79494E0A9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7410" y="1673424"/>
            <a:ext cx="2108200" cy="2880000"/>
          </a:xfrm>
          <a:prstGeom prst="rect">
            <a:avLst/>
          </a:prstGeom>
          <a:noFill/>
          <a:ln>
            <a:noFill/>
          </a:ln>
        </p:spPr>
      </p:pic>
      <p:pic>
        <p:nvPicPr>
          <p:cNvPr id="9" name="Imagen 11">
            <a:extLst>
              <a:ext uri="{FF2B5EF4-FFF2-40B4-BE49-F238E27FC236}">
                <a16:creationId xmlns:a16="http://schemas.microsoft.com/office/drawing/2014/main" id="{79B4EEDA-7728-4487-8D79-064772A81F3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4193" y="1673424"/>
            <a:ext cx="2095500" cy="2880000"/>
          </a:xfrm>
          <a:prstGeom prst="rect">
            <a:avLst/>
          </a:prstGeom>
          <a:noFill/>
          <a:ln>
            <a:noFill/>
          </a:ln>
        </p:spPr>
      </p:pic>
      <mc:AlternateContent xmlns:mc="http://schemas.openxmlformats.org/markup-compatibility/2006">
        <mc:Choice xmlns:a14="http://schemas.microsoft.com/office/drawing/2010/main" Requires="a14">
          <p:sp>
            <p:nvSpPr>
              <p:cNvPr id="11" name="CuadroTexto 14">
                <a:extLst>
                  <a:ext uri="{FF2B5EF4-FFF2-40B4-BE49-F238E27FC236}">
                    <a16:creationId xmlns:a16="http://schemas.microsoft.com/office/drawing/2014/main" id="{093394ED-A5AB-44E3-BFFB-836E9B70D43A}"/>
                  </a:ext>
                </a:extLst>
              </p:cNvPr>
              <p:cNvSpPr txBox="1"/>
              <p:nvPr/>
            </p:nvSpPr>
            <p:spPr>
              <a:xfrm>
                <a:off x="6360332" y="4593729"/>
                <a:ext cx="2403222" cy="3755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𝑚</m:t>
                          </m:r>
                          <m:r>
                            <a:rPr lang="es-EC" i="1">
                              <a:latin typeface="Cambria Math" panose="02040503050406030204" pitchFamily="18" charset="0"/>
                            </a:rPr>
                            <m:t>á</m:t>
                          </m:r>
                          <m:r>
                            <a:rPr lang="es-EC" i="1">
                              <a:latin typeface="Cambria Math" panose="02040503050406030204" pitchFamily="18" charset="0"/>
                            </a:rPr>
                            <m:t>𝑥</m:t>
                          </m:r>
                        </m:sub>
                      </m:sSub>
                      <m:r>
                        <a:rPr lang="es-EC" i="1">
                          <a:latin typeface="Cambria Math" panose="02040503050406030204" pitchFamily="18" charset="0"/>
                        </a:rPr>
                        <m:t>=0.</m:t>
                      </m:r>
                      <m:r>
                        <a:rPr lang="es-MX" b="0" i="1" smtClean="0">
                          <a:latin typeface="Cambria Math" panose="02040503050406030204" pitchFamily="18" charset="0"/>
                        </a:rPr>
                        <m:t>112</m:t>
                      </m:r>
                      <m:r>
                        <a:rPr lang="es-EC" i="1">
                          <a:latin typeface="Cambria Math" panose="02040503050406030204" pitchFamily="18" charset="0"/>
                        </a:rPr>
                        <m:t> </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1">
                              <a:latin typeface="Cambria Math" panose="02040503050406030204" pitchFamily="18" charset="0"/>
                            </a:rPr>
                            <m:t>2</m:t>
                          </m:r>
                        </m:sup>
                      </m:sSup>
                    </m:oMath>
                  </m:oMathPara>
                </a14:m>
                <a:endParaRPr lang="es-EC" dirty="0"/>
              </a:p>
            </p:txBody>
          </p:sp>
        </mc:Choice>
        <mc:Fallback>
          <p:sp>
            <p:nvSpPr>
              <p:cNvPr id="11" name="CuadroTexto 14">
                <a:extLst>
                  <a:ext uri="{FF2B5EF4-FFF2-40B4-BE49-F238E27FC236}">
                    <a16:creationId xmlns:a16="http://schemas.microsoft.com/office/drawing/2014/main" id="{093394ED-A5AB-44E3-BFFB-836E9B70D43A}"/>
                  </a:ext>
                </a:extLst>
              </p:cNvPr>
              <p:cNvSpPr txBox="1">
                <a:spLocks noRot="1" noChangeAspect="1" noMove="1" noResize="1" noEditPoints="1" noAdjustHandles="1" noChangeArrowheads="1" noChangeShapeType="1" noTextEdit="1"/>
              </p:cNvSpPr>
              <p:nvPr/>
            </p:nvSpPr>
            <p:spPr>
              <a:xfrm>
                <a:off x="6360332" y="4593729"/>
                <a:ext cx="2403222" cy="375552"/>
              </a:xfrm>
              <a:prstGeom prst="rect">
                <a:avLst/>
              </a:prstGeom>
              <a:blipFill>
                <a:blip r:embed="rId5"/>
                <a:stretch>
                  <a:fillRect b="-163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CuadroTexto 15">
                <a:extLst>
                  <a:ext uri="{FF2B5EF4-FFF2-40B4-BE49-F238E27FC236}">
                    <a16:creationId xmlns:a16="http://schemas.microsoft.com/office/drawing/2014/main" id="{CF6EE048-A271-412D-B38E-5025D25E98C0}"/>
                  </a:ext>
                </a:extLst>
              </p:cNvPr>
              <p:cNvSpPr txBox="1"/>
              <p:nvPr/>
            </p:nvSpPr>
            <p:spPr>
              <a:xfrm>
                <a:off x="464795" y="4784615"/>
                <a:ext cx="221342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r>
                        <a:rPr lang="es-EC" i="0">
                          <a:latin typeface="Cambria Math" panose="02040503050406030204" pitchFamily="18" charset="0"/>
                        </a:rPr>
                        <m:t>=0.0227 </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oMath>
                  </m:oMathPara>
                </a14:m>
                <a:endParaRPr lang="es-EC" dirty="0"/>
              </a:p>
            </p:txBody>
          </p:sp>
        </mc:Choice>
        <mc:Fallback xmlns="">
          <p:sp>
            <p:nvSpPr>
              <p:cNvPr id="13" name="CuadroTexto 12">
                <a:extLst>
                  <a:ext uri="{FF2B5EF4-FFF2-40B4-BE49-F238E27FC236}">
                    <a16:creationId xmlns:a16="http://schemas.microsoft.com/office/drawing/2014/main" id="{CF6EE048-A271-412D-B38E-5025D25E98C0}"/>
                  </a:ext>
                </a:extLst>
              </p:cNvPr>
              <p:cNvSpPr txBox="1">
                <a:spLocks noRot="1" noChangeAspect="1" noMove="1" noResize="1" noEditPoints="1" noAdjustHandles="1" noChangeArrowheads="1" noChangeShapeType="1" noTextEdit="1"/>
              </p:cNvSpPr>
              <p:nvPr/>
            </p:nvSpPr>
            <p:spPr>
              <a:xfrm>
                <a:off x="464795" y="4784615"/>
                <a:ext cx="2213429" cy="369332"/>
              </a:xfrm>
              <a:prstGeom prst="rect">
                <a:avLst/>
              </a:prstGeom>
              <a:blipFill>
                <a:blip r:embed="rId6"/>
                <a:stretch>
                  <a:fillRect b="-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CuadroTexto 16">
                <a:extLst>
                  <a:ext uri="{FF2B5EF4-FFF2-40B4-BE49-F238E27FC236}">
                    <a16:creationId xmlns:a16="http://schemas.microsoft.com/office/drawing/2014/main" id="{5654BEB4-D3D2-48C6-BC3A-760F4630C150}"/>
                  </a:ext>
                </a:extLst>
              </p:cNvPr>
              <p:cNvSpPr txBox="1"/>
              <p:nvPr/>
            </p:nvSpPr>
            <p:spPr>
              <a:xfrm>
                <a:off x="3463187" y="2683698"/>
                <a:ext cx="221342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r>
                        <a:rPr lang="es-EC" i="0">
                          <a:latin typeface="Cambria Math" panose="02040503050406030204" pitchFamily="18" charset="0"/>
                        </a:rPr>
                        <m:t>=</m:t>
                      </m:r>
                      <m:r>
                        <a:rPr lang="es-MX" b="0" i="0" smtClean="0">
                          <a:latin typeface="Cambria Math" panose="02040503050406030204" pitchFamily="18" charset="0"/>
                        </a:rPr>
                        <m:t>1</m:t>
                      </m:r>
                      <m:r>
                        <a:rPr lang="es-EC" i="0">
                          <a:latin typeface="Cambria Math" panose="02040503050406030204" pitchFamily="18" charset="0"/>
                        </a:rPr>
                        <m:t> </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oMath>
                  </m:oMathPara>
                </a14:m>
                <a:endParaRPr lang="es-EC" dirty="0"/>
              </a:p>
            </p:txBody>
          </p:sp>
        </mc:Choice>
        <mc:Fallback xmlns="">
          <p:sp>
            <p:nvSpPr>
              <p:cNvPr id="14" name="CuadroTexto 13">
                <a:extLst>
                  <a:ext uri="{FF2B5EF4-FFF2-40B4-BE49-F238E27FC236}">
                    <a16:creationId xmlns:a16="http://schemas.microsoft.com/office/drawing/2014/main" id="{5654BEB4-D3D2-48C6-BC3A-760F4630C150}"/>
                  </a:ext>
                </a:extLst>
              </p:cNvPr>
              <p:cNvSpPr txBox="1">
                <a:spLocks noRot="1" noChangeAspect="1" noMove="1" noResize="1" noEditPoints="1" noAdjustHandles="1" noChangeArrowheads="1" noChangeShapeType="1" noTextEdit="1"/>
              </p:cNvSpPr>
              <p:nvPr/>
            </p:nvSpPr>
            <p:spPr>
              <a:xfrm>
                <a:off x="3525495" y="2598447"/>
                <a:ext cx="2213429" cy="369332"/>
              </a:xfrm>
              <a:prstGeom prst="rect">
                <a:avLst/>
              </a:prstGeom>
              <a:blipFill>
                <a:blip r:embed="rId7"/>
                <a:stretch>
                  <a:fillRect b="-1639"/>
                </a:stretch>
              </a:blipFill>
            </p:spPr>
            <p:txBody>
              <a:bodyPr/>
              <a:lstStyle/>
              <a:p>
                <a:r>
                  <a:rPr lang="es-EC">
                    <a:noFill/>
                  </a:rPr>
                  <a:t> </a:t>
                </a:r>
              </a:p>
            </p:txBody>
          </p:sp>
        </mc:Fallback>
      </mc:AlternateContent>
    </p:spTree>
    <p:extLst>
      <p:ext uri="{BB962C8B-B14F-4D97-AF65-F5344CB8AC3E}">
        <p14:creationId xmlns:p14="http://schemas.microsoft.com/office/powerpoint/2010/main" val="3871679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17410"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Metodología</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a:t>14</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ángulo 3"/>
          <p:cNvSpPr/>
          <p:nvPr/>
        </p:nvSpPr>
        <p:spPr>
          <a:xfrm>
            <a:off x="352983" y="571500"/>
            <a:ext cx="2300630"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Escenario de pruebas</a:t>
            </a:r>
          </a:p>
        </p:txBody>
      </p:sp>
      <p:pic>
        <p:nvPicPr>
          <p:cNvPr id="9" name="Imagen 4">
            <a:extLst>
              <a:ext uri="{FF2B5EF4-FFF2-40B4-BE49-F238E27FC236}">
                <a16:creationId xmlns:a16="http://schemas.microsoft.com/office/drawing/2014/main" id="{6D7F9FAE-ACEB-4809-AFBA-C4FAB658BD4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7410" y="1101925"/>
            <a:ext cx="3616558" cy="4819498"/>
          </a:xfrm>
          <a:prstGeom prst="rect">
            <a:avLst/>
          </a:prstGeom>
          <a:noFill/>
          <a:ln>
            <a:noFill/>
          </a:ln>
        </p:spPr>
      </p:pic>
      <p:pic>
        <p:nvPicPr>
          <p:cNvPr id="10" name="Imagen 9">
            <a:extLst>
              <a:ext uri="{FF2B5EF4-FFF2-40B4-BE49-F238E27FC236}">
                <a16:creationId xmlns:a16="http://schemas.microsoft.com/office/drawing/2014/main" id="{D25330B5-5336-4199-A7D6-28BBEE5DAB9E}"/>
              </a:ext>
            </a:extLst>
          </p:cNvPr>
          <p:cNvPicPr/>
          <p:nvPr/>
        </p:nvPicPr>
        <p:blipFill>
          <a:blip r:embed="rId3"/>
          <a:stretch>
            <a:fillRect/>
          </a:stretch>
        </p:blipFill>
        <p:spPr>
          <a:xfrm>
            <a:off x="4620066" y="2399757"/>
            <a:ext cx="3872956" cy="1654171"/>
          </a:xfrm>
          <a:prstGeom prst="rect">
            <a:avLst/>
          </a:prstGeom>
        </p:spPr>
      </p:pic>
      <p:pic>
        <p:nvPicPr>
          <p:cNvPr id="11" name="Imagen 10">
            <a:extLst>
              <a:ext uri="{FF2B5EF4-FFF2-40B4-BE49-F238E27FC236}">
                <a16:creationId xmlns:a16="http://schemas.microsoft.com/office/drawing/2014/main" id="{8FB5D436-5878-4FB2-ACA8-739AAFCDFE97}"/>
              </a:ext>
            </a:extLst>
          </p:cNvPr>
          <p:cNvPicPr/>
          <p:nvPr/>
        </p:nvPicPr>
        <p:blipFill>
          <a:blip r:embed="rId4"/>
          <a:stretch>
            <a:fillRect/>
          </a:stretch>
        </p:blipFill>
        <p:spPr>
          <a:xfrm>
            <a:off x="4607922" y="614936"/>
            <a:ext cx="3897243" cy="1789563"/>
          </a:xfrm>
          <a:prstGeom prst="rect">
            <a:avLst/>
          </a:prstGeom>
        </p:spPr>
      </p:pic>
      <p:pic>
        <p:nvPicPr>
          <p:cNvPr id="12" name="Imagen 11">
            <a:extLst>
              <a:ext uri="{FF2B5EF4-FFF2-40B4-BE49-F238E27FC236}">
                <a16:creationId xmlns:a16="http://schemas.microsoft.com/office/drawing/2014/main" id="{5761A793-1C07-4288-901B-517A319B87B7}"/>
              </a:ext>
            </a:extLst>
          </p:cNvPr>
          <p:cNvPicPr/>
          <p:nvPr/>
        </p:nvPicPr>
        <p:blipFill>
          <a:blip r:embed="rId5"/>
          <a:stretch>
            <a:fillRect/>
          </a:stretch>
        </p:blipFill>
        <p:spPr>
          <a:xfrm>
            <a:off x="4620066" y="4092623"/>
            <a:ext cx="3872957" cy="1828800"/>
          </a:xfrm>
          <a:prstGeom prst="rect">
            <a:avLst/>
          </a:prstGeom>
        </p:spPr>
      </p:pic>
    </p:spTree>
    <p:extLst>
      <p:ext uri="{BB962C8B-B14F-4D97-AF65-F5344CB8AC3E}">
        <p14:creationId xmlns:p14="http://schemas.microsoft.com/office/powerpoint/2010/main" val="2417485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15</a:t>
            </a:r>
          </a:p>
        </p:txBody>
      </p:sp>
      <p:sp>
        <p:nvSpPr>
          <p:cNvPr id="9" name="Título 1"/>
          <p:cNvSpPr txBox="1">
            <a:spLocks/>
          </p:cNvSpPr>
          <p:nvPr/>
        </p:nvSpPr>
        <p:spPr>
          <a:xfrm>
            <a:off x="-3323" y="43410"/>
            <a:ext cx="8911687" cy="8017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latin typeface="Palatino Linotype" panose="02040502050505030304" pitchFamily="18" charset="0"/>
            </a:endParaRPr>
          </a:p>
        </p:txBody>
      </p:sp>
      <p:sp>
        <p:nvSpPr>
          <p:cNvPr id="6" name="Rectángulo 5"/>
          <p:cNvSpPr/>
          <p:nvPr/>
        </p:nvSpPr>
        <p:spPr>
          <a:xfrm>
            <a:off x="352983" y="600478"/>
            <a:ext cx="3867405"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Desarrollo de la aplicación en Matlab</a:t>
            </a:r>
          </a:p>
        </p:txBody>
      </p:sp>
      <p:sp>
        <p:nvSpPr>
          <p:cNvPr id="7" name="Rectángulo 6"/>
          <p:cNvSpPr/>
          <p:nvPr/>
        </p:nvSpPr>
        <p:spPr>
          <a:xfrm>
            <a:off x="517410" y="1343269"/>
            <a:ext cx="3755017" cy="338554"/>
          </a:xfrm>
          <a:prstGeom prst="rect">
            <a:avLst/>
          </a:prstGeom>
        </p:spPr>
        <p:txBody>
          <a:bodyPr wrap="square">
            <a:spAutoFit/>
          </a:bodyPr>
          <a:lstStyle/>
          <a:p>
            <a:r>
              <a:rPr lang="es-EC" sz="1600" dirty="0" err="1"/>
              <a:t>xxxxx</a:t>
            </a:r>
            <a:endParaRPr lang="es-EC" sz="1600" dirty="0"/>
          </a:p>
        </p:txBody>
      </p:sp>
      <p:pic>
        <p:nvPicPr>
          <p:cNvPr id="8" name="Imagen 1">
            <a:extLst>
              <a:ext uri="{FF2B5EF4-FFF2-40B4-BE49-F238E27FC236}">
                <a16:creationId xmlns:a16="http://schemas.microsoft.com/office/drawing/2014/main" id="{B9F663FF-6101-4C8D-A4DD-4C81AB76C107}"/>
              </a:ext>
            </a:extLst>
          </p:cNvPr>
          <p:cNvPicPr/>
          <p:nvPr/>
        </p:nvPicPr>
        <p:blipFill>
          <a:blip r:embed="rId2"/>
          <a:stretch>
            <a:fillRect/>
          </a:stretch>
        </p:blipFill>
        <p:spPr>
          <a:xfrm>
            <a:off x="381217" y="969810"/>
            <a:ext cx="8390954" cy="4806845"/>
          </a:xfrm>
          <a:prstGeom prst="rect">
            <a:avLst/>
          </a:prstGeom>
        </p:spPr>
      </p:pic>
    </p:spTree>
    <p:extLst>
      <p:ext uri="{BB962C8B-B14F-4D97-AF65-F5344CB8AC3E}">
        <p14:creationId xmlns:p14="http://schemas.microsoft.com/office/powerpoint/2010/main" val="3986965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16</a:t>
            </a:r>
          </a:p>
        </p:txBody>
      </p:sp>
      <p:sp>
        <p:nvSpPr>
          <p:cNvPr id="9" name="Título 1"/>
          <p:cNvSpPr txBox="1">
            <a:spLocks/>
          </p:cNvSpPr>
          <p:nvPr/>
        </p:nvSpPr>
        <p:spPr>
          <a:xfrm>
            <a:off x="-3323" y="43410"/>
            <a:ext cx="8911687" cy="8017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latin typeface="Palatino Linotype" panose="02040502050505030304" pitchFamily="18" charset="0"/>
            </a:endParaRPr>
          </a:p>
        </p:txBody>
      </p:sp>
      <p:sp>
        <p:nvSpPr>
          <p:cNvPr id="6" name="Rectángulo 5"/>
          <p:cNvSpPr/>
          <p:nvPr/>
        </p:nvSpPr>
        <p:spPr>
          <a:xfrm>
            <a:off x="352983" y="639221"/>
            <a:ext cx="3867405"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Desarrollo de la aplicación en Matlab</a:t>
            </a:r>
          </a:p>
        </p:txBody>
      </p:sp>
      <p:pic>
        <p:nvPicPr>
          <p:cNvPr id="10" name="Imagen 9">
            <a:extLst>
              <a:ext uri="{FF2B5EF4-FFF2-40B4-BE49-F238E27FC236}">
                <a16:creationId xmlns:a16="http://schemas.microsoft.com/office/drawing/2014/main" id="{04B4F7A2-CC02-4AF5-AB54-2325C31E7D3F}"/>
              </a:ext>
            </a:extLst>
          </p:cNvPr>
          <p:cNvPicPr/>
          <p:nvPr/>
        </p:nvPicPr>
        <p:blipFill rotWithShape="1">
          <a:blip r:embed="rId2" cstate="print">
            <a:extLst>
              <a:ext uri="{28A0092B-C50C-407E-A947-70E740481C1C}">
                <a14:useLocalDpi xmlns:a14="http://schemas.microsoft.com/office/drawing/2010/main" val="0"/>
              </a:ext>
            </a:extLst>
          </a:blip>
          <a:srcRect t="1065"/>
          <a:stretch/>
        </p:blipFill>
        <p:spPr bwMode="auto">
          <a:xfrm>
            <a:off x="352983" y="1244902"/>
            <a:ext cx="6842240" cy="4680565"/>
          </a:xfrm>
          <a:prstGeom prst="rect">
            <a:avLst/>
          </a:prstGeom>
          <a:noFill/>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69A21AF5-E189-4C02-9C71-273C495ECE8E}"/>
              </a:ext>
            </a:extLst>
          </p:cNvPr>
          <p:cNvPicPr/>
          <p:nvPr/>
        </p:nvPicPr>
        <p:blipFill rotWithShape="1">
          <a:blip r:embed="rId3">
            <a:extLst>
              <a:ext uri="{28A0092B-C50C-407E-A947-70E740481C1C}">
                <a14:useLocalDpi xmlns:a14="http://schemas.microsoft.com/office/drawing/2010/main" val="0"/>
              </a:ext>
            </a:extLst>
          </a:blip>
          <a:srcRect b="4207"/>
          <a:stretch/>
        </p:blipFill>
        <p:spPr bwMode="auto">
          <a:xfrm>
            <a:off x="5767738" y="845127"/>
            <a:ext cx="3210232" cy="2634963"/>
          </a:xfrm>
          <a:prstGeom prst="rect">
            <a:avLst/>
          </a:prstGeom>
          <a:noFill/>
          <a:ln>
            <a:noFill/>
          </a:ln>
          <a:extLst>
            <a:ext uri="{53640926-AAD7-44D8-BBD7-CCE9431645EC}">
              <a14:shadowObscured xmlns:a14="http://schemas.microsoft.com/office/drawing/2010/main"/>
            </a:ext>
          </a:extLst>
        </p:spPr>
      </p:pic>
      <p:sp>
        <p:nvSpPr>
          <p:cNvPr id="2" name="Flecha derecha 1"/>
          <p:cNvSpPr/>
          <p:nvPr/>
        </p:nvSpPr>
        <p:spPr>
          <a:xfrm>
            <a:off x="4452520" y="2415654"/>
            <a:ext cx="1065795" cy="75062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014044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17</a:t>
            </a:r>
          </a:p>
        </p:txBody>
      </p:sp>
      <p:sp>
        <p:nvSpPr>
          <p:cNvPr id="9" name="Título 1"/>
          <p:cNvSpPr txBox="1">
            <a:spLocks/>
          </p:cNvSpPr>
          <p:nvPr/>
        </p:nvSpPr>
        <p:spPr>
          <a:xfrm>
            <a:off x="-3323" y="43410"/>
            <a:ext cx="8911687" cy="8017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latin typeface="Palatino Linotype" panose="02040502050505030304" pitchFamily="18" charset="0"/>
            </a:endParaRPr>
          </a:p>
        </p:txBody>
      </p:sp>
      <p:sp>
        <p:nvSpPr>
          <p:cNvPr id="6" name="Rectángulo 5"/>
          <p:cNvSpPr/>
          <p:nvPr/>
        </p:nvSpPr>
        <p:spPr>
          <a:xfrm>
            <a:off x="4901747" y="1336712"/>
            <a:ext cx="3867405"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Desarrollo de la aplicación en Matlab</a:t>
            </a:r>
          </a:p>
        </p:txBody>
      </p:sp>
      <p:pic>
        <p:nvPicPr>
          <p:cNvPr id="8" name="Imagen 7">
            <a:extLst>
              <a:ext uri="{FF2B5EF4-FFF2-40B4-BE49-F238E27FC236}">
                <a16:creationId xmlns:a16="http://schemas.microsoft.com/office/drawing/2014/main" id="{B1E61B6F-F0BF-451E-8EF8-5CAD4B09C74D}"/>
              </a:ext>
            </a:extLst>
          </p:cNvPr>
          <p:cNvPicPr/>
          <p:nvPr/>
        </p:nvPicPr>
        <p:blipFill rotWithShape="1">
          <a:blip r:embed="rId2"/>
          <a:srcRect l="6071" t="9239" r="22278"/>
          <a:stretch/>
        </p:blipFill>
        <p:spPr>
          <a:xfrm>
            <a:off x="204840" y="767217"/>
            <a:ext cx="4310299" cy="3190634"/>
          </a:xfrm>
          <a:prstGeom prst="rect">
            <a:avLst/>
          </a:prstGeom>
        </p:spPr>
      </p:pic>
      <p:pic>
        <p:nvPicPr>
          <p:cNvPr id="7" name="Imagen 6">
            <a:extLst>
              <a:ext uri="{FF2B5EF4-FFF2-40B4-BE49-F238E27FC236}">
                <a16:creationId xmlns:a16="http://schemas.microsoft.com/office/drawing/2014/main" id="{64B8A6A1-178E-43BF-9120-D219EC57085D}"/>
              </a:ext>
            </a:extLst>
          </p:cNvPr>
          <p:cNvPicPr/>
          <p:nvPr/>
        </p:nvPicPr>
        <p:blipFill rotWithShape="1">
          <a:blip r:embed="rId3"/>
          <a:srcRect l="5259" t="9483" r="24038" b="479"/>
          <a:stretch/>
        </p:blipFill>
        <p:spPr>
          <a:xfrm>
            <a:off x="4628156" y="2246694"/>
            <a:ext cx="4414586" cy="3422314"/>
          </a:xfrm>
          <a:prstGeom prst="rect">
            <a:avLst/>
          </a:prstGeom>
        </p:spPr>
      </p:pic>
    </p:spTree>
    <p:extLst>
      <p:ext uri="{BB962C8B-B14F-4D97-AF65-F5344CB8AC3E}">
        <p14:creationId xmlns:p14="http://schemas.microsoft.com/office/powerpoint/2010/main" val="857103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79512" y="3071"/>
            <a:ext cx="7772400" cy="1362075"/>
          </a:xfrm>
        </p:spPr>
        <p:txBody>
          <a:bodyPr/>
          <a:lstStyle/>
          <a:p>
            <a:r>
              <a:rPr lang="es-EC" i="0" dirty="0">
                <a:solidFill>
                  <a:schemeClr val="tx1"/>
                </a:solidFill>
                <a:latin typeface="Times New Roman" panose="02020603050405020304" pitchFamily="18" charset="0"/>
                <a:cs typeface="Times New Roman" panose="02020603050405020304" pitchFamily="18" charset="0"/>
              </a:rPr>
              <a:t>agenda</a:t>
            </a:r>
          </a:p>
        </p:txBody>
      </p:sp>
      <p:graphicFrame>
        <p:nvGraphicFramePr>
          <p:cNvPr id="5" name="Diagrama 4"/>
          <p:cNvGraphicFramePr/>
          <p:nvPr>
            <p:extLst>
              <p:ext uri="{D42A27DB-BD31-4B8C-83A1-F6EECF244321}">
                <p14:modId xmlns:p14="http://schemas.microsoft.com/office/powerpoint/2010/main" val="167094791"/>
              </p:ext>
            </p:extLst>
          </p:nvPr>
        </p:nvGraphicFramePr>
        <p:xfrm>
          <a:off x="179512" y="684108"/>
          <a:ext cx="8424936" cy="5337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4373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18</a:t>
            </a:r>
          </a:p>
        </p:txBody>
      </p:sp>
      <p:sp>
        <p:nvSpPr>
          <p:cNvPr id="9" name="Título 1"/>
          <p:cNvSpPr txBox="1">
            <a:spLocks/>
          </p:cNvSpPr>
          <p:nvPr/>
        </p:nvSpPr>
        <p:spPr>
          <a:xfrm>
            <a:off x="-3323" y="43410"/>
            <a:ext cx="8911687" cy="8017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latin typeface="Palatino Linotype" panose="02040502050505030304" pitchFamily="18" charset="0"/>
            </a:endParaRPr>
          </a:p>
        </p:txBody>
      </p:sp>
      <p:sp>
        <p:nvSpPr>
          <p:cNvPr id="6" name="Rectángulo 5"/>
          <p:cNvSpPr/>
          <p:nvPr/>
        </p:nvSpPr>
        <p:spPr>
          <a:xfrm>
            <a:off x="352983" y="1885978"/>
            <a:ext cx="3867405"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Desarrollo de la aplicación en Matlab</a:t>
            </a:r>
          </a:p>
        </p:txBody>
      </p:sp>
      <p:pic>
        <p:nvPicPr>
          <p:cNvPr id="8" name="Imagen 7">
            <a:extLst>
              <a:ext uri="{FF2B5EF4-FFF2-40B4-BE49-F238E27FC236}">
                <a16:creationId xmlns:a16="http://schemas.microsoft.com/office/drawing/2014/main" id="{C1892D9D-CDB9-4CAB-B649-39282BA700A7}"/>
              </a:ext>
            </a:extLst>
          </p:cNvPr>
          <p:cNvPicPr/>
          <p:nvPr/>
        </p:nvPicPr>
        <p:blipFill rotWithShape="1">
          <a:blip r:embed="rId2"/>
          <a:srcRect l="6403" t="9639" r="24221" b="920"/>
          <a:stretch/>
        </p:blipFill>
        <p:spPr bwMode="auto">
          <a:xfrm>
            <a:off x="273420" y="2600981"/>
            <a:ext cx="4380932" cy="3357350"/>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F11E2A35-B230-462E-AA72-F15A7C127C61}"/>
              </a:ext>
            </a:extLst>
          </p:cNvPr>
          <p:cNvPicPr/>
          <p:nvPr/>
        </p:nvPicPr>
        <p:blipFill rotWithShape="1">
          <a:blip r:embed="rId3"/>
          <a:srcRect l="6593" t="9871" r="24220" b="2304"/>
          <a:stretch/>
        </p:blipFill>
        <p:spPr>
          <a:xfrm>
            <a:off x="4782239" y="821726"/>
            <a:ext cx="4449171" cy="3439236"/>
          </a:xfrm>
          <a:prstGeom prst="rect">
            <a:avLst/>
          </a:prstGeom>
        </p:spPr>
      </p:pic>
    </p:spTree>
    <p:extLst>
      <p:ext uri="{BB962C8B-B14F-4D97-AF65-F5344CB8AC3E}">
        <p14:creationId xmlns:p14="http://schemas.microsoft.com/office/powerpoint/2010/main" val="2612102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19</a:t>
            </a:r>
          </a:p>
        </p:txBody>
      </p:sp>
      <p:sp>
        <p:nvSpPr>
          <p:cNvPr id="9" name="Título 1"/>
          <p:cNvSpPr txBox="1">
            <a:spLocks/>
          </p:cNvSpPr>
          <p:nvPr/>
        </p:nvSpPr>
        <p:spPr>
          <a:xfrm>
            <a:off x="-3323" y="43410"/>
            <a:ext cx="8911687" cy="8017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latin typeface="Palatino Linotype" panose="02040502050505030304" pitchFamily="18" charset="0"/>
            </a:endParaRPr>
          </a:p>
        </p:txBody>
      </p:sp>
      <p:sp>
        <p:nvSpPr>
          <p:cNvPr id="6" name="Rectángulo 5"/>
          <p:cNvSpPr/>
          <p:nvPr/>
        </p:nvSpPr>
        <p:spPr>
          <a:xfrm>
            <a:off x="4757442" y="1347887"/>
            <a:ext cx="3867405"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Desarrollo de la aplicación en Matlab</a:t>
            </a:r>
          </a:p>
        </p:txBody>
      </p:sp>
      <p:pic>
        <p:nvPicPr>
          <p:cNvPr id="8" name="Imagen 7">
            <a:extLst>
              <a:ext uri="{FF2B5EF4-FFF2-40B4-BE49-F238E27FC236}">
                <a16:creationId xmlns:a16="http://schemas.microsoft.com/office/drawing/2014/main" id="{1B59F558-62D2-4A69-9705-7D80563E9A43}"/>
              </a:ext>
            </a:extLst>
          </p:cNvPr>
          <p:cNvPicPr/>
          <p:nvPr/>
        </p:nvPicPr>
        <p:blipFill rotWithShape="1">
          <a:blip r:embed="rId2"/>
          <a:srcRect l="5598" t="10541" r="23699" b="664"/>
          <a:stretch/>
        </p:blipFill>
        <p:spPr bwMode="auto">
          <a:xfrm>
            <a:off x="232207" y="969810"/>
            <a:ext cx="4380931" cy="3657601"/>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BE7320EB-2943-4B73-8C8E-7B52AC99DD6E}"/>
              </a:ext>
            </a:extLst>
          </p:cNvPr>
          <p:cNvPicPr/>
          <p:nvPr/>
        </p:nvPicPr>
        <p:blipFill rotWithShape="1">
          <a:blip r:embed="rId3" cstate="print">
            <a:extLst>
              <a:ext uri="{28A0092B-C50C-407E-A947-70E740481C1C}">
                <a14:useLocalDpi xmlns:a14="http://schemas.microsoft.com/office/drawing/2010/main" val="0"/>
              </a:ext>
            </a:extLst>
          </a:blip>
          <a:srcRect l="5528" t="9617" r="24660" b="1137"/>
          <a:stretch/>
        </p:blipFill>
        <p:spPr bwMode="auto">
          <a:xfrm>
            <a:off x="4654352" y="1935610"/>
            <a:ext cx="4439069" cy="382374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0111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Desarrollo y Pruebas</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20</a:t>
            </a:r>
          </a:p>
        </p:txBody>
      </p:sp>
      <p:sp>
        <p:nvSpPr>
          <p:cNvPr id="9" name="Título 1"/>
          <p:cNvSpPr txBox="1">
            <a:spLocks/>
          </p:cNvSpPr>
          <p:nvPr/>
        </p:nvSpPr>
        <p:spPr>
          <a:xfrm>
            <a:off x="-3323" y="43410"/>
            <a:ext cx="8911687" cy="8017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latin typeface="Palatino Linotype" panose="02040502050505030304" pitchFamily="18" charset="0"/>
            </a:endParaRPr>
          </a:p>
        </p:txBody>
      </p:sp>
      <p:sp>
        <p:nvSpPr>
          <p:cNvPr id="6" name="Rectángulo 5"/>
          <p:cNvSpPr/>
          <p:nvPr/>
        </p:nvSpPr>
        <p:spPr>
          <a:xfrm>
            <a:off x="352983" y="766724"/>
            <a:ext cx="3867405"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Desarrollo de la aplicación en Matlab</a:t>
            </a:r>
          </a:p>
        </p:txBody>
      </p:sp>
      <p:pic>
        <p:nvPicPr>
          <p:cNvPr id="7" name="Imagen 6">
            <a:extLst>
              <a:ext uri="{FF2B5EF4-FFF2-40B4-BE49-F238E27FC236}">
                <a16:creationId xmlns:a16="http://schemas.microsoft.com/office/drawing/2014/main" id="{AAFB76E4-F484-4158-8454-35A9985BF3AA}"/>
              </a:ext>
            </a:extLst>
          </p:cNvPr>
          <p:cNvPicPr/>
          <p:nvPr/>
        </p:nvPicPr>
        <p:blipFill>
          <a:blip r:embed="rId2"/>
          <a:stretch>
            <a:fillRect/>
          </a:stretch>
        </p:blipFill>
        <p:spPr>
          <a:xfrm>
            <a:off x="1054352" y="1186410"/>
            <a:ext cx="7200000" cy="4320000"/>
          </a:xfrm>
          <a:prstGeom prst="rect">
            <a:avLst/>
          </a:prstGeom>
        </p:spPr>
      </p:pic>
    </p:spTree>
    <p:extLst>
      <p:ext uri="{BB962C8B-B14F-4D97-AF65-F5344CB8AC3E}">
        <p14:creationId xmlns:p14="http://schemas.microsoft.com/office/powerpoint/2010/main" val="3671427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1"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Pruebas</a:t>
            </a:r>
            <a:r>
              <a:rPr lang="es-EC" i="0" kern="0" dirty="0">
                <a:solidFill>
                  <a:srgbClr val="00B050"/>
                </a:solidFill>
                <a:latin typeface="Times New Roman" panose="02020603050405020304" pitchFamily="18" charset="0"/>
                <a:cs typeface="Times New Roman" panose="02020603050405020304" pitchFamily="18" charset="0"/>
              </a:rPr>
              <a:t> y Resultados</a:t>
            </a:r>
            <a:endParaRPr lang="es-EC" i="0" kern="0">
              <a:solidFill>
                <a:srgbClr val="00B050"/>
              </a:solidFill>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21</a:t>
            </a:r>
          </a:p>
        </p:txBody>
      </p:sp>
      <p:sp>
        <p:nvSpPr>
          <p:cNvPr id="12" name="Título 1">
            <a:extLst>
              <a:ext uri="{FF2B5EF4-FFF2-40B4-BE49-F238E27FC236}">
                <a16:creationId xmlns:a16="http://schemas.microsoft.com/office/drawing/2014/main" id="{833AB220-3EFC-42BB-A3E7-B10AAFBAB126}"/>
              </a:ext>
            </a:extLst>
          </p:cNvPr>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dirty="0">
                <a:latin typeface="Palatino Linotype" panose="02040502050505030304" pitchFamily="18" charset="0"/>
              </a:rPr>
              <a:t>Corner Reflector (Distancia)</a:t>
            </a:r>
            <a:br>
              <a:rPr lang="es-EC" sz="2800" dirty="0">
                <a:latin typeface="Palatino Linotype" panose="02040502050505030304" pitchFamily="18" charset="0"/>
              </a:rPr>
            </a:br>
            <a:endParaRPr lang="en-US" sz="2800" dirty="0">
              <a:latin typeface="Palatino Linotype" panose="0204050205050503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100455429"/>
              </p:ext>
            </p:extLst>
          </p:nvPr>
        </p:nvGraphicFramePr>
        <p:xfrm>
          <a:off x="539551" y="4684007"/>
          <a:ext cx="3552825" cy="1133096"/>
        </p:xfrm>
        <a:graphic>
          <a:graphicData uri="http://schemas.openxmlformats.org/drawingml/2006/table">
            <a:tbl>
              <a:tblPr firstRow="1" firstCol="1" bandRow="1">
                <a:tableStyleId>{21E4AEA4-8DFA-4A89-87EB-49C32662AFE0}</a:tableStyleId>
              </a:tblPr>
              <a:tblGrid>
                <a:gridCol w="1530350">
                  <a:extLst>
                    <a:ext uri="{9D8B030D-6E8A-4147-A177-3AD203B41FA5}">
                      <a16:colId xmlns:a16="http://schemas.microsoft.com/office/drawing/2014/main" val="20000"/>
                    </a:ext>
                  </a:extLst>
                </a:gridCol>
                <a:gridCol w="1260475">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tblGrid>
              <a:tr h="252095">
                <a:tc>
                  <a:txBody>
                    <a:bodyPr/>
                    <a:lstStyle/>
                    <a:p>
                      <a:pPr algn="ctr">
                        <a:lnSpc>
                          <a:spcPct val="200000"/>
                        </a:lnSpc>
                        <a:spcAft>
                          <a:spcPts val="0"/>
                        </a:spcAft>
                      </a:pPr>
                      <a:r>
                        <a:rPr lang="es-EC" sz="1100">
                          <a:effectLst/>
                        </a:rPr>
                        <a:t>Forma de Medición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Distancia (m)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Error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52095">
                <a:tc>
                  <a:txBody>
                    <a:bodyPr/>
                    <a:lstStyle/>
                    <a:p>
                      <a:pPr algn="ctr">
                        <a:lnSpc>
                          <a:spcPct val="200000"/>
                        </a:lnSpc>
                        <a:spcAft>
                          <a:spcPts val="0"/>
                        </a:spcAft>
                      </a:pPr>
                      <a:r>
                        <a:rPr lang="es-EC" sz="1100">
                          <a:effectLst/>
                        </a:rPr>
                        <a:t>Flexómetro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800"/>
                        </a:spcAft>
                      </a:pPr>
                      <a:r>
                        <a:rPr lang="es-EC" sz="1100" dirty="0">
                          <a:effectLst/>
                        </a:rPr>
                        <a:t>9,14</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dirty="0">
                          <a:effectLst/>
                        </a:rPr>
                        <a:t>-</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252095">
                <a:tc>
                  <a:txBody>
                    <a:bodyPr/>
                    <a:lstStyle/>
                    <a:p>
                      <a:pPr algn="ctr">
                        <a:lnSpc>
                          <a:spcPct val="200000"/>
                        </a:lnSpc>
                        <a:spcAft>
                          <a:spcPts val="0"/>
                        </a:spcAft>
                      </a:pPr>
                      <a:r>
                        <a:rPr lang="es-EC" sz="1100">
                          <a:effectLst/>
                        </a:rPr>
                        <a:t>Toolbox</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800"/>
                        </a:spcAft>
                      </a:pPr>
                      <a:r>
                        <a:rPr lang="es-EC" sz="1100" dirty="0">
                          <a:effectLst/>
                        </a:rPr>
                        <a:t>9,43</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dirty="0">
                          <a:effectLst/>
                        </a:rPr>
                        <a:t>3,17</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52095">
                <a:tc>
                  <a:txBody>
                    <a:bodyPr/>
                    <a:lstStyle/>
                    <a:p>
                      <a:pPr algn="ctr">
                        <a:lnSpc>
                          <a:spcPct val="200000"/>
                        </a:lnSpc>
                        <a:spcAft>
                          <a:spcPts val="0"/>
                        </a:spcAft>
                      </a:pPr>
                      <a:r>
                        <a:rPr lang="es-EC" sz="1100">
                          <a:effectLst/>
                        </a:rPr>
                        <a:t>Matlab</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800"/>
                        </a:spcAft>
                      </a:pPr>
                      <a:r>
                        <a:rPr lang="es-EC" sz="1100" dirty="0">
                          <a:effectLst/>
                        </a:rPr>
                        <a:t>9,375</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dirty="0">
                          <a:effectLst/>
                        </a:rPr>
                        <a:t>2,57</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bl>
          </a:graphicData>
        </a:graphic>
      </p:graphicFrame>
      <p:sp>
        <p:nvSpPr>
          <p:cNvPr id="20" name="Rectángulo 19">
            <a:extLst>
              <a:ext uri="{FF2B5EF4-FFF2-40B4-BE49-F238E27FC236}">
                <a16:creationId xmlns:a16="http://schemas.microsoft.com/office/drawing/2014/main" id="{52AC2A72-98C4-48FD-AEEE-46744C7FFB03}"/>
              </a:ext>
            </a:extLst>
          </p:cNvPr>
          <p:cNvSpPr/>
          <p:nvPr/>
        </p:nvSpPr>
        <p:spPr>
          <a:xfrm>
            <a:off x="1320390" y="723582"/>
            <a:ext cx="2243243"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Polarización Vertical</a:t>
            </a:r>
          </a:p>
        </p:txBody>
      </p:sp>
      <p:pic>
        <p:nvPicPr>
          <p:cNvPr id="11" name="Imagen 7">
            <a:extLst>
              <a:ext uri="{FF2B5EF4-FFF2-40B4-BE49-F238E27FC236}">
                <a16:creationId xmlns:a16="http://schemas.microsoft.com/office/drawing/2014/main" id="{86E67D3A-8929-48A4-9E49-0518CFEE5F2C}"/>
              </a:ext>
            </a:extLst>
          </p:cNvPr>
          <p:cNvPicPr/>
          <p:nvPr/>
        </p:nvPicPr>
        <p:blipFill rotWithShape="1">
          <a:blip r:embed="rId2"/>
          <a:srcRect t="5298"/>
          <a:stretch/>
        </p:blipFill>
        <p:spPr bwMode="auto">
          <a:xfrm>
            <a:off x="4572000" y="636595"/>
            <a:ext cx="3960000" cy="3060000"/>
          </a:xfrm>
          <a:prstGeom prst="rect">
            <a:avLst/>
          </a:prstGeom>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82CDCEDA-1177-45D9-AD9E-7008EE10F6F3}"/>
              </a:ext>
            </a:extLst>
          </p:cNvPr>
          <p:cNvPicPr/>
          <p:nvPr/>
        </p:nvPicPr>
        <p:blipFill rotWithShape="1">
          <a:blip r:embed="rId3">
            <a:extLst>
              <a:ext uri="{28A0092B-C50C-407E-A947-70E740481C1C}">
                <a14:useLocalDpi xmlns:a14="http://schemas.microsoft.com/office/drawing/2010/main" val="0"/>
              </a:ext>
            </a:extLst>
          </a:blip>
          <a:srcRect l="46487" r="8928" b="8395"/>
          <a:stretch/>
        </p:blipFill>
        <p:spPr bwMode="auto">
          <a:xfrm>
            <a:off x="426043" y="1122739"/>
            <a:ext cx="3960000" cy="3240000"/>
          </a:xfrm>
          <a:prstGeom prst="rect">
            <a:avLst/>
          </a:prstGeom>
          <a:noFill/>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A2AA51AA-B1B1-400C-8014-E1DFB35FA5C6}"/>
              </a:ext>
            </a:extLst>
          </p:cNvPr>
          <p:cNvPicPr/>
          <p:nvPr/>
        </p:nvPicPr>
        <p:blipFill rotWithShape="1">
          <a:blip r:embed="rId4"/>
          <a:srcRect t="43734"/>
          <a:stretch/>
        </p:blipFill>
        <p:spPr bwMode="auto">
          <a:xfrm>
            <a:off x="4786987" y="3870767"/>
            <a:ext cx="4014000" cy="1962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04340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1"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Pruebas</a:t>
            </a:r>
            <a:r>
              <a:rPr lang="es-EC" i="0" kern="0" dirty="0">
                <a:solidFill>
                  <a:srgbClr val="00B050"/>
                </a:solidFill>
                <a:latin typeface="Times New Roman" panose="02020603050405020304" pitchFamily="18" charset="0"/>
                <a:cs typeface="Times New Roman" panose="02020603050405020304" pitchFamily="18" charset="0"/>
              </a:rPr>
              <a:t> y Resultados</a:t>
            </a:r>
            <a:endParaRPr lang="es-EC" i="0" kern="0">
              <a:solidFill>
                <a:srgbClr val="00B050"/>
              </a:solidFill>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22</a:t>
            </a:r>
          </a:p>
        </p:txBody>
      </p:sp>
      <p:sp>
        <p:nvSpPr>
          <p:cNvPr id="12" name="Título 1">
            <a:extLst>
              <a:ext uri="{FF2B5EF4-FFF2-40B4-BE49-F238E27FC236}">
                <a16:creationId xmlns:a16="http://schemas.microsoft.com/office/drawing/2014/main" id="{833AB220-3EFC-42BB-A3E7-B10AAFBAB126}"/>
              </a:ext>
            </a:extLst>
          </p:cNvPr>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dirty="0">
                <a:latin typeface="Palatino Linotype" panose="02040502050505030304" pitchFamily="18" charset="0"/>
              </a:rPr>
              <a:t>Corner Reflector (Velocidad y Ángulo)</a:t>
            </a:r>
            <a:br>
              <a:rPr lang="es-EC" sz="2800" dirty="0">
                <a:latin typeface="Palatino Linotype" panose="02040502050505030304" pitchFamily="18" charset="0"/>
              </a:rPr>
            </a:br>
            <a:endParaRPr lang="en-US" sz="2800" dirty="0">
              <a:latin typeface="Palatino Linotype" panose="0204050205050503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028744631"/>
              </p:ext>
            </p:extLst>
          </p:nvPr>
        </p:nvGraphicFramePr>
        <p:xfrm>
          <a:off x="5291989" y="4354317"/>
          <a:ext cx="2790825" cy="1133096"/>
        </p:xfrm>
        <a:graphic>
          <a:graphicData uri="http://schemas.openxmlformats.org/drawingml/2006/table">
            <a:tbl>
              <a:tblPr firstRow="1" firstCol="1" bandRow="1">
                <a:tableStyleId>{21E4AEA4-8DFA-4A89-87EB-49C32662AFE0}</a:tableStyleId>
              </a:tblPr>
              <a:tblGrid>
                <a:gridCol w="1530350">
                  <a:extLst>
                    <a:ext uri="{9D8B030D-6E8A-4147-A177-3AD203B41FA5}">
                      <a16:colId xmlns:a16="http://schemas.microsoft.com/office/drawing/2014/main" val="20000"/>
                    </a:ext>
                  </a:extLst>
                </a:gridCol>
                <a:gridCol w="1260475">
                  <a:extLst>
                    <a:ext uri="{9D8B030D-6E8A-4147-A177-3AD203B41FA5}">
                      <a16:colId xmlns:a16="http://schemas.microsoft.com/office/drawing/2014/main" val="20001"/>
                    </a:ext>
                  </a:extLst>
                </a:gridCol>
              </a:tblGrid>
              <a:tr h="252095">
                <a:tc>
                  <a:txBody>
                    <a:bodyPr/>
                    <a:lstStyle/>
                    <a:p>
                      <a:pPr algn="ctr">
                        <a:lnSpc>
                          <a:spcPct val="200000"/>
                        </a:lnSpc>
                        <a:spcAft>
                          <a:spcPts val="0"/>
                        </a:spcAft>
                      </a:pPr>
                      <a:r>
                        <a:rPr lang="es-EC" sz="1100" dirty="0">
                          <a:effectLst/>
                        </a:rPr>
                        <a:t>Forma de Medición</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dirty="0">
                          <a:effectLst/>
                        </a:rPr>
                        <a:t>Ángulo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52095">
                <a:tc>
                  <a:txBody>
                    <a:bodyPr/>
                    <a:lstStyle/>
                    <a:p>
                      <a:pPr algn="ctr">
                        <a:lnSpc>
                          <a:spcPct val="200000"/>
                        </a:lnSpc>
                        <a:spcAft>
                          <a:spcPts val="0"/>
                        </a:spcAft>
                      </a:pPr>
                      <a:r>
                        <a:rPr lang="es-EC" sz="1100">
                          <a:effectLst/>
                        </a:rPr>
                        <a:t>Real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252095">
                <a:tc>
                  <a:txBody>
                    <a:bodyPr/>
                    <a:lstStyle/>
                    <a:p>
                      <a:pPr algn="ctr">
                        <a:lnSpc>
                          <a:spcPct val="200000"/>
                        </a:lnSpc>
                        <a:spcAft>
                          <a:spcPts val="0"/>
                        </a:spcAft>
                      </a:pPr>
                      <a:r>
                        <a:rPr lang="es-EC" sz="1100">
                          <a:effectLst/>
                        </a:rPr>
                        <a:t>Toolbox</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MX" sz="1100" dirty="0">
                          <a:effectLst/>
                          <a:latin typeface="Arial" panose="020B0604020202020204" pitchFamily="34" charset="0"/>
                          <a:ea typeface="Calibri" panose="020F0502020204030204" pitchFamily="34" charset="0"/>
                          <a:cs typeface="Times New Roman" panose="02020603050405020304" pitchFamily="18" charset="0"/>
                        </a:rPr>
                        <a:t>-</a:t>
                      </a:r>
                      <a:r>
                        <a:rPr lang="es-EC" sz="1100" dirty="0">
                          <a:effectLst/>
                          <a:latin typeface="Arial" panose="020B0604020202020204" pitchFamily="34" charset="0"/>
                          <a:ea typeface="Calibri" panose="020F0502020204030204" pitchFamily="34" charset="0"/>
                          <a:cs typeface="Times New Roman" panose="02020603050405020304" pitchFamily="18" charset="0"/>
                        </a:rPr>
                        <a:t>4</a:t>
                      </a:r>
                    </a:p>
                  </a:txBody>
                  <a:tcPr marL="44450" marR="44450" marT="0" marB="0" anchor="b"/>
                </a:tc>
                <a:extLst>
                  <a:ext uri="{0D108BD9-81ED-4DB2-BD59-A6C34878D82A}">
                    <a16:rowId xmlns:a16="http://schemas.microsoft.com/office/drawing/2014/main" val="10002"/>
                  </a:ext>
                </a:extLst>
              </a:tr>
              <a:tr h="252095">
                <a:tc>
                  <a:txBody>
                    <a:bodyPr/>
                    <a:lstStyle/>
                    <a:p>
                      <a:pPr algn="ctr">
                        <a:lnSpc>
                          <a:spcPct val="200000"/>
                        </a:lnSpc>
                        <a:spcAft>
                          <a:spcPts val="0"/>
                        </a:spcAft>
                      </a:pPr>
                      <a:r>
                        <a:rPr lang="es-EC" sz="1100">
                          <a:effectLst/>
                        </a:rPr>
                        <a:t>Matlab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MX" sz="1100" dirty="0">
                          <a:effectLst/>
                          <a:latin typeface="Arial" panose="020B0604020202020204" pitchFamily="34" charset="0"/>
                          <a:ea typeface="Calibri" panose="020F0502020204030204" pitchFamily="34" charset="0"/>
                          <a:cs typeface="Times New Roman" panose="02020603050405020304" pitchFamily="18" charset="0"/>
                        </a:rPr>
                        <a:t>1</a:t>
                      </a:r>
                      <a:r>
                        <a:rPr lang="es-EC" sz="1100" dirty="0">
                          <a:effectLst/>
                          <a:latin typeface="Arial" panose="020B0604020202020204" pitchFamily="34" charset="0"/>
                          <a:ea typeface="Calibri" panose="020F0502020204030204" pitchFamily="34" charset="0"/>
                          <a:cs typeface="Times New Roman" panose="02020603050405020304" pitchFamily="18" charset="0"/>
                        </a:rPr>
                        <a:t>,845</a:t>
                      </a:r>
                    </a:p>
                  </a:txBody>
                  <a:tcPr marL="44450" marR="44450" marT="0" marB="0" anchor="b"/>
                </a:tc>
                <a:extLst>
                  <a:ext uri="{0D108BD9-81ED-4DB2-BD59-A6C34878D82A}">
                    <a16:rowId xmlns:a16="http://schemas.microsoft.com/office/drawing/2014/main" val="10003"/>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788773105"/>
              </p:ext>
            </p:extLst>
          </p:nvPr>
        </p:nvGraphicFramePr>
        <p:xfrm>
          <a:off x="1306843" y="4354317"/>
          <a:ext cx="2790825" cy="1133096"/>
        </p:xfrm>
        <a:graphic>
          <a:graphicData uri="http://schemas.openxmlformats.org/drawingml/2006/table">
            <a:tbl>
              <a:tblPr firstRow="1" firstCol="1" bandRow="1">
                <a:tableStyleId>{21E4AEA4-8DFA-4A89-87EB-49C32662AFE0}</a:tableStyleId>
              </a:tblPr>
              <a:tblGrid>
                <a:gridCol w="1530350">
                  <a:extLst>
                    <a:ext uri="{9D8B030D-6E8A-4147-A177-3AD203B41FA5}">
                      <a16:colId xmlns:a16="http://schemas.microsoft.com/office/drawing/2014/main" val="20000"/>
                    </a:ext>
                  </a:extLst>
                </a:gridCol>
                <a:gridCol w="1260475">
                  <a:extLst>
                    <a:ext uri="{9D8B030D-6E8A-4147-A177-3AD203B41FA5}">
                      <a16:colId xmlns:a16="http://schemas.microsoft.com/office/drawing/2014/main" val="20001"/>
                    </a:ext>
                  </a:extLst>
                </a:gridCol>
              </a:tblGrid>
              <a:tr h="252095">
                <a:tc>
                  <a:txBody>
                    <a:bodyPr/>
                    <a:lstStyle/>
                    <a:p>
                      <a:pPr algn="ctr">
                        <a:lnSpc>
                          <a:spcPct val="200000"/>
                        </a:lnSpc>
                        <a:spcAft>
                          <a:spcPts val="0"/>
                        </a:spcAft>
                      </a:pPr>
                      <a:r>
                        <a:rPr lang="es-EC" sz="1100">
                          <a:effectLst/>
                        </a:rPr>
                        <a:t>Forma de Medición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Velocidad (m/s)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52095">
                <a:tc>
                  <a:txBody>
                    <a:bodyPr/>
                    <a:lstStyle/>
                    <a:p>
                      <a:pPr algn="ctr">
                        <a:lnSpc>
                          <a:spcPct val="200000"/>
                        </a:lnSpc>
                        <a:spcAft>
                          <a:spcPts val="0"/>
                        </a:spcAft>
                      </a:pPr>
                      <a:r>
                        <a:rPr lang="es-EC" sz="1100">
                          <a:effectLst/>
                        </a:rPr>
                        <a:t>Real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252095">
                <a:tc>
                  <a:txBody>
                    <a:bodyPr/>
                    <a:lstStyle/>
                    <a:p>
                      <a:pPr algn="ctr">
                        <a:lnSpc>
                          <a:spcPct val="200000"/>
                        </a:lnSpc>
                        <a:spcAft>
                          <a:spcPts val="0"/>
                        </a:spcAft>
                      </a:pPr>
                      <a:r>
                        <a:rPr lang="es-EC" sz="1100">
                          <a:effectLst/>
                        </a:rPr>
                        <a:t>Toolbox</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52095">
                <a:tc>
                  <a:txBody>
                    <a:bodyPr/>
                    <a:lstStyle/>
                    <a:p>
                      <a:pPr algn="ctr">
                        <a:lnSpc>
                          <a:spcPct val="200000"/>
                        </a:lnSpc>
                        <a:spcAft>
                          <a:spcPts val="0"/>
                        </a:spcAft>
                      </a:pPr>
                      <a:r>
                        <a:rPr lang="es-EC" sz="1100">
                          <a:effectLst/>
                        </a:rPr>
                        <a:t>Matlab</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MX" sz="1100" dirty="0">
                          <a:effectLst/>
                          <a:latin typeface="Arial" panose="020B0604020202020204" pitchFamily="34" charset="0"/>
                          <a:ea typeface="Calibri" panose="020F0502020204030204" pitchFamily="34" charset="0"/>
                          <a:cs typeface="Times New Roman" panose="02020603050405020304" pitchFamily="18" charset="0"/>
                        </a:rPr>
                        <a:t>-</a:t>
                      </a:r>
                      <a:r>
                        <a:rPr lang="es-EC" sz="1100" dirty="0">
                          <a:effectLst/>
                          <a:latin typeface="Arial" panose="020B0604020202020204" pitchFamily="34" charset="0"/>
                          <a:ea typeface="Calibri" panose="020F0502020204030204" pitchFamily="34" charset="0"/>
                          <a:cs typeface="Times New Roman" panose="02020603050405020304" pitchFamily="18" charset="0"/>
                        </a:rPr>
                        <a:t>0.0057</a:t>
                      </a:r>
                    </a:p>
                  </a:txBody>
                  <a:tcPr marL="44450" marR="44450" marT="0" marB="0" anchor="b"/>
                </a:tc>
                <a:extLst>
                  <a:ext uri="{0D108BD9-81ED-4DB2-BD59-A6C34878D82A}">
                    <a16:rowId xmlns:a16="http://schemas.microsoft.com/office/drawing/2014/main" val="10003"/>
                  </a:ext>
                </a:extLst>
              </a:tr>
            </a:tbl>
          </a:graphicData>
        </a:graphic>
      </p:graphicFrame>
      <p:pic>
        <p:nvPicPr>
          <p:cNvPr id="10" name="Imagen 9">
            <a:extLst>
              <a:ext uri="{FF2B5EF4-FFF2-40B4-BE49-F238E27FC236}">
                <a16:creationId xmlns:a16="http://schemas.microsoft.com/office/drawing/2014/main" id="{8A851F75-5BCD-473F-BDDC-BFD8D50A6880}"/>
              </a:ext>
            </a:extLst>
          </p:cNvPr>
          <p:cNvPicPr/>
          <p:nvPr/>
        </p:nvPicPr>
        <p:blipFill rotWithShape="1">
          <a:blip r:embed="rId2">
            <a:extLst>
              <a:ext uri="{28A0092B-C50C-407E-A947-70E740481C1C}">
                <a14:useLocalDpi xmlns:a14="http://schemas.microsoft.com/office/drawing/2010/main" val="0"/>
              </a:ext>
            </a:extLst>
          </a:blip>
          <a:srcRect b="3565"/>
          <a:stretch/>
        </p:blipFill>
        <p:spPr bwMode="auto">
          <a:xfrm>
            <a:off x="612000" y="630767"/>
            <a:ext cx="7920000" cy="334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9693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1"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Pruebas</a:t>
            </a:r>
            <a:r>
              <a:rPr lang="es-EC" i="0" kern="0" dirty="0">
                <a:solidFill>
                  <a:srgbClr val="00B050"/>
                </a:solidFill>
                <a:latin typeface="Times New Roman" panose="02020603050405020304" pitchFamily="18" charset="0"/>
                <a:cs typeface="Times New Roman" panose="02020603050405020304" pitchFamily="18" charset="0"/>
              </a:rPr>
              <a:t> y Resultados</a:t>
            </a:r>
            <a:endParaRPr lang="es-EC" i="0" kern="0">
              <a:solidFill>
                <a:srgbClr val="00B050"/>
              </a:solidFill>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23</a:t>
            </a:r>
          </a:p>
        </p:txBody>
      </p:sp>
      <p:sp>
        <p:nvSpPr>
          <p:cNvPr id="12" name="Título 1">
            <a:extLst>
              <a:ext uri="{FF2B5EF4-FFF2-40B4-BE49-F238E27FC236}">
                <a16:creationId xmlns:a16="http://schemas.microsoft.com/office/drawing/2014/main" id="{833AB220-3EFC-42BB-A3E7-B10AAFBAB126}"/>
              </a:ext>
            </a:extLst>
          </p:cNvPr>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dirty="0">
                <a:latin typeface="Palatino Linotype" panose="02040502050505030304" pitchFamily="18" charset="0"/>
              </a:rPr>
              <a:t>Esfera Reflectora (Distancia)</a:t>
            </a:r>
            <a:br>
              <a:rPr lang="es-EC" sz="2800" dirty="0">
                <a:latin typeface="Palatino Linotype" panose="02040502050505030304" pitchFamily="18" charset="0"/>
              </a:rPr>
            </a:br>
            <a:endParaRPr lang="en-US" sz="2800" dirty="0">
              <a:latin typeface="Palatino Linotype" panose="02040502050505030304" pitchFamily="18" charset="0"/>
            </a:endParaRPr>
          </a:p>
        </p:txBody>
      </p:sp>
      <p:pic>
        <p:nvPicPr>
          <p:cNvPr id="10" name="Imagen 9"/>
          <p:cNvPicPr/>
          <p:nvPr/>
        </p:nvPicPr>
        <p:blipFill rotWithShape="1">
          <a:blip r:embed="rId2">
            <a:extLst>
              <a:ext uri="{28A0092B-C50C-407E-A947-70E740481C1C}">
                <a14:useLocalDpi xmlns:a14="http://schemas.microsoft.com/office/drawing/2010/main" val="0"/>
              </a:ext>
            </a:extLst>
          </a:blip>
          <a:srcRect l="49109" t="9543" r="4578" b="8933"/>
          <a:stretch/>
        </p:blipFill>
        <p:spPr bwMode="auto">
          <a:xfrm>
            <a:off x="429580" y="1200955"/>
            <a:ext cx="3960000" cy="3240000"/>
          </a:xfrm>
          <a:prstGeom prst="rect">
            <a:avLst/>
          </a:prstGeom>
          <a:noFill/>
          <a:ln>
            <a:noFill/>
          </a:ln>
          <a:extLst>
            <a:ext uri="{53640926-AAD7-44D8-BBD7-CCE9431645EC}">
              <a14:shadowObscured xmlns:a14="http://schemas.microsoft.com/office/drawing/2010/main"/>
            </a:ext>
          </a:extLst>
        </p:spPr>
      </p:pic>
      <p:pic>
        <p:nvPicPr>
          <p:cNvPr id="18" name="Imagen 17"/>
          <p:cNvPicPr/>
          <p:nvPr/>
        </p:nvPicPr>
        <p:blipFill>
          <a:blip r:embed="rId3"/>
          <a:stretch>
            <a:fillRect/>
          </a:stretch>
        </p:blipFill>
        <p:spPr>
          <a:xfrm>
            <a:off x="4717969" y="642507"/>
            <a:ext cx="3960000" cy="3060000"/>
          </a:xfrm>
          <a:prstGeom prst="rect">
            <a:avLst/>
          </a:prstGeom>
        </p:spPr>
      </p:pic>
      <p:pic>
        <p:nvPicPr>
          <p:cNvPr id="19" name="Imagen 18"/>
          <p:cNvPicPr/>
          <p:nvPr/>
        </p:nvPicPr>
        <p:blipFill rotWithShape="1">
          <a:blip r:embed="rId4"/>
          <a:srcRect t="45053"/>
          <a:stretch/>
        </p:blipFill>
        <p:spPr bwMode="auto">
          <a:xfrm>
            <a:off x="4799491" y="3775577"/>
            <a:ext cx="4014000" cy="1962000"/>
          </a:xfrm>
          <a:prstGeom prst="rect">
            <a:avLst/>
          </a:prstGeom>
          <a:ln>
            <a:no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383700992"/>
              </p:ext>
            </p:extLst>
          </p:nvPr>
        </p:nvGraphicFramePr>
        <p:xfrm>
          <a:off x="539551" y="4684007"/>
          <a:ext cx="3552825" cy="1133096"/>
        </p:xfrm>
        <a:graphic>
          <a:graphicData uri="http://schemas.openxmlformats.org/drawingml/2006/table">
            <a:tbl>
              <a:tblPr firstRow="1" firstCol="1" bandRow="1">
                <a:tableStyleId>{21E4AEA4-8DFA-4A89-87EB-49C32662AFE0}</a:tableStyleId>
              </a:tblPr>
              <a:tblGrid>
                <a:gridCol w="1530350">
                  <a:extLst>
                    <a:ext uri="{9D8B030D-6E8A-4147-A177-3AD203B41FA5}">
                      <a16:colId xmlns:a16="http://schemas.microsoft.com/office/drawing/2014/main" val="20000"/>
                    </a:ext>
                  </a:extLst>
                </a:gridCol>
                <a:gridCol w="1260475">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tblGrid>
              <a:tr h="252095">
                <a:tc>
                  <a:txBody>
                    <a:bodyPr/>
                    <a:lstStyle/>
                    <a:p>
                      <a:pPr algn="ctr">
                        <a:lnSpc>
                          <a:spcPct val="200000"/>
                        </a:lnSpc>
                        <a:spcAft>
                          <a:spcPts val="0"/>
                        </a:spcAft>
                      </a:pPr>
                      <a:r>
                        <a:rPr lang="es-EC" sz="1100">
                          <a:effectLst/>
                        </a:rPr>
                        <a:t>Forma de Medición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Distancia (m)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Error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52095">
                <a:tc>
                  <a:txBody>
                    <a:bodyPr/>
                    <a:lstStyle/>
                    <a:p>
                      <a:pPr algn="ctr">
                        <a:lnSpc>
                          <a:spcPct val="200000"/>
                        </a:lnSpc>
                        <a:spcAft>
                          <a:spcPts val="0"/>
                        </a:spcAft>
                      </a:pPr>
                      <a:r>
                        <a:rPr lang="es-EC" sz="1100">
                          <a:effectLst/>
                        </a:rPr>
                        <a:t>Flexómetro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252095">
                <a:tc>
                  <a:txBody>
                    <a:bodyPr/>
                    <a:lstStyle/>
                    <a:p>
                      <a:pPr algn="ctr">
                        <a:lnSpc>
                          <a:spcPct val="200000"/>
                        </a:lnSpc>
                        <a:spcAft>
                          <a:spcPts val="0"/>
                        </a:spcAft>
                      </a:pPr>
                      <a:r>
                        <a:rPr lang="es-EC" sz="1100">
                          <a:effectLst/>
                        </a:rPr>
                        <a:t>Toolbox</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3,33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11%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52095">
                <a:tc>
                  <a:txBody>
                    <a:bodyPr/>
                    <a:lstStyle/>
                    <a:p>
                      <a:pPr algn="ctr">
                        <a:lnSpc>
                          <a:spcPct val="200000"/>
                        </a:lnSpc>
                        <a:spcAft>
                          <a:spcPts val="0"/>
                        </a:spcAft>
                      </a:pPr>
                      <a:r>
                        <a:rPr lang="es-EC" sz="1100">
                          <a:effectLst/>
                        </a:rPr>
                        <a:t>Matlab</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dirty="0">
                          <a:effectLst/>
                        </a:rPr>
                        <a:t>3,375</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dirty="0">
                          <a:effectLst/>
                        </a:rPr>
                        <a:t>12,50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bl>
          </a:graphicData>
        </a:graphic>
      </p:graphicFrame>
      <p:sp>
        <p:nvSpPr>
          <p:cNvPr id="20" name="Rectángulo 19">
            <a:extLst>
              <a:ext uri="{FF2B5EF4-FFF2-40B4-BE49-F238E27FC236}">
                <a16:creationId xmlns:a16="http://schemas.microsoft.com/office/drawing/2014/main" id="{52AC2A72-98C4-48FD-AEEE-46744C7FFB03}"/>
              </a:ext>
            </a:extLst>
          </p:cNvPr>
          <p:cNvSpPr/>
          <p:nvPr/>
        </p:nvSpPr>
        <p:spPr>
          <a:xfrm>
            <a:off x="1173074" y="723582"/>
            <a:ext cx="2537874"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Polarización Horizontal</a:t>
            </a:r>
          </a:p>
        </p:txBody>
      </p:sp>
    </p:spTree>
    <p:extLst>
      <p:ext uri="{BB962C8B-B14F-4D97-AF65-F5344CB8AC3E}">
        <p14:creationId xmlns:p14="http://schemas.microsoft.com/office/powerpoint/2010/main" val="1315234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1"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Pruebas</a:t>
            </a:r>
            <a:r>
              <a:rPr lang="es-EC" i="0" kern="0" dirty="0">
                <a:solidFill>
                  <a:srgbClr val="00B050"/>
                </a:solidFill>
                <a:latin typeface="Times New Roman" panose="02020603050405020304" pitchFamily="18" charset="0"/>
                <a:cs typeface="Times New Roman" panose="02020603050405020304" pitchFamily="18" charset="0"/>
              </a:rPr>
              <a:t> y Resultados</a:t>
            </a:r>
            <a:endParaRPr lang="es-EC" i="0" kern="0">
              <a:solidFill>
                <a:srgbClr val="00B050"/>
              </a:solidFill>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24</a:t>
            </a:r>
          </a:p>
        </p:txBody>
      </p:sp>
      <p:sp>
        <p:nvSpPr>
          <p:cNvPr id="12" name="Título 1">
            <a:extLst>
              <a:ext uri="{FF2B5EF4-FFF2-40B4-BE49-F238E27FC236}">
                <a16:creationId xmlns:a16="http://schemas.microsoft.com/office/drawing/2014/main" id="{833AB220-3EFC-42BB-A3E7-B10AAFBAB126}"/>
              </a:ext>
            </a:extLst>
          </p:cNvPr>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dirty="0">
                <a:latin typeface="Palatino Linotype" panose="02040502050505030304" pitchFamily="18" charset="0"/>
              </a:rPr>
              <a:t>Esfera Reflectora (Velocidad y Ángulo)</a:t>
            </a:r>
            <a:br>
              <a:rPr lang="es-EC" sz="2800" dirty="0">
                <a:latin typeface="Palatino Linotype" panose="02040502050505030304" pitchFamily="18" charset="0"/>
              </a:rPr>
            </a:br>
            <a:endParaRPr lang="en-US" sz="2800" dirty="0">
              <a:latin typeface="Palatino Linotype" panose="02040502050505030304" pitchFamily="18" charset="0"/>
            </a:endParaRPr>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686647" y="715110"/>
            <a:ext cx="7920000" cy="3348890"/>
          </a:xfrm>
          <a:prstGeom prst="rect">
            <a:avLst/>
          </a:prstGeom>
          <a:noFill/>
          <a:ln>
            <a:noFill/>
          </a:ln>
        </p:spPr>
      </p:pic>
      <p:graphicFrame>
        <p:nvGraphicFramePr>
          <p:cNvPr id="2" name="Tabla 1"/>
          <p:cNvGraphicFramePr>
            <a:graphicFrameLocks noGrp="1"/>
          </p:cNvGraphicFramePr>
          <p:nvPr>
            <p:extLst>
              <p:ext uri="{D42A27DB-BD31-4B8C-83A1-F6EECF244321}">
                <p14:modId xmlns:p14="http://schemas.microsoft.com/office/powerpoint/2010/main" val="3061912114"/>
              </p:ext>
            </p:extLst>
          </p:nvPr>
        </p:nvGraphicFramePr>
        <p:xfrm>
          <a:off x="5291989" y="4354317"/>
          <a:ext cx="2790825" cy="1133096"/>
        </p:xfrm>
        <a:graphic>
          <a:graphicData uri="http://schemas.openxmlformats.org/drawingml/2006/table">
            <a:tbl>
              <a:tblPr firstRow="1" firstCol="1" bandRow="1">
                <a:tableStyleId>{21E4AEA4-8DFA-4A89-87EB-49C32662AFE0}</a:tableStyleId>
              </a:tblPr>
              <a:tblGrid>
                <a:gridCol w="1530350">
                  <a:extLst>
                    <a:ext uri="{9D8B030D-6E8A-4147-A177-3AD203B41FA5}">
                      <a16:colId xmlns:a16="http://schemas.microsoft.com/office/drawing/2014/main" val="20000"/>
                    </a:ext>
                  </a:extLst>
                </a:gridCol>
                <a:gridCol w="1260475">
                  <a:extLst>
                    <a:ext uri="{9D8B030D-6E8A-4147-A177-3AD203B41FA5}">
                      <a16:colId xmlns:a16="http://schemas.microsoft.com/office/drawing/2014/main" val="20001"/>
                    </a:ext>
                  </a:extLst>
                </a:gridCol>
              </a:tblGrid>
              <a:tr h="252095">
                <a:tc>
                  <a:txBody>
                    <a:bodyPr/>
                    <a:lstStyle/>
                    <a:p>
                      <a:pPr algn="ctr">
                        <a:lnSpc>
                          <a:spcPct val="200000"/>
                        </a:lnSpc>
                        <a:spcAft>
                          <a:spcPts val="0"/>
                        </a:spcAft>
                      </a:pPr>
                      <a:r>
                        <a:rPr lang="es-EC" sz="1100" dirty="0">
                          <a:effectLst/>
                        </a:rPr>
                        <a:t>Forma de Medición</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dirty="0">
                          <a:effectLst/>
                        </a:rPr>
                        <a:t>Ángulo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52095">
                <a:tc>
                  <a:txBody>
                    <a:bodyPr/>
                    <a:lstStyle/>
                    <a:p>
                      <a:pPr algn="ctr">
                        <a:lnSpc>
                          <a:spcPct val="200000"/>
                        </a:lnSpc>
                        <a:spcAft>
                          <a:spcPts val="0"/>
                        </a:spcAft>
                      </a:pPr>
                      <a:r>
                        <a:rPr lang="es-EC" sz="1100">
                          <a:effectLst/>
                        </a:rPr>
                        <a:t>Real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252095">
                <a:tc>
                  <a:txBody>
                    <a:bodyPr/>
                    <a:lstStyle/>
                    <a:p>
                      <a:pPr algn="ctr">
                        <a:lnSpc>
                          <a:spcPct val="200000"/>
                        </a:lnSpc>
                        <a:spcAft>
                          <a:spcPts val="0"/>
                        </a:spcAft>
                      </a:pPr>
                      <a:r>
                        <a:rPr lang="es-EC" sz="1100">
                          <a:effectLst/>
                        </a:rPr>
                        <a:t>Toolbox</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21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52095">
                <a:tc>
                  <a:txBody>
                    <a:bodyPr/>
                    <a:lstStyle/>
                    <a:p>
                      <a:pPr algn="ctr">
                        <a:lnSpc>
                          <a:spcPct val="200000"/>
                        </a:lnSpc>
                        <a:spcAft>
                          <a:spcPts val="0"/>
                        </a:spcAft>
                      </a:pPr>
                      <a:r>
                        <a:rPr lang="es-EC" sz="1100">
                          <a:effectLst/>
                        </a:rPr>
                        <a:t>Matlab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dirty="0">
                          <a:effectLst/>
                        </a:rPr>
                        <a:t>9,05</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1455195823"/>
              </p:ext>
            </p:extLst>
          </p:nvPr>
        </p:nvGraphicFramePr>
        <p:xfrm>
          <a:off x="1306843" y="4354317"/>
          <a:ext cx="2790825" cy="1133096"/>
        </p:xfrm>
        <a:graphic>
          <a:graphicData uri="http://schemas.openxmlformats.org/drawingml/2006/table">
            <a:tbl>
              <a:tblPr firstRow="1" firstCol="1" bandRow="1">
                <a:tableStyleId>{21E4AEA4-8DFA-4A89-87EB-49C32662AFE0}</a:tableStyleId>
              </a:tblPr>
              <a:tblGrid>
                <a:gridCol w="1530350">
                  <a:extLst>
                    <a:ext uri="{9D8B030D-6E8A-4147-A177-3AD203B41FA5}">
                      <a16:colId xmlns:a16="http://schemas.microsoft.com/office/drawing/2014/main" val="20000"/>
                    </a:ext>
                  </a:extLst>
                </a:gridCol>
                <a:gridCol w="1260475">
                  <a:extLst>
                    <a:ext uri="{9D8B030D-6E8A-4147-A177-3AD203B41FA5}">
                      <a16:colId xmlns:a16="http://schemas.microsoft.com/office/drawing/2014/main" val="20001"/>
                    </a:ext>
                  </a:extLst>
                </a:gridCol>
              </a:tblGrid>
              <a:tr h="252095">
                <a:tc>
                  <a:txBody>
                    <a:bodyPr/>
                    <a:lstStyle/>
                    <a:p>
                      <a:pPr algn="ctr">
                        <a:lnSpc>
                          <a:spcPct val="200000"/>
                        </a:lnSpc>
                        <a:spcAft>
                          <a:spcPts val="0"/>
                        </a:spcAft>
                      </a:pPr>
                      <a:r>
                        <a:rPr lang="es-EC" sz="1100">
                          <a:effectLst/>
                        </a:rPr>
                        <a:t>Forma de Medición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Velocidad (m/s)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52095">
                <a:tc>
                  <a:txBody>
                    <a:bodyPr/>
                    <a:lstStyle/>
                    <a:p>
                      <a:pPr algn="ctr">
                        <a:lnSpc>
                          <a:spcPct val="200000"/>
                        </a:lnSpc>
                        <a:spcAft>
                          <a:spcPts val="0"/>
                        </a:spcAft>
                      </a:pPr>
                      <a:r>
                        <a:rPr lang="es-EC" sz="1100">
                          <a:effectLst/>
                        </a:rPr>
                        <a:t>Real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252095">
                <a:tc>
                  <a:txBody>
                    <a:bodyPr/>
                    <a:lstStyle/>
                    <a:p>
                      <a:pPr algn="ctr">
                        <a:lnSpc>
                          <a:spcPct val="200000"/>
                        </a:lnSpc>
                        <a:spcAft>
                          <a:spcPts val="0"/>
                        </a:spcAft>
                      </a:pPr>
                      <a:r>
                        <a:rPr lang="es-EC" sz="1100">
                          <a:effectLst/>
                        </a:rPr>
                        <a:t>Toolbox</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52095">
                <a:tc>
                  <a:txBody>
                    <a:bodyPr/>
                    <a:lstStyle/>
                    <a:p>
                      <a:pPr algn="ctr">
                        <a:lnSpc>
                          <a:spcPct val="200000"/>
                        </a:lnSpc>
                        <a:spcAft>
                          <a:spcPts val="0"/>
                        </a:spcAft>
                      </a:pPr>
                      <a:r>
                        <a:rPr lang="es-EC" sz="1100">
                          <a:effectLst/>
                        </a:rPr>
                        <a:t>Matlab</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dirty="0">
                          <a:effectLst/>
                        </a:rPr>
                        <a:t>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94978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1"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Pruebas</a:t>
            </a:r>
            <a:r>
              <a:rPr lang="es-EC" i="0" kern="0" dirty="0">
                <a:solidFill>
                  <a:srgbClr val="00B050"/>
                </a:solidFill>
                <a:latin typeface="Times New Roman" panose="02020603050405020304" pitchFamily="18" charset="0"/>
                <a:cs typeface="Times New Roman" panose="02020603050405020304" pitchFamily="18" charset="0"/>
              </a:rPr>
              <a:t> y Resultados</a:t>
            </a:r>
            <a:endParaRPr lang="es-EC" i="0" kern="0">
              <a:solidFill>
                <a:srgbClr val="00B050"/>
              </a:solidFill>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25</a:t>
            </a:r>
          </a:p>
        </p:txBody>
      </p:sp>
      <p:sp>
        <p:nvSpPr>
          <p:cNvPr id="12" name="Título 1">
            <a:extLst>
              <a:ext uri="{FF2B5EF4-FFF2-40B4-BE49-F238E27FC236}">
                <a16:creationId xmlns:a16="http://schemas.microsoft.com/office/drawing/2014/main" id="{833AB220-3EFC-42BB-A3E7-B10AAFBAB126}"/>
              </a:ext>
            </a:extLst>
          </p:cNvPr>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dirty="0">
                <a:latin typeface="Palatino Linotype" panose="02040502050505030304" pitchFamily="18" charset="0"/>
              </a:rPr>
              <a:t>Varios objetivos en movimiento</a:t>
            </a:r>
            <a:br>
              <a:rPr lang="es-EC" sz="2800" dirty="0">
                <a:latin typeface="Palatino Linotype" panose="02040502050505030304" pitchFamily="18" charset="0"/>
              </a:rPr>
            </a:br>
            <a:endParaRPr lang="en-US" sz="2800" dirty="0">
              <a:latin typeface="Palatino Linotype" panose="02040502050505030304" pitchFamily="18" charset="0"/>
            </a:endParaRPr>
          </a:p>
        </p:txBody>
      </p:sp>
      <p:pic>
        <p:nvPicPr>
          <p:cNvPr id="13" name="Imagen 12">
            <a:extLst>
              <a:ext uri="{FF2B5EF4-FFF2-40B4-BE49-F238E27FC236}">
                <a16:creationId xmlns:a16="http://schemas.microsoft.com/office/drawing/2014/main" id="{FC49315F-AE34-4D9B-A9F1-16BA24ECCF4E}"/>
              </a:ext>
            </a:extLst>
          </p:cNvPr>
          <p:cNvPicPr/>
          <p:nvPr/>
        </p:nvPicPr>
        <p:blipFill rotWithShape="1">
          <a:blip r:embed="rId2"/>
          <a:srcRect b="48437"/>
          <a:stretch/>
        </p:blipFill>
        <p:spPr>
          <a:xfrm>
            <a:off x="3828375" y="809909"/>
            <a:ext cx="5315625" cy="2371157"/>
          </a:xfrm>
          <a:prstGeom prst="rect">
            <a:avLst/>
          </a:prstGeom>
        </p:spPr>
      </p:pic>
      <p:sp>
        <p:nvSpPr>
          <p:cNvPr id="20" name="Rectángulo 19">
            <a:extLst>
              <a:ext uri="{FF2B5EF4-FFF2-40B4-BE49-F238E27FC236}">
                <a16:creationId xmlns:a16="http://schemas.microsoft.com/office/drawing/2014/main" id="{52AC2A72-98C4-48FD-AEEE-46744C7FFB03}"/>
              </a:ext>
            </a:extLst>
          </p:cNvPr>
          <p:cNvSpPr/>
          <p:nvPr/>
        </p:nvSpPr>
        <p:spPr>
          <a:xfrm>
            <a:off x="1173074" y="723582"/>
            <a:ext cx="2537874"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Polarización Horizontal</a:t>
            </a:r>
          </a:p>
        </p:txBody>
      </p:sp>
      <p:grpSp>
        <p:nvGrpSpPr>
          <p:cNvPr id="6" name="Grupo 1">
            <a:extLst>
              <a:ext uri="{FF2B5EF4-FFF2-40B4-BE49-F238E27FC236}">
                <a16:creationId xmlns:a16="http://schemas.microsoft.com/office/drawing/2014/main" id="{945AFA15-13B9-402E-9731-16DB9A03A499}"/>
              </a:ext>
            </a:extLst>
          </p:cNvPr>
          <p:cNvGrpSpPr/>
          <p:nvPr/>
        </p:nvGrpSpPr>
        <p:grpSpPr>
          <a:xfrm>
            <a:off x="238126" y="2847974"/>
            <a:ext cx="4873978" cy="3203375"/>
            <a:chOff x="238126" y="2847974"/>
            <a:chExt cx="4873978" cy="3203375"/>
          </a:xfrm>
        </p:grpSpPr>
        <p:pic>
          <p:nvPicPr>
            <p:cNvPr id="4" name="Imagen 3">
              <a:extLst>
                <a:ext uri="{FF2B5EF4-FFF2-40B4-BE49-F238E27FC236}">
                  <a16:creationId xmlns:a16="http://schemas.microsoft.com/office/drawing/2014/main" id="{C7F9ED8F-CE1E-4699-9DF4-5150A87C885C}"/>
                </a:ext>
              </a:extLst>
            </p:cNvPr>
            <p:cNvPicPr>
              <a:picLocks noChangeAspect="1"/>
            </p:cNvPicPr>
            <p:nvPr/>
          </p:nvPicPr>
          <p:blipFill rotWithShape="1">
            <a:blip r:embed="rId3"/>
            <a:srcRect l="2183" t="1131" r="20357"/>
            <a:stretch/>
          </p:blipFill>
          <p:spPr>
            <a:xfrm>
              <a:off x="238126" y="2847974"/>
              <a:ext cx="3905249" cy="3203375"/>
            </a:xfrm>
            <a:prstGeom prst="rect">
              <a:avLst/>
            </a:prstGeom>
          </p:spPr>
        </p:pic>
        <p:pic>
          <p:nvPicPr>
            <p:cNvPr id="21" name="Imagen 20">
              <a:extLst>
                <a:ext uri="{FF2B5EF4-FFF2-40B4-BE49-F238E27FC236}">
                  <a16:creationId xmlns:a16="http://schemas.microsoft.com/office/drawing/2014/main" id="{E6A845F7-50B5-4000-8793-AC34B82D2D0F}"/>
                </a:ext>
              </a:extLst>
            </p:cNvPr>
            <p:cNvPicPr>
              <a:picLocks noChangeAspect="1"/>
            </p:cNvPicPr>
            <p:nvPr/>
          </p:nvPicPr>
          <p:blipFill rotWithShape="1">
            <a:blip r:embed="rId3"/>
            <a:srcRect l="80122" t="34256" b="36028"/>
            <a:stretch/>
          </p:blipFill>
          <p:spPr>
            <a:xfrm>
              <a:off x="4196598" y="3819293"/>
              <a:ext cx="915506" cy="1056156"/>
            </a:xfrm>
            <a:prstGeom prst="rect">
              <a:avLst/>
            </a:prstGeom>
          </p:spPr>
        </p:pic>
      </p:grpSp>
    </p:spTree>
    <p:extLst>
      <p:ext uri="{BB962C8B-B14F-4D97-AF65-F5344CB8AC3E}">
        <p14:creationId xmlns:p14="http://schemas.microsoft.com/office/powerpoint/2010/main" val="938683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1"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Pruebas</a:t>
            </a:r>
            <a:r>
              <a:rPr lang="es-EC" i="0" kern="0" dirty="0">
                <a:solidFill>
                  <a:srgbClr val="00B050"/>
                </a:solidFill>
                <a:latin typeface="Times New Roman" panose="02020603050405020304" pitchFamily="18" charset="0"/>
                <a:cs typeface="Times New Roman" panose="02020603050405020304" pitchFamily="18" charset="0"/>
              </a:rPr>
              <a:t> y Resultados</a:t>
            </a:r>
            <a:endParaRPr lang="es-EC" i="0" kern="0">
              <a:solidFill>
                <a:srgbClr val="00B050"/>
              </a:solidFill>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26</a:t>
            </a:r>
          </a:p>
        </p:txBody>
      </p:sp>
      <p:sp>
        <p:nvSpPr>
          <p:cNvPr id="12" name="Título 1">
            <a:extLst>
              <a:ext uri="{FF2B5EF4-FFF2-40B4-BE49-F238E27FC236}">
                <a16:creationId xmlns:a16="http://schemas.microsoft.com/office/drawing/2014/main" id="{833AB220-3EFC-42BB-A3E7-B10AAFBAB126}"/>
              </a:ext>
            </a:extLst>
          </p:cNvPr>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dirty="0">
                <a:latin typeface="Palatino Linotype" panose="02040502050505030304" pitchFamily="18" charset="0"/>
              </a:rPr>
              <a:t>Velocidad y Ángulo</a:t>
            </a:r>
            <a:br>
              <a:rPr lang="es-EC" sz="2800" dirty="0">
                <a:latin typeface="Palatino Linotype" panose="02040502050505030304" pitchFamily="18" charset="0"/>
              </a:rPr>
            </a:br>
            <a:endParaRPr lang="en-US" sz="2800" dirty="0">
              <a:latin typeface="Palatino Linotype" panose="02040502050505030304" pitchFamily="18" charset="0"/>
            </a:endParaRPr>
          </a:p>
        </p:txBody>
      </p:sp>
      <p:grpSp>
        <p:nvGrpSpPr>
          <p:cNvPr id="11" name="Grupo 1">
            <a:extLst>
              <a:ext uri="{FF2B5EF4-FFF2-40B4-BE49-F238E27FC236}">
                <a16:creationId xmlns:a16="http://schemas.microsoft.com/office/drawing/2014/main" id="{38E5D3D7-0929-42F8-8929-D7CB99222EAD}"/>
              </a:ext>
            </a:extLst>
          </p:cNvPr>
          <p:cNvGrpSpPr/>
          <p:nvPr/>
        </p:nvGrpSpPr>
        <p:grpSpPr>
          <a:xfrm>
            <a:off x="328660" y="1567219"/>
            <a:ext cx="8486679" cy="3672762"/>
            <a:chOff x="334351" y="831207"/>
            <a:chExt cx="8486679" cy="3672762"/>
          </a:xfrm>
        </p:grpSpPr>
        <p:pic>
          <p:nvPicPr>
            <p:cNvPr id="6" name="Imagen 5">
              <a:extLst>
                <a:ext uri="{FF2B5EF4-FFF2-40B4-BE49-F238E27FC236}">
                  <a16:creationId xmlns:a16="http://schemas.microsoft.com/office/drawing/2014/main" id="{1D3A0C54-DAEF-4A6C-A608-2C2D7772E753}"/>
                </a:ext>
              </a:extLst>
            </p:cNvPr>
            <p:cNvPicPr>
              <a:picLocks noChangeAspect="1"/>
            </p:cNvPicPr>
            <p:nvPr/>
          </p:nvPicPr>
          <p:blipFill rotWithShape="1">
            <a:blip r:embed="rId2"/>
            <a:srcRect r="18045"/>
            <a:stretch/>
          </p:blipFill>
          <p:spPr>
            <a:xfrm>
              <a:off x="4882033" y="831207"/>
              <a:ext cx="3938997" cy="3600000"/>
            </a:xfrm>
            <a:prstGeom prst="rect">
              <a:avLst/>
            </a:prstGeom>
          </p:spPr>
        </p:pic>
        <p:pic>
          <p:nvPicPr>
            <p:cNvPr id="10" name="Imagen 9">
              <a:extLst>
                <a:ext uri="{FF2B5EF4-FFF2-40B4-BE49-F238E27FC236}">
                  <a16:creationId xmlns:a16="http://schemas.microsoft.com/office/drawing/2014/main" id="{C4271395-7AB3-4A46-B025-09B7C09A5400}"/>
                </a:ext>
              </a:extLst>
            </p:cNvPr>
            <p:cNvPicPr>
              <a:picLocks noChangeAspect="1"/>
            </p:cNvPicPr>
            <p:nvPr/>
          </p:nvPicPr>
          <p:blipFill>
            <a:blip r:embed="rId3"/>
            <a:stretch>
              <a:fillRect/>
            </a:stretch>
          </p:blipFill>
          <p:spPr>
            <a:xfrm>
              <a:off x="334351" y="903969"/>
              <a:ext cx="4659195" cy="3600000"/>
            </a:xfrm>
            <a:prstGeom prst="rect">
              <a:avLst/>
            </a:prstGeom>
          </p:spPr>
        </p:pic>
      </p:grpSp>
    </p:spTree>
    <p:extLst>
      <p:ext uri="{BB962C8B-B14F-4D97-AF65-F5344CB8AC3E}">
        <p14:creationId xmlns:p14="http://schemas.microsoft.com/office/powerpoint/2010/main" val="2298144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1"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Pruebas</a:t>
            </a:r>
            <a:r>
              <a:rPr lang="es-EC" i="0" kern="0" dirty="0">
                <a:solidFill>
                  <a:srgbClr val="00B050"/>
                </a:solidFill>
                <a:latin typeface="Times New Roman" panose="02020603050405020304" pitchFamily="18" charset="0"/>
                <a:cs typeface="Times New Roman" panose="02020603050405020304" pitchFamily="18" charset="0"/>
              </a:rPr>
              <a:t> y Resultados</a:t>
            </a:r>
            <a:endParaRPr lang="es-EC" i="0" kern="0">
              <a:solidFill>
                <a:srgbClr val="00B050"/>
              </a:solidFill>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27</a:t>
            </a:r>
          </a:p>
        </p:txBody>
      </p:sp>
      <p:sp>
        <p:nvSpPr>
          <p:cNvPr id="12" name="Título 1">
            <a:extLst>
              <a:ext uri="{FF2B5EF4-FFF2-40B4-BE49-F238E27FC236}">
                <a16:creationId xmlns:a16="http://schemas.microsoft.com/office/drawing/2014/main" id="{833AB220-3EFC-42BB-A3E7-B10AAFBAB126}"/>
              </a:ext>
            </a:extLst>
          </p:cNvPr>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dirty="0">
                <a:latin typeface="Palatino Linotype" panose="02040502050505030304" pitchFamily="18" charset="0"/>
              </a:rPr>
              <a:t>Movimiento de los objetivos</a:t>
            </a:r>
            <a:br>
              <a:rPr lang="es-EC" sz="2800" dirty="0">
                <a:latin typeface="Palatino Linotype" panose="02040502050505030304" pitchFamily="18" charset="0"/>
              </a:rPr>
            </a:br>
            <a:endParaRPr lang="en-US" sz="2800" dirty="0">
              <a:latin typeface="Palatino Linotype" panose="02040502050505030304" pitchFamily="18" charset="0"/>
            </a:endParaRPr>
          </a:p>
        </p:txBody>
      </p:sp>
      <p:sp>
        <p:nvSpPr>
          <p:cNvPr id="20" name="Rectángulo 19">
            <a:extLst>
              <a:ext uri="{FF2B5EF4-FFF2-40B4-BE49-F238E27FC236}">
                <a16:creationId xmlns:a16="http://schemas.microsoft.com/office/drawing/2014/main" id="{52AC2A72-98C4-48FD-AEEE-46744C7FFB03}"/>
              </a:ext>
            </a:extLst>
          </p:cNvPr>
          <p:cNvSpPr/>
          <p:nvPr/>
        </p:nvSpPr>
        <p:spPr>
          <a:xfrm>
            <a:off x="1173074" y="723582"/>
            <a:ext cx="2537874"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Polarización Horizontal</a:t>
            </a:r>
          </a:p>
        </p:txBody>
      </p:sp>
      <p:pic>
        <p:nvPicPr>
          <p:cNvPr id="10" name="Imagen 9">
            <a:extLst>
              <a:ext uri="{FF2B5EF4-FFF2-40B4-BE49-F238E27FC236}">
                <a16:creationId xmlns:a16="http://schemas.microsoft.com/office/drawing/2014/main" id="{5AFC4005-072C-469E-8460-AE057A368419}"/>
              </a:ext>
            </a:extLst>
          </p:cNvPr>
          <p:cNvPicPr/>
          <p:nvPr/>
        </p:nvPicPr>
        <p:blipFill rotWithShape="1">
          <a:blip r:embed="rId2">
            <a:extLst>
              <a:ext uri="{28A0092B-C50C-407E-A947-70E740481C1C}">
                <a14:useLocalDpi xmlns:a14="http://schemas.microsoft.com/office/drawing/2010/main" val="0"/>
              </a:ext>
            </a:extLst>
          </a:blip>
          <a:srcRect t="4275"/>
          <a:stretch/>
        </p:blipFill>
        <p:spPr bwMode="auto">
          <a:xfrm>
            <a:off x="-1" y="1588890"/>
            <a:ext cx="4320000" cy="3600000"/>
          </a:xfrm>
          <a:prstGeom prst="rect">
            <a:avLst/>
          </a:prstGeom>
          <a:noFill/>
          <a:ln>
            <a:noFill/>
          </a:ln>
        </p:spPr>
      </p:pic>
      <p:pic>
        <p:nvPicPr>
          <p:cNvPr id="11" name="Imagen 10">
            <a:extLst>
              <a:ext uri="{FF2B5EF4-FFF2-40B4-BE49-F238E27FC236}">
                <a16:creationId xmlns:a16="http://schemas.microsoft.com/office/drawing/2014/main" id="{4DE2E75A-1A5D-42EB-8204-80FC05BA4859}"/>
              </a:ext>
            </a:extLst>
          </p:cNvPr>
          <p:cNvPicPr/>
          <p:nvPr/>
        </p:nvPicPr>
        <p:blipFill rotWithShape="1">
          <a:blip r:embed="rId3"/>
          <a:srcRect l="1316" t="51046" r="51034"/>
          <a:stretch/>
        </p:blipFill>
        <p:spPr>
          <a:xfrm>
            <a:off x="4630058" y="1915886"/>
            <a:ext cx="4203886" cy="3032966"/>
          </a:xfrm>
          <a:prstGeom prst="rect">
            <a:avLst/>
          </a:prstGeom>
        </p:spPr>
      </p:pic>
    </p:spTree>
    <p:extLst>
      <p:ext uri="{BB962C8B-B14F-4D97-AF65-F5344CB8AC3E}">
        <p14:creationId xmlns:p14="http://schemas.microsoft.com/office/powerpoint/2010/main" val="59769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678764" y="0"/>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r>
              <a:rPr lang="en-BZ"/>
              <a:t>1</a:t>
            </a:r>
            <a:endParaRPr lang="es-ES"/>
          </a:p>
        </p:txBody>
      </p:sp>
      <p:sp>
        <p:nvSpPr>
          <p:cNvPr id="9" name="Título 1"/>
          <p:cNvSpPr txBox="1">
            <a:spLocks/>
          </p:cNvSpPr>
          <p:nvPr/>
        </p:nvSpPr>
        <p:spPr>
          <a:xfrm>
            <a:off x="-3323" y="434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Palatino Linotype" panose="02040502050505030304" pitchFamily="18" charset="0"/>
              </a:rPr>
              <a:t>Antecedentes</a:t>
            </a:r>
            <a:endParaRPr lang="en-US" sz="2800" dirty="0">
              <a:latin typeface="Palatino Linotype" panose="02040502050505030304" pitchFamily="18" charset="0"/>
            </a:endParaRPr>
          </a:p>
        </p:txBody>
      </p:sp>
      <p:sp>
        <p:nvSpPr>
          <p:cNvPr id="4" name="CuadroTexto 2"/>
          <p:cNvSpPr txBox="1"/>
          <p:nvPr/>
        </p:nvSpPr>
        <p:spPr>
          <a:xfrm>
            <a:off x="1177639" y="2989335"/>
            <a:ext cx="1906441" cy="523220"/>
          </a:xfrm>
          <a:prstGeom prst="rect">
            <a:avLst/>
          </a:prstGeom>
          <a:noFill/>
        </p:spPr>
        <p:txBody>
          <a:bodyPr wrap="square" rtlCol="0">
            <a:spAutoFit/>
          </a:bodyPr>
          <a:lstStyle/>
          <a:p>
            <a:pPr algn="just"/>
            <a:r>
              <a:rPr lang="es-EC" sz="1400" dirty="0"/>
              <a:t>Sensores de radar de 24GHz y 60 GHz</a:t>
            </a:r>
          </a:p>
        </p:txBody>
      </p:sp>
      <p:sp>
        <p:nvSpPr>
          <p:cNvPr id="22" name="CuadroTexto 21"/>
          <p:cNvSpPr txBox="1"/>
          <p:nvPr/>
        </p:nvSpPr>
        <p:spPr>
          <a:xfrm>
            <a:off x="4504420" y="4857883"/>
            <a:ext cx="4445473" cy="307777"/>
          </a:xfrm>
          <a:prstGeom prst="rect">
            <a:avLst/>
          </a:prstGeom>
          <a:noFill/>
        </p:spPr>
        <p:txBody>
          <a:bodyPr wrap="square" rtlCol="0">
            <a:spAutoFit/>
          </a:bodyPr>
          <a:lstStyle/>
          <a:p>
            <a:pPr algn="just"/>
            <a:r>
              <a:rPr lang="es-EC" sz="1400" dirty="0"/>
              <a:t>Pandemia Covid-19</a:t>
            </a:r>
            <a:endParaRPr lang="en-US" sz="1400" dirty="0"/>
          </a:p>
        </p:txBody>
      </p:sp>
      <p:sp>
        <p:nvSpPr>
          <p:cNvPr id="10" name="CuadroTexto 9"/>
          <p:cNvSpPr txBox="1"/>
          <p:nvPr/>
        </p:nvSpPr>
        <p:spPr>
          <a:xfrm>
            <a:off x="4504420" y="1505049"/>
            <a:ext cx="3769785" cy="307777"/>
          </a:xfrm>
          <a:prstGeom prst="rect">
            <a:avLst/>
          </a:prstGeom>
          <a:noFill/>
        </p:spPr>
        <p:txBody>
          <a:bodyPr wrap="square" rtlCol="0">
            <a:spAutoFit/>
          </a:bodyPr>
          <a:lstStyle/>
          <a:p>
            <a:pPr algn="just"/>
            <a:r>
              <a:rPr lang="es-EC" sz="1400" dirty="0" err="1"/>
              <a:t>Infineon</a:t>
            </a:r>
            <a:r>
              <a:rPr lang="es-EC" sz="1400" dirty="0"/>
              <a:t> Technologies</a:t>
            </a:r>
            <a:endParaRPr lang="en-US" sz="1400" dirty="0"/>
          </a:p>
        </p:txBody>
      </p:sp>
      <p:sp>
        <p:nvSpPr>
          <p:cNvPr id="2" name="Elipse 1"/>
          <p:cNvSpPr/>
          <p:nvPr/>
        </p:nvSpPr>
        <p:spPr>
          <a:xfrm>
            <a:off x="1024534" y="3181358"/>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2" name="Elipse 11"/>
          <p:cNvSpPr/>
          <p:nvPr/>
        </p:nvSpPr>
        <p:spPr>
          <a:xfrm>
            <a:off x="4351315" y="1589350"/>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3" name="Elipse 12"/>
          <p:cNvSpPr/>
          <p:nvPr/>
        </p:nvSpPr>
        <p:spPr>
          <a:xfrm>
            <a:off x="4353654" y="4942184"/>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3" name="Imagen 2"/>
          <p:cNvPicPr>
            <a:picLocks noChangeAspect="1"/>
          </p:cNvPicPr>
          <p:nvPr/>
        </p:nvPicPr>
        <p:blipFill>
          <a:blip r:embed="rId2"/>
          <a:stretch>
            <a:fillRect/>
          </a:stretch>
        </p:blipFill>
        <p:spPr>
          <a:xfrm>
            <a:off x="352983" y="790403"/>
            <a:ext cx="3479180" cy="1975159"/>
          </a:xfrm>
          <a:prstGeom prst="rect">
            <a:avLst/>
          </a:prstGeom>
        </p:spPr>
      </p:pic>
      <p:pic>
        <p:nvPicPr>
          <p:cNvPr id="5" name="Imagen 4"/>
          <p:cNvPicPr>
            <a:picLocks noChangeAspect="1"/>
          </p:cNvPicPr>
          <p:nvPr/>
        </p:nvPicPr>
        <p:blipFill>
          <a:blip r:embed="rId3"/>
          <a:stretch>
            <a:fillRect/>
          </a:stretch>
        </p:blipFill>
        <p:spPr>
          <a:xfrm>
            <a:off x="3588614" y="2244864"/>
            <a:ext cx="2781649" cy="1862667"/>
          </a:xfrm>
          <a:prstGeom prst="rect">
            <a:avLst/>
          </a:prstGeom>
        </p:spPr>
      </p:pic>
      <p:pic>
        <p:nvPicPr>
          <p:cNvPr id="6" name="Imagen 5"/>
          <p:cNvPicPr>
            <a:picLocks noChangeAspect="1"/>
          </p:cNvPicPr>
          <p:nvPr/>
        </p:nvPicPr>
        <p:blipFill>
          <a:blip r:embed="rId4"/>
          <a:stretch>
            <a:fillRect/>
          </a:stretch>
        </p:blipFill>
        <p:spPr>
          <a:xfrm>
            <a:off x="6370263" y="2120238"/>
            <a:ext cx="2368597" cy="1953586"/>
          </a:xfrm>
          <a:prstGeom prst="rect">
            <a:avLst/>
          </a:prstGeom>
        </p:spPr>
      </p:pic>
      <p:pic>
        <p:nvPicPr>
          <p:cNvPr id="7" name="Imagen 6"/>
          <p:cNvPicPr>
            <a:picLocks noChangeAspect="1"/>
          </p:cNvPicPr>
          <p:nvPr/>
        </p:nvPicPr>
        <p:blipFill>
          <a:blip r:embed="rId5"/>
          <a:stretch>
            <a:fillRect/>
          </a:stretch>
        </p:blipFill>
        <p:spPr>
          <a:xfrm>
            <a:off x="559405" y="4191833"/>
            <a:ext cx="3313373" cy="1720157"/>
          </a:xfrm>
          <a:prstGeom prst="rect">
            <a:avLst/>
          </a:prstGeom>
        </p:spPr>
      </p:pic>
    </p:spTree>
    <p:extLst>
      <p:ext uri="{BB962C8B-B14F-4D97-AF65-F5344CB8AC3E}">
        <p14:creationId xmlns:p14="http://schemas.microsoft.com/office/powerpoint/2010/main" val="2780316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1"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Pruebas</a:t>
            </a:r>
            <a:r>
              <a:rPr lang="es-EC" i="0" kern="0" dirty="0">
                <a:solidFill>
                  <a:srgbClr val="00B050"/>
                </a:solidFill>
                <a:latin typeface="Times New Roman" panose="02020603050405020304" pitchFamily="18" charset="0"/>
                <a:cs typeface="Times New Roman" panose="02020603050405020304" pitchFamily="18" charset="0"/>
              </a:rPr>
              <a:t> y Resultados</a:t>
            </a:r>
            <a:endParaRPr lang="es-EC" i="0" kern="0">
              <a:solidFill>
                <a:srgbClr val="00B050"/>
              </a:solidFill>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28</a:t>
            </a:r>
          </a:p>
        </p:txBody>
      </p:sp>
      <p:sp>
        <p:nvSpPr>
          <p:cNvPr id="12" name="Título 1">
            <a:extLst>
              <a:ext uri="{FF2B5EF4-FFF2-40B4-BE49-F238E27FC236}">
                <a16:creationId xmlns:a16="http://schemas.microsoft.com/office/drawing/2014/main" id="{833AB220-3EFC-42BB-A3E7-B10AAFBAB126}"/>
              </a:ext>
            </a:extLst>
          </p:cNvPr>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dirty="0">
                <a:latin typeface="Palatino Linotype" panose="02040502050505030304" pitchFamily="18" charset="0"/>
              </a:rPr>
              <a:t>Movimiento de los objetivos</a:t>
            </a:r>
            <a:br>
              <a:rPr lang="es-EC" sz="2800" dirty="0">
                <a:latin typeface="Palatino Linotype" panose="02040502050505030304" pitchFamily="18" charset="0"/>
              </a:rPr>
            </a:br>
            <a:endParaRPr lang="en-US" sz="2800" dirty="0">
              <a:latin typeface="Palatino Linotype" panose="02040502050505030304" pitchFamily="18" charset="0"/>
            </a:endParaRPr>
          </a:p>
        </p:txBody>
      </p:sp>
      <p:sp>
        <p:nvSpPr>
          <p:cNvPr id="20" name="Rectángulo 19">
            <a:extLst>
              <a:ext uri="{FF2B5EF4-FFF2-40B4-BE49-F238E27FC236}">
                <a16:creationId xmlns:a16="http://schemas.microsoft.com/office/drawing/2014/main" id="{52AC2A72-98C4-48FD-AEEE-46744C7FFB03}"/>
              </a:ext>
            </a:extLst>
          </p:cNvPr>
          <p:cNvSpPr/>
          <p:nvPr/>
        </p:nvSpPr>
        <p:spPr>
          <a:xfrm>
            <a:off x="1173074" y="723582"/>
            <a:ext cx="2537874"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Polarización Horizontal</a:t>
            </a:r>
          </a:p>
        </p:txBody>
      </p:sp>
      <p:graphicFrame>
        <p:nvGraphicFramePr>
          <p:cNvPr id="2" name="Tabla 1">
            <a:extLst>
              <a:ext uri="{FF2B5EF4-FFF2-40B4-BE49-F238E27FC236}">
                <a16:creationId xmlns:a16="http://schemas.microsoft.com/office/drawing/2014/main" id="{65771B74-E70E-4DD0-BB33-6D52B38F8CB1}"/>
              </a:ext>
            </a:extLst>
          </p:cNvPr>
          <p:cNvGraphicFramePr>
            <a:graphicFrameLocks noGrp="1"/>
          </p:cNvGraphicFramePr>
          <p:nvPr>
            <p:extLst>
              <p:ext uri="{D42A27DB-BD31-4B8C-83A1-F6EECF244321}">
                <p14:modId xmlns:p14="http://schemas.microsoft.com/office/powerpoint/2010/main" val="841767720"/>
              </p:ext>
            </p:extLst>
          </p:nvPr>
        </p:nvGraphicFramePr>
        <p:xfrm>
          <a:off x="1559016" y="1310823"/>
          <a:ext cx="6025968" cy="1351400"/>
        </p:xfrm>
        <a:graphic>
          <a:graphicData uri="http://schemas.openxmlformats.org/drawingml/2006/table">
            <a:tbl>
              <a:tblPr firstRow="1" firstCol="1" bandRow="1">
                <a:tableStyleId>{21E4AEA4-8DFA-4A89-87EB-49C32662AFE0}</a:tableStyleId>
              </a:tblPr>
              <a:tblGrid>
                <a:gridCol w="1564381">
                  <a:extLst>
                    <a:ext uri="{9D8B030D-6E8A-4147-A177-3AD203B41FA5}">
                      <a16:colId xmlns:a16="http://schemas.microsoft.com/office/drawing/2014/main" val="2963299395"/>
                    </a:ext>
                  </a:extLst>
                </a:gridCol>
                <a:gridCol w="1270754">
                  <a:extLst>
                    <a:ext uri="{9D8B030D-6E8A-4147-A177-3AD203B41FA5}">
                      <a16:colId xmlns:a16="http://schemas.microsoft.com/office/drawing/2014/main" val="2034526386"/>
                    </a:ext>
                  </a:extLst>
                </a:gridCol>
                <a:gridCol w="993866">
                  <a:extLst>
                    <a:ext uri="{9D8B030D-6E8A-4147-A177-3AD203B41FA5}">
                      <a16:colId xmlns:a16="http://schemas.microsoft.com/office/drawing/2014/main" val="3482596146"/>
                    </a:ext>
                  </a:extLst>
                </a:gridCol>
                <a:gridCol w="786026">
                  <a:extLst>
                    <a:ext uri="{9D8B030D-6E8A-4147-A177-3AD203B41FA5}">
                      <a16:colId xmlns:a16="http://schemas.microsoft.com/office/drawing/2014/main" val="1401152696"/>
                    </a:ext>
                  </a:extLst>
                </a:gridCol>
                <a:gridCol w="624915">
                  <a:extLst>
                    <a:ext uri="{9D8B030D-6E8A-4147-A177-3AD203B41FA5}">
                      <a16:colId xmlns:a16="http://schemas.microsoft.com/office/drawing/2014/main" val="1612758478"/>
                    </a:ext>
                  </a:extLst>
                </a:gridCol>
                <a:gridCol w="786026">
                  <a:extLst>
                    <a:ext uri="{9D8B030D-6E8A-4147-A177-3AD203B41FA5}">
                      <a16:colId xmlns:a16="http://schemas.microsoft.com/office/drawing/2014/main" val="1194826113"/>
                    </a:ext>
                  </a:extLst>
                </a:gridCol>
              </a:tblGrid>
              <a:tr h="337850">
                <a:tc>
                  <a:txBody>
                    <a:bodyPr/>
                    <a:lstStyle/>
                    <a:p>
                      <a:pPr algn="ctr">
                        <a:lnSpc>
                          <a:spcPct val="200000"/>
                        </a:lnSpc>
                        <a:spcAft>
                          <a:spcPts val="800"/>
                        </a:spcAft>
                      </a:pPr>
                      <a:r>
                        <a:rPr lang="es-EC" sz="1100">
                          <a:effectLst/>
                        </a:rPr>
                        <a:t>Objetivo Detectado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Flexómetro (m)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dirty="0">
                          <a:effectLst/>
                        </a:rPr>
                        <a:t>Toolbox (m)</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Error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Matlab</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Error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04862009"/>
                  </a:ext>
                </a:extLst>
              </a:tr>
              <a:tr h="337850">
                <a:tc>
                  <a:txBody>
                    <a:bodyPr/>
                    <a:lstStyle/>
                    <a:p>
                      <a:pPr algn="ctr">
                        <a:lnSpc>
                          <a:spcPct val="200000"/>
                        </a:lnSpc>
                        <a:spcAft>
                          <a:spcPts val="80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3,00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2,66</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11,33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3,38</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12,50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31038199"/>
                  </a:ext>
                </a:extLst>
              </a:tr>
              <a:tr h="337850">
                <a:tc>
                  <a:txBody>
                    <a:bodyPr/>
                    <a:lstStyle/>
                    <a:p>
                      <a:pPr algn="ctr">
                        <a:lnSpc>
                          <a:spcPct val="200000"/>
                        </a:lnSpc>
                        <a:spcAft>
                          <a:spcPts val="800"/>
                        </a:spcAft>
                      </a:pPr>
                      <a:r>
                        <a:rPr lang="es-EC" sz="1100">
                          <a:effectLst/>
                        </a:rPr>
                        <a:t>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5,00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4,88</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2,40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4,88</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2,50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91392992"/>
                  </a:ext>
                </a:extLst>
              </a:tr>
              <a:tr h="337850">
                <a:tc>
                  <a:txBody>
                    <a:bodyPr/>
                    <a:lstStyle/>
                    <a:p>
                      <a:pPr algn="ctr">
                        <a:lnSpc>
                          <a:spcPct val="20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7,00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dirty="0">
                          <a:effectLst/>
                        </a:rPr>
                        <a:t>6,70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4,29</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6,75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dirty="0">
                          <a:effectLst/>
                        </a:rPr>
                        <a:t>3,57</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0180383"/>
                  </a:ext>
                </a:extLst>
              </a:tr>
            </a:tbl>
          </a:graphicData>
        </a:graphic>
      </p:graphicFrame>
      <p:graphicFrame>
        <p:nvGraphicFramePr>
          <p:cNvPr id="3" name="Tabla 2">
            <a:extLst>
              <a:ext uri="{FF2B5EF4-FFF2-40B4-BE49-F238E27FC236}">
                <a16:creationId xmlns:a16="http://schemas.microsoft.com/office/drawing/2014/main" id="{92D7A255-7143-4371-BA5C-65CFC1FB0A9D}"/>
              </a:ext>
            </a:extLst>
          </p:cNvPr>
          <p:cNvGraphicFramePr>
            <a:graphicFrameLocks noGrp="1"/>
          </p:cNvGraphicFramePr>
          <p:nvPr>
            <p:extLst>
              <p:ext uri="{D42A27DB-BD31-4B8C-83A1-F6EECF244321}">
                <p14:modId xmlns:p14="http://schemas.microsoft.com/office/powerpoint/2010/main" val="855582759"/>
              </p:ext>
            </p:extLst>
          </p:nvPr>
        </p:nvGraphicFramePr>
        <p:xfrm>
          <a:off x="2596242" y="3034633"/>
          <a:ext cx="3951515" cy="1351400"/>
        </p:xfrm>
        <a:graphic>
          <a:graphicData uri="http://schemas.openxmlformats.org/drawingml/2006/table">
            <a:tbl>
              <a:tblPr firstRow="1" firstCol="1" bandRow="1">
                <a:tableStyleId>{21E4AEA4-8DFA-4A89-87EB-49C32662AFE0}</a:tableStyleId>
              </a:tblPr>
              <a:tblGrid>
                <a:gridCol w="1798824">
                  <a:extLst>
                    <a:ext uri="{9D8B030D-6E8A-4147-A177-3AD203B41FA5}">
                      <a16:colId xmlns:a16="http://schemas.microsoft.com/office/drawing/2014/main" val="2030359135"/>
                    </a:ext>
                  </a:extLst>
                </a:gridCol>
                <a:gridCol w="1150068">
                  <a:extLst>
                    <a:ext uri="{9D8B030D-6E8A-4147-A177-3AD203B41FA5}">
                      <a16:colId xmlns:a16="http://schemas.microsoft.com/office/drawing/2014/main" val="1302975069"/>
                    </a:ext>
                  </a:extLst>
                </a:gridCol>
                <a:gridCol w="1002623">
                  <a:extLst>
                    <a:ext uri="{9D8B030D-6E8A-4147-A177-3AD203B41FA5}">
                      <a16:colId xmlns:a16="http://schemas.microsoft.com/office/drawing/2014/main" val="2400731078"/>
                    </a:ext>
                  </a:extLst>
                </a:gridCol>
              </a:tblGrid>
              <a:tr h="337850">
                <a:tc>
                  <a:txBody>
                    <a:bodyPr/>
                    <a:lstStyle/>
                    <a:p>
                      <a:pPr algn="ctr">
                        <a:lnSpc>
                          <a:spcPct val="200000"/>
                        </a:lnSpc>
                        <a:spcAft>
                          <a:spcPts val="800"/>
                        </a:spcAft>
                      </a:pPr>
                      <a:r>
                        <a:rPr lang="es-EC" sz="1100">
                          <a:effectLst/>
                        </a:rPr>
                        <a:t>Objetivo Detectado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dirty="0">
                          <a:effectLst/>
                        </a:rPr>
                        <a:t>Toolbox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Matlab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31968701"/>
                  </a:ext>
                </a:extLst>
              </a:tr>
              <a:tr h="337850">
                <a:tc>
                  <a:txBody>
                    <a:bodyPr/>
                    <a:lstStyle/>
                    <a:p>
                      <a:pPr algn="ctr">
                        <a:lnSpc>
                          <a:spcPct val="200000"/>
                        </a:lnSpc>
                        <a:spcAft>
                          <a:spcPts val="80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30,00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27,02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74858041"/>
                  </a:ext>
                </a:extLst>
              </a:tr>
              <a:tr h="337850">
                <a:tc>
                  <a:txBody>
                    <a:bodyPr/>
                    <a:lstStyle/>
                    <a:p>
                      <a:pPr algn="ctr">
                        <a:lnSpc>
                          <a:spcPct val="200000"/>
                        </a:lnSpc>
                        <a:spcAft>
                          <a:spcPts val="800"/>
                        </a:spcAft>
                      </a:pPr>
                      <a:r>
                        <a:rPr lang="es-EC" sz="1100">
                          <a:effectLst/>
                        </a:rPr>
                        <a:t>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9,00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9,27</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04701859"/>
                  </a:ext>
                </a:extLst>
              </a:tr>
              <a:tr h="337850">
                <a:tc>
                  <a:txBody>
                    <a:bodyPr/>
                    <a:lstStyle/>
                    <a:p>
                      <a:pPr algn="ctr">
                        <a:lnSpc>
                          <a:spcPct val="200000"/>
                        </a:lnSpc>
                        <a:spcAft>
                          <a:spcPts val="800"/>
                        </a:spcAft>
                      </a:pPr>
                      <a:r>
                        <a:rPr lang="es-EC" sz="1100" dirty="0">
                          <a:effectLst/>
                        </a:rPr>
                        <a:t>3</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17,00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dirty="0">
                          <a:effectLst/>
                        </a:rPr>
                        <a:t>16,98</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32445829"/>
                  </a:ext>
                </a:extLst>
              </a:tr>
            </a:tbl>
          </a:graphicData>
        </a:graphic>
      </p:graphicFrame>
      <p:graphicFrame>
        <p:nvGraphicFramePr>
          <p:cNvPr id="4" name="Tabla 3">
            <a:extLst>
              <a:ext uri="{FF2B5EF4-FFF2-40B4-BE49-F238E27FC236}">
                <a16:creationId xmlns:a16="http://schemas.microsoft.com/office/drawing/2014/main" id="{62642D12-10BC-47BF-9651-3E04591DB740}"/>
              </a:ext>
            </a:extLst>
          </p:cNvPr>
          <p:cNvGraphicFramePr>
            <a:graphicFrameLocks noGrp="1"/>
          </p:cNvGraphicFramePr>
          <p:nvPr>
            <p:extLst>
              <p:ext uri="{D42A27DB-BD31-4B8C-83A1-F6EECF244321}">
                <p14:modId xmlns:p14="http://schemas.microsoft.com/office/powerpoint/2010/main" val="502134352"/>
              </p:ext>
            </p:extLst>
          </p:nvPr>
        </p:nvGraphicFramePr>
        <p:xfrm>
          <a:off x="2862381" y="4758443"/>
          <a:ext cx="3583940" cy="1133096"/>
        </p:xfrm>
        <a:graphic>
          <a:graphicData uri="http://schemas.openxmlformats.org/drawingml/2006/table">
            <a:tbl>
              <a:tblPr firstRow="1" firstCol="1" bandRow="1">
                <a:tableStyleId>{21E4AEA4-8DFA-4A89-87EB-49C32662AFE0}</a:tableStyleId>
              </a:tblPr>
              <a:tblGrid>
                <a:gridCol w="1440815">
                  <a:extLst>
                    <a:ext uri="{9D8B030D-6E8A-4147-A177-3AD203B41FA5}">
                      <a16:colId xmlns:a16="http://schemas.microsoft.com/office/drawing/2014/main" val="688762912"/>
                    </a:ext>
                  </a:extLst>
                </a:gridCol>
                <a:gridCol w="1170305">
                  <a:extLst>
                    <a:ext uri="{9D8B030D-6E8A-4147-A177-3AD203B41FA5}">
                      <a16:colId xmlns:a16="http://schemas.microsoft.com/office/drawing/2014/main" val="3868318278"/>
                    </a:ext>
                  </a:extLst>
                </a:gridCol>
                <a:gridCol w="972820">
                  <a:extLst>
                    <a:ext uri="{9D8B030D-6E8A-4147-A177-3AD203B41FA5}">
                      <a16:colId xmlns:a16="http://schemas.microsoft.com/office/drawing/2014/main" val="257000055"/>
                    </a:ext>
                  </a:extLst>
                </a:gridCol>
              </a:tblGrid>
              <a:tr h="190500">
                <a:tc>
                  <a:txBody>
                    <a:bodyPr/>
                    <a:lstStyle/>
                    <a:p>
                      <a:pPr algn="ctr">
                        <a:lnSpc>
                          <a:spcPct val="200000"/>
                        </a:lnSpc>
                        <a:spcAft>
                          <a:spcPts val="800"/>
                        </a:spcAft>
                      </a:pPr>
                      <a:r>
                        <a:rPr lang="es-EC" sz="1100" dirty="0">
                          <a:effectLst/>
                        </a:rPr>
                        <a:t>Objetivo Detectado</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Toolbox (m/s)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Matlab (m/s)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52682769"/>
                  </a:ext>
                </a:extLst>
              </a:tr>
              <a:tr h="190500">
                <a:tc>
                  <a:txBody>
                    <a:bodyPr/>
                    <a:lstStyle/>
                    <a:p>
                      <a:pPr algn="ctr">
                        <a:lnSpc>
                          <a:spcPct val="200000"/>
                        </a:lnSpc>
                        <a:spcAft>
                          <a:spcPts val="80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-0,11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-0,77</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87112522"/>
                  </a:ext>
                </a:extLst>
              </a:tr>
              <a:tr h="190500">
                <a:tc>
                  <a:txBody>
                    <a:bodyPr/>
                    <a:lstStyle/>
                    <a:p>
                      <a:pPr algn="ctr">
                        <a:lnSpc>
                          <a:spcPct val="200000"/>
                        </a:lnSpc>
                        <a:spcAft>
                          <a:spcPts val="800"/>
                        </a:spcAft>
                      </a:pPr>
                      <a:r>
                        <a:rPr lang="es-EC" sz="1100">
                          <a:effectLst/>
                        </a:rPr>
                        <a:t>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dirty="0">
                          <a:effectLst/>
                        </a:rPr>
                        <a:t>-0,11</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-0,77</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52646514"/>
                  </a:ext>
                </a:extLst>
              </a:tr>
              <a:tr h="190500">
                <a:tc>
                  <a:txBody>
                    <a:bodyPr/>
                    <a:lstStyle/>
                    <a:p>
                      <a:pPr algn="ctr">
                        <a:lnSpc>
                          <a:spcPct val="20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a:effectLst/>
                        </a:rPr>
                        <a:t>-0,11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800"/>
                        </a:spcAft>
                      </a:pPr>
                      <a:r>
                        <a:rPr lang="es-EC" sz="1100" dirty="0">
                          <a:effectLst/>
                        </a:rPr>
                        <a:t>-0,77</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4432052"/>
                  </a:ext>
                </a:extLst>
              </a:tr>
            </a:tbl>
          </a:graphicData>
        </a:graphic>
      </p:graphicFrame>
    </p:spTree>
    <p:extLst>
      <p:ext uri="{BB962C8B-B14F-4D97-AF65-F5344CB8AC3E}">
        <p14:creationId xmlns:p14="http://schemas.microsoft.com/office/powerpoint/2010/main" val="901494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1"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Pruebas</a:t>
            </a:r>
            <a:r>
              <a:rPr lang="es-EC" i="0" kern="0" dirty="0">
                <a:solidFill>
                  <a:srgbClr val="00B050"/>
                </a:solidFill>
                <a:latin typeface="Times New Roman" panose="02020603050405020304" pitchFamily="18" charset="0"/>
                <a:cs typeface="Times New Roman" panose="02020603050405020304" pitchFamily="18" charset="0"/>
              </a:rPr>
              <a:t> y Resultados</a:t>
            </a:r>
            <a:endParaRPr lang="es-EC" i="0" kern="0">
              <a:solidFill>
                <a:srgbClr val="00B050"/>
              </a:solidFill>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29</a:t>
            </a:r>
          </a:p>
        </p:txBody>
      </p:sp>
      <p:sp>
        <p:nvSpPr>
          <p:cNvPr id="12" name="Título 1">
            <a:extLst>
              <a:ext uri="{FF2B5EF4-FFF2-40B4-BE49-F238E27FC236}">
                <a16:creationId xmlns:a16="http://schemas.microsoft.com/office/drawing/2014/main" id="{833AB220-3EFC-42BB-A3E7-B10AAFBAB126}"/>
              </a:ext>
            </a:extLst>
          </p:cNvPr>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dirty="0">
                <a:latin typeface="Palatino Linotype" panose="02040502050505030304" pitchFamily="18" charset="0"/>
              </a:rPr>
              <a:t>Ángulos máximos</a:t>
            </a:r>
            <a:br>
              <a:rPr lang="es-EC" sz="2800" dirty="0">
                <a:latin typeface="Palatino Linotype" panose="02040502050505030304" pitchFamily="18" charset="0"/>
              </a:rPr>
            </a:br>
            <a:endParaRPr lang="en-US" sz="2800" dirty="0">
              <a:latin typeface="Palatino Linotype" panose="02040502050505030304" pitchFamily="18" charset="0"/>
            </a:endParaRPr>
          </a:p>
        </p:txBody>
      </p:sp>
      <p:sp>
        <p:nvSpPr>
          <p:cNvPr id="20" name="Rectángulo 19">
            <a:extLst>
              <a:ext uri="{FF2B5EF4-FFF2-40B4-BE49-F238E27FC236}">
                <a16:creationId xmlns:a16="http://schemas.microsoft.com/office/drawing/2014/main" id="{52AC2A72-98C4-48FD-AEEE-46744C7FFB03}"/>
              </a:ext>
            </a:extLst>
          </p:cNvPr>
          <p:cNvSpPr/>
          <p:nvPr/>
        </p:nvSpPr>
        <p:spPr>
          <a:xfrm>
            <a:off x="1154032" y="773668"/>
            <a:ext cx="2537874"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Polarización Horizontal</a:t>
            </a:r>
          </a:p>
        </p:txBody>
      </p:sp>
      <p:pic>
        <p:nvPicPr>
          <p:cNvPr id="9" name="Imagen 8"/>
          <p:cNvPicPr/>
          <p:nvPr/>
        </p:nvPicPr>
        <p:blipFill rotWithShape="1">
          <a:blip r:embed="rId2" cstate="print">
            <a:extLst>
              <a:ext uri="{28A0092B-C50C-407E-A947-70E740481C1C}">
                <a14:useLocalDpi xmlns:a14="http://schemas.microsoft.com/office/drawing/2010/main" val="0"/>
              </a:ext>
            </a:extLst>
          </a:blip>
          <a:srcRect b="6338"/>
          <a:stretch/>
        </p:blipFill>
        <p:spPr bwMode="auto">
          <a:xfrm>
            <a:off x="248768" y="1310823"/>
            <a:ext cx="4575456" cy="4326632"/>
          </a:xfrm>
          <a:prstGeom prst="rect">
            <a:avLst/>
          </a:prstGeom>
          <a:noFill/>
          <a:ln>
            <a:noFill/>
          </a:ln>
          <a:extLst>
            <a:ext uri="{53640926-AAD7-44D8-BBD7-CCE9431645EC}">
              <a14:shadowObscured xmlns:a14="http://schemas.microsoft.com/office/drawing/2010/main"/>
            </a:ext>
          </a:extLst>
        </p:spPr>
      </p:pic>
      <p:pic>
        <p:nvPicPr>
          <p:cNvPr id="10" name="Imagen 9"/>
          <p:cNvPicPr/>
          <p:nvPr/>
        </p:nvPicPr>
        <p:blipFill rotWithShape="1">
          <a:blip r:embed="rId3" cstate="print">
            <a:extLst>
              <a:ext uri="{28A0092B-C50C-407E-A947-70E740481C1C}">
                <a14:useLocalDpi xmlns:a14="http://schemas.microsoft.com/office/drawing/2010/main" val="0"/>
              </a:ext>
            </a:extLst>
          </a:blip>
          <a:srcRect r="50196" b="7625"/>
          <a:stretch/>
        </p:blipFill>
        <p:spPr bwMode="auto">
          <a:xfrm>
            <a:off x="4961565" y="3297697"/>
            <a:ext cx="3418159" cy="2688289"/>
          </a:xfrm>
          <a:prstGeom prst="rect">
            <a:avLst/>
          </a:prstGeom>
          <a:noFill/>
          <a:ln>
            <a:noFill/>
          </a:ln>
        </p:spPr>
      </p:pic>
      <p:pic>
        <p:nvPicPr>
          <p:cNvPr id="11" name="Imagen 10"/>
          <p:cNvPicPr/>
          <p:nvPr/>
        </p:nvPicPr>
        <p:blipFill rotWithShape="1">
          <a:blip r:embed="rId3" cstate="print">
            <a:extLst>
              <a:ext uri="{28A0092B-C50C-407E-A947-70E740481C1C}">
                <a14:useLocalDpi xmlns:a14="http://schemas.microsoft.com/office/drawing/2010/main" val="0"/>
              </a:ext>
            </a:extLst>
          </a:blip>
          <a:srcRect l="51268" b="9892"/>
          <a:stretch/>
        </p:blipFill>
        <p:spPr bwMode="auto">
          <a:xfrm>
            <a:off x="4915785" y="622417"/>
            <a:ext cx="3509720" cy="2675280"/>
          </a:xfrm>
          <a:prstGeom prst="rect">
            <a:avLst/>
          </a:prstGeom>
          <a:noFill/>
          <a:ln>
            <a:noFill/>
          </a:ln>
        </p:spPr>
      </p:pic>
    </p:spTree>
    <p:extLst>
      <p:ext uri="{BB962C8B-B14F-4D97-AF65-F5344CB8AC3E}">
        <p14:creationId xmlns:p14="http://schemas.microsoft.com/office/powerpoint/2010/main" val="1793622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1"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Pruebas</a:t>
            </a:r>
            <a:r>
              <a:rPr lang="es-EC" i="0" kern="0" dirty="0">
                <a:solidFill>
                  <a:srgbClr val="00B050"/>
                </a:solidFill>
                <a:latin typeface="Times New Roman" panose="02020603050405020304" pitchFamily="18" charset="0"/>
                <a:cs typeface="Times New Roman" panose="02020603050405020304" pitchFamily="18" charset="0"/>
              </a:rPr>
              <a:t> y Resultados</a:t>
            </a:r>
            <a:endParaRPr lang="es-EC" i="0" kern="0">
              <a:solidFill>
                <a:srgbClr val="00B050"/>
              </a:solidFill>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30</a:t>
            </a:r>
          </a:p>
        </p:txBody>
      </p:sp>
      <p:sp>
        <p:nvSpPr>
          <p:cNvPr id="12" name="Título 1">
            <a:extLst>
              <a:ext uri="{FF2B5EF4-FFF2-40B4-BE49-F238E27FC236}">
                <a16:creationId xmlns:a16="http://schemas.microsoft.com/office/drawing/2014/main" id="{833AB220-3EFC-42BB-A3E7-B10AAFBAB126}"/>
              </a:ext>
            </a:extLst>
          </p:cNvPr>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dirty="0">
                <a:latin typeface="Palatino Linotype" panose="02040502050505030304" pitchFamily="18" charset="0"/>
              </a:rPr>
              <a:t>Ángulos máximos</a:t>
            </a:r>
            <a:br>
              <a:rPr lang="es-EC" sz="2800" dirty="0">
                <a:latin typeface="Palatino Linotype" panose="02040502050505030304" pitchFamily="18" charset="0"/>
              </a:rPr>
            </a:br>
            <a:endParaRPr lang="en-US" sz="2800" dirty="0">
              <a:latin typeface="Palatino Linotype" panose="02040502050505030304" pitchFamily="18" charset="0"/>
            </a:endParaRPr>
          </a:p>
        </p:txBody>
      </p:sp>
      <p:sp>
        <p:nvSpPr>
          <p:cNvPr id="20" name="Rectángulo 19">
            <a:extLst>
              <a:ext uri="{FF2B5EF4-FFF2-40B4-BE49-F238E27FC236}">
                <a16:creationId xmlns:a16="http://schemas.microsoft.com/office/drawing/2014/main" id="{52AC2A72-98C4-48FD-AEEE-46744C7FFB03}"/>
              </a:ext>
            </a:extLst>
          </p:cNvPr>
          <p:cNvSpPr/>
          <p:nvPr/>
        </p:nvSpPr>
        <p:spPr>
          <a:xfrm>
            <a:off x="3283083" y="828602"/>
            <a:ext cx="2537874"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Polarización Horizontal</a:t>
            </a:r>
          </a:p>
        </p:txBody>
      </p:sp>
      <p:graphicFrame>
        <p:nvGraphicFramePr>
          <p:cNvPr id="2" name="Tabla 1"/>
          <p:cNvGraphicFramePr>
            <a:graphicFrameLocks noGrp="1"/>
          </p:cNvGraphicFramePr>
          <p:nvPr>
            <p:extLst>
              <p:ext uri="{D42A27DB-BD31-4B8C-83A1-F6EECF244321}">
                <p14:modId xmlns:p14="http://schemas.microsoft.com/office/powerpoint/2010/main" val="1525481287"/>
              </p:ext>
            </p:extLst>
          </p:nvPr>
        </p:nvGraphicFramePr>
        <p:xfrm>
          <a:off x="1755505" y="1435506"/>
          <a:ext cx="5400676" cy="1468376"/>
        </p:xfrm>
        <a:graphic>
          <a:graphicData uri="http://schemas.openxmlformats.org/drawingml/2006/table">
            <a:tbl>
              <a:tblPr firstRow="1" firstCol="1" bandRow="1">
                <a:tableStyleId>{21E4AEA4-8DFA-4A89-87EB-49C32662AFE0}</a:tableStyleId>
              </a:tblPr>
              <a:tblGrid>
                <a:gridCol w="1437768">
                  <a:extLst>
                    <a:ext uri="{9D8B030D-6E8A-4147-A177-3AD203B41FA5}">
                      <a16:colId xmlns:a16="http://schemas.microsoft.com/office/drawing/2014/main" val="20000"/>
                    </a:ext>
                  </a:extLst>
                </a:gridCol>
                <a:gridCol w="1260031">
                  <a:extLst>
                    <a:ext uri="{9D8B030D-6E8A-4147-A177-3AD203B41FA5}">
                      <a16:colId xmlns:a16="http://schemas.microsoft.com/office/drawing/2014/main" val="20001"/>
                    </a:ext>
                  </a:extLst>
                </a:gridCol>
                <a:gridCol w="851870">
                  <a:extLst>
                    <a:ext uri="{9D8B030D-6E8A-4147-A177-3AD203B41FA5}">
                      <a16:colId xmlns:a16="http://schemas.microsoft.com/office/drawing/2014/main" val="20002"/>
                    </a:ext>
                  </a:extLst>
                </a:gridCol>
                <a:gridCol w="1127362">
                  <a:extLst>
                    <a:ext uri="{9D8B030D-6E8A-4147-A177-3AD203B41FA5}">
                      <a16:colId xmlns:a16="http://schemas.microsoft.com/office/drawing/2014/main" val="20003"/>
                    </a:ext>
                  </a:extLst>
                </a:gridCol>
                <a:gridCol w="723645">
                  <a:extLst>
                    <a:ext uri="{9D8B030D-6E8A-4147-A177-3AD203B41FA5}">
                      <a16:colId xmlns:a16="http://schemas.microsoft.com/office/drawing/2014/main" val="20004"/>
                    </a:ext>
                  </a:extLst>
                </a:gridCol>
              </a:tblGrid>
              <a:tr h="252095">
                <a:tc>
                  <a:txBody>
                    <a:bodyPr/>
                    <a:lstStyle/>
                    <a:p>
                      <a:pPr algn="ctr">
                        <a:lnSpc>
                          <a:spcPct val="200000"/>
                        </a:lnSpc>
                        <a:spcAft>
                          <a:spcPts val="0"/>
                        </a:spcAft>
                      </a:pPr>
                      <a:r>
                        <a:rPr lang="es-EC" sz="1100">
                          <a:effectLst/>
                        </a:rPr>
                        <a:t>Forma de Medición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Distancia (m)</a:t>
                      </a:r>
                    </a:p>
                    <a:p>
                      <a:pPr algn="ctr">
                        <a:lnSpc>
                          <a:spcPct val="200000"/>
                        </a:lnSpc>
                        <a:spcAft>
                          <a:spcPts val="0"/>
                        </a:spcAft>
                      </a:pPr>
                      <a:r>
                        <a:rPr lang="es-EC" sz="1100">
                          <a:effectLst/>
                        </a:rPr>
                        <a:t>Objetivo a 16°</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Error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Distancia (m)</a:t>
                      </a:r>
                    </a:p>
                    <a:p>
                      <a:pPr algn="ctr">
                        <a:lnSpc>
                          <a:spcPct val="200000"/>
                        </a:lnSpc>
                        <a:spcAft>
                          <a:spcPts val="0"/>
                        </a:spcAft>
                      </a:pPr>
                      <a:r>
                        <a:rPr lang="es-EC" sz="1100">
                          <a:effectLst/>
                        </a:rPr>
                        <a:t>Objetivo a -14°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Error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52095">
                <a:tc>
                  <a:txBody>
                    <a:bodyPr/>
                    <a:lstStyle/>
                    <a:p>
                      <a:pPr algn="ctr">
                        <a:lnSpc>
                          <a:spcPct val="200000"/>
                        </a:lnSpc>
                        <a:spcAft>
                          <a:spcPts val="0"/>
                        </a:spcAft>
                      </a:pPr>
                      <a:r>
                        <a:rPr lang="es-EC" sz="1100">
                          <a:effectLst/>
                        </a:rPr>
                        <a:t>Flexómetro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200000"/>
                        </a:lnSpc>
                        <a:spcAft>
                          <a:spcPts val="0"/>
                        </a:spcAft>
                      </a:pPr>
                      <a:r>
                        <a:rPr lang="es-EC" sz="1100">
                          <a:effectLst/>
                        </a:rPr>
                        <a:t>---</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01"/>
                  </a:ext>
                </a:extLst>
              </a:tr>
              <a:tr h="252095">
                <a:tc>
                  <a:txBody>
                    <a:bodyPr/>
                    <a:lstStyle/>
                    <a:p>
                      <a:pPr algn="ctr">
                        <a:lnSpc>
                          <a:spcPct val="200000"/>
                        </a:lnSpc>
                        <a:spcAft>
                          <a:spcPts val="0"/>
                        </a:spcAft>
                      </a:pPr>
                      <a:r>
                        <a:rPr lang="es-EC" sz="1100">
                          <a:effectLst/>
                        </a:rPr>
                        <a:t>Toolbox</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4,89</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2,20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4,85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200000"/>
                        </a:lnSpc>
                        <a:spcAft>
                          <a:spcPts val="0"/>
                        </a:spcAft>
                      </a:pPr>
                      <a:r>
                        <a:rPr lang="es-EC" sz="1100">
                          <a:effectLst/>
                        </a:rPr>
                        <a:t>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02"/>
                  </a:ext>
                </a:extLst>
              </a:tr>
              <a:tr h="252095">
                <a:tc>
                  <a:txBody>
                    <a:bodyPr/>
                    <a:lstStyle/>
                    <a:p>
                      <a:pPr algn="ctr">
                        <a:lnSpc>
                          <a:spcPct val="200000"/>
                        </a:lnSpc>
                        <a:spcAft>
                          <a:spcPts val="0"/>
                        </a:spcAft>
                      </a:pPr>
                      <a:r>
                        <a:rPr lang="es-EC" sz="1100">
                          <a:effectLst/>
                        </a:rPr>
                        <a:t>Matlab</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dirty="0">
                          <a:effectLst/>
                        </a:rPr>
                        <a:t>4,875</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2,50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4,875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200000"/>
                        </a:lnSpc>
                        <a:spcAft>
                          <a:spcPts val="0"/>
                        </a:spcAft>
                      </a:pPr>
                      <a:r>
                        <a:rPr lang="es-EC" sz="1100" dirty="0">
                          <a:effectLst/>
                        </a:rPr>
                        <a:t>2,50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03"/>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3030440368"/>
              </p:ext>
            </p:extLst>
          </p:nvPr>
        </p:nvGraphicFramePr>
        <p:xfrm>
          <a:off x="2526370" y="3531584"/>
          <a:ext cx="4051300" cy="1468376"/>
        </p:xfrm>
        <a:graphic>
          <a:graphicData uri="http://schemas.openxmlformats.org/drawingml/2006/table">
            <a:tbl>
              <a:tblPr firstRow="1" firstCol="1" bandRow="1">
                <a:tableStyleId>{21E4AEA4-8DFA-4A89-87EB-49C32662AFE0}</a:tableStyleId>
              </a:tblPr>
              <a:tblGrid>
                <a:gridCol w="1530350">
                  <a:extLst>
                    <a:ext uri="{9D8B030D-6E8A-4147-A177-3AD203B41FA5}">
                      <a16:colId xmlns:a16="http://schemas.microsoft.com/office/drawing/2014/main" val="20000"/>
                    </a:ext>
                  </a:extLst>
                </a:gridCol>
                <a:gridCol w="1260475">
                  <a:extLst>
                    <a:ext uri="{9D8B030D-6E8A-4147-A177-3AD203B41FA5}">
                      <a16:colId xmlns:a16="http://schemas.microsoft.com/office/drawing/2014/main" val="20001"/>
                    </a:ext>
                  </a:extLst>
                </a:gridCol>
                <a:gridCol w="1260475">
                  <a:extLst>
                    <a:ext uri="{9D8B030D-6E8A-4147-A177-3AD203B41FA5}">
                      <a16:colId xmlns:a16="http://schemas.microsoft.com/office/drawing/2014/main" val="20002"/>
                    </a:ext>
                  </a:extLst>
                </a:gridCol>
              </a:tblGrid>
              <a:tr h="252095">
                <a:tc>
                  <a:txBody>
                    <a:bodyPr/>
                    <a:lstStyle/>
                    <a:p>
                      <a:pPr algn="ctr">
                        <a:lnSpc>
                          <a:spcPct val="200000"/>
                        </a:lnSpc>
                        <a:spcAft>
                          <a:spcPts val="0"/>
                        </a:spcAft>
                      </a:pPr>
                      <a:r>
                        <a:rPr lang="es-EC" sz="1100">
                          <a:effectLst/>
                        </a:rPr>
                        <a:t>Forma de Medición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Ángulo (°)</a:t>
                      </a:r>
                    </a:p>
                    <a:p>
                      <a:pPr algn="ctr">
                        <a:lnSpc>
                          <a:spcPct val="200000"/>
                        </a:lnSpc>
                        <a:spcAft>
                          <a:spcPts val="0"/>
                        </a:spcAft>
                      </a:pPr>
                      <a:r>
                        <a:rPr lang="es-EC" sz="1100">
                          <a:effectLst/>
                        </a:rPr>
                        <a:t>Objetivo 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Ángulo (°)</a:t>
                      </a:r>
                    </a:p>
                    <a:p>
                      <a:pPr algn="ctr">
                        <a:lnSpc>
                          <a:spcPct val="200000"/>
                        </a:lnSpc>
                        <a:spcAft>
                          <a:spcPts val="0"/>
                        </a:spcAft>
                      </a:pPr>
                      <a:r>
                        <a:rPr lang="es-EC" sz="1100">
                          <a:effectLst/>
                        </a:rPr>
                        <a:t>Objetivo 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00"/>
                  </a:ext>
                </a:extLst>
              </a:tr>
              <a:tr h="252095">
                <a:tc>
                  <a:txBody>
                    <a:bodyPr/>
                    <a:lstStyle/>
                    <a:p>
                      <a:pPr algn="ctr">
                        <a:lnSpc>
                          <a:spcPct val="200000"/>
                        </a:lnSpc>
                        <a:spcAft>
                          <a:spcPts val="0"/>
                        </a:spcAft>
                      </a:pPr>
                      <a:r>
                        <a:rPr lang="es-EC" sz="1100">
                          <a:effectLst/>
                        </a:rPr>
                        <a:t>Real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01"/>
                  </a:ext>
                </a:extLst>
              </a:tr>
              <a:tr h="252095">
                <a:tc>
                  <a:txBody>
                    <a:bodyPr/>
                    <a:lstStyle/>
                    <a:p>
                      <a:pPr algn="ctr">
                        <a:lnSpc>
                          <a:spcPct val="200000"/>
                        </a:lnSpc>
                        <a:spcAft>
                          <a:spcPts val="0"/>
                        </a:spcAft>
                      </a:pPr>
                      <a:r>
                        <a:rPr lang="es-EC" sz="1100">
                          <a:effectLst/>
                        </a:rPr>
                        <a:t>Toolbox</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16</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-14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02"/>
                  </a:ext>
                </a:extLst>
              </a:tr>
              <a:tr h="252095">
                <a:tc>
                  <a:txBody>
                    <a:bodyPr/>
                    <a:lstStyle/>
                    <a:p>
                      <a:pPr algn="ctr">
                        <a:lnSpc>
                          <a:spcPct val="200000"/>
                        </a:lnSpc>
                        <a:spcAft>
                          <a:spcPts val="0"/>
                        </a:spcAft>
                      </a:pPr>
                      <a:r>
                        <a:rPr lang="es-EC" sz="1100">
                          <a:effectLst/>
                        </a:rPr>
                        <a:t>Matlab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13,81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dirty="0">
                          <a:effectLst/>
                        </a:rPr>
                        <a:t>-14,25</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04944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1"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Pruebas</a:t>
            </a:r>
            <a:r>
              <a:rPr lang="es-EC" i="0" kern="0" dirty="0">
                <a:solidFill>
                  <a:srgbClr val="00B050"/>
                </a:solidFill>
                <a:latin typeface="Times New Roman" panose="02020603050405020304" pitchFamily="18" charset="0"/>
                <a:cs typeface="Times New Roman" panose="02020603050405020304" pitchFamily="18" charset="0"/>
              </a:rPr>
              <a:t> y Resultados</a:t>
            </a:r>
            <a:endParaRPr lang="es-EC" i="0" kern="0">
              <a:solidFill>
                <a:srgbClr val="00B050"/>
              </a:solidFill>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31</a:t>
            </a:r>
          </a:p>
        </p:txBody>
      </p:sp>
      <p:sp>
        <p:nvSpPr>
          <p:cNvPr id="12" name="Título 1">
            <a:extLst>
              <a:ext uri="{FF2B5EF4-FFF2-40B4-BE49-F238E27FC236}">
                <a16:creationId xmlns:a16="http://schemas.microsoft.com/office/drawing/2014/main" id="{833AB220-3EFC-42BB-A3E7-B10AAFBAB126}"/>
              </a:ext>
            </a:extLst>
          </p:cNvPr>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dirty="0">
                <a:latin typeface="Palatino Linotype" panose="02040502050505030304" pitchFamily="18" charset="0"/>
              </a:rPr>
              <a:t>Ángulos máximos</a:t>
            </a:r>
            <a:br>
              <a:rPr lang="es-EC" sz="2800" dirty="0">
                <a:latin typeface="Palatino Linotype" panose="02040502050505030304" pitchFamily="18" charset="0"/>
              </a:rPr>
            </a:br>
            <a:endParaRPr lang="en-US" sz="2800" dirty="0">
              <a:latin typeface="Palatino Linotype" panose="02040502050505030304" pitchFamily="18" charset="0"/>
            </a:endParaRPr>
          </a:p>
        </p:txBody>
      </p:sp>
      <p:sp>
        <p:nvSpPr>
          <p:cNvPr id="20" name="Rectángulo 19">
            <a:extLst>
              <a:ext uri="{FF2B5EF4-FFF2-40B4-BE49-F238E27FC236}">
                <a16:creationId xmlns:a16="http://schemas.microsoft.com/office/drawing/2014/main" id="{52AC2A72-98C4-48FD-AEEE-46744C7FFB03}"/>
              </a:ext>
            </a:extLst>
          </p:cNvPr>
          <p:cNvSpPr/>
          <p:nvPr/>
        </p:nvSpPr>
        <p:spPr>
          <a:xfrm>
            <a:off x="5618091" y="643936"/>
            <a:ext cx="2243243"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Polarización Vertical</a:t>
            </a:r>
          </a:p>
        </p:txBody>
      </p:sp>
      <p:pic>
        <p:nvPicPr>
          <p:cNvPr id="13" name="Imagen 12"/>
          <p:cNvPicPr/>
          <p:nvPr/>
        </p:nvPicPr>
        <p:blipFill>
          <a:blip r:embed="rId2">
            <a:extLst>
              <a:ext uri="{28A0092B-C50C-407E-A947-70E740481C1C}">
                <a14:useLocalDpi xmlns:a14="http://schemas.microsoft.com/office/drawing/2010/main" val="0"/>
              </a:ext>
            </a:extLst>
          </a:blip>
          <a:srcRect/>
          <a:stretch>
            <a:fillRect/>
          </a:stretch>
        </p:blipFill>
        <p:spPr bwMode="auto">
          <a:xfrm>
            <a:off x="4654351" y="1200956"/>
            <a:ext cx="4455844" cy="4585982"/>
          </a:xfrm>
          <a:prstGeom prst="rect">
            <a:avLst/>
          </a:prstGeom>
          <a:noFill/>
          <a:ln>
            <a:noFill/>
          </a:ln>
        </p:spPr>
      </p:pic>
      <p:pic>
        <p:nvPicPr>
          <p:cNvPr id="2" name="Imagen 1"/>
          <p:cNvPicPr>
            <a:picLocks noChangeAspect="1"/>
          </p:cNvPicPr>
          <p:nvPr/>
        </p:nvPicPr>
        <p:blipFill>
          <a:blip r:embed="rId3"/>
          <a:stretch>
            <a:fillRect/>
          </a:stretch>
        </p:blipFill>
        <p:spPr>
          <a:xfrm>
            <a:off x="629028" y="643936"/>
            <a:ext cx="3511088" cy="2727059"/>
          </a:xfrm>
          <a:prstGeom prst="rect">
            <a:avLst/>
          </a:prstGeom>
        </p:spPr>
      </p:pic>
      <p:pic>
        <p:nvPicPr>
          <p:cNvPr id="3" name="Imagen 2"/>
          <p:cNvPicPr>
            <a:picLocks noChangeAspect="1"/>
          </p:cNvPicPr>
          <p:nvPr/>
        </p:nvPicPr>
        <p:blipFill>
          <a:blip r:embed="rId4"/>
          <a:stretch>
            <a:fillRect/>
          </a:stretch>
        </p:blipFill>
        <p:spPr>
          <a:xfrm>
            <a:off x="654232" y="3370995"/>
            <a:ext cx="3460679" cy="2827209"/>
          </a:xfrm>
          <a:prstGeom prst="rect">
            <a:avLst/>
          </a:prstGeom>
        </p:spPr>
      </p:pic>
    </p:spTree>
    <p:extLst>
      <p:ext uri="{BB962C8B-B14F-4D97-AF65-F5344CB8AC3E}">
        <p14:creationId xmlns:p14="http://schemas.microsoft.com/office/powerpoint/2010/main" val="2261856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1" y="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Pruebas</a:t>
            </a:r>
            <a:r>
              <a:rPr lang="es-EC" i="0" kern="0" dirty="0">
                <a:solidFill>
                  <a:srgbClr val="00B050"/>
                </a:solidFill>
                <a:latin typeface="Times New Roman" panose="02020603050405020304" pitchFamily="18" charset="0"/>
                <a:cs typeface="Times New Roman" panose="02020603050405020304" pitchFamily="18" charset="0"/>
              </a:rPr>
              <a:t> y Resultados</a:t>
            </a:r>
            <a:endParaRPr lang="es-EC" i="0" kern="0">
              <a:solidFill>
                <a:srgbClr val="00B050"/>
              </a:solidFill>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32</a:t>
            </a:r>
          </a:p>
        </p:txBody>
      </p:sp>
      <p:sp>
        <p:nvSpPr>
          <p:cNvPr id="12" name="Título 1">
            <a:extLst>
              <a:ext uri="{FF2B5EF4-FFF2-40B4-BE49-F238E27FC236}">
                <a16:creationId xmlns:a16="http://schemas.microsoft.com/office/drawing/2014/main" id="{833AB220-3EFC-42BB-A3E7-B10AAFBAB126}"/>
              </a:ext>
            </a:extLst>
          </p:cNvPr>
          <p:cNvSpPr txBox="1">
            <a:spLocks/>
          </p:cNvSpPr>
          <p:nvPr/>
        </p:nvSpPr>
        <p:spPr>
          <a:xfrm>
            <a:off x="0" y="167823"/>
            <a:ext cx="8911687" cy="8653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dirty="0">
                <a:latin typeface="Palatino Linotype" panose="02040502050505030304" pitchFamily="18" charset="0"/>
              </a:rPr>
              <a:t>Ángulos máximos</a:t>
            </a:r>
            <a:br>
              <a:rPr lang="es-EC" sz="2800" dirty="0">
                <a:latin typeface="Palatino Linotype" panose="02040502050505030304" pitchFamily="18" charset="0"/>
              </a:rPr>
            </a:br>
            <a:endParaRPr lang="en-US" sz="2800" dirty="0">
              <a:latin typeface="Palatino Linotype" panose="02040502050505030304" pitchFamily="18" charset="0"/>
            </a:endParaRPr>
          </a:p>
        </p:txBody>
      </p:sp>
      <p:sp>
        <p:nvSpPr>
          <p:cNvPr id="20" name="Rectángulo 19">
            <a:extLst>
              <a:ext uri="{FF2B5EF4-FFF2-40B4-BE49-F238E27FC236}">
                <a16:creationId xmlns:a16="http://schemas.microsoft.com/office/drawing/2014/main" id="{52AC2A72-98C4-48FD-AEEE-46744C7FFB03}"/>
              </a:ext>
            </a:extLst>
          </p:cNvPr>
          <p:cNvSpPr/>
          <p:nvPr/>
        </p:nvSpPr>
        <p:spPr>
          <a:xfrm>
            <a:off x="3430400" y="828602"/>
            <a:ext cx="2243243"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Polarización Vertical</a:t>
            </a:r>
          </a:p>
        </p:txBody>
      </p:sp>
      <p:graphicFrame>
        <p:nvGraphicFramePr>
          <p:cNvPr id="4" name="Tabla 3"/>
          <p:cNvGraphicFramePr>
            <a:graphicFrameLocks noGrp="1"/>
          </p:cNvGraphicFramePr>
          <p:nvPr>
            <p:extLst>
              <p:ext uri="{D42A27DB-BD31-4B8C-83A1-F6EECF244321}">
                <p14:modId xmlns:p14="http://schemas.microsoft.com/office/powerpoint/2010/main" val="937808802"/>
              </p:ext>
            </p:extLst>
          </p:nvPr>
        </p:nvGraphicFramePr>
        <p:xfrm>
          <a:off x="1896451" y="1558336"/>
          <a:ext cx="5311139" cy="1468376"/>
        </p:xfrm>
        <a:graphic>
          <a:graphicData uri="http://schemas.openxmlformats.org/drawingml/2006/table">
            <a:tbl>
              <a:tblPr firstRow="1" firstCol="1" bandRow="1">
                <a:tableStyleId>{21E4AEA4-8DFA-4A89-87EB-49C32662AFE0}</a:tableStyleId>
              </a:tblPr>
              <a:tblGrid>
                <a:gridCol w="1437759">
                  <a:extLst>
                    <a:ext uri="{9D8B030D-6E8A-4147-A177-3AD203B41FA5}">
                      <a16:colId xmlns:a16="http://schemas.microsoft.com/office/drawing/2014/main" val="20000"/>
                    </a:ext>
                  </a:extLst>
                </a:gridCol>
                <a:gridCol w="1260023">
                  <a:extLst>
                    <a:ext uri="{9D8B030D-6E8A-4147-A177-3AD203B41FA5}">
                      <a16:colId xmlns:a16="http://schemas.microsoft.com/office/drawing/2014/main" val="20001"/>
                    </a:ext>
                  </a:extLst>
                </a:gridCol>
                <a:gridCol w="851864">
                  <a:extLst>
                    <a:ext uri="{9D8B030D-6E8A-4147-A177-3AD203B41FA5}">
                      <a16:colId xmlns:a16="http://schemas.microsoft.com/office/drawing/2014/main" val="20002"/>
                    </a:ext>
                  </a:extLst>
                </a:gridCol>
                <a:gridCol w="1037853">
                  <a:extLst>
                    <a:ext uri="{9D8B030D-6E8A-4147-A177-3AD203B41FA5}">
                      <a16:colId xmlns:a16="http://schemas.microsoft.com/office/drawing/2014/main" val="20003"/>
                    </a:ext>
                  </a:extLst>
                </a:gridCol>
                <a:gridCol w="723640">
                  <a:extLst>
                    <a:ext uri="{9D8B030D-6E8A-4147-A177-3AD203B41FA5}">
                      <a16:colId xmlns:a16="http://schemas.microsoft.com/office/drawing/2014/main" val="20004"/>
                    </a:ext>
                  </a:extLst>
                </a:gridCol>
              </a:tblGrid>
              <a:tr h="252095">
                <a:tc>
                  <a:txBody>
                    <a:bodyPr/>
                    <a:lstStyle/>
                    <a:p>
                      <a:pPr algn="ctr">
                        <a:lnSpc>
                          <a:spcPct val="200000"/>
                        </a:lnSpc>
                        <a:spcAft>
                          <a:spcPts val="0"/>
                        </a:spcAft>
                      </a:pPr>
                      <a:r>
                        <a:rPr lang="es-EC" sz="1100">
                          <a:effectLst/>
                        </a:rPr>
                        <a:t>Forma de Medición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Distancia (m)</a:t>
                      </a:r>
                    </a:p>
                    <a:p>
                      <a:pPr algn="ctr">
                        <a:lnSpc>
                          <a:spcPct val="200000"/>
                        </a:lnSpc>
                        <a:spcAft>
                          <a:spcPts val="0"/>
                        </a:spcAft>
                      </a:pPr>
                      <a:r>
                        <a:rPr lang="es-EC" sz="1100">
                          <a:effectLst/>
                        </a:rPr>
                        <a:t>Objetivo 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Error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Distancia (m)</a:t>
                      </a:r>
                    </a:p>
                    <a:p>
                      <a:pPr algn="ctr">
                        <a:lnSpc>
                          <a:spcPct val="200000"/>
                        </a:lnSpc>
                        <a:spcAft>
                          <a:spcPts val="0"/>
                        </a:spcAft>
                      </a:pPr>
                      <a:r>
                        <a:rPr lang="es-EC" sz="1100">
                          <a:effectLst/>
                        </a:rPr>
                        <a:t>Objetivo 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Error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52095">
                <a:tc>
                  <a:txBody>
                    <a:bodyPr/>
                    <a:lstStyle/>
                    <a:p>
                      <a:pPr algn="ctr">
                        <a:lnSpc>
                          <a:spcPct val="200000"/>
                        </a:lnSpc>
                        <a:spcAft>
                          <a:spcPts val="0"/>
                        </a:spcAft>
                      </a:pPr>
                      <a:r>
                        <a:rPr lang="es-EC" sz="1100">
                          <a:effectLst/>
                        </a:rPr>
                        <a:t>Flexómetro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4,5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4,5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200000"/>
                        </a:lnSpc>
                        <a:spcAft>
                          <a:spcPts val="0"/>
                        </a:spcAft>
                      </a:pPr>
                      <a:r>
                        <a:rPr lang="es-EC" sz="1100">
                          <a:effectLst/>
                        </a:rPr>
                        <a:t>---</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01"/>
                  </a:ext>
                </a:extLst>
              </a:tr>
              <a:tr h="252095">
                <a:tc>
                  <a:txBody>
                    <a:bodyPr/>
                    <a:lstStyle/>
                    <a:p>
                      <a:pPr algn="ctr">
                        <a:lnSpc>
                          <a:spcPct val="200000"/>
                        </a:lnSpc>
                        <a:spcAft>
                          <a:spcPts val="0"/>
                        </a:spcAft>
                      </a:pPr>
                      <a:r>
                        <a:rPr lang="es-EC" sz="1100">
                          <a:effectLst/>
                        </a:rPr>
                        <a:t>Toolbox</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4,49</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0,22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4,49</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200000"/>
                        </a:lnSpc>
                        <a:spcAft>
                          <a:spcPts val="0"/>
                        </a:spcAft>
                      </a:pPr>
                      <a:r>
                        <a:rPr lang="es-EC" sz="1100">
                          <a:effectLst/>
                        </a:rPr>
                        <a:t>0,22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02"/>
                  </a:ext>
                </a:extLst>
              </a:tr>
              <a:tr h="252095">
                <a:tc>
                  <a:txBody>
                    <a:bodyPr/>
                    <a:lstStyle/>
                    <a:p>
                      <a:pPr algn="ctr">
                        <a:lnSpc>
                          <a:spcPct val="200000"/>
                        </a:lnSpc>
                        <a:spcAft>
                          <a:spcPts val="0"/>
                        </a:spcAft>
                      </a:pPr>
                      <a:r>
                        <a:rPr lang="es-EC" sz="1100">
                          <a:effectLst/>
                        </a:rPr>
                        <a:t>Matlab</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4,5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4,5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200000"/>
                        </a:lnSpc>
                        <a:spcAft>
                          <a:spcPts val="0"/>
                        </a:spcAft>
                      </a:pPr>
                      <a:r>
                        <a:rPr lang="es-EC" sz="1100" dirty="0">
                          <a:effectLst/>
                        </a:rPr>
                        <a:t>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03"/>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95131961"/>
              </p:ext>
            </p:extLst>
          </p:nvPr>
        </p:nvGraphicFramePr>
        <p:xfrm>
          <a:off x="2526370" y="3681709"/>
          <a:ext cx="4051300" cy="1468376"/>
        </p:xfrm>
        <a:graphic>
          <a:graphicData uri="http://schemas.openxmlformats.org/drawingml/2006/table">
            <a:tbl>
              <a:tblPr firstRow="1" firstCol="1" bandRow="1">
                <a:tableStyleId>{21E4AEA4-8DFA-4A89-87EB-49C32662AFE0}</a:tableStyleId>
              </a:tblPr>
              <a:tblGrid>
                <a:gridCol w="1530350">
                  <a:extLst>
                    <a:ext uri="{9D8B030D-6E8A-4147-A177-3AD203B41FA5}">
                      <a16:colId xmlns:a16="http://schemas.microsoft.com/office/drawing/2014/main" val="20000"/>
                    </a:ext>
                  </a:extLst>
                </a:gridCol>
                <a:gridCol w="1260475">
                  <a:extLst>
                    <a:ext uri="{9D8B030D-6E8A-4147-A177-3AD203B41FA5}">
                      <a16:colId xmlns:a16="http://schemas.microsoft.com/office/drawing/2014/main" val="20001"/>
                    </a:ext>
                  </a:extLst>
                </a:gridCol>
                <a:gridCol w="1260475">
                  <a:extLst>
                    <a:ext uri="{9D8B030D-6E8A-4147-A177-3AD203B41FA5}">
                      <a16:colId xmlns:a16="http://schemas.microsoft.com/office/drawing/2014/main" val="20002"/>
                    </a:ext>
                  </a:extLst>
                </a:gridCol>
              </a:tblGrid>
              <a:tr h="252095">
                <a:tc>
                  <a:txBody>
                    <a:bodyPr/>
                    <a:lstStyle/>
                    <a:p>
                      <a:pPr algn="ctr">
                        <a:lnSpc>
                          <a:spcPct val="200000"/>
                        </a:lnSpc>
                        <a:spcAft>
                          <a:spcPts val="0"/>
                        </a:spcAft>
                      </a:pPr>
                      <a:r>
                        <a:rPr lang="es-EC" sz="1100">
                          <a:effectLst/>
                        </a:rPr>
                        <a:t>Forma de Medición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Ángulo (°)</a:t>
                      </a:r>
                    </a:p>
                    <a:p>
                      <a:pPr algn="ctr">
                        <a:lnSpc>
                          <a:spcPct val="200000"/>
                        </a:lnSpc>
                        <a:spcAft>
                          <a:spcPts val="0"/>
                        </a:spcAft>
                      </a:pPr>
                      <a:r>
                        <a:rPr lang="es-EC" sz="1100">
                          <a:effectLst/>
                        </a:rPr>
                        <a:t>Objetivo 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C" sz="1100">
                          <a:effectLst/>
                        </a:rPr>
                        <a:t>Ángulo (°)</a:t>
                      </a:r>
                    </a:p>
                    <a:p>
                      <a:pPr algn="ctr">
                        <a:lnSpc>
                          <a:spcPct val="200000"/>
                        </a:lnSpc>
                        <a:spcAft>
                          <a:spcPts val="0"/>
                        </a:spcAft>
                      </a:pPr>
                      <a:r>
                        <a:rPr lang="es-EC" sz="1100">
                          <a:effectLst/>
                        </a:rPr>
                        <a:t>Objetivo 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00"/>
                  </a:ext>
                </a:extLst>
              </a:tr>
              <a:tr h="252095">
                <a:tc>
                  <a:txBody>
                    <a:bodyPr/>
                    <a:lstStyle/>
                    <a:p>
                      <a:pPr algn="ctr">
                        <a:lnSpc>
                          <a:spcPct val="200000"/>
                        </a:lnSpc>
                        <a:spcAft>
                          <a:spcPts val="0"/>
                        </a:spcAft>
                      </a:pPr>
                      <a:r>
                        <a:rPr lang="es-EC" sz="1100">
                          <a:effectLst/>
                        </a:rPr>
                        <a:t>Real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01"/>
                  </a:ext>
                </a:extLst>
              </a:tr>
              <a:tr h="252095">
                <a:tc>
                  <a:txBody>
                    <a:bodyPr/>
                    <a:lstStyle/>
                    <a:p>
                      <a:pPr algn="ctr">
                        <a:lnSpc>
                          <a:spcPct val="200000"/>
                        </a:lnSpc>
                        <a:spcAft>
                          <a:spcPts val="0"/>
                        </a:spcAft>
                      </a:pPr>
                      <a:r>
                        <a:rPr lang="es-EC" sz="1100">
                          <a:effectLst/>
                        </a:rPr>
                        <a:t>Toolbox</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32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-53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02"/>
                  </a:ext>
                </a:extLst>
              </a:tr>
              <a:tr h="252095">
                <a:tc>
                  <a:txBody>
                    <a:bodyPr/>
                    <a:lstStyle/>
                    <a:p>
                      <a:pPr algn="ctr">
                        <a:lnSpc>
                          <a:spcPct val="200000"/>
                        </a:lnSpc>
                        <a:spcAft>
                          <a:spcPts val="0"/>
                        </a:spcAft>
                      </a:pPr>
                      <a:r>
                        <a:rPr lang="es-EC" sz="1100">
                          <a:effectLst/>
                        </a:rPr>
                        <a:t>Matlab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a:effectLst/>
                        </a:rPr>
                        <a:t>36,291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100" dirty="0">
                          <a:effectLst/>
                        </a:rPr>
                        <a:t>-42</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51027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Pruebas</a:t>
            </a:r>
            <a:r>
              <a:rPr lang="es-EC" i="0" kern="0" dirty="0">
                <a:solidFill>
                  <a:srgbClr val="00B050"/>
                </a:solidFill>
                <a:latin typeface="Times New Roman" panose="02020603050405020304" pitchFamily="18" charset="0"/>
                <a:cs typeface="Times New Roman" panose="02020603050405020304" pitchFamily="18" charset="0"/>
              </a:rPr>
              <a:t> y Resultados</a:t>
            </a:r>
            <a:endParaRPr lang="es-EC" i="0" kern="0">
              <a:solidFill>
                <a:srgbClr val="00B050"/>
              </a:solidFill>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33</a:t>
            </a:r>
          </a:p>
        </p:txBody>
      </p:sp>
      <p:sp>
        <p:nvSpPr>
          <p:cNvPr id="9" name="Título 1"/>
          <p:cNvSpPr txBox="1">
            <a:spLocks/>
          </p:cNvSpPr>
          <p:nvPr/>
        </p:nvSpPr>
        <p:spPr>
          <a:xfrm>
            <a:off x="-3323" y="434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latin typeface="Palatino Linotype" panose="02040502050505030304" pitchFamily="18" charset="0"/>
            </a:endParaRPr>
          </a:p>
        </p:txBody>
      </p:sp>
      <p:sp>
        <p:nvSpPr>
          <p:cNvPr id="6" name="Rectángulo 5"/>
          <p:cNvSpPr/>
          <p:nvPr/>
        </p:nvSpPr>
        <p:spPr>
          <a:xfrm>
            <a:off x="3013636" y="802646"/>
            <a:ext cx="2877775"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Video de Matlab y nosotros</a:t>
            </a:r>
          </a:p>
        </p:txBody>
      </p:sp>
      <p:pic>
        <p:nvPicPr>
          <p:cNvPr id="3" name="Video de prueba">
            <a:hlinkClick r:id="" action="ppaction://media"/>
            <a:extLst>
              <a:ext uri="{FF2B5EF4-FFF2-40B4-BE49-F238E27FC236}">
                <a16:creationId xmlns:a16="http://schemas.microsoft.com/office/drawing/2014/main" id="{80E4634D-CD3D-4148-8E59-C48C49B24A1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333" r="2577"/>
          <a:stretch/>
        </p:blipFill>
        <p:spPr>
          <a:xfrm>
            <a:off x="692197" y="802646"/>
            <a:ext cx="8076955" cy="4827186"/>
          </a:xfrm>
          <a:prstGeom prst="rect">
            <a:avLst/>
          </a:prstGeom>
        </p:spPr>
      </p:pic>
    </p:spTree>
    <p:extLst>
      <p:ext uri="{BB962C8B-B14F-4D97-AF65-F5344CB8AC3E}">
        <p14:creationId xmlns:p14="http://schemas.microsoft.com/office/powerpoint/2010/main" val="377508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Pruebas</a:t>
            </a:r>
            <a:r>
              <a:rPr lang="es-EC" i="0" kern="0" dirty="0">
                <a:solidFill>
                  <a:srgbClr val="00B050"/>
                </a:solidFill>
                <a:latin typeface="Times New Roman" panose="02020603050405020304" pitchFamily="18" charset="0"/>
                <a:cs typeface="Times New Roman" panose="02020603050405020304" pitchFamily="18" charset="0"/>
              </a:rPr>
              <a:t> y Resultados</a:t>
            </a:r>
            <a:endParaRPr lang="es-EC" i="0" kern="0">
              <a:solidFill>
                <a:srgbClr val="00B050"/>
              </a:solidFill>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34</a:t>
            </a:r>
          </a:p>
        </p:txBody>
      </p:sp>
      <p:sp>
        <p:nvSpPr>
          <p:cNvPr id="9" name="Título 1"/>
          <p:cNvSpPr txBox="1">
            <a:spLocks/>
          </p:cNvSpPr>
          <p:nvPr/>
        </p:nvSpPr>
        <p:spPr>
          <a:xfrm>
            <a:off x="-3323" y="434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latin typeface="Palatino Linotype" panose="02040502050505030304" pitchFamily="18" charset="0"/>
            </a:endParaRPr>
          </a:p>
        </p:txBody>
      </p:sp>
      <p:sp>
        <p:nvSpPr>
          <p:cNvPr id="6" name="Rectángulo 5"/>
          <p:cNvSpPr/>
          <p:nvPr/>
        </p:nvSpPr>
        <p:spPr>
          <a:xfrm>
            <a:off x="207172" y="231146"/>
            <a:ext cx="3031599"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Comparación 24GHz 60GHz</a:t>
            </a:r>
          </a:p>
        </p:txBody>
      </p:sp>
      <p:graphicFrame>
        <p:nvGraphicFramePr>
          <p:cNvPr id="2" name="Tabla 2"/>
          <p:cNvGraphicFramePr>
            <a:graphicFrameLocks noGrp="1"/>
          </p:cNvGraphicFramePr>
          <p:nvPr>
            <p:extLst>
              <p:ext uri="{D42A27DB-BD31-4B8C-83A1-F6EECF244321}">
                <p14:modId xmlns:p14="http://schemas.microsoft.com/office/powerpoint/2010/main" val="3116168751"/>
              </p:ext>
            </p:extLst>
          </p:nvPr>
        </p:nvGraphicFramePr>
        <p:xfrm>
          <a:off x="1828800" y="788213"/>
          <a:ext cx="5355771" cy="4841108"/>
        </p:xfrm>
        <a:graphic>
          <a:graphicData uri="http://schemas.openxmlformats.org/drawingml/2006/table">
            <a:tbl>
              <a:tblPr firstRow="1" firstCol="1" bandRow="1">
                <a:tableStyleId>{21E4AEA4-8DFA-4A89-87EB-49C32662AFE0}</a:tableStyleId>
              </a:tblPr>
              <a:tblGrid>
                <a:gridCol w="1676255">
                  <a:extLst>
                    <a:ext uri="{9D8B030D-6E8A-4147-A177-3AD203B41FA5}">
                      <a16:colId xmlns:a16="http://schemas.microsoft.com/office/drawing/2014/main" val="20000"/>
                    </a:ext>
                  </a:extLst>
                </a:gridCol>
                <a:gridCol w="1829454">
                  <a:extLst>
                    <a:ext uri="{9D8B030D-6E8A-4147-A177-3AD203B41FA5}">
                      <a16:colId xmlns:a16="http://schemas.microsoft.com/office/drawing/2014/main" val="20001"/>
                    </a:ext>
                  </a:extLst>
                </a:gridCol>
                <a:gridCol w="1850062">
                  <a:extLst>
                    <a:ext uri="{9D8B030D-6E8A-4147-A177-3AD203B41FA5}">
                      <a16:colId xmlns:a16="http://schemas.microsoft.com/office/drawing/2014/main" val="20002"/>
                    </a:ext>
                  </a:extLst>
                </a:gridCol>
              </a:tblGrid>
              <a:tr h="302708">
                <a:tc>
                  <a:txBody>
                    <a:bodyPr/>
                    <a:lstStyle/>
                    <a:p>
                      <a:pPr algn="ctr">
                        <a:lnSpc>
                          <a:spcPct val="200000"/>
                        </a:lnSpc>
                        <a:spcAft>
                          <a:spcPts val="0"/>
                        </a:spcAft>
                      </a:pPr>
                      <a:r>
                        <a:rPr lang="es-EC" sz="900" dirty="0">
                          <a:effectLst/>
                        </a:rPr>
                        <a:t>Característica</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Radar de 24 GHz</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Radar de 60 GHz</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extLst>
                  <a:ext uri="{0D108BD9-81ED-4DB2-BD59-A6C34878D82A}">
                    <a16:rowId xmlns:a16="http://schemas.microsoft.com/office/drawing/2014/main" val="10000"/>
                  </a:ext>
                </a:extLst>
              </a:tr>
              <a:tr h="302708">
                <a:tc>
                  <a:txBody>
                    <a:bodyPr/>
                    <a:lstStyle/>
                    <a:p>
                      <a:pPr algn="ctr">
                        <a:lnSpc>
                          <a:spcPct val="200000"/>
                        </a:lnSpc>
                        <a:spcAft>
                          <a:spcPts val="0"/>
                        </a:spcAft>
                      </a:pPr>
                      <a:r>
                        <a:rPr lang="es-EC" sz="900">
                          <a:effectLst/>
                        </a:rPr>
                        <a:t>Rango de detección</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Más de 100m </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Más de 10m </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extLst>
                  <a:ext uri="{0D108BD9-81ED-4DB2-BD59-A6C34878D82A}">
                    <a16:rowId xmlns:a16="http://schemas.microsoft.com/office/drawing/2014/main" val="10001"/>
                  </a:ext>
                </a:extLst>
              </a:tr>
              <a:tr h="302708">
                <a:tc>
                  <a:txBody>
                    <a:bodyPr/>
                    <a:lstStyle/>
                    <a:p>
                      <a:pPr algn="ctr">
                        <a:lnSpc>
                          <a:spcPct val="200000"/>
                        </a:lnSpc>
                        <a:spcAft>
                          <a:spcPts val="0"/>
                        </a:spcAft>
                      </a:pPr>
                      <a:r>
                        <a:rPr lang="es-EC" sz="900">
                          <a:effectLst/>
                        </a:rPr>
                        <a:t>Ancho de Banda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200 MHz</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400 MHz</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extLst>
                  <a:ext uri="{0D108BD9-81ED-4DB2-BD59-A6C34878D82A}">
                    <a16:rowId xmlns:a16="http://schemas.microsoft.com/office/drawing/2014/main" val="10002"/>
                  </a:ext>
                </a:extLst>
              </a:tr>
              <a:tr h="302708">
                <a:tc>
                  <a:txBody>
                    <a:bodyPr/>
                    <a:lstStyle/>
                    <a:p>
                      <a:pPr algn="ctr">
                        <a:lnSpc>
                          <a:spcPct val="200000"/>
                        </a:lnSpc>
                        <a:spcAft>
                          <a:spcPts val="0"/>
                        </a:spcAft>
                      </a:pPr>
                      <a:r>
                        <a:rPr lang="es-EC" sz="900">
                          <a:effectLst/>
                        </a:rPr>
                        <a:t>Resolución </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0,375m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0,1m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extLst>
                  <a:ext uri="{0D108BD9-81ED-4DB2-BD59-A6C34878D82A}">
                    <a16:rowId xmlns:a16="http://schemas.microsoft.com/office/drawing/2014/main" val="10003"/>
                  </a:ext>
                </a:extLst>
              </a:tr>
              <a:tr h="605416">
                <a:tc>
                  <a:txBody>
                    <a:bodyPr/>
                    <a:lstStyle/>
                    <a:p>
                      <a:pPr algn="ctr">
                        <a:lnSpc>
                          <a:spcPct val="200000"/>
                        </a:lnSpc>
                        <a:spcAft>
                          <a:spcPts val="0"/>
                        </a:spcAft>
                      </a:pPr>
                      <a:r>
                        <a:rPr lang="es-EC" sz="900">
                          <a:effectLst/>
                        </a:rPr>
                        <a:t>Antenas integradas (En el chip)</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No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dirty="0">
                          <a:effectLst/>
                        </a:rPr>
                        <a:t>Si</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extLst>
                  <a:ext uri="{0D108BD9-81ED-4DB2-BD59-A6C34878D82A}">
                    <a16:rowId xmlns:a16="http://schemas.microsoft.com/office/drawing/2014/main" val="10004"/>
                  </a:ext>
                </a:extLst>
              </a:tr>
              <a:tr h="302708">
                <a:tc>
                  <a:txBody>
                    <a:bodyPr/>
                    <a:lstStyle/>
                    <a:p>
                      <a:pPr algn="ctr">
                        <a:lnSpc>
                          <a:spcPct val="200000"/>
                        </a:lnSpc>
                        <a:spcAft>
                          <a:spcPts val="0"/>
                        </a:spcAft>
                      </a:pPr>
                      <a:r>
                        <a:rPr lang="es-EC" sz="900">
                          <a:effectLst/>
                        </a:rPr>
                        <a:t>Tamaño del dispositivo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625mm</a:t>
                      </a:r>
                      <a:r>
                        <a:rPr lang="es-EC" sz="900" baseline="30000">
                          <a:effectLst/>
                        </a:rPr>
                        <a:t>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125mm</a:t>
                      </a:r>
                      <a:r>
                        <a:rPr lang="es-EC" sz="900" baseline="30000">
                          <a:effectLst/>
                        </a:rPr>
                        <a:t>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extLst>
                  <a:ext uri="{0D108BD9-81ED-4DB2-BD59-A6C34878D82A}">
                    <a16:rowId xmlns:a16="http://schemas.microsoft.com/office/drawing/2014/main" val="10005"/>
                  </a:ext>
                </a:extLst>
              </a:tr>
              <a:tr h="300488">
                <a:tc>
                  <a:txBody>
                    <a:bodyPr/>
                    <a:lstStyle/>
                    <a:p>
                      <a:pPr algn="ctr">
                        <a:lnSpc>
                          <a:spcPct val="200000"/>
                        </a:lnSpc>
                        <a:spcAft>
                          <a:spcPts val="0"/>
                        </a:spcAft>
                      </a:pPr>
                      <a:r>
                        <a:rPr lang="es-EC" sz="900">
                          <a:effectLst/>
                        </a:rPr>
                        <a:t>Consumo de potencia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Menor a 1mW</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Menor a 1mW</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extLst>
                  <a:ext uri="{0D108BD9-81ED-4DB2-BD59-A6C34878D82A}">
                    <a16:rowId xmlns:a16="http://schemas.microsoft.com/office/drawing/2014/main" val="10006"/>
                  </a:ext>
                </a:extLst>
              </a:tr>
              <a:tr h="605416">
                <a:tc>
                  <a:txBody>
                    <a:bodyPr/>
                    <a:lstStyle/>
                    <a:p>
                      <a:pPr algn="ctr">
                        <a:lnSpc>
                          <a:spcPct val="200000"/>
                        </a:lnSpc>
                        <a:spcAft>
                          <a:spcPts val="0"/>
                        </a:spcAft>
                      </a:pPr>
                      <a:r>
                        <a:rPr lang="es-EC" sz="900">
                          <a:effectLst/>
                        </a:rPr>
                        <a:t>Placa de recolección de datos</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Integrada en el dispositivo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Requiere MCU o Arduino MRK</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extLst>
                  <a:ext uri="{0D108BD9-81ED-4DB2-BD59-A6C34878D82A}">
                    <a16:rowId xmlns:a16="http://schemas.microsoft.com/office/drawing/2014/main" val="10007"/>
                  </a:ext>
                </a:extLst>
              </a:tr>
              <a:tr h="605416">
                <a:tc>
                  <a:txBody>
                    <a:bodyPr/>
                    <a:lstStyle/>
                    <a:p>
                      <a:pPr algn="ctr">
                        <a:lnSpc>
                          <a:spcPct val="200000"/>
                        </a:lnSpc>
                        <a:spcAft>
                          <a:spcPts val="0"/>
                        </a:spcAft>
                      </a:pPr>
                      <a:r>
                        <a:rPr lang="es-EC" sz="900">
                          <a:effectLst/>
                        </a:rPr>
                        <a:t>Detección a través de obstáculos</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Muy buena (Por la longitud de onda)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dirty="0">
                          <a:effectLst/>
                        </a:rPr>
                        <a:t>Mala (Por la longitud de onda)</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extLst>
                  <a:ext uri="{0D108BD9-81ED-4DB2-BD59-A6C34878D82A}">
                    <a16:rowId xmlns:a16="http://schemas.microsoft.com/office/drawing/2014/main" val="10008"/>
                  </a:ext>
                </a:extLst>
              </a:tr>
              <a:tr h="605416">
                <a:tc>
                  <a:txBody>
                    <a:bodyPr/>
                    <a:lstStyle/>
                    <a:p>
                      <a:pPr algn="ctr">
                        <a:lnSpc>
                          <a:spcPct val="200000"/>
                        </a:lnSpc>
                        <a:spcAft>
                          <a:spcPts val="0"/>
                        </a:spcAft>
                      </a:pPr>
                      <a:r>
                        <a:rPr lang="es-EC" sz="900" dirty="0">
                          <a:effectLst/>
                        </a:rPr>
                        <a:t>Robustez a fenómenos ambientales</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Insensible</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Vulnerable</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extLst>
                  <a:ext uri="{0D108BD9-81ED-4DB2-BD59-A6C34878D82A}">
                    <a16:rowId xmlns:a16="http://schemas.microsoft.com/office/drawing/2014/main" val="10009"/>
                  </a:ext>
                </a:extLst>
              </a:tr>
              <a:tr h="302708">
                <a:tc>
                  <a:txBody>
                    <a:bodyPr/>
                    <a:lstStyle/>
                    <a:p>
                      <a:pPr algn="ctr">
                        <a:lnSpc>
                          <a:spcPct val="200000"/>
                        </a:lnSpc>
                        <a:spcAft>
                          <a:spcPts val="0"/>
                        </a:spcAft>
                      </a:pPr>
                      <a:r>
                        <a:rPr lang="es-EC" sz="900">
                          <a:effectLst/>
                        </a:rPr>
                        <a:t>Manipulación</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Muy robusta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a:effectLst/>
                        </a:rPr>
                        <a:t>Delicada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extLst>
                  <a:ext uri="{0D108BD9-81ED-4DB2-BD59-A6C34878D82A}">
                    <a16:rowId xmlns:a16="http://schemas.microsoft.com/office/drawing/2014/main" val="10010"/>
                  </a:ext>
                </a:extLst>
              </a:tr>
              <a:tr h="302708">
                <a:tc>
                  <a:txBody>
                    <a:bodyPr/>
                    <a:lstStyle/>
                    <a:p>
                      <a:pPr algn="ctr">
                        <a:lnSpc>
                          <a:spcPct val="200000"/>
                        </a:lnSpc>
                        <a:spcAft>
                          <a:spcPts val="0"/>
                        </a:spcAft>
                      </a:pPr>
                      <a:r>
                        <a:rPr lang="es-EC" sz="900" dirty="0">
                          <a:effectLst/>
                        </a:rPr>
                        <a:t>Lenguajes aceptados</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dirty="0">
                          <a:effectLst/>
                        </a:rPr>
                        <a:t>C, Matlab</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tc>
                  <a:txBody>
                    <a:bodyPr/>
                    <a:lstStyle/>
                    <a:p>
                      <a:pPr algn="ctr">
                        <a:lnSpc>
                          <a:spcPct val="200000"/>
                        </a:lnSpc>
                        <a:spcAft>
                          <a:spcPts val="0"/>
                        </a:spcAft>
                      </a:pPr>
                      <a:r>
                        <a:rPr lang="es-EC" sz="900" dirty="0">
                          <a:effectLst/>
                        </a:rPr>
                        <a:t>Python (Al momento)</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36055" marR="36055"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429112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Conclusiones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a:t>35</a:t>
            </a:r>
          </a:p>
          <a:p>
            <a:endParaRPr lang="es-ES" dirty="0"/>
          </a:p>
        </p:txBody>
      </p:sp>
      <p:sp>
        <p:nvSpPr>
          <p:cNvPr id="4" name="CuadroTexto 3"/>
          <p:cNvSpPr txBox="1"/>
          <p:nvPr/>
        </p:nvSpPr>
        <p:spPr>
          <a:xfrm>
            <a:off x="352983" y="917912"/>
            <a:ext cx="8017585" cy="6217087"/>
          </a:xfrm>
          <a:prstGeom prst="rect">
            <a:avLst/>
          </a:prstGeom>
          <a:noFill/>
        </p:spPr>
        <p:txBody>
          <a:bodyPr wrap="square" rtlCol="0">
            <a:spAutoFit/>
          </a:bodyPr>
          <a:lstStyle/>
          <a:p>
            <a:pPr marL="285750" indent="-285750" algn="just">
              <a:buFont typeface="Arial" panose="020B0604020202020204" pitchFamily="34" charset="0"/>
              <a:buChar char="•"/>
            </a:pPr>
            <a:r>
              <a:rPr lang="es-MX" dirty="0">
                <a:latin typeface="Arial"/>
                <a:cs typeface="Arial"/>
              </a:rPr>
              <a:t>El estudio del estado del arte del dispositivo junto con sus sucesores de 60 GHz permitió conocer más características del radar como son, el ancho de banda, la modulación que utiliza, niveles de potencia para aplicar, rangos de detección, etapas en el procesamiento de la señal en el microcontrolador las cuales ayudaron concretamente al diseño de la aplicación.</a:t>
            </a:r>
          </a:p>
          <a:p>
            <a:pPr marL="285750" indent="-285750" algn="just">
              <a:buFont typeface="Arial" panose="020B0604020202020204" pitchFamily="34" charset="0"/>
              <a:buChar char="•"/>
            </a:pPr>
            <a:endParaRPr lang="es-MX" dirty="0">
              <a:latin typeface="Arial"/>
              <a:cs typeface="Arial"/>
            </a:endParaRPr>
          </a:p>
          <a:p>
            <a:pPr marL="285750" indent="-285750" algn="just">
              <a:buFont typeface="Arial" panose="020B0604020202020204" pitchFamily="34" charset="0"/>
              <a:buChar char="•"/>
            </a:pPr>
            <a:r>
              <a:rPr lang="es-MX" dirty="0">
                <a:latin typeface="Arial"/>
                <a:cs typeface="Arial"/>
              </a:rPr>
              <a:t>Los métodos y fases de la obtención de datos en los radares CWFM fueron de mucha ayuda para el presente trabajo ya que mediante eso se logró desarrollar procesos propios alternos de los cuales se obtuvieron los resultados esperados frente a la obtención de la distancia y ángulo de arribo de los objetivos.</a:t>
            </a:r>
          </a:p>
          <a:p>
            <a:pPr algn="just"/>
            <a:endParaRPr lang="es-MX" dirty="0">
              <a:latin typeface="Arial"/>
              <a:cs typeface="Arial"/>
            </a:endParaRPr>
          </a:p>
          <a:p>
            <a:pPr marL="285750" indent="-285750" algn="just">
              <a:buFont typeface="Arial" panose="020B0604020202020204" pitchFamily="34" charset="0"/>
              <a:buChar char="•"/>
            </a:pPr>
            <a:r>
              <a:rPr lang="es-MX" dirty="0">
                <a:latin typeface="Arial"/>
                <a:cs typeface="Arial"/>
              </a:rPr>
              <a:t>El sistema desarrollado arroja resultados aceptables que se encuentran dentro de los rangos esperados de la teoría de errores ya que están dentro del 5% que permite en cuanto a la detección de humanos en espacios abiertos a 5m de distancia y con un azimuth de 60°, además es amigable con el usuario y de fácil manipulación.</a:t>
            </a:r>
            <a:endParaRPr lang="es-EC" dirty="0">
              <a:latin typeface="Arial"/>
              <a:cs typeface="Arial"/>
            </a:endParaRP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endParaRPr lang="es-EC" sz="1400" dirty="0">
              <a:latin typeface="Arial"/>
              <a:cs typeface="Arial"/>
            </a:endParaRP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950238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Conclusiones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a:t>36</a:t>
            </a:r>
          </a:p>
          <a:p>
            <a:endParaRPr lang="es-ES" dirty="0"/>
          </a:p>
        </p:txBody>
      </p:sp>
      <p:sp>
        <p:nvSpPr>
          <p:cNvPr id="4" name="CuadroTexto 3"/>
          <p:cNvSpPr txBox="1"/>
          <p:nvPr/>
        </p:nvSpPr>
        <p:spPr>
          <a:xfrm>
            <a:off x="494968" y="994755"/>
            <a:ext cx="8017585" cy="5663089"/>
          </a:xfrm>
          <a:prstGeom prst="rect">
            <a:avLst/>
          </a:prstGeom>
          <a:noFill/>
        </p:spPr>
        <p:txBody>
          <a:bodyPr wrap="square" rtlCol="0">
            <a:spAutoFit/>
          </a:bodyPr>
          <a:lstStyle/>
          <a:p>
            <a:pPr marL="285750" indent="-285750" algn="just">
              <a:buFont typeface="Arial" panose="020B0604020202020204" pitchFamily="34" charset="0"/>
              <a:buChar char="•"/>
            </a:pPr>
            <a:r>
              <a:rPr lang="es-MX" dirty="0">
                <a:latin typeface="Arial"/>
                <a:cs typeface="Arial"/>
              </a:rPr>
              <a:t>La aplicación permite entregar las gráficas necesarias para la obtención de la señal I/Q, magnitud de la FFT, distancia, velocidad, ángulo, mapa de calor y desplazamiento de los objetivos en un espacio abierto, todo esto gracias a la herramienta de los desarrolladores, el Toolbox de Infineon que permite grabar todo un proceso para luego ser estudiado y analizado dependiendo del uso que se le vaya a dar al dispositivo.</a:t>
            </a:r>
          </a:p>
          <a:p>
            <a:pPr marL="285750" indent="-285750" algn="just">
              <a:buFont typeface="Arial" panose="020B0604020202020204" pitchFamily="34" charset="0"/>
              <a:buChar char="•"/>
            </a:pPr>
            <a:endParaRPr lang="es-MX" dirty="0">
              <a:latin typeface="Arial"/>
              <a:cs typeface="Arial"/>
            </a:endParaRPr>
          </a:p>
          <a:p>
            <a:pPr marL="285750" indent="-285750" algn="just">
              <a:buFont typeface="Arial" panose="020B0604020202020204" pitchFamily="34" charset="0"/>
              <a:buChar char="•"/>
            </a:pPr>
            <a:r>
              <a:rPr lang="es-MX" dirty="0">
                <a:latin typeface="Arial"/>
                <a:cs typeface="Arial"/>
              </a:rPr>
              <a:t>El desempeño de los radares de 24 GHz fue aceptable debido a que presentan más robustez en cuando a las aplicaciones en espacios abiertos frente a los de 60 GHz que presentan vulnerabilidad en estos escenarios. Otro factor importante es el rango de medición del radar de 24 GHz que superó los 5m que se había propuesto en la presente investigación hasta llegar a los 15m aproximadamente por el ancho de banda utilizado, incluso puede llegar a más con un ancho de banda mayor a 200 MHz y según la literatura los radares de 60 GHz pueden llegar hasta los 10m con un ancho de banda incluso más alto, por lo cual se comprueba la optimización del mismo.</a:t>
            </a:r>
            <a:endParaRPr lang="en-US" dirty="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endParaRPr lang="es-EC" sz="1400" dirty="0">
              <a:latin typeface="Arial"/>
              <a:cs typeface="Arial"/>
            </a:endParaRP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726776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Trabajos Futuros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a:t>37</a:t>
            </a:r>
          </a:p>
          <a:p>
            <a:endParaRPr lang="es-ES" dirty="0"/>
          </a:p>
        </p:txBody>
      </p:sp>
      <p:sp>
        <p:nvSpPr>
          <p:cNvPr id="3" name="Rectángulo 2"/>
          <p:cNvSpPr/>
          <p:nvPr/>
        </p:nvSpPr>
        <p:spPr>
          <a:xfrm>
            <a:off x="224224" y="998663"/>
            <a:ext cx="8721596" cy="4524315"/>
          </a:xfrm>
          <a:prstGeom prst="rect">
            <a:avLst/>
          </a:prstGeom>
        </p:spPr>
        <p:txBody>
          <a:bodyPr wrap="square">
            <a:spAutoFit/>
          </a:bodyPr>
          <a:lstStyle/>
          <a:p>
            <a:pPr marL="285750" indent="-285750" algn="just">
              <a:buFont typeface="Arial" panose="020B0604020202020204" pitchFamily="34" charset="0"/>
              <a:buChar char="•"/>
            </a:pPr>
            <a:r>
              <a:rPr lang="es-MX" dirty="0">
                <a:latin typeface="Arial"/>
                <a:cs typeface="Arial"/>
              </a:rPr>
              <a:t>El presente trabajo permite obtener las gráficas de distancia, velocidad y ángulo de grabaciones previas hechas por el Toolbox de Infineon mediante un archivo RAW y XML. Se propone desarrollar mediante la herramienta Matlab la obtención en tiempo real de las gráficas antes mencionadas para no depender de los desarrolladores.</a:t>
            </a:r>
          </a:p>
          <a:p>
            <a:pPr marL="285750" indent="-285750">
              <a:buFont typeface="Arial" panose="020B0604020202020204" pitchFamily="34" charset="0"/>
              <a:buChar char="•"/>
            </a:pPr>
            <a:endParaRPr lang="es-MX" dirty="0">
              <a:latin typeface="Arial"/>
              <a:cs typeface="Arial"/>
            </a:endParaRPr>
          </a:p>
          <a:p>
            <a:pPr marL="285750" indent="-285750" algn="just">
              <a:buFont typeface="Arial" panose="020B0604020202020204" pitchFamily="34" charset="0"/>
              <a:buChar char="•"/>
            </a:pPr>
            <a:r>
              <a:rPr lang="es-MX" dirty="0">
                <a:latin typeface="Arial"/>
                <a:cs typeface="Arial"/>
              </a:rPr>
              <a:t>Esta investigación formará parte también como la base de los siguientes proyectos 2019-PIC-001-INV y 2019-PIC-002-INV en desarrollo por el CICTE, por lo cual la información se encuentra detallada y lista para ser adaptada a cualquier otro tipo de actividad.</a:t>
            </a:r>
          </a:p>
          <a:p>
            <a:pPr marL="285750" indent="-285750" algn="just">
              <a:buFont typeface="Arial" panose="020B0604020202020204" pitchFamily="34" charset="0"/>
              <a:buChar char="•"/>
            </a:pPr>
            <a:endParaRPr lang="es-MX" dirty="0">
              <a:latin typeface="Arial"/>
              <a:cs typeface="Arial"/>
            </a:endParaRPr>
          </a:p>
          <a:p>
            <a:pPr marL="285750" indent="-285750" algn="just">
              <a:buFont typeface="Arial" panose="020B0604020202020204" pitchFamily="34" charset="0"/>
              <a:buChar char="•"/>
            </a:pPr>
            <a:r>
              <a:rPr lang="es-MX" dirty="0">
                <a:latin typeface="Arial"/>
                <a:cs typeface="Arial"/>
              </a:rPr>
              <a:t>Próximamente los sucesores de los radares de 24 GHz tienen la opción de trabajar con el lenguaje Python, el cual está en auge por la implementación de este mismo dentro de la tecnología de IoT que hace más amigable y entendible. Se propone el uso de este lenguaje para la evaluación del desempeño de los radares de 60 GHz y poder replicar lo que ofrece el Toolbox de Infineon.</a:t>
            </a:r>
            <a:endParaRPr lang="es-EC" dirty="0">
              <a:latin typeface="Arial"/>
              <a:cs typeface="Arial"/>
            </a:endParaRPr>
          </a:p>
        </p:txBody>
      </p:sp>
    </p:spTree>
    <p:extLst>
      <p:ext uri="{BB962C8B-B14F-4D97-AF65-F5344CB8AC3E}">
        <p14:creationId xmlns:p14="http://schemas.microsoft.com/office/powerpoint/2010/main" val="1996643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678764" y="0"/>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r>
              <a:rPr lang="es-ES" dirty="0"/>
              <a:t>2</a:t>
            </a:r>
          </a:p>
        </p:txBody>
      </p:sp>
      <p:sp>
        <p:nvSpPr>
          <p:cNvPr id="9" name="Título 1"/>
          <p:cNvSpPr txBox="1">
            <a:spLocks/>
          </p:cNvSpPr>
          <p:nvPr/>
        </p:nvSpPr>
        <p:spPr>
          <a:xfrm>
            <a:off x="-3323" y="434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a:latin typeface="Palatino Linotype" panose="02040502050505030304" pitchFamily="18" charset="0"/>
              </a:rPr>
              <a:t>Justificación e Importancia</a:t>
            </a:r>
            <a:endParaRPr lang="en-US" sz="2800">
              <a:latin typeface="Palatino Linotype" panose="02040502050505030304" pitchFamily="18" charset="0"/>
            </a:endParaRPr>
          </a:p>
        </p:txBody>
      </p:sp>
      <p:pic>
        <p:nvPicPr>
          <p:cNvPr id="2" name="Imagen 1"/>
          <p:cNvPicPr>
            <a:picLocks noChangeAspect="1"/>
          </p:cNvPicPr>
          <p:nvPr/>
        </p:nvPicPr>
        <p:blipFill>
          <a:blip r:embed="rId2"/>
          <a:stretch>
            <a:fillRect/>
          </a:stretch>
        </p:blipFill>
        <p:spPr>
          <a:xfrm>
            <a:off x="2097749" y="946922"/>
            <a:ext cx="4983696" cy="2137404"/>
          </a:xfrm>
          <a:prstGeom prst="rect">
            <a:avLst/>
          </a:prstGeom>
        </p:spPr>
      </p:pic>
      <p:sp>
        <p:nvSpPr>
          <p:cNvPr id="6" name="CuadroTexto 5"/>
          <p:cNvSpPr txBox="1"/>
          <p:nvPr/>
        </p:nvSpPr>
        <p:spPr>
          <a:xfrm>
            <a:off x="2228596" y="650058"/>
            <a:ext cx="4722003" cy="307777"/>
          </a:xfrm>
          <a:prstGeom prst="rect">
            <a:avLst/>
          </a:prstGeom>
          <a:noFill/>
        </p:spPr>
        <p:txBody>
          <a:bodyPr wrap="square" rtlCol="0">
            <a:spAutoFit/>
          </a:bodyPr>
          <a:lstStyle/>
          <a:p>
            <a:pPr algn="ctr"/>
            <a:r>
              <a:rPr lang="es-EC" sz="1400" b="1" dirty="0"/>
              <a:t>Position2Go –  BGT24MTR12 - </a:t>
            </a:r>
            <a:r>
              <a:rPr lang="es-EC" sz="1400" b="1" dirty="0" err="1"/>
              <a:t>Infineon</a:t>
            </a:r>
            <a:r>
              <a:rPr lang="es-EC" sz="1400" b="1" dirty="0"/>
              <a:t> Technologies</a:t>
            </a:r>
            <a:endParaRPr lang="en-US" sz="1400" b="1" dirty="0"/>
          </a:p>
        </p:txBody>
      </p:sp>
      <p:sp>
        <p:nvSpPr>
          <p:cNvPr id="3" name="Flecha abajo 2"/>
          <p:cNvSpPr/>
          <p:nvPr/>
        </p:nvSpPr>
        <p:spPr>
          <a:xfrm rot="1221213">
            <a:off x="1927129" y="3152232"/>
            <a:ext cx="760261" cy="72727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Flecha abajo 7"/>
          <p:cNvSpPr/>
          <p:nvPr/>
        </p:nvSpPr>
        <p:spPr>
          <a:xfrm>
            <a:off x="4236918" y="3179131"/>
            <a:ext cx="760261" cy="67347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abajo 9"/>
          <p:cNvSpPr/>
          <p:nvPr/>
        </p:nvSpPr>
        <p:spPr>
          <a:xfrm rot="20620429">
            <a:off x="6532667" y="3134654"/>
            <a:ext cx="760261" cy="74015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417582" y="4020389"/>
            <a:ext cx="2608761"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600" dirty="0"/>
              <a:t>Permite determinar de uno o varios objetivos:</a:t>
            </a:r>
            <a:br>
              <a:rPr lang="es-EC" sz="1600" dirty="0"/>
            </a:br>
            <a:r>
              <a:rPr lang="es-EC" sz="1600" dirty="0"/>
              <a:t>- Movimiento</a:t>
            </a:r>
            <a:br>
              <a:rPr lang="es-EC" sz="1600" dirty="0"/>
            </a:br>
            <a:r>
              <a:rPr lang="es-EC" sz="1600" dirty="0"/>
              <a:t>- Dirección</a:t>
            </a:r>
            <a:br>
              <a:rPr lang="es-EC" sz="1600" dirty="0"/>
            </a:br>
            <a:r>
              <a:rPr lang="es-EC" sz="1600" dirty="0"/>
              <a:t>- Ángulo de llegada</a:t>
            </a:r>
            <a:br>
              <a:rPr lang="es-EC" sz="1600" dirty="0"/>
            </a:br>
            <a:r>
              <a:rPr lang="es-EC" sz="1600" dirty="0"/>
              <a:t>- Posición</a:t>
            </a:r>
            <a:br>
              <a:rPr lang="es-EC" sz="1600" dirty="0"/>
            </a:br>
            <a:r>
              <a:rPr lang="es-EC" sz="1600" dirty="0"/>
              <a:t>- Velocidad</a:t>
            </a:r>
          </a:p>
        </p:txBody>
      </p:sp>
      <p:sp>
        <p:nvSpPr>
          <p:cNvPr id="11" name="CuadroTexto 10"/>
          <p:cNvSpPr txBox="1"/>
          <p:nvPr/>
        </p:nvSpPr>
        <p:spPr>
          <a:xfrm>
            <a:off x="3312667" y="4235832"/>
            <a:ext cx="2608761"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600" dirty="0"/>
              <a:t>Aportará a los proyectos de investigación del CICTE:</a:t>
            </a:r>
          </a:p>
          <a:p>
            <a:pPr algn="ctr"/>
            <a:r>
              <a:rPr lang="es-EC" sz="1600" dirty="0"/>
              <a:t>- 2019-PIC-001-INV</a:t>
            </a:r>
            <a:br>
              <a:rPr lang="es-EC" sz="1600" dirty="0"/>
            </a:br>
            <a:r>
              <a:rPr lang="es-EC" sz="1600" dirty="0"/>
              <a:t>- 2019-PIC-002-INV</a:t>
            </a:r>
          </a:p>
        </p:txBody>
      </p:sp>
      <p:sp>
        <p:nvSpPr>
          <p:cNvPr id="12" name="CuadroTexto 11"/>
          <p:cNvSpPr txBox="1"/>
          <p:nvPr/>
        </p:nvSpPr>
        <p:spPr>
          <a:xfrm>
            <a:off x="6207752" y="4235831"/>
            <a:ext cx="2608761"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600" dirty="0"/>
              <a:t>Evaluación del desempeño del dispositivo y comparación con sistemas de radar de  60 GHz</a:t>
            </a:r>
          </a:p>
        </p:txBody>
      </p:sp>
    </p:spTree>
    <p:extLst>
      <p:ext uri="{BB962C8B-B14F-4D97-AF65-F5344CB8AC3E}">
        <p14:creationId xmlns:p14="http://schemas.microsoft.com/office/powerpoint/2010/main" val="1321884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57449" y="2895702"/>
            <a:ext cx="8721596" cy="584775"/>
          </a:xfrm>
          <a:prstGeom prst="rect">
            <a:avLst/>
          </a:prstGeom>
        </p:spPr>
        <p:txBody>
          <a:bodyPr wrap="square">
            <a:spAutoFit/>
          </a:bodyPr>
          <a:lstStyle/>
          <a:p>
            <a:pPr algn="ctr"/>
            <a:r>
              <a:rPr lang="es-MX"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a:cs typeface="Arial"/>
              </a:rPr>
              <a:t>MUCHAS GRACIAS </a:t>
            </a:r>
            <a:endParaRPr lang="es-EC"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a:cs typeface="Arial"/>
            </a:endParaRPr>
          </a:p>
        </p:txBody>
      </p:sp>
    </p:spTree>
    <p:extLst>
      <p:ext uri="{BB962C8B-B14F-4D97-AF65-F5344CB8AC3E}">
        <p14:creationId xmlns:p14="http://schemas.microsoft.com/office/powerpoint/2010/main" val="1724081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107504" y="805218"/>
            <a:ext cx="8698160" cy="4435522"/>
          </a:xfrm>
        </p:spPr>
        <p:txBody>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Objetivo General</a:t>
            </a:r>
          </a:p>
          <a:p>
            <a:pPr marL="0" indent="0" algn="just">
              <a:buNone/>
            </a:pPr>
            <a:endParaRPr lang="es-EC" sz="1500" dirty="0">
              <a:solidFill>
                <a:srgbClr val="336600"/>
              </a:solidFill>
            </a:endParaRPr>
          </a:p>
          <a:p>
            <a:pPr marL="0" indent="0" algn="just">
              <a:lnSpc>
                <a:spcPct val="150000"/>
              </a:lnSpc>
              <a:buNone/>
            </a:pPr>
            <a:r>
              <a:rPr lang="es-EC" sz="1600" dirty="0">
                <a:solidFill>
                  <a:schemeClr val="tx1"/>
                </a:solidFill>
                <a:latin typeface="Arial" panose="020B0604020202020204" pitchFamily="34" charset="0"/>
                <a:cs typeface="Arial" panose="020B0604020202020204" pitchFamily="34" charset="0"/>
              </a:rPr>
              <a:t>Evaluar el desempeño del sensor radar BGT24MTR12 de 24 GHz para conocer sus características mediante su aplicación en la detección de humanos en espacios abiertos.</a:t>
            </a:r>
            <a:endParaRPr lang="es-EC" sz="3200" b="1" dirty="0">
              <a:solidFill>
                <a:srgbClr val="336600"/>
              </a:solidFill>
              <a:latin typeface="Times New Roman" panose="02020603050405020304" pitchFamily="18" charset="0"/>
              <a:cs typeface="Times New Roman" panose="02020603050405020304" pitchFamily="18" charset="0"/>
            </a:endParaRPr>
          </a:p>
          <a:p>
            <a:pPr marL="0" indent="0" algn="just">
              <a:lnSpc>
                <a:spcPct val="150000"/>
              </a:lnSpc>
              <a:buNone/>
            </a:pPr>
            <a:r>
              <a:rPr lang="es-EC" b="1" dirty="0">
                <a:solidFill>
                  <a:srgbClr val="336600"/>
                </a:solidFill>
                <a:latin typeface="Times New Roman" panose="02020603050405020304" pitchFamily="18" charset="0"/>
                <a:cs typeface="Times New Roman" panose="02020603050405020304" pitchFamily="18" charset="0"/>
              </a:rPr>
              <a:t>Objetivos Específicos</a:t>
            </a:r>
          </a:p>
          <a:p>
            <a:pPr algn="just">
              <a:lnSpc>
                <a:spcPct val="150000"/>
              </a:lnSpc>
            </a:pPr>
            <a:r>
              <a:rPr lang="es-MX" sz="1600" dirty="0">
                <a:solidFill>
                  <a:schemeClr val="tx1"/>
                </a:solidFill>
                <a:latin typeface="Arial" panose="020B0604020202020204" pitchFamily="34" charset="0"/>
                <a:cs typeface="Arial" panose="020B0604020202020204" pitchFamily="34" charset="0"/>
              </a:rPr>
              <a:t>Realizar el estudio del estado del arte de los sensores de radar de 24 GHz y sus aplicaciones en espacios abiertos.</a:t>
            </a:r>
          </a:p>
          <a:p>
            <a:pPr algn="just">
              <a:lnSpc>
                <a:spcPct val="150000"/>
              </a:lnSpc>
            </a:pPr>
            <a:r>
              <a:rPr lang="es-MX" sz="1600" dirty="0">
                <a:solidFill>
                  <a:schemeClr val="tx1"/>
                </a:solidFill>
                <a:latin typeface="Arial" panose="020B0604020202020204" pitchFamily="34" charset="0"/>
                <a:cs typeface="Arial" panose="020B0604020202020204" pitchFamily="34" charset="0"/>
              </a:rPr>
              <a:t>Desarrollar un sistema de detección de objetivos humanos con el radar de 24 GHz de fácil manipulación con un alcance de al menos de 5m y </a:t>
            </a:r>
            <a:r>
              <a:rPr lang="es-MX" sz="1600" dirty="0" err="1">
                <a:solidFill>
                  <a:schemeClr val="tx1"/>
                </a:solidFill>
                <a:latin typeface="Arial" panose="020B0604020202020204" pitchFamily="34" charset="0"/>
                <a:cs typeface="Arial" panose="020B0604020202020204" pitchFamily="34" charset="0"/>
              </a:rPr>
              <a:t>azimuth</a:t>
            </a:r>
            <a:r>
              <a:rPr lang="es-MX" sz="1600" dirty="0">
                <a:solidFill>
                  <a:schemeClr val="tx1"/>
                </a:solidFill>
                <a:latin typeface="Arial" panose="020B0604020202020204" pitchFamily="34" charset="0"/>
                <a:cs typeface="Arial" panose="020B0604020202020204" pitchFamily="34" charset="0"/>
              </a:rPr>
              <a:t> de cobertura de 60 grados.</a:t>
            </a:r>
          </a:p>
          <a:p>
            <a:pPr algn="just">
              <a:lnSpc>
                <a:spcPct val="150000"/>
              </a:lnSpc>
            </a:pPr>
            <a:r>
              <a:rPr lang="es-MX" sz="1600" dirty="0">
                <a:solidFill>
                  <a:schemeClr val="tx1"/>
                </a:solidFill>
                <a:latin typeface="+mj-lt"/>
                <a:cs typeface="Times New Roman" panose="02020603050405020304" pitchFamily="18" charset="0"/>
              </a:rPr>
              <a:t>Evaluar el desempeño del radar de 24 GHz y compararlo con el de 60 GHz disponible en la literatura.</a:t>
            </a:r>
          </a:p>
        </p:txBody>
      </p:sp>
      <p:sp>
        <p:nvSpPr>
          <p:cNvPr id="3" name="CuadroTexto 2"/>
          <p:cNvSpPr txBox="1"/>
          <p:nvPr/>
        </p:nvSpPr>
        <p:spPr>
          <a:xfrm>
            <a:off x="0" y="6488668"/>
            <a:ext cx="705967" cy="369332"/>
          </a:xfrm>
          <a:prstGeom prst="rect">
            <a:avLst/>
          </a:prstGeom>
          <a:noFill/>
        </p:spPr>
        <p:txBody>
          <a:bodyPr wrap="square" rtlCol="0">
            <a:spAutoFit/>
          </a:bodyPr>
          <a:lstStyle/>
          <a:p>
            <a:r>
              <a:rPr lang="es-ES" dirty="0"/>
              <a:t>3</a:t>
            </a: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Objetivos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4096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Metodología</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a:t>4</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ángulo 3"/>
          <p:cNvSpPr/>
          <p:nvPr/>
        </p:nvSpPr>
        <p:spPr>
          <a:xfrm>
            <a:off x="352983" y="739443"/>
            <a:ext cx="2613526" cy="369332"/>
          </a:xfrm>
          <a:prstGeom prst="rect">
            <a:avLst/>
          </a:prstGeom>
        </p:spPr>
        <p:txBody>
          <a:bodyPr wrap="square" lIns="91440" tIns="45720" rIns="91440" bIns="45720" anchor="t">
            <a:spAutoFit/>
          </a:bodyPr>
          <a:lstStyle/>
          <a:p>
            <a:pPr algn="just"/>
            <a:r>
              <a:rPr lang="es-EC" b="1" dirty="0">
                <a:latin typeface="Arial"/>
                <a:cs typeface="Arial"/>
              </a:rPr>
              <a:t>Kit Position2Go     </a:t>
            </a:r>
            <a:r>
              <a:rPr lang="es-EC" dirty="0">
                <a:latin typeface="Arial"/>
                <a:cs typeface="Arial"/>
              </a:rPr>
              <a:t>     </a:t>
            </a:r>
          </a:p>
        </p:txBody>
      </p:sp>
      <p:pic>
        <p:nvPicPr>
          <p:cNvPr id="7" name="Imagen 6">
            <a:extLst>
              <a:ext uri="{FF2B5EF4-FFF2-40B4-BE49-F238E27FC236}">
                <a16:creationId xmlns:a16="http://schemas.microsoft.com/office/drawing/2014/main" id="{3D7A2B72-5FD5-48FE-A169-0C7FE7761588}"/>
              </a:ext>
            </a:extLst>
          </p:cNvPr>
          <p:cNvPicPr>
            <a:picLocks noChangeAspect="1"/>
          </p:cNvPicPr>
          <p:nvPr/>
        </p:nvPicPr>
        <p:blipFill>
          <a:blip r:embed="rId2"/>
          <a:stretch>
            <a:fillRect/>
          </a:stretch>
        </p:blipFill>
        <p:spPr>
          <a:xfrm>
            <a:off x="779994" y="1171978"/>
            <a:ext cx="7748716" cy="4507499"/>
          </a:xfrm>
          <a:prstGeom prst="rect">
            <a:avLst/>
          </a:prstGeom>
        </p:spPr>
      </p:pic>
    </p:spTree>
    <p:extLst>
      <p:ext uri="{BB962C8B-B14F-4D97-AF65-F5344CB8AC3E}">
        <p14:creationId xmlns:p14="http://schemas.microsoft.com/office/powerpoint/2010/main" val="4170672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Metodología</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a:t>5</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ángulo 3"/>
          <p:cNvSpPr/>
          <p:nvPr/>
        </p:nvSpPr>
        <p:spPr>
          <a:xfrm>
            <a:off x="345820" y="741629"/>
            <a:ext cx="2613526" cy="369332"/>
          </a:xfrm>
          <a:prstGeom prst="rect">
            <a:avLst/>
          </a:prstGeom>
        </p:spPr>
        <p:txBody>
          <a:bodyPr wrap="square" lIns="91440" tIns="45720" rIns="91440" bIns="45720" anchor="t">
            <a:spAutoFit/>
          </a:bodyPr>
          <a:lstStyle/>
          <a:p>
            <a:pPr algn="just"/>
            <a:r>
              <a:rPr lang="es-EC" b="1" dirty="0">
                <a:latin typeface="Arial"/>
                <a:cs typeface="Arial"/>
              </a:rPr>
              <a:t>Kit Position2Go     </a:t>
            </a:r>
            <a:r>
              <a:rPr lang="es-EC" dirty="0">
                <a:latin typeface="Arial"/>
                <a:cs typeface="Arial"/>
              </a:rPr>
              <a:t>     </a:t>
            </a:r>
          </a:p>
        </p:txBody>
      </p:sp>
      <p:sp>
        <p:nvSpPr>
          <p:cNvPr id="7" name="Rectángulo 6">
            <a:extLst>
              <a:ext uri="{FF2B5EF4-FFF2-40B4-BE49-F238E27FC236}">
                <a16:creationId xmlns:a16="http://schemas.microsoft.com/office/drawing/2014/main" id="{AB978BAA-3875-46D4-9DA8-0F5ECD18DCD1}"/>
              </a:ext>
            </a:extLst>
          </p:cNvPr>
          <p:cNvSpPr/>
          <p:nvPr/>
        </p:nvSpPr>
        <p:spPr>
          <a:xfrm>
            <a:off x="468865" y="5081167"/>
            <a:ext cx="3232426" cy="369332"/>
          </a:xfrm>
          <a:prstGeom prst="rect">
            <a:avLst/>
          </a:prstGeom>
        </p:spPr>
        <p:txBody>
          <a:bodyPr wrap="square">
            <a:spAutoFit/>
          </a:bodyPr>
          <a:lstStyle/>
          <a:p>
            <a:pPr marL="0" indent="0" algn="just">
              <a:buNone/>
            </a:pPr>
            <a:r>
              <a:rPr lang="es-MX" sz="1800" dirty="0">
                <a:effectLst/>
                <a:latin typeface="Arial" panose="020B0604020202020204" pitchFamily="34" charset="0"/>
                <a:ea typeface="Calibri" panose="020F0502020204030204" pitchFamily="34" charset="0"/>
              </a:rPr>
              <a:t>(Infineon Technologies, 2020</a:t>
            </a:r>
            <a:r>
              <a:rPr lang="es-MX" sz="1800" b="1" dirty="0">
                <a:solidFill>
                  <a:srgbClr val="33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s-EC" b="1" dirty="0">
              <a:solidFill>
                <a:srgbClr val="336600"/>
              </a:solidFill>
              <a:latin typeface="Times New Roman" panose="02020603050405020304" pitchFamily="18" charset="0"/>
              <a:cs typeface="Times New Roman" panose="02020603050405020304" pitchFamily="18" charset="0"/>
            </a:endParaRPr>
          </a:p>
        </p:txBody>
      </p:sp>
      <p:graphicFrame>
        <p:nvGraphicFramePr>
          <p:cNvPr id="8" name="Tabla 7">
            <a:extLst>
              <a:ext uri="{FF2B5EF4-FFF2-40B4-BE49-F238E27FC236}">
                <a16:creationId xmlns:a16="http://schemas.microsoft.com/office/drawing/2014/main" id="{F6EAFBB9-AE54-4077-A437-ED00BEF99FD7}"/>
              </a:ext>
            </a:extLst>
          </p:cNvPr>
          <p:cNvGraphicFramePr>
            <a:graphicFrameLocks noGrp="1"/>
          </p:cNvGraphicFramePr>
          <p:nvPr>
            <p:extLst>
              <p:ext uri="{D42A27DB-BD31-4B8C-83A1-F6EECF244321}">
                <p14:modId xmlns:p14="http://schemas.microsoft.com/office/powerpoint/2010/main" val="1921219631"/>
              </p:ext>
            </p:extLst>
          </p:nvPr>
        </p:nvGraphicFramePr>
        <p:xfrm>
          <a:off x="374393" y="1823612"/>
          <a:ext cx="3232426" cy="2582462"/>
        </p:xfrm>
        <a:graphic>
          <a:graphicData uri="http://schemas.openxmlformats.org/drawingml/2006/table">
            <a:tbl>
              <a:tblPr firstRow="1" firstCol="1" bandRow="1">
                <a:tableStyleId>{21E4AEA4-8DFA-4A89-87EB-49C32662AFE0}</a:tableStyleId>
              </a:tblPr>
              <a:tblGrid>
                <a:gridCol w="1314476">
                  <a:extLst>
                    <a:ext uri="{9D8B030D-6E8A-4147-A177-3AD203B41FA5}">
                      <a16:colId xmlns:a16="http://schemas.microsoft.com/office/drawing/2014/main" val="3721410374"/>
                    </a:ext>
                  </a:extLst>
                </a:gridCol>
                <a:gridCol w="894012">
                  <a:extLst>
                    <a:ext uri="{9D8B030D-6E8A-4147-A177-3AD203B41FA5}">
                      <a16:colId xmlns:a16="http://schemas.microsoft.com/office/drawing/2014/main" val="2918416203"/>
                    </a:ext>
                  </a:extLst>
                </a:gridCol>
                <a:gridCol w="1023938">
                  <a:extLst>
                    <a:ext uri="{9D8B030D-6E8A-4147-A177-3AD203B41FA5}">
                      <a16:colId xmlns:a16="http://schemas.microsoft.com/office/drawing/2014/main" val="2795293463"/>
                    </a:ext>
                  </a:extLst>
                </a:gridCol>
              </a:tblGrid>
              <a:tr h="530718">
                <a:tc>
                  <a:txBody>
                    <a:bodyPr/>
                    <a:lstStyle/>
                    <a:p>
                      <a:pPr algn="ctr">
                        <a:lnSpc>
                          <a:spcPct val="100000"/>
                        </a:lnSpc>
                      </a:pPr>
                      <a:r>
                        <a:rPr lang="es-ES" sz="1200">
                          <a:effectLst/>
                        </a:rPr>
                        <a:t>Parámetro</a:t>
                      </a:r>
                    </a:p>
                  </a:txBody>
                  <a:tcPr marL="44450" marR="44450" marT="0" marB="0" anchor="ctr"/>
                </a:tc>
                <a:tc>
                  <a:txBody>
                    <a:bodyPr/>
                    <a:lstStyle/>
                    <a:p>
                      <a:pPr algn="ctr">
                        <a:lnSpc>
                          <a:spcPct val="100000"/>
                        </a:lnSpc>
                      </a:pPr>
                      <a:r>
                        <a:rPr lang="es-ES" sz="1200" dirty="0">
                          <a:effectLst/>
                        </a:rPr>
                        <a:t>Unidades</a:t>
                      </a:r>
                    </a:p>
                  </a:txBody>
                  <a:tcPr marL="44450" marR="44450" marT="0" marB="0" anchor="ctr"/>
                </a:tc>
                <a:tc>
                  <a:txBody>
                    <a:bodyPr/>
                    <a:lstStyle/>
                    <a:p>
                      <a:pPr algn="ctr">
                        <a:lnSpc>
                          <a:spcPct val="100000"/>
                        </a:lnSpc>
                      </a:pPr>
                      <a:r>
                        <a:rPr lang="es-ES" sz="1200" dirty="0">
                          <a:effectLst/>
                        </a:rPr>
                        <a:t>Típico</a:t>
                      </a:r>
                    </a:p>
                  </a:txBody>
                  <a:tcPr marL="44450" marR="44450" marT="0" marB="0" anchor="ctr"/>
                </a:tc>
                <a:extLst>
                  <a:ext uri="{0D108BD9-81ED-4DB2-BD59-A6C34878D82A}">
                    <a16:rowId xmlns:a16="http://schemas.microsoft.com/office/drawing/2014/main" val="311354202"/>
                  </a:ext>
                </a:extLst>
              </a:tr>
              <a:tr h="457645">
                <a:tc>
                  <a:txBody>
                    <a:bodyPr/>
                    <a:lstStyle/>
                    <a:p>
                      <a:pPr algn="ctr">
                        <a:lnSpc>
                          <a:spcPct val="100000"/>
                        </a:lnSpc>
                      </a:pPr>
                      <a:r>
                        <a:rPr lang="es-ES" sz="1200">
                          <a:effectLst/>
                        </a:rPr>
                        <a:t>Velocidad mínima</a:t>
                      </a:r>
                    </a:p>
                  </a:txBody>
                  <a:tcPr marL="44450" marR="44450" marT="0" marB="0" anchor="ctr"/>
                </a:tc>
                <a:tc>
                  <a:txBody>
                    <a:bodyPr/>
                    <a:lstStyle/>
                    <a:p>
                      <a:pPr algn="ctr">
                        <a:lnSpc>
                          <a:spcPct val="100000"/>
                        </a:lnSpc>
                      </a:pPr>
                      <a:r>
                        <a:rPr lang="es-ES" sz="1200">
                          <a:effectLst/>
                        </a:rPr>
                        <a:t>km/h</a:t>
                      </a:r>
                    </a:p>
                  </a:txBody>
                  <a:tcPr marL="44450" marR="44450" marT="0" marB="0" anchor="ctr"/>
                </a:tc>
                <a:tc>
                  <a:txBody>
                    <a:bodyPr/>
                    <a:lstStyle/>
                    <a:p>
                      <a:pPr algn="ctr">
                        <a:lnSpc>
                          <a:spcPct val="100000"/>
                        </a:lnSpc>
                      </a:pPr>
                      <a:r>
                        <a:rPr lang="es-ES" sz="1200" dirty="0">
                          <a:effectLst/>
                        </a:rPr>
                        <a:t>0,7</a:t>
                      </a:r>
                    </a:p>
                  </a:txBody>
                  <a:tcPr marL="44450" marR="44450" marT="0" marB="0" anchor="ctr"/>
                </a:tc>
                <a:extLst>
                  <a:ext uri="{0D108BD9-81ED-4DB2-BD59-A6C34878D82A}">
                    <a16:rowId xmlns:a16="http://schemas.microsoft.com/office/drawing/2014/main" val="3806884173"/>
                  </a:ext>
                </a:extLst>
              </a:tr>
              <a:tr h="530718">
                <a:tc>
                  <a:txBody>
                    <a:bodyPr/>
                    <a:lstStyle/>
                    <a:p>
                      <a:pPr algn="ctr">
                        <a:lnSpc>
                          <a:spcPct val="100000"/>
                        </a:lnSpc>
                      </a:pPr>
                      <a:r>
                        <a:rPr lang="es-ES" sz="1200" dirty="0">
                          <a:effectLst/>
                        </a:rPr>
                        <a:t>Velocidad máxima</a:t>
                      </a:r>
                    </a:p>
                  </a:txBody>
                  <a:tcPr marL="44450" marR="44450" marT="0" marB="0" anchor="ctr"/>
                </a:tc>
                <a:tc>
                  <a:txBody>
                    <a:bodyPr/>
                    <a:lstStyle/>
                    <a:p>
                      <a:pPr algn="ctr">
                        <a:lnSpc>
                          <a:spcPct val="100000"/>
                        </a:lnSpc>
                      </a:pPr>
                      <a:r>
                        <a:rPr lang="es-ES" sz="1200" dirty="0">
                          <a:effectLst/>
                        </a:rPr>
                        <a:t>km/h</a:t>
                      </a:r>
                    </a:p>
                  </a:txBody>
                  <a:tcPr marL="44450" marR="44450" marT="0" marB="0" anchor="ctr"/>
                </a:tc>
                <a:tc>
                  <a:txBody>
                    <a:bodyPr/>
                    <a:lstStyle/>
                    <a:p>
                      <a:pPr algn="ctr">
                        <a:lnSpc>
                          <a:spcPct val="100000"/>
                        </a:lnSpc>
                      </a:pPr>
                      <a:r>
                        <a:rPr lang="es-ES" sz="1200">
                          <a:effectLst/>
                        </a:rPr>
                        <a:t>22,4</a:t>
                      </a:r>
                    </a:p>
                  </a:txBody>
                  <a:tcPr marL="44450" marR="44450" marT="0" marB="0" anchor="ctr"/>
                </a:tc>
                <a:extLst>
                  <a:ext uri="{0D108BD9-81ED-4DB2-BD59-A6C34878D82A}">
                    <a16:rowId xmlns:a16="http://schemas.microsoft.com/office/drawing/2014/main" val="4066016958"/>
                  </a:ext>
                </a:extLst>
              </a:tr>
              <a:tr h="532663">
                <a:tc>
                  <a:txBody>
                    <a:bodyPr/>
                    <a:lstStyle/>
                    <a:p>
                      <a:pPr algn="ctr">
                        <a:lnSpc>
                          <a:spcPct val="100000"/>
                        </a:lnSpc>
                      </a:pPr>
                      <a:r>
                        <a:rPr lang="es-ES" sz="1200">
                          <a:effectLst/>
                        </a:rPr>
                        <a:t>Distancia mínima</a:t>
                      </a:r>
                    </a:p>
                  </a:txBody>
                  <a:tcPr marL="44450" marR="44450" marT="0" marB="0" anchor="ctr"/>
                </a:tc>
                <a:tc>
                  <a:txBody>
                    <a:bodyPr/>
                    <a:lstStyle/>
                    <a:p>
                      <a:pPr algn="ctr">
                        <a:lnSpc>
                          <a:spcPct val="100000"/>
                        </a:lnSpc>
                      </a:pPr>
                      <a:r>
                        <a:rPr lang="es-ES" sz="1200">
                          <a:effectLst/>
                        </a:rPr>
                        <a:t>cm</a:t>
                      </a:r>
                    </a:p>
                  </a:txBody>
                  <a:tcPr marL="44450" marR="44450" marT="0" marB="0" anchor="ctr"/>
                </a:tc>
                <a:tc>
                  <a:txBody>
                    <a:bodyPr/>
                    <a:lstStyle/>
                    <a:p>
                      <a:pPr algn="ctr">
                        <a:lnSpc>
                          <a:spcPct val="100000"/>
                        </a:lnSpc>
                      </a:pPr>
                      <a:r>
                        <a:rPr lang="es-ES" sz="1200">
                          <a:effectLst/>
                        </a:rPr>
                        <a:t>60</a:t>
                      </a:r>
                    </a:p>
                  </a:txBody>
                  <a:tcPr marL="44450" marR="44450" marT="0" marB="0" anchor="ctr"/>
                </a:tc>
                <a:extLst>
                  <a:ext uri="{0D108BD9-81ED-4DB2-BD59-A6C34878D82A}">
                    <a16:rowId xmlns:a16="http://schemas.microsoft.com/office/drawing/2014/main" val="3436141507"/>
                  </a:ext>
                </a:extLst>
              </a:tr>
              <a:tr h="530718">
                <a:tc>
                  <a:txBody>
                    <a:bodyPr/>
                    <a:lstStyle/>
                    <a:p>
                      <a:pPr algn="ctr">
                        <a:lnSpc>
                          <a:spcPct val="100000"/>
                        </a:lnSpc>
                      </a:pPr>
                      <a:r>
                        <a:rPr lang="es-ES" sz="1200" dirty="0">
                          <a:effectLst/>
                        </a:rPr>
                        <a:t>Distancia máxima</a:t>
                      </a:r>
                    </a:p>
                  </a:txBody>
                  <a:tcPr marL="44450" marR="44450" marT="0" marB="0" anchor="ctr"/>
                </a:tc>
                <a:tc>
                  <a:txBody>
                    <a:bodyPr/>
                    <a:lstStyle/>
                    <a:p>
                      <a:pPr algn="ctr">
                        <a:lnSpc>
                          <a:spcPct val="100000"/>
                        </a:lnSpc>
                      </a:pPr>
                      <a:r>
                        <a:rPr lang="es-ES" sz="1200" dirty="0">
                          <a:effectLst/>
                        </a:rPr>
                        <a:t>m</a:t>
                      </a:r>
                    </a:p>
                  </a:txBody>
                  <a:tcPr marL="44450" marR="44450" marT="0" marB="0" anchor="ctr"/>
                </a:tc>
                <a:tc>
                  <a:txBody>
                    <a:bodyPr/>
                    <a:lstStyle/>
                    <a:p>
                      <a:pPr algn="ctr">
                        <a:lnSpc>
                          <a:spcPct val="100000"/>
                        </a:lnSpc>
                      </a:pPr>
                      <a:r>
                        <a:rPr lang="es-ES" sz="1200" dirty="0">
                          <a:effectLst/>
                        </a:rPr>
                        <a:t>15</a:t>
                      </a:r>
                    </a:p>
                  </a:txBody>
                  <a:tcPr marL="44450" marR="44450" marT="0" marB="0" anchor="ctr"/>
                </a:tc>
                <a:extLst>
                  <a:ext uri="{0D108BD9-81ED-4DB2-BD59-A6C34878D82A}">
                    <a16:rowId xmlns:a16="http://schemas.microsoft.com/office/drawing/2014/main" val="500257286"/>
                  </a:ext>
                </a:extLst>
              </a:tr>
            </a:tbl>
          </a:graphicData>
        </a:graphic>
      </p:graphicFrame>
      <p:sp>
        <p:nvSpPr>
          <p:cNvPr id="9" name="Rectángulo 8">
            <a:extLst>
              <a:ext uri="{FF2B5EF4-FFF2-40B4-BE49-F238E27FC236}">
                <a16:creationId xmlns:a16="http://schemas.microsoft.com/office/drawing/2014/main" id="{B350F89F-7B1F-4189-8CDA-0F96C3DF8C3B}"/>
              </a:ext>
            </a:extLst>
          </p:cNvPr>
          <p:cNvSpPr/>
          <p:nvPr/>
        </p:nvSpPr>
        <p:spPr>
          <a:xfrm>
            <a:off x="705966" y="1309657"/>
            <a:ext cx="3104033" cy="369332"/>
          </a:xfrm>
          <a:prstGeom prst="rect">
            <a:avLst/>
          </a:prstGeom>
        </p:spPr>
        <p:txBody>
          <a:bodyPr wrap="square" lIns="91440" tIns="45720" rIns="91440" bIns="45720" anchor="t">
            <a:spAutoFit/>
          </a:bodyPr>
          <a:lstStyle/>
          <a:p>
            <a:pPr algn="just"/>
            <a:r>
              <a:rPr lang="es-EC" dirty="0">
                <a:latin typeface="Arial"/>
                <a:cs typeface="Arial"/>
              </a:rPr>
              <a:t>Especificaciones técnicas</a:t>
            </a:r>
          </a:p>
        </p:txBody>
      </p:sp>
      <p:graphicFrame>
        <p:nvGraphicFramePr>
          <p:cNvPr id="5" name="Tabla 4">
            <a:extLst>
              <a:ext uri="{FF2B5EF4-FFF2-40B4-BE49-F238E27FC236}">
                <a16:creationId xmlns:a16="http://schemas.microsoft.com/office/drawing/2014/main" id="{B8E0EB81-186A-4032-B427-740FC0E3676E}"/>
              </a:ext>
            </a:extLst>
          </p:cNvPr>
          <p:cNvGraphicFramePr>
            <a:graphicFrameLocks noGrp="1"/>
          </p:cNvGraphicFramePr>
          <p:nvPr>
            <p:extLst>
              <p:ext uri="{D42A27DB-BD31-4B8C-83A1-F6EECF244321}">
                <p14:modId xmlns:p14="http://schemas.microsoft.com/office/powerpoint/2010/main" val="3863990519"/>
              </p:ext>
            </p:extLst>
          </p:nvPr>
        </p:nvGraphicFramePr>
        <p:xfrm>
          <a:off x="3811035" y="1851466"/>
          <a:ext cx="4864100" cy="1102338"/>
        </p:xfrm>
        <a:graphic>
          <a:graphicData uri="http://schemas.openxmlformats.org/drawingml/2006/table">
            <a:tbl>
              <a:tblPr firstRow="1" firstCol="1" bandRow="1">
                <a:tableStyleId>{21E4AEA4-8DFA-4A89-87EB-49C32662AFE0}</a:tableStyleId>
              </a:tblPr>
              <a:tblGrid>
                <a:gridCol w="2899205">
                  <a:extLst>
                    <a:ext uri="{9D8B030D-6E8A-4147-A177-3AD203B41FA5}">
                      <a16:colId xmlns:a16="http://schemas.microsoft.com/office/drawing/2014/main" val="3677004765"/>
                    </a:ext>
                  </a:extLst>
                </a:gridCol>
                <a:gridCol w="986995">
                  <a:extLst>
                    <a:ext uri="{9D8B030D-6E8A-4147-A177-3AD203B41FA5}">
                      <a16:colId xmlns:a16="http://schemas.microsoft.com/office/drawing/2014/main" val="2216276792"/>
                    </a:ext>
                  </a:extLst>
                </a:gridCol>
                <a:gridCol w="977900">
                  <a:extLst>
                    <a:ext uri="{9D8B030D-6E8A-4147-A177-3AD203B41FA5}">
                      <a16:colId xmlns:a16="http://schemas.microsoft.com/office/drawing/2014/main" val="1361516205"/>
                    </a:ext>
                  </a:extLst>
                </a:gridCol>
              </a:tblGrid>
              <a:tr h="351396">
                <a:tc>
                  <a:txBody>
                    <a:bodyPr/>
                    <a:lstStyle/>
                    <a:p>
                      <a:pPr algn="ctr">
                        <a:lnSpc>
                          <a:spcPct val="100000"/>
                        </a:lnSpc>
                        <a:spcAft>
                          <a:spcPts val="800"/>
                        </a:spcAft>
                      </a:pPr>
                      <a:r>
                        <a:rPr lang="es-EC" sz="1300" dirty="0">
                          <a:effectLst/>
                        </a:rPr>
                        <a:t>Parámetro</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800"/>
                        </a:spcAft>
                      </a:pPr>
                      <a:r>
                        <a:rPr lang="es-EC" sz="1300">
                          <a:effectLst/>
                        </a:rPr>
                        <a:t>Unidades</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800"/>
                        </a:spcAft>
                      </a:pPr>
                      <a:r>
                        <a:rPr lang="es-EC" sz="1300">
                          <a:effectLst/>
                        </a:rPr>
                        <a:t>Típico</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95765051"/>
                  </a:ext>
                </a:extLst>
              </a:tr>
              <a:tr h="375471">
                <a:tc>
                  <a:txBody>
                    <a:bodyPr/>
                    <a:lstStyle/>
                    <a:p>
                      <a:pPr algn="ctr">
                        <a:lnSpc>
                          <a:spcPct val="100000"/>
                        </a:lnSpc>
                        <a:spcAft>
                          <a:spcPts val="800"/>
                        </a:spcAft>
                      </a:pPr>
                      <a:r>
                        <a:rPr lang="es-EC" sz="1300">
                          <a:effectLst/>
                        </a:rPr>
                        <a:t>Ancho de haz de 3 dB: Horizontal</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800"/>
                        </a:spcAft>
                      </a:pPr>
                      <a:r>
                        <a:rPr lang="es-EC" sz="1300">
                          <a:effectLst/>
                        </a:rPr>
                        <a:t>Grados</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800"/>
                        </a:spcAft>
                      </a:pPr>
                      <a:r>
                        <a:rPr lang="es-EC" sz="1300">
                          <a:effectLst/>
                        </a:rPr>
                        <a:t>76</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95113947"/>
                  </a:ext>
                </a:extLst>
              </a:tr>
              <a:tr h="375471">
                <a:tc>
                  <a:txBody>
                    <a:bodyPr/>
                    <a:lstStyle/>
                    <a:p>
                      <a:pPr algn="ctr">
                        <a:lnSpc>
                          <a:spcPct val="100000"/>
                        </a:lnSpc>
                        <a:spcAft>
                          <a:spcPts val="800"/>
                        </a:spcAft>
                      </a:pPr>
                      <a:r>
                        <a:rPr lang="es-EC" sz="1300" dirty="0">
                          <a:effectLst/>
                        </a:rPr>
                        <a:t>Ancho de haz de 3 dB: Elevación</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800"/>
                        </a:spcAft>
                      </a:pPr>
                      <a:r>
                        <a:rPr lang="es-EC" sz="1300" dirty="0">
                          <a:effectLst/>
                        </a:rPr>
                        <a:t>Grados</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800"/>
                        </a:spcAft>
                      </a:pPr>
                      <a:r>
                        <a:rPr lang="es-EC" sz="1300" dirty="0">
                          <a:effectLst/>
                        </a:rPr>
                        <a:t>19</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06941621"/>
                  </a:ext>
                </a:extLst>
              </a:tr>
            </a:tbl>
          </a:graphicData>
        </a:graphic>
      </p:graphicFrame>
      <p:pic>
        <p:nvPicPr>
          <p:cNvPr id="11" name="Imagen 10">
            <a:extLst>
              <a:ext uri="{FF2B5EF4-FFF2-40B4-BE49-F238E27FC236}">
                <a16:creationId xmlns:a16="http://schemas.microsoft.com/office/drawing/2014/main" id="{A4567346-9572-40EC-AE92-4030EE8E0EEC}"/>
              </a:ext>
            </a:extLst>
          </p:cNvPr>
          <p:cNvPicPr/>
          <p:nvPr/>
        </p:nvPicPr>
        <p:blipFill rotWithShape="1">
          <a:blip r:embed="rId2"/>
          <a:srcRect t="13089" r="27245"/>
          <a:stretch/>
        </p:blipFill>
        <p:spPr>
          <a:xfrm>
            <a:off x="3908467" y="3429000"/>
            <a:ext cx="4669236" cy="2289424"/>
          </a:xfrm>
          <a:prstGeom prst="rect">
            <a:avLst/>
          </a:prstGeom>
        </p:spPr>
      </p:pic>
    </p:spTree>
    <p:extLst>
      <p:ext uri="{BB962C8B-B14F-4D97-AF65-F5344CB8AC3E}">
        <p14:creationId xmlns:p14="http://schemas.microsoft.com/office/powerpoint/2010/main" val="371137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Metodología</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a:t>6</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ángulo 3"/>
          <p:cNvSpPr/>
          <p:nvPr/>
        </p:nvSpPr>
        <p:spPr>
          <a:xfrm>
            <a:off x="202835" y="802646"/>
            <a:ext cx="6004849"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Radar de Onda continua modulado en frecuencia (CWFM)</a:t>
            </a:r>
          </a:p>
        </p:txBody>
      </p:sp>
      <p:sp>
        <p:nvSpPr>
          <p:cNvPr id="5" name="Rectángulo 4"/>
          <p:cNvSpPr/>
          <p:nvPr/>
        </p:nvSpPr>
        <p:spPr>
          <a:xfrm>
            <a:off x="202834" y="1206044"/>
            <a:ext cx="8695505" cy="1077218"/>
          </a:xfrm>
          <a:prstGeom prst="rect">
            <a:avLst/>
          </a:prstGeom>
        </p:spPr>
        <p:txBody>
          <a:bodyPr wrap="square">
            <a:spAutoFit/>
          </a:bodyPr>
          <a:lstStyle/>
          <a:p>
            <a:r>
              <a:rPr lang="es-EC" sz="1600" dirty="0"/>
              <a:t>Es aquel que puede modificar periódicamente la frecuencia de transmisión durante el tiempo en el que se esté usando de manera lineal. Estos cambios de frecuencia se hacen dentro de un pequeño rango en la frecuencia de trabajo, en este caso 24 GHz (24025 MHz y 24250 MHz).</a:t>
            </a:r>
          </a:p>
        </p:txBody>
      </p:sp>
      <p:pic>
        <p:nvPicPr>
          <p:cNvPr id="6" name="Imagen 5"/>
          <p:cNvPicPr>
            <a:picLocks noChangeAspect="1"/>
          </p:cNvPicPr>
          <p:nvPr/>
        </p:nvPicPr>
        <p:blipFill>
          <a:blip r:embed="rId2"/>
          <a:stretch>
            <a:fillRect/>
          </a:stretch>
        </p:blipFill>
        <p:spPr>
          <a:xfrm>
            <a:off x="2079222" y="2465339"/>
            <a:ext cx="5031572" cy="3034708"/>
          </a:xfrm>
          <a:prstGeom prst="rect">
            <a:avLst/>
          </a:prstGeom>
        </p:spPr>
      </p:pic>
    </p:spTree>
    <p:extLst>
      <p:ext uri="{BB962C8B-B14F-4D97-AF65-F5344CB8AC3E}">
        <p14:creationId xmlns:p14="http://schemas.microsoft.com/office/powerpoint/2010/main" val="4286368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Metodología</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a:t>7</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ángulo 3"/>
          <p:cNvSpPr/>
          <p:nvPr/>
        </p:nvSpPr>
        <p:spPr>
          <a:xfrm>
            <a:off x="352983" y="790932"/>
            <a:ext cx="3756156"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Cálculo de Distancia para 1 objetivo</a:t>
            </a:r>
          </a:p>
        </p:txBody>
      </p:sp>
      <p:sp>
        <p:nvSpPr>
          <p:cNvPr id="8" name="Rectángulo 7"/>
          <p:cNvSpPr/>
          <p:nvPr/>
        </p:nvSpPr>
        <p:spPr>
          <a:xfrm>
            <a:off x="314189" y="2188200"/>
            <a:ext cx="3794950"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Cálculo de Velocidad para 1 objetivo</a:t>
            </a:r>
          </a:p>
        </p:txBody>
      </p:sp>
      <mc:AlternateContent xmlns:mc="http://schemas.openxmlformats.org/markup-compatibility/2006" xmlns:a14="http://schemas.microsoft.com/office/drawing/2010/main">
        <mc:Choice Requires="a14">
          <p:sp>
            <p:nvSpPr>
              <p:cNvPr id="6" name="Rectángulo 5"/>
              <p:cNvSpPr/>
              <p:nvPr/>
            </p:nvSpPr>
            <p:spPr>
              <a:xfrm>
                <a:off x="1609158" y="1305126"/>
                <a:ext cx="1205009" cy="6170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𝑅</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𝑐</m:t>
                          </m:r>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𝑐</m:t>
                              </m:r>
                            </m:sub>
                          </m:sSub>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𝑐</m:t>
                              </m:r>
                            </m:sub>
                          </m:sSub>
                        </m:num>
                        <m:den>
                          <m:r>
                            <a:rPr lang="es-EC" i="0">
                              <a:latin typeface="Cambria Math" panose="02040503050406030204" pitchFamily="18" charset="0"/>
                            </a:rPr>
                            <m:t>2</m:t>
                          </m:r>
                          <m:r>
                            <a:rPr lang="es-EC" i="1">
                              <a:latin typeface="Cambria Math" panose="02040503050406030204" pitchFamily="18" charset="0"/>
                            </a:rPr>
                            <m:t>𝐵</m:t>
                          </m:r>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609158" y="1305126"/>
                <a:ext cx="1205009" cy="617092"/>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1409136" y="2829929"/>
                <a:ext cx="1605055" cy="6152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𝑚𝑎𝑥</m:t>
                          </m:r>
                        </m:sub>
                      </m:sSub>
                      <m:r>
                        <a:rPr lang="es-EC" i="0">
                          <a:latin typeface="Cambria Math" panose="02040503050406030204" pitchFamily="18" charset="0"/>
                        </a:rPr>
                        <m:t> =</m:t>
                      </m:r>
                      <m:f>
                        <m:fPr>
                          <m:ctrlPr>
                            <a:rPr lang="es-EC" i="1">
                              <a:latin typeface="Cambria Math" panose="02040503050406030204" pitchFamily="18" charset="0"/>
                            </a:rPr>
                          </m:ctrlPr>
                        </m:fPr>
                        <m:num>
                          <m:r>
                            <a:rPr lang="es-EC" i="1">
                              <a:latin typeface="Cambria Math" panose="02040503050406030204" pitchFamily="18" charset="0"/>
                            </a:rPr>
                            <m:t>𝑐</m:t>
                          </m:r>
                        </m:num>
                        <m:den>
                          <m:sSub>
                            <m:sSubPr>
                              <m:ctrlPr>
                                <a:rPr lang="es-EC" i="1">
                                  <a:latin typeface="Cambria Math" panose="02040503050406030204" pitchFamily="18" charset="0"/>
                                </a:rPr>
                              </m:ctrlPr>
                            </m:sSubPr>
                            <m:e>
                              <m:r>
                                <a:rPr lang="es-EC" i="0">
                                  <a:latin typeface="Cambria Math" panose="02040503050406030204" pitchFamily="18" charset="0"/>
                                </a:rPr>
                                <m:t>4</m:t>
                              </m:r>
                              <m:r>
                                <a:rPr lang="es-EC" i="1">
                                  <a:latin typeface="Cambria Math" panose="02040503050406030204" pitchFamily="18" charset="0"/>
                                </a:rPr>
                                <m:t>𝑓</m:t>
                              </m:r>
                            </m:e>
                            <m:sub>
                              <m:r>
                                <a:rPr lang="es-EC" i="1">
                                  <a:latin typeface="Cambria Math" panose="02040503050406030204" pitchFamily="18" charset="0"/>
                                </a:rPr>
                                <m:t>𝑐</m:t>
                              </m:r>
                            </m:sub>
                          </m:sSub>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𝑐</m:t>
                              </m:r>
                            </m:sub>
                          </m:sSub>
                        </m:den>
                      </m:f>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1409136" y="2829929"/>
                <a:ext cx="1605055" cy="615233"/>
              </a:xfrm>
              <a:prstGeom prst="rect">
                <a:avLst/>
              </a:prstGeom>
              <a:blipFill>
                <a:blip r:embed="rId3"/>
                <a:stretch>
                  <a:fillRect/>
                </a:stretch>
              </a:blipFill>
            </p:spPr>
            <p:txBody>
              <a:bodyPr/>
              <a:lstStyle/>
              <a:p>
                <a:r>
                  <a:rPr lang="es-EC">
                    <a:noFill/>
                  </a:rPr>
                  <a:t> </a:t>
                </a:r>
              </a:p>
            </p:txBody>
          </p:sp>
        </mc:Fallback>
      </mc:AlternateContent>
      <p:sp>
        <p:nvSpPr>
          <p:cNvPr id="11" name="Rectángulo 10"/>
          <p:cNvSpPr/>
          <p:nvPr/>
        </p:nvSpPr>
        <p:spPr>
          <a:xfrm>
            <a:off x="429765" y="3765982"/>
            <a:ext cx="3563796" cy="369332"/>
          </a:xfrm>
          <a:prstGeom prst="rect">
            <a:avLst/>
          </a:prstGeom>
        </p:spPr>
        <p:txBody>
          <a:bodyPr wrap="none">
            <a:spAutoFit/>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Cálculo del ángulo para 1 objetivo</a:t>
            </a:r>
          </a:p>
        </p:txBody>
      </p:sp>
      <mc:AlternateContent xmlns:mc="http://schemas.openxmlformats.org/markup-compatibility/2006" xmlns:a14="http://schemas.microsoft.com/office/drawing/2010/main">
        <mc:Choice Requires="a14">
          <p:sp>
            <p:nvSpPr>
              <p:cNvPr id="10" name="Rectángulo 9"/>
              <p:cNvSpPr/>
              <p:nvPr/>
            </p:nvSpPr>
            <p:spPr>
              <a:xfrm>
                <a:off x="1352967" y="4495637"/>
                <a:ext cx="1756185" cy="618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𝛼</m:t>
                      </m:r>
                      <m:r>
                        <a:rPr lang="es-EC" i="0">
                          <a:latin typeface="Cambria Math" panose="02040503050406030204" pitchFamily="18" charset="0"/>
                        </a:rPr>
                        <m:t> =</m:t>
                      </m:r>
                      <m:sSup>
                        <m:sSupPr>
                          <m:ctrlPr>
                            <a:rPr lang="es-EC" i="1">
                              <a:latin typeface="Cambria Math" panose="02040503050406030204" pitchFamily="18" charset="0"/>
                            </a:rPr>
                          </m:ctrlPr>
                        </m:sSupPr>
                        <m:e>
                          <m:r>
                            <a:rPr lang="es-EC" i="1">
                              <a:latin typeface="Cambria Math" panose="02040503050406030204" pitchFamily="18" charset="0"/>
                            </a:rPr>
                            <m:t>𝑠𝑖𝑛</m:t>
                          </m:r>
                        </m:e>
                        <m:sup>
                          <m:r>
                            <a:rPr lang="es-EC" i="0">
                              <a:latin typeface="Cambria Math" panose="02040503050406030204" pitchFamily="18" charset="0"/>
                            </a:rPr>
                            <m:t>−1</m:t>
                          </m:r>
                        </m:sup>
                      </m:sSup>
                      <m:f>
                        <m:fPr>
                          <m:ctrlPr>
                            <a:rPr lang="es-EC" i="1">
                              <a:latin typeface="Cambria Math" panose="02040503050406030204" pitchFamily="18" charset="0"/>
                            </a:rPr>
                          </m:ctrlPr>
                        </m:fPr>
                        <m:num>
                          <m:r>
                            <a:rPr lang="es-EC" i="1">
                              <a:latin typeface="Cambria Math" panose="02040503050406030204" pitchFamily="18" charset="0"/>
                            </a:rPr>
                            <m:t>𝜆</m:t>
                          </m:r>
                          <m:r>
                            <a:rPr lang="es-EC" i="0">
                              <a:latin typeface="Cambria Math" panose="02040503050406030204" pitchFamily="18" charset="0"/>
                            </a:rPr>
                            <m:t>∆</m:t>
                          </m:r>
                          <m:r>
                            <a:rPr lang="es-EC" i="1">
                              <a:latin typeface="Cambria Math" panose="02040503050406030204" pitchFamily="18" charset="0"/>
                            </a:rPr>
                            <m:t>𝜑</m:t>
                          </m:r>
                        </m:num>
                        <m:den>
                          <m:r>
                            <a:rPr lang="es-EC" i="0">
                              <a:latin typeface="Cambria Math" panose="02040503050406030204" pitchFamily="18" charset="0"/>
                            </a:rPr>
                            <m:t>2</m:t>
                          </m:r>
                          <m:r>
                            <a:rPr lang="es-EC" i="1">
                              <a:latin typeface="Cambria Math" panose="02040503050406030204" pitchFamily="18" charset="0"/>
                            </a:rPr>
                            <m:t>𝜋</m:t>
                          </m:r>
                          <m:r>
                            <a:rPr lang="es-EC" i="1">
                              <a:latin typeface="Cambria Math" panose="02040503050406030204" pitchFamily="18" charset="0"/>
                            </a:rPr>
                            <m:t>𝑑</m:t>
                          </m:r>
                        </m:den>
                      </m:f>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1352967" y="4495637"/>
                <a:ext cx="1756185" cy="618374"/>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299045" y="1217758"/>
                <a:ext cx="5120700" cy="3900811"/>
              </a:xfrm>
              <a:prstGeom prst="rect">
                <a:avLst/>
              </a:prstGeom>
            </p:spPr>
            <p:txBody>
              <a:bodyPr wrap="square">
                <a:spAutoFit/>
              </a:bodyPr>
              <a:lstStyle/>
              <a:p>
                <a:pPr lvl="0">
                  <a:lnSpc>
                    <a:spcPct val="200000"/>
                  </a:lnSpc>
                  <a:spcAft>
                    <a:spcPts val="800"/>
                  </a:spcAft>
                </a:pPr>
                <a:r>
                  <a:rPr lang="es-EC" sz="1600" dirty="0">
                    <a:latin typeface="Arial" panose="020B0604020202020204" pitchFamily="34" charset="0"/>
                    <a:ea typeface="Calibri" panose="020F0502020204030204" pitchFamily="34" charset="0"/>
                    <a:cs typeface="Arial" panose="020B0604020202020204" pitchFamily="34" charset="0"/>
                  </a:rPr>
                  <a:t>c: corresponde a la velocidad de la luz (3x10</a:t>
                </a:r>
                <a:r>
                  <a:rPr lang="es-EC" sz="1600" baseline="30000" dirty="0">
                    <a:latin typeface="Arial" panose="020B0604020202020204" pitchFamily="34" charset="0"/>
                    <a:ea typeface="Calibri" panose="020F0502020204030204" pitchFamily="34" charset="0"/>
                    <a:cs typeface="Arial" panose="020B0604020202020204" pitchFamily="34" charset="0"/>
                  </a:rPr>
                  <a:t>8</a:t>
                </a:r>
                <a:r>
                  <a:rPr lang="es-EC" sz="1600" dirty="0">
                    <a:latin typeface="Arial" panose="020B0604020202020204" pitchFamily="34" charset="0"/>
                    <a:ea typeface="Calibri" panose="020F0502020204030204" pitchFamily="34" charset="0"/>
                    <a:cs typeface="Arial" panose="020B0604020202020204" pitchFamily="34" charset="0"/>
                  </a:rPr>
                  <a:t> m/s)</a:t>
                </a:r>
              </a:p>
              <a:p>
                <a:pPr>
                  <a:lnSpc>
                    <a:spcPct val="200000"/>
                  </a:lnSpc>
                  <a:spcAft>
                    <a:spcPts val="800"/>
                  </a:spcAft>
                </a:pPr>
                <a14:m>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𝑇</m:t>
                        </m:r>
                      </m:e>
                      <m:sub>
                        <m:r>
                          <a:rPr lang="es-EC" sz="1600" i="1">
                            <a:latin typeface="Cambria Math" panose="02040503050406030204" pitchFamily="18" charset="0"/>
                          </a:rPr>
                          <m:t>𝑐</m:t>
                        </m:r>
                      </m:sub>
                    </m:sSub>
                  </m:oMath>
                </a14:m>
                <a:r>
                  <a:rPr lang="es-EC" sz="1600" dirty="0"/>
                  <a:t>: corresponde al tiempo del </a:t>
                </a:r>
                <a:r>
                  <a:rPr lang="es-EC" sz="1600" dirty="0" err="1"/>
                  <a:t>chirp</a:t>
                </a:r>
                <a:r>
                  <a:rPr lang="es-EC" sz="1600" dirty="0"/>
                  <a:t> (s)</a:t>
                </a:r>
              </a:p>
              <a:p>
                <a:pPr>
                  <a:lnSpc>
                    <a:spcPct val="200000"/>
                  </a:lnSpc>
                  <a:spcAft>
                    <a:spcPts val="800"/>
                  </a:spcAft>
                </a:pPr>
                <a14:m>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𝑓</m:t>
                        </m:r>
                      </m:e>
                      <m:sub>
                        <m:r>
                          <a:rPr lang="es-EC" sz="1600" i="1">
                            <a:latin typeface="Cambria Math" panose="02040503050406030204" pitchFamily="18" charset="0"/>
                          </a:rPr>
                          <m:t>𝑐</m:t>
                        </m:r>
                      </m:sub>
                    </m:sSub>
                  </m:oMath>
                </a14:m>
                <a:r>
                  <a:rPr lang="es-EC" sz="1600" dirty="0"/>
                  <a:t>: corresponde a la frecuencia de la señal IF (Hz)</a:t>
                </a:r>
              </a:p>
              <a:p>
                <a:pPr lvl="0">
                  <a:lnSpc>
                    <a:spcPct val="200000"/>
                  </a:lnSpc>
                  <a:spcAft>
                    <a:spcPts val="800"/>
                  </a:spcAft>
                </a:pPr>
                <a:r>
                  <a:rPr lang="es-EC" sz="1600" dirty="0"/>
                  <a:t>B: corresponde al ancho de banda (Hz)</a:t>
                </a:r>
                <a:br>
                  <a:rPr lang="es-EC" sz="1600" dirty="0"/>
                </a:br>
                <a14:m>
                  <m:oMath xmlns:m="http://schemas.openxmlformats.org/officeDocument/2006/math">
                    <m:r>
                      <a:rPr lang="es-EC" sz="1600" i="1">
                        <a:latin typeface="Cambria Math" panose="02040503050406030204" pitchFamily="18" charset="0"/>
                      </a:rPr>
                      <m:t>∆</m:t>
                    </m:r>
                    <m:r>
                      <a:rPr lang="es-EC" sz="1600" i="1">
                        <a:latin typeface="Cambria Math" panose="02040503050406030204" pitchFamily="18" charset="0"/>
                      </a:rPr>
                      <m:t>𝜑</m:t>
                    </m:r>
                  </m:oMath>
                </a14:m>
                <a:r>
                  <a:rPr lang="es-EC" sz="1600" dirty="0"/>
                  <a:t>: corresponde a la diferencia de fase entre las señales recibidas de cada antena (rad)</a:t>
                </a:r>
                <a:br>
                  <a:rPr lang="es-EC" sz="1600" dirty="0"/>
                </a:br>
                <a:r>
                  <a:rPr lang="es-EC" sz="1600" dirty="0"/>
                  <a:t>d: corresponde a la distancia entre las antenas (m)</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4299045" y="1217758"/>
                <a:ext cx="5120700" cy="3900811"/>
              </a:xfrm>
              <a:prstGeom prst="rect">
                <a:avLst/>
              </a:prstGeom>
              <a:blipFill>
                <a:blip r:embed="rId5"/>
                <a:stretch>
                  <a:fillRect l="-595"/>
                </a:stretch>
              </a:blipFill>
            </p:spPr>
            <p:txBody>
              <a:bodyPr/>
              <a:lstStyle/>
              <a:p>
                <a:r>
                  <a:rPr lang="es-EC">
                    <a:noFill/>
                  </a:rPr>
                  <a:t> </a:t>
                </a:r>
              </a:p>
            </p:txBody>
          </p:sp>
        </mc:Fallback>
      </mc:AlternateContent>
    </p:spTree>
    <p:extLst>
      <p:ext uri="{BB962C8B-B14F-4D97-AF65-F5344CB8AC3E}">
        <p14:creationId xmlns:p14="http://schemas.microsoft.com/office/powerpoint/2010/main" val="3765290499"/>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3286</TotalTime>
  <Words>1865</Words>
  <Application>Microsoft Office PowerPoint</Application>
  <PresentationFormat>Presentación en pantalla (4:3)</PresentationFormat>
  <Paragraphs>424</Paragraphs>
  <Slides>40</Slides>
  <Notes>1</Notes>
  <HiddenSlides>0</HiddenSlides>
  <MMClips>1</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40</vt:i4>
      </vt:variant>
    </vt:vector>
  </HeadingPairs>
  <TitlesOfParts>
    <vt:vector size="48" baseType="lpstr">
      <vt:lpstr>Arial</vt:lpstr>
      <vt:lpstr>Calibri</vt:lpstr>
      <vt:lpstr>Cambria Math</vt:lpstr>
      <vt:lpstr>Georgia</vt:lpstr>
      <vt:lpstr>Palatino Linotype</vt:lpstr>
      <vt:lpstr>Times New Roman</vt:lpstr>
      <vt:lpstr>Diseño predeterminado</vt:lpstr>
      <vt:lpstr>CorelDRAW</vt:lpstr>
      <vt:lpstr>Presentación de PowerPoint</vt:lpstr>
      <vt:lpstr>agenda</vt:lpstr>
      <vt:lpstr>Introducción</vt:lpstr>
      <vt:lpstr>Introducción</vt:lpstr>
      <vt:lpstr>Objetivos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core i5</dc:creator>
  <cp:lastModifiedBy>Javier Farinango</cp:lastModifiedBy>
  <cp:revision>128</cp:revision>
  <dcterms:created xsi:type="dcterms:W3CDTF">2008-02-13T16:07:44Z</dcterms:created>
  <dcterms:modified xsi:type="dcterms:W3CDTF">2021-07-30T17:10:47Z</dcterms:modified>
</cp:coreProperties>
</file>