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78" r:id="rId4"/>
    <p:sldId id="264" r:id="rId5"/>
    <p:sldId id="274" r:id="rId6"/>
    <p:sldId id="263" r:id="rId7"/>
    <p:sldId id="279" r:id="rId8"/>
    <p:sldId id="262" r:id="rId9"/>
    <p:sldId id="275" r:id="rId10"/>
    <p:sldId id="271" r:id="rId11"/>
    <p:sldId id="276" r:id="rId12"/>
    <p:sldId id="277" r:id="rId13"/>
    <p:sldId id="270" r:id="rId14"/>
    <p:sldId id="281" r:id="rId15"/>
    <p:sldId id="267" r:id="rId16"/>
    <p:sldId id="283" r:id="rId17"/>
    <p:sldId id="272" r:id="rId18"/>
    <p:sldId id="273" r:id="rId19"/>
    <p:sldId id="291" r:id="rId20"/>
    <p:sldId id="284" r:id="rId21"/>
    <p:sldId id="285" r:id="rId22"/>
    <p:sldId id="286" r:id="rId23"/>
    <p:sldId id="287" r:id="rId24"/>
    <p:sldId id="288" r:id="rId25"/>
    <p:sldId id="289" r:id="rId26"/>
    <p:sldId id="290" r:id="rId27"/>
    <p:sldId id="292" r:id="rId28"/>
    <p:sldId id="282" r:id="rId29"/>
    <p:sldId id="257" r:id="rId30"/>
    <p:sldId id="258" r:id="rId31"/>
    <p:sldId id="268" r:id="rId32"/>
    <p:sldId id="269"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AE4"/>
    <a:srgbClr val="D3FFD9"/>
    <a:srgbClr val="F9D37F"/>
    <a:srgbClr val="F9A9F3"/>
    <a:srgbClr val="6699FF"/>
    <a:srgbClr val="EC83F1"/>
    <a:srgbClr val="CF11D9"/>
    <a:srgbClr val="E86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B8129-A560-4804-B4F3-96F52A8210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57C87EED-A7E6-4814-8965-DB1B9E84D81F}">
      <dgm:prSet phldrT="[Texto]"/>
      <dgm:spPr>
        <a:solidFill>
          <a:srgbClr val="F9A9F3"/>
        </a:solidFill>
      </dgm:spPr>
      <dgm:t>
        <a:bodyPr/>
        <a:lstStyle/>
        <a:p>
          <a:r>
            <a:rPr lang="es-EC" dirty="0"/>
            <a:t>Comunicaciones microondas ha tomado relevancia en telecomunicaciones.</a:t>
          </a:r>
        </a:p>
      </dgm:t>
    </dgm:pt>
    <dgm:pt modelId="{0572DF09-FEB9-4C0F-867D-F12435699E5D}" type="parTrans" cxnId="{BE6EACD6-5EA8-40C3-9902-71AAEE159006}">
      <dgm:prSet/>
      <dgm:spPr/>
      <dgm:t>
        <a:bodyPr/>
        <a:lstStyle/>
        <a:p>
          <a:endParaRPr lang="es-EC"/>
        </a:p>
      </dgm:t>
    </dgm:pt>
    <dgm:pt modelId="{2D0F673E-FCE6-4F87-AE65-A5F8C6CE725F}" type="sibTrans" cxnId="{BE6EACD6-5EA8-40C3-9902-71AAEE159006}">
      <dgm:prSet/>
      <dgm:spPr/>
      <dgm:t>
        <a:bodyPr/>
        <a:lstStyle/>
        <a:p>
          <a:endParaRPr lang="es-EC"/>
        </a:p>
      </dgm:t>
    </dgm:pt>
    <dgm:pt modelId="{AC75A22B-9ED2-4FFB-B8FA-FBE88C18F8E0}">
      <dgm:prSet phldrT="[Texto]"/>
      <dgm:spPr>
        <a:solidFill>
          <a:srgbClr val="F9A9F3"/>
        </a:solidFill>
      </dgm:spPr>
      <dgm:t>
        <a:bodyPr/>
        <a:lstStyle/>
        <a:p>
          <a:r>
            <a:rPr lang="es-EC" dirty="0"/>
            <a:t>Comunicaciones de microonda comúnmente usadas con tubo de onda progresiva (TWT) y amplificador de potencia de estado solido (SSPA).</a:t>
          </a:r>
        </a:p>
      </dgm:t>
    </dgm:pt>
    <dgm:pt modelId="{04A2C5AF-B18E-4CBC-83CC-AA762189A333}" type="parTrans" cxnId="{736E0FB9-CC83-4A6D-9D6D-4C78342DAF7F}">
      <dgm:prSet/>
      <dgm:spPr/>
      <dgm:t>
        <a:bodyPr/>
        <a:lstStyle/>
        <a:p>
          <a:endParaRPr lang="es-EC"/>
        </a:p>
      </dgm:t>
    </dgm:pt>
    <dgm:pt modelId="{CD899468-1C1B-4EBD-9A67-9E0540A78265}" type="sibTrans" cxnId="{736E0FB9-CC83-4A6D-9D6D-4C78342DAF7F}">
      <dgm:prSet/>
      <dgm:spPr/>
      <dgm:t>
        <a:bodyPr/>
        <a:lstStyle/>
        <a:p>
          <a:endParaRPr lang="es-EC"/>
        </a:p>
      </dgm:t>
    </dgm:pt>
    <dgm:pt modelId="{23F21F70-56B2-40E5-A257-EA1DD6547D09}">
      <dgm:prSet phldrT="[Texto]"/>
      <dgm:spPr>
        <a:solidFill>
          <a:srgbClr val="F9A9F3"/>
        </a:solidFill>
      </dgm:spPr>
      <dgm:t>
        <a:bodyPr/>
        <a:lstStyle/>
        <a:p>
          <a:r>
            <a:rPr lang="es-EC" dirty="0"/>
            <a:t>Guías de onda también son usadas para trabajar con microondas (guía circular o rectangular).</a:t>
          </a:r>
        </a:p>
      </dgm:t>
    </dgm:pt>
    <dgm:pt modelId="{9D404A47-F986-41D4-8F73-88676B124F59}" type="parTrans" cxnId="{450E93E7-B3BB-4659-A4FA-5E6251510B06}">
      <dgm:prSet/>
      <dgm:spPr/>
      <dgm:t>
        <a:bodyPr/>
        <a:lstStyle/>
        <a:p>
          <a:endParaRPr lang="es-EC"/>
        </a:p>
      </dgm:t>
    </dgm:pt>
    <dgm:pt modelId="{48672130-FEFA-491B-81C5-A02BEEDFF2D5}" type="sibTrans" cxnId="{450E93E7-B3BB-4659-A4FA-5E6251510B06}">
      <dgm:prSet/>
      <dgm:spPr/>
      <dgm:t>
        <a:bodyPr/>
        <a:lstStyle/>
        <a:p>
          <a:endParaRPr lang="es-EC"/>
        </a:p>
      </dgm:t>
    </dgm:pt>
    <dgm:pt modelId="{244CF6EE-6228-4AF9-A5CB-569BA5AEDCFF}">
      <dgm:prSet phldrT="[Texto]"/>
      <dgm:spPr>
        <a:solidFill>
          <a:srgbClr val="F9A9F3"/>
        </a:solidFill>
      </dgm:spPr>
      <dgm:t>
        <a:bodyPr/>
        <a:lstStyle/>
        <a:p>
          <a:r>
            <a:rPr lang="es-EC" dirty="0"/>
            <a:t>Comunicaciones de microondas hace posible acceso a internet en zonas remotas o rurales.</a:t>
          </a:r>
        </a:p>
      </dgm:t>
    </dgm:pt>
    <dgm:pt modelId="{B5F2BF76-393D-4872-8EF4-2710B3484684}" type="parTrans" cxnId="{906C2E6B-739B-483A-8603-94C615FF3E45}">
      <dgm:prSet/>
      <dgm:spPr/>
      <dgm:t>
        <a:bodyPr/>
        <a:lstStyle/>
        <a:p>
          <a:endParaRPr lang="es-EC"/>
        </a:p>
      </dgm:t>
    </dgm:pt>
    <dgm:pt modelId="{13279553-4661-42AA-97C1-69445A013EB8}" type="sibTrans" cxnId="{906C2E6B-739B-483A-8603-94C615FF3E45}">
      <dgm:prSet/>
      <dgm:spPr/>
      <dgm:t>
        <a:bodyPr/>
        <a:lstStyle/>
        <a:p>
          <a:endParaRPr lang="es-EC"/>
        </a:p>
      </dgm:t>
    </dgm:pt>
    <dgm:pt modelId="{9AB6FB67-3795-4994-85BF-94628101E5D4}" type="pres">
      <dgm:prSet presAssocID="{B34B8129-A560-4804-B4F3-96F52A821095}" presName="Name0" presStyleCnt="0">
        <dgm:presLayoutVars>
          <dgm:chMax val="7"/>
          <dgm:chPref val="7"/>
          <dgm:dir/>
        </dgm:presLayoutVars>
      </dgm:prSet>
      <dgm:spPr/>
    </dgm:pt>
    <dgm:pt modelId="{B88C66C2-9C48-40BD-A59E-3DA54FE800A4}" type="pres">
      <dgm:prSet presAssocID="{B34B8129-A560-4804-B4F3-96F52A821095}" presName="Name1" presStyleCnt="0"/>
      <dgm:spPr/>
    </dgm:pt>
    <dgm:pt modelId="{07FC38B1-5E35-4E90-B5AD-4EC5FA24B759}" type="pres">
      <dgm:prSet presAssocID="{B34B8129-A560-4804-B4F3-96F52A821095}" presName="cycle" presStyleCnt="0"/>
      <dgm:spPr/>
    </dgm:pt>
    <dgm:pt modelId="{25902BD7-65A1-42A7-9103-313FA1623C72}" type="pres">
      <dgm:prSet presAssocID="{B34B8129-A560-4804-B4F3-96F52A821095}" presName="srcNode" presStyleLbl="node1" presStyleIdx="0" presStyleCnt="4"/>
      <dgm:spPr/>
    </dgm:pt>
    <dgm:pt modelId="{9B89C038-2547-4017-BF66-C162AFBA861C}" type="pres">
      <dgm:prSet presAssocID="{B34B8129-A560-4804-B4F3-96F52A821095}" presName="conn" presStyleLbl="parChTrans1D2" presStyleIdx="0" presStyleCnt="1"/>
      <dgm:spPr/>
    </dgm:pt>
    <dgm:pt modelId="{80CCBFF5-8679-4F2E-801A-E71031759EE9}" type="pres">
      <dgm:prSet presAssocID="{B34B8129-A560-4804-B4F3-96F52A821095}" presName="extraNode" presStyleLbl="node1" presStyleIdx="0" presStyleCnt="4"/>
      <dgm:spPr/>
    </dgm:pt>
    <dgm:pt modelId="{2A3D046D-E87B-404B-96CF-87A6E8572715}" type="pres">
      <dgm:prSet presAssocID="{B34B8129-A560-4804-B4F3-96F52A821095}" presName="dstNode" presStyleLbl="node1" presStyleIdx="0" presStyleCnt="4"/>
      <dgm:spPr/>
    </dgm:pt>
    <dgm:pt modelId="{5DD9CB30-C5CB-464E-B35C-FD4D0B573708}" type="pres">
      <dgm:prSet presAssocID="{57C87EED-A7E6-4814-8965-DB1B9E84D81F}" presName="text_1" presStyleLbl="node1" presStyleIdx="0" presStyleCnt="4">
        <dgm:presLayoutVars>
          <dgm:bulletEnabled val="1"/>
        </dgm:presLayoutVars>
      </dgm:prSet>
      <dgm:spPr/>
    </dgm:pt>
    <dgm:pt modelId="{E97C0195-C960-4274-8D79-71799D6A51AD}" type="pres">
      <dgm:prSet presAssocID="{57C87EED-A7E6-4814-8965-DB1B9E84D81F}" presName="accent_1" presStyleCnt="0"/>
      <dgm:spPr/>
    </dgm:pt>
    <dgm:pt modelId="{51FAC2CB-7878-4B3C-A000-011F29882BBB}" type="pres">
      <dgm:prSet presAssocID="{57C87EED-A7E6-4814-8965-DB1B9E84D81F}" presName="accentRepeatNode" presStyleLbl="solidFgAcc1" presStyleIdx="0" presStyleCnt="4"/>
      <dgm:spPr>
        <a:solidFill>
          <a:srgbClr val="D3FFD9"/>
        </a:solidFill>
      </dgm:spPr>
    </dgm:pt>
    <dgm:pt modelId="{20C7E1A5-88D3-4D1C-B697-6CA01AD000D4}" type="pres">
      <dgm:prSet presAssocID="{AC75A22B-9ED2-4FFB-B8FA-FBE88C18F8E0}" presName="text_2" presStyleLbl="node1" presStyleIdx="1" presStyleCnt="4" custLinFactNeighborX="386" custLinFactNeighborY="0">
        <dgm:presLayoutVars>
          <dgm:bulletEnabled val="1"/>
        </dgm:presLayoutVars>
      </dgm:prSet>
      <dgm:spPr/>
    </dgm:pt>
    <dgm:pt modelId="{39A9C59C-5854-4D3A-AF06-E889545AE0F5}" type="pres">
      <dgm:prSet presAssocID="{AC75A22B-9ED2-4FFB-B8FA-FBE88C18F8E0}" presName="accent_2" presStyleCnt="0"/>
      <dgm:spPr/>
    </dgm:pt>
    <dgm:pt modelId="{3A1DCF62-BE8E-488F-8235-0986A7CFFE64}" type="pres">
      <dgm:prSet presAssocID="{AC75A22B-9ED2-4FFB-B8FA-FBE88C18F8E0}" presName="accentRepeatNode" presStyleLbl="solidFgAcc1" presStyleIdx="1" presStyleCnt="4"/>
      <dgm:spPr>
        <a:solidFill>
          <a:srgbClr val="D3FFD9"/>
        </a:solidFill>
      </dgm:spPr>
    </dgm:pt>
    <dgm:pt modelId="{723C30E6-A7D9-42ED-B421-0885F7640C50}" type="pres">
      <dgm:prSet presAssocID="{23F21F70-56B2-40E5-A257-EA1DD6547D09}" presName="text_3" presStyleLbl="node1" presStyleIdx="2" presStyleCnt="4">
        <dgm:presLayoutVars>
          <dgm:bulletEnabled val="1"/>
        </dgm:presLayoutVars>
      </dgm:prSet>
      <dgm:spPr/>
    </dgm:pt>
    <dgm:pt modelId="{22161DC7-9C48-41BB-B5D8-8494B4574396}" type="pres">
      <dgm:prSet presAssocID="{23F21F70-56B2-40E5-A257-EA1DD6547D09}" presName="accent_3" presStyleCnt="0"/>
      <dgm:spPr/>
    </dgm:pt>
    <dgm:pt modelId="{AC764275-5D14-4362-AC8F-71E18DC782E4}" type="pres">
      <dgm:prSet presAssocID="{23F21F70-56B2-40E5-A257-EA1DD6547D09}" presName="accentRepeatNode" presStyleLbl="solidFgAcc1" presStyleIdx="2" presStyleCnt="4"/>
      <dgm:spPr>
        <a:solidFill>
          <a:srgbClr val="D3FFD9"/>
        </a:solidFill>
      </dgm:spPr>
    </dgm:pt>
    <dgm:pt modelId="{96E4AE64-79E4-48DD-B792-1CEAC8B9560B}" type="pres">
      <dgm:prSet presAssocID="{244CF6EE-6228-4AF9-A5CB-569BA5AEDCFF}" presName="text_4" presStyleLbl="node1" presStyleIdx="3" presStyleCnt="4">
        <dgm:presLayoutVars>
          <dgm:bulletEnabled val="1"/>
        </dgm:presLayoutVars>
      </dgm:prSet>
      <dgm:spPr/>
    </dgm:pt>
    <dgm:pt modelId="{10B24663-7E91-4F05-A591-F5A442D120B7}" type="pres">
      <dgm:prSet presAssocID="{244CF6EE-6228-4AF9-A5CB-569BA5AEDCFF}" presName="accent_4" presStyleCnt="0"/>
      <dgm:spPr/>
    </dgm:pt>
    <dgm:pt modelId="{7F31C2A4-FCB8-400B-93B7-01AC8BA8F77C}" type="pres">
      <dgm:prSet presAssocID="{244CF6EE-6228-4AF9-A5CB-569BA5AEDCFF}" presName="accentRepeatNode" presStyleLbl="solidFgAcc1" presStyleIdx="3" presStyleCnt="4"/>
      <dgm:spPr>
        <a:solidFill>
          <a:srgbClr val="D3FFD9"/>
        </a:solidFill>
      </dgm:spPr>
    </dgm:pt>
  </dgm:ptLst>
  <dgm:cxnLst>
    <dgm:cxn modelId="{93E2EE02-78FE-4CD7-A13C-F9EE9C6291D2}" type="presOf" srcId="{23F21F70-56B2-40E5-A257-EA1DD6547D09}" destId="{723C30E6-A7D9-42ED-B421-0885F7640C50}" srcOrd="0" destOrd="0" presId="urn:microsoft.com/office/officeart/2008/layout/VerticalCurvedList"/>
    <dgm:cxn modelId="{F51C9139-9C3E-47DD-AC57-E2613247444E}" type="presOf" srcId="{57C87EED-A7E6-4814-8965-DB1B9E84D81F}" destId="{5DD9CB30-C5CB-464E-B35C-FD4D0B573708}" srcOrd="0" destOrd="0" presId="urn:microsoft.com/office/officeart/2008/layout/VerticalCurvedList"/>
    <dgm:cxn modelId="{8517383E-D06A-457D-A0E2-EDB0498EEBD4}" type="presOf" srcId="{244CF6EE-6228-4AF9-A5CB-569BA5AEDCFF}" destId="{96E4AE64-79E4-48DD-B792-1CEAC8B9560B}" srcOrd="0" destOrd="0" presId="urn:microsoft.com/office/officeart/2008/layout/VerticalCurvedList"/>
    <dgm:cxn modelId="{1EFCA05B-859A-4B00-BE6F-C749D4610523}" type="presOf" srcId="{AC75A22B-9ED2-4FFB-B8FA-FBE88C18F8E0}" destId="{20C7E1A5-88D3-4D1C-B697-6CA01AD000D4}" srcOrd="0" destOrd="0" presId="urn:microsoft.com/office/officeart/2008/layout/VerticalCurvedList"/>
    <dgm:cxn modelId="{906C2E6B-739B-483A-8603-94C615FF3E45}" srcId="{B34B8129-A560-4804-B4F3-96F52A821095}" destId="{244CF6EE-6228-4AF9-A5CB-569BA5AEDCFF}" srcOrd="3" destOrd="0" parTransId="{B5F2BF76-393D-4872-8EF4-2710B3484684}" sibTransId="{13279553-4661-42AA-97C1-69445A013EB8}"/>
    <dgm:cxn modelId="{CAF5FA74-3C08-419A-B12E-ECBD02509AC0}" type="presOf" srcId="{2D0F673E-FCE6-4F87-AE65-A5F8C6CE725F}" destId="{9B89C038-2547-4017-BF66-C162AFBA861C}" srcOrd="0" destOrd="0" presId="urn:microsoft.com/office/officeart/2008/layout/VerticalCurvedList"/>
    <dgm:cxn modelId="{C224C182-DC07-4DF4-BEC5-69AACBA61ACC}" type="presOf" srcId="{B34B8129-A560-4804-B4F3-96F52A821095}" destId="{9AB6FB67-3795-4994-85BF-94628101E5D4}" srcOrd="0" destOrd="0" presId="urn:microsoft.com/office/officeart/2008/layout/VerticalCurvedList"/>
    <dgm:cxn modelId="{736E0FB9-CC83-4A6D-9D6D-4C78342DAF7F}" srcId="{B34B8129-A560-4804-B4F3-96F52A821095}" destId="{AC75A22B-9ED2-4FFB-B8FA-FBE88C18F8E0}" srcOrd="1" destOrd="0" parTransId="{04A2C5AF-B18E-4CBC-83CC-AA762189A333}" sibTransId="{CD899468-1C1B-4EBD-9A67-9E0540A78265}"/>
    <dgm:cxn modelId="{BE6EACD6-5EA8-40C3-9902-71AAEE159006}" srcId="{B34B8129-A560-4804-B4F3-96F52A821095}" destId="{57C87EED-A7E6-4814-8965-DB1B9E84D81F}" srcOrd="0" destOrd="0" parTransId="{0572DF09-FEB9-4C0F-867D-F12435699E5D}" sibTransId="{2D0F673E-FCE6-4F87-AE65-A5F8C6CE725F}"/>
    <dgm:cxn modelId="{450E93E7-B3BB-4659-A4FA-5E6251510B06}" srcId="{B34B8129-A560-4804-B4F3-96F52A821095}" destId="{23F21F70-56B2-40E5-A257-EA1DD6547D09}" srcOrd="2" destOrd="0" parTransId="{9D404A47-F986-41D4-8F73-88676B124F59}" sibTransId="{48672130-FEFA-491B-81C5-A02BEEDFF2D5}"/>
    <dgm:cxn modelId="{878A0D23-03A2-41A2-822D-8B6774FDCBB8}" type="presParOf" srcId="{9AB6FB67-3795-4994-85BF-94628101E5D4}" destId="{B88C66C2-9C48-40BD-A59E-3DA54FE800A4}" srcOrd="0" destOrd="0" presId="urn:microsoft.com/office/officeart/2008/layout/VerticalCurvedList"/>
    <dgm:cxn modelId="{C4E34585-D8A6-42A9-8158-12A60A1B9A91}" type="presParOf" srcId="{B88C66C2-9C48-40BD-A59E-3DA54FE800A4}" destId="{07FC38B1-5E35-4E90-B5AD-4EC5FA24B759}" srcOrd="0" destOrd="0" presId="urn:microsoft.com/office/officeart/2008/layout/VerticalCurvedList"/>
    <dgm:cxn modelId="{9AEAB5DF-25DB-4F31-8813-065723CBA692}" type="presParOf" srcId="{07FC38B1-5E35-4E90-B5AD-4EC5FA24B759}" destId="{25902BD7-65A1-42A7-9103-313FA1623C72}" srcOrd="0" destOrd="0" presId="urn:microsoft.com/office/officeart/2008/layout/VerticalCurvedList"/>
    <dgm:cxn modelId="{768D00E3-D81B-4D61-B05B-48275960FFC3}" type="presParOf" srcId="{07FC38B1-5E35-4E90-B5AD-4EC5FA24B759}" destId="{9B89C038-2547-4017-BF66-C162AFBA861C}" srcOrd="1" destOrd="0" presId="urn:microsoft.com/office/officeart/2008/layout/VerticalCurvedList"/>
    <dgm:cxn modelId="{68422DF1-E8DF-467D-BB95-115E0AB97DED}" type="presParOf" srcId="{07FC38B1-5E35-4E90-B5AD-4EC5FA24B759}" destId="{80CCBFF5-8679-4F2E-801A-E71031759EE9}" srcOrd="2" destOrd="0" presId="urn:microsoft.com/office/officeart/2008/layout/VerticalCurvedList"/>
    <dgm:cxn modelId="{C0A98346-90D3-4936-B724-915F457FF8EC}" type="presParOf" srcId="{07FC38B1-5E35-4E90-B5AD-4EC5FA24B759}" destId="{2A3D046D-E87B-404B-96CF-87A6E8572715}" srcOrd="3" destOrd="0" presId="urn:microsoft.com/office/officeart/2008/layout/VerticalCurvedList"/>
    <dgm:cxn modelId="{B99E6E4B-D05C-4C3F-9DAE-C7189D7B59F0}" type="presParOf" srcId="{B88C66C2-9C48-40BD-A59E-3DA54FE800A4}" destId="{5DD9CB30-C5CB-464E-B35C-FD4D0B573708}" srcOrd="1" destOrd="0" presId="urn:microsoft.com/office/officeart/2008/layout/VerticalCurvedList"/>
    <dgm:cxn modelId="{819B6001-4661-42E5-BD09-ECDBCA0D3F1C}" type="presParOf" srcId="{B88C66C2-9C48-40BD-A59E-3DA54FE800A4}" destId="{E97C0195-C960-4274-8D79-71799D6A51AD}" srcOrd="2" destOrd="0" presId="urn:microsoft.com/office/officeart/2008/layout/VerticalCurvedList"/>
    <dgm:cxn modelId="{ADD01A0C-439B-4DB0-B7DC-DFA866AFC0B3}" type="presParOf" srcId="{E97C0195-C960-4274-8D79-71799D6A51AD}" destId="{51FAC2CB-7878-4B3C-A000-011F29882BBB}" srcOrd="0" destOrd="0" presId="urn:microsoft.com/office/officeart/2008/layout/VerticalCurvedList"/>
    <dgm:cxn modelId="{ED68A693-C569-481D-9055-25A924D801B5}" type="presParOf" srcId="{B88C66C2-9C48-40BD-A59E-3DA54FE800A4}" destId="{20C7E1A5-88D3-4D1C-B697-6CA01AD000D4}" srcOrd="3" destOrd="0" presId="urn:microsoft.com/office/officeart/2008/layout/VerticalCurvedList"/>
    <dgm:cxn modelId="{7D939F99-C4E3-49CD-A065-45E2E8AE43FD}" type="presParOf" srcId="{B88C66C2-9C48-40BD-A59E-3DA54FE800A4}" destId="{39A9C59C-5854-4D3A-AF06-E889545AE0F5}" srcOrd="4" destOrd="0" presId="urn:microsoft.com/office/officeart/2008/layout/VerticalCurvedList"/>
    <dgm:cxn modelId="{3BB73EDE-F36A-43C7-AF08-0C9EC5EF42A9}" type="presParOf" srcId="{39A9C59C-5854-4D3A-AF06-E889545AE0F5}" destId="{3A1DCF62-BE8E-488F-8235-0986A7CFFE64}" srcOrd="0" destOrd="0" presId="urn:microsoft.com/office/officeart/2008/layout/VerticalCurvedList"/>
    <dgm:cxn modelId="{FF583748-4EB9-4A16-8BD0-DFAE6896C660}" type="presParOf" srcId="{B88C66C2-9C48-40BD-A59E-3DA54FE800A4}" destId="{723C30E6-A7D9-42ED-B421-0885F7640C50}" srcOrd="5" destOrd="0" presId="urn:microsoft.com/office/officeart/2008/layout/VerticalCurvedList"/>
    <dgm:cxn modelId="{53A5C9E0-109E-428C-B400-55EF71614578}" type="presParOf" srcId="{B88C66C2-9C48-40BD-A59E-3DA54FE800A4}" destId="{22161DC7-9C48-41BB-B5D8-8494B4574396}" srcOrd="6" destOrd="0" presId="urn:microsoft.com/office/officeart/2008/layout/VerticalCurvedList"/>
    <dgm:cxn modelId="{D29C03AA-CCB7-45A8-A38F-329FED279647}" type="presParOf" srcId="{22161DC7-9C48-41BB-B5D8-8494B4574396}" destId="{AC764275-5D14-4362-AC8F-71E18DC782E4}" srcOrd="0" destOrd="0" presId="urn:microsoft.com/office/officeart/2008/layout/VerticalCurvedList"/>
    <dgm:cxn modelId="{1B9AFC8B-9302-424F-B078-93720D040F85}" type="presParOf" srcId="{B88C66C2-9C48-40BD-A59E-3DA54FE800A4}" destId="{96E4AE64-79E4-48DD-B792-1CEAC8B9560B}" srcOrd="7" destOrd="0" presId="urn:microsoft.com/office/officeart/2008/layout/VerticalCurvedList"/>
    <dgm:cxn modelId="{2472557E-012D-4DD2-B688-8E7C2816666A}" type="presParOf" srcId="{B88C66C2-9C48-40BD-A59E-3DA54FE800A4}" destId="{10B24663-7E91-4F05-A591-F5A442D120B7}" srcOrd="8" destOrd="0" presId="urn:microsoft.com/office/officeart/2008/layout/VerticalCurvedList"/>
    <dgm:cxn modelId="{21C356BF-6611-4761-BF3B-BBD8CEECC4A5}" type="presParOf" srcId="{10B24663-7E91-4F05-A591-F5A442D120B7}" destId="{7F31C2A4-FCB8-400B-93B7-01AC8BA8F7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75457-9C58-4BEC-83B0-004806B06150}" type="doc">
      <dgm:prSet loTypeId="urn:microsoft.com/office/officeart/2005/8/layout/vList3" loCatId="list" qsTypeId="urn:microsoft.com/office/officeart/2005/8/quickstyle/simple1" qsCatId="simple" csTypeId="urn:microsoft.com/office/officeart/2005/8/colors/accent1_2" csCatId="accent1" phldr="1"/>
      <dgm:spPr/>
    </dgm:pt>
    <dgm:pt modelId="{4B098E58-F379-4F05-AAA8-BE6B9AC647C8}">
      <dgm:prSet phldrT="[Texto]" custT="1"/>
      <dgm:spPr>
        <a:solidFill>
          <a:srgbClr val="AADAE4"/>
        </a:solidFill>
      </dgm:spPr>
      <dgm:t>
        <a:bodyPr/>
        <a:lstStyle/>
        <a:p>
          <a:r>
            <a:rPr lang="es-EC" sz="1900" b="1" dirty="0">
              <a:solidFill>
                <a:schemeClr val="tx1"/>
              </a:solidFill>
            </a:rPr>
            <a:t>Demanda de capacidad en aumento constante (internet y televisión).</a:t>
          </a:r>
        </a:p>
      </dgm:t>
    </dgm:pt>
    <dgm:pt modelId="{4685D91E-FDEB-478A-9582-A418C5B89814}" type="parTrans" cxnId="{13F0C330-4578-441D-8AB6-D56A1126CFB5}">
      <dgm:prSet/>
      <dgm:spPr/>
      <dgm:t>
        <a:bodyPr/>
        <a:lstStyle/>
        <a:p>
          <a:endParaRPr lang="es-EC" sz="1900" b="1">
            <a:solidFill>
              <a:schemeClr val="tx1"/>
            </a:solidFill>
          </a:endParaRPr>
        </a:p>
      </dgm:t>
    </dgm:pt>
    <dgm:pt modelId="{247FC26E-503E-4AEE-8B3D-B530C2E1D00E}" type="sibTrans" cxnId="{13F0C330-4578-441D-8AB6-D56A1126CFB5}">
      <dgm:prSet/>
      <dgm:spPr/>
      <dgm:t>
        <a:bodyPr/>
        <a:lstStyle/>
        <a:p>
          <a:endParaRPr lang="es-EC" sz="1900" b="1">
            <a:solidFill>
              <a:schemeClr val="tx1"/>
            </a:solidFill>
          </a:endParaRPr>
        </a:p>
      </dgm:t>
    </dgm:pt>
    <dgm:pt modelId="{B09BE059-0B60-4555-9321-5035CCD7C156}">
      <dgm:prSet phldrT="[Texto]" custT="1"/>
      <dgm:spPr>
        <a:solidFill>
          <a:srgbClr val="AADAE4"/>
        </a:solidFill>
      </dgm:spPr>
      <dgm:t>
        <a:bodyPr/>
        <a:lstStyle/>
        <a:p>
          <a:r>
            <a:rPr lang="es-EC" sz="1900" b="1" dirty="0">
              <a:solidFill>
                <a:schemeClr val="tx1"/>
              </a:solidFill>
            </a:rPr>
            <a:t>Servicios que usan comunicación de microonda (satélite) poseen ancho de banda limitado.</a:t>
          </a:r>
        </a:p>
      </dgm:t>
    </dgm:pt>
    <dgm:pt modelId="{3A5AC3FB-6300-48C0-B5D0-43C4DB251E82}" type="parTrans" cxnId="{96B01E7B-3409-4F03-85D7-0E0090FD5AB0}">
      <dgm:prSet/>
      <dgm:spPr/>
      <dgm:t>
        <a:bodyPr/>
        <a:lstStyle/>
        <a:p>
          <a:endParaRPr lang="es-EC" sz="1900" b="1">
            <a:solidFill>
              <a:schemeClr val="tx1"/>
            </a:solidFill>
          </a:endParaRPr>
        </a:p>
      </dgm:t>
    </dgm:pt>
    <dgm:pt modelId="{07E19580-BEFF-4E36-8668-16233E2D3505}" type="sibTrans" cxnId="{96B01E7B-3409-4F03-85D7-0E0090FD5AB0}">
      <dgm:prSet/>
      <dgm:spPr/>
      <dgm:t>
        <a:bodyPr/>
        <a:lstStyle/>
        <a:p>
          <a:endParaRPr lang="es-EC" sz="1900" b="1">
            <a:solidFill>
              <a:schemeClr val="tx1"/>
            </a:solidFill>
          </a:endParaRPr>
        </a:p>
      </dgm:t>
    </dgm:pt>
    <dgm:pt modelId="{BFAE6875-15F2-4229-AB0B-67B0190A1B70}">
      <dgm:prSet phldrT="[Texto]" custT="1"/>
      <dgm:spPr>
        <a:solidFill>
          <a:srgbClr val="AADAE4"/>
        </a:solidFill>
      </dgm:spPr>
      <dgm:t>
        <a:bodyPr/>
        <a:lstStyle/>
        <a:p>
          <a:r>
            <a:rPr lang="es-EC" sz="1900" b="1" dirty="0">
              <a:solidFill>
                <a:schemeClr val="tx1"/>
              </a:solidFill>
            </a:rPr>
            <a:t>Soluciones presentadas para mejorar comunicaciones de microondas son costosas, con baja eficiencia, gran tamaño, gran peso o complejidad. Consiguiendo un 22% de ancho de banda útil.</a:t>
          </a:r>
        </a:p>
      </dgm:t>
    </dgm:pt>
    <dgm:pt modelId="{5B042874-9EF0-45E1-BF76-D3E23A2C8CA6}" type="parTrans" cxnId="{5FE78EB2-43AB-411F-823A-D0D51A0A1C7B}">
      <dgm:prSet/>
      <dgm:spPr/>
      <dgm:t>
        <a:bodyPr/>
        <a:lstStyle/>
        <a:p>
          <a:endParaRPr lang="es-EC" sz="1900" b="1">
            <a:solidFill>
              <a:schemeClr val="tx1"/>
            </a:solidFill>
          </a:endParaRPr>
        </a:p>
      </dgm:t>
    </dgm:pt>
    <dgm:pt modelId="{C0E06785-1395-43B0-96F6-3AD280F59689}" type="sibTrans" cxnId="{5FE78EB2-43AB-411F-823A-D0D51A0A1C7B}">
      <dgm:prSet/>
      <dgm:spPr/>
      <dgm:t>
        <a:bodyPr/>
        <a:lstStyle/>
        <a:p>
          <a:endParaRPr lang="es-EC" sz="1900" b="1">
            <a:solidFill>
              <a:schemeClr val="tx1"/>
            </a:solidFill>
          </a:endParaRPr>
        </a:p>
      </dgm:t>
    </dgm:pt>
    <dgm:pt modelId="{1F84364E-24FF-4B7C-B2A9-0E52DEBF8443}">
      <dgm:prSet phldrT="[Texto]" custT="1"/>
      <dgm:spPr>
        <a:solidFill>
          <a:srgbClr val="AADAE4"/>
        </a:solidFill>
      </dgm:spPr>
      <dgm:t>
        <a:bodyPr/>
        <a:lstStyle/>
        <a:p>
          <a:r>
            <a:rPr lang="es-EC" sz="1900" b="1" dirty="0">
              <a:solidFill>
                <a:schemeClr val="tx1"/>
              </a:solidFill>
            </a:rPr>
            <a:t>Trabajos de codos con guías de onda cuadrada han demostrado poder acercarse al máximo teórico de banda disponible (~34%)</a:t>
          </a:r>
        </a:p>
      </dgm:t>
    </dgm:pt>
    <dgm:pt modelId="{EAA0BD1C-44EF-4F2E-A310-BED880391D38}" type="parTrans" cxnId="{7A0E2AEE-EC90-4F24-B123-B6FC3623F337}">
      <dgm:prSet/>
      <dgm:spPr/>
      <dgm:t>
        <a:bodyPr/>
        <a:lstStyle/>
        <a:p>
          <a:endParaRPr lang="es-EC" sz="1900" b="1">
            <a:solidFill>
              <a:schemeClr val="tx1"/>
            </a:solidFill>
          </a:endParaRPr>
        </a:p>
      </dgm:t>
    </dgm:pt>
    <dgm:pt modelId="{C9F3B482-D02C-413A-A6F3-A79BECB73C05}" type="sibTrans" cxnId="{7A0E2AEE-EC90-4F24-B123-B6FC3623F337}">
      <dgm:prSet/>
      <dgm:spPr/>
      <dgm:t>
        <a:bodyPr/>
        <a:lstStyle/>
        <a:p>
          <a:endParaRPr lang="es-EC" sz="1900" b="1">
            <a:solidFill>
              <a:schemeClr val="tx1"/>
            </a:solidFill>
          </a:endParaRPr>
        </a:p>
      </dgm:t>
    </dgm:pt>
    <dgm:pt modelId="{436B3E91-6655-443E-B5FE-44FFA1DDA674}">
      <dgm:prSet phldrT="[Texto]" custT="1"/>
      <dgm:spPr>
        <a:solidFill>
          <a:srgbClr val="AADAE4"/>
        </a:solidFill>
      </dgm:spPr>
      <dgm:t>
        <a:bodyPr/>
        <a:lstStyle/>
        <a:p>
          <a:r>
            <a:rPr lang="es-EC" sz="1900" b="1" dirty="0">
              <a:solidFill>
                <a:schemeClr val="tx1"/>
              </a:solidFill>
            </a:rPr>
            <a:t>Guías de onda tienen menos costo, menos tamaño, complejidad o peso. Pueden ser más eficientes.</a:t>
          </a:r>
        </a:p>
      </dgm:t>
    </dgm:pt>
    <dgm:pt modelId="{BAEFF0B9-4925-4ED2-B24D-BF0F76216008}" type="parTrans" cxnId="{2C216195-7A25-46AC-937B-F8245262C20F}">
      <dgm:prSet/>
      <dgm:spPr/>
      <dgm:t>
        <a:bodyPr/>
        <a:lstStyle/>
        <a:p>
          <a:endParaRPr lang="es-EC" sz="1900" b="1">
            <a:solidFill>
              <a:schemeClr val="tx1"/>
            </a:solidFill>
          </a:endParaRPr>
        </a:p>
      </dgm:t>
    </dgm:pt>
    <dgm:pt modelId="{D2595AEB-5491-4823-A728-E4C02C4B7CC5}" type="sibTrans" cxnId="{2C216195-7A25-46AC-937B-F8245262C20F}">
      <dgm:prSet/>
      <dgm:spPr/>
      <dgm:t>
        <a:bodyPr/>
        <a:lstStyle/>
        <a:p>
          <a:endParaRPr lang="es-EC" sz="1900" b="1">
            <a:solidFill>
              <a:schemeClr val="tx1"/>
            </a:solidFill>
          </a:endParaRPr>
        </a:p>
      </dgm:t>
    </dgm:pt>
    <dgm:pt modelId="{C9940FB4-FDDB-41E1-B63B-06E3881782DC}" type="pres">
      <dgm:prSet presAssocID="{4FA75457-9C58-4BEC-83B0-004806B06150}" presName="linearFlow" presStyleCnt="0">
        <dgm:presLayoutVars>
          <dgm:dir/>
          <dgm:resizeHandles val="exact"/>
        </dgm:presLayoutVars>
      </dgm:prSet>
      <dgm:spPr/>
    </dgm:pt>
    <dgm:pt modelId="{2B29F906-8516-4811-AE99-100107E885C0}" type="pres">
      <dgm:prSet presAssocID="{4B098E58-F379-4F05-AAA8-BE6B9AC647C8}" presName="composite" presStyleCnt="0"/>
      <dgm:spPr/>
    </dgm:pt>
    <dgm:pt modelId="{BE5F028D-952E-452F-BEF9-BA94EFE00D08}" type="pres">
      <dgm:prSet presAssocID="{4B098E58-F379-4F05-AAA8-BE6B9AC647C8}"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FDC1E56-317F-40D1-B0B5-BCDA605BBCE3}" type="pres">
      <dgm:prSet presAssocID="{4B098E58-F379-4F05-AAA8-BE6B9AC647C8}" presName="txShp" presStyleLbl="node1" presStyleIdx="0" presStyleCnt="5">
        <dgm:presLayoutVars>
          <dgm:bulletEnabled val="1"/>
        </dgm:presLayoutVars>
      </dgm:prSet>
      <dgm:spPr/>
    </dgm:pt>
    <dgm:pt modelId="{24BA93D3-6569-4BA6-9343-524F399AB3CA}" type="pres">
      <dgm:prSet presAssocID="{247FC26E-503E-4AEE-8B3D-B530C2E1D00E}" presName="spacing" presStyleCnt="0"/>
      <dgm:spPr/>
    </dgm:pt>
    <dgm:pt modelId="{A35C4219-55FF-441C-BAD2-863D004C0855}" type="pres">
      <dgm:prSet presAssocID="{B09BE059-0B60-4555-9321-5035CCD7C156}" presName="composite" presStyleCnt="0"/>
      <dgm:spPr/>
    </dgm:pt>
    <dgm:pt modelId="{263AF329-71D2-4A6E-8FCB-EBBB749F2D12}" type="pres">
      <dgm:prSet presAssocID="{B09BE059-0B60-4555-9321-5035CCD7C156}"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605AC472-0A32-4B2A-9D1C-9E863A5DD620}" type="pres">
      <dgm:prSet presAssocID="{B09BE059-0B60-4555-9321-5035CCD7C156}" presName="txShp" presStyleLbl="node1" presStyleIdx="1" presStyleCnt="5">
        <dgm:presLayoutVars>
          <dgm:bulletEnabled val="1"/>
        </dgm:presLayoutVars>
      </dgm:prSet>
      <dgm:spPr/>
    </dgm:pt>
    <dgm:pt modelId="{DCCCE8FB-016E-480C-821C-DFB44A45BB69}" type="pres">
      <dgm:prSet presAssocID="{07E19580-BEFF-4E36-8668-16233E2D3505}" presName="spacing" presStyleCnt="0"/>
      <dgm:spPr/>
    </dgm:pt>
    <dgm:pt modelId="{296C6AE8-74F9-4200-B2A9-D556646899D4}" type="pres">
      <dgm:prSet presAssocID="{BFAE6875-15F2-4229-AB0B-67B0190A1B70}" presName="composite" presStyleCnt="0"/>
      <dgm:spPr/>
    </dgm:pt>
    <dgm:pt modelId="{EE585B70-B33D-4709-B4D9-46256307B0B1}" type="pres">
      <dgm:prSet presAssocID="{BFAE6875-15F2-4229-AB0B-67B0190A1B70}"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5E592B7D-2C7A-4610-B87F-CB789592D2A6}" type="pres">
      <dgm:prSet presAssocID="{BFAE6875-15F2-4229-AB0B-67B0190A1B70}" presName="txShp" presStyleLbl="node1" presStyleIdx="2" presStyleCnt="5">
        <dgm:presLayoutVars>
          <dgm:bulletEnabled val="1"/>
        </dgm:presLayoutVars>
      </dgm:prSet>
      <dgm:spPr/>
    </dgm:pt>
    <dgm:pt modelId="{C459558F-1736-423F-A2E1-F8B66BA85A78}" type="pres">
      <dgm:prSet presAssocID="{C0E06785-1395-43B0-96F6-3AD280F59689}" presName="spacing" presStyleCnt="0"/>
      <dgm:spPr/>
    </dgm:pt>
    <dgm:pt modelId="{EF24091F-7934-483F-BF7F-B5D7EA631A7A}" type="pres">
      <dgm:prSet presAssocID="{1F84364E-24FF-4B7C-B2A9-0E52DEBF8443}" presName="composite" presStyleCnt="0"/>
      <dgm:spPr/>
    </dgm:pt>
    <dgm:pt modelId="{1B944E7A-D4F5-4B2A-8925-8EB3229D7B35}" type="pres">
      <dgm:prSet presAssocID="{1F84364E-24FF-4B7C-B2A9-0E52DEBF8443}" presName="imgShp" presStyleLbl="fgImgPlace1" presStyleIdx="3" presStyleCnt="5"/>
      <dgm:spPr>
        <a:blipFill>
          <a:blip xmlns:r="http://schemas.openxmlformats.org/officeDocument/2006/relationships" r:embed="rId4"/>
          <a:srcRect/>
          <a:stretch>
            <a:fillRect l="-44000" r="-44000"/>
          </a:stretch>
        </a:blipFill>
      </dgm:spPr>
    </dgm:pt>
    <dgm:pt modelId="{6AFE475B-8146-4B56-B84A-37F562D3FDBD}" type="pres">
      <dgm:prSet presAssocID="{1F84364E-24FF-4B7C-B2A9-0E52DEBF8443}" presName="txShp" presStyleLbl="node1" presStyleIdx="3" presStyleCnt="5">
        <dgm:presLayoutVars>
          <dgm:bulletEnabled val="1"/>
        </dgm:presLayoutVars>
      </dgm:prSet>
      <dgm:spPr/>
    </dgm:pt>
    <dgm:pt modelId="{DFE2FF18-892E-4A8D-BF7A-55A0FAF240F5}" type="pres">
      <dgm:prSet presAssocID="{C9F3B482-D02C-413A-A6F3-A79BECB73C05}" presName="spacing" presStyleCnt="0"/>
      <dgm:spPr/>
    </dgm:pt>
    <dgm:pt modelId="{67C15754-C7C4-4268-B7F6-D96D49E30A1C}" type="pres">
      <dgm:prSet presAssocID="{436B3E91-6655-443E-B5FE-44FFA1DDA674}" presName="composite" presStyleCnt="0"/>
      <dgm:spPr/>
    </dgm:pt>
    <dgm:pt modelId="{F4FDA9B0-AD14-4105-AFC3-01D7B2CF5980}" type="pres">
      <dgm:prSet presAssocID="{436B3E91-6655-443E-B5FE-44FFA1DDA674}"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6E85B9B8-EC9F-486A-8649-28A983F26DFC}" type="pres">
      <dgm:prSet presAssocID="{436B3E91-6655-443E-B5FE-44FFA1DDA674}" presName="txShp" presStyleLbl="node1" presStyleIdx="4" presStyleCnt="5">
        <dgm:presLayoutVars>
          <dgm:bulletEnabled val="1"/>
        </dgm:presLayoutVars>
      </dgm:prSet>
      <dgm:spPr/>
    </dgm:pt>
  </dgm:ptLst>
  <dgm:cxnLst>
    <dgm:cxn modelId="{5B5B6F26-CDAD-4D96-9338-7E7432FDAC66}" type="presOf" srcId="{436B3E91-6655-443E-B5FE-44FFA1DDA674}" destId="{6E85B9B8-EC9F-486A-8649-28A983F26DFC}" srcOrd="0" destOrd="0" presId="urn:microsoft.com/office/officeart/2005/8/layout/vList3"/>
    <dgm:cxn modelId="{13F0C330-4578-441D-8AB6-D56A1126CFB5}" srcId="{4FA75457-9C58-4BEC-83B0-004806B06150}" destId="{4B098E58-F379-4F05-AAA8-BE6B9AC647C8}" srcOrd="0" destOrd="0" parTransId="{4685D91E-FDEB-478A-9582-A418C5B89814}" sibTransId="{247FC26E-503E-4AEE-8B3D-B530C2E1D00E}"/>
    <dgm:cxn modelId="{4B65B274-B1B8-4C8C-96E9-10C74C6A7B7F}" type="presOf" srcId="{1F84364E-24FF-4B7C-B2A9-0E52DEBF8443}" destId="{6AFE475B-8146-4B56-B84A-37F562D3FDBD}" srcOrd="0" destOrd="0" presId="urn:microsoft.com/office/officeart/2005/8/layout/vList3"/>
    <dgm:cxn modelId="{96B01E7B-3409-4F03-85D7-0E0090FD5AB0}" srcId="{4FA75457-9C58-4BEC-83B0-004806B06150}" destId="{B09BE059-0B60-4555-9321-5035CCD7C156}" srcOrd="1" destOrd="0" parTransId="{3A5AC3FB-6300-48C0-B5D0-43C4DB251E82}" sibTransId="{07E19580-BEFF-4E36-8668-16233E2D3505}"/>
    <dgm:cxn modelId="{57501389-76B4-4B3E-94A2-C48C14D6A167}" type="presOf" srcId="{4FA75457-9C58-4BEC-83B0-004806B06150}" destId="{C9940FB4-FDDB-41E1-B63B-06E3881782DC}" srcOrd="0" destOrd="0" presId="urn:microsoft.com/office/officeart/2005/8/layout/vList3"/>
    <dgm:cxn modelId="{2C216195-7A25-46AC-937B-F8245262C20F}" srcId="{4FA75457-9C58-4BEC-83B0-004806B06150}" destId="{436B3E91-6655-443E-B5FE-44FFA1DDA674}" srcOrd="4" destOrd="0" parTransId="{BAEFF0B9-4925-4ED2-B24D-BF0F76216008}" sibTransId="{D2595AEB-5491-4823-A728-E4C02C4B7CC5}"/>
    <dgm:cxn modelId="{F8B216A7-0B1C-4061-B0BC-D6627EA8F4B0}" type="presOf" srcId="{4B098E58-F379-4F05-AAA8-BE6B9AC647C8}" destId="{9FDC1E56-317F-40D1-B0B5-BCDA605BBCE3}" srcOrd="0" destOrd="0" presId="urn:microsoft.com/office/officeart/2005/8/layout/vList3"/>
    <dgm:cxn modelId="{5FE78EB2-43AB-411F-823A-D0D51A0A1C7B}" srcId="{4FA75457-9C58-4BEC-83B0-004806B06150}" destId="{BFAE6875-15F2-4229-AB0B-67B0190A1B70}" srcOrd="2" destOrd="0" parTransId="{5B042874-9EF0-45E1-BF76-D3E23A2C8CA6}" sibTransId="{C0E06785-1395-43B0-96F6-3AD280F59689}"/>
    <dgm:cxn modelId="{8FCE8CD5-CF2F-47D9-A009-565CE8F7FCB1}" type="presOf" srcId="{BFAE6875-15F2-4229-AB0B-67B0190A1B70}" destId="{5E592B7D-2C7A-4610-B87F-CB789592D2A6}" srcOrd="0" destOrd="0" presId="urn:microsoft.com/office/officeart/2005/8/layout/vList3"/>
    <dgm:cxn modelId="{D1C676E0-05A4-4D27-9ACD-062413D0015D}" type="presOf" srcId="{B09BE059-0B60-4555-9321-5035CCD7C156}" destId="{605AC472-0A32-4B2A-9D1C-9E863A5DD620}" srcOrd="0" destOrd="0" presId="urn:microsoft.com/office/officeart/2005/8/layout/vList3"/>
    <dgm:cxn modelId="{7A0E2AEE-EC90-4F24-B123-B6FC3623F337}" srcId="{4FA75457-9C58-4BEC-83B0-004806B06150}" destId="{1F84364E-24FF-4B7C-B2A9-0E52DEBF8443}" srcOrd="3" destOrd="0" parTransId="{EAA0BD1C-44EF-4F2E-A310-BED880391D38}" sibTransId="{C9F3B482-D02C-413A-A6F3-A79BECB73C05}"/>
    <dgm:cxn modelId="{D27AFE17-60C0-4458-ABAF-1E32C95869FE}" type="presParOf" srcId="{C9940FB4-FDDB-41E1-B63B-06E3881782DC}" destId="{2B29F906-8516-4811-AE99-100107E885C0}" srcOrd="0" destOrd="0" presId="urn:microsoft.com/office/officeart/2005/8/layout/vList3"/>
    <dgm:cxn modelId="{5ECE869F-A31F-435D-8143-9FAE7167C4DE}" type="presParOf" srcId="{2B29F906-8516-4811-AE99-100107E885C0}" destId="{BE5F028D-952E-452F-BEF9-BA94EFE00D08}" srcOrd="0" destOrd="0" presId="urn:microsoft.com/office/officeart/2005/8/layout/vList3"/>
    <dgm:cxn modelId="{70924C93-B1EE-4D9C-9AD7-01F9BF4ED28E}" type="presParOf" srcId="{2B29F906-8516-4811-AE99-100107E885C0}" destId="{9FDC1E56-317F-40D1-B0B5-BCDA605BBCE3}" srcOrd="1" destOrd="0" presId="urn:microsoft.com/office/officeart/2005/8/layout/vList3"/>
    <dgm:cxn modelId="{739BCD97-10A1-40A2-8AFB-9204AC5AC9A6}" type="presParOf" srcId="{C9940FB4-FDDB-41E1-B63B-06E3881782DC}" destId="{24BA93D3-6569-4BA6-9343-524F399AB3CA}" srcOrd="1" destOrd="0" presId="urn:microsoft.com/office/officeart/2005/8/layout/vList3"/>
    <dgm:cxn modelId="{8B25CABB-3BF1-40DF-B217-690D917DF0FD}" type="presParOf" srcId="{C9940FB4-FDDB-41E1-B63B-06E3881782DC}" destId="{A35C4219-55FF-441C-BAD2-863D004C0855}" srcOrd="2" destOrd="0" presId="urn:microsoft.com/office/officeart/2005/8/layout/vList3"/>
    <dgm:cxn modelId="{7A2E06CA-D2AE-431D-A641-66161900B56E}" type="presParOf" srcId="{A35C4219-55FF-441C-BAD2-863D004C0855}" destId="{263AF329-71D2-4A6E-8FCB-EBBB749F2D12}" srcOrd="0" destOrd="0" presId="urn:microsoft.com/office/officeart/2005/8/layout/vList3"/>
    <dgm:cxn modelId="{EAA7C04E-7F32-46C7-BE62-B7DB4348F17E}" type="presParOf" srcId="{A35C4219-55FF-441C-BAD2-863D004C0855}" destId="{605AC472-0A32-4B2A-9D1C-9E863A5DD620}" srcOrd="1" destOrd="0" presId="urn:microsoft.com/office/officeart/2005/8/layout/vList3"/>
    <dgm:cxn modelId="{AA15CB29-0963-4E5C-961B-41433E456E45}" type="presParOf" srcId="{C9940FB4-FDDB-41E1-B63B-06E3881782DC}" destId="{DCCCE8FB-016E-480C-821C-DFB44A45BB69}" srcOrd="3" destOrd="0" presId="urn:microsoft.com/office/officeart/2005/8/layout/vList3"/>
    <dgm:cxn modelId="{85FA99C1-F1DD-4A58-9613-788FE879210F}" type="presParOf" srcId="{C9940FB4-FDDB-41E1-B63B-06E3881782DC}" destId="{296C6AE8-74F9-4200-B2A9-D556646899D4}" srcOrd="4" destOrd="0" presId="urn:microsoft.com/office/officeart/2005/8/layout/vList3"/>
    <dgm:cxn modelId="{BA2E8781-3252-4B8B-81CF-7CF09E59D1D6}" type="presParOf" srcId="{296C6AE8-74F9-4200-B2A9-D556646899D4}" destId="{EE585B70-B33D-4709-B4D9-46256307B0B1}" srcOrd="0" destOrd="0" presId="urn:microsoft.com/office/officeart/2005/8/layout/vList3"/>
    <dgm:cxn modelId="{32AEF607-5E9B-4E5D-B048-E042115A4809}" type="presParOf" srcId="{296C6AE8-74F9-4200-B2A9-D556646899D4}" destId="{5E592B7D-2C7A-4610-B87F-CB789592D2A6}" srcOrd="1" destOrd="0" presId="urn:microsoft.com/office/officeart/2005/8/layout/vList3"/>
    <dgm:cxn modelId="{BB0C1817-57EF-4929-B688-7A9B5988884F}" type="presParOf" srcId="{C9940FB4-FDDB-41E1-B63B-06E3881782DC}" destId="{C459558F-1736-423F-A2E1-F8B66BA85A78}" srcOrd="5" destOrd="0" presId="urn:microsoft.com/office/officeart/2005/8/layout/vList3"/>
    <dgm:cxn modelId="{568D3E18-6DBA-4875-8F59-3DFD94FD46E5}" type="presParOf" srcId="{C9940FB4-FDDB-41E1-B63B-06E3881782DC}" destId="{EF24091F-7934-483F-BF7F-B5D7EA631A7A}" srcOrd="6" destOrd="0" presId="urn:microsoft.com/office/officeart/2005/8/layout/vList3"/>
    <dgm:cxn modelId="{E1BDEF08-4A09-4856-A0C0-4B4350F4599C}" type="presParOf" srcId="{EF24091F-7934-483F-BF7F-B5D7EA631A7A}" destId="{1B944E7A-D4F5-4B2A-8925-8EB3229D7B35}" srcOrd="0" destOrd="0" presId="urn:microsoft.com/office/officeart/2005/8/layout/vList3"/>
    <dgm:cxn modelId="{1B72888B-A827-4786-B78D-11F52385244E}" type="presParOf" srcId="{EF24091F-7934-483F-BF7F-B5D7EA631A7A}" destId="{6AFE475B-8146-4B56-B84A-37F562D3FDBD}" srcOrd="1" destOrd="0" presId="urn:microsoft.com/office/officeart/2005/8/layout/vList3"/>
    <dgm:cxn modelId="{7A4DD204-DE21-45C0-AC18-5A05C7668C0F}" type="presParOf" srcId="{C9940FB4-FDDB-41E1-B63B-06E3881782DC}" destId="{DFE2FF18-892E-4A8D-BF7A-55A0FAF240F5}" srcOrd="7" destOrd="0" presId="urn:microsoft.com/office/officeart/2005/8/layout/vList3"/>
    <dgm:cxn modelId="{DB99A13F-1CF6-4F39-9B94-EFD93FD25EB9}" type="presParOf" srcId="{C9940FB4-FDDB-41E1-B63B-06E3881782DC}" destId="{67C15754-C7C4-4268-B7F6-D96D49E30A1C}" srcOrd="8" destOrd="0" presId="urn:microsoft.com/office/officeart/2005/8/layout/vList3"/>
    <dgm:cxn modelId="{55538AE4-39FE-40F2-AAB5-E03DC13CFCE5}" type="presParOf" srcId="{67C15754-C7C4-4268-B7F6-D96D49E30A1C}" destId="{F4FDA9B0-AD14-4105-AFC3-01D7B2CF5980}" srcOrd="0" destOrd="0" presId="urn:microsoft.com/office/officeart/2005/8/layout/vList3"/>
    <dgm:cxn modelId="{63444530-EB7F-4B75-8CDC-D41C92970D7F}" type="presParOf" srcId="{67C15754-C7C4-4268-B7F6-D96D49E30A1C}" destId="{6E85B9B8-EC9F-486A-8649-28A983F26D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9C038-2547-4017-BF66-C162AFBA861C}">
      <dsp:nvSpPr>
        <dsp:cNvPr id="0" name=""/>
        <dsp:cNvSpPr/>
      </dsp:nvSpPr>
      <dsp:spPr>
        <a:xfrm>
          <a:off x="-5651191" y="-865078"/>
          <a:ext cx="6728284" cy="6728284"/>
        </a:xfrm>
        <a:prstGeom prst="blockArc">
          <a:avLst>
            <a:gd name="adj1" fmla="val 18900000"/>
            <a:gd name="adj2" fmla="val 2700000"/>
            <a:gd name="adj3" fmla="val 321"/>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D9CB30-C5CB-464E-B35C-FD4D0B573708}">
      <dsp:nvSpPr>
        <dsp:cNvPr id="0" name=""/>
        <dsp:cNvSpPr/>
      </dsp:nvSpPr>
      <dsp:spPr>
        <a:xfrm>
          <a:off x="563822" y="384256"/>
          <a:ext cx="8816624" cy="768912"/>
        </a:xfrm>
        <a:prstGeom prst="rect">
          <a:avLst/>
        </a:prstGeom>
        <a:solidFill>
          <a:srgbClr val="F9A9F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324" tIns="53340" rIns="53340" bIns="53340" numCol="1" spcCol="1270" anchor="ctr" anchorCtr="0">
          <a:noAutofit/>
        </a:bodyPr>
        <a:lstStyle/>
        <a:p>
          <a:pPr marL="0" lvl="0" indent="0" algn="l" defTabSz="933450">
            <a:lnSpc>
              <a:spcPct val="90000"/>
            </a:lnSpc>
            <a:spcBef>
              <a:spcPct val="0"/>
            </a:spcBef>
            <a:spcAft>
              <a:spcPct val="35000"/>
            </a:spcAft>
            <a:buNone/>
          </a:pPr>
          <a:r>
            <a:rPr lang="es-EC" sz="2100" kern="1200" dirty="0"/>
            <a:t>Comunicaciones microondas ha tomado relevancia en telecomunicaciones.</a:t>
          </a:r>
        </a:p>
      </dsp:txBody>
      <dsp:txXfrm>
        <a:off x="563822" y="384256"/>
        <a:ext cx="8816624" cy="768912"/>
      </dsp:txXfrm>
    </dsp:sp>
    <dsp:sp modelId="{51FAC2CB-7878-4B3C-A000-011F29882BBB}">
      <dsp:nvSpPr>
        <dsp:cNvPr id="0" name=""/>
        <dsp:cNvSpPr/>
      </dsp:nvSpPr>
      <dsp:spPr>
        <a:xfrm>
          <a:off x="83252" y="288142"/>
          <a:ext cx="961140" cy="961140"/>
        </a:xfrm>
        <a:prstGeom prst="ellipse">
          <a:avLst/>
        </a:prstGeom>
        <a:solidFill>
          <a:srgbClr val="D3FFD9"/>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0C7E1A5-88D3-4D1C-B697-6CA01AD000D4}">
      <dsp:nvSpPr>
        <dsp:cNvPr id="0" name=""/>
        <dsp:cNvSpPr/>
      </dsp:nvSpPr>
      <dsp:spPr>
        <a:xfrm>
          <a:off x="1036987" y="1537824"/>
          <a:ext cx="8375789" cy="768912"/>
        </a:xfrm>
        <a:prstGeom prst="rect">
          <a:avLst/>
        </a:prstGeom>
        <a:solidFill>
          <a:srgbClr val="F9A9F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324" tIns="53340" rIns="53340" bIns="53340" numCol="1" spcCol="1270" anchor="ctr" anchorCtr="0">
          <a:noAutofit/>
        </a:bodyPr>
        <a:lstStyle/>
        <a:p>
          <a:pPr marL="0" lvl="0" indent="0" algn="l" defTabSz="933450">
            <a:lnSpc>
              <a:spcPct val="90000"/>
            </a:lnSpc>
            <a:spcBef>
              <a:spcPct val="0"/>
            </a:spcBef>
            <a:spcAft>
              <a:spcPct val="35000"/>
            </a:spcAft>
            <a:buNone/>
          </a:pPr>
          <a:r>
            <a:rPr lang="es-EC" sz="2100" kern="1200" dirty="0"/>
            <a:t>Comunicaciones de microonda comúnmente usadas con tubo de onda progresiva (TWT) y amplificador de potencia de estado solido (SSPA).</a:t>
          </a:r>
        </a:p>
      </dsp:txBody>
      <dsp:txXfrm>
        <a:off x="1036987" y="1537824"/>
        <a:ext cx="8375789" cy="768912"/>
      </dsp:txXfrm>
    </dsp:sp>
    <dsp:sp modelId="{3A1DCF62-BE8E-488F-8235-0986A7CFFE64}">
      <dsp:nvSpPr>
        <dsp:cNvPr id="0" name=""/>
        <dsp:cNvSpPr/>
      </dsp:nvSpPr>
      <dsp:spPr>
        <a:xfrm>
          <a:off x="524087" y="1441710"/>
          <a:ext cx="961140" cy="961140"/>
        </a:xfrm>
        <a:prstGeom prst="ellipse">
          <a:avLst/>
        </a:prstGeom>
        <a:solidFill>
          <a:srgbClr val="D3FFD9"/>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3C30E6-A7D9-42ED-B421-0885F7640C50}">
      <dsp:nvSpPr>
        <dsp:cNvPr id="0" name=""/>
        <dsp:cNvSpPr/>
      </dsp:nvSpPr>
      <dsp:spPr>
        <a:xfrm>
          <a:off x="1004657" y="2691391"/>
          <a:ext cx="8375789" cy="768912"/>
        </a:xfrm>
        <a:prstGeom prst="rect">
          <a:avLst/>
        </a:prstGeom>
        <a:solidFill>
          <a:srgbClr val="F9A9F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324" tIns="53340" rIns="53340" bIns="53340" numCol="1" spcCol="1270" anchor="ctr" anchorCtr="0">
          <a:noAutofit/>
        </a:bodyPr>
        <a:lstStyle/>
        <a:p>
          <a:pPr marL="0" lvl="0" indent="0" algn="l" defTabSz="933450">
            <a:lnSpc>
              <a:spcPct val="90000"/>
            </a:lnSpc>
            <a:spcBef>
              <a:spcPct val="0"/>
            </a:spcBef>
            <a:spcAft>
              <a:spcPct val="35000"/>
            </a:spcAft>
            <a:buNone/>
          </a:pPr>
          <a:r>
            <a:rPr lang="es-EC" sz="2100" kern="1200" dirty="0"/>
            <a:t>Guías de onda también son usadas para trabajar con microondas (guía circular o rectangular).</a:t>
          </a:r>
        </a:p>
      </dsp:txBody>
      <dsp:txXfrm>
        <a:off x="1004657" y="2691391"/>
        <a:ext cx="8375789" cy="768912"/>
      </dsp:txXfrm>
    </dsp:sp>
    <dsp:sp modelId="{AC764275-5D14-4362-AC8F-71E18DC782E4}">
      <dsp:nvSpPr>
        <dsp:cNvPr id="0" name=""/>
        <dsp:cNvSpPr/>
      </dsp:nvSpPr>
      <dsp:spPr>
        <a:xfrm>
          <a:off x="524087" y="2595277"/>
          <a:ext cx="961140" cy="961140"/>
        </a:xfrm>
        <a:prstGeom prst="ellipse">
          <a:avLst/>
        </a:prstGeom>
        <a:solidFill>
          <a:srgbClr val="D3FFD9"/>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6E4AE64-79E4-48DD-B792-1CEAC8B9560B}">
      <dsp:nvSpPr>
        <dsp:cNvPr id="0" name=""/>
        <dsp:cNvSpPr/>
      </dsp:nvSpPr>
      <dsp:spPr>
        <a:xfrm>
          <a:off x="563822" y="3844959"/>
          <a:ext cx="8816624" cy="768912"/>
        </a:xfrm>
        <a:prstGeom prst="rect">
          <a:avLst/>
        </a:prstGeom>
        <a:solidFill>
          <a:srgbClr val="F9A9F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324" tIns="53340" rIns="53340" bIns="53340" numCol="1" spcCol="1270" anchor="ctr" anchorCtr="0">
          <a:noAutofit/>
        </a:bodyPr>
        <a:lstStyle/>
        <a:p>
          <a:pPr marL="0" lvl="0" indent="0" algn="l" defTabSz="933450">
            <a:lnSpc>
              <a:spcPct val="90000"/>
            </a:lnSpc>
            <a:spcBef>
              <a:spcPct val="0"/>
            </a:spcBef>
            <a:spcAft>
              <a:spcPct val="35000"/>
            </a:spcAft>
            <a:buNone/>
          </a:pPr>
          <a:r>
            <a:rPr lang="es-EC" sz="2100" kern="1200" dirty="0"/>
            <a:t>Comunicaciones de microondas hace posible acceso a internet en zonas remotas o rurales.</a:t>
          </a:r>
        </a:p>
      </dsp:txBody>
      <dsp:txXfrm>
        <a:off x="563822" y="3844959"/>
        <a:ext cx="8816624" cy="768912"/>
      </dsp:txXfrm>
    </dsp:sp>
    <dsp:sp modelId="{7F31C2A4-FCB8-400B-93B7-01AC8BA8F77C}">
      <dsp:nvSpPr>
        <dsp:cNvPr id="0" name=""/>
        <dsp:cNvSpPr/>
      </dsp:nvSpPr>
      <dsp:spPr>
        <a:xfrm>
          <a:off x="83252" y="3748845"/>
          <a:ext cx="961140" cy="961140"/>
        </a:xfrm>
        <a:prstGeom prst="ellipse">
          <a:avLst/>
        </a:prstGeom>
        <a:solidFill>
          <a:srgbClr val="D3FFD9"/>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C1E56-317F-40D1-B0B5-BCDA605BBCE3}">
      <dsp:nvSpPr>
        <dsp:cNvPr id="0" name=""/>
        <dsp:cNvSpPr/>
      </dsp:nvSpPr>
      <dsp:spPr>
        <a:xfrm rot="10800000">
          <a:off x="2317307" y="1436"/>
          <a:ext cx="8413358" cy="792613"/>
        </a:xfrm>
        <a:prstGeom prst="homePlate">
          <a:avLst/>
        </a:prstGeom>
        <a:solidFill>
          <a:srgbClr val="AADAE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520"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chemeClr val="tx1"/>
              </a:solidFill>
            </a:rPr>
            <a:t>Demanda de capacidad en aumento constante (internet y televisión).</a:t>
          </a:r>
        </a:p>
      </dsp:txBody>
      <dsp:txXfrm rot="10800000">
        <a:off x="2515460" y="1436"/>
        <a:ext cx="8215205" cy="792613"/>
      </dsp:txXfrm>
    </dsp:sp>
    <dsp:sp modelId="{BE5F028D-952E-452F-BEF9-BA94EFE00D08}">
      <dsp:nvSpPr>
        <dsp:cNvPr id="0" name=""/>
        <dsp:cNvSpPr/>
      </dsp:nvSpPr>
      <dsp:spPr>
        <a:xfrm>
          <a:off x="1921000" y="1436"/>
          <a:ext cx="792613" cy="7926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AC472-0A32-4B2A-9D1C-9E863A5DD620}">
      <dsp:nvSpPr>
        <dsp:cNvPr id="0" name=""/>
        <dsp:cNvSpPr/>
      </dsp:nvSpPr>
      <dsp:spPr>
        <a:xfrm rot="10800000">
          <a:off x="2317307" y="1022120"/>
          <a:ext cx="8413358" cy="792613"/>
        </a:xfrm>
        <a:prstGeom prst="homePlate">
          <a:avLst/>
        </a:prstGeom>
        <a:solidFill>
          <a:srgbClr val="AADAE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520"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chemeClr val="tx1"/>
              </a:solidFill>
            </a:rPr>
            <a:t>Servicios que usan comunicación de microonda (satélite) poseen ancho de banda limitado.</a:t>
          </a:r>
        </a:p>
      </dsp:txBody>
      <dsp:txXfrm rot="10800000">
        <a:off x="2515460" y="1022120"/>
        <a:ext cx="8215205" cy="792613"/>
      </dsp:txXfrm>
    </dsp:sp>
    <dsp:sp modelId="{263AF329-71D2-4A6E-8FCB-EBBB749F2D12}">
      <dsp:nvSpPr>
        <dsp:cNvPr id="0" name=""/>
        <dsp:cNvSpPr/>
      </dsp:nvSpPr>
      <dsp:spPr>
        <a:xfrm>
          <a:off x="1921000" y="1022120"/>
          <a:ext cx="792613" cy="7926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92B7D-2C7A-4610-B87F-CB789592D2A6}">
      <dsp:nvSpPr>
        <dsp:cNvPr id="0" name=""/>
        <dsp:cNvSpPr/>
      </dsp:nvSpPr>
      <dsp:spPr>
        <a:xfrm rot="10800000">
          <a:off x="2317307" y="2042805"/>
          <a:ext cx="8413358" cy="792613"/>
        </a:xfrm>
        <a:prstGeom prst="homePlate">
          <a:avLst/>
        </a:prstGeom>
        <a:solidFill>
          <a:srgbClr val="AADAE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520"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chemeClr val="tx1"/>
              </a:solidFill>
            </a:rPr>
            <a:t>Soluciones presentadas para mejorar comunicaciones de microondas son costosas, con baja eficiencia, gran tamaño, gran peso o complejidad. Consiguiendo un 22% de ancho de banda útil.</a:t>
          </a:r>
        </a:p>
      </dsp:txBody>
      <dsp:txXfrm rot="10800000">
        <a:off x="2515460" y="2042805"/>
        <a:ext cx="8215205" cy="792613"/>
      </dsp:txXfrm>
    </dsp:sp>
    <dsp:sp modelId="{EE585B70-B33D-4709-B4D9-46256307B0B1}">
      <dsp:nvSpPr>
        <dsp:cNvPr id="0" name=""/>
        <dsp:cNvSpPr/>
      </dsp:nvSpPr>
      <dsp:spPr>
        <a:xfrm>
          <a:off x="1921000" y="2042805"/>
          <a:ext cx="792613" cy="7926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E475B-8146-4B56-B84A-37F562D3FDBD}">
      <dsp:nvSpPr>
        <dsp:cNvPr id="0" name=""/>
        <dsp:cNvSpPr/>
      </dsp:nvSpPr>
      <dsp:spPr>
        <a:xfrm rot="10800000">
          <a:off x="2317307" y="3063489"/>
          <a:ext cx="8413358" cy="792613"/>
        </a:xfrm>
        <a:prstGeom prst="homePlate">
          <a:avLst/>
        </a:prstGeom>
        <a:solidFill>
          <a:srgbClr val="AADAE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520"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chemeClr val="tx1"/>
              </a:solidFill>
            </a:rPr>
            <a:t>Trabajos de codos con guías de onda cuadrada han demostrado poder acercarse al máximo teórico de banda disponible (~34%)</a:t>
          </a:r>
        </a:p>
      </dsp:txBody>
      <dsp:txXfrm rot="10800000">
        <a:off x="2515460" y="3063489"/>
        <a:ext cx="8215205" cy="792613"/>
      </dsp:txXfrm>
    </dsp:sp>
    <dsp:sp modelId="{1B944E7A-D4F5-4B2A-8925-8EB3229D7B35}">
      <dsp:nvSpPr>
        <dsp:cNvPr id="0" name=""/>
        <dsp:cNvSpPr/>
      </dsp:nvSpPr>
      <dsp:spPr>
        <a:xfrm>
          <a:off x="1921000" y="3063489"/>
          <a:ext cx="792613" cy="792613"/>
        </a:xfrm>
        <a:prstGeom prst="ellipse">
          <a:avLst/>
        </a:prstGeom>
        <a:blipFill>
          <a:blip xmlns:r="http://schemas.openxmlformats.org/officeDocument/2006/relationships" r:embed="rId4"/>
          <a:srcRect/>
          <a:stretch>
            <a:fillRect l="-44000" r="-4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5B9B8-EC9F-486A-8649-28A983F26DFC}">
      <dsp:nvSpPr>
        <dsp:cNvPr id="0" name=""/>
        <dsp:cNvSpPr/>
      </dsp:nvSpPr>
      <dsp:spPr>
        <a:xfrm rot="10800000">
          <a:off x="2317307" y="4084174"/>
          <a:ext cx="8413358" cy="792613"/>
        </a:xfrm>
        <a:prstGeom prst="homePlate">
          <a:avLst/>
        </a:prstGeom>
        <a:solidFill>
          <a:srgbClr val="AADAE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520"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chemeClr val="tx1"/>
              </a:solidFill>
            </a:rPr>
            <a:t>Guías de onda tienen menos costo, menos tamaño, complejidad o peso. Pueden ser más eficientes.</a:t>
          </a:r>
        </a:p>
      </dsp:txBody>
      <dsp:txXfrm rot="10800000">
        <a:off x="2515460" y="4084174"/>
        <a:ext cx="8215205" cy="792613"/>
      </dsp:txXfrm>
    </dsp:sp>
    <dsp:sp modelId="{F4FDA9B0-AD14-4105-AFC3-01D7B2CF5980}">
      <dsp:nvSpPr>
        <dsp:cNvPr id="0" name=""/>
        <dsp:cNvSpPr/>
      </dsp:nvSpPr>
      <dsp:spPr>
        <a:xfrm>
          <a:off x="1921000" y="4084174"/>
          <a:ext cx="792613" cy="79261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1537CD-FAB1-4559-819E-061035935D57}" type="datetimeFigureOut">
              <a:rPr lang="es-EC" smtClean="0"/>
              <a:t>29/7/2021</a:t>
            </a:fld>
            <a:endParaRPr lang="es-EC"/>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EC"/>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30353CC-9564-43E2-AD3A-36A7A2610A56}" type="slidenum">
              <a:rPr lang="es-EC" smtClean="0"/>
              <a:t>‹Nº›</a:t>
            </a:fld>
            <a:endParaRPr lang="es-EC"/>
          </a:p>
        </p:txBody>
      </p:sp>
    </p:spTree>
    <p:extLst>
      <p:ext uri="{BB962C8B-B14F-4D97-AF65-F5344CB8AC3E}">
        <p14:creationId xmlns:p14="http://schemas.microsoft.com/office/powerpoint/2010/main" val="384034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1537CD-FAB1-4559-819E-061035935D57}" type="datetimeFigureOut">
              <a:rPr lang="es-EC" smtClean="0"/>
              <a:t>29/7/2021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316172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1537CD-FAB1-4559-819E-061035935D57}" type="datetimeFigureOut">
              <a:rPr lang="es-EC" smtClean="0"/>
              <a:t>29/7/2021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264888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1537CD-FAB1-4559-819E-061035935D57}" type="datetimeFigureOut">
              <a:rPr lang="es-EC" smtClean="0"/>
              <a:t>29/7/2021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169437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1537CD-FAB1-4559-819E-061035935D57}" type="datetimeFigureOut">
              <a:rPr lang="es-EC" smtClean="0"/>
              <a:t>29/7/2021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318097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1537CD-FAB1-4559-819E-061035935D57}" type="datetimeFigureOut">
              <a:rPr lang="es-EC" smtClean="0"/>
              <a:t>29/7/2021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346331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1537CD-FAB1-4559-819E-061035935D57}" type="datetimeFigureOut">
              <a:rPr lang="es-EC" smtClean="0"/>
              <a:t>29/7/2021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325351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1537CD-FAB1-4559-819E-061035935D57}" type="datetimeFigureOut">
              <a:rPr lang="es-EC" smtClean="0"/>
              <a:t>29/7/2021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15318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537CD-FAB1-4559-819E-061035935D57}" type="datetimeFigureOut">
              <a:rPr lang="es-EC" smtClean="0"/>
              <a:t>29/7/2021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30353CC-9564-43E2-AD3A-36A7A2610A56}" type="slidenum">
              <a:rPr lang="es-EC" smtClean="0"/>
              <a:t>‹Nº›</a:t>
            </a:fld>
            <a:endParaRPr lang="es-EC"/>
          </a:p>
        </p:txBody>
      </p:sp>
    </p:spTree>
    <p:extLst>
      <p:ext uri="{BB962C8B-B14F-4D97-AF65-F5344CB8AC3E}">
        <p14:creationId xmlns:p14="http://schemas.microsoft.com/office/powerpoint/2010/main" val="342393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551537CD-FAB1-4559-819E-061035935D57}" type="datetimeFigureOut">
              <a:rPr lang="es-EC" smtClean="0"/>
              <a:t>29/7/2021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30353CC-9564-43E2-AD3A-36A7A2610A56}" type="slidenum">
              <a:rPr lang="es-EC" smtClean="0"/>
              <a:t>‹Nº›</a:t>
            </a:fld>
            <a:endParaRPr lang="es-EC"/>
          </a:p>
        </p:txBody>
      </p:sp>
    </p:spTree>
    <p:extLst>
      <p:ext uri="{BB962C8B-B14F-4D97-AF65-F5344CB8AC3E}">
        <p14:creationId xmlns:p14="http://schemas.microsoft.com/office/powerpoint/2010/main" val="61331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1537CD-FAB1-4559-819E-061035935D57}" type="datetimeFigureOut">
              <a:rPr lang="es-EC" smtClean="0"/>
              <a:t>29/7/2021</a:t>
            </a:fld>
            <a:endParaRPr lang="es-EC"/>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EC"/>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30353CC-9564-43E2-AD3A-36A7A2610A56}" type="slidenum">
              <a:rPr lang="es-EC" smtClean="0"/>
              <a:t>‹Nº›</a:t>
            </a:fld>
            <a:endParaRPr lang="es-EC"/>
          </a:p>
        </p:txBody>
      </p:sp>
    </p:spTree>
    <p:extLst>
      <p:ext uri="{BB962C8B-B14F-4D97-AF65-F5344CB8AC3E}">
        <p14:creationId xmlns:p14="http://schemas.microsoft.com/office/powerpoint/2010/main" val="41891944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1537CD-FAB1-4559-819E-061035935D57}" type="datetimeFigureOut">
              <a:rPr lang="es-EC" smtClean="0"/>
              <a:t>29/7/2021</a:t>
            </a:fld>
            <a:endParaRPr lang="es-EC"/>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EC"/>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30353CC-9564-43E2-AD3A-36A7A2610A56}" type="slidenum">
              <a:rPr lang="es-EC" smtClean="0"/>
              <a:t>‹Nº›</a:t>
            </a:fld>
            <a:endParaRPr lang="es-EC"/>
          </a:p>
        </p:txBody>
      </p:sp>
    </p:spTree>
    <p:extLst>
      <p:ext uri="{BB962C8B-B14F-4D97-AF65-F5344CB8AC3E}">
        <p14:creationId xmlns:p14="http://schemas.microsoft.com/office/powerpoint/2010/main" val="617908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216C3-04C2-4948-840C-7C8C8A256276}"/>
              </a:ext>
            </a:extLst>
          </p:cNvPr>
          <p:cNvSpPr>
            <a:spLocks noGrp="1"/>
          </p:cNvSpPr>
          <p:nvPr>
            <p:ph type="ctrTitle"/>
          </p:nvPr>
        </p:nvSpPr>
        <p:spPr>
          <a:xfrm>
            <a:off x="1258948" y="2467992"/>
            <a:ext cx="9366727" cy="1474833"/>
          </a:xfrm>
        </p:spPr>
        <p:txBody>
          <a:bodyPr/>
          <a:lstStyle/>
          <a:p>
            <a:pPr algn="ctr"/>
            <a:r>
              <a:rPr lang="es-ES" sz="5000" b="1" dirty="0">
                <a:solidFill>
                  <a:schemeClr val="tx1"/>
                </a:solidFill>
              </a:rPr>
              <a:t>Diseño de divisores de potencia tipo T dual utilizando guías de onda cuadrada</a:t>
            </a:r>
            <a:endParaRPr lang="es-EC" sz="5000" b="1" dirty="0">
              <a:solidFill>
                <a:schemeClr val="tx1"/>
              </a:solidFill>
            </a:endParaRPr>
          </a:p>
        </p:txBody>
      </p:sp>
      <p:sp>
        <p:nvSpPr>
          <p:cNvPr id="3" name="Subtítulo 2">
            <a:extLst>
              <a:ext uri="{FF2B5EF4-FFF2-40B4-BE49-F238E27FC236}">
                <a16:creationId xmlns:a16="http://schemas.microsoft.com/office/drawing/2014/main" id="{B5509E20-A32A-4815-89CC-0AA14EB7C352}"/>
              </a:ext>
            </a:extLst>
          </p:cNvPr>
          <p:cNvSpPr>
            <a:spLocks noGrp="1"/>
          </p:cNvSpPr>
          <p:nvPr>
            <p:ph type="subTitle" idx="1"/>
          </p:nvPr>
        </p:nvSpPr>
        <p:spPr>
          <a:xfrm>
            <a:off x="1061576" y="4835296"/>
            <a:ext cx="9228201" cy="1474833"/>
          </a:xfrm>
        </p:spPr>
        <p:txBody>
          <a:bodyPr>
            <a:normAutofit fontScale="92500" lnSpcReduction="10000"/>
          </a:bodyPr>
          <a:lstStyle/>
          <a:p>
            <a:pPr algn="ctr"/>
            <a:r>
              <a:rPr lang="es-ES" dirty="0">
                <a:solidFill>
                  <a:schemeClr val="tx1"/>
                </a:solidFill>
              </a:rPr>
              <a:t>Cisneros Bustillos David Ismael</a:t>
            </a:r>
          </a:p>
          <a:p>
            <a:pPr algn="ctr"/>
            <a:r>
              <a:rPr lang="es-ES" dirty="0">
                <a:solidFill>
                  <a:schemeClr val="tx1"/>
                </a:solidFill>
              </a:rPr>
              <a:t>Director: Ing. Haro </a:t>
            </a:r>
            <a:r>
              <a:rPr lang="es-ES" dirty="0" err="1">
                <a:solidFill>
                  <a:schemeClr val="tx1"/>
                </a:solidFill>
              </a:rPr>
              <a:t>Baez</a:t>
            </a:r>
            <a:r>
              <a:rPr lang="es-ES" dirty="0">
                <a:solidFill>
                  <a:schemeClr val="tx1"/>
                </a:solidFill>
              </a:rPr>
              <a:t> Raúl </a:t>
            </a:r>
            <a:r>
              <a:rPr lang="es-ES" dirty="0" err="1">
                <a:solidFill>
                  <a:schemeClr val="tx1"/>
                </a:solidFill>
              </a:rPr>
              <a:t>Vincio</a:t>
            </a:r>
            <a:r>
              <a:rPr lang="es-ES" dirty="0">
                <a:solidFill>
                  <a:schemeClr val="tx1"/>
                </a:solidFill>
              </a:rPr>
              <a:t> </a:t>
            </a:r>
          </a:p>
          <a:p>
            <a:pPr algn="ctr"/>
            <a:r>
              <a:rPr lang="es-EC" dirty="0">
                <a:solidFill>
                  <a:schemeClr val="tx1"/>
                </a:solidFill>
              </a:rPr>
              <a:t>07-27-2021</a:t>
            </a:r>
          </a:p>
        </p:txBody>
      </p:sp>
      <p:pic>
        <p:nvPicPr>
          <p:cNvPr id="5" name="Imagen 4" descr="Icono&#10;&#10;Descripción generada automáticamente">
            <a:extLst>
              <a:ext uri="{FF2B5EF4-FFF2-40B4-BE49-F238E27FC236}">
                <a16:creationId xmlns:a16="http://schemas.microsoft.com/office/drawing/2014/main" id="{981F27C9-CDD8-4FF2-9B25-D0A64E611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207" y="481672"/>
            <a:ext cx="4128117" cy="1065570"/>
          </a:xfrm>
          <a:prstGeom prst="rect">
            <a:avLst/>
          </a:prstGeom>
        </p:spPr>
      </p:pic>
    </p:spTree>
    <p:extLst>
      <p:ext uri="{BB962C8B-B14F-4D97-AF65-F5344CB8AC3E}">
        <p14:creationId xmlns:p14="http://schemas.microsoft.com/office/powerpoint/2010/main" val="183671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ipse 12">
            <a:extLst>
              <a:ext uri="{FF2B5EF4-FFF2-40B4-BE49-F238E27FC236}">
                <a16:creationId xmlns:a16="http://schemas.microsoft.com/office/drawing/2014/main" id="{09FD0B73-12B5-4707-8C93-7AE31DAAFEC0}"/>
              </a:ext>
            </a:extLst>
          </p:cNvPr>
          <p:cNvSpPr/>
          <p:nvPr/>
        </p:nvSpPr>
        <p:spPr>
          <a:xfrm>
            <a:off x="6303308" y="2482631"/>
            <a:ext cx="4918229" cy="1561110"/>
          </a:xfrm>
          <a:prstGeom prst="ellipse">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noFill/>
            </a:endParaRPr>
          </a:p>
        </p:txBody>
      </p:sp>
      <p:sp>
        <p:nvSpPr>
          <p:cNvPr id="16" name="Rectángulo: esquinas redondeadas 15">
            <a:extLst>
              <a:ext uri="{FF2B5EF4-FFF2-40B4-BE49-F238E27FC236}">
                <a16:creationId xmlns:a16="http://schemas.microsoft.com/office/drawing/2014/main" id="{3E6C5920-F0F1-4ED2-A1CF-1FB5219C8B4D}"/>
              </a:ext>
            </a:extLst>
          </p:cNvPr>
          <p:cNvSpPr/>
          <p:nvPr/>
        </p:nvSpPr>
        <p:spPr>
          <a:xfrm>
            <a:off x="7066786" y="2834871"/>
            <a:ext cx="1500327" cy="7989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Mejora por ángulos</a:t>
            </a:r>
          </a:p>
        </p:txBody>
      </p:sp>
      <p:sp>
        <p:nvSpPr>
          <p:cNvPr id="17" name="Rectángulo: esquinas redondeadas 16">
            <a:extLst>
              <a:ext uri="{FF2B5EF4-FFF2-40B4-BE49-F238E27FC236}">
                <a16:creationId xmlns:a16="http://schemas.microsoft.com/office/drawing/2014/main" id="{123780FA-C6EE-453A-821A-4080778096A0}"/>
              </a:ext>
            </a:extLst>
          </p:cNvPr>
          <p:cNvSpPr/>
          <p:nvPr/>
        </p:nvSpPr>
        <p:spPr>
          <a:xfrm>
            <a:off x="8915562" y="2834871"/>
            <a:ext cx="1500327" cy="7989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Mejora por puntos</a:t>
            </a:r>
          </a:p>
        </p:txBody>
      </p:sp>
      <p:sp>
        <p:nvSpPr>
          <p:cNvPr id="18" name="Rectángulo: esquinas redondeadas 17">
            <a:extLst>
              <a:ext uri="{FF2B5EF4-FFF2-40B4-BE49-F238E27FC236}">
                <a16:creationId xmlns:a16="http://schemas.microsoft.com/office/drawing/2014/main" id="{2F78CCAE-8345-4C49-B512-7FC94720DA2D}"/>
              </a:ext>
            </a:extLst>
          </p:cNvPr>
          <p:cNvSpPr/>
          <p:nvPr/>
        </p:nvSpPr>
        <p:spPr>
          <a:xfrm>
            <a:off x="9039849" y="4184009"/>
            <a:ext cx="1251751" cy="498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solidFill>
                  <a:schemeClr val="tx1"/>
                </a:solidFill>
              </a:rPr>
              <a:t>53 puntos</a:t>
            </a:r>
          </a:p>
        </p:txBody>
      </p:sp>
      <p:sp>
        <p:nvSpPr>
          <p:cNvPr id="19" name="Rectángulo: esquinas redondeadas 18">
            <a:extLst>
              <a:ext uri="{FF2B5EF4-FFF2-40B4-BE49-F238E27FC236}">
                <a16:creationId xmlns:a16="http://schemas.microsoft.com/office/drawing/2014/main" id="{79E167AA-6BC2-4AA7-82DB-0F4A29F72B40}"/>
              </a:ext>
            </a:extLst>
          </p:cNvPr>
          <p:cNvSpPr/>
          <p:nvPr/>
        </p:nvSpPr>
        <p:spPr>
          <a:xfrm>
            <a:off x="9039849" y="4919829"/>
            <a:ext cx="1251751" cy="498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solidFill>
                  <a:schemeClr val="tx1"/>
                </a:solidFill>
              </a:rPr>
              <a:t>63 puntos</a:t>
            </a:r>
          </a:p>
        </p:txBody>
      </p:sp>
      <mc:AlternateContent xmlns:mc="http://schemas.openxmlformats.org/markup-compatibility/2006" xmlns:a14="http://schemas.microsoft.com/office/drawing/2010/main">
        <mc:Choice Requires="a14">
          <p:sp>
            <p:nvSpPr>
              <p:cNvPr id="20" name="Rectángulo: esquinas redondeadas 19">
                <a:extLst>
                  <a:ext uri="{FF2B5EF4-FFF2-40B4-BE49-F238E27FC236}">
                    <a16:creationId xmlns:a16="http://schemas.microsoft.com/office/drawing/2014/main" id="{6AB9CC37-CAE3-4474-AE6A-5DF0257E16FF}"/>
                  </a:ext>
                </a:extLst>
              </p:cNvPr>
              <p:cNvSpPr/>
              <p:nvPr/>
            </p:nvSpPr>
            <p:spPr>
              <a:xfrm>
                <a:off x="7398589" y="4433136"/>
                <a:ext cx="1094174" cy="498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C" b="0" i="1" smtClean="0">
                              <a:solidFill>
                                <a:schemeClr val="tx1"/>
                              </a:solidFill>
                              <a:latin typeface="Cambria Math" panose="02040503050406030204" pitchFamily="18" charset="0"/>
                            </a:rPr>
                          </m:ctrlPr>
                        </m:sSubPr>
                        <m:e>
                          <m:r>
                            <m:rPr>
                              <m:nor/>
                            </m:rPr>
                            <a:rPr lang="el-GR" i="1" dirty="0">
                              <a:solidFill>
                                <a:schemeClr val="tx1"/>
                              </a:solidFill>
                            </a:rPr>
                            <m:t>φ</m:t>
                          </m:r>
                        </m:e>
                        <m:sub>
                          <m:r>
                            <a:rPr lang="es-EC" b="0" i="1" smtClean="0">
                              <a:solidFill>
                                <a:schemeClr val="tx1"/>
                              </a:solidFill>
                              <a:latin typeface="Cambria Math" panose="02040503050406030204" pitchFamily="18" charset="0"/>
                            </a:rPr>
                            <m:t>𝑘</m:t>
                          </m:r>
                        </m:sub>
                      </m:sSub>
                    </m:oMath>
                  </m:oMathPara>
                </a14:m>
                <a:endParaRPr lang="es-EC" i="1" dirty="0">
                  <a:solidFill>
                    <a:schemeClr val="tx1"/>
                  </a:solidFill>
                </a:endParaRPr>
              </a:p>
            </p:txBody>
          </p:sp>
        </mc:Choice>
        <mc:Fallback xmlns="">
          <p:sp>
            <p:nvSpPr>
              <p:cNvPr id="20" name="Rectángulo: esquinas redondeadas 19">
                <a:extLst>
                  <a:ext uri="{FF2B5EF4-FFF2-40B4-BE49-F238E27FC236}">
                    <a16:creationId xmlns:a16="http://schemas.microsoft.com/office/drawing/2014/main" id="{6AB9CC37-CAE3-4474-AE6A-5DF0257E16FF}"/>
                  </a:ext>
                </a:extLst>
              </p:cNvPr>
              <p:cNvSpPr>
                <a:spLocks noRot="1" noChangeAspect="1" noMove="1" noResize="1" noEditPoints="1" noAdjustHandles="1" noChangeArrowheads="1" noChangeShapeType="1" noTextEdit="1"/>
              </p:cNvSpPr>
              <p:nvPr/>
            </p:nvSpPr>
            <p:spPr>
              <a:xfrm>
                <a:off x="7398589" y="4433136"/>
                <a:ext cx="1094174" cy="498255"/>
              </a:xfrm>
              <a:prstGeom prst="roundRect">
                <a:avLst/>
              </a:prstGeom>
              <a:blipFill>
                <a:blip r:embed="rId2"/>
                <a:stretch>
                  <a:fillRect/>
                </a:stretch>
              </a:blipFill>
            </p:spPr>
            <p:txBody>
              <a:bodyPr/>
              <a:lstStyle/>
              <a:p>
                <a:r>
                  <a:rPr lang="es-EC">
                    <a:noFill/>
                  </a:rPr>
                  <a:t> </a:t>
                </a:r>
              </a:p>
            </p:txBody>
          </p:sp>
        </mc:Fallback>
      </mc:AlternateContent>
      <p:sp>
        <p:nvSpPr>
          <p:cNvPr id="21" name="Flecha: hacia abajo 20">
            <a:extLst>
              <a:ext uri="{FF2B5EF4-FFF2-40B4-BE49-F238E27FC236}">
                <a16:creationId xmlns:a16="http://schemas.microsoft.com/office/drawing/2014/main" id="{74DA47CF-D3BA-4302-BFBA-EDF5337D8297}"/>
              </a:ext>
            </a:extLst>
          </p:cNvPr>
          <p:cNvSpPr/>
          <p:nvPr/>
        </p:nvSpPr>
        <p:spPr>
          <a:xfrm>
            <a:off x="7816948" y="3757468"/>
            <a:ext cx="128728" cy="498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hacia abajo 21">
            <a:extLst>
              <a:ext uri="{FF2B5EF4-FFF2-40B4-BE49-F238E27FC236}">
                <a16:creationId xmlns:a16="http://schemas.microsoft.com/office/drawing/2014/main" id="{9ED60E95-DA2A-4A5D-AFD3-11D46CFA940B}"/>
              </a:ext>
            </a:extLst>
          </p:cNvPr>
          <p:cNvSpPr/>
          <p:nvPr/>
        </p:nvSpPr>
        <p:spPr>
          <a:xfrm>
            <a:off x="9665724" y="3683441"/>
            <a:ext cx="128728" cy="411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4" name="Conector recto de flecha 23">
            <a:extLst>
              <a:ext uri="{FF2B5EF4-FFF2-40B4-BE49-F238E27FC236}">
                <a16:creationId xmlns:a16="http://schemas.microsoft.com/office/drawing/2014/main" id="{BD24478E-FFBD-4E47-94C2-5CF155718BFD}"/>
              </a:ext>
            </a:extLst>
          </p:cNvPr>
          <p:cNvCxnSpPr>
            <a:stCxn id="18" idx="2"/>
            <a:endCxn id="19" idx="0"/>
          </p:cNvCxnSpPr>
          <p:nvPr/>
        </p:nvCxnSpPr>
        <p:spPr>
          <a:xfrm>
            <a:off x="9665725" y="4682264"/>
            <a:ext cx="0" cy="23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lecha: hacia abajo 24">
            <a:extLst>
              <a:ext uri="{FF2B5EF4-FFF2-40B4-BE49-F238E27FC236}">
                <a16:creationId xmlns:a16="http://schemas.microsoft.com/office/drawing/2014/main" id="{95252F05-6792-4573-8633-D29F4FE698AF}"/>
              </a:ext>
            </a:extLst>
          </p:cNvPr>
          <p:cNvSpPr/>
          <p:nvPr/>
        </p:nvSpPr>
        <p:spPr>
          <a:xfrm rot="16200000">
            <a:off x="5675212" y="2960106"/>
            <a:ext cx="472736" cy="548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descr="Gráfico&#10;&#10;Descripción generada automáticamente">
            <a:extLst>
              <a:ext uri="{FF2B5EF4-FFF2-40B4-BE49-F238E27FC236}">
                <a16:creationId xmlns:a16="http://schemas.microsoft.com/office/drawing/2014/main" id="{AD9C5B0B-A35B-422A-A238-3FA6A3A299F4}"/>
              </a:ext>
            </a:extLst>
          </p:cNvPr>
          <p:cNvPicPr>
            <a:picLocks noChangeAspect="1"/>
          </p:cNvPicPr>
          <p:nvPr/>
        </p:nvPicPr>
        <p:blipFill rotWithShape="1">
          <a:blip r:embed="rId3">
            <a:extLst>
              <a:ext uri="{28A0092B-C50C-407E-A947-70E740481C1C}">
                <a14:useLocalDpi xmlns:a14="http://schemas.microsoft.com/office/drawing/2010/main" val="0"/>
              </a:ext>
            </a:extLst>
          </a:blip>
          <a:srcRect l="6145" r="6717"/>
          <a:stretch/>
        </p:blipFill>
        <p:spPr>
          <a:xfrm>
            <a:off x="736848" y="1874865"/>
            <a:ext cx="4687480" cy="3383842"/>
          </a:xfrm>
          <a:prstGeom prst="rect">
            <a:avLst/>
          </a:prstGeom>
          <a:ln w="38100">
            <a:solidFill>
              <a:schemeClr val="tx1"/>
            </a:solidFill>
          </a:ln>
        </p:spPr>
      </p:pic>
      <p:sp>
        <p:nvSpPr>
          <p:cNvPr id="23" name="Título 1">
            <a:extLst>
              <a:ext uri="{FF2B5EF4-FFF2-40B4-BE49-F238E27FC236}">
                <a16:creationId xmlns:a16="http://schemas.microsoft.com/office/drawing/2014/main" id="{3595AE59-5999-4F04-85A0-B0D3403963EF}"/>
              </a:ext>
            </a:extLst>
          </p:cNvPr>
          <p:cNvSpPr>
            <a:spLocks noGrp="1"/>
          </p:cNvSpPr>
          <p:nvPr>
            <p:ph type="title"/>
          </p:nvPr>
        </p:nvSpPr>
        <p:spPr>
          <a:xfrm>
            <a:off x="657224" y="307363"/>
            <a:ext cx="9818426" cy="725585"/>
          </a:xfrm>
        </p:spPr>
        <p:txBody>
          <a:bodyPr>
            <a:normAutofit fontScale="90000"/>
          </a:bodyPr>
          <a:lstStyle/>
          <a:p>
            <a:r>
              <a:rPr lang="es-EC" dirty="0"/>
              <a:t>Metodología de desarrollo</a:t>
            </a:r>
          </a:p>
        </p:txBody>
      </p:sp>
      <p:sp>
        <p:nvSpPr>
          <p:cNvPr id="14" name="Rectángulo: esquinas redondeadas 13">
            <a:extLst>
              <a:ext uri="{FF2B5EF4-FFF2-40B4-BE49-F238E27FC236}">
                <a16:creationId xmlns:a16="http://schemas.microsoft.com/office/drawing/2014/main" id="{C44A9233-F8B2-469A-9F91-BED708277223}"/>
              </a:ext>
            </a:extLst>
          </p:cNvPr>
          <p:cNvSpPr/>
          <p:nvPr/>
        </p:nvSpPr>
        <p:spPr>
          <a:xfrm>
            <a:off x="1437101" y="5418084"/>
            <a:ext cx="3286973" cy="408373"/>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para TE10 y TE01</a:t>
            </a:r>
          </a:p>
        </p:txBody>
      </p:sp>
    </p:spTree>
    <p:extLst>
      <p:ext uri="{BB962C8B-B14F-4D97-AF65-F5344CB8AC3E}">
        <p14:creationId xmlns:p14="http://schemas.microsoft.com/office/powerpoint/2010/main" val="219481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30BD532-A551-47B0-8451-12680673F1FC}"/>
              </a:ext>
            </a:extLst>
          </p:cNvPr>
          <p:cNvSpPr txBox="1">
            <a:spLocks/>
          </p:cNvSpPr>
          <p:nvPr/>
        </p:nvSpPr>
        <p:spPr>
          <a:xfrm>
            <a:off x="641912" y="395569"/>
            <a:ext cx="9818426" cy="7255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dirty="0"/>
              <a:t>Desarrollo: mejora por ángulos</a:t>
            </a:r>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F6B572DD-927A-4DB5-820B-9928983D053B}"/>
                  </a:ext>
                </a:extLst>
              </p:cNvPr>
              <p:cNvGraphicFramePr>
                <a:graphicFrameLocks noGrp="1"/>
              </p:cNvGraphicFramePr>
              <p:nvPr>
                <p:extLst>
                  <p:ext uri="{D42A27DB-BD31-4B8C-83A1-F6EECF244321}">
                    <p14:modId xmlns:p14="http://schemas.microsoft.com/office/powerpoint/2010/main" val="2341421494"/>
                  </p:ext>
                </p:extLst>
              </p:nvPr>
            </p:nvGraphicFramePr>
            <p:xfrm>
              <a:off x="3112315" y="4240439"/>
              <a:ext cx="5150841" cy="2221992"/>
            </p:xfrm>
            <a:graphic>
              <a:graphicData uri="http://schemas.openxmlformats.org/drawingml/2006/table">
                <a:tbl>
                  <a:tblPr firstRow="1" firstCol="1" bandRow="1">
                    <a:tableStyleId>{7E9639D4-E3E2-4D34-9284-5A2195B3D0D7}</a:tableStyleId>
                  </a:tblPr>
                  <a:tblGrid>
                    <a:gridCol w="1040235">
                      <a:extLst>
                        <a:ext uri="{9D8B030D-6E8A-4147-A177-3AD203B41FA5}">
                          <a16:colId xmlns:a16="http://schemas.microsoft.com/office/drawing/2014/main" val="928147397"/>
                        </a:ext>
                      </a:extLst>
                    </a:gridCol>
                    <a:gridCol w="1278274">
                      <a:extLst>
                        <a:ext uri="{9D8B030D-6E8A-4147-A177-3AD203B41FA5}">
                          <a16:colId xmlns:a16="http://schemas.microsoft.com/office/drawing/2014/main" val="2270906671"/>
                        </a:ext>
                      </a:extLst>
                    </a:gridCol>
                    <a:gridCol w="1666261">
                      <a:extLst>
                        <a:ext uri="{9D8B030D-6E8A-4147-A177-3AD203B41FA5}">
                          <a16:colId xmlns:a16="http://schemas.microsoft.com/office/drawing/2014/main" val="2666193811"/>
                        </a:ext>
                      </a:extLst>
                    </a:gridCol>
                    <a:gridCol w="1166071">
                      <a:extLst>
                        <a:ext uri="{9D8B030D-6E8A-4147-A177-3AD203B41FA5}">
                          <a16:colId xmlns:a16="http://schemas.microsoft.com/office/drawing/2014/main" val="594882342"/>
                        </a:ext>
                      </a:extLst>
                    </a:gridCol>
                  </a:tblGrid>
                  <a:tr h="312420">
                    <a:tc>
                      <a:txBody>
                        <a:bodyPr/>
                        <a:lstStyle/>
                        <a:p>
                          <a:pPr algn="ctr">
                            <a:lnSpc>
                              <a:spcPct val="200000"/>
                            </a:lnSpc>
                          </a:pPr>
                          <a:r>
                            <a:rPr lang="es-EC" sz="1500" dirty="0">
                              <a:effectLst/>
                            </a:rPr>
                            <a:t>Variable</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500" dirty="0">
                              <a:effectLst/>
                            </a:rPr>
                            <a:t>Valor inicial [grados]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500" dirty="0">
                              <a:effectLst/>
                            </a:rPr>
                            <a:t>Rango de variación [grados]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EC" sz="1500" dirty="0">
                              <a:effectLst/>
                            </a:rPr>
                            <a:t>Número de valores tomados</a:t>
                          </a:r>
                          <a:endParaRPr lang="es-EC" sz="1500" dirty="0"/>
                        </a:p>
                      </a:txBody>
                      <a:tcPr marL="68580" marR="68580" marT="0" marB="0"/>
                    </a:tc>
                    <a:extLst>
                      <a:ext uri="{0D108BD9-81ED-4DB2-BD59-A6C34878D82A}">
                        <a16:rowId xmlns:a16="http://schemas.microsoft.com/office/drawing/2014/main" val="2463541427"/>
                      </a:ext>
                    </a:extLst>
                  </a:tr>
                  <a:tr h="182880">
                    <a:tc>
                      <a:txBody>
                        <a:bodyPr/>
                        <a:lstStyle/>
                        <a:p>
                          <a:pPr algn="just">
                            <a:lnSpc>
                              <a:spcPct val="200000"/>
                            </a:lnSpc>
                          </a:pPr>
                          <a14:m>
                            <m:oMathPara xmlns:m="http://schemas.openxmlformats.org/officeDocument/2006/math">
                              <m:oMathParaPr>
                                <m:jc m:val="centerGroup"/>
                              </m:oMathParaPr>
                              <m:oMath xmlns:m="http://schemas.openxmlformats.org/officeDocument/2006/math">
                                <m:sSub>
                                  <m:sSubPr>
                                    <m:ctrlPr>
                                      <a:rPr lang="es-EC" sz="1500" b="1" i="1">
                                        <a:effectLst/>
                                        <a:latin typeface="Cambria Math" panose="02040503050406030204" pitchFamily="18" charset="0"/>
                                      </a:rPr>
                                    </m:ctrlPr>
                                  </m:sSubPr>
                                  <m:e>
                                    <m:r>
                                      <a:rPr lang="es-EC" sz="1500" b="1" i="1" smtClean="0">
                                        <a:effectLst/>
                                        <a:latin typeface="Cambria Math" panose="02040503050406030204" pitchFamily="18" charset="0"/>
                                      </a:rPr>
                                      <m:t>𝛗</m:t>
                                    </m:r>
                                  </m:e>
                                  <m:sub>
                                    <m:r>
                                      <a:rPr lang="es-EC" sz="1500" b="1" i="1" smtClean="0">
                                        <a:effectLst/>
                                        <a:latin typeface="Cambria Math" panose="02040503050406030204" pitchFamily="18" charset="0"/>
                                      </a:rPr>
                                      <m:t>𝟏</m:t>
                                    </m:r>
                                  </m:sub>
                                </m:sSub>
                              </m:oMath>
                            </m:oMathPara>
                          </a14:m>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19.59</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 – 40</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102996"/>
                      </a:ext>
                    </a:extLst>
                  </a:tr>
                  <a:tr h="92075">
                    <a:tc>
                      <a:txBody>
                        <a:bodyPr/>
                        <a:lstStyle/>
                        <a:p>
                          <a:pPr algn="just">
                            <a:lnSpc>
                              <a:spcPct val="200000"/>
                            </a:lnSpc>
                          </a:pPr>
                          <a14:m>
                            <m:oMathPara xmlns:m="http://schemas.openxmlformats.org/officeDocument/2006/math">
                              <m:oMathParaPr>
                                <m:jc m:val="centerGroup"/>
                              </m:oMathParaPr>
                              <m:oMath xmlns:m="http://schemas.openxmlformats.org/officeDocument/2006/math">
                                <m:sSub>
                                  <m:sSubPr>
                                    <m:ctrlPr>
                                      <a:rPr lang="es-EC" sz="1500" b="1" i="1">
                                        <a:effectLst/>
                                        <a:latin typeface="Cambria Math" panose="02040503050406030204" pitchFamily="18" charset="0"/>
                                      </a:rPr>
                                    </m:ctrlPr>
                                  </m:sSubPr>
                                  <m:e>
                                    <m:r>
                                      <a:rPr lang="es-EC" sz="1500" b="1" i="1" smtClean="0">
                                        <a:effectLst/>
                                        <a:latin typeface="Cambria Math" panose="02040503050406030204" pitchFamily="18" charset="0"/>
                                      </a:rPr>
                                      <m:t>𝛗</m:t>
                                    </m:r>
                                  </m:e>
                                  <m:sub>
                                    <m:r>
                                      <a:rPr lang="es-EC" sz="1500" b="1" i="1" smtClean="0">
                                        <a:effectLst/>
                                        <a:latin typeface="Cambria Math" panose="02040503050406030204" pitchFamily="18" charset="0"/>
                                      </a:rPr>
                                      <m:t>𝟐</m:t>
                                    </m:r>
                                  </m:sub>
                                </m:sSub>
                              </m:oMath>
                            </m:oMathPara>
                          </a14:m>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a:effectLst/>
                            </a:rPr>
                            <a:t>18.34</a:t>
                          </a:r>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15.1 – 30</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6332633"/>
                      </a:ext>
                    </a:extLst>
                  </a:tr>
                  <a:tr h="148590">
                    <a:tc>
                      <a:txBody>
                        <a:bodyPr/>
                        <a:lstStyle/>
                        <a:p>
                          <a:pPr algn="just">
                            <a:lnSpc>
                              <a:spcPct val="200000"/>
                            </a:lnSpc>
                          </a:pPr>
                          <a14:m>
                            <m:oMathPara xmlns:m="http://schemas.openxmlformats.org/officeDocument/2006/math">
                              <m:oMathParaPr>
                                <m:jc m:val="centerGroup"/>
                              </m:oMathParaPr>
                              <m:oMath xmlns:m="http://schemas.openxmlformats.org/officeDocument/2006/math">
                                <m:sSub>
                                  <m:sSubPr>
                                    <m:ctrlPr>
                                      <a:rPr lang="es-EC" sz="1500" b="1" i="1">
                                        <a:effectLst/>
                                        <a:latin typeface="Cambria Math" panose="02040503050406030204" pitchFamily="18" charset="0"/>
                                      </a:rPr>
                                    </m:ctrlPr>
                                  </m:sSubPr>
                                  <m:e>
                                    <m:r>
                                      <a:rPr lang="es-EC" sz="1500" b="1" i="1" smtClean="0">
                                        <a:effectLst/>
                                        <a:latin typeface="Cambria Math" panose="02040503050406030204" pitchFamily="18" charset="0"/>
                                      </a:rPr>
                                      <m:t>𝛗</m:t>
                                    </m:r>
                                  </m:e>
                                  <m:sub>
                                    <m:r>
                                      <a:rPr lang="es-EC" sz="1500" b="1" i="1" smtClean="0">
                                        <a:effectLst/>
                                        <a:latin typeface="Cambria Math" panose="02040503050406030204" pitchFamily="18" charset="0"/>
                                      </a:rPr>
                                      <m:t>𝟑</m:t>
                                    </m:r>
                                  </m:sub>
                                </m:sSub>
                              </m:oMath>
                            </m:oMathPara>
                          </a14:m>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a:effectLst/>
                            </a:rPr>
                            <a:t>18.34</a:t>
                          </a:r>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15.1 – 33</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6647696"/>
                      </a:ext>
                    </a:extLst>
                  </a:tr>
                </a:tbl>
              </a:graphicData>
            </a:graphic>
          </p:graphicFrame>
        </mc:Choice>
        <mc:Fallback xmlns="">
          <p:graphicFrame>
            <p:nvGraphicFramePr>
              <p:cNvPr id="5" name="Tabla 4">
                <a:extLst>
                  <a:ext uri="{FF2B5EF4-FFF2-40B4-BE49-F238E27FC236}">
                    <a16:creationId xmlns:a16="http://schemas.microsoft.com/office/drawing/2014/main" id="{F6B572DD-927A-4DB5-820B-9928983D053B}"/>
                  </a:ext>
                </a:extLst>
              </p:cNvPr>
              <p:cNvGraphicFramePr>
                <a:graphicFrameLocks noGrp="1"/>
              </p:cNvGraphicFramePr>
              <p:nvPr>
                <p:extLst>
                  <p:ext uri="{D42A27DB-BD31-4B8C-83A1-F6EECF244321}">
                    <p14:modId xmlns:p14="http://schemas.microsoft.com/office/powerpoint/2010/main" val="2341421494"/>
                  </p:ext>
                </p:extLst>
              </p:nvPr>
            </p:nvGraphicFramePr>
            <p:xfrm>
              <a:off x="3112315" y="4240439"/>
              <a:ext cx="5150841" cy="2221992"/>
            </p:xfrm>
            <a:graphic>
              <a:graphicData uri="http://schemas.openxmlformats.org/drawingml/2006/table">
                <a:tbl>
                  <a:tblPr firstRow="1" firstCol="1" bandRow="1">
                    <a:tableStyleId>{7E9639D4-E3E2-4D34-9284-5A2195B3D0D7}</a:tableStyleId>
                  </a:tblPr>
                  <a:tblGrid>
                    <a:gridCol w="1040235">
                      <a:extLst>
                        <a:ext uri="{9D8B030D-6E8A-4147-A177-3AD203B41FA5}">
                          <a16:colId xmlns:a16="http://schemas.microsoft.com/office/drawing/2014/main" val="928147397"/>
                        </a:ext>
                      </a:extLst>
                    </a:gridCol>
                    <a:gridCol w="1278274">
                      <a:extLst>
                        <a:ext uri="{9D8B030D-6E8A-4147-A177-3AD203B41FA5}">
                          <a16:colId xmlns:a16="http://schemas.microsoft.com/office/drawing/2014/main" val="2270906671"/>
                        </a:ext>
                      </a:extLst>
                    </a:gridCol>
                    <a:gridCol w="1666261">
                      <a:extLst>
                        <a:ext uri="{9D8B030D-6E8A-4147-A177-3AD203B41FA5}">
                          <a16:colId xmlns:a16="http://schemas.microsoft.com/office/drawing/2014/main" val="2666193811"/>
                        </a:ext>
                      </a:extLst>
                    </a:gridCol>
                    <a:gridCol w="1166071">
                      <a:extLst>
                        <a:ext uri="{9D8B030D-6E8A-4147-A177-3AD203B41FA5}">
                          <a16:colId xmlns:a16="http://schemas.microsoft.com/office/drawing/2014/main" val="594882342"/>
                        </a:ext>
                      </a:extLst>
                    </a:gridCol>
                  </a:tblGrid>
                  <a:tr h="850392">
                    <a:tc>
                      <a:txBody>
                        <a:bodyPr/>
                        <a:lstStyle/>
                        <a:p>
                          <a:pPr algn="ctr">
                            <a:lnSpc>
                              <a:spcPct val="200000"/>
                            </a:lnSpc>
                          </a:pPr>
                          <a:r>
                            <a:rPr lang="es-EC" sz="1500" dirty="0">
                              <a:effectLst/>
                            </a:rPr>
                            <a:t>Variable</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500" dirty="0">
                              <a:effectLst/>
                            </a:rPr>
                            <a:t>Valor inicial [grados]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500" dirty="0">
                              <a:effectLst/>
                            </a:rPr>
                            <a:t>Rango de variación [grados]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EC" sz="1500" dirty="0">
                              <a:effectLst/>
                            </a:rPr>
                            <a:t>Número de valores tomados</a:t>
                          </a:r>
                          <a:endParaRPr lang="es-EC" sz="1500" dirty="0"/>
                        </a:p>
                      </a:txBody>
                      <a:tcPr marL="68580" marR="68580" marT="0" marB="0"/>
                    </a:tc>
                    <a:extLst>
                      <a:ext uri="{0D108BD9-81ED-4DB2-BD59-A6C34878D82A}">
                        <a16:rowId xmlns:a16="http://schemas.microsoft.com/office/drawing/2014/main" val="2463541427"/>
                      </a:ext>
                    </a:extLst>
                  </a:tr>
                  <a:tr h="457200">
                    <a:tc>
                      <a:txBody>
                        <a:bodyPr/>
                        <a:lstStyle/>
                        <a:p>
                          <a:endParaRPr lang="es-EC"/>
                        </a:p>
                      </a:txBody>
                      <a:tcPr marL="68580" marR="68580" marT="0" marB="0">
                        <a:blipFill>
                          <a:blip r:embed="rId2"/>
                          <a:stretch>
                            <a:fillRect l="-585" t="-198667" r="-395906" b="-210667"/>
                          </a:stretch>
                        </a:blipFill>
                      </a:tcPr>
                    </a:tc>
                    <a:tc>
                      <a:txBody>
                        <a:bodyPr/>
                        <a:lstStyle/>
                        <a:p>
                          <a:pPr algn="just">
                            <a:lnSpc>
                              <a:spcPct val="200000"/>
                            </a:lnSpc>
                          </a:pPr>
                          <a:r>
                            <a:rPr lang="es-EC" sz="1500" b="1" dirty="0">
                              <a:effectLst/>
                            </a:rPr>
                            <a:t>19.59</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 – 40</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102996"/>
                      </a:ext>
                    </a:extLst>
                  </a:tr>
                  <a:tr h="457200">
                    <a:tc>
                      <a:txBody>
                        <a:bodyPr/>
                        <a:lstStyle/>
                        <a:p>
                          <a:endParaRPr lang="es-EC"/>
                        </a:p>
                      </a:txBody>
                      <a:tcPr marL="68580" marR="68580" marT="0" marB="0">
                        <a:blipFill>
                          <a:blip r:embed="rId2"/>
                          <a:stretch>
                            <a:fillRect l="-585" t="-294737" r="-395906" b="-107895"/>
                          </a:stretch>
                        </a:blipFill>
                      </a:tcPr>
                    </a:tc>
                    <a:tc>
                      <a:txBody>
                        <a:bodyPr/>
                        <a:lstStyle/>
                        <a:p>
                          <a:pPr algn="just">
                            <a:lnSpc>
                              <a:spcPct val="200000"/>
                            </a:lnSpc>
                          </a:pPr>
                          <a:r>
                            <a:rPr lang="es-EC" sz="1500" b="1">
                              <a:effectLst/>
                            </a:rPr>
                            <a:t>18.34</a:t>
                          </a:r>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15.1 – 30</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6332633"/>
                      </a:ext>
                    </a:extLst>
                  </a:tr>
                  <a:tr h="457200">
                    <a:tc>
                      <a:txBody>
                        <a:bodyPr/>
                        <a:lstStyle/>
                        <a:p>
                          <a:endParaRPr lang="es-EC"/>
                        </a:p>
                      </a:txBody>
                      <a:tcPr marL="68580" marR="68580" marT="0" marB="0">
                        <a:blipFill>
                          <a:blip r:embed="rId2"/>
                          <a:stretch>
                            <a:fillRect l="-585" t="-400000" r="-395906" b="-9333"/>
                          </a:stretch>
                        </a:blipFill>
                      </a:tcPr>
                    </a:tc>
                    <a:tc>
                      <a:txBody>
                        <a:bodyPr/>
                        <a:lstStyle/>
                        <a:p>
                          <a:pPr algn="just">
                            <a:lnSpc>
                              <a:spcPct val="200000"/>
                            </a:lnSpc>
                          </a:pPr>
                          <a:r>
                            <a:rPr lang="es-EC" sz="1500" b="1">
                              <a:effectLst/>
                            </a:rPr>
                            <a:t>18.34</a:t>
                          </a:r>
                          <a:endParaRPr lang="es-EC"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15.1 – 33</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effectLst/>
                            </a:rPr>
                            <a:t>5</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6647696"/>
                      </a:ext>
                    </a:extLst>
                  </a:tr>
                </a:tbl>
              </a:graphicData>
            </a:graphic>
          </p:graphicFrame>
        </mc:Fallback>
      </mc:AlternateContent>
      <p:pic>
        <p:nvPicPr>
          <p:cNvPr id="7" name="Imagen 6" descr="Imagen que contiene Dibujo de ingeniería&#10;&#10;Descripción generada automáticamente">
            <a:extLst>
              <a:ext uri="{FF2B5EF4-FFF2-40B4-BE49-F238E27FC236}">
                <a16:creationId xmlns:a16="http://schemas.microsoft.com/office/drawing/2014/main" id="{076BEC3D-F505-499A-A87C-92D3F4F5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716" y="1344374"/>
            <a:ext cx="2205851" cy="2647021"/>
          </a:xfrm>
          <a:prstGeom prst="rect">
            <a:avLst/>
          </a:prstGeom>
          <a:ln w="28575">
            <a:solidFill>
              <a:srgbClr val="7030A0"/>
            </a:solidFill>
          </a:ln>
        </p:spPr>
      </p:pic>
      <p:sp>
        <p:nvSpPr>
          <p:cNvPr id="8" name="Flecha: doblada hacia arriba 7">
            <a:extLst>
              <a:ext uri="{FF2B5EF4-FFF2-40B4-BE49-F238E27FC236}">
                <a16:creationId xmlns:a16="http://schemas.microsoft.com/office/drawing/2014/main" id="{FFF52FDD-09A1-4372-8B8F-787982DC8DFB}"/>
              </a:ext>
            </a:extLst>
          </p:cNvPr>
          <p:cNvSpPr/>
          <p:nvPr/>
        </p:nvSpPr>
        <p:spPr>
          <a:xfrm flipV="1">
            <a:off x="5922627" y="2667884"/>
            <a:ext cx="1493241" cy="1172412"/>
          </a:xfrm>
          <a:prstGeom prst="bentUpArrow">
            <a:avLst>
              <a:gd name="adj1" fmla="val 25000"/>
              <a:gd name="adj2" fmla="val 25725"/>
              <a:gd name="adj3" fmla="val 33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8043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4B2385-4B3D-4F07-93C1-71FC7C4A657A}"/>
              </a:ext>
            </a:extLst>
          </p:cNvPr>
          <p:cNvSpPr txBox="1">
            <a:spLocks/>
          </p:cNvSpPr>
          <p:nvPr/>
        </p:nvSpPr>
        <p:spPr>
          <a:xfrm>
            <a:off x="641912" y="395569"/>
            <a:ext cx="9818426" cy="7255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dirty="0"/>
              <a:t>Desarrollo: mejora por puntos</a:t>
            </a:r>
          </a:p>
        </p:txBody>
      </p:sp>
      <p:pic>
        <p:nvPicPr>
          <p:cNvPr id="6" name="Imagen 5">
            <a:extLst>
              <a:ext uri="{FF2B5EF4-FFF2-40B4-BE49-F238E27FC236}">
                <a16:creationId xmlns:a16="http://schemas.microsoft.com/office/drawing/2014/main" id="{713F1AA2-3814-41CC-82D4-4AABEBAB34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7969" y="1782935"/>
            <a:ext cx="3379375" cy="3863263"/>
          </a:xfrm>
          <a:prstGeom prst="rect">
            <a:avLst/>
          </a:prstGeom>
          <a:noFill/>
          <a:ln>
            <a:noFill/>
          </a:ln>
        </p:spPr>
      </p:pic>
      <p:pic>
        <p:nvPicPr>
          <p:cNvPr id="7" name="Imagen 6">
            <a:extLst>
              <a:ext uri="{FF2B5EF4-FFF2-40B4-BE49-F238E27FC236}">
                <a16:creationId xmlns:a16="http://schemas.microsoft.com/office/drawing/2014/main" id="{696E9D04-4283-4524-A6CE-D5CF8C1C3A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4650" y="1782934"/>
            <a:ext cx="3613212" cy="4005307"/>
          </a:xfrm>
          <a:prstGeom prst="rect">
            <a:avLst/>
          </a:prstGeom>
          <a:noFill/>
          <a:ln>
            <a:noFill/>
          </a:ln>
        </p:spPr>
      </p:pic>
      <p:sp>
        <p:nvSpPr>
          <p:cNvPr id="2" name="Rectángulo: esquinas redondeadas 1">
            <a:extLst>
              <a:ext uri="{FF2B5EF4-FFF2-40B4-BE49-F238E27FC236}">
                <a16:creationId xmlns:a16="http://schemas.microsoft.com/office/drawing/2014/main" id="{19DD071D-1494-4275-A43E-4BD7BFAB6122}"/>
              </a:ext>
            </a:extLst>
          </p:cNvPr>
          <p:cNvSpPr/>
          <p:nvPr/>
        </p:nvSpPr>
        <p:spPr>
          <a:xfrm>
            <a:off x="9046473" y="1828964"/>
            <a:ext cx="1834458" cy="479394"/>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P01,P02,…, PXX</a:t>
            </a:r>
          </a:p>
        </p:txBody>
      </p:sp>
      <p:sp>
        <p:nvSpPr>
          <p:cNvPr id="3" name="Rectángulo: esquinas redondeadas 2">
            <a:extLst>
              <a:ext uri="{FF2B5EF4-FFF2-40B4-BE49-F238E27FC236}">
                <a16:creationId xmlns:a16="http://schemas.microsoft.com/office/drawing/2014/main" id="{55595747-B587-4C62-9F00-B078B1D1D66E}"/>
              </a:ext>
            </a:extLst>
          </p:cNvPr>
          <p:cNvSpPr/>
          <p:nvPr/>
        </p:nvSpPr>
        <p:spPr>
          <a:xfrm>
            <a:off x="8796290" y="2746121"/>
            <a:ext cx="949910" cy="4793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x01</a:t>
            </a:r>
          </a:p>
        </p:txBody>
      </p:sp>
      <p:sp>
        <p:nvSpPr>
          <p:cNvPr id="8" name="Rectángulo: esquinas redondeadas 7">
            <a:extLst>
              <a:ext uri="{FF2B5EF4-FFF2-40B4-BE49-F238E27FC236}">
                <a16:creationId xmlns:a16="http://schemas.microsoft.com/office/drawing/2014/main" id="{80E331F8-A6AA-440A-B538-7FDCA8C61DC2}"/>
              </a:ext>
            </a:extLst>
          </p:cNvPr>
          <p:cNvSpPr/>
          <p:nvPr/>
        </p:nvSpPr>
        <p:spPr>
          <a:xfrm>
            <a:off x="10155793" y="2746121"/>
            <a:ext cx="949910" cy="4793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y01</a:t>
            </a:r>
          </a:p>
        </p:txBody>
      </p:sp>
      <p:sp>
        <p:nvSpPr>
          <p:cNvPr id="5" name="Rectángulo 4">
            <a:extLst>
              <a:ext uri="{FF2B5EF4-FFF2-40B4-BE49-F238E27FC236}">
                <a16:creationId xmlns:a16="http://schemas.microsoft.com/office/drawing/2014/main" id="{36F946B5-D878-4319-93F0-B9346CC14571}"/>
              </a:ext>
            </a:extLst>
          </p:cNvPr>
          <p:cNvSpPr/>
          <p:nvPr/>
        </p:nvSpPr>
        <p:spPr>
          <a:xfrm>
            <a:off x="9231295" y="3885712"/>
            <a:ext cx="1464815" cy="479394"/>
          </a:xfrm>
          <a:prstGeom prst="rect">
            <a:avLst/>
          </a:prstGeom>
          <a:solidFill>
            <a:srgbClr val="F9A9F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Puntos extra</a:t>
            </a:r>
          </a:p>
        </p:txBody>
      </p:sp>
      <p:sp>
        <p:nvSpPr>
          <p:cNvPr id="10" name="Rectángulo 9">
            <a:extLst>
              <a:ext uri="{FF2B5EF4-FFF2-40B4-BE49-F238E27FC236}">
                <a16:creationId xmlns:a16="http://schemas.microsoft.com/office/drawing/2014/main" id="{C0C23052-75E7-4930-AC39-B5CFB918568B}"/>
              </a:ext>
            </a:extLst>
          </p:cNvPr>
          <p:cNvSpPr/>
          <p:nvPr/>
        </p:nvSpPr>
        <p:spPr>
          <a:xfrm>
            <a:off x="8394444" y="4768343"/>
            <a:ext cx="3138515" cy="816233"/>
          </a:xfrm>
          <a:prstGeom prst="rect">
            <a:avLst/>
          </a:prstGeom>
          <a:solidFill>
            <a:srgbClr val="F9A9F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Entre 2 y 3, 7 y 8, 8 y 9, 23 y 24, 24 y 25</a:t>
            </a:r>
          </a:p>
        </p:txBody>
      </p:sp>
      <p:sp>
        <p:nvSpPr>
          <p:cNvPr id="11" name="Flecha: hacia abajo 10">
            <a:extLst>
              <a:ext uri="{FF2B5EF4-FFF2-40B4-BE49-F238E27FC236}">
                <a16:creationId xmlns:a16="http://schemas.microsoft.com/office/drawing/2014/main" id="{C4F417F6-218A-4E34-B11E-E4FB12E30988}"/>
              </a:ext>
            </a:extLst>
          </p:cNvPr>
          <p:cNvSpPr/>
          <p:nvPr/>
        </p:nvSpPr>
        <p:spPr>
          <a:xfrm>
            <a:off x="9789367" y="4445602"/>
            <a:ext cx="292963" cy="257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hacia abajo 11">
            <a:extLst>
              <a:ext uri="{FF2B5EF4-FFF2-40B4-BE49-F238E27FC236}">
                <a16:creationId xmlns:a16="http://schemas.microsoft.com/office/drawing/2014/main" id="{152B75F1-F767-4C06-8821-9C361C08E715}"/>
              </a:ext>
            </a:extLst>
          </p:cNvPr>
          <p:cNvSpPr/>
          <p:nvPr/>
        </p:nvSpPr>
        <p:spPr>
          <a:xfrm>
            <a:off x="9271245" y="2429291"/>
            <a:ext cx="244135" cy="236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hacia abajo 12">
            <a:extLst>
              <a:ext uri="{FF2B5EF4-FFF2-40B4-BE49-F238E27FC236}">
                <a16:creationId xmlns:a16="http://schemas.microsoft.com/office/drawing/2014/main" id="{EC7855CA-1C63-413B-8A7E-72AA22F6A3E6}"/>
              </a:ext>
            </a:extLst>
          </p:cNvPr>
          <p:cNvSpPr/>
          <p:nvPr/>
        </p:nvSpPr>
        <p:spPr>
          <a:xfrm>
            <a:off x="10295135" y="2429291"/>
            <a:ext cx="244135" cy="236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4F5E05C7-E320-4AD0-BCEA-CCEFEF0D4C9F}"/>
              </a:ext>
            </a:extLst>
          </p:cNvPr>
          <p:cNvSpPr/>
          <p:nvPr/>
        </p:nvSpPr>
        <p:spPr>
          <a:xfrm>
            <a:off x="8103831" y="1358283"/>
            <a:ext cx="3701988" cy="461638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0376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4DF6B34-AE71-4F30-92D2-2C40AFFD4F2B}"/>
              </a:ext>
            </a:extLst>
          </p:cNvPr>
          <p:cNvSpPr txBox="1">
            <a:spLocks/>
          </p:cNvSpPr>
          <p:nvPr/>
        </p:nvSpPr>
        <p:spPr>
          <a:xfrm>
            <a:off x="641912" y="395569"/>
            <a:ext cx="9818426" cy="7255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dirty="0"/>
              <a:t>Especificaciones de diseño</a:t>
            </a:r>
          </a:p>
        </p:txBody>
      </p:sp>
      <p:graphicFrame>
        <p:nvGraphicFramePr>
          <p:cNvPr id="6" name="Tabla 5">
            <a:extLst>
              <a:ext uri="{FF2B5EF4-FFF2-40B4-BE49-F238E27FC236}">
                <a16:creationId xmlns:a16="http://schemas.microsoft.com/office/drawing/2014/main" id="{9B0DFD3D-15F4-44B1-BBE8-C57D58B8C26A}"/>
              </a:ext>
            </a:extLst>
          </p:cNvPr>
          <p:cNvGraphicFramePr>
            <a:graphicFrameLocks noGrp="1"/>
          </p:cNvGraphicFramePr>
          <p:nvPr>
            <p:extLst>
              <p:ext uri="{D42A27DB-BD31-4B8C-83A1-F6EECF244321}">
                <p14:modId xmlns:p14="http://schemas.microsoft.com/office/powerpoint/2010/main" val="3036627045"/>
              </p:ext>
            </p:extLst>
          </p:nvPr>
        </p:nvGraphicFramePr>
        <p:xfrm>
          <a:off x="2847976" y="1735445"/>
          <a:ext cx="5701220" cy="4114940"/>
        </p:xfrm>
        <a:graphic>
          <a:graphicData uri="http://schemas.openxmlformats.org/drawingml/2006/table">
            <a:tbl>
              <a:tblPr firstRow="1" firstCol="1" bandRow="1">
                <a:tableStyleId>{7E9639D4-E3E2-4D34-9284-5A2195B3D0D7}</a:tableStyleId>
              </a:tblPr>
              <a:tblGrid>
                <a:gridCol w="2999030">
                  <a:extLst>
                    <a:ext uri="{9D8B030D-6E8A-4147-A177-3AD203B41FA5}">
                      <a16:colId xmlns:a16="http://schemas.microsoft.com/office/drawing/2014/main" val="4071098366"/>
                    </a:ext>
                  </a:extLst>
                </a:gridCol>
                <a:gridCol w="2702190">
                  <a:extLst>
                    <a:ext uri="{9D8B030D-6E8A-4147-A177-3AD203B41FA5}">
                      <a16:colId xmlns:a16="http://schemas.microsoft.com/office/drawing/2014/main" val="2556067702"/>
                    </a:ext>
                  </a:extLst>
                </a:gridCol>
              </a:tblGrid>
              <a:tr h="398516">
                <a:tc>
                  <a:txBody>
                    <a:bodyPr/>
                    <a:lstStyle/>
                    <a:p>
                      <a:pPr algn="just">
                        <a:lnSpc>
                          <a:spcPct val="200000"/>
                        </a:lnSpc>
                      </a:pPr>
                      <a:r>
                        <a:rPr lang="es-EC" sz="1500" dirty="0">
                          <a:solidFill>
                            <a:schemeClr val="bg1"/>
                          </a:solidFill>
                          <a:effectLst/>
                        </a:rPr>
                        <a:t>Especificación</a:t>
                      </a:r>
                      <a:endParaRPr lang="es-EC"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bg1"/>
                          </a:solidFill>
                          <a:effectLst/>
                        </a:rPr>
                        <a:t>Valor</a:t>
                      </a:r>
                      <a:endParaRPr lang="es-EC"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776189"/>
                  </a:ext>
                </a:extLst>
              </a:tr>
              <a:tr h="398516">
                <a:tc>
                  <a:txBody>
                    <a:bodyPr/>
                    <a:lstStyle/>
                    <a:p>
                      <a:pPr algn="just">
                        <a:lnSpc>
                          <a:spcPct val="200000"/>
                        </a:lnSpc>
                      </a:pPr>
                      <a:r>
                        <a:rPr lang="es-EC" sz="1500" dirty="0">
                          <a:solidFill>
                            <a:schemeClr val="tx1"/>
                          </a:solidFill>
                          <a:effectLst/>
                        </a:rPr>
                        <a:t>Número total de puertos</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a:solidFill>
                            <a:schemeClr val="tx1"/>
                          </a:solidFill>
                          <a:effectLst/>
                        </a:rPr>
                        <a:t>3 (una entrada y dos salidas)</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446625"/>
                  </a:ext>
                </a:extLst>
              </a:tr>
              <a:tr h="398516">
                <a:tc>
                  <a:txBody>
                    <a:bodyPr/>
                    <a:lstStyle/>
                    <a:p>
                      <a:pPr algn="just">
                        <a:lnSpc>
                          <a:spcPct val="200000"/>
                        </a:lnSpc>
                      </a:pPr>
                      <a:r>
                        <a:rPr lang="es-EC" sz="1500" dirty="0">
                          <a:solidFill>
                            <a:schemeClr val="tx1"/>
                          </a:solidFill>
                          <a:effectLst/>
                        </a:rPr>
                        <a:t>Modos de trabajo aceptados</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a:solidFill>
                            <a:schemeClr val="tx1"/>
                          </a:solidFill>
                          <a:effectLst/>
                        </a:rPr>
                        <a:t>2 (modo TE</a:t>
                      </a:r>
                      <a:r>
                        <a:rPr lang="es-EC" sz="1500" baseline="-25000">
                          <a:solidFill>
                            <a:schemeClr val="tx1"/>
                          </a:solidFill>
                          <a:effectLst/>
                        </a:rPr>
                        <a:t>10</a:t>
                      </a:r>
                      <a:r>
                        <a:rPr lang="es-EC" sz="1500">
                          <a:solidFill>
                            <a:schemeClr val="tx1"/>
                          </a:solidFill>
                          <a:effectLst/>
                        </a:rPr>
                        <a:t> y TE</a:t>
                      </a:r>
                      <a:r>
                        <a:rPr lang="es-EC" sz="1500" baseline="-25000">
                          <a:solidFill>
                            <a:schemeClr val="tx1"/>
                          </a:solidFill>
                          <a:effectLst/>
                        </a:rPr>
                        <a:t>01</a:t>
                      </a:r>
                      <a:r>
                        <a:rPr lang="es-EC" sz="1500">
                          <a:solidFill>
                            <a:schemeClr val="tx1"/>
                          </a:solidFill>
                          <a:effectLst/>
                        </a:rPr>
                        <a:t>)</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739350"/>
                  </a:ext>
                </a:extLst>
              </a:tr>
              <a:tr h="398516">
                <a:tc>
                  <a:txBody>
                    <a:bodyPr/>
                    <a:lstStyle/>
                    <a:p>
                      <a:pPr algn="just">
                        <a:lnSpc>
                          <a:spcPct val="200000"/>
                        </a:lnSpc>
                      </a:pPr>
                      <a:r>
                        <a:rPr lang="es-EC" sz="1500" dirty="0">
                          <a:solidFill>
                            <a:schemeClr val="tx1"/>
                          </a:solidFill>
                          <a:effectLst/>
                        </a:rPr>
                        <a:t>Banda de trabajo </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a:solidFill>
                            <a:schemeClr val="tx1"/>
                          </a:solidFill>
                          <a:effectLst/>
                        </a:rPr>
                        <a:t>Banda Ku</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125409"/>
                  </a:ext>
                </a:extLst>
              </a:tr>
              <a:tr h="398516">
                <a:tc>
                  <a:txBody>
                    <a:bodyPr/>
                    <a:lstStyle/>
                    <a:p>
                      <a:pPr algn="just">
                        <a:lnSpc>
                          <a:spcPct val="200000"/>
                        </a:lnSpc>
                      </a:pPr>
                      <a:r>
                        <a:rPr lang="es-EC" sz="1500" dirty="0">
                          <a:solidFill>
                            <a:schemeClr val="tx1"/>
                          </a:solidFill>
                          <a:effectLst/>
                        </a:rPr>
                        <a:t>Frecuencia mínima de trabajo</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tx1"/>
                          </a:solidFill>
                          <a:effectLst/>
                        </a:rPr>
                        <a:t>12GHz</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466252"/>
                  </a:ext>
                </a:extLst>
              </a:tr>
              <a:tr h="398516">
                <a:tc>
                  <a:txBody>
                    <a:bodyPr/>
                    <a:lstStyle/>
                    <a:p>
                      <a:pPr algn="just">
                        <a:lnSpc>
                          <a:spcPct val="200000"/>
                        </a:lnSpc>
                      </a:pPr>
                      <a:r>
                        <a:rPr lang="es-EC" sz="1500">
                          <a:solidFill>
                            <a:schemeClr val="tx1"/>
                          </a:solidFill>
                          <a:effectLst/>
                        </a:rPr>
                        <a:t>Ancho de banda de trabajo mínimo</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1120220876"/>
                  </a:ext>
                </a:extLst>
              </a:tr>
              <a:tr h="861922">
                <a:tc>
                  <a:txBody>
                    <a:bodyPr/>
                    <a:lstStyle/>
                    <a:p>
                      <a:pPr algn="just">
                        <a:lnSpc>
                          <a:spcPct val="200000"/>
                        </a:lnSpc>
                      </a:pPr>
                      <a:r>
                        <a:rPr lang="es-EC" sz="1500">
                          <a:solidFill>
                            <a:schemeClr val="tx1"/>
                          </a:solidFill>
                          <a:effectLst/>
                        </a:rPr>
                        <a:t>Atenuación máxima en coeficientes de transmisión</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tx1"/>
                          </a:solidFill>
                          <a:effectLst/>
                        </a:rPr>
                        <a:t>-3.3dB</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997617"/>
                  </a:ext>
                </a:extLst>
              </a:tr>
              <a:tr h="861922">
                <a:tc>
                  <a:txBody>
                    <a:bodyPr/>
                    <a:lstStyle/>
                    <a:p>
                      <a:pPr algn="just">
                        <a:lnSpc>
                          <a:spcPct val="200000"/>
                        </a:lnSpc>
                      </a:pPr>
                      <a:r>
                        <a:rPr lang="es-EC" sz="1500" dirty="0">
                          <a:solidFill>
                            <a:schemeClr val="tx1"/>
                          </a:solidFill>
                          <a:effectLst/>
                        </a:rPr>
                        <a:t>Límite de atenuación mínimo por pérdidas de retorno</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tx1"/>
                          </a:solidFill>
                          <a:effectLst/>
                        </a:rPr>
                        <a:t>-30dB</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984041"/>
                  </a:ext>
                </a:extLst>
              </a:tr>
            </a:tbl>
          </a:graphicData>
        </a:graphic>
      </p:graphicFrame>
    </p:spTree>
    <p:extLst>
      <p:ext uri="{BB962C8B-B14F-4D97-AF65-F5344CB8AC3E}">
        <p14:creationId xmlns:p14="http://schemas.microsoft.com/office/powerpoint/2010/main" val="116444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DE8AD-D7BD-475E-8C51-EE4A3D024FD0}"/>
              </a:ext>
            </a:extLst>
          </p:cNvPr>
          <p:cNvSpPr>
            <a:spLocks noGrp="1"/>
          </p:cNvSpPr>
          <p:nvPr>
            <p:ph type="title"/>
          </p:nvPr>
        </p:nvSpPr>
        <p:spPr>
          <a:xfrm>
            <a:off x="4147753" y="2294777"/>
            <a:ext cx="3576898" cy="1658198"/>
          </a:xfrm>
        </p:spPr>
        <p:txBody>
          <a:bodyPr/>
          <a:lstStyle/>
          <a:p>
            <a:r>
              <a:rPr lang="es-EC" dirty="0"/>
              <a:t>RESULTADOS</a:t>
            </a:r>
          </a:p>
        </p:txBody>
      </p:sp>
    </p:spTree>
    <p:extLst>
      <p:ext uri="{BB962C8B-B14F-4D97-AF65-F5344CB8AC3E}">
        <p14:creationId xmlns:p14="http://schemas.microsoft.com/office/powerpoint/2010/main" val="357251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07C49-C528-4E7D-A2B6-8A2FC12F16D7}"/>
              </a:ext>
            </a:extLst>
          </p:cNvPr>
          <p:cNvSpPr>
            <a:spLocks noGrp="1"/>
          </p:cNvSpPr>
          <p:nvPr>
            <p:ph type="title"/>
          </p:nvPr>
        </p:nvSpPr>
        <p:spPr>
          <a:xfrm>
            <a:off x="586273" y="346988"/>
            <a:ext cx="10772775" cy="733147"/>
          </a:xfrm>
        </p:spPr>
        <p:txBody>
          <a:bodyPr>
            <a:normAutofit fontScale="90000"/>
          </a:bodyPr>
          <a:lstStyle/>
          <a:p>
            <a:r>
              <a:rPr lang="es-EC" dirty="0"/>
              <a:t>Mejora por ángulos </a:t>
            </a:r>
          </a:p>
        </p:txBody>
      </p:sp>
      <p:pic>
        <p:nvPicPr>
          <p:cNvPr id="5" name="Imagen 4">
            <a:extLst>
              <a:ext uri="{FF2B5EF4-FFF2-40B4-BE49-F238E27FC236}">
                <a16:creationId xmlns:a16="http://schemas.microsoft.com/office/drawing/2014/main" id="{DFFCFAF5-9B66-4BD2-8984-C671B4B404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62944" y="2114327"/>
            <a:ext cx="5213996" cy="2945945"/>
          </a:xfrm>
          <a:prstGeom prst="rect">
            <a:avLst/>
          </a:prstGeom>
          <a:ln>
            <a:noFill/>
          </a:ln>
          <a:effectLst>
            <a:outerShdw blurRad="292100" dist="139700" dir="2700000" algn="tl" rotWithShape="0">
              <a:srgbClr val="333333">
                <a:alpha val="65000"/>
              </a:srgbClr>
            </a:outerShdw>
          </a:effectLst>
        </p:spPr>
      </p:pic>
      <p:pic>
        <p:nvPicPr>
          <p:cNvPr id="8" name="Imagen 7" descr="Gráfico&#10;&#10;Descripción generada automáticamente">
            <a:extLst>
              <a:ext uri="{FF2B5EF4-FFF2-40B4-BE49-F238E27FC236}">
                <a16:creationId xmlns:a16="http://schemas.microsoft.com/office/drawing/2014/main" id="{B71D6F89-2CF6-4F3F-9982-102BB93F2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79" y="2114327"/>
            <a:ext cx="4798161" cy="3018230"/>
          </a:xfrm>
          <a:prstGeom prst="rect">
            <a:avLst/>
          </a:prstGeom>
          <a:ln w="38100">
            <a:solidFill>
              <a:schemeClr val="tx1"/>
            </a:solidFill>
          </a:ln>
        </p:spPr>
      </p:pic>
      <p:sp>
        <p:nvSpPr>
          <p:cNvPr id="10" name="Flecha: a la derecha 9">
            <a:extLst>
              <a:ext uri="{FF2B5EF4-FFF2-40B4-BE49-F238E27FC236}">
                <a16:creationId xmlns:a16="http://schemas.microsoft.com/office/drawing/2014/main" id="{9C65F8B8-3D95-43E3-B680-9EEA15B6CE4B}"/>
              </a:ext>
            </a:extLst>
          </p:cNvPr>
          <p:cNvSpPr/>
          <p:nvPr/>
        </p:nvSpPr>
        <p:spPr>
          <a:xfrm>
            <a:off x="5729057" y="3329126"/>
            <a:ext cx="627355" cy="6214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Rectángulo: esquinas redondeadas 10">
            <a:extLst>
              <a:ext uri="{FF2B5EF4-FFF2-40B4-BE49-F238E27FC236}">
                <a16:creationId xmlns:a16="http://schemas.microsoft.com/office/drawing/2014/main" id="{0E5AA798-87F4-4929-949B-30799DC04B9E}"/>
              </a:ext>
            </a:extLst>
          </p:cNvPr>
          <p:cNvSpPr/>
          <p:nvPr/>
        </p:nvSpPr>
        <p:spPr>
          <a:xfrm>
            <a:off x="1597980" y="1555810"/>
            <a:ext cx="2805344" cy="408373"/>
          </a:xfrm>
          <a:prstGeom prst="roundRect">
            <a:avLst/>
          </a:prstGeom>
          <a:solidFill>
            <a:srgbClr val="D3FF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original</a:t>
            </a:r>
          </a:p>
        </p:txBody>
      </p:sp>
      <p:sp>
        <p:nvSpPr>
          <p:cNvPr id="12" name="Rectángulo: esquinas redondeadas 11">
            <a:extLst>
              <a:ext uri="{FF2B5EF4-FFF2-40B4-BE49-F238E27FC236}">
                <a16:creationId xmlns:a16="http://schemas.microsoft.com/office/drawing/2014/main" id="{DADD7860-6A45-4889-87CA-D6FE52C13305}"/>
              </a:ext>
            </a:extLst>
          </p:cNvPr>
          <p:cNvSpPr/>
          <p:nvPr/>
        </p:nvSpPr>
        <p:spPr>
          <a:xfrm>
            <a:off x="7667270" y="1558027"/>
            <a:ext cx="2805344" cy="408373"/>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final</a:t>
            </a:r>
          </a:p>
        </p:txBody>
      </p:sp>
    </p:spTree>
    <p:extLst>
      <p:ext uri="{BB962C8B-B14F-4D97-AF65-F5344CB8AC3E}">
        <p14:creationId xmlns:p14="http://schemas.microsoft.com/office/powerpoint/2010/main" val="61906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76F99-A56F-4E93-8827-B249418D4D4E}"/>
              </a:ext>
            </a:extLst>
          </p:cNvPr>
          <p:cNvSpPr>
            <a:spLocks noGrp="1"/>
          </p:cNvSpPr>
          <p:nvPr>
            <p:ph type="title"/>
          </p:nvPr>
        </p:nvSpPr>
        <p:spPr>
          <a:xfrm>
            <a:off x="657606" y="363984"/>
            <a:ext cx="10772775" cy="716151"/>
          </a:xfrm>
        </p:spPr>
        <p:txBody>
          <a:bodyPr>
            <a:normAutofit fontScale="90000"/>
          </a:bodyPr>
          <a:lstStyle/>
          <a:p>
            <a:r>
              <a:rPr lang="es-EC" dirty="0"/>
              <a:t>Mejora por puntos</a:t>
            </a:r>
          </a:p>
        </p:txBody>
      </p:sp>
      <p:pic>
        <p:nvPicPr>
          <p:cNvPr id="4" name="Imagen 3">
            <a:extLst>
              <a:ext uri="{FF2B5EF4-FFF2-40B4-BE49-F238E27FC236}">
                <a16:creationId xmlns:a16="http://schemas.microsoft.com/office/drawing/2014/main" id="{A7EDC4C4-13DA-477F-89B6-BFB739FF24A0}"/>
              </a:ext>
            </a:extLst>
          </p:cNvPr>
          <p:cNvPicPr/>
          <p:nvPr/>
        </p:nvPicPr>
        <p:blipFill rotWithShape="1">
          <a:blip r:embed="rId2">
            <a:extLst>
              <a:ext uri="{28A0092B-C50C-407E-A947-70E740481C1C}">
                <a14:useLocalDpi xmlns:a14="http://schemas.microsoft.com/office/drawing/2010/main" val="0"/>
              </a:ext>
            </a:extLst>
          </a:blip>
          <a:srcRect l="6163" r="6366"/>
          <a:stretch/>
        </p:blipFill>
        <p:spPr bwMode="auto">
          <a:xfrm>
            <a:off x="743864" y="1791431"/>
            <a:ext cx="4829454" cy="3062076"/>
          </a:xfrm>
          <a:prstGeom prst="rect">
            <a:avLst/>
          </a:prstGeom>
          <a:ln>
            <a:noFill/>
          </a:ln>
          <a:effectLst>
            <a:outerShdw blurRad="292100" dist="139700" dir="2700000" algn="tl" rotWithShape="0">
              <a:srgbClr val="333333">
                <a:alpha val="65000"/>
              </a:srgbClr>
            </a:outerShdw>
          </a:effectLst>
        </p:spPr>
      </p:pic>
      <p:pic>
        <p:nvPicPr>
          <p:cNvPr id="5" name="Imagen 4">
            <a:extLst>
              <a:ext uri="{FF2B5EF4-FFF2-40B4-BE49-F238E27FC236}">
                <a16:creationId xmlns:a16="http://schemas.microsoft.com/office/drawing/2014/main" id="{4B721E75-61C0-4EA9-AE53-1E100D803E94}"/>
              </a:ext>
            </a:extLst>
          </p:cNvPr>
          <p:cNvPicPr/>
          <p:nvPr/>
        </p:nvPicPr>
        <p:blipFill rotWithShape="1">
          <a:blip r:embed="rId3">
            <a:extLst>
              <a:ext uri="{28A0092B-C50C-407E-A947-70E740481C1C}">
                <a14:useLocalDpi xmlns:a14="http://schemas.microsoft.com/office/drawing/2010/main" val="0"/>
              </a:ext>
            </a:extLst>
          </a:blip>
          <a:srcRect l="5652" r="5727"/>
          <a:stretch/>
        </p:blipFill>
        <p:spPr bwMode="auto">
          <a:xfrm>
            <a:off x="6187736" y="1791431"/>
            <a:ext cx="4825395" cy="3062076"/>
          </a:xfrm>
          <a:prstGeom prst="rect">
            <a:avLst/>
          </a:prstGeom>
          <a:ln>
            <a:noFill/>
          </a:ln>
          <a:effectLst>
            <a:outerShdw blurRad="292100" dist="139700" dir="2700000" algn="tl" rotWithShape="0">
              <a:srgbClr val="333333">
                <a:alpha val="65000"/>
              </a:srgbClr>
            </a:outerShdw>
          </a:effectLst>
        </p:spPr>
      </p:pic>
      <p:sp>
        <p:nvSpPr>
          <p:cNvPr id="6" name="Rectángulo: esquinas redondeadas 5">
            <a:extLst>
              <a:ext uri="{FF2B5EF4-FFF2-40B4-BE49-F238E27FC236}">
                <a16:creationId xmlns:a16="http://schemas.microsoft.com/office/drawing/2014/main" id="{F3BD0D43-27DB-48CE-8D5F-DB375378D53F}"/>
              </a:ext>
            </a:extLst>
          </p:cNvPr>
          <p:cNvSpPr/>
          <p:nvPr/>
        </p:nvSpPr>
        <p:spPr>
          <a:xfrm>
            <a:off x="1666833" y="5062424"/>
            <a:ext cx="3242517"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para TE10 y TE01</a:t>
            </a:r>
          </a:p>
        </p:txBody>
      </p:sp>
      <p:sp>
        <p:nvSpPr>
          <p:cNvPr id="7" name="Rectángulo: esquinas redondeadas 6">
            <a:extLst>
              <a:ext uri="{FF2B5EF4-FFF2-40B4-BE49-F238E27FC236}">
                <a16:creationId xmlns:a16="http://schemas.microsoft.com/office/drawing/2014/main" id="{EA5BDCF4-991B-43F9-A2FC-502443BDF25A}"/>
              </a:ext>
            </a:extLst>
          </p:cNvPr>
          <p:cNvSpPr/>
          <p:nvPr/>
        </p:nvSpPr>
        <p:spPr>
          <a:xfrm>
            <a:off x="6751470" y="5062424"/>
            <a:ext cx="3919490"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S21 y S31 para TE10 y TE01</a:t>
            </a:r>
          </a:p>
        </p:txBody>
      </p:sp>
    </p:spTree>
    <p:extLst>
      <p:ext uri="{BB962C8B-B14F-4D97-AF65-F5344CB8AC3E}">
        <p14:creationId xmlns:p14="http://schemas.microsoft.com/office/powerpoint/2010/main" val="105773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BAD13B9-ABC6-4269-A952-B3D8F1E7D37D}"/>
              </a:ext>
            </a:extLst>
          </p:cNvPr>
          <p:cNvPicPr>
            <a:picLocks noChangeAspect="1"/>
          </p:cNvPicPr>
          <p:nvPr/>
        </p:nvPicPr>
        <p:blipFill rotWithShape="1">
          <a:blip r:embed="rId2"/>
          <a:srcRect l="17913" t="21618" r="1480" b="29709"/>
          <a:stretch/>
        </p:blipFill>
        <p:spPr>
          <a:xfrm>
            <a:off x="1287261" y="1908698"/>
            <a:ext cx="9827581" cy="3338004"/>
          </a:xfrm>
          <a:prstGeom prst="rect">
            <a:avLst/>
          </a:prstGeom>
        </p:spPr>
      </p:pic>
      <p:sp>
        <p:nvSpPr>
          <p:cNvPr id="4" name="Rectángulo: esquinas redondeadas 3">
            <a:extLst>
              <a:ext uri="{FF2B5EF4-FFF2-40B4-BE49-F238E27FC236}">
                <a16:creationId xmlns:a16="http://schemas.microsoft.com/office/drawing/2014/main" id="{6666AF2D-AE32-422F-969C-3819F9D3A6E0}"/>
              </a:ext>
            </a:extLst>
          </p:cNvPr>
          <p:cNvSpPr/>
          <p:nvPr/>
        </p:nvSpPr>
        <p:spPr>
          <a:xfrm>
            <a:off x="3519857" y="5646917"/>
            <a:ext cx="4262842"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Parámetros S en conjunto (S11, S31 y S21)</a:t>
            </a:r>
          </a:p>
        </p:txBody>
      </p:sp>
      <p:sp>
        <p:nvSpPr>
          <p:cNvPr id="7" name="Título 1">
            <a:extLst>
              <a:ext uri="{FF2B5EF4-FFF2-40B4-BE49-F238E27FC236}">
                <a16:creationId xmlns:a16="http://schemas.microsoft.com/office/drawing/2014/main" id="{87819CE7-04C6-4FDB-ABDD-F3BC5D26E859}"/>
              </a:ext>
            </a:extLst>
          </p:cNvPr>
          <p:cNvSpPr txBox="1">
            <a:spLocks/>
          </p:cNvSpPr>
          <p:nvPr/>
        </p:nvSpPr>
        <p:spPr>
          <a:xfrm>
            <a:off x="657606" y="363984"/>
            <a:ext cx="10772775" cy="71615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a:t>Mejora por puntos</a:t>
            </a:r>
            <a:endParaRPr lang="es-EC" dirty="0"/>
          </a:p>
        </p:txBody>
      </p:sp>
    </p:spTree>
    <p:extLst>
      <p:ext uri="{BB962C8B-B14F-4D97-AF65-F5344CB8AC3E}">
        <p14:creationId xmlns:p14="http://schemas.microsoft.com/office/powerpoint/2010/main" val="17378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01BB7-B91E-4CED-8C62-49BC0F169CE6}"/>
              </a:ext>
            </a:extLst>
          </p:cNvPr>
          <p:cNvSpPr>
            <a:spLocks noGrp="1"/>
          </p:cNvSpPr>
          <p:nvPr>
            <p:ph type="title"/>
          </p:nvPr>
        </p:nvSpPr>
        <p:spPr>
          <a:xfrm>
            <a:off x="639469" y="330857"/>
            <a:ext cx="10772775" cy="698952"/>
          </a:xfrm>
        </p:spPr>
        <p:txBody>
          <a:bodyPr>
            <a:normAutofit fontScale="90000"/>
          </a:bodyPr>
          <a:lstStyle/>
          <a:p>
            <a:r>
              <a:rPr lang="es-EC" dirty="0"/>
              <a:t>Fases en banda </a:t>
            </a:r>
            <a:r>
              <a:rPr lang="es-EC" dirty="0" err="1"/>
              <a:t>Ku</a:t>
            </a:r>
            <a:endParaRPr lang="es-EC" dirty="0"/>
          </a:p>
        </p:txBody>
      </p:sp>
      <p:pic>
        <p:nvPicPr>
          <p:cNvPr id="4" name="Imagen 3">
            <a:extLst>
              <a:ext uri="{FF2B5EF4-FFF2-40B4-BE49-F238E27FC236}">
                <a16:creationId xmlns:a16="http://schemas.microsoft.com/office/drawing/2014/main" id="{4237F5AC-5EAA-41BA-A9E7-A0A19FC60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90709" y="1606040"/>
            <a:ext cx="8070293" cy="3876739"/>
          </a:xfrm>
          <a:prstGeom prst="rect">
            <a:avLst/>
          </a:prstGeom>
          <a:noFill/>
          <a:ln>
            <a:noFill/>
          </a:ln>
        </p:spPr>
      </p:pic>
    </p:spTree>
    <p:extLst>
      <p:ext uri="{BB962C8B-B14F-4D97-AF65-F5344CB8AC3E}">
        <p14:creationId xmlns:p14="http://schemas.microsoft.com/office/powerpoint/2010/main" val="271009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Forma&#10;&#10;Descripción generada automáticamente con confianza media">
            <a:extLst>
              <a:ext uri="{FF2B5EF4-FFF2-40B4-BE49-F238E27FC236}">
                <a16:creationId xmlns:a16="http://schemas.microsoft.com/office/drawing/2014/main" id="{3F3E4ACB-B48C-4D3F-A2B2-DBCA547F0D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749" b="9409"/>
          <a:stretch/>
        </p:blipFill>
        <p:spPr>
          <a:xfrm>
            <a:off x="1884873" y="1400452"/>
            <a:ext cx="7543626" cy="4057095"/>
          </a:xfrm>
        </p:spPr>
      </p:pic>
      <p:sp>
        <p:nvSpPr>
          <p:cNvPr id="6" name="Título 1">
            <a:extLst>
              <a:ext uri="{FF2B5EF4-FFF2-40B4-BE49-F238E27FC236}">
                <a16:creationId xmlns:a16="http://schemas.microsoft.com/office/drawing/2014/main" id="{3D212D2A-02C4-4A23-855B-19B4B91203C9}"/>
              </a:ext>
            </a:extLst>
          </p:cNvPr>
          <p:cNvSpPr>
            <a:spLocks noGrp="1"/>
          </p:cNvSpPr>
          <p:nvPr>
            <p:ph type="title"/>
          </p:nvPr>
        </p:nvSpPr>
        <p:spPr>
          <a:xfrm>
            <a:off x="639469" y="330857"/>
            <a:ext cx="10772775" cy="698952"/>
          </a:xfrm>
        </p:spPr>
        <p:txBody>
          <a:bodyPr>
            <a:normAutofit fontScale="90000"/>
          </a:bodyPr>
          <a:lstStyle/>
          <a:p>
            <a:r>
              <a:rPr lang="es-EC" dirty="0"/>
              <a:t>Estructura</a:t>
            </a:r>
          </a:p>
        </p:txBody>
      </p:sp>
      <p:sp>
        <p:nvSpPr>
          <p:cNvPr id="7" name="Rectángulo: esquinas redondeadas 6">
            <a:extLst>
              <a:ext uri="{FF2B5EF4-FFF2-40B4-BE49-F238E27FC236}">
                <a16:creationId xmlns:a16="http://schemas.microsoft.com/office/drawing/2014/main" id="{39D6647D-3A9D-4E69-8358-45147103CE4A}"/>
              </a:ext>
            </a:extLst>
          </p:cNvPr>
          <p:cNvSpPr/>
          <p:nvPr/>
        </p:nvSpPr>
        <p:spPr>
          <a:xfrm>
            <a:off x="3331020" y="5624003"/>
            <a:ext cx="4819745"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Comparativa de divisor tipo T inicial y optimizada</a:t>
            </a:r>
          </a:p>
        </p:txBody>
      </p:sp>
    </p:spTree>
    <p:extLst>
      <p:ext uri="{BB962C8B-B14F-4D97-AF65-F5344CB8AC3E}">
        <p14:creationId xmlns:p14="http://schemas.microsoft.com/office/powerpoint/2010/main" val="121623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4F133-1DF3-4620-9B63-817768488C8B}"/>
              </a:ext>
            </a:extLst>
          </p:cNvPr>
          <p:cNvSpPr>
            <a:spLocks noGrp="1"/>
          </p:cNvSpPr>
          <p:nvPr>
            <p:ph type="title"/>
          </p:nvPr>
        </p:nvSpPr>
        <p:spPr>
          <a:xfrm>
            <a:off x="666748" y="180752"/>
            <a:ext cx="10772775" cy="834316"/>
          </a:xfrm>
        </p:spPr>
        <p:txBody>
          <a:bodyPr/>
          <a:lstStyle/>
          <a:p>
            <a:r>
              <a:rPr lang="es-EC" dirty="0"/>
              <a:t>ORGANIZACIÓN DE LA EXPOSICIÓN</a:t>
            </a:r>
          </a:p>
        </p:txBody>
      </p:sp>
      <p:sp>
        <p:nvSpPr>
          <p:cNvPr id="3" name="Marcador de contenido 2">
            <a:extLst>
              <a:ext uri="{FF2B5EF4-FFF2-40B4-BE49-F238E27FC236}">
                <a16:creationId xmlns:a16="http://schemas.microsoft.com/office/drawing/2014/main" id="{D027E042-3CD9-47D7-B1F9-05FE8E8791A9}"/>
              </a:ext>
            </a:extLst>
          </p:cNvPr>
          <p:cNvSpPr>
            <a:spLocks noGrp="1"/>
          </p:cNvSpPr>
          <p:nvPr>
            <p:ph idx="1"/>
          </p:nvPr>
        </p:nvSpPr>
        <p:spPr>
          <a:xfrm>
            <a:off x="1545158" y="1779282"/>
            <a:ext cx="8693311" cy="4275289"/>
          </a:xfrm>
        </p:spPr>
        <p:txBody>
          <a:bodyPr>
            <a:noAutofit/>
          </a:bodyPr>
          <a:lstStyle/>
          <a:p>
            <a:pPr>
              <a:buFont typeface="Wingdings" panose="05000000000000000000" pitchFamily="2" charset="2"/>
              <a:buChar char="q"/>
            </a:pPr>
            <a:r>
              <a:rPr lang="es-EC" sz="3000" dirty="0"/>
              <a:t>Introducción</a:t>
            </a:r>
          </a:p>
          <a:p>
            <a:pPr>
              <a:buFont typeface="Wingdings" panose="05000000000000000000" pitchFamily="2" charset="2"/>
              <a:buChar char="q"/>
            </a:pPr>
            <a:r>
              <a:rPr lang="es-EC" sz="3000" dirty="0"/>
              <a:t>Desarrollo </a:t>
            </a:r>
          </a:p>
          <a:p>
            <a:pPr>
              <a:buFont typeface="Wingdings" panose="05000000000000000000" pitchFamily="2" charset="2"/>
              <a:buChar char="q"/>
            </a:pPr>
            <a:r>
              <a:rPr lang="es-EC" sz="3000" dirty="0"/>
              <a:t>Resultados</a:t>
            </a:r>
          </a:p>
          <a:p>
            <a:pPr>
              <a:buFont typeface="Wingdings" panose="05000000000000000000" pitchFamily="2" charset="2"/>
              <a:buChar char="q"/>
            </a:pPr>
            <a:r>
              <a:rPr lang="es-EC" sz="3000" dirty="0"/>
              <a:t>Análisis y adaptaciones</a:t>
            </a:r>
          </a:p>
          <a:p>
            <a:pPr>
              <a:buFont typeface="Wingdings" panose="05000000000000000000" pitchFamily="2" charset="2"/>
              <a:buChar char="q"/>
            </a:pPr>
            <a:r>
              <a:rPr lang="es-EC" sz="3000" dirty="0"/>
              <a:t>Esquemas</a:t>
            </a:r>
          </a:p>
          <a:p>
            <a:pPr>
              <a:buFont typeface="Wingdings" panose="05000000000000000000" pitchFamily="2" charset="2"/>
              <a:buChar char="q"/>
            </a:pPr>
            <a:r>
              <a:rPr lang="es-EC" sz="3000" dirty="0"/>
              <a:t>Conclusiones </a:t>
            </a:r>
          </a:p>
          <a:p>
            <a:pPr>
              <a:buFont typeface="Wingdings" panose="05000000000000000000" pitchFamily="2" charset="2"/>
              <a:buChar char="q"/>
            </a:pPr>
            <a:r>
              <a:rPr lang="es-EC" sz="3000" dirty="0"/>
              <a:t>Recomendaciones</a:t>
            </a:r>
          </a:p>
        </p:txBody>
      </p:sp>
    </p:spTree>
    <p:extLst>
      <p:ext uri="{BB962C8B-B14F-4D97-AF65-F5344CB8AC3E}">
        <p14:creationId xmlns:p14="http://schemas.microsoft.com/office/powerpoint/2010/main" val="213230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F91751D-3AEF-4B18-8C45-B3BCC56F4A7F}"/>
              </a:ext>
            </a:extLst>
          </p:cNvPr>
          <p:cNvSpPr>
            <a:spLocks noGrp="1"/>
          </p:cNvSpPr>
          <p:nvPr>
            <p:ph type="title"/>
          </p:nvPr>
        </p:nvSpPr>
        <p:spPr>
          <a:xfrm>
            <a:off x="657606" y="363984"/>
            <a:ext cx="10772775" cy="716151"/>
          </a:xfrm>
        </p:spPr>
        <p:txBody>
          <a:bodyPr>
            <a:normAutofit fontScale="90000"/>
          </a:bodyPr>
          <a:lstStyle/>
          <a:p>
            <a:r>
              <a:rPr lang="es-EC" dirty="0"/>
              <a:t>Mejora por puntos</a:t>
            </a:r>
          </a:p>
        </p:txBody>
      </p:sp>
      <p:graphicFrame>
        <p:nvGraphicFramePr>
          <p:cNvPr id="8" name="Tabla 7">
            <a:extLst>
              <a:ext uri="{FF2B5EF4-FFF2-40B4-BE49-F238E27FC236}">
                <a16:creationId xmlns:a16="http://schemas.microsoft.com/office/drawing/2014/main" id="{51F62682-4984-4ADF-B6A0-739B6297E1D3}"/>
              </a:ext>
            </a:extLst>
          </p:cNvPr>
          <p:cNvGraphicFramePr>
            <a:graphicFrameLocks noGrp="1"/>
          </p:cNvGraphicFramePr>
          <p:nvPr>
            <p:extLst>
              <p:ext uri="{D42A27DB-BD31-4B8C-83A1-F6EECF244321}">
                <p14:modId xmlns:p14="http://schemas.microsoft.com/office/powerpoint/2010/main" val="2886180317"/>
              </p:ext>
            </p:extLst>
          </p:nvPr>
        </p:nvGraphicFramePr>
        <p:xfrm>
          <a:off x="2847976" y="1735445"/>
          <a:ext cx="5701220" cy="4114940"/>
        </p:xfrm>
        <a:graphic>
          <a:graphicData uri="http://schemas.openxmlformats.org/drawingml/2006/table">
            <a:tbl>
              <a:tblPr firstRow="1" firstCol="1" bandRow="1">
                <a:tableStyleId>{7E9639D4-E3E2-4D34-9284-5A2195B3D0D7}</a:tableStyleId>
              </a:tblPr>
              <a:tblGrid>
                <a:gridCol w="2999030">
                  <a:extLst>
                    <a:ext uri="{9D8B030D-6E8A-4147-A177-3AD203B41FA5}">
                      <a16:colId xmlns:a16="http://schemas.microsoft.com/office/drawing/2014/main" val="4071098366"/>
                    </a:ext>
                  </a:extLst>
                </a:gridCol>
                <a:gridCol w="2702190">
                  <a:extLst>
                    <a:ext uri="{9D8B030D-6E8A-4147-A177-3AD203B41FA5}">
                      <a16:colId xmlns:a16="http://schemas.microsoft.com/office/drawing/2014/main" val="2556067702"/>
                    </a:ext>
                  </a:extLst>
                </a:gridCol>
              </a:tblGrid>
              <a:tr h="398516">
                <a:tc>
                  <a:txBody>
                    <a:bodyPr/>
                    <a:lstStyle/>
                    <a:p>
                      <a:pPr algn="just">
                        <a:lnSpc>
                          <a:spcPct val="200000"/>
                        </a:lnSpc>
                      </a:pPr>
                      <a:r>
                        <a:rPr lang="es-EC" sz="1500" dirty="0">
                          <a:solidFill>
                            <a:schemeClr val="bg1"/>
                          </a:solidFill>
                          <a:effectLst/>
                        </a:rPr>
                        <a:t>Especificación</a:t>
                      </a:r>
                      <a:endParaRPr lang="es-EC"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bg1"/>
                          </a:solidFill>
                          <a:effectLst/>
                        </a:rPr>
                        <a:t>Valor</a:t>
                      </a:r>
                      <a:endParaRPr lang="es-EC"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776189"/>
                  </a:ext>
                </a:extLst>
              </a:tr>
              <a:tr h="398516">
                <a:tc>
                  <a:txBody>
                    <a:bodyPr/>
                    <a:lstStyle/>
                    <a:p>
                      <a:pPr algn="just">
                        <a:lnSpc>
                          <a:spcPct val="200000"/>
                        </a:lnSpc>
                      </a:pPr>
                      <a:r>
                        <a:rPr lang="es-EC" sz="1500" dirty="0">
                          <a:solidFill>
                            <a:schemeClr val="tx1"/>
                          </a:solidFill>
                          <a:effectLst/>
                        </a:rPr>
                        <a:t>Número total de puertos</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a:solidFill>
                            <a:schemeClr val="tx1"/>
                          </a:solidFill>
                          <a:effectLst/>
                        </a:rPr>
                        <a:t>3 (una entrada y dos salidas)</a:t>
                      </a:r>
                      <a:endParaRPr lang="es-EC"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446625"/>
                  </a:ext>
                </a:extLst>
              </a:tr>
              <a:tr h="398516">
                <a:tc>
                  <a:txBody>
                    <a:bodyPr/>
                    <a:lstStyle/>
                    <a:p>
                      <a:pPr algn="just">
                        <a:lnSpc>
                          <a:spcPct val="200000"/>
                        </a:lnSpc>
                      </a:pPr>
                      <a:r>
                        <a:rPr lang="es-EC" sz="1500" dirty="0">
                          <a:solidFill>
                            <a:schemeClr val="tx1"/>
                          </a:solidFill>
                          <a:effectLst/>
                        </a:rPr>
                        <a:t>Modos de trabajo aceptados</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tx1"/>
                          </a:solidFill>
                          <a:effectLst/>
                        </a:rPr>
                        <a:t>2 (modo TE10 y TE01)</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739350"/>
                  </a:ext>
                </a:extLst>
              </a:tr>
              <a:tr h="398516">
                <a:tc>
                  <a:txBody>
                    <a:bodyPr/>
                    <a:lstStyle/>
                    <a:p>
                      <a:pPr algn="just">
                        <a:lnSpc>
                          <a:spcPct val="200000"/>
                        </a:lnSpc>
                      </a:pPr>
                      <a:r>
                        <a:rPr lang="es-EC" sz="1500" dirty="0">
                          <a:solidFill>
                            <a:schemeClr val="tx1"/>
                          </a:solidFill>
                          <a:effectLst/>
                        </a:rPr>
                        <a:t>Banda de trabajo </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dirty="0">
                          <a:solidFill>
                            <a:schemeClr val="tx1"/>
                          </a:solidFill>
                          <a:effectLst/>
                        </a:rPr>
                        <a:t>Banda </a:t>
                      </a:r>
                      <a:r>
                        <a:rPr lang="es-EC" sz="1500" dirty="0" err="1">
                          <a:solidFill>
                            <a:schemeClr val="tx1"/>
                          </a:solidFill>
                          <a:effectLst/>
                        </a:rPr>
                        <a:t>Ku</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125409"/>
                  </a:ext>
                </a:extLst>
              </a:tr>
              <a:tr h="398516">
                <a:tc>
                  <a:txBody>
                    <a:bodyPr/>
                    <a:lstStyle/>
                    <a:p>
                      <a:pPr algn="just">
                        <a:lnSpc>
                          <a:spcPct val="200000"/>
                        </a:lnSpc>
                      </a:pPr>
                      <a:r>
                        <a:rPr lang="es-EC" sz="1500" dirty="0">
                          <a:solidFill>
                            <a:schemeClr val="tx1"/>
                          </a:solidFill>
                          <a:effectLst/>
                        </a:rPr>
                        <a:t>Frecuencia mínima de trabajo</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solidFill>
                            <a:schemeClr val="tx1"/>
                          </a:solidFill>
                          <a:effectLst/>
                        </a:rPr>
                        <a:t>12GHz</a:t>
                      </a:r>
                      <a:endParaRPr lang="es-EC"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85466252"/>
                  </a:ext>
                </a:extLst>
              </a:tr>
              <a:tr h="398516">
                <a:tc>
                  <a:txBody>
                    <a:bodyPr/>
                    <a:lstStyle/>
                    <a:p>
                      <a:pPr algn="just">
                        <a:lnSpc>
                          <a:spcPct val="200000"/>
                        </a:lnSpc>
                      </a:pPr>
                      <a:r>
                        <a:rPr lang="es-EC" sz="1500" dirty="0">
                          <a:solidFill>
                            <a:schemeClr val="tx1"/>
                          </a:solidFill>
                          <a:effectLst/>
                        </a:rPr>
                        <a:t>Ancho de banda de trabajo</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7,05% (1,007GHz)</a:t>
                      </a:r>
                    </a:p>
                  </a:txBody>
                  <a:tcPr marL="68580" marR="68580" marT="0" marB="0">
                    <a:solidFill>
                      <a:srgbClr val="FFC000"/>
                    </a:solidFill>
                  </a:tcPr>
                </a:tc>
                <a:extLst>
                  <a:ext uri="{0D108BD9-81ED-4DB2-BD59-A6C34878D82A}">
                    <a16:rowId xmlns:a16="http://schemas.microsoft.com/office/drawing/2014/main" val="1120220876"/>
                  </a:ext>
                </a:extLst>
              </a:tr>
              <a:tr h="861922">
                <a:tc>
                  <a:txBody>
                    <a:bodyPr/>
                    <a:lstStyle/>
                    <a:p>
                      <a:pPr algn="just">
                        <a:lnSpc>
                          <a:spcPct val="200000"/>
                        </a:lnSpc>
                      </a:pPr>
                      <a:r>
                        <a:rPr lang="es-EC" sz="1500" dirty="0">
                          <a:solidFill>
                            <a:schemeClr val="tx1"/>
                          </a:solidFill>
                          <a:effectLst/>
                        </a:rPr>
                        <a:t>Atenuación en coeficientes de transmisión</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solidFill>
                            <a:schemeClr val="tx1"/>
                          </a:solidFill>
                          <a:effectLst/>
                        </a:rPr>
                        <a:t>~-3dB</a:t>
                      </a:r>
                      <a:endParaRPr lang="es-EC"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220997617"/>
                  </a:ext>
                </a:extLst>
              </a:tr>
              <a:tr h="861922">
                <a:tc>
                  <a:txBody>
                    <a:bodyPr/>
                    <a:lstStyle/>
                    <a:p>
                      <a:pPr algn="just">
                        <a:lnSpc>
                          <a:spcPct val="200000"/>
                        </a:lnSpc>
                      </a:pPr>
                      <a:r>
                        <a:rPr lang="es-EC" sz="1500" dirty="0">
                          <a:solidFill>
                            <a:schemeClr val="tx1"/>
                          </a:solidFill>
                          <a:effectLst/>
                        </a:rPr>
                        <a:t>Atenuación por pérdidas de retorno</a:t>
                      </a:r>
                      <a:endParaRPr lang="es-EC"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pPr>
                      <a:r>
                        <a:rPr lang="es-EC" sz="1500" b="1" dirty="0">
                          <a:solidFill>
                            <a:schemeClr val="tx1"/>
                          </a:solidFill>
                          <a:effectLst/>
                        </a:rPr>
                        <a:t>&lt; -30dB</a:t>
                      </a:r>
                      <a:endParaRPr lang="es-EC"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972984041"/>
                  </a:ext>
                </a:extLst>
              </a:tr>
            </a:tbl>
          </a:graphicData>
        </a:graphic>
      </p:graphicFrame>
    </p:spTree>
    <p:extLst>
      <p:ext uri="{BB962C8B-B14F-4D97-AF65-F5344CB8AC3E}">
        <p14:creationId xmlns:p14="http://schemas.microsoft.com/office/powerpoint/2010/main" val="279829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64936-1414-485E-A6CC-ECE0B7B7B3D6}"/>
              </a:ext>
            </a:extLst>
          </p:cNvPr>
          <p:cNvSpPr>
            <a:spLocks noGrp="1"/>
          </p:cNvSpPr>
          <p:nvPr>
            <p:ph type="title"/>
          </p:nvPr>
        </p:nvSpPr>
        <p:spPr>
          <a:xfrm>
            <a:off x="2327567" y="2470376"/>
            <a:ext cx="7536865" cy="1658198"/>
          </a:xfrm>
        </p:spPr>
        <p:txBody>
          <a:bodyPr/>
          <a:lstStyle/>
          <a:p>
            <a:r>
              <a:rPr lang="es-EC" dirty="0"/>
              <a:t>ANÁLISIS Y ADAPTACIONES</a:t>
            </a:r>
          </a:p>
        </p:txBody>
      </p:sp>
    </p:spTree>
    <p:extLst>
      <p:ext uri="{BB962C8B-B14F-4D97-AF65-F5344CB8AC3E}">
        <p14:creationId xmlns:p14="http://schemas.microsoft.com/office/powerpoint/2010/main" val="263427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5B738-B347-4303-843B-5540F8D65428}"/>
              </a:ext>
            </a:extLst>
          </p:cNvPr>
          <p:cNvSpPr>
            <a:spLocks noGrp="1"/>
          </p:cNvSpPr>
          <p:nvPr>
            <p:ph type="title"/>
          </p:nvPr>
        </p:nvSpPr>
        <p:spPr>
          <a:xfrm>
            <a:off x="657224" y="499533"/>
            <a:ext cx="10772775" cy="716708"/>
          </a:xfrm>
        </p:spPr>
        <p:txBody>
          <a:bodyPr>
            <a:normAutofit fontScale="90000"/>
          </a:bodyPr>
          <a:lstStyle/>
          <a:p>
            <a:r>
              <a:rPr lang="es-EC" dirty="0"/>
              <a:t>Análisis de discontinuidades</a:t>
            </a:r>
          </a:p>
        </p:txBody>
      </p:sp>
      <p:pic>
        <p:nvPicPr>
          <p:cNvPr id="4" name="Imagen 3">
            <a:extLst>
              <a:ext uri="{FF2B5EF4-FFF2-40B4-BE49-F238E27FC236}">
                <a16:creationId xmlns:a16="http://schemas.microsoft.com/office/drawing/2014/main" id="{35691800-06CD-477F-810B-7E2FAD5990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374" y="1996156"/>
            <a:ext cx="5268287" cy="3282938"/>
          </a:xfrm>
          <a:prstGeom prst="rect">
            <a:avLst/>
          </a:prstGeom>
          <a:noFill/>
          <a:ln>
            <a:noFill/>
          </a:ln>
        </p:spPr>
      </p:pic>
      <p:sp>
        <p:nvSpPr>
          <p:cNvPr id="5" name="Rectángulo: esquinas redondeadas 4">
            <a:extLst>
              <a:ext uri="{FF2B5EF4-FFF2-40B4-BE49-F238E27FC236}">
                <a16:creationId xmlns:a16="http://schemas.microsoft.com/office/drawing/2014/main" id="{3AC4547A-27FE-4567-AA68-F945C6AE76BF}"/>
              </a:ext>
            </a:extLst>
          </p:cNvPr>
          <p:cNvSpPr/>
          <p:nvPr/>
        </p:nvSpPr>
        <p:spPr>
          <a:xfrm>
            <a:off x="2077529" y="5441043"/>
            <a:ext cx="3067200" cy="6179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División por secciones en nueva estructura de 63 puntos</a:t>
            </a:r>
          </a:p>
        </p:txBody>
      </p:sp>
      <p:sp>
        <p:nvSpPr>
          <p:cNvPr id="7" name="Elipse 6">
            <a:extLst>
              <a:ext uri="{FF2B5EF4-FFF2-40B4-BE49-F238E27FC236}">
                <a16:creationId xmlns:a16="http://schemas.microsoft.com/office/drawing/2014/main" id="{DD90AF3D-41B5-4B99-8F56-01FDBAE4EE0A}"/>
              </a:ext>
            </a:extLst>
          </p:cNvPr>
          <p:cNvSpPr/>
          <p:nvPr/>
        </p:nvSpPr>
        <p:spPr>
          <a:xfrm>
            <a:off x="6807693" y="1458452"/>
            <a:ext cx="1828800" cy="4172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Sección 1</a:t>
            </a:r>
          </a:p>
        </p:txBody>
      </p:sp>
      <p:sp>
        <p:nvSpPr>
          <p:cNvPr id="8" name="Elipse 7">
            <a:extLst>
              <a:ext uri="{FF2B5EF4-FFF2-40B4-BE49-F238E27FC236}">
                <a16:creationId xmlns:a16="http://schemas.microsoft.com/office/drawing/2014/main" id="{C3AB2ABC-92BA-4E2E-A1C0-F6A1F3E6A00F}"/>
              </a:ext>
            </a:extLst>
          </p:cNvPr>
          <p:cNvSpPr/>
          <p:nvPr/>
        </p:nvSpPr>
        <p:spPr>
          <a:xfrm>
            <a:off x="6807693" y="2117914"/>
            <a:ext cx="1828800" cy="4172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Sección 2</a:t>
            </a:r>
          </a:p>
        </p:txBody>
      </p:sp>
      <p:sp>
        <p:nvSpPr>
          <p:cNvPr id="9" name="Elipse 8">
            <a:extLst>
              <a:ext uri="{FF2B5EF4-FFF2-40B4-BE49-F238E27FC236}">
                <a16:creationId xmlns:a16="http://schemas.microsoft.com/office/drawing/2014/main" id="{084522F5-1E69-488D-8BD6-31B7D00FA1C2}"/>
              </a:ext>
            </a:extLst>
          </p:cNvPr>
          <p:cNvSpPr/>
          <p:nvPr/>
        </p:nvSpPr>
        <p:spPr>
          <a:xfrm>
            <a:off x="6807693" y="2806055"/>
            <a:ext cx="1828800" cy="4172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Sección 3</a:t>
            </a:r>
          </a:p>
        </p:txBody>
      </p:sp>
      <p:sp>
        <p:nvSpPr>
          <p:cNvPr id="10" name="Elipse 9">
            <a:extLst>
              <a:ext uri="{FF2B5EF4-FFF2-40B4-BE49-F238E27FC236}">
                <a16:creationId xmlns:a16="http://schemas.microsoft.com/office/drawing/2014/main" id="{F2FBCF59-A555-4F95-A547-F8C3CE3C9F5B}"/>
              </a:ext>
            </a:extLst>
          </p:cNvPr>
          <p:cNvSpPr/>
          <p:nvPr/>
        </p:nvSpPr>
        <p:spPr>
          <a:xfrm>
            <a:off x="6807693" y="3495167"/>
            <a:ext cx="1828800" cy="4172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Sección 4</a:t>
            </a:r>
          </a:p>
        </p:txBody>
      </p:sp>
      <p:sp>
        <p:nvSpPr>
          <p:cNvPr id="11" name="Rectángulo 10">
            <a:extLst>
              <a:ext uri="{FF2B5EF4-FFF2-40B4-BE49-F238E27FC236}">
                <a16:creationId xmlns:a16="http://schemas.microsoft.com/office/drawing/2014/main" id="{7B0F1F54-E721-4DB2-9CCA-F304E75A5B83}"/>
              </a:ext>
            </a:extLst>
          </p:cNvPr>
          <p:cNvSpPr/>
          <p:nvPr/>
        </p:nvSpPr>
        <p:spPr>
          <a:xfrm>
            <a:off x="8871751" y="1419109"/>
            <a:ext cx="2402890" cy="489590"/>
          </a:xfrm>
          <a:prstGeom prst="rect">
            <a:avLst/>
          </a:prstGeom>
          <a:solidFill>
            <a:srgbClr val="F9D37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P03 – P07, P56 – P60</a:t>
            </a:r>
          </a:p>
        </p:txBody>
      </p:sp>
      <p:sp>
        <p:nvSpPr>
          <p:cNvPr id="12" name="Rectángulo 11">
            <a:extLst>
              <a:ext uri="{FF2B5EF4-FFF2-40B4-BE49-F238E27FC236}">
                <a16:creationId xmlns:a16="http://schemas.microsoft.com/office/drawing/2014/main" id="{B7BF5A88-EFDD-4D81-A7FA-4D162ED788BE}"/>
              </a:ext>
            </a:extLst>
          </p:cNvPr>
          <p:cNvSpPr/>
          <p:nvPr/>
        </p:nvSpPr>
        <p:spPr>
          <a:xfrm>
            <a:off x="8871751" y="2074947"/>
            <a:ext cx="2402890" cy="489590"/>
          </a:xfrm>
          <a:prstGeom prst="rect">
            <a:avLst/>
          </a:prstGeom>
          <a:solidFill>
            <a:srgbClr val="F9D37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P29 – P34, y P63</a:t>
            </a:r>
          </a:p>
        </p:txBody>
      </p:sp>
      <p:sp>
        <p:nvSpPr>
          <p:cNvPr id="13" name="Rectángulo 12">
            <a:extLst>
              <a:ext uri="{FF2B5EF4-FFF2-40B4-BE49-F238E27FC236}">
                <a16:creationId xmlns:a16="http://schemas.microsoft.com/office/drawing/2014/main" id="{620D7B54-EEA8-4F74-A75C-651C97CBE440}"/>
              </a:ext>
            </a:extLst>
          </p:cNvPr>
          <p:cNvSpPr/>
          <p:nvPr/>
        </p:nvSpPr>
        <p:spPr>
          <a:xfrm>
            <a:off x="8871751" y="2766087"/>
            <a:ext cx="2402890" cy="489590"/>
          </a:xfrm>
          <a:prstGeom prst="rect">
            <a:avLst/>
          </a:prstGeom>
          <a:solidFill>
            <a:srgbClr val="F9D37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P08 – P16, P47 – P55</a:t>
            </a:r>
          </a:p>
        </p:txBody>
      </p:sp>
      <p:sp>
        <p:nvSpPr>
          <p:cNvPr id="14" name="Rectángulo 13">
            <a:extLst>
              <a:ext uri="{FF2B5EF4-FFF2-40B4-BE49-F238E27FC236}">
                <a16:creationId xmlns:a16="http://schemas.microsoft.com/office/drawing/2014/main" id="{82185E89-E2EE-417A-830C-C04FA37A7234}"/>
              </a:ext>
            </a:extLst>
          </p:cNvPr>
          <p:cNvSpPr/>
          <p:nvPr/>
        </p:nvSpPr>
        <p:spPr>
          <a:xfrm>
            <a:off x="8871751" y="3457227"/>
            <a:ext cx="2402890" cy="489590"/>
          </a:xfrm>
          <a:prstGeom prst="rect">
            <a:avLst/>
          </a:prstGeom>
          <a:solidFill>
            <a:srgbClr val="F9D37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P20 – P28, P35 – P43</a:t>
            </a:r>
          </a:p>
        </p:txBody>
      </p:sp>
      <p:sp>
        <p:nvSpPr>
          <p:cNvPr id="15" name="Rectángulo: esquinas redondeadas 14">
            <a:extLst>
              <a:ext uri="{FF2B5EF4-FFF2-40B4-BE49-F238E27FC236}">
                <a16:creationId xmlns:a16="http://schemas.microsoft.com/office/drawing/2014/main" id="{4E77F334-6A8F-4C43-A52F-4C6EB4F73A6E}"/>
              </a:ext>
            </a:extLst>
          </p:cNvPr>
          <p:cNvSpPr/>
          <p:nvPr/>
        </p:nvSpPr>
        <p:spPr>
          <a:xfrm>
            <a:off x="7839197" y="4950467"/>
            <a:ext cx="2790983" cy="856694"/>
          </a:xfrm>
          <a:prstGeom prst="roundRect">
            <a:avLst/>
          </a:prstGeom>
          <a:solidFill>
            <a:srgbClr val="D3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Se prueban 4 conjuntos de valores de parámetros</a:t>
            </a:r>
          </a:p>
        </p:txBody>
      </p:sp>
      <p:sp>
        <p:nvSpPr>
          <p:cNvPr id="16" name="Flecha: a la derecha 15">
            <a:extLst>
              <a:ext uri="{FF2B5EF4-FFF2-40B4-BE49-F238E27FC236}">
                <a16:creationId xmlns:a16="http://schemas.microsoft.com/office/drawing/2014/main" id="{D89B8677-8880-4B7D-9EA8-DD744F7E6916}"/>
              </a:ext>
            </a:extLst>
          </p:cNvPr>
          <p:cNvSpPr/>
          <p:nvPr/>
        </p:nvSpPr>
        <p:spPr>
          <a:xfrm>
            <a:off x="8427128" y="1577590"/>
            <a:ext cx="326994" cy="178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 la derecha 16">
            <a:extLst>
              <a:ext uri="{FF2B5EF4-FFF2-40B4-BE49-F238E27FC236}">
                <a16:creationId xmlns:a16="http://schemas.microsoft.com/office/drawing/2014/main" id="{A3CAC81D-A6EE-4354-95B3-A6946CE4CE8F}"/>
              </a:ext>
            </a:extLst>
          </p:cNvPr>
          <p:cNvSpPr/>
          <p:nvPr/>
        </p:nvSpPr>
        <p:spPr>
          <a:xfrm>
            <a:off x="8427128" y="2266216"/>
            <a:ext cx="326994" cy="178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 la derecha 17">
            <a:extLst>
              <a:ext uri="{FF2B5EF4-FFF2-40B4-BE49-F238E27FC236}">
                <a16:creationId xmlns:a16="http://schemas.microsoft.com/office/drawing/2014/main" id="{2A1D3C64-F045-446F-A345-B4F46639ADF6}"/>
              </a:ext>
            </a:extLst>
          </p:cNvPr>
          <p:cNvSpPr/>
          <p:nvPr/>
        </p:nvSpPr>
        <p:spPr>
          <a:xfrm>
            <a:off x="8427128" y="2903796"/>
            <a:ext cx="326994" cy="178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6B8CD2FF-C67F-42EE-90BD-ABD56CDFFD9E}"/>
              </a:ext>
            </a:extLst>
          </p:cNvPr>
          <p:cNvSpPr/>
          <p:nvPr/>
        </p:nvSpPr>
        <p:spPr>
          <a:xfrm>
            <a:off x="8427128" y="3601802"/>
            <a:ext cx="326994" cy="178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Abrir llave 19">
            <a:extLst>
              <a:ext uri="{FF2B5EF4-FFF2-40B4-BE49-F238E27FC236}">
                <a16:creationId xmlns:a16="http://schemas.microsoft.com/office/drawing/2014/main" id="{15418FE3-073B-4260-812E-27A2DF4C2A68}"/>
              </a:ext>
            </a:extLst>
          </p:cNvPr>
          <p:cNvSpPr/>
          <p:nvPr/>
        </p:nvSpPr>
        <p:spPr>
          <a:xfrm rot="16200000">
            <a:off x="8925706" y="2433218"/>
            <a:ext cx="617966" cy="4079903"/>
          </a:xfrm>
          <a:prstGeom prst="leftBrace">
            <a:avLst>
              <a:gd name="adj1" fmla="val 3616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73932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7DB9A7B-2EDE-43DD-AA76-1509EBD500AC}"/>
              </a:ext>
            </a:extLst>
          </p:cNvPr>
          <p:cNvPicPr/>
          <p:nvPr/>
        </p:nvPicPr>
        <p:blipFill rotWithShape="1">
          <a:blip r:embed="rId2">
            <a:extLst>
              <a:ext uri="{28A0092B-C50C-407E-A947-70E740481C1C}">
                <a14:useLocalDpi xmlns:a14="http://schemas.microsoft.com/office/drawing/2010/main" val="0"/>
              </a:ext>
            </a:extLst>
          </a:blip>
          <a:srcRect l="6182" r="6612"/>
          <a:stretch/>
        </p:blipFill>
        <p:spPr bwMode="auto">
          <a:xfrm>
            <a:off x="6130031" y="2601157"/>
            <a:ext cx="5069149" cy="2997761"/>
          </a:xfrm>
          <a:prstGeom prst="rect">
            <a:avLst/>
          </a:prstGeom>
          <a:noFill/>
          <a:ln>
            <a:noFill/>
          </a:ln>
        </p:spPr>
      </p:pic>
      <p:pic>
        <p:nvPicPr>
          <p:cNvPr id="7" name="Imagen 6">
            <a:extLst>
              <a:ext uri="{FF2B5EF4-FFF2-40B4-BE49-F238E27FC236}">
                <a16:creationId xmlns:a16="http://schemas.microsoft.com/office/drawing/2014/main" id="{92D0A7A1-1E1C-41A8-8AA1-29E57AA7BB17}"/>
              </a:ext>
            </a:extLst>
          </p:cNvPr>
          <p:cNvPicPr/>
          <p:nvPr/>
        </p:nvPicPr>
        <p:blipFill rotWithShape="1">
          <a:blip r:embed="rId3">
            <a:extLst>
              <a:ext uri="{28A0092B-C50C-407E-A947-70E740481C1C}">
                <a14:useLocalDpi xmlns:a14="http://schemas.microsoft.com/office/drawing/2010/main" val="0"/>
              </a:ext>
            </a:extLst>
          </a:blip>
          <a:srcRect l="5611" r="7184"/>
          <a:stretch/>
        </p:blipFill>
        <p:spPr bwMode="auto">
          <a:xfrm>
            <a:off x="657223" y="2601157"/>
            <a:ext cx="5069149" cy="2997761"/>
          </a:xfrm>
          <a:prstGeom prst="rect">
            <a:avLst/>
          </a:prstGeom>
          <a:noFill/>
          <a:ln>
            <a:noFill/>
          </a:ln>
        </p:spPr>
      </p:pic>
      <p:sp>
        <p:nvSpPr>
          <p:cNvPr id="8" name="Título 1">
            <a:extLst>
              <a:ext uri="{FF2B5EF4-FFF2-40B4-BE49-F238E27FC236}">
                <a16:creationId xmlns:a16="http://schemas.microsoft.com/office/drawing/2014/main" id="{CAA01579-437A-4EF0-818E-A3E451873337}"/>
              </a:ext>
            </a:extLst>
          </p:cNvPr>
          <p:cNvSpPr>
            <a:spLocks noGrp="1"/>
          </p:cNvSpPr>
          <p:nvPr>
            <p:ph type="title"/>
          </p:nvPr>
        </p:nvSpPr>
        <p:spPr>
          <a:xfrm>
            <a:off x="657224" y="499533"/>
            <a:ext cx="10772775" cy="716708"/>
          </a:xfrm>
        </p:spPr>
        <p:txBody>
          <a:bodyPr>
            <a:normAutofit fontScale="90000"/>
          </a:bodyPr>
          <a:lstStyle/>
          <a:p>
            <a:r>
              <a:rPr lang="es-EC" dirty="0"/>
              <a:t>Análisis de discontinuidades</a:t>
            </a:r>
          </a:p>
        </p:txBody>
      </p:sp>
      <p:sp>
        <p:nvSpPr>
          <p:cNvPr id="9" name="Rectángulo: esquinas redondeadas 8">
            <a:extLst>
              <a:ext uri="{FF2B5EF4-FFF2-40B4-BE49-F238E27FC236}">
                <a16:creationId xmlns:a16="http://schemas.microsoft.com/office/drawing/2014/main" id="{F387524A-788A-4668-BA4F-1DCF26B250AE}"/>
              </a:ext>
            </a:extLst>
          </p:cNvPr>
          <p:cNvSpPr/>
          <p:nvPr/>
        </p:nvSpPr>
        <p:spPr>
          <a:xfrm>
            <a:off x="1525398" y="5744571"/>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TE10</a:t>
            </a:r>
          </a:p>
        </p:txBody>
      </p:sp>
      <p:sp>
        <p:nvSpPr>
          <p:cNvPr id="10" name="Rectángulo: esquinas redondeadas 9">
            <a:extLst>
              <a:ext uri="{FF2B5EF4-FFF2-40B4-BE49-F238E27FC236}">
                <a16:creationId xmlns:a16="http://schemas.microsoft.com/office/drawing/2014/main" id="{E40BB243-C210-4E93-8E52-41BE6DD614A8}"/>
              </a:ext>
            </a:extLst>
          </p:cNvPr>
          <p:cNvSpPr/>
          <p:nvPr/>
        </p:nvSpPr>
        <p:spPr>
          <a:xfrm>
            <a:off x="6995523" y="5744570"/>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TE01</a:t>
            </a:r>
          </a:p>
        </p:txBody>
      </p:sp>
      <p:sp>
        <p:nvSpPr>
          <p:cNvPr id="11" name="Rectángulo: esquinas redondeadas 10">
            <a:extLst>
              <a:ext uri="{FF2B5EF4-FFF2-40B4-BE49-F238E27FC236}">
                <a16:creationId xmlns:a16="http://schemas.microsoft.com/office/drawing/2014/main" id="{8DDCB424-315D-470B-8752-00DE7BB3C682}"/>
              </a:ext>
            </a:extLst>
          </p:cNvPr>
          <p:cNvSpPr/>
          <p:nvPr/>
        </p:nvSpPr>
        <p:spPr>
          <a:xfrm>
            <a:off x="3382392" y="1597981"/>
            <a:ext cx="5069150" cy="62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Guía al añadir sección 1</a:t>
            </a:r>
          </a:p>
        </p:txBody>
      </p:sp>
    </p:spTree>
    <p:extLst>
      <p:ext uri="{BB962C8B-B14F-4D97-AF65-F5344CB8AC3E}">
        <p14:creationId xmlns:p14="http://schemas.microsoft.com/office/powerpoint/2010/main" val="30024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DE618D0-28D2-4EDA-AB67-3374C930E65C}"/>
              </a:ext>
            </a:extLst>
          </p:cNvPr>
          <p:cNvSpPr txBox="1">
            <a:spLocks/>
          </p:cNvSpPr>
          <p:nvPr/>
        </p:nvSpPr>
        <p:spPr>
          <a:xfrm>
            <a:off x="657224" y="499533"/>
            <a:ext cx="10772775" cy="7167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a:t>Análisis de discontinuidades</a:t>
            </a:r>
            <a:endParaRPr lang="es-EC" dirty="0"/>
          </a:p>
        </p:txBody>
      </p:sp>
      <p:pic>
        <p:nvPicPr>
          <p:cNvPr id="5" name="Imagen 4">
            <a:extLst>
              <a:ext uri="{FF2B5EF4-FFF2-40B4-BE49-F238E27FC236}">
                <a16:creationId xmlns:a16="http://schemas.microsoft.com/office/drawing/2014/main" id="{BDA0362C-C8F4-4CFD-B9E3-876519F03A06}"/>
              </a:ext>
            </a:extLst>
          </p:cNvPr>
          <p:cNvPicPr/>
          <p:nvPr/>
        </p:nvPicPr>
        <p:blipFill rotWithShape="1">
          <a:blip r:embed="rId2">
            <a:extLst>
              <a:ext uri="{28A0092B-C50C-407E-A947-70E740481C1C}">
                <a14:useLocalDpi xmlns:a14="http://schemas.microsoft.com/office/drawing/2010/main" val="0"/>
              </a:ext>
            </a:extLst>
          </a:blip>
          <a:srcRect l="6006" r="6743"/>
          <a:stretch/>
        </p:blipFill>
        <p:spPr bwMode="auto">
          <a:xfrm>
            <a:off x="727968" y="2601157"/>
            <a:ext cx="5069149" cy="2965142"/>
          </a:xfrm>
          <a:prstGeom prst="rect">
            <a:avLst/>
          </a:prstGeom>
          <a:noFill/>
          <a:ln>
            <a:noFill/>
          </a:ln>
        </p:spPr>
      </p:pic>
      <p:pic>
        <p:nvPicPr>
          <p:cNvPr id="6" name="Imagen 5">
            <a:extLst>
              <a:ext uri="{FF2B5EF4-FFF2-40B4-BE49-F238E27FC236}">
                <a16:creationId xmlns:a16="http://schemas.microsoft.com/office/drawing/2014/main" id="{123D830C-AAA3-4B38-95DC-CC285B7E569E}"/>
              </a:ext>
            </a:extLst>
          </p:cNvPr>
          <p:cNvPicPr/>
          <p:nvPr/>
        </p:nvPicPr>
        <p:blipFill rotWithShape="1">
          <a:blip r:embed="rId3">
            <a:extLst>
              <a:ext uri="{28A0092B-C50C-407E-A947-70E740481C1C}">
                <a14:useLocalDpi xmlns:a14="http://schemas.microsoft.com/office/drawing/2010/main" val="0"/>
              </a:ext>
            </a:extLst>
          </a:blip>
          <a:srcRect l="6006" r="6743"/>
          <a:stretch/>
        </p:blipFill>
        <p:spPr bwMode="auto">
          <a:xfrm>
            <a:off x="6198093" y="2601157"/>
            <a:ext cx="5005525" cy="2965142"/>
          </a:xfrm>
          <a:prstGeom prst="rect">
            <a:avLst/>
          </a:prstGeom>
          <a:noFill/>
          <a:ln>
            <a:noFill/>
          </a:ln>
        </p:spPr>
      </p:pic>
      <p:sp>
        <p:nvSpPr>
          <p:cNvPr id="7" name="Rectángulo: esquinas redondeadas 6">
            <a:extLst>
              <a:ext uri="{FF2B5EF4-FFF2-40B4-BE49-F238E27FC236}">
                <a16:creationId xmlns:a16="http://schemas.microsoft.com/office/drawing/2014/main" id="{A9878323-4FB9-4D46-B9F4-09D5E08FEA19}"/>
              </a:ext>
            </a:extLst>
          </p:cNvPr>
          <p:cNvSpPr/>
          <p:nvPr/>
        </p:nvSpPr>
        <p:spPr>
          <a:xfrm>
            <a:off x="1525398" y="5744571"/>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TE10</a:t>
            </a:r>
          </a:p>
        </p:txBody>
      </p:sp>
      <p:sp>
        <p:nvSpPr>
          <p:cNvPr id="8" name="Rectángulo: esquinas redondeadas 7">
            <a:extLst>
              <a:ext uri="{FF2B5EF4-FFF2-40B4-BE49-F238E27FC236}">
                <a16:creationId xmlns:a16="http://schemas.microsoft.com/office/drawing/2014/main" id="{0DFDEDCF-2AF6-41E7-954F-AD3682768FED}"/>
              </a:ext>
            </a:extLst>
          </p:cNvPr>
          <p:cNvSpPr/>
          <p:nvPr/>
        </p:nvSpPr>
        <p:spPr>
          <a:xfrm>
            <a:off x="6995523" y="5744570"/>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TE01</a:t>
            </a:r>
          </a:p>
        </p:txBody>
      </p:sp>
      <p:sp>
        <p:nvSpPr>
          <p:cNvPr id="9" name="Rectángulo: esquinas redondeadas 8">
            <a:extLst>
              <a:ext uri="{FF2B5EF4-FFF2-40B4-BE49-F238E27FC236}">
                <a16:creationId xmlns:a16="http://schemas.microsoft.com/office/drawing/2014/main" id="{7E2C6010-86F5-43A2-B8EA-99301873AAFF}"/>
              </a:ext>
            </a:extLst>
          </p:cNvPr>
          <p:cNvSpPr/>
          <p:nvPr/>
        </p:nvSpPr>
        <p:spPr>
          <a:xfrm>
            <a:off x="3382392" y="1597981"/>
            <a:ext cx="5069150" cy="62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Guía al añadir sección 2</a:t>
            </a:r>
          </a:p>
        </p:txBody>
      </p:sp>
    </p:spTree>
    <p:extLst>
      <p:ext uri="{BB962C8B-B14F-4D97-AF65-F5344CB8AC3E}">
        <p14:creationId xmlns:p14="http://schemas.microsoft.com/office/powerpoint/2010/main" val="1715779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CD23B4-1C99-49C9-B613-7EB14D55F7D3}"/>
              </a:ext>
            </a:extLst>
          </p:cNvPr>
          <p:cNvSpPr txBox="1">
            <a:spLocks/>
          </p:cNvSpPr>
          <p:nvPr/>
        </p:nvSpPr>
        <p:spPr>
          <a:xfrm>
            <a:off x="657224" y="499533"/>
            <a:ext cx="10772775" cy="7167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a:t>Análisis de discontinuidades</a:t>
            </a:r>
            <a:endParaRPr lang="es-EC" dirty="0"/>
          </a:p>
        </p:txBody>
      </p:sp>
      <p:pic>
        <p:nvPicPr>
          <p:cNvPr id="5" name="Imagen 4">
            <a:extLst>
              <a:ext uri="{FF2B5EF4-FFF2-40B4-BE49-F238E27FC236}">
                <a16:creationId xmlns:a16="http://schemas.microsoft.com/office/drawing/2014/main" id="{F046D7E5-417A-4D10-BA20-91C355BA07AB}"/>
              </a:ext>
            </a:extLst>
          </p:cNvPr>
          <p:cNvPicPr/>
          <p:nvPr/>
        </p:nvPicPr>
        <p:blipFill rotWithShape="1">
          <a:blip r:embed="rId2">
            <a:extLst>
              <a:ext uri="{28A0092B-C50C-407E-A947-70E740481C1C}">
                <a14:useLocalDpi xmlns:a14="http://schemas.microsoft.com/office/drawing/2010/main" val="0"/>
              </a:ext>
            </a:extLst>
          </a:blip>
          <a:srcRect l="6346" r="6913"/>
          <a:stretch/>
        </p:blipFill>
        <p:spPr bwMode="auto">
          <a:xfrm>
            <a:off x="6239480" y="2601157"/>
            <a:ext cx="5069149" cy="3014079"/>
          </a:xfrm>
          <a:prstGeom prst="rect">
            <a:avLst/>
          </a:prstGeom>
          <a:noFill/>
          <a:ln>
            <a:noFill/>
          </a:ln>
        </p:spPr>
      </p:pic>
      <p:pic>
        <p:nvPicPr>
          <p:cNvPr id="6" name="Imagen 5">
            <a:extLst>
              <a:ext uri="{FF2B5EF4-FFF2-40B4-BE49-F238E27FC236}">
                <a16:creationId xmlns:a16="http://schemas.microsoft.com/office/drawing/2014/main" id="{99EDEF5C-C007-47D2-A660-E5ECB77E0751}"/>
              </a:ext>
            </a:extLst>
          </p:cNvPr>
          <p:cNvPicPr/>
          <p:nvPr/>
        </p:nvPicPr>
        <p:blipFill rotWithShape="1">
          <a:blip r:embed="rId3">
            <a:extLst>
              <a:ext uri="{28A0092B-C50C-407E-A947-70E740481C1C}">
                <a14:useLocalDpi xmlns:a14="http://schemas.microsoft.com/office/drawing/2010/main" val="0"/>
              </a:ext>
            </a:extLst>
          </a:blip>
          <a:srcRect l="6346" r="6913"/>
          <a:stretch/>
        </p:blipFill>
        <p:spPr bwMode="auto">
          <a:xfrm>
            <a:off x="769356" y="2601157"/>
            <a:ext cx="5183164" cy="3001252"/>
          </a:xfrm>
          <a:prstGeom prst="rect">
            <a:avLst/>
          </a:prstGeom>
          <a:noFill/>
          <a:ln>
            <a:noFill/>
          </a:ln>
        </p:spPr>
      </p:pic>
      <p:sp>
        <p:nvSpPr>
          <p:cNvPr id="7" name="Rectángulo: esquinas redondeadas 6">
            <a:extLst>
              <a:ext uri="{FF2B5EF4-FFF2-40B4-BE49-F238E27FC236}">
                <a16:creationId xmlns:a16="http://schemas.microsoft.com/office/drawing/2014/main" id="{F8087E9A-A56B-4FFD-9A12-4F0CFB272EAC}"/>
              </a:ext>
            </a:extLst>
          </p:cNvPr>
          <p:cNvSpPr/>
          <p:nvPr/>
        </p:nvSpPr>
        <p:spPr>
          <a:xfrm>
            <a:off x="1525398" y="5744571"/>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TE10</a:t>
            </a:r>
          </a:p>
        </p:txBody>
      </p:sp>
      <p:sp>
        <p:nvSpPr>
          <p:cNvPr id="8" name="Rectángulo: esquinas redondeadas 7">
            <a:extLst>
              <a:ext uri="{FF2B5EF4-FFF2-40B4-BE49-F238E27FC236}">
                <a16:creationId xmlns:a16="http://schemas.microsoft.com/office/drawing/2014/main" id="{ACDB8813-8FA2-43EF-9951-57D34FCD8C5E}"/>
              </a:ext>
            </a:extLst>
          </p:cNvPr>
          <p:cNvSpPr/>
          <p:nvPr/>
        </p:nvSpPr>
        <p:spPr>
          <a:xfrm>
            <a:off x="6995523" y="5744570"/>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TE01</a:t>
            </a:r>
          </a:p>
        </p:txBody>
      </p:sp>
      <p:sp>
        <p:nvSpPr>
          <p:cNvPr id="9" name="Rectángulo: esquinas redondeadas 8">
            <a:extLst>
              <a:ext uri="{FF2B5EF4-FFF2-40B4-BE49-F238E27FC236}">
                <a16:creationId xmlns:a16="http://schemas.microsoft.com/office/drawing/2014/main" id="{13E863D8-1DF9-487A-BFFA-01B3BD740CFB}"/>
              </a:ext>
            </a:extLst>
          </p:cNvPr>
          <p:cNvSpPr/>
          <p:nvPr/>
        </p:nvSpPr>
        <p:spPr>
          <a:xfrm>
            <a:off x="3382392" y="1597981"/>
            <a:ext cx="5069150" cy="62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Guía al añadir sección 3</a:t>
            </a:r>
          </a:p>
        </p:txBody>
      </p:sp>
    </p:spTree>
    <p:extLst>
      <p:ext uri="{BB962C8B-B14F-4D97-AF65-F5344CB8AC3E}">
        <p14:creationId xmlns:p14="http://schemas.microsoft.com/office/powerpoint/2010/main" val="286635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D96269C-9D49-4655-B038-76C876738A4C}"/>
              </a:ext>
            </a:extLst>
          </p:cNvPr>
          <p:cNvSpPr txBox="1">
            <a:spLocks/>
          </p:cNvSpPr>
          <p:nvPr/>
        </p:nvSpPr>
        <p:spPr>
          <a:xfrm>
            <a:off x="657224" y="499533"/>
            <a:ext cx="10772775" cy="7167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dirty="0"/>
              <a:t>Análisis de discontinuidades</a:t>
            </a:r>
          </a:p>
        </p:txBody>
      </p:sp>
      <p:pic>
        <p:nvPicPr>
          <p:cNvPr id="5" name="Imagen 4">
            <a:extLst>
              <a:ext uri="{FF2B5EF4-FFF2-40B4-BE49-F238E27FC236}">
                <a16:creationId xmlns:a16="http://schemas.microsoft.com/office/drawing/2014/main" id="{D9B311CE-D6B9-4618-B2AC-84FCC70C0EB6}"/>
              </a:ext>
            </a:extLst>
          </p:cNvPr>
          <p:cNvPicPr/>
          <p:nvPr/>
        </p:nvPicPr>
        <p:blipFill rotWithShape="1">
          <a:blip r:embed="rId2">
            <a:extLst>
              <a:ext uri="{28A0092B-C50C-407E-A947-70E740481C1C}">
                <a14:useLocalDpi xmlns:a14="http://schemas.microsoft.com/office/drawing/2010/main" val="0"/>
              </a:ext>
            </a:extLst>
          </a:blip>
          <a:srcRect l="6358" r="7092"/>
          <a:stretch/>
        </p:blipFill>
        <p:spPr bwMode="auto">
          <a:xfrm>
            <a:off x="695378" y="2672180"/>
            <a:ext cx="5217150" cy="2916658"/>
          </a:xfrm>
          <a:prstGeom prst="rect">
            <a:avLst/>
          </a:prstGeom>
          <a:noFill/>
          <a:ln>
            <a:noFill/>
          </a:ln>
        </p:spPr>
      </p:pic>
      <p:pic>
        <p:nvPicPr>
          <p:cNvPr id="6" name="Imagen 5">
            <a:extLst>
              <a:ext uri="{FF2B5EF4-FFF2-40B4-BE49-F238E27FC236}">
                <a16:creationId xmlns:a16="http://schemas.microsoft.com/office/drawing/2014/main" id="{201A816C-6D9F-4379-BAA7-4D3DAE52DA6E}"/>
              </a:ext>
            </a:extLst>
          </p:cNvPr>
          <p:cNvPicPr/>
          <p:nvPr/>
        </p:nvPicPr>
        <p:blipFill rotWithShape="1">
          <a:blip r:embed="rId3">
            <a:extLst>
              <a:ext uri="{28A0092B-C50C-407E-A947-70E740481C1C}">
                <a14:useLocalDpi xmlns:a14="http://schemas.microsoft.com/office/drawing/2010/main" val="0"/>
              </a:ext>
            </a:extLst>
          </a:blip>
          <a:srcRect l="6358" r="7092"/>
          <a:stretch/>
        </p:blipFill>
        <p:spPr bwMode="auto">
          <a:xfrm>
            <a:off x="6165503" y="2672180"/>
            <a:ext cx="5217150" cy="2916657"/>
          </a:xfrm>
          <a:prstGeom prst="rect">
            <a:avLst/>
          </a:prstGeom>
          <a:noFill/>
          <a:ln>
            <a:noFill/>
          </a:ln>
        </p:spPr>
      </p:pic>
      <p:sp>
        <p:nvSpPr>
          <p:cNvPr id="7" name="Rectángulo: esquinas redondeadas 6">
            <a:extLst>
              <a:ext uri="{FF2B5EF4-FFF2-40B4-BE49-F238E27FC236}">
                <a16:creationId xmlns:a16="http://schemas.microsoft.com/office/drawing/2014/main" id="{74FE272F-5915-402E-9DD1-D109009629C5}"/>
              </a:ext>
            </a:extLst>
          </p:cNvPr>
          <p:cNvSpPr/>
          <p:nvPr/>
        </p:nvSpPr>
        <p:spPr>
          <a:xfrm>
            <a:off x="1525398" y="5744571"/>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TE10</a:t>
            </a:r>
          </a:p>
        </p:txBody>
      </p:sp>
      <p:sp>
        <p:nvSpPr>
          <p:cNvPr id="8" name="Rectángulo: esquinas redondeadas 7">
            <a:extLst>
              <a:ext uri="{FF2B5EF4-FFF2-40B4-BE49-F238E27FC236}">
                <a16:creationId xmlns:a16="http://schemas.microsoft.com/office/drawing/2014/main" id="{4A6F287E-37C7-46A5-9B31-24D23BC6BF4D}"/>
              </a:ext>
            </a:extLst>
          </p:cNvPr>
          <p:cNvSpPr/>
          <p:nvPr/>
        </p:nvSpPr>
        <p:spPr>
          <a:xfrm>
            <a:off x="6995523" y="5744570"/>
            <a:ext cx="3401709"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de modo TE01</a:t>
            </a:r>
          </a:p>
        </p:txBody>
      </p:sp>
      <p:sp>
        <p:nvSpPr>
          <p:cNvPr id="9" name="Rectángulo: esquinas redondeadas 8">
            <a:extLst>
              <a:ext uri="{FF2B5EF4-FFF2-40B4-BE49-F238E27FC236}">
                <a16:creationId xmlns:a16="http://schemas.microsoft.com/office/drawing/2014/main" id="{7857FA1F-BB78-405B-936E-FFAC09242319}"/>
              </a:ext>
            </a:extLst>
          </p:cNvPr>
          <p:cNvSpPr/>
          <p:nvPr/>
        </p:nvSpPr>
        <p:spPr>
          <a:xfrm>
            <a:off x="3382392" y="1597981"/>
            <a:ext cx="5069150" cy="62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Guía al añadir sección 4</a:t>
            </a:r>
          </a:p>
        </p:txBody>
      </p:sp>
    </p:spTree>
    <p:extLst>
      <p:ext uri="{BB962C8B-B14F-4D97-AF65-F5344CB8AC3E}">
        <p14:creationId xmlns:p14="http://schemas.microsoft.com/office/powerpoint/2010/main" val="110509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C6827B4-DFC0-4379-858C-6A6CD0221A31}"/>
              </a:ext>
            </a:extLst>
          </p:cNvPr>
          <p:cNvSpPr txBox="1">
            <a:spLocks/>
          </p:cNvSpPr>
          <p:nvPr/>
        </p:nvSpPr>
        <p:spPr>
          <a:xfrm>
            <a:off x="657224" y="499533"/>
            <a:ext cx="10772775" cy="7167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dirty="0"/>
              <a:t>Adaptaciones</a:t>
            </a:r>
          </a:p>
        </p:txBody>
      </p:sp>
      <p:pic>
        <p:nvPicPr>
          <p:cNvPr id="5" name="Imagen 4">
            <a:extLst>
              <a:ext uri="{FF2B5EF4-FFF2-40B4-BE49-F238E27FC236}">
                <a16:creationId xmlns:a16="http://schemas.microsoft.com/office/drawing/2014/main" id="{6B1FDCD5-9958-498E-8008-503AE604093A}"/>
              </a:ext>
            </a:extLst>
          </p:cNvPr>
          <p:cNvPicPr/>
          <p:nvPr/>
        </p:nvPicPr>
        <p:blipFill rotWithShape="1">
          <a:blip r:embed="rId2">
            <a:extLst>
              <a:ext uri="{28A0092B-C50C-407E-A947-70E740481C1C}">
                <a14:useLocalDpi xmlns:a14="http://schemas.microsoft.com/office/drawing/2010/main" val="0"/>
              </a:ext>
            </a:extLst>
          </a:blip>
          <a:srcRect l="5903" r="8016"/>
          <a:stretch/>
        </p:blipFill>
        <p:spPr bwMode="auto">
          <a:xfrm>
            <a:off x="6005538" y="2734919"/>
            <a:ext cx="4958179" cy="2920156"/>
          </a:xfrm>
          <a:prstGeom prst="rect">
            <a:avLst/>
          </a:prstGeom>
          <a:noFill/>
          <a:ln>
            <a:noFill/>
          </a:ln>
        </p:spPr>
      </p:pic>
      <p:pic>
        <p:nvPicPr>
          <p:cNvPr id="6" name="Imagen 5">
            <a:extLst>
              <a:ext uri="{FF2B5EF4-FFF2-40B4-BE49-F238E27FC236}">
                <a16:creationId xmlns:a16="http://schemas.microsoft.com/office/drawing/2014/main" id="{8D38B2AD-503E-487C-BAB5-CC9062AF0546}"/>
              </a:ext>
            </a:extLst>
          </p:cNvPr>
          <p:cNvPicPr/>
          <p:nvPr/>
        </p:nvPicPr>
        <p:blipFill rotWithShape="1">
          <a:blip r:embed="rId3">
            <a:extLst>
              <a:ext uri="{28A0092B-C50C-407E-A947-70E740481C1C}">
                <a14:useLocalDpi xmlns:a14="http://schemas.microsoft.com/office/drawing/2010/main" val="0"/>
              </a:ext>
            </a:extLst>
          </a:blip>
          <a:srcRect l="6363" r="8974"/>
          <a:stretch/>
        </p:blipFill>
        <p:spPr bwMode="auto">
          <a:xfrm>
            <a:off x="657224" y="2734918"/>
            <a:ext cx="5033362" cy="2920157"/>
          </a:xfrm>
          <a:prstGeom prst="rect">
            <a:avLst/>
          </a:prstGeom>
          <a:noFill/>
          <a:ln>
            <a:noFill/>
          </a:ln>
        </p:spPr>
      </p:pic>
      <p:sp>
        <p:nvSpPr>
          <p:cNvPr id="7" name="Rectángulo: esquinas redondeadas 6">
            <a:extLst>
              <a:ext uri="{FF2B5EF4-FFF2-40B4-BE49-F238E27FC236}">
                <a16:creationId xmlns:a16="http://schemas.microsoft.com/office/drawing/2014/main" id="{FBB07D92-D398-46FF-A045-E8D07197BC4B}"/>
              </a:ext>
            </a:extLst>
          </p:cNvPr>
          <p:cNvSpPr/>
          <p:nvPr/>
        </p:nvSpPr>
        <p:spPr>
          <a:xfrm>
            <a:off x="4678531" y="1988598"/>
            <a:ext cx="2547892" cy="487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Dividir parámetros por k=1,964</a:t>
            </a:r>
          </a:p>
        </p:txBody>
      </p:sp>
      <p:sp>
        <p:nvSpPr>
          <p:cNvPr id="8" name="Rectángulo: esquinas redondeadas 7">
            <a:extLst>
              <a:ext uri="{FF2B5EF4-FFF2-40B4-BE49-F238E27FC236}">
                <a16:creationId xmlns:a16="http://schemas.microsoft.com/office/drawing/2014/main" id="{480E9F24-7262-4733-8FD9-09D21803E9F4}"/>
              </a:ext>
            </a:extLst>
          </p:cNvPr>
          <p:cNvSpPr/>
          <p:nvPr/>
        </p:nvSpPr>
        <p:spPr>
          <a:xfrm>
            <a:off x="1578056" y="5950094"/>
            <a:ext cx="3242517"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S11 para TE10 y TE01</a:t>
            </a:r>
          </a:p>
        </p:txBody>
      </p:sp>
      <p:sp>
        <p:nvSpPr>
          <p:cNvPr id="9" name="Rectángulo: esquinas redondeadas 8">
            <a:extLst>
              <a:ext uri="{FF2B5EF4-FFF2-40B4-BE49-F238E27FC236}">
                <a16:creationId xmlns:a16="http://schemas.microsoft.com/office/drawing/2014/main" id="{C0AFF6EB-691C-4793-92D6-BD5BB921E3D1}"/>
              </a:ext>
            </a:extLst>
          </p:cNvPr>
          <p:cNvSpPr/>
          <p:nvPr/>
        </p:nvSpPr>
        <p:spPr>
          <a:xfrm>
            <a:off x="6524882" y="5950093"/>
            <a:ext cx="3919490" cy="408373"/>
          </a:xfrm>
          <a:prstGeom prst="roundRect">
            <a:avLst/>
          </a:prstGeom>
          <a:solidFill>
            <a:srgbClr val="F9A9F3"/>
          </a:solidFill>
          <a:ln>
            <a:solidFill>
              <a:srgbClr val="F9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Respuesta S21 y S31 para TE10 y TE01</a:t>
            </a:r>
          </a:p>
        </p:txBody>
      </p:sp>
      <p:sp>
        <p:nvSpPr>
          <p:cNvPr id="10" name="Flecha: doblada hacia arriba 9">
            <a:extLst>
              <a:ext uri="{FF2B5EF4-FFF2-40B4-BE49-F238E27FC236}">
                <a16:creationId xmlns:a16="http://schemas.microsoft.com/office/drawing/2014/main" id="{E18693B8-A4AC-445B-A139-5AB686DB305A}"/>
              </a:ext>
            </a:extLst>
          </p:cNvPr>
          <p:cNvSpPr/>
          <p:nvPr/>
        </p:nvSpPr>
        <p:spPr>
          <a:xfrm flipV="1">
            <a:off x="7439487" y="2151377"/>
            <a:ext cx="1251752" cy="577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oblada hacia arriba 10">
            <a:extLst>
              <a:ext uri="{FF2B5EF4-FFF2-40B4-BE49-F238E27FC236}">
                <a16:creationId xmlns:a16="http://schemas.microsoft.com/office/drawing/2014/main" id="{AE91E6B7-CE19-45C9-8D5E-C1DF9DE32CD3}"/>
              </a:ext>
            </a:extLst>
          </p:cNvPr>
          <p:cNvSpPr/>
          <p:nvPr/>
        </p:nvSpPr>
        <p:spPr>
          <a:xfrm rot="10800000">
            <a:off x="3213715" y="2151375"/>
            <a:ext cx="1251752" cy="577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esquinas redondeadas 12">
            <a:extLst>
              <a:ext uri="{FF2B5EF4-FFF2-40B4-BE49-F238E27FC236}">
                <a16:creationId xmlns:a16="http://schemas.microsoft.com/office/drawing/2014/main" id="{1F16BC78-5856-45BD-A688-36C80ED2563E}"/>
              </a:ext>
            </a:extLst>
          </p:cNvPr>
          <p:cNvSpPr/>
          <p:nvPr/>
        </p:nvSpPr>
        <p:spPr>
          <a:xfrm>
            <a:off x="4678531" y="1267421"/>
            <a:ext cx="2547892" cy="487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rPr>
              <a:t>Banda Ka</a:t>
            </a:r>
          </a:p>
        </p:txBody>
      </p:sp>
      <p:cxnSp>
        <p:nvCxnSpPr>
          <p:cNvPr id="15" name="Conector recto de flecha 14">
            <a:extLst>
              <a:ext uri="{FF2B5EF4-FFF2-40B4-BE49-F238E27FC236}">
                <a16:creationId xmlns:a16="http://schemas.microsoft.com/office/drawing/2014/main" id="{15D72765-A804-45C7-B893-3A8245592084}"/>
              </a:ext>
            </a:extLst>
          </p:cNvPr>
          <p:cNvCxnSpPr>
            <a:cxnSpLocks/>
            <a:stCxn id="13" idx="2"/>
            <a:endCxn id="7" idx="0"/>
          </p:cNvCxnSpPr>
          <p:nvPr/>
        </p:nvCxnSpPr>
        <p:spPr>
          <a:xfrm>
            <a:off x="5952477" y="1755097"/>
            <a:ext cx="0" cy="233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9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BD9A5-B5DE-40EC-97ED-42E4699EBD8B}"/>
              </a:ext>
            </a:extLst>
          </p:cNvPr>
          <p:cNvSpPr>
            <a:spLocks noGrp="1"/>
          </p:cNvSpPr>
          <p:nvPr>
            <p:ph type="title"/>
          </p:nvPr>
        </p:nvSpPr>
        <p:spPr>
          <a:xfrm>
            <a:off x="4546985" y="2351984"/>
            <a:ext cx="3098030" cy="1658198"/>
          </a:xfrm>
        </p:spPr>
        <p:txBody>
          <a:bodyPr/>
          <a:lstStyle/>
          <a:p>
            <a:r>
              <a:rPr lang="es-EC" dirty="0"/>
              <a:t>Esquemas</a:t>
            </a:r>
          </a:p>
        </p:txBody>
      </p:sp>
    </p:spTree>
    <p:extLst>
      <p:ext uri="{BB962C8B-B14F-4D97-AF65-F5344CB8AC3E}">
        <p14:creationId xmlns:p14="http://schemas.microsoft.com/office/powerpoint/2010/main" val="279329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853D8-6D44-4A78-A41D-6A739A2B7E30}"/>
              </a:ext>
            </a:extLst>
          </p:cNvPr>
          <p:cNvSpPr>
            <a:spLocks noGrp="1"/>
          </p:cNvSpPr>
          <p:nvPr>
            <p:ph type="title"/>
          </p:nvPr>
        </p:nvSpPr>
        <p:spPr/>
        <p:txBody>
          <a:bodyPr/>
          <a:lstStyle/>
          <a:p>
            <a:r>
              <a:rPr lang="es-ES" dirty="0"/>
              <a:t>Esquema 2D y 3D</a:t>
            </a:r>
            <a:endParaRPr lang="es-EC" dirty="0"/>
          </a:p>
        </p:txBody>
      </p:sp>
      <p:pic>
        <p:nvPicPr>
          <p:cNvPr id="4" name="Marcador de contenido 3">
            <a:extLst>
              <a:ext uri="{FF2B5EF4-FFF2-40B4-BE49-F238E27FC236}">
                <a16:creationId xmlns:a16="http://schemas.microsoft.com/office/drawing/2014/main" id="{077A1BC9-C1E9-40C1-BE3D-4645197CA87C}"/>
              </a:ext>
            </a:extLst>
          </p:cNvPr>
          <p:cNvPicPr>
            <a:picLocks noGrp="1" noChangeAspect="1"/>
          </p:cNvPicPr>
          <p:nvPr>
            <p:ph idx="1"/>
          </p:nvPr>
        </p:nvPicPr>
        <p:blipFill>
          <a:blip r:embed="rId2"/>
          <a:stretch>
            <a:fillRect/>
          </a:stretch>
        </p:blipFill>
        <p:spPr>
          <a:xfrm>
            <a:off x="1038227" y="2419941"/>
            <a:ext cx="4758890" cy="3354250"/>
          </a:xfrm>
          <a:prstGeom prst="rect">
            <a:avLst/>
          </a:prstGeom>
        </p:spPr>
      </p:pic>
      <p:pic>
        <p:nvPicPr>
          <p:cNvPr id="5" name="Imagen 4">
            <a:extLst>
              <a:ext uri="{FF2B5EF4-FFF2-40B4-BE49-F238E27FC236}">
                <a16:creationId xmlns:a16="http://schemas.microsoft.com/office/drawing/2014/main" id="{0A4B8868-C8E0-4D68-82A9-943DA4F4C05D}"/>
              </a:ext>
            </a:extLst>
          </p:cNvPr>
          <p:cNvPicPr>
            <a:picLocks noChangeAspect="1"/>
          </p:cNvPicPr>
          <p:nvPr/>
        </p:nvPicPr>
        <p:blipFill>
          <a:blip r:embed="rId3"/>
          <a:stretch>
            <a:fillRect/>
          </a:stretch>
        </p:blipFill>
        <p:spPr>
          <a:xfrm rot="16200000">
            <a:off x="6661491" y="1163117"/>
            <a:ext cx="4097991" cy="5648579"/>
          </a:xfrm>
          <a:prstGeom prst="rect">
            <a:avLst/>
          </a:prstGeom>
        </p:spPr>
      </p:pic>
    </p:spTree>
    <p:extLst>
      <p:ext uri="{BB962C8B-B14F-4D97-AF65-F5344CB8AC3E}">
        <p14:creationId xmlns:p14="http://schemas.microsoft.com/office/powerpoint/2010/main" val="236984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EDF7A-CBE3-4B67-9F90-E984180EC21C}"/>
              </a:ext>
            </a:extLst>
          </p:cNvPr>
          <p:cNvSpPr>
            <a:spLocks noGrp="1"/>
          </p:cNvSpPr>
          <p:nvPr>
            <p:ph type="title"/>
          </p:nvPr>
        </p:nvSpPr>
        <p:spPr>
          <a:xfrm>
            <a:off x="3631078" y="2429001"/>
            <a:ext cx="4929844" cy="1658198"/>
          </a:xfrm>
        </p:spPr>
        <p:txBody>
          <a:bodyPr/>
          <a:lstStyle/>
          <a:p>
            <a:r>
              <a:rPr lang="es-EC" dirty="0"/>
              <a:t>INTRODUCCIÓN</a:t>
            </a:r>
          </a:p>
        </p:txBody>
      </p:sp>
    </p:spTree>
    <p:extLst>
      <p:ext uri="{BB962C8B-B14F-4D97-AF65-F5344CB8AC3E}">
        <p14:creationId xmlns:p14="http://schemas.microsoft.com/office/powerpoint/2010/main" val="2073158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47F72-2E33-4FF0-829A-D05B7A04F6FE}"/>
              </a:ext>
            </a:extLst>
          </p:cNvPr>
          <p:cNvSpPr>
            <a:spLocks noGrp="1"/>
          </p:cNvSpPr>
          <p:nvPr>
            <p:ph type="title"/>
          </p:nvPr>
        </p:nvSpPr>
        <p:spPr/>
        <p:txBody>
          <a:bodyPr/>
          <a:lstStyle/>
          <a:p>
            <a:r>
              <a:rPr lang="es-ES" dirty="0"/>
              <a:t>Esquema de partes de construcción</a:t>
            </a:r>
            <a:endParaRPr lang="es-EC" dirty="0"/>
          </a:p>
        </p:txBody>
      </p:sp>
      <p:graphicFrame>
        <p:nvGraphicFramePr>
          <p:cNvPr id="4" name="Objeto 3">
            <a:extLst>
              <a:ext uri="{FF2B5EF4-FFF2-40B4-BE49-F238E27FC236}">
                <a16:creationId xmlns:a16="http://schemas.microsoft.com/office/drawing/2014/main" id="{6BD4BAE0-A616-47E6-90E3-A3F7059E5476}"/>
              </a:ext>
            </a:extLst>
          </p:cNvPr>
          <p:cNvGraphicFramePr>
            <a:graphicFrameLocks noChangeAspect="1"/>
          </p:cNvGraphicFramePr>
          <p:nvPr>
            <p:extLst>
              <p:ext uri="{D42A27DB-BD31-4B8C-83A1-F6EECF244321}">
                <p14:modId xmlns:p14="http://schemas.microsoft.com/office/powerpoint/2010/main" val="2179670465"/>
              </p:ext>
            </p:extLst>
          </p:nvPr>
        </p:nvGraphicFramePr>
        <p:xfrm>
          <a:off x="838200" y="2317114"/>
          <a:ext cx="5692775" cy="3910013"/>
        </p:xfrm>
        <a:graphic>
          <a:graphicData uri="http://schemas.openxmlformats.org/presentationml/2006/ole">
            <mc:AlternateContent xmlns:mc="http://schemas.openxmlformats.org/markup-compatibility/2006">
              <mc:Choice xmlns:v="urn:schemas-microsoft-com:vml" Requires="v">
                <p:oleObj name="Documento de Solid Edge Plano" r:id="rId2" imgW="5692320" imgH="3909240" progId="SolidEdge.DraftDocument">
                  <p:embed/>
                </p:oleObj>
              </mc:Choice>
              <mc:Fallback>
                <p:oleObj name="Documento de Solid Edge Plano" r:id="rId2" imgW="5692320" imgH="3909240" progId="SolidEdge.DraftDocument">
                  <p:embed/>
                  <p:pic>
                    <p:nvPicPr>
                      <p:cNvPr id="0" name=""/>
                      <p:cNvPicPr/>
                      <p:nvPr/>
                    </p:nvPicPr>
                    <p:blipFill>
                      <a:blip r:embed="rId3"/>
                      <a:stretch>
                        <a:fillRect/>
                      </a:stretch>
                    </p:blipFill>
                    <p:spPr>
                      <a:xfrm>
                        <a:off x="838200" y="2317114"/>
                        <a:ext cx="5692775" cy="3910013"/>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33E94783-E734-4FD3-B44F-15C80349EB88}"/>
              </a:ext>
            </a:extLst>
          </p:cNvPr>
          <p:cNvGraphicFramePr>
            <a:graphicFrameLocks noChangeAspect="1"/>
          </p:cNvGraphicFramePr>
          <p:nvPr>
            <p:extLst>
              <p:ext uri="{D42A27DB-BD31-4B8C-83A1-F6EECF244321}">
                <p14:modId xmlns:p14="http://schemas.microsoft.com/office/powerpoint/2010/main" val="2820883219"/>
              </p:ext>
            </p:extLst>
          </p:nvPr>
        </p:nvGraphicFramePr>
        <p:xfrm>
          <a:off x="6994958" y="1616074"/>
          <a:ext cx="3559175" cy="4770437"/>
        </p:xfrm>
        <a:graphic>
          <a:graphicData uri="http://schemas.openxmlformats.org/presentationml/2006/ole">
            <mc:AlternateContent xmlns:mc="http://schemas.openxmlformats.org/markup-compatibility/2006">
              <mc:Choice xmlns:v="urn:schemas-microsoft-com:vml" Requires="v">
                <p:oleObj name="Documento de Solid Edge Plano" r:id="rId4" imgW="3558600" imgH="4770000" progId="SolidEdge.DraftDocument">
                  <p:embed/>
                </p:oleObj>
              </mc:Choice>
              <mc:Fallback>
                <p:oleObj name="Documento de Solid Edge Plano" r:id="rId4" imgW="3558600" imgH="4770000" progId="SolidEdge.DraftDocument">
                  <p:embed/>
                  <p:pic>
                    <p:nvPicPr>
                      <p:cNvPr id="0" name=""/>
                      <p:cNvPicPr/>
                      <p:nvPr/>
                    </p:nvPicPr>
                    <p:blipFill>
                      <a:blip r:embed="rId5"/>
                      <a:stretch>
                        <a:fillRect/>
                      </a:stretch>
                    </p:blipFill>
                    <p:spPr>
                      <a:xfrm>
                        <a:off x="6994958" y="1616074"/>
                        <a:ext cx="3559175" cy="4770437"/>
                      </a:xfrm>
                      <a:prstGeom prst="rect">
                        <a:avLst/>
                      </a:prstGeom>
                    </p:spPr>
                  </p:pic>
                </p:oleObj>
              </mc:Fallback>
            </mc:AlternateContent>
          </a:graphicData>
        </a:graphic>
      </p:graphicFrame>
    </p:spTree>
    <p:extLst>
      <p:ext uri="{BB962C8B-B14F-4D97-AF65-F5344CB8AC3E}">
        <p14:creationId xmlns:p14="http://schemas.microsoft.com/office/powerpoint/2010/main" val="199724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E8454-0AF5-455C-9662-6CA96DEA3F46}"/>
              </a:ext>
            </a:extLst>
          </p:cNvPr>
          <p:cNvSpPr>
            <a:spLocks noGrp="1"/>
          </p:cNvSpPr>
          <p:nvPr>
            <p:ph type="title"/>
          </p:nvPr>
        </p:nvSpPr>
        <p:spPr>
          <a:xfrm>
            <a:off x="592176" y="384123"/>
            <a:ext cx="10772775" cy="668767"/>
          </a:xfrm>
        </p:spPr>
        <p:txBody>
          <a:bodyPr>
            <a:normAutofit fontScale="90000"/>
          </a:bodyPr>
          <a:lstStyle/>
          <a:p>
            <a:r>
              <a:rPr lang="es-EC" dirty="0"/>
              <a:t>Conclusiones</a:t>
            </a:r>
          </a:p>
        </p:txBody>
      </p:sp>
      <p:sp>
        <p:nvSpPr>
          <p:cNvPr id="6" name="CuadroTexto 5">
            <a:extLst>
              <a:ext uri="{FF2B5EF4-FFF2-40B4-BE49-F238E27FC236}">
                <a16:creationId xmlns:a16="http://schemas.microsoft.com/office/drawing/2014/main" id="{45D5D43C-AC89-45C0-AD33-92A7230E9DE9}"/>
              </a:ext>
            </a:extLst>
          </p:cNvPr>
          <p:cNvSpPr txBox="1"/>
          <p:nvPr/>
        </p:nvSpPr>
        <p:spPr>
          <a:xfrm>
            <a:off x="762001" y="964113"/>
            <a:ext cx="10433123" cy="5554726"/>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Se han cumplido los objetivos y especificaciones establecidas, diseñando un divisor T de guía de onda cuadrada para polarización dual, alcanzando una atenuación -30dB en las pérdidas de retorno mientras se mantiene en -3dB la respuesta del coeficiente de transmisión y obteniendo una banda de trabajo entre 13.772 GHz y 14.779 GHz, representando un 7.05% de banda útil dentro de la banda </a:t>
            </a:r>
            <a:r>
              <a:rPr lang="es-EC" sz="1800" dirty="0" err="1">
                <a:effectLst/>
                <a:latin typeface="Calibri" panose="020F0502020204030204" pitchFamily="34" charset="0"/>
                <a:ea typeface="Calibri" panose="020F0502020204030204" pitchFamily="34" charset="0"/>
                <a:cs typeface="Times New Roman" panose="02020603050405020304" pitchFamily="18" charset="0"/>
              </a:rPr>
              <a:t>Ku</a:t>
            </a:r>
            <a:r>
              <a:rPr lang="es-EC"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La viabilidad para desarrollar un proyecto de diseño de guía de onda es mayor si se considera trabajar con los puntos de la guía pues aporta mayor cantidad de parámetros los cuales variar y por ende obtener mayor cantidad de resultados en base a pruebas. </a:t>
            </a:r>
          </a:p>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Al adaptar la guía de onda diseñada para la banda </a:t>
            </a:r>
            <a:r>
              <a:rPr lang="es-EC" sz="1800" dirty="0" err="1">
                <a:effectLst/>
                <a:latin typeface="Calibri" panose="020F0502020204030204" pitchFamily="34" charset="0"/>
                <a:ea typeface="Calibri" panose="020F0502020204030204" pitchFamily="34" charset="0"/>
                <a:cs typeface="Times New Roman" panose="02020603050405020304" pitchFamily="18" charset="0"/>
              </a:rPr>
              <a:t>Ku</a:t>
            </a:r>
            <a:r>
              <a:rPr lang="es-EC" sz="1800" dirty="0">
                <a:effectLst/>
                <a:latin typeface="Calibri" panose="020F0502020204030204" pitchFamily="34" charset="0"/>
                <a:ea typeface="Calibri" panose="020F0502020204030204" pitchFamily="34" charset="0"/>
                <a:cs typeface="Times New Roman" panose="02020603050405020304" pitchFamily="18" charset="0"/>
              </a:rPr>
              <a:t> para trabajar en la banda Ka se obtiene un incremento de ancho de banda casi duplicando el valor de la primera guía de onda diseñada, consiguiendo un total de 1.967GHz de banda de trabajo, un 6.69% de banda útil disponible. </a:t>
            </a:r>
          </a:p>
        </p:txBody>
      </p:sp>
    </p:spTree>
    <p:extLst>
      <p:ext uri="{BB962C8B-B14F-4D97-AF65-F5344CB8AC3E}">
        <p14:creationId xmlns:p14="http://schemas.microsoft.com/office/powerpoint/2010/main" val="412018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5CCAD58-3DED-4466-A4E3-E190050B51B8}"/>
              </a:ext>
            </a:extLst>
          </p:cNvPr>
          <p:cNvSpPr txBox="1"/>
          <p:nvPr/>
        </p:nvSpPr>
        <p:spPr>
          <a:xfrm>
            <a:off x="656948" y="1257382"/>
            <a:ext cx="11034944" cy="4446730"/>
          </a:xfrm>
          <a:prstGeom prst="rect">
            <a:avLst/>
          </a:prstGeom>
          <a:noFill/>
        </p:spPr>
        <p:txBody>
          <a:bodyPr wrap="square">
            <a:spAutoFit/>
          </a:bodyPr>
          <a:lstStyle/>
          <a:p>
            <a:pPr marL="285750" lvl="0" indent="-285750" algn="l">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El cambio más significativo durante el desarrollo del proyecto fue el ensanchamiento cerca de la entrada de la guía y el profundizar el septum (secci</a:t>
            </a:r>
            <a:r>
              <a:rPr lang="es-EC" dirty="0">
                <a:latin typeface="Calibri" panose="020F0502020204030204" pitchFamily="34" charset="0"/>
                <a:ea typeface="Calibri" panose="020F0502020204030204" pitchFamily="34" charset="0"/>
                <a:cs typeface="Times New Roman" panose="02020603050405020304" pitchFamily="18" charset="0"/>
              </a:rPr>
              <a:t>ón 1 y 2</a:t>
            </a:r>
            <a:r>
              <a:rPr lang="es-EC" sz="1800" dirty="0">
                <a:effectLst/>
                <a:latin typeface="Calibri" panose="020F0502020204030204" pitchFamily="34" charset="0"/>
                <a:ea typeface="Calibri" panose="020F0502020204030204" pitchFamily="34" charset="0"/>
                <a:cs typeface="Times New Roman" panose="02020603050405020304" pitchFamily="18" charset="0"/>
              </a:rPr>
              <a:t>); pues permite disminuir significativamente la respuesta de los coeficientes de reflexión por debajo de -20dB. Por otra parte, las modificaciones en los puntos de las secciones 3 y 4 (puntos en los brazos) favorecen la respuesta del modo TE</a:t>
            </a:r>
            <a:r>
              <a:rPr lang="es-EC" sz="1400" dirty="0">
                <a:effectLst/>
                <a:latin typeface="Calibri" panose="020F0502020204030204" pitchFamily="34" charset="0"/>
                <a:ea typeface="Calibri" panose="020F0502020204030204" pitchFamily="34" charset="0"/>
                <a:cs typeface="Times New Roman" panose="02020603050405020304" pitchFamily="18" charset="0"/>
              </a:rPr>
              <a:t>01</a:t>
            </a:r>
            <a:r>
              <a:rPr lang="es-EC" sz="1800" dirty="0">
                <a:effectLst/>
                <a:latin typeface="Calibri" panose="020F0502020204030204" pitchFamily="34" charset="0"/>
                <a:ea typeface="Calibri" panose="020F0502020204030204" pitchFamily="34" charset="0"/>
                <a:cs typeface="Times New Roman" panose="02020603050405020304" pitchFamily="18" charset="0"/>
              </a:rPr>
              <a:t> permitiendo que alcance los -30dB de atenuación en las pérdidas de retorno así como ensancha la respuesta del modo TE</a:t>
            </a:r>
            <a:r>
              <a:rPr lang="es-EC" sz="1400" dirty="0">
                <a:effectLst/>
                <a:latin typeface="Calibri" panose="020F0502020204030204" pitchFamily="34" charset="0"/>
                <a:ea typeface="Calibri" panose="020F0502020204030204" pitchFamily="34" charset="0"/>
                <a:cs typeface="Times New Roman" panose="02020603050405020304" pitchFamily="18" charset="0"/>
              </a:rPr>
              <a:t>10</a:t>
            </a:r>
            <a:r>
              <a:rPr lang="es-EC" sz="1800" dirty="0">
                <a:effectLst/>
                <a:latin typeface="Calibri" panose="020F0502020204030204" pitchFamily="34" charset="0"/>
                <a:ea typeface="Calibri" panose="020F0502020204030204" pitchFamily="34" charset="0"/>
                <a:cs typeface="Times New Roman" panose="02020603050405020304" pitchFamily="18" charset="0"/>
              </a:rPr>
              <a:t>, aumentando su banda de trabajo útil.</a:t>
            </a:r>
          </a:p>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Tras terminar el diseño y optimización del divisor Tipo T dual, las respuestas en fase de S</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21</a:t>
            </a:r>
            <a:r>
              <a:rPr lang="es-EC" sz="1800" dirty="0">
                <a:effectLst/>
                <a:latin typeface="Calibri" panose="020F0502020204030204" pitchFamily="34" charset="0"/>
                <a:ea typeface="Calibri" panose="020F0502020204030204" pitchFamily="34" charset="0"/>
                <a:cs typeface="Times New Roman" panose="02020603050405020304" pitchFamily="18" charset="0"/>
              </a:rPr>
              <a:t> y S</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31</a:t>
            </a:r>
            <a:r>
              <a:rPr lang="es-EC" sz="1800" dirty="0">
                <a:effectLst/>
                <a:latin typeface="Calibri" panose="020F0502020204030204" pitchFamily="34" charset="0"/>
                <a:ea typeface="Calibri" panose="020F0502020204030204" pitchFamily="34" charset="0"/>
                <a:cs typeface="Times New Roman" panose="02020603050405020304" pitchFamily="18" charset="0"/>
              </a:rPr>
              <a:t> del modo TE</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10</a:t>
            </a:r>
            <a:r>
              <a:rPr lang="es-EC" sz="1800" dirty="0">
                <a:effectLst/>
                <a:latin typeface="Calibri" panose="020F0502020204030204" pitchFamily="34" charset="0"/>
                <a:ea typeface="Calibri" panose="020F0502020204030204" pitchFamily="34" charset="0"/>
                <a:cs typeface="Times New Roman" panose="02020603050405020304" pitchFamily="18" charset="0"/>
              </a:rPr>
              <a:t> son iguales en los puertos de salida (puerto 2 y 3), es decir, no presentan ningún desfase. Por otra parte, las respuestas de fase de S</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21</a:t>
            </a:r>
            <a:r>
              <a:rPr lang="es-EC" sz="1800" dirty="0">
                <a:effectLst/>
                <a:latin typeface="Calibri" panose="020F0502020204030204" pitchFamily="34" charset="0"/>
                <a:ea typeface="Calibri" panose="020F0502020204030204" pitchFamily="34" charset="0"/>
                <a:cs typeface="Times New Roman" panose="02020603050405020304" pitchFamily="18" charset="0"/>
              </a:rPr>
              <a:t> y S</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31</a:t>
            </a:r>
            <a:r>
              <a:rPr lang="es-EC" sz="1800" dirty="0">
                <a:effectLst/>
                <a:latin typeface="Calibri" panose="020F0502020204030204" pitchFamily="34" charset="0"/>
                <a:ea typeface="Calibri" panose="020F0502020204030204" pitchFamily="34" charset="0"/>
                <a:cs typeface="Times New Roman" panose="02020603050405020304" pitchFamily="18" charset="0"/>
              </a:rPr>
              <a:t> del modo TE</a:t>
            </a:r>
            <a:r>
              <a:rPr lang="es-EC" sz="1800" baseline="-25000" dirty="0">
                <a:effectLst/>
                <a:latin typeface="Calibri" panose="020F0502020204030204" pitchFamily="34" charset="0"/>
                <a:ea typeface="Calibri" panose="020F0502020204030204" pitchFamily="34" charset="0"/>
                <a:cs typeface="Times New Roman" panose="02020603050405020304" pitchFamily="18" charset="0"/>
              </a:rPr>
              <a:t>01</a:t>
            </a:r>
            <a:r>
              <a:rPr lang="es-EC" sz="1800" dirty="0">
                <a:effectLst/>
                <a:latin typeface="Calibri" panose="020F0502020204030204" pitchFamily="34" charset="0"/>
                <a:ea typeface="Calibri" panose="020F0502020204030204" pitchFamily="34" charset="0"/>
                <a:cs typeface="Times New Roman" panose="02020603050405020304" pitchFamily="18" charset="0"/>
              </a:rPr>
              <a:t> presentan un desfase de 180 grados entre sí.</a:t>
            </a:r>
          </a:p>
        </p:txBody>
      </p:sp>
      <p:sp>
        <p:nvSpPr>
          <p:cNvPr id="3" name="Título 1">
            <a:extLst>
              <a:ext uri="{FF2B5EF4-FFF2-40B4-BE49-F238E27FC236}">
                <a16:creationId xmlns:a16="http://schemas.microsoft.com/office/drawing/2014/main" id="{E60422BC-293E-4CBF-B7FE-2E30A951A1A9}"/>
              </a:ext>
            </a:extLst>
          </p:cNvPr>
          <p:cNvSpPr>
            <a:spLocks noGrp="1"/>
          </p:cNvSpPr>
          <p:nvPr>
            <p:ph type="title"/>
          </p:nvPr>
        </p:nvSpPr>
        <p:spPr>
          <a:xfrm>
            <a:off x="592176" y="384123"/>
            <a:ext cx="10772775" cy="668767"/>
          </a:xfrm>
        </p:spPr>
        <p:txBody>
          <a:bodyPr>
            <a:normAutofit fontScale="90000"/>
          </a:bodyPr>
          <a:lstStyle/>
          <a:p>
            <a:r>
              <a:rPr lang="es-EC" dirty="0"/>
              <a:t>Conclusiones</a:t>
            </a:r>
          </a:p>
        </p:txBody>
      </p:sp>
    </p:spTree>
    <p:extLst>
      <p:ext uri="{BB962C8B-B14F-4D97-AF65-F5344CB8AC3E}">
        <p14:creationId xmlns:p14="http://schemas.microsoft.com/office/powerpoint/2010/main" val="233708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F8A566A-7D9E-4737-B515-8CAE5EC5EB93}"/>
              </a:ext>
            </a:extLst>
          </p:cNvPr>
          <p:cNvSpPr>
            <a:spLocks noGrp="1"/>
          </p:cNvSpPr>
          <p:nvPr>
            <p:ph type="title"/>
          </p:nvPr>
        </p:nvSpPr>
        <p:spPr>
          <a:xfrm>
            <a:off x="592176" y="384123"/>
            <a:ext cx="10772775" cy="668767"/>
          </a:xfrm>
        </p:spPr>
        <p:txBody>
          <a:bodyPr>
            <a:normAutofit fontScale="90000"/>
          </a:bodyPr>
          <a:lstStyle/>
          <a:p>
            <a:r>
              <a:rPr lang="es-EC" dirty="0"/>
              <a:t>Recomendaciones</a:t>
            </a:r>
          </a:p>
        </p:txBody>
      </p:sp>
      <p:sp>
        <p:nvSpPr>
          <p:cNvPr id="6" name="CuadroTexto 5">
            <a:extLst>
              <a:ext uri="{FF2B5EF4-FFF2-40B4-BE49-F238E27FC236}">
                <a16:creationId xmlns:a16="http://schemas.microsoft.com/office/drawing/2014/main" id="{921B0DC7-0862-4641-BE09-EB114C527968}"/>
              </a:ext>
            </a:extLst>
          </p:cNvPr>
          <p:cNvSpPr txBox="1"/>
          <p:nvPr/>
        </p:nvSpPr>
        <p:spPr>
          <a:xfrm>
            <a:off x="1024685" y="1420840"/>
            <a:ext cx="10340266" cy="4446730"/>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De tener acceso a un computador de escritorio con componentes recomendables para ejecutar CST, es preferible hacer uso de ella en lugar de usar una computadora portátil dado que sus recursos son superiores y por ende el tiempo requerido en simulaciones es menor y con menos riesgo de experimentar congelamiento del sistema operativo.</a:t>
            </a:r>
          </a:p>
          <a:p>
            <a:pPr marL="285750" indent="-285750" algn="just">
              <a:lnSpc>
                <a:spcPct val="20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A fin de disminuir el número de cálculos realizados por CST durante una simulación es preferible configurar el rango de frecuencia a analizar en la simulación a un rango corto, de preferencia no mayor a 2GHz de ancho de banda, dentro de la banda de trabajo de interés. En el caso del presente proyecto ayudó a reducir el número de cálculos por simulación a poco más de la mitad.</a:t>
            </a:r>
          </a:p>
        </p:txBody>
      </p:sp>
    </p:spTree>
    <p:extLst>
      <p:ext uri="{BB962C8B-B14F-4D97-AF65-F5344CB8AC3E}">
        <p14:creationId xmlns:p14="http://schemas.microsoft.com/office/powerpoint/2010/main" val="189294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AEE90-3CFB-480A-BDE3-0060BBFAF5DE}"/>
              </a:ext>
            </a:extLst>
          </p:cNvPr>
          <p:cNvSpPr>
            <a:spLocks noGrp="1"/>
          </p:cNvSpPr>
          <p:nvPr>
            <p:ph type="title"/>
          </p:nvPr>
        </p:nvSpPr>
        <p:spPr>
          <a:xfrm>
            <a:off x="709612" y="210905"/>
            <a:ext cx="10772775" cy="1018874"/>
          </a:xfrm>
        </p:spPr>
        <p:txBody>
          <a:bodyPr/>
          <a:lstStyle/>
          <a:p>
            <a:r>
              <a:rPr lang="es-EC" dirty="0"/>
              <a:t>Antecedentes</a:t>
            </a:r>
          </a:p>
        </p:txBody>
      </p:sp>
      <p:graphicFrame>
        <p:nvGraphicFramePr>
          <p:cNvPr id="6" name="Diagrama 5">
            <a:extLst>
              <a:ext uri="{FF2B5EF4-FFF2-40B4-BE49-F238E27FC236}">
                <a16:creationId xmlns:a16="http://schemas.microsoft.com/office/drawing/2014/main" id="{066AAEF7-9D2B-47AF-817F-3281F5CBC630}"/>
              </a:ext>
            </a:extLst>
          </p:cNvPr>
          <p:cNvGraphicFramePr/>
          <p:nvPr>
            <p:extLst>
              <p:ext uri="{D42A27DB-BD31-4B8C-83A1-F6EECF244321}">
                <p14:modId xmlns:p14="http://schemas.microsoft.com/office/powerpoint/2010/main" val="3251060772"/>
              </p:ext>
            </p:extLst>
          </p:nvPr>
        </p:nvGraphicFramePr>
        <p:xfrm>
          <a:off x="1370806" y="1402672"/>
          <a:ext cx="9450387" cy="499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89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E32D-829A-4086-8DB1-6ABB99B9D702}"/>
              </a:ext>
            </a:extLst>
          </p:cNvPr>
          <p:cNvSpPr>
            <a:spLocks noGrp="1"/>
          </p:cNvSpPr>
          <p:nvPr>
            <p:ph type="title"/>
          </p:nvPr>
        </p:nvSpPr>
        <p:spPr>
          <a:xfrm>
            <a:off x="667130" y="182513"/>
            <a:ext cx="10772775" cy="1077596"/>
          </a:xfrm>
        </p:spPr>
        <p:txBody>
          <a:bodyPr/>
          <a:lstStyle/>
          <a:p>
            <a:r>
              <a:rPr lang="es-EC" dirty="0"/>
              <a:t>Justificación</a:t>
            </a:r>
          </a:p>
        </p:txBody>
      </p:sp>
      <p:graphicFrame>
        <p:nvGraphicFramePr>
          <p:cNvPr id="6" name="Diagrama 5">
            <a:extLst>
              <a:ext uri="{FF2B5EF4-FFF2-40B4-BE49-F238E27FC236}">
                <a16:creationId xmlns:a16="http://schemas.microsoft.com/office/drawing/2014/main" id="{A68FF2A2-2D89-4D8C-8E5E-DDB951E9AFF6}"/>
              </a:ext>
            </a:extLst>
          </p:cNvPr>
          <p:cNvGraphicFramePr/>
          <p:nvPr>
            <p:extLst>
              <p:ext uri="{D42A27DB-BD31-4B8C-83A1-F6EECF244321}">
                <p14:modId xmlns:p14="http://schemas.microsoft.com/office/powerpoint/2010/main" val="2084180670"/>
              </p:ext>
            </p:extLst>
          </p:nvPr>
        </p:nvGraphicFramePr>
        <p:xfrm>
          <a:off x="0" y="1464296"/>
          <a:ext cx="12651667" cy="48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42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2908A-B704-4DDF-959D-A3153740ACAD}"/>
              </a:ext>
            </a:extLst>
          </p:cNvPr>
          <p:cNvSpPr>
            <a:spLocks noGrp="1"/>
          </p:cNvSpPr>
          <p:nvPr>
            <p:ph type="title"/>
          </p:nvPr>
        </p:nvSpPr>
        <p:spPr>
          <a:xfrm>
            <a:off x="657224" y="499533"/>
            <a:ext cx="10772775" cy="951762"/>
          </a:xfrm>
        </p:spPr>
        <p:txBody>
          <a:bodyPr/>
          <a:lstStyle/>
          <a:p>
            <a:r>
              <a:rPr lang="es-EC" dirty="0"/>
              <a:t>Objetivos</a:t>
            </a:r>
          </a:p>
        </p:txBody>
      </p:sp>
      <p:sp>
        <p:nvSpPr>
          <p:cNvPr id="3" name="Marcador de contenido 2">
            <a:extLst>
              <a:ext uri="{FF2B5EF4-FFF2-40B4-BE49-F238E27FC236}">
                <a16:creationId xmlns:a16="http://schemas.microsoft.com/office/drawing/2014/main" id="{159F5293-36F1-48A6-B90D-184F324C0A69}"/>
              </a:ext>
            </a:extLst>
          </p:cNvPr>
          <p:cNvSpPr>
            <a:spLocks noGrp="1"/>
          </p:cNvSpPr>
          <p:nvPr>
            <p:ph idx="1"/>
          </p:nvPr>
        </p:nvSpPr>
        <p:spPr>
          <a:xfrm>
            <a:off x="838200" y="1536660"/>
            <a:ext cx="10515600" cy="1193732"/>
          </a:xfrm>
        </p:spPr>
        <p:txBody>
          <a:bodyPr>
            <a:noAutofit/>
          </a:bodyPr>
          <a:lstStyle/>
          <a:p>
            <a:pPr marL="0" indent="0">
              <a:buNone/>
            </a:pPr>
            <a:r>
              <a:rPr lang="es-EC" sz="2800" dirty="0"/>
              <a:t>GENERAL</a:t>
            </a:r>
          </a:p>
          <a:p>
            <a:pPr>
              <a:buFont typeface="Arial" panose="020B0604020202020204" pitchFamily="34" charset="0"/>
              <a:buChar char="•"/>
            </a:pPr>
            <a:r>
              <a:rPr lang="es-EC" sz="2800" dirty="0"/>
              <a:t> Diseñar un divisor tipo T dual en guía de onda cuadrada.</a:t>
            </a:r>
          </a:p>
        </p:txBody>
      </p:sp>
      <p:sp>
        <p:nvSpPr>
          <p:cNvPr id="4" name="Marcador de contenido 2">
            <a:extLst>
              <a:ext uri="{FF2B5EF4-FFF2-40B4-BE49-F238E27FC236}">
                <a16:creationId xmlns:a16="http://schemas.microsoft.com/office/drawing/2014/main" id="{3D4A6FC2-0288-4230-B95B-221BBF25337E}"/>
              </a:ext>
            </a:extLst>
          </p:cNvPr>
          <p:cNvSpPr txBox="1">
            <a:spLocks/>
          </p:cNvSpPr>
          <p:nvPr/>
        </p:nvSpPr>
        <p:spPr>
          <a:xfrm>
            <a:off x="838200" y="2956895"/>
            <a:ext cx="10515600" cy="330186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dirty="0"/>
              <a:t>ESPECÍFICOS</a:t>
            </a:r>
          </a:p>
          <a:p>
            <a:r>
              <a:rPr lang="es-EC" dirty="0"/>
              <a:t>Investigar bibliografía relacionada con guías de onda, uniones tipo T y su respectivo diseño.</a:t>
            </a:r>
          </a:p>
          <a:p>
            <a:r>
              <a:rPr lang="es-EC" dirty="0"/>
              <a:t>Simular el diseño del divisor tipo T en guía de onda cuadrada.</a:t>
            </a:r>
          </a:p>
          <a:p>
            <a:r>
              <a:rPr lang="es-EC" dirty="0"/>
              <a:t>Optimizar el diseño del divisor T en guía de onda cuadrada.</a:t>
            </a:r>
          </a:p>
          <a:p>
            <a:r>
              <a:rPr lang="es-EC" dirty="0"/>
              <a:t>Implementar el prototipo del divisor T en guía de onda cuadrada a partir de impresión 3D.</a:t>
            </a:r>
          </a:p>
          <a:p>
            <a:r>
              <a:rPr lang="es-EC" dirty="0"/>
              <a:t>Validar el diseño del divisor tipo T para una posible construcción.</a:t>
            </a:r>
          </a:p>
          <a:p>
            <a:endParaRPr lang="es-EC" dirty="0"/>
          </a:p>
        </p:txBody>
      </p:sp>
    </p:spTree>
    <p:extLst>
      <p:ext uri="{BB962C8B-B14F-4D97-AF65-F5344CB8AC3E}">
        <p14:creationId xmlns:p14="http://schemas.microsoft.com/office/powerpoint/2010/main" val="42147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5CE93-2648-494E-9E39-51135E34C9B0}"/>
              </a:ext>
            </a:extLst>
          </p:cNvPr>
          <p:cNvSpPr>
            <a:spLocks noGrp="1"/>
          </p:cNvSpPr>
          <p:nvPr>
            <p:ph type="title"/>
          </p:nvPr>
        </p:nvSpPr>
        <p:spPr>
          <a:xfrm>
            <a:off x="3853430" y="2599901"/>
            <a:ext cx="4317448" cy="1658198"/>
          </a:xfrm>
        </p:spPr>
        <p:txBody>
          <a:bodyPr/>
          <a:lstStyle/>
          <a:p>
            <a:r>
              <a:rPr lang="es-EC" dirty="0"/>
              <a:t>DESARROLLO</a:t>
            </a:r>
          </a:p>
        </p:txBody>
      </p:sp>
    </p:spTree>
    <p:extLst>
      <p:ext uri="{BB962C8B-B14F-4D97-AF65-F5344CB8AC3E}">
        <p14:creationId xmlns:p14="http://schemas.microsoft.com/office/powerpoint/2010/main" val="327477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B6CDC-C7DA-48F0-A69E-883A6F1BDB44}"/>
              </a:ext>
            </a:extLst>
          </p:cNvPr>
          <p:cNvSpPr>
            <a:spLocks noGrp="1"/>
          </p:cNvSpPr>
          <p:nvPr>
            <p:ph type="title"/>
          </p:nvPr>
        </p:nvSpPr>
        <p:spPr>
          <a:xfrm>
            <a:off x="657224" y="307363"/>
            <a:ext cx="9818426" cy="725585"/>
          </a:xfrm>
        </p:spPr>
        <p:txBody>
          <a:bodyPr>
            <a:normAutofit fontScale="90000"/>
          </a:bodyPr>
          <a:lstStyle/>
          <a:p>
            <a:r>
              <a:rPr lang="es-EC" dirty="0"/>
              <a:t>Metodología de desarrollo</a:t>
            </a:r>
          </a:p>
        </p:txBody>
      </p:sp>
      <p:pic>
        <p:nvPicPr>
          <p:cNvPr id="4" name="Imagen 3">
            <a:extLst>
              <a:ext uri="{FF2B5EF4-FFF2-40B4-BE49-F238E27FC236}">
                <a16:creationId xmlns:a16="http://schemas.microsoft.com/office/drawing/2014/main" id="{6352AA48-C48C-43DA-9E0B-7E7902915E02}"/>
              </a:ext>
            </a:extLst>
          </p:cNvPr>
          <p:cNvPicPr/>
          <p:nvPr/>
        </p:nvPicPr>
        <p:blipFill>
          <a:blip r:embed="rId2"/>
          <a:stretch>
            <a:fillRect/>
          </a:stretch>
        </p:blipFill>
        <p:spPr>
          <a:xfrm>
            <a:off x="1443790" y="1662322"/>
            <a:ext cx="3832885" cy="2539518"/>
          </a:xfrm>
          <a:prstGeom prst="rect">
            <a:avLst/>
          </a:prstGeom>
          <a:ln w="28575">
            <a:solidFill>
              <a:srgbClr val="FF0000"/>
            </a:solidFill>
          </a:ln>
        </p:spPr>
      </p:pic>
      <p:sp>
        <p:nvSpPr>
          <p:cNvPr id="9" name="Flecha: a la derecha 8">
            <a:extLst>
              <a:ext uri="{FF2B5EF4-FFF2-40B4-BE49-F238E27FC236}">
                <a16:creationId xmlns:a16="http://schemas.microsoft.com/office/drawing/2014/main" id="{523EA7FD-17D4-423B-BCE1-517471DEFFDB}"/>
              </a:ext>
            </a:extLst>
          </p:cNvPr>
          <p:cNvSpPr/>
          <p:nvPr/>
        </p:nvSpPr>
        <p:spPr>
          <a:xfrm>
            <a:off x="5517610" y="2642625"/>
            <a:ext cx="1397717" cy="578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hacia abajo 9">
            <a:extLst>
              <a:ext uri="{FF2B5EF4-FFF2-40B4-BE49-F238E27FC236}">
                <a16:creationId xmlns:a16="http://schemas.microsoft.com/office/drawing/2014/main" id="{1E391C74-71A6-4B14-A00E-9169263620DD}"/>
              </a:ext>
            </a:extLst>
          </p:cNvPr>
          <p:cNvSpPr/>
          <p:nvPr/>
        </p:nvSpPr>
        <p:spPr>
          <a:xfrm>
            <a:off x="3207423" y="4386924"/>
            <a:ext cx="426129" cy="44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descr="Imagen que contiene Dibujo de ingeniería&#10;&#10;Descripción generada automáticamente">
            <a:extLst>
              <a:ext uri="{FF2B5EF4-FFF2-40B4-BE49-F238E27FC236}">
                <a16:creationId xmlns:a16="http://schemas.microsoft.com/office/drawing/2014/main" id="{325AD1CF-8A94-4C5B-844B-9BF8BA33E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262" y="1477232"/>
            <a:ext cx="2424745" cy="2909693"/>
          </a:xfrm>
          <a:prstGeom prst="rect">
            <a:avLst/>
          </a:prstGeom>
          <a:ln w="28575">
            <a:solidFill>
              <a:srgbClr val="7030A0"/>
            </a:solidFill>
          </a:ln>
        </p:spPr>
      </p:pic>
      <p:pic>
        <p:nvPicPr>
          <p:cNvPr id="12" name="Imagen 11">
            <a:extLst>
              <a:ext uri="{FF2B5EF4-FFF2-40B4-BE49-F238E27FC236}">
                <a16:creationId xmlns:a16="http://schemas.microsoft.com/office/drawing/2014/main" id="{068420E0-D460-4B20-B605-2D9487B844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3790" y="5090329"/>
            <a:ext cx="4922520" cy="1043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308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75A85410-DECF-428C-81C1-46894FF57269}"/>
              </a:ext>
            </a:extLst>
          </p:cNvPr>
          <p:cNvGraphicFramePr>
            <a:graphicFrameLocks noGrp="1"/>
          </p:cNvGraphicFramePr>
          <p:nvPr>
            <p:ph idx="1"/>
            <p:extLst>
              <p:ext uri="{D42A27DB-BD31-4B8C-83A1-F6EECF244321}">
                <p14:modId xmlns:p14="http://schemas.microsoft.com/office/powerpoint/2010/main" val="3671730230"/>
              </p:ext>
            </p:extLst>
          </p:nvPr>
        </p:nvGraphicFramePr>
        <p:xfrm>
          <a:off x="657224" y="4552860"/>
          <a:ext cx="6071965" cy="1887220"/>
        </p:xfrm>
        <a:graphic>
          <a:graphicData uri="http://schemas.openxmlformats.org/drawingml/2006/table">
            <a:tbl>
              <a:tblPr firstRow="1" firstCol="1" bandRow="1">
                <a:tableStyleId>{EB9631B5-78F2-41C9-869B-9F39066F8104}</a:tableStyleId>
              </a:tblPr>
              <a:tblGrid>
                <a:gridCol w="914400">
                  <a:extLst>
                    <a:ext uri="{9D8B030D-6E8A-4147-A177-3AD203B41FA5}">
                      <a16:colId xmlns:a16="http://schemas.microsoft.com/office/drawing/2014/main" val="1297804801"/>
                    </a:ext>
                  </a:extLst>
                </a:gridCol>
                <a:gridCol w="914400">
                  <a:extLst>
                    <a:ext uri="{9D8B030D-6E8A-4147-A177-3AD203B41FA5}">
                      <a16:colId xmlns:a16="http://schemas.microsoft.com/office/drawing/2014/main" val="94881821"/>
                    </a:ext>
                  </a:extLst>
                </a:gridCol>
                <a:gridCol w="914400">
                  <a:extLst>
                    <a:ext uri="{9D8B030D-6E8A-4147-A177-3AD203B41FA5}">
                      <a16:colId xmlns:a16="http://schemas.microsoft.com/office/drawing/2014/main" val="1682012561"/>
                    </a:ext>
                  </a:extLst>
                </a:gridCol>
                <a:gridCol w="914400">
                  <a:extLst>
                    <a:ext uri="{9D8B030D-6E8A-4147-A177-3AD203B41FA5}">
                      <a16:colId xmlns:a16="http://schemas.microsoft.com/office/drawing/2014/main" val="1786271369"/>
                    </a:ext>
                  </a:extLst>
                </a:gridCol>
                <a:gridCol w="1181184">
                  <a:extLst>
                    <a:ext uri="{9D8B030D-6E8A-4147-A177-3AD203B41FA5}">
                      <a16:colId xmlns:a16="http://schemas.microsoft.com/office/drawing/2014/main" val="3340473585"/>
                    </a:ext>
                  </a:extLst>
                </a:gridCol>
                <a:gridCol w="1233181">
                  <a:extLst>
                    <a:ext uri="{9D8B030D-6E8A-4147-A177-3AD203B41FA5}">
                      <a16:colId xmlns:a16="http://schemas.microsoft.com/office/drawing/2014/main" val="1064867476"/>
                    </a:ext>
                  </a:extLst>
                </a:gridCol>
              </a:tblGrid>
              <a:tr h="0">
                <a:tc>
                  <a:txBody>
                    <a:bodyPr/>
                    <a:lstStyle/>
                    <a:p>
                      <a:pPr algn="ctr">
                        <a:lnSpc>
                          <a:spcPct val="200000"/>
                        </a:lnSpc>
                      </a:pPr>
                      <a:r>
                        <a:rPr lang="es-EC" sz="1800" b="1" dirty="0">
                          <a:effectLst/>
                        </a:rPr>
                        <a:t>Unidad</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800" b="1" dirty="0">
                          <a:effectLst/>
                        </a:rPr>
                        <a:t>a (mm)</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800" b="1" dirty="0">
                          <a:effectLst/>
                        </a:rPr>
                        <a:t>l</a:t>
                      </a:r>
                      <a:r>
                        <a:rPr lang="es-EC" sz="1800" b="1" baseline="-25000" dirty="0">
                          <a:effectLst/>
                        </a:rPr>
                        <a:t>a</a:t>
                      </a:r>
                      <a:r>
                        <a:rPr lang="es-EC" sz="1800" b="1" dirty="0">
                          <a:effectLst/>
                        </a:rPr>
                        <a:t> (mm)</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800" b="1">
                          <a:effectLst/>
                        </a:rPr>
                        <a:t>l</a:t>
                      </a:r>
                      <a:r>
                        <a:rPr lang="es-EC" sz="1800" b="1" baseline="-25000">
                          <a:effectLst/>
                        </a:rPr>
                        <a:t>i</a:t>
                      </a:r>
                      <a:r>
                        <a:rPr lang="es-EC" sz="1800" b="1">
                          <a:effectLst/>
                        </a:rPr>
                        <a:t>  (mm)</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800" b="1">
                          <a:effectLst/>
                        </a:rPr>
                        <a:t>φ</a:t>
                      </a:r>
                      <a:r>
                        <a:rPr lang="es-EC" sz="1800" b="1" baseline="-25000">
                          <a:effectLst/>
                        </a:rPr>
                        <a:t>k</a:t>
                      </a:r>
                      <a:r>
                        <a:rPr lang="es-EC" sz="1800" b="1">
                          <a:effectLst/>
                        </a:rPr>
                        <a:t> (grados)</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800" b="1">
                          <a:effectLst/>
                        </a:rPr>
                        <a:t>φ (grados)</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648690"/>
                  </a:ext>
                </a:extLst>
              </a:tr>
              <a:tr h="0">
                <a:tc>
                  <a:txBody>
                    <a:bodyPr/>
                    <a:lstStyle/>
                    <a:p>
                      <a:pPr algn="l">
                        <a:lnSpc>
                          <a:spcPct val="200000"/>
                        </a:lnSpc>
                      </a:pPr>
                      <a:r>
                        <a:rPr lang="es-EC" sz="1800" b="1" dirty="0">
                          <a:effectLst/>
                        </a:rPr>
                        <a:t>1</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12</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2.5574</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0.3315</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19.59</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15</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2060128"/>
                  </a:ext>
                </a:extLst>
              </a:tr>
              <a:tr h="0">
                <a:tc>
                  <a:txBody>
                    <a:bodyPr/>
                    <a:lstStyle/>
                    <a:p>
                      <a:pPr algn="l">
                        <a:lnSpc>
                          <a:spcPct val="200000"/>
                        </a:lnSpc>
                      </a:pPr>
                      <a:r>
                        <a:rPr lang="es-EC" sz="1800" b="1">
                          <a:effectLst/>
                        </a:rPr>
                        <a:t>2</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12</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1.6576</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0.6394</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18.34</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15</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178852"/>
                  </a:ext>
                </a:extLst>
              </a:tr>
              <a:tr h="0">
                <a:tc>
                  <a:txBody>
                    <a:bodyPr/>
                    <a:lstStyle/>
                    <a:p>
                      <a:pPr algn="l">
                        <a:lnSpc>
                          <a:spcPct val="200000"/>
                        </a:lnSpc>
                      </a:pPr>
                      <a:r>
                        <a:rPr lang="es-EC" sz="1800" b="1">
                          <a:effectLst/>
                        </a:rPr>
                        <a:t>3</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12</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1.8471</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a:effectLst/>
                        </a:rPr>
                        <a:t>2.9126</a:t>
                      </a:r>
                      <a:endParaRPr lang="es-EC"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18.11</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200000"/>
                        </a:lnSpc>
                      </a:pPr>
                      <a:r>
                        <a:rPr lang="es-EC" sz="1800" b="1" dirty="0">
                          <a:effectLst/>
                        </a:rPr>
                        <a:t>15</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570530"/>
                  </a:ext>
                </a:extLst>
              </a:tr>
            </a:tbl>
          </a:graphicData>
        </a:graphic>
      </p:graphicFrame>
      <p:sp>
        <p:nvSpPr>
          <p:cNvPr id="5" name="Título 1">
            <a:extLst>
              <a:ext uri="{FF2B5EF4-FFF2-40B4-BE49-F238E27FC236}">
                <a16:creationId xmlns:a16="http://schemas.microsoft.com/office/drawing/2014/main" id="{75989518-F991-44B4-A44F-09C374317881}"/>
              </a:ext>
            </a:extLst>
          </p:cNvPr>
          <p:cNvSpPr txBox="1">
            <a:spLocks/>
          </p:cNvSpPr>
          <p:nvPr/>
        </p:nvSpPr>
        <p:spPr>
          <a:xfrm>
            <a:off x="657224" y="307363"/>
            <a:ext cx="9818426" cy="7255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s-EC"/>
              <a:t>Metodología de desarrollo</a:t>
            </a:r>
            <a:endParaRPr lang="es-EC" dirty="0"/>
          </a:p>
        </p:txBody>
      </p:sp>
      <p:pic>
        <p:nvPicPr>
          <p:cNvPr id="6" name="Imagen 5">
            <a:extLst>
              <a:ext uri="{FF2B5EF4-FFF2-40B4-BE49-F238E27FC236}">
                <a16:creationId xmlns:a16="http://schemas.microsoft.com/office/drawing/2014/main" id="{F826921A-5E0A-4064-8F3B-BA40C0A2F56C}"/>
              </a:ext>
            </a:extLst>
          </p:cNvPr>
          <p:cNvPicPr/>
          <p:nvPr/>
        </p:nvPicPr>
        <p:blipFill rotWithShape="1">
          <a:blip r:embed="rId2">
            <a:extLst>
              <a:ext uri="{28A0092B-C50C-407E-A947-70E740481C1C}">
                <a14:useLocalDpi xmlns:a14="http://schemas.microsoft.com/office/drawing/2010/main" val="0"/>
              </a:ext>
            </a:extLst>
          </a:blip>
          <a:srcRect t="7694" b="1104"/>
          <a:stretch/>
        </p:blipFill>
        <p:spPr bwMode="auto">
          <a:xfrm>
            <a:off x="7819673" y="2385239"/>
            <a:ext cx="3941691" cy="2909692"/>
          </a:xfrm>
          <a:prstGeom prst="rect">
            <a:avLst/>
          </a:prstGeom>
          <a:noFill/>
          <a:ln w="28575">
            <a:solidFill>
              <a:srgbClr val="7030A0"/>
            </a:solidFill>
          </a:ln>
          <a:extLst>
            <a:ext uri="{53640926-AAD7-44D8-BBD7-CCE9431645EC}">
              <a14:shadowObscured xmlns:a14="http://schemas.microsoft.com/office/drawing/2010/main"/>
            </a:ext>
          </a:extLst>
        </p:spPr>
      </p:pic>
      <p:pic>
        <p:nvPicPr>
          <p:cNvPr id="7" name="Imagen 6" descr="Imagen que contiene Dibujo de ingeniería&#10;&#10;Descripción generada automáticamente">
            <a:extLst>
              <a:ext uri="{FF2B5EF4-FFF2-40B4-BE49-F238E27FC236}">
                <a16:creationId xmlns:a16="http://schemas.microsoft.com/office/drawing/2014/main" id="{74ABE2E7-8921-4599-85D6-38F7BA9EA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86" y="1338057"/>
            <a:ext cx="2424745" cy="2909693"/>
          </a:xfrm>
          <a:prstGeom prst="rect">
            <a:avLst/>
          </a:prstGeom>
          <a:ln w="28575">
            <a:solidFill>
              <a:srgbClr val="7030A0"/>
            </a:solidFill>
          </a:ln>
        </p:spPr>
      </p:pic>
      <p:sp>
        <p:nvSpPr>
          <p:cNvPr id="8" name="Cerrar llave 7">
            <a:extLst>
              <a:ext uri="{FF2B5EF4-FFF2-40B4-BE49-F238E27FC236}">
                <a16:creationId xmlns:a16="http://schemas.microsoft.com/office/drawing/2014/main" id="{0E1F9EF6-38AB-4F26-A295-952C18D86710}"/>
              </a:ext>
            </a:extLst>
          </p:cNvPr>
          <p:cNvSpPr/>
          <p:nvPr/>
        </p:nvSpPr>
        <p:spPr>
          <a:xfrm>
            <a:off x="6940047" y="1302139"/>
            <a:ext cx="693935" cy="5137941"/>
          </a:xfrm>
          <a:prstGeom prst="rightBrace">
            <a:avLst>
              <a:gd name="adj1" fmla="val 43507"/>
              <a:gd name="adj2" fmla="val 4983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559424523"/>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Berlín</Template>
  <TotalTime>1174</TotalTime>
  <Words>1241</Words>
  <Application>Microsoft Office PowerPoint</Application>
  <PresentationFormat>Panorámica</PresentationFormat>
  <Paragraphs>182</Paragraphs>
  <Slides>33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Cambria Math</vt:lpstr>
      <vt:lpstr>Wingdings</vt:lpstr>
      <vt:lpstr>Metropolitano</vt:lpstr>
      <vt:lpstr>Documento de Solid Edge Plano</vt:lpstr>
      <vt:lpstr>Diseño de divisores de potencia tipo T dual utilizando guías de onda cuadrada</vt:lpstr>
      <vt:lpstr>ORGANIZACIÓN DE LA EXPOSICIÓN</vt:lpstr>
      <vt:lpstr>INTRODUCCIÓN</vt:lpstr>
      <vt:lpstr>Antecedentes</vt:lpstr>
      <vt:lpstr>Justificación</vt:lpstr>
      <vt:lpstr>Objetivos</vt:lpstr>
      <vt:lpstr>DESARROLLO</vt:lpstr>
      <vt:lpstr>Metodología de desarrollo</vt:lpstr>
      <vt:lpstr>Presentación de PowerPoint</vt:lpstr>
      <vt:lpstr>Metodología de desarrollo</vt:lpstr>
      <vt:lpstr>Presentación de PowerPoint</vt:lpstr>
      <vt:lpstr>Presentación de PowerPoint</vt:lpstr>
      <vt:lpstr>Presentación de PowerPoint</vt:lpstr>
      <vt:lpstr>RESULTADOS</vt:lpstr>
      <vt:lpstr>Mejora por ángulos </vt:lpstr>
      <vt:lpstr>Mejora por puntos</vt:lpstr>
      <vt:lpstr>Presentación de PowerPoint</vt:lpstr>
      <vt:lpstr>Fases en banda Ku</vt:lpstr>
      <vt:lpstr>Estructura</vt:lpstr>
      <vt:lpstr>Mejora por puntos</vt:lpstr>
      <vt:lpstr>ANÁLISIS Y ADAPTACIONES</vt:lpstr>
      <vt:lpstr>Análisis de discontinuidades</vt:lpstr>
      <vt:lpstr>Análisis de discontinuidades</vt:lpstr>
      <vt:lpstr>Presentación de PowerPoint</vt:lpstr>
      <vt:lpstr>Presentación de PowerPoint</vt:lpstr>
      <vt:lpstr>Presentación de PowerPoint</vt:lpstr>
      <vt:lpstr>Presentación de PowerPoint</vt:lpstr>
      <vt:lpstr>Esquemas</vt:lpstr>
      <vt:lpstr>Esquema 2D y 3D</vt:lpstr>
      <vt:lpstr>Esquema de partes de construcción</vt:lpstr>
      <vt:lpstr>Conclusiones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DIVISOR TIPO SWG</dc:title>
  <dc:creator>RAUL VINICIO HARO BAEZ</dc:creator>
  <cp:lastModifiedBy>DAVID ISMAEL CISNEROS BUSTILLOS</cp:lastModifiedBy>
  <cp:revision>65</cp:revision>
  <dcterms:created xsi:type="dcterms:W3CDTF">2021-04-22T16:35:20Z</dcterms:created>
  <dcterms:modified xsi:type="dcterms:W3CDTF">2021-07-29T19:30:41Z</dcterms:modified>
</cp:coreProperties>
</file>