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305" r:id="rId5"/>
    <p:sldId id="270" r:id="rId6"/>
    <p:sldId id="272" r:id="rId7"/>
    <p:sldId id="271" r:id="rId8"/>
    <p:sldId id="274" r:id="rId9"/>
    <p:sldId id="275" r:id="rId10"/>
    <p:sldId id="273" r:id="rId11"/>
    <p:sldId id="276" r:id="rId12"/>
    <p:sldId id="282" r:id="rId13"/>
    <p:sldId id="278" r:id="rId14"/>
    <p:sldId id="277" r:id="rId15"/>
    <p:sldId id="279" r:id="rId16"/>
    <p:sldId id="280" r:id="rId17"/>
    <p:sldId id="281" r:id="rId18"/>
    <p:sldId id="283" r:id="rId19"/>
    <p:sldId id="284" r:id="rId20"/>
    <p:sldId id="285" r:id="rId21"/>
    <p:sldId id="286" r:id="rId22"/>
    <p:sldId id="287" r:id="rId23"/>
    <p:sldId id="288" r:id="rId24"/>
    <p:sldId id="289" r:id="rId25"/>
    <p:sldId id="290" r:id="rId26"/>
    <p:sldId id="293" r:id="rId27"/>
    <p:sldId id="291" r:id="rId28"/>
    <p:sldId id="292" r:id="rId29"/>
    <p:sldId id="295" r:id="rId30"/>
    <p:sldId id="296"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4660"/>
  </p:normalViewPr>
  <p:slideViewPr>
    <p:cSldViewPr snapToGrid="0">
      <p:cViewPr varScale="1">
        <p:scale>
          <a:sx n="175" d="100"/>
          <a:sy n="175" d="100"/>
        </p:scale>
        <p:origin x="51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C1EEE-1E3F-3B41-A624-9383B809655D}" type="doc">
      <dgm:prSet loTypeId="urn:microsoft.com/office/officeart/2005/8/layout/chevron1" loCatId="" qsTypeId="urn:microsoft.com/office/officeart/2005/8/quickstyle/simple1" qsCatId="simple" csTypeId="urn:microsoft.com/office/officeart/2005/8/colors/accent1_2" csCatId="accent1" phldr="1"/>
      <dgm:spPr/>
    </dgm:pt>
    <dgm:pt modelId="{4FF7A758-F1CD-064A-869F-9514ECC789BA}">
      <dgm:prSet phldrT="[Texto]"/>
      <dgm:spPr>
        <a:solidFill>
          <a:srgbClr val="002060"/>
        </a:solidFill>
      </dgm:spPr>
      <dgm:t>
        <a:bodyPr/>
        <a:lstStyle/>
        <a:p>
          <a:r>
            <a:rPr lang="es-MX" dirty="0"/>
            <a:t> </a:t>
          </a:r>
        </a:p>
      </dgm:t>
    </dgm:pt>
    <dgm:pt modelId="{99AA8679-7628-7940-BE03-659766C375B3}" type="parTrans" cxnId="{0691A970-7E74-E445-B33B-70F99AF36921}">
      <dgm:prSet/>
      <dgm:spPr/>
      <dgm:t>
        <a:bodyPr/>
        <a:lstStyle/>
        <a:p>
          <a:endParaRPr lang="es-MX"/>
        </a:p>
      </dgm:t>
    </dgm:pt>
    <dgm:pt modelId="{0DA626F7-0278-B14C-AC09-A445F676162C}" type="sibTrans" cxnId="{0691A970-7E74-E445-B33B-70F99AF36921}">
      <dgm:prSet/>
      <dgm:spPr/>
      <dgm:t>
        <a:bodyPr/>
        <a:lstStyle/>
        <a:p>
          <a:endParaRPr lang="es-MX"/>
        </a:p>
      </dgm:t>
    </dgm:pt>
    <dgm:pt modelId="{DB7A48F1-F33D-1444-A31A-95D3EA74911A}">
      <dgm:prSet phldrT="[Texto]"/>
      <dgm:spPr>
        <a:solidFill>
          <a:srgbClr val="7030A0"/>
        </a:solidFill>
      </dgm:spPr>
      <dgm:t>
        <a:bodyPr/>
        <a:lstStyle/>
        <a:p>
          <a:r>
            <a:rPr lang="es-MX" dirty="0"/>
            <a:t>  </a:t>
          </a:r>
        </a:p>
      </dgm:t>
    </dgm:pt>
    <dgm:pt modelId="{73B11552-683B-F146-A4B9-80A981B2E8F6}" type="parTrans" cxnId="{4625900D-958A-D74E-AA77-82220DCAD0C0}">
      <dgm:prSet/>
      <dgm:spPr/>
      <dgm:t>
        <a:bodyPr/>
        <a:lstStyle/>
        <a:p>
          <a:endParaRPr lang="es-MX"/>
        </a:p>
      </dgm:t>
    </dgm:pt>
    <dgm:pt modelId="{E946F646-F6AE-784C-89B6-D7E0EF62BD25}" type="sibTrans" cxnId="{4625900D-958A-D74E-AA77-82220DCAD0C0}">
      <dgm:prSet/>
      <dgm:spPr/>
      <dgm:t>
        <a:bodyPr/>
        <a:lstStyle/>
        <a:p>
          <a:endParaRPr lang="es-MX"/>
        </a:p>
      </dgm:t>
    </dgm:pt>
    <dgm:pt modelId="{98D8E137-63DE-7140-AFBC-2BDFD444704E}">
      <dgm:prSet phldrT="[Texto]"/>
      <dgm:spPr>
        <a:solidFill>
          <a:srgbClr val="FFC000"/>
        </a:solidFill>
      </dgm:spPr>
      <dgm:t>
        <a:bodyPr/>
        <a:lstStyle/>
        <a:p>
          <a:r>
            <a:rPr lang="es-MX" dirty="0"/>
            <a:t> </a:t>
          </a:r>
        </a:p>
      </dgm:t>
    </dgm:pt>
    <dgm:pt modelId="{B3938D09-9987-2544-B786-ABF3CA50637F}" type="parTrans" cxnId="{CA703DBF-37DA-764A-9517-1542DF830DAA}">
      <dgm:prSet/>
      <dgm:spPr/>
      <dgm:t>
        <a:bodyPr/>
        <a:lstStyle/>
        <a:p>
          <a:endParaRPr lang="es-MX"/>
        </a:p>
      </dgm:t>
    </dgm:pt>
    <dgm:pt modelId="{0DD769E3-448F-2545-8D54-28DE0F1B820B}" type="sibTrans" cxnId="{CA703DBF-37DA-764A-9517-1542DF830DAA}">
      <dgm:prSet/>
      <dgm:spPr/>
      <dgm:t>
        <a:bodyPr/>
        <a:lstStyle/>
        <a:p>
          <a:endParaRPr lang="es-MX"/>
        </a:p>
      </dgm:t>
    </dgm:pt>
    <dgm:pt modelId="{5F205175-3CEA-FE4E-9091-2B675E37AE62}">
      <dgm:prSet/>
      <dgm:spPr>
        <a:solidFill>
          <a:srgbClr val="00B0F0"/>
        </a:solidFill>
      </dgm:spPr>
      <dgm:t>
        <a:bodyPr/>
        <a:lstStyle/>
        <a:p>
          <a:endParaRPr lang="es-MX"/>
        </a:p>
      </dgm:t>
    </dgm:pt>
    <dgm:pt modelId="{A980D259-E34B-3A4B-9633-71F7FC37BEB0}" type="parTrans" cxnId="{0458BCA3-6427-C441-817B-6432215824C0}">
      <dgm:prSet/>
      <dgm:spPr/>
      <dgm:t>
        <a:bodyPr/>
        <a:lstStyle/>
        <a:p>
          <a:endParaRPr lang="es-MX"/>
        </a:p>
      </dgm:t>
    </dgm:pt>
    <dgm:pt modelId="{51BD1929-CDC6-8E44-9237-3756A965B810}" type="sibTrans" cxnId="{0458BCA3-6427-C441-817B-6432215824C0}">
      <dgm:prSet/>
      <dgm:spPr/>
      <dgm:t>
        <a:bodyPr/>
        <a:lstStyle/>
        <a:p>
          <a:endParaRPr lang="es-MX"/>
        </a:p>
      </dgm:t>
    </dgm:pt>
    <dgm:pt modelId="{02852FB8-E4DA-0340-B369-2E3B0E924870}">
      <dgm:prSet/>
      <dgm:spPr>
        <a:solidFill>
          <a:schemeClr val="accent1">
            <a:lumMod val="75000"/>
          </a:schemeClr>
        </a:solidFill>
        <a:ln>
          <a:solidFill>
            <a:schemeClr val="accent1">
              <a:lumMod val="75000"/>
            </a:schemeClr>
          </a:solidFill>
        </a:ln>
      </dgm:spPr>
      <dgm:t>
        <a:bodyPr/>
        <a:lstStyle/>
        <a:p>
          <a:endParaRPr lang="es-MX"/>
        </a:p>
      </dgm:t>
    </dgm:pt>
    <dgm:pt modelId="{E5EBF8FC-487D-8E43-A93E-1ECABADA1A93}" type="parTrans" cxnId="{8EA57134-A2EA-734B-BA42-5ABF0A5E8BC4}">
      <dgm:prSet/>
      <dgm:spPr/>
      <dgm:t>
        <a:bodyPr/>
        <a:lstStyle/>
        <a:p>
          <a:endParaRPr lang="es-MX"/>
        </a:p>
      </dgm:t>
    </dgm:pt>
    <dgm:pt modelId="{2C603B94-CB92-6A4D-A516-F650A7326B90}" type="sibTrans" cxnId="{8EA57134-A2EA-734B-BA42-5ABF0A5E8BC4}">
      <dgm:prSet/>
      <dgm:spPr/>
      <dgm:t>
        <a:bodyPr/>
        <a:lstStyle/>
        <a:p>
          <a:endParaRPr lang="es-MX"/>
        </a:p>
      </dgm:t>
    </dgm:pt>
    <dgm:pt modelId="{31DD6C15-B19C-BA46-A08F-79142B054FB6}">
      <dgm:prSet/>
      <dgm:spPr/>
      <dgm:t>
        <a:bodyPr/>
        <a:lstStyle/>
        <a:p>
          <a:endParaRPr lang="es-MX"/>
        </a:p>
      </dgm:t>
    </dgm:pt>
    <dgm:pt modelId="{DDE351B5-8098-A541-8E6A-0A505B0E8293}" type="parTrans" cxnId="{7C14AB69-CA70-D64E-9F06-C6F0F3C3FE3B}">
      <dgm:prSet/>
      <dgm:spPr/>
      <dgm:t>
        <a:bodyPr/>
        <a:lstStyle/>
        <a:p>
          <a:endParaRPr lang="es-MX"/>
        </a:p>
      </dgm:t>
    </dgm:pt>
    <dgm:pt modelId="{80686D72-47B6-4F44-84A6-576690C6060F}" type="sibTrans" cxnId="{7C14AB69-CA70-D64E-9F06-C6F0F3C3FE3B}">
      <dgm:prSet/>
      <dgm:spPr/>
      <dgm:t>
        <a:bodyPr/>
        <a:lstStyle/>
        <a:p>
          <a:endParaRPr lang="es-MX"/>
        </a:p>
      </dgm:t>
    </dgm:pt>
    <dgm:pt modelId="{321FC386-B4D7-CA46-A6E6-C073406D9CE3}" type="pres">
      <dgm:prSet presAssocID="{E9BC1EEE-1E3F-3B41-A624-9383B809655D}" presName="Name0" presStyleCnt="0">
        <dgm:presLayoutVars>
          <dgm:dir/>
          <dgm:animLvl val="lvl"/>
          <dgm:resizeHandles val="exact"/>
        </dgm:presLayoutVars>
      </dgm:prSet>
      <dgm:spPr/>
    </dgm:pt>
    <dgm:pt modelId="{02E49F2A-BABE-4A42-A4D9-4F5CC6974EA4}" type="pres">
      <dgm:prSet presAssocID="{4FF7A758-F1CD-064A-869F-9514ECC789BA}" presName="composite" presStyleCnt="0"/>
      <dgm:spPr/>
    </dgm:pt>
    <dgm:pt modelId="{51F88030-070B-8A40-9280-6088D261761B}" type="pres">
      <dgm:prSet presAssocID="{4FF7A758-F1CD-064A-869F-9514ECC789BA}" presName="parTx" presStyleLbl="node1" presStyleIdx="0" presStyleCnt="5">
        <dgm:presLayoutVars>
          <dgm:chMax val="0"/>
          <dgm:chPref val="0"/>
          <dgm:bulletEnabled val="1"/>
        </dgm:presLayoutVars>
      </dgm:prSet>
      <dgm:spPr/>
    </dgm:pt>
    <dgm:pt modelId="{C4E0AD9B-4EF6-694D-8F7B-AB0B80346750}" type="pres">
      <dgm:prSet presAssocID="{4FF7A758-F1CD-064A-869F-9514ECC789BA}" presName="desTx" presStyleLbl="revTx" presStyleIdx="0" presStyleCnt="1">
        <dgm:presLayoutVars>
          <dgm:bulletEnabled val="1"/>
        </dgm:presLayoutVars>
      </dgm:prSet>
      <dgm:spPr/>
    </dgm:pt>
    <dgm:pt modelId="{10F0B673-5652-A143-8C9B-CD9EC3E8E226}" type="pres">
      <dgm:prSet presAssocID="{0DA626F7-0278-B14C-AC09-A445F676162C}" presName="space" presStyleCnt="0"/>
      <dgm:spPr/>
    </dgm:pt>
    <dgm:pt modelId="{A2EDC7E6-1BF4-B54C-81C9-796F84FD909E}" type="pres">
      <dgm:prSet presAssocID="{DB7A48F1-F33D-1444-A31A-95D3EA74911A}" presName="composite" presStyleCnt="0"/>
      <dgm:spPr/>
    </dgm:pt>
    <dgm:pt modelId="{8333F3F4-3C2D-5E4A-87CD-0314E54E4D9B}" type="pres">
      <dgm:prSet presAssocID="{DB7A48F1-F33D-1444-A31A-95D3EA74911A}" presName="parTx" presStyleLbl="node1" presStyleIdx="1" presStyleCnt="5">
        <dgm:presLayoutVars>
          <dgm:chMax val="0"/>
          <dgm:chPref val="0"/>
          <dgm:bulletEnabled val="1"/>
        </dgm:presLayoutVars>
      </dgm:prSet>
      <dgm:spPr/>
    </dgm:pt>
    <dgm:pt modelId="{1F68A07B-1FE4-454D-AD46-B17086BA4847}" type="pres">
      <dgm:prSet presAssocID="{DB7A48F1-F33D-1444-A31A-95D3EA74911A}" presName="desTx" presStyleLbl="revTx" presStyleIdx="0" presStyleCnt="1">
        <dgm:presLayoutVars>
          <dgm:bulletEnabled val="1"/>
        </dgm:presLayoutVars>
      </dgm:prSet>
      <dgm:spPr/>
    </dgm:pt>
    <dgm:pt modelId="{A080F30A-BC40-934C-9B86-85FB51489CF3}" type="pres">
      <dgm:prSet presAssocID="{E946F646-F6AE-784C-89B6-D7E0EF62BD25}" presName="space" presStyleCnt="0"/>
      <dgm:spPr/>
    </dgm:pt>
    <dgm:pt modelId="{214A5EDD-4EF4-7A4F-BD25-C3C72F1BEC24}" type="pres">
      <dgm:prSet presAssocID="{5F205175-3CEA-FE4E-9091-2B675E37AE62}" presName="composite" presStyleCnt="0"/>
      <dgm:spPr/>
    </dgm:pt>
    <dgm:pt modelId="{1A3831BB-31DC-3F4B-971A-DE7601DD2C79}" type="pres">
      <dgm:prSet presAssocID="{5F205175-3CEA-FE4E-9091-2B675E37AE62}" presName="parTx" presStyleLbl="node1" presStyleIdx="2" presStyleCnt="5">
        <dgm:presLayoutVars>
          <dgm:chMax val="0"/>
          <dgm:chPref val="0"/>
          <dgm:bulletEnabled val="1"/>
        </dgm:presLayoutVars>
      </dgm:prSet>
      <dgm:spPr/>
    </dgm:pt>
    <dgm:pt modelId="{6F9B8267-264A-9B4A-BC1E-D48703EDB73F}" type="pres">
      <dgm:prSet presAssocID="{5F205175-3CEA-FE4E-9091-2B675E37AE62}" presName="desTx" presStyleLbl="revTx" presStyleIdx="0" presStyleCnt="1">
        <dgm:presLayoutVars>
          <dgm:bulletEnabled val="1"/>
        </dgm:presLayoutVars>
      </dgm:prSet>
      <dgm:spPr/>
    </dgm:pt>
    <dgm:pt modelId="{38FA68C6-D003-4C4B-BA1A-043E8660CF7A}" type="pres">
      <dgm:prSet presAssocID="{51BD1929-CDC6-8E44-9237-3756A965B810}" presName="space" presStyleCnt="0"/>
      <dgm:spPr/>
    </dgm:pt>
    <dgm:pt modelId="{87E91ACC-54F5-0E4F-96BC-2A927D6134D8}" type="pres">
      <dgm:prSet presAssocID="{02852FB8-E4DA-0340-B369-2E3B0E924870}" presName="composite" presStyleCnt="0"/>
      <dgm:spPr/>
    </dgm:pt>
    <dgm:pt modelId="{2DAFCAC0-FDEF-D74C-B667-8E01DFAC7B27}" type="pres">
      <dgm:prSet presAssocID="{02852FB8-E4DA-0340-B369-2E3B0E924870}" presName="parTx" presStyleLbl="node1" presStyleIdx="3" presStyleCnt="5">
        <dgm:presLayoutVars>
          <dgm:chMax val="0"/>
          <dgm:chPref val="0"/>
          <dgm:bulletEnabled val="1"/>
        </dgm:presLayoutVars>
      </dgm:prSet>
      <dgm:spPr/>
    </dgm:pt>
    <dgm:pt modelId="{FA9C8D5C-F6C4-6B41-B352-24C9841E0842}" type="pres">
      <dgm:prSet presAssocID="{02852FB8-E4DA-0340-B369-2E3B0E924870}" presName="desTx" presStyleLbl="revTx" presStyleIdx="0" presStyleCnt="1">
        <dgm:presLayoutVars>
          <dgm:bulletEnabled val="1"/>
        </dgm:presLayoutVars>
      </dgm:prSet>
      <dgm:spPr/>
    </dgm:pt>
    <dgm:pt modelId="{02ED72A8-DE5F-A74A-814A-CC93BE8E5917}" type="pres">
      <dgm:prSet presAssocID="{2C603B94-CB92-6A4D-A516-F650A7326B90}" presName="space" presStyleCnt="0"/>
      <dgm:spPr/>
    </dgm:pt>
    <dgm:pt modelId="{EDD54910-13D7-E04C-A911-68F1938058D3}" type="pres">
      <dgm:prSet presAssocID="{98D8E137-63DE-7140-AFBC-2BDFD444704E}" presName="composite" presStyleCnt="0"/>
      <dgm:spPr/>
    </dgm:pt>
    <dgm:pt modelId="{908017C4-56B8-5446-9BCC-64FF691FDBF4}" type="pres">
      <dgm:prSet presAssocID="{98D8E137-63DE-7140-AFBC-2BDFD444704E}" presName="parTx" presStyleLbl="node1" presStyleIdx="4" presStyleCnt="5">
        <dgm:presLayoutVars>
          <dgm:chMax val="0"/>
          <dgm:chPref val="0"/>
          <dgm:bulletEnabled val="1"/>
        </dgm:presLayoutVars>
      </dgm:prSet>
      <dgm:spPr/>
    </dgm:pt>
    <dgm:pt modelId="{D6CA2F9E-66B6-BA4E-B2CD-6E2C50171986}" type="pres">
      <dgm:prSet presAssocID="{98D8E137-63DE-7140-AFBC-2BDFD444704E}" presName="desTx" presStyleLbl="revTx" presStyleIdx="0" presStyleCnt="1">
        <dgm:presLayoutVars>
          <dgm:bulletEnabled val="1"/>
        </dgm:presLayoutVars>
      </dgm:prSet>
      <dgm:spPr/>
    </dgm:pt>
  </dgm:ptLst>
  <dgm:cxnLst>
    <dgm:cxn modelId="{4625900D-958A-D74E-AA77-82220DCAD0C0}" srcId="{E9BC1EEE-1E3F-3B41-A624-9383B809655D}" destId="{DB7A48F1-F33D-1444-A31A-95D3EA74911A}" srcOrd="1" destOrd="0" parTransId="{73B11552-683B-F146-A4B9-80A981B2E8F6}" sibTransId="{E946F646-F6AE-784C-89B6-D7E0EF62BD25}"/>
    <dgm:cxn modelId="{8EA57134-A2EA-734B-BA42-5ABF0A5E8BC4}" srcId="{E9BC1EEE-1E3F-3B41-A624-9383B809655D}" destId="{02852FB8-E4DA-0340-B369-2E3B0E924870}" srcOrd="3" destOrd="0" parTransId="{E5EBF8FC-487D-8E43-A93E-1ECABADA1A93}" sibTransId="{2C603B94-CB92-6A4D-A516-F650A7326B90}"/>
    <dgm:cxn modelId="{61716451-295D-0B49-B8E2-1F9E950A3CAE}" type="presOf" srcId="{5F205175-3CEA-FE4E-9091-2B675E37AE62}" destId="{1A3831BB-31DC-3F4B-971A-DE7601DD2C79}" srcOrd="0" destOrd="0" presId="urn:microsoft.com/office/officeart/2005/8/layout/chevron1"/>
    <dgm:cxn modelId="{58023756-818D-5044-8100-BD77BC32577A}" type="presOf" srcId="{31DD6C15-B19C-BA46-A08F-79142B054FB6}" destId="{C4E0AD9B-4EF6-694D-8F7B-AB0B80346750}" srcOrd="0" destOrd="0" presId="urn:microsoft.com/office/officeart/2005/8/layout/chevron1"/>
    <dgm:cxn modelId="{7C14AB69-CA70-D64E-9F06-C6F0F3C3FE3B}" srcId="{4FF7A758-F1CD-064A-869F-9514ECC789BA}" destId="{31DD6C15-B19C-BA46-A08F-79142B054FB6}" srcOrd="0" destOrd="0" parTransId="{DDE351B5-8098-A541-8E6A-0A505B0E8293}" sibTransId="{80686D72-47B6-4F44-84A6-576690C6060F}"/>
    <dgm:cxn modelId="{0691A970-7E74-E445-B33B-70F99AF36921}" srcId="{E9BC1EEE-1E3F-3B41-A624-9383B809655D}" destId="{4FF7A758-F1CD-064A-869F-9514ECC789BA}" srcOrd="0" destOrd="0" parTransId="{99AA8679-7628-7940-BE03-659766C375B3}" sibTransId="{0DA626F7-0278-B14C-AC09-A445F676162C}"/>
    <dgm:cxn modelId="{0BF99D8B-6AFD-CF41-9133-440B8D2CC164}" type="presOf" srcId="{E9BC1EEE-1E3F-3B41-A624-9383B809655D}" destId="{321FC386-B4D7-CA46-A6E6-C073406D9CE3}" srcOrd="0" destOrd="0" presId="urn:microsoft.com/office/officeart/2005/8/layout/chevron1"/>
    <dgm:cxn modelId="{0458BCA3-6427-C441-817B-6432215824C0}" srcId="{E9BC1EEE-1E3F-3B41-A624-9383B809655D}" destId="{5F205175-3CEA-FE4E-9091-2B675E37AE62}" srcOrd="2" destOrd="0" parTransId="{A980D259-E34B-3A4B-9633-71F7FC37BEB0}" sibTransId="{51BD1929-CDC6-8E44-9237-3756A965B810}"/>
    <dgm:cxn modelId="{CA703DBF-37DA-764A-9517-1542DF830DAA}" srcId="{E9BC1EEE-1E3F-3B41-A624-9383B809655D}" destId="{98D8E137-63DE-7140-AFBC-2BDFD444704E}" srcOrd="4" destOrd="0" parTransId="{B3938D09-9987-2544-B786-ABF3CA50637F}" sibTransId="{0DD769E3-448F-2545-8D54-28DE0F1B820B}"/>
    <dgm:cxn modelId="{FD4406D6-B191-2C48-B304-034B35C19AD4}" type="presOf" srcId="{4FF7A758-F1CD-064A-869F-9514ECC789BA}" destId="{51F88030-070B-8A40-9280-6088D261761B}" srcOrd="0" destOrd="0" presId="urn:microsoft.com/office/officeart/2005/8/layout/chevron1"/>
    <dgm:cxn modelId="{A11C11D6-782A-254A-8BA5-E022A3D2F5A9}" type="presOf" srcId="{DB7A48F1-F33D-1444-A31A-95D3EA74911A}" destId="{8333F3F4-3C2D-5E4A-87CD-0314E54E4D9B}" srcOrd="0" destOrd="0" presId="urn:microsoft.com/office/officeart/2005/8/layout/chevron1"/>
    <dgm:cxn modelId="{FE7266DE-2E93-524F-B72E-401C37C25E43}" type="presOf" srcId="{98D8E137-63DE-7140-AFBC-2BDFD444704E}" destId="{908017C4-56B8-5446-9BCC-64FF691FDBF4}" srcOrd="0" destOrd="0" presId="urn:microsoft.com/office/officeart/2005/8/layout/chevron1"/>
    <dgm:cxn modelId="{C5C71EF2-EC82-8F4D-AE68-437B930AB86F}" type="presOf" srcId="{02852FB8-E4DA-0340-B369-2E3B0E924870}" destId="{2DAFCAC0-FDEF-D74C-B667-8E01DFAC7B27}" srcOrd="0" destOrd="0" presId="urn:microsoft.com/office/officeart/2005/8/layout/chevron1"/>
    <dgm:cxn modelId="{91380D12-CFDA-AE42-94AA-6F19B42C5EB0}" type="presParOf" srcId="{321FC386-B4D7-CA46-A6E6-C073406D9CE3}" destId="{02E49F2A-BABE-4A42-A4D9-4F5CC6974EA4}" srcOrd="0" destOrd="0" presId="urn:microsoft.com/office/officeart/2005/8/layout/chevron1"/>
    <dgm:cxn modelId="{2DECFDD4-30FF-1F4D-B0F3-6EA54FD5CD8E}" type="presParOf" srcId="{02E49F2A-BABE-4A42-A4D9-4F5CC6974EA4}" destId="{51F88030-070B-8A40-9280-6088D261761B}" srcOrd="0" destOrd="0" presId="urn:microsoft.com/office/officeart/2005/8/layout/chevron1"/>
    <dgm:cxn modelId="{7D9494C1-652A-F048-A7E9-88751F843B59}" type="presParOf" srcId="{02E49F2A-BABE-4A42-A4D9-4F5CC6974EA4}" destId="{C4E0AD9B-4EF6-694D-8F7B-AB0B80346750}" srcOrd="1" destOrd="0" presId="urn:microsoft.com/office/officeart/2005/8/layout/chevron1"/>
    <dgm:cxn modelId="{C22A855F-416D-1346-AFA0-A85535D7F1A1}" type="presParOf" srcId="{321FC386-B4D7-CA46-A6E6-C073406D9CE3}" destId="{10F0B673-5652-A143-8C9B-CD9EC3E8E226}" srcOrd="1" destOrd="0" presId="urn:microsoft.com/office/officeart/2005/8/layout/chevron1"/>
    <dgm:cxn modelId="{FE8D12AA-3BD1-234C-8395-DDE506FA8A18}" type="presParOf" srcId="{321FC386-B4D7-CA46-A6E6-C073406D9CE3}" destId="{A2EDC7E6-1BF4-B54C-81C9-796F84FD909E}" srcOrd="2" destOrd="0" presId="urn:microsoft.com/office/officeart/2005/8/layout/chevron1"/>
    <dgm:cxn modelId="{177C377F-ABEF-DA4B-8EBA-DEA2EDCC73C6}" type="presParOf" srcId="{A2EDC7E6-1BF4-B54C-81C9-796F84FD909E}" destId="{8333F3F4-3C2D-5E4A-87CD-0314E54E4D9B}" srcOrd="0" destOrd="0" presId="urn:microsoft.com/office/officeart/2005/8/layout/chevron1"/>
    <dgm:cxn modelId="{61E39644-6CAD-0748-804E-5DBD97C8DF49}" type="presParOf" srcId="{A2EDC7E6-1BF4-B54C-81C9-796F84FD909E}" destId="{1F68A07B-1FE4-454D-AD46-B17086BA4847}" srcOrd="1" destOrd="0" presId="urn:microsoft.com/office/officeart/2005/8/layout/chevron1"/>
    <dgm:cxn modelId="{A3CE2678-F92B-9A48-A920-3CABF945F626}" type="presParOf" srcId="{321FC386-B4D7-CA46-A6E6-C073406D9CE3}" destId="{A080F30A-BC40-934C-9B86-85FB51489CF3}" srcOrd="3" destOrd="0" presId="urn:microsoft.com/office/officeart/2005/8/layout/chevron1"/>
    <dgm:cxn modelId="{77B3F84C-1F31-7A44-9410-BF403F1EDDC3}" type="presParOf" srcId="{321FC386-B4D7-CA46-A6E6-C073406D9CE3}" destId="{214A5EDD-4EF4-7A4F-BD25-C3C72F1BEC24}" srcOrd="4" destOrd="0" presId="urn:microsoft.com/office/officeart/2005/8/layout/chevron1"/>
    <dgm:cxn modelId="{F9E927DB-EA10-B940-9242-1D1A96C5010E}" type="presParOf" srcId="{214A5EDD-4EF4-7A4F-BD25-C3C72F1BEC24}" destId="{1A3831BB-31DC-3F4B-971A-DE7601DD2C79}" srcOrd="0" destOrd="0" presId="urn:microsoft.com/office/officeart/2005/8/layout/chevron1"/>
    <dgm:cxn modelId="{7C699EF8-411E-D847-9601-A7BDAAA1AAF4}" type="presParOf" srcId="{214A5EDD-4EF4-7A4F-BD25-C3C72F1BEC24}" destId="{6F9B8267-264A-9B4A-BC1E-D48703EDB73F}" srcOrd="1" destOrd="0" presId="urn:microsoft.com/office/officeart/2005/8/layout/chevron1"/>
    <dgm:cxn modelId="{1CBA0434-B984-A942-A220-A2BE72384AFF}" type="presParOf" srcId="{321FC386-B4D7-CA46-A6E6-C073406D9CE3}" destId="{38FA68C6-D003-4C4B-BA1A-043E8660CF7A}" srcOrd="5" destOrd="0" presId="urn:microsoft.com/office/officeart/2005/8/layout/chevron1"/>
    <dgm:cxn modelId="{18CB119F-F378-C249-B9C1-7B00E74B3696}" type="presParOf" srcId="{321FC386-B4D7-CA46-A6E6-C073406D9CE3}" destId="{87E91ACC-54F5-0E4F-96BC-2A927D6134D8}" srcOrd="6" destOrd="0" presId="urn:microsoft.com/office/officeart/2005/8/layout/chevron1"/>
    <dgm:cxn modelId="{423D9E72-165F-4E49-9D77-D41F6226FFB8}" type="presParOf" srcId="{87E91ACC-54F5-0E4F-96BC-2A927D6134D8}" destId="{2DAFCAC0-FDEF-D74C-B667-8E01DFAC7B27}" srcOrd="0" destOrd="0" presId="urn:microsoft.com/office/officeart/2005/8/layout/chevron1"/>
    <dgm:cxn modelId="{CA4FCAFE-0CB9-A64C-A727-C21873FD1769}" type="presParOf" srcId="{87E91ACC-54F5-0E4F-96BC-2A927D6134D8}" destId="{FA9C8D5C-F6C4-6B41-B352-24C9841E0842}" srcOrd="1" destOrd="0" presId="urn:microsoft.com/office/officeart/2005/8/layout/chevron1"/>
    <dgm:cxn modelId="{879E048F-D3A6-DE40-871C-80A94EB208CA}" type="presParOf" srcId="{321FC386-B4D7-CA46-A6E6-C073406D9CE3}" destId="{02ED72A8-DE5F-A74A-814A-CC93BE8E5917}" srcOrd="7" destOrd="0" presId="urn:microsoft.com/office/officeart/2005/8/layout/chevron1"/>
    <dgm:cxn modelId="{993F7FBA-C3FE-7649-B4BF-AF1C65F89CC1}" type="presParOf" srcId="{321FC386-B4D7-CA46-A6E6-C073406D9CE3}" destId="{EDD54910-13D7-E04C-A911-68F1938058D3}" srcOrd="8" destOrd="0" presId="urn:microsoft.com/office/officeart/2005/8/layout/chevron1"/>
    <dgm:cxn modelId="{A3C933C8-8209-7C43-979A-8C14EC693495}" type="presParOf" srcId="{EDD54910-13D7-E04C-A911-68F1938058D3}" destId="{908017C4-56B8-5446-9BCC-64FF691FDBF4}" srcOrd="0" destOrd="0" presId="urn:microsoft.com/office/officeart/2005/8/layout/chevron1"/>
    <dgm:cxn modelId="{2C554FBC-6BF9-3F4D-ACB3-0B1F4CBBEC13}" type="presParOf" srcId="{EDD54910-13D7-E04C-A911-68F1938058D3}" destId="{D6CA2F9E-66B6-BA4E-B2CD-6E2C50171986}"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88030-070B-8A40-9280-6088D261761B}">
      <dsp:nvSpPr>
        <dsp:cNvPr id="0" name=""/>
        <dsp:cNvSpPr/>
      </dsp:nvSpPr>
      <dsp:spPr>
        <a:xfrm>
          <a:off x="1788" y="1173122"/>
          <a:ext cx="1854326" cy="741730"/>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MX" sz="4400" kern="1200" dirty="0"/>
            <a:t> </a:t>
          </a:r>
        </a:p>
      </dsp:txBody>
      <dsp:txXfrm>
        <a:off x="372653" y="1173122"/>
        <a:ext cx="1112596" cy="741730"/>
      </dsp:txXfrm>
    </dsp:sp>
    <dsp:sp modelId="{C4E0AD9B-4EF6-694D-8F7B-AB0B80346750}">
      <dsp:nvSpPr>
        <dsp:cNvPr id="0" name=""/>
        <dsp:cNvSpPr/>
      </dsp:nvSpPr>
      <dsp:spPr>
        <a:xfrm>
          <a:off x="1788" y="2007569"/>
          <a:ext cx="1483461"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955800">
            <a:lnSpc>
              <a:spcPct val="90000"/>
            </a:lnSpc>
            <a:spcBef>
              <a:spcPct val="0"/>
            </a:spcBef>
            <a:spcAft>
              <a:spcPct val="15000"/>
            </a:spcAft>
            <a:buChar char="•"/>
          </a:pPr>
          <a:endParaRPr lang="es-MX" sz="4400" kern="1200"/>
        </a:p>
      </dsp:txBody>
      <dsp:txXfrm>
        <a:off x="1788" y="2007569"/>
        <a:ext cx="1483461" cy="792000"/>
      </dsp:txXfrm>
    </dsp:sp>
    <dsp:sp modelId="{8333F3F4-3C2D-5E4A-87CD-0314E54E4D9B}">
      <dsp:nvSpPr>
        <dsp:cNvPr id="0" name=""/>
        <dsp:cNvSpPr/>
      </dsp:nvSpPr>
      <dsp:spPr>
        <a:xfrm>
          <a:off x="1640114" y="1173122"/>
          <a:ext cx="1854326" cy="74173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MX" sz="4400" kern="1200" dirty="0"/>
            <a:t>  </a:t>
          </a:r>
        </a:p>
      </dsp:txBody>
      <dsp:txXfrm>
        <a:off x="2010979" y="1173122"/>
        <a:ext cx="1112596" cy="741730"/>
      </dsp:txXfrm>
    </dsp:sp>
    <dsp:sp modelId="{1A3831BB-31DC-3F4B-971A-DE7601DD2C79}">
      <dsp:nvSpPr>
        <dsp:cNvPr id="0" name=""/>
        <dsp:cNvSpPr/>
      </dsp:nvSpPr>
      <dsp:spPr>
        <a:xfrm>
          <a:off x="3278440" y="1173122"/>
          <a:ext cx="1854326" cy="741730"/>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s-MX" sz="4400" kern="1200"/>
        </a:p>
      </dsp:txBody>
      <dsp:txXfrm>
        <a:off x="3649305" y="1173122"/>
        <a:ext cx="1112596" cy="741730"/>
      </dsp:txXfrm>
    </dsp:sp>
    <dsp:sp modelId="{2DAFCAC0-FDEF-D74C-B667-8E01DFAC7B27}">
      <dsp:nvSpPr>
        <dsp:cNvPr id="0" name=""/>
        <dsp:cNvSpPr/>
      </dsp:nvSpPr>
      <dsp:spPr>
        <a:xfrm>
          <a:off x="4916767" y="1173122"/>
          <a:ext cx="1854326" cy="741730"/>
        </a:xfrm>
        <a:prstGeom prst="chevron">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s-MX" sz="4400" kern="1200"/>
        </a:p>
      </dsp:txBody>
      <dsp:txXfrm>
        <a:off x="5287632" y="1173122"/>
        <a:ext cx="1112596" cy="741730"/>
      </dsp:txXfrm>
    </dsp:sp>
    <dsp:sp modelId="{908017C4-56B8-5446-9BCC-64FF691FDBF4}">
      <dsp:nvSpPr>
        <dsp:cNvPr id="0" name=""/>
        <dsp:cNvSpPr/>
      </dsp:nvSpPr>
      <dsp:spPr>
        <a:xfrm>
          <a:off x="6555093" y="1173122"/>
          <a:ext cx="1854326" cy="74173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MX" sz="4400" kern="1200" dirty="0"/>
            <a:t> </a:t>
          </a:r>
        </a:p>
      </dsp:txBody>
      <dsp:txXfrm>
        <a:off x="6925958" y="1173122"/>
        <a:ext cx="1112596" cy="7417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387AC63C-DF86-429B-BA04-ED66BD69D013}" type="datetimeFigureOut">
              <a:rPr lang="en-US" smtClean="0"/>
              <a:t>8/4/21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407859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87AC63C-DF86-429B-BA04-ED66BD69D013}" type="datetimeFigureOut">
              <a:rPr lang="en-US" smtClean="0"/>
              <a:t>8/4/21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336813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87AC63C-DF86-429B-BA04-ED66BD69D013}" type="datetimeFigureOut">
              <a:rPr lang="en-US" smtClean="0"/>
              <a:t>8/4/21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101540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87AC63C-DF86-429B-BA04-ED66BD69D013}" type="datetimeFigureOut">
              <a:rPr lang="en-US" smtClean="0"/>
              <a:t>8/4/21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4052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87AC63C-DF86-429B-BA04-ED66BD69D013}" type="datetimeFigureOut">
              <a:rPr lang="en-US" smtClean="0"/>
              <a:t>8/4/21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18193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87AC63C-DF86-429B-BA04-ED66BD69D013}" type="datetimeFigureOut">
              <a:rPr lang="en-US" smtClean="0"/>
              <a:t>8/4/21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24719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87AC63C-DF86-429B-BA04-ED66BD69D013}" type="datetimeFigureOut">
              <a:rPr lang="en-US" smtClean="0"/>
              <a:t>8/4/21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415361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87AC63C-DF86-429B-BA04-ED66BD69D013}" type="datetimeFigureOut">
              <a:rPr lang="en-US" smtClean="0"/>
              <a:t>8/4/21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187551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7AC63C-DF86-429B-BA04-ED66BD69D013}" type="datetimeFigureOut">
              <a:rPr lang="en-US" smtClean="0"/>
              <a:t>8/4/21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86734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87AC63C-DF86-429B-BA04-ED66BD69D013}" type="datetimeFigureOut">
              <a:rPr lang="en-US" smtClean="0"/>
              <a:t>8/4/21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17267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87AC63C-DF86-429B-BA04-ED66BD69D013}" type="datetimeFigureOut">
              <a:rPr lang="en-US" smtClean="0"/>
              <a:t>8/4/21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F15AB83-69D7-4333-ADBB-9F467C834301}" type="slidenum">
              <a:rPr lang="en-US" smtClean="0"/>
              <a:t>‹Nº›</a:t>
            </a:fld>
            <a:endParaRPr lang="en-US"/>
          </a:p>
        </p:txBody>
      </p:sp>
    </p:spTree>
    <p:extLst>
      <p:ext uri="{BB962C8B-B14F-4D97-AF65-F5344CB8AC3E}">
        <p14:creationId xmlns:p14="http://schemas.microsoft.com/office/powerpoint/2010/main" val="16985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AC63C-DF86-429B-BA04-ED66BD69D013}" type="datetimeFigureOut">
              <a:rPr lang="en-US" smtClean="0"/>
              <a:t>8/4/21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5AB83-69D7-4333-ADBB-9F467C834301}" type="slidenum">
              <a:rPr lang="en-US" smtClean="0"/>
              <a:t>‹Nº›</a:t>
            </a:fld>
            <a:endParaRPr lang="en-US"/>
          </a:p>
        </p:txBody>
      </p:sp>
    </p:spTree>
    <p:extLst>
      <p:ext uri="{BB962C8B-B14F-4D97-AF65-F5344CB8AC3E}">
        <p14:creationId xmlns:p14="http://schemas.microsoft.com/office/powerpoint/2010/main" val="182372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9.jpe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ángulo 4"/>
          <p:cNvSpPr/>
          <p:nvPr/>
        </p:nvSpPr>
        <p:spPr>
          <a:xfrm>
            <a:off x="5077563" y="398446"/>
            <a:ext cx="7006346" cy="2554545"/>
          </a:xfrm>
          <a:prstGeom prst="rect">
            <a:avLst/>
          </a:prstGeom>
          <a:noFill/>
        </p:spPr>
        <p:txBody>
          <a:bodyPr wrap="square" lIns="91440" tIns="45720" rIns="91440" bIns="45720">
            <a:spAutoFit/>
          </a:bodyPr>
          <a:lstStyle/>
          <a:p>
            <a:pPr algn="ctr"/>
            <a:r>
              <a:rPr lang="es-ES" sz="4000" b="1" dirty="0">
                <a:ln w="0"/>
                <a:solidFill>
                  <a:srgbClr val="FFFF00"/>
                </a:solidFill>
                <a:effectLst>
                  <a:outerShdw blurRad="38100" dist="19050" dir="2700000" algn="tl" rotWithShape="0">
                    <a:schemeClr val="dk1">
                      <a:alpha val="40000"/>
                    </a:schemeClr>
                  </a:outerShdw>
                </a:effectLst>
              </a:rPr>
              <a:t>Universidad de las Fuerzas Armadas - ESPE</a:t>
            </a:r>
          </a:p>
          <a:p>
            <a:pPr algn="ctr"/>
            <a:endParaRPr lang="es-ES" sz="4000" b="1" dirty="0">
              <a:ln w="0"/>
              <a:solidFill>
                <a:srgbClr val="FFFF00"/>
              </a:solidFill>
              <a:effectLst>
                <a:outerShdw blurRad="38100" dist="19050" dir="2700000" algn="tl" rotWithShape="0">
                  <a:schemeClr val="dk1">
                    <a:alpha val="40000"/>
                  </a:schemeClr>
                </a:outerShdw>
              </a:effectLst>
            </a:endParaRPr>
          </a:p>
          <a:p>
            <a:pPr algn="ctr"/>
            <a:endParaRPr lang="es-ES" sz="4000" b="1" cap="none" spc="0" dirty="0">
              <a:ln w="0"/>
              <a:solidFill>
                <a:srgbClr val="FFFF00"/>
              </a:solidFill>
              <a:effectLst>
                <a:outerShdw blurRad="38100" dist="19050" dir="2700000" algn="tl" rotWithShape="0">
                  <a:schemeClr val="dk1">
                    <a:alpha val="40000"/>
                  </a:schemeClr>
                </a:outerShdw>
              </a:effectLst>
            </a:endParaRPr>
          </a:p>
        </p:txBody>
      </p:sp>
      <p:sp>
        <p:nvSpPr>
          <p:cNvPr id="7" name="Rectángulo 6"/>
          <p:cNvSpPr/>
          <p:nvPr/>
        </p:nvSpPr>
        <p:spPr>
          <a:xfrm>
            <a:off x="5162310" y="1775746"/>
            <a:ext cx="7029690" cy="1569660"/>
          </a:xfrm>
          <a:prstGeom prst="rect">
            <a:avLst/>
          </a:prstGeom>
          <a:noFill/>
        </p:spPr>
        <p:txBody>
          <a:bodyPr wrap="square" lIns="91440" tIns="45720" rIns="91440" bIns="45720">
            <a:spAutoFit/>
          </a:bodyPr>
          <a:lstStyle/>
          <a:p>
            <a:pPr algn="ctr"/>
            <a:r>
              <a:rPr lang="es-ES" sz="2400" b="1" dirty="0">
                <a:ln w="0"/>
                <a:solidFill>
                  <a:schemeClr val="accent4"/>
                </a:solidFill>
                <a:effectLst>
                  <a:outerShdw blurRad="38100" dist="38100" dir="2700000" algn="tl">
                    <a:srgbClr val="000000">
                      <a:alpha val="43137"/>
                    </a:srgbClr>
                  </a:outerShdw>
                </a:effectLst>
              </a:rPr>
              <a:t>Trabajo de titulación previo a la obtención del título de Magister en </a:t>
            </a:r>
          </a:p>
          <a:p>
            <a:pPr algn="ctr"/>
            <a:r>
              <a:rPr lang="es-ES" sz="2400" b="1" dirty="0">
                <a:ln w="0"/>
                <a:solidFill>
                  <a:schemeClr val="accent4"/>
                </a:solidFill>
                <a:effectLst>
                  <a:outerShdw blurRad="38100" dist="38100" dir="2700000" algn="tl">
                    <a:srgbClr val="000000">
                      <a:alpha val="43137"/>
                    </a:srgbClr>
                  </a:outerShdw>
                </a:effectLst>
              </a:rPr>
              <a:t>Enseñanza de la Matemática</a:t>
            </a:r>
          </a:p>
          <a:p>
            <a:pPr algn="ctr"/>
            <a:endParaRPr lang="es-ES" sz="2400" b="1" dirty="0">
              <a:ln w="0"/>
              <a:solidFill>
                <a:schemeClr val="accent4"/>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1C33FED1-EDC3-6649-8E8F-D49B74390C1A}"/>
              </a:ext>
            </a:extLst>
          </p:cNvPr>
          <p:cNvSpPr/>
          <p:nvPr/>
        </p:nvSpPr>
        <p:spPr>
          <a:xfrm>
            <a:off x="5578997" y="3092619"/>
            <a:ext cx="6146158" cy="1295868"/>
          </a:xfrm>
          <a:prstGeom prst="rect">
            <a:avLst/>
          </a:prstGeom>
          <a:solidFill>
            <a:srgbClr val="068600"/>
          </a:solidFill>
        </p:spPr>
        <p:txBody>
          <a:bodyPr wrap="square">
            <a:spAutoFit/>
          </a:bodyPr>
          <a:lstStyle/>
          <a:p>
            <a:pPr algn="ctr">
              <a:lnSpc>
                <a:spcPct val="150000"/>
              </a:lnSpc>
            </a:pPr>
            <a:r>
              <a:rPr lang="es-EC" b="1" dirty="0">
                <a:solidFill>
                  <a:schemeClr val="bg1"/>
                </a:solidFill>
                <a:cs typeface="Arial" panose="020B0604020202020204" pitchFamily="34" charset="0"/>
              </a:rPr>
              <a:t>APLICACIONES DE LAS NUEVAS TECNOLOGÍAS DE LA INFORMACIÓN EN EL PROCESO DE ENSEÑANZA–APRENDIZAJE DE LA ESTADÍSTICA EN INGENIERÍA.</a:t>
            </a:r>
          </a:p>
        </p:txBody>
      </p:sp>
      <p:sp>
        <p:nvSpPr>
          <p:cNvPr id="8" name="CuadroTexto 7">
            <a:extLst>
              <a:ext uri="{FF2B5EF4-FFF2-40B4-BE49-F238E27FC236}">
                <a16:creationId xmlns:a16="http://schemas.microsoft.com/office/drawing/2014/main" id="{463FEAF3-22EF-0344-87D5-EB5AE707DD7E}"/>
              </a:ext>
            </a:extLst>
          </p:cNvPr>
          <p:cNvSpPr txBox="1"/>
          <p:nvPr/>
        </p:nvSpPr>
        <p:spPr>
          <a:xfrm>
            <a:off x="5162310" y="5704063"/>
            <a:ext cx="7029690" cy="307777"/>
          </a:xfrm>
          <a:prstGeom prst="rect">
            <a:avLst/>
          </a:prstGeom>
          <a:solidFill>
            <a:srgbClr val="068600"/>
          </a:solidFill>
        </p:spPr>
        <p:txBody>
          <a:bodyPr wrap="square" rtlCol="0">
            <a:spAutoFit/>
          </a:bodyPr>
          <a:lstStyle/>
          <a:p>
            <a:pPr algn="ctr"/>
            <a:r>
              <a:rPr lang="es-ES" sz="1400" b="1" dirty="0">
                <a:solidFill>
                  <a:schemeClr val="bg1"/>
                </a:solidFill>
                <a:latin typeface="Arial" panose="020B0604020202020204" pitchFamily="34" charset="0"/>
                <a:cs typeface="Arial" panose="020B0604020202020204" pitchFamily="34" charset="0"/>
              </a:rPr>
              <a:t>Director: Ing. Ramiro </a:t>
            </a:r>
            <a:r>
              <a:rPr lang="es-ES" sz="1400" b="1" dirty="0" err="1">
                <a:solidFill>
                  <a:schemeClr val="bg1"/>
                </a:solidFill>
                <a:latin typeface="Arial" panose="020B0604020202020204" pitchFamily="34" charset="0"/>
                <a:cs typeface="Arial" panose="020B0604020202020204" pitchFamily="34" charset="0"/>
              </a:rPr>
              <a:t>Guerrón</a:t>
            </a:r>
            <a:r>
              <a:rPr lang="es-ES" sz="1400" b="1" dirty="0">
                <a:solidFill>
                  <a:schemeClr val="bg1"/>
                </a:solidFill>
                <a:latin typeface="Arial" panose="020B0604020202020204" pitchFamily="34" charset="0"/>
                <a:cs typeface="Arial" panose="020B0604020202020204" pitchFamily="34" charset="0"/>
              </a:rPr>
              <a:t>, PhD        Oponente: Ing.  Sergio Castillo, PhD</a:t>
            </a:r>
          </a:p>
        </p:txBody>
      </p:sp>
      <p:sp>
        <p:nvSpPr>
          <p:cNvPr id="4" name="Rectángulo 3">
            <a:extLst>
              <a:ext uri="{FF2B5EF4-FFF2-40B4-BE49-F238E27FC236}">
                <a16:creationId xmlns:a16="http://schemas.microsoft.com/office/drawing/2014/main" id="{A8685169-1F59-B543-BED8-54ADA89D1FA5}"/>
              </a:ext>
            </a:extLst>
          </p:cNvPr>
          <p:cNvSpPr/>
          <p:nvPr/>
        </p:nvSpPr>
        <p:spPr>
          <a:xfrm>
            <a:off x="6233936" y="4688387"/>
            <a:ext cx="5106362" cy="646331"/>
          </a:xfrm>
          <a:prstGeom prst="rect">
            <a:avLst/>
          </a:prstGeom>
          <a:solidFill>
            <a:srgbClr val="068600"/>
          </a:solidFill>
        </p:spPr>
        <p:txBody>
          <a:bodyPr wrap="square">
            <a:spAutoFit/>
          </a:bodyPr>
          <a:lstStyle/>
          <a:p>
            <a:r>
              <a:rPr lang="es-EC" b="1" dirty="0">
                <a:solidFill>
                  <a:schemeClr val="bg1"/>
                </a:solidFill>
              </a:rPr>
              <a:t> AUTORES:  BRIONES NUÑEZ, FELIPE IGNACIO</a:t>
            </a:r>
          </a:p>
          <a:p>
            <a:r>
              <a:rPr lang="es-EC" b="1" dirty="0">
                <a:solidFill>
                  <a:schemeClr val="bg1"/>
                </a:solidFill>
              </a:rPr>
              <a:t>                     ECHEVERRÍA BURBANO, DAVID BOLÍVAR</a:t>
            </a:r>
            <a:endParaRPr lang="es-ES"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7E285DC-1982-5D4C-B95D-B06F80B722C9}"/>
              </a:ext>
            </a:extLst>
          </p:cNvPr>
          <p:cNvSpPr/>
          <p:nvPr/>
        </p:nvSpPr>
        <p:spPr>
          <a:xfrm>
            <a:off x="5162310" y="6228721"/>
            <a:ext cx="7029690" cy="461665"/>
          </a:xfrm>
          <a:prstGeom prst="rect">
            <a:avLst/>
          </a:prstGeom>
          <a:noFill/>
        </p:spPr>
        <p:txBody>
          <a:bodyPr wrap="square" lIns="91440" tIns="45720" rIns="91440" bIns="45720">
            <a:spAutoFit/>
          </a:bodyPr>
          <a:lstStyle/>
          <a:p>
            <a:pPr algn="ctr"/>
            <a:r>
              <a:rPr lang="es-ES" sz="2400" b="1" dirty="0">
                <a:ln w="0"/>
                <a:solidFill>
                  <a:schemeClr val="accent4"/>
                </a:solidFill>
                <a:effectLst>
                  <a:outerShdw blurRad="38100" dist="38100" dir="2700000" algn="tl">
                    <a:srgbClr val="000000">
                      <a:alpha val="43137"/>
                    </a:srgbClr>
                  </a:outerShdw>
                </a:effectLst>
              </a:rPr>
              <a:t>Agosto 2021</a:t>
            </a:r>
          </a:p>
        </p:txBody>
      </p:sp>
    </p:spTree>
    <p:extLst>
      <p:ext uri="{BB962C8B-B14F-4D97-AF65-F5344CB8AC3E}">
        <p14:creationId xmlns:p14="http://schemas.microsoft.com/office/powerpoint/2010/main" val="38014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114297" y="1578186"/>
            <a:ext cx="3577990" cy="2800767"/>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Metodología - Diseño de la investigación </a:t>
            </a:r>
          </a:p>
          <a:p>
            <a:pPr algn="ctr"/>
            <a:endParaRPr lang="es-ES" sz="4400" b="1" dirty="0">
              <a:ln w="0"/>
              <a:solidFill>
                <a:schemeClr val="accent4"/>
              </a:solidFill>
              <a:effectLst>
                <a:outerShdw blurRad="38100" dist="38100" dir="2700000" algn="tl">
                  <a:srgbClr val="000000">
                    <a:alpha val="43137"/>
                  </a:srgbClr>
                </a:outerShdw>
              </a:effectLst>
            </a:endParaRP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7C3EEADE-172E-A84E-87A6-68A42A70A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722" y="1671086"/>
            <a:ext cx="7998727" cy="4311815"/>
          </a:xfrm>
          <a:prstGeom prst="rect">
            <a:avLst/>
          </a:prstGeom>
        </p:spPr>
      </p:pic>
    </p:spTree>
    <p:extLst>
      <p:ext uri="{BB962C8B-B14F-4D97-AF65-F5344CB8AC3E}">
        <p14:creationId xmlns:p14="http://schemas.microsoft.com/office/powerpoint/2010/main" val="307178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pic>
        <p:nvPicPr>
          <p:cNvPr id="33" name="Picture 42">
            <a:extLst>
              <a:ext uri="{FF2B5EF4-FFF2-40B4-BE49-F238E27FC236}">
                <a16:creationId xmlns:a16="http://schemas.microsoft.com/office/drawing/2014/main" id="{79A50A9A-2739-1A49-AFD0-BB3397E19238}"/>
              </a:ext>
            </a:extLst>
          </p:cNvPr>
          <p:cNvPicPr/>
          <p:nvPr/>
        </p:nvPicPr>
        <p:blipFill>
          <a:blip r:embed="rId4"/>
          <a:stretch>
            <a:fillRect/>
          </a:stretch>
        </p:blipFill>
        <p:spPr>
          <a:xfrm>
            <a:off x="1079949" y="2653729"/>
            <a:ext cx="9546356" cy="3538464"/>
          </a:xfrm>
          <a:prstGeom prst="rect">
            <a:avLst/>
          </a:prstGeom>
        </p:spPr>
      </p:pic>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5" name="Rectángulo 4">
            <a:extLst>
              <a:ext uri="{FF2B5EF4-FFF2-40B4-BE49-F238E27FC236}">
                <a16:creationId xmlns:a16="http://schemas.microsoft.com/office/drawing/2014/main" id="{302E8E43-C57A-B84A-B995-79953DF3271D}"/>
              </a:ext>
            </a:extLst>
          </p:cNvPr>
          <p:cNvSpPr/>
          <p:nvPr/>
        </p:nvSpPr>
        <p:spPr>
          <a:xfrm>
            <a:off x="3397962" y="1765277"/>
            <a:ext cx="4726615" cy="707886"/>
          </a:xfrm>
          <a:prstGeom prst="rect">
            <a:avLst/>
          </a:prstGeom>
          <a:noFill/>
        </p:spPr>
        <p:txBody>
          <a:bodyPr wrap="none" lIns="91440" tIns="45720" rIns="91440" bIns="45720">
            <a:spAutoFit/>
          </a:bodyPr>
          <a:lstStyle/>
          <a:p>
            <a:pPr algn="ctr"/>
            <a:r>
              <a:rPr lang="es-MX" sz="4000" b="0" cap="none" spc="0" dirty="0">
                <a:ln w="0"/>
                <a:solidFill>
                  <a:schemeClr val="accent1"/>
                </a:solidFill>
                <a:effectLst>
                  <a:outerShdw blurRad="38100" dist="25400" dir="5400000" algn="ctr" rotWithShape="0">
                    <a:srgbClr val="6E747A">
                      <a:alpha val="43000"/>
                    </a:srgbClr>
                  </a:outerShdw>
                </a:effectLst>
              </a:rPr>
              <a:t>Normal vs T-STUDENT</a:t>
            </a:r>
          </a:p>
        </p:txBody>
      </p:sp>
    </p:spTree>
    <p:extLst>
      <p:ext uri="{BB962C8B-B14F-4D97-AF65-F5344CB8AC3E}">
        <p14:creationId xmlns:p14="http://schemas.microsoft.com/office/powerpoint/2010/main" val="312573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16" name="Rectángulo 15">
            <a:extLst>
              <a:ext uri="{FF2B5EF4-FFF2-40B4-BE49-F238E27FC236}">
                <a16:creationId xmlns:a16="http://schemas.microsoft.com/office/drawing/2014/main" id="{52A321F3-22C8-E145-9ADF-6B36305C75A6}"/>
              </a:ext>
            </a:extLst>
          </p:cNvPr>
          <p:cNvSpPr/>
          <p:nvPr/>
        </p:nvSpPr>
        <p:spPr>
          <a:xfrm>
            <a:off x="4083531" y="1629727"/>
            <a:ext cx="3932102" cy="707886"/>
          </a:xfrm>
          <a:prstGeom prst="rect">
            <a:avLst/>
          </a:prstGeom>
          <a:noFill/>
        </p:spPr>
        <p:txBody>
          <a:bodyPr wrap="none" lIns="91440" tIns="45720" rIns="91440" bIns="45720">
            <a:spAutoFit/>
          </a:bodyPr>
          <a:lstStyle/>
          <a:p>
            <a:pPr algn="ctr"/>
            <a:r>
              <a:rPr lang="es-MX" sz="4000" dirty="0">
                <a:ln w="0"/>
                <a:solidFill>
                  <a:schemeClr val="accent1"/>
                </a:solidFill>
                <a:effectLst>
                  <a:outerShdw blurRad="38100" dist="25400" dir="5400000" algn="ctr" rotWithShape="0">
                    <a:srgbClr val="6E747A">
                      <a:alpha val="43000"/>
                    </a:srgbClr>
                  </a:outerShdw>
                </a:effectLst>
              </a:rPr>
              <a:t>Muestra Aleatoria</a:t>
            </a:r>
            <a:endParaRPr lang="es-MX" sz="4000" b="0" cap="none" spc="0" dirty="0">
              <a:ln w="0"/>
              <a:solidFill>
                <a:schemeClr val="accent1"/>
              </a:solidFill>
              <a:effectLst>
                <a:outerShdw blurRad="38100" dist="25400" dir="5400000" algn="ctr" rotWithShape="0">
                  <a:srgbClr val="6E747A">
                    <a:alpha val="43000"/>
                  </a:srgbClr>
                </a:outerShdw>
              </a:effectLst>
            </a:endParaRPr>
          </a:p>
        </p:txBody>
      </p:sp>
      <p:pic>
        <p:nvPicPr>
          <p:cNvPr id="5" name="Imagen 4">
            <a:extLst>
              <a:ext uri="{FF2B5EF4-FFF2-40B4-BE49-F238E27FC236}">
                <a16:creationId xmlns:a16="http://schemas.microsoft.com/office/drawing/2014/main" id="{C3EF81B5-9239-A541-AD0C-BB962FB38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1167" y="2571632"/>
            <a:ext cx="7219949" cy="3474527"/>
          </a:xfrm>
          <a:prstGeom prst="rect">
            <a:avLst/>
          </a:prstGeom>
        </p:spPr>
      </p:pic>
    </p:spTree>
    <p:extLst>
      <p:ext uri="{BB962C8B-B14F-4D97-AF65-F5344CB8AC3E}">
        <p14:creationId xmlns:p14="http://schemas.microsoft.com/office/powerpoint/2010/main" val="66285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16" name="Rectángulo 15">
            <a:extLst>
              <a:ext uri="{FF2B5EF4-FFF2-40B4-BE49-F238E27FC236}">
                <a16:creationId xmlns:a16="http://schemas.microsoft.com/office/drawing/2014/main" id="{52A321F3-22C8-E145-9ADF-6B36305C75A6}"/>
              </a:ext>
            </a:extLst>
          </p:cNvPr>
          <p:cNvSpPr/>
          <p:nvPr/>
        </p:nvSpPr>
        <p:spPr>
          <a:xfrm>
            <a:off x="3813846" y="1704572"/>
            <a:ext cx="3991542" cy="707886"/>
          </a:xfrm>
          <a:prstGeom prst="rect">
            <a:avLst/>
          </a:prstGeom>
          <a:noFill/>
        </p:spPr>
        <p:txBody>
          <a:bodyPr wrap="none" lIns="91440" tIns="45720" rIns="91440" bIns="45720">
            <a:spAutoFit/>
          </a:bodyPr>
          <a:lstStyle/>
          <a:p>
            <a:pPr algn="ctr"/>
            <a:r>
              <a:rPr lang="es-MX" sz="4000" b="0" cap="none" spc="0" dirty="0">
                <a:ln w="0"/>
                <a:solidFill>
                  <a:schemeClr val="accent1"/>
                </a:solidFill>
                <a:effectLst>
                  <a:outerShdw blurRad="38100" dist="25400" dir="5400000" algn="ctr" rotWithShape="0">
                    <a:srgbClr val="6E747A">
                      <a:alpha val="43000"/>
                    </a:srgbClr>
                  </a:outerShdw>
                </a:effectLst>
              </a:rPr>
              <a:t>Tipos de Muestras</a:t>
            </a:r>
          </a:p>
        </p:txBody>
      </p:sp>
      <p:pic>
        <p:nvPicPr>
          <p:cNvPr id="5" name="Imagen 4">
            <a:extLst>
              <a:ext uri="{FF2B5EF4-FFF2-40B4-BE49-F238E27FC236}">
                <a16:creationId xmlns:a16="http://schemas.microsoft.com/office/drawing/2014/main" id="{94D7B2CC-32B3-B34C-95B8-A7C95D0DF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525" y="2302637"/>
            <a:ext cx="8571067" cy="3858872"/>
          </a:xfrm>
          <a:prstGeom prst="rect">
            <a:avLst/>
          </a:prstGeom>
        </p:spPr>
      </p:pic>
    </p:spTree>
    <p:extLst>
      <p:ext uri="{BB962C8B-B14F-4D97-AF65-F5344CB8AC3E}">
        <p14:creationId xmlns:p14="http://schemas.microsoft.com/office/powerpoint/2010/main" val="244939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pic>
        <p:nvPicPr>
          <p:cNvPr id="4" name="Imagen 3">
            <a:extLst>
              <a:ext uri="{FF2B5EF4-FFF2-40B4-BE49-F238E27FC236}">
                <a16:creationId xmlns:a16="http://schemas.microsoft.com/office/drawing/2014/main" id="{2FB1C66A-FC6E-0A4D-85D9-552E5C4C7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906" y="2643905"/>
            <a:ext cx="9508442" cy="3273781"/>
          </a:xfrm>
          <a:prstGeom prst="rect">
            <a:avLst/>
          </a:prstGeom>
        </p:spPr>
      </p:pic>
      <p:sp>
        <p:nvSpPr>
          <p:cNvPr id="16" name="Rectángulo 15">
            <a:extLst>
              <a:ext uri="{FF2B5EF4-FFF2-40B4-BE49-F238E27FC236}">
                <a16:creationId xmlns:a16="http://schemas.microsoft.com/office/drawing/2014/main" id="{52A321F3-22C8-E145-9ADF-6B36305C75A6}"/>
              </a:ext>
            </a:extLst>
          </p:cNvPr>
          <p:cNvSpPr/>
          <p:nvPr/>
        </p:nvSpPr>
        <p:spPr>
          <a:xfrm>
            <a:off x="3458463" y="1765277"/>
            <a:ext cx="4605620" cy="707886"/>
          </a:xfrm>
          <a:prstGeom prst="rect">
            <a:avLst/>
          </a:prstGeom>
          <a:noFill/>
        </p:spPr>
        <p:txBody>
          <a:bodyPr wrap="none" lIns="91440" tIns="45720" rIns="91440" bIns="45720">
            <a:spAutoFit/>
          </a:bodyPr>
          <a:lstStyle/>
          <a:p>
            <a:pPr algn="ctr"/>
            <a:r>
              <a:rPr lang="es-MX" sz="4000" b="0" cap="none" spc="0" dirty="0">
                <a:ln w="0"/>
                <a:solidFill>
                  <a:schemeClr val="accent1"/>
                </a:solidFill>
                <a:effectLst>
                  <a:outerShdw blurRad="38100" dist="25400" dir="5400000" algn="ctr" rotWithShape="0">
                    <a:srgbClr val="6E747A">
                      <a:alpha val="43000"/>
                    </a:srgbClr>
                  </a:outerShdw>
                </a:effectLst>
              </a:rPr>
              <a:t>Medidas Descriptivas</a:t>
            </a:r>
          </a:p>
        </p:txBody>
      </p:sp>
    </p:spTree>
    <p:extLst>
      <p:ext uri="{BB962C8B-B14F-4D97-AF65-F5344CB8AC3E}">
        <p14:creationId xmlns:p14="http://schemas.microsoft.com/office/powerpoint/2010/main" val="156406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16" name="Rectángulo 15">
            <a:extLst>
              <a:ext uri="{FF2B5EF4-FFF2-40B4-BE49-F238E27FC236}">
                <a16:creationId xmlns:a16="http://schemas.microsoft.com/office/drawing/2014/main" id="{52A321F3-22C8-E145-9ADF-6B36305C75A6}"/>
              </a:ext>
            </a:extLst>
          </p:cNvPr>
          <p:cNvSpPr/>
          <p:nvPr/>
        </p:nvSpPr>
        <p:spPr>
          <a:xfrm>
            <a:off x="3631542" y="1629727"/>
            <a:ext cx="4836067" cy="707886"/>
          </a:xfrm>
          <a:prstGeom prst="rect">
            <a:avLst/>
          </a:prstGeom>
          <a:noFill/>
        </p:spPr>
        <p:txBody>
          <a:bodyPr wrap="none" lIns="91440" tIns="45720" rIns="91440" bIns="45720">
            <a:spAutoFit/>
          </a:bodyPr>
          <a:lstStyle/>
          <a:p>
            <a:pPr algn="ctr"/>
            <a:r>
              <a:rPr lang="es-MX" sz="4000" b="0" cap="none" spc="0" dirty="0">
                <a:ln w="0"/>
                <a:solidFill>
                  <a:schemeClr val="accent1"/>
                </a:solidFill>
                <a:effectLst>
                  <a:outerShdw blurRad="38100" dist="25400" dir="5400000" algn="ctr" rotWithShape="0">
                    <a:srgbClr val="6E747A">
                      <a:alpha val="43000"/>
                    </a:srgbClr>
                  </a:outerShdw>
                </a:effectLst>
              </a:rPr>
              <a:t>Intervalo de Confianza</a:t>
            </a:r>
          </a:p>
        </p:txBody>
      </p:sp>
      <p:pic>
        <p:nvPicPr>
          <p:cNvPr id="4" name="Imagen 3">
            <a:extLst>
              <a:ext uri="{FF2B5EF4-FFF2-40B4-BE49-F238E27FC236}">
                <a16:creationId xmlns:a16="http://schemas.microsoft.com/office/drawing/2014/main" id="{C572B66B-683A-6146-96FA-CDDE05597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225" y="2235156"/>
            <a:ext cx="8877300" cy="3957037"/>
          </a:xfrm>
          <a:prstGeom prst="rect">
            <a:avLst/>
          </a:prstGeom>
        </p:spPr>
      </p:pic>
    </p:spTree>
    <p:extLst>
      <p:ext uri="{BB962C8B-B14F-4D97-AF65-F5344CB8AC3E}">
        <p14:creationId xmlns:p14="http://schemas.microsoft.com/office/powerpoint/2010/main" val="14964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16" name="Rectángulo 15">
            <a:extLst>
              <a:ext uri="{FF2B5EF4-FFF2-40B4-BE49-F238E27FC236}">
                <a16:creationId xmlns:a16="http://schemas.microsoft.com/office/drawing/2014/main" id="{52A321F3-22C8-E145-9ADF-6B36305C75A6}"/>
              </a:ext>
            </a:extLst>
          </p:cNvPr>
          <p:cNvSpPr/>
          <p:nvPr/>
        </p:nvSpPr>
        <p:spPr>
          <a:xfrm>
            <a:off x="3780721" y="1629727"/>
            <a:ext cx="4537717" cy="707886"/>
          </a:xfrm>
          <a:prstGeom prst="rect">
            <a:avLst/>
          </a:prstGeom>
          <a:noFill/>
        </p:spPr>
        <p:txBody>
          <a:bodyPr wrap="none" lIns="91440" tIns="45720" rIns="91440" bIns="45720">
            <a:spAutoFit/>
          </a:bodyPr>
          <a:lstStyle/>
          <a:p>
            <a:pPr algn="ctr"/>
            <a:r>
              <a:rPr lang="es-MX" sz="4000" b="0" cap="none" spc="0" dirty="0">
                <a:ln w="0"/>
                <a:solidFill>
                  <a:schemeClr val="accent1"/>
                </a:solidFill>
                <a:effectLst>
                  <a:outerShdw blurRad="38100" dist="25400" dir="5400000" algn="ctr" rotWithShape="0">
                    <a:srgbClr val="6E747A">
                      <a:alpha val="43000"/>
                    </a:srgbClr>
                  </a:outerShdw>
                </a:effectLst>
              </a:rPr>
              <a:t>Pruebas </a:t>
            </a:r>
            <a:r>
              <a:rPr lang="es-MX" sz="4000" dirty="0">
                <a:ln w="0"/>
                <a:solidFill>
                  <a:schemeClr val="accent1"/>
                </a:solidFill>
                <a:effectLst>
                  <a:outerShdw blurRad="38100" dist="25400" dir="5400000" algn="ctr" rotWithShape="0">
                    <a:srgbClr val="6E747A">
                      <a:alpha val="43000"/>
                    </a:srgbClr>
                  </a:outerShdw>
                </a:effectLst>
              </a:rPr>
              <a:t>de Hipótesis</a:t>
            </a:r>
            <a:endParaRPr lang="es-MX" sz="4000" b="0" cap="none" spc="0" dirty="0">
              <a:ln w="0"/>
              <a:solidFill>
                <a:schemeClr val="accent1"/>
              </a:solidFill>
              <a:effectLst>
                <a:outerShdw blurRad="38100" dist="25400" dir="5400000" algn="ctr" rotWithShape="0">
                  <a:srgbClr val="6E747A">
                    <a:alpha val="43000"/>
                  </a:srgbClr>
                </a:outerShdw>
              </a:effectLst>
            </a:endParaRPr>
          </a:p>
        </p:txBody>
      </p:sp>
      <p:pic>
        <p:nvPicPr>
          <p:cNvPr id="5" name="Imagen 4">
            <a:extLst>
              <a:ext uri="{FF2B5EF4-FFF2-40B4-BE49-F238E27FC236}">
                <a16:creationId xmlns:a16="http://schemas.microsoft.com/office/drawing/2014/main" id="{5AAFD1BD-5DC5-5946-A220-9502F7902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362" y="2369454"/>
            <a:ext cx="7318983" cy="3655897"/>
          </a:xfrm>
          <a:prstGeom prst="rect">
            <a:avLst/>
          </a:prstGeom>
        </p:spPr>
      </p:pic>
    </p:spTree>
    <p:extLst>
      <p:ext uri="{BB962C8B-B14F-4D97-AF65-F5344CB8AC3E}">
        <p14:creationId xmlns:p14="http://schemas.microsoft.com/office/powerpoint/2010/main" val="371580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428625" y="636935"/>
            <a:ext cx="719958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Diseño de la aplicación</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EB4E9A97-8DD9-F64F-B886-E5313D028948}"/>
              </a:ext>
            </a:extLst>
          </p:cNvPr>
          <p:cNvSpPr/>
          <p:nvPr/>
        </p:nvSpPr>
        <p:spPr>
          <a:xfrm>
            <a:off x="117298" y="1445061"/>
            <a:ext cx="3163366" cy="369332"/>
          </a:xfrm>
          <a:prstGeom prst="rect">
            <a:avLst/>
          </a:prstGeom>
        </p:spPr>
        <p:txBody>
          <a:bodyPr wrap="none">
            <a:spAutoFit/>
          </a:bodyPr>
          <a:lstStyle/>
          <a:p>
            <a:r>
              <a:rPr lang="es-EC" dirty="0"/>
              <a:t>https://espe.shinyapps.io/tesis/</a:t>
            </a:r>
          </a:p>
        </p:txBody>
      </p:sp>
      <p:sp>
        <p:nvSpPr>
          <p:cNvPr id="16" name="Rectángulo 15">
            <a:extLst>
              <a:ext uri="{FF2B5EF4-FFF2-40B4-BE49-F238E27FC236}">
                <a16:creationId xmlns:a16="http://schemas.microsoft.com/office/drawing/2014/main" id="{52A321F3-22C8-E145-9ADF-6B36305C75A6}"/>
              </a:ext>
            </a:extLst>
          </p:cNvPr>
          <p:cNvSpPr/>
          <p:nvPr/>
        </p:nvSpPr>
        <p:spPr>
          <a:xfrm>
            <a:off x="4263546" y="1629727"/>
            <a:ext cx="3572068" cy="707886"/>
          </a:xfrm>
          <a:prstGeom prst="rect">
            <a:avLst/>
          </a:prstGeom>
          <a:noFill/>
        </p:spPr>
        <p:txBody>
          <a:bodyPr wrap="none" lIns="91440" tIns="45720" rIns="91440" bIns="45720">
            <a:spAutoFit/>
          </a:bodyPr>
          <a:lstStyle/>
          <a:p>
            <a:pPr algn="ctr"/>
            <a:r>
              <a:rPr lang="es-MX" sz="4000" dirty="0">
                <a:ln w="0"/>
                <a:solidFill>
                  <a:schemeClr val="accent1"/>
                </a:solidFill>
                <a:effectLst>
                  <a:outerShdw blurRad="38100" dist="25400" dir="5400000" algn="ctr" rotWithShape="0">
                    <a:srgbClr val="6E747A">
                      <a:alpha val="43000"/>
                    </a:srgbClr>
                  </a:outerShdw>
                </a:effectLst>
              </a:rPr>
              <a:t>Regresión </a:t>
            </a:r>
            <a:r>
              <a:rPr lang="es-MX" sz="4000" b="0" cap="none" spc="0" dirty="0">
                <a:ln w="0"/>
                <a:solidFill>
                  <a:schemeClr val="accent1"/>
                </a:solidFill>
                <a:effectLst>
                  <a:outerShdw blurRad="38100" dist="25400" dir="5400000" algn="ctr" rotWithShape="0">
                    <a:srgbClr val="6E747A">
                      <a:alpha val="43000"/>
                    </a:srgbClr>
                  </a:outerShdw>
                </a:effectLst>
              </a:rPr>
              <a:t>Lineal</a:t>
            </a:r>
          </a:p>
        </p:txBody>
      </p:sp>
      <p:pic>
        <p:nvPicPr>
          <p:cNvPr id="15" name="Imagen 14">
            <a:extLst>
              <a:ext uri="{FF2B5EF4-FFF2-40B4-BE49-F238E27FC236}">
                <a16:creationId xmlns:a16="http://schemas.microsoft.com/office/drawing/2014/main" id="{4C728FF5-BB5C-294C-B63F-C33A49CBA0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337614"/>
            <a:ext cx="8401603" cy="3682432"/>
          </a:xfrm>
          <a:prstGeom prst="rect">
            <a:avLst/>
          </a:prstGeom>
          <a:noFill/>
          <a:ln>
            <a:noFill/>
          </a:ln>
        </p:spPr>
      </p:pic>
    </p:spTree>
    <p:extLst>
      <p:ext uri="{BB962C8B-B14F-4D97-AF65-F5344CB8AC3E}">
        <p14:creationId xmlns:p14="http://schemas.microsoft.com/office/powerpoint/2010/main" val="99980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14288" y="659521"/>
            <a:ext cx="9512467"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Análisis e interpretación de resultados.</a:t>
            </a:r>
            <a:endParaRPr lang="es-ES" sz="4400" b="1" cap="none" spc="0" dirty="0">
              <a:ln w="0"/>
              <a:solidFill>
                <a:schemeClr val="accent4"/>
              </a:solidFill>
              <a:effectLst>
                <a:outerShdw blurRad="38100" dist="38100" dir="2700000" algn="tl">
                  <a:srgbClr val="000000">
                    <a:alpha val="43137"/>
                  </a:srgbClr>
                </a:outerShdw>
              </a:effectLst>
            </a:endParaRPr>
          </a:p>
        </p:txBody>
      </p:sp>
      <p:graphicFrame>
        <p:nvGraphicFramePr>
          <p:cNvPr id="2" name="Tabla 1">
            <a:extLst>
              <a:ext uri="{FF2B5EF4-FFF2-40B4-BE49-F238E27FC236}">
                <a16:creationId xmlns:a16="http://schemas.microsoft.com/office/drawing/2014/main" id="{4D105644-7F66-8246-8681-48172F606956}"/>
              </a:ext>
            </a:extLst>
          </p:cNvPr>
          <p:cNvGraphicFramePr>
            <a:graphicFrameLocks noGrp="1"/>
          </p:cNvGraphicFramePr>
          <p:nvPr>
            <p:extLst>
              <p:ext uri="{D42A27DB-BD31-4B8C-83A1-F6EECF244321}">
                <p14:modId xmlns:p14="http://schemas.microsoft.com/office/powerpoint/2010/main" val="64627867"/>
              </p:ext>
            </p:extLst>
          </p:nvPr>
        </p:nvGraphicFramePr>
        <p:xfrm>
          <a:off x="951410" y="2108691"/>
          <a:ext cx="2429464" cy="3888840"/>
        </p:xfrm>
        <a:graphic>
          <a:graphicData uri="http://schemas.openxmlformats.org/drawingml/2006/table">
            <a:tbl>
              <a:tblPr/>
              <a:tblGrid>
                <a:gridCol w="950190">
                  <a:extLst>
                    <a:ext uri="{9D8B030D-6E8A-4147-A177-3AD203B41FA5}">
                      <a16:colId xmlns:a16="http://schemas.microsoft.com/office/drawing/2014/main" val="950995697"/>
                    </a:ext>
                  </a:extLst>
                </a:gridCol>
                <a:gridCol w="456589">
                  <a:extLst>
                    <a:ext uri="{9D8B030D-6E8A-4147-A177-3AD203B41FA5}">
                      <a16:colId xmlns:a16="http://schemas.microsoft.com/office/drawing/2014/main" val="2084033255"/>
                    </a:ext>
                  </a:extLst>
                </a:gridCol>
                <a:gridCol w="1022685">
                  <a:extLst>
                    <a:ext uri="{9D8B030D-6E8A-4147-A177-3AD203B41FA5}">
                      <a16:colId xmlns:a16="http://schemas.microsoft.com/office/drawing/2014/main" val="2986900340"/>
                    </a:ext>
                  </a:extLst>
                </a:gridCol>
              </a:tblGrid>
              <a:tr h="186872">
                <a:tc gridSpan="2">
                  <a:txBody>
                    <a:bodyPr/>
                    <a:lstStyle/>
                    <a:p>
                      <a:r>
                        <a:rPr lang="es-EC" sz="800" b="1" i="0">
                          <a:solidFill>
                            <a:srgbClr val="000000"/>
                          </a:solidFill>
                          <a:effectLst/>
                          <a:latin typeface="Times New Roman" panose="02020603050405020304" pitchFamily="18" charset="0"/>
                        </a:rPr>
                        <a:t>Nota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r>
                        <a:rPr lang="es-EC" sz="800" b="1" i="0">
                          <a:solidFill>
                            <a:srgbClr val="000000"/>
                          </a:solidFill>
                          <a:effectLst/>
                          <a:latin typeface="Times New Roman" panose="02020603050405020304" pitchFamily="18" charset="0"/>
                        </a:rPr>
                        <a:t>Observaciones</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698428"/>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2,5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593921"/>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2</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881007"/>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3</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5,0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991166"/>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4</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1,5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No</a:t>
                      </a:r>
                      <a:r>
                        <a:rPr lang="es-EC" sz="800" b="0" i="0" dirty="0">
                          <a:solidFill>
                            <a:srgbClr val="000000"/>
                          </a:solidFill>
                          <a:effectLst/>
                          <a:latin typeface="Helvetica" pitchFamily="2" charset="0"/>
                        </a:rPr>
                        <a:t> </a:t>
                      </a:r>
                      <a:r>
                        <a:rPr lang="es-EC" sz="800" b="0" i="0" dirty="0">
                          <a:solidFill>
                            <a:srgbClr val="000000"/>
                          </a:solidFill>
                          <a:effectLst/>
                          <a:latin typeface="Times New Roman" panose="02020603050405020304" pitchFamily="18" charset="0"/>
                        </a:rPr>
                        <a:t>aprobada</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489870"/>
                  </a:ext>
                </a:extLst>
              </a:tr>
              <a:tr h="186872">
                <a:tc>
                  <a:txBody>
                    <a:bodyPr/>
                    <a:lstStyle/>
                    <a:p>
                      <a:r>
                        <a:rPr lang="es-EC" sz="800" b="1" i="0" dirty="0">
                          <a:solidFill>
                            <a:srgbClr val="000000"/>
                          </a:solidFill>
                          <a:effectLst/>
                          <a:latin typeface="Times New Roman" panose="02020603050405020304" pitchFamily="18" charset="0"/>
                        </a:rPr>
                        <a:t>Estudiante</a:t>
                      </a:r>
                      <a:r>
                        <a:rPr lang="es-EC" sz="800" b="0" i="0" dirty="0">
                          <a:solidFill>
                            <a:srgbClr val="000000"/>
                          </a:solidFill>
                          <a:effectLst/>
                          <a:latin typeface="Helvetica" pitchFamily="2" charset="0"/>
                        </a:rPr>
                        <a:t> </a:t>
                      </a:r>
                      <a:r>
                        <a:rPr lang="es-EC" sz="800" b="1" i="0" dirty="0">
                          <a:solidFill>
                            <a:srgbClr val="000000"/>
                          </a:solidFill>
                          <a:effectLst/>
                          <a:latin typeface="Times New Roman" panose="02020603050405020304" pitchFamily="18" charset="0"/>
                        </a:rPr>
                        <a:t>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2,5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No</a:t>
                      </a:r>
                      <a:r>
                        <a:rPr lang="es-EC" sz="800" b="0" i="0" dirty="0">
                          <a:solidFill>
                            <a:srgbClr val="000000"/>
                          </a:solidFill>
                          <a:effectLst/>
                          <a:latin typeface="Helvetica" pitchFamily="2" charset="0"/>
                        </a:rPr>
                        <a:t> </a:t>
                      </a:r>
                      <a:r>
                        <a:rPr lang="es-EC" sz="800" b="0" i="0" dirty="0">
                          <a:solidFill>
                            <a:srgbClr val="000000"/>
                          </a:solidFill>
                          <a:effectLst/>
                          <a:latin typeface="Times New Roman" panose="02020603050405020304" pitchFamily="18" charset="0"/>
                        </a:rPr>
                        <a:t>aprobada</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832021"/>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6</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2,0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No</a:t>
                      </a:r>
                      <a:r>
                        <a:rPr lang="es-EC" sz="800" b="0" i="0" dirty="0">
                          <a:solidFill>
                            <a:srgbClr val="000000"/>
                          </a:solidFill>
                          <a:effectLst/>
                          <a:latin typeface="Helvetica" pitchFamily="2" charset="0"/>
                        </a:rPr>
                        <a:t> </a:t>
                      </a:r>
                      <a:r>
                        <a:rPr lang="es-EC" sz="800" b="0" i="0" dirty="0">
                          <a:solidFill>
                            <a:srgbClr val="000000"/>
                          </a:solidFill>
                          <a:effectLst/>
                          <a:latin typeface="Times New Roman" panose="02020603050405020304" pitchFamily="18" charset="0"/>
                        </a:rPr>
                        <a:t>aprobada</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676147"/>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7</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1,0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553620"/>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8</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980828"/>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9</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2,0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No</a:t>
                      </a:r>
                      <a:r>
                        <a:rPr lang="es-EC" sz="800" b="0" i="0" dirty="0">
                          <a:solidFill>
                            <a:srgbClr val="000000"/>
                          </a:solidFill>
                          <a:effectLst/>
                          <a:latin typeface="Helvetica" pitchFamily="2" charset="0"/>
                        </a:rPr>
                        <a:t> </a:t>
                      </a:r>
                      <a:r>
                        <a:rPr lang="es-EC" sz="800" b="0" i="0" dirty="0">
                          <a:solidFill>
                            <a:srgbClr val="000000"/>
                          </a:solidFill>
                          <a:effectLst/>
                          <a:latin typeface="Times New Roman" panose="02020603050405020304" pitchFamily="18" charset="0"/>
                        </a:rPr>
                        <a:t>aprobada</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786805"/>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10</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1,5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38172"/>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11</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189503"/>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12</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15116"/>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13</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5,0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23156"/>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14</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5,0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34524"/>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15</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5,0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049424"/>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16</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34821"/>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17</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3,0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471387"/>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18</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1,0</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a:solidFill>
                            <a:srgbClr val="000000"/>
                          </a:solidFill>
                          <a:effectLst/>
                          <a:latin typeface="Times New Roman" panose="02020603050405020304" pitchFamily="18" charset="0"/>
                        </a:rPr>
                        <a:t>No</a:t>
                      </a:r>
                      <a:r>
                        <a:rPr lang="es-EC" sz="800" b="0" i="0">
                          <a:solidFill>
                            <a:srgbClr val="000000"/>
                          </a:solidFill>
                          <a:effectLst/>
                          <a:latin typeface="Helvetica" pitchFamily="2" charset="0"/>
                        </a:rPr>
                        <a:t> </a:t>
                      </a:r>
                      <a:r>
                        <a:rPr lang="es-EC" sz="800" b="0" i="0">
                          <a:solidFill>
                            <a:srgbClr val="000000"/>
                          </a:solidFill>
                          <a:effectLst/>
                          <a:latin typeface="Times New Roman" panose="02020603050405020304" pitchFamily="18" charset="0"/>
                        </a:rPr>
                        <a:t>aprobada</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443487"/>
                  </a:ext>
                </a:extLst>
              </a:tr>
              <a:tr h="186872">
                <a:tc>
                  <a:txBody>
                    <a:bodyPr/>
                    <a:lstStyle/>
                    <a:p>
                      <a:r>
                        <a:rPr lang="es-EC" sz="800" b="1" i="0">
                          <a:solidFill>
                            <a:srgbClr val="000000"/>
                          </a:solidFill>
                          <a:effectLst/>
                          <a:latin typeface="Times New Roman" panose="02020603050405020304" pitchFamily="18" charset="0"/>
                        </a:rPr>
                        <a:t>Estudiante</a:t>
                      </a:r>
                      <a:r>
                        <a:rPr lang="es-EC" sz="800" b="0" i="0">
                          <a:solidFill>
                            <a:srgbClr val="000000"/>
                          </a:solidFill>
                          <a:effectLst/>
                          <a:latin typeface="Helvetica" pitchFamily="2" charset="0"/>
                        </a:rPr>
                        <a:t> </a:t>
                      </a:r>
                      <a:r>
                        <a:rPr lang="es-EC" sz="800" b="1" i="0">
                          <a:solidFill>
                            <a:srgbClr val="000000"/>
                          </a:solidFill>
                          <a:effectLst/>
                          <a:latin typeface="Times New Roman" panose="02020603050405020304" pitchFamily="18" charset="0"/>
                        </a:rPr>
                        <a:t>19</a:t>
                      </a:r>
                      <a:endParaRPr lang="es-EC" sz="110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1,5</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s-EC" sz="800" b="0" i="0" dirty="0">
                          <a:solidFill>
                            <a:srgbClr val="000000"/>
                          </a:solidFill>
                          <a:effectLst/>
                          <a:latin typeface="Times New Roman" panose="02020603050405020304" pitchFamily="18" charset="0"/>
                        </a:rPr>
                        <a:t>No</a:t>
                      </a:r>
                      <a:r>
                        <a:rPr lang="es-EC" sz="800" b="0" i="0" dirty="0">
                          <a:solidFill>
                            <a:srgbClr val="000000"/>
                          </a:solidFill>
                          <a:effectLst/>
                          <a:latin typeface="Helvetica" pitchFamily="2" charset="0"/>
                        </a:rPr>
                        <a:t> </a:t>
                      </a:r>
                      <a:r>
                        <a:rPr lang="es-EC" sz="800" b="0" i="0" dirty="0">
                          <a:solidFill>
                            <a:srgbClr val="000000"/>
                          </a:solidFill>
                          <a:effectLst/>
                          <a:latin typeface="Times New Roman" panose="02020603050405020304" pitchFamily="18" charset="0"/>
                        </a:rPr>
                        <a:t>aprobada</a:t>
                      </a:r>
                      <a:endParaRPr lang="es-EC" sz="1100" dirty="0">
                        <a:effectLst/>
                      </a:endParaRPr>
                    </a:p>
                  </a:txBody>
                  <a:tcPr marL="72522" marR="72522" marT="36261" marB="36261"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798839"/>
                  </a:ext>
                </a:extLst>
              </a:tr>
            </a:tbl>
          </a:graphicData>
        </a:graphic>
      </p:graphicFrame>
      <p:graphicFrame>
        <p:nvGraphicFramePr>
          <p:cNvPr id="10" name="Tabla 9">
            <a:extLst>
              <a:ext uri="{FF2B5EF4-FFF2-40B4-BE49-F238E27FC236}">
                <a16:creationId xmlns:a16="http://schemas.microsoft.com/office/drawing/2014/main" id="{8F872897-1518-4D41-A6FE-6F02EBC6BDFB}"/>
              </a:ext>
            </a:extLst>
          </p:cNvPr>
          <p:cNvGraphicFramePr>
            <a:graphicFrameLocks noGrp="1"/>
          </p:cNvGraphicFramePr>
          <p:nvPr>
            <p:extLst>
              <p:ext uri="{D42A27DB-BD31-4B8C-83A1-F6EECF244321}">
                <p14:modId xmlns:p14="http://schemas.microsoft.com/office/powerpoint/2010/main" val="3066816467"/>
              </p:ext>
            </p:extLst>
          </p:nvPr>
        </p:nvGraphicFramePr>
        <p:xfrm>
          <a:off x="6165056" y="2343807"/>
          <a:ext cx="2638154" cy="3386310"/>
        </p:xfrm>
        <a:graphic>
          <a:graphicData uri="http://schemas.openxmlformats.org/drawingml/2006/table">
            <a:tbl>
              <a:tblPr/>
              <a:tblGrid>
                <a:gridCol w="993073">
                  <a:extLst>
                    <a:ext uri="{9D8B030D-6E8A-4147-A177-3AD203B41FA5}">
                      <a16:colId xmlns:a16="http://schemas.microsoft.com/office/drawing/2014/main" val="836338422"/>
                    </a:ext>
                  </a:extLst>
                </a:gridCol>
                <a:gridCol w="513223">
                  <a:extLst>
                    <a:ext uri="{9D8B030D-6E8A-4147-A177-3AD203B41FA5}">
                      <a16:colId xmlns:a16="http://schemas.microsoft.com/office/drawing/2014/main" val="142756451"/>
                    </a:ext>
                  </a:extLst>
                </a:gridCol>
                <a:gridCol w="1131858">
                  <a:extLst>
                    <a:ext uri="{9D8B030D-6E8A-4147-A177-3AD203B41FA5}">
                      <a16:colId xmlns:a16="http://schemas.microsoft.com/office/drawing/2014/main" val="69112694"/>
                    </a:ext>
                  </a:extLst>
                </a:gridCol>
              </a:tblGrid>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Nombre</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Nota</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Observaciones</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157944"/>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1</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Aprobada</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019405"/>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2</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829634"/>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3</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3,0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No 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779412"/>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4</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3,5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969265"/>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5</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Aprobada</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418101"/>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6</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2,0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No 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44663"/>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7</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3,5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709249"/>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8</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009737"/>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9</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499924"/>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10</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2,5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No 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411689"/>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11</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3,5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153715"/>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12</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4,0</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Aprobada</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474192"/>
                  </a:ext>
                </a:extLst>
              </a:tr>
              <a:tr h="225754">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Estudiante 13</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4,9</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Aprobada</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222096"/>
                  </a:ext>
                </a:extLst>
              </a:tr>
              <a:tr h="225754">
                <a:tc>
                  <a:txBody>
                    <a:bodyPr/>
                    <a:lstStyle/>
                    <a:p>
                      <a:pPr algn="l"/>
                      <a:r>
                        <a:rPr lang="es-EC" sz="800" b="0" i="0">
                          <a:solidFill>
                            <a:srgbClr val="000000"/>
                          </a:solidFill>
                          <a:effectLst/>
                          <a:latin typeface="Times New Roman" panose="02020603050405020304" pitchFamily="18" charset="0"/>
                          <a:cs typeface="Times New Roman" panose="02020603050405020304" pitchFamily="18" charset="0"/>
                        </a:rPr>
                        <a:t>Estudiante 14</a:t>
                      </a:r>
                      <a:endParaRPr lang="es-EC" sz="800" b="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3,5</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s-EC" sz="800" b="0" i="0" dirty="0">
                          <a:solidFill>
                            <a:srgbClr val="000000"/>
                          </a:solidFill>
                          <a:effectLst/>
                          <a:latin typeface="Times New Roman" panose="02020603050405020304" pitchFamily="18" charset="0"/>
                          <a:cs typeface="Times New Roman" panose="02020603050405020304" pitchFamily="18" charset="0"/>
                        </a:rPr>
                        <a:t>Aprobada</a:t>
                      </a:r>
                      <a:endParaRPr lang="es-EC" sz="800" b="0" dirty="0">
                        <a:effectLst/>
                        <a:latin typeface="Times New Roman" panose="02020603050405020304" pitchFamily="18" charset="0"/>
                        <a:cs typeface="Times New Roman" panose="02020603050405020304" pitchFamily="18" charset="0"/>
                      </a:endParaRP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150158"/>
                  </a:ext>
                </a:extLst>
              </a:tr>
            </a:tbl>
          </a:graphicData>
        </a:graphic>
      </p:graphicFrame>
      <p:graphicFrame>
        <p:nvGraphicFramePr>
          <p:cNvPr id="14" name="Tabla 13">
            <a:extLst>
              <a:ext uri="{FF2B5EF4-FFF2-40B4-BE49-F238E27FC236}">
                <a16:creationId xmlns:a16="http://schemas.microsoft.com/office/drawing/2014/main" id="{244EB4CD-4B10-124A-A723-74129B3AC012}"/>
              </a:ext>
            </a:extLst>
          </p:cNvPr>
          <p:cNvGraphicFramePr>
            <a:graphicFrameLocks noGrp="1"/>
          </p:cNvGraphicFramePr>
          <p:nvPr>
            <p:extLst>
              <p:ext uri="{D42A27DB-BD31-4B8C-83A1-F6EECF244321}">
                <p14:modId xmlns:p14="http://schemas.microsoft.com/office/powerpoint/2010/main" val="593081395"/>
              </p:ext>
            </p:extLst>
          </p:nvPr>
        </p:nvGraphicFramePr>
        <p:xfrm>
          <a:off x="9053226" y="2343807"/>
          <a:ext cx="2638154" cy="2687009"/>
        </p:xfrm>
        <a:graphic>
          <a:graphicData uri="http://schemas.openxmlformats.org/drawingml/2006/table">
            <a:tbl>
              <a:tblPr/>
              <a:tblGrid>
                <a:gridCol w="993073">
                  <a:extLst>
                    <a:ext uri="{9D8B030D-6E8A-4147-A177-3AD203B41FA5}">
                      <a16:colId xmlns:a16="http://schemas.microsoft.com/office/drawing/2014/main" val="3677946263"/>
                    </a:ext>
                  </a:extLst>
                </a:gridCol>
                <a:gridCol w="513223">
                  <a:extLst>
                    <a:ext uri="{9D8B030D-6E8A-4147-A177-3AD203B41FA5}">
                      <a16:colId xmlns:a16="http://schemas.microsoft.com/office/drawing/2014/main" val="1814364240"/>
                    </a:ext>
                  </a:extLst>
                </a:gridCol>
                <a:gridCol w="1131858">
                  <a:extLst>
                    <a:ext uri="{9D8B030D-6E8A-4147-A177-3AD203B41FA5}">
                      <a16:colId xmlns:a16="http://schemas.microsoft.com/office/drawing/2014/main" val="3643261491"/>
                    </a:ext>
                  </a:extLst>
                </a:gridCol>
              </a:tblGrid>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13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4,9 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Aprobada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069110"/>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14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Aprobada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954114"/>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Aprobada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303616"/>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16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4,0 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Aprobada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727"/>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17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5,0 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78406"/>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18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4,5 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696927"/>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19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2,5 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No 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457641"/>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20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No 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539931"/>
                  </a:ext>
                </a:extLst>
              </a:tr>
              <a:tr h="0">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Estudiante 21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No 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897674"/>
                  </a:ext>
                </a:extLst>
              </a:tr>
              <a:tr h="0">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Estudiante 22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4,5 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708118"/>
                  </a:ext>
                </a:extLst>
              </a:tr>
              <a:tr h="0">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Estudiante 23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4,0 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955781"/>
                  </a:ext>
                </a:extLst>
              </a:tr>
              <a:tr h="0">
                <a:tc>
                  <a:txBody>
                    <a:bodyPr/>
                    <a:lstStyle/>
                    <a:p>
                      <a:pPr algn="l">
                        <a:lnSpc>
                          <a:spcPct val="200000"/>
                        </a:lnSpc>
                        <a:spcBef>
                          <a:spcPts val="200"/>
                        </a:spcBef>
                        <a:spcAft>
                          <a:spcPts val="200"/>
                        </a:spcAft>
                      </a:pPr>
                      <a:r>
                        <a:rPr lang="es-EC" sz="800" b="0">
                          <a:effectLst/>
                          <a:latin typeface="Times New Roman" panose="02020603050405020304" pitchFamily="18" charset="0"/>
                          <a:cs typeface="Times New Roman" panose="02020603050405020304" pitchFamily="18" charset="0"/>
                        </a:rPr>
                        <a:t>Estudiante 24 </a:t>
                      </a:r>
                      <a:endParaRPr lang="es-EC"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334210"/>
                  </a:ext>
                </a:extLst>
              </a:tr>
              <a:tr h="0">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Estudiante 25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3,5 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ct val="200000"/>
                        </a:lnSpc>
                        <a:spcBef>
                          <a:spcPts val="200"/>
                        </a:spcBef>
                        <a:spcAft>
                          <a:spcPts val="200"/>
                        </a:spcAft>
                      </a:pPr>
                      <a:r>
                        <a:rPr lang="es-EC" sz="800" b="0" dirty="0">
                          <a:effectLst/>
                          <a:latin typeface="Times New Roman" panose="02020603050405020304" pitchFamily="18" charset="0"/>
                          <a:cs typeface="Times New Roman" panose="02020603050405020304" pitchFamily="18" charset="0"/>
                        </a:rPr>
                        <a:t>Aprobada </a:t>
                      </a:r>
                      <a:endParaRPr lang="es-EC"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838160"/>
                  </a:ext>
                </a:extLst>
              </a:tr>
            </a:tbl>
          </a:graphicData>
        </a:graphic>
      </p:graphicFrame>
      <p:sp>
        <p:nvSpPr>
          <p:cNvPr id="17" name="Rectángulo 16">
            <a:extLst>
              <a:ext uri="{FF2B5EF4-FFF2-40B4-BE49-F238E27FC236}">
                <a16:creationId xmlns:a16="http://schemas.microsoft.com/office/drawing/2014/main" id="{B5B1CFBE-A011-5849-8B61-1469360AEE5A}"/>
              </a:ext>
            </a:extLst>
          </p:cNvPr>
          <p:cNvSpPr/>
          <p:nvPr/>
        </p:nvSpPr>
        <p:spPr>
          <a:xfrm>
            <a:off x="738668" y="1417020"/>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30" name="Rectángulo 29">
            <a:extLst>
              <a:ext uri="{FF2B5EF4-FFF2-40B4-BE49-F238E27FC236}">
                <a16:creationId xmlns:a16="http://schemas.microsoft.com/office/drawing/2014/main" id="{A32618AF-32DA-F84A-9D60-DB365A7B391A}"/>
              </a:ext>
            </a:extLst>
          </p:cNvPr>
          <p:cNvSpPr/>
          <p:nvPr/>
        </p:nvSpPr>
        <p:spPr>
          <a:xfrm>
            <a:off x="5885177" y="1489725"/>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9" name="Conector recto 18">
            <a:extLst>
              <a:ext uri="{FF2B5EF4-FFF2-40B4-BE49-F238E27FC236}">
                <a16:creationId xmlns:a16="http://schemas.microsoft.com/office/drawing/2014/main" id="{989168CF-2A8F-8747-9B90-48ABAA799097}"/>
              </a:ext>
            </a:extLst>
          </p:cNvPr>
          <p:cNvCxnSpPr/>
          <p:nvPr/>
        </p:nvCxnSpPr>
        <p:spPr>
          <a:xfrm>
            <a:off x="5053263"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483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14288" y="659521"/>
            <a:ext cx="9512467"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Análisis e interpretación de resultados.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7" name="Rectángulo 16">
            <a:extLst>
              <a:ext uri="{FF2B5EF4-FFF2-40B4-BE49-F238E27FC236}">
                <a16:creationId xmlns:a16="http://schemas.microsoft.com/office/drawing/2014/main" id="{B5B1CFBE-A011-5849-8B61-1469360AEE5A}"/>
              </a:ext>
            </a:extLst>
          </p:cNvPr>
          <p:cNvSpPr/>
          <p:nvPr/>
        </p:nvSpPr>
        <p:spPr>
          <a:xfrm>
            <a:off x="1676020" y="1489725"/>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30" name="Rectángulo 29">
            <a:extLst>
              <a:ext uri="{FF2B5EF4-FFF2-40B4-BE49-F238E27FC236}">
                <a16:creationId xmlns:a16="http://schemas.microsoft.com/office/drawing/2014/main" id="{A32618AF-32DA-F84A-9D60-DB365A7B391A}"/>
              </a:ext>
            </a:extLst>
          </p:cNvPr>
          <p:cNvSpPr/>
          <p:nvPr/>
        </p:nvSpPr>
        <p:spPr>
          <a:xfrm>
            <a:off x="7124784" y="1495745"/>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9" name="Conector recto 18">
            <a:extLst>
              <a:ext uri="{FF2B5EF4-FFF2-40B4-BE49-F238E27FC236}">
                <a16:creationId xmlns:a16="http://schemas.microsoft.com/office/drawing/2014/main" id="{989168CF-2A8F-8747-9B90-48ABAA799097}"/>
              </a:ext>
            </a:extLst>
          </p:cNvPr>
          <p:cNvCxnSpPr/>
          <p:nvPr/>
        </p:nvCxnSpPr>
        <p:spPr>
          <a:xfrm>
            <a:off x="5961412"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3" name="Tabla 2">
            <a:extLst>
              <a:ext uri="{FF2B5EF4-FFF2-40B4-BE49-F238E27FC236}">
                <a16:creationId xmlns:a16="http://schemas.microsoft.com/office/drawing/2014/main" id="{2DCA7E00-9524-AB49-AD92-01C2E58E9766}"/>
              </a:ext>
            </a:extLst>
          </p:cNvPr>
          <p:cNvGraphicFramePr>
            <a:graphicFrameLocks noGrp="1"/>
          </p:cNvGraphicFramePr>
          <p:nvPr>
            <p:extLst>
              <p:ext uri="{D42A27DB-BD31-4B8C-83A1-F6EECF244321}">
                <p14:modId xmlns:p14="http://schemas.microsoft.com/office/powerpoint/2010/main" val="4155181862"/>
              </p:ext>
            </p:extLst>
          </p:nvPr>
        </p:nvGraphicFramePr>
        <p:xfrm>
          <a:off x="7495430" y="2105229"/>
          <a:ext cx="3745833" cy="1668780"/>
        </p:xfrm>
        <a:graphic>
          <a:graphicData uri="http://schemas.openxmlformats.org/drawingml/2006/table">
            <a:tbl>
              <a:tblPr firstRow="1" firstCol="1">
                <a:tableStyleId>{5C22544A-7EE6-4342-B048-85BDC9FD1C3A}</a:tableStyleId>
              </a:tblPr>
              <a:tblGrid>
                <a:gridCol w="1248611">
                  <a:extLst>
                    <a:ext uri="{9D8B030D-6E8A-4147-A177-3AD203B41FA5}">
                      <a16:colId xmlns:a16="http://schemas.microsoft.com/office/drawing/2014/main" val="4001692909"/>
                    </a:ext>
                  </a:extLst>
                </a:gridCol>
                <a:gridCol w="1248611">
                  <a:extLst>
                    <a:ext uri="{9D8B030D-6E8A-4147-A177-3AD203B41FA5}">
                      <a16:colId xmlns:a16="http://schemas.microsoft.com/office/drawing/2014/main" val="2995670968"/>
                    </a:ext>
                  </a:extLst>
                </a:gridCol>
                <a:gridCol w="1248611">
                  <a:extLst>
                    <a:ext uri="{9D8B030D-6E8A-4147-A177-3AD203B41FA5}">
                      <a16:colId xmlns:a16="http://schemas.microsoft.com/office/drawing/2014/main" val="3726358051"/>
                    </a:ext>
                  </a:extLst>
                </a:gridCol>
              </a:tblGrid>
              <a:tr h="190500">
                <a:tc>
                  <a:txBody>
                    <a:bodyPr/>
                    <a:lstStyle/>
                    <a:p>
                      <a:pPr algn="ctr">
                        <a:spcBef>
                          <a:spcPts val="200"/>
                        </a:spcBef>
                        <a:spcAft>
                          <a:spcPts val="200"/>
                        </a:spcAft>
                      </a:pPr>
                      <a:r>
                        <a:rPr lang="es-EC" sz="1100">
                          <a:effectLst/>
                        </a:rPr>
                        <a:t>Nota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Frecuencia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Frecuencia Relativa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9557893"/>
                  </a:ext>
                </a:extLst>
              </a:tr>
              <a:tr h="190500">
                <a:tc>
                  <a:txBody>
                    <a:bodyPr/>
                    <a:lstStyle/>
                    <a:p>
                      <a:pPr algn="ctr">
                        <a:spcBef>
                          <a:spcPts val="200"/>
                        </a:spcBef>
                        <a:spcAft>
                          <a:spcPts val="200"/>
                        </a:spcAft>
                      </a:pPr>
                      <a:r>
                        <a:rPr lang="es-EC" sz="1100">
                          <a:effectLst/>
                        </a:rPr>
                        <a:t>2,0 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1 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0.040 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5325256"/>
                  </a:ext>
                </a:extLst>
              </a:tr>
              <a:tr h="190500">
                <a:tc>
                  <a:txBody>
                    <a:bodyPr/>
                    <a:lstStyle/>
                    <a:p>
                      <a:pPr algn="ctr">
                        <a:spcBef>
                          <a:spcPts val="200"/>
                        </a:spcBef>
                        <a:spcAft>
                          <a:spcPts val="200"/>
                        </a:spcAft>
                      </a:pPr>
                      <a:r>
                        <a:rPr lang="es-EC" sz="1100">
                          <a:effectLst/>
                        </a:rPr>
                        <a:t>2,5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dirty="0">
                          <a:effectLst/>
                        </a:rPr>
                        <a:t>0.080 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6490062"/>
                  </a:ext>
                </a:extLst>
              </a:tr>
              <a:tr h="190500">
                <a:tc>
                  <a:txBody>
                    <a:bodyPr/>
                    <a:lstStyle/>
                    <a:p>
                      <a:pPr algn="ctr">
                        <a:spcBef>
                          <a:spcPts val="200"/>
                        </a:spcBef>
                        <a:spcAft>
                          <a:spcPts val="200"/>
                        </a:spcAft>
                      </a:pPr>
                      <a:r>
                        <a:rPr lang="es-EC" sz="1100">
                          <a:effectLst/>
                        </a:rPr>
                        <a:t>3,0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3 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0.120 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9859020"/>
                  </a:ext>
                </a:extLst>
              </a:tr>
              <a:tr h="190500">
                <a:tc>
                  <a:txBody>
                    <a:bodyPr/>
                    <a:lstStyle/>
                    <a:p>
                      <a:pPr algn="ctr">
                        <a:spcBef>
                          <a:spcPts val="200"/>
                        </a:spcBef>
                        <a:spcAft>
                          <a:spcPts val="200"/>
                        </a:spcAft>
                      </a:pPr>
                      <a:r>
                        <a:rPr lang="es-EC" sz="1100">
                          <a:effectLst/>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7 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0.280 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8433628"/>
                  </a:ext>
                </a:extLst>
              </a:tr>
              <a:tr h="190500">
                <a:tc>
                  <a:txBody>
                    <a:bodyPr/>
                    <a:lstStyle/>
                    <a:p>
                      <a:pPr algn="ctr">
                        <a:spcBef>
                          <a:spcPts val="200"/>
                        </a:spcBef>
                        <a:spcAft>
                          <a:spcPts val="200"/>
                        </a:spcAft>
                      </a:pPr>
                      <a:r>
                        <a:rPr lang="es-EC" sz="1100">
                          <a:effectLst/>
                        </a:rPr>
                        <a:t>4,0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7 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0.280 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3118925"/>
                  </a:ext>
                </a:extLst>
              </a:tr>
              <a:tr h="190500">
                <a:tc>
                  <a:txBody>
                    <a:bodyPr/>
                    <a:lstStyle/>
                    <a:p>
                      <a:pPr algn="ctr">
                        <a:spcBef>
                          <a:spcPts val="200"/>
                        </a:spcBef>
                        <a:spcAft>
                          <a:spcPts val="200"/>
                        </a:spcAft>
                      </a:pPr>
                      <a:r>
                        <a:rPr lang="es-EC" sz="1100">
                          <a:effectLst/>
                        </a:rPr>
                        <a:t>4,5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4 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dirty="0">
                          <a:effectLst/>
                        </a:rPr>
                        <a:t>0.160 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7542588"/>
                  </a:ext>
                </a:extLst>
              </a:tr>
              <a:tr h="190500">
                <a:tc>
                  <a:txBody>
                    <a:bodyPr/>
                    <a:lstStyle/>
                    <a:p>
                      <a:pPr algn="ctr">
                        <a:spcBef>
                          <a:spcPts val="200"/>
                        </a:spcBef>
                        <a:spcAft>
                          <a:spcPts val="200"/>
                        </a:spcAft>
                      </a:pPr>
                      <a:r>
                        <a:rPr lang="es-EC" sz="1100">
                          <a:effectLst/>
                        </a:rPr>
                        <a:t>5,0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1 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dirty="0">
                          <a:effectLst/>
                        </a:rPr>
                        <a:t>0.040 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0944226"/>
                  </a:ext>
                </a:extLst>
              </a:tr>
            </a:tbl>
          </a:graphicData>
        </a:graphic>
      </p:graphicFrame>
      <p:pic>
        <p:nvPicPr>
          <p:cNvPr id="20" name="Imagen 19">
            <a:extLst>
              <a:ext uri="{FF2B5EF4-FFF2-40B4-BE49-F238E27FC236}">
                <a16:creationId xmlns:a16="http://schemas.microsoft.com/office/drawing/2014/main" id="{20E61E98-9CA5-7547-996D-9AF3D9BD29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95430" y="3854032"/>
            <a:ext cx="3745828" cy="2203824"/>
          </a:xfrm>
          <a:prstGeom prst="rect">
            <a:avLst/>
          </a:prstGeom>
          <a:noFill/>
          <a:ln>
            <a:noFill/>
          </a:ln>
        </p:spPr>
      </p:pic>
      <p:graphicFrame>
        <p:nvGraphicFramePr>
          <p:cNvPr id="4" name="Tabla 3">
            <a:extLst>
              <a:ext uri="{FF2B5EF4-FFF2-40B4-BE49-F238E27FC236}">
                <a16:creationId xmlns:a16="http://schemas.microsoft.com/office/drawing/2014/main" id="{E356DB02-AFE1-E243-88C2-C66EB8A30713}"/>
              </a:ext>
            </a:extLst>
          </p:cNvPr>
          <p:cNvGraphicFramePr>
            <a:graphicFrameLocks noGrp="1"/>
          </p:cNvGraphicFramePr>
          <p:nvPr>
            <p:extLst>
              <p:ext uri="{D42A27DB-BD31-4B8C-83A1-F6EECF244321}">
                <p14:modId xmlns:p14="http://schemas.microsoft.com/office/powerpoint/2010/main" val="2726748233"/>
              </p:ext>
            </p:extLst>
          </p:nvPr>
        </p:nvGraphicFramePr>
        <p:xfrm>
          <a:off x="1256050" y="2105229"/>
          <a:ext cx="3745833" cy="1695450"/>
        </p:xfrm>
        <a:graphic>
          <a:graphicData uri="http://schemas.openxmlformats.org/drawingml/2006/table">
            <a:tbl>
              <a:tblPr firstRow="1" firstCol="1">
                <a:tableStyleId>{5C22544A-7EE6-4342-B048-85BDC9FD1C3A}</a:tableStyleId>
              </a:tblPr>
              <a:tblGrid>
                <a:gridCol w="1248611">
                  <a:extLst>
                    <a:ext uri="{9D8B030D-6E8A-4147-A177-3AD203B41FA5}">
                      <a16:colId xmlns:a16="http://schemas.microsoft.com/office/drawing/2014/main" val="3816786229"/>
                    </a:ext>
                  </a:extLst>
                </a:gridCol>
                <a:gridCol w="1248611">
                  <a:extLst>
                    <a:ext uri="{9D8B030D-6E8A-4147-A177-3AD203B41FA5}">
                      <a16:colId xmlns:a16="http://schemas.microsoft.com/office/drawing/2014/main" val="2788987178"/>
                    </a:ext>
                  </a:extLst>
                </a:gridCol>
                <a:gridCol w="1248611">
                  <a:extLst>
                    <a:ext uri="{9D8B030D-6E8A-4147-A177-3AD203B41FA5}">
                      <a16:colId xmlns:a16="http://schemas.microsoft.com/office/drawing/2014/main" val="2216439809"/>
                    </a:ext>
                  </a:extLst>
                </a:gridCol>
              </a:tblGrid>
              <a:tr h="361950">
                <a:tc>
                  <a:txBody>
                    <a:bodyPr/>
                    <a:lstStyle/>
                    <a:p>
                      <a:pPr algn="ctr">
                        <a:spcBef>
                          <a:spcPts val="200"/>
                        </a:spcBef>
                        <a:spcAft>
                          <a:spcPts val="200"/>
                        </a:spcAft>
                      </a:pPr>
                      <a:r>
                        <a:rPr lang="es-EC" sz="1100">
                          <a:effectLst/>
                        </a:rPr>
                        <a:t> Nota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Frecuencia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Frecuencia Relativa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0416624"/>
                  </a:ext>
                </a:extLst>
              </a:tr>
              <a:tr h="190500">
                <a:tc>
                  <a:txBody>
                    <a:bodyPr/>
                    <a:lstStyle/>
                    <a:p>
                      <a:pPr algn="ctr">
                        <a:spcBef>
                          <a:spcPts val="200"/>
                        </a:spcBef>
                        <a:spcAft>
                          <a:spcPts val="200"/>
                        </a:spcAft>
                      </a:pPr>
                      <a:r>
                        <a:rPr lang="es-EC" sz="1100">
                          <a:effectLst/>
                        </a:rPr>
                        <a:t>1,0 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0.112 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833110"/>
                  </a:ext>
                </a:extLst>
              </a:tr>
              <a:tr h="190500">
                <a:tc>
                  <a:txBody>
                    <a:bodyPr/>
                    <a:lstStyle/>
                    <a:p>
                      <a:pPr algn="ctr">
                        <a:spcBef>
                          <a:spcPts val="200"/>
                        </a:spcBef>
                        <a:spcAft>
                          <a:spcPts val="200"/>
                        </a:spcAft>
                      </a:pPr>
                      <a:r>
                        <a:rPr lang="es-EC" sz="1100">
                          <a:effectLst/>
                        </a:rPr>
                        <a:t>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3 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0.158 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2308008"/>
                  </a:ext>
                </a:extLst>
              </a:tr>
              <a:tr h="190500">
                <a:tc>
                  <a:txBody>
                    <a:bodyPr/>
                    <a:lstStyle/>
                    <a:p>
                      <a:pPr algn="ctr">
                        <a:spcBef>
                          <a:spcPts val="200"/>
                        </a:spcBef>
                        <a:spcAft>
                          <a:spcPts val="200"/>
                        </a:spcAft>
                      </a:pPr>
                      <a:r>
                        <a:rPr lang="es-EC" sz="1100">
                          <a:effectLst/>
                        </a:rPr>
                        <a:t>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0.105 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0889666"/>
                  </a:ext>
                </a:extLst>
              </a:tr>
              <a:tr h="190500">
                <a:tc>
                  <a:txBody>
                    <a:bodyPr/>
                    <a:lstStyle/>
                    <a:p>
                      <a:pPr algn="ctr">
                        <a:spcBef>
                          <a:spcPts val="200"/>
                        </a:spcBef>
                        <a:spcAft>
                          <a:spcPts val="200"/>
                        </a:spcAft>
                      </a:pPr>
                      <a:r>
                        <a:rPr lang="es-EC" sz="1100">
                          <a:effectLst/>
                        </a:rPr>
                        <a:t>2,5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0.105 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1655765"/>
                  </a:ext>
                </a:extLst>
              </a:tr>
              <a:tr h="190500">
                <a:tc>
                  <a:txBody>
                    <a:bodyPr/>
                    <a:lstStyle/>
                    <a:p>
                      <a:pPr algn="ctr">
                        <a:spcBef>
                          <a:spcPts val="200"/>
                        </a:spcBef>
                        <a:spcAft>
                          <a:spcPts val="200"/>
                        </a:spcAft>
                      </a:pPr>
                      <a:r>
                        <a:rPr lang="es-EC" sz="1100">
                          <a:effectLst/>
                        </a:rPr>
                        <a:t>3,0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3 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0.158 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18195"/>
                  </a:ext>
                </a:extLst>
              </a:tr>
              <a:tr h="190500">
                <a:tc>
                  <a:txBody>
                    <a:bodyPr/>
                    <a:lstStyle/>
                    <a:p>
                      <a:pPr algn="ctr">
                        <a:spcBef>
                          <a:spcPts val="200"/>
                        </a:spcBef>
                        <a:spcAft>
                          <a:spcPts val="200"/>
                        </a:spcAft>
                      </a:pPr>
                      <a:r>
                        <a:rPr lang="es-EC" sz="1100">
                          <a:effectLst/>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3 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0.158 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8711913"/>
                  </a:ext>
                </a:extLst>
              </a:tr>
              <a:tr h="190500">
                <a:tc>
                  <a:txBody>
                    <a:bodyPr/>
                    <a:lstStyle/>
                    <a:p>
                      <a:pPr algn="ctr">
                        <a:spcBef>
                          <a:spcPts val="200"/>
                        </a:spcBef>
                        <a:spcAft>
                          <a:spcPts val="200"/>
                        </a:spcAft>
                      </a:pPr>
                      <a:r>
                        <a:rPr lang="es-EC" sz="1100">
                          <a:effectLst/>
                        </a:rPr>
                        <a:t>5,0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a:effectLst/>
                        </a:rPr>
                        <a:t>4 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1100" dirty="0">
                          <a:effectLst/>
                        </a:rPr>
                        <a:t>0.210 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7574609"/>
                  </a:ext>
                </a:extLst>
              </a:tr>
            </a:tbl>
          </a:graphicData>
        </a:graphic>
      </p:graphicFrame>
      <p:pic>
        <p:nvPicPr>
          <p:cNvPr id="21" name="Imagen 20">
            <a:extLst>
              <a:ext uri="{FF2B5EF4-FFF2-40B4-BE49-F238E27FC236}">
                <a16:creationId xmlns:a16="http://schemas.microsoft.com/office/drawing/2014/main" id="{D772CEEF-458D-9E47-BD9F-8CAE593B469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56050" y="4014600"/>
            <a:ext cx="3745830" cy="1861236"/>
          </a:xfrm>
          <a:prstGeom prst="rect">
            <a:avLst/>
          </a:prstGeom>
          <a:noFill/>
          <a:ln>
            <a:noFill/>
          </a:ln>
        </p:spPr>
      </p:pic>
    </p:spTree>
    <p:extLst>
      <p:ext uri="{BB962C8B-B14F-4D97-AF65-F5344CB8AC3E}">
        <p14:creationId xmlns:p14="http://schemas.microsoft.com/office/powerpoint/2010/main" val="154814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1027211"/>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719621"/>
            <a:ext cx="3643315"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Introducción</a:t>
            </a:r>
            <a:endParaRPr lang="es-ES" sz="4400" b="1" cap="none" spc="0" dirty="0">
              <a:ln w="0"/>
              <a:solidFill>
                <a:schemeClr val="accent4"/>
              </a:solidFill>
              <a:effectLst>
                <a:outerShdw blurRad="38100" dist="38100" dir="2700000" algn="tl">
                  <a:srgbClr val="000000">
                    <a:alpha val="43137"/>
                  </a:srgbClr>
                </a:outerShdw>
              </a:effectLst>
            </a:endParaRP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08AA080A-A740-8646-9BD2-76415EA10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952" y="1626359"/>
            <a:ext cx="5510227" cy="4668387"/>
          </a:xfrm>
          <a:prstGeom prst="rect">
            <a:avLst/>
          </a:prstGeom>
        </p:spPr>
      </p:pic>
    </p:spTree>
    <p:extLst>
      <p:ext uri="{BB962C8B-B14F-4D97-AF65-F5344CB8AC3E}">
        <p14:creationId xmlns:p14="http://schemas.microsoft.com/office/powerpoint/2010/main" val="363672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Min. 1st Qu.  Median    Mean 3rd Qu.    Max</a:t>
            </a:r>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14288" y="659521"/>
            <a:ext cx="9512467"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Análisis e interpretación de resultados.</a:t>
            </a:r>
            <a:endParaRPr lang="es-ES" sz="4400" b="1" cap="none" spc="0" dirty="0">
              <a:ln w="0"/>
              <a:solidFill>
                <a:schemeClr val="accent4"/>
              </a:solidFill>
              <a:effectLst>
                <a:outerShdw blurRad="38100" dist="38100" dir="2700000" algn="tl">
                  <a:srgbClr val="000000">
                    <a:alpha val="43137"/>
                  </a:srgbClr>
                </a:outerShdw>
              </a:effectLst>
            </a:endParaRPr>
          </a:p>
        </p:txBody>
      </p:sp>
      <p:graphicFrame>
        <p:nvGraphicFramePr>
          <p:cNvPr id="2" name="Tabla 1">
            <a:extLst>
              <a:ext uri="{FF2B5EF4-FFF2-40B4-BE49-F238E27FC236}">
                <a16:creationId xmlns:a16="http://schemas.microsoft.com/office/drawing/2014/main" id="{527FD2F4-4BDE-E445-818A-D8B381491CF0}"/>
              </a:ext>
            </a:extLst>
          </p:cNvPr>
          <p:cNvGraphicFramePr>
            <a:graphicFrameLocks noGrp="1"/>
          </p:cNvGraphicFramePr>
          <p:nvPr>
            <p:extLst>
              <p:ext uri="{D42A27DB-BD31-4B8C-83A1-F6EECF244321}">
                <p14:modId xmlns:p14="http://schemas.microsoft.com/office/powerpoint/2010/main" val="1388842793"/>
              </p:ext>
            </p:extLst>
          </p:nvPr>
        </p:nvGraphicFramePr>
        <p:xfrm>
          <a:off x="373843" y="1666347"/>
          <a:ext cx="7195356" cy="4023360"/>
        </p:xfrm>
        <a:graphic>
          <a:graphicData uri="http://schemas.openxmlformats.org/drawingml/2006/table">
            <a:tbl>
              <a:tblPr firstRow="1" firstCol="1">
                <a:tableStyleId>{5C22544A-7EE6-4342-B048-85BDC9FD1C3A}</a:tableStyleId>
              </a:tblPr>
              <a:tblGrid>
                <a:gridCol w="3073300">
                  <a:extLst>
                    <a:ext uri="{9D8B030D-6E8A-4147-A177-3AD203B41FA5}">
                      <a16:colId xmlns:a16="http://schemas.microsoft.com/office/drawing/2014/main" val="2578682941"/>
                    </a:ext>
                  </a:extLst>
                </a:gridCol>
                <a:gridCol w="1723604">
                  <a:extLst>
                    <a:ext uri="{9D8B030D-6E8A-4147-A177-3AD203B41FA5}">
                      <a16:colId xmlns:a16="http://schemas.microsoft.com/office/drawing/2014/main" val="1900100027"/>
                    </a:ext>
                  </a:extLst>
                </a:gridCol>
                <a:gridCol w="2398452">
                  <a:extLst>
                    <a:ext uri="{9D8B030D-6E8A-4147-A177-3AD203B41FA5}">
                      <a16:colId xmlns:a16="http://schemas.microsoft.com/office/drawing/2014/main" val="954213423"/>
                    </a:ext>
                  </a:extLst>
                </a:gridCol>
              </a:tblGrid>
              <a:tr h="286419">
                <a:tc>
                  <a:txBody>
                    <a:bodyPr/>
                    <a:lstStyle/>
                    <a:p>
                      <a:pPr algn="l">
                        <a:spcBef>
                          <a:spcPts val="200"/>
                        </a:spcBef>
                        <a:spcAft>
                          <a:spcPts val="200"/>
                        </a:spcAft>
                      </a:pPr>
                      <a:r>
                        <a:rPr lang="es-EC" sz="2400">
                          <a:effectLst/>
                        </a:rPr>
                        <a:t>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Grupo de Control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Grupo Experimental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681636"/>
                  </a:ext>
                </a:extLst>
              </a:tr>
              <a:tr h="286419">
                <a:tc>
                  <a:txBody>
                    <a:bodyPr/>
                    <a:lstStyle/>
                    <a:p>
                      <a:pPr algn="l">
                        <a:spcBef>
                          <a:spcPts val="200"/>
                        </a:spcBef>
                        <a:spcAft>
                          <a:spcPts val="200"/>
                        </a:spcAft>
                      </a:pPr>
                      <a:r>
                        <a:rPr lang="es-EC" sz="2400">
                          <a:effectLst/>
                        </a:rPr>
                        <a:t>Min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1</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2 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443310"/>
                  </a:ext>
                </a:extLst>
              </a:tr>
              <a:tr h="286419">
                <a:tc>
                  <a:txBody>
                    <a:bodyPr/>
                    <a:lstStyle/>
                    <a:p>
                      <a:pPr algn="l">
                        <a:spcBef>
                          <a:spcPts val="200"/>
                        </a:spcBef>
                        <a:spcAft>
                          <a:spcPts val="200"/>
                        </a:spcAft>
                      </a:pPr>
                      <a:r>
                        <a:rPr lang="es-EC" sz="2400">
                          <a:effectLst/>
                        </a:rPr>
                        <a:t>Max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7057240"/>
                  </a:ext>
                </a:extLst>
              </a:tr>
              <a:tr h="286419">
                <a:tc>
                  <a:txBody>
                    <a:bodyPr/>
                    <a:lstStyle/>
                    <a:p>
                      <a:pPr algn="l">
                        <a:spcBef>
                          <a:spcPts val="200"/>
                        </a:spcBef>
                        <a:spcAft>
                          <a:spcPts val="200"/>
                        </a:spcAft>
                      </a:pPr>
                      <a:r>
                        <a:rPr lang="es-EC" sz="2400">
                          <a:effectLst/>
                        </a:rPr>
                        <a:t>Rango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4 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3 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6956052"/>
                  </a:ext>
                </a:extLst>
              </a:tr>
              <a:tr h="286419">
                <a:tc>
                  <a:txBody>
                    <a:bodyPr/>
                    <a:lstStyle/>
                    <a:p>
                      <a:pPr algn="l">
                        <a:spcBef>
                          <a:spcPts val="200"/>
                        </a:spcBef>
                        <a:spcAft>
                          <a:spcPts val="200"/>
                        </a:spcAft>
                      </a:pPr>
                      <a:r>
                        <a:rPr lang="es-EC" sz="2400">
                          <a:effectLst/>
                        </a:rPr>
                        <a:t>1er cuartil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1.75 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3.5 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2305447"/>
                  </a:ext>
                </a:extLst>
              </a:tr>
              <a:tr h="286419">
                <a:tc>
                  <a:txBody>
                    <a:bodyPr/>
                    <a:lstStyle/>
                    <a:p>
                      <a:pPr algn="l">
                        <a:spcBef>
                          <a:spcPts val="200"/>
                        </a:spcBef>
                        <a:spcAft>
                          <a:spcPts val="200"/>
                        </a:spcAft>
                      </a:pPr>
                      <a:r>
                        <a:rPr lang="es-EC" sz="2400">
                          <a:effectLst/>
                        </a:rPr>
                        <a:t>Mediana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3 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latin typeface="Calibri" panose="020F0502020204030204" pitchFamily="34" charset="0"/>
                          <a:ea typeface="Times New Roman" panose="02020603050405020304" pitchFamily="18" charset="0"/>
                          <a:cs typeface="Times New Roman" panose="02020603050405020304" pitchFamily="18" charset="0"/>
                        </a:rPr>
                        <a:t>3.5</a:t>
                      </a:r>
                    </a:p>
                  </a:txBody>
                  <a:tcPr marL="68580" marR="68580" marT="0" marB="0"/>
                </a:tc>
                <a:extLst>
                  <a:ext uri="{0D108BD9-81ED-4DB2-BD59-A6C34878D82A}">
                    <a16:rowId xmlns:a16="http://schemas.microsoft.com/office/drawing/2014/main" val="2601056403"/>
                  </a:ext>
                </a:extLst>
              </a:tr>
              <a:tr h="286419">
                <a:tc>
                  <a:txBody>
                    <a:bodyPr/>
                    <a:lstStyle/>
                    <a:p>
                      <a:pPr algn="l">
                        <a:spcBef>
                          <a:spcPts val="200"/>
                        </a:spcBef>
                        <a:spcAft>
                          <a:spcPts val="200"/>
                        </a:spcAft>
                      </a:pPr>
                      <a:r>
                        <a:rPr lang="es-EC" sz="2400">
                          <a:effectLst/>
                        </a:rPr>
                        <a:t>3er cuartil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3.5 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4.250 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138834"/>
                  </a:ext>
                </a:extLst>
              </a:tr>
              <a:tr h="286419">
                <a:tc>
                  <a:txBody>
                    <a:bodyPr/>
                    <a:lstStyle/>
                    <a:p>
                      <a:pPr algn="l">
                        <a:spcBef>
                          <a:spcPts val="200"/>
                        </a:spcBef>
                        <a:spcAft>
                          <a:spcPts val="200"/>
                        </a:spcAft>
                      </a:pPr>
                      <a:r>
                        <a:rPr lang="es-EC" sz="2400">
                          <a:effectLst/>
                        </a:rPr>
                        <a:t>Media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2.895 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3.733 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9169170"/>
                  </a:ext>
                </a:extLst>
              </a:tr>
              <a:tr h="286419">
                <a:tc>
                  <a:txBody>
                    <a:bodyPr/>
                    <a:lstStyle/>
                    <a:p>
                      <a:pPr algn="l">
                        <a:spcBef>
                          <a:spcPts val="200"/>
                        </a:spcBef>
                        <a:spcAft>
                          <a:spcPts val="200"/>
                        </a:spcAft>
                      </a:pPr>
                      <a:r>
                        <a:rPr lang="es-EC" sz="2400">
                          <a:effectLst/>
                        </a:rPr>
                        <a:t>Desviación Estándar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1.370107 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0.7646015</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9544098"/>
                  </a:ext>
                </a:extLst>
              </a:tr>
              <a:tr h="286419">
                <a:tc>
                  <a:txBody>
                    <a:bodyPr/>
                    <a:lstStyle/>
                    <a:p>
                      <a:pPr algn="l">
                        <a:spcBef>
                          <a:spcPts val="200"/>
                        </a:spcBef>
                        <a:spcAft>
                          <a:spcPts val="200"/>
                        </a:spcAft>
                      </a:pPr>
                      <a:r>
                        <a:rPr lang="es-EC" sz="2400">
                          <a:effectLst/>
                        </a:rPr>
                        <a:t>Varianza </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1.87719319</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200"/>
                        </a:spcAft>
                      </a:pPr>
                      <a:r>
                        <a:rPr lang="es-EC" sz="2400" dirty="0">
                          <a:effectLst/>
                        </a:rPr>
                        <a:t>0.58461545</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5838304"/>
                  </a:ext>
                </a:extLst>
              </a:tr>
            </a:tbl>
          </a:graphicData>
        </a:graphic>
      </p:graphicFrame>
      <p:pic>
        <p:nvPicPr>
          <p:cNvPr id="16" name="Picture">
            <a:extLst>
              <a:ext uri="{FF2B5EF4-FFF2-40B4-BE49-F238E27FC236}">
                <a16:creationId xmlns:a16="http://schemas.microsoft.com/office/drawing/2014/main" id="{1C796B01-9990-F642-AAC6-3AEDA078DA55}"/>
              </a:ext>
            </a:extLst>
          </p:cNvPr>
          <p:cNvPicPr/>
          <p:nvPr/>
        </p:nvPicPr>
        <p:blipFill rotWithShape="1">
          <a:blip r:embed="rId4"/>
          <a:srcRect t="16495" b="11134"/>
          <a:stretch/>
        </p:blipFill>
        <p:spPr bwMode="auto">
          <a:xfrm>
            <a:off x="7699829" y="2460171"/>
            <a:ext cx="4118328" cy="2302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059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14288" y="659521"/>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Comprobación de hipótesis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02CB06B1-427A-DE4B-B845-BB61A336E1BD}"/>
              </a:ext>
            </a:extLst>
          </p:cNvPr>
          <p:cNvSpPr/>
          <p:nvPr/>
        </p:nvSpPr>
        <p:spPr>
          <a:xfrm>
            <a:off x="974629" y="2400192"/>
            <a:ext cx="10239647" cy="2057615"/>
          </a:xfrm>
          <a:prstGeom prst="rect">
            <a:avLst/>
          </a:prstGeom>
        </p:spPr>
        <p:txBody>
          <a:bodyPr wrap="square">
            <a:spAutoFit/>
          </a:bodyPr>
          <a:lstStyle/>
          <a:p>
            <a:pPr marL="342900" lvl="0" indent="-342900" algn="just">
              <a:lnSpc>
                <a:spcPct val="250000"/>
              </a:lnSpc>
              <a:buFont typeface="+mj-lt"/>
              <a:buAutoNum type="arabicPeriod"/>
            </a:pPr>
            <a:r>
              <a:rPr lang="es-EC" dirty="0">
                <a:latin typeface="Calibri" panose="020F0502020204030204" pitchFamily="34" charset="0"/>
                <a:ea typeface="Times New Roman" panose="02020603050405020304" pitchFamily="18" charset="0"/>
                <a:cs typeface="Times New Roman" panose="02020603050405020304" pitchFamily="18" charset="0"/>
              </a:rPr>
              <a:t>Comprobación de la normalidad de los dos conjuntos de datos.</a:t>
            </a:r>
          </a:p>
          <a:p>
            <a:pPr marL="342900" lvl="0" indent="-342900" algn="just">
              <a:lnSpc>
                <a:spcPct val="250000"/>
              </a:lnSpc>
              <a:buFont typeface="+mj-lt"/>
              <a:buAutoNum type="arabicPeriod"/>
            </a:pPr>
            <a:r>
              <a:rPr lang="es-EC" dirty="0">
                <a:latin typeface="Calibri" panose="020F0502020204030204" pitchFamily="34" charset="0"/>
                <a:ea typeface="Times New Roman" panose="02020603050405020304" pitchFamily="18" charset="0"/>
                <a:cs typeface="Times New Roman" panose="02020603050405020304" pitchFamily="18" charset="0"/>
              </a:rPr>
              <a:t>Prueba de homocedasticidad de varianzas </a:t>
            </a:r>
          </a:p>
          <a:p>
            <a:pPr marL="342900" lvl="0" indent="-342900" algn="just">
              <a:lnSpc>
                <a:spcPct val="250000"/>
              </a:lnSpc>
              <a:buFont typeface="+mj-lt"/>
              <a:buAutoNum type="arabicPeriod"/>
            </a:pPr>
            <a:r>
              <a:rPr lang="es-EC" dirty="0">
                <a:latin typeface="Calibri" panose="020F0502020204030204" pitchFamily="34" charset="0"/>
                <a:ea typeface="Times New Roman" panose="02020603050405020304" pitchFamily="18" charset="0"/>
                <a:cs typeface="Times New Roman" panose="02020603050405020304" pitchFamily="18" charset="0"/>
              </a:rPr>
              <a:t>Prueba de comparación de dos medias independientes, usando el estadístico t-Student, respectivo.</a:t>
            </a:r>
          </a:p>
        </p:txBody>
      </p:sp>
    </p:spTree>
    <p:extLst>
      <p:ext uri="{BB962C8B-B14F-4D97-AF65-F5344CB8AC3E}">
        <p14:creationId xmlns:p14="http://schemas.microsoft.com/office/powerpoint/2010/main" val="19996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normalidad</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7E93B854-0340-C641-8952-5024E447DAB1}"/>
              </a:ext>
            </a:extLst>
          </p:cNvPr>
          <p:cNvSpPr/>
          <p:nvPr/>
        </p:nvSpPr>
        <p:spPr>
          <a:xfrm>
            <a:off x="1676020" y="1489725"/>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4" name="Rectángulo 13">
            <a:extLst>
              <a:ext uri="{FF2B5EF4-FFF2-40B4-BE49-F238E27FC236}">
                <a16:creationId xmlns:a16="http://schemas.microsoft.com/office/drawing/2014/main" id="{48CE85DE-22A0-FA42-BA8F-C7B0A0D09020}"/>
              </a:ext>
            </a:extLst>
          </p:cNvPr>
          <p:cNvSpPr/>
          <p:nvPr/>
        </p:nvSpPr>
        <p:spPr>
          <a:xfrm>
            <a:off x="7124784" y="1495745"/>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5" name="Conector recto 14">
            <a:extLst>
              <a:ext uri="{FF2B5EF4-FFF2-40B4-BE49-F238E27FC236}">
                <a16:creationId xmlns:a16="http://schemas.microsoft.com/office/drawing/2014/main" id="{0B458324-B1D6-A442-8588-F3B398DBEC57}"/>
              </a:ext>
            </a:extLst>
          </p:cNvPr>
          <p:cNvCxnSpPr/>
          <p:nvPr/>
        </p:nvCxnSpPr>
        <p:spPr>
          <a:xfrm>
            <a:off x="5973444"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6" name="Picture">
            <a:extLst>
              <a:ext uri="{FF2B5EF4-FFF2-40B4-BE49-F238E27FC236}">
                <a16:creationId xmlns:a16="http://schemas.microsoft.com/office/drawing/2014/main" id="{6E0EC432-F5A3-7E4E-AE88-F0C056ED733A}"/>
              </a:ext>
            </a:extLst>
          </p:cNvPr>
          <p:cNvPicPr/>
          <p:nvPr/>
        </p:nvPicPr>
        <p:blipFill rotWithShape="1">
          <a:blip r:embed="rId4"/>
          <a:srcRect t="7277" b="5396"/>
          <a:stretch/>
        </p:blipFill>
        <p:spPr bwMode="auto">
          <a:xfrm>
            <a:off x="929184" y="2260297"/>
            <a:ext cx="4544115" cy="3254679"/>
          </a:xfrm>
          <a:prstGeom prst="rect">
            <a:avLst/>
          </a:prstGeom>
          <a:noFill/>
          <a:ln>
            <a:noFill/>
          </a:ln>
          <a:extLst>
            <a:ext uri="{53640926-AAD7-44D8-BBD7-CCE9431645EC}">
              <a14:shadowObscured xmlns:a14="http://schemas.microsoft.com/office/drawing/2010/main"/>
            </a:ext>
          </a:extLst>
        </p:spPr>
      </p:pic>
      <p:pic>
        <p:nvPicPr>
          <p:cNvPr id="17" name="Picture">
            <a:extLst>
              <a:ext uri="{FF2B5EF4-FFF2-40B4-BE49-F238E27FC236}">
                <a16:creationId xmlns:a16="http://schemas.microsoft.com/office/drawing/2014/main" id="{AA840350-A31E-1948-9E01-D45662BD18CA}"/>
              </a:ext>
            </a:extLst>
          </p:cNvPr>
          <p:cNvPicPr/>
          <p:nvPr/>
        </p:nvPicPr>
        <p:blipFill>
          <a:blip r:embed="rId5"/>
          <a:stretch>
            <a:fillRect/>
          </a:stretch>
        </p:blipFill>
        <p:spPr bwMode="auto">
          <a:xfrm>
            <a:off x="6973734" y="2260297"/>
            <a:ext cx="4789225" cy="3318857"/>
          </a:xfrm>
          <a:prstGeom prst="rect">
            <a:avLst/>
          </a:prstGeom>
          <a:noFill/>
          <a:ln w="9525">
            <a:noFill/>
            <a:headEnd/>
            <a:tailEnd/>
          </a:ln>
        </p:spPr>
      </p:pic>
    </p:spTree>
    <p:extLst>
      <p:ext uri="{BB962C8B-B14F-4D97-AF65-F5344CB8AC3E}">
        <p14:creationId xmlns:p14="http://schemas.microsoft.com/office/powerpoint/2010/main" val="17303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normalidad</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7E93B854-0340-C641-8952-5024E447DAB1}"/>
              </a:ext>
            </a:extLst>
          </p:cNvPr>
          <p:cNvSpPr/>
          <p:nvPr/>
        </p:nvSpPr>
        <p:spPr>
          <a:xfrm>
            <a:off x="284440" y="1390894"/>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4" name="Rectángulo 13">
            <a:extLst>
              <a:ext uri="{FF2B5EF4-FFF2-40B4-BE49-F238E27FC236}">
                <a16:creationId xmlns:a16="http://schemas.microsoft.com/office/drawing/2014/main" id="{48CE85DE-22A0-FA42-BA8F-C7B0A0D09020}"/>
              </a:ext>
            </a:extLst>
          </p:cNvPr>
          <p:cNvSpPr/>
          <p:nvPr/>
        </p:nvSpPr>
        <p:spPr>
          <a:xfrm>
            <a:off x="6085280" y="1389958"/>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5" name="Conector recto 14">
            <a:extLst>
              <a:ext uri="{FF2B5EF4-FFF2-40B4-BE49-F238E27FC236}">
                <a16:creationId xmlns:a16="http://schemas.microsoft.com/office/drawing/2014/main" id="{0B458324-B1D6-A442-8588-F3B398DBEC57}"/>
              </a:ext>
            </a:extLst>
          </p:cNvPr>
          <p:cNvCxnSpPr/>
          <p:nvPr/>
        </p:nvCxnSpPr>
        <p:spPr>
          <a:xfrm>
            <a:off x="5973444"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a:extLst>
              <a:ext uri="{FF2B5EF4-FFF2-40B4-BE49-F238E27FC236}">
                <a16:creationId xmlns:a16="http://schemas.microsoft.com/office/drawing/2014/main" id="{F087C0DB-A13B-9342-9751-B4095D2E5E30}"/>
              </a:ext>
            </a:extLst>
          </p:cNvPr>
          <p:cNvPicPr/>
          <p:nvPr/>
        </p:nvPicPr>
        <p:blipFill rotWithShape="1">
          <a:blip r:embed="rId4"/>
          <a:srcRect t="3533" b="7221"/>
          <a:stretch/>
        </p:blipFill>
        <p:spPr bwMode="auto">
          <a:xfrm>
            <a:off x="2094145" y="1940233"/>
            <a:ext cx="2727960" cy="4251960"/>
          </a:xfrm>
          <a:prstGeom prst="rect">
            <a:avLst/>
          </a:prstGeom>
          <a:noFill/>
          <a:ln>
            <a:noFill/>
          </a:ln>
          <a:extLst>
            <a:ext uri="{53640926-AAD7-44D8-BBD7-CCE9431645EC}">
              <a14:shadowObscured xmlns:a14="http://schemas.microsoft.com/office/drawing/2010/main"/>
            </a:ext>
          </a:extLst>
        </p:spPr>
      </p:pic>
      <p:pic>
        <p:nvPicPr>
          <p:cNvPr id="20" name="Picture">
            <a:extLst>
              <a:ext uri="{FF2B5EF4-FFF2-40B4-BE49-F238E27FC236}">
                <a16:creationId xmlns:a16="http://schemas.microsoft.com/office/drawing/2014/main" id="{491F3C53-47DB-6A4A-AB45-30911D0BDDA6}"/>
              </a:ext>
            </a:extLst>
          </p:cNvPr>
          <p:cNvPicPr/>
          <p:nvPr/>
        </p:nvPicPr>
        <p:blipFill rotWithShape="1">
          <a:blip r:embed="rId5"/>
          <a:srcRect t="3456" b="7667"/>
          <a:stretch/>
        </p:blipFill>
        <p:spPr bwMode="auto">
          <a:xfrm>
            <a:off x="7230769" y="1944129"/>
            <a:ext cx="3209290" cy="4114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071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normalidad</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7E93B854-0340-C641-8952-5024E447DAB1}"/>
              </a:ext>
            </a:extLst>
          </p:cNvPr>
          <p:cNvSpPr/>
          <p:nvPr/>
        </p:nvSpPr>
        <p:spPr>
          <a:xfrm>
            <a:off x="284440" y="1390894"/>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4" name="Rectángulo 13">
            <a:extLst>
              <a:ext uri="{FF2B5EF4-FFF2-40B4-BE49-F238E27FC236}">
                <a16:creationId xmlns:a16="http://schemas.microsoft.com/office/drawing/2014/main" id="{48CE85DE-22A0-FA42-BA8F-C7B0A0D09020}"/>
              </a:ext>
            </a:extLst>
          </p:cNvPr>
          <p:cNvSpPr/>
          <p:nvPr/>
        </p:nvSpPr>
        <p:spPr>
          <a:xfrm>
            <a:off x="6085280" y="1389958"/>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5" name="Conector recto 14">
            <a:extLst>
              <a:ext uri="{FF2B5EF4-FFF2-40B4-BE49-F238E27FC236}">
                <a16:creationId xmlns:a16="http://schemas.microsoft.com/office/drawing/2014/main" id="{0B458324-B1D6-A442-8588-F3B398DBEC57}"/>
              </a:ext>
            </a:extLst>
          </p:cNvPr>
          <p:cNvCxnSpPr/>
          <p:nvPr/>
        </p:nvCxnSpPr>
        <p:spPr>
          <a:xfrm>
            <a:off x="5973444"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a:extLst>
              <a:ext uri="{FF2B5EF4-FFF2-40B4-BE49-F238E27FC236}">
                <a16:creationId xmlns:a16="http://schemas.microsoft.com/office/drawing/2014/main" id="{F087C0DB-A13B-9342-9751-B4095D2E5E30}"/>
              </a:ext>
            </a:extLst>
          </p:cNvPr>
          <p:cNvPicPr/>
          <p:nvPr/>
        </p:nvPicPr>
        <p:blipFill rotWithShape="1">
          <a:blip r:embed="rId4"/>
          <a:srcRect t="3533" b="7221"/>
          <a:stretch/>
        </p:blipFill>
        <p:spPr bwMode="auto">
          <a:xfrm>
            <a:off x="2094145" y="1940233"/>
            <a:ext cx="2727960" cy="4251960"/>
          </a:xfrm>
          <a:prstGeom prst="rect">
            <a:avLst/>
          </a:prstGeom>
          <a:noFill/>
          <a:ln>
            <a:noFill/>
          </a:ln>
          <a:extLst>
            <a:ext uri="{53640926-AAD7-44D8-BBD7-CCE9431645EC}">
              <a14:shadowObscured xmlns:a14="http://schemas.microsoft.com/office/drawing/2010/main"/>
            </a:ext>
          </a:extLst>
        </p:spPr>
      </p:pic>
      <p:pic>
        <p:nvPicPr>
          <p:cNvPr id="20" name="Picture">
            <a:extLst>
              <a:ext uri="{FF2B5EF4-FFF2-40B4-BE49-F238E27FC236}">
                <a16:creationId xmlns:a16="http://schemas.microsoft.com/office/drawing/2014/main" id="{491F3C53-47DB-6A4A-AB45-30911D0BDDA6}"/>
              </a:ext>
            </a:extLst>
          </p:cNvPr>
          <p:cNvPicPr/>
          <p:nvPr/>
        </p:nvPicPr>
        <p:blipFill rotWithShape="1">
          <a:blip r:embed="rId5"/>
          <a:srcRect t="3456" b="7667"/>
          <a:stretch/>
        </p:blipFill>
        <p:spPr bwMode="auto">
          <a:xfrm>
            <a:off x="7230769" y="1944129"/>
            <a:ext cx="3209290" cy="4114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528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normalidad</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7E93B854-0340-C641-8952-5024E447DAB1}"/>
              </a:ext>
            </a:extLst>
          </p:cNvPr>
          <p:cNvSpPr/>
          <p:nvPr/>
        </p:nvSpPr>
        <p:spPr>
          <a:xfrm>
            <a:off x="934145" y="1943878"/>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4" name="Rectángulo 13">
            <a:extLst>
              <a:ext uri="{FF2B5EF4-FFF2-40B4-BE49-F238E27FC236}">
                <a16:creationId xmlns:a16="http://schemas.microsoft.com/office/drawing/2014/main" id="{48CE85DE-22A0-FA42-BA8F-C7B0A0D09020}"/>
              </a:ext>
            </a:extLst>
          </p:cNvPr>
          <p:cNvSpPr/>
          <p:nvPr/>
        </p:nvSpPr>
        <p:spPr>
          <a:xfrm>
            <a:off x="6585687" y="1938403"/>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5" name="Conector recto 14">
            <a:extLst>
              <a:ext uri="{FF2B5EF4-FFF2-40B4-BE49-F238E27FC236}">
                <a16:creationId xmlns:a16="http://schemas.microsoft.com/office/drawing/2014/main" id="{0B458324-B1D6-A442-8588-F3B398DBEC57}"/>
              </a:ext>
            </a:extLst>
          </p:cNvPr>
          <p:cNvCxnSpPr/>
          <p:nvPr/>
        </p:nvCxnSpPr>
        <p:spPr>
          <a:xfrm>
            <a:off x="5973444"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8305EDA9-73A8-A747-8046-4E4DC19E4E07}"/>
              </a:ext>
            </a:extLst>
          </p:cNvPr>
          <p:cNvSpPr/>
          <p:nvPr/>
        </p:nvSpPr>
        <p:spPr>
          <a:xfrm>
            <a:off x="6489032" y="2832725"/>
            <a:ext cx="6096000" cy="1882567"/>
          </a:xfrm>
          <a:prstGeom prst="rect">
            <a:avLst/>
          </a:prstGeom>
        </p:spPr>
        <p:txBody>
          <a:bodyPr>
            <a:spAutoFit/>
          </a:bodyPr>
          <a:lstStyle/>
          <a:p>
            <a:pPr latinLnBrk="1">
              <a:spcAft>
                <a:spcPts val="1000"/>
              </a:spcAft>
            </a:pPr>
            <a:r>
              <a:rPr lang="en-US"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shapiro.test</a:t>
            </a: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(Experimental)</a:t>
            </a:r>
            <a:endParaRPr lang="es-EC" dirty="0">
              <a:latin typeface="Consolas" panose="020B0609020204030204" pitchFamily="49" charset="0"/>
              <a:ea typeface="Calibri" panose="020F0502020204030204" pitchFamily="34" charset="0"/>
              <a:cs typeface="Times New Roman" panose="02020603050405020304" pitchFamily="18" charset="0"/>
            </a:endParaRPr>
          </a:p>
          <a:p>
            <a:pPr latinLnBrk="1">
              <a:spcAft>
                <a:spcPts val="1000"/>
              </a:spcAft>
            </a:pP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Shapiro-Wilk normality test</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data:  Experimental</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W = 0.94928, p-value = 0.2415</a:t>
            </a:r>
            <a:endParaRPr lang="es-EC" dirty="0">
              <a:latin typeface="Consolas" panose="020B0609020204030204" pitchFamily="49"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BC2DE8FF-42E2-A540-BE16-0A468944590C}"/>
              </a:ext>
            </a:extLst>
          </p:cNvPr>
          <p:cNvSpPr/>
          <p:nvPr/>
        </p:nvSpPr>
        <p:spPr>
          <a:xfrm>
            <a:off x="605589" y="2835603"/>
            <a:ext cx="6096000" cy="1882567"/>
          </a:xfrm>
          <a:prstGeom prst="rect">
            <a:avLst/>
          </a:prstGeom>
        </p:spPr>
        <p:txBody>
          <a:bodyPr>
            <a:spAutoFit/>
          </a:bodyPr>
          <a:lstStyle/>
          <a:p>
            <a:pPr latinLnBrk="1">
              <a:spcAft>
                <a:spcPts val="1000"/>
              </a:spcAft>
            </a:pPr>
            <a:r>
              <a:rPr lang="en-US"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shapiro.test</a:t>
            </a: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(Control)</a:t>
            </a:r>
            <a:endParaRPr lang="es-EC" dirty="0">
              <a:latin typeface="Consolas" panose="020B0609020204030204" pitchFamily="49" charset="0"/>
              <a:ea typeface="Calibri" panose="020F0502020204030204" pitchFamily="34" charset="0"/>
              <a:cs typeface="Times New Roman" panose="02020603050405020304" pitchFamily="18" charset="0"/>
            </a:endParaRPr>
          </a:p>
          <a:p>
            <a:pPr latinLnBrk="1">
              <a:spcAft>
                <a:spcPts val="1000"/>
              </a:spcAft>
            </a:pP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Shapiro-Wilk normality test</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data:  Control</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W = 0.90729, p-value = 0.06603</a:t>
            </a:r>
            <a:endParaRPr lang="es-EC"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25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9512467"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normalidad</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7E93B854-0340-C641-8952-5024E447DAB1}"/>
              </a:ext>
            </a:extLst>
          </p:cNvPr>
          <p:cNvSpPr/>
          <p:nvPr/>
        </p:nvSpPr>
        <p:spPr>
          <a:xfrm>
            <a:off x="934145" y="1943878"/>
            <a:ext cx="3188693"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CONTROL</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4" name="Rectángulo 13">
            <a:extLst>
              <a:ext uri="{FF2B5EF4-FFF2-40B4-BE49-F238E27FC236}">
                <a16:creationId xmlns:a16="http://schemas.microsoft.com/office/drawing/2014/main" id="{48CE85DE-22A0-FA42-BA8F-C7B0A0D09020}"/>
              </a:ext>
            </a:extLst>
          </p:cNvPr>
          <p:cNvSpPr/>
          <p:nvPr/>
        </p:nvSpPr>
        <p:spPr>
          <a:xfrm>
            <a:off x="6585687" y="1938403"/>
            <a:ext cx="4487126" cy="523220"/>
          </a:xfrm>
          <a:prstGeom prst="rect">
            <a:avLst/>
          </a:prstGeom>
          <a:noFill/>
        </p:spPr>
        <p:txBody>
          <a:bodyPr wrap="none" lIns="91440" tIns="45720" rIns="91440" bIns="45720">
            <a:spAutoFit/>
          </a:bodyPr>
          <a:lstStyle/>
          <a:p>
            <a:pPr algn="ctr"/>
            <a:r>
              <a:rPr lang="es-EC" sz="2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GRUPO EXPERIMENTRAL</a:t>
            </a:r>
            <a:endParaRPr lang="es-EC" sz="2800" dirty="0">
              <a:ln w="0"/>
              <a:solidFill>
                <a:schemeClr val="accent1"/>
              </a:solidFill>
              <a:effectLst>
                <a:outerShdw blurRad="38100" dist="25400" dir="5400000" algn="ctr" rotWithShape="0">
                  <a:srgbClr val="6E747A">
                    <a:alpha val="43000"/>
                  </a:srgbClr>
                </a:outerShdw>
              </a:effectLst>
            </a:endParaRPr>
          </a:p>
        </p:txBody>
      </p:sp>
      <p:cxnSp>
        <p:nvCxnSpPr>
          <p:cNvPr id="15" name="Conector recto 14">
            <a:extLst>
              <a:ext uri="{FF2B5EF4-FFF2-40B4-BE49-F238E27FC236}">
                <a16:creationId xmlns:a16="http://schemas.microsoft.com/office/drawing/2014/main" id="{0B458324-B1D6-A442-8588-F3B398DBEC57}"/>
              </a:ext>
            </a:extLst>
          </p:cNvPr>
          <p:cNvCxnSpPr/>
          <p:nvPr/>
        </p:nvCxnSpPr>
        <p:spPr>
          <a:xfrm>
            <a:off x="5973444" y="148972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683AA0C-3126-7240-A8EB-A1B5FA279DCB}"/>
                  </a:ext>
                </a:extLst>
              </p:cNvPr>
              <p:cNvSpPr/>
              <p:nvPr/>
            </p:nvSpPr>
            <p:spPr>
              <a:xfrm>
                <a:off x="303046" y="2698298"/>
                <a:ext cx="5532284" cy="2978059"/>
              </a:xfrm>
              <a:prstGeom prst="rect">
                <a:avLst/>
              </a:prstGeom>
            </p:spPr>
            <p:txBody>
              <a:bodyPr wrap="square">
                <a:spAutoFit/>
              </a:bodyPr>
              <a:lstStyle/>
              <a:p>
                <a:pPr indent="457200" algn="just">
                  <a:lnSpc>
                    <a:spcPct val="200000"/>
                  </a:lnSpc>
                </a:pPr>
                <a:r>
                  <a:rPr lang="es-EC"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Como podemos observar en la figura 29, y en la prueba de normalidad Shapiro-Wilk el </a:t>
                </a:r>
                <a14:m>
                  <m:oMath xmlns:m="http://schemas.openxmlformats.org/officeDocument/2006/math">
                    <m:r>
                      <m:rPr>
                        <m:sty m:val="p"/>
                      </m:rPr>
                      <a:rPr lang="es-EC" sz="16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valor</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𝑝</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=0,06603</m:t>
                    </m:r>
                  </m:oMath>
                </a14:m>
                <a:r>
                  <a:rPr lang="es-EC"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 mayor al estadístico </a:t>
                </a:r>
                <a14:m>
                  <m:oMath xmlns:m="http://schemas.openxmlformats.org/officeDocument/2006/math">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=0,05</m:t>
                    </m:r>
                  </m:oMath>
                </a14:m>
                <a:r>
                  <a:rPr lang="es-EC"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lo que nos indica que no rechazo </a:t>
                </a:r>
                <a14:m>
                  <m:oMath xmlns:m="http://schemas.openxmlformats.org/officeDocument/2006/math">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_0</m:t>
                    </m:r>
                  </m:oMath>
                </a14:m>
                <a:r>
                  <a:rPr lang="es-EC"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no tengo evidencia estadística suficiente para rechazar la hipótesis nula, por lo tanto, considero que los datos del grupo de control siguen una distribución normal.</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B683AA0C-3126-7240-A8EB-A1B5FA279DCB}"/>
                  </a:ext>
                </a:extLst>
              </p:cNvPr>
              <p:cNvSpPr>
                <a:spLocks noRot="1" noChangeAspect="1" noMove="1" noResize="1" noEditPoints="1" noAdjustHandles="1" noChangeArrowheads="1" noChangeShapeType="1" noTextEdit="1"/>
              </p:cNvSpPr>
              <p:nvPr/>
            </p:nvSpPr>
            <p:spPr>
              <a:xfrm>
                <a:off x="303046" y="2698298"/>
                <a:ext cx="5532284" cy="2978059"/>
              </a:xfrm>
              <a:prstGeom prst="rect">
                <a:avLst/>
              </a:prstGeom>
              <a:blipFill>
                <a:blip r:embed="rId4"/>
                <a:stretch>
                  <a:fillRect l="-688" r="-459" b="-170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54A99C5-E128-6D44-BC62-017E636424B4}"/>
                  </a:ext>
                </a:extLst>
              </p:cNvPr>
              <p:cNvSpPr/>
              <p:nvPr/>
            </p:nvSpPr>
            <p:spPr>
              <a:xfrm>
                <a:off x="6349126" y="2582873"/>
                <a:ext cx="4960248" cy="2978059"/>
              </a:xfrm>
              <a:prstGeom prst="rect">
                <a:avLst/>
              </a:prstGeom>
            </p:spPr>
            <p:txBody>
              <a:bodyPr wrap="square">
                <a:spAutoFit/>
              </a:bodyPr>
              <a:lstStyle/>
              <a:p>
                <a:pPr indent="457200" algn="just">
                  <a:lnSpc>
                    <a:spcPct val="200000"/>
                  </a:lnSpc>
                </a:pPr>
                <a:r>
                  <a:rPr lang="es-EC" sz="1600" dirty="0">
                    <a:latin typeface="Calibri" panose="020F0502020204030204" pitchFamily="34" charset="0"/>
                    <a:ea typeface="Times New Roman" panose="02020603050405020304" pitchFamily="18" charset="0"/>
                    <a:cs typeface="Times New Roman" panose="02020603050405020304" pitchFamily="18" charset="0"/>
                  </a:rPr>
                  <a:t>Para el grupo experimental en esta prueba de normalidad el </a:t>
                </a:r>
                <a14:m>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C" sz="1600" i="1">
                        <a:latin typeface="Cambria Math" panose="02040503050406030204" pitchFamily="18" charset="0"/>
                        <a:ea typeface="Times New Roman" panose="02020603050405020304" pitchFamily="18" charset="0"/>
                        <a:cs typeface="Times New Roman" panose="02020603050405020304" pitchFamily="18" charset="0"/>
                      </a:rPr>
                      <m:t>−</m:t>
                    </m:r>
                    <m:r>
                      <a:rPr lang="es-EC" sz="1600" i="1">
                        <a:latin typeface="Cambria Math" panose="02040503050406030204" pitchFamily="18" charset="0"/>
                        <a:ea typeface="Times New Roman" panose="02020603050405020304" pitchFamily="18" charset="0"/>
                        <a:cs typeface="Times New Roman" panose="02020603050405020304" pitchFamily="18" charset="0"/>
                      </a:rPr>
                      <m:t>𝑝</m:t>
                    </m:r>
                    <m:r>
                      <a:rPr lang="es-EC" sz="1600" i="1">
                        <a:latin typeface="Cambria Math" panose="02040503050406030204" pitchFamily="18" charset="0"/>
                        <a:ea typeface="Times New Roman" panose="02020603050405020304" pitchFamily="18" charset="0"/>
                        <a:cs typeface="Times New Roman" panose="02020603050405020304" pitchFamily="18" charset="0"/>
                      </a:rPr>
                      <m:t>=0,2415</m:t>
                    </m:r>
                  </m:oMath>
                </a14:m>
                <a:r>
                  <a:rPr lang="es-EC" sz="1600" dirty="0">
                    <a:latin typeface="Calibri" panose="020F0502020204030204" pitchFamily="34" charset="0"/>
                    <a:ea typeface="Times New Roman" panose="02020603050405020304" pitchFamily="18" charset="0"/>
                    <a:cs typeface="Times New Roman" panose="02020603050405020304" pitchFamily="18" charset="0"/>
                  </a:rPr>
                  <a:t> es mayor al estadístico </a:t>
                </a:r>
                <a14:m>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𝛼</m:t>
                    </m:r>
                    <m:r>
                      <a:rPr lang="es-EC" sz="1600" i="1">
                        <a:latin typeface="Cambria Math" panose="02040503050406030204" pitchFamily="18" charset="0"/>
                        <a:ea typeface="Times New Roman" panose="02020603050405020304" pitchFamily="18" charset="0"/>
                        <a:cs typeface="Times New Roman" panose="02020603050405020304" pitchFamily="18" charset="0"/>
                      </a:rPr>
                      <m:t>=0,05</m:t>
                    </m:r>
                  </m:oMath>
                </a14:m>
                <a:r>
                  <a:rPr lang="es-EC" sz="1600" dirty="0">
                    <a:latin typeface="Calibri" panose="020F0502020204030204" pitchFamily="34" charset="0"/>
                    <a:ea typeface="Times New Roman" panose="02020603050405020304" pitchFamily="18" charset="0"/>
                    <a:cs typeface="Times New Roman" panose="02020603050405020304" pitchFamily="18" charset="0"/>
                  </a:rPr>
                  <a:t>, lo que no rechazo </a:t>
                </a:r>
                <a14:m>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𝐻</m:t>
                    </m:r>
                    <m:r>
                      <a:rPr lang="es-EC" sz="1600" i="1">
                        <a:latin typeface="Cambria Math" panose="02040503050406030204" pitchFamily="18" charset="0"/>
                        <a:ea typeface="Times New Roman" panose="02020603050405020304" pitchFamily="18" charset="0"/>
                        <a:cs typeface="Times New Roman" panose="02020603050405020304" pitchFamily="18" charset="0"/>
                      </a:rPr>
                      <m:t>_0</m:t>
                    </m:r>
                  </m:oMath>
                </a14:m>
                <a:r>
                  <a:rPr lang="es-EC" sz="1600" dirty="0">
                    <a:latin typeface="Calibri" panose="020F0502020204030204" pitchFamily="34" charset="0"/>
                    <a:ea typeface="Times New Roman" panose="02020603050405020304" pitchFamily="18" charset="0"/>
                    <a:cs typeface="Times New Roman" panose="02020603050405020304" pitchFamily="18" charset="0"/>
                  </a:rPr>
                  <a:t>, no tengo evidencia estadística suficiente para rechazar la hipótesis nula, por tanto, considero que los datos del grupo de control siguen también una distribución normal.</a:t>
                </a:r>
              </a:p>
            </p:txBody>
          </p:sp>
        </mc:Choice>
        <mc:Fallback xmlns="">
          <p:sp>
            <p:nvSpPr>
              <p:cNvPr id="5" name="Rectángulo 4">
                <a:extLst>
                  <a:ext uri="{FF2B5EF4-FFF2-40B4-BE49-F238E27FC236}">
                    <a16:creationId xmlns:a16="http://schemas.microsoft.com/office/drawing/2014/main" id="{554A99C5-E128-6D44-BC62-017E636424B4}"/>
                  </a:ext>
                </a:extLst>
              </p:cNvPr>
              <p:cNvSpPr>
                <a:spLocks noRot="1" noChangeAspect="1" noMove="1" noResize="1" noEditPoints="1" noAdjustHandles="1" noChangeArrowheads="1" noChangeShapeType="1" noTextEdit="1"/>
              </p:cNvSpPr>
              <p:nvPr/>
            </p:nvSpPr>
            <p:spPr>
              <a:xfrm>
                <a:off x="6349126" y="2582873"/>
                <a:ext cx="4960248" cy="2978059"/>
              </a:xfrm>
              <a:prstGeom prst="rect">
                <a:avLst/>
              </a:prstGeom>
              <a:blipFill>
                <a:blip r:embed="rId5"/>
                <a:stretch>
                  <a:fillRect l="-767" r="-512" b="-1702"/>
                </a:stretch>
              </a:blipFill>
            </p:spPr>
            <p:txBody>
              <a:bodyPr/>
              <a:lstStyle/>
              <a:p>
                <a:r>
                  <a:rPr lang="es-EC">
                    <a:noFill/>
                  </a:rPr>
                  <a:t> </a:t>
                </a:r>
              </a:p>
            </p:txBody>
          </p:sp>
        </mc:Fallback>
      </mc:AlternateContent>
    </p:spTree>
    <p:extLst>
      <p:ext uri="{BB962C8B-B14F-4D97-AF65-F5344CB8AC3E}">
        <p14:creationId xmlns:p14="http://schemas.microsoft.com/office/powerpoint/2010/main" val="366163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Contraste de </a:t>
            </a:r>
            <a:r>
              <a:rPr lang="es-ES" sz="4400" b="1" dirty="0" err="1">
                <a:ln w="0"/>
                <a:solidFill>
                  <a:schemeClr val="accent4"/>
                </a:solidFill>
                <a:effectLst>
                  <a:outerShdw blurRad="38100" dist="38100" dir="2700000" algn="tl">
                    <a:srgbClr val="000000">
                      <a:alpha val="43137"/>
                    </a:srgbClr>
                  </a:outerShdw>
                </a:effectLst>
              </a:rPr>
              <a:t>homocedasticidad</a:t>
            </a:r>
            <a:r>
              <a:rPr lang="es-ES" sz="4400" b="1" dirty="0">
                <a:ln w="0"/>
                <a:solidFill>
                  <a:schemeClr val="accent4"/>
                </a:solidFill>
                <a:effectLst>
                  <a:outerShdw blurRad="38100" dist="38100" dir="2700000" algn="tl">
                    <a:srgbClr val="000000">
                      <a:alpha val="43137"/>
                    </a:srgbClr>
                  </a:outerShdw>
                </a:effectLst>
              </a:rPr>
              <a:t> de dos medias.</a:t>
            </a:r>
            <a:endParaRPr lang="es-ES" sz="4400" b="1" cap="none" spc="0" dirty="0">
              <a:ln w="0"/>
              <a:solidFill>
                <a:schemeClr val="accent4"/>
              </a:solidFill>
              <a:effectLst>
                <a:outerShdw blurRad="38100" dist="38100" dir="2700000" algn="tl">
                  <a:srgbClr val="000000">
                    <a:alpha val="43137"/>
                  </a:srgbClr>
                </a:outerShdw>
              </a:effectLst>
            </a:endParaRPr>
          </a:p>
        </p:txBody>
      </p:sp>
      <p:pic>
        <p:nvPicPr>
          <p:cNvPr id="17" name="Picture">
            <a:extLst>
              <a:ext uri="{FF2B5EF4-FFF2-40B4-BE49-F238E27FC236}">
                <a16:creationId xmlns:a16="http://schemas.microsoft.com/office/drawing/2014/main" id="{1A9D67E0-6FC2-744A-B680-29C58B4AC9EC}"/>
              </a:ext>
            </a:extLst>
          </p:cNvPr>
          <p:cNvPicPr/>
          <p:nvPr/>
        </p:nvPicPr>
        <p:blipFill rotWithShape="1">
          <a:blip r:embed="rId4"/>
          <a:srcRect t="16495" b="11134"/>
          <a:stretch/>
        </p:blipFill>
        <p:spPr bwMode="auto">
          <a:xfrm>
            <a:off x="2691672" y="1795879"/>
            <a:ext cx="6787214" cy="41052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1044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Contraste de </a:t>
            </a:r>
            <a:r>
              <a:rPr lang="es-ES" sz="4400" b="1" dirty="0" err="1">
                <a:ln w="0"/>
                <a:solidFill>
                  <a:schemeClr val="accent4"/>
                </a:solidFill>
                <a:effectLst>
                  <a:outerShdw blurRad="38100" dist="38100" dir="2700000" algn="tl">
                    <a:srgbClr val="000000">
                      <a:alpha val="43137"/>
                    </a:srgbClr>
                  </a:outerShdw>
                </a:effectLst>
              </a:rPr>
              <a:t>homocedasticidad</a:t>
            </a:r>
            <a:r>
              <a:rPr lang="es-ES" sz="4400" b="1" dirty="0">
                <a:ln w="0"/>
                <a:solidFill>
                  <a:schemeClr val="accent4"/>
                </a:solidFill>
                <a:effectLst>
                  <a:outerShdw blurRad="38100" dist="38100" dir="2700000" algn="tl">
                    <a:srgbClr val="000000">
                      <a:alpha val="43137"/>
                    </a:srgbClr>
                  </a:outerShdw>
                </a:effectLst>
              </a:rPr>
              <a:t> de dos medias.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255121E5-787A-A146-8AD2-6E5AAC863B23}"/>
              </a:ext>
            </a:extLst>
          </p:cNvPr>
          <p:cNvSpPr/>
          <p:nvPr/>
        </p:nvSpPr>
        <p:spPr>
          <a:xfrm>
            <a:off x="1796716" y="1985527"/>
            <a:ext cx="8994292" cy="3544560"/>
          </a:xfrm>
          <a:prstGeom prst="rect">
            <a:avLst/>
          </a:prstGeom>
        </p:spPr>
        <p:txBody>
          <a:bodyPr wrap="square">
            <a:spAutoFit/>
          </a:bodyPr>
          <a:lstStyle/>
          <a:p>
            <a:pPr latinLnBrk="1">
              <a:spcAft>
                <a:spcPts val="1000"/>
              </a:spcAft>
            </a:pPr>
            <a:r>
              <a:rPr lang="es-EC" dirty="0">
                <a:solidFill>
                  <a:srgbClr val="000000"/>
                </a:solidFill>
                <a:latin typeface="Consolas" panose="020B0609020204030204" pitchFamily="49" charset="0"/>
                <a:ea typeface="Calibri" panose="020F0502020204030204" pitchFamily="34" charset="0"/>
                <a:cs typeface="Times New Roman" panose="02020603050405020304" pitchFamily="18" charset="0"/>
              </a:rPr>
              <a:t>var.test(</a:t>
            </a:r>
            <a:r>
              <a:rPr lang="es-EC" dirty="0">
                <a:solidFill>
                  <a:srgbClr val="C4A000"/>
                </a:solidFill>
                <a:latin typeface="Consolas" panose="020B0609020204030204" pitchFamily="49" charset="0"/>
                <a:ea typeface="Calibri" panose="020F0502020204030204" pitchFamily="34" charset="0"/>
                <a:cs typeface="Times New Roman" panose="02020603050405020304" pitchFamily="18" charset="0"/>
              </a:rPr>
              <a:t>x=</a:t>
            </a:r>
            <a:r>
              <a:rPr lang="es-EC" dirty="0">
                <a:solidFill>
                  <a:srgbClr val="000000"/>
                </a:solidFill>
                <a:latin typeface="Consolas" panose="020B0609020204030204" pitchFamily="49" charset="0"/>
                <a:ea typeface="Calibri" panose="020F0502020204030204" pitchFamily="34" charset="0"/>
                <a:cs typeface="Times New Roman" panose="02020603050405020304" pitchFamily="18" charset="0"/>
              </a:rPr>
              <a:t>Control,</a:t>
            </a:r>
            <a:r>
              <a:rPr lang="es-EC" dirty="0">
                <a:solidFill>
                  <a:srgbClr val="C4A000"/>
                </a:solidFill>
                <a:latin typeface="Consolas" panose="020B0609020204030204" pitchFamily="49" charset="0"/>
                <a:ea typeface="Calibri" panose="020F0502020204030204" pitchFamily="34" charset="0"/>
                <a:cs typeface="Times New Roman" panose="02020603050405020304" pitchFamily="18" charset="0"/>
              </a:rPr>
              <a:t>y=</a:t>
            </a:r>
            <a:r>
              <a:rPr lang="es-EC" dirty="0">
                <a:solidFill>
                  <a:srgbClr val="000000"/>
                </a:solidFill>
                <a:latin typeface="Consolas" panose="020B0609020204030204" pitchFamily="49" charset="0"/>
                <a:ea typeface="Calibri" panose="020F0502020204030204" pitchFamily="34" charset="0"/>
                <a:cs typeface="Times New Roman" panose="02020603050405020304" pitchFamily="18" charset="0"/>
              </a:rPr>
              <a:t>Experimental)</a:t>
            </a:r>
            <a:endParaRPr lang="es-EC" dirty="0">
              <a:latin typeface="Consolas" panose="020B0609020204030204" pitchFamily="49" charset="0"/>
              <a:ea typeface="Calibri" panose="020F0502020204030204" pitchFamily="34" charset="0"/>
              <a:cs typeface="Times New Roman" panose="02020603050405020304" pitchFamily="18" charset="0"/>
            </a:endParaRPr>
          </a:p>
          <a:p>
            <a:pPr latinLnBrk="1">
              <a:spcAft>
                <a:spcPts val="1000"/>
              </a:spcAft>
            </a:pP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 test to compare two variances</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data:  Control and Experimental</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 = 3.645, num df = 18, </a:t>
            </a:r>
            <a:r>
              <a:rPr lang="en-US"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denom</a:t>
            </a: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df = 24, p-value = 0.003608</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alternative hypothesis: true ratio of variances is not equal to 1</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95 percent confidence interval:</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1.541374 9.122417</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sample estimates:</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ratio of variances </a:t>
            </a:r>
            <a:b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dirty="0">
                <a:solidFill>
                  <a:srgbClr val="000000"/>
                </a:solidFill>
                <a:latin typeface="Consolas" panose="020B0609020204030204" pitchFamily="49" charset="0"/>
                <a:ea typeface="Calibri" panose="020F0502020204030204" pitchFamily="34" charset="0"/>
                <a:cs typeface="Times New Roman" panose="02020603050405020304" pitchFamily="18" charset="0"/>
              </a:rPr>
              <a:t>##           3.645035</a:t>
            </a:r>
            <a:endParaRPr lang="es-EC"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93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Contraste de </a:t>
            </a:r>
            <a:r>
              <a:rPr lang="es-ES" sz="4400" b="1" dirty="0" err="1">
                <a:ln w="0"/>
                <a:solidFill>
                  <a:schemeClr val="accent4"/>
                </a:solidFill>
                <a:effectLst>
                  <a:outerShdw blurRad="38100" dist="38100" dir="2700000" algn="tl">
                    <a:srgbClr val="000000">
                      <a:alpha val="43137"/>
                    </a:srgbClr>
                  </a:outerShdw>
                </a:effectLst>
              </a:rPr>
              <a:t>homocedasticidad</a:t>
            </a:r>
            <a:r>
              <a:rPr lang="es-ES" sz="4400" b="1" dirty="0">
                <a:ln w="0"/>
                <a:solidFill>
                  <a:schemeClr val="accent4"/>
                </a:solidFill>
                <a:effectLst>
                  <a:outerShdw blurRad="38100" dist="38100" dir="2700000" algn="tl">
                    <a:srgbClr val="000000">
                      <a:alpha val="43137"/>
                    </a:srgbClr>
                  </a:outerShdw>
                </a:effectLst>
              </a:rPr>
              <a:t> de dos medias.</a:t>
            </a:r>
            <a:endParaRPr lang="es-ES" sz="4400" b="1" cap="none" spc="0" dirty="0">
              <a:ln w="0"/>
              <a:solidFill>
                <a:schemeClr val="accent4"/>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052358C0-BEE7-2F43-B8B4-30E4C3CDAC87}"/>
                  </a:ext>
                </a:extLst>
              </p:cNvPr>
              <p:cNvSpPr/>
              <p:nvPr/>
            </p:nvSpPr>
            <p:spPr>
              <a:xfrm>
                <a:off x="2250426" y="2640519"/>
                <a:ext cx="7688053" cy="1676741"/>
              </a:xfrm>
              <a:prstGeom prst="rect">
                <a:avLst/>
              </a:prstGeom>
            </p:spPr>
            <p:txBody>
              <a:bodyPr wrap="square">
                <a:spAutoFit/>
              </a:bodyPr>
              <a:lstStyle/>
              <a:p>
                <a:pPr indent="457200" algn="just">
                  <a:lnSpc>
                    <a:spcPct val="200000"/>
                  </a:lnSpc>
                </a:pPr>
                <a:r>
                  <a:rPr lang="es-EC" dirty="0">
                    <a:latin typeface="Calibri" panose="020F0502020204030204" pitchFamily="34" charset="0"/>
                    <a:ea typeface="Times New Roman" panose="02020603050405020304" pitchFamily="18" charset="0"/>
                    <a:cs typeface="Times New Roman" panose="02020603050405020304" pitchFamily="18" charset="0"/>
                  </a:rPr>
                  <a:t>Obteniéndose un </a:t>
                </a:r>
                <a14:m>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𝑝</m:t>
                    </m:r>
                    <m:r>
                      <a:rPr lang="es-EC" i="1">
                        <a:latin typeface="Cambria Math" panose="02040503050406030204" pitchFamily="18" charset="0"/>
                        <a:ea typeface="Times New Roman" panose="02020603050405020304" pitchFamily="18" charset="0"/>
                        <a:cs typeface="Times New Roman" panose="02020603050405020304" pitchFamily="18" charset="0"/>
                      </a:rPr>
                      <m:t>=0,00368</m:t>
                    </m:r>
                  </m:oMath>
                </a14:m>
                <a:r>
                  <a:rPr lang="es-EC" dirty="0">
                    <a:latin typeface="Calibri" panose="020F0502020204030204" pitchFamily="34" charset="0"/>
                    <a:ea typeface="Times New Roman" panose="02020603050405020304" pitchFamily="18" charset="0"/>
                    <a:cs typeface="Times New Roman" panose="02020603050405020304" pitchFamily="18" charset="0"/>
                  </a:rPr>
                  <a:t>  menor que el nivel de significancia considerad </a:t>
                </a:r>
                <a14:m>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𝛼</m:t>
                    </m:r>
                    <m:r>
                      <a:rPr lang="es-EC" i="1">
                        <a:latin typeface="Cambria Math" panose="02040503050406030204" pitchFamily="18" charset="0"/>
                        <a:ea typeface="Times New Roman" panose="02020603050405020304" pitchFamily="18" charset="0"/>
                        <a:cs typeface="Times New Roman" panose="02020603050405020304" pitchFamily="18" charset="0"/>
                      </a:rPr>
                      <m:t>=0.05</m:t>
                    </m:r>
                  </m:oMath>
                </a14:m>
                <a:r>
                  <a:rPr lang="es-EC" dirty="0">
                    <a:latin typeface="Calibri" panose="020F0502020204030204" pitchFamily="34" charset="0"/>
                    <a:ea typeface="Times New Roman" panose="02020603050405020304" pitchFamily="18" charset="0"/>
                    <a:cs typeface="Times New Roman" panose="02020603050405020304" pitchFamily="18" charset="0"/>
                  </a:rPr>
                  <a:t>, por lo cual rechazamos la hipótesis nula y aceptamos la hipótesis alternativa, por lo tanto, concluimos que las varianzas son diferentes.</a:t>
                </a:r>
              </a:p>
            </p:txBody>
          </p:sp>
        </mc:Choice>
        <mc:Fallback xmlns="">
          <p:sp>
            <p:nvSpPr>
              <p:cNvPr id="3" name="Rectángulo 2">
                <a:extLst>
                  <a:ext uri="{FF2B5EF4-FFF2-40B4-BE49-F238E27FC236}">
                    <a16:creationId xmlns:a16="http://schemas.microsoft.com/office/drawing/2014/main" id="{052358C0-BEE7-2F43-B8B4-30E4C3CDAC87}"/>
                  </a:ext>
                </a:extLst>
              </p:cNvPr>
              <p:cNvSpPr>
                <a:spLocks noRot="1" noChangeAspect="1" noMove="1" noResize="1" noEditPoints="1" noAdjustHandles="1" noChangeArrowheads="1" noChangeShapeType="1" noTextEdit="1"/>
              </p:cNvSpPr>
              <p:nvPr/>
            </p:nvSpPr>
            <p:spPr>
              <a:xfrm>
                <a:off x="2250426" y="2640519"/>
                <a:ext cx="7688053" cy="1676741"/>
              </a:xfrm>
              <a:prstGeom prst="rect">
                <a:avLst/>
              </a:prstGeom>
              <a:blipFill>
                <a:blip r:embed="rId4"/>
                <a:stretch>
                  <a:fillRect l="-660" r="-660" b="-5263"/>
                </a:stretch>
              </a:blipFill>
            </p:spPr>
            <p:txBody>
              <a:bodyPr/>
              <a:lstStyle/>
              <a:p>
                <a:r>
                  <a:rPr lang="es-EC">
                    <a:noFill/>
                  </a:rPr>
                  <a:t> </a:t>
                </a:r>
              </a:p>
            </p:txBody>
          </p:sp>
        </mc:Fallback>
      </mc:AlternateContent>
    </p:spTree>
    <p:extLst>
      <p:ext uri="{BB962C8B-B14F-4D97-AF65-F5344CB8AC3E}">
        <p14:creationId xmlns:p14="http://schemas.microsoft.com/office/powerpoint/2010/main" val="413742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0" y="1409704"/>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36779" y="643139"/>
            <a:ext cx="7199585" cy="769441"/>
          </a:xfrm>
          <a:prstGeom prst="rect">
            <a:avLst/>
          </a:prstGeom>
          <a:noFill/>
        </p:spPr>
        <p:txBody>
          <a:bodyPr wrap="square" lIns="91440" tIns="45720" rIns="91440" bIns="45720">
            <a:spAutoFit/>
          </a:bodyPr>
          <a:lstStyle/>
          <a:p>
            <a:pPr algn="ctr"/>
            <a:r>
              <a:rPr lang="es-ES" sz="4400" b="1" cap="none" spc="0" dirty="0">
                <a:ln w="0"/>
                <a:solidFill>
                  <a:schemeClr val="accent4"/>
                </a:solidFill>
                <a:effectLst>
                  <a:outerShdw blurRad="38100" dist="38100" dir="2700000" algn="tl">
                    <a:srgbClr val="000000">
                      <a:alpha val="43137"/>
                    </a:srgbClr>
                  </a:outerShdw>
                </a:effectLst>
              </a:rPr>
              <a:t>Planteamiento del problema</a:t>
            </a:r>
          </a:p>
        </p:txBody>
      </p:sp>
      <p:graphicFrame>
        <p:nvGraphicFramePr>
          <p:cNvPr id="11" name="Diagrama 10">
            <a:extLst>
              <a:ext uri="{FF2B5EF4-FFF2-40B4-BE49-F238E27FC236}">
                <a16:creationId xmlns:a16="http://schemas.microsoft.com/office/drawing/2014/main" id="{8D7D4052-0093-C54C-AC9C-3BF01988066A}"/>
              </a:ext>
            </a:extLst>
          </p:cNvPr>
          <p:cNvGraphicFramePr/>
          <p:nvPr>
            <p:extLst>
              <p:ext uri="{D42A27DB-BD31-4B8C-83A1-F6EECF244321}">
                <p14:modId xmlns:p14="http://schemas.microsoft.com/office/powerpoint/2010/main" val="453862147"/>
              </p:ext>
            </p:extLst>
          </p:nvPr>
        </p:nvGraphicFramePr>
        <p:xfrm>
          <a:off x="1890396" y="2079508"/>
          <a:ext cx="8411208" cy="3972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descr="comparación entre aula virtual y aula tradicional">
            <a:extLst>
              <a:ext uri="{FF2B5EF4-FFF2-40B4-BE49-F238E27FC236}">
                <a16:creationId xmlns:a16="http://schemas.microsoft.com/office/drawing/2014/main" id="{F95A7E94-32BD-A941-BC8A-8553469DD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232" y="4613642"/>
            <a:ext cx="1260913" cy="94667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4" descr="YouTube">
            <a:extLst>
              <a:ext uri="{FF2B5EF4-FFF2-40B4-BE49-F238E27FC236}">
                <a16:creationId xmlns:a16="http://schemas.microsoft.com/office/drawing/2014/main" id="{DF489558-5BFF-EC41-8742-C9EDEA0F086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9934" b="26554"/>
          <a:stretch/>
        </p:blipFill>
        <p:spPr bwMode="auto">
          <a:xfrm>
            <a:off x="3563014" y="1938359"/>
            <a:ext cx="1895880" cy="824950"/>
          </a:xfrm>
          <a:prstGeom prst="ellipse">
            <a:avLst/>
          </a:prstGeom>
          <a:solidFill>
            <a:srgbClr val="7030A0"/>
          </a:solidFill>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6" descr="HABILITACION LABORATORIO DE INFORMATICA">
            <a:extLst>
              <a:ext uri="{FF2B5EF4-FFF2-40B4-BE49-F238E27FC236}">
                <a16:creationId xmlns:a16="http://schemas.microsoft.com/office/drawing/2014/main" id="{AB92950F-B354-8E4D-A47C-2620D1D999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8894" y="4633263"/>
            <a:ext cx="1211587" cy="907429"/>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8" descr="PLATAFORMAS EDUCATIVAS – Un mundo sin explorar">
            <a:extLst>
              <a:ext uri="{FF2B5EF4-FFF2-40B4-BE49-F238E27FC236}">
                <a16:creationId xmlns:a16="http://schemas.microsoft.com/office/drawing/2014/main" id="{1C2D66A0-160D-8C49-9014-9FDC2B94C9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9620" y="1865933"/>
            <a:ext cx="1097721" cy="1142628"/>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10" descr="Computador, tablet o celular inteligente? - SBI">
            <a:extLst>
              <a:ext uri="{FF2B5EF4-FFF2-40B4-BE49-F238E27FC236}">
                <a16:creationId xmlns:a16="http://schemas.microsoft.com/office/drawing/2014/main" id="{884C1F16-5420-F241-9454-9300CB4410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2726" y="4594019"/>
            <a:ext cx="1241533" cy="946673"/>
          </a:xfrm>
          <a:prstGeom prst="ellipse">
            <a:avLst/>
          </a:prstGeom>
          <a:solidFill>
            <a:srgbClr val="FFFF00"/>
          </a:solid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 name="Conector recto 16">
            <a:extLst>
              <a:ext uri="{FF2B5EF4-FFF2-40B4-BE49-F238E27FC236}">
                <a16:creationId xmlns:a16="http://schemas.microsoft.com/office/drawing/2014/main" id="{4B38B0C9-9F0D-8D43-92B5-483C695151E6}"/>
              </a:ext>
            </a:extLst>
          </p:cNvPr>
          <p:cNvCxnSpPr>
            <a:stCxn id="13" idx="4"/>
          </p:cNvCxnSpPr>
          <p:nvPr/>
        </p:nvCxnSpPr>
        <p:spPr>
          <a:xfrm>
            <a:off x="4510954" y="2763309"/>
            <a:ext cx="0" cy="490505"/>
          </a:xfrm>
          <a:prstGeom prst="line">
            <a:avLst/>
          </a:prstGeom>
          <a:ln w="2857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cto 17">
            <a:extLst>
              <a:ext uri="{FF2B5EF4-FFF2-40B4-BE49-F238E27FC236}">
                <a16:creationId xmlns:a16="http://schemas.microsoft.com/office/drawing/2014/main" id="{7194BAF2-8147-5A47-85C8-B1C5C739CF71}"/>
              </a:ext>
            </a:extLst>
          </p:cNvPr>
          <p:cNvCxnSpPr>
            <a:stCxn id="12" idx="0"/>
          </p:cNvCxnSpPr>
          <p:nvPr/>
        </p:nvCxnSpPr>
        <p:spPr>
          <a:xfrm flipV="1">
            <a:off x="2731689" y="3845429"/>
            <a:ext cx="4195" cy="768213"/>
          </a:xfrm>
          <a:prstGeom prst="line">
            <a:avLst/>
          </a:prstGeom>
          <a:ln w="2857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ector recto 18">
            <a:extLst>
              <a:ext uri="{FF2B5EF4-FFF2-40B4-BE49-F238E27FC236}">
                <a16:creationId xmlns:a16="http://schemas.microsoft.com/office/drawing/2014/main" id="{4F47505C-778B-FA43-AF4B-627F00FE4745}"/>
              </a:ext>
            </a:extLst>
          </p:cNvPr>
          <p:cNvCxnSpPr>
            <a:stCxn id="14" idx="0"/>
          </p:cNvCxnSpPr>
          <p:nvPr/>
        </p:nvCxnSpPr>
        <p:spPr>
          <a:xfrm flipV="1">
            <a:off x="6064688" y="3744320"/>
            <a:ext cx="0" cy="888943"/>
          </a:xfrm>
          <a:prstGeom prst="line">
            <a:avLst/>
          </a:prstGeom>
          <a:ln w="2857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cto 19">
            <a:extLst>
              <a:ext uri="{FF2B5EF4-FFF2-40B4-BE49-F238E27FC236}">
                <a16:creationId xmlns:a16="http://schemas.microsoft.com/office/drawing/2014/main" id="{5A5533FA-63C6-8C48-A0BC-0789436700D8}"/>
              </a:ext>
            </a:extLst>
          </p:cNvPr>
          <p:cNvCxnSpPr>
            <a:cxnSpLocks/>
            <a:stCxn id="15" idx="4"/>
          </p:cNvCxnSpPr>
          <p:nvPr/>
        </p:nvCxnSpPr>
        <p:spPr>
          <a:xfrm flipH="1">
            <a:off x="7798480" y="3008561"/>
            <a:ext cx="1" cy="624165"/>
          </a:xfrm>
          <a:prstGeom prst="line">
            <a:avLst/>
          </a:prstGeom>
          <a:ln w="28575"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ector recto 20">
            <a:extLst>
              <a:ext uri="{FF2B5EF4-FFF2-40B4-BE49-F238E27FC236}">
                <a16:creationId xmlns:a16="http://schemas.microsoft.com/office/drawing/2014/main" id="{C670BE94-9846-EA4A-BC2E-F233E45DAC3B}"/>
              </a:ext>
            </a:extLst>
          </p:cNvPr>
          <p:cNvCxnSpPr>
            <a:stCxn id="16" idx="0"/>
          </p:cNvCxnSpPr>
          <p:nvPr/>
        </p:nvCxnSpPr>
        <p:spPr>
          <a:xfrm flipV="1">
            <a:off x="9393493" y="3744320"/>
            <a:ext cx="0" cy="849699"/>
          </a:xfrm>
          <a:prstGeom prst="line">
            <a:avLst/>
          </a:prstGeom>
          <a:ln w="28575"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666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hipótesis de dos medias.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56D39CCA-A4D5-1041-BD81-260BC481456D}"/>
              </a:ext>
            </a:extLst>
          </p:cNvPr>
          <p:cNvSpPr/>
          <p:nvPr/>
        </p:nvSpPr>
        <p:spPr>
          <a:xfrm>
            <a:off x="663273" y="1980201"/>
            <a:ext cx="10980820" cy="1200329"/>
          </a:xfrm>
          <a:prstGeom prst="rect">
            <a:avLst/>
          </a:prstGeom>
        </p:spPr>
        <p:txBody>
          <a:bodyPr wrap="square">
            <a:spAutoFit/>
          </a:bodyPr>
          <a:lstStyle/>
          <a:p>
            <a:pPr algn="just"/>
            <a:r>
              <a:rPr lang="es-EC" dirty="0">
                <a:latin typeface="Calibri" panose="020F0502020204030204" pitchFamily="34" charset="0"/>
                <a:ea typeface="Times New Roman" panose="02020603050405020304" pitchFamily="18" charset="0"/>
                <a:cs typeface="Times New Roman" panose="02020603050405020304" pitchFamily="18" charset="0"/>
              </a:rPr>
              <a:t>Para realizar la prueba de contrastes de medias, primero se comprobó la normalidad de las variables mediante el estadígrafo Shapiro Wilk y luego se realizó el contraste de medias empleando el criterio de igualdad de varianzas, de donde obtuvimos que las muestras del grupo de control y experimental siguen una distribución normal con varianzas desconocidas y diferentes. </a:t>
            </a:r>
            <a:endParaRPr lang="es-EC" dirty="0"/>
          </a:p>
        </p:txBody>
      </p:sp>
      <p:sp>
        <p:nvSpPr>
          <p:cNvPr id="4" name="Rectángulo 3">
            <a:extLst>
              <a:ext uri="{FF2B5EF4-FFF2-40B4-BE49-F238E27FC236}">
                <a16:creationId xmlns:a16="http://schemas.microsoft.com/office/drawing/2014/main" id="{D51C746A-0280-C842-A276-75024E32630B}"/>
              </a:ext>
            </a:extLst>
          </p:cNvPr>
          <p:cNvSpPr/>
          <p:nvPr/>
        </p:nvSpPr>
        <p:spPr>
          <a:xfrm>
            <a:off x="663272" y="4006866"/>
            <a:ext cx="10980819" cy="923330"/>
          </a:xfrm>
          <a:prstGeom prst="rect">
            <a:avLst/>
          </a:prstGeom>
        </p:spPr>
        <p:txBody>
          <a:bodyPr wrap="square">
            <a:spAutoFit/>
          </a:bodyPr>
          <a:lstStyle/>
          <a:p>
            <a:pPr algn="just"/>
            <a:r>
              <a:rPr lang="es-EC" dirty="0">
                <a:latin typeface="Calibri" panose="020F0502020204030204" pitchFamily="34" charset="0"/>
                <a:ea typeface="Times New Roman" panose="02020603050405020304" pitchFamily="18" charset="0"/>
                <a:cs typeface="Times New Roman" panose="02020603050405020304" pitchFamily="18" charset="0"/>
              </a:rPr>
              <a:t>El tipo de prueba de hipótesis que se utilizó para comparar las medias es la prueba t-Student para dos medias independientes, con varianzas desconocidas y diferentes. De donde se verificó las hipótesis de investigación originales: </a:t>
            </a:r>
            <a:r>
              <a:rPr lang="es-EC" dirty="0"/>
              <a:t> </a:t>
            </a:r>
          </a:p>
        </p:txBody>
      </p:sp>
      <p:sp>
        <p:nvSpPr>
          <p:cNvPr id="6" name="Rectángulo 5">
            <a:extLst>
              <a:ext uri="{FF2B5EF4-FFF2-40B4-BE49-F238E27FC236}">
                <a16:creationId xmlns:a16="http://schemas.microsoft.com/office/drawing/2014/main" id="{48643E8A-DF3F-6345-8C6D-CA58A6C621B1}"/>
              </a:ext>
            </a:extLst>
          </p:cNvPr>
          <p:cNvSpPr/>
          <p:nvPr/>
        </p:nvSpPr>
        <p:spPr>
          <a:xfrm>
            <a:off x="4527885" y="5089683"/>
            <a:ext cx="6096000" cy="666849"/>
          </a:xfrm>
          <a:prstGeom prst="rect">
            <a:avLst/>
          </a:prstGeom>
        </p:spPr>
        <p:txBody>
          <a:bodyPr>
            <a:spAutoFit/>
          </a:bodyPr>
          <a:lstStyle/>
          <a:p>
            <a:pPr indent="457200" algn="just"/>
            <a:endParaRPr lang="es-EC" sz="1400" baseline="30000" dirty="0">
              <a:latin typeface="Calibri" panose="020F0502020204030204" pitchFamily="34" charset="0"/>
              <a:ea typeface="Times New Roman" panose="02020603050405020304" pitchFamily="18" charset="0"/>
              <a:cs typeface="Times New Roman" panose="02020603050405020304" pitchFamily="18" charset="0"/>
            </a:endParaRPr>
          </a:p>
          <a:p>
            <a:r>
              <a:rPr lang="es-419" sz="1400" dirty="0">
                <a:latin typeface="Calibri" panose="020F0502020204030204" pitchFamily="34" charset="0"/>
                <a:ea typeface="Times New Roman" panose="02020603050405020304" pitchFamily="18" charset="0"/>
                <a:cs typeface="Times New Roman" panose="02020603050405020304" pitchFamily="18" charset="0"/>
              </a:rPr>
              <a:t>HGC: Hipótesis del Grupo de Control</a:t>
            </a:r>
          </a:p>
          <a:p>
            <a:r>
              <a:rPr lang="es-EC" sz="1400" dirty="0"/>
              <a:t>HGE: Hipótesis del Grupo Experimental </a:t>
            </a:r>
          </a:p>
        </p:txBody>
      </p:sp>
    </p:spTree>
    <p:extLst>
      <p:ext uri="{BB962C8B-B14F-4D97-AF65-F5344CB8AC3E}">
        <p14:creationId xmlns:p14="http://schemas.microsoft.com/office/powerpoint/2010/main" val="58233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hipótesis de dos medias.</a:t>
            </a:r>
            <a:endParaRPr lang="es-ES" sz="4400" b="1" cap="none" spc="0" dirty="0">
              <a:ln w="0"/>
              <a:solidFill>
                <a:schemeClr val="accent4"/>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6C8118A6-CB82-864F-8B72-B19DAB7EC77D}"/>
                  </a:ext>
                </a:extLst>
              </p:cNvPr>
              <p:cNvSpPr/>
              <p:nvPr/>
            </p:nvSpPr>
            <p:spPr>
              <a:xfrm>
                <a:off x="632552" y="1647165"/>
                <a:ext cx="4830896" cy="3962944"/>
              </a:xfrm>
              <a:prstGeom prst="rect">
                <a:avLst/>
              </a:prstGeom>
            </p:spPr>
            <p:txBody>
              <a:bodyPr wrap="square">
                <a:spAutoFit/>
              </a:bodyPr>
              <a:lstStyle/>
              <a:p>
                <a:pPr marL="342900" lvl="0" indent="-342900" algn="just">
                  <a:lnSpc>
                    <a:spcPct val="200000"/>
                  </a:lnSpc>
                  <a:buFont typeface="Symbol" pitchFamily="2" charset="2"/>
                  <a:buChar char=""/>
                </a:pPr>
                <a:r>
                  <a:rPr lang="es-EC" sz="1600" dirty="0">
                    <a:latin typeface="Calibri" panose="020F0502020204030204" pitchFamily="34" charset="0"/>
                    <a:ea typeface="Times New Roman" panose="02020603050405020304" pitchFamily="18" charset="0"/>
                    <a:cs typeface="Times New Roman" panose="02020603050405020304" pitchFamily="18" charset="0"/>
                  </a:rPr>
                  <a:t>Hipótesis Nula</a:t>
                </a:r>
              </a:p>
              <a:p>
                <a:pPr marL="457200" indent="457200" algn="just">
                  <a:lnSpc>
                    <a:spcPct val="200000"/>
                  </a:lnSpc>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𝐻</m:t>
                          </m:r>
                        </m:e>
                        <m:sub>
                          <m:r>
                            <a:rPr lang="es-EC"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EC" sz="1600" i="1">
                          <a:latin typeface="Cambria Math" panose="02040503050406030204" pitchFamily="18" charset="0"/>
                          <a:ea typeface="Times New Roman" panose="02020603050405020304" pitchFamily="18" charset="0"/>
                          <a:cs typeface="Times New Roman" panose="02020603050405020304" pitchFamily="18" charset="0"/>
                        </a:rPr>
                        <m:t>:</m:t>
                      </m:r>
                      <m:r>
                        <a:rPr lang="es-EC" sz="1600" i="1">
                          <a:latin typeface="Cambria Math" panose="02040503050406030204" pitchFamily="18" charset="0"/>
                          <a:ea typeface="Times New Roman" panose="02020603050405020304" pitchFamily="18" charset="0"/>
                          <a:cs typeface="Times New Roman" panose="02020603050405020304" pitchFamily="18" charset="0"/>
                        </a:rPr>
                        <m:t>𝐻𝐺𝐸</m:t>
                      </m:r>
                      <m:r>
                        <a:rPr lang="es-EC" sz="1600" i="1">
                          <a:latin typeface="Cambria Math" panose="02040503050406030204" pitchFamily="18" charset="0"/>
                          <a:ea typeface="Times New Roman" panose="02020603050405020304" pitchFamily="18" charset="0"/>
                          <a:cs typeface="Times New Roman" panose="02020603050405020304" pitchFamily="18" charset="0"/>
                        </a:rPr>
                        <m:t>≤</m:t>
                      </m:r>
                      <m:r>
                        <a:rPr lang="es-EC" sz="1600" i="1">
                          <a:latin typeface="Cambria Math" panose="02040503050406030204" pitchFamily="18" charset="0"/>
                          <a:ea typeface="Times New Roman" panose="02020603050405020304" pitchFamily="18" charset="0"/>
                          <a:cs typeface="Times New Roman" panose="02020603050405020304" pitchFamily="18" charset="0"/>
                        </a:rPr>
                        <m:t>𝐻𝐺𝐶</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200000"/>
                  </a:lnSpc>
                </a:pPr>
                <a:r>
                  <a:rPr lang="es-EC" sz="1600" dirty="0">
                    <a:latin typeface="Calibri" panose="020F0502020204030204" pitchFamily="34" charset="0"/>
                    <a:ea typeface="Times New Roman" panose="02020603050405020304" pitchFamily="18" charset="0"/>
                    <a:cs typeface="Times New Roman" panose="02020603050405020304" pitchFamily="18" charset="0"/>
                  </a:rPr>
                  <a:t>“La incidencia de una implementación de una plataforma digital para el fortalecimiento de los conocimientos teóricos y prácticos de la asignatura de estadística de la Universidad de las Fuerzas Armadas es menor o igual en el grupo donde se aplicó la plataforma digital que en el grupo donde no se empleó”  </a:t>
                </a:r>
              </a:p>
            </p:txBody>
          </p:sp>
        </mc:Choice>
        <mc:Fallback xmlns="">
          <p:sp>
            <p:nvSpPr>
              <p:cNvPr id="3" name="Rectángulo 2">
                <a:extLst>
                  <a:ext uri="{FF2B5EF4-FFF2-40B4-BE49-F238E27FC236}">
                    <a16:creationId xmlns:a16="http://schemas.microsoft.com/office/drawing/2014/main" id="{6C8118A6-CB82-864F-8B72-B19DAB7EC77D}"/>
                  </a:ext>
                </a:extLst>
              </p:cNvPr>
              <p:cNvSpPr>
                <a:spLocks noRot="1" noChangeAspect="1" noMove="1" noResize="1" noEditPoints="1" noAdjustHandles="1" noChangeArrowheads="1" noChangeShapeType="1" noTextEdit="1"/>
              </p:cNvSpPr>
              <p:nvPr/>
            </p:nvSpPr>
            <p:spPr>
              <a:xfrm>
                <a:off x="632552" y="1647165"/>
                <a:ext cx="4830896" cy="3962944"/>
              </a:xfrm>
              <a:prstGeom prst="rect">
                <a:avLst/>
              </a:prstGeom>
              <a:blipFill>
                <a:blip r:embed="rId4"/>
                <a:stretch>
                  <a:fillRect l="-785" r="-524" b="-9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9764429D-2062-C842-83FA-D9F40DB9FA79}"/>
                  </a:ext>
                </a:extLst>
              </p:cNvPr>
              <p:cNvSpPr/>
              <p:nvPr/>
            </p:nvSpPr>
            <p:spPr>
              <a:xfrm>
                <a:off x="6016917" y="1457884"/>
                <a:ext cx="5946900" cy="3716723"/>
              </a:xfrm>
              <a:prstGeom prst="rect">
                <a:avLst/>
              </a:prstGeom>
            </p:spPr>
            <p:txBody>
              <a:bodyPr wrap="square">
                <a:spAutoFit/>
              </a:bodyPr>
              <a:lstStyle/>
              <a:p>
                <a:pPr algn="ctr"/>
                <a:r>
                  <a:rPr lang="es-EC"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itchFamily="2" charset="2"/>
                  <a:buChar char=""/>
                </a:pPr>
                <a:r>
                  <a:rPr lang="es-EC" sz="1600" dirty="0">
                    <a:latin typeface="Calibri" panose="020F0502020204030204" pitchFamily="34" charset="0"/>
                    <a:ea typeface="Times New Roman" panose="02020603050405020304" pitchFamily="18" charset="0"/>
                    <a:cs typeface="Times New Roman" panose="02020603050405020304" pitchFamily="18" charset="0"/>
                  </a:rPr>
                  <a:t>Hipótesis Alternativa</a:t>
                </a:r>
              </a:p>
              <a:p>
                <a:pPr marL="457200" indent="457200" algn="just">
                  <a:lnSpc>
                    <a:spcPct val="200000"/>
                  </a:lnSpc>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𝐻</m:t>
                          </m:r>
                        </m:e>
                        <m:sub>
                          <m:r>
                            <a:rPr lang="en-US" sz="1600" b="0" i="1"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𝐻𝐺𝐸</m:t>
                      </m:r>
                      <m:r>
                        <a:rPr lang="es-EC" sz="1600" i="1">
                          <a:latin typeface="Cambria Math" panose="02040503050406030204" pitchFamily="18" charset="0"/>
                          <a:ea typeface="Times New Roman" panose="02020603050405020304" pitchFamily="18" charset="0"/>
                          <a:cs typeface="Times New Roman" panose="02020603050405020304" pitchFamily="18" charset="0"/>
                        </a:rPr>
                        <m:t>&gt;</m:t>
                      </m:r>
                      <m:r>
                        <a:rPr lang="es-EC" sz="1600" i="1">
                          <a:latin typeface="Cambria Math" panose="02040503050406030204" pitchFamily="18" charset="0"/>
                          <a:ea typeface="Times New Roman" panose="02020603050405020304" pitchFamily="18" charset="0"/>
                          <a:cs typeface="Times New Roman" panose="02020603050405020304" pitchFamily="18" charset="0"/>
                        </a:rPr>
                        <m:t>𝐻𝐺𝐶</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200000"/>
                  </a:lnSpc>
                </a:pPr>
                <a:r>
                  <a:rPr lang="es-EC" sz="1600" dirty="0">
                    <a:latin typeface="Calibri" panose="020F0502020204030204" pitchFamily="34" charset="0"/>
                    <a:ea typeface="Times New Roman" panose="02020603050405020304" pitchFamily="18" charset="0"/>
                    <a:cs typeface="Times New Roman" panose="02020603050405020304" pitchFamily="18" charset="0"/>
                  </a:rPr>
                  <a:t>“La incidencia de una implementación de una plataforma digital para el fortalecimiento de los conocimientos teóricos y prácticos de la asignatura de estadística de la Universidad de las Fuerzas Armadas es mayor en el grupo donde se aplicó la plataforma digital que en el grupo donde no se empleó” </a:t>
                </a:r>
              </a:p>
            </p:txBody>
          </p:sp>
        </mc:Choice>
        <mc:Fallback xmlns="">
          <p:sp>
            <p:nvSpPr>
              <p:cNvPr id="5" name="Rectángulo 4">
                <a:extLst>
                  <a:ext uri="{FF2B5EF4-FFF2-40B4-BE49-F238E27FC236}">
                    <a16:creationId xmlns:a16="http://schemas.microsoft.com/office/drawing/2014/main" id="{9764429D-2062-C842-83FA-D9F40DB9FA79}"/>
                  </a:ext>
                </a:extLst>
              </p:cNvPr>
              <p:cNvSpPr>
                <a:spLocks noRot="1" noChangeAspect="1" noMove="1" noResize="1" noEditPoints="1" noAdjustHandles="1" noChangeArrowheads="1" noChangeShapeType="1" noTextEdit="1"/>
              </p:cNvSpPr>
              <p:nvPr/>
            </p:nvSpPr>
            <p:spPr>
              <a:xfrm>
                <a:off x="6016917" y="1457884"/>
                <a:ext cx="5946900" cy="3716723"/>
              </a:xfrm>
              <a:prstGeom prst="rect">
                <a:avLst/>
              </a:prstGeom>
              <a:blipFill>
                <a:blip r:embed="rId5"/>
                <a:stretch>
                  <a:fillRect l="-638" r="-426" b="-680"/>
                </a:stretch>
              </a:blipFill>
            </p:spPr>
            <p:txBody>
              <a:bodyPr/>
              <a:lstStyle/>
              <a:p>
                <a:r>
                  <a:rPr lang="es-EC">
                    <a:noFill/>
                  </a:rPr>
                  <a:t> </a:t>
                </a:r>
              </a:p>
            </p:txBody>
          </p:sp>
        </mc:Fallback>
      </mc:AlternateContent>
      <p:cxnSp>
        <p:nvCxnSpPr>
          <p:cNvPr id="16" name="Conector recto 15">
            <a:extLst>
              <a:ext uri="{FF2B5EF4-FFF2-40B4-BE49-F238E27FC236}">
                <a16:creationId xmlns:a16="http://schemas.microsoft.com/office/drawing/2014/main" id="{AB0D3DCA-30CB-B84C-B9BA-5469DD5F72BE}"/>
              </a:ext>
            </a:extLst>
          </p:cNvPr>
          <p:cNvCxnSpPr/>
          <p:nvPr/>
        </p:nvCxnSpPr>
        <p:spPr>
          <a:xfrm>
            <a:off x="5696717" y="1561915"/>
            <a:ext cx="0" cy="456856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52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hipótesis de dos medias.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B0F1196B-5B44-1741-829E-B54DF1A2C0D1}"/>
              </a:ext>
            </a:extLst>
          </p:cNvPr>
          <p:cNvSpPr/>
          <p:nvPr/>
        </p:nvSpPr>
        <p:spPr>
          <a:xfrm>
            <a:off x="178589" y="1427693"/>
            <a:ext cx="11710365" cy="1676741"/>
          </a:xfrm>
          <a:prstGeom prst="rect">
            <a:avLst/>
          </a:prstGeom>
        </p:spPr>
        <p:txBody>
          <a:bodyPr wrap="square">
            <a:spAutoFit/>
          </a:bodyPr>
          <a:lstStyle/>
          <a:p>
            <a:pPr indent="457200" algn="just">
              <a:lnSpc>
                <a:spcPct val="200000"/>
              </a:lnSpc>
            </a:pPr>
            <a:r>
              <a:rPr lang="es-EC" dirty="0">
                <a:latin typeface="Calibri" panose="020F0502020204030204" pitchFamily="34" charset="0"/>
                <a:ea typeface="Times New Roman" panose="02020603050405020304" pitchFamily="18" charset="0"/>
                <a:cs typeface="Times New Roman" panose="02020603050405020304" pitchFamily="18" charset="0"/>
              </a:rPr>
              <a:t>Dado el tamaño de la muestra para verificar la hipótesis de investigación se realizó el contraste de medias para dos muestras independientes, con varianzas desconocidas y diferentes, utilizando el estadístico de prueba t-Student y el programa RStudio. </a:t>
            </a:r>
          </a:p>
        </p:txBody>
      </p:sp>
      <p:sp>
        <p:nvSpPr>
          <p:cNvPr id="17" name="Rectángulo 16">
            <a:extLst>
              <a:ext uri="{FF2B5EF4-FFF2-40B4-BE49-F238E27FC236}">
                <a16:creationId xmlns:a16="http://schemas.microsoft.com/office/drawing/2014/main" id="{E60D0D1C-0A2F-124C-B363-9AEBB4B7C3F0}"/>
              </a:ext>
            </a:extLst>
          </p:cNvPr>
          <p:cNvSpPr/>
          <p:nvPr/>
        </p:nvSpPr>
        <p:spPr>
          <a:xfrm>
            <a:off x="2439416" y="2802585"/>
            <a:ext cx="9067556" cy="3421449"/>
          </a:xfrm>
          <a:prstGeom prst="rect">
            <a:avLst/>
          </a:prstGeom>
        </p:spPr>
        <p:txBody>
          <a:bodyPr wrap="square">
            <a:spAutoFit/>
          </a:bodyPr>
          <a:lstStyle/>
          <a:p>
            <a:pPr latinLnBrk="1">
              <a:spcAft>
                <a:spcPts val="1000"/>
              </a:spcAft>
            </a:pPr>
            <a:r>
              <a:rPr lang="en-US" sz="16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t.test</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x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Experimental, </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y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Control, </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alternative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4E9A06"/>
                </a:solidFill>
                <a:latin typeface="Consolas" panose="020B0609020204030204" pitchFamily="49" charset="0"/>
                <a:ea typeface="Calibri" panose="020F0502020204030204" pitchFamily="34" charset="0"/>
                <a:cs typeface="Times New Roman" panose="02020603050405020304" pitchFamily="18" charset="0"/>
              </a:rPr>
              <a:t>"greater"</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mu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0000CF"/>
                </a:solidFill>
                <a:latin typeface="Consolas" panose="020B0609020204030204" pitchFamily="49" charset="0"/>
                <a:ea typeface="Calibri" panose="020F0502020204030204" pitchFamily="34" charset="0"/>
                <a:cs typeface="Times New Roman" panose="02020603050405020304" pitchFamily="18" charset="0"/>
              </a:rPr>
              <a:t>0</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err="1">
                <a:solidFill>
                  <a:srgbClr val="C4A000"/>
                </a:solidFill>
                <a:latin typeface="Consolas" panose="020B0609020204030204" pitchFamily="49" charset="0"/>
                <a:ea typeface="Calibri" panose="020F0502020204030204" pitchFamily="34" charset="0"/>
                <a:cs typeface="Times New Roman" panose="02020603050405020304" pitchFamily="18" charset="0"/>
              </a:rPr>
              <a:t>var.equal</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 </a:t>
            </a:r>
            <a:r>
              <a:rPr lang="en-US" sz="1600" dirty="0" err="1">
                <a:solidFill>
                  <a:srgbClr val="C4A000"/>
                </a:solidFill>
                <a:latin typeface="Consolas" panose="020B0609020204030204" pitchFamily="49" charset="0"/>
                <a:ea typeface="Calibri" panose="020F0502020204030204" pitchFamily="34" charset="0"/>
                <a:cs typeface="Times New Roman" panose="02020603050405020304" pitchFamily="18" charset="0"/>
              </a:rPr>
              <a:t>conf.level</a:t>
            </a:r>
            <a:r>
              <a:rPr lang="en-US" sz="1600" dirty="0">
                <a:solidFill>
                  <a:srgbClr val="C4A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600" dirty="0">
                <a:solidFill>
                  <a:srgbClr val="0000CF"/>
                </a:solidFill>
                <a:latin typeface="Consolas" panose="020B0609020204030204" pitchFamily="49" charset="0"/>
                <a:ea typeface="Calibri" panose="020F0502020204030204" pitchFamily="34" charset="0"/>
                <a:cs typeface="Times New Roman" panose="02020603050405020304" pitchFamily="18" charset="0"/>
              </a:rPr>
              <a:t>0.95</a:t>
            </a: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s-EC" sz="1600" dirty="0">
              <a:latin typeface="Consolas" panose="020B0609020204030204" pitchFamily="49" charset="0"/>
              <a:ea typeface="Calibri" panose="020F0502020204030204" pitchFamily="34" charset="0"/>
              <a:cs typeface="Times New Roman" panose="02020603050405020304" pitchFamily="18" charset="0"/>
            </a:endParaRPr>
          </a:p>
          <a:p>
            <a:pPr latinLnBrk="1">
              <a:spcAft>
                <a:spcPts val="1000"/>
              </a:spcAft>
            </a:pP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Welch Two Sample t-test</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data:  Experimental and Control</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t = 2.2147, df = 25.459, p-value = 0.01798</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alternative hypothesis: true difference in means is greater than 0</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95 percent confidence interval:</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0.1754365       Inf</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sample estimates:</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mean of x mean of y </a:t>
            </a:r>
            <a:b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en-US" sz="16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3.660000  2.894737</a:t>
            </a:r>
            <a:endParaRPr lang="es-EC" sz="16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426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hipótesis de dos medias.</a:t>
            </a:r>
            <a:endParaRPr lang="es-ES" sz="4400" b="1" cap="none" spc="0" dirty="0">
              <a:ln w="0"/>
              <a:solidFill>
                <a:schemeClr val="accent4"/>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D2859E35-C49A-7F49-92B6-73BBF91288AA}"/>
                  </a:ext>
                </a:extLst>
              </p:cNvPr>
              <p:cNvSpPr/>
              <p:nvPr/>
            </p:nvSpPr>
            <p:spPr>
              <a:xfrm>
                <a:off x="351929" y="1457884"/>
                <a:ext cx="11571366" cy="1676741"/>
              </a:xfrm>
              <a:prstGeom prst="rect">
                <a:avLst/>
              </a:prstGeom>
            </p:spPr>
            <p:txBody>
              <a:bodyPr wrap="square">
                <a:spAutoFit/>
              </a:bodyPr>
              <a:lstStyle/>
              <a:p>
                <a:pPr indent="457200" algn="just">
                  <a:lnSpc>
                    <a:spcPct val="200000"/>
                  </a:lnSpc>
                </a:pPr>
                <a:r>
                  <a:rPr lang="es-EC" dirty="0">
                    <a:latin typeface="Calibri" panose="020F0502020204030204" pitchFamily="34" charset="0"/>
                    <a:ea typeface="Times New Roman" panose="02020603050405020304" pitchFamily="18" charset="0"/>
                    <a:cs typeface="Times New Roman" panose="02020603050405020304" pitchFamily="18" charset="0"/>
                  </a:rPr>
                  <a:t>Con esta prueba se obtiene un </a:t>
                </a:r>
                <a14:m>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C"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𝑝</m:t>
                    </m:r>
                    <m:r>
                      <a:rPr lang="es-EC" i="1">
                        <a:latin typeface="Cambria Math" panose="02040503050406030204" pitchFamily="18" charset="0"/>
                        <a:ea typeface="Times New Roman" panose="02020603050405020304" pitchFamily="18" charset="0"/>
                        <a:cs typeface="Times New Roman" panose="02020603050405020304" pitchFamily="18" charset="0"/>
                      </a:rPr>
                      <m:t> = 0,01798</m:t>
                    </m:r>
                  </m:oMath>
                </a14:m>
                <a:r>
                  <a:rPr lang="es-EC" dirty="0">
                    <a:latin typeface="Calibri" panose="020F0502020204030204" pitchFamily="34" charset="0"/>
                    <a:ea typeface="Times New Roman" panose="02020603050405020304" pitchFamily="18" charset="0"/>
                    <a:cs typeface="Times New Roman" panose="02020603050405020304" pitchFamily="18" charset="0"/>
                  </a:rPr>
                  <a:t> menor que el nivel de significancia </a:t>
                </a:r>
                <a14:m>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𝛼</m:t>
                    </m:r>
                    <m:r>
                      <a:rPr lang="es-EC" i="1">
                        <a:latin typeface="Cambria Math" panose="02040503050406030204" pitchFamily="18" charset="0"/>
                        <a:ea typeface="Times New Roman" panose="02020603050405020304" pitchFamily="18" charset="0"/>
                        <a:cs typeface="Times New Roman" panose="02020603050405020304" pitchFamily="18" charset="0"/>
                      </a:rPr>
                      <m:t>=0,05</m:t>
                    </m:r>
                  </m:oMath>
                </a14:m>
                <a:r>
                  <a:rPr lang="es-EC" dirty="0">
                    <a:latin typeface="Calibri" panose="020F0502020204030204" pitchFamily="34" charset="0"/>
                    <a:ea typeface="Times New Roman" panose="02020603050405020304" pitchFamily="18" charset="0"/>
                    <a:cs typeface="Times New Roman" panose="02020603050405020304" pitchFamily="18" charset="0"/>
                  </a:rPr>
                  <a:t> lo significa que se rechaza la hipótesis nula </a:t>
                </a:r>
                <a14:m>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EC" dirty="0">
                    <a:latin typeface="Calibri" panose="020F0502020204030204" pitchFamily="34" charset="0"/>
                    <a:ea typeface="Times New Roman" panose="02020603050405020304" pitchFamily="18" charset="0"/>
                    <a:cs typeface="Times New Roman" panose="02020603050405020304" pitchFamily="18" charset="0"/>
                  </a:rPr>
                  <a:t>, y se acepta la hipótesis alternativa </a:t>
                </a:r>
                <a14:m>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dirty="0">
                    <a:latin typeface="Calibri" panose="020F0502020204030204" pitchFamily="34" charset="0"/>
                    <a:ea typeface="Times New Roman" panose="02020603050405020304" pitchFamily="18" charset="0"/>
                    <a:cs typeface="Times New Roman" panose="02020603050405020304" pitchFamily="18" charset="0"/>
                  </a:rPr>
                  <a:t>, lo que significa que la media obtenida por el grupo Experimental es mayor que la media obtenida por el grupo de Control.</a:t>
                </a:r>
              </a:p>
            </p:txBody>
          </p:sp>
        </mc:Choice>
        <mc:Fallback xmlns="">
          <p:sp>
            <p:nvSpPr>
              <p:cNvPr id="3" name="Rectángulo 2">
                <a:extLst>
                  <a:ext uri="{FF2B5EF4-FFF2-40B4-BE49-F238E27FC236}">
                    <a16:creationId xmlns:a16="http://schemas.microsoft.com/office/drawing/2014/main" id="{D2859E35-C49A-7F49-92B6-73BBF91288AA}"/>
                  </a:ext>
                </a:extLst>
              </p:cNvPr>
              <p:cNvSpPr>
                <a:spLocks noRot="1" noChangeAspect="1" noMove="1" noResize="1" noEditPoints="1" noAdjustHandles="1" noChangeArrowheads="1" noChangeShapeType="1" noTextEdit="1"/>
              </p:cNvSpPr>
              <p:nvPr/>
            </p:nvSpPr>
            <p:spPr>
              <a:xfrm>
                <a:off x="351929" y="1457884"/>
                <a:ext cx="11571366" cy="1676741"/>
              </a:xfrm>
              <a:prstGeom prst="rect">
                <a:avLst/>
              </a:prstGeom>
              <a:blipFill>
                <a:blip r:embed="rId4"/>
                <a:stretch>
                  <a:fillRect l="-439" r="-439" b="-5263"/>
                </a:stretch>
              </a:blipFill>
            </p:spPr>
            <p:txBody>
              <a:bodyPr/>
              <a:lstStyle/>
              <a:p>
                <a:r>
                  <a:rPr lang="es-EC">
                    <a:noFill/>
                  </a:rPr>
                  <a:t> </a:t>
                </a:r>
              </a:p>
            </p:txBody>
          </p:sp>
        </mc:Fallback>
      </mc:AlternateContent>
      <p:pic>
        <p:nvPicPr>
          <p:cNvPr id="14" name="Imagen 13">
            <a:extLst>
              <a:ext uri="{FF2B5EF4-FFF2-40B4-BE49-F238E27FC236}">
                <a16:creationId xmlns:a16="http://schemas.microsoft.com/office/drawing/2014/main" id="{96DF1E84-82E1-A24D-ACC1-EA36100E35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26872" y="3162387"/>
            <a:ext cx="3745528" cy="2937624"/>
          </a:xfrm>
          <a:prstGeom prst="rect">
            <a:avLst/>
          </a:prstGeom>
          <a:noFill/>
          <a:ln>
            <a:noFill/>
          </a:ln>
        </p:spPr>
      </p:pic>
    </p:spTree>
    <p:extLst>
      <p:ext uri="{BB962C8B-B14F-4D97-AF65-F5344CB8AC3E}">
        <p14:creationId xmlns:p14="http://schemas.microsoft.com/office/powerpoint/2010/main" val="106878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Prueba de hipótesis de dos medias.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B959A1E4-234E-FF4F-9510-27A0048FE04E}"/>
              </a:ext>
            </a:extLst>
          </p:cNvPr>
          <p:cNvSpPr/>
          <p:nvPr/>
        </p:nvSpPr>
        <p:spPr>
          <a:xfrm>
            <a:off x="1916154" y="2110837"/>
            <a:ext cx="8201526" cy="2784737"/>
          </a:xfrm>
          <a:prstGeom prst="rect">
            <a:avLst/>
          </a:prstGeom>
        </p:spPr>
        <p:txBody>
          <a:bodyPr wrap="square">
            <a:spAutoFit/>
          </a:bodyPr>
          <a:lstStyle/>
          <a:p>
            <a:pPr indent="457200" algn="just">
              <a:lnSpc>
                <a:spcPct val="200000"/>
              </a:lnSpc>
            </a:pPr>
            <a:r>
              <a:rPr lang="es-EC" dirty="0">
                <a:latin typeface="Calibri" panose="020F0502020204030204" pitchFamily="34" charset="0"/>
                <a:ea typeface="Times New Roman" panose="02020603050405020304" pitchFamily="18" charset="0"/>
                <a:cs typeface="Times New Roman" panose="02020603050405020304" pitchFamily="18" charset="0"/>
              </a:rPr>
              <a:t>Por lo tanto, “La incidencia de una implementación de una plataforma digital para el fortalecimiento de los conocimientos teóricos y prácticos de la asignatura de estadística de la Universidad de las Fuerzas Armadas es mayor en el grupo donde se aplicó la plataforma digital que en el grupo donde no se empleó”, con lo cual se comprueba la hipótesis de esta investigación. </a:t>
            </a:r>
          </a:p>
        </p:txBody>
      </p:sp>
    </p:spTree>
    <p:extLst>
      <p:ext uri="{BB962C8B-B14F-4D97-AF65-F5344CB8AC3E}">
        <p14:creationId xmlns:p14="http://schemas.microsoft.com/office/powerpoint/2010/main" val="1069044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Conclusiones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13415D5B-49C5-4F45-ABE6-E72000D101AF}"/>
              </a:ext>
            </a:extLst>
          </p:cNvPr>
          <p:cNvSpPr/>
          <p:nvPr/>
        </p:nvSpPr>
        <p:spPr>
          <a:xfrm>
            <a:off x="303046" y="1853008"/>
            <a:ext cx="11501437" cy="3338735"/>
          </a:xfrm>
          <a:prstGeom prst="rect">
            <a:avLst/>
          </a:prstGeom>
        </p:spPr>
        <p:txBody>
          <a:bodyPr wrap="square">
            <a:spAutoFit/>
          </a:bodyPr>
          <a:lstStyle/>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En esta investigación se pudo concluir principalmente que, la aplicación desarrollada tuvo una influencia y que la misma fue de manera positiva, puesto que el rendimiento de los estudiantes que usaron la aplicación fue más alto, de modo que más estudiantes pudieron aprobar la asignatura de estadística</a:t>
            </a:r>
            <a:r>
              <a:rPr lang="es-EC"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s-EC"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Mediante el análisis de los datos obtenidos se puede evidenciar que con el cálculo de las medias de los dos grupos “experimental y control”, que la media del grupo experimental está por encima de la media del grupo de control confirmando que hubo una mejor comprensión de la teoría de la asignatura de estadística.</a:t>
            </a:r>
          </a:p>
        </p:txBody>
      </p:sp>
    </p:spTree>
    <p:extLst>
      <p:ext uri="{BB962C8B-B14F-4D97-AF65-F5344CB8AC3E}">
        <p14:creationId xmlns:p14="http://schemas.microsoft.com/office/powerpoint/2010/main" val="143824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Conclusiones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70D8A98D-2BAB-394D-B7C4-B7A905BDEF86}"/>
              </a:ext>
            </a:extLst>
          </p:cNvPr>
          <p:cNvSpPr/>
          <p:nvPr/>
        </p:nvSpPr>
        <p:spPr>
          <a:xfrm>
            <a:off x="84221" y="906780"/>
            <a:ext cx="11684417" cy="4446730"/>
          </a:xfrm>
          <a:prstGeom prst="rect">
            <a:avLst/>
          </a:prstGeom>
        </p:spPr>
        <p:txBody>
          <a:bodyPr wrap="square">
            <a:spAutoFit/>
          </a:bodyPr>
          <a:lstStyle/>
          <a:p>
            <a:pPr marL="342900" lvl="0" indent="-342900" algn="just">
              <a:lnSpc>
                <a:spcPct val="200000"/>
              </a:lnSpc>
              <a:buFont typeface="Symbol" pitchFamily="2" charset="2"/>
              <a:buChar char=""/>
            </a:pPr>
            <a:endParaRPr lang="es-EC"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Shiny es una herramienta de R que ayuda mucho en la enseñanza-aprendizaje de estadística, puesto que la aplicación desarrollada es interactiva permitiendo realizar cambios en los datos ingresados y visualizar al mismo momento que se lo realiza, pudiendo el estudiante manipular datos y verificar resultados tanto en el cálculo de valores como en gráficas de datos o de distribución. </a:t>
            </a:r>
          </a:p>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Debido al conocimiento de R y de lenguajes de programación, el desarrollo de la aplicación fue muy eficiente en el sentido que el código no consume recursos de un servidor de manera innecesaria, de cierta manera si existiera lentitud en la actualización de los datos y entrega de resultado se debería a la velocidad de transmisión del internet contratado.</a:t>
            </a:r>
          </a:p>
        </p:txBody>
      </p:sp>
    </p:spTree>
    <p:extLst>
      <p:ext uri="{BB962C8B-B14F-4D97-AF65-F5344CB8AC3E}">
        <p14:creationId xmlns:p14="http://schemas.microsoft.com/office/powerpoint/2010/main" val="3208555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59E4842-5042-AD43-8267-6EF8E577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72582"/>
            <a:ext cx="12324281" cy="1482285"/>
          </a:xfrm>
          <a:prstGeom prst="rect">
            <a:avLst/>
          </a:prstGeom>
        </p:spPr>
      </p:pic>
      <p:sp>
        <p:nvSpPr>
          <p:cNvPr id="23" name="Rectángulo 22">
            <a:extLst>
              <a:ext uri="{FF2B5EF4-FFF2-40B4-BE49-F238E27FC236}">
                <a16:creationId xmlns:a16="http://schemas.microsoft.com/office/drawing/2014/main" id="{B24109FD-EA7C-9040-B453-7DA3EC0A6677}"/>
              </a:ext>
            </a:extLst>
          </p:cNvPr>
          <p:cNvSpPr/>
          <p:nvPr/>
        </p:nvSpPr>
        <p:spPr>
          <a:xfrm>
            <a:off x="-79777" y="1424815"/>
            <a:ext cx="12330113" cy="410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24">
            <a:extLst>
              <a:ext uri="{FF2B5EF4-FFF2-40B4-BE49-F238E27FC236}">
                <a16:creationId xmlns:a16="http://schemas.microsoft.com/office/drawing/2014/main" id="{6EA9B21C-2F8C-2042-87C9-4B4D6F3F36C1}"/>
              </a:ext>
            </a:extLst>
          </p:cNvPr>
          <p:cNvCxnSpPr/>
          <p:nvPr/>
        </p:nvCxnSpPr>
        <p:spPr>
          <a:xfrm>
            <a:off x="-428625" y="6272215"/>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02B83DC-2CB1-C945-91DE-571C8697496F}"/>
              </a:ext>
            </a:extLst>
          </p:cNvPr>
          <p:cNvCxnSpPr/>
          <p:nvPr/>
        </p:nvCxnSpPr>
        <p:spPr>
          <a:xfrm>
            <a:off x="-427558" y="6352238"/>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F70E6E9-0B38-DD4B-B6B4-6FB3E233C39B}"/>
              </a:ext>
            </a:extLst>
          </p:cNvPr>
          <p:cNvSpPr/>
          <p:nvPr/>
        </p:nvSpPr>
        <p:spPr>
          <a:xfrm>
            <a:off x="14288" y="6417149"/>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79B80C0-38D9-A349-AA12-69852DF21987}"/>
              </a:ext>
            </a:extLst>
          </p:cNvPr>
          <p:cNvSpPr txBox="1"/>
          <p:nvPr/>
        </p:nvSpPr>
        <p:spPr>
          <a:xfrm>
            <a:off x="3270367" y="6417149"/>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29" name="Rectángulo 28">
            <a:extLst>
              <a:ext uri="{FF2B5EF4-FFF2-40B4-BE49-F238E27FC236}">
                <a16:creationId xmlns:a16="http://schemas.microsoft.com/office/drawing/2014/main" id="{BF83A88A-99ED-BA4C-8D86-25B69D65052F}"/>
              </a:ext>
            </a:extLst>
          </p:cNvPr>
          <p:cNvSpPr/>
          <p:nvPr/>
        </p:nvSpPr>
        <p:spPr>
          <a:xfrm>
            <a:off x="5410972" y="6320397"/>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31" name="Conector recto 30">
            <a:extLst>
              <a:ext uri="{FF2B5EF4-FFF2-40B4-BE49-F238E27FC236}">
                <a16:creationId xmlns:a16="http://schemas.microsoft.com/office/drawing/2014/main" id="{549033A9-59D2-A546-B157-E3A4A05E525D}"/>
              </a:ext>
            </a:extLst>
          </p:cNvPr>
          <p:cNvCxnSpPr/>
          <p:nvPr/>
        </p:nvCxnSpPr>
        <p:spPr>
          <a:xfrm>
            <a:off x="3128967" y="6417149"/>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EBA0AB-8B36-B040-8E60-000D9FC731EC}"/>
              </a:ext>
            </a:extLst>
          </p:cNvPr>
          <p:cNvCxnSpPr/>
          <p:nvPr/>
        </p:nvCxnSpPr>
        <p:spPr>
          <a:xfrm>
            <a:off x="5853127" y="641238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587D2253-433A-584E-8730-23C82222FF30}"/>
              </a:ext>
            </a:extLst>
          </p:cNvPr>
          <p:cNvSpPr/>
          <p:nvPr/>
        </p:nvSpPr>
        <p:spPr>
          <a:xfrm>
            <a:off x="303046" y="658252"/>
            <a:ext cx="11427743" cy="769441"/>
          </a:xfrm>
          <a:prstGeom prst="rect">
            <a:avLst/>
          </a:prstGeom>
          <a:noFill/>
        </p:spPr>
        <p:txBody>
          <a:bodyPr wrap="square" lIns="91440" tIns="45720" rIns="91440" bIns="45720">
            <a:spAutoFit/>
          </a:bodyPr>
          <a:lstStyle/>
          <a:p>
            <a:r>
              <a:rPr lang="es-ES" sz="4400" b="1" dirty="0">
                <a:ln w="0"/>
                <a:solidFill>
                  <a:schemeClr val="accent4"/>
                </a:solidFill>
                <a:effectLst>
                  <a:outerShdw blurRad="38100" dist="38100" dir="2700000" algn="tl">
                    <a:srgbClr val="000000">
                      <a:alpha val="43137"/>
                    </a:srgbClr>
                  </a:outerShdw>
                </a:effectLst>
              </a:rPr>
              <a:t>Recomendaciones</a:t>
            </a:r>
            <a:endParaRPr lang="es-ES" sz="4400" b="1" cap="none" spc="0" dirty="0">
              <a:ln w="0"/>
              <a:solidFill>
                <a:schemeClr val="accent4"/>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0DA3E87B-9513-784D-A551-75E82B187BE7}"/>
              </a:ext>
            </a:extLst>
          </p:cNvPr>
          <p:cNvSpPr/>
          <p:nvPr/>
        </p:nvSpPr>
        <p:spPr>
          <a:xfrm>
            <a:off x="468243" y="1717377"/>
            <a:ext cx="10769767" cy="3892732"/>
          </a:xfrm>
          <a:prstGeom prst="rect">
            <a:avLst/>
          </a:prstGeom>
        </p:spPr>
        <p:txBody>
          <a:bodyPr wrap="square">
            <a:spAutoFit/>
          </a:bodyPr>
          <a:lstStyle/>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Se recomienda realizar una mayor utilización de la aplicación es decir extender el tiempo de exposición de la aplicación en los estudiantes, se podría decir, utilizarlo en todo el sílabo de la asignatura, puesto que en esta investigación se la uso durante un tiempo corto de un mes.</a:t>
            </a:r>
          </a:p>
          <a:p>
            <a:pPr lvl="0" algn="just">
              <a:lnSpc>
                <a:spcPct val="200000"/>
              </a:lnSpc>
            </a:pPr>
            <a:endParaRPr lang="es-EC"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itchFamily="2" charset="2"/>
              <a:buChar char=""/>
            </a:pPr>
            <a:r>
              <a:rPr lang="es-EC" dirty="0">
                <a:latin typeface="Calibri" panose="020F0502020204030204" pitchFamily="34" charset="0"/>
                <a:ea typeface="Times New Roman" panose="02020603050405020304" pitchFamily="18" charset="0"/>
                <a:cs typeface="Times New Roman" panose="02020603050405020304" pitchFamily="18" charset="0"/>
              </a:rPr>
              <a:t>A si mismo se podrían obtener varios indicadores de evaluaciones en distintos tiempos y temas de la asignatura de estadística, para que de esta manera haya una mayor confiabilidad en los resultados obtenidos respecto de la influencia de la aplicación desarrollada.</a:t>
            </a:r>
          </a:p>
        </p:txBody>
      </p:sp>
    </p:spTree>
    <p:extLst>
      <p:ext uri="{BB962C8B-B14F-4D97-AF65-F5344CB8AC3E}">
        <p14:creationId xmlns:p14="http://schemas.microsoft.com/office/powerpoint/2010/main" val="1268935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ángulo 4"/>
          <p:cNvSpPr/>
          <p:nvPr/>
        </p:nvSpPr>
        <p:spPr>
          <a:xfrm rot="18874893">
            <a:off x="4860994" y="2066658"/>
            <a:ext cx="7006346" cy="1569660"/>
          </a:xfrm>
          <a:prstGeom prst="rect">
            <a:avLst/>
          </a:prstGeom>
          <a:noFill/>
        </p:spPr>
        <p:txBody>
          <a:bodyPr wrap="square" lIns="91440" tIns="45720" rIns="91440" bIns="45720">
            <a:spAutoFit/>
          </a:bodyPr>
          <a:lstStyle/>
          <a:p>
            <a:pPr algn="ctr"/>
            <a:r>
              <a:rPr lang="es-ES" sz="9600" b="1" dirty="0">
                <a:ln w="0"/>
                <a:solidFill>
                  <a:srgbClr val="FFFF00"/>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158501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228723DB-BDC7-F545-9EAF-54BB535AE779}"/>
              </a:ext>
            </a:extLst>
          </p:cNvPr>
          <p:cNvSpPr txBox="1"/>
          <p:nvPr/>
        </p:nvSpPr>
        <p:spPr>
          <a:xfrm>
            <a:off x="4286249" y="1719621"/>
            <a:ext cx="7590274" cy="3418756"/>
          </a:xfrm>
          <a:prstGeom prst="rect">
            <a:avLst/>
          </a:prstGeom>
          <a:noFill/>
        </p:spPr>
        <p:txBody>
          <a:bodyPr wrap="square" rtlCol="0">
            <a:spAutoFit/>
          </a:bodyPr>
          <a:lstStyle/>
          <a:p>
            <a:pPr algn="ctr">
              <a:lnSpc>
                <a:spcPct val="200000"/>
              </a:lnSpc>
            </a:pPr>
            <a:r>
              <a:rPr lang="es-EC" sz="2800" dirty="0">
                <a:cs typeface="Arial" panose="020B0604020202020204" pitchFamily="34" charset="0"/>
              </a:rPr>
              <a:t>Desarrollar una aplicación interactiva para mejorar el aprendizaje de la asignatura de estadística, correspondiente al pregrado de ingeniería de la Universidad de las Fuerzas Armadas ESPE.</a:t>
            </a:r>
            <a:endParaRPr lang="es-ES" sz="3200" dirty="0"/>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719621"/>
            <a:ext cx="3643315" cy="1446550"/>
          </a:xfrm>
          <a:prstGeom prst="rect">
            <a:avLst/>
          </a:prstGeom>
          <a:noFill/>
        </p:spPr>
        <p:txBody>
          <a:bodyPr wrap="square" lIns="91440" tIns="45720" rIns="91440" bIns="45720">
            <a:spAutoFit/>
          </a:bodyPr>
          <a:lstStyle/>
          <a:p>
            <a:pPr algn="ctr"/>
            <a:r>
              <a:rPr lang="es-ES" sz="4400" b="1" cap="none" spc="0" dirty="0">
                <a:ln w="0"/>
                <a:solidFill>
                  <a:schemeClr val="accent4"/>
                </a:solidFill>
                <a:effectLst>
                  <a:outerShdw blurRad="38100" dist="38100" dir="2700000" algn="tl">
                    <a:srgbClr val="000000">
                      <a:alpha val="43137"/>
                    </a:srgbClr>
                  </a:outerShdw>
                </a:effectLst>
              </a:rPr>
              <a:t>Objetivo </a:t>
            </a:r>
            <a:endParaRPr lang="es-ES" sz="4400" b="1" dirty="0">
              <a:ln w="0"/>
              <a:solidFill>
                <a:schemeClr val="accent4"/>
              </a:solidFill>
              <a:effectLst>
                <a:outerShdw blurRad="38100" dist="38100" dir="2700000" algn="tl">
                  <a:srgbClr val="000000">
                    <a:alpha val="43137"/>
                  </a:srgbClr>
                </a:outerShdw>
              </a:effectLst>
            </a:endParaRPr>
          </a:p>
          <a:p>
            <a:pPr algn="ctr"/>
            <a:r>
              <a:rPr lang="es-ES" sz="4400" b="1" cap="none" spc="0" dirty="0">
                <a:ln w="0"/>
                <a:solidFill>
                  <a:schemeClr val="accent4"/>
                </a:solidFill>
                <a:effectLst>
                  <a:outerShdw blurRad="38100" dist="38100" dir="2700000" algn="tl">
                    <a:srgbClr val="000000">
                      <a:alpha val="43137"/>
                    </a:srgbClr>
                  </a:outerShdw>
                </a:effectLst>
              </a:rPr>
              <a:t>General</a:t>
            </a: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578186"/>
            <a:ext cx="3577990" cy="1446550"/>
          </a:xfrm>
          <a:prstGeom prst="rect">
            <a:avLst/>
          </a:prstGeom>
          <a:noFill/>
        </p:spPr>
        <p:txBody>
          <a:bodyPr wrap="square" lIns="91440" tIns="45720" rIns="91440" bIns="45720">
            <a:spAutoFit/>
          </a:bodyPr>
          <a:lstStyle/>
          <a:p>
            <a:pPr algn="ctr"/>
            <a:r>
              <a:rPr lang="es-ES" sz="4400" b="1" cap="none" spc="0" dirty="0">
                <a:ln w="0"/>
                <a:solidFill>
                  <a:schemeClr val="accent4"/>
                </a:solidFill>
                <a:effectLst>
                  <a:outerShdw blurRad="38100" dist="38100" dir="2700000" algn="tl">
                    <a:srgbClr val="000000">
                      <a:alpha val="43137"/>
                    </a:srgbClr>
                  </a:outerShdw>
                </a:effectLst>
              </a:rPr>
              <a:t>Objetivos</a:t>
            </a:r>
            <a:endParaRPr lang="es-ES" sz="4400" b="1" dirty="0">
              <a:ln w="0"/>
              <a:solidFill>
                <a:schemeClr val="accent4"/>
              </a:solidFill>
              <a:effectLst>
                <a:outerShdw blurRad="38100" dist="38100" dir="2700000" algn="tl">
                  <a:srgbClr val="000000">
                    <a:alpha val="43137"/>
                  </a:srgbClr>
                </a:outerShdw>
              </a:effectLst>
            </a:endParaRPr>
          </a:p>
          <a:p>
            <a:pPr algn="ctr"/>
            <a:r>
              <a:rPr lang="es-ES" sz="4400" b="1" dirty="0">
                <a:ln w="0"/>
                <a:solidFill>
                  <a:schemeClr val="accent4"/>
                </a:solidFill>
                <a:effectLst>
                  <a:outerShdw blurRad="38100" dist="38100" dir="2700000" algn="tl">
                    <a:srgbClr val="000000">
                      <a:alpha val="43137"/>
                    </a:srgbClr>
                  </a:outerShdw>
                </a:effectLst>
              </a:rPr>
              <a:t>específicos</a:t>
            </a: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81A4943-9AA7-214D-A850-A2AAE5504790}"/>
              </a:ext>
            </a:extLst>
          </p:cNvPr>
          <p:cNvSpPr txBox="1"/>
          <p:nvPr/>
        </p:nvSpPr>
        <p:spPr>
          <a:xfrm>
            <a:off x="3648291" y="1839299"/>
            <a:ext cx="8278780" cy="431502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C" sz="2000" dirty="0">
                <a:cs typeface="Arial" panose="020B0604020202020204" pitchFamily="34" charset="0"/>
              </a:rPr>
              <a:t>Elegir la plataforma más adecuada para la implementación de la aplicación interactiva de estadística.</a:t>
            </a:r>
          </a:p>
          <a:p>
            <a:pPr marL="285750" indent="-285750">
              <a:lnSpc>
                <a:spcPct val="200000"/>
              </a:lnSpc>
              <a:buFont typeface="Arial" panose="020B0604020202020204" pitchFamily="34" charset="0"/>
              <a:buChar char="•"/>
            </a:pPr>
            <a:r>
              <a:rPr lang="es-EC" sz="2000" dirty="0">
                <a:cs typeface="Arial" panose="020B0604020202020204" pitchFamily="34" charset="0"/>
              </a:rPr>
              <a:t>Desarrollar una aplicación que facilite y mejore el aprendizaje de estadística basada en el sílabo de la asignatura de ingeniería, de la Universidad de las Fuerzas Armadas ESPE.</a:t>
            </a:r>
          </a:p>
          <a:p>
            <a:pPr marL="285750" indent="-285750">
              <a:lnSpc>
                <a:spcPct val="200000"/>
              </a:lnSpc>
              <a:buFont typeface="Arial" panose="020B0604020202020204" pitchFamily="34" charset="0"/>
              <a:buChar char="•"/>
            </a:pPr>
            <a:r>
              <a:rPr lang="es-EC" sz="2000" dirty="0">
                <a:cs typeface="Arial" panose="020B0604020202020204" pitchFamily="34" charset="0"/>
              </a:rPr>
              <a:t> Probar que el uso de la aplicación aporta en beneficio del aprendizaje de la asignatura de estadística.</a:t>
            </a:r>
          </a:p>
        </p:txBody>
      </p:sp>
    </p:spTree>
    <p:extLst>
      <p:ext uri="{BB962C8B-B14F-4D97-AF65-F5344CB8AC3E}">
        <p14:creationId xmlns:p14="http://schemas.microsoft.com/office/powerpoint/2010/main" val="155554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578186"/>
            <a:ext cx="3577990" cy="1446550"/>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Hipótesis investigación </a:t>
            </a: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81A4943-9AA7-214D-A850-A2AAE5504790}"/>
              </a:ext>
            </a:extLst>
          </p:cNvPr>
          <p:cNvSpPr txBox="1"/>
          <p:nvPr/>
        </p:nvSpPr>
        <p:spPr>
          <a:xfrm>
            <a:off x="3846251" y="2428249"/>
            <a:ext cx="8278780" cy="30839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C" sz="2000" dirty="0">
                <a:cs typeface="Arial" panose="020B0604020202020204" pitchFamily="34" charset="0"/>
              </a:rPr>
              <a:t>Si se implementa una plataforma digital, para el fortalecimiento de los conocimientos teóricos y prácticos de la asignatura de estadística, se obtendrá una mejor comprensión y un mayor aprendizaje en los alumnos de la Universidad de las Fuerzas Armadas ESPE.</a:t>
            </a:r>
          </a:p>
          <a:p>
            <a:pPr marL="285750" indent="-285750">
              <a:lnSpc>
                <a:spcPct val="200000"/>
              </a:lnSpc>
              <a:buFont typeface="Arial" panose="020B0604020202020204" pitchFamily="34" charset="0"/>
              <a:buChar char="•"/>
            </a:pPr>
            <a:endParaRPr lang="es-EC" sz="2000" dirty="0">
              <a:cs typeface="Arial" panose="020B0604020202020204" pitchFamily="34" charset="0"/>
            </a:endParaRPr>
          </a:p>
        </p:txBody>
      </p:sp>
    </p:spTree>
    <p:extLst>
      <p:ext uri="{BB962C8B-B14F-4D97-AF65-F5344CB8AC3E}">
        <p14:creationId xmlns:p14="http://schemas.microsoft.com/office/powerpoint/2010/main" val="120248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578186"/>
            <a:ext cx="3577990" cy="769441"/>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Metodología</a:t>
            </a: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pic>
        <p:nvPicPr>
          <p:cNvPr id="6146" name="Picture 2" descr="Blank by yarietnis.martinez.5 on emaze">
            <a:extLst>
              <a:ext uri="{FF2B5EF4-FFF2-40B4-BE49-F238E27FC236}">
                <a16:creationId xmlns:a16="http://schemas.microsoft.com/office/drawing/2014/main" id="{5FEA14B6-3032-604E-AB73-EE564059CE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52"/>
          <a:stretch/>
        </p:blipFill>
        <p:spPr bwMode="auto">
          <a:xfrm>
            <a:off x="4146651" y="2022047"/>
            <a:ext cx="7219754" cy="405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0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257177" y="1578186"/>
            <a:ext cx="3577990" cy="2800767"/>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Población y muestra</a:t>
            </a:r>
          </a:p>
          <a:p>
            <a:pPr algn="ctr"/>
            <a:endParaRPr lang="es-ES" sz="4400" b="1" dirty="0">
              <a:ln w="0"/>
              <a:solidFill>
                <a:schemeClr val="accent4"/>
              </a:solidFill>
              <a:effectLst>
                <a:outerShdw blurRad="38100" dist="38100" dir="2700000" algn="tl">
                  <a:srgbClr val="000000">
                    <a:alpha val="43137"/>
                  </a:srgbClr>
                </a:outerShdw>
              </a:effectLst>
            </a:endParaRPr>
          </a:p>
          <a:p>
            <a:pPr algn="ctr"/>
            <a:endParaRPr lang="es-ES" sz="4400" b="1" dirty="0">
              <a:ln w="0"/>
              <a:solidFill>
                <a:schemeClr val="accent4"/>
              </a:solidFill>
              <a:effectLst>
                <a:outerShdw blurRad="38100" dist="38100" dir="2700000" algn="tl">
                  <a:srgbClr val="000000">
                    <a:alpha val="43137"/>
                  </a:srgbClr>
                </a:outerShdw>
              </a:effectLst>
            </a:endParaRP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graphicFrame>
        <p:nvGraphicFramePr>
          <p:cNvPr id="14" name="Tabla 13">
            <a:extLst>
              <a:ext uri="{FF2B5EF4-FFF2-40B4-BE49-F238E27FC236}">
                <a16:creationId xmlns:a16="http://schemas.microsoft.com/office/drawing/2014/main" id="{FAA8B9D0-6960-FB4F-87DD-8B9A5BA7F87B}"/>
              </a:ext>
            </a:extLst>
          </p:cNvPr>
          <p:cNvGraphicFramePr>
            <a:graphicFrameLocks noGrp="1"/>
          </p:cNvGraphicFramePr>
          <p:nvPr>
            <p:extLst>
              <p:ext uri="{D42A27DB-BD31-4B8C-83A1-F6EECF244321}">
                <p14:modId xmlns:p14="http://schemas.microsoft.com/office/powerpoint/2010/main" val="1680799243"/>
              </p:ext>
            </p:extLst>
          </p:nvPr>
        </p:nvGraphicFramePr>
        <p:xfrm>
          <a:off x="4629150" y="2300290"/>
          <a:ext cx="6364912" cy="3174658"/>
        </p:xfrm>
        <a:graphic>
          <a:graphicData uri="http://schemas.openxmlformats.org/drawingml/2006/table">
            <a:tbl>
              <a:tblPr firstRow="1" firstCol="1">
                <a:tableStyleId>{00A15C55-8517-42AA-B614-E9B94910E393}</a:tableStyleId>
              </a:tblPr>
              <a:tblGrid>
                <a:gridCol w="3182456">
                  <a:extLst>
                    <a:ext uri="{9D8B030D-6E8A-4147-A177-3AD203B41FA5}">
                      <a16:colId xmlns:a16="http://schemas.microsoft.com/office/drawing/2014/main" val="2487374931"/>
                    </a:ext>
                  </a:extLst>
                </a:gridCol>
                <a:gridCol w="3182456">
                  <a:extLst>
                    <a:ext uri="{9D8B030D-6E8A-4147-A177-3AD203B41FA5}">
                      <a16:colId xmlns:a16="http://schemas.microsoft.com/office/drawing/2014/main" val="2715403248"/>
                    </a:ext>
                  </a:extLst>
                </a:gridCol>
              </a:tblGrid>
              <a:tr h="657223">
                <a:tc>
                  <a:txBody>
                    <a:bodyPr/>
                    <a:lstStyle/>
                    <a:p>
                      <a:pPr indent="457200" algn="ctr">
                        <a:lnSpc>
                          <a:spcPct val="200000"/>
                        </a:lnSpc>
                      </a:pPr>
                      <a:r>
                        <a:rPr lang="es-EC" sz="2000" dirty="0">
                          <a:effectLst/>
                        </a:rPr>
                        <a:t>Grupos</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rgbClr val="068600"/>
                    </a:solidFill>
                  </a:tcPr>
                </a:tc>
                <a:tc>
                  <a:txBody>
                    <a:bodyPr/>
                    <a:lstStyle/>
                    <a:p>
                      <a:pPr indent="457200" algn="ctr">
                        <a:lnSpc>
                          <a:spcPct val="200000"/>
                        </a:lnSpc>
                      </a:pPr>
                      <a:r>
                        <a:rPr lang="es-EC" sz="2000" dirty="0">
                          <a:effectLst/>
                        </a:rPr>
                        <a:t>Núm. de estudiantes</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rgbClr val="068600"/>
                    </a:solidFill>
                  </a:tcPr>
                </a:tc>
                <a:extLst>
                  <a:ext uri="{0D108BD9-81ED-4DB2-BD59-A6C34878D82A}">
                    <a16:rowId xmlns:a16="http://schemas.microsoft.com/office/drawing/2014/main" val="1734950374"/>
                  </a:ext>
                </a:extLst>
              </a:tr>
              <a:tr h="839145">
                <a:tc>
                  <a:txBody>
                    <a:bodyPr/>
                    <a:lstStyle/>
                    <a:p>
                      <a:pPr indent="457200" algn="ctr">
                        <a:lnSpc>
                          <a:spcPct val="200000"/>
                        </a:lnSpc>
                      </a:pPr>
                      <a:r>
                        <a:rPr lang="es-EC" sz="2000" dirty="0">
                          <a:effectLst/>
                        </a:rPr>
                        <a:t>Experimental</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rgbClr val="068600"/>
                    </a:solidFill>
                  </a:tcPr>
                </a:tc>
                <a:tc>
                  <a:txBody>
                    <a:bodyPr/>
                    <a:lstStyle/>
                    <a:p>
                      <a:pPr indent="457200" algn="ctr">
                        <a:lnSpc>
                          <a:spcPct val="200000"/>
                        </a:lnSpc>
                      </a:pPr>
                      <a:r>
                        <a:rPr lang="es-EC" sz="2000" dirty="0">
                          <a:effectLst/>
                        </a:rPr>
                        <a:t>25</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868788511"/>
                  </a:ext>
                </a:extLst>
              </a:tr>
              <a:tr h="839145">
                <a:tc>
                  <a:txBody>
                    <a:bodyPr/>
                    <a:lstStyle/>
                    <a:p>
                      <a:pPr indent="457200" algn="ctr">
                        <a:lnSpc>
                          <a:spcPct val="200000"/>
                        </a:lnSpc>
                      </a:pPr>
                      <a:r>
                        <a:rPr lang="es-EC" sz="2000" dirty="0">
                          <a:effectLst/>
                        </a:rPr>
                        <a:t>Control</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rgbClr val="068600"/>
                    </a:solidFill>
                  </a:tcPr>
                </a:tc>
                <a:tc>
                  <a:txBody>
                    <a:bodyPr/>
                    <a:lstStyle/>
                    <a:p>
                      <a:pPr indent="457200" algn="ctr">
                        <a:lnSpc>
                          <a:spcPct val="200000"/>
                        </a:lnSpc>
                      </a:pPr>
                      <a:r>
                        <a:rPr lang="es-EC" sz="2000" dirty="0">
                          <a:effectLst/>
                        </a:rPr>
                        <a:t>19</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273632906"/>
                  </a:ext>
                </a:extLst>
              </a:tr>
              <a:tr h="839145">
                <a:tc>
                  <a:txBody>
                    <a:bodyPr/>
                    <a:lstStyle/>
                    <a:p>
                      <a:pPr indent="457200" algn="ctr">
                        <a:lnSpc>
                          <a:spcPct val="200000"/>
                        </a:lnSpc>
                      </a:pPr>
                      <a:r>
                        <a:rPr lang="es-EC" sz="2000" dirty="0">
                          <a:effectLst/>
                        </a:rPr>
                        <a:t>Total</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rgbClr val="068600"/>
                    </a:solidFill>
                  </a:tcPr>
                </a:tc>
                <a:tc>
                  <a:txBody>
                    <a:bodyPr/>
                    <a:lstStyle/>
                    <a:p>
                      <a:pPr indent="457200" algn="ctr">
                        <a:lnSpc>
                          <a:spcPct val="200000"/>
                        </a:lnSpc>
                      </a:pPr>
                      <a:r>
                        <a:rPr lang="es-EC" sz="2000" dirty="0">
                          <a:effectLst/>
                        </a:rPr>
                        <a:t>44</a:t>
                      </a:r>
                      <a:endParaRPr lang="es-EC" sz="20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892204"/>
                  </a:ext>
                </a:extLst>
              </a:tr>
            </a:tbl>
          </a:graphicData>
        </a:graphic>
      </p:graphicFrame>
    </p:spTree>
    <p:extLst>
      <p:ext uri="{BB962C8B-B14F-4D97-AF65-F5344CB8AC3E}">
        <p14:creationId xmlns:p14="http://schemas.microsoft.com/office/powerpoint/2010/main" val="218064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2BAB4EE0-CAF5-1047-9654-7807A3C78A81}"/>
              </a:ext>
            </a:extLst>
          </p:cNvPr>
          <p:cNvSpPr/>
          <p:nvPr/>
        </p:nvSpPr>
        <p:spPr>
          <a:xfrm>
            <a:off x="-907790" y="-282398"/>
            <a:ext cx="4943475" cy="171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7DB54660-7897-BE41-A733-49A64DEF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7" y="860965"/>
            <a:ext cx="3857627" cy="6218490"/>
          </a:xfrm>
          <a:prstGeom prst="rect">
            <a:avLst/>
          </a:prstGeom>
        </p:spPr>
      </p:pic>
      <p:sp>
        <p:nvSpPr>
          <p:cNvPr id="8" name="Rectángulo 7">
            <a:extLst>
              <a:ext uri="{FF2B5EF4-FFF2-40B4-BE49-F238E27FC236}">
                <a16:creationId xmlns:a16="http://schemas.microsoft.com/office/drawing/2014/main" id="{4ECE9B50-D1CF-A84F-9385-9C03C6E49A18}"/>
              </a:ext>
            </a:extLst>
          </p:cNvPr>
          <p:cNvSpPr/>
          <p:nvPr/>
        </p:nvSpPr>
        <p:spPr>
          <a:xfrm>
            <a:off x="3386138" y="-957262"/>
            <a:ext cx="4943475" cy="838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34">
            <a:extLst>
              <a:ext uri="{FF2B5EF4-FFF2-40B4-BE49-F238E27FC236}">
                <a16:creationId xmlns:a16="http://schemas.microsoft.com/office/drawing/2014/main" id="{1CCEDC81-449A-804B-9097-2E21D9E1C032}"/>
              </a:ext>
            </a:extLst>
          </p:cNvPr>
          <p:cNvSpPr/>
          <p:nvPr/>
        </p:nvSpPr>
        <p:spPr>
          <a:xfrm>
            <a:off x="-85721" y="1578186"/>
            <a:ext cx="3454074" cy="2800767"/>
          </a:xfrm>
          <a:prstGeom prst="rect">
            <a:avLst/>
          </a:prstGeom>
          <a:noFill/>
        </p:spPr>
        <p:txBody>
          <a:bodyPr wrap="square" lIns="91440" tIns="45720" rIns="91440" bIns="45720">
            <a:spAutoFit/>
          </a:bodyPr>
          <a:lstStyle/>
          <a:p>
            <a:pPr algn="ctr"/>
            <a:r>
              <a:rPr lang="es-ES" sz="4400" b="1" dirty="0">
                <a:ln w="0"/>
                <a:solidFill>
                  <a:schemeClr val="accent4"/>
                </a:solidFill>
                <a:effectLst>
                  <a:outerShdw blurRad="38100" dist="38100" dir="2700000" algn="tl">
                    <a:srgbClr val="000000">
                      <a:alpha val="43137"/>
                    </a:srgbClr>
                  </a:outerShdw>
                </a:effectLst>
              </a:rPr>
              <a:t>Metodología - Diseño de la investigación </a:t>
            </a:r>
          </a:p>
          <a:p>
            <a:pPr algn="ctr"/>
            <a:endParaRPr lang="es-ES" sz="4400" b="1" dirty="0">
              <a:ln w="0"/>
              <a:solidFill>
                <a:schemeClr val="accent4"/>
              </a:solidFill>
              <a:effectLst>
                <a:outerShdw blurRad="38100" dist="38100" dir="2700000" algn="tl">
                  <a:srgbClr val="000000">
                    <a:alpha val="43137"/>
                  </a:srgbClr>
                </a:outerShdw>
              </a:effectLst>
            </a:endParaRPr>
          </a:p>
        </p:txBody>
      </p:sp>
      <p:cxnSp>
        <p:nvCxnSpPr>
          <p:cNvPr id="36" name="Conector recto 35">
            <a:extLst>
              <a:ext uri="{FF2B5EF4-FFF2-40B4-BE49-F238E27FC236}">
                <a16:creationId xmlns:a16="http://schemas.microsoft.com/office/drawing/2014/main" id="{F3B12FF7-5E16-2146-BA7C-F1FBCE9F5C62}"/>
              </a:ext>
            </a:extLst>
          </p:cNvPr>
          <p:cNvCxnSpPr/>
          <p:nvPr/>
        </p:nvCxnSpPr>
        <p:spPr>
          <a:xfrm>
            <a:off x="-446420" y="749884"/>
            <a:ext cx="11501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1EDFF07-AD09-D944-8A01-EC67FFA441EA}"/>
              </a:ext>
            </a:extLst>
          </p:cNvPr>
          <p:cNvCxnSpPr/>
          <p:nvPr/>
        </p:nvCxnSpPr>
        <p:spPr>
          <a:xfrm>
            <a:off x="-445353" y="829907"/>
            <a:ext cx="11501438" cy="0"/>
          </a:xfrm>
          <a:prstGeom prst="line">
            <a:avLst/>
          </a:prstGeom>
          <a:ln w="57150">
            <a:solidFill>
              <a:srgbClr val="068600"/>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DE9E5497-CD38-AD40-A406-3AAE9F5A3297}"/>
              </a:ext>
            </a:extLst>
          </p:cNvPr>
          <p:cNvSpPr/>
          <p:nvPr/>
        </p:nvSpPr>
        <p:spPr>
          <a:xfrm>
            <a:off x="82218" y="223306"/>
            <a:ext cx="8408061" cy="415498"/>
          </a:xfrm>
          <a:prstGeom prst="rect">
            <a:avLst/>
          </a:prstGeom>
          <a:noFill/>
        </p:spPr>
        <p:txBody>
          <a:bodyPr wrap="square">
            <a:spAutoFit/>
          </a:bodyPr>
          <a:lstStyle/>
          <a:p>
            <a:r>
              <a:rPr lang="es-EC" sz="1050" b="1" dirty="0"/>
              <a:t> AUTORES:  </a:t>
            </a:r>
            <a:r>
              <a:rPr lang="es-EC" sz="1050" dirty="0"/>
              <a:t>BRIONES NUÑEZ, FELIPE IGNACIO </a:t>
            </a:r>
          </a:p>
          <a:p>
            <a:r>
              <a:rPr lang="es-EC" sz="1050" dirty="0"/>
              <a:t>                      ECHEVERRÍA BURBANO, DAVID BOLÍVAR</a:t>
            </a:r>
            <a:endParaRPr lang="es-ES" sz="1050" dirty="0">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1C51098-A3DF-5949-8A16-7EE5935D57FE}"/>
              </a:ext>
            </a:extLst>
          </p:cNvPr>
          <p:cNvSpPr txBox="1"/>
          <p:nvPr/>
        </p:nvSpPr>
        <p:spPr>
          <a:xfrm>
            <a:off x="3338297" y="223306"/>
            <a:ext cx="2824086" cy="415498"/>
          </a:xfrm>
          <a:prstGeom prst="rect">
            <a:avLst/>
          </a:prstGeom>
          <a:noFill/>
          <a:ln>
            <a:noFill/>
          </a:ln>
        </p:spPr>
        <p:txBody>
          <a:bodyPr wrap="square" rtlCol="0">
            <a:spAutoFit/>
          </a:bodyPr>
          <a:lstStyle/>
          <a:p>
            <a:r>
              <a:rPr lang="es-ES" sz="1050" b="1" dirty="0">
                <a:latin typeface="Arial" panose="020B0604020202020204" pitchFamily="34" charset="0"/>
                <a:cs typeface="Arial" panose="020B0604020202020204" pitchFamily="34" charset="0"/>
              </a:rPr>
              <a:t>Director</a:t>
            </a:r>
            <a:r>
              <a:rPr lang="es-ES" sz="1050" dirty="0">
                <a:latin typeface="Arial" panose="020B0604020202020204" pitchFamily="34" charset="0"/>
                <a:cs typeface="Arial" panose="020B0604020202020204" pitchFamily="34" charset="0"/>
              </a:rPr>
              <a:t>:    Ing. Ramiro </a:t>
            </a:r>
            <a:r>
              <a:rPr lang="es-ES" sz="1050" dirty="0" err="1">
                <a:latin typeface="Arial" panose="020B0604020202020204" pitchFamily="34" charset="0"/>
                <a:cs typeface="Arial" panose="020B0604020202020204" pitchFamily="34" charset="0"/>
              </a:rPr>
              <a:t>Guerrón</a:t>
            </a:r>
            <a:r>
              <a:rPr lang="es-ES" sz="1050" dirty="0">
                <a:latin typeface="Arial" panose="020B0604020202020204" pitchFamily="34" charset="0"/>
                <a:cs typeface="Arial" panose="020B0604020202020204" pitchFamily="34" charset="0"/>
              </a:rPr>
              <a:t>, PhD        </a:t>
            </a:r>
          </a:p>
          <a:p>
            <a:r>
              <a:rPr lang="es-ES" sz="1050" b="1" dirty="0">
                <a:latin typeface="Arial" panose="020B0604020202020204" pitchFamily="34" charset="0"/>
                <a:cs typeface="Arial" panose="020B0604020202020204" pitchFamily="34" charset="0"/>
              </a:rPr>
              <a:t>Oponente: </a:t>
            </a:r>
            <a:r>
              <a:rPr lang="es-ES" sz="1050" dirty="0">
                <a:latin typeface="Arial" panose="020B0604020202020204" pitchFamily="34" charset="0"/>
                <a:cs typeface="Arial" panose="020B0604020202020204" pitchFamily="34" charset="0"/>
              </a:rPr>
              <a:t>Ing.  Sergio Castillo, PhD</a:t>
            </a:r>
          </a:p>
        </p:txBody>
      </p:sp>
      <p:sp>
        <p:nvSpPr>
          <p:cNvPr id="40" name="Rectángulo 39">
            <a:extLst>
              <a:ext uri="{FF2B5EF4-FFF2-40B4-BE49-F238E27FC236}">
                <a16:creationId xmlns:a16="http://schemas.microsoft.com/office/drawing/2014/main" id="{F83F82CB-8BEC-1847-965F-EC2C36A79D2D}"/>
              </a:ext>
            </a:extLst>
          </p:cNvPr>
          <p:cNvSpPr/>
          <p:nvPr/>
        </p:nvSpPr>
        <p:spPr>
          <a:xfrm>
            <a:off x="5478902" y="126554"/>
            <a:ext cx="6096000" cy="573940"/>
          </a:xfrm>
          <a:prstGeom prst="rect">
            <a:avLst/>
          </a:prstGeom>
        </p:spPr>
        <p:txBody>
          <a:bodyPr>
            <a:spAutoFit/>
          </a:bodyPr>
          <a:lstStyle/>
          <a:p>
            <a:pPr algn="ctr">
              <a:lnSpc>
                <a:spcPct val="150000"/>
              </a:lnSpc>
            </a:pPr>
            <a:r>
              <a:rPr lang="es-EC" sz="1100" b="1" dirty="0">
                <a:cs typeface="Arial" panose="020B0604020202020204" pitchFamily="34" charset="0"/>
              </a:rPr>
              <a:t>APLICACIONES DE LAS NUEVAS TECNOLOGÍAS DE LA INFORMACIÓN EN </a:t>
            </a:r>
          </a:p>
          <a:p>
            <a:pPr algn="ctr">
              <a:lnSpc>
                <a:spcPct val="150000"/>
              </a:lnSpc>
            </a:pPr>
            <a:r>
              <a:rPr lang="es-EC" sz="1100" b="1" dirty="0">
                <a:cs typeface="Arial" panose="020B0604020202020204" pitchFamily="34" charset="0"/>
              </a:rPr>
              <a:t>EL PROCESO DE ENSEÑANZA–APRENDIZAJE DE LA ESTADÍSTICA EN INGENIERÍA.</a:t>
            </a:r>
          </a:p>
        </p:txBody>
      </p:sp>
      <p:cxnSp>
        <p:nvCxnSpPr>
          <p:cNvPr id="41" name="Conector recto 40">
            <a:extLst>
              <a:ext uri="{FF2B5EF4-FFF2-40B4-BE49-F238E27FC236}">
                <a16:creationId xmlns:a16="http://schemas.microsoft.com/office/drawing/2014/main" id="{5FF5E0F6-B764-844A-97A6-1D1B55B750D9}"/>
              </a:ext>
            </a:extLst>
          </p:cNvPr>
          <p:cNvCxnSpPr/>
          <p:nvPr/>
        </p:nvCxnSpPr>
        <p:spPr>
          <a:xfrm>
            <a:off x="3196897" y="223306"/>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A5F59A8-FCC3-E34D-83A4-CAEF6E34FF74}"/>
              </a:ext>
            </a:extLst>
          </p:cNvPr>
          <p:cNvCxnSpPr/>
          <p:nvPr/>
        </p:nvCxnSpPr>
        <p:spPr>
          <a:xfrm>
            <a:off x="5921057" y="218543"/>
            <a:ext cx="0" cy="477188"/>
          </a:xfrm>
          <a:prstGeom prst="line">
            <a:avLst/>
          </a:prstGeom>
          <a:ln w="19050">
            <a:solidFill>
              <a:srgbClr val="068600"/>
            </a:solidFill>
          </a:ln>
        </p:spPr>
        <p:style>
          <a:lnRef idx="1">
            <a:schemeClr val="accent1"/>
          </a:lnRef>
          <a:fillRef idx="0">
            <a:schemeClr val="accent1"/>
          </a:fillRef>
          <a:effectRef idx="0">
            <a:schemeClr val="accent1"/>
          </a:effectRef>
          <a:fontRef idx="minor">
            <a:schemeClr val="tx1"/>
          </a:fontRef>
        </p:style>
      </p:cxnSp>
      <p:pic>
        <p:nvPicPr>
          <p:cNvPr id="9218" name="Picture 2" descr="Rstudio un IDE para el lenguaje de programación R en Linux | Desde Linux">
            <a:extLst>
              <a:ext uri="{FF2B5EF4-FFF2-40B4-BE49-F238E27FC236}">
                <a16:creationId xmlns:a16="http://schemas.microsoft.com/office/drawing/2014/main" id="{E8E64B15-B6F3-844A-B53E-2FD8BE0E6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243" y="1671086"/>
            <a:ext cx="3857627" cy="14454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Pubs - Introducción a Shiny (parte 1)">
            <a:extLst>
              <a:ext uri="{FF2B5EF4-FFF2-40B4-BE49-F238E27FC236}">
                <a16:creationId xmlns:a16="http://schemas.microsoft.com/office/drawing/2014/main" id="{82E78566-0322-9046-BC51-4FCC9E84A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613" y="1696882"/>
            <a:ext cx="2483941" cy="159681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Que es la nube en Internet- Mantenimiento informático">
            <a:extLst>
              <a:ext uri="{FF2B5EF4-FFF2-40B4-BE49-F238E27FC236}">
                <a16:creationId xmlns:a16="http://schemas.microsoft.com/office/drawing/2014/main" id="{34DC435C-166F-014C-97A1-24C281112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957712"/>
            <a:ext cx="3815595" cy="204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31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9821</TotalTime>
  <Words>3803</Words>
  <Application>Microsoft Macintosh PowerPoint</Application>
  <PresentationFormat>Panorámica</PresentationFormat>
  <Paragraphs>566</Paragraphs>
  <Slides>38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Calibri</vt:lpstr>
      <vt:lpstr>Calibri Light</vt:lpstr>
      <vt:lpstr>Cambria Math</vt:lpstr>
      <vt:lpstr>Consolas</vt:lpstr>
      <vt:lpstr>Helvetica</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briones</dc:creator>
  <cp:lastModifiedBy>Microsoft Office User</cp:lastModifiedBy>
  <cp:revision>88</cp:revision>
  <dcterms:created xsi:type="dcterms:W3CDTF">2020-03-08T17:30:10Z</dcterms:created>
  <dcterms:modified xsi:type="dcterms:W3CDTF">2021-08-05T15:41:17Z</dcterms:modified>
</cp:coreProperties>
</file>