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76" r:id="rId3"/>
    <p:sldId id="491" r:id="rId4"/>
    <p:sldId id="532" r:id="rId5"/>
    <p:sldId id="492" r:id="rId6"/>
    <p:sldId id="412" r:id="rId7"/>
    <p:sldId id="493" r:id="rId8"/>
    <p:sldId id="534" r:id="rId9"/>
    <p:sldId id="535" r:id="rId10"/>
    <p:sldId id="540" r:id="rId11"/>
    <p:sldId id="536" r:id="rId12"/>
    <p:sldId id="541" r:id="rId13"/>
    <p:sldId id="537" r:id="rId14"/>
    <p:sldId id="542" r:id="rId15"/>
    <p:sldId id="538" r:id="rId16"/>
    <p:sldId id="539" r:id="rId17"/>
    <p:sldId id="520" r:id="rId18"/>
    <p:sldId id="505" r:id="rId19"/>
    <p:sldId id="543" r:id="rId20"/>
    <p:sldId id="506" r:id="rId21"/>
    <p:sldId id="544" r:id="rId22"/>
    <p:sldId id="545" r:id="rId23"/>
    <p:sldId id="546" r:id="rId24"/>
    <p:sldId id="547" r:id="rId25"/>
    <p:sldId id="548" r:id="rId26"/>
    <p:sldId id="549" r:id="rId27"/>
    <p:sldId id="550" r:id="rId28"/>
    <p:sldId id="551" r:id="rId29"/>
    <p:sldId id="484" r:id="rId30"/>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 id="2" name="Michelle Velasco" initials="MV" lastIdx="1" clrIdx="1">
    <p:extLst>
      <p:ext uri="{19B8F6BF-5375-455C-9EA6-DF929625EA0E}">
        <p15:presenceInfo xmlns:p15="http://schemas.microsoft.com/office/powerpoint/2012/main" userId="83879a6cb6065f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96BA"/>
    <a:srgbClr val="E7ECEF"/>
    <a:srgbClr val="274C77"/>
    <a:srgbClr val="00713D"/>
    <a:srgbClr val="002200"/>
    <a:srgbClr val="004800"/>
    <a:srgbClr val="00A259"/>
    <a:srgbClr val="00703C"/>
    <a:srgbClr val="2F5597"/>
    <a:srgbClr val="F84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6" autoAdjust="0"/>
  </p:normalViewPr>
  <p:slideViewPr>
    <p:cSldViewPr snapToGrid="0">
      <p:cViewPr varScale="1">
        <p:scale>
          <a:sx n="46" d="100"/>
          <a:sy n="46" d="100"/>
        </p:scale>
        <p:origin x="43"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C"/>
        </a:p>
      </dgm:t>
    </dgm:pt>
    <dgm:pt modelId="{E26667A2-0F02-40F7-905C-33714D4CFFF8}">
      <dgm:prSet phldrT="[Texto]" custT="1"/>
      <dgm:spPr/>
      <dgm:t>
        <a:bodyPr/>
        <a:lstStyle/>
        <a:p>
          <a:r>
            <a:rPr lang="es-ES" sz="3600" dirty="0">
              <a:latin typeface="Times New Roman" panose="02020603050405020304" pitchFamily="18" charset="0"/>
              <a:cs typeface="Times New Roman" panose="02020603050405020304" pitchFamily="18" charset="0"/>
            </a:rPr>
            <a:t>1. Introducción</a:t>
          </a:r>
          <a:endParaRPr lang="es-EC" sz="3600" dirty="0">
            <a:latin typeface="Times New Roman" panose="02020603050405020304" pitchFamily="18" charset="0"/>
            <a:cs typeface="Times New Roman" panose="02020603050405020304" pitchFamily="18" charset="0"/>
          </a:endParaRPr>
        </a:p>
      </dgm:t>
    </dgm:pt>
    <dgm:pt modelId="{8B1C2A68-463C-47C7-8FDE-CFD399940A04}" type="parTrans" cxnId="{EA963412-D900-4085-BEBC-3ECF063C3190}">
      <dgm:prSet/>
      <dgm:spPr/>
      <dgm:t>
        <a:bodyPr/>
        <a:lstStyle/>
        <a:p>
          <a:endParaRPr lang="es-EC">
            <a:latin typeface="Times New Roman" panose="02020603050405020304" pitchFamily="18" charset="0"/>
            <a:cs typeface="Times New Roman" panose="02020603050405020304" pitchFamily="18" charset="0"/>
          </a:endParaRPr>
        </a:p>
      </dgm:t>
    </dgm:pt>
    <dgm:pt modelId="{48ACB82E-CFAD-4423-A85D-F82D66B24D65}" type="sibTrans" cxnId="{EA963412-D900-4085-BEBC-3ECF063C3190}">
      <dgm:prSet/>
      <dgm:spPr/>
      <dgm:t>
        <a:bodyPr/>
        <a:lstStyle/>
        <a:p>
          <a:endParaRPr lang="es-EC">
            <a:latin typeface="Times New Roman" panose="02020603050405020304" pitchFamily="18" charset="0"/>
            <a:cs typeface="Times New Roman" panose="02020603050405020304" pitchFamily="18" charset="0"/>
          </a:endParaRPr>
        </a:p>
      </dgm:t>
    </dgm:pt>
    <dgm:pt modelId="{684FD7E8-B7EE-42BB-81D9-92A3CDCC3F26}">
      <dgm:prSet phldrT="[Texto]" custT="1"/>
      <dgm:spPr/>
      <dgm:t>
        <a:bodyPr/>
        <a:lstStyle/>
        <a:p>
          <a:r>
            <a:rPr lang="es-ES" sz="3600">
              <a:latin typeface="Times New Roman" panose="02020603050405020304" pitchFamily="18" charset="0"/>
              <a:cs typeface="Times New Roman" panose="02020603050405020304" pitchFamily="18" charset="0"/>
            </a:rPr>
            <a:t>2. Objetivos</a:t>
          </a:r>
        </a:p>
      </dgm:t>
    </dgm:pt>
    <dgm:pt modelId="{38D06756-D7BD-44AE-8DE7-FFB070EEF172}" type="parTrans" cxnId="{BF0ECF18-FF8A-4CFD-B9CC-15D62C55EA69}">
      <dgm:prSet/>
      <dgm:spPr/>
      <dgm:t>
        <a:bodyPr/>
        <a:lstStyle/>
        <a:p>
          <a:endParaRPr lang="es-EC">
            <a:latin typeface="Times New Roman" panose="02020603050405020304" pitchFamily="18" charset="0"/>
            <a:cs typeface="Times New Roman" panose="02020603050405020304" pitchFamily="18" charset="0"/>
          </a:endParaRPr>
        </a:p>
      </dgm:t>
    </dgm:pt>
    <dgm:pt modelId="{E043971F-47D5-472E-93C1-65C6377895A2}" type="sibTrans" cxnId="{BF0ECF18-FF8A-4CFD-B9CC-15D62C55EA69}">
      <dgm:prSet/>
      <dgm:spPr/>
      <dgm:t>
        <a:bodyPr/>
        <a:lstStyle/>
        <a:p>
          <a:endParaRPr lang="es-EC">
            <a:latin typeface="Times New Roman" panose="02020603050405020304" pitchFamily="18" charset="0"/>
            <a:cs typeface="Times New Roman" panose="02020603050405020304" pitchFamily="18" charset="0"/>
          </a:endParaRPr>
        </a:p>
      </dgm:t>
    </dgm:pt>
    <dgm:pt modelId="{22162356-533B-4198-90D9-2EDC230D1977}">
      <dgm:prSet phldrT="[Texto]" custT="1"/>
      <dgm:spPr/>
      <dgm:t>
        <a:bodyPr/>
        <a:lstStyle/>
        <a:p>
          <a:r>
            <a:rPr lang="es-ES" sz="3600">
              <a:latin typeface="Times New Roman" panose="02020603050405020304" pitchFamily="18" charset="0"/>
              <a:cs typeface="Times New Roman" panose="02020603050405020304" pitchFamily="18" charset="0"/>
            </a:rPr>
            <a:t>3. Desarrollo </a:t>
          </a:r>
        </a:p>
      </dgm:t>
    </dgm:pt>
    <dgm:pt modelId="{95AECD25-101C-4822-B460-B18AF872B60F}" type="parTrans" cxnId="{0CAC66A9-1016-45D6-8A9B-AAA83BAB29A9}">
      <dgm:prSet/>
      <dgm:spPr/>
      <dgm:t>
        <a:bodyPr/>
        <a:lstStyle/>
        <a:p>
          <a:endParaRPr lang="es-EC">
            <a:latin typeface="Times New Roman" panose="02020603050405020304" pitchFamily="18" charset="0"/>
            <a:cs typeface="Times New Roman" panose="02020603050405020304" pitchFamily="18" charset="0"/>
          </a:endParaRPr>
        </a:p>
      </dgm:t>
    </dgm:pt>
    <dgm:pt modelId="{9902C5E6-676B-41F8-9B6E-B97DAC0390D1}" type="sibTrans" cxnId="{0CAC66A9-1016-45D6-8A9B-AAA83BAB29A9}">
      <dgm:prSet/>
      <dgm:spPr/>
      <dgm:t>
        <a:bodyPr/>
        <a:lstStyle/>
        <a:p>
          <a:endParaRPr lang="es-EC">
            <a:latin typeface="Times New Roman" panose="02020603050405020304" pitchFamily="18" charset="0"/>
            <a:cs typeface="Times New Roman" panose="02020603050405020304" pitchFamily="18" charset="0"/>
          </a:endParaRPr>
        </a:p>
      </dgm:t>
    </dgm:pt>
    <dgm:pt modelId="{7CE2E070-0EC2-4AE7-AD37-37F9275F34FC}">
      <dgm:prSet phldrT="[Texto]" custT="1"/>
      <dgm:spPr/>
      <dgm:t>
        <a:bodyPr/>
        <a:lstStyle/>
        <a:p>
          <a:r>
            <a:rPr lang="es-ES" sz="3600">
              <a:latin typeface="Times New Roman" panose="02020603050405020304" pitchFamily="18" charset="0"/>
              <a:cs typeface="Times New Roman" panose="02020603050405020304" pitchFamily="18" charset="0"/>
            </a:rPr>
            <a:t>4. Resultados</a:t>
          </a:r>
        </a:p>
      </dgm:t>
    </dgm:pt>
    <dgm:pt modelId="{928AA773-ADD5-44F8-BA2E-B6AB2C71C0B7}" type="parTrans" cxnId="{25A040DA-699F-47B6-B1A9-23DC2F2B08A0}">
      <dgm:prSet/>
      <dgm:spPr/>
      <dgm:t>
        <a:bodyPr/>
        <a:lstStyle/>
        <a:p>
          <a:endParaRPr lang="es-EC">
            <a:latin typeface="Times New Roman" panose="02020603050405020304" pitchFamily="18" charset="0"/>
            <a:cs typeface="Times New Roman" panose="02020603050405020304" pitchFamily="18" charset="0"/>
          </a:endParaRPr>
        </a:p>
      </dgm:t>
    </dgm:pt>
    <dgm:pt modelId="{C5D4F849-7A98-4823-8B7D-AC9A82468064}" type="sibTrans" cxnId="{25A040DA-699F-47B6-B1A9-23DC2F2B08A0}">
      <dgm:prSet/>
      <dgm:spPr/>
      <dgm:t>
        <a:bodyPr/>
        <a:lstStyle/>
        <a:p>
          <a:endParaRPr lang="es-EC">
            <a:latin typeface="Times New Roman" panose="02020603050405020304" pitchFamily="18" charset="0"/>
            <a:cs typeface="Times New Roman" panose="02020603050405020304" pitchFamily="18" charset="0"/>
          </a:endParaRPr>
        </a:p>
      </dgm:t>
    </dgm:pt>
    <dgm:pt modelId="{1A6FF4B2-49E6-476E-9128-6570C47CE8CC}">
      <dgm:prSet phldrT="[Texto]" custT="1"/>
      <dgm:spPr/>
      <dgm:t>
        <a:bodyPr/>
        <a:lstStyle/>
        <a:p>
          <a:r>
            <a:rPr lang="es-ES" sz="3600">
              <a:latin typeface="Times New Roman" panose="02020603050405020304" pitchFamily="18" charset="0"/>
              <a:cs typeface="Times New Roman" panose="02020603050405020304" pitchFamily="18" charset="0"/>
            </a:rPr>
            <a:t>5. Conclusiones y Recomendaciones</a:t>
          </a:r>
        </a:p>
      </dgm:t>
    </dgm:pt>
    <dgm:pt modelId="{0852FEF8-9E12-4788-B5A8-56E829D1BDEE}" type="parTrans" cxnId="{EF34C888-7EAD-4EA4-9F6C-C794D514E5F4}">
      <dgm:prSet/>
      <dgm:spPr/>
      <dgm:t>
        <a:bodyPr/>
        <a:lstStyle/>
        <a:p>
          <a:endParaRPr lang="es-EC">
            <a:latin typeface="Times New Roman" panose="02020603050405020304" pitchFamily="18" charset="0"/>
            <a:cs typeface="Times New Roman" panose="02020603050405020304" pitchFamily="18" charset="0"/>
          </a:endParaRPr>
        </a:p>
      </dgm:t>
    </dgm:pt>
    <dgm:pt modelId="{04E61C22-548C-4A3F-9C10-1BA905B44C51}" type="sibTrans" cxnId="{EF34C888-7EAD-4EA4-9F6C-C794D514E5F4}">
      <dgm:prSet/>
      <dgm:spPr/>
      <dgm:t>
        <a:bodyPr/>
        <a:lstStyle/>
        <a:p>
          <a:endParaRPr lang="es-EC">
            <a:latin typeface="Times New Roman" panose="02020603050405020304" pitchFamily="18" charset="0"/>
            <a:cs typeface="Times New Roman" panose="02020603050405020304" pitchFamily="18" charset="0"/>
          </a:endParaRPr>
        </a:p>
      </dgm:t>
    </dgm:pt>
    <dgm:pt modelId="{8DB946E9-88E2-4D6B-8846-706EE7E6BD85}" type="pres">
      <dgm:prSet presAssocID="{87B6FA0F-7101-4A99-BBA3-0FEC8E239276}" presName="vert0" presStyleCnt="0">
        <dgm:presLayoutVars>
          <dgm:dir/>
          <dgm:animOne val="branch"/>
          <dgm:animLvl val="lvl"/>
        </dgm:presLayoutVars>
      </dgm:prSet>
      <dgm:spPr/>
    </dgm:pt>
    <dgm:pt modelId="{9622D5ED-E38E-4DD1-B763-B7719141FC3E}" type="pres">
      <dgm:prSet presAssocID="{E26667A2-0F02-40F7-905C-33714D4CFFF8}" presName="thickLine" presStyleLbl="alignNode1" presStyleIdx="0" presStyleCnt="5"/>
      <dgm:spPr/>
    </dgm:pt>
    <dgm:pt modelId="{9065D2FD-9576-4775-9C95-E903A9E6B595}" type="pres">
      <dgm:prSet presAssocID="{E26667A2-0F02-40F7-905C-33714D4CFFF8}" presName="horz1" presStyleCnt="0"/>
      <dgm:spPr/>
    </dgm:pt>
    <dgm:pt modelId="{85AC2E49-3ED1-4223-A08C-B461811C3A27}" type="pres">
      <dgm:prSet presAssocID="{E26667A2-0F02-40F7-905C-33714D4CFFF8}" presName="tx1" presStyleLbl="revTx" presStyleIdx="0" presStyleCnt="5"/>
      <dgm:spPr/>
    </dgm:pt>
    <dgm:pt modelId="{A7D58F2D-A585-42BC-AEB2-E7E72F136E4B}" type="pres">
      <dgm:prSet presAssocID="{E26667A2-0F02-40F7-905C-33714D4CFFF8}" presName="vert1" presStyleCnt="0"/>
      <dgm:spPr/>
    </dgm:pt>
    <dgm:pt modelId="{11E8808E-ADC8-406B-8E9E-A6575B38F05D}" type="pres">
      <dgm:prSet presAssocID="{684FD7E8-B7EE-42BB-81D9-92A3CDCC3F26}" presName="thickLine" presStyleLbl="alignNode1" presStyleIdx="1" presStyleCnt="5"/>
      <dgm:spPr/>
    </dgm:pt>
    <dgm:pt modelId="{D392413E-2516-4D0B-8F40-5997A37B9E4A}" type="pres">
      <dgm:prSet presAssocID="{684FD7E8-B7EE-42BB-81D9-92A3CDCC3F26}" presName="horz1" presStyleCnt="0"/>
      <dgm:spPr/>
    </dgm:pt>
    <dgm:pt modelId="{BF79CC96-1015-4164-9B99-08A9063A9090}" type="pres">
      <dgm:prSet presAssocID="{684FD7E8-B7EE-42BB-81D9-92A3CDCC3F26}" presName="tx1" presStyleLbl="revTx" presStyleIdx="1" presStyleCnt="5"/>
      <dgm:spPr/>
    </dgm:pt>
    <dgm:pt modelId="{E070E89E-97F6-4BB3-8B56-36286E21CC00}" type="pres">
      <dgm:prSet presAssocID="{684FD7E8-B7EE-42BB-81D9-92A3CDCC3F26}" presName="vert1" presStyleCnt="0"/>
      <dgm:spPr/>
    </dgm:pt>
    <dgm:pt modelId="{A74663C3-153E-46E1-B920-F7BE938DCB9E}" type="pres">
      <dgm:prSet presAssocID="{22162356-533B-4198-90D9-2EDC230D1977}" presName="thickLine" presStyleLbl="alignNode1" presStyleIdx="2" presStyleCnt="5"/>
      <dgm:spPr/>
    </dgm:pt>
    <dgm:pt modelId="{37AA4203-B8E6-48BD-B4F7-25192EE087AD}" type="pres">
      <dgm:prSet presAssocID="{22162356-533B-4198-90D9-2EDC230D1977}" presName="horz1" presStyleCnt="0"/>
      <dgm:spPr/>
    </dgm:pt>
    <dgm:pt modelId="{5317FA13-CB7E-4E41-85EF-6FBC530159BE}" type="pres">
      <dgm:prSet presAssocID="{22162356-533B-4198-90D9-2EDC230D1977}" presName="tx1" presStyleLbl="revTx" presStyleIdx="2" presStyleCnt="5" custScaleY="90655"/>
      <dgm:spPr/>
    </dgm:pt>
    <dgm:pt modelId="{0F1EF14D-2C7A-4E9D-BAA5-8B209C6C6739}" type="pres">
      <dgm:prSet presAssocID="{22162356-533B-4198-90D9-2EDC230D1977}" presName="vert1" presStyleCnt="0"/>
      <dgm:spPr/>
    </dgm:pt>
    <dgm:pt modelId="{DC72C652-CED8-41BF-A082-D0519A4130F7}" type="pres">
      <dgm:prSet presAssocID="{7CE2E070-0EC2-4AE7-AD37-37F9275F34FC}" presName="thickLine" presStyleLbl="alignNode1" presStyleIdx="3" presStyleCnt="5"/>
      <dgm:spPr/>
    </dgm:pt>
    <dgm:pt modelId="{46E21729-A90F-497B-9E9E-52EDF6AA94B9}" type="pres">
      <dgm:prSet presAssocID="{7CE2E070-0EC2-4AE7-AD37-37F9275F34FC}" presName="horz1" presStyleCnt="0"/>
      <dgm:spPr/>
    </dgm:pt>
    <dgm:pt modelId="{FE83C7D7-EDFF-4617-8324-D12799D64A79}" type="pres">
      <dgm:prSet presAssocID="{7CE2E070-0EC2-4AE7-AD37-37F9275F34FC}" presName="tx1" presStyleLbl="revTx" presStyleIdx="3" presStyleCnt="5"/>
      <dgm:spPr/>
    </dgm:pt>
    <dgm:pt modelId="{4D9F21BE-0A64-4288-AD18-291770E5036C}" type="pres">
      <dgm:prSet presAssocID="{7CE2E070-0EC2-4AE7-AD37-37F9275F34FC}" presName="vert1" presStyleCnt="0"/>
      <dgm:spPr/>
    </dgm:pt>
    <dgm:pt modelId="{6877476B-9BAB-471B-A463-10F45E5C45EF}" type="pres">
      <dgm:prSet presAssocID="{1A6FF4B2-49E6-476E-9128-6570C47CE8CC}" presName="thickLine" presStyleLbl="alignNode1" presStyleIdx="4" presStyleCnt="5"/>
      <dgm:spPr/>
    </dgm:pt>
    <dgm:pt modelId="{4EA85487-AACB-4314-BDE7-88C950A27E3C}" type="pres">
      <dgm:prSet presAssocID="{1A6FF4B2-49E6-476E-9128-6570C47CE8CC}" presName="horz1" presStyleCnt="0"/>
      <dgm:spPr/>
    </dgm:pt>
    <dgm:pt modelId="{CCA60CFD-45D7-4D69-9963-5006EE7F87AC}" type="pres">
      <dgm:prSet presAssocID="{1A6FF4B2-49E6-476E-9128-6570C47CE8CC}" presName="tx1" presStyleLbl="revTx" presStyleIdx="4" presStyleCnt="5"/>
      <dgm:spPr/>
    </dgm:pt>
    <dgm:pt modelId="{6FDF97F2-75ED-4845-A761-5BF5DC6D70E3}" type="pres">
      <dgm:prSet presAssocID="{1A6FF4B2-49E6-476E-9128-6570C47CE8CC}" presName="vert1" presStyleCnt="0"/>
      <dgm:spPr/>
    </dgm:pt>
  </dgm:ptLst>
  <dgm:cxnLst>
    <dgm:cxn modelId="{ACC4C30A-4985-427B-9E22-2D09FA50214C}" type="presOf" srcId="{1A6FF4B2-49E6-476E-9128-6570C47CE8CC}" destId="{CCA60CFD-45D7-4D69-9963-5006EE7F87AC}" srcOrd="0" destOrd="0" presId="urn:microsoft.com/office/officeart/2008/layout/LinedList"/>
    <dgm:cxn modelId="{CE85D511-ED62-4859-ABF1-71289DDF2E35}" type="presOf" srcId="{E26667A2-0F02-40F7-905C-33714D4CFFF8}" destId="{85AC2E49-3ED1-4223-A08C-B461811C3A27}" srcOrd="0" destOrd="0" presId="urn:microsoft.com/office/officeart/2008/layout/LinedList"/>
    <dgm:cxn modelId="{EA963412-D900-4085-BEBC-3ECF063C3190}" srcId="{87B6FA0F-7101-4A99-BBA3-0FEC8E239276}" destId="{E26667A2-0F02-40F7-905C-33714D4CFFF8}" srcOrd="0" destOrd="0" parTransId="{8B1C2A68-463C-47C7-8FDE-CFD399940A04}" sibTransId="{48ACB82E-CFAD-4423-A85D-F82D66B24D65}"/>
    <dgm:cxn modelId="{BF0ECF18-FF8A-4CFD-B9CC-15D62C55EA69}" srcId="{87B6FA0F-7101-4A99-BBA3-0FEC8E239276}" destId="{684FD7E8-B7EE-42BB-81D9-92A3CDCC3F26}" srcOrd="1" destOrd="0" parTransId="{38D06756-D7BD-44AE-8DE7-FFB070EEF172}" sibTransId="{E043971F-47D5-472E-93C1-65C6377895A2}"/>
    <dgm:cxn modelId="{5D126C47-5F9F-45F9-A870-1932F12BF501}" type="presOf" srcId="{87B6FA0F-7101-4A99-BBA3-0FEC8E239276}" destId="{8DB946E9-88E2-4D6B-8846-706EE7E6BD85}" srcOrd="0" destOrd="0" presId="urn:microsoft.com/office/officeart/2008/layout/LinedList"/>
    <dgm:cxn modelId="{E77E606A-0A07-4064-9A30-508C8CCDD7F8}" type="presOf" srcId="{7CE2E070-0EC2-4AE7-AD37-37F9275F34FC}" destId="{FE83C7D7-EDFF-4617-8324-D12799D64A79}" srcOrd="0" destOrd="0" presId="urn:microsoft.com/office/officeart/2008/layout/LinedList"/>
    <dgm:cxn modelId="{EF34C888-7EAD-4EA4-9F6C-C794D514E5F4}" srcId="{87B6FA0F-7101-4A99-BBA3-0FEC8E239276}" destId="{1A6FF4B2-49E6-476E-9128-6570C47CE8CC}" srcOrd="4" destOrd="0" parTransId="{0852FEF8-9E12-4788-B5A8-56E829D1BDEE}" sibTransId="{04E61C22-548C-4A3F-9C10-1BA905B44C51}"/>
    <dgm:cxn modelId="{278A4A89-1531-4B07-83C9-C5907577670A}" type="presOf" srcId="{22162356-533B-4198-90D9-2EDC230D1977}" destId="{5317FA13-CB7E-4E41-85EF-6FBC530159BE}" srcOrd="0" destOrd="0" presId="urn:microsoft.com/office/officeart/2008/layout/LinedList"/>
    <dgm:cxn modelId="{F1DDEA8C-B4DE-443F-95B8-F3CCB46F3EF6}" type="presOf" srcId="{684FD7E8-B7EE-42BB-81D9-92A3CDCC3F26}" destId="{BF79CC96-1015-4164-9B99-08A9063A9090}" srcOrd="0" destOrd="0" presId="urn:microsoft.com/office/officeart/2008/layout/LinedList"/>
    <dgm:cxn modelId="{0CAC66A9-1016-45D6-8A9B-AAA83BAB29A9}" srcId="{87B6FA0F-7101-4A99-BBA3-0FEC8E239276}" destId="{22162356-533B-4198-90D9-2EDC230D1977}" srcOrd="2" destOrd="0" parTransId="{95AECD25-101C-4822-B460-B18AF872B60F}" sibTransId="{9902C5E6-676B-41F8-9B6E-B97DAC0390D1}"/>
    <dgm:cxn modelId="{25A040DA-699F-47B6-B1A9-23DC2F2B08A0}" srcId="{87B6FA0F-7101-4A99-BBA3-0FEC8E239276}" destId="{7CE2E070-0EC2-4AE7-AD37-37F9275F34FC}" srcOrd="3" destOrd="0" parTransId="{928AA773-ADD5-44F8-BA2E-B6AB2C71C0B7}" sibTransId="{C5D4F849-7A98-4823-8B7D-AC9A82468064}"/>
    <dgm:cxn modelId="{94E26AAC-CE39-4F8E-9962-D7E19C500782}" type="presParOf" srcId="{8DB946E9-88E2-4D6B-8846-706EE7E6BD85}" destId="{9622D5ED-E38E-4DD1-B763-B7719141FC3E}" srcOrd="0" destOrd="0" presId="urn:microsoft.com/office/officeart/2008/layout/LinedList"/>
    <dgm:cxn modelId="{C761310B-1A47-4EDA-BB0D-0288364031D0}" type="presParOf" srcId="{8DB946E9-88E2-4D6B-8846-706EE7E6BD85}" destId="{9065D2FD-9576-4775-9C95-E903A9E6B595}" srcOrd="1" destOrd="0" presId="urn:microsoft.com/office/officeart/2008/layout/LinedList"/>
    <dgm:cxn modelId="{98954C70-22E6-4C48-9E6E-CDEF4D7B8F5D}" type="presParOf" srcId="{9065D2FD-9576-4775-9C95-E903A9E6B595}" destId="{85AC2E49-3ED1-4223-A08C-B461811C3A27}" srcOrd="0" destOrd="0" presId="urn:microsoft.com/office/officeart/2008/layout/LinedList"/>
    <dgm:cxn modelId="{34595C04-C5FB-4A48-8B6D-B43F4D4BD9D0}" type="presParOf" srcId="{9065D2FD-9576-4775-9C95-E903A9E6B595}" destId="{A7D58F2D-A585-42BC-AEB2-E7E72F136E4B}" srcOrd="1" destOrd="0" presId="urn:microsoft.com/office/officeart/2008/layout/LinedList"/>
    <dgm:cxn modelId="{BC7B12B4-81D0-418C-A8A8-703092F36A8E}" type="presParOf" srcId="{8DB946E9-88E2-4D6B-8846-706EE7E6BD85}" destId="{11E8808E-ADC8-406B-8E9E-A6575B38F05D}" srcOrd="2" destOrd="0" presId="urn:microsoft.com/office/officeart/2008/layout/LinedList"/>
    <dgm:cxn modelId="{A0B91854-8C65-4134-9172-F8B46D8B603D}" type="presParOf" srcId="{8DB946E9-88E2-4D6B-8846-706EE7E6BD85}" destId="{D392413E-2516-4D0B-8F40-5997A37B9E4A}" srcOrd="3" destOrd="0" presId="urn:microsoft.com/office/officeart/2008/layout/LinedList"/>
    <dgm:cxn modelId="{04DB2693-6E9B-4E31-9A94-159FAB580ED7}" type="presParOf" srcId="{D392413E-2516-4D0B-8F40-5997A37B9E4A}" destId="{BF79CC96-1015-4164-9B99-08A9063A9090}" srcOrd="0" destOrd="0" presId="urn:microsoft.com/office/officeart/2008/layout/LinedList"/>
    <dgm:cxn modelId="{70E82F41-8473-464C-857E-22FFB6DA13A2}" type="presParOf" srcId="{D392413E-2516-4D0B-8F40-5997A37B9E4A}" destId="{E070E89E-97F6-4BB3-8B56-36286E21CC00}" srcOrd="1" destOrd="0" presId="urn:microsoft.com/office/officeart/2008/layout/LinedList"/>
    <dgm:cxn modelId="{C79E5911-F60B-4743-B8F1-825DB4B17B2D}" type="presParOf" srcId="{8DB946E9-88E2-4D6B-8846-706EE7E6BD85}" destId="{A74663C3-153E-46E1-B920-F7BE938DCB9E}" srcOrd="4" destOrd="0" presId="urn:microsoft.com/office/officeart/2008/layout/LinedList"/>
    <dgm:cxn modelId="{4681BC16-D926-4801-B230-C85194E5D361}" type="presParOf" srcId="{8DB946E9-88E2-4D6B-8846-706EE7E6BD85}" destId="{37AA4203-B8E6-48BD-B4F7-25192EE087AD}" srcOrd="5" destOrd="0" presId="urn:microsoft.com/office/officeart/2008/layout/LinedList"/>
    <dgm:cxn modelId="{34D0A618-57B4-4955-B5D4-0C20F1EDE869}" type="presParOf" srcId="{37AA4203-B8E6-48BD-B4F7-25192EE087AD}" destId="{5317FA13-CB7E-4E41-85EF-6FBC530159BE}" srcOrd="0" destOrd="0" presId="urn:microsoft.com/office/officeart/2008/layout/LinedList"/>
    <dgm:cxn modelId="{00AE76DC-8401-4CA3-9A5C-760ECC493084}" type="presParOf" srcId="{37AA4203-B8E6-48BD-B4F7-25192EE087AD}" destId="{0F1EF14D-2C7A-4E9D-BAA5-8B209C6C6739}" srcOrd="1" destOrd="0" presId="urn:microsoft.com/office/officeart/2008/layout/LinedList"/>
    <dgm:cxn modelId="{B51B8FB3-D483-4E9A-B6EE-E00EE3673AC1}" type="presParOf" srcId="{8DB946E9-88E2-4D6B-8846-706EE7E6BD85}" destId="{DC72C652-CED8-41BF-A082-D0519A4130F7}" srcOrd="6" destOrd="0" presId="urn:microsoft.com/office/officeart/2008/layout/LinedList"/>
    <dgm:cxn modelId="{045581C6-2BF1-4DC1-A301-D1F966E8C7CB}" type="presParOf" srcId="{8DB946E9-88E2-4D6B-8846-706EE7E6BD85}" destId="{46E21729-A90F-497B-9E9E-52EDF6AA94B9}" srcOrd="7" destOrd="0" presId="urn:microsoft.com/office/officeart/2008/layout/LinedList"/>
    <dgm:cxn modelId="{50CDBE40-24BA-4FE4-BD4C-2EAD8A4DE7AA}" type="presParOf" srcId="{46E21729-A90F-497B-9E9E-52EDF6AA94B9}" destId="{FE83C7D7-EDFF-4617-8324-D12799D64A79}" srcOrd="0" destOrd="0" presId="urn:microsoft.com/office/officeart/2008/layout/LinedList"/>
    <dgm:cxn modelId="{373E195E-2687-4EDF-973C-60B330D8AF69}" type="presParOf" srcId="{46E21729-A90F-497B-9E9E-52EDF6AA94B9}" destId="{4D9F21BE-0A64-4288-AD18-291770E5036C}" srcOrd="1" destOrd="0" presId="urn:microsoft.com/office/officeart/2008/layout/LinedList"/>
    <dgm:cxn modelId="{FDBD5A77-145F-4257-B9F9-635CBE709C91}" type="presParOf" srcId="{8DB946E9-88E2-4D6B-8846-706EE7E6BD85}" destId="{6877476B-9BAB-471B-A463-10F45E5C45EF}" srcOrd="8" destOrd="0" presId="urn:microsoft.com/office/officeart/2008/layout/LinedList"/>
    <dgm:cxn modelId="{C7A20629-9363-43DA-8141-E8BA2BD6177B}" type="presParOf" srcId="{8DB946E9-88E2-4D6B-8846-706EE7E6BD85}" destId="{4EA85487-AACB-4314-BDE7-88C950A27E3C}" srcOrd="9" destOrd="0" presId="urn:microsoft.com/office/officeart/2008/layout/LinedList"/>
    <dgm:cxn modelId="{B1816A10-A3F8-4C8D-AB0A-D09DB7E90E69}" type="presParOf" srcId="{4EA85487-AACB-4314-BDE7-88C950A27E3C}" destId="{CCA60CFD-45D7-4D69-9963-5006EE7F87AC}" srcOrd="0" destOrd="0" presId="urn:microsoft.com/office/officeart/2008/layout/LinedList"/>
    <dgm:cxn modelId="{DDADD788-FFF9-49F1-A781-8141CA7BA076}" type="presParOf" srcId="{4EA85487-AACB-4314-BDE7-88C950A27E3C}" destId="{6FDF97F2-75ED-4845-A761-5BF5DC6D70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FB8C9-03ED-49CB-B4DE-8D181301BEA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C"/>
        </a:p>
      </dgm:t>
    </dgm:pt>
    <dgm:pt modelId="{C8985749-DD58-45C6-AD11-B3AE8B0C90F5}">
      <dgm:prSet phldrT="[Texto]" custT="1"/>
      <dgm:spPr>
        <a:solidFill>
          <a:srgbClr val="00703C"/>
        </a:solidFill>
      </dgm:spPr>
      <dgm:t>
        <a:bodyPr/>
        <a:lstStyle/>
        <a:p>
          <a:pPr algn="ctr"/>
          <a:r>
            <a:rPr lang="es-ES" sz="3200" dirty="0">
              <a:latin typeface="Times New Roman" panose="02020603050405020304" pitchFamily="18" charset="0"/>
              <a:cs typeface="Times New Roman" panose="02020603050405020304" pitchFamily="18" charset="0"/>
            </a:rPr>
            <a:t>Objetivo General</a:t>
          </a:r>
          <a:endParaRPr lang="es-EC" sz="3200" dirty="0">
            <a:latin typeface="Times New Roman" panose="02020603050405020304" pitchFamily="18" charset="0"/>
            <a:cs typeface="Times New Roman" panose="02020603050405020304" pitchFamily="18" charset="0"/>
          </a:endParaRPr>
        </a:p>
      </dgm:t>
    </dgm:pt>
    <dgm:pt modelId="{39C16294-B9C5-424A-858F-6829C1F42644}" type="par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6E992696-E248-4950-90E1-0D6117459E0C}" type="sib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C892DDE6-1224-47EB-BC64-2E861E80666F}">
      <dgm:prSet phldrT="[Texto]" custT="1"/>
      <dgm:spPr>
        <a:ln>
          <a:solidFill>
            <a:srgbClr val="004800"/>
          </a:solidFill>
        </a:ln>
      </dgm:spPr>
      <dgm:t>
        <a:bodyPr/>
        <a:lstStyle/>
        <a:p>
          <a:pPr algn="just"/>
          <a:r>
            <a:rPr lang="es-EC" sz="2000" dirty="0">
              <a:latin typeface="Times New Roman" panose="02020603050405020304" pitchFamily="18" charset="0"/>
              <a:cs typeface="Times New Roman" panose="02020603050405020304" pitchFamily="18" charset="0"/>
            </a:rPr>
            <a:t>Diseñar y construir un robot social interactivo para la enseñanza de ajedrez a niños de 6 a 9 años.</a:t>
          </a:r>
          <a:endParaRPr lang="es-ES" sz="2000" dirty="0">
            <a:latin typeface="Times New Roman" panose="02020603050405020304" pitchFamily="18" charset="0"/>
            <a:cs typeface="Times New Roman" panose="02020603050405020304" pitchFamily="18" charset="0"/>
          </a:endParaRPr>
        </a:p>
      </dgm:t>
    </dgm:pt>
    <dgm:pt modelId="{80DB0BC5-4BBB-4956-8F29-44C05A3D5E90}" type="par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CEBE3E33-499F-4FF3-A4C5-3CEEA247D5A1}" type="sib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E30DEB70-AB31-4C1E-8B7F-2FE77041CC03}" type="pres">
      <dgm:prSet presAssocID="{45FFB8C9-03ED-49CB-B4DE-8D181301BEA4}" presName="linear" presStyleCnt="0">
        <dgm:presLayoutVars>
          <dgm:dir/>
          <dgm:animLvl val="lvl"/>
          <dgm:resizeHandles val="exact"/>
        </dgm:presLayoutVars>
      </dgm:prSet>
      <dgm:spPr/>
    </dgm:pt>
    <dgm:pt modelId="{8BD9ACDC-CDC2-4947-9587-99E2D8C5FC25}" type="pres">
      <dgm:prSet presAssocID="{C8985749-DD58-45C6-AD11-B3AE8B0C90F5}" presName="parentLin" presStyleCnt="0"/>
      <dgm:spPr/>
    </dgm:pt>
    <dgm:pt modelId="{775A8A1F-35AC-431F-B4F1-B2D26300C0AD}" type="pres">
      <dgm:prSet presAssocID="{C8985749-DD58-45C6-AD11-B3AE8B0C90F5}" presName="parentLeftMargin" presStyleLbl="node1" presStyleIdx="0" presStyleCnt="1"/>
      <dgm:spPr/>
    </dgm:pt>
    <dgm:pt modelId="{8078C31E-A38E-4675-A58E-11C16CDA0FE2}" type="pres">
      <dgm:prSet presAssocID="{C8985749-DD58-45C6-AD11-B3AE8B0C90F5}" presName="parentText" presStyleLbl="node1" presStyleIdx="0" presStyleCnt="1" custScaleX="47209" custScaleY="113048">
        <dgm:presLayoutVars>
          <dgm:chMax val="0"/>
          <dgm:bulletEnabled val="1"/>
        </dgm:presLayoutVars>
      </dgm:prSet>
      <dgm:spPr/>
    </dgm:pt>
    <dgm:pt modelId="{945F35C1-694C-443E-BF83-9ED828AB21E8}" type="pres">
      <dgm:prSet presAssocID="{C8985749-DD58-45C6-AD11-B3AE8B0C90F5}" presName="negativeSpace" presStyleCnt="0"/>
      <dgm:spPr/>
    </dgm:pt>
    <dgm:pt modelId="{1E7890BB-EB01-4CEC-940D-AF8562C7259C}" type="pres">
      <dgm:prSet presAssocID="{C8985749-DD58-45C6-AD11-B3AE8B0C90F5}" presName="childText" presStyleLbl="conFgAcc1" presStyleIdx="0" presStyleCnt="1">
        <dgm:presLayoutVars>
          <dgm:bulletEnabled val="1"/>
        </dgm:presLayoutVars>
      </dgm:prSet>
      <dgm:spPr/>
    </dgm:pt>
  </dgm:ptLst>
  <dgm:cxnLst>
    <dgm:cxn modelId="{4B29C235-560B-4CB5-9E83-3188895EDEC3}" srcId="{45FFB8C9-03ED-49CB-B4DE-8D181301BEA4}" destId="{C8985749-DD58-45C6-AD11-B3AE8B0C90F5}" srcOrd="0" destOrd="0" parTransId="{39C16294-B9C5-424A-858F-6829C1F42644}" sibTransId="{6E992696-E248-4950-90E1-0D6117459E0C}"/>
    <dgm:cxn modelId="{97B83E51-BAE9-4716-AEC0-C89AA2DA205F}" type="presOf" srcId="{C892DDE6-1224-47EB-BC64-2E861E80666F}" destId="{1E7890BB-EB01-4CEC-940D-AF8562C7259C}" srcOrd="0" destOrd="0" presId="urn:microsoft.com/office/officeart/2005/8/layout/list1"/>
    <dgm:cxn modelId="{645DF853-138A-43ED-9B48-1F3B9AF51613}" type="presOf" srcId="{C8985749-DD58-45C6-AD11-B3AE8B0C90F5}" destId="{775A8A1F-35AC-431F-B4F1-B2D26300C0AD}" srcOrd="0" destOrd="0" presId="urn:microsoft.com/office/officeart/2005/8/layout/list1"/>
    <dgm:cxn modelId="{02716E58-FE85-4F22-871E-33851AADF83E}" type="presOf" srcId="{45FFB8C9-03ED-49CB-B4DE-8D181301BEA4}" destId="{E30DEB70-AB31-4C1E-8B7F-2FE77041CC03}" srcOrd="0" destOrd="0" presId="urn:microsoft.com/office/officeart/2005/8/layout/list1"/>
    <dgm:cxn modelId="{8E829496-B217-49F9-80B2-93E242E1EFB3}" srcId="{C8985749-DD58-45C6-AD11-B3AE8B0C90F5}" destId="{C892DDE6-1224-47EB-BC64-2E861E80666F}" srcOrd="0" destOrd="0" parTransId="{80DB0BC5-4BBB-4956-8F29-44C05A3D5E90}" sibTransId="{CEBE3E33-499F-4FF3-A4C5-3CEEA247D5A1}"/>
    <dgm:cxn modelId="{082025A6-9142-4103-98D3-973EE205606F}" type="presOf" srcId="{C8985749-DD58-45C6-AD11-B3AE8B0C90F5}" destId="{8078C31E-A38E-4675-A58E-11C16CDA0FE2}" srcOrd="1" destOrd="0" presId="urn:microsoft.com/office/officeart/2005/8/layout/list1"/>
    <dgm:cxn modelId="{749C0C0A-C0F3-4546-BE87-CDC98312CDE5}" type="presParOf" srcId="{E30DEB70-AB31-4C1E-8B7F-2FE77041CC03}" destId="{8BD9ACDC-CDC2-4947-9587-99E2D8C5FC25}" srcOrd="0" destOrd="0" presId="urn:microsoft.com/office/officeart/2005/8/layout/list1"/>
    <dgm:cxn modelId="{47EFF429-6764-4E14-9775-F0941BF4219A}" type="presParOf" srcId="{8BD9ACDC-CDC2-4947-9587-99E2D8C5FC25}" destId="{775A8A1F-35AC-431F-B4F1-B2D26300C0AD}" srcOrd="0" destOrd="0" presId="urn:microsoft.com/office/officeart/2005/8/layout/list1"/>
    <dgm:cxn modelId="{B6E0FE98-671F-4CC8-8459-BB920E1230C6}" type="presParOf" srcId="{8BD9ACDC-CDC2-4947-9587-99E2D8C5FC25}" destId="{8078C31E-A38E-4675-A58E-11C16CDA0FE2}" srcOrd="1" destOrd="0" presId="urn:microsoft.com/office/officeart/2005/8/layout/list1"/>
    <dgm:cxn modelId="{13299FA7-666B-4B34-BF61-A3567ED74E2D}" type="presParOf" srcId="{E30DEB70-AB31-4C1E-8B7F-2FE77041CC03}" destId="{945F35C1-694C-443E-BF83-9ED828AB21E8}" srcOrd="1" destOrd="0" presId="urn:microsoft.com/office/officeart/2005/8/layout/list1"/>
    <dgm:cxn modelId="{F0463E0E-C5B9-4618-ACE4-D2B3FBB85C89}" type="presParOf" srcId="{E30DEB70-AB31-4C1E-8B7F-2FE77041CC03}" destId="{1E7890BB-EB01-4CEC-940D-AF8562C7259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5BEACB3-993D-40F1-B26A-004A7464192E}" type="doc">
      <dgm:prSet loTypeId="urn:microsoft.com/office/officeart/2005/8/layout/process4" loCatId="list" qsTypeId="urn:microsoft.com/office/officeart/2005/8/quickstyle/simple5" qsCatId="simple" csTypeId="urn:microsoft.com/office/officeart/2005/8/colors/colorful5" csCatId="colorful" phldr="1"/>
      <dgm:spPr/>
      <dgm:t>
        <a:bodyPr/>
        <a:lstStyle/>
        <a:p>
          <a:endParaRPr lang="es-EC"/>
        </a:p>
      </dgm:t>
    </dgm:pt>
    <dgm:pt modelId="{FA78F827-928A-4307-ABBF-07B4BCE83F5B}">
      <dgm:prSet phldrT="[Texto]"/>
      <dgm:spPr/>
      <dgm:t>
        <a:bodyPr/>
        <a:lstStyle/>
        <a:p>
          <a:r>
            <a:rPr lang="es-EC" dirty="0"/>
            <a:t>Nivel 1: Identificación de piezas</a:t>
          </a:r>
        </a:p>
      </dgm:t>
    </dgm:pt>
    <dgm:pt modelId="{B0F12081-6F24-4E63-98DA-C038C5EDE4A6}" type="parTrans" cxnId="{3912DDA2-774A-4AB5-89D1-077BB0EECC0E}">
      <dgm:prSet/>
      <dgm:spPr/>
      <dgm:t>
        <a:bodyPr/>
        <a:lstStyle/>
        <a:p>
          <a:endParaRPr lang="es-EC"/>
        </a:p>
      </dgm:t>
    </dgm:pt>
    <dgm:pt modelId="{8E74FBB9-739E-45D1-91C6-4C1995576FC3}" type="sibTrans" cxnId="{3912DDA2-774A-4AB5-89D1-077BB0EECC0E}">
      <dgm:prSet/>
      <dgm:spPr/>
      <dgm:t>
        <a:bodyPr/>
        <a:lstStyle/>
        <a:p>
          <a:endParaRPr lang="es-EC"/>
        </a:p>
      </dgm:t>
    </dgm:pt>
    <dgm:pt modelId="{D270530A-B5E0-4069-B61E-79BF2586177E}">
      <dgm:prSet phldrT="[Texto]"/>
      <dgm:spPr/>
      <dgm:t>
        <a:bodyPr/>
        <a:lstStyle/>
        <a:p>
          <a:r>
            <a:rPr lang="es-EC" dirty="0"/>
            <a:t>Aprender</a:t>
          </a:r>
        </a:p>
        <a:p>
          <a:r>
            <a:rPr lang="es-EC" dirty="0"/>
            <a:t>Dar el nombre de la pieza seleccionada por el usuario</a:t>
          </a:r>
        </a:p>
      </dgm:t>
    </dgm:pt>
    <dgm:pt modelId="{DBF23911-B692-4D33-8D08-205112358CE1}" type="parTrans" cxnId="{00F288BA-0A58-4700-AE4B-08D0127E3664}">
      <dgm:prSet/>
      <dgm:spPr/>
      <dgm:t>
        <a:bodyPr/>
        <a:lstStyle/>
        <a:p>
          <a:endParaRPr lang="es-EC"/>
        </a:p>
      </dgm:t>
    </dgm:pt>
    <dgm:pt modelId="{BC3EFE5E-9C08-4E79-90F1-6331512749F3}" type="sibTrans" cxnId="{00F288BA-0A58-4700-AE4B-08D0127E3664}">
      <dgm:prSet/>
      <dgm:spPr/>
      <dgm:t>
        <a:bodyPr/>
        <a:lstStyle/>
        <a:p>
          <a:endParaRPr lang="es-EC"/>
        </a:p>
      </dgm:t>
    </dgm:pt>
    <dgm:pt modelId="{FC644207-DDD6-4357-820D-7B9E7EE43F1C}">
      <dgm:prSet phldrT="[Texto]"/>
      <dgm:spPr/>
      <dgm:t>
        <a:bodyPr/>
        <a:lstStyle/>
        <a:p>
          <a:r>
            <a:rPr lang="es-EC" dirty="0"/>
            <a:t>Practicar</a:t>
          </a:r>
        </a:p>
        <a:p>
          <a:r>
            <a:rPr lang="es-EC" dirty="0"/>
            <a:t>Solicitar al usuario una pieza por su nombre</a:t>
          </a:r>
        </a:p>
      </dgm:t>
    </dgm:pt>
    <dgm:pt modelId="{AFCB2D37-C800-457F-8B72-852796490B9A}" type="parTrans" cxnId="{8CA5655D-38F3-48FB-9C9E-580B6DBE74B0}">
      <dgm:prSet/>
      <dgm:spPr/>
      <dgm:t>
        <a:bodyPr/>
        <a:lstStyle/>
        <a:p>
          <a:endParaRPr lang="es-EC"/>
        </a:p>
      </dgm:t>
    </dgm:pt>
    <dgm:pt modelId="{682AF5F3-CDA5-4D36-8DC6-B9BA9083E127}" type="sibTrans" cxnId="{8CA5655D-38F3-48FB-9C9E-580B6DBE74B0}">
      <dgm:prSet/>
      <dgm:spPr/>
      <dgm:t>
        <a:bodyPr/>
        <a:lstStyle/>
        <a:p>
          <a:endParaRPr lang="es-EC"/>
        </a:p>
      </dgm:t>
    </dgm:pt>
    <dgm:pt modelId="{BA170E15-FEA4-46C1-9393-3B4D2ED9E1CE}">
      <dgm:prSet phldrT="[Texto]"/>
      <dgm:spPr/>
      <dgm:t>
        <a:bodyPr/>
        <a:lstStyle/>
        <a:p>
          <a:r>
            <a:rPr lang="es-EC" dirty="0"/>
            <a:t>Nivel 2: Movimiento de las piezas</a:t>
          </a:r>
        </a:p>
      </dgm:t>
    </dgm:pt>
    <dgm:pt modelId="{64BB7C53-FE2F-469A-9430-F4A19E1AFCDF}" type="parTrans" cxnId="{13E62C52-B074-471A-8225-E8D5F501015D}">
      <dgm:prSet/>
      <dgm:spPr/>
      <dgm:t>
        <a:bodyPr/>
        <a:lstStyle/>
        <a:p>
          <a:endParaRPr lang="es-EC"/>
        </a:p>
      </dgm:t>
    </dgm:pt>
    <dgm:pt modelId="{772CF59D-80BF-4146-A29B-7CB3F2A61AC4}" type="sibTrans" cxnId="{13E62C52-B074-471A-8225-E8D5F501015D}">
      <dgm:prSet/>
      <dgm:spPr/>
      <dgm:t>
        <a:bodyPr/>
        <a:lstStyle/>
        <a:p>
          <a:endParaRPr lang="es-EC"/>
        </a:p>
      </dgm:t>
    </dgm:pt>
    <dgm:pt modelId="{ADCFE3AD-73A9-4924-8135-F2B0BF25BEA3}">
      <dgm:prSet phldrT="[Texto]"/>
      <dgm:spPr/>
      <dgm:t>
        <a:bodyPr/>
        <a:lstStyle/>
        <a:p>
          <a:r>
            <a:rPr lang="es-EC" dirty="0"/>
            <a:t>Aprender</a:t>
          </a:r>
        </a:p>
        <a:p>
          <a:r>
            <a:rPr lang="es-EC" dirty="0"/>
            <a:t>Dar las instrucciones de movimiento para la pieza seleccionada</a:t>
          </a:r>
        </a:p>
      </dgm:t>
    </dgm:pt>
    <dgm:pt modelId="{6AC01B26-DEA6-478D-A4C6-D5610715FA2C}" type="parTrans" cxnId="{DEE4CBE8-A2E6-47D8-B572-04486560825D}">
      <dgm:prSet/>
      <dgm:spPr/>
      <dgm:t>
        <a:bodyPr/>
        <a:lstStyle/>
        <a:p>
          <a:endParaRPr lang="es-EC"/>
        </a:p>
      </dgm:t>
    </dgm:pt>
    <dgm:pt modelId="{3B26DF31-3A59-49BE-90A5-535BD2D9BF39}" type="sibTrans" cxnId="{DEE4CBE8-A2E6-47D8-B572-04486560825D}">
      <dgm:prSet/>
      <dgm:spPr/>
      <dgm:t>
        <a:bodyPr/>
        <a:lstStyle/>
        <a:p>
          <a:endParaRPr lang="es-EC"/>
        </a:p>
      </dgm:t>
    </dgm:pt>
    <dgm:pt modelId="{B7DFD792-2B97-469F-B7CC-4DAE526986C6}">
      <dgm:prSet phldrT="[Texto]"/>
      <dgm:spPr/>
      <dgm:t>
        <a:bodyPr/>
        <a:lstStyle/>
        <a:p>
          <a:r>
            <a:rPr lang="es-EC" dirty="0"/>
            <a:t>Practicar</a:t>
          </a:r>
        </a:p>
        <a:p>
          <a:r>
            <a:rPr lang="es-EC" dirty="0"/>
            <a:t>Evaluar el movimiento de una pieza realizado por el usuario </a:t>
          </a:r>
        </a:p>
      </dgm:t>
    </dgm:pt>
    <dgm:pt modelId="{A0B07475-9828-495E-B814-9CAB915B6CCC}" type="parTrans" cxnId="{E8213DCE-AA83-4C92-8014-0FBE4E2455D9}">
      <dgm:prSet/>
      <dgm:spPr/>
      <dgm:t>
        <a:bodyPr/>
        <a:lstStyle/>
        <a:p>
          <a:endParaRPr lang="es-EC"/>
        </a:p>
      </dgm:t>
    </dgm:pt>
    <dgm:pt modelId="{C18FE501-DE5B-4167-8CA6-99DFEEF0F0DA}" type="sibTrans" cxnId="{E8213DCE-AA83-4C92-8014-0FBE4E2455D9}">
      <dgm:prSet/>
      <dgm:spPr/>
      <dgm:t>
        <a:bodyPr/>
        <a:lstStyle/>
        <a:p>
          <a:endParaRPr lang="es-EC"/>
        </a:p>
      </dgm:t>
    </dgm:pt>
    <dgm:pt modelId="{E82AB171-6C1E-4970-A4DC-98577916E439}">
      <dgm:prSet phldrT="[Texto]"/>
      <dgm:spPr/>
      <dgm:t>
        <a:bodyPr/>
        <a:lstStyle/>
        <a:p>
          <a:r>
            <a:rPr lang="es-EC" dirty="0"/>
            <a:t>Nivel 3: Ubicación de las Piezas</a:t>
          </a:r>
        </a:p>
      </dgm:t>
    </dgm:pt>
    <dgm:pt modelId="{ED197857-703A-4DE8-AD26-DB17765FE980}" type="parTrans" cxnId="{DBA81A26-1CF8-467C-912A-1193B9FFF298}">
      <dgm:prSet/>
      <dgm:spPr/>
      <dgm:t>
        <a:bodyPr/>
        <a:lstStyle/>
        <a:p>
          <a:endParaRPr lang="es-EC"/>
        </a:p>
      </dgm:t>
    </dgm:pt>
    <dgm:pt modelId="{C233F531-5B33-4A1D-8FEB-2D870F05996E}" type="sibTrans" cxnId="{DBA81A26-1CF8-467C-912A-1193B9FFF298}">
      <dgm:prSet/>
      <dgm:spPr/>
      <dgm:t>
        <a:bodyPr/>
        <a:lstStyle/>
        <a:p>
          <a:endParaRPr lang="es-EC"/>
        </a:p>
      </dgm:t>
    </dgm:pt>
    <dgm:pt modelId="{9EECAA10-A5F3-4326-BCA0-2189F83D8218}">
      <dgm:prSet phldrT="[Texto]"/>
      <dgm:spPr/>
      <dgm:t>
        <a:bodyPr/>
        <a:lstStyle/>
        <a:p>
          <a:r>
            <a:rPr lang="es-EC" dirty="0"/>
            <a:t>Aprender</a:t>
          </a:r>
        </a:p>
        <a:p>
          <a:r>
            <a:rPr lang="es-EC" dirty="0"/>
            <a:t>Mostrar la ubicación de la pieza de ajedrez seleccionada </a:t>
          </a:r>
        </a:p>
      </dgm:t>
    </dgm:pt>
    <dgm:pt modelId="{7BF3D7D5-0CDA-45AC-863C-166E4015C45F}" type="parTrans" cxnId="{0965D3EA-A468-4AB7-BDB3-260C82C45DB6}">
      <dgm:prSet/>
      <dgm:spPr/>
      <dgm:t>
        <a:bodyPr/>
        <a:lstStyle/>
        <a:p>
          <a:endParaRPr lang="es-EC"/>
        </a:p>
      </dgm:t>
    </dgm:pt>
    <dgm:pt modelId="{17DB4783-46B2-4ADD-980E-64AC740F07A8}" type="sibTrans" cxnId="{0965D3EA-A468-4AB7-BDB3-260C82C45DB6}">
      <dgm:prSet/>
      <dgm:spPr/>
      <dgm:t>
        <a:bodyPr/>
        <a:lstStyle/>
        <a:p>
          <a:endParaRPr lang="es-EC"/>
        </a:p>
      </dgm:t>
    </dgm:pt>
    <dgm:pt modelId="{FEF2FAE6-ACC6-4C65-90DB-E4B9FF235338}">
      <dgm:prSet phldrT="[Texto]"/>
      <dgm:spPr/>
      <dgm:t>
        <a:bodyPr/>
        <a:lstStyle/>
        <a:p>
          <a:r>
            <a:rPr lang="es-EC" dirty="0"/>
            <a:t>Practicar</a:t>
          </a:r>
        </a:p>
        <a:p>
          <a:r>
            <a:rPr lang="es-EC" dirty="0"/>
            <a:t>Solicitar la ubicación en el tablero de una pieza</a:t>
          </a:r>
        </a:p>
      </dgm:t>
    </dgm:pt>
    <dgm:pt modelId="{2B9CCD74-5A5E-4348-9EF8-59C200BFD2F7}" type="parTrans" cxnId="{010B9003-1764-40D5-B738-37CF74B8797E}">
      <dgm:prSet/>
      <dgm:spPr/>
      <dgm:t>
        <a:bodyPr/>
        <a:lstStyle/>
        <a:p>
          <a:endParaRPr lang="es-EC"/>
        </a:p>
      </dgm:t>
    </dgm:pt>
    <dgm:pt modelId="{6B76A731-2FE1-4B62-9398-CE598F79B7CE}" type="sibTrans" cxnId="{010B9003-1764-40D5-B738-37CF74B8797E}">
      <dgm:prSet/>
      <dgm:spPr/>
      <dgm:t>
        <a:bodyPr/>
        <a:lstStyle/>
        <a:p>
          <a:endParaRPr lang="es-EC"/>
        </a:p>
      </dgm:t>
    </dgm:pt>
    <dgm:pt modelId="{0653DCAE-74BA-4C79-9D30-87D1E534B7B6}" type="pres">
      <dgm:prSet presAssocID="{B5BEACB3-993D-40F1-B26A-004A7464192E}" presName="Name0" presStyleCnt="0">
        <dgm:presLayoutVars>
          <dgm:dir/>
          <dgm:animLvl val="lvl"/>
          <dgm:resizeHandles val="exact"/>
        </dgm:presLayoutVars>
      </dgm:prSet>
      <dgm:spPr/>
    </dgm:pt>
    <dgm:pt modelId="{AD0503D6-2727-4403-BA1D-CC128596FA17}" type="pres">
      <dgm:prSet presAssocID="{E82AB171-6C1E-4970-A4DC-98577916E439}" presName="boxAndChildren" presStyleCnt="0"/>
      <dgm:spPr/>
    </dgm:pt>
    <dgm:pt modelId="{388616BB-9B54-4CAE-8036-BB5A1D86A741}" type="pres">
      <dgm:prSet presAssocID="{E82AB171-6C1E-4970-A4DC-98577916E439}" presName="parentTextBox" presStyleLbl="node1" presStyleIdx="0" presStyleCnt="3"/>
      <dgm:spPr/>
    </dgm:pt>
    <dgm:pt modelId="{571B4557-7E6F-4400-A5D0-F089F652FEF6}" type="pres">
      <dgm:prSet presAssocID="{E82AB171-6C1E-4970-A4DC-98577916E439}" presName="entireBox" presStyleLbl="node1" presStyleIdx="0" presStyleCnt="3"/>
      <dgm:spPr/>
    </dgm:pt>
    <dgm:pt modelId="{F4FA1A68-E1FB-4C08-AF1E-3249FCC45A3D}" type="pres">
      <dgm:prSet presAssocID="{E82AB171-6C1E-4970-A4DC-98577916E439}" presName="descendantBox" presStyleCnt="0"/>
      <dgm:spPr/>
    </dgm:pt>
    <dgm:pt modelId="{972E6115-1C0C-4C0E-819E-BE92A0A5BCD2}" type="pres">
      <dgm:prSet presAssocID="{9EECAA10-A5F3-4326-BCA0-2189F83D8218}" presName="childTextBox" presStyleLbl="fgAccFollowNode1" presStyleIdx="0" presStyleCnt="6">
        <dgm:presLayoutVars>
          <dgm:bulletEnabled val="1"/>
        </dgm:presLayoutVars>
      </dgm:prSet>
      <dgm:spPr/>
    </dgm:pt>
    <dgm:pt modelId="{5A950AEB-9CBD-4518-9A96-1A7AE175B73A}" type="pres">
      <dgm:prSet presAssocID="{FEF2FAE6-ACC6-4C65-90DB-E4B9FF235338}" presName="childTextBox" presStyleLbl="fgAccFollowNode1" presStyleIdx="1" presStyleCnt="6">
        <dgm:presLayoutVars>
          <dgm:bulletEnabled val="1"/>
        </dgm:presLayoutVars>
      </dgm:prSet>
      <dgm:spPr/>
    </dgm:pt>
    <dgm:pt modelId="{4DD29C51-26D6-4145-B320-714B3241EDE1}" type="pres">
      <dgm:prSet presAssocID="{772CF59D-80BF-4146-A29B-7CB3F2A61AC4}" presName="sp" presStyleCnt="0"/>
      <dgm:spPr/>
    </dgm:pt>
    <dgm:pt modelId="{0CFC1593-1340-480E-8B3D-D5DC45C8F842}" type="pres">
      <dgm:prSet presAssocID="{BA170E15-FEA4-46C1-9393-3B4D2ED9E1CE}" presName="arrowAndChildren" presStyleCnt="0"/>
      <dgm:spPr/>
    </dgm:pt>
    <dgm:pt modelId="{3D170AB4-AF72-4C78-BC75-EB79953007DF}" type="pres">
      <dgm:prSet presAssocID="{BA170E15-FEA4-46C1-9393-3B4D2ED9E1CE}" presName="parentTextArrow" presStyleLbl="node1" presStyleIdx="0" presStyleCnt="3"/>
      <dgm:spPr/>
    </dgm:pt>
    <dgm:pt modelId="{68304431-6491-4950-835D-44215975D257}" type="pres">
      <dgm:prSet presAssocID="{BA170E15-FEA4-46C1-9393-3B4D2ED9E1CE}" presName="arrow" presStyleLbl="node1" presStyleIdx="1" presStyleCnt="3"/>
      <dgm:spPr/>
    </dgm:pt>
    <dgm:pt modelId="{61038DAD-5DF0-4330-8BFD-F6541AEF1D69}" type="pres">
      <dgm:prSet presAssocID="{BA170E15-FEA4-46C1-9393-3B4D2ED9E1CE}" presName="descendantArrow" presStyleCnt="0"/>
      <dgm:spPr/>
    </dgm:pt>
    <dgm:pt modelId="{5540AA73-4C6A-4B2E-8095-838B07769200}" type="pres">
      <dgm:prSet presAssocID="{ADCFE3AD-73A9-4924-8135-F2B0BF25BEA3}" presName="childTextArrow" presStyleLbl="fgAccFollowNode1" presStyleIdx="2" presStyleCnt="6">
        <dgm:presLayoutVars>
          <dgm:bulletEnabled val="1"/>
        </dgm:presLayoutVars>
      </dgm:prSet>
      <dgm:spPr/>
    </dgm:pt>
    <dgm:pt modelId="{A131CB8B-9B8C-4858-BB40-AC654A8844E6}" type="pres">
      <dgm:prSet presAssocID="{B7DFD792-2B97-469F-B7CC-4DAE526986C6}" presName="childTextArrow" presStyleLbl="fgAccFollowNode1" presStyleIdx="3" presStyleCnt="6">
        <dgm:presLayoutVars>
          <dgm:bulletEnabled val="1"/>
        </dgm:presLayoutVars>
      </dgm:prSet>
      <dgm:spPr/>
    </dgm:pt>
    <dgm:pt modelId="{C3715E0E-99C1-488C-AD47-0C2922569B91}" type="pres">
      <dgm:prSet presAssocID="{8E74FBB9-739E-45D1-91C6-4C1995576FC3}" presName="sp" presStyleCnt="0"/>
      <dgm:spPr/>
    </dgm:pt>
    <dgm:pt modelId="{0D7EF656-2ED7-4634-B9BB-3A0281BDAFAD}" type="pres">
      <dgm:prSet presAssocID="{FA78F827-928A-4307-ABBF-07B4BCE83F5B}" presName="arrowAndChildren" presStyleCnt="0"/>
      <dgm:spPr/>
    </dgm:pt>
    <dgm:pt modelId="{77492EBB-B42F-4425-BBF0-D317EC5A154B}" type="pres">
      <dgm:prSet presAssocID="{FA78F827-928A-4307-ABBF-07B4BCE83F5B}" presName="parentTextArrow" presStyleLbl="node1" presStyleIdx="1" presStyleCnt="3"/>
      <dgm:spPr/>
    </dgm:pt>
    <dgm:pt modelId="{1198B30A-C354-4B6D-AD53-318175FE3BEA}" type="pres">
      <dgm:prSet presAssocID="{FA78F827-928A-4307-ABBF-07B4BCE83F5B}" presName="arrow" presStyleLbl="node1" presStyleIdx="2" presStyleCnt="3"/>
      <dgm:spPr/>
    </dgm:pt>
    <dgm:pt modelId="{09E53584-26D0-4186-AA7A-F2F6412A5582}" type="pres">
      <dgm:prSet presAssocID="{FA78F827-928A-4307-ABBF-07B4BCE83F5B}" presName="descendantArrow" presStyleCnt="0"/>
      <dgm:spPr/>
    </dgm:pt>
    <dgm:pt modelId="{12AA548A-D7CF-4A8B-9E64-4170738AC114}" type="pres">
      <dgm:prSet presAssocID="{D270530A-B5E0-4069-B61E-79BF2586177E}" presName="childTextArrow" presStyleLbl="fgAccFollowNode1" presStyleIdx="4" presStyleCnt="6">
        <dgm:presLayoutVars>
          <dgm:bulletEnabled val="1"/>
        </dgm:presLayoutVars>
      </dgm:prSet>
      <dgm:spPr/>
    </dgm:pt>
    <dgm:pt modelId="{461A0CAF-6957-419F-913B-BBBB8FFFD073}" type="pres">
      <dgm:prSet presAssocID="{FC644207-DDD6-4357-820D-7B9E7EE43F1C}" presName="childTextArrow" presStyleLbl="fgAccFollowNode1" presStyleIdx="5" presStyleCnt="6">
        <dgm:presLayoutVars>
          <dgm:bulletEnabled val="1"/>
        </dgm:presLayoutVars>
      </dgm:prSet>
      <dgm:spPr/>
    </dgm:pt>
  </dgm:ptLst>
  <dgm:cxnLst>
    <dgm:cxn modelId="{010B9003-1764-40D5-B738-37CF74B8797E}" srcId="{E82AB171-6C1E-4970-A4DC-98577916E439}" destId="{FEF2FAE6-ACC6-4C65-90DB-E4B9FF235338}" srcOrd="1" destOrd="0" parTransId="{2B9CCD74-5A5E-4348-9EF8-59C200BFD2F7}" sibTransId="{6B76A731-2FE1-4B62-9398-CE598F79B7CE}"/>
    <dgm:cxn modelId="{532D681A-C008-4828-B683-29D93AD32E0A}" type="presOf" srcId="{BA170E15-FEA4-46C1-9393-3B4D2ED9E1CE}" destId="{68304431-6491-4950-835D-44215975D257}" srcOrd="1" destOrd="0" presId="urn:microsoft.com/office/officeart/2005/8/layout/process4"/>
    <dgm:cxn modelId="{DBA81A26-1CF8-467C-912A-1193B9FFF298}" srcId="{B5BEACB3-993D-40F1-B26A-004A7464192E}" destId="{E82AB171-6C1E-4970-A4DC-98577916E439}" srcOrd="2" destOrd="0" parTransId="{ED197857-703A-4DE8-AD26-DB17765FE980}" sibTransId="{C233F531-5B33-4A1D-8FEB-2D870F05996E}"/>
    <dgm:cxn modelId="{8CA5655D-38F3-48FB-9C9E-580B6DBE74B0}" srcId="{FA78F827-928A-4307-ABBF-07B4BCE83F5B}" destId="{FC644207-DDD6-4357-820D-7B9E7EE43F1C}" srcOrd="1" destOrd="0" parTransId="{AFCB2D37-C800-457F-8B72-852796490B9A}" sibTransId="{682AF5F3-CDA5-4D36-8DC6-B9BA9083E127}"/>
    <dgm:cxn modelId="{B6059D46-111B-4852-B4EF-CB381A66E997}" type="presOf" srcId="{FA78F827-928A-4307-ABBF-07B4BCE83F5B}" destId="{77492EBB-B42F-4425-BBF0-D317EC5A154B}" srcOrd="0" destOrd="0" presId="urn:microsoft.com/office/officeart/2005/8/layout/process4"/>
    <dgm:cxn modelId="{13E62C52-B074-471A-8225-E8D5F501015D}" srcId="{B5BEACB3-993D-40F1-B26A-004A7464192E}" destId="{BA170E15-FEA4-46C1-9393-3B4D2ED9E1CE}" srcOrd="1" destOrd="0" parTransId="{64BB7C53-FE2F-469A-9430-F4A19E1AFCDF}" sibTransId="{772CF59D-80BF-4146-A29B-7CB3F2A61AC4}"/>
    <dgm:cxn modelId="{4F04E872-9B30-4C12-94DB-EA263479065A}" type="presOf" srcId="{D270530A-B5E0-4069-B61E-79BF2586177E}" destId="{12AA548A-D7CF-4A8B-9E64-4170738AC114}" srcOrd="0" destOrd="0" presId="urn:microsoft.com/office/officeart/2005/8/layout/process4"/>
    <dgm:cxn modelId="{17B2AF79-C637-4F24-91BD-E4455473B9F3}" type="presOf" srcId="{E82AB171-6C1E-4970-A4DC-98577916E439}" destId="{571B4557-7E6F-4400-A5D0-F089F652FEF6}" srcOrd="1" destOrd="0" presId="urn:microsoft.com/office/officeart/2005/8/layout/process4"/>
    <dgm:cxn modelId="{93596B5A-06D8-4906-A487-298C18044CF5}" type="presOf" srcId="{B5BEACB3-993D-40F1-B26A-004A7464192E}" destId="{0653DCAE-74BA-4C79-9D30-87D1E534B7B6}" srcOrd="0" destOrd="0" presId="urn:microsoft.com/office/officeart/2005/8/layout/process4"/>
    <dgm:cxn modelId="{8880DE7B-83A4-413C-9170-EDB55A164ABB}" type="presOf" srcId="{BA170E15-FEA4-46C1-9393-3B4D2ED9E1CE}" destId="{3D170AB4-AF72-4C78-BC75-EB79953007DF}" srcOrd="0" destOrd="0" presId="urn:microsoft.com/office/officeart/2005/8/layout/process4"/>
    <dgm:cxn modelId="{65141882-950A-4CFF-B66A-954C5138A510}" type="presOf" srcId="{E82AB171-6C1E-4970-A4DC-98577916E439}" destId="{388616BB-9B54-4CAE-8036-BB5A1D86A741}" srcOrd="0" destOrd="0" presId="urn:microsoft.com/office/officeart/2005/8/layout/process4"/>
    <dgm:cxn modelId="{3912DDA2-774A-4AB5-89D1-077BB0EECC0E}" srcId="{B5BEACB3-993D-40F1-B26A-004A7464192E}" destId="{FA78F827-928A-4307-ABBF-07B4BCE83F5B}" srcOrd="0" destOrd="0" parTransId="{B0F12081-6F24-4E63-98DA-C038C5EDE4A6}" sibTransId="{8E74FBB9-739E-45D1-91C6-4C1995576FC3}"/>
    <dgm:cxn modelId="{2619CBAC-31CE-4A19-BAC1-BA9F5FB4394A}" type="presOf" srcId="{FA78F827-928A-4307-ABBF-07B4BCE83F5B}" destId="{1198B30A-C354-4B6D-AD53-318175FE3BEA}" srcOrd="1" destOrd="0" presId="urn:microsoft.com/office/officeart/2005/8/layout/process4"/>
    <dgm:cxn modelId="{00F288BA-0A58-4700-AE4B-08D0127E3664}" srcId="{FA78F827-928A-4307-ABBF-07B4BCE83F5B}" destId="{D270530A-B5E0-4069-B61E-79BF2586177E}" srcOrd="0" destOrd="0" parTransId="{DBF23911-B692-4D33-8D08-205112358CE1}" sibTransId="{BC3EFE5E-9C08-4E79-90F1-6331512749F3}"/>
    <dgm:cxn modelId="{E8213DCE-AA83-4C92-8014-0FBE4E2455D9}" srcId="{BA170E15-FEA4-46C1-9393-3B4D2ED9E1CE}" destId="{B7DFD792-2B97-469F-B7CC-4DAE526986C6}" srcOrd="1" destOrd="0" parTransId="{A0B07475-9828-495E-B814-9CAB915B6CCC}" sibTransId="{C18FE501-DE5B-4167-8CA6-99DFEEF0F0DA}"/>
    <dgm:cxn modelId="{A1B7ECD5-AA52-460F-890D-1F52E639D303}" type="presOf" srcId="{FC644207-DDD6-4357-820D-7B9E7EE43F1C}" destId="{461A0CAF-6957-419F-913B-BBBB8FFFD073}" srcOrd="0" destOrd="0" presId="urn:microsoft.com/office/officeart/2005/8/layout/process4"/>
    <dgm:cxn modelId="{12A74ED7-EE63-400F-84A3-1F3B7D9ECBC0}" type="presOf" srcId="{B7DFD792-2B97-469F-B7CC-4DAE526986C6}" destId="{A131CB8B-9B8C-4858-BB40-AC654A8844E6}" srcOrd="0" destOrd="0" presId="urn:microsoft.com/office/officeart/2005/8/layout/process4"/>
    <dgm:cxn modelId="{DEE4CBE8-A2E6-47D8-B572-04486560825D}" srcId="{BA170E15-FEA4-46C1-9393-3B4D2ED9E1CE}" destId="{ADCFE3AD-73A9-4924-8135-F2B0BF25BEA3}" srcOrd="0" destOrd="0" parTransId="{6AC01B26-DEA6-478D-A4C6-D5610715FA2C}" sibTransId="{3B26DF31-3A59-49BE-90A5-535BD2D9BF39}"/>
    <dgm:cxn modelId="{0965D3EA-A468-4AB7-BDB3-260C82C45DB6}" srcId="{E82AB171-6C1E-4970-A4DC-98577916E439}" destId="{9EECAA10-A5F3-4326-BCA0-2189F83D8218}" srcOrd="0" destOrd="0" parTransId="{7BF3D7D5-0CDA-45AC-863C-166E4015C45F}" sibTransId="{17DB4783-46B2-4ADD-980E-64AC740F07A8}"/>
    <dgm:cxn modelId="{B887B9F4-D884-4F67-B2AA-E198DE057FFF}" type="presOf" srcId="{ADCFE3AD-73A9-4924-8135-F2B0BF25BEA3}" destId="{5540AA73-4C6A-4B2E-8095-838B07769200}" srcOrd="0" destOrd="0" presId="urn:microsoft.com/office/officeart/2005/8/layout/process4"/>
    <dgm:cxn modelId="{EA6676F7-D00F-44E6-81E0-44161356E2E6}" type="presOf" srcId="{9EECAA10-A5F3-4326-BCA0-2189F83D8218}" destId="{972E6115-1C0C-4C0E-819E-BE92A0A5BCD2}" srcOrd="0" destOrd="0" presId="urn:microsoft.com/office/officeart/2005/8/layout/process4"/>
    <dgm:cxn modelId="{413C90F8-B351-41CD-8A89-0B68A33D60C2}" type="presOf" srcId="{FEF2FAE6-ACC6-4C65-90DB-E4B9FF235338}" destId="{5A950AEB-9CBD-4518-9A96-1A7AE175B73A}" srcOrd="0" destOrd="0" presId="urn:microsoft.com/office/officeart/2005/8/layout/process4"/>
    <dgm:cxn modelId="{FE7241D8-AA3C-4CC9-BDC6-38E747BB98C2}" type="presParOf" srcId="{0653DCAE-74BA-4C79-9D30-87D1E534B7B6}" destId="{AD0503D6-2727-4403-BA1D-CC128596FA17}" srcOrd="0" destOrd="0" presId="urn:microsoft.com/office/officeart/2005/8/layout/process4"/>
    <dgm:cxn modelId="{CAEC0DBB-39F0-471E-AAAA-94047D7A7269}" type="presParOf" srcId="{AD0503D6-2727-4403-BA1D-CC128596FA17}" destId="{388616BB-9B54-4CAE-8036-BB5A1D86A741}" srcOrd="0" destOrd="0" presId="urn:microsoft.com/office/officeart/2005/8/layout/process4"/>
    <dgm:cxn modelId="{9D941437-D7F3-4596-8F1F-744A0E35D4C7}" type="presParOf" srcId="{AD0503D6-2727-4403-BA1D-CC128596FA17}" destId="{571B4557-7E6F-4400-A5D0-F089F652FEF6}" srcOrd="1" destOrd="0" presId="urn:microsoft.com/office/officeart/2005/8/layout/process4"/>
    <dgm:cxn modelId="{EB27AA2E-242C-4ADF-ABBB-562DF5D2A43C}" type="presParOf" srcId="{AD0503D6-2727-4403-BA1D-CC128596FA17}" destId="{F4FA1A68-E1FB-4C08-AF1E-3249FCC45A3D}" srcOrd="2" destOrd="0" presId="urn:microsoft.com/office/officeart/2005/8/layout/process4"/>
    <dgm:cxn modelId="{E0C99A6E-66C5-4AEB-A6F4-0B7FEEE5F411}" type="presParOf" srcId="{F4FA1A68-E1FB-4C08-AF1E-3249FCC45A3D}" destId="{972E6115-1C0C-4C0E-819E-BE92A0A5BCD2}" srcOrd="0" destOrd="0" presId="urn:microsoft.com/office/officeart/2005/8/layout/process4"/>
    <dgm:cxn modelId="{DC29A167-0547-4A79-9011-08B21BE3E651}" type="presParOf" srcId="{F4FA1A68-E1FB-4C08-AF1E-3249FCC45A3D}" destId="{5A950AEB-9CBD-4518-9A96-1A7AE175B73A}" srcOrd="1" destOrd="0" presId="urn:microsoft.com/office/officeart/2005/8/layout/process4"/>
    <dgm:cxn modelId="{0C4B53CF-B281-4CE4-B06F-088C52BFA6A0}" type="presParOf" srcId="{0653DCAE-74BA-4C79-9D30-87D1E534B7B6}" destId="{4DD29C51-26D6-4145-B320-714B3241EDE1}" srcOrd="1" destOrd="0" presId="urn:microsoft.com/office/officeart/2005/8/layout/process4"/>
    <dgm:cxn modelId="{F4C880C4-1673-474B-A758-0593608DA2CF}" type="presParOf" srcId="{0653DCAE-74BA-4C79-9D30-87D1E534B7B6}" destId="{0CFC1593-1340-480E-8B3D-D5DC45C8F842}" srcOrd="2" destOrd="0" presId="urn:microsoft.com/office/officeart/2005/8/layout/process4"/>
    <dgm:cxn modelId="{294C09FF-430A-4D0A-811C-FE84D21CFD68}" type="presParOf" srcId="{0CFC1593-1340-480E-8B3D-D5DC45C8F842}" destId="{3D170AB4-AF72-4C78-BC75-EB79953007DF}" srcOrd="0" destOrd="0" presId="urn:microsoft.com/office/officeart/2005/8/layout/process4"/>
    <dgm:cxn modelId="{E2685236-2E3F-4EA3-98C5-25E553ECC583}" type="presParOf" srcId="{0CFC1593-1340-480E-8B3D-D5DC45C8F842}" destId="{68304431-6491-4950-835D-44215975D257}" srcOrd="1" destOrd="0" presId="urn:microsoft.com/office/officeart/2005/8/layout/process4"/>
    <dgm:cxn modelId="{D6B3D7DE-F589-43B6-95C6-BE4616303B4C}" type="presParOf" srcId="{0CFC1593-1340-480E-8B3D-D5DC45C8F842}" destId="{61038DAD-5DF0-4330-8BFD-F6541AEF1D69}" srcOrd="2" destOrd="0" presId="urn:microsoft.com/office/officeart/2005/8/layout/process4"/>
    <dgm:cxn modelId="{7EF74F09-E0B0-4855-BFAF-D252F32BF0C9}" type="presParOf" srcId="{61038DAD-5DF0-4330-8BFD-F6541AEF1D69}" destId="{5540AA73-4C6A-4B2E-8095-838B07769200}" srcOrd="0" destOrd="0" presId="urn:microsoft.com/office/officeart/2005/8/layout/process4"/>
    <dgm:cxn modelId="{9007B3A0-B72B-405A-AE6F-8CFEE98140F1}" type="presParOf" srcId="{61038DAD-5DF0-4330-8BFD-F6541AEF1D69}" destId="{A131CB8B-9B8C-4858-BB40-AC654A8844E6}" srcOrd="1" destOrd="0" presId="urn:microsoft.com/office/officeart/2005/8/layout/process4"/>
    <dgm:cxn modelId="{254C9D8D-2B6B-4B19-AE75-703074CA41E4}" type="presParOf" srcId="{0653DCAE-74BA-4C79-9D30-87D1E534B7B6}" destId="{C3715E0E-99C1-488C-AD47-0C2922569B91}" srcOrd="3" destOrd="0" presId="urn:microsoft.com/office/officeart/2005/8/layout/process4"/>
    <dgm:cxn modelId="{2AF18BED-36AE-4E1D-A450-8B32F64CB8E7}" type="presParOf" srcId="{0653DCAE-74BA-4C79-9D30-87D1E534B7B6}" destId="{0D7EF656-2ED7-4634-B9BB-3A0281BDAFAD}" srcOrd="4" destOrd="0" presId="urn:microsoft.com/office/officeart/2005/8/layout/process4"/>
    <dgm:cxn modelId="{0DD43164-D3E4-45FA-86DD-F7B4983A6129}" type="presParOf" srcId="{0D7EF656-2ED7-4634-B9BB-3A0281BDAFAD}" destId="{77492EBB-B42F-4425-BBF0-D317EC5A154B}" srcOrd="0" destOrd="0" presId="urn:microsoft.com/office/officeart/2005/8/layout/process4"/>
    <dgm:cxn modelId="{D07A7506-C02E-4B28-A34B-AA24DD9A66E7}" type="presParOf" srcId="{0D7EF656-2ED7-4634-B9BB-3A0281BDAFAD}" destId="{1198B30A-C354-4B6D-AD53-318175FE3BEA}" srcOrd="1" destOrd="0" presId="urn:microsoft.com/office/officeart/2005/8/layout/process4"/>
    <dgm:cxn modelId="{4CF97EE4-E2EC-4844-B62C-1B7BD860C4E8}" type="presParOf" srcId="{0D7EF656-2ED7-4634-B9BB-3A0281BDAFAD}" destId="{09E53584-26D0-4186-AA7A-F2F6412A5582}" srcOrd="2" destOrd="0" presId="urn:microsoft.com/office/officeart/2005/8/layout/process4"/>
    <dgm:cxn modelId="{DA39372E-550E-403D-999A-6D1F0BE3675F}" type="presParOf" srcId="{09E53584-26D0-4186-AA7A-F2F6412A5582}" destId="{12AA548A-D7CF-4A8B-9E64-4170738AC114}" srcOrd="0" destOrd="0" presId="urn:microsoft.com/office/officeart/2005/8/layout/process4"/>
    <dgm:cxn modelId="{9FD54E1A-F0F4-44F8-9D0C-7AE4DAAE0754}" type="presParOf" srcId="{09E53584-26D0-4186-AA7A-F2F6412A5582}" destId="{461A0CAF-6957-419F-913B-BBBB8FFFD073}"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72026-9701-4556-BC77-C3086D2A32A4}" type="doc">
      <dgm:prSet loTypeId="urn:microsoft.com/office/officeart/2005/8/layout/process2" loCatId="process" qsTypeId="urn:microsoft.com/office/officeart/2005/8/quickstyle/simple1" qsCatId="simple" csTypeId="urn:microsoft.com/office/officeart/2005/8/colors/accent6_2" csCatId="accent6" phldr="1"/>
      <dgm:spPr/>
    </dgm:pt>
    <dgm:pt modelId="{2D49AEB4-1097-4ED0-A99E-BFCDB3E28014}">
      <dgm:prSet phldrT="[Texto]" custT="1"/>
      <dgm:spPr/>
      <dgm:t>
        <a:bodyPr/>
        <a:lstStyle/>
        <a:p>
          <a:r>
            <a:rPr lang="es-EC" sz="2000" dirty="0">
              <a:latin typeface="Times New Roman" panose="02020603050405020304" pitchFamily="18" charset="0"/>
              <a:cs typeface="Times New Roman" panose="02020603050405020304" pitchFamily="18" charset="0"/>
            </a:rPr>
            <a:t>Valor máximo: </a:t>
          </a:r>
        </a:p>
        <a:p>
          <a:r>
            <a:rPr lang="es-EC" sz="2000" dirty="0">
              <a:latin typeface="Times New Roman" panose="02020603050405020304" pitchFamily="18" charset="0"/>
              <a:cs typeface="Times New Roman" panose="02020603050405020304" pitchFamily="18" charset="0"/>
            </a:rPr>
            <a:t>100 </a:t>
          </a:r>
        </a:p>
      </dgm:t>
    </dgm:pt>
    <dgm:pt modelId="{14DE3F51-951B-4BCD-A251-CFD2B434CAD2}" type="parTrans" cxnId="{BF633DC3-7106-4391-8A6A-329A4E5D222D}">
      <dgm:prSet/>
      <dgm:spPr/>
      <dgm:t>
        <a:bodyPr/>
        <a:lstStyle/>
        <a:p>
          <a:endParaRPr lang="es-EC" sz="2000">
            <a:latin typeface="Times New Roman" panose="02020603050405020304" pitchFamily="18" charset="0"/>
            <a:cs typeface="Times New Roman" panose="02020603050405020304" pitchFamily="18" charset="0"/>
          </a:endParaRPr>
        </a:p>
      </dgm:t>
    </dgm:pt>
    <dgm:pt modelId="{EDBD7231-409F-409C-8DDE-EA0850B6E20D}" type="sibTrans" cxnId="{BF633DC3-7106-4391-8A6A-329A4E5D222D}">
      <dgm:prSet custT="1"/>
      <dgm:spPr/>
      <dgm:t>
        <a:bodyPr/>
        <a:lstStyle/>
        <a:p>
          <a:endParaRPr lang="es-EC" sz="1600">
            <a:latin typeface="Times New Roman" panose="02020603050405020304" pitchFamily="18" charset="0"/>
            <a:cs typeface="Times New Roman" panose="02020603050405020304" pitchFamily="18" charset="0"/>
          </a:endParaRPr>
        </a:p>
      </dgm:t>
    </dgm:pt>
    <dgm:pt modelId="{52C85428-E17E-4299-9F11-D7E043DE6CD4}">
      <dgm:prSet phldrT="[Texto]" custT="1"/>
      <dgm:spPr/>
      <dgm:t>
        <a:bodyPr/>
        <a:lstStyle/>
        <a:p>
          <a:r>
            <a:rPr lang="es-EC" sz="2000" dirty="0">
              <a:latin typeface="Times New Roman" panose="02020603050405020304" pitchFamily="18" charset="0"/>
              <a:cs typeface="Times New Roman" panose="02020603050405020304" pitchFamily="18" charset="0"/>
            </a:rPr>
            <a:t>Resultado de la evaluación:</a:t>
          </a:r>
        </a:p>
        <a:p>
          <a:r>
            <a:rPr lang="es-EC" sz="2000" dirty="0">
              <a:latin typeface="Times New Roman" panose="02020603050405020304" pitchFamily="18" charset="0"/>
              <a:cs typeface="Times New Roman" panose="02020603050405020304" pitchFamily="18" charset="0"/>
            </a:rPr>
            <a:t> 92.5</a:t>
          </a:r>
        </a:p>
      </dgm:t>
    </dgm:pt>
    <dgm:pt modelId="{3B3B8437-D5B9-4C9E-A248-9C4ECC4C5FD2}" type="parTrans" cxnId="{09DAF5CC-44C6-409C-844A-334D1B4B580A}">
      <dgm:prSet/>
      <dgm:spPr/>
      <dgm:t>
        <a:bodyPr/>
        <a:lstStyle/>
        <a:p>
          <a:endParaRPr lang="es-EC" sz="2000">
            <a:latin typeface="Times New Roman" panose="02020603050405020304" pitchFamily="18" charset="0"/>
            <a:cs typeface="Times New Roman" panose="02020603050405020304" pitchFamily="18" charset="0"/>
          </a:endParaRPr>
        </a:p>
      </dgm:t>
    </dgm:pt>
    <dgm:pt modelId="{E91F8134-D89E-4CA5-935C-7DAA05AAAEC5}" type="sibTrans" cxnId="{09DAF5CC-44C6-409C-844A-334D1B4B580A}">
      <dgm:prSet custT="1"/>
      <dgm:spPr/>
      <dgm:t>
        <a:bodyPr/>
        <a:lstStyle/>
        <a:p>
          <a:endParaRPr lang="es-EC" sz="1600">
            <a:latin typeface="Times New Roman" panose="02020603050405020304" pitchFamily="18" charset="0"/>
            <a:cs typeface="Times New Roman" panose="02020603050405020304" pitchFamily="18" charset="0"/>
          </a:endParaRPr>
        </a:p>
      </dgm:t>
    </dgm:pt>
    <dgm:pt modelId="{B4B091D3-CB81-42B1-A229-E189AA22FB45}">
      <dgm:prSet phldrT="[Texto]" custT="1"/>
      <dgm:spPr/>
      <dgm:t>
        <a:bodyPr/>
        <a:lstStyle/>
        <a:p>
          <a:r>
            <a:rPr lang="es-EC" sz="2000" dirty="0">
              <a:latin typeface="Times New Roman" panose="02020603050405020304" pitchFamily="18" charset="0"/>
              <a:cs typeface="Times New Roman" panose="02020603050405020304" pitchFamily="18" charset="0"/>
            </a:rPr>
            <a:t>Resultado promedio SUS:</a:t>
          </a:r>
        </a:p>
        <a:p>
          <a:r>
            <a:rPr lang="es-EC" sz="2000" dirty="0">
              <a:latin typeface="Times New Roman" panose="02020603050405020304" pitchFamily="18" charset="0"/>
              <a:cs typeface="Times New Roman" panose="02020603050405020304" pitchFamily="18" charset="0"/>
            </a:rPr>
            <a:t>68</a:t>
          </a:r>
        </a:p>
      </dgm:t>
    </dgm:pt>
    <dgm:pt modelId="{6A968C1E-6BD0-40F5-86A7-49BACB0FB3F7}" type="parTrans" cxnId="{802DA8ED-9CC7-4818-9F0A-635806190890}">
      <dgm:prSet/>
      <dgm:spPr/>
      <dgm:t>
        <a:bodyPr/>
        <a:lstStyle/>
        <a:p>
          <a:endParaRPr lang="es-EC" sz="2000">
            <a:latin typeface="Times New Roman" panose="02020603050405020304" pitchFamily="18" charset="0"/>
            <a:cs typeface="Times New Roman" panose="02020603050405020304" pitchFamily="18" charset="0"/>
          </a:endParaRPr>
        </a:p>
      </dgm:t>
    </dgm:pt>
    <dgm:pt modelId="{C394DB4C-0BF9-47EE-A22A-D3156B44C5D1}" type="sibTrans" cxnId="{802DA8ED-9CC7-4818-9F0A-635806190890}">
      <dgm:prSet/>
      <dgm:spPr/>
      <dgm:t>
        <a:bodyPr/>
        <a:lstStyle/>
        <a:p>
          <a:endParaRPr lang="es-EC" sz="2000">
            <a:latin typeface="Times New Roman" panose="02020603050405020304" pitchFamily="18" charset="0"/>
            <a:cs typeface="Times New Roman" panose="02020603050405020304" pitchFamily="18" charset="0"/>
          </a:endParaRPr>
        </a:p>
      </dgm:t>
    </dgm:pt>
    <dgm:pt modelId="{A90E6E11-49D0-42E1-878A-7037213DAB0A}" type="pres">
      <dgm:prSet presAssocID="{C6472026-9701-4556-BC77-C3086D2A32A4}" presName="linearFlow" presStyleCnt="0">
        <dgm:presLayoutVars>
          <dgm:resizeHandles val="exact"/>
        </dgm:presLayoutVars>
      </dgm:prSet>
      <dgm:spPr/>
    </dgm:pt>
    <dgm:pt modelId="{7DC0F66B-4B61-417F-90F3-40167EB9D1B0}" type="pres">
      <dgm:prSet presAssocID="{2D49AEB4-1097-4ED0-A99E-BFCDB3E28014}" presName="node" presStyleLbl="node1" presStyleIdx="0" presStyleCnt="3">
        <dgm:presLayoutVars>
          <dgm:bulletEnabled val="1"/>
        </dgm:presLayoutVars>
      </dgm:prSet>
      <dgm:spPr/>
    </dgm:pt>
    <dgm:pt modelId="{3F1CAA54-E26C-413C-B9D2-4585E0F85CDA}" type="pres">
      <dgm:prSet presAssocID="{EDBD7231-409F-409C-8DDE-EA0850B6E20D}" presName="sibTrans" presStyleLbl="sibTrans2D1" presStyleIdx="0" presStyleCnt="2" custAng="10800000"/>
      <dgm:spPr/>
    </dgm:pt>
    <dgm:pt modelId="{8CB5A01B-0896-4311-9BF5-2D0551EEA823}" type="pres">
      <dgm:prSet presAssocID="{EDBD7231-409F-409C-8DDE-EA0850B6E20D}" presName="connectorText" presStyleLbl="sibTrans2D1" presStyleIdx="0" presStyleCnt="2"/>
      <dgm:spPr/>
    </dgm:pt>
    <dgm:pt modelId="{6D961530-382B-4B4C-A017-8CAFABE25F4D}" type="pres">
      <dgm:prSet presAssocID="{52C85428-E17E-4299-9F11-D7E043DE6CD4}" presName="node" presStyleLbl="node1" presStyleIdx="1" presStyleCnt="3">
        <dgm:presLayoutVars>
          <dgm:bulletEnabled val="1"/>
        </dgm:presLayoutVars>
      </dgm:prSet>
      <dgm:spPr/>
    </dgm:pt>
    <dgm:pt modelId="{88D95EA2-F218-413D-BC50-236BBE247FF3}" type="pres">
      <dgm:prSet presAssocID="{E91F8134-D89E-4CA5-935C-7DAA05AAAEC5}" presName="sibTrans" presStyleLbl="sibTrans2D1" presStyleIdx="1" presStyleCnt="2" custAng="10800000"/>
      <dgm:spPr/>
    </dgm:pt>
    <dgm:pt modelId="{9E798C7F-582F-42C3-AC00-8CBCAD94709D}" type="pres">
      <dgm:prSet presAssocID="{E91F8134-D89E-4CA5-935C-7DAA05AAAEC5}" presName="connectorText" presStyleLbl="sibTrans2D1" presStyleIdx="1" presStyleCnt="2"/>
      <dgm:spPr/>
    </dgm:pt>
    <dgm:pt modelId="{D2AE2D56-8900-4359-B6D5-71A99BC3505F}" type="pres">
      <dgm:prSet presAssocID="{B4B091D3-CB81-42B1-A229-E189AA22FB45}" presName="node" presStyleLbl="node1" presStyleIdx="2" presStyleCnt="3">
        <dgm:presLayoutVars>
          <dgm:bulletEnabled val="1"/>
        </dgm:presLayoutVars>
      </dgm:prSet>
      <dgm:spPr/>
    </dgm:pt>
  </dgm:ptLst>
  <dgm:cxnLst>
    <dgm:cxn modelId="{080B440B-0BAC-4DE1-AA17-024A2EE7B44B}" type="presOf" srcId="{E91F8134-D89E-4CA5-935C-7DAA05AAAEC5}" destId="{88D95EA2-F218-413D-BC50-236BBE247FF3}" srcOrd="0" destOrd="0" presId="urn:microsoft.com/office/officeart/2005/8/layout/process2"/>
    <dgm:cxn modelId="{41680740-5585-4523-A9E6-FCCB796242FE}" type="presOf" srcId="{52C85428-E17E-4299-9F11-D7E043DE6CD4}" destId="{6D961530-382B-4B4C-A017-8CAFABE25F4D}" srcOrd="0" destOrd="0" presId="urn:microsoft.com/office/officeart/2005/8/layout/process2"/>
    <dgm:cxn modelId="{013AB367-B26D-4F71-97DE-047B1E759AAE}" type="presOf" srcId="{B4B091D3-CB81-42B1-A229-E189AA22FB45}" destId="{D2AE2D56-8900-4359-B6D5-71A99BC3505F}" srcOrd="0" destOrd="0" presId="urn:microsoft.com/office/officeart/2005/8/layout/process2"/>
    <dgm:cxn modelId="{474F7B57-002D-4BBC-98AF-A9ADC44AA063}" type="presOf" srcId="{E91F8134-D89E-4CA5-935C-7DAA05AAAEC5}" destId="{9E798C7F-582F-42C3-AC00-8CBCAD94709D}" srcOrd="1" destOrd="0" presId="urn:microsoft.com/office/officeart/2005/8/layout/process2"/>
    <dgm:cxn modelId="{B0A87596-10A3-4525-9C4D-9E4D64DEBED7}" type="presOf" srcId="{EDBD7231-409F-409C-8DDE-EA0850B6E20D}" destId="{3F1CAA54-E26C-413C-B9D2-4585E0F85CDA}" srcOrd="0" destOrd="0" presId="urn:microsoft.com/office/officeart/2005/8/layout/process2"/>
    <dgm:cxn modelId="{BB74759E-1B15-4926-8282-DE3EBD7C4223}" type="presOf" srcId="{2D49AEB4-1097-4ED0-A99E-BFCDB3E28014}" destId="{7DC0F66B-4B61-417F-90F3-40167EB9D1B0}" srcOrd="0" destOrd="0" presId="urn:microsoft.com/office/officeart/2005/8/layout/process2"/>
    <dgm:cxn modelId="{4CFC979F-A01A-431E-8CD3-AB5A44340D4E}" type="presOf" srcId="{EDBD7231-409F-409C-8DDE-EA0850B6E20D}" destId="{8CB5A01B-0896-4311-9BF5-2D0551EEA823}" srcOrd="1" destOrd="0" presId="urn:microsoft.com/office/officeart/2005/8/layout/process2"/>
    <dgm:cxn modelId="{BF633DC3-7106-4391-8A6A-329A4E5D222D}" srcId="{C6472026-9701-4556-BC77-C3086D2A32A4}" destId="{2D49AEB4-1097-4ED0-A99E-BFCDB3E28014}" srcOrd="0" destOrd="0" parTransId="{14DE3F51-951B-4BCD-A251-CFD2B434CAD2}" sibTransId="{EDBD7231-409F-409C-8DDE-EA0850B6E20D}"/>
    <dgm:cxn modelId="{09DAF5CC-44C6-409C-844A-334D1B4B580A}" srcId="{C6472026-9701-4556-BC77-C3086D2A32A4}" destId="{52C85428-E17E-4299-9F11-D7E043DE6CD4}" srcOrd="1" destOrd="0" parTransId="{3B3B8437-D5B9-4C9E-A248-9C4ECC4C5FD2}" sibTransId="{E91F8134-D89E-4CA5-935C-7DAA05AAAEC5}"/>
    <dgm:cxn modelId="{E354B6D5-0E76-435E-954E-2FFE2269577D}" type="presOf" srcId="{C6472026-9701-4556-BC77-C3086D2A32A4}" destId="{A90E6E11-49D0-42E1-878A-7037213DAB0A}" srcOrd="0" destOrd="0" presId="urn:microsoft.com/office/officeart/2005/8/layout/process2"/>
    <dgm:cxn modelId="{802DA8ED-9CC7-4818-9F0A-635806190890}" srcId="{C6472026-9701-4556-BC77-C3086D2A32A4}" destId="{B4B091D3-CB81-42B1-A229-E189AA22FB45}" srcOrd="2" destOrd="0" parTransId="{6A968C1E-6BD0-40F5-86A7-49BACB0FB3F7}" sibTransId="{C394DB4C-0BF9-47EE-A22A-D3156B44C5D1}"/>
    <dgm:cxn modelId="{E275443D-8B55-4736-9770-763A5A47E623}" type="presParOf" srcId="{A90E6E11-49D0-42E1-878A-7037213DAB0A}" destId="{7DC0F66B-4B61-417F-90F3-40167EB9D1B0}" srcOrd="0" destOrd="0" presId="urn:microsoft.com/office/officeart/2005/8/layout/process2"/>
    <dgm:cxn modelId="{D9AE03A1-1B14-445A-B374-6A3E6F0C071D}" type="presParOf" srcId="{A90E6E11-49D0-42E1-878A-7037213DAB0A}" destId="{3F1CAA54-E26C-413C-B9D2-4585E0F85CDA}" srcOrd="1" destOrd="0" presId="urn:microsoft.com/office/officeart/2005/8/layout/process2"/>
    <dgm:cxn modelId="{3F2C86B0-F44E-4018-BD03-597CF893A4EE}" type="presParOf" srcId="{3F1CAA54-E26C-413C-B9D2-4585E0F85CDA}" destId="{8CB5A01B-0896-4311-9BF5-2D0551EEA823}" srcOrd="0" destOrd="0" presId="urn:microsoft.com/office/officeart/2005/8/layout/process2"/>
    <dgm:cxn modelId="{7E680E22-0075-493F-B213-B11C9346CA6D}" type="presParOf" srcId="{A90E6E11-49D0-42E1-878A-7037213DAB0A}" destId="{6D961530-382B-4B4C-A017-8CAFABE25F4D}" srcOrd="2" destOrd="0" presId="urn:microsoft.com/office/officeart/2005/8/layout/process2"/>
    <dgm:cxn modelId="{B92216CC-2BAF-4E24-BD0C-DBAEAF9AE7F6}" type="presParOf" srcId="{A90E6E11-49D0-42E1-878A-7037213DAB0A}" destId="{88D95EA2-F218-413D-BC50-236BBE247FF3}" srcOrd="3" destOrd="0" presId="urn:microsoft.com/office/officeart/2005/8/layout/process2"/>
    <dgm:cxn modelId="{7015B41C-4ABF-4F5E-BCFB-C8B2679CBC23}" type="presParOf" srcId="{88D95EA2-F218-413D-BC50-236BBE247FF3}" destId="{9E798C7F-582F-42C3-AC00-8CBCAD94709D}" srcOrd="0" destOrd="0" presId="urn:microsoft.com/office/officeart/2005/8/layout/process2"/>
    <dgm:cxn modelId="{26F18E8F-6344-482A-A458-4DC0BC4733D4}" type="presParOf" srcId="{A90E6E11-49D0-42E1-878A-7037213DAB0A}" destId="{D2AE2D56-8900-4359-B6D5-71A99BC3505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2D5ED-E38E-4DD1-B763-B7719141FC3E}">
      <dsp:nvSpPr>
        <dsp:cNvPr id="0" name=""/>
        <dsp:cNvSpPr/>
      </dsp:nvSpPr>
      <dsp:spPr>
        <a:xfrm>
          <a:off x="0" y="2331"/>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C2E49-3ED1-4223-A08C-B461811C3A27}">
      <dsp:nvSpPr>
        <dsp:cNvPr id="0" name=""/>
        <dsp:cNvSpPr/>
      </dsp:nvSpPr>
      <dsp:spPr>
        <a:xfrm>
          <a:off x="0" y="2331"/>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latin typeface="Times New Roman" panose="02020603050405020304" pitchFamily="18" charset="0"/>
              <a:cs typeface="Times New Roman" panose="02020603050405020304" pitchFamily="18" charset="0"/>
            </a:rPr>
            <a:t>1. Introducción</a:t>
          </a:r>
          <a:endParaRPr lang="es-EC" sz="3600" kern="1200" dirty="0">
            <a:latin typeface="Times New Roman" panose="02020603050405020304" pitchFamily="18" charset="0"/>
            <a:cs typeface="Times New Roman" panose="02020603050405020304" pitchFamily="18" charset="0"/>
          </a:endParaRPr>
        </a:p>
      </dsp:txBody>
      <dsp:txXfrm>
        <a:off x="0" y="2331"/>
        <a:ext cx="8665029" cy="987877"/>
      </dsp:txXfrm>
    </dsp:sp>
    <dsp:sp modelId="{11E8808E-ADC8-406B-8E9E-A6575B38F05D}">
      <dsp:nvSpPr>
        <dsp:cNvPr id="0" name=""/>
        <dsp:cNvSpPr/>
      </dsp:nvSpPr>
      <dsp:spPr>
        <a:xfrm>
          <a:off x="0" y="990209"/>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9CC96-1015-4164-9B99-08A9063A9090}">
      <dsp:nvSpPr>
        <dsp:cNvPr id="0" name=""/>
        <dsp:cNvSpPr/>
      </dsp:nvSpPr>
      <dsp:spPr>
        <a:xfrm>
          <a:off x="0" y="990209"/>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2. Objetivos</a:t>
          </a:r>
        </a:p>
      </dsp:txBody>
      <dsp:txXfrm>
        <a:off x="0" y="990209"/>
        <a:ext cx="8665029" cy="987877"/>
      </dsp:txXfrm>
    </dsp:sp>
    <dsp:sp modelId="{A74663C3-153E-46E1-B920-F7BE938DCB9E}">
      <dsp:nvSpPr>
        <dsp:cNvPr id="0" name=""/>
        <dsp:cNvSpPr/>
      </dsp:nvSpPr>
      <dsp:spPr>
        <a:xfrm>
          <a:off x="0" y="1978086"/>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7FA13-CB7E-4E41-85EF-6FBC530159BE}">
      <dsp:nvSpPr>
        <dsp:cNvPr id="0" name=""/>
        <dsp:cNvSpPr/>
      </dsp:nvSpPr>
      <dsp:spPr>
        <a:xfrm>
          <a:off x="0" y="1978086"/>
          <a:ext cx="8665029" cy="89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3. Desarrollo </a:t>
          </a:r>
        </a:p>
      </dsp:txBody>
      <dsp:txXfrm>
        <a:off x="0" y="1978086"/>
        <a:ext cx="8665029" cy="895560"/>
      </dsp:txXfrm>
    </dsp:sp>
    <dsp:sp modelId="{DC72C652-CED8-41BF-A082-D0519A4130F7}">
      <dsp:nvSpPr>
        <dsp:cNvPr id="0" name=""/>
        <dsp:cNvSpPr/>
      </dsp:nvSpPr>
      <dsp:spPr>
        <a:xfrm>
          <a:off x="0" y="2873646"/>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3C7D7-EDFF-4617-8324-D12799D64A79}">
      <dsp:nvSpPr>
        <dsp:cNvPr id="0" name=""/>
        <dsp:cNvSpPr/>
      </dsp:nvSpPr>
      <dsp:spPr>
        <a:xfrm>
          <a:off x="0" y="2873646"/>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4. Resultados</a:t>
          </a:r>
        </a:p>
      </dsp:txBody>
      <dsp:txXfrm>
        <a:off x="0" y="2873646"/>
        <a:ext cx="8665029" cy="987877"/>
      </dsp:txXfrm>
    </dsp:sp>
    <dsp:sp modelId="{6877476B-9BAB-471B-A463-10F45E5C45EF}">
      <dsp:nvSpPr>
        <dsp:cNvPr id="0" name=""/>
        <dsp:cNvSpPr/>
      </dsp:nvSpPr>
      <dsp:spPr>
        <a:xfrm>
          <a:off x="0" y="3861523"/>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60CFD-45D7-4D69-9963-5006EE7F87AC}">
      <dsp:nvSpPr>
        <dsp:cNvPr id="0" name=""/>
        <dsp:cNvSpPr/>
      </dsp:nvSpPr>
      <dsp:spPr>
        <a:xfrm>
          <a:off x="0" y="3861523"/>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5. Conclusiones y Recomendaciones</a:t>
          </a:r>
        </a:p>
      </dsp:txBody>
      <dsp:txXfrm>
        <a:off x="0" y="3861523"/>
        <a:ext cx="8665029" cy="98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90BB-EB01-4CEC-940D-AF8562C7259C}">
      <dsp:nvSpPr>
        <dsp:cNvPr id="0" name=""/>
        <dsp:cNvSpPr/>
      </dsp:nvSpPr>
      <dsp:spPr>
        <a:xfrm>
          <a:off x="0" y="271456"/>
          <a:ext cx="11635016" cy="970200"/>
        </a:xfrm>
        <a:prstGeom prst="rect">
          <a:avLst/>
        </a:prstGeom>
        <a:solidFill>
          <a:schemeClr val="lt1">
            <a:alpha val="90000"/>
            <a:hueOff val="0"/>
            <a:satOff val="0"/>
            <a:lumOff val="0"/>
            <a:alphaOff val="0"/>
          </a:schemeClr>
        </a:solidFill>
        <a:ln w="12700" cap="flat" cmpd="sng" algn="ctr">
          <a:solidFill>
            <a:srgbClr val="0048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007" tIns="291592" rIns="90300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Diseñar y construir un robot social interactivo para la enseñanza de ajedrez a niños de 6 a 9 años.</a:t>
          </a:r>
          <a:endParaRPr lang="es-ES" sz="2000" kern="1200" dirty="0">
            <a:latin typeface="Times New Roman" panose="02020603050405020304" pitchFamily="18" charset="0"/>
            <a:cs typeface="Times New Roman" panose="02020603050405020304" pitchFamily="18" charset="0"/>
          </a:endParaRPr>
        </a:p>
      </dsp:txBody>
      <dsp:txXfrm>
        <a:off x="0" y="271456"/>
        <a:ext cx="11635016" cy="970200"/>
      </dsp:txXfrm>
    </dsp:sp>
    <dsp:sp modelId="{8078C31E-A38E-4675-A58E-11C16CDA0FE2}">
      <dsp:nvSpPr>
        <dsp:cNvPr id="0" name=""/>
        <dsp:cNvSpPr/>
      </dsp:nvSpPr>
      <dsp:spPr>
        <a:xfrm>
          <a:off x="581182" y="10892"/>
          <a:ext cx="3841187" cy="467204"/>
        </a:xfrm>
        <a:prstGeom prst="roundRect">
          <a:avLst/>
        </a:prstGeom>
        <a:solidFill>
          <a:srgbClr val="0070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843" tIns="0" rIns="307843"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Objetivo General</a:t>
          </a:r>
          <a:endParaRPr lang="es-EC" sz="3200" kern="1200" dirty="0">
            <a:latin typeface="Times New Roman" panose="02020603050405020304" pitchFamily="18" charset="0"/>
            <a:cs typeface="Times New Roman" panose="02020603050405020304" pitchFamily="18" charset="0"/>
          </a:endParaRPr>
        </a:p>
      </dsp:txBody>
      <dsp:txXfrm>
        <a:off x="603989" y="33699"/>
        <a:ext cx="3795573" cy="421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B4557-7E6F-4400-A5D0-F089F652FEF6}">
      <dsp:nvSpPr>
        <dsp:cNvPr id="0" name=""/>
        <dsp:cNvSpPr/>
      </dsp:nvSpPr>
      <dsp:spPr>
        <a:xfrm>
          <a:off x="0" y="3379826"/>
          <a:ext cx="10218620" cy="110933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t>Nivel 3: Ubicación de las Piezas</a:t>
          </a:r>
        </a:p>
      </dsp:txBody>
      <dsp:txXfrm>
        <a:off x="0" y="3379826"/>
        <a:ext cx="10218620" cy="599040"/>
      </dsp:txXfrm>
    </dsp:sp>
    <dsp:sp modelId="{972E6115-1C0C-4C0E-819E-BE92A0A5BCD2}">
      <dsp:nvSpPr>
        <dsp:cNvPr id="0" name=""/>
        <dsp:cNvSpPr/>
      </dsp:nvSpPr>
      <dsp:spPr>
        <a:xfrm>
          <a:off x="0" y="3956680"/>
          <a:ext cx="5109310" cy="51029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Aprender</a:t>
          </a:r>
        </a:p>
        <a:p>
          <a:pPr marL="0" lvl="0" indent="0" algn="ctr" defTabSz="622300">
            <a:lnSpc>
              <a:spcPct val="90000"/>
            </a:lnSpc>
            <a:spcBef>
              <a:spcPct val="0"/>
            </a:spcBef>
            <a:spcAft>
              <a:spcPct val="35000"/>
            </a:spcAft>
            <a:buNone/>
          </a:pPr>
          <a:r>
            <a:rPr lang="es-EC" sz="1400" kern="1200" dirty="0"/>
            <a:t>Mostrar la ubicación de la pieza de ajedrez seleccionada </a:t>
          </a:r>
        </a:p>
      </dsp:txBody>
      <dsp:txXfrm>
        <a:off x="0" y="3956680"/>
        <a:ext cx="5109310" cy="510293"/>
      </dsp:txXfrm>
    </dsp:sp>
    <dsp:sp modelId="{5A950AEB-9CBD-4518-9A96-1A7AE175B73A}">
      <dsp:nvSpPr>
        <dsp:cNvPr id="0" name=""/>
        <dsp:cNvSpPr/>
      </dsp:nvSpPr>
      <dsp:spPr>
        <a:xfrm>
          <a:off x="5109310" y="3956680"/>
          <a:ext cx="5109310" cy="510293"/>
        </a:xfrm>
        <a:prstGeom prst="rect">
          <a:avLst/>
        </a:prstGeom>
        <a:solidFill>
          <a:schemeClr val="accent5">
            <a:tint val="40000"/>
            <a:alpha val="90000"/>
            <a:hueOff val="-1478351"/>
            <a:satOff val="-2563"/>
            <a:lumOff val="-2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Practicar</a:t>
          </a:r>
        </a:p>
        <a:p>
          <a:pPr marL="0" lvl="0" indent="0" algn="ctr" defTabSz="622300">
            <a:lnSpc>
              <a:spcPct val="90000"/>
            </a:lnSpc>
            <a:spcBef>
              <a:spcPct val="0"/>
            </a:spcBef>
            <a:spcAft>
              <a:spcPct val="35000"/>
            </a:spcAft>
            <a:buNone/>
          </a:pPr>
          <a:r>
            <a:rPr lang="es-EC" sz="1400" kern="1200" dirty="0"/>
            <a:t>Solicitar la ubicación en el tablero de una pieza</a:t>
          </a:r>
        </a:p>
      </dsp:txBody>
      <dsp:txXfrm>
        <a:off x="5109310" y="3956680"/>
        <a:ext cx="5109310" cy="510293"/>
      </dsp:txXfrm>
    </dsp:sp>
    <dsp:sp modelId="{68304431-6491-4950-835D-44215975D257}">
      <dsp:nvSpPr>
        <dsp:cNvPr id="0" name=""/>
        <dsp:cNvSpPr/>
      </dsp:nvSpPr>
      <dsp:spPr>
        <a:xfrm rot="10800000">
          <a:off x="0" y="1690310"/>
          <a:ext cx="10218620" cy="1706156"/>
        </a:xfrm>
        <a:prstGeom prst="upArrowCallou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t>Nivel 2: Movimiento de las piezas</a:t>
          </a:r>
        </a:p>
      </dsp:txBody>
      <dsp:txXfrm rot="-10800000">
        <a:off x="0" y="1690310"/>
        <a:ext cx="10218620" cy="598860"/>
      </dsp:txXfrm>
    </dsp:sp>
    <dsp:sp modelId="{5540AA73-4C6A-4B2E-8095-838B07769200}">
      <dsp:nvSpPr>
        <dsp:cNvPr id="0" name=""/>
        <dsp:cNvSpPr/>
      </dsp:nvSpPr>
      <dsp:spPr>
        <a:xfrm>
          <a:off x="0" y="2289171"/>
          <a:ext cx="5109310" cy="510140"/>
        </a:xfrm>
        <a:prstGeom prst="rect">
          <a:avLst/>
        </a:prstGeom>
        <a:solidFill>
          <a:schemeClr val="accent5">
            <a:tint val="40000"/>
            <a:alpha val="90000"/>
            <a:hueOff val="-2956702"/>
            <a:satOff val="-5126"/>
            <a:lumOff val="-51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Aprender</a:t>
          </a:r>
        </a:p>
        <a:p>
          <a:pPr marL="0" lvl="0" indent="0" algn="ctr" defTabSz="622300">
            <a:lnSpc>
              <a:spcPct val="90000"/>
            </a:lnSpc>
            <a:spcBef>
              <a:spcPct val="0"/>
            </a:spcBef>
            <a:spcAft>
              <a:spcPct val="35000"/>
            </a:spcAft>
            <a:buNone/>
          </a:pPr>
          <a:r>
            <a:rPr lang="es-EC" sz="1400" kern="1200" dirty="0"/>
            <a:t>Dar las instrucciones de movimiento para la pieza seleccionada</a:t>
          </a:r>
        </a:p>
      </dsp:txBody>
      <dsp:txXfrm>
        <a:off x="0" y="2289171"/>
        <a:ext cx="5109310" cy="510140"/>
      </dsp:txXfrm>
    </dsp:sp>
    <dsp:sp modelId="{A131CB8B-9B8C-4858-BB40-AC654A8844E6}">
      <dsp:nvSpPr>
        <dsp:cNvPr id="0" name=""/>
        <dsp:cNvSpPr/>
      </dsp:nvSpPr>
      <dsp:spPr>
        <a:xfrm>
          <a:off x="5109310" y="2289171"/>
          <a:ext cx="5109310" cy="510140"/>
        </a:xfrm>
        <a:prstGeom prst="rect">
          <a:avLst/>
        </a:prstGeom>
        <a:solidFill>
          <a:schemeClr val="accent5">
            <a:tint val="40000"/>
            <a:alpha val="90000"/>
            <a:hueOff val="-4435053"/>
            <a:satOff val="-7690"/>
            <a:lumOff val="-773"/>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Practicar</a:t>
          </a:r>
        </a:p>
        <a:p>
          <a:pPr marL="0" lvl="0" indent="0" algn="ctr" defTabSz="622300">
            <a:lnSpc>
              <a:spcPct val="90000"/>
            </a:lnSpc>
            <a:spcBef>
              <a:spcPct val="0"/>
            </a:spcBef>
            <a:spcAft>
              <a:spcPct val="35000"/>
            </a:spcAft>
            <a:buNone/>
          </a:pPr>
          <a:r>
            <a:rPr lang="es-EC" sz="1400" kern="1200" dirty="0"/>
            <a:t>Evaluar el movimiento de una pieza realizado por el usuario </a:t>
          </a:r>
        </a:p>
      </dsp:txBody>
      <dsp:txXfrm>
        <a:off x="5109310" y="2289171"/>
        <a:ext cx="5109310" cy="510140"/>
      </dsp:txXfrm>
    </dsp:sp>
    <dsp:sp modelId="{1198B30A-C354-4B6D-AD53-318175FE3BEA}">
      <dsp:nvSpPr>
        <dsp:cNvPr id="0" name=""/>
        <dsp:cNvSpPr/>
      </dsp:nvSpPr>
      <dsp:spPr>
        <a:xfrm rot="10800000">
          <a:off x="0" y="793"/>
          <a:ext cx="10218620" cy="1706156"/>
        </a:xfrm>
        <a:prstGeom prst="upArrowCallou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t>Nivel 1: Identificación de piezas</a:t>
          </a:r>
        </a:p>
      </dsp:txBody>
      <dsp:txXfrm rot="-10800000">
        <a:off x="0" y="793"/>
        <a:ext cx="10218620" cy="598860"/>
      </dsp:txXfrm>
    </dsp:sp>
    <dsp:sp modelId="{12AA548A-D7CF-4A8B-9E64-4170738AC114}">
      <dsp:nvSpPr>
        <dsp:cNvPr id="0" name=""/>
        <dsp:cNvSpPr/>
      </dsp:nvSpPr>
      <dsp:spPr>
        <a:xfrm>
          <a:off x="0" y="599654"/>
          <a:ext cx="5109310" cy="510140"/>
        </a:xfrm>
        <a:prstGeom prst="rect">
          <a:avLst/>
        </a:prstGeom>
        <a:solidFill>
          <a:schemeClr val="accent5">
            <a:tint val="40000"/>
            <a:alpha val="90000"/>
            <a:hueOff val="-5913404"/>
            <a:satOff val="-10253"/>
            <a:lumOff val="-1031"/>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Aprender</a:t>
          </a:r>
        </a:p>
        <a:p>
          <a:pPr marL="0" lvl="0" indent="0" algn="ctr" defTabSz="622300">
            <a:lnSpc>
              <a:spcPct val="90000"/>
            </a:lnSpc>
            <a:spcBef>
              <a:spcPct val="0"/>
            </a:spcBef>
            <a:spcAft>
              <a:spcPct val="35000"/>
            </a:spcAft>
            <a:buNone/>
          </a:pPr>
          <a:r>
            <a:rPr lang="es-EC" sz="1400" kern="1200" dirty="0"/>
            <a:t>Dar el nombre de la pieza seleccionada por el usuario</a:t>
          </a:r>
        </a:p>
      </dsp:txBody>
      <dsp:txXfrm>
        <a:off x="0" y="599654"/>
        <a:ext cx="5109310" cy="510140"/>
      </dsp:txXfrm>
    </dsp:sp>
    <dsp:sp modelId="{461A0CAF-6957-419F-913B-BBBB8FFFD073}">
      <dsp:nvSpPr>
        <dsp:cNvPr id="0" name=""/>
        <dsp:cNvSpPr/>
      </dsp:nvSpPr>
      <dsp:spPr>
        <a:xfrm>
          <a:off x="5109310" y="599654"/>
          <a:ext cx="5109310" cy="510140"/>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C" sz="1400" kern="1200" dirty="0"/>
            <a:t>Practicar</a:t>
          </a:r>
        </a:p>
        <a:p>
          <a:pPr marL="0" lvl="0" indent="0" algn="ctr" defTabSz="622300">
            <a:lnSpc>
              <a:spcPct val="90000"/>
            </a:lnSpc>
            <a:spcBef>
              <a:spcPct val="0"/>
            </a:spcBef>
            <a:spcAft>
              <a:spcPct val="35000"/>
            </a:spcAft>
            <a:buNone/>
          </a:pPr>
          <a:r>
            <a:rPr lang="es-EC" sz="1400" kern="1200" dirty="0"/>
            <a:t>Solicitar al usuario una pieza por su nombre</a:t>
          </a:r>
        </a:p>
      </dsp:txBody>
      <dsp:txXfrm>
        <a:off x="5109310" y="599654"/>
        <a:ext cx="5109310" cy="510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F66B-4B61-417F-90F3-40167EB9D1B0}">
      <dsp:nvSpPr>
        <dsp:cNvPr id="0" name=""/>
        <dsp:cNvSpPr/>
      </dsp:nvSpPr>
      <dsp:spPr>
        <a:xfrm>
          <a:off x="43861" y="0"/>
          <a:ext cx="3034705" cy="10222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Valor máximo: </a:t>
          </a:r>
        </a:p>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100 </a:t>
          </a:r>
        </a:p>
      </dsp:txBody>
      <dsp:txXfrm>
        <a:off x="73801" y="29940"/>
        <a:ext cx="2974825" cy="962336"/>
      </dsp:txXfrm>
    </dsp:sp>
    <dsp:sp modelId="{3F1CAA54-E26C-413C-B9D2-4585E0F85CDA}">
      <dsp:nvSpPr>
        <dsp:cNvPr id="0" name=""/>
        <dsp:cNvSpPr/>
      </dsp:nvSpPr>
      <dsp:spPr>
        <a:xfrm rot="16200000">
          <a:off x="1369548" y="1047771"/>
          <a:ext cx="383331" cy="45999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rot="-5400000">
        <a:off x="1423215" y="1201103"/>
        <a:ext cx="275999" cy="268332"/>
      </dsp:txXfrm>
    </dsp:sp>
    <dsp:sp modelId="{6D961530-382B-4B4C-A017-8CAFABE25F4D}">
      <dsp:nvSpPr>
        <dsp:cNvPr id="0" name=""/>
        <dsp:cNvSpPr/>
      </dsp:nvSpPr>
      <dsp:spPr>
        <a:xfrm>
          <a:off x="43861" y="1533324"/>
          <a:ext cx="3034705" cy="10222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Resultado de la evaluación:</a:t>
          </a:r>
        </a:p>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 92.5</a:t>
          </a:r>
        </a:p>
      </dsp:txBody>
      <dsp:txXfrm>
        <a:off x="73801" y="1563264"/>
        <a:ext cx="2974825" cy="962336"/>
      </dsp:txXfrm>
    </dsp:sp>
    <dsp:sp modelId="{88D95EA2-F218-413D-BC50-236BBE247FF3}">
      <dsp:nvSpPr>
        <dsp:cNvPr id="0" name=""/>
        <dsp:cNvSpPr/>
      </dsp:nvSpPr>
      <dsp:spPr>
        <a:xfrm rot="16200000">
          <a:off x="1369548" y="2581096"/>
          <a:ext cx="383331" cy="45999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rot="-5400000">
        <a:off x="1423215" y="2734428"/>
        <a:ext cx="275999" cy="268332"/>
      </dsp:txXfrm>
    </dsp:sp>
    <dsp:sp modelId="{D2AE2D56-8900-4359-B6D5-71A99BC3505F}">
      <dsp:nvSpPr>
        <dsp:cNvPr id="0" name=""/>
        <dsp:cNvSpPr/>
      </dsp:nvSpPr>
      <dsp:spPr>
        <a:xfrm>
          <a:off x="43861" y="3066649"/>
          <a:ext cx="3034705" cy="10222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Resultado promedio SUS:</a:t>
          </a:r>
        </a:p>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68</a:t>
          </a:r>
        </a:p>
      </dsp:txBody>
      <dsp:txXfrm>
        <a:off x="73801" y="3096589"/>
        <a:ext cx="2974825" cy="9623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8/13/2021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404206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97354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374794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302687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393207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207050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126408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7514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189752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272824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a:t>
            </a:fld>
            <a:endParaRPr lang="es-US"/>
          </a:p>
        </p:txBody>
      </p:sp>
    </p:spTree>
    <p:extLst>
      <p:ext uri="{BB962C8B-B14F-4D97-AF65-F5344CB8AC3E}">
        <p14:creationId xmlns:p14="http://schemas.microsoft.com/office/powerpoint/2010/main" val="25097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177700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378778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1837013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3730858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1592455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2107731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33186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2792585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3020937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29</a:t>
            </a:fld>
            <a:endParaRPr lang="es-US"/>
          </a:p>
        </p:txBody>
      </p:sp>
    </p:spTree>
    <p:extLst>
      <p:ext uri="{BB962C8B-B14F-4D97-AF65-F5344CB8AC3E}">
        <p14:creationId xmlns:p14="http://schemas.microsoft.com/office/powerpoint/2010/main" val="410980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a:highlight>
                  <a:srgbClr val="FFFF00"/>
                </a:highlight>
              </a:rPr>
              <a:t>Revisar los números de crecimiento y ventas durante los últimos años, revisar empresas o entidades lideres en el desarrollo de plataformas o robots.</a:t>
            </a: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179102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a:highlight>
                  <a:srgbClr val="FFFF00"/>
                </a:highlight>
              </a:rPr>
              <a:t>Revisar los números de crecimiento y ventas durante los últimos años, revisar empresas o entidades lideres en el desarrollo de plataformas o robots.</a:t>
            </a: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53832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a:highlight>
                  <a:srgbClr val="FFFF00"/>
                </a:highlight>
              </a:rPr>
              <a:t>Modificar con imágenes e información del comportamiento social y reglas para sistema de telepresencia mantenemos cuadros verdes.</a:t>
            </a: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32801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237818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389824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34431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153955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8/13/2021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8/13/2021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8/13/2021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8/13/2021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8/13/2021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8/13/2021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39F3E974-CB0D-4E6D-A119-DEB3FCC45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328" y="174979"/>
            <a:ext cx="4530065" cy="1169969"/>
          </a:xfrm>
          <a:prstGeom prst="rect">
            <a:avLst/>
          </a:prstGeom>
        </p:spPr>
      </p:pic>
      <p:sp>
        <p:nvSpPr>
          <p:cNvPr id="9" name="CuadroTexto 15">
            <a:extLst>
              <a:ext uri="{FF2B5EF4-FFF2-40B4-BE49-F238E27FC236}">
                <a16:creationId xmlns:a16="http://schemas.microsoft.com/office/drawing/2014/main" id="{765D6AB8-8F71-4B60-B7FC-04BBB3F33F8C}"/>
              </a:ext>
            </a:extLst>
          </p:cNvPr>
          <p:cNvSpPr txBox="1"/>
          <p:nvPr/>
        </p:nvSpPr>
        <p:spPr>
          <a:xfrm>
            <a:off x="525018" y="1620030"/>
            <a:ext cx="11185003" cy="960328"/>
          </a:xfrm>
          <a:prstGeom prst="rect">
            <a:avLst/>
          </a:prstGeom>
          <a:noFill/>
        </p:spPr>
        <p:txBody>
          <a:bodyPr wrap="square" rtlCol="0">
            <a:spAutoFit/>
          </a:bodyPr>
          <a:lstStyle/>
          <a:p>
            <a:pPr algn="ctr">
              <a:lnSpc>
                <a:spcPct val="150000"/>
              </a:lnSpc>
            </a:pPr>
            <a:r>
              <a:rPr lang="es-ES" sz="2000" b="1" dirty="0">
                <a:latin typeface="Times New Roman" panose="02020603050405020304" pitchFamily="18" charset="0"/>
                <a:cs typeface="Times New Roman" panose="02020603050405020304" pitchFamily="18" charset="0"/>
              </a:rPr>
              <a:t>DEPARTAMENTO DE CIENCIAS DE LA ENERGÍA Y MECÁNICA</a:t>
            </a:r>
            <a:endParaRPr lang="es-EC" sz="2000" b="1" dirty="0">
              <a:latin typeface="Times New Roman" panose="02020603050405020304" pitchFamily="18" charset="0"/>
              <a:cs typeface="Times New Roman" panose="02020603050405020304" pitchFamily="18" charset="0"/>
            </a:endParaRPr>
          </a:p>
          <a:p>
            <a:pPr algn="ctr">
              <a:lnSpc>
                <a:spcPct val="150000"/>
              </a:lnSpc>
            </a:pPr>
            <a:r>
              <a:rPr lang="es-ES" sz="2000" dirty="0">
                <a:latin typeface="Times New Roman" panose="02020603050405020304" pitchFamily="18" charset="0"/>
                <a:cs typeface="Times New Roman" panose="02020603050405020304" pitchFamily="18" charset="0"/>
              </a:rPr>
              <a:t>CARRERA </a:t>
            </a:r>
            <a:r>
              <a:rPr lang="es-ES" sz="2000">
                <a:latin typeface="Times New Roman" panose="02020603050405020304" pitchFamily="18" charset="0"/>
                <a:cs typeface="Times New Roman" panose="02020603050405020304" pitchFamily="18" charset="0"/>
              </a:rPr>
              <a:t>DE INGENIERÍA EN </a:t>
            </a:r>
            <a:r>
              <a:rPr lang="es-ES" sz="2000" dirty="0">
                <a:latin typeface="Times New Roman" panose="02020603050405020304" pitchFamily="18" charset="0"/>
                <a:cs typeface="Times New Roman" panose="02020603050405020304" pitchFamily="18" charset="0"/>
              </a:rPr>
              <a:t>MECATRÓNICA</a:t>
            </a:r>
          </a:p>
        </p:txBody>
      </p:sp>
      <p:sp>
        <p:nvSpPr>
          <p:cNvPr id="10" name="Rectángulo 16">
            <a:extLst>
              <a:ext uri="{FF2B5EF4-FFF2-40B4-BE49-F238E27FC236}">
                <a16:creationId xmlns:a16="http://schemas.microsoft.com/office/drawing/2014/main" id="{E81282B7-6F5E-4B6F-8783-1E2FFFFB7ED6}"/>
              </a:ext>
            </a:extLst>
          </p:cNvPr>
          <p:cNvSpPr/>
          <p:nvPr/>
        </p:nvSpPr>
        <p:spPr>
          <a:xfrm>
            <a:off x="1201835" y="2855440"/>
            <a:ext cx="9788324" cy="769441"/>
          </a:xfrm>
          <a:prstGeom prst="rect">
            <a:avLst/>
          </a:prstGeom>
        </p:spPr>
        <p:txBody>
          <a:bodyPr wrap="square">
            <a:spAutoFit/>
          </a:bodyPr>
          <a:lstStyle/>
          <a:p>
            <a:pPr algn="ctr"/>
            <a:r>
              <a:rPr lang="es-ES" sz="2200" b="1" dirty="0">
                <a:solidFill>
                  <a:srgbClr val="000000"/>
                </a:solidFill>
                <a:latin typeface="Times New Roman" panose="02020603050405020304" pitchFamily="18" charset="0"/>
                <a:ea typeface="Calibri" panose="020F0502020204030204" pitchFamily="34" charset="0"/>
              </a:rPr>
              <a:t>DISEÑO Y CONSTRUCCIÓN DE UN ROBOT SOCIAL INTERACTIVO PARA LA ENSEÑANZA DE AJEDREZ A NIÑOS DE 6 A 9 AÑOS</a:t>
            </a:r>
            <a:endParaRPr lang="es-EC" sz="2200" b="1" dirty="0">
              <a:solidFill>
                <a:srgbClr val="000000"/>
              </a:solidFill>
              <a:latin typeface="Calibri" panose="020F0502020204030204" pitchFamily="34" charset="0"/>
              <a:ea typeface="Calibri" panose="020F0502020204030204" pitchFamily="34" charset="0"/>
            </a:endParaRPr>
          </a:p>
        </p:txBody>
      </p:sp>
      <p:sp>
        <p:nvSpPr>
          <p:cNvPr id="11" name="Rectángulo 17">
            <a:extLst>
              <a:ext uri="{FF2B5EF4-FFF2-40B4-BE49-F238E27FC236}">
                <a16:creationId xmlns:a16="http://schemas.microsoft.com/office/drawing/2014/main" id="{2AFC7EC1-6764-4D20-8BC3-6280DE57F9FD}"/>
              </a:ext>
            </a:extLst>
          </p:cNvPr>
          <p:cNvSpPr/>
          <p:nvPr/>
        </p:nvSpPr>
        <p:spPr>
          <a:xfrm>
            <a:off x="1905407" y="4431972"/>
            <a:ext cx="8381179" cy="1200329"/>
          </a:xfrm>
          <a:prstGeom prst="rect">
            <a:avLst/>
          </a:prstGeom>
        </p:spPr>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ZÚÑIGA NAVARRETE PABLO ANDRÉS</a:t>
            </a:r>
          </a:p>
          <a:p>
            <a:pPr algn="ctr"/>
            <a:endPar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LOZA MATOVELLE DAVID CÉSAR, </a:t>
            </a: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M.Sc</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ángulo 18">
            <a:extLst>
              <a:ext uri="{FF2B5EF4-FFF2-40B4-BE49-F238E27FC236}">
                <a16:creationId xmlns:a16="http://schemas.microsoft.com/office/drawing/2014/main" id="{86002672-EEB2-44A6-81C1-D934C83F15B8}"/>
              </a:ext>
            </a:extLst>
          </p:cNvPr>
          <p:cNvSpPr/>
          <p:nvPr/>
        </p:nvSpPr>
        <p:spPr>
          <a:xfrm>
            <a:off x="3047996" y="5819862"/>
            <a:ext cx="6096000" cy="561949"/>
          </a:xfrm>
          <a:prstGeom prst="rect">
            <a:avLst/>
          </a:prstGeom>
        </p:spPr>
        <p:txBody>
          <a:bodyPr>
            <a:spAutoFit/>
          </a:bodyPr>
          <a:lstStyle/>
          <a:p>
            <a:pPr algn="ctr">
              <a:lnSpc>
                <a:spcPct val="200000"/>
              </a:lnSpc>
            </a:pPr>
            <a:r>
              <a:rPr lang="es-EC" dirty="0">
                <a:latin typeface="Times New Roman" panose="02020603050405020304" pitchFamily="18" charset="0"/>
                <a:ea typeface="Calibri" panose="020F0502020204030204" pitchFamily="34" charset="0"/>
                <a:cs typeface="Times New Roman" panose="02020603050405020304" pitchFamily="18" charset="0"/>
              </a:rPr>
              <a:t>AGOSTO 2021</a:t>
            </a:r>
          </a:p>
        </p:txBody>
      </p:sp>
      <p:pic>
        <p:nvPicPr>
          <p:cNvPr id="5" name="Imagen 4" descr="Imagen que contiene Flecha&#10;&#10;Descripción generada automáticamente">
            <a:extLst>
              <a:ext uri="{FF2B5EF4-FFF2-40B4-BE49-F238E27FC236}">
                <a16:creationId xmlns:a16="http://schemas.microsoft.com/office/drawing/2014/main" id="{5D470838-265C-43D0-B6D8-02170D124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435" y="4880317"/>
            <a:ext cx="1694028" cy="1879090"/>
          </a:xfrm>
          <a:prstGeom prst="rect">
            <a:avLst/>
          </a:prstGeom>
        </p:spPr>
      </p:pic>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p14:dur="0" advTm="33073"/>
    </mc:Choice>
    <mc:Fallback xmlns="">
      <p:transition advTm="330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Enseñanza: Aprendizaje por Niveles</a:t>
            </a:r>
          </a:p>
        </p:txBody>
      </p:sp>
      <p:graphicFrame>
        <p:nvGraphicFramePr>
          <p:cNvPr id="8" name="Diagrama 7">
            <a:extLst>
              <a:ext uri="{FF2B5EF4-FFF2-40B4-BE49-F238E27FC236}">
                <a16:creationId xmlns:a16="http://schemas.microsoft.com/office/drawing/2014/main" id="{7A436E31-85C7-4468-916E-DFD65CB133AF}"/>
              </a:ext>
            </a:extLst>
          </p:cNvPr>
          <p:cNvGraphicFramePr/>
          <p:nvPr>
            <p:extLst>
              <p:ext uri="{D42A27DB-BD31-4B8C-83A1-F6EECF244321}">
                <p14:modId xmlns:p14="http://schemas.microsoft.com/office/powerpoint/2010/main" val="2383039124"/>
              </p:ext>
            </p:extLst>
          </p:nvPr>
        </p:nvGraphicFramePr>
        <p:xfrm>
          <a:off x="842670" y="1431279"/>
          <a:ext cx="10218620" cy="4489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086196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Control</a:t>
            </a:r>
          </a:p>
        </p:txBody>
      </p:sp>
      <p:sp>
        <p:nvSpPr>
          <p:cNvPr id="41" name="TextBox 4">
            <a:extLst>
              <a:ext uri="{FF2B5EF4-FFF2-40B4-BE49-F238E27FC236}">
                <a16:creationId xmlns:a16="http://schemas.microsoft.com/office/drawing/2014/main" id="{C6A99470-5305-4D16-AD29-D1EF1CD5967B}"/>
              </a:ext>
            </a:extLst>
          </p:cNvPr>
          <p:cNvSpPr txBox="1"/>
          <p:nvPr/>
        </p:nvSpPr>
        <p:spPr>
          <a:xfrm>
            <a:off x="1104293" y="1559257"/>
            <a:ext cx="3444920" cy="3739485"/>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Tarjeta controladora: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Arduino Mega 2560</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Detección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Sensores magnéticos A3144</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Registros 74HC165</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Reconocimiento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Sensor de color TCS3200</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Iluminación:</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Matriz LED 8x8 controlados mediante integrado MAX7219</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Luces LED RGB.</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526094" y="1329708"/>
            <a:ext cx="4132496" cy="43014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35" name="Imagen 34" descr="Imagen que contiene interior, colorido, diferente, computadora&#10;&#10;Descripción generada automáticamente">
            <a:extLst>
              <a:ext uri="{FF2B5EF4-FFF2-40B4-BE49-F238E27FC236}">
                <a16:creationId xmlns:a16="http://schemas.microsoft.com/office/drawing/2014/main" id="{9F7B474C-460B-4E02-A77D-4019613B2614}"/>
              </a:ext>
            </a:extLst>
          </p:cNvPr>
          <p:cNvPicPr/>
          <p:nvPr/>
        </p:nvPicPr>
        <p:blipFill rotWithShape="1">
          <a:blip r:embed="rId4"/>
          <a:srcRect l="3427"/>
          <a:stretch/>
        </p:blipFill>
        <p:spPr bwMode="auto">
          <a:xfrm>
            <a:off x="5186070" y="942711"/>
            <a:ext cx="6648253" cy="5091766"/>
          </a:xfrm>
          <a:prstGeom prst="rect">
            <a:avLst/>
          </a:prstGeom>
          <a:ln>
            <a:noFill/>
          </a:ln>
          <a:extLst>
            <a:ext uri="{53640926-AAD7-44D8-BBD7-CCE9431645EC}">
              <a14:shadowObscured xmlns:a14="http://schemas.microsoft.com/office/drawing/2010/main"/>
            </a:ext>
          </a:extLst>
        </p:spPr>
      </p:pic>
      <p:sp>
        <p:nvSpPr>
          <p:cNvPr id="36" name="Rectangle: Rounded Corners 46">
            <a:extLst>
              <a:ext uri="{FF2B5EF4-FFF2-40B4-BE49-F238E27FC236}">
                <a16:creationId xmlns:a16="http://schemas.microsoft.com/office/drawing/2014/main" id="{82A23609-4C52-4EFD-AF87-E849D8566BF6}"/>
              </a:ext>
            </a:extLst>
          </p:cNvPr>
          <p:cNvSpPr/>
          <p:nvPr/>
        </p:nvSpPr>
        <p:spPr>
          <a:xfrm>
            <a:off x="6743264" y="936053"/>
            <a:ext cx="5091059" cy="2320714"/>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7" name="Rectangle: Rounded Corners 46">
            <a:extLst>
              <a:ext uri="{FF2B5EF4-FFF2-40B4-BE49-F238E27FC236}">
                <a16:creationId xmlns:a16="http://schemas.microsoft.com/office/drawing/2014/main" id="{6C14ADC9-CDF5-47BC-99D1-FB1B1CAFF269}"/>
              </a:ext>
            </a:extLst>
          </p:cNvPr>
          <p:cNvSpPr/>
          <p:nvPr/>
        </p:nvSpPr>
        <p:spPr>
          <a:xfrm>
            <a:off x="6501008" y="3547072"/>
            <a:ext cx="3952975" cy="248740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Tree>
    <p:extLst>
      <p:ext uri="{BB962C8B-B14F-4D97-AF65-F5344CB8AC3E}">
        <p14:creationId xmlns:p14="http://schemas.microsoft.com/office/powerpoint/2010/main" val="354345599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HMI</a:t>
            </a:r>
          </a:p>
        </p:txBody>
      </p:sp>
      <p:pic>
        <p:nvPicPr>
          <p:cNvPr id="22" name="Imagen 21" descr="Imagen que contiene Texto&#10;&#10;Descripción generada automáticamente">
            <a:extLst>
              <a:ext uri="{FF2B5EF4-FFF2-40B4-BE49-F238E27FC236}">
                <a16:creationId xmlns:a16="http://schemas.microsoft.com/office/drawing/2014/main" id="{740E9747-2671-41D0-BEE8-7653A405E8B1}"/>
              </a:ext>
            </a:extLst>
          </p:cNvPr>
          <p:cNvPicPr/>
          <p:nvPr/>
        </p:nvPicPr>
        <p:blipFill>
          <a:blip r:embed="rId4"/>
          <a:stretch>
            <a:fillRect/>
          </a:stretch>
        </p:blipFill>
        <p:spPr>
          <a:xfrm>
            <a:off x="1376485" y="2566045"/>
            <a:ext cx="4277064" cy="2514035"/>
          </a:xfrm>
          <a:prstGeom prst="rect">
            <a:avLst/>
          </a:prstGeom>
        </p:spPr>
      </p:pic>
      <p:pic>
        <p:nvPicPr>
          <p:cNvPr id="23" name="Imagen 22" descr="Imagen que contiene Texto&#10;&#10;Descripción generada automáticamente">
            <a:extLst>
              <a:ext uri="{FF2B5EF4-FFF2-40B4-BE49-F238E27FC236}">
                <a16:creationId xmlns:a16="http://schemas.microsoft.com/office/drawing/2014/main" id="{815B07FA-776F-49C8-B86A-48F9869B0F66}"/>
              </a:ext>
            </a:extLst>
          </p:cNvPr>
          <p:cNvPicPr/>
          <p:nvPr/>
        </p:nvPicPr>
        <p:blipFill>
          <a:blip r:embed="rId5"/>
          <a:stretch>
            <a:fillRect/>
          </a:stretch>
        </p:blipFill>
        <p:spPr>
          <a:xfrm>
            <a:off x="6382856" y="2536873"/>
            <a:ext cx="4277064" cy="2559755"/>
          </a:xfrm>
          <a:prstGeom prst="rect">
            <a:avLst/>
          </a:prstGeom>
        </p:spPr>
      </p:pic>
      <p:sp>
        <p:nvSpPr>
          <p:cNvPr id="24" name="TextBox 4">
            <a:extLst>
              <a:ext uri="{FF2B5EF4-FFF2-40B4-BE49-F238E27FC236}">
                <a16:creationId xmlns:a16="http://schemas.microsoft.com/office/drawing/2014/main" id="{305C515B-F8EE-40E3-88E8-52B8BB8276A8}"/>
              </a:ext>
            </a:extLst>
          </p:cNvPr>
          <p:cNvSpPr txBox="1"/>
          <p:nvPr/>
        </p:nvSpPr>
        <p:spPr>
          <a:xfrm>
            <a:off x="1715153" y="1991877"/>
            <a:ext cx="3444920"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BIENVENIDA</a:t>
            </a:r>
          </a:p>
        </p:txBody>
      </p:sp>
      <p:sp>
        <p:nvSpPr>
          <p:cNvPr id="26" name="TextBox 4">
            <a:extLst>
              <a:ext uri="{FF2B5EF4-FFF2-40B4-BE49-F238E27FC236}">
                <a16:creationId xmlns:a16="http://schemas.microsoft.com/office/drawing/2014/main" id="{4DB1B940-2FA7-4545-9D4A-161C6C32DCE4}"/>
              </a:ext>
            </a:extLst>
          </p:cNvPr>
          <p:cNvSpPr txBox="1"/>
          <p:nvPr/>
        </p:nvSpPr>
        <p:spPr>
          <a:xfrm>
            <a:off x="6798928" y="1991876"/>
            <a:ext cx="3444920"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CONTROL</a:t>
            </a:r>
          </a:p>
        </p:txBody>
      </p:sp>
    </p:spTree>
    <p:extLst>
      <p:ext uri="{BB962C8B-B14F-4D97-AF65-F5344CB8AC3E}">
        <p14:creationId xmlns:p14="http://schemas.microsoft.com/office/powerpoint/2010/main" val="124453846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Estructura Mecánica</a:t>
            </a:r>
          </a:p>
        </p:txBody>
      </p:sp>
      <p:sp>
        <p:nvSpPr>
          <p:cNvPr id="41" name="TextBox 4">
            <a:extLst>
              <a:ext uri="{FF2B5EF4-FFF2-40B4-BE49-F238E27FC236}">
                <a16:creationId xmlns:a16="http://schemas.microsoft.com/office/drawing/2014/main" id="{C6A99470-5305-4D16-AD29-D1EF1CD5967B}"/>
              </a:ext>
            </a:extLst>
          </p:cNvPr>
          <p:cNvSpPr txBox="1"/>
          <p:nvPr/>
        </p:nvSpPr>
        <p:spPr>
          <a:xfrm>
            <a:off x="3889154" y="2725613"/>
            <a:ext cx="2444338" cy="2954655"/>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Robot social</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PLA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Proceso de fabricación: Impresión 3D por deposición de material fundido.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Dimensiones: 35x20x20 cm</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pic>
        <p:nvPicPr>
          <p:cNvPr id="6" name="Imagen 5" descr="Imagen que contiene interior, tabla, pequeño, computadora&#10;&#10;Descripción generada automáticamente">
            <a:extLst>
              <a:ext uri="{FF2B5EF4-FFF2-40B4-BE49-F238E27FC236}">
                <a16:creationId xmlns:a16="http://schemas.microsoft.com/office/drawing/2014/main" id="{5711E6C2-FFBF-4D17-8D16-609A0A15D0EA}"/>
              </a:ext>
            </a:extLst>
          </p:cNvPr>
          <p:cNvPicPr>
            <a:picLocks noChangeAspect="1"/>
          </p:cNvPicPr>
          <p:nvPr/>
        </p:nvPicPr>
        <p:blipFill>
          <a:blip r:embed="rId4"/>
          <a:stretch>
            <a:fillRect/>
          </a:stretch>
        </p:blipFill>
        <p:spPr>
          <a:xfrm>
            <a:off x="625473" y="1426797"/>
            <a:ext cx="3053877" cy="4450221"/>
          </a:xfrm>
          <a:prstGeom prst="rect">
            <a:avLst/>
          </a:prstGeom>
        </p:spPr>
      </p:pic>
      <p:pic>
        <p:nvPicPr>
          <p:cNvPr id="11" name="Imagen 10" descr="Imagen que contiene lego, pastel, juguete, tabla&#10;&#10;Descripción generada automáticamente">
            <a:extLst>
              <a:ext uri="{FF2B5EF4-FFF2-40B4-BE49-F238E27FC236}">
                <a16:creationId xmlns:a16="http://schemas.microsoft.com/office/drawing/2014/main" id="{D6EF6640-5018-4D05-8B78-6E2EE10D611E}"/>
              </a:ext>
            </a:extLst>
          </p:cNvPr>
          <p:cNvPicPr>
            <a:picLocks noChangeAspect="1"/>
          </p:cNvPicPr>
          <p:nvPr/>
        </p:nvPicPr>
        <p:blipFill rotWithShape="1">
          <a:blip r:embed="rId5"/>
          <a:srcRect b="2466"/>
          <a:stretch/>
        </p:blipFill>
        <p:spPr>
          <a:xfrm>
            <a:off x="6495523" y="1237297"/>
            <a:ext cx="5100997" cy="3413321"/>
          </a:xfrm>
          <a:prstGeom prst="rect">
            <a:avLst/>
          </a:prstGeom>
        </p:spPr>
      </p:pic>
      <p:sp>
        <p:nvSpPr>
          <p:cNvPr id="38" name="TextBox 4">
            <a:extLst>
              <a:ext uri="{FF2B5EF4-FFF2-40B4-BE49-F238E27FC236}">
                <a16:creationId xmlns:a16="http://schemas.microsoft.com/office/drawing/2014/main" id="{889CDC33-DE24-4FDA-AA59-594A9EF2E24A}"/>
              </a:ext>
            </a:extLst>
          </p:cNvPr>
          <p:cNvSpPr txBox="1"/>
          <p:nvPr/>
        </p:nvSpPr>
        <p:spPr>
          <a:xfrm>
            <a:off x="7077879" y="4768290"/>
            <a:ext cx="4113588" cy="1246495"/>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Tablero electrónico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MDF</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Proceso de fabricación: Corte Laser</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Dimensiones: 34.1x24.1x6 cm</a:t>
            </a:r>
          </a:p>
        </p:txBody>
      </p:sp>
      <p:sp>
        <p:nvSpPr>
          <p:cNvPr id="39" name="Rectangle: Rounded Corners 46">
            <a:extLst>
              <a:ext uri="{FF2B5EF4-FFF2-40B4-BE49-F238E27FC236}">
                <a16:creationId xmlns:a16="http://schemas.microsoft.com/office/drawing/2014/main" id="{2C36FF22-584C-4718-8B16-270EA87FB9B4}"/>
              </a:ext>
            </a:extLst>
          </p:cNvPr>
          <p:cNvSpPr/>
          <p:nvPr/>
        </p:nvSpPr>
        <p:spPr>
          <a:xfrm>
            <a:off x="322859" y="1306966"/>
            <a:ext cx="5908721" cy="465816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0" name="Rectangle: Rounded Corners 46">
            <a:extLst>
              <a:ext uri="{FF2B5EF4-FFF2-40B4-BE49-F238E27FC236}">
                <a16:creationId xmlns:a16="http://schemas.microsoft.com/office/drawing/2014/main" id="{5012482E-B1A3-43A5-81ED-5518D8C52976}"/>
              </a:ext>
            </a:extLst>
          </p:cNvPr>
          <p:cNvSpPr/>
          <p:nvPr/>
        </p:nvSpPr>
        <p:spPr>
          <a:xfrm>
            <a:off x="6384886" y="1355192"/>
            <a:ext cx="5642112" cy="465816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Tree>
    <p:extLst>
      <p:ext uri="{BB962C8B-B14F-4D97-AF65-F5344CB8AC3E}">
        <p14:creationId xmlns:p14="http://schemas.microsoft.com/office/powerpoint/2010/main" val="793139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Magnetización de las piezas de ajedrez</a:t>
            </a:r>
          </a:p>
        </p:txBody>
      </p:sp>
      <p:pic>
        <p:nvPicPr>
          <p:cNvPr id="12" name="Imagen 11" descr="Imagen que contiene gato, pequeño&#10;&#10;Descripción generada automáticamente">
            <a:extLst>
              <a:ext uri="{FF2B5EF4-FFF2-40B4-BE49-F238E27FC236}">
                <a16:creationId xmlns:a16="http://schemas.microsoft.com/office/drawing/2014/main" id="{0A17E487-5CEF-4E39-8F7D-DBA16257B732}"/>
              </a:ext>
            </a:extLst>
          </p:cNvPr>
          <p:cNvPicPr>
            <a:picLocks noChangeAspect="1"/>
          </p:cNvPicPr>
          <p:nvPr/>
        </p:nvPicPr>
        <p:blipFill>
          <a:blip r:embed="rId4"/>
          <a:stretch>
            <a:fillRect/>
          </a:stretch>
        </p:blipFill>
        <p:spPr>
          <a:xfrm>
            <a:off x="2473267" y="1622343"/>
            <a:ext cx="2266950" cy="4210050"/>
          </a:xfrm>
          <a:prstGeom prst="rect">
            <a:avLst/>
          </a:prstGeom>
        </p:spPr>
      </p:pic>
      <p:graphicFrame>
        <p:nvGraphicFramePr>
          <p:cNvPr id="18" name="Tabla 17">
            <a:extLst>
              <a:ext uri="{FF2B5EF4-FFF2-40B4-BE49-F238E27FC236}">
                <a16:creationId xmlns:a16="http://schemas.microsoft.com/office/drawing/2014/main" id="{14DE838D-3B4A-4C1B-A8B4-FD07855D2496}"/>
              </a:ext>
            </a:extLst>
          </p:cNvPr>
          <p:cNvGraphicFramePr>
            <a:graphicFrameLocks noGrp="1"/>
          </p:cNvGraphicFramePr>
          <p:nvPr>
            <p:extLst>
              <p:ext uri="{D42A27DB-BD31-4B8C-83A1-F6EECF244321}">
                <p14:modId xmlns:p14="http://schemas.microsoft.com/office/powerpoint/2010/main" val="3532791127"/>
              </p:ext>
            </p:extLst>
          </p:nvPr>
        </p:nvGraphicFramePr>
        <p:xfrm>
          <a:off x="6096000" y="1393037"/>
          <a:ext cx="3898623" cy="4702880"/>
        </p:xfrm>
        <a:graphic>
          <a:graphicData uri="http://schemas.openxmlformats.org/drawingml/2006/table">
            <a:tbl>
              <a:tblPr firstRow="1" firstCol="1" bandRow="1">
                <a:tableStyleId>{93296810-A885-4BE3-A3E7-6D5BEEA58F35}</a:tableStyleId>
              </a:tblPr>
              <a:tblGrid>
                <a:gridCol w="1625583">
                  <a:extLst>
                    <a:ext uri="{9D8B030D-6E8A-4147-A177-3AD203B41FA5}">
                      <a16:colId xmlns:a16="http://schemas.microsoft.com/office/drawing/2014/main" val="2109899697"/>
                    </a:ext>
                  </a:extLst>
                </a:gridCol>
                <a:gridCol w="2273040">
                  <a:extLst>
                    <a:ext uri="{9D8B030D-6E8A-4147-A177-3AD203B41FA5}">
                      <a16:colId xmlns:a16="http://schemas.microsoft.com/office/drawing/2014/main" val="862551103"/>
                    </a:ext>
                  </a:extLst>
                </a:gridCol>
              </a:tblGrid>
              <a:tr h="27686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Pieza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dirty="0">
                          <a:effectLst/>
                          <a:latin typeface="Times New Roman" panose="02020603050405020304" pitchFamily="18" charset="0"/>
                          <a:cs typeface="Times New Roman" panose="02020603050405020304" pitchFamily="18" charset="0"/>
                        </a:rPr>
                        <a:t>Color de la capa inferior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53907984"/>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Peón Blanco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Blanco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99587958"/>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Peón Negro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Negro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6763262"/>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Caballo Blanco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Amarillo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7137013"/>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Caballo Negro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Azul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8536366"/>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Alfil Blanco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Piel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4399767"/>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Alfil Negro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Verde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7687240"/>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Torre Blanca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Naranja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57979032"/>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Torre Negra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Rojo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6833959"/>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Dama Blanca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Beige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352051"/>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Dama Negra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Dorado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7864765"/>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Rey Blanco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Naranja Claro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6548085"/>
                  </a:ext>
                </a:extLst>
              </a:tr>
              <a:tr h="198120">
                <a:tc>
                  <a:txBody>
                    <a:bodyPr/>
                    <a:lstStyle/>
                    <a:p>
                      <a:pPr indent="-9525" algn="ctr">
                        <a:lnSpc>
                          <a:spcPct val="200000"/>
                        </a:lnSpc>
                      </a:pPr>
                      <a:r>
                        <a:rPr lang="es-419" sz="1400">
                          <a:effectLst/>
                          <a:latin typeface="Times New Roman" panose="02020603050405020304" pitchFamily="18" charset="0"/>
                          <a:cs typeface="Times New Roman" panose="02020603050405020304" pitchFamily="18" charset="0"/>
                        </a:rPr>
                        <a:t>Rey Negro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9525" algn="ctr">
                        <a:lnSpc>
                          <a:spcPct val="200000"/>
                        </a:lnSpc>
                      </a:pPr>
                      <a:r>
                        <a:rPr lang="es-419" sz="1400" dirty="0">
                          <a:effectLst/>
                          <a:latin typeface="Times New Roman" panose="02020603050405020304" pitchFamily="18" charset="0"/>
                          <a:cs typeface="Times New Roman" panose="02020603050405020304" pitchFamily="18" charset="0"/>
                        </a:rPr>
                        <a:t>Café</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0257541"/>
                  </a:ext>
                </a:extLst>
              </a:tr>
            </a:tbl>
          </a:graphicData>
        </a:graphic>
      </p:graphicFrame>
    </p:spTree>
    <p:extLst>
      <p:ext uri="{BB962C8B-B14F-4D97-AF65-F5344CB8AC3E}">
        <p14:creationId xmlns:p14="http://schemas.microsoft.com/office/powerpoint/2010/main" val="170190478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Selección de los Motores</a:t>
            </a:r>
          </a:p>
        </p:txBody>
      </p:sp>
      <mc:AlternateContent xmlns:mc="http://schemas.openxmlformats.org/markup-compatibility/2006" xmlns:a14="http://schemas.microsoft.com/office/drawing/2010/main">
        <mc:Choice Requires="a14">
          <p:graphicFrame>
            <p:nvGraphicFramePr>
              <p:cNvPr id="35" name="Tabla 34">
                <a:extLst>
                  <a:ext uri="{FF2B5EF4-FFF2-40B4-BE49-F238E27FC236}">
                    <a16:creationId xmlns:a16="http://schemas.microsoft.com/office/drawing/2014/main" id="{3E56094D-5B62-444E-A229-174CA27D096E}"/>
                  </a:ext>
                </a:extLst>
              </p:cNvPr>
              <p:cNvGraphicFramePr>
                <a:graphicFrameLocks noGrp="1"/>
              </p:cNvGraphicFramePr>
              <p:nvPr>
                <p:extLst>
                  <p:ext uri="{D42A27DB-BD31-4B8C-83A1-F6EECF244321}">
                    <p14:modId xmlns:p14="http://schemas.microsoft.com/office/powerpoint/2010/main" val="3103556080"/>
                  </p:ext>
                </p:extLst>
              </p:nvPr>
            </p:nvGraphicFramePr>
            <p:xfrm>
              <a:off x="578110" y="1272053"/>
              <a:ext cx="11280061" cy="4432155"/>
            </p:xfrm>
            <a:graphic>
              <a:graphicData uri="http://schemas.openxmlformats.org/drawingml/2006/table">
                <a:tbl>
                  <a:tblPr firstRow="1" firstCol="1" bandRow="1">
                    <a:tableStyleId>{2A488322-F2BA-4B5B-9748-0D474271808F}</a:tableStyleId>
                  </a:tblPr>
                  <a:tblGrid>
                    <a:gridCol w="2092519">
                      <a:extLst>
                        <a:ext uri="{9D8B030D-6E8A-4147-A177-3AD203B41FA5}">
                          <a16:colId xmlns:a16="http://schemas.microsoft.com/office/drawing/2014/main" val="2676004954"/>
                        </a:ext>
                      </a:extLst>
                    </a:gridCol>
                    <a:gridCol w="1262742">
                      <a:extLst>
                        <a:ext uri="{9D8B030D-6E8A-4147-A177-3AD203B41FA5}">
                          <a16:colId xmlns:a16="http://schemas.microsoft.com/office/drawing/2014/main" val="3707566461"/>
                        </a:ext>
                      </a:extLst>
                    </a:gridCol>
                    <a:gridCol w="841829">
                      <a:extLst>
                        <a:ext uri="{9D8B030D-6E8A-4147-A177-3AD203B41FA5}">
                          <a16:colId xmlns:a16="http://schemas.microsoft.com/office/drawing/2014/main" val="1277721213"/>
                        </a:ext>
                      </a:extLst>
                    </a:gridCol>
                    <a:gridCol w="1016000">
                      <a:extLst>
                        <a:ext uri="{9D8B030D-6E8A-4147-A177-3AD203B41FA5}">
                          <a16:colId xmlns:a16="http://schemas.microsoft.com/office/drawing/2014/main" val="4273798162"/>
                        </a:ext>
                      </a:extLst>
                    </a:gridCol>
                    <a:gridCol w="377371">
                      <a:extLst>
                        <a:ext uri="{9D8B030D-6E8A-4147-A177-3AD203B41FA5}">
                          <a16:colId xmlns:a16="http://schemas.microsoft.com/office/drawing/2014/main" val="1381287908"/>
                        </a:ext>
                      </a:extLst>
                    </a:gridCol>
                    <a:gridCol w="711200">
                      <a:extLst>
                        <a:ext uri="{9D8B030D-6E8A-4147-A177-3AD203B41FA5}">
                          <a16:colId xmlns:a16="http://schemas.microsoft.com/office/drawing/2014/main" val="1297347864"/>
                        </a:ext>
                      </a:extLst>
                    </a:gridCol>
                    <a:gridCol w="1045029">
                      <a:extLst>
                        <a:ext uri="{9D8B030D-6E8A-4147-A177-3AD203B41FA5}">
                          <a16:colId xmlns:a16="http://schemas.microsoft.com/office/drawing/2014/main" val="3326054879"/>
                        </a:ext>
                      </a:extLst>
                    </a:gridCol>
                    <a:gridCol w="2017486">
                      <a:extLst>
                        <a:ext uri="{9D8B030D-6E8A-4147-A177-3AD203B41FA5}">
                          <a16:colId xmlns:a16="http://schemas.microsoft.com/office/drawing/2014/main" val="1320305046"/>
                        </a:ext>
                      </a:extLst>
                    </a:gridCol>
                    <a:gridCol w="960515">
                      <a:extLst>
                        <a:ext uri="{9D8B030D-6E8A-4147-A177-3AD203B41FA5}">
                          <a16:colId xmlns:a16="http://schemas.microsoft.com/office/drawing/2014/main" val="560331164"/>
                        </a:ext>
                      </a:extLst>
                    </a:gridCol>
                    <a:gridCol w="955370">
                      <a:extLst>
                        <a:ext uri="{9D8B030D-6E8A-4147-A177-3AD203B41FA5}">
                          <a16:colId xmlns:a16="http://schemas.microsoft.com/office/drawing/2014/main" val="2626844227"/>
                        </a:ext>
                      </a:extLst>
                    </a:gridCol>
                  </a:tblGrid>
                  <a:tr h="494264">
                    <a:tc gridSpan="2">
                      <a:txBody>
                        <a:bodyPr/>
                        <a:lstStyle/>
                        <a:p>
                          <a:pPr indent="-4445" algn="ctr">
                            <a:lnSpc>
                              <a:spcPct val="200000"/>
                            </a:lnSpc>
                          </a:pPr>
                          <a:r>
                            <a:rPr lang="es-EC"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MECANISMO</a:t>
                          </a:r>
                        </a:p>
                      </a:txBody>
                      <a:tcPr marL="44450" marR="44450" marT="0" marB="0" anchor="ctr">
                        <a:solidFill>
                          <a:schemeClr val="accent6"/>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4445" algn="ctr">
                            <a:lnSpc>
                              <a:spcPct val="200000"/>
                            </a:lnSpc>
                          </a:pPr>
                          <a:r>
                            <a:rPr lang="es-EC" sz="1600" b="1" dirty="0">
                              <a:solidFill>
                                <a:schemeClr val="tx1"/>
                              </a:solidFill>
                              <a:effectLst/>
                              <a:latin typeface="Times New Roman" panose="02020603050405020304" pitchFamily="18" charset="0"/>
                              <a:cs typeface="Times New Roman" panose="02020603050405020304" pitchFamily="18" charset="0"/>
                            </a:rPr>
                            <a:t>Rotación cabeza</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indent="-4445" algn="ctr">
                            <a:lnSpc>
                              <a:spcPct val="200000"/>
                            </a:lnSpc>
                          </a:pP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gridSpan="2">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r>
                            <a:rPr lang="es-EC" sz="1600" b="1" dirty="0">
                              <a:solidFill>
                                <a:schemeClr val="tx1"/>
                              </a:solidFill>
                              <a:effectLst/>
                              <a:latin typeface="Times New Roman" panose="02020603050405020304" pitchFamily="18" charset="0"/>
                              <a:cs typeface="Times New Roman" panose="02020603050405020304" pitchFamily="18" charset="0"/>
                            </a:rPr>
                            <a:t>Rotación cuello</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r>
                            <a:rPr lang="es-EC" sz="1600" b="1" dirty="0">
                              <a:solidFill>
                                <a:schemeClr val="tx1"/>
                              </a:solidFill>
                              <a:effectLst/>
                              <a:latin typeface="Times New Roman" panose="02020603050405020304" pitchFamily="18" charset="0"/>
                              <a:cs typeface="Times New Roman" panose="02020603050405020304" pitchFamily="18" charset="0"/>
                            </a:rPr>
                            <a:t>Movimiento de los párpados</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s-EC"/>
                        </a:p>
                      </a:txBody>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5903877"/>
                      </a:ext>
                    </a:extLst>
                  </a:tr>
                  <a:tr h="494264">
                    <a:tc gridSpan="2">
                      <a:txBody>
                        <a:bodyPr/>
                        <a:lstStyle/>
                        <a:p>
                          <a:pPr indent="-4445" algn="ctr">
                            <a:lnSpc>
                              <a:spcPct val="200000"/>
                            </a:lnSpc>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ECUACIÓN</a:t>
                          </a:r>
                        </a:p>
                      </a:txBody>
                      <a:tcPr marL="44450" marR="44450" marT="0" marB="0" anchor="ctr">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s-EC"/>
                        </a:p>
                      </a:txBody>
                      <a:tcPr/>
                    </a:tc>
                    <a:tc gridSpan="5">
                      <a:txBody>
                        <a:bodyPr/>
                        <a:lstStyle/>
                        <a:p>
                          <a:pPr indent="-4445" algn="ctr">
                            <a:lnSpc>
                              <a:spcPct val="150000"/>
                            </a:lnSpc>
                          </a:pPr>
                          <a14:m>
                            <m:oMathPara xmlns:m="http://schemas.openxmlformats.org/officeDocument/2006/math">
                              <m:oMathParaPr>
                                <m:jc m:val="centerGroup"/>
                              </m:oMathParaPr>
                              <m:oMath xmlns:m="http://schemas.openxmlformats.org/officeDocument/2006/math">
                                <m:sSub>
                                  <m:sSubPr>
                                    <m:ctrlPr>
                                      <a:rPr lang="es-EC" sz="1600" b="1" i="1" kern="1200" smtClean="0">
                                        <a:solidFill>
                                          <a:schemeClr val="tx1"/>
                                        </a:solidFill>
                                        <a:effectLst/>
                                        <a:latin typeface="Cambria Math" panose="02040503050406030204" pitchFamily="18" charset="0"/>
                                        <a:ea typeface="+mn-ea"/>
                                        <a:cs typeface="+mn-cs"/>
                                      </a:rPr>
                                    </m:ctrlPr>
                                  </m:sSubPr>
                                  <m:e>
                                    <m:r>
                                      <a:rPr lang="es-419" sz="1600" b="1" i="1" kern="1200">
                                        <a:solidFill>
                                          <a:schemeClr val="tx1"/>
                                        </a:solidFill>
                                        <a:effectLst/>
                                        <a:latin typeface="Cambria Math" panose="02040503050406030204" pitchFamily="18" charset="0"/>
                                        <a:ea typeface="+mn-ea"/>
                                        <a:cs typeface="+mn-cs"/>
                                      </a:rPr>
                                      <m:t>𝐸</m:t>
                                    </m:r>
                                  </m:e>
                                  <m:sub>
                                    <m:r>
                                      <a:rPr lang="es-419" sz="1600" b="1" i="1" kern="1200">
                                        <a:solidFill>
                                          <a:schemeClr val="tx1"/>
                                        </a:solidFill>
                                        <a:effectLst/>
                                        <a:latin typeface="Cambria Math" panose="02040503050406030204" pitchFamily="18" charset="0"/>
                                        <a:ea typeface="+mn-ea"/>
                                        <a:cs typeface="+mn-cs"/>
                                      </a:rPr>
                                      <m:t>𝑐𝑖𝑛𝑒𝑡𝑖𝑐𝑎</m:t>
                                    </m:r>
                                  </m:sub>
                                </m:sSub>
                                <m:r>
                                  <a:rPr lang="es-419" sz="1600" b="1" kern="1200">
                                    <a:solidFill>
                                      <a:schemeClr val="tx1"/>
                                    </a:solidFill>
                                    <a:effectLst/>
                                    <a:latin typeface="Cambria Math" panose="02040503050406030204" pitchFamily="18" charset="0"/>
                                    <a:ea typeface="+mn-ea"/>
                                    <a:cs typeface="+mn-cs"/>
                                  </a:rPr>
                                  <m:t>= </m:t>
                                </m:r>
                                <m:sSub>
                                  <m:sSubPr>
                                    <m:ctrlPr>
                                      <a:rPr lang="es-EC" sz="1600" b="1" i="1" kern="1200">
                                        <a:solidFill>
                                          <a:schemeClr val="tx1"/>
                                        </a:solidFill>
                                        <a:effectLst/>
                                        <a:latin typeface="Cambria Math" panose="02040503050406030204" pitchFamily="18" charset="0"/>
                                        <a:ea typeface="+mn-ea"/>
                                        <a:cs typeface="+mn-cs"/>
                                      </a:rPr>
                                    </m:ctrlPr>
                                  </m:sSubPr>
                                  <m:e>
                                    <m:r>
                                      <a:rPr lang="es-419" sz="1600" b="1" i="1" kern="1200">
                                        <a:solidFill>
                                          <a:schemeClr val="tx1"/>
                                        </a:solidFill>
                                        <a:effectLst/>
                                        <a:latin typeface="Cambria Math" panose="02040503050406030204" pitchFamily="18" charset="0"/>
                                        <a:ea typeface="+mn-ea"/>
                                        <a:cs typeface="+mn-cs"/>
                                      </a:rPr>
                                      <m:t>𝑊</m:t>
                                    </m:r>
                                  </m:e>
                                  <m:sub>
                                    <m:r>
                                      <a:rPr lang="es-419" sz="1600" b="1" i="1" kern="1200">
                                        <a:solidFill>
                                          <a:schemeClr val="tx1"/>
                                        </a:solidFill>
                                        <a:effectLst/>
                                        <a:latin typeface="Cambria Math" panose="02040503050406030204" pitchFamily="18" charset="0"/>
                                        <a:ea typeface="+mn-ea"/>
                                        <a:cs typeface="+mn-cs"/>
                                      </a:rPr>
                                      <m:t>𝑡𝑜𝑟𝑞𝑢𝑒</m:t>
                                    </m:r>
                                  </m:sub>
                                </m:sSub>
                                <m:r>
                                  <a:rPr lang="es-EC" sz="1600" b="1" i="1" kern="1200" smtClean="0">
                                    <a:solidFill>
                                      <a:schemeClr val="tx1"/>
                                    </a:solidFill>
                                    <a:effectLst/>
                                    <a:latin typeface="Cambria Math" panose="02040503050406030204" pitchFamily="18" charset="0"/>
                                    <a:ea typeface="+mn-ea"/>
                                    <a:cs typeface="+mn-cs"/>
                                  </a:rPr>
                                  <m:t> →   </m:t>
                                </m:r>
                                <m:r>
                                  <a:rPr lang="es-419" sz="1600" b="1" i="1" kern="1200" smtClean="0">
                                    <a:solidFill>
                                      <a:schemeClr val="tx1"/>
                                    </a:solidFill>
                                    <a:effectLst/>
                                    <a:latin typeface="Cambria Math" panose="02040503050406030204" pitchFamily="18" charset="0"/>
                                    <a:ea typeface="+mn-ea"/>
                                    <a:cs typeface="+mn-cs"/>
                                  </a:rPr>
                                  <m:t>𝑇</m:t>
                                </m:r>
                                <m:r>
                                  <a:rPr lang="es-419" sz="1600" b="1" kern="1200">
                                    <a:solidFill>
                                      <a:schemeClr val="tx1"/>
                                    </a:solidFill>
                                    <a:effectLst/>
                                    <a:latin typeface="Cambria Math" panose="02040503050406030204" pitchFamily="18" charset="0"/>
                                    <a:ea typeface="+mn-ea"/>
                                    <a:cs typeface="+mn-cs"/>
                                  </a:rPr>
                                  <m:t>∙∆</m:t>
                                </m:r>
                                <m:r>
                                  <a:rPr lang="es-419" sz="1600" b="1" i="1" kern="1200">
                                    <a:solidFill>
                                      <a:schemeClr val="tx1"/>
                                    </a:solidFill>
                                    <a:effectLst/>
                                    <a:latin typeface="Cambria Math" panose="02040503050406030204" pitchFamily="18" charset="0"/>
                                    <a:ea typeface="+mn-ea"/>
                                    <a:cs typeface="+mn-cs"/>
                                  </a:rPr>
                                  <m:t>𝜃</m:t>
                                </m:r>
                                <m:r>
                                  <a:rPr lang="es-419" sz="1600" b="1" kern="1200">
                                    <a:solidFill>
                                      <a:schemeClr val="tx1"/>
                                    </a:solidFill>
                                    <a:effectLst/>
                                    <a:latin typeface="Cambria Math" panose="02040503050406030204" pitchFamily="18" charset="0"/>
                                    <a:ea typeface="+mn-ea"/>
                                    <a:cs typeface="+mn-cs"/>
                                  </a:rPr>
                                  <m:t>=</m:t>
                                </m:r>
                                <m:f>
                                  <m:fPr>
                                    <m:ctrlPr>
                                      <a:rPr lang="es-EC" sz="1600" b="1" i="1" kern="1200">
                                        <a:solidFill>
                                          <a:schemeClr val="tx1"/>
                                        </a:solidFill>
                                        <a:effectLst/>
                                        <a:latin typeface="Cambria Math" panose="02040503050406030204" pitchFamily="18" charset="0"/>
                                        <a:ea typeface="+mn-ea"/>
                                        <a:cs typeface="+mn-cs"/>
                                      </a:rPr>
                                    </m:ctrlPr>
                                  </m:fPr>
                                  <m:num>
                                    <m:r>
                                      <a:rPr lang="es-419" sz="1600" b="1" kern="1200">
                                        <a:solidFill>
                                          <a:schemeClr val="tx1"/>
                                        </a:solidFill>
                                        <a:effectLst/>
                                        <a:latin typeface="Cambria Math" panose="02040503050406030204" pitchFamily="18" charset="0"/>
                                        <a:ea typeface="+mn-ea"/>
                                        <a:cs typeface="+mn-cs"/>
                                      </a:rPr>
                                      <m:t>1</m:t>
                                    </m:r>
                                  </m:num>
                                  <m:den>
                                    <m:r>
                                      <a:rPr lang="es-419" sz="1600" b="1" kern="1200">
                                        <a:solidFill>
                                          <a:schemeClr val="tx1"/>
                                        </a:solidFill>
                                        <a:effectLst/>
                                        <a:latin typeface="Cambria Math" panose="02040503050406030204" pitchFamily="18" charset="0"/>
                                        <a:ea typeface="+mn-ea"/>
                                        <a:cs typeface="+mn-cs"/>
                                      </a:rPr>
                                      <m:t>2</m:t>
                                    </m:r>
                                  </m:den>
                                </m:f>
                                <m:r>
                                  <a:rPr lang="es-419" sz="1600" b="1" kern="1200">
                                    <a:solidFill>
                                      <a:schemeClr val="tx1"/>
                                    </a:solidFill>
                                    <a:effectLst/>
                                    <a:latin typeface="Cambria Math" panose="02040503050406030204" pitchFamily="18" charset="0"/>
                                    <a:ea typeface="+mn-ea"/>
                                    <a:cs typeface="+mn-cs"/>
                                  </a:rPr>
                                  <m:t>∙</m:t>
                                </m:r>
                                <m:r>
                                  <a:rPr lang="es-419" sz="1600" b="1" i="1" kern="1200">
                                    <a:solidFill>
                                      <a:schemeClr val="tx1"/>
                                    </a:solidFill>
                                    <a:effectLst/>
                                    <a:latin typeface="Cambria Math" panose="02040503050406030204" pitchFamily="18" charset="0"/>
                                    <a:ea typeface="+mn-ea"/>
                                    <a:cs typeface="+mn-cs"/>
                                  </a:rPr>
                                  <m:t>𝐼</m:t>
                                </m:r>
                                <m:r>
                                  <a:rPr lang="es-419" sz="1600" b="1" kern="1200">
                                    <a:solidFill>
                                      <a:schemeClr val="tx1"/>
                                    </a:solidFill>
                                    <a:effectLst/>
                                    <a:latin typeface="Cambria Math" panose="02040503050406030204" pitchFamily="18" charset="0"/>
                                    <a:ea typeface="+mn-ea"/>
                                    <a:cs typeface="+mn-cs"/>
                                  </a:rPr>
                                  <m:t>∙</m:t>
                                </m:r>
                                <m:d>
                                  <m:dPr>
                                    <m:ctrlPr>
                                      <a:rPr lang="es-EC" sz="1600" b="1" i="1" kern="1200">
                                        <a:solidFill>
                                          <a:schemeClr val="tx1"/>
                                        </a:solidFill>
                                        <a:effectLst/>
                                        <a:latin typeface="Cambria Math" panose="02040503050406030204" pitchFamily="18" charset="0"/>
                                        <a:ea typeface="+mn-ea"/>
                                        <a:cs typeface="+mn-cs"/>
                                      </a:rPr>
                                    </m:ctrlPr>
                                  </m:dPr>
                                  <m:e>
                                    <m:sSubSup>
                                      <m:sSubSupPr>
                                        <m:ctrlPr>
                                          <a:rPr lang="es-EC" sz="1600" b="1" i="1" kern="1200">
                                            <a:solidFill>
                                              <a:schemeClr val="tx1"/>
                                            </a:solidFill>
                                            <a:effectLst/>
                                            <a:latin typeface="Cambria Math" panose="02040503050406030204" pitchFamily="18" charset="0"/>
                                            <a:ea typeface="+mn-ea"/>
                                            <a:cs typeface="+mn-cs"/>
                                          </a:rPr>
                                        </m:ctrlPr>
                                      </m:sSubSupPr>
                                      <m:e>
                                        <m:r>
                                          <a:rPr lang="es-419" sz="1600" b="1" i="1" kern="1200">
                                            <a:solidFill>
                                              <a:schemeClr val="tx1"/>
                                            </a:solidFill>
                                            <a:effectLst/>
                                            <a:latin typeface="Cambria Math" panose="02040503050406030204" pitchFamily="18" charset="0"/>
                                            <a:ea typeface="+mn-ea"/>
                                            <a:cs typeface="+mn-cs"/>
                                          </a:rPr>
                                          <m:t>𝜔</m:t>
                                        </m:r>
                                      </m:e>
                                      <m:sub>
                                        <m:r>
                                          <a:rPr lang="es-419" sz="1600" b="1" i="1" kern="1200">
                                            <a:solidFill>
                                              <a:schemeClr val="tx1"/>
                                            </a:solidFill>
                                            <a:effectLst/>
                                            <a:latin typeface="Cambria Math" panose="02040503050406030204" pitchFamily="18" charset="0"/>
                                            <a:ea typeface="+mn-ea"/>
                                            <a:cs typeface="+mn-cs"/>
                                          </a:rPr>
                                          <m:t>𝑓</m:t>
                                        </m:r>
                                      </m:sub>
                                      <m:sup>
                                        <m:r>
                                          <a:rPr lang="es-419" sz="1600" b="1" kern="1200">
                                            <a:solidFill>
                                              <a:schemeClr val="tx1"/>
                                            </a:solidFill>
                                            <a:effectLst/>
                                            <a:latin typeface="Cambria Math" panose="02040503050406030204" pitchFamily="18" charset="0"/>
                                            <a:ea typeface="+mn-ea"/>
                                            <a:cs typeface="+mn-cs"/>
                                          </a:rPr>
                                          <m:t>2</m:t>
                                        </m:r>
                                      </m:sup>
                                    </m:sSubSup>
                                  </m:e>
                                </m:d>
                              </m:oMath>
                            </m:oMathPara>
                          </a14:m>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chemeClr val="bg2"/>
                        </a:solidFill>
                      </a:tcPr>
                    </a:tc>
                    <a:tc hMerge="1">
                      <a:txBody>
                        <a:bodyPr/>
                        <a:lstStyle/>
                        <a:p>
                          <a:endParaRPr lang="es-EC"/>
                        </a:p>
                      </a:txBody>
                      <a:tcPr/>
                    </a:tc>
                    <a:tc hMerge="1">
                      <a:txBody>
                        <a:bodyPr/>
                        <a:lstStyle/>
                        <a:p>
                          <a:endParaRPr lang="es-EC"/>
                        </a:p>
                      </a:txBody>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s-EC"/>
                        </a:p>
                      </a:txBody>
                      <a:tcPr/>
                    </a:tc>
                    <a:tc gridSpan="3">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𝑻𝒐𝒓𝒒𝒖𝒆</m:t>
                              </m:r>
                              <m:r>
                                <a:rPr lang="es-419" sz="1400" b="1" kern="120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𝑭𝒖𝒆𝒓𝒛𝒂</m:t>
                              </m:r>
                              <m:r>
                                <a:rPr lang="es-EC" sz="1400" b="1" i="1" kern="1200" smtClean="0">
                                  <a:solidFill>
                                    <a:schemeClr val="tx1"/>
                                  </a:solidFill>
                                  <a:effectLst/>
                                  <a:latin typeface="Cambria Math" panose="02040503050406030204" pitchFamily="18" charset="0"/>
                                  <a:ea typeface="+mn-ea"/>
                                  <a:cs typeface="+mn-cs"/>
                                </a:rPr>
                                <m:t> ∙</m:t>
                              </m:r>
                              <m:r>
                                <a:rPr lang="es-EC" sz="1400" b="1" i="1" kern="1200" smtClean="0">
                                  <a:solidFill>
                                    <a:schemeClr val="tx1"/>
                                  </a:solidFill>
                                  <a:effectLst/>
                                  <a:latin typeface="Cambria Math" panose="02040503050406030204" pitchFamily="18" charset="0"/>
                                  <a:ea typeface="Cambria Math" panose="02040503050406030204" pitchFamily="18" charset="0"/>
                                  <a:cs typeface="+mn-cs"/>
                                </a:rPr>
                                <m:t>𝑫𝒊𝒔𝒕𝒂𝒏𝒄𝒊𝒂</m:t>
                              </m:r>
                            </m:oMath>
                          </a14:m>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4450" marR="44450" marT="0" marB="0" anchor="ctr">
                        <a:lnB w="12700" cap="flat" cmpd="sng" algn="ctr">
                          <a:solidFill>
                            <a:schemeClr val="tx1"/>
                          </a:solidFill>
                          <a:prstDash val="solid"/>
                          <a:round/>
                          <a:headEnd type="none" w="med" len="med"/>
                          <a:tailEnd type="none" w="med" len="med"/>
                        </a:lnB>
                        <a:solidFill>
                          <a:schemeClr val="bg2"/>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8910378"/>
                      </a:ext>
                    </a:extLst>
                  </a:tr>
                  <a:tr h="194945">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Dato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Nomenclatura</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indent="-4445" algn="ctr">
                            <a:lnSpc>
                              <a:spcPct val="200000"/>
                            </a:lnSpc>
                          </a:pPr>
                          <a:r>
                            <a:rPr lang="es-419" sz="1400" b="1">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Dato</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a:txBody>
                        <a:bodyPr/>
                        <a:lstStyle/>
                        <a:p>
                          <a:pPr indent="-4445" algn="ctr">
                            <a:lnSpc>
                              <a:spcPct val="200000"/>
                            </a:lnSpc>
                          </a:pPr>
                          <a:r>
                            <a:rPr lang="es-EC"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tabLst>
                              <a:tab pos="2062163" algn="l"/>
                            </a:tabLst>
                          </a:pPr>
                          <a:r>
                            <a:rPr lang="es-EC"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30217723"/>
                      </a:ext>
                    </a:extLst>
                  </a:tr>
                  <a:tr h="194945">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Momento de Inercia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I</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40.35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sSup>
                                  <m:sSupPr>
                                    <m:ctrlPr>
                                      <a:rPr lang="es-EC" sz="1400" i="1">
                                        <a:effectLst/>
                                        <a:latin typeface="Cambria Math" panose="02040503050406030204" pitchFamily="18" charset="0"/>
                                      </a:rPr>
                                    </m:ctrlPr>
                                  </m:sSupPr>
                                  <m:e>
                                    <m:r>
                                      <a:rPr lang="es-419" sz="1400">
                                        <a:effectLst/>
                                        <a:latin typeface="Cambria Math" panose="02040503050406030204" pitchFamily="18" charset="0"/>
                                      </a:rPr>
                                      <m:t>𝑐𝑚</m:t>
                                    </m:r>
                                  </m:e>
                                  <m:sup>
                                    <m:r>
                                      <a:rPr lang="es-419" sz="1400">
                                        <a:effectLst/>
                                        <a:latin typeface="Cambria Math" panose="02040503050406030204" pitchFamily="18" charset="0"/>
                                      </a:rPr>
                                      <m:t>2</m:t>
                                    </m:r>
                                  </m:sup>
                                </m:sSup>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43.63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43.63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sSup>
                                  <m:sSupPr>
                                    <m:ctrlPr>
                                      <a:rPr lang="es-EC" sz="1400" i="1">
                                        <a:effectLst/>
                                        <a:latin typeface="Cambria Math" panose="02040503050406030204" pitchFamily="18" charset="0"/>
                                      </a:rPr>
                                    </m:ctrlPr>
                                  </m:sSupPr>
                                  <m:e>
                                    <m:r>
                                      <a:rPr lang="es-419" sz="1400">
                                        <a:effectLst/>
                                        <a:latin typeface="Cambria Math" panose="02040503050406030204" pitchFamily="18" charset="0"/>
                                      </a:rPr>
                                      <m:t>𝑐𝑚</m:t>
                                    </m:r>
                                  </m:e>
                                  <m:sup>
                                    <m:r>
                                      <a:rPr lang="es-419" sz="1400">
                                        <a:effectLst/>
                                        <a:latin typeface="Cambria Math" panose="02040503050406030204" pitchFamily="18" charset="0"/>
                                      </a:rPr>
                                      <m:t>2</m:t>
                                    </m:r>
                                  </m:sup>
                                </m:sSup>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Fuerza</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0.017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4445" algn="ctr" defTabSz="914400" rtl="0" eaLnBrk="1" fontAlgn="auto" latinLnBrk="0" hangingPunct="1">
                            <a:lnSpc>
                              <a:spcPct val="200000"/>
                            </a:lnSpc>
                            <a:spcBef>
                              <a:spcPts val="0"/>
                            </a:spcBef>
                            <a:spcAft>
                              <a:spcPts val="0"/>
                            </a:spcAft>
                            <a:buClrTx/>
                            <a:buSzTx/>
                            <a:buFontTx/>
                            <a:buNone/>
                            <a:tabLst>
                              <a:tab pos="88900" algn="l"/>
                              <a:tab pos="2062163" algn="l"/>
                            </a:tabLst>
                            <a:defRPr/>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a:rPr lang="es-419" sz="1400" smtClean="0">
                                    <a:effectLst/>
                                    <a:latin typeface="Cambria Math" panose="02040503050406030204" pitchFamily="18" charset="0"/>
                                  </a:rPr>
                                  <m:t>𝑘𝑔</m:t>
                                </m:r>
                                <m:r>
                                  <m:rPr>
                                    <m:sty m:val="p"/>
                                  </m:rPr>
                                  <a:rPr lang="es-EC" sz="1400" b="0" smtClean="0">
                                    <a:effectLst/>
                                    <a:latin typeface="Cambria Math" panose="02040503050406030204" pitchFamily="18" charset="0"/>
                                  </a:rPr>
                                  <m:t>f</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1867961"/>
                      </a:ext>
                    </a:extLst>
                  </a:tr>
                  <a:tr h="194945">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Velocidad Angular Final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419" sz="1400">
                                        <a:effectLst/>
                                        <a:latin typeface="Cambria Math" panose="02040503050406030204" pitchFamily="18" charset="0"/>
                                      </a:rPr>
                                      <m:t>𝜔</m:t>
                                    </m:r>
                                  </m:e>
                                  <m:sub>
                                    <m:r>
                                      <a:rPr lang="es-419" sz="1400">
                                        <a:effectLst/>
                                        <a:latin typeface="Cambria Math" panose="02040503050406030204" pitchFamily="18" charset="0"/>
                                      </a:rPr>
                                      <m:t>𝑓</m:t>
                                    </m:r>
                                  </m:sub>
                                </m:sSub>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𝑟𝑎𝑑</m:t>
                                </m:r>
                                <m:r>
                                  <a:rPr lang="es-419" sz="1400">
                                    <a:effectLst/>
                                    <a:latin typeface="Cambria Math" panose="02040503050406030204" pitchFamily="18" charset="0"/>
                                  </a:rPr>
                                  <m:t>/</m:t>
                                </m:r>
                                <m:r>
                                  <a:rPr lang="es-419" sz="1400">
                                    <a:effectLst/>
                                    <a:latin typeface="Cambria Math" panose="02040503050406030204" pitchFamily="18" charset="0"/>
                                  </a:rPr>
                                  <m:t>𝑠𝑒𝑔</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𝑟𝑎𝑑</m:t>
                                </m:r>
                                <m:r>
                                  <a:rPr lang="es-419" sz="1400">
                                    <a:effectLst/>
                                    <a:latin typeface="Cambria Math" panose="02040503050406030204" pitchFamily="18" charset="0"/>
                                  </a:rPr>
                                  <m:t>/</m:t>
                                </m:r>
                                <m:r>
                                  <a:rPr lang="es-419" sz="1400">
                                    <a:effectLst/>
                                    <a:latin typeface="Cambria Math" panose="02040503050406030204" pitchFamily="18" charset="0"/>
                                  </a:rPr>
                                  <m:t>𝑠𝑒𝑔</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Distancia</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59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m:rPr>
                                    <m:sty m:val="p"/>
                                  </m:rPr>
                                  <a:rPr lang="es-EC" sz="1400" b="0" smtClean="0">
                                    <a:effectLst/>
                                    <a:latin typeface="Cambria Math" panose="02040503050406030204" pitchFamily="18" charset="0"/>
                                  </a:rPr>
                                  <m:t>mm</m:t>
                                </m:r>
                                <m:r>
                                  <a:rPr lang="es-EC" sz="1400" b="0" smtClean="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4510379"/>
                      </a:ext>
                    </a:extLst>
                  </a:tr>
                  <a:tr h="194945">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Torque Requerido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T</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3.592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r>
                                  <m:rPr>
                                    <m:sty m:val="p"/>
                                  </m:rPr>
                                  <a:rPr lang="es-419" sz="1400">
                                    <a:effectLst/>
                                    <a:latin typeface="Cambria Math" panose="02040503050406030204" pitchFamily="18" charset="0"/>
                                  </a:rPr>
                                  <m:t>cm</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3.844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3.844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r>
                                  <m:rPr>
                                    <m:sty m:val="p"/>
                                  </m:rPr>
                                  <a:rPr lang="es-419" sz="1400">
                                    <a:effectLst/>
                                    <a:latin typeface="Cambria Math" panose="02040503050406030204" pitchFamily="18" charset="0"/>
                                  </a:rPr>
                                  <m:t>cm</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Torque Requerido</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44450" marR="44450" marT="0" marB="0" anchor="ctr"/>
                    </a:tc>
                    <a:tc>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a:rPr lang="es-419" sz="1400" smtClean="0">
                                    <a:effectLst/>
                                    <a:latin typeface="Cambria Math" panose="02040503050406030204" pitchFamily="18" charset="0"/>
                                  </a:rPr>
                                  <m:t>𝑘𝑔</m:t>
                                </m:r>
                                <m:r>
                                  <a:rPr lang="es-419" sz="1400" smtClean="0">
                                    <a:effectLst/>
                                    <a:latin typeface="Cambria Math" panose="02040503050406030204" pitchFamily="18" charset="0"/>
                                  </a:rPr>
                                  <m:t>∙</m:t>
                                </m:r>
                                <m:r>
                                  <m:rPr>
                                    <m:sty m:val="p"/>
                                  </m:rPr>
                                  <a:rPr lang="es-419" sz="1400" smtClean="0">
                                    <a:effectLst/>
                                    <a:latin typeface="Cambria Math" panose="02040503050406030204" pitchFamily="18" charset="0"/>
                                  </a:rPr>
                                  <m:t>cm</m:t>
                                </m:r>
                                <m:r>
                                  <a:rPr lang="es-419" sz="1400" smtClean="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5380554"/>
                      </a:ext>
                    </a:extLst>
                  </a:tr>
                  <a:tr h="194945">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Factor de Seguridad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err="1">
                              <a:effectLst/>
                              <a:latin typeface="Times New Roman" panose="02020603050405020304" pitchFamily="18" charset="0"/>
                              <a:cs typeface="Times New Roman" panose="02020603050405020304" pitchFamily="18" charset="0"/>
                            </a:rPr>
                            <a:t>Fs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Factor de Seguridad</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ct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0376202"/>
                      </a:ext>
                    </a:extLst>
                  </a:tr>
                  <a:tr h="194945">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Torque de Aplicación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T aplicación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14.366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r>
                                  <m:rPr>
                                    <m:sty m:val="p"/>
                                  </m:rPr>
                                  <a:rPr lang="es-419" sz="1400">
                                    <a:effectLst/>
                                    <a:latin typeface="Cambria Math" panose="02040503050406030204" pitchFamily="18" charset="0"/>
                                  </a:rPr>
                                  <m:t>cm</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7.7688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7.7688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r>
                                  <m:rPr>
                                    <m:sty m:val="p"/>
                                  </m:rPr>
                                  <a:rPr lang="es-419" sz="1400">
                                    <a:effectLst/>
                                    <a:latin typeface="Cambria Math" panose="02040503050406030204" pitchFamily="18" charset="0"/>
                                  </a:rPr>
                                  <m:t>cm</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Torque Aplicación</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a:rPr lang="es-419" sz="1400" smtClean="0">
                                    <a:effectLst/>
                                    <a:latin typeface="Cambria Math" panose="02040503050406030204" pitchFamily="18" charset="0"/>
                                  </a:rPr>
                                  <m:t>𝑘𝑔</m:t>
                                </m:r>
                                <m:r>
                                  <a:rPr lang="es-419" sz="1400" smtClean="0">
                                    <a:effectLst/>
                                    <a:latin typeface="Cambria Math" panose="02040503050406030204" pitchFamily="18" charset="0"/>
                                  </a:rPr>
                                  <m:t>∙</m:t>
                                </m:r>
                                <m:r>
                                  <m:rPr>
                                    <m:sty m:val="p"/>
                                  </m:rPr>
                                  <a:rPr lang="es-419" sz="1400" smtClean="0">
                                    <a:effectLst/>
                                    <a:latin typeface="Cambria Math" panose="02040503050406030204" pitchFamily="18" charset="0"/>
                                  </a:rPr>
                                  <m:t>cm</m:t>
                                </m:r>
                                <m:r>
                                  <a:rPr lang="es-419" sz="1400" smtClean="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272058"/>
                      </a:ext>
                    </a:extLst>
                  </a:tr>
                  <a:tr h="194945">
                    <a:tc>
                      <a:txBody>
                        <a:bodyPr/>
                        <a:lstStyle/>
                        <a:p>
                          <a:pPr indent="-4445">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Servomotor Seleccionado</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LD 20 MG</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MG 996 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Servomotor Seleccionado</a:t>
                          </a: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SG 90</a:t>
                          </a: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3177376"/>
                      </a:ext>
                    </a:extLst>
                  </a:tr>
                  <a:tr h="194945">
                    <a:tc>
                      <a:txBody>
                        <a:bodyPr/>
                        <a:lstStyle/>
                        <a:p>
                          <a:pPr indent="-4445">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Torque Nominal </a:t>
                          </a:r>
                        </a:p>
                      </a:txBody>
                      <a:tcPr marL="44450" marR="44450" marT="0" marB="0" anchor="ct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20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𝑘𝑔</m:t>
                                </m:r>
                                <m:r>
                                  <a:rPr lang="es-419" sz="1400">
                                    <a:effectLst/>
                                    <a:latin typeface="Cambria Math" panose="02040503050406030204" pitchFamily="18" charset="0"/>
                                  </a:rPr>
                                  <m:t>∙</m:t>
                                </m:r>
                                <m:r>
                                  <m:rPr>
                                    <m:sty m:val="p"/>
                                  </m:rPr>
                                  <a:rPr lang="es-419" sz="1400">
                                    <a:effectLst/>
                                    <a:latin typeface="Cambria Math" panose="02040503050406030204" pitchFamily="18" charset="0"/>
                                  </a:rPr>
                                  <m:t>cm</m:t>
                                </m:r>
                                <m:r>
                                  <a:rPr lang="es-419" sz="140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9.4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a:rPr lang="es-419" sz="1400" smtClean="0">
                                    <a:effectLst/>
                                    <a:latin typeface="Cambria Math" panose="02040503050406030204" pitchFamily="18" charset="0"/>
                                  </a:rPr>
                                  <m:t>𝑘𝑔</m:t>
                                </m:r>
                                <m:r>
                                  <a:rPr lang="es-419" sz="1400" smtClean="0">
                                    <a:effectLst/>
                                    <a:latin typeface="Cambria Math" panose="02040503050406030204" pitchFamily="18" charset="0"/>
                                  </a:rPr>
                                  <m:t>∙</m:t>
                                </m:r>
                                <m:r>
                                  <m:rPr>
                                    <m:sty m:val="p"/>
                                  </m:rPr>
                                  <a:rPr lang="es-419" sz="1400" smtClean="0">
                                    <a:effectLst/>
                                    <a:latin typeface="Cambria Math" panose="02040503050406030204" pitchFamily="18" charset="0"/>
                                  </a:rPr>
                                  <m:t>cm</m:t>
                                </m:r>
                                <m:r>
                                  <a:rPr lang="es-419" sz="1400" smtClean="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Torque Nominal </a:t>
                          </a: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noFill/>
                          <a:prstDash val="solid"/>
                          <a:round/>
                          <a:headEnd type="none" w="med" len="med"/>
                          <a:tailEnd type="none" w="med" len="med"/>
                        </a:lnR>
                      </a:tcPr>
                    </a:tc>
                    <a:tc>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419" sz="1400" smtClean="0">
                                    <a:effectLst/>
                                    <a:latin typeface="Cambria Math" panose="02040503050406030204" pitchFamily="18" charset="0"/>
                                  </a:rPr>
                                  <m:t>[</m:t>
                                </m:r>
                                <m:r>
                                  <a:rPr lang="es-419" sz="1400" smtClean="0">
                                    <a:effectLst/>
                                    <a:latin typeface="Cambria Math" panose="02040503050406030204" pitchFamily="18" charset="0"/>
                                  </a:rPr>
                                  <m:t>𝑘𝑔</m:t>
                                </m:r>
                                <m:r>
                                  <a:rPr lang="es-419" sz="1400" smtClean="0">
                                    <a:effectLst/>
                                    <a:latin typeface="Cambria Math" panose="02040503050406030204" pitchFamily="18" charset="0"/>
                                  </a:rPr>
                                  <m:t>∙</m:t>
                                </m:r>
                                <m:r>
                                  <m:rPr>
                                    <m:sty m:val="p"/>
                                  </m:rPr>
                                  <a:rPr lang="es-419" sz="1400" smtClean="0">
                                    <a:effectLst/>
                                    <a:latin typeface="Cambria Math" panose="02040503050406030204" pitchFamily="18" charset="0"/>
                                  </a:rPr>
                                  <m:t>cm</m:t>
                                </m:r>
                                <m:r>
                                  <a:rPr lang="es-419" sz="1400" smtClean="0">
                                    <a:effectLst/>
                                    <a:latin typeface="Cambria Math" panose="02040503050406030204" pitchFamily="18" charset="0"/>
                                  </a:rPr>
                                  <m:t>]</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984010017"/>
                      </a:ext>
                    </a:extLst>
                  </a:tr>
                </a:tbl>
              </a:graphicData>
            </a:graphic>
          </p:graphicFrame>
        </mc:Choice>
        <mc:Fallback xmlns="">
          <p:graphicFrame>
            <p:nvGraphicFramePr>
              <p:cNvPr id="35" name="Tabla 34">
                <a:extLst>
                  <a:ext uri="{FF2B5EF4-FFF2-40B4-BE49-F238E27FC236}">
                    <a16:creationId xmlns:a16="http://schemas.microsoft.com/office/drawing/2014/main" id="{3E56094D-5B62-444E-A229-174CA27D096E}"/>
                  </a:ext>
                </a:extLst>
              </p:cNvPr>
              <p:cNvGraphicFramePr>
                <a:graphicFrameLocks noGrp="1"/>
              </p:cNvGraphicFramePr>
              <p:nvPr>
                <p:extLst>
                  <p:ext uri="{D42A27DB-BD31-4B8C-83A1-F6EECF244321}">
                    <p14:modId xmlns:p14="http://schemas.microsoft.com/office/powerpoint/2010/main" val="3103556080"/>
                  </p:ext>
                </p:extLst>
              </p:nvPr>
            </p:nvGraphicFramePr>
            <p:xfrm>
              <a:off x="578110" y="1272053"/>
              <a:ext cx="11280061" cy="4448411"/>
            </p:xfrm>
            <a:graphic>
              <a:graphicData uri="http://schemas.openxmlformats.org/drawingml/2006/table">
                <a:tbl>
                  <a:tblPr firstRow="1" firstCol="1" bandRow="1">
                    <a:tableStyleId>{2A488322-F2BA-4B5B-9748-0D474271808F}</a:tableStyleId>
                  </a:tblPr>
                  <a:tblGrid>
                    <a:gridCol w="2092519">
                      <a:extLst>
                        <a:ext uri="{9D8B030D-6E8A-4147-A177-3AD203B41FA5}">
                          <a16:colId xmlns:a16="http://schemas.microsoft.com/office/drawing/2014/main" val="2676004954"/>
                        </a:ext>
                      </a:extLst>
                    </a:gridCol>
                    <a:gridCol w="1262742">
                      <a:extLst>
                        <a:ext uri="{9D8B030D-6E8A-4147-A177-3AD203B41FA5}">
                          <a16:colId xmlns:a16="http://schemas.microsoft.com/office/drawing/2014/main" val="3707566461"/>
                        </a:ext>
                      </a:extLst>
                    </a:gridCol>
                    <a:gridCol w="841829">
                      <a:extLst>
                        <a:ext uri="{9D8B030D-6E8A-4147-A177-3AD203B41FA5}">
                          <a16:colId xmlns:a16="http://schemas.microsoft.com/office/drawing/2014/main" val="1277721213"/>
                        </a:ext>
                      </a:extLst>
                    </a:gridCol>
                    <a:gridCol w="1016000">
                      <a:extLst>
                        <a:ext uri="{9D8B030D-6E8A-4147-A177-3AD203B41FA5}">
                          <a16:colId xmlns:a16="http://schemas.microsoft.com/office/drawing/2014/main" val="4273798162"/>
                        </a:ext>
                      </a:extLst>
                    </a:gridCol>
                    <a:gridCol w="377371">
                      <a:extLst>
                        <a:ext uri="{9D8B030D-6E8A-4147-A177-3AD203B41FA5}">
                          <a16:colId xmlns:a16="http://schemas.microsoft.com/office/drawing/2014/main" val="1381287908"/>
                        </a:ext>
                      </a:extLst>
                    </a:gridCol>
                    <a:gridCol w="711200">
                      <a:extLst>
                        <a:ext uri="{9D8B030D-6E8A-4147-A177-3AD203B41FA5}">
                          <a16:colId xmlns:a16="http://schemas.microsoft.com/office/drawing/2014/main" val="1297347864"/>
                        </a:ext>
                      </a:extLst>
                    </a:gridCol>
                    <a:gridCol w="1045029">
                      <a:extLst>
                        <a:ext uri="{9D8B030D-6E8A-4147-A177-3AD203B41FA5}">
                          <a16:colId xmlns:a16="http://schemas.microsoft.com/office/drawing/2014/main" val="3326054879"/>
                        </a:ext>
                      </a:extLst>
                    </a:gridCol>
                    <a:gridCol w="2017486">
                      <a:extLst>
                        <a:ext uri="{9D8B030D-6E8A-4147-A177-3AD203B41FA5}">
                          <a16:colId xmlns:a16="http://schemas.microsoft.com/office/drawing/2014/main" val="1320305046"/>
                        </a:ext>
                      </a:extLst>
                    </a:gridCol>
                    <a:gridCol w="960515">
                      <a:extLst>
                        <a:ext uri="{9D8B030D-6E8A-4147-A177-3AD203B41FA5}">
                          <a16:colId xmlns:a16="http://schemas.microsoft.com/office/drawing/2014/main" val="560331164"/>
                        </a:ext>
                      </a:extLst>
                    </a:gridCol>
                    <a:gridCol w="955370">
                      <a:extLst>
                        <a:ext uri="{9D8B030D-6E8A-4147-A177-3AD203B41FA5}">
                          <a16:colId xmlns:a16="http://schemas.microsoft.com/office/drawing/2014/main" val="2626844227"/>
                        </a:ext>
                      </a:extLst>
                    </a:gridCol>
                  </a:tblGrid>
                  <a:tr h="494264">
                    <a:tc gridSpan="2">
                      <a:txBody>
                        <a:bodyPr/>
                        <a:lstStyle/>
                        <a:p>
                          <a:pPr indent="-4445" algn="ctr">
                            <a:lnSpc>
                              <a:spcPct val="200000"/>
                            </a:lnSpc>
                          </a:pPr>
                          <a:r>
                            <a:rPr lang="es-EC"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MECANISMO</a:t>
                          </a:r>
                        </a:p>
                      </a:txBody>
                      <a:tcPr marL="44450" marR="44450" marT="0" marB="0" anchor="ctr">
                        <a:solidFill>
                          <a:schemeClr val="accent6"/>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4445" algn="ctr">
                            <a:lnSpc>
                              <a:spcPct val="200000"/>
                            </a:lnSpc>
                          </a:pPr>
                          <a:r>
                            <a:rPr lang="es-EC" sz="1600" b="1" dirty="0">
                              <a:solidFill>
                                <a:schemeClr val="tx1"/>
                              </a:solidFill>
                              <a:effectLst/>
                              <a:latin typeface="Times New Roman" panose="02020603050405020304" pitchFamily="18" charset="0"/>
                              <a:cs typeface="Times New Roman" panose="02020603050405020304" pitchFamily="18" charset="0"/>
                            </a:rPr>
                            <a:t>Rotación cabeza</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indent="-4445" algn="ctr">
                            <a:lnSpc>
                              <a:spcPct val="200000"/>
                            </a:lnSpc>
                          </a:pP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gridSpan="2">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r>
                            <a:rPr lang="es-EC" sz="1600" b="1" dirty="0">
                              <a:solidFill>
                                <a:schemeClr val="tx1"/>
                              </a:solidFill>
                              <a:effectLst/>
                              <a:latin typeface="Times New Roman" panose="02020603050405020304" pitchFamily="18" charset="0"/>
                              <a:cs typeface="Times New Roman" panose="02020603050405020304" pitchFamily="18" charset="0"/>
                            </a:rPr>
                            <a:t>Rotación cuello</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solidFill>
                          <a:schemeClr val="bg1"/>
                        </a:solidFill>
                      </a:tcPr>
                    </a:tc>
                    <a:tc hMerge="1">
                      <a:txBody>
                        <a:bodyPr/>
                        <a:lstStyle/>
                        <a:p>
                          <a:pPr indent="-4445" algn="ctr">
                            <a:lnSpc>
                              <a:spcPct val="200000"/>
                            </a:lnSpc>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r>
                            <a:rPr lang="es-EC" sz="1600" b="1" dirty="0">
                              <a:solidFill>
                                <a:schemeClr val="tx1"/>
                              </a:solidFill>
                              <a:effectLst/>
                              <a:latin typeface="Times New Roman" panose="02020603050405020304" pitchFamily="18" charset="0"/>
                              <a:cs typeface="Times New Roman" panose="02020603050405020304" pitchFamily="18" charset="0"/>
                            </a:rPr>
                            <a:t>Movimiento de los párpados</a:t>
                          </a:r>
                          <a:endParaRPr lang="es-EC"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s-EC"/>
                        </a:p>
                      </a:txBody>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5903877"/>
                      </a:ext>
                    </a:extLst>
                  </a:tr>
                  <a:tr h="684848">
                    <a:tc gridSpan="2">
                      <a:txBody>
                        <a:bodyPr/>
                        <a:lstStyle/>
                        <a:p>
                          <a:pPr indent="-4445" algn="ctr">
                            <a:lnSpc>
                              <a:spcPct val="200000"/>
                            </a:lnSpc>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ECUACIÓN</a:t>
                          </a:r>
                        </a:p>
                      </a:txBody>
                      <a:tcPr marL="44450" marR="44450" marT="0" marB="0" anchor="ctr">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s-EC"/>
                        </a:p>
                      </a:txBody>
                      <a:tcPr/>
                    </a:tc>
                    <a:tc gridSpan="5">
                      <a:txBody>
                        <a:bodyPr/>
                        <a:lstStyle/>
                        <a:p>
                          <a:endParaRPr lang="es-EC"/>
                        </a:p>
                      </a:txBody>
                      <a:tcPr marL="44450" marR="44450" marT="0" marB="0" anchor="ctr">
                        <a:lnB w="12700" cap="flat" cmpd="sng" algn="ctr">
                          <a:solidFill>
                            <a:schemeClr val="tx1"/>
                          </a:solidFill>
                          <a:prstDash val="solid"/>
                          <a:round/>
                          <a:headEnd type="none" w="med" len="med"/>
                          <a:tailEnd type="none" w="med" len="med"/>
                        </a:lnB>
                        <a:blipFill>
                          <a:blip r:embed="rId4"/>
                          <a:stretch>
                            <a:fillRect l="-84122" t="-73451" r="-98931" b="-486726"/>
                          </a:stretch>
                        </a:blipFill>
                      </a:tcPr>
                    </a:tc>
                    <a:tc hMerge="1">
                      <a:txBody>
                        <a:bodyPr/>
                        <a:lstStyle/>
                        <a:p>
                          <a:endParaRPr lang="es-EC"/>
                        </a:p>
                      </a:txBody>
                      <a:tcPr/>
                    </a:tc>
                    <a:tc hMerge="1">
                      <a:txBody>
                        <a:bodyPr/>
                        <a:lstStyle/>
                        <a:p>
                          <a:endParaRPr lang="es-EC"/>
                        </a:p>
                      </a:txBody>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s-EC"/>
                        </a:p>
                      </a:txBody>
                      <a:tcPr/>
                    </a:tc>
                    <a:tc gridSpan="3">
                      <a:txBody>
                        <a:bodyPr/>
                        <a:lstStyle/>
                        <a:p>
                          <a:endParaRPr lang="es-EC"/>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4"/>
                          <a:stretch>
                            <a:fillRect l="-186687" t="-73451" r="-310" b="-486726"/>
                          </a:stretch>
                        </a:blip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8910378"/>
                      </a:ext>
                    </a:extLst>
                  </a:tr>
                  <a:tr h="361760">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Dato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Nomenclatura</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indent="-4445" algn="ctr">
                            <a:lnSpc>
                              <a:spcPct val="200000"/>
                            </a:lnSpc>
                          </a:pPr>
                          <a:r>
                            <a:rPr lang="es-419" sz="1400" b="1">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419"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Dato</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a:txBody>
                        <a:bodyPr/>
                        <a:lstStyle/>
                        <a:p>
                          <a:pPr indent="-4445" algn="ctr">
                            <a:lnSpc>
                              <a:spcPct val="200000"/>
                            </a:lnSpc>
                          </a:pPr>
                          <a:r>
                            <a:rPr lang="es-EC" sz="1400" b="1" dirty="0">
                              <a:effectLst/>
                              <a:latin typeface="Times New Roman" panose="02020603050405020304" pitchFamily="18" charset="0"/>
                              <a:cs typeface="Times New Roman" panose="02020603050405020304" pitchFamily="18" charset="0"/>
                            </a:rPr>
                            <a:t>Valor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tabLst>
                              <a:tab pos="2062163" algn="l"/>
                            </a:tabLst>
                          </a:pPr>
                          <a:r>
                            <a:rPr lang="es-EC" sz="1400" b="1" dirty="0">
                              <a:effectLst/>
                              <a:latin typeface="Times New Roman" panose="02020603050405020304" pitchFamily="18" charset="0"/>
                              <a:cs typeface="Times New Roman" panose="02020603050405020304" pitchFamily="18" charset="0"/>
                            </a:rPr>
                            <a:t>Unidades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30217723"/>
                      </a:ext>
                    </a:extLst>
                  </a:tr>
                  <a:tr h="436753">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Momento de Inercia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I</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40.35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412575" t="-354167" r="-597605" b="-581944"/>
                          </a:stretch>
                        </a:blipFill>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43.63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43.63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605263" t="-354167" r="-378947" b="-581944"/>
                          </a:stretch>
                        </a:blipFill>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Fuerza</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0.017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a:blip r:embed="rId4"/>
                          <a:stretch>
                            <a:fillRect l="-1079618" t="-354167" r="-1274" b="-581944"/>
                          </a:stretch>
                        </a:blipFill>
                      </a:tcPr>
                    </a:tc>
                    <a:extLst>
                      <a:ext uri="{0D108BD9-81ED-4DB2-BD59-A6C34878D82A}">
                        <a16:rowId xmlns:a16="http://schemas.microsoft.com/office/drawing/2014/main" val="4101867961"/>
                      </a:ext>
                    </a:extLst>
                  </a:tr>
                  <a:tr h="467106">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Velocidad Angular Final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166184" t="-424675" r="-629469" b="-444156"/>
                          </a:stretch>
                        </a:blipFill>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412575" t="-424675" r="-597605" b="-444156"/>
                          </a:stretch>
                        </a:blipFill>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1.745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605263" t="-424675" r="-378947" b="-444156"/>
                          </a:stretch>
                        </a:blipFill>
                      </a:tcPr>
                    </a:tc>
                    <a:tc>
                      <a:txBody>
                        <a:bodyPr/>
                        <a:lstStyle/>
                        <a:p>
                          <a:pPr indent="-4445" algn="ctr">
                            <a:lnSpc>
                              <a:spcPct val="200000"/>
                            </a:lnSpc>
                          </a:pPr>
                          <a:r>
                            <a:rPr lang="es-EC" sz="1400" b="1" dirty="0">
                              <a:solidFill>
                                <a:schemeClr val="bg1"/>
                              </a:solidFill>
                              <a:effectLst/>
                              <a:latin typeface="Times New Roman" panose="02020603050405020304" pitchFamily="18" charset="0"/>
                              <a:cs typeface="Times New Roman" panose="02020603050405020304" pitchFamily="18" charset="0"/>
                            </a:rPr>
                            <a:t>Distancia</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59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a:blip r:embed="rId4"/>
                          <a:stretch>
                            <a:fillRect l="-1079618" t="-424675" r="-1274" b="-444156"/>
                          </a:stretch>
                        </a:blipFill>
                      </a:tcPr>
                    </a:tc>
                    <a:extLst>
                      <a:ext uri="{0D108BD9-81ED-4DB2-BD59-A6C34878D82A}">
                        <a16:rowId xmlns:a16="http://schemas.microsoft.com/office/drawing/2014/main" val="3554510379"/>
                      </a:ext>
                    </a:extLst>
                  </a:tr>
                  <a:tr h="426720">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Torque Requerido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T</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3.592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412575" t="-577143" r="-597605" b="-388571"/>
                          </a:stretch>
                        </a:blipFill>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3.844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3.844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blipFill>
                          <a:blip r:embed="rId4"/>
                          <a:stretch>
                            <a:fillRect l="-605263" t="-577143" r="-378947" b="-388571"/>
                          </a:stretch>
                        </a:blipFill>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Torque Requerido</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44450" marR="44450" marT="0" marB="0" anchor="ctr"/>
                    </a:tc>
                    <a:tc>
                      <a:txBody>
                        <a:bodyPr/>
                        <a:lstStyle/>
                        <a:p>
                          <a:endParaRPr lang="es-EC"/>
                        </a:p>
                      </a:txBody>
                      <a:tcPr marL="44450" marR="44450" marT="0" marB="0" anchor="ctr">
                        <a:blipFill>
                          <a:blip r:embed="rId4"/>
                          <a:stretch>
                            <a:fillRect l="-1079618" t="-577143" r="-1274" b="-388571"/>
                          </a:stretch>
                        </a:blipFill>
                      </a:tcPr>
                    </a:tc>
                    <a:extLst>
                      <a:ext uri="{0D108BD9-81ED-4DB2-BD59-A6C34878D82A}">
                        <a16:rowId xmlns:a16="http://schemas.microsoft.com/office/drawing/2014/main" val="1345380554"/>
                      </a:ext>
                    </a:extLst>
                  </a:tr>
                  <a:tr h="361760">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Factor de Seguridad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err="1">
                              <a:effectLst/>
                              <a:latin typeface="Times New Roman" panose="02020603050405020304" pitchFamily="18" charset="0"/>
                              <a:cs typeface="Times New Roman" panose="02020603050405020304" pitchFamily="18" charset="0"/>
                            </a:rPr>
                            <a:t>Fs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Factor de Seguridad</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ct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0376202"/>
                      </a:ext>
                    </a:extLst>
                  </a:tr>
                  <a:tr h="426720">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Torque de Aplicación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T aplicación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14.366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4"/>
                          <a:stretch>
                            <a:fillRect l="-412575" t="-761429" r="-597605" b="-204286"/>
                          </a:stretch>
                        </a:blipFill>
                      </a:tcPr>
                    </a:tc>
                    <a:tc gridSpan="2">
                      <a:txBody>
                        <a:bodyPr/>
                        <a:lstStyle/>
                        <a:p>
                          <a:pPr indent="-4445" algn="ctr">
                            <a:lnSpc>
                              <a:spcPct val="200000"/>
                            </a:lnSpc>
                          </a:pPr>
                          <a:r>
                            <a:rPr lang="es-EC" sz="1400">
                              <a:effectLst/>
                              <a:latin typeface="Times New Roman" panose="02020603050405020304" pitchFamily="18" charset="0"/>
                              <a:cs typeface="Times New Roman" panose="02020603050405020304" pitchFamily="18" charset="0"/>
                            </a:rPr>
                            <a:t>7.7688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indent="-4445" algn="ctr">
                            <a:lnSpc>
                              <a:spcPct val="200000"/>
                            </a:lnSpc>
                          </a:pPr>
                          <a:r>
                            <a:rPr lang="es-EC" sz="1400" dirty="0">
                              <a:effectLst/>
                              <a:latin typeface="Times New Roman" panose="02020603050405020304" pitchFamily="18" charset="0"/>
                              <a:cs typeface="Times New Roman" panose="02020603050405020304" pitchFamily="18" charset="0"/>
                            </a:rPr>
                            <a:t>7.7688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es-EC"/>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4"/>
                          <a:stretch>
                            <a:fillRect l="-605263" t="-761429" r="-378947" b="-204286"/>
                          </a:stretch>
                        </a:blipFill>
                      </a:tcPr>
                    </a:tc>
                    <a:tc>
                      <a:txBody>
                        <a:bodyPr/>
                        <a:lstStyle/>
                        <a:p>
                          <a:pPr indent="-4445" algn="ctr">
                            <a:lnSpc>
                              <a:spcPct val="200000"/>
                            </a:lnSpc>
                          </a:pPr>
                          <a:r>
                            <a:rPr lang="es-419" sz="1400" b="1" dirty="0">
                              <a:solidFill>
                                <a:schemeClr val="bg1"/>
                              </a:solidFill>
                              <a:effectLst/>
                              <a:latin typeface="Times New Roman" panose="02020603050405020304" pitchFamily="18" charset="0"/>
                              <a:cs typeface="Times New Roman" panose="02020603050405020304" pitchFamily="18" charset="0"/>
                            </a:rPr>
                            <a:t>Torque Aplicación</a:t>
                          </a:r>
                          <a:endPar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solidFill>
                      </a:tcPr>
                    </a:tc>
                    <a:tc>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44450" marR="44450" marT="0" marB="0" anchor="ctr">
                        <a:lnB w="12700" cap="flat" cmpd="sng" algn="ctr">
                          <a:solidFill>
                            <a:schemeClr val="tx1"/>
                          </a:solidFill>
                          <a:prstDash val="solid"/>
                          <a:round/>
                          <a:headEnd type="none" w="med" len="med"/>
                          <a:tailEnd type="none" w="med" len="med"/>
                        </a:lnB>
                      </a:tcPr>
                    </a:tc>
                    <a:tc>
                      <a:txBody>
                        <a:bodyPr/>
                        <a:lstStyle/>
                        <a:p>
                          <a:endParaRPr lang="es-EC"/>
                        </a:p>
                      </a:txBody>
                      <a:tcPr marL="44450" marR="44450" marT="0" marB="0" anchor="ctr">
                        <a:lnB w="12700" cap="flat" cmpd="sng" algn="ctr">
                          <a:solidFill>
                            <a:schemeClr val="tx1"/>
                          </a:solidFill>
                          <a:prstDash val="solid"/>
                          <a:round/>
                          <a:headEnd type="none" w="med" len="med"/>
                          <a:tailEnd type="none" w="med" len="med"/>
                        </a:lnB>
                        <a:blipFill>
                          <a:blip r:embed="rId4"/>
                          <a:stretch>
                            <a:fillRect l="-1079618" t="-761429" r="-1274" b="-204286"/>
                          </a:stretch>
                        </a:blipFill>
                      </a:tcPr>
                    </a:tc>
                    <a:extLst>
                      <a:ext uri="{0D108BD9-81ED-4DB2-BD59-A6C34878D82A}">
                        <a16:rowId xmlns:a16="http://schemas.microsoft.com/office/drawing/2014/main" val="3471272058"/>
                      </a:ext>
                    </a:extLst>
                  </a:tr>
                  <a:tr h="361760">
                    <a:tc>
                      <a:txBody>
                        <a:bodyPr/>
                        <a:lstStyle/>
                        <a:p>
                          <a:pPr indent="-4445">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Servomotor Seleccionado</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LD 20 MG</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MG 996 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Servomotor Seleccionado</a:t>
                          </a: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SG 90</a:t>
                          </a: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pPr marL="0" marR="0" lvl="0" indent="-4445" algn="ctr" defTabSz="914400" rtl="0" eaLnBrk="1" fontAlgn="auto" latinLnBrk="0" hangingPunct="1">
                            <a:lnSpc>
                              <a:spcPct val="200000"/>
                            </a:lnSpc>
                            <a:spcBef>
                              <a:spcPts val="0"/>
                            </a:spcBef>
                            <a:spcAft>
                              <a:spcPts val="0"/>
                            </a:spcAft>
                            <a:buClrTx/>
                            <a:buSzTx/>
                            <a:buFontTx/>
                            <a:buNone/>
                            <a:tabLst/>
                            <a:defRP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3177376"/>
                      </a:ext>
                    </a:extLst>
                  </a:tr>
                  <a:tr h="426720">
                    <a:tc>
                      <a:txBody>
                        <a:bodyPr/>
                        <a:lstStyle/>
                        <a:p>
                          <a:pPr indent="-4445">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Torque Nominal </a:t>
                          </a:r>
                        </a:p>
                      </a:txBody>
                      <a:tcPr marL="44450" marR="44450" marT="0" marB="0" anchor="ctr"/>
                    </a:tc>
                    <a:tc>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20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s-EC"/>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4"/>
                          <a:stretch>
                            <a:fillRect l="-412575" t="-947143" r="-597605" b="-18571"/>
                          </a:stretch>
                        </a:blipFill>
                      </a:tcPr>
                    </a:tc>
                    <a:tc gridSpan="2">
                      <a:txBody>
                        <a:bodyPr/>
                        <a:lstStyle/>
                        <a:p>
                          <a:pPr indent="-4445" algn="ctr">
                            <a:lnSpc>
                              <a:spcPct val="20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9.4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indent="-4445" algn="ctr">
                            <a:lnSpc>
                              <a:spcPct val="20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endParaRPr lang="es-EC"/>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4"/>
                          <a:stretch>
                            <a:fillRect l="-605263" t="-947143" r="-378947" b="-18571"/>
                          </a:stretch>
                        </a:blipFill>
                      </a:tcPr>
                    </a:tc>
                    <a:tc>
                      <a:txBody>
                        <a:bodyPr/>
                        <a:lstStyle/>
                        <a:p>
                          <a:pPr indent="-4445" algn="ctr">
                            <a:lnSpc>
                              <a:spcPct val="200000"/>
                            </a:lnSpc>
                          </a:pPr>
                          <a:r>
                            <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Torque Nominal </a:t>
                          </a:r>
                        </a:p>
                      </a:txBody>
                      <a:tcPr marL="44450" marR="44450"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indent="-4445" algn="ctr">
                            <a:lnSpc>
                              <a:spcPct val="200000"/>
                            </a:lnSpc>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noFill/>
                          <a:prstDash val="solid"/>
                          <a:round/>
                          <a:headEnd type="none" w="med" len="med"/>
                          <a:tailEnd type="none" w="med" len="med"/>
                        </a:lnR>
                      </a:tcPr>
                    </a:tc>
                    <a:tc>
                      <a:txBody>
                        <a:bodyPr/>
                        <a:lstStyle/>
                        <a:p>
                          <a:endParaRPr lang="es-EC"/>
                        </a:p>
                      </a:txBody>
                      <a:tcPr marL="44450" marR="44450" marT="0" marB="0" anchor="ctr">
                        <a:lnL w="12700" cap="flat" cmpd="sng" algn="ctr">
                          <a:noFill/>
                          <a:prstDash val="solid"/>
                          <a:round/>
                          <a:headEnd type="none" w="med" len="med"/>
                          <a:tailEnd type="none" w="med" len="med"/>
                        </a:lnL>
                        <a:blipFill>
                          <a:blip r:embed="rId4"/>
                          <a:stretch>
                            <a:fillRect l="-1079618" t="-947143" r="-1274" b="-18571"/>
                          </a:stretch>
                        </a:blipFill>
                      </a:tcPr>
                    </a:tc>
                    <a:extLst>
                      <a:ext uri="{0D108BD9-81ED-4DB2-BD59-A6C34878D82A}">
                        <a16:rowId xmlns:a16="http://schemas.microsoft.com/office/drawing/2014/main" val="1984010017"/>
                      </a:ext>
                    </a:extLst>
                  </a:tr>
                </a:tbl>
              </a:graphicData>
            </a:graphic>
          </p:graphicFrame>
        </mc:Fallback>
      </mc:AlternateContent>
    </p:spTree>
    <p:extLst>
      <p:ext uri="{BB962C8B-B14F-4D97-AF65-F5344CB8AC3E}">
        <p14:creationId xmlns:p14="http://schemas.microsoft.com/office/powerpoint/2010/main" val="200916140"/>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Análisis de cargas estáticas</a:t>
            </a:r>
          </a:p>
        </p:txBody>
      </p:sp>
      <p:pic>
        <p:nvPicPr>
          <p:cNvPr id="23" name="Imagen 22" descr="Imagen que contiene Interfaz de usuario gráfica&#10;&#10;Descripción generada automáticamente">
            <a:extLst>
              <a:ext uri="{FF2B5EF4-FFF2-40B4-BE49-F238E27FC236}">
                <a16:creationId xmlns:a16="http://schemas.microsoft.com/office/drawing/2014/main" id="{442318F0-76B4-47C6-89FC-BB630E81F995}"/>
              </a:ext>
            </a:extLst>
          </p:cNvPr>
          <p:cNvPicPr/>
          <p:nvPr/>
        </p:nvPicPr>
        <p:blipFill>
          <a:blip r:embed="rId4"/>
          <a:stretch>
            <a:fillRect/>
          </a:stretch>
        </p:blipFill>
        <p:spPr>
          <a:xfrm>
            <a:off x="1115205" y="1504137"/>
            <a:ext cx="4469085" cy="3680368"/>
          </a:xfrm>
          <a:prstGeom prst="rect">
            <a:avLst/>
          </a:prstGeom>
        </p:spPr>
      </p:pic>
      <p:graphicFrame>
        <p:nvGraphicFramePr>
          <p:cNvPr id="2" name="Tabla 1">
            <a:extLst>
              <a:ext uri="{FF2B5EF4-FFF2-40B4-BE49-F238E27FC236}">
                <a16:creationId xmlns:a16="http://schemas.microsoft.com/office/drawing/2014/main" id="{C9F8488A-4BEE-4286-828E-6375817066C3}"/>
              </a:ext>
            </a:extLst>
          </p:cNvPr>
          <p:cNvGraphicFramePr>
            <a:graphicFrameLocks noGrp="1"/>
          </p:cNvGraphicFramePr>
          <p:nvPr>
            <p:extLst>
              <p:ext uri="{D42A27DB-BD31-4B8C-83A1-F6EECF244321}">
                <p14:modId xmlns:p14="http://schemas.microsoft.com/office/powerpoint/2010/main" val="4098470435"/>
              </p:ext>
            </p:extLst>
          </p:nvPr>
        </p:nvGraphicFramePr>
        <p:xfrm>
          <a:off x="5782558" y="1564747"/>
          <a:ext cx="5927885" cy="4133850"/>
        </p:xfrm>
        <a:graphic>
          <a:graphicData uri="http://schemas.openxmlformats.org/drawingml/2006/table">
            <a:tbl>
              <a:tblPr firstRow="1" firstCol="1" bandRow="1">
                <a:tableStyleId>{5C22544A-7EE6-4342-B048-85BDC9FD1C3A}</a:tableStyleId>
              </a:tblPr>
              <a:tblGrid>
                <a:gridCol w="2546058">
                  <a:extLst>
                    <a:ext uri="{9D8B030D-6E8A-4147-A177-3AD203B41FA5}">
                      <a16:colId xmlns:a16="http://schemas.microsoft.com/office/drawing/2014/main" val="99032031"/>
                    </a:ext>
                  </a:extLst>
                </a:gridCol>
                <a:gridCol w="1204685">
                  <a:extLst>
                    <a:ext uri="{9D8B030D-6E8A-4147-A177-3AD203B41FA5}">
                      <a16:colId xmlns:a16="http://schemas.microsoft.com/office/drawing/2014/main" val="2731332158"/>
                    </a:ext>
                  </a:extLst>
                </a:gridCol>
                <a:gridCol w="2177142">
                  <a:extLst>
                    <a:ext uri="{9D8B030D-6E8A-4147-A177-3AD203B41FA5}">
                      <a16:colId xmlns:a16="http://schemas.microsoft.com/office/drawing/2014/main" val="3166020400"/>
                    </a:ext>
                  </a:extLst>
                </a:gridCol>
              </a:tblGrid>
              <a:tr h="360698">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Pieza</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Peso [Kg]</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Carga Máxima [MPa]</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1004685"/>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Sombrero</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0.286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925858"/>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Cabeza, parte trasera</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0.175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4324185"/>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Rostro</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0.259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5.56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0477609"/>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Base superior</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0.276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dirty="0">
                          <a:effectLst/>
                          <a:latin typeface="Times New Roman" panose="02020603050405020304" pitchFamily="18" charset="0"/>
                          <a:cs typeface="Times New Roman" panose="02020603050405020304" pitchFamily="18" charset="0"/>
                        </a:rPr>
                        <a:t>12.61</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4331460"/>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Base intermedia 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0.202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dirty="0">
                          <a:effectLst/>
                          <a:latin typeface="Times New Roman" panose="02020603050405020304" pitchFamily="18" charset="0"/>
                          <a:cs typeface="Times New Roman" panose="02020603050405020304" pitchFamily="18" charset="0"/>
                        </a:rPr>
                        <a:t>0.69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17066112"/>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Base intermedia 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0.118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1.78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8674413"/>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Base intermedia 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0.429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0.98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29470615"/>
                  </a:ext>
                </a:extLst>
              </a:tr>
              <a:tr h="360698">
                <a:tc>
                  <a:txBody>
                    <a:bodyPr/>
                    <a:lstStyle/>
                    <a:p>
                      <a:pPr indent="-13335">
                        <a:lnSpc>
                          <a:spcPct val="200000"/>
                        </a:lnSpc>
                      </a:pPr>
                      <a:r>
                        <a:rPr lang="es-419" sz="1600">
                          <a:effectLst/>
                          <a:latin typeface="Times New Roman" panose="02020603050405020304" pitchFamily="18" charset="0"/>
                          <a:cs typeface="Times New Roman" panose="02020603050405020304" pitchFamily="18" charset="0"/>
                        </a:rPr>
                        <a:t>Base inferior</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0.142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3335" algn="ctr">
                        <a:lnSpc>
                          <a:spcPct val="200000"/>
                        </a:lnSpc>
                      </a:pPr>
                      <a:r>
                        <a:rPr lang="es-419" sz="1600">
                          <a:effectLst/>
                          <a:latin typeface="Times New Roman" panose="02020603050405020304" pitchFamily="18" charset="0"/>
                          <a:cs typeface="Times New Roman" panose="02020603050405020304" pitchFamily="18" charset="0"/>
                        </a:rPr>
                        <a:t>0.6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2826134"/>
                  </a:ext>
                </a:extLst>
              </a:tr>
              <a:tr h="0">
                <a:tc gridSpan="2">
                  <a:txBody>
                    <a:bodyPr/>
                    <a:lstStyle/>
                    <a:p>
                      <a:pPr indent="-13335">
                        <a:lnSpc>
                          <a:spcPct val="200000"/>
                        </a:lnSpc>
                      </a:pPr>
                      <a:r>
                        <a:rPr lang="es-419" sz="1600" dirty="0">
                          <a:effectLst/>
                          <a:latin typeface="Times New Roman" panose="02020603050405020304" pitchFamily="18" charset="0"/>
                          <a:cs typeface="Times New Roman" panose="02020603050405020304" pitchFamily="18" charset="0"/>
                        </a:rPr>
                        <a:t>Limite Elástico PLA [MPa]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3335" algn="ctr">
                        <a:lnSpc>
                          <a:spcPct val="200000"/>
                        </a:lnSpc>
                      </a:pPr>
                      <a:r>
                        <a:rPr lang="es-419" sz="1600" dirty="0">
                          <a:effectLst/>
                          <a:latin typeface="Times New Roman" panose="02020603050405020304" pitchFamily="18" charset="0"/>
                          <a:cs typeface="Times New Roman" panose="02020603050405020304" pitchFamily="18" charset="0"/>
                        </a:rPr>
                        <a:t>55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09255892"/>
                  </a:ext>
                </a:extLst>
              </a:tr>
            </a:tbl>
          </a:graphicData>
        </a:graphic>
      </p:graphicFrame>
      <p:sp>
        <p:nvSpPr>
          <p:cNvPr id="26" name="TextBox 4">
            <a:extLst>
              <a:ext uri="{FF2B5EF4-FFF2-40B4-BE49-F238E27FC236}">
                <a16:creationId xmlns:a16="http://schemas.microsoft.com/office/drawing/2014/main" id="{09169387-4B81-4BFC-AE0D-0163352BA795}"/>
              </a:ext>
            </a:extLst>
          </p:cNvPr>
          <p:cNvSpPr txBox="1"/>
          <p:nvPr/>
        </p:nvSpPr>
        <p:spPr>
          <a:xfrm>
            <a:off x="2126728" y="5438674"/>
            <a:ext cx="3034571" cy="600164"/>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Factor de Seguridad: 4,36 </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41671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401067" y="588109"/>
            <a:ext cx="5409798" cy="563615"/>
          </a:xfrm>
        </p:spPr>
        <p:txBody>
          <a:bodyPr>
            <a:normAutofit fontScale="90000"/>
          </a:bodyPr>
          <a:lstStyle/>
          <a:p>
            <a:r>
              <a:rPr lang="es-EC" sz="4000" dirty="0">
                <a:latin typeface="Times New Roman" panose="02020603050405020304" pitchFamily="18" charset="0"/>
                <a:cs typeface="Times New Roman" panose="02020603050405020304" pitchFamily="18" charset="0"/>
              </a:rPr>
              <a:t>Pruebas de Funcionamiento</a:t>
            </a:r>
          </a:p>
        </p:txBody>
      </p:sp>
      <p:graphicFrame>
        <p:nvGraphicFramePr>
          <p:cNvPr id="8" name="Tabla 7">
            <a:extLst>
              <a:ext uri="{FF2B5EF4-FFF2-40B4-BE49-F238E27FC236}">
                <a16:creationId xmlns:a16="http://schemas.microsoft.com/office/drawing/2014/main" id="{9E5F79F8-BEDF-4D80-959A-1FB48AD4490F}"/>
              </a:ext>
            </a:extLst>
          </p:cNvPr>
          <p:cNvGraphicFramePr>
            <a:graphicFrameLocks noGrp="1"/>
          </p:cNvGraphicFramePr>
          <p:nvPr>
            <p:extLst>
              <p:ext uri="{D42A27DB-BD31-4B8C-83A1-F6EECF244321}">
                <p14:modId xmlns:p14="http://schemas.microsoft.com/office/powerpoint/2010/main" val="3321751225"/>
              </p:ext>
            </p:extLst>
          </p:nvPr>
        </p:nvGraphicFramePr>
        <p:xfrm>
          <a:off x="2977799" y="1857972"/>
          <a:ext cx="5666132" cy="3255840"/>
        </p:xfrm>
        <a:graphic>
          <a:graphicData uri="http://schemas.openxmlformats.org/drawingml/2006/table">
            <a:tbl>
              <a:tblPr firstRow="1" firstCol="1" bandRow="1">
                <a:tableStyleId>{93296810-A885-4BE3-A3E7-6D5BEEA58F35}</a:tableStyleId>
              </a:tblPr>
              <a:tblGrid>
                <a:gridCol w="804561">
                  <a:extLst>
                    <a:ext uri="{9D8B030D-6E8A-4147-A177-3AD203B41FA5}">
                      <a16:colId xmlns:a16="http://schemas.microsoft.com/office/drawing/2014/main" val="3518742344"/>
                    </a:ext>
                  </a:extLst>
                </a:gridCol>
                <a:gridCol w="3310449">
                  <a:extLst>
                    <a:ext uri="{9D8B030D-6E8A-4147-A177-3AD203B41FA5}">
                      <a16:colId xmlns:a16="http://schemas.microsoft.com/office/drawing/2014/main" val="3578927016"/>
                    </a:ext>
                  </a:extLst>
                </a:gridCol>
                <a:gridCol w="1551122">
                  <a:extLst>
                    <a:ext uri="{9D8B030D-6E8A-4147-A177-3AD203B41FA5}">
                      <a16:colId xmlns:a16="http://schemas.microsoft.com/office/drawing/2014/main" val="3508651632"/>
                    </a:ext>
                  </a:extLst>
                </a:gridCol>
              </a:tblGrid>
              <a:tr h="27686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Cantidad</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Elemento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Funcionamiento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7205992"/>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64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Sensores Magnéticos A3144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2741865"/>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Sensor de Color TCS3200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6244792"/>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64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Luces LED de iluminación del tablero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79377196"/>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Luces RGB de iluminación facial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1108900"/>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Servomotores SG90: Movimiento párpados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2909347"/>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Servomotor MG996R: Movimiento cuello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4009639"/>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Servomotor LD20MG: Movimiento cabeza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Correcto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05963448"/>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HMI</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Correcto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2407314"/>
                  </a:ext>
                </a:extLst>
              </a:tr>
            </a:tbl>
          </a:graphicData>
        </a:graphic>
      </p:graphicFrame>
    </p:spTree>
    <p:extLst>
      <p:ext uri="{BB962C8B-B14F-4D97-AF65-F5344CB8AC3E}">
        <p14:creationId xmlns:p14="http://schemas.microsoft.com/office/powerpoint/2010/main" val="2479413251"/>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16</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pic>
        <p:nvPicPr>
          <p:cNvPr id="20" name="Imagen 19">
            <a:extLst>
              <a:ext uri="{FF2B5EF4-FFF2-40B4-BE49-F238E27FC236}">
                <a16:creationId xmlns:a16="http://schemas.microsoft.com/office/drawing/2014/main" id="{57D04B39-C22E-4A80-A715-5492099BD9D7}"/>
              </a:ext>
            </a:extLst>
          </p:cNvPr>
          <p:cNvPicPr>
            <a:picLocks noChangeAspect="1"/>
          </p:cNvPicPr>
          <p:nvPr/>
        </p:nvPicPr>
        <p:blipFill rotWithShape="1">
          <a:blip r:embed="rId4"/>
          <a:srcRect l="14389" t="2397" r="17549"/>
          <a:stretch/>
        </p:blipFill>
        <p:spPr>
          <a:xfrm>
            <a:off x="5269155" y="2585983"/>
            <a:ext cx="1577272" cy="3015785"/>
          </a:xfrm>
          <a:prstGeom prst="rect">
            <a:avLst/>
          </a:prstGeom>
        </p:spPr>
      </p:pic>
      <p:pic>
        <p:nvPicPr>
          <p:cNvPr id="21" name="Imagen 20">
            <a:extLst>
              <a:ext uri="{FF2B5EF4-FFF2-40B4-BE49-F238E27FC236}">
                <a16:creationId xmlns:a16="http://schemas.microsoft.com/office/drawing/2014/main" id="{CD0A7EAA-9B6C-459C-9D30-B6A130A1EB31}"/>
              </a:ext>
            </a:extLst>
          </p:cNvPr>
          <p:cNvPicPr>
            <a:picLocks noChangeAspect="1"/>
          </p:cNvPicPr>
          <p:nvPr/>
        </p:nvPicPr>
        <p:blipFill rotWithShape="1">
          <a:blip r:embed="rId5"/>
          <a:srcRect l="10212" r="20345"/>
          <a:stretch/>
        </p:blipFill>
        <p:spPr>
          <a:xfrm>
            <a:off x="3698471" y="2585983"/>
            <a:ext cx="1570684" cy="3015785"/>
          </a:xfrm>
          <a:prstGeom prst="rect">
            <a:avLst/>
          </a:prstGeom>
        </p:spPr>
      </p:pic>
      <p:pic>
        <p:nvPicPr>
          <p:cNvPr id="22" name="Imagen 21">
            <a:extLst>
              <a:ext uri="{FF2B5EF4-FFF2-40B4-BE49-F238E27FC236}">
                <a16:creationId xmlns:a16="http://schemas.microsoft.com/office/drawing/2014/main" id="{9C7A89C6-4C67-4A1D-AFD9-05402461F05F}"/>
              </a:ext>
            </a:extLst>
          </p:cNvPr>
          <p:cNvPicPr>
            <a:picLocks noChangeAspect="1"/>
          </p:cNvPicPr>
          <p:nvPr/>
        </p:nvPicPr>
        <p:blipFill rotWithShape="1">
          <a:blip r:embed="rId6"/>
          <a:srcRect l="12849" t="4508" r="15573"/>
          <a:stretch/>
        </p:blipFill>
        <p:spPr>
          <a:xfrm>
            <a:off x="2000984" y="2585983"/>
            <a:ext cx="1695394" cy="3015785"/>
          </a:xfrm>
          <a:prstGeom prst="rect">
            <a:avLst/>
          </a:prstGeom>
        </p:spPr>
      </p:pic>
      <p:pic>
        <p:nvPicPr>
          <p:cNvPr id="23" name="Imagen 22">
            <a:extLst>
              <a:ext uri="{FF2B5EF4-FFF2-40B4-BE49-F238E27FC236}">
                <a16:creationId xmlns:a16="http://schemas.microsoft.com/office/drawing/2014/main" id="{774D83F0-5559-4686-98DB-BC00F0D7B0ED}"/>
              </a:ext>
            </a:extLst>
          </p:cNvPr>
          <p:cNvPicPr>
            <a:picLocks noChangeAspect="1"/>
          </p:cNvPicPr>
          <p:nvPr/>
        </p:nvPicPr>
        <p:blipFill rotWithShape="1">
          <a:blip r:embed="rId7"/>
          <a:srcRect l="18221" r="16526"/>
          <a:stretch/>
        </p:blipFill>
        <p:spPr>
          <a:xfrm>
            <a:off x="541941" y="2585983"/>
            <a:ext cx="1475905" cy="3015785"/>
          </a:xfrm>
          <a:prstGeom prst="rect">
            <a:avLst/>
          </a:prstGeom>
        </p:spPr>
      </p:pic>
      <p:sp>
        <p:nvSpPr>
          <p:cNvPr id="24" name="TextBox 4">
            <a:extLst>
              <a:ext uri="{FF2B5EF4-FFF2-40B4-BE49-F238E27FC236}">
                <a16:creationId xmlns:a16="http://schemas.microsoft.com/office/drawing/2014/main" id="{5E58760C-17A0-4DC5-A486-E07C74F7AA32}"/>
              </a:ext>
            </a:extLst>
          </p:cNvPr>
          <p:cNvSpPr txBox="1"/>
          <p:nvPr/>
        </p:nvSpPr>
        <p:spPr>
          <a:xfrm>
            <a:off x="2303759" y="2176817"/>
            <a:ext cx="1425678"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Emocionado</a:t>
            </a:r>
          </a:p>
        </p:txBody>
      </p:sp>
      <p:sp>
        <p:nvSpPr>
          <p:cNvPr id="26" name="TextBox 4">
            <a:extLst>
              <a:ext uri="{FF2B5EF4-FFF2-40B4-BE49-F238E27FC236}">
                <a16:creationId xmlns:a16="http://schemas.microsoft.com/office/drawing/2014/main" id="{36B82C91-C03A-44FF-A00A-CB63E715039B}"/>
              </a:ext>
            </a:extLst>
          </p:cNvPr>
          <p:cNvSpPr txBox="1"/>
          <p:nvPr/>
        </p:nvSpPr>
        <p:spPr>
          <a:xfrm>
            <a:off x="853868" y="2150185"/>
            <a:ext cx="951403"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Normal</a:t>
            </a:r>
          </a:p>
        </p:txBody>
      </p:sp>
      <p:sp>
        <p:nvSpPr>
          <p:cNvPr id="27" name="TextBox 4">
            <a:extLst>
              <a:ext uri="{FF2B5EF4-FFF2-40B4-BE49-F238E27FC236}">
                <a16:creationId xmlns:a16="http://schemas.microsoft.com/office/drawing/2014/main" id="{A14EC4F9-F6BE-4B8A-8B92-3843E4041D5F}"/>
              </a:ext>
            </a:extLst>
          </p:cNvPr>
          <p:cNvSpPr txBox="1"/>
          <p:nvPr/>
        </p:nvSpPr>
        <p:spPr>
          <a:xfrm>
            <a:off x="3729437" y="2170255"/>
            <a:ext cx="1605794"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Triste/Molesto</a:t>
            </a:r>
          </a:p>
        </p:txBody>
      </p:sp>
      <p:sp>
        <p:nvSpPr>
          <p:cNvPr id="28" name="TextBox 4">
            <a:extLst>
              <a:ext uri="{FF2B5EF4-FFF2-40B4-BE49-F238E27FC236}">
                <a16:creationId xmlns:a16="http://schemas.microsoft.com/office/drawing/2014/main" id="{C5D3F9AF-BC1B-453E-B565-DC1AFCB18057}"/>
              </a:ext>
            </a:extLst>
          </p:cNvPr>
          <p:cNvSpPr txBox="1"/>
          <p:nvPr/>
        </p:nvSpPr>
        <p:spPr>
          <a:xfrm>
            <a:off x="5585480" y="2180039"/>
            <a:ext cx="944622"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Dormido</a:t>
            </a:r>
          </a:p>
        </p:txBody>
      </p:sp>
      <p:sp>
        <p:nvSpPr>
          <p:cNvPr id="29" name="Título 8">
            <a:extLst>
              <a:ext uri="{FF2B5EF4-FFF2-40B4-BE49-F238E27FC236}">
                <a16:creationId xmlns:a16="http://schemas.microsoft.com/office/drawing/2014/main" id="{A9B04EFF-6508-4D01-A476-CA5207F5F61D}"/>
              </a:ext>
            </a:extLst>
          </p:cNvPr>
          <p:cNvSpPr txBox="1">
            <a:spLocks/>
          </p:cNvSpPr>
          <p:nvPr/>
        </p:nvSpPr>
        <p:spPr>
          <a:xfrm>
            <a:off x="2385607" y="1417834"/>
            <a:ext cx="2197390" cy="613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latin typeface="Times New Roman" panose="02020603050405020304" pitchFamily="18" charset="0"/>
                <a:cs typeface="Times New Roman" panose="02020603050405020304" pitchFamily="18" charset="0"/>
              </a:rPr>
              <a:t>Expresiones</a:t>
            </a:r>
            <a:endParaRPr lang="es-EC" sz="3600" dirty="0">
              <a:latin typeface="Times New Roman" panose="02020603050405020304" pitchFamily="18" charset="0"/>
              <a:cs typeface="Times New Roman" panose="02020603050405020304" pitchFamily="18" charset="0"/>
            </a:endParaRPr>
          </a:p>
        </p:txBody>
      </p:sp>
      <p:sp>
        <p:nvSpPr>
          <p:cNvPr id="34" name="Título 8">
            <a:extLst>
              <a:ext uri="{FF2B5EF4-FFF2-40B4-BE49-F238E27FC236}">
                <a16:creationId xmlns:a16="http://schemas.microsoft.com/office/drawing/2014/main" id="{92E92034-3942-4DB0-8362-2853A3FD7F1C}"/>
              </a:ext>
            </a:extLst>
          </p:cNvPr>
          <p:cNvSpPr txBox="1">
            <a:spLocks/>
          </p:cNvSpPr>
          <p:nvPr/>
        </p:nvSpPr>
        <p:spPr>
          <a:xfrm>
            <a:off x="8354925" y="2352727"/>
            <a:ext cx="3138432" cy="613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latin typeface="Times New Roman" panose="02020603050405020304" pitchFamily="18" charset="0"/>
                <a:cs typeface="Times New Roman" panose="02020603050405020304" pitchFamily="18" charset="0"/>
              </a:rPr>
              <a:t>Movimientos</a:t>
            </a:r>
            <a:endParaRPr lang="es-EC" sz="3600" dirty="0">
              <a:latin typeface="Times New Roman" panose="02020603050405020304" pitchFamily="18" charset="0"/>
              <a:cs typeface="Times New Roman" panose="02020603050405020304" pitchFamily="18" charset="0"/>
            </a:endParaRPr>
          </a:p>
        </p:txBody>
      </p:sp>
      <p:graphicFrame>
        <p:nvGraphicFramePr>
          <p:cNvPr id="35" name="Tabla 34">
            <a:extLst>
              <a:ext uri="{FF2B5EF4-FFF2-40B4-BE49-F238E27FC236}">
                <a16:creationId xmlns:a16="http://schemas.microsoft.com/office/drawing/2014/main" id="{807147AF-25BE-4B91-9C52-72AC1C497A42}"/>
              </a:ext>
            </a:extLst>
          </p:cNvPr>
          <p:cNvGraphicFramePr>
            <a:graphicFrameLocks noGrp="1"/>
          </p:cNvGraphicFramePr>
          <p:nvPr>
            <p:extLst>
              <p:ext uri="{D42A27DB-BD31-4B8C-83A1-F6EECF244321}">
                <p14:modId xmlns:p14="http://schemas.microsoft.com/office/powerpoint/2010/main" val="2772025271"/>
              </p:ext>
            </p:extLst>
          </p:nvPr>
        </p:nvGraphicFramePr>
        <p:xfrm>
          <a:off x="7745889" y="3088795"/>
          <a:ext cx="3760311" cy="1447040"/>
        </p:xfrm>
        <a:graphic>
          <a:graphicData uri="http://schemas.openxmlformats.org/drawingml/2006/table">
            <a:tbl>
              <a:tblPr firstRow="1" firstCol="1" bandRow="1">
                <a:tableStyleId>{E8B1032C-EA38-4F05-BA0D-38AFFFC7BED3}</a:tableStyleId>
              </a:tblPr>
              <a:tblGrid>
                <a:gridCol w="647641">
                  <a:extLst>
                    <a:ext uri="{9D8B030D-6E8A-4147-A177-3AD203B41FA5}">
                      <a16:colId xmlns:a16="http://schemas.microsoft.com/office/drawing/2014/main" val="1523896499"/>
                    </a:ext>
                  </a:extLst>
                </a:gridCol>
                <a:gridCol w="3112670">
                  <a:extLst>
                    <a:ext uri="{9D8B030D-6E8A-4147-A177-3AD203B41FA5}">
                      <a16:colId xmlns:a16="http://schemas.microsoft.com/office/drawing/2014/main" val="2700333939"/>
                    </a:ext>
                  </a:extLst>
                </a:gridCol>
              </a:tblGrid>
              <a:tr h="198120">
                <a:tc>
                  <a:txBody>
                    <a:bodyPr/>
                    <a:lstStyle/>
                    <a:p>
                      <a:pPr marL="0" indent="0" algn="ctr">
                        <a:lnSpc>
                          <a:spcPct val="200000"/>
                        </a:lnSpc>
                      </a:pPr>
                      <a:r>
                        <a:rPr lang="es-419" sz="1400" b="1" dirty="0">
                          <a:effectLst/>
                          <a:latin typeface="Times New Roman" panose="02020603050405020304" pitchFamily="18" charset="0"/>
                          <a:cs typeface="Times New Roman" panose="02020603050405020304" pitchFamily="18" charset="0"/>
                        </a:rPr>
                        <a:t>1</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indent="0">
                        <a:lnSpc>
                          <a:spcPct val="200000"/>
                        </a:lnSpc>
                      </a:pPr>
                      <a:r>
                        <a:rPr lang="es-419" sz="1400" b="0" dirty="0">
                          <a:effectLst/>
                          <a:latin typeface="Times New Roman" panose="02020603050405020304" pitchFamily="18" charset="0"/>
                          <a:cs typeface="Times New Roman" panose="02020603050405020304" pitchFamily="18" charset="0"/>
                        </a:rPr>
                        <a:t>Pestañar</a:t>
                      </a:r>
                      <a:endPar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4254475"/>
                  </a:ext>
                </a:extLst>
              </a:tr>
              <a:tr h="198120">
                <a:tc>
                  <a:txBody>
                    <a:bodyPr/>
                    <a:lstStyle/>
                    <a:p>
                      <a:pPr marL="0" indent="0" algn="ctr">
                        <a:lnSpc>
                          <a:spcPct val="200000"/>
                        </a:lnSpc>
                      </a:pPr>
                      <a:r>
                        <a:rPr lang="es-419" sz="1400" b="1" dirty="0">
                          <a:effectLst/>
                          <a:latin typeface="Times New Roman" panose="02020603050405020304" pitchFamily="18" charset="0"/>
                          <a:cs typeface="Times New Roman" panose="02020603050405020304" pitchFamily="18" charset="0"/>
                        </a:rPr>
                        <a:t>2</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indent="0">
                        <a:lnSpc>
                          <a:spcPct val="200000"/>
                        </a:lnSpc>
                      </a:pPr>
                      <a:r>
                        <a:rPr lang="es-419" sz="1400" dirty="0">
                          <a:effectLst/>
                          <a:latin typeface="Times New Roman" panose="02020603050405020304" pitchFamily="18" charset="0"/>
                          <a:cs typeface="Times New Roman" panose="02020603050405020304" pitchFamily="18" charset="0"/>
                        </a:rPr>
                        <a:t>Mover la cabeza en señal de negación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6633768"/>
                  </a:ext>
                </a:extLst>
              </a:tr>
              <a:tr h="198120">
                <a:tc>
                  <a:txBody>
                    <a:bodyPr/>
                    <a:lstStyle/>
                    <a:p>
                      <a:pPr marL="0" indent="0" algn="ctr">
                        <a:lnSpc>
                          <a:spcPct val="200000"/>
                        </a:lnSpc>
                      </a:pPr>
                      <a:r>
                        <a:rPr lang="es-419" sz="1400" b="1" dirty="0">
                          <a:effectLst/>
                          <a:latin typeface="Times New Roman" panose="02020603050405020304" pitchFamily="18" charset="0"/>
                          <a:cs typeface="Times New Roman" panose="02020603050405020304" pitchFamily="18" charset="0"/>
                        </a:rPr>
                        <a:t>3</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indent="0">
                        <a:lnSpc>
                          <a:spcPct val="200000"/>
                        </a:lnSpc>
                      </a:pPr>
                      <a:r>
                        <a:rPr lang="es-419" sz="1400" dirty="0">
                          <a:effectLst/>
                          <a:latin typeface="Times New Roman" panose="02020603050405020304" pitchFamily="18" charset="0"/>
                          <a:cs typeface="Times New Roman" panose="02020603050405020304" pitchFamily="18" charset="0"/>
                        </a:rPr>
                        <a:t>Mover la cabeza en señal de afirmación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88476491"/>
                  </a:ext>
                </a:extLst>
              </a:tr>
              <a:tr h="198120">
                <a:tc>
                  <a:txBody>
                    <a:bodyPr/>
                    <a:lstStyle/>
                    <a:p>
                      <a:pPr marL="0" indent="0" algn="ctr">
                        <a:lnSpc>
                          <a:spcPct val="200000"/>
                        </a:lnSpc>
                      </a:pPr>
                      <a:r>
                        <a:rPr lang="es-419" sz="1400" b="1" dirty="0">
                          <a:effectLst/>
                          <a:latin typeface="Times New Roman" panose="02020603050405020304" pitchFamily="18" charset="0"/>
                          <a:cs typeface="Times New Roman" panose="02020603050405020304" pitchFamily="18" charset="0"/>
                        </a:rPr>
                        <a:t>4</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indent="0">
                        <a:lnSpc>
                          <a:spcPct val="200000"/>
                        </a:lnSpc>
                      </a:pPr>
                      <a:r>
                        <a:rPr lang="es-419" sz="1400" dirty="0">
                          <a:effectLst/>
                          <a:latin typeface="Times New Roman" panose="02020603050405020304" pitchFamily="18" charset="0"/>
                          <a:cs typeface="Times New Roman" panose="02020603050405020304" pitchFamily="18" charset="0"/>
                        </a:rPr>
                        <a:t>Guiñar un ojo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6987815"/>
                  </a:ext>
                </a:extLst>
              </a:tr>
            </a:tbl>
          </a:graphicData>
        </a:graphic>
      </p:graphicFrame>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Interacción Social</a:t>
            </a:r>
          </a:p>
        </p:txBody>
      </p:sp>
    </p:spTree>
    <p:extLst>
      <p:ext uri="{BB962C8B-B14F-4D97-AF65-F5344CB8AC3E}">
        <p14:creationId xmlns:p14="http://schemas.microsoft.com/office/powerpoint/2010/main" val="663463229"/>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17</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C" sz="4000" dirty="0">
                <a:latin typeface="Times New Roman" panose="02020603050405020304" pitchFamily="18" charset="0"/>
                <a:cs typeface="Times New Roman" panose="02020603050405020304" pitchFamily="18" charset="0"/>
              </a:rPr>
              <a:t>Evaluación del Usuario: </a:t>
            </a:r>
            <a:br>
              <a:rPr lang="es-EC" sz="4000" dirty="0">
                <a:latin typeface="Times New Roman" panose="02020603050405020304" pitchFamily="18" charset="0"/>
                <a:cs typeface="Times New Roman" panose="02020603050405020304" pitchFamily="18" charset="0"/>
              </a:rPr>
            </a:br>
            <a:r>
              <a:rPr lang="es-EC" sz="4000" dirty="0">
                <a:latin typeface="Times New Roman" panose="02020603050405020304" pitchFamily="18" charset="0"/>
                <a:cs typeface="Times New Roman" panose="02020603050405020304" pitchFamily="18" charset="0"/>
              </a:rPr>
              <a:t>Escala de Usabilidad del Sistema (SUS)</a:t>
            </a:r>
          </a:p>
        </p:txBody>
      </p:sp>
      <p:graphicFrame>
        <p:nvGraphicFramePr>
          <p:cNvPr id="2" name="Tabla 1">
            <a:extLst>
              <a:ext uri="{FF2B5EF4-FFF2-40B4-BE49-F238E27FC236}">
                <a16:creationId xmlns:a16="http://schemas.microsoft.com/office/drawing/2014/main" id="{A27F5467-52DE-4A95-A775-0AC1054DFA23}"/>
              </a:ext>
            </a:extLst>
          </p:cNvPr>
          <p:cNvGraphicFramePr>
            <a:graphicFrameLocks noGrp="1"/>
          </p:cNvGraphicFramePr>
          <p:nvPr>
            <p:extLst>
              <p:ext uri="{D42A27DB-BD31-4B8C-83A1-F6EECF244321}">
                <p14:modId xmlns:p14="http://schemas.microsoft.com/office/powerpoint/2010/main" val="3558670874"/>
              </p:ext>
            </p:extLst>
          </p:nvPr>
        </p:nvGraphicFramePr>
        <p:xfrm>
          <a:off x="830108" y="1710011"/>
          <a:ext cx="7481233" cy="4406080"/>
        </p:xfrm>
        <a:graphic>
          <a:graphicData uri="http://schemas.openxmlformats.org/drawingml/2006/table">
            <a:tbl>
              <a:tblPr firstRow="1" firstCol="1" bandRow="1">
                <a:tableStyleId>{912C8C85-51F0-491E-9774-3900AFEF0FD7}</a:tableStyleId>
              </a:tblPr>
              <a:tblGrid>
                <a:gridCol w="540711">
                  <a:extLst>
                    <a:ext uri="{9D8B030D-6E8A-4147-A177-3AD203B41FA5}">
                      <a16:colId xmlns:a16="http://schemas.microsoft.com/office/drawing/2014/main" val="627761896"/>
                    </a:ext>
                  </a:extLst>
                </a:gridCol>
                <a:gridCol w="5924455">
                  <a:extLst>
                    <a:ext uri="{9D8B030D-6E8A-4147-A177-3AD203B41FA5}">
                      <a16:colId xmlns:a16="http://schemas.microsoft.com/office/drawing/2014/main" val="980173845"/>
                    </a:ext>
                  </a:extLst>
                </a:gridCol>
                <a:gridCol w="1016067">
                  <a:extLst>
                    <a:ext uri="{9D8B030D-6E8A-4147-A177-3AD203B41FA5}">
                      <a16:colId xmlns:a16="http://schemas.microsoft.com/office/drawing/2014/main" val="1003750387"/>
                    </a:ext>
                  </a:extLst>
                </a:gridCol>
              </a:tblGrid>
              <a:tr h="27686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Pregunta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Repuesta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7772237"/>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Me gustaría utilizar el robot Chessy con frecuencia.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66259934"/>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dirty="0">
                          <a:effectLst/>
                          <a:latin typeface="Times New Roman" panose="02020603050405020304" pitchFamily="18" charset="0"/>
                          <a:cs typeface="Times New Roman" panose="02020603050405020304" pitchFamily="18" charset="0"/>
                        </a:rPr>
                        <a:t>Creo que el robot </a:t>
                      </a:r>
                      <a:r>
                        <a:rPr lang="es-419" sz="1400" dirty="0" err="1">
                          <a:effectLst/>
                          <a:latin typeface="Times New Roman" panose="02020603050405020304" pitchFamily="18" charset="0"/>
                          <a:cs typeface="Times New Roman" panose="02020603050405020304" pitchFamily="18" charset="0"/>
                        </a:rPr>
                        <a:t>Chessy</a:t>
                      </a:r>
                      <a:r>
                        <a:rPr lang="es-419" sz="1400" dirty="0">
                          <a:effectLst/>
                          <a:latin typeface="Times New Roman" panose="02020603050405020304" pitchFamily="18" charset="0"/>
                          <a:cs typeface="Times New Roman" panose="02020603050405020304" pitchFamily="18" charset="0"/>
                        </a:rPr>
                        <a:t> es innecesariamente complejo.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23737516"/>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Creo que es fácil de utilizar al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8723907"/>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Pienso que es necesario del apoyo de un experto para utilizar al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3758441"/>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Encontré las diversas funciones del robot Chessy bien integradas.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6709225"/>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Creo que existen muchas fallas en el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7014890"/>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Imagino que la mayoría de las personas aprenderían muy rápidamente a utilizar el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75216321"/>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El uso del robot Chessy me parece muy incómodo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3953263"/>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Me sentí muy confiado en el manejo del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58502825"/>
                  </a:ext>
                </a:extLst>
              </a:tr>
              <a:tr h="198120">
                <a:tc>
                  <a:txBody>
                    <a:bodyPr/>
                    <a:lstStyle/>
                    <a:p>
                      <a:pPr marL="0" indent="0" algn="ctr">
                        <a:lnSpc>
                          <a:spcPct val="200000"/>
                        </a:lnSpc>
                      </a:pPr>
                      <a:r>
                        <a:rPr lang="es-419" sz="1400" dirty="0">
                          <a:effectLst/>
                          <a:latin typeface="Times New Roman" panose="02020603050405020304" pitchFamily="18" charset="0"/>
                          <a:cs typeface="Times New Roman" panose="02020603050405020304" pitchFamily="18" charset="0"/>
                        </a:rPr>
                        <a:t>10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4445">
                        <a:lnSpc>
                          <a:spcPct val="200000"/>
                        </a:lnSpc>
                      </a:pPr>
                      <a:r>
                        <a:rPr lang="es-419" sz="1400">
                          <a:effectLst/>
                          <a:latin typeface="Times New Roman" panose="02020603050405020304" pitchFamily="18" charset="0"/>
                          <a:cs typeface="Times New Roman" panose="02020603050405020304" pitchFamily="18" charset="0"/>
                        </a:rPr>
                        <a:t>Creo que es necesario aprender muchas cosas antes de utilizar al robot Chessy</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4445" algn="ctr">
                        <a:lnSpc>
                          <a:spcPct val="200000"/>
                        </a:lnSpc>
                      </a:pPr>
                      <a:r>
                        <a:rPr lang="es-419"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50792359"/>
                  </a:ext>
                </a:extLst>
              </a:tr>
            </a:tbl>
          </a:graphicData>
        </a:graphic>
      </p:graphicFrame>
      <p:graphicFrame>
        <p:nvGraphicFramePr>
          <p:cNvPr id="6" name="Diagrama 5">
            <a:extLst>
              <a:ext uri="{FF2B5EF4-FFF2-40B4-BE49-F238E27FC236}">
                <a16:creationId xmlns:a16="http://schemas.microsoft.com/office/drawing/2014/main" id="{46B6037E-6444-42B6-8E2E-0D8845597538}"/>
              </a:ext>
            </a:extLst>
          </p:cNvPr>
          <p:cNvGraphicFramePr/>
          <p:nvPr>
            <p:extLst>
              <p:ext uri="{D42A27DB-BD31-4B8C-83A1-F6EECF244321}">
                <p14:modId xmlns:p14="http://schemas.microsoft.com/office/powerpoint/2010/main" val="203231360"/>
              </p:ext>
            </p:extLst>
          </p:nvPr>
        </p:nvGraphicFramePr>
        <p:xfrm>
          <a:off x="8649842" y="1710011"/>
          <a:ext cx="3122429" cy="4088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00954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333047" y="418452"/>
            <a:ext cx="9144000" cy="664359"/>
          </a:xfrm>
        </p:spPr>
        <p:txBody>
          <a:bodyPr>
            <a:normAutofit/>
          </a:bodyPr>
          <a:lstStyle/>
          <a:p>
            <a:pPr algn="l"/>
            <a:r>
              <a:rPr lang="es-EC" sz="4000" dirty="0">
                <a:latin typeface="Times New Roman" panose="02020603050405020304" pitchFamily="18" charset="0"/>
                <a:cs typeface="Times New Roman" panose="02020603050405020304" pitchFamily="18" charset="0"/>
              </a:rPr>
              <a:t>ÍNDICE</a:t>
            </a:r>
          </a:p>
        </p:txBody>
      </p:sp>
      <p:graphicFrame>
        <p:nvGraphicFramePr>
          <p:cNvPr id="5" name="Diagrama 4"/>
          <p:cNvGraphicFramePr/>
          <p:nvPr>
            <p:extLst>
              <p:ext uri="{D42A27DB-BD31-4B8C-83A1-F6EECF244321}">
                <p14:modId xmlns:p14="http://schemas.microsoft.com/office/powerpoint/2010/main" val="776660891"/>
              </p:ext>
            </p:extLst>
          </p:nvPr>
        </p:nvGraphicFramePr>
        <p:xfrm>
          <a:off x="1483158" y="1424529"/>
          <a:ext cx="8665029" cy="485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89422"/>
      </p:ext>
    </p:extLst>
  </p:cSld>
  <p:clrMapOvr>
    <a:masterClrMapping/>
  </p:clrMapOvr>
  <mc:AlternateContent xmlns:mc="http://schemas.openxmlformats.org/markup-compatibility/2006" xmlns:p14="http://schemas.microsoft.com/office/powerpoint/2010/main">
    <mc:Choice Requires="p14">
      <p:transition p14:dur="0" advTm="13885"/>
    </mc:Choice>
    <mc:Fallback xmlns="">
      <p:transition advTm="1388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204681" y="1496791"/>
            <a:ext cx="11402633" cy="4431983"/>
          </a:xfrm>
          <a:prstGeom prst="rect">
            <a:avLst/>
          </a:prstGeom>
        </p:spPr>
        <p:txBody>
          <a:bodyPr wrap="square" lIns="0" tIns="0" rIns="0" bIns="0" rtlCol="0" anchor="t">
            <a:spAutoFit/>
          </a:bodyPr>
          <a:lstStyle/>
          <a:p>
            <a:r>
              <a:rPr lang="es-419" dirty="0">
                <a:effectLst/>
                <a:latin typeface="Arial" panose="020B0604020202020204" pitchFamily="34" charset="0"/>
                <a:ea typeface="Times New Roman" panose="02020603050405020304" pitchFamily="18" charset="0"/>
              </a:rPr>
              <a:t>El diseño fue gestionado mediante los módulos de Interacción, Control, Estructura y Enseñanza; los cuales buscan cumplir con los requerimientos del usuario. </a:t>
            </a:r>
          </a:p>
          <a:p>
            <a:endParaRPr lang="es-EC"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dirty="0">
                <a:effectLst/>
                <a:latin typeface="Arial" panose="020B0604020202020204" pitchFamily="34" charset="0"/>
                <a:ea typeface="Times New Roman" panose="02020603050405020304" pitchFamily="18" charset="0"/>
              </a:rPr>
              <a:t>El módulo de interacción se compuso de apariencia de un peón antropomórfico, los mecanismos de movimiento de párpados y cuello; los procesos de interacción visual mediante una matriz LED en el tablero de ajedrez y luces LED RGB en el rostro del robot; y los sistemas de comunicación verbal mediante la herramienta Text to Speech de Google. </a:t>
            </a:r>
          </a:p>
          <a:p>
            <a:pPr marL="285750" indent="-285750">
              <a:buFont typeface="Arial" panose="020B0604020202020204" pitchFamily="34" charset="0"/>
              <a:buChar char="•"/>
            </a:pPr>
            <a:endParaRPr lang="es-419"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dirty="0">
                <a:effectLst/>
                <a:latin typeface="Arial" panose="020B0604020202020204" pitchFamily="34" charset="0"/>
                <a:ea typeface="Times New Roman" panose="02020603050405020304" pitchFamily="18" charset="0"/>
              </a:rPr>
              <a:t>El módulo de enseñanza determinó el diseño de la metodología de aprendizaje mediante niveles. El sistema consta de 3 niveles de aprendizaje acerca de la identificación, movimiento y ubicación inicial de las piezas basadas en los requerimientos del usuario.</a:t>
            </a:r>
          </a:p>
          <a:p>
            <a:endParaRPr lang="es-EC"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dirty="0">
                <a:effectLst/>
                <a:latin typeface="Arial" panose="020B0604020202020204" pitchFamily="34" charset="0"/>
                <a:ea typeface="Times New Roman" panose="02020603050405020304" pitchFamily="18" charset="0"/>
              </a:rPr>
              <a:t>El módulo de control se estableció para realizar la adquisición de datos de los sensores magnéticos A3144 y del sensor de color TCS3200 para la identificación de las piezas de ajedrez; el procesamiento y control mediante el uso de la tarjeta controladora Arduino MEGA 2560 Rev3 y las respectivas conexiones realizadas en el diseño de la placa PCB. </a:t>
            </a:r>
            <a:endParaRPr lang="es-EC"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9640530"/>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204681" y="1477778"/>
            <a:ext cx="11402633" cy="4431983"/>
          </a:xfrm>
          <a:prstGeom prst="rect">
            <a:avLst/>
          </a:prstGeom>
        </p:spPr>
        <p:txBody>
          <a:bodyPr wrap="square" lIns="0" tIns="0" rIns="0" bIns="0" rtlCol="0" anchor="t">
            <a:spAutoFit/>
          </a:bodyPr>
          <a:lstStyle/>
          <a:p>
            <a:pPr marL="285750" indent="-285750" algn="l" rtl="0" eaLnBrk="1" latinLnBrk="0" hangingPunct="1">
              <a:spcBef>
                <a:spcPts val="0"/>
              </a:spcBef>
              <a:spcAft>
                <a:spcPts val="0"/>
              </a:spcAft>
              <a:buFont typeface="Arial" panose="020B0604020202020204" pitchFamily="34" charset="0"/>
              <a:buChar char="•"/>
            </a:pPr>
            <a:r>
              <a:rPr lang="es-419" sz="1800" kern="1200" dirty="0">
                <a:solidFill>
                  <a:srgbClr val="000000"/>
                </a:solidFill>
                <a:effectLst/>
                <a:latin typeface="Arial" panose="020B0604020202020204" pitchFamily="34" charset="0"/>
                <a:ea typeface="Times New Roman" panose="02020603050405020304" pitchFamily="18" charset="0"/>
                <a:cs typeface="+mn-cs"/>
              </a:rPr>
              <a:t>El módulo de estructura determinó el diseño ideal de la estructura mecánica del robot mediante el proceso de impresión 3D en el material PLA, con la capacidad de soportar las cargas sometidas de peso y de carga de los servomotores SG90 y LD20MG. El diseño determinó que la estructura en su punto crítico tiene un factor de seguridad mínimo de 4,36 demostrando que cumple con los requerimientos de diseño. Los servomotores fueros seleccionados en función de la aplicación. Los servomotores SG90, con torque máximo de 2.5 kilogramos por centímetro, fueron seleccionados para el movimiento de los párpados que requieren un torque de aplicación máximo calculado de 0.01121 kilogramos por centímetro. El servomotor LD20MG, con torque máximo de 20 kilogramos por centímetro, fue seleccionado para el movimiento de la cabeza del robot que requiere un torque de aplicación máximo calculado de 14.366 kilogramos por centímetro. El servomotor MG996R, con torque máximo de 9.4 kilogramos por centímetro, fue seleccionado para el movimiento del cuello del robot que requiere un torque de aplicación máximo calculado de 7.7688 kilogramos por centímetro.</a:t>
            </a:r>
          </a:p>
          <a:p>
            <a:pPr algn="l" rtl="0" eaLnBrk="1" latinLnBrk="0" hangingPunct="1">
              <a:spcBef>
                <a:spcPts val="0"/>
              </a:spcBef>
              <a:spcAft>
                <a:spcPts val="0"/>
              </a:spcAft>
            </a:pPr>
            <a:endParaRPr lang="es-EC" dirty="0">
              <a:effectLst/>
            </a:endParaRPr>
          </a:p>
          <a:p>
            <a:pPr marL="265113" lvl="1"/>
            <a:r>
              <a:rPr lang="es-419" kern="1200" dirty="0">
                <a:solidFill>
                  <a:srgbClr val="000000"/>
                </a:solidFill>
                <a:effectLst/>
                <a:latin typeface="Arial" panose="020B0604020202020204" pitchFamily="34" charset="0"/>
                <a:ea typeface="Times New Roman" panose="02020603050405020304" pitchFamily="18" charset="0"/>
                <a:cs typeface="+mn-cs"/>
              </a:rPr>
              <a:t>El módulo de estructura también determinó el diseño de la estructura externa del tablero de ajedrez, el cual consta de las siguientes dimensiones: largo total de 331 mm, ancho de 241 mm y 59 mm de altura. El tablero fue diseñado para ser realizado bajo corte laser en material MDF de 5mm de grosor y una tapa superior de acrílico de 3mm que permita la iluminación de las casillas.</a:t>
            </a:r>
            <a:endParaRPr lang="es-EC" dirty="0">
              <a:effectLst/>
            </a:endParaRPr>
          </a:p>
        </p:txBody>
      </p:sp>
    </p:spTree>
    <p:extLst>
      <p:ext uri="{BB962C8B-B14F-4D97-AF65-F5344CB8AC3E}">
        <p14:creationId xmlns:p14="http://schemas.microsoft.com/office/powerpoint/2010/main" val="3012867395"/>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254856" y="1605857"/>
            <a:ext cx="11402633" cy="4154984"/>
          </a:xfrm>
          <a:prstGeom prst="rect">
            <a:avLst/>
          </a:prstGeom>
        </p:spPr>
        <p:txBody>
          <a:bodyPr wrap="square" lIns="0" tIns="0" rIns="0" bIns="0" rtlCol="0" anchor="t">
            <a:spAutoFit/>
          </a:bodyPr>
          <a:lstStyle/>
          <a:p>
            <a:r>
              <a:rPr lang="es-419" sz="1800" dirty="0">
                <a:effectLst/>
                <a:latin typeface="Arial" panose="020B0604020202020204" pitchFamily="34" charset="0"/>
                <a:ea typeface="Times New Roman" panose="02020603050405020304" pitchFamily="18" charset="0"/>
              </a:rPr>
              <a:t>La construcción del proyecto fue realizada en la sección mecánica, electrónica e implementación de software. </a:t>
            </a:r>
          </a:p>
          <a:p>
            <a:endParaRPr lang="es-EC"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La construcción mecánica del robot social consistió en la impresión 3D del robot social interactivo. La apariencia fue mejorada mediante el proceso de masillado, lijado y pintado. El tablero se construyó mediante corte láser y fue pintado para culminar su implementación. Las piezas de ajedrez fueron realizadas mediante impresión 3D y posteriormente fueron magnetizadas y selladas con una capa de color. El ensamblaje se realizó mediante unión empernada y unión fija. </a:t>
            </a:r>
          </a:p>
          <a:p>
            <a:pPr marL="285750" indent="-285750">
              <a:buFont typeface="Arial" panose="020B0604020202020204" pitchFamily="34" charset="0"/>
              <a:buChar char="•"/>
            </a:pPr>
            <a:endParaRPr lang="es-EC"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La construcción electrónica partió de la implementación de la placa PCB, en la cual se soldaron los elementos electrónicos y fue ensamblada a la tarjeta controladora y los actuadores ubicados en el robot.</a:t>
            </a:r>
            <a:r>
              <a:rPr lang="es-419" sz="1800" dirty="0">
                <a:solidFill>
                  <a:srgbClr val="000000"/>
                </a:solidFill>
                <a:effectLst/>
                <a:latin typeface="Arial" panose="020B0604020202020204" pitchFamily="34" charset="0"/>
                <a:ea typeface="Times New Roman" panose="02020603050405020304" pitchFamily="18" charset="0"/>
              </a:rPr>
              <a:t> </a:t>
            </a:r>
            <a:r>
              <a:rPr lang="es-419" sz="1800" dirty="0">
                <a:effectLst/>
                <a:latin typeface="Arial" panose="020B0604020202020204" pitchFamily="34" charset="0"/>
                <a:ea typeface="Times New Roman" panose="02020603050405020304" pitchFamily="18" charset="0"/>
              </a:rPr>
              <a:t>El software fue desarrollado mediante la implementación de un interfaz humano máquina (HMI) y cuenta con un sistema de comunicación serial entre la programación realizada en el entorno Python y el software interno a la placa Arduino.</a:t>
            </a:r>
          </a:p>
          <a:p>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2584622089"/>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94683" y="2829973"/>
            <a:ext cx="11402633" cy="1938992"/>
          </a:xfrm>
          <a:prstGeom prst="rect">
            <a:avLst/>
          </a:prstGeom>
        </p:spPr>
        <p:txBody>
          <a:bodyPr wrap="square" lIns="0" tIns="0" rIns="0" bIns="0" rtlCol="0" anchor="t">
            <a:spAutoFit/>
          </a:bodyPr>
          <a:lstStyle/>
          <a:p>
            <a:r>
              <a:rPr lang="es-419" sz="1800" kern="1200" dirty="0">
                <a:solidFill>
                  <a:srgbClr val="000000"/>
                </a:solidFill>
                <a:effectLst/>
                <a:latin typeface="Arial" panose="020B0604020202020204" pitchFamily="34" charset="0"/>
                <a:ea typeface="Times New Roman" panose="02020603050405020304" pitchFamily="18" charset="0"/>
                <a:cs typeface="+mn-cs"/>
              </a:rPr>
              <a:t>El sistema fue evaluado y aprobado por el usuario utilizando la escala de usabilidad del sistema (SUS) mediante el uso de una encuesta de 10 sencillas preguntas. Se obtuvo como resultado el valor de 92.5, superior al puntaje promedio, para esta evaluación, de 68; lo cual refleja la aprobación del usuario para el robot social interactivo para la enseñanza de ajedrez</a:t>
            </a:r>
            <a:endParaRPr lang="es-419" dirty="0">
              <a:latin typeface="Arial" panose="020B0604020202020204" pitchFamily="34" charset="0"/>
              <a:ea typeface="Times New Roman" panose="02020603050405020304" pitchFamily="18" charset="0"/>
            </a:endParaRPr>
          </a:p>
          <a:p>
            <a:r>
              <a:rPr lang="es-419" sz="1800" dirty="0">
                <a:effectLst/>
                <a:latin typeface="Arial" panose="020B0604020202020204" pitchFamily="34" charset="0"/>
                <a:ea typeface="Times New Roman" panose="02020603050405020304" pitchFamily="18" charset="0"/>
              </a:rPr>
              <a:t>. </a:t>
            </a:r>
            <a:endParaRPr lang="es-EC" sz="1800" dirty="0">
              <a:effectLst/>
              <a:latin typeface="Arial" panose="020B0604020202020204" pitchFamily="34" charset="0"/>
              <a:ea typeface="Times New Roman" panose="02020603050405020304" pitchFamily="18" charset="0"/>
            </a:endParaRPr>
          </a:p>
          <a:p>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1962455996"/>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Recomendaciones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69638" y="1584761"/>
            <a:ext cx="11402633" cy="3877985"/>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Para el diseño, en el módulo de interacción, se recomienda agregar un sistema emisor de sonidos como un parlante o una bocina dentro del rostro del robot para mejorar los procesos de interacción, provocando que el usuario perciba, además de las respuestas visuales, las respuestas acústicas desde el robot.</a:t>
            </a:r>
          </a:p>
          <a:p>
            <a:endParaRPr lang="es-419"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Para el módulo de enseñanza, para mejorar los procesos de aprendizaje, es recomendable determinar los mejores procesos pedagógicos para transmitir las instrucciones, advertencias y resultados a los niños entre los 6 y 9 años. Asimismo, se recomienda la evaluación de la presentación de la interfaz humano máquina (HMI) por parte de expertos en los procesos de aprendizaje de niños.</a:t>
            </a:r>
            <a:endParaRPr lang="es-EC"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endParaRPr lang="es-EC"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Para el módulo de control, con respecto al sistema de detección de piezas, a pesar de que los rangos de detección para cada uno de los colores de la capa inferior de las piezas de ajedrez son funcionales en entornos cerrados y con iluminación constante, es recomendable agregar un sistema aislado para la casilla de reconocimiento, con una estructura que recubra las entradas o salidas de luz que utiliza el sensor de color TCS 3200 para la detección de colores.</a:t>
            </a:r>
            <a:endParaRPr lang="es-EC" dirty="0">
              <a:effectLst/>
            </a:endParaRPr>
          </a:p>
        </p:txBody>
      </p:sp>
    </p:spTree>
    <p:extLst>
      <p:ext uri="{BB962C8B-B14F-4D97-AF65-F5344CB8AC3E}">
        <p14:creationId xmlns:p14="http://schemas.microsoft.com/office/powerpoint/2010/main" val="2250661657"/>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Recomendaciones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69638" y="2139052"/>
            <a:ext cx="11402633" cy="3046988"/>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Con respecto al módulo de estructura mecánica, es recomendable agregar aislantes magnéticos en los bordes de los imanes dentro de las piezas de ajedrez con materiales aislantes, para evitar que las polaridades iguales entre piezas de ajedrez provoquen que las piezas se repelan en el tablero de ajedrez, por la alta fuerza magnética que producen los imanes. De esta manera, se conserva el campo magnético suficiente para que los sensores magnéticos detecten la pieza.</a:t>
            </a:r>
          </a:p>
          <a:p>
            <a:pPr marL="285750" indent="-285750">
              <a:buFont typeface="Arial" panose="020B0604020202020204" pitchFamily="34" charset="0"/>
              <a:buChar char="•"/>
            </a:pPr>
            <a:endParaRPr lang="es-EC"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El sistema es capaz de ser trasladado e implementado de manera portátil, sin embargo, es recomendable buscar alternativas para mejorar la comodidad del usuario. Se recomienda el uso de un sistema de comunicación inalámbrica entre los actuadores ubicados en la estructura del robot, y el tablero de ajedrez.</a:t>
            </a:r>
            <a:endParaRPr lang="es-EC" sz="1800" dirty="0">
              <a:effectLst/>
              <a:latin typeface="Arial" panose="020B0604020202020204" pitchFamily="34" charset="0"/>
              <a:ea typeface="Times New Roman" panose="02020603050405020304" pitchFamily="18" charset="0"/>
            </a:endParaRPr>
          </a:p>
          <a:p>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1924151848"/>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Recomendaciones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69638" y="2139052"/>
            <a:ext cx="11402633" cy="3323987"/>
          </a:xfrm>
          <a:prstGeom prst="rect">
            <a:avLst/>
          </a:prstGeom>
        </p:spPr>
        <p:txBody>
          <a:bodyPr wrap="square" lIns="0" tIns="0" rIns="0" bIns="0" rtlCol="0" anchor="t">
            <a:spAutoFit/>
          </a:bodyPr>
          <a:lstStyle/>
          <a:p>
            <a:pPr marL="285750" indent="-285750" algn="l" rtl="0" eaLnBrk="1" latinLnBrk="0" hangingPunct="1">
              <a:spcBef>
                <a:spcPts val="0"/>
              </a:spcBef>
              <a:spcAft>
                <a:spcPts val="0"/>
              </a:spcAft>
              <a:buFont typeface="Arial" panose="020B0604020202020204" pitchFamily="34" charset="0"/>
              <a:buChar char="•"/>
            </a:pPr>
            <a:r>
              <a:rPr lang="es-419" sz="1800" kern="1200" dirty="0">
                <a:solidFill>
                  <a:srgbClr val="000000"/>
                </a:solidFill>
                <a:effectLst/>
                <a:latin typeface="Arial" panose="020B0604020202020204" pitchFamily="34" charset="0"/>
                <a:ea typeface="Times New Roman" panose="02020603050405020304" pitchFamily="18" charset="0"/>
                <a:cs typeface="+mn-cs"/>
              </a:rPr>
              <a:t>Para la construcción, con respecto al sistema electrónico del robot, a pesar de cumplir con los lineamientos y funciones establecidas, es recomendable que la placa PCB de grandes dimensiones, doble capa y gran tráfico de pistas eléctricas sea realizada de manera profesional, en lugar de realizarlo por procesos manuales; agregando buena precisión en las separaciones entre pistas, interconexiones metálicas entre placas y mejorando el entorno de soldadura; de esta manera se eliminan dificultades en el proceso de fabricación e implementación.</a:t>
            </a:r>
          </a:p>
          <a:p>
            <a:pPr algn="l" rtl="0" eaLnBrk="1" latinLnBrk="0" hangingPunct="1">
              <a:spcBef>
                <a:spcPts val="0"/>
              </a:spcBef>
              <a:spcAft>
                <a:spcPts val="0"/>
              </a:spcAft>
            </a:pPr>
            <a:endParaRPr lang="es-EC" dirty="0">
              <a:effectLst/>
            </a:endParaRPr>
          </a:p>
          <a:p>
            <a:pPr marL="285750" indent="-285750" algn="l" rtl="0" eaLnBrk="1" latinLnBrk="0" hangingPunct="1">
              <a:spcBef>
                <a:spcPts val="0"/>
              </a:spcBef>
              <a:spcAft>
                <a:spcPts val="0"/>
              </a:spcAft>
              <a:buFont typeface="Arial" panose="020B0604020202020204" pitchFamily="34" charset="0"/>
              <a:buChar char="•"/>
            </a:pPr>
            <a:r>
              <a:rPr lang="es-419" sz="1800" kern="1200" dirty="0">
                <a:solidFill>
                  <a:srgbClr val="000000"/>
                </a:solidFill>
                <a:effectLst/>
                <a:latin typeface="Arial" panose="020B0604020202020204" pitchFamily="34" charset="0"/>
                <a:ea typeface="Times New Roman" panose="02020603050405020304" pitchFamily="18" charset="0"/>
                <a:cs typeface="+mn-cs"/>
              </a:rPr>
              <a:t>Con respecto a la evaluación del usuario, a pesar de obtener un resultado satisfactorio del usuario para el cual fue realizado, sería recomendable extender la evaluación a un mayor número de niños en las edades de 6 a 9 años, lo cual no se pudo realizar por la situación de emergencia sanitaria actual.</a:t>
            </a:r>
            <a:endParaRPr lang="es-EC" dirty="0">
              <a:effectLst/>
            </a:endParaRPr>
          </a:p>
          <a:p>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76748184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Trabajos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Futuros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69638" y="1710098"/>
            <a:ext cx="11402633" cy="3877985"/>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Se plantea el mejoramiento del sistema actual, mediante el acoplamiento de sistemas de aprendizaje profundo mediante la programación de estrategias de orden avanzado a partir de la información sobre la identificación y ubicación de las piezas de ajedrez. El sistema se propone a partir de herramientas pedagógicas que estructuren la metodología de aprendizaje adecuada, y el uso de repositorios de estrategias avanzadas de ajedrez, como aperturas, estrategias de medio juego y estrategias de cierre, con sus respectivas variantes; lo que permite la adaptación del robot niños de edades más avanzadas.</a:t>
            </a:r>
          </a:p>
          <a:p>
            <a:pPr marL="285750" indent="-285750">
              <a:buFont typeface="Arial" panose="020B0604020202020204" pitchFamily="34" charset="0"/>
              <a:buChar char="•"/>
            </a:pPr>
            <a:endParaRPr lang="es-419"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Se propone la implementación de una plataforma de visión artificial para la detección e identificación de piezas, de esta manera es posible adaptar el sistema a un gran número de tableros y piezas de ajedrez estándar. El sistema puede ser realizado mediante la implementación de una cámara en los ojos o en el rostro del robot; los datos obtenidos serán procesados mediante sistemas de visión artificial y procesamiento de imágenes donde se perciba formas, colores, posiciones y distancias para la detección de los datos de ubicación y tipo de pieza de ajedrez.</a:t>
            </a:r>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1829434318"/>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Trabajos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Futuros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94683" y="2654895"/>
            <a:ext cx="11402633" cy="1661993"/>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s-419" sz="1800" dirty="0">
                <a:effectLst/>
                <a:latin typeface="Arial" panose="020B0604020202020204" pitchFamily="34" charset="0"/>
                <a:ea typeface="Times New Roman" panose="02020603050405020304" pitchFamily="18" charset="0"/>
              </a:rPr>
              <a:t>A partir de la detección de las piezas de ajedrez sobre un tablero estándar mediante visión artificial, se propone el diseño e implementación de un sistema autónomo de movimiento de piezas. El proyecto es capaz de alcanzar el proceso completo de interacción como un compañero de juego, realizando movimientos de las piezas con un brazo robótico. El sistema permite expandir el alcance del proyecto para la enseñanza especializada y la práctica simulada de ajedrez.</a:t>
            </a:r>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3422542755"/>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2020</a:t>
            </a: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a:solidFill>
                  <a:schemeClr val="bg1"/>
                </a:solidFill>
                <a:latin typeface="Georgia" panose="02040502050405020303" pitchFamily="18" charset="0"/>
              </a:rPr>
              <a:t>160/452 Activos </a:t>
            </a:r>
          </a:p>
        </p:txBody>
      </p:sp>
      <p:sp>
        <p:nvSpPr>
          <p:cNvPr id="9" name="Título 8">
            <a:extLst>
              <a:ext uri="{FF2B5EF4-FFF2-40B4-BE49-F238E27FC236}">
                <a16:creationId xmlns:a16="http://schemas.microsoft.com/office/drawing/2014/main" id="{33848C16-A870-462E-AFF9-2ACDB6ECC663}"/>
              </a:ext>
            </a:extLst>
          </p:cNvPr>
          <p:cNvSpPr>
            <a:spLocks noGrp="1"/>
          </p:cNvSpPr>
          <p:nvPr>
            <p:ph type="title"/>
          </p:nvPr>
        </p:nvSpPr>
        <p:spPr/>
        <p:txBody>
          <a:bodyPr>
            <a:normAutofit/>
          </a:bodyPr>
          <a:lstStyle/>
          <a:p>
            <a:pPr algn="r"/>
            <a:r>
              <a:rPr lang="es-EC" sz="9600">
                <a:latin typeface="Georgia" panose="02040502050405020303" pitchFamily="18" charset="0"/>
              </a:rPr>
              <a:t>Gracias</a:t>
            </a:r>
          </a:p>
        </p:txBody>
      </p:sp>
    </p:spTree>
    <p:extLst>
      <p:ext uri="{BB962C8B-B14F-4D97-AF65-F5344CB8AC3E}">
        <p14:creationId xmlns:p14="http://schemas.microsoft.com/office/powerpoint/2010/main" val="2969883369"/>
      </p:ext>
    </p:extLst>
  </p:cSld>
  <p:clrMapOvr>
    <a:masterClrMapping/>
  </p:clrMapOvr>
  <mc:AlternateContent xmlns:mc="http://schemas.openxmlformats.org/markup-compatibility/2006" xmlns:p14="http://schemas.microsoft.com/office/powerpoint/2010/main">
    <mc:Choice Requires="p14">
      <p:transition spd="slow" p14:dur="2000" advTm="20014"/>
    </mc:Choice>
    <mc:Fallback xmlns="">
      <p:transition spd="slow" advTm="200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3256533" cy="863788"/>
          </a:xfrm>
        </p:spPr>
        <p:txBody>
          <a:bodyPr>
            <a:normAutofit/>
          </a:bodyPr>
          <a:lstStyle/>
          <a:p>
            <a:r>
              <a:rPr lang="es-EC" sz="4000" dirty="0">
                <a:latin typeface="Times New Roman" panose="02020603050405020304" pitchFamily="18" charset="0"/>
                <a:cs typeface="Times New Roman" panose="02020603050405020304" pitchFamily="18" charset="0"/>
              </a:rPr>
              <a:t>Antecedentes</a:t>
            </a:r>
          </a:p>
        </p:txBody>
      </p:sp>
      <p:sp>
        <p:nvSpPr>
          <p:cNvPr id="23" name="Marcador de contenido 9">
            <a:extLst>
              <a:ext uri="{FF2B5EF4-FFF2-40B4-BE49-F238E27FC236}">
                <a16:creationId xmlns:a16="http://schemas.microsoft.com/office/drawing/2014/main" id="{A8A4F4CB-A903-41F7-974B-D6A25176984B}"/>
              </a:ext>
            </a:extLst>
          </p:cNvPr>
          <p:cNvSpPr>
            <a:spLocks noGrp="1"/>
          </p:cNvSpPr>
          <p:nvPr>
            <p:ph sz="half" idx="1"/>
          </p:nvPr>
        </p:nvSpPr>
        <p:spPr>
          <a:xfrm>
            <a:off x="5067300" y="1602324"/>
            <a:ext cx="6845331" cy="1487999"/>
          </a:xfrm>
        </p:spPr>
        <p:txBody>
          <a:bodyPr anchor="ctr">
            <a:normAutofit/>
          </a:bodyPr>
          <a:lstStyle/>
          <a:p>
            <a:pPr algn="just"/>
            <a:r>
              <a:rPr lang="es-EC" sz="2400" dirty="0">
                <a:latin typeface="Times New Roman" panose="02020603050405020304" pitchFamily="18" charset="0"/>
                <a:cs typeface="Times New Roman" panose="02020603050405020304" pitchFamily="18" charset="0"/>
              </a:rPr>
              <a:t>Inclusión de expresiones faciales y movimientos corporales a la robótica educativa para mejorar la interacción con el estudiante</a:t>
            </a:r>
          </a:p>
        </p:txBody>
      </p:sp>
      <p:sp>
        <p:nvSpPr>
          <p:cNvPr id="29" name="Marcador de contenido 9">
            <a:extLst>
              <a:ext uri="{FF2B5EF4-FFF2-40B4-BE49-F238E27FC236}">
                <a16:creationId xmlns:a16="http://schemas.microsoft.com/office/drawing/2014/main" id="{41D06628-5BFB-445F-8ACF-B9D06296FDE3}"/>
              </a:ext>
            </a:extLst>
          </p:cNvPr>
          <p:cNvSpPr txBox="1">
            <a:spLocks/>
          </p:cNvSpPr>
          <p:nvPr/>
        </p:nvSpPr>
        <p:spPr>
          <a:xfrm>
            <a:off x="-1" y="1602326"/>
            <a:ext cx="4775201" cy="10547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400" dirty="0">
                <a:latin typeface="Times New Roman" panose="02020603050405020304" pitchFamily="18" charset="0"/>
                <a:cs typeface="Times New Roman" panose="02020603050405020304" pitchFamily="18" charset="0"/>
              </a:rPr>
              <a:t>Implementación de la robótica como herramienta de aprendizaje</a:t>
            </a:r>
          </a:p>
        </p:txBody>
      </p:sp>
      <p:pic>
        <p:nvPicPr>
          <p:cNvPr id="28" name="Imagen 27" descr="Imagen que contiene oso, oso de peluche, pequeño, tabla&#10;&#10;Descripción generada automáticamente">
            <a:extLst>
              <a:ext uri="{FF2B5EF4-FFF2-40B4-BE49-F238E27FC236}">
                <a16:creationId xmlns:a16="http://schemas.microsoft.com/office/drawing/2014/main" id="{EBF6DBE4-43A9-4B76-A11E-0A72ACCFF1A2}"/>
              </a:ext>
            </a:extLst>
          </p:cNvPr>
          <p:cNvPicPr/>
          <p:nvPr/>
        </p:nvPicPr>
        <p:blipFill>
          <a:blip r:embed="rId4"/>
          <a:stretch>
            <a:fillRect/>
          </a:stretch>
        </p:blipFill>
        <p:spPr>
          <a:xfrm>
            <a:off x="933536" y="2776880"/>
            <a:ext cx="3725054" cy="3106305"/>
          </a:xfrm>
          <a:prstGeom prst="rect">
            <a:avLst/>
          </a:prstGeom>
        </p:spPr>
      </p:pic>
      <p:pic>
        <p:nvPicPr>
          <p:cNvPr id="6" name="Imagen 5" descr="Imagen que contiene interior, foto, diferente, colorido&#10;&#10;Descripción generada automáticamente">
            <a:extLst>
              <a:ext uri="{FF2B5EF4-FFF2-40B4-BE49-F238E27FC236}">
                <a16:creationId xmlns:a16="http://schemas.microsoft.com/office/drawing/2014/main" id="{B252456D-F183-415E-9F40-67681F6CA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070" y="3153653"/>
            <a:ext cx="6130591" cy="2401749"/>
          </a:xfrm>
          <a:prstGeom prst="rect">
            <a:avLst/>
          </a:prstGeom>
        </p:spPr>
      </p:pic>
    </p:spTree>
    <p:extLst>
      <p:ext uri="{BB962C8B-B14F-4D97-AF65-F5344CB8AC3E}">
        <p14:creationId xmlns:p14="http://schemas.microsoft.com/office/powerpoint/2010/main" val="1767583704"/>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a:latin typeface="Georgia" panose="02040502050405020303" pitchFamily="18" charset="0"/>
              </a:rPr>
              <a:t>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3256533" cy="863788"/>
          </a:xfrm>
        </p:spPr>
        <p:txBody>
          <a:bodyPr>
            <a:normAutofit/>
          </a:bodyPr>
          <a:lstStyle/>
          <a:p>
            <a:r>
              <a:rPr lang="es-EC" sz="4000" dirty="0">
                <a:latin typeface="Times New Roman" panose="02020603050405020304" pitchFamily="18" charset="0"/>
                <a:cs typeface="Times New Roman" panose="02020603050405020304" pitchFamily="18" charset="0"/>
              </a:rPr>
              <a:t>Antecedentes</a:t>
            </a:r>
          </a:p>
        </p:txBody>
      </p:sp>
      <p:sp>
        <p:nvSpPr>
          <p:cNvPr id="29" name="Marcador de contenido 9">
            <a:extLst>
              <a:ext uri="{FF2B5EF4-FFF2-40B4-BE49-F238E27FC236}">
                <a16:creationId xmlns:a16="http://schemas.microsoft.com/office/drawing/2014/main" id="{41D06628-5BFB-445F-8ACF-B9D06296FDE3}"/>
              </a:ext>
            </a:extLst>
          </p:cNvPr>
          <p:cNvSpPr txBox="1">
            <a:spLocks/>
          </p:cNvSpPr>
          <p:nvPr/>
        </p:nvSpPr>
        <p:spPr>
          <a:xfrm>
            <a:off x="-1" y="1602325"/>
            <a:ext cx="11368586" cy="103595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400" dirty="0">
                <a:latin typeface="Times New Roman" panose="02020603050405020304" pitchFamily="18" charset="0"/>
                <a:cs typeface="Times New Roman" panose="02020603050405020304" pitchFamily="18" charset="0"/>
              </a:rPr>
              <a:t>Desarrollo de tableros electrónicos de ajedrez que realicen la detección, reconocimiento, movimiento e iluminación de las piezas de ajedrez.</a:t>
            </a:r>
          </a:p>
        </p:txBody>
      </p:sp>
      <p:sp>
        <p:nvSpPr>
          <p:cNvPr id="8" name="Rectangle 4">
            <a:extLst>
              <a:ext uri="{FF2B5EF4-FFF2-40B4-BE49-F238E27FC236}">
                <a16:creationId xmlns:a16="http://schemas.microsoft.com/office/drawing/2014/main" id="{AE15D27F-13D1-496E-A09B-1FA56FD87820}"/>
              </a:ext>
            </a:extLst>
          </p:cNvPr>
          <p:cNvSpPr>
            <a:spLocks noChangeArrowheads="1"/>
          </p:cNvSpPr>
          <p:nvPr/>
        </p:nvSpPr>
        <p:spPr bwMode="auto">
          <a:xfrm>
            <a:off x="382386" y="2660360"/>
            <a:ext cx="176821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pSp>
        <p:nvGrpSpPr>
          <p:cNvPr id="9" name="Grupo 1334809219">
            <a:extLst>
              <a:ext uri="{FF2B5EF4-FFF2-40B4-BE49-F238E27FC236}">
                <a16:creationId xmlns:a16="http://schemas.microsoft.com/office/drawing/2014/main" id="{12164EF2-F99D-4E70-B13A-AC6EF5EC740F}"/>
              </a:ext>
            </a:extLst>
          </p:cNvPr>
          <p:cNvGrpSpPr>
            <a:grpSpLocks/>
          </p:cNvGrpSpPr>
          <p:nvPr/>
        </p:nvGrpSpPr>
        <p:grpSpPr bwMode="auto">
          <a:xfrm>
            <a:off x="171897" y="2752107"/>
            <a:ext cx="7542414" cy="2665830"/>
            <a:chOff x="0" y="0"/>
            <a:chExt cx="54455" cy="15957"/>
          </a:xfrm>
        </p:grpSpPr>
        <p:pic>
          <p:nvPicPr>
            <p:cNvPr id="1334809220" name="Imagen 1334809220">
              <a:extLst>
                <a:ext uri="{FF2B5EF4-FFF2-40B4-BE49-F238E27FC236}">
                  <a16:creationId xmlns:a16="http://schemas.microsoft.com/office/drawing/2014/main" id="{1E8216BF-9509-41B5-88CB-4823CE247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 y="1354"/>
              <a:ext cx="23806" cy="14554"/>
            </a:xfrm>
            <a:prstGeom prst="rect">
              <a:avLst/>
            </a:prstGeom>
            <a:noFill/>
            <a:extLst>
              <a:ext uri="{909E8E84-426E-40DD-AFC4-6F175D3DCCD1}">
                <a14:hiddenFill xmlns:a14="http://schemas.microsoft.com/office/drawing/2010/main">
                  <a:solidFill>
                    <a:srgbClr val="FFFFFF"/>
                  </a:solidFill>
                </a14:hiddenFill>
              </a:ext>
            </a:extLst>
          </p:spPr>
        </p:pic>
        <p:pic>
          <p:nvPicPr>
            <p:cNvPr id="1334809221" name="Imagen 1334809221">
              <a:extLst>
                <a:ext uri="{FF2B5EF4-FFF2-40B4-BE49-F238E27FC236}">
                  <a16:creationId xmlns:a16="http://schemas.microsoft.com/office/drawing/2014/main" id="{2959D0FD-0910-4857-BEDA-71CBCE65E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309"/>
            <a:stretch>
              <a:fillRect/>
            </a:stretch>
          </p:blipFill>
          <p:spPr bwMode="auto">
            <a:xfrm>
              <a:off x="0" y="0"/>
              <a:ext cx="28784" cy="1595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Imagen 26" descr="Pantalla de video juego con un fondo azul&#10;&#10;Descripción generada automáticamente con confianza media">
            <a:extLst>
              <a:ext uri="{FF2B5EF4-FFF2-40B4-BE49-F238E27FC236}">
                <a16:creationId xmlns:a16="http://schemas.microsoft.com/office/drawing/2014/main" id="{3AA90FD2-CEA7-4092-AC54-07319F11FD14}"/>
              </a:ext>
            </a:extLst>
          </p:cNvPr>
          <p:cNvPicPr/>
          <p:nvPr/>
        </p:nvPicPr>
        <p:blipFill rotWithShape="1">
          <a:blip r:embed="rId6"/>
          <a:srcRect r="54493" b="52815"/>
          <a:stretch/>
        </p:blipFill>
        <p:spPr>
          <a:xfrm>
            <a:off x="8183116" y="2721142"/>
            <a:ext cx="2849528" cy="2727759"/>
          </a:xfrm>
          <a:prstGeom prst="rect">
            <a:avLst/>
          </a:prstGeom>
        </p:spPr>
      </p:pic>
    </p:spTree>
    <p:extLst>
      <p:ext uri="{BB962C8B-B14F-4D97-AF65-F5344CB8AC3E}">
        <p14:creationId xmlns:p14="http://schemas.microsoft.com/office/powerpoint/2010/main" val="248585006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58917" y="523332"/>
            <a:ext cx="3256533" cy="863788"/>
          </a:xfrm>
        </p:spPr>
        <p:txBody>
          <a:bodyPr>
            <a:normAutofit/>
          </a:bodyPr>
          <a:lstStyle/>
          <a:p>
            <a:r>
              <a:rPr lang="es-EC" sz="4000" dirty="0">
                <a:latin typeface="Times New Roman" panose="02020603050405020304" pitchFamily="18" charset="0"/>
                <a:cs typeface="Times New Roman" panose="02020603050405020304" pitchFamily="18" charset="0"/>
              </a:rPr>
              <a:t>Justificación</a:t>
            </a:r>
          </a:p>
        </p:txBody>
      </p:sp>
      <p:sp>
        <p:nvSpPr>
          <p:cNvPr id="28" name="Marcador de texto 5">
            <a:extLst>
              <a:ext uri="{FF2B5EF4-FFF2-40B4-BE49-F238E27FC236}">
                <a16:creationId xmlns:a16="http://schemas.microsoft.com/office/drawing/2014/main" id="{2AFB2CE7-4CE6-4D2C-8B10-7EEB8D95A588}"/>
              </a:ext>
            </a:extLst>
          </p:cNvPr>
          <p:cNvSpPr txBox="1">
            <a:spLocks/>
          </p:cNvSpPr>
          <p:nvPr/>
        </p:nvSpPr>
        <p:spPr>
          <a:xfrm>
            <a:off x="401067" y="1505781"/>
            <a:ext cx="5850484" cy="680908"/>
          </a:xfrm>
          <a:prstGeom prst="rect">
            <a:avLst/>
          </a:prstGeom>
          <a:solidFill>
            <a:srgbClr val="00713D"/>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2200" dirty="0">
                <a:latin typeface="Times New Roman" panose="02020603050405020304" pitchFamily="18" charset="0"/>
                <a:cs typeface="Times New Roman" panose="02020603050405020304" pitchFamily="18" charset="0"/>
              </a:rPr>
              <a:t>Desarrollo de la robótica educativa como herramienta de aprendizaje de ajedrez.</a:t>
            </a:r>
          </a:p>
        </p:txBody>
      </p:sp>
      <p:sp>
        <p:nvSpPr>
          <p:cNvPr id="37" name="Marcador de texto 5">
            <a:extLst>
              <a:ext uri="{FF2B5EF4-FFF2-40B4-BE49-F238E27FC236}">
                <a16:creationId xmlns:a16="http://schemas.microsoft.com/office/drawing/2014/main" id="{34672501-1FA6-44E9-B96E-D729F1917C63}"/>
              </a:ext>
            </a:extLst>
          </p:cNvPr>
          <p:cNvSpPr txBox="1">
            <a:spLocks/>
          </p:cNvSpPr>
          <p:nvPr/>
        </p:nvSpPr>
        <p:spPr>
          <a:xfrm>
            <a:off x="6635362" y="1380176"/>
            <a:ext cx="5155571" cy="852234"/>
          </a:xfrm>
          <a:prstGeom prst="rect">
            <a:avLst/>
          </a:prstGeom>
          <a:solidFill>
            <a:srgbClr val="00713D"/>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2400" dirty="0">
                <a:latin typeface="Times New Roman" panose="02020603050405020304" pitchFamily="18" charset="0"/>
                <a:cs typeface="Times New Roman" panose="02020603050405020304" pitchFamily="18" charset="0"/>
              </a:rPr>
              <a:t>Implementación de procesos de interacción social entre el usuario y el robot para mejorar la enseñanza.</a:t>
            </a:r>
          </a:p>
        </p:txBody>
      </p:sp>
      <p:sp>
        <p:nvSpPr>
          <p:cNvPr id="23" name="TextBox 4">
            <a:extLst>
              <a:ext uri="{FF2B5EF4-FFF2-40B4-BE49-F238E27FC236}">
                <a16:creationId xmlns:a16="http://schemas.microsoft.com/office/drawing/2014/main" id="{D2187643-1869-4CF4-BB98-F77DC3E41B05}"/>
              </a:ext>
            </a:extLst>
          </p:cNvPr>
          <p:cNvSpPr txBox="1"/>
          <p:nvPr/>
        </p:nvSpPr>
        <p:spPr>
          <a:xfrm>
            <a:off x="3724378" y="3115459"/>
            <a:ext cx="2371622" cy="2354491"/>
          </a:xfrm>
          <a:prstGeom prst="rect">
            <a:avLst/>
          </a:prstGeom>
        </p:spPr>
        <p:txBody>
          <a:bodyPr wrap="square" lIns="0" tIns="0" rIns="0" bIns="0" rtlCol="0" anchor="t">
            <a:spAutoFit/>
          </a:bodyPr>
          <a:lstStyle/>
          <a:p>
            <a:pPr marL="285750" marR="0" lvl="1" indent="-285750" algn="just"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Disciplina lúdica</a:t>
            </a:r>
          </a:p>
          <a:p>
            <a:pPr marL="285750" marR="0" lvl="1" indent="-285750" algn="just"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Evaluación objetiva del aprendizaje</a:t>
            </a:r>
          </a:p>
          <a:p>
            <a:pPr marL="285750" marR="0" lvl="1" indent="-285750" algn="just"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Proposición de retos constantes </a:t>
            </a:r>
          </a:p>
          <a:p>
            <a:pPr marL="285750" marR="0" lvl="1" indent="-285750" algn="just"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Accesibilidad a niños de temprana edad.</a:t>
            </a:r>
          </a:p>
        </p:txBody>
      </p:sp>
      <p:pic>
        <p:nvPicPr>
          <p:cNvPr id="24" name="Imagen 23" descr="Imagen que contiene hombre, interior, viendo, joven&#10;&#10;Descripción generada automáticamente">
            <a:extLst>
              <a:ext uri="{FF2B5EF4-FFF2-40B4-BE49-F238E27FC236}">
                <a16:creationId xmlns:a16="http://schemas.microsoft.com/office/drawing/2014/main" id="{6DA2F9C8-2047-475E-B4A0-8FFEAD11EAA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091" y="2638671"/>
            <a:ext cx="2735522" cy="2823320"/>
          </a:xfrm>
          <a:prstGeom prst="rect">
            <a:avLst/>
          </a:prstGeom>
        </p:spPr>
      </p:pic>
      <p:sp>
        <p:nvSpPr>
          <p:cNvPr id="26" name="Rectangle: Rounded Corners 46">
            <a:extLst>
              <a:ext uri="{FF2B5EF4-FFF2-40B4-BE49-F238E27FC236}">
                <a16:creationId xmlns:a16="http://schemas.microsoft.com/office/drawing/2014/main" id="{92756445-98B9-4936-9D20-E9C212A1F1E1}"/>
              </a:ext>
            </a:extLst>
          </p:cNvPr>
          <p:cNvSpPr/>
          <p:nvPr/>
        </p:nvSpPr>
        <p:spPr>
          <a:xfrm>
            <a:off x="7231023" y="4712615"/>
            <a:ext cx="3964245" cy="130797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7" name="TextBox 4">
            <a:extLst>
              <a:ext uri="{FF2B5EF4-FFF2-40B4-BE49-F238E27FC236}">
                <a16:creationId xmlns:a16="http://schemas.microsoft.com/office/drawing/2014/main" id="{3966AD6F-F7BB-47B0-A55B-83293F1C30BF}"/>
              </a:ext>
            </a:extLst>
          </p:cNvPr>
          <p:cNvSpPr txBox="1"/>
          <p:nvPr/>
        </p:nvSpPr>
        <p:spPr>
          <a:xfrm>
            <a:off x="7446459" y="4820264"/>
            <a:ext cx="3584189" cy="1200329"/>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Comunicación Bidireccional</a:t>
            </a:r>
          </a:p>
          <a:p>
            <a:pPr marL="342900" marR="0" lvl="1" indent="-342900" defTabSz="889000">
              <a:lnSpc>
                <a:spcPct val="90000"/>
              </a:lnSpc>
              <a:spcBef>
                <a:spcPct val="0"/>
              </a:spcBef>
              <a:spcAft>
                <a:spcPct val="15000"/>
              </a:spcAft>
              <a:buFont typeface="Arial" panose="020B0604020202020204" pitchFamily="34" charset="0"/>
              <a:buChar char="•"/>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Antropomorfismo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Expresiones faciales y emociones sociales</a:t>
            </a: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9" name="Rectangle: Rounded Corners 46">
            <a:extLst>
              <a:ext uri="{FF2B5EF4-FFF2-40B4-BE49-F238E27FC236}">
                <a16:creationId xmlns:a16="http://schemas.microsoft.com/office/drawing/2014/main" id="{57C21270-EC0D-4B21-AF4B-4673FE8F577D}"/>
              </a:ext>
            </a:extLst>
          </p:cNvPr>
          <p:cNvSpPr/>
          <p:nvPr/>
        </p:nvSpPr>
        <p:spPr>
          <a:xfrm>
            <a:off x="3516028" y="2912746"/>
            <a:ext cx="2735522" cy="266763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8" name="Imagen 7" descr="Una caricatura de una persona&#10;&#10;Descripción generada automáticamente con confianza baja">
            <a:extLst>
              <a:ext uri="{FF2B5EF4-FFF2-40B4-BE49-F238E27FC236}">
                <a16:creationId xmlns:a16="http://schemas.microsoft.com/office/drawing/2014/main" id="{6877037C-9C6E-48BA-946F-214C9B7FA567}"/>
              </a:ext>
            </a:extLst>
          </p:cNvPr>
          <p:cNvPicPr>
            <a:picLocks noChangeAspect="1"/>
          </p:cNvPicPr>
          <p:nvPr/>
        </p:nvPicPr>
        <p:blipFill>
          <a:blip r:embed="rId5"/>
          <a:stretch>
            <a:fillRect/>
          </a:stretch>
        </p:blipFill>
        <p:spPr>
          <a:xfrm>
            <a:off x="7784396" y="2323437"/>
            <a:ext cx="2857500" cy="2343150"/>
          </a:xfrm>
          <a:prstGeom prst="rect">
            <a:avLst/>
          </a:prstGeom>
        </p:spPr>
      </p:pic>
    </p:spTree>
    <p:extLst>
      <p:ext uri="{BB962C8B-B14F-4D97-AF65-F5344CB8AC3E}">
        <p14:creationId xmlns:p14="http://schemas.microsoft.com/office/powerpoint/2010/main" val="3227366394"/>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Times New Roman" panose="02020603050405020304" pitchFamily="18" charset="0"/>
                <a:cs typeface="Times New Roman" panose="02020603050405020304" pitchFamily="18" charset="0"/>
              </a:rPr>
              <a:t>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880643"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2. Objetivo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bg1">
                    <a:lumMod val="75000"/>
                  </a:schemeClr>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graphicFrame>
        <p:nvGraphicFramePr>
          <p:cNvPr id="28" name="Marcador de contenido 7">
            <a:extLst>
              <a:ext uri="{FF2B5EF4-FFF2-40B4-BE49-F238E27FC236}">
                <a16:creationId xmlns:a16="http://schemas.microsoft.com/office/drawing/2014/main" id="{4AEEFACD-96B1-4BCF-921D-FB278EFB0C68}"/>
              </a:ext>
            </a:extLst>
          </p:cNvPr>
          <p:cNvGraphicFramePr>
            <a:graphicFrameLocks noGrp="1"/>
          </p:cNvGraphicFramePr>
          <p:nvPr>
            <p:ph idx="1"/>
            <p:extLst>
              <p:ext uri="{D42A27DB-BD31-4B8C-83A1-F6EECF244321}">
                <p14:modId xmlns:p14="http://schemas.microsoft.com/office/powerpoint/2010/main" val="3057180597"/>
              </p:ext>
            </p:extLst>
          </p:nvPr>
        </p:nvGraphicFramePr>
        <p:xfrm>
          <a:off x="175983" y="728302"/>
          <a:ext cx="11635017" cy="1252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4" name="Group 33">
            <a:extLst>
              <a:ext uri="{FF2B5EF4-FFF2-40B4-BE49-F238E27FC236}">
                <a16:creationId xmlns:a16="http://schemas.microsoft.com/office/drawing/2014/main" id="{83186316-306C-4421-93DC-DF1B70ED5157}"/>
              </a:ext>
            </a:extLst>
          </p:cNvPr>
          <p:cNvGrpSpPr/>
          <p:nvPr/>
        </p:nvGrpSpPr>
        <p:grpSpPr>
          <a:xfrm>
            <a:off x="3764917" y="2133745"/>
            <a:ext cx="4457147" cy="553848"/>
            <a:chOff x="576844" y="6324"/>
            <a:chExt cx="3845525" cy="553848"/>
          </a:xfrm>
        </p:grpSpPr>
        <p:sp>
          <p:nvSpPr>
            <p:cNvPr id="35" name="Rectangle: Rounded Corners 34">
              <a:extLst>
                <a:ext uri="{FF2B5EF4-FFF2-40B4-BE49-F238E27FC236}">
                  <a16:creationId xmlns:a16="http://schemas.microsoft.com/office/drawing/2014/main" id="{56BEA229-8811-4DD6-8C0C-CF2FF8987094}"/>
                </a:ext>
              </a:extLst>
            </p:cNvPr>
            <p:cNvSpPr/>
            <p:nvPr/>
          </p:nvSpPr>
          <p:spPr>
            <a:xfrm>
              <a:off x="581182" y="6324"/>
              <a:ext cx="3841187" cy="553848"/>
            </a:xfrm>
            <a:prstGeom prst="roundRect">
              <a:avLst/>
            </a:prstGeom>
            <a:solidFill>
              <a:srgbClr val="00703C"/>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B124F403-894D-48FB-A4A4-5375FD3D6315}"/>
                </a:ext>
              </a:extLst>
            </p:cNvPr>
            <p:cNvSpPr txBox="1"/>
            <p:nvPr/>
          </p:nvSpPr>
          <p:spPr>
            <a:xfrm>
              <a:off x="576844" y="33361"/>
              <a:ext cx="3841187" cy="4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843" tIns="0" rIns="307843"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Objetivos Específicos</a:t>
              </a:r>
              <a:endParaRPr lang="es-EC" sz="3200" kern="1200" dirty="0">
                <a:latin typeface="Times New Roman" panose="02020603050405020304" pitchFamily="18" charset="0"/>
                <a:cs typeface="Times New Roman" panose="02020603050405020304" pitchFamily="18" charset="0"/>
              </a:endParaRPr>
            </a:p>
          </p:txBody>
        </p:sp>
      </p:grpSp>
      <p:sp>
        <p:nvSpPr>
          <p:cNvPr id="37" name="TextBox 4">
            <a:extLst>
              <a:ext uri="{FF2B5EF4-FFF2-40B4-BE49-F238E27FC236}">
                <a16:creationId xmlns:a16="http://schemas.microsoft.com/office/drawing/2014/main" id="{64EA9F35-D5A2-45BA-A182-3E3720165320}"/>
              </a:ext>
            </a:extLst>
          </p:cNvPr>
          <p:cNvSpPr txBox="1"/>
          <p:nvPr/>
        </p:nvSpPr>
        <p:spPr>
          <a:xfrm>
            <a:off x="401066" y="3063628"/>
            <a:ext cx="5453633" cy="553998"/>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Establecer los requerimientos del usuario basado en las necesidades de aprendizaje de ajedrez </a:t>
            </a:r>
            <a:endPar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38" name="TextBox 4">
            <a:extLst>
              <a:ext uri="{FF2B5EF4-FFF2-40B4-BE49-F238E27FC236}">
                <a16:creationId xmlns:a16="http://schemas.microsoft.com/office/drawing/2014/main" id="{2834F8C2-5CE4-4206-895B-99C8B434AFA5}"/>
              </a:ext>
            </a:extLst>
          </p:cNvPr>
          <p:cNvSpPr txBox="1"/>
          <p:nvPr/>
        </p:nvSpPr>
        <p:spPr>
          <a:xfrm>
            <a:off x="6337303" y="2990496"/>
            <a:ext cx="5031282" cy="830997"/>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Realizar el diseño de la estructura mecánica antropomorfizada con los sistemas de interacción social con el usuario.</a:t>
            </a: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40" name="TextBox 4">
            <a:extLst>
              <a:ext uri="{FF2B5EF4-FFF2-40B4-BE49-F238E27FC236}">
                <a16:creationId xmlns:a16="http://schemas.microsoft.com/office/drawing/2014/main" id="{366730A7-4C01-42BB-96BD-3C122F139D42}"/>
              </a:ext>
            </a:extLst>
          </p:cNvPr>
          <p:cNvSpPr txBox="1"/>
          <p:nvPr/>
        </p:nvSpPr>
        <p:spPr>
          <a:xfrm>
            <a:off x="401066" y="5003848"/>
            <a:ext cx="5694933" cy="553998"/>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Determinar pruebas de funcionamiento y evaluación por parte del usuario.</a:t>
            </a: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42" name="TextBox 4">
            <a:extLst>
              <a:ext uri="{FF2B5EF4-FFF2-40B4-BE49-F238E27FC236}">
                <a16:creationId xmlns:a16="http://schemas.microsoft.com/office/drawing/2014/main" id="{4E621B4C-E34D-4F22-B212-322B3BF3E9B6}"/>
              </a:ext>
            </a:extLst>
          </p:cNvPr>
          <p:cNvSpPr txBox="1"/>
          <p:nvPr/>
        </p:nvSpPr>
        <p:spPr>
          <a:xfrm>
            <a:off x="401066" y="3812220"/>
            <a:ext cx="5694934" cy="1107996"/>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Establecer el diseño del tablero de ajedrez que disponga de un sistema de detección de las piezas en cada casilla y la identificación de la pieza seleccionada.</a:t>
            </a:r>
            <a:endParaRPr lang="es-EC"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43" name="TextBox 4">
            <a:extLst>
              <a:ext uri="{FF2B5EF4-FFF2-40B4-BE49-F238E27FC236}">
                <a16:creationId xmlns:a16="http://schemas.microsoft.com/office/drawing/2014/main" id="{FAA7D9C8-56D2-483E-9A60-4CA462AE6E87}"/>
              </a:ext>
            </a:extLst>
          </p:cNvPr>
          <p:cNvSpPr txBox="1"/>
          <p:nvPr/>
        </p:nvSpPr>
        <p:spPr>
          <a:xfrm>
            <a:off x="6296024" y="3919237"/>
            <a:ext cx="5294883" cy="1107996"/>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Construir el robot utilizando parámetros de diseño y selección de materiales, ensamblando los actuadores, instrumentación electrónica y el tablero a la estructura mecánica.</a:t>
            </a:r>
            <a:endParaRPr lang="es-EC"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A0DDB13-927B-4214-98C9-97A1C015FFA7}"/>
              </a:ext>
            </a:extLst>
          </p:cNvPr>
          <p:cNvSpPr/>
          <p:nvPr/>
        </p:nvSpPr>
        <p:spPr>
          <a:xfrm>
            <a:off x="285749" y="2825245"/>
            <a:ext cx="11505183" cy="2894835"/>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Tree>
    <p:extLst>
      <p:ext uri="{BB962C8B-B14F-4D97-AF65-F5344CB8AC3E}">
        <p14:creationId xmlns:p14="http://schemas.microsoft.com/office/powerpoint/2010/main" val="423490552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Metodología de Diseño Centrado en el Usuario (UCD)</a:t>
            </a:r>
          </a:p>
        </p:txBody>
      </p:sp>
      <p:pic>
        <p:nvPicPr>
          <p:cNvPr id="40" name="Imagen 39" descr="Diagrama, Esquemático&#10;&#10;Descripción generada automáticamente">
            <a:extLst>
              <a:ext uri="{FF2B5EF4-FFF2-40B4-BE49-F238E27FC236}">
                <a16:creationId xmlns:a16="http://schemas.microsoft.com/office/drawing/2014/main" id="{ECE87CB7-8FFE-46B8-BCEF-9BB8DBE30771}"/>
              </a:ext>
            </a:extLst>
          </p:cNvPr>
          <p:cNvPicPr/>
          <p:nvPr/>
        </p:nvPicPr>
        <p:blipFill>
          <a:blip r:embed="rId4"/>
          <a:stretch>
            <a:fillRect/>
          </a:stretch>
        </p:blipFill>
        <p:spPr>
          <a:xfrm>
            <a:off x="842670" y="1213517"/>
            <a:ext cx="5956301" cy="4663410"/>
          </a:xfrm>
          <a:prstGeom prst="rect">
            <a:avLst/>
          </a:prstGeom>
        </p:spPr>
      </p:pic>
      <p:sp>
        <p:nvSpPr>
          <p:cNvPr id="41" name="TextBox 4">
            <a:extLst>
              <a:ext uri="{FF2B5EF4-FFF2-40B4-BE49-F238E27FC236}">
                <a16:creationId xmlns:a16="http://schemas.microsoft.com/office/drawing/2014/main" id="{C6A99470-5305-4D16-AD29-D1EF1CD5967B}"/>
              </a:ext>
            </a:extLst>
          </p:cNvPr>
          <p:cNvSpPr txBox="1"/>
          <p:nvPr/>
        </p:nvSpPr>
        <p:spPr>
          <a:xfrm>
            <a:off x="7384219" y="2517169"/>
            <a:ext cx="4388052" cy="2954655"/>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Perfil</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del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Usuario</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342900" marR="0" lvl="1" indent="-342900" defTabSz="889000">
              <a:lnSpc>
                <a:spcPct val="90000"/>
              </a:lnSpc>
              <a:spcBef>
                <a:spcPct val="0"/>
              </a:spcBef>
              <a:spcAft>
                <a:spcPct val="15000"/>
              </a:spcAft>
              <a:buFont typeface="Arial" panose="020B0604020202020204" pitchFamily="34" charset="0"/>
              <a:buChar char="•"/>
            </a:pP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Edad</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9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años</a:t>
            </a:r>
            <a:endPar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Ocupación</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Estudiante</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de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tercer</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grado</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de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eduación</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general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básica</a:t>
            </a:r>
            <a:endPar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Ciudad de residencia: Quito</a:t>
            </a:r>
          </a:p>
          <a:p>
            <a:pPr marL="342900" marR="0" lvl="1" indent="-342900" defTabSz="889000">
              <a:lnSpc>
                <a:spcPct val="90000"/>
              </a:lnSpc>
              <a:spcBef>
                <a:spcPct val="0"/>
              </a:spcBef>
              <a:spcAft>
                <a:spcPct val="15000"/>
              </a:spcAft>
              <a:buFont typeface="Arial" panose="020B0604020202020204" pitchFamily="34" charset="0"/>
              <a:buChar char="•"/>
            </a:pP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Conocimiento</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previo</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sobre</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ajedrez</a:t>
            </a:r>
            <a:r>
              <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bases y </a:t>
            </a:r>
            <a:r>
              <a:rPr lang="en-US"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fundamentos</a:t>
            </a:r>
            <a:r>
              <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342900" marR="0" lvl="1" indent="-342900" defTabSz="889000">
              <a:lnSpc>
                <a:spcPct val="90000"/>
              </a:lnSpc>
              <a:spcBef>
                <a:spcPct val="0"/>
              </a:spcBef>
              <a:spcAft>
                <a:spcPct val="15000"/>
              </a:spcAft>
              <a:buFont typeface="Arial" panose="020B0604020202020204" pitchFamily="34" charset="0"/>
              <a:buChar char="•"/>
            </a:pP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0" marR="0" lvl="1" defTabSz="889000">
              <a:lnSpc>
                <a:spcPct val="90000"/>
              </a:lnSpc>
              <a:spcBef>
                <a:spcPct val="0"/>
              </a:spcBef>
              <a:spcAft>
                <a:spcPct val="15000"/>
              </a:spcAft>
            </a:pP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256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Descripción de la arquitectura de diseño</a:t>
            </a:r>
          </a:p>
        </p:txBody>
      </p:sp>
      <p:sp>
        <p:nvSpPr>
          <p:cNvPr id="41" name="TextBox 4">
            <a:extLst>
              <a:ext uri="{FF2B5EF4-FFF2-40B4-BE49-F238E27FC236}">
                <a16:creationId xmlns:a16="http://schemas.microsoft.com/office/drawing/2014/main" id="{C6A99470-5305-4D16-AD29-D1EF1CD5967B}"/>
              </a:ext>
            </a:extLst>
          </p:cNvPr>
          <p:cNvSpPr txBox="1"/>
          <p:nvPr/>
        </p:nvSpPr>
        <p:spPr>
          <a:xfrm>
            <a:off x="1977496" y="1862061"/>
            <a:ext cx="1323294"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Interacción</a:t>
            </a:r>
            <a:endPar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9" name="Rectangle: Rounded Corners 46">
            <a:extLst>
              <a:ext uri="{FF2B5EF4-FFF2-40B4-BE49-F238E27FC236}">
                <a16:creationId xmlns:a16="http://schemas.microsoft.com/office/drawing/2014/main" id="{0737ECA9-444F-49C3-BF56-7DA839C98938}"/>
              </a:ext>
            </a:extLst>
          </p:cNvPr>
          <p:cNvSpPr/>
          <p:nvPr/>
        </p:nvSpPr>
        <p:spPr>
          <a:xfrm>
            <a:off x="1575407" y="1722533"/>
            <a:ext cx="2092327" cy="63158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0" name="TextBox 4">
            <a:extLst>
              <a:ext uri="{FF2B5EF4-FFF2-40B4-BE49-F238E27FC236}">
                <a16:creationId xmlns:a16="http://schemas.microsoft.com/office/drawing/2014/main" id="{E6FE0A4F-15BD-449C-B0CE-A37CB7F96998}"/>
              </a:ext>
            </a:extLst>
          </p:cNvPr>
          <p:cNvSpPr txBox="1"/>
          <p:nvPr/>
        </p:nvSpPr>
        <p:spPr>
          <a:xfrm>
            <a:off x="2195234" y="3909926"/>
            <a:ext cx="852671"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Control</a:t>
            </a:r>
            <a:endPar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2" name="Rectangle: Rounded Corners 46">
            <a:extLst>
              <a:ext uri="{FF2B5EF4-FFF2-40B4-BE49-F238E27FC236}">
                <a16:creationId xmlns:a16="http://schemas.microsoft.com/office/drawing/2014/main" id="{F3D2F742-DC21-4AF1-A38A-C95F070AED7B}"/>
              </a:ext>
            </a:extLst>
          </p:cNvPr>
          <p:cNvSpPr/>
          <p:nvPr/>
        </p:nvSpPr>
        <p:spPr>
          <a:xfrm>
            <a:off x="1575407" y="3737902"/>
            <a:ext cx="2092327" cy="63158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3" name="TextBox 4">
            <a:extLst>
              <a:ext uri="{FF2B5EF4-FFF2-40B4-BE49-F238E27FC236}">
                <a16:creationId xmlns:a16="http://schemas.microsoft.com/office/drawing/2014/main" id="{35A9B640-F1A7-4B47-8D1F-064B79E1E1BC}"/>
              </a:ext>
            </a:extLst>
          </p:cNvPr>
          <p:cNvSpPr txBox="1"/>
          <p:nvPr/>
        </p:nvSpPr>
        <p:spPr>
          <a:xfrm>
            <a:off x="2077578" y="5173615"/>
            <a:ext cx="1087982"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Estructura</a:t>
            </a:r>
            <a:endPar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4" name="Rectangle: Rounded Corners 46">
            <a:extLst>
              <a:ext uri="{FF2B5EF4-FFF2-40B4-BE49-F238E27FC236}">
                <a16:creationId xmlns:a16="http://schemas.microsoft.com/office/drawing/2014/main" id="{01F50EC8-ABEA-43C0-A13B-61D9F8AF0EF0}"/>
              </a:ext>
            </a:extLst>
          </p:cNvPr>
          <p:cNvSpPr/>
          <p:nvPr/>
        </p:nvSpPr>
        <p:spPr>
          <a:xfrm>
            <a:off x="1575407" y="5015368"/>
            <a:ext cx="2092327" cy="63158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6" name="TextBox 4">
            <a:extLst>
              <a:ext uri="{FF2B5EF4-FFF2-40B4-BE49-F238E27FC236}">
                <a16:creationId xmlns:a16="http://schemas.microsoft.com/office/drawing/2014/main" id="{8F8B9F46-E278-4A4C-AF0A-6C2711BC1461}"/>
              </a:ext>
            </a:extLst>
          </p:cNvPr>
          <p:cNvSpPr txBox="1"/>
          <p:nvPr/>
        </p:nvSpPr>
        <p:spPr>
          <a:xfrm>
            <a:off x="2026454" y="2854363"/>
            <a:ext cx="1323294"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Enseñanza</a:t>
            </a:r>
            <a:endPar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7" name="Rectangle: Rounded Corners 46">
            <a:extLst>
              <a:ext uri="{FF2B5EF4-FFF2-40B4-BE49-F238E27FC236}">
                <a16:creationId xmlns:a16="http://schemas.microsoft.com/office/drawing/2014/main" id="{C7262D39-A4EA-45DA-9D77-35AD5F4B47AC}"/>
              </a:ext>
            </a:extLst>
          </p:cNvPr>
          <p:cNvSpPr/>
          <p:nvPr/>
        </p:nvSpPr>
        <p:spPr>
          <a:xfrm>
            <a:off x="1583881" y="2714154"/>
            <a:ext cx="2092327" cy="63158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8" name="TextBox 4">
            <a:extLst>
              <a:ext uri="{FF2B5EF4-FFF2-40B4-BE49-F238E27FC236}">
                <a16:creationId xmlns:a16="http://schemas.microsoft.com/office/drawing/2014/main" id="{C0A1EAAD-6EF7-41B9-B4B4-65E2D0E1245E}"/>
              </a:ext>
            </a:extLst>
          </p:cNvPr>
          <p:cNvSpPr txBox="1"/>
          <p:nvPr/>
        </p:nvSpPr>
        <p:spPr>
          <a:xfrm>
            <a:off x="5029764" y="1566292"/>
            <a:ext cx="4134785" cy="923330"/>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Retroalimentación y comunicación</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Interacción visual</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Apariencia y expresiones</a:t>
            </a:r>
            <a:endPar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9" name="Rectangle: Rounded Corners 46">
            <a:extLst>
              <a:ext uri="{FF2B5EF4-FFF2-40B4-BE49-F238E27FC236}">
                <a16:creationId xmlns:a16="http://schemas.microsoft.com/office/drawing/2014/main" id="{BD9AC1AD-A661-4E8E-9EE5-833E570CE46F}"/>
              </a:ext>
            </a:extLst>
          </p:cNvPr>
          <p:cNvSpPr/>
          <p:nvPr/>
        </p:nvSpPr>
        <p:spPr>
          <a:xfrm>
            <a:off x="4896394" y="1415894"/>
            <a:ext cx="4958805" cy="123932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6" name="Rectangle: Rounded Corners 46">
            <a:extLst>
              <a:ext uri="{FF2B5EF4-FFF2-40B4-BE49-F238E27FC236}">
                <a16:creationId xmlns:a16="http://schemas.microsoft.com/office/drawing/2014/main" id="{DD9F0BBB-8A4B-44EE-9183-71E6548D0D42}"/>
              </a:ext>
            </a:extLst>
          </p:cNvPr>
          <p:cNvSpPr/>
          <p:nvPr/>
        </p:nvSpPr>
        <p:spPr>
          <a:xfrm>
            <a:off x="4896394" y="3456448"/>
            <a:ext cx="4958806" cy="123932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7" name="TextBox 4">
            <a:extLst>
              <a:ext uri="{FF2B5EF4-FFF2-40B4-BE49-F238E27FC236}">
                <a16:creationId xmlns:a16="http://schemas.microsoft.com/office/drawing/2014/main" id="{4103A1BB-4509-408A-8FFB-1DF984B954E5}"/>
              </a:ext>
            </a:extLst>
          </p:cNvPr>
          <p:cNvSpPr txBox="1"/>
          <p:nvPr/>
        </p:nvSpPr>
        <p:spPr>
          <a:xfrm>
            <a:off x="5029764" y="3588259"/>
            <a:ext cx="4825436" cy="923330"/>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Diseño electrónico y placa PCB</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Tarjeta controladora, programación y HMI</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Sensores de reconocimiento y detección</a:t>
            </a:r>
          </a:p>
        </p:txBody>
      </p:sp>
      <p:sp>
        <p:nvSpPr>
          <p:cNvPr id="38" name="Rectangle: Rounded Corners 46">
            <a:extLst>
              <a:ext uri="{FF2B5EF4-FFF2-40B4-BE49-F238E27FC236}">
                <a16:creationId xmlns:a16="http://schemas.microsoft.com/office/drawing/2014/main" id="{4557D55C-A945-4B26-8756-C2CAB4EDFBF9}"/>
              </a:ext>
            </a:extLst>
          </p:cNvPr>
          <p:cNvSpPr/>
          <p:nvPr/>
        </p:nvSpPr>
        <p:spPr>
          <a:xfrm>
            <a:off x="4896394" y="4748986"/>
            <a:ext cx="4958806" cy="1239321"/>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9" name="TextBox 4">
            <a:extLst>
              <a:ext uri="{FF2B5EF4-FFF2-40B4-BE49-F238E27FC236}">
                <a16:creationId xmlns:a16="http://schemas.microsoft.com/office/drawing/2014/main" id="{802DD5B8-3FC7-4C2F-8213-144F280822CA}"/>
              </a:ext>
            </a:extLst>
          </p:cNvPr>
          <p:cNvSpPr txBox="1"/>
          <p:nvPr/>
        </p:nvSpPr>
        <p:spPr>
          <a:xfrm>
            <a:off x="5029764" y="4880797"/>
            <a:ext cx="4825436" cy="923330"/>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Diseño mecánico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y dimensiones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Selección de los actuadores</a:t>
            </a:r>
          </a:p>
        </p:txBody>
      </p:sp>
      <p:sp>
        <p:nvSpPr>
          <p:cNvPr id="42" name="Rectangle: Rounded Corners 46">
            <a:extLst>
              <a:ext uri="{FF2B5EF4-FFF2-40B4-BE49-F238E27FC236}">
                <a16:creationId xmlns:a16="http://schemas.microsoft.com/office/drawing/2014/main" id="{7FAD5643-2BFA-4C80-A5DC-39F503D87150}"/>
              </a:ext>
            </a:extLst>
          </p:cNvPr>
          <p:cNvSpPr/>
          <p:nvPr/>
        </p:nvSpPr>
        <p:spPr>
          <a:xfrm>
            <a:off x="4896392" y="2752082"/>
            <a:ext cx="4958806" cy="556185"/>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3" name="TextBox 4">
            <a:extLst>
              <a:ext uri="{FF2B5EF4-FFF2-40B4-BE49-F238E27FC236}">
                <a16:creationId xmlns:a16="http://schemas.microsoft.com/office/drawing/2014/main" id="{91ECBAD0-D543-40DA-A1D9-1B469544FEBC}"/>
              </a:ext>
            </a:extLst>
          </p:cNvPr>
          <p:cNvSpPr txBox="1"/>
          <p:nvPr/>
        </p:nvSpPr>
        <p:spPr>
          <a:xfrm>
            <a:off x="5029762" y="2883893"/>
            <a:ext cx="4825436" cy="276999"/>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Metodología de enseñanza</a:t>
            </a:r>
          </a:p>
        </p:txBody>
      </p:sp>
      <p:sp>
        <p:nvSpPr>
          <p:cNvPr id="44" name="TextBox 4">
            <a:extLst>
              <a:ext uri="{FF2B5EF4-FFF2-40B4-BE49-F238E27FC236}">
                <a16:creationId xmlns:a16="http://schemas.microsoft.com/office/drawing/2014/main" id="{5FE1BAB0-0543-454B-984A-FC3740122FC3}"/>
              </a:ext>
            </a:extLst>
          </p:cNvPr>
          <p:cNvSpPr txBox="1"/>
          <p:nvPr/>
        </p:nvSpPr>
        <p:spPr>
          <a:xfrm rot="16200000">
            <a:off x="15683" y="3523961"/>
            <a:ext cx="1939115" cy="387798"/>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MÓDULOS</a:t>
            </a:r>
            <a:endParaRPr lang="es-419"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6" name="Conector recto de flecha 5">
            <a:extLst>
              <a:ext uri="{FF2B5EF4-FFF2-40B4-BE49-F238E27FC236}">
                <a16:creationId xmlns:a16="http://schemas.microsoft.com/office/drawing/2014/main" id="{E99F90F7-173C-4F72-9E14-0D5D4B11CA4A}"/>
              </a:ext>
            </a:extLst>
          </p:cNvPr>
          <p:cNvCxnSpPr>
            <a:stCxn id="19" idx="3"/>
            <a:endCxn id="29" idx="1"/>
          </p:cNvCxnSpPr>
          <p:nvPr/>
        </p:nvCxnSpPr>
        <p:spPr>
          <a:xfrm flipV="1">
            <a:off x="3667734" y="2035555"/>
            <a:ext cx="1228660" cy="27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5" name="Conector recto de flecha 44">
            <a:extLst>
              <a:ext uri="{FF2B5EF4-FFF2-40B4-BE49-F238E27FC236}">
                <a16:creationId xmlns:a16="http://schemas.microsoft.com/office/drawing/2014/main" id="{52BCD57D-1E6C-4417-8307-AE5A593299A3}"/>
              </a:ext>
            </a:extLst>
          </p:cNvPr>
          <p:cNvCxnSpPr/>
          <p:nvPr/>
        </p:nvCxnSpPr>
        <p:spPr>
          <a:xfrm flipV="1">
            <a:off x="3667732" y="4065917"/>
            <a:ext cx="1228660" cy="27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6" name="Conector recto de flecha 45">
            <a:extLst>
              <a:ext uri="{FF2B5EF4-FFF2-40B4-BE49-F238E27FC236}">
                <a16:creationId xmlns:a16="http://schemas.microsoft.com/office/drawing/2014/main" id="{941ED522-B29C-4960-93A6-17CAFAA99F88}"/>
              </a:ext>
            </a:extLst>
          </p:cNvPr>
          <p:cNvCxnSpPr/>
          <p:nvPr/>
        </p:nvCxnSpPr>
        <p:spPr>
          <a:xfrm flipV="1">
            <a:off x="3667732" y="5353016"/>
            <a:ext cx="1228660" cy="27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7" name="Conector recto de flecha 46">
            <a:extLst>
              <a:ext uri="{FF2B5EF4-FFF2-40B4-BE49-F238E27FC236}">
                <a16:creationId xmlns:a16="http://schemas.microsoft.com/office/drawing/2014/main" id="{1EEE8F8B-25EB-48F5-85AA-CA4F4767E624}"/>
              </a:ext>
            </a:extLst>
          </p:cNvPr>
          <p:cNvCxnSpPr>
            <a:cxnSpLocks/>
            <a:stCxn id="27" idx="3"/>
            <a:endCxn id="42" idx="1"/>
          </p:cNvCxnSpPr>
          <p:nvPr/>
        </p:nvCxnSpPr>
        <p:spPr>
          <a:xfrm>
            <a:off x="3676208" y="3029945"/>
            <a:ext cx="1220184" cy="23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7830889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Interacción</a:t>
            </a:r>
          </a:p>
        </p:txBody>
      </p:sp>
      <p:sp>
        <p:nvSpPr>
          <p:cNvPr id="41" name="TextBox 4">
            <a:extLst>
              <a:ext uri="{FF2B5EF4-FFF2-40B4-BE49-F238E27FC236}">
                <a16:creationId xmlns:a16="http://schemas.microsoft.com/office/drawing/2014/main" id="{C6A99470-5305-4D16-AD29-D1EF1CD5967B}"/>
              </a:ext>
            </a:extLst>
          </p:cNvPr>
          <p:cNvSpPr txBox="1"/>
          <p:nvPr/>
        </p:nvSpPr>
        <p:spPr>
          <a:xfrm>
            <a:off x="1213670" y="2017933"/>
            <a:ext cx="2724285" cy="600164"/>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Comunicación:</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Mensajes grabados </a:t>
            </a:r>
          </a:p>
        </p:txBody>
      </p:sp>
      <p:sp>
        <p:nvSpPr>
          <p:cNvPr id="22" name="TextBox 4">
            <a:extLst>
              <a:ext uri="{FF2B5EF4-FFF2-40B4-BE49-F238E27FC236}">
                <a16:creationId xmlns:a16="http://schemas.microsoft.com/office/drawing/2014/main" id="{7BD0B96D-AEB3-451D-95E6-3BF3B091C8D1}"/>
              </a:ext>
            </a:extLst>
          </p:cNvPr>
          <p:cNvSpPr txBox="1"/>
          <p:nvPr/>
        </p:nvSpPr>
        <p:spPr>
          <a:xfrm>
            <a:off x="4147680" y="5681745"/>
            <a:ext cx="3896638" cy="3323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Apariencia propuesta del robot</a:t>
            </a:r>
          </a:p>
        </p:txBody>
      </p:sp>
      <p:sp>
        <p:nvSpPr>
          <p:cNvPr id="23" name="TextBox 4">
            <a:extLst>
              <a:ext uri="{FF2B5EF4-FFF2-40B4-BE49-F238E27FC236}">
                <a16:creationId xmlns:a16="http://schemas.microsoft.com/office/drawing/2014/main" id="{9358D801-6D4A-4E67-91D6-626CDAE79232}"/>
              </a:ext>
            </a:extLst>
          </p:cNvPr>
          <p:cNvSpPr txBox="1"/>
          <p:nvPr/>
        </p:nvSpPr>
        <p:spPr>
          <a:xfrm>
            <a:off x="8652044" y="2010053"/>
            <a:ext cx="2724285" cy="877163"/>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Retroalimentación:</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Interfaz de Usuario (HMI)</a:t>
            </a:r>
          </a:p>
        </p:txBody>
      </p:sp>
      <p:sp>
        <p:nvSpPr>
          <p:cNvPr id="24" name="TextBox 4">
            <a:extLst>
              <a:ext uri="{FF2B5EF4-FFF2-40B4-BE49-F238E27FC236}">
                <a16:creationId xmlns:a16="http://schemas.microsoft.com/office/drawing/2014/main" id="{47E9A277-D56F-425B-BE96-8BDD806D2EEA}"/>
              </a:ext>
            </a:extLst>
          </p:cNvPr>
          <p:cNvSpPr txBox="1"/>
          <p:nvPr/>
        </p:nvSpPr>
        <p:spPr>
          <a:xfrm>
            <a:off x="1192029" y="3549109"/>
            <a:ext cx="2525558" cy="1477328"/>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Interacción Visual:</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Matriz LED 8x8 en el tablero.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Iluminación RGB en el robot.</a:t>
            </a:r>
          </a:p>
        </p:txBody>
      </p:sp>
      <p:sp>
        <p:nvSpPr>
          <p:cNvPr id="26" name="TextBox 4">
            <a:extLst>
              <a:ext uri="{FF2B5EF4-FFF2-40B4-BE49-F238E27FC236}">
                <a16:creationId xmlns:a16="http://schemas.microsoft.com/office/drawing/2014/main" id="{558030C5-9AEE-4C74-A2B0-F9D881FBBBA1}"/>
              </a:ext>
            </a:extLst>
          </p:cNvPr>
          <p:cNvSpPr txBox="1"/>
          <p:nvPr/>
        </p:nvSpPr>
        <p:spPr>
          <a:xfrm>
            <a:off x="8684372" y="3522982"/>
            <a:ext cx="2724285" cy="2031325"/>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Expresiones y emociones sociales: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Movimiento de los párpados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Movimiento en dos grados de libertad del cuello</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885547" y="1891665"/>
            <a:ext cx="2968761" cy="81336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8" name="Rectangle: Rounded Corners 46">
            <a:extLst>
              <a:ext uri="{FF2B5EF4-FFF2-40B4-BE49-F238E27FC236}">
                <a16:creationId xmlns:a16="http://schemas.microsoft.com/office/drawing/2014/main" id="{F0B17361-B30D-4D46-9D92-90738B86C913}"/>
              </a:ext>
            </a:extLst>
          </p:cNvPr>
          <p:cNvSpPr/>
          <p:nvPr/>
        </p:nvSpPr>
        <p:spPr>
          <a:xfrm>
            <a:off x="8483306" y="1894540"/>
            <a:ext cx="3022894" cy="106438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9" name="Rectangle: Rounded Corners 46">
            <a:extLst>
              <a:ext uri="{FF2B5EF4-FFF2-40B4-BE49-F238E27FC236}">
                <a16:creationId xmlns:a16="http://schemas.microsoft.com/office/drawing/2014/main" id="{B6F78841-F659-472F-9257-318A8C1A2532}"/>
              </a:ext>
            </a:extLst>
          </p:cNvPr>
          <p:cNvSpPr/>
          <p:nvPr/>
        </p:nvSpPr>
        <p:spPr>
          <a:xfrm>
            <a:off x="938660" y="3402070"/>
            <a:ext cx="2968761" cy="175432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4" name="Rectangle: Rounded Corners 46">
            <a:extLst>
              <a:ext uri="{FF2B5EF4-FFF2-40B4-BE49-F238E27FC236}">
                <a16:creationId xmlns:a16="http://schemas.microsoft.com/office/drawing/2014/main" id="{51F026BF-7ED8-4A0D-8017-1FEF2369FBE2}"/>
              </a:ext>
            </a:extLst>
          </p:cNvPr>
          <p:cNvSpPr/>
          <p:nvPr/>
        </p:nvSpPr>
        <p:spPr>
          <a:xfrm>
            <a:off x="8452182" y="3357926"/>
            <a:ext cx="3124008" cy="233978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37" name="Imagen 36" descr="Imagen que contiene objeto, interior, pequeño, tabla&#10;&#10;Descripción generada automáticamente">
            <a:extLst>
              <a:ext uri="{FF2B5EF4-FFF2-40B4-BE49-F238E27FC236}">
                <a16:creationId xmlns:a16="http://schemas.microsoft.com/office/drawing/2014/main" id="{B51E59E8-83E9-40B8-A61F-18963B0E656A}"/>
              </a:ext>
            </a:extLst>
          </p:cNvPr>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8973" r="8173"/>
          <a:stretch/>
        </p:blipFill>
        <p:spPr bwMode="auto">
          <a:xfrm>
            <a:off x="4773645" y="1519237"/>
            <a:ext cx="2644708" cy="4162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3553312"/>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3331</Words>
  <Application>Microsoft Office PowerPoint</Application>
  <PresentationFormat>Panorámica</PresentationFormat>
  <Paragraphs>637</Paragraphs>
  <Slides>29</Slides>
  <Notes>29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Cambria Math</vt:lpstr>
      <vt:lpstr>Georgia</vt:lpstr>
      <vt:lpstr>Times New Roman</vt:lpstr>
      <vt:lpstr>Tema de Office</vt:lpstr>
      <vt:lpstr>Presentación de PowerPoint</vt:lpstr>
      <vt:lpstr>ÍNDICE</vt:lpstr>
      <vt:lpstr>Antecedentes</vt:lpstr>
      <vt:lpstr>Antecedentes</vt:lpstr>
      <vt:lpstr>Justificación</vt:lpstr>
      <vt:lpstr>Presentación de PowerPoint</vt:lpstr>
      <vt:lpstr>Metodología de Diseño Centrado en el Usuario (UCD)</vt:lpstr>
      <vt:lpstr>Descripción de la arquitectura de diseño</vt:lpstr>
      <vt:lpstr>Módulo de Interacción</vt:lpstr>
      <vt:lpstr>Módulo de Enseñanza: Aprendizaje por Niveles</vt:lpstr>
      <vt:lpstr>Módulo de Control</vt:lpstr>
      <vt:lpstr>HMI</vt:lpstr>
      <vt:lpstr>Módulo de Estructura Mecánica</vt:lpstr>
      <vt:lpstr>Magnetización de las piezas de ajedrez</vt:lpstr>
      <vt:lpstr>Selección de los Motores</vt:lpstr>
      <vt:lpstr>Análisis de cargas estáticas</vt:lpstr>
      <vt:lpstr>Pruebas de Funcionamiento</vt:lpstr>
      <vt:lpstr>Interacción Social</vt:lpstr>
      <vt:lpstr>Evaluación del Usuario:  Escala de Usabilidad del Sistema (SUS)</vt:lpstr>
      <vt:lpstr>Conclusiones</vt:lpstr>
      <vt:lpstr>Conclusiones</vt:lpstr>
      <vt:lpstr>Conclusiones</vt:lpstr>
      <vt:lpstr>Conclusiones</vt:lpstr>
      <vt:lpstr>Recomendaciones</vt:lpstr>
      <vt:lpstr>Recomendaciones</vt:lpstr>
      <vt:lpstr>Recomendaciones</vt:lpstr>
      <vt:lpstr>Trabajos Futuros</vt:lpstr>
      <vt:lpstr>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Pablo Andrés Zúñiga</cp:lastModifiedBy>
  <cp:revision>12</cp:revision>
  <dcterms:created xsi:type="dcterms:W3CDTF">2018-10-10T14:41:43Z</dcterms:created>
  <dcterms:modified xsi:type="dcterms:W3CDTF">2021-08-13T15:42:55Z</dcterms:modified>
</cp:coreProperties>
</file>