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376" r:id="rId3"/>
    <p:sldId id="491" r:id="rId4"/>
    <p:sldId id="492" r:id="rId5"/>
    <p:sldId id="532" r:id="rId6"/>
    <p:sldId id="412" r:id="rId7"/>
    <p:sldId id="493" r:id="rId8"/>
    <p:sldId id="557" r:id="rId9"/>
    <p:sldId id="534" r:id="rId10"/>
    <p:sldId id="558" r:id="rId11"/>
    <p:sldId id="559" r:id="rId12"/>
    <p:sldId id="560" r:id="rId13"/>
    <p:sldId id="561" r:id="rId14"/>
    <p:sldId id="563" r:id="rId15"/>
    <p:sldId id="562" r:id="rId16"/>
    <p:sldId id="564" r:id="rId17"/>
    <p:sldId id="535" r:id="rId18"/>
    <p:sldId id="566" r:id="rId19"/>
    <p:sldId id="567" r:id="rId20"/>
    <p:sldId id="565" r:id="rId21"/>
    <p:sldId id="536" r:id="rId22"/>
    <p:sldId id="556" r:id="rId23"/>
    <p:sldId id="555" r:id="rId24"/>
    <p:sldId id="554" r:id="rId25"/>
    <p:sldId id="568" r:id="rId26"/>
    <p:sldId id="541" r:id="rId27"/>
    <p:sldId id="552" r:id="rId28"/>
    <p:sldId id="553" r:id="rId29"/>
    <p:sldId id="543" r:id="rId30"/>
    <p:sldId id="569" r:id="rId31"/>
    <p:sldId id="570" r:id="rId32"/>
    <p:sldId id="571" r:id="rId33"/>
    <p:sldId id="572" r:id="rId34"/>
    <p:sldId id="506" r:id="rId35"/>
    <p:sldId id="544" r:id="rId36"/>
    <p:sldId id="545" r:id="rId37"/>
    <p:sldId id="546" r:id="rId38"/>
    <p:sldId id="573" r:id="rId39"/>
    <p:sldId id="574" r:id="rId40"/>
    <p:sldId id="547" r:id="rId41"/>
    <p:sldId id="550" r:id="rId42"/>
    <p:sldId id="484" r:id="rId43"/>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eLyN Guanotoa" initials="EG" lastIdx="2" clrIdx="0">
    <p:extLst>
      <p:ext uri="{19B8F6BF-5375-455C-9EA6-DF929625EA0E}">
        <p15:presenceInfo xmlns:p15="http://schemas.microsoft.com/office/powerpoint/2012/main" userId="8d6c5a2cd657c126" providerId="Windows Live"/>
      </p:ext>
    </p:extLst>
  </p:cmAuthor>
  <p:cmAuthor id="2" name="Michelle Velasco" initials="MV" lastIdx="1" clrIdx="1">
    <p:extLst>
      <p:ext uri="{19B8F6BF-5375-455C-9EA6-DF929625EA0E}">
        <p15:presenceInfo xmlns:p15="http://schemas.microsoft.com/office/powerpoint/2012/main" userId="83879a6cb6065f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096BA"/>
    <a:srgbClr val="E7ECEF"/>
    <a:srgbClr val="274C77"/>
    <a:srgbClr val="00713D"/>
    <a:srgbClr val="002200"/>
    <a:srgbClr val="004800"/>
    <a:srgbClr val="00A259"/>
    <a:srgbClr val="00703C"/>
    <a:srgbClr val="2F5597"/>
    <a:srgbClr val="F842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36" autoAdjust="0"/>
  </p:normalViewPr>
  <p:slideViewPr>
    <p:cSldViewPr snapToGrid="0">
      <p:cViewPr>
        <p:scale>
          <a:sx n="80" d="100"/>
          <a:sy n="80" d="100"/>
        </p:scale>
        <p:origin x="354"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B6FA0F-7101-4A99-BBA3-0FEC8E239276}" type="doc">
      <dgm:prSet loTypeId="urn:microsoft.com/office/officeart/2008/layout/LinedList" loCatId="list" qsTypeId="urn:microsoft.com/office/officeart/2005/8/quickstyle/simple1" qsCatId="simple" csTypeId="urn:microsoft.com/office/officeart/2005/8/colors/accent6_1" csCatId="accent6" phldr="1"/>
      <dgm:spPr/>
      <dgm:t>
        <a:bodyPr/>
        <a:lstStyle/>
        <a:p>
          <a:endParaRPr lang="es-EC"/>
        </a:p>
      </dgm:t>
    </dgm:pt>
    <dgm:pt modelId="{E26667A2-0F02-40F7-905C-33714D4CFFF8}">
      <dgm:prSet phldrT="[Texto]" custT="1"/>
      <dgm:spPr/>
      <dgm:t>
        <a:bodyPr/>
        <a:lstStyle/>
        <a:p>
          <a:r>
            <a:rPr lang="es-ES" sz="3600" dirty="0">
              <a:latin typeface="Times New Roman" panose="02020603050405020304" pitchFamily="18" charset="0"/>
              <a:cs typeface="Times New Roman" panose="02020603050405020304" pitchFamily="18" charset="0"/>
            </a:rPr>
            <a:t>1. Introducción y Generalidades</a:t>
          </a:r>
          <a:endParaRPr lang="es-EC" sz="3600" dirty="0">
            <a:latin typeface="Times New Roman" panose="02020603050405020304" pitchFamily="18" charset="0"/>
            <a:cs typeface="Times New Roman" panose="02020603050405020304" pitchFamily="18" charset="0"/>
          </a:endParaRPr>
        </a:p>
      </dgm:t>
    </dgm:pt>
    <dgm:pt modelId="{8B1C2A68-463C-47C7-8FDE-CFD399940A04}" type="parTrans" cxnId="{EA963412-D900-4085-BEBC-3ECF063C3190}">
      <dgm:prSet/>
      <dgm:spPr/>
      <dgm:t>
        <a:bodyPr/>
        <a:lstStyle/>
        <a:p>
          <a:endParaRPr lang="es-EC">
            <a:latin typeface="Times New Roman" panose="02020603050405020304" pitchFamily="18" charset="0"/>
            <a:cs typeface="Times New Roman" panose="02020603050405020304" pitchFamily="18" charset="0"/>
          </a:endParaRPr>
        </a:p>
      </dgm:t>
    </dgm:pt>
    <dgm:pt modelId="{48ACB82E-CFAD-4423-A85D-F82D66B24D65}" type="sibTrans" cxnId="{EA963412-D900-4085-BEBC-3ECF063C3190}">
      <dgm:prSet/>
      <dgm:spPr/>
      <dgm:t>
        <a:bodyPr/>
        <a:lstStyle/>
        <a:p>
          <a:endParaRPr lang="es-EC">
            <a:latin typeface="Times New Roman" panose="02020603050405020304" pitchFamily="18" charset="0"/>
            <a:cs typeface="Times New Roman" panose="02020603050405020304" pitchFamily="18" charset="0"/>
          </a:endParaRPr>
        </a:p>
      </dgm:t>
    </dgm:pt>
    <dgm:pt modelId="{684FD7E8-B7EE-42BB-81D9-92A3CDCC3F26}">
      <dgm:prSet phldrT="[Texto]" custT="1"/>
      <dgm:spPr/>
      <dgm:t>
        <a:bodyPr/>
        <a:lstStyle/>
        <a:p>
          <a:r>
            <a:rPr lang="es-ES" sz="3600">
              <a:latin typeface="Times New Roman" panose="02020603050405020304" pitchFamily="18" charset="0"/>
              <a:cs typeface="Times New Roman" panose="02020603050405020304" pitchFamily="18" charset="0"/>
            </a:rPr>
            <a:t>2. Objetivos</a:t>
          </a:r>
        </a:p>
      </dgm:t>
    </dgm:pt>
    <dgm:pt modelId="{38D06756-D7BD-44AE-8DE7-FFB070EEF172}" type="parTrans" cxnId="{BF0ECF18-FF8A-4CFD-B9CC-15D62C55EA69}">
      <dgm:prSet/>
      <dgm:spPr/>
      <dgm:t>
        <a:bodyPr/>
        <a:lstStyle/>
        <a:p>
          <a:endParaRPr lang="es-EC">
            <a:latin typeface="Times New Roman" panose="02020603050405020304" pitchFamily="18" charset="0"/>
            <a:cs typeface="Times New Roman" panose="02020603050405020304" pitchFamily="18" charset="0"/>
          </a:endParaRPr>
        </a:p>
      </dgm:t>
    </dgm:pt>
    <dgm:pt modelId="{E043971F-47D5-472E-93C1-65C6377895A2}" type="sibTrans" cxnId="{BF0ECF18-FF8A-4CFD-B9CC-15D62C55EA69}">
      <dgm:prSet/>
      <dgm:spPr/>
      <dgm:t>
        <a:bodyPr/>
        <a:lstStyle/>
        <a:p>
          <a:endParaRPr lang="es-EC">
            <a:latin typeface="Times New Roman" panose="02020603050405020304" pitchFamily="18" charset="0"/>
            <a:cs typeface="Times New Roman" panose="02020603050405020304" pitchFamily="18" charset="0"/>
          </a:endParaRPr>
        </a:p>
      </dgm:t>
    </dgm:pt>
    <dgm:pt modelId="{22162356-533B-4198-90D9-2EDC230D1977}">
      <dgm:prSet phldrT="[Texto]" custT="1"/>
      <dgm:spPr/>
      <dgm:t>
        <a:bodyPr/>
        <a:lstStyle/>
        <a:p>
          <a:r>
            <a:rPr lang="es-ES" sz="3600">
              <a:latin typeface="Times New Roman" panose="02020603050405020304" pitchFamily="18" charset="0"/>
              <a:cs typeface="Times New Roman" panose="02020603050405020304" pitchFamily="18" charset="0"/>
            </a:rPr>
            <a:t>3. Desarrollo </a:t>
          </a:r>
        </a:p>
      </dgm:t>
    </dgm:pt>
    <dgm:pt modelId="{95AECD25-101C-4822-B460-B18AF872B60F}" type="parTrans" cxnId="{0CAC66A9-1016-45D6-8A9B-AAA83BAB29A9}">
      <dgm:prSet/>
      <dgm:spPr/>
      <dgm:t>
        <a:bodyPr/>
        <a:lstStyle/>
        <a:p>
          <a:endParaRPr lang="es-EC">
            <a:latin typeface="Times New Roman" panose="02020603050405020304" pitchFamily="18" charset="0"/>
            <a:cs typeface="Times New Roman" panose="02020603050405020304" pitchFamily="18" charset="0"/>
          </a:endParaRPr>
        </a:p>
      </dgm:t>
    </dgm:pt>
    <dgm:pt modelId="{9902C5E6-676B-41F8-9B6E-B97DAC0390D1}" type="sibTrans" cxnId="{0CAC66A9-1016-45D6-8A9B-AAA83BAB29A9}">
      <dgm:prSet/>
      <dgm:spPr/>
      <dgm:t>
        <a:bodyPr/>
        <a:lstStyle/>
        <a:p>
          <a:endParaRPr lang="es-EC">
            <a:latin typeface="Times New Roman" panose="02020603050405020304" pitchFamily="18" charset="0"/>
            <a:cs typeface="Times New Roman" panose="02020603050405020304" pitchFamily="18" charset="0"/>
          </a:endParaRPr>
        </a:p>
      </dgm:t>
    </dgm:pt>
    <dgm:pt modelId="{7CE2E070-0EC2-4AE7-AD37-37F9275F34FC}">
      <dgm:prSet phldrT="[Texto]" custT="1"/>
      <dgm:spPr/>
      <dgm:t>
        <a:bodyPr/>
        <a:lstStyle/>
        <a:p>
          <a:r>
            <a:rPr lang="es-ES" sz="3600">
              <a:latin typeface="Times New Roman" panose="02020603050405020304" pitchFamily="18" charset="0"/>
              <a:cs typeface="Times New Roman" panose="02020603050405020304" pitchFamily="18" charset="0"/>
            </a:rPr>
            <a:t>4. Resultados</a:t>
          </a:r>
        </a:p>
      </dgm:t>
    </dgm:pt>
    <dgm:pt modelId="{928AA773-ADD5-44F8-BA2E-B6AB2C71C0B7}" type="parTrans" cxnId="{25A040DA-699F-47B6-B1A9-23DC2F2B08A0}">
      <dgm:prSet/>
      <dgm:spPr/>
      <dgm:t>
        <a:bodyPr/>
        <a:lstStyle/>
        <a:p>
          <a:endParaRPr lang="es-EC">
            <a:latin typeface="Times New Roman" panose="02020603050405020304" pitchFamily="18" charset="0"/>
            <a:cs typeface="Times New Roman" panose="02020603050405020304" pitchFamily="18" charset="0"/>
          </a:endParaRPr>
        </a:p>
      </dgm:t>
    </dgm:pt>
    <dgm:pt modelId="{C5D4F849-7A98-4823-8B7D-AC9A82468064}" type="sibTrans" cxnId="{25A040DA-699F-47B6-B1A9-23DC2F2B08A0}">
      <dgm:prSet/>
      <dgm:spPr/>
      <dgm:t>
        <a:bodyPr/>
        <a:lstStyle/>
        <a:p>
          <a:endParaRPr lang="es-EC">
            <a:latin typeface="Times New Roman" panose="02020603050405020304" pitchFamily="18" charset="0"/>
            <a:cs typeface="Times New Roman" panose="02020603050405020304" pitchFamily="18" charset="0"/>
          </a:endParaRPr>
        </a:p>
      </dgm:t>
    </dgm:pt>
    <dgm:pt modelId="{1A6FF4B2-49E6-476E-9128-6570C47CE8CC}">
      <dgm:prSet phldrT="[Texto]" custT="1"/>
      <dgm:spPr/>
      <dgm:t>
        <a:bodyPr/>
        <a:lstStyle/>
        <a:p>
          <a:r>
            <a:rPr lang="es-ES" sz="3600">
              <a:latin typeface="Times New Roman" panose="02020603050405020304" pitchFamily="18" charset="0"/>
              <a:cs typeface="Times New Roman" panose="02020603050405020304" pitchFamily="18" charset="0"/>
            </a:rPr>
            <a:t>5. Conclusiones y Recomendaciones</a:t>
          </a:r>
        </a:p>
      </dgm:t>
    </dgm:pt>
    <dgm:pt modelId="{0852FEF8-9E12-4788-B5A8-56E829D1BDEE}" type="parTrans" cxnId="{EF34C888-7EAD-4EA4-9F6C-C794D514E5F4}">
      <dgm:prSet/>
      <dgm:spPr/>
      <dgm:t>
        <a:bodyPr/>
        <a:lstStyle/>
        <a:p>
          <a:endParaRPr lang="es-EC">
            <a:latin typeface="Times New Roman" panose="02020603050405020304" pitchFamily="18" charset="0"/>
            <a:cs typeface="Times New Roman" panose="02020603050405020304" pitchFamily="18" charset="0"/>
          </a:endParaRPr>
        </a:p>
      </dgm:t>
    </dgm:pt>
    <dgm:pt modelId="{04E61C22-548C-4A3F-9C10-1BA905B44C51}" type="sibTrans" cxnId="{EF34C888-7EAD-4EA4-9F6C-C794D514E5F4}">
      <dgm:prSet/>
      <dgm:spPr/>
      <dgm:t>
        <a:bodyPr/>
        <a:lstStyle/>
        <a:p>
          <a:endParaRPr lang="es-EC">
            <a:latin typeface="Times New Roman" panose="02020603050405020304" pitchFamily="18" charset="0"/>
            <a:cs typeface="Times New Roman" panose="02020603050405020304" pitchFamily="18" charset="0"/>
          </a:endParaRPr>
        </a:p>
      </dgm:t>
    </dgm:pt>
    <dgm:pt modelId="{8DB946E9-88E2-4D6B-8846-706EE7E6BD85}" type="pres">
      <dgm:prSet presAssocID="{87B6FA0F-7101-4A99-BBA3-0FEC8E239276}" presName="vert0" presStyleCnt="0">
        <dgm:presLayoutVars>
          <dgm:dir/>
          <dgm:animOne val="branch"/>
          <dgm:animLvl val="lvl"/>
        </dgm:presLayoutVars>
      </dgm:prSet>
      <dgm:spPr/>
    </dgm:pt>
    <dgm:pt modelId="{9622D5ED-E38E-4DD1-B763-B7719141FC3E}" type="pres">
      <dgm:prSet presAssocID="{E26667A2-0F02-40F7-905C-33714D4CFFF8}" presName="thickLine" presStyleLbl="alignNode1" presStyleIdx="0" presStyleCnt="5"/>
      <dgm:spPr/>
    </dgm:pt>
    <dgm:pt modelId="{9065D2FD-9576-4775-9C95-E903A9E6B595}" type="pres">
      <dgm:prSet presAssocID="{E26667A2-0F02-40F7-905C-33714D4CFFF8}" presName="horz1" presStyleCnt="0"/>
      <dgm:spPr/>
    </dgm:pt>
    <dgm:pt modelId="{85AC2E49-3ED1-4223-A08C-B461811C3A27}" type="pres">
      <dgm:prSet presAssocID="{E26667A2-0F02-40F7-905C-33714D4CFFF8}" presName="tx1" presStyleLbl="revTx" presStyleIdx="0" presStyleCnt="5"/>
      <dgm:spPr/>
    </dgm:pt>
    <dgm:pt modelId="{A7D58F2D-A585-42BC-AEB2-E7E72F136E4B}" type="pres">
      <dgm:prSet presAssocID="{E26667A2-0F02-40F7-905C-33714D4CFFF8}" presName="vert1" presStyleCnt="0"/>
      <dgm:spPr/>
    </dgm:pt>
    <dgm:pt modelId="{11E8808E-ADC8-406B-8E9E-A6575B38F05D}" type="pres">
      <dgm:prSet presAssocID="{684FD7E8-B7EE-42BB-81D9-92A3CDCC3F26}" presName="thickLine" presStyleLbl="alignNode1" presStyleIdx="1" presStyleCnt="5"/>
      <dgm:spPr/>
    </dgm:pt>
    <dgm:pt modelId="{D392413E-2516-4D0B-8F40-5997A37B9E4A}" type="pres">
      <dgm:prSet presAssocID="{684FD7E8-B7EE-42BB-81D9-92A3CDCC3F26}" presName="horz1" presStyleCnt="0"/>
      <dgm:spPr/>
    </dgm:pt>
    <dgm:pt modelId="{BF79CC96-1015-4164-9B99-08A9063A9090}" type="pres">
      <dgm:prSet presAssocID="{684FD7E8-B7EE-42BB-81D9-92A3CDCC3F26}" presName="tx1" presStyleLbl="revTx" presStyleIdx="1" presStyleCnt="5"/>
      <dgm:spPr/>
    </dgm:pt>
    <dgm:pt modelId="{E070E89E-97F6-4BB3-8B56-36286E21CC00}" type="pres">
      <dgm:prSet presAssocID="{684FD7E8-B7EE-42BB-81D9-92A3CDCC3F26}" presName="vert1" presStyleCnt="0"/>
      <dgm:spPr/>
    </dgm:pt>
    <dgm:pt modelId="{A74663C3-153E-46E1-B920-F7BE938DCB9E}" type="pres">
      <dgm:prSet presAssocID="{22162356-533B-4198-90D9-2EDC230D1977}" presName="thickLine" presStyleLbl="alignNode1" presStyleIdx="2" presStyleCnt="5"/>
      <dgm:spPr/>
    </dgm:pt>
    <dgm:pt modelId="{37AA4203-B8E6-48BD-B4F7-25192EE087AD}" type="pres">
      <dgm:prSet presAssocID="{22162356-533B-4198-90D9-2EDC230D1977}" presName="horz1" presStyleCnt="0"/>
      <dgm:spPr/>
    </dgm:pt>
    <dgm:pt modelId="{5317FA13-CB7E-4E41-85EF-6FBC530159BE}" type="pres">
      <dgm:prSet presAssocID="{22162356-533B-4198-90D9-2EDC230D1977}" presName="tx1" presStyleLbl="revTx" presStyleIdx="2" presStyleCnt="5" custScaleY="90655"/>
      <dgm:spPr/>
    </dgm:pt>
    <dgm:pt modelId="{0F1EF14D-2C7A-4E9D-BAA5-8B209C6C6739}" type="pres">
      <dgm:prSet presAssocID="{22162356-533B-4198-90D9-2EDC230D1977}" presName="vert1" presStyleCnt="0"/>
      <dgm:spPr/>
    </dgm:pt>
    <dgm:pt modelId="{DC72C652-CED8-41BF-A082-D0519A4130F7}" type="pres">
      <dgm:prSet presAssocID="{7CE2E070-0EC2-4AE7-AD37-37F9275F34FC}" presName="thickLine" presStyleLbl="alignNode1" presStyleIdx="3" presStyleCnt="5"/>
      <dgm:spPr/>
    </dgm:pt>
    <dgm:pt modelId="{46E21729-A90F-497B-9E9E-52EDF6AA94B9}" type="pres">
      <dgm:prSet presAssocID="{7CE2E070-0EC2-4AE7-AD37-37F9275F34FC}" presName="horz1" presStyleCnt="0"/>
      <dgm:spPr/>
    </dgm:pt>
    <dgm:pt modelId="{FE83C7D7-EDFF-4617-8324-D12799D64A79}" type="pres">
      <dgm:prSet presAssocID="{7CE2E070-0EC2-4AE7-AD37-37F9275F34FC}" presName="tx1" presStyleLbl="revTx" presStyleIdx="3" presStyleCnt="5"/>
      <dgm:spPr/>
    </dgm:pt>
    <dgm:pt modelId="{4D9F21BE-0A64-4288-AD18-291770E5036C}" type="pres">
      <dgm:prSet presAssocID="{7CE2E070-0EC2-4AE7-AD37-37F9275F34FC}" presName="vert1" presStyleCnt="0"/>
      <dgm:spPr/>
    </dgm:pt>
    <dgm:pt modelId="{6877476B-9BAB-471B-A463-10F45E5C45EF}" type="pres">
      <dgm:prSet presAssocID="{1A6FF4B2-49E6-476E-9128-6570C47CE8CC}" presName="thickLine" presStyleLbl="alignNode1" presStyleIdx="4" presStyleCnt="5"/>
      <dgm:spPr/>
    </dgm:pt>
    <dgm:pt modelId="{4EA85487-AACB-4314-BDE7-88C950A27E3C}" type="pres">
      <dgm:prSet presAssocID="{1A6FF4B2-49E6-476E-9128-6570C47CE8CC}" presName="horz1" presStyleCnt="0"/>
      <dgm:spPr/>
    </dgm:pt>
    <dgm:pt modelId="{CCA60CFD-45D7-4D69-9963-5006EE7F87AC}" type="pres">
      <dgm:prSet presAssocID="{1A6FF4B2-49E6-476E-9128-6570C47CE8CC}" presName="tx1" presStyleLbl="revTx" presStyleIdx="4" presStyleCnt="5"/>
      <dgm:spPr/>
    </dgm:pt>
    <dgm:pt modelId="{6FDF97F2-75ED-4845-A761-5BF5DC6D70E3}" type="pres">
      <dgm:prSet presAssocID="{1A6FF4B2-49E6-476E-9128-6570C47CE8CC}" presName="vert1" presStyleCnt="0"/>
      <dgm:spPr/>
    </dgm:pt>
  </dgm:ptLst>
  <dgm:cxnLst>
    <dgm:cxn modelId="{ACC4C30A-4985-427B-9E22-2D09FA50214C}" type="presOf" srcId="{1A6FF4B2-49E6-476E-9128-6570C47CE8CC}" destId="{CCA60CFD-45D7-4D69-9963-5006EE7F87AC}" srcOrd="0" destOrd="0" presId="urn:microsoft.com/office/officeart/2008/layout/LinedList"/>
    <dgm:cxn modelId="{CE85D511-ED62-4859-ABF1-71289DDF2E35}" type="presOf" srcId="{E26667A2-0F02-40F7-905C-33714D4CFFF8}" destId="{85AC2E49-3ED1-4223-A08C-B461811C3A27}" srcOrd="0" destOrd="0" presId="urn:microsoft.com/office/officeart/2008/layout/LinedList"/>
    <dgm:cxn modelId="{EA963412-D900-4085-BEBC-3ECF063C3190}" srcId="{87B6FA0F-7101-4A99-BBA3-0FEC8E239276}" destId="{E26667A2-0F02-40F7-905C-33714D4CFFF8}" srcOrd="0" destOrd="0" parTransId="{8B1C2A68-463C-47C7-8FDE-CFD399940A04}" sibTransId="{48ACB82E-CFAD-4423-A85D-F82D66B24D65}"/>
    <dgm:cxn modelId="{BF0ECF18-FF8A-4CFD-B9CC-15D62C55EA69}" srcId="{87B6FA0F-7101-4A99-BBA3-0FEC8E239276}" destId="{684FD7E8-B7EE-42BB-81D9-92A3CDCC3F26}" srcOrd="1" destOrd="0" parTransId="{38D06756-D7BD-44AE-8DE7-FFB070EEF172}" sibTransId="{E043971F-47D5-472E-93C1-65C6377895A2}"/>
    <dgm:cxn modelId="{5D126C47-5F9F-45F9-A870-1932F12BF501}" type="presOf" srcId="{87B6FA0F-7101-4A99-BBA3-0FEC8E239276}" destId="{8DB946E9-88E2-4D6B-8846-706EE7E6BD85}" srcOrd="0" destOrd="0" presId="urn:microsoft.com/office/officeart/2008/layout/LinedList"/>
    <dgm:cxn modelId="{E77E606A-0A07-4064-9A30-508C8CCDD7F8}" type="presOf" srcId="{7CE2E070-0EC2-4AE7-AD37-37F9275F34FC}" destId="{FE83C7D7-EDFF-4617-8324-D12799D64A79}" srcOrd="0" destOrd="0" presId="urn:microsoft.com/office/officeart/2008/layout/LinedList"/>
    <dgm:cxn modelId="{EF34C888-7EAD-4EA4-9F6C-C794D514E5F4}" srcId="{87B6FA0F-7101-4A99-BBA3-0FEC8E239276}" destId="{1A6FF4B2-49E6-476E-9128-6570C47CE8CC}" srcOrd="4" destOrd="0" parTransId="{0852FEF8-9E12-4788-B5A8-56E829D1BDEE}" sibTransId="{04E61C22-548C-4A3F-9C10-1BA905B44C51}"/>
    <dgm:cxn modelId="{278A4A89-1531-4B07-83C9-C5907577670A}" type="presOf" srcId="{22162356-533B-4198-90D9-2EDC230D1977}" destId="{5317FA13-CB7E-4E41-85EF-6FBC530159BE}" srcOrd="0" destOrd="0" presId="urn:microsoft.com/office/officeart/2008/layout/LinedList"/>
    <dgm:cxn modelId="{F1DDEA8C-B4DE-443F-95B8-F3CCB46F3EF6}" type="presOf" srcId="{684FD7E8-B7EE-42BB-81D9-92A3CDCC3F26}" destId="{BF79CC96-1015-4164-9B99-08A9063A9090}" srcOrd="0" destOrd="0" presId="urn:microsoft.com/office/officeart/2008/layout/LinedList"/>
    <dgm:cxn modelId="{0CAC66A9-1016-45D6-8A9B-AAA83BAB29A9}" srcId="{87B6FA0F-7101-4A99-BBA3-0FEC8E239276}" destId="{22162356-533B-4198-90D9-2EDC230D1977}" srcOrd="2" destOrd="0" parTransId="{95AECD25-101C-4822-B460-B18AF872B60F}" sibTransId="{9902C5E6-676B-41F8-9B6E-B97DAC0390D1}"/>
    <dgm:cxn modelId="{25A040DA-699F-47B6-B1A9-23DC2F2B08A0}" srcId="{87B6FA0F-7101-4A99-BBA3-0FEC8E239276}" destId="{7CE2E070-0EC2-4AE7-AD37-37F9275F34FC}" srcOrd="3" destOrd="0" parTransId="{928AA773-ADD5-44F8-BA2E-B6AB2C71C0B7}" sibTransId="{C5D4F849-7A98-4823-8B7D-AC9A82468064}"/>
    <dgm:cxn modelId="{94E26AAC-CE39-4F8E-9962-D7E19C500782}" type="presParOf" srcId="{8DB946E9-88E2-4D6B-8846-706EE7E6BD85}" destId="{9622D5ED-E38E-4DD1-B763-B7719141FC3E}" srcOrd="0" destOrd="0" presId="urn:microsoft.com/office/officeart/2008/layout/LinedList"/>
    <dgm:cxn modelId="{C761310B-1A47-4EDA-BB0D-0288364031D0}" type="presParOf" srcId="{8DB946E9-88E2-4D6B-8846-706EE7E6BD85}" destId="{9065D2FD-9576-4775-9C95-E903A9E6B595}" srcOrd="1" destOrd="0" presId="urn:microsoft.com/office/officeart/2008/layout/LinedList"/>
    <dgm:cxn modelId="{98954C70-22E6-4C48-9E6E-CDEF4D7B8F5D}" type="presParOf" srcId="{9065D2FD-9576-4775-9C95-E903A9E6B595}" destId="{85AC2E49-3ED1-4223-A08C-B461811C3A27}" srcOrd="0" destOrd="0" presId="urn:microsoft.com/office/officeart/2008/layout/LinedList"/>
    <dgm:cxn modelId="{34595C04-C5FB-4A48-8B6D-B43F4D4BD9D0}" type="presParOf" srcId="{9065D2FD-9576-4775-9C95-E903A9E6B595}" destId="{A7D58F2D-A585-42BC-AEB2-E7E72F136E4B}" srcOrd="1" destOrd="0" presId="urn:microsoft.com/office/officeart/2008/layout/LinedList"/>
    <dgm:cxn modelId="{BC7B12B4-81D0-418C-A8A8-703092F36A8E}" type="presParOf" srcId="{8DB946E9-88E2-4D6B-8846-706EE7E6BD85}" destId="{11E8808E-ADC8-406B-8E9E-A6575B38F05D}" srcOrd="2" destOrd="0" presId="urn:microsoft.com/office/officeart/2008/layout/LinedList"/>
    <dgm:cxn modelId="{A0B91854-8C65-4134-9172-F8B46D8B603D}" type="presParOf" srcId="{8DB946E9-88E2-4D6B-8846-706EE7E6BD85}" destId="{D392413E-2516-4D0B-8F40-5997A37B9E4A}" srcOrd="3" destOrd="0" presId="urn:microsoft.com/office/officeart/2008/layout/LinedList"/>
    <dgm:cxn modelId="{04DB2693-6E9B-4E31-9A94-159FAB580ED7}" type="presParOf" srcId="{D392413E-2516-4D0B-8F40-5997A37B9E4A}" destId="{BF79CC96-1015-4164-9B99-08A9063A9090}" srcOrd="0" destOrd="0" presId="urn:microsoft.com/office/officeart/2008/layout/LinedList"/>
    <dgm:cxn modelId="{70E82F41-8473-464C-857E-22FFB6DA13A2}" type="presParOf" srcId="{D392413E-2516-4D0B-8F40-5997A37B9E4A}" destId="{E070E89E-97F6-4BB3-8B56-36286E21CC00}" srcOrd="1" destOrd="0" presId="urn:microsoft.com/office/officeart/2008/layout/LinedList"/>
    <dgm:cxn modelId="{C79E5911-F60B-4743-B8F1-825DB4B17B2D}" type="presParOf" srcId="{8DB946E9-88E2-4D6B-8846-706EE7E6BD85}" destId="{A74663C3-153E-46E1-B920-F7BE938DCB9E}" srcOrd="4" destOrd="0" presId="urn:microsoft.com/office/officeart/2008/layout/LinedList"/>
    <dgm:cxn modelId="{4681BC16-D926-4801-B230-C85194E5D361}" type="presParOf" srcId="{8DB946E9-88E2-4D6B-8846-706EE7E6BD85}" destId="{37AA4203-B8E6-48BD-B4F7-25192EE087AD}" srcOrd="5" destOrd="0" presId="urn:microsoft.com/office/officeart/2008/layout/LinedList"/>
    <dgm:cxn modelId="{34D0A618-57B4-4955-B5D4-0C20F1EDE869}" type="presParOf" srcId="{37AA4203-B8E6-48BD-B4F7-25192EE087AD}" destId="{5317FA13-CB7E-4E41-85EF-6FBC530159BE}" srcOrd="0" destOrd="0" presId="urn:microsoft.com/office/officeart/2008/layout/LinedList"/>
    <dgm:cxn modelId="{00AE76DC-8401-4CA3-9A5C-760ECC493084}" type="presParOf" srcId="{37AA4203-B8E6-48BD-B4F7-25192EE087AD}" destId="{0F1EF14D-2C7A-4E9D-BAA5-8B209C6C6739}" srcOrd="1" destOrd="0" presId="urn:microsoft.com/office/officeart/2008/layout/LinedList"/>
    <dgm:cxn modelId="{B51B8FB3-D483-4E9A-B6EE-E00EE3673AC1}" type="presParOf" srcId="{8DB946E9-88E2-4D6B-8846-706EE7E6BD85}" destId="{DC72C652-CED8-41BF-A082-D0519A4130F7}" srcOrd="6" destOrd="0" presId="urn:microsoft.com/office/officeart/2008/layout/LinedList"/>
    <dgm:cxn modelId="{045581C6-2BF1-4DC1-A301-D1F966E8C7CB}" type="presParOf" srcId="{8DB946E9-88E2-4D6B-8846-706EE7E6BD85}" destId="{46E21729-A90F-497B-9E9E-52EDF6AA94B9}" srcOrd="7" destOrd="0" presId="urn:microsoft.com/office/officeart/2008/layout/LinedList"/>
    <dgm:cxn modelId="{50CDBE40-24BA-4FE4-BD4C-2EAD8A4DE7AA}" type="presParOf" srcId="{46E21729-A90F-497B-9E9E-52EDF6AA94B9}" destId="{FE83C7D7-EDFF-4617-8324-D12799D64A79}" srcOrd="0" destOrd="0" presId="urn:microsoft.com/office/officeart/2008/layout/LinedList"/>
    <dgm:cxn modelId="{373E195E-2687-4EDF-973C-60B330D8AF69}" type="presParOf" srcId="{46E21729-A90F-497B-9E9E-52EDF6AA94B9}" destId="{4D9F21BE-0A64-4288-AD18-291770E5036C}" srcOrd="1" destOrd="0" presId="urn:microsoft.com/office/officeart/2008/layout/LinedList"/>
    <dgm:cxn modelId="{FDBD5A77-145F-4257-B9F9-635CBE709C91}" type="presParOf" srcId="{8DB946E9-88E2-4D6B-8846-706EE7E6BD85}" destId="{6877476B-9BAB-471B-A463-10F45E5C45EF}" srcOrd="8" destOrd="0" presId="urn:microsoft.com/office/officeart/2008/layout/LinedList"/>
    <dgm:cxn modelId="{C7A20629-9363-43DA-8141-E8BA2BD6177B}" type="presParOf" srcId="{8DB946E9-88E2-4D6B-8846-706EE7E6BD85}" destId="{4EA85487-AACB-4314-BDE7-88C950A27E3C}" srcOrd="9" destOrd="0" presId="urn:microsoft.com/office/officeart/2008/layout/LinedList"/>
    <dgm:cxn modelId="{B1816A10-A3F8-4C8D-AB0A-D09DB7E90E69}" type="presParOf" srcId="{4EA85487-AACB-4314-BDE7-88C950A27E3C}" destId="{CCA60CFD-45D7-4D69-9963-5006EE7F87AC}" srcOrd="0" destOrd="0" presId="urn:microsoft.com/office/officeart/2008/layout/LinedList"/>
    <dgm:cxn modelId="{DDADD788-FFF9-49F1-A781-8141CA7BA076}" type="presParOf" srcId="{4EA85487-AACB-4314-BDE7-88C950A27E3C}" destId="{6FDF97F2-75ED-4845-A761-5BF5DC6D70E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FFB8C9-03ED-49CB-B4DE-8D181301BEA4}"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s-EC"/>
        </a:p>
      </dgm:t>
    </dgm:pt>
    <dgm:pt modelId="{C8985749-DD58-45C6-AD11-B3AE8B0C90F5}">
      <dgm:prSet phldrT="[Texto]" custT="1"/>
      <dgm:spPr>
        <a:solidFill>
          <a:srgbClr val="00703C"/>
        </a:solidFill>
      </dgm:spPr>
      <dgm:t>
        <a:bodyPr/>
        <a:lstStyle/>
        <a:p>
          <a:pPr algn="ctr"/>
          <a:r>
            <a:rPr lang="es-ES" sz="3200" dirty="0">
              <a:latin typeface="Times New Roman" panose="02020603050405020304" pitchFamily="18" charset="0"/>
              <a:cs typeface="Times New Roman" panose="02020603050405020304" pitchFamily="18" charset="0"/>
            </a:rPr>
            <a:t>Objetivo General</a:t>
          </a:r>
          <a:endParaRPr lang="es-EC" sz="3200" dirty="0">
            <a:latin typeface="Times New Roman" panose="02020603050405020304" pitchFamily="18" charset="0"/>
            <a:cs typeface="Times New Roman" panose="02020603050405020304" pitchFamily="18" charset="0"/>
          </a:endParaRPr>
        </a:p>
      </dgm:t>
    </dgm:pt>
    <dgm:pt modelId="{39C16294-B9C5-424A-858F-6829C1F42644}" type="parTrans" cxnId="{4B29C235-560B-4CB5-9E83-3188895EDEC3}">
      <dgm:prSet/>
      <dgm:spPr/>
      <dgm:t>
        <a:bodyPr/>
        <a:lstStyle/>
        <a:p>
          <a:endParaRPr lang="es-EC">
            <a:latin typeface="Georgia" panose="02040502050405020303" pitchFamily="18" charset="0"/>
            <a:cs typeface="Times New Roman" panose="02020603050405020304" pitchFamily="18" charset="0"/>
          </a:endParaRPr>
        </a:p>
      </dgm:t>
    </dgm:pt>
    <dgm:pt modelId="{6E992696-E248-4950-90E1-0D6117459E0C}" type="sibTrans" cxnId="{4B29C235-560B-4CB5-9E83-3188895EDEC3}">
      <dgm:prSet/>
      <dgm:spPr/>
      <dgm:t>
        <a:bodyPr/>
        <a:lstStyle/>
        <a:p>
          <a:endParaRPr lang="es-EC">
            <a:latin typeface="Georgia" panose="02040502050405020303" pitchFamily="18" charset="0"/>
            <a:cs typeface="Times New Roman" panose="02020603050405020304" pitchFamily="18" charset="0"/>
          </a:endParaRPr>
        </a:p>
      </dgm:t>
    </dgm:pt>
    <dgm:pt modelId="{C892DDE6-1224-47EB-BC64-2E861E80666F}">
      <dgm:prSet phldrT="[Texto]" custT="1"/>
      <dgm:spPr>
        <a:ln>
          <a:solidFill>
            <a:srgbClr val="004800"/>
          </a:solidFill>
        </a:ln>
      </dgm:spPr>
      <dgm:t>
        <a:bodyPr/>
        <a:lstStyle/>
        <a:p>
          <a:pPr algn="just"/>
          <a:r>
            <a:rPr lang="es-EC" sz="2000" dirty="0">
              <a:latin typeface="Times New Roman" panose="02020603050405020304" pitchFamily="18" charset="0"/>
              <a:cs typeface="Times New Roman" panose="02020603050405020304" pitchFamily="18" charset="0"/>
            </a:rPr>
            <a:t>Diseñar e implementar un escenario mecatrónico interactivo con el uso de robots Nao como herramienta tecnológica de apoyo a la enseñanza de niños</a:t>
          </a:r>
          <a:endParaRPr lang="es-ES" sz="2000" dirty="0">
            <a:latin typeface="Times New Roman" panose="02020603050405020304" pitchFamily="18" charset="0"/>
            <a:cs typeface="Times New Roman" panose="02020603050405020304" pitchFamily="18" charset="0"/>
          </a:endParaRPr>
        </a:p>
      </dgm:t>
    </dgm:pt>
    <dgm:pt modelId="{80DB0BC5-4BBB-4956-8F29-44C05A3D5E90}" type="parTrans" cxnId="{8E829496-B217-49F9-80B2-93E242E1EFB3}">
      <dgm:prSet/>
      <dgm:spPr/>
      <dgm:t>
        <a:bodyPr/>
        <a:lstStyle/>
        <a:p>
          <a:endParaRPr lang="es-EC">
            <a:latin typeface="Georgia" panose="02040502050405020303" pitchFamily="18" charset="0"/>
            <a:cs typeface="Times New Roman" panose="02020603050405020304" pitchFamily="18" charset="0"/>
          </a:endParaRPr>
        </a:p>
      </dgm:t>
    </dgm:pt>
    <dgm:pt modelId="{CEBE3E33-499F-4FF3-A4C5-3CEEA247D5A1}" type="sibTrans" cxnId="{8E829496-B217-49F9-80B2-93E242E1EFB3}">
      <dgm:prSet/>
      <dgm:spPr/>
      <dgm:t>
        <a:bodyPr/>
        <a:lstStyle/>
        <a:p>
          <a:endParaRPr lang="es-EC">
            <a:latin typeface="Georgia" panose="02040502050405020303" pitchFamily="18" charset="0"/>
            <a:cs typeface="Times New Roman" panose="02020603050405020304" pitchFamily="18" charset="0"/>
          </a:endParaRPr>
        </a:p>
      </dgm:t>
    </dgm:pt>
    <dgm:pt modelId="{E30DEB70-AB31-4C1E-8B7F-2FE77041CC03}" type="pres">
      <dgm:prSet presAssocID="{45FFB8C9-03ED-49CB-B4DE-8D181301BEA4}" presName="linear" presStyleCnt="0">
        <dgm:presLayoutVars>
          <dgm:dir/>
          <dgm:animLvl val="lvl"/>
          <dgm:resizeHandles val="exact"/>
        </dgm:presLayoutVars>
      </dgm:prSet>
      <dgm:spPr/>
    </dgm:pt>
    <dgm:pt modelId="{8BD9ACDC-CDC2-4947-9587-99E2D8C5FC25}" type="pres">
      <dgm:prSet presAssocID="{C8985749-DD58-45C6-AD11-B3AE8B0C90F5}" presName="parentLin" presStyleCnt="0"/>
      <dgm:spPr/>
    </dgm:pt>
    <dgm:pt modelId="{775A8A1F-35AC-431F-B4F1-B2D26300C0AD}" type="pres">
      <dgm:prSet presAssocID="{C8985749-DD58-45C6-AD11-B3AE8B0C90F5}" presName="parentLeftMargin" presStyleLbl="node1" presStyleIdx="0" presStyleCnt="1"/>
      <dgm:spPr/>
    </dgm:pt>
    <dgm:pt modelId="{8078C31E-A38E-4675-A58E-11C16CDA0FE2}" type="pres">
      <dgm:prSet presAssocID="{C8985749-DD58-45C6-AD11-B3AE8B0C90F5}" presName="parentText" presStyleLbl="node1" presStyleIdx="0" presStyleCnt="1" custScaleX="47209" custScaleY="113048">
        <dgm:presLayoutVars>
          <dgm:chMax val="0"/>
          <dgm:bulletEnabled val="1"/>
        </dgm:presLayoutVars>
      </dgm:prSet>
      <dgm:spPr/>
    </dgm:pt>
    <dgm:pt modelId="{945F35C1-694C-443E-BF83-9ED828AB21E8}" type="pres">
      <dgm:prSet presAssocID="{C8985749-DD58-45C6-AD11-B3AE8B0C90F5}" presName="negativeSpace" presStyleCnt="0"/>
      <dgm:spPr/>
    </dgm:pt>
    <dgm:pt modelId="{1E7890BB-EB01-4CEC-940D-AF8562C7259C}" type="pres">
      <dgm:prSet presAssocID="{C8985749-DD58-45C6-AD11-B3AE8B0C90F5}" presName="childText" presStyleLbl="conFgAcc1" presStyleIdx="0" presStyleCnt="1">
        <dgm:presLayoutVars>
          <dgm:bulletEnabled val="1"/>
        </dgm:presLayoutVars>
      </dgm:prSet>
      <dgm:spPr/>
    </dgm:pt>
  </dgm:ptLst>
  <dgm:cxnLst>
    <dgm:cxn modelId="{4B29C235-560B-4CB5-9E83-3188895EDEC3}" srcId="{45FFB8C9-03ED-49CB-B4DE-8D181301BEA4}" destId="{C8985749-DD58-45C6-AD11-B3AE8B0C90F5}" srcOrd="0" destOrd="0" parTransId="{39C16294-B9C5-424A-858F-6829C1F42644}" sibTransId="{6E992696-E248-4950-90E1-0D6117459E0C}"/>
    <dgm:cxn modelId="{97B83E51-BAE9-4716-AEC0-C89AA2DA205F}" type="presOf" srcId="{C892DDE6-1224-47EB-BC64-2E861E80666F}" destId="{1E7890BB-EB01-4CEC-940D-AF8562C7259C}" srcOrd="0" destOrd="0" presId="urn:microsoft.com/office/officeart/2005/8/layout/list1"/>
    <dgm:cxn modelId="{645DF853-138A-43ED-9B48-1F3B9AF51613}" type="presOf" srcId="{C8985749-DD58-45C6-AD11-B3AE8B0C90F5}" destId="{775A8A1F-35AC-431F-B4F1-B2D26300C0AD}" srcOrd="0" destOrd="0" presId="urn:microsoft.com/office/officeart/2005/8/layout/list1"/>
    <dgm:cxn modelId="{02716E58-FE85-4F22-871E-33851AADF83E}" type="presOf" srcId="{45FFB8C9-03ED-49CB-B4DE-8D181301BEA4}" destId="{E30DEB70-AB31-4C1E-8B7F-2FE77041CC03}" srcOrd="0" destOrd="0" presId="urn:microsoft.com/office/officeart/2005/8/layout/list1"/>
    <dgm:cxn modelId="{8E829496-B217-49F9-80B2-93E242E1EFB3}" srcId="{C8985749-DD58-45C6-AD11-B3AE8B0C90F5}" destId="{C892DDE6-1224-47EB-BC64-2E861E80666F}" srcOrd="0" destOrd="0" parTransId="{80DB0BC5-4BBB-4956-8F29-44C05A3D5E90}" sibTransId="{CEBE3E33-499F-4FF3-A4C5-3CEEA247D5A1}"/>
    <dgm:cxn modelId="{082025A6-9142-4103-98D3-973EE205606F}" type="presOf" srcId="{C8985749-DD58-45C6-AD11-B3AE8B0C90F5}" destId="{8078C31E-A38E-4675-A58E-11C16CDA0FE2}" srcOrd="1" destOrd="0" presId="urn:microsoft.com/office/officeart/2005/8/layout/list1"/>
    <dgm:cxn modelId="{749C0C0A-C0F3-4546-BE87-CDC98312CDE5}" type="presParOf" srcId="{E30DEB70-AB31-4C1E-8B7F-2FE77041CC03}" destId="{8BD9ACDC-CDC2-4947-9587-99E2D8C5FC25}" srcOrd="0" destOrd="0" presId="urn:microsoft.com/office/officeart/2005/8/layout/list1"/>
    <dgm:cxn modelId="{47EFF429-6764-4E14-9775-F0941BF4219A}" type="presParOf" srcId="{8BD9ACDC-CDC2-4947-9587-99E2D8C5FC25}" destId="{775A8A1F-35AC-431F-B4F1-B2D26300C0AD}" srcOrd="0" destOrd="0" presId="urn:microsoft.com/office/officeart/2005/8/layout/list1"/>
    <dgm:cxn modelId="{B6E0FE98-671F-4CC8-8459-BB920E1230C6}" type="presParOf" srcId="{8BD9ACDC-CDC2-4947-9587-99E2D8C5FC25}" destId="{8078C31E-A38E-4675-A58E-11C16CDA0FE2}" srcOrd="1" destOrd="0" presId="urn:microsoft.com/office/officeart/2005/8/layout/list1"/>
    <dgm:cxn modelId="{13299FA7-666B-4B34-BF61-A3567ED74E2D}" type="presParOf" srcId="{E30DEB70-AB31-4C1E-8B7F-2FE77041CC03}" destId="{945F35C1-694C-443E-BF83-9ED828AB21E8}" srcOrd="1" destOrd="0" presId="urn:microsoft.com/office/officeart/2005/8/layout/list1"/>
    <dgm:cxn modelId="{F0463E0E-C5B9-4618-ACE4-D2B3FBB85C89}" type="presParOf" srcId="{E30DEB70-AB31-4C1E-8B7F-2FE77041CC03}" destId="{1E7890BB-EB01-4CEC-940D-AF8562C7259C}"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2D5ED-E38E-4DD1-B763-B7719141FC3E}">
      <dsp:nvSpPr>
        <dsp:cNvPr id="0" name=""/>
        <dsp:cNvSpPr/>
      </dsp:nvSpPr>
      <dsp:spPr>
        <a:xfrm>
          <a:off x="0" y="2331"/>
          <a:ext cx="8665029"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AC2E49-3ED1-4223-A08C-B461811C3A27}">
      <dsp:nvSpPr>
        <dsp:cNvPr id="0" name=""/>
        <dsp:cNvSpPr/>
      </dsp:nvSpPr>
      <dsp:spPr>
        <a:xfrm>
          <a:off x="0" y="2331"/>
          <a:ext cx="8665029" cy="987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s-ES" sz="3600" kern="1200" dirty="0">
              <a:latin typeface="Times New Roman" panose="02020603050405020304" pitchFamily="18" charset="0"/>
              <a:cs typeface="Times New Roman" panose="02020603050405020304" pitchFamily="18" charset="0"/>
            </a:rPr>
            <a:t>1. Introducción y Generalidades</a:t>
          </a:r>
          <a:endParaRPr lang="es-EC" sz="3600" kern="1200" dirty="0">
            <a:latin typeface="Times New Roman" panose="02020603050405020304" pitchFamily="18" charset="0"/>
            <a:cs typeface="Times New Roman" panose="02020603050405020304" pitchFamily="18" charset="0"/>
          </a:endParaRPr>
        </a:p>
      </dsp:txBody>
      <dsp:txXfrm>
        <a:off x="0" y="2331"/>
        <a:ext cx="8665029" cy="987877"/>
      </dsp:txXfrm>
    </dsp:sp>
    <dsp:sp modelId="{11E8808E-ADC8-406B-8E9E-A6575B38F05D}">
      <dsp:nvSpPr>
        <dsp:cNvPr id="0" name=""/>
        <dsp:cNvSpPr/>
      </dsp:nvSpPr>
      <dsp:spPr>
        <a:xfrm>
          <a:off x="0" y="990209"/>
          <a:ext cx="8665029"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79CC96-1015-4164-9B99-08A9063A9090}">
      <dsp:nvSpPr>
        <dsp:cNvPr id="0" name=""/>
        <dsp:cNvSpPr/>
      </dsp:nvSpPr>
      <dsp:spPr>
        <a:xfrm>
          <a:off x="0" y="990209"/>
          <a:ext cx="8665029" cy="987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s-ES" sz="3600" kern="1200">
              <a:latin typeface="Times New Roman" panose="02020603050405020304" pitchFamily="18" charset="0"/>
              <a:cs typeface="Times New Roman" panose="02020603050405020304" pitchFamily="18" charset="0"/>
            </a:rPr>
            <a:t>2. Objetivos</a:t>
          </a:r>
        </a:p>
      </dsp:txBody>
      <dsp:txXfrm>
        <a:off x="0" y="990209"/>
        <a:ext cx="8665029" cy="987877"/>
      </dsp:txXfrm>
    </dsp:sp>
    <dsp:sp modelId="{A74663C3-153E-46E1-B920-F7BE938DCB9E}">
      <dsp:nvSpPr>
        <dsp:cNvPr id="0" name=""/>
        <dsp:cNvSpPr/>
      </dsp:nvSpPr>
      <dsp:spPr>
        <a:xfrm>
          <a:off x="0" y="1978086"/>
          <a:ext cx="8665029"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17FA13-CB7E-4E41-85EF-6FBC530159BE}">
      <dsp:nvSpPr>
        <dsp:cNvPr id="0" name=""/>
        <dsp:cNvSpPr/>
      </dsp:nvSpPr>
      <dsp:spPr>
        <a:xfrm>
          <a:off x="0" y="1978086"/>
          <a:ext cx="8665029" cy="89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s-ES" sz="3600" kern="1200">
              <a:latin typeface="Times New Roman" panose="02020603050405020304" pitchFamily="18" charset="0"/>
              <a:cs typeface="Times New Roman" panose="02020603050405020304" pitchFamily="18" charset="0"/>
            </a:rPr>
            <a:t>3. Desarrollo </a:t>
          </a:r>
        </a:p>
      </dsp:txBody>
      <dsp:txXfrm>
        <a:off x="0" y="1978086"/>
        <a:ext cx="8665029" cy="895560"/>
      </dsp:txXfrm>
    </dsp:sp>
    <dsp:sp modelId="{DC72C652-CED8-41BF-A082-D0519A4130F7}">
      <dsp:nvSpPr>
        <dsp:cNvPr id="0" name=""/>
        <dsp:cNvSpPr/>
      </dsp:nvSpPr>
      <dsp:spPr>
        <a:xfrm>
          <a:off x="0" y="2873646"/>
          <a:ext cx="8665029"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83C7D7-EDFF-4617-8324-D12799D64A79}">
      <dsp:nvSpPr>
        <dsp:cNvPr id="0" name=""/>
        <dsp:cNvSpPr/>
      </dsp:nvSpPr>
      <dsp:spPr>
        <a:xfrm>
          <a:off x="0" y="2873646"/>
          <a:ext cx="8665029" cy="987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s-ES" sz="3600" kern="1200">
              <a:latin typeface="Times New Roman" panose="02020603050405020304" pitchFamily="18" charset="0"/>
              <a:cs typeface="Times New Roman" panose="02020603050405020304" pitchFamily="18" charset="0"/>
            </a:rPr>
            <a:t>4. Resultados</a:t>
          </a:r>
        </a:p>
      </dsp:txBody>
      <dsp:txXfrm>
        <a:off x="0" y="2873646"/>
        <a:ext cx="8665029" cy="987877"/>
      </dsp:txXfrm>
    </dsp:sp>
    <dsp:sp modelId="{6877476B-9BAB-471B-A463-10F45E5C45EF}">
      <dsp:nvSpPr>
        <dsp:cNvPr id="0" name=""/>
        <dsp:cNvSpPr/>
      </dsp:nvSpPr>
      <dsp:spPr>
        <a:xfrm>
          <a:off x="0" y="3861523"/>
          <a:ext cx="8665029"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A60CFD-45D7-4D69-9963-5006EE7F87AC}">
      <dsp:nvSpPr>
        <dsp:cNvPr id="0" name=""/>
        <dsp:cNvSpPr/>
      </dsp:nvSpPr>
      <dsp:spPr>
        <a:xfrm>
          <a:off x="0" y="3861523"/>
          <a:ext cx="8665029" cy="987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s-ES" sz="3600" kern="1200">
              <a:latin typeface="Times New Roman" panose="02020603050405020304" pitchFamily="18" charset="0"/>
              <a:cs typeface="Times New Roman" panose="02020603050405020304" pitchFamily="18" charset="0"/>
            </a:rPr>
            <a:t>5. Conclusiones y Recomendaciones</a:t>
          </a:r>
        </a:p>
      </dsp:txBody>
      <dsp:txXfrm>
        <a:off x="0" y="3861523"/>
        <a:ext cx="8665029" cy="9878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890BB-EB01-4CEC-940D-AF8562C7259C}">
      <dsp:nvSpPr>
        <dsp:cNvPr id="0" name=""/>
        <dsp:cNvSpPr/>
      </dsp:nvSpPr>
      <dsp:spPr>
        <a:xfrm>
          <a:off x="0" y="271456"/>
          <a:ext cx="11635016" cy="970200"/>
        </a:xfrm>
        <a:prstGeom prst="rect">
          <a:avLst/>
        </a:prstGeom>
        <a:solidFill>
          <a:schemeClr val="lt1">
            <a:alpha val="90000"/>
            <a:hueOff val="0"/>
            <a:satOff val="0"/>
            <a:lumOff val="0"/>
            <a:alphaOff val="0"/>
          </a:schemeClr>
        </a:solidFill>
        <a:ln w="12700" cap="flat" cmpd="sng" algn="ctr">
          <a:solidFill>
            <a:srgbClr val="0048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3007" tIns="291592" rIns="903007" bIns="142240" numCol="1" spcCol="1270" anchor="t" anchorCtr="0">
          <a:noAutofit/>
        </a:bodyPr>
        <a:lstStyle/>
        <a:p>
          <a:pPr marL="228600" lvl="1" indent="-228600" algn="just" defTabSz="889000">
            <a:lnSpc>
              <a:spcPct val="90000"/>
            </a:lnSpc>
            <a:spcBef>
              <a:spcPct val="0"/>
            </a:spcBef>
            <a:spcAft>
              <a:spcPct val="15000"/>
            </a:spcAft>
            <a:buChar char="•"/>
          </a:pPr>
          <a:r>
            <a:rPr lang="es-EC" sz="2000" kern="1200" dirty="0">
              <a:latin typeface="Times New Roman" panose="02020603050405020304" pitchFamily="18" charset="0"/>
              <a:cs typeface="Times New Roman" panose="02020603050405020304" pitchFamily="18" charset="0"/>
            </a:rPr>
            <a:t>Diseñar e implementar un escenario mecatrónico interactivo con el uso de robots Nao como herramienta tecnológica de apoyo a la enseñanza de niños</a:t>
          </a:r>
          <a:endParaRPr lang="es-ES" sz="2000" kern="1200" dirty="0">
            <a:latin typeface="Times New Roman" panose="02020603050405020304" pitchFamily="18" charset="0"/>
            <a:cs typeface="Times New Roman" panose="02020603050405020304" pitchFamily="18" charset="0"/>
          </a:endParaRPr>
        </a:p>
      </dsp:txBody>
      <dsp:txXfrm>
        <a:off x="0" y="271456"/>
        <a:ext cx="11635016" cy="970200"/>
      </dsp:txXfrm>
    </dsp:sp>
    <dsp:sp modelId="{8078C31E-A38E-4675-A58E-11C16CDA0FE2}">
      <dsp:nvSpPr>
        <dsp:cNvPr id="0" name=""/>
        <dsp:cNvSpPr/>
      </dsp:nvSpPr>
      <dsp:spPr>
        <a:xfrm>
          <a:off x="581182" y="10892"/>
          <a:ext cx="3841187" cy="467204"/>
        </a:xfrm>
        <a:prstGeom prst="roundRect">
          <a:avLst/>
        </a:prstGeom>
        <a:solidFill>
          <a:srgbClr val="00703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843" tIns="0" rIns="307843" bIns="0" numCol="1" spcCol="1270" anchor="ctr" anchorCtr="0">
          <a:noAutofit/>
        </a:bodyPr>
        <a:lstStyle/>
        <a:p>
          <a:pPr marL="0" lvl="0" indent="0" algn="ctr" defTabSz="1422400">
            <a:lnSpc>
              <a:spcPct val="90000"/>
            </a:lnSpc>
            <a:spcBef>
              <a:spcPct val="0"/>
            </a:spcBef>
            <a:spcAft>
              <a:spcPct val="35000"/>
            </a:spcAft>
            <a:buNone/>
          </a:pPr>
          <a:r>
            <a:rPr lang="es-ES" sz="3200" kern="1200" dirty="0">
              <a:latin typeface="Times New Roman" panose="02020603050405020304" pitchFamily="18" charset="0"/>
              <a:cs typeface="Times New Roman" panose="02020603050405020304" pitchFamily="18" charset="0"/>
            </a:rPr>
            <a:t>Objetivo General</a:t>
          </a:r>
          <a:endParaRPr lang="es-EC" sz="3200" kern="1200" dirty="0">
            <a:latin typeface="Times New Roman" panose="02020603050405020304" pitchFamily="18" charset="0"/>
            <a:cs typeface="Times New Roman" panose="02020603050405020304" pitchFamily="18" charset="0"/>
          </a:endParaRPr>
        </a:p>
      </dsp:txBody>
      <dsp:txXfrm>
        <a:off x="603989" y="33699"/>
        <a:ext cx="3795573" cy="42159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ECF1FA-8EB4-41E7-BD99-A26D179F42F3}" type="datetimeFigureOut">
              <a:rPr lang="es-US" smtClean="0"/>
              <a:t>8/18/2021</a:t>
            </a:fld>
            <a:endParaRPr lang="es-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0059A-80EB-47E5-A7C3-FEC2D1647126}" type="slidenum">
              <a:rPr lang="es-US" smtClean="0"/>
              <a:t>‹Nº›</a:t>
            </a:fld>
            <a:endParaRPr lang="es-US"/>
          </a:p>
        </p:txBody>
      </p:sp>
    </p:spTree>
    <p:extLst>
      <p:ext uri="{BB962C8B-B14F-4D97-AF65-F5344CB8AC3E}">
        <p14:creationId xmlns:p14="http://schemas.microsoft.com/office/powerpoint/2010/main" val="3140653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a:t>
            </a:fld>
            <a:endParaRPr lang="es-US"/>
          </a:p>
        </p:txBody>
      </p:sp>
    </p:spTree>
    <p:extLst>
      <p:ext uri="{BB962C8B-B14F-4D97-AF65-F5344CB8AC3E}">
        <p14:creationId xmlns:p14="http://schemas.microsoft.com/office/powerpoint/2010/main" val="3576664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10</a:t>
            </a:fld>
            <a:endParaRPr lang="es-US"/>
          </a:p>
        </p:txBody>
      </p:sp>
    </p:spTree>
    <p:extLst>
      <p:ext uri="{BB962C8B-B14F-4D97-AF65-F5344CB8AC3E}">
        <p14:creationId xmlns:p14="http://schemas.microsoft.com/office/powerpoint/2010/main" val="4150645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11</a:t>
            </a:fld>
            <a:endParaRPr lang="es-US"/>
          </a:p>
        </p:txBody>
      </p:sp>
    </p:spTree>
    <p:extLst>
      <p:ext uri="{BB962C8B-B14F-4D97-AF65-F5344CB8AC3E}">
        <p14:creationId xmlns:p14="http://schemas.microsoft.com/office/powerpoint/2010/main" val="2083384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12</a:t>
            </a:fld>
            <a:endParaRPr lang="es-US"/>
          </a:p>
        </p:txBody>
      </p:sp>
    </p:spTree>
    <p:extLst>
      <p:ext uri="{BB962C8B-B14F-4D97-AF65-F5344CB8AC3E}">
        <p14:creationId xmlns:p14="http://schemas.microsoft.com/office/powerpoint/2010/main" val="104631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13</a:t>
            </a:fld>
            <a:endParaRPr lang="es-US"/>
          </a:p>
        </p:txBody>
      </p:sp>
    </p:spTree>
    <p:extLst>
      <p:ext uri="{BB962C8B-B14F-4D97-AF65-F5344CB8AC3E}">
        <p14:creationId xmlns:p14="http://schemas.microsoft.com/office/powerpoint/2010/main" val="3683184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14</a:t>
            </a:fld>
            <a:endParaRPr lang="es-US"/>
          </a:p>
        </p:txBody>
      </p:sp>
    </p:spTree>
    <p:extLst>
      <p:ext uri="{BB962C8B-B14F-4D97-AF65-F5344CB8AC3E}">
        <p14:creationId xmlns:p14="http://schemas.microsoft.com/office/powerpoint/2010/main" val="1517719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15</a:t>
            </a:fld>
            <a:endParaRPr lang="es-US"/>
          </a:p>
        </p:txBody>
      </p:sp>
    </p:spTree>
    <p:extLst>
      <p:ext uri="{BB962C8B-B14F-4D97-AF65-F5344CB8AC3E}">
        <p14:creationId xmlns:p14="http://schemas.microsoft.com/office/powerpoint/2010/main" val="934548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16</a:t>
            </a:fld>
            <a:endParaRPr lang="es-US"/>
          </a:p>
        </p:txBody>
      </p:sp>
    </p:spTree>
    <p:extLst>
      <p:ext uri="{BB962C8B-B14F-4D97-AF65-F5344CB8AC3E}">
        <p14:creationId xmlns:p14="http://schemas.microsoft.com/office/powerpoint/2010/main" val="1726927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17</a:t>
            </a:fld>
            <a:endParaRPr lang="es-US"/>
          </a:p>
        </p:txBody>
      </p:sp>
    </p:spTree>
    <p:extLst>
      <p:ext uri="{BB962C8B-B14F-4D97-AF65-F5344CB8AC3E}">
        <p14:creationId xmlns:p14="http://schemas.microsoft.com/office/powerpoint/2010/main" val="1539556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18</a:t>
            </a:fld>
            <a:endParaRPr lang="es-US"/>
          </a:p>
        </p:txBody>
      </p:sp>
    </p:spTree>
    <p:extLst>
      <p:ext uri="{BB962C8B-B14F-4D97-AF65-F5344CB8AC3E}">
        <p14:creationId xmlns:p14="http://schemas.microsoft.com/office/powerpoint/2010/main" val="1437049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19</a:t>
            </a:fld>
            <a:endParaRPr lang="es-US"/>
          </a:p>
        </p:txBody>
      </p:sp>
    </p:spTree>
    <p:extLst>
      <p:ext uri="{BB962C8B-B14F-4D97-AF65-F5344CB8AC3E}">
        <p14:creationId xmlns:p14="http://schemas.microsoft.com/office/powerpoint/2010/main" val="3500505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a:t>
            </a:fld>
            <a:endParaRPr lang="es-US"/>
          </a:p>
        </p:txBody>
      </p:sp>
    </p:spTree>
    <p:extLst>
      <p:ext uri="{BB962C8B-B14F-4D97-AF65-F5344CB8AC3E}">
        <p14:creationId xmlns:p14="http://schemas.microsoft.com/office/powerpoint/2010/main" val="2509761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20</a:t>
            </a:fld>
            <a:endParaRPr lang="es-US"/>
          </a:p>
        </p:txBody>
      </p:sp>
    </p:spTree>
    <p:extLst>
      <p:ext uri="{BB962C8B-B14F-4D97-AF65-F5344CB8AC3E}">
        <p14:creationId xmlns:p14="http://schemas.microsoft.com/office/powerpoint/2010/main" val="2542711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21</a:t>
            </a:fld>
            <a:endParaRPr lang="es-US"/>
          </a:p>
        </p:txBody>
      </p:sp>
    </p:spTree>
    <p:extLst>
      <p:ext uri="{BB962C8B-B14F-4D97-AF65-F5344CB8AC3E}">
        <p14:creationId xmlns:p14="http://schemas.microsoft.com/office/powerpoint/2010/main" val="973544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22</a:t>
            </a:fld>
            <a:endParaRPr lang="es-US"/>
          </a:p>
        </p:txBody>
      </p:sp>
    </p:spTree>
    <p:extLst>
      <p:ext uri="{BB962C8B-B14F-4D97-AF65-F5344CB8AC3E}">
        <p14:creationId xmlns:p14="http://schemas.microsoft.com/office/powerpoint/2010/main" val="19187895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23</a:t>
            </a:fld>
            <a:endParaRPr lang="es-US"/>
          </a:p>
        </p:txBody>
      </p:sp>
    </p:spTree>
    <p:extLst>
      <p:ext uri="{BB962C8B-B14F-4D97-AF65-F5344CB8AC3E}">
        <p14:creationId xmlns:p14="http://schemas.microsoft.com/office/powerpoint/2010/main" val="22599901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24</a:t>
            </a:fld>
            <a:endParaRPr lang="es-US"/>
          </a:p>
        </p:txBody>
      </p:sp>
    </p:spTree>
    <p:extLst>
      <p:ext uri="{BB962C8B-B14F-4D97-AF65-F5344CB8AC3E}">
        <p14:creationId xmlns:p14="http://schemas.microsoft.com/office/powerpoint/2010/main" val="2322210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25</a:t>
            </a:fld>
            <a:endParaRPr lang="es-US"/>
          </a:p>
        </p:txBody>
      </p:sp>
    </p:spTree>
    <p:extLst>
      <p:ext uri="{BB962C8B-B14F-4D97-AF65-F5344CB8AC3E}">
        <p14:creationId xmlns:p14="http://schemas.microsoft.com/office/powerpoint/2010/main" val="23087750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26</a:t>
            </a:fld>
            <a:endParaRPr lang="es-US"/>
          </a:p>
        </p:txBody>
      </p:sp>
    </p:spTree>
    <p:extLst>
      <p:ext uri="{BB962C8B-B14F-4D97-AF65-F5344CB8AC3E}">
        <p14:creationId xmlns:p14="http://schemas.microsoft.com/office/powerpoint/2010/main" val="3747942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27</a:t>
            </a:fld>
            <a:endParaRPr lang="es-US"/>
          </a:p>
        </p:txBody>
      </p:sp>
    </p:spTree>
    <p:extLst>
      <p:ext uri="{BB962C8B-B14F-4D97-AF65-F5344CB8AC3E}">
        <p14:creationId xmlns:p14="http://schemas.microsoft.com/office/powerpoint/2010/main" val="3702151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28</a:t>
            </a:fld>
            <a:endParaRPr lang="es-US"/>
          </a:p>
        </p:txBody>
      </p:sp>
    </p:spTree>
    <p:extLst>
      <p:ext uri="{BB962C8B-B14F-4D97-AF65-F5344CB8AC3E}">
        <p14:creationId xmlns:p14="http://schemas.microsoft.com/office/powerpoint/2010/main" val="2763971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29</a:t>
            </a:fld>
            <a:endParaRPr lang="es-US"/>
          </a:p>
        </p:txBody>
      </p:sp>
    </p:spTree>
    <p:extLst>
      <p:ext uri="{BB962C8B-B14F-4D97-AF65-F5344CB8AC3E}">
        <p14:creationId xmlns:p14="http://schemas.microsoft.com/office/powerpoint/2010/main" val="2728241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highlight>
                <a:srgbClr val="FFFF00"/>
              </a:highlight>
            </a:endParaRPr>
          </a:p>
        </p:txBody>
      </p:sp>
      <p:sp>
        <p:nvSpPr>
          <p:cNvPr id="4" name="Marcador de número de diapositiva 3"/>
          <p:cNvSpPr>
            <a:spLocks noGrp="1"/>
          </p:cNvSpPr>
          <p:nvPr>
            <p:ph type="sldNum" sz="quarter" idx="10"/>
          </p:nvPr>
        </p:nvSpPr>
        <p:spPr/>
        <p:txBody>
          <a:bodyPr/>
          <a:lstStyle/>
          <a:p>
            <a:fld id="{C580059A-80EB-47E5-A7C3-FEC2D1647126}" type="slidenum">
              <a:rPr lang="es-US" smtClean="0"/>
              <a:t>3</a:t>
            </a:fld>
            <a:endParaRPr lang="es-US"/>
          </a:p>
        </p:txBody>
      </p:sp>
    </p:spTree>
    <p:extLst>
      <p:ext uri="{BB962C8B-B14F-4D97-AF65-F5344CB8AC3E}">
        <p14:creationId xmlns:p14="http://schemas.microsoft.com/office/powerpoint/2010/main" val="17910229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30</a:t>
            </a:fld>
            <a:endParaRPr lang="es-US"/>
          </a:p>
        </p:txBody>
      </p:sp>
    </p:spTree>
    <p:extLst>
      <p:ext uri="{BB962C8B-B14F-4D97-AF65-F5344CB8AC3E}">
        <p14:creationId xmlns:p14="http://schemas.microsoft.com/office/powerpoint/2010/main" val="31332724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31</a:t>
            </a:fld>
            <a:endParaRPr lang="es-US"/>
          </a:p>
        </p:txBody>
      </p:sp>
    </p:spTree>
    <p:extLst>
      <p:ext uri="{BB962C8B-B14F-4D97-AF65-F5344CB8AC3E}">
        <p14:creationId xmlns:p14="http://schemas.microsoft.com/office/powerpoint/2010/main" val="13185071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32</a:t>
            </a:fld>
            <a:endParaRPr lang="es-US"/>
          </a:p>
        </p:txBody>
      </p:sp>
    </p:spTree>
    <p:extLst>
      <p:ext uri="{BB962C8B-B14F-4D97-AF65-F5344CB8AC3E}">
        <p14:creationId xmlns:p14="http://schemas.microsoft.com/office/powerpoint/2010/main" val="5644205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33</a:t>
            </a:fld>
            <a:endParaRPr lang="es-US"/>
          </a:p>
        </p:txBody>
      </p:sp>
    </p:spTree>
    <p:extLst>
      <p:ext uri="{BB962C8B-B14F-4D97-AF65-F5344CB8AC3E}">
        <p14:creationId xmlns:p14="http://schemas.microsoft.com/office/powerpoint/2010/main" val="28862941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34</a:t>
            </a:fld>
            <a:endParaRPr lang="es-US"/>
          </a:p>
        </p:txBody>
      </p:sp>
    </p:spTree>
    <p:extLst>
      <p:ext uri="{BB962C8B-B14F-4D97-AF65-F5344CB8AC3E}">
        <p14:creationId xmlns:p14="http://schemas.microsoft.com/office/powerpoint/2010/main" val="17770078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35</a:t>
            </a:fld>
            <a:endParaRPr lang="es-US"/>
          </a:p>
        </p:txBody>
      </p:sp>
    </p:spTree>
    <p:extLst>
      <p:ext uri="{BB962C8B-B14F-4D97-AF65-F5344CB8AC3E}">
        <p14:creationId xmlns:p14="http://schemas.microsoft.com/office/powerpoint/2010/main" val="37877826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36</a:t>
            </a:fld>
            <a:endParaRPr lang="es-US"/>
          </a:p>
        </p:txBody>
      </p:sp>
    </p:spTree>
    <p:extLst>
      <p:ext uri="{BB962C8B-B14F-4D97-AF65-F5344CB8AC3E}">
        <p14:creationId xmlns:p14="http://schemas.microsoft.com/office/powerpoint/2010/main" val="18370130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37</a:t>
            </a:fld>
            <a:endParaRPr lang="es-US"/>
          </a:p>
        </p:txBody>
      </p:sp>
    </p:spTree>
    <p:extLst>
      <p:ext uri="{BB962C8B-B14F-4D97-AF65-F5344CB8AC3E}">
        <p14:creationId xmlns:p14="http://schemas.microsoft.com/office/powerpoint/2010/main" val="37308583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38</a:t>
            </a:fld>
            <a:endParaRPr lang="es-US"/>
          </a:p>
        </p:txBody>
      </p:sp>
    </p:spTree>
    <p:extLst>
      <p:ext uri="{BB962C8B-B14F-4D97-AF65-F5344CB8AC3E}">
        <p14:creationId xmlns:p14="http://schemas.microsoft.com/office/powerpoint/2010/main" val="28926598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39</a:t>
            </a:fld>
            <a:endParaRPr lang="es-US"/>
          </a:p>
        </p:txBody>
      </p:sp>
    </p:spTree>
    <p:extLst>
      <p:ext uri="{BB962C8B-B14F-4D97-AF65-F5344CB8AC3E}">
        <p14:creationId xmlns:p14="http://schemas.microsoft.com/office/powerpoint/2010/main" val="2641570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highlight>
                <a:srgbClr val="FFFF00"/>
              </a:highlight>
            </a:endParaRPr>
          </a:p>
        </p:txBody>
      </p:sp>
      <p:sp>
        <p:nvSpPr>
          <p:cNvPr id="4" name="Marcador de número de diapositiva 3"/>
          <p:cNvSpPr>
            <a:spLocks noGrp="1"/>
          </p:cNvSpPr>
          <p:nvPr>
            <p:ph type="sldNum" sz="quarter" idx="10"/>
          </p:nvPr>
        </p:nvSpPr>
        <p:spPr/>
        <p:txBody>
          <a:bodyPr/>
          <a:lstStyle/>
          <a:p>
            <a:fld id="{C580059A-80EB-47E5-A7C3-FEC2D1647126}" type="slidenum">
              <a:rPr lang="es-US" smtClean="0"/>
              <a:t>4</a:t>
            </a:fld>
            <a:endParaRPr lang="es-US"/>
          </a:p>
        </p:txBody>
      </p:sp>
    </p:spTree>
    <p:extLst>
      <p:ext uri="{BB962C8B-B14F-4D97-AF65-F5344CB8AC3E}">
        <p14:creationId xmlns:p14="http://schemas.microsoft.com/office/powerpoint/2010/main" val="3280165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40</a:t>
            </a:fld>
            <a:endParaRPr lang="es-US"/>
          </a:p>
        </p:txBody>
      </p:sp>
    </p:spTree>
    <p:extLst>
      <p:ext uri="{BB962C8B-B14F-4D97-AF65-F5344CB8AC3E}">
        <p14:creationId xmlns:p14="http://schemas.microsoft.com/office/powerpoint/2010/main" val="15924552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41</a:t>
            </a:fld>
            <a:endParaRPr lang="es-US"/>
          </a:p>
        </p:txBody>
      </p:sp>
    </p:spTree>
    <p:extLst>
      <p:ext uri="{BB962C8B-B14F-4D97-AF65-F5344CB8AC3E}">
        <p14:creationId xmlns:p14="http://schemas.microsoft.com/office/powerpoint/2010/main" val="27925853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42</a:t>
            </a:fld>
            <a:endParaRPr lang="es-US"/>
          </a:p>
        </p:txBody>
      </p:sp>
    </p:spTree>
    <p:extLst>
      <p:ext uri="{BB962C8B-B14F-4D97-AF65-F5344CB8AC3E}">
        <p14:creationId xmlns:p14="http://schemas.microsoft.com/office/powerpoint/2010/main" val="4109803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highlight>
                <a:srgbClr val="FFFF00"/>
              </a:highlight>
            </a:endParaRPr>
          </a:p>
        </p:txBody>
      </p:sp>
      <p:sp>
        <p:nvSpPr>
          <p:cNvPr id="4" name="Marcador de número de diapositiva 3"/>
          <p:cNvSpPr>
            <a:spLocks noGrp="1"/>
          </p:cNvSpPr>
          <p:nvPr>
            <p:ph type="sldNum" sz="quarter" idx="10"/>
          </p:nvPr>
        </p:nvSpPr>
        <p:spPr/>
        <p:txBody>
          <a:bodyPr/>
          <a:lstStyle/>
          <a:p>
            <a:fld id="{C580059A-80EB-47E5-A7C3-FEC2D1647126}" type="slidenum">
              <a:rPr lang="es-US" smtClean="0"/>
              <a:t>5</a:t>
            </a:fld>
            <a:endParaRPr lang="es-US"/>
          </a:p>
        </p:txBody>
      </p:sp>
    </p:spTree>
    <p:extLst>
      <p:ext uri="{BB962C8B-B14F-4D97-AF65-F5344CB8AC3E}">
        <p14:creationId xmlns:p14="http://schemas.microsoft.com/office/powerpoint/2010/main" val="538329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6</a:t>
            </a:fld>
            <a:endParaRPr lang="es-US"/>
          </a:p>
        </p:txBody>
      </p:sp>
    </p:spTree>
    <p:extLst>
      <p:ext uri="{BB962C8B-B14F-4D97-AF65-F5344CB8AC3E}">
        <p14:creationId xmlns:p14="http://schemas.microsoft.com/office/powerpoint/2010/main" val="2378185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7</a:t>
            </a:fld>
            <a:endParaRPr lang="es-US"/>
          </a:p>
        </p:txBody>
      </p:sp>
    </p:spTree>
    <p:extLst>
      <p:ext uri="{BB962C8B-B14F-4D97-AF65-F5344CB8AC3E}">
        <p14:creationId xmlns:p14="http://schemas.microsoft.com/office/powerpoint/2010/main" val="3898243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8</a:t>
            </a:fld>
            <a:endParaRPr lang="es-US"/>
          </a:p>
        </p:txBody>
      </p:sp>
    </p:spTree>
    <p:extLst>
      <p:ext uri="{BB962C8B-B14F-4D97-AF65-F5344CB8AC3E}">
        <p14:creationId xmlns:p14="http://schemas.microsoft.com/office/powerpoint/2010/main" val="2312856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10"/>
          </p:nvPr>
        </p:nvSpPr>
        <p:spPr/>
        <p:txBody>
          <a:bodyPr/>
          <a:lstStyle/>
          <a:p>
            <a:fld id="{C580059A-80EB-47E5-A7C3-FEC2D1647126}" type="slidenum">
              <a:rPr lang="es-US" smtClean="0"/>
              <a:t>9</a:t>
            </a:fld>
            <a:endParaRPr lang="es-US"/>
          </a:p>
        </p:txBody>
      </p:sp>
    </p:spTree>
    <p:extLst>
      <p:ext uri="{BB962C8B-B14F-4D97-AF65-F5344CB8AC3E}">
        <p14:creationId xmlns:p14="http://schemas.microsoft.com/office/powerpoint/2010/main" val="344314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US"/>
          </a:p>
        </p:txBody>
      </p:sp>
      <p:sp>
        <p:nvSpPr>
          <p:cNvPr id="4" name="Marcador de fecha 3"/>
          <p:cNvSpPr>
            <a:spLocks noGrp="1"/>
          </p:cNvSpPr>
          <p:nvPr>
            <p:ph type="dt" sz="half" idx="10"/>
          </p:nvPr>
        </p:nvSpPr>
        <p:spPr/>
        <p:txBody>
          <a:bodyPr/>
          <a:lstStyle/>
          <a:p>
            <a:fld id="{52F92EEF-AA2B-41D4-B43C-AE588325732F}" type="datetimeFigureOut">
              <a:rPr lang="es-US" smtClean="0"/>
              <a:t>8/18/2021</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287951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p:cNvSpPr>
            <a:spLocks noGrp="1"/>
          </p:cNvSpPr>
          <p:nvPr>
            <p:ph type="dt" sz="half" idx="10"/>
          </p:nvPr>
        </p:nvSpPr>
        <p:spPr/>
        <p:txBody>
          <a:bodyPr/>
          <a:lstStyle/>
          <a:p>
            <a:fld id="{52F92EEF-AA2B-41D4-B43C-AE588325732F}" type="datetimeFigureOut">
              <a:rPr lang="es-US" smtClean="0"/>
              <a:t>8/18/2021</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2243358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p:cNvSpPr>
            <a:spLocks noGrp="1"/>
          </p:cNvSpPr>
          <p:nvPr>
            <p:ph type="dt" sz="half" idx="10"/>
          </p:nvPr>
        </p:nvSpPr>
        <p:spPr/>
        <p:txBody>
          <a:bodyPr/>
          <a:lstStyle/>
          <a:p>
            <a:fld id="{52F92EEF-AA2B-41D4-B43C-AE588325732F}" type="datetimeFigureOut">
              <a:rPr lang="es-US" smtClean="0"/>
              <a:t>8/18/2021</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48171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p:cNvSpPr>
            <a:spLocks noGrp="1"/>
          </p:cNvSpPr>
          <p:nvPr>
            <p:ph type="dt" sz="half" idx="10"/>
          </p:nvPr>
        </p:nvSpPr>
        <p:spPr/>
        <p:txBody>
          <a:bodyPr/>
          <a:lstStyle/>
          <a:p>
            <a:fld id="{52F92EEF-AA2B-41D4-B43C-AE588325732F}" type="datetimeFigureOut">
              <a:rPr lang="es-US" smtClean="0"/>
              <a:t>8/18/2021</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972204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52F92EEF-AA2B-41D4-B43C-AE588325732F}" type="datetimeFigureOut">
              <a:rPr lang="es-US" smtClean="0"/>
              <a:t>8/18/2021</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72633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5" name="Marcador de fecha 4"/>
          <p:cNvSpPr>
            <a:spLocks noGrp="1"/>
          </p:cNvSpPr>
          <p:nvPr>
            <p:ph type="dt" sz="half" idx="10"/>
          </p:nvPr>
        </p:nvSpPr>
        <p:spPr/>
        <p:txBody>
          <a:bodyPr/>
          <a:lstStyle/>
          <a:p>
            <a:fld id="{52F92EEF-AA2B-41D4-B43C-AE588325732F}" type="datetimeFigureOut">
              <a:rPr lang="es-US" smtClean="0"/>
              <a:t>8/18/2021</a:t>
            </a:fld>
            <a:endParaRPr lang="es-US"/>
          </a:p>
        </p:txBody>
      </p:sp>
      <p:sp>
        <p:nvSpPr>
          <p:cNvPr id="6" name="Marcador de pie de página 5"/>
          <p:cNvSpPr>
            <a:spLocks noGrp="1"/>
          </p:cNvSpPr>
          <p:nvPr>
            <p:ph type="ftr" sz="quarter" idx="11"/>
          </p:nvPr>
        </p:nvSpPr>
        <p:spPr/>
        <p:txBody>
          <a:bodyPr/>
          <a:lstStyle/>
          <a:p>
            <a:endParaRPr lang="es-US"/>
          </a:p>
        </p:txBody>
      </p:sp>
      <p:sp>
        <p:nvSpPr>
          <p:cNvPr id="7" name="Marcador de número de diapositiva 6"/>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489541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7" name="Marcador de fecha 6"/>
          <p:cNvSpPr>
            <a:spLocks noGrp="1"/>
          </p:cNvSpPr>
          <p:nvPr>
            <p:ph type="dt" sz="half" idx="10"/>
          </p:nvPr>
        </p:nvSpPr>
        <p:spPr/>
        <p:txBody>
          <a:bodyPr/>
          <a:lstStyle/>
          <a:p>
            <a:fld id="{52F92EEF-AA2B-41D4-B43C-AE588325732F}" type="datetimeFigureOut">
              <a:rPr lang="es-US" smtClean="0"/>
              <a:t>8/18/2021</a:t>
            </a:fld>
            <a:endParaRPr lang="es-US"/>
          </a:p>
        </p:txBody>
      </p:sp>
      <p:sp>
        <p:nvSpPr>
          <p:cNvPr id="8" name="Marcador de pie de página 7"/>
          <p:cNvSpPr>
            <a:spLocks noGrp="1"/>
          </p:cNvSpPr>
          <p:nvPr>
            <p:ph type="ftr" sz="quarter" idx="11"/>
          </p:nvPr>
        </p:nvSpPr>
        <p:spPr/>
        <p:txBody>
          <a:bodyPr/>
          <a:lstStyle/>
          <a:p>
            <a:endParaRPr lang="es-US"/>
          </a:p>
        </p:txBody>
      </p:sp>
      <p:sp>
        <p:nvSpPr>
          <p:cNvPr id="9" name="Marcador de número de diapositiva 8"/>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2572488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S"/>
          </a:p>
        </p:txBody>
      </p:sp>
      <p:sp>
        <p:nvSpPr>
          <p:cNvPr id="3" name="Marcador de fecha 2"/>
          <p:cNvSpPr>
            <a:spLocks noGrp="1"/>
          </p:cNvSpPr>
          <p:nvPr>
            <p:ph type="dt" sz="half" idx="10"/>
          </p:nvPr>
        </p:nvSpPr>
        <p:spPr/>
        <p:txBody>
          <a:bodyPr/>
          <a:lstStyle/>
          <a:p>
            <a:fld id="{52F92EEF-AA2B-41D4-B43C-AE588325732F}" type="datetimeFigureOut">
              <a:rPr lang="es-US" smtClean="0"/>
              <a:t>8/18/2021</a:t>
            </a:fld>
            <a:endParaRPr lang="es-US"/>
          </a:p>
        </p:txBody>
      </p:sp>
      <p:sp>
        <p:nvSpPr>
          <p:cNvPr id="4" name="Marcador de pie de página 3"/>
          <p:cNvSpPr>
            <a:spLocks noGrp="1"/>
          </p:cNvSpPr>
          <p:nvPr>
            <p:ph type="ftr" sz="quarter" idx="11"/>
          </p:nvPr>
        </p:nvSpPr>
        <p:spPr/>
        <p:txBody>
          <a:bodyPr/>
          <a:lstStyle/>
          <a:p>
            <a:endParaRPr lang="es-US"/>
          </a:p>
        </p:txBody>
      </p:sp>
      <p:sp>
        <p:nvSpPr>
          <p:cNvPr id="5" name="Marcador de número de diapositiva 4"/>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2410425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2F92EEF-AA2B-41D4-B43C-AE588325732F}" type="datetimeFigureOut">
              <a:rPr lang="es-US" smtClean="0"/>
              <a:t>8/18/2021</a:t>
            </a:fld>
            <a:endParaRPr lang="es-US"/>
          </a:p>
        </p:txBody>
      </p:sp>
      <p:sp>
        <p:nvSpPr>
          <p:cNvPr id="3" name="Marcador de pie de página 2"/>
          <p:cNvSpPr>
            <a:spLocks noGrp="1"/>
          </p:cNvSpPr>
          <p:nvPr>
            <p:ph type="ftr" sz="quarter" idx="11"/>
          </p:nvPr>
        </p:nvSpPr>
        <p:spPr/>
        <p:txBody>
          <a:bodyPr/>
          <a:lstStyle/>
          <a:p>
            <a:endParaRPr lang="es-US"/>
          </a:p>
        </p:txBody>
      </p:sp>
      <p:sp>
        <p:nvSpPr>
          <p:cNvPr id="4" name="Marcador de número de diapositiva 3"/>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1938480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2F92EEF-AA2B-41D4-B43C-AE588325732F}" type="datetimeFigureOut">
              <a:rPr lang="es-US" smtClean="0"/>
              <a:t>8/18/2021</a:t>
            </a:fld>
            <a:endParaRPr lang="es-US"/>
          </a:p>
        </p:txBody>
      </p:sp>
      <p:sp>
        <p:nvSpPr>
          <p:cNvPr id="6" name="Marcador de pie de página 5"/>
          <p:cNvSpPr>
            <a:spLocks noGrp="1"/>
          </p:cNvSpPr>
          <p:nvPr>
            <p:ph type="ftr" sz="quarter" idx="11"/>
          </p:nvPr>
        </p:nvSpPr>
        <p:spPr/>
        <p:txBody>
          <a:bodyPr/>
          <a:lstStyle/>
          <a:p>
            <a:endParaRPr lang="es-US"/>
          </a:p>
        </p:txBody>
      </p:sp>
      <p:sp>
        <p:nvSpPr>
          <p:cNvPr id="7" name="Marcador de número de diapositiva 6"/>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4026003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2F92EEF-AA2B-41D4-B43C-AE588325732F}" type="datetimeFigureOut">
              <a:rPr lang="es-US" smtClean="0"/>
              <a:t>8/18/2021</a:t>
            </a:fld>
            <a:endParaRPr lang="es-US"/>
          </a:p>
        </p:txBody>
      </p:sp>
      <p:sp>
        <p:nvSpPr>
          <p:cNvPr id="6" name="Marcador de pie de página 5"/>
          <p:cNvSpPr>
            <a:spLocks noGrp="1"/>
          </p:cNvSpPr>
          <p:nvPr>
            <p:ph type="ftr" sz="quarter" idx="11"/>
          </p:nvPr>
        </p:nvSpPr>
        <p:spPr/>
        <p:txBody>
          <a:bodyPr/>
          <a:lstStyle/>
          <a:p>
            <a:endParaRPr lang="es-US"/>
          </a:p>
        </p:txBody>
      </p:sp>
      <p:sp>
        <p:nvSpPr>
          <p:cNvPr id="7" name="Marcador de número de diapositiva 6"/>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392768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F92EEF-AA2B-41D4-B43C-AE588325732F}" type="datetimeFigureOut">
              <a:rPr lang="es-US" smtClean="0"/>
              <a:t>8/18/2021</a:t>
            </a:fld>
            <a:endParaRPr lang="es-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0D131-0A13-4DB6-A40C-08D30D16EEF8}" type="slidenum">
              <a:rPr lang="es-US" smtClean="0"/>
              <a:t>‹Nº›</a:t>
            </a:fld>
            <a:endParaRPr lang="es-US"/>
          </a:p>
        </p:txBody>
      </p:sp>
    </p:spTree>
    <p:extLst>
      <p:ext uri="{BB962C8B-B14F-4D97-AF65-F5344CB8AC3E}">
        <p14:creationId xmlns:p14="http://schemas.microsoft.com/office/powerpoint/2010/main" val="4280840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3.png"/><Relationship Id="rId7"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tm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6.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5.png"/><Relationship Id="rId4" Type="http://schemas.openxmlformats.org/officeDocument/2006/relationships/image" Target="../media/image24.tmp"/></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pn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notesSlide" Target="../notesSlides/notesSlide15.xml"/><Relationship Id="rId7" Type="http://schemas.openxmlformats.org/officeDocument/2006/relationships/image" Target="../media/image36.png"/><Relationship Id="rId12" Type="http://schemas.openxmlformats.org/officeDocument/2006/relationships/image" Target="../media/image41.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5.emf"/><Relationship Id="rId11" Type="http://schemas.openxmlformats.org/officeDocument/2006/relationships/image" Target="../media/image40.emf"/><Relationship Id="rId5" Type="http://schemas.openxmlformats.org/officeDocument/2006/relationships/image" Target="../media/image34.png"/><Relationship Id="rId10" Type="http://schemas.openxmlformats.org/officeDocument/2006/relationships/image" Target="../media/image39.emf"/><Relationship Id="rId4" Type="http://schemas.openxmlformats.org/officeDocument/2006/relationships/image" Target="../media/image3.png"/><Relationship Id="rId9" Type="http://schemas.openxmlformats.org/officeDocument/2006/relationships/image" Target="../media/image38.emf"/></Relationships>
</file>

<file path=ppt/slides/_rels/slide16.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image" Target="../media/image3.png"/><Relationship Id="rId7" Type="http://schemas.openxmlformats.org/officeDocument/2006/relationships/image" Target="../media/image46.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em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1.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3.tmp"/><Relationship Id="rId4" Type="http://schemas.openxmlformats.org/officeDocument/2006/relationships/image" Target="../media/image52.tmp"/></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5.tmp"/><Relationship Id="rId4" Type="http://schemas.openxmlformats.org/officeDocument/2006/relationships/image" Target="../media/image54.tmp"/></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9.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emf"/></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1.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73.emf"/><Relationship Id="rId4" Type="http://schemas.openxmlformats.org/officeDocument/2006/relationships/image" Target="../media/image72.emf"/></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75.emf"/><Relationship Id="rId4" Type="http://schemas.openxmlformats.org/officeDocument/2006/relationships/image" Target="../media/image74.emf"/></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77.emf"/><Relationship Id="rId4" Type="http://schemas.openxmlformats.org/officeDocument/2006/relationships/image" Target="../media/image76.emf"/></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79.emf"/><Relationship Id="rId4" Type="http://schemas.openxmlformats.org/officeDocument/2006/relationships/image" Target="../media/image78.emf"/></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tmp"/><Relationship Id="rId5" Type="http://schemas.openxmlformats.org/officeDocument/2006/relationships/image" Target="../media/image6.jpe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o 13"/>
          <p:cNvGrpSpPr/>
          <p:nvPr/>
        </p:nvGrpSpPr>
        <p:grpSpPr>
          <a:xfrm rot="5400000">
            <a:off x="-2838098" y="3342484"/>
            <a:ext cx="6513270" cy="133912"/>
            <a:chOff x="842670" y="6366526"/>
            <a:chExt cx="8686800" cy="137468"/>
          </a:xfrm>
        </p:grpSpPr>
        <p:sp>
          <p:nvSpPr>
            <p:cNvPr id="15" name="Rectángulo 14"/>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Rectángulo 15"/>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4" name="3 Rectángulo"/>
          <p:cNvSpPr/>
          <p:nvPr/>
        </p:nvSpPr>
        <p:spPr>
          <a:xfrm>
            <a:off x="11766115" y="-19561"/>
            <a:ext cx="425885" cy="685799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Rectángulo"/>
          <p:cNvSpPr/>
          <p:nvPr/>
        </p:nvSpPr>
        <p:spPr>
          <a:xfrm>
            <a:off x="11324601" y="1"/>
            <a:ext cx="425885" cy="685799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 name="Imagen 2">
            <a:extLst>
              <a:ext uri="{FF2B5EF4-FFF2-40B4-BE49-F238E27FC236}">
                <a16:creationId xmlns:a16="http://schemas.microsoft.com/office/drawing/2014/main" id="{39F3E974-CB0D-4E6D-A119-DEB3FCC451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5328" y="174979"/>
            <a:ext cx="4530065" cy="1169969"/>
          </a:xfrm>
          <a:prstGeom prst="rect">
            <a:avLst/>
          </a:prstGeom>
        </p:spPr>
      </p:pic>
      <p:sp>
        <p:nvSpPr>
          <p:cNvPr id="9" name="CuadroTexto 15">
            <a:extLst>
              <a:ext uri="{FF2B5EF4-FFF2-40B4-BE49-F238E27FC236}">
                <a16:creationId xmlns:a16="http://schemas.microsoft.com/office/drawing/2014/main" id="{765D6AB8-8F71-4B60-B7FC-04BBB3F33F8C}"/>
              </a:ext>
            </a:extLst>
          </p:cNvPr>
          <p:cNvSpPr txBox="1"/>
          <p:nvPr/>
        </p:nvSpPr>
        <p:spPr>
          <a:xfrm>
            <a:off x="525018" y="1620030"/>
            <a:ext cx="11185003" cy="960328"/>
          </a:xfrm>
          <a:prstGeom prst="rect">
            <a:avLst/>
          </a:prstGeom>
          <a:noFill/>
        </p:spPr>
        <p:txBody>
          <a:bodyPr wrap="square" rtlCol="0">
            <a:spAutoFit/>
          </a:bodyPr>
          <a:lstStyle/>
          <a:p>
            <a:pPr algn="ctr">
              <a:lnSpc>
                <a:spcPct val="150000"/>
              </a:lnSpc>
            </a:pPr>
            <a:r>
              <a:rPr lang="es-ES" sz="2000" b="1" dirty="0">
                <a:latin typeface="Times New Roman" panose="02020603050405020304" pitchFamily="18" charset="0"/>
                <a:cs typeface="Times New Roman" panose="02020603050405020304" pitchFamily="18" charset="0"/>
              </a:rPr>
              <a:t>DEPARTAMENTO DE CIENCIAS DE LA ENERGÍA Y MECÁNICA</a:t>
            </a:r>
            <a:endParaRPr lang="es-EC" sz="2000" b="1" dirty="0">
              <a:latin typeface="Times New Roman" panose="02020603050405020304" pitchFamily="18" charset="0"/>
              <a:cs typeface="Times New Roman" panose="02020603050405020304" pitchFamily="18" charset="0"/>
            </a:endParaRPr>
          </a:p>
          <a:p>
            <a:pPr algn="ctr">
              <a:lnSpc>
                <a:spcPct val="150000"/>
              </a:lnSpc>
            </a:pPr>
            <a:r>
              <a:rPr lang="es-ES" sz="2000" dirty="0">
                <a:latin typeface="Times New Roman" panose="02020603050405020304" pitchFamily="18" charset="0"/>
                <a:cs typeface="Times New Roman" panose="02020603050405020304" pitchFamily="18" charset="0"/>
              </a:rPr>
              <a:t>CARRERA DE INGENIERÍA EN MECATRÓNICA</a:t>
            </a:r>
          </a:p>
        </p:txBody>
      </p:sp>
      <p:sp>
        <p:nvSpPr>
          <p:cNvPr id="10" name="Rectángulo 16">
            <a:extLst>
              <a:ext uri="{FF2B5EF4-FFF2-40B4-BE49-F238E27FC236}">
                <a16:creationId xmlns:a16="http://schemas.microsoft.com/office/drawing/2014/main" id="{E81282B7-6F5E-4B6F-8783-1E2FFFFB7ED6}"/>
              </a:ext>
            </a:extLst>
          </p:cNvPr>
          <p:cNvSpPr/>
          <p:nvPr/>
        </p:nvSpPr>
        <p:spPr>
          <a:xfrm>
            <a:off x="1201835" y="2855440"/>
            <a:ext cx="9788324" cy="1107996"/>
          </a:xfrm>
          <a:prstGeom prst="rect">
            <a:avLst/>
          </a:prstGeom>
        </p:spPr>
        <p:txBody>
          <a:bodyPr wrap="square">
            <a:spAutoFit/>
          </a:bodyPr>
          <a:lstStyle/>
          <a:p>
            <a:pPr algn="ctr"/>
            <a:r>
              <a:rPr lang="es-ES" sz="2200" b="1" dirty="0">
                <a:solidFill>
                  <a:srgbClr val="000000"/>
                </a:solidFill>
                <a:latin typeface="Times New Roman" panose="02020603050405020304" pitchFamily="18" charset="0"/>
                <a:ea typeface="Calibri" panose="020F0502020204030204" pitchFamily="34" charset="0"/>
              </a:rPr>
              <a:t>DISEÑO E IMPLEMENTACIÓN DE UN ESCENARIO MECATRÓNICO INTERACTIVO CON EL USO DE ROBOTS NAO COMO HERRAMIENTA TECNOLÓGICA DE APOYO A LA ENSEÑANZA EN NIÑOS</a:t>
            </a:r>
            <a:endParaRPr lang="es-EC" sz="2200" b="1" dirty="0">
              <a:solidFill>
                <a:srgbClr val="000000"/>
              </a:solidFill>
              <a:latin typeface="Calibri" panose="020F0502020204030204" pitchFamily="34" charset="0"/>
              <a:ea typeface="Calibri" panose="020F0502020204030204" pitchFamily="34" charset="0"/>
            </a:endParaRPr>
          </a:p>
        </p:txBody>
      </p:sp>
      <p:sp>
        <p:nvSpPr>
          <p:cNvPr id="11" name="Rectángulo 17">
            <a:extLst>
              <a:ext uri="{FF2B5EF4-FFF2-40B4-BE49-F238E27FC236}">
                <a16:creationId xmlns:a16="http://schemas.microsoft.com/office/drawing/2014/main" id="{2AFC7EC1-6764-4D20-8BC3-6280DE57F9FD}"/>
              </a:ext>
            </a:extLst>
          </p:cNvPr>
          <p:cNvSpPr/>
          <p:nvPr/>
        </p:nvSpPr>
        <p:spPr>
          <a:xfrm>
            <a:off x="1905407" y="4431972"/>
            <a:ext cx="8381179" cy="1200329"/>
          </a:xfrm>
          <a:prstGeom prst="rect">
            <a:avLst/>
          </a:prstGeom>
        </p:spPr>
        <p:txBody>
          <a:bodyPr wrap="square">
            <a:spAutoFit/>
          </a:bodyPr>
          <a:lstStyle/>
          <a:p>
            <a:pPr algn="ct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AUTORES:  ALMEIDA USHIÑA JEFFERSON DANIEL</a:t>
            </a:r>
          </a:p>
          <a:p>
            <a:pPr algn="ct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BALLADARES OLEAS DORIAN ANTONIO</a:t>
            </a:r>
          </a:p>
          <a:p>
            <a:pPr algn="ctr"/>
            <a:endPar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DIRECTOR: ING. JOHANA BELÉN TOBAR QUEVEDO</a:t>
            </a:r>
          </a:p>
        </p:txBody>
      </p:sp>
      <p:sp>
        <p:nvSpPr>
          <p:cNvPr id="12" name="Rectángulo 18">
            <a:extLst>
              <a:ext uri="{FF2B5EF4-FFF2-40B4-BE49-F238E27FC236}">
                <a16:creationId xmlns:a16="http://schemas.microsoft.com/office/drawing/2014/main" id="{86002672-EEB2-44A6-81C1-D934C83F15B8}"/>
              </a:ext>
            </a:extLst>
          </p:cNvPr>
          <p:cNvSpPr/>
          <p:nvPr/>
        </p:nvSpPr>
        <p:spPr>
          <a:xfrm>
            <a:off x="3047996" y="5819862"/>
            <a:ext cx="6096000" cy="561949"/>
          </a:xfrm>
          <a:prstGeom prst="rect">
            <a:avLst/>
          </a:prstGeom>
        </p:spPr>
        <p:txBody>
          <a:bodyPr>
            <a:spAutoFit/>
          </a:bodyPr>
          <a:lstStyle/>
          <a:p>
            <a:pPr algn="ctr">
              <a:lnSpc>
                <a:spcPct val="200000"/>
              </a:lnSpc>
            </a:pPr>
            <a:r>
              <a:rPr lang="es-EC" dirty="0">
                <a:latin typeface="Times New Roman" panose="02020603050405020304" pitchFamily="18" charset="0"/>
                <a:ea typeface="Calibri" panose="020F0502020204030204" pitchFamily="34" charset="0"/>
                <a:cs typeface="Times New Roman" panose="02020603050405020304" pitchFamily="18" charset="0"/>
              </a:rPr>
              <a:t>AGOSTO 2021</a:t>
            </a:r>
          </a:p>
        </p:txBody>
      </p:sp>
      <p:pic>
        <p:nvPicPr>
          <p:cNvPr id="5" name="Imagen 4" descr="Imagen que contiene Flecha&#10;&#10;Descripción generada automáticamente">
            <a:extLst>
              <a:ext uri="{FF2B5EF4-FFF2-40B4-BE49-F238E27FC236}">
                <a16:creationId xmlns:a16="http://schemas.microsoft.com/office/drawing/2014/main" id="{5D470838-265C-43D0-B6D8-02170D124B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8435" y="4880317"/>
            <a:ext cx="1694028" cy="1879090"/>
          </a:xfrm>
          <a:prstGeom prst="rect">
            <a:avLst/>
          </a:prstGeom>
        </p:spPr>
      </p:pic>
    </p:spTree>
    <p:extLst>
      <p:ext uri="{BB962C8B-B14F-4D97-AF65-F5344CB8AC3E}">
        <p14:creationId xmlns:p14="http://schemas.microsoft.com/office/powerpoint/2010/main" val="4163667486"/>
      </p:ext>
    </p:extLst>
  </p:cSld>
  <p:clrMapOvr>
    <a:masterClrMapping/>
  </p:clrMapOvr>
  <mc:AlternateContent xmlns:mc="http://schemas.openxmlformats.org/markup-compatibility/2006" xmlns:p14="http://schemas.microsoft.com/office/powerpoint/2010/main">
    <mc:Choice Requires="p14">
      <p:transition p14:dur="0" advTm="33073"/>
    </mc:Choice>
    <mc:Fallback xmlns="">
      <p:transition advTm="3307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8</a:t>
            </a:r>
          </a:p>
        </p:txBody>
      </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168029" cy="523220"/>
          </a:xfrm>
          <a:prstGeom prst="rect">
            <a:avLst/>
          </a:prstGeom>
          <a:noFill/>
        </p:spPr>
        <p:txBody>
          <a:bodyPr wrap="none" rtlCol="0">
            <a:spAutoFit/>
          </a:bodyPr>
          <a:lstStyle/>
          <a:p>
            <a:r>
              <a:rPr lang="es-US" sz="2800" b="1">
                <a:solidFill>
                  <a:schemeClr val="bg1"/>
                </a:solidFill>
              </a:rPr>
              <a:t>3. Desarrollo</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5. Conclusiones y recomendaciones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11447284" cy="677301"/>
          </a:xfrm>
        </p:spPr>
        <p:txBody>
          <a:bodyPr>
            <a:noAutofit/>
          </a:bodyPr>
          <a:lstStyle/>
          <a:p>
            <a:r>
              <a:rPr lang="es-ES" sz="4000" dirty="0">
                <a:latin typeface="Times New Roman" panose="02020603050405020304" pitchFamily="18" charset="0"/>
                <a:cs typeface="Times New Roman" panose="02020603050405020304" pitchFamily="18" charset="0"/>
              </a:rPr>
              <a:t>Telón </a:t>
            </a:r>
            <a:endParaRPr lang="es-EC" sz="4000" dirty="0">
              <a:latin typeface="Times New Roman" panose="02020603050405020304" pitchFamily="18" charset="0"/>
              <a:cs typeface="Times New Roman" panose="02020603050405020304" pitchFamily="18" charset="0"/>
            </a:endParaRPr>
          </a:p>
        </p:txBody>
      </p:sp>
      <p:pic>
        <p:nvPicPr>
          <p:cNvPr id="19" name="Imagen 18">
            <a:extLst>
              <a:ext uri="{FF2B5EF4-FFF2-40B4-BE49-F238E27FC236}">
                <a16:creationId xmlns:a16="http://schemas.microsoft.com/office/drawing/2014/main" id="{D1025342-9769-444B-93F8-9BBBA448F9F2}"/>
              </a:ext>
            </a:extLst>
          </p:cNvPr>
          <p:cNvPicPr/>
          <p:nvPr/>
        </p:nvPicPr>
        <p:blipFill rotWithShape="1">
          <a:blip r:embed="rId5" cstate="print">
            <a:extLst>
              <a:ext uri="{28A0092B-C50C-407E-A947-70E740481C1C}">
                <a14:useLocalDpi xmlns:a14="http://schemas.microsoft.com/office/drawing/2010/main" val="0"/>
              </a:ext>
            </a:extLst>
          </a:blip>
          <a:srcRect b="1855"/>
          <a:stretch/>
        </p:blipFill>
        <p:spPr bwMode="auto">
          <a:xfrm>
            <a:off x="1663672" y="798551"/>
            <a:ext cx="4432327" cy="4942918"/>
          </a:xfrm>
          <a:prstGeom prst="rect">
            <a:avLst/>
          </a:prstGeom>
          <a:noFill/>
          <a:ln>
            <a:noFill/>
          </a:ln>
          <a:extLst>
            <a:ext uri="{53640926-AAD7-44D8-BBD7-CCE9431645EC}">
              <a14:shadowObscured xmlns:a14="http://schemas.microsoft.com/office/drawing/2010/main"/>
            </a:ext>
          </a:extLst>
        </p:spPr>
      </p:pic>
      <p:pic>
        <p:nvPicPr>
          <p:cNvPr id="20" name="Imagen 19" descr="persianas Cortinas Persiana Enrollable Embrague Ciego Soporte de Cadena de  Cuentas Kit de reparación 28 mm VORCOOL Persiana Enrollable Baño  chadamantra Accesorios de baño">
            <a:extLst>
              <a:ext uri="{FF2B5EF4-FFF2-40B4-BE49-F238E27FC236}">
                <a16:creationId xmlns:a16="http://schemas.microsoft.com/office/drawing/2014/main" id="{9E466480-10E4-4939-A132-4C29D807686E}"/>
              </a:ext>
            </a:extLst>
          </p:cNvPr>
          <p:cNvPicPr/>
          <p:nvPr/>
        </p:nvPicPr>
        <p:blipFill rotWithShape="1">
          <a:blip r:embed="rId6">
            <a:extLst>
              <a:ext uri="{28A0092B-C50C-407E-A947-70E740481C1C}">
                <a14:useLocalDpi xmlns:a14="http://schemas.microsoft.com/office/drawing/2010/main" val="0"/>
              </a:ext>
            </a:extLst>
          </a:blip>
          <a:srcRect l="15839" t="41343" r="50738" b="30507"/>
          <a:stretch/>
        </p:blipFill>
        <p:spPr bwMode="auto">
          <a:xfrm>
            <a:off x="235201" y="3541100"/>
            <a:ext cx="1605631" cy="1452005"/>
          </a:xfrm>
          <a:prstGeom prst="rect">
            <a:avLst/>
          </a:prstGeom>
          <a:noFill/>
          <a:ln>
            <a:noFill/>
          </a:ln>
          <a:extLst>
            <a:ext uri="{53640926-AAD7-44D8-BBD7-CCE9431645EC}">
              <a14:shadowObscured xmlns:a14="http://schemas.microsoft.com/office/drawing/2010/main"/>
            </a:ext>
          </a:extLst>
        </p:spPr>
      </p:pic>
      <p:sp>
        <p:nvSpPr>
          <p:cNvPr id="22" name="TextBox 4">
            <a:extLst>
              <a:ext uri="{FF2B5EF4-FFF2-40B4-BE49-F238E27FC236}">
                <a16:creationId xmlns:a16="http://schemas.microsoft.com/office/drawing/2014/main" id="{816CC195-5A79-4ED5-8796-5FE08892D7FD}"/>
              </a:ext>
            </a:extLst>
          </p:cNvPr>
          <p:cNvSpPr txBox="1"/>
          <p:nvPr/>
        </p:nvSpPr>
        <p:spPr>
          <a:xfrm>
            <a:off x="7038238" y="1091754"/>
            <a:ext cx="4432327" cy="1569660"/>
          </a:xfrm>
          <a:prstGeom prst="rect">
            <a:avLst/>
          </a:prstGeom>
        </p:spPr>
        <p:txBody>
          <a:bodyPr wrap="square" lIns="0" tIns="0" rIns="0" bIns="0" rtlCol="0" anchor="t">
            <a:spAutoFit/>
          </a:bodyPr>
          <a:lstStyle/>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Material: POM y Aluminio </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Dimensiones: 1.90 x 1.10 [m]</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Movimiento: Transmisión por Cadena</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Cadena: Cordón Nylon y POM</a:t>
            </a:r>
          </a:p>
          <a:p>
            <a:pPr marL="342900" marR="0" lvl="1" indent="-342900" defTabSz="889000">
              <a:lnSpc>
                <a:spcPct val="90000"/>
              </a:lnSpc>
              <a:spcBef>
                <a:spcPct val="0"/>
              </a:spcBef>
              <a:spcAft>
                <a:spcPct val="15000"/>
              </a:spcAft>
              <a:buFont typeface="Arial" panose="020B0604020202020204" pitchFamily="34" charset="0"/>
              <a:buChar char="•"/>
            </a:pPr>
            <a:endPar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graphicFrame>
        <p:nvGraphicFramePr>
          <p:cNvPr id="9" name="Tabla 8">
            <a:extLst>
              <a:ext uri="{FF2B5EF4-FFF2-40B4-BE49-F238E27FC236}">
                <a16:creationId xmlns:a16="http://schemas.microsoft.com/office/drawing/2014/main" id="{D8258557-CC98-4E52-91B6-85EA9CB57DC8}"/>
              </a:ext>
            </a:extLst>
          </p:cNvPr>
          <p:cNvGraphicFramePr>
            <a:graphicFrameLocks noGrp="1"/>
          </p:cNvGraphicFramePr>
          <p:nvPr>
            <p:extLst>
              <p:ext uri="{D42A27DB-BD31-4B8C-83A1-F6EECF244321}">
                <p14:modId xmlns:p14="http://schemas.microsoft.com/office/powerpoint/2010/main" val="2097035994"/>
              </p:ext>
            </p:extLst>
          </p:nvPr>
        </p:nvGraphicFramePr>
        <p:xfrm>
          <a:off x="6809874" y="3029552"/>
          <a:ext cx="5016834" cy="2771002"/>
        </p:xfrm>
        <a:graphic>
          <a:graphicData uri="http://schemas.openxmlformats.org/drawingml/2006/table">
            <a:tbl>
              <a:tblPr firstRow="1" firstCol="1" bandRow="1"/>
              <a:tblGrid>
                <a:gridCol w="683685">
                  <a:extLst>
                    <a:ext uri="{9D8B030D-6E8A-4147-A177-3AD203B41FA5}">
                      <a16:colId xmlns:a16="http://schemas.microsoft.com/office/drawing/2014/main" val="3492196298"/>
                    </a:ext>
                  </a:extLst>
                </a:gridCol>
                <a:gridCol w="1318451">
                  <a:extLst>
                    <a:ext uri="{9D8B030D-6E8A-4147-A177-3AD203B41FA5}">
                      <a16:colId xmlns:a16="http://schemas.microsoft.com/office/drawing/2014/main" val="1177237599"/>
                    </a:ext>
                  </a:extLst>
                </a:gridCol>
                <a:gridCol w="671897">
                  <a:extLst>
                    <a:ext uri="{9D8B030D-6E8A-4147-A177-3AD203B41FA5}">
                      <a16:colId xmlns:a16="http://schemas.microsoft.com/office/drawing/2014/main" val="3275229752"/>
                    </a:ext>
                  </a:extLst>
                </a:gridCol>
                <a:gridCol w="2342801">
                  <a:extLst>
                    <a:ext uri="{9D8B030D-6E8A-4147-A177-3AD203B41FA5}">
                      <a16:colId xmlns:a16="http://schemas.microsoft.com/office/drawing/2014/main" val="2549777298"/>
                    </a:ext>
                  </a:extLst>
                </a:gridCol>
              </a:tblGrid>
              <a:tr h="255667">
                <a:tc gridSpan="4">
                  <a:txBody>
                    <a:bodyPr/>
                    <a:lstStyle/>
                    <a:p>
                      <a:pPr algn="ctr">
                        <a:lnSpc>
                          <a:spcPct val="200000"/>
                        </a:lnSpc>
                        <a:spcAft>
                          <a:spcPts val="80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Mecanismo de Transmisión Por Cadena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495576344"/>
                  </a:ext>
                </a:extLst>
              </a:tr>
              <a:tr h="255667">
                <a:tc>
                  <a:txBody>
                    <a:bodyPr/>
                    <a:lstStyle/>
                    <a:p>
                      <a:pPr algn="ctr">
                        <a:lnSpc>
                          <a:spcPct val="200000"/>
                        </a:lnSpc>
                        <a:spcAft>
                          <a:spcPts val="80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Símbolo</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80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Detalle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80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Valor (u)</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80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Gráfico</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9686254"/>
                  </a:ext>
                </a:extLst>
              </a:tr>
              <a:tr h="394464">
                <a:tc>
                  <a:txBody>
                    <a:bodyPr/>
                    <a:lstStyle/>
                    <a:p>
                      <a:pPr algn="ctr">
                        <a:lnSpc>
                          <a:spcPct val="200000"/>
                        </a:lnSpc>
                        <a:spcAft>
                          <a:spcPts val="80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80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Diámetro de Paso</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80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44 mm</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200000"/>
                        </a:lnSpc>
                        <a:spcAft>
                          <a:spcPts val="80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3401825"/>
                  </a:ext>
                </a:extLst>
              </a:tr>
              <a:tr h="390508">
                <a:tc>
                  <a:txBody>
                    <a:bodyPr/>
                    <a:lstStyle/>
                    <a:p>
                      <a:pPr algn="ctr">
                        <a:lnSpc>
                          <a:spcPct val="200000"/>
                        </a:lnSpc>
                        <a:spcAft>
                          <a:spcPts val="80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80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paso de la cadena</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80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 mm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extLst>
                  <a:ext uri="{0D108BD9-81ED-4DB2-BD59-A6C34878D82A}">
                    <a16:rowId xmlns:a16="http://schemas.microsoft.com/office/drawing/2014/main" val="357015611"/>
                  </a:ext>
                </a:extLst>
              </a:tr>
              <a:tr h="395029">
                <a:tc>
                  <a:txBody>
                    <a:bodyPr/>
                    <a:lstStyle/>
                    <a:p>
                      <a:pPr algn="ctr">
                        <a:lnSpc>
                          <a:spcPct val="200000"/>
                        </a:lnSpc>
                        <a:spcAft>
                          <a:spcPts val="80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ɣ</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80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ángulo de paso</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800"/>
                        </a:spcAft>
                      </a:pPr>
                      <a:r>
                        <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extLst>
                  <a:ext uri="{0D108BD9-81ED-4DB2-BD59-A6C34878D82A}">
                    <a16:rowId xmlns:a16="http://schemas.microsoft.com/office/drawing/2014/main" val="1754999040"/>
                  </a:ext>
                </a:extLst>
              </a:tr>
              <a:tr h="393899">
                <a:tc>
                  <a:txBody>
                    <a:bodyPr/>
                    <a:lstStyle/>
                    <a:p>
                      <a:pPr algn="ctr">
                        <a:lnSpc>
                          <a:spcPct val="200000"/>
                        </a:lnSpc>
                        <a:spcAft>
                          <a:spcPts val="80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800"/>
                        </a:spcAft>
                      </a:pPr>
                      <a:r>
                        <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diámetro de esfera</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80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4.5 mm</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extLst>
                  <a:ext uri="{0D108BD9-81ED-4DB2-BD59-A6C34878D82A}">
                    <a16:rowId xmlns:a16="http://schemas.microsoft.com/office/drawing/2014/main" val="4231815841"/>
                  </a:ext>
                </a:extLst>
              </a:tr>
              <a:tr h="380336">
                <a:tc>
                  <a:txBody>
                    <a:bodyPr/>
                    <a:lstStyle/>
                    <a:p>
                      <a:pPr algn="ctr">
                        <a:lnSpc>
                          <a:spcPct val="200000"/>
                        </a:lnSpc>
                        <a:spcAft>
                          <a:spcPts val="80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80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Espacio entre cuentas</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800"/>
                        </a:spcAft>
                      </a:pPr>
                      <a:r>
                        <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 mm</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extLst>
                  <a:ext uri="{0D108BD9-81ED-4DB2-BD59-A6C34878D82A}">
                    <a16:rowId xmlns:a16="http://schemas.microsoft.com/office/drawing/2014/main" val="1906678615"/>
                  </a:ext>
                </a:extLst>
              </a:tr>
            </a:tbl>
          </a:graphicData>
        </a:graphic>
      </p:graphicFrame>
      <p:pic>
        <p:nvPicPr>
          <p:cNvPr id="2050" name="Imagen 43">
            <a:extLst>
              <a:ext uri="{FF2B5EF4-FFF2-40B4-BE49-F238E27FC236}">
                <a16:creationId xmlns:a16="http://schemas.microsoft.com/office/drawing/2014/main" id="{724844F9-7A2F-4C1D-BBB7-E0B84ADD27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96450" y="3772121"/>
            <a:ext cx="2121487" cy="1969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452027"/>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9</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168029" cy="523220"/>
          </a:xfrm>
          <a:prstGeom prst="rect">
            <a:avLst/>
          </a:prstGeom>
          <a:noFill/>
        </p:spPr>
        <p:txBody>
          <a:bodyPr wrap="none" rtlCol="0">
            <a:spAutoFit/>
          </a:bodyPr>
          <a:lstStyle/>
          <a:p>
            <a:r>
              <a:rPr lang="es-US" sz="2800" b="1">
                <a:solidFill>
                  <a:schemeClr val="bg1"/>
                </a:solidFill>
              </a:rPr>
              <a:t>3. Desarrollo</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5. Conclusiones y recomendaciones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11447284" cy="677301"/>
          </a:xfrm>
        </p:spPr>
        <p:txBody>
          <a:bodyPr>
            <a:noAutofit/>
          </a:bodyPr>
          <a:lstStyle/>
          <a:p>
            <a:r>
              <a:rPr lang="es-ES" sz="4000" dirty="0">
                <a:latin typeface="Times New Roman" panose="02020603050405020304" pitchFamily="18" charset="0"/>
                <a:cs typeface="Times New Roman" panose="02020603050405020304" pitchFamily="18" charset="0"/>
              </a:rPr>
              <a:t>Telón </a:t>
            </a:r>
            <a:endParaRPr lang="es-EC" sz="4000" dirty="0">
              <a:latin typeface="Times New Roman" panose="02020603050405020304" pitchFamily="18" charset="0"/>
              <a:cs typeface="Times New Roman" panose="02020603050405020304" pitchFamily="18" charset="0"/>
            </a:endParaRPr>
          </a:p>
        </p:txBody>
      </p:sp>
      <p:pic>
        <p:nvPicPr>
          <p:cNvPr id="24" name="Imagen 23">
            <a:extLst>
              <a:ext uri="{FF2B5EF4-FFF2-40B4-BE49-F238E27FC236}">
                <a16:creationId xmlns:a16="http://schemas.microsoft.com/office/drawing/2014/main" id="{856E1D39-F636-4DAF-A160-2C09860FBA88}"/>
              </a:ext>
            </a:extLst>
          </p:cNvPr>
          <p:cNvPicPr/>
          <p:nvPr/>
        </p:nvPicPr>
        <p:blipFill>
          <a:blip r:embed="rId4">
            <a:extLst>
              <a:ext uri="{28A0092B-C50C-407E-A947-70E740481C1C}">
                <a14:useLocalDpi xmlns:a14="http://schemas.microsoft.com/office/drawing/2010/main" val="0"/>
              </a:ext>
            </a:extLst>
          </a:blip>
          <a:stretch>
            <a:fillRect/>
          </a:stretch>
        </p:blipFill>
        <p:spPr>
          <a:xfrm>
            <a:off x="1503204" y="1567706"/>
            <a:ext cx="4170411" cy="2359418"/>
          </a:xfrm>
          <a:prstGeom prst="rect">
            <a:avLst/>
          </a:prstGeom>
        </p:spPr>
      </p:pic>
      <p:pic>
        <p:nvPicPr>
          <p:cNvPr id="6" name="Imagen 5">
            <a:extLst>
              <a:ext uri="{FF2B5EF4-FFF2-40B4-BE49-F238E27FC236}">
                <a16:creationId xmlns:a16="http://schemas.microsoft.com/office/drawing/2014/main" id="{57CCDE29-391B-442C-9727-963B89E30069}"/>
              </a:ext>
            </a:extLst>
          </p:cNvPr>
          <p:cNvPicPr>
            <a:picLocks noChangeAspect="1"/>
          </p:cNvPicPr>
          <p:nvPr/>
        </p:nvPicPr>
        <p:blipFill>
          <a:blip r:embed="rId5"/>
          <a:stretch>
            <a:fillRect/>
          </a:stretch>
        </p:blipFill>
        <p:spPr>
          <a:xfrm>
            <a:off x="842670" y="4311458"/>
            <a:ext cx="5491480" cy="1214120"/>
          </a:xfrm>
          <a:prstGeom prst="rect">
            <a:avLst/>
          </a:prstGeom>
        </p:spPr>
      </p:pic>
      <p:pic>
        <p:nvPicPr>
          <p:cNvPr id="11" name="Imagen 10">
            <a:extLst>
              <a:ext uri="{FF2B5EF4-FFF2-40B4-BE49-F238E27FC236}">
                <a16:creationId xmlns:a16="http://schemas.microsoft.com/office/drawing/2014/main" id="{D7B963DE-544F-4654-BFED-36ADCA3D25B8}"/>
              </a:ext>
            </a:extLst>
          </p:cNvPr>
          <p:cNvPicPr>
            <a:picLocks noChangeAspect="1"/>
          </p:cNvPicPr>
          <p:nvPr/>
        </p:nvPicPr>
        <p:blipFill>
          <a:blip r:embed="rId6"/>
          <a:stretch>
            <a:fillRect/>
          </a:stretch>
        </p:blipFill>
        <p:spPr>
          <a:xfrm>
            <a:off x="6280791" y="831545"/>
            <a:ext cx="5491480" cy="3482340"/>
          </a:xfrm>
          <a:prstGeom prst="rect">
            <a:avLst/>
          </a:prstGeom>
        </p:spPr>
      </p:pic>
      <p:pic>
        <p:nvPicPr>
          <p:cNvPr id="18" name="Imagen 17">
            <a:extLst>
              <a:ext uri="{FF2B5EF4-FFF2-40B4-BE49-F238E27FC236}">
                <a16:creationId xmlns:a16="http://schemas.microsoft.com/office/drawing/2014/main" id="{817EC340-F30C-4A8B-ABB3-A6621C1AD1F0}"/>
              </a:ext>
            </a:extLst>
          </p:cNvPr>
          <p:cNvPicPr>
            <a:picLocks noChangeAspect="1"/>
          </p:cNvPicPr>
          <p:nvPr/>
        </p:nvPicPr>
        <p:blipFill>
          <a:blip r:embed="rId7"/>
          <a:stretch>
            <a:fillRect/>
          </a:stretch>
        </p:blipFill>
        <p:spPr>
          <a:xfrm>
            <a:off x="5849644" y="4349762"/>
            <a:ext cx="6146040" cy="653834"/>
          </a:xfrm>
          <a:prstGeom prst="rect">
            <a:avLst/>
          </a:prstGeom>
        </p:spPr>
      </p:pic>
      <p:pic>
        <p:nvPicPr>
          <p:cNvPr id="27" name="Imagen 26">
            <a:extLst>
              <a:ext uri="{FF2B5EF4-FFF2-40B4-BE49-F238E27FC236}">
                <a16:creationId xmlns:a16="http://schemas.microsoft.com/office/drawing/2014/main" id="{3813E85A-0CA7-4E29-A80A-40299744F9A0}"/>
              </a:ext>
            </a:extLst>
          </p:cNvPr>
          <p:cNvPicPr>
            <a:picLocks noChangeAspect="1"/>
          </p:cNvPicPr>
          <p:nvPr/>
        </p:nvPicPr>
        <p:blipFill>
          <a:blip r:embed="rId8"/>
          <a:stretch>
            <a:fillRect/>
          </a:stretch>
        </p:blipFill>
        <p:spPr>
          <a:xfrm>
            <a:off x="5541409" y="5080127"/>
            <a:ext cx="6970243" cy="776979"/>
          </a:xfrm>
          <a:prstGeom prst="rect">
            <a:avLst/>
          </a:prstGeom>
        </p:spPr>
      </p:pic>
    </p:spTree>
    <p:extLst>
      <p:ext uri="{BB962C8B-B14F-4D97-AF65-F5344CB8AC3E}">
        <p14:creationId xmlns:p14="http://schemas.microsoft.com/office/powerpoint/2010/main" val="218393235"/>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10</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168029" cy="523220"/>
          </a:xfrm>
          <a:prstGeom prst="rect">
            <a:avLst/>
          </a:prstGeom>
          <a:noFill/>
        </p:spPr>
        <p:txBody>
          <a:bodyPr wrap="none" rtlCol="0">
            <a:spAutoFit/>
          </a:bodyPr>
          <a:lstStyle/>
          <a:p>
            <a:r>
              <a:rPr lang="es-US" sz="2800" b="1">
                <a:solidFill>
                  <a:schemeClr val="bg1"/>
                </a:solidFill>
              </a:rPr>
              <a:t>3. Desarrollo</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5. Conclusiones y recomendaciones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11447284" cy="677301"/>
          </a:xfrm>
        </p:spPr>
        <p:txBody>
          <a:bodyPr>
            <a:noAutofit/>
          </a:bodyPr>
          <a:lstStyle/>
          <a:p>
            <a:r>
              <a:rPr lang="es-ES" sz="4000" dirty="0">
                <a:latin typeface="Times New Roman" panose="02020603050405020304" pitchFamily="18" charset="0"/>
                <a:cs typeface="Times New Roman" panose="02020603050405020304" pitchFamily="18" charset="0"/>
              </a:rPr>
              <a:t>Elevador </a:t>
            </a:r>
            <a:endParaRPr lang="es-EC" sz="4000" dirty="0">
              <a:latin typeface="Times New Roman" panose="02020603050405020304" pitchFamily="18" charset="0"/>
              <a:cs typeface="Times New Roman" panose="02020603050405020304" pitchFamily="18" charset="0"/>
            </a:endParaRPr>
          </a:p>
        </p:txBody>
      </p:sp>
      <p:pic>
        <p:nvPicPr>
          <p:cNvPr id="19" name="Imagen 18">
            <a:extLst>
              <a:ext uri="{FF2B5EF4-FFF2-40B4-BE49-F238E27FC236}">
                <a16:creationId xmlns:a16="http://schemas.microsoft.com/office/drawing/2014/main" id="{6571D195-6748-496A-A0FE-905F95F3857C}"/>
              </a:ext>
            </a:extLst>
          </p:cNvPr>
          <p:cNvPicPr/>
          <p:nvPr/>
        </p:nvPicPr>
        <p:blipFill>
          <a:blip r:embed="rId4">
            <a:extLst>
              <a:ext uri="{28A0092B-C50C-407E-A947-70E740481C1C}">
                <a14:useLocalDpi xmlns:a14="http://schemas.microsoft.com/office/drawing/2010/main" val="0"/>
              </a:ext>
            </a:extLst>
          </a:blip>
          <a:stretch>
            <a:fillRect/>
          </a:stretch>
        </p:blipFill>
        <p:spPr>
          <a:xfrm>
            <a:off x="842670" y="1494395"/>
            <a:ext cx="4691856" cy="3217134"/>
          </a:xfrm>
          <a:prstGeom prst="rect">
            <a:avLst/>
          </a:prstGeom>
        </p:spPr>
      </p:pic>
      <p:sp>
        <p:nvSpPr>
          <p:cNvPr id="22" name="CuadroTexto 21">
            <a:extLst>
              <a:ext uri="{FF2B5EF4-FFF2-40B4-BE49-F238E27FC236}">
                <a16:creationId xmlns:a16="http://schemas.microsoft.com/office/drawing/2014/main" id="{CBAB2A57-A819-4E5D-AD2E-569C0EE1322D}"/>
              </a:ext>
            </a:extLst>
          </p:cNvPr>
          <p:cNvSpPr txBox="1"/>
          <p:nvPr/>
        </p:nvSpPr>
        <p:spPr>
          <a:xfrm>
            <a:off x="625473" y="4918055"/>
            <a:ext cx="6184230" cy="923330"/>
          </a:xfrm>
          <a:prstGeom prst="rect">
            <a:avLst/>
          </a:prstGeom>
          <a:noFill/>
        </p:spPr>
        <p:txBody>
          <a:bodyPr wrap="square">
            <a:spAutoFit/>
          </a:bodyPr>
          <a:lstStyle/>
          <a:p>
            <a:pPr marL="342900" marR="0" lvl="1" indent="-342900" defTabSz="889000">
              <a:lnSpc>
                <a:spcPct val="90000"/>
              </a:lnSpc>
              <a:spcBef>
                <a:spcPct val="0"/>
              </a:spcBef>
              <a:spcAft>
                <a:spcPct val="15000"/>
              </a:spcAft>
              <a:buFont typeface="Arial" panose="020B0604020202020204" pitchFamily="34" charset="0"/>
              <a:buChar char="•"/>
            </a:pPr>
            <a:r>
              <a:rPr lang="es-419" sz="1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Material: acero estructural ASTM A 36 de 1.5 mm </a:t>
            </a:r>
          </a:p>
          <a:p>
            <a:pPr marL="342900" marR="0" lvl="1" indent="-342900" defTabSz="889000">
              <a:lnSpc>
                <a:spcPct val="90000"/>
              </a:lnSpc>
              <a:spcBef>
                <a:spcPct val="0"/>
              </a:spcBef>
              <a:spcAft>
                <a:spcPct val="15000"/>
              </a:spcAft>
              <a:buFont typeface="Arial" panose="020B0604020202020204" pitchFamily="34" charset="0"/>
              <a:buChar char="•"/>
            </a:pPr>
            <a:r>
              <a:rPr lang="es-419" sz="1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Dimensiones: 1.85 x 0.85 x 1.15 [m]</a:t>
            </a:r>
          </a:p>
          <a:p>
            <a:pPr marL="342900" marR="0" lvl="1" indent="-342900" defTabSz="889000">
              <a:lnSpc>
                <a:spcPct val="90000"/>
              </a:lnSpc>
              <a:spcBef>
                <a:spcPct val="0"/>
              </a:spcBef>
              <a:spcAft>
                <a:spcPct val="15000"/>
              </a:spcAft>
              <a:buFont typeface="Arial" panose="020B0604020202020204" pitchFamily="34" charset="0"/>
              <a:buChar char="•"/>
            </a:pPr>
            <a:r>
              <a:rPr lang="es-419" sz="1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Masa aproximada: 40 kg</a:t>
            </a:r>
          </a:p>
        </p:txBody>
      </p:sp>
      <p:pic>
        <p:nvPicPr>
          <p:cNvPr id="26" name="Imagen 25">
            <a:extLst>
              <a:ext uri="{FF2B5EF4-FFF2-40B4-BE49-F238E27FC236}">
                <a16:creationId xmlns:a16="http://schemas.microsoft.com/office/drawing/2014/main" id="{1F663A2B-298F-43C6-A5C2-21C07F7582C6}"/>
              </a:ext>
            </a:extLst>
          </p:cNvPr>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tretch>
            <a:fillRect/>
          </a:stretch>
        </p:blipFill>
        <p:spPr>
          <a:xfrm>
            <a:off x="7881231" y="1679216"/>
            <a:ext cx="2800350" cy="2167255"/>
          </a:xfrm>
          <a:prstGeom prst="rect">
            <a:avLst/>
          </a:prstGeom>
        </p:spPr>
      </p:pic>
      <p:pic>
        <p:nvPicPr>
          <p:cNvPr id="8" name="Imagen 7">
            <a:extLst>
              <a:ext uri="{FF2B5EF4-FFF2-40B4-BE49-F238E27FC236}">
                <a16:creationId xmlns:a16="http://schemas.microsoft.com/office/drawing/2014/main" id="{4C231CEB-0B7F-455F-87D1-6108D4E13B8D}"/>
              </a:ext>
            </a:extLst>
          </p:cNvPr>
          <p:cNvPicPr>
            <a:picLocks noChangeAspect="1"/>
          </p:cNvPicPr>
          <p:nvPr/>
        </p:nvPicPr>
        <p:blipFill>
          <a:blip r:embed="rId7"/>
          <a:stretch>
            <a:fillRect/>
          </a:stretch>
        </p:blipFill>
        <p:spPr>
          <a:xfrm>
            <a:off x="6267757" y="3929927"/>
            <a:ext cx="5491480" cy="1079500"/>
          </a:xfrm>
          <a:prstGeom prst="rect">
            <a:avLst/>
          </a:prstGeom>
        </p:spPr>
      </p:pic>
    </p:spTree>
    <p:extLst>
      <p:ext uri="{BB962C8B-B14F-4D97-AF65-F5344CB8AC3E}">
        <p14:creationId xmlns:p14="http://schemas.microsoft.com/office/powerpoint/2010/main" val="4042315452"/>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11</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168029" cy="523220"/>
          </a:xfrm>
          <a:prstGeom prst="rect">
            <a:avLst/>
          </a:prstGeom>
          <a:noFill/>
        </p:spPr>
        <p:txBody>
          <a:bodyPr wrap="none" rtlCol="0">
            <a:spAutoFit/>
          </a:bodyPr>
          <a:lstStyle/>
          <a:p>
            <a:r>
              <a:rPr lang="es-US" sz="2800" b="1">
                <a:solidFill>
                  <a:schemeClr val="bg1"/>
                </a:solidFill>
              </a:rPr>
              <a:t>3. Desarrollo</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5. Conclusiones y recomendaciones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11447284" cy="677301"/>
          </a:xfrm>
        </p:spPr>
        <p:txBody>
          <a:bodyPr>
            <a:noAutofit/>
          </a:bodyPr>
          <a:lstStyle/>
          <a:p>
            <a:r>
              <a:rPr lang="es-ES" sz="4000" dirty="0">
                <a:latin typeface="Times New Roman" panose="02020603050405020304" pitchFamily="18" charset="0"/>
                <a:cs typeface="Times New Roman" panose="02020603050405020304" pitchFamily="18" charset="0"/>
              </a:rPr>
              <a:t>Elevador </a:t>
            </a:r>
            <a:endParaRPr lang="es-EC" sz="4000" dirty="0">
              <a:latin typeface="Times New Roman" panose="02020603050405020304" pitchFamily="18" charset="0"/>
              <a:cs typeface="Times New Roman" panose="02020603050405020304" pitchFamily="18" charset="0"/>
            </a:endParaRPr>
          </a:p>
        </p:txBody>
      </p:sp>
      <p:pic>
        <p:nvPicPr>
          <p:cNvPr id="24" name="Imagen 23">
            <a:extLst>
              <a:ext uri="{FF2B5EF4-FFF2-40B4-BE49-F238E27FC236}">
                <a16:creationId xmlns:a16="http://schemas.microsoft.com/office/drawing/2014/main" id="{30668097-DEC8-42E8-AF11-36AF0C28B6F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124761" y="3866075"/>
            <a:ext cx="3306445" cy="1567815"/>
          </a:xfrm>
          <a:prstGeom prst="rect">
            <a:avLst/>
          </a:prstGeom>
        </p:spPr>
      </p:pic>
      <p:sp>
        <p:nvSpPr>
          <p:cNvPr id="34" name="CuadroTexto 33">
            <a:extLst>
              <a:ext uri="{FF2B5EF4-FFF2-40B4-BE49-F238E27FC236}">
                <a16:creationId xmlns:a16="http://schemas.microsoft.com/office/drawing/2014/main" id="{13BD911C-FA6D-483E-8191-A8990EF19784}"/>
              </a:ext>
            </a:extLst>
          </p:cNvPr>
          <p:cNvSpPr txBox="1"/>
          <p:nvPr/>
        </p:nvSpPr>
        <p:spPr>
          <a:xfrm>
            <a:off x="127215" y="3368619"/>
            <a:ext cx="6184230" cy="369332"/>
          </a:xfrm>
          <a:prstGeom prst="rect">
            <a:avLst/>
          </a:prstGeom>
          <a:noFill/>
        </p:spPr>
        <p:txBody>
          <a:bodyPr wrap="square">
            <a:spAutoFit/>
          </a:bodyPr>
          <a:lstStyle/>
          <a:p>
            <a:r>
              <a:rPr lang="es-EC" sz="1800" dirty="0">
                <a:effectLst/>
                <a:latin typeface="Times New Roman" panose="02020603050405020304" pitchFamily="18" charset="0"/>
                <a:ea typeface="Calibri" panose="020F0502020204030204" pitchFamily="34" charset="0"/>
                <a:cs typeface="Times New Roman" panose="02020603050405020304" pitchFamily="18" charset="0"/>
              </a:rPr>
              <a:t>Reacciones en los apoyos del elevador en posición inicial</a:t>
            </a:r>
            <a:endParaRPr lang="es-EC"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5" name="CuadroTexto 34">
                <a:extLst>
                  <a:ext uri="{FF2B5EF4-FFF2-40B4-BE49-F238E27FC236}">
                    <a16:creationId xmlns:a16="http://schemas.microsoft.com/office/drawing/2014/main" id="{F6336793-E5C5-4A2D-928F-DB00E5AC7FD5}"/>
                  </a:ext>
                </a:extLst>
              </p:cNvPr>
              <p:cNvSpPr txBox="1"/>
              <p:nvPr/>
            </p:nvSpPr>
            <p:spPr>
              <a:xfrm>
                <a:off x="-558726" y="5474581"/>
                <a:ext cx="6184230" cy="748923"/>
              </a:xfrm>
              <a:prstGeom prst="rect">
                <a:avLst/>
              </a:prstGeom>
              <a:noFill/>
            </p:spPr>
            <p:txBody>
              <a:bodyPr wrap="square">
                <a:spAutoFit/>
              </a:bodyPr>
              <a:lstStyle/>
              <a:p>
                <a:pPr algn="ctr">
                  <a:lnSpc>
                    <a:spcPct val="200000"/>
                  </a:lnSpc>
                  <a:spcAft>
                    <a:spcPts val="800"/>
                  </a:spcAft>
                </a:pPr>
                <a14:m>
                  <m:oMathPara xmlns:m="http://schemas.openxmlformats.org/officeDocument/2006/math">
                    <m:oMathParaPr>
                      <m:jc m:val="centerGroup"/>
                    </m:oMathParaPr>
                    <m:oMath xmlns:m="http://schemas.openxmlformats.org/officeDocument/2006/math">
                      <m:sSub>
                        <m:sSubPr>
                          <m:ctrlPr>
                            <a:rPr lang="es-EC" sz="12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𝐵</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=15 </m:t>
                      </m:r>
                      <m:d>
                        <m:dPr>
                          <m:begChr m:val="["/>
                          <m:end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𝑘𝑔</m:t>
                          </m:r>
                        </m:e>
                      </m:d>
                    </m:oMath>
                  </m:oMathPara>
                </a14:m>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𝐴</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=15 </m:t>
                      </m:r>
                      <m:d>
                        <m:dPr>
                          <m:begChr m:val="["/>
                          <m:endChr m:val="]"/>
                          <m:ctrlPr>
                            <a:rPr lang="es-EC" sz="1200" i="1">
                              <a:effectLst/>
                              <a:latin typeface="Cambria Math" panose="02040503050406030204" pitchFamily="18" charset="0"/>
                            </a:rPr>
                          </m:ctrlPr>
                        </m:d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𝑘𝑔</m:t>
                          </m:r>
                        </m:e>
                      </m:d>
                    </m:oMath>
                  </m:oMathPara>
                </a14:m>
                <a:endParaRPr lang="es-EC" sz="1200" dirty="0"/>
              </a:p>
            </p:txBody>
          </p:sp>
        </mc:Choice>
        <mc:Fallback>
          <p:sp>
            <p:nvSpPr>
              <p:cNvPr id="35" name="CuadroTexto 34">
                <a:extLst>
                  <a:ext uri="{FF2B5EF4-FFF2-40B4-BE49-F238E27FC236}">
                    <a16:creationId xmlns:a16="http://schemas.microsoft.com/office/drawing/2014/main" id="{F6336793-E5C5-4A2D-928F-DB00E5AC7FD5}"/>
                  </a:ext>
                </a:extLst>
              </p:cNvPr>
              <p:cNvSpPr txBox="1">
                <a:spLocks noRot="1" noChangeAspect="1" noMove="1" noResize="1" noEditPoints="1" noAdjustHandles="1" noChangeArrowheads="1" noChangeShapeType="1" noTextEdit="1"/>
              </p:cNvSpPr>
              <p:nvPr/>
            </p:nvSpPr>
            <p:spPr>
              <a:xfrm>
                <a:off x="-558726" y="5474581"/>
                <a:ext cx="6184230" cy="748923"/>
              </a:xfrm>
              <a:prstGeom prst="rect">
                <a:avLst/>
              </a:prstGeom>
              <a:blipFill>
                <a:blip r:embed="rId5"/>
                <a:stretch>
                  <a:fillRect b="-1626"/>
                </a:stretch>
              </a:blipFill>
            </p:spPr>
            <p:txBody>
              <a:bodyPr/>
              <a:lstStyle/>
              <a:p>
                <a:r>
                  <a:rPr lang="es-EC">
                    <a:noFill/>
                  </a:rPr>
                  <a:t> </a:t>
                </a:r>
              </a:p>
            </p:txBody>
          </p:sp>
        </mc:Fallback>
      </mc:AlternateContent>
      <p:pic>
        <p:nvPicPr>
          <p:cNvPr id="36" name="Imagen 35">
            <a:extLst>
              <a:ext uri="{FF2B5EF4-FFF2-40B4-BE49-F238E27FC236}">
                <a16:creationId xmlns:a16="http://schemas.microsoft.com/office/drawing/2014/main" id="{4CA53195-2645-4AAF-A5EA-EFBFCE3EB49D}"/>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7509316" y="3807120"/>
            <a:ext cx="3557923" cy="1724458"/>
          </a:xfrm>
          <a:prstGeom prst="rect">
            <a:avLst/>
          </a:prstGeom>
        </p:spPr>
      </p:pic>
      <p:sp>
        <p:nvSpPr>
          <p:cNvPr id="37" name="CuadroTexto 36">
            <a:extLst>
              <a:ext uri="{FF2B5EF4-FFF2-40B4-BE49-F238E27FC236}">
                <a16:creationId xmlns:a16="http://schemas.microsoft.com/office/drawing/2014/main" id="{EA0011EE-A658-4948-A9AF-81C7F3DFE3A4}"/>
              </a:ext>
            </a:extLst>
          </p:cNvPr>
          <p:cNvSpPr txBox="1"/>
          <p:nvPr/>
        </p:nvSpPr>
        <p:spPr>
          <a:xfrm>
            <a:off x="6311445" y="3391760"/>
            <a:ext cx="6298530" cy="369332"/>
          </a:xfrm>
          <a:prstGeom prst="rect">
            <a:avLst/>
          </a:prstGeom>
          <a:noFill/>
        </p:spPr>
        <p:txBody>
          <a:bodyPr wrap="square">
            <a:spAutoFit/>
          </a:bodyPr>
          <a:lstStyle/>
          <a:p>
            <a:r>
              <a:rPr lang="es-EC" sz="1800" dirty="0">
                <a:effectLst/>
                <a:latin typeface="Times New Roman" panose="02020603050405020304" pitchFamily="18" charset="0"/>
                <a:ea typeface="Calibri" panose="020F0502020204030204" pitchFamily="34" charset="0"/>
                <a:cs typeface="Times New Roman" panose="02020603050405020304" pitchFamily="18" charset="0"/>
              </a:rPr>
              <a:t>Reacciones en los apoyos del elevador en posición </a:t>
            </a:r>
            <a:r>
              <a:rPr lang="es-EC" dirty="0">
                <a:latin typeface="Times New Roman" panose="02020603050405020304" pitchFamily="18" charset="0"/>
                <a:ea typeface="Calibri" panose="020F0502020204030204" pitchFamily="34" charset="0"/>
                <a:cs typeface="Times New Roman" panose="02020603050405020304" pitchFamily="18" charset="0"/>
              </a:rPr>
              <a:t>final</a:t>
            </a:r>
            <a:endParaRPr lang="es-EC" dirty="0">
              <a:latin typeface="Times New Roman" panose="02020603050405020304" pitchFamily="18" charset="0"/>
              <a:cs typeface="Times New Roman" panose="02020603050405020304" pitchFamily="18" charset="0"/>
            </a:endParaRPr>
          </a:p>
        </p:txBody>
      </p:sp>
      <p:pic>
        <p:nvPicPr>
          <p:cNvPr id="38" name="Imagen 37">
            <a:extLst>
              <a:ext uri="{FF2B5EF4-FFF2-40B4-BE49-F238E27FC236}">
                <a16:creationId xmlns:a16="http://schemas.microsoft.com/office/drawing/2014/main" id="{382EF578-5E2E-4CF6-A045-AE997CC55EDA}"/>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611309" y="1152175"/>
            <a:ext cx="1918831" cy="2125818"/>
          </a:xfrm>
          <a:prstGeom prst="rect">
            <a:avLst/>
          </a:prstGeom>
        </p:spPr>
      </p:pic>
      <p:pic>
        <p:nvPicPr>
          <p:cNvPr id="39" name="Imagen 38">
            <a:extLst>
              <a:ext uri="{FF2B5EF4-FFF2-40B4-BE49-F238E27FC236}">
                <a16:creationId xmlns:a16="http://schemas.microsoft.com/office/drawing/2014/main" id="{93A9EC5C-9F6D-4E4A-ABBA-B9C9E4741009}"/>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6484515" y="1478953"/>
            <a:ext cx="3343275" cy="1460500"/>
          </a:xfrm>
          <a:prstGeom prst="rect">
            <a:avLst/>
          </a:prstGeom>
        </p:spPr>
      </p:pic>
      <p:sp>
        <p:nvSpPr>
          <p:cNvPr id="40" name="CuadroTexto 39">
            <a:extLst>
              <a:ext uri="{FF2B5EF4-FFF2-40B4-BE49-F238E27FC236}">
                <a16:creationId xmlns:a16="http://schemas.microsoft.com/office/drawing/2014/main" id="{065F0A0E-7BE7-457A-97F7-37E173DDF206}"/>
              </a:ext>
            </a:extLst>
          </p:cNvPr>
          <p:cNvSpPr txBox="1"/>
          <p:nvPr/>
        </p:nvSpPr>
        <p:spPr>
          <a:xfrm>
            <a:off x="3068986" y="742152"/>
            <a:ext cx="7663182" cy="369332"/>
          </a:xfrm>
          <a:prstGeom prst="rect">
            <a:avLst/>
          </a:prstGeom>
          <a:noFill/>
        </p:spPr>
        <p:txBody>
          <a:bodyPr wrap="square">
            <a:spAutoFit/>
          </a:bodyPr>
          <a:lstStyle/>
          <a:p>
            <a:r>
              <a:rPr lang="es-ES" dirty="0">
                <a:latin typeface="Times New Roman" panose="02020603050405020304" pitchFamily="18" charset="0"/>
                <a:cs typeface="Times New Roman" panose="02020603050405020304" pitchFamily="18" charset="0"/>
              </a:rPr>
              <a:t>Análisis en posición final e inicial para el dimensionamiento de los eslabones </a:t>
            </a:r>
            <a:endParaRPr lang="es-EC"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1" name="CuadroTexto 40">
                <a:extLst>
                  <a:ext uri="{FF2B5EF4-FFF2-40B4-BE49-F238E27FC236}">
                    <a16:creationId xmlns:a16="http://schemas.microsoft.com/office/drawing/2014/main" id="{DAD0DF16-BC27-46B3-9F2A-653E735C7766}"/>
                  </a:ext>
                </a:extLst>
              </p:cNvPr>
              <p:cNvSpPr txBox="1"/>
              <p:nvPr/>
            </p:nvSpPr>
            <p:spPr>
              <a:xfrm>
                <a:off x="5625504" y="5559263"/>
                <a:ext cx="6581274" cy="646331"/>
              </a:xfrm>
              <a:prstGeom prst="rect">
                <a:avLst/>
              </a:prstGeom>
              <a:noFill/>
            </p:spPr>
            <p:txBody>
              <a:bodyPr wrap="square">
                <a:spAutoFit/>
              </a:bodyPr>
              <a:lstStyle/>
              <a:p>
                <a:pPr algn="ctr">
                  <a:lnSpc>
                    <a:spcPct val="200000"/>
                  </a:lnSpc>
                  <a:spcAft>
                    <a:spcPts val="800"/>
                  </a:spcAft>
                </a:pPr>
                <a14:m>
                  <m:oMathPara xmlns:m="http://schemas.openxmlformats.org/officeDocument/2006/math">
                    <m:oMathParaPr>
                      <m:jc m:val="centerGroup"/>
                    </m:oMathParaPr>
                    <m:oMath xmlns:m="http://schemas.openxmlformats.org/officeDocument/2006/math">
                      <m:sSub>
                        <m:sSubPr>
                          <m:ctrlPr>
                            <a:rPr lang="es-EC" sz="12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𝐵</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=20.63 </m:t>
                      </m:r>
                      <m:d>
                        <m:dPr>
                          <m:begChr m:val="["/>
                          <m:end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𝑘𝑔</m:t>
                          </m:r>
                        </m:e>
                      </m:d>
                    </m:oMath>
                  </m:oMathPara>
                </a14:m>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𝐴</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=9.67 </m:t>
                      </m:r>
                      <m:d>
                        <m:dPr>
                          <m:begChr m:val="["/>
                          <m:endChr m:val="]"/>
                          <m:ctrlPr>
                            <a:rPr lang="es-EC" sz="1200" i="1">
                              <a:effectLst/>
                              <a:latin typeface="Cambria Math" panose="02040503050406030204" pitchFamily="18" charset="0"/>
                            </a:rPr>
                          </m:ctrlPr>
                        </m:d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𝑘𝑔</m:t>
                          </m:r>
                        </m:e>
                      </m:d>
                    </m:oMath>
                  </m:oMathPara>
                </a14:m>
                <a:endParaRPr lang="es-EC" sz="1200" dirty="0"/>
              </a:p>
            </p:txBody>
          </p:sp>
        </mc:Choice>
        <mc:Fallback>
          <p:sp>
            <p:nvSpPr>
              <p:cNvPr id="41" name="CuadroTexto 40">
                <a:extLst>
                  <a:ext uri="{FF2B5EF4-FFF2-40B4-BE49-F238E27FC236}">
                    <a16:creationId xmlns:a16="http://schemas.microsoft.com/office/drawing/2014/main" id="{DAD0DF16-BC27-46B3-9F2A-653E735C7766}"/>
                  </a:ext>
                </a:extLst>
              </p:cNvPr>
              <p:cNvSpPr txBox="1">
                <a:spLocks noRot="1" noChangeAspect="1" noMove="1" noResize="1" noEditPoints="1" noAdjustHandles="1" noChangeArrowheads="1" noChangeShapeType="1" noTextEdit="1"/>
              </p:cNvSpPr>
              <p:nvPr/>
            </p:nvSpPr>
            <p:spPr>
              <a:xfrm>
                <a:off x="5625504" y="5559263"/>
                <a:ext cx="6581274" cy="646331"/>
              </a:xfrm>
              <a:prstGeom prst="rect">
                <a:avLst/>
              </a:prstGeom>
              <a:blipFill>
                <a:blip r:embed="rId9"/>
                <a:stretch>
                  <a:fillRect b="-943"/>
                </a:stretch>
              </a:blipFill>
            </p:spPr>
            <p:txBody>
              <a:bodyPr/>
              <a:lstStyle/>
              <a:p>
                <a:r>
                  <a:rPr lang="es-EC">
                    <a:noFill/>
                  </a:rPr>
                  <a:t> </a:t>
                </a:r>
              </a:p>
            </p:txBody>
          </p:sp>
        </mc:Fallback>
      </mc:AlternateContent>
    </p:spTree>
    <p:extLst>
      <p:ext uri="{BB962C8B-B14F-4D97-AF65-F5344CB8AC3E}">
        <p14:creationId xmlns:p14="http://schemas.microsoft.com/office/powerpoint/2010/main" val="1612756506"/>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12</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168029" cy="523220"/>
          </a:xfrm>
          <a:prstGeom prst="rect">
            <a:avLst/>
          </a:prstGeom>
          <a:noFill/>
        </p:spPr>
        <p:txBody>
          <a:bodyPr wrap="none" rtlCol="0">
            <a:spAutoFit/>
          </a:bodyPr>
          <a:lstStyle/>
          <a:p>
            <a:r>
              <a:rPr lang="es-US" sz="2800" b="1">
                <a:solidFill>
                  <a:schemeClr val="bg1"/>
                </a:solidFill>
              </a:rPr>
              <a:t>3. Desarrollo</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5. Conclusiones y recomendaciones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11447284" cy="677301"/>
          </a:xfrm>
        </p:spPr>
        <p:txBody>
          <a:bodyPr>
            <a:noAutofit/>
          </a:bodyPr>
          <a:lstStyle/>
          <a:p>
            <a:r>
              <a:rPr lang="es-ES" sz="4000" dirty="0">
                <a:latin typeface="Times New Roman" panose="02020603050405020304" pitchFamily="18" charset="0"/>
                <a:cs typeface="Times New Roman" panose="02020603050405020304" pitchFamily="18" charset="0"/>
              </a:rPr>
              <a:t>Elevador </a:t>
            </a:r>
            <a:endParaRPr lang="es-EC" sz="4000" dirty="0">
              <a:latin typeface="Times New Roman" panose="02020603050405020304" pitchFamily="18" charset="0"/>
              <a:cs typeface="Times New Roman" panose="02020603050405020304" pitchFamily="18" charset="0"/>
            </a:endParaRPr>
          </a:p>
        </p:txBody>
      </p:sp>
      <p:pic>
        <p:nvPicPr>
          <p:cNvPr id="24" name="Imagen 23">
            <a:extLst>
              <a:ext uri="{FF2B5EF4-FFF2-40B4-BE49-F238E27FC236}">
                <a16:creationId xmlns:a16="http://schemas.microsoft.com/office/drawing/2014/main" id="{30668097-DEC8-42E8-AF11-36AF0C28B6F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124761" y="3866075"/>
            <a:ext cx="3306445" cy="1567815"/>
          </a:xfrm>
          <a:prstGeom prst="rect">
            <a:avLst/>
          </a:prstGeom>
        </p:spPr>
      </p:pic>
      <p:sp>
        <p:nvSpPr>
          <p:cNvPr id="34" name="CuadroTexto 33">
            <a:extLst>
              <a:ext uri="{FF2B5EF4-FFF2-40B4-BE49-F238E27FC236}">
                <a16:creationId xmlns:a16="http://schemas.microsoft.com/office/drawing/2014/main" id="{13BD911C-FA6D-483E-8191-A8990EF19784}"/>
              </a:ext>
            </a:extLst>
          </p:cNvPr>
          <p:cNvSpPr txBox="1"/>
          <p:nvPr/>
        </p:nvSpPr>
        <p:spPr>
          <a:xfrm>
            <a:off x="127215" y="3368619"/>
            <a:ext cx="6184230" cy="369332"/>
          </a:xfrm>
          <a:prstGeom prst="rect">
            <a:avLst/>
          </a:prstGeom>
          <a:noFill/>
        </p:spPr>
        <p:txBody>
          <a:bodyPr wrap="square">
            <a:spAutoFit/>
          </a:bodyPr>
          <a:lstStyle/>
          <a:p>
            <a:r>
              <a:rPr lang="es-EC" sz="1800" dirty="0">
                <a:effectLst/>
                <a:latin typeface="Times New Roman" panose="02020603050405020304" pitchFamily="18" charset="0"/>
                <a:ea typeface="Calibri" panose="020F0502020204030204" pitchFamily="34" charset="0"/>
                <a:cs typeface="Times New Roman" panose="02020603050405020304" pitchFamily="18" charset="0"/>
              </a:rPr>
              <a:t>Reacciones en los apoyos del elevador en posición inicial</a:t>
            </a:r>
            <a:endParaRPr lang="es-EC"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5" name="CuadroTexto 34">
                <a:extLst>
                  <a:ext uri="{FF2B5EF4-FFF2-40B4-BE49-F238E27FC236}">
                    <a16:creationId xmlns:a16="http://schemas.microsoft.com/office/drawing/2014/main" id="{F6336793-E5C5-4A2D-928F-DB00E5AC7FD5}"/>
                  </a:ext>
                </a:extLst>
              </p:cNvPr>
              <p:cNvSpPr txBox="1"/>
              <p:nvPr/>
            </p:nvSpPr>
            <p:spPr>
              <a:xfrm>
                <a:off x="-558726" y="5474581"/>
                <a:ext cx="6184230" cy="748923"/>
              </a:xfrm>
              <a:prstGeom prst="rect">
                <a:avLst/>
              </a:prstGeom>
              <a:noFill/>
            </p:spPr>
            <p:txBody>
              <a:bodyPr wrap="square">
                <a:spAutoFit/>
              </a:bodyPr>
              <a:lstStyle/>
              <a:p>
                <a:pPr algn="ctr">
                  <a:lnSpc>
                    <a:spcPct val="200000"/>
                  </a:lnSpc>
                  <a:spcAft>
                    <a:spcPts val="800"/>
                  </a:spcAft>
                </a:pPr>
                <a14:m>
                  <m:oMathPara xmlns:m="http://schemas.openxmlformats.org/officeDocument/2006/math">
                    <m:oMathParaPr>
                      <m:jc m:val="centerGroup"/>
                    </m:oMathParaPr>
                    <m:oMath xmlns:m="http://schemas.openxmlformats.org/officeDocument/2006/math">
                      <m:sSub>
                        <m:sSubPr>
                          <m:ctrlPr>
                            <a:rPr lang="es-EC" sz="12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𝐵</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=15 </m:t>
                      </m:r>
                      <m:d>
                        <m:dPr>
                          <m:begChr m:val="["/>
                          <m:end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𝑘𝑔</m:t>
                          </m:r>
                        </m:e>
                      </m:d>
                    </m:oMath>
                  </m:oMathPara>
                </a14:m>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𝐴</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=15 </m:t>
                      </m:r>
                      <m:d>
                        <m:dPr>
                          <m:begChr m:val="["/>
                          <m:endChr m:val="]"/>
                          <m:ctrlPr>
                            <a:rPr lang="es-EC" sz="1200" i="1">
                              <a:effectLst/>
                              <a:latin typeface="Cambria Math" panose="02040503050406030204" pitchFamily="18" charset="0"/>
                            </a:rPr>
                          </m:ctrlPr>
                        </m:d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𝑘𝑔</m:t>
                          </m:r>
                        </m:e>
                      </m:d>
                    </m:oMath>
                  </m:oMathPara>
                </a14:m>
                <a:endParaRPr lang="es-EC" sz="1200" dirty="0"/>
              </a:p>
            </p:txBody>
          </p:sp>
        </mc:Choice>
        <mc:Fallback>
          <p:sp>
            <p:nvSpPr>
              <p:cNvPr id="35" name="CuadroTexto 34">
                <a:extLst>
                  <a:ext uri="{FF2B5EF4-FFF2-40B4-BE49-F238E27FC236}">
                    <a16:creationId xmlns:a16="http://schemas.microsoft.com/office/drawing/2014/main" id="{F6336793-E5C5-4A2D-928F-DB00E5AC7FD5}"/>
                  </a:ext>
                </a:extLst>
              </p:cNvPr>
              <p:cNvSpPr txBox="1">
                <a:spLocks noRot="1" noChangeAspect="1" noMove="1" noResize="1" noEditPoints="1" noAdjustHandles="1" noChangeArrowheads="1" noChangeShapeType="1" noTextEdit="1"/>
              </p:cNvSpPr>
              <p:nvPr/>
            </p:nvSpPr>
            <p:spPr>
              <a:xfrm>
                <a:off x="-558726" y="5474581"/>
                <a:ext cx="6184230" cy="748923"/>
              </a:xfrm>
              <a:prstGeom prst="rect">
                <a:avLst/>
              </a:prstGeom>
              <a:blipFill>
                <a:blip r:embed="rId5"/>
                <a:stretch>
                  <a:fillRect b="-1626"/>
                </a:stretch>
              </a:blipFill>
            </p:spPr>
            <p:txBody>
              <a:bodyPr/>
              <a:lstStyle/>
              <a:p>
                <a:r>
                  <a:rPr lang="es-EC">
                    <a:noFill/>
                  </a:rPr>
                  <a:t> </a:t>
                </a:r>
              </a:p>
            </p:txBody>
          </p:sp>
        </mc:Fallback>
      </mc:AlternateContent>
      <p:pic>
        <p:nvPicPr>
          <p:cNvPr id="36" name="Imagen 35">
            <a:extLst>
              <a:ext uri="{FF2B5EF4-FFF2-40B4-BE49-F238E27FC236}">
                <a16:creationId xmlns:a16="http://schemas.microsoft.com/office/drawing/2014/main" id="{4CA53195-2645-4AAF-A5EA-EFBFCE3EB49D}"/>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7509316" y="3807120"/>
            <a:ext cx="3557923" cy="1724458"/>
          </a:xfrm>
          <a:prstGeom prst="rect">
            <a:avLst/>
          </a:prstGeom>
        </p:spPr>
      </p:pic>
      <p:sp>
        <p:nvSpPr>
          <p:cNvPr id="37" name="CuadroTexto 36">
            <a:extLst>
              <a:ext uri="{FF2B5EF4-FFF2-40B4-BE49-F238E27FC236}">
                <a16:creationId xmlns:a16="http://schemas.microsoft.com/office/drawing/2014/main" id="{EA0011EE-A658-4948-A9AF-81C7F3DFE3A4}"/>
              </a:ext>
            </a:extLst>
          </p:cNvPr>
          <p:cNvSpPr txBox="1"/>
          <p:nvPr/>
        </p:nvSpPr>
        <p:spPr>
          <a:xfrm>
            <a:off x="6311445" y="3391760"/>
            <a:ext cx="6298530" cy="369332"/>
          </a:xfrm>
          <a:prstGeom prst="rect">
            <a:avLst/>
          </a:prstGeom>
          <a:noFill/>
        </p:spPr>
        <p:txBody>
          <a:bodyPr wrap="square">
            <a:spAutoFit/>
          </a:bodyPr>
          <a:lstStyle/>
          <a:p>
            <a:r>
              <a:rPr lang="es-EC" sz="1800" dirty="0">
                <a:effectLst/>
                <a:latin typeface="Times New Roman" panose="02020603050405020304" pitchFamily="18" charset="0"/>
                <a:ea typeface="Calibri" panose="020F0502020204030204" pitchFamily="34" charset="0"/>
                <a:cs typeface="Times New Roman" panose="02020603050405020304" pitchFamily="18" charset="0"/>
              </a:rPr>
              <a:t>Reacciones en los apoyos del elevador en posición </a:t>
            </a:r>
            <a:r>
              <a:rPr lang="es-EC" dirty="0">
                <a:latin typeface="Times New Roman" panose="02020603050405020304" pitchFamily="18" charset="0"/>
                <a:ea typeface="Calibri" panose="020F0502020204030204" pitchFamily="34" charset="0"/>
                <a:cs typeface="Times New Roman" panose="02020603050405020304" pitchFamily="18" charset="0"/>
              </a:rPr>
              <a:t>final</a:t>
            </a:r>
            <a:endParaRPr lang="es-EC" dirty="0">
              <a:latin typeface="Times New Roman" panose="02020603050405020304" pitchFamily="18" charset="0"/>
              <a:cs typeface="Times New Roman" panose="02020603050405020304" pitchFamily="18" charset="0"/>
            </a:endParaRPr>
          </a:p>
        </p:txBody>
      </p:sp>
      <p:pic>
        <p:nvPicPr>
          <p:cNvPr id="38" name="Imagen 37">
            <a:extLst>
              <a:ext uri="{FF2B5EF4-FFF2-40B4-BE49-F238E27FC236}">
                <a16:creationId xmlns:a16="http://schemas.microsoft.com/office/drawing/2014/main" id="{382EF578-5E2E-4CF6-A045-AE997CC55EDA}"/>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611309" y="1152175"/>
            <a:ext cx="1918831" cy="2125818"/>
          </a:xfrm>
          <a:prstGeom prst="rect">
            <a:avLst/>
          </a:prstGeom>
        </p:spPr>
      </p:pic>
      <p:pic>
        <p:nvPicPr>
          <p:cNvPr id="39" name="Imagen 38">
            <a:extLst>
              <a:ext uri="{FF2B5EF4-FFF2-40B4-BE49-F238E27FC236}">
                <a16:creationId xmlns:a16="http://schemas.microsoft.com/office/drawing/2014/main" id="{93A9EC5C-9F6D-4E4A-ABBA-B9C9E4741009}"/>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6484515" y="1478953"/>
            <a:ext cx="3343275" cy="1460500"/>
          </a:xfrm>
          <a:prstGeom prst="rect">
            <a:avLst/>
          </a:prstGeom>
        </p:spPr>
      </p:pic>
      <p:sp>
        <p:nvSpPr>
          <p:cNvPr id="40" name="CuadroTexto 39">
            <a:extLst>
              <a:ext uri="{FF2B5EF4-FFF2-40B4-BE49-F238E27FC236}">
                <a16:creationId xmlns:a16="http://schemas.microsoft.com/office/drawing/2014/main" id="{065F0A0E-7BE7-457A-97F7-37E173DDF206}"/>
              </a:ext>
            </a:extLst>
          </p:cNvPr>
          <p:cNvSpPr txBox="1"/>
          <p:nvPr/>
        </p:nvSpPr>
        <p:spPr>
          <a:xfrm>
            <a:off x="3068986" y="742152"/>
            <a:ext cx="7663182" cy="369332"/>
          </a:xfrm>
          <a:prstGeom prst="rect">
            <a:avLst/>
          </a:prstGeom>
          <a:noFill/>
        </p:spPr>
        <p:txBody>
          <a:bodyPr wrap="square">
            <a:spAutoFit/>
          </a:bodyPr>
          <a:lstStyle/>
          <a:p>
            <a:r>
              <a:rPr lang="es-ES" dirty="0">
                <a:latin typeface="Times New Roman" panose="02020603050405020304" pitchFamily="18" charset="0"/>
                <a:cs typeface="Times New Roman" panose="02020603050405020304" pitchFamily="18" charset="0"/>
              </a:rPr>
              <a:t>Análisis en posición final e inicial para el dimensionamiento de los eslabones </a:t>
            </a:r>
            <a:endParaRPr lang="es-EC"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1" name="CuadroTexto 40">
                <a:extLst>
                  <a:ext uri="{FF2B5EF4-FFF2-40B4-BE49-F238E27FC236}">
                    <a16:creationId xmlns:a16="http://schemas.microsoft.com/office/drawing/2014/main" id="{DAD0DF16-BC27-46B3-9F2A-653E735C7766}"/>
                  </a:ext>
                </a:extLst>
              </p:cNvPr>
              <p:cNvSpPr txBox="1"/>
              <p:nvPr/>
            </p:nvSpPr>
            <p:spPr>
              <a:xfrm>
                <a:off x="5625504" y="5559263"/>
                <a:ext cx="6581274" cy="646331"/>
              </a:xfrm>
              <a:prstGeom prst="rect">
                <a:avLst/>
              </a:prstGeom>
              <a:noFill/>
            </p:spPr>
            <p:txBody>
              <a:bodyPr wrap="square">
                <a:spAutoFit/>
              </a:bodyPr>
              <a:lstStyle/>
              <a:p>
                <a:pPr algn="ctr">
                  <a:lnSpc>
                    <a:spcPct val="200000"/>
                  </a:lnSpc>
                  <a:spcAft>
                    <a:spcPts val="800"/>
                  </a:spcAft>
                </a:pPr>
                <a14:m>
                  <m:oMathPara xmlns:m="http://schemas.openxmlformats.org/officeDocument/2006/math">
                    <m:oMathParaPr>
                      <m:jc m:val="centerGroup"/>
                    </m:oMathParaPr>
                    <m:oMath xmlns:m="http://schemas.openxmlformats.org/officeDocument/2006/math">
                      <m:sSub>
                        <m:sSubPr>
                          <m:ctrlPr>
                            <a:rPr lang="es-EC" sz="12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𝐵</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=20.63 </m:t>
                      </m:r>
                      <m:d>
                        <m:dPr>
                          <m:begChr m:val="["/>
                          <m:endChr m:val="]"/>
                          <m:ctrlPr>
                            <a:rPr lang="es-EC"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𝑘𝑔</m:t>
                          </m:r>
                        </m:e>
                      </m:d>
                    </m:oMath>
                  </m:oMathPara>
                </a14:m>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𝐴</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=9.67 </m:t>
                      </m:r>
                      <m:d>
                        <m:dPr>
                          <m:begChr m:val="["/>
                          <m:endChr m:val="]"/>
                          <m:ctrlPr>
                            <a:rPr lang="es-EC" sz="1200" i="1">
                              <a:effectLst/>
                              <a:latin typeface="Cambria Math" panose="02040503050406030204" pitchFamily="18" charset="0"/>
                            </a:rPr>
                          </m:ctrlPr>
                        </m:d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𝑘𝑔</m:t>
                          </m:r>
                        </m:e>
                      </m:d>
                    </m:oMath>
                  </m:oMathPara>
                </a14:m>
                <a:endParaRPr lang="es-EC" sz="1200" dirty="0"/>
              </a:p>
            </p:txBody>
          </p:sp>
        </mc:Choice>
        <mc:Fallback>
          <p:sp>
            <p:nvSpPr>
              <p:cNvPr id="41" name="CuadroTexto 40">
                <a:extLst>
                  <a:ext uri="{FF2B5EF4-FFF2-40B4-BE49-F238E27FC236}">
                    <a16:creationId xmlns:a16="http://schemas.microsoft.com/office/drawing/2014/main" id="{DAD0DF16-BC27-46B3-9F2A-653E735C7766}"/>
                  </a:ext>
                </a:extLst>
              </p:cNvPr>
              <p:cNvSpPr txBox="1">
                <a:spLocks noRot="1" noChangeAspect="1" noMove="1" noResize="1" noEditPoints="1" noAdjustHandles="1" noChangeArrowheads="1" noChangeShapeType="1" noTextEdit="1"/>
              </p:cNvSpPr>
              <p:nvPr/>
            </p:nvSpPr>
            <p:spPr>
              <a:xfrm>
                <a:off x="5625504" y="5559263"/>
                <a:ext cx="6581274" cy="646331"/>
              </a:xfrm>
              <a:prstGeom prst="rect">
                <a:avLst/>
              </a:prstGeom>
              <a:blipFill>
                <a:blip r:embed="rId9"/>
                <a:stretch>
                  <a:fillRect b="-943"/>
                </a:stretch>
              </a:blipFill>
            </p:spPr>
            <p:txBody>
              <a:bodyPr/>
              <a:lstStyle/>
              <a:p>
                <a:r>
                  <a:rPr lang="es-EC">
                    <a:noFill/>
                  </a:rPr>
                  <a:t> </a:t>
                </a:r>
              </a:p>
            </p:txBody>
          </p:sp>
        </mc:Fallback>
      </mc:AlternateContent>
    </p:spTree>
    <p:extLst>
      <p:ext uri="{BB962C8B-B14F-4D97-AF65-F5344CB8AC3E}">
        <p14:creationId xmlns:p14="http://schemas.microsoft.com/office/powerpoint/2010/main" val="2269043091"/>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13</a:t>
            </a:r>
          </a:p>
        </p:txBody>
      </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168029" cy="523220"/>
          </a:xfrm>
          <a:prstGeom prst="rect">
            <a:avLst/>
          </a:prstGeom>
          <a:noFill/>
        </p:spPr>
        <p:txBody>
          <a:bodyPr wrap="none" rtlCol="0">
            <a:spAutoFit/>
          </a:bodyPr>
          <a:lstStyle/>
          <a:p>
            <a:r>
              <a:rPr lang="es-US" sz="2800" b="1">
                <a:solidFill>
                  <a:schemeClr val="bg1"/>
                </a:solidFill>
              </a:rPr>
              <a:t>3. Desarrollo</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5. Conclusiones y recomendaciones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11447284" cy="677301"/>
          </a:xfrm>
        </p:spPr>
        <p:txBody>
          <a:bodyPr>
            <a:noAutofit/>
          </a:bodyPr>
          <a:lstStyle/>
          <a:p>
            <a:r>
              <a:rPr lang="es-ES" sz="4000" dirty="0">
                <a:latin typeface="Times New Roman" panose="02020603050405020304" pitchFamily="18" charset="0"/>
                <a:cs typeface="Times New Roman" panose="02020603050405020304" pitchFamily="18" charset="0"/>
              </a:rPr>
              <a:t>Elevador </a:t>
            </a:r>
            <a:endParaRPr lang="es-EC" sz="4000" dirty="0">
              <a:latin typeface="Times New Roman" panose="02020603050405020304" pitchFamily="18" charset="0"/>
              <a:cs typeface="Times New Roman" panose="02020603050405020304" pitchFamily="18" charset="0"/>
            </a:endParaRPr>
          </a:p>
        </p:txBody>
      </p:sp>
      <p:pic>
        <p:nvPicPr>
          <p:cNvPr id="6145" name="Imagen 67">
            <a:extLst>
              <a:ext uri="{FF2B5EF4-FFF2-40B4-BE49-F238E27FC236}">
                <a16:creationId xmlns:a16="http://schemas.microsoft.com/office/drawing/2014/main" id="{885F4EAD-BB0D-4E7F-8CC5-007C5EC80A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5593" y="1454368"/>
            <a:ext cx="2362200" cy="1781175"/>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2265D77D-0945-45DC-951C-571F847E1D1E}"/>
              </a:ext>
            </a:extLst>
          </p:cNvPr>
          <p:cNvPicPr>
            <a:picLocks noChangeAspect="1"/>
          </p:cNvPicPr>
          <p:nvPr/>
        </p:nvPicPr>
        <p:blipFill>
          <a:blip r:embed="rId6"/>
          <a:stretch>
            <a:fillRect/>
          </a:stretch>
        </p:blipFill>
        <p:spPr>
          <a:xfrm>
            <a:off x="58916" y="3429000"/>
            <a:ext cx="5491480" cy="1633220"/>
          </a:xfrm>
          <a:prstGeom prst="rect">
            <a:avLst/>
          </a:prstGeom>
        </p:spPr>
      </p:pic>
      <mc:AlternateContent xmlns:mc="http://schemas.openxmlformats.org/markup-compatibility/2006">
        <mc:Choice xmlns:a14="http://schemas.microsoft.com/office/drawing/2010/main" Requires="a14">
          <p:sp>
            <p:nvSpPr>
              <p:cNvPr id="45" name="CuadroTexto 44">
                <a:extLst>
                  <a:ext uri="{FF2B5EF4-FFF2-40B4-BE49-F238E27FC236}">
                    <a16:creationId xmlns:a16="http://schemas.microsoft.com/office/drawing/2014/main" id="{0EB43AF7-B959-4DD2-9B29-3B0558A57B56}"/>
                  </a:ext>
                </a:extLst>
              </p:cNvPr>
              <p:cNvSpPr txBox="1"/>
              <p:nvPr/>
            </p:nvSpPr>
            <p:spPr>
              <a:xfrm>
                <a:off x="5782558" y="2940689"/>
                <a:ext cx="618423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𝑇</m:t>
                      </m:r>
                      <m:r>
                        <a:rPr lang="es-EC" i="0">
                          <a:latin typeface="Cambria Math" panose="02040503050406030204" pitchFamily="18" charset="0"/>
                        </a:rPr>
                        <m:t>=1.248 </m:t>
                      </m:r>
                      <m:r>
                        <m:rPr>
                          <m:sty m:val="p"/>
                        </m:rPr>
                        <a:rPr lang="es-EC" i="0">
                          <a:latin typeface="Cambria Math" panose="02040503050406030204" pitchFamily="18" charset="0"/>
                        </a:rPr>
                        <m:t>N</m:t>
                      </m:r>
                      <m:r>
                        <a:rPr lang="es-EC" i="0">
                          <a:latin typeface="Cambria Math" panose="02040503050406030204" pitchFamily="18" charset="0"/>
                        </a:rPr>
                        <m:t>∙</m:t>
                      </m:r>
                      <m:r>
                        <m:rPr>
                          <m:sty m:val="p"/>
                        </m:rPr>
                        <a:rPr lang="es-EC" i="0">
                          <a:latin typeface="Cambria Math" panose="02040503050406030204" pitchFamily="18" charset="0"/>
                        </a:rPr>
                        <m:t>m</m:t>
                      </m:r>
                      <m:r>
                        <a:rPr lang="es-ES" b="0" i="0" smtClean="0">
                          <a:latin typeface="Cambria Math" panose="02040503050406030204" pitchFamily="18" charset="0"/>
                        </a:rPr>
                        <m:t> </m:t>
                      </m:r>
                      <m:r>
                        <m:rPr>
                          <m:sty m:val="p"/>
                        </m:rPr>
                        <a:rPr lang="es-ES" b="0" i="0" smtClean="0">
                          <a:latin typeface="Cambria Math" panose="02040503050406030204" pitchFamily="18" charset="0"/>
                        </a:rPr>
                        <m:t>en</m:t>
                      </m:r>
                      <m:r>
                        <a:rPr lang="es-ES" b="0" i="0" smtClean="0">
                          <a:latin typeface="Cambria Math" panose="02040503050406030204" pitchFamily="18" charset="0"/>
                        </a:rPr>
                        <m:t> </m:t>
                      </m:r>
                      <m:r>
                        <m:rPr>
                          <m:sty m:val="p"/>
                        </m:rPr>
                        <a:rPr lang="es-ES" b="0" i="0" smtClean="0">
                          <a:latin typeface="Cambria Math" panose="02040503050406030204" pitchFamily="18" charset="0"/>
                        </a:rPr>
                        <m:t>ascenso</m:t>
                      </m:r>
                    </m:oMath>
                  </m:oMathPara>
                </a14:m>
                <a:endParaRPr lang="es-EC" dirty="0"/>
              </a:p>
            </p:txBody>
          </p:sp>
        </mc:Choice>
        <mc:Fallback>
          <p:sp>
            <p:nvSpPr>
              <p:cNvPr id="45" name="CuadroTexto 44">
                <a:extLst>
                  <a:ext uri="{FF2B5EF4-FFF2-40B4-BE49-F238E27FC236}">
                    <a16:creationId xmlns:a16="http://schemas.microsoft.com/office/drawing/2014/main" id="{0EB43AF7-B959-4DD2-9B29-3B0558A57B56}"/>
                  </a:ext>
                </a:extLst>
              </p:cNvPr>
              <p:cNvSpPr txBox="1">
                <a:spLocks noRot="1" noChangeAspect="1" noMove="1" noResize="1" noEditPoints="1" noAdjustHandles="1" noChangeArrowheads="1" noChangeShapeType="1" noTextEdit="1"/>
              </p:cNvSpPr>
              <p:nvPr/>
            </p:nvSpPr>
            <p:spPr>
              <a:xfrm>
                <a:off x="5782558" y="2940689"/>
                <a:ext cx="6184230" cy="369332"/>
              </a:xfrm>
              <a:prstGeom prst="rect">
                <a:avLst/>
              </a:prstGeom>
              <a:blipFill>
                <a:blip r:embed="rId7"/>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46" name="CuadroTexto 45">
                <a:extLst>
                  <a:ext uri="{FF2B5EF4-FFF2-40B4-BE49-F238E27FC236}">
                    <a16:creationId xmlns:a16="http://schemas.microsoft.com/office/drawing/2014/main" id="{0F97F280-3C50-429B-9772-D0F277C1FF3D}"/>
                  </a:ext>
                </a:extLst>
              </p:cNvPr>
              <p:cNvSpPr txBox="1"/>
              <p:nvPr/>
            </p:nvSpPr>
            <p:spPr>
              <a:xfrm>
                <a:off x="5991728" y="4603614"/>
                <a:ext cx="618423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𝑇</m:t>
                      </m:r>
                      <m:r>
                        <a:rPr lang="es-EC" i="0">
                          <a:latin typeface="Cambria Math" panose="02040503050406030204" pitchFamily="18" charset="0"/>
                        </a:rPr>
                        <m:t>=0.837 </m:t>
                      </m:r>
                      <m:r>
                        <m:rPr>
                          <m:sty m:val="p"/>
                        </m:rPr>
                        <a:rPr lang="es-EC" i="0">
                          <a:latin typeface="Cambria Math" panose="02040503050406030204" pitchFamily="18" charset="0"/>
                        </a:rPr>
                        <m:t>N</m:t>
                      </m:r>
                      <m:r>
                        <a:rPr lang="es-EC" i="0">
                          <a:latin typeface="Cambria Math" panose="02040503050406030204" pitchFamily="18" charset="0"/>
                        </a:rPr>
                        <m:t>∙</m:t>
                      </m:r>
                      <m:r>
                        <m:rPr>
                          <m:sty m:val="p"/>
                        </m:rPr>
                        <a:rPr lang="es-EC" i="0">
                          <a:latin typeface="Cambria Math" panose="02040503050406030204" pitchFamily="18" charset="0"/>
                        </a:rPr>
                        <m:t>m</m:t>
                      </m:r>
                      <m:r>
                        <a:rPr lang="es-ES" b="0" i="0" smtClean="0">
                          <a:latin typeface="Cambria Math" panose="02040503050406030204" pitchFamily="18" charset="0"/>
                        </a:rPr>
                        <m:t> </m:t>
                      </m:r>
                      <m:r>
                        <m:rPr>
                          <m:sty m:val="p"/>
                        </m:rPr>
                        <a:rPr lang="es-ES" b="0" i="0" smtClean="0">
                          <a:latin typeface="Cambria Math" panose="02040503050406030204" pitchFamily="18" charset="0"/>
                        </a:rPr>
                        <m:t>en</m:t>
                      </m:r>
                      <m:r>
                        <a:rPr lang="es-ES" b="0" i="0" smtClean="0">
                          <a:latin typeface="Cambria Math" panose="02040503050406030204" pitchFamily="18" charset="0"/>
                        </a:rPr>
                        <m:t> </m:t>
                      </m:r>
                      <m:r>
                        <m:rPr>
                          <m:sty m:val="p"/>
                        </m:rPr>
                        <a:rPr lang="es-ES" b="0" i="0" smtClean="0">
                          <a:latin typeface="Cambria Math" panose="02040503050406030204" pitchFamily="18" charset="0"/>
                        </a:rPr>
                        <m:t>descenso</m:t>
                      </m:r>
                    </m:oMath>
                  </m:oMathPara>
                </a14:m>
                <a:endParaRPr lang="es-EC" dirty="0"/>
              </a:p>
            </p:txBody>
          </p:sp>
        </mc:Choice>
        <mc:Fallback>
          <p:sp>
            <p:nvSpPr>
              <p:cNvPr id="46" name="CuadroTexto 45">
                <a:extLst>
                  <a:ext uri="{FF2B5EF4-FFF2-40B4-BE49-F238E27FC236}">
                    <a16:creationId xmlns:a16="http://schemas.microsoft.com/office/drawing/2014/main" id="{0F97F280-3C50-429B-9772-D0F277C1FF3D}"/>
                  </a:ext>
                </a:extLst>
              </p:cNvPr>
              <p:cNvSpPr txBox="1">
                <a:spLocks noRot="1" noChangeAspect="1" noMove="1" noResize="1" noEditPoints="1" noAdjustHandles="1" noChangeArrowheads="1" noChangeShapeType="1" noTextEdit="1"/>
              </p:cNvSpPr>
              <p:nvPr/>
            </p:nvSpPr>
            <p:spPr>
              <a:xfrm>
                <a:off x="5991728" y="4603614"/>
                <a:ext cx="6184230" cy="369332"/>
              </a:xfrm>
              <a:prstGeom prst="rect">
                <a:avLst/>
              </a:prstGeom>
              <a:blipFill>
                <a:blip r:embed="rId8"/>
                <a:stretch>
                  <a:fillRect/>
                </a:stretch>
              </a:blipFill>
            </p:spPr>
            <p:txBody>
              <a:bodyPr/>
              <a:lstStyle/>
              <a:p>
                <a:r>
                  <a:rPr lang="es-EC">
                    <a:noFill/>
                  </a:rPr>
                  <a:t> </a:t>
                </a:r>
              </a:p>
            </p:txBody>
          </p:sp>
        </mc:Fallback>
      </mc:AlternateContent>
      <p:pic>
        <p:nvPicPr>
          <p:cNvPr id="22" name="Imagen 21">
            <a:extLst>
              <a:ext uri="{FF2B5EF4-FFF2-40B4-BE49-F238E27FC236}">
                <a16:creationId xmlns:a16="http://schemas.microsoft.com/office/drawing/2014/main" id="{96EA559E-35FB-48C0-A442-EAE1C874A27C}"/>
              </a:ext>
            </a:extLst>
          </p:cNvPr>
          <p:cNvPicPr>
            <a:picLocks noChangeAspect="1"/>
          </p:cNvPicPr>
          <p:nvPr/>
        </p:nvPicPr>
        <p:blipFill>
          <a:blip r:embed="rId9"/>
          <a:stretch>
            <a:fillRect/>
          </a:stretch>
        </p:blipFill>
        <p:spPr>
          <a:xfrm>
            <a:off x="3578861" y="719082"/>
            <a:ext cx="9482932" cy="1065843"/>
          </a:xfrm>
          <a:prstGeom prst="rect">
            <a:avLst/>
          </a:prstGeom>
        </p:spPr>
      </p:pic>
      <p:pic>
        <p:nvPicPr>
          <p:cNvPr id="26" name="Imagen 25">
            <a:extLst>
              <a:ext uri="{FF2B5EF4-FFF2-40B4-BE49-F238E27FC236}">
                <a16:creationId xmlns:a16="http://schemas.microsoft.com/office/drawing/2014/main" id="{16423A46-C5A5-47F0-B638-2824A342A43E}"/>
              </a:ext>
            </a:extLst>
          </p:cNvPr>
          <p:cNvPicPr>
            <a:picLocks noChangeAspect="1"/>
          </p:cNvPicPr>
          <p:nvPr/>
        </p:nvPicPr>
        <p:blipFill>
          <a:blip r:embed="rId10"/>
          <a:stretch>
            <a:fillRect/>
          </a:stretch>
        </p:blipFill>
        <p:spPr>
          <a:xfrm>
            <a:off x="4943361" y="1958211"/>
            <a:ext cx="7473589" cy="840001"/>
          </a:xfrm>
          <a:prstGeom prst="rect">
            <a:avLst/>
          </a:prstGeom>
        </p:spPr>
      </p:pic>
      <p:pic>
        <p:nvPicPr>
          <p:cNvPr id="48" name="Imagen 47">
            <a:extLst>
              <a:ext uri="{FF2B5EF4-FFF2-40B4-BE49-F238E27FC236}">
                <a16:creationId xmlns:a16="http://schemas.microsoft.com/office/drawing/2014/main" id="{83C63508-0AAB-490F-B343-8C492E76A275}"/>
              </a:ext>
            </a:extLst>
          </p:cNvPr>
          <p:cNvPicPr>
            <a:picLocks noChangeAspect="1"/>
          </p:cNvPicPr>
          <p:nvPr/>
        </p:nvPicPr>
        <p:blipFill>
          <a:blip r:embed="rId11"/>
          <a:stretch>
            <a:fillRect/>
          </a:stretch>
        </p:blipFill>
        <p:spPr>
          <a:xfrm>
            <a:off x="4943361" y="3794724"/>
            <a:ext cx="7473589" cy="808890"/>
          </a:xfrm>
          <a:prstGeom prst="rect">
            <a:avLst/>
          </a:prstGeom>
        </p:spPr>
      </p:pic>
      <p:pic>
        <p:nvPicPr>
          <p:cNvPr id="50" name="Imagen 49">
            <a:extLst>
              <a:ext uri="{FF2B5EF4-FFF2-40B4-BE49-F238E27FC236}">
                <a16:creationId xmlns:a16="http://schemas.microsoft.com/office/drawing/2014/main" id="{59269020-4D43-4EC6-81E4-F3CB6086F956}"/>
              </a:ext>
            </a:extLst>
          </p:cNvPr>
          <p:cNvPicPr>
            <a:picLocks noChangeAspect="1"/>
          </p:cNvPicPr>
          <p:nvPr/>
        </p:nvPicPr>
        <p:blipFill>
          <a:blip r:embed="rId12"/>
          <a:stretch>
            <a:fillRect/>
          </a:stretch>
        </p:blipFill>
        <p:spPr>
          <a:xfrm>
            <a:off x="4570725" y="5534090"/>
            <a:ext cx="9144014" cy="719002"/>
          </a:xfrm>
          <a:prstGeom prst="rect">
            <a:avLst/>
          </a:prstGeom>
        </p:spPr>
      </p:pic>
      <p:sp>
        <p:nvSpPr>
          <p:cNvPr id="54" name="CuadroTexto 53">
            <a:extLst>
              <a:ext uri="{FF2B5EF4-FFF2-40B4-BE49-F238E27FC236}">
                <a16:creationId xmlns:a16="http://schemas.microsoft.com/office/drawing/2014/main" id="{9208BD7A-D4D1-4F56-8995-CBF0C01B0FAC}"/>
              </a:ext>
            </a:extLst>
          </p:cNvPr>
          <p:cNvSpPr txBox="1"/>
          <p:nvPr/>
        </p:nvSpPr>
        <p:spPr>
          <a:xfrm>
            <a:off x="6877563" y="5101428"/>
            <a:ext cx="6184230" cy="369332"/>
          </a:xfrm>
          <a:prstGeom prst="rect">
            <a:avLst/>
          </a:prstGeom>
          <a:noFill/>
        </p:spPr>
        <p:txBody>
          <a:bodyPr wrap="square">
            <a:spAutoFit/>
          </a:bodyPr>
          <a:lstStyle/>
          <a:p>
            <a:pPr/>
            <a:r>
              <a:rPr lang="es-ES" dirty="0">
                <a:latin typeface="Times New Roman" panose="02020603050405020304" pitchFamily="18" charset="0"/>
                <a:cs typeface="Times New Roman" panose="02020603050405020304" pitchFamily="18" charset="0"/>
              </a:rPr>
              <a:t>Potencia requerida con el torque de 1.25 Nm</a:t>
            </a:r>
            <a:endParaRPr lang="es-EC" dirty="0">
              <a:latin typeface="Times New Roman" panose="02020603050405020304" pitchFamily="18" charset="0"/>
              <a:cs typeface="Times New Roman" panose="02020603050405020304" pitchFamily="18" charset="0"/>
            </a:endParaRPr>
          </a:p>
        </p:txBody>
      </p:sp>
      <p:pic>
        <p:nvPicPr>
          <p:cNvPr id="55" name="Imagen 54">
            <a:extLst>
              <a:ext uri="{FF2B5EF4-FFF2-40B4-BE49-F238E27FC236}">
                <a16:creationId xmlns:a16="http://schemas.microsoft.com/office/drawing/2014/main" id="{03DC4AF9-9C04-4402-AC2F-353BEF575D9D}"/>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1287450" y="4972946"/>
            <a:ext cx="3465022" cy="1187369"/>
          </a:xfrm>
          <a:prstGeom prst="rect">
            <a:avLst/>
          </a:prstGeom>
        </p:spPr>
      </p:pic>
    </p:spTree>
    <p:extLst>
      <p:ext uri="{BB962C8B-B14F-4D97-AF65-F5344CB8AC3E}">
        <p14:creationId xmlns:p14="http://schemas.microsoft.com/office/powerpoint/2010/main" val="1944413308"/>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14</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168029" cy="523220"/>
          </a:xfrm>
          <a:prstGeom prst="rect">
            <a:avLst/>
          </a:prstGeom>
          <a:noFill/>
        </p:spPr>
        <p:txBody>
          <a:bodyPr wrap="none" rtlCol="0">
            <a:spAutoFit/>
          </a:bodyPr>
          <a:lstStyle/>
          <a:p>
            <a:r>
              <a:rPr lang="es-US" sz="2800" b="1">
                <a:solidFill>
                  <a:schemeClr val="bg1"/>
                </a:solidFill>
              </a:rPr>
              <a:t>3. Desarrollo</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5. Conclusiones y recomendaciones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11447284" cy="677301"/>
          </a:xfrm>
        </p:spPr>
        <p:txBody>
          <a:bodyPr>
            <a:noAutofit/>
          </a:bodyPr>
          <a:lstStyle/>
          <a:p>
            <a:r>
              <a:rPr lang="es-ES" sz="4000" dirty="0">
                <a:latin typeface="Times New Roman" panose="02020603050405020304" pitchFamily="18" charset="0"/>
                <a:cs typeface="Times New Roman" panose="02020603050405020304" pitchFamily="18" charset="0"/>
              </a:rPr>
              <a:t>Actuador del Elevador y Telón</a:t>
            </a:r>
            <a:endParaRPr lang="es-EC" sz="4000" dirty="0">
              <a:latin typeface="Times New Roman" panose="02020603050405020304" pitchFamily="18" charset="0"/>
              <a:cs typeface="Times New Roman" panose="02020603050405020304" pitchFamily="18" charset="0"/>
            </a:endParaRPr>
          </a:p>
        </p:txBody>
      </p:sp>
      <p:pic>
        <p:nvPicPr>
          <p:cNvPr id="2" name="Imagen 1">
            <a:extLst>
              <a:ext uri="{FF2B5EF4-FFF2-40B4-BE49-F238E27FC236}">
                <a16:creationId xmlns:a16="http://schemas.microsoft.com/office/drawing/2014/main" id="{34A63EA6-A6CC-47DD-B197-46B1EF6BC49D}"/>
              </a:ext>
            </a:extLst>
          </p:cNvPr>
          <p:cNvPicPr>
            <a:picLocks noChangeAspect="1"/>
          </p:cNvPicPr>
          <p:nvPr/>
        </p:nvPicPr>
        <p:blipFill>
          <a:blip r:embed="rId4"/>
          <a:stretch>
            <a:fillRect/>
          </a:stretch>
        </p:blipFill>
        <p:spPr>
          <a:xfrm>
            <a:off x="1279894" y="1368226"/>
            <a:ext cx="6367143" cy="3469239"/>
          </a:xfrm>
          <a:prstGeom prst="rect">
            <a:avLst/>
          </a:prstGeom>
        </p:spPr>
      </p:pic>
      <p:pic>
        <p:nvPicPr>
          <p:cNvPr id="6" name="Imagen 5">
            <a:extLst>
              <a:ext uri="{FF2B5EF4-FFF2-40B4-BE49-F238E27FC236}">
                <a16:creationId xmlns:a16="http://schemas.microsoft.com/office/drawing/2014/main" id="{727FE20F-927D-4B0E-888B-4B6BAFD1B966}"/>
              </a:ext>
            </a:extLst>
          </p:cNvPr>
          <p:cNvPicPr>
            <a:picLocks noChangeAspect="1"/>
          </p:cNvPicPr>
          <p:nvPr/>
        </p:nvPicPr>
        <p:blipFill>
          <a:blip r:embed="rId5"/>
          <a:stretch>
            <a:fillRect/>
          </a:stretch>
        </p:blipFill>
        <p:spPr>
          <a:xfrm>
            <a:off x="1112914" y="4593254"/>
            <a:ext cx="6270216" cy="1841622"/>
          </a:xfrm>
          <a:prstGeom prst="rect">
            <a:avLst/>
          </a:prstGeom>
        </p:spPr>
      </p:pic>
      <p:sp>
        <p:nvSpPr>
          <p:cNvPr id="27" name="Rectangle 2">
            <a:extLst>
              <a:ext uri="{FF2B5EF4-FFF2-40B4-BE49-F238E27FC236}">
                <a16:creationId xmlns:a16="http://schemas.microsoft.com/office/drawing/2014/main" id="{0B182C30-5EA3-4AE1-8100-C2BA38439402}"/>
              </a:ext>
            </a:extLst>
          </p:cNvPr>
          <p:cNvSpPr>
            <a:spLocks noChangeArrowheads="1"/>
          </p:cNvSpPr>
          <p:nvPr/>
        </p:nvSpPr>
        <p:spPr bwMode="auto">
          <a:xfrm>
            <a:off x="7814018" y="1481678"/>
            <a:ext cx="37937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Con caja reductora se obtiene </a:t>
            </a:r>
            <a:endParaRPr kumimoji="0" lang="es-EC" altLang="es-EC"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11" name="Imagen 10">
            <a:extLst>
              <a:ext uri="{FF2B5EF4-FFF2-40B4-BE49-F238E27FC236}">
                <a16:creationId xmlns:a16="http://schemas.microsoft.com/office/drawing/2014/main" id="{E8C31355-FE97-4A76-9E8B-F6EC96DF2C5B}"/>
              </a:ext>
            </a:extLst>
          </p:cNvPr>
          <p:cNvPicPr>
            <a:picLocks noChangeAspect="1"/>
          </p:cNvPicPr>
          <p:nvPr/>
        </p:nvPicPr>
        <p:blipFill>
          <a:blip r:embed="rId6"/>
          <a:stretch>
            <a:fillRect/>
          </a:stretch>
        </p:blipFill>
        <p:spPr>
          <a:xfrm>
            <a:off x="6535518" y="1997930"/>
            <a:ext cx="6076036" cy="677301"/>
          </a:xfrm>
          <a:prstGeom prst="rect">
            <a:avLst/>
          </a:prstGeom>
        </p:spPr>
      </p:pic>
      <p:sp>
        <p:nvSpPr>
          <p:cNvPr id="34" name="Rectangle 2">
            <a:extLst>
              <a:ext uri="{FF2B5EF4-FFF2-40B4-BE49-F238E27FC236}">
                <a16:creationId xmlns:a16="http://schemas.microsoft.com/office/drawing/2014/main" id="{AC27302E-5EB3-4CAB-B9F0-65D97C271C27}"/>
              </a:ext>
            </a:extLst>
          </p:cNvPr>
          <p:cNvSpPr>
            <a:spLocks noChangeArrowheads="1"/>
          </p:cNvSpPr>
          <p:nvPr/>
        </p:nvSpPr>
        <p:spPr bwMode="auto">
          <a:xfrm>
            <a:off x="7814018" y="2633087"/>
            <a:ext cx="37937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ES" altLang="es-EC" dirty="0">
                <a:latin typeface="Times New Roman" panose="02020603050405020304" pitchFamily="18" charset="0"/>
                <a:cs typeface="Times New Roman" panose="02020603050405020304" pitchFamily="18" charset="0"/>
              </a:rPr>
              <a:t>Por la fuente de alimentación se tiene</a:t>
            </a:r>
            <a:r>
              <a:rPr kumimoji="0" lang="es-ES" altLang="es-EC"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s-EC" altLang="es-EC"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18" name="Imagen 17">
            <a:extLst>
              <a:ext uri="{FF2B5EF4-FFF2-40B4-BE49-F238E27FC236}">
                <a16:creationId xmlns:a16="http://schemas.microsoft.com/office/drawing/2014/main" id="{CAD9506B-D147-45F4-AD8F-70DBBD68D9A4}"/>
              </a:ext>
            </a:extLst>
          </p:cNvPr>
          <p:cNvPicPr>
            <a:picLocks noChangeAspect="1"/>
          </p:cNvPicPr>
          <p:nvPr/>
        </p:nvPicPr>
        <p:blipFill>
          <a:blip r:embed="rId7"/>
          <a:stretch>
            <a:fillRect/>
          </a:stretch>
        </p:blipFill>
        <p:spPr>
          <a:xfrm>
            <a:off x="6783729" y="3278257"/>
            <a:ext cx="6241503" cy="490775"/>
          </a:xfrm>
          <a:prstGeom prst="rect">
            <a:avLst/>
          </a:prstGeom>
        </p:spPr>
      </p:pic>
      <p:pic>
        <p:nvPicPr>
          <p:cNvPr id="20" name="Imagen 19">
            <a:extLst>
              <a:ext uri="{FF2B5EF4-FFF2-40B4-BE49-F238E27FC236}">
                <a16:creationId xmlns:a16="http://schemas.microsoft.com/office/drawing/2014/main" id="{52ADE3F5-53FC-465A-82DA-367B71BEAB84}"/>
              </a:ext>
            </a:extLst>
          </p:cNvPr>
          <p:cNvPicPr>
            <a:picLocks noChangeAspect="1"/>
          </p:cNvPicPr>
          <p:nvPr/>
        </p:nvPicPr>
        <p:blipFill>
          <a:blip r:embed="rId8"/>
          <a:stretch>
            <a:fillRect/>
          </a:stretch>
        </p:blipFill>
        <p:spPr>
          <a:xfrm>
            <a:off x="6535518" y="3812251"/>
            <a:ext cx="6932771" cy="772802"/>
          </a:xfrm>
          <a:prstGeom prst="rect">
            <a:avLst/>
          </a:prstGeom>
        </p:spPr>
      </p:pic>
    </p:spTree>
    <p:extLst>
      <p:ext uri="{BB962C8B-B14F-4D97-AF65-F5344CB8AC3E}">
        <p14:creationId xmlns:p14="http://schemas.microsoft.com/office/powerpoint/2010/main" val="1793946546"/>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15</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168029" cy="523220"/>
          </a:xfrm>
          <a:prstGeom prst="rect">
            <a:avLst/>
          </a:prstGeom>
          <a:noFill/>
        </p:spPr>
        <p:txBody>
          <a:bodyPr wrap="none" rtlCol="0">
            <a:spAutoFit/>
          </a:bodyPr>
          <a:lstStyle/>
          <a:p>
            <a:r>
              <a:rPr lang="es-US" sz="2800" b="1">
                <a:solidFill>
                  <a:schemeClr val="bg1"/>
                </a:solidFill>
              </a:rPr>
              <a:t>3. Desarrollo</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5. Conclusiones y recomendaciones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11447284" cy="677301"/>
          </a:xfrm>
        </p:spPr>
        <p:txBody>
          <a:bodyPr>
            <a:noAutofit/>
          </a:bodyPr>
          <a:lstStyle/>
          <a:p>
            <a:r>
              <a:rPr lang="es-ES" sz="4000" dirty="0">
                <a:latin typeface="Times New Roman" panose="02020603050405020304" pitchFamily="18" charset="0"/>
                <a:cs typeface="Times New Roman" panose="02020603050405020304" pitchFamily="18" charset="0"/>
              </a:rPr>
              <a:t>Microcontrolador, driver de motores y sensores</a:t>
            </a:r>
            <a:endParaRPr lang="es-EC" sz="4000" dirty="0">
              <a:latin typeface="Times New Roman" panose="02020603050405020304" pitchFamily="18" charset="0"/>
              <a:cs typeface="Times New Roman" panose="02020603050405020304" pitchFamily="18" charset="0"/>
            </a:endParaRPr>
          </a:p>
        </p:txBody>
      </p:sp>
      <p:pic>
        <p:nvPicPr>
          <p:cNvPr id="6" name="Imagen 5">
            <a:extLst>
              <a:ext uri="{FF2B5EF4-FFF2-40B4-BE49-F238E27FC236}">
                <a16:creationId xmlns:a16="http://schemas.microsoft.com/office/drawing/2014/main" id="{8BE49126-90FC-4A89-BB8C-BA3BDD902791}"/>
              </a:ext>
            </a:extLst>
          </p:cNvPr>
          <p:cNvPicPr>
            <a:picLocks noChangeAspect="1"/>
          </p:cNvPicPr>
          <p:nvPr/>
        </p:nvPicPr>
        <p:blipFill>
          <a:blip r:embed="rId4"/>
          <a:stretch>
            <a:fillRect/>
          </a:stretch>
        </p:blipFill>
        <p:spPr>
          <a:xfrm>
            <a:off x="99122" y="1678716"/>
            <a:ext cx="6091261" cy="2445520"/>
          </a:xfrm>
          <a:prstGeom prst="rect">
            <a:avLst/>
          </a:prstGeom>
        </p:spPr>
      </p:pic>
      <p:pic>
        <p:nvPicPr>
          <p:cNvPr id="8" name="Imagen 7">
            <a:extLst>
              <a:ext uri="{FF2B5EF4-FFF2-40B4-BE49-F238E27FC236}">
                <a16:creationId xmlns:a16="http://schemas.microsoft.com/office/drawing/2014/main" id="{78EFD601-3977-4656-A69C-E1ED1054FD00}"/>
              </a:ext>
            </a:extLst>
          </p:cNvPr>
          <p:cNvPicPr>
            <a:picLocks noChangeAspect="1"/>
          </p:cNvPicPr>
          <p:nvPr/>
        </p:nvPicPr>
        <p:blipFill>
          <a:blip r:embed="rId5"/>
          <a:stretch>
            <a:fillRect/>
          </a:stretch>
        </p:blipFill>
        <p:spPr>
          <a:xfrm>
            <a:off x="6190383" y="1678716"/>
            <a:ext cx="6091261" cy="2445520"/>
          </a:xfrm>
          <a:prstGeom prst="rect">
            <a:avLst/>
          </a:prstGeom>
        </p:spPr>
      </p:pic>
      <p:pic>
        <p:nvPicPr>
          <p:cNvPr id="9" name="Imagen 8">
            <a:extLst>
              <a:ext uri="{FF2B5EF4-FFF2-40B4-BE49-F238E27FC236}">
                <a16:creationId xmlns:a16="http://schemas.microsoft.com/office/drawing/2014/main" id="{29CC2FC0-321B-4E1B-9213-25C723C80552}"/>
              </a:ext>
            </a:extLst>
          </p:cNvPr>
          <p:cNvPicPr>
            <a:picLocks noChangeAspect="1"/>
          </p:cNvPicPr>
          <p:nvPr/>
        </p:nvPicPr>
        <p:blipFill>
          <a:blip r:embed="rId6"/>
          <a:stretch>
            <a:fillRect/>
          </a:stretch>
        </p:blipFill>
        <p:spPr>
          <a:xfrm>
            <a:off x="510138" y="4124236"/>
            <a:ext cx="5491480" cy="1811020"/>
          </a:xfrm>
          <a:prstGeom prst="rect">
            <a:avLst/>
          </a:prstGeom>
        </p:spPr>
      </p:pic>
      <p:pic>
        <p:nvPicPr>
          <p:cNvPr id="11" name="Imagen 10">
            <a:extLst>
              <a:ext uri="{FF2B5EF4-FFF2-40B4-BE49-F238E27FC236}">
                <a16:creationId xmlns:a16="http://schemas.microsoft.com/office/drawing/2014/main" id="{AB5E27A9-D412-4C31-A939-6BDC46F22C62}"/>
              </a:ext>
            </a:extLst>
          </p:cNvPr>
          <p:cNvPicPr>
            <a:picLocks noChangeAspect="1"/>
          </p:cNvPicPr>
          <p:nvPr/>
        </p:nvPicPr>
        <p:blipFill>
          <a:blip r:embed="rId7"/>
          <a:stretch>
            <a:fillRect/>
          </a:stretch>
        </p:blipFill>
        <p:spPr>
          <a:xfrm>
            <a:off x="6190383" y="4176111"/>
            <a:ext cx="5491480" cy="1612900"/>
          </a:xfrm>
          <a:prstGeom prst="rect">
            <a:avLst/>
          </a:prstGeom>
        </p:spPr>
      </p:pic>
    </p:spTree>
    <p:extLst>
      <p:ext uri="{BB962C8B-B14F-4D97-AF65-F5344CB8AC3E}">
        <p14:creationId xmlns:p14="http://schemas.microsoft.com/office/powerpoint/2010/main" val="1993553312"/>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16</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168029" cy="523220"/>
          </a:xfrm>
          <a:prstGeom prst="rect">
            <a:avLst/>
          </a:prstGeom>
          <a:noFill/>
        </p:spPr>
        <p:txBody>
          <a:bodyPr wrap="none" rtlCol="0">
            <a:spAutoFit/>
          </a:bodyPr>
          <a:lstStyle/>
          <a:p>
            <a:r>
              <a:rPr lang="es-US" sz="2800" b="1">
                <a:solidFill>
                  <a:schemeClr val="bg1"/>
                </a:solidFill>
              </a:rPr>
              <a:t>3. Desarrollo</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5. Conclusiones y recomendaciones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11447284" cy="677301"/>
          </a:xfrm>
        </p:spPr>
        <p:txBody>
          <a:bodyPr>
            <a:noAutofit/>
          </a:bodyPr>
          <a:lstStyle/>
          <a:p>
            <a:r>
              <a:rPr lang="es-ES" sz="4000" dirty="0">
                <a:latin typeface="Times New Roman" panose="02020603050405020304" pitchFamily="18" charset="0"/>
                <a:cs typeface="Times New Roman" panose="02020603050405020304" pitchFamily="18" charset="0"/>
              </a:rPr>
              <a:t>Análisis de elementos críticos </a:t>
            </a:r>
            <a:endParaRPr lang="es-EC" sz="4000" dirty="0">
              <a:latin typeface="Times New Roman" panose="02020603050405020304" pitchFamily="18" charset="0"/>
              <a:cs typeface="Times New Roman" panose="02020603050405020304" pitchFamily="18" charset="0"/>
            </a:endParaRPr>
          </a:p>
        </p:txBody>
      </p:sp>
      <p:pic>
        <p:nvPicPr>
          <p:cNvPr id="24" name="Imagen 23">
            <a:extLst>
              <a:ext uri="{FF2B5EF4-FFF2-40B4-BE49-F238E27FC236}">
                <a16:creationId xmlns:a16="http://schemas.microsoft.com/office/drawing/2014/main" id="{996401DD-21AD-4E3D-9E83-C9110CD25589}"/>
              </a:ext>
            </a:extLst>
          </p:cNvPr>
          <p:cNvPicPr/>
          <p:nvPr/>
        </p:nvPicPr>
        <p:blipFill>
          <a:blip r:embed="rId4">
            <a:extLst>
              <a:ext uri="{28A0092B-C50C-407E-A947-70E740481C1C}">
                <a14:useLocalDpi xmlns:a14="http://schemas.microsoft.com/office/drawing/2010/main" val="0"/>
              </a:ext>
            </a:extLst>
          </a:blip>
          <a:stretch>
            <a:fillRect/>
          </a:stretch>
        </p:blipFill>
        <p:spPr>
          <a:xfrm>
            <a:off x="842670" y="1919939"/>
            <a:ext cx="5487670" cy="3250565"/>
          </a:xfrm>
          <a:prstGeom prst="rect">
            <a:avLst/>
          </a:prstGeom>
        </p:spPr>
      </p:pic>
      <p:pic>
        <p:nvPicPr>
          <p:cNvPr id="26" name="Imagen 25">
            <a:extLst>
              <a:ext uri="{FF2B5EF4-FFF2-40B4-BE49-F238E27FC236}">
                <a16:creationId xmlns:a16="http://schemas.microsoft.com/office/drawing/2014/main" id="{2889B993-E013-40A9-A503-DED368056008}"/>
              </a:ext>
            </a:extLst>
          </p:cNvPr>
          <p:cNvPicPr/>
          <p:nvPr/>
        </p:nvPicPr>
        <p:blipFill>
          <a:blip r:embed="rId5">
            <a:extLst>
              <a:ext uri="{28A0092B-C50C-407E-A947-70E740481C1C}">
                <a14:useLocalDpi xmlns:a14="http://schemas.microsoft.com/office/drawing/2010/main" val="0"/>
              </a:ext>
            </a:extLst>
          </a:blip>
          <a:stretch>
            <a:fillRect/>
          </a:stretch>
        </p:blipFill>
        <p:spPr>
          <a:xfrm>
            <a:off x="7314209" y="2249186"/>
            <a:ext cx="4118610" cy="2592070"/>
          </a:xfrm>
          <a:prstGeom prst="rect">
            <a:avLst/>
          </a:prstGeom>
        </p:spPr>
      </p:pic>
    </p:spTree>
    <p:extLst>
      <p:ext uri="{BB962C8B-B14F-4D97-AF65-F5344CB8AC3E}">
        <p14:creationId xmlns:p14="http://schemas.microsoft.com/office/powerpoint/2010/main" val="3406309997"/>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17</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168029" cy="523220"/>
          </a:xfrm>
          <a:prstGeom prst="rect">
            <a:avLst/>
          </a:prstGeom>
          <a:noFill/>
        </p:spPr>
        <p:txBody>
          <a:bodyPr wrap="none" rtlCol="0">
            <a:spAutoFit/>
          </a:bodyPr>
          <a:lstStyle/>
          <a:p>
            <a:r>
              <a:rPr lang="es-US" sz="2800" b="1">
                <a:solidFill>
                  <a:schemeClr val="bg1"/>
                </a:solidFill>
              </a:rPr>
              <a:t>3. Desarrollo</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5. Conclusiones y recomendaciones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11447284" cy="677301"/>
          </a:xfrm>
        </p:spPr>
        <p:txBody>
          <a:bodyPr>
            <a:noAutofit/>
          </a:bodyPr>
          <a:lstStyle/>
          <a:p>
            <a:r>
              <a:rPr lang="es-ES" sz="4000" dirty="0">
                <a:latin typeface="Times New Roman" panose="02020603050405020304" pitchFamily="18" charset="0"/>
                <a:cs typeface="Times New Roman" panose="02020603050405020304" pitchFamily="18" charset="0"/>
              </a:rPr>
              <a:t>Análisis de elementos críticos </a:t>
            </a:r>
            <a:endParaRPr lang="es-EC" sz="4000" dirty="0">
              <a:latin typeface="Times New Roman" panose="02020603050405020304" pitchFamily="18" charset="0"/>
              <a:cs typeface="Times New Roman" panose="02020603050405020304" pitchFamily="18" charset="0"/>
            </a:endParaRPr>
          </a:p>
        </p:txBody>
      </p:sp>
      <p:pic>
        <p:nvPicPr>
          <p:cNvPr id="19" name="Imagen 18">
            <a:extLst>
              <a:ext uri="{FF2B5EF4-FFF2-40B4-BE49-F238E27FC236}">
                <a16:creationId xmlns:a16="http://schemas.microsoft.com/office/drawing/2014/main" id="{00829CE0-AA6A-475A-A9CF-8B0796F2572E}"/>
              </a:ext>
            </a:extLst>
          </p:cNvPr>
          <p:cNvPicPr/>
          <p:nvPr/>
        </p:nvPicPr>
        <p:blipFill rotWithShape="1">
          <a:blip r:embed="rId4">
            <a:extLst>
              <a:ext uri="{28A0092B-C50C-407E-A947-70E740481C1C}">
                <a14:useLocalDpi xmlns:a14="http://schemas.microsoft.com/office/drawing/2010/main" val="0"/>
              </a:ext>
            </a:extLst>
          </a:blip>
          <a:srcRect t="4443"/>
          <a:stretch/>
        </p:blipFill>
        <p:spPr bwMode="auto">
          <a:xfrm>
            <a:off x="625472" y="2235819"/>
            <a:ext cx="4967508" cy="2790641"/>
          </a:xfrm>
          <a:prstGeom prst="rect">
            <a:avLst/>
          </a:prstGeom>
          <a:ln>
            <a:noFill/>
          </a:ln>
          <a:extLst>
            <a:ext uri="{53640926-AAD7-44D8-BBD7-CCE9431645EC}">
              <a14:shadowObscured xmlns:a14="http://schemas.microsoft.com/office/drawing/2010/main"/>
            </a:ext>
          </a:extLst>
        </p:spPr>
      </p:pic>
      <p:pic>
        <p:nvPicPr>
          <p:cNvPr id="20" name="Imagen 19">
            <a:extLst>
              <a:ext uri="{FF2B5EF4-FFF2-40B4-BE49-F238E27FC236}">
                <a16:creationId xmlns:a16="http://schemas.microsoft.com/office/drawing/2014/main" id="{2B99E1D2-C1D5-4D53-83D0-829F8DBC3FB6}"/>
              </a:ext>
            </a:extLst>
          </p:cNvPr>
          <p:cNvPicPr/>
          <p:nvPr/>
        </p:nvPicPr>
        <p:blipFill>
          <a:blip r:embed="rId5">
            <a:extLst>
              <a:ext uri="{28A0092B-C50C-407E-A947-70E740481C1C}">
                <a14:useLocalDpi xmlns:a14="http://schemas.microsoft.com/office/drawing/2010/main" val="0"/>
              </a:ext>
            </a:extLst>
          </a:blip>
          <a:stretch>
            <a:fillRect/>
          </a:stretch>
        </p:blipFill>
        <p:spPr>
          <a:xfrm>
            <a:off x="6639806" y="1734780"/>
            <a:ext cx="4926722" cy="3573179"/>
          </a:xfrm>
          <a:prstGeom prst="rect">
            <a:avLst/>
          </a:prstGeom>
        </p:spPr>
      </p:pic>
    </p:spTree>
    <p:extLst>
      <p:ext uri="{BB962C8B-B14F-4D97-AF65-F5344CB8AC3E}">
        <p14:creationId xmlns:p14="http://schemas.microsoft.com/office/powerpoint/2010/main" val="3697752398"/>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o 13"/>
          <p:cNvGrpSpPr/>
          <p:nvPr/>
        </p:nvGrpSpPr>
        <p:grpSpPr>
          <a:xfrm rot="5400000">
            <a:off x="-2838098" y="3342484"/>
            <a:ext cx="6513270" cy="133912"/>
            <a:chOff x="842670" y="6366526"/>
            <a:chExt cx="8686800" cy="137468"/>
          </a:xfrm>
        </p:grpSpPr>
        <p:sp>
          <p:nvSpPr>
            <p:cNvPr id="15" name="Rectángulo 14"/>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Rectángulo 15"/>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4" name="3 Rectángulo"/>
          <p:cNvSpPr/>
          <p:nvPr/>
        </p:nvSpPr>
        <p:spPr>
          <a:xfrm>
            <a:off x="11766115" y="-19561"/>
            <a:ext cx="425885" cy="6857999"/>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Rectángulo"/>
          <p:cNvSpPr/>
          <p:nvPr/>
        </p:nvSpPr>
        <p:spPr>
          <a:xfrm>
            <a:off x="11324601" y="1"/>
            <a:ext cx="425885" cy="685799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Título 1"/>
          <p:cNvSpPr>
            <a:spLocks noGrp="1"/>
          </p:cNvSpPr>
          <p:nvPr>
            <p:ph type="ctrTitle"/>
          </p:nvPr>
        </p:nvSpPr>
        <p:spPr>
          <a:xfrm>
            <a:off x="1333047" y="418452"/>
            <a:ext cx="9144000" cy="664359"/>
          </a:xfrm>
        </p:spPr>
        <p:txBody>
          <a:bodyPr>
            <a:normAutofit/>
          </a:bodyPr>
          <a:lstStyle/>
          <a:p>
            <a:pPr algn="l"/>
            <a:r>
              <a:rPr lang="es-EC" sz="4000" dirty="0">
                <a:latin typeface="Times New Roman" panose="02020603050405020304" pitchFamily="18" charset="0"/>
                <a:cs typeface="Times New Roman" panose="02020603050405020304" pitchFamily="18" charset="0"/>
              </a:rPr>
              <a:t>ÍNDICE</a:t>
            </a:r>
          </a:p>
        </p:txBody>
      </p:sp>
      <p:graphicFrame>
        <p:nvGraphicFramePr>
          <p:cNvPr id="5" name="Diagrama 4"/>
          <p:cNvGraphicFramePr/>
          <p:nvPr>
            <p:extLst>
              <p:ext uri="{D42A27DB-BD31-4B8C-83A1-F6EECF244321}">
                <p14:modId xmlns:p14="http://schemas.microsoft.com/office/powerpoint/2010/main" val="3895097720"/>
              </p:ext>
            </p:extLst>
          </p:nvPr>
        </p:nvGraphicFramePr>
        <p:xfrm>
          <a:off x="1483158" y="1424529"/>
          <a:ext cx="8665029" cy="4851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3189422"/>
      </p:ext>
    </p:extLst>
  </p:cSld>
  <p:clrMapOvr>
    <a:masterClrMapping/>
  </p:clrMapOvr>
  <mc:AlternateContent xmlns:mc="http://schemas.openxmlformats.org/markup-compatibility/2006" xmlns:p14="http://schemas.microsoft.com/office/powerpoint/2010/main">
    <mc:Choice Requires="p14">
      <p:transition p14:dur="0" advTm="13885"/>
    </mc:Choice>
    <mc:Fallback xmlns="">
      <p:transition advTm="1388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18</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168029" cy="523220"/>
          </a:xfrm>
          <a:prstGeom prst="rect">
            <a:avLst/>
          </a:prstGeom>
          <a:noFill/>
        </p:spPr>
        <p:txBody>
          <a:bodyPr wrap="none" rtlCol="0">
            <a:spAutoFit/>
          </a:bodyPr>
          <a:lstStyle/>
          <a:p>
            <a:r>
              <a:rPr lang="es-US" sz="2800" b="1">
                <a:solidFill>
                  <a:schemeClr val="bg1"/>
                </a:solidFill>
              </a:rPr>
              <a:t>3. Desarrollo</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5. Conclusiones y recomendaciones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11447284" cy="677301"/>
          </a:xfrm>
        </p:spPr>
        <p:txBody>
          <a:bodyPr>
            <a:noAutofit/>
          </a:bodyPr>
          <a:lstStyle/>
          <a:p>
            <a:r>
              <a:rPr lang="es-ES" sz="4000" dirty="0">
                <a:latin typeface="Times New Roman" panose="02020603050405020304" pitchFamily="18" charset="0"/>
                <a:cs typeface="Times New Roman" panose="02020603050405020304" pitchFamily="18" charset="0"/>
              </a:rPr>
              <a:t>Sistemas Audiovisuales y de Efectos Especiales</a:t>
            </a:r>
            <a:endParaRPr lang="es-EC" sz="4000" dirty="0">
              <a:latin typeface="Times New Roman" panose="02020603050405020304" pitchFamily="18" charset="0"/>
              <a:cs typeface="Times New Roman" panose="02020603050405020304" pitchFamily="18" charset="0"/>
            </a:endParaRPr>
          </a:p>
        </p:txBody>
      </p:sp>
      <p:pic>
        <p:nvPicPr>
          <p:cNvPr id="8" name="Imagen 7">
            <a:extLst>
              <a:ext uri="{FF2B5EF4-FFF2-40B4-BE49-F238E27FC236}">
                <a16:creationId xmlns:a16="http://schemas.microsoft.com/office/drawing/2014/main" id="{66A78C8C-3415-4C9B-8E71-4EE2B7635EA5}"/>
              </a:ext>
            </a:extLst>
          </p:cNvPr>
          <p:cNvPicPr>
            <a:picLocks noChangeAspect="1"/>
          </p:cNvPicPr>
          <p:nvPr/>
        </p:nvPicPr>
        <p:blipFill>
          <a:blip r:embed="rId4"/>
          <a:stretch>
            <a:fillRect/>
          </a:stretch>
        </p:blipFill>
        <p:spPr>
          <a:xfrm>
            <a:off x="401067" y="1990244"/>
            <a:ext cx="5588611" cy="1641428"/>
          </a:xfrm>
          <a:prstGeom prst="rect">
            <a:avLst/>
          </a:prstGeom>
        </p:spPr>
      </p:pic>
      <p:pic>
        <p:nvPicPr>
          <p:cNvPr id="9" name="Imagen 8">
            <a:extLst>
              <a:ext uri="{FF2B5EF4-FFF2-40B4-BE49-F238E27FC236}">
                <a16:creationId xmlns:a16="http://schemas.microsoft.com/office/drawing/2014/main" id="{3E584DED-96AE-442D-BB12-DF9C7D4272DF}"/>
              </a:ext>
            </a:extLst>
          </p:cNvPr>
          <p:cNvPicPr>
            <a:picLocks noChangeAspect="1"/>
          </p:cNvPicPr>
          <p:nvPr/>
        </p:nvPicPr>
        <p:blipFill>
          <a:blip r:embed="rId5"/>
          <a:stretch>
            <a:fillRect/>
          </a:stretch>
        </p:blipFill>
        <p:spPr>
          <a:xfrm>
            <a:off x="6014720" y="2103849"/>
            <a:ext cx="5491480" cy="1612900"/>
          </a:xfrm>
          <a:prstGeom prst="rect">
            <a:avLst/>
          </a:prstGeom>
        </p:spPr>
      </p:pic>
      <p:pic>
        <p:nvPicPr>
          <p:cNvPr id="12" name="Imagen 11">
            <a:extLst>
              <a:ext uri="{FF2B5EF4-FFF2-40B4-BE49-F238E27FC236}">
                <a16:creationId xmlns:a16="http://schemas.microsoft.com/office/drawing/2014/main" id="{2B71D7CB-994E-44A2-8AE3-BB817CD834AC}"/>
              </a:ext>
            </a:extLst>
          </p:cNvPr>
          <p:cNvPicPr>
            <a:picLocks noChangeAspect="1"/>
          </p:cNvPicPr>
          <p:nvPr/>
        </p:nvPicPr>
        <p:blipFill>
          <a:blip r:embed="rId6"/>
          <a:stretch>
            <a:fillRect/>
          </a:stretch>
        </p:blipFill>
        <p:spPr>
          <a:xfrm>
            <a:off x="380749" y="3794333"/>
            <a:ext cx="5491480" cy="1811020"/>
          </a:xfrm>
          <a:prstGeom prst="rect">
            <a:avLst/>
          </a:prstGeom>
        </p:spPr>
      </p:pic>
      <p:pic>
        <p:nvPicPr>
          <p:cNvPr id="13" name="Imagen 12">
            <a:extLst>
              <a:ext uri="{FF2B5EF4-FFF2-40B4-BE49-F238E27FC236}">
                <a16:creationId xmlns:a16="http://schemas.microsoft.com/office/drawing/2014/main" id="{8909DF6F-9E60-429D-8035-07FF3F0B8892}"/>
              </a:ext>
            </a:extLst>
          </p:cNvPr>
          <p:cNvPicPr>
            <a:picLocks noChangeAspect="1"/>
          </p:cNvPicPr>
          <p:nvPr/>
        </p:nvPicPr>
        <p:blipFill>
          <a:blip r:embed="rId7"/>
          <a:stretch>
            <a:fillRect/>
          </a:stretch>
        </p:blipFill>
        <p:spPr>
          <a:xfrm>
            <a:off x="6280791" y="3853097"/>
            <a:ext cx="5491480" cy="1587500"/>
          </a:xfrm>
          <a:prstGeom prst="rect">
            <a:avLst/>
          </a:prstGeom>
        </p:spPr>
      </p:pic>
    </p:spTree>
    <p:extLst>
      <p:ext uri="{BB962C8B-B14F-4D97-AF65-F5344CB8AC3E}">
        <p14:creationId xmlns:p14="http://schemas.microsoft.com/office/powerpoint/2010/main" val="1549822866"/>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19</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168029" cy="523220"/>
          </a:xfrm>
          <a:prstGeom prst="rect">
            <a:avLst/>
          </a:prstGeom>
          <a:noFill/>
        </p:spPr>
        <p:txBody>
          <a:bodyPr wrap="none" rtlCol="0">
            <a:spAutoFit/>
          </a:bodyPr>
          <a:lstStyle/>
          <a:p>
            <a:r>
              <a:rPr lang="es-US" sz="2800" b="1">
                <a:solidFill>
                  <a:schemeClr val="bg1"/>
                </a:solidFill>
              </a:rPr>
              <a:t>3. Desarrollo</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5. Conclusiones y recomendaciones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11447284" cy="677301"/>
          </a:xfrm>
        </p:spPr>
        <p:txBody>
          <a:bodyPr>
            <a:noAutofit/>
          </a:bodyPr>
          <a:lstStyle/>
          <a:p>
            <a:r>
              <a:rPr lang="es-EC" sz="4000" dirty="0">
                <a:latin typeface="Times New Roman" panose="02020603050405020304" pitchFamily="18" charset="0"/>
                <a:cs typeface="Times New Roman" panose="02020603050405020304" pitchFamily="18" charset="0"/>
              </a:rPr>
              <a:t>Módulo de Control Escenario (Esquema)</a:t>
            </a:r>
          </a:p>
        </p:txBody>
      </p:sp>
      <p:sp>
        <p:nvSpPr>
          <p:cNvPr id="41" name="TextBox 4">
            <a:extLst>
              <a:ext uri="{FF2B5EF4-FFF2-40B4-BE49-F238E27FC236}">
                <a16:creationId xmlns:a16="http://schemas.microsoft.com/office/drawing/2014/main" id="{C6A99470-5305-4D16-AD29-D1EF1CD5967B}"/>
              </a:ext>
            </a:extLst>
          </p:cNvPr>
          <p:cNvSpPr txBox="1"/>
          <p:nvPr/>
        </p:nvSpPr>
        <p:spPr>
          <a:xfrm>
            <a:off x="669953" y="1764997"/>
            <a:ext cx="3444920" cy="3508653"/>
          </a:xfrm>
          <a:prstGeom prst="rect">
            <a:avLst/>
          </a:prstGeom>
        </p:spPr>
        <p:txBody>
          <a:bodyPr wrap="square" lIns="0" tIns="0" rIns="0" bIns="0" rtlCol="0" anchor="t">
            <a:spAutoFit/>
          </a:bodyPr>
          <a:lstStyle/>
          <a:p>
            <a:pPr marL="0" marR="0" lvl="1" defTabSz="889000">
              <a:lnSpc>
                <a:spcPct val="90000"/>
              </a:lnSpc>
              <a:spcBef>
                <a:spcPct val="0"/>
              </a:spcBef>
              <a:spcAft>
                <a:spcPct val="15000"/>
              </a:spcAft>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Tarjeta controladora:</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ESP8266</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Driver Vnh2sp30</a:t>
            </a:r>
          </a:p>
          <a:p>
            <a:pPr marL="0" marR="0" lvl="1" defTabSz="889000">
              <a:lnSpc>
                <a:spcPct val="90000"/>
              </a:lnSpc>
              <a:spcBef>
                <a:spcPct val="0"/>
              </a:spcBef>
              <a:spcAft>
                <a:spcPct val="15000"/>
              </a:spcAft>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Detección de piezas:</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Módulos relés </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Motor DC 18V</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Reed </a:t>
            </a:r>
            <a:r>
              <a:rPr lang="es-419" sz="20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switch</a:t>
            </a:r>
            <a:endPar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Transistor 2N2222A</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Resistencias 1k</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Fuente de alimentación 12V</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Fuente de alimentación 5V</a:t>
            </a:r>
          </a:p>
        </p:txBody>
      </p:sp>
      <p:sp>
        <p:nvSpPr>
          <p:cNvPr id="27" name="Rectangle: Rounded Corners 46">
            <a:extLst>
              <a:ext uri="{FF2B5EF4-FFF2-40B4-BE49-F238E27FC236}">
                <a16:creationId xmlns:a16="http://schemas.microsoft.com/office/drawing/2014/main" id="{825C42C6-04D2-472D-B0CF-53DC978BC6D9}"/>
              </a:ext>
            </a:extLst>
          </p:cNvPr>
          <p:cNvSpPr/>
          <p:nvPr/>
        </p:nvSpPr>
        <p:spPr>
          <a:xfrm>
            <a:off x="251774" y="1329708"/>
            <a:ext cx="4132496" cy="4301442"/>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s-EC">
              <a:cs typeface="Times New Roman" panose="02020603050405020304" pitchFamily="18" charset="0"/>
            </a:endParaRPr>
          </a:p>
        </p:txBody>
      </p:sp>
      <p:pic>
        <p:nvPicPr>
          <p:cNvPr id="6" name="Imagen 5">
            <a:extLst>
              <a:ext uri="{FF2B5EF4-FFF2-40B4-BE49-F238E27FC236}">
                <a16:creationId xmlns:a16="http://schemas.microsoft.com/office/drawing/2014/main" id="{9829F12A-9422-4D65-AA9D-8EC7C48B6580}"/>
              </a:ext>
            </a:extLst>
          </p:cNvPr>
          <p:cNvPicPr>
            <a:picLocks noChangeAspect="1"/>
          </p:cNvPicPr>
          <p:nvPr/>
        </p:nvPicPr>
        <p:blipFill>
          <a:blip r:embed="rId4"/>
          <a:stretch>
            <a:fillRect/>
          </a:stretch>
        </p:blipFill>
        <p:spPr>
          <a:xfrm>
            <a:off x="4533052" y="1509938"/>
            <a:ext cx="7272513" cy="3935237"/>
          </a:xfrm>
          <a:prstGeom prst="rect">
            <a:avLst/>
          </a:prstGeom>
        </p:spPr>
      </p:pic>
    </p:spTree>
    <p:extLst>
      <p:ext uri="{BB962C8B-B14F-4D97-AF65-F5344CB8AC3E}">
        <p14:creationId xmlns:p14="http://schemas.microsoft.com/office/powerpoint/2010/main" val="3543455998"/>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20</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168029" cy="523220"/>
          </a:xfrm>
          <a:prstGeom prst="rect">
            <a:avLst/>
          </a:prstGeom>
          <a:noFill/>
        </p:spPr>
        <p:txBody>
          <a:bodyPr wrap="none" rtlCol="0">
            <a:spAutoFit/>
          </a:bodyPr>
          <a:lstStyle/>
          <a:p>
            <a:r>
              <a:rPr lang="es-US" sz="2800" b="1">
                <a:solidFill>
                  <a:schemeClr val="bg1"/>
                </a:solidFill>
              </a:rPr>
              <a:t>3. Desarrollo</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5. Conclusiones y recomendaciones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11447284" cy="677301"/>
          </a:xfrm>
        </p:spPr>
        <p:txBody>
          <a:bodyPr>
            <a:noAutofit/>
          </a:bodyPr>
          <a:lstStyle/>
          <a:p>
            <a:r>
              <a:rPr lang="es-EC" sz="4000" dirty="0">
                <a:latin typeface="Times New Roman" panose="02020603050405020304" pitchFamily="18" charset="0"/>
                <a:cs typeface="Times New Roman" panose="02020603050405020304" pitchFamily="18" charset="0"/>
              </a:rPr>
              <a:t>Diagrama de Conexiones Escenario (Esquema)</a:t>
            </a:r>
          </a:p>
        </p:txBody>
      </p:sp>
      <p:sp>
        <p:nvSpPr>
          <p:cNvPr id="41" name="TextBox 4">
            <a:extLst>
              <a:ext uri="{FF2B5EF4-FFF2-40B4-BE49-F238E27FC236}">
                <a16:creationId xmlns:a16="http://schemas.microsoft.com/office/drawing/2014/main" id="{C6A99470-5305-4D16-AD29-D1EF1CD5967B}"/>
              </a:ext>
            </a:extLst>
          </p:cNvPr>
          <p:cNvSpPr txBox="1"/>
          <p:nvPr/>
        </p:nvSpPr>
        <p:spPr>
          <a:xfrm>
            <a:off x="669953" y="2062177"/>
            <a:ext cx="3444920" cy="2492990"/>
          </a:xfrm>
          <a:prstGeom prst="rect">
            <a:avLst/>
          </a:prstGeom>
        </p:spPr>
        <p:txBody>
          <a:bodyPr wrap="square" lIns="0" tIns="0" rIns="0" bIns="0" rtlCol="0" anchor="t">
            <a:spAutoFit/>
          </a:bodyPr>
          <a:lstStyle/>
          <a:p>
            <a:pPr marL="0" marR="0" lvl="1" defTabSz="889000">
              <a:lnSpc>
                <a:spcPct val="90000"/>
              </a:lnSpc>
              <a:spcBef>
                <a:spcPct val="0"/>
              </a:spcBef>
              <a:spcAft>
                <a:spcPct val="15000"/>
              </a:spcAft>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Detección de piezas:</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Interruptor Encendido/Apagado</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Lámparas </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Luces RGB</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Luces Piloto</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Máquina de Humo</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Alimentación 120 VAC</a:t>
            </a:r>
          </a:p>
        </p:txBody>
      </p:sp>
      <p:sp>
        <p:nvSpPr>
          <p:cNvPr id="27" name="Rectangle: Rounded Corners 46">
            <a:extLst>
              <a:ext uri="{FF2B5EF4-FFF2-40B4-BE49-F238E27FC236}">
                <a16:creationId xmlns:a16="http://schemas.microsoft.com/office/drawing/2014/main" id="{825C42C6-04D2-472D-B0CF-53DC978BC6D9}"/>
              </a:ext>
            </a:extLst>
          </p:cNvPr>
          <p:cNvSpPr/>
          <p:nvPr/>
        </p:nvSpPr>
        <p:spPr>
          <a:xfrm>
            <a:off x="251774" y="1329708"/>
            <a:ext cx="4132496" cy="4301442"/>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s-EC">
              <a:cs typeface="Times New Roman" panose="02020603050405020304" pitchFamily="18" charset="0"/>
            </a:endParaRPr>
          </a:p>
        </p:txBody>
      </p:sp>
      <p:pic>
        <p:nvPicPr>
          <p:cNvPr id="2" name="Imagen 1">
            <a:extLst>
              <a:ext uri="{FF2B5EF4-FFF2-40B4-BE49-F238E27FC236}">
                <a16:creationId xmlns:a16="http://schemas.microsoft.com/office/drawing/2014/main" id="{02A0CAA8-D05B-4AF5-9F08-3EDCFB88536C}"/>
              </a:ext>
            </a:extLst>
          </p:cNvPr>
          <p:cNvPicPr>
            <a:picLocks noChangeAspect="1"/>
          </p:cNvPicPr>
          <p:nvPr/>
        </p:nvPicPr>
        <p:blipFill>
          <a:blip r:embed="rId4"/>
          <a:stretch>
            <a:fillRect/>
          </a:stretch>
        </p:blipFill>
        <p:spPr>
          <a:xfrm>
            <a:off x="4809454" y="1537244"/>
            <a:ext cx="6797860" cy="4380247"/>
          </a:xfrm>
          <a:prstGeom prst="rect">
            <a:avLst/>
          </a:prstGeom>
        </p:spPr>
      </p:pic>
    </p:spTree>
    <p:extLst>
      <p:ext uri="{BB962C8B-B14F-4D97-AF65-F5344CB8AC3E}">
        <p14:creationId xmlns:p14="http://schemas.microsoft.com/office/powerpoint/2010/main" val="3300169826"/>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21</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168029" cy="523220"/>
          </a:xfrm>
          <a:prstGeom prst="rect">
            <a:avLst/>
          </a:prstGeom>
          <a:noFill/>
        </p:spPr>
        <p:txBody>
          <a:bodyPr wrap="none" rtlCol="0">
            <a:spAutoFit/>
          </a:bodyPr>
          <a:lstStyle/>
          <a:p>
            <a:r>
              <a:rPr lang="es-US" sz="2800" b="1">
                <a:solidFill>
                  <a:schemeClr val="bg1"/>
                </a:solidFill>
              </a:rPr>
              <a:t>3. Desarrollo</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5. Conclusiones y recomendaciones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11447284" cy="677301"/>
          </a:xfrm>
        </p:spPr>
        <p:txBody>
          <a:bodyPr>
            <a:noAutofit/>
          </a:bodyPr>
          <a:lstStyle/>
          <a:p>
            <a:r>
              <a:rPr lang="es-EC" sz="4000" dirty="0">
                <a:latin typeface="Times New Roman" panose="02020603050405020304" pitchFamily="18" charset="0"/>
                <a:cs typeface="Times New Roman" panose="02020603050405020304" pitchFamily="18" charset="0"/>
              </a:rPr>
              <a:t>Módulo de Control Elevador (Esquema)</a:t>
            </a:r>
          </a:p>
        </p:txBody>
      </p:sp>
      <p:sp>
        <p:nvSpPr>
          <p:cNvPr id="41" name="TextBox 4">
            <a:extLst>
              <a:ext uri="{FF2B5EF4-FFF2-40B4-BE49-F238E27FC236}">
                <a16:creationId xmlns:a16="http://schemas.microsoft.com/office/drawing/2014/main" id="{C6A99470-5305-4D16-AD29-D1EF1CD5967B}"/>
              </a:ext>
            </a:extLst>
          </p:cNvPr>
          <p:cNvSpPr txBox="1"/>
          <p:nvPr/>
        </p:nvSpPr>
        <p:spPr>
          <a:xfrm>
            <a:off x="669953" y="1764997"/>
            <a:ext cx="3444920" cy="3185487"/>
          </a:xfrm>
          <a:prstGeom prst="rect">
            <a:avLst/>
          </a:prstGeom>
        </p:spPr>
        <p:txBody>
          <a:bodyPr wrap="square" lIns="0" tIns="0" rIns="0" bIns="0" rtlCol="0" anchor="t">
            <a:spAutoFit/>
          </a:bodyPr>
          <a:lstStyle/>
          <a:p>
            <a:pPr marL="0" marR="0" lvl="1" defTabSz="889000">
              <a:lnSpc>
                <a:spcPct val="90000"/>
              </a:lnSpc>
              <a:spcBef>
                <a:spcPct val="0"/>
              </a:spcBef>
              <a:spcAft>
                <a:spcPct val="15000"/>
              </a:spcAft>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Tarjeta controladora:</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ESP8266</a:t>
            </a:r>
          </a:p>
          <a:p>
            <a:pPr marL="0" marR="0" lvl="1" defTabSz="889000">
              <a:lnSpc>
                <a:spcPct val="90000"/>
              </a:lnSpc>
              <a:spcBef>
                <a:spcPct val="0"/>
              </a:spcBef>
              <a:spcAft>
                <a:spcPct val="15000"/>
              </a:spcAft>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Detección de piezas:</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Módulos relés </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Transistor 2N2222A</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Resistencias 1k</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Fuente de alimentación 12V</a:t>
            </a:r>
          </a:p>
          <a:p>
            <a:pPr marL="0" marR="0" lvl="1" defTabSz="889000">
              <a:lnSpc>
                <a:spcPct val="90000"/>
              </a:lnSpc>
              <a:spcBef>
                <a:spcPct val="0"/>
              </a:spcBef>
              <a:spcAft>
                <a:spcPct val="15000"/>
              </a:spcAft>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Reconocimiento de piezas:</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Módulo relé 5VDC a 30A</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Módulo relé  5VDC a 5A</a:t>
            </a:r>
          </a:p>
        </p:txBody>
      </p:sp>
      <p:sp>
        <p:nvSpPr>
          <p:cNvPr id="27" name="Rectangle: Rounded Corners 46">
            <a:extLst>
              <a:ext uri="{FF2B5EF4-FFF2-40B4-BE49-F238E27FC236}">
                <a16:creationId xmlns:a16="http://schemas.microsoft.com/office/drawing/2014/main" id="{825C42C6-04D2-472D-B0CF-53DC978BC6D9}"/>
              </a:ext>
            </a:extLst>
          </p:cNvPr>
          <p:cNvSpPr/>
          <p:nvPr/>
        </p:nvSpPr>
        <p:spPr>
          <a:xfrm>
            <a:off x="251774" y="1329708"/>
            <a:ext cx="4132496" cy="4301442"/>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s-EC">
              <a:cs typeface="Times New Roman" panose="02020603050405020304" pitchFamily="18" charset="0"/>
            </a:endParaRPr>
          </a:p>
        </p:txBody>
      </p:sp>
      <p:pic>
        <p:nvPicPr>
          <p:cNvPr id="2" name="Imagen 1">
            <a:extLst>
              <a:ext uri="{FF2B5EF4-FFF2-40B4-BE49-F238E27FC236}">
                <a16:creationId xmlns:a16="http://schemas.microsoft.com/office/drawing/2014/main" id="{D27B32C6-A98F-4826-A907-EF199D635997}"/>
              </a:ext>
            </a:extLst>
          </p:cNvPr>
          <p:cNvPicPr>
            <a:picLocks noChangeAspect="1"/>
          </p:cNvPicPr>
          <p:nvPr/>
        </p:nvPicPr>
        <p:blipFill>
          <a:blip r:embed="rId4"/>
          <a:stretch>
            <a:fillRect/>
          </a:stretch>
        </p:blipFill>
        <p:spPr>
          <a:xfrm>
            <a:off x="4545939" y="1988820"/>
            <a:ext cx="7275378" cy="2910151"/>
          </a:xfrm>
          <a:prstGeom prst="rect">
            <a:avLst/>
          </a:prstGeom>
        </p:spPr>
      </p:pic>
    </p:spTree>
    <p:extLst>
      <p:ext uri="{BB962C8B-B14F-4D97-AF65-F5344CB8AC3E}">
        <p14:creationId xmlns:p14="http://schemas.microsoft.com/office/powerpoint/2010/main" val="1994365751"/>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9</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168029" cy="523220"/>
          </a:xfrm>
          <a:prstGeom prst="rect">
            <a:avLst/>
          </a:prstGeom>
          <a:noFill/>
        </p:spPr>
        <p:txBody>
          <a:bodyPr wrap="none" rtlCol="0">
            <a:spAutoFit/>
          </a:bodyPr>
          <a:lstStyle/>
          <a:p>
            <a:r>
              <a:rPr lang="es-US" sz="2800" b="1">
                <a:solidFill>
                  <a:schemeClr val="bg1"/>
                </a:solidFill>
              </a:rPr>
              <a:t>3. Desarrollo</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5. Conclusiones y recomendaciones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11447284" cy="677301"/>
          </a:xfrm>
        </p:spPr>
        <p:txBody>
          <a:bodyPr>
            <a:noAutofit/>
          </a:bodyPr>
          <a:lstStyle/>
          <a:p>
            <a:r>
              <a:rPr lang="es-EC" sz="4000" dirty="0">
                <a:latin typeface="Times New Roman" panose="02020603050405020304" pitchFamily="18" charset="0"/>
                <a:cs typeface="Times New Roman" panose="02020603050405020304" pitchFamily="18" charset="0"/>
              </a:rPr>
              <a:t> Diagrama de Potencia del Elevador (Esquema)</a:t>
            </a:r>
          </a:p>
        </p:txBody>
      </p:sp>
      <p:sp>
        <p:nvSpPr>
          <p:cNvPr id="41" name="TextBox 4">
            <a:extLst>
              <a:ext uri="{FF2B5EF4-FFF2-40B4-BE49-F238E27FC236}">
                <a16:creationId xmlns:a16="http://schemas.microsoft.com/office/drawing/2014/main" id="{C6A99470-5305-4D16-AD29-D1EF1CD5967B}"/>
              </a:ext>
            </a:extLst>
          </p:cNvPr>
          <p:cNvSpPr txBox="1"/>
          <p:nvPr/>
        </p:nvSpPr>
        <p:spPr>
          <a:xfrm>
            <a:off x="669953" y="2039317"/>
            <a:ext cx="3444920" cy="2862322"/>
          </a:xfrm>
          <a:prstGeom prst="rect">
            <a:avLst/>
          </a:prstGeom>
        </p:spPr>
        <p:txBody>
          <a:bodyPr wrap="square" lIns="0" tIns="0" rIns="0" bIns="0" rtlCol="0" anchor="t">
            <a:spAutoFit/>
          </a:bodyPr>
          <a:lstStyle/>
          <a:p>
            <a:pPr marL="0" marR="0" lvl="1" defTabSz="889000">
              <a:lnSpc>
                <a:spcPct val="90000"/>
              </a:lnSpc>
              <a:spcBef>
                <a:spcPct val="0"/>
              </a:spcBef>
              <a:spcAft>
                <a:spcPct val="15000"/>
              </a:spcAft>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Detección de piezas:</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Módulos relés </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Motor 18VDC</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Finales de carrera</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Relay relevador</a:t>
            </a:r>
          </a:p>
          <a:p>
            <a:pPr marL="0" marR="0" lvl="1" defTabSz="889000">
              <a:lnSpc>
                <a:spcPct val="90000"/>
              </a:lnSpc>
              <a:spcBef>
                <a:spcPct val="0"/>
              </a:spcBef>
              <a:spcAft>
                <a:spcPct val="15000"/>
              </a:spcAft>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Reconocimiento de piezas:</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Finales de carrera 15A</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Relay 30 a 40A</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Modulo relé 30A</a:t>
            </a:r>
          </a:p>
        </p:txBody>
      </p:sp>
      <p:sp>
        <p:nvSpPr>
          <p:cNvPr id="27" name="Rectangle: Rounded Corners 46">
            <a:extLst>
              <a:ext uri="{FF2B5EF4-FFF2-40B4-BE49-F238E27FC236}">
                <a16:creationId xmlns:a16="http://schemas.microsoft.com/office/drawing/2014/main" id="{825C42C6-04D2-472D-B0CF-53DC978BC6D9}"/>
              </a:ext>
            </a:extLst>
          </p:cNvPr>
          <p:cNvSpPr/>
          <p:nvPr/>
        </p:nvSpPr>
        <p:spPr>
          <a:xfrm>
            <a:off x="251774" y="1329708"/>
            <a:ext cx="4132496" cy="4301442"/>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s-EC">
              <a:cs typeface="Times New Roman" panose="02020603050405020304" pitchFamily="18" charset="0"/>
            </a:endParaRPr>
          </a:p>
        </p:txBody>
      </p:sp>
      <p:pic>
        <p:nvPicPr>
          <p:cNvPr id="6" name="Imagen 5">
            <a:extLst>
              <a:ext uri="{FF2B5EF4-FFF2-40B4-BE49-F238E27FC236}">
                <a16:creationId xmlns:a16="http://schemas.microsoft.com/office/drawing/2014/main" id="{835ABFC3-7195-4FB1-AD51-25F8DC7ECBAB}"/>
              </a:ext>
            </a:extLst>
          </p:cNvPr>
          <p:cNvPicPr>
            <a:picLocks noChangeAspect="1"/>
          </p:cNvPicPr>
          <p:nvPr/>
        </p:nvPicPr>
        <p:blipFill>
          <a:blip r:embed="rId4"/>
          <a:stretch>
            <a:fillRect/>
          </a:stretch>
        </p:blipFill>
        <p:spPr>
          <a:xfrm>
            <a:off x="4570725" y="1629256"/>
            <a:ext cx="7456273" cy="3870097"/>
          </a:xfrm>
          <a:prstGeom prst="rect">
            <a:avLst/>
          </a:prstGeom>
        </p:spPr>
      </p:pic>
    </p:spTree>
    <p:extLst>
      <p:ext uri="{BB962C8B-B14F-4D97-AF65-F5344CB8AC3E}">
        <p14:creationId xmlns:p14="http://schemas.microsoft.com/office/powerpoint/2010/main" val="99961417"/>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22</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168029" cy="523220"/>
          </a:xfrm>
          <a:prstGeom prst="rect">
            <a:avLst/>
          </a:prstGeom>
          <a:noFill/>
        </p:spPr>
        <p:txBody>
          <a:bodyPr wrap="none" rtlCol="0">
            <a:spAutoFit/>
          </a:bodyPr>
          <a:lstStyle/>
          <a:p>
            <a:r>
              <a:rPr lang="es-US" sz="2800" b="1">
                <a:solidFill>
                  <a:schemeClr val="bg1"/>
                </a:solidFill>
              </a:rPr>
              <a:t>3. Desarrollo</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5. Conclusiones y recomendaciones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11447284" cy="677301"/>
          </a:xfrm>
        </p:spPr>
        <p:txBody>
          <a:bodyPr>
            <a:noAutofit/>
          </a:bodyPr>
          <a:lstStyle/>
          <a:p>
            <a:r>
              <a:rPr lang="es-ES" sz="4000" dirty="0">
                <a:latin typeface="Times New Roman" panose="02020603050405020304" pitchFamily="18" charset="0"/>
                <a:cs typeface="Times New Roman" panose="02020603050405020304" pitchFamily="18" charset="0"/>
              </a:rPr>
              <a:t>Protocolo MQTT</a:t>
            </a:r>
            <a:endParaRPr lang="es-EC" sz="4000" dirty="0">
              <a:latin typeface="Times New Roman" panose="02020603050405020304" pitchFamily="18" charset="0"/>
              <a:cs typeface="Times New Roman" panose="02020603050405020304" pitchFamily="18" charset="0"/>
            </a:endParaRPr>
          </a:p>
        </p:txBody>
      </p:sp>
      <p:sp>
        <p:nvSpPr>
          <p:cNvPr id="41" name="TextBox 4">
            <a:extLst>
              <a:ext uri="{FF2B5EF4-FFF2-40B4-BE49-F238E27FC236}">
                <a16:creationId xmlns:a16="http://schemas.microsoft.com/office/drawing/2014/main" id="{C6A99470-5305-4D16-AD29-D1EF1CD5967B}"/>
              </a:ext>
            </a:extLst>
          </p:cNvPr>
          <p:cNvSpPr txBox="1"/>
          <p:nvPr/>
        </p:nvSpPr>
        <p:spPr>
          <a:xfrm>
            <a:off x="401067" y="1532873"/>
            <a:ext cx="8182522" cy="2054409"/>
          </a:xfrm>
          <a:prstGeom prst="rect">
            <a:avLst/>
          </a:prstGeom>
        </p:spPr>
        <p:txBody>
          <a:bodyPr wrap="square" lIns="0" tIns="0" rIns="0" bIns="0" rtlCol="0" anchor="t">
            <a:spAutoFit/>
          </a:bodyPr>
          <a:lstStyle/>
          <a:p>
            <a:pPr marL="342900" marR="0" lvl="1" indent="-342900" defTabSz="889000">
              <a:lnSpc>
                <a:spcPct val="90000"/>
              </a:lnSpc>
              <a:spcBef>
                <a:spcPct val="0"/>
              </a:spcBef>
              <a:spcAft>
                <a:spcPct val="15000"/>
              </a:spcAft>
              <a:buFont typeface="Arial" panose="020B0604020202020204" pitchFamily="34" charset="0"/>
              <a:buChar char="•"/>
            </a:pPr>
            <a:r>
              <a:rPr lang="es-419" dirty="0">
                <a:solidFill>
                  <a:prstClr val="black">
                    <a:hueOff val="0"/>
                    <a:satOff val="0"/>
                    <a:lumOff val="0"/>
                    <a:alphaOff val="0"/>
                  </a:prstClr>
                </a:solidFill>
                <a:latin typeface="Times New Roman" panose="02020603050405020304" pitchFamily="18" charset="0"/>
                <a:cs typeface="Times New Roman" panose="02020603050405020304" pitchFamily="18" charset="0"/>
              </a:rPr>
              <a:t>Modelo basado en arquitectura publicador/suscriptor</a:t>
            </a:r>
          </a:p>
          <a:p>
            <a:pPr marL="342900" marR="0" lvl="1" indent="-342900" defTabSz="889000">
              <a:lnSpc>
                <a:spcPct val="90000"/>
              </a:lnSpc>
              <a:spcBef>
                <a:spcPct val="0"/>
              </a:spcBef>
              <a:spcAft>
                <a:spcPct val="15000"/>
              </a:spcAft>
              <a:buFont typeface="Arial" panose="020B0604020202020204" pitchFamily="34" charset="0"/>
              <a:buChar char="•"/>
            </a:pPr>
            <a:r>
              <a:rPr lang="es-419" dirty="0">
                <a:solidFill>
                  <a:prstClr val="black">
                    <a:hueOff val="0"/>
                    <a:satOff val="0"/>
                    <a:lumOff val="0"/>
                    <a:alphaOff val="0"/>
                  </a:prstClr>
                </a:solidFill>
                <a:latin typeface="Times New Roman" panose="02020603050405020304" pitchFamily="18" charset="0"/>
                <a:cs typeface="Times New Roman" panose="02020603050405020304" pitchFamily="18" charset="0"/>
              </a:rPr>
              <a:t>La transmisión de datos se gestiona por un servidor central por medio de topics </a:t>
            </a:r>
          </a:p>
          <a:p>
            <a:pPr marL="342900" marR="0" lvl="1" indent="-342900" defTabSz="889000">
              <a:lnSpc>
                <a:spcPct val="90000"/>
              </a:lnSpc>
              <a:spcBef>
                <a:spcPct val="0"/>
              </a:spcBef>
              <a:spcAft>
                <a:spcPct val="15000"/>
              </a:spcAft>
              <a:buFont typeface="Arial" panose="020B0604020202020204" pitchFamily="34" charset="0"/>
              <a:buChar char="•"/>
            </a:pPr>
            <a:r>
              <a:rPr lang="es-419" dirty="0">
                <a:solidFill>
                  <a:prstClr val="black">
                    <a:hueOff val="0"/>
                    <a:satOff val="0"/>
                    <a:lumOff val="0"/>
                    <a:alphaOff val="0"/>
                  </a:prstClr>
                </a:solidFill>
                <a:latin typeface="Times New Roman" panose="02020603050405020304" pitchFamily="18" charset="0"/>
                <a:cs typeface="Times New Roman" panose="02020603050405020304" pitchFamily="18" charset="0"/>
              </a:rPr>
              <a:t>Es un modelo escalable</a:t>
            </a:r>
          </a:p>
          <a:p>
            <a:pPr marL="342900" marR="0" lvl="1" indent="-342900" defTabSz="889000">
              <a:lnSpc>
                <a:spcPct val="90000"/>
              </a:lnSpc>
              <a:spcBef>
                <a:spcPct val="0"/>
              </a:spcBef>
              <a:spcAft>
                <a:spcPct val="15000"/>
              </a:spcAft>
              <a:buFont typeface="Arial" panose="020B0604020202020204" pitchFamily="34" charset="0"/>
              <a:buChar char="•"/>
            </a:pPr>
            <a:r>
              <a:rPr lang="es-419" dirty="0">
                <a:solidFill>
                  <a:prstClr val="black">
                    <a:hueOff val="0"/>
                    <a:satOff val="0"/>
                    <a:lumOff val="0"/>
                    <a:alphaOff val="0"/>
                  </a:prstClr>
                </a:solidFill>
                <a:latin typeface="Times New Roman" panose="02020603050405020304" pitchFamily="18" charset="0"/>
                <a:cs typeface="Times New Roman" panose="02020603050405020304" pitchFamily="18" charset="0"/>
              </a:rPr>
              <a:t>Sistema de mensajería ligero</a:t>
            </a:r>
          </a:p>
          <a:p>
            <a:pPr marL="342900" marR="0" lvl="1" indent="-342900" defTabSz="889000">
              <a:lnSpc>
                <a:spcPct val="90000"/>
              </a:lnSpc>
              <a:spcBef>
                <a:spcPct val="0"/>
              </a:spcBef>
              <a:spcAft>
                <a:spcPct val="15000"/>
              </a:spcAft>
              <a:buFont typeface="Arial" panose="020B0604020202020204" pitchFamily="34" charset="0"/>
              <a:buChar char="•"/>
            </a:pPr>
            <a:r>
              <a:rPr lang="es-419" dirty="0">
                <a:solidFill>
                  <a:prstClr val="black">
                    <a:hueOff val="0"/>
                    <a:satOff val="0"/>
                    <a:lumOff val="0"/>
                    <a:alphaOff val="0"/>
                  </a:prstClr>
                </a:solidFill>
                <a:latin typeface="Times New Roman" panose="02020603050405020304" pitchFamily="18" charset="0"/>
                <a:cs typeface="Times New Roman" panose="02020603050405020304" pitchFamily="18" charset="0"/>
              </a:rPr>
              <a:t>Permite comunicaciones simultaneas (Transmisión en paralelo) </a:t>
            </a:r>
          </a:p>
          <a:p>
            <a:pPr marL="342900" marR="0" lvl="1" indent="-342900" defTabSz="889000">
              <a:lnSpc>
                <a:spcPct val="90000"/>
              </a:lnSpc>
              <a:spcBef>
                <a:spcPct val="0"/>
              </a:spcBef>
              <a:spcAft>
                <a:spcPct val="15000"/>
              </a:spcAft>
              <a:buFont typeface="Arial" panose="020B0604020202020204" pitchFamily="34" charset="0"/>
              <a:buChar char="•"/>
            </a:pPr>
            <a:endPar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a:p>
            <a:pPr marL="342900" marR="0" lvl="1" indent="-342900" defTabSz="889000">
              <a:lnSpc>
                <a:spcPct val="90000"/>
              </a:lnSpc>
              <a:spcBef>
                <a:spcPct val="0"/>
              </a:spcBef>
              <a:spcAft>
                <a:spcPct val="15000"/>
              </a:spcAft>
              <a:buFont typeface="Arial" panose="020B0604020202020204" pitchFamily="34" charset="0"/>
              <a:buChar char="•"/>
            </a:pPr>
            <a:endPar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sp>
        <p:nvSpPr>
          <p:cNvPr id="27" name="Rectangle: Rounded Corners 46">
            <a:extLst>
              <a:ext uri="{FF2B5EF4-FFF2-40B4-BE49-F238E27FC236}">
                <a16:creationId xmlns:a16="http://schemas.microsoft.com/office/drawing/2014/main" id="{825C42C6-04D2-472D-B0CF-53DC978BC6D9}"/>
              </a:ext>
            </a:extLst>
          </p:cNvPr>
          <p:cNvSpPr/>
          <p:nvPr/>
        </p:nvSpPr>
        <p:spPr>
          <a:xfrm>
            <a:off x="251774" y="1329708"/>
            <a:ext cx="8254552" cy="1685462"/>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s-EC">
              <a:cs typeface="Times New Roman" panose="02020603050405020304" pitchFamily="18" charset="0"/>
            </a:endParaRPr>
          </a:p>
        </p:txBody>
      </p:sp>
      <p:pic>
        <p:nvPicPr>
          <p:cNvPr id="2" name="Imagen 1">
            <a:extLst>
              <a:ext uri="{FF2B5EF4-FFF2-40B4-BE49-F238E27FC236}">
                <a16:creationId xmlns:a16="http://schemas.microsoft.com/office/drawing/2014/main" id="{8B8DCC19-2CC0-45C3-8A51-4F906DADCE4B}"/>
              </a:ext>
            </a:extLst>
          </p:cNvPr>
          <p:cNvPicPr>
            <a:picLocks noChangeAspect="1"/>
          </p:cNvPicPr>
          <p:nvPr/>
        </p:nvPicPr>
        <p:blipFill>
          <a:blip r:embed="rId4"/>
          <a:stretch>
            <a:fillRect/>
          </a:stretch>
        </p:blipFill>
        <p:spPr>
          <a:xfrm>
            <a:off x="2215894" y="3130424"/>
            <a:ext cx="7309759" cy="2888432"/>
          </a:xfrm>
          <a:prstGeom prst="rect">
            <a:avLst/>
          </a:prstGeom>
        </p:spPr>
      </p:pic>
    </p:spTree>
    <p:extLst>
      <p:ext uri="{BB962C8B-B14F-4D97-AF65-F5344CB8AC3E}">
        <p14:creationId xmlns:p14="http://schemas.microsoft.com/office/powerpoint/2010/main" val="2948989238"/>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23</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168029" cy="523220"/>
          </a:xfrm>
          <a:prstGeom prst="rect">
            <a:avLst/>
          </a:prstGeom>
          <a:noFill/>
        </p:spPr>
        <p:txBody>
          <a:bodyPr wrap="none" rtlCol="0">
            <a:spAutoFit/>
          </a:bodyPr>
          <a:lstStyle/>
          <a:p>
            <a:r>
              <a:rPr lang="es-US" sz="2800" b="1">
                <a:solidFill>
                  <a:schemeClr val="bg1"/>
                </a:solidFill>
              </a:rPr>
              <a:t>3. Desarrollo</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5. Conclusiones y recomendaciones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11447284" cy="677301"/>
          </a:xfrm>
        </p:spPr>
        <p:txBody>
          <a:bodyPr>
            <a:noAutofit/>
          </a:bodyPr>
          <a:lstStyle/>
          <a:p>
            <a:r>
              <a:rPr lang="es-EC" sz="4000" dirty="0">
                <a:latin typeface="Times New Roman" panose="02020603050405020304" pitchFamily="18" charset="0"/>
                <a:cs typeface="Times New Roman" panose="02020603050405020304" pitchFamily="18" charset="0"/>
              </a:rPr>
              <a:t>HMI</a:t>
            </a:r>
          </a:p>
        </p:txBody>
      </p:sp>
      <p:sp>
        <p:nvSpPr>
          <p:cNvPr id="24" name="TextBox 4">
            <a:extLst>
              <a:ext uri="{FF2B5EF4-FFF2-40B4-BE49-F238E27FC236}">
                <a16:creationId xmlns:a16="http://schemas.microsoft.com/office/drawing/2014/main" id="{305C515B-F8EE-40E3-88E8-52B8BB8276A8}"/>
              </a:ext>
            </a:extLst>
          </p:cNvPr>
          <p:cNvSpPr txBox="1"/>
          <p:nvPr/>
        </p:nvSpPr>
        <p:spPr>
          <a:xfrm>
            <a:off x="1715153" y="1534677"/>
            <a:ext cx="3444920" cy="276999"/>
          </a:xfrm>
          <a:prstGeom prst="rect">
            <a:avLst/>
          </a:prstGeom>
        </p:spPr>
        <p:txBody>
          <a:bodyPr wrap="square" lIns="0" tIns="0" rIns="0" bIns="0" rtlCol="0" anchor="t">
            <a:spAutoFit/>
          </a:bodyPr>
          <a:lstStyle/>
          <a:p>
            <a:pPr marL="0" marR="0" lvl="1" defTabSz="889000">
              <a:lnSpc>
                <a:spcPct val="90000"/>
              </a:lnSpc>
              <a:spcBef>
                <a:spcPct val="0"/>
              </a:spcBef>
              <a:spcAft>
                <a:spcPct val="15000"/>
              </a:spcAft>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PANTALLA DE BIENVENIDA</a:t>
            </a:r>
          </a:p>
        </p:txBody>
      </p:sp>
      <p:sp>
        <p:nvSpPr>
          <p:cNvPr id="26" name="TextBox 4">
            <a:extLst>
              <a:ext uri="{FF2B5EF4-FFF2-40B4-BE49-F238E27FC236}">
                <a16:creationId xmlns:a16="http://schemas.microsoft.com/office/drawing/2014/main" id="{4DB1B940-2FA7-4545-9D4A-161C6C32DCE4}"/>
              </a:ext>
            </a:extLst>
          </p:cNvPr>
          <p:cNvSpPr txBox="1"/>
          <p:nvPr/>
        </p:nvSpPr>
        <p:spPr>
          <a:xfrm>
            <a:off x="6798928" y="1534676"/>
            <a:ext cx="3444920" cy="276999"/>
          </a:xfrm>
          <a:prstGeom prst="rect">
            <a:avLst/>
          </a:prstGeom>
        </p:spPr>
        <p:txBody>
          <a:bodyPr wrap="square" lIns="0" tIns="0" rIns="0" bIns="0" rtlCol="0" anchor="t">
            <a:spAutoFit/>
          </a:bodyPr>
          <a:lstStyle/>
          <a:p>
            <a:pPr marL="0" marR="0" lvl="1" algn="ctr" defTabSz="889000">
              <a:lnSpc>
                <a:spcPct val="90000"/>
              </a:lnSpc>
              <a:spcBef>
                <a:spcPct val="0"/>
              </a:spcBef>
              <a:spcAft>
                <a:spcPct val="15000"/>
              </a:spcAft>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PANTALLA DE INICIO</a:t>
            </a:r>
          </a:p>
        </p:txBody>
      </p:sp>
      <p:pic>
        <p:nvPicPr>
          <p:cNvPr id="6" name="Imagen 5">
            <a:extLst>
              <a:ext uri="{FF2B5EF4-FFF2-40B4-BE49-F238E27FC236}">
                <a16:creationId xmlns:a16="http://schemas.microsoft.com/office/drawing/2014/main" id="{CCD4B53E-319E-48C7-A5C9-2405019444C2}"/>
              </a:ext>
            </a:extLst>
          </p:cNvPr>
          <p:cNvPicPr>
            <a:picLocks noChangeAspect="1"/>
          </p:cNvPicPr>
          <p:nvPr/>
        </p:nvPicPr>
        <p:blipFill>
          <a:blip r:embed="rId4"/>
          <a:stretch>
            <a:fillRect/>
          </a:stretch>
        </p:blipFill>
        <p:spPr>
          <a:xfrm>
            <a:off x="1478026" y="2077929"/>
            <a:ext cx="3683909" cy="3409662"/>
          </a:xfrm>
          <a:prstGeom prst="rect">
            <a:avLst/>
          </a:prstGeom>
        </p:spPr>
      </p:pic>
      <p:pic>
        <p:nvPicPr>
          <p:cNvPr id="8" name="Imagen 7">
            <a:extLst>
              <a:ext uri="{FF2B5EF4-FFF2-40B4-BE49-F238E27FC236}">
                <a16:creationId xmlns:a16="http://schemas.microsoft.com/office/drawing/2014/main" id="{17E14298-B41F-4E27-98CA-BD60EB157764}"/>
              </a:ext>
            </a:extLst>
          </p:cNvPr>
          <p:cNvPicPr>
            <a:picLocks noChangeAspect="1"/>
          </p:cNvPicPr>
          <p:nvPr/>
        </p:nvPicPr>
        <p:blipFill>
          <a:blip r:embed="rId5"/>
          <a:stretch>
            <a:fillRect/>
          </a:stretch>
        </p:blipFill>
        <p:spPr>
          <a:xfrm>
            <a:off x="6680691" y="2077929"/>
            <a:ext cx="3681394" cy="3409662"/>
          </a:xfrm>
          <a:prstGeom prst="rect">
            <a:avLst/>
          </a:prstGeom>
        </p:spPr>
      </p:pic>
    </p:spTree>
    <p:extLst>
      <p:ext uri="{BB962C8B-B14F-4D97-AF65-F5344CB8AC3E}">
        <p14:creationId xmlns:p14="http://schemas.microsoft.com/office/powerpoint/2010/main" val="1244538465"/>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24</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168029" cy="523220"/>
          </a:xfrm>
          <a:prstGeom prst="rect">
            <a:avLst/>
          </a:prstGeom>
          <a:noFill/>
        </p:spPr>
        <p:txBody>
          <a:bodyPr wrap="none" rtlCol="0">
            <a:spAutoFit/>
          </a:bodyPr>
          <a:lstStyle/>
          <a:p>
            <a:r>
              <a:rPr lang="es-US" sz="2800" b="1">
                <a:solidFill>
                  <a:schemeClr val="bg1"/>
                </a:solidFill>
              </a:rPr>
              <a:t>3. Desarrollo</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5. Conclusiones y recomendaciones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11447284" cy="677301"/>
          </a:xfrm>
        </p:spPr>
        <p:txBody>
          <a:bodyPr>
            <a:noAutofit/>
          </a:bodyPr>
          <a:lstStyle/>
          <a:p>
            <a:r>
              <a:rPr lang="es-EC" sz="4000" dirty="0">
                <a:latin typeface="Times New Roman" panose="02020603050405020304" pitchFamily="18" charset="0"/>
                <a:cs typeface="Times New Roman" panose="02020603050405020304" pitchFamily="18" charset="0"/>
              </a:rPr>
              <a:t>HMI</a:t>
            </a:r>
          </a:p>
        </p:txBody>
      </p:sp>
      <p:sp>
        <p:nvSpPr>
          <p:cNvPr id="24" name="TextBox 4">
            <a:extLst>
              <a:ext uri="{FF2B5EF4-FFF2-40B4-BE49-F238E27FC236}">
                <a16:creationId xmlns:a16="http://schemas.microsoft.com/office/drawing/2014/main" id="{305C515B-F8EE-40E3-88E8-52B8BB8276A8}"/>
              </a:ext>
            </a:extLst>
          </p:cNvPr>
          <p:cNvSpPr txBox="1"/>
          <p:nvPr/>
        </p:nvSpPr>
        <p:spPr>
          <a:xfrm>
            <a:off x="1391310" y="1534677"/>
            <a:ext cx="3828621" cy="553998"/>
          </a:xfrm>
          <a:prstGeom prst="rect">
            <a:avLst/>
          </a:prstGeom>
        </p:spPr>
        <p:txBody>
          <a:bodyPr wrap="square" lIns="0" tIns="0" rIns="0" bIns="0" rtlCol="0" anchor="t">
            <a:spAutoFit/>
          </a:bodyPr>
          <a:lstStyle/>
          <a:p>
            <a:pPr marL="0" marR="0" lvl="1" algn="ctr" defTabSz="889000">
              <a:lnSpc>
                <a:spcPct val="90000"/>
              </a:lnSpc>
              <a:spcBef>
                <a:spcPct val="0"/>
              </a:spcBef>
              <a:spcAft>
                <a:spcPct val="15000"/>
              </a:spcAft>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PANTALLA DE GESTIÓN DEL GUION</a:t>
            </a:r>
          </a:p>
        </p:txBody>
      </p:sp>
      <p:sp>
        <p:nvSpPr>
          <p:cNvPr id="26" name="TextBox 4">
            <a:extLst>
              <a:ext uri="{FF2B5EF4-FFF2-40B4-BE49-F238E27FC236}">
                <a16:creationId xmlns:a16="http://schemas.microsoft.com/office/drawing/2014/main" id="{4DB1B940-2FA7-4545-9D4A-161C6C32DCE4}"/>
              </a:ext>
            </a:extLst>
          </p:cNvPr>
          <p:cNvSpPr txBox="1"/>
          <p:nvPr/>
        </p:nvSpPr>
        <p:spPr>
          <a:xfrm>
            <a:off x="6798928" y="1534676"/>
            <a:ext cx="3444920" cy="553998"/>
          </a:xfrm>
          <a:prstGeom prst="rect">
            <a:avLst/>
          </a:prstGeom>
        </p:spPr>
        <p:txBody>
          <a:bodyPr wrap="square" lIns="0" tIns="0" rIns="0" bIns="0" rtlCol="0" anchor="t">
            <a:spAutoFit/>
          </a:bodyPr>
          <a:lstStyle/>
          <a:p>
            <a:pPr marL="0" marR="0" lvl="1" algn="ctr" defTabSz="889000">
              <a:lnSpc>
                <a:spcPct val="90000"/>
              </a:lnSpc>
              <a:spcBef>
                <a:spcPct val="0"/>
              </a:spcBef>
              <a:spcAft>
                <a:spcPct val="15000"/>
              </a:spcAft>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PANTALLA DE EJECUCIÓN DEL GUION</a:t>
            </a:r>
          </a:p>
        </p:txBody>
      </p:sp>
      <p:pic>
        <p:nvPicPr>
          <p:cNvPr id="2" name="Imagen 1">
            <a:extLst>
              <a:ext uri="{FF2B5EF4-FFF2-40B4-BE49-F238E27FC236}">
                <a16:creationId xmlns:a16="http://schemas.microsoft.com/office/drawing/2014/main" id="{C268F93F-75CA-496A-A8B3-45029CBABAF7}"/>
              </a:ext>
            </a:extLst>
          </p:cNvPr>
          <p:cNvPicPr>
            <a:picLocks noChangeAspect="1"/>
          </p:cNvPicPr>
          <p:nvPr/>
        </p:nvPicPr>
        <p:blipFill>
          <a:blip r:embed="rId4"/>
          <a:stretch>
            <a:fillRect/>
          </a:stretch>
        </p:blipFill>
        <p:spPr>
          <a:xfrm>
            <a:off x="1429961" y="2077929"/>
            <a:ext cx="3828620" cy="3409662"/>
          </a:xfrm>
          <a:prstGeom prst="rect">
            <a:avLst/>
          </a:prstGeom>
        </p:spPr>
      </p:pic>
      <p:pic>
        <p:nvPicPr>
          <p:cNvPr id="9" name="Imagen 8">
            <a:extLst>
              <a:ext uri="{FF2B5EF4-FFF2-40B4-BE49-F238E27FC236}">
                <a16:creationId xmlns:a16="http://schemas.microsoft.com/office/drawing/2014/main" id="{46D04947-961D-4E9D-8CBF-EF86E8DCAC12}"/>
              </a:ext>
            </a:extLst>
          </p:cNvPr>
          <p:cNvPicPr>
            <a:picLocks noChangeAspect="1"/>
          </p:cNvPicPr>
          <p:nvPr/>
        </p:nvPicPr>
        <p:blipFill>
          <a:blip r:embed="rId5"/>
          <a:stretch>
            <a:fillRect/>
          </a:stretch>
        </p:blipFill>
        <p:spPr>
          <a:xfrm>
            <a:off x="6360359" y="2093896"/>
            <a:ext cx="3883489" cy="3393695"/>
          </a:xfrm>
          <a:prstGeom prst="rect">
            <a:avLst/>
          </a:prstGeom>
        </p:spPr>
      </p:pic>
    </p:spTree>
    <p:extLst>
      <p:ext uri="{BB962C8B-B14F-4D97-AF65-F5344CB8AC3E}">
        <p14:creationId xmlns:p14="http://schemas.microsoft.com/office/powerpoint/2010/main" val="1751747388"/>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25</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168029" cy="523220"/>
          </a:xfrm>
          <a:prstGeom prst="rect">
            <a:avLst/>
          </a:prstGeom>
          <a:noFill/>
        </p:spPr>
        <p:txBody>
          <a:bodyPr wrap="none" rtlCol="0">
            <a:spAutoFit/>
          </a:bodyPr>
          <a:lstStyle/>
          <a:p>
            <a:r>
              <a:rPr lang="es-US" sz="2800" b="1">
                <a:solidFill>
                  <a:schemeClr val="bg1"/>
                </a:solidFill>
              </a:rPr>
              <a:t>3. Desarrollo</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5. Conclusiones y recomendaciones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11447284" cy="677301"/>
          </a:xfrm>
        </p:spPr>
        <p:txBody>
          <a:bodyPr>
            <a:noAutofit/>
          </a:bodyPr>
          <a:lstStyle/>
          <a:p>
            <a:r>
              <a:rPr lang="es-EC" sz="4000" dirty="0">
                <a:latin typeface="Times New Roman" panose="02020603050405020304" pitchFamily="18" charset="0"/>
                <a:cs typeface="Times New Roman" panose="02020603050405020304" pitchFamily="18" charset="0"/>
              </a:rPr>
              <a:t>HMI</a:t>
            </a:r>
          </a:p>
        </p:txBody>
      </p:sp>
      <p:sp>
        <p:nvSpPr>
          <p:cNvPr id="24" name="TextBox 4">
            <a:extLst>
              <a:ext uri="{FF2B5EF4-FFF2-40B4-BE49-F238E27FC236}">
                <a16:creationId xmlns:a16="http://schemas.microsoft.com/office/drawing/2014/main" id="{305C515B-F8EE-40E3-88E8-52B8BB8276A8}"/>
              </a:ext>
            </a:extLst>
          </p:cNvPr>
          <p:cNvSpPr txBox="1"/>
          <p:nvPr/>
        </p:nvSpPr>
        <p:spPr>
          <a:xfrm>
            <a:off x="1391310" y="1534677"/>
            <a:ext cx="3828621" cy="553998"/>
          </a:xfrm>
          <a:prstGeom prst="rect">
            <a:avLst/>
          </a:prstGeom>
        </p:spPr>
        <p:txBody>
          <a:bodyPr wrap="square" lIns="0" tIns="0" rIns="0" bIns="0" rtlCol="0" anchor="t">
            <a:spAutoFit/>
          </a:bodyPr>
          <a:lstStyle/>
          <a:p>
            <a:pPr marL="0" marR="0" lvl="1" algn="ctr" defTabSz="889000">
              <a:lnSpc>
                <a:spcPct val="90000"/>
              </a:lnSpc>
              <a:spcBef>
                <a:spcPct val="0"/>
              </a:spcBef>
              <a:spcAft>
                <a:spcPct val="15000"/>
              </a:spcAft>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PANTALLA EJECUCIÓN DEL ESCENARIO</a:t>
            </a:r>
          </a:p>
        </p:txBody>
      </p:sp>
      <p:sp>
        <p:nvSpPr>
          <p:cNvPr id="26" name="TextBox 4">
            <a:extLst>
              <a:ext uri="{FF2B5EF4-FFF2-40B4-BE49-F238E27FC236}">
                <a16:creationId xmlns:a16="http://schemas.microsoft.com/office/drawing/2014/main" id="{4DB1B940-2FA7-4545-9D4A-161C6C32DCE4}"/>
              </a:ext>
            </a:extLst>
          </p:cNvPr>
          <p:cNvSpPr txBox="1"/>
          <p:nvPr/>
        </p:nvSpPr>
        <p:spPr>
          <a:xfrm>
            <a:off x="6798928" y="1534676"/>
            <a:ext cx="3444920" cy="553998"/>
          </a:xfrm>
          <a:prstGeom prst="rect">
            <a:avLst/>
          </a:prstGeom>
        </p:spPr>
        <p:txBody>
          <a:bodyPr wrap="square" lIns="0" tIns="0" rIns="0" bIns="0" rtlCol="0" anchor="t">
            <a:spAutoFit/>
          </a:bodyPr>
          <a:lstStyle/>
          <a:p>
            <a:pPr marL="0" marR="0" lvl="1" algn="ctr" defTabSz="889000">
              <a:lnSpc>
                <a:spcPct val="90000"/>
              </a:lnSpc>
              <a:spcBef>
                <a:spcPct val="0"/>
              </a:spcBef>
              <a:spcAft>
                <a:spcPct val="15000"/>
              </a:spcAft>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PANTALLA DE GESTIÓN DE TAREAS</a:t>
            </a:r>
          </a:p>
        </p:txBody>
      </p:sp>
      <p:pic>
        <p:nvPicPr>
          <p:cNvPr id="6" name="Imagen 5">
            <a:extLst>
              <a:ext uri="{FF2B5EF4-FFF2-40B4-BE49-F238E27FC236}">
                <a16:creationId xmlns:a16="http://schemas.microsoft.com/office/drawing/2014/main" id="{F6514BFF-8208-4803-8367-0D03FD0F25CF}"/>
              </a:ext>
            </a:extLst>
          </p:cNvPr>
          <p:cNvPicPr>
            <a:picLocks noChangeAspect="1"/>
          </p:cNvPicPr>
          <p:nvPr/>
        </p:nvPicPr>
        <p:blipFill>
          <a:blip r:embed="rId4"/>
          <a:stretch>
            <a:fillRect/>
          </a:stretch>
        </p:blipFill>
        <p:spPr>
          <a:xfrm>
            <a:off x="1363875" y="2095799"/>
            <a:ext cx="3883489" cy="3461655"/>
          </a:xfrm>
          <a:prstGeom prst="rect">
            <a:avLst/>
          </a:prstGeom>
        </p:spPr>
      </p:pic>
      <p:pic>
        <p:nvPicPr>
          <p:cNvPr id="11" name="Imagen 10">
            <a:extLst>
              <a:ext uri="{FF2B5EF4-FFF2-40B4-BE49-F238E27FC236}">
                <a16:creationId xmlns:a16="http://schemas.microsoft.com/office/drawing/2014/main" id="{2F93A67A-3183-4454-A48E-B191E2A0DD2F}"/>
              </a:ext>
            </a:extLst>
          </p:cNvPr>
          <p:cNvPicPr>
            <a:picLocks noChangeAspect="1"/>
          </p:cNvPicPr>
          <p:nvPr/>
        </p:nvPicPr>
        <p:blipFill>
          <a:blip r:embed="rId5"/>
          <a:stretch>
            <a:fillRect/>
          </a:stretch>
        </p:blipFill>
        <p:spPr>
          <a:xfrm>
            <a:off x="6579643" y="2095799"/>
            <a:ext cx="3883489" cy="3461655"/>
          </a:xfrm>
          <a:prstGeom prst="rect">
            <a:avLst/>
          </a:prstGeom>
        </p:spPr>
      </p:pic>
    </p:spTree>
    <p:extLst>
      <p:ext uri="{BB962C8B-B14F-4D97-AF65-F5344CB8AC3E}">
        <p14:creationId xmlns:p14="http://schemas.microsoft.com/office/powerpoint/2010/main" val="3830255556"/>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26</a:t>
            </a:r>
          </a:p>
        </p:txBody>
      </p:sp>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175984" y="65881"/>
            <a:ext cx="2173224" cy="523220"/>
          </a:xfrm>
          <a:prstGeom prst="rect">
            <a:avLst/>
          </a:prstGeom>
          <a:noFill/>
        </p:spPr>
        <p:txBody>
          <a:bodyPr wrap="none" rtlCol="0">
            <a:spAutoFit/>
          </a:bodyPr>
          <a:lstStyle/>
          <a:p>
            <a:r>
              <a:rPr lang="es-US" sz="2800" b="1">
                <a:solidFill>
                  <a:schemeClr val="bg1"/>
                </a:solidFill>
              </a:rPr>
              <a:t>4. Resultados</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5. Conclusiones y recomendaciones</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sp>
        <p:nvSpPr>
          <p:cNvPr id="36" name="Título 8">
            <a:extLst>
              <a:ext uri="{FF2B5EF4-FFF2-40B4-BE49-F238E27FC236}">
                <a16:creationId xmlns:a16="http://schemas.microsoft.com/office/drawing/2014/main" id="{5D705D98-7A91-4B72-954C-BC688F42F494}"/>
              </a:ext>
            </a:extLst>
          </p:cNvPr>
          <p:cNvSpPr>
            <a:spLocks noGrp="1"/>
          </p:cNvSpPr>
          <p:nvPr>
            <p:ph type="title"/>
          </p:nvPr>
        </p:nvSpPr>
        <p:spPr>
          <a:xfrm>
            <a:off x="175984" y="664671"/>
            <a:ext cx="11447284" cy="926680"/>
          </a:xfrm>
        </p:spPr>
        <p:txBody>
          <a:bodyPr>
            <a:noAutofit/>
          </a:bodyPr>
          <a:lstStyle/>
          <a:p>
            <a:r>
              <a:rPr lang="es-ES" sz="4000" dirty="0">
                <a:latin typeface="Times New Roman" panose="02020603050405020304" pitchFamily="18" charset="0"/>
                <a:cs typeface="Times New Roman" panose="02020603050405020304" pitchFamily="18" charset="0"/>
              </a:rPr>
              <a:t>Validación y Análisis de Resultados</a:t>
            </a:r>
            <a:endParaRPr lang="es-EC" sz="4000" dirty="0">
              <a:latin typeface="Times New Roman" panose="02020603050405020304" pitchFamily="18" charset="0"/>
              <a:cs typeface="Times New Roman" panose="02020603050405020304" pitchFamily="18" charset="0"/>
            </a:endParaRPr>
          </a:p>
        </p:txBody>
      </p:sp>
      <p:sp>
        <p:nvSpPr>
          <p:cNvPr id="20" name="CuadroTexto 19">
            <a:extLst>
              <a:ext uri="{FF2B5EF4-FFF2-40B4-BE49-F238E27FC236}">
                <a16:creationId xmlns:a16="http://schemas.microsoft.com/office/drawing/2014/main" id="{4290D872-B010-48C9-9118-D9B0C482BAFE}"/>
              </a:ext>
            </a:extLst>
          </p:cNvPr>
          <p:cNvSpPr txBox="1"/>
          <p:nvPr/>
        </p:nvSpPr>
        <p:spPr>
          <a:xfrm>
            <a:off x="288589" y="1591351"/>
            <a:ext cx="7795415" cy="3885936"/>
          </a:xfrm>
          <a:prstGeom prst="rect">
            <a:avLst/>
          </a:prstGeom>
          <a:noFill/>
        </p:spPr>
        <p:txBody>
          <a:bodyPr wrap="square">
            <a:spAutoFit/>
          </a:bodyPr>
          <a:lstStyle/>
          <a:p>
            <a:pPr lvl="0">
              <a:lnSpc>
                <a:spcPct val="200000"/>
              </a:lnSpc>
            </a:pPr>
            <a:r>
              <a:rPr lang="es-EC" dirty="0">
                <a:latin typeface="Times New Roman" panose="02020603050405020304" pitchFamily="18" charset="0"/>
                <a:ea typeface="Calibri" panose="020F0502020204030204" pitchFamily="34" charset="0"/>
                <a:cs typeface="Times New Roman" panose="02020603050405020304" pitchFamily="18" charset="0"/>
              </a:rPr>
              <a:t>Se realizaron encuestas para obtener datos y realizar un análisis estadístico</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200000"/>
              </a:lnSpc>
              <a:buFont typeface="Symbol" panose="05050102010706020507" pitchFamily="18" charset="2"/>
              <a:buChar char=""/>
            </a:pPr>
            <a:r>
              <a:rPr lang="es-EC" sz="1800" i="1" dirty="0">
                <a:effectLst/>
                <a:latin typeface="Times New Roman" panose="02020603050405020304" pitchFamily="18" charset="0"/>
                <a:ea typeface="Calibri" panose="020F0502020204030204" pitchFamily="34" charset="0"/>
                <a:cs typeface="Times New Roman" panose="02020603050405020304" pitchFamily="18" charset="0"/>
              </a:rPr>
              <a:t>Grupo 1: </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Ingenieros pertenecientes a la Universidad de las Fuerzas Armadas ESPE con experiencia en tecnologías de asistencia social (5 personas)</a:t>
            </a:r>
          </a:p>
          <a:p>
            <a:pPr marL="342900" lvl="0" indent="-342900">
              <a:lnSpc>
                <a:spcPct val="200000"/>
              </a:lnSpc>
              <a:buFont typeface="Symbol" panose="05050102010706020507" pitchFamily="18" charset="2"/>
              <a:buChar char=""/>
            </a:pPr>
            <a:r>
              <a:rPr lang="es-EC" sz="1800" i="1" dirty="0">
                <a:effectLst/>
                <a:latin typeface="Times New Roman" panose="02020603050405020304" pitchFamily="18" charset="0"/>
                <a:ea typeface="Calibri" panose="020F0502020204030204" pitchFamily="34" charset="0"/>
                <a:cs typeface="Times New Roman" panose="02020603050405020304" pitchFamily="18" charset="0"/>
              </a:rPr>
              <a:t>Grupo 2: </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Ingenieros pertenecientes a la Universidad de las Fuerzas Armadas ESPE sin experiencia en tecnologías de asistencia social (3 personas)</a:t>
            </a:r>
          </a:p>
          <a:p>
            <a:pPr marL="342900" lvl="0" indent="-342900">
              <a:lnSpc>
                <a:spcPct val="200000"/>
              </a:lnSpc>
              <a:spcAft>
                <a:spcPts val="800"/>
              </a:spcAft>
              <a:buFont typeface="Symbol" panose="05050102010706020507" pitchFamily="18" charset="2"/>
              <a:buChar char=""/>
            </a:pPr>
            <a:r>
              <a:rPr lang="es-EC" sz="1800" i="1" dirty="0">
                <a:effectLst/>
                <a:latin typeface="Times New Roman" panose="02020603050405020304" pitchFamily="18" charset="0"/>
                <a:ea typeface="Calibri" panose="020F0502020204030204" pitchFamily="34" charset="0"/>
                <a:cs typeface="Times New Roman" panose="02020603050405020304" pitchFamily="18" charset="0"/>
              </a:rPr>
              <a:t>Grupo 3: </a:t>
            </a: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Neuropsicólogos especializados en Trastornos del Desarrollo infantil. (2 personas) </a:t>
            </a:r>
            <a:r>
              <a:rPr lang="es-EC" sz="18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A55B741A-CC62-4A7B-B65E-A65B1C6CFE35}"/>
              </a:ext>
            </a:extLst>
          </p:cNvPr>
          <p:cNvPicPr>
            <a:picLocks noChangeAspect="1"/>
          </p:cNvPicPr>
          <p:nvPr/>
        </p:nvPicPr>
        <p:blipFill>
          <a:blip r:embed="rId4"/>
          <a:stretch>
            <a:fillRect/>
          </a:stretch>
        </p:blipFill>
        <p:spPr>
          <a:xfrm>
            <a:off x="6990347" y="2663508"/>
            <a:ext cx="6705097" cy="2180242"/>
          </a:xfrm>
          <a:prstGeom prst="rect">
            <a:avLst/>
          </a:prstGeom>
        </p:spPr>
      </p:pic>
    </p:spTree>
    <p:extLst>
      <p:ext uri="{BB962C8B-B14F-4D97-AF65-F5344CB8AC3E}">
        <p14:creationId xmlns:p14="http://schemas.microsoft.com/office/powerpoint/2010/main" val="4123009542"/>
      </p:ext>
    </p:extLst>
  </p:cSld>
  <p:clrMapOvr>
    <a:masterClrMapping/>
  </p:clrMapOvr>
  <mc:AlternateContent xmlns:mc="http://schemas.openxmlformats.org/markup-compatibility/2006" xmlns:p14="http://schemas.microsoft.com/office/powerpoint/2010/main">
    <mc:Choice Requires="p14">
      <p:transition p14:dur="0" advTm="19548"/>
    </mc:Choice>
    <mc:Fallback xmlns="">
      <p:transition advTm="1954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1</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533001" cy="523220"/>
          </a:xfrm>
          <a:prstGeom prst="rect">
            <a:avLst/>
          </a:prstGeom>
          <a:noFill/>
        </p:spPr>
        <p:txBody>
          <a:bodyPr wrap="none" rtlCol="0">
            <a:spAutoFit/>
          </a:bodyPr>
          <a:lstStyle/>
          <a:p>
            <a:r>
              <a:rPr lang="es-US" sz="2800" b="1">
                <a:solidFill>
                  <a:schemeClr val="bg1"/>
                </a:solidFill>
                <a:latin typeface="Times New Roman" panose="02020603050405020304" pitchFamily="18" charset="0"/>
                <a:cs typeface="Times New Roman" panose="02020603050405020304" pitchFamily="18" charset="0"/>
              </a:rPr>
              <a:t>1. Introducción</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5. Conclusiones y recomendaciones</a:t>
            </a:r>
          </a:p>
        </p:txBody>
      </p:sp>
      <p:sp>
        <p:nvSpPr>
          <p:cNvPr id="19" name="Título 8">
            <a:extLst>
              <a:ext uri="{FF2B5EF4-FFF2-40B4-BE49-F238E27FC236}">
                <a16:creationId xmlns:a16="http://schemas.microsoft.com/office/drawing/2014/main" id="{32CB4432-F32A-4B49-A5EC-B9591BC89214}"/>
              </a:ext>
            </a:extLst>
          </p:cNvPr>
          <p:cNvSpPr>
            <a:spLocks noGrp="1"/>
          </p:cNvSpPr>
          <p:nvPr>
            <p:ph type="title"/>
          </p:nvPr>
        </p:nvSpPr>
        <p:spPr>
          <a:xfrm>
            <a:off x="581503" y="786743"/>
            <a:ext cx="3256533" cy="863788"/>
          </a:xfrm>
        </p:spPr>
        <p:txBody>
          <a:bodyPr>
            <a:normAutofit/>
          </a:bodyPr>
          <a:lstStyle/>
          <a:p>
            <a:r>
              <a:rPr lang="es-EC" sz="4000" dirty="0">
                <a:latin typeface="Times New Roman" panose="02020603050405020304" pitchFamily="18" charset="0"/>
                <a:cs typeface="Times New Roman" panose="02020603050405020304" pitchFamily="18" charset="0"/>
              </a:rPr>
              <a:t>Antecedentes</a:t>
            </a:r>
          </a:p>
        </p:txBody>
      </p:sp>
      <p:sp>
        <p:nvSpPr>
          <p:cNvPr id="23" name="Marcador de contenido 9">
            <a:extLst>
              <a:ext uri="{FF2B5EF4-FFF2-40B4-BE49-F238E27FC236}">
                <a16:creationId xmlns:a16="http://schemas.microsoft.com/office/drawing/2014/main" id="{A8A4F4CB-A903-41F7-974B-D6A25176984B}"/>
              </a:ext>
            </a:extLst>
          </p:cNvPr>
          <p:cNvSpPr>
            <a:spLocks noGrp="1"/>
          </p:cNvSpPr>
          <p:nvPr>
            <p:ph sz="half" idx="1"/>
          </p:nvPr>
        </p:nvSpPr>
        <p:spPr>
          <a:xfrm>
            <a:off x="784583" y="1485158"/>
            <a:ext cx="6845331" cy="1487999"/>
          </a:xfrm>
        </p:spPr>
        <p:txBody>
          <a:bodyPr anchor="ctr">
            <a:normAutofit/>
          </a:bodyPr>
          <a:lstStyle/>
          <a:p>
            <a:pPr marL="0" indent="0" algn="just">
              <a:buNone/>
            </a:pPr>
            <a:r>
              <a:rPr lang="es-ES" sz="2400" dirty="0">
                <a:latin typeface="Times New Roman" panose="02020603050405020304" pitchFamily="18" charset="0"/>
                <a:cs typeface="Times New Roman" panose="02020603050405020304" pitchFamily="18" charset="0"/>
              </a:rPr>
              <a:t>Herramientas tecnológicas de asistencia social</a:t>
            </a:r>
            <a:endParaRPr lang="es-EC" sz="2400" dirty="0">
              <a:latin typeface="Times New Roman" panose="02020603050405020304" pitchFamily="18" charset="0"/>
              <a:cs typeface="Times New Roman" panose="02020603050405020304" pitchFamily="18" charset="0"/>
            </a:endParaRPr>
          </a:p>
        </p:txBody>
      </p:sp>
      <p:sp>
        <p:nvSpPr>
          <p:cNvPr id="29" name="Marcador de contenido 9">
            <a:extLst>
              <a:ext uri="{FF2B5EF4-FFF2-40B4-BE49-F238E27FC236}">
                <a16:creationId xmlns:a16="http://schemas.microsoft.com/office/drawing/2014/main" id="{41D06628-5BFB-445F-8ACF-B9D06296FDE3}"/>
              </a:ext>
            </a:extLst>
          </p:cNvPr>
          <p:cNvSpPr txBox="1">
            <a:spLocks/>
          </p:cNvSpPr>
          <p:nvPr/>
        </p:nvSpPr>
        <p:spPr>
          <a:xfrm>
            <a:off x="1365622" y="3347534"/>
            <a:ext cx="7627231" cy="203334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2000" dirty="0">
                <a:latin typeface="Times New Roman" panose="02020603050405020304" pitchFamily="18" charset="0"/>
                <a:cs typeface="Times New Roman" panose="02020603050405020304" pitchFamily="18" charset="0"/>
              </a:rPr>
              <a:t>Métodos de enseñanza infantil</a:t>
            </a:r>
          </a:p>
          <a:p>
            <a:pPr algn="just"/>
            <a:r>
              <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Tecnología como herramienta de enseñanza Infantil </a:t>
            </a:r>
          </a:p>
          <a:p>
            <a:pPr algn="just"/>
            <a:r>
              <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Robótica como herramienta de apoyo en la educación Infantil</a:t>
            </a:r>
          </a:p>
          <a:p>
            <a:pPr algn="just"/>
            <a:r>
              <a:rPr lang="es-EC"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Robótica Social</a:t>
            </a:r>
            <a:r>
              <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s-EC"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Robot Humanoide Nao </a:t>
            </a:r>
            <a:endParaRPr lang="es-EC"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s-EC" sz="18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endParaRPr lang="es-EC" sz="18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endParaRPr lang="es-EC" sz="2400" dirty="0">
              <a:latin typeface="Times New Roman" panose="02020603050405020304" pitchFamily="18" charset="0"/>
              <a:cs typeface="Times New Roman" panose="02020603050405020304" pitchFamily="18" charset="0"/>
            </a:endParaRPr>
          </a:p>
        </p:txBody>
      </p:sp>
      <p:pic>
        <p:nvPicPr>
          <p:cNvPr id="2" name="Imagen 1">
            <a:extLst>
              <a:ext uri="{FF2B5EF4-FFF2-40B4-BE49-F238E27FC236}">
                <a16:creationId xmlns:a16="http://schemas.microsoft.com/office/drawing/2014/main" id="{9FC68689-D6E0-4696-89EF-17D226D78DAD}"/>
              </a:ext>
            </a:extLst>
          </p:cNvPr>
          <p:cNvPicPr>
            <a:picLocks noChangeAspect="1"/>
          </p:cNvPicPr>
          <p:nvPr/>
        </p:nvPicPr>
        <p:blipFill rotWithShape="1">
          <a:blip r:embed="rId4"/>
          <a:srcRect t="49186" r="49480" b="9927"/>
          <a:stretch/>
        </p:blipFill>
        <p:spPr>
          <a:xfrm>
            <a:off x="8290072" y="1577714"/>
            <a:ext cx="3292917" cy="2036664"/>
          </a:xfrm>
          <a:prstGeom prst="rect">
            <a:avLst/>
          </a:prstGeom>
        </p:spPr>
      </p:pic>
      <p:pic>
        <p:nvPicPr>
          <p:cNvPr id="22" name="Imagen 21">
            <a:extLst>
              <a:ext uri="{FF2B5EF4-FFF2-40B4-BE49-F238E27FC236}">
                <a16:creationId xmlns:a16="http://schemas.microsoft.com/office/drawing/2014/main" id="{4C858615-6A04-426A-BEA2-F433636D30DA}"/>
              </a:ext>
            </a:extLst>
          </p:cNvPr>
          <p:cNvPicPr>
            <a:picLocks noChangeAspect="1"/>
          </p:cNvPicPr>
          <p:nvPr/>
        </p:nvPicPr>
        <p:blipFill rotWithShape="1">
          <a:blip r:embed="rId4"/>
          <a:srcRect r="50914" b="56756"/>
          <a:stretch/>
        </p:blipFill>
        <p:spPr>
          <a:xfrm>
            <a:off x="8390019" y="3766266"/>
            <a:ext cx="3093021" cy="2082384"/>
          </a:xfrm>
          <a:prstGeom prst="rect">
            <a:avLst/>
          </a:prstGeom>
        </p:spPr>
      </p:pic>
    </p:spTree>
    <p:extLst>
      <p:ext uri="{BB962C8B-B14F-4D97-AF65-F5344CB8AC3E}">
        <p14:creationId xmlns:p14="http://schemas.microsoft.com/office/powerpoint/2010/main" val="1767583704"/>
      </p:ext>
    </p:extLst>
  </p:cSld>
  <p:clrMapOvr>
    <a:masterClrMapping/>
  </p:clrMapOvr>
  <mc:AlternateContent xmlns:mc="http://schemas.openxmlformats.org/markup-compatibility/2006" xmlns:p14="http://schemas.microsoft.com/office/powerpoint/2010/main">
    <mc:Choice Requires="p14">
      <p:transition p14:dur="0" advTm="19548"/>
    </mc:Choice>
    <mc:Fallback xmlns="">
      <p:transition advTm="19548"/>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27</a:t>
            </a:r>
          </a:p>
        </p:txBody>
      </p:sp>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175984" y="65881"/>
            <a:ext cx="2173224" cy="523220"/>
          </a:xfrm>
          <a:prstGeom prst="rect">
            <a:avLst/>
          </a:prstGeom>
          <a:noFill/>
        </p:spPr>
        <p:txBody>
          <a:bodyPr wrap="none" rtlCol="0">
            <a:spAutoFit/>
          </a:bodyPr>
          <a:lstStyle/>
          <a:p>
            <a:r>
              <a:rPr lang="es-US" sz="2800" b="1">
                <a:solidFill>
                  <a:schemeClr val="bg1"/>
                </a:solidFill>
              </a:rPr>
              <a:t>4. Resultados</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5. Conclusiones y recomendaciones</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sp>
        <p:nvSpPr>
          <p:cNvPr id="36" name="Título 8">
            <a:extLst>
              <a:ext uri="{FF2B5EF4-FFF2-40B4-BE49-F238E27FC236}">
                <a16:creationId xmlns:a16="http://schemas.microsoft.com/office/drawing/2014/main" id="{5D705D98-7A91-4B72-954C-BC688F42F494}"/>
              </a:ext>
            </a:extLst>
          </p:cNvPr>
          <p:cNvSpPr>
            <a:spLocks noGrp="1"/>
          </p:cNvSpPr>
          <p:nvPr>
            <p:ph type="title"/>
          </p:nvPr>
        </p:nvSpPr>
        <p:spPr>
          <a:xfrm>
            <a:off x="175984" y="664671"/>
            <a:ext cx="11447284" cy="926680"/>
          </a:xfrm>
        </p:spPr>
        <p:txBody>
          <a:bodyPr>
            <a:noAutofit/>
          </a:bodyPr>
          <a:lstStyle/>
          <a:p>
            <a:r>
              <a:rPr lang="es-ES" sz="4000" dirty="0">
                <a:latin typeface="Times New Roman" panose="02020603050405020304" pitchFamily="18" charset="0"/>
                <a:cs typeface="Times New Roman" panose="02020603050405020304" pitchFamily="18" charset="0"/>
              </a:rPr>
              <a:t>Validación y Análisis de Resultados</a:t>
            </a:r>
            <a:endParaRPr lang="es-EC" sz="4000" dirty="0">
              <a:latin typeface="Times New Roman" panose="02020603050405020304" pitchFamily="18" charset="0"/>
              <a:cs typeface="Times New Roman" panose="02020603050405020304" pitchFamily="18" charset="0"/>
            </a:endParaRPr>
          </a:p>
        </p:txBody>
      </p:sp>
      <p:pic>
        <p:nvPicPr>
          <p:cNvPr id="2" name="Imagen 1">
            <a:extLst>
              <a:ext uri="{FF2B5EF4-FFF2-40B4-BE49-F238E27FC236}">
                <a16:creationId xmlns:a16="http://schemas.microsoft.com/office/drawing/2014/main" id="{9BE1E9AC-462C-465F-B83B-C21626ABAE92}"/>
              </a:ext>
            </a:extLst>
          </p:cNvPr>
          <p:cNvPicPr>
            <a:picLocks noChangeAspect="1"/>
          </p:cNvPicPr>
          <p:nvPr/>
        </p:nvPicPr>
        <p:blipFill>
          <a:blip r:embed="rId4"/>
          <a:stretch>
            <a:fillRect/>
          </a:stretch>
        </p:blipFill>
        <p:spPr>
          <a:xfrm>
            <a:off x="691873" y="1889268"/>
            <a:ext cx="5491480" cy="3634740"/>
          </a:xfrm>
          <a:prstGeom prst="rect">
            <a:avLst/>
          </a:prstGeom>
        </p:spPr>
      </p:pic>
      <p:pic>
        <p:nvPicPr>
          <p:cNvPr id="9" name="Imagen 8">
            <a:extLst>
              <a:ext uri="{FF2B5EF4-FFF2-40B4-BE49-F238E27FC236}">
                <a16:creationId xmlns:a16="http://schemas.microsoft.com/office/drawing/2014/main" id="{B9BF6E2B-AF73-44BA-8483-1BA97A2FDA0F}"/>
              </a:ext>
            </a:extLst>
          </p:cNvPr>
          <p:cNvPicPr>
            <a:picLocks noChangeAspect="1"/>
          </p:cNvPicPr>
          <p:nvPr/>
        </p:nvPicPr>
        <p:blipFill>
          <a:blip r:embed="rId5"/>
          <a:stretch>
            <a:fillRect/>
          </a:stretch>
        </p:blipFill>
        <p:spPr>
          <a:xfrm>
            <a:off x="5899626" y="2093738"/>
            <a:ext cx="5491480" cy="3225800"/>
          </a:xfrm>
          <a:prstGeom prst="rect">
            <a:avLst/>
          </a:prstGeom>
        </p:spPr>
      </p:pic>
    </p:spTree>
    <p:extLst>
      <p:ext uri="{BB962C8B-B14F-4D97-AF65-F5344CB8AC3E}">
        <p14:creationId xmlns:p14="http://schemas.microsoft.com/office/powerpoint/2010/main" val="3834045977"/>
      </p:ext>
    </p:extLst>
  </p:cSld>
  <p:clrMapOvr>
    <a:masterClrMapping/>
  </p:clrMapOvr>
  <mc:AlternateContent xmlns:mc="http://schemas.openxmlformats.org/markup-compatibility/2006" xmlns:p14="http://schemas.microsoft.com/office/powerpoint/2010/main">
    <mc:Choice Requires="p14">
      <p:transition p14:dur="0" advTm="19548"/>
    </mc:Choice>
    <mc:Fallback xmlns="">
      <p:transition advTm="19548"/>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28</a:t>
            </a:r>
          </a:p>
        </p:txBody>
      </p:sp>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175984" y="65881"/>
            <a:ext cx="2173224" cy="523220"/>
          </a:xfrm>
          <a:prstGeom prst="rect">
            <a:avLst/>
          </a:prstGeom>
          <a:noFill/>
        </p:spPr>
        <p:txBody>
          <a:bodyPr wrap="none" rtlCol="0">
            <a:spAutoFit/>
          </a:bodyPr>
          <a:lstStyle/>
          <a:p>
            <a:r>
              <a:rPr lang="es-US" sz="2800" b="1">
                <a:solidFill>
                  <a:schemeClr val="bg1"/>
                </a:solidFill>
              </a:rPr>
              <a:t>4. Resultados</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5. Conclusiones y recomendaciones</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sp>
        <p:nvSpPr>
          <p:cNvPr id="36" name="Título 8">
            <a:extLst>
              <a:ext uri="{FF2B5EF4-FFF2-40B4-BE49-F238E27FC236}">
                <a16:creationId xmlns:a16="http://schemas.microsoft.com/office/drawing/2014/main" id="{5D705D98-7A91-4B72-954C-BC688F42F494}"/>
              </a:ext>
            </a:extLst>
          </p:cNvPr>
          <p:cNvSpPr>
            <a:spLocks noGrp="1"/>
          </p:cNvSpPr>
          <p:nvPr>
            <p:ph type="title"/>
          </p:nvPr>
        </p:nvSpPr>
        <p:spPr>
          <a:xfrm>
            <a:off x="175984" y="664671"/>
            <a:ext cx="11447284" cy="926680"/>
          </a:xfrm>
        </p:spPr>
        <p:txBody>
          <a:bodyPr>
            <a:noAutofit/>
          </a:bodyPr>
          <a:lstStyle/>
          <a:p>
            <a:r>
              <a:rPr lang="es-ES" sz="4000" dirty="0">
                <a:latin typeface="Times New Roman" panose="02020603050405020304" pitchFamily="18" charset="0"/>
                <a:cs typeface="Times New Roman" panose="02020603050405020304" pitchFamily="18" charset="0"/>
              </a:rPr>
              <a:t>Resultados</a:t>
            </a:r>
            <a:endParaRPr lang="es-EC" sz="4000" dirty="0">
              <a:latin typeface="Times New Roman" panose="02020603050405020304" pitchFamily="18" charset="0"/>
              <a:cs typeface="Times New Roman" panose="02020603050405020304" pitchFamily="18" charset="0"/>
            </a:endParaRPr>
          </a:p>
        </p:txBody>
      </p:sp>
      <p:pic>
        <p:nvPicPr>
          <p:cNvPr id="6" name="Imagen 5">
            <a:extLst>
              <a:ext uri="{FF2B5EF4-FFF2-40B4-BE49-F238E27FC236}">
                <a16:creationId xmlns:a16="http://schemas.microsoft.com/office/drawing/2014/main" id="{F0C3E3ED-3335-4205-9947-EC0FDA794316}"/>
              </a:ext>
            </a:extLst>
          </p:cNvPr>
          <p:cNvPicPr>
            <a:picLocks noChangeAspect="1"/>
          </p:cNvPicPr>
          <p:nvPr/>
        </p:nvPicPr>
        <p:blipFill>
          <a:blip r:embed="rId4"/>
          <a:stretch>
            <a:fillRect/>
          </a:stretch>
        </p:blipFill>
        <p:spPr>
          <a:xfrm>
            <a:off x="948645" y="1406767"/>
            <a:ext cx="5491480" cy="4953000"/>
          </a:xfrm>
          <a:prstGeom prst="rect">
            <a:avLst/>
          </a:prstGeom>
        </p:spPr>
      </p:pic>
      <p:pic>
        <p:nvPicPr>
          <p:cNvPr id="8" name="Imagen 7">
            <a:extLst>
              <a:ext uri="{FF2B5EF4-FFF2-40B4-BE49-F238E27FC236}">
                <a16:creationId xmlns:a16="http://schemas.microsoft.com/office/drawing/2014/main" id="{2204F521-2789-4B7D-B179-E72163040D0C}"/>
              </a:ext>
            </a:extLst>
          </p:cNvPr>
          <p:cNvPicPr>
            <a:picLocks noChangeAspect="1"/>
          </p:cNvPicPr>
          <p:nvPr/>
        </p:nvPicPr>
        <p:blipFill>
          <a:blip r:embed="rId5"/>
          <a:stretch>
            <a:fillRect/>
          </a:stretch>
        </p:blipFill>
        <p:spPr>
          <a:xfrm>
            <a:off x="6440125" y="1648364"/>
            <a:ext cx="5491480" cy="4445000"/>
          </a:xfrm>
          <a:prstGeom prst="rect">
            <a:avLst/>
          </a:prstGeom>
        </p:spPr>
      </p:pic>
    </p:spTree>
    <p:extLst>
      <p:ext uri="{BB962C8B-B14F-4D97-AF65-F5344CB8AC3E}">
        <p14:creationId xmlns:p14="http://schemas.microsoft.com/office/powerpoint/2010/main" val="1252434430"/>
      </p:ext>
    </p:extLst>
  </p:cSld>
  <p:clrMapOvr>
    <a:masterClrMapping/>
  </p:clrMapOvr>
  <mc:AlternateContent xmlns:mc="http://schemas.openxmlformats.org/markup-compatibility/2006" xmlns:p14="http://schemas.microsoft.com/office/powerpoint/2010/main">
    <mc:Choice Requires="p14">
      <p:transition p14:dur="0" advTm="19548"/>
    </mc:Choice>
    <mc:Fallback xmlns="">
      <p:transition advTm="19548"/>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29</a:t>
            </a:r>
          </a:p>
        </p:txBody>
      </p:sp>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175984" y="65881"/>
            <a:ext cx="2173224" cy="523220"/>
          </a:xfrm>
          <a:prstGeom prst="rect">
            <a:avLst/>
          </a:prstGeom>
          <a:noFill/>
        </p:spPr>
        <p:txBody>
          <a:bodyPr wrap="none" rtlCol="0">
            <a:spAutoFit/>
          </a:bodyPr>
          <a:lstStyle/>
          <a:p>
            <a:r>
              <a:rPr lang="es-US" sz="2800" b="1">
                <a:solidFill>
                  <a:schemeClr val="bg1"/>
                </a:solidFill>
              </a:rPr>
              <a:t>4. Resultados</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5. Conclusiones y recomendaciones</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sp>
        <p:nvSpPr>
          <p:cNvPr id="36" name="Título 8">
            <a:extLst>
              <a:ext uri="{FF2B5EF4-FFF2-40B4-BE49-F238E27FC236}">
                <a16:creationId xmlns:a16="http://schemas.microsoft.com/office/drawing/2014/main" id="{5D705D98-7A91-4B72-954C-BC688F42F494}"/>
              </a:ext>
            </a:extLst>
          </p:cNvPr>
          <p:cNvSpPr>
            <a:spLocks noGrp="1"/>
          </p:cNvSpPr>
          <p:nvPr>
            <p:ph type="title"/>
          </p:nvPr>
        </p:nvSpPr>
        <p:spPr>
          <a:xfrm>
            <a:off x="175984" y="664671"/>
            <a:ext cx="11447284" cy="926680"/>
          </a:xfrm>
        </p:spPr>
        <p:txBody>
          <a:bodyPr>
            <a:noAutofit/>
          </a:bodyPr>
          <a:lstStyle/>
          <a:p>
            <a:r>
              <a:rPr lang="es-ES" sz="4000" dirty="0">
                <a:latin typeface="Times New Roman" panose="02020603050405020304" pitchFamily="18" charset="0"/>
                <a:cs typeface="Times New Roman" panose="02020603050405020304" pitchFamily="18" charset="0"/>
              </a:rPr>
              <a:t>Resultados</a:t>
            </a:r>
            <a:endParaRPr lang="es-EC" sz="4000" dirty="0">
              <a:latin typeface="Times New Roman" panose="02020603050405020304" pitchFamily="18" charset="0"/>
              <a:cs typeface="Times New Roman" panose="02020603050405020304" pitchFamily="18" charset="0"/>
            </a:endParaRPr>
          </a:p>
        </p:txBody>
      </p:sp>
      <p:pic>
        <p:nvPicPr>
          <p:cNvPr id="2" name="Imagen 1">
            <a:extLst>
              <a:ext uri="{FF2B5EF4-FFF2-40B4-BE49-F238E27FC236}">
                <a16:creationId xmlns:a16="http://schemas.microsoft.com/office/drawing/2014/main" id="{99968906-33BB-47FB-B1DC-6ED5EA8282BE}"/>
              </a:ext>
            </a:extLst>
          </p:cNvPr>
          <p:cNvPicPr>
            <a:picLocks noChangeAspect="1"/>
          </p:cNvPicPr>
          <p:nvPr/>
        </p:nvPicPr>
        <p:blipFill>
          <a:blip r:embed="rId4"/>
          <a:stretch>
            <a:fillRect/>
          </a:stretch>
        </p:blipFill>
        <p:spPr>
          <a:xfrm>
            <a:off x="1031619" y="1500890"/>
            <a:ext cx="5491480" cy="4953000"/>
          </a:xfrm>
          <a:prstGeom prst="rect">
            <a:avLst/>
          </a:prstGeom>
        </p:spPr>
      </p:pic>
      <p:pic>
        <p:nvPicPr>
          <p:cNvPr id="9" name="Imagen 8">
            <a:extLst>
              <a:ext uri="{FF2B5EF4-FFF2-40B4-BE49-F238E27FC236}">
                <a16:creationId xmlns:a16="http://schemas.microsoft.com/office/drawing/2014/main" id="{D4A5A960-5426-48BC-AD4F-BF51F204D686}"/>
              </a:ext>
            </a:extLst>
          </p:cNvPr>
          <p:cNvPicPr>
            <a:picLocks noChangeAspect="1"/>
          </p:cNvPicPr>
          <p:nvPr/>
        </p:nvPicPr>
        <p:blipFill>
          <a:blip r:embed="rId5"/>
          <a:stretch>
            <a:fillRect/>
          </a:stretch>
        </p:blipFill>
        <p:spPr>
          <a:xfrm>
            <a:off x="6384831" y="1876951"/>
            <a:ext cx="5491480" cy="4455160"/>
          </a:xfrm>
          <a:prstGeom prst="rect">
            <a:avLst/>
          </a:prstGeom>
        </p:spPr>
      </p:pic>
    </p:spTree>
    <p:extLst>
      <p:ext uri="{BB962C8B-B14F-4D97-AF65-F5344CB8AC3E}">
        <p14:creationId xmlns:p14="http://schemas.microsoft.com/office/powerpoint/2010/main" val="854435088"/>
      </p:ext>
    </p:extLst>
  </p:cSld>
  <p:clrMapOvr>
    <a:masterClrMapping/>
  </p:clrMapOvr>
  <mc:AlternateContent xmlns:mc="http://schemas.openxmlformats.org/markup-compatibility/2006" xmlns:p14="http://schemas.microsoft.com/office/powerpoint/2010/main">
    <mc:Choice Requires="p14">
      <p:transition p14:dur="0" advTm="19548"/>
    </mc:Choice>
    <mc:Fallback xmlns="">
      <p:transition advTm="19548"/>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30</a:t>
            </a:r>
          </a:p>
        </p:txBody>
      </p:sp>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175984" y="65881"/>
            <a:ext cx="2173224" cy="523220"/>
          </a:xfrm>
          <a:prstGeom prst="rect">
            <a:avLst/>
          </a:prstGeom>
          <a:noFill/>
        </p:spPr>
        <p:txBody>
          <a:bodyPr wrap="none" rtlCol="0">
            <a:spAutoFit/>
          </a:bodyPr>
          <a:lstStyle/>
          <a:p>
            <a:r>
              <a:rPr lang="es-US" sz="2800" b="1">
                <a:solidFill>
                  <a:schemeClr val="bg1"/>
                </a:solidFill>
              </a:rPr>
              <a:t>4. Resultados</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5. Conclusiones y recomendaciones</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sp>
        <p:nvSpPr>
          <p:cNvPr id="36" name="Título 8">
            <a:extLst>
              <a:ext uri="{FF2B5EF4-FFF2-40B4-BE49-F238E27FC236}">
                <a16:creationId xmlns:a16="http://schemas.microsoft.com/office/drawing/2014/main" id="{5D705D98-7A91-4B72-954C-BC688F42F494}"/>
              </a:ext>
            </a:extLst>
          </p:cNvPr>
          <p:cNvSpPr>
            <a:spLocks noGrp="1"/>
          </p:cNvSpPr>
          <p:nvPr>
            <p:ph type="title"/>
          </p:nvPr>
        </p:nvSpPr>
        <p:spPr>
          <a:xfrm>
            <a:off x="175984" y="664671"/>
            <a:ext cx="11447284" cy="926680"/>
          </a:xfrm>
        </p:spPr>
        <p:txBody>
          <a:bodyPr>
            <a:noAutofit/>
          </a:bodyPr>
          <a:lstStyle/>
          <a:p>
            <a:r>
              <a:rPr lang="es-ES" sz="4000" dirty="0">
                <a:latin typeface="Times New Roman" panose="02020603050405020304" pitchFamily="18" charset="0"/>
                <a:cs typeface="Times New Roman" panose="02020603050405020304" pitchFamily="18" charset="0"/>
              </a:rPr>
              <a:t>Resultados</a:t>
            </a:r>
            <a:endParaRPr lang="es-EC" sz="4000" dirty="0">
              <a:latin typeface="Times New Roman" panose="02020603050405020304" pitchFamily="18" charset="0"/>
              <a:cs typeface="Times New Roman" panose="02020603050405020304" pitchFamily="18" charset="0"/>
            </a:endParaRPr>
          </a:p>
        </p:txBody>
      </p:sp>
      <p:pic>
        <p:nvPicPr>
          <p:cNvPr id="9" name="Imagen 8">
            <a:extLst>
              <a:ext uri="{FF2B5EF4-FFF2-40B4-BE49-F238E27FC236}">
                <a16:creationId xmlns:a16="http://schemas.microsoft.com/office/drawing/2014/main" id="{3002E544-F2E3-4D28-AE16-60674F2A3EE2}"/>
              </a:ext>
            </a:extLst>
          </p:cNvPr>
          <p:cNvPicPr>
            <a:picLocks noChangeAspect="1"/>
          </p:cNvPicPr>
          <p:nvPr/>
        </p:nvPicPr>
        <p:blipFill>
          <a:blip r:embed="rId4"/>
          <a:stretch>
            <a:fillRect/>
          </a:stretch>
        </p:blipFill>
        <p:spPr>
          <a:xfrm>
            <a:off x="1192029" y="1481876"/>
            <a:ext cx="5491480" cy="4953000"/>
          </a:xfrm>
          <a:prstGeom prst="rect">
            <a:avLst/>
          </a:prstGeom>
        </p:spPr>
      </p:pic>
      <p:pic>
        <p:nvPicPr>
          <p:cNvPr id="11" name="Imagen 10">
            <a:extLst>
              <a:ext uri="{FF2B5EF4-FFF2-40B4-BE49-F238E27FC236}">
                <a16:creationId xmlns:a16="http://schemas.microsoft.com/office/drawing/2014/main" id="{1811602D-AE08-4930-9F92-E34D0B610E7B}"/>
              </a:ext>
            </a:extLst>
          </p:cNvPr>
          <p:cNvPicPr>
            <a:picLocks noChangeAspect="1"/>
          </p:cNvPicPr>
          <p:nvPr/>
        </p:nvPicPr>
        <p:blipFill>
          <a:blip r:embed="rId5"/>
          <a:stretch>
            <a:fillRect/>
          </a:stretch>
        </p:blipFill>
        <p:spPr>
          <a:xfrm>
            <a:off x="6317754" y="1777260"/>
            <a:ext cx="5491480" cy="4445000"/>
          </a:xfrm>
          <a:prstGeom prst="rect">
            <a:avLst/>
          </a:prstGeom>
        </p:spPr>
      </p:pic>
    </p:spTree>
    <p:extLst>
      <p:ext uri="{BB962C8B-B14F-4D97-AF65-F5344CB8AC3E}">
        <p14:creationId xmlns:p14="http://schemas.microsoft.com/office/powerpoint/2010/main" val="1689565483"/>
      </p:ext>
    </p:extLst>
  </p:cSld>
  <p:clrMapOvr>
    <a:masterClrMapping/>
  </p:clrMapOvr>
  <mc:AlternateContent xmlns:mc="http://schemas.openxmlformats.org/markup-compatibility/2006" xmlns:p14="http://schemas.microsoft.com/office/powerpoint/2010/main">
    <mc:Choice Requires="p14">
      <p:transition p14:dur="0" advTm="19548"/>
    </mc:Choice>
    <mc:Fallback xmlns="">
      <p:transition advTm="19548"/>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31</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5608651" cy="523220"/>
          </a:xfrm>
          <a:prstGeom prst="rect">
            <a:avLst/>
          </a:prstGeom>
          <a:noFill/>
        </p:spPr>
        <p:txBody>
          <a:bodyPr wrap="none" rtlCol="0">
            <a:spAutoFit/>
          </a:bodyPr>
          <a:lstStyle/>
          <a:p>
            <a:r>
              <a:rPr lang="es-US" sz="2800" b="1">
                <a:solidFill>
                  <a:schemeClr val="bg1"/>
                </a:solidFill>
              </a:rPr>
              <a:t>5. Conclusiones y Recomendaciones</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5. Conclusiones y recomendaciones</a:t>
            </a:r>
          </a:p>
        </p:txBody>
      </p:sp>
      <p:sp>
        <p:nvSpPr>
          <p:cNvPr id="18" name="Título 8">
            <a:extLst>
              <a:ext uri="{FF2B5EF4-FFF2-40B4-BE49-F238E27FC236}">
                <a16:creationId xmlns:a16="http://schemas.microsoft.com/office/drawing/2014/main" id="{38B11CA5-FDFF-4CB7-8700-713BF7C8F962}"/>
              </a:ext>
            </a:extLst>
          </p:cNvPr>
          <p:cNvSpPr>
            <a:spLocks noGrp="1"/>
          </p:cNvSpPr>
          <p:nvPr>
            <p:ph type="title"/>
          </p:nvPr>
        </p:nvSpPr>
        <p:spPr>
          <a:xfrm>
            <a:off x="175984" y="639338"/>
            <a:ext cx="3054159" cy="431780"/>
          </a:xfrm>
        </p:spPr>
        <p:txBody>
          <a:bodyPr>
            <a:noAutofit/>
          </a:bodyPr>
          <a:lstStyle/>
          <a:p>
            <a:r>
              <a:rPr lang="en-US" sz="4000" dirty="0" err="1">
                <a:latin typeface="Times New Roman" panose="02020603050405020304" pitchFamily="18" charset="0"/>
                <a:cs typeface="Times New Roman" panose="02020603050405020304" pitchFamily="18" charset="0"/>
              </a:rPr>
              <a:t>Conclusiones</a:t>
            </a:r>
            <a:endParaRPr lang="es-EC" sz="4000" dirty="0">
              <a:latin typeface="Times New Roman" panose="02020603050405020304" pitchFamily="18" charset="0"/>
              <a:cs typeface="Times New Roman" panose="02020603050405020304" pitchFamily="18" charset="0"/>
            </a:endParaRPr>
          </a:p>
        </p:txBody>
      </p:sp>
      <p:sp>
        <p:nvSpPr>
          <p:cNvPr id="26" name="TextBox 4">
            <a:extLst>
              <a:ext uri="{FF2B5EF4-FFF2-40B4-BE49-F238E27FC236}">
                <a16:creationId xmlns:a16="http://schemas.microsoft.com/office/drawing/2014/main" id="{ECF49604-0BE0-44B9-9255-09EB3D7A5D6F}"/>
              </a:ext>
            </a:extLst>
          </p:cNvPr>
          <p:cNvSpPr txBox="1"/>
          <p:nvPr/>
        </p:nvSpPr>
        <p:spPr>
          <a:xfrm>
            <a:off x="401067" y="1600597"/>
            <a:ext cx="11402633" cy="3908762"/>
          </a:xfrm>
          <a:prstGeom prst="rect">
            <a:avLst/>
          </a:prstGeom>
        </p:spPr>
        <p:txBody>
          <a:bodyPr wrap="square" lIns="0" tIns="0" rIns="0" bIns="0" rtlCol="0" anchor="t">
            <a:spAutoFit/>
          </a:bodyPr>
          <a:lstStyle/>
          <a:p>
            <a:pPr>
              <a:lnSpc>
                <a:spcPct val="150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Este proyecto se desarrolla a partir del avance constante de la robótica colaborativa para satisfacer necesidades del ser humano. El teatro robótico es planteado como una herramienta de asistencia social innovadora, con el objetivo de mejorar las actividades educativas en niños y aumentar el efecto de las terapias de pacientes con TEA. La mejor manera de aprender para un niño es jugando, por ello se diseñó este proyecto para ser llamativo y entretener a los usuarios.</a:t>
            </a:r>
          </a:p>
          <a:p>
            <a:pPr>
              <a:lnSpc>
                <a:spcPct val="150000"/>
              </a:lnSpc>
              <a:spcAft>
                <a:spcPts val="800"/>
              </a:spcAft>
            </a:pP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s-EC" sz="1800" dirty="0">
                <a:effectLst/>
                <a:latin typeface="Times New Roman" panose="02020603050405020304" pitchFamily="18" charset="0"/>
                <a:ea typeface="Calibri" panose="020F0502020204030204" pitchFamily="34" charset="0"/>
                <a:cs typeface="Times New Roman" panose="02020603050405020304" pitchFamily="18" charset="0"/>
              </a:rPr>
              <a:t>En el estado del arte se ha demostrado que la tecnología de asistencia es eficiente y crece a pasos agigantados. Cada vez existen sistemas más personalizados a las necesidades de cada persona y este proyecto es una herramienta multidisciplinaria que se adapta a distintas clases de público. </a:t>
            </a:r>
          </a:p>
          <a:p>
            <a:endParaRPr lang="es-EC"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89640530"/>
      </p:ext>
    </p:extLst>
  </p:cSld>
  <p:clrMapOvr>
    <a:masterClrMapping/>
  </p:clrMapOvr>
  <mc:AlternateContent xmlns:mc="http://schemas.openxmlformats.org/markup-compatibility/2006" xmlns:p14="http://schemas.microsoft.com/office/powerpoint/2010/main">
    <mc:Choice Requires="p14">
      <p:transition p14:dur="0" advTm="19548"/>
    </mc:Choice>
    <mc:Fallback xmlns="">
      <p:transition advTm="19548"/>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32</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5608651" cy="523220"/>
          </a:xfrm>
          <a:prstGeom prst="rect">
            <a:avLst/>
          </a:prstGeom>
          <a:noFill/>
        </p:spPr>
        <p:txBody>
          <a:bodyPr wrap="none" rtlCol="0">
            <a:spAutoFit/>
          </a:bodyPr>
          <a:lstStyle/>
          <a:p>
            <a:r>
              <a:rPr lang="es-US" sz="2800" b="1">
                <a:solidFill>
                  <a:schemeClr val="bg1"/>
                </a:solidFill>
              </a:rPr>
              <a:t>5. Conclusiones y Recomendaciones</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5. Conclusiones y recomendaciones</a:t>
            </a:r>
          </a:p>
        </p:txBody>
      </p:sp>
      <p:sp>
        <p:nvSpPr>
          <p:cNvPr id="18" name="Título 8">
            <a:extLst>
              <a:ext uri="{FF2B5EF4-FFF2-40B4-BE49-F238E27FC236}">
                <a16:creationId xmlns:a16="http://schemas.microsoft.com/office/drawing/2014/main" id="{38B11CA5-FDFF-4CB7-8700-713BF7C8F962}"/>
              </a:ext>
            </a:extLst>
          </p:cNvPr>
          <p:cNvSpPr>
            <a:spLocks noGrp="1"/>
          </p:cNvSpPr>
          <p:nvPr>
            <p:ph type="title"/>
          </p:nvPr>
        </p:nvSpPr>
        <p:spPr>
          <a:xfrm>
            <a:off x="175984" y="639338"/>
            <a:ext cx="3054159" cy="431780"/>
          </a:xfrm>
        </p:spPr>
        <p:txBody>
          <a:bodyPr>
            <a:noAutofit/>
          </a:bodyPr>
          <a:lstStyle/>
          <a:p>
            <a:r>
              <a:rPr lang="en-US" sz="4000" dirty="0" err="1">
                <a:latin typeface="Times New Roman" panose="02020603050405020304" pitchFamily="18" charset="0"/>
                <a:cs typeface="Times New Roman" panose="02020603050405020304" pitchFamily="18" charset="0"/>
              </a:rPr>
              <a:t>Conclusiones</a:t>
            </a:r>
            <a:endParaRPr lang="es-EC" sz="4000" dirty="0">
              <a:latin typeface="Times New Roman" panose="02020603050405020304" pitchFamily="18" charset="0"/>
              <a:cs typeface="Times New Roman" panose="02020603050405020304" pitchFamily="18" charset="0"/>
            </a:endParaRPr>
          </a:p>
        </p:txBody>
      </p:sp>
      <p:sp>
        <p:nvSpPr>
          <p:cNvPr id="26" name="TextBox 4">
            <a:extLst>
              <a:ext uri="{FF2B5EF4-FFF2-40B4-BE49-F238E27FC236}">
                <a16:creationId xmlns:a16="http://schemas.microsoft.com/office/drawing/2014/main" id="{ECF49604-0BE0-44B9-9255-09EB3D7A5D6F}"/>
              </a:ext>
            </a:extLst>
          </p:cNvPr>
          <p:cNvSpPr txBox="1"/>
          <p:nvPr/>
        </p:nvSpPr>
        <p:spPr>
          <a:xfrm>
            <a:off x="401067" y="1739540"/>
            <a:ext cx="11763444" cy="4099648"/>
          </a:xfrm>
          <a:prstGeom prst="rect">
            <a:avLst/>
          </a:prstGeom>
        </p:spPr>
        <p:txBody>
          <a:bodyPr wrap="square" lIns="0" tIns="0" rIns="0" bIns="0" rtlCol="0" anchor="t">
            <a:spAutoFit/>
          </a:bodyPr>
          <a:lstStyle/>
          <a:p>
            <a:pPr algn="l" rtl="0" eaLnBrk="1" latinLnBrk="0" hangingPunct="1">
              <a:lnSpc>
                <a:spcPct val="150000"/>
              </a:lnSpc>
              <a:spcBef>
                <a:spcPts val="0"/>
              </a:spcBef>
              <a:spcAft>
                <a:spcPts val="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El Teatro Robótico supone enriquecer la experiencia del aprendizaje en niños, fomentando su creatividad y su capacidad analítica. A través de las obras y guiones generados los estudiantes pueden participar e interactuar aumentando su interés personal por aprender. En el tratamiento de niños con TEA el uso de robots permite mejorar las habilidades de comunicación y atención conjunta, ayudando a reestablecer conductas, a menorar el nivel de gravedad de autismo y a establecer comportamientos de empatía y sociabilización. </a:t>
            </a:r>
          </a:p>
          <a:p>
            <a:pPr algn="l" rtl="0" eaLnBrk="1" latinLnBrk="0" hangingPunct="1">
              <a:lnSpc>
                <a:spcPct val="150000"/>
              </a:lnSpc>
              <a:spcBef>
                <a:spcPts val="0"/>
              </a:spcBef>
              <a:spcAft>
                <a:spcPts val="0"/>
              </a:spcAft>
            </a:pP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Se usó la metodología de “Diseño y Desarrollo de productos” de los autores Ulrich y Eppinger, para la construcción de la escenografía y los mecanismos automatizados. El escenario tiene una superficie de actuación de 3 m</a:t>
            </a:r>
            <a:r>
              <a:rPr lang="es-EC" sz="16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cumple con los requerimientos de fácil traslado y movilidad, bajo peso y apariencia atractiva. Su estructura es estable y robusta, por lo que sirve de bancada para el resto de elementos del teatro. La escenografía posee 6 paredes con armazones de roble y recubrimientos de mdf o tríplex dependiendo las necesidades de resistencia. El conjunto ensamblado tiene dimensiones de 2.20m x 2.15m x 1.40m (ancho, altura, profundidad) y una masa total aproximada de 80 kg</a:t>
            </a:r>
            <a:r>
              <a:rPr lang="es-EC" sz="1600" dirty="0">
                <a:effectLst/>
                <a:latin typeface="Arial" panose="020B0604020202020204" pitchFamily="34" charset="0"/>
                <a:ea typeface="Calibri" panose="020F0502020204030204" pitchFamily="34" charset="0"/>
                <a:cs typeface="Times New Roman" panose="02020603050405020304" pitchFamily="18" charset="0"/>
              </a:rPr>
              <a:t>. </a:t>
            </a:r>
          </a:p>
          <a:p>
            <a:pPr algn="l" rtl="0" eaLnBrk="1" latinLnBrk="0" hangingPunct="1">
              <a:lnSpc>
                <a:spcPct val="150000"/>
              </a:lnSpc>
              <a:spcBef>
                <a:spcPts val="0"/>
              </a:spcBef>
              <a:spcAft>
                <a:spcPts val="0"/>
              </a:spcAft>
            </a:pPr>
            <a:endParaRPr lang="es-EC" sz="20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2867395"/>
      </p:ext>
    </p:extLst>
  </p:cSld>
  <p:clrMapOvr>
    <a:masterClrMapping/>
  </p:clrMapOvr>
  <mc:AlternateContent xmlns:mc="http://schemas.openxmlformats.org/markup-compatibility/2006" xmlns:p14="http://schemas.microsoft.com/office/powerpoint/2010/main">
    <mc:Choice Requires="p14">
      <p:transition p14:dur="0" advTm="19548"/>
    </mc:Choice>
    <mc:Fallback xmlns="">
      <p:transition advTm="19548"/>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33</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5608651" cy="523220"/>
          </a:xfrm>
          <a:prstGeom prst="rect">
            <a:avLst/>
          </a:prstGeom>
          <a:noFill/>
        </p:spPr>
        <p:txBody>
          <a:bodyPr wrap="none" rtlCol="0">
            <a:spAutoFit/>
          </a:bodyPr>
          <a:lstStyle/>
          <a:p>
            <a:r>
              <a:rPr lang="es-US" sz="2800" b="1">
                <a:solidFill>
                  <a:schemeClr val="bg1"/>
                </a:solidFill>
              </a:rPr>
              <a:t>5. Conclusiones y Recomendaciones</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5. Conclusiones y recomendaciones</a:t>
            </a:r>
          </a:p>
        </p:txBody>
      </p:sp>
      <p:sp>
        <p:nvSpPr>
          <p:cNvPr id="18" name="Título 8">
            <a:extLst>
              <a:ext uri="{FF2B5EF4-FFF2-40B4-BE49-F238E27FC236}">
                <a16:creationId xmlns:a16="http://schemas.microsoft.com/office/drawing/2014/main" id="{38B11CA5-FDFF-4CB7-8700-713BF7C8F962}"/>
              </a:ext>
            </a:extLst>
          </p:cNvPr>
          <p:cNvSpPr>
            <a:spLocks noGrp="1"/>
          </p:cNvSpPr>
          <p:nvPr>
            <p:ph type="title"/>
          </p:nvPr>
        </p:nvSpPr>
        <p:spPr>
          <a:xfrm>
            <a:off x="175984" y="639338"/>
            <a:ext cx="3054159" cy="431780"/>
          </a:xfrm>
        </p:spPr>
        <p:txBody>
          <a:bodyPr>
            <a:noAutofit/>
          </a:bodyPr>
          <a:lstStyle/>
          <a:p>
            <a:r>
              <a:rPr lang="en-US" sz="4000" dirty="0" err="1">
                <a:latin typeface="Times New Roman" panose="02020603050405020304" pitchFamily="18" charset="0"/>
                <a:cs typeface="Times New Roman" panose="02020603050405020304" pitchFamily="18" charset="0"/>
              </a:rPr>
              <a:t>Conclusiones</a:t>
            </a:r>
            <a:endParaRPr lang="es-EC" sz="4000" dirty="0">
              <a:latin typeface="Times New Roman" panose="02020603050405020304" pitchFamily="18" charset="0"/>
              <a:cs typeface="Times New Roman" panose="02020603050405020304" pitchFamily="18" charset="0"/>
            </a:endParaRPr>
          </a:p>
        </p:txBody>
      </p:sp>
      <p:sp>
        <p:nvSpPr>
          <p:cNvPr id="26" name="TextBox 4">
            <a:extLst>
              <a:ext uri="{FF2B5EF4-FFF2-40B4-BE49-F238E27FC236}">
                <a16:creationId xmlns:a16="http://schemas.microsoft.com/office/drawing/2014/main" id="{ECF49604-0BE0-44B9-9255-09EB3D7A5D6F}"/>
              </a:ext>
            </a:extLst>
          </p:cNvPr>
          <p:cNvSpPr txBox="1"/>
          <p:nvPr/>
        </p:nvSpPr>
        <p:spPr>
          <a:xfrm>
            <a:off x="369638" y="1440003"/>
            <a:ext cx="11402633" cy="4698722"/>
          </a:xfrm>
          <a:prstGeom prst="rect">
            <a:avLst/>
          </a:prstGeom>
        </p:spPr>
        <p:txBody>
          <a:bodyPr wrap="square" lIns="0" tIns="0" rIns="0" bIns="0" rtlCol="0" anchor="t">
            <a:spAutoFit/>
          </a:bodyPr>
          <a:lstStyle/>
          <a:p>
            <a:pPr indent="449580">
              <a:lnSpc>
                <a:spcPct val="200000"/>
              </a:lnSpc>
              <a:spcAft>
                <a:spcPts val="80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En base al análisis cinemático y análisis de fuerzas se diseñó el elevador, un mecanismo de tijeras capaz de desplazar la superficie de actuación en dirección vertical para no dejar a la vista las operaciones de “backstage” de las obras. En el dimensionamiento del elevador se utilizó la teoría de diseño mecánico y resistencia de materiales, es de acero estructural ASTM A36 y es lo suficientemente rígido para dar equilibrio a los robots incluso mientras caminan. </a:t>
            </a:r>
          </a:p>
          <a:p>
            <a:pPr indent="449580">
              <a:lnSpc>
                <a:spcPct val="200000"/>
              </a:lnSpc>
              <a:spcAft>
                <a:spcPts val="80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Se utilizó la teoría de falla de Von Mises para su diseño. Se construyó un telón tipo guillotina en base al mecanismo convencional de las persianas al que se le realizaron adaptaciones para automatizar el movimiento. El telón es uno de los elementos del teatro que se utiliza para iniciar y finalizar los guiones de actuación. El elevador y el telón fueron diseñados para trabajar con amplios márgenes de seguridad. Todos los mecanismos de simularon en SolidWorks para comprobar su funcionamiento y resistencia. </a:t>
            </a:r>
          </a:p>
          <a:p>
            <a:endParaRPr lang="es-EC" sz="1800" dirty="0">
              <a:effectLst/>
              <a:latin typeface="Arial" panose="020B0604020202020204" pitchFamily="34" charset="0"/>
              <a:ea typeface="Times New Roman" panose="02020603050405020304" pitchFamily="18" charset="0"/>
            </a:endParaRPr>
          </a:p>
          <a:p>
            <a:pPr algn="l" rtl="0" eaLnBrk="1" latinLnBrk="0" hangingPunct="1">
              <a:spcBef>
                <a:spcPts val="0"/>
              </a:spcBef>
              <a:spcAft>
                <a:spcPts val="0"/>
              </a:spcAft>
            </a:pPr>
            <a:endParaRPr lang="es-EC" dirty="0">
              <a:effectLst/>
            </a:endParaRPr>
          </a:p>
        </p:txBody>
      </p:sp>
    </p:spTree>
    <p:extLst>
      <p:ext uri="{BB962C8B-B14F-4D97-AF65-F5344CB8AC3E}">
        <p14:creationId xmlns:p14="http://schemas.microsoft.com/office/powerpoint/2010/main" val="2584622089"/>
      </p:ext>
    </p:extLst>
  </p:cSld>
  <p:clrMapOvr>
    <a:masterClrMapping/>
  </p:clrMapOvr>
  <mc:AlternateContent xmlns:mc="http://schemas.openxmlformats.org/markup-compatibility/2006" xmlns:p14="http://schemas.microsoft.com/office/powerpoint/2010/main">
    <mc:Choice Requires="p14">
      <p:transition p14:dur="0" advTm="19548"/>
    </mc:Choice>
    <mc:Fallback xmlns="">
      <p:transition advTm="19548"/>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34</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5608651" cy="523220"/>
          </a:xfrm>
          <a:prstGeom prst="rect">
            <a:avLst/>
          </a:prstGeom>
          <a:noFill/>
        </p:spPr>
        <p:txBody>
          <a:bodyPr wrap="none" rtlCol="0">
            <a:spAutoFit/>
          </a:bodyPr>
          <a:lstStyle/>
          <a:p>
            <a:r>
              <a:rPr lang="es-US" sz="2800" b="1">
                <a:solidFill>
                  <a:schemeClr val="bg1"/>
                </a:solidFill>
              </a:rPr>
              <a:t>5. Conclusiones y Recomendaciones</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5. Conclusiones y recomendaciones</a:t>
            </a:r>
          </a:p>
        </p:txBody>
      </p:sp>
      <p:sp>
        <p:nvSpPr>
          <p:cNvPr id="18" name="Título 8">
            <a:extLst>
              <a:ext uri="{FF2B5EF4-FFF2-40B4-BE49-F238E27FC236}">
                <a16:creationId xmlns:a16="http://schemas.microsoft.com/office/drawing/2014/main" id="{38B11CA5-FDFF-4CB7-8700-713BF7C8F962}"/>
              </a:ext>
            </a:extLst>
          </p:cNvPr>
          <p:cNvSpPr>
            <a:spLocks noGrp="1"/>
          </p:cNvSpPr>
          <p:nvPr>
            <p:ph type="title"/>
          </p:nvPr>
        </p:nvSpPr>
        <p:spPr>
          <a:xfrm>
            <a:off x="175984" y="639338"/>
            <a:ext cx="3054159" cy="431780"/>
          </a:xfrm>
        </p:spPr>
        <p:txBody>
          <a:bodyPr>
            <a:noAutofit/>
          </a:bodyPr>
          <a:lstStyle/>
          <a:p>
            <a:r>
              <a:rPr lang="en-US" sz="4000" dirty="0" err="1">
                <a:latin typeface="Times New Roman" panose="02020603050405020304" pitchFamily="18" charset="0"/>
                <a:cs typeface="Times New Roman" panose="02020603050405020304" pitchFamily="18" charset="0"/>
              </a:rPr>
              <a:t>Conclusiones</a:t>
            </a:r>
            <a:endParaRPr lang="es-EC" sz="4000" dirty="0">
              <a:latin typeface="Times New Roman" panose="02020603050405020304" pitchFamily="18" charset="0"/>
              <a:cs typeface="Times New Roman" panose="02020603050405020304" pitchFamily="18" charset="0"/>
            </a:endParaRPr>
          </a:p>
        </p:txBody>
      </p:sp>
      <p:sp>
        <p:nvSpPr>
          <p:cNvPr id="26" name="TextBox 4">
            <a:extLst>
              <a:ext uri="{FF2B5EF4-FFF2-40B4-BE49-F238E27FC236}">
                <a16:creationId xmlns:a16="http://schemas.microsoft.com/office/drawing/2014/main" id="{ECF49604-0BE0-44B9-9255-09EB3D7A5D6F}"/>
              </a:ext>
            </a:extLst>
          </p:cNvPr>
          <p:cNvSpPr txBox="1"/>
          <p:nvPr/>
        </p:nvSpPr>
        <p:spPr>
          <a:xfrm>
            <a:off x="548735" y="1095670"/>
            <a:ext cx="11402633" cy="5406608"/>
          </a:xfrm>
          <a:prstGeom prst="rect">
            <a:avLst/>
          </a:prstGeom>
        </p:spPr>
        <p:txBody>
          <a:bodyPr wrap="square" lIns="0" tIns="0" rIns="0" bIns="0" rtlCol="0" anchor="t">
            <a:spAutoFit/>
          </a:bodyPr>
          <a:lstStyle/>
          <a:p>
            <a:pPr>
              <a:lnSpc>
                <a:spcPct val="200000"/>
              </a:lnSpc>
              <a:spcAft>
                <a:spcPts val="80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Se instaló un sistema audiovisual y de efectos especiales para mejorar la experiencia de interacción con los robots. El escenario tiene un audio de 35 Watts de potencia y un proyector de imagen de 2800 lúmenes con alta resolución para complementar la escenografía de la obra teatral, dándole contexto y acompañamiento al contenido. El conjunto de efectos especiales está conformado por un sistema principal de luz led blanca, uno secundario con leds RGB y una cámara de humo de 600 Watts. </a:t>
            </a:r>
          </a:p>
          <a:p>
            <a:pPr>
              <a:lnSpc>
                <a:spcPct val="200000"/>
              </a:lnSpc>
              <a:spcAft>
                <a:spcPts val="80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El dimensionamiento eléctrico se realizó en base a la carga que generan los actuadores y los dispositivos conectados que consumen energía. Los sensores escogidos para automatizar el movimiento de los mecanismos son fines de carrera y módulos Reed Switch, de funcionamiento sencillo, precisos y de tiempos de respuesta rápidos. Se utiliza una fuente de 12 VDC a 20 A para el circuito de potencia y una fuente de 5 VDC a 2 A para el circuito de control. Los circuitos se simularon en proteus previo a su conexión de prueba en protoboard y posteriormente en la placa PCB. </a:t>
            </a:r>
          </a:p>
          <a:p>
            <a:endParaRPr lang="es-419" sz="1600" dirty="0">
              <a:latin typeface="Arial" panose="020B0604020202020204" pitchFamily="34" charset="0"/>
              <a:ea typeface="Times New Roman" panose="02020603050405020304" pitchFamily="18" charset="0"/>
            </a:endParaRPr>
          </a:p>
          <a:p>
            <a:r>
              <a:rPr lang="es-419" sz="1600" dirty="0">
                <a:effectLst/>
                <a:latin typeface="Arial" panose="020B0604020202020204" pitchFamily="34" charset="0"/>
                <a:ea typeface="Times New Roman" panose="02020603050405020304" pitchFamily="18" charset="0"/>
              </a:rPr>
              <a:t>. </a:t>
            </a:r>
            <a:endParaRPr lang="es-EC" sz="1600" dirty="0">
              <a:effectLst/>
              <a:latin typeface="Arial" panose="020B0604020202020204" pitchFamily="34" charset="0"/>
              <a:ea typeface="Times New Roman" panose="02020603050405020304" pitchFamily="18" charset="0"/>
            </a:endParaRPr>
          </a:p>
          <a:p>
            <a:pPr algn="l" rtl="0" eaLnBrk="1" latinLnBrk="0" hangingPunct="1">
              <a:spcBef>
                <a:spcPts val="0"/>
              </a:spcBef>
              <a:spcAft>
                <a:spcPts val="0"/>
              </a:spcAft>
            </a:pPr>
            <a:endParaRPr lang="es-EC" dirty="0">
              <a:effectLst/>
            </a:endParaRPr>
          </a:p>
        </p:txBody>
      </p:sp>
    </p:spTree>
    <p:extLst>
      <p:ext uri="{BB962C8B-B14F-4D97-AF65-F5344CB8AC3E}">
        <p14:creationId xmlns:p14="http://schemas.microsoft.com/office/powerpoint/2010/main" val="1962455996"/>
      </p:ext>
    </p:extLst>
  </p:cSld>
  <p:clrMapOvr>
    <a:masterClrMapping/>
  </p:clrMapOvr>
  <mc:AlternateContent xmlns:mc="http://schemas.openxmlformats.org/markup-compatibility/2006" xmlns:p14="http://schemas.microsoft.com/office/powerpoint/2010/main">
    <mc:Choice Requires="p14">
      <p:transition p14:dur="0" advTm="19548"/>
    </mc:Choice>
    <mc:Fallback xmlns="">
      <p:transition advTm="19548"/>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21</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5608651" cy="523220"/>
          </a:xfrm>
          <a:prstGeom prst="rect">
            <a:avLst/>
          </a:prstGeom>
          <a:noFill/>
        </p:spPr>
        <p:txBody>
          <a:bodyPr wrap="none" rtlCol="0">
            <a:spAutoFit/>
          </a:bodyPr>
          <a:lstStyle/>
          <a:p>
            <a:r>
              <a:rPr lang="es-US" sz="2800" b="1">
                <a:solidFill>
                  <a:schemeClr val="bg1"/>
                </a:solidFill>
              </a:rPr>
              <a:t>5. Conclusiones y Recomendaciones</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5. Conclusiones y recomendaciones</a:t>
            </a:r>
          </a:p>
        </p:txBody>
      </p:sp>
      <p:sp>
        <p:nvSpPr>
          <p:cNvPr id="18" name="Título 8">
            <a:extLst>
              <a:ext uri="{FF2B5EF4-FFF2-40B4-BE49-F238E27FC236}">
                <a16:creationId xmlns:a16="http://schemas.microsoft.com/office/drawing/2014/main" id="{38B11CA5-FDFF-4CB7-8700-713BF7C8F962}"/>
              </a:ext>
            </a:extLst>
          </p:cNvPr>
          <p:cNvSpPr>
            <a:spLocks noGrp="1"/>
          </p:cNvSpPr>
          <p:nvPr>
            <p:ph type="title"/>
          </p:nvPr>
        </p:nvSpPr>
        <p:spPr>
          <a:xfrm>
            <a:off x="175984" y="639338"/>
            <a:ext cx="3054159" cy="431780"/>
          </a:xfrm>
        </p:spPr>
        <p:txBody>
          <a:bodyPr>
            <a:noAutofit/>
          </a:bodyPr>
          <a:lstStyle/>
          <a:p>
            <a:r>
              <a:rPr lang="en-US" sz="4000" dirty="0" err="1">
                <a:latin typeface="Times New Roman" panose="02020603050405020304" pitchFamily="18" charset="0"/>
                <a:cs typeface="Times New Roman" panose="02020603050405020304" pitchFamily="18" charset="0"/>
              </a:rPr>
              <a:t>Conclusiones</a:t>
            </a:r>
            <a:endParaRPr lang="es-EC" sz="4000" dirty="0">
              <a:latin typeface="Times New Roman" panose="02020603050405020304" pitchFamily="18" charset="0"/>
              <a:cs typeface="Times New Roman" panose="02020603050405020304" pitchFamily="18" charset="0"/>
            </a:endParaRPr>
          </a:p>
        </p:txBody>
      </p:sp>
      <p:sp>
        <p:nvSpPr>
          <p:cNvPr id="26" name="TextBox 4">
            <a:extLst>
              <a:ext uri="{FF2B5EF4-FFF2-40B4-BE49-F238E27FC236}">
                <a16:creationId xmlns:a16="http://schemas.microsoft.com/office/drawing/2014/main" id="{ECF49604-0BE0-44B9-9255-09EB3D7A5D6F}"/>
              </a:ext>
            </a:extLst>
          </p:cNvPr>
          <p:cNvSpPr txBox="1"/>
          <p:nvPr/>
        </p:nvSpPr>
        <p:spPr>
          <a:xfrm>
            <a:off x="254856" y="1146841"/>
            <a:ext cx="11402633" cy="5406608"/>
          </a:xfrm>
          <a:prstGeom prst="rect">
            <a:avLst/>
          </a:prstGeom>
        </p:spPr>
        <p:txBody>
          <a:bodyPr wrap="square" lIns="0" tIns="0" rIns="0" bIns="0" rtlCol="0" anchor="t">
            <a:spAutoFit/>
          </a:bodyPr>
          <a:lstStyle/>
          <a:p>
            <a:pPr>
              <a:lnSpc>
                <a:spcPct val="200000"/>
              </a:lnSpc>
              <a:spcAft>
                <a:spcPts val="80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Se diseñó una HMI amigable para el usuario, con la que cualquier persona sin conocimientos de ingeniería puede crear una obra teatral. Esta HMI controla el funcionamiento de todos los dispositivos que forman parte del proyecto, incluyendo los robots actores Nao, robots narradores virtuales, mecanismos automatizados y los efectos especiales. El diseño de esta HMI se fundamenta en la guía GEDIS para la creación de interfaces comprensibles y ergonómicas. </a:t>
            </a:r>
          </a:p>
          <a:p>
            <a:pPr>
              <a:lnSpc>
                <a:spcPct val="200000"/>
              </a:lnSpc>
              <a:spcAft>
                <a:spcPts val="80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La comunicación entre los dispositivos del teatro robótico y la HMI es inalámbrica y se realiza por medio del protocolo MQTT. Es un modelo de mensajería publicador/suscriptor en el que por medio de un servidor centralizado se gestiona la transmisión de datos. Se utilizaron dos módulos ESP8266 para el funcionamiento general del sistema. El MQTT permite la transmisión de datos en paralelo, lo cual brinda gran fluidez a las obras teatrales y permite que se ejecute más de una instrucción a la vez. La programación de los robots se realizó en Python y se enlaza con la HMI para enviar y recibir información.  </a:t>
            </a:r>
            <a:endParaRPr lang="es-419" sz="1600" dirty="0">
              <a:latin typeface="Times New Roman" panose="02020603050405020304" pitchFamily="18" charset="0"/>
              <a:ea typeface="Times New Roman" panose="02020603050405020304" pitchFamily="18" charset="0"/>
              <a:cs typeface="Times New Roman" panose="02020603050405020304" pitchFamily="18" charset="0"/>
            </a:endParaRPr>
          </a:p>
          <a:p>
            <a:r>
              <a:rPr lang="es-419" sz="1600" dirty="0">
                <a:effectLst/>
                <a:latin typeface="Arial" panose="020B0604020202020204" pitchFamily="34" charset="0"/>
                <a:ea typeface="Times New Roman" panose="02020603050405020304" pitchFamily="18" charset="0"/>
              </a:rPr>
              <a:t>. </a:t>
            </a:r>
            <a:endParaRPr lang="es-EC" sz="1600" dirty="0">
              <a:effectLst/>
              <a:latin typeface="Arial" panose="020B0604020202020204" pitchFamily="34" charset="0"/>
              <a:ea typeface="Times New Roman" panose="02020603050405020304" pitchFamily="18" charset="0"/>
            </a:endParaRPr>
          </a:p>
          <a:p>
            <a:endParaRPr lang="es-EC" sz="1600" dirty="0">
              <a:effectLst/>
              <a:latin typeface="Arial" panose="020B0604020202020204" pitchFamily="34" charset="0"/>
              <a:ea typeface="Times New Roman" panose="02020603050405020304" pitchFamily="18" charset="0"/>
            </a:endParaRPr>
          </a:p>
          <a:p>
            <a:pPr algn="l" rtl="0" eaLnBrk="1" latinLnBrk="0" hangingPunct="1">
              <a:spcBef>
                <a:spcPts val="0"/>
              </a:spcBef>
              <a:spcAft>
                <a:spcPts val="0"/>
              </a:spcAft>
            </a:pPr>
            <a:endParaRPr lang="es-EC" dirty="0">
              <a:effectLst/>
            </a:endParaRPr>
          </a:p>
        </p:txBody>
      </p:sp>
    </p:spTree>
    <p:extLst>
      <p:ext uri="{BB962C8B-B14F-4D97-AF65-F5344CB8AC3E}">
        <p14:creationId xmlns:p14="http://schemas.microsoft.com/office/powerpoint/2010/main" val="2574182173"/>
      </p:ext>
    </p:extLst>
  </p:cSld>
  <p:clrMapOvr>
    <a:masterClrMapping/>
  </p:clrMapOvr>
  <mc:AlternateContent xmlns:mc="http://schemas.openxmlformats.org/markup-compatibility/2006" xmlns:p14="http://schemas.microsoft.com/office/powerpoint/2010/main">
    <mc:Choice Requires="p14">
      <p:transition p14:dur="0" advTm="19548"/>
    </mc:Choice>
    <mc:Fallback xmlns="">
      <p:transition advTm="19548"/>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35</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5608651" cy="523220"/>
          </a:xfrm>
          <a:prstGeom prst="rect">
            <a:avLst/>
          </a:prstGeom>
          <a:noFill/>
        </p:spPr>
        <p:txBody>
          <a:bodyPr wrap="none" rtlCol="0">
            <a:spAutoFit/>
          </a:bodyPr>
          <a:lstStyle/>
          <a:p>
            <a:r>
              <a:rPr lang="es-US" sz="2800" b="1">
                <a:solidFill>
                  <a:schemeClr val="bg1"/>
                </a:solidFill>
              </a:rPr>
              <a:t>5. Conclusiones y Recomendaciones</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5. Conclusiones y recomendaciones</a:t>
            </a:r>
          </a:p>
        </p:txBody>
      </p:sp>
      <p:sp>
        <p:nvSpPr>
          <p:cNvPr id="18" name="Título 8">
            <a:extLst>
              <a:ext uri="{FF2B5EF4-FFF2-40B4-BE49-F238E27FC236}">
                <a16:creationId xmlns:a16="http://schemas.microsoft.com/office/drawing/2014/main" id="{38B11CA5-FDFF-4CB7-8700-713BF7C8F962}"/>
              </a:ext>
            </a:extLst>
          </p:cNvPr>
          <p:cNvSpPr>
            <a:spLocks noGrp="1"/>
          </p:cNvSpPr>
          <p:nvPr>
            <p:ph type="title"/>
          </p:nvPr>
        </p:nvSpPr>
        <p:spPr>
          <a:xfrm>
            <a:off x="175984" y="639338"/>
            <a:ext cx="3054159" cy="431780"/>
          </a:xfrm>
        </p:spPr>
        <p:txBody>
          <a:bodyPr>
            <a:noAutofit/>
          </a:bodyPr>
          <a:lstStyle/>
          <a:p>
            <a:r>
              <a:rPr lang="en-US" sz="4000" dirty="0" err="1">
                <a:latin typeface="Times New Roman" panose="02020603050405020304" pitchFamily="18" charset="0"/>
                <a:cs typeface="Times New Roman" panose="02020603050405020304" pitchFamily="18" charset="0"/>
              </a:rPr>
              <a:t>Conclusiones</a:t>
            </a:r>
            <a:endParaRPr lang="es-EC" sz="4000" dirty="0">
              <a:latin typeface="Times New Roman" panose="02020603050405020304" pitchFamily="18" charset="0"/>
              <a:cs typeface="Times New Roman" panose="02020603050405020304" pitchFamily="18" charset="0"/>
            </a:endParaRPr>
          </a:p>
        </p:txBody>
      </p:sp>
      <p:sp>
        <p:nvSpPr>
          <p:cNvPr id="26" name="TextBox 4">
            <a:extLst>
              <a:ext uri="{FF2B5EF4-FFF2-40B4-BE49-F238E27FC236}">
                <a16:creationId xmlns:a16="http://schemas.microsoft.com/office/drawing/2014/main" id="{ECF49604-0BE0-44B9-9255-09EB3D7A5D6F}"/>
              </a:ext>
            </a:extLst>
          </p:cNvPr>
          <p:cNvSpPr txBox="1"/>
          <p:nvPr/>
        </p:nvSpPr>
        <p:spPr>
          <a:xfrm>
            <a:off x="354447" y="1320326"/>
            <a:ext cx="11402633" cy="5406608"/>
          </a:xfrm>
          <a:prstGeom prst="rect">
            <a:avLst/>
          </a:prstGeom>
        </p:spPr>
        <p:txBody>
          <a:bodyPr wrap="square" lIns="0" tIns="0" rIns="0" bIns="0" rtlCol="0" anchor="t">
            <a:spAutoFit/>
          </a:bodyPr>
          <a:lstStyle/>
          <a:p>
            <a:pPr>
              <a:lnSpc>
                <a:spcPct val="200000"/>
              </a:lnSpc>
              <a:spcAft>
                <a:spcPts val="80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Los robots son capaces de hablar en inglés y español, aumentando el alcance de este proyecto. La HMI permite seleccionar el tipo de voz de los robots entre: hombre adulto, mujer adulta, niño, niña o joven. Esta función aumenta la cantidad de personajes que puede tener una obra teatral, ya que cada uno puede ser identificado por su voz.  </a:t>
            </a:r>
          </a:p>
          <a:p>
            <a:pPr>
              <a:lnSpc>
                <a:spcPct val="200000"/>
              </a:lnSpc>
              <a:spcAft>
                <a:spcPts val="80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Para validar la funcionalidad de la herramienta se realizó un análisis estadístico a partir de la información obtenida por encuestas a personas con distinta especialidad. Un total de 10 personas distribuidas en tres grupos fueron la muestra para obtener los datos. El primer grupo está conformado por 5 ingenieros con experiencia en tecnologías de asistencia, al segundo grupo pertenecen 3 ingenieros sin experiencia en tecnologías de asistencia y el tercer grupo está conformado por 2 neuropsicólogas infantiles. Según el análisis de estadística descriptiva el teatro robótico tubo excelentes resultados de sus evaluadores, demostrando ser funcional, flexible y lograría tener un gran impacto en demostraciones con niños</a:t>
            </a:r>
          </a:p>
          <a:p>
            <a:r>
              <a:rPr lang="es-419" sz="1600" dirty="0">
                <a:effectLst/>
                <a:latin typeface="Arial" panose="020B0604020202020204" pitchFamily="34" charset="0"/>
                <a:ea typeface="Times New Roman" panose="02020603050405020304" pitchFamily="18" charset="0"/>
              </a:rPr>
              <a:t>. </a:t>
            </a:r>
            <a:endParaRPr lang="es-EC" sz="1600" dirty="0">
              <a:effectLst/>
              <a:latin typeface="Arial" panose="020B0604020202020204" pitchFamily="34" charset="0"/>
              <a:ea typeface="Times New Roman" panose="02020603050405020304" pitchFamily="18" charset="0"/>
            </a:endParaRPr>
          </a:p>
          <a:p>
            <a:endParaRPr lang="es-EC" sz="1600" dirty="0">
              <a:effectLst/>
              <a:latin typeface="Arial" panose="020B0604020202020204" pitchFamily="34" charset="0"/>
              <a:ea typeface="Times New Roman" panose="02020603050405020304" pitchFamily="18" charset="0"/>
            </a:endParaRPr>
          </a:p>
          <a:p>
            <a:pPr algn="l" rtl="0" eaLnBrk="1" latinLnBrk="0" hangingPunct="1">
              <a:spcBef>
                <a:spcPts val="0"/>
              </a:spcBef>
              <a:spcAft>
                <a:spcPts val="0"/>
              </a:spcAft>
            </a:pPr>
            <a:endParaRPr lang="es-EC" dirty="0">
              <a:effectLst/>
            </a:endParaRPr>
          </a:p>
        </p:txBody>
      </p:sp>
    </p:spTree>
    <p:extLst>
      <p:ext uri="{BB962C8B-B14F-4D97-AF65-F5344CB8AC3E}">
        <p14:creationId xmlns:p14="http://schemas.microsoft.com/office/powerpoint/2010/main" val="2528130169"/>
      </p:ext>
    </p:extLst>
  </p:cSld>
  <p:clrMapOvr>
    <a:masterClrMapping/>
  </p:clrMapOvr>
  <mc:AlternateContent xmlns:mc="http://schemas.openxmlformats.org/markup-compatibility/2006" xmlns:p14="http://schemas.microsoft.com/office/powerpoint/2010/main">
    <mc:Choice Requires="p14">
      <p:transition p14:dur="0" advTm="19548"/>
    </mc:Choice>
    <mc:Fallback xmlns="">
      <p:transition advTm="1954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2</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533001" cy="523220"/>
          </a:xfrm>
          <a:prstGeom prst="rect">
            <a:avLst/>
          </a:prstGeom>
          <a:noFill/>
        </p:spPr>
        <p:txBody>
          <a:bodyPr wrap="none" rtlCol="0">
            <a:spAutoFit/>
          </a:bodyPr>
          <a:lstStyle/>
          <a:p>
            <a:r>
              <a:rPr lang="es-US" sz="2800" b="1">
                <a:solidFill>
                  <a:schemeClr val="bg1"/>
                </a:solidFill>
                <a:latin typeface="Times New Roman" panose="02020603050405020304" pitchFamily="18" charset="0"/>
                <a:cs typeface="Times New Roman" panose="02020603050405020304" pitchFamily="18" charset="0"/>
              </a:rPr>
              <a:t>1. Introducción</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dirty="0"/>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5. Conclusiones y recomendaciones</a:t>
            </a:r>
          </a:p>
        </p:txBody>
      </p:sp>
      <p:sp>
        <p:nvSpPr>
          <p:cNvPr id="19" name="Título 8">
            <a:extLst>
              <a:ext uri="{FF2B5EF4-FFF2-40B4-BE49-F238E27FC236}">
                <a16:creationId xmlns:a16="http://schemas.microsoft.com/office/drawing/2014/main" id="{32CB4432-F32A-4B49-A5EC-B9591BC89214}"/>
              </a:ext>
            </a:extLst>
          </p:cNvPr>
          <p:cNvSpPr>
            <a:spLocks noGrp="1"/>
          </p:cNvSpPr>
          <p:nvPr>
            <p:ph type="title"/>
          </p:nvPr>
        </p:nvSpPr>
        <p:spPr>
          <a:xfrm>
            <a:off x="378028" y="609642"/>
            <a:ext cx="5329009" cy="863788"/>
          </a:xfrm>
        </p:spPr>
        <p:txBody>
          <a:bodyPr>
            <a:normAutofit fontScale="90000"/>
          </a:bodyPr>
          <a:lstStyle/>
          <a:p>
            <a:r>
              <a:rPr lang="es-EC" sz="4000" dirty="0">
                <a:latin typeface="Times New Roman" panose="02020603050405020304" pitchFamily="18" charset="0"/>
                <a:cs typeface="Times New Roman" panose="02020603050405020304" pitchFamily="18" charset="0"/>
              </a:rPr>
              <a:t>Justificación e importancia</a:t>
            </a:r>
          </a:p>
        </p:txBody>
      </p:sp>
      <p:sp>
        <p:nvSpPr>
          <p:cNvPr id="28" name="Marcador de texto 5">
            <a:extLst>
              <a:ext uri="{FF2B5EF4-FFF2-40B4-BE49-F238E27FC236}">
                <a16:creationId xmlns:a16="http://schemas.microsoft.com/office/drawing/2014/main" id="{2AFB2CE7-4CE6-4D2C-8B10-7EEB8D95A588}"/>
              </a:ext>
            </a:extLst>
          </p:cNvPr>
          <p:cNvSpPr txBox="1">
            <a:spLocks/>
          </p:cNvSpPr>
          <p:nvPr/>
        </p:nvSpPr>
        <p:spPr>
          <a:xfrm>
            <a:off x="5921787" y="3534169"/>
            <a:ext cx="5850484" cy="2064886"/>
          </a:xfrm>
          <a:prstGeom prst="rect">
            <a:avLst/>
          </a:prstGeom>
          <a:solidFill>
            <a:srgbClr val="00713D"/>
          </a:solidFill>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s-EC"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La robótica se ha convertido en un gran aliado para optimizar la productividad y calidad de espacios educativos, generando beneficios para que los niños desarrollen su conocimiento </a:t>
            </a:r>
          </a:p>
          <a:p>
            <a:r>
              <a:rPr lang="es-EC"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Se usan robots en la asistencia y terapia de niños con TEA</a:t>
            </a:r>
            <a:endParaRPr lang="es-EC" sz="1200" dirty="0">
              <a:latin typeface="Times New Roman" panose="02020603050405020304" pitchFamily="18" charset="0"/>
              <a:cs typeface="Times New Roman" panose="02020603050405020304" pitchFamily="18" charset="0"/>
            </a:endParaRPr>
          </a:p>
        </p:txBody>
      </p:sp>
      <p:sp>
        <p:nvSpPr>
          <p:cNvPr id="37" name="Marcador de texto 5">
            <a:extLst>
              <a:ext uri="{FF2B5EF4-FFF2-40B4-BE49-F238E27FC236}">
                <a16:creationId xmlns:a16="http://schemas.microsoft.com/office/drawing/2014/main" id="{34672501-1FA6-44E9-B96E-D729F1917C63}"/>
              </a:ext>
            </a:extLst>
          </p:cNvPr>
          <p:cNvSpPr txBox="1">
            <a:spLocks/>
          </p:cNvSpPr>
          <p:nvPr/>
        </p:nvSpPr>
        <p:spPr>
          <a:xfrm>
            <a:off x="584907" y="1667467"/>
            <a:ext cx="5155571" cy="1089172"/>
          </a:xfrm>
          <a:prstGeom prst="rect">
            <a:avLst/>
          </a:prstGeom>
          <a:solidFill>
            <a:srgbClr val="00713D"/>
          </a:solidFill>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s-EC"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El ser humano ha encontrado varias vías para desarrollar herramientas tecnológicas que faciliten tareas de nuestro día a día. </a:t>
            </a:r>
          </a:p>
        </p:txBody>
      </p:sp>
      <p:pic>
        <p:nvPicPr>
          <p:cNvPr id="34" name="Imagen 33">
            <a:extLst>
              <a:ext uri="{FF2B5EF4-FFF2-40B4-BE49-F238E27FC236}">
                <a16:creationId xmlns:a16="http://schemas.microsoft.com/office/drawing/2014/main" id="{9133832F-C72F-49BE-B473-DE834F4B1AA9}"/>
              </a:ext>
            </a:extLst>
          </p:cNvPr>
          <p:cNvPicPr/>
          <p:nvPr/>
        </p:nvPicPr>
        <p:blipFill>
          <a:blip r:embed="rId4"/>
          <a:stretch>
            <a:fillRect/>
          </a:stretch>
        </p:blipFill>
        <p:spPr>
          <a:xfrm>
            <a:off x="1041456" y="3524454"/>
            <a:ext cx="1412875" cy="2025650"/>
          </a:xfrm>
          <a:prstGeom prst="rect">
            <a:avLst/>
          </a:prstGeom>
        </p:spPr>
      </p:pic>
      <p:pic>
        <p:nvPicPr>
          <p:cNvPr id="35" name="Imagen 34">
            <a:extLst>
              <a:ext uri="{FF2B5EF4-FFF2-40B4-BE49-F238E27FC236}">
                <a16:creationId xmlns:a16="http://schemas.microsoft.com/office/drawing/2014/main" id="{BB8A59F1-B7FC-46DE-B2BB-A55701EC0C5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796274" y="3860492"/>
            <a:ext cx="2529205" cy="1412240"/>
          </a:xfrm>
          <a:prstGeom prst="rect">
            <a:avLst/>
          </a:prstGeom>
          <a:noFill/>
          <a:ln>
            <a:noFill/>
          </a:ln>
        </p:spPr>
      </p:pic>
      <p:pic>
        <p:nvPicPr>
          <p:cNvPr id="36" name="Imagen 35">
            <a:extLst>
              <a:ext uri="{FF2B5EF4-FFF2-40B4-BE49-F238E27FC236}">
                <a16:creationId xmlns:a16="http://schemas.microsoft.com/office/drawing/2014/main" id="{E2DDFB0E-0F0D-409B-A9AD-D6DBB96F7841}"/>
              </a:ext>
            </a:extLst>
          </p:cNvPr>
          <p:cNvPicPr/>
          <p:nvPr/>
        </p:nvPicPr>
        <p:blipFill rotWithShape="1">
          <a:blip r:embed="rId6">
            <a:extLst>
              <a:ext uri="{28A0092B-C50C-407E-A947-70E740481C1C}">
                <a14:useLocalDpi xmlns:a14="http://schemas.microsoft.com/office/drawing/2010/main" val="0"/>
              </a:ext>
            </a:extLst>
          </a:blip>
          <a:srcRect t="531"/>
          <a:stretch/>
        </p:blipFill>
        <p:spPr bwMode="auto">
          <a:xfrm>
            <a:off x="8004516" y="1154485"/>
            <a:ext cx="2164691" cy="20099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27366394"/>
      </p:ext>
    </p:extLst>
  </p:cSld>
  <p:clrMapOvr>
    <a:masterClrMapping/>
  </p:clrMapOvr>
  <mc:AlternateContent xmlns:mc="http://schemas.openxmlformats.org/markup-compatibility/2006" xmlns:p14="http://schemas.microsoft.com/office/powerpoint/2010/main">
    <mc:Choice Requires="p14">
      <p:transition p14:dur="0" advTm="19548"/>
    </mc:Choice>
    <mc:Fallback xmlns="">
      <p:transition advTm="19548"/>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36</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5608651" cy="523220"/>
          </a:xfrm>
          <a:prstGeom prst="rect">
            <a:avLst/>
          </a:prstGeom>
          <a:noFill/>
        </p:spPr>
        <p:txBody>
          <a:bodyPr wrap="none" rtlCol="0">
            <a:spAutoFit/>
          </a:bodyPr>
          <a:lstStyle/>
          <a:p>
            <a:r>
              <a:rPr lang="es-US" sz="2800" b="1">
                <a:solidFill>
                  <a:schemeClr val="bg1"/>
                </a:solidFill>
              </a:rPr>
              <a:t>5. Conclusiones y Recomendaciones</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5. Conclusiones y recomendaciones</a:t>
            </a:r>
          </a:p>
        </p:txBody>
      </p:sp>
      <p:sp>
        <p:nvSpPr>
          <p:cNvPr id="18" name="Título 8">
            <a:extLst>
              <a:ext uri="{FF2B5EF4-FFF2-40B4-BE49-F238E27FC236}">
                <a16:creationId xmlns:a16="http://schemas.microsoft.com/office/drawing/2014/main" id="{38B11CA5-FDFF-4CB7-8700-713BF7C8F962}"/>
              </a:ext>
            </a:extLst>
          </p:cNvPr>
          <p:cNvSpPr>
            <a:spLocks noGrp="1"/>
          </p:cNvSpPr>
          <p:nvPr>
            <p:ph type="title"/>
          </p:nvPr>
        </p:nvSpPr>
        <p:spPr>
          <a:xfrm>
            <a:off x="175984" y="639338"/>
            <a:ext cx="4394741" cy="369332"/>
          </a:xfrm>
        </p:spPr>
        <p:txBody>
          <a:bodyPr>
            <a:noAutofit/>
          </a:bodyPr>
          <a:lstStyle/>
          <a:p>
            <a:r>
              <a:rPr lang="en-US" sz="4000" dirty="0" err="1">
                <a:latin typeface="Times New Roman" panose="02020603050405020304" pitchFamily="18" charset="0"/>
                <a:cs typeface="Times New Roman" panose="02020603050405020304" pitchFamily="18" charset="0"/>
              </a:rPr>
              <a:t>Recomendaciones</a:t>
            </a:r>
            <a:endParaRPr lang="es-EC" sz="4000" dirty="0">
              <a:latin typeface="Times New Roman" panose="02020603050405020304" pitchFamily="18" charset="0"/>
              <a:cs typeface="Times New Roman" panose="02020603050405020304" pitchFamily="18" charset="0"/>
            </a:endParaRPr>
          </a:p>
        </p:txBody>
      </p:sp>
      <p:sp>
        <p:nvSpPr>
          <p:cNvPr id="19" name="CuadroTexto 18">
            <a:extLst>
              <a:ext uri="{FF2B5EF4-FFF2-40B4-BE49-F238E27FC236}">
                <a16:creationId xmlns:a16="http://schemas.microsoft.com/office/drawing/2014/main" id="{E4F58DDC-2D48-4191-9ED5-B23E42F48243}"/>
              </a:ext>
            </a:extLst>
          </p:cNvPr>
          <p:cNvSpPr txBox="1"/>
          <p:nvPr/>
        </p:nvSpPr>
        <p:spPr>
          <a:xfrm>
            <a:off x="401067" y="1687652"/>
            <a:ext cx="10314561" cy="3567002"/>
          </a:xfrm>
          <a:prstGeom prst="rect">
            <a:avLst/>
          </a:prstGeom>
          <a:noFill/>
        </p:spPr>
        <p:txBody>
          <a:bodyPr wrap="square">
            <a:spAutoFit/>
          </a:bodyPr>
          <a:lstStyle/>
          <a:p>
            <a:pPr>
              <a:lnSpc>
                <a:spcPct val="200000"/>
              </a:lnSpc>
              <a:spcAft>
                <a:spcPts val="800"/>
              </a:spcAft>
            </a:pPr>
            <a:r>
              <a:rPr lang="es-EC" sz="1600" dirty="0">
                <a:latin typeface="Times New Roman" panose="02020603050405020304" pitchFamily="18" charset="0"/>
                <a:ea typeface="Calibri" panose="020F0502020204030204" pitchFamily="34" charset="0"/>
                <a:cs typeface="Times New Roman" panose="02020603050405020304" pitchFamily="18" charset="0"/>
              </a:rPr>
              <a:t>En</a:t>
            </a: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 el diseño de elementos mecánicos se debe tomar en cuenta un gran número de parámetros físicos, que a la hora de ser calculados teóricamente aumentan la dificultad del diseño y por lo general no son incluidos, el uso de un software de diseño asistido por computador previo a la construcción permite conocer la resistencia del material de los elementos y la funcionalidad de los mecanismos. </a:t>
            </a:r>
          </a:p>
          <a:p>
            <a:pPr>
              <a:lnSpc>
                <a:spcPct val="200000"/>
              </a:lnSpc>
              <a:spcAft>
                <a:spcPts val="80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Para evitar el sonido durante el movimiento del elevador se podría reemplazar el eje con rosca métrica actual por un tornillo de potencia con rosca cuadrada, el cual genera mayor desplazamiento y con menor rozamiento entre superficies de las roscas. Actualmente se reduce el sonido lubricando al tornillo de potencia y la tuerca que se desliza sobre sus hélices. </a:t>
            </a:r>
          </a:p>
        </p:txBody>
      </p:sp>
    </p:spTree>
    <p:extLst>
      <p:ext uri="{BB962C8B-B14F-4D97-AF65-F5344CB8AC3E}">
        <p14:creationId xmlns:p14="http://schemas.microsoft.com/office/powerpoint/2010/main" val="2250661657"/>
      </p:ext>
    </p:extLst>
  </p:cSld>
  <p:clrMapOvr>
    <a:masterClrMapping/>
  </p:clrMapOvr>
  <mc:AlternateContent xmlns:mc="http://schemas.openxmlformats.org/markup-compatibility/2006" xmlns:p14="http://schemas.microsoft.com/office/powerpoint/2010/main">
    <mc:Choice Requires="p14">
      <p:transition p14:dur="0" advTm="19548"/>
    </mc:Choice>
    <mc:Fallback xmlns="">
      <p:transition advTm="19548"/>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37</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5608651" cy="523220"/>
          </a:xfrm>
          <a:prstGeom prst="rect">
            <a:avLst/>
          </a:prstGeom>
          <a:noFill/>
        </p:spPr>
        <p:txBody>
          <a:bodyPr wrap="none" rtlCol="0">
            <a:spAutoFit/>
          </a:bodyPr>
          <a:lstStyle/>
          <a:p>
            <a:r>
              <a:rPr lang="es-US" sz="2800" b="1">
                <a:solidFill>
                  <a:schemeClr val="bg1"/>
                </a:solidFill>
              </a:rPr>
              <a:t>5. Conclusiones y Recomendaciones</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5. Conclusiones y recomendaciones</a:t>
            </a:r>
          </a:p>
        </p:txBody>
      </p:sp>
      <p:sp>
        <p:nvSpPr>
          <p:cNvPr id="18" name="Título 8">
            <a:extLst>
              <a:ext uri="{FF2B5EF4-FFF2-40B4-BE49-F238E27FC236}">
                <a16:creationId xmlns:a16="http://schemas.microsoft.com/office/drawing/2014/main" id="{38B11CA5-FDFF-4CB7-8700-713BF7C8F962}"/>
              </a:ext>
            </a:extLst>
          </p:cNvPr>
          <p:cNvSpPr>
            <a:spLocks noGrp="1"/>
          </p:cNvSpPr>
          <p:nvPr>
            <p:ph type="title"/>
          </p:nvPr>
        </p:nvSpPr>
        <p:spPr>
          <a:xfrm>
            <a:off x="175984" y="639338"/>
            <a:ext cx="4394741" cy="369332"/>
          </a:xfrm>
        </p:spPr>
        <p:txBody>
          <a:bodyPr>
            <a:noAutofit/>
          </a:bodyPr>
          <a:lstStyle/>
          <a:p>
            <a:r>
              <a:rPr lang="en-US" sz="4000" dirty="0" err="1">
                <a:latin typeface="Times New Roman" panose="02020603050405020304" pitchFamily="18" charset="0"/>
                <a:cs typeface="Times New Roman" panose="02020603050405020304" pitchFamily="18" charset="0"/>
              </a:rPr>
              <a:t>Trabajos</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Futuros</a:t>
            </a:r>
            <a:endParaRPr lang="es-EC" sz="4000" dirty="0">
              <a:latin typeface="Times New Roman" panose="02020603050405020304" pitchFamily="18" charset="0"/>
              <a:cs typeface="Times New Roman" panose="02020603050405020304" pitchFamily="18" charset="0"/>
            </a:endParaRPr>
          </a:p>
        </p:txBody>
      </p:sp>
      <p:sp>
        <p:nvSpPr>
          <p:cNvPr id="19" name="CuadroTexto 18">
            <a:extLst>
              <a:ext uri="{FF2B5EF4-FFF2-40B4-BE49-F238E27FC236}">
                <a16:creationId xmlns:a16="http://schemas.microsoft.com/office/drawing/2014/main" id="{643138F6-B35F-4818-A413-E313E248ACEA}"/>
              </a:ext>
            </a:extLst>
          </p:cNvPr>
          <p:cNvSpPr txBox="1"/>
          <p:nvPr/>
        </p:nvSpPr>
        <p:spPr>
          <a:xfrm>
            <a:off x="606275" y="1156365"/>
            <a:ext cx="10934507" cy="4654479"/>
          </a:xfrm>
          <a:prstGeom prst="rect">
            <a:avLst/>
          </a:prstGeom>
          <a:noFill/>
        </p:spPr>
        <p:txBody>
          <a:bodyPr wrap="square">
            <a:spAutoFit/>
          </a:bodyPr>
          <a:lstStyle/>
          <a:p>
            <a:pPr indent="449580">
              <a:lnSpc>
                <a:spcPct val="200000"/>
              </a:lnSpc>
              <a:spcAft>
                <a:spcPts val="80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El protocolo MQTT es escalable, permitiendo añadir más dispositivos al sistema del teatro robótico sin modificar su estado actual, por lo que añadiendo módulos ESP8266 se podría tener una gran cantidad de elementos conectados y funcionando en paralelo. </a:t>
            </a:r>
          </a:p>
          <a:p>
            <a:pPr indent="449580">
              <a:lnSpc>
                <a:spcPct val="200000"/>
              </a:lnSpc>
              <a:spcAft>
                <a:spcPts val="80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Por medio de un sensor Kinect se podría implementar un programa que genere las rutinas y movimientos de los robots con mayor facilidad, aumentando la biblioteca de gestos y movimientos actuales. El uso de este sensor aceleraría la integración de rutinas ya que la actual se basa en la asignación manual de ángulos en los actuadores. Esto permitiría al usuario personalizar la interpretación de las obras. </a:t>
            </a:r>
          </a:p>
          <a:p>
            <a:pPr indent="449580">
              <a:lnSpc>
                <a:spcPct val="200000"/>
              </a:lnSpc>
              <a:spcAft>
                <a:spcPts val="800"/>
              </a:spcAft>
            </a:pPr>
            <a:r>
              <a:rPr lang="es-EC" sz="1600" dirty="0">
                <a:effectLst/>
                <a:latin typeface="Times New Roman" panose="02020603050405020304" pitchFamily="18" charset="0"/>
                <a:ea typeface="Calibri" panose="020F0502020204030204" pitchFamily="34" charset="0"/>
                <a:cs typeface="Times New Roman" panose="02020603050405020304" pitchFamily="18" charset="0"/>
              </a:rPr>
              <a:t>Otro método para aumentar la biblioteca de gestos es añadir las funciones del software nativo de los robots Nao (Coreograph) a la HMI, de este modo se tendría una gran cantidad de opciones disponibles para mejorar la actuación. </a:t>
            </a:r>
          </a:p>
        </p:txBody>
      </p:sp>
    </p:spTree>
    <p:extLst>
      <p:ext uri="{BB962C8B-B14F-4D97-AF65-F5344CB8AC3E}">
        <p14:creationId xmlns:p14="http://schemas.microsoft.com/office/powerpoint/2010/main" val="1829434318"/>
      </p:ext>
    </p:extLst>
  </p:cSld>
  <p:clrMapOvr>
    <a:masterClrMapping/>
  </p:clrMapOvr>
  <mc:AlternateContent xmlns:mc="http://schemas.openxmlformats.org/markup-compatibility/2006" xmlns:p14="http://schemas.microsoft.com/office/powerpoint/2010/main">
    <mc:Choice Requires="p14">
      <p:transition p14:dur="0" advTm="19548"/>
    </mc:Choice>
    <mc:Fallback xmlns="">
      <p:transition advTm="19548"/>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38</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dirty="0">
                <a:solidFill>
                  <a:schemeClr val="bg1"/>
                </a:solidFill>
                <a:latin typeface="Georgia" panose="02040502050405020303" pitchFamily="18" charset="0"/>
                <a:cs typeface="Arial" panose="020B0604020202020204" pitchFamily="34" charset="0"/>
              </a:rPr>
              <a:t>2021</a:t>
            </a:r>
          </a:p>
        </p:txBody>
      </p:sp>
      <p:sp>
        <p:nvSpPr>
          <p:cNvPr id="13" name="CuadroTexto 12"/>
          <p:cNvSpPr txBox="1"/>
          <p:nvPr/>
        </p:nvSpPr>
        <p:spPr>
          <a:xfrm>
            <a:off x="4147927" y="1932103"/>
            <a:ext cx="2717800" cy="461665"/>
          </a:xfrm>
          <a:prstGeom prst="rect">
            <a:avLst/>
          </a:prstGeom>
          <a:noFill/>
        </p:spPr>
        <p:txBody>
          <a:bodyPr wrap="square" rtlCol="0">
            <a:spAutoFit/>
          </a:bodyPr>
          <a:lstStyle/>
          <a:p>
            <a:r>
              <a:rPr lang="es-US" sz="2400">
                <a:solidFill>
                  <a:schemeClr val="bg1"/>
                </a:solidFill>
                <a:latin typeface="Georgia" panose="02040502050405020303" pitchFamily="18" charset="0"/>
              </a:rPr>
              <a:t>160/452 Activos </a:t>
            </a:r>
          </a:p>
        </p:txBody>
      </p:sp>
      <p:sp>
        <p:nvSpPr>
          <p:cNvPr id="9" name="Título 8">
            <a:extLst>
              <a:ext uri="{FF2B5EF4-FFF2-40B4-BE49-F238E27FC236}">
                <a16:creationId xmlns:a16="http://schemas.microsoft.com/office/drawing/2014/main" id="{33848C16-A870-462E-AFF9-2ACDB6ECC663}"/>
              </a:ext>
            </a:extLst>
          </p:cNvPr>
          <p:cNvSpPr>
            <a:spLocks noGrp="1"/>
          </p:cNvSpPr>
          <p:nvPr>
            <p:ph type="title"/>
          </p:nvPr>
        </p:nvSpPr>
        <p:spPr/>
        <p:txBody>
          <a:bodyPr>
            <a:normAutofit/>
          </a:bodyPr>
          <a:lstStyle/>
          <a:p>
            <a:pPr algn="r"/>
            <a:r>
              <a:rPr lang="es-EC" sz="9600" dirty="0">
                <a:latin typeface="Georgia" panose="02040502050405020303" pitchFamily="18" charset="0"/>
              </a:rPr>
              <a:t>Gracias</a:t>
            </a:r>
          </a:p>
        </p:txBody>
      </p:sp>
    </p:spTree>
    <p:extLst>
      <p:ext uri="{BB962C8B-B14F-4D97-AF65-F5344CB8AC3E}">
        <p14:creationId xmlns:p14="http://schemas.microsoft.com/office/powerpoint/2010/main" val="2969883369"/>
      </p:ext>
    </p:extLst>
  </p:cSld>
  <p:clrMapOvr>
    <a:masterClrMapping/>
  </p:clrMapOvr>
  <mc:AlternateContent xmlns:mc="http://schemas.openxmlformats.org/markup-compatibility/2006" xmlns:p14="http://schemas.microsoft.com/office/powerpoint/2010/main">
    <mc:Choice Requires="p14">
      <p:transition spd="slow" p14:dur="2000" advTm="20014"/>
    </mc:Choice>
    <mc:Fallback xmlns="">
      <p:transition spd="slow" advTm="2001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3</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533001" cy="523220"/>
          </a:xfrm>
          <a:prstGeom prst="rect">
            <a:avLst/>
          </a:prstGeom>
          <a:noFill/>
        </p:spPr>
        <p:txBody>
          <a:bodyPr wrap="none" rtlCol="0">
            <a:spAutoFit/>
          </a:bodyPr>
          <a:lstStyle/>
          <a:p>
            <a:r>
              <a:rPr lang="es-US" sz="2800" b="1">
                <a:solidFill>
                  <a:schemeClr val="bg1"/>
                </a:solidFill>
                <a:latin typeface="Times New Roman" panose="02020603050405020304" pitchFamily="18" charset="0"/>
                <a:cs typeface="Times New Roman" panose="02020603050405020304" pitchFamily="18" charset="0"/>
              </a:rPr>
              <a:t>1. Introducción</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5. Conclusiones y recomendaciones</a:t>
            </a:r>
          </a:p>
        </p:txBody>
      </p:sp>
      <p:sp>
        <p:nvSpPr>
          <p:cNvPr id="19" name="Título 8">
            <a:extLst>
              <a:ext uri="{FF2B5EF4-FFF2-40B4-BE49-F238E27FC236}">
                <a16:creationId xmlns:a16="http://schemas.microsoft.com/office/drawing/2014/main" id="{32CB4432-F32A-4B49-A5EC-B9591BC89214}"/>
              </a:ext>
            </a:extLst>
          </p:cNvPr>
          <p:cNvSpPr>
            <a:spLocks noGrp="1"/>
          </p:cNvSpPr>
          <p:nvPr>
            <p:ph type="title"/>
          </p:nvPr>
        </p:nvSpPr>
        <p:spPr>
          <a:xfrm>
            <a:off x="181080" y="665597"/>
            <a:ext cx="3256533" cy="863788"/>
          </a:xfrm>
        </p:spPr>
        <p:txBody>
          <a:bodyPr>
            <a:normAutofit/>
          </a:bodyPr>
          <a:lstStyle/>
          <a:p>
            <a:r>
              <a:rPr lang="es-ES" sz="4000" dirty="0">
                <a:latin typeface="Times New Roman" panose="02020603050405020304" pitchFamily="18" charset="0"/>
                <a:cs typeface="Times New Roman" panose="02020603050405020304" pitchFamily="18" charset="0"/>
              </a:rPr>
              <a:t>Alcance</a:t>
            </a:r>
            <a:endParaRPr lang="es-EC" sz="4000" dirty="0">
              <a:latin typeface="Times New Roman" panose="02020603050405020304" pitchFamily="18" charset="0"/>
              <a:cs typeface="Times New Roman" panose="02020603050405020304" pitchFamily="18" charset="0"/>
            </a:endParaRPr>
          </a:p>
        </p:txBody>
      </p:sp>
      <p:sp>
        <p:nvSpPr>
          <p:cNvPr id="29" name="Marcador de contenido 9">
            <a:extLst>
              <a:ext uri="{FF2B5EF4-FFF2-40B4-BE49-F238E27FC236}">
                <a16:creationId xmlns:a16="http://schemas.microsoft.com/office/drawing/2014/main" id="{41D06628-5BFB-445F-8ACF-B9D06296FDE3}"/>
              </a:ext>
            </a:extLst>
          </p:cNvPr>
          <p:cNvSpPr txBox="1">
            <a:spLocks/>
          </p:cNvSpPr>
          <p:nvPr/>
        </p:nvSpPr>
        <p:spPr>
          <a:xfrm>
            <a:off x="99122" y="1694074"/>
            <a:ext cx="11368586" cy="80190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C" sz="2000" dirty="0">
                <a:effectLst/>
                <a:latin typeface="Times New Roman" panose="02020603050405020304" pitchFamily="18" charset="0"/>
                <a:ea typeface="Calibri" panose="020F0502020204030204" pitchFamily="34" charset="0"/>
                <a:cs typeface="Times New Roman" panose="02020603050405020304" pitchFamily="18" charset="0"/>
              </a:rPr>
              <a:t>Desde el punto de vista mecatrónico, la robótica logra explotar todos los beneficios y ventajas de la fusión de la mecánica, electrónica y los nuevos modelos de inteligencia artificial y computación. </a:t>
            </a:r>
          </a:p>
        </p:txBody>
      </p:sp>
      <p:sp>
        <p:nvSpPr>
          <p:cNvPr id="8" name="Rectangle 4">
            <a:extLst>
              <a:ext uri="{FF2B5EF4-FFF2-40B4-BE49-F238E27FC236}">
                <a16:creationId xmlns:a16="http://schemas.microsoft.com/office/drawing/2014/main" id="{AE15D27F-13D1-496E-A09B-1FA56FD87820}"/>
              </a:ext>
            </a:extLst>
          </p:cNvPr>
          <p:cNvSpPr>
            <a:spLocks noChangeArrowheads="1"/>
          </p:cNvSpPr>
          <p:nvPr/>
        </p:nvSpPr>
        <p:spPr bwMode="auto">
          <a:xfrm>
            <a:off x="382386" y="2660360"/>
            <a:ext cx="1768211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sp>
        <p:nvSpPr>
          <p:cNvPr id="24" name="TextBox 4">
            <a:extLst>
              <a:ext uri="{FF2B5EF4-FFF2-40B4-BE49-F238E27FC236}">
                <a16:creationId xmlns:a16="http://schemas.microsoft.com/office/drawing/2014/main" id="{7B7C0F07-89C0-4282-9718-400D1F480736}"/>
              </a:ext>
            </a:extLst>
          </p:cNvPr>
          <p:cNvSpPr txBox="1"/>
          <p:nvPr/>
        </p:nvSpPr>
        <p:spPr>
          <a:xfrm>
            <a:off x="2215894" y="3301446"/>
            <a:ext cx="1323294" cy="332399"/>
          </a:xfrm>
          <a:prstGeom prst="rect">
            <a:avLst/>
          </a:prstGeom>
        </p:spPr>
        <p:txBody>
          <a:bodyPr wrap="square" lIns="0" tIns="0" rIns="0" bIns="0" rtlCol="0" anchor="t">
            <a:spAutoFit/>
          </a:bodyPr>
          <a:lstStyle/>
          <a:p>
            <a:pPr marL="0" marR="0" lvl="1" defTabSz="889000">
              <a:lnSpc>
                <a:spcPct val="90000"/>
              </a:lnSpc>
              <a:spcBef>
                <a:spcPct val="0"/>
              </a:spcBef>
              <a:spcAft>
                <a:spcPct val="15000"/>
              </a:spcAft>
            </a:pPr>
            <a:r>
              <a:rPr lang="es-419" sz="24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Flexible</a:t>
            </a:r>
          </a:p>
        </p:txBody>
      </p:sp>
      <p:sp>
        <p:nvSpPr>
          <p:cNvPr id="26" name="Rectangle: Rounded Corners 46">
            <a:extLst>
              <a:ext uri="{FF2B5EF4-FFF2-40B4-BE49-F238E27FC236}">
                <a16:creationId xmlns:a16="http://schemas.microsoft.com/office/drawing/2014/main" id="{5A825D2A-3B34-4A13-80D2-BE1F58ED3753}"/>
              </a:ext>
            </a:extLst>
          </p:cNvPr>
          <p:cNvSpPr/>
          <p:nvPr/>
        </p:nvSpPr>
        <p:spPr>
          <a:xfrm>
            <a:off x="1735064" y="2997310"/>
            <a:ext cx="2092327" cy="945593"/>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s-EC">
              <a:cs typeface="Times New Roman" panose="02020603050405020304" pitchFamily="18" charset="0"/>
            </a:endParaRPr>
          </a:p>
        </p:txBody>
      </p:sp>
      <p:sp>
        <p:nvSpPr>
          <p:cNvPr id="28" name="TextBox 4">
            <a:extLst>
              <a:ext uri="{FF2B5EF4-FFF2-40B4-BE49-F238E27FC236}">
                <a16:creationId xmlns:a16="http://schemas.microsoft.com/office/drawing/2014/main" id="{D80E9D9D-0496-4DE0-8436-E1C8570D5E03}"/>
              </a:ext>
            </a:extLst>
          </p:cNvPr>
          <p:cNvSpPr txBox="1"/>
          <p:nvPr/>
        </p:nvSpPr>
        <p:spPr>
          <a:xfrm>
            <a:off x="8947886" y="3267636"/>
            <a:ext cx="1396376" cy="332399"/>
          </a:xfrm>
          <a:prstGeom prst="rect">
            <a:avLst/>
          </a:prstGeom>
        </p:spPr>
        <p:txBody>
          <a:bodyPr wrap="square" lIns="0" tIns="0" rIns="0" bIns="0" rtlCol="0" anchor="t">
            <a:spAutoFit/>
          </a:bodyPr>
          <a:lstStyle/>
          <a:p>
            <a:pPr marL="0" marR="0" lvl="1" defTabSz="889000">
              <a:lnSpc>
                <a:spcPct val="90000"/>
              </a:lnSpc>
              <a:spcBef>
                <a:spcPct val="0"/>
              </a:spcBef>
              <a:spcAft>
                <a:spcPct val="15000"/>
              </a:spcAft>
            </a:pPr>
            <a:r>
              <a:rPr lang="es-419" sz="2400" dirty="0">
                <a:solidFill>
                  <a:prstClr val="black">
                    <a:hueOff val="0"/>
                    <a:satOff val="0"/>
                    <a:lumOff val="0"/>
                    <a:alphaOff val="0"/>
                  </a:prstClr>
                </a:solidFill>
                <a:latin typeface="Times New Roman" panose="02020603050405020304" pitchFamily="18" charset="0"/>
                <a:cs typeface="Times New Roman" panose="02020603050405020304" pitchFamily="18" charset="0"/>
              </a:rPr>
              <a:t>Intuitivo</a:t>
            </a:r>
            <a:endParaRPr lang="es-419" sz="28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sp>
        <p:nvSpPr>
          <p:cNvPr id="34" name="Rectangle: Rounded Corners 46">
            <a:extLst>
              <a:ext uri="{FF2B5EF4-FFF2-40B4-BE49-F238E27FC236}">
                <a16:creationId xmlns:a16="http://schemas.microsoft.com/office/drawing/2014/main" id="{175867A3-9BD4-4FFD-8022-3523BEF58442}"/>
              </a:ext>
            </a:extLst>
          </p:cNvPr>
          <p:cNvSpPr/>
          <p:nvPr/>
        </p:nvSpPr>
        <p:spPr>
          <a:xfrm>
            <a:off x="8437780" y="2997311"/>
            <a:ext cx="2092327" cy="885638"/>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s-EC">
              <a:cs typeface="Times New Roman" panose="02020603050405020304" pitchFamily="18" charset="0"/>
            </a:endParaRPr>
          </a:p>
        </p:txBody>
      </p:sp>
      <p:sp>
        <p:nvSpPr>
          <p:cNvPr id="35" name="TextBox 4">
            <a:extLst>
              <a:ext uri="{FF2B5EF4-FFF2-40B4-BE49-F238E27FC236}">
                <a16:creationId xmlns:a16="http://schemas.microsoft.com/office/drawing/2014/main" id="{9774E3D9-BED0-4154-A9F5-FF720EEF30CF}"/>
              </a:ext>
            </a:extLst>
          </p:cNvPr>
          <p:cNvSpPr txBox="1"/>
          <p:nvPr/>
        </p:nvSpPr>
        <p:spPr>
          <a:xfrm>
            <a:off x="5463333" y="3303367"/>
            <a:ext cx="1323294" cy="332399"/>
          </a:xfrm>
          <a:prstGeom prst="rect">
            <a:avLst/>
          </a:prstGeom>
        </p:spPr>
        <p:txBody>
          <a:bodyPr wrap="square" lIns="0" tIns="0" rIns="0" bIns="0" rtlCol="0" anchor="t">
            <a:spAutoFit/>
          </a:bodyPr>
          <a:lstStyle/>
          <a:p>
            <a:pPr marL="0" marR="0" lvl="1" defTabSz="889000">
              <a:lnSpc>
                <a:spcPct val="90000"/>
              </a:lnSpc>
              <a:spcBef>
                <a:spcPct val="0"/>
              </a:spcBef>
              <a:spcAft>
                <a:spcPct val="15000"/>
              </a:spcAft>
            </a:pPr>
            <a:r>
              <a:rPr lang="es-419" sz="2400" dirty="0">
                <a:solidFill>
                  <a:prstClr val="black">
                    <a:hueOff val="0"/>
                    <a:satOff val="0"/>
                    <a:lumOff val="0"/>
                    <a:alphaOff val="0"/>
                  </a:prstClr>
                </a:solidFill>
                <a:latin typeface="Times New Roman" panose="02020603050405020304" pitchFamily="18" charset="0"/>
                <a:cs typeface="Times New Roman" panose="02020603050405020304" pitchFamily="18" charset="0"/>
              </a:rPr>
              <a:t>Innovador</a:t>
            </a:r>
          </a:p>
        </p:txBody>
      </p:sp>
      <p:sp>
        <p:nvSpPr>
          <p:cNvPr id="36" name="Rectangle: Rounded Corners 46">
            <a:extLst>
              <a:ext uri="{FF2B5EF4-FFF2-40B4-BE49-F238E27FC236}">
                <a16:creationId xmlns:a16="http://schemas.microsoft.com/office/drawing/2014/main" id="{D1A08A98-8A29-4513-9897-80DB8285E4A3}"/>
              </a:ext>
            </a:extLst>
          </p:cNvPr>
          <p:cNvSpPr/>
          <p:nvPr/>
        </p:nvSpPr>
        <p:spPr>
          <a:xfrm>
            <a:off x="5049836" y="2997310"/>
            <a:ext cx="2092327" cy="945593"/>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s-EC">
              <a:cs typeface="Times New Roman" panose="02020603050405020304" pitchFamily="18" charset="0"/>
            </a:endParaRPr>
          </a:p>
        </p:txBody>
      </p:sp>
      <p:sp>
        <p:nvSpPr>
          <p:cNvPr id="46" name="Marcador de contenido 9">
            <a:extLst>
              <a:ext uri="{FF2B5EF4-FFF2-40B4-BE49-F238E27FC236}">
                <a16:creationId xmlns:a16="http://schemas.microsoft.com/office/drawing/2014/main" id="{ABAA2B63-E3F0-405E-8D66-7ECA3BB0975B}"/>
              </a:ext>
            </a:extLst>
          </p:cNvPr>
          <p:cNvSpPr txBox="1">
            <a:spLocks/>
          </p:cNvSpPr>
          <p:nvPr/>
        </p:nvSpPr>
        <p:spPr>
          <a:xfrm>
            <a:off x="175984" y="4308766"/>
            <a:ext cx="11368586" cy="80190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C" sz="2000" dirty="0">
                <a:effectLst/>
                <a:latin typeface="Times New Roman" panose="02020603050405020304" pitchFamily="18" charset="0"/>
                <a:ea typeface="Calibri" panose="020F0502020204030204" pitchFamily="34" charset="0"/>
                <a:cs typeface="Times New Roman" panose="02020603050405020304" pitchFamily="18" charset="0"/>
              </a:rPr>
              <a:t>El teatro robótico interactivo será una herramienta de asistencia social que ayude al aprendizaje y entretenimiento de niños y sirva como apoyo terapéutico en el tratamiento del TEA </a:t>
            </a:r>
            <a:endParaRPr lang="es-EC"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5850062"/>
      </p:ext>
    </p:extLst>
  </p:cSld>
  <p:clrMapOvr>
    <a:masterClrMapping/>
  </p:clrMapOvr>
  <mc:AlternateContent xmlns:mc="http://schemas.openxmlformats.org/markup-compatibility/2006" xmlns:p14="http://schemas.microsoft.com/office/powerpoint/2010/main">
    <mc:Choice Requires="p14">
      <p:transition p14:dur="0" advTm="19548"/>
    </mc:Choice>
    <mc:Fallback xmlns="">
      <p:transition advTm="1954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Times New Roman" panose="02020603050405020304" pitchFamily="18" charset="0"/>
                <a:cs typeface="Times New Roman" panose="02020603050405020304" pitchFamily="18" charset="0"/>
              </a:rPr>
              <a:t>4</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1880643" cy="523220"/>
          </a:xfrm>
          <a:prstGeom prst="rect">
            <a:avLst/>
          </a:prstGeom>
          <a:noFill/>
        </p:spPr>
        <p:txBody>
          <a:bodyPr wrap="none" rtlCol="0">
            <a:spAutoFit/>
          </a:bodyPr>
          <a:lstStyle/>
          <a:p>
            <a:r>
              <a:rPr lang="es-US" sz="2800" b="1">
                <a:solidFill>
                  <a:schemeClr val="bg1"/>
                </a:solidFill>
                <a:latin typeface="Times New Roman" panose="02020603050405020304" pitchFamily="18" charset="0"/>
                <a:cs typeface="Times New Roman" panose="02020603050405020304" pitchFamily="18" charset="0"/>
              </a:rPr>
              <a:t>2. Objetivo</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bg1">
                    <a:lumMod val="75000"/>
                  </a:schemeClr>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5. Conclusiones y recomendaciones</a:t>
            </a:r>
          </a:p>
        </p:txBody>
      </p:sp>
      <p:graphicFrame>
        <p:nvGraphicFramePr>
          <p:cNvPr id="28" name="Marcador de contenido 7">
            <a:extLst>
              <a:ext uri="{FF2B5EF4-FFF2-40B4-BE49-F238E27FC236}">
                <a16:creationId xmlns:a16="http://schemas.microsoft.com/office/drawing/2014/main" id="{4AEEFACD-96B1-4BCF-921D-FB278EFB0C68}"/>
              </a:ext>
            </a:extLst>
          </p:cNvPr>
          <p:cNvGraphicFramePr>
            <a:graphicFrameLocks noGrp="1"/>
          </p:cNvGraphicFramePr>
          <p:nvPr>
            <p:ph idx="1"/>
            <p:extLst>
              <p:ext uri="{D42A27DB-BD31-4B8C-83A1-F6EECF244321}">
                <p14:modId xmlns:p14="http://schemas.microsoft.com/office/powerpoint/2010/main" val="1167131884"/>
              </p:ext>
            </p:extLst>
          </p:nvPr>
        </p:nvGraphicFramePr>
        <p:xfrm>
          <a:off x="175983" y="728302"/>
          <a:ext cx="11635017" cy="12525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4" name="Group 33">
            <a:extLst>
              <a:ext uri="{FF2B5EF4-FFF2-40B4-BE49-F238E27FC236}">
                <a16:creationId xmlns:a16="http://schemas.microsoft.com/office/drawing/2014/main" id="{83186316-306C-4421-93DC-DF1B70ED5157}"/>
              </a:ext>
            </a:extLst>
          </p:cNvPr>
          <p:cNvGrpSpPr/>
          <p:nvPr/>
        </p:nvGrpSpPr>
        <p:grpSpPr>
          <a:xfrm>
            <a:off x="3764917" y="2133745"/>
            <a:ext cx="4457147" cy="553848"/>
            <a:chOff x="576844" y="6324"/>
            <a:chExt cx="3845525" cy="553848"/>
          </a:xfrm>
        </p:grpSpPr>
        <p:sp>
          <p:nvSpPr>
            <p:cNvPr id="35" name="Rectangle: Rounded Corners 34">
              <a:extLst>
                <a:ext uri="{FF2B5EF4-FFF2-40B4-BE49-F238E27FC236}">
                  <a16:creationId xmlns:a16="http://schemas.microsoft.com/office/drawing/2014/main" id="{56BEA229-8811-4DD6-8C0C-CF2FF8987094}"/>
                </a:ext>
              </a:extLst>
            </p:cNvPr>
            <p:cNvSpPr/>
            <p:nvPr/>
          </p:nvSpPr>
          <p:spPr>
            <a:xfrm>
              <a:off x="581182" y="6324"/>
              <a:ext cx="3841187" cy="553848"/>
            </a:xfrm>
            <a:prstGeom prst="roundRect">
              <a:avLst/>
            </a:prstGeom>
            <a:solidFill>
              <a:srgbClr val="00703C"/>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36" name="Rectangle: Rounded Corners 4">
              <a:extLst>
                <a:ext uri="{FF2B5EF4-FFF2-40B4-BE49-F238E27FC236}">
                  <a16:creationId xmlns:a16="http://schemas.microsoft.com/office/drawing/2014/main" id="{B124F403-894D-48FB-A4A4-5375FD3D6315}"/>
                </a:ext>
              </a:extLst>
            </p:cNvPr>
            <p:cNvSpPr txBox="1"/>
            <p:nvPr/>
          </p:nvSpPr>
          <p:spPr>
            <a:xfrm>
              <a:off x="576844" y="33361"/>
              <a:ext cx="3841187" cy="4997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7843" tIns="0" rIns="307843" bIns="0" numCol="1" spcCol="1270" anchor="ctr" anchorCtr="0">
              <a:noAutofit/>
            </a:bodyPr>
            <a:lstStyle/>
            <a:p>
              <a:pPr marL="0" lvl="0" indent="0" algn="ctr" defTabSz="1422400">
                <a:lnSpc>
                  <a:spcPct val="90000"/>
                </a:lnSpc>
                <a:spcBef>
                  <a:spcPct val="0"/>
                </a:spcBef>
                <a:spcAft>
                  <a:spcPct val="35000"/>
                </a:spcAft>
                <a:buNone/>
              </a:pPr>
              <a:r>
                <a:rPr lang="es-ES" sz="3200" kern="1200" dirty="0">
                  <a:latin typeface="Times New Roman" panose="02020603050405020304" pitchFamily="18" charset="0"/>
                  <a:cs typeface="Times New Roman" panose="02020603050405020304" pitchFamily="18" charset="0"/>
                </a:rPr>
                <a:t>Objetivos Específicos</a:t>
              </a:r>
              <a:endParaRPr lang="es-EC" sz="3200" kern="1200" dirty="0">
                <a:latin typeface="Times New Roman" panose="02020603050405020304" pitchFamily="18" charset="0"/>
                <a:cs typeface="Times New Roman" panose="02020603050405020304" pitchFamily="18" charset="0"/>
              </a:endParaRPr>
            </a:p>
          </p:txBody>
        </p:sp>
      </p:grpSp>
      <p:sp>
        <p:nvSpPr>
          <p:cNvPr id="37" name="TextBox 4">
            <a:extLst>
              <a:ext uri="{FF2B5EF4-FFF2-40B4-BE49-F238E27FC236}">
                <a16:creationId xmlns:a16="http://schemas.microsoft.com/office/drawing/2014/main" id="{64EA9F35-D5A2-45BA-A182-3E3720165320}"/>
              </a:ext>
            </a:extLst>
          </p:cNvPr>
          <p:cNvSpPr txBox="1"/>
          <p:nvPr/>
        </p:nvSpPr>
        <p:spPr>
          <a:xfrm>
            <a:off x="401066" y="3063628"/>
            <a:ext cx="5453633" cy="1107996"/>
          </a:xfrm>
          <a:prstGeom prst="rect">
            <a:avLst/>
          </a:prstGeom>
        </p:spPr>
        <p:txBody>
          <a:bodyPr wrap="square" lIns="0" tIns="0" rIns="0" bIns="0" rtlCol="0" anchor="t">
            <a:spAutoFit/>
          </a:bodyPr>
          <a:lstStyle/>
          <a:p>
            <a:pPr marL="342900" marR="0" lvl="1" indent="-342900" algn="just" defTabSz="889000">
              <a:lnSpc>
                <a:spcPct val="90000"/>
              </a:lnSpc>
              <a:spcBef>
                <a:spcPct val="0"/>
              </a:spcBef>
              <a:spcAft>
                <a:spcPct val="15000"/>
              </a:spcAft>
              <a:buFont typeface="Arial" panose="020B0604020202020204" pitchFamily="34" charset="0"/>
              <a:buChar char="•"/>
            </a:pPr>
            <a:r>
              <a:rPr lang="es-ES"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Desarrollar una interfaz hombre maquina (HMI) para el control del sistema mecatrónico, integrando los robots y el teatro automatizado por medio del protocolo MQTT.</a:t>
            </a:r>
            <a:endParaRPr lang="en-US" sz="20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sp>
        <p:nvSpPr>
          <p:cNvPr id="38" name="TextBox 4">
            <a:extLst>
              <a:ext uri="{FF2B5EF4-FFF2-40B4-BE49-F238E27FC236}">
                <a16:creationId xmlns:a16="http://schemas.microsoft.com/office/drawing/2014/main" id="{2834F8C2-5CE4-4206-895B-99C8B434AFA5}"/>
              </a:ext>
            </a:extLst>
          </p:cNvPr>
          <p:cNvSpPr txBox="1"/>
          <p:nvPr/>
        </p:nvSpPr>
        <p:spPr>
          <a:xfrm>
            <a:off x="6337303" y="2990496"/>
            <a:ext cx="5031282" cy="553998"/>
          </a:xfrm>
          <a:prstGeom prst="rect">
            <a:avLst/>
          </a:prstGeom>
        </p:spPr>
        <p:txBody>
          <a:bodyPr wrap="square" lIns="0" tIns="0" rIns="0" bIns="0" rtlCol="0" anchor="t">
            <a:spAutoFit/>
          </a:bodyPr>
          <a:lstStyle/>
          <a:p>
            <a:pPr marL="342900" marR="0" lvl="1" indent="-342900" defTabSz="889000">
              <a:lnSpc>
                <a:spcPct val="90000"/>
              </a:lnSpc>
              <a:spcBef>
                <a:spcPct val="0"/>
              </a:spcBef>
              <a:spcAft>
                <a:spcPct val="15000"/>
              </a:spcAft>
              <a:buFont typeface="Arial" panose="020B0604020202020204" pitchFamily="34" charset="0"/>
              <a:buChar char="•"/>
            </a:pPr>
            <a:r>
              <a:rPr lang="es-EC" sz="2000" dirty="0">
                <a:latin typeface="Times New Roman" panose="02020603050405020304" pitchFamily="18" charset="0"/>
                <a:ea typeface="Times New Roman" panose="02020603050405020304" pitchFamily="18" charset="0"/>
                <a:cs typeface="Times New Roman" panose="02020603050405020304" pitchFamily="18" charset="0"/>
              </a:rPr>
              <a:t>Diseñar y construir la escenografía del teatro robótico y sus mecanismos automatizados</a:t>
            </a:r>
            <a:endParaRPr lang="en-US" sz="24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sp>
        <p:nvSpPr>
          <p:cNvPr id="40" name="TextBox 4">
            <a:extLst>
              <a:ext uri="{FF2B5EF4-FFF2-40B4-BE49-F238E27FC236}">
                <a16:creationId xmlns:a16="http://schemas.microsoft.com/office/drawing/2014/main" id="{366730A7-4C01-42BB-96BD-3C122F139D42}"/>
              </a:ext>
            </a:extLst>
          </p:cNvPr>
          <p:cNvSpPr txBox="1"/>
          <p:nvPr/>
        </p:nvSpPr>
        <p:spPr>
          <a:xfrm>
            <a:off x="401066" y="4295188"/>
            <a:ext cx="5694933" cy="830997"/>
          </a:xfrm>
          <a:prstGeom prst="rect">
            <a:avLst/>
          </a:prstGeom>
        </p:spPr>
        <p:txBody>
          <a:bodyPr wrap="square" lIns="0" tIns="0" rIns="0" bIns="0" rtlCol="0" anchor="t">
            <a:spAutoFit/>
          </a:bodyPr>
          <a:lstStyle/>
          <a:p>
            <a:pPr marL="342900" marR="0" lvl="1" indent="-342900" defTabSz="889000">
              <a:lnSpc>
                <a:spcPct val="90000"/>
              </a:lnSpc>
              <a:spcBef>
                <a:spcPct val="0"/>
              </a:spcBef>
              <a:spcAft>
                <a:spcPct val="15000"/>
              </a:spcAft>
              <a:buFont typeface="Arial" panose="020B0604020202020204" pitchFamily="34" charset="0"/>
              <a:buChar char="•"/>
            </a:pPr>
            <a:r>
              <a:rPr lang="es-ES" sz="2000" dirty="0">
                <a:latin typeface="Times New Roman" panose="02020603050405020304" pitchFamily="18" charset="0"/>
                <a:ea typeface="Times New Roman" panose="02020603050405020304" pitchFamily="18" charset="0"/>
                <a:cs typeface="Times New Roman" panose="02020603050405020304" pitchFamily="18" charset="0"/>
              </a:rPr>
              <a:t>Desarrollar la programación de los robots actores NAO y los dispositivos que con conforman la escenografía del teatro. </a:t>
            </a:r>
            <a:endParaRPr lang="en-US" sz="24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4A0DDB13-927B-4214-98C9-97A1C015FFA7}"/>
              </a:ext>
            </a:extLst>
          </p:cNvPr>
          <p:cNvSpPr/>
          <p:nvPr/>
        </p:nvSpPr>
        <p:spPr>
          <a:xfrm>
            <a:off x="285749" y="2825245"/>
            <a:ext cx="11505183" cy="2894835"/>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s-EC">
              <a:cs typeface="Times New Roman" panose="02020603050405020304" pitchFamily="18" charset="0"/>
            </a:endParaRPr>
          </a:p>
        </p:txBody>
      </p:sp>
    </p:spTree>
    <p:extLst>
      <p:ext uri="{BB962C8B-B14F-4D97-AF65-F5344CB8AC3E}">
        <p14:creationId xmlns:p14="http://schemas.microsoft.com/office/powerpoint/2010/main" val="4234905522"/>
      </p:ext>
    </p:extLst>
  </p:cSld>
  <p:clrMapOvr>
    <a:masterClrMapping/>
  </p:clrMapOvr>
  <mc:AlternateContent xmlns:mc="http://schemas.openxmlformats.org/markup-compatibility/2006" xmlns:p14="http://schemas.microsoft.com/office/powerpoint/2010/main">
    <mc:Choice Requires="p14">
      <p:transition p14:dur="0" advTm="19548"/>
    </mc:Choice>
    <mc:Fallback xmlns="">
      <p:transition advTm="1954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5</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168029" cy="523220"/>
          </a:xfrm>
          <a:prstGeom prst="rect">
            <a:avLst/>
          </a:prstGeom>
          <a:noFill/>
        </p:spPr>
        <p:txBody>
          <a:bodyPr wrap="none" rtlCol="0">
            <a:spAutoFit/>
          </a:bodyPr>
          <a:lstStyle/>
          <a:p>
            <a:r>
              <a:rPr lang="es-US" sz="2800" b="1">
                <a:solidFill>
                  <a:schemeClr val="bg1"/>
                </a:solidFill>
              </a:rPr>
              <a:t>3. Desarrollo</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dirty="0"/>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5. Conclusiones y recomendaciones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842670" y="851069"/>
            <a:ext cx="11447284" cy="677301"/>
          </a:xfrm>
        </p:spPr>
        <p:txBody>
          <a:bodyPr>
            <a:noAutofit/>
          </a:bodyPr>
          <a:lstStyle/>
          <a:p>
            <a:r>
              <a:rPr lang="es-ES" sz="4000" dirty="0">
                <a:latin typeface="Times New Roman" panose="02020603050405020304" pitchFamily="18" charset="0"/>
                <a:cs typeface="Times New Roman" panose="02020603050405020304" pitchFamily="18" charset="0"/>
              </a:rPr>
              <a:t>Metodología de Diseño y Desarrollo de Productos</a:t>
            </a:r>
            <a:endParaRPr lang="es-EC" sz="4000" dirty="0">
              <a:latin typeface="Times New Roman" panose="02020603050405020304" pitchFamily="18" charset="0"/>
              <a:cs typeface="Times New Roman" panose="02020603050405020304" pitchFamily="18" charset="0"/>
            </a:endParaRPr>
          </a:p>
        </p:txBody>
      </p:sp>
      <p:pic>
        <p:nvPicPr>
          <p:cNvPr id="19" name="Imagen 18">
            <a:extLst>
              <a:ext uri="{FF2B5EF4-FFF2-40B4-BE49-F238E27FC236}">
                <a16:creationId xmlns:a16="http://schemas.microsoft.com/office/drawing/2014/main" id="{86B191B0-5CE1-496C-8002-C55FB320D851}"/>
              </a:ext>
            </a:extLst>
          </p:cNvPr>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1558845" y="2445146"/>
            <a:ext cx="9095982" cy="1836484"/>
          </a:xfrm>
          <a:prstGeom prst="rect">
            <a:avLst/>
          </a:prstGeom>
        </p:spPr>
      </p:pic>
      <p:sp>
        <p:nvSpPr>
          <p:cNvPr id="20" name="Rectangle: Rounded Corners 46">
            <a:extLst>
              <a:ext uri="{FF2B5EF4-FFF2-40B4-BE49-F238E27FC236}">
                <a16:creationId xmlns:a16="http://schemas.microsoft.com/office/drawing/2014/main" id="{8301CB58-560D-41AB-AB4B-CEA2EB0CA73E}"/>
              </a:ext>
            </a:extLst>
          </p:cNvPr>
          <p:cNvSpPr/>
          <p:nvPr/>
        </p:nvSpPr>
        <p:spPr>
          <a:xfrm>
            <a:off x="1282263" y="2308829"/>
            <a:ext cx="9649146" cy="2240342"/>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s-EC">
              <a:cs typeface="Times New Roman" panose="02020603050405020304" pitchFamily="18" charset="0"/>
            </a:endParaRPr>
          </a:p>
        </p:txBody>
      </p:sp>
    </p:spTree>
    <p:extLst>
      <p:ext uri="{BB962C8B-B14F-4D97-AF65-F5344CB8AC3E}">
        <p14:creationId xmlns:p14="http://schemas.microsoft.com/office/powerpoint/2010/main" val="354412566"/>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6</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168029" cy="523220"/>
          </a:xfrm>
          <a:prstGeom prst="rect">
            <a:avLst/>
          </a:prstGeom>
          <a:noFill/>
        </p:spPr>
        <p:txBody>
          <a:bodyPr wrap="none" rtlCol="0">
            <a:spAutoFit/>
          </a:bodyPr>
          <a:lstStyle/>
          <a:p>
            <a:r>
              <a:rPr lang="es-US" sz="2800" b="1">
                <a:solidFill>
                  <a:schemeClr val="bg1"/>
                </a:solidFill>
              </a:rPr>
              <a:t>3. Desarrollo</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dirty="0"/>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5. Conclusiones y recomendaciones</a:t>
            </a:r>
          </a:p>
        </p:txBody>
      </p:sp>
      <p:sp>
        <p:nvSpPr>
          <p:cNvPr id="20" name="Rectangle: Rounded Corners 46">
            <a:extLst>
              <a:ext uri="{FF2B5EF4-FFF2-40B4-BE49-F238E27FC236}">
                <a16:creationId xmlns:a16="http://schemas.microsoft.com/office/drawing/2014/main" id="{8301CB58-560D-41AB-AB4B-CEA2EB0CA73E}"/>
              </a:ext>
            </a:extLst>
          </p:cNvPr>
          <p:cNvSpPr/>
          <p:nvPr/>
        </p:nvSpPr>
        <p:spPr>
          <a:xfrm>
            <a:off x="1759942" y="858244"/>
            <a:ext cx="4039279" cy="2187387"/>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s-EC">
              <a:cs typeface="Times New Roman" panose="02020603050405020304" pitchFamily="18" charset="0"/>
            </a:endParaRPr>
          </a:p>
        </p:txBody>
      </p:sp>
      <p:sp>
        <p:nvSpPr>
          <p:cNvPr id="22" name="Rectangle: Rounded Corners 46">
            <a:extLst>
              <a:ext uri="{FF2B5EF4-FFF2-40B4-BE49-F238E27FC236}">
                <a16:creationId xmlns:a16="http://schemas.microsoft.com/office/drawing/2014/main" id="{94D9711E-DE00-4F6C-8885-1F972CB2E32F}"/>
              </a:ext>
            </a:extLst>
          </p:cNvPr>
          <p:cNvSpPr/>
          <p:nvPr/>
        </p:nvSpPr>
        <p:spPr>
          <a:xfrm>
            <a:off x="6797852" y="3262117"/>
            <a:ext cx="4035739" cy="2500722"/>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s-EC">
              <a:cs typeface="Times New Roman" panose="02020603050405020304" pitchFamily="18" charset="0"/>
            </a:endParaRPr>
          </a:p>
        </p:txBody>
      </p:sp>
      <p:sp>
        <p:nvSpPr>
          <p:cNvPr id="23" name="Rectangle: Rounded Corners 46">
            <a:extLst>
              <a:ext uri="{FF2B5EF4-FFF2-40B4-BE49-F238E27FC236}">
                <a16:creationId xmlns:a16="http://schemas.microsoft.com/office/drawing/2014/main" id="{1EB5C163-FD33-4A86-8F42-3EBD3C569D93}"/>
              </a:ext>
            </a:extLst>
          </p:cNvPr>
          <p:cNvSpPr/>
          <p:nvPr/>
        </p:nvSpPr>
        <p:spPr>
          <a:xfrm>
            <a:off x="1763481" y="3262540"/>
            <a:ext cx="4035740" cy="2500298"/>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s-EC">
              <a:cs typeface="Times New Roman" panose="02020603050405020304" pitchFamily="18" charset="0"/>
            </a:endParaRPr>
          </a:p>
        </p:txBody>
      </p:sp>
      <p:sp>
        <p:nvSpPr>
          <p:cNvPr id="24" name="Rectangle: Rounded Corners 46">
            <a:extLst>
              <a:ext uri="{FF2B5EF4-FFF2-40B4-BE49-F238E27FC236}">
                <a16:creationId xmlns:a16="http://schemas.microsoft.com/office/drawing/2014/main" id="{7D39B60C-FE6A-4CE0-A6EF-D3C23C694089}"/>
              </a:ext>
            </a:extLst>
          </p:cNvPr>
          <p:cNvSpPr/>
          <p:nvPr/>
        </p:nvSpPr>
        <p:spPr>
          <a:xfrm>
            <a:off x="6800714" y="858244"/>
            <a:ext cx="4032877" cy="2187387"/>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s-EC">
              <a:cs typeface="Times New Roman" panose="02020603050405020304" pitchFamily="18" charset="0"/>
            </a:endParaRPr>
          </a:p>
        </p:txBody>
      </p:sp>
      <p:pic>
        <p:nvPicPr>
          <p:cNvPr id="9" name="Imagen 8">
            <a:extLst>
              <a:ext uri="{FF2B5EF4-FFF2-40B4-BE49-F238E27FC236}">
                <a16:creationId xmlns:a16="http://schemas.microsoft.com/office/drawing/2014/main" id="{89920B3D-9AE1-48A7-8AA1-98B9B0F9206C}"/>
              </a:ext>
            </a:extLst>
          </p:cNvPr>
          <p:cNvPicPr>
            <a:picLocks noChangeAspect="1"/>
          </p:cNvPicPr>
          <p:nvPr/>
        </p:nvPicPr>
        <p:blipFill>
          <a:blip r:embed="rId4"/>
          <a:stretch>
            <a:fillRect/>
          </a:stretch>
        </p:blipFill>
        <p:spPr>
          <a:xfrm>
            <a:off x="1837492" y="1130633"/>
            <a:ext cx="3884177" cy="1642607"/>
          </a:xfrm>
          <a:prstGeom prst="rect">
            <a:avLst/>
          </a:prstGeom>
        </p:spPr>
      </p:pic>
      <p:pic>
        <p:nvPicPr>
          <p:cNvPr id="12" name="Imagen 11">
            <a:extLst>
              <a:ext uri="{FF2B5EF4-FFF2-40B4-BE49-F238E27FC236}">
                <a16:creationId xmlns:a16="http://schemas.microsoft.com/office/drawing/2014/main" id="{F8EF1AFC-CF7B-41BA-8626-139B95027228}"/>
              </a:ext>
            </a:extLst>
          </p:cNvPr>
          <p:cNvPicPr>
            <a:picLocks noChangeAspect="1"/>
          </p:cNvPicPr>
          <p:nvPr/>
        </p:nvPicPr>
        <p:blipFill>
          <a:blip r:embed="rId5"/>
          <a:stretch>
            <a:fillRect/>
          </a:stretch>
        </p:blipFill>
        <p:spPr>
          <a:xfrm>
            <a:off x="6875899" y="1223431"/>
            <a:ext cx="3879643" cy="1441269"/>
          </a:xfrm>
          <a:prstGeom prst="rect">
            <a:avLst/>
          </a:prstGeom>
        </p:spPr>
      </p:pic>
      <p:pic>
        <p:nvPicPr>
          <p:cNvPr id="13" name="Imagen 12">
            <a:extLst>
              <a:ext uri="{FF2B5EF4-FFF2-40B4-BE49-F238E27FC236}">
                <a16:creationId xmlns:a16="http://schemas.microsoft.com/office/drawing/2014/main" id="{9C11E661-DDD0-4373-889B-CE18D0C56648}"/>
              </a:ext>
            </a:extLst>
          </p:cNvPr>
          <p:cNvPicPr>
            <a:picLocks noChangeAspect="1"/>
          </p:cNvPicPr>
          <p:nvPr/>
        </p:nvPicPr>
        <p:blipFill>
          <a:blip r:embed="rId6"/>
          <a:stretch>
            <a:fillRect/>
          </a:stretch>
        </p:blipFill>
        <p:spPr>
          <a:xfrm>
            <a:off x="1837492" y="3834405"/>
            <a:ext cx="3868990" cy="1512757"/>
          </a:xfrm>
          <a:prstGeom prst="rect">
            <a:avLst/>
          </a:prstGeom>
        </p:spPr>
      </p:pic>
      <p:pic>
        <p:nvPicPr>
          <p:cNvPr id="26" name="Imagen 25">
            <a:extLst>
              <a:ext uri="{FF2B5EF4-FFF2-40B4-BE49-F238E27FC236}">
                <a16:creationId xmlns:a16="http://schemas.microsoft.com/office/drawing/2014/main" id="{61517DE2-F9FD-4EBC-8052-77246F4484E9}"/>
              </a:ext>
            </a:extLst>
          </p:cNvPr>
          <p:cNvPicPr>
            <a:picLocks noChangeAspect="1"/>
          </p:cNvPicPr>
          <p:nvPr/>
        </p:nvPicPr>
        <p:blipFill>
          <a:blip r:embed="rId7"/>
          <a:stretch>
            <a:fillRect/>
          </a:stretch>
        </p:blipFill>
        <p:spPr>
          <a:xfrm>
            <a:off x="6845528" y="3770339"/>
            <a:ext cx="3910014" cy="1438590"/>
          </a:xfrm>
          <a:prstGeom prst="rect">
            <a:avLst/>
          </a:prstGeom>
        </p:spPr>
      </p:pic>
    </p:spTree>
    <p:extLst>
      <p:ext uri="{BB962C8B-B14F-4D97-AF65-F5344CB8AC3E}">
        <p14:creationId xmlns:p14="http://schemas.microsoft.com/office/powerpoint/2010/main" val="825365708"/>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75984" y="6038838"/>
            <a:ext cx="450166" cy="369332"/>
          </a:xfrm>
          <a:prstGeom prst="rect">
            <a:avLst/>
          </a:prstGeom>
          <a:noFill/>
          <a:ln>
            <a:solidFill>
              <a:schemeClr val="tx1"/>
            </a:solidFill>
          </a:ln>
        </p:spPr>
        <p:txBody>
          <a:bodyPr wrap="square" rtlCol="0">
            <a:spAutoFit/>
          </a:bodyPr>
          <a:lstStyle/>
          <a:p>
            <a:pPr algn="ctr"/>
            <a:r>
              <a:rPr lang="es-US" dirty="0">
                <a:latin typeface="Georgia" panose="02040502050405020303" pitchFamily="18" charset="0"/>
              </a:rPr>
              <a:t>7</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6450" y="6125029"/>
            <a:ext cx="2330548" cy="601905"/>
          </a:xfrm>
          <a:prstGeom prst="rect">
            <a:avLst/>
          </a:prstGeom>
        </p:spPr>
      </p:pic>
      <p:grpSp>
        <p:nvGrpSpPr>
          <p:cNvPr id="5" name="Grupo 4"/>
          <p:cNvGrpSpPr/>
          <p:nvPr/>
        </p:nvGrpSpPr>
        <p:grpSpPr>
          <a:xfrm>
            <a:off x="842670" y="6316422"/>
            <a:ext cx="8686800" cy="137468"/>
            <a:chOff x="842670" y="6366526"/>
            <a:chExt cx="8686800" cy="137468"/>
          </a:xfrm>
        </p:grpSpPr>
        <p:sp>
          <p:nvSpPr>
            <p:cNvPr id="3" name="Rectángulo 2"/>
            <p:cNvSpPr/>
            <p:nvPr/>
          </p:nvSpPr>
          <p:spPr>
            <a:xfrm>
              <a:off x="842670" y="6366526"/>
              <a:ext cx="8686800" cy="45720"/>
            </a:xfrm>
            <a:prstGeom prst="rect">
              <a:avLst/>
            </a:prstGeom>
            <a:solidFill>
              <a:srgbClr val="007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4" name="Rectángulo 13"/>
            <p:cNvSpPr/>
            <p:nvPr/>
          </p:nvSpPr>
          <p:spPr>
            <a:xfrm>
              <a:off x="842670" y="6458274"/>
              <a:ext cx="8686800" cy="45720"/>
            </a:xfrm>
            <a:prstGeom prst="rect">
              <a:avLst/>
            </a:prstGeom>
            <a:solidFill>
              <a:srgbClr val="F8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grpSp>
      <p:sp>
        <p:nvSpPr>
          <p:cNvPr id="15" name="Rectángulo 14"/>
          <p:cNvSpPr/>
          <p:nvPr/>
        </p:nvSpPr>
        <p:spPr>
          <a:xfrm>
            <a:off x="0" y="-1"/>
            <a:ext cx="12192000" cy="563615"/>
          </a:xfrm>
          <a:prstGeom prst="rect">
            <a:avLst/>
          </a:prstGeom>
          <a:gradFill>
            <a:gsLst>
              <a:gs pos="57000">
                <a:srgbClr val="00703C"/>
              </a:gs>
              <a:gs pos="0">
                <a:schemeClr val="tx1"/>
              </a:gs>
            </a:gsLst>
            <a:lin ang="10800000" scaled="0"/>
          </a:gra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16" name="CuadroTexto 15"/>
          <p:cNvSpPr txBox="1"/>
          <p:nvPr/>
        </p:nvSpPr>
        <p:spPr>
          <a:xfrm>
            <a:off x="10453983" y="50973"/>
            <a:ext cx="1153331" cy="461665"/>
          </a:xfrm>
          <a:prstGeom prst="rect">
            <a:avLst/>
          </a:prstGeom>
          <a:noFill/>
        </p:spPr>
        <p:txBody>
          <a:bodyPr wrap="square" rtlCol="0">
            <a:spAutoFit/>
          </a:bodyPr>
          <a:lstStyle/>
          <a:p>
            <a:r>
              <a:rPr lang="es-US" sz="2400">
                <a:solidFill>
                  <a:schemeClr val="bg1"/>
                </a:solidFill>
                <a:latin typeface="Georgia" panose="02040502050405020303" pitchFamily="18" charset="0"/>
              </a:rPr>
              <a:t>ESPE</a:t>
            </a:r>
          </a:p>
        </p:txBody>
      </p:sp>
      <p:sp>
        <p:nvSpPr>
          <p:cNvPr id="17" name="CuadroTexto 16"/>
          <p:cNvSpPr txBox="1"/>
          <p:nvPr/>
        </p:nvSpPr>
        <p:spPr>
          <a:xfrm>
            <a:off x="11368585" y="72952"/>
            <a:ext cx="807373" cy="400110"/>
          </a:xfrm>
          <a:prstGeom prst="rect">
            <a:avLst/>
          </a:prstGeom>
          <a:noFill/>
        </p:spPr>
        <p:txBody>
          <a:bodyPr wrap="square" rtlCol="0">
            <a:spAutoFit/>
          </a:bodyPr>
          <a:lstStyle/>
          <a:p>
            <a:r>
              <a:rPr lang="es-US" sz="2000">
                <a:solidFill>
                  <a:schemeClr val="bg1"/>
                </a:solidFill>
                <a:latin typeface="Georgia" panose="02040502050405020303" pitchFamily="18" charset="0"/>
                <a:cs typeface="Arial" panose="020B0604020202020204" pitchFamily="34" charset="0"/>
              </a:rPr>
              <a:t>2021</a:t>
            </a:r>
          </a:p>
        </p:txBody>
      </p:sp>
      <p:sp>
        <p:nvSpPr>
          <p:cNvPr id="10" name="CuadroTexto 9"/>
          <p:cNvSpPr txBox="1"/>
          <p:nvPr/>
        </p:nvSpPr>
        <p:spPr>
          <a:xfrm>
            <a:off x="99122" y="40395"/>
            <a:ext cx="2168029" cy="523220"/>
          </a:xfrm>
          <a:prstGeom prst="rect">
            <a:avLst/>
          </a:prstGeom>
          <a:noFill/>
        </p:spPr>
        <p:txBody>
          <a:bodyPr wrap="none" rtlCol="0">
            <a:spAutoFit/>
          </a:bodyPr>
          <a:lstStyle/>
          <a:p>
            <a:r>
              <a:rPr lang="es-US" sz="2800" b="1">
                <a:solidFill>
                  <a:schemeClr val="bg1"/>
                </a:solidFill>
              </a:rPr>
              <a:t>3. Desarrollo</a:t>
            </a:r>
          </a:p>
        </p:txBody>
      </p:sp>
      <p:sp>
        <p:nvSpPr>
          <p:cNvPr id="25" name="23 CuadroTexto">
            <a:extLst>
              <a:ext uri="{FF2B5EF4-FFF2-40B4-BE49-F238E27FC236}">
                <a16:creationId xmlns:a16="http://schemas.microsoft.com/office/drawing/2014/main" id="{3935F5FB-0D79-443B-B8AE-2725AEB2D1B3}"/>
              </a:ext>
            </a:extLst>
          </p:cNvPr>
          <p:cNvSpPr txBox="1"/>
          <p:nvPr/>
        </p:nvSpPr>
        <p:spPr>
          <a:xfrm>
            <a:off x="58917" y="6526830"/>
            <a:ext cx="1133112" cy="2520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latin typeface="Georgia" pitchFamily="18" charset="0"/>
              </a:rPr>
              <a:t>1. Introducción</a:t>
            </a:r>
          </a:p>
        </p:txBody>
      </p:sp>
      <p:sp>
        <p:nvSpPr>
          <p:cNvPr id="30" name="25 CuadroTexto">
            <a:extLst>
              <a:ext uri="{FF2B5EF4-FFF2-40B4-BE49-F238E27FC236}">
                <a16:creationId xmlns:a16="http://schemas.microsoft.com/office/drawing/2014/main" id="{E671AE59-3A68-4369-ADEF-D6BFA175F1F0}"/>
              </a:ext>
            </a:extLst>
          </p:cNvPr>
          <p:cNvSpPr txBox="1"/>
          <p:nvPr/>
        </p:nvSpPr>
        <p:spPr>
          <a:xfrm>
            <a:off x="2303759" y="6517220"/>
            <a:ext cx="1045989" cy="26161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s-US"/>
            </a:defPPr>
            <a:lvl1pPr>
              <a:defRPr sz="1100">
                <a:solidFill>
                  <a:schemeClr val="lt1"/>
                </a:solidFill>
                <a:latin typeface="Georg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C"/>
              <a:t>3. Desarrollo</a:t>
            </a:r>
          </a:p>
        </p:txBody>
      </p:sp>
      <p:sp>
        <p:nvSpPr>
          <p:cNvPr id="31" name="26 CuadroTexto">
            <a:extLst>
              <a:ext uri="{FF2B5EF4-FFF2-40B4-BE49-F238E27FC236}">
                <a16:creationId xmlns:a16="http://schemas.microsoft.com/office/drawing/2014/main" id="{4151BF80-33AC-451A-9B6D-5843DF8B81B5}"/>
              </a:ext>
            </a:extLst>
          </p:cNvPr>
          <p:cNvSpPr txBox="1"/>
          <p:nvPr/>
        </p:nvSpPr>
        <p:spPr>
          <a:xfrm>
            <a:off x="1279894" y="6523275"/>
            <a:ext cx="936000"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defPPr>
              <a:defRPr lang="es-US"/>
            </a:defPPr>
            <a:lvl1pPr>
              <a:defRPr sz="1100">
                <a:solidFill>
                  <a:schemeClr val="accent3"/>
                </a:solidFill>
                <a:latin typeface="Georgia" pitchFamily="18" charset="0"/>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vl6pPr>
              <a:defRPr>
                <a:solidFill>
                  <a:schemeClr val="accent3"/>
                </a:solidFill>
              </a:defRPr>
            </a:lvl6pPr>
            <a:lvl7pPr>
              <a:defRPr>
                <a:solidFill>
                  <a:schemeClr val="accent3"/>
                </a:solidFill>
              </a:defRPr>
            </a:lvl7pPr>
            <a:lvl8pPr>
              <a:defRPr>
                <a:solidFill>
                  <a:schemeClr val="accent3"/>
                </a:solidFill>
              </a:defRPr>
            </a:lvl8pPr>
            <a:lvl9pPr>
              <a:defRPr>
                <a:solidFill>
                  <a:schemeClr val="accent3"/>
                </a:solidFill>
              </a:defRPr>
            </a:lvl9pPr>
          </a:lstStyle>
          <a:p>
            <a:r>
              <a:rPr lang="es-EC"/>
              <a:t>2. Objetivos</a:t>
            </a:r>
          </a:p>
        </p:txBody>
      </p:sp>
      <p:sp>
        <p:nvSpPr>
          <p:cNvPr id="32" name="27 CuadroTexto">
            <a:extLst>
              <a:ext uri="{FF2B5EF4-FFF2-40B4-BE49-F238E27FC236}">
                <a16:creationId xmlns:a16="http://schemas.microsoft.com/office/drawing/2014/main" id="{864EE58E-C8CF-4F58-8D1E-F0B1AD6A3035}"/>
              </a:ext>
            </a:extLst>
          </p:cNvPr>
          <p:cNvSpPr txBox="1"/>
          <p:nvPr/>
        </p:nvSpPr>
        <p:spPr>
          <a:xfrm>
            <a:off x="3437613" y="6517220"/>
            <a:ext cx="1133112"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4. Resultados</a:t>
            </a:r>
          </a:p>
        </p:txBody>
      </p:sp>
      <p:sp>
        <p:nvSpPr>
          <p:cNvPr id="33" name="27 CuadroTexto">
            <a:extLst>
              <a:ext uri="{FF2B5EF4-FFF2-40B4-BE49-F238E27FC236}">
                <a16:creationId xmlns:a16="http://schemas.microsoft.com/office/drawing/2014/main" id="{70FBEF4F-4BCF-44A4-8297-414910496D96}"/>
              </a:ext>
            </a:extLst>
          </p:cNvPr>
          <p:cNvSpPr txBox="1"/>
          <p:nvPr/>
        </p:nvSpPr>
        <p:spPr>
          <a:xfrm>
            <a:off x="4658590" y="6517220"/>
            <a:ext cx="2427278" cy="2616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s-EC" sz="1100">
                <a:solidFill>
                  <a:schemeClr val="bg1">
                    <a:lumMod val="75000"/>
                  </a:schemeClr>
                </a:solidFill>
                <a:latin typeface="Georgia" pitchFamily="18" charset="0"/>
              </a:rPr>
              <a:t>5. Conclusiones y recomendaciones</a:t>
            </a:r>
          </a:p>
        </p:txBody>
      </p:sp>
      <p:sp>
        <p:nvSpPr>
          <p:cNvPr id="21" name="Título 8">
            <a:extLst>
              <a:ext uri="{FF2B5EF4-FFF2-40B4-BE49-F238E27FC236}">
                <a16:creationId xmlns:a16="http://schemas.microsoft.com/office/drawing/2014/main" id="{3EB59C0E-556F-477C-B6CE-A82FED1AF62D}"/>
              </a:ext>
            </a:extLst>
          </p:cNvPr>
          <p:cNvSpPr>
            <a:spLocks noGrp="1"/>
          </p:cNvSpPr>
          <p:nvPr>
            <p:ph type="title"/>
          </p:nvPr>
        </p:nvSpPr>
        <p:spPr>
          <a:xfrm>
            <a:off x="58916" y="652406"/>
            <a:ext cx="11447284" cy="677301"/>
          </a:xfrm>
        </p:spPr>
        <p:txBody>
          <a:bodyPr>
            <a:noAutofit/>
          </a:bodyPr>
          <a:lstStyle/>
          <a:p>
            <a:r>
              <a:rPr lang="es-ES" sz="4000" dirty="0">
                <a:latin typeface="Times New Roman" panose="02020603050405020304" pitchFamily="18" charset="0"/>
                <a:cs typeface="Times New Roman" panose="02020603050405020304" pitchFamily="18" charset="0"/>
              </a:rPr>
              <a:t>Escenario </a:t>
            </a:r>
            <a:endParaRPr lang="es-EC" sz="4000" dirty="0">
              <a:latin typeface="Times New Roman" panose="02020603050405020304" pitchFamily="18" charset="0"/>
              <a:cs typeface="Times New Roman" panose="02020603050405020304" pitchFamily="18" charset="0"/>
            </a:endParaRPr>
          </a:p>
        </p:txBody>
      </p:sp>
      <p:pic>
        <p:nvPicPr>
          <p:cNvPr id="48" name="Imagen 47">
            <a:extLst>
              <a:ext uri="{FF2B5EF4-FFF2-40B4-BE49-F238E27FC236}">
                <a16:creationId xmlns:a16="http://schemas.microsoft.com/office/drawing/2014/main" id="{217CCAC8-B1FC-4BF2-B4B1-C276E4E748BB}"/>
              </a:ext>
            </a:extLst>
          </p:cNvPr>
          <p:cNvPicPr>
            <a:picLocks noChangeAspect="1"/>
          </p:cNvPicPr>
          <p:nvPr/>
        </p:nvPicPr>
        <p:blipFill>
          <a:blip r:embed="rId4"/>
          <a:stretch>
            <a:fillRect/>
          </a:stretch>
        </p:blipFill>
        <p:spPr>
          <a:xfrm>
            <a:off x="401067" y="1329707"/>
            <a:ext cx="3360662" cy="3543556"/>
          </a:xfrm>
          <a:prstGeom prst="rect">
            <a:avLst/>
          </a:prstGeom>
        </p:spPr>
      </p:pic>
      <p:sp>
        <p:nvSpPr>
          <p:cNvPr id="49" name="TextBox 4">
            <a:extLst>
              <a:ext uri="{FF2B5EF4-FFF2-40B4-BE49-F238E27FC236}">
                <a16:creationId xmlns:a16="http://schemas.microsoft.com/office/drawing/2014/main" id="{F02997AC-3817-40E7-82B5-9A366BD5E2F3}"/>
              </a:ext>
            </a:extLst>
          </p:cNvPr>
          <p:cNvSpPr txBox="1"/>
          <p:nvPr/>
        </p:nvSpPr>
        <p:spPr>
          <a:xfrm>
            <a:off x="625473" y="5017469"/>
            <a:ext cx="4141211" cy="1246495"/>
          </a:xfrm>
          <a:prstGeom prst="rect">
            <a:avLst/>
          </a:prstGeom>
        </p:spPr>
        <p:txBody>
          <a:bodyPr wrap="square" lIns="0" tIns="0" rIns="0" bIns="0" rtlCol="0" anchor="t">
            <a:spAutoFit/>
          </a:bodyPr>
          <a:lstStyle/>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Material: Roble, MDF, Tríplex</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Dimensiones: 2.23 x 2.15 x 1.40 [m]</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Masa aproximada: 80 kg</a:t>
            </a:r>
          </a:p>
          <a:p>
            <a:pPr marL="342900" marR="0" lvl="1" indent="-342900" defTabSz="889000">
              <a:lnSpc>
                <a:spcPct val="90000"/>
              </a:lnSpc>
              <a:spcBef>
                <a:spcPct val="0"/>
              </a:spcBef>
              <a:spcAft>
                <a:spcPct val="15000"/>
              </a:spcAft>
              <a:buFont typeface="Arial" panose="020B0604020202020204" pitchFamily="34" charset="0"/>
              <a:buChar char="•"/>
            </a:pPr>
            <a:endPar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sp>
        <p:nvSpPr>
          <p:cNvPr id="50" name="TextBox 4">
            <a:extLst>
              <a:ext uri="{FF2B5EF4-FFF2-40B4-BE49-F238E27FC236}">
                <a16:creationId xmlns:a16="http://schemas.microsoft.com/office/drawing/2014/main" id="{797A718C-635A-4CED-8272-C0AED179BD03}"/>
              </a:ext>
            </a:extLst>
          </p:cNvPr>
          <p:cNvSpPr txBox="1"/>
          <p:nvPr/>
        </p:nvSpPr>
        <p:spPr>
          <a:xfrm>
            <a:off x="5186070" y="937131"/>
            <a:ext cx="6182515" cy="1892826"/>
          </a:xfrm>
          <a:prstGeom prst="rect">
            <a:avLst/>
          </a:prstGeom>
        </p:spPr>
        <p:txBody>
          <a:bodyPr wrap="square" lIns="0" tIns="0" rIns="0" bIns="0" rtlCol="0" anchor="t">
            <a:spAutoFit/>
          </a:bodyPr>
          <a:lstStyle/>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Selección de dimensiones y material</a:t>
            </a:r>
          </a:p>
          <a:p>
            <a:pPr marL="34290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Relación de esbeltez de las columnas </a:t>
            </a:r>
          </a:p>
          <a:p>
            <a:pPr marL="342900" marR="0" lvl="1" indent="-342900" defTabSz="889000">
              <a:lnSpc>
                <a:spcPct val="90000"/>
              </a:lnSpc>
              <a:spcBef>
                <a:spcPct val="0"/>
              </a:spcBef>
              <a:spcAft>
                <a:spcPct val="15000"/>
              </a:spcAft>
              <a:buFont typeface="Arial" panose="020B0604020202020204" pitchFamily="34" charset="0"/>
              <a:buChar char="•"/>
            </a:pPr>
            <a:r>
              <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rPr>
              <a:t>Análisis de resistencia de material según las cargas</a:t>
            </a:r>
          </a:p>
          <a:p>
            <a:pPr marL="342900" marR="0" lvl="1" indent="-342900" defTabSz="889000">
              <a:lnSpc>
                <a:spcPct val="90000"/>
              </a:lnSpc>
              <a:spcBef>
                <a:spcPct val="0"/>
              </a:spcBef>
              <a:spcAft>
                <a:spcPct val="15000"/>
              </a:spcAft>
              <a:buFont typeface="Arial" panose="020B0604020202020204" pitchFamily="34" charset="0"/>
              <a:buChar char="•"/>
            </a:pPr>
            <a:endPar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a:p>
            <a:pPr marL="342900" marR="0" lvl="1" indent="-342900" defTabSz="889000">
              <a:lnSpc>
                <a:spcPct val="90000"/>
              </a:lnSpc>
              <a:spcBef>
                <a:spcPct val="0"/>
              </a:spcBef>
              <a:spcAft>
                <a:spcPct val="15000"/>
              </a:spcAft>
              <a:buFont typeface="Arial" panose="020B0604020202020204" pitchFamily="34" charset="0"/>
              <a:buChar char="•"/>
            </a:pPr>
            <a:endPar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a:p>
            <a:pPr marL="342900" marR="0" lvl="1" indent="-342900" defTabSz="889000">
              <a:lnSpc>
                <a:spcPct val="90000"/>
              </a:lnSpc>
              <a:spcBef>
                <a:spcPct val="0"/>
              </a:spcBef>
              <a:spcAft>
                <a:spcPct val="15000"/>
              </a:spcAft>
              <a:buFont typeface="Arial" panose="020B0604020202020204" pitchFamily="34" charset="0"/>
              <a:buChar char="•"/>
            </a:pPr>
            <a:endParaRPr lang="es-419" sz="20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pic>
        <p:nvPicPr>
          <p:cNvPr id="2" name="Imagen 1">
            <a:extLst>
              <a:ext uri="{FF2B5EF4-FFF2-40B4-BE49-F238E27FC236}">
                <a16:creationId xmlns:a16="http://schemas.microsoft.com/office/drawing/2014/main" id="{8C1AB4DF-6A94-4E32-ABDD-F42723FD42DD}"/>
              </a:ext>
            </a:extLst>
          </p:cNvPr>
          <p:cNvPicPr>
            <a:picLocks noChangeAspect="1"/>
          </p:cNvPicPr>
          <p:nvPr/>
        </p:nvPicPr>
        <p:blipFill>
          <a:blip r:embed="rId5"/>
          <a:stretch>
            <a:fillRect/>
          </a:stretch>
        </p:blipFill>
        <p:spPr>
          <a:xfrm>
            <a:off x="4951855" y="2190310"/>
            <a:ext cx="6614672" cy="3087051"/>
          </a:xfrm>
          <a:prstGeom prst="rect">
            <a:avLst/>
          </a:prstGeom>
        </p:spPr>
      </p:pic>
    </p:spTree>
    <p:extLst>
      <p:ext uri="{BB962C8B-B14F-4D97-AF65-F5344CB8AC3E}">
        <p14:creationId xmlns:p14="http://schemas.microsoft.com/office/powerpoint/2010/main" val="3378308897"/>
      </p:ext>
    </p:extLst>
  </p:cSld>
  <p:clrMapOvr>
    <a:masterClrMapping/>
  </p:clrMapOvr>
  <mc:AlternateContent xmlns:mc="http://schemas.openxmlformats.org/markup-compatibility/2006" xmlns:p14="http://schemas.microsoft.com/office/powerpoint/2010/main">
    <mc:Choice Requires="p14">
      <p:transition p14:dur="10" advTm="19548"/>
    </mc:Choice>
    <mc:Fallback xmlns="">
      <p:transition advTm="19548"/>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1015</TotalTime>
  <Words>3244</Words>
  <Application>Microsoft Office PowerPoint</Application>
  <PresentationFormat>Panorámica</PresentationFormat>
  <Paragraphs>599</Paragraphs>
  <Slides>42</Slides>
  <Notes>42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42</vt:i4>
      </vt:variant>
    </vt:vector>
  </HeadingPairs>
  <TitlesOfParts>
    <vt:vector size="50" baseType="lpstr">
      <vt:lpstr>Arial</vt:lpstr>
      <vt:lpstr>Calibri</vt:lpstr>
      <vt:lpstr>Calibri Light</vt:lpstr>
      <vt:lpstr>Cambria Math</vt:lpstr>
      <vt:lpstr>Georgia</vt:lpstr>
      <vt:lpstr>Symbol</vt:lpstr>
      <vt:lpstr>Times New Roman</vt:lpstr>
      <vt:lpstr>Tema de Office</vt:lpstr>
      <vt:lpstr>Presentación de PowerPoint</vt:lpstr>
      <vt:lpstr>ÍNDICE</vt:lpstr>
      <vt:lpstr>Antecedentes</vt:lpstr>
      <vt:lpstr>Justificación e importancia</vt:lpstr>
      <vt:lpstr>Alcance</vt:lpstr>
      <vt:lpstr>Presentación de PowerPoint</vt:lpstr>
      <vt:lpstr>Metodología de Diseño y Desarrollo de Productos</vt:lpstr>
      <vt:lpstr>Presentación de PowerPoint</vt:lpstr>
      <vt:lpstr>Escenario </vt:lpstr>
      <vt:lpstr>Telón </vt:lpstr>
      <vt:lpstr>Telón </vt:lpstr>
      <vt:lpstr>Elevador </vt:lpstr>
      <vt:lpstr>Elevador </vt:lpstr>
      <vt:lpstr>Elevador </vt:lpstr>
      <vt:lpstr>Elevador </vt:lpstr>
      <vt:lpstr>Actuador del Elevador y Telón</vt:lpstr>
      <vt:lpstr>Microcontrolador, driver de motores y sensores</vt:lpstr>
      <vt:lpstr>Análisis de elementos críticos </vt:lpstr>
      <vt:lpstr>Análisis de elementos críticos </vt:lpstr>
      <vt:lpstr>Sistemas Audiovisuales y de Efectos Especiales</vt:lpstr>
      <vt:lpstr>Módulo de Control Escenario (Esquema)</vt:lpstr>
      <vt:lpstr>Diagrama de Conexiones Escenario (Esquema)</vt:lpstr>
      <vt:lpstr>Módulo de Control Elevador (Esquema)</vt:lpstr>
      <vt:lpstr> Diagrama de Potencia del Elevador (Esquema)</vt:lpstr>
      <vt:lpstr>Protocolo MQTT</vt:lpstr>
      <vt:lpstr>HMI</vt:lpstr>
      <vt:lpstr>HMI</vt:lpstr>
      <vt:lpstr>HMI</vt:lpstr>
      <vt:lpstr>Validación y Análisis de Resultados</vt:lpstr>
      <vt:lpstr>Validación y Análisis de Resultados</vt:lpstr>
      <vt:lpstr>Resultados</vt:lpstr>
      <vt:lpstr>Resultados</vt:lpstr>
      <vt:lpstr>Resultados</vt:lpstr>
      <vt:lpstr>Conclusiones</vt:lpstr>
      <vt:lpstr>Conclusiones</vt:lpstr>
      <vt:lpstr>Conclusiones</vt:lpstr>
      <vt:lpstr>Conclusiones</vt:lpstr>
      <vt:lpstr>Conclusiones</vt:lpstr>
      <vt:lpstr>Conclusiones</vt:lpstr>
      <vt:lpstr>Recomendaciones</vt:lpstr>
      <vt:lpstr>Trabajos Futuros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MAURY</dc:creator>
  <cp:lastModifiedBy>ANTONIO</cp:lastModifiedBy>
  <cp:revision>21</cp:revision>
  <dcterms:created xsi:type="dcterms:W3CDTF">2018-10-10T14:41:43Z</dcterms:created>
  <dcterms:modified xsi:type="dcterms:W3CDTF">2021-08-18T19:15:07Z</dcterms:modified>
</cp:coreProperties>
</file>