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1" r:id="rId2"/>
  </p:sldMasterIdLst>
  <p:notesMasterIdLst>
    <p:notesMasterId r:id="rId31"/>
  </p:notesMasterIdLst>
  <p:sldIdLst>
    <p:sldId id="329" r:id="rId3"/>
    <p:sldId id="434" r:id="rId4"/>
    <p:sldId id="579" r:id="rId5"/>
    <p:sldId id="566" r:id="rId6"/>
    <p:sldId id="463" r:id="rId7"/>
    <p:sldId id="596" r:id="rId8"/>
    <p:sldId id="588" r:id="rId9"/>
    <p:sldId id="414" r:id="rId10"/>
    <p:sldId id="599" r:id="rId11"/>
    <p:sldId id="423" r:id="rId12"/>
    <p:sldId id="639" r:id="rId13"/>
    <p:sldId id="600" r:id="rId14"/>
    <p:sldId id="417" r:id="rId15"/>
    <p:sldId id="601" r:id="rId16"/>
    <p:sldId id="604" r:id="rId17"/>
    <p:sldId id="603" r:id="rId18"/>
    <p:sldId id="614" r:id="rId19"/>
    <p:sldId id="615" r:id="rId20"/>
    <p:sldId id="616" r:id="rId21"/>
    <p:sldId id="602" r:id="rId22"/>
    <p:sldId id="623" r:id="rId23"/>
    <p:sldId id="609" r:id="rId24"/>
    <p:sldId id="637" r:id="rId25"/>
    <p:sldId id="622" r:id="rId26"/>
    <p:sldId id="621" r:id="rId27"/>
    <p:sldId id="641" r:id="rId28"/>
    <p:sldId id="642" r:id="rId29"/>
    <p:sldId id="398" r:id="rId30"/>
  </p:sldIdLst>
  <p:sldSz cx="9144000" cy="6858000" type="screen4x3"/>
  <p:notesSz cx="6858000" cy="9144000"/>
  <p:embeddedFontLst>
    <p:embeddedFont>
      <p:font typeface="Lucida Bright" panose="02040602050505020304" pitchFamily="18" charset="0"/>
      <p:regular r:id="rId32"/>
      <p:bold r:id="rId33"/>
      <p:italic r:id="rId34"/>
      <p:boldItalic r:id="rId35"/>
    </p:embeddedFont>
    <p:embeddedFont>
      <p:font typeface="Tahoma" panose="020B0604030504040204" pitchFamily="34" charset="0"/>
      <p:regular r:id="rId36"/>
      <p:bold r:id="rId37"/>
    </p:embeddedFont>
    <p:embeddedFont>
      <p:font typeface="Arial Black" panose="020B0A04020102020204" pitchFamily="34" charset="0"/>
      <p:bold r:id="rId38"/>
    </p:embeddedFont>
    <p:embeddedFont>
      <p:font typeface="Pristina" panose="03060402040406080204" pitchFamily="66" charset="0"/>
      <p:regular r:id="rId39"/>
    </p:embeddedFont>
    <p:embeddedFont>
      <p:font typeface="Calibri" panose="020F0502020204030204" pitchFamily="34" charset="0"/>
      <p:regular r:id="rId40"/>
      <p:bold r:id="rId41"/>
      <p:italic r:id="rId42"/>
      <p:boldItalic r:id="rId43"/>
    </p:embeddedFont>
    <p:embeddedFont>
      <p:font typeface="Algerian" panose="04020705040A02060702" pitchFamily="82" charset="0"/>
      <p:regular r:id="rId44"/>
    </p:embeddedFont>
    <p:embeddedFont>
      <p:font typeface="Monotype Corsiva" panose="03010101010201010101" pitchFamily="66" charset="0"/>
      <p:italic r:id="rId45"/>
    </p:embeddedFont>
    <p:embeddedFont>
      <p:font typeface="Parchment" panose="03040602040708040804" pitchFamily="66" charset="0"/>
      <p:regular r:id="rId46"/>
    </p:embeddedFont>
  </p:embeddedFontLst>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é"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3DE00"/>
    <a:srgbClr val="0F07B1"/>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5414" autoAdjust="0"/>
  </p:normalViewPr>
  <p:slideViewPr>
    <p:cSldViewPr>
      <p:cViewPr varScale="1">
        <p:scale>
          <a:sx n="111" d="100"/>
          <a:sy n="111" d="100"/>
        </p:scale>
        <p:origin x="162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A2868D-573B-4AF6-A246-BF17942268C0}" type="doc">
      <dgm:prSet loTypeId="urn:microsoft.com/office/officeart/2005/8/layout/hProcess9" loCatId="process" qsTypeId="urn:microsoft.com/office/officeart/2005/8/quickstyle/simple1" qsCatId="simple" csTypeId="urn:microsoft.com/office/officeart/2005/8/colors/accent1_2" csCatId="accent1" phldr="1"/>
      <dgm:spPr/>
    </dgm:pt>
    <dgm:pt modelId="{1A9AFE90-C5E9-4557-A856-7C1F36E23E34}">
      <dgm:prSet phldrT="[Texto]"/>
      <dgm:spPr/>
      <dgm:t>
        <a:bodyPr/>
        <a:lstStyle/>
        <a:p>
          <a:r>
            <a:rPr lang="es-ES" dirty="0" smtClean="0"/>
            <a:t>El fogón</a:t>
          </a:r>
          <a:endParaRPr lang="es-ES" dirty="0"/>
        </a:p>
      </dgm:t>
    </dgm:pt>
    <dgm:pt modelId="{422A8C6B-D8CE-4465-968C-896915581B54}" type="parTrans" cxnId="{BDA4B3B3-D8C1-40C3-ACE7-543B0164531F}">
      <dgm:prSet/>
      <dgm:spPr/>
      <dgm:t>
        <a:bodyPr/>
        <a:lstStyle/>
        <a:p>
          <a:endParaRPr lang="es-ES"/>
        </a:p>
      </dgm:t>
    </dgm:pt>
    <dgm:pt modelId="{3073725C-E837-4E58-9585-88F4E5A7C8E9}" type="sibTrans" cxnId="{BDA4B3B3-D8C1-40C3-ACE7-543B0164531F}">
      <dgm:prSet/>
      <dgm:spPr/>
      <dgm:t>
        <a:bodyPr/>
        <a:lstStyle/>
        <a:p>
          <a:endParaRPr lang="es-ES"/>
        </a:p>
      </dgm:t>
    </dgm:pt>
    <dgm:pt modelId="{8E7D0E8B-6FA5-4C8F-A657-46F61D306A03}">
      <dgm:prSet phldrT="[Texto]"/>
      <dgm:spPr/>
      <dgm:t>
        <a:bodyPr/>
        <a:lstStyle/>
        <a:p>
          <a:r>
            <a:rPr lang="es-ES" dirty="0" smtClean="0"/>
            <a:t>Video motivacional</a:t>
          </a:r>
          <a:endParaRPr lang="es-ES" dirty="0"/>
        </a:p>
      </dgm:t>
    </dgm:pt>
    <dgm:pt modelId="{D33BCCD6-2B8C-4DDF-9DFA-1D0D761D2376}" type="parTrans" cxnId="{48DF945A-4166-4634-A5D5-92AD77389BCE}">
      <dgm:prSet/>
      <dgm:spPr/>
      <dgm:t>
        <a:bodyPr/>
        <a:lstStyle/>
        <a:p>
          <a:endParaRPr lang="es-ES"/>
        </a:p>
      </dgm:t>
    </dgm:pt>
    <dgm:pt modelId="{C18630CF-83EC-4ABD-A841-7434CAA452AE}" type="sibTrans" cxnId="{48DF945A-4166-4634-A5D5-92AD77389BCE}">
      <dgm:prSet/>
      <dgm:spPr/>
      <dgm:t>
        <a:bodyPr/>
        <a:lstStyle/>
        <a:p>
          <a:endParaRPr lang="es-ES"/>
        </a:p>
      </dgm:t>
    </dgm:pt>
    <dgm:pt modelId="{0A1243AE-9241-4A52-9E29-054DDF75961D}">
      <dgm:prSet phldrT="[Texto]"/>
      <dgm:spPr/>
      <dgm:t>
        <a:bodyPr/>
        <a:lstStyle/>
        <a:p>
          <a:r>
            <a:rPr lang="es-EC" dirty="0" smtClean="0"/>
            <a:t>Mímicas, caras, gestos, bailes, cantos al ritmo de las dinámicas</a:t>
          </a:r>
          <a:endParaRPr lang="es-ES" dirty="0"/>
        </a:p>
      </dgm:t>
    </dgm:pt>
    <dgm:pt modelId="{6C409C89-BF50-4631-A7D2-E6A74768D942}" type="parTrans" cxnId="{E3BC8E96-A9F1-4E88-8301-72EC62B8D2A4}">
      <dgm:prSet/>
      <dgm:spPr/>
      <dgm:t>
        <a:bodyPr/>
        <a:lstStyle/>
        <a:p>
          <a:endParaRPr lang="es-ES"/>
        </a:p>
      </dgm:t>
    </dgm:pt>
    <dgm:pt modelId="{17315C7B-6FE5-48A0-9219-DAE544642A5C}" type="sibTrans" cxnId="{E3BC8E96-A9F1-4E88-8301-72EC62B8D2A4}">
      <dgm:prSet/>
      <dgm:spPr/>
      <dgm:t>
        <a:bodyPr/>
        <a:lstStyle/>
        <a:p>
          <a:endParaRPr lang="es-ES"/>
        </a:p>
      </dgm:t>
    </dgm:pt>
    <dgm:pt modelId="{6C9AC730-5854-49F5-927B-A4B24F9CCF27}" type="pres">
      <dgm:prSet presAssocID="{B9A2868D-573B-4AF6-A246-BF17942268C0}" presName="CompostProcess" presStyleCnt="0">
        <dgm:presLayoutVars>
          <dgm:dir/>
          <dgm:resizeHandles val="exact"/>
        </dgm:presLayoutVars>
      </dgm:prSet>
      <dgm:spPr/>
    </dgm:pt>
    <dgm:pt modelId="{20B41E98-867E-4D20-88F1-6E35AB96B782}" type="pres">
      <dgm:prSet presAssocID="{B9A2868D-573B-4AF6-A246-BF17942268C0}" presName="arrow" presStyleLbl="bgShp" presStyleIdx="0" presStyleCnt="1"/>
      <dgm:spPr/>
    </dgm:pt>
    <dgm:pt modelId="{8C6BBAEA-BE8F-43E4-8871-B704D94F04FB}" type="pres">
      <dgm:prSet presAssocID="{B9A2868D-573B-4AF6-A246-BF17942268C0}" presName="linearProcess" presStyleCnt="0"/>
      <dgm:spPr/>
    </dgm:pt>
    <dgm:pt modelId="{BAEE7F04-D907-4216-986F-63FE9E1A5BB0}" type="pres">
      <dgm:prSet presAssocID="{1A9AFE90-C5E9-4557-A856-7C1F36E23E34}" presName="textNode" presStyleLbl="node1" presStyleIdx="0" presStyleCnt="3">
        <dgm:presLayoutVars>
          <dgm:bulletEnabled val="1"/>
        </dgm:presLayoutVars>
      </dgm:prSet>
      <dgm:spPr/>
      <dgm:t>
        <a:bodyPr/>
        <a:lstStyle/>
        <a:p>
          <a:endParaRPr lang="es-ES"/>
        </a:p>
      </dgm:t>
    </dgm:pt>
    <dgm:pt modelId="{F9128658-F319-45A3-B3A0-31C2797615F5}" type="pres">
      <dgm:prSet presAssocID="{3073725C-E837-4E58-9585-88F4E5A7C8E9}" presName="sibTrans" presStyleCnt="0"/>
      <dgm:spPr/>
    </dgm:pt>
    <dgm:pt modelId="{28E8D3FE-C245-4904-9135-60215D45CF90}" type="pres">
      <dgm:prSet presAssocID="{8E7D0E8B-6FA5-4C8F-A657-46F61D306A03}" presName="textNode" presStyleLbl="node1" presStyleIdx="1" presStyleCnt="3">
        <dgm:presLayoutVars>
          <dgm:bulletEnabled val="1"/>
        </dgm:presLayoutVars>
      </dgm:prSet>
      <dgm:spPr/>
      <dgm:t>
        <a:bodyPr/>
        <a:lstStyle/>
        <a:p>
          <a:endParaRPr lang="es-ES"/>
        </a:p>
      </dgm:t>
    </dgm:pt>
    <dgm:pt modelId="{4898545C-F3CD-4337-8AD1-0EEF9BB08876}" type="pres">
      <dgm:prSet presAssocID="{C18630CF-83EC-4ABD-A841-7434CAA452AE}" presName="sibTrans" presStyleCnt="0"/>
      <dgm:spPr/>
    </dgm:pt>
    <dgm:pt modelId="{494EA628-0C8D-4FB4-8806-D2A94821265A}" type="pres">
      <dgm:prSet presAssocID="{0A1243AE-9241-4A52-9E29-054DDF75961D}" presName="textNode" presStyleLbl="node1" presStyleIdx="2" presStyleCnt="3">
        <dgm:presLayoutVars>
          <dgm:bulletEnabled val="1"/>
        </dgm:presLayoutVars>
      </dgm:prSet>
      <dgm:spPr/>
      <dgm:t>
        <a:bodyPr/>
        <a:lstStyle/>
        <a:p>
          <a:endParaRPr lang="es-ES"/>
        </a:p>
      </dgm:t>
    </dgm:pt>
  </dgm:ptLst>
  <dgm:cxnLst>
    <dgm:cxn modelId="{BDA4B3B3-D8C1-40C3-ACE7-543B0164531F}" srcId="{B9A2868D-573B-4AF6-A246-BF17942268C0}" destId="{1A9AFE90-C5E9-4557-A856-7C1F36E23E34}" srcOrd="0" destOrd="0" parTransId="{422A8C6B-D8CE-4465-968C-896915581B54}" sibTransId="{3073725C-E837-4E58-9585-88F4E5A7C8E9}"/>
    <dgm:cxn modelId="{7E987C68-9263-44D1-A202-04117A636738}" type="presOf" srcId="{8E7D0E8B-6FA5-4C8F-A657-46F61D306A03}" destId="{28E8D3FE-C245-4904-9135-60215D45CF90}" srcOrd="0" destOrd="0" presId="urn:microsoft.com/office/officeart/2005/8/layout/hProcess9"/>
    <dgm:cxn modelId="{E3BC8E96-A9F1-4E88-8301-72EC62B8D2A4}" srcId="{B9A2868D-573B-4AF6-A246-BF17942268C0}" destId="{0A1243AE-9241-4A52-9E29-054DDF75961D}" srcOrd="2" destOrd="0" parTransId="{6C409C89-BF50-4631-A7D2-E6A74768D942}" sibTransId="{17315C7B-6FE5-48A0-9219-DAE544642A5C}"/>
    <dgm:cxn modelId="{AC47F63A-A8C4-4F03-BD69-2F4EB5AD8A2E}" type="presOf" srcId="{0A1243AE-9241-4A52-9E29-054DDF75961D}" destId="{494EA628-0C8D-4FB4-8806-D2A94821265A}" srcOrd="0" destOrd="0" presId="urn:microsoft.com/office/officeart/2005/8/layout/hProcess9"/>
    <dgm:cxn modelId="{B466227C-9C52-4B2A-9E81-D15380372F5D}" type="presOf" srcId="{B9A2868D-573B-4AF6-A246-BF17942268C0}" destId="{6C9AC730-5854-49F5-927B-A4B24F9CCF27}" srcOrd="0" destOrd="0" presId="urn:microsoft.com/office/officeart/2005/8/layout/hProcess9"/>
    <dgm:cxn modelId="{48DF945A-4166-4634-A5D5-92AD77389BCE}" srcId="{B9A2868D-573B-4AF6-A246-BF17942268C0}" destId="{8E7D0E8B-6FA5-4C8F-A657-46F61D306A03}" srcOrd="1" destOrd="0" parTransId="{D33BCCD6-2B8C-4DDF-9DFA-1D0D761D2376}" sibTransId="{C18630CF-83EC-4ABD-A841-7434CAA452AE}"/>
    <dgm:cxn modelId="{BC177732-1EF1-4C56-8D41-FFA232179B70}" type="presOf" srcId="{1A9AFE90-C5E9-4557-A856-7C1F36E23E34}" destId="{BAEE7F04-D907-4216-986F-63FE9E1A5BB0}" srcOrd="0" destOrd="0" presId="urn:microsoft.com/office/officeart/2005/8/layout/hProcess9"/>
    <dgm:cxn modelId="{ECDC6E4D-3CBB-4396-A775-EE78A8421541}" type="presParOf" srcId="{6C9AC730-5854-49F5-927B-A4B24F9CCF27}" destId="{20B41E98-867E-4D20-88F1-6E35AB96B782}" srcOrd="0" destOrd="0" presId="urn:microsoft.com/office/officeart/2005/8/layout/hProcess9"/>
    <dgm:cxn modelId="{06DF92E4-FCFE-49BB-8061-1133EF90E69B}" type="presParOf" srcId="{6C9AC730-5854-49F5-927B-A4B24F9CCF27}" destId="{8C6BBAEA-BE8F-43E4-8871-B704D94F04FB}" srcOrd="1" destOrd="0" presId="urn:microsoft.com/office/officeart/2005/8/layout/hProcess9"/>
    <dgm:cxn modelId="{8556B5E0-6554-448A-AF01-475B2CC23EE5}" type="presParOf" srcId="{8C6BBAEA-BE8F-43E4-8871-B704D94F04FB}" destId="{BAEE7F04-D907-4216-986F-63FE9E1A5BB0}" srcOrd="0" destOrd="0" presId="urn:microsoft.com/office/officeart/2005/8/layout/hProcess9"/>
    <dgm:cxn modelId="{1CBA0AD0-460F-46D9-A0AE-88194E2562D3}" type="presParOf" srcId="{8C6BBAEA-BE8F-43E4-8871-B704D94F04FB}" destId="{F9128658-F319-45A3-B3A0-31C2797615F5}" srcOrd="1" destOrd="0" presId="urn:microsoft.com/office/officeart/2005/8/layout/hProcess9"/>
    <dgm:cxn modelId="{3EB2B999-F622-474B-9405-E6EF68F482D6}" type="presParOf" srcId="{8C6BBAEA-BE8F-43E4-8871-B704D94F04FB}" destId="{28E8D3FE-C245-4904-9135-60215D45CF90}" srcOrd="2" destOrd="0" presId="urn:microsoft.com/office/officeart/2005/8/layout/hProcess9"/>
    <dgm:cxn modelId="{AEF4BCB1-BC3F-4F9F-9F9A-0D5A30E9388A}" type="presParOf" srcId="{8C6BBAEA-BE8F-43E4-8871-B704D94F04FB}" destId="{4898545C-F3CD-4337-8AD1-0EEF9BB08876}" srcOrd="3" destOrd="0" presId="urn:microsoft.com/office/officeart/2005/8/layout/hProcess9"/>
    <dgm:cxn modelId="{410C1F80-6709-4D4C-9219-99E2EC9DE24D}" type="presParOf" srcId="{8C6BBAEA-BE8F-43E4-8871-B704D94F04FB}" destId="{494EA628-0C8D-4FB4-8806-D2A94821265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AAF3F1-E3AC-46B3-9334-AF1A2432E25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S"/>
        </a:p>
      </dgm:t>
    </dgm:pt>
    <dgm:pt modelId="{AFC315FD-8A4E-4D3D-B132-3FA7456DFB89}">
      <dgm:prSet phldrT="[Texto]"/>
      <dgm:spPr/>
      <dgm:t>
        <a:bodyPr/>
        <a:lstStyle/>
        <a:p>
          <a:r>
            <a:rPr lang="es-ES" dirty="0" smtClean="0"/>
            <a:t>1ra estación</a:t>
          </a:r>
          <a:endParaRPr lang="es-ES" dirty="0"/>
        </a:p>
      </dgm:t>
    </dgm:pt>
    <dgm:pt modelId="{79D83A08-9FBD-45A7-9561-401E83CEC724}" type="parTrans" cxnId="{6885CA94-FD84-4FEF-B7B4-6D3FDBC1222E}">
      <dgm:prSet/>
      <dgm:spPr/>
      <dgm:t>
        <a:bodyPr/>
        <a:lstStyle/>
        <a:p>
          <a:endParaRPr lang="es-ES"/>
        </a:p>
      </dgm:t>
    </dgm:pt>
    <dgm:pt modelId="{3252D763-B801-43CB-9AF3-6562DDBAD8C9}" type="sibTrans" cxnId="{6885CA94-FD84-4FEF-B7B4-6D3FDBC1222E}">
      <dgm:prSet/>
      <dgm:spPr/>
      <dgm:t>
        <a:bodyPr/>
        <a:lstStyle/>
        <a:p>
          <a:endParaRPr lang="es-ES"/>
        </a:p>
      </dgm:t>
    </dgm:pt>
    <dgm:pt modelId="{45B6C20D-8A3E-4755-91EB-787B15D03DB4}">
      <dgm:prSet phldrT="[Texto]"/>
      <dgm:spPr/>
      <dgm:t>
        <a:bodyPr/>
        <a:lstStyle/>
        <a:p>
          <a:r>
            <a:rPr lang="es-ES" dirty="0" smtClean="0"/>
            <a:t>2da estación</a:t>
          </a:r>
          <a:endParaRPr lang="es-ES" dirty="0"/>
        </a:p>
      </dgm:t>
    </dgm:pt>
    <dgm:pt modelId="{8CD5A135-CA48-45FE-BE62-7E1E12E661BA}" type="parTrans" cxnId="{7ACBB4BD-4F26-4A95-8679-8CB468D7E050}">
      <dgm:prSet/>
      <dgm:spPr/>
      <dgm:t>
        <a:bodyPr/>
        <a:lstStyle/>
        <a:p>
          <a:endParaRPr lang="es-ES"/>
        </a:p>
      </dgm:t>
    </dgm:pt>
    <dgm:pt modelId="{77FA03C6-5614-43DE-9CC0-439AAAACB8DF}" type="sibTrans" cxnId="{7ACBB4BD-4F26-4A95-8679-8CB468D7E050}">
      <dgm:prSet/>
      <dgm:spPr/>
      <dgm:t>
        <a:bodyPr/>
        <a:lstStyle/>
        <a:p>
          <a:endParaRPr lang="es-ES"/>
        </a:p>
      </dgm:t>
    </dgm:pt>
    <dgm:pt modelId="{CEDA45F0-F40B-4DE5-90BD-E1837BDF8080}">
      <dgm:prSet phldrT="[Texto]" custT="1"/>
      <dgm:spPr/>
      <dgm:t>
        <a:bodyPr/>
        <a:lstStyle/>
        <a:p>
          <a:r>
            <a:rPr lang="es-EC" sz="2800" i="1" dirty="0" smtClean="0"/>
            <a:t>Tensión de la cuerda</a:t>
          </a:r>
          <a:endParaRPr lang="es-ES" sz="2800" dirty="0"/>
        </a:p>
      </dgm:t>
    </dgm:pt>
    <dgm:pt modelId="{1B8B85B3-4ABD-4A08-B3E9-423D3F3AF479}" type="parTrans" cxnId="{21ABD531-0EF3-44FF-A979-4213AB46EF4E}">
      <dgm:prSet/>
      <dgm:spPr/>
      <dgm:t>
        <a:bodyPr/>
        <a:lstStyle/>
        <a:p>
          <a:endParaRPr lang="es-ES"/>
        </a:p>
      </dgm:t>
    </dgm:pt>
    <dgm:pt modelId="{1E04E0B2-58F2-4008-8144-CEBBAE56A889}" type="sibTrans" cxnId="{21ABD531-0EF3-44FF-A979-4213AB46EF4E}">
      <dgm:prSet/>
      <dgm:spPr/>
      <dgm:t>
        <a:bodyPr/>
        <a:lstStyle/>
        <a:p>
          <a:endParaRPr lang="es-ES"/>
        </a:p>
      </dgm:t>
    </dgm:pt>
    <dgm:pt modelId="{9C3BBC1E-FE83-432A-9C36-CC6613E9A182}">
      <dgm:prSet phldrT="[Texto]"/>
      <dgm:spPr/>
      <dgm:t>
        <a:bodyPr/>
        <a:lstStyle/>
        <a:p>
          <a:r>
            <a:rPr lang="es-ES" dirty="0" smtClean="0"/>
            <a:t>3ra estación </a:t>
          </a:r>
          <a:endParaRPr lang="es-ES" dirty="0"/>
        </a:p>
      </dgm:t>
    </dgm:pt>
    <dgm:pt modelId="{23AE042B-FA9A-4EE9-8AB9-8E7931883E2E}" type="parTrans" cxnId="{A69C4176-939D-4B57-A6E5-EDDFFAEF8AFD}">
      <dgm:prSet/>
      <dgm:spPr/>
      <dgm:t>
        <a:bodyPr/>
        <a:lstStyle/>
        <a:p>
          <a:endParaRPr lang="es-ES"/>
        </a:p>
      </dgm:t>
    </dgm:pt>
    <dgm:pt modelId="{9A58D64F-7647-4047-99BE-137F8C008E38}" type="sibTrans" cxnId="{A69C4176-939D-4B57-A6E5-EDDFFAEF8AFD}">
      <dgm:prSet/>
      <dgm:spPr/>
      <dgm:t>
        <a:bodyPr/>
        <a:lstStyle/>
        <a:p>
          <a:endParaRPr lang="es-ES"/>
        </a:p>
      </dgm:t>
    </dgm:pt>
    <dgm:pt modelId="{369BC44F-42F7-4905-A94D-537B9DB4D89A}">
      <dgm:prSet phldrT="[Texto]" custT="1"/>
      <dgm:spPr/>
      <dgm:t>
        <a:bodyPr/>
        <a:lstStyle/>
        <a:p>
          <a:r>
            <a:rPr lang="es-ES" sz="2800" dirty="0" smtClean="0"/>
            <a:t>Equipos de </a:t>
          </a:r>
          <a:r>
            <a:rPr lang="es-ES" sz="2800" dirty="0" err="1" smtClean="0"/>
            <a:t>basket</a:t>
          </a:r>
          <a:endParaRPr lang="es-ES" sz="2800" dirty="0"/>
        </a:p>
      </dgm:t>
    </dgm:pt>
    <dgm:pt modelId="{4BBE69B9-CF67-4490-A0CD-7F78CBEEF7D0}" type="parTrans" cxnId="{3B33762A-EC31-4433-B24E-4740390C6F4A}">
      <dgm:prSet/>
      <dgm:spPr/>
      <dgm:t>
        <a:bodyPr/>
        <a:lstStyle/>
        <a:p>
          <a:endParaRPr lang="es-ES"/>
        </a:p>
      </dgm:t>
    </dgm:pt>
    <dgm:pt modelId="{2A8AE0FF-A2BD-4A3C-ACAC-EAADF9885505}" type="sibTrans" cxnId="{3B33762A-EC31-4433-B24E-4740390C6F4A}">
      <dgm:prSet/>
      <dgm:spPr/>
      <dgm:t>
        <a:bodyPr/>
        <a:lstStyle/>
        <a:p>
          <a:endParaRPr lang="es-ES"/>
        </a:p>
      </dgm:t>
    </dgm:pt>
    <dgm:pt modelId="{FA86B535-F4E3-400D-B1BC-CF1D8100BFE6}">
      <dgm:prSet phldrT="[Texto]"/>
      <dgm:spPr/>
      <dgm:t>
        <a:bodyPr/>
        <a:lstStyle/>
        <a:p>
          <a:r>
            <a:rPr lang="es-ES" dirty="0" smtClean="0"/>
            <a:t>4ta estación </a:t>
          </a:r>
          <a:endParaRPr lang="es-ES" dirty="0"/>
        </a:p>
      </dgm:t>
    </dgm:pt>
    <dgm:pt modelId="{392F4051-113E-4E95-80EE-E454BEA46901}" type="parTrans" cxnId="{67468960-D60A-4CDC-8CAD-56EF6BA308AD}">
      <dgm:prSet/>
      <dgm:spPr/>
      <dgm:t>
        <a:bodyPr/>
        <a:lstStyle/>
        <a:p>
          <a:endParaRPr lang="es-ES"/>
        </a:p>
      </dgm:t>
    </dgm:pt>
    <dgm:pt modelId="{2D831A5B-B7FE-4557-A0F6-7B86FBB5B72C}" type="sibTrans" cxnId="{67468960-D60A-4CDC-8CAD-56EF6BA308AD}">
      <dgm:prSet/>
      <dgm:spPr/>
      <dgm:t>
        <a:bodyPr/>
        <a:lstStyle/>
        <a:p>
          <a:endParaRPr lang="es-ES"/>
        </a:p>
      </dgm:t>
    </dgm:pt>
    <dgm:pt modelId="{96E9E92B-B11D-4EFA-90E2-06C7F7E799EF}">
      <dgm:prSet phldrT="[Texto]" custT="1"/>
      <dgm:spPr/>
      <dgm:t>
        <a:bodyPr/>
        <a:lstStyle/>
        <a:p>
          <a:r>
            <a:rPr lang="es-ES" sz="2800" dirty="0" smtClean="0"/>
            <a:t>Baile de la pelota</a:t>
          </a:r>
          <a:endParaRPr lang="es-ES" sz="2800" dirty="0"/>
        </a:p>
      </dgm:t>
    </dgm:pt>
    <dgm:pt modelId="{D2134E80-2E7A-41DF-A5D2-B3F3E98EB2A8}" type="parTrans" cxnId="{E6F0AF00-C471-4AC9-B434-3BCBB9C194DC}">
      <dgm:prSet/>
      <dgm:spPr/>
      <dgm:t>
        <a:bodyPr/>
        <a:lstStyle/>
        <a:p>
          <a:endParaRPr lang="es-ES"/>
        </a:p>
      </dgm:t>
    </dgm:pt>
    <dgm:pt modelId="{A13A3648-8EA2-49FD-8FF5-C39E327652A7}" type="sibTrans" cxnId="{E6F0AF00-C471-4AC9-B434-3BCBB9C194DC}">
      <dgm:prSet/>
      <dgm:spPr/>
      <dgm:t>
        <a:bodyPr/>
        <a:lstStyle/>
        <a:p>
          <a:endParaRPr lang="es-ES"/>
        </a:p>
      </dgm:t>
    </dgm:pt>
    <dgm:pt modelId="{8AEA9588-41DB-4CE0-A257-934BC1CA46A2}">
      <dgm:prSet phldrT="[Texto]" custT="1"/>
      <dgm:spPr/>
      <dgm:t>
        <a:bodyPr/>
        <a:lstStyle/>
        <a:p>
          <a:r>
            <a:rPr lang="es-EC" sz="2800" i="1" dirty="0" smtClean="0"/>
            <a:t>Juego físico con “</a:t>
          </a:r>
          <a:r>
            <a:rPr lang="es-EC" sz="2800" i="1" dirty="0" err="1" smtClean="0"/>
            <a:t>ulas-ulas</a:t>
          </a:r>
          <a:r>
            <a:rPr lang="es-EC" sz="2800" dirty="0" smtClean="0"/>
            <a:t>” </a:t>
          </a:r>
          <a:endParaRPr lang="es-ES" sz="2800" dirty="0"/>
        </a:p>
      </dgm:t>
    </dgm:pt>
    <dgm:pt modelId="{4ABC16D1-15CC-4CDA-BF0F-FF08453C49A9}" type="sibTrans" cxnId="{34AC59BB-8666-4F8A-9999-1F8F58784866}">
      <dgm:prSet/>
      <dgm:spPr/>
      <dgm:t>
        <a:bodyPr/>
        <a:lstStyle/>
        <a:p>
          <a:endParaRPr lang="es-ES"/>
        </a:p>
      </dgm:t>
    </dgm:pt>
    <dgm:pt modelId="{40EDBE76-601F-4ACD-AEFE-F8945F7C9B18}" type="parTrans" cxnId="{34AC59BB-8666-4F8A-9999-1F8F58784866}">
      <dgm:prSet/>
      <dgm:spPr/>
      <dgm:t>
        <a:bodyPr/>
        <a:lstStyle/>
        <a:p>
          <a:endParaRPr lang="es-ES"/>
        </a:p>
      </dgm:t>
    </dgm:pt>
    <dgm:pt modelId="{8493D9E4-059A-422C-BF7C-8487864C038B}" type="pres">
      <dgm:prSet presAssocID="{EDAAF3F1-E3AC-46B3-9334-AF1A2432E252}" presName="linearFlow" presStyleCnt="0">
        <dgm:presLayoutVars>
          <dgm:dir/>
          <dgm:animLvl val="lvl"/>
          <dgm:resizeHandles val="exact"/>
        </dgm:presLayoutVars>
      </dgm:prSet>
      <dgm:spPr/>
      <dgm:t>
        <a:bodyPr/>
        <a:lstStyle/>
        <a:p>
          <a:endParaRPr lang="es-ES"/>
        </a:p>
      </dgm:t>
    </dgm:pt>
    <dgm:pt modelId="{E06D84CF-73B7-4170-A1CF-BAF37A29A37C}" type="pres">
      <dgm:prSet presAssocID="{AFC315FD-8A4E-4D3D-B132-3FA7456DFB89}" presName="composite" presStyleCnt="0"/>
      <dgm:spPr/>
    </dgm:pt>
    <dgm:pt modelId="{A8E70DFF-37BA-4156-ADE5-EFE816F34CA7}" type="pres">
      <dgm:prSet presAssocID="{AFC315FD-8A4E-4D3D-B132-3FA7456DFB89}" presName="parentText" presStyleLbl="alignNode1" presStyleIdx="0" presStyleCnt="4">
        <dgm:presLayoutVars>
          <dgm:chMax val="1"/>
          <dgm:bulletEnabled val="1"/>
        </dgm:presLayoutVars>
      </dgm:prSet>
      <dgm:spPr/>
      <dgm:t>
        <a:bodyPr/>
        <a:lstStyle/>
        <a:p>
          <a:endParaRPr lang="es-ES"/>
        </a:p>
      </dgm:t>
    </dgm:pt>
    <dgm:pt modelId="{0F719A79-31A5-4473-8355-3AA9784149C3}" type="pres">
      <dgm:prSet presAssocID="{AFC315FD-8A4E-4D3D-B132-3FA7456DFB89}" presName="descendantText" presStyleLbl="alignAcc1" presStyleIdx="0" presStyleCnt="4">
        <dgm:presLayoutVars>
          <dgm:bulletEnabled val="1"/>
        </dgm:presLayoutVars>
      </dgm:prSet>
      <dgm:spPr/>
      <dgm:t>
        <a:bodyPr/>
        <a:lstStyle/>
        <a:p>
          <a:endParaRPr lang="es-ES"/>
        </a:p>
      </dgm:t>
    </dgm:pt>
    <dgm:pt modelId="{FEEF06DB-60ED-4000-ABFD-DB319217942D}" type="pres">
      <dgm:prSet presAssocID="{3252D763-B801-43CB-9AF3-6562DDBAD8C9}" presName="sp" presStyleCnt="0"/>
      <dgm:spPr/>
    </dgm:pt>
    <dgm:pt modelId="{E2D02130-5DFC-4EC3-9381-844F6F185917}" type="pres">
      <dgm:prSet presAssocID="{45B6C20D-8A3E-4755-91EB-787B15D03DB4}" presName="composite" presStyleCnt="0"/>
      <dgm:spPr/>
    </dgm:pt>
    <dgm:pt modelId="{FD849E75-7264-4065-98EE-2506EE6EE618}" type="pres">
      <dgm:prSet presAssocID="{45B6C20D-8A3E-4755-91EB-787B15D03DB4}" presName="parentText" presStyleLbl="alignNode1" presStyleIdx="1" presStyleCnt="4">
        <dgm:presLayoutVars>
          <dgm:chMax val="1"/>
          <dgm:bulletEnabled val="1"/>
        </dgm:presLayoutVars>
      </dgm:prSet>
      <dgm:spPr/>
      <dgm:t>
        <a:bodyPr/>
        <a:lstStyle/>
        <a:p>
          <a:endParaRPr lang="es-ES"/>
        </a:p>
      </dgm:t>
    </dgm:pt>
    <dgm:pt modelId="{E2FA1977-2437-4B48-8EE4-F9B11A8934BA}" type="pres">
      <dgm:prSet presAssocID="{45B6C20D-8A3E-4755-91EB-787B15D03DB4}" presName="descendantText" presStyleLbl="alignAcc1" presStyleIdx="1" presStyleCnt="4">
        <dgm:presLayoutVars>
          <dgm:bulletEnabled val="1"/>
        </dgm:presLayoutVars>
      </dgm:prSet>
      <dgm:spPr/>
      <dgm:t>
        <a:bodyPr/>
        <a:lstStyle/>
        <a:p>
          <a:endParaRPr lang="es-ES"/>
        </a:p>
      </dgm:t>
    </dgm:pt>
    <dgm:pt modelId="{9583BCE6-52F7-4F77-8571-04FB600CC3F0}" type="pres">
      <dgm:prSet presAssocID="{77FA03C6-5614-43DE-9CC0-439AAAACB8DF}" presName="sp" presStyleCnt="0"/>
      <dgm:spPr/>
    </dgm:pt>
    <dgm:pt modelId="{45519B8D-4672-4A7B-99F3-3C68183BDAC7}" type="pres">
      <dgm:prSet presAssocID="{9C3BBC1E-FE83-432A-9C36-CC6613E9A182}" presName="composite" presStyleCnt="0"/>
      <dgm:spPr/>
    </dgm:pt>
    <dgm:pt modelId="{FE9CC94F-27E0-4B07-9742-0B9EFDB0AAE4}" type="pres">
      <dgm:prSet presAssocID="{9C3BBC1E-FE83-432A-9C36-CC6613E9A182}" presName="parentText" presStyleLbl="alignNode1" presStyleIdx="2" presStyleCnt="4">
        <dgm:presLayoutVars>
          <dgm:chMax val="1"/>
          <dgm:bulletEnabled val="1"/>
        </dgm:presLayoutVars>
      </dgm:prSet>
      <dgm:spPr/>
      <dgm:t>
        <a:bodyPr/>
        <a:lstStyle/>
        <a:p>
          <a:endParaRPr lang="es-ES"/>
        </a:p>
      </dgm:t>
    </dgm:pt>
    <dgm:pt modelId="{325B1121-3665-4423-BC33-082F8CB8146F}" type="pres">
      <dgm:prSet presAssocID="{9C3BBC1E-FE83-432A-9C36-CC6613E9A182}" presName="descendantText" presStyleLbl="alignAcc1" presStyleIdx="2" presStyleCnt="4">
        <dgm:presLayoutVars>
          <dgm:bulletEnabled val="1"/>
        </dgm:presLayoutVars>
      </dgm:prSet>
      <dgm:spPr/>
      <dgm:t>
        <a:bodyPr/>
        <a:lstStyle/>
        <a:p>
          <a:endParaRPr lang="es-ES"/>
        </a:p>
      </dgm:t>
    </dgm:pt>
    <dgm:pt modelId="{E10FE11A-7AAF-45E1-8128-AA86544C4902}" type="pres">
      <dgm:prSet presAssocID="{9A58D64F-7647-4047-99BE-137F8C008E38}" presName="sp" presStyleCnt="0"/>
      <dgm:spPr/>
    </dgm:pt>
    <dgm:pt modelId="{B009C851-B10F-47F3-BF18-0E7141BC83D1}" type="pres">
      <dgm:prSet presAssocID="{FA86B535-F4E3-400D-B1BC-CF1D8100BFE6}" presName="composite" presStyleCnt="0"/>
      <dgm:spPr/>
    </dgm:pt>
    <dgm:pt modelId="{364CEECE-ACBA-41A7-9B72-07298BF947D1}" type="pres">
      <dgm:prSet presAssocID="{FA86B535-F4E3-400D-B1BC-CF1D8100BFE6}" presName="parentText" presStyleLbl="alignNode1" presStyleIdx="3" presStyleCnt="4">
        <dgm:presLayoutVars>
          <dgm:chMax val="1"/>
          <dgm:bulletEnabled val="1"/>
        </dgm:presLayoutVars>
      </dgm:prSet>
      <dgm:spPr/>
      <dgm:t>
        <a:bodyPr/>
        <a:lstStyle/>
        <a:p>
          <a:endParaRPr lang="es-ES"/>
        </a:p>
      </dgm:t>
    </dgm:pt>
    <dgm:pt modelId="{0BB7BDF8-948B-4F7C-B7DE-049FA552A56C}" type="pres">
      <dgm:prSet presAssocID="{FA86B535-F4E3-400D-B1BC-CF1D8100BFE6}" presName="descendantText" presStyleLbl="alignAcc1" presStyleIdx="3" presStyleCnt="4">
        <dgm:presLayoutVars>
          <dgm:bulletEnabled val="1"/>
        </dgm:presLayoutVars>
      </dgm:prSet>
      <dgm:spPr/>
      <dgm:t>
        <a:bodyPr/>
        <a:lstStyle/>
        <a:p>
          <a:endParaRPr lang="es-ES"/>
        </a:p>
      </dgm:t>
    </dgm:pt>
  </dgm:ptLst>
  <dgm:cxnLst>
    <dgm:cxn modelId="{0EF22D7D-3F23-4B9C-9F7A-EDAF7D09C734}" type="presOf" srcId="{AFC315FD-8A4E-4D3D-B132-3FA7456DFB89}" destId="{A8E70DFF-37BA-4156-ADE5-EFE816F34CA7}" srcOrd="0" destOrd="0" presId="urn:microsoft.com/office/officeart/2005/8/layout/chevron2"/>
    <dgm:cxn modelId="{34AC59BB-8666-4F8A-9999-1F8F58784866}" srcId="{AFC315FD-8A4E-4D3D-B132-3FA7456DFB89}" destId="{8AEA9588-41DB-4CE0-A257-934BC1CA46A2}" srcOrd="0" destOrd="0" parTransId="{40EDBE76-601F-4ACD-AEFE-F8945F7C9B18}" sibTransId="{4ABC16D1-15CC-4CDA-BF0F-FF08453C49A9}"/>
    <dgm:cxn modelId="{7ACBB4BD-4F26-4A95-8679-8CB468D7E050}" srcId="{EDAAF3F1-E3AC-46B3-9334-AF1A2432E252}" destId="{45B6C20D-8A3E-4755-91EB-787B15D03DB4}" srcOrd="1" destOrd="0" parTransId="{8CD5A135-CA48-45FE-BE62-7E1E12E661BA}" sibTransId="{77FA03C6-5614-43DE-9CC0-439AAAACB8DF}"/>
    <dgm:cxn modelId="{3B33762A-EC31-4433-B24E-4740390C6F4A}" srcId="{9C3BBC1E-FE83-432A-9C36-CC6613E9A182}" destId="{369BC44F-42F7-4905-A94D-537B9DB4D89A}" srcOrd="0" destOrd="0" parTransId="{4BBE69B9-CF67-4490-A0CD-7F78CBEEF7D0}" sibTransId="{2A8AE0FF-A2BD-4A3C-ACAC-EAADF9885505}"/>
    <dgm:cxn modelId="{21ABD531-0EF3-44FF-A979-4213AB46EF4E}" srcId="{45B6C20D-8A3E-4755-91EB-787B15D03DB4}" destId="{CEDA45F0-F40B-4DE5-90BD-E1837BDF8080}" srcOrd="0" destOrd="0" parTransId="{1B8B85B3-4ABD-4A08-B3E9-423D3F3AF479}" sibTransId="{1E04E0B2-58F2-4008-8144-CEBBAE56A889}"/>
    <dgm:cxn modelId="{6885CA94-FD84-4FEF-B7B4-6D3FDBC1222E}" srcId="{EDAAF3F1-E3AC-46B3-9334-AF1A2432E252}" destId="{AFC315FD-8A4E-4D3D-B132-3FA7456DFB89}" srcOrd="0" destOrd="0" parTransId="{79D83A08-9FBD-45A7-9561-401E83CEC724}" sibTransId="{3252D763-B801-43CB-9AF3-6562DDBAD8C9}"/>
    <dgm:cxn modelId="{A69C4176-939D-4B57-A6E5-EDDFFAEF8AFD}" srcId="{EDAAF3F1-E3AC-46B3-9334-AF1A2432E252}" destId="{9C3BBC1E-FE83-432A-9C36-CC6613E9A182}" srcOrd="2" destOrd="0" parTransId="{23AE042B-FA9A-4EE9-8AB9-8E7931883E2E}" sibTransId="{9A58D64F-7647-4047-99BE-137F8C008E38}"/>
    <dgm:cxn modelId="{EF4C3F13-D97E-4E66-B4C3-6503C677C275}" type="presOf" srcId="{9C3BBC1E-FE83-432A-9C36-CC6613E9A182}" destId="{FE9CC94F-27E0-4B07-9742-0B9EFDB0AAE4}" srcOrd="0" destOrd="0" presId="urn:microsoft.com/office/officeart/2005/8/layout/chevron2"/>
    <dgm:cxn modelId="{6AD6DC5C-B936-4711-BA97-38496ADCB003}" type="presOf" srcId="{CEDA45F0-F40B-4DE5-90BD-E1837BDF8080}" destId="{E2FA1977-2437-4B48-8EE4-F9B11A8934BA}" srcOrd="0" destOrd="0" presId="urn:microsoft.com/office/officeart/2005/8/layout/chevron2"/>
    <dgm:cxn modelId="{21776EA9-8ED6-4483-984B-38F71BF529E2}" type="presOf" srcId="{EDAAF3F1-E3AC-46B3-9334-AF1A2432E252}" destId="{8493D9E4-059A-422C-BF7C-8487864C038B}" srcOrd="0" destOrd="0" presId="urn:microsoft.com/office/officeart/2005/8/layout/chevron2"/>
    <dgm:cxn modelId="{E6F0AF00-C471-4AC9-B434-3BCBB9C194DC}" srcId="{FA86B535-F4E3-400D-B1BC-CF1D8100BFE6}" destId="{96E9E92B-B11D-4EFA-90E2-06C7F7E799EF}" srcOrd="0" destOrd="0" parTransId="{D2134E80-2E7A-41DF-A5D2-B3F3E98EB2A8}" sibTransId="{A13A3648-8EA2-49FD-8FF5-C39E327652A7}"/>
    <dgm:cxn modelId="{77EB0786-8A70-4DEF-BE67-07028CB9C628}" type="presOf" srcId="{FA86B535-F4E3-400D-B1BC-CF1D8100BFE6}" destId="{364CEECE-ACBA-41A7-9B72-07298BF947D1}" srcOrd="0" destOrd="0" presId="urn:microsoft.com/office/officeart/2005/8/layout/chevron2"/>
    <dgm:cxn modelId="{419EE9CB-FE32-4E9C-A346-3F6CD767FD52}" type="presOf" srcId="{45B6C20D-8A3E-4755-91EB-787B15D03DB4}" destId="{FD849E75-7264-4065-98EE-2506EE6EE618}" srcOrd="0" destOrd="0" presId="urn:microsoft.com/office/officeart/2005/8/layout/chevron2"/>
    <dgm:cxn modelId="{BFEA5C64-A1C5-42B6-ADE7-764A0FBEAC3D}" type="presOf" srcId="{8AEA9588-41DB-4CE0-A257-934BC1CA46A2}" destId="{0F719A79-31A5-4473-8355-3AA9784149C3}" srcOrd="0" destOrd="0" presId="urn:microsoft.com/office/officeart/2005/8/layout/chevron2"/>
    <dgm:cxn modelId="{67468960-D60A-4CDC-8CAD-56EF6BA308AD}" srcId="{EDAAF3F1-E3AC-46B3-9334-AF1A2432E252}" destId="{FA86B535-F4E3-400D-B1BC-CF1D8100BFE6}" srcOrd="3" destOrd="0" parTransId="{392F4051-113E-4E95-80EE-E454BEA46901}" sibTransId="{2D831A5B-B7FE-4557-A0F6-7B86FBB5B72C}"/>
    <dgm:cxn modelId="{38FE0DA7-8358-4BDA-B065-9A1BAACD5EE7}" type="presOf" srcId="{96E9E92B-B11D-4EFA-90E2-06C7F7E799EF}" destId="{0BB7BDF8-948B-4F7C-B7DE-049FA552A56C}" srcOrd="0" destOrd="0" presId="urn:microsoft.com/office/officeart/2005/8/layout/chevron2"/>
    <dgm:cxn modelId="{A1A4A919-DBCA-4C6B-BF3A-B48D705CBD33}" type="presOf" srcId="{369BC44F-42F7-4905-A94D-537B9DB4D89A}" destId="{325B1121-3665-4423-BC33-082F8CB8146F}" srcOrd="0" destOrd="0" presId="urn:microsoft.com/office/officeart/2005/8/layout/chevron2"/>
    <dgm:cxn modelId="{1361C87C-FB5F-4D39-91DF-2E58C1F3693D}" type="presParOf" srcId="{8493D9E4-059A-422C-BF7C-8487864C038B}" destId="{E06D84CF-73B7-4170-A1CF-BAF37A29A37C}" srcOrd="0" destOrd="0" presId="urn:microsoft.com/office/officeart/2005/8/layout/chevron2"/>
    <dgm:cxn modelId="{B2292CA4-B5F7-4F3D-8602-AD5E2772ECCE}" type="presParOf" srcId="{E06D84CF-73B7-4170-A1CF-BAF37A29A37C}" destId="{A8E70DFF-37BA-4156-ADE5-EFE816F34CA7}" srcOrd="0" destOrd="0" presId="urn:microsoft.com/office/officeart/2005/8/layout/chevron2"/>
    <dgm:cxn modelId="{499486D9-A45E-41E4-A9E3-706291478806}" type="presParOf" srcId="{E06D84CF-73B7-4170-A1CF-BAF37A29A37C}" destId="{0F719A79-31A5-4473-8355-3AA9784149C3}" srcOrd="1" destOrd="0" presId="urn:microsoft.com/office/officeart/2005/8/layout/chevron2"/>
    <dgm:cxn modelId="{6E968C0A-C694-49CA-8A6E-FD61C1E8AE19}" type="presParOf" srcId="{8493D9E4-059A-422C-BF7C-8487864C038B}" destId="{FEEF06DB-60ED-4000-ABFD-DB319217942D}" srcOrd="1" destOrd="0" presId="urn:microsoft.com/office/officeart/2005/8/layout/chevron2"/>
    <dgm:cxn modelId="{EC3F562F-66ED-4582-90D2-08B97E3B1A1B}" type="presParOf" srcId="{8493D9E4-059A-422C-BF7C-8487864C038B}" destId="{E2D02130-5DFC-4EC3-9381-844F6F185917}" srcOrd="2" destOrd="0" presId="urn:microsoft.com/office/officeart/2005/8/layout/chevron2"/>
    <dgm:cxn modelId="{581DB8CE-8B5C-41A8-9652-9A6417B234C0}" type="presParOf" srcId="{E2D02130-5DFC-4EC3-9381-844F6F185917}" destId="{FD849E75-7264-4065-98EE-2506EE6EE618}" srcOrd="0" destOrd="0" presId="urn:microsoft.com/office/officeart/2005/8/layout/chevron2"/>
    <dgm:cxn modelId="{64540BFD-C70D-47D0-8C15-F49C48C22877}" type="presParOf" srcId="{E2D02130-5DFC-4EC3-9381-844F6F185917}" destId="{E2FA1977-2437-4B48-8EE4-F9B11A8934BA}" srcOrd="1" destOrd="0" presId="urn:microsoft.com/office/officeart/2005/8/layout/chevron2"/>
    <dgm:cxn modelId="{C1E4958D-5384-49C9-BE82-53F1203A6DF9}" type="presParOf" srcId="{8493D9E4-059A-422C-BF7C-8487864C038B}" destId="{9583BCE6-52F7-4F77-8571-04FB600CC3F0}" srcOrd="3" destOrd="0" presId="urn:microsoft.com/office/officeart/2005/8/layout/chevron2"/>
    <dgm:cxn modelId="{63941546-CD57-4035-821A-EE660E25CAF9}" type="presParOf" srcId="{8493D9E4-059A-422C-BF7C-8487864C038B}" destId="{45519B8D-4672-4A7B-99F3-3C68183BDAC7}" srcOrd="4" destOrd="0" presId="urn:microsoft.com/office/officeart/2005/8/layout/chevron2"/>
    <dgm:cxn modelId="{41542445-F516-4183-9C34-4B040093F265}" type="presParOf" srcId="{45519B8D-4672-4A7B-99F3-3C68183BDAC7}" destId="{FE9CC94F-27E0-4B07-9742-0B9EFDB0AAE4}" srcOrd="0" destOrd="0" presId="urn:microsoft.com/office/officeart/2005/8/layout/chevron2"/>
    <dgm:cxn modelId="{25998D66-D650-42B6-8D30-F84EE9D50F82}" type="presParOf" srcId="{45519B8D-4672-4A7B-99F3-3C68183BDAC7}" destId="{325B1121-3665-4423-BC33-082F8CB8146F}" srcOrd="1" destOrd="0" presId="urn:microsoft.com/office/officeart/2005/8/layout/chevron2"/>
    <dgm:cxn modelId="{EFD639DC-D606-4457-B293-42B1C41B323F}" type="presParOf" srcId="{8493D9E4-059A-422C-BF7C-8487864C038B}" destId="{E10FE11A-7AAF-45E1-8128-AA86544C4902}" srcOrd="5" destOrd="0" presId="urn:microsoft.com/office/officeart/2005/8/layout/chevron2"/>
    <dgm:cxn modelId="{0B6D5224-A060-42F4-BF6C-D5BE7FACE34C}" type="presParOf" srcId="{8493D9E4-059A-422C-BF7C-8487864C038B}" destId="{B009C851-B10F-47F3-BF18-0E7141BC83D1}" srcOrd="6" destOrd="0" presId="urn:microsoft.com/office/officeart/2005/8/layout/chevron2"/>
    <dgm:cxn modelId="{437F982B-95E9-4836-AC32-17237C4F5B05}" type="presParOf" srcId="{B009C851-B10F-47F3-BF18-0E7141BC83D1}" destId="{364CEECE-ACBA-41A7-9B72-07298BF947D1}" srcOrd="0" destOrd="0" presId="urn:microsoft.com/office/officeart/2005/8/layout/chevron2"/>
    <dgm:cxn modelId="{4902B1D3-C89F-45C9-97A8-19E6044016A5}" type="presParOf" srcId="{B009C851-B10F-47F3-BF18-0E7141BC83D1}" destId="{0BB7BDF8-948B-4F7C-B7DE-049FA552A56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41E98-867E-4D20-88F1-6E35AB96B782}">
      <dsp:nvSpPr>
        <dsp:cNvPr id="0" name=""/>
        <dsp:cNvSpPr/>
      </dsp:nvSpPr>
      <dsp:spPr>
        <a:xfrm>
          <a:off x="502255" y="0"/>
          <a:ext cx="5692232"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EE7F04-D907-4216-986F-63FE9E1A5BB0}">
      <dsp:nvSpPr>
        <dsp:cNvPr id="0" name=""/>
        <dsp:cNvSpPr/>
      </dsp:nvSpPr>
      <dsp:spPr>
        <a:xfrm>
          <a:off x="7193" y="1219199"/>
          <a:ext cx="2155514"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El fogón</a:t>
          </a:r>
          <a:endParaRPr lang="es-ES" sz="2100" kern="1200" dirty="0"/>
        </a:p>
      </dsp:txBody>
      <dsp:txXfrm>
        <a:off x="86548" y="1298554"/>
        <a:ext cx="1996804" cy="1466890"/>
      </dsp:txXfrm>
    </dsp:sp>
    <dsp:sp modelId="{28E8D3FE-C245-4904-9135-60215D45CF90}">
      <dsp:nvSpPr>
        <dsp:cNvPr id="0" name=""/>
        <dsp:cNvSpPr/>
      </dsp:nvSpPr>
      <dsp:spPr>
        <a:xfrm>
          <a:off x="2270614" y="1219199"/>
          <a:ext cx="2155514"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Video motivacional</a:t>
          </a:r>
          <a:endParaRPr lang="es-ES" sz="2100" kern="1200" dirty="0"/>
        </a:p>
      </dsp:txBody>
      <dsp:txXfrm>
        <a:off x="2349969" y="1298554"/>
        <a:ext cx="1996804" cy="1466890"/>
      </dsp:txXfrm>
    </dsp:sp>
    <dsp:sp modelId="{494EA628-0C8D-4FB4-8806-D2A94821265A}">
      <dsp:nvSpPr>
        <dsp:cNvPr id="0" name=""/>
        <dsp:cNvSpPr/>
      </dsp:nvSpPr>
      <dsp:spPr>
        <a:xfrm>
          <a:off x="4534035" y="1219199"/>
          <a:ext cx="2155514"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Mímicas, caras, gestos, bailes, cantos al ritmo de las dinámicas</a:t>
          </a:r>
          <a:endParaRPr lang="es-ES" sz="2100" kern="1200" dirty="0"/>
        </a:p>
      </dsp:txBody>
      <dsp:txXfrm>
        <a:off x="4613390" y="1298554"/>
        <a:ext cx="1996804" cy="1466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70DFF-37BA-4156-ADE5-EFE816F34CA7}">
      <dsp:nvSpPr>
        <dsp:cNvPr id="0" name=""/>
        <dsp:cNvSpPr/>
      </dsp:nvSpPr>
      <dsp:spPr>
        <a:xfrm rot="5400000">
          <a:off x="-169068" y="169670"/>
          <a:ext cx="1127124" cy="788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1ra estación</a:t>
          </a:r>
          <a:endParaRPr lang="es-ES" sz="1100" kern="1200" dirty="0"/>
        </a:p>
      </dsp:txBody>
      <dsp:txXfrm rot="-5400000">
        <a:off x="1" y="395096"/>
        <a:ext cx="788987" cy="338137"/>
      </dsp:txXfrm>
    </dsp:sp>
    <dsp:sp modelId="{0F719A79-31A5-4473-8355-3AA9784149C3}">
      <dsp:nvSpPr>
        <dsp:cNvPr id="0" name=""/>
        <dsp:cNvSpPr/>
      </dsp:nvSpPr>
      <dsp:spPr>
        <a:xfrm rot="5400000">
          <a:off x="3076178" y="-2286589"/>
          <a:ext cx="732631" cy="53070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EC" sz="2800" i="1" kern="1200" dirty="0" smtClean="0"/>
            <a:t>Juego físico con “</a:t>
          </a:r>
          <a:r>
            <a:rPr lang="es-EC" sz="2800" i="1" kern="1200" dirty="0" err="1" smtClean="0"/>
            <a:t>ulas-ulas</a:t>
          </a:r>
          <a:r>
            <a:rPr lang="es-EC" sz="2800" kern="1200" dirty="0" smtClean="0"/>
            <a:t>” </a:t>
          </a:r>
          <a:endParaRPr lang="es-ES" sz="2800" kern="1200" dirty="0"/>
        </a:p>
      </dsp:txBody>
      <dsp:txXfrm rot="-5400000">
        <a:off x="788988" y="36365"/>
        <a:ext cx="5271248" cy="661103"/>
      </dsp:txXfrm>
    </dsp:sp>
    <dsp:sp modelId="{FD849E75-7264-4065-98EE-2506EE6EE618}">
      <dsp:nvSpPr>
        <dsp:cNvPr id="0" name=""/>
        <dsp:cNvSpPr/>
      </dsp:nvSpPr>
      <dsp:spPr>
        <a:xfrm rot="5400000">
          <a:off x="-169068" y="1148227"/>
          <a:ext cx="1127124" cy="788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2da estación</a:t>
          </a:r>
          <a:endParaRPr lang="es-ES" sz="1100" kern="1200" dirty="0"/>
        </a:p>
      </dsp:txBody>
      <dsp:txXfrm rot="-5400000">
        <a:off x="1" y="1373653"/>
        <a:ext cx="788987" cy="338137"/>
      </dsp:txXfrm>
    </dsp:sp>
    <dsp:sp modelId="{E2FA1977-2437-4B48-8EE4-F9B11A8934BA}">
      <dsp:nvSpPr>
        <dsp:cNvPr id="0" name=""/>
        <dsp:cNvSpPr/>
      </dsp:nvSpPr>
      <dsp:spPr>
        <a:xfrm rot="5400000">
          <a:off x="3076178" y="-1308031"/>
          <a:ext cx="732631" cy="53070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EC" sz="2800" i="1" kern="1200" dirty="0" smtClean="0"/>
            <a:t>Tensión de la cuerda</a:t>
          </a:r>
          <a:endParaRPr lang="es-ES" sz="2800" kern="1200" dirty="0"/>
        </a:p>
      </dsp:txBody>
      <dsp:txXfrm rot="-5400000">
        <a:off x="788988" y="1014923"/>
        <a:ext cx="5271248" cy="661103"/>
      </dsp:txXfrm>
    </dsp:sp>
    <dsp:sp modelId="{FE9CC94F-27E0-4B07-9742-0B9EFDB0AAE4}">
      <dsp:nvSpPr>
        <dsp:cNvPr id="0" name=""/>
        <dsp:cNvSpPr/>
      </dsp:nvSpPr>
      <dsp:spPr>
        <a:xfrm rot="5400000">
          <a:off x="-169068" y="2126784"/>
          <a:ext cx="1127124" cy="788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3ra estación </a:t>
          </a:r>
          <a:endParaRPr lang="es-ES" sz="1100" kern="1200" dirty="0"/>
        </a:p>
      </dsp:txBody>
      <dsp:txXfrm rot="-5400000">
        <a:off x="1" y="2352210"/>
        <a:ext cx="788987" cy="338137"/>
      </dsp:txXfrm>
    </dsp:sp>
    <dsp:sp modelId="{325B1121-3665-4423-BC33-082F8CB8146F}">
      <dsp:nvSpPr>
        <dsp:cNvPr id="0" name=""/>
        <dsp:cNvSpPr/>
      </dsp:nvSpPr>
      <dsp:spPr>
        <a:xfrm rot="5400000">
          <a:off x="3076178" y="-329474"/>
          <a:ext cx="732631" cy="53070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ES" sz="2800" kern="1200" dirty="0" smtClean="0"/>
            <a:t>Equipos de </a:t>
          </a:r>
          <a:r>
            <a:rPr lang="es-ES" sz="2800" kern="1200" dirty="0" err="1" smtClean="0"/>
            <a:t>basket</a:t>
          </a:r>
          <a:endParaRPr lang="es-ES" sz="2800" kern="1200" dirty="0"/>
        </a:p>
      </dsp:txBody>
      <dsp:txXfrm rot="-5400000">
        <a:off x="788988" y="1993480"/>
        <a:ext cx="5271248" cy="661103"/>
      </dsp:txXfrm>
    </dsp:sp>
    <dsp:sp modelId="{364CEECE-ACBA-41A7-9B72-07298BF947D1}">
      <dsp:nvSpPr>
        <dsp:cNvPr id="0" name=""/>
        <dsp:cNvSpPr/>
      </dsp:nvSpPr>
      <dsp:spPr>
        <a:xfrm rot="5400000">
          <a:off x="-169068" y="3105342"/>
          <a:ext cx="1127124" cy="788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4ta estación </a:t>
          </a:r>
          <a:endParaRPr lang="es-ES" sz="1100" kern="1200" dirty="0"/>
        </a:p>
      </dsp:txBody>
      <dsp:txXfrm rot="-5400000">
        <a:off x="1" y="3330768"/>
        <a:ext cx="788987" cy="338137"/>
      </dsp:txXfrm>
    </dsp:sp>
    <dsp:sp modelId="{0BB7BDF8-948B-4F7C-B7DE-049FA552A56C}">
      <dsp:nvSpPr>
        <dsp:cNvPr id="0" name=""/>
        <dsp:cNvSpPr/>
      </dsp:nvSpPr>
      <dsp:spPr>
        <a:xfrm rot="5400000">
          <a:off x="3076178" y="649083"/>
          <a:ext cx="732631" cy="53070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ES" sz="2800" kern="1200" dirty="0" smtClean="0"/>
            <a:t>Baile de la pelota</a:t>
          </a:r>
          <a:endParaRPr lang="es-ES" sz="2800" kern="1200" dirty="0"/>
        </a:p>
      </dsp:txBody>
      <dsp:txXfrm rot="-5400000">
        <a:off x="788988" y="2972037"/>
        <a:ext cx="5271248" cy="66110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VE"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CF8B7-AD75-4C0F-9259-49B3BA80A8AF}" type="datetimeFigureOut">
              <a:rPr lang="es-VE" smtClean="0"/>
              <a:pPr/>
              <a:t>27-11-2019</a:t>
            </a:fld>
            <a:endParaRPr lang="es-VE"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VE"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VE"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A7E8BA-745D-405E-A6BD-0FA52A2278E8}" type="slidenum">
              <a:rPr lang="es-VE" smtClean="0"/>
              <a:pPr/>
              <a:t>‹Nº›</a:t>
            </a:fld>
            <a:endParaRPr lang="es-VE" dirty="0"/>
          </a:p>
        </p:txBody>
      </p:sp>
    </p:spTree>
    <p:extLst>
      <p:ext uri="{BB962C8B-B14F-4D97-AF65-F5344CB8AC3E}">
        <p14:creationId xmlns:p14="http://schemas.microsoft.com/office/powerpoint/2010/main" val="506532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ctr" defTabSz="914400" rtl="0" eaLnBrk="1" fontAlgn="auto" latinLnBrk="0" hangingPunct="1">
              <a:lnSpc>
                <a:spcPct val="150000"/>
              </a:lnSpc>
              <a:spcBef>
                <a:spcPts val="0"/>
              </a:spcBef>
              <a:spcAft>
                <a:spcPts val="0"/>
              </a:spcAft>
              <a:buClrTx/>
              <a:buSzTx/>
              <a:buFontTx/>
              <a:buNone/>
              <a:tabLst/>
              <a:defRPr/>
            </a:pPr>
            <a:endParaRPr lang="es-ES" sz="1600" kern="1200" noProof="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70A7E8BA-745D-405E-A6BD-0FA52A2278E8}" type="slidenum">
              <a:rPr lang="es-VE">
                <a:solidFill>
                  <a:prstClr val="black"/>
                </a:solidFill>
              </a:rPr>
              <a:pPr/>
              <a:t>1</a:t>
            </a:fld>
            <a:endParaRPr lang="es-VE" dirty="0">
              <a:solidFill>
                <a:prstClr val="black"/>
              </a:solidFill>
            </a:endParaRPr>
          </a:p>
        </p:txBody>
      </p:sp>
    </p:spTree>
    <p:extLst>
      <p:ext uri="{BB962C8B-B14F-4D97-AF65-F5344CB8AC3E}">
        <p14:creationId xmlns:p14="http://schemas.microsoft.com/office/powerpoint/2010/main" val="1861835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lnSpc>
                <a:spcPct val="150000"/>
              </a:lnSpc>
              <a:spcAft>
                <a:spcPts val="1000"/>
              </a:spcAft>
            </a:pPr>
            <a:endParaRPr lang="es-VE" sz="1200" dirty="0" smtClean="0">
              <a:effectLst/>
              <a:latin typeface="Arial"/>
              <a:ea typeface="Calibri"/>
              <a:cs typeface="Times New Roman"/>
            </a:endParaRPr>
          </a:p>
        </p:txBody>
      </p:sp>
      <p:sp>
        <p:nvSpPr>
          <p:cNvPr id="4" name="3 Marcador de número de diapositiva"/>
          <p:cNvSpPr>
            <a:spLocks noGrp="1"/>
          </p:cNvSpPr>
          <p:nvPr>
            <p:ph type="sldNum" sz="quarter" idx="10"/>
          </p:nvPr>
        </p:nvSpPr>
        <p:spPr/>
        <p:txBody>
          <a:bodyPr/>
          <a:lstStyle/>
          <a:p>
            <a:fld id="{70A7E8BA-745D-405E-A6BD-0FA52A2278E8}" type="slidenum">
              <a:rPr lang="es-VE" smtClean="0"/>
              <a:pPr/>
              <a:t>10</a:t>
            </a:fld>
            <a:endParaRPr lang="es-VE" dirty="0"/>
          </a:p>
        </p:txBody>
      </p:sp>
    </p:spTree>
    <p:extLst>
      <p:ext uri="{BB962C8B-B14F-4D97-AF65-F5344CB8AC3E}">
        <p14:creationId xmlns:p14="http://schemas.microsoft.com/office/powerpoint/2010/main" val="3873155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lnSpc>
                <a:spcPct val="150000"/>
              </a:lnSpc>
              <a:spcAft>
                <a:spcPts val="1000"/>
              </a:spcAft>
            </a:pPr>
            <a:endParaRPr lang="es-VE" sz="1200" dirty="0" smtClean="0">
              <a:effectLst/>
              <a:latin typeface="Arial"/>
              <a:ea typeface="Calibri"/>
              <a:cs typeface="Times New Roman"/>
            </a:endParaRPr>
          </a:p>
        </p:txBody>
      </p:sp>
      <p:sp>
        <p:nvSpPr>
          <p:cNvPr id="4" name="3 Marcador de número de diapositiva"/>
          <p:cNvSpPr>
            <a:spLocks noGrp="1"/>
          </p:cNvSpPr>
          <p:nvPr>
            <p:ph type="sldNum" sz="quarter" idx="10"/>
          </p:nvPr>
        </p:nvSpPr>
        <p:spPr/>
        <p:txBody>
          <a:bodyPr/>
          <a:lstStyle/>
          <a:p>
            <a:fld id="{70A7E8BA-745D-405E-A6BD-0FA52A2278E8}" type="slidenum">
              <a:rPr lang="es-VE" smtClean="0"/>
              <a:pPr/>
              <a:t>11</a:t>
            </a:fld>
            <a:endParaRPr lang="es-VE" dirty="0"/>
          </a:p>
        </p:txBody>
      </p:sp>
    </p:spTree>
    <p:extLst>
      <p:ext uri="{BB962C8B-B14F-4D97-AF65-F5344CB8AC3E}">
        <p14:creationId xmlns:p14="http://schemas.microsoft.com/office/powerpoint/2010/main" val="3873155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lnSpc>
                <a:spcPct val="150000"/>
              </a:lnSpc>
            </a:pPr>
            <a:r>
              <a:rPr lang="es-VE" sz="1600" dirty="0" smtClean="0"/>
              <a:t>Pasamos al Capítulo número 3, que trata de Marco Metodológico</a:t>
            </a:r>
          </a:p>
        </p:txBody>
      </p:sp>
      <p:sp>
        <p:nvSpPr>
          <p:cNvPr id="4" name="3 Marcador de número de diapositiva"/>
          <p:cNvSpPr>
            <a:spLocks noGrp="1"/>
          </p:cNvSpPr>
          <p:nvPr>
            <p:ph type="sldNum" sz="quarter" idx="10"/>
          </p:nvPr>
        </p:nvSpPr>
        <p:spPr/>
        <p:txBody>
          <a:bodyPr/>
          <a:lstStyle/>
          <a:p>
            <a:fld id="{70A7E8BA-745D-405E-A6BD-0FA52A2278E8}" type="slidenum">
              <a:rPr lang="es-VE" smtClean="0"/>
              <a:pPr/>
              <a:t>12</a:t>
            </a:fld>
            <a:endParaRPr lang="es-VE" dirty="0"/>
          </a:p>
        </p:txBody>
      </p:sp>
    </p:spTree>
    <p:extLst>
      <p:ext uri="{BB962C8B-B14F-4D97-AF65-F5344CB8AC3E}">
        <p14:creationId xmlns:p14="http://schemas.microsoft.com/office/powerpoint/2010/main" val="510547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lnSpc>
                <a:spcPct val="150000"/>
              </a:lnSpc>
            </a:pPr>
            <a:endParaRPr lang="es-VE" sz="14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70A7E8BA-745D-405E-A6BD-0FA52A2278E8}" type="slidenum">
              <a:rPr lang="es-VE" smtClean="0"/>
              <a:pPr/>
              <a:t>13</a:t>
            </a:fld>
            <a:endParaRPr lang="es-VE" dirty="0"/>
          </a:p>
        </p:txBody>
      </p:sp>
    </p:spTree>
    <p:extLst>
      <p:ext uri="{BB962C8B-B14F-4D97-AF65-F5344CB8AC3E}">
        <p14:creationId xmlns:p14="http://schemas.microsoft.com/office/powerpoint/2010/main" val="3534229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lnSpc>
                <a:spcPct val="150000"/>
              </a:lnSpc>
            </a:pPr>
            <a:r>
              <a:rPr lang="es-VE" sz="1600" dirty="0" smtClean="0"/>
              <a:t>Pasamos al Capítulo número 4, que trata de Análisis de Resultados</a:t>
            </a:r>
          </a:p>
        </p:txBody>
      </p:sp>
      <p:sp>
        <p:nvSpPr>
          <p:cNvPr id="4" name="3 Marcador de número de diapositiva"/>
          <p:cNvSpPr>
            <a:spLocks noGrp="1"/>
          </p:cNvSpPr>
          <p:nvPr>
            <p:ph type="sldNum" sz="quarter" idx="10"/>
          </p:nvPr>
        </p:nvSpPr>
        <p:spPr/>
        <p:txBody>
          <a:bodyPr/>
          <a:lstStyle/>
          <a:p>
            <a:fld id="{70A7E8BA-745D-405E-A6BD-0FA52A2278E8}" type="slidenum">
              <a:rPr lang="es-VE" smtClean="0"/>
              <a:pPr/>
              <a:t>14</a:t>
            </a:fld>
            <a:endParaRPr lang="es-VE" dirty="0"/>
          </a:p>
        </p:txBody>
      </p:sp>
    </p:spTree>
    <p:extLst>
      <p:ext uri="{BB962C8B-B14F-4D97-AF65-F5344CB8AC3E}">
        <p14:creationId xmlns:p14="http://schemas.microsoft.com/office/powerpoint/2010/main" val="510547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lnSpc>
                <a:spcPct val="150000"/>
              </a:lnSpc>
            </a:pPr>
            <a:endParaRPr lang="es-VE" sz="1400" dirty="0"/>
          </a:p>
        </p:txBody>
      </p:sp>
      <p:sp>
        <p:nvSpPr>
          <p:cNvPr id="4" name="3 Marcador de número de diapositiva"/>
          <p:cNvSpPr>
            <a:spLocks noGrp="1"/>
          </p:cNvSpPr>
          <p:nvPr>
            <p:ph type="sldNum" sz="quarter" idx="10"/>
          </p:nvPr>
        </p:nvSpPr>
        <p:spPr/>
        <p:txBody>
          <a:bodyPr/>
          <a:lstStyle/>
          <a:p>
            <a:fld id="{70A7E8BA-745D-405E-A6BD-0FA52A2278E8}" type="slidenum">
              <a:rPr lang="es-VE" smtClean="0"/>
              <a:pPr/>
              <a:t>15</a:t>
            </a:fld>
            <a:endParaRPr lang="es-VE" dirty="0"/>
          </a:p>
        </p:txBody>
      </p:sp>
    </p:spTree>
    <p:extLst>
      <p:ext uri="{BB962C8B-B14F-4D97-AF65-F5344CB8AC3E}">
        <p14:creationId xmlns:p14="http://schemas.microsoft.com/office/powerpoint/2010/main" val="2649010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lnSpc>
                <a:spcPct val="150000"/>
              </a:lnSpc>
            </a:pPr>
            <a:endParaRPr lang="es-VE" sz="1400" dirty="0"/>
          </a:p>
        </p:txBody>
      </p:sp>
      <p:sp>
        <p:nvSpPr>
          <p:cNvPr id="4" name="3 Marcador de número de diapositiva"/>
          <p:cNvSpPr>
            <a:spLocks noGrp="1"/>
          </p:cNvSpPr>
          <p:nvPr>
            <p:ph type="sldNum" sz="quarter" idx="10"/>
          </p:nvPr>
        </p:nvSpPr>
        <p:spPr/>
        <p:txBody>
          <a:bodyPr/>
          <a:lstStyle/>
          <a:p>
            <a:fld id="{70A7E8BA-745D-405E-A6BD-0FA52A2278E8}" type="slidenum">
              <a:rPr lang="es-VE" smtClean="0"/>
              <a:pPr/>
              <a:t>16</a:t>
            </a:fld>
            <a:endParaRPr lang="es-VE" dirty="0"/>
          </a:p>
        </p:txBody>
      </p:sp>
    </p:spTree>
    <p:extLst>
      <p:ext uri="{BB962C8B-B14F-4D97-AF65-F5344CB8AC3E}">
        <p14:creationId xmlns:p14="http://schemas.microsoft.com/office/powerpoint/2010/main" val="2649010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lnSpc>
                <a:spcPct val="150000"/>
              </a:lnSpc>
            </a:pPr>
            <a:endParaRPr lang="es-VE" sz="1400" dirty="0"/>
          </a:p>
        </p:txBody>
      </p:sp>
      <p:sp>
        <p:nvSpPr>
          <p:cNvPr id="4" name="3 Marcador de número de diapositiva"/>
          <p:cNvSpPr>
            <a:spLocks noGrp="1"/>
          </p:cNvSpPr>
          <p:nvPr>
            <p:ph type="sldNum" sz="quarter" idx="10"/>
          </p:nvPr>
        </p:nvSpPr>
        <p:spPr/>
        <p:txBody>
          <a:bodyPr/>
          <a:lstStyle/>
          <a:p>
            <a:fld id="{70A7E8BA-745D-405E-A6BD-0FA52A2278E8}" type="slidenum">
              <a:rPr lang="es-VE" smtClean="0"/>
              <a:pPr/>
              <a:t>17</a:t>
            </a:fld>
            <a:endParaRPr lang="es-VE" dirty="0"/>
          </a:p>
        </p:txBody>
      </p:sp>
    </p:spTree>
    <p:extLst>
      <p:ext uri="{BB962C8B-B14F-4D97-AF65-F5344CB8AC3E}">
        <p14:creationId xmlns:p14="http://schemas.microsoft.com/office/powerpoint/2010/main" val="2589575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lnSpc>
                <a:spcPct val="150000"/>
              </a:lnSpc>
            </a:pPr>
            <a:endParaRPr lang="es-VE" sz="1400" dirty="0"/>
          </a:p>
        </p:txBody>
      </p:sp>
      <p:sp>
        <p:nvSpPr>
          <p:cNvPr id="4" name="3 Marcador de número de diapositiva"/>
          <p:cNvSpPr>
            <a:spLocks noGrp="1"/>
          </p:cNvSpPr>
          <p:nvPr>
            <p:ph type="sldNum" sz="quarter" idx="10"/>
          </p:nvPr>
        </p:nvSpPr>
        <p:spPr/>
        <p:txBody>
          <a:bodyPr/>
          <a:lstStyle/>
          <a:p>
            <a:fld id="{70A7E8BA-745D-405E-A6BD-0FA52A2278E8}" type="slidenum">
              <a:rPr lang="es-VE" smtClean="0"/>
              <a:pPr/>
              <a:t>18</a:t>
            </a:fld>
            <a:endParaRPr lang="es-VE" dirty="0"/>
          </a:p>
        </p:txBody>
      </p:sp>
    </p:spTree>
    <p:extLst>
      <p:ext uri="{BB962C8B-B14F-4D97-AF65-F5344CB8AC3E}">
        <p14:creationId xmlns:p14="http://schemas.microsoft.com/office/powerpoint/2010/main" val="479245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ctr">
              <a:lnSpc>
                <a:spcPct val="150000"/>
              </a:lnSpc>
            </a:pPr>
            <a:endParaRPr lang="es-VE" sz="1400" dirty="0"/>
          </a:p>
        </p:txBody>
      </p:sp>
      <p:sp>
        <p:nvSpPr>
          <p:cNvPr id="4" name="3 Marcador de número de diapositiva"/>
          <p:cNvSpPr>
            <a:spLocks noGrp="1"/>
          </p:cNvSpPr>
          <p:nvPr>
            <p:ph type="sldNum" sz="quarter" idx="10"/>
          </p:nvPr>
        </p:nvSpPr>
        <p:spPr/>
        <p:txBody>
          <a:bodyPr/>
          <a:lstStyle/>
          <a:p>
            <a:fld id="{70A7E8BA-745D-405E-A6BD-0FA52A2278E8}" type="slidenum">
              <a:rPr lang="es-VE" smtClean="0"/>
              <a:pPr/>
              <a:t>19</a:t>
            </a:fld>
            <a:endParaRPr lang="es-VE" dirty="0"/>
          </a:p>
        </p:txBody>
      </p:sp>
    </p:spTree>
    <p:extLst>
      <p:ext uri="{BB962C8B-B14F-4D97-AF65-F5344CB8AC3E}">
        <p14:creationId xmlns:p14="http://schemas.microsoft.com/office/powerpoint/2010/main" val="3260608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lnSpc>
                <a:spcPct val="150000"/>
              </a:lnSpc>
            </a:pPr>
            <a:r>
              <a:rPr lang="es-VE" sz="1600" dirty="0" smtClean="0"/>
              <a:t>El</a:t>
            </a:r>
            <a:r>
              <a:rPr lang="es-VE" sz="1600" baseline="0" dirty="0" smtClean="0"/>
              <a:t> contenido de la presente defensa es el siguiente:</a:t>
            </a:r>
          </a:p>
          <a:p>
            <a:pPr algn="just">
              <a:lnSpc>
                <a:spcPct val="150000"/>
              </a:lnSpc>
            </a:pPr>
            <a:endParaRPr lang="es-VE" sz="1600" baseline="0" dirty="0" smtClean="0"/>
          </a:p>
          <a:p>
            <a:pPr marL="285750" indent="-285750" algn="just">
              <a:lnSpc>
                <a:spcPct val="150000"/>
              </a:lnSpc>
              <a:buFont typeface="Arial" pitchFamily="34" charset="0"/>
              <a:buChar char="•"/>
            </a:pPr>
            <a:r>
              <a:rPr lang="es-VE" sz="1600" baseline="0" dirty="0" smtClean="0"/>
              <a:t>Capítulo 1: El Problema</a:t>
            </a:r>
          </a:p>
          <a:p>
            <a:pPr marL="285750" indent="-285750" algn="just">
              <a:lnSpc>
                <a:spcPct val="150000"/>
              </a:lnSpc>
              <a:buFont typeface="Arial" pitchFamily="34" charset="0"/>
              <a:buChar char="•"/>
            </a:pPr>
            <a:r>
              <a:rPr lang="es-VE" sz="1600" baseline="0" dirty="0" smtClean="0"/>
              <a:t>Capítulo 2: Marco Teórico</a:t>
            </a:r>
          </a:p>
          <a:p>
            <a:pPr marL="285750" indent="-285750" algn="just">
              <a:lnSpc>
                <a:spcPct val="150000"/>
              </a:lnSpc>
              <a:buFont typeface="Arial" pitchFamily="34" charset="0"/>
              <a:buChar char="•"/>
            </a:pPr>
            <a:r>
              <a:rPr lang="es-VE" sz="1600" baseline="0" dirty="0" smtClean="0"/>
              <a:t>Capítulo 3: Marco Metodológico</a:t>
            </a:r>
          </a:p>
          <a:p>
            <a:pPr marL="285750" indent="-285750" algn="just">
              <a:lnSpc>
                <a:spcPct val="150000"/>
              </a:lnSpc>
              <a:buFont typeface="Arial" pitchFamily="34" charset="0"/>
              <a:buChar char="•"/>
            </a:pPr>
            <a:r>
              <a:rPr lang="es-VE" sz="1600" baseline="0" dirty="0" smtClean="0"/>
              <a:t>Capítulo 4: Análisis de Resultados</a:t>
            </a:r>
          </a:p>
          <a:p>
            <a:pPr marL="285750" indent="-285750" algn="just">
              <a:lnSpc>
                <a:spcPct val="150000"/>
              </a:lnSpc>
              <a:buFont typeface="Arial" pitchFamily="34" charset="0"/>
              <a:buChar char="•"/>
            </a:pPr>
            <a:r>
              <a:rPr lang="es-VE" sz="1600" dirty="0" smtClean="0"/>
              <a:t>Capítulo 5: Conclusiones y Recomendaciones</a:t>
            </a:r>
          </a:p>
          <a:p>
            <a:pPr marL="285750" indent="-285750" algn="just">
              <a:lnSpc>
                <a:spcPct val="150000"/>
              </a:lnSpc>
              <a:buFont typeface="Arial" pitchFamily="34" charset="0"/>
              <a:buChar char="•"/>
            </a:pPr>
            <a:r>
              <a:rPr lang="es-VE" sz="1600" dirty="0" smtClean="0"/>
              <a:t>Capítulo</a:t>
            </a:r>
            <a:r>
              <a:rPr lang="es-VE" sz="1600" baseline="0" dirty="0" smtClean="0"/>
              <a:t> 6: Propuesta</a:t>
            </a:r>
            <a:endParaRPr lang="es-VE" sz="1600" dirty="0"/>
          </a:p>
        </p:txBody>
      </p:sp>
      <p:sp>
        <p:nvSpPr>
          <p:cNvPr id="4" name="3 Marcador de número de diapositiva"/>
          <p:cNvSpPr>
            <a:spLocks noGrp="1"/>
          </p:cNvSpPr>
          <p:nvPr>
            <p:ph type="sldNum" sz="quarter" idx="10"/>
          </p:nvPr>
        </p:nvSpPr>
        <p:spPr/>
        <p:txBody>
          <a:bodyPr/>
          <a:lstStyle/>
          <a:p>
            <a:fld id="{70A7E8BA-745D-405E-A6BD-0FA52A2278E8}" type="slidenum">
              <a:rPr lang="es-VE" smtClean="0"/>
              <a:pPr/>
              <a:t>2</a:t>
            </a:fld>
            <a:endParaRPr lang="es-VE" dirty="0"/>
          </a:p>
        </p:txBody>
      </p:sp>
    </p:spTree>
    <p:extLst>
      <p:ext uri="{BB962C8B-B14F-4D97-AF65-F5344CB8AC3E}">
        <p14:creationId xmlns:p14="http://schemas.microsoft.com/office/powerpoint/2010/main" val="2869314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lnSpc>
                <a:spcPct val="150000"/>
              </a:lnSpc>
            </a:pPr>
            <a:r>
              <a:rPr lang="es-VE" sz="1600" dirty="0" smtClean="0"/>
              <a:t>Pasamos al Capítulo número 5, que trata de Conclusiones y Recomendaciones</a:t>
            </a:r>
          </a:p>
        </p:txBody>
      </p:sp>
      <p:sp>
        <p:nvSpPr>
          <p:cNvPr id="4" name="3 Marcador de número de diapositiva"/>
          <p:cNvSpPr>
            <a:spLocks noGrp="1"/>
          </p:cNvSpPr>
          <p:nvPr>
            <p:ph type="sldNum" sz="quarter" idx="10"/>
          </p:nvPr>
        </p:nvSpPr>
        <p:spPr/>
        <p:txBody>
          <a:bodyPr/>
          <a:lstStyle/>
          <a:p>
            <a:fld id="{70A7E8BA-745D-405E-A6BD-0FA52A2278E8}" type="slidenum">
              <a:rPr lang="es-VE" smtClean="0"/>
              <a:pPr/>
              <a:t>20</a:t>
            </a:fld>
            <a:endParaRPr lang="es-VE" dirty="0"/>
          </a:p>
        </p:txBody>
      </p:sp>
    </p:spTree>
    <p:extLst>
      <p:ext uri="{BB962C8B-B14F-4D97-AF65-F5344CB8AC3E}">
        <p14:creationId xmlns:p14="http://schemas.microsoft.com/office/powerpoint/2010/main" val="510547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lnSpc>
                <a:spcPct val="150000"/>
              </a:lnSpc>
            </a:pPr>
            <a:endParaRPr lang="es-VE" sz="1600" dirty="0" smtClean="0"/>
          </a:p>
        </p:txBody>
      </p:sp>
      <p:sp>
        <p:nvSpPr>
          <p:cNvPr id="4" name="3 Marcador de número de diapositiva"/>
          <p:cNvSpPr>
            <a:spLocks noGrp="1"/>
          </p:cNvSpPr>
          <p:nvPr>
            <p:ph type="sldNum" sz="quarter" idx="10"/>
          </p:nvPr>
        </p:nvSpPr>
        <p:spPr/>
        <p:txBody>
          <a:bodyPr/>
          <a:lstStyle/>
          <a:p>
            <a:fld id="{70A7E8BA-745D-405E-A6BD-0FA52A2278E8}" type="slidenum">
              <a:rPr lang="es-VE" smtClean="0"/>
              <a:pPr/>
              <a:t>22</a:t>
            </a:fld>
            <a:endParaRPr lang="es-VE" dirty="0"/>
          </a:p>
        </p:txBody>
      </p:sp>
    </p:spTree>
    <p:extLst>
      <p:ext uri="{BB962C8B-B14F-4D97-AF65-F5344CB8AC3E}">
        <p14:creationId xmlns:p14="http://schemas.microsoft.com/office/powerpoint/2010/main" val="3151470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lnSpc>
                <a:spcPct val="150000"/>
              </a:lnSpc>
            </a:pPr>
            <a:r>
              <a:rPr lang="es-VE" sz="1600" dirty="0" smtClean="0"/>
              <a:t>Pasamos al Capítulo número 5, que trata de Conclusiones y Recomendaciones</a:t>
            </a:r>
          </a:p>
        </p:txBody>
      </p:sp>
      <p:sp>
        <p:nvSpPr>
          <p:cNvPr id="4" name="3 Marcador de número de diapositiva"/>
          <p:cNvSpPr>
            <a:spLocks noGrp="1"/>
          </p:cNvSpPr>
          <p:nvPr>
            <p:ph type="sldNum" sz="quarter" idx="10"/>
          </p:nvPr>
        </p:nvSpPr>
        <p:spPr/>
        <p:txBody>
          <a:bodyPr/>
          <a:lstStyle/>
          <a:p>
            <a:fld id="{70A7E8BA-745D-405E-A6BD-0FA52A2278E8}" type="slidenum">
              <a:rPr lang="es-VE" smtClean="0"/>
              <a:pPr/>
              <a:t>25</a:t>
            </a:fld>
            <a:endParaRPr lang="es-VE" dirty="0"/>
          </a:p>
        </p:txBody>
      </p:sp>
    </p:spTree>
    <p:extLst>
      <p:ext uri="{BB962C8B-B14F-4D97-AF65-F5344CB8AC3E}">
        <p14:creationId xmlns:p14="http://schemas.microsoft.com/office/powerpoint/2010/main" val="100283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lgn="just" eaLnBrk="1" hangingPunct="1">
              <a:lnSpc>
                <a:spcPct val="150000"/>
              </a:lnSpc>
            </a:pPr>
            <a:endParaRPr lang="es-VE" sz="1600" dirty="0" smtClean="0"/>
          </a:p>
        </p:txBody>
      </p:sp>
      <p:sp>
        <p:nvSpPr>
          <p:cNvPr id="4" name="3 Marcador de número de diapositiva"/>
          <p:cNvSpPr>
            <a:spLocks noGrp="1"/>
          </p:cNvSpPr>
          <p:nvPr>
            <p:ph type="sldNum" sz="quarter" idx="5"/>
          </p:nvPr>
        </p:nvSpPr>
        <p:spPr/>
        <p:txBody>
          <a:bodyPr/>
          <a:lstStyle/>
          <a:p>
            <a:pPr>
              <a:defRPr/>
            </a:pPr>
            <a:fld id="{60ACD9C7-BD2E-4B50-90B2-A5C815CA6B58}" type="slidenum">
              <a:rPr lang="es-VE" smtClean="0"/>
              <a:pPr>
                <a:defRPr/>
              </a:pPr>
              <a:t>26</a:t>
            </a:fld>
            <a:endParaRPr lang="es-VE" dirty="0"/>
          </a:p>
        </p:txBody>
      </p:sp>
    </p:spTree>
    <p:extLst>
      <p:ext uri="{BB962C8B-B14F-4D97-AF65-F5344CB8AC3E}">
        <p14:creationId xmlns:p14="http://schemas.microsoft.com/office/powerpoint/2010/main" val="4023739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lgn="just" eaLnBrk="1" hangingPunct="1">
              <a:lnSpc>
                <a:spcPct val="150000"/>
              </a:lnSpc>
            </a:pPr>
            <a:endParaRPr lang="es-VE" sz="1600" dirty="0" smtClean="0"/>
          </a:p>
        </p:txBody>
      </p:sp>
      <p:sp>
        <p:nvSpPr>
          <p:cNvPr id="4" name="3 Marcador de número de diapositiva"/>
          <p:cNvSpPr>
            <a:spLocks noGrp="1"/>
          </p:cNvSpPr>
          <p:nvPr>
            <p:ph type="sldNum" sz="quarter" idx="5"/>
          </p:nvPr>
        </p:nvSpPr>
        <p:spPr/>
        <p:txBody>
          <a:bodyPr/>
          <a:lstStyle/>
          <a:p>
            <a:pPr>
              <a:defRPr/>
            </a:pPr>
            <a:fld id="{60ACD9C7-BD2E-4B50-90B2-A5C815CA6B58}" type="slidenum">
              <a:rPr lang="es-VE" smtClean="0"/>
              <a:pPr>
                <a:defRPr/>
              </a:pPr>
              <a:t>27</a:t>
            </a:fld>
            <a:endParaRPr lang="es-VE" dirty="0"/>
          </a:p>
        </p:txBody>
      </p:sp>
    </p:spTree>
    <p:extLst>
      <p:ext uri="{BB962C8B-B14F-4D97-AF65-F5344CB8AC3E}">
        <p14:creationId xmlns:p14="http://schemas.microsoft.com/office/powerpoint/2010/main" val="3660942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lnSpc>
                <a:spcPct val="150000"/>
              </a:lnSpc>
            </a:pPr>
            <a:r>
              <a:rPr lang="es-VE" sz="1600" dirty="0" smtClean="0"/>
              <a:t>Gracias por la atención prestada y estoy lista para sus preguntas y dudas que deseen aclarar o algún comentario que deseen realizar. Gracias nuevamente.</a:t>
            </a:r>
            <a:endParaRPr lang="es-VE" sz="1600" dirty="0"/>
          </a:p>
        </p:txBody>
      </p:sp>
      <p:sp>
        <p:nvSpPr>
          <p:cNvPr id="4" name="3 Marcador de número de diapositiva"/>
          <p:cNvSpPr>
            <a:spLocks noGrp="1"/>
          </p:cNvSpPr>
          <p:nvPr>
            <p:ph type="sldNum" sz="quarter" idx="10"/>
          </p:nvPr>
        </p:nvSpPr>
        <p:spPr/>
        <p:txBody>
          <a:bodyPr/>
          <a:lstStyle/>
          <a:p>
            <a:fld id="{70A7E8BA-745D-405E-A6BD-0FA52A2278E8}" type="slidenum">
              <a:rPr lang="es-VE" smtClean="0"/>
              <a:pPr/>
              <a:t>28</a:t>
            </a:fld>
            <a:endParaRPr lang="es-VE" dirty="0"/>
          </a:p>
        </p:txBody>
      </p:sp>
    </p:spTree>
    <p:extLst>
      <p:ext uri="{BB962C8B-B14F-4D97-AF65-F5344CB8AC3E}">
        <p14:creationId xmlns:p14="http://schemas.microsoft.com/office/powerpoint/2010/main" val="1686731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s-VE" sz="1600" b="0" i="0" u="none" strike="noStrike" kern="1200" cap="none" spc="0" normalizeH="0" baseline="0" noProof="0" dirty="0" smtClean="0">
                <a:ln>
                  <a:noFill/>
                </a:ln>
                <a:solidFill>
                  <a:prstClr val="black"/>
                </a:solidFill>
                <a:effectLst/>
                <a:uLnTx/>
                <a:uFillTx/>
                <a:latin typeface="+mn-lt"/>
                <a:ea typeface="+mn-ea"/>
                <a:cs typeface="+mn-cs"/>
              </a:rPr>
              <a:t>Pasamos al Capítulo número 1, que trata de El Problema</a:t>
            </a:r>
          </a:p>
        </p:txBody>
      </p:sp>
      <p:sp>
        <p:nvSpPr>
          <p:cNvPr id="4" name="3 Marcador de número de diapositiva"/>
          <p:cNvSpPr>
            <a:spLocks noGrp="1"/>
          </p:cNvSpPr>
          <p:nvPr>
            <p:ph type="sldNum" sz="quarter" idx="10"/>
          </p:nvPr>
        </p:nvSpPr>
        <p:spPr/>
        <p:txBody>
          <a:bodyPr/>
          <a:lstStyle/>
          <a:p>
            <a:fld id="{70A7E8BA-745D-405E-A6BD-0FA52A2278E8}" type="slidenum">
              <a:rPr lang="es-VE" smtClean="0"/>
              <a:pPr/>
              <a:t>3</a:t>
            </a:fld>
            <a:endParaRPr lang="es-VE" dirty="0"/>
          </a:p>
        </p:txBody>
      </p:sp>
    </p:spTree>
    <p:extLst>
      <p:ext uri="{BB962C8B-B14F-4D97-AF65-F5344CB8AC3E}">
        <p14:creationId xmlns:p14="http://schemas.microsoft.com/office/powerpoint/2010/main" val="51054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endParaRPr lang="es-ES_tradnl" sz="1400" dirty="0" smtClean="0">
              <a:latin typeface="Arial" pitchFamily="34" charset="0"/>
              <a:cs typeface="Arial" pitchFamily="34" charset="0"/>
            </a:endParaRPr>
          </a:p>
        </p:txBody>
      </p:sp>
      <p:sp>
        <p:nvSpPr>
          <p:cNvPr id="4" name="3 Marcador de número de diapositiva"/>
          <p:cNvSpPr>
            <a:spLocks noGrp="1"/>
          </p:cNvSpPr>
          <p:nvPr>
            <p:ph type="sldNum" sz="quarter" idx="10"/>
          </p:nvPr>
        </p:nvSpPr>
        <p:spPr/>
        <p:txBody>
          <a:bodyPr/>
          <a:lstStyle/>
          <a:p>
            <a:fld id="{70A7E8BA-745D-405E-A6BD-0FA52A2278E8}" type="slidenum">
              <a:rPr lang="es-VE" smtClean="0">
                <a:solidFill>
                  <a:prstClr val="black"/>
                </a:solidFill>
              </a:rPr>
              <a:pPr/>
              <a:t>4</a:t>
            </a:fld>
            <a:endParaRPr lang="es-VE" dirty="0">
              <a:solidFill>
                <a:prstClr val="black"/>
              </a:solidFill>
            </a:endParaRPr>
          </a:p>
        </p:txBody>
      </p:sp>
    </p:spTree>
    <p:extLst>
      <p:ext uri="{BB962C8B-B14F-4D97-AF65-F5344CB8AC3E}">
        <p14:creationId xmlns:p14="http://schemas.microsoft.com/office/powerpoint/2010/main" val="2740205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lnSpc>
                <a:spcPct val="150000"/>
              </a:lnSpc>
            </a:pPr>
            <a:r>
              <a:rPr lang="es-VE" sz="1600" dirty="0" smtClean="0"/>
              <a:t>La Formulación del Problema</a:t>
            </a:r>
            <a:r>
              <a:rPr lang="es-VE" sz="1600" baseline="0" dirty="0" smtClean="0"/>
              <a:t> e</a:t>
            </a:r>
            <a:r>
              <a:rPr lang="es-VE" sz="1600" dirty="0" smtClean="0"/>
              <a:t>s la siguiente:</a:t>
            </a:r>
          </a:p>
          <a:p>
            <a:pPr algn="just" eaLnBrk="1" hangingPunct="1">
              <a:lnSpc>
                <a:spcPct val="150000"/>
              </a:lnSpc>
            </a:pPr>
            <a:endParaRPr lang="es-VE" sz="1600" b="0" u="none" dirty="0" smtClean="0"/>
          </a:p>
          <a:p>
            <a:pPr algn="just" eaLnBrk="1" hangingPunct="1">
              <a:lnSpc>
                <a:spcPct val="150000"/>
              </a:lnSpc>
            </a:pPr>
            <a:r>
              <a:rPr lang="es-VE" sz="1600" b="1" u="none" dirty="0" smtClean="0"/>
              <a:t>¿De qué manera, los conocimientos ancestrales sobre educación ambiental de los habitantes de las comunidades Kuama y Chumpi del Cantón Morona, Provincia de Morona Santiago, se relacionan con el manejo de turismo sostenible del sector, en el segundo semestre del año 2013?</a:t>
            </a:r>
          </a:p>
        </p:txBody>
      </p:sp>
      <p:sp>
        <p:nvSpPr>
          <p:cNvPr id="4" name="3 Marcador de número de diapositiva"/>
          <p:cNvSpPr>
            <a:spLocks noGrp="1"/>
          </p:cNvSpPr>
          <p:nvPr>
            <p:ph type="sldNum" sz="quarter" idx="5"/>
          </p:nvPr>
        </p:nvSpPr>
        <p:spPr/>
        <p:txBody>
          <a:bodyPr/>
          <a:lstStyle/>
          <a:p>
            <a:pPr>
              <a:defRPr/>
            </a:pPr>
            <a:fld id="{59F9E8AC-8344-440C-814E-7A3AAD048DD4}" type="slidenum">
              <a:rPr lang="es-VE" smtClean="0">
                <a:solidFill>
                  <a:prstClr val="black"/>
                </a:solidFill>
              </a:rPr>
              <a:pPr>
                <a:defRPr/>
              </a:pPr>
              <a:t>5</a:t>
            </a:fld>
            <a:endParaRPr lang="es-VE" dirty="0">
              <a:solidFill>
                <a:prstClr val="black"/>
              </a:solidFill>
            </a:endParaRPr>
          </a:p>
        </p:txBody>
      </p:sp>
    </p:spTree>
    <p:extLst>
      <p:ext uri="{BB962C8B-B14F-4D97-AF65-F5344CB8AC3E}">
        <p14:creationId xmlns:p14="http://schemas.microsoft.com/office/powerpoint/2010/main" val="2329476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 typeface="Arial" pitchFamily="34" charset="0"/>
              <a:buNone/>
              <a:tabLst/>
              <a:defRPr/>
            </a:pPr>
            <a:endParaRPr kumimoji="0" lang="es-VE" sz="16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3 Marcador de número de diapositiva"/>
          <p:cNvSpPr>
            <a:spLocks noGrp="1"/>
          </p:cNvSpPr>
          <p:nvPr>
            <p:ph type="sldNum" sz="quarter" idx="10"/>
          </p:nvPr>
        </p:nvSpPr>
        <p:spPr/>
        <p:txBody>
          <a:bodyPr/>
          <a:lstStyle/>
          <a:p>
            <a:fld id="{A7B58CD2-964E-4DCE-8010-69E4D30E6F63}" type="slidenum">
              <a:rPr lang="es-VE" smtClean="0"/>
              <a:pPr/>
              <a:t>6</a:t>
            </a:fld>
            <a:endParaRPr lang="es-VE" dirty="0"/>
          </a:p>
        </p:txBody>
      </p:sp>
    </p:spTree>
    <p:extLst>
      <p:ext uri="{BB962C8B-B14F-4D97-AF65-F5344CB8AC3E}">
        <p14:creationId xmlns:p14="http://schemas.microsoft.com/office/powerpoint/2010/main" val="3629609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s-VE" sz="1400" b="1"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3 Marcador de número de diapositiva"/>
          <p:cNvSpPr>
            <a:spLocks noGrp="1"/>
          </p:cNvSpPr>
          <p:nvPr>
            <p:ph type="sldNum" sz="quarter" idx="10"/>
          </p:nvPr>
        </p:nvSpPr>
        <p:spPr/>
        <p:txBody>
          <a:bodyPr/>
          <a:lstStyle/>
          <a:p>
            <a:fld id="{70A7E8BA-745D-405E-A6BD-0FA52A2278E8}" type="slidenum">
              <a:rPr lang="es-VE" smtClean="0"/>
              <a:pPr/>
              <a:t>7</a:t>
            </a:fld>
            <a:endParaRPr lang="es-VE" dirty="0"/>
          </a:p>
        </p:txBody>
      </p:sp>
    </p:spTree>
    <p:extLst>
      <p:ext uri="{BB962C8B-B14F-4D97-AF65-F5344CB8AC3E}">
        <p14:creationId xmlns:p14="http://schemas.microsoft.com/office/powerpoint/2010/main" val="82010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lnSpc>
                <a:spcPct val="150000"/>
              </a:lnSpc>
            </a:pPr>
            <a:endParaRPr lang="es-VE" sz="1400" b="1" dirty="0" smtClean="0">
              <a:latin typeface="+mn-lt"/>
            </a:endParaRPr>
          </a:p>
        </p:txBody>
      </p:sp>
      <p:sp>
        <p:nvSpPr>
          <p:cNvPr id="4" name="3 Marcador de número de diapositiva"/>
          <p:cNvSpPr>
            <a:spLocks noGrp="1"/>
          </p:cNvSpPr>
          <p:nvPr>
            <p:ph type="sldNum" sz="quarter" idx="10"/>
          </p:nvPr>
        </p:nvSpPr>
        <p:spPr/>
        <p:txBody>
          <a:bodyPr/>
          <a:lstStyle/>
          <a:p>
            <a:fld id="{70A7E8BA-745D-405E-A6BD-0FA52A2278E8}" type="slidenum">
              <a:rPr lang="es-VE" smtClean="0"/>
              <a:pPr/>
              <a:t>8</a:t>
            </a:fld>
            <a:endParaRPr lang="es-VE" dirty="0"/>
          </a:p>
        </p:txBody>
      </p:sp>
    </p:spTree>
    <p:extLst>
      <p:ext uri="{BB962C8B-B14F-4D97-AF65-F5344CB8AC3E}">
        <p14:creationId xmlns:p14="http://schemas.microsoft.com/office/powerpoint/2010/main" val="2183395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lnSpc>
                <a:spcPct val="150000"/>
              </a:lnSpc>
            </a:pPr>
            <a:r>
              <a:rPr lang="es-VE" sz="1600" dirty="0" smtClean="0"/>
              <a:t>Pasamos al Capítulo número 2, que trata del Marco Teórico</a:t>
            </a:r>
          </a:p>
        </p:txBody>
      </p:sp>
      <p:sp>
        <p:nvSpPr>
          <p:cNvPr id="4" name="3 Marcador de número de diapositiva"/>
          <p:cNvSpPr>
            <a:spLocks noGrp="1"/>
          </p:cNvSpPr>
          <p:nvPr>
            <p:ph type="sldNum" sz="quarter" idx="10"/>
          </p:nvPr>
        </p:nvSpPr>
        <p:spPr/>
        <p:txBody>
          <a:bodyPr/>
          <a:lstStyle/>
          <a:p>
            <a:fld id="{70A7E8BA-745D-405E-A6BD-0FA52A2278E8}" type="slidenum">
              <a:rPr lang="es-VE" smtClean="0"/>
              <a:pPr/>
              <a:t>9</a:t>
            </a:fld>
            <a:endParaRPr lang="es-VE" dirty="0"/>
          </a:p>
        </p:txBody>
      </p:sp>
    </p:spTree>
    <p:extLst>
      <p:ext uri="{BB962C8B-B14F-4D97-AF65-F5344CB8AC3E}">
        <p14:creationId xmlns:p14="http://schemas.microsoft.com/office/powerpoint/2010/main" val="510547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V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VE"/>
          </a:p>
        </p:txBody>
      </p:sp>
      <p:sp>
        <p:nvSpPr>
          <p:cNvPr id="4" name="3 Marcador de fecha"/>
          <p:cNvSpPr>
            <a:spLocks noGrp="1"/>
          </p:cNvSpPr>
          <p:nvPr>
            <p:ph type="dt" sz="half" idx="10"/>
          </p:nvPr>
        </p:nvSpPr>
        <p:spPr/>
        <p:txBody>
          <a:bodyPr/>
          <a:lstStyle/>
          <a:p>
            <a:fld id="{FEA618CA-174E-43E8-949C-E72223CFFD59}" type="datetimeFigureOut">
              <a:rPr lang="es-VE" smtClean="0"/>
              <a:pPr/>
              <a:t>27-11-2019</a:t>
            </a:fld>
            <a:endParaRPr lang="es-VE" dirty="0"/>
          </a:p>
        </p:txBody>
      </p:sp>
      <p:sp>
        <p:nvSpPr>
          <p:cNvPr id="5" name="4 Marcador de pie de página"/>
          <p:cNvSpPr>
            <a:spLocks noGrp="1"/>
          </p:cNvSpPr>
          <p:nvPr>
            <p:ph type="ftr" sz="quarter" idx="11"/>
          </p:nvPr>
        </p:nvSpPr>
        <p:spPr/>
        <p:txBody>
          <a:bodyPr/>
          <a:lstStyle/>
          <a:p>
            <a:endParaRPr lang="es-VE" dirty="0"/>
          </a:p>
        </p:txBody>
      </p:sp>
      <p:sp>
        <p:nvSpPr>
          <p:cNvPr id="6" name="5 Marcador de número de diapositiva"/>
          <p:cNvSpPr>
            <a:spLocks noGrp="1"/>
          </p:cNvSpPr>
          <p:nvPr>
            <p:ph type="sldNum" sz="quarter" idx="12"/>
          </p:nvPr>
        </p:nvSpPr>
        <p:spPr/>
        <p:txBody>
          <a:bodyPr/>
          <a:lstStyle/>
          <a:p>
            <a:fld id="{0DF0E2A3-0FCF-43F8-AFC5-563CBC9F1FBC}" type="slidenum">
              <a:rPr lang="es-VE" smtClean="0"/>
              <a:pPr/>
              <a:t>‹Nº›</a:t>
            </a:fld>
            <a:endParaRPr lang="es-V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FEA618CA-174E-43E8-949C-E72223CFFD59}" type="datetimeFigureOut">
              <a:rPr lang="es-VE" smtClean="0"/>
              <a:pPr/>
              <a:t>27-11-2019</a:t>
            </a:fld>
            <a:endParaRPr lang="es-VE" dirty="0"/>
          </a:p>
        </p:txBody>
      </p:sp>
      <p:sp>
        <p:nvSpPr>
          <p:cNvPr id="5" name="4 Marcador de pie de página"/>
          <p:cNvSpPr>
            <a:spLocks noGrp="1"/>
          </p:cNvSpPr>
          <p:nvPr>
            <p:ph type="ftr" sz="quarter" idx="11"/>
          </p:nvPr>
        </p:nvSpPr>
        <p:spPr/>
        <p:txBody>
          <a:bodyPr/>
          <a:lstStyle/>
          <a:p>
            <a:endParaRPr lang="es-VE" dirty="0"/>
          </a:p>
        </p:txBody>
      </p:sp>
      <p:sp>
        <p:nvSpPr>
          <p:cNvPr id="6" name="5 Marcador de número de diapositiva"/>
          <p:cNvSpPr>
            <a:spLocks noGrp="1"/>
          </p:cNvSpPr>
          <p:nvPr>
            <p:ph type="sldNum" sz="quarter" idx="12"/>
          </p:nvPr>
        </p:nvSpPr>
        <p:spPr/>
        <p:txBody>
          <a:bodyPr/>
          <a:lstStyle/>
          <a:p>
            <a:fld id="{0DF0E2A3-0FCF-43F8-AFC5-563CBC9F1FBC}" type="slidenum">
              <a:rPr lang="es-VE" smtClean="0"/>
              <a:pPr/>
              <a:t>‹Nº›</a:t>
            </a:fld>
            <a:endParaRPr lang="es-V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FEA618CA-174E-43E8-949C-E72223CFFD59}" type="datetimeFigureOut">
              <a:rPr lang="es-VE" smtClean="0"/>
              <a:pPr/>
              <a:t>27-11-2019</a:t>
            </a:fld>
            <a:endParaRPr lang="es-VE" dirty="0"/>
          </a:p>
        </p:txBody>
      </p:sp>
      <p:sp>
        <p:nvSpPr>
          <p:cNvPr id="5" name="4 Marcador de pie de página"/>
          <p:cNvSpPr>
            <a:spLocks noGrp="1"/>
          </p:cNvSpPr>
          <p:nvPr>
            <p:ph type="ftr" sz="quarter" idx="11"/>
          </p:nvPr>
        </p:nvSpPr>
        <p:spPr/>
        <p:txBody>
          <a:bodyPr/>
          <a:lstStyle/>
          <a:p>
            <a:endParaRPr lang="es-VE" dirty="0"/>
          </a:p>
        </p:txBody>
      </p:sp>
      <p:sp>
        <p:nvSpPr>
          <p:cNvPr id="6" name="5 Marcador de número de diapositiva"/>
          <p:cNvSpPr>
            <a:spLocks noGrp="1"/>
          </p:cNvSpPr>
          <p:nvPr>
            <p:ph type="sldNum" sz="quarter" idx="12"/>
          </p:nvPr>
        </p:nvSpPr>
        <p:spPr/>
        <p:txBody>
          <a:bodyPr/>
          <a:lstStyle/>
          <a:p>
            <a:fld id="{0DF0E2A3-0FCF-43F8-AFC5-563CBC9F1FBC}" type="slidenum">
              <a:rPr lang="es-VE" smtClean="0"/>
              <a:pPr/>
              <a:t>‹Nº›</a:t>
            </a:fld>
            <a:endParaRPr lang="es-V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V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VE"/>
          </a:p>
        </p:txBody>
      </p:sp>
      <p:sp>
        <p:nvSpPr>
          <p:cNvPr id="4" name="3 Marcador de fecha"/>
          <p:cNvSpPr>
            <a:spLocks noGrp="1"/>
          </p:cNvSpPr>
          <p:nvPr>
            <p:ph type="dt" sz="half" idx="10"/>
          </p:nvPr>
        </p:nvSpPr>
        <p:spPr/>
        <p:txBody>
          <a:bodyPr/>
          <a:lstStyle/>
          <a:p>
            <a:fld id="{FEA618CA-174E-43E8-949C-E72223CFFD59}" type="datetimeFigureOut">
              <a:rPr lang="es-VE" smtClean="0">
                <a:solidFill>
                  <a:prstClr val="black">
                    <a:tint val="75000"/>
                  </a:prstClr>
                </a:solidFill>
              </a:rPr>
              <a:pPr/>
              <a:t>27-11-2019</a:t>
            </a:fld>
            <a:endParaRPr lang="es-VE"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VE"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DF0E2A3-0FCF-43F8-AFC5-563CBC9F1FBC}" type="slidenum">
              <a:rPr lang="es-VE" smtClean="0">
                <a:solidFill>
                  <a:prstClr val="black">
                    <a:tint val="75000"/>
                  </a:prstClr>
                </a:solidFill>
              </a:rPr>
              <a:pPr/>
              <a:t>‹Nº›</a:t>
            </a:fld>
            <a:endParaRPr lang="es-VE" dirty="0">
              <a:solidFill>
                <a:prstClr val="black">
                  <a:tint val="75000"/>
                </a:prstClr>
              </a:solidFill>
            </a:endParaRPr>
          </a:p>
        </p:txBody>
      </p:sp>
    </p:spTree>
    <p:extLst>
      <p:ext uri="{BB962C8B-B14F-4D97-AF65-F5344CB8AC3E}">
        <p14:creationId xmlns:p14="http://schemas.microsoft.com/office/powerpoint/2010/main" val="297205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FEA618CA-174E-43E8-949C-E72223CFFD59}" type="datetimeFigureOut">
              <a:rPr lang="es-VE" smtClean="0">
                <a:solidFill>
                  <a:prstClr val="black">
                    <a:tint val="75000"/>
                  </a:prstClr>
                </a:solidFill>
              </a:rPr>
              <a:pPr/>
              <a:t>27-11-2019</a:t>
            </a:fld>
            <a:endParaRPr lang="es-VE"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VE"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DF0E2A3-0FCF-43F8-AFC5-563CBC9F1FBC}" type="slidenum">
              <a:rPr lang="es-VE" smtClean="0">
                <a:solidFill>
                  <a:prstClr val="black">
                    <a:tint val="75000"/>
                  </a:prstClr>
                </a:solidFill>
              </a:rPr>
              <a:pPr/>
              <a:t>‹Nº›</a:t>
            </a:fld>
            <a:endParaRPr lang="es-VE" dirty="0">
              <a:solidFill>
                <a:prstClr val="black">
                  <a:tint val="75000"/>
                </a:prstClr>
              </a:solidFill>
            </a:endParaRPr>
          </a:p>
        </p:txBody>
      </p:sp>
    </p:spTree>
    <p:extLst>
      <p:ext uri="{BB962C8B-B14F-4D97-AF65-F5344CB8AC3E}">
        <p14:creationId xmlns:p14="http://schemas.microsoft.com/office/powerpoint/2010/main" val="3861170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EA618CA-174E-43E8-949C-E72223CFFD59}" type="datetimeFigureOut">
              <a:rPr lang="es-VE" smtClean="0">
                <a:solidFill>
                  <a:prstClr val="black">
                    <a:tint val="75000"/>
                  </a:prstClr>
                </a:solidFill>
              </a:rPr>
              <a:pPr/>
              <a:t>27-11-2019</a:t>
            </a:fld>
            <a:endParaRPr lang="es-VE"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VE"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DF0E2A3-0FCF-43F8-AFC5-563CBC9F1FBC}" type="slidenum">
              <a:rPr lang="es-VE" smtClean="0">
                <a:solidFill>
                  <a:prstClr val="black">
                    <a:tint val="75000"/>
                  </a:prstClr>
                </a:solidFill>
              </a:rPr>
              <a:pPr/>
              <a:t>‹Nº›</a:t>
            </a:fld>
            <a:endParaRPr lang="es-VE" dirty="0">
              <a:solidFill>
                <a:prstClr val="black">
                  <a:tint val="75000"/>
                </a:prstClr>
              </a:solidFill>
            </a:endParaRPr>
          </a:p>
        </p:txBody>
      </p:sp>
    </p:spTree>
    <p:extLst>
      <p:ext uri="{BB962C8B-B14F-4D97-AF65-F5344CB8AC3E}">
        <p14:creationId xmlns:p14="http://schemas.microsoft.com/office/powerpoint/2010/main" val="1396884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fecha"/>
          <p:cNvSpPr>
            <a:spLocks noGrp="1"/>
          </p:cNvSpPr>
          <p:nvPr>
            <p:ph type="dt" sz="half" idx="10"/>
          </p:nvPr>
        </p:nvSpPr>
        <p:spPr/>
        <p:txBody>
          <a:bodyPr/>
          <a:lstStyle/>
          <a:p>
            <a:fld id="{FEA618CA-174E-43E8-949C-E72223CFFD59}" type="datetimeFigureOut">
              <a:rPr lang="es-VE" smtClean="0">
                <a:solidFill>
                  <a:prstClr val="black">
                    <a:tint val="75000"/>
                  </a:prstClr>
                </a:solidFill>
              </a:rPr>
              <a:pPr/>
              <a:t>27-11-2019</a:t>
            </a:fld>
            <a:endParaRPr lang="es-VE"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VE"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DF0E2A3-0FCF-43F8-AFC5-563CBC9F1FBC}" type="slidenum">
              <a:rPr lang="es-VE" smtClean="0">
                <a:solidFill>
                  <a:prstClr val="black">
                    <a:tint val="75000"/>
                  </a:prstClr>
                </a:solidFill>
              </a:rPr>
              <a:pPr/>
              <a:t>‹Nº›</a:t>
            </a:fld>
            <a:endParaRPr lang="es-VE" dirty="0">
              <a:solidFill>
                <a:prstClr val="black">
                  <a:tint val="75000"/>
                </a:prstClr>
              </a:solidFill>
            </a:endParaRPr>
          </a:p>
        </p:txBody>
      </p:sp>
    </p:spTree>
    <p:extLst>
      <p:ext uri="{BB962C8B-B14F-4D97-AF65-F5344CB8AC3E}">
        <p14:creationId xmlns:p14="http://schemas.microsoft.com/office/powerpoint/2010/main" val="3590426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6 Marcador de fecha"/>
          <p:cNvSpPr>
            <a:spLocks noGrp="1"/>
          </p:cNvSpPr>
          <p:nvPr>
            <p:ph type="dt" sz="half" idx="10"/>
          </p:nvPr>
        </p:nvSpPr>
        <p:spPr/>
        <p:txBody>
          <a:bodyPr/>
          <a:lstStyle/>
          <a:p>
            <a:fld id="{FEA618CA-174E-43E8-949C-E72223CFFD59}" type="datetimeFigureOut">
              <a:rPr lang="es-VE" smtClean="0">
                <a:solidFill>
                  <a:prstClr val="black">
                    <a:tint val="75000"/>
                  </a:prstClr>
                </a:solidFill>
              </a:rPr>
              <a:pPr/>
              <a:t>27-11-2019</a:t>
            </a:fld>
            <a:endParaRPr lang="es-VE"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VE"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0DF0E2A3-0FCF-43F8-AFC5-563CBC9F1FBC}" type="slidenum">
              <a:rPr lang="es-VE" smtClean="0">
                <a:solidFill>
                  <a:prstClr val="black">
                    <a:tint val="75000"/>
                  </a:prstClr>
                </a:solidFill>
              </a:rPr>
              <a:pPr/>
              <a:t>‹Nº›</a:t>
            </a:fld>
            <a:endParaRPr lang="es-VE" dirty="0">
              <a:solidFill>
                <a:prstClr val="black">
                  <a:tint val="75000"/>
                </a:prstClr>
              </a:solidFill>
            </a:endParaRPr>
          </a:p>
        </p:txBody>
      </p:sp>
    </p:spTree>
    <p:extLst>
      <p:ext uri="{BB962C8B-B14F-4D97-AF65-F5344CB8AC3E}">
        <p14:creationId xmlns:p14="http://schemas.microsoft.com/office/powerpoint/2010/main" val="3774233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fecha"/>
          <p:cNvSpPr>
            <a:spLocks noGrp="1"/>
          </p:cNvSpPr>
          <p:nvPr>
            <p:ph type="dt" sz="half" idx="10"/>
          </p:nvPr>
        </p:nvSpPr>
        <p:spPr/>
        <p:txBody>
          <a:bodyPr/>
          <a:lstStyle/>
          <a:p>
            <a:fld id="{FEA618CA-174E-43E8-949C-E72223CFFD59}" type="datetimeFigureOut">
              <a:rPr lang="es-VE" smtClean="0">
                <a:solidFill>
                  <a:prstClr val="black">
                    <a:tint val="75000"/>
                  </a:prstClr>
                </a:solidFill>
              </a:rPr>
              <a:pPr/>
              <a:t>27-11-2019</a:t>
            </a:fld>
            <a:endParaRPr lang="es-VE"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VE"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0DF0E2A3-0FCF-43F8-AFC5-563CBC9F1FBC}" type="slidenum">
              <a:rPr lang="es-VE" smtClean="0">
                <a:solidFill>
                  <a:prstClr val="black">
                    <a:tint val="75000"/>
                  </a:prstClr>
                </a:solidFill>
              </a:rPr>
              <a:pPr/>
              <a:t>‹Nº›</a:t>
            </a:fld>
            <a:endParaRPr lang="es-VE" dirty="0">
              <a:solidFill>
                <a:prstClr val="black">
                  <a:tint val="75000"/>
                </a:prstClr>
              </a:solidFill>
            </a:endParaRPr>
          </a:p>
        </p:txBody>
      </p:sp>
    </p:spTree>
    <p:extLst>
      <p:ext uri="{BB962C8B-B14F-4D97-AF65-F5344CB8AC3E}">
        <p14:creationId xmlns:p14="http://schemas.microsoft.com/office/powerpoint/2010/main" val="131106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EA618CA-174E-43E8-949C-E72223CFFD59}" type="datetimeFigureOut">
              <a:rPr lang="es-VE" smtClean="0">
                <a:solidFill>
                  <a:prstClr val="black">
                    <a:tint val="75000"/>
                  </a:prstClr>
                </a:solidFill>
              </a:rPr>
              <a:pPr/>
              <a:t>27-11-2019</a:t>
            </a:fld>
            <a:endParaRPr lang="es-VE" dirty="0">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VE" dirty="0">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0DF0E2A3-0FCF-43F8-AFC5-563CBC9F1FBC}" type="slidenum">
              <a:rPr lang="es-VE" smtClean="0">
                <a:solidFill>
                  <a:prstClr val="black">
                    <a:tint val="75000"/>
                  </a:prstClr>
                </a:solidFill>
              </a:rPr>
              <a:pPr/>
              <a:t>‹Nº›</a:t>
            </a:fld>
            <a:endParaRPr lang="es-VE" dirty="0">
              <a:solidFill>
                <a:prstClr val="black">
                  <a:tint val="75000"/>
                </a:prstClr>
              </a:solidFill>
            </a:endParaRPr>
          </a:p>
        </p:txBody>
      </p:sp>
    </p:spTree>
    <p:extLst>
      <p:ext uri="{BB962C8B-B14F-4D97-AF65-F5344CB8AC3E}">
        <p14:creationId xmlns:p14="http://schemas.microsoft.com/office/powerpoint/2010/main" val="3987331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V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EA618CA-174E-43E8-949C-E72223CFFD59}" type="datetimeFigureOut">
              <a:rPr lang="es-VE" smtClean="0">
                <a:solidFill>
                  <a:prstClr val="black">
                    <a:tint val="75000"/>
                  </a:prstClr>
                </a:solidFill>
              </a:rPr>
              <a:pPr/>
              <a:t>27-11-2019</a:t>
            </a:fld>
            <a:endParaRPr lang="es-VE"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VE"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DF0E2A3-0FCF-43F8-AFC5-563CBC9F1FBC}" type="slidenum">
              <a:rPr lang="es-VE" smtClean="0">
                <a:solidFill>
                  <a:prstClr val="black">
                    <a:tint val="75000"/>
                  </a:prstClr>
                </a:solidFill>
              </a:rPr>
              <a:pPr/>
              <a:t>‹Nº›</a:t>
            </a:fld>
            <a:endParaRPr lang="es-VE" dirty="0">
              <a:solidFill>
                <a:prstClr val="black">
                  <a:tint val="75000"/>
                </a:prstClr>
              </a:solidFill>
            </a:endParaRPr>
          </a:p>
        </p:txBody>
      </p:sp>
    </p:spTree>
    <p:extLst>
      <p:ext uri="{BB962C8B-B14F-4D97-AF65-F5344CB8AC3E}">
        <p14:creationId xmlns:p14="http://schemas.microsoft.com/office/powerpoint/2010/main" val="857937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FEA618CA-174E-43E8-949C-E72223CFFD59}" type="datetimeFigureOut">
              <a:rPr lang="es-VE" smtClean="0"/>
              <a:pPr/>
              <a:t>27-11-2019</a:t>
            </a:fld>
            <a:endParaRPr lang="es-VE" dirty="0"/>
          </a:p>
        </p:txBody>
      </p:sp>
      <p:sp>
        <p:nvSpPr>
          <p:cNvPr id="5" name="4 Marcador de pie de página"/>
          <p:cNvSpPr>
            <a:spLocks noGrp="1"/>
          </p:cNvSpPr>
          <p:nvPr>
            <p:ph type="ftr" sz="quarter" idx="11"/>
          </p:nvPr>
        </p:nvSpPr>
        <p:spPr/>
        <p:txBody>
          <a:bodyPr/>
          <a:lstStyle/>
          <a:p>
            <a:endParaRPr lang="es-VE" dirty="0"/>
          </a:p>
        </p:txBody>
      </p:sp>
      <p:sp>
        <p:nvSpPr>
          <p:cNvPr id="6" name="5 Marcador de número de diapositiva"/>
          <p:cNvSpPr>
            <a:spLocks noGrp="1"/>
          </p:cNvSpPr>
          <p:nvPr>
            <p:ph type="sldNum" sz="quarter" idx="12"/>
          </p:nvPr>
        </p:nvSpPr>
        <p:spPr/>
        <p:txBody>
          <a:bodyPr/>
          <a:lstStyle/>
          <a:p>
            <a:fld id="{0DF0E2A3-0FCF-43F8-AFC5-563CBC9F1FBC}" type="slidenum">
              <a:rPr lang="es-VE" smtClean="0"/>
              <a:pPr/>
              <a:t>‹Nº›</a:t>
            </a:fld>
            <a:endParaRPr lang="es-V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V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EA618CA-174E-43E8-949C-E72223CFFD59}" type="datetimeFigureOut">
              <a:rPr lang="es-VE" smtClean="0">
                <a:solidFill>
                  <a:prstClr val="black">
                    <a:tint val="75000"/>
                  </a:prstClr>
                </a:solidFill>
              </a:rPr>
              <a:pPr/>
              <a:t>27-11-2019</a:t>
            </a:fld>
            <a:endParaRPr lang="es-VE"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VE"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DF0E2A3-0FCF-43F8-AFC5-563CBC9F1FBC}" type="slidenum">
              <a:rPr lang="es-VE" smtClean="0">
                <a:solidFill>
                  <a:prstClr val="black">
                    <a:tint val="75000"/>
                  </a:prstClr>
                </a:solidFill>
              </a:rPr>
              <a:pPr/>
              <a:t>‹Nº›</a:t>
            </a:fld>
            <a:endParaRPr lang="es-VE" dirty="0">
              <a:solidFill>
                <a:prstClr val="black">
                  <a:tint val="75000"/>
                </a:prstClr>
              </a:solidFill>
            </a:endParaRPr>
          </a:p>
        </p:txBody>
      </p:sp>
    </p:spTree>
    <p:extLst>
      <p:ext uri="{BB962C8B-B14F-4D97-AF65-F5344CB8AC3E}">
        <p14:creationId xmlns:p14="http://schemas.microsoft.com/office/powerpoint/2010/main" val="12504569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FEA618CA-174E-43E8-949C-E72223CFFD59}" type="datetimeFigureOut">
              <a:rPr lang="es-VE" smtClean="0">
                <a:solidFill>
                  <a:prstClr val="black">
                    <a:tint val="75000"/>
                  </a:prstClr>
                </a:solidFill>
              </a:rPr>
              <a:pPr/>
              <a:t>27-11-2019</a:t>
            </a:fld>
            <a:endParaRPr lang="es-VE"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VE"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DF0E2A3-0FCF-43F8-AFC5-563CBC9F1FBC}" type="slidenum">
              <a:rPr lang="es-VE" smtClean="0">
                <a:solidFill>
                  <a:prstClr val="black">
                    <a:tint val="75000"/>
                  </a:prstClr>
                </a:solidFill>
              </a:rPr>
              <a:pPr/>
              <a:t>‹Nº›</a:t>
            </a:fld>
            <a:endParaRPr lang="es-VE" dirty="0">
              <a:solidFill>
                <a:prstClr val="black">
                  <a:tint val="75000"/>
                </a:prstClr>
              </a:solidFill>
            </a:endParaRPr>
          </a:p>
        </p:txBody>
      </p:sp>
    </p:spTree>
    <p:extLst>
      <p:ext uri="{BB962C8B-B14F-4D97-AF65-F5344CB8AC3E}">
        <p14:creationId xmlns:p14="http://schemas.microsoft.com/office/powerpoint/2010/main" val="1559959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FEA618CA-174E-43E8-949C-E72223CFFD59}" type="datetimeFigureOut">
              <a:rPr lang="es-VE" smtClean="0">
                <a:solidFill>
                  <a:prstClr val="black">
                    <a:tint val="75000"/>
                  </a:prstClr>
                </a:solidFill>
              </a:rPr>
              <a:pPr/>
              <a:t>27-11-2019</a:t>
            </a:fld>
            <a:endParaRPr lang="es-VE"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VE"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DF0E2A3-0FCF-43F8-AFC5-563CBC9F1FBC}" type="slidenum">
              <a:rPr lang="es-VE" smtClean="0">
                <a:solidFill>
                  <a:prstClr val="black">
                    <a:tint val="75000"/>
                  </a:prstClr>
                </a:solidFill>
              </a:rPr>
              <a:pPr/>
              <a:t>‹Nº›</a:t>
            </a:fld>
            <a:endParaRPr lang="es-VE" dirty="0">
              <a:solidFill>
                <a:prstClr val="black">
                  <a:tint val="75000"/>
                </a:prstClr>
              </a:solidFill>
            </a:endParaRPr>
          </a:p>
        </p:txBody>
      </p:sp>
    </p:spTree>
    <p:extLst>
      <p:ext uri="{BB962C8B-B14F-4D97-AF65-F5344CB8AC3E}">
        <p14:creationId xmlns:p14="http://schemas.microsoft.com/office/powerpoint/2010/main" val="1271397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28600"/>
            <a:ext cx="8229600" cy="5867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3" name="2 Marcador de fecha"/>
          <p:cNvSpPr>
            <a:spLocks noGrp="1"/>
          </p:cNvSpPr>
          <p:nvPr>
            <p:ph type="dt" sz="half" idx="10"/>
          </p:nvPr>
        </p:nvSpPr>
        <p:spPr>
          <a:xfrm>
            <a:off x="457200" y="6248400"/>
            <a:ext cx="2133600" cy="457200"/>
          </a:xfrm>
        </p:spPr>
        <p:txBody>
          <a:bodyPr/>
          <a:lstStyle>
            <a:lvl1pPr>
              <a:defRPr/>
            </a:lvl1pPr>
          </a:lstStyle>
          <a:p>
            <a:endParaRPr lang="es-ES_tradnl" dirty="0">
              <a:solidFill>
                <a:prstClr val="black">
                  <a:tint val="75000"/>
                </a:prstClr>
              </a:solidFill>
            </a:endParaRPr>
          </a:p>
        </p:txBody>
      </p:sp>
      <p:sp>
        <p:nvSpPr>
          <p:cNvPr id="4" name="3 Marcador de pie de página"/>
          <p:cNvSpPr>
            <a:spLocks noGrp="1"/>
          </p:cNvSpPr>
          <p:nvPr>
            <p:ph type="ftr" sz="quarter" idx="11"/>
          </p:nvPr>
        </p:nvSpPr>
        <p:spPr>
          <a:xfrm>
            <a:off x="3124200" y="6248400"/>
            <a:ext cx="2895600" cy="457200"/>
          </a:xfrm>
        </p:spPr>
        <p:txBody>
          <a:bodyPr/>
          <a:lstStyle>
            <a:lvl1pPr>
              <a:defRPr/>
            </a:lvl1pPr>
          </a:lstStyle>
          <a:p>
            <a:endParaRPr lang="es-ES_tradnl" dirty="0">
              <a:solidFill>
                <a:prstClr val="black">
                  <a:tint val="75000"/>
                </a:prstClr>
              </a:solidFill>
            </a:endParaRPr>
          </a:p>
        </p:txBody>
      </p:sp>
      <p:sp>
        <p:nvSpPr>
          <p:cNvPr id="5" name="4 Marcador de número de diapositiva"/>
          <p:cNvSpPr>
            <a:spLocks noGrp="1"/>
          </p:cNvSpPr>
          <p:nvPr>
            <p:ph type="sldNum" sz="quarter" idx="12"/>
          </p:nvPr>
        </p:nvSpPr>
        <p:spPr>
          <a:xfrm>
            <a:off x="6553200" y="6248400"/>
            <a:ext cx="2133600" cy="457200"/>
          </a:xfrm>
        </p:spPr>
        <p:txBody>
          <a:bodyPr/>
          <a:lstStyle>
            <a:lvl1pPr>
              <a:defRPr/>
            </a:lvl1pPr>
          </a:lstStyle>
          <a:p>
            <a:fld id="{2E44462D-72B0-4BFE-9206-91C342555EBA}" type="slidenum">
              <a:rPr lang="es-ES_tradnl">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val="541959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chart">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1143000"/>
          </a:xfrm>
        </p:spPr>
        <p:txBody>
          <a:bodyPr/>
          <a:lstStyle/>
          <a:p>
            <a:r>
              <a:rPr lang="es-ES" smtClean="0"/>
              <a:t>Haga clic para modificar el estilo de título del patrón</a:t>
            </a:r>
            <a:endParaRPr lang="es-VE"/>
          </a:p>
        </p:txBody>
      </p:sp>
      <p:sp>
        <p:nvSpPr>
          <p:cNvPr id="3" name="2 Marcador de gráfico"/>
          <p:cNvSpPr>
            <a:spLocks noGrp="1"/>
          </p:cNvSpPr>
          <p:nvPr>
            <p:ph type="chart" idx="1"/>
          </p:nvPr>
        </p:nvSpPr>
        <p:spPr>
          <a:xfrm>
            <a:off x="457200" y="1600200"/>
            <a:ext cx="8229600" cy="4495800"/>
          </a:xfrm>
        </p:spPr>
        <p:txBody>
          <a:bodyPr/>
          <a:lstStyle/>
          <a:p>
            <a:endParaRPr lang="es-VE" dirty="0"/>
          </a:p>
        </p:txBody>
      </p:sp>
      <p:sp>
        <p:nvSpPr>
          <p:cNvPr id="4" name="3 Marcador de fecha"/>
          <p:cNvSpPr>
            <a:spLocks noGrp="1"/>
          </p:cNvSpPr>
          <p:nvPr>
            <p:ph type="dt" sz="half" idx="10"/>
          </p:nvPr>
        </p:nvSpPr>
        <p:spPr>
          <a:xfrm>
            <a:off x="457200" y="6248400"/>
            <a:ext cx="2133600" cy="457200"/>
          </a:xfrm>
        </p:spPr>
        <p:txBody>
          <a:bodyPr/>
          <a:lstStyle>
            <a:lvl1pPr>
              <a:defRPr/>
            </a:lvl1pPr>
          </a:lstStyle>
          <a:p>
            <a:endParaRPr lang="es-ES_tradnl" dirty="0">
              <a:solidFill>
                <a:prstClr val="black">
                  <a:tint val="75000"/>
                </a:prstClr>
              </a:solidFill>
            </a:endParaRPr>
          </a:p>
        </p:txBody>
      </p:sp>
      <p:sp>
        <p:nvSpPr>
          <p:cNvPr id="5" name="4 Marcador de pie de página"/>
          <p:cNvSpPr>
            <a:spLocks noGrp="1"/>
          </p:cNvSpPr>
          <p:nvPr>
            <p:ph type="ftr" sz="quarter" idx="11"/>
          </p:nvPr>
        </p:nvSpPr>
        <p:spPr>
          <a:xfrm>
            <a:off x="3124200" y="6248400"/>
            <a:ext cx="2895600" cy="457200"/>
          </a:xfrm>
        </p:spPr>
        <p:txBody>
          <a:bodyPr/>
          <a:lstStyle>
            <a:lvl1pPr>
              <a:defRPr/>
            </a:lvl1pPr>
          </a:lstStyle>
          <a:p>
            <a:endParaRPr lang="es-ES_tradnl" dirty="0">
              <a:solidFill>
                <a:prstClr val="black">
                  <a:tint val="75000"/>
                </a:prstClr>
              </a:solidFill>
            </a:endParaRPr>
          </a:p>
        </p:txBody>
      </p:sp>
      <p:sp>
        <p:nvSpPr>
          <p:cNvPr id="6" name="5 Marcador de número de diapositiva"/>
          <p:cNvSpPr>
            <a:spLocks noGrp="1"/>
          </p:cNvSpPr>
          <p:nvPr>
            <p:ph type="sldNum" sz="quarter" idx="12"/>
          </p:nvPr>
        </p:nvSpPr>
        <p:spPr>
          <a:xfrm>
            <a:off x="6553200" y="6248400"/>
            <a:ext cx="2133600" cy="457200"/>
          </a:xfrm>
        </p:spPr>
        <p:txBody>
          <a:bodyPr/>
          <a:lstStyle>
            <a:lvl1pPr>
              <a:defRPr/>
            </a:lvl1pPr>
          </a:lstStyle>
          <a:p>
            <a:fld id="{39C5050F-5F6C-4F79-883E-823994FD17BC}" type="slidenum">
              <a:rPr lang="es-ES_tradnl">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val="1043368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EA618CA-174E-43E8-949C-E72223CFFD59}" type="datetimeFigureOut">
              <a:rPr lang="es-VE" smtClean="0"/>
              <a:pPr/>
              <a:t>27-11-2019</a:t>
            </a:fld>
            <a:endParaRPr lang="es-VE" dirty="0"/>
          </a:p>
        </p:txBody>
      </p:sp>
      <p:sp>
        <p:nvSpPr>
          <p:cNvPr id="5" name="4 Marcador de pie de página"/>
          <p:cNvSpPr>
            <a:spLocks noGrp="1"/>
          </p:cNvSpPr>
          <p:nvPr>
            <p:ph type="ftr" sz="quarter" idx="11"/>
          </p:nvPr>
        </p:nvSpPr>
        <p:spPr/>
        <p:txBody>
          <a:bodyPr/>
          <a:lstStyle/>
          <a:p>
            <a:endParaRPr lang="es-VE" dirty="0"/>
          </a:p>
        </p:txBody>
      </p:sp>
      <p:sp>
        <p:nvSpPr>
          <p:cNvPr id="6" name="5 Marcador de número de diapositiva"/>
          <p:cNvSpPr>
            <a:spLocks noGrp="1"/>
          </p:cNvSpPr>
          <p:nvPr>
            <p:ph type="sldNum" sz="quarter" idx="12"/>
          </p:nvPr>
        </p:nvSpPr>
        <p:spPr/>
        <p:txBody>
          <a:bodyPr/>
          <a:lstStyle/>
          <a:p>
            <a:fld id="{0DF0E2A3-0FCF-43F8-AFC5-563CBC9F1FBC}" type="slidenum">
              <a:rPr lang="es-VE" smtClean="0"/>
              <a:pPr/>
              <a:t>‹Nº›</a:t>
            </a:fld>
            <a:endParaRPr lang="es-V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fecha"/>
          <p:cNvSpPr>
            <a:spLocks noGrp="1"/>
          </p:cNvSpPr>
          <p:nvPr>
            <p:ph type="dt" sz="half" idx="10"/>
          </p:nvPr>
        </p:nvSpPr>
        <p:spPr/>
        <p:txBody>
          <a:bodyPr/>
          <a:lstStyle/>
          <a:p>
            <a:fld id="{FEA618CA-174E-43E8-949C-E72223CFFD59}" type="datetimeFigureOut">
              <a:rPr lang="es-VE" smtClean="0"/>
              <a:pPr/>
              <a:t>27-11-2019</a:t>
            </a:fld>
            <a:endParaRPr lang="es-VE" dirty="0"/>
          </a:p>
        </p:txBody>
      </p:sp>
      <p:sp>
        <p:nvSpPr>
          <p:cNvPr id="6" name="5 Marcador de pie de página"/>
          <p:cNvSpPr>
            <a:spLocks noGrp="1"/>
          </p:cNvSpPr>
          <p:nvPr>
            <p:ph type="ftr" sz="quarter" idx="11"/>
          </p:nvPr>
        </p:nvSpPr>
        <p:spPr/>
        <p:txBody>
          <a:bodyPr/>
          <a:lstStyle/>
          <a:p>
            <a:endParaRPr lang="es-VE" dirty="0"/>
          </a:p>
        </p:txBody>
      </p:sp>
      <p:sp>
        <p:nvSpPr>
          <p:cNvPr id="7" name="6 Marcador de número de diapositiva"/>
          <p:cNvSpPr>
            <a:spLocks noGrp="1"/>
          </p:cNvSpPr>
          <p:nvPr>
            <p:ph type="sldNum" sz="quarter" idx="12"/>
          </p:nvPr>
        </p:nvSpPr>
        <p:spPr/>
        <p:txBody>
          <a:bodyPr/>
          <a:lstStyle/>
          <a:p>
            <a:fld id="{0DF0E2A3-0FCF-43F8-AFC5-563CBC9F1FBC}" type="slidenum">
              <a:rPr lang="es-VE" smtClean="0"/>
              <a:pPr/>
              <a:t>‹Nº›</a:t>
            </a:fld>
            <a:endParaRPr lang="es-V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6 Marcador de fecha"/>
          <p:cNvSpPr>
            <a:spLocks noGrp="1"/>
          </p:cNvSpPr>
          <p:nvPr>
            <p:ph type="dt" sz="half" idx="10"/>
          </p:nvPr>
        </p:nvSpPr>
        <p:spPr/>
        <p:txBody>
          <a:bodyPr/>
          <a:lstStyle/>
          <a:p>
            <a:fld id="{FEA618CA-174E-43E8-949C-E72223CFFD59}" type="datetimeFigureOut">
              <a:rPr lang="es-VE" smtClean="0"/>
              <a:pPr/>
              <a:t>27-11-2019</a:t>
            </a:fld>
            <a:endParaRPr lang="es-VE" dirty="0"/>
          </a:p>
        </p:txBody>
      </p:sp>
      <p:sp>
        <p:nvSpPr>
          <p:cNvPr id="8" name="7 Marcador de pie de página"/>
          <p:cNvSpPr>
            <a:spLocks noGrp="1"/>
          </p:cNvSpPr>
          <p:nvPr>
            <p:ph type="ftr" sz="quarter" idx="11"/>
          </p:nvPr>
        </p:nvSpPr>
        <p:spPr/>
        <p:txBody>
          <a:bodyPr/>
          <a:lstStyle/>
          <a:p>
            <a:endParaRPr lang="es-VE" dirty="0"/>
          </a:p>
        </p:txBody>
      </p:sp>
      <p:sp>
        <p:nvSpPr>
          <p:cNvPr id="9" name="8 Marcador de número de diapositiva"/>
          <p:cNvSpPr>
            <a:spLocks noGrp="1"/>
          </p:cNvSpPr>
          <p:nvPr>
            <p:ph type="sldNum" sz="quarter" idx="12"/>
          </p:nvPr>
        </p:nvSpPr>
        <p:spPr/>
        <p:txBody>
          <a:bodyPr/>
          <a:lstStyle/>
          <a:p>
            <a:fld id="{0DF0E2A3-0FCF-43F8-AFC5-563CBC9F1FBC}" type="slidenum">
              <a:rPr lang="es-VE" smtClean="0"/>
              <a:pPr/>
              <a:t>‹Nº›</a:t>
            </a:fld>
            <a:endParaRPr lang="es-V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fecha"/>
          <p:cNvSpPr>
            <a:spLocks noGrp="1"/>
          </p:cNvSpPr>
          <p:nvPr>
            <p:ph type="dt" sz="half" idx="10"/>
          </p:nvPr>
        </p:nvSpPr>
        <p:spPr/>
        <p:txBody>
          <a:bodyPr/>
          <a:lstStyle/>
          <a:p>
            <a:fld id="{FEA618CA-174E-43E8-949C-E72223CFFD59}" type="datetimeFigureOut">
              <a:rPr lang="es-VE" smtClean="0"/>
              <a:pPr/>
              <a:t>27-11-2019</a:t>
            </a:fld>
            <a:endParaRPr lang="es-VE" dirty="0"/>
          </a:p>
        </p:txBody>
      </p:sp>
      <p:sp>
        <p:nvSpPr>
          <p:cNvPr id="4" name="3 Marcador de pie de página"/>
          <p:cNvSpPr>
            <a:spLocks noGrp="1"/>
          </p:cNvSpPr>
          <p:nvPr>
            <p:ph type="ftr" sz="quarter" idx="11"/>
          </p:nvPr>
        </p:nvSpPr>
        <p:spPr/>
        <p:txBody>
          <a:bodyPr/>
          <a:lstStyle/>
          <a:p>
            <a:endParaRPr lang="es-VE" dirty="0"/>
          </a:p>
        </p:txBody>
      </p:sp>
      <p:sp>
        <p:nvSpPr>
          <p:cNvPr id="5" name="4 Marcador de número de diapositiva"/>
          <p:cNvSpPr>
            <a:spLocks noGrp="1"/>
          </p:cNvSpPr>
          <p:nvPr>
            <p:ph type="sldNum" sz="quarter" idx="12"/>
          </p:nvPr>
        </p:nvSpPr>
        <p:spPr/>
        <p:txBody>
          <a:bodyPr/>
          <a:lstStyle/>
          <a:p>
            <a:fld id="{0DF0E2A3-0FCF-43F8-AFC5-563CBC9F1FBC}" type="slidenum">
              <a:rPr lang="es-VE" smtClean="0"/>
              <a:pPr/>
              <a:t>‹Nº›</a:t>
            </a:fld>
            <a:endParaRPr lang="es-V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EA618CA-174E-43E8-949C-E72223CFFD59}" type="datetimeFigureOut">
              <a:rPr lang="es-VE" smtClean="0"/>
              <a:pPr/>
              <a:t>27-11-2019</a:t>
            </a:fld>
            <a:endParaRPr lang="es-VE" dirty="0"/>
          </a:p>
        </p:txBody>
      </p:sp>
      <p:sp>
        <p:nvSpPr>
          <p:cNvPr id="3" name="2 Marcador de pie de página"/>
          <p:cNvSpPr>
            <a:spLocks noGrp="1"/>
          </p:cNvSpPr>
          <p:nvPr>
            <p:ph type="ftr" sz="quarter" idx="11"/>
          </p:nvPr>
        </p:nvSpPr>
        <p:spPr/>
        <p:txBody>
          <a:bodyPr/>
          <a:lstStyle/>
          <a:p>
            <a:endParaRPr lang="es-VE" dirty="0"/>
          </a:p>
        </p:txBody>
      </p:sp>
      <p:sp>
        <p:nvSpPr>
          <p:cNvPr id="4" name="3 Marcador de número de diapositiva"/>
          <p:cNvSpPr>
            <a:spLocks noGrp="1"/>
          </p:cNvSpPr>
          <p:nvPr>
            <p:ph type="sldNum" sz="quarter" idx="12"/>
          </p:nvPr>
        </p:nvSpPr>
        <p:spPr/>
        <p:txBody>
          <a:bodyPr/>
          <a:lstStyle/>
          <a:p>
            <a:fld id="{0DF0E2A3-0FCF-43F8-AFC5-563CBC9F1FBC}" type="slidenum">
              <a:rPr lang="es-VE" smtClean="0"/>
              <a:pPr/>
              <a:t>‹Nº›</a:t>
            </a:fld>
            <a:endParaRPr lang="es-V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V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EA618CA-174E-43E8-949C-E72223CFFD59}" type="datetimeFigureOut">
              <a:rPr lang="es-VE" smtClean="0"/>
              <a:pPr/>
              <a:t>27-11-2019</a:t>
            </a:fld>
            <a:endParaRPr lang="es-VE" dirty="0"/>
          </a:p>
        </p:txBody>
      </p:sp>
      <p:sp>
        <p:nvSpPr>
          <p:cNvPr id="6" name="5 Marcador de pie de página"/>
          <p:cNvSpPr>
            <a:spLocks noGrp="1"/>
          </p:cNvSpPr>
          <p:nvPr>
            <p:ph type="ftr" sz="quarter" idx="11"/>
          </p:nvPr>
        </p:nvSpPr>
        <p:spPr/>
        <p:txBody>
          <a:bodyPr/>
          <a:lstStyle/>
          <a:p>
            <a:endParaRPr lang="es-VE" dirty="0"/>
          </a:p>
        </p:txBody>
      </p:sp>
      <p:sp>
        <p:nvSpPr>
          <p:cNvPr id="7" name="6 Marcador de número de diapositiva"/>
          <p:cNvSpPr>
            <a:spLocks noGrp="1"/>
          </p:cNvSpPr>
          <p:nvPr>
            <p:ph type="sldNum" sz="quarter" idx="12"/>
          </p:nvPr>
        </p:nvSpPr>
        <p:spPr/>
        <p:txBody>
          <a:bodyPr/>
          <a:lstStyle/>
          <a:p>
            <a:fld id="{0DF0E2A3-0FCF-43F8-AFC5-563CBC9F1FBC}" type="slidenum">
              <a:rPr lang="es-VE" smtClean="0"/>
              <a:pPr/>
              <a:t>‹Nº›</a:t>
            </a:fld>
            <a:endParaRPr lang="es-V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V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EA618CA-174E-43E8-949C-E72223CFFD59}" type="datetimeFigureOut">
              <a:rPr lang="es-VE" smtClean="0"/>
              <a:pPr/>
              <a:t>27-11-2019</a:t>
            </a:fld>
            <a:endParaRPr lang="es-VE" dirty="0"/>
          </a:p>
        </p:txBody>
      </p:sp>
      <p:sp>
        <p:nvSpPr>
          <p:cNvPr id="6" name="5 Marcador de pie de página"/>
          <p:cNvSpPr>
            <a:spLocks noGrp="1"/>
          </p:cNvSpPr>
          <p:nvPr>
            <p:ph type="ftr" sz="quarter" idx="11"/>
          </p:nvPr>
        </p:nvSpPr>
        <p:spPr/>
        <p:txBody>
          <a:bodyPr/>
          <a:lstStyle/>
          <a:p>
            <a:endParaRPr lang="es-VE" dirty="0"/>
          </a:p>
        </p:txBody>
      </p:sp>
      <p:sp>
        <p:nvSpPr>
          <p:cNvPr id="7" name="6 Marcador de número de diapositiva"/>
          <p:cNvSpPr>
            <a:spLocks noGrp="1"/>
          </p:cNvSpPr>
          <p:nvPr>
            <p:ph type="sldNum" sz="quarter" idx="12"/>
          </p:nvPr>
        </p:nvSpPr>
        <p:spPr/>
        <p:txBody>
          <a:bodyPr/>
          <a:lstStyle/>
          <a:p>
            <a:fld id="{0DF0E2A3-0FCF-43F8-AFC5-563CBC9F1FBC}" type="slidenum">
              <a:rPr lang="es-VE" smtClean="0"/>
              <a:pPr/>
              <a:t>‹Nº›</a:t>
            </a:fld>
            <a:endParaRPr lang="es-V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618CA-174E-43E8-949C-E72223CFFD59}" type="datetimeFigureOut">
              <a:rPr lang="es-VE" smtClean="0"/>
              <a:pPr/>
              <a:t>27-11-2019</a:t>
            </a:fld>
            <a:endParaRPr lang="es-VE"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F0E2A3-0FCF-43F8-AFC5-563CBC9F1FBC}" type="slidenum">
              <a:rPr lang="es-VE" smtClean="0"/>
              <a:pPr/>
              <a:t>‹Nº›</a:t>
            </a:fld>
            <a:endParaRPr lang="es-V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618CA-174E-43E8-949C-E72223CFFD59}" type="datetimeFigureOut">
              <a:rPr lang="es-VE" smtClean="0">
                <a:solidFill>
                  <a:prstClr val="black">
                    <a:tint val="75000"/>
                  </a:prstClr>
                </a:solidFill>
              </a:rPr>
              <a:pPr/>
              <a:t>27-11-2019</a:t>
            </a:fld>
            <a:endParaRPr lang="es-VE" dirty="0">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dirty="0">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F0E2A3-0FCF-43F8-AFC5-563CBC9F1FBC}" type="slidenum">
              <a:rPr lang="es-VE" smtClean="0">
                <a:solidFill>
                  <a:prstClr val="black">
                    <a:tint val="75000"/>
                  </a:prstClr>
                </a:solidFill>
              </a:rPr>
              <a:pPr/>
              <a:t>‹Nº›</a:t>
            </a:fld>
            <a:endParaRPr lang="es-VE" dirty="0">
              <a:solidFill>
                <a:prstClr val="black">
                  <a:tint val="75000"/>
                </a:prstClr>
              </a:solidFill>
            </a:endParaRPr>
          </a:p>
        </p:txBody>
      </p:sp>
    </p:spTree>
    <p:extLst>
      <p:ext uri="{BB962C8B-B14F-4D97-AF65-F5344CB8AC3E}">
        <p14:creationId xmlns:p14="http://schemas.microsoft.com/office/powerpoint/2010/main" val="11684450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Ok_tTUhamY4" TargetMode="External"/><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eg"/><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8.jpeg"/><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4"/>
          <p:cNvSpPr>
            <a:spLocks noChangeArrowheads="1"/>
          </p:cNvSpPr>
          <p:nvPr/>
        </p:nvSpPr>
        <p:spPr bwMode="auto">
          <a:xfrm>
            <a:off x="500034" y="1948770"/>
            <a:ext cx="7959755" cy="400110"/>
          </a:xfrm>
          <a:prstGeom prst="rect">
            <a:avLst/>
          </a:prstGeom>
          <a:noFill/>
          <a:ln w="9525">
            <a:noFill/>
            <a:miter lim="800000"/>
            <a:headEnd/>
            <a:tailEnd/>
          </a:ln>
          <a:effectLst/>
        </p:spPr>
        <p:txBody>
          <a:bodyPr wrap="square">
            <a:spAutoFit/>
          </a:bodyPr>
          <a:lstStyle/>
          <a:p>
            <a:pPr algn="ctr">
              <a:spcBef>
                <a:spcPct val="50000"/>
              </a:spcBef>
            </a:pPr>
            <a:r>
              <a:rPr kumimoji="1" lang="es-VE" sz="2000" b="1" dirty="0">
                <a:solidFill>
                  <a:prstClr val="black">
                    <a:lumMod val="95000"/>
                    <a:lumOff val="5000"/>
                  </a:prstClr>
                </a:solidFill>
                <a:latin typeface="Lucida Bright" pitchFamily="18" charset="0"/>
              </a:rPr>
              <a:t>Trabajo de </a:t>
            </a:r>
            <a:r>
              <a:rPr kumimoji="1" lang="es-VE" sz="2000" b="1" dirty="0" smtClean="0">
                <a:solidFill>
                  <a:prstClr val="black">
                    <a:lumMod val="95000"/>
                    <a:lumOff val="5000"/>
                  </a:prstClr>
                </a:solidFill>
                <a:latin typeface="Lucida Bright" pitchFamily="18" charset="0"/>
              </a:rPr>
              <a:t>Investigación </a:t>
            </a:r>
            <a:r>
              <a:rPr kumimoji="1" lang="es-VE" sz="2000" b="1" dirty="0">
                <a:solidFill>
                  <a:prstClr val="black">
                    <a:lumMod val="95000"/>
                    <a:lumOff val="5000"/>
                  </a:prstClr>
                </a:solidFill>
                <a:latin typeface="Lucida Bright" pitchFamily="18" charset="0"/>
              </a:rPr>
              <a:t>previo a la obtención del título de </a:t>
            </a:r>
            <a:r>
              <a:rPr kumimoji="1" lang="es-ES" sz="2000" b="1" dirty="0" smtClean="0">
                <a:solidFill>
                  <a:prstClr val="black">
                    <a:lumMod val="95000"/>
                    <a:lumOff val="5000"/>
                  </a:prstClr>
                </a:solidFill>
                <a:latin typeface="Lucida Bright" pitchFamily="18" charset="0"/>
              </a:rPr>
              <a:t>:</a:t>
            </a:r>
            <a:endParaRPr kumimoji="1" lang="es-ES" sz="2000" b="1" dirty="0">
              <a:solidFill>
                <a:prstClr val="black">
                  <a:lumMod val="95000"/>
                  <a:lumOff val="5000"/>
                </a:prstClr>
              </a:solidFill>
              <a:latin typeface="Lucida Bright" pitchFamily="18" charset="0"/>
            </a:endParaRPr>
          </a:p>
        </p:txBody>
      </p:sp>
      <p:sp>
        <p:nvSpPr>
          <p:cNvPr id="12" name="Text Box 15"/>
          <p:cNvSpPr txBox="1">
            <a:spLocks noChangeArrowheads="1"/>
          </p:cNvSpPr>
          <p:nvPr/>
        </p:nvSpPr>
        <p:spPr bwMode="auto">
          <a:xfrm>
            <a:off x="500034" y="4254187"/>
            <a:ext cx="7926959" cy="1015663"/>
          </a:xfrm>
          <a:prstGeom prst="rect">
            <a:avLst/>
          </a:prstGeom>
          <a:noFill/>
          <a:ln w="9525">
            <a:noFill/>
            <a:miter lim="800000"/>
            <a:headEnd/>
            <a:tailEnd/>
          </a:ln>
          <a:effectLst>
            <a:outerShdw blurRad="965200" dist="50800" dir="5400000" sx="139000" sy="139000" algn="ctr" rotWithShape="0">
              <a:schemeClr val="tx1">
                <a:alpha val="16000"/>
              </a:schemeClr>
            </a:outerShdw>
          </a:effectLst>
        </p:spPr>
        <p:txBody>
          <a:bodyPr wrap="square">
            <a:spAutoFit/>
          </a:bodyPr>
          <a:lstStyle/>
          <a:p>
            <a:pPr algn="ctr"/>
            <a:r>
              <a:rPr kumimoji="1" lang="es-ES" sz="2000" b="1" u="sng" dirty="0" smtClean="0">
                <a:solidFill>
                  <a:prstClr val="black"/>
                </a:solidFill>
                <a:latin typeface="Lucida Bright" pitchFamily="18" charset="0"/>
              </a:rPr>
              <a:t>Autores</a:t>
            </a:r>
            <a:r>
              <a:rPr kumimoji="1" lang="es-ES" sz="2000" b="1" dirty="0" smtClean="0">
                <a:solidFill>
                  <a:prstClr val="black"/>
                </a:solidFill>
                <a:latin typeface="Lucida Bright" pitchFamily="18" charset="0"/>
              </a:rPr>
              <a:t>:</a:t>
            </a:r>
          </a:p>
          <a:p>
            <a:pPr algn="ctr"/>
            <a:r>
              <a:rPr kumimoji="1" lang="es-ES" sz="2000" b="1" dirty="0">
                <a:solidFill>
                  <a:prstClr val="black"/>
                </a:solidFill>
                <a:latin typeface="Lucida Bright" pitchFamily="18" charset="0"/>
              </a:rPr>
              <a:t>Ávila </a:t>
            </a:r>
            <a:r>
              <a:rPr kumimoji="1" lang="es-ES" sz="2000" b="1" dirty="0" smtClean="0">
                <a:solidFill>
                  <a:prstClr val="black"/>
                </a:solidFill>
                <a:latin typeface="Lucida Bright" pitchFamily="18" charset="0"/>
              </a:rPr>
              <a:t>Balseca Ángel </a:t>
            </a:r>
            <a:r>
              <a:rPr kumimoji="1" lang="es-ES" sz="2000" b="1" dirty="0">
                <a:solidFill>
                  <a:prstClr val="black"/>
                </a:solidFill>
                <a:latin typeface="Lucida Bright" pitchFamily="18" charset="0"/>
              </a:rPr>
              <a:t>Roberto</a:t>
            </a:r>
            <a:endParaRPr kumimoji="1" lang="es-ES" sz="2000" b="1" dirty="0" smtClean="0">
              <a:solidFill>
                <a:prstClr val="black"/>
              </a:solidFill>
              <a:latin typeface="Lucida Bright" pitchFamily="18" charset="0"/>
            </a:endParaRPr>
          </a:p>
          <a:p>
            <a:pPr algn="ctr"/>
            <a:r>
              <a:rPr kumimoji="1" lang="es-EC" sz="2000" b="1" dirty="0" smtClean="0">
                <a:solidFill>
                  <a:prstClr val="black"/>
                </a:solidFill>
                <a:latin typeface="Lucida Bright" pitchFamily="18" charset="0"/>
              </a:rPr>
              <a:t>Banda Poma, Krupzkaya Ivanova</a:t>
            </a:r>
            <a:endParaRPr kumimoji="1" lang="es-ES" sz="2000" b="1" dirty="0">
              <a:solidFill>
                <a:prstClr val="black"/>
              </a:solidFill>
              <a:latin typeface="Lucida Bright" pitchFamily="18" charset="0"/>
            </a:endParaRPr>
          </a:p>
        </p:txBody>
      </p:sp>
      <p:sp>
        <p:nvSpPr>
          <p:cNvPr id="14" name="Rectangle 14"/>
          <p:cNvSpPr>
            <a:spLocks noChangeArrowheads="1"/>
          </p:cNvSpPr>
          <p:nvPr/>
        </p:nvSpPr>
        <p:spPr bwMode="auto">
          <a:xfrm>
            <a:off x="571472" y="2500212"/>
            <a:ext cx="8001056" cy="431272"/>
          </a:xfrm>
          <a:prstGeom prst="rect">
            <a:avLst/>
          </a:prstGeom>
          <a:noFill/>
          <a:ln w="9525">
            <a:noFill/>
            <a:miter lim="800000"/>
            <a:headEnd/>
            <a:tailEnd/>
          </a:ln>
          <a:effectLst/>
        </p:spPr>
        <p:txBody>
          <a:bodyPr wrap="square">
            <a:spAutoFit/>
          </a:bodyPr>
          <a:lstStyle/>
          <a:p>
            <a:pPr algn="ctr">
              <a:lnSpc>
                <a:spcPct val="120000"/>
              </a:lnSpc>
              <a:spcBef>
                <a:spcPct val="50000"/>
              </a:spcBef>
            </a:pPr>
            <a:r>
              <a:rPr lang="es-EC" sz="2000" dirty="0" smtClean="0">
                <a:solidFill>
                  <a:schemeClr val="accent2">
                    <a:lumMod val="75000"/>
                  </a:schemeClr>
                </a:solidFill>
                <a:effectLst>
                  <a:outerShdw blurRad="38100" dist="38100" dir="2700000" algn="tl">
                    <a:srgbClr val="000000">
                      <a:alpha val="43137"/>
                    </a:srgbClr>
                  </a:outerShdw>
                </a:effectLst>
                <a:latin typeface="Algerian" panose="04020705040A02060702" pitchFamily="82" charset="0"/>
              </a:rPr>
              <a:t>MAGISTER EN </a:t>
            </a:r>
            <a:r>
              <a:rPr lang="es-EC" sz="2000" dirty="0">
                <a:solidFill>
                  <a:schemeClr val="accent2">
                    <a:lumMod val="75000"/>
                  </a:schemeClr>
                </a:solidFill>
                <a:effectLst>
                  <a:outerShdw blurRad="38100" dist="38100" dir="2700000" algn="tl">
                    <a:srgbClr val="000000">
                      <a:alpha val="43137"/>
                    </a:srgbClr>
                  </a:outerShdw>
                </a:effectLst>
                <a:latin typeface="Algerian" panose="04020705040A02060702" pitchFamily="82" charset="0"/>
              </a:rPr>
              <a:t>RECREACIÓN Y TIEMPO LIBRE</a:t>
            </a:r>
            <a:endParaRPr kumimoji="1" lang="es-ES" sz="2000" b="1" cap="all" dirty="0">
              <a:ln w="19050" cmpd="sng">
                <a:solidFill>
                  <a:sysClr val="windowText" lastClr="000000"/>
                </a:solidFill>
                <a:prstDash val="solid"/>
              </a:ln>
              <a:solidFill>
                <a:schemeClr val="accent2">
                  <a:lumMod val="75000"/>
                </a:schemeClr>
              </a:solidFill>
              <a:effectLst>
                <a:outerShdw blurRad="38100" dist="38100" dir="2700000" algn="tl">
                  <a:srgbClr val="000000">
                    <a:alpha val="43137"/>
                  </a:srgbClr>
                </a:outerShdw>
              </a:effectLst>
              <a:latin typeface="Algerian" panose="04020705040A02060702" pitchFamily="82" charset="0"/>
            </a:endParaRPr>
          </a:p>
        </p:txBody>
      </p:sp>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3506" y="109073"/>
            <a:ext cx="1680013" cy="1680013"/>
          </a:xfrm>
          <a:prstGeom prst="rect">
            <a:avLst/>
          </a:prstGeom>
        </p:spPr>
      </p:pic>
      <p:sp>
        <p:nvSpPr>
          <p:cNvPr id="9" name="Text Box 3"/>
          <p:cNvSpPr txBox="1">
            <a:spLocks noChangeArrowheads="1"/>
          </p:cNvSpPr>
          <p:nvPr/>
        </p:nvSpPr>
        <p:spPr bwMode="auto">
          <a:xfrm>
            <a:off x="467544" y="3142709"/>
            <a:ext cx="8136904" cy="646331"/>
          </a:xfrm>
          <a:prstGeom prst="rect">
            <a:avLst/>
          </a:prstGeom>
          <a:solidFill>
            <a:schemeClr val="accent6">
              <a:lumMod val="20000"/>
              <a:lumOff val="80000"/>
              <a:alpha val="61000"/>
            </a:schemeClr>
          </a:solidFill>
          <a:ln w="9525">
            <a:noFill/>
            <a:miter lim="800000"/>
            <a:headEnd/>
            <a:tailEnd/>
          </a:ln>
          <a:effectLst/>
        </p:spPr>
        <p:txBody>
          <a:bodyPr wrap="square">
            <a:spAutoFit/>
          </a:bodyPr>
          <a:lstStyle/>
          <a:p>
            <a:pPr algn="ctr"/>
            <a:r>
              <a:rPr lang="es-ES" b="1" dirty="0" smtClean="0"/>
              <a:t>“</a:t>
            </a:r>
            <a:r>
              <a:rPr lang="es-EC" b="1" dirty="0"/>
              <a:t>RECREACIÓN LABORAL Y RELACIONES INTERPERSONALES EN LOS FUNCIONARIOS DE LA RESIDENCIA DE LA UNIVERSIDAD DE LAS FUERZAS ARMADAS - ESPE</a:t>
            </a:r>
            <a:r>
              <a:rPr lang="es-ES" b="1" dirty="0" smtClean="0"/>
              <a:t>”</a:t>
            </a:r>
            <a:endParaRPr lang="es-VE" b="1" dirty="0" smtClean="0">
              <a:solidFill>
                <a:prstClr val="black"/>
              </a:solidFill>
            </a:endParaRPr>
          </a:p>
        </p:txBody>
      </p:sp>
      <p:sp>
        <p:nvSpPr>
          <p:cNvPr id="10" name="Text Box 5"/>
          <p:cNvSpPr txBox="1">
            <a:spLocks noChangeArrowheads="1"/>
          </p:cNvSpPr>
          <p:nvPr/>
        </p:nvSpPr>
        <p:spPr bwMode="auto">
          <a:xfrm>
            <a:off x="827584" y="5662989"/>
            <a:ext cx="3744416" cy="584775"/>
          </a:xfrm>
          <a:prstGeom prst="rect">
            <a:avLst/>
          </a:prstGeom>
          <a:noFill/>
          <a:ln w="9525">
            <a:noFill/>
            <a:miter lim="800000"/>
            <a:headEnd/>
            <a:tailEnd/>
          </a:ln>
          <a:effectLst/>
        </p:spPr>
        <p:txBody>
          <a:bodyPr wrap="square">
            <a:spAutoFit/>
          </a:bodyPr>
          <a:lstStyle/>
          <a:p>
            <a:r>
              <a:rPr lang="es-MX" sz="1400" b="1" u="sng" dirty="0">
                <a:solidFill>
                  <a:srgbClr val="000000"/>
                </a:solidFill>
                <a:latin typeface="Tahoma" pitchFamily="34" charset="0"/>
              </a:rPr>
              <a:t>DIRECTOR</a:t>
            </a:r>
            <a:r>
              <a:rPr lang="es-MX" sz="1400" b="1" dirty="0">
                <a:solidFill>
                  <a:srgbClr val="000000"/>
                </a:solidFill>
                <a:latin typeface="Tahoma" pitchFamily="34" charset="0"/>
              </a:rPr>
              <a:t>:</a:t>
            </a:r>
          </a:p>
          <a:p>
            <a:r>
              <a:rPr lang="es-EC" b="1" dirty="0"/>
              <a:t>MSC. SALAZAR ARANGO, </a:t>
            </a:r>
            <a:r>
              <a:rPr lang="es-EC" b="1" dirty="0" smtClean="0"/>
              <a:t>EDWAR</a:t>
            </a:r>
            <a:endParaRPr lang="es-MX" b="1" dirty="0">
              <a:solidFill>
                <a:srgbClr val="000000"/>
              </a:solidFill>
              <a:latin typeface="Tahoma" pitchFamily="34" charset="0"/>
            </a:endParaRPr>
          </a:p>
        </p:txBody>
      </p:sp>
      <p:sp>
        <p:nvSpPr>
          <p:cNvPr id="15" name="14 Rectángulo"/>
          <p:cNvSpPr/>
          <p:nvPr/>
        </p:nvSpPr>
        <p:spPr>
          <a:xfrm>
            <a:off x="5148064" y="5674022"/>
            <a:ext cx="3600400" cy="861774"/>
          </a:xfrm>
          <a:prstGeom prst="rect">
            <a:avLst/>
          </a:prstGeom>
        </p:spPr>
        <p:txBody>
          <a:bodyPr wrap="square">
            <a:spAutoFit/>
          </a:bodyPr>
          <a:lstStyle/>
          <a:p>
            <a:r>
              <a:rPr lang="es-MX" sz="1400" b="1" u="sng" dirty="0" smtClean="0">
                <a:solidFill>
                  <a:srgbClr val="000000"/>
                </a:solidFill>
                <a:latin typeface="Tahoma" pitchFamily="34" charset="0"/>
              </a:rPr>
              <a:t>CODIRECTOR</a:t>
            </a:r>
            <a:r>
              <a:rPr lang="es-MX" sz="1400" b="1" dirty="0" smtClean="0">
                <a:solidFill>
                  <a:srgbClr val="000000"/>
                </a:solidFill>
                <a:latin typeface="Tahoma" pitchFamily="34" charset="0"/>
              </a:rPr>
              <a:t>:</a:t>
            </a:r>
          </a:p>
          <a:p>
            <a:r>
              <a:rPr lang="es-MX" b="1" dirty="0" smtClean="0"/>
              <a:t>MSC. VACA MARIO</a:t>
            </a:r>
            <a:endParaRPr lang="es-MX" b="1" dirty="0"/>
          </a:p>
          <a:p>
            <a:endParaRPr lang="es-MX" b="1" dirty="0" smtClean="0">
              <a:solidFill>
                <a:srgbClr val="000000"/>
              </a:solidFill>
              <a:latin typeface="Tahoma" pitchFamily="34" charset="0"/>
            </a:endParaRPr>
          </a:p>
        </p:txBody>
      </p:sp>
    </p:spTree>
    <p:extLst>
      <p:ext uri="{BB962C8B-B14F-4D97-AF65-F5344CB8AC3E}">
        <p14:creationId xmlns:p14="http://schemas.microsoft.com/office/powerpoint/2010/main" val="60226424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p:tgtEl>
                                          <p:spTgt spid="11"/>
                                        </p:tgtEl>
                                        <p:attrNameLst>
                                          <p:attrName>ppt_y</p:attrName>
                                        </p:attrNameLst>
                                      </p:cBhvr>
                                      <p:tavLst>
                                        <p:tav tm="0">
                                          <p:val>
                                            <p:strVal val="#ppt_y-#ppt_h*1.125000"/>
                                          </p:val>
                                        </p:tav>
                                        <p:tav tm="100000">
                                          <p:val>
                                            <p:strVal val="#ppt_y"/>
                                          </p:val>
                                        </p:tav>
                                      </p:tavLst>
                                    </p:anim>
                                    <p:animEffect transition="in" filter="wipe(down)">
                                      <p:cBhvr>
                                        <p:cTn id="8" dur="1000"/>
                                        <p:tgtEl>
                                          <p:spTgt spid="11"/>
                                        </p:tgtEl>
                                      </p:cBhvr>
                                    </p:animEffect>
                                  </p:childTnLst>
                                </p:cTn>
                              </p:par>
                            </p:childTnLst>
                          </p:cTn>
                        </p:par>
                        <p:par>
                          <p:cTn id="9" fill="hold">
                            <p:stCondLst>
                              <p:cond delay="1000"/>
                            </p:stCondLst>
                            <p:childTnLst>
                              <p:par>
                                <p:cTn id="10" presetID="12" presetClass="entr" presetSubtype="1"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p:tgtEl>
                                          <p:spTgt spid="14"/>
                                        </p:tgtEl>
                                        <p:attrNameLst>
                                          <p:attrName>ppt_y</p:attrName>
                                        </p:attrNameLst>
                                      </p:cBhvr>
                                      <p:tavLst>
                                        <p:tav tm="0">
                                          <p:val>
                                            <p:strVal val="#ppt_y-#ppt_h*1.125000"/>
                                          </p:val>
                                        </p:tav>
                                        <p:tav tm="100000">
                                          <p:val>
                                            <p:strVal val="#ppt_y"/>
                                          </p:val>
                                        </p:tav>
                                      </p:tavLst>
                                    </p:anim>
                                    <p:animEffect transition="in" filter="wipe(down)">
                                      <p:cBhvr>
                                        <p:cTn id="13" dur="1000"/>
                                        <p:tgtEl>
                                          <p:spTgt spid="14"/>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1000"/>
                                        <p:tgtEl>
                                          <p:spTgt spid="12"/>
                                        </p:tgtEl>
                                        <p:attrNameLst>
                                          <p:attrName>ppt_y</p:attrName>
                                        </p:attrNameLst>
                                      </p:cBhvr>
                                      <p:tavLst>
                                        <p:tav tm="0">
                                          <p:val>
                                            <p:strVal val="#ppt_y-#ppt_h*1.125000"/>
                                          </p:val>
                                        </p:tav>
                                        <p:tav tm="100000">
                                          <p:val>
                                            <p:strVal val="#ppt_y"/>
                                          </p:val>
                                        </p:tav>
                                      </p:tavLst>
                                    </p:anim>
                                    <p:animEffect transition="in" filter="wipe(down)">
                                      <p:cBhvr>
                                        <p:cTn id="17" dur="1000"/>
                                        <p:tgtEl>
                                          <p:spTgt spid="12"/>
                                        </p:tgtEl>
                                      </p:cBhvr>
                                    </p:animEffect>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dissolve">
                                      <p:cBhvr>
                                        <p:cTn id="21" dur="1000"/>
                                        <p:tgtEl>
                                          <p:spTgt spid="9">
                                            <p:txEl>
                                              <p:pRg st="0" end="0"/>
                                            </p:txEl>
                                          </p:spTgt>
                                        </p:tgtEl>
                                      </p:cBhvr>
                                    </p:animEffect>
                                  </p:childTnLst>
                                </p:cTn>
                              </p:par>
                            </p:childTnLst>
                          </p:cTn>
                        </p:par>
                        <p:par>
                          <p:cTn id="22" fill="hold">
                            <p:stCondLst>
                              <p:cond delay="3000"/>
                            </p:stCondLst>
                            <p:childTnLst>
                              <p:par>
                                <p:cTn id="23" presetID="9"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ox(in)">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9" grpId="0" build="p" autoUpdateAnimBg="0"/>
      <p:bldP spid="10"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AutoShape 19"/>
          <p:cNvSpPr>
            <a:spLocks noChangeArrowheads="1"/>
          </p:cNvSpPr>
          <p:nvPr/>
        </p:nvSpPr>
        <p:spPr bwMode="auto">
          <a:xfrm>
            <a:off x="773097" y="1428736"/>
            <a:ext cx="1655763" cy="914400"/>
          </a:xfrm>
          <a:prstGeom prst="wave">
            <a:avLst>
              <a:gd name="adj1" fmla="val 13005"/>
              <a:gd name="adj2" fmla="val 0"/>
            </a:avLst>
          </a:prstGeom>
          <a:blipFill>
            <a:blip r:embed="rId3"/>
            <a:tile tx="0" ty="0" sx="100000" sy="100000" flip="none" algn="tl"/>
          </a:blipFill>
          <a:ln w="28575" cap="flat" cmpd="sng" algn="ctr">
            <a:solidFill>
              <a:sysClr val="windowText" lastClr="000000"/>
            </a:solidFill>
            <a:prstDash val="solid"/>
            <a:headEnd/>
            <a:tailEnd/>
          </a:ln>
          <a:effectLst>
            <a:outerShdw blurRad="40000" dist="20000" dir="5400000" rotWithShape="0">
              <a:srgbClr val="000000">
                <a:alpha val="38000"/>
              </a:srgbClr>
            </a:outerShdw>
          </a:effectLst>
        </p:spPr>
        <p:txBody>
          <a:bodyPr wrap="none" anchor="ctr"/>
          <a:lstStyle/>
          <a:p>
            <a:pPr algn="ctr"/>
            <a:r>
              <a:rPr lang="es-EC" sz="1600" smtClean="0"/>
              <a:t>Chávez Enrique </a:t>
            </a:r>
            <a:endParaRPr lang="es-ES_tradnl" sz="1600" b="1" kern="0" dirty="0">
              <a:solidFill>
                <a:prstClr val="black"/>
              </a:solidFill>
              <a:latin typeface="Calibri"/>
            </a:endParaRPr>
          </a:p>
        </p:txBody>
      </p:sp>
      <p:sp>
        <p:nvSpPr>
          <p:cNvPr id="30" name="AutoShape 21"/>
          <p:cNvSpPr>
            <a:spLocks noChangeArrowheads="1"/>
          </p:cNvSpPr>
          <p:nvPr/>
        </p:nvSpPr>
        <p:spPr bwMode="auto">
          <a:xfrm>
            <a:off x="6678323" y="1268760"/>
            <a:ext cx="1854117" cy="1002938"/>
          </a:xfrm>
          <a:prstGeom prst="wave">
            <a:avLst>
              <a:gd name="adj1" fmla="val 13005"/>
              <a:gd name="adj2" fmla="val 0"/>
            </a:avLst>
          </a:prstGeom>
          <a:blipFill>
            <a:blip r:embed="rId3"/>
            <a:tile tx="0" ty="0" sx="100000" sy="100000" flip="none" algn="tl"/>
          </a:blipFill>
          <a:ln w="28575" cap="flat" cmpd="sng" algn="ctr">
            <a:solidFill>
              <a:sysClr val="windowText" lastClr="000000"/>
            </a:solidFill>
            <a:prstDash val="solid"/>
            <a:headEnd/>
            <a:tailEnd/>
          </a:ln>
          <a:effectLst>
            <a:outerShdw blurRad="40000" dist="20000" dir="5400000" rotWithShape="0">
              <a:srgbClr val="000000">
                <a:alpha val="38000"/>
              </a:srgbClr>
            </a:outerShdw>
          </a:effectLst>
        </p:spPr>
        <p:txBody>
          <a:bodyPr wrap="none" anchor="ctr"/>
          <a:lstStyle/>
          <a:p>
            <a:pPr algn="ctr"/>
            <a:r>
              <a:rPr lang="es-ES" dirty="0"/>
              <a:t>Hernández, 2018</a:t>
            </a:r>
            <a:endParaRPr lang="es-ES_tradnl" b="1" kern="0" dirty="0">
              <a:solidFill>
                <a:prstClr val="black"/>
              </a:solidFill>
            </a:endParaRPr>
          </a:p>
        </p:txBody>
      </p:sp>
      <p:sp>
        <p:nvSpPr>
          <p:cNvPr id="32" name="AutoShape 25"/>
          <p:cNvSpPr>
            <a:spLocks noChangeArrowheads="1"/>
          </p:cNvSpPr>
          <p:nvPr/>
        </p:nvSpPr>
        <p:spPr bwMode="auto">
          <a:xfrm rot="5400000">
            <a:off x="1354910" y="2348534"/>
            <a:ext cx="503240" cy="358775"/>
          </a:xfrm>
          <a:custGeom>
            <a:avLst/>
            <a:gdLst>
              <a:gd name="T0" fmla="*/ 647700 w 21600"/>
              <a:gd name="T1" fmla="*/ 0 h 21600"/>
              <a:gd name="T2" fmla="*/ 0 w 21600"/>
              <a:gd name="T3" fmla="*/ 179388 h 21600"/>
              <a:gd name="T4" fmla="*/ 647700 w 21600"/>
              <a:gd name="T5" fmla="*/ 358775 h 21600"/>
              <a:gd name="T6" fmla="*/ 863600 w 21600"/>
              <a:gd name="T7" fmla="*/ 17938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3"/>
          </a:solidFill>
          <a:ln w="28575" cap="flat" cmpd="sng" algn="ctr">
            <a:solidFill>
              <a:sysClr val="windowText" lastClr="000000"/>
            </a:solidFill>
            <a:prstDash val="solid"/>
            <a:headEnd/>
            <a:tailEnd/>
          </a:ln>
          <a:effectLst>
            <a:outerShdw blurRad="40000" dist="20000" dir="5400000" rotWithShape="0">
              <a:srgbClr val="000000">
                <a:alpha val="38000"/>
              </a:srgbClr>
            </a:outerShdw>
          </a:effectLst>
        </p:spPr>
        <p:txBody>
          <a:bodyPr wrap="none" anchor="ctr"/>
          <a:lstStyle/>
          <a:p>
            <a:endParaRPr lang="es-VE" kern="0" dirty="0">
              <a:solidFill>
                <a:prstClr val="black"/>
              </a:solidFill>
              <a:latin typeface="Calibri"/>
            </a:endParaRPr>
          </a:p>
        </p:txBody>
      </p:sp>
      <p:sp>
        <p:nvSpPr>
          <p:cNvPr id="33" name="AutoShape 27"/>
          <p:cNvSpPr>
            <a:spLocks noChangeArrowheads="1"/>
          </p:cNvSpPr>
          <p:nvPr/>
        </p:nvSpPr>
        <p:spPr bwMode="auto">
          <a:xfrm rot="5400000">
            <a:off x="4320380" y="2565944"/>
            <a:ext cx="503240" cy="358775"/>
          </a:xfrm>
          <a:custGeom>
            <a:avLst/>
            <a:gdLst>
              <a:gd name="T0" fmla="*/ 647700 w 21600"/>
              <a:gd name="T1" fmla="*/ 0 h 21600"/>
              <a:gd name="T2" fmla="*/ 0 w 21600"/>
              <a:gd name="T3" fmla="*/ 179388 h 21600"/>
              <a:gd name="T4" fmla="*/ 647700 w 21600"/>
              <a:gd name="T5" fmla="*/ 358775 h 21600"/>
              <a:gd name="T6" fmla="*/ 863600 w 21600"/>
              <a:gd name="T7" fmla="*/ 17938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3"/>
          </a:solidFill>
          <a:ln w="28575" cap="flat" cmpd="sng" algn="ctr">
            <a:solidFill>
              <a:sysClr val="windowText" lastClr="000000"/>
            </a:solidFill>
            <a:prstDash val="solid"/>
            <a:headEnd/>
            <a:tailEnd/>
          </a:ln>
          <a:effectLst>
            <a:outerShdw blurRad="40000" dist="20000" dir="5400000" rotWithShape="0">
              <a:srgbClr val="000000">
                <a:alpha val="38000"/>
              </a:srgbClr>
            </a:outerShdw>
          </a:effectLst>
        </p:spPr>
        <p:txBody>
          <a:bodyPr wrap="none" anchor="ctr"/>
          <a:lstStyle/>
          <a:p>
            <a:endParaRPr lang="es-VE" kern="0" dirty="0">
              <a:solidFill>
                <a:prstClr val="black"/>
              </a:solidFill>
              <a:latin typeface="Calibri"/>
            </a:endParaRPr>
          </a:p>
        </p:txBody>
      </p:sp>
      <p:sp>
        <p:nvSpPr>
          <p:cNvPr id="34" name="AutoShape 28"/>
          <p:cNvSpPr>
            <a:spLocks noChangeArrowheads="1"/>
          </p:cNvSpPr>
          <p:nvPr/>
        </p:nvSpPr>
        <p:spPr bwMode="auto">
          <a:xfrm rot="5400000">
            <a:off x="7285850" y="2277096"/>
            <a:ext cx="503239" cy="358775"/>
          </a:xfrm>
          <a:custGeom>
            <a:avLst/>
            <a:gdLst>
              <a:gd name="T0" fmla="*/ 647700 w 21600"/>
              <a:gd name="T1" fmla="*/ 0 h 21600"/>
              <a:gd name="T2" fmla="*/ 0 w 21600"/>
              <a:gd name="T3" fmla="*/ 179388 h 21600"/>
              <a:gd name="T4" fmla="*/ 647700 w 21600"/>
              <a:gd name="T5" fmla="*/ 358775 h 21600"/>
              <a:gd name="T6" fmla="*/ 863600 w 21600"/>
              <a:gd name="T7" fmla="*/ 17938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3"/>
          </a:solidFill>
          <a:ln w="28575" cap="flat" cmpd="sng" algn="ctr">
            <a:solidFill>
              <a:sysClr val="windowText" lastClr="000000"/>
            </a:solidFill>
            <a:prstDash val="solid"/>
            <a:headEnd/>
            <a:tailEnd/>
          </a:ln>
          <a:effectLst>
            <a:outerShdw blurRad="40000" dist="20000" dir="5400000" rotWithShape="0">
              <a:srgbClr val="000000">
                <a:alpha val="38000"/>
              </a:srgbClr>
            </a:outerShdw>
          </a:effectLst>
        </p:spPr>
        <p:txBody>
          <a:bodyPr wrap="none" anchor="ctr"/>
          <a:lstStyle/>
          <a:p>
            <a:endParaRPr lang="es-VE" kern="0" dirty="0">
              <a:solidFill>
                <a:prstClr val="black"/>
              </a:solidFill>
              <a:latin typeface="Calibri"/>
            </a:endParaRPr>
          </a:p>
        </p:txBody>
      </p:sp>
      <p:sp>
        <p:nvSpPr>
          <p:cNvPr id="40" name="39 Pergamino horizontal"/>
          <p:cNvSpPr/>
          <p:nvPr/>
        </p:nvSpPr>
        <p:spPr>
          <a:xfrm>
            <a:off x="2195736" y="260648"/>
            <a:ext cx="4429155" cy="818012"/>
          </a:xfrm>
          <a:prstGeom prst="horizontalScroll">
            <a:avLst/>
          </a:prstGeom>
          <a:blipFill>
            <a:blip r:embed="rId4"/>
            <a:tile tx="0" ty="0" sx="100000" sy="100000" flip="none" algn="tl"/>
          </a:blipFill>
          <a:ln w="25400" cap="flat" cmpd="sng" algn="ctr">
            <a:solidFill>
              <a:sysClr val="windowText" lastClr="000000"/>
            </a:solidFill>
            <a:prstDash val="solid"/>
          </a:ln>
          <a:effectLst>
            <a:outerShdw blurRad="50800" dist="50800" dir="5400000" algn="ctr" rotWithShape="0">
              <a:schemeClr val="accent2">
                <a:lumMod val="40000"/>
                <a:lumOff val="60000"/>
              </a:schemeClr>
            </a:outerShdw>
          </a:effectLst>
        </p:spPr>
        <p:txBody>
          <a:bodyPr rtlCol="0" anchor="ctr"/>
          <a:lstStyle/>
          <a:p>
            <a:pPr algn="ctr"/>
            <a:r>
              <a:rPr lang="es-VE" sz="2800" b="1" kern="0" dirty="0" smtClean="0">
                <a:solidFill>
                  <a:prstClr val="black"/>
                </a:solidFill>
                <a:latin typeface="Pristina" pitchFamily="66" charset="0"/>
              </a:rPr>
              <a:t>Antecedentes de la Investigación</a:t>
            </a:r>
            <a:endParaRPr lang="es-VE" sz="2800" kern="0" dirty="0" smtClean="0">
              <a:solidFill>
                <a:prstClr val="white"/>
              </a:solidFill>
              <a:latin typeface="Calibri"/>
            </a:endParaRPr>
          </a:p>
        </p:txBody>
      </p:sp>
      <p:sp>
        <p:nvSpPr>
          <p:cNvPr id="41" name="40 Flecha derecha"/>
          <p:cNvSpPr/>
          <p:nvPr/>
        </p:nvSpPr>
        <p:spPr>
          <a:xfrm rot="5400000">
            <a:off x="1373059" y="4334515"/>
            <a:ext cx="500066" cy="857256"/>
          </a:xfrm>
          <a:prstGeom prst="rightArrow">
            <a:avLst/>
          </a:prstGeom>
          <a:solidFill>
            <a:schemeClr val="accent3"/>
          </a:solidFill>
          <a:ln w="28575" cap="flat" cmpd="sng" algn="ctr">
            <a:solidFill>
              <a:sysClr val="windowText" lastClr="000000"/>
            </a:solidFill>
            <a:prstDash val="solid"/>
            <a:headEnd/>
            <a:tailEnd/>
          </a:ln>
          <a:effectLst>
            <a:outerShdw blurRad="40000" dist="20000" dir="5400000" rotWithShape="0">
              <a:srgbClr val="000000">
                <a:alpha val="38000"/>
              </a:srgbClr>
            </a:outerShdw>
          </a:effectLst>
        </p:spPr>
        <p:txBody>
          <a:bodyPr wrap="none" anchor="ctr"/>
          <a:lstStyle/>
          <a:p>
            <a:endParaRPr lang="es-VE" kern="0" dirty="0">
              <a:solidFill>
                <a:prstClr val="black"/>
              </a:solidFill>
              <a:latin typeface="Calibri"/>
            </a:endParaRPr>
          </a:p>
        </p:txBody>
      </p:sp>
      <p:sp>
        <p:nvSpPr>
          <p:cNvPr id="42" name="41 Flecha derecha"/>
          <p:cNvSpPr/>
          <p:nvPr/>
        </p:nvSpPr>
        <p:spPr>
          <a:xfrm rot="5400000">
            <a:off x="4321967" y="4334515"/>
            <a:ext cx="500066" cy="857256"/>
          </a:xfrm>
          <a:prstGeom prst="rightArrow">
            <a:avLst/>
          </a:prstGeom>
          <a:solidFill>
            <a:schemeClr val="accent3"/>
          </a:solidFill>
          <a:ln w="28575" cap="flat" cmpd="sng" algn="ctr">
            <a:solidFill>
              <a:sysClr val="windowText" lastClr="000000"/>
            </a:solidFill>
            <a:prstDash val="solid"/>
            <a:headEnd/>
            <a:tailEnd/>
          </a:ln>
          <a:effectLst>
            <a:outerShdw blurRad="40000" dist="20000" dir="5400000" rotWithShape="0">
              <a:srgbClr val="000000">
                <a:alpha val="38000"/>
              </a:srgbClr>
            </a:outerShdw>
          </a:effectLst>
        </p:spPr>
        <p:txBody>
          <a:bodyPr wrap="none" anchor="ctr"/>
          <a:lstStyle/>
          <a:p>
            <a:endParaRPr lang="es-VE" kern="0" dirty="0">
              <a:solidFill>
                <a:prstClr val="black"/>
              </a:solidFill>
              <a:latin typeface="Calibri"/>
            </a:endParaRPr>
          </a:p>
        </p:txBody>
      </p:sp>
      <p:sp>
        <p:nvSpPr>
          <p:cNvPr id="43" name="42 Flecha derecha"/>
          <p:cNvSpPr/>
          <p:nvPr/>
        </p:nvSpPr>
        <p:spPr>
          <a:xfrm rot="5400000">
            <a:off x="7322363" y="4393413"/>
            <a:ext cx="500066" cy="857256"/>
          </a:xfrm>
          <a:prstGeom prst="rightArrow">
            <a:avLst/>
          </a:prstGeom>
          <a:solidFill>
            <a:schemeClr val="accent3"/>
          </a:solidFill>
          <a:ln w="28575" cap="flat" cmpd="sng" algn="ctr">
            <a:solidFill>
              <a:sysClr val="windowText" lastClr="000000"/>
            </a:solidFill>
            <a:prstDash val="solid"/>
            <a:headEnd/>
            <a:tailEnd/>
          </a:ln>
          <a:effectLst>
            <a:outerShdw blurRad="40000" dist="20000" dir="5400000" rotWithShape="0">
              <a:srgbClr val="000000">
                <a:alpha val="38000"/>
              </a:srgbClr>
            </a:outerShdw>
          </a:effectLst>
        </p:spPr>
        <p:txBody>
          <a:bodyPr wrap="none" anchor="ctr"/>
          <a:lstStyle/>
          <a:p>
            <a:endParaRPr lang="es-VE" kern="0" dirty="0">
              <a:solidFill>
                <a:prstClr val="black"/>
              </a:solidFill>
              <a:latin typeface="Calibri"/>
            </a:endParaRPr>
          </a:p>
        </p:txBody>
      </p:sp>
      <p:sp>
        <p:nvSpPr>
          <p:cNvPr id="44" name="AutoShape 20"/>
          <p:cNvSpPr>
            <a:spLocks noChangeArrowheads="1"/>
          </p:cNvSpPr>
          <p:nvPr/>
        </p:nvSpPr>
        <p:spPr bwMode="auto">
          <a:xfrm>
            <a:off x="3673267" y="1268760"/>
            <a:ext cx="1885622" cy="1074376"/>
          </a:xfrm>
          <a:prstGeom prst="wave">
            <a:avLst>
              <a:gd name="adj1" fmla="val 13005"/>
              <a:gd name="adj2" fmla="val 0"/>
            </a:avLst>
          </a:prstGeom>
          <a:blipFill>
            <a:blip r:embed="rId3"/>
            <a:tile tx="0" ty="0" sx="100000" sy="100000" flip="none" algn="tl"/>
          </a:blipFill>
          <a:ln w="28575" cap="flat" cmpd="sng" algn="ctr">
            <a:solidFill>
              <a:sysClr val="windowText" lastClr="000000"/>
            </a:solidFill>
            <a:prstDash val="solid"/>
            <a:headEnd/>
            <a:tailEnd/>
          </a:ln>
          <a:effectLst>
            <a:outerShdw blurRad="40000" dist="20000" dir="5400000" rotWithShape="0">
              <a:srgbClr val="000000">
                <a:alpha val="38000"/>
              </a:srgbClr>
            </a:outerShdw>
          </a:effectLst>
        </p:spPr>
        <p:txBody>
          <a:bodyPr wrap="none" anchor="ctr"/>
          <a:lstStyle/>
          <a:p>
            <a:pPr algn="ctr"/>
            <a:r>
              <a:rPr lang="es-ES" sz="1600" dirty="0" smtClean="0"/>
              <a:t>Base legal</a:t>
            </a:r>
            <a:endParaRPr lang="es-ES_tradnl" sz="1600" b="1" kern="0" dirty="0">
              <a:solidFill>
                <a:prstClr val="black"/>
              </a:solidFill>
            </a:endParaRPr>
          </a:p>
        </p:txBody>
      </p:sp>
      <p:sp>
        <p:nvSpPr>
          <p:cNvPr id="47" name="46 CuadroTexto"/>
          <p:cNvSpPr txBox="1"/>
          <p:nvPr/>
        </p:nvSpPr>
        <p:spPr>
          <a:xfrm>
            <a:off x="285720" y="2826802"/>
            <a:ext cx="2752073" cy="1569660"/>
          </a:xfrm>
          <a:prstGeom prst="rect">
            <a:avLst/>
          </a:prstGeom>
          <a:blipFill>
            <a:blip r:embed="rId5"/>
            <a:tile tx="0" ty="0" sx="100000" sy="100000" flip="none" algn="tl"/>
          </a:blipFill>
          <a:ln w="28575" cap="flat" cmpd="sng" algn="ctr">
            <a:solidFill>
              <a:sysClr val="windowText" lastClr="000000"/>
            </a:solidFill>
            <a:prstDash val="solid"/>
          </a:ln>
          <a:effectLst>
            <a:outerShdw blurRad="40000" dist="20000" dir="5400000" rotWithShape="0">
              <a:srgbClr val="000000">
                <a:alpha val="38000"/>
              </a:srgbClr>
            </a:outerShdw>
          </a:effectLst>
        </p:spPr>
        <p:txBody>
          <a:bodyPr wrap="square" rtlCol="0">
            <a:spAutoFit/>
          </a:bodyPr>
          <a:lstStyle>
            <a:defPPr>
              <a:defRPr lang="es-VE"/>
            </a:defPPr>
            <a:lvl1pPr algn="ctr">
              <a:defRPr b="1"/>
            </a:lvl1pPr>
          </a:lstStyle>
          <a:p>
            <a:r>
              <a:rPr lang="es-EC" sz="1600" dirty="0"/>
              <a:t>La recreación, es esencial para la juventud, una vida sana, sociedades resistentes y la lucha contra los problemas </a:t>
            </a:r>
            <a:r>
              <a:rPr lang="es-EC" sz="1600" dirty="0" err="1"/>
              <a:t>bio</a:t>
            </a:r>
            <a:r>
              <a:rPr lang="es-EC" sz="1600" dirty="0"/>
              <a:t>-</a:t>
            </a:r>
            <a:r>
              <a:rPr lang="es-EC" sz="1600" dirty="0" err="1"/>
              <a:t>psico</a:t>
            </a:r>
            <a:r>
              <a:rPr lang="es-EC" sz="1600" dirty="0"/>
              <a:t>-sociales de la sociedad actual</a:t>
            </a:r>
            <a:r>
              <a:rPr lang="es-EC" sz="1600" dirty="0" smtClean="0"/>
              <a:t>.</a:t>
            </a:r>
            <a:endParaRPr lang="es-ES" sz="1600" dirty="0"/>
          </a:p>
        </p:txBody>
      </p:sp>
      <p:sp>
        <p:nvSpPr>
          <p:cNvPr id="49" name="48 CuadroTexto"/>
          <p:cNvSpPr txBox="1"/>
          <p:nvPr/>
        </p:nvSpPr>
        <p:spPr>
          <a:xfrm>
            <a:off x="323528" y="5085184"/>
            <a:ext cx="2714265" cy="1569660"/>
          </a:xfrm>
          <a:prstGeom prst="rect">
            <a:avLst/>
          </a:prstGeom>
          <a:blipFill>
            <a:blip r:embed="rId5"/>
            <a:tile tx="0" ty="0" sx="100000" sy="100000" flip="none" algn="tl"/>
          </a:blipFill>
          <a:ln w="28575" cap="flat" cmpd="sng" algn="ctr">
            <a:solidFill>
              <a:sysClr val="windowText" lastClr="000000"/>
            </a:solidFill>
            <a:prstDash val="solid"/>
          </a:ln>
          <a:effectLst>
            <a:outerShdw blurRad="40000" dist="20000" dir="5400000" rotWithShape="0">
              <a:srgbClr val="000000">
                <a:alpha val="38000"/>
              </a:srgbClr>
            </a:outerShdw>
          </a:effectLst>
        </p:spPr>
        <p:txBody>
          <a:bodyPr wrap="square" rtlCol="0">
            <a:spAutoFit/>
          </a:bodyPr>
          <a:lstStyle>
            <a:defPPr>
              <a:defRPr lang="es-VE"/>
            </a:defPPr>
            <a:lvl1pPr algn="ctr">
              <a:defRPr b="1"/>
            </a:lvl1pPr>
          </a:lstStyle>
          <a:p>
            <a:r>
              <a:rPr lang="es-EC" sz="1600"/>
              <a:t>Los resultados de una adecuada recreación laboral pueden incidir positivamente en la productividad de los colaboradores de toda organización.</a:t>
            </a:r>
            <a:endParaRPr lang="es-ES" sz="1600" dirty="0"/>
          </a:p>
        </p:txBody>
      </p:sp>
      <p:sp>
        <p:nvSpPr>
          <p:cNvPr id="50" name="49 CuadroTexto"/>
          <p:cNvSpPr txBox="1"/>
          <p:nvPr/>
        </p:nvSpPr>
        <p:spPr>
          <a:xfrm>
            <a:off x="3165291" y="3284984"/>
            <a:ext cx="2792164" cy="1077218"/>
          </a:xfrm>
          <a:prstGeom prst="rect">
            <a:avLst/>
          </a:prstGeom>
          <a:blipFill>
            <a:blip r:embed="rId5"/>
            <a:tile tx="0" ty="0" sx="100000" sy="100000" flip="none" algn="tl"/>
          </a:blipFill>
          <a:ln w="28575" cap="flat" cmpd="sng" algn="ctr">
            <a:solidFill>
              <a:sysClr val="windowText" lastClr="000000"/>
            </a:solidFill>
            <a:prstDash val="solid"/>
          </a:ln>
          <a:effectLst>
            <a:outerShdw blurRad="40000" dist="20000" dir="5400000" rotWithShape="0">
              <a:srgbClr val="000000">
                <a:alpha val="38000"/>
              </a:srgbClr>
            </a:outerShdw>
          </a:effectLst>
        </p:spPr>
        <p:txBody>
          <a:bodyPr wrap="square" rtlCol="0">
            <a:spAutoFit/>
          </a:bodyPr>
          <a:lstStyle>
            <a:defPPr>
              <a:defRPr lang="es-VE"/>
            </a:defPPr>
            <a:lvl1pPr algn="ctr">
              <a:defRPr b="1"/>
            </a:lvl1pPr>
          </a:lstStyle>
          <a:p>
            <a:r>
              <a:rPr lang="es-EC" sz="1600" dirty="0"/>
              <a:t>Art. 24.- Las personas tienen derecho a la </a:t>
            </a:r>
            <a:r>
              <a:rPr lang="es-EC" sz="1600" dirty="0" smtClean="0"/>
              <a:t>recreación y al </a:t>
            </a:r>
            <a:r>
              <a:rPr lang="es-EC" sz="1600" dirty="0"/>
              <a:t>esparcimiento, a la práctica del deporte y al tiempo libre</a:t>
            </a:r>
            <a:endParaRPr lang="es-VE" sz="1600" dirty="0"/>
          </a:p>
        </p:txBody>
      </p:sp>
      <p:sp>
        <p:nvSpPr>
          <p:cNvPr id="51" name="50 CuadroTexto"/>
          <p:cNvSpPr txBox="1"/>
          <p:nvPr/>
        </p:nvSpPr>
        <p:spPr>
          <a:xfrm>
            <a:off x="3219996" y="5201905"/>
            <a:ext cx="2792164" cy="1323439"/>
          </a:xfrm>
          <a:prstGeom prst="rect">
            <a:avLst/>
          </a:prstGeom>
          <a:blipFill>
            <a:blip r:embed="rId5"/>
            <a:tile tx="0" ty="0" sx="100000" sy="100000" flip="none" algn="tl"/>
          </a:blipFill>
          <a:ln w="28575" cap="flat" cmpd="sng" algn="ctr">
            <a:solidFill>
              <a:sysClr val="windowText" lastClr="000000"/>
            </a:solidFill>
            <a:prstDash val="solid"/>
          </a:ln>
          <a:effectLst>
            <a:outerShdw blurRad="40000" dist="20000" dir="5400000" rotWithShape="0">
              <a:srgbClr val="000000">
                <a:alpha val="38000"/>
              </a:srgbClr>
            </a:outerShdw>
          </a:effectLst>
        </p:spPr>
        <p:txBody>
          <a:bodyPr wrap="square" rtlCol="0">
            <a:spAutoFit/>
          </a:bodyPr>
          <a:lstStyle>
            <a:defPPr>
              <a:defRPr lang="es-VE"/>
            </a:defPPr>
            <a:lvl1pPr algn="ctr">
              <a:defRPr b="1"/>
            </a:lvl1pPr>
          </a:lstStyle>
          <a:p>
            <a:pPr lvl="0"/>
            <a:r>
              <a:rPr lang="es-EC" sz="1600" dirty="0" smtClean="0"/>
              <a:t>-Constitución </a:t>
            </a:r>
            <a:r>
              <a:rPr lang="es-EC" sz="1600" dirty="0"/>
              <a:t>del </a:t>
            </a:r>
            <a:r>
              <a:rPr lang="es-EC" sz="1600" dirty="0" smtClean="0"/>
              <a:t>Ecuador</a:t>
            </a:r>
            <a:endParaRPr lang="es-ES" sz="1600" dirty="0"/>
          </a:p>
          <a:p>
            <a:pPr lvl="0"/>
            <a:r>
              <a:rPr lang="es-EC" sz="1600" dirty="0" smtClean="0"/>
              <a:t>-Plan Buen Vivir 2017-2021</a:t>
            </a:r>
            <a:endParaRPr lang="es-ES" sz="1600" dirty="0"/>
          </a:p>
          <a:p>
            <a:pPr lvl="0"/>
            <a:r>
              <a:rPr lang="es-EC" sz="1600" dirty="0" smtClean="0"/>
              <a:t>-Ley </a:t>
            </a:r>
            <a:r>
              <a:rPr lang="es-EC" sz="1600" dirty="0"/>
              <a:t>Orgánica </a:t>
            </a:r>
            <a:r>
              <a:rPr lang="es-EC" sz="1600" dirty="0" smtClean="0"/>
              <a:t>Deporte; </a:t>
            </a:r>
            <a:r>
              <a:rPr lang="es-EC" sz="1600" dirty="0"/>
              <a:t>y,</a:t>
            </a:r>
            <a:endParaRPr lang="es-ES" sz="1600" dirty="0"/>
          </a:p>
          <a:p>
            <a:pPr lvl="0"/>
            <a:r>
              <a:rPr lang="es-EC" sz="1600" smtClean="0"/>
              <a:t>-Carta </a:t>
            </a:r>
            <a:r>
              <a:rPr lang="es-EC" sz="1600"/>
              <a:t>Internacional de la Educación Física y Deportes.</a:t>
            </a:r>
            <a:endParaRPr lang="es-ES" sz="1600"/>
          </a:p>
        </p:txBody>
      </p:sp>
      <p:sp>
        <p:nvSpPr>
          <p:cNvPr id="52" name="51 CuadroTexto"/>
          <p:cNvSpPr txBox="1"/>
          <p:nvPr/>
        </p:nvSpPr>
        <p:spPr>
          <a:xfrm>
            <a:off x="6084168" y="3041665"/>
            <a:ext cx="2792164" cy="1323439"/>
          </a:xfrm>
          <a:prstGeom prst="rect">
            <a:avLst/>
          </a:prstGeom>
          <a:blipFill>
            <a:blip r:embed="rId5"/>
            <a:tile tx="0" ty="0" sx="100000" sy="100000" flip="none" algn="tl"/>
          </a:blipFill>
          <a:ln w="28575" cap="flat" cmpd="sng" algn="ctr">
            <a:solidFill>
              <a:sysClr val="windowText" lastClr="000000"/>
            </a:solidFill>
            <a:prstDash val="solid"/>
          </a:ln>
          <a:effectLst>
            <a:outerShdw blurRad="40000" dist="20000" dir="5400000" rotWithShape="0">
              <a:srgbClr val="000000">
                <a:alpha val="38000"/>
              </a:srgbClr>
            </a:outerShdw>
          </a:effectLst>
        </p:spPr>
        <p:txBody>
          <a:bodyPr wrap="square" rtlCol="0">
            <a:spAutoFit/>
          </a:bodyPr>
          <a:lstStyle>
            <a:defPPr>
              <a:defRPr lang="es-VE"/>
            </a:defPPr>
            <a:lvl1pPr algn="ctr">
              <a:defRPr b="1"/>
            </a:lvl1pPr>
          </a:lstStyle>
          <a:p>
            <a:r>
              <a:rPr lang="es-EC" sz="1600" dirty="0" smtClean="0"/>
              <a:t>La recreación es la </a:t>
            </a:r>
            <a:r>
              <a:rPr lang="es-EC" sz="1600" dirty="0"/>
              <a:t>actividad humana libre y placentera, efectuada individual y colectivamente, destinada a perfeccionar al hombre</a:t>
            </a:r>
            <a:endParaRPr lang="es-VE" sz="1600" dirty="0"/>
          </a:p>
        </p:txBody>
      </p:sp>
      <p:sp>
        <p:nvSpPr>
          <p:cNvPr id="53" name="52 CuadroTexto"/>
          <p:cNvSpPr txBox="1"/>
          <p:nvPr/>
        </p:nvSpPr>
        <p:spPr>
          <a:xfrm>
            <a:off x="6172324" y="5192032"/>
            <a:ext cx="2792164" cy="1569660"/>
          </a:xfrm>
          <a:prstGeom prst="rect">
            <a:avLst/>
          </a:prstGeom>
          <a:blipFill>
            <a:blip r:embed="rId5"/>
            <a:tile tx="0" ty="0" sx="100000" sy="100000" flip="none" algn="tl"/>
          </a:blipFill>
          <a:ln w="28575" cap="flat" cmpd="sng" algn="ctr">
            <a:solidFill>
              <a:sysClr val="windowText" lastClr="000000"/>
            </a:solidFill>
            <a:prstDash val="solid"/>
          </a:ln>
          <a:effectLst>
            <a:outerShdw blurRad="40000" dist="20000" dir="5400000" rotWithShape="0">
              <a:srgbClr val="000000">
                <a:alpha val="38000"/>
              </a:srgbClr>
            </a:outerShdw>
          </a:effectLst>
        </p:spPr>
        <p:txBody>
          <a:bodyPr wrap="square" rtlCol="0">
            <a:spAutoFit/>
          </a:bodyPr>
          <a:lstStyle>
            <a:defPPr>
              <a:defRPr lang="es-VE"/>
            </a:defPPr>
            <a:lvl1pPr algn="ctr">
              <a:defRPr b="1"/>
            </a:lvl1pPr>
          </a:lstStyle>
          <a:p>
            <a:r>
              <a:rPr lang="es-EC" sz="1600" dirty="0"/>
              <a:t>La recreación </a:t>
            </a:r>
            <a:r>
              <a:rPr lang="es-EC" sz="1600" dirty="0" smtClean="0"/>
              <a:t>en </a:t>
            </a:r>
            <a:r>
              <a:rPr lang="es-EC" sz="1600" dirty="0"/>
              <a:t>el ámbito </a:t>
            </a:r>
            <a:r>
              <a:rPr lang="es-EC" sz="1600" dirty="0" smtClean="0"/>
              <a:t> </a:t>
            </a:r>
            <a:r>
              <a:rPr lang="es-EC" sz="1600" dirty="0"/>
              <a:t>formal, por medio de actividades extra- laborales, complementa las actividades diarias y mejora </a:t>
            </a:r>
            <a:r>
              <a:rPr lang="es-EC" sz="1600" dirty="0" smtClean="0"/>
              <a:t>las relaciones laborales.</a:t>
            </a:r>
            <a:endParaRPr lang="es-VE" sz="1600" dirty="0"/>
          </a:p>
        </p:txBody>
      </p:sp>
    </p:spTree>
    <p:extLst>
      <p:ext uri="{BB962C8B-B14F-4D97-AF65-F5344CB8AC3E}">
        <p14:creationId xmlns:p14="http://schemas.microsoft.com/office/powerpoint/2010/main" val="38086748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1000" fill="hold"/>
                                        <p:tgtEl>
                                          <p:spTgt spid="40"/>
                                        </p:tgtEl>
                                        <p:attrNameLst>
                                          <p:attrName>ppt_w</p:attrName>
                                        </p:attrNameLst>
                                      </p:cBhvr>
                                      <p:tavLst>
                                        <p:tav tm="0">
                                          <p:val>
                                            <p:fltVal val="0"/>
                                          </p:val>
                                        </p:tav>
                                        <p:tav tm="100000">
                                          <p:val>
                                            <p:strVal val="#ppt_w"/>
                                          </p:val>
                                        </p:tav>
                                      </p:tavLst>
                                    </p:anim>
                                    <p:anim calcmode="lin" valueType="num">
                                      <p:cBhvr>
                                        <p:cTn id="8" dur="1000" fill="hold"/>
                                        <p:tgtEl>
                                          <p:spTgt spid="40"/>
                                        </p:tgtEl>
                                        <p:attrNameLst>
                                          <p:attrName>ppt_h</p:attrName>
                                        </p:attrNameLst>
                                      </p:cBhvr>
                                      <p:tavLst>
                                        <p:tav tm="0">
                                          <p:val>
                                            <p:fltVal val="0"/>
                                          </p:val>
                                        </p:tav>
                                        <p:tav tm="100000">
                                          <p:val>
                                            <p:strVal val="#ppt_h"/>
                                          </p:val>
                                        </p:tav>
                                      </p:tavLst>
                                    </p:anim>
                                    <p:anim calcmode="lin" valueType="num">
                                      <p:cBhvr>
                                        <p:cTn id="9" dur="1000" fill="hold"/>
                                        <p:tgtEl>
                                          <p:spTgt spid="40"/>
                                        </p:tgtEl>
                                        <p:attrNameLst>
                                          <p:attrName>ppt_x</p:attrName>
                                        </p:attrNameLst>
                                      </p:cBhvr>
                                      <p:tavLst>
                                        <p:tav tm="0">
                                          <p:val>
                                            <p:fltVal val="0.5"/>
                                          </p:val>
                                        </p:tav>
                                        <p:tav tm="100000">
                                          <p:val>
                                            <p:strVal val="#ppt_x"/>
                                          </p:val>
                                        </p:tav>
                                      </p:tavLst>
                                    </p:anim>
                                    <p:anim calcmode="lin" valueType="num">
                                      <p:cBhvr>
                                        <p:cTn id="10" dur="1000" fill="hold"/>
                                        <p:tgtEl>
                                          <p:spTgt spid="40"/>
                                        </p:tgtEl>
                                        <p:attrNameLst>
                                          <p:attrName>ppt_y</p:attrName>
                                        </p:attrNameLst>
                                      </p:cBhvr>
                                      <p:tavLst>
                                        <p:tav tm="0">
                                          <p:val>
                                            <p:fltVal val="0.5"/>
                                          </p:val>
                                        </p:tav>
                                        <p:tav tm="100000">
                                          <p:val>
                                            <p:strVal val="#ppt_y"/>
                                          </p:val>
                                        </p:tav>
                                      </p:tavLst>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p:cTn id="18" dur="500" fill="hold"/>
                                        <p:tgtEl>
                                          <p:spTgt spid="32"/>
                                        </p:tgtEl>
                                        <p:attrNameLst>
                                          <p:attrName>ppt_w</p:attrName>
                                        </p:attrNameLst>
                                      </p:cBhvr>
                                      <p:tavLst>
                                        <p:tav tm="0" fmla="#ppt_w*sin(2.5*pi*$)">
                                          <p:val>
                                            <p:fltVal val="0"/>
                                          </p:val>
                                        </p:tav>
                                        <p:tav tm="100000">
                                          <p:val>
                                            <p:fltVal val="1"/>
                                          </p:val>
                                        </p:tav>
                                      </p:tavLst>
                                    </p:anim>
                                    <p:anim calcmode="lin" valueType="num">
                                      <p:cBhvr>
                                        <p:cTn id="19" dur="500" fill="hold"/>
                                        <p:tgtEl>
                                          <p:spTgt spid="32"/>
                                        </p:tgtEl>
                                        <p:attrNameLst>
                                          <p:attrName>ppt_h</p:attrName>
                                        </p:attrNameLst>
                                      </p:cBhvr>
                                      <p:tavLst>
                                        <p:tav tm="0">
                                          <p:val>
                                            <p:strVal val="#ppt_h"/>
                                          </p:val>
                                        </p:tav>
                                        <p:tav tm="100000">
                                          <p:val>
                                            <p:strVal val="#ppt_h"/>
                                          </p:val>
                                        </p:tav>
                                      </p:tavLst>
                                    </p:anim>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1000"/>
                                        <p:tgtEl>
                                          <p:spTgt spid="47"/>
                                        </p:tgtEl>
                                      </p:cBhvr>
                                    </p:animEffect>
                                  </p:childTnLst>
                                </p:cTn>
                              </p:par>
                            </p:childTnLst>
                          </p:cTn>
                        </p:par>
                        <p:par>
                          <p:cTn id="24" fill="hold">
                            <p:stCondLst>
                              <p:cond delay="3500"/>
                            </p:stCondLst>
                            <p:childTnLst>
                              <p:par>
                                <p:cTn id="25" presetID="12" presetClass="entr" presetSubtype="1"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slide(fromTop)">
                                      <p:cBhvr>
                                        <p:cTn id="27" dur="500"/>
                                        <p:tgtEl>
                                          <p:spTgt spid="41"/>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1000"/>
                                        <p:tgtEl>
                                          <p:spTgt spid="49"/>
                                        </p:tgtEl>
                                      </p:cBhvr>
                                    </p:animEffect>
                                  </p:childTnLst>
                                </p:cTn>
                              </p:par>
                            </p:childTnLst>
                          </p:cTn>
                        </p:par>
                        <p:par>
                          <p:cTn id="32" fill="hold">
                            <p:stCondLst>
                              <p:cond delay="5000"/>
                            </p:stCondLst>
                            <p:childTnLst>
                              <p:par>
                                <p:cTn id="33" presetID="10"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childTnLst>
                                </p:cTn>
                              </p:par>
                            </p:childTnLst>
                          </p:cTn>
                        </p:par>
                        <p:par>
                          <p:cTn id="36" fill="hold">
                            <p:stCondLst>
                              <p:cond delay="6000"/>
                            </p:stCondLst>
                            <p:childTnLst>
                              <p:par>
                                <p:cTn id="37" presetID="19" presetClass="entr" presetSubtype="1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p:cTn id="39" dur="500" fill="hold"/>
                                        <p:tgtEl>
                                          <p:spTgt spid="33"/>
                                        </p:tgtEl>
                                        <p:attrNameLst>
                                          <p:attrName>ppt_w</p:attrName>
                                        </p:attrNameLst>
                                      </p:cBhvr>
                                      <p:tavLst>
                                        <p:tav tm="0" fmla="#ppt_w*sin(2.5*pi*$)">
                                          <p:val>
                                            <p:fltVal val="0"/>
                                          </p:val>
                                        </p:tav>
                                        <p:tav tm="100000">
                                          <p:val>
                                            <p:fltVal val="1"/>
                                          </p:val>
                                        </p:tav>
                                      </p:tavLst>
                                    </p:anim>
                                    <p:anim calcmode="lin" valueType="num">
                                      <p:cBhvr>
                                        <p:cTn id="40" dur="500" fill="hold"/>
                                        <p:tgtEl>
                                          <p:spTgt spid="33"/>
                                        </p:tgtEl>
                                        <p:attrNameLst>
                                          <p:attrName>ppt_h</p:attrName>
                                        </p:attrNameLst>
                                      </p:cBhvr>
                                      <p:tavLst>
                                        <p:tav tm="0">
                                          <p:val>
                                            <p:strVal val="#ppt_h"/>
                                          </p:val>
                                        </p:tav>
                                        <p:tav tm="100000">
                                          <p:val>
                                            <p:strVal val="#ppt_h"/>
                                          </p:val>
                                        </p:tav>
                                      </p:tavLst>
                                    </p:anim>
                                  </p:childTnLst>
                                </p:cTn>
                              </p:par>
                            </p:childTnLst>
                          </p:cTn>
                        </p:par>
                        <p:par>
                          <p:cTn id="41" fill="hold">
                            <p:stCondLst>
                              <p:cond delay="6500"/>
                            </p:stCondLst>
                            <p:childTnLst>
                              <p:par>
                                <p:cTn id="42" presetID="10" presetClass="entr" presetSubtype="0"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1000"/>
                                        <p:tgtEl>
                                          <p:spTgt spid="50"/>
                                        </p:tgtEl>
                                      </p:cBhvr>
                                    </p:animEffect>
                                  </p:childTnLst>
                                </p:cTn>
                              </p:par>
                            </p:childTnLst>
                          </p:cTn>
                        </p:par>
                        <p:par>
                          <p:cTn id="45" fill="hold">
                            <p:stCondLst>
                              <p:cond delay="7500"/>
                            </p:stCondLst>
                            <p:childTnLst>
                              <p:par>
                                <p:cTn id="46" presetID="12" presetClass="entr" presetSubtype="1"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slide(fromTop)">
                                      <p:cBhvr>
                                        <p:cTn id="48" dur="500"/>
                                        <p:tgtEl>
                                          <p:spTgt spid="42"/>
                                        </p:tgtEl>
                                      </p:cBhvr>
                                    </p:animEffect>
                                  </p:childTnLst>
                                </p:cTn>
                              </p:par>
                            </p:childTnLst>
                          </p:cTn>
                        </p:par>
                        <p:par>
                          <p:cTn id="49" fill="hold">
                            <p:stCondLst>
                              <p:cond delay="8000"/>
                            </p:stCondLst>
                            <p:childTnLst>
                              <p:par>
                                <p:cTn id="50" presetID="10" presetClass="entr" presetSubtype="0"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1000"/>
                                        <p:tgtEl>
                                          <p:spTgt spid="51"/>
                                        </p:tgtEl>
                                      </p:cBhvr>
                                    </p:animEffect>
                                  </p:childTnLst>
                                </p:cTn>
                              </p:par>
                            </p:childTnLst>
                          </p:cTn>
                        </p:par>
                        <p:par>
                          <p:cTn id="53" fill="hold">
                            <p:stCondLst>
                              <p:cond delay="9000"/>
                            </p:stCondLst>
                            <p:childTnLst>
                              <p:par>
                                <p:cTn id="54" presetID="10"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childTnLst>
                                </p:cTn>
                              </p:par>
                            </p:childTnLst>
                          </p:cTn>
                        </p:par>
                        <p:par>
                          <p:cTn id="57" fill="hold">
                            <p:stCondLst>
                              <p:cond delay="10000"/>
                            </p:stCondLst>
                            <p:childTnLst>
                              <p:par>
                                <p:cTn id="58" presetID="19" presetClass="entr" presetSubtype="10" fill="hold" grpId="0" nodeType="after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ppt_w</p:attrName>
                                        </p:attrNameLst>
                                      </p:cBhvr>
                                      <p:tavLst>
                                        <p:tav tm="0" fmla="#ppt_w*sin(2.5*pi*$)">
                                          <p:val>
                                            <p:fltVal val="0"/>
                                          </p:val>
                                        </p:tav>
                                        <p:tav tm="100000">
                                          <p:val>
                                            <p:fltVal val="1"/>
                                          </p:val>
                                        </p:tav>
                                      </p:tavLst>
                                    </p:anim>
                                    <p:anim calcmode="lin" valueType="num">
                                      <p:cBhvr>
                                        <p:cTn id="61" dur="500" fill="hold"/>
                                        <p:tgtEl>
                                          <p:spTgt spid="34"/>
                                        </p:tgtEl>
                                        <p:attrNameLst>
                                          <p:attrName>ppt_h</p:attrName>
                                        </p:attrNameLst>
                                      </p:cBhvr>
                                      <p:tavLst>
                                        <p:tav tm="0">
                                          <p:val>
                                            <p:strVal val="#ppt_h"/>
                                          </p:val>
                                        </p:tav>
                                        <p:tav tm="100000">
                                          <p:val>
                                            <p:strVal val="#ppt_h"/>
                                          </p:val>
                                        </p:tav>
                                      </p:tavLst>
                                    </p:anim>
                                  </p:childTnLst>
                                </p:cTn>
                              </p:par>
                            </p:childTnLst>
                          </p:cTn>
                        </p:par>
                        <p:par>
                          <p:cTn id="62" fill="hold">
                            <p:stCondLst>
                              <p:cond delay="10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11500"/>
                            </p:stCondLst>
                            <p:childTnLst>
                              <p:par>
                                <p:cTn id="67" presetID="12" presetClass="entr" presetSubtype="1" fill="hold" grpId="0" nodeType="after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slide(fromTop)">
                                      <p:cBhvr>
                                        <p:cTn id="69" dur="500"/>
                                        <p:tgtEl>
                                          <p:spTgt spid="43"/>
                                        </p:tgtEl>
                                      </p:cBhvr>
                                    </p:animEffect>
                                  </p:childTnLst>
                                </p:cTn>
                              </p:par>
                            </p:childTnLst>
                          </p:cTn>
                        </p:par>
                        <p:par>
                          <p:cTn id="70" fill="hold">
                            <p:stCondLst>
                              <p:cond delay="12000"/>
                            </p:stCondLst>
                            <p:childTnLst>
                              <p:par>
                                <p:cTn id="71" presetID="10" presetClass="entr" presetSubtype="0" fill="hold" grpId="0" nodeType="after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fade">
                                      <p:cBhvr>
                                        <p:cTn id="73"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2" grpId="0" animBg="1"/>
      <p:bldP spid="33" grpId="0" animBg="1"/>
      <p:bldP spid="34" grpId="0" animBg="1"/>
      <p:bldP spid="40" grpId="0" animBg="1"/>
      <p:bldP spid="41" grpId="0" animBg="1"/>
      <p:bldP spid="42" grpId="0" animBg="1"/>
      <p:bldP spid="43" grpId="0" animBg="1"/>
      <p:bldP spid="44" grpId="0" animBg="1"/>
      <p:bldP spid="47" grpId="0" animBg="1"/>
      <p:bldP spid="49"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19"/>
          <p:cNvSpPr>
            <a:spLocks noChangeArrowheads="1"/>
          </p:cNvSpPr>
          <p:nvPr/>
        </p:nvSpPr>
        <p:spPr bwMode="auto">
          <a:xfrm>
            <a:off x="467544" y="1346512"/>
            <a:ext cx="1961317" cy="1074376"/>
          </a:xfrm>
          <a:prstGeom prst="wave">
            <a:avLst>
              <a:gd name="adj1" fmla="val 13005"/>
              <a:gd name="adj2" fmla="val 0"/>
            </a:avLst>
          </a:prstGeom>
          <a:gradFill>
            <a:gsLst>
              <a:gs pos="0">
                <a:srgbClr val="03D4A8"/>
              </a:gs>
              <a:gs pos="25000">
                <a:srgbClr val="21D6E0"/>
              </a:gs>
              <a:gs pos="75000">
                <a:srgbClr val="0087E6"/>
              </a:gs>
              <a:gs pos="100000">
                <a:srgbClr val="005CBF"/>
              </a:gs>
            </a:gsLst>
            <a:lin ang="5400000" scaled="0"/>
          </a:gradFill>
          <a:ln w="28575" cap="flat" cmpd="sng" algn="ctr">
            <a:solidFill>
              <a:sysClr val="windowText" lastClr="000000"/>
            </a:solidFill>
            <a:prstDash val="solid"/>
            <a:headEnd/>
            <a:tailEnd/>
          </a:ln>
          <a:effectLst>
            <a:outerShdw blurRad="40000" dist="20000" dir="5400000" rotWithShape="0">
              <a:srgbClr val="000000">
                <a:alpha val="38000"/>
              </a:srgbClr>
            </a:outerShdw>
          </a:effectLst>
        </p:spPr>
        <p:txBody>
          <a:bodyPr wrap="none" anchor="ctr"/>
          <a:lstStyle/>
          <a:p>
            <a:pPr algn="ctr"/>
            <a:r>
              <a:rPr lang="es-ES_tradnl" b="1" kern="0" dirty="0" smtClean="0">
                <a:solidFill>
                  <a:prstClr val="black"/>
                </a:solidFill>
              </a:rPr>
              <a:t>Recreación laboral </a:t>
            </a:r>
            <a:endParaRPr lang="es-ES_tradnl" b="1" kern="0" dirty="0">
              <a:solidFill>
                <a:prstClr val="black"/>
              </a:solidFill>
              <a:latin typeface="Calibri"/>
            </a:endParaRPr>
          </a:p>
        </p:txBody>
      </p:sp>
      <p:sp>
        <p:nvSpPr>
          <p:cNvPr id="30" name="AutoShape 21"/>
          <p:cNvSpPr>
            <a:spLocks noChangeArrowheads="1"/>
          </p:cNvSpPr>
          <p:nvPr/>
        </p:nvSpPr>
        <p:spPr bwMode="auto">
          <a:xfrm>
            <a:off x="6660232" y="1412776"/>
            <a:ext cx="1854117" cy="1002938"/>
          </a:xfrm>
          <a:prstGeom prst="wave">
            <a:avLst>
              <a:gd name="adj1" fmla="val 13005"/>
              <a:gd name="adj2" fmla="val 0"/>
            </a:avLst>
          </a:prstGeom>
          <a:gradFill>
            <a:gsLst>
              <a:gs pos="0">
                <a:srgbClr val="03D4A8"/>
              </a:gs>
              <a:gs pos="25000">
                <a:srgbClr val="21D6E0"/>
              </a:gs>
              <a:gs pos="75000">
                <a:srgbClr val="0087E6"/>
              </a:gs>
              <a:gs pos="100000">
                <a:srgbClr val="005CBF"/>
              </a:gs>
            </a:gsLst>
            <a:lin ang="5400000" scaled="0"/>
          </a:gradFill>
          <a:ln w="28575" cap="flat" cmpd="sng" algn="ctr">
            <a:solidFill>
              <a:sysClr val="windowText" lastClr="000000"/>
            </a:solidFill>
            <a:prstDash val="solid"/>
            <a:headEnd/>
            <a:tailEnd/>
          </a:ln>
          <a:effectLst>
            <a:outerShdw blurRad="40000" dist="20000" dir="5400000" rotWithShape="0">
              <a:srgbClr val="000000">
                <a:alpha val="38000"/>
              </a:srgbClr>
            </a:outerShdw>
          </a:effectLst>
        </p:spPr>
        <p:txBody>
          <a:bodyPr wrap="none" anchor="ctr"/>
          <a:lstStyle/>
          <a:p>
            <a:pPr algn="ctr"/>
            <a:r>
              <a:rPr lang="es-EC" b="1" kern="0" dirty="0" smtClean="0">
                <a:solidFill>
                  <a:prstClr val="black"/>
                </a:solidFill>
              </a:rPr>
              <a:t>Relaciones </a:t>
            </a:r>
          </a:p>
          <a:p>
            <a:pPr algn="ctr"/>
            <a:r>
              <a:rPr lang="es-EC" b="1" kern="0" dirty="0" smtClean="0">
                <a:solidFill>
                  <a:prstClr val="black"/>
                </a:solidFill>
              </a:rPr>
              <a:t>interpersonales</a:t>
            </a:r>
            <a:endParaRPr lang="es-ES_tradnl" b="1" kern="0" dirty="0">
              <a:solidFill>
                <a:prstClr val="black"/>
              </a:solidFill>
            </a:endParaRPr>
          </a:p>
        </p:txBody>
      </p:sp>
      <p:sp>
        <p:nvSpPr>
          <p:cNvPr id="32" name="AutoShape 25"/>
          <p:cNvSpPr>
            <a:spLocks noChangeArrowheads="1"/>
          </p:cNvSpPr>
          <p:nvPr/>
        </p:nvSpPr>
        <p:spPr bwMode="auto">
          <a:xfrm rot="5400000">
            <a:off x="1354910" y="2493936"/>
            <a:ext cx="503240" cy="358775"/>
          </a:xfrm>
          <a:custGeom>
            <a:avLst/>
            <a:gdLst>
              <a:gd name="T0" fmla="*/ 647700 w 21600"/>
              <a:gd name="T1" fmla="*/ 0 h 21600"/>
              <a:gd name="T2" fmla="*/ 0 w 21600"/>
              <a:gd name="T3" fmla="*/ 179388 h 21600"/>
              <a:gd name="T4" fmla="*/ 647700 w 21600"/>
              <a:gd name="T5" fmla="*/ 358775 h 21600"/>
              <a:gd name="T6" fmla="*/ 863600 w 21600"/>
              <a:gd name="T7" fmla="*/ 17938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3"/>
          </a:solidFill>
          <a:ln w="28575" cap="flat" cmpd="sng" algn="ctr">
            <a:solidFill>
              <a:sysClr val="windowText" lastClr="000000"/>
            </a:solidFill>
            <a:prstDash val="solid"/>
            <a:headEnd/>
            <a:tailEnd/>
          </a:ln>
          <a:effectLst>
            <a:outerShdw blurRad="40000" dist="20000" dir="5400000" rotWithShape="0">
              <a:srgbClr val="000000">
                <a:alpha val="38000"/>
              </a:srgbClr>
            </a:outerShdw>
          </a:effectLst>
        </p:spPr>
        <p:txBody>
          <a:bodyPr wrap="none" anchor="ctr"/>
          <a:lstStyle/>
          <a:p>
            <a:endParaRPr lang="es-VE" kern="0" dirty="0">
              <a:solidFill>
                <a:prstClr val="black"/>
              </a:solidFill>
              <a:latin typeface="Calibri"/>
            </a:endParaRPr>
          </a:p>
        </p:txBody>
      </p:sp>
      <p:sp>
        <p:nvSpPr>
          <p:cNvPr id="33" name="AutoShape 27"/>
          <p:cNvSpPr>
            <a:spLocks noChangeArrowheads="1"/>
          </p:cNvSpPr>
          <p:nvPr/>
        </p:nvSpPr>
        <p:spPr bwMode="auto">
          <a:xfrm rot="5400000">
            <a:off x="4320380" y="2493121"/>
            <a:ext cx="503240" cy="358775"/>
          </a:xfrm>
          <a:custGeom>
            <a:avLst/>
            <a:gdLst>
              <a:gd name="T0" fmla="*/ 647700 w 21600"/>
              <a:gd name="T1" fmla="*/ 0 h 21600"/>
              <a:gd name="T2" fmla="*/ 0 w 21600"/>
              <a:gd name="T3" fmla="*/ 179388 h 21600"/>
              <a:gd name="T4" fmla="*/ 647700 w 21600"/>
              <a:gd name="T5" fmla="*/ 358775 h 21600"/>
              <a:gd name="T6" fmla="*/ 863600 w 21600"/>
              <a:gd name="T7" fmla="*/ 17938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3"/>
          </a:solidFill>
          <a:ln w="28575" cap="flat" cmpd="sng" algn="ctr">
            <a:solidFill>
              <a:sysClr val="windowText" lastClr="000000"/>
            </a:solidFill>
            <a:prstDash val="solid"/>
            <a:headEnd/>
            <a:tailEnd/>
          </a:ln>
          <a:effectLst>
            <a:outerShdw blurRad="40000" dist="20000" dir="5400000" rotWithShape="0">
              <a:srgbClr val="000000">
                <a:alpha val="38000"/>
              </a:srgbClr>
            </a:outerShdw>
          </a:effectLst>
        </p:spPr>
        <p:txBody>
          <a:bodyPr wrap="none" anchor="ctr"/>
          <a:lstStyle/>
          <a:p>
            <a:endParaRPr lang="es-VE" kern="0" dirty="0">
              <a:solidFill>
                <a:prstClr val="black"/>
              </a:solidFill>
              <a:latin typeface="Calibri"/>
            </a:endParaRPr>
          </a:p>
        </p:txBody>
      </p:sp>
      <p:sp>
        <p:nvSpPr>
          <p:cNvPr id="34" name="AutoShape 28"/>
          <p:cNvSpPr>
            <a:spLocks noChangeArrowheads="1"/>
          </p:cNvSpPr>
          <p:nvPr/>
        </p:nvSpPr>
        <p:spPr bwMode="auto">
          <a:xfrm rot="5400000">
            <a:off x="7285850" y="2493937"/>
            <a:ext cx="503239" cy="358775"/>
          </a:xfrm>
          <a:custGeom>
            <a:avLst/>
            <a:gdLst>
              <a:gd name="T0" fmla="*/ 647700 w 21600"/>
              <a:gd name="T1" fmla="*/ 0 h 21600"/>
              <a:gd name="T2" fmla="*/ 0 w 21600"/>
              <a:gd name="T3" fmla="*/ 179388 h 21600"/>
              <a:gd name="T4" fmla="*/ 647700 w 21600"/>
              <a:gd name="T5" fmla="*/ 358775 h 21600"/>
              <a:gd name="T6" fmla="*/ 863600 w 21600"/>
              <a:gd name="T7" fmla="*/ 17938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3"/>
          </a:solidFill>
          <a:ln w="28575" cap="flat" cmpd="sng" algn="ctr">
            <a:solidFill>
              <a:sysClr val="windowText" lastClr="000000"/>
            </a:solidFill>
            <a:prstDash val="solid"/>
            <a:headEnd/>
            <a:tailEnd/>
          </a:ln>
          <a:effectLst>
            <a:outerShdw blurRad="40000" dist="20000" dir="5400000" rotWithShape="0">
              <a:srgbClr val="000000">
                <a:alpha val="38000"/>
              </a:srgbClr>
            </a:outerShdw>
          </a:effectLst>
        </p:spPr>
        <p:txBody>
          <a:bodyPr wrap="none" anchor="ctr"/>
          <a:lstStyle/>
          <a:p>
            <a:endParaRPr lang="es-VE" kern="0" dirty="0">
              <a:solidFill>
                <a:prstClr val="black"/>
              </a:solidFill>
              <a:latin typeface="Calibri"/>
            </a:endParaRPr>
          </a:p>
        </p:txBody>
      </p:sp>
      <p:sp>
        <p:nvSpPr>
          <p:cNvPr id="40" name="39 Pergamino horizontal"/>
          <p:cNvSpPr/>
          <p:nvPr/>
        </p:nvSpPr>
        <p:spPr>
          <a:xfrm>
            <a:off x="2375093" y="332656"/>
            <a:ext cx="4429155" cy="818012"/>
          </a:xfrm>
          <a:prstGeom prst="horizontalScroll">
            <a:avLst/>
          </a:prstGeom>
          <a:blipFill>
            <a:blip r:embed="rId3" cstate="print"/>
            <a:tile tx="0" ty="0" sx="100000" sy="100000" flip="none" algn="tl"/>
          </a:blipFill>
          <a:ln w="25400" cap="flat" cmpd="sng" algn="ctr">
            <a:solidFill>
              <a:sysClr val="windowText" lastClr="000000"/>
            </a:solidFill>
            <a:prstDash val="solid"/>
          </a:ln>
          <a:effectLst>
            <a:outerShdw blurRad="50800" dist="50800" dir="5400000" algn="ctr" rotWithShape="0">
              <a:schemeClr val="accent2">
                <a:lumMod val="40000"/>
                <a:lumOff val="60000"/>
              </a:schemeClr>
            </a:outerShdw>
          </a:effectLst>
        </p:spPr>
        <p:txBody>
          <a:bodyPr rtlCol="0" anchor="ctr"/>
          <a:lstStyle/>
          <a:p>
            <a:pPr algn="ctr"/>
            <a:r>
              <a:rPr lang="es-VE" sz="2800" b="1" kern="0" dirty="0" smtClean="0">
                <a:latin typeface="Calibri"/>
              </a:rPr>
              <a:t>Conceptos básicos </a:t>
            </a:r>
          </a:p>
        </p:txBody>
      </p:sp>
      <p:sp>
        <p:nvSpPr>
          <p:cNvPr id="41" name="40 Flecha derecha"/>
          <p:cNvSpPr/>
          <p:nvPr/>
        </p:nvSpPr>
        <p:spPr>
          <a:xfrm rot="5400000">
            <a:off x="1445067" y="4982587"/>
            <a:ext cx="500066" cy="857256"/>
          </a:xfrm>
          <a:prstGeom prst="rightArrow">
            <a:avLst/>
          </a:prstGeom>
          <a:solidFill>
            <a:schemeClr val="accent3"/>
          </a:solidFill>
          <a:ln w="28575" cap="flat" cmpd="sng" algn="ctr">
            <a:solidFill>
              <a:sysClr val="windowText" lastClr="000000"/>
            </a:solidFill>
            <a:prstDash val="solid"/>
            <a:headEnd/>
            <a:tailEnd/>
          </a:ln>
          <a:effectLst>
            <a:outerShdw blurRad="40000" dist="20000" dir="5400000" rotWithShape="0">
              <a:srgbClr val="000000">
                <a:alpha val="38000"/>
              </a:srgbClr>
            </a:outerShdw>
          </a:effectLst>
        </p:spPr>
        <p:txBody>
          <a:bodyPr wrap="none" anchor="ctr"/>
          <a:lstStyle/>
          <a:p>
            <a:endParaRPr lang="es-VE" kern="0" dirty="0">
              <a:solidFill>
                <a:prstClr val="black"/>
              </a:solidFill>
              <a:latin typeface="Calibri"/>
            </a:endParaRPr>
          </a:p>
        </p:txBody>
      </p:sp>
      <p:sp>
        <p:nvSpPr>
          <p:cNvPr id="42" name="41 Flecha derecha"/>
          <p:cNvSpPr/>
          <p:nvPr/>
        </p:nvSpPr>
        <p:spPr>
          <a:xfrm rot="5400000">
            <a:off x="4321967" y="4982587"/>
            <a:ext cx="500066" cy="857256"/>
          </a:xfrm>
          <a:prstGeom prst="rightArrow">
            <a:avLst/>
          </a:prstGeom>
          <a:solidFill>
            <a:schemeClr val="accent3"/>
          </a:solidFill>
          <a:ln w="28575" cap="flat" cmpd="sng" algn="ctr">
            <a:solidFill>
              <a:sysClr val="windowText" lastClr="000000"/>
            </a:solidFill>
            <a:prstDash val="solid"/>
            <a:headEnd/>
            <a:tailEnd/>
          </a:ln>
          <a:effectLst>
            <a:outerShdw blurRad="40000" dist="20000" dir="5400000" rotWithShape="0">
              <a:srgbClr val="000000">
                <a:alpha val="38000"/>
              </a:srgbClr>
            </a:outerShdw>
          </a:effectLst>
        </p:spPr>
        <p:txBody>
          <a:bodyPr wrap="none" anchor="ctr"/>
          <a:lstStyle/>
          <a:p>
            <a:endParaRPr lang="es-VE" kern="0" dirty="0">
              <a:solidFill>
                <a:prstClr val="black"/>
              </a:solidFill>
              <a:latin typeface="Calibri"/>
            </a:endParaRPr>
          </a:p>
        </p:txBody>
      </p:sp>
      <p:sp>
        <p:nvSpPr>
          <p:cNvPr id="43" name="42 Flecha derecha"/>
          <p:cNvSpPr/>
          <p:nvPr/>
        </p:nvSpPr>
        <p:spPr>
          <a:xfrm rot="5400000">
            <a:off x="7322363" y="4982587"/>
            <a:ext cx="500066" cy="857256"/>
          </a:xfrm>
          <a:prstGeom prst="rightArrow">
            <a:avLst/>
          </a:prstGeom>
          <a:solidFill>
            <a:schemeClr val="accent3"/>
          </a:solidFill>
          <a:ln w="28575" cap="flat" cmpd="sng" algn="ctr">
            <a:solidFill>
              <a:sysClr val="windowText" lastClr="000000"/>
            </a:solidFill>
            <a:prstDash val="solid"/>
            <a:headEnd/>
            <a:tailEnd/>
          </a:ln>
          <a:effectLst>
            <a:outerShdw blurRad="40000" dist="20000" dir="5400000" rotWithShape="0">
              <a:srgbClr val="000000">
                <a:alpha val="38000"/>
              </a:srgbClr>
            </a:outerShdw>
          </a:effectLst>
        </p:spPr>
        <p:txBody>
          <a:bodyPr wrap="none" anchor="ctr"/>
          <a:lstStyle/>
          <a:p>
            <a:endParaRPr lang="es-VE" kern="0" dirty="0">
              <a:solidFill>
                <a:prstClr val="black"/>
              </a:solidFill>
              <a:latin typeface="Calibri"/>
            </a:endParaRPr>
          </a:p>
        </p:txBody>
      </p:sp>
      <p:sp>
        <p:nvSpPr>
          <p:cNvPr id="44" name="AutoShape 20"/>
          <p:cNvSpPr>
            <a:spLocks noChangeArrowheads="1"/>
          </p:cNvSpPr>
          <p:nvPr/>
        </p:nvSpPr>
        <p:spPr bwMode="auto">
          <a:xfrm>
            <a:off x="3563888" y="1412493"/>
            <a:ext cx="2088232" cy="1074376"/>
          </a:xfrm>
          <a:prstGeom prst="wave">
            <a:avLst>
              <a:gd name="adj1" fmla="val 13005"/>
              <a:gd name="adj2" fmla="val 0"/>
            </a:avLst>
          </a:prstGeom>
          <a:gradFill>
            <a:gsLst>
              <a:gs pos="0">
                <a:srgbClr val="03D4A8"/>
              </a:gs>
              <a:gs pos="25000">
                <a:srgbClr val="21D6E0"/>
              </a:gs>
              <a:gs pos="75000">
                <a:srgbClr val="0087E6"/>
              </a:gs>
              <a:gs pos="100000">
                <a:srgbClr val="005CBF"/>
              </a:gs>
            </a:gsLst>
            <a:lin ang="5400000" scaled="0"/>
          </a:gradFill>
          <a:ln w="28575" cap="flat" cmpd="sng" algn="ctr">
            <a:solidFill>
              <a:sysClr val="windowText" lastClr="000000"/>
            </a:solidFill>
            <a:prstDash val="solid"/>
            <a:headEnd/>
            <a:tailEnd/>
          </a:ln>
          <a:effectLst>
            <a:outerShdw blurRad="40000" dist="20000" dir="5400000" rotWithShape="0">
              <a:srgbClr val="000000">
                <a:alpha val="38000"/>
              </a:srgbClr>
            </a:outerShdw>
          </a:effectLst>
        </p:spPr>
        <p:txBody>
          <a:bodyPr wrap="none" anchor="ctr"/>
          <a:lstStyle/>
          <a:p>
            <a:pPr algn="ctr"/>
            <a:r>
              <a:rPr lang="es-ES" b="1" kern="0" dirty="0" smtClean="0">
                <a:solidFill>
                  <a:prstClr val="black"/>
                </a:solidFill>
              </a:rPr>
              <a:t>Relaciones laborales</a:t>
            </a:r>
            <a:endParaRPr lang="es-ES_tradnl" b="1" kern="0" dirty="0" smtClean="0">
              <a:solidFill>
                <a:prstClr val="black"/>
              </a:solidFill>
            </a:endParaRPr>
          </a:p>
        </p:txBody>
      </p:sp>
      <p:sp>
        <p:nvSpPr>
          <p:cNvPr id="47" name="46 CuadroTexto"/>
          <p:cNvSpPr txBox="1"/>
          <p:nvPr/>
        </p:nvSpPr>
        <p:spPr>
          <a:xfrm>
            <a:off x="285720" y="3053859"/>
            <a:ext cx="2792164" cy="1754326"/>
          </a:xfrm>
          <a:prstGeom prst="rect">
            <a:avLst/>
          </a:prstGeom>
          <a:gradFill>
            <a:gsLst>
              <a:gs pos="0">
                <a:schemeClr val="tx1"/>
              </a:gs>
              <a:gs pos="4000">
                <a:srgbClr val="99CCFF"/>
              </a:gs>
              <a:gs pos="36000">
                <a:srgbClr val="9966FF"/>
              </a:gs>
              <a:gs pos="61000">
                <a:srgbClr val="CC99FF"/>
              </a:gs>
              <a:gs pos="82001">
                <a:srgbClr val="99CCFF"/>
              </a:gs>
              <a:gs pos="100000">
                <a:srgbClr val="CCCCFF"/>
              </a:gs>
            </a:gsLst>
            <a:lin ang="5400000" scaled="0"/>
          </a:gradFill>
          <a:ln w="28575" cap="flat" cmpd="sng" algn="ctr">
            <a:solidFill>
              <a:sysClr val="windowText" lastClr="000000"/>
            </a:solidFill>
            <a:prstDash val="solid"/>
          </a:ln>
          <a:effectLst>
            <a:outerShdw blurRad="40000" dist="20000" dir="5400000" rotWithShape="0">
              <a:srgbClr val="000000">
                <a:alpha val="38000"/>
              </a:srgbClr>
            </a:outerShdw>
          </a:effectLst>
        </p:spPr>
        <p:txBody>
          <a:bodyPr wrap="square" rtlCol="0">
            <a:spAutoFit/>
          </a:bodyPr>
          <a:lstStyle/>
          <a:p>
            <a:pPr algn="ctr"/>
            <a:r>
              <a:rPr lang="es-EC" dirty="0"/>
              <a:t>Es un instrumento para mejorar la mente, desarrollar el carácter, </a:t>
            </a:r>
            <a:r>
              <a:rPr lang="es-EC" dirty="0" smtClean="0"/>
              <a:t>mejorar </a:t>
            </a:r>
            <a:r>
              <a:rPr lang="es-EC" dirty="0"/>
              <a:t>la </a:t>
            </a:r>
            <a:r>
              <a:rPr lang="es-EC" dirty="0" smtClean="0"/>
              <a:t>salud, </a:t>
            </a:r>
            <a:r>
              <a:rPr lang="es-EC" dirty="0"/>
              <a:t>aumentar la productividad o la moral de los trabajadores</a:t>
            </a:r>
            <a:endParaRPr lang="es-ES" b="1" kern="0" dirty="0">
              <a:solidFill>
                <a:sysClr val="windowText" lastClr="000000"/>
              </a:solidFill>
              <a:latin typeface="Calibri"/>
            </a:endParaRPr>
          </a:p>
        </p:txBody>
      </p:sp>
      <p:sp>
        <p:nvSpPr>
          <p:cNvPr id="49" name="48 CuadroTexto"/>
          <p:cNvSpPr txBox="1"/>
          <p:nvPr/>
        </p:nvSpPr>
        <p:spPr>
          <a:xfrm>
            <a:off x="358678" y="5805264"/>
            <a:ext cx="2646247" cy="369332"/>
          </a:xfrm>
          <a:prstGeom prst="rect">
            <a:avLst/>
          </a:prstGeom>
          <a:gradFill>
            <a:gsLst>
              <a:gs pos="0">
                <a:schemeClr val="tx1"/>
              </a:gs>
              <a:gs pos="17999">
                <a:srgbClr val="99CCFF"/>
              </a:gs>
              <a:gs pos="36000">
                <a:srgbClr val="9966FF"/>
              </a:gs>
              <a:gs pos="61000">
                <a:srgbClr val="CC99FF"/>
              </a:gs>
              <a:gs pos="82001">
                <a:srgbClr val="99CCFF"/>
              </a:gs>
              <a:gs pos="100000">
                <a:srgbClr val="CCCCFF"/>
              </a:gs>
            </a:gsLst>
            <a:lin ang="5400000" scaled="0"/>
          </a:gradFill>
          <a:ln w="28575" cap="flat" cmpd="sng" algn="ctr">
            <a:solidFill>
              <a:sysClr val="windowText" lastClr="000000"/>
            </a:solidFill>
            <a:prstDash val="solid"/>
          </a:ln>
          <a:effectLst>
            <a:outerShdw blurRad="40000" dist="20000" dir="5400000" rotWithShape="0">
              <a:srgbClr val="000000">
                <a:alpha val="38000"/>
              </a:srgbClr>
            </a:outerShdw>
          </a:effectLst>
        </p:spPr>
        <p:txBody>
          <a:bodyPr wrap="square" rtlCol="0">
            <a:spAutoFit/>
          </a:bodyPr>
          <a:lstStyle/>
          <a:p>
            <a:pPr algn="ctr"/>
            <a:r>
              <a:rPr lang="es-ES" dirty="0" err="1"/>
              <a:t>Dumazedier</a:t>
            </a:r>
            <a:r>
              <a:rPr lang="es-ES" dirty="0"/>
              <a:t>, 1966</a:t>
            </a:r>
            <a:endParaRPr lang="es-VE" b="1" dirty="0"/>
          </a:p>
        </p:txBody>
      </p:sp>
      <p:sp>
        <p:nvSpPr>
          <p:cNvPr id="50" name="49 CuadroTexto"/>
          <p:cNvSpPr txBox="1"/>
          <p:nvPr/>
        </p:nvSpPr>
        <p:spPr>
          <a:xfrm>
            <a:off x="3165291" y="3042826"/>
            <a:ext cx="2792164" cy="1754326"/>
          </a:xfrm>
          <a:prstGeom prst="rect">
            <a:avLst/>
          </a:prstGeom>
          <a:gradFill>
            <a:gsLst>
              <a:gs pos="0">
                <a:schemeClr val="tx1"/>
              </a:gs>
              <a:gs pos="4000">
                <a:srgbClr val="99CCFF"/>
              </a:gs>
              <a:gs pos="36000">
                <a:srgbClr val="9966FF"/>
              </a:gs>
              <a:gs pos="61000">
                <a:srgbClr val="CC99FF"/>
              </a:gs>
              <a:gs pos="82001">
                <a:srgbClr val="99CCFF"/>
              </a:gs>
              <a:gs pos="100000">
                <a:srgbClr val="CCCCFF"/>
              </a:gs>
            </a:gsLst>
            <a:lin ang="5400000" scaled="0"/>
          </a:gradFill>
          <a:ln w="28575" cap="flat" cmpd="sng" algn="ctr">
            <a:solidFill>
              <a:sysClr val="windowText" lastClr="000000"/>
            </a:solidFill>
            <a:prstDash val="solid"/>
          </a:ln>
          <a:effectLst>
            <a:outerShdw blurRad="40000" dist="20000" dir="5400000" rotWithShape="0">
              <a:srgbClr val="000000">
                <a:alpha val="38000"/>
              </a:srgbClr>
            </a:outerShdw>
          </a:effectLst>
        </p:spPr>
        <p:txBody>
          <a:bodyPr wrap="square" rtlCol="0">
            <a:spAutoFit/>
          </a:bodyPr>
          <a:lstStyle>
            <a:defPPr>
              <a:defRPr lang="es-VE"/>
            </a:defPPr>
            <a:lvl1pPr algn="ctr"/>
          </a:lstStyle>
          <a:p>
            <a:r>
              <a:rPr lang="es-EC" dirty="0" smtClean="0"/>
              <a:t>Si </a:t>
            </a:r>
            <a:r>
              <a:rPr lang="es-EC" dirty="0"/>
              <a:t>se aplica la recreación laboral como parte de una visión de desarrollo del talento humano de una organización, se mejoran las relaciones </a:t>
            </a:r>
            <a:r>
              <a:rPr lang="es-EC" dirty="0" smtClean="0"/>
              <a:t>laborales</a:t>
            </a:r>
            <a:endParaRPr lang="es-VE" dirty="0"/>
          </a:p>
        </p:txBody>
      </p:sp>
      <p:sp>
        <p:nvSpPr>
          <p:cNvPr id="52" name="51 CuadroTexto"/>
          <p:cNvSpPr txBox="1"/>
          <p:nvPr/>
        </p:nvSpPr>
        <p:spPr>
          <a:xfrm>
            <a:off x="6084168" y="3042826"/>
            <a:ext cx="2792164" cy="1754326"/>
          </a:xfrm>
          <a:prstGeom prst="rect">
            <a:avLst/>
          </a:prstGeom>
          <a:gradFill>
            <a:gsLst>
              <a:gs pos="0">
                <a:schemeClr val="tx1"/>
              </a:gs>
              <a:gs pos="4000">
                <a:srgbClr val="99CCFF"/>
              </a:gs>
              <a:gs pos="36000">
                <a:srgbClr val="9966FF"/>
              </a:gs>
              <a:gs pos="61000">
                <a:srgbClr val="CC99FF"/>
              </a:gs>
              <a:gs pos="82001">
                <a:srgbClr val="99CCFF"/>
              </a:gs>
              <a:gs pos="100000">
                <a:srgbClr val="CCCCFF"/>
              </a:gs>
            </a:gsLst>
            <a:lin ang="5400000" scaled="0"/>
          </a:gradFill>
          <a:ln w="28575" cap="flat" cmpd="sng" algn="ctr">
            <a:solidFill>
              <a:sysClr val="windowText" lastClr="000000"/>
            </a:solidFill>
            <a:prstDash val="solid"/>
          </a:ln>
          <a:effectLst>
            <a:outerShdw blurRad="40000" dist="20000" dir="5400000" rotWithShape="0">
              <a:srgbClr val="000000">
                <a:alpha val="38000"/>
              </a:srgbClr>
            </a:outerShdw>
          </a:effectLst>
        </p:spPr>
        <p:txBody>
          <a:bodyPr wrap="square" rtlCol="0">
            <a:spAutoFit/>
          </a:bodyPr>
          <a:lstStyle>
            <a:defPPr>
              <a:defRPr lang="es-VE"/>
            </a:defPPr>
            <a:lvl1pPr algn="ctr"/>
          </a:lstStyle>
          <a:p>
            <a:r>
              <a:rPr lang="es-EC" i="1" dirty="0" smtClean="0"/>
              <a:t>La </a:t>
            </a:r>
            <a:r>
              <a:rPr lang="es-EC" i="1" dirty="0"/>
              <a:t>recreación laboral genera beneficios tanto para el trabajador como para la </a:t>
            </a:r>
            <a:r>
              <a:rPr lang="es-EC" i="1" dirty="0" smtClean="0"/>
              <a:t>organización, pues mejora las relaciones interpersonales.</a:t>
            </a:r>
            <a:endParaRPr lang="es-VE" dirty="0"/>
          </a:p>
        </p:txBody>
      </p:sp>
      <p:sp>
        <p:nvSpPr>
          <p:cNvPr id="19" name="18 CuadroTexto"/>
          <p:cNvSpPr txBox="1"/>
          <p:nvPr/>
        </p:nvSpPr>
        <p:spPr>
          <a:xfrm>
            <a:off x="3238249" y="5805264"/>
            <a:ext cx="2646247" cy="369332"/>
          </a:xfrm>
          <a:prstGeom prst="rect">
            <a:avLst/>
          </a:prstGeom>
          <a:gradFill>
            <a:gsLst>
              <a:gs pos="0">
                <a:schemeClr val="tx1"/>
              </a:gs>
              <a:gs pos="17999">
                <a:srgbClr val="99CCFF"/>
              </a:gs>
              <a:gs pos="36000">
                <a:srgbClr val="9966FF"/>
              </a:gs>
              <a:gs pos="61000">
                <a:srgbClr val="CC99FF"/>
              </a:gs>
              <a:gs pos="82001">
                <a:srgbClr val="99CCFF"/>
              </a:gs>
              <a:gs pos="100000">
                <a:srgbClr val="CCCCFF"/>
              </a:gs>
            </a:gsLst>
            <a:lin ang="5400000" scaled="0"/>
          </a:gradFill>
          <a:ln w="28575" cap="flat" cmpd="sng" algn="ctr">
            <a:solidFill>
              <a:sysClr val="windowText" lastClr="000000"/>
            </a:solidFill>
            <a:prstDash val="solid"/>
          </a:ln>
          <a:effectLst>
            <a:outerShdw blurRad="40000" dist="20000" dir="5400000" rotWithShape="0">
              <a:srgbClr val="000000">
                <a:alpha val="38000"/>
              </a:srgbClr>
            </a:outerShdw>
          </a:effectLst>
        </p:spPr>
        <p:txBody>
          <a:bodyPr wrap="square" rtlCol="0">
            <a:spAutoFit/>
          </a:bodyPr>
          <a:lstStyle/>
          <a:p>
            <a:pPr algn="ctr"/>
            <a:r>
              <a:rPr lang="es-ES" b="1" dirty="0" smtClean="0"/>
              <a:t> </a:t>
            </a:r>
            <a:r>
              <a:rPr lang="es-ES" dirty="0"/>
              <a:t>Restrepo, 2007</a:t>
            </a:r>
            <a:endParaRPr lang="es-VE" b="1" dirty="0"/>
          </a:p>
        </p:txBody>
      </p:sp>
      <p:sp>
        <p:nvSpPr>
          <p:cNvPr id="20" name="19 CuadroTexto"/>
          <p:cNvSpPr txBox="1"/>
          <p:nvPr/>
        </p:nvSpPr>
        <p:spPr>
          <a:xfrm>
            <a:off x="6272180" y="5798695"/>
            <a:ext cx="2646247" cy="369332"/>
          </a:xfrm>
          <a:prstGeom prst="rect">
            <a:avLst/>
          </a:prstGeom>
          <a:gradFill>
            <a:gsLst>
              <a:gs pos="0">
                <a:schemeClr val="tx1"/>
              </a:gs>
              <a:gs pos="17999">
                <a:srgbClr val="99CCFF"/>
              </a:gs>
              <a:gs pos="36000">
                <a:srgbClr val="9966FF"/>
              </a:gs>
              <a:gs pos="61000">
                <a:srgbClr val="CC99FF"/>
              </a:gs>
              <a:gs pos="82001">
                <a:srgbClr val="99CCFF"/>
              </a:gs>
              <a:gs pos="100000">
                <a:srgbClr val="CCCCFF"/>
              </a:gs>
            </a:gsLst>
            <a:lin ang="5400000" scaled="0"/>
          </a:gradFill>
          <a:ln w="28575" cap="flat" cmpd="sng" algn="ctr">
            <a:solidFill>
              <a:sysClr val="windowText" lastClr="000000"/>
            </a:solidFill>
            <a:prstDash val="solid"/>
          </a:ln>
          <a:effectLst>
            <a:outerShdw blurRad="40000" dist="20000" dir="5400000" rotWithShape="0">
              <a:srgbClr val="000000">
                <a:alpha val="38000"/>
              </a:srgbClr>
            </a:outerShdw>
          </a:effectLst>
        </p:spPr>
        <p:txBody>
          <a:bodyPr wrap="square" rtlCol="0">
            <a:spAutoFit/>
          </a:bodyPr>
          <a:lstStyle/>
          <a:p>
            <a:pPr algn="ctr"/>
            <a:r>
              <a:rPr lang="es-ES" dirty="0"/>
              <a:t>(</a:t>
            </a:r>
            <a:r>
              <a:rPr lang="es-ES" dirty="0" err="1"/>
              <a:t>Robbins</a:t>
            </a:r>
            <a:r>
              <a:rPr lang="es-ES" dirty="0"/>
              <a:t>, </a:t>
            </a:r>
            <a:r>
              <a:rPr lang="es-ES" dirty="0" smtClean="0"/>
              <a:t>1998)</a:t>
            </a:r>
            <a:endParaRPr lang="es-ES_tradnl" b="1" kern="0" dirty="0">
              <a:solidFill>
                <a:prstClr val="black"/>
              </a:solidFill>
            </a:endParaRPr>
          </a:p>
        </p:txBody>
      </p:sp>
    </p:spTree>
    <p:extLst>
      <p:ext uri="{BB962C8B-B14F-4D97-AF65-F5344CB8AC3E}">
        <p14:creationId xmlns:p14="http://schemas.microsoft.com/office/powerpoint/2010/main" val="38086748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1000" fill="hold"/>
                                        <p:tgtEl>
                                          <p:spTgt spid="40"/>
                                        </p:tgtEl>
                                        <p:attrNameLst>
                                          <p:attrName>ppt_w</p:attrName>
                                        </p:attrNameLst>
                                      </p:cBhvr>
                                      <p:tavLst>
                                        <p:tav tm="0">
                                          <p:val>
                                            <p:fltVal val="0"/>
                                          </p:val>
                                        </p:tav>
                                        <p:tav tm="100000">
                                          <p:val>
                                            <p:strVal val="#ppt_w"/>
                                          </p:val>
                                        </p:tav>
                                      </p:tavLst>
                                    </p:anim>
                                    <p:anim calcmode="lin" valueType="num">
                                      <p:cBhvr>
                                        <p:cTn id="8" dur="1000" fill="hold"/>
                                        <p:tgtEl>
                                          <p:spTgt spid="40"/>
                                        </p:tgtEl>
                                        <p:attrNameLst>
                                          <p:attrName>ppt_h</p:attrName>
                                        </p:attrNameLst>
                                      </p:cBhvr>
                                      <p:tavLst>
                                        <p:tav tm="0">
                                          <p:val>
                                            <p:fltVal val="0"/>
                                          </p:val>
                                        </p:tav>
                                        <p:tav tm="100000">
                                          <p:val>
                                            <p:strVal val="#ppt_h"/>
                                          </p:val>
                                        </p:tav>
                                      </p:tavLst>
                                    </p:anim>
                                    <p:anim calcmode="lin" valueType="num">
                                      <p:cBhvr>
                                        <p:cTn id="9" dur="1000" fill="hold"/>
                                        <p:tgtEl>
                                          <p:spTgt spid="40"/>
                                        </p:tgtEl>
                                        <p:attrNameLst>
                                          <p:attrName>ppt_x</p:attrName>
                                        </p:attrNameLst>
                                      </p:cBhvr>
                                      <p:tavLst>
                                        <p:tav tm="0">
                                          <p:val>
                                            <p:fltVal val="0.5"/>
                                          </p:val>
                                        </p:tav>
                                        <p:tav tm="100000">
                                          <p:val>
                                            <p:strVal val="#ppt_x"/>
                                          </p:val>
                                        </p:tav>
                                      </p:tavLst>
                                    </p:anim>
                                    <p:anim calcmode="lin" valueType="num">
                                      <p:cBhvr>
                                        <p:cTn id="10" dur="1000" fill="hold"/>
                                        <p:tgtEl>
                                          <p:spTgt spid="40"/>
                                        </p:tgtEl>
                                        <p:attrNameLst>
                                          <p:attrName>ppt_y</p:attrName>
                                        </p:attrNameLst>
                                      </p:cBhvr>
                                      <p:tavLst>
                                        <p:tav tm="0">
                                          <p:val>
                                            <p:fltVal val="0.5"/>
                                          </p:val>
                                        </p:tav>
                                        <p:tav tm="100000">
                                          <p:val>
                                            <p:strVal val="#ppt_y"/>
                                          </p:val>
                                        </p:tav>
                                      </p:tavLst>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p:cTn id="18" dur="500" fill="hold"/>
                                        <p:tgtEl>
                                          <p:spTgt spid="32"/>
                                        </p:tgtEl>
                                        <p:attrNameLst>
                                          <p:attrName>ppt_w</p:attrName>
                                        </p:attrNameLst>
                                      </p:cBhvr>
                                      <p:tavLst>
                                        <p:tav tm="0" fmla="#ppt_w*sin(2.5*pi*$)">
                                          <p:val>
                                            <p:fltVal val="0"/>
                                          </p:val>
                                        </p:tav>
                                        <p:tav tm="100000">
                                          <p:val>
                                            <p:fltVal val="1"/>
                                          </p:val>
                                        </p:tav>
                                      </p:tavLst>
                                    </p:anim>
                                    <p:anim calcmode="lin" valueType="num">
                                      <p:cBhvr>
                                        <p:cTn id="19" dur="500" fill="hold"/>
                                        <p:tgtEl>
                                          <p:spTgt spid="32"/>
                                        </p:tgtEl>
                                        <p:attrNameLst>
                                          <p:attrName>ppt_h</p:attrName>
                                        </p:attrNameLst>
                                      </p:cBhvr>
                                      <p:tavLst>
                                        <p:tav tm="0">
                                          <p:val>
                                            <p:strVal val="#ppt_h"/>
                                          </p:val>
                                        </p:tav>
                                        <p:tav tm="100000">
                                          <p:val>
                                            <p:strVal val="#ppt_h"/>
                                          </p:val>
                                        </p:tav>
                                      </p:tavLst>
                                    </p:anim>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1000"/>
                                        <p:tgtEl>
                                          <p:spTgt spid="47"/>
                                        </p:tgtEl>
                                      </p:cBhvr>
                                    </p:animEffect>
                                  </p:childTnLst>
                                </p:cTn>
                              </p:par>
                            </p:childTnLst>
                          </p:cTn>
                        </p:par>
                        <p:par>
                          <p:cTn id="24" fill="hold">
                            <p:stCondLst>
                              <p:cond delay="3500"/>
                            </p:stCondLst>
                            <p:childTnLst>
                              <p:par>
                                <p:cTn id="25" presetID="12" presetClass="entr" presetSubtype="1"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slide(fromTop)">
                                      <p:cBhvr>
                                        <p:cTn id="27" dur="500"/>
                                        <p:tgtEl>
                                          <p:spTgt spid="41"/>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1000"/>
                                        <p:tgtEl>
                                          <p:spTgt spid="49"/>
                                        </p:tgtEl>
                                      </p:cBhvr>
                                    </p:animEffect>
                                  </p:childTnLst>
                                </p:cTn>
                              </p:par>
                            </p:childTnLst>
                          </p:cTn>
                        </p:par>
                        <p:par>
                          <p:cTn id="32" fill="hold">
                            <p:stCondLst>
                              <p:cond delay="5000"/>
                            </p:stCondLst>
                            <p:childTnLst>
                              <p:par>
                                <p:cTn id="33" presetID="10"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childTnLst>
                                </p:cTn>
                              </p:par>
                            </p:childTnLst>
                          </p:cTn>
                        </p:par>
                        <p:par>
                          <p:cTn id="36" fill="hold">
                            <p:stCondLst>
                              <p:cond delay="6000"/>
                            </p:stCondLst>
                            <p:childTnLst>
                              <p:par>
                                <p:cTn id="37" presetID="19" presetClass="entr" presetSubtype="1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p:cTn id="39" dur="500" fill="hold"/>
                                        <p:tgtEl>
                                          <p:spTgt spid="33"/>
                                        </p:tgtEl>
                                        <p:attrNameLst>
                                          <p:attrName>ppt_w</p:attrName>
                                        </p:attrNameLst>
                                      </p:cBhvr>
                                      <p:tavLst>
                                        <p:tav tm="0" fmla="#ppt_w*sin(2.5*pi*$)">
                                          <p:val>
                                            <p:fltVal val="0"/>
                                          </p:val>
                                        </p:tav>
                                        <p:tav tm="100000">
                                          <p:val>
                                            <p:fltVal val="1"/>
                                          </p:val>
                                        </p:tav>
                                      </p:tavLst>
                                    </p:anim>
                                    <p:anim calcmode="lin" valueType="num">
                                      <p:cBhvr>
                                        <p:cTn id="40" dur="500" fill="hold"/>
                                        <p:tgtEl>
                                          <p:spTgt spid="33"/>
                                        </p:tgtEl>
                                        <p:attrNameLst>
                                          <p:attrName>ppt_h</p:attrName>
                                        </p:attrNameLst>
                                      </p:cBhvr>
                                      <p:tavLst>
                                        <p:tav tm="0">
                                          <p:val>
                                            <p:strVal val="#ppt_h"/>
                                          </p:val>
                                        </p:tav>
                                        <p:tav tm="100000">
                                          <p:val>
                                            <p:strVal val="#ppt_h"/>
                                          </p:val>
                                        </p:tav>
                                      </p:tavLst>
                                    </p:anim>
                                  </p:childTnLst>
                                </p:cTn>
                              </p:par>
                            </p:childTnLst>
                          </p:cTn>
                        </p:par>
                        <p:par>
                          <p:cTn id="41" fill="hold">
                            <p:stCondLst>
                              <p:cond delay="6500"/>
                            </p:stCondLst>
                            <p:childTnLst>
                              <p:par>
                                <p:cTn id="42" presetID="10" presetClass="entr" presetSubtype="0"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1000"/>
                                        <p:tgtEl>
                                          <p:spTgt spid="50"/>
                                        </p:tgtEl>
                                      </p:cBhvr>
                                    </p:animEffect>
                                  </p:childTnLst>
                                </p:cTn>
                              </p:par>
                            </p:childTnLst>
                          </p:cTn>
                        </p:par>
                        <p:par>
                          <p:cTn id="45" fill="hold">
                            <p:stCondLst>
                              <p:cond delay="7500"/>
                            </p:stCondLst>
                            <p:childTnLst>
                              <p:par>
                                <p:cTn id="46" presetID="12" presetClass="entr" presetSubtype="1"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slide(fromTop)">
                                      <p:cBhvr>
                                        <p:cTn id="48" dur="500"/>
                                        <p:tgtEl>
                                          <p:spTgt spid="42"/>
                                        </p:tgtEl>
                                      </p:cBhvr>
                                    </p:animEffect>
                                  </p:childTnLst>
                                </p:cTn>
                              </p:par>
                            </p:childTnLst>
                          </p:cTn>
                        </p:par>
                        <p:par>
                          <p:cTn id="49" fill="hold">
                            <p:stCondLst>
                              <p:cond delay="8000"/>
                            </p:stCondLst>
                            <p:childTnLst>
                              <p:par>
                                <p:cTn id="50" presetID="10"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childTnLst>
                                </p:cTn>
                              </p:par>
                            </p:childTnLst>
                          </p:cTn>
                        </p:par>
                        <p:par>
                          <p:cTn id="53" fill="hold">
                            <p:stCondLst>
                              <p:cond delay="9000"/>
                            </p:stCondLst>
                            <p:childTnLst>
                              <p:par>
                                <p:cTn id="54" presetID="19" presetClass="entr" presetSubtype="10"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p:cTn id="56" dur="500" fill="hold"/>
                                        <p:tgtEl>
                                          <p:spTgt spid="34"/>
                                        </p:tgtEl>
                                        <p:attrNameLst>
                                          <p:attrName>ppt_w</p:attrName>
                                        </p:attrNameLst>
                                      </p:cBhvr>
                                      <p:tavLst>
                                        <p:tav tm="0" fmla="#ppt_w*sin(2.5*pi*$)">
                                          <p:val>
                                            <p:fltVal val="0"/>
                                          </p:val>
                                        </p:tav>
                                        <p:tav tm="100000">
                                          <p:val>
                                            <p:fltVal val="1"/>
                                          </p:val>
                                        </p:tav>
                                      </p:tavLst>
                                    </p:anim>
                                    <p:anim calcmode="lin" valueType="num">
                                      <p:cBhvr>
                                        <p:cTn id="57" dur="500" fill="hold"/>
                                        <p:tgtEl>
                                          <p:spTgt spid="34"/>
                                        </p:tgtEl>
                                        <p:attrNameLst>
                                          <p:attrName>ppt_h</p:attrName>
                                        </p:attrNameLst>
                                      </p:cBhvr>
                                      <p:tavLst>
                                        <p:tav tm="0">
                                          <p:val>
                                            <p:strVal val="#ppt_h"/>
                                          </p:val>
                                        </p:tav>
                                        <p:tav tm="100000">
                                          <p:val>
                                            <p:strVal val="#ppt_h"/>
                                          </p:val>
                                        </p:tav>
                                      </p:tavLst>
                                    </p:anim>
                                  </p:childTnLst>
                                </p:cTn>
                              </p:par>
                            </p:childTnLst>
                          </p:cTn>
                        </p:par>
                        <p:par>
                          <p:cTn id="58" fill="hold">
                            <p:stCondLst>
                              <p:cond delay="9500"/>
                            </p:stCondLst>
                            <p:childTnLst>
                              <p:par>
                                <p:cTn id="59" presetID="10" presetClass="entr" presetSubtype="0" fill="hold" grpId="0" nodeType="after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1000"/>
                                        <p:tgtEl>
                                          <p:spTgt spid="52"/>
                                        </p:tgtEl>
                                      </p:cBhvr>
                                    </p:animEffect>
                                  </p:childTnLst>
                                </p:cTn>
                              </p:par>
                            </p:childTnLst>
                          </p:cTn>
                        </p:par>
                        <p:par>
                          <p:cTn id="62" fill="hold">
                            <p:stCondLst>
                              <p:cond delay="10500"/>
                            </p:stCondLst>
                            <p:childTnLst>
                              <p:par>
                                <p:cTn id="63" presetID="12" presetClass="entr" presetSubtype="1" fill="hold" grpId="0" nodeType="after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slide(fromTop)">
                                      <p:cBhvr>
                                        <p:cTn id="65" dur="500"/>
                                        <p:tgtEl>
                                          <p:spTgt spid="43"/>
                                        </p:tgtEl>
                                      </p:cBhvr>
                                    </p:animEffect>
                                  </p:childTnLst>
                                </p:cTn>
                              </p:par>
                            </p:childTnLst>
                          </p:cTn>
                        </p:par>
                        <p:par>
                          <p:cTn id="66" fill="hold">
                            <p:stCondLst>
                              <p:cond delay="11000"/>
                            </p:stCondLst>
                            <p:childTnLst>
                              <p:par>
                                <p:cTn id="67" presetID="10" presetClass="entr" presetSubtype="0"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1000"/>
                                        <p:tgtEl>
                                          <p:spTgt spid="19"/>
                                        </p:tgtEl>
                                      </p:cBhvr>
                                    </p:animEffect>
                                  </p:childTnLst>
                                </p:cTn>
                              </p:par>
                            </p:childTnLst>
                          </p:cTn>
                        </p:par>
                        <p:par>
                          <p:cTn id="70" fill="hold">
                            <p:stCondLst>
                              <p:cond delay="12000"/>
                            </p:stCondLst>
                            <p:childTnLst>
                              <p:par>
                                <p:cTn id="71" presetID="10" presetClass="entr" presetSubtype="0"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2" grpId="0" animBg="1"/>
      <p:bldP spid="33" grpId="0" animBg="1"/>
      <p:bldP spid="34" grpId="0" animBg="1"/>
      <p:bldP spid="40" grpId="0" animBg="1"/>
      <p:bldP spid="41" grpId="0" animBg="1"/>
      <p:bldP spid="42" grpId="0" animBg="1"/>
      <p:bldP spid="43" grpId="0" animBg="1"/>
      <p:bldP spid="44" grpId="0" animBg="1"/>
      <p:bldP spid="47" grpId="0" animBg="1"/>
      <p:bldP spid="49" grpId="0" animBg="1"/>
      <p:bldP spid="50" grpId="0" animBg="1"/>
      <p:bldP spid="52"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tx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2 Rectángulo redondeado"/>
          <p:cNvSpPr/>
          <p:nvPr/>
        </p:nvSpPr>
        <p:spPr>
          <a:xfrm>
            <a:off x="1691680" y="2022308"/>
            <a:ext cx="5760640" cy="1146998"/>
          </a:xfrm>
          <a:prstGeom prst="roundRect">
            <a:avLst/>
          </a:prstGeom>
          <a:gradFill>
            <a:gsLst>
              <a:gs pos="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3600" b="1" dirty="0">
                <a:solidFill>
                  <a:prstClr val="black"/>
                </a:solidFill>
                <a:latin typeface="Arial" pitchFamily="34" charset="0"/>
                <a:cs typeface="Arial" pitchFamily="34" charset="0"/>
              </a:rPr>
              <a:t>Capítulo III</a:t>
            </a:r>
          </a:p>
        </p:txBody>
      </p:sp>
      <p:sp>
        <p:nvSpPr>
          <p:cNvPr id="4" name="3 Rectángulo redondeado"/>
          <p:cNvSpPr/>
          <p:nvPr/>
        </p:nvSpPr>
        <p:spPr>
          <a:xfrm>
            <a:off x="1691680" y="3506138"/>
            <a:ext cx="5760640" cy="1146998"/>
          </a:xfrm>
          <a:prstGeom prst="roundRect">
            <a:avLst/>
          </a:prstGeom>
          <a:gradFill>
            <a:gsLst>
              <a:gs pos="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3600" b="1" dirty="0" smtClean="0">
                <a:solidFill>
                  <a:prstClr val="black"/>
                </a:solidFill>
                <a:latin typeface="Arial" pitchFamily="34" charset="0"/>
                <a:cs typeface="Arial" pitchFamily="34" charset="0"/>
              </a:rPr>
              <a:t>a) Metodología</a:t>
            </a:r>
            <a:endParaRPr lang="es-ES_tradnl" sz="36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9018739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3">
                                            <p:txEl>
                                              <p:pRg st="0" end="0"/>
                                            </p:txEl>
                                          </p:spTgt>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iterate type="lt">
                                    <p:tmPct val="10000"/>
                                  </p:iterate>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0" end="0"/>
                                            </p:txEl>
                                          </p:spTgt>
                                        </p:tgtEl>
                                        <p:attrNameLst>
                                          <p:attrName>ppt_x</p:attrName>
                                        </p:attrNameLst>
                                      </p:cBhvr>
                                      <p:tavLst>
                                        <p:tav tm="0">
                                          <p:val>
                                            <p:fltVal val="0.5"/>
                                          </p:val>
                                        </p:tav>
                                        <p:tav tm="100000">
                                          <p:val>
                                            <p:strVal val="#ppt_x"/>
                                          </p:val>
                                        </p:tav>
                                      </p:tavLst>
                                    </p:anim>
                                    <p:anim calcmode="lin" valueType="num">
                                      <p:cBhvr>
                                        <p:cTn id="16" dur="1000" fill="hold"/>
                                        <p:tgtEl>
                                          <p:spTgt spid="4">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AutoShape 6"/>
          <p:cNvSpPr>
            <a:spLocks noChangeArrowheads="1"/>
          </p:cNvSpPr>
          <p:nvPr/>
        </p:nvSpPr>
        <p:spPr bwMode="auto">
          <a:xfrm>
            <a:off x="4794720" y="476672"/>
            <a:ext cx="4019402" cy="731926"/>
          </a:xfrm>
          <a:prstGeom prst="roundRect">
            <a:avLst>
              <a:gd name="adj" fmla="val 16667"/>
            </a:avLst>
          </a:prstGeom>
          <a:solidFill>
            <a:srgbClr val="CC99FF">
              <a:alpha val="71001"/>
            </a:srgbClr>
          </a:solidFill>
          <a:ln w="38100">
            <a:solidFill>
              <a:srgbClr val="002060"/>
            </a:solidFill>
            <a:round/>
            <a:headEnd/>
            <a:tailEnd/>
          </a:ln>
          <a:effectLst/>
        </p:spPr>
        <p:txBody>
          <a:bodyPr wrap="none" anchor="ctr"/>
          <a:lstStyle/>
          <a:p>
            <a:pPr algn="ctr"/>
            <a:r>
              <a:rPr lang="es-VE" sz="2000" b="1" dirty="0" smtClean="0">
                <a:solidFill>
                  <a:srgbClr val="000000"/>
                </a:solidFill>
                <a:latin typeface="Tahoma" pitchFamily="34" charset="0"/>
              </a:rPr>
              <a:t>Cualitativo</a:t>
            </a:r>
            <a:endParaRPr lang="es-ES" sz="2000" b="1" dirty="0">
              <a:solidFill>
                <a:srgbClr val="000000"/>
              </a:solidFill>
              <a:latin typeface="Tahoma" pitchFamily="34" charset="0"/>
            </a:endParaRPr>
          </a:p>
        </p:txBody>
      </p:sp>
      <p:sp>
        <p:nvSpPr>
          <p:cNvPr id="26" name="AutoShape 7" descr="Tejido"/>
          <p:cNvSpPr>
            <a:spLocks noChangeArrowheads="1"/>
          </p:cNvSpPr>
          <p:nvPr/>
        </p:nvSpPr>
        <p:spPr bwMode="auto">
          <a:xfrm>
            <a:off x="107504" y="332656"/>
            <a:ext cx="4349803" cy="819302"/>
          </a:xfrm>
          <a:prstGeom prst="bevel">
            <a:avLst>
              <a:gd name="adj" fmla="val 12500"/>
            </a:avLst>
          </a:prstGeom>
          <a:pattFill prst="weave">
            <a:fgClr>
              <a:srgbClr val="CC9900"/>
            </a:fgClr>
            <a:bgClr>
              <a:srgbClr val="E3E3FF"/>
            </a:bgClr>
          </a:pattFill>
          <a:ln w="9525">
            <a:solidFill>
              <a:srgbClr val="FFFFFF"/>
            </a:solidFill>
            <a:miter lim="800000"/>
            <a:headEnd/>
            <a:tailEnd/>
          </a:ln>
          <a:effectLst>
            <a:outerShdw dist="45791" dir="3378596" algn="ctr" rotWithShape="0">
              <a:srgbClr val="990033"/>
            </a:outerShdw>
          </a:effectLst>
        </p:spPr>
        <p:txBody>
          <a:bodyPr wrap="none" anchor="ctr"/>
          <a:lstStyle/>
          <a:p>
            <a:pPr lvl="0" algn="ctr">
              <a:defRPr/>
            </a:pPr>
            <a:r>
              <a:rPr lang="es-ES_tradnl" sz="2400" b="1" kern="0" dirty="0">
                <a:solidFill>
                  <a:srgbClr val="000000"/>
                </a:solidFill>
                <a:latin typeface="Tahoma" pitchFamily="34" charset="0"/>
              </a:rPr>
              <a:t>Enfoque</a:t>
            </a:r>
          </a:p>
        </p:txBody>
      </p:sp>
      <p:sp>
        <p:nvSpPr>
          <p:cNvPr id="27" name="AutoShape 8" descr="Tejido"/>
          <p:cNvSpPr>
            <a:spLocks noChangeArrowheads="1"/>
          </p:cNvSpPr>
          <p:nvPr/>
        </p:nvSpPr>
        <p:spPr bwMode="auto">
          <a:xfrm>
            <a:off x="107504" y="1340768"/>
            <a:ext cx="4349803" cy="819302"/>
          </a:xfrm>
          <a:prstGeom prst="bevel">
            <a:avLst>
              <a:gd name="adj" fmla="val 12500"/>
            </a:avLst>
          </a:prstGeom>
          <a:pattFill prst="weave">
            <a:fgClr>
              <a:srgbClr val="CC9900"/>
            </a:fgClr>
            <a:bgClr>
              <a:srgbClr val="E3E3FF"/>
            </a:bgClr>
          </a:pattFill>
          <a:ln w="9525">
            <a:solidFill>
              <a:srgbClr val="FFFFFF"/>
            </a:solidFill>
            <a:miter lim="800000"/>
            <a:headEnd/>
            <a:tailEnd/>
          </a:ln>
          <a:effectLst>
            <a:outerShdw dist="45791" dir="3378596" algn="ctr" rotWithShape="0">
              <a:srgbClr val="990033"/>
            </a:outerShdw>
          </a:effectLst>
        </p:spPr>
        <p:txBody>
          <a:bodyPr wrap="none" anchor="ctr"/>
          <a:lstStyle/>
          <a:p>
            <a:pPr lvl="0" algn="ctr">
              <a:defRPr/>
            </a:pPr>
            <a:r>
              <a:rPr lang="es-ES_tradnl" sz="2400" b="1" kern="0" dirty="0">
                <a:solidFill>
                  <a:srgbClr val="000000"/>
                </a:solidFill>
                <a:latin typeface="Tahoma" pitchFamily="34" charset="0"/>
              </a:rPr>
              <a:t>Modalidad de </a:t>
            </a:r>
            <a:r>
              <a:rPr lang="es-ES_tradnl" sz="2400" b="1" kern="0" dirty="0" smtClean="0">
                <a:solidFill>
                  <a:srgbClr val="000000"/>
                </a:solidFill>
                <a:latin typeface="Tahoma" pitchFamily="34" charset="0"/>
              </a:rPr>
              <a:t>investigación</a:t>
            </a:r>
            <a:endParaRPr kumimoji="0" lang="es-ES_tradnl" sz="2400" b="1" i="0" u="none" strike="noStrike" kern="0" cap="none" spc="0" normalizeH="0" baseline="0" noProof="0" dirty="0">
              <a:ln>
                <a:noFill/>
              </a:ln>
              <a:solidFill>
                <a:srgbClr val="000000"/>
              </a:solidFill>
              <a:effectLst/>
              <a:uLnTx/>
              <a:uFillTx/>
              <a:latin typeface="Tahoma" pitchFamily="34" charset="0"/>
            </a:endParaRPr>
          </a:p>
        </p:txBody>
      </p:sp>
      <p:sp>
        <p:nvSpPr>
          <p:cNvPr id="28" name="AutoShape 9" descr="Tejido"/>
          <p:cNvSpPr>
            <a:spLocks noChangeArrowheads="1"/>
          </p:cNvSpPr>
          <p:nvPr/>
        </p:nvSpPr>
        <p:spPr bwMode="auto">
          <a:xfrm>
            <a:off x="107504" y="2348880"/>
            <a:ext cx="4349803" cy="819302"/>
          </a:xfrm>
          <a:prstGeom prst="bevel">
            <a:avLst>
              <a:gd name="adj" fmla="val 12500"/>
            </a:avLst>
          </a:prstGeom>
          <a:pattFill prst="weave">
            <a:fgClr>
              <a:srgbClr val="CC9900"/>
            </a:fgClr>
            <a:bgClr>
              <a:srgbClr val="E3E3FF"/>
            </a:bgClr>
          </a:pattFill>
          <a:ln w="9525">
            <a:solidFill>
              <a:srgbClr val="FFFFFF"/>
            </a:solidFill>
            <a:miter lim="800000"/>
            <a:headEnd/>
            <a:tailEnd/>
          </a:ln>
          <a:effectLst>
            <a:outerShdw dist="45791" dir="3378596" algn="ctr" rotWithShape="0">
              <a:srgbClr val="990033"/>
            </a:outerShdw>
          </a:effectLst>
        </p:spPr>
        <p:txBody>
          <a:bodyPr wrap="none" anchor="ctr"/>
          <a:lstStyle/>
          <a:p>
            <a:pPr lvl="0" algn="ctr">
              <a:defRPr/>
            </a:pPr>
            <a:r>
              <a:rPr lang="es-ES_tradnl" sz="2400" b="1" kern="0" dirty="0">
                <a:solidFill>
                  <a:srgbClr val="000000"/>
                </a:solidFill>
                <a:latin typeface="Tahoma" pitchFamily="34" charset="0"/>
              </a:rPr>
              <a:t>Tipo de investigación</a:t>
            </a:r>
            <a:endParaRPr kumimoji="0" lang="es-ES_tradnl" sz="2400" b="1" i="0" u="none" strike="noStrike" kern="0" cap="none" spc="0" normalizeH="0" baseline="0" noProof="0" dirty="0">
              <a:ln>
                <a:noFill/>
              </a:ln>
              <a:solidFill>
                <a:srgbClr val="000000"/>
              </a:solidFill>
              <a:effectLst/>
              <a:uLnTx/>
              <a:uFillTx/>
              <a:latin typeface="Tahoma" pitchFamily="34" charset="0"/>
            </a:endParaRPr>
          </a:p>
        </p:txBody>
      </p:sp>
      <p:sp>
        <p:nvSpPr>
          <p:cNvPr id="30" name="AutoShape 16"/>
          <p:cNvSpPr>
            <a:spLocks noChangeArrowheads="1"/>
          </p:cNvSpPr>
          <p:nvPr/>
        </p:nvSpPr>
        <p:spPr bwMode="auto">
          <a:xfrm>
            <a:off x="4801070" y="1412776"/>
            <a:ext cx="4019402" cy="731926"/>
          </a:xfrm>
          <a:prstGeom prst="roundRect">
            <a:avLst>
              <a:gd name="adj" fmla="val 16667"/>
            </a:avLst>
          </a:prstGeom>
          <a:solidFill>
            <a:srgbClr val="CC99FF">
              <a:alpha val="71001"/>
            </a:srgbClr>
          </a:solidFill>
          <a:ln w="38100">
            <a:solidFill>
              <a:srgbClr val="002060"/>
            </a:solidFill>
            <a:round/>
            <a:headEnd/>
            <a:tailEnd/>
          </a:ln>
          <a:effectLst/>
        </p:spPr>
        <p:txBody>
          <a:bodyPr wrap="none" anchor="ctr"/>
          <a:lstStyle/>
          <a:p>
            <a:pPr algn="ctr"/>
            <a:r>
              <a:rPr lang="es-VE" sz="2000" b="1" dirty="0" smtClean="0">
                <a:solidFill>
                  <a:srgbClr val="000000"/>
                </a:solidFill>
                <a:latin typeface="Tahoma" pitchFamily="34" charset="0"/>
              </a:rPr>
              <a:t>De Campo y </a:t>
            </a:r>
            <a:endParaRPr lang="es-VE" sz="2000" b="1" dirty="0">
              <a:solidFill>
                <a:srgbClr val="000000"/>
              </a:solidFill>
              <a:latin typeface="Tahoma" pitchFamily="34" charset="0"/>
            </a:endParaRPr>
          </a:p>
          <a:p>
            <a:pPr algn="ctr"/>
            <a:r>
              <a:rPr lang="es-VE" sz="2000" b="1" dirty="0" smtClean="0">
                <a:solidFill>
                  <a:srgbClr val="000000"/>
                </a:solidFill>
                <a:latin typeface="Tahoma" pitchFamily="34" charset="0"/>
              </a:rPr>
              <a:t>Bibliográfica</a:t>
            </a:r>
            <a:endParaRPr lang="es-ES" sz="2000" b="1" dirty="0">
              <a:solidFill>
                <a:srgbClr val="000000"/>
              </a:solidFill>
              <a:latin typeface="Tahoma" pitchFamily="34" charset="0"/>
            </a:endParaRPr>
          </a:p>
        </p:txBody>
      </p:sp>
      <p:sp>
        <p:nvSpPr>
          <p:cNvPr id="31" name="AutoShape 17"/>
          <p:cNvSpPr>
            <a:spLocks noChangeArrowheads="1"/>
          </p:cNvSpPr>
          <p:nvPr/>
        </p:nvSpPr>
        <p:spPr bwMode="auto">
          <a:xfrm>
            <a:off x="4801070" y="2420888"/>
            <a:ext cx="4019402" cy="731926"/>
          </a:xfrm>
          <a:prstGeom prst="roundRect">
            <a:avLst>
              <a:gd name="adj" fmla="val 16667"/>
            </a:avLst>
          </a:prstGeom>
          <a:solidFill>
            <a:srgbClr val="CC99FF">
              <a:alpha val="71001"/>
            </a:srgbClr>
          </a:solidFill>
          <a:ln w="38100">
            <a:solidFill>
              <a:srgbClr val="002060"/>
            </a:solidFill>
            <a:round/>
            <a:headEnd/>
            <a:tailEnd/>
          </a:ln>
          <a:effectLst/>
        </p:spPr>
        <p:txBody>
          <a:bodyPr wrap="none" anchor="ctr"/>
          <a:lstStyle/>
          <a:p>
            <a:pPr algn="ctr"/>
            <a:r>
              <a:rPr lang="es-VE" sz="2000" b="1" dirty="0" smtClean="0">
                <a:solidFill>
                  <a:srgbClr val="000000"/>
                </a:solidFill>
                <a:latin typeface="Tahoma" pitchFamily="34" charset="0"/>
              </a:rPr>
              <a:t>Descriptivo</a:t>
            </a:r>
            <a:endParaRPr lang="es-ES" sz="2000" b="1" dirty="0">
              <a:solidFill>
                <a:srgbClr val="000000"/>
              </a:solidFill>
              <a:latin typeface="Tahoma" pitchFamily="34" charset="0"/>
            </a:endParaRPr>
          </a:p>
        </p:txBody>
      </p:sp>
      <p:sp>
        <p:nvSpPr>
          <p:cNvPr id="33" name="AutoShape 11" descr="Tejido"/>
          <p:cNvSpPr>
            <a:spLocks noChangeArrowheads="1"/>
          </p:cNvSpPr>
          <p:nvPr/>
        </p:nvSpPr>
        <p:spPr bwMode="auto">
          <a:xfrm>
            <a:off x="107504" y="5229200"/>
            <a:ext cx="4349803" cy="819302"/>
          </a:xfrm>
          <a:prstGeom prst="bevel">
            <a:avLst>
              <a:gd name="adj" fmla="val 12500"/>
            </a:avLst>
          </a:prstGeom>
          <a:pattFill prst="weave">
            <a:fgClr>
              <a:srgbClr val="CC9900"/>
            </a:fgClr>
            <a:bgClr>
              <a:srgbClr val="E3E3FF"/>
            </a:bgClr>
          </a:pattFill>
          <a:ln w="9525">
            <a:solidFill>
              <a:srgbClr val="FFFFFF"/>
            </a:solidFill>
            <a:miter lim="800000"/>
            <a:headEnd/>
            <a:tailEnd/>
          </a:ln>
          <a:effectLst>
            <a:outerShdw dist="45791" dir="3378596" algn="ctr" rotWithShape="0">
              <a:srgbClr val="990033"/>
            </a:outerShdw>
          </a:effectLst>
        </p:spPr>
        <p:txBody>
          <a:bodyPr wrap="none" anchor="ctr"/>
          <a:lstStyle/>
          <a:p>
            <a:pPr lvl="0" algn="ctr">
              <a:defRPr/>
            </a:pPr>
            <a:r>
              <a:rPr lang="es-ES_tradnl" sz="2400" b="1" kern="0" dirty="0">
                <a:solidFill>
                  <a:srgbClr val="000000"/>
                </a:solidFill>
                <a:latin typeface="Tahoma" pitchFamily="34" charset="0"/>
              </a:rPr>
              <a:t>Técnicas </a:t>
            </a:r>
            <a:r>
              <a:rPr lang="es-ES_tradnl" sz="2400" b="1" kern="0" dirty="0" smtClean="0">
                <a:solidFill>
                  <a:srgbClr val="000000"/>
                </a:solidFill>
                <a:latin typeface="Tahoma" pitchFamily="34" charset="0"/>
              </a:rPr>
              <a:t>e Instrumentos </a:t>
            </a:r>
            <a:r>
              <a:rPr lang="es-ES_tradnl" sz="2400" b="1" kern="0" dirty="0">
                <a:solidFill>
                  <a:srgbClr val="000000"/>
                </a:solidFill>
                <a:latin typeface="Tahoma" pitchFamily="34" charset="0"/>
              </a:rPr>
              <a:t>de</a:t>
            </a:r>
          </a:p>
          <a:p>
            <a:pPr lvl="0" algn="ctr">
              <a:defRPr/>
            </a:pPr>
            <a:r>
              <a:rPr lang="es-ES_tradnl" sz="2400" b="1" kern="0" dirty="0">
                <a:solidFill>
                  <a:srgbClr val="000000"/>
                </a:solidFill>
                <a:latin typeface="Tahoma" pitchFamily="34" charset="0"/>
              </a:rPr>
              <a:t>Recolección de Datos</a:t>
            </a:r>
          </a:p>
        </p:txBody>
      </p:sp>
      <p:sp>
        <p:nvSpPr>
          <p:cNvPr id="15" name="AutoShape 11" descr="Tejido"/>
          <p:cNvSpPr>
            <a:spLocks noChangeArrowheads="1"/>
          </p:cNvSpPr>
          <p:nvPr/>
        </p:nvSpPr>
        <p:spPr bwMode="auto">
          <a:xfrm>
            <a:off x="107504" y="3645024"/>
            <a:ext cx="4349803" cy="819302"/>
          </a:xfrm>
          <a:prstGeom prst="bevel">
            <a:avLst>
              <a:gd name="adj" fmla="val 12500"/>
            </a:avLst>
          </a:prstGeom>
          <a:pattFill prst="weave">
            <a:fgClr>
              <a:srgbClr val="CC9900"/>
            </a:fgClr>
            <a:bgClr>
              <a:srgbClr val="E3E3FF"/>
            </a:bgClr>
          </a:pattFill>
          <a:ln w="9525">
            <a:solidFill>
              <a:srgbClr val="FFFFFF"/>
            </a:solidFill>
            <a:miter lim="800000"/>
            <a:headEnd/>
            <a:tailEnd/>
          </a:ln>
          <a:effectLst>
            <a:outerShdw dist="45791" dir="3378596" algn="ctr" rotWithShape="0">
              <a:srgbClr val="990033"/>
            </a:outerShdw>
          </a:effectLst>
        </p:spPr>
        <p:txBody>
          <a:bodyPr wrap="none" anchor="ctr"/>
          <a:lstStyle/>
          <a:p>
            <a:pPr lvl="0" algn="ctr">
              <a:defRPr/>
            </a:pPr>
            <a:r>
              <a:rPr lang="es-VE" sz="2400" b="1" kern="0" dirty="0" smtClean="0">
                <a:solidFill>
                  <a:srgbClr val="000000"/>
                </a:solidFill>
                <a:latin typeface="Tahoma" pitchFamily="34" charset="0"/>
              </a:rPr>
              <a:t>Población y Muestra</a:t>
            </a:r>
            <a:endParaRPr lang="es-VE" sz="2400" b="1" kern="0" dirty="0">
              <a:solidFill>
                <a:srgbClr val="000000"/>
              </a:solidFill>
              <a:latin typeface="Tahoma" pitchFamily="34" charset="0"/>
            </a:endParaRPr>
          </a:p>
        </p:txBody>
      </p:sp>
      <p:sp>
        <p:nvSpPr>
          <p:cNvPr id="16" name="AutoShape 18"/>
          <p:cNvSpPr>
            <a:spLocks noChangeArrowheads="1"/>
          </p:cNvSpPr>
          <p:nvPr/>
        </p:nvSpPr>
        <p:spPr bwMode="auto">
          <a:xfrm>
            <a:off x="4740310" y="3682752"/>
            <a:ext cx="4012958" cy="666735"/>
          </a:xfrm>
          <a:prstGeom prst="roundRect">
            <a:avLst>
              <a:gd name="adj" fmla="val 16667"/>
            </a:avLst>
          </a:prstGeom>
          <a:solidFill>
            <a:srgbClr val="CC99FF">
              <a:alpha val="71001"/>
            </a:srgbClr>
          </a:solidFill>
          <a:ln w="38100">
            <a:solidFill>
              <a:srgbClr val="002060"/>
            </a:solidFill>
            <a:round/>
            <a:headEnd/>
            <a:tailEnd/>
          </a:ln>
          <a:effectLst/>
        </p:spPr>
        <p:txBody>
          <a:bodyPr wrap="none" anchor="ctr"/>
          <a:lstStyle/>
          <a:p>
            <a:pPr algn="ctr"/>
            <a:r>
              <a:rPr lang="es-VE" sz="2000" b="1" u="sng" dirty="0" smtClean="0">
                <a:solidFill>
                  <a:srgbClr val="000000"/>
                </a:solidFill>
                <a:latin typeface="Tahoma" pitchFamily="34" charset="0"/>
              </a:rPr>
              <a:t>Funcionarios de Residencia </a:t>
            </a:r>
          </a:p>
          <a:p>
            <a:pPr algn="ctr"/>
            <a:r>
              <a:rPr lang="es-VE" sz="2000" b="1" u="sng" dirty="0" smtClean="0">
                <a:solidFill>
                  <a:srgbClr val="000000"/>
                </a:solidFill>
                <a:latin typeface="Tahoma" pitchFamily="34" charset="0"/>
              </a:rPr>
              <a:t>20</a:t>
            </a:r>
            <a:r>
              <a:rPr lang="es-VE" sz="2000" b="1" dirty="0" smtClean="0">
                <a:solidFill>
                  <a:srgbClr val="000000"/>
                </a:solidFill>
                <a:latin typeface="Tahoma" pitchFamily="34" charset="0"/>
              </a:rPr>
              <a:t> Personas</a:t>
            </a:r>
            <a:endParaRPr lang="es-VE" sz="2000" b="1" dirty="0">
              <a:solidFill>
                <a:srgbClr val="000000"/>
              </a:solidFill>
              <a:latin typeface="Tahoma" pitchFamily="34" charset="0"/>
            </a:endParaRPr>
          </a:p>
        </p:txBody>
      </p:sp>
      <p:sp>
        <p:nvSpPr>
          <p:cNvPr id="18" name="17 Abrir llave"/>
          <p:cNvSpPr/>
          <p:nvPr/>
        </p:nvSpPr>
        <p:spPr>
          <a:xfrm>
            <a:off x="4493642" y="3473794"/>
            <a:ext cx="231321" cy="110733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dirty="0"/>
          </a:p>
        </p:txBody>
      </p:sp>
      <p:sp>
        <p:nvSpPr>
          <p:cNvPr id="19" name="AutoShape 18"/>
          <p:cNvSpPr>
            <a:spLocks noChangeArrowheads="1"/>
          </p:cNvSpPr>
          <p:nvPr/>
        </p:nvSpPr>
        <p:spPr bwMode="auto">
          <a:xfrm>
            <a:off x="4786314" y="5733256"/>
            <a:ext cx="1931171" cy="565256"/>
          </a:xfrm>
          <a:prstGeom prst="roundRect">
            <a:avLst>
              <a:gd name="adj" fmla="val 16667"/>
            </a:avLst>
          </a:prstGeom>
          <a:solidFill>
            <a:srgbClr val="CC99FF">
              <a:alpha val="71001"/>
            </a:srgbClr>
          </a:solidFill>
          <a:ln w="38100">
            <a:solidFill>
              <a:srgbClr val="002060"/>
            </a:solidFill>
            <a:round/>
            <a:headEnd/>
            <a:tailEnd/>
          </a:ln>
          <a:effectLst/>
        </p:spPr>
        <p:txBody>
          <a:bodyPr wrap="none" anchor="ctr"/>
          <a:lstStyle/>
          <a:p>
            <a:pPr algn="ctr"/>
            <a:r>
              <a:rPr lang="es-VE" sz="2000" b="1" dirty="0">
                <a:solidFill>
                  <a:srgbClr val="000000"/>
                </a:solidFill>
                <a:latin typeface="Tahoma" pitchFamily="34" charset="0"/>
              </a:rPr>
              <a:t>Encuesta</a:t>
            </a:r>
          </a:p>
        </p:txBody>
      </p:sp>
      <p:sp>
        <p:nvSpPr>
          <p:cNvPr id="20" name="AutoShape 18"/>
          <p:cNvSpPr>
            <a:spLocks noChangeArrowheads="1"/>
          </p:cNvSpPr>
          <p:nvPr/>
        </p:nvSpPr>
        <p:spPr bwMode="auto">
          <a:xfrm>
            <a:off x="4788024" y="4869160"/>
            <a:ext cx="3443339" cy="586872"/>
          </a:xfrm>
          <a:prstGeom prst="roundRect">
            <a:avLst>
              <a:gd name="adj" fmla="val 16667"/>
            </a:avLst>
          </a:prstGeom>
          <a:solidFill>
            <a:srgbClr val="CC99FF">
              <a:alpha val="71001"/>
            </a:srgbClr>
          </a:solidFill>
          <a:ln w="38100">
            <a:solidFill>
              <a:srgbClr val="002060"/>
            </a:solidFill>
            <a:round/>
            <a:headEnd/>
            <a:tailEnd/>
          </a:ln>
          <a:effectLst/>
        </p:spPr>
        <p:txBody>
          <a:bodyPr wrap="none" anchor="ctr"/>
          <a:lstStyle/>
          <a:p>
            <a:pPr algn="ctr"/>
            <a:r>
              <a:rPr lang="es-VE" sz="2000" b="1" dirty="0" smtClean="0">
                <a:solidFill>
                  <a:srgbClr val="000000"/>
                </a:solidFill>
                <a:latin typeface="Tahoma" pitchFamily="34" charset="0"/>
              </a:rPr>
              <a:t>Observación Directa</a:t>
            </a:r>
            <a:endParaRPr lang="es-VE" sz="2000" b="1" dirty="0">
              <a:solidFill>
                <a:srgbClr val="000000"/>
              </a:solidFill>
              <a:latin typeface="Tahoma" pitchFamily="34" charset="0"/>
            </a:endParaRPr>
          </a:p>
        </p:txBody>
      </p:sp>
      <p:sp>
        <p:nvSpPr>
          <p:cNvPr id="21" name="20 Abrir llave"/>
          <p:cNvSpPr/>
          <p:nvPr/>
        </p:nvSpPr>
        <p:spPr>
          <a:xfrm>
            <a:off x="4499992" y="5085184"/>
            <a:ext cx="231321" cy="110904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dirty="0"/>
          </a:p>
        </p:txBody>
      </p:sp>
    </p:spTree>
    <p:extLst>
      <p:ext uri="{BB962C8B-B14F-4D97-AF65-F5344CB8AC3E}">
        <p14:creationId xmlns:p14="http://schemas.microsoft.com/office/powerpoint/2010/main" val="15746090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par>
                          <p:cTn id="45" fill="hold">
                            <p:stCondLst>
                              <p:cond delay="5000"/>
                            </p:stCondLst>
                            <p:childTnLst>
                              <p:par>
                                <p:cTn id="46" presetID="2" presetClass="entr" presetSubtype="4"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ppt_x"/>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par>
                          <p:cTn id="54" fill="hold">
                            <p:stCondLst>
                              <p:cond delay="6000"/>
                            </p:stCondLst>
                            <p:childTnLst>
                              <p:par>
                                <p:cTn id="55" presetID="10"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30" grpId="0" animBg="1"/>
      <p:bldP spid="31" grpId="0" animBg="1"/>
      <p:bldP spid="16" grpId="0" animBg="1"/>
      <p:bldP spid="18" grpId="0" animBg="1"/>
      <p:bldP spid="19"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Rectángulo redondeado"/>
          <p:cNvSpPr/>
          <p:nvPr/>
        </p:nvSpPr>
        <p:spPr>
          <a:xfrm>
            <a:off x="1691680" y="2022308"/>
            <a:ext cx="5760640" cy="1146998"/>
          </a:xfrm>
          <a:prstGeom prst="roundRect">
            <a:avLst/>
          </a:prstGeom>
          <a:gradFill>
            <a:gsLst>
              <a:gs pos="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3200" b="1" dirty="0">
                <a:solidFill>
                  <a:prstClr val="black"/>
                </a:solidFill>
                <a:latin typeface="Arial" pitchFamily="34" charset="0"/>
                <a:cs typeface="Arial" pitchFamily="34" charset="0"/>
              </a:rPr>
              <a:t>Capítulo </a:t>
            </a:r>
            <a:r>
              <a:rPr lang="es-ES_tradnl" sz="3200" b="1" dirty="0" smtClean="0">
                <a:solidFill>
                  <a:prstClr val="black"/>
                </a:solidFill>
                <a:latin typeface="Arial" pitchFamily="34" charset="0"/>
                <a:cs typeface="Arial" pitchFamily="34" charset="0"/>
              </a:rPr>
              <a:t>III</a:t>
            </a:r>
            <a:endParaRPr lang="es-ES_tradnl" sz="3200" b="1" dirty="0">
              <a:solidFill>
                <a:prstClr val="black"/>
              </a:solidFill>
              <a:latin typeface="Arial" pitchFamily="34" charset="0"/>
              <a:cs typeface="Arial" pitchFamily="34" charset="0"/>
            </a:endParaRPr>
          </a:p>
        </p:txBody>
      </p:sp>
      <p:sp>
        <p:nvSpPr>
          <p:cNvPr id="4" name="3 Rectángulo redondeado"/>
          <p:cNvSpPr/>
          <p:nvPr/>
        </p:nvSpPr>
        <p:spPr>
          <a:xfrm>
            <a:off x="1691680" y="3506138"/>
            <a:ext cx="5760640" cy="1651054"/>
          </a:xfrm>
          <a:prstGeom prst="roundRect">
            <a:avLst/>
          </a:prstGeom>
          <a:gradFill>
            <a:gsLst>
              <a:gs pos="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3200" b="1" dirty="0" smtClean="0">
                <a:solidFill>
                  <a:prstClr val="black"/>
                </a:solidFill>
                <a:latin typeface="Arial" pitchFamily="34" charset="0"/>
                <a:cs typeface="Arial" pitchFamily="34" charset="0"/>
              </a:rPr>
              <a:t>Análisis e Interpretación </a:t>
            </a:r>
            <a:r>
              <a:rPr lang="es-ES_tradnl" sz="3200" b="1" dirty="0">
                <a:solidFill>
                  <a:prstClr val="black"/>
                </a:solidFill>
                <a:latin typeface="Arial" pitchFamily="34" charset="0"/>
                <a:cs typeface="Arial" pitchFamily="34" charset="0"/>
              </a:rPr>
              <a:t>de </a:t>
            </a:r>
            <a:r>
              <a:rPr lang="es-ES_tradnl" sz="3200" b="1" dirty="0" smtClean="0">
                <a:solidFill>
                  <a:prstClr val="black"/>
                </a:solidFill>
                <a:latin typeface="Arial" pitchFamily="34" charset="0"/>
                <a:cs typeface="Arial" pitchFamily="34" charset="0"/>
              </a:rPr>
              <a:t>Resultados</a:t>
            </a:r>
            <a:endParaRPr lang="es-ES_tradnl" sz="32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998140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3">
                                            <p:txEl>
                                              <p:pRg st="0" end="0"/>
                                            </p:txEl>
                                          </p:spTgt>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iterate type="lt">
                                    <p:tmPct val="10000"/>
                                  </p:iterate>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0" end="0"/>
                                            </p:txEl>
                                          </p:spTgt>
                                        </p:tgtEl>
                                        <p:attrNameLst>
                                          <p:attrName>ppt_x</p:attrName>
                                        </p:attrNameLst>
                                      </p:cBhvr>
                                      <p:tavLst>
                                        <p:tav tm="0">
                                          <p:val>
                                            <p:fltVal val="0.5"/>
                                          </p:val>
                                        </p:tav>
                                        <p:tav tm="100000">
                                          <p:val>
                                            <p:strVal val="#ppt_x"/>
                                          </p:val>
                                        </p:tav>
                                      </p:tavLst>
                                    </p:anim>
                                    <p:anim calcmode="lin" valueType="num">
                                      <p:cBhvr>
                                        <p:cTn id="16" dur="1000" fill="hold"/>
                                        <p:tgtEl>
                                          <p:spTgt spid="4">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Rectángulo"/>
          <p:cNvSpPr/>
          <p:nvPr/>
        </p:nvSpPr>
        <p:spPr>
          <a:xfrm>
            <a:off x="0" y="116632"/>
            <a:ext cx="9144000" cy="707886"/>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S" sz="2000" b="1" dirty="0" smtClean="0"/>
              <a:t>1. ¿M</a:t>
            </a:r>
            <a:r>
              <a:rPr lang="es-EC" sz="2000" b="1"/>
              <a:t>inutos dentro de su horario de trabajo, usted podría emplear en realizar actividades de recreación laboral</a:t>
            </a:r>
            <a:r>
              <a:rPr lang="es-ES" sz="2000" b="1"/>
              <a:t>?</a:t>
            </a:r>
            <a:endParaRPr lang="es-VE" sz="2000" b="1" dirty="0"/>
          </a:p>
        </p:txBody>
      </p:sp>
      <p:sp>
        <p:nvSpPr>
          <p:cNvPr id="2" name="1 Rectángulo"/>
          <p:cNvSpPr/>
          <p:nvPr/>
        </p:nvSpPr>
        <p:spPr>
          <a:xfrm>
            <a:off x="53751" y="3983375"/>
            <a:ext cx="9036496" cy="2585323"/>
          </a:xfrm>
          <a:prstGeom prst="rect">
            <a:avLst/>
          </a:prstGeom>
        </p:spPr>
        <p:txBody>
          <a:bodyPr wrap="square">
            <a:spAutoFit/>
          </a:bodyPr>
          <a:lstStyle/>
          <a:p>
            <a:r>
              <a:rPr lang="es-EC"/>
              <a:t>Se observa que en el indicador de 10 minutos de duración de tiempo laboral para recreación, antes de realizar las actividades, 19 funcionarios deseaban hacerlo en este menor tiempo, mientras que una vez realizadas dichas actividades manifestaron solamente 2 personas que dedicarían solamente 10 minutos. </a:t>
            </a:r>
            <a:r>
              <a:rPr lang="es-EC" dirty="0"/>
              <a:t>En la segunda opción de 30 minutos estuvieron al inicio sólo 6 personas estaban dispuestas a utilizar este tiempo de su trabajo, lo cual incremento luego de aplicar las actividades recreativas. Y en la opción de 40 minutos se incrementó la frecuencia mantiene, mientras que en la opción de 30 minutos se observa un resultado favorable, ya que estos estarían dispuestos a realizar actividades recreativas laborales en mayor tiempo que implica los 40 minutos de su horario laboral.</a:t>
            </a:r>
            <a:endParaRPr lang="es-ES"/>
          </a:p>
        </p:txBody>
      </p:sp>
      <p:pic>
        <p:nvPicPr>
          <p:cNvPr id="24" name="Imagen 23"/>
          <p:cNvPicPr>
            <a:picLocks noChangeAspect="1"/>
          </p:cNvPicPr>
          <p:nvPr/>
        </p:nvPicPr>
        <p:blipFill>
          <a:blip r:embed="rId3"/>
          <a:stretch>
            <a:fillRect/>
          </a:stretch>
        </p:blipFill>
        <p:spPr>
          <a:xfrm>
            <a:off x="2051720" y="1063955"/>
            <a:ext cx="4943475" cy="2857500"/>
          </a:xfrm>
          <a:prstGeom prst="rect">
            <a:avLst/>
          </a:prstGeom>
        </p:spPr>
      </p:pic>
    </p:spTree>
    <p:extLst>
      <p:ext uri="{BB962C8B-B14F-4D97-AF65-F5344CB8AC3E}">
        <p14:creationId xmlns:p14="http://schemas.microsoft.com/office/powerpoint/2010/main" val="22734127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Rectángulo"/>
          <p:cNvSpPr/>
          <p:nvPr/>
        </p:nvSpPr>
        <p:spPr>
          <a:xfrm>
            <a:off x="35496" y="188640"/>
            <a:ext cx="8999984" cy="707886"/>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es-ES" sz="2000" b="1" dirty="0" smtClean="0"/>
              <a:t>3. </a:t>
            </a:r>
            <a:r>
              <a:rPr lang="es-EC" sz="2000" b="1" i="1"/>
              <a:t>¿Estaría Ud. </a:t>
            </a:r>
            <a:r>
              <a:rPr lang="es-EC" sz="2000" b="1" i="1" dirty="0"/>
              <a:t>dispuesto a participar en actividades de recreación laboral que le permitan mejorar las relaciones laborales con sus compañeros/as de trabajo?</a:t>
            </a:r>
            <a:endParaRPr lang="es-ES" sz="2000" b="1"/>
          </a:p>
        </p:txBody>
      </p:sp>
      <p:sp>
        <p:nvSpPr>
          <p:cNvPr id="2" name="1 Rectángulo"/>
          <p:cNvSpPr/>
          <p:nvPr/>
        </p:nvSpPr>
        <p:spPr>
          <a:xfrm>
            <a:off x="107504" y="5397023"/>
            <a:ext cx="8892480" cy="1477328"/>
          </a:xfrm>
          <a:prstGeom prst="rect">
            <a:avLst/>
          </a:prstGeom>
        </p:spPr>
        <p:txBody>
          <a:bodyPr wrap="square">
            <a:spAutoFit/>
          </a:bodyPr>
          <a:lstStyle/>
          <a:p>
            <a:r>
              <a:rPr lang="es-EC" dirty="0"/>
              <a:t>Se puede observar en la gráfica que en el </a:t>
            </a:r>
            <a:r>
              <a:rPr lang="es-EC" dirty="0" err="1"/>
              <a:t>pretest</a:t>
            </a:r>
            <a:r>
              <a:rPr lang="es-EC" dirty="0"/>
              <a:t> estaban dispuestos a participar solamente 10 personas pero una vez aplicadas las actividades de recreación, en el </a:t>
            </a:r>
            <a:r>
              <a:rPr lang="es-EC" dirty="0" err="1"/>
              <a:t>postest</a:t>
            </a:r>
            <a:r>
              <a:rPr lang="es-EC" dirty="0"/>
              <a:t> se incrementaron a 22 los funcionarios que deseaban participar de dichas actividades recreativas laborales y solamente 8 no deseaban hacerlo por razones médicas, de labores o falta de empatía en algunos casos</a:t>
            </a:r>
            <a:endParaRPr lang="es-ES" b="1" dirty="0"/>
          </a:p>
        </p:txBody>
      </p:sp>
      <p:pic>
        <p:nvPicPr>
          <p:cNvPr id="6" name="Imagen 5"/>
          <p:cNvPicPr>
            <a:picLocks noChangeAspect="1"/>
          </p:cNvPicPr>
          <p:nvPr/>
        </p:nvPicPr>
        <p:blipFill>
          <a:blip r:embed="rId3"/>
          <a:stretch>
            <a:fillRect/>
          </a:stretch>
        </p:blipFill>
        <p:spPr>
          <a:xfrm>
            <a:off x="1985962" y="1781175"/>
            <a:ext cx="5172075" cy="3295650"/>
          </a:xfrm>
          <a:prstGeom prst="rect">
            <a:avLst/>
          </a:prstGeom>
        </p:spPr>
      </p:pic>
    </p:spTree>
    <p:extLst>
      <p:ext uri="{BB962C8B-B14F-4D97-AF65-F5344CB8AC3E}">
        <p14:creationId xmlns:p14="http://schemas.microsoft.com/office/powerpoint/2010/main" val="22734127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476672"/>
            <a:ext cx="9144000" cy="400110"/>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S" sz="2000" b="1" dirty="0" smtClean="0"/>
              <a:t>3. ¿</a:t>
            </a:r>
            <a:r>
              <a:rPr lang="es-EC" sz="2000" b="1" i="1" dirty="0"/>
              <a:t>Cuáles de las siguientes actividades de recreación le gustaría practicar</a:t>
            </a:r>
            <a:r>
              <a:rPr lang="es-ES" sz="2000" b="1" dirty="0" smtClean="0"/>
              <a:t>?</a:t>
            </a:r>
            <a:endParaRPr lang="es-VE" sz="2000" b="1" dirty="0">
              <a:solidFill>
                <a:prstClr val="black"/>
              </a:solidFill>
              <a:latin typeface="Calibri"/>
            </a:endParaRPr>
          </a:p>
        </p:txBody>
      </p:sp>
      <p:sp>
        <p:nvSpPr>
          <p:cNvPr id="4" name="3 Rectángulo"/>
          <p:cNvSpPr/>
          <p:nvPr/>
        </p:nvSpPr>
        <p:spPr>
          <a:xfrm>
            <a:off x="539552" y="5108991"/>
            <a:ext cx="8280920" cy="923330"/>
          </a:xfrm>
          <a:prstGeom prst="rect">
            <a:avLst/>
          </a:prstGeom>
        </p:spPr>
        <p:txBody>
          <a:bodyPr wrap="square">
            <a:spAutoFit/>
          </a:bodyPr>
          <a:lstStyle/>
          <a:p>
            <a:r>
              <a:rPr lang="es-EC" dirty="0"/>
              <a:t>Se obtienen como resultados del </a:t>
            </a:r>
            <a:r>
              <a:rPr lang="es-EC" dirty="0" err="1"/>
              <a:t>pretest</a:t>
            </a:r>
            <a:r>
              <a:rPr lang="es-EC" dirty="0"/>
              <a:t>, que las pausas activas y los juegos pasivos son preferidos con mayor frecuencia, mientras que en el </a:t>
            </a:r>
            <a:r>
              <a:rPr lang="es-EC" dirty="0" err="1"/>
              <a:t>postest</a:t>
            </a:r>
            <a:r>
              <a:rPr lang="es-EC" dirty="0"/>
              <a:t> el ejercicio físico y los juegos pasivos obtienen resultados mayores entre los funcionarios de la residencia.</a:t>
            </a:r>
            <a:endParaRPr lang="es-ES" b="1" dirty="0"/>
          </a:p>
        </p:txBody>
      </p:sp>
      <p:pic>
        <p:nvPicPr>
          <p:cNvPr id="5" name="Imagen 4"/>
          <p:cNvPicPr>
            <a:picLocks noChangeAspect="1"/>
          </p:cNvPicPr>
          <p:nvPr/>
        </p:nvPicPr>
        <p:blipFill>
          <a:blip r:embed="rId3"/>
          <a:stretch>
            <a:fillRect/>
          </a:stretch>
        </p:blipFill>
        <p:spPr>
          <a:xfrm>
            <a:off x="1907704" y="1137066"/>
            <a:ext cx="5038725" cy="3971925"/>
          </a:xfrm>
          <a:prstGeom prst="rect">
            <a:avLst/>
          </a:prstGeom>
        </p:spPr>
      </p:pic>
    </p:spTree>
    <p:extLst>
      <p:ext uri="{BB962C8B-B14F-4D97-AF65-F5344CB8AC3E}">
        <p14:creationId xmlns:p14="http://schemas.microsoft.com/office/powerpoint/2010/main" val="526873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476672"/>
            <a:ext cx="9144000" cy="707886"/>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S" sz="2000" b="1" dirty="0" smtClean="0"/>
              <a:t>5. ¿</a:t>
            </a:r>
            <a:r>
              <a:rPr lang="es-EC" sz="2000" b="1" i="1" smtClean="0"/>
              <a:t>Cree </a:t>
            </a:r>
            <a:r>
              <a:rPr lang="es-EC" sz="2000" b="1" i="1"/>
              <a:t>que las competencias y dinámicas ayudarían a mejorar las relaciones laborales en la residencia </a:t>
            </a:r>
            <a:r>
              <a:rPr lang="es-EC" sz="2000" b="1" i="1" smtClean="0"/>
              <a:t>universitaria</a:t>
            </a:r>
            <a:r>
              <a:rPr lang="es-ES" sz="2000" b="1" smtClean="0"/>
              <a:t>?</a:t>
            </a:r>
            <a:endParaRPr lang="es-VE" sz="2000" b="1" dirty="0">
              <a:solidFill>
                <a:prstClr val="black"/>
              </a:solidFill>
              <a:latin typeface="Calibri"/>
            </a:endParaRPr>
          </a:p>
        </p:txBody>
      </p:sp>
      <p:sp>
        <p:nvSpPr>
          <p:cNvPr id="4" name="3 Rectángulo"/>
          <p:cNvSpPr/>
          <p:nvPr/>
        </p:nvSpPr>
        <p:spPr>
          <a:xfrm>
            <a:off x="107504" y="5120024"/>
            <a:ext cx="9036495" cy="1200329"/>
          </a:xfrm>
          <a:prstGeom prst="rect">
            <a:avLst/>
          </a:prstGeom>
        </p:spPr>
        <p:txBody>
          <a:bodyPr wrap="square">
            <a:spAutoFit/>
          </a:bodyPr>
          <a:lstStyle/>
          <a:p>
            <a:r>
              <a:rPr lang="es-EC"/>
              <a:t>Se observa que en el pretest hay 10 personas que están en acuerdo con esta pregunta, mientras que en el postest, luego de aplicar competencias y dinámicas grupales, se incrementa a 25 funcionarios que opinan positivamente en el postest, por lo que se puede inferir que si les ayudo a mejorar sus relaciones laborales. </a:t>
            </a:r>
            <a:endParaRPr lang="es-ES"/>
          </a:p>
        </p:txBody>
      </p:sp>
      <p:pic>
        <p:nvPicPr>
          <p:cNvPr id="5" name="Imagen 4"/>
          <p:cNvPicPr>
            <a:picLocks noChangeAspect="1"/>
          </p:cNvPicPr>
          <p:nvPr/>
        </p:nvPicPr>
        <p:blipFill>
          <a:blip r:embed="rId3"/>
          <a:stretch>
            <a:fillRect/>
          </a:stretch>
        </p:blipFill>
        <p:spPr>
          <a:xfrm>
            <a:off x="2051720" y="1340768"/>
            <a:ext cx="4733925" cy="3559473"/>
          </a:xfrm>
          <a:prstGeom prst="rect">
            <a:avLst/>
          </a:prstGeom>
        </p:spPr>
      </p:pic>
    </p:spTree>
    <p:extLst>
      <p:ext uri="{BB962C8B-B14F-4D97-AF65-F5344CB8AC3E}">
        <p14:creationId xmlns:p14="http://schemas.microsoft.com/office/powerpoint/2010/main" val="20403268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332656"/>
            <a:ext cx="9144000" cy="707886"/>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S" sz="2000" b="1" dirty="0" smtClean="0"/>
              <a:t>6. ¿</a:t>
            </a:r>
            <a:r>
              <a:rPr lang="es-EC" sz="2000" b="1" i="1" smtClean="0"/>
              <a:t>Cómo </a:t>
            </a:r>
            <a:r>
              <a:rPr lang="es-EC" sz="2000" b="1" i="1"/>
              <a:t>evalúa la calidad de las actividades recreativas aplicadas en la Residencia </a:t>
            </a:r>
            <a:r>
              <a:rPr lang="es-EC" sz="2000" b="1" i="1" smtClean="0"/>
              <a:t>Universitaria</a:t>
            </a:r>
            <a:r>
              <a:rPr lang="es-ES" sz="2000" b="1" smtClean="0"/>
              <a:t>?</a:t>
            </a:r>
            <a:endParaRPr lang="es-ES" sz="2000" b="1" dirty="0"/>
          </a:p>
        </p:txBody>
      </p:sp>
      <p:sp>
        <p:nvSpPr>
          <p:cNvPr id="5" name="4 Rectángulo"/>
          <p:cNvSpPr/>
          <p:nvPr/>
        </p:nvSpPr>
        <p:spPr>
          <a:xfrm>
            <a:off x="251520" y="5048016"/>
            <a:ext cx="8496944" cy="1200329"/>
          </a:xfrm>
          <a:prstGeom prst="rect">
            <a:avLst/>
          </a:prstGeom>
        </p:spPr>
        <p:txBody>
          <a:bodyPr wrap="square">
            <a:spAutoFit/>
          </a:bodyPr>
          <a:lstStyle/>
          <a:p>
            <a:r>
              <a:rPr lang="es-EC"/>
              <a:t>Se observó que el 2% de los funcionarios de la residencia opinaron que les parecieron las actividades recreativas aplicadas, como aceptables, mientras que el 8% se sienten satisfechos y que 90% de los encuestados se encuentran muy satisfechos, lo cual demuestra que fue positiva esta acción para todo el personal de esta Unidad.</a:t>
            </a:r>
            <a:endParaRPr lang="es-ES"/>
          </a:p>
        </p:txBody>
      </p:sp>
      <p:pic>
        <p:nvPicPr>
          <p:cNvPr id="2" name="Imagen 1"/>
          <p:cNvPicPr>
            <a:picLocks noChangeAspect="1"/>
          </p:cNvPicPr>
          <p:nvPr/>
        </p:nvPicPr>
        <p:blipFill>
          <a:blip r:embed="rId3"/>
          <a:stretch>
            <a:fillRect/>
          </a:stretch>
        </p:blipFill>
        <p:spPr>
          <a:xfrm>
            <a:off x="1862137" y="1363116"/>
            <a:ext cx="5419725" cy="3362325"/>
          </a:xfrm>
          <a:prstGeom prst="rect">
            <a:avLst/>
          </a:prstGeom>
        </p:spPr>
      </p:pic>
    </p:spTree>
    <p:extLst>
      <p:ext uri="{BB962C8B-B14F-4D97-AF65-F5344CB8AC3E}">
        <p14:creationId xmlns:p14="http://schemas.microsoft.com/office/powerpoint/2010/main" val="2041802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4 Imagen" descr="BDRPC062.WMF"/>
          <p:cNvPicPr>
            <a:picLocks noChangeAspect="1"/>
          </p:cNvPicPr>
          <p:nvPr/>
        </p:nvPicPr>
        <p:blipFill>
          <a:blip r:embed="rId3" cstate="print"/>
          <a:stretch>
            <a:fillRect/>
          </a:stretch>
        </p:blipFill>
        <p:spPr>
          <a:xfrm rot="16200000">
            <a:off x="4105931" y="-2292502"/>
            <a:ext cx="785817" cy="7056785"/>
          </a:xfrm>
          <a:prstGeom prst="rect">
            <a:avLst/>
          </a:prstGeom>
          <a:gradFill>
            <a:gsLst>
              <a:gs pos="0">
                <a:schemeClr val="tx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6" name="5 Imagen" descr="BDRPC062.WMF"/>
          <p:cNvPicPr>
            <a:picLocks noChangeAspect="1"/>
          </p:cNvPicPr>
          <p:nvPr/>
        </p:nvPicPr>
        <p:blipFill>
          <a:blip r:embed="rId3" cstate="print"/>
          <a:stretch>
            <a:fillRect/>
          </a:stretch>
        </p:blipFill>
        <p:spPr>
          <a:xfrm rot="16200000">
            <a:off x="4035050" y="-1356372"/>
            <a:ext cx="785817" cy="7056734"/>
          </a:xfrm>
          <a:prstGeom prst="rect">
            <a:avLst/>
          </a:prstGeom>
        </p:spPr>
      </p:pic>
      <p:pic>
        <p:nvPicPr>
          <p:cNvPr id="7" name="6 Imagen" descr="BDRPC062.WMF"/>
          <p:cNvPicPr>
            <a:picLocks noChangeAspect="1"/>
          </p:cNvPicPr>
          <p:nvPr/>
        </p:nvPicPr>
        <p:blipFill>
          <a:blip r:embed="rId3" cstate="print"/>
          <a:stretch>
            <a:fillRect/>
          </a:stretch>
        </p:blipFill>
        <p:spPr>
          <a:xfrm rot="16200000">
            <a:off x="4035050" y="-418780"/>
            <a:ext cx="785817" cy="7056734"/>
          </a:xfrm>
          <a:prstGeom prst="rect">
            <a:avLst/>
          </a:prstGeom>
        </p:spPr>
      </p:pic>
      <p:pic>
        <p:nvPicPr>
          <p:cNvPr id="8" name="7 Imagen" descr="BDRPC062.WMF"/>
          <p:cNvPicPr>
            <a:picLocks noChangeAspect="1"/>
          </p:cNvPicPr>
          <p:nvPr/>
        </p:nvPicPr>
        <p:blipFill>
          <a:blip r:embed="rId3" cstate="print"/>
          <a:stretch>
            <a:fillRect/>
          </a:stretch>
        </p:blipFill>
        <p:spPr>
          <a:xfrm rot="16200000">
            <a:off x="3955569" y="580371"/>
            <a:ext cx="944779" cy="7056734"/>
          </a:xfrm>
          <a:prstGeom prst="rect">
            <a:avLst/>
          </a:prstGeom>
        </p:spPr>
      </p:pic>
      <p:pic>
        <p:nvPicPr>
          <p:cNvPr id="9" name="8 Imagen" descr="BDRPC062.WMF"/>
          <p:cNvPicPr>
            <a:picLocks noChangeAspect="1"/>
          </p:cNvPicPr>
          <p:nvPr/>
        </p:nvPicPr>
        <p:blipFill>
          <a:blip r:embed="rId3" cstate="print"/>
          <a:stretch>
            <a:fillRect/>
          </a:stretch>
        </p:blipFill>
        <p:spPr>
          <a:xfrm rot="16200000">
            <a:off x="4035050" y="1667964"/>
            <a:ext cx="785817" cy="7056734"/>
          </a:xfrm>
          <a:prstGeom prst="rect">
            <a:avLst/>
          </a:prstGeom>
        </p:spPr>
      </p:pic>
      <p:sp>
        <p:nvSpPr>
          <p:cNvPr id="14" name="13 CuadroTexto"/>
          <p:cNvSpPr txBox="1"/>
          <p:nvPr/>
        </p:nvSpPr>
        <p:spPr>
          <a:xfrm>
            <a:off x="1259632" y="1023119"/>
            <a:ext cx="5984050" cy="461665"/>
          </a:xfrm>
          <a:prstGeom prst="rect">
            <a:avLst/>
          </a:prstGeom>
          <a:ln>
            <a:noFill/>
          </a:ln>
        </p:spPr>
        <p:txBody>
          <a:bodyPr wrap="square" rtlCol="0">
            <a:spAutoFit/>
          </a:bodyPr>
          <a:lstStyle/>
          <a:p>
            <a:pPr algn="ctr"/>
            <a:r>
              <a:rPr lang="es-ES_tradnl" sz="2400" b="1" dirty="0" smtClean="0">
                <a:solidFill>
                  <a:prstClr val="black"/>
                </a:solidFill>
                <a:latin typeface="Arial" pitchFamily="34" charset="0"/>
                <a:cs typeface="Arial" pitchFamily="34" charset="0"/>
              </a:rPr>
              <a:t>El Problema</a:t>
            </a:r>
            <a:endParaRPr lang="es-ES_tradnl" sz="2400" b="1" dirty="0">
              <a:solidFill>
                <a:prstClr val="black"/>
              </a:solidFill>
              <a:latin typeface="Arial" pitchFamily="34" charset="0"/>
              <a:cs typeface="Arial" pitchFamily="34" charset="0"/>
            </a:endParaRPr>
          </a:p>
        </p:txBody>
      </p:sp>
      <p:sp>
        <p:nvSpPr>
          <p:cNvPr id="15" name="14 CuadroTexto"/>
          <p:cNvSpPr txBox="1"/>
          <p:nvPr/>
        </p:nvSpPr>
        <p:spPr>
          <a:xfrm>
            <a:off x="1259632" y="1959223"/>
            <a:ext cx="6060456" cy="461665"/>
          </a:xfrm>
          <a:prstGeom prst="rect">
            <a:avLst/>
          </a:prstGeom>
          <a:ln>
            <a:noFill/>
          </a:ln>
        </p:spPr>
        <p:txBody>
          <a:bodyPr wrap="square" rtlCol="0">
            <a:spAutoFit/>
          </a:bodyPr>
          <a:lstStyle/>
          <a:p>
            <a:pPr algn="ctr"/>
            <a:r>
              <a:rPr lang="es-ES_tradnl" sz="2400" b="1" dirty="0" smtClean="0">
                <a:solidFill>
                  <a:prstClr val="black"/>
                </a:solidFill>
                <a:latin typeface="Arial" pitchFamily="34" charset="0"/>
                <a:cs typeface="Arial" pitchFamily="34" charset="0"/>
              </a:rPr>
              <a:t>Marco Teórico</a:t>
            </a:r>
            <a:endParaRPr lang="es-ES_tradnl" sz="2400" b="1" dirty="0">
              <a:solidFill>
                <a:prstClr val="black"/>
              </a:solidFill>
              <a:latin typeface="Arial" pitchFamily="34" charset="0"/>
              <a:cs typeface="Arial" pitchFamily="34" charset="0"/>
            </a:endParaRPr>
          </a:p>
        </p:txBody>
      </p:sp>
      <p:sp>
        <p:nvSpPr>
          <p:cNvPr id="16" name="15 CuadroTexto"/>
          <p:cNvSpPr txBox="1"/>
          <p:nvPr/>
        </p:nvSpPr>
        <p:spPr>
          <a:xfrm>
            <a:off x="1043607" y="2852775"/>
            <a:ext cx="6983625" cy="461665"/>
          </a:xfrm>
          <a:prstGeom prst="rect">
            <a:avLst/>
          </a:prstGeom>
          <a:ln>
            <a:noFill/>
          </a:ln>
        </p:spPr>
        <p:txBody>
          <a:bodyPr wrap="square" rtlCol="0">
            <a:spAutoFit/>
          </a:bodyPr>
          <a:lstStyle/>
          <a:p>
            <a:pPr algn="ctr"/>
            <a:r>
              <a:rPr lang="es-ES_tradnl" sz="2400" b="1" dirty="0" smtClean="0">
                <a:solidFill>
                  <a:prstClr val="black"/>
                </a:solidFill>
                <a:latin typeface="Arial" pitchFamily="34" charset="0"/>
                <a:cs typeface="Arial" pitchFamily="34" charset="0"/>
              </a:rPr>
              <a:t>Metodología de la Investigación</a:t>
            </a:r>
            <a:endParaRPr lang="es-ES_tradnl" sz="2400" b="1" dirty="0">
              <a:solidFill>
                <a:prstClr val="black"/>
              </a:solidFill>
              <a:latin typeface="Arial" pitchFamily="34" charset="0"/>
              <a:cs typeface="Arial" pitchFamily="34" charset="0"/>
            </a:endParaRPr>
          </a:p>
        </p:txBody>
      </p:sp>
      <p:sp>
        <p:nvSpPr>
          <p:cNvPr id="17" name="16 CuadroTexto"/>
          <p:cNvSpPr txBox="1"/>
          <p:nvPr/>
        </p:nvSpPr>
        <p:spPr>
          <a:xfrm>
            <a:off x="1120612" y="3852907"/>
            <a:ext cx="6557695" cy="461665"/>
          </a:xfrm>
          <a:prstGeom prst="rect">
            <a:avLst/>
          </a:prstGeom>
          <a:ln>
            <a:noFill/>
          </a:ln>
        </p:spPr>
        <p:txBody>
          <a:bodyPr wrap="square" rtlCol="0">
            <a:spAutoFit/>
          </a:bodyPr>
          <a:lstStyle/>
          <a:p>
            <a:pPr algn="ctr"/>
            <a:r>
              <a:rPr lang="es-ES_tradnl" sz="2400" b="1" dirty="0" smtClean="0">
                <a:solidFill>
                  <a:prstClr val="black"/>
                </a:solidFill>
                <a:latin typeface="Arial" pitchFamily="34" charset="0"/>
                <a:cs typeface="Arial" pitchFamily="34" charset="0"/>
              </a:rPr>
              <a:t>Análisis e Interpretación de los Resultados</a:t>
            </a:r>
            <a:endParaRPr lang="es-ES_tradnl" sz="2400" b="1" dirty="0">
              <a:solidFill>
                <a:prstClr val="black"/>
              </a:solidFill>
              <a:latin typeface="Arial" pitchFamily="34" charset="0"/>
              <a:cs typeface="Arial" pitchFamily="34" charset="0"/>
            </a:endParaRPr>
          </a:p>
        </p:txBody>
      </p:sp>
      <p:sp>
        <p:nvSpPr>
          <p:cNvPr id="25" name="Rectangle 63"/>
          <p:cNvSpPr>
            <a:spLocks noChangeArrowheads="1"/>
          </p:cNvSpPr>
          <p:nvPr/>
        </p:nvSpPr>
        <p:spPr bwMode="auto">
          <a:xfrm>
            <a:off x="2771304" y="116632"/>
            <a:ext cx="3601392" cy="576064"/>
          </a:xfrm>
          <a:prstGeom prst="rect">
            <a:avLst/>
          </a:prstGeom>
          <a:noFill/>
          <a:ln w="25400">
            <a:solidFill>
              <a:srgbClr val="993366"/>
            </a:solidFill>
            <a:miter lim="800000"/>
            <a:headEnd/>
            <a:tailEnd/>
          </a:ln>
          <a:effectLst/>
        </p:spPr>
        <p:txBody>
          <a:bodyPr anchor="ctr"/>
          <a:lstStyle/>
          <a:p>
            <a:pPr algn="ctr"/>
            <a:r>
              <a:rPr lang="es-MX" sz="3200" b="1" dirty="0" smtClean="0">
                <a:solidFill>
                  <a:srgbClr val="990033"/>
                </a:solidFill>
                <a:latin typeface="Arial Black" panose="020B0A04020102020204" pitchFamily="34" charset="0"/>
                <a:cs typeface="Arial" panose="020B0604020202020204" pitchFamily="34" charset="0"/>
              </a:rPr>
              <a:t>Contenido</a:t>
            </a:r>
            <a:endParaRPr lang="es-ES" sz="3200" b="1" dirty="0">
              <a:solidFill>
                <a:srgbClr val="990033"/>
              </a:solidFill>
              <a:latin typeface="Arial Black" panose="020B0A04020102020204" pitchFamily="34" charset="0"/>
              <a:cs typeface="Arial" panose="020B0604020202020204" pitchFamily="34" charset="0"/>
            </a:endParaRPr>
          </a:p>
        </p:txBody>
      </p:sp>
      <p:pic>
        <p:nvPicPr>
          <p:cNvPr id="26" name="25 Imagen" descr="BDRPC062.WMF"/>
          <p:cNvPicPr>
            <a:picLocks noChangeAspect="1"/>
          </p:cNvPicPr>
          <p:nvPr/>
        </p:nvPicPr>
        <p:blipFill>
          <a:blip r:embed="rId3" cstate="print"/>
          <a:stretch>
            <a:fillRect/>
          </a:stretch>
        </p:blipFill>
        <p:spPr>
          <a:xfrm rot="16200000">
            <a:off x="4006552" y="2580791"/>
            <a:ext cx="785817" cy="7056734"/>
          </a:xfrm>
          <a:prstGeom prst="rect">
            <a:avLst/>
          </a:prstGeom>
        </p:spPr>
      </p:pic>
      <p:sp>
        <p:nvSpPr>
          <p:cNvPr id="28" name="27 CuadroTexto"/>
          <p:cNvSpPr txBox="1"/>
          <p:nvPr/>
        </p:nvSpPr>
        <p:spPr>
          <a:xfrm>
            <a:off x="1213706" y="4983559"/>
            <a:ext cx="6106382" cy="461665"/>
          </a:xfrm>
          <a:prstGeom prst="rect">
            <a:avLst/>
          </a:prstGeom>
          <a:ln>
            <a:noFill/>
          </a:ln>
        </p:spPr>
        <p:txBody>
          <a:bodyPr wrap="square" rtlCol="0">
            <a:spAutoFit/>
          </a:bodyPr>
          <a:lstStyle/>
          <a:p>
            <a:pPr algn="ctr"/>
            <a:r>
              <a:rPr lang="es-ES_tradnl" sz="2400" b="1" dirty="0" smtClean="0">
                <a:solidFill>
                  <a:prstClr val="black"/>
                </a:solidFill>
                <a:latin typeface="Arial" pitchFamily="34" charset="0"/>
                <a:cs typeface="Arial" pitchFamily="34" charset="0"/>
              </a:rPr>
              <a:t>Propuesta</a:t>
            </a:r>
            <a:endParaRPr lang="es-ES_tradnl" sz="2400" b="1" dirty="0">
              <a:solidFill>
                <a:prstClr val="black"/>
              </a:solidFill>
              <a:latin typeface="Arial" pitchFamily="34" charset="0"/>
              <a:cs typeface="Arial" pitchFamily="34" charset="0"/>
            </a:endParaRPr>
          </a:p>
        </p:txBody>
      </p:sp>
      <p:sp>
        <p:nvSpPr>
          <p:cNvPr id="21" name="27 CuadroTexto"/>
          <p:cNvSpPr txBox="1"/>
          <p:nvPr/>
        </p:nvSpPr>
        <p:spPr>
          <a:xfrm>
            <a:off x="1198466" y="5878325"/>
            <a:ext cx="6106382" cy="461665"/>
          </a:xfrm>
          <a:prstGeom prst="rect">
            <a:avLst/>
          </a:prstGeom>
          <a:ln>
            <a:noFill/>
          </a:ln>
        </p:spPr>
        <p:txBody>
          <a:bodyPr wrap="square" rtlCol="0">
            <a:spAutoFit/>
          </a:bodyPr>
          <a:lstStyle/>
          <a:p>
            <a:pPr algn="ctr"/>
            <a:r>
              <a:rPr lang="es-ES_tradnl" sz="2400" b="1" dirty="0" smtClean="0">
                <a:solidFill>
                  <a:prstClr val="black"/>
                </a:solidFill>
                <a:latin typeface="Arial" pitchFamily="34" charset="0"/>
                <a:cs typeface="Arial" pitchFamily="34" charset="0"/>
              </a:rPr>
              <a:t>Conclusiones y Recomendaciones</a:t>
            </a:r>
            <a:endParaRPr lang="es-ES_tradnl" sz="24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3805863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lide(fromBottom)">
                                      <p:cBhvr>
                                        <p:cTn id="10" dur="500"/>
                                        <p:tgtEl>
                                          <p:spTgt spid="14"/>
                                        </p:tgtEl>
                                      </p:cBhvr>
                                    </p:animEffect>
                                  </p:childTnLst>
                                </p:cTn>
                              </p:par>
                            </p:childTnLst>
                          </p:cTn>
                        </p:par>
                        <p:par>
                          <p:cTn id="11" fill="hold">
                            <p:stCondLst>
                              <p:cond delay="500"/>
                            </p:stCondLst>
                            <p:childTnLst>
                              <p:par>
                                <p:cTn id="12" presetID="1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lide(fromBottom)">
                                      <p:cBhvr>
                                        <p:cTn id="14" dur="500"/>
                                        <p:tgtEl>
                                          <p:spTgt spid="6"/>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lide(fromBottom)">
                                      <p:cBhvr>
                                        <p:cTn id="17" dur="500"/>
                                        <p:tgtEl>
                                          <p:spTgt spid="15"/>
                                        </p:tgtEl>
                                      </p:cBhvr>
                                    </p:animEffect>
                                  </p:childTnLst>
                                </p:cTn>
                              </p:par>
                            </p:childTnLst>
                          </p:cTn>
                        </p:par>
                        <p:par>
                          <p:cTn id="18" fill="hold">
                            <p:stCondLst>
                              <p:cond delay="1000"/>
                            </p:stCondLst>
                            <p:childTnLst>
                              <p:par>
                                <p:cTn id="19" presetID="12" presetClass="entr" presetSubtype="4"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lide(fromBottom)">
                                      <p:cBhvr>
                                        <p:cTn id="21" dur="500"/>
                                        <p:tgtEl>
                                          <p:spTgt spid="7"/>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slide(fromBottom)">
                                      <p:cBhvr>
                                        <p:cTn id="24" dur="500"/>
                                        <p:tgtEl>
                                          <p:spTgt spid="16"/>
                                        </p:tgtEl>
                                      </p:cBhvr>
                                    </p:animEffect>
                                  </p:childTnLst>
                                </p:cTn>
                              </p:par>
                            </p:childTnLst>
                          </p:cTn>
                        </p:par>
                        <p:par>
                          <p:cTn id="25" fill="hold">
                            <p:stCondLst>
                              <p:cond delay="1500"/>
                            </p:stCondLst>
                            <p:childTnLst>
                              <p:par>
                                <p:cTn id="26" presetID="1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slide(fromBottom)">
                                      <p:cBhvr>
                                        <p:cTn id="28" dur="500"/>
                                        <p:tgtEl>
                                          <p:spTgt spid="8"/>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slide(fromBottom)">
                                      <p:cBhvr>
                                        <p:cTn id="31" dur="500"/>
                                        <p:tgtEl>
                                          <p:spTgt spid="17"/>
                                        </p:tgtEl>
                                      </p:cBhvr>
                                    </p:animEffect>
                                  </p:childTnLst>
                                </p:cTn>
                              </p:par>
                            </p:childTnLst>
                          </p:cTn>
                        </p:par>
                        <p:par>
                          <p:cTn id="32" fill="hold">
                            <p:stCondLst>
                              <p:cond delay="2000"/>
                            </p:stCondLst>
                            <p:childTnLst>
                              <p:par>
                                <p:cTn id="33" presetID="12" presetClass="entr" presetSubtype="4"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lide(fromBottom)">
                                      <p:cBhvr>
                                        <p:cTn id="35" dur="500"/>
                                        <p:tgtEl>
                                          <p:spTgt spid="9"/>
                                        </p:tgtEl>
                                      </p:cBhvr>
                                    </p:animEffect>
                                  </p:childTnLst>
                                </p:cTn>
                              </p:par>
                            </p:childTnLst>
                          </p:cTn>
                        </p:par>
                        <p:par>
                          <p:cTn id="36" fill="hold">
                            <p:stCondLst>
                              <p:cond delay="2500"/>
                            </p:stCondLst>
                            <p:childTnLst>
                              <p:par>
                                <p:cTn id="37" presetID="12" presetClass="entr" presetSubtype="4"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slide(fromBottom)">
                                      <p:cBhvr>
                                        <p:cTn id="39" dur="500"/>
                                        <p:tgtEl>
                                          <p:spTgt spid="26"/>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slide(fromBottom)">
                                      <p:cBhvr>
                                        <p:cTn id="42" dur="500"/>
                                        <p:tgtEl>
                                          <p:spTgt spid="28"/>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slide(fromBottom)">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28"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Rectángulo redondeado"/>
          <p:cNvSpPr/>
          <p:nvPr/>
        </p:nvSpPr>
        <p:spPr>
          <a:xfrm>
            <a:off x="1691680" y="2022308"/>
            <a:ext cx="5760640" cy="1146998"/>
          </a:xfrm>
          <a:prstGeom prst="roundRect">
            <a:avLst/>
          </a:prstGeom>
          <a:gradFill>
            <a:gsLst>
              <a:gs pos="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3200" b="1" dirty="0">
                <a:solidFill>
                  <a:prstClr val="black"/>
                </a:solidFill>
                <a:latin typeface="Arial" pitchFamily="34" charset="0"/>
                <a:cs typeface="Arial" pitchFamily="34" charset="0"/>
              </a:rPr>
              <a:t>Capítulo </a:t>
            </a:r>
            <a:r>
              <a:rPr lang="es-ES_tradnl" sz="3200" b="1" dirty="0" smtClean="0">
                <a:solidFill>
                  <a:prstClr val="black"/>
                </a:solidFill>
                <a:latin typeface="Arial" pitchFamily="34" charset="0"/>
                <a:cs typeface="Arial" pitchFamily="34" charset="0"/>
              </a:rPr>
              <a:t>III</a:t>
            </a:r>
            <a:endParaRPr lang="es-ES_tradnl" sz="3200" b="1" dirty="0">
              <a:solidFill>
                <a:prstClr val="black"/>
              </a:solidFill>
              <a:latin typeface="Arial" pitchFamily="34" charset="0"/>
              <a:cs typeface="Arial" pitchFamily="34" charset="0"/>
            </a:endParaRPr>
          </a:p>
        </p:txBody>
      </p:sp>
      <p:sp>
        <p:nvSpPr>
          <p:cNvPr id="4" name="3 Rectángulo redondeado"/>
          <p:cNvSpPr/>
          <p:nvPr/>
        </p:nvSpPr>
        <p:spPr>
          <a:xfrm>
            <a:off x="1691680" y="3506138"/>
            <a:ext cx="5760640" cy="1146998"/>
          </a:xfrm>
          <a:prstGeom prst="roundRect">
            <a:avLst/>
          </a:prstGeom>
          <a:gradFill>
            <a:gsLst>
              <a:gs pos="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prstClr val="black"/>
                </a:solidFill>
                <a:latin typeface="Arial" pitchFamily="34" charset="0"/>
                <a:cs typeface="Arial" pitchFamily="34" charset="0"/>
              </a:rPr>
              <a:t>Propuesta </a:t>
            </a:r>
            <a:endParaRPr lang="es-ES_tradnl" sz="28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558598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3">
                                            <p:txEl>
                                              <p:pRg st="0" end="0"/>
                                            </p:txEl>
                                          </p:spTgt>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iterate type="lt">
                                    <p:tmPct val="10000"/>
                                  </p:iterate>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0" end="0"/>
                                            </p:txEl>
                                          </p:spTgt>
                                        </p:tgtEl>
                                        <p:attrNameLst>
                                          <p:attrName>ppt_x</p:attrName>
                                        </p:attrNameLst>
                                      </p:cBhvr>
                                      <p:tavLst>
                                        <p:tav tm="0">
                                          <p:val>
                                            <p:fltVal val="0.5"/>
                                          </p:val>
                                        </p:tav>
                                        <p:tav tm="100000">
                                          <p:val>
                                            <p:strVal val="#ppt_x"/>
                                          </p:val>
                                        </p:tav>
                                      </p:tavLst>
                                    </p:anim>
                                    <p:anim calcmode="lin" valueType="num">
                                      <p:cBhvr>
                                        <p:cTn id="16" dur="1000" fill="hold"/>
                                        <p:tgtEl>
                                          <p:spTgt spid="4">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430738" y="1685539"/>
            <a:ext cx="6282524" cy="3486921"/>
          </a:xfrm>
          <a:prstGeom prst="rect">
            <a:avLst/>
          </a:prstGeom>
        </p:spPr>
      </p:pic>
      <p:sp>
        <p:nvSpPr>
          <p:cNvPr id="5" name="Rectángulo 4"/>
          <p:cNvSpPr/>
          <p:nvPr/>
        </p:nvSpPr>
        <p:spPr>
          <a:xfrm>
            <a:off x="1467752" y="836712"/>
            <a:ext cx="3801041" cy="369332"/>
          </a:xfrm>
          <a:prstGeom prst="rect">
            <a:avLst/>
          </a:prstGeom>
        </p:spPr>
        <p:txBody>
          <a:bodyPr wrap="none">
            <a:spAutoFit/>
          </a:bodyPr>
          <a:lstStyle/>
          <a:p>
            <a:r>
              <a:rPr lang="es-EC" b="1" dirty="0" smtClean="0">
                <a:effectLst>
                  <a:outerShdw blurRad="38100" dist="38100" dir="2700000" algn="tl">
                    <a:srgbClr val="000000">
                      <a:alpha val="43137"/>
                    </a:srgbClr>
                  </a:outerShdw>
                </a:effectLst>
                <a:latin typeface="Arial" panose="020B0604020202020204" pitchFamily="34" charset="0"/>
                <a:ea typeface="Arial" panose="020B0604020202020204" pitchFamily="34" charset="0"/>
              </a:rPr>
              <a:t>Recursos Humanos y Materiales</a:t>
            </a:r>
            <a:endParaRPr lang="es-E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08343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Rectángulo"/>
          <p:cNvSpPr/>
          <p:nvPr/>
        </p:nvSpPr>
        <p:spPr>
          <a:xfrm>
            <a:off x="2890156" y="167548"/>
            <a:ext cx="3384376" cy="369332"/>
          </a:xfrm>
          <a:prstGeom prst="rect">
            <a:avLst/>
          </a:prstGeom>
        </p:spPr>
        <p:txBody>
          <a:bodyPr wrap="square">
            <a:spAutoFit/>
          </a:bodyPr>
          <a:lstStyle/>
          <a:p>
            <a:pPr algn="just"/>
            <a:r>
              <a:rPr lang="es-EC" dirty="0"/>
              <a:t>Actividad Inicial – Ejercicios </a:t>
            </a:r>
            <a:r>
              <a:rPr lang="es-EC" dirty="0" smtClean="0"/>
              <a:t>N.1:</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1315128058"/>
              </p:ext>
            </p:extLst>
          </p:nvPr>
        </p:nvGraphicFramePr>
        <p:xfrm>
          <a:off x="467544" y="2564904"/>
          <a:ext cx="8229600" cy="4218559"/>
        </p:xfrm>
        <a:graphic>
          <a:graphicData uri="http://schemas.openxmlformats.org/drawingml/2006/table">
            <a:tbl>
              <a:tblPr firstRow="1" firstCol="1" lastRow="1" lastCol="1" bandRow="1" bandCol="1">
                <a:tableStyleId>{5C22544A-7EE6-4342-B048-85BDC9FD1C3A}</a:tableStyleId>
              </a:tblPr>
              <a:tblGrid>
                <a:gridCol w="1522476"/>
                <a:gridCol w="2934675"/>
                <a:gridCol w="1015457"/>
                <a:gridCol w="2756992"/>
              </a:tblGrid>
              <a:tr h="270510">
                <a:tc>
                  <a:txBody>
                    <a:bodyPr/>
                    <a:lstStyle/>
                    <a:p>
                      <a:pPr marL="67945" algn="ctr">
                        <a:lnSpc>
                          <a:spcPct val="148000"/>
                        </a:lnSpc>
                        <a:spcAft>
                          <a:spcPts val="0"/>
                        </a:spcAft>
                      </a:pPr>
                      <a:r>
                        <a:rPr lang="es-EC" sz="1200" dirty="0">
                          <a:effectLst/>
                        </a:rPr>
                        <a:t>Temática</a:t>
                      </a:r>
                      <a:endParaRPr lang="es-ES" sz="1200" dirty="0">
                        <a:effectLst/>
                        <a:latin typeface="Arial" panose="020B0604020202020204" pitchFamily="34" charset="0"/>
                        <a:ea typeface="Arial" panose="020B0604020202020204" pitchFamily="34" charset="0"/>
                      </a:endParaRPr>
                    </a:p>
                  </a:txBody>
                  <a:tcPr marL="0" marR="0" marT="0" marB="0"/>
                </a:tc>
                <a:tc>
                  <a:txBody>
                    <a:bodyPr/>
                    <a:lstStyle/>
                    <a:p>
                      <a:pPr marL="578485" marR="450215" indent="-89535" algn="ctr">
                        <a:spcBef>
                          <a:spcPts val="60"/>
                        </a:spcBef>
                        <a:spcAft>
                          <a:spcPts val="0"/>
                        </a:spcAft>
                      </a:pPr>
                      <a:r>
                        <a:rPr lang="es-EC" sz="1200" dirty="0">
                          <a:effectLst/>
                        </a:rPr>
                        <a:t>Actividad propuesta N.1</a:t>
                      </a:r>
                      <a:endParaRPr lang="es-ES" sz="1200" dirty="0">
                        <a:effectLst/>
                        <a:latin typeface="Arial" panose="020B0604020202020204" pitchFamily="34" charset="0"/>
                        <a:ea typeface="Arial" panose="020B0604020202020204" pitchFamily="34" charset="0"/>
                      </a:endParaRPr>
                    </a:p>
                  </a:txBody>
                  <a:tcPr marL="0" marR="0" marT="0" marB="0"/>
                </a:tc>
                <a:tc>
                  <a:txBody>
                    <a:bodyPr/>
                    <a:lstStyle/>
                    <a:p>
                      <a:pPr marR="156845" algn="ctr">
                        <a:spcBef>
                          <a:spcPts val="60"/>
                        </a:spcBef>
                        <a:spcAft>
                          <a:spcPts val="0"/>
                        </a:spcAft>
                      </a:pPr>
                      <a:r>
                        <a:rPr lang="es-EC" sz="1200">
                          <a:effectLst/>
                        </a:rPr>
                        <a:t>Tiempo</a:t>
                      </a:r>
                      <a:endParaRPr lang="es-ES" sz="1200">
                        <a:effectLst/>
                        <a:latin typeface="Arial" panose="020B0604020202020204" pitchFamily="34" charset="0"/>
                        <a:ea typeface="Arial" panose="020B0604020202020204" pitchFamily="34" charset="0"/>
                      </a:endParaRPr>
                    </a:p>
                  </a:txBody>
                  <a:tcPr marL="0" marR="0" marT="0" marB="0"/>
                </a:tc>
                <a:tc>
                  <a:txBody>
                    <a:bodyPr/>
                    <a:lstStyle/>
                    <a:p>
                      <a:pPr marR="156845" algn="ctr">
                        <a:spcBef>
                          <a:spcPts val="60"/>
                        </a:spcBef>
                        <a:spcAft>
                          <a:spcPts val="0"/>
                        </a:spcAft>
                      </a:pPr>
                      <a:r>
                        <a:rPr lang="es-EC" sz="1200">
                          <a:effectLst/>
                        </a:rPr>
                        <a:t>Recursos </a:t>
                      </a:r>
                      <a:endParaRPr lang="es-ES" sz="1200">
                        <a:effectLst/>
                        <a:latin typeface="Arial" panose="020B0604020202020204" pitchFamily="34" charset="0"/>
                        <a:ea typeface="Arial" panose="020B0604020202020204" pitchFamily="34" charset="0"/>
                      </a:endParaRPr>
                    </a:p>
                  </a:txBody>
                  <a:tcPr marL="0" marR="0" marT="0" marB="0"/>
                </a:tc>
              </a:tr>
              <a:tr h="824230">
                <a:tc>
                  <a:txBody>
                    <a:bodyPr/>
                    <a:lstStyle/>
                    <a:p>
                      <a:pPr>
                        <a:spcAft>
                          <a:spcPts val="0"/>
                        </a:spcAft>
                      </a:pPr>
                      <a:r>
                        <a:rPr lang="es-EC" sz="1200" dirty="0">
                          <a:effectLst/>
                        </a:rPr>
                        <a:t> </a:t>
                      </a:r>
                      <a:endParaRPr lang="es-ES" sz="1200" dirty="0">
                        <a:effectLst/>
                      </a:endParaRPr>
                    </a:p>
                    <a:p>
                      <a:pPr marL="67945">
                        <a:lnSpc>
                          <a:spcPct val="148000"/>
                        </a:lnSpc>
                        <a:spcAft>
                          <a:spcPts val="0"/>
                        </a:spcAft>
                      </a:pPr>
                      <a:r>
                        <a:rPr lang="es-EC" sz="1200" dirty="0">
                          <a:effectLst/>
                        </a:rPr>
                        <a:t>Presentación de la propuesta</a:t>
                      </a:r>
                      <a:endParaRPr lang="es-ES" sz="1200" dirty="0">
                        <a:effectLst/>
                        <a:latin typeface="Arial" panose="020B0604020202020204" pitchFamily="34" charset="0"/>
                        <a:ea typeface="Arial" panose="020B0604020202020204" pitchFamily="34" charset="0"/>
                      </a:endParaRPr>
                    </a:p>
                  </a:txBody>
                  <a:tcPr marL="0" marR="0" marT="0" marB="0"/>
                </a:tc>
                <a:tc>
                  <a:txBody>
                    <a:bodyPr/>
                    <a:lstStyle/>
                    <a:p>
                      <a:pPr>
                        <a:spcAft>
                          <a:spcPts val="0"/>
                        </a:spcAft>
                      </a:pPr>
                      <a:r>
                        <a:rPr lang="es-EC" sz="1200" dirty="0">
                          <a:effectLst/>
                        </a:rPr>
                        <a:t> </a:t>
                      </a:r>
                      <a:endParaRPr lang="es-ES" sz="1200" dirty="0">
                        <a:effectLst/>
                      </a:endParaRPr>
                    </a:p>
                    <a:p>
                      <a:pPr marL="67945">
                        <a:lnSpc>
                          <a:spcPct val="148000"/>
                        </a:lnSpc>
                        <a:spcAft>
                          <a:spcPts val="0"/>
                        </a:spcAft>
                      </a:pPr>
                      <a:r>
                        <a:rPr lang="es-EC" sz="1200" dirty="0">
                          <a:effectLst/>
                        </a:rPr>
                        <a:t>Bienvenida e introducción sobre las actividades de recreación propuestas, el objetivo y horarios tentativos para realizarlas.   </a:t>
                      </a:r>
                      <a:endParaRPr lang="es-ES" sz="1200" dirty="0">
                        <a:effectLst/>
                        <a:latin typeface="Arial" panose="020B0604020202020204" pitchFamily="34" charset="0"/>
                        <a:ea typeface="Arial" panose="020B0604020202020204" pitchFamily="34" charset="0"/>
                      </a:endParaRPr>
                    </a:p>
                  </a:txBody>
                  <a:tcPr marL="0" marR="0" marT="0" marB="0"/>
                </a:tc>
                <a:tc>
                  <a:txBody>
                    <a:bodyPr/>
                    <a:lstStyle/>
                    <a:p>
                      <a:pPr>
                        <a:spcAft>
                          <a:spcPts val="0"/>
                        </a:spcAft>
                      </a:pPr>
                      <a:r>
                        <a:rPr lang="es-EC" sz="1200">
                          <a:effectLst/>
                        </a:rPr>
                        <a:t> </a:t>
                      </a:r>
                      <a:endParaRPr lang="es-ES" sz="1200">
                        <a:effectLst/>
                      </a:endParaRPr>
                    </a:p>
                    <a:p>
                      <a:pPr>
                        <a:spcBef>
                          <a:spcPts val="40"/>
                        </a:spcBef>
                        <a:spcAft>
                          <a:spcPts val="0"/>
                        </a:spcAft>
                      </a:pPr>
                      <a:r>
                        <a:rPr lang="es-EC" sz="1200">
                          <a:effectLst/>
                        </a:rPr>
                        <a:t> </a:t>
                      </a:r>
                      <a:endParaRPr lang="es-ES" sz="1200">
                        <a:effectLst/>
                      </a:endParaRPr>
                    </a:p>
                    <a:p>
                      <a:pPr marR="200025" algn="r">
                        <a:spcAft>
                          <a:spcPts val="0"/>
                        </a:spcAft>
                      </a:pPr>
                      <a:r>
                        <a:rPr lang="es-EC" sz="1200">
                          <a:effectLst/>
                        </a:rPr>
                        <a:t>10 minutos</a:t>
                      </a:r>
                      <a:endParaRPr lang="es-ES" sz="1200">
                        <a:effectLst/>
                        <a:latin typeface="Arial" panose="020B0604020202020204" pitchFamily="34" charset="0"/>
                        <a:ea typeface="Arial" panose="020B0604020202020204" pitchFamily="34" charset="0"/>
                      </a:endParaRPr>
                    </a:p>
                  </a:txBody>
                  <a:tcPr marL="0" marR="0" marT="0" marB="0"/>
                </a:tc>
                <a:tc>
                  <a:txBody>
                    <a:bodyPr/>
                    <a:lstStyle/>
                    <a:p>
                      <a:pPr marR="327660">
                        <a:lnSpc>
                          <a:spcPct val="148000"/>
                        </a:lnSpc>
                        <a:spcBef>
                          <a:spcPts val="925"/>
                        </a:spcBef>
                        <a:spcAft>
                          <a:spcPts val="0"/>
                        </a:spcAft>
                      </a:pPr>
                      <a:r>
                        <a:rPr lang="es-EC" sz="1200">
                          <a:effectLst/>
                        </a:rPr>
                        <a:t>  Café net de la Residencia Universitaria</a:t>
                      </a:r>
                      <a:endParaRPr lang="es-ES" sz="1200">
                        <a:effectLst/>
                        <a:latin typeface="Arial" panose="020B0604020202020204" pitchFamily="34" charset="0"/>
                        <a:ea typeface="Arial" panose="020B0604020202020204" pitchFamily="34" charset="0"/>
                      </a:endParaRPr>
                    </a:p>
                  </a:txBody>
                  <a:tcPr marL="0" marR="0" marT="0" marB="0"/>
                </a:tc>
              </a:tr>
              <a:tr h="834390">
                <a:tc>
                  <a:txBody>
                    <a:bodyPr/>
                    <a:lstStyle/>
                    <a:p>
                      <a:pPr marL="67945" marR="327660" indent="7620">
                        <a:lnSpc>
                          <a:spcPct val="148000"/>
                        </a:lnSpc>
                        <a:spcBef>
                          <a:spcPts val="925"/>
                        </a:spcBef>
                        <a:spcAft>
                          <a:spcPts val="0"/>
                        </a:spcAft>
                      </a:pPr>
                      <a:r>
                        <a:rPr lang="es-EC" sz="1200">
                          <a:effectLst/>
                        </a:rPr>
                        <a:t>La motivación  y sus ventajas</a:t>
                      </a:r>
                      <a:endParaRPr lang="es-ES" sz="1200">
                        <a:effectLst/>
                        <a:latin typeface="Arial" panose="020B0604020202020204" pitchFamily="34" charset="0"/>
                        <a:ea typeface="Arial" panose="020B0604020202020204" pitchFamily="34" charset="0"/>
                      </a:endParaRPr>
                    </a:p>
                  </a:txBody>
                  <a:tcPr marL="0" marR="0" marT="0" marB="0"/>
                </a:tc>
                <a:tc>
                  <a:txBody>
                    <a:bodyPr/>
                    <a:lstStyle/>
                    <a:p>
                      <a:pPr marL="342900" lvl="0" indent="-342900">
                        <a:spcBef>
                          <a:spcPts val="400"/>
                        </a:spcBef>
                        <a:spcAft>
                          <a:spcPts val="0"/>
                        </a:spcAft>
                        <a:buSzPts val="1100"/>
                        <a:buFont typeface="Arial" panose="020B0604020202020204" pitchFamily="34" charset="0"/>
                        <a:buAutoNum type="arabicPeriod"/>
                        <a:tabLst>
                          <a:tab pos="297180" algn="l"/>
                        </a:tabLst>
                      </a:pPr>
                      <a:r>
                        <a:rPr lang="es-EC" sz="1200" spc="-45" dirty="0">
                          <a:effectLst/>
                        </a:rPr>
                        <a:t>¿Qué es la motivación?</a:t>
                      </a:r>
                      <a:endParaRPr lang="es-ES" sz="1200" spc="-45" dirty="0">
                        <a:effectLst/>
                      </a:endParaRPr>
                    </a:p>
                    <a:p>
                      <a:pPr marL="342900" lvl="0" indent="-342900">
                        <a:spcBef>
                          <a:spcPts val="640"/>
                        </a:spcBef>
                        <a:spcAft>
                          <a:spcPts val="0"/>
                        </a:spcAft>
                        <a:buSzPts val="1100"/>
                        <a:buFont typeface="Arial" panose="020B0604020202020204" pitchFamily="34" charset="0"/>
                        <a:buAutoNum type="arabicPeriod"/>
                        <a:tabLst>
                          <a:tab pos="297180" algn="l"/>
                        </a:tabLst>
                      </a:pPr>
                      <a:r>
                        <a:rPr lang="es-EC" sz="1200" spc="-45" dirty="0">
                          <a:effectLst/>
                        </a:rPr>
                        <a:t>¿Para qué se requiere estar motivados en el trabajo?</a:t>
                      </a:r>
                      <a:endParaRPr lang="es-ES" sz="1200" spc="-45" dirty="0">
                        <a:effectLst/>
                      </a:endParaRPr>
                    </a:p>
                    <a:p>
                      <a:pPr marL="342900" lvl="0" indent="-342900">
                        <a:spcBef>
                          <a:spcPts val="635"/>
                        </a:spcBef>
                        <a:spcAft>
                          <a:spcPts val="0"/>
                        </a:spcAft>
                        <a:buSzPts val="1100"/>
                        <a:buFont typeface="Arial" panose="020B0604020202020204" pitchFamily="34" charset="0"/>
                        <a:buAutoNum type="arabicPeriod"/>
                        <a:tabLst>
                          <a:tab pos="297180" algn="l"/>
                        </a:tabLst>
                      </a:pPr>
                      <a:r>
                        <a:rPr lang="es-EC" sz="1200" spc="-45" dirty="0">
                          <a:effectLst/>
                        </a:rPr>
                        <a:t>¿Cómo tener un excelente día?</a:t>
                      </a:r>
                      <a:endParaRPr lang="es-ES" sz="1200" spc="-45" dirty="0">
                        <a:effectLst/>
                        <a:latin typeface="Arial" panose="020B0604020202020204" pitchFamily="34" charset="0"/>
                        <a:ea typeface="Arial" panose="020B0604020202020204" pitchFamily="34" charset="0"/>
                      </a:endParaRPr>
                    </a:p>
                  </a:txBody>
                  <a:tcPr marL="0" marR="0" marT="0" marB="0"/>
                </a:tc>
                <a:tc>
                  <a:txBody>
                    <a:bodyPr/>
                    <a:lstStyle/>
                    <a:p>
                      <a:pPr>
                        <a:spcAft>
                          <a:spcPts val="0"/>
                        </a:spcAft>
                      </a:pPr>
                      <a:r>
                        <a:rPr lang="es-EC" sz="1200" dirty="0">
                          <a:effectLst/>
                        </a:rPr>
                        <a:t> </a:t>
                      </a:r>
                      <a:endParaRPr lang="es-ES" sz="1200" dirty="0">
                        <a:effectLst/>
                      </a:endParaRPr>
                    </a:p>
                    <a:p>
                      <a:pPr marR="202565" algn="r">
                        <a:spcAft>
                          <a:spcPts val="0"/>
                        </a:spcAft>
                      </a:pPr>
                      <a:r>
                        <a:rPr lang="es-EC" sz="1200" dirty="0">
                          <a:effectLst/>
                        </a:rPr>
                        <a:t> </a:t>
                      </a:r>
                      <a:endParaRPr lang="es-ES" sz="1200" dirty="0">
                        <a:effectLst/>
                      </a:endParaRPr>
                    </a:p>
                    <a:p>
                      <a:pPr marR="202565" algn="r">
                        <a:spcAft>
                          <a:spcPts val="0"/>
                        </a:spcAft>
                      </a:pPr>
                      <a:r>
                        <a:rPr lang="es-EC" sz="1200" dirty="0">
                          <a:effectLst/>
                        </a:rPr>
                        <a:t> </a:t>
                      </a:r>
                      <a:endParaRPr lang="es-ES" sz="1200" dirty="0">
                        <a:effectLst/>
                      </a:endParaRPr>
                    </a:p>
                    <a:p>
                      <a:pPr marR="202565" algn="r">
                        <a:spcAft>
                          <a:spcPts val="0"/>
                        </a:spcAft>
                      </a:pPr>
                      <a:r>
                        <a:rPr lang="es-EC" sz="1200" dirty="0">
                          <a:effectLst/>
                        </a:rPr>
                        <a:t>10 minutos</a:t>
                      </a:r>
                      <a:endParaRPr lang="es-ES" sz="1200" dirty="0">
                        <a:effectLst/>
                        <a:latin typeface="Arial" panose="020B0604020202020204" pitchFamily="34" charset="0"/>
                        <a:ea typeface="Arial" panose="020B0604020202020204" pitchFamily="34" charset="0"/>
                      </a:endParaRPr>
                    </a:p>
                  </a:txBody>
                  <a:tcPr marL="0" marR="0" marT="0" marB="0"/>
                </a:tc>
                <a:tc>
                  <a:txBody>
                    <a:bodyPr/>
                    <a:lstStyle/>
                    <a:p>
                      <a:pPr marR="327660">
                        <a:lnSpc>
                          <a:spcPct val="148000"/>
                        </a:lnSpc>
                        <a:spcBef>
                          <a:spcPts val="925"/>
                        </a:spcBef>
                        <a:spcAft>
                          <a:spcPts val="0"/>
                        </a:spcAft>
                      </a:pPr>
                      <a:r>
                        <a:rPr lang="es-EC" sz="1200">
                          <a:effectLst/>
                        </a:rPr>
                        <a:t>  Sillas, mesa, laptop, pantalla, parlantes, videos.</a:t>
                      </a:r>
                      <a:endParaRPr lang="es-ES" sz="1200">
                        <a:effectLst/>
                        <a:latin typeface="Arial" panose="020B0604020202020204" pitchFamily="34" charset="0"/>
                        <a:ea typeface="Arial" panose="020B0604020202020204" pitchFamily="34" charset="0"/>
                      </a:endParaRPr>
                    </a:p>
                  </a:txBody>
                  <a:tcPr marL="0" marR="0" marT="0" marB="0"/>
                </a:tc>
              </a:tr>
              <a:tr h="544830">
                <a:tc>
                  <a:txBody>
                    <a:bodyPr/>
                    <a:lstStyle/>
                    <a:p>
                      <a:pPr marL="67945">
                        <a:lnSpc>
                          <a:spcPct val="148000"/>
                        </a:lnSpc>
                        <a:spcAft>
                          <a:spcPts val="0"/>
                        </a:spcAft>
                      </a:pPr>
                      <a:r>
                        <a:rPr lang="es-EC" sz="1200">
                          <a:effectLst/>
                        </a:rPr>
                        <a:t> </a:t>
                      </a:r>
                      <a:endParaRPr lang="es-ES" sz="1200">
                        <a:effectLst/>
                      </a:endParaRPr>
                    </a:p>
                    <a:p>
                      <a:pPr marL="67945">
                        <a:lnSpc>
                          <a:spcPct val="148000"/>
                        </a:lnSpc>
                        <a:spcAft>
                          <a:spcPts val="0"/>
                        </a:spcAft>
                      </a:pPr>
                      <a:r>
                        <a:rPr lang="es-EC" sz="1200">
                          <a:effectLst/>
                        </a:rPr>
                        <a:t>Reflexiones  sobre valores en el trabajo</a:t>
                      </a:r>
                      <a:endParaRPr lang="es-ES" sz="1200">
                        <a:effectLst/>
                        <a:latin typeface="Arial" panose="020B0604020202020204" pitchFamily="34" charset="0"/>
                        <a:ea typeface="Arial" panose="020B0604020202020204" pitchFamily="34" charset="0"/>
                      </a:endParaRPr>
                    </a:p>
                  </a:txBody>
                  <a:tcPr marL="0" marR="0" marT="0" marB="0"/>
                </a:tc>
                <a:tc>
                  <a:txBody>
                    <a:bodyPr/>
                    <a:lstStyle/>
                    <a:p>
                      <a:pPr marL="296545">
                        <a:spcBef>
                          <a:spcPts val="220"/>
                        </a:spcBef>
                        <a:spcAft>
                          <a:spcPts val="0"/>
                        </a:spcAft>
                        <a:tabLst>
                          <a:tab pos="297180" algn="l"/>
                        </a:tabLst>
                      </a:pPr>
                      <a:r>
                        <a:rPr lang="es-EC" sz="1200">
                          <a:effectLst/>
                        </a:rPr>
                        <a:t> </a:t>
                      </a:r>
                      <a:endParaRPr lang="es-ES" sz="1200">
                        <a:effectLst/>
                      </a:endParaRPr>
                    </a:p>
                    <a:p>
                      <a:pPr marL="342900" lvl="0" indent="-342900">
                        <a:spcBef>
                          <a:spcPts val="220"/>
                        </a:spcBef>
                        <a:spcAft>
                          <a:spcPts val="0"/>
                        </a:spcAft>
                        <a:buSzPts val="1100"/>
                        <a:buFont typeface="Arial" panose="020B0604020202020204" pitchFamily="34" charset="0"/>
                        <a:buAutoNum type="arabicPeriod"/>
                        <a:tabLst>
                          <a:tab pos="297180" algn="l"/>
                        </a:tabLst>
                      </a:pPr>
                      <a:r>
                        <a:rPr lang="es-EC" sz="1200" spc="-45">
                          <a:effectLst/>
                        </a:rPr>
                        <a:t>Opiniones sobre video observado</a:t>
                      </a:r>
                      <a:endParaRPr lang="es-ES" sz="1200" spc="-45">
                        <a:effectLst/>
                      </a:endParaRPr>
                    </a:p>
                    <a:p>
                      <a:pPr marL="342900" lvl="0" indent="-342900">
                        <a:spcBef>
                          <a:spcPts val="635"/>
                        </a:spcBef>
                        <a:spcAft>
                          <a:spcPts val="0"/>
                        </a:spcAft>
                        <a:buSzPts val="1100"/>
                        <a:buFont typeface="Arial" panose="020B0604020202020204" pitchFamily="34" charset="0"/>
                        <a:buAutoNum type="arabicPeriod"/>
                        <a:tabLst>
                          <a:tab pos="297180" algn="l"/>
                        </a:tabLst>
                      </a:pPr>
                      <a:r>
                        <a:rPr lang="es-EC" sz="1200" spc="-45">
                          <a:effectLst/>
                        </a:rPr>
                        <a:t>Beneficios de </a:t>
                      </a:r>
                      <a:r>
                        <a:rPr lang="es-EC" sz="1200" spc="-15">
                          <a:effectLst/>
                        </a:rPr>
                        <a:t>la </a:t>
                      </a:r>
                      <a:r>
                        <a:rPr lang="es-EC" sz="1200" spc="-45">
                          <a:effectLst/>
                        </a:rPr>
                        <a:t>motivación en las labores diarias.</a:t>
                      </a:r>
                      <a:endParaRPr lang="es-ES" sz="1200" spc="-45">
                        <a:effectLst/>
                        <a:latin typeface="Arial" panose="020B0604020202020204" pitchFamily="34" charset="0"/>
                        <a:ea typeface="Arial" panose="020B0604020202020204" pitchFamily="34" charset="0"/>
                      </a:endParaRPr>
                    </a:p>
                  </a:txBody>
                  <a:tcPr marL="0" marR="0" marT="0" marB="0"/>
                </a:tc>
                <a:tc>
                  <a:txBody>
                    <a:bodyPr/>
                    <a:lstStyle/>
                    <a:p>
                      <a:pPr>
                        <a:spcAft>
                          <a:spcPts val="0"/>
                        </a:spcAft>
                      </a:pPr>
                      <a:r>
                        <a:rPr lang="es-EC" sz="1200" dirty="0">
                          <a:effectLst/>
                        </a:rPr>
                        <a:t> </a:t>
                      </a:r>
                      <a:endParaRPr lang="es-ES" sz="1200" dirty="0">
                        <a:effectLst/>
                      </a:endParaRPr>
                    </a:p>
                    <a:p>
                      <a:pPr marR="200025" algn="r">
                        <a:spcBef>
                          <a:spcPts val="740"/>
                        </a:spcBef>
                        <a:spcAft>
                          <a:spcPts val="0"/>
                        </a:spcAft>
                      </a:pPr>
                      <a:r>
                        <a:rPr lang="es-EC" sz="1200" dirty="0">
                          <a:effectLst/>
                        </a:rPr>
                        <a:t> </a:t>
                      </a:r>
                      <a:endParaRPr lang="es-ES" sz="1200" dirty="0">
                        <a:effectLst/>
                      </a:endParaRPr>
                    </a:p>
                    <a:p>
                      <a:pPr marR="200025" algn="r">
                        <a:spcBef>
                          <a:spcPts val="740"/>
                        </a:spcBef>
                        <a:spcAft>
                          <a:spcPts val="0"/>
                        </a:spcAft>
                      </a:pPr>
                      <a:r>
                        <a:rPr lang="es-EC" sz="1200" dirty="0">
                          <a:effectLst/>
                        </a:rPr>
                        <a:t>10 minutos</a:t>
                      </a:r>
                      <a:endParaRPr lang="es-ES" sz="1200" dirty="0">
                        <a:effectLst/>
                        <a:latin typeface="Arial" panose="020B0604020202020204" pitchFamily="34" charset="0"/>
                        <a:ea typeface="Arial" panose="020B0604020202020204" pitchFamily="34" charset="0"/>
                      </a:endParaRPr>
                    </a:p>
                  </a:txBody>
                  <a:tcPr marL="0" marR="0" marT="0" marB="0"/>
                </a:tc>
                <a:tc>
                  <a:txBody>
                    <a:bodyPr/>
                    <a:lstStyle/>
                    <a:p>
                      <a:pPr marL="67945" marR="327660" indent="7620">
                        <a:lnSpc>
                          <a:spcPct val="148000"/>
                        </a:lnSpc>
                        <a:spcBef>
                          <a:spcPts val="925"/>
                        </a:spcBef>
                        <a:spcAft>
                          <a:spcPts val="0"/>
                        </a:spcAft>
                      </a:pPr>
                      <a:r>
                        <a:rPr lang="es-EC" sz="1200" dirty="0">
                          <a:effectLst/>
                        </a:rPr>
                        <a:t>Video motivacional: </a:t>
                      </a:r>
                      <a:endParaRPr lang="es-ES" sz="1200" dirty="0">
                        <a:effectLst/>
                      </a:endParaRPr>
                    </a:p>
                    <a:p>
                      <a:pPr marR="327660">
                        <a:lnSpc>
                          <a:spcPct val="148000"/>
                        </a:lnSpc>
                        <a:spcBef>
                          <a:spcPts val="925"/>
                        </a:spcBef>
                        <a:spcAft>
                          <a:spcPts val="0"/>
                        </a:spcAft>
                      </a:pPr>
                      <a:r>
                        <a:rPr lang="es-EC" sz="1200" u="none" strike="noStrike" dirty="0">
                          <a:effectLst/>
                          <a:hlinkClick r:id="rId3"/>
                        </a:rPr>
                        <a:t>https://www.youtube.com/watch?v=Ok_tTUhamY4</a:t>
                      </a:r>
                      <a:endParaRPr lang="es-ES" sz="1200" dirty="0">
                        <a:effectLst/>
                        <a:latin typeface="Arial" panose="020B0604020202020204" pitchFamily="34" charset="0"/>
                        <a:ea typeface="Arial" panose="020B0604020202020204" pitchFamily="34" charset="0"/>
                      </a:endParaRPr>
                    </a:p>
                  </a:txBody>
                  <a:tcPr marL="0" marR="0" marT="0" marB="0"/>
                </a:tc>
              </a:tr>
              <a:tr h="816610">
                <a:tc>
                  <a:txBody>
                    <a:bodyPr/>
                    <a:lstStyle/>
                    <a:p>
                      <a:pPr marL="67945">
                        <a:lnSpc>
                          <a:spcPct val="148000"/>
                        </a:lnSpc>
                        <a:spcBef>
                          <a:spcPts val="845"/>
                        </a:spcBef>
                        <a:spcAft>
                          <a:spcPts val="0"/>
                        </a:spcAft>
                      </a:pPr>
                      <a:r>
                        <a:rPr lang="es-EC" sz="1200">
                          <a:effectLst/>
                        </a:rPr>
                        <a:t>Despedida y compromisos </a:t>
                      </a:r>
                      <a:endParaRPr lang="es-ES" sz="1200">
                        <a:effectLst/>
                        <a:latin typeface="Arial" panose="020B0604020202020204" pitchFamily="34" charset="0"/>
                        <a:ea typeface="Arial" panose="020B0604020202020204" pitchFamily="34" charset="0"/>
                      </a:endParaRPr>
                    </a:p>
                  </a:txBody>
                  <a:tcPr marL="0" marR="0" marT="0" marB="0"/>
                </a:tc>
                <a:tc>
                  <a:txBody>
                    <a:bodyPr/>
                    <a:lstStyle/>
                    <a:p>
                      <a:pPr marL="342900" lvl="0" indent="-342900">
                        <a:spcBef>
                          <a:spcPts val="340"/>
                        </a:spcBef>
                        <a:spcAft>
                          <a:spcPts val="0"/>
                        </a:spcAft>
                        <a:buSzPts val="1100"/>
                        <a:buFont typeface="Arial" panose="020B0604020202020204" pitchFamily="34" charset="0"/>
                        <a:buAutoNum type="arabicPeriod"/>
                        <a:tabLst>
                          <a:tab pos="297180" algn="l"/>
                        </a:tabLst>
                      </a:pPr>
                      <a:r>
                        <a:rPr lang="es-EC" sz="1200" spc="-45" dirty="0">
                          <a:effectLst/>
                        </a:rPr>
                        <a:t>Conclusiones</a:t>
                      </a:r>
                      <a:endParaRPr lang="es-ES" sz="1200" spc="-45" dirty="0">
                        <a:effectLst/>
                      </a:endParaRPr>
                    </a:p>
                    <a:p>
                      <a:pPr marL="342900" lvl="0" indent="-342900">
                        <a:spcBef>
                          <a:spcPts val="620"/>
                        </a:spcBef>
                        <a:spcAft>
                          <a:spcPts val="0"/>
                        </a:spcAft>
                        <a:buSzPts val="1100"/>
                        <a:buFont typeface="Arial" panose="020B0604020202020204" pitchFamily="34" charset="0"/>
                        <a:buAutoNum type="arabicPeriod"/>
                        <a:tabLst>
                          <a:tab pos="297180" algn="l"/>
                        </a:tabLst>
                      </a:pPr>
                      <a:r>
                        <a:rPr lang="es-EC" sz="1200" spc="-45" dirty="0">
                          <a:effectLst/>
                        </a:rPr>
                        <a:t>Importancia de realizar actividades recreacionales</a:t>
                      </a:r>
                      <a:endParaRPr lang="es-ES" sz="1200" spc="-45" dirty="0">
                        <a:effectLst/>
                      </a:endParaRPr>
                    </a:p>
                    <a:p>
                      <a:pPr marL="342900" lvl="0" indent="-342900">
                        <a:spcBef>
                          <a:spcPts val="635"/>
                        </a:spcBef>
                        <a:spcAft>
                          <a:spcPts val="0"/>
                        </a:spcAft>
                        <a:buSzPts val="1100"/>
                        <a:buFont typeface="Arial" panose="020B0604020202020204" pitchFamily="34" charset="0"/>
                        <a:buAutoNum type="arabicPeriod"/>
                        <a:tabLst>
                          <a:tab pos="297180" algn="l"/>
                        </a:tabLst>
                      </a:pPr>
                      <a:r>
                        <a:rPr lang="es-EC" sz="1200" spc="-45" dirty="0">
                          <a:effectLst/>
                        </a:rPr>
                        <a:t>Invitación a próximos eventos.</a:t>
                      </a:r>
                      <a:endParaRPr lang="es-ES" sz="1200" spc="-45" dirty="0">
                        <a:effectLst/>
                      </a:endParaRPr>
                    </a:p>
                    <a:p>
                      <a:pPr marL="296545">
                        <a:spcBef>
                          <a:spcPts val="635"/>
                        </a:spcBef>
                        <a:spcAft>
                          <a:spcPts val="0"/>
                        </a:spcAft>
                        <a:tabLst>
                          <a:tab pos="297180" algn="l"/>
                        </a:tabLst>
                      </a:pPr>
                      <a:r>
                        <a:rPr lang="es-EC" sz="1200" dirty="0">
                          <a:effectLst/>
                        </a:rPr>
                        <a:t> </a:t>
                      </a:r>
                      <a:endParaRPr lang="es-ES" sz="1200" dirty="0">
                        <a:effectLst/>
                        <a:latin typeface="Arial" panose="020B0604020202020204" pitchFamily="34" charset="0"/>
                        <a:ea typeface="Arial" panose="020B0604020202020204" pitchFamily="34" charset="0"/>
                      </a:endParaRPr>
                    </a:p>
                  </a:txBody>
                  <a:tcPr marL="0" marR="0" marT="0" marB="0"/>
                </a:tc>
                <a:tc>
                  <a:txBody>
                    <a:bodyPr/>
                    <a:lstStyle/>
                    <a:p>
                      <a:pPr marL="67945">
                        <a:lnSpc>
                          <a:spcPct val="148000"/>
                        </a:lnSpc>
                        <a:spcBef>
                          <a:spcPts val="845"/>
                        </a:spcBef>
                        <a:spcAft>
                          <a:spcPts val="0"/>
                        </a:spcAft>
                      </a:pPr>
                      <a:r>
                        <a:rPr lang="es-EC" sz="1200">
                          <a:effectLst/>
                        </a:rPr>
                        <a:t> </a:t>
                      </a:r>
                      <a:endParaRPr lang="es-ES" sz="1200">
                        <a:effectLst/>
                      </a:endParaRPr>
                    </a:p>
                    <a:p>
                      <a:pPr marL="67945" marR="200025" algn="r">
                        <a:lnSpc>
                          <a:spcPct val="148000"/>
                        </a:lnSpc>
                        <a:spcBef>
                          <a:spcPts val="845"/>
                        </a:spcBef>
                        <a:spcAft>
                          <a:spcPts val="0"/>
                        </a:spcAft>
                      </a:pPr>
                      <a:r>
                        <a:rPr lang="es-EC" sz="1200">
                          <a:effectLst/>
                        </a:rPr>
                        <a:t>10 minutos</a:t>
                      </a:r>
                      <a:endParaRPr lang="es-ES" sz="1200">
                        <a:effectLst/>
                        <a:latin typeface="Arial" panose="020B0604020202020204" pitchFamily="34" charset="0"/>
                        <a:ea typeface="Arial" panose="020B0604020202020204" pitchFamily="34" charset="0"/>
                      </a:endParaRPr>
                    </a:p>
                  </a:txBody>
                  <a:tcPr marL="0" marR="0" marT="0" marB="0"/>
                </a:tc>
                <a:tc>
                  <a:txBody>
                    <a:bodyPr/>
                    <a:lstStyle/>
                    <a:p>
                      <a:pPr marL="67945" marR="327660">
                        <a:lnSpc>
                          <a:spcPct val="148000"/>
                        </a:lnSpc>
                        <a:spcBef>
                          <a:spcPts val="845"/>
                        </a:spcBef>
                        <a:spcAft>
                          <a:spcPts val="0"/>
                        </a:spcAft>
                      </a:pPr>
                      <a:r>
                        <a:rPr lang="es-EC" sz="1200" dirty="0">
                          <a:effectLst/>
                        </a:rPr>
                        <a:t>  </a:t>
                      </a:r>
                      <a:endParaRPr lang="es-ES" sz="1200" dirty="0">
                        <a:effectLst/>
                      </a:endParaRPr>
                    </a:p>
                    <a:p>
                      <a:pPr marL="67945" marR="327660">
                        <a:lnSpc>
                          <a:spcPct val="148000"/>
                        </a:lnSpc>
                        <a:spcBef>
                          <a:spcPts val="845"/>
                        </a:spcBef>
                        <a:spcAft>
                          <a:spcPts val="0"/>
                        </a:spcAft>
                      </a:pPr>
                      <a:r>
                        <a:rPr lang="es-EC" sz="1200" dirty="0">
                          <a:effectLst/>
                        </a:rPr>
                        <a:t>Acuerdos</a:t>
                      </a:r>
                      <a:endParaRPr lang="es-ES" sz="1200" dirty="0">
                        <a:effectLst/>
                        <a:latin typeface="Arial" panose="020B0604020202020204" pitchFamily="34" charset="0"/>
                        <a:ea typeface="Arial" panose="020B0604020202020204" pitchFamily="34" charset="0"/>
                      </a:endParaRPr>
                    </a:p>
                  </a:txBody>
                  <a:tcPr marL="0" marR="0" marT="0" marB="0"/>
                </a:tc>
              </a:tr>
            </a:tbl>
          </a:graphicData>
        </a:graphic>
      </p:graphicFrame>
      <p:pic>
        <p:nvPicPr>
          <p:cNvPr id="6" name="Imagen 5" descr="C:\Users\Casa\Documents\Tesis maestria ro-ku 2019\Ejercicio 1\Fotos\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776" y="668140"/>
            <a:ext cx="3991802" cy="1765503"/>
          </a:xfrm>
          <a:prstGeom prst="rect">
            <a:avLst/>
          </a:prstGeom>
          <a:noFill/>
          <a:ln>
            <a:noFill/>
          </a:ln>
        </p:spPr>
      </p:pic>
    </p:spTree>
    <p:extLst>
      <p:ext uri="{BB962C8B-B14F-4D97-AF65-F5344CB8AC3E}">
        <p14:creationId xmlns:p14="http://schemas.microsoft.com/office/powerpoint/2010/main" val="2087935595"/>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Rectángulo"/>
          <p:cNvSpPr/>
          <p:nvPr/>
        </p:nvSpPr>
        <p:spPr>
          <a:xfrm>
            <a:off x="323528" y="404664"/>
            <a:ext cx="8712968" cy="646331"/>
          </a:xfrm>
          <a:prstGeom prst="rect">
            <a:avLst/>
          </a:prstGeom>
        </p:spPr>
        <p:txBody>
          <a:bodyPr wrap="square">
            <a:spAutoFit/>
          </a:bodyPr>
          <a:lstStyle/>
          <a:p>
            <a:pPr lvl="0" algn="ctr"/>
            <a:r>
              <a:rPr lang="es-EC" b="1" dirty="0"/>
              <a:t>Ejercicio N.2: </a:t>
            </a:r>
            <a:endParaRPr lang="es-EC" b="1" dirty="0" smtClean="0"/>
          </a:p>
          <a:p>
            <a:pPr lvl="0" algn="ctr"/>
            <a:r>
              <a:rPr lang="es-EC" b="1" dirty="0" smtClean="0"/>
              <a:t>Aplicar </a:t>
            </a:r>
            <a:r>
              <a:rPr lang="es-EC" b="1" dirty="0"/>
              <a:t>dinámicas grupales a los funcionarios de la Residencia Universitaria de la ESPE. </a:t>
            </a:r>
            <a:endParaRPr lang="es-ES" dirty="0"/>
          </a:p>
        </p:txBody>
      </p:sp>
      <p:pic>
        <p:nvPicPr>
          <p:cNvPr id="4" name="Imagen 3" descr="C:\Users\Casa\Documents\Tesis maestria ro-ku 2019\Ejercicio 2\Fotos\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4221088"/>
            <a:ext cx="3528392" cy="2304256"/>
          </a:xfrm>
          <a:prstGeom prst="rect">
            <a:avLst/>
          </a:prstGeom>
          <a:noFill/>
          <a:ln>
            <a:noFill/>
          </a:ln>
        </p:spPr>
      </p:pic>
      <p:graphicFrame>
        <p:nvGraphicFramePr>
          <p:cNvPr id="2" name="Diagrama 1"/>
          <p:cNvGraphicFramePr/>
          <p:nvPr>
            <p:extLst>
              <p:ext uri="{D42A27DB-BD31-4B8C-83A1-F6EECF244321}">
                <p14:modId xmlns:p14="http://schemas.microsoft.com/office/powerpoint/2010/main" val="2652402100"/>
              </p:ext>
            </p:extLst>
          </p:nvPr>
        </p:nvGraphicFramePr>
        <p:xfrm>
          <a:off x="467544" y="908720"/>
          <a:ext cx="669674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18448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C:\Users\Casa\Documents\Tesis maestria ro-ku 2019\Ejercicio 3\Fotos\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374909"/>
            <a:ext cx="4032448" cy="2448272"/>
          </a:xfrm>
          <a:prstGeom prst="rect">
            <a:avLst/>
          </a:prstGeom>
          <a:noFill/>
          <a:ln>
            <a:noFill/>
          </a:ln>
        </p:spPr>
      </p:pic>
      <p:sp>
        <p:nvSpPr>
          <p:cNvPr id="6" name="4 Rectángulo"/>
          <p:cNvSpPr/>
          <p:nvPr/>
        </p:nvSpPr>
        <p:spPr>
          <a:xfrm>
            <a:off x="323528" y="404664"/>
            <a:ext cx="8712968" cy="461665"/>
          </a:xfrm>
          <a:prstGeom prst="rect">
            <a:avLst/>
          </a:prstGeom>
        </p:spPr>
        <p:txBody>
          <a:bodyPr wrap="square">
            <a:spAutoFit/>
          </a:bodyPr>
          <a:lstStyle/>
          <a:p>
            <a:pPr lvl="0" algn="ctr"/>
            <a:r>
              <a:rPr lang="es-EC" sz="2400" b="1" dirty="0"/>
              <a:t>Ejercicio </a:t>
            </a:r>
            <a:r>
              <a:rPr lang="es-EC" sz="2400" b="1" dirty="0" smtClean="0"/>
              <a:t>N.3: Ejercicios de Campo</a:t>
            </a:r>
            <a:endParaRPr lang="es-ES" sz="2400" dirty="0"/>
          </a:p>
        </p:txBody>
      </p:sp>
      <p:graphicFrame>
        <p:nvGraphicFramePr>
          <p:cNvPr id="2" name="Diagrama 1"/>
          <p:cNvGraphicFramePr/>
          <p:nvPr>
            <p:extLst>
              <p:ext uri="{D42A27DB-BD31-4B8C-83A1-F6EECF244321}">
                <p14:modId xmlns:p14="http://schemas.microsoft.com/office/powerpoint/2010/main" val="3808204441"/>
              </p:ext>
            </p:extLst>
          </p:nvPr>
        </p:nvGraphicFramePr>
        <p:xfrm>
          <a:off x="755576" y="107293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6370908"/>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1691680" y="2022308"/>
            <a:ext cx="5760640" cy="1146998"/>
          </a:xfrm>
          <a:prstGeom prst="roundRect">
            <a:avLst/>
          </a:prstGeom>
          <a:solidFill>
            <a:schemeClr val="accent2">
              <a:lumMod val="40000"/>
              <a:lumOff val="6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a:solidFill>
                  <a:prstClr val="black"/>
                </a:solidFill>
                <a:latin typeface="Arial" pitchFamily="34" charset="0"/>
                <a:cs typeface="Arial" pitchFamily="34" charset="0"/>
              </a:rPr>
              <a:t>Capítulo IV</a:t>
            </a:r>
          </a:p>
        </p:txBody>
      </p:sp>
      <p:sp>
        <p:nvSpPr>
          <p:cNvPr id="4" name="3 Rectángulo redondeado"/>
          <p:cNvSpPr/>
          <p:nvPr/>
        </p:nvSpPr>
        <p:spPr>
          <a:xfrm>
            <a:off x="1691680" y="3506138"/>
            <a:ext cx="5760640" cy="1146998"/>
          </a:xfrm>
          <a:prstGeom prst="roundRect">
            <a:avLst/>
          </a:prstGeom>
          <a:solidFill>
            <a:schemeClr val="accent2">
              <a:lumMod val="40000"/>
              <a:lumOff val="6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smtClean="0">
                <a:solidFill>
                  <a:prstClr val="black"/>
                </a:solidFill>
                <a:latin typeface="Arial" pitchFamily="34" charset="0"/>
                <a:cs typeface="Arial" pitchFamily="34" charset="0"/>
              </a:rPr>
              <a:t>Conclusiones y recomendaciones </a:t>
            </a:r>
            <a:endParaRPr lang="es-ES_tradnl" sz="28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850324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3">
                                            <p:txEl>
                                              <p:pRg st="0" end="0"/>
                                            </p:txEl>
                                          </p:spTgt>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iterate type="lt">
                                    <p:tmPct val="10000"/>
                                  </p:iterate>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0" end="0"/>
                                            </p:txEl>
                                          </p:spTgt>
                                        </p:tgtEl>
                                        <p:attrNameLst>
                                          <p:attrName>ppt_x</p:attrName>
                                        </p:attrNameLst>
                                      </p:cBhvr>
                                      <p:tavLst>
                                        <p:tav tm="0">
                                          <p:val>
                                            <p:fltVal val="0.5"/>
                                          </p:val>
                                        </p:tav>
                                        <p:tav tm="100000">
                                          <p:val>
                                            <p:strVal val="#ppt_x"/>
                                          </p:val>
                                        </p:tav>
                                      </p:tavLst>
                                    </p:anim>
                                    <p:anim calcmode="lin" valueType="num">
                                      <p:cBhvr>
                                        <p:cTn id="16" dur="1000" fill="hold"/>
                                        <p:tgtEl>
                                          <p:spTgt spid="4">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0" y="-169977"/>
            <a:ext cx="9144000" cy="731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3" name="2 Rectángulo"/>
          <p:cNvSpPr>
            <a:spLocks noChangeArrowheads="1"/>
          </p:cNvSpPr>
          <p:nvPr/>
        </p:nvSpPr>
        <p:spPr bwMode="auto">
          <a:xfrm>
            <a:off x="611560" y="857250"/>
            <a:ext cx="792088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lvl="0" indent="-342900">
              <a:lnSpc>
                <a:spcPct val="150000"/>
              </a:lnSpc>
              <a:buFontTx/>
              <a:buChar char="-"/>
            </a:pPr>
            <a:endParaRPr lang="es-EC" sz="2000" smtClean="0"/>
          </a:p>
          <a:p>
            <a:pPr marL="342900" lvl="0" indent="-342900">
              <a:lnSpc>
                <a:spcPct val="150000"/>
              </a:lnSpc>
              <a:buFontTx/>
              <a:buChar char="-"/>
            </a:pPr>
            <a:r>
              <a:rPr lang="es-EC" sz="2000" dirty="0" smtClean="0"/>
              <a:t>Los </a:t>
            </a:r>
            <a:r>
              <a:rPr lang="es-EC" sz="2000" dirty="0"/>
              <a:t>funcionarios de la Residencia  participaron ampliamente en todas las actividades recreativas propuestas con gran entusiasmo y compañerismo</a:t>
            </a:r>
            <a:r>
              <a:rPr lang="es-EC" sz="2000" dirty="0" smtClean="0"/>
              <a:t>.</a:t>
            </a:r>
          </a:p>
          <a:p>
            <a:pPr marL="342900" lvl="0" indent="-342900">
              <a:lnSpc>
                <a:spcPct val="150000"/>
              </a:lnSpc>
              <a:buFontTx/>
              <a:buChar char="-"/>
            </a:pPr>
            <a:r>
              <a:rPr lang="es-EC" sz="2000" dirty="0" smtClean="0"/>
              <a:t>La </a:t>
            </a:r>
            <a:r>
              <a:rPr lang="es-EC" sz="2000" dirty="0"/>
              <a:t>participación de funcionarios de la residencia universitaria fue masiva y hubo gran interés y receptividad de su parte para la realización de ésta propuesta con resultaos positivos</a:t>
            </a:r>
            <a:r>
              <a:rPr lang="es-EC" sz="2000" dirty="0" smtClean="0"/>
              <a:t>.</a:t>
            </a:r>
          </a:p>
          <a:p>
            <a:pPr marL="342900" lvl="0" indent="-342900">
              <a:lnSpc>
                <a:spcPct val="150000"/>
              </a:lnSpc>
              <a:buFontTx/>
              <a:buChar char="-"/>
            </a:pPr>
            <a:r>
              <a:rPr lang="es-EC" sz="2000" dirty="0" smtClean="0"/>
              <a:t>Las </a:t>
            </a:r>
            <a:r>
              <a:rPr lang="es-EC" sz="2000" dirty="0"/>
              <a:t>actividades recreativas propuestas fueron amenas, divertidas, fáciles de realizar y dieron como resultado un ambiente laboral más armonioso de manera inmediata, como se pudo observar en los videos adjuntos a la presente tesis</a:t>
            </a:r>
            <a:r>
              <a:rPr lang="es-EC" sz="2000" dirty="0" smtClean="0"/>
              <a:t>.</a:t>
            </a:r>
          </a:p>
          <a:p>
            <a:pPr marL="342900" lvl="0" indent="-342900">
              <a:lnSpc>
                <a:spcPct val="150000"/>
              </a:lnSpc>
              <a:buFontTx/>
              <a:buChar char="-"/>
            </a:pPr>
            <a:endParaRPr lang="es-ES" sz="2000"/>
          </a:p>
        </p:txBody>
      </p:sp>
      <p:sp>
        <p:nvSpPr>
          <p:cNvPr id="4" name="3 Rectángulo redondeado"/>
          <p:cNvSpPr/>
          <p:nvPr/>
        </p:nvSpPr>
        <p:spPr>
          <a:xfrm>
            <a:off x="468313" y="260648"/>
            <a:ext cx="3382962" cy="5238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sz="4000" b="1" dirty="0">
                <a:solidFill>
                  <a:schemeClr val="tx1"/>
                </a:solidFill>
                <a:latin typeface="Monotype Corsiva" pitchFamily="66" charset="0"/>
              </a:rPr>
              <a:t>Conclusiones</a:t>
            </a:r>
            <a:endParaRPr lang="es-ES_tradnl" sz="4400" b="1" dirty="0">
              <a:solidFill>
                <a:schemeClr val="tx1"/>
              </a:solidFill>
              <a:latin typeface="Monotype Corsiva" pitchFamily="66" charset="0"/>
            </a:endParaRPr>
          </a:p>
        </p:txBody>
      </p:sp>
    </p:spTree>
    <p:extLst>
      <p:ext uri="{BB962C8B-B14F-4D97-AF65-F5344CB8AC3E}">
        <p14:creationId xmlns:p14="http://schemas.microsoft.com/office/powerpoint/2010/main" val="22746813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2000"/>
                                        <p:tgtEl>
                                          <p:spTgt spid="8"/>
                                        </p:tgtEl>
                                      </p:cBhvr>
                                    </p:animEffect>
                                  </p:childTnLst>
                                </p:cTn>
                              </p:par>
                            </p:childTnLst>
                          </p:cTn>
                        </p:par>
                        <p:par>
                          <p:cTn id="8" fill="hold" nodeType="afterGroup">
                            <p:stCondLst>
                              <p:cond delay="2000"/>
                            </p:stCondLst>
                            <p:childTnLst>
                              <p:par>
                                <p:cTn id="9" presetID="1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Left)">
                                      <p:cBhvr>
                                        <p:cTn id="11" dur="1000"/>
                                        <p:tgtEl>
                                          <p:spTgt spid="4"/>
                                        </p:tgtEl>
                                      </p:cBhvr>
                                    </p:animEffect>
                                  </p:childTnLst>
                                </p:cTn>
                              </p:par>
                            </p:childTnLst>
                          </p:cTn>
                        </p:par>
                        <p:par>
                          <p:cTn id="12" fill="hold" nodeType="afterGroup">
                            <p:stCondLst>
                              <p:cond delay="3000"/>
                            </p:stCondLst>
                            <p:childTnLst>
                              <p:par>
                                <p:cTn id="13" presetID="1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lide(fromLeft)">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27" y="-171400"/>
            <a:ext cx="9144000" cy="731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4" name="3 Rectángulo redondeado"/>
          <p:cNvSpPr/>
          <p:nvPr/>
        </p:nvSpPr>
        <p:spPr>
          <a:xfrm>
            <a:off x="468313" y="260648"/>
            <a:ext cx="3382962" cy="5238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sz="4000" b="1" dirty="0" smtClean="0">
                <a:solidFill>
                  <a:schemeClr val="tx1"/>
                </a:solidFill>
                <a:latin typeface="Monotype Corsiva" pitchFamily="66" charset="0"/>
              </a:rPr>
              <a:t>Recomendaciones</a:t>
            </a:r>
            <a:endParaRPr lang="es-ES_tradnl" sz="4400" b="1" dirty="0">
              <a:solidFill>
                <a:schemeClr val="tx1"/>
              </a:solidFill>
              <a:latin typeface="Monotype Corsiva" pitchFamily="66" charset="0"/>
            </a:endParaRPr>
          </a:p>
        </p:txBody>
      </p:sp>
      <p:sp>
        <p:nvSpPr>
          <p:cNvPr id="2" name="Rectángulo 1"/>
          <p:cNvSpPr/>
          <p:nvPr/>
        </p:nvSpPr>
        <p:spPr>
          <a:xfrm>
            <a:off x="251520" y="692696"/>
            <a:ext cx="7488832" cy="5470857"/>
          </a:xfrm>
          <a:prstGeom prst="rect">
            <a:avLst/>
          </a:prstGeom>
        </p:spPr>
        <p:txBody>
          <a:bodyPr wrap="square">
            <a:spAutoFit/>
          </a:bodyPr>
          <a:lstStyle/>
          <a:p>
            <a:pPr marL="742950" marR="229235" lvl="1" indent="-285750" algn="just">
              <a:lnSpc>
                <a:spcPct val="196000"/>
              </a:lnSpc>
              <a:spcAft>
                <a:spcPts val="0"/>
              </a:spcAft>
              <a:buSzPts val="1200"/>
              <a:buFont typeface="Symbol" panose="05050102010706020507" pitchFamily="18" charset="2"/>
              <a:buChar char=""/>
              <a:tabLst>
                <a:tab pos="523875" algn="l"/>
              </a:tabLst>
            </a:pPr>
            <a:r>
              <a:rPr lang="es-EC" sz="1200" dirty="0" smtClean="0">
                <a:latin typeface="Arial" panose="020B0604020202020204" pitchFamily="34" charset="0"/>
                <a:ea typeface="Symbol" panose="05050102010706020507" pitchFamily="18" charset="2"/>
                <a:cs typeface="Symbol" panose="05050102010706020507" pitchFamily="18" charset="2"/>
              </a:rPr>
              <a:t>Es importante </a:t>
            </a:r>
            <a:r>
              <a:rPr lang="es-EC" sz="1200" dirty="0">
                <a:latin typeface="Arial" panose="020B0604020202020204" pitchFamily="34" charset="0"/>
                <a:ea typeface="Symbol" panose="05050102010706020507" pitchFamily="18" charset="2"/>
                <a:cs typeface="Symbol" panose="05050102010706020507" pitchFamily="18" charset="2"/>
              </a:rPr>
              <a:t>que se apliquen de manera constante actividades recreativas tendientes a mejorarlas de manera </a:t>
            </a:r>
            <a:r>
              <a:rPr lang="es-EC" sz="1200">
                <a:latin typeface="Arial" panose="020B0604020202020204" pitchFamily="34" charset="0"/>
                <a:ea typeface="Symbol" panose="05050102010706020507" pitchFamily="18" charset="2"/>
                <a:cs typeface="Symbol" panose="05050102010706020507" pitchFamily="18" charset="2"/>
              </a:rPr>
              <a:t>progresiva</a:t>
            </a:r>
            <a:r>
              <a:rPr lang="es-EC" sz="1200" smtClean="0">
                <a:latin typeface="Arial" panose="020B0604020202020204" pitchFamily="34" charset="0"/>
                <a:ea typeface="Symbol" panose="05050102010706020507" pitchFamily="18" charset="2"/>
                <a:cs typeface="Symbol" panose="05050102010706020507" pitchFamily="18" charset="2"/>
              </a:rPr>
              <a:t>.</a:t>
            </a:r>
          </a:p>
          <a:p>
            <a:pPr marL="742950" marR="231140" lvl="1" indent="-285750" algn="just">
              <a:lnSpc>
                <a:spcPct val="195000"/>
              </a:lnSpc>
              <a:spcBef>
                <a:spcPts val="1145"/>
              </a:spcBef>
              <a:spcAft>
                <a:spcPts val="0"/>
              </a:spcAft>
              <a:buSzPts val="1200"/>
              <a:buFont typeface="Symbol" panose="05050102010706020507" pitchFamily="18" charset="2"/>
              <a:buChar char=""/>
              <a:tabLst>
                <a:tab pos="523875" algn="l"/>
              </a:tabLst>
            </a:pPr>
            <a:r>
              <a:rPr lang="es-EC" sz="1200" dirty="0" smtClean="0">
                <a:latin typeface="Arial" panose="020B0604020202020204" pitchFamily="34" charset="0"/>
                <a:ea typeface="Symbol" panose="05050102010706020507" pitchFamily="18" charset="2"/>
                <a:cs typeface="Symbol" panose="05050102010706020507" pitchFamily="18" charset="2"/>
              </a:rPr>
              <a:t>Es </a:t>
            </a:r>
            <a:r>
              <a:rPr lang="es-EC" sz="1200" dirty="0">
                <a:latin typeface="Arial" panose="020B0604020202020204" pitchFamily="34" charset="0"/>
                <a:ea typeface="Symbol" panose="05050102010706020507" pitchFamily="18" charset="2"/>
                <a:cs typeface="Symbol" panose="05050102010706020507" pitchFamily="18" charset="2"/>
              </a:rPr>
              <a:t>necesario concientizar a los funcionarios sobre la importancia de realizar actividades recreativas en la residencia, para lo cual se requiere realizar una planificación semestral de una serie de talleres a ser aplicados en horarios de </a:t>
            </a:r>
            <a:r>
              <a:rPr lang="es-EC" sz="1200" dirty="0" smtClean="0">
                <a:latin typeface="Arial" panose="020B0604020202020204" pitchFamily="34" charset="0"/>
                <a:ea typeface="Symbol" panose="05050102010706020507" pitchFamily="18" charset="2"/>
                <a:cs typeface="Symbol" panose="05050102010706020507" pitchFamily="18" charset="2"/>
              </a:rPr>
              <a:t>labores</a:t>
            </a:r>
            <a:r>
              <a:rPr lang="es-EC" sz="1200" dirty="0">
                <a:latin typeface="Arial" panose="020B0604020202020204" pitchFamily="34" charset="0"/>
                <a:ea typeface="Symbol" panose="05050102010706020507" pitchFamily="18" charset="2"/>
                <a:cs typeface="Symbol" panose="05050102010706020507" pitchFamily="18" charset="2"/>
              </a:rPr>
              <a:t>.</a:t>
            </a:r>
            <a:endParaRPr lang="es-ES" sz="1100" dirty="0">
              <a:latin typeface="Arial" panose="020B0604020202020204" pitchFamily="34" charset="0"/>
              <a:ea typeface="Symbol" panose="05050102010706020507" pitchFamily="18" charset="2"/>
              <a:cs typeface="Symbol" panose="05050102010706020507" pitchFamily="18" charset="2"/>
            </a:endParaRPr>
          </a:p>
          <a:p>
            <a:pPr>
              <a:spcBef>
                <a:spcPts val="15"/>
              </a:spcBef>
              <a:spcAft>
                <a:spcPts val="0"/>
              </a:spcAft>
            </a:pPr>
            <a:r>
              <a:rPr lang="es-EC" sz="1250" dirty="0">
                <a:latin typeface="Arial" panose="020B0604020202020204" pitchFamily="34" charset="0"/>
                <a:ea typeface="Arial" panose="020B0604020202020204" pitchFamily="34" charset="0"/>
              </a:rPr>
              <a:t> </a:t>
            </a:r>
            <a:endParaRPr lang="es-ES" sz="1200">
              <a:latin typeface="Arial" panose="020B0604020202020204" pitchFamily="34" charset="0"/>
              <a:ea typeface="Arial" panose="020B0604020202020204" pitchFamily="34" charset="0"/>
            </a:endParaRPr>
          </a:p>
          <a:p>
            <a:pPr marL="742950" marR="228600" lvl="1" indent="-285750" algn="just">
              <a:lnSpc>
                <a:spcPct val="195000"/>
              </a:lnSpc>
              <a:spcAft>
                <a:spcPts val="0"/>
              </a:spcAft>
              <a:buSzPts val="1200"/>
              <a:buFont typeface="Symbol" panose="05050102010706020507" pitchFamily="18" charset="2"/>
              <a:buChar char=""/>
              <a:tabLst>
                <a:tab pos="523875" algn="l"/>
              </a:tabLst>
            </a:pPr>
            <a:r>
              <a:rPr lang="es-EC" sz="1200" smtClean="0">
                <a:latin typeface="Arial" panose="020B0604020202020204" pitchFamily="34" charset="0"/>
                <a:ea typeface="Symbol" panose="05050102010706020507" pitchFamily="18" charset="2"/>
                <a:cs typeface="Symbol" panose="05050102010706020507" pitchFamily="18" charset="2"/>
              </a:rPr>
              <a:t>Mantener un </a:t>
            </a:r>
            <a:r>
              <a:rPr lang="es-EC" sz="1200">
                <a:latin typeface="Arial" panose="020B0604020202020204" pitchFamily="34" charset="0"/>
                <a:ea typeface="Symbol" panose="05050102010706020507" pitchFamily="18" charset="2"/>
                <a:cs typeface="Symbol" panose="05050102010706020507" pitchFamily="18" charset="2"/>
              </a:rPr>
              <a:t>ambiente laboral sano y con actitud positiva para crear el sentido de “equipo de trabajo” y que se fomente el “compañerismo” entre todos/as los funcionarios de la residencia universitaria, para lograr mayor productividad y calidad en el servicio de alojamiento de la </a:t>
            </a:r>
            <a:r>
              <a:rPr lang="es-EC" sz="1200" smtClean="0">
                <a:latin typeface="Arial" panose="020B0604020202020204" pitchFamily="34" charset="0"/>
                <a:ea typeface="Symbol" panose="05050102010706020507" pitchFamily="18" charset="2"/>
                <a:cs typeface="Symbol" panose="05050102010706020507" pitchFamily="18" charset="2"/>
              </a:rPr>
              <a:t>ESPE.</a:t>
            </a:r>
            <a:endParaRPr lang="es-ES" sz="1100" smtClean="0">
              <a:latin typeface="Arial" panose="020B0604020202020204" pitchFamily="34" charset="0"/>
              <a:ea typeface="Symbol" panose="05050102010706020507" pitchFamily="18" charset="2"/>
              <a:cs typeface="Symbol" panose="05050102010706020507" pitchFamily="18" charset="2"/>
            </a:endParaRPr>
          </a:p>
          <a:p>
            <a:pPr marL="742950" marR="228600" lvl="1" indent="-285750" algn="just">
              <a:lnSpc>
                <a:spcPct val="195000"/>
              </a:lnSpc>
              <a:spcAft>
                <a:spcPts val="0"/>
              </a:spcAft>
              <a:buSzPts val="1200"/>
              <a:buFont typeface="Symbol" panose="05050102010706020507" pitchFamily="18" charset="2"/>
              <a:buChar char=""/>
              <a:tabLst>
                <a:tab pos="523875" algn="l"/>
              </a:tabLst>
            </a:pPr>
            <a:r>
              <a:rPr lang="es-EC" sz="1200">
                <a:latin typeface="Arial" panose="020B0604020202020204" pitchFamily="34" charset="0"/>
                <a:ea typeface="Symbol" panose="05050102010706020507" pitchFamily="18" charset="2"/>
                <a:cs typeface="Symbol" panose="05050102010706020507" pitchFamily="18" charset="2"/>
              </a:rPr>
              <a:t>Adicionalmente se llegó a acordar que se realizarán nuevos tipos de actividades recreacionales como pausas activas y ejercicios mentales, en medio de sus jornadas laborales puesto que algunas personas no participaron porque tienen algún tipo de discapacidad física que no les permitió hacer parte de algunas actividades en la fase 3 de la presente propuesta. </a:t>
            </a:r>
            <a:endParaRPr lang="es-ES" sz="1200">
              <a:latin typeface="Arial" panose="020B0604020202020204" pitchFamily="34" charset="0"/>
              <a:ea typeface="Symbol" panose="05050102010706020507" pitchFamily="18" charset="2"/>
              <a:cs typeface="Symbol" panose="05050102010706020507" pitchFamily="18" charset="2"/>
            </a:endParaRPr>
          </a:p>
        </p:txBody>
      </p:sp>
    </p:spTree>
    <p:extLst>
      <p:ext uri="{BB962C8B-B14F-4D97-AF65-F5344CB8AC3E}">
        <p14:creationId xmlns:p14="http://schemas.microsoft.com/office/powerpoint/2010/main" val="11315365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2000"/>
                                        <p:tgtEl>
                                          <p:spTgt spid="8"/>
                                        </p:tgtEl>
                                      </p:cBhvr>
                                    </p:animEffect>
                                  </p:childTnLst>
                                </p:cTn>
                              </p:par>
                            </p:childTnLst>
                          </p:cTn>
                        </p:par>
                        <p:par>
                          <p:cTn id="8" fill="hold" nodeType="afterGroup">
                            <p:stCondLst>
                              <p:cond delay="2000"/>
                            </p:stCondLst>
                            <p:childTnLst>
                              <p:par>
                                <p:cTn id="9" presetID="1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Left)">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13"/>
          <p:cNvSpPr txBox="1">
            <a:spLocks noChangeArrowheads="1"/>
          </p:cNvSpPr>
          <p:nvPr/>
        </p:nvSpPr>
        <p:spPr bwMode="auto">
          <a:xfrm>
            <a:off x="1403648" y="3877305"/>
            <a:ext cx="600546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s-ES" sz="13800" b="1" dirty="0">
                <a:solidFill>
                  <a:srgbClr val="000000"/>
                </a:solidFill>
                <a:latin typeface="Parchment" panose="03040602040708040804" pitchFamily="66" charset="0"/>
              </a:rPr>
              <a:t>Gracias</a:t>
            </a:r>
          </a:p>
        </p:txBody>
      </p:sp>
      <p:pic>
        <p:nvPicPr>
          <p:cNvPr id="5" name="Imagen 4" descr="C:\Users\Casa\Documents\Tesis maestria ro-ku 2019\Ejercicio 3\Fotos\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2627784" y="1268760"/>
            <a:ext cx="3960440" cy="2665204"/>
          </a:xfrm>
          <a:prstGeom prst="rect">
            <a:avLst/>
          </a:prstGeom>
          <a:noFill/>
          <a:ln>
            <a:noFill/>
          </a:ln>
        </p:spPr>
      </p:pic>
    </p:spTree>
    <p:extLst>
      <p:ext uri="{BB962C8B-B14F-4D97-AF65-F5344CB8AC3E}">
        <p14:creationId xmlns:p14="http://schemas.microsoft.com/office/powerpoint/2010/main" val="15909012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Rectángulo redondeado"/>
          <p:cNvSpPr/>
          <p:nvPr/>
        </p:nvSpPr>
        <p:spPr>
          <a:xfrm>
            <a:off x="1691680" y="2022308"/>
            <a:ext cx="5760640" cy="1146998"/>
          </a:xfrm>
          <a:prstGeom prst="roundRect">
            <a:avLst/>
          </a:prstGeom>
          <a:gradFill>
            <a:gsLst>
              <a:gs pos="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3200" b="1" dirty="0">
                <a:solidFill>
                  <a:prstClr val="black"/>
                </a:solidFill>
                <a:latin typeface="Arial" pitchFamily="34" charset="0"/>
                <a:cs typeface="Arial" pitchFamily="34" charset="0"/>
              </a:rPr>
              <a:t>Capítulo </a:t>
            </a:r>
            <a:r>
              <a:rPr lang="es-ES_tradnl" sz="3200" b="1" dirty="0" smtClean="0">
                <a:solidFill>
                  <a:prstClr val="black"/>
                </a:solidFill>
                <a:latin typeface="Arial" pitchFamily="34" charset="0"/>
                <a:cs typeface="Arial" pitchFamily="34" charset="0"/>
              </a:rPr>
              <a:t>I</a:t>
            </a:r>
            <a:endParaRPr lang="es-ES_tradnl" sz="3200" b="1" dirty="0">
              <a:solidFill>
                <a:prstClr val="black"/>
              </a:solidFill>
              <a:latin typeface="Arial" pitchFamily="34" charset="0"/>
              <a:cs typeface="Arial" pitchFamily="34" charset="0"/>
            </a:endParaRPr>
          </a:p>
        </p:txBody>
      </p:sp>
      <p:sp>
        <p:nvSpPr>
          <p:cNvPr id="4" name="3 Rectángulo redondeado"/>
          <p:cNvSpPr/>
          <p:nvPr/>
        </p:nvSpPr>
        <p:spPr>
          <a:xfrm>
            <a:off x="1691680" y="3506138"/>
            <a:ext cx="5760640" cy="1146998"/>
          </a:xfrm>
          <a:prstGeom prst="roundRect">
            <a:avLst/>
          </a:prstGeom>
          <a:gradFill>
            <a:gsLst>
              <a:gs pos="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3200" b="1" dirty="0">
                <a:solidFill>
                  <a:prstClr val="black"/>
                </a:solidFill>
                <a:latin typeface="Arial" pitchFamily="34" charset="0"/>
                <a:cs typeface="Arial" pitchFamily="34" charset="0"/>
              </a:rPr>
              <a:t>El Problema</a:t>
            </a:r>
          </a:p>
        </p:txBody>
      </p:sp>
    </p:spTree>
    <p:extLst>
      <p:ext uri="{BB962C8B-B14F-4D97-AF65-F5344CB8AC3E}">
        <p14:creationId xmlns:p14="http://schemas.microsoft.com/office/powerpoint/2010/main" val="338171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3">
                                            <p:txEl>
                                              <p:pRg st="0" end="0"/>
                                            </p:txEl>
                                          </p:spTgt>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iterate type="lt">
                                    <p:tmPct val="10000"/>
                                  </p:iterate>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0" end="0"/>
                                            </p:txEl>
                                          </p:spTgt>
                                        </p:tgtEl>
                                        <p:attrNameLst>
                                          <p:attrName>ppt_x</p:attrName>
                                        </p:attrNameLst>
                                      </p:cBhvr>
                                      <p:tavLst>
                                        <p:tav tm="0">
                                          <p:val>
                                            <p:fltVal val="0.5"/>
                                          </p:val>
                                        </p:tav>
                                        <p:tav tm="100000">
                                          <p:val>
                                            <p:strVal val="#ppt_x"/>
                                          </p:val>
                                        </p:tav>
                                      </p:tavLst>
                                    </p:anim>
                                    <p:anim calcmode="lin" valueType="num">
                                      <p:cBhvr>
                                        <p:cTn id="16" dur="1000" fill="hold"/>
                                        <p:tgtEl>
                                          <p:spTgt spid="4">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 name="37 Rectángulo redondeado"/>
          <p:cNvSpPr/>
          <p:nvPr/>
        </p:nvSpPr>
        <p:spPr>
          <a:xfrm>
            <a:off x="5715008" y="1359578"/>
            <a:ext cx="3071834" cy="2341565"/>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s-VE" dirty="0"/>
          </a:p>
        </p:txBody>
      </p:sp>
      <p:sp>
        <p:nvSpPr>
          <p:cNvPr id="22" name="Rectangle 63"/>
          <p:cNvSpPr>
            <a:spLocks noChangeArrowheads="1"/>
          </p:cNvSpPr>
          <p:nvPr/>
        </p:nvSpPr>
        <p:spPr bwMode="auto">
          <a:xfrm>
            <a:off x="1690688" y="260350"/>
            <a:ext cx="5761037" cy="792163"/>
          </a:xfrm>
          <a:prstGeom prst="rect">
            <a:avLst/>
          </a:prstGeom>
          <a:noFill/>
          <a:ln w="25400">
            <a:solidFill>
              <a:srgbClr val="993366"/>
            </a:solidFill>
            <a:miter lim="800000"/>
            <a:headEnd/>
            <a:tailEnd/>
          </a:ln>
          <a:effectLst/>
        </p:spPr>
        <p:txBody>
          <a:bodyPr anchor="ctr"/>
          <a:lstStyle/>
          <a:p>
            <a:pPr algn="ctr"/>
            <a:r>
              <a:rPr lang="es-MX" sz="2500" b="1" dirty="0" smtClean="0">
                <a:solidFill>
                  <a:srgbClr val="990033"/>
                </a:solidFill>
                <a:latin typeface="Tahoma" pitchFamily="34" charset="0"/>
              </a:rPr>
              <a:t>Planteamiento del Problema</a:t>
            </a:r>
            <a:endParaRPr lang="es-ES" sz="2500" b="1" dirty="0">
              <a:solidFill>
                <a:srgbClr val="990033"/>
              </a:solidFill>
              <a:latin typeface="Tahoma" pitchFamily="34" charset="0"/>
            </a:endParaRPr>
          </a:p>
        </p:txBody>
      </p:sp>
      <p:sp>
        <p:nvSpPr>
          <p:cNvPr id="20" name="19 Redondear rectángulo de esquina diagonal"/>
          <p:cNvSpPr/>
          <p:nvPr/>
        </p:nvSpPr>
        <p:spPr>
          <a:xfrm>
            <a:off x="247285" y="1401792"/>
            <a:ext cx="4624281" cy="1548586"/>
          </a:xfrm>
          <a:prstGeom prst="round2DiagRect">
            <a:avLst>
              <a:gd name="adj1" fmla="val 39297"/>
              <a:gd name="adj2" fmla="val 0"/>
            </a:avLst>
          </a:prstGeom>
          <a:gradFill>
            <a:gsLst>
              <a:gs pos="0">
                <a:schemeClr val="tx2">
                  <a:lumMod val="40000"/>
                  <a:lumOff val="60000"/>
                </a:schemeClr>
              </a:gs>
              <a:gs pos="79000">
                <a:schemeClr val="accent6">
                  <a:tint val="37000"/>
                  <a:satMod val="300000"/>
                </a:schemeClr>
              </a:gs>
              <a:gs pos="100000">
                <a:schemeClr val="accent6">
                  <a:tint val="15000"/>
                  <a:satMod val="350000"/>
                </a:schemeClr>
              </a:gs>
            </a:gsLst>
          </a:gradFill>
          <a:ln w="57150">
            <a:solidFill>
              <a:schemeClr val="tx1"/>
            </a:solidFill>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VE" sz="2400" b="1" dirty="0" smtClean="0">
                <a:solidFill>
                  <a:prstClr val="black"/>
                </a:solidFill>
              </a:rPr>
              <a:t>Residencia Universitaria de la Universidad de las Fuerzas Armadas - ESPE</a:t>
            </a:r>
            <a:endParaRPr lang="es-VE" sz="2400" b="1" dirty="0">
              <a:solidFill>
                <a:prstClr val="black"/>
              </a:solidFill>
            </a:endParaRPr>
          </a:p>
        </p:txBody>
      </p:sp>
      <p:sp>
        <p:nvSpPr>
          <p:cNvPr id="21" name="Rectangle 44"/>
          <p:cNvSpPr>
            <a:spLocks noChangeArrowheads="1"/>
          </p:cNvSpPr>
          <p:nvPr/>
        </p:nvSpPr>
        <p:spPr bwMode="auto">
          <a:xfrm>
            <a:off x="2750028" y="4252811"/>
            <a:ext cx="1644650" cy="1644650"/>
          </a:xfrm>
          <a:prstGeom prst="rect">
            <a:avLst/>
          </a:prstGeom>
          <a:solidFill>
            <a:schemeClr val="tx2">
              <a:lumMod val="60000"/>
              <a:lumOff val="40000"/>
            </a:schemeClr>
          </a:solidFill>
          <a:ln w="9525">
            <a:solidFill>
              <a:schemeClr val="tx1"/>
            </a:solidFill>
            <a:miter lim="800000"/>
            <a:headEnd/>
            <a:tailEnd/>
          </a:ln>
          <a:effectLst/>
        </p:spPr>
        <p:txBody>
          <a:bodyPr wrap="none" anchor="ctr"/>
          <a:lstStyle/>
          <a:p>
            <a:endParaRPr lang="es-VE" dirty="0">
              <a:solidFill>
                <a:prstClr val="black"/>
              </a:solidFill>
            </a:endParaRPr>
          </a:p>
        </p:txBody>
      </p:sp>
      <p:sp>
        <p:nvSpPr>
          <p:cNvPr id="23" name="Rectangle 43"/>
          <p:cNvSpPr>
            <a:spLocks noChangeArrowheads="1"/>
          </p:cNvSpPr>
          <p:nvPr/>
        </p:nvSpPr>
        <p:spPr bwMode="auto">
          <a:xfrm>
            <a:off x="7103814" y="4252811"/>
            <a:ext cx="1860674" cy="1644650"/>
          </a:xfrm>
          <a:prstGeom prst="rect">
            <a:avLst/>
          </a:prstGeom>
          <a:solidFill>
            <a:schemeClr val="tx2">
              <a:lumMod val="60000"/>
              <a:lumOff val="40000"/>
            </a:schemeClr>
          </a:solidFill>
          <a:ln w="9525">
            <a:solidFill>
              <a:schemeClr val="tx1"/>
            </a:solidFill>
            <a:miter lim="800000"/>
            <a:headEnd/>
            <a:tailEnd/>
          </a:ln>
          <a:effectLst/>
        </p:spPr>
        <p:txBody>
          <a:bodyPr wrap="none" anchor="ctr"/>
          <a:lstStyle/>
          <a:p>
            <a:endParaRPr lang="es-VE" dirty="0">
              <a:solidFill>
                <a:prstClr val="black"/>
              </a:solidFill>
            </a:endParaRPr>
          </a:p>
        </p:txBody>
      </p:sp>
      <p:sp>
        <p:nvSpPr>
          <p:cNvPr id="24" name="Rectangle 42"/>
          <p:cNvSpPr>
            <a:spLocks noChangeArrowheads="1"/>
          </p:cNvSpPr>
          <p:nvPr/>
        </p:nvSpPr>
        <p:spPr bwMode="auto">
          <a:xfrm>
            <a:off x="4881110" y="4252811"/>
            <a:ext cx="1644650" cy="1644650"/>
          </a:xfrm>
          <a:prstGeom prst="rect">
            <a:avLst/>
          </a:prstGeom>
          <a:solidFill>
            <a:schemeClr val="tx2">
              <a:lumMod val="60000"/>
              <a:lumOff val="40000"/>
            </a:schemeClr>
          </a:solidFill>
          <a:ln w="9525">
            <a:solidFill>
              <a:schemeClr val="tx1"/>
            </a:solidFill>
            <a:miter lim="800000"/>
            <a:headEnd/>
            <a:tailEnd/>
          </a:ln>
          <a:effectLst/>
        </p:spPr>
        <p:txBody>
          <a:bodyPr wrap="none" anchor="ctr"/>
          <a:lstStyle/>
          <a:p>
            <a:endParaRPr lang="es-VE" dirty="0">
              <a:solidFill>
                <a:prstClr val="black"/>
              </a:solidFill>
            </a:endParaRPr>
          </a:p>
        </p:txBody>
      </p:sp>
      <p:sp>
        <p:nvSpPr>
          <p:cNvPr id="26" name="Rectangle 39"/>
          <p:cNvSpPr>
            <a:spLocks noChangeArrowheads="1"/>
          </p:cNvSpPr>
          <p:nvPr/>
        </p:nvSpPr>
        <p:spPr bwMode="auto">
          <a:xfrm>
            <a:off x="548537" y="4252811"/>
            <a:ext cx="1821671" cy="1644650"/>
          </a:xfrm>
          <a:prstGeom prst="rect">
            <a:avLst/>
          </a:prstGeom>
          <a:solidFill>
            <a:schemeClr val="tx2">
              <a:lumMod val="60000"/>
              <a:lumOff val="40000"/>
            </a:schemeClr>
          </a:solidFill>
          <a:ln w="9525">
            <a:solidFill>
              <a:schemeClr val="tx1"/>
            </a:solidFill>
            <a:miter lim="800000"/>
            <a:headEnd/>
            <a:tailEnd/>
          </a:ln>
          <a:effectLst/>
        </p:spPr>
        <p:txBody>
          <a:bodyPr wrap="none" anchor="ctr"/>
          <a:lstStyle/>
          <a:p>
            <a:endParaRPr lang="es-VE" b="1" dirty="0">
              <a:solidFill>
                <a:prstClr val="black"/>
              </a:solidFill>
            </a:endParaRPr>
          </a:p>
        </p:txBody>
      </p:sp>
      <p:sp>
        <p:nvSpPr>
          <p:cNvPr id="27" name="Text Box 19"/>
          <p:cNvSpPr txBox="1">
            <a:spLocks noChangeArrowheads="1"/>
          </p:cNvSpPr>
          <p:nvPr/>
        </p:nvSpPr>
        <p:spPr bwMode="auto">
          <a:xfrm>
            <a:off x="467576" y="6093296"/>
            <a:ext cx="1857356" cy="400110"/>
          </a:xfrm>
          <a:prstGeom prst="rect">
            <a:avLst/>
          </a:prstGeom>
          <a:noFill/>
          <a:ln w="9525">
            <a:noFill/>
            <a:miter lim="800000"/>
            <a:headEnd/>
            <a:tailEnd/>
          </a:ln>
          <a:effectLst/>
        </p:spPr>
        <p:txBody>
          <a:bodyPr wrap="square">
            <a:spAutoFit/>
          </a:bodyPr>
          <a:lstStyle/>
          <a:p>
            <a:pPr algn="ctr">
              <a:spcBef>
                <a:spcPct val="50000"/>
              </a:spcBef>
            </a:pPr>
            <a:r>
              <a:rPr lang="es-ES" sz="2000" b="1" dirty="0" smtClean="0">
                <a:solidFill>
                  <a:prstClr val="black"/>
                </a:solidFill>
                <a:latin typeface="Arial" pitchFamily="34" charset="0"/>
                <a:cs typeface="Arial" pitchFamily="34" charset="0"/>
              </a:rPr>
              <a:t>El Problema</a:t>
            </a:r>
            <a:endParaRPr lang="es-ES" sz="2000" b="1" dirty="0">
              <a:solidFill>
                <a:prstClr val="black"/>
              </a:solidFill>
              <a:latin typeface="Arial" pitchFamily="34" charset="0"/>
              <a:cs typeface="Arial" pitchFamily="34" charset="0"/>
            </a:endParaRPr>
          </a:p>
        </p:txBody>
      </p:sp>
      <p:sp>
        <p:nvSpPr>
          <p:cNvPr id="28" name="Text Box 20"/>
          <p:cNvSpPr txBox="1">
            <a:spLocks noChangeArrowheads="1"/>
          </p:cNvSpPr>
          <p:nvPr/>
        </p:nvSpPr>
        <p:spPr bwMode="auto">
          <a:xfrm>
            <a:off x="2627784" y="6093296"/>
            <a:ext cx="1773245" cy="400110"/>
          </a:xfrm>
          <a:prstGeom prst="rect">
            <a:avLst/>
          </a:prstGeom>
          <a:noFill/>
          <a:ln w="9525">
            <a:noFill/>
            <a:miter lim="800000"/>
            <a:headEnd/>
            <a:tailEnd/>
          </a:ln>
          <a:effectLst/>
        </p:spPr>
        <p:txBody>
          <a:bodyPr wrap="square">
            <a:spAutoFit/>
          </a:bodyPr>
          <a:lstStyle/>
          <a:p>
            <a:pPr algn="ctr"/>
            <a:r>
              <a:rPr lang="es-MX" sz="2000" b="1" dirty="0" smtClean="0">
                <a:solidFill>
                  <a:prstClr val="black"/>
                </a:solidFill>
                <a:latin typeface="Arial" pitchFamily="34" charset="0"/>
                <a:cs typeface="Arial" pitchFamily="34" charset="0"/>
              </a:rPr>
              <a:t>Causas</a:t>
            </a:r>
            <a:endParaRPr lang="es-ES" sz="2000" b="1" dirty="0">
              <a:solidFill>
                <a:prstClr val="black"/>
              </a:solidFill>
              <a:latin typeface="Arial" pitchFamily="34" charset="0"/>
              <a:cs typeface="Arial" pitchFamily="34" charset="0"/>
            </a:endParaRPr>
          </a:p>
        </p:txBody>
      </p:sp>
      <p:sp>
        <p:nvSpPr>
          <p:cNvPr id="30" name="Text Box 22"/>
          <p:cNvSpPr txBox="1">
            <a:spLocks noChangeArrowheads="1"/>
          </p:cNvSpPr>
          <p:nvPr/>
        </p:nvSpPr>
        <p:spPr bwMode="auto">
          <a:xfrm>
            <a:off x="4658604" y="6125234"/>
            <a:ext cx="2073636" cy="400110"/>
          </a:xfrm>
          <a:prstGeom prst="rect">
            <a:avLst/>
          </a:prstGeom>
          <a:noFill/>
          <a:ln w="9525">
            <a:noFill/>
            <a:miter lim="800000"/>
            <a:headEnd/>
            <a:tailEnd/>
          </a:ln>
          <a:effectLst/>
        </p:spPr>
        <p:txBody>
          <a:bodyPr wrap="square">
            <a:spAutoFit/>
          </a:bodyPr>
          <a:lstStyle/>
          <a:p>
            <a:pPr algn="ctr">
              <a:spcBef>
                <a:spcPct val="50000"/>
              </a:spcBef>
            </a:pPr>
            <a:r>
              <a:rPr lang="es-MX" sz="2000" b="1" dirty="0" smtClean="0">
                <a:solidFill>
                  <a:prstClr val="black"/>
                </a:solidFill>
                <a:latin typeface="Arial" pitchFamily="34" charset="0"/>
                <a:cs typeface="Arial" pitchFamily="34" charset="0"/>
              </a:rPr>
              <a:t>Consecuencias</a:t>
            </a:r>
            <a:endParaRPr lang="es-ES" sz="2000" b="1" dirty="0">
              <a:solidFill>
                <a:prstClr val="black"/>
              </a:solidFill>
              <a:latin typeface="Arial" pitchFamily="34" charset="0"/>
              <a:cs typeface="Arial" pitchFamily="34" charset="0"/>
            </a:endParaRPr>
          </a:p>
        </p:txBody>
      </p:sp>
      <p:sp>
        <p:nvSpPr>
          <p:cNvPr id="31" name="Text Box 23"/>
          <p:cNvSpPr txBox="1">
            <a:spLocks noChangeArrowheads="1"/>
          </p:cNvSpPr>
          <p:nvPr/>
        </p:nvSpPr>
        <p:spPr bwMode="auto">
          <a:xfrm>
            <a:off x="7104820" y="6125234"/>
            <a:ext cx="1571636" cy="400110"/>
          </a:xfrm>
          <a:prstGeom prst="rect">
            <a:avLst/>
          </a:prstGeom>
          <a:noFill/>
          <a:ln w="9525">
            <a:noFill/>
            <a:miter lim="800000"/>
            <a:headEnd/>
            <a:tailEnd/>
          </a:ln>
          <a:effectLst/>
        </p:spPr>
        <p:txBody>
          <a:bodyPr wrap="square">
            <a:spAutoFit/>
          </a:bodyPr>
          <a:lstStyle/>
          <a:p>
            <a:pPr algn="ctr">
              <a:spcBef>
                <a:spcPct val="50000"/>
              </a:spcBef>
            </a:pPr>
            <a:r>
              <a:rPr lang="es-MX" sz="2000" b="1" dirty="0" smtClean="0">
                <a:solidFill>
                  <a:prstClr val="black"/>
                </a:solidFill>
                <a:latin typeface="Arial" pitchFamily="34" charset="0"/>
                <a:cs typeface="Arial" pitchFamily="34" charset="0"/>
              </a:rPr>
              <a:t>Pronóstico</a:t>
            </a:r>
            <a:endParaRPr lang="es-ES" sz="2000" b="1" dirty="0">
              <a:solidFill>
                <a:prstClr val="black"/>
              </a:solidFill>
              <a:latin typeface="Arial" pitchFamily="34" charset="0"/>
              <a:cs typeface="Arial" pitchFamily="34" charset="0"/>
            </a:endParaRPr>
          </a:p>
        </p:txBody>
      </p:sp>
      <p:sp>
        <p:nvSpPr>
          <p:cNvPr id="8" name="CuadroTexto 7"/>
          <p:cNvSpPr txBox="1"/>
          <p:nvPr/>
        </p:nvSpPr>
        <p:spPr>
          <a:xfrm>
            <a:off x="573928" y="4293096"/>
            <a:ext cx="1796281" cy="1600438"/>
          </a:xfrm>
          <a:prstGeom prst="rect">
            <a:avLst/>
          </a:prstGeom>
          <a:noFill/>
        </p:spPr>
        <p:txBody>
          <a:bodyPr wrap="square" rtlCol="0">
            <a:spAutoFit/>
          </a:bodyPr>
          <a:lstStyle/>
          <a:p>
            <a:r>
              <a:rPr lang="es-ES" sz="1400" b="1" dirty="0" smtClean="0"/>
              <a:t>-La Residencia no cuenta con actividades recreativas para mejorar las relaciones personales y laborales.</a:t>
            </a:r>
            <a:endParaRPr lang="es-ES" sz="1400" b="1" dirty="0"/>
          </a:p>
        </p:txBody>
      </p:sp>
      <p:sp>
        <p:nvSpPr>
          <p:cNvPr id="29" name="CuadroTexto 28"/>
          <p:cNvSpPr txBox="1"/>
          <p:nvPr/>
        </p:nvSpPr>
        <p:spPr>
          <a:xfrm>
            <a:off x="2783334" y="4437112"/>
            <a:ext cx="1644650" cy="1600438"/>
          </a:xfrm>
          <a:prstGeom prst="rect">
            <a:avLst/>
          </a:prstGeom>
          <a:noFill/>
        </p:spPr>
        <p:txBody>
          <a:bodyPr wrap="square" rtlCol="0">
            <a:spAutoFit/>
          </a:bodyPr>
          <a:lstStyle/>
          <a:p>
            <a:r>
              <a:rPr lang="es-ES" sz="1400" b="1" dirty="0" smtClean="0"/>
              <a:t>- Existen problemas personales y laborales entre los funcionarios de la Residencia Universitaria.</a:t>
            </a:r>
          </a:p>
          <a:p>
            <a:endParaRPr lang="es-ES" sz="1400" b="1" dirty="0"/>
          </a:p>
        </p:txBody>
      </p:sp>
      <p:sp>
        <p:nvSpPr>
          <p:cNvPr id="32" name="CuadroTexto 31"/>
          <p:cNvSpPr txBox="1"/>
          <p:nvPr/>
        </p:nvSpPr>
        <p:spPr>
          <a:xfrm>
            <a:off x="4871566" y="4293096"/>
            <a:ext cx="1644650" cy="1600438"/>
          </a:xfrm>
          <a:prstGeom prst="rect">
            <a:avLst/>
          </a:prstGeom>
          <a:noFill/>
        </p:spPr>
        <p:txBody>
          <a:bodyPr wrap="square" rtlCol="0">
            <a:spAutoFit/>
          </a:bodyPr>
          <a:lstStyle/>
          <a:p>
            <a:r>
              <a:rPr lang="es-ES" sz="1400" b="1" dirty="0" smtClean="0"/>
              <a:t>- Mejorar las relaciones personales y laborales de los funcionarios de la Residencia Universitaria.</a:t>
            </a:r>
            <a:endParaRPr lang="es-ES" sz="1400" b="1" dirty="0"/>
          </a:p>
        </p:txBody>
      </p:sp>
      <p:sp>
        <p:nvSpPr>
          <p:cNvPr id="39" name="CuadroTexto 38"/>
          <p:cNvSpPr txBox="1"/>
          <p:nvPr/>
        </p:nvSpPr>
        <p:spPr>
          <a:xfrm>
            <a:off x="7142192" y="4297023"/>
            <a:ext cx="1822296" cy="1600438"/>
          </a:xfrm>
          <a:prstGeom prst="rect">
            <a:avLst/>
          </a:prstGeom>
          <a:noFill/>
        </p:spPr>
        <p:txBody>
          <a:bodyPr wrap="square" rtlCol="0">
            <a:spAutoFit/>
          </a:bodyPr>
          <a:lstStyle/>
          <a:p>
            <a:r>
              <a:rPr lang="es-ES" sz="1400" b="1" dirty="0" smtClean="0"/>
              <a:t>Al implementar actividades recreativas, se mejorarán las relaciones personales  y laborales en la Residencia. </a:t>
            </a:r>
            <a:endParaRPr lang="es-ES" sz="1400" b="1" dirty="0"/>
          </a:p>
        </p:txBody>
      </p:sp>
      <p:pic>
        <p:nvPicPr>
          <p:cNvPr id="25" name="Imagen 2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7045" y="1280286"/>
            <a:ext cx="3502680" cy="2220721"/>
          </a:xfrm>
          <a:prstGeom prst="rect">
            <a:avLst/>
          </a:prstGeom>
          <a:noFill/>
          <a:ln>
            <a:noFill/>
          </a:ln>
        </p:spPr>
      </p:pic>
    </p:spTree>
    <p:extLst>
      <p:ext uri="{BB962C8B-B14F-4D97-AF65-F5344CB8AC3E}">
        <p14:creationId xmlns:p14="http://schemas.microsoft.com/office/powerpoint/2010/main" val="40937686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10" dur="1000" fill="hold"/>
                                        <p:tgtEl>
                                          <p:spTgt spid="2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
                                        </p:tgtEl>
                                      </p:cBhvr>
                                    </p:animEffect>
                                  </p:childTnLst>
                                </p:cTn>
                              </p:par>
                            </p:childTnLst>
                          </p:cTn>
                        </p:par>
                        <p:par>
                          <p:cTn id="15" fill="hold">
                            <p:stCondLst>
                              <p:cond delay="1000"/>
                            </p:stCondLst>
                            <p:childTnLst>
                              <p:par>
                                <p:cTn id="16" presetID="26" presetClass="emph" presetSubtype="0" fill="hold" grpId="0" nodeType="afterEffect">
                                  <p:stCondLst>
                                    <p:cond delay="0"/>
                                  </p:stCondLst>
                                  <p:childTnLst>
                                    <p:animEffect transition="out" filter="fade">
                                      <p:cBhvr>
                                        <p:cTn id="17" dur="500" tmFilter="0, 0; .2, .5; .8, .5; 1, 0"/>
                                        <p:tgtEl>
                                          <p:spTgt spid="26"/>
                                        </p:tgtEl>
                                      </p:cBhvr>
                                    </p:animEffect>
                                    <p:animScale>
                                      <p:cBhvr>
                                        <p:cTn id="18" dur="250" autoRev="1" fill="hold"/>
                                        <p:tgtEl>
                                          <p:spTgt spid="26"/>
                                        </p:tgtEl>
                                      </p:cBhvr>
                                      <p:by x="105000" y="105000"/>
                                    </p:animScale>
                                  </p:childTnLst>
                                </p:cTn>
                              </p:par>
                              <p:par>
                                <p:cTn id="19" presetID="26" presetClass="emph" presetSubtype="0" fill="hold" grpId="0" nodeType="withEffect">
                                  <p:stCondLst>
                                    <p:cond delay="0"/>
                                  </p:stCondLst>
                                  <p:childTnLst>
                                    <p:animEffect transition="out" filter="fade">
                                      <p:cBhvr>
                                        <p:cTn id="20" dur="500" tmFilter="0, 0; .2, .5; .8, .5; 1, 0"/>
                                        <p:tgtEl>
                                          <p:spTgt spid="21"/>
                                        </p:tgtEl>
                                      </p:cBhvr>
                                    </p:animEffect>
                                    <p:animScale>
                                      <p:cBhvr>
                                        <p:cTn id="21" dur="250" autoRev="1" fill="hold"/>
                                        <p:tgtEl>
                                          <p:spTgt spid="21"/>
                                        </p:tgtEl>
                                      </p:cBhvr>
                                      <p:by x="105000" y="105000"/>
                                    </p:animScale>
                                  </p:childTnLst>
                                </p:cTn>
                              </p:par>
                              <p:par>
                                <p:cTn id="22" presetID="26" presetClass="emph" presetSubtype="0" fill="hold" grpId="0" nodeType="withEffect">
                                  <p:stCondLst>
                                    <p:cond delay="0"/>
                                  </p:stCondLst>
                                  <p:childTnLst>
                                    <p:animEffect transition="out" filter="fade">
                                      <p:cBhvr>
                                        <p:cTn id="23" dur="500" tmFilter="0, 0; .2, .5; .8, .5; 1, 0"/>
                                        <p:tgtEl>
                                          <p:spTgt spid="24"/>
                                        </p:tgtEl>
                                      </p:cBhvr>
                                    </p:animEffect>
                                    <p:animScale>
                                      <p:cBhvr>
                                        <p:cTn id="24" dur="250" autoRev="1" fill="hold"/>
                                        <p:tgtEl>
                                          <p:spTgt spid="24"/>
                                        </p:tgtEl>
                                      </p:cBhvr>
                                      <p:by x="105000" y="105000"/>
                                    </p:animScale>
                                  </p:childTnLst>
                                </p:cTn>
                              </p:par>
                              <p:par>
                                <p:cTn id="25" presetID="26" presetClass="emph" presetSubtype="0" fill="hold" grpId="0" nodeType="withEffect">
                                  <p:stCondLst>
                                    <p:cond delay="0"/>
                                  </p:stCondLst>
                                  <p:childTnLst>
                                    <p:animEffect transition="out" filter="fade">
                                      <p:cBhvr>
                                        <p:cTn id="26" dur="500" tmFilter="0, 0; .2, .5; .8, .5; 1, 0"/>
                                        <p:tgtEl>
                                          <p:spTgt spid="23"/>
                                        </p:tgtEl>
                                      </p:cBhvr>
                                    </p:animEffect>
                                    <p:animScale>
                                      <p:cBhvr>
                                        <p:cTn id="27" dur="250" autoRev="1" fill="hold"/>
                                        <p:tgtEl>
                                          <p:spTgt spid="23"/>
                                        </p:tgtEl>
                                      </p:cBhvr>
                                      <p:by x="105000" y="105000"/>
                                    </p:animScale>
                                  </p:childTnLst>
                                </p:cTn>
                              </p:par>
                            </p:childTnLst>
                          </p:cTn>
                        </p:par>
                        <p:par>
                          <p:cTn id="28" fill="hold">
                            <p:stCondLst>
                              <p:cond delay="1500"/>
                            </p:stCondLst>
                            <p:childTnLst>
                              <p:par>
                                <p:cTn id="29" presetID="15"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1000" fill="hold"/>
                                        <p:tgtEl>
                                          <p:spTgt spid="27"/>
                                        </p:tgtEl>
                                        <p:attrNameLst>
                                          <p:attrName>ppt_w</p:attrName>
                                        </p:attrNameLst>
                                      </p:cBhvr>
                                      <p:tavLst>
                                        <p:tav tm="0">
                                          <p:val>
                                            <p:fltVal val="0"/>
                                          </p:val>
                                        </p:tav>
                                        <p:tav tm="100000">
                                          <p:val>
                                            <p:strVal val="#ppt_w"/>
                                          </p:val>
                                        </p:tav>
                                      </p:tavLst>
                                    </p:anim>
                                    <p:anim calcmode="lin" valueType="num">
                                      <p:cBhvr>
                                        <p:cTn id="32" dur="1000" fill="hold"/>
                                        <p:tgtEl>
                                          <p:spTgt spid="27"/>
                                        </p:tgtEl>
                                        <p:attrNameLst>
                                          <p:attrName>ppt_h</p:attrName>
                                        </p:attrNameLst>
                                      </p:cBhvr>
                                      <p:tavLst>
                                        <p:tav tm="0">
                                          <p:val>
                                            <p:fltVal val="0"/>
                                          </p:val>
                                        </p:tav>
                                        <p:tav tm="100000">
                                          <p:val>
                                            <p:strVal val="#ppt_h"/>
                                          </p:val>
                                        </p:tav>
                                      </p:tavLst>
                                    </p:anim>
                                    <p:anim calcmode="lin" valueType="num">
                                      <p:cBhvr>
                                        <p:cTn id="33"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7"/>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2500"/>
                            </p:stCondLst>
                            <p:childTnLst>
                              <p:par>
                                <p:cTn id="36" presetID="23" presetClass="entr" presetSubtype="32"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strVal val="4*#ppt_w"/>
                                          </p:val>
                                        </p:tav>
                                        <p:tav tm="100000">
                                          <p:val>
                                            <p:strVal val="#ppt_w"/>
                                          </p:val>
                                        </p:tav>
                                      </p:tavLst>
                                    </p:anim>
                                    <p:anim calcmode="lin" valueType="num">
                                      <p:cBhvr>
                                        <p:cTn id="39" dur="500" fill="hold"/>
                                        <p:tgtEl>
                                          <p:spTgt spid="28"/>
                                        </p:tgtEl>
                                        <p:attrNameLst>
                                          <p:attrName>ppt_h</p:attrName>
                                        </p:attrNameLst>
                                      </p:cBhvr>
                                      <p:tavLst>
                                        <p:tav tm="0">
                                          <p:val>
                                            <p:strVal val="4*#ppt_h"/>
                                          </p:val>
                                        </p:tav>
                                        <p:tav tm="100000">
                                          <p:val>
                                            <p:strVal val="#ppt_h"/>
                                          </p:val>
                                        </p:tav>
                                      </p:tavLst>
                                    </p:anim>
                                  </p:childTnLst>
                                </p:cTn>
                              </p:par>
                            </p:childTnLst>
                          </p:cTn>
                        </p:par>
                        <p:par>
                          <p:cTn id="40" fill="hold">
                            <p:stCondLst>
                              <p:cond delay="3000"/>
                            </p:stCondLst>
                            <p:childTnLst>
                              <p:par>
                                <p:cTn id="41" presetID="23" presetClass="entr" presetSubtype="3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500" fill="hold"/>
                                        <p:tgtEl>
                                          <p:spTgt spid="30"/>
                                        </p:tgtEl>
                                        <p:attrNameLst>
                                          <p:attrName>ppt_w</p:attrName>
                                        </p:attrNameLst>
                                      </p:cBhvr>
                                      <p:tavLst>
                                        <p:tav tm="0">
                                          <p:val>
                                            <p:strVal val="4*#ppt_w"/>
                                          </p:val>
                                        </p:tav>
                                        <p:tav tm="100000">
                                          <p:val>
                                            <p:strVal val="#ppt_w"/>
                                          </p:val>
                                        </p:tav>
                                      </p:tavLst>
                                    </p:anim>
                                    <p:anim calcmode="lin" valueType="num">
                                      <p:cBhvr>
                                        <p:cTn id="44" dur="500" fill="hold"/>
                                        <p:tgtEl>
                                          <p:spTgt spid="30"/>
                                        </p:tgtEl>
                                        <p:attrNameLst>
                                          <p:attrName>ppt_h</p:attrName>
                                        </p:attrNameLst>
                                      </p:cBhvr>
                                      <p:tavLst>
                                        <p:tav tm="0">
                                          <p:val>
                                            <p:strVal val="4*#ppt_h"/>
                                          </p:val>
                                        </p:tav>
                                        <p:tav tm="100000">
                                          <p:val>
                                            <p:strVal val="#ppt_h"/>
                                          </p:val>
                                        </p:tav>
                                      </p:tavLst>
                                    </p:anim>
                                  </p:childTnLst>
                                </p:cTn>
                              </p:par>
                            </p:childTnLst>
                          </p:cTn>
                        </p:par>
                        <p:par>
                          <p:cTn id="45" fill="hold">
                            <p:stCondLst>
                              <p:cond delay="3500"/>
                            </p:stCondLst>
                            <p:childTnLst>
                              <p:par>
                                <p:cTn id="46" presetID="23" presetClass="entr" presetSubtype="32"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strVal val="4*#ppt_w"/>
                                          </p:val>
                                        </p:tav>
                                        <p:tav tm="100000">
                                          <p:val>
                                            <p:strVal val="#ppt_w"/>
                                          </p:val>
                                        </p:tav>
                                      </p:tavLst>
                                    </p:anim>
                                    <p:anim calcmode="lin" valueType="num">
                                      <p:cBhvr>
                                        <p:cTn id="49" dur="500" fill="hold"/>
                                        <p:tgtEl>
                                          <p:spTgt spid="3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4" grpId="0" animBg="1"/>
      <p:bldP spid="26" grpId="0" animBg="1"/>
      <p:bldP spid="27" grpId="0" autoUpdateAnimBg="0"/>
      <p:bldP spid="28" grpId="0" autoUpdateAnimBg="0"/>
      <p:bldP spid="30" grpId="0" autoUpdateAnimBg="0"/>
      <p:bldP spid="3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3563888" y="1592796"/>
            <a:ext cx="5346683" cy="4439416"/>
          </a:xfrm>
          <a:prstGeom prst="rect">
            <a:avLst/>
          </a:prstGeom>
          <a:solidFill>
            <a:schemeClr val="tx2">
              <a:lumMod val="20000"/>
              <a:lumOff val="80000"/>
            </a:schemeClr>
          </a:solidFill>
          <a:ln w="152400">
            <a:pattFill prst="horzBrick">
              <a:fgClr>
                <a:schemeClr val="tx1"/>
              </a:fgClr>
              <a:bgClr>
                <a:srgbClr val="FFFFFF"/>
              </a:bgClr>
            </a:pattFill>
            <a:miter lim="800000"/>
            <a:headEnd/>
            <a:tailEnd/>
          </a:ln>
          <a:effectLst/>
        </p:spPr>
        <p:txBody>
          <a:bodyPr anchor="ctr"/>
          <a:lstStyle/>
          <a:p>
            <a:pPr marL="342900" indent="-342900" algn="ctr">
              <a:lnSpc>
                <a:spcPct val="150000"/>
              </a:lnSpc>
            </a:pPr>
            <a:r>
              <a:rPr lang="es-VE" sz="2300" b="1" i="1" dirty="0" smtClean="0">
                <a:solidFill>
                  <a:prstClr val="black"/>
                </a:solidFill>
                <a:latin typeface="Arial" pitchFamily="34" charset="0"/>
                <a:cs typeface="Arial" pitchFamily="34" charset="0"/>
              </a:rPr>
              <a:t>¿</a:t>
            </a:r>
            <a:r>
              <a:rPr lang="es-EC" sz="2400" i="1" smtClean="0"/>
              <a:t>Cómo </a:t>
            </a:r>
            <a:r>
              <a:rPr lang="es-EC" sz="2400" i="1"/>
              <a:t>diseñar actividades recreativas viables para mejorar las relaciones interpersonales de los funcionarios que laboran en la Residencia Universitaria de la Universidad de las Fuerzas Armadas - </a:t>
            </a:r>
            <a:r>
              <a:rPr lang="es-EC" sz="2400" i="1" smtClean="0"/>
              <a:t>ESPE</a:t>
            </a:r>
            <a:r>
              <a:rPr lang="es-VE" sz="2300" b="1" i="1" smtClean="0">
                <a:solidFill>
                  <a:prstClr val="black"/>
                </a:solidFill>
                <a:latin typeface="Arial" pitchFamily="34" charset="0"/>
                <a:cs typeface="Arial" pitchFamily="34" charset="0"/>
              </a:rPr>
              <a:t>?</a:t>
            </a:r>
            <a:endParaRPr lang="es-ES_tradnl" sz="2300" b="1" kern="0" dirty="0">
              <a:solidFill>
                <a:prstClr val="black"/>
              </a:solidFill>
              <a:latin typeface="Arial" pitchFamily="34" charset="0"/>
              <a:cs typeface="Arial" pitchFamily="34" charset="0"/>
            </a:endParaRPr>
          </a:p>
        </p:txBody>
      </p:sp>
      <p:sp>
        <p:nvSpPr>
          <p:cNvPr id="8" name="Rectangle 63"/>
          <p:cNvSpPr>
            <a:spLocks noChangeArrowheads="1"/>
          </p:cNvSpPr>
          <p:nvPr/>
        </p:nvSpPr>
        <p:spPr bwMode="auto">
          <a:xfrm>
            <a:off x="1690688" y="260350"/>
            <a:ext cx="5761037" cy="792163"/>
          </a:xfrm>
          <a:prstGeom prst="rect">
            <a:avLst/>
          </a:prstGeom>
          <a:noFill/>
          <a:ln w="25400">
            <a:noFill/>
            <a:miter lim="800000"/>
            <a:headEnd/>
            <a:tailEnd/>
          </a:ln>
          <a:effectLst/>
        </p:spPr>
        <p:txBody>
          <a:bodyPr anchor="ctr"/>
          <a:lstStyle/>
          <a:p>
            <a:pPr algn="ctr"/>
            <a:r>
              <a:rPr lang="es-MX" sz="3200" b="1" u="sng" dirty="0" smtClean="0">
                <a:latin typeface="Arial" pitchFamily="34" charset="0"/>
                <a:cs typeface="Arial" pitchFamily="34" charset="0"/>
              </a:rPr>
              <a:t>Formulación del Problema</a:t>
            </a:r>
            <a:endParaRPr lang="es-ES" sz="3200" b="1" u="sng" dirty="0">
              <a:latin typeface="Arial" pitchFamily="34" charset="0"/>
              <a:cs typeface="Arial" pitchFamily="34" charset="0"/>
            </a:endParaRPr>
          </a:p>
        </p:txBody>
      </p:sp>
      <p:pic>
        <p:nvPicPr>
          <p:cNvPr id="2" name="Imagen 1"/>
          <p:cNvPicPr>
            <a:picLocks noChangeAspect="1"/>
          </p:cNvPicPr>
          <p:nvPr/>
        </p:nvPicPr>
        <p:blipFill>
          <a:blip r:embed="rId3"/>
          <a:stretch>
            <a:fillRect/>
          </a:stretch>
        </p:blipFill>
        <p:spPr>
          <a:xfrm>
            <a:off x="395536" y="2132856"/>
            <a:ext cx="3267075" cy="2724150"/>
          </a:xfrm>
          <a:prstGeom prst="rect">
            <a:avLst/>
          </a:prstGeom>
          <a:effectLst>
            <a:innerShdw blurRad="63500" dist="50800" dir="10800000">
              <a:prstClr val="black">
                <a:alpha val="50000"/>
              </a:prstClr>
            </a:innerShdw>
          </a:effectLst>
        </p:spPr>
      </p:pic>
    </p:spTree>
    <p:extLst>
      <p:ext uri="{BB962C8B-B14F-4D97-AF65-F5344CB8AC3E}">
        <p14:creationId xmlns:p14="http://schemas.microsoft.com/office/powerpoint/2010/main" val="29818554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20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2000" fill="hold"/>
                                        <p:tgtEl>
                                          <p:spTgt spid="4">
                                            <p:bg/>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15 Recortar rectángulo de esquina diagonal"/>
          <p:cNvSpPr/>
          <p:nvPr/>
        </p:nvSpPr>
        <p:spPr>
          <a:xfrm>
            <a:off x="144016" y="980728"/>
            <a:ext cx="3059832" cy="1575923"/>
          </a:xfrm>
          <a:prstGeom prst="snip2DiagRect">
            <a:avLst/>
          </a:prstGeom>
          <a:solidFill>
            <a:schemeClr val="bg2">
              <a:lumMod val="9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2400" b="1" u="sng" dirty="0">
                <a:solidFill>
                  <a:schemeClr val="tx1"/>
                </a:solidFill>
              </a:rPr>
              <a:t>Área</a:t>
            </a:r>
            <a:r>
              <a:rPr lang="es-VE" sz="2400" b="1" dirty="0" smtClean="0">
                <a:solidFill>
                  <a:schemeClr val="tx1"/>
                </a:solidFill>
              </a:rPr>
              <a:t>:</a:t>
            </a:r>
          </a:p>
          <a:p>
            <a:pPr algn="ctr"/>
            <a:r>
              <a:rPr lang="es-VE" sz="2000" b="1" dirty="0" smtClean="0">
                <a:solidFill>
                  <a:schemeClr val="tx1"/>
                </a:solidFill>
              </a:rPr>
              <a:t>Gestión del Tiempo Libre</a:t>
            </a:r>
            <a:endParaRPr lang="es-VE" sz="2000" b="1" dirty="0">
              <a:solidFill>
                <a:schemeClr val="tx1"/>
              </a:solidFill>
            </a:endParaRPr>
          </a:p>
        </p:txBody>
      </p:sp>
      <p:sp>
        <p:nvSpPr>
          <p:cNvPr id="19" name="18 Recortar rectángulo de esquina diagonal"/>
          <p:cNvSpPr/>
          <p:nvPr/>
        </p:nvSpPr>
        <p:spPr>
          <a:xfrm>
            <a:off x="3096344" y="980728"/>
            <a:ext cx="3059832" cy="1575923"/>
          </a:xfrm>
          <a:prstGeom prst="snip2DiagRect">
            <a:avLst/>
          </a:prstGeom>
          <a:solidFill>
            <a:schemeClr val="bg2">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2400" b="1" u="sng" dirty="0">
                <a:solidFill>
                  <a:schemeClr val="tx1"/>
                </a:solidFill>
              </a:rPr>
              <a:t>Aspectos</a:t>
            </a:r>
            <a:r>
              <a:rPr lang="es-VE" sz="2400" b="1" dirty="0" smtClean="0">
                <a:solidFill>
                  <a:schemeClr val="tx1"/>
                </a:solidFill>
              </a:rPr>
              <a:t>:</a:t>
            </a:r>
          </a:p>
          <a:p>
            <a:pPr algn="ctr"/>
            <a:r>
              <a:rPr lang="es-VE" sz="2000" b="1" dirty="0" smtClean="0">
                <a:solidFill>
                  <a:schemeClr val="tx1"/>
                </a:solidFill>
              </a:rPr>
              <a:t>Actividades Recreativas</a:t>
            </a:r>
            <a:endParaRPr lang="es-VE" sz="2000" b="1" dirty="0">
              <a:solidFill>
                <a:schemeClr val="tx1"/>
              </a:solidFill>
            </a:endParaRPr>
          </a:p>
        </p:txBody>
      </p:sp>
      <p:sp>
        <p:nvSpPr>
          <p:cNvPr id="20" name="19 Recortar rectángulo de esquina diagonal"/>
          <p:cNvSpPr/>
          <p:nvPr/>
        </p:nvSpPr>
        <p:spPr>
          <a:xfrm>
            <a:off x="6012160" y="988981"/>
            <a:ext cx="3059832" cy="1575923"/>
          </a:xfrm>
          <a:prstGeom prst="snip2DiagRect">
            <a:avLst/>
          </a:prstGeom>
          <a:solidFill>
            <a:schemeClr val="bg2">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2400" b="1" u="sng" dirty="0">
                <a:solidFill>
                  <a:schemeClr val="tx1"/>
                </a:solidFill>
              </a:rPr>
              <a:t>Lugar</a:t>
            </a:r>
            <a:r>
              <a:rPr lang="es-VE" sz="2400" b="1" dirty="0" smtClean="0">
                <a:solidFill>
                  <a:schemeClr val="tx1"/>
                </a:solidFill>
              </a:rPr>
              <a:t>:</a:t>
            </a:r>
          </a:p>
          <a:p>
            <a:pPr algn="ctr"/>
            <a:endParaRPr lang="es-VE" sz="1050" b="1" dirty="0" smtClean="0">
              <a:solidFill>
                <a:schemeClr val="tx1"/>
              </a:solidFill>
            </a:endParaRPr>
          </a:p>
          <a:p>
            <a:pPr algn="ctr"/>
            <a:r>
              <a:rPr lang="es-VE" sz="2000" b="1" dirty="0" smtClean="0">
                <a:solidFill>
                  <a:schemeClr val="tx1"/>
                </a:solidFill>
              </a:rPr>
              <a:t>Residencia Universitaria de la ESPE</a:t>
            </a:r>
            <a:endParaRPr lang="es-VE" sz="2000" b="1" dirty="0">
              <a:solidFill>
                <a:schemeClr val="tx1"/>
              </a:solidFill>
            </a:endParaRPr>
          </a:p>
        </p:txBody>
      </p:sp>
      <p:sp>
        <p:nvSpPr>
          <p:cNvPr id="12" name="11 Recortar rectángulo de esquina diagonal"/>
          <p:cNvSpPr/>
          <p:nvPr/>
        </p:nvSpPr>
        <p:spPr>
          <a:xfrm>
            <a:off x="144016" y="2564904"/>
            <a:ext cx="3059832" cy="2296003"/>
          </a:xfrm>
          <a:prstGeom prst="snip2DiagRect">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2400" b="1" u="sng" dirty="0">
                <a:solidFill>
                  <a:schemeClr val="tx1"/>
                </a:solidFill>
              </a:rPr>
              <a:t>Sector</a:t>
            </a:r>
            <a:r>
              <a:rPr lang="es-VE" sz="2400" b="1" dirty="0" smtClean="0">
                <a:solidFill>
                  <a:schemeClr val="tx1"/>
                </a:solidFill>
              </a:rPr>
              <a:t>: </a:t>
            </a:r>
          </a:p>
          <a:p>
            <a:pPr algn="ctr"/>
            <a:r>
              <a:rPr lang="es-VE" sz="2000" b="1" dirty="0" err="1" smtClean="0">
                <a:solidFill>
                  <a:schemeClr val="tx1"/>
                </a:solidFill>
              </a:rPr>
              <a:t>Sangolquí</a:t>
            </a:r>
            <a:r>
              <a:rPr lang="es-VE" sz="2000" b="1" dirty="0" smtClean="0">
                <a:solidFill>
                  <a:schemeClr val="tx1"/>
                </a:solidFill>
              </a:rPr>
              <a:t> - Ecuador</a:t>
            </a:r>
            <a:endParaRPr lang="es-VE" sz="2000" b="1" dirty="0">
              <a:solidFill>
                <a:schemeClr val="tx1"/>
              </a:solidFill>
            </a:endParaRPr>
          </a:p>
        </p:txBody>
      </p:sp>
      <p:sp>
        <p:nvSpPr>
          <p:cNvPr id="13" name="12 Recortar rectángulo de esquina diagonal"/>
          <p:cNvSpPr/>
          <p:nvPr/>
        </p:nvSpPr>
        <p:spPr>
          <a:xfrm>
            <a:off x="3096344" y="2564904"/>
            <a:ext cx="3059832" cy="2296003"/>
          </a:xfrm>
          <a:prstGeom prst="snip2DiagRect">
            <a:avLst/>
          </a:prstGeom>
          <a:solidFill>
            <a:schemeClr val="accent3">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2400" b="1" u="sng" dirty="0">
                <a:solidFill>
                  <a:schemeClr val="tx1"/>
                </a:solidFill>
              </a:rPr>
              <a:t>Tiempo</a:t>
            </a:r>
            <a:r>
              <a:rPr lang="es-VE" sz="2400" b="1" dirty="0" smtClean="0">
                <a:solidFill>
                  <a:schemeClr val="tx1"/>
                </a:solidFill>
              </a:rPr>
              <a:t>:</a:t>
            </a:r>
          </a:p>
          <a:p>
            <a:pPr algn="ctr"/>
            <a:r>
              <a:rPr lang="es-VE" sz="2000" b="1" dirty="0" smtClean="0">
                <a:solidFill>
                  <a:schemeClr val="tx1"/>
                </a:solidFill>
              </a:rPr>
              <a:t>Año lectivo </a:t>
            </a:r>
          </a:p>
          <a:p>
            <a:pPr algn="ctr"/>
            <a:r>
              <a:rPr lang="es-VE" sz="2000" b="1" dirty="0" smtClean="0">
                <a:solidFill>
                  <a:schemeClr val="tx1"/>
                </a:solidFill>
              </a:rPr>
              <a:t>2018 - 2019</a:t>
            </a:r>
            <a:endParaRPr lang="es-VE" sz="2000" b="1" dirty="0">
              <a:solidFill>
                <a:schemeClr val="tx1"/>
              </a:solidFill>
            </a:endParaRPr>
          </a:p>
        </p:txBody>
      </p:sp>
      <p:sp>
        <p:nvSpPr>
          <p:cNvPr id="14" name="13 Recortar rectángulo de esquina diagonal"/>
          <p:cNvSpPr/>
          <p:nvPr/>
        </p:nvSpPr>
        <p:spPr>
          <a:xfrm>
            <a:off x="6012160" y="2573157"/>
            <a:ext cx="3059832" cy="2296003"/>
          </a:xfrm>
          <a:prstGeom prst="snip2DiagRect">
            <a:avLst/>
          </a:prstGeom>
          <a:solidFill>
            <a:schemeClr val="accent3">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2000" b="1" u="sng" dirty="0">
                <a:solidFill>
                  <a:schemeClr val="tx1"/>
                </a:solidFill>
              </a:rPr>
              <a:t>Original</a:t>
            </a:r>
            <a:r>
              <a:rPr lang="es-VE" sz="2000" b="1" dirty="0" smtClean="0">
                <a:solidFill>
                  <a:schemeClr val="tx1"/>
                </a:solidFill>
              </a:rPr>
              <a:t>:</a:t>
            </a:r>
          </a:p>
          <a:p>
            <a:pPr algn="ctr"/>
            <a:r>
              <a:rPr lang="es-VE" sz="2000" b="1" dirty="0" smtClean="0">
                <a:solidFill>
                  <a:schemeClr val="tx1"/>
                </a:solidFill>
              </a:rPr>
              <a:t>No se han diseñado actividades recreativas para el personal de la Residencia Universitaria </a:t>
            </a:r>
            <a:endParaRPr lang="es-VE" sz="2000" b="1" dirty="0">
              <a:solidFill>
                <a:schemeClr val="tx1"/>
              </a:solidFill>
            </a:endParaRPr>
          </a:p>
        </p:txBody>
      </p:sp>
      <p:sp>
        <p:nvSpPr>
          <p:cNvPr id="15" name="14 Recortar rectángulo de esquina diagonal"/>
          <p:cNvSpPr/>
          <p:nvPr/>
        </p:nvSpPr>
        <p:spPr>
          <a:xfrm>
            <a:off x="575556" y="4941168"/>
            <a:ext cx="7992888" cy="1844824"/>
          </a:xfrm>
          <a:prstGeom prst="snip2DiagRect">
            <a:avLst/>
          </a:prstGeom>
          <a:solidFill>
            <a:schemeClr val="accent4">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2400" b="1" u="sng" dirty="0">
                <a:solidFill>
                  <a:schemeClr val="tx1"/>
                </a:solidFill>
              </a:rPr>
              <a:t>Factible</a:t>
            </a:r>
            <a:r>
              <a:rPr lang="es-VE" sz="2400" b="1" dirty="0" smtClean="0">
                <a:solidFill>
                  <a:schemeClr val="tx1"/>
                </a:solidFill>
              </a:rPr>
              <a:t>:</a:t>
            </a:r>
          </a:p>
          <a:p>
            <a:pPr algn="ctr"/>
            <a:r>
              <a:rPr lang="es-VE" sz="2000" b="1" dirty="0" smtClean="0">
                <a:solidFill>
                  <a:schemeClr val="tx1"/>
                </a:solidFill>
              </a:rPr>
              <a:t>Existe </a:t>
            </a:r>
            <a:r>
              <a:rPr lang="es-VE" sz="2000" b="1" dirty="0">
                <a:solidFill>
                  <a:schemeClr val="tx1"/>
                </a:solidFill>
              </a:rPr>
              <a:t>la predisposición </a:t>
            </a:r>
            <a:r>
              <a:rPr lang="es-VE" sz="2000" b="1" dirty="0" smtClean="0">
                <a:solidFill>
                  <a:schemeClr val="tx1"/>
                </a:solidFill>
              </a:rPr>
              <a:t>de las autoridades y funcionarios de colaborar con la aplicación de las actividades recreativas propuestas en la Residencia Universitaria de la ESPE.</a:t>
            </a:r>
            <a:endParaRPr lang="es-VE" sz="2400" b="1" dirty="0">
              <a:solidFill>
                <a:schemeClr val="tx1"/>
              </a:solidFill>
            </a:endParaRPr>
          </a:p>
        </p:txBody>
      </p:sp>
      <p:sp>
        <p:nvSpPr>
          <p:cNvPr id="23" name="Rectangle 63"/>
          <p:cNvSpPr>
            <a:spLocks noChangeArrowheads="1"/>
          </p:cNvSpPr>
          <p:nvPr/>
        </p:nvSpPr>
        <p:spPr bwMode="auto">
          <a:xfrm>
            <a:off x="1690688" y="116557"/>
            <a:ext cx="5761037" cy="792163"/>
          </a:xfrm>
          <a:prstGeom prst="rect">
            <a:avLst/>
          </a:prstGeom>
          <a:noFill/>
          <a:ln w="25400">
            <a:solidFill>
              <a:srgbClr val="993366"/>
            </a:solidFill>
            <a:miter lim="800000"/>
            <a:headEnd/>
            <a:tailEnd/>
          </a:ln>
          <a:effectLst/>
        </p:spPr>
        <p:txBody>
          <a:bodyPr anchor="ctr"/>
          <a:lstStyle/>
          <a:p>
            <a:pPr algn="ctr"/>
            <a:r>
              <a:rPr lang="es-VE" sz="2400" b="1" dirty="0">
                <a:solidFill>
                  <a:schemeClr val="accent2">
                    <a:lumMod val="75000"/>
                  </a:schemeClr>
                </a:solidFill>
                <a:latin typeface="Tahoma" pitchFamily="34" charset="0"/>
              </a:rPr>
              <a:t>Delimitación </a:t>
            </a:r>
            <a:r>
              <a:rPr lang="es-VE" sz="2400" b="1" dirty="0" smtClean="0">
                <a:solidFill>
                  <a:schemeClr val="accent2">
                    <a:lumMod val="75000"/>
                  </a:schemeClr>
                </a:solidFill>
                <a:latin typeface="Tahoma" pitchFamily="34" charset="0"/>
              </a:rPr>
              <a:t>Espacial</a:t>
            </a:r>
            <a:r>
              <a:rPr lang="es-VE" sz="2400" b="1" dirty="0">
                <a:solidFill>
                  <a:schemeClr val="accent2">
                    <a:lumMod val="75000"/>
                  </a:schemeClr>
                </a:solidFill>
                <a:latin typeface="Tahoma" pitchFamily="34" charset="0"/>
              </a:rPr>
              <a:t>, </a:t>
            </a:r>
            <a:r>
              <a:rPr lang="es-VE" sz="2400" b="1" dirty="0" smtClean="0">
                <a:solidFill>
                  <a:schemeClr val="accent2">
                    <a:lumMod val="75000"/>
                  </a:schemeClr>
                </a:solidFill>
                <a:latin typeface="Tahoma" pitchFamily="34" charset="0"/>
              </a:rPr>
              <a:t>Temporal </a:t>
            </a:r>
            <a:r>
              <a:rPr lang="es-VE" sz="2400" b="1" dirty="0">
                <a:solidFill>
                  <a:schemeClr val="accent2">
                    <a:lumMod val="75000"/>
                  </a:schemeClr>
                </a:solidFill>
                <a:latin typeface="Tahoma" pitchFamily="34" charset="0"/>
              </a:rPr>
              <a:t>y </a:t>
            </a:r>
            <a:r>
              <a:rPr lang="es-VE" sz="2400" b="1" dirty="0" smtClean="0">
                <a:solidFill>
                  <a:schemeClr val="accent2">
                    <a:lumMod val="75000"/>
                  </a:schemeClr>
                </a:solidFill>
                <a:latin typeface="Tahoma" pitchFamily="34" charset="0"/>
              </a:rPr>
              <a:t>Características </a:t>
            </a:r>
            <a:r>
              <a:rPr lang="es-VE" sz="2400" b="1" dirty="0">
                <a:solidFill>
                  <a:schemeClr val="accent2">
                    <a:lumMod val="75000"/>
                  </a:schemeClr>
                </a:solidFill>
                <a:latin typeface="Tahoma" pitchFamily="34" charset="0"/>
              </a:rPr>
              <a:t>de la </a:t>
            </a:r>
            <a:r>
              <a:rPr lang="es-VE" sz="2400" b="1" dirty="0" smtClean="0">
                <a:solidFill>
                  <a:schemeClr val="accent2">
                    <a:lumMod val="75000"/>
                  </a:schemeClr>
                </a:solidFill>
                <a:latin typeface="Tahoma" pitchFamily="34" charset="0"/>
              </a:rPr>
              <a:t>Investigación</a:t>
            </a:r>
            <a:endParaRPr lang="es-ES" sz="2400" b="1" dirty="0">
              <a:solidFill>
                <a:schemeClr val="accent2">
                  <a:lumMod val="75000"/>
                </a:schemeClr>
              </a:solidFill>
              <a:latin typeface="Tahoma" pitchFamily="34" charset="0"/>
            </a:endParaRPr>
          </a:p>
        </p:txBody>
      </p:sp>
    </p:spTree>
    <p:extLst>
      <p:ext uri="{BB962C8B-B14F-4D97-AF65-F5344CB8AC3E}">
        <p14:creationId xmlns:p14="http://schemas.microsoft.com/office/powerpoint/2010/main" val="292628810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 calcmode="lin" valueType="num">
                                      <p:cBhvr>
                                        <p:cTn id="9" dur="500" fill="hold"/>
                                        <p:tgtEl>
                                          <p:spTgt spid="16"/>
                                        </p:tgtEl>
                                        <p:attrNameLst>
                                          <p:attrName>ppt_x</p:attrName>
                                        </p:attrNameLst>
                                      </p:cBhvr>
                                      <p:tavLst>
                                        <p:tav tm="0">
                                          <p:val>
                                            <p:fltVal val="0.5"/>
                                          </p:val>
                                        </p:tav>
                                        <p:tav tm="100000">
                                          <p:val>
                                            <p:strVal val="#ppt_x"/>
                                          </p:val>
                                        </p:tav>
                                      </p:tavLst>
                                    </p:anim>
                                    <p:anim calcmode="lin" valueType="num">
                                      <p:cBhvr>
                                        <p:cTn id="10" dur="500" fill="hold"/>
                                        <p:tgtEl>
                                          <p:spTgt spid="16"/>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 calcmode="lin" valueType="num">
                                      <p:cBhvr>
                                        <p:cTn id="16" dur="500" fill="hold"/>
                                        <p:tgtEl>
                                          <p:spTgt spid="19"/>
                                        </p:tgtEl>
                                        <p:attrNameLst>
                                          <p:attrName>ppt_x</p:attrName>
                                        </p:attrNameLst>
                                      </p:cBhvr>
                                      <p:tavLst>
                                        <p:tav tm="0">
                                          <p:val>
                                            <p:fltVal val="0.5"/>
                                          </p:val>
                                        </p:tav>
                                        <p:tav tm="100000">
                                          <p:val>
                                            <p:strVal val="#ppt_x"/>
                                          </p:val>
                                        </p:tav>
                                      </p:tavLst>
                                    </p:anim>
                                    <p:anim calcmode="lin" valueType="num">
                                      <p:cBhvr>
                                        <p:cTn id="17" dur="500" fill="hold"/>
                                        <p:tgtEl>
                                          <p:spTgt spid="19"/>
                                        </p:tgtEl>
                                        <p:attrNameLst>
                                          <p:attrName>ppt_y</p:attrName>
                                        </p:attrNameLst>
                                      </p:cBhvr>
                                      <p:tavLst>
                                        <p:tav tm="0">
                                          <p:val>
                                            <p:fltVal val="0.5"/>
                                          </p:val>
                                        </p:tav>
                                        <p:tav tm="100000">
                                          <p:val>
                                            <p:strVal val="#ppt_y"/>
                                          </p:val>
                                        </p:tav>
                                      </p:tavLst>
                                    </p:anim>
                                  </p:childTnLst>
                                </p:cTn>
                              </p:par>
                            </p:childTnLst>
                          </p:cTn>
                        </p:par>
                        <p:par>
                          <p:cTn id="18" fill="hold">
                            <p:stCondLst>
                              <p:cond delay="1000"/>
                            </p:stCondLst>
                            <p:childTnLst>
                              <p:par>
                                <p:cTn id="19" presetID="23" presetClass="entr" presetSubtype="52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 calcmode="lin" valueType="num">
                                      <p:cBhvr>
                                        <p:cTn id="23" dur="500" fill="hold"/>
                                        <p:tgtEl>
                                          <p:spTgt spid="20"/>
                                        </p:tgtEl>
                                        <p:attrNameLst>
                                          <p:attrName>ppt_x</p:attrName>
                                        </p:attrNameLst>
                                      </p:cBhvr>
                                      <p:tavLst>
                                        <p:tav tm="0">
                                          <p:val>
                                            <p:fltVal val="0.5"/>
                                          </p:val>
                                        </p:tav>
                                        <p:tav tm="100000">
                                          <p:val>
                                            <p:strVal val="#ppt_x"/>
                                          </p:val>
                                        </p:tav>
                                      </p:tavLst>
                                    </p:anim>
                                    <p:anim calcmode="lin" valueType="num">
                                      <p:cBhvr>
                                        <p:cTn id="24" dur="500" fill="hold"/>
                                        <p:tgtEl>
                                          <p:spTgt spid="20"/>
                                        </p:tgtEl>
                                        <p:attrNameLst>
                                          <p:attrName>ppt_y</p:attrName>
                                        </p:attrNameLst>
                                      </p:cBhvr>
                                      <p:tavLst>
                                        <p:tav tm="0">
                                          <p:val>
                                            <p:fltVal val="0.5"/>
                                          </p:val>
                                        </p:tav>
                                        <p:tav tm="100000">
                                          <p:val>
                                            <p:strVal val="#ppt_y"/>
                                          </p:val>
                                        </p:tav>
                                      </p:tavLst>
                                    </p:anim>
                                  </p:childTnLst>
                                </p:cTn>
                              </p:par>
                            </p:childTnLst>
                          </p:cTn>
                        </p:par>
                        <p:par>
                          <p:cTn id="25" fill="hold">
                            <p:stCondLst>
                              <p:cond delay="1500"/>
                            </p:stCondLst>
                            <p:childTnLst>
                              <p:par>
                                <p:cTn id="26" presetID="2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 calcmode="lin" valueType="num">
                                      <p:cBhvr>
                                        <p:cTn id="30" dur="500" fill="hold"/>
                                        <p:tgtEl>
                                          <p:spTgt spid="12"/>
                                        </p:tgtEl>
                                        <p:attrNameLst>
                                          <p:attrName>ppt_x</p:attrName>
                                        </p:attrNameLst>
                                      </p:cBhvr>
                                      <p:tavLst>
                                        <p:tav tm="0">
                                          <p:val>
                                            <p:fltVal val="0.5"/>
                                          </p:val>
                                        </p:tav>
                                        <p:tav tm="100000">
                                          <p:val>
                                            <p:strVal val="#ppt_x"/>
                                          </p:val>
                                        </p:tav>
                                      </p:tavLst>
                                    </p:anim>
                                    <p:anim calcmode="lin" valueType="num">
                                      <p:cBhvr>
                                        <p:cTn id="31" dur="500" fill="hold"/>
                                        <p:tgtEl>
                                          <p:spTgt spid="12"/>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23" presetClass="entr" presetSubtype="52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fltVal val="0.5"/>
                                          </p:val>
                                        </p:tav>
                                        <p:tav tm="100000">
                                          <p:val>
                                            <p:strVal val="#ppt_y"/>
                                          </p:val>
                                        </p:tav>
                                      </p:tavLst>
                                    </p:anim>
                                  </p:childTnLst>
                                </p:cTn>
                              </p:par>
                            </p:childTnLst>
                          </p:cTn>
                        </p:par>
                        <p:par>
                          <p:cTn id="46" fill="hold">
                            <p:stCondLst>
                              <p:cond delay="3000"/>
                            </p:stCondLst>
                            <p:childTnLst>
                              <p:par>
                                <p:cTn id="47" presetID="23" presetClass="entr" presetSubtype="52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Text Box 25"/>
          <p:cNvSpPr txBox="1">
            <a:spLocks noChangeArrowheads="1"/>
          </p:cNvSpPr>
          <p:nvPr/>
        </p:nvSpPr>
        <p:spPr bwMode="auto">
          <a:xfrm>
            <a:off x="899592" y="2060848"/>
            <a:ext cx="7200800" cy="2677656"/>
          </a:xfrm>
          <a:prstGeom prst="rect">
            <a:avLst/>
          </a:prstGeom>
          <a:solidFill>
            <a:schemeClr val="accent1">
              <a:lumMod val="40000"/>
              <a:lumOff val="60000"/>
            </a:schemeClr>
          </a:solidFill>
          <a:ln w="28575">
            <a:solidFill>
              <a:schemeClr val="tx1"/>
            </a:solidFill>
            <a:headEnd/>
            <a:tailEnd/>
          </a:ln>
        </p:spPr>
        <p:style>
          <a:lnRef idx="1">
            <a:schemeClr val="accent4"/>
          </a:lnRef>
          <a:fillRef idx="1003">
            <a:schemeClr val="dk2"/>
          </a:fillRef>
          <a:effectRef idx="1">
            <a:schemeClr val="accent4"/>
          </a:effectRef>
          <a:fontRef idx="minor">
            <a:schemeClr val="dk1"/>
          </a:fontRef>
        </p:style>
        <p:txBody>
          <a:bodyPr wrap="square">
            <a:spAutoFit/>
          </a:bodyPr>
          <a:lstStyle/>
          <a:p>
            <a:pPr marL="342900" indent="-342900" algn="ctr"/>
            <a:r>
              <a:rPr lang="es-VE" sz="2600" b="1" kern="0" dirty="0" smtClean="0">
                <a:solidFill>
                  <a:prstClr val="black"/>
                </a:solidFill>
                <a:latin typeface="Arial" pitchFamily="34" charset="0"/>
                <a:cs typeface="Arial" pitchFamily="34" charset="0"/>
              </a:rPr>
              <a:t>“</a:t>
            </a:r>
            <a:r>
              <a:rPr lang="es-EC" sz="2800" dirty="0"/>
              <a:t>Aplicar programas de recreación laboral en la Residencia Universitaria de la ESPE, a fin de mejorar las relaciones interpersonales de quienes laboran el esta unidad y consecuentemente con ello mejorar su productividad y calidad en el servicio.</a:t>
            </a:r>
            <a:r>
              <a:rPr lang="es-VE" sz="2600" b="1" kern="0" dirty="0" smtClean="0">
                <a:solidFill>
                  <a:prstClr val="black"/>
                </a:solidFill>
                <a:latin typeface="Arial" pitchFamily="34" charset="0"/>
                <a:cs typeface="Arial" pitchFamily="34" charset="0"/>
              </a:rPr>
              <a:t>”</a:t>
            </a:r>
            <a:endParaRPr lang="es-ES_tradnl" sz="2600" b="1" kern="0" dirty="0">
              <a:solidFill>
                <a:prstClr val="black"/>
              </a:solidFill>
              <a:latin typeface="Arial" pitchFamily="34" charset="0"/>
              <a:cs typeface="Arial" pitchFamily="34" charset="0"/>
            </a:endParaRPr>
          </a:p>
        </p:txBody>
      </p:sp>
      <p:pic>
        <p:nvPicPr>
          <p:cNvPr id="3077" name="Picture 5"/>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614" l="1878" r="100000">
                        <a14:foregroundMark x1="44131" y1="86486" x2="44131" y2="86486"/>
                        <a14:foregroundMark x1="66667" y1="89575" x2="66667" y2="89575"/>
                        <a14:foregroundMark x1="71362" y1="96911" x2="71362" y2="96911"/>
                        <a14:foregroundMark x1="15962" y1="55212" x2="15962" y2="55212"/>
                        <a14:foregroundMark x1="8920" y1="16988" x2="8920" y2="16988"/>
                        <a14:foregroundMark x1="12207" y1="61776" x2="12207" y2="61776"/>
                        <a14:foregroundMark x1="4695" y1="42471" x2="4695" y2="42471"/>
                      </a14:backgroundRemoval>
                    </a14:imgEffect>
                  </a14:imgLayer>
                </a14:imgProps>
              </a:ext>
              <a:ext uri="{28A0092B-C50C-407E-A947-70E740481C1C}">
                <a14:useLocalDpi xmlns:a14="http://schemas.microsoft.com/office/drawing/2010/main" val="0"/>
              </a:ext>
            </a:extLst>
          </a:blip>
          <a:srcRect/>
          <a:stretch>
            <a:fillRect/>
          </a:stretch>
        </p:blipFill>
        <p:spPr bwMode="auto">
          <a:xfrm>
            <a:off x="611560" y="3717032"/>
            <a:ext cx="1130419" cy="1374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614" l="1878" r="100000">
                        <a14:foregroundMark x1="44131" y1="86486" x2="44131" y2="86486"/>
                        <a14:foregroundMark x1="66667" y1="89575" x2="66667" y2="89575"/>
                        <a14:foregroundMark x1="71362" y1="96911" x2="71362" y2="96911"/>
                        <a14:foregroundMark x1="15962" y1="55212" x2="15962" y2="55212"/>
                        <a14:foregroundMark x1="8920" y1="16988" x2="8920" y2="16988"/>
                        <a14:foregroundMark x1="12207" y1="61776" x2="12207" y2="61776"/>
                        <a14:foregroundMark x1="4695" y1="42471" x2="4695" y2="42471"/>
                      </a14:backgroundRemoval>
                    </a14:imgEffect>
                  </a14:imgLayer>
                </a14:imgProps>
              </a:ext>
              <a:ext uri="{28A0092B-C50C-407E-A947-70E740481C1C}">
                <a14:useLocalDpi xmlns:a14="http://schemas.microsoft.com/office/drawing/2010/main" val="0"/>
              </a:ext>
            </a:extLst>
          </a:blip>
          <a:srcRect/>
          <a:stretch>
            <a:fillRect/>
          </a:stretch>
        </p:blipFill>
        <p:spPr bwMode="auto">
          <a:xfrm rot="10800000">
            <a:off x="7258005" y="1694413"/>
            <a:ext cx="1130419" cy="1374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63"/>
          <p:cNvSpPr>
            <a:spLocks noChangeArrowheads="1"/>
          </p:cNvSpPr>
          <p:nvPr/>
        </p:nvSpPr>
        <p:spPr bwMode="auto">
          <a:xfrm>
            <a:off x="2915320" y="836712"/>
            <a:ext cx="3313360" cy="576064"/>
          </a:xfrm>
          <a:prstGeom prst="rect">
            <a:avLst/>
          </a:prstGeom>
          <a:noFill/>
          <a:ln w="25400">
            <a:solidFill>
              <a:srgbClr val="993366"/>
            </a:solidFill>
            <a:miter lim="800000"/>
            <a:headEnd/>
            <a:tailEnd/>
          </a:ln>
          <a:effectLst/>
        </p:spPr>
        <p:txBody>
          <a:bodyPr anchor="ctr"/>
          <a:lstStyle/>
          <a:p>
            <a:pPr algn="ctr"/>
            <a:r>
              <a:rPr lang="es-MX" sz="2500" b="1" dirty="0" smtClean="0">
                <a:solidFill>
                  <a:srgbClr val="990033"/>
                </a:solidFill>
                <a:latin typeface="Tahoma" pitchFamily="34" charset="0"/>
              </a:rPr>
              <a:t>Objetivo General</a:t>
            </a:r>
            <a:endParaRPr lang="es-ES" sz="2500" b="1" dirty="0">
              <a:solidFill>
                <a:srgbClr val="990033"/>
              </a:solidFill>
              <a:latin typeface="Tahoma" pitchFamily="34" charset="0"/>
            </a:endParaRPr>
          </a:p>
        </p:txBody>
      </p:sp>
    </p:spTree>
    <p:extLst>
      <p:ext uri="{BB962C8B-B14F-4D97-AF65-F5344CB8AC3E}">
        <p14:creationId xmlns:p14="http://schemas.microsoft.com/office/powerpoint/2010/main" val="88383331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Rectángulo redondeado"/>
          <p:cNvSpPr/>
          <p:nvPr/>
        </p:nvSpPr>
        <p:spPr>
          <a:xfrm>
            <a:off x="827584" y="1340768"/>
            <a:ext cx="8009196" cy="1230406"/>
          </a:xfrm>
          <a:prstGeom prst="roundRect">
            <a:avLst/>
          </a:prstGeom>
          <a:gradFill rotWithShape="1">
            <a:gsLst>
              <a:gs pos="20000">
                <a:schemeClr val="accent3">
                  <a:lumMod val="40000"/>
                  <a:lumOff val="60000"/>
                </a:schemeClr>
              </a:gs>
              <a:gs pos="100000">
                <a:srgbClr val="FA8D3D">
                  <a:tint val="70000"/>
                  <a:satMod val="100000"/>
                </a:srgbClr>
              </a:gs>
            </a:gsLst>
            <a:path path="circle">
              <a:fillToRect l="-15000" t="-15000" r="115000" b="115000"/>
            </a:path>
          </a:gradFill>
          <a:ln w="38100" cap="flat" cmpd="sng" algn="ctr">
            <a:solidFill>
              <a:schemeClr val="tx1"/>
            </a:solidFill>
            <a:prstDash val="solid"/>
          </a:ln>
          <a:effectLst>
            <a:outerShdw blurRad="130000" dist="101600" dir="2700000" algn="tl" rotWithShape="0">
              <a:srgbClr val="000000">
                <a:alpha val="35000"/>
              </a:srgbClr>
            </a:outerShdw>
          </a:effectLst>
        </p:spPr>
        <p:txBody>
          <a:bodyPr rtlCol="0" anchor="ctr"/>
          <a:lstStyle/>
          <a:p>
            <a:pPr lvl="0"/>
            <a:r>
              <a:rPr lang="es-EC" sz="2000"/>
              <a:t>Establecer conceptualizaciones sobre la recreación laboral para poder establecer una solución adecuada al problema de las relaciones interpersonales en la Residencia Universitaria- ESPE.  </a:t>
            </a:r>
            <a:endParaRPr lang="es-ES" sz="2000"/>
          </a:p>
        </p:txBody>
      </p:sp>
      <p:sp>
        <p:nvSpPr>
          <p:cNvPr id="4" name="3 Rectángulo redondeado"/>
          <p:cNvSpPr/>
          <p:nvPr/>
        </p:nvSpPr>
        <p:spPr>
          <a:xfrm>
            <a:off x="827584" y="3134698"/>
            <a:ext cx="8009196" cy="1230406"/>
          </a:xfrm>
          <a:prstGeom prst="roundRect">
            <a:avLst/>
          </a:prstGeom>
          <a:gradFill rotWithShape="1">
            <a:gsLst>
              <a:gs pos="20000">
                <a:schemeClr val="accent3">
                  <a:lumMod val="40000"/>
                  <a:lumOff val="60000"/>
                </a:schemeClr>
              </a:gs>
              <a:gs pos="100000">
                <a:srgbClr val="FA8D3D">
                  <a:tint val="70000"/>
                  <a:satMod val="100000"/>
                </a:srgbClr>
              </a:gs>
            </a:gsLst>
            <a:path path="circle">
              <a:fillToRect l="-15000" t="-15000" r="115000" b="115000"/>
            </a:path>
          </a:gradFill>
          <a:ln w="38100" cap="flat" cmpd="sng" algn="ctr">
            <a:solidFill>
              <a:schemeClr val="tx1"/>
            </a:solidFill>
            <a:prstDash val="solid"/>
          </a:ln>
          <a:effectLst>
            <a:outerShdw blurRad="130000" dist="101600" dir="2700000" algn="tl" rotWithShape="0">
              <a:srgbClr val="000000">
                <a:alpha val="35000"/>
              </a:srgbClr>
            </a:outerShdw>
          </a:effectLst>
        </p:spPr>
        <p:txBody>
          <a:bodyPr rtlCol="0" anchor="ctr"/>
          <a:lstStyle/>
          <a:p>
            <a:pPr lvl="0"/>
            <a:r>
              <a:rPr lang="es-EC" sz="2000" dirty="0"/>
              <a:t>Determinar las características de las relaciones interpersonales de los funcionarios públicos que laboran en la Residencia Universitaria -ESPE.  </a:t>
            </a:r>
            <a:endParaRPr lang="es-ES" sz="2000" dirty="0"/>
          </a:p>
        </p:txBody>
      </p:sp>
      <p:sp>
        <p:nvSpPr>
          <p:cNvPr id="5" name="4 Rectángulo redondeado"/>
          <p:cNvSpPr/>
          <p:nvPr/>
        </p:nvSpPr>
        <p:spPr>
          <a:xfrm>
            <a:off x="827584" y="4862890"/>
            <a:ext cx="8009155" cy="1230406"/>
          </a:xfrm>
          <a:prstGeom prst="roundRect">
            <a:avLst/>
          </a:prstGeom>
          <a:gradFill rotWithShape="1">
            <a:gsLst>
              <a:gs pos="20000">
                <a:schemeClr val="accent3">
                  <a:lumMod val="40000"/>
                  <a:lumOff val="60000"/>
                </a:schemeClr>
              </a:gs>
              <a:gs pos="100000">
                <a:srgbClr val="FA8D3D">
                  <a:tint val="70000"/>
                  <a:satMod val="100000"/>
                </a:srgbClr>
              </a:gs>
            </a:gsLst>
            <a:path path="circle">
              <a:fillToRect l="-15000" t="-15000" r="115000" b="115000"/>
            </a:path>
          </a:gradFill>
          <a:ln w="38100" cap="flat" cmpd="sng" algn="ctr">
            <a:solidFill>
              <a:schemeClr val="tx1"/>
            </a:solidFill>
            <a:prstDash val="solid"/>
          </a:ln>
          <a:effectLst>
            <a:outerShdw blurRad="130000" dist="101600" dir="2700000" algn="tl" rotWithShape="0">
              <a:srgbClr val="000000">
                <a:alpha val="35000"/>
              </a:srgbClr>
            </a:outerShdw>
          </a:effectLst>
        </p:spPr>
        <p:txBody>
          <a:bodyPr rtlCol="0" anchor="ctr"/>
          <a:lstStyle/>
          <a:p>
            <a:pPr lvl="0"/>
            <a:r>
              <a:rPr lang="es-EC" sz="2000" dirty="0"/>
              <a:t>Diseñar y aplicar actividades de recreación laboral, basadas en juegos recreativos para los trabajadores de la Residencia Universitaria -ESPE, a fin de mejorar sus relaciones interpersonales.</a:t>
            </a:r>
            <a:endParaRPr lang="es-ES" sz="2000"/>
          </a:p>
        </p:txBody>
      </p:sp>
      <p:sp>
        <p:nvSpPr>
          <p:cNvPr id="7" name="Rectangle 93"/>
          <p:cNvSpPr>
            <a:spLocks noChangeArrowheads="1"/>
          </p:cNvSpPr>
          <p:nvPr/>
        </p:nvSpPr>
        <p:spPr bwMode="auto">
          <a:xfrm>
            <a:off x="1690688" y="188640"/>
            <a:ext cx="5761037" cy="720378"/>
          </a:xfrm>
          <a:prstGeom prst="rect">
            <a:avLst/>
          </a:prstGeom>
          <a:noFill/>
          <a:ln w="25400">
            <a:solidFill>
              <a:srgbClr val="993366"/>
            </a:solidFill>
            <a:miter lim="800000"/>
            <a:headEnd/>
            <a:tailEnd/>
          </a:ln>
          <a:effectLst/>
        </p:spPr>
        <p:txBody>
          <a:bodyPr anchor="ctr"/>
          <a:lstStyle/>
          <a:p>
            <a:pPr algn="ctr"/>
            <a:r>
              <a:rPr lang="es-ES" sz="2400" b="1" dirty="0">
                <a:solidFill>
                  <a:srgbClr val="990033"/>
                </a:solidFill>
                <a:latin typeface="Tahoma" pitchFamily="34" charset="0"/>
              </a:rPr>
              <a:t>Objetivos Específicos</a:t>
            </a:r>
          </a:p>
        </p:txBody>
      </p:sp>
      <p:sp>
        <p:nvSpPr>
          <p:cNvPr id="12" name="11 CuadroTexto"/>
          <p:cNvSpPr txBox="1"/>
          <p:nvPr/>
        </p:nvSpPr>
        <p:spPr>
          <a:xfrm>
            <a:off x="467544" y="1718694"/>
            <a:ext cx="360040" cy="461665"/>
          </a:xfrm>
          <a:prstGeom prst="rect">
            <a:avLst/>
          </a:prstGeom>
          <a:noFill/>
          <a:effectLst>
            <a:softEdge rad="12700"/>
          </a:effectLst>
        </p:spPr>
        <p:txBody>
          <a:bodyPr wrap="square" rtlCol="0">
            <a:spAutoFit/>
          </a:bodyPr>
          <a:lstStyle/>
          <a:p>
            <a:r>
              <a:rPr lang="es-VE" sz="2400" b="1" dirty="0" smtClean="0">
                <a:solidFill>
                  <a:prstClr val="black"/>
                </a:solidFill>
              </a:rPr>
              <a:t>1</a:t>
            </a:r>
            <a:endParaRPr lang="es-VE" sz="2400" b="1" dirty="0">
              <a:solidFill>
                <a:prstClr val="black"/>
              </a:solidFill>
            </a:endParaRPr>
          </a:p>
        </p:txBody>
      </p:sp>
      <p:sp>
        <p:nvSpPr>
          <p:cNvPr id="13" name="12 CuadroTexto"/>
          <p:cNvSpPr txBox="1"/>
          <p:nvPr/>
        </p:nvSpPr>
        <p:spPr>
          <a:xfrm>
            <a:off x="395536" y="3615407"/>
            <a:ext cx="360040" cy="461665"/>
          </a:xfrm>
          <a:prstGeom prst="rect">
            <a:avLst/>
          </a:prstGeom>
          <a:noFill/>
        </p:spPr>
        <p:txBody>
          <a:bodyPr wrap="square" rtlCol="0">
            <a:spAutoFit/>
          </a:bodyPr>
          <a:lstStyle/>
          <a:p>
            <a:r>
              <a:rPr lang="es-VE" sz="2400" b="1" dirty="0" smtClean="0">
                <a:solidFill>
                  <a:prstClr val="black"/>
                </a:solidFill>
              </a:rPr>
              <a:t>2</a:t>
            </a:r>
            <a:endParaRPr lang="es-VE" sz="2400" b="1" dirty="0">
              <a:solidFill>
                <a:prstClr val="black"/>
              </a:solidFill>
            </a:endParaRPr>
          </a:p>
        </p:txBody>
      </p:sp>
      <p:sp>
        <p:nvSpPr>
          <p:cNvPr id="14" name="13 CuadroTexto"/>
          <p:cNvSpPr txBox="1"/>
          <p:nvPr/>
        </p:nvSpPr>
        <p:spPr>
          <a:xfrm>
            <a:off x="395536" y="5271591"/>
            <a:ext cx="360040" cy="461665"/>
          </a:xfrm>
          <a:prstGeom prst="rect">
            <a:avLst/>
          </a:prstGeom>
          <a:noFill/>
        </p:spPr>
        <p:txBody>
          <a:bodyPr wrap="square" rtlCol="0">
            <a:spAutoFit/>
          </a:bodyPr>
          <a:lstStyle/>
          <a:p>
            <a:r>
              <a:rPr lang="es-VE" sz="2400" b="1" dirty="0" smtClean="0">
                <a:solidFill>
                  <a:prstClr val="black"/>
                </a:solidFill>
              </a:rPr>
              <a:t>3</a:t>
            </a:r>
            <a:endParaRPr lang="es-VE" sz="2400" b="1" dirty="0">
              <a:solidFill>
                <a:prstClr val="black"/>
              </a:solidFill>
            </a:endParaRPr>
          </a:p>
        </p:txBody>
      </p:sp>
    </p:spTree>
    <p:extLst>
      <p:ext uri="{BB962C8B-B14F-4D97-AF65-F5344CB8AC3E}">
        <p14:creationId xmlns:p14="http://schemas.microsoft.com/office/powerpoint/2010/main" val="13960317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52"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Scale>
                                      <p:cBhvr>
                                        <p:cTn id="14"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gtEl>
                                        <p:attrNameLst>
                                          <p:attrName>ppt_x</p:attrName>
                                          <p:attrName>ppt_y</p:attrName>
                                        </p:attrNameLst>
                                      </p:cBhvr>
                                    </p:animMotion>
                                    <p:animEffect transition="in" filter="fade">
                                      <p:cBhvr>
                                        <p:cTn id="16" dur="1000"/>
                                        <p:tgtEl>
                                          <p:spTgt spid="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style.rotation</p:attrName>
                                        </p:attrNameLst>
                                      </p:cBhvr>
                                      <p:tavLst>
                                        <p:tav tm="0">
                                          <p:val>
                                            <p:fltVal val="90"/>
                                          </p:val>
                                        </p:tav>
                                        <p:tav tm="100000">
                                          <p:val>
                                            <p:fltVal val="0"/>
                                          </p:val>
                                        </p:tav>
                                      </p:tavLst>
                                    </p:anim>
                                    <p:animEffect transition="in" filter="fade">
                                      <p:cBhvr>
                                        <p:cTn id="22" dur="1000"/>
                                        <p:tgtEl>
                                          <p:spTgt spid="13"/>
                                        </p:tgtEl>
                                      </p:cBhvr>
                                    </p:animEffect>
                                  </p:childTnLst>
                                </p:cTn>
                              </p:par>
                            </p:childTnLst>
                          </p:cTn>
                        </p:par>
                        <p:par>
                          <p:cTn id="23" fill="hold">
                            <p:stCondLst>
                              <p:cond delay="2000"/>
                            </p:stCondLst>
                            <p:childTnLst>
                              <p:par>
                                <p:cTn id="24" presetID="52"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Scale>
                                      <p:cBhvr>
                                        <p:cTn id="26"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4"/>
                                        </p:tgtEl>
                                        <p:attrNameLst>
                                          <p:attrName>ppt_x</p:attrName>
                                          <p:attrName>ppt_y</p:attrName>
                                        </p:attrNameLst>
                                      </p:cBhvr>
                                    </p:animMotion>
                                    <p:animEffect transition="in" filter="fade">
                                      <p:cBhvr>
                                        <p:cTn id="28" dur="1000"/>
                                        <p:tgtEl>
                                          <p:spTgt spid="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 calcmode="lin" valueType="num">
                                      <p:cBhvr>
                                        <p:cTn id="33" dur="1000" fill="hold"/>
                                        <p:tgtEl>
                                          <p:spTgt spid="14"/>
                                        </p:tgtEl>
                                        <p:attrNameLst>
                                          <p:attrName>style.rotation</p:attrName>
                                        </p:attrNameLst>
                                      </p:cBhvr>
                                      <p:tavLst>
                                        <p:tav tm="0">
                                          <p:val>
                                            <p:fltVal val="90"/>
                                          </p:val>
                                        </p:tav>
                                        <p:tav tm="100000">
                                          <p:val>
                                            <p:fltVal val="0"/>
                                          </p:val>
                                        </p:tav>
                                      </p:tavLst>
                                    </p:anim>
                                    <p:animEffect transition="in" filter="fade">
                                      <p:cBhvr>
                                        <p:cTn id="34" dur="1000"/>
                                        <p:tgtEl>
                                          <p:spTgt spid="14"/>
                                        </p:tgtEl>
                                      </p:cBhvr>
                                    </p:animEffect>
                                  </p:childTnLst>
                                </p:cTn>
                              </p:par>
                            </p:childTnLst>
                          </p:cTn>
                        </p:par>
                        <p:par>
                          <p:cTn id="35" fill="hold">
                            <p:stCondLst>
                              <p:cond delay="3000"/>
                            </p:stCondLst>
                            <p:childTnLst>
                              <p:par>
                                <p:cTn id="36" presetID="52" presetClass="entr" presetSubtype="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Scale>
                                      <p:cBhvr>
                                        <p:cTn id="38"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5"/>
                                        </p:tgtEl>
                                        <p:attrNameLst>
                                          <p:attrName>ppt_x</p:attrName>
                                          <p:attrName>ppt_y</p:attrName>
                                        </p:attrNameLst>
                                      </p:cBhvr>
                                    </p:animMotion>
                                    <p:animEffect transition="in" filter="fade">
                                      <p:cBhvr>
                                        <p:cTn id="4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Rectángulo redondeado"/>
          <p:cNvSpPr/>
          <p:nvPr/>
        </p:nvSpPr>
        <p:spPr>
          <a:xfrm>
            <a:off x="1691680" y="2022308"/>
            <a:ext cx="5760640" cy="1146998"/>
          </a:xfrm>
          <a:prstGeom prst="roundRect">
            <a:avLst/>
          </a:prstGeom>
          <a:gradFill>
            <a:gsLst>
              <a:gs pos="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3600" b="1" dirty="0">
                <a:solidFill>
                  <a:prstClr val="black"/>
                </a:solidFill>
                <a:latin typeface="Arial" pitchFamily="34" charset="0"/>
                <a:cs typeface="Arial" pitchFamily="34" charset="0"/>
              </a:rPr>
              <a:t>Capítulo II</a:t>
            </a:r>
          </a:p>
        </p:txBody>
      </p:sp>
      <p:sp>
        <p:nvSpPr>
          <p:cNvPr id="4" name="3 Rectángulo redondeado"/>
          <p:cNvSpPr/>
          <p:nvPr/>
        </p:nvSpPr>
        <p:spPr>
          <a:xfrm>
            <a:off x="1691680" y="3506138"/>
            <a:ext cx="5760640" cy="1146998"/>
          </a:xfrm>
          <a:prstGeom prst="roundRect">
            <a:avLst/>
          </a:prstGeom>
          <a:gradFill>
            <a:gsLst>
              <a:gs pos="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3600" b="1" dirty="0">
                <a:solidFill>
                  <a:prstClr val="black"/>
                </a:solidFill>
                <a:latin typeface="Arial" pitchFamily="34" charset="0"/>
                <a:cs typeface="Arial" pitchFamily="34" charset="0"/>
              </a:rPr>
              <a:t>Marco Teórico</a:t>
            </a:r>
          </a:p>
        </p:txBody>
      </p:sp>
    </p:spTree>
    <p:extLst>
      <p:ext uri="{BB962C8B-B14F-4D97-AF65-F5344CB8AC3E}">
        <p14:creationId xmlns:p14="http://schemas.microsoft.com/office/powerpoint/2010/main" val="217417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3">
                                            <p:txEl>
                                              <p:pRg st="0" end="0"/>
                                            </p:txEl>
                                          </p:spTgt>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iterate type="lt">
                                    <p:tmPct val="10000"/>
                                  </p:iterate>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0" end="0"/>
                                            </p:txEl>
                                          </p:spTgt>
                                        </p:tgtEl>
                                        <p:attrNameLst>
                                          <p:attrName>ppt_x</p:attrName>
                                        </p:attrNameLst>
                                      </p:cBhvr>
                                      <p:tavLst>
                                        <p:tav tm="0">
                                          <p:val>
                                            <p:fltVal val="0.5"/>
                                          </p:val>
                                        </p:tav>
                                        <p:tav tm="100000">
                                          <p:val>
                                            <p:strVal val="#ppt_x"/>
                                          </p:val>
                                        </p:tav>
                                      </p:tavLst>
                                    </p:anim>
                                    <p:anim calcmode="lin" valueType="num">
                                      <p:cBhvr>
                                        <p:cTn id="16" dur="1000" fill="hold"/>
                                        <p:tgtEl>
                                          <p:spTgt spid="4">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1578</TotalTime>
  <Words>1671</Words>
  <Application>Microsoft Office PowerPoint</Application>
  <PresentationFormat>Presentación en pantalla (4:3)</PresentationFormat>
  <Paragraphs>226</Paragraphs>
  <Slides>28</Slides>
  <Notes>25</Notes>
  <HiddenSlides>0</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28</vt:i4>
      </vt:variant>
    </vt:vector>
  </HeadingPairs>
  <TitlesOfParts>
    <vt:vector size="41" baseType="lpstr">
      <vt:lpstr>Symbol</vt:lpstr>
      <vt:lpstr>Lucida Bright</vt:lpstr>
      <vt:lpstr>Arial</vt:lpstr>
      <vt:lpstr>Tahoma</vt:lpstr>
      <vt:lpstr>Arial Black</vt:lpstr>
      <vt:lpstr>Pristina</vt:lpstr>
      <vt:lpstr>Calibri</vt:lpstr>
      <vt:lpstr>Algerian</vt:lpstr>
      <vt:lpstr>Monotype Corsiva</vt:lpstr>
      <vt:lpstr>Times New Roman</vt:lpstr>
      <vt:lpstr>Parchment</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Bodega "La Suegra Malvada"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José</dc:creator>
  <cp:lastModifiedBy>Angel Roberto Avila Balseca</cp:lastModifiedBy>
  <cp:revision>883</cp:revision>
  <dcterms:created xsi:type="dcterms:W3CDTF">2009-11-20T22:29:00Z</dcterms:created>
  <dcterms:modified xsi:type="dcterms:W3CDTF">2019-11-27T09:58:11Z</dcterms:modified>
</cp:coreProperties>
</file>