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57"/>
  </p:notesMasterIdLst>
  <p:sldIdLst>
    <p:sldId id="256" r:id="rId3"/>
    <p:sldId id="325" r:id="rId4"/>
    <p:sldId id="439" r:id="rId5"/>
    <p:sldId id="440" r:id="rId6"/>
    <p:sldId id="441" r:id="rId7"/>
    <p:sldId id="477" r:id="rId8"/>
    <p:sldId id="478" r:id="rId9"/>
    <p:sldId id="479" r:id="rId10"/>
    <p:sldId id="459" r:id="rId11"/>
    <p:sldId id="460" r:id="rId12"/>
    <p:sldId id="463" r:id="rId13"/>
    <p:sldId id="466" r:id="rId14"/>
    <p:sldId id="467" r:id="rId15"/>
    <p:sldId id="465" r:id="rId16"/>
    <p:sldId id="464" r:id="rId17"/>
    <p:sldId id="496" r:id="rId18"/>
    <p:sldId id="462" r:id="rId19"/>
    <p:sldId id="474" r:id="rId20"/>
    <p:sldId id="473" r:id="rId21"/>
    <p:sldId id="472" r:id="rId22"/>
    <p:sldId id="471" r:id="rId23"/>
    <p:sldId id="470" r:id="rId24"/>
    <p:sldId id="497" r:id="rId25"/>
    <p:sldId id="445" r:id="rId26"/>
    <p:sldId id="468" r:id="rId27"/>
    <p:sldId id="480" r:id="rId28"/>
    <p:sldId id="481" r:id="rId29"/>
    <p:sldId id="482" r:id="rId30"/>
    <p:sldId id="453" r:id="rId31"/>
    <p:sldId id="446" r:id="rId32"/>
    <p:sldId id="483" r:id="rId33"/>
    <p:sldId id="484" r:id="rId34"/>
    <p:sldId id="485" r:id="rId35"/>
    <p:sldId id="486" r:id="rId36"/>
    <p:sldId id="487" r:id="rId37"/>
    <p:sldId id="488" r:id="rId38"/>
    <p:sldId id="489" r:id="rId39"/>
    <p:sldId id="494" r:id="rId40"/>
    <p:sldId id="490" r:id="rId41"/>
    <p:sldId id="491" r:id="rId42"/>
    <p:sldId id="492" r:id="rId43"/>
    <p:sldId id="493" r:id="rId44"/>
    <p:sldId id="495" r:id="rId45"/>
    <p:sldId id="447" r:id="rId46"/>
    <p:sldId id="454" r:id="rId47"/>
    <p:sldId id="455" r:id="rId48"/>
    <p:sldId id="456" r:id="rId49"/>
    <p:sldId id="457" r:id="rId50"/>
    <p:sldId id="448" r:id="rId51"/>
    <p:sldId id="450" r:id="rId52"/>
    <p:sldId id="451" r:id="rId53"/>
    <p:sldId id="449" r:id="rId54"/>
    <p:sldId id="452" r:id="rId55"/>
    <p:sldId id="40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00"/>
    <a:srgbClr val="FFC58B"/>
    <a:srgbClr val="FFE0C1"/>
    <a:srgbClr val="FF9933"/>
    <a:srgbClr val="FF3300"/>
    <a:srgbClr val="FED9D2"/>
    <a:srgbClr val="FC846C"/>
    <a:srgbClr val="FD6749"/>
    <a:srgbClr val="E81C06"/>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A2FF3-EB1A-483D-9B17-5E39B8D3BD86}" v="2" dt="2021-08-29T18:59:53.72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1" autoAdjust="0"/>
    <p:restoredTop sz="94660"/>
  </p:normalViewPr>
  <p:slideViewPr>
    <p:cSldViewPr snapToGrid="0">
      <p:cViewPr varScale="1">
        <p:scale>
          <a:sx n="75" d="100"/>
          <a:sy n="75"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BBBD-081C-4B5E-B732-97739C8D4F09}" type="datetimeFigureOut">
              <a:rPr lang="es-EC" smtClean="0"/>
              <a:t>30/8/2021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8730D-4CC5-4FD0-8019-A2D214D84BFB}" type="slidenum">
              <a:rPr lang="es-EC" smtClean="0"/>
              <a:t>‹Nº›</a:t>
            </a:fld>
            <a:endParaRPr lang="es-EC"/>
          </a:p>
        </p:txBody>
      </p:sp>
    </p:spTree>
    <p:extLst>
      <p:ext uri="{BB962C8B-B14F-4D97-AF65-F5344CB8AC3E}">
        <p14:creationId xmlns:p14="http://schemas.microsoft.com/office/powerpoint/2010/main" val="242352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a:t>
            </a:fld>
            <a:endParaRPr lang="es-EC"/>
          </a:p>
        </p:txBody>
      </p:sp>
    </p:spTree>
    <p:extLst>
      <p:ext uri="{BB962C8B-B14F-4D97-AF65-F5344CB8AC3E}">
        <p14:creationId xmlns:p14="http://schemas.microsoft.com/office/powerpoint/2010/main" val="416096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10</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16925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11</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38710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356391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5366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14</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97206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15</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65975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17</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68930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18</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00800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19</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600845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20</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89075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145876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21</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56599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28101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76289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24</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030852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25</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615447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26</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176771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27</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926945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28</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542854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30</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042154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31</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04824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623198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396537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484418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34</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817101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35</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456639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36</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418235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37</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079971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38</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388192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39</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54968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40</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055980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41</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16147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025361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640595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443216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44</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82249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49</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936749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50</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043521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51</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949632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52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640805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53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75218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5</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71665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6</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9092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7</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54331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8</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5431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9</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08417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74523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65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094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30/8/2021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14368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30/8/2021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66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30/8/2021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92981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09090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09791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6865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483"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832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967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22019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9312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857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459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2748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r>
              <a:rPr lang="es-ES" sz="1400" b="1" dirty="0">
                <a:solidFill>
                  <a:srgbClr val="000000"/>
                </a:solidFill>
                <a:effectLst>
                  <a:outerShdw blurRad="38100" dist="38100" dir="2700000" algn="tl">
                    <a:srgbClr val="000000">
                      <a:alpha val="43137"/>
                    </a:srgbClr>
                  </a:outerShdw>
                </a:effectLst>
                <a:latin typeface="Albertus" pitchFamily="34" charset="0"/>
              </a:rPr>
              <a:t>PRODUCTOS</a:t>
            </a: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fontAlgn="base">
              <a:spcBef>
                <a:spcPct val="0"/>
              </a:spcBef>
              <a:spcAft>
                <a:spcPct val="0"/>
              </a:spcAft>
              <a:defRPr/>
            </a:pPr>
            <a:endParaRPr lang="es-ES" sz="1400" b="1" dirty="0">
              <a:solidFill>
                <a:srgbClr val="FFFFFF"/>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fontAlgn="base" hangingPunct="0">
              <a:spcBef>
                <a:spcPct val="0"/>
              </a:spcBef>
              <a:spcAft>
                <a:spcPct val="0"/>
              </a:spcAft>
              <a:buFont typeface="Wingdings" pitchFamily="2" charset="2"/>
              <a:buNone/>
              <a:defRPr/>
            </a:pPr>
            <a:endParaRPr lang="es-ES" sz="1600" b="1" dirty="0">
              <a:solidFill>
                <a:srgbClr val="000000"/>
              </a:solidFill>
              <a:latin typeface="Albertus" pitchFamily="34" charset="0"/>
            </a:endParaRPr>
          </a:p>
        </p:txBody>
      </p:sp>
    </p:spTree>
    <p:extLst>
      <p:ext uri="{BB962C8B-B14F-4D97-AF65-F5344CB8AC3E}">
        <p14:creationId xmlns:p14="http://schemas.microsoft.com/office/powerpoint/2010/main" val="2524845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44737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5760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5264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0055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1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30/8/2021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5485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914400" fontAlgn="base">
              <a:spcBef>
                <a:spcPct val="0"/>
              </a:spcBef>
              <a:spcAft>
                <a:spcPct val="0"/>
              </a:spcAft>
            </a:pPr>
            <a:fld id="{55ED9875-C809-425A-B1F6-D95E1C4E5191}" type="datetimeFigureOut">
              <a:rPr lang="es-ES" altLang="es-ES" smtClean="0">
                <a:solidFill>
                  <a:srgbClr val="000000"/>
                </a:solidFill>
              </a:rPr>
              <a:pPr defTabSz="914400" fontAlgn="base">
                <a:spcBef>
                  <a:spcPct val="0"/>
                </a:spcBef>
                <a:spcAft>
                  <a:spcPct val="0"/>
                </a:spcAft>
              </a:pPr>
              <a:t>30/08/2021</a:t>
            </a:fld>
            <a:endParaRPr lang="en-US" altLang="es-E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914400"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‹Nº›</a:t>
            </a:fld>
            <a:endParaRPr lang="en-US" altLang="es-ES" dirty="0">
              <a:solidFill>
                <a:srgbClr val="000000"/>
              </a:solidFill>
            </a:endParaRPr>
          </a:p>
        </p:txBody>
      </p:sp>
    </p:spTree>
    <p:extLst>
      <p:ext uri="{BB962C8B-B14F-4D97-AF65-F5344CB8AC3E}">
        <p14:creationId xmlns:p14="http://schemas.microsoft.com/office/powerpoint/2010/main" val="389286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F059E0-0A96-465A-9616-ADC138528AD0}" type="datetimeFigureOut">
              <a:rPr lang="es-EC" smtClean="0"/>
              <a:t>30/8/2021</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337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F059E0-0A96-465A-9616-ADC138528AD0}" type="datetimeFigureOut">
              <a:rPr lang="es-EC" smtClean="0"/>
              <a:t>30/8/2021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3870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F059E0-0A96-465A-9616-ADC138528AD0}" type="datetimeFigureOut">
              <a:rPr lang="es-EC" smtClean="0"/>
              <a:t>30/8/2021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447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059E0-0A96-465A-9616-ADC138528AD0}" type="datetimeFigureOut">
              <a:rPr lang="es-EC" smtClean="0"/>
              <a:t>30/8/2021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7917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30/8/2021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9582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30/8/2021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75984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F059E0-0A96-465A-9616-ADC138528AD0}" type="datetimeFigureOut">
              <a:rPr lang="es-EC" smtClean="0"/>
              <a:t>30/8/2021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975666-06D9-4F93-AD7E-E4EC1FBB091A}" type="slidenum">
              <a:rPr lang="es-EC" smtClean="0"/>
              <a:t>‹Nº›</a:t>
            </a:fld>
            <a:endParaRPr lang="es-EC"/>
          </a:p>
        </p:txBody>
      </p:sp>
    </p:spTree>
    <p:extLst>
      <p:ext uri="{BB962C8B-B14F-4D97-AF65-F5344CB8AC3E}">
        <p14:creationId xmlns:p14="http://schemas.microsoft.com/office/powerpoint/2010/main" val="2440545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pic>
        <p:nvPicPr>
          <p:cNvPr id="6150" name="Picture 25" descr="LOGO-OFICIAL-transparente"/>
          <p:cNvPicPr>
            <a:picLocks noChangeAspect="1" noChangeArrowheads="1"/>
          </p:cNvPicPr>
          <p:nvPr userDrawn="1"/>
        </p:nvPicPr>
        <p:blipFill>
          <a:blip r:embed="rId15"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2707641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1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1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18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2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270.png"/><Relationship Id="rId5" Type="http://schemas.openxmlformats.org/officeDocument/2006/relationships/image" Target="../media/image26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3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34.png"/><Relationship Id="rId12" Type="http://schemas.microsoft.com/office/2007/relationships/hdphoto" Target="../media/hdphoto6.wdp"/><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microsoft.com/office/2007/relationships/hdphoto" Target="../media/hdphoto3.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microsoft.com/office/2007/relationships/hdphoto" Target="../media/hdphoto7.wdp"/><Relationship Id="rId11" Type="http://schemas.openxmlformats.org/officeDocument/2006/relationships/image" Target="../media/image40.png"/><Relationship Id="rId5" Type="http://schemas.openxmlformats.org/officeDocument/2006/relationships/image" Target="../media/image37.png"/><Relationship Id="rId10" Type="http://schemas.microsoft.com/office/2007/relationships/hdphoto" Target="../media/hdphoto9.wdp"/><Relationship Id="rId4" Type="http://schemas.microsoft.com/office/2007/relationships/hdphoto" Target="../media/hdphoto1.wdp"/><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0.xml"/><Relationship Id="rId5" Type="http://schemas.openxmlformats.org/officeDocument/2006/relationships/image" Target="../media/image6.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6.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image" Target="../media/image4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4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43.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0.wdp"/><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image" Target="../media/image45.png"/><Relationship Id="rId5" Type="http://schemas.openxmlformats.org/officeDocument/2006/relationships/image" Target="../media/image44.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30.xml"/><Relationship Id="rId6" Type="http://schemas.openxmlformats.org/officeDocument/2006/relationships/image" Target="../media/image55.png"/><Relationship Id="rId5" Type="http://schemas.openxmlformats.org/officeDocument/2006/relationships/image" Target="../media/image54.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image" Target="../media/image57.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58.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60.png"/><Relationship Id="rId5" Type="http://schemas.openxmlformats.org/officeDocument/2006/relationships/image" Target="../media/image59.jpe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0.xml"/><Relationship Id="rId5" Type="http://schemas.openxmlformats.org/officeDocument/2006/relationships/image" Target="../media/image63.jpe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0.xml"/><Relationship Id="rId6" Type="http://schemas.openxmlformats.org/officeDocument/2006/relationships/image" Target="../media/image65.jpeg"/><Relationship Id="rId5" Type="http://schemas.openxmlformats.org/officeDocument/2006/relationships/image" Target="../media/image6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0.xml"/><Relationship Id="rId5" Type="http://schemas.openxmlformats.org/officeDocument/2006/relationships/image" Target="../media/image66.jpe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0.xml"/><Relationship Id="rId6" Type="http://schemas.openxmlformats.org/officeDocument/2006/relationships/image" Target="../media/image68.jpeg"/><Relationship Id="rId5" Type="http://schemas.openxmlformats.org/officeDocument/2006/relationships/image" Target="../media/image67.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0.xml"/><Relationship Id="rId6" Type="http://schemas.openxmlformats.org/officeDocument/2006/relationships/image" Target="../media/image70.jpeg"/><Relationship Id="rId5" Type="http://schemas.openxmlformats.org/officeDocument/2006/relationships/image" Target="../media/image69.jpe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image" Target="../media/image72.jpeg"/><Relationship Id="rId5" Type="http://schemas.openxmlformats.org/officeDocument/2006/relationships/image" Target="../media/image71.jpe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0.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a:extLst>
              <a:ext uri="{FF2B5EF4-FFF2-40B4-BE49-F238E27FC236}">
                <a16:creationId xmlns:a16="http://schemas.microsoft.com/office/drawing/2014/main" xmlns="" id="{3EB3F4B5-F78C-44CB-8560-7A42145A4341}"/>
              </a:ext>
            </a:extLst>
          </p:cNvPr>
          <p:cNvSpPr/>
          <p:nvPr/>
        </p:nvSpPr>
        <p:spPr>
          <a:xfrm>
            <a:off x="2246448" y="1024410"/>
            <a:ext cx="7920880" cy="4616648"/>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ENERGIA Y MECÁNICA</a:t>
            </a:r>
          </a:p>
          <a:p>
            <a:pPr algn="ctr"/>
            <a:endParaRPr lang="es-ES" sz="2000"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MECÁNICA</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1600" b="1" dirty="0">
              <a:latin typeface="Arial" panose="020B0604020202020204" pitchFamily="34" charset="0"/>
              <a:cs typeface="Arial" panose="020B0604020202020204" pitchFamily="34" charset="0"/>
            </a:endParaRPr>
          </a:p>
          <a:p>
            <a:pPr algn="ctr"/>
            <a:r>
              <a:rPr lang="es-ES" sz="2000" b="1" dirty="0"/>
              <a:t>“DISEÑO, CONSTRUCCIÓN Y ADQUISICIÓN DE DATOS DE UN BANCO DE PRUEBAS MÓVIL DE BARRAS CILÍNDRICAS DE LONGUITUD INFINITA”</a:t>
            </a:r>
            <a:endParaRPr lang="es-ES" sz="2000" dirty="0"/>
          </a:p>
          <a:p>
            <a:pPr algn="ctr"/>
            <a:endParaRPr lang="es-EC"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AUTORES: </a:t>
            </a:r>
          </a:p>
          <a:p>
            <a:pPr algn="ctr"/>
            <a:endParaRPr lang="es-EC" b="1" dirty="0">
              <a:latin typeface="Arial" panose="020B0604020202020204" pitchFamily="34" charset="0"/>
              <a:cs typeface="Arial" panose="020B0604020202020204" pitchFamily="34" charset="0"/>
            </a:endParaRPr>
          </a:p>
          <a:p>
            <a:pPr algn="ctr"/>
            <a:r>
              <a:rPr lang="es-EC" dirty="0">
                <a:latin typeface="Arial" panose="020B0604020202020204" pitchFamily="34" charset="0"/>
                <a:cs typeface="Arial" panose="020B0604020202020204" pitchFamily="34" charset="0"/>
              </a:rPr>
              <a:t>Sr. COLLAGUAZO LINCANGO, JESUS SAMAEL</a:t>
            </a:r>
          </a:p>
          <a:p>
            <a:pPr algn="ctr"/>
            <a:r>
              <a:rPr lang="es-EC" dirty="0">
                <a:latin typeface="Arial" panose="020B0604020202020204" pitchFamily="34" charset="0"/>
                <a:cs typeface="Arial" panose="020B0604020202020204" pitchFamily="34" charset="0"/>
              </a:rPr>
              <a:t>Sr. QUIGUANGO ARCOS, CRSITIAN PAÚL</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TUTOR: </a:t>
            </a:r>
            <a:r>
              <a:rPr lang="es-EC" altLang="es-ES" dirty="0">
                <a:latin typeface="Arial" panose="020B0604020202020204" pitchFamily="34" charset="0"/>
                <a:cs typeface="Arial" panose="020B0604020202020204" pitchFamily="34" charset="0"/>
              </a:rPr>
              <a:t>ING. VILLAVICENCIO POVEDA, ÁNGELO HOMERO MSC. </a:t>
            </a:r>
          </a:p>
          <a:p>
            <a:pPr algn="ctr"/>
            <a:endParaRPr lang="es-EC" altLang="es-ES"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a:t>
            </a:r>
            <a:r>
              <a:rPr lang="es-ES" sz="1400" b="1" dirty="0">
                <a:latin typeface="Arial" panose="020B0604020202020204" pitchFamily="34" charset="0"/>
                <a:cs typeface="Arial" panose="020B0604020202020204" pitchFamily="34" charset="0"/>
              </a:rPr>
              <a:t>21</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9895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069EBA46-AFCF-4B11-BCFC-072213D8385D}"/>
              </a:ext>
            </a:extLst>
          </p:cNvPr>
          <p:cNvSpPr txBox="1"/>
          <p:nvPr/>
        </p:nvSpPr>
        <p:spPr>
          <a:xfrm>
            <a:off x="1234226" y="1194025"/>
            <a:ext cx="7020774" cy="3621504"/>
          </a:xfrm>
          <a:prstGeom prst="rect">
            <a:avLst/>
          </a:prstGeom>
          <a:noFill/>
        </p:spPr>
        <p:txBody>
          <a:bodyPr wrap="square">
            <a:spAutoFit/>
          </a:bodyPr>
          <a:lstStyle/>
          <a:p>
            <a:pPr indent="457200">
              <a:lnSpc>
                <a:spcPct val="150000"/>
              </a:lnSpc>
              <a:spcAft>
                <a:spcPts val="800"/>
              </a:spcAft>
            </a:pPr>
            <a:r>
              <a:rPr lang="es-EC" dirty="0">
                <a:latin typeface="Arial" panose="020B0604020202020204" pitchFamily="34" charset="0"/>
                <a:ea typeface="Calibri" panose="020F0502020204030204" pitchFamily="34" charset="0"/>
              </a:rPr>
              <a:t>Para nuestro proyecto se utilizaran los siguientes casos:</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caso B de Aleta Adiabática se considera que la punta de la aleta está aislada, puesto que la transferencia de calor en la punta es una fracción despreciable.</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En el caso D de Aleta de longitud infinita se considera una aleta suficientemente larga de sección uniforme, donde la temperatura al final de la aleta tenderá a la temperatura de sus alrededores.</a:t>
            </a:r>
          </a:p>
        </p:txBody>
      </p:sp>
      <p:pic>
        <p:nvPicPr>
          <p:cNvPr id="2" name="Imagen 1"/>
          <p:cNvPicPr>
            <a:picLocks noChangeAspect="1"/>
          </p:cNvPicPr>
          <p:nvPr/>
        </p:nvPicPr>
        <p:blipFill rotWithShape="1">
          <a:blip r:embed="rId5"/>
          <a:srcRect t="4706" b="18293"/>
          <a:stretch/>
        </p:blipFill>
        <p:spPr>
          <a:xfrm>
            <a:off x="8255000" y="622300"/>
            <a:ext cx="3708400" cy="5165152"/>
          </a:xfrm>
          <a:prstGeom prst="rect">
            <a:avLst/>
          </a:prstGeom>
        </p:spPr>
      </p:pic>
    </p:spTree>
    <p:extLst>
      <p:ext uri="{BB962C8B-B14F-4D97-AF65-F5344CB8AC3E}">
        <p14:creationId xmlns:p14="http://schemas.microsoft.com/office/powerpoint/2010/main" val="270667664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EF34C9EC-979D-4E4E-B659-B18939DB2774}"/>
              </a:ext>
            </a:extLst>
          </p:cNvPr>
          <p:cNvSpPr txBox="1"/>
          <p:nvPr/>
        </p:nvSpPr>
        <p:spPr>
          <a:xfrm>
            <a:off x="1439214" y="1088868"/>
            <a:ext cx="9507828" cy="1856919"/>
          </a:xfrm>
          <a:prstGeom prst="rect">
            <a:avLst/>
          </a:prstGeom>
          <a:noFill/>
        </p:spPr>
        <p:txBody>
          <a:bodyPr wrap="square">
            <a:spAutoFit/>
          </a:bodyPr>
          <a:lstStyle/>
          <a:p>
            <a:pPr>
              <a:lnSpc>
                <a:spcPct val="15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Sistemas de adquisición de datos</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entender un fenómeno físico es necesario cuantificarlo, por tal motivo es importante medir las magnitudes físicas. Hoy en día el avance e innovación de la tecnología permite el desarrollo sistemas de adquisición de datos mucho más fáciles de implementar.</a:t>
            </a:r>
          </a:p>
        </p:txBody>
      </p:sp>
      <p:pic>
        <p:nvPicPr>
          <p:cNvPr id="6" name="Imagen 5">
            <a:extLst>
              <a:ext uri="{FF2B5EF4-FFF2-40B4-BE49-F238E27FC236}">
                <a16:creationId xmlns:a16="http://schemas.microsoft.com/office/drawing/2014/main" xmlns="" id="{A5694DFF-B567-49F5-AAEC-7484FC4700AA}"/>
              </a:ext>
            </a:extLst>
          </p:cNvPr>
          <p:cNvPicPr/>
          <p:nvPr/>
        </p:nvPicPr>
        <p:blipFill>
          <a:blip r:embed="rId5"/>
          <a:stretch>
            <a:fillRect/>
          </a:stretch>
        </p:blipFill>
        <p:spPr>
          <a:xfrm>
            <a:off x="2258096" y="3912214"/>
            <a:ext cx="7675808" cy="1640523"/>
          </a:xfrm>
          <a:prstGeom prst="rect">
            <a:avLst/>
          </a:prstGeom>
        </p:spPr>
      </p:pic>
      <p:sp>
        <p:nvSpPr>
          <p:cNvPr id="7" name="CuadroTexto 6">
            <a:extLst>
              <a:ext uri="{FF2B5EF4-FFF2-40B4-BE49-F238E27FC236}">
                <a16:creationId xmlns:a16="http://schemas.microsoft.com/office/drawing/2014/main" xmlns="" id="{BA5A1D27-D484-4A7B-B3B4-6E2885EEA708}"/>
              </a:ext>
            </a:extLst>
          </p:cNvPr>
          <p:cNvSpPr txBox="1"/>
          <p:nvPr/>
        </p:nvSpPr>
        <p:spPr>
          <a:xfrm>
            <a:off x="4285445" y="3429000"/>
            <a:ext cx="6098146" cy="36933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Escalamiento de la información</a:t>
            </a:r>
            <a:endParaRPr lang="es-EC" b="1" dirty="0"/>
          </a:p>
        </p:txBody>
      </p:sp>
    </p:spTree>
    <p:extLst>
      <p:ext uri="{BB962C8B-B14F-4D97-AF65-F5344CB8AC3E}">
        <p14:creationId xmlns:p14="http://schemas.microsoft.com/office/powerpoint/2010/main" val="27684529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213738C9-82E0-4A53-A2BE-24F002F814D9}"/>
              </a:ext>
            </a:extLst>
          </p:cNvPr>
          <p:cNvSpPr txBox="1"/>
          <p:nvPr/>
        </p:nvSpPr>
        <p:spPr>
          <a:xfrm>
            <a:off x="2624070" y="0"/>
            <a:ext cx="6098146" cy="612412"/>
          </a:xfrm>
          <a:prstGeom prst="rect">
            <a:avLst/>
          </a:prstGeom>
          <a:noFill/>
        </p:spPr>
        <p:txBody>
          <a:bodyPr wrap="square">
            <a:spAutoFit/>
          </a:bodyPr>
          <a:lstStyle/>
          <a:p>
            <a:pPr algn="ctr">
              <a:lnSpc>
                <a:spcPct val="200000"/>
              </a:lnSpc>
              <a:spcBef>
                <a:spcPts val="1200"/>
              </a:spcBef>
              <a:spcAft>
                <a:spcPts val="1200"/>
              </a:spcAft>
            </a:pPr>
            <a:r>
              <a:rPr lang="es-EC" sz="2000" b="1" kern="0" dirty="0">
                <a:effectLst/>
                <a:latin typeface="Arial" panose="020B0604020202020204" pitchFamily="34" charset="0"/>
                <a:ea typeface="Yu Gothic Light" panose="020B0300000000000000" pitchFamily="34" charset="-128"/>
                <a:cs typeface="Arial" panose="020B0604020202020204" pitchFamily="34" charset="0"/>
              </a:rPr>
              <a:t>INGENIERÍA BÁSICA </a:t>
            </a:r>
            <a:endParaRPr lang="es-EC" sz="2000" b="1" kern="0"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80EF3B7A-B0F3-4092-AE7D-E0C73A69BC6E}"/>
              </a:ext>
            </a:extLst>
          </p:cNvPr>
          <p:cNvSpPr txBox="1"/>
          <p:nvPr/>
        </p:nvSpPr>
        <p:spPr>
          <a:xfrm>
            <a:off x="1214907" y="995000"/>
            <a:ext cx="9762185" cy="4867999"/>
          </a:xfrm>
          <a:prstGeom prst="rect">
            <a:avLst/>
          </a:prstGeom>
          <a:noFill/>
        </p:spPr>
        <p:txBody>
          <a:bodyPr wrap="square">
            <a:spAutoFit/>
          </a:bodyPr>
          <a:lstStyle/>
          <a:p>
            <a:pPr>
              <a:lnSpc>
                <a:spcPct val="15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Diseño Térmico</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el desarrollo del diseño térmico se debe tomar en cuenta los siguientes parámetros:</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Presión de trabajo requerida en el reservorio: 22 psi.</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Flujo másico de vapor: 3,22 kg/h. </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Poder calorífico inferior LHV del combustible (GLP): 10830 kcal/kg (45312,72 kJ/kg).</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Flujo másico de combustible: 0,231 kg/h.</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Temperatura ambiente: 20°C.</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Geometría del sistema.</a:t>
            </a: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Presión máxima de trabajo en la caldera: 30 psi (206,843 kPa).</a:t>
            </a: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Línea de vapor con accesorios: Válvula reguladora de presión (0 a 100 psi), manómetros, válvula solenoide y válvula de seguridad.  </a:t>
            </a:r>
          </a:p>
        </p:txBody>
      </p:sp>
    </p:spTree>
    <p:extLst>
      <p:ext uri="{BB962C8B-B14F-4D97-AF65-F5344CB8AC3E}">
        <p14:creationId xmlns:p14="http://schemas.microsoft.com/office/powerpoint/2010/main" val="73413115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1C54D425-4144-4297-9C8F-1B3ED27E68E5}"/>
              </a:ext>
            </a:extLst>
          </p:cNvPr>
          <p:cNvSpPr txBox="1"/>
          <p:nvPr/>
        </p:nvSpPr>
        <p:spPr>
          <a:xfrm>
            <a:off x="1184857" y="904697"/>
            <a:ext cx="9170964" cy="2375009"/>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	Para el diseño mecánico del recipiente de generación vapor se va a seguir los lineamientos establecidos del código ASME Sección VIII </a:t>
            </a:r>
            <a:r>
              <a:rPr lang="es-EC" sz="1800" dirty="0" err="1">
                <a:effectLst/>
                <a:latin typeface="Arial" panose="020B0604020202020204" pitchFamily="34" charset="0"/>
                <a:ea typeface="Calibri" panose="020F0502020204030204" pitchFamily="34" charset="0"/>
              </a:rPr>
              <a:t>Div</a:t>
            </a:r>
            <a:r>
              <a:rPr lang="es-EC" sz="1800" dirty="0">
                <a:effectLst/>
                <a:latin typeface="Arial" panose="020B0604020202020204" pitchFamily="34" charset="0"/>
                <a:ea typeface="Calibri" panose="020F0502020204030204" pitchFamily="34" charset="0"/>
              </a:rPr>
              <a:t>. 2.</a:t>
            </a:r>
          </a:p>
          <a:p>
            <a:pPr indent="450215">
              <a:lnSpc>
                <a:spcPct val="150000"/>
              </a:lnSpc>
              <a:spcAft>
                <a:spcPts val="800"/>
              </a:spcAft>
            </a:pPr>
            <a:r>
              <a:rPr lang="es-EC" sz="1800" dirty="0">
                <a:effectLst/>
                <a:latin typeface="Arial" panose="020B0604020202020204" pitchFamily="34" charset="0"/>
                <a:ea typeface="Calibri" panose="020F0502020204030204" pitchFamily="34" charset="0"/>
              </a:rPr>
              <a:t>Los requerimientos para el diseño del recipiente son:</a:t>
            </a: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Diámetro externo de 370 </a:t>
            </a:r>
            <a:r>
              <a:rPr lang="es-EC" dirty="0" err="1">
                <a:effectLst/>
                <a:latin typeface="Arial" panose="020B0604020202020204" pitchFamily="34" charset="0"/>
                <a:ea typeface="Calibri" panose="020F0502020204030204" pitchFamily="34" charset="0"/>
              </a:rPr>
              <a:t>mm.</a:t>
            </a:r>
            <a:endParaRPr lang="es-EC" dirty="0">
              <a:effectLst/>
              <a:latin typeface="Arial" panose="020B0604020202020204" pitchFamily="34" charset="0"/>
              <a:ea typeface="Calibri" panose="020F0502020204030204" pitchFamily="34" charset="0"/>
            </a:endParaRP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Presión máxima de operación 30 Psi (206,843 kPa).</a:t>
            </a:r>
          </a:p>
          <a:p>
            <a:pPr marL="1257300" lvl="2" indent="-342900">
              <a:spcAft>
                <a:spcPts val="800"/>
              </a:spcAft>
              <a:buFont typeface="Symbol" panose="05050102010706020507" pitchFamily="18" charset="2"/>
              <a:buChar char=""/>
            </a:pPr>
            <a:r>
              <a:rPr lang="es-EC" dirty="0">
                <a:effectLst/>
                <a:latin typeface="Arial" panose="020B0604020202020204" pitchFamily="34" charset="0"/>
                <a:ea typeface="Calibri" panose="020F0502020204030204" pitchFamily="34" charset="0"/>
              </a:rPr>
              <a:t>Material Acero SA36</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xmlns="" id="{DE7BD773-3CDD-4F5D-B652-4252CC2A97F4}"/>
                  </a:ext>
                </a:extLst>
              </p:cNvPr>
              <p:cNvSpPr txBox="1"/>
              <p:nvPr/>
            </p:nvSpPr>
            <p:spPr>
              <a:xfrm>
                <a:off x="1841679" y="3693016"/>
                <a:ext cx="9147219"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𝑡</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𝐷</m:t>
                          </m:r>
                        </m:num>
                        <m:den>
                          <m:r>
                            <a:rPr lang="es-EC" i="0">
                              <a:latin typeface="Cambria Math" panose="02040503050406030204" pitchFamily="18" charset="0"/>
                            </a:rPr>
                            <m:t>2</m:t>
                          </m:r>
                        </m:den>
                      </m:f>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𝑒𝑥𝑝</m:t>
                          </m:r>
                          <m:d>
                            <m:dPr>
                              <m:begChr m:val="["/>
                              <m:endChr m:val="]"/>
                              <m:ctrlPr>
                                <a:rPr lang="es-EC" i="1">
                                  <a:solidFill>
                                    <a:srgbClr val="836967"/>
                                  </a:solidFill>
                                  <a:latin typeface="Cambria Math" panose="02040503050406030204" pitchFamily="18" charset="0"/>
                                </a:rPr>
                              </m:ctrlPr>
                            </m:dPr>
                            <m:e>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𝑃</m:t>
                                  </m:r>
                                </m:num>
                                <m:den>
                                  <m:r>
                                    <a:rPr lang="es-EC" i="1">
                                      <a:latin typeface="Cambria Math" panose="02040503050406030204" pitchFamily="18" charset="0"/>
                                    </a:rPr>
                                    <m:t>𝑆𝐸</m:t>
                                  </m:r>
                                </m:den>
                              </m:f>
                            </m:e>
                          </m:d>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𝐶𝐴</m:t>
                      </m:r>
                      <m:r>
                        <a:rPr lang="es-EC" b="0" i="1" smtClean="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362 [</m:t>
                          </m:r>
                          <m:r>
                            <a:rPr lang="es-EC" i="1">
                              <a:latin typeface="Cambria Math" panose="02040503050406030204" pitchFamily="18" charset="0"/>
                            </a:rPr>
                            <m:t>𝑚𝑚</m:t>
                          </m:r>
                          <m:r>
                            <a:rPr lang="es-EC" i="1">
                              <a:latin typeface="Cambria Math" panose="02040503050406030204" pitchFamily="18" charset="0"/>
                            </a:rPr>
                            <m:t>]</m:t>
                          </m:r>
                        </m:num>
                        <m:den>
                          <m:r>
                            <a:rPr lang="es-EC" i="1">
                              <a:latin typeface="Cambria Math" panose="02040503050406030204" pitchFamily="18" charset="0"/>
                            </a:rPr>
                            <m:t>2</m:t>
                          </m:r>
                        </m:den>
                      </m:f>
                      <m:d>
                        <m:dPr>
                          <m:ctrlPr>
                            <a:rPr lang="es-EC" i="1">
                              <a:latin typeface="Cambria Math" panose="02040503050406030204" pitchFamily="18" charset="0"/>
                            </a:rPr>
                          </m:ctrlPr>
                        </m:dPr>
                        <m:e>
                          <m:r>
                            <a:rPr lang="es-EC" i="1">
                              <a:latin typeface="Cambria Math" panose="02040503050406030204" pitchFamily="18" charset="0"/>
                            </a:rPr>
                            <m:t>𝑒𝑥𝑝</m:t>
                          </m:r>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227,527 [</m:t>
                                  </m:r>
                                  <m:r>
                                    <a:rPr lang="es-EC" i="1">
                                      <a:latin typeface="Cambria Math" panose="02040503050406030204" pitchFamily="18" charset="0"/>
                                    </a:rPr>
                                    <m:t>𝑘𝑃𝑎</m:t>
                                  </m:r>
                                  <m:r>
                                    <a:rPr lang="es-EC" i="1">
                                      <a:latin typeface="Cambria Math" panose="02040503050406030204" pitchFamily="18" charset="0"/>
                                    </a:rPr>
                                    <m:t>]</m:t>
                                  </m:r>
                                </m:num>
                                <m:den>
                                  <m:r>
                                    <a:rPr lang="es-EC" i="1">
                                      <a:latin typeface="Cambria Math" panose="02040503050406030204" pitchFamily="18" charset="0"/>
                                    </a:rPr>
                                    <m:t>114</m:t>
                                  </m:r>
                                  <m:d>
                                    <m:dPr>
                                      <m:begChr m:val="["/>
                                      <m:endChr m:val="]"/>
                                      <m:ctrlPr>
                                        <a:rPr lang="es-EC" i="1">
                                          <a:latin typeface="Cambria Math" panose="02040503050406030204" pitchFamily="18" charset="0"/>
                                        </a:rPr>
                                      </m:ctrlPr>
                                    </m:dPr>
                                    <m:e>
                                      <m:r>
                                        <a:rPr lang="es-EC" i="1">
                                          <a:latin typeface="Cambria Math" panose="02040503050406030204" pitchFamily="18" charset="0"/>
                                        </a:rPr>
                                        <m:t>𝑀𝑃𝑎</m:t>
                                      </m:r>
                                    </m:e>
                                  </m:d>
                                  <m:r>
                                    <a:rPr lang="es-EC" i="1">
                                      <a:latin typeface="Cambria Math" panose="02040503050406030204" pitchFamily="18" charset="0"/>
                                    </a:rPr>
                                    <m:t>×1</m:t>
                                  </m:r>
                                </m:den>
                              </m:f>
                            </m:e>
                          </m:d>
                          <m:r>
                            <a:rPr lang="es-EC" i="1">
                              <a:latin typeface="Cambria Math" panose="02040503050406030204" pitchFamily="18" charset="0"/>
                            </a:rPr>
                            <m:t>−1</m:t>
                          </m:r>
                        </m:e>
                      </m:d>
                      <m:r>
                        <a:rPr lang="es-EC" i="1">
                          <a:latin typeface="Cambria Math" panose="02040503050406030204" pitchFamily="18" charset="0"/>
                        </a:rPr>
                        <m:t>+1,5 [</m:t>
                      </m:r>
                      <m:r>
                        <a:rPr lang="es-EC" i="1">
                          <a:latin typeface="Cambria Math" panose="02040503050406030204" pitchFamily="18" charset="0"/>
                        </a:rPr>
                        <m:t>𝑚𝑚</m:t>
                      </m:r>
                      <m:r>
                        <a:rPr lang="es-EC" i="1">
                          <a:latin typeface="Cambria Math" panose="02040503050406030204" pitchFamily="18" charset="0"/>
                        </a:rPr>
                        <m:t>]=1,86 </m:t>
                      </m:r>
                      <m:r>
                        <a:rPr lang="es-EC" i="1">
                          <a:latin typeface="Cambria Math" panose="02040503050406030204" pitchFamily="18" charset="0"/>
                        </a:rPr>
                        <m:t>𝑚𝑚</m:t>
                      </m:r>
                    </m:oMath>
                  </m:oMathPara>
                </a14:m>
                <a:endParaRPr lang="es-EC" dirty="0"/>
              </a:p>
            </p:txBody>
          </p:sp>
        </mc:Choice>
        <mc:Fallback xmlns="">
          <p:sp>
            <p:nvSpPr>
              <p:cNvPr id="6" name="CuadroTexto 5">
                <a:extLst>
                  <a:ext uri="{FF2B5EF4-FFF2-40B4-BE49-F238E27FC236}">
                    <a16:creationId xmlns:a16="http://schemas.microsoft.com/office/drawing/2014/main" id="{DE7BD773-3CDD-4F5D-B652-4252CC2A97F4}"/>
                  </a:ext>
                </a:extLst>
              </p:cNvPr>
              <p:cNvSpPr txBox="1">
                <a:spLocks noRot="1" noChangeAspect="1" noMove="1" noResize="1" noEditPoints="1" noAdjustHandles="1" noChangeArrowheads="1" noChangeShapeType="1" noTextEdit="1"/>
              </p:cNvSpPr>
              <p:nvPr/>
            </p:nvSpPr>
            <p:spPr>
              <a:xfrm>
                <a:off x="1841679" y="3693016"/>
                <a:ext cx="9147219" cy="714683"/>
              </a:xfrm>
              <a:prstGeom prst="rect">
                <a:avLst/>
              </a:prstGeom>
              <a:blipFill>
                <a:blip r:embed="rId5"/>
                <a:stretch>
                  <a:fillRect/>
                </a:stretch>
              </a:blipFill>
            </p:spPr>
            <p:txBody>
              <a:bodyPr/>
              <a:lstStyle/>
              <a:p>
                <a:r>
                  <a:rPr lang="es-EC">
                    <a:noFill/>
                  </a:rPr>
                  <a:t> </a:t>
                </a:r>
              </a:p>
            </p:txBody>
          </p:sp>
        </mc:Fallback>
      </mc:AlternateContent>
      <p:sp>
        <p:nvSpPr>
          <p:cNvPr id="8" name="CuadroTexto 7">
            <a:extLst>
              <a:ext uri="{FF2B5EF4-FFF2-40B4-BE49-F238E27FC236}">
                <a16:creationId xmlns:a16="http://schemas.microsoft.com/office/drawing/2014/main" xmlns="" id="{AD152151-2410-4D24-ABDF-AA91F223F79C}"/>
              </a:ext>
            </a:extLst>
          </p:cNvPr>
          <p:cNvSpPr txBox="1"/>
          <p:nvPr/>
        </p:nvSpPr>
        <p:spPr>
          <a:xfrm>
            <a:off x="834763" y="3096813"/>
            <a:ext cx="6098146" cy="560410"/>
          </a:xfrm>
          <a:prstGeom prst="rect">
            <a:avLst/>
          </a:prstGeom>
          <a:noFill/>
        </p:spPr>
        <p:txBody>
          <a:bodyPr wrap="square">
            <a:spAutoFit/>
          </a:bodyPr>
          <a:lstStyle/>
          <a:p>
            <a:pPr>
              <a:lnSpc>
                <a:spcPct val="20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Cálculo del espesor del cuerpo del recipiente</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10" name="CuadroTexto 9">
            <a:extLst>
              <a:ext uri="{FF2B5EF4-FFF2-40B4-BE49-F238E27FC236}">
                <a16:creationId xmlns:a16="http://schemas.microsoft.com/office/drawing/2014/main" xmlns="" id="{6F644C47-F085-40B0-89BE-F7F006DD1C5C}"/>
              </a:ext>
            </a:extLst>
          </p:cNvPr>
          <p:cNvSpPr txBox="1"/>
          <p:nvPr/>
        </p:nvSpPr>
        <p:spPr>
          <a:xfrm>
            <a:off x="4890752" y="50810"/>
            <a:ext cx="6098146" cy="456535"/>
          </a:xfrm>
          <a:prstGeom prst="rect">
            <a:avLst/>
          </a:prstGeom>
          <a:noFill/>
        </p:spPr>
        <p:txBody>
          <a:bodyPr wrap="square">
            <a:spAutoFit/>
          </a:bodyPr>
          <a:lstStyle/>
          <a:p>
            <a:pPr>
              <a:lnSpc>
                <a:spcPct val="15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Diseño Mecánico</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12" name="CuadroTexto 11">
            <a:extLst>
              <a:ext uri="{FF2B5EF4-FFF2-40B4-BE49-F238E27FC236}">
                <a16:creationId xmlns:a16="http://schemas.microsoft.com/office/drawing/2014/main" xmlns="" id="{2D783FD8-5153-46C6-A9E3-775C9882D50C}"/>
              </a:ext>
            </a:extLst>
          </p:cNvPr>
          <p:cNvSpPr txBox="1"/>
          <p:nvPr/>
        </p:nvSpPr>
        <p:spPr>
          <a:xfrm>
            <a:off x="834763" y="4274539"/>
            <a:ext cx="6098146" cy="560410"/>
          </a:xfrm>
          <a:prstGeom prst="rect">
            <a:avLst/>
          </a:prstGeom>
          <a:noFill/>
        </p:spPr>
        <p:txBody>
          <a:bodyPr wrap="square">
            <a:spAutoFit/>
          </a:bodyPr>
          <a:lstStyle/>
          <a:p>
            <a:pPr>
              <a:lnSpc>
                <a:spcPct val="20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Cálculo del espesor de la cabeza del recipiente</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14" name="CuadroTexto 13">
            <a:extLst>
              <a:ext uri="{FF2B5EF4-FFF2-40B4-BE49-F238E27FC236}">
                <a16:creationId xmlns:a16="http://schemas.microsoft.com/office/drawing/2014/main" xmlns="" id="{1578D569-C066-49C2-BC41-1A049684A5A6}"/>
              </a:ext>
            </a:extLst>
          </p:cNvPr>
          <p:cNvSpPr txBox="1"/>
          <p:nvPr/>
        </p:nvSpPr>
        <p:spPr>
          <a:xfrm>
            <a:off x="982936" y="4761986"/>
            <a:ext cx="10864704"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espesor mínimo de cabezales utilizados en el servicio de vapor, fabricados con materiales de acero al carbono o de baja aleación será de 2,4 mm (0,0938 </a:t>
            </a:r>
            <a:r>
              <a:rPr lang="es-EC" sz="1800" dirty="0" err="1">
                <a:effectLst/>
                <a:latin typeface="Arial" panose="020B0604020202020204" pitchFamily="34" charset="0"/>
                <a:ea typeface="Calibri" panose="020F0502020204030204" pitchFamily="34" charset="0"/>
              </a:rPr>
              <a:t>pulg</a:t>
            </a:r>
            <a:r>
              <a:rPr lang="es-EC" sz="1800" dirty="0">
                <a:effectLst/>
                <a:latin typeface="Arial" panose="020B0604020202020204" pitchFamily="34" charset="0"/>
                <a:ea typeface="Calibri" panose="020F0502020204030204" pitchFamily="34" charset="0"/>
              </a:rPr>
              <a:t>.) sin incluir ningún margen de corrosión. </a:t>
            </a:r>
            <a:r>
              <a:rPr lang="en-US" sz="1800" dirty="0">
                <a:effectLst/>
                <a:latin typeface="Arial" panose="020B0604020202020204" pitchFamily="34" charset="0"/>
                <a:ea typeface="Calibri" panose="020F0502020204030204" pitchFamily="34" charset="0"/>
              </a:rPr>
              <a:t>(ASME, Boiler and Pressure Vessel Code Section VIII Division 2 Alternative Rules, 2010)</a:t>
            </a:r>
            <a:endParaRPr lang="es-EC"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27206844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0C9661E5-126F-4355-9C80-CD8168042992}"/>
              </a:ext>
            </a:extLst>
          </p:cNvPr>
          <p:cNvSpPr txBox="1"/>
          <p:nvPr/>
        </p:nvSpPr>
        <p:spPr>
          <a:xfrm>
            <a:off x="1025032" y="720449"/>
            <a:ext cx="10824738"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Como se eligió un espesor de aislante de 2 cm vamos a utilizar el método de analogía eléctrica, el cual es la suma de las resistencias en serie, para determinar el flujo de calor desde el interior de la caldera hasta la superficie externa.</a:t>
            </a:r>
          </a:p>
        </p:txBody>
      </p:sp>
      <p:pic>
        <p:nvPicPr>
          <p:cNvPr id="6" name="Imagen 5">
            <a:extLst>
              <a:ext uri="{FF2B5EF4-FFF2-40B4-BE49-F238E27FC236}">
                <a16:creationId xmlns:a16="http://schemas.microsoft.com/office/drawing/2014/main" xmlns="" id="{F8FA54D9-992E-4A91-A1A7-9B8906BCA82F}"/>
              </a:ext>
            </a:extLst>
          </p:cNvPr>
          <p:cNvPicPr/>
          <p:nvPr/>
        </p:nvPicPr>
        <p:blipFill rotWithShape="1">
          <a:blip r:embed="rId5"/>
          <a:srcRect l="31062" t="11072" r="29361" b="6725"/>
          <a:stretch/>
        </p:blipFill>
        <p:spPr bwMode="auto">
          <a:xfrm>
            <a:off x="8636102" y="1718022"/>
            <a:ext cx="3515932" cy="369989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xmlns="" id="{690CDD69-1727-4663-A598-31B51488FE90}"/>
                  </a:ext>
                </a:extLst>
              </p:cNvPr>
              <p:cNvSpPr txBox="1"/>
              <p:nvPr/>
            </p:nvSpPr>
            <p:spPr>
              <a:xfrm>
                <a:off x="1327296" y="1970128"/>
                <a:ext cx="6098146" cy="9208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𝑡𝑜𝑡𝑎𝑙</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r>
                            <a:rPr lang="es-EC" i="1">
                              <a:latin typeface="Cambria Math" panose="02040503050406030204" pitchFamily="18" charset="0"/>
                            </a:rPr>
                            <m:t>𝜋</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𝑟</m:t>
                              </m:r>
                            </m:e>
                            <m:sub>
                              <m:r>
                                <a:rPr lang="es-EC" i="0">
                                  <a:latin typeface="Cambria Math" panose="02040503050406030204" pitchFamily="18" charset="0"/>
                                </a:rPr>
                                <m:t>3</m:t>
                              </m:r>
                            </m:sub>
                          </m:sSub>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𝑐𝑢𝑒𝑝𝑜</m:t>
                              </m:r>
                            </m:sub>
                          </m:sSub>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h</m:t>
                              </m:r>
                            </m:e>
                            <m:sub>
                              <m:r>
                                <a:rPr lang="es-EC" i="0">
                                  <a:latin typeface="Cambria Math" panose="02040503050406030204" pitchFamily="18" charset="0"/>
                                </a:rPr>
                                <m:t>2</m:t>
                              </m:r>
                            </m:sub>
                          </m:sSub>
                        </m:den>
                      </m:f>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func>
                            <m:funcPr>
                              <m:ctrlPr>
                                <a:rPr lang="es-EC" i="1">
                                  <a:latin typeface="Cambria Math" panose="02040503050406030204" pitchFamily="18" charset="0"/>
                                </a:rPr>
                              </m:ctrlPr>
                            </m:funcPr>
                            <m:fName>
                              <m:r>
                                <m:rPr>
                                  <m:sty m:val="p"/>
                                </m:rPr>
                                <a:rPr lang="es-EC" i="0">
                                  <a:latin typeface="Cambria Math" panose="02040503050406030204" pitchFamily="18" charset="0"/>
                                </a:rPr>
                                <m:t>ln</m:t>
                              </m:r>
                            </m:fName>
                            <m:e>
                              <m:d>
                                <m:dPr>
                                  <m:ctrlPr>
                                    <a:rPr lang="es-EC" i="1">
                                      <a:solidFill>
                                        <a:srgbClr val="836967"/>
                                      </a:solidFill>
                                      <a:latin typeface="Cambria Math" panose="02040503050406030204" pitchFamily="18" charset="0"/>
                                    </a:rPr>
                                  </m:ctrlPr>
                                </m:dPr>
                                <m:e>
                                  <m:f>
                                    <m:fPr>
                                      <m:ctrlPr>
                                        <a:rPr lang="es-EC" i="1">
                                          <a:solidFill>
                                            <a:srgbClr val="836967"/>
                                          </a:solidFill>
                                          <a:latin typeface="Cambria Math" panose="02040503050406030204" pitchFamily="18" charset="0"/>
                                        </a:rPr>
                                      </m:ctrlPr>
                                    </m:fPr>
                                    <m:num>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𝑟</m:t>
                                          </m:r>
                                        </m:e>
                                        <m:sub>
                                          <m:r>
                                            <a:rPr lang="es-EC" i="0">
                                              <a:latin typeface="Cambria Math" panose="02040503050406030204" pitchFamily="18" charset="0"/>
                                            </a:rPr>
                                            <m:t>4</m:t>
                                          </m:r>
                                        </m:sub>
                                      </m:sSub>
                                    </m:num>
                                    <m:den>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𝑟</m:t>
                                          </m:r>
                                        </m:e>
                                        <m:sub>
                                          <m:r>
                                            <a:rPr lang="es-EC" i="0">
                                              <a:latin typeface="Cambria Math" panose="02040503050406030204" pitchFamily="18" charset="0"/>
                                            </a:rPr>
                                            <m:t>3</m:t>
                                          </m:r>
                                        </m:sub>
                                      </m:sSub>
                                    </m:den>
                                  </m:f>
                                </m:e>
                              </m:d>
                            </m:e>
                          </m:func>
                        </m:num>
                        <m:den>
                          <m:r>
                            <a:rPr lang="es-EC" i="0">
                              <a:latin typeface="Cambria Math" panose="02040503050406030204" pitchFamily="18" charset="0"/>
                            </a:rPr>
                            <m:t>2</m:t>
                          </m:r>
                          <m:r>
                            <a:rPr lang="es-EC" i="1">
                              <a:latin typeface="Cambria Math" panose="02040503050406030204" pitchFamily="18" charset="0"/>
                            </a:rPr>
                            <m:t>𝜋</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𝑐𝑢𝑒𝑝𝑜</m:t>
                              </m:r>
                            </m:sub>
                          </m:sSub>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𝑎𝑖𝑠𝑙𝑎𝑛𝑡𝑒</m:t>
                              </m:r>
                            </m:sub>
                          </m:sSub>
                        </m:den>
                      </m:f>
                    </m:oMath>
                  </m:oMathPara>
                </a14:m>
                <a:endParaRPr lang="es-EC" dirty="0"/>
              </a:p>
            </p:txBody>
          </p:sp>
        </mc:Choice>
        <mc:Fallback xmlns="">
          <p:sp>
            <p:nvSpPr>
              <p:cNvPr id="7" name="CuadroTexto 6">
                <a:extLst>
                  <a:ext uri="{FF2B5EF4-FFF2-40B4-BE49-F238E27FC236}">
                    <a16:creationId xmlns:a16="http://schemas.microsoft.com/office/drawing/2014/main" id="{690CDD69-1727-4663-A598-31B51488FE90}"/>
                  </a:ext>
                </a:extLst>
              </p:cNvPr>
              <p:cNvSpPr txBox="1">
                <a:spLocks noRot="1" noChangeAspect="1" noMove="1" noResize="1" noEditPoints="1" noAdjustHandles="1" noChangeArrowheads="1" noChangeShapeType="1" noTextEdit="1"/>
              </p:cNvSpPr>
              <p:nvPr/>
            </p:nvSpPr>
            <p:spPr>
              <a:xfrm>
                <a:off x="1327296" y="1970128"/>
                <a:ext cx="6098146" cy="920893"/>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xmlns="" id="{A2279637-F221-45B1-8509-1E7F953A5387}"/>
                  </a:ext>
                </a:extLst>
              </p:cNvPr>
              <p:cNvSpPr txBox="1"/>
              <p:nvPr/>
            </p:nvSpPr>
            <p:spPr>
              <a:xfrm>
                <a:off x="1327296" y="3074640"/>
                <a:ext cx="6098146" cy="7087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𝑡𝑜𝑡𝑎𝑙</m:t>
                          </m:r>
                        </m:sub>
                      </m:sSub>
                      <m:r>
                        <a:rPr lang="es-EC" i="0">
                          <a:latin typeface="Cambria Math" panose="02040503050406030204" pitchFamily="18" charset="0"/>
                        </a:rPr>
                        <m:t>=0,742</m:t>
                      </m:r>
                      <m:d>
                        <m:dPr>
                          <m:begChr m:val="["/>
                          <m:endChr m:val="]"/>
                          <m:ctrlPr>
                            <a:rPr lang="es-EC" i="1">
                              <a:solidFill>
                                <a:srgbClr val="836967"/>
                              </a:solidFill>
                              <a:latin typeface="Cambria Math" panose="02040503050406030204" pitchFamily="18" charset="0"/>
                            </a:rPr>
                          </m:ctrlPr>
                        </m:dPr>
                        <m:e>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𝑘</m:t>
                              </m:r>
                            </m:num>
                            <m:den>
                              <m:r>
                                <a:rPr lang="es-EC" i="1">
                                  <a:latin typeface="Cambria Math" panose="02040503050406030204" pitchFamily="18" charset="0"/>
                                </a:rPr>
                                <m:t>𝑊</m:t>
                              </m:r>
                            </m:den>
                          </m:f>
                        </m:e>
                      </m:d>
                    </m:oMath>
                  </m:oMathPara>
                </a14:m>
                <a:endParaRPr lang="es-EC" dirty="0"/>
              </a:p>
            </p:txBody>
          </p:sp>
        </mc:Choice>
        <mc:Fallback xmlns="">
          <p:sp>
            <p:nvSpPr>
              <p:cNvPr id="9" name="CuadroTexto 8">
                <a:extLst>
                  <a:ext uri="{FF2B5EF4-FFF2-40B4-BE49-F238E27FC236}">
                    <a16:creationId xmlns:a16="http://schemas.microsoft.com/office/drawing/2014/main" id="{A2279637-F221-45B1-8509-1E7F953A5387}"/>
                  </a:ext>
                </a:extLst>
              </p:cNvPr>
              <p:cNvSpPr txBox="1">
                <a:spLocks noRot="1" noChangeAspect="1" noMove="1" noResize="1" noEditPoints="1" noAdjustHandles="1" noChangeArrowheads="1" noChangeShapeType="1" noTextEdit="1"/>
              </p:cNvSpPr>
              <p:nvPr/>
            </p:nvSpPr>
            <p:spPr>
              <a:xfrm>
                <a:off x="1327296" y="3074640"/>
                <a:ext cx="6098146" cy="708720"/>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xmlns="" id="{12193258-D823-4114-B66B-EC1773A970EB}"/>
                  </a:ext>
                </a:extLst>
              </p:cNvPr>
              <p:cNvSpPr txBox="1"/>
              <p:nvPr/>
            </p:nvSpPr>
            <p:spPr>
              <a:xfrm>
                <a:off x="1474633" y="3818316"/>
                <a:ext cx="6098146" cy="3907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r>
                            <a:rPr lang="es-EC" i="0">
                              <a:latin typeface="Cambria Math" panose="02040503050406030204" pitchFamily="18" charset="0"/>
                            </a:rPr>
                            <m:t>2</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r>
                            <a:rPr lang="es-EC" i="0">
                              <a:latin typeface="Cambria Math" panose="02040503050406030204" pitchFamily="18" charset="0"/>
                            </a:rPr>
                            <m:t>1</m:t>
                          </m:r>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𝑝𝑎𝑟𝑒𝑑</m:t>
                          </m:r>
                        </m:sub>
                      </m:sSub>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𝑅</m:t>
                          </m:r>
                        </m:e>
                        <m:sub>
                          <m:r>
                            <a:rPr lang="es-EC" i="1">
                              <a:latin typeface="Cambria Math" panose="02040503050406030204" pitchFamily="18" charset="0"/>
                            </a:rPr>
                            <m:t>𝑡𝑜𝑡𝑎𝑙</m:t>
                          </m:r>
                        </m:sub>
                      </m:sSub>
                    </m:oMath>
                  </m:oMathPara>
                </a14:m>
                <a:endParaRPr lang="es-EC" dirty="0"/>
              </a:p>
            </p:txBody>
          </p:sp>
        </mc:Choice>
        <mc:Fallback xmlns="">
          <p:sp>
            <p:nvSpPr>
              <p:cNvPr id="11" name="CuadroTexto 10">
                <a:extLst>
                  <a:ext uri="{FF2B5EF4-FFF2-40B4-BE49-F238E27FC236}">
                    <a16:creationId xmlns:a16="http://schemas.microsoft.com/office/drawing/2014/main" id="{12193258-D823-4114-B66B-EC1773A970EB}"/>
                  </a:ext>
                </a:extLst>
              </p:cNvPr>
              <p:cNvSpPr txBox="1">
                <a:spLocks noRot="1" noChangeAspect="1" noMove="1" noResize="1" noEditPoints="1" noAdjustHandles="1" noChangeArrowheads="1" noChangeShapeType="1" noTextEdit="1"/>
              </p:cNvSpPr>
              <p:nvPr/>
            </p:nvSpPr>
            <p:spPr>
              <a:xfrm>
                <a:off x="1474633" y="3818316"/>
                <a:ext cx="6098146" cy="390748"/>
              </a:xfrm>
              <a:prstGeom prst="rect">
                <a:avLst/>
              </a:prstGeom>
              <a:blipFill>
                <a:blip r:embed="rId8"/>
                <a:stretch>
                  <a:fillRect b="-781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xmlns="" id="{93A62765-6CD8-454F-9ED2-E5C1F69E1334}"/>
                  </a:ext>
                </a:extLst>
              </p:cNvPr>
              <p:cNvSpPr txBox="1"/>
              <p:nvPr/>
            </p:nvSpPr>
            <p:spPr>
              <a:xfrm>
                <a:off x="1474633" y="4423677"/>
                <a:ext cx="609814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𝑠</m:t>
                          </m:r>
                          <m:r>
                            <a:rPr lang="es-EC" i="0">
                              <a:latin typeface="Cambria Math" panose="02040503050406030204" pitchFamily="18" charset="0"/>
                            </a:rPr>
                            <m:t>2</m:t>
                          </m:r>
                        </m:sub>
                      </m:sSub>
                      <m:r>
                        <a:rPr lang="es-EC" i="0">
                          <a:latin typeface="Cambria Math" panose="02040503050406030204" pitchFamily="18" charset="0"/>
                        </a:rPr>
                        <m:t>=315,236 </m:t>
                      </m:r>
                      <m:d>
                        <m:dPr>
                          <m:begChr m:val="["/>
                          <m:endChr m:val="]"/>
                          <m:ctrlPr>
                            <a:rPr lang="es-EC" i="1">
                              <a:solidFill>
                                <a:srgbClr val="836967"/>
                              </a:solidFill>
                              <a:latin typeface="Cambria Math" panose="02040503050406030204" pitchFamily="18" charset="0"/>
                            </a:rPr>
                          </m:ctrlPr>
                        </m:dPr>
                        <m:e>
                          <m:r>
                            <a:rPr lang="es-EC" i="1">
                              <a:latin typeface="Cambria Math" panose="02040503050406030204" pitchFamily="18" charset="0"/>
                            </a:rPr>
                            <m:t>𝑘</m:t>
                          </m:r>
                        </m:e>
                      </m:d>
                      <m:r>
                        <a:rPr lang="es-EC" i="0">
                          <a:latin typeface="Cambria Math" panose="02040503050406030204" pitchFamily="18" charset="0"/>
                        </a:rPr>
                        <m:t>=42,236°</m:t>
                      </m:r>
                      <m:r>
                        <a:rPr lang="es-EC" i="1">
                          <a:latin typeface="Cambria Math" panose="02040503050406030204" pitchFamily="18" charset="0"/>
                        </a:rPr>
                        <m:t>𝐶</m:t>
                      </m:r>
                    </m:oMath>
                  </m:oMathPara>
                </a14:m>
                <a:endParaRPr lang="es-EC" dirty="0"/>
              </a:p>
            </p:txBody>
          </p:sp>
        </mc:Choice>
        <mc:Fallback xmlns="">
          <p:sp>
            <p:nvSpPr>
              <p:cNvPr id="13" name="CuadroTexto 12">
                <a:extLst>
                  <a:ext uri="{FF2B5EF4-FFF2-40B4-BE49-F238E27FC236}">
                    <a16:creationId xmlns:a16="http://schemas.microsoft.com/office/drawing/2014/main" id="{93A62765-6CD8-454F-9ED2-E5C1F69E1334}"/>
                  </a:ext>
                </a:extLst>
              </p:cNvPr>
              <p:cNvSpPr txBox="1">
                <a:spLocks noRot="1" noChangeAspect="1" noMove="1" noResize="1" noEditPoints="1" noAdjustHandles="1" noChangeArrowheads="1" noChangeShapeType="1" noTextEdit="1"/>
              </p:cNvSpPr>
              <p:nvPr/>
            </p:nvSpPr>
            <p:spPr>
              <a:xfrm>
                <a:off x="1474633" y="4423677"/>
                <a:ext cx="6098146" cy="369332"/>
              </a:xfrm>
              <a:prstGeom prst="rect">
                <a:avLst/>
              </a:prstGeom>
              <a:blipFill>
                <a:blip r:embed="rId9"/>
                <a:stretch>
                  <a:fillRect b="-1667"/>
                </a:stretch>
              </a:blipFill>
            </p:spPr>
            <p:txBody>
              <a:bodyPr/>
              <a:lstStyle/>
              <a:p>
                <a:r>
                  <a:rPr lang="es-EC">
                    <a:noFill/>
                  </a:rPr>
                  <a:t> </a:t>
                </a:r>
              </a:p>
            </p:txBody>
          </p:sp>
        </mc:Fallback>
      </mc:AlternateContent>
      <p:sp>
        <p:nvSpPr>
          <p:cNvPr id="15" name="CuadroTexto 14">
            <a:extLst>
              <a:ext uri="{FF2B5EF4-FFF2-40B4-BE49-F238E27FC236}">
                <a16:creationId xmlns:a16="http://schemas.microsoft.com/office/drawing/2014/main" xmlns="" id="{E0C907B2-E81D-4BF9-85EC-F549FB396CC7}"/>
              </a:ext>
            </a:extLst>
          </p:cNvPr>
          <p:cNvSpPr txBox="1"/>
          <p:nvPr/>
        </p:nvSpPr>
        <p:spPr>
          <a:xfrm>
            <a:off x="3538470" y="114865"/>
            <a:ext cx="6098146" cy="456535"/>
          </a:xfrm>
          <a:prstGeom prst="rect">
            <a:avLst/>
          </a:prstGeom>
          <a:noFill/>
        </p:spPr>
        <p:txBody>
          <a:bodyPr wrap="square">
            <a:spAutoFit/>
          </a:bodyPr>
          <a:lstStyle/>
          <a:p>
            <a:pPr>
              <a:lnSpc>
                <a:spcPct val="15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Cálculo del espesor para el aislante del caldero</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xmlns="" id="{CD707897-E553-4C02-A415-2001B6FF62FD}"/>
                  </a:ext>
                </a:extLst>
              </p:cNvPr>
              <p:cNvSpPr txBox="1"/>
              <p:nvPr/>
            </p:nvSpPr>
            <p:spPr>
              <a:xfrm>
                <a:off x="719567" y="4774154"/>
                <a:ext cx="8222000" cy="1287532"/>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La temperatura de superficie externa calculada es de </a:t>
                </a:r>
                <a14:m>
                  <m:oMath xmlns:m="http://schemas.openxmlformats.org/officeDocument/2006/math">
                    <m:r>
                      <a:rPr lang="es-EC" sz="1800" i="1">
                        <a:effectLst/>
                        <a:latin typeface="Cambria Math" panose="02040503050406030204" pitchFamily="18" charset="0"/>
                        <a:ea typeface="Calibri" panose="020F0502020204030204" pitchFamily="34" charset="0"/>
                        <a:cs typeface="Arial" panose="020B0604020202020204" pitchFamily="34" charset="0"/>
                      </a:rPr>
                      <m:t>42,236°</m:t>
                    </m:r>
                    <m:r>
                      <a:rPr lang="es-EC" sz="1800" i="1">
                        <a:effectLst/>
                        <a:latin typeface="Cambria Math" panose="02040503050406030204" pitchFamily="18" charset="0"/>
                        <a:ea typeface="Calibri" panose="020F0502020204030204" pitchFamily="34" charset="0"/>
                        <a:cs typeface="Arial" panose="020B0604020202020204" pitchFamily="34" charset="0"/>
                      </a:rPr>
                      <m:t>𝐶</m:t>
                    </m:r>
                    <m:r>
                      <a:rPr lang="es-EC" sz="1800" i="1">
                        <a:effectLst/>
                        <a:latin typeface="Cambria Math" panose="02040503050406030204" pitchFamily="18" charset="0"/>
                        <a:ea typeface="Calibri" panose="020F0502020204030204" pitchFamily="34" charset="0"/>
                        <a:cs typeface="Arial" panose="020B0604020202020204" pitchFamily="34" charset="0"/>
                      </a:rPr>
                      <m:t> </m:t>
                    </m:r>
                  </m:oMath>
                </a14:m>
                <a:r>
                  <a:rPr lang="es-EC" sz="1800" dirty="0">
                    <a:effectLst/>
                    <a:latin typeface="Arial" panose="020B0604020202020204" pitchFamily="34" charset="0"/>
                    <a:ea typeface="Yu Mincho" panose="02020400000000000000" pitchFamily="18" charset="-128"/>
                  </a:rPr>
                  <a:t>valor </a:t>
                </a:r>
                <a:r>
                  <a:rPr lang="es-EC" sz="1800" dirty="0">
                    <a:effectLst/>
                    <a:latin typeface="Arial" panose="020B0604020202020204" pitchFamily="34" charset="0"/>
                    <a:ea typeface="Calibri" panose="020F0502020204030204" pitchFamily="34" charset="0"/>
                  </a:rPr>
                  <a:t>aceptable para el correcto funcionamiento térmico del caldero. Por lo tanto, el espesor del aislante térmico fue el correcto.</a:t>
                </a:r>
                <a:endParaRPr lang="es-EC" dirty="0"/>
              </a:p>
            </p:txBody>
          </p:sp>
        </mc:Choice>
        <mc:Fallback xmlns="">
          <p:sp>
            <p:nvSpPr>
              <p:cNvPr id="17" name="CuadroTexto 16">
                <a:extLst>
                  <a:ext uri="{FF2B5EF4-FFF2-40B4-BE49-F238E27FC236}">
                    <a16:creationId xmlns:a16="http://schemas.microsoft.com/office/drawing/2014/main" id="{CD707897-E553-4C02-A415-2001B6FF62FD}"/>
                  </a:ext>
                </a:extLst>
              </p:cNvPr>
              <p:cNvSpPr txBox="1">
                <a:spLocks noRot="1" noChangeAspect="1" noMove="1" noResize="1" noEditPoints="1" noAdjustHandles="1" noChangeArrowheads="1" noChangeShapeType="1" noTextEdit="1"/>
              </p:cNvSpPr>
              <p:nvPr/>
            </p:nvSpPr>
            <p:spPr>
              <a:xfrm>
                <a:off x="719567" y="4774154"/>
                <a:ext cx="8222000" cy="1287532"/>
              </a:xfrm>
              <a:prstGeom prst="rect">
                <a:avLst/>
              </a:prstGeom>
              <a:blipFill>
                <a:blip r:embed="rId10"/>
                <a:stretch>
                  <a:fillRect l="-593" r="-1408" b="-7109"/>
                </a:stretch>
              </a:blipFill>
            </p:spPr>
            <p:txBody>
              <a:bodyPr/>
              <a:lstStyle/>
              <a:p>
                <a:r>
                  <a:rPr lang="es-EC">
                    <a:noFill/>
                  </a:rPr>
                  <a:t> </a:t>
                </a:r>
              </a:p>
            </p:txBody>
          </p:sp>
        </mc:Fallback>
      </mc:AlternateContent>
    </p:spTree>
    <p:extLst>
      <p:ext uri="{BB962C8B-B14F-4D97-AF65-F5344CB8AC3E}">
        <p14:creationId xmlns:p14="http://schemas.microsoft.com/office/powerpoint/2010/main" val="100223522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4E5187B1-9F66-4C43-88D7-049CE789D7CF}"/>
              </a:ext>
            </a:extLst>
          </p:cNvPr>
          <p:cNvSpPr txBox="1"/>
          <p:nvPr/>
        </p:nvSpPr>
        <p:spPr>
          <a:xfrm>
            <a:off x="4066504" y="0"/>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Cálculo y Diseño del Bastidor </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3E90C7CD-DC1F-4231-BDC3-B4D068C32DC6}"/>
              </a:ext>
            </a:extLst>
          </p:cNvPr>
          <p:cNvSpPr txBox="1"/>
          <p:nvPr/>
        </p:nvSpPr>
        <p:spPr>
          <a:xfrm>
            <a:off x="1522390" y="711159"/>
            <a:ext cx="9849655"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La estructura del bastidor deberá ser capaz de resistir las cargas de todos los componentes del banco de pruebas, para lo cual se usarán criterios del AISC 360-10, 2010, </a:t>
            </a:r>
            <a:r>
              <a:rPr lang="es-EC" sz="1800" dirty="0" err="1">
                <a:effectLst/>
                <a:latin typeface="Arial" panose="020B0604020202020204" pitchFamily="34" charset="0"/>
                <a:ea typeface="Calibri" panose="020F0502020204030204" pitchFamily="34" charset="0"/>
              </a:rPr>
              <a:t>Specification</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for</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Structural</a:t>
            </a:r>
            <a:r>
              <a:rPr lang="es-EC" sz="1800" dirty="0">
                <a:effectLst/>
                <a:latin typeface="Arial" panose="020B0604020202020204" pitchFamily="34" charset="0"/>
                <a:ea typeface="Calibri" panose="020F0502020204030204" pitchFamily="34" charset="0"/>
              </a:rPr>
              <a:t> Steel </a:t>
            </a:r>
            <a:r>
              <a:rPr lang="es-EC" sz="1800" dirty="0" err="1">
                <a:effectLst/>
                <a:latin typeface="Arial" panose="020B0604020202020204" pitchFamily="34" charset="0"/>
                <a:ea typeface="Calibri" panose="020F0502020204030204" pitchFamily="34" charset="0"/>
              </a:rPr>
              <a:t>Buildings</a:t>
            </a:r>
            <a:r>
              <a:rPr lang="es-EC" sz="1800" dirty="0">
                <a:effectLst/>
                <a:latin typeface="Arial" panose="020B0604020202020204" pitchFamily="34" charset="0"/>
                <a:ea typeface="Calibri" panose="020F0502020204030204" pitchFamily="34" charset="0"/>
              </a:rPr>
              <a:t>.</a:t>
            </a:r>
          </a:p>
        </p:txBody>
      </p:sp>
      <p:sp>
        <p:nvSpPr>
          <p:cNvPr id="8" name="CuadroTexto 7">
            <a:extLst>
              <a:ext uri="{FF2B5EF4-FFF2-40B4-BE49-F238E27FC236}">
                <a16:creationId xmlns:a16="http://schemas.microsoft.com/office/drawing/2014/main" xmlns="" id="{38F07E17-59C6-482F-9679-3765E7A984D2}"/>
              </a:ext>
            </a:extLst>
          </p:cNvPr>
          <p:cNvSpPr txBox="1"/>
          <p:nvPr/>
        </p:nvSpPr>
        <p:spPr>
          <a:xfrm>
            <a:off x="530716" y="2149440"/>
            <a:ext cx="6098146" cy="1441420"/>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bastidor tendrá las siguientes dimensiones:</a:t>
            </a: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Longitud: 2000 </a:t>
            </a:r>
            <a:r>
              <a:rPr lang="es-EC" dirty="0" err="1">
                <a:effectLst/>
                <a:latin typeface="Arial" panose="020B0604020202020204" pitchFamily="34" charset="0"/>
                <a:ea typeface="Calibri" panose="020F0502020204030204" pitchFamily="34" charset="0"/>
              </a:rPr>
              <a:t>mm.</a:t>
            </a:r>
            <a:endParaRPr lang="es-EC" dirty="0">
              <a:effectLst/>
              <a:latin typeface="Arial" panose="020B0604020202020204" pitchFamily="34" charset="0"/>
              <a:ea typeface="Calibri" panose="020F0502020204030204" pitchFamily="34" charset="0"/>
            </a:endParaRP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Ancho: 326 </a:t>
            </a:r>
            <a:r>
              <a:rPr lang="es-EC" dirty="0" err="1">
                <a:effectLst/>
                <a:latin typeface="Arial" panose="020B0604020202020204" pitchFamily="34" charset="0"/>
                <a:ea typeface="Calibri" panose="020F0502020204030204" pitchFamily="34" charset="0"/>
              </a:rPr>
              <a:t>mm.</a:t>
            </a:r>
            <a:endParaRPr lang="es-EC" dirty="0">
              <a:effectLst/>
              <a:latin typeface="Arial" panose="020B0604020202020204" pitchFamily="34" charset="0"/>
              <a:ea typeface="Calibri" panose="020F0502020204030204" pitchFamily="34" charset="0"/>
            </a:endParaRPr>
          </a:p>
          <a:p>
            <a:pPr marL="1257300" lvl="2" indent="-342900">
              <a:spcAft>
                <a:spcPts val="800"/>
              </a:spcAft>
              <a:buFont typeface="Symbol" panose="05050102010706020507" pitchFamily="18" charset="2"/>
              <a:buChar char=""/>
            </a:pPr>
            <a:r>
              <a:rPr lang="es-EC" dirty="0">
                <a:effectLst/>
                <a:latin typeface="Arial" panose="020B0604020202020204" pitchFamily="34" charset="0"/>
                <a:ea typeface="Calibri" panose="020F0502020204030204" pitchFamily="34" charset="0"/>
              </a:rPr>
              <a:t>Alto: 900 </a:t>
            </a:r>
            <a:r>
              <a:rPr lang="es-EC" dirty="0" err="1">
                <a:effectLst/>
                <a:latin typeface="Arial" panose="020B0604020202020204" pitchFamily="34" charset="0"/>
                <a:ea typeface="Calibri" panose="020F0502020204030204" pitchFamily="34" charset="0"/>
              </a:rPr>
              <a:t>mm.</a:t>
            </a:r>
            <a:endParaRPr lang="es-EC" dirty="0">
              <a:effectLst/>
              <a:latin typeface="Arial" panose="020B060402020202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xmlns="" id="{197647CA-7C62-4177-93D2-739619EFC314}"/>
              </a:ext>
            </a:extLst>
          </p:cNvPr>
          <p:cNvSpPr txBox="1"/>
          <p:nvPr/>
        </p:nvSpPr>
        <p:spPr>
          <a:xfrm>
            <a:off x="530716" y="3739263"/>
            <a:ext cx="6483573" cy="1995418"/>
          </a:xfrm>
          <a:prstGeom prst="rect">
            <a:avLst/>
          </a:prstGeom>
          <a:noFill/>
        </p:spPr>
        <p:txBody>
          <a:bodyPr wrap="square">
            <a:spAutoFit/>
          </a:bodyPr>
          <a:lstStyle/>
          <a:p>
            <a:pPr indent="457200">
              <a:lnSpc>
                <a:spcPct val="150000"/>
              </a:lnSpc>
              <a:spcAft>
                <a:spcPts val="800"/>
              </a:spcAft>
            </a:pPr>
            <a:r>
              <a:rPr lang="es-EC" dirty="0">
                <a:latin typeface="Arial" panose="020B0604020202020204" pitchFamily="34" charset="0"/>
                <a:ea typeface="Calibri" panose="020F0502020204030204" pitchFamily="34" charset="0"/>
              </a:rPr>
              <a:t>Cargas que soporta el bastidor</a:t>
            </a:r>
            <a:r>
              <a:rPr lang="es-EC" sz="1800" dirty="0">
                <a:effectLst/>
                <a:latin typeface="Arial" panose="020B0604020202020204" pitchFamily="34" charset="0"/>
                <a:ea typeface="Calibri" panose="020F0502020204030204" pitchFamily="34" charset="0"/>
              </a:rPr>
              <a:t>: </a:t>
            </a: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Caldera con un peso de 80 kg.</a:t>
            </a: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Reservorio de vapor 9,13 kg.</a:t>
            </a:r>
          </a:p>
          <a:p>
            <a:pPr marL="1257300" lvl="2" indent="-342900">
              <a:buFont typeface="Symbol" panose="05050102010706020507" pitchFamily="18" charset="2"/>
              <a:buChar char=""/>
            </a:pPr>
            <a:r>
              <a:rPr lang="es-EC" dirty="0">
                <a:effectLst/>
                <a:latin typeface="Arial" panose="020B0604020202020204" pitchFamily="34" charset="0"/>
                <a:ea typeface="Calibri" panose="020F0502020204030204" pitchFamily="34" charset="0"/>
              </a:rPr>
              <a:t>Bomba de agua de 0,5 hp con un peso de 5,5 kg.</a:t>
            </a:r>
          </a:p>
          <a:p>
            <a:pPr marL="1257300" lvl="2" indent="-342900">
              <a:spcAft>
                <a:spcPts val="800"/>
              </a:spcAft>
              <a:buFont typeface="Symbol" panose="05050102010706020507" pitchFamily="18" charset="2"/>
              <a:buChar char=""/>
            </a:pPr>
            <a:r>
              <a:rPr lang="es-EC" dirty="0">
                <a:effectLst/>
                <a:latin typeface="Arial" panose="020B0604020202020204" pitchFamily="34" charset="0"/>
                <a:ea typeface="Calibri" panose="020F0502020204030204" pitchFamily="34" charset="0"/>
              </a:rPr>
              <a:t>Barras de bronce, acero y cobre con un peso total de 7,32kg.   </a:t>
            </a:r>
          </a:p>
        </p:txBody>
      </p:sp>
      <p:pic>
        <p:nvPicPr>
          <p:cNvPr id="13" name="Imagen 12">
            <a:extLst>
              <a:ext uri="{FF2B5EF4-FFF2-40B4-BE49-F238E27FC236}">
                <a16:creationId xmlns:a16="http://schemas.microsoft.com/office/drawing/2014/main" xmlns="" id="{C3BE3B99-C1DF-407D-B3CD-65D0ECB24E8F}"/>
              </a:ext>
            </a:extLst>
          </p:cNvPr>
          <p:cNvPicPr/>
          <p:nvPr/>
        </p:nvPicPr>
        <p:blipFill>
          <a:blip r:embed="rId5"/>
          <a:stretch>
            <a:fillRect/>
          </a:stretch>
        </p:blipFill>
        <p:spPr>
          <a:xfrm>
            <a:off x="7310236" y="1946642"/>
            <a:ext cx="3688323" cy="3585241"/>
          </a:xfrm>
          <a:prstGeom prst="rect">
            <a:avLst/>
          </a:prstGeom>
        </p:spPr>
      </p:pic>
    </p:spTree>
    <p:extLst>
      <p:ext uri="{BB962C8B-B14F-4D97-AF65-F5344CB8AC3E}">
        <p14:creationId xmlns:p14="http://schemas.microsoft.com/office/powerpoint/2010/main" val="391126340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pPr algn="ctr"/>
            <a:r>
              <a:rPr lang="es-EC" dirty="0">
                <a:solidFill>
                  <a:schemeClr val="tx1"/>
                </a:solidFill>
              </a:rPr>
              <a:t>Valores ratio y Deflexión máxima</a:t>
            </a:r>
          </a:p>
        </p:txBody>
      </p:sp>
      <p:pic>
        <p:nvPicPr>
          <p:cNvPr id="4" name="Imagen 3"/>
          <p:cNvPicPr/>
          <p:nvPr/>
        </p:nvPicPr>
        <p:blipFill rotWithShape="1">
          <a:blip r:embed="rId2"/>
          <a:srcRect b="2847"/>
          <a:stretch/>
        </p:blipFill>
        <p:spPr>
          <a:xfrm>
            <a:off x="0" y="1417638"/>
            <a:ext cx="6413500" cy="4767262"/>
          </a:xfrm>
          <a:prstGeom prst="rect">
            <a:avLst/>
          </a:prstGeom>
        </p:spPr>
      </p:pic>
      <p:pic>
        <p:nvPicPr>
          <p:cNvPr id="5" name="Imagen 4"/>
          <p:cNvPicPr/>
          <p:nvPr/>
        </p:nvPicPr>
        <p:blipFill rotWithShape="1">
          <a:blip r:embed="rId3"/>
          <a:srcRect l="2611" t="32188" r="53484" b="9968"/>
          <a:stretch/>
        </p:blipFill>
        <p:spPr bwMode="auto">
          <a:xfrm>
            <a:off x="6096000" y="1322228"/>
            <a:ext cx="5235258" cy="4240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2050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12ACA5DF-1FF6-4E67-8D20-B011AEB3DAB8}"/>
              </a:ext>
            </a:extLst>
          </p:cNvPr>
          <p:cNvSpPr txBox="1"/>
          <p:nvPr/>
        </p:nvSpPr>
        <p:spPr>
          <a:xfrm>
            <a:off x="3332408" y="0"/>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Selección de los materiales para las barras cilíndricas</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F612F589-EA94-4B4C-AEF9-0FE1907D827D}"/>
              </a:ext>
            </a:extLst>
          </p:cNvPr>
          <p:cNvSpPr txBox="1"/>
          <p:nvPr/>
        </p:nvSpPr>
        <p:spPr>
          <a:xfrm>
            <a:off x="1522390" y="929893"/>
            <a:ext cx="9147219" cy="1703030"/>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En cuanto a la selección de los materiales para las barras cilíndricas se tendrá en cuenta la conductividad térmica propia de cada material, ya que uno de los propósitos del proyecto es determinar la distribución de temperaturas en las barras. Otros criterios son la disponibilidad en el mercado, maquinabilidad y el costo.</a:t>
            </a:r>
          </a:p>
        </p:txBody>
      </p:sp>
      <p:sp>
        <p:nvSpPr>
          <p:cNvPr id="10" name="CuadroTexto 9">
            <a:extLst>
              <a:ext uri="{FF2B5EF4-FFF2-40B4-BE49-F238E27FC236}">
                <a16:creationId xmlns:a16="http://schemas.microsoft.com/office/drawing/2014/main" xmlns="" id="{43EB3183-B903-4953-B982-49832E82AA9D}"/>
              </a:ext>
            </a:extLst>
          </p:cNvPr>
          <p:cNvSpPr txBox="1"/>
          <p:nvPr/>
        </p:nvSpPr>
        <p:spPr>
          <a:xfrm>
            <a:off x="1522390" y="2817740"/>
            <a:ext cx="6098146" cy="369332"/>
          </a:xfrm>
          <a:prstGeom prst="rect">
            <a:avLst/>
          </a:prstGeom>
          <a:noFill/>
        </p:spPr>
        <p:txBody>
          <a:bodyPr wrap="square">
            <a:spAutoFit/>
          </a:bodyPr>
          <a:lstStyle/>
          <a:p>
            <a:r>
              <a:rPr lang="es-EC" sz="1800" b="1" i="1" dirty="0">
                <a:effectLst/>
                <a:latin typeface="Arial" panose="020B0604020202020204" pitchFamily="34" charset="0"/>
                <a:ea typeface="Calibri" panose="020F0502020204030204" pitchFamily="34" charset="0"/>
              </a:rPr>
              <a:t>Conductividad térmica de los materiales</a:t>
            </a:r>
            <a:endParaRPr lang="es-EC" b="1" i="1" dirty="0"/>
          </a:p>
        </p:txBody>
      </p:sp>
      <p:graphicFrame>
        <p:nvGraphicFramePr>
          <p:cNvPr id="11" name="Tabla 10">
            <a:extLst>
              <a:ext uri="{FF2B5EF4-FFF2-40B4-BE49-F238E27FC236}">
                <a16:creationId xmlns:a16="http://schemas.microsoft.com/office/drawing/2014/main" xmlns="" id="{69B1A913-E68E-47AB-9096-818B0B0E5833}"/>
              </a:ext>
            </a:extLst>
          </p:cNvPr>
          <p:cNvGraphicFramePr>
            <a:graphicFrameLocks noGrp="1"/>
          </p:cNvGraphicFramePr>
          <p:nvPr>
            <p:extLst>
              <p:ext uri="{D42A27DB-BD31-4B8C-83A1-F6EECF244321}">
                <p14:modId xmlns:p14="http://schemas.microsoft.com/office/powerpoint/2010/main" val="1319578562"/>
              </p:ext>
            </p:extLst>
          </p:nvPr>
        </p:nvGraphicFramePr>
        <p:xfrm>
          <a:off x="2685450" y="3429000"/>
          <a:ext cx="6960826" cy="1706880"/>
        </p:xfrm>
        <a:graphic>
          <a:graphicData uri="http://schemas.openxmlformats.org/drawingml/2006/table">
            <a:tbl>
              <a:tblPr firstRow="1" firstCol="1" bandRow="1">
                <a:tableStyleId>{93296810-A885-4BE3-A3E7-6D5BEEA58F35}</a:tableStyleId>
              </a:tblPr>
              <a:tblGrid>
                <a:gridCol w="3480413">
                  <a:extLst>
                    <a:ext uri="{9D8B030D-6E8A-4147-A177-3AD203B41FA5}">
                      <a16:colId xmlns:a16="http://schemas.microsoft.com/office/drawing/2014/main" xmlns="" val="370775252"/>
                    </a:ext>
                  </a:extLst>
                </a:gridCol>
                <a:gridCol w="3480413">
                  <a:extLst>
                    <a:ext uri="{9D8B030D-6E8A-4147-A177-3AD203B41FA5}">
                      <a16:colId xmlns:a16="http://schemas.microsoft.com/office/drawing/2014/main" xmlns="" val="2396164086"/>
                    </a:ext>
                  </a:extLst>
                </a:gridCol>
              </a:tblGrid>
              <a:tr h="282575">
                <a:tc>
                  <a:txBody>
                    <a:bodyPr/>
                    <a:lstStyle/>
                    <a:p>
                      <a:pPr indent="457200" algn="l">
                        <a:lnSpc>
                          <a:spcPct val="200000"/>
                        </a:lnSpc>
                        <a:spcAft>
                          <a:spcPts val="800"/>
                        </a:spcAft>
                      </a:pPr>
                      <a:r>
                        <a:rPr lang="es-EC" sz="1400" dirty="0">
                          <a:effectLst/>
                        </a:rPr>
                        <a:t>Material </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200000"/>
                        </a:lnSpc>
                        <a:spcAft>
                          <a:spcPts val="800"/>
                        </a:spcAft>
                      </a:pPr>
                      <a:r>
                        <a:rPr lang="es-EC" sz="1400" dirty="0">
                          <a:effectLst/>
                        </a:rPr>
                        <a:t>Conductividad Térmica (W/</a:t>
                      </a:r>
                      <a:r>
                        <a:rPr lang="es-EC" sz="1400" dirty="0" err="1">
                          <a:effectLst/>
                        </a:rPr>
                        <a:t>m.K</a:t>
                      </a:r>
                      <a:r>
                        <a:rPr lang="es-EC" sz="1400" dirty="0">
                          <a:effectLst/>
                        </a:rPr>
                        <a:t>)</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983365734"/>
                  </a:ext>
                </a:extLst>
              </a:tr>
              <a:tr h="273050">
                <a:tc>
                  <a:txBody>
                    <a:bodyPr/>
                    <a:lstStyle/>
                    <a:p>
                      <a:pPr indent="457200" algn="l">
                        <a:lnSpc>
                          <a:spcPct val="200000"/>
                        </a:lnSpc>
                        <a:spcAft>
                          <a:spcPts val="800"/>
                        </a:spcAft>
                      </a:pPr>
                      <a:r>
                        <a:rPr lang="es-EC" sz="1400">
                          <a:effectLst/>
                        </a:rPr>
                        <a:t>Cobre electrolítico</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200000"/>
                        </a:lnSpc>
                        <a:spcAft>
                          <a:spcPts val="800"/>
                        </a:spcAft>
                      </a:pPr>
                      <a:r>
                        <a:rPr lang="es-EC" sz="1400" dirty="0">
                          <a:effectLst/>
                        </a:rPr>
                        <a:t>401</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235104054"/>
                  </a:ext>
                </a:extLst>
              </a:tr>
              <a:tr h="282575">
                <a:tc>
                  <a:txBody>
                    <a:bodyPr/>
                    <a:lstStyle/>
                    <a:p>
                      <a:pPr indent="457200" algn="l">
                        <a:lnSpc>
                          <a:spcPct val="200000"/>
                        </a:lnSpc>
                        <a:spcAft>
                          <a:spcPts val="800"/>
                        </a:spcAft>
                      </a:pPr>
                      <a:r>
                        <a:rPr lang="es-EC" sz="1400">
                          <a:effectLst/>
                        </a:rPr>
                        <a:t>Bronce dulce (latón)</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200000"/>
                        </a:lnSpc>
                        <a:spcAft>
                          <a:spcPts val="800"/>
                        </a:spcAft>
                      </a:pPr>
                      <a:r>
                        <a:rPr lang="es-EC" sz="1400" dirty="0">
                          <a:effectLst/>
                        </a:rPr>
                        <a:t>110</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284759582"/>
                  </a:ext>
                </a:extLst>
              </a:tr>
              <a:tr h="282575">
                <a:tc>
                  <a:txBody>
                    <a:bodyPr/>
                    <a:lstStyle/>
                    <a:p>
                      <a:pPr indent="457200" algn="l">
                        <a:lnSpc>
                          <a:spcPct val="200000"/>
                        </a:lnSpc>
                        <a:spcAft>
                          <a:spcPts val="800"/>
                        </a:spcAft>
                      </a:pPr>
                      <a:r>
                        <a:rPr lang="es-EC" sz="1400">
                          <a:effectLst/>
                        </a:rPr>
                        <a:t>Acero de transmisión 1018</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200000"/>
                        </a:lnSpc>
                        <a:spcAft>
                          <a:spcPts val="800"/>
                        </a:spcAft>
                      </a:pPr>
                      <a:r>
                        <a:rPr lang="es-EC" sz="1400" dirty="0">
                          <a:effectLst/>
                        </a:rPr>
                        <a:t>52</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3752658970"/>
                  </a:ext>
                </a:extLst>
              </a:tr>
            </a:tbl>
          </a:graphicData>
        </a:graphic>
      </p:graphicFrame>
    </p:spTree>
    <p:extLst>
      <p:ext uri="{BB962C8B-B14F-4D97-AF65-F5344CB8AC3E}">
        <p14:creationId xmlns:p14="http://schemas.microsoft.com/office/powerpoint/2010/main" val="108731833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A5D2EFE3-17C4-4BDB-91B8-D564F879BE0C}"/>
              </a:ext>
            </a:extLst>
          </p:cNvPr>
          <p:cNvSpPr txBox="1"/>
          <p:nvPr/>
        </p:nvSpPr>
        <p:spPr>
          <a:xfrm>
            <a:off x="3164983" y="0"/>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Determinación de la longitud óptima para las barras</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xmlns="" id="{21888D14-769F-44F1-A5DE-538D83E9436E}"/>
                  </a:ext>
                </a:extLst>
              </p:cNvPr>
              <p:cNvSpPr txBox="1"/>
              <p:nvPr/>
            </p:nvSpPr>
            <p:spPr>
              <a:xfrm>
                <a:off x="1327295" y="652851"/>
                <a:ext cx="10154992" cy="2338269"/>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Yu Mincho" panose="02020400000000000000" pitchFamily="18" charset="-128"/>
                  </a:rPr>
                  <a:t>Considerando el caso de una aleta sin pérdida de calor en su extremo podemos utilizar la ecuación </a:t>
                </a:r>
                <a14:m>
                  <m:oMath xmlns:m="http://schemas.openxmlformats.org/officeDocument/2006/math">
                    <m:r>
                      <a:rPr lang="es-EC" sz="1800" i="1" smtClean="0">
                        <a:effectLst/>
                        <a:latin typeface="Cambria Math" panose="02040503050406030204" pitchFamily="18" charset="0"/>
                        <a:ea typeface="Calibri" panose="020F0502020204030204" pitchFamily="34" charset="0"/>
                        <a:cs typeface="Arial" panose="020B0604020202020204" pitchFamily="34" charset="0"/>
                      </a:rPr>
                      <m:t>𝑚𝐿</m:t>
                    </m:r>
                    <m:r>
                      <a:rPr lang="es-EC" sz="1800" i="1" smtClean="0">
                        <a:effectLst/>
                        <a:latin typeface="Cambria Math" panose="02040503050406030204" pitchFamily="18" charset="0"/>
                        <a:ea typeface="Calibri" panose="020F0502020204030204" pitchFamily="34" charset="0"/>
                        <a:cs typeface="Arial" panose="020B0604020202020204" pitchFamily="34" charset="0"/>
                      </a:rPr>
                      <m:t>=2,3</m:t>
                    </m:r>
                  </m:oMath>
                </a14:m>
                <a:r>
                  <a:rPr lang="es-EC" dirty="0">
                    <a:latin typeface="Arial" panose="020B0604020202020204" pitchFamily="34" charset="0"/>
                    <a:ea typeface="Yu Mincho" panose="02020400000000000000" pitchFamily="18" charset="-128"/>
                  </a:rPr>
                  <a:t>, para determinar la longitud óptima de la aleta, donde:</a:t>
                </a:r>
              </a:p>
              <a:p>
                <a:pPr indent="457200">
                  <a:lnSpc>
                    <a:spcPct val="150000"/>
                  </a:lnSpc>
                  <a:spcAft>
                    <a:spcPts val="800"/>
                  </a:spcAft>
                </a:pPr>
                <a:r>
                  <a:rPr lang="es-EC" sz="1800" dirty="0">
                    <a:effectLst/>
                    <a:latin typeface="Arial" panose="020B0604020202020204" pitchFamily="34" charset="0"/>
                    <a:ea typeface="Yu Mincho" panose="02020400000000000000" pitchFamily="18" charset="-128"/>
                  </a:rPr>
                  <a:t>m: es el factor de corrección </a:t>
                </a:r>
                <a14:m>
                  <m:oMath xmlns:m="http://schemas.openxmlformats.org/officeDocument/2006/math">
                    <m:r>
                      <a:rPr lang="es-EC" b="0" i="1" smtClean="0">
                        <a:solidFill>
                          <a:srgbClr val="836967"/>
                        </a:solidFill>
                        <a:latin typeface="Cambria Math" panose="02040503050406030204" pitchFamily="18" charset="0"/>
                      </a:rPr>
                      <m:t>𝑚</m:t>
                    </m:r>
                    <m:r>
                      <a:rPr lang="es-EC" i="0">
                        <a:latin typeface="Cambria Math" panose="02040503050406030204" pitchFamily="18" charset="0"/>
                      </a:rPr>
                      <m:t>=</m:t>
                    </m:r>
                    <m:rad>
                      <m:radPr>
                        <m:degHide m:val="on"/>
                        <m:ctrlPr>
                          <a:rPr lang="es-EC" i="1" smtClean="0">
                            <a:latin typeface="Cambria Math" panose="02040503050406030204" pitchFamily="18" charset="0"/>
                          </a:rPr>
                        </m:ctrlPr>
                      </m:radPr>
                      <m:deg/>
                      <m:e>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h𝑃</m:t>
                            </m:r>
                          </m:num>
                          <m:den>
                            <m:r>
                              <a:rPr lang="es-EC" i="1">
                                <a:latin typeface="Cambria Math" panose="02040503050406030204" pitchFamily="18" charset="0"/>
                              </a:rPr>
                              <m:t>𝑘</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𝑐</m:t>
                                </m:r>
                              </m:sub>
                            </m:sSub>
                          </m:den>
                        </m:f>
                      </m:e>
                    </m:rad>
                    <m:r>
                      <a:rPr lang="es-EC" i="1">
                        <a:latin typeface="Cambria Math" panose="02040503050406030204" pitchFamily="18" charset="0"/>
                      </a:rPr>
                      <m:t> </m:t>
                    </m:r>
                  </m:oMath>
                </a14:m>
                <a:r>
                  <a:rPr lang="es-EC" sz="1800" dirty="0">
                    <a:effectLst/>
                    <a:latin typeface="Arial" panose="020B0604020202020204" pitchFamily="34" charset="0"/>
                    <a:ea typeface="Yu Mincho" panose="02020400000000000000" pitchFamily="18" charset="-128"/>
                  </a:rPr>
                  <a:t> de la ecuación diferencial de segundo orden  </a:t>
                </a:r>
              </a:p>
              <a:p>
                <a:pPr indent="457200">
                  <a:lnSpc>
                    <a:spcPct val="150000"/>
                  </a:lnSpc>
                  <a:spcAft>
                    <a:spcPts val="800"/>
                  </a:spcAft>
                </a:pPr>
                <a:r>
                  <a:rPr lang="es-EC" dirty="0">
                    <a:latin typeface="Arial" panose="020B0604020202020204" pitchFamily="34" charset="0"/>
                    <a:ea typeface="Yu Mincho" panose="02020400000000000000" pitchFamily="18" charset="-128"/>
                  </a:rPr>
                  <a:t>L: es la longitud optima de la barra</a:t>
                </a:r>
                <a:endParaRPr lang="es-EC" sz="1800" dirty="0">
                  <a:effectLst/>
                  <a:latin typeface="Arial" panose="020B0604020202020204" pitchFamily="34" charset="0"/>
                  <a:ea typeface="Calibri" panose="020F0502020204030204" pitchFamily="34" charset="0"/>
                </a:endParaRPr>
              </a:p>
            </p:txBody>
          </p:sp>
        </mc:Choice>
        <mc:Fallback xmlns="">
          <p:sp>
            <p:nvSpPr>
              <p:cNvPr id="6" name="CuadroTexto 5">
                <a:extLst>
                  <a:ext uri="{FF2B5EF4-FFF2-40B4-BE49-F238E27FC236}">
                    <a16:creationId xmlns:a16="http://schemas.microsoft.com/office/drawing/2014/main" id="{21888D14-769F-44F1-A5DE-538D83E9436E}"/>
                  </a:ext>
                </a:extLst>
              </p:cNvPr>
              <p:cNvSpPr txBox="1">
                <a:spLocks noRot="1" noChangeAspect="1" noMove="1" noResize="1" noEditPoints="1" noAdjustHandles="1" noChangeArrowheads="1" noChangeShapeType="1" noTextEdit="1"/>
              </p:cNvSpPr>
              <p:nvPr/>
            </p:nvSpPr>
            <p:spPr>
              <a:xfrm>
                <a:off x="1327295" y="652851"/>
                <a:ext cx="10154992" cy="2338269"/>
              </a:xfrm>
              <a:prstGeom prst="rect">
                <a:avLst/>
              </a:prstGeom>
              <a:blipFill>
                <a:blip r:embed="rId5"/>
                <a:stretch>
                  <a:fillRect l="-540" b="-3125"/>
                </a:stretch>
              </a:blipFill>
            </p:spPr>
            <p:txBody>
              <a:bodyPr/>
              <a:lstStyle/>
              <a:p>
                <a:r>
                  <a:rPr lang="es-EC">
                    <a:noFill/>
                  </a:rPr>
                  <a:t> </a:t>
                </a:r>
              </a:p>
            </p:txBody>
          </p:sp>
        </mc:Fallback>
      </mc:AlternateContent>
      <p:sp>
        <p:nvSpPr>
          <p:cNvPr id="10" name="CuadroTexto 9">
            <a:extLst>
              <a:ext uri="{FF2B5EF4-FFF2-40B4-BE49-F238E27FC236}">
                <a16:creationId xmlns:a16="http://schemas.microsoft.com/office/drawing/2014/main" xmlns="" id="{D23C0093-60DE-4C78-B704-36CFDABE1B1D}"/>
              </a:ext>
            </a:extLst>
          </p:cNvPr>
          <p:cNvSpPr txBox="1"/>
          <p:nvPr/>
        </p:nvSpPr>
        <p:spPr>
          <a:xfrm>
            <a:off x="834763" y="3073909"/>
            <a:ext cx="10330616" cy="872034"/>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Reemplazando los valores de coeficiente de conducción, diámetro de la barra y coeficiente de convección calculado, obtenemos:   </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xmlns="" id="{3D4C79BF-C18C-4997-A1B5-FAC51FEB11EF}"/>
                  </a:ext>
                </a:extLst>
              </p:cNvPr>
              <p:cNvSpPr txBox="1"/>
              <p:nvPr/>
            </p:nvSpPr>
            <p:spPr>
              <a:xfrm>
                <a:off x="1048748" y="3679940"/>
                <a:ext cx="10330616" cy="2592441"/>
              </a:xfrm>
              <a:prstGeom prst="rect">
                <a:avLst/>
              </a:prstGeom>
              <a:noFill/>
            </p:spPr>
            <p:txBody>
              <a:bodyPr wrap="square">
                <a:spAutoFit/>
              </a:bodyPr>
              <a:lstStyle/>
              <a:p>
                <a:pPr indent="457200">
                  <a:spcAft>
                    <a:spcPts val="800"/>
                  </a:spcAft>
                </a:pPr>
                <a14:m>
                  <m:oMathPara xmlns:m="http://schemas.openxmlformats.org/officeDocument/2006/math">
                    <m:oMathParaPr>
                      <m:jc m:val="centerGroup"/>
                    </m:oMathParaPr>
                    <m:oMath xmlns:m="http://schemas.openxmlformats.org/officeDocument/2006/math">
                      <m:r>
                        <a:rPr lang="es-EC" sz="1200" b="0" i="1" smtClean="0">
                          <a:effectLst/>
                          <a:latin typeface="Cambria Math" panose="02040503050406030204" pitchFamily="18" charset="0"/>
                          <a:ea typeface="Yu Mincho" panose="02020400000000000000" pitchFamily="18" charset="-128"/>
                        </a:rPr>
                        <m:t>     </m:t>
                      </m:r>
                      <m:sSub>
                        <m:sSubPr>
                          <m:ctrlPr>
                            <a:rPr lang="es-EC" sz="1200" i="1" smtClean="0">
                              <a:effectLst/>
                              <a:latin typeface="Cambria Math" panose="02040503050406030204" pitchFamily="18" charset="0"/>
                              <a:ea typeface="Yu Mincho" panose="02020400000000000000" pitchFamily="18" charset="-128"/>
                            </a:rPr>
                          </m:ctrlPr>
                        </m:sSubPr>
                        <m:e>
                          <m:r>
                            <a:rPr lang="es-EC" sz="1200" i="1">
                              <a:effectLst/>
                              <a:latin typeface="Cambria Math" panose="02040503050406030204" pitchFamily="18" charset="0"/>
                              <a:ea typeface="Yu Mincho" panose="02020400000000000000" pitchFamily="18" charset="-128"/>
                            </a:rPr>
                            <m:t>𝐿</m:t>
                          </m:r>
                        </m:e>
                        <m:sub>
                          <m:r>
                            <a:rPr lang="es-EC" sz="1200" i="1">
                              <a:effectLst/>
                              <a:latin typeface="Cambria Math" panose="02040503050406030204" pitchFamily="18" charset="0"/>
                              <a:ea typeface="Yu Mincho" panose="02020400000000000000" pitchFamily="18" charset="-128"/>
                            </a:rPr>
                            <m:t>𝐶𝑢</m:t>
                          </m:r>
                        </m:sub>
                      </m:sSub>
                      <m:r>
                        <a:rPr lang="es-EC" sz="1200" i="1">
                          <a:effectLst/>
                          <a:latin typeface="Cambria Math" panose="02040503050406030204" pitchFamily="18" charset="0"/>
                          <a:ea typeface="Yu Mincho" panose="02020400000000000000" pitchFamily="18" charset="-128"/>
                        </a:rPr>
                        <m:t>=2,3∗</m:t>
                      </m:r>
                      <m:sSup>
                        <m:sSupPr>
                          <m:ctrlPr>
                            <a:rPr lang="es-EC" sz="1200" i="1">
                              <a:effectLst/>
                              <a:latin typeface="Cambria Math" panose="02040503050406030204" pitchFamily="18" charset="0"/>
                              <a:ea typeface="Yu Mincho" panose="02020400000000000000" pitchFamily="18" charset="-128"/>
                            </a:rPr>
                          </m:ctrlPr>
                        </m:sSupPr>
                        <m:e>
                          <m:d>
                            <m:dPr>
                              <m:ctrlPr>
                                <a:rPr lang="es-EC" sz="1200" i="1">
                                  <a:effectLst/>
                                  <a:latin typeface="Cambria Math" panose="02040503050406030204" pitchFamily="18" charset="0"/>
                                  <a:ea typeface="Yu Mincho" panose="02020400000000000000" pitchFamily="18" charset="-128"/>
                                </a:rPr>
                              </m:ctrlPr>
                            </m:dPr>
                            <m:e>
                              <m:f>
                                <m:fPr>
                                  <m:ctrlPr>
                                    <a:rPr lang="es-EC" sz="1200" i="1">
                                      <a:effectLst/>
                                      <a:latin typeface="Cambria Math" panose="02040503050406030204" pitchFamily="18" charset="0"/>
                                      <a:ea typeface="Yu Mincho" panose="02020400000000000000" pitchFamily="18" charset="-128"/>
                                    </a:rPr>
                                  </m:ctrlPr>
                                </m:fPr>
                                <m:num>
                                  <m:r>
                                    <a:rPr lang="es-EC" sz="1200">
                                      <a:effectLst/>
                                      <a:latin typeface="Cambria Math" panose="02040503050406030204" pitchFamily="18" charset="0"/>
                                      <a:ea typeface="Calibri" panose="020F0502020204030204" pitchFamily="34" charset="0"/>
                                    </a:rPr>
                                    <m:t>401 </m:t>
                                  </m:r>
                                  <m:d>
                                    <m:dPr>
                                      <m:begChr m:val="["/>
                                      <m:endChr m:val="]"/>
                                      <m:ctrlPr>
                                        <a:rPr lang="es-EC" sz="1200" i="1">
                                          <a:effectLst/>
                                          <a:latin typeface="Cambria Math" panose="02040503050406030204" pitchFamily="18" charset="0"/>
                                          <a:ea typeface="Calibri" panose="020F0502020204030204" pitchFamily="34" charset="0"/>
                                        </a:rPr>
                                      </m:ctrlPr>
                                    </m:dPr>
                                    <m:e>
                                      <m:f>
                                        <m:fPr>
                                          <m:ctrlPr>
                                            <a:rPr lang="es-EC" sz="1200" i="1">
                                              <a:effectLst/>
                                              <a:latin typeface="Cambria Math" panose="02040503050406030204" pitchFamily="18" charset="0"/>
                                              <a:ea typeface="Calibri" panose="020F0502020204030204" pitchFamily="34" charset="0"/>
                                            </a:rPr>
                                          </m:ctrlPr>
                                        </m:fPr>
                                        <m:num>
                                          <m:r>
                                            <a:rPr lang="es-EC" sz="1200" i="1">
                                              <a:effectLst/>
                                              <a:latin typeface="Cambria Math" panose="02040503050406030204" pitchFamily="18" charset="0"/>
                                              <a:ea typeface="Calibri" panose="020F0502020204030204" pitchFamily="34" charset="0"/>
                                            </a:rPr>
                                            <m:t>𝑊</m:t>
                                          </m:r>
                                        </m:num>
                                        <m:den>
                                          <m:r>
                                            <a:rPr lang="es-EC" sz="1200" i="1">
                                              <a:effectLst/>
                                              <a:latin typeface="Cambria Math" panose="02040503050406030204" pitchFamily="18" charset="0"/>
                                              <a:ea typeface="Calibri" panose="020F0502020204030204" pitchFamily="34" charset="0"/>
                                            </a:rPr>
                                            <m:t>𝑚𝐾</m:t>
                                          </m:r>
                                        </m:den>
                                      </m:f>
                                    </m:e>
                                  </m:d>
                                  <m:r>
                                    <a:rPr lang="es-EC" sz="1200" i="1">
                                      <a:effectLst/>
                                      <a:latin typeface="Cambria Math" panose="02040503050406030204" pitchFamily="18" charset="0"/>
                                      <a:ea typeface="Calibri" panose="020F0502020204030204" pitchFamily="34" charset="0"/>
                                    </a:rPr>
                                    <m:t>∗0,019</m:t>
                                  </m:r>
                                  <m:d>
                                    <m:dPr>
                                      <m:begChr m:val="["/>
                                      <m:endChr m:val="]"/>
                                      <m:ctrlPr>
                                        <a:rPr lang="es-EC" sz="1200" i="1">
                                          <a:effectLst/>
                                          <a:latin typeface="Cambria Math" panose="02040503050406030204" pitchFamily="18" charset="0"/>
                                          <a:ea typeface="Calibri" panose="020F0502020204030204" pitchFamily="34" charset="0"/>
                                        </a:rPr>
                                      </m:ctrlPr>
                                    </m:dPr>
                                    <m:e>
                                      <m:r>
                                        <a:rPr lang="es-EC" sz="1200" i="1">
                                          <a:effectLst/>
                                          <a:latin typeface="Cambria Math" panose="02040503050406030204" pitchFamily="18" charset="0"/>
                                          <a:ea typeface="Calibri" panose="020F0502020204030204" pitchFamily="34" charset="0"/>
                                        </a:rPr>
                                        <m:t>𝑚</m:t>
                                      </m:r>
                                    </m:e>
                                  </m:d>
                                </m:num>
                                <m:den>
                                  <m:r>
                                    <a:rPr lang="es-EC" sz="1200" i="1">
                                      <a:effectLst/>
                                      <a:latin typeface="Cambria Math" panose="02040503050406030204" pitchFamily="18" charset="0"/>
                                      <a:ea typeface="Yu Mincho" panose="02020400000000000000" pitchFamily="18" charset="-128"/>
                                    </a:rPr>
                                    <m:t>4∗12,82 </m:t>
                                  </m:r>
                                  <m:d>
                                    <m:dPr>
                                      <m:begChr m:val="["/>
                                      <m:endChr m:val="]"/>
                                      <m:ctrlPr>
                                        <a:rPr lang="es-EC" sz="1200" i="1">
                                          <a:effectLst/>
                                          <a:latin typeface="Cambria Math" panose="02040503050406030204" pitchFamily="18" charset="0"/>
                                          <a:ea typeface="Yu Mincho" panose="02020400000000000000" pitchFamily="18" charset="-128"/>
                                        </a:rPr>
                                      </m:ctrlPr>
                                    </m:dPr>
                                    <m:e>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Yu Mincho" panose="02020400000000000000" pitchFamily="18" charset="-128"/>
                                            </a:rPr>
                                            <m:t>𝑊</m:t>
                                          </m:r>
                                        </m:num>
                                        <m:den>
                                          <m:sSup>
                                            <m:sSupPr>
                                              <m:ctrlPr>
                                                <a:rPr lang="es-EC" sz="1200" i="1">
                                                  <a:effectLst/>
                                                  <a:latin typeface="Cambria Math" panose="02040503050406030204" pitchFamily="18" charset="0"/>
                                                  <a:ea typeface="Yu Mincho" panose="02020400000000000000" pitchFamily="18" charset="-128"/>
                                                </a:rPr>
                                              </m:ctrlPr>
                                            </m:sSupPr>
                                            <m:e>
                                              <m:r>
                                                <a:rPr lang="es-EC" sz="1200" i="1">
                                                  <a:effectLst/>
                                                  <a:latin typeface="Cambria Math" panose="02040503050406030204" pitchFamily="18" charset="0"/>
                                                  <a:ea typeface="Yu Mincho" panose="02020400000000000000" pitchFamily="18" charset="-128"/>
                                                </a:rPr>
                                                <m:t>𝑚</m:t>
                                              </m:r>
                                            </m:e>
                                            <m:sup>
                                              <m:r>
                                                <a:rPr lang="es-EC" sz="1200" i="1">
                                                  <a:effectLst/>
                                                  <a:latin typeface="Cambria Math" panose="02040503050406030204" pitchFamily="18" charset="0"/>
                                                  <a:ea typeface="Yu Mincho" panose="02020400000000000000" pitchFamily="18" charset="-128"/>
                                                </a:rPr>
                                                <m:t>2</m:t>
                                              </m:r>
                                            </m:sup>
                                          </m:sSup>
                                          <m:r>
                                            <a:rPr lang="es-EC" sz="1200" i="1">
                                              <a:effectLst/>
                                              <a:latin typeface="Cambria Math" panose="02040503050406030204" pitchFamily="18" charset="0"/>
                                              <a:ea typeface="Yu Mincho" panose="02020400000000000000" pitchFamily="18" charset="-128"/>
                                            </a:rPr>
                                            <m:t>𝐾</m:t>
                                          </m:r>
                                        </m:den>
                                      </m:f>
                                    </m:e>
                                  </m:d>
                                </m:den>
                              </m:f>
                            </m:e>
                          </m:d>
                        </m:e>
                        <m:sup>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Yu Mincho" panose="02020400000000000000" pitchFamily="18" charset="-128"/>
                                </a:rPr>
                                <m:t>1</m:t>
                              </m:r>
                            </m:num>
                            <m:den>
                              <m:r>
                                <a:rPr lang="es-EC" sz="1200" i="1">
                                  <a:effectLst/>
                                  <a:latin typeface="Cambria Math" panose="02040503050406030204" pitchFamily="18" charset="0"/>
                                  <a:ea typeface="Yu Mincho" panose="02020400000000000000" pitchFamily="18" charset="-128"/>
                                </a:rPr>
                                <m:t>2</m:t>
                              </m:r>
                            </m:den>
                          </m:f>
                        </m:sup>
                      </m:sSup>
                      <m:r>
                        <a:rPr lang="es-EC" sz="1200" i="1">
                          <a:effectLst/>
                          <a:latin typeface="Cambria Math" panose="02040503050406030204" pitchFamily="18" charset="0"/>
                          <a:ea typeface="Yu Mincho" panose="02020400000000000000" pitchFamily="18" charset="-128"/>
                        </a:rPr>
                        <m:t>=0,88</m:t>
                      </m:r>
                      <m:r>
                        <a:rPr lang="es-EC" sz="1200" i="1" smtClean="0">
                          <a:effectLst/>
                          <a:latin typeface="Cambria Math" panose="02040503050406030204" pitchFamily="18" charset="0"/>
                          <a:ea typeface="Yu Mincho" panose="02020400000000000000" pitchFamily="18" charset="-128"/>
                        </a:rPr>
                        <m:t>𝑚</m:t>
                      </m:r>
                      <m:r>
                        <a:rPr lang="es-EC" sz="1200" b="0" i="0" smtClean="0">
                          <a:effectLst/>
                          <a:latin typeface="Cambria Math" panose="02040503050406030204" pitchFamily="18" charset="0"/>
                          <a:ea typeface="Yu Mincho" panose="02020400000000000000" pitchFamily="18" charset="-128"/>
                        </a:rPr>
                        <m:t> </m:t>
                      </m:r>
                    </m:oMath>
                  </m:oMathPara>
                </a14:m>
                <a:endParaRPr lang="es-EC" sz="1200" b="0" i="0" dirty="0">
                  <a:effectLst/>
                  <a:latin typeface="Cambria Math" panose="02040503050406030204" pitchFamily="18" charset="0"/>
                  <a:ea typeface="Yu Mincho" panose="02020400000000000000" pitchFamily="18" charset="-128"/>
                </a:endParaRPr>
              </a:p>
              <a:p>
                <a:pPr indent="457200">
                  <a:spcAft>
                    <a:spcPts val="800"/>
                  </a:spcAft>
                </a:pPr>
                <a14:m>
                  <m:oMathPara xmlns:m="http://schemas.openxmlformats.org/officeDocument/2006/math">
                    <m:oMathParaPr>
                      <m:jc m:val="centerGroup"/>
                    </m:oMathParaPr>
                    <m:oMath xmlns:m="http://schemas.openxmlformats.org/officeDocument/2006/math">
                      <m:r>
                        <a:rPr lang="es-EC" sz="1200" b="0" i="0" smtClean="0">
                          <a:effectLst/>
                          <a:latin typeface="Cambria Math" panose="02040503050406030204" pitchFamily="18" charset="0"/>
                          <a:ea typeface="Yu Mincho" panose="02020400000000000000" pitchFamily="18" charset="-128"/>
                        </a:rPr>
                        <m:t> </m:t>
                      </m:r>
                      <m:sSub>
                        <m:sSubPr>
                          <m:ctrlPr>
                            <a:rPr lang="es-EC" sz="1200" i="1">
                              <a:effectLst/>
                              <a:latin typeface="Cambria Math" panose="02040503050406030204" pitchFamily="18" charset="0"/>
                              <a:ea typeface="Yu Mincho" panose="02020400000000000000" pitchFamily="18" charset="-128"/>
                            </a:rPr>
                          </m:ctrlPr>
                        </m:sSubPr>
                        <m:e>
                          <m:r>
                            <a:rPr lang="es-EC" sz="1200" i="1">
                              <a:effectLst/>
                              <a:latin typeface="Cambria Math" panose="02040503050406030204" pitchFamily="18" charset="0"/>
                              <a:ea typeface="Yu Mincho" panose="02020400000000000000" pitchFamily="18" charset="-128"/>
                            </a:rPr>
                            <m:t>𝐿</m:t>
                          </m:r>
                        </m:e>
                        <m:sub>
                          <m:r>
                            <a:rPr lang="es-EC" sz="1200" i="1">
                              <a:effectLst/>
                              <a:latin typeface="Cambria Math" panose="02040503050406030204" pitchFamily="18" charset="0"/>
                              <a:ea typeface="Yu Mincho" panose="02020400000000000000" pitchFamily="18" charset="-128"/>
                            </a:rPr>
                            <m:t>𝐴𝑐</m:t>
                          </m:r>
                        </m:sub>
                      </m:sSub>
                      <m:r>
                        <a:rPr lang="es-EC" sz="1200" i="1">
                          <a:effectLst/>
                          <a:latin typeface="Cambria Math" panose="02040503050406030204" pitchFamily="18" charset="0"/>
                          <a:ea typeface="Yu Mincho" panose="02020400000000000000" pitchFamily="18" charset="-128"/>
                        </a:rPr>
                        <m:t>=2,3∗</m:t>
                      </m:r>
                      <m:sSup>
                        <m:sSupPr>
                          <m:ctrlPr>
                            <a:rPr lang="es-EC" sz="1200" i="1">
                              <a:effectLst/>
                              <a:latin typeface="Cambria Math" panose="02040503050406030204" pitchFamily="18" charset="0"/>
                              <a:ea typeface="Yu Mincho" panose="02020400000000000000" pitchFamily="18" charset="-128"/>
                            </a:rPr>
                          </m:ctrlPr>
                        </m:sSupPr>
                        <m:e>
                          <m:d>
                            <m:dPr>
                              <m:ctrlPr>
                                <a:rPr lang="es-EC" sz="1200" i="1">
                                  <a:effectLst/>
                                  <a:latin typeface="Cambria Math" panose="02040503050406030204" pitchFamily="18" charset="0"/>
                                  <a:ea typeface="Yu Mincho" panose="02020400000000000000" pitchFamily="18" charset="-128"/>
                                </a:rPr>
                              </m:ctrlPr>
                            </m:dPr>
                            <m:e>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Calibri" panose="020F0502020204030204" pitchFamily="34" charset="0"/>
                                    </a:rPr>
                                    <m:t>52 </m:t>
                                  </m:r>
                                  <m:d>
                                    <m:dPr>
                                      <m:begChr m:val="["/>
                                      <m:endChr m:val="]"/>
                                      <m:ctrlPr>
                                        <a:rPr lang="es-EC" sz="1200" i="1">
                                          <a:effectLst/>
                                          <a:latin typeface="Cambria Math" panose="02040503050406030204" pitchFamily="18" charset="0"/>
                                          <a:ea typeface="Calibri" panose="020F0502020204030204" pitchFamily="34" charset="0"/>
                                        </a:rPr>
                                      </m:ctrlPr>
                                    </m:dPr>
                                    <m:e>
                                      <m:f>
                                        <m:fPr>
                                          <m:ctrlPr>
                                            <a:rPr lang="es-EC" sz="1200" i="1">
                                              <a:effectLst/>
                                              <a:latin typeface="Cambria Math" panose="02040503050406030204" pitchFamily="18" charset="0"/>
                                              <a:ea typeface="Calibri" panose="020F0502020204030204" pitchFamily="34" charset="0"/>
                                            </a:rPr>
                                          </m:ctrlPr>
                                        </m:fPr>
                                        <m:num>
                                          <m:r>
                                            <a:rPr lang="es-EC" sz="1200" i="1">
                                              <a:effectLst/>
                                              <a:latin typeface="Cambria Math" panose="02040503050406030204" pitchFamily="18" charset="0"/>
                                              <a:ea typeface="Calibri" panose="020F0502020204030204" pitchFamily="34" charset="0"/>
                                            </a:rPr>
                                            <m:t>𝑊</m:t>
                                          </m:r>
                                        </m:num>
                                        <m:den>
                                          <m:r>
                                            <a:rPr lang="es-EC" sz="1200" i="1">
                                              <a:effectLst/>
                                              <a:latin typeface="Cambria Math" panose="02040503050406030204" pitchFamily="18" charset="0"/>
                                              <a:ea typeface="Calibri" panose="020F0502020204030204" pitchFamily="34" charset="0"/>
                                            </a:rPr>
                                            <m:t>𝑚𝐾</m:t>
                                          </m:r>
                                        </m:den>
                                      </m:f>
                                    </m:e>
                                  </m:d>
                                  <m:r>
                                    <a:rPr lang="es-EC" sz="1200" i="1">
                                      <a:effectLst/>
                                      <a:latin typeface="Cambria Math" panose="02040503050406030204" pitchFamily="18" charset="0"/>
                                      <a:ea typeface="Calibri" panose="020F0502020204030204" pitchFamily="34" charset="0"/>
                                    </a:rPr>
                                    <m:t>∗0,019</m:t>
                                  </m:r>
                                  <m:d>
                                    <m:dPr>
                                      <m:begChr m:val="["/>
                                      <m:endChr m:val="]"/>
                                      <m:ctrlPr>
                                        <a:rPr lang="es-EC" sz="1200" i="1">
                                          <a:effectLst/>
                                          <a:latin typeface="Cambria Math" panose="02040503050406030204" pitchFamily="18" charset="0"/>
                                          <a:ea typeface="Calibri" panose="020F0502020204030204" pitchFamily="34" charset="0"/>
                                        </a:rPr>
                                      </m:ctrlPr>
                                    </m:dPr>
                                    <m:e>
                                      <m:r>
                                        <a:rPr lang="es-EC" sz="1200" i="1">
                                          <a:effectLst/>
                                          <a:latin typeface="Cambria Math" panose="02040503050406030204" pitchFamily="18" charset="0"/>
                                          <a:ea typeface="Calibri" panose="020F0502020204030204" pitchFamily="34" charset="0"/>
                                        </a:rPr>
                                        <m:t>𝑚</m:t>
                                      </m:r>
                                    </m:e>
                                  </m:d>
                                </m:num>
                                <m:den>
                                  <m:r>
                                    <a:rPr lang="es-EC" sz="1200" i="1">
                                      <a:effectLst/>
                                      <a:latin typeface="Cambria Math" panose="02040503050406030204" pitchFamily="18" charset="0"/>
                                      <a:ea typeface="Yu Mincho" panose="02020400000000000000" pitchFamily="18" charset="-128"/>
                                    </a:rPr>
                                    <m:t>4∗12,82 </m:t>
                                  </m:r>
                                  <m:d>
                                    <m:dPr>
                                      <m:begChr m:val="["/>
                                      <m:endChr m:val="]"/>
                                      <m:ctrlPr>
                                        <a:rPr lang="es-EC" sz="1200" i="1">
                                          <a:effectLst/>
                                          <a:latin typeface="Cambria Math" panose="02040503050406030204" pitchFamily="18" charset="0"/>
                                          <a:ea typeface="Yu Mincho" panose="02020400000000000000" pitchFamily="18" charset="-128"/>
                                        </a:rPr>
                                      </m:ctrlPr>
                                    </m:dPr>
                                    <m:e>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Yu Mincho" panose="02020400000000000000" pitchFamily="18" charset="-128"/>
                                            </a:rPr>
                                            <m:t>𝑊</m:t>
                                          </m:r>
                                        </m:num>
                                        <m:den>
                                          <m:sSup>
                                            <m:sSupPr>
                                              <m:ctrlPr>
                                                <a:rPr lang="es-EC" sz="1200" i="1">
                                                  <a:effectLst/>
                                                  <a:latin typeface="Cambria Math" panose="02040503050406030204" pitchFamily="18" charset="0"/>
                                                  <a:ea typeface="Yu Mincho" panose="02020400000000000000" pitchFamily="18" charset="-128"/>
                                                </a:rPr>
                                              </m:ctrlPr>
                                            </m:sSupPr>
                                            <m:e>
                                              <m:r>
                                                <a:rPr lang="es-EC" sz="1200" i="1">
                                                  <a:effectLst/>
                                                  <a:latin typeface="Cambria Math" panose="02040503050406030204" pitchFamily="18" charset="0"/>
                                                  <a:ea typeface="Yu Mincho" panose="02020400000000000000" pitchFamily="18" charset="-128"/>
                                                </a:rPr>
                                                <m:t>𝑚</m:t>
                                              </m:r>
                                            </m:e>
                                            <m:sup>
                                              <m:r>
                                                <a:rPr lang="es-EC" sz="1200" i="1">
                                                  <a:effectLst/>
                                                  <a:latin typeface="Cambria Math" panose="02040503050406030204" pitchFamily="18" charset="0"/>
                                                  <a:ea typeface="Yu Mincho" panose="02020400000000000000" pitchFamily="18" charset="-128"/>
                                                </a:rPr>
                                                <m:t>2</m:t>
                                              </m:r>
                                            </m:sup>
                                          </m:sSup>
                                          <m:r>
                                            <a:rPr lang="es-EC" sz="1200" i="1">
                                              <a:effectLst/>
                                              <a:latin typeface="Cambria Math" panose="02040503050406030204" pitchFamily="18" charset="0"/>
                                              <a:ea typeface="Yu Mincho" panose="02020400000000000000" pitchFamily="18" charset="-128"/>
                                            </a:rPr>
                                            <m:t>𝐾</m:t>
                                          </m:r>
                                        </m:den>
                                      </m:f>
                                    </m:e>
                                  </m:d>
                                </m:den>
                              </m:f>
                            </m:e>
                          </m:d>
                        </m:e>
                        <m:sup>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Yu Mincho" panose="02020400000000000000" pitchFamily="18" charset="-128"/>
                                </a:rPr>
                                <m:t>1</m:t>
                              </m:r>
                            </m:num>
                            <m:den>
                              <m:r>
                                <a:rPr lang="es-EC" sz="1200" i="1">
                                  <a:effectLst/>
                                  <a:latin typeface="Cambria Math" panose="02040503050406030204" pitchFamily="18" charset="0"/>
                                  <a:ea typeface="Yu Mincho" panose="02020400000000000000" pitchFamily="18" charset="-128"/>
                                </a:rPr>
                                <m:t>2</m:t>
                              </m:r>
                            </m:den>
                          </m:f>
                        </m:sup>
                      </m:sSup>
                      <m:r>
                        <a:rPr lang="es-EC" sz="1200" i="1">
                          <a:effectLst/>
                          <a:latin typeface="Cambria Math" panose="02040503050406030204" pitchFamily="18" charset="0"/>
                          <a:ea typeface="Yu Mincho" panose="02020400000000000000" pitchFamily="18" charset="-128"/>
                        </a:rPr>
                        <m:t>=0,32</m:t>
                      </m:r>
                      <m:r>
                        <a:rPr lang="es-EC" sz="1200" i="1" smtClean="0">
                          <a:effectLst/>
                          <a:latin typeface="Cambria Math" panose="02040503050406030204" pitchFamily="18" charset="0"/>
                          <a:ea typeface="Yu Mincho" panose="02020400000000000000" pitchFamily="18" charset="-128"/>
                        </a:rPr>
                        <m:t>𝑚</m:t>
                      </m:r>
                      <m:r>
                        <a:rPr lang="es-EC" sz="1200" b="0" i="0" smtClean="0">
                          <a:effectLst/>
                          <a:latin typeface="Cambria Math" panose="02040503050406030204" pitchFamily="18" charset="0"/>
                          <a:ea typeface="Yu Mincho" panose="02020400000000000000" pitchFamily="18" charset="-128"/>
                        </a:rPr>
                        <m:t> </m:t>
                      </m:r>
                    </m:oMath>
                  </m:oMathPara>
                </a14:m>
                <a:endParaRPr lang="es-EC" sz="1200" b="0" i="0" dirty="0">
                  <a:effectLst/>
                  <a:latin typeface="Cambria Math" panose="02040503050406030204" pitchFamily="18" charset="0"/>
                  <a:ea typeface="Yu Mincho" panose="02020400000000000000" pitchFamily="18" charset="-128"/>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Yu Mincho" panose="02020400000000000000" pitchFamily="18" charset="-128"/>
                            </a:rPr>
                          </m:ctrlPr>
                        </m:sSubPr>
                        <m:e>
                          <m:r>
                            <a:rPr lang="es-EC" sz="1200" i="1">
                              <a:effectLst/>
                              <a:latin typeface="Cambria Math" panose="02040503050406030204" pitchFamily="18" charset="0"/>
                              <a:ea typeface="Yu Mincho" panose="02020400000000000000" pitchFamily="18" charset="-128"/>
                            </a:rPr>
                            <m:t>𝐿</m:t>
                          </m:r>
                        </m:e>
                        <m:sub>
                          <m:r>
                            <a:rPr lang="es-EC" sz="1200" i="1">
                              <a:effectLst/>
                              <a:latin typeface="Cambria Math" panose="02040503050406030204" pitchFamily="18" charset="0"/>
                              <a:ea typeface="Yu Mincho" panose="02020400000000000000" pitchFamily="18" charset="-128"/>
                            </a:rPr>
                            <m:t>𝑏𝑟𝑜𝑛𝑐𝑒</m:t>
                          </m:r>
                        </m:sub>
                      </m:sSub>
                      <m:r>
                        <a:rPr lang="es-EC" sz="1200" i="1">
                          <a:effectLst/>
                          <a:latin typeface="Cambria Math" panose="02040503050406030204" pitchFamily="18" charset="0"/>
                          <a:ea typeface="Yu Mincho" panose="02020400000000000000" pitchFamily="18" charset="-128"/>
                        </a:rPr>
                        <m:t>=2,3∗</m:t>
                      </m:r>
                      <m:sSup>
                        <m:sSupPr>
                          <m:ctrlPr>
                            <a:rPr lang="es-EC" sz="1200" i="1">
                              <a:effectLst/>
                              <a:latin typeface="Cambria Math" panose="02040503050406030204" pitchFamily="18" charset="0"/>
                              <a:ea typeface="Yu Mincho" panose="02020400000000000000" pitchFamily="18" charset="-128"/>
                            </a:rPr>
                          </m:ctrlPr>
                        </m:sSupPr>
                        <m:e>
                          <m:d>
                            <m:dPr>
                              <m:ctrlPr>
                                <a:rPr lang="es-EC" sz="1200" i="1">
                                  <a:effectLst/>
                                  <a:latin typeface="Cambria Math" panose="02040503050406030204" pitchFamily="18" charset="0"/>
                                  <a:ea typeface="Yu Mincho" panose="02020400000000000000" pitchFamily="18" charset="-128"/>
                                </a:rPr>
                              </m:ctrlPr>
                            </m:dPr>
                            <m:e>
                              <m:f>
                                <m:fPr>
                                  <m:ctrlPr>
                                    <a:rPr lang="es-EC" sz="1200" i="1">
                                      <a:effectLst/>
                                      <a:latin typeface="Cambria Math" panose="02040503050406030204" pitchFamily="18" charset="0"/>
                                      <a:ea typeface="Yu Mincho" panose="02020400000000000000" pitchFamily="18" charset="-128"/>
                                    </a:rPr>
                                  </m:ctrlPr>
                                </m:fPr>
                                <m:num>
                                  <m:r>
                                    <a:rPr lang="es-EC" sz="1200">
                                      <a:effectLst/>
                                      <a:latin typeface="Cambria Math" panose="02040503050406030204" pitchFamily="18" charset="0"/>
                                      <a:ea typeface="Calibri" panose="020F0502020204030204" pitchFamily="34" charset="0"/>
                                    </a:rPr>
                                    <m:t>110</m:t>
                                  </m:r>
                                  <m:r>
                                    <a:rPr lang="es-EC" sz="1200" i="1">
                                      <a:effectLst/>
                                      <a:latin typeface="Cambria Math" panose="02040503050406030204" pitchFamily="18" charset="0"/>
                                      <a:ea typeface="Calibri" panose="020F0502020204030204" pitchFamily="34" charset="0"/>
                                    </a:rPr>
                                    <m:t> </m:t>
                                  </m:r>
                                  <m:d>
                                    <m:dPr>
                                      <m:begChr m:val="["/>
                                      <m:endChr m:val="]"/>
                                      <m:ctrlPr>
                                        <a:rPr lang="es-EC" sz="1200" i="1">
                                          <a:effectLst/>
                                          <a:latin typeface="Cambria Math" panose="02040503050406030204" pitchFamily="18" charset="0"/>
                                          <a:ea typeface="Calibri" panose="020F0502020204030204" pitchFamily="34" charset="0"/>
                                        </a:rPr>
                                      </m:ctrlPr>
                                    </m:dPr>
                                    <m:e>
                                      <m:f>
                                        <m:fPr>
                                          <m:ctrlPr>
                                            <a:rPr lang="es-EC" sz="1200" i="1">
                                              <a:effectLst/>
                                              <a:latin typeface="Cambria Math" panose="02040503050406030204" pitchFamily="18" charset="0"/>
                                              <a:ea typeface="Calibri" panose="020F0502020204030204" pitchFamily="34" charset="0"/>
                                            </a:rPr>
                                          </m:ctrlPr>
                                        </m:fPr>
                                        <m:num>
                                          <m:r>
                                            <a:rPr lang="es-EC" sz="1200" i="1">
                                              <a:effectLst/>
                                              <a:latin typeface="Cambria Math" panose="02040503050406030204" pitchFamily="18" charset="0"/>
                                              <a:ea typeface="Calibri" panose="020F0502020204030204" pitchFamily="34" charset="0"/>
                                            </a:rPr>
                                            <m:t>𝑊</m:t>
                                          </m:r>
                                        </m:num>
                                        <m:den>
                                          <m:r>
                                            <a:rPr lang="es-EC" sz="1200" i="1">
                                              <a:effectLst/>
                                              <a:latin typeface="Cambria Math" panose="02040503050406030204" pitchFamily="18" charset="0"/>
                                              <a:ea typeface="Calibri" panose="020F0502020204030204" pitchFamily="34" charset="0"/>
                                            </a:rPr>
                                            <m:t>𝑚𝐾</m:t>
                                          </m:r>
                                        </m:den>
                                      </m:f>
                                    </m:e>
                                  </m:d>
                                  <m:r>
                                    <a:rPr lang="es-EC" sz="1200" i="1">
                                      <a:effectLst/>
                                      <a:latin typeface="Cambria Math" panose="02040503050406030204" pitchFamily="18" charset="0"/>
                                      <a:ea typeface="Calibri" panose="020F0502020204030204" pitchFamily="34" charset="0"/>
                                    </a:rPr>
                                    <m:t>∗0,019</m:t>
                                  </m:r>
                                  <m:d>
                                    <m:dPr>
                                      <m:begChr m:val="["/>
                                      <m:endChr m:val="]"/>
                                      <m:ctrlPr>
                                        <a:rPr lang="es-EC" sz="1200" i="1">
                                          <a:effectLst/>
                                          <a:latin typeface="Cambria Math" panose="02040503050406030204" pitchFamily="18" charset="0"/>
                                          <a:ea typeface="Calibri" panose="020F0502020204030204" pitchFamily="34" charset="0"/>
                                        </a:rPr>
                                      </m:ctrlPr>
                                    </m:dPr>
                                    <m:e>
                                      <m:r>
                                        <a:rPr lang="es-EC" sz="1200" i="1">
                                          <a:effectLst/>
                                          <a:latin typeface="Cambria Math" panose="02040503050406030204" pitchFamily="18" charset="0"/>
                                          <a:ea typeface="Calibri" panose="020F0502020204030204" pitchFamily="34" charset="0"/>
                                        </a:rPr>
                                        <m:t>𝑚</m:t>
                                      </m:r>
                                    </m:e>
                                  </m:d>
                                </m:num>
                                <m:den>
                                  <m:r>
                                    <a:rPr lang="es-EC" sz="1200" i="1">
                                      <a:effectLst/>
                                      <a:latin typeface="Cambria Math" panose="02040503050406030204" pitchFamily="18" charset="0"/>
                                      <a:ea typeface="Yu Mincho" panose="02020400000000000000" pitchFamily="18" charset="-128"/>
                                    </a:rPr>
                                    <m:t>4∗12,82 </m:t>
                                  </m:r>
                                  <m:d>
                                    <m:dPr>
                                      <m:begChr m:val="["/>
                                      <m:endChr m:val="]"/>
                                      <m:ctrlPr>
                                        <a:rPr lang="es-EC" sz="1200" i="1">
                                          <a:effectLst/>
                                          <a:latin typeface="Cambria Math" panose="02040503050406030204" pitchFamily="18" charset="0"/>
                                          <a:ea typeface="Yu Mincho" panose="02020400000000000000" pitchFamily="18" charset="-128"/>
                                        </a:rPr>
                                      </m:ctrlPr>
                                    </m:dPr>
                                    <m:e>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Yu Mincho" panose="02020400000000000000" pitchFamily="18" charset="-128"/>
                                            </a:rPr>
                                            <m:t>𝑊</m:t>
                                          </m:r>
                                        </m:num>
                                        <m:den>
                                          <m:sSup>
                                            <m:sSupPr>
                                              <m:ctrlPr>
                                                <a:rPr lang="es-EC" sz="1200" i="1">
                                                  <a:effectLst/>
                                                  <a:latin typeface="Cambria Math" panose="02040503050406030204" pitchFamily="18" charset="0"/>
                                                  <a:ea typeface="Yu Mincho" panose="02020400000000000000" pitchFamily="18" charset="-128"/>
                                                </a:rPr>
                                              </m:ctrlPr>
                                            </m:sSupPr>
                                            <m:e>
                                              <m:r>
                                                <a:rPr lang="es-EC" sz="1200" i="1">
                                                  <a:effectLst/>
                                                  <a:latin typeface="Cambria Math" panose="02040503050406030204" pitchFamily="18" charset="0"/>
                                                  <a:ea typeface="Yu Mincho" panose="02020400000000000000" pitchFamily="18" charset="-128"/>
                                                </a:rPr>
                                                <m:t>𝑚</m:t>
                                              </m:r>
                                            </m:e>
                                            <m:sup>
                                              <m:r>
                                                <a:rPr lang="es-EC" sz="1200" i="1">
                                                  <a:effectLst/>
                                                  <a:latin typeface="Cambria Math" panose="02040503050406030204" pitchFamily="18" charset="0"/>
                                                  <a:ea typeface="Yu Mincho" panose="02020400000000000000" pitchFamily="18" charset="-128"/>
                                                </a:rPr>
                                                <m:t>2</m:t>
                                              </m:r>
                                            </m:sup>
                                          </m:sSup>
                                          <m:r>
                                            <a:rPr lang="es-EC" sz="1200" i="1">
                                              <a:effectLst/>
                                              <a:latin typeface="Cambria Math" panose="02040503050406030204" pitchFamily="18" charset="0"/>
                                              <a:ea typeface="Yu Mincho" panose="02020400000000000000" pitchFamily="18" charset="-128"/>
                                            </a:rPr>
                                            <m:t>𝐾</m:t>
                                          </m:r>
                                        </m:den>
                                      </m:f>
                                    </m:e>
                                  </m:d>
                                </m:den>
                              </m:f>
                            </m:e>
                          </m:d>
                        </m:e>
                        <m:sup>
                          <m:f>
                            <m:fPr>
                              <m:ctrlPr>
                                <a:rPr lang="es-EC" sz="1200" i="1">
                                  <a:effectLst/>
                                  <a:latin typeface="Cambria Math" panose="02040503050406030204" pitchFamily="18" charset="0"/>
                                  <a:ea typeface="Yu Mincho" panose="02020400000000000000" pitchFamily="18" charset="-128"/>
                                </a:rPr>
                              </m:ctrlPr>
                            </m:fPr>
                            <m:num>
                              <m:r>
                                <a:rPr lang="es-EC" sz="1200" i="1">
                                  <a:effectLst/>
                                  <a:latin typeface="Cambria Math" panose="02040503050406030204" pitchFamily="18" charset="0"/>
                                  <a:ea typeface="Yu Mincho" panose="02020400000000000000" pitchFamily="18" charset="-128"/>
                                </a:rPr>
                                <m:t>1</m:t>
                              </m:r>
                            </m:num>
                            <m:den>
                              <m:r>
                                <a:rPr lang="es-EC" sz="1200" i="1">
                                  <a:effectLst/>
                                  <a:latin typeface="Cambria Math" panose="02040503050406030204" pitchFamily="18" charset="0"/>
                                  <a:ea typeface="Yu Mincho" panose="02020400000000000000" pitchFamily="18" charset="-128"/>
                                </a:rPr>
                                <m:t>2</m:t>
                              </m:r>
                            </m:den>
                          </m:f>
                        </m:sup>
                      </m:sSup>
                      <m:r>
                        <a:rPr lang="es-EC" sz="1200" i="1">
                          <a:effectLst/>
                          <a:latin typeface="Cambria Math" panose="02040503050406030204" pitchFamily="18" charset="0"/>
                          <a:ea typeface="Yu Mincho" panose="02020400000000000000" pitchFamily="18" charset="-128"/>
                        </a:rPr>
                        <m:t>=0,46</m:t>
                      </m:r>
                      <m:r>
                        <a:rPr lang="es-EC" sz="1200" i="1">
                          <a:effectLst/>
                          <a:latin typeface="Cambria Math" panose="02040503050406030204" pitchFamily="18" charset="0"/>
                          <a:ea typeface="Yu Mincho" panose="02020400000000000000" pitchFamily="18" charset="-128"/>
                        </a:rPr>
                        <m:t>𝑚</m:t>
                      </m:r>
                    </m:oMath>
                  </m:oMathPara>
                </a14:m>
                <a:endParaRPr lang="es-EC" sz="1600" dirty="0">
                  <a:effectLst/>
                  <a:latin typeface="Arial" panose="020B0604020202020204" pitchFamily="34" charset="0"/>
                  <a:ea typeface="Calibri" panose="020F0502020204030204" pitchFamily="34" charset="0"/>
                </a:endParaRPr>
              </a:p>
            </p:txBody>
          </p:sp>
        </mc:Choice>
        <mc:Fallback xmlns="">
          <p:sp>
            <p:nvSpPr>
              <p:cNvPr id="12" name="CuadroTexto 11">
                <a:extLst>
                  <a:ext uri="{FF2B5EF4-FFF2-40B4-BE49-F238E27FC236}">
                    <a16:creationId xmlns:a16="http://schemas.microsoft.com/office/drawing/2014/main" id="{3D4C79BF-C18C-4997-A1B5-FAC51FEB11EF}"/>
                  </a:ext>
                </a:extLst>
              </p:cNvPr>
              <p:cNvSpPr txBox="1">
                <a:spLocks noRot="1" noChangeAspect="1" noMove="1" noResize="1" noEditPoints="1" noAdjustHandles="1" noChangeArrowheads="1" noChangeShapeType="1" noTextEdit="1"/>
              </p:cNvSpPr>
              <p:nvPr/>
            </p:nvSpPr>
            <p:spPr>
              <a:xfrm>
                <a:off x="1048748" y="3679940"/>
                <a:ext cx="10330616" cy="2592441"/>
              </a:xfrm>
              <a:prstGeom prst="rect">
                <a:avLst/>
              </a:prstGeom>
              <a:blipFill>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0622012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xmlns="" id="{D4F93403-5BFB-4C4A-9BD0-EC1CCDB4E8A4}"/>
                  </a:ext>
                </a:extLst>
              </p:cNvPr>
              <p:cNvSpPr txBox="1"/>
              <p:nvPr/>
            </p:nvSpPr>
            <p:spPr>
              <a:xfrm>
                <a:off x="1094704" y="736710"/>
                <a:ext cx="10882647"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Tomando en cuenta que no hay pérdida de calor en el externo de una barra infinitamente larga podemos utilizar la condición de aleta adiabática para sección transversal uniforme, donde la transferencia de calor es igual a  </a:t>
                </a:r>
                <a14:m>
                  <m:oMath xmlns:m="http://schemas.openxmlformats.org/officeDocument/2006/math">
                    <m:r>
                      <a:rPr lang="es-EC" sz="1800" i="1">
                        <a:effectLst/>
                        <a:latin typeface="Cambria Math" panose="02040503050406030204" pitchFamily="18" charset="0"/>
                        <a:ea typeface="Calibri" panose="020F0502020204030204" pitchFamily="34" charset="0"/>
                      </a:rPr>
                      <m:t>𝑞𝑓</m:t>
                    </m:r>
                    <m:r>
                      <a:rPr lang="es-EC" sz="1800" i="1">
                        <a:effectLst/>
                        <a:latin typeface="Cambria Math" panose="02040503050406030204" pitchFamily="18" charset="0"/>
                        <a:ea typeface="Calibri" panose="020F0502020204030204" pitchFamily="34" charset="0"/>
                      </a:rPr>
                      <m:t>=</m:t>
                    </m:r>
                    <m:r>
                      <a:rPr lang="es-EC" sz="1800" i="1">
                        <a:effectLst/>
                        <a:latin typeface="Cambria Math" panose="02040503050406030204" pitchFamily="18" charset="0"/>
                        <a:ea typeface="Calibri" panose="020F0502020204030204" pitchFamily="34" charset="0"/>
                      </a:rPr>
                      <m:t>𝑀</m:t>
                    </m:r>
                    <m:func>
                      <m:funcPr>
                        <m:ctrlPr>
                          <a:rPr lang="es-EC" sz="1800" i="1">
                            <a:effectLst/>
                            <a:latin typeface="Cambria Math" panose="02040503050406030204" pitchFamily="18" charset="0"/>
                            <a:ea typeface="Calibri" panose="020F0502020204030204" pitchFamily="34" charset="0"/>
                          </a:rPr>
                        </m:ctrlPr>
                      </m:funcPr>
                      <m:fName>
                        <m:r>
                          <m:rPr>
                            <m:sty m:val="p"/>
                          </m:rPr>
                          <a:rPr lang="es-EC" sz="1800">
                            <a:effectLst/>
                            <a:latin typeface="Cambria Math" panose="02040503050406030204" pitchFamily="18" charset="0"/>
                            <a:ea typeface="Calibri" panose="020F0502020204030204" pitchFamily="34" charset="0"/>
                          </a:rPr>
                          <m:t>tanh</m:t>
                        </m:r>
                      </m:fName>
                      <m:e>
                        <m:r>
                          <a:rPr lang="es-EC" sz="1800" i="1">
                            <a:effectLst/>
                            <a:latin typeface="Cambria Math" panose="02040503050406030204" pitchFamily="18" charset="0"/>
                            <a:ea typeface="Calibri" panose="020F0502020204030204" pitchFamily="34" charset="0"/>
                          </a:rPr>
                          <m:t>𝑚𝐿</m:t>
                        </m:r>
                      </m:e>
                    </m:func>
                  </m:oMath>
                </a14:m>
                <a:r>
                  <a:rPr lang="es-EC" sz="1800" dirty="0">
                    <a:effectLst/>
                    <a:latin typeface="Arial" panose="020B0604020202020204" pitchFamily="34" charset="0"/>
                    <a:ea typeface="Calibri" panose="020F0502020204030204" pitchFamily="34" charset="0"/>
                  </a:rPr>
                  <a:t> y   comparar con el caso de una barra infinita </a:t>
                </a:r>
                <a14:m>
                  <m:oMath xmlns:m="http://schemas.openxmlformats.org/officeDocument/2006/math">
                    <m:r>
                      <a:rPr lang="es-EC" sz="1800" i="1">
                        <a:effectLst/>
                        <a:latin typeface="Cambria Math" panose="02040503050406030204" pitchFamily="18" charset="0"/>
                        <a:ea typeface="Calibri" panose="020F0502020204030204" pitchFamily="34" charset="0"/>
                      </a:rPr>
                      <m:t>𝑞𝑓</m:t>
                    </m:r>
                    <m:r>
                      <a:rPr lang="es-EC" sz="1800" i="1">
                        <a:effectLst/>
                        <a:latin typeface="Cambria Math" panose="02040503050406030204" pitchFamily="18" charset="0"/>
                        <a:ea typeface="Calibri" panose="020F0502020204030204" pitchFamily="34" charset="0"/>
                      </a:rPr>
                      <m:t>=</m:t>
                    </m:r>
                    <m:r>
                      <a:rPr lang="es-EC" sz="1800" i="1">
                        <a:effectLst/>
                        <a:latin typeface="Cambria Math" panose="02040503050406030204" pitchFamily="18" charset="0"/>
                        <a:ea typeface="Calibri" panose="020F0502020204030204" pitchFamily="34" charset="0"/>
                      </a:rPr>
                      <m:t>𝑀</m:t>
                    </m:r>
                  </m:oMath>
                </a14:m>
                <a:r>
                  <a:rPr lang="es-EC" sz="1800" dirty="0">
                    <a:effectLst/>
                    <a:latin typeface="Arial" panose="020B0604020202020204" pitchFamily="34" charset="0"/>
                    <a:ea typeface="Yu Mincho" panose="02020400000000000000" pitchFamily="18" charset="-128"/>
                  </a:rPr>
                  <a:t>.</a:t>
                </a:r>
                <a:endParaRPr lang="es-EC" sz="1800" dirty="0">
                  <a:effectLst/>
                  <a:latin typeface="Arial" panose="020B0604020202020204" pitchFamily="34" charset="0"/>
                  <a:ea typeface="Calibri" panose="020F0502020204030204" pitchFamily="34" charset="0"/>
                </a:endParaRPr>
              </a:p>
            </p:txBody>
          </p:sp>
        </mc:Choice>
        <mc:Fallback xmlns="">
          <p:sp>
            <p:nvSpPr>
              <p:cNvPr id="5" name="CuadroTexto 4">
                <a:extLst>
                  <a:ext uri="{FF2B5EF4-FFF2-40B4-BE49-F238E27FC236}">
                    <a16:creationId xmlns:a16="http://schemas.microsoft.com/office/drawing/2014/main" id="{D4F93403-5BFB-4C4A-9BD0-EC1CCDB4E8A4}"/>
                  </a:ext>
                </a:extLst>
              </p:cNvPr>
              <p:cNvSpPr txBox="1">
                <a:spLocks noRot="1" noChangeAspect="1" noMove="1" noResize="1" noEditPoints="1" noAdjustHandles="1" noChangeArrowheads="1" noChangeShapeType="1" noTextEdit="1"/>
              </p:cNvSpPr>
              <p:nvPr/>
            </p:nvSpPr>
            <p:spPr>
              <a:xfrm>
                <a:off x="1094704" y="736710"/>
                <a:ext cx="10882647" cy="1287532"/>
              </a:xfrm>
              <a:prstGeom prst="rect">
                <a:avLst/>
              </a:prstGeom>
              <a:blipFill>
                <a:blip r:embed="rId5"/>
                <a:stretch>
                  <a:fillRect l="-504" b="-71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xmlns="" id="{3FECB367-D78F-4B56-B0EB-563857F3CB3D}"/>
                  </a:ext>
                </a:extLst>
              </p:cNvPr>
              <p:cNvSpPr txBox="1"/>
              <p:nvPr/>
            </p:nvSpPr>
            <p:spPr>
              <a:xfrm>
                <a:off x="5032420" y="2310445"/>
                <a:ext cx="6098146" cy="369332"/>
              </a:xfrm>
              <a:prstGeom prst="rect">
                <a:avLst/>
              </a:prstGeom>
              <a:noFill/>
            </p:spPr>
            <p:txBody>
              <a:bodyPr wrap="square">
                <a:spAutoFit/>
              </a:bodyPr>
              <a:lstStyle/>
              <a:p>
                <a14:m>
                  <m:oMath xmlns:m="http://schemas.openxmlformats.org/officeDocument/2006/math">
                    <m:func>
                      <m:funcPr>
                        <m:ctrlPr>
                          <a:rPr lang="es-EC" sz="1800" i="1" smtClean="0">
                            <a:effectLst/>
                            <a:latin typeface="Cambria Math" panose="02040503050406030204" pitchFamily="18" charset="0"/>
                            <a:ea typeface="Calibri" panose="020F0502020204030204" pitchFamily="34" charset="0"/>
                          </a:rPr>
                        </m:ctrlPr>
                      </m:funcPr>
                      <m:fName>
                        <m:r>
                          <m:rPr>
                            <m:sty m:val="p"/>
                          </m:rPr>
                          <a:rPr lang="es-EC" sz="1800" b="0" i="0" smtClean="0">
                            <a:effectLst/>
                            <a:latin typeface="Cambria Math" panose="02040503050406030204" pitchFamily="18" charset="0"/>
                            <a:ea typeface="Calibri" panose="020F0502020204030204" pitchFamily="34" charset="0"/>
                          </a:rPr>
                          <m:t>mL</m:t>
                        </m:r>
                        <m:r>
                          <a:rPr lang="es-EC" sz="1800" b="0" i="0" smtClean="0">
                            <a:effectLst/>
                            <a:latin typeface="Cambria Math" panose="02040503050406030204" pitchFamily="18" charset="0"/>
                            <a:ea typeface="Calibri" panose="020F0502020204030204" pitchFamily="34" charset="0"/>
                          </a:rPr>
                          <m:t>=</m:t>
                        </m:r>
                        <m:r>
                          <m:rPr>
                            <m:sty m:val="p"/>
                          </m:rPr>
                          <a:rPr lang="es-EC" sz="1800" b="0" i="0" smtClean="0">
                            <a:effectLst/>
                            <a:latin typeface="Cambria Math" panose="02040503050406030204" pitchFamily="18" charset="0"/>
                            <a:ea typeface="Calibri" panose="020F0502020204030204" pitchFamily="34" charset="0"/>
                          </a:rPr>
                          <m:t>arctanh</m:t>
                        </m:r>
                      </m:fName>
                      <m:e>
                        <m:r>
                          <a:rPr lang="es-EC" sz="1800" b="0" i="1" smtClean="0">
                            <a:effectLst/>
                            <a:latin typeface="Cambria Math" panose="02040503050406030204" pitchFamily="18" charset="0"/>
                            <a:ea typeface="Calibri" panose="020F0502020204030204" pitchFamily="34" charset="0"/>
                          </a:rPr>
                          <m:t>(1)</m:t>
                        </m:r>
                      </m:e>
                    </m:func>
                  </m:oMath>
                </a14:m>
                <a:r>
                  <a:rPr lang="es-EC" sz="1800" dirty="0">
                    <a:effectLst/>
                    <a:latin typeface="Arial" panose="020B0604020202020204" pitchFamily="34" charset="0"/>
                    <a:ea typeface="Calibri" panose="020F0502020204030204" pitchFamily="34" charset="0"/>
                  </a:rPr>
                  <a:t> </a:t>
                </a:r>
                <a:endParaRPr lang="es-EC" dirty="0"/>
              </a:p>
            </p:txBody>
          </p:sp>
        </mc:Choice>
        <mc:Fallback xmlns="">
          <p:sp>
            <p:nvSpPr>
              <p:cNvPr id="14" name="CuadroTexto 13">
                <a:extLst>
                  <a:ext uri="{FF2B5EF4-FFF2-40B4-BE49-F238E27FC236}">
                    <a16:creationId xmlns:a16="http://schemas.microsoft.com/office/drawing/2014/main" id="{3FECB367-D78F-4B56-B0EB-563857F3CB3D}"/>
                  </a:ext>
                </a:extLst>
              </p:cNvPr>
              <p:cNvSpPr txBox="1">
                <a:spLocks noRot="1" noChangeAspect="1" noMove="1" noResize="1" noEditPoints="1" noAdjustHandles="1" noChangeArrowheads="1" noChangeShapeType="1" noTextEdit="1"/>
              </p:cNvSpPr>
              <p:nvPr/>
            </p:nvSpPr>
            <p:spPr>
              <a:xfrm>
                <a:off x="5032420" y="2310445"/>
                <a:ext cx="6098146" cy="369332"/>
              </a:xfrm>
              <a:prstGeom prst="rect">
                <a:avLst/>
              </a:prstGeom>
              <a:blipFill>
                <a:blip r:embed="rId6"/>
                <a:stretch>
                  <a:fillRect b="-147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3A086EF5-84DC-485A-B8AA-79F23C52C10C}"/>
                  </a:ext>
                </a:extLst>
              </p:cNvPr>
              <p:cNvSpPr txBox="1"/>
              <p:nvPr/>
            </p:nvSpPr>
            <p:spPr>
              <a:xfrm>
                <a:off x="1094703" y="2828835"/>
                <a:ext cx="10882647" cy="872034"/>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Encontramos que </a:t>
                </a:r>
                <a14:m>
                  <m:oMath xmlns:m="http://schemas.openxmlformats.org/officeDocument/2006/math">
                    <m:r>
                      <m:rPr>
                        <m:sty m:val="p"/>
                      </m:rPr>
                      <a:rPr lang="es-EC" sz="1800">
                        <a:effectLst/>
                        <a:latin typeface="Cambria Math" panose="02040503050406030204" pitchFamily="18" charset="0"/>
                        <a:ea typeface="Calibri" panose="020F0502020204030204" pitchFamily="34" charset="0"/>
                        <a:cs typeface="Arial" panose="020B0604020202020204" pitchFamily="34" charset="0"/>
                      </a:rPr>
                      <m:t>arctanh</m:t>
                    </m:r>
                    <m:r>
                      <a:rPr lang="es-EC" sz="1800">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1)</m:t>
                    </m:r>
                  </m:oMath>
                </a14:m>
                <a:r>
                  <a:rPr lang="es-EC" sz="1800" dirty="0">
                    <a:effectLst/>
                    <a:latin typeface="Arial" panose="020B0604020202020204" pitchFamily="34" charset="0"/>
                    <a:ea typeface="Calibri" panose="020F0502020204030204" pitchFamily="34" charset="0"/>
                  </a:rPr>
                  <a:t> es indeterminado. Por lo tanto, para encontrar un valor aproximado de </a:t>
                </a:r>
                <a:r>
                  <a:rPr lang="es-EC" sz="1800" dirty="0" err="1">
                    <a:effectLst/>
                    <a:latin typeface="Arial" panose="020B0604020202020204" pitchFamily="34" charset="0"/>
                    <a:ea typeface="Calibri" panose="020F0502020204030204" pitchFamily="34" charset="0"/>
                  </a:rPr>
                  <a:t>mL</a:t>
                </a:r>
                <a:r>
                  <a:rPr lang="es-EC" sz="1800" dirty="0">
                    <a:effectLst/>
                    <a:latin typeface="Arial" panose="020B0604020202020204" pitchFamily="34" charset="0"/>
                    <a:ea typeface="Calibri" panose="020F0502020204030204" pitchFamily="34" charset="0"/>
                  </a:rPr>
                  <a:t> la función deberá calcularse con números mayores que -1 y menores que 1.</a:t>
                </a:r>
                <a:endParaRPr lang="es-EC" dirty="0"/>
              </a:p>
            </p:txBody>
          </p:sp>
        </mc:Choice>
        <mc:Fallback xmlns="">
          <p:sp>
            <p:nvSpPr>
              <p:cNvPr id="16" name="CuadroTexto 15">
                <a:extLst>
                  <a:ext uri="{FF2B5EF4-FFF2-40B4-BE49-F238E27FC236}">
                    <a16:creationId xmlns:a16="http://schemas.microsoft.com/office/drawing/2014/main" id="{3A086EF5-84DC-485A-B8AA-79F23C52C10C}"/>
                  </a:ext>
                </a:extLst>
              </p:cNvPr>
              <p:cNvSpPr txBox="1">
                <a:spLocks noRot="1" noChangeAspect="1" noMove="1" noResize="1" noEditPoints="1" noAdjustHandles="1" noChangeArrowheads="1" noChangeShapeType="1" noTextEdit="1"/>
              </p:cNvSpPr>
              <p:nvPr/>
            </p:nvSpPr>
            <p:spPr>
              <a:xfrm>
                <a:off x="1094703" y="2828835"/>
                <a:ext cx="10882647" cy="872034"/>
              </a:xfrm>
              <a:prstGeom prst="rect">
                <a:avLst/>
              </a:prstGeom>
              <a:blipFill>
                <a:blip r:embed="rId7"/>
                <a:stretch>
                  <a:fillRect l="-504" b="-104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xmlns="" id="{49A8E7DC-4B8B-4E29-8236-F47616125315}"/>
                  </a:ext>
                </a:extLst>
              </p:cNvPr>
              <p:cNvSpPr txBox="1"/>
              <p:nvPr/>
            </p:nvSpPr>
            <p:spPr>
              <a:xfrm>
                <a:off x="2933164" y="3663204"/>
                <a:ext cx="6098146" cy="1405513"/>
              </a:xfrm>
              <a:prstGeom prst="rect">
                <a:avLst/>
              </a:prstGeom>
              <a:noFill/>
            </p:spPr>
            <p:txBody>
              <a:bodyPr wrap="square">
                <a:spAutoFit/>
              </a:bodyPr>
              <a:lstStyle/>
              <a:p>
                <a:pPr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C" sz="1800" i="1" smtClean="0">
                          <a:effectLst/>
                          <a:latin typeface="Cambria Math" panose="02040503050406030204" pitchFamily="18" charset="0"/>
                          <a:ea typeface="Yu Mincho" panose="02020400000000000000" pitchFamily="18" charset="-128"/>
                        </a:rPr>
                        <m:t>𝑚𝐿</m:t>
                      </m:r>
                      <m:r>
                        <a:rPr lang="es-EC" sz="1800" i="1" smtClean="0">
                          <a:effectLst/>
                          <a:latin typeface="Cambria Math" panose="02040503050406030204" pitchFamily="18" charset="0"/>
                          <a:ea typeface="Yu Mincho" panose="02020400000000000000" pitchFamily="18" charset="-128"/>
                        </a:rPr>
                        <m:t>≥</m:t>
                      </m:r>
                      <m:r>
                        <m:rPr>
                          <m:sty m:val="p"/>
                        </m:rPr>
                        <a:rPr lang="es-EC" sz="1800">
                          <a:effectLst/>
                          <a:latin typeface="Cambria Math" panose="02040503050406030204" pitchFamily="18" charset="0"/>
                          <a:ea typeface="Yu Mincho" panose="02020400000000000000" pitchFamily="18" charset="-128"/>
                        </a:rPr>
                        <m:t>arctanh</m:t>
                      </m:r>
                      <m:r>
                        <a:rPr lang="es-EC" sz="1800">
                          <a:effectLst/>
                          <a:latin typeface="Cambria Math" panose="02040503050406030204" pitchFamily="18" charset="0"/>
                          <a:ea typeface="Yu Mincho" panose="02020400000000000000" pitchFamily="18" charset="-128"/>
                        </a:rPr>
                        <m:t>⁡(</m:t>
                      </m:r>
                      <m:r>
                        <a:rPr lang="es-EC" sz="1800" i="1">
                          <a:effectLst/>
                          <a:latin typeface="Cambria Math" panose="02040503050406030204" pitchFamily="18" charset="0"/>
                          <a:ea typeface="Yu Mincho" panose="02020400000000000000" pitchFamily="18" charset="-128"/>
                        </a:rPr>
                        <m:t>0,99)</m:t>
                      </m:r>
                    </m:oMath>
                  </m:oMathPara>
                </a14:m>
                <a:endParaRPr lang="es-EC" sz="1800" dirty="0">
                  <a:effectLst/>
                  <a:latin typeface="Arial" panose="020B0604020202020204" pitchFamily="34" charset="0"/>
                  <a:ea typeface="Calibri" panose="020F0502020204030204" pitchFamily="34" charset="0"/>
                </a:endParaRPr>
              </a:p>
              <a:p>
                <a:pPr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C" sz="1800" i="1">
                          <a:effectLst/>
                          <a:latin typeface="Cambria Math" panose="02040503050406030204" pitchFamily="18" charset="0"/>
                          <a:ea typeface="Yu Mincho" panose="02020400000000000000" pitchFamily="18" charset="-128"/>
                        </a:rPr>
                        <m:t>𝑚𝐿</m:t>
                      </m:r>
                      <m:r>
                        <a:rPr lang="es-EC" sz="1800" i="1">
                          <a:effectLst/>
                          <a:latin typeface="Cambria Math" panose="02040503050406030204" pitchFamily="18" charset="0"/>
                          <a:ea typeface="Yu Mincho" panose="02020400000000000000" pitchFamily="18" charset="-128"/>
                        </a:rPr>
                        <m:t>≥</m:t>
                      </m:r>
                      <m:r>
                        <a:rPr lang="es-EC" sz="1800">
                          <a:effectLst/>
                          <a:latin typeface="Cambria Math" panose="02040503050406030204" pitchFamily="18" charset="0"/>
                          <a:ea typeface="Yu Mincho" panose="02020400000000000000" pitchFamily="18" charset="-128"/>
                        </a:rPr>
                        <m:t>2,65</m:t>
                      </m:r>
                    </m:oMath>
                  </m:oMathPara>
                </a14:m>
                <a:endParaRPr lang="es-EC" sz="1800" dirty="0">
                  <a:effectLst/>
                  <a:latin typeface="Arial" panose="020B0604020202020204" pitchFamily="34" charset="0"/>
                  <a:ea typeface="Calibri" panose="020F0502020204030204" pitchFamily="34" charset="0"/>
                </a:endParaRPr>
              </a:p>
            </p:txBody>
          </p:sp>
        </mc:Choice>
        <mc:Fallback xmlns="">
          <p:sp>
            <p:nvSpPr>
              <p:cNvPr id="18" name="CuadroTexto 17">
                <a:extLst>
                  <a:ext uri="{FF2B5EF4-FFF2-40B4-BE49-F238E27FC236}">
                    <a16:creationId xmlns:a16="http://schemas.microsoft.com/office/drawing/2014/main" id="{49A8E7DC-4B8B-4E29-8236-F47616125315}"/>
                  </a:ext>
                </a:extLst>
              </p:cNvPr>
              <p:cNvSpPr txBox="1">
                <a:spLocks noRot="1" noChangeAspect="1" noMove="1" noResize="1" noEditPoints="1" noAdjustHandles="1" noChangeArrowheads="1" noChangeShapeType="1" noTextEdit="1"/>
              </p:cNvSpPr>
              <p:nvPr/>
            </p:nvSpPr>
            <p:spPr>
              <a:xfrm>
                <a:off x="2933164" y="3663204"/>
                <a:ext cx="6098146" cy="1405513"/>
              </a:xfrm>
              <a:prstGeom prst="rect">
                <a:avLst/>
              </a:prstGeom>
              <a:blipFill>
                <a:blip r:embed="rId8"/>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8815128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sp>
        <p:nvSpPr>
          <p:cNvPr id="10" name="Marcador de contenido 2">
            <a:extLst>
              <a:ext uri="{FF2B5EF4-FFF2-40B4-BE49-F238E27FC236}">
                <a16:creationId xmlns:a16="http://schemas.microsoft.com/office/drawing/2014/main" xmlns="" id="{F309DF89-9343-4C8F-ABDD-2C82FB2ADDAE}"/>
              </a:ext>
            </a:extLst>
          </p:cNvPr>
          <p:cNvSpPr txBox="1">
            <a:spLocks/>
          </p:cNvSpPr>
          <p:nvPr/>
        </p:nvSpPr>
        <p:spPr>
          <a:xfrm>
            <a:off x="1463725" y="1143435"/>
            <a:ext cx="4467055" cy="4075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sz="11200" b="1" dirty="0"/>
              <a:t>  INTRODUCCIÓN</a:t>
            </a:r>
          </a:p>
          <a:p>
            <a:pPr marL="514350" indent="-514350">
              <a:buFont typeface="Arial" panose="020B0604020202020204" pitchFamily="34" charset="0"/>
              <a:buAutoNum type="arabicPeriod" startAt="2"/>
            </a:pPr>
            <a:endParaRPr lang="es-EC" sz="11200" b="1" dirty="0"/>
          </a:p>
        </p:txBody>
      </p:sp>
      <p:sp>
        <p:nvSpPr>
          <p:cNvPr id="11" name="Rectángulo 10">
            <a:extLst>
              <a:ext uri="{FF2B5EF4-FFF2-40B4-BE49-F238E27FC236}">
                <a16:creationId xmlns:a16="http://schemas.microsoft.com/office/drawing/2014/main" xmlns="" id="{A7FE272F-57F2-4ED4-A278-09FA91C93340}"/>
              </a:ext>
            </a:extLst>
          </p:cNvPr>
          <p:cNvSpPr/>
          <p:nvPr/>
        </p:nvSpPr>
        <p:spPr>
          <a:xfrm>
            <a:off x="1463726" y="1550939"/>
            <a:ext cx="4846922"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OBJETIVOS </a:t>
            </a:r>
          </a:p>
        </p:txBody>
      </p:sp>
      <p:sp>
        <p:nvSpPr>
          <p:cNvPr id="12" name="Rectángulo 11">
            <a:extLst>
              <a:ext uri="{FF2B5EF4-FFF2-40B4-BE49-F238E27FC236}">
                <a16:creationId xmlns:a16="http://schemas.microsoft.com/office/drawing/2014/main" xmlns="" id="{D7B232B6-2A56-49B4-BFBB-CCA4D0C30203}"/>
              </a:ext>
            </a:extLst>
          </p:cNvPr>
          <p:cNvSpPr/>
          <p:nvPr/>
        </p:nvSpPr>
        <p:spPr>
          <a:xfrm>
            <a:off x="1463725" y="2112456"/>
            <a:ext cx="5718953" cy="523220"/>
          </a:xfrm>
          <a:prstGeom prst="rect">
            <a:avLst/>
          </a:prstGeom>
        </p:spPr>
        <p:txBody>
          <a:bodyPr wrap="square">
            <a:spAutoFit/>
          </a:bodyPr>
          <a:lstStyle/>
          <a:p>
            <a:pPr marL="514350" indent="-514350">
              <a:buAutoNum type="arabicPeriod" startAt="3"/>
            </a:pPr>
            <a:r>
              <a:rPr lang="es-EC" sz="2800" b="1" dirty="0"/>
              <a:t>  ALCANCE</a:t>
            </a:r>
          </a:p>
        </p:txBody>
      </p:sp>
      <p:sp>
        <p:nvSpPr>
          <p:cNvPr id="13" name="Rectángulo 12">
            <a:extLst>
              <a:ext uri="{FF2B5EF4-FFF2-40B4-BE49-F238E27FC236}">
                <a16:creationId xmlns:a16="http://schemas.microsoft.com/office/drawing/2014/main" xmlns="" id="{108FD921-3D50-4257-B5F2-A585792C2C15}"/>
              </a:ext>
            </a:extLst>
          </p:cNvPr>
          <p:cNvSpPr/>
          <p:nvPr/>
        </p:nvSpPr>
        <p:spPr>
          <a:xfrm>
            <a:off x="1463725" y="2604142"/>
            <a:ext cx="9783394"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INGENIERÍA CONCEPTUAL</a:t>
            </a:r>
          </a:p>
        </p:txBody>
      </p:sp>
      <p:sp>
        <p:nvSpPr>
          <p:cNvPr id="15" name="Rectángulo 14">
            <a:extLst>
              <a:ext uri="{FF2B5EF4-FFF2-40B4-BE49-F238E27FC236}">
                <a16:creationId xmlns:a16="http://schemas.microsoft.com/office/drawing/2014/main" xmlns="" id="{871A0157-A356-4D68-95D6-AECB9CE1E3F5}"/>
              </a:ext>
            </a:extLst>
          </p:cNvPr>
          <p:cNvSpPr/>
          <p:nvPr/>
        </p:nvSpPr>
        <p:spPr>
          <a:xfrm>
            <a:off x="1511120" y="4371275"/>
            <a:ext cx="9169760" cy="523220"/>
          </a:xfrm>
          <a:prstGeom prst="rect">
            <a:avLst/>
          </a:prstGeom>
        </p:spPr>
        <p:txBody>
          <a:bodyPr wrap="square">
            <a:spAutoFit/>
          </a:bodyPr>
          <a:lstStyle/>
          <a:p>
            <a:r>
              <a:rPr lang="es-EC" sz="2800" b="1" dirty="0"/>
              <a:t>5.    CONSTRUCCION Y ADQUISICIÓN DE DATOS</a:t>
            </a:r>
          </a:p>
        </p:txBody>
      </p:sp>
      <p:sp>
        <p:nvSpPr>
          <p:cNvPr id="16" name="Rectángulo 15">
            <a:extLst>
              <a:ext uri="{FF2B5EF4-FFF2-40B4-BE49-F238E27FC236}">
                <a16:creationId xmlns:a16="http://schemas.microsoft.com/office/drawing/2014/main" xmlns="" id="{80B821A6-03B6-40AB-BA75-32131624797F}"/>
              </a:ext>
            </a:extLst>
          </p:cNvPr>
          <p:cNvSpPr/>
          <p:nvPr/>
        </p:nvSpPr>
        <p:spPr>
          <a:xfrm>
            <a:off x="1494588" y="4912115"/>
            <a:ext cx="7723032" cy="523220"/>
          </a:xfrm>
          <a:prstGeom prst="rect">
            <a:avLst/>
          </a:prstGeom>
        </p:spPr>
        <p:txBody>
          <a:bodyPr wrap="square">
            <a:spAutoFit/>
          </a:bodyPr>
          <a:lstStyle/>
          <a:p>
            <a:r>
              <a:rPr lang="es-EC" sz="2800" b="1" dirty="0"/>
              <a:t>6.     ANÁLISIS DE RESULTADOS</a:t>
            </a:r>
          </a:p>
        </p:txBody>
      </p:sp>
      <p:sp>
        <p:nvSpPr>
          <p:cNvPr id="17" name="Rectángulo 16">
            <a:extLst>
              <a:ext uri="{FF2B5EF4-FFF2-40B4-BE49-F238E27FC236}">
                <a16:creationId xmlns:a16="http://schemas.microsoft.com/office/drawing/2014/main" xmlns="" id="{12312ED5-3DC2-4F11-A20F-DE3B6FA25BC8}"/>
              </a:ext>
            </a:extLst>
          </p:cNvPr>
          <p:cNvSpPr/>
          <p:nvPr/>
        </p:nvSpPr>
        <p:spPr>
          <a:xfrm>
            <a:off x="1511120" y="3752596"/>
            <a:ext cx="9487438" cy="523220"/>
          </a:xfrm>
          <a:prstGeom prst="rect">
            <a:avLst/>
          </a:prstGeom>
        </p:spPr>
        <p:txBody>
          <a:bodyPr wrap="square">
            <a:spAutoFit/>
          </a:bodyPr>
          <a:lstStyle/>
          <a:p>
            <a:r>
              <a:rPr lang="es-EC" sz="2800" b="1" dirty="0"/>
              <a:t>7.    INGENIERÍA DE DETALLE  </a:t>
            </a:r>
            <a:endParaRPr lang="es-EC" sz="2800" dirty="0"/>
          </a:p>
        </p:txBody>
      </p:sp>
      <p:sp>
        <p:nvSpPr>
          <p:cNvPr id="19" name="Rectángulo 18">
            <a:extLst>
              <a:ext uri="{FF2B5EF4-FFF2-40B4-BE49-F238E27FC236}">
                <a16:creationId xmlns:a16="http://schemas.microsoft.com/office/drawing/2014/main" xmlns="" id="{EDB7336E-F349-4EB2-8185-8E6A020F76B8}"/>
              </a:ext>
            </a:extLst>
          </p:cNvPr>
          <p:cNvSpPr/>
          <p:nvPr/>
        </p:nvSpPr>
        <p:spPr>
          <a:xfrm>
            <a:off x="1511120" y="5470575"/>
            <a:ext cx="9594122" cy="523220"/>
          </a:xfrm>
          <a:prstGeom prst="rect">
            <a:avLst/>
          </a:prstGeom>
        </p:spPr>
        <p:txBody>
          <a:bodyPr wrap="square">
            <a:spAutoFit/>
          </a:bodyPr>
          <a:lstStyle/>
          <a:p>
            <a:r>
              <a:rPr lang="es-EC" sz="2800" b="1" dirty="0"/>
              <a:t>8</a:t>
            </a:r>
            <a:r>
              <a:rPr lang="es-EC" sz="2800" b="1"/>
              <a:t>.    </a:t>
            </a:r>
            <a:r>
              <a:rPr lang="es-EC" sz="2800" b="1" dirty="0"/>
              <a:t> </a:t>
            </a:r>
            <a:r>
              <a:rPr lang="es-EC" sz="2800" b="1"/>
              <a:t>CONCLUSIONES </a:t>
            </a:r>
            <a:r>
              <a:rPr lang="es-EC" sz="2800" b="1" dirty="0"/>
              <a:t>Y RECOMENDACIONES</a:t>
            </a:r>
            <a:endParaRPr lang="es-EC" sz="2800" dirty="0"/>
          </a:p>
        </p:txBody>
      </p:sp>
      <p:sp>
        <p:nvSpPr>
          <p:cNvPr id="14" name="Rectángulo 13">
            <a:extLst>
              <a:ext uri="{FF2B5EF4-FFF2-40B4-BE49-F238E27FC236}">
                <a16:creationId xmlns:a16="http://schemas.microsoft.com/office/drawing/2014/main" xmlns="" id="{FE30C40A-9EA6-4E17-932A-1B1FFB48D7AC}"/>
              </a:ext>
            </a:extLst>
          </p:cNvPr>
          <p:cNvSpPr/>
          <p:nvPr/>
        </p:nvSpPr>
        <p:spPr>
          <a:xfrm>
            <a:off x="1494588" y="3194136"/>
            <a:ext cx="9783394"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INGENIERÍA BÁSICA</a:t>
            </a:r>
          </a:p>
        </p:txBody>
      </p:sp>
    </p:spTree>
    <p:extLst>
      <p:ext uri="{BB962C8B-B14F-4D97-AF65-F5344CB8AC3E}">
        <p14:creationId xmlns:p14="http://schemas.microsoft.com/office/powerpoint/2010/main" val="376157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xmlns="" id="{8A2F6992-6B36-4A9D-B32E-6062AB3166BB}"/>
                  </a:ext>
                </a:extLst>
              </p:cNvPr>
              <p:cNvSpPr txBox="1"/>
              <p:nvPr/>
            </p:nvSpPr>
            <p:spPr>
              <a:xfrm>
                <a:off x="2778617" y="1251589"/>
                <a:ext cx="6098146" cy="2956963"/>
              </a:xfrm>
              <a:prstGeom prst="rect">
                <a:avLst/>
              </a:prstGeom>
              <a:noFill/>
            </p:spPr>
            <p:txBody>
              <a:bodyPr wrap="square">
                <a:spAutoFit/>
              </a:bodyPr>
              <a:lstStyle/>
              <a:p>
                <a:pPr indent="457200">
                  <a:spcAft>
                    <a:spcPts val="800"/>
                  </a:spcAft>
                </a:pPr>
                <a14:m>
                  <m:oMathPara xmlns:m="http://schemas.openxmlformats.org/officeDocument/2006/math">
                    <m:oMathParaPr>
                      <m:jc m:val="centerGroup"/>
                    </m:oMathParaPr>
                    <m:oMath xmlns:m="http://schemas.openxmlformats.org/officeDocument/2006/math">
                      <m:sSub>
                        <m:sSubPr>
                          <m:ctrlPr>
                            <a:rPr lang="es-EC" sz="1400" i="1" smtClean="0">
                              <a:effectLst/>
                              <a:latin typeface="Cambria Math" panose="02040503050406030204" pitchFamily="18" charset="0"/>
                              <a:ea typeface="Yu Mincho" panose="02020400000000000000" pitchFamily="18" charset="-128"/>
                            </a:rPr>
                          </m:ctrlPr>
                        </m:sSubPr>
                        <m:e>
                          <m:sSub>
                            <m:sSubPr>
                              <m:ctrlPr>
                                <a:rPr lang="es-EC" sz="1400" i="1">
                                  <a:effectLst/>
                                  <a:latin typeface="Cambria Math" panose="02040503050406030204" pitchFamily="18" charset="0"/>
                                  <a:ea typeface="Yu Mincho" panose="02020400000000000000" pitchFamily="18" charset="-128"/>
                                </a:rPr>
                              </m:ctrlPr>
                            </m:sSubPr>
                            <m:e>
                              <m:r>
                                <a:rPr lang="es-EC" sz="1400" i="1">
                                  <a:effectLst/>
                                  <a:latin typeface="Cambria Math" panose="02040503050406030204" pitchFamily="18" charset="0"/>
                                  <a:ea typeface="Yu Mincho" panose="02020400000000000000" pitchFamily="18" charset="-128"/>
                                </a:rPr>
                                <m:t>𝐿</m:t>
                              </m:r>
                            </m:e>
                            <m:sub>
                              <m:r>
                                <a:rPr lang="es-EC" sz="1400" i="1">
                                  <a:effectLst/>
                                  <a:latin typeface="Cambria Math" panose="02040503050406030204" pitchFamily="18" charset="0"/>
                                  <a:ea typeface="Yu Mincho" panose="02020400000000000000" pitchFamily="18" charset="-128"/>
                                </a:rPr>
                                <m:t>∞</m:t>
                              </m:r>
                            </m:sub>
                          </m:sSub>
                        </m:e>
                        <m:sub>
                          <m:r>
                            <a:rPr lang="es-EC" sz="1400" i="1">
                              <a:effectLst/>
                              <a:latin typeface="Cambria Math" panose="02040503050406030204" pitchFamily="18" charset="0"/>
                              <a:ea typeface="Yu Mincho" panose="02020400000000000000" pitchFamily="18" charset="-128"/>
                            </a:rPr>
                            <m:t>𝐶𝑢</m:t>
                          </m:r>
                        </m:sub>
                      </m:sSub>
                      <m:r>
                        <a:rPr lang="es-EC" sz="1400" i="1">
                          <a:effectLst/>
                          <a:latin typeface="Cambria Math" panose="02040503050406030204" pitchFamily="18" charset="0"/>
                          <a:ea typeface="Yu Mincho" panose="02020400000000000000" pitchFamily="18" charset="-128"/>
                        </a:rPr>
                        <m:t>=2,65∗</m:t>
                      </m:r>
                      <m:sSup>
                        <m:sSupPr>
                          <m:ctrlPr>
                            <a:rPr lang="es-EC" sz="1400" i="1">
                              <a:effectLst/>
                              <a:latin typeface="Cambria Math" panose="02040503050406030204" pitchFamily="18" charset="0"/>
                              <a:ea typeface="Yu Mincho" panose="02020400000000000000" pitchFamily="18" charset="-128"/>
                            </a:rPr>
                          </m:ctrlPr>
                        </m:sSupPr>
                        <m:e>
                          <m:d>
                            <m:dPr>
                              <m:ctrlPr>
                                <a:rPr lang="es-EC" sz="1400" i="1">
                                  <a:effectLst/>
                                  <a:latin typeface="Cambria Math" panose="02040503050406030204" pitchFamily="18" charset="0"/>
                                  <a:ea typeface="Yu Mincho" panose="02020400000000000000" pitchFamily="18" charset="-128"/>
                                </a:rPr>
                              </m:ctrlPr>
                            </m:dPr>
                            <m:e>
                              <m:f>
                                <m:fPr>
                                  <m:ctrlPr>
                                    <a:rPr lang="es-EC" sz="1400" i="1">
                                      <a:effectLst/>
                                      <a:latin typeface="Cambria Math" panose="02040503050406030204" pitchFamily="18" charset="0"/>
                                      <a:ea typeface="Yu Mincho" panose="02020400000000000000" pitchFamily="18" charset="-128"/>
                                    </a:rPr>
                                  </m:ctrlPr>
                                </m:fPr>
                                <m:num>
                                  <m:r>
                                    <a:rPr lang="es-EC" sz="1400">
                                      <a:effectLst/>
                                      <a:latin typeface="Cambria Math" panose="02040503050406030204" pitchFamily="18" charset="0"/>
                                      <a:ea typeface="Calibri" panose="020F0502020204030204" pitchFamily="34" charset="0"/>
                                    </a:rPr>
                                    <m:t>401 </m:t>
                                  </m:r>
                                  <m:d>
                                    <m:dPr>
                                      <m:begChr m:val="["/>
                                      <m:endChr m:val="]"/>
                                      <m:ctrlPr>
                                        <a:rPr lang="es-EC" sz="1400" i="1">
                                          <a:effectLst/>
                                          <a:latin typeface="Cambria Math" panose="02040503050406030204" pitchFamily="18" charset="0"/>
                                          <a:ea typeface="Calibri" panose="020F0502020204030204" pitchFamily="34" charset="0"/>
                                        </a:rPr>
                                      </m:ctrlPr>
                                    </m:dPr>
                                    <m:e>
                                      <m:f>
                                        <m:fPr>
                                          <m:ctrlPr>
                                            <a:rPr lang="es-EC" sz="1400" i="1">
                                              <a:effectLst/>
                                              <a:latin typeface="Cambria Math" panose="02040503050406030204" pitchFamily="18" charset="0"/>
                                              <a:ea typeface="Calibri" panose="020F0502020204030204" pitchFamily="34" charset="0"/>
                                            </a:rPr>
                                          </m:ctrlPr>
                                        </m:fPr>
                                        <m:num>
                                          <m:r>
                                            <a:rPr lang="es-EC" sz="1400" i="1">
                                              <a:effectLst/>
                                              <a:latin typeface="Cambria Math" panose="02040503050406030204" pitchFamily="18" charset="0"/>
                                              <a:ea typeface="Calibri" panose="020F0502020204030204" pitchFamily="34" charset="0"/>
                                            </a:rPr>
                                            <m:t>𝑊</m:t>
                                          </m:r>
                                        </m:num>
                                        <m:den>
                                          <m:r>
                                            <a:rPr lang="es-EC" sz="1400" i="1">
                                              <a:effectLst/>
                                              <a:latin typeface="Cambria Math" panose="02040503050406030204" pitchFamily="18" charset="0"/>
                                              <a:ea typeface="Calibri" panose="020F0502020204030204" pitchFamily="34" charset="0"/>
                                            </a:rPr>
                                            <m:t>𝑚𝐾</m:t>
                                          </m:r>
                                        </m:den>
                                      </m:f>
                                    </m:e>
                                  </m:d>
                                  <m:r>
                                    <a:rPr lang="es-EC" sz="1400" i="1">
                                      <a:effectLst/>
                                      <a:latin typeface="Cambria Math" panose="02040503050406030204" pitchFamily="18" charset="0"/>
                                      <a:ea typeface="Calibri" panose="020F0502020204030204" pitchFamily="34" charset="0"/>
                                    </a:rPr>
                                    <m:t>∗0,019</m:t>
                                  </m:r>
                                  <m:d>
                                    <m:dPr>
                                      <m:begChr m:val="["/>
                                      <m:endChr m:val="]"/>
                                      <m:ctrlPr>
                                        <a:rPr lang="es-EC" sz="1400" i="1">
                                          <a:effectLst/>
                                          <a:latin typeface="Cambria Math" panose="02040503050406030204" pitchFamily="18" charset="0"/>
                                          <a:ea typeface="Calibri" panose="020F0502020204030204" pitchFamily="34" charset="0"/>
                                        </a:rPr>
                                      </m:ctrlPr>
                                    </m:dPr>
                                    <m:e>
                                      <m:r>
                                        <a:rPr lang="es-EC" sz="1400" i="1">
                                          <a:effectLst/>
                                          <a:latin typeface="Cambria Math" panose="02040503050406030204" pitchFamily="18" charset="0"/>
                                          <a:ea typeface="Calibri" panose="020F0502020204030204" pitchFamily="34" charset="0"/>
                                        </a:rPr>
                                        <m:t>𝑚</m:t>
                                      </m:r>
                                    </m:e>
                                  </m:d>
                                </m:num>
                                <m:den>
                                  <m:r>
                                    <a:rPr lang="es-EC" sz="1400" i="1">
                                      <a:effectLst/>
                                      <a:latin typeface="Cambria Math" panose="02040503050406030204" pitchFamily="18" charset="0"/>
                                      <a:ea typeface="Yu Mincho" panose="02020400000000000000" pitchFamily="18" charset="-128"/>
                                    </a:rPr>
                                    <m:t>4∗12,82 </m:t>
                                  </m:r>
                                  <m:d>
                                    <m:dPr>
                                      <m:begChr m:val="["/>
                                      <m:endChr m:val="]"/>
                                      <m:ctrlPr>
                                        <a:rPr lang="es-EC" sz="1400" i="1">
                                          <a:effectLst/>
                                          <a:latin typeface="Cambria Math" panose="02040503050406030204" pitchFamily="18" charset="0"/>
                                          <a:ea typeface="Yu Mincho" panose="02020400000000000000" pitchFamily="18" charset="-128"/>
                                        </a:rPr>
                                      </m:ctrlPr>
                                    </m:dPr>
                                    <m:e>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Yu Mincho" panose="02020400000000000000" pitchFamily="18" charset="-128"/>
                                            </a:rPr>
                                            <m:t>𝑊</m:t>
                                          </m:r>
                                        </m:num>
                                        <m:den>
                                          <m:sSup>
                                            <m:sSupPr>
                                              <m:ctrlPr>
                                                <a:rPr lang="es-EC" sz="1400" i="1">
                                                  <a:effectLst/>
                                                  <a:latin typeface="Cambria Math" panose="02040503050406030204" pitchFamily="18" charset="0"/>
                                                  <a:ea typeface="Yu Mincho" panose="02020400000000000000" pitchFamily="18" charset="-128"/>
                                                </a:rPr>
                                              </m:ctrlPr>
                                            </m:sSupPr>
                                            <m:e>
                                              <m:r>
                                                <a:rPr lang="es-EC" sz="1400" i="1">
                                                  <a:effectLst/>
                                                  <a:latin typeface="Cambria Math" panose="02040503050406030204" pitchFamily="18" charset="0"/>
                                                  <a:ea typeface="Yu Mincho" panose="02020400000000000000" pitchFamily="18" charset="-128"/>
                                                </a:rPr>
                                                <m:t>𝑚</m:t>
                                              </m:r>
                                            </m:e>
                                            <m:sup>
                                              <m:r>
                                                <a:rPr lang="es-EC" sz="1400" i="1">
                                                  <a:effectLst/>
                                                  <a:latin typeface="Cambria Math" panose="02040503050406030204" pitchFamily="18" charset="0"/>
                                                  <a:ea typeface="Yu Mincho" panose="02020400000000000000" pitchFamily="18" charset="-128"/>
                                                </a:rPr>
                                                <m:t>2</m:t>
                                              </m:r>
                                            </m:sup>
                                          </m:sSup>
                                          <m:r>
                                            <a:rPr lang="es-EC" sz="1400" i="1">
                                              <a:effectLst/>
                                              <a:latin typeface="Cambria Math" panose="02040503050406030204" pitchFamily="18" charset="0"/>
                                              <a:ea typeface="Yu Mincho" panose="02020400000000000000" pitchFamily="18" charset="-128"/>
                                            </a:rPr>
                                            <m:t>𝐾</m:t>
                                          </m:r>
                                        </m:den>
                                      </m:f>
                                    </m:e>
                                  </m:d>
                                </m:den>
                              </m:f>
                            </m:e>
                          </m:d>
                        </m:e>
                        <m:sup>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Yu Mincho" panose="02020400000000000000" pitchFamily="18" charset="-128"/>
                                </a:rPr>
                                <m:t>1</m:t>
                              </m:r>
                            </m:num>
                            <m:den>
                              <m:r>
                                <a:rPr lang="es-EC" sz="1400" i="1">
                                  <a:effectLst/>
                                  <a:latin typeface="Cambria Math" panose="02040503050406030204" pitchFamily="18" charset="0"/>
                                  <a:ea typeface="Yu Mincho" panose="02020400000000000000" pitchFamily="18" charset="-128"/>
                                </a:rPr>
                                <m:t>2</m:t>
                              </m:r>
                            </m:den>
                          </m:f>
                        </m:sup>
                      </m:sSup>
                      <m:r>
                        <a:rPr lang="es-EC" sz="1400" i="1">
                          <a:effectLst/>
                          <a:latin typeface="Cambria Math" panose="02040503050406030204" pitchFamily="18" charset="0"/>
                          <a:ea typeface="Yu Mincho" panose="02020400000000000000" pitchFamily="18" charset="-128"/>
                        </a:rPr>
                        <m:t>=1,02</m:t>
                      </m:r>
                      <m:r>
                        <a:rPr lang="es-EC" sz="1400" i="1">
                          <a:effectLst/>
                          <a:latin typeface="Cambria Math" panose="02040503050406030204" pitchFamily="18" charset="0"/>
                          <a:ea typeface="Yu Mincho" panose="02020400000000000000" pitchFamily="18" charset="-128"/>
                        </a:rPr>
                        <m:t>𝑚</m:t>
                      </m:r>
                    </m:oMath>
                  </m:oMathPara>
                </a14:m>
                <a:endParaRPr lang="es-EC" sz="1400" i="1" dirty="0">
                  <a:effectLst/>
                  <a:latin typeface="Cambria Math" panose="02040503050406030204" pitchFamily="18" charset="0"/>
                  <a:ea typeface="Yu Mincho" panose="02020400000000000000" pitchFamily="18" charset="-128"/>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Yu Mincho" panose="02020400000000000000" pitchFamily="18" charset="-128"/>
                            </a:rPr>
                          </m:ctrlPr>
                        </m:sSubPr>
                        <m:e>
                          <m:sSub>
                            <m:sSubPr>
                              <m:ctrlPr>
                                <a:rPr lang="es-EC" sz="1400" i="1">
                                  <a:effectLst/>
                                  <a:latin typeface="Cambria Math" panose="02040503050406030204" pitchFamily="18" charset="0"/>
                                  <a:ea typeface="Yu Mincho" panose="02020400000000000000" pitchFamily="18" charset="-128"/>
                                </a:rPr>
                              </m:ctrlPr>
                            </m:sSubPr>
                            <m:e>
                              <m:r>
                                <a:rPr lang="es-EC" sz="1400" i="1">
                                  <a:effectLst/>
                                  <a:latin typeface="Cambria Math" panose="02040503050406030204" pitchFamily="18" charset="0"/>
                                  <a:ea typeface="Yu Mincho" panose="02020400000000000000" pitchFamily="18" charset="-128"/>
                                </a:rPr>
                                <m:t>𝐿</m:t>
                              </m:r>
                            </m:e>
                            <m:sub>
                              <m:r>
                                <a:rPr lang="es-EC" sz="1400" i="1">
                                  <a:effectLst/>
                                  <a:latin typeface="Cambria Math" panose="02040503050406030204" pitchFamily="18" charset="0"/>
                                  <a:ea typeface="Yu Mincho" panose="02020400000000000000" pitchFamily="18" charset="-128"/>
                                </a:rPr>
                                <m:t>∞</m:t>
                              </m:r>
                            </m:sub>
                          </m:sSub>
                        </m:e>
                        <m:sub>
                          <m:r>
                            <a:rPr lang="es-EC" sz="1400" i="1">
                              <a:effectLst/>
                              <a:latin typeface="Cambria Math" panose="02040503050406030204" pitchFamily="18" charset="0"/>
                              <a:ea typeface="Yu Mincho" panose="02020400000000000000" pitchFamily="18" charset="-128"/>
                            </a:rPr>
                            <m:t>𝐴𝑐</m:t>
                          </m:r>
                        </m:sub>
                      </m:sSub>
                      <m:r>
                        <a:rPr lang="es-EC" sz="1400" i="1">
                          <a:effectLst/>
                          <a:latin typeface="Cambria Math" panose="02040503050406030204" pitchFamily="18" charset="0"/>
                          <a:ea typeface="Yu Mincho" panose="02020400000000000000" pitchFamily="18" charset="-128"/>
                        </a:rPr>
                        <m:t>=2,65∗</m:t>
                      </m:r>
                      <m:sSup>
                        <m:sSupPr>
                          <m:ctrlPr>
                            <a:rPr lang="es-EC" sz="1400" i="1">
                              <a:effectLst/>
                              <a:latin typeface="Cambria Math" panose="02040503050406030204" pitchFamily="18" charset="0"/>
                              <a:ea typeface="Yu Mincho" panose="02020400000000000000" pitchFamily="18" charset="-128"/>
                            </a:rPr>
                          </m:ctrlPr>
                        </m:sSupPr>
                        <m:e>
                          <m:d>
                            <m:dPr>
                              <m:ctrlPr>
                                <a:rPr lang="es-EC" sz="1400" i="1">
                                  <a:effectLst/>
                                  <a:latin typeface="Cambria Math" panose="02040503050406030204" pitchFamily="18" charset="0"/>
                                  <a:ea typeface="Yu Mincho" panose="02020400000000000000" pitchFamily="18" charset="-128"/>
                                </a:rPr>
                              </m:ctrlPr>
                            </m:dPr>
                            <m:e>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Calibri" panose="020F0502020204030204" pitchFamily="34" charset="0"/>
                                    </a:rPr>
                                    <m:t>52 </m:t>
                                  </m:r>
                                  <m:d>
                                    <m:dPr>
                                      <m:begChr m:val="["/>
                                      <m:endChr m:val="]"/>
                                      <m:ctrlPr>
                                        <a:rPr lang="es-EC" sz="1400" i="1">
                                          <a:effectLst/>
                                          <a:latin typeface="Cambria Math" panose="02040503050406030204" pitchFamily="18" charset="0"/>
                                          <a:ea typeface="Calibri" panose="020F0502020204030204" pitchFamily="34" charset="0"/>
                                        </a:rPr>
                                      </m:ctrlPr>
                                    </m:dPr>
                                    <m:e>
                                      <m:f>
                                        <m:fPr>
                                          <m:ctrlPr>
                                            <a:rPr lang="es-EC" sz="1400" i="1">
                                              <a:effectLst/>
                                              <a:latin typeface="Cambria Math" panose="02040503050406030204" pitchFamily="18" charset="0"/>
                                              <a:ea typeface="Calibri" panose="020F0502020204030204" pitchFamily="34" charset="0"/>
                                            </a:rPr>
                                          </m:ctrlPr>
                                        </m:fPr>
                                        <m:num>
                                          <m:r>
                                            <a:rPr lang="es-EC" sz="1400" i="1">
                                              <a:effectLst/>
                                              <a:latin typeface="Cambria Math" panose="02040503050406030204" pitchFamily="18" charset="0"/>
                                              <a:ea typeface="Calibri" panose="020F0502020204030204" pitchFamily="34" charset="0"/>
                                            </a:rPr>
                                            <m:t>𝑊</m:t>
                                          </m:r>
                                        </m:num>
                                        <m:den>
                                          <m:r>
                                            <a:rPr lang="es-EC" sz="1400" i="1">
                                              <a:effectLst/>
                                              <a:latin typeface="Cambria Math" panose="02040503050406030204" pitchFamily="18" charset="0"/>
                                              <a:ea typeface="Calibri" panose="020F0502020204030204" pitchFamily="34" charset="0"/>
                                            </a:rPr>
                                            <m:t>𝑚𝐾</m:t>
                                          </m:r>
                                        </m:den>
                                      </m:f>
                                    </m:e>
                                  </m:d>
                                  <m:r>
                                    <a:rPr lang="es-EC" sz="1400" i="1">
                                      <a:effectLst/>
                                      <a:latin typeface="Cambria Math" panose="02040503050406030204" pitchFamily="18" charset="0"/>
                                      <a:ea typeface="Calibri" panose="020F0502020204030204" pitchFamily="34" charset="0"/>
                                    </a:rPr>
                                    <m:t>∗0,019</m:t>
                                  </m:r>
                                  <m:d>
                                    <m:dPr>
                                      <m:begChr m:val="["/>
                                      <m:endChr m:val="]"/>
                                      <m:ctrlPr>
                                        <a:rPr lang="es-EC" sz="1400" i="1">
                                          <a:effectLst/>
                                          <a:latin typeface="Cambria Math" panose="02040503050406030204" pitchFamily="18" charset="0"/>
                                          <a:ea typeface="Calibri" panose="020F0502020204030204" pitchFamily="34" charset="0"/>
                                        </a:rPr>
                                      </m:ctrlPr>
                                    </m:dPr>
                                    <m:e>
                                      <m:r>
                                        <a:rPr lang="es-EC" sz="1400" i="1">
                                          <a:effectLst/>
                                          <a:latin typeface="Cambria Math" panose="02040503050406030204" pitchFamily="18" charset="0"/>
                                          <a:ea typeface="Calibri" panose="020F0502020204030204" pitchFamily="34" charset="0"/>
                                        </a:rPr>
                                        <m:t>𝑚</m:t>
                                      </m:r>
                                    </m:e>
                                  </m:d>
                                </m:num>
                                <m:den>
                                  <m:r>
                                    <a:rPr lang="es-EC" sz="1400" i="1">
                                      <a:effectLst/>
                                      <a:latin typeface="Cambria Math" panose="02040503050406030204" pitchFamily="18" charset="0"/>
                                      <a:ea typeface="Yu Mincho" panose="02020400000000000000" pitchFamily="18" charset="-128"/>
                                    </a:rPr>
                                    <m:t>4∗12,82  </m:t>
                                  </m:r>
                                  <m:d>
                                    <m:dPr>
                                      <m:begChr m:val="["/>
                                      <m:endChr m:val="]"/>
                                      <m:ctrlPr>
                                        <a:rPr lang="es-EC" sz="1400" i="1">
                                          <a:effectLst/>
                                          <a:latin typeface="Cambria Math" panose="02040503050406030204" pitchFamily="18" charset="0"/>
                                          <a:ea typeface="Yu Mincho" panose="02020400000000000000" pitchFamily="18" charset="-128"/>
                                        </a:rPr>
                                      </m:ctrlPr>
                                    </m:dPr>
                                    <m:e>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Yu Mincho" panose="02020400000000000000" pitchFamily="18" charset="-128"/>
                                            </a:rPr>
                                            <m:t>𝑊</m:t>
                                          </m:r>
                                        </m:num>
                                        <m:den>
                                          <m:sSup>
                                            <m:sSupPr>
                                              <m:ctrlPr>
                                                <a:rPr lang="es-EC" sz="1400" i="1">
                                                  <a:effectLst/>
                                                  <a:latin typeface="Cambria Math" panose="02040503050406030204" pitchFamily="18" charset="0"/>
                                                  <a:ea typeface="Yu Mincho" panose="02020400000000000000" pitchFamily="18" charset="-128"/>
                                                </a:rPr>
                                              </m:ctrlPr>
                                            </m:sSupPr>
                                            <m:e>
                                              <m:r>
                                                <a:rPr lang="es-EC" sz="1400" i="1">
                                                  <a:effectLst/>
                                                  <a:latin typeface="Cambria Math" panose="02040503050406030204" pitchFamily="18" charset="0"/>
                                                  <a:ea typeface="Yu Mincho" panose="02020400000000000000" pitchFamily="18" charset="-128"/>
                                                </a:rPr>
                                                <m:t>𝑚</m:t>
                                              </m:r>
                                            </m:e>
                                            <m:sup>
                                              <m:r>
                                                <a:rPr lang="es-EC" sz="1400" i="1">
                                                  <a:effectLst/>
                                                  <a:latin typeface="Cambria Math" panose="02040503050406030204" pitchFamily="18" charset="0"/>
                                                  <a:ea typeface="Yu Mincho" panose="02020400000000000000" pitchFamily="18" charset="-128"/>
                                                </a:rPr>
                                                <m:t>2</m:t>
                                              </m:r>
                                            </m:sup>
                                          </m:sSup>
                                          <m:r>
                                            <a:rPr lang="es-EC" sz="1400" i="1">
                                              <a:effectLst/>
                                              <a:latin typeface="Cambria Math" panose="02040503050406030204" pitchFamily="18" charset="0"/>
                                              <a:ea typeface="Yu Mincho" panose="02020400000000000000" pitchFamily="18" charset="-128"/>
                                            </a:rPr>
                                            <m:t>𝐾</m:t>
                                          </m:r>
                                        </m:den>
                                      </m:f>
                                    </m:e>
                                  </m:d>
                                </m:den>
                              </m:f>
                            </m:e>
                          </m:d>
                        </m:e>
                        <m:sup>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Yu Mincho" panose="02020400000000000000" pitchFamily="18" charset="-128"/>
                                </a:rPr>
                                <m:t>1</m:t>
                              </m:r>
                            </m:num>
                            <m:den>
                              <m:r>
                                <a:rPr lang="es-EC" sz="1400" i="1">
                                  <a:effectLst/>
                                  <a:latin typeface="Cambria Math" panose="02040503050406030204" pitchFamily="18" charset="0"/>
                                  <a:ea typeface="Yu Mincho" panose="02020400000000000000" pitchFamily="18" charset="-128"/>
                                </a:rPr>
                                <m:t>2</m:t>
                              </m:r>
                            </m:den>
                          </m:f>
                        </m:sup>
                      </m:sSup>
                      <m:r>
                        <a:rPr lang="es-EC" sz="1400" i="1">
                          <a:effectLst/>
                          <a:latin typeface="Cambria Math" panose="02040503050406030204" pitchFamily="18" charset="0"/>
                          <a:ea typeface="Yu Mincho" panose="02020400000000000000" pitchFamily="18" charset="-128"/>
                        </a:rPr>
                        <m:t>=0,37</m:t>
                      </m:r>
                      <m:r>
                        <a:rPr lang="es-EC" sz="1400" i="1">
                          <a:effectLst/>
                          <a:latin typeface="Cambria Math" panose="02040503050406030204" pitchFamily="18" charset="0"/>
                          <a:ea typeface="Yu Mincho" panose="02020400000000000000" pitchFamily="18" charset="-128"/>
                        </a:rPr>
                        <m:t>𝑚</m:t>
                      </m:r>
                    </m:oMath>
                  </m:oMathPara>
                </a14:m>
                <a:endParaRPr lang="es-EC" sz="1400" dirty="0">
                  <a:effectLst/>
                  <a:latin typeface="Arial" panose="020B0604020202020204" pitchFamily="34" charset="0"/>
                  <a:ea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ea typeface="Yu Mincho" panose="02020400000000000000" pitchFamily="18" charset="-128"/>
                            </a:rPr>
                          </m:ctrlPr>
                        </m:sSubPr>
                        <m:e>
                          <m:sSub>
                            <m:sSubPr>
                              <m:ctrlPr>
                                <a:rPr lang="es-EC" sz="1400" i="1">
                                  <a:effectLst/>
                                  <a:latin typeface="Cambria Math" panose="02040503050406030204" pitchFamily="18" charset="0"/>
                                  <a:ea typeface="Yu Mincho" panose="02020400000000000000" pitchFamily="18" charset="-128"/>
                                </a:rPr>
                              </m:ctrlPr>
                            </m:sSubPr>
                            <m:e>
                              <m:r>
                                <a:rPr lang="es-EC" sz="1400" i="1">
                                  <a:effectLst/>
                                  <a:latin typeface="Cambria Math" panose="02040503050406030204" pitchFamily="18" charset="0"/>
                                  <a:ea typeface="Yu Mincho" panose="02020400000000000000" pitchFamily="18" charset="-128"/>
                                </a:rPr>
                                <m:t>𝐿</m:t>
                              </m:r>
                            </m:e>
                            <m:sub>
                              <m:r>
                                <a:rPr lang="es-EC" sz="1400" i="1">
                                  <a:effectLst/>
                                  <a:latin typeface="Cambria Math" panose="02040503050406030204" pitchFamily="18" charset="0"/>
                                  <a:ea typeface="Yu Mincho" panose="02020400000000000000" pitchFamily="18" charset="-128"/>
                                </a:rPr>
                                <m:t>∞</m:t>
                              </m:r>
                            </m:sub>
                          </m:sSub>
                        </m:e>
                        <m:sub>
                          <m:r>
                            <a:rPr lang="es-EC" sz="1400" i="1">
                              <a:effectLst/>
                              <a:latin typeface="Cambria Math" panose="02040503050406030204" pitchFamily="18" charset="0"/>
                              <a:ea typeface="Yu Mincho" panose="02020400000000000000" pitchFamily="18" charset="-128"/>
                            </a:rPr>
                            <m:t>𝑏𝑟𝑜𝑛𝑐𝑒</m:t>
                          </m:r>
                        </m:sub>
                      </m:sSub>
                      <m:r>
                        <a:rPr lang="es-EC" sz="1400" i="1">
                          <a:effectLst/>
                          <a:latin typeface="Cambria Math" panose="02040503050406030204" pitchFamily="18" charset="0"/>
                          <a:ea typeface="Yu Mincho" panose="02020400000000000000" pitchFamily="18" charset="-128"/>
                        </a:rPr>
                        <m:t>=2,65∗</m:t>
                      </m:r>
                      <m:sSup>
                        <m:sSupPr>
                          <m:ctrlPr>
                            <a:rPr lang="es-EC" sz="1400" i="1">
                              <a:effectLst/>
                              <a:latin typeface="Cambria Math" panose="02040503050406030204" pitchFamily="18" charset="0"/>
                              <a:ea typeface="Yu Mincho" panose="02020400000000000000" pitchFamily="18" charset="-128"/>
                            </a:rPr>
                          </m:ctrlPr>
                        </m:sSupPr>
                        <m:e>
                          <m:d>
                            <m:dPr>
                              <m:ctrlPr>
                                <a:rPr lang="es-EC" sz="1400" i="1">
                                  <a:effectLst/>
                                  <a:latin typeface="Cambria Math" panose="02040503050406030204" pitchFamily="18" charset="0"/>
                                  <a:ea typeface="Yu Mincho" panose="02020400000000000000" pitchFamily="18" charset="-128"/>
                                </a:rPr>
                              </m:ctrlPr>
                            </m:dPr>
                            <m:e>
                              <m:f>
                                <m:fPr>
                                  <m:ctrlPr>
                                    <a:rPr lang="es-EC" sz="1400" i="1">
                                      <a:effectLst/>
                                      <a:latin typeface="Cambria Math" panose="02040503050406030204" pitchFamily="18" charset="0"/>
                                      <a:ea typeface="Yu Mincho" panose="02020400000000000000" pitchFamily="18" charset="-128"/>
                                    </a:rPr>
                                  </m:ctrlPr>
                                </m:fPr>
                                <m:num>
                                  <m:r>
                                    <a:rPr lang="es-EC" sz="1400">
                                      <a:effectLst/>
                                      <a:latin typeface="Cambria Math" panose="02040503050406030204" pitchFamily="18" charset="0"/>
                                      <a:ea typeface="Calibri" panose="020F0502020204030204" pitchFamily="34" charset="0"/>
                                    </a:rPr>
                                    <m:t>110</m:t>
                                  </m:r>
                                  <m:r>
                                    <a:rPr lang="es-EC" sz="1400" i="1">
                                      <a:effectLst/>
                                      <a:latin typeface="Cambria Math" panose="02040503050406030204" pitchFamily="18" charset="0"/>
                                      <a:ea typeface="Calibri" panose="020F0502020204030204" pitchFamily="34" charset="0"/>
                                    </a:rPr>
                                    <m:t> </m:t>
                                  </m:r>
                                  <m:d>
                                    <m:dPr>
                                      <m:begChr m:val="["/>
                                      <m:endChr m:val="]"/>
                                      <m:ctrlPr>
                                        <a:rPr lang="es-EC" sz="1400" i="1">
                                          <a:effectLst/>
                                          <a:latin typeface="Cambria Math" panose="02040503050406030204" pitchFamily="18" charset="0"/>
                                          <a:ea typeface="Calibri" panose="020F0502020204030204" pitchFamily="34" charset="0"/>
                                        </a:rPr>
                                      </m:ctrlPr>
                                    </m:dPr>
                                    <m:e>
                                      <m:f>
                                        <m:fPr>
                                          <m:ctrlPr>
                                            <a:rPr lang="es-EC" sz="1400" i="1">
                                              <a:effectLst/>
                                              <a:latin typeface="Cambria Math" panose="02040503050406030204" pitchFamily="18" charset="0"/>
                                              <a:ea typeface="Calibri" panose="020F0502020204030204" pitchFamily="34" charset="0"/>
                                            </a:rPr>
                                          </m:ctrlPr>
                                        </m:fPr>
                                        <m:num>
                                          <m:r>
                                            <a:rPr lang="es-EC" sz="1400" i="1">
                                              <a:effectLst/>
                                              <a:latin typeface="Cambria Math" panose="02040503050406030204" pitchFamily="18" charset="0"/>
                                              <a:ea typeface="Calibri" panose="020F0502020204030204" pitchFamily="34" charset="0"/>
                                            </a:rPr>
                                            <m:t>𝑊</m:t>
                                          </m:r>
                                        </m:num>
                                        <m:den>
                                          <m:r>
                                            <a:rPr lang="es-EC" sz="1400" i="1">
                                              <a:effectLst/>
                                              <a:latin typeface="Cambria Math" panose="02040503050406030204" pitchFamily="18" charset="0"/>
                                              <a:ea typeface="Calibri" panose="020F0502020204030204" pitchFamily="34" charset="0"/>
                                            </a:rPr>
                                            <m:t>𝑚𝐾</m:t>
                                          </m:r>
                                        </m:den>
                                      </m:f>
                                    </m:e>
                                  </m:d>
                                  <m:r>
                                    <a:rPr lang="es-EC" sz="1400" i="1">
                                      <a:effectLst/>
                                      <a:latin typeface="Cambria Math" panose="02040503050406030204" pitchFamily="18" charset="0"/>
                                      <a:ea typeface="Calibri" panose="020F0502020204030204" pitchFamily="34" charset="0"/>
                                    </a:rPr>
                                    <m:t>∗0,019</m:t>
                                  </m:r>
                                  <m:d>
                                    <m:dPr>
                                      <m:begChr m:val="["/>
                                      <m:endChr m:val="]"/>
                                      <m:ctrlPr>
                                        <a:rPr lang="es-EC" sz="1400" i="1">
                                          <a:effectLst/>
                                          <a:latin typeface="Cambria Math" panose="02040503050406030204" pitchFamily="18" charset="0"/>
                                          <a:ea typeface="Calibri" panose="020F0502020204030204" pitchFamily="34" charset="0"/>
                                        </a:rPr>
                                      </m:ctrlPr>
                                    </m:dPr>
                                    <m:e>
                                      <m:r>
                                        <a:rPr lang="es-EC" sz="1400" i="1">
                                          <a:effectLst/>
                                          <a:latin typeface="Cambria Math" panose="02040503050406030204" pitchFamily="18" charset="0"/>
                                          <a:ea typeface="Calibri" panose="020F0502020204030204" pitchFamily="34" charset="0"/>
                                        </a:rPr>
                                        <m:t>𝑚</m:t>
                                      </m:r>
                                    </m:e>
                                  </m:d>
                                </m:num>
                                <m:den>
                                  <m:r>
                                    <a:rPr lang="es-EC" sz="1400" i="1">
                                      <a:effectLst/>
                                      <a:latin typeface="Cambria Math" panose="02040503050406030204" pitchFamily="18" charset="0"/>
                                      <a:ea typeface="Yu Mincho" panose="02020400000000000000" pitchFamily="18" charset="-128"/>
                                    </a:rPr>
                                    <m:t>4∗12,82  </m:t>
                                  </m:r>
                                  <m:d>
                                    <m:dPr>
                                      <m:begChr m:val="["/>
                                      <m:endChr m:val="]"/>
                                      <m:ctrlPr>
                                        <a:rPr lang="es-EC" sz="1400" i="1">
                                          <a:effectLst/>
                                          <a:latin typeface="Cambria Math" panose="02040503050406030204" pitchFamily="18" charset="0"/>
                                          <a:ea typeface="Yu Mincho" panose="02020400000000000000" pitchFamily="18" charset="-128"/>
                                        </a:rPr>
                                      </m:ctrlPr>
                                    </m:dPr>
                                    <m:e>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Yu Mincho" panose="02020400000000000000" pitchFamily="18" charset="-128"/>
                                            </a:rPr>
                                            <m:t>𝑊</m:t>
                                          </m:r>
                                        </m:num>
                                        <m:den>
                                          <m:sSup>
                                            <m:sSupPr>
                                              <m:ctrlPr>
                                                <a:rPr lang="es-EC" sz="1400" i="1">
                                                  <a:effectLst/>
                                                  <a:latin typeface="Cambria Math" panose="02040503050406030204" pitchFamily="18" charset="0"/>
                                                  <a:ea typeface="Yu Mincho" panose="02020400000000000000" pitchFamily="18" charset="-128"/>
                                                </a:rPr>
                                              </m:ctrlPr>
                                            </m:sSupPr>
                                            <m:e>
                                              <m:r>
                                                <a:rPr lang="es-EC" sz="1400" i="1">
                                                  <a:effectLst/>
                                                  <a:latin typeface="Cambria Math" panose="02040503050406030204" pitchFamily="18" charset="0"/>
                                                  <a:ea typeface="Yu Mincho" panose="02020400000000000000" pitchFamily="18" charset="-128"/>
                                                </a:rPr>
                                                <m:t>𝑚</m:t>
                                              </m:r>
                                            </m:e>
                                            <m:sup>
                                              <m:r>
                                                <a:rPr lang="es-EC" sz="1400" i="1">
                                                  <a:effectLst/>
                                                  <a:latin typeface="Cambria Math" panose="02040503050406030204" pitchFamily="18" charset="0"/>
                                                  <a:ea typeface="Yu Mincho" panose="02020400000000000000" pitchFamily="18" charset="-128"/>
                                                </a:rPr>
                                                <m:t>2</m:t>
                                              </m:r>
                                            </m:sup>
                                          </m:sSup>
                                          <m:r>
                                            <a:rPr lang="es-EC" sz="1400" i="1">
                                              <a:effectLst/>
                                              <a:latin typeface="Cambria Math" panose="02040503050406030204" pitchFamily="18" charset="0"/>
                                              <a:ea typeface="Yu Mincho" panose="02020400000000000000" pitchFamily="18" charset="-128"/>
                                            </a:rPr>
                                            <m:t>𝐾</m:t>
                                          </m:r>
                                        </m:den>
                                      </m:f>
                                    </m:e>
                                  </m:d>
                                </m:den>
                              </m:f>
                            </m:e>
                          </m:d>
                        </m:e>
                        <m:sup>
                          <m:f>
                            <m:fPr>
                              <m:ctrlPr>
                                <a:rPr lang="es-EC" sz="1400" i="1">
                                  <a:effectLst/>
                                  <a:latin typeface="Cambria Math" panose="02040503050406030204" pitchFamily="18" charset="0"/>
                                  <a:ea typeface="Yu Mincho" panose="02020400000000000000" pitchFamily="18" charset="-128"/>
                                </a:rPr>
                              </m:ctrlPr>
                            </m:fPr>
                            <m:num>
                              <m:r>
                                <a:rPr lang="es-EC" sz="1400" i="1">
                                  <a:effectLst/>
                                  <a:latin typeface="Cambria Math" panose="02040503050406030204" pitchFamily="18" charset="0"/>
                                  <a:ea typeface="Yu Mincho" panose="02020400000000000000" pitchFamily="18" charset="-128"/>
                                </a:rPr>
                                <m:t>1</m:t>
                              </m:r>
                            </m:num>
                            <m:den>
                              <m:r>
                                <a:rPr lang="es-EC" sz="1400" i="1">
                                  <a:effectLst/>
                                  <a:latin typeface="Cambria Math" panose="02040503050406030204" pitchFamily="18" charset="0"/>
                                  <a:ea typeface="Yu Mincho" panose="02020400000000000000" pitchFamily="18" charset="-128"/>
                                </a:rPr>
                                <m:t>2</m:t>
                              </m:r>
                            </m:den>
                          </m:f>
                        </m:sup>
                      </m:sSup>
                      <m:r>
                        <a:rPr lang="es-EC" sz="1400" i="1">
                          <a:effectLst/>
                          <a:latin typeface="Cambria Math" panose="02040503050406030204" pitchFamily="18" charset="0"/>
                          <a:ea typeface="Yu Mincho" panose="02020400000000000000" pitchFamily="18" charset="-128"/>
                        </a:rPr>
                        <m:t>=0,53</m:t>
                      </m:r>
                      <m:r>
                        <a:rPr lang="es-EC" sz="1400" i="1">
                          <a:effectLst/>
                          <a:latin typeface="Cambria Math" panose="02040503050406030204" pitchFamily="18" charset="0"/>
                          <a:ea typeface="Yu Mincho" panose="02020400000000000000" pitchFamily="18" charset="-128"/>
                        </a:rPr>
                        <m:t>𝑚</m:t>
                      </m:r>
                    </m:oMath>
                  </m:oMathPara>
                </a14:m>
                <a:endParaRPr lang="es-EC" sz="1400" dirty="0">
                  <a:effectLst/>
                  <a:latin typeface="Arial" panose="020B0604020202020204" pitchFamily="34" charset="0"/>
                  <a:ea typeface="Calibri" panose="020F0502020204030204" pitchFamily="34" charset="0"/>
                </a:endParaRPr>
              </a:p>
            </p:txBody>
          </p:sp>
        </mc:Choice>
        <mc:Fallback xmlns="">
          <p:sp>
            <p:nvSpPr>
              <p:cNvPr id="5" name="CuadroTexto 4">
                <a:extLst>
                  <a:ext uri="{FF2B5EF4-FFF2-40B4-BE49-F238E27FC236}">
                    <a16:creationId xmlns:a16="http://schemas.microsoft.com/office/drawing/2014/main" id="{8A2F6992-6B36-4A9D-B32E-6062AB3166BB}"/>
                  </a:ext>
                </a:extLst>
              </p:cNvPr>
              <p:cNvSpPr txBox="1">
                <a:spLocks noRot="1" noChangeAspect="1" noMove="1" noResize="1" noEditPoints="1" noAdjustHandles="1" noChangeArrowheads="1" noChangeShapeType="1" noTextEdit="1"/>
              </p:cNvSpPr>
              <p:nvPr/>
            </p:nvSpPr>
            <p:spPr>
              <a:xfrm>
                <a:off x="2778617" y="1251589"/>
                <a:ext cx="6098146" cy="2956963"/>
              </a:xfrm>
              <a:prstGeom prst="rect">
                <a:avLst/>
              </a:prstGeom>
              <a:blipFill>
                <a:blip r:embed="rId5"/>
                <a:stretch>
                  <a:fillRect/>
                </a:stretch>
              </a:blipFill>
            </p:spPr>
            <p:txBody>
              <a:bodyPr/>
              <a:lstStyle/>
              <a:p>
                <a:r>
                  <a:rPr lang="es-EC">
                    <a:noFill/>
                  </a:rPr>
                  <a:t> </a:t>
                </a:r>
              </a:p>
            </p:txBody>
          </p:sp>
        </mc:Fallback>
      </mc:AlternateContent>
      <p:sp>
        <p:nvSpPr>
          <p:cNvPr id="6" name="CuadroTexto 5">
            <a:extLst>
              <a:ext uri="{FF2B5EF4-FFF2-40B4-BE49-F238E27FC236}">
                <a16:creationId xmlns:a16="http://schemas.microsoft.com/office/drawing/2014/main" xmlns="" id="{FB531EED-2F64-45EB-9646-CFE4DCF55BB0}"/>
              </a:ext>
            </a:extLst>
          </p:cNvPr>
          <p:cNvSpPr txBox="1"/>
          <p:nvPr/>
        </p:nvSpPr>
        <p:spPr>
          <a:xfrm>
            <a:off x="1327296" y="4313126"/>
            <a:ext cx="10112279" cy="872034"/>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Para fines experiméntales se utilizarán barras de un metro de longitud de cada material, se instalará diez termocuplas distribuidas uniformemente a lo largo de la barra.</a:t>
            </a:r>
            <a:endParaRPr lang="es-EC" dirty="0"/>
          </a:p>
        </p:txBody>
      </p:sp>
      <p:sp>
        <p:nvSpPr>
          <p:cNvPr id="8" name="CuadroTexto 7">
            <a:extLst>
              <a:ext uri="{FF2B5EF4-FFF2-40B4-BE49-F238E27FC236}">
                <a16:creationId xmlns:a16="http://schemas.microsoft.com/office/drawing/2014/main" xmlns="" id="{2140A353-2ED7-44C1-B0B8-362E4234C2BA}"/>
              </a:ext>
            </a:extLst>
          </p:cNvPr>
          <p:cNvSpPr txBox="1"/>
          <p:nvPr/>
        </p:nvSpPr>
        <p:spPr>
          <a:xfrm>
            <a:off x="1426335" y="777683"/>
            <a:ext cx="609814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Reemplazando los valores obtenemos: </a:t>
            </a:r>
            <a:endParaRPr lang="es-EC" dirty="0"/>
          </a:p>
        </p:txBody>
      </p:sp>
    </p:spTree>
    <p:extLst>
      <p:ext uri="{BB962C8B-B14F-4D97-AF65-F5344CB8AC3E}">
        <p14:creationId xmlns:p14="http://schemas.microsoft.com/office/powerpoint/2010/main" val="399551931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6AF6768B-B7C1-489C-8637-CC270FFB9ECA}"/>
              </a:ext>
            </a:extLst>
          </p:cNvPr>
          <p:cNvSpPr txBox="1"/>
          <p:nvPr/>
        </p:nvSpPr>
        <p:spPr>
          <a:xfrm>
            <a:off x="1233151" y="737039"/>
            <a:ext cx="9404797" cy="4601260"/>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Yu Mincho" panose="02020400000000000000" pitchFamily="18" charset="-128"/>
              </a:rPr>
              <a:t>Para controlar la operación y el buen funcionamiento del caldero se va implementar un sistema de instrumentación con el fin de verificar el nivel de líquido dentro del caldero, la presión de trabajo y el encendido automático del quemador.  </a:t>
            </a:r>
          </a:p>
          <a:p>
            <a:pPr indent="457200">
              <a:lnSpc>
                <a:spcPct val="150000"/>
              </a:lnSpc>
              <a:spcAft>
                <a:spcPts val="800"/>
              </a:spcAft>
            </a:pPr>
            <a:r>
              <a:rPr lang="es-EC" dirty="0">
                <a:latin typeface="Arial" panose="020B0604020202020204" pitchFamily="34" charset="0"/>
                <a:ea typeface="Yu Mincho" panose="02020400000000000000" pitchFamily="18" charset="-128"/>
              </a:rPr>
              <a:t>Los equipos utilizados fueron:</a:t>
            </a:r>
          </a:p>
          <a:p>
            <a:pPr marL="1200150" lvl="2" indent="-285750">
              <a:spcAft>
                <a:spcPts val="800"/>
              </a:spcAft>
              <a:buFont typeface="Arial" panose="020B0604020202020204" pitchFamily="34" charset="0"/>
              <a:buChar char="•"/>
            </a:pPr>
            <a:r>
              <a:rPr lang="es-EC" dirty="0"/>
              <a:t>Control de llama Honeywell</a:t>
            </a:r>
          </a:p>
          <a:p>
            <a:pPr marL="1200150" lvl="2" indent="-285750">
              <a:spcAft>
                <a:spcPts val="800"/>
              </a:spcAft>
              <a:buFont typeface="Arial" panose="020B0604020202020204" pitchFamily="34" charset="0"/>
              <a:buChar char="•"/>
            </a:pPr>
            <a:r>
              <a:rPr lang="es-EC" dirty="0"/>
              <a:t>Electrodos de ignición y ionización </a:t>
            </a:r>
          </a:p>
          <a:p>
            <a:pPr marL="1200150" lvl="2" indent="-285750">
              <a:spcAft>
                <a:spcPts val="800"/>
              </a:spcAft>
              <a:buFont typeface="Arial" panose="020B0604020202020204" pitchFamily="34" charset="0"/>
              <a:buChar char="•"/>
            </a:pPr>
            <a:r>
              <a:rPr lang="es-EC" dirty="0"/>
              <a:t>Presostato diferencial</a:t>
            </a:r>
          </a:p>
          <a:p>
            <a:pPr marL="1200150" lvl="2" indent="-285750">
              <a:spcAft>
                <a:spcPts val="800"/>
              </a:spcAft>
              <a:buFont typeface="Arial" panose="020B0604020202020204" pitchFamily="34" charset="0"/>
              <a:buChar char="•"/>
            </a:pPr>
            <a:r>
              <a:rPr lang="es-EC" dirty="0"/>
              <a:t>Electroválvulas normalmente cerrada</a:t>
            </a:r>
          </a:p>
          <a:p>
            <a:pPr marL="1200150" lvl="2" indent="-285750">
              <a:spcAft>
                <a:spcPts val="800"/>
              </a:spcAft>
              <a:buFont typeface="Arial" panose="020B0604020202020204" pitchFamily="34" charset="0"/>
              <a:buChar char="•"/>
            </a:pPr>
            <a:r>
              <a:rPr lang="es-EC" dirty="0">
                <a:effectLst/>
                <a:latin typeface="Arial" panose="020B0604020202020204" pitchFamily="34" charset="0"/>
                <a:ea typeface="Calibri" panose="020F0502020204030204" pitchFamily="34" charset="0"/>
              </a:rPr>
              <a:t>Control de nivel por vasos comunicantes y visor tipo mirilla</a:t>
            </a:r>
            <a:endParaRPr lang="es-EC" dirty="0"/>
          </a:p>
          <a:p>
            <a:pPr marL="1200150" lvl="2" indent="-285750">
              <a:spcAft>
                <a:spcPts val="800"/>
              </a:spcAft>
              <a:buFont typeface="Arial" panose="020B0604020202020204" pitchFamily="34" charset="0"/>
              <a:buChar char="•"/>
            </a:pPr>
            <a:r>
              <a:rPr lang="es-EC" dirty="0"/>
              <a:t>Interruptor de nivel</a:t>
            </a:r>
          </a:p>
          <a:p>
            <a:pPr indent="457200">
              <a:lnSpc>
                <a:spcPct val="150000"/>
              </a:lnSpc>
              <a:spcAft>
                <a:spcPts val="800"/>
              </a:spcAft>
            </a:pPr>
            <a:endParaRPr lang="es-EC" sz="1800" dirty="0">
              <a:effectLst/>
              <a:latin typeface="Arial" panose="020B0604020202020204" pitchFamily="34" charset="0"/>
              <a:ea typeface="Calibri" panose="020F0502020204030204" pitchFamily="34" charset="0"/>
            </a:endParaRPr>
          </a:p>
        </p:txBody>
      </p:sp>
      <p:pic>
        <p:nvPicPr>
          <p:cNvPr id="6" name="Imagen 5">
            <a:extLst>
              <a:ext uri="{FF2B5EF4-FFF2-40B4-BE49-F238E27FC236}">
                <a16:creationId xmlns:a16="http://schemas.microsoft.com/office/drawing/2014/main" xmlns="" id="{32B58D4F-BE4D-4D5C-B38E-063249F33312}"/>
              </a:ext>
            </a:extLst>
          </p:cNvPr>
          <p:cNvPicPr/>
          <p:nvPr/>
        </p:nvPicPr>
        <p:blipFill rotWithShape="1">
          <a:blip r:embed="rId5" cstate="print">
            <a:extLst>
              <a:ext uri="{BEBA8EAE-BF5A-486C-A8C5-ECC9F3942E4B}">
                <a14:imgProps xmlns:a14="http://schemas.microsoft.com/office/drawing/2010/main">
                  <a14:imgLayer r:embed="rId6">
                    <a14:imgEffect>
                      <a14:backgroundRemoval t="24062" b="80574" l="22828" r="75994">
                        <a14:foregroundMark x1="26804" y1="41060" x2="28571" y2="34768"/>
                        <a14:foregroundMark x1="29897" y1="32230" x2="29897" y2="32230"/>
                        <a14:foregroundMark x1="29897" y1="33002" x2="26510" y2="29691"/>
                        <a14:foregroundMark x1="26804" y1="32450" x2="26804" y2="32450"/>
                        <a14:foregroundMark x1="25773" y1="30243" x2="22828" y2="25386"/>
                        <a14:foregroundMark x1="40353" y1="27152" x2="60972" y2="26159"/>
                        <a14:foregroundMark x1="27835" y1="68653" x2="30191" y2="71965"/>
                        <a14:foregroundMark x1="54934" y1="45143" x2="53903" y2="76490"/>
                        <a14:foregroundMark x1="57290" y1="72958" x2="44035" y2="79801"/>
                        <a14:foregroundMark x1="58910" y1="72737" x2="65685" y2="24172"/>
                        <a14:foregroundMark x1="70692" y1="29249" x2="66274" y2="74724"/>
                        <a14:foregroundMark x1="63328" y1="71192" x2="50810" y2="78808"/>
                        <a14:foregroundMark x1="60972" y1="77042" x2="54197" y2="79801"/>
                        <a14:foregroundMark x1="64654" y1="77483" x2="57290" y2="80353"/>
                        <a14:foregroundMark x1="64948" y1="77042" x2="58174" y2="80574"/>
                        <a14:foregroundMark x1="69367" y1="31236" x2="69367" y2="42826"/>
                        <a14:foregroundMark x1="69072" y1="44592" x2="69072" y2="44592"/>
                        <a14:foregroundMark x1="52430" y1="79801" x2="44772" y2="79801"/>
                        <a14:foregroundMark x1="71429" y1="46358" x2="72312" y2="56071"/>
                        <a14:foregroundMark x1="71429" y1="56623" x2="72312" y2="60927"/>
                        <a14:foregroundMark x1="43888" y1="79360" x2="43888" y2="79360"/>
                        <a14:foregroundMark x1="41384" y1="79360" x2="41384" y2="79360"/>
                        <a14:foregroundMark x1="38733" y1="79139" x2="38733" y2="79139"/>
                        <a14:foregroundMark x1="36524" y1="78698" x2="36524" y2="78698"/>
                        <a14:foregroundMark x1="33579" y1="78587" x2="33579" y2="78587"/>
                        <a14:foregroundMark x1="66274" y1="77594" x2="66274" y2="77594"/>
                        <a14:foregroundMark x1="66568" y1="78256" x2="66568" y2="78256"/>
                        <a14:foregroundMark x1="67452" y1="76821" x2="67452" y2="76821"/>
                        <a14:foregroundMark x1="68189" y1="76711" x2="68189" y2="76711"/>
                        <a14:foregroundMark x1="72018" y1="33002" x2="72018" y2="33002"/>
                        <a14:foregroundMark x1="73049" y1="34437" x2="73049" y2="34437"/>
                        <a14:foregroundMark x1="72459" y1="36755" x2="72459" y2="36755"/>
                        <a14:foregroundMark x1="72607" y1="37748" x2="72607" y2="37748"/>
                        <a14:foregroundMark x1="75994" y1="38300" x2="75994" y2="38300"/>
                        <a14:foregroundMark x1="57019" y1="39087" x2="60032" y2="39087"/>
                        <a14:foregroundMark x1="57756" y1="42764" x2="58910" y2="32861"/>
                        <a14:foregroundMark x1="57019" y1="30865" x2="57019" y2="30865"/>
                        <a14:backgroundMark x1="20177" y1="32781" x2="21944" y2="44040"/>
                        <a14:backgroundMark x1="21649" y1="25386" x2="21649" y2="30684"/>
                        <a14:backgroundMark x1="29455" y1="70640" x2="28571" y2="69536"/>
                        <a14:backgroundMark x1="27982" y1="68764" x2="28277" y2="70640"/>
                        <a14:backgroundMark x1="29013" y1="70640" x2="29013" y2="70640"/>
                        <a14:backgroundMark x1="29750" y1="71082" x2="29750" y2="71082"/>
                        <a14:backgroundMark x1="27982" y1="68764" x2="27982" y2="68764"/>
                      </a14:backgroundRemoval>
                    </a14:imgEffect>
                  </a14:imgLayer>
                </a14:imgProps>
              </a:ext>
              <a:ext uri="{28A0092B-C50C-407E-A947-70E740481C1C}">
                <a14:useLocalDpi xmlns:a14="http://schemas.microsoft.com/office/drawing/2010/main" val="0"/>
              </a:ext>
            </a:extLst>
          </a:blip>
          <a:srcRect l="16667" t="22951" r="19551" b="14923"/>
          <a:stretch/>
        </p:blipFill>
        <p:spPr bwMode="auto">
          <a:xfrm rot="5400000">
            <a:off x="8503115" y="1703806"/>
            <a:ext cx="1199157" cy="1759641"/>
          </a:xfrm>
          <a:prstGeom prst="rect">
            <a:avLst/>
          </a:prstGeom>
          <a:noFill/>
          <a:ln>
            <a:noFill/>
          </a:ln>
          <a:extLst>
            <a:ext uri="{53640926-AAD7-44D8-BBD7-CCE9431645EC}">
              <a14:shadowObscured xmlns:a14="http://schemas.microsoft.com/office/drawing/2010/main"/>
            </a:ext>
          </a:extLst>
        </p:spPr>
      </p:pic>
      <p:pic>
        <p:nvPicPr>
          <p:cNvPr id="7" name="Imagen 6" descr="Imagen que contiene interior, tabla, frente, reloj&#10;&#10;Descripción generada automáticamente">
            <a:extLst>
              <a:ext uri="{FF2B5EF4-FFF2-40B4-BE49-F238E27FC236}">
                <a16:creationId xmlns:a16="http://schemas.microsoft.com/office/drawing/2014/main" xmlns="" id="{91B4DA72-BD23-4C31-89CA-ABCEF96EF4E7}"/>
              </a:ext>
            </a:extLst>
          </p:cNvPr>
          <p:cNvPicPr/>
          <p:nvPr/>
        </p:nvPicPr>
        <p:blipFill rotWithShape="1">
          <a:blip r:embed="rId7" cstate="print">
            <a:extLst>
              <a:ext uri="{BEBA8EAE-BF5A-486C-A8C5-ECC9F3942E4B}">
                <a14:imgProps xmlns:a14="http://schemas.microsoft.com/office/drawing/2010/main">
                  <a14:imgLayer r:embed="rId8">
                    <a14:imgEffect>
                      <a14:backgroundRemoval t="5769" b="46635" l="21154" r="71923">
                        <a14:foregroundMark x1="33846" y1="20962" x2="35000" y2="13173"/>
                        <a14:foregroundMark x1="35000" y1="13173" x2="30385" y2="18654"/>
                        <a14:foregroundMark x1="25641" y1="14038" x2="26410" y2="6731"/>
                        <a14:foregroundMark x1="26410" y1="6731" x2="39359" y2="7115"/>
                        <a14:foregroundMark x1="70897" y1="9519" x2="71879" y2="17990"/>
                        <a14:foregroundMark x1="61040" y1="8160" x2="61421" y2="8186"/>
                        <a14:foregroundMark x1="27051" y1="5865" x2="50336" y2="7437"/>
                        <a14:foregroundMark x1="65513" y1="8462" x2="72051" y2="10192"/>
                        <a14:foregroundMark x1="56538" y1="37596" x2="58205" y2="46635"/>
                        <a14:foregroundMark x1="25030" y1="29067" x2="26410" y2="19038"/>
                        <a14:backgroundMark x1="73974" y1="20865" x2="72051" y2="18846"/>
                        <a14:backgroundMark x1="72051" y1="21058" x2="72692" y2="19038"/>
                        <a14:backgroundMark x1="72436" y1="19904" x2="72564" y2="19038"/>
                        <a14:backgroundMark x1="23077" y1="30769" x2="23462" y2="33942"/>
                        <a14:backgroundMark x1="46410" y1="45288" x2="51154" y2="45962"/>
                        <a14:backgroundMark x1="52564" y1="45288" x2="46410" y2="43846"/>
                        <a14:backgroundMark x1="52051" y1="45096" x2="47692" y2="44904"/>
                        <a14:backgroundMark x1="45000" y1="44904" x2="44615" y2="44615"/>
                        <a14:backgroundMark x1="44487" y1="44808" x2="54615" y2="45192"/>
                        <a14:backgroundMark x1="54615" y1="45192" x2="55897" y2="45673"/>
                        <a14:backgroundMark x1="48462" y1="44519" x2="47436" y2="44038"/>
                        <a14:backgroundMark x1="66538" y1="7788" x2="61410" y2="8173"/>
                        <a14:backgroundMark x1="55897" y1="7019" x2="61795" y2="7308"/>
                        <a14:backgroundMark x1="51026" y1="6635" x2="57179" y2="6731"/>
                        <a14:backgroundMark x1="73077" y1="23173" x2="73077" y2="21635"/>
                        <a14:backgroundMark x1="74359" y1="18365" x2="74359" y2="20481"/>
                        <a14:backgroundMark x1="73077" y1="18269" x2="73077" y2="21250"/>
                        <a14:backgroundMark x1="54231" y1="6731" x2="56923" y2="7115"/>
                        <a14:backgroundMark x1="54359" y1="7308" x2="58333" y2="7788"/>
                        <a14:backgroundMark x1="21410" y1="8173" x2="21026" y2="21250"/>
                        <a14:backgroundMark x1="48205" y1="45865" x2="50513" y2="45481"/>
                        <a14:backgroundMark x1="55897" y1="47115" x2="53974" y2="42692"/>
                        <a14:backgroundMark x1="55256" y1="43846" x2="53846" y2="41058"/>
                        <a14:backgroundMark x1="53590" y1="41538" x2="52308" y2="39231"/>
                        <a14:backgroundMark x1="53590" y1="40096" x2="53333" y2="38846"/>
                        <a14:backgroundMark x1="52051" y1="38654" x2="52564" y2="37981"/>
                        <a14:backgroundMark x1="53974" y1="38365" x2="54487" y2="39038"/>
                        <a14:backgroundMark x1="24103" y1="35962" x2="23974" y2="35192"/>
                        <a14:backgroundMark x1="23590" y1="31635" x2="23205" y2="36346"/>
                        <a14:backgroundMark x1="23205" y1="30769" x2="23077" y2="40673"/>
                        <a14:backgroundMark x1="22692" y1="17885" x2="20641" y2="43269"/>
                        <a14:backgroundMark x1="20641" y1="43269" x2="20641" y2="43269"/>
                        <a14:backgroundMark x1="23205" y1="10769" x2="22692" y2="37115"/>
                        <a14:backgroundMark x1="50385" y1="44135" x2="49487" y2="40000"/>
                        <a14:backgroundMark x1="50385" y1="37885" x2="53974" y2="37596"/>
                      </a14:backgroundRemoval>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20313" t="3777" r="25521" b="56510"/>
          <a:stretch/>
        </p:blipFill>
        <p:spPr bwMode="auto">
          <a:xfrm>
            <a:off x="10410807" y="1868192"/>
            <a:ext cx="1388578" cy="1446362"/>
          </a:xfrm>
          <a:prstGeom prst="rect">
            <a:avLst/>
          </a:prstGeom>
          <a:noFill/>
          <a:ln>
            <a:noFill/>
          </a:ln>
          <a:extLst>
            <a:ext uri="{53640926-AAD7-44D8-BBD7-CCE9431645EC}">
              <a14:shadowObscured xmlns:a14="http://schemas.microsoft.com/office/drawing/2010/main"/>
            </a:ext>
          </a:extLst>
        </p:spPr>
      </p:pic>
      <p:pic>
        <p:nvPicPr>
          <p:cNvPr id="8" name="Imagen 7" descr="Imagen que contiene interior, tabla, esquina, colgando&#10;&#10;Descripción generada automáticamente">
            <a:extLst>
              <a:ext uri="{FF2B5EF4-FFF2-40B4-BE49-F238E27FC236}">
                <a16:creationId xmlns:a16="http://schemas.microsoft.com/office/drawing/2014/main" xmlns="" id="{8C224889-051C-4AC2-859F-FF71BB6C6EE2}"/>
              </a:ext>
            </a:extLst>
          </p:cNvPr>
          <p:cNvPicPr/>
          <p:nvPr/>
        </p:nvPicPr>
        <p:blipFill rotWithShape="1">
          <a:blip r:embed="rId9" cstate="print">
            <a:extLst>
              <a:ext uri="{BEBA8EAE-BF5A-486C-A8C5-ECC9F3942E4B}">
                <a14:imgProps xmlns:a14="http://schemas.microsoft.com/office/drawing/2010/main">
                  <a14:imgLayer r:embed="rId10">
                    <a14:imgEffect>
                      <a14:backgroundRemoval t="11635" b="98558" l="17949" r="100000">
                        <a14:foregroundMark x1="80000" y1="33942" x2="80000" y2="33942"/>
                        <a14:foregroundMark x1="73590" y1="31154" x2="73590" y2="31154"/>
                        <a14:foregroundMark x1="69487" y1="31731" x2="73462" y2="33750"/>
                        <a14:foregroundMark x1="81667" y1="33077" x2="98462" y2="33654"/>
                        <a14:foregroundMark x1="21410" y1="34327" x2="40000" y2="19615"/>
                        <a14:foregroundMark x1="39872" y1="20192" x2="51154" y2="15096"/>
                        <a14:foregroundMark x1="38333" y1="22115" x2="49231" y2="15288"/>
                        <a14:foregroundMark x1="75641" y1="37885" x2="82179" y2="37788"/>
                        <a14:foregroundMark x1="73718" y1="37212" x2="73718" y2="38173"/>
                        <a14:foregroundMark x1="82949" y1="43365" x2="82308" y2="49135"/>
                        <a14:foregroundMark x1="42179" y1="59423" x2="42179" y2="59423"/>
                        <a14:foregroundMark x1="38718" y1="57500" x2="38718" y2="57500"/>
                        <a14:foregroundMark x1="38846" y1="57692" x2="38846" y2="57692"/>
                        <a14:foregroundMark x1="43718" y1="53846" x2="43718" y2="53846"/>
                        <a14:foregroundMark x1="38462" y1="51154" x2="38462" y2="51154"/>
                        <a14:foregroundMark x1="39103" y1="59038" x2="39103" y2="59038"/>
                        <a14:foregroundMark x1="81410" y1="49808" x2="81410" y2="49808"/>
                        <a14:foregroundMark x1="81667" y1="49135" x2="81667" y2="49904"/>
                        <a14:foregroundMark x1="82051" y1="51058" x2="82179" y2="48846"/>
                        <a14:foregroundMark x1="81667" y1="49808" x2="81667" y2="49808"/>
                        <a14:foregroundMark x1="81667" y1="49808" x2="81667" y2="49808"/>
                        <a14:foregroundMark x1="81410" y1="49712" x2="81410" y2="49423"/>
                        <a14:foregroundMark x1="81538" y1="48942" x2="81538" y2="48942"/>
                        <a14:foregroundMark x1="81538" y1="48846" x2="81538" y2="48846"/>
                        <a14:foregroundMark x1="81667" y1="48750" x2="81667" y2="48750"/>
                        <a14:foregroundMark x1="81538" y1="48558" x2="81538" y2="48558"/>
                        <a14:foregroundMark x1="82179" y1="48654" x2="82179" y2="48654"/>
                        <a14:foregroundMark x1="81154" y1="49231" x2="81154" y2="49231"/>
                        <a14:foregroundMark x1="80513" y1="48365" x2="80513" y2="48365"/>
                        <a14:foregroundMark x1="80641" y1="48365" x2="80641" y2="48365"/>
                        <a14:foregroundMark x1="75897" y1="61635" x2="76154" y2="60000"/>
                        <a14:foregroundMark x1="71026" y1="61827" x2="75256" y2="46250"/>
                        <a14:foregroundMark x1="69231" y1="50192" x2="68590" y2="68654"/>
                        <a14:foregroundMark x1="71923" y1="51346" x2="74103" y2="71635"/>
                        <a14:foregroundMark x1="66795" y1="50865" x2="64872" y2="53365"/>
                        <a14:foregroundMark x1="65769" y1="47212" x2="60641" y2="51058"/>
                        <a14:foregroundMark x1="62179" y1="49423" x2="60897" y2="50865"/>
                        <a14:foregroundMark x1="63974" y1="48558" x2="63974" y2="48558"/>
                        <a14:foregroundMark x1="76282" y1="82019" x2="76282" y2="82019"/>
                        <a14:foregroundMark x1="70769" y1="82500" x2="70769" y2="82500"/>
                        <a14:foregroundMark x1="72179" y1="82308" x2="72179" y2="82308"/>
                        <a14:foregroundMark x1="72051" y1="82308" x2="72051" y2="82308"/>
                        <a14:foregroundMark x1="68590" y1="82692" x2="67949" y2="81154"/>
                        <a14:foregroundMark x1="72308" y1="81346" x2="76667" y2="81635"/>
                        <a14:foregroundMark x1="73718" y1="81827" x2="73718" y2="81827"/>
                        <a14:foregroundMark x1="67051" y1="82019" x2="67051" y2="82019"/>
                        <a14:foregroundMark x1="70641" y1="82212" x2="70641" y2="82212"/>
                        <a14:foregroundMark x1="70897" y1="81635" x2="70897" y2="81635"/>
                        <a14:foregroundMark x1="75256" y1="81923" x2="75256" y2="81923"/>
                        <a14:foregroundMark x1="74359" y1="82308" x2="74359" y2="82308"/>
                        <a14:backgroundMark x1="71410" y1="61731" x2="71410" y2="61731"/>
                        <a14:backgroundMark x1="72949" y1="53942" x2="72949" y2="53942"/>
                        <a14:backgroundMark x1="72949" y1="53942" x2="72949" y2="53942"/>
                        <a14:backgroundMark x1="72821" y1="53942" x2="72821" y2="53942"/>
                        <a14:backgroundMark x1="59231" y1="86154" x2="59231" y2="86154"/>
                        <a14:backgroundMark x1="72949" y1="81827" x2="72949" y2="81827"/>
                        <a14:backgroundMark x1="67436" y1="82692" x2="67436" y2="82692"/>
                        <a14:backgroundMark x1="69487" y1="81923" x2="75641" y2="82308"/>
                      </a14:backgroundRemoval>
                    </a14:imgEffect>
                  </a14:imgLayer>
                </a14:imgProps>
              </a:ext>
              <a:ext uri="{28A0092B-C50C-407E-A947-70E740481C1C}">
                <a14:useLocalDpi xmlns:a14="http://schemas.microsoft.com/office/drawing/2010/main" val="0"/>
              </a:ext>
            </a:extLst>
          </a:blip>
          <a:srcRect l="15464" t="12667" r="2600" b="14402"/>
          <a:stretch/>
        </p:blipFill>
        <p:spPr bwMode="auto">
          <a:xfrm>
            <a:off x="8705280" y="3525375"/>
            <a:ext cx="1705527" cy="2023745"/>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xmlns="" id="{C11D1CDD-9414-40F5-9BBD-5006F1CDF237}"/>
              </a:ext>
            </a:extLst>
          </p:cNvPr>
          <p:cNvSpPr txBox="1"/>
          <p:nvPr/>
        </p:nvSpPr>
        <p:spPr>
          <a:xfrm>
            <a:off x="3486955" y="69683"/>
            <a:ext cx="6098146" cy="456535"/>
          </a:xfrm>
          <a:prstGeom prst="rect">
            <a:avLst/>
          </a:prstGeom>
          <a:noFill/>
        </p:spPr>
        <p:txBody>
          <a:bodyPr wrap="square">
            <a:spAutoFit/>
          </a:bodyPr>
          <a:lstStyle/>
          <a:p>
            <a:pPr>
              <a:lnSpc>
                <a:spcPct val="15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Dispositivos de control y operación del caldero </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pic>
        <p:nvPicPr>
          <p:cNvPr id="10" name="Imagen 9">
            <a:extLst>
              <a:ext uri="{FF2B5EF4-FFF2-40B4-BE49-F238E27FC236}">
                <a16:creationId xmlns:a16="http://schemas.microsoft.com/office/drawing/2014/main" xmlns="" id="{E57A3264-888C-4B49-B379-FCED10E09615}"/>
              </a:ext>
            </a:extLst>
          </p:cNvPr>
          <p:cNvPicPr/>
          <p:nvPr/>
        </p:nvPicPr>
        <p:blipFill rotWithShape="1">
          <a:blip r:embed="rId11" cstate="print">
            <a:extLst>
              <a:ext uri="{BEBA8EAE-BF5A-486C-A8C5-ECC9F3942E4B}">
                <a14:imgProps xmlns:a14="http://schemas.microsoft.com/office/drawing/2010/main">
                  <a14:imgLayer r:embed="rId12">
                    <a14:imgEffect>
                      <a14:backgroundRemoval t="35211" b="80794" l="18156" r="47646">
                        <a14:foregroundMark x1="41499" y1="79898" x2="18156" y2="79641"/>
                        <a14:foregroundMark x1="19404" y1="79257" x2="19308" y2="75544"/>
                        <a14:foregroundMark x1="44092" y1="58771" x2="28626" y2="40077"/>
                        <a14:foregroundMark x1="43996" y1="55314" x2="44188" y2="44302"/>
                        <a14:foregroundMark x1="44573" y1="44686" x2="44573" y2="38412"/>
                        <a14:foregroundMark x1="36695" y1="37004" x2="27378" y2="36748"/>
                        <a14:foregroundMark x1="18732" y1="57490" x2="19404" y2="47887"/>
                        <a14:foregroundMark x1="18540" y1="41357" x2="19212" y2="37132"/>
                        <a14:foregroundMark x1="27378" y1="35595" x2="22094" y2="35980"/>
                        <a14:foregroundMark x1="18828" y1="36364" x2="20365" y2="35723"/>
                        <a14:foregroundMark x1="32853" y1="35851" x2="39289" y2="35467"/>
                        <a14:foregroundMark x1="39001" y1="35980" x2="43708" y2="36492"/>
                        <a14:foregroundMark x1="44188" y1="36108" x2="45245" y2="38028"/>
                        <a14:foregroundMark x1="42075" y1="80026" x2="45149" y2="78233"/>
                        <a14:foregroundMark x1="42939" y1="77081" x2="42939" y2="77081"/>
                        <a14:foregroundMark x1="46686" y1="68630" x2="46686" y2="68630"/>
                        <a14:foregroundMark x1="45437" y1="54802" x2="45149" y2="68630"/>
                        <a14:foregroundMark x1="45437" y1="68758" x2="45053" y2="80282"/>
                        <a14:foregroundMark x1="27666" y1="36364" x2="31700" y2="35339"/>
                        <a14:foregroundMark x1="31508" y1="35467" x2="45053" y2="35339"/>
                        <a14:foregroundMark x1="45533" y1="35980" x2="46110" y2="45839"/>
                        <a14:foregroundMark x1="45437" y1="37132" x2="47454" y2="41485"/>
                        <a14:foregroundMark x1="45821" y1="42766" x2="46398" y2="55826"/>
                        <a14:foregroundMark x1="46686" y1="51985" x2="45437" y2="63508"/>
                        <a14:foregroundMark x1="46494" y1="62484" x2="46590" y2="70038"/>
                        <a14:foregroundMark x1="46974" y1="69782" x2="45629" y2="75928"/>
                        <a14:foregroundMark x1="45341" y1="77337" x2="45341" y2="77337"/>
                        <a14:foregroundMark x1="45437" y1="78873" x2="47646" y2="69270"/>
                      </a14:backgroundRemoval>
                    </a14:imgEffect>
                  </a14:imgLayer>
                </a14:imgProps>
              </a:ext>
              <a:ext uri="{28A0092B-C50C-407E-A947-70E740481C1C}">
                <a14:useLocalDpi xmlns:a14="http://schemas.microsoft.com/office/drawing/2010/main" val="0"/>
              </a:ext>
            </a:extLst>
          </a:blip>
          <a:srcRect l="15505" t="34086" r="51177" b="17835"/>
          <a:stretch/>
        </p:blipFill>
        <p:spPr bwMode="auto">
          <a:xfrm rot="10800000">
            <a:off x="10637948" y="3666562"/>
            <a:ext cx="1440497" cy="15582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05342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AF3AAAD3-8DF3-4855-87C9-6566D4DADC40}"/>
              </a:ext>
            </a:extLst>
          </p:cNvPr>
          <p:cNvSpPr txBox="1"/>
          <p:nvPr/>
        </p:nvSpPr>
        <p:spPr>
          <a:xfrm>
            <a:off x="3049072" y="-25758"/>
            <a:ext cx="8039637"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Selección de instrumentos para la adquisición de datos </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3EEA91AC-ABA8-436B-BEF9-6C8694E4E896}"/>
              </a:ext>
            </a:extLst>
          </p:cNvPr>
          <p:cNvSpPr txBox="1"/>
          <p:nvPr/>
        </p:nvSpPr>
        <p:spPr>
          <a:xfrm>
            <a:off x="1077532" y="743253"/>
            <a:ext cx="11114468" cy="4293483"/>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sistema de adquisición de datos permitirá mostrar los valores de temperatura a lo largo de cada barra sólida de sección constante, con la finalidad de observar y determinar la longitud óptima. Para la  selección  de los equipos e instrumentos se consideraron características las técnica, disponibilidad en el mercado, Precio, entre otros. </a:t>
            </a:r>
          </a:p>
          <a:p>
            <a:pPr indent="457200">
              <a:lnSpc>
                <a:spcPct val="150000"/>
              </a:lnSpc>
              <a:spcAft>
                <a:spcPts val="800"/>
              </a:spcAft>
            </a:pPr>
            <a:r>
              <a:rPr lang="es-EC" dirty="0">
                <a:latin typeface="Arial" panose="020B0604020202020204" pitchFamily="34" charset="0"/>
                <a:ea typeface="Calibri" panose="020F0502020204030204" pitchFamily="34" charset="0"/>
              </a:rPr>
              <a:t>Los equipos e instrumentos seleccionados son:</a:t>
            </a:r>
          </a:p>
          <a:p>
            <a:pPr marL="1200150" lvl="2" indent="-285750">
              <a:lnSpc>
                <a:spcPct val="15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rPr>
              <a:t>Microcontrolador Arduino mega</a:t>
            </a:r>
          </a:p>
          <a:p>
            <a:pPr marL="1200150" lvl="2" indent="-285750">
              <a:lnSpc>
                <a:spcPct val="15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rPr>
              <a:t>Cable termopar tipo K</a:t>
            </a:r>
          </a:p>
          <a:p>
            <a:pPr marL="1200150" lvl="2" indent="-285750">
              <a:lnSpc>
                <a:spcPct val="150000"/>
              </a:lnSpc>
              <a:spcAft>
                <a:spcPts val="800"/>
              </a:spcAft>
              <a:buFont typeface="Arial" panose="020B0604020202020204" pitchFamily="34" charset="0"/>
              <a:buChar char="•"/>
            </a:pPr>
            <a:r>
              <a:rPr lang="es-EC" dirty="0">
                <a:effectLst/>
                <a:latin typeface="Arial" panose="020B0604020202020204" pitchFamily="34" charset="0"/>
                <a:ea typeface="Calibri" panose="020F0502020204030204" pitchFamily="34" charset="0"/>
              </a:rPr>
              <a:t>Mo</a:t>
            </a:r>
            <a:r>
              <a:rPr lang="es-EC" dirty="0">
                <a:latin typeface="Arial" panose="020B0604020202020204" pitchFamily="34" charset="0"/>
                <a:ea typeface="Calibri" panose="020F0502020204030204" pitchFamily="34" charset="0"/>
              </a:rPr>
              <a:t>dulo acondicionador de termocupla Max6675</a:t>
            </a:r>
          </a:p>
          <a:p>
            <a:pPr marL="1200150" lvl="2" indent="-285750">
              <a:lnSpc>
                <a:spcPct val="150000"/>
              </a:lnSpc>
              <a:spcAft>
                <a:spcPts val="800"/>
              </a:spcAft>
              <a:buFont typeface="Arial" panose="020B0604020202020204" pitchFamily="34" charset="0"/>
              <a:buChar char="•"/>
            </a:pPr>
            <a:r>
              <a:rPr lang="es-EC" dirty="0">
                <a:effectLst/>
                <a:latin typeface="Arial" panose="020B0604020202020204" pitchFamily="34" charset="0"/>
                <a:ea typeface="Calibri" panose="020F0502020204030204" pitchFamily="34" charset="0"/>
              </a:rPr>
              <a:t>Pantalla Nextion 4,3 in </a:t>
            </a:r>
          </a:p>
        </p:txBody>
      </p:sp>
      <p:pic>
        <p:nvPicPr>
          <p:cNvPr id="9" name="Imagen 8" descr="Un circuito electrónico&#10;&#10;Descripción generada automáticamente con confianza media">
            <a:extLst>
              <a:ext uri="{FF2B5EF4-FFF2-40B4-BE49-F238E27FC236}">
                <a16:creationId xmlns:a16="http://schemas.microsoft.com/office/drawing/2014/main" xmlns="" id="{795BE771-EBCC-4808-9940-0F9E51FE484E}"/>
              </a:ext>
            </a:extLst>
          </p:cNvPr>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7148069" y="2391289"/>
            <a:ext cx="2787807" cy="1623289"/>
          </a:xfrm>
          <a:prstGeom prst="rect">
            <a:avLst/>
          </a:prstGeom>
        </p:spPr>
      </p:pic>
      <p:pic>
        <p:nvPicPr>
          <p:cNvPr id="10" name="Imagen 9" descr="Imagen que contiene interior, conector, cable, pequeño&#10;&#10;Descripción generada automáticamente">
            <a:extLst>
              <a:ext uri="{FF2B5EF4-FFF2-40B4-BE49-F238E27FC236}">
                <a16:creationId xmlns:a16="http://schemas.microsoft.com/office/drawing/2014/main" xmlns="" id="{A1FA11FD-E7C4-463E-AA42-488C49BFEDF1}"/>
              </a:ext>
            </a:extLst>
          </p:cNvPr>
          <p:cNvPicPr/>
          <p:nvPr/>
        </p:nvPicPr>
        <p:blipFill>
          <a:blip r:embed="rId7">
            <a:extLst>
              <a:ext uri="{BEBA8EAE-BF5A-486C-A8C5-ECC9F3942E4B}">
                <a14:imgProps xmlns:a14="http://schemas.microsoft.com/office/drawing/2010/main">
                  <a14:imgLayer r:embed="rId8">
                    <a14:imgEffect>
                      <a14:backgroundRemoval t="3741" b="95761" l="6992" r="97881">
                        <a14:foregroundMark x1="50424" y1="7481" x2="75424" y2="4239"/>
                        <a14:foregroundMark x1="75424" y1="4239" x2="97881" y2="5486"/>
                        <a14:foregroundMark x1="10593" y1="29925" x2="8475" y2="54863"/>
                        <a14:foregroundMark x1="8475" y1="54863" x2="21610" y2="80299"/>
                        <a14:foregroundMark x1="21610" y1="80299" x2="21610" y2="80299"/>
                        <a14:foregroundMark x1="8051" y1="32419" x2="7627" y2="60848"/>
                        <a14:foregroundMark x1="7627" y1="60848" x2="8475" y2="64838"/>
                        <a14:foregroundMark x1="30085" y1="89776" x2="51271" y2="91521"/>
                        <a14:foregroundMark x1="51271" y1="91521" x2="52119" y2="90773"/>
                        <a14:foregroundMark x1="31356" y1="91771" x2="54661" y2="91771"/>
                        <a14:foregroundMark x1="54661" y1="91771" x2="55932" y2="90773"/>
                        <a14:foregroundMark x1="79661" y1="52369" x2="79661" y2="52369"/>
                        <a14:foregroundMark x1="67373" y1="16958" x2="80085" y2="45387"/>
                        <a14:foregroundMark x1="80085" y1="45387" x2="81356" y2="53865"/>
                        <a14:foregroundMark x1="77966" y1="35411" x2="82203" y2="47382"/>
                        <a14:foregroundMark x1="82203" y1="43392" x2="80932" y2="41895"/>
                        <a14:foregroundMark x1="81780" y1="38903" x2="83051" y2="48878"/>
                        <a14:foregroundMark x1="63136" y1="87781" x2="50000" y2="95761"/>
                        <a14:foregroundMark x1="87288" y1="11471" x2="97881" y2="9476"/>
                        <a14:foregroundMark x1="89831" y1="12968" x2="97881" y2="12968"/>
                      </a14:backgroundRemoval>
                    </a14:imgEffect>
                    <a14:imgEffect>
                      <a14:brightnessContrast bright="40000" contrast="-20000"/>
                    </a14:imgEffect>
                  </a14:imgLayer>
                </a14:imgProps>
              </a:ext>
            </a:extLst>
          </a:blip>
          <a:stretch>
            <a:fillRect/>
          </a:stretch>
        </p:blipFill>
        <p:spPr>
          <a:xfrm>
            <a:off x="10058828" y="2700840"/>
            <a:ext cx="1570364" cy="1217222"/>
          </a:xfrm>
          <a:prstGeom prst="rect">
            <a:avLst/>
          </a:prstGeom>
        </p:spPr>
      </p:pic>
      <p:pic>
        <p:nvPicPr>
          <p:cNvPr id="12" name="Imagen 11" descr="Un circuito electrónico&#10;&#10;Descripción generada automáticamente con confianza baja">
            <a:extLst>
              <a:ext uri="{FF2B5EF4-FFF2-40B4-BE49-F238E27FC236}">
                <a16:creationId xmlns:a16="http://schemas.microsoft.com/office/drawing/2014/main" xmlns="" id="{F5F6BC93-08EC-4969-903D-CE9C60230C27}"/>
              </a:ext>
            </a:extLst>
          </p:cNvPr>
          <p:cNvPicPr/>
          <p:nvPr/>
        </p:nvPicPr>
        <p:blipFill>
          <a:blip r:embed="rId9">
            <a:extLst>
              <a:ext uri="{BEBA8EAE-BF5A-486C-A8C5-ECC9F3942E4B}">
                <a14:imgProps xmlns:a14="http://schemas.microsoft.com/office/drawing/2010/main">
                  <a14:imgLayer r:embed="rId10">
                    <a14:imgEffect>
                      <a14:backgroundRemoval t="4911" b="91518" l="4167" r="99008">
                        <a14:foregroundMark x1="80754" y1="23661" x2="97024" y2="24554"/>
                        <a14:foregroundMark x1="80357" y1="36607" x2="98016" y2="38393"/>
                        <a14:foregroundMark x1="80357" y1="50446" x2="99206" y2="49554"/>
                        <a14:foregroundMark x1="99206" y1="49554" x2="99206" y2="49554"/>
                        <a14:foregroundMark x1="81349" y1="65625" x2="93849" y2="63839"/>
                        <a14:foregroundMark x1="81151" y1="62054" x2="97024" y2="62054"/>
                        <a14:foregroundMark x1="80754" y1="75893" x2="95833" y2="76786"/>
                        <a14:foregroundMark x1="81746" y1="58929" x2="90873" y2="57143"/>
                        <a14:foregroundMark x1="82937" y1="32589" x2="91270" y2="35714"/>
                        <a14:foregroundMark x1="4167" y1="45982" x2="8730" y2="46875"/>
                        <a14:foregroundMark x1="5357" y1="5804" x2="27183" y2="4911"/>
                        <a14:foregroundMark x1="27183" y1="4911" x2="32540" y2="4911"/>
                        <a14:foregroundMark x1="4167" y1="88839" x2="24008" y2="91518"/>
                        <a14:foregroundMark x1="24008" y1="91518" x2="24206" y2="87946"/>
                      </a14:backgroundRemoval>
                    </a14:imgEffect>
                    <a14:imgEffect>
                      <a14:brightnessContrast bright="40000" contrast="-20000"/>
                    </a14:imgEffect>
                  </a14:imgLayer>
                </a14:imgProps>
              </a:ext>
            </a:extLst>
          </a:blip>
          <a:stretch>
            <a:fillRect/>
          </a:stretch>
        </p:blipFill>
        <p:spPr>
          <a:xfrm>
            <a:off x="10174309" y="4318108"/>
            <a:ext cx="1699581" cy="750442"/>
          </a:xfrm>
          <a:prstGeom prst="rect">
            <a:avLst/>
          </a:prstGeom>
        </p:spPr>
      </p:pic>
      <p:pic>
        <p:nvPicPr>
          <p:cNvPr id="13" name="Imagen 12" descr="Pantalla de computadora con fondo azul&#10;&#10;Descripción generada automáticamente con confianza media">
            <a:extLst>
              <a:ext uri="{FF2B5EF4-FFF2-40B4-BE49-F238E27FC236}">
                <a16:creationId xmlns:a16="http://schemas.microsoft.com/office/drawing/2014/main" xmlns="" id="{A8AA312C-A766-4491-A370-B8A724D46AD6}"/>
              </a:ext>
            </a:extLst>
          </p:cNvPr>
          <p:cNvPicPr/>
          <p:nvPr/>
        </p:nvPicPr>
        <p:blipFill>
          <a:blip r:embed="rId11">
            <a:extLst>
              <a:ext uri="{28A0092B-C50C-407E-A947-70E740481C1C}">
                <a14:useLocalDpi xmlns:a14="http://schemas.microsoft.com/office/drawing/2010/main" val="0"/>
              </a:ext>
            </a:extLst>
          </a:blip>
          <a:stretch>
            <a:fillRect/>
          </a:stretch>
        </p:blipFill>
        <p:spPr>
          <a:xfrm>
            <a:off x="7670504" y="4222666"/>
            <a:ext cx="2503805" cy="1628140"/>
          </a:xfrm>
          <a:prstGeom prst="rect">
            <a:avLst/>
          </a:prstGeom>
        </p:spPr>
      </p:pic>
    </p:spTree>
    <p:extLst>
      <p:ext uri="{BB962C8B-B14F-4D97-AF65-F5344CB8AC3E}">
        <p14:creationId xmlns:p14="http://schemas.microsoft.com/office/powerpoint/2010/main" val="123783364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047896" y="134045"/>
            <a:ext cx="10199296" cy="738664"/>
          </a:xfrm>
          <a:prstGeom prst="rect">
            <a:avLst/>
          </a:prstGeom>
          <a:noFill/>
        </p:spPr>
        <p:txBody>
          <a:bodyPr wrap="square" rtlCol="0">
            <a:spAutoFit/>
          </a:bodyPr>
          <a:lstStyle/>
          <a:p>
            <a:pPr algn="ctr"/>
            <a:r>
              <a:rPr lang="es-EC" sz="2400" b="1" u="sng" dirty="0"/>
              <a:t>INGENIERIA DE DETALLE</a:t>
            </a:r>
            <a:endParaRPr lang="es-EC" dirty="0"/>
          </a:p>
          <a:p>
            <a:endParaRPr lang="es-EC" dirty="0"/>
          </a:p>
        </p:txBody>
      </p:sp>
      <p:pic>
        <p:nvPicPr>
          <p:cNvPr id="3" name="Imagen 2"/>
          <p:cNvPicPr>
            <a:picLocks noChangeAspect="1"/>
          </p:cNvPicPr>
          <p:nvPr/>
        </p:nvPicPr>
        <p:blipFill rotWithShape="1">
          <a:blip r:embed="rId5"/>
          <a:srcRect l="14688" t="15724" r="7812" b="4422"/>
          <a:stretch/>
        </p:blipFill>
        <p:spPr>
          <a:xfrm>
            <a:off x="1576605" y="611456"/>
            <a:ext cx="9141878" cy="5295900"/>
          </a:xfrm>
          <a:prstGeom prst="rect">
            <a:avLst/>
          </a:prstGeom>
        </p:spPr>
      </p:pic>
    </p:spTree>
    <p:extLst>
      <p:ext uri="{BB962C8B-B14F-4D97-AF65-F5344CB8AC3E}">
        <p14:creationId xmlns:p14="http://schemas.microsoft.com/office/powerpoint/2010/main" val="312947221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047896" y="134045"/>
            <a:ext cx="10199296" cy="738664"/>
          </a:xfrm>
          <a:prstGeom prst="rect">
            <a:avLst/>
          </a:prstGeom>
          <a:noFill/>
        </p:spPr>
        <p:txBody>
          <a:bodyPr wrap="square" rtlCol="0">
            <a:spAutoFit/>
          </a:bodyPr>
          <a:lstStyle/>
          <a:p>
            <a:pPr algn="ctr"/>
            <a:r>
              <a:rPr lang="es-EC" sz="2400" b="1" u="sng" dirty="0"/>
              <a:t>INGENIERIA DE DETALLE</a:t>
            </a:r>
            <a:endParaRPr lang="es-EC" dirty="0"/>
          </a:p>
          <a:p>
            <a:endParaRPr lang="es-EC" dirty="0"/>
          </a:p>
        </p:txBody>
      </p:sp>
      <p:pic>
        <p:nvPicPr>
          <p:cNvPr id="3" name="Imagen 2"/>
          <p:cNvPicPr>
            <a:picLocks noChangeAspect="1"/>
          </p:cNvPicPr>
          <p:nvPr/>
        </p:nvPicPr>
        <p:blipFill rotWithShape="1">
          <a:blip r:embed="rId5"/>
          <a:srcRect l="14688" t="15724" r="7812" b="4422"/>
          <a:stretch/>
        </p:blipFill>
        <p:spPr>
          <a:xfrm>
            <a:off x="1576605" y="611456"/>
            <a:ext cx="9141878" cy="5295900"/>
          </a:xfrm>
          <a:prstGeom prst="rect">
            <a:avLst/>
          </a:prstGeom>
        </p:spPr>
      </p:pic>
      <p:cxnSp>
        <p:nvCxnSpPr>
          <p:cNvPr id="10" name="Conector recto de flecha 9"/>
          <p:cNvCxnSpPr/>
          <p:nvPr/>
        </p:nvCxnSpPr>
        <p:spPr>
          <a:xfrm flipH="1">
            <a:off x="9448800" y="1435455"/>
            <a:ext cx="1269683" cy="1206145"/>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11" name="Rectángulo redondeado 10"/>
          <p:cNvSpPr/>
          <p:nvPr/>
        </p:nvSpPr>
        <p:spPr>
          <a:xfrm>
            <a:off x="9982200" y="1088868"/>
            <a:ext cx="1854385" cy="3465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Control de nivel</a:t>
            </a:r>
          </a:p>
        </p:txBody>
      </p:sp>
      <p:cxnSp>
        <p:nvCxnSpPr>
          <p:cNvPr id="12" name="Conector recto de flecha 11"/>
          <p:cNvCxnSpPr/>
          <p:nvPr/>
        </p:nvCxnSpPr>
        <p:spPr>
          <a:xfrm flipH="1">
            <a:off x="10083642" y="2839966"/>
            <a:ext cx="365796" cy="761645"/>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14" name="Rectángulo redondeado 13"/>
          <p:cNvSpPr/>
          <p:nvPr/>
        </p:nvSpPr>
        <p:spPr>
          <a:xfrm>
            <a:off x="10266540" y="2451379"/>
            <a:ext cx="1681823" cy="4024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Mirilla de nivel</a:t>
            </a:r>
          </a:p>
        </p:txBody>
      </p:sp>
      <p:cxnSp>
        <p:nvCxnSpPr>
          <p:cNvPr id="15" name="Conector recto de flecha 14"/>
          <p:cNvCxnSpPr/>
          <p:nvPr/>
        </p:nvCxnSpPr>
        <p:spPr>
          <a:xfrm>
            <a:off x="3310023" y="967036"/>
            <a:ext cx="1721477" cy="1023388"/>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19" name="Rectángulo redondeado 18"/>
          <p:cNvSpPr/>
          <p:nvPr/>
        </p:nvSpPr>
        <p:spPr>
          <a:xfrm>
            <a:off x="1801781" y="357845"/>
            <a:ext cx="1790700" cy="6008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Reservorio de vapor</a:t>
            </a:r>
          </a:p>
        </p:txBody>
      </p:sp>
      <p:cxnSp>
        <p:nvCxnSpPr>
          <p:cNvPr id="20" name="Conector recto de flecha 19"/>
          <p:cNvCxnSpPr/>
          <p:nvPr/>
        </p:nvCxnSpPr>
        <p:spPr>
          <a:xfrm flipV="1">
            <a:off x="6255043" y="4432300"/>
            <a:ext cx="793457" cy="1028700"/>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24" name="Rectángulo redondeado 23"/>
          <p:cNvSpPr/>
          <p:nvPr/>
        </p:nvSpPr>
        <p:spPr>
          <a:xfrm>
            <a:off x="5420151" y="5499208"/>
            <a:ext cx="1358742" cy="33214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Caldera</a:t>
            </a:r>
          </a:p>
        </p:txBody>
      </p:sp>
      <p:cxnSp>
        <p:nvCxnSpPr>
          <p:cNvPr id="27" name="Conector recto de flecha 26"/>
          <p:cNvCxnSpPr>
            <a:stCxn id="29" idx="1"/>
          </p:cNvCxnSpPr>
          <p:nvPr/>
        </p:nvCxnSpPr>
        <p:spPr>
          <a:xfrm flipH="1" flipV="1">
            <a:off x="7125762" y="5257814"/>
            <a:ext cx="1059110" cy="438290"/>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29" name="Rectángulo redondeado 28"/>
          <p:cNvSpPr/>
          <p:nvPr/>
        </p:nvSpPr>
        <p:spPr>
          <a:xfrm>
            <a:off x="8184872" y="5436998"/>
            <a:ext cx="1422638" cy="51821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Quemador</a:t>
            </a:r>
          </a:p>
        </p:txBody>
      </p:sp>
      <p:cxnSp>
        <p:nvCxnSpPr>
          <p:cNvPr id="31" name="Conector recto de flecha 30"/>
          <p:cNvCxnSpPr/>
          <p:nvPr/>
        </p:nvCxnSpPr>
        <p:spPr>
          <a:xfrm flipV="1">
            <a:off x="4051300" y="4566811"/>
            <a:ext cx="1207324" cy="857089"/>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33" name="Rectángulo redondeado 32"/>
          <p:cNvSpPr/>
          <p:nvPr/>
        </p:nvSpPr>
        <p:spPr>
          <a:xfrm>
            <a:off x="2627988" y="5432271"/>
            <a:ext cx="1790700" cy="6008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Bomba de agua</a:t>
            </a:r>
          </a:p>
        </p:txBody>
      </p:sp>
      <p:cxnSp>
        <p:nvCxnSpPr>
          <p:cNvPr id="34" name="Conector recto de flecha 33"/>
          <p:cNvCxnSpPr>
            <a:stCxn id="37" idx="3"/>
          </p:cNvCxnSpPr>
          <p:nvPr/>
        </p:nvCxnSpPr>
        <p:spPr>
          <a:xfrm>
            <a:off x="2203365" y="1455205"/>
            <a:ext cx="958935" cy="234483"/>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37" name="Rectángulo redondeado 36"/>
          <p:cNvSpPr/>
          <p:nvPr/>
        </p:nvSpPr>
        <p:spPr>
          <a:xfrm>
            <a:off x="82611" y="1037601"/>
            <a:ext cx="2120754" cy="8352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Barras cilíndricas cobre, acero y bronce</a:t>
            </a:r>
          </a:p>
        </p:txBody>
      </p:sp>
      <p:cxnSp>
        <p:nvCxnSpPr>
          <p:cNvPr id="39" name="Conector recto de flecha 38"/>
          <p:cNvCxnSpPr/>
          <p:nvPr/>
        </p:nvCxnSpPr>
        <p:spPr>
          <a:xfrm flipH="1">
            <a:off x="8234708" y="1455205"/>
            <a:ext cx="375892" cy="498286"/>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42" name="Rectángulo redondeado 41"/>
          <p:cNvSpPr/>
          <p:nvPr/>
        </p:nvSpPr>
        <p:spPr>
          <a:xfrm>
            <a:off x="8155577" y="1151091"/>
            <a:ext cx="1406751" cy="35675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Presostato</a:t>
            </a:r>
          </a:p>
        </p:txBody>
      </p:sp>
      <p:cxnSp>
        <p:nvCxnSpPr>
          <p:cNvPr id="43" name="Conector recto de flecha 42"/>
          <p:cNvCxnSpPr/>
          <p:nvPr/>
        </p:nvCxnSpPr>
        <p:spPr>
          <a:xfrm flipH="1">
            <a:off x="6262907" y="1495022"/>
            <a:ext cx="378803" cy="377787"/>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45" name="Rectángulo redondeado 44"/>
          <p:cNvSpPr/>
          <p:nvPr/>
        </p:nvSpPr>
        <p:spPr>
          <a:xfrm>
            <a:off x="6507335" y="579335"/>
            <a:ext cx="1554407" cy="9156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Válvula reguladora de presión</a:t>
            </a:r>
          </a:p>
        </p:txBody>
      </p:sp>
      <p:cxnSp>
        <p:nvCxnSpPr>
          <p:cNvPr id="53" name="Conector recto de flecha 52"/>
          <p:cNvCxnSpPr/>
          <p:nvPr/>
        </p:nvCxnSpPr>
        <p:spPr>
          <a:xfrm flipV="1">
            <a:off x="1902707" y="2350220"/>
            <a:ext cx="601316" cy="604773"/>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55" name="Rectángulo redondeado 54"/>
          <p:cNvSpPr/>
          <p:nvPr/>
        </p:nvSpPr>
        <p:spPr>
          <a:xfrm>
            <a:off x="85892" y="2652498"/>
            <a:ext cx="2120754" cy="8352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Sistema de adquisición de datos</a:t>
            </a:r>
          </a:p>
        </p:txBody>
      </p:sp>
      <p:sp>
        <p:nvSpPr>
          <p:cNvPr id="56" name="Rectángulo redondeado 55"/>
          <p:cNvSpPr/>
          <p:nvPr/>
        </p:nvSpPr>
        <p:spPr>
          <a:xfrm>
            <a:off x="206770" y="5385472"/>
            <a:ext cx="1790700" cy="6008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Electroválvula</a:t>
            </a:r>
          </a:p>
        </p:txBody>
      </p:sp>
      <p:cxnSp>
        <p:nvCxnSpPr>
          <p:cNvPr id="57" name="Conector recto de flecha 56"/>
          <p:cNvCxnSpPr>
            <a:stCxn id="56" idx="3"/>
          </p:cNvCxnSpPr>
          <p:nvPr/>
        </p:nvCxnSpPr>
        <p:spPr>
          <a:xfrm flipV="1">
            <a:off x="1997470" y="4054444"/>
            <a:ext cx="3844530" cy="1631438"/>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60" name="Rectángulo redondeado 59"/>
          <p:cNvSpPr/>
          <p:nvPr/>
        </p:nvSpPr>
        <p:spPr>
          <a:xfrm>
            <a:off x="10257611" y="5158973"/>
            <a:ext cx="1866851" cy="4024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Válvula de paso</a:t>
            </a:r>
          </a:p>
        </p:txBody>
      </p:sp>
      <p:cxnSp>
        <p:nvCxnSpPr>
          <p:cNvPr id="61" name="Conector recto de flecha 60"/>
          <p:cNvCxnSpPr/>
          <p:nvPr/>
        </p:nvCxnSpPr>
        <p:spPr>
          <a:xfrm flipH="1" flipV="1">
            <a:off x="9175624" y="4760003"/>
            <a:ext cx="1059110" cy="438290"/>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cxnSp>
        <p:nvCxnSpPr>
          <p:cNvPr id="62" name="Conector recto de flecha 61"/>
          <p:cNvCxnSpPr>
            <a:stCxn id="60" idx="1"/>
          </p:cNvCxnSpPr>
          <p:nvPr/>
        </p:nvCxnSpPr>
        <p:spPr>
          <a:xfrm flipH="1" flipV="1">
            <a:off x="7393704" y="4879356"/>
            <a:ext cx="2863907" cy="480844"/>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66" name="Rectángulo redondeado 65"/>
          <p:cNvSpPr/>
          <p:nvPr/>
        </p:nvSpPr>
        <p:spPr>
          <a:xfrm>
            <a:off x="236993" y="3692403"/>
            <a:ext cx="1309686" cy="36204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Bastidor</a:t>
            </a:r>
          </a:p>
        </p:txBody>
      </p:sp>
      <p:cxnSp>
        <p:nvCxnSpPr>
          <p:cNvPr id="67" name="Conector recto de flecha 66"/>
          <p:cNvCxnSpPr>
            <a:stCxn id="66" idx="3"/>
          </p:cNvCxnSpPr>
          <p:nvPr/>
        </p:nvCxnSpPr>
        <p:spPr>
          <a:xfrm flipV="1">
            <a:off x="1546679" y="3559630"/>
            <a:ext cx="1197560" cy="313794"/>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69" name="Rectángulo redondeado 68"/>
          <p:cNvSpPr/>
          <p:nvPr/>
        </p:nvSpPr>
        <p:spPr>
          <a:xfrm>
            <a:off x="195484" y="4323223"/>
            <a:ext cx="1976571" cy="78557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Control de operación de la caldera</a:t>
            </a:r>
          </a:p>
        </p:txBody>
      </p:sp>
      <p:cxnSp>
        <p:nvCxnSpPr>
          <p:cNvPr id="70" name="Conector recto de flecha 69"/>
          <p:cNvCxnSpPr/>
          <p:nvPr/>
        </p:nvCxnSpPr>
        <p:spPr>
          <a:xfrm flipV="1">
            <a:off x="2214439" y="3259406"/>
            <a:ext cx="2204249" cy="1349633"/>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72" name="Rectángulo redondeado 71"/>
          <p:cNvSpPr/>
          <p:nvPr/>
        </p:nvSpPr>
        <p:spPr>
          <a:xfrm>
            <a:off x="10511236" y="3939364"/>
            <a:ext cx="1681823" cy="4024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Caldera</a:t>
            </a:r>
          </a:p>
        </p:txBody>
      </p:sp>
      <p:cxnSp>
        <p:nvCxnSpPr>
          <p:cNvPr id="73" name="Conector recto de flecha 72"/>
          <p:cNvCxnSpPr/>
          <p:nvPr/>
        </p:nvCxnSpPr>
        <p:spPr>
          <a:xfrm flipH="1" flipV="1">
            <a:off x="7639536" y="3659780"/>
            <a:ext cx="2863907" cy="480844"/>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
        <p:nvSpPr>
          <p:cNvPr id="75" name="Rectángulo redondeado 74"/>
          <p:cNvSpPr/>
          <p:nvPr/>
        </p:nvSpPr>
        <p:spPr>
          <a:xfrm>
            <a:off x="3860867" y="652912"/>
            <a:ext cx="1358304" cy="52421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Trampa de vapor</a:t>
            </a:r>
          </a:p>
        </p:txBody>
      </p:sp>
      <p:cxnSp>
        <p:nvCxnSpPr>
          <p:cNvPr id="76" name="Conector recto de flecha 75"/>
          <p:cNvCxnSpPr/>
          <p:nvPr/>
        </p:nvCxnSpPr>
        <p:spPr>
          <a:xfrm>
            <a:off x="5029255" y="1233849"/>
            <a:ext cx="487453" cy="1010186"/>
          </a:xfrm>
          <a:prstGeom prst="straightConnector1">
            <a:avLst/>
          </a:prstGeom>
          <a:ln>
            <a:solidFill>
              <a:srgbClr val="00EA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2081776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1">
            <a:extLst>
              <a:ext uri="{FF2B5EF4-FFF2-40B4-BE49-F238E27FC236}">
                <a16:creationId xmlns:a16="http://schemas.microsoft.com/office/drawing/2014/main" xmlns="" id="{03B4F959-E6F4-493B-B0CE-59AADBF82E2A}"/>
              </a:ext>
            </a:extLst>
          </p:cNvPr>
          <p:cNvSpPr txBox="1"/>
          <p:nvPr/>
        </p:nvSpPr>
        <p:spPr>
          <a:xfrm>
            <a:off x="834762" y="840070"/>
            <a:ext cx="10872133"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El banco de pruebas de barras cilíndricas de longitud infinita se encuentra conformado por los siguientes componentes: la caldera de vapor, la línea de distribución de vapor con accesorios, el reservorio de vapor y el bastidor.</a:t>
            </a:r>
          </a:p>
        </p:txBody>
      </p:sp>
      <p:sp>
        <p:nvSpPr>
          <p:cNvPr id="6" name="CuadroTexto 2">
            <a:extLst>
              <a:ext uri="{FF2B5EF4-FFF2-40B4-BE49-F238E27FC236}">
                <a16:creationId xmlns:a16="http://schemas.microsoft.com/office/drawing/2014/main" xmlns="" id="{1811702D-2A04-4AFB-8F07-2F38D1C70591}"/>
              </a:ext>
            </a:extLst>
          </p:cNvPr>
          <p:cNvSpPr txBox="1"/>
          <p:nvPr/>
        </p:nvSpPr>
        <p:spPr>
          <a:xfrm>
            <a:off x="3680138" y="47113"/>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Especificaciones del banco de pruebas</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xmlns="" id="{2FEF0FDB-984A-43E8-8BF7-AAF7298F62A6}"/>
                  </a:ext>
                </a:extLst>
              </p:cNvPr>
              <p:cNvGraphicFramePr>
                <a:graphicFrameLocks noGrp="1"/>
              </p:cNvGraphicFramePr>
              <p:nvPr>
                <p:extLst>
                  <p:ext uri="{D42A27DB-BD31-4B8C-83A1-F6EECF244321}">
                    <p14:modId xmlns:p14="http://schemas.microsoft.com/office/powerpoint/2010/main" val="3337797549"/>
                  </p:ext>
                </p:extLst>
              </p:nvPr>
            </p:nvGraphicFramePr>
            <p:xfrm>
              <a:off x="2714306" y="2360149"/>
              <a:ext cx="7450346" cy="3505738"/>
            </p:xfrm>
            <a:graphic>
              <a:graphicData uri="http://schemas.openxmlformats.org/drawingml/2006/table">
                <a:tbl>
                  <a:tblPr firstRow="1" firstCol="1" bandRow="1">
                    <a:tableStyleId>{93296810-A885-4BE3-A3E7-6D5BEEA58F35}</a:tableStyleId>
                  </a:tblPr>
                  <a:tblGrid>
                    <a:gridCol w="3082426">
                      <a:extLst>
                        <a:ext uri="{9D8B030D-6E8A-4147-A177-3AD203B41FA5}">
                          <a16:colId xmlns:a16="http://schemas.microsoft.com/office/drawing/2014/main" xmlns="" val="3810404347"/>
                        </a:ext>
                      </a:extLst>
                    </a:gridCol>
                    <a:gridCol w="4134431">
                      <a:extLst>
                        <a:ext uri="{9D8B030D-6E8A-4147-A177-3AD203B41FA5}">
                          <a16:colId xmlns:a16="http://schemas.microsoft.com/office/drawing/2014/main" xmlns="" val="605712211"/>
                        </a:ext>
                      </a:extLst>
                    </a:gridCol>
                    <a:gridCol w="233489">
                      <a:extLst>
                        <a:ext uri="{9D8B030D-6E8A-4147-A177-3AD203B41FA5}">
                          <a16:colId xmlns:a16="http://schemas.microsoft.com/office/drawing/2014/main" xmlns="" val="2636076212"/>
                        </a:ext>
                      </a:extLst>
                    </a:gridCol>
                  </a:tblGrid>
                  <a:tr h="316276">
                    <a:tc>
                      <a:txBody>
                        <a:bodyPr/>
                        <a:lstStyle/>
                        <a:p>
                          <a:pPr indent="457200">
                            <a:lnSpc>
                              <a:spcPct val="200000"/>
                            </a:lnSpc>
                            <a:spcAft>
                              <a:spcPts val="800"/>
                            </a:spcAft>
                          </a:pPr>
                          <a:r>
                            <a:rPr lang="es-EC" sz="1400" dirty="0">
                              <a:effectLst/>
                              <a:latin typeface="+mj-lt"/>
                            </a:rPr>
                            <a:t>Componente</a:t>
                          </a:r>
                          <a:endParaRPr lang="es-EC" sz="1400" dirty="0">
                            <a:effectLst/>
                            <a:latin typeface="+mj-lt"/>
                            <a:ea typeface="Calibri" panose="020F0502020204030204" pitchFamily="34" charset="0"/>
                          </a:endParaRPr>
                        </a:p>
                      </a:txBody>
                      <a:tcPr marL="68580" marR="68580" marT="0" marB="0" anchor="ctr"/>
                    </a:tc>
                    <a:tc gridSpan="2">
                      <a:txBody>
                        <a:bodyPr/>
                        <a:lstStyle/>
                        <a:p>
                          <a:pPr indent="457200" algn="just">
                            <a:lnSpc>
                              <a:spcPct val="200000"/>
                            </a:lnSpc>
                            <a:spcAft>
                              <a:spcPts val="800"/>
                            </a:spcAft>
                          </a:pPr>
                          <a:r>
                            <a:rPr lang="es-EC" sz="1400">
                              <a:effectLst/>
                              <a:latin typeface="+mj-lt"/>
                            </a:rPr>
                            <a:t>Característica</a:t>
                          </a:r>
                          <a:endParaRPr lang="es-EC" sz="140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1377692197"/>
                      </a:ext>
                    </a:extLst>
                  </a:tr>
                  <a:tr h="297041">
                    <a:tc>
                      <a:txBody>
                        <a:bodyPr/>
                        <a:lstStyle/>
                        <a:p>
                          <a:pPr indent="457200">
                            <a:lnSpc>
                              <a:spcPct val="100000"/>
                            </a:lnSpc>
                            <a:spcAft>
                              <a:spcPts val="800"/>
                            </a:spcAft>
                          </a:pPr>
                          <a:r>
                            <a:rPr lang="es-EC" sz="1400" dirty="0">
                              <a:effectLst/>
                              <a:latin typeface="+mj-lt"/>
                            </a:rPr>
                            <a:t>Capacidad:</a:t>
                          </a:r>
                          <a:endParaRPr lang="es-EC" sz="1400" dirty="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a:effectLst/>
                              <a:latin typeface="+mj-lt"/>
                            </a:rPr>
                            <a:t>88449</a:t>
                          </a:r>
                          <a14:m>
                            <m:oMath xmlns:m="http://schemas.openxmlformats.org/officeDocument/2006/math">
                              <m:r>
                                <a:rPr lang="es-EC" sz="1400">
                                  <a:effectLst/>
                                  <a:latin typeface="Cambria Math" panose="02040503050406030204" pitchFamily="18" charset="0"/>
                                </a:rPr>
                                <m:t> </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𝑘𝐽</m:t>
                                  </m:r>
                                </m:num>
                                <m:den>
                                  <m:r>
                                    <a:rPr lang="es-EC" sz="1400">
                                      <a:effectLst/>
                                      <a:latin typeface="Cambria Math" panose="02040503050406030204" pitchFamily="18" charset="0"/>
                                    </a:rPr>
                                    <m:t>𝑘𝑔</m:t>
                                  </m:r>
                                </m:den>
                              </m:f>
                            </m:oMath>
                          </a14:m>
                          <a:endParaRPr lang="es-EC" sz="140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2281123476"/>
                      </a:ext>
                    </a:extLst>
                  </a:tr>
                  <a:tr h="208597">
                    <a:tc>
                      <a:txBody>
                        <a:bodyPr/>
                        <a:lstStyle/>
                        <a:p>
                          <a:pPr indent="457200">
                            <a:lnSpc>
                              <a:spcPct val="100000"/>
                            </a:lnSpc>
                            <a:spcAft>
                              <a:spcPts val="800"/>
                            </a:spcAft>
                          </a:pPr>
                          <a:r>
                            <a:rPr lang="es-EC" sz="1400" dirty="0">
                              <a:effectLst/>
                              <a:latin typeface="+mj-lt"/>
                            </a:rPr>
                            <a:t>Combustible:</a:t>
                          </a:r>
                          <a:endParaRPr lang="es-EC" sz="1400" dirty="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a:effectLst/>
                              <a:latin typeface="+mj-lt"/>
                            </a:rPr>
                            <a:t>Gas licuado de petróleo (GLP)</a:t>
                          </a:r>
                          <a:endParaRPr lang="es-EC" sz="140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3290944705"/>
                      </a:ext>
                    </a:extLst>
                  </a:tr>
                  <a:tr h="213796">
                    <a:tc>
                      <a:txBody>
                        <a:bodyPr/>
                        <a:lstStyle/>
                        <a:p>
                          <a:pPr indent="457200">
                            <a:lnSpc>
                              <a:spcPct val="100000"/>
                            </a:lnSpc>
                            <a:spcAft>
                              <a:spcPts val="800"/>
                            </a:spcAft>
                          </a:pPr>
                          <a:r>
                            <a:rPr lang="es-EC" sz="1400" dirty="0">
                              <a:effectLst/>
                              <a:latin typeface="+mj-lt"/>
                            </a:rPr>
                            <a:t>Presión de trabajo:</a:t>
                          </a:r>
                          <a:endParaRPr lang="es-EC" sz="1400" dirty="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a:effectLst/>
                              <a:latin typeface="+mj-lt"/>
                            </a:rPr>
                            <a:t>0 a 30 </a:t>
                          </a:r>
                          <a14:m>
                            <m:oMath xmlns:m="http://schemas.openxmlformats.org/officeDocument/2006/math">
                              <m:r>
                                <a:rPr lang="es-EC" sz="1400">
                                  <a:effectLst/>
                                  <a:latin typeface="Cambria Math" panose="02040503050406030204" pitchFamily="18" charset="0"/>
                                </a:rPr>
                                <m:t>0 </m:t>
                              </m:r>
                              <m:r>
                                <a:rPr lang="es-EC" sz="1400">
                                  <a:effectLst/>
                                  <a:latin typeface="Cambria Math" panose="02040503050406030204" pitchFamily="18" charset="0"/>
                                </a:rPr>
                                <m:t>𝑎</m:t>
                              </m:r>
                              <m:r>
                                <a:rPr lang="es-EC" sz="1400">
                                  <a:effectLst/>
                                  <a:latin typeface="Cambria Math" panose="02040503050406030204" pitchFamily="18" charset="0"/>
                                </a:rPr>
                                <m:t> </m:t>
                              </m:r>
                              <m:r>
                                <a:rPr lang="es-EC" sz="1400">
                                  <a:effectLst/>
                                  <a:latin typeface="Cambria Math" panose="02040503050406030204" pitchFamily="18" charset="0"/>
                                </a:rPr>
                                <m:t>𝑃𝑠𝑖</m:t>
                              </m:r>
                            </m:oMath>
                          </a14:m>
                          <a:endParaRPr lang="es-EC" sz="140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3626136966"/>
                      </a:ext>
                    </a:extLst>
                  </a:tr>
                  <a:tr h="213796">
                    <a:tc>
                      <a:txBody>
                        <a:bodyPr/>
                        <a:lstStyle/>
                        <a:p>
                          <a:pPr indent="457200">
                            <a:lnSpc>
                              <a:spcPct val="100000"/>
                            </a:lnSpc>
                            <a:spcAft>
                              <a:spcPts val="800"/>
                            </a:spcAft>
                          </a:pPr>
                          <a:r>
                            <a:rPr lang="es-EC" sz="1400">
                              <a:effectLst/>
                              <a:latin typeface="+mj-lt"/>
                            </a:rPr>
                            <a:t>Presión de diseño:</a:t>
                          </a:r>
                          <a:endParaRPr lang="es-EC" sz="140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dirty="0">
                              <a:effectLst/>
                              <a:latin typeface="+mj-lt"/>
                            </a:rPr>
                            <a:t>33</a:t>
                          </a:r>
                          <a14:m>
                            <m:oMath xmlns:m="http://schemas.openxmlformats.org/officeDocument/2006/math">
                              <m:r>
                                <a:rPr lang="es-EC" sz="1400">
                                  <a:effectLst/>
                                  <a:latin typeface="Cambria Math" panose="02040503050406030204" pitchFamily="18" charset="0"/>
                                </a:rPr>
                                <m:t> </m:t>
                              </m:r>
                              <m:r>
                                <a:rPr lang="es-EC" sz="1400">
                                  <a:effectLst/>
                                  <a:latin typeface="Cambria Math" panose="02040503050406030204" pitchFamily="18" charset="0"/>
                                </a:rPr>
                                <m:t>𝑃𝑠𝑖</m:t>
                              </m:r>
                            </m:oMath>
                          </a14:m>
                          <a:endParaRPr lang="es-EC" sz="1400" dirty="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929743502"/>
                      </a:ext>
                    </a:extLst>
                  </a:tr>
                  <a:tr h="273061">
                    <a:tc>
                      <a:txBody>
                        <a:bodyPr/>
                        <a:lstStyle/>
                        <a:p>
                          <a:pPr indent="457200">
                            <a:lnSpc>
                              <a:spcPct val="100000"/>
                            </a:lnSpc>
                            <a:spcAft>
                              <a:spcPts val="800"/>
                            </a:spcAft>
                          </a:pPr>
                          <a:r>
                            <a:rPr lang="es-EC" sz="1400">
                              <a:effectLst/>
                              <a:latin typeface="+mj-lt"/>
                            </a:rPr>
                            <a:t>Consumo de Gas</a:t>
                          </a:r>
                          <a:endParaRPr lang="es-EC" sz="140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dirty="0">
                              <a:effectLst/>
                              <a:latin typeface="+mj-lt"/>
                            </a:rPr>
                            <a:t>0,213</a:t>
                          </a:r>
                          <a14:m>
                            <m:oMath xmlns:m="http://schemas.openxmlformats.org/officeDocument/2006/math">
                              <m:r>
                                <a:rPr lang="es-EC" sz="1400">
                                  <a:effectLst/>
                                  <a:latin typeface="Cambria Math" panose="02040503050406030204" pitchFamily="18" charset="0"/>
                                </a:rPr>
                                <m:t> </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𝑘𝑔</m:t>
                                  </m:r>
                                </m:num>
                                <m:den>
                                  <m:r>
                                    <a:rPr lang="es-EC" sz="1400">
                                      <a:effectLst/>
                                      <a:latin typeface="Cambria Math" panose="02040503050406030204" pitchFamily="18" charset="0"/>
                                    </a:rPr>
                                    <m:t>h</m:t>
                                  </m:r>
                                </m:den>
                              </m:f>
                            </m:oMath>
                          </a14:m>
                          <a:endParaRPr lang="es-EC" sz="1400" dirty="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3080807603"/>
                      </a:ext>
                    </a:extLst>
                  </a:tr>
                  <a:tr h="213796">
                    <a:tc>
                      <a:txBody>
                        <a:bodyPr/>
                        <a:lstStyle/>
                        <a:p>
                          <a:pPr indent="457200">
                            <a:lnSpc>
                              <a:spcPct val="100000"/>
                            </a:lnSpc>
                            <a:spcAft>
                              <a:spcPts val="800"/>
                            </a:spcAft>
                          </a:pPr>
                          <a:r>
                            <a:rPr lang="es-EC" sz="1400">
                              <a:effectLst/>
                              <a:latin typeface="+mj-lt"/>
                            </a:rPr>
                            <a:t>Peso neto</a:t>
                          </a:r>
                          <a:endParaRPr lang="es-EC" sz="140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dirty="0">
                              <a:effectLst/>
                              <a:latin typeface="+mj-lt"/>
                            </a:rPr>
                            <a:t>46</a:t>
                          </a:r>
                          <a14:m>
                            <m:oMath xmlns:m="http://schemas.openxmlformats.org/officeDocument/2006/math">
                              <m:r>
                                <a:rPr lang="es-EC" sz="1400">
                                  <a:effectLst/>
                                  <a:latin typeface="Cambria Math" panose="02040503050406030204" pitchFamily="18" charset="0"/>
                                </a:rPr>
                                <m:t> </m:t>
                              </m:r>
                              <m:r>
                                <a:rPr lang="es-EC" sz="1400">
                                  <a:effectLst/>
                                  <a:latin typeface="Cambria Math" panose="02040503050406030204" pitchFamily="18" charset="0"/>
                                </a:rPr>
                                <m:t>𝑘𝑔</m:t>
                              </m:r>
                            </m:oMath>
                          </a14:m>
                          <a:endParaRPr lang="es-EC" sz="1400" dirty="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2164401734"/>
                      </a:ext>
                    </a:extLst>
                  </a:tr>
                  <a:tr h="213796">
                    <a:tc>
                      <a:txBody>
                        <a:bodyPr/>
                        <a:lstStyle/>
                        <a:p>
                          <a:pPr indent="457200">
                            <a:lnSpc>
                              <a:spcPct val="100000"/>
                            </a:lnSpc>
                            <a:spcAft>
                              <a:spcPts val="800"/>
                            </a:spcAft>
                          </a:pPr>
                          <a:r>
                            <a:rPr lang="es-EC" sz="1400">
                              <a:effectLst/>
                              <a:latin typeface="+mj-lt"/>
                            </a:rPr>
                            <a:t>Peso con agua a nivel</a:t>
                          </a:r>
                          <a:endParaRPr lang="es-EC" sz="140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dirty="0">
                              <a:effectLst/>
                              <a:latin typeface="+mj-lt"/>
                            </a:rPr>
                            <a:t>80</a:t>
                          </a:r>
                          <a14:m>
                            <m:oMath xmlns:m="http://schemas.openxmlformats.org/officeDocument/2006/math">
                              <m:r>
                                <a:rPr lang="es-EC" sz="1400">
                                  <a:effectLst/>
                                  <a:latin typeface="Cambria Math" panose="02040503050406030204" pitchFamily="18" charset="0"/>
                                </a:rPr>
                                <m:t> </m:t>
                              </m:r>
                              <m:r>
                                <a:rPr lang="es-EC" sz="1400">
                                  <a:effectLst/>
                                  <a:latin typeface="Cambria Math" panose="02040503050406030204" pitchFamily="18" charset="0"/>
                                </a:rPr>
                                <m:t>𝑘𝑔</m:t>
                              </m:r>
                            </m:oMath>
                          </a14:m>
                          <a:endParaRPr lang="es-EC" sz="1400" dirty="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3761071825"/>
                      </a:ext>
                    </a:extLst>
                  </a:tr>
                  <a:tr h="208597">
                    <a:tc>
                      <a:txBody>
                        <a:bodyPr/>
                        <a:lstStyle/>
                        <a:p>
                          <a:pPr indent="457200">
                            <a:lnSpc>
                              <a:spcPct val="100000"/>
                            </a:lnSpc>
                            <a:spcAft>
                              <a:spcPts val="800"/>
                            </a:spcAft>
                          </a:pPr>
                          <a:r>
                            <a:rPr lang="es-EC" sz="1400">
                              <a:effectLst/>
                              <a:latin typeface="+mj-lt"/>
                            </a:rPr>
                            <a:t>Nivel de agua máximo</a:t>
                          </a:r>
                          <a:endParaRPr lang="es-EC" sz="140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dirty="0">
                              <a:effectLst/>
                              <a:latin typeface="+mj-lt"/>
                            </a:rPr>
                            <a:t>34 litros</a:t>
                          </a:r>
                          <a:endParaRPr lang="es-EC" sz="1400" dirty="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1245005210"/>
                      </a:ext>
                    </a:extLst>
                  </a:tr>
                  <a:tr h="316276">
                    <a:tc>
                      <a:txBody>
                        <a:bodyPr/>
                        <a:lstStyle/>
                        <a:p>
                          <a:pPr indent="457200">
                            <a:lnSpc>
                              <a:spcPct val="100000"/>
                            </a:lnSpc>
                            <a:spcAft>
                              <a:spcPts val="800"/>
                            </a:spcAft>
                          </a:pPr>
                          <a:r>
                            <a:rPr lang="es-EC" sz="1400">
                              <a:effectLst/>
                              <a:latin typeface="+mj-lt"/>
                            </a:rPr>
                            <a:t>Componente</a:t>
                          </a:r>
                          <a:endParaRPr lang="es-EC" sz="1400">
                            <a:effectLst/>
                            <a:latin typeface="+mj-lt"/>
                            <a:ea typeface="Calibri" panose="020F0502020204030204" pitchFamily="34" charset="0"/>
                          </a:endParaRPr>
                        </a:p>
                      </a:txBody>
                      <a:tcPr marL="68580" marR="68580" marT="0" marB="0" anchor="ctr"/>
                    </a:tc>
                    <a:tc>
                      <a:txBody>
                        <a:bodyPr/>
                        <a:lstStyle/>
                        <a:p>
                          <a:pPr indent="457200">
                            <a:lnSpc>
                              <a:spcPct val="100000"/>
                            </a:lnSpc>
                            <a:spcAft>
                              <a:spcPts val="800"/>
                            </a:spcAft>
                          </a:pPr>
                          <a:r>
                            <a:rPr lang="es-EC" sz="1400" dirty="0">
                              <a:effectLst/>
                              <a:latin typeface="+mj-lt"/>
                            </a:rPr>
                            <a:t>Característica</a:t>
                          </a:r>
                          <a:endParaRPr lang="es-EC" sz="1400" dirty="0">
                            <a:effectLst/>
                            <a:latin typeface="+mj-lt"/>
                            <a:ea typeface="Calibri" panose="020F0502020204030204" pitchFamily="34" charset="0"/>
                          </a:endParaRPr>
                        </a:p>
                      </a:txBody>
                      <a:tcPr marL="68580" marR="68580" marT="0" marB="0" anchor="ctr"/>
                    </a:tc>
                    <a:tc>
                      <a:txBody>
                        <a:bodyPr/>
                        <a:lstStyle/>
                        <a:p>
                          <a:pPr indent="457200">
                            <a:lnSpc>
                              <a:spcPct val="200000"/>
                            </a:lnSpc>
                            <a:spcAft>
                              <a:spcPts val="800"/>
                            </a:spcAft>
                          </a:pPr>
                          <a:r>
                            <a:rPr lang="es-EC" sz="1200">
                              <a:effectLst/>
                            </a:rPr>
                            <a:t> </a:t>
                          </a:r>
                          <a:endParaRPr lang="es-EC" sz="1200">
                            <a:effectLst/>
                            <a:latin typeface="Arial" panose="020B0604020202020204" pitchFamily="34" charset="0"/>
                            <a:ea typeface="Calibri" panose="020F0502020204030204" pitchFamily="34" charset="0"/>
                          </a:endParaRPr>
                        </a:p>
                      </a:txBody>
                      <a:tcPr marL="0" marR="0" marT="0" marB="0" anchor="ctr"/>
                    </a:tc>
                    <a:extLst>
                      <a:ext uri="{0D108BD9-81ED-4DB2-BD59-A6C34878D82A}">
                        <a16:rowId xmlns:a16="http://schemas.microsoft.com/office/drawing/2014/main" xmlns="" val="3108756125"/>
                      </a:ext>
                    </a:extLst>
                  </a:tr>
                  <a:tr h="316276">
                    <a:tc>
                      <a:txBody>
                        <a:bodyPr/>
                        <a:lstStyle/>
                        <a:p>
                          <a:pPr indent="457200">
                            <a:lnSpc>
                              <a:spcPct val="100000"/>
                            </a:lnSpc>
                            <a:spcAft>
                              <a:spcPts val="800"/>
                            </a:spcAft>
                          </a:pPr>
                          <a:r>
                            <a:rPr lang="es-EC" sz="1400">
                              <a:effectLst/>
                              <a:latin typeface="+mj-lt"/>
                            </a:rPr>
                            <a:t>Dimensión general</a:t>
                          </a:r>
                          <a:endParaRPr lang="es-EC" sz="1400">
                            <a:effectLst/>
                            <a:latin typeface="+mj-lt"/>
                            <a:ea typeface="Calibri" panose="020F0502020204030204" pitchFamily="34" charset="0"/>
                          </a:endParaRPr>
                        </a:p>
                      </a:txBody>
                      <a:tcPr marL="68580" marR="68580" marT="0" marB="0" anchor="ctr"/>
                    </a:tc>
                    <a:tc>
                      <a:txBody>
                        <a:bodyPr/>
                        <a:lstStyle/>
                        <a:p>
                          <a:pPr indent="457200">
                            <a:lnSpc>
                              <a:spcPct val="100000"/>
                            </a:lnSpc>
                            <a:spcAft>
                              <a:spcPts val="800"/>
                            </a:spcAft>
                          </a:pPr>
                          <a:r>
                            <a:rPr lang="es-EC" sz="1400" dirty="0">
                              <a:effectLst/>
                              <a:latin typeface="+mj-lt"/>
                            </a:rPr>
                            <a:t>Diámetro: 478mm x longitud: 901 mm</a:t>
                          </a:r>
                          <a:endParaRPr lang="es-EC" sz="1400" dirty="0">
                            <a:effectLst/>
                            <a:latin typeface="+mj-lt"/>
                            <a:ea typeface="Calibri" panose="020F0502020204030204" pitchFamily="34" charset="0"/>
                          </a:endParaRPr>
                        </a:p>
                      </a:txBody>
                      <a:tcPr marL="68580" marR="68580" marT="0" marB="0" anchor="ctr"/>
                    </a:tc>
                    <a:tc>
                      <a:txBody>
                        <a:bodyPr/>
                        <a:lstStyle/>
                        <a:p>
                          <a:pPr indent="457200">
                            <a:lnSpc>
                              <a:spcPct val="200000"/>
                            </a:lnSpc>
                            <a:spcAft>
                              <a:spcPts val="800"/>
                            </a:spcAft>
                          </a:pPr>
                          <a:r>
                            <a:rPr lang="es-EC" sz="1200">
                              <a:effectLst/>
                            </a:rPr>
                            <a:t> </a:t>
                          </a:r>
                          <a:endParaRPr lang="es-EC" sz="1200">
                            <a:effectLst/>
                            <a:latin typeface="Arial" panose="020B0604020202020204" pitchFamily="34" charset="0"/>
                            <a:ea typeface="Calibri" panose="020F0502020204030204" pitchFamily="34" charset="0"/>
                          </a:endParaRPr>
                        </a:p>
                      </a:txBody>
                      <a:tcPr marL="0" marR="0" marT="0" marB="0" anchor="ctr"/>
                    </a:tc>
                    <a:extLst>
                      <a:ext uri="{0D108BD9-81ED-4DB2-BD59-A6C34878D82A}">
                        <a16:rowId xmlns:a16="http://schemas.microsoft.com/office/drawing/2014/main" xmlns="" val="2395159910"/>
                      </a:ext>
                    </a:extLst>
                  </a:tr>
                  <a:tr h="374306">
                    <a:tc>
                      <a:txBody>
                        <a:bodyPr/>
                        <a:lstStyle/>
                        <a:p>
                          <a:pPr indent="457200">
                            <a:lnSpc>
                              <a:spcPct val="100000"/>
                            </a:lnSpc>
                            <a:spcAft>
                              <a:spcPts val="800"/>
                            </a:spcAft>
                          </a:pPr>
                          <a:r>
                            <a:rPr lang="es-EC" sz="1400">
                              <a:effectLst/>
                              <a:latin typeface="+mj-lt"/>
                            </a:rPr>
                            <a:t>Norma de fabricación</a:t>
                          </a:r>
                          <a:endParaRPr lang="es-EC" sz="1400">
                            <a:effectLst/>
                            <a:latin typeface="+mj-lt"/>
                            <a:ea typeface="Calibri" panose="020F0502020204030204" pitchFamily="34" charset="0"/>
                          </a:endParaRPr>
                        </a:p>
                      </a:txBody>
                      <a:tcPr marL="68580" marR="68580" marT="0" marB="0" anchor="ctr"/>
                    </a:tc>
                    <a:tc>
                      <a:txBody>
                        <a:bodyPr/>
                        <a:lstStyle/>
                        <a:p>
                          <a:pPr indent="457200">
                            <a:lnSpc>
                              <a:spcPct val="100000"/>
                            </a:lnSpc>
                            <a:spcAft>
                              <a:spcPts val="800"/>
                            </a:spcAft>
                          </a:pPr>
                          <a:r>
                            <a:rPr lang="en-US" sz="1400" dirty="0">
                              <a:effectLst/>
                              <a:latin typeface="+mj-lt"/>
                            </a:rPr>
                            <a:t>ASME, Boiler and Pressure Vessel Code Section VIII Division 2 Alternative Rules, 2010</a:t>
                          </a:r>
                          <a:endParaRPr lang="es-EC" sz="1400" dirty="0">
                            <a:effectLst/>
                            <a:latin typeface="+mj-lt"/>
                            <a:ea typeface="Calibri" panose="020F0502020204030204" pitchFamily="34" charset="0"/>
                          </a:endParaRPr>
                        </a:p>
                      </a:txBody>
                      <a:tcPr marL="68580" marR="68580" marT="0" marB="0" anchor="ctr"/>
                    </a:tc>
                    <a:tc>
                      <a:txBody>
                        <a:bodyPr/>
                        <a:lstStyle/>
                        <a:p>
                          <a:pPr indent="457200">
                            <a:lnSpc>
                              <a:spcPct val="200000"/>
                            </a:lnSpc>
                            <a:spcAft>
                              <a:spcPts val="800"/>
                            </a:spcAft>
                          </a:pPr>
                          <a:r>
                            <a:rPr lang="es-EC" sz="1200" dirty="0">
                              <a:effectLst/>
                            </a:rPr>
                            <a:t> </a:t>
                          </a:r>
                          <a:endParaRPr lang="es-EC" sz="1200" dirty="0">
                            <a:effectLst/>
                            <a:latin typeface="Arial" panose="020B0604020202020204" pitchFamily="34" charset="0"/>
                            <a:ea typeface="Calibri" panose="020F0502020204030204" pitchFamily="34" charset="0"/>
                          </a:endParaRPr>
                        </a:p>
                      </a:txBody>
                      <a:tcPr marL="0" marR="0" marT="0" marB="0" anchor="ctr"/>
                    </a:tc>
                    <a:extLst>
                      <a:ext uri="{0D108BD9-81ED-4DB2-BD59-A6C34878D82A}">
                        <a16:rowId xmlns:a16="http://schemas.microsoft.com/office/drawing/2014/main" xmlns="" val="2088362808"/>
                      </a:ext>
                    </a:extLst>
                  </a:tr>
                </a:tbl>
              </a:graphicData>
            </a:graphic>
          </p:graphicFrame>
        </mc:Choice>
        <mc:Fallback xmlns="">
          <p:graphicFrame>
            <p:nvGraphicFramePr>
              <p:cNvPr id="7" name="Tabla 7">
                <a:extLst>
                  <a:ext uri="{FF2B5EF4-FFF2-40B4-BE49-F238E27FC236}">
                    <a16:creationId xmlns:a16="http://schemas.microsoft.com/office/drawing/2014/main" xmlns:a14="http://schemas.microsoft.com/office/drawing/2010/main" xmlns="" id="{2FEF0FDB-984A-43E8-8BF7-AAF7298F62A6}"/>
                  </a:ext>
                </a:extLst>
              </p:cNvPr>
              <p:cNvGraphicFramePr>
                <a:graphicFrameLocks noGrp="1"/>
              </p:cNvGraphicFramePr>
              <p:nvPr>
                <p:extLst>
                  <p:ext uri="{D42A27DB-BD31-4B8C-83A1-F6EECF244321}">
                    <p14:modId xmlns:p14="http://schemas.microsoft.com/office/powerpoint/2010/main" val="3337797549"/>
                  </p:ext>
                </p:extLst>
              </p:nvPr>
            </p:nvGraphicFramePr>
            <p:xfrm>
              <a:off x="2714306" y="2360149"/>
              <a:ext cx="7450346" cy="3450493"/>
            </p:xfrm>
            <a:graphic>
              <a:graphicData uri="http://schemas.openxmlformats.org/drawingml/2006/table">
                <a:tbl>
                  <a:tblPr firstRow="1" firstCol="1" bandRow="1">
                    <a:tableStyleId>{93296810-A885-4BE3-A3E7-6D5BEEA58F35}</a:tableStyleId>
                  </a:tblPr>
                  <a:tblGrid>
                    <a:gridCol w="3082426">
                      <a:extLst>
                        <a:ext uri="{9D8B030D-6E8A-4147-A177-3AD203B41FA5}">
                          <a16:colId xmlns:a16="http://schemas.microsoft.com/office/drawing/2014/main" xmlns:a14="http://schemas.microsoft.com/office/drawing/2010/main" xmlns="" val="3810404347"/>
                        </a:ext>
                      </a:extLst>
                    </a:gridCol>
                    <a:gridCol w="4134431">
                      <a:extLst>
                        <a:ext uri="{9D8B030D-6E8A-4147-A177-3AD203B41FA5}">
                          <a16:colId xmlns:a16="http://schemas.microsoft.com/office/drawing/2014/main" xmlns:a14="http://schemas.microsoft.com/office/drawing/2010/main" xmlns="" val="605712211"/>
                        </a:ext>
                      </a:extLst>
                    </a:gridCol>
                    <a:gridCol w="233489">
                      <a:extLst>
                        <a:ext uri="{9D8B030D-6E8A-4147-A177-3AD203B41FA5}">
                          <a16:colId xmlns:a16="http://schemas.microsoft.com/office/drawing/2014/main" xmlns:a14="http://schemas.microsoft.com/office/drawing/2010/main" xmlns="" val="2636076212"/>
                        </a:ext>
                      </a:extLst>
                    </a:gridCol>
                  </a:tblGrid>
                  <a:tr h="360490">
                    <a:tc>
                      <a:txBody>
                        <a:bodyPr/>
                        <a:lstStyle/>
                        <a:p>
                          <a:pPr indent="457200">
                            <a:lnSpc>
                              <a:spcPct val="200000"/>
                            </a:lnSpc>
                            <a:spcAft>
                              <a:spcPts val="800"/>
                            </a:spcAft>
                          </a:pPr>
                          <a:r>
                            <a:rPr lang="es-EC" sz="1400" dirty="0">
                              <a:effectLst/>
                              <a:latin typeface="+mj-lt"/>
                            </a:rPr>
                            <a:t>Componente</a:t>
                          </a:r>
                          <a:endParaRPr lang="es-EC" sz="1400" dirty="0">
                            <a:effectLst/>
                            <a:latin typeface="+mj-lt"/>
                            <a:ea typeface="Calibri" panose="020F0502020204030204" pitchFamily="34" charset="0"/>
                          </a:endParaRPr>
                        </a:p>
                      </a:txBody>
                      <a:tcPr marL="68580" marR="68580" marT="0" marB="0" anchor="ctr"/>
                    </a:tc>
                    <a:tc gridSpan="2">
                      <a:txBody>
                        <a:bodyPr/>
                        <a:lstStyle/>
                        <a:p>
                          <a:pPr indent="457200" algn="just">
                            <a:lnSpc>
                              <a:spcPct val="200000"/>
                            </a:lnSpc>
                            <a:spcAft>
                              <a:spcPts val="800"/>
                            </a:spcAft>
                          </a:pPr>
                          <a:r>
                            <a:rPr lang="es-EC" sz="1400">
                              <a:effectLst/>
                              <a:latin typeface="+mj-lt"/>
                            </a:rPr>
                            <a:t>Característica</a:t>
                          </a:r>
                          <a:endParaRPr lang="es-EC" sz="140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a14="http://schemas.microsoft.com/office/drawing/2010/main" xmlns="" val="1377692197"/>
                      </a:ext>
                    </a:extLst>
                  </a:tr>
                  <a:tr h="338582">
                    <a:tc>
                      <a:txBody>
                        <a:bodyPr/>
                        <a:lstStyle/>
                        <a:p>
                          <a:pPr indent="457200">
                            <a:lnSpc>
                              <a:spcPct val="100000"/>
                            </a:lnSpc>
                            <a:spcAft>
                              <a:spcPts val="800"/>
                            </a:spcAft>
                          </a:pPr>
                          <a:r>
                            <a:rPr lang="es-EC" sz="1400" dirty="0">
                              <a:effectLst/>
                              <a:latin typeface="+mj-lt"/>
                            </a:rPr>
                            <a:t>Capacidad:</a:t>
                          </a:r>
                          <a:endParaRPr lang="es-EC" sz="1400" dirty="0">
                            <a:effectLst/>
                            <a:latin typeface="+mj-lt"/>
                            <a:ea typeface="Calibri" panose="020F0502020204030204" pitchFamily="34" charset="0"/>
                          </a:endParaRPr>
                        </a:p>
                      </a:txBody>
                      <a:tcPr marL="68580" marR="68580" marT="0" marB="0" anchor="ctr"/>
                    </a:tc>
                    <a:tc gridSpan="2">
                      <a:txBody>
                        <a:bodyPr/>
                        <a:lstStyle/>
                        <a:p>
                          <a:endParaRPr lang="es-EC"/>
                        </a:p>
                      </a:txBody>
                      <a:tcPr marL="68580" marR="68580" marT="0" marB="0" anchor="ctr">
                        <a:blipFill rotWithShape="0">
                          <a:blip r:embed="rId5"/>
                          <a:stretch>
                            <a:fillRect l="-70711" t="-107143" r="-558" b="-837500"/>
                          </a:stretch>
                        </a:blipFill>
                      </a:tcPr>
                    </a:tc>
                    <a:tc hMerge="1">
                      <a:txBody>
                        <a:bodyPr/>
                        <a:lstStyle/>
                        <a:p>
                          <a:endParaRPr lang="es-EC"/>
                        </a:p>
                      </a:txBody>
                      <a:tcPr/>
                    </a:tc>
                    <a:extLst>
                      <a:ext uri="{0D108BD9-81ED-4DB2-BD59-A6C34878D82A}">
                        <a16:rowId xmlns:a16="http://schemas.microsoft.com/office/drawing/2014/main" xmlns:a14="http://schemas.microsoft.com/office/drawing/2010/main" xmlns="" val="2281123476"/>
                      </a:ext>
                    </a:extLst>
                  </a:tr>
                  <a:tr h="213360">
                    <a:tc>
                      <a:txBody>
                        <a:bodyPr/>
                        <a:lstStyle/>
                        <a:p>
                          <a:pPr indent="457200">
                            <a:lnSpc>
                              <a:spcPct val="100000"/>
                            </a:lnSpc>
                            <a:spcAft>
                              <a:spcPts val="800"/>
                            </a:spcAft>
                          </a:pPr>
                          <a:r>
                            <a:rPr lang="es-EC" sz="1400" dirty="0">
                              <a:effectLst/>
                              <a:latin typeface="+mj-lt"/>
                            </a:rPr>
                            <a:t>Combustible:</a:t>
                          </a:r>
                          <a:endParaRPr lang="es-EC" sz="1400" dirty="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a:effectLst/>
                              <a:latin typeface="+mj-lt"/>
                            </a:rPr>
                            <a:t>Gas licuado de petróleo (GLP)</a:t>
                          </a:r>
                          <a:endParaRPr lang="es-EC" sz="140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a14="http://schemas.microsoft.com/office/drawing/2010/main" xmlns="" val="3290944705"/>
                      </a:ext>
                    </a:extLst>
                  </a:tr>
                  <a:tr h="213796">
                    <a:tc>
                      <a:txBody>
                        <a:bodyPr/>
                        <a:lstStyle/>
                        <a:p>
                          <a:pPr indent="457200">
                            <a:lnSpc>
                              <a:spcPct val="100000"/>
                            </a:lnSpc>
                            <a:spcAft>
                              <a:spcPts val="800"/>
                            </a:spcAft>
                          </a:pPr>
                          <a:r>
                            <a:rPr lang="es-EC" sz="1400" dirty="0">
                              <a:effectLst/>
                              <a:latin typeface="+mj-lt"/>
                            </a:rPr>
                            <a:t>Presión de trabajo:</a:t>
                          </a:r>
                          <a:endParaRPr lang="es-EC" sz="1400" dirty="0">
                            <a:effectLst/>
                            <a:latin typeface="+mj-lt"/>
                            <a:ea typeface="Calibri" panose="020F0502020204030204" pitchFamily="34" charset="0"/>
                          </a:endParaRPr>
                        </a:p>
                      </a:txBody>
                      <a:tcPr marL="68580" marR="68580" marT="0" marB="0" anchor="ctr"/>
                    </a:tc>
                    <a:tc gridSpan="2">
                      <a:txBody>
                        <a:bodyPr/>
                        <a:lstStyle/>
                        <a:p>
                          <a:endParaRPr lang="es-EC"/>
                        </a:p>
                      </a:txBody>
                      <a:tcPr marL="68580" marR="68580" marT="0" marB="0" anchor="ctr">
                        <a:blipFill rotWithShape="0">
                          <a:blip r:embed="rId5"/>
                          <a:stretch>
                            <a:fillRect l="-70711" t="-431429" r="-558" b="-1140000"/>
                          </a:stretch>
                        </a:blipFill>
                      </a:tcPr>
                    </a:tc>
                    <a:tc hMerge="1">
                      <a:txBody>
                        <a:bodyPr/>
                        <a:lstStyle/>
                        <a:p>
                          <a:endParaRPr lang="es-EC"/>
                        </a:p>
                      </a:txBody>
                      <a:tcPr/>
                    </a:tc>
                    <a:extLst>
                      <a:ext uri="{0D108BD9-81ED-4DB2-BD59-A6C34878D82A}">
                        <a16:rowId xmlns:a16="http://schemas.microsoft.com/office/drawing/2014/main" xmlns:a14="http://schemas.microsoft.com/office/drawing/2010/main" xmlns="" val="3626136966"/>
                      </a:ext>
                    </a:extLst>
                  </a:tr>
                  <a:tr h="213796">
                    <a:tc>
                      <a:txBody>
                        <a:bodyPr/>
                        <a:lstStyle/>
                        <a:p>
                          <a:pPr indent="457200">
                            <a:lnSpc>
                              <a:spcPct val="100000"/>
                            </a:lnSpc>
                            <a:spcAft>
                              <a:spcPts val="800"/>
                            </a:spcAft>
                          </a:pPr>
                          <a:r>
                            <a:rPr lang="es-EC" sz="1400">
                              <a:effectLst/>
                              <a:latin typeface="+mj-lt"/>
                            </a:rPr>
                            <a:t>Presión de diseño:</a:t>
                          </a:r>
                          <a:endParaRPr lang="es-EC" sz="1400">
                            <a:effectLst/>
                            <a:latin typeface="+mj-lt"/>
                            <a:ea typeface="Calibri" panose="020F0502020204030204" pitchFamily="34" charset="0"/>
                          </a:endParaRPr>
                        </a:p>
                      </a:txBody>
                      <a:tcPr marL="68580" marR="68580" marT="0" marB="0" anchor="ctr"/>
                    </a:tc>
                    <a:tc gridSpan="2">
                      <a:txBody>
                        <a:bodyPr/>
                        <a:lstStyle/>
                        <a:p>
                          <a:endParaRPr lang="es-EC"/>
                        </a:p>
                      </a:txBody>
                      <a:tcPr marL="68580" marR="68580" marT="0" marB="0" anchor="ctr">
                        <a:blipFill rotWithShape="0">
                          <a:blip r:embed="rId5"/>
                          <a:stretch>
                            <a:fillRect l="-70711" t="-531429" r="-558" b="-1040000"/>
                          </a:stretch>
                        </a:blipFill>
                      </a:tcPr>
                    </a:tc>
                    <a:tc hMerge="1">
                      <a:txBody>
                        <a:bodyPr/>
                        <a:lstStyle/>
                        <a:p>
                          <a:endParaRPr lang="es-EC"/>
                        </a:p>
                      </a:txBody>
                      <a:tcPr/>
                    </a:tc>
                    <a:extLst>
                      <a:ext uri="{0D108BD9-81ED-4DB2-BD59-A6C34878D82A}">
                        <a16:rowId xmlns:a16="http://schemas.microsoft.com/office/drawing/2014/main" xmlns:a14="http://schemas.microsoft.com/office/drawing/2010/main" xmlns="" val="929743502"/>
                      </a:ext>
                    </a:extLst>
                  </a:tr>
                  <a:tr h="311277">
                    <a:tc>
                      <a:txBody>
                        <a:bodyPr/>
                        <a:lstStyle/>
                        <a:p>
                          <a:pPr indent="457200">
                            <a:lnSpc>
                              <a:spcPct val="100000"/>
                            </a:lnSpc>
                            <a:spcAft>
                              <a:spcPts val="800"/>
                            </a:spcAft>
                          </a:pPr>
                          <a:r>
                            <a:rPr lang="es-EC" sz="1400">
                              <a:effectLst/>
                              <a:latin typeface="+mj-lt"/>
                            </a:rPr>
                            <a:t>Consumo de Gas</a:t>
                          </a:r>
                          <a:endParaRPr lang="es-EC" sz="1400">
                            <a:effectLst/>
                            <a:latin typeface="+mj-lt"/>
                            <a:ea typeface="Calibri" panose="020F0502020204030204" pitchFamily="34" charset="0"/>
                          </a:endParaRPr>
                        </a:p>
                      </a:txBody>
                      <a:tcPr marL="68580" marR="68580" marT="0" marB="0" anchor="ctr"/>
                    </a:tc>
                    <a:tc gridSpan="2">
                      <a:txBody>
                        <a:bodyPr/>
                        <a:lstStyle/>
                        <a:p>
                          <a:endParaRPr lang="es-EC"/>
                        </a:p>
                      </a:txBody>
                      <a:tcPr marL="68580" marR="68580" marT="0" marB="0" anchor="ctr">
                        <a:blipFill rotWithShape="0">
                          <a:blip r:embed="rId5"/>
                          <a:stretch>
                            <a:fillRect l="-70711" t="-433333" r="-558" b="-613725"/>
                          </a:stretch>
                        </a:blipFill>
                      </a:tcPr>
                    </a:tc>
                    <a:tc hMerge="1">
                      <a:txBody>
                        <a:bodyPr/>
                        <a:lstStyle/>
                        <a:p>
                          <a:endParaRPr lang="es-EC"/>
                        </a:p>
                      </a:txBody>
                      <a:tcPr/>
                    </a:tc>
                    <a:extLst>
                      <a:ext uri="{0D108BD9-81ED-4DB2-BD59-A6C34878D82A}">
                        <a16:rowId xmlns:a16="http://schemas.microsoft.com/office/drawing/2014/main" xmlns:a14="http://schemas.microsoft.com/office/drawing/2010/main" xmlns="" val="3080807603"/>
                      </a:ext>
                    </a:extLst>
                  </a:tr>
                  <a:tr h="213796">
                    <a:tc>
                      <a:txBody>
                        <a:bodyPr/>
                        <a:lstStyle/>
                        <a:p>
                          <a:pPr indent="457200">
                            <a:lnSpc>
                              <a:spcPct val="100000"/>
                            </a:lnSpc>
                            <a:spcAft>
                              <a:spcPts val="800"/>
                            </a:spcAft>
                          </a:pPr>
                          <a:r>
                            <a:rPr lang="es-EC" sz="1400">
                              <a:effectLst/>
                              <a:latin typeface="+mj-lt"/>
                            </a:rPr>
                            <a:t>Peso neto</a:t>
                          </a:r>
                          <a:endParaRPr lang="es-EC" sz="1400">
                            <a:effectLst/>
                            <a:latin typeface="+mj-lt"/>
                            <a:ea typeface="Calibri" panose="020F0502020204030204" pitchFamily="34" charset="0"/>
                          </a:endParaRPr>
                        </a:p>
                      </a:txBody>
                      <a:tcPr marL="68580" marR="68580" marT="0" marB="0" anchor="ctr"/>
                    </a:tc>
                    <a:tc gridSpan="2">
                      <a:txBody>
                        <a:bodyPr/>
                        <a:lstStyle/>
                        <a:p>
                          <a:endParaRPr lang="es-EC"/>
                        </a:p>
                      </a:txBody>
                      <a:tcPr marL="68580" marR="68580" marT="0" marB="0" anchor="ctr">
                        <a:blipFill rotWithShape="0">
                          <a:blip r:embed="rId5"/>
                          <a:stretch>
                            <a:fillRect l="-70711" t="-777143" r="-558" b="-794286"/>
                          </a:stretch>
                        </a:blipFill>
                      </a:tcPr>
                    </a:tc>
                    <a:tc hMerge="1">
                      <a:txBody>
                        <a:bodyPr/>
                        <a:lstStyle/>
                        <a:p>
                          <a:endParaRPr lang="es-EC"/>
                        </a:p>
                      </a:txBody>
                      <a:tcPr/>
                    </a:tc>
                    <a:extLst>
                      <a:ext uri="{0D108BD9-81ED-4DB2-BD59-A6C34878D82A}">
                        <a16:rowId xmlns:a16="http://schemas.microsoft.com/office/drawing/2014/main" xmlns:a14="http://schemas.microsoft.com/office/drawing/2010/main" xmlns="" val="2164401734"/>
                      </a:ext>
                    </a:extLst>
                  </a:tr>
                  <a:tr h="213796">
                    <a:tc>
                      <a:txBody>
                        <a:bodyPr/>
                        <a:lstStyle/>
                        <a:p>
                          <a:pPr indent="457200">
                            <a:lnSpc>
                              <a:spcPct val="100000"/>
                            </a:lnSpc>
                            <a:spcAft>
                              <a:spcPts val="800"/>
                            </a:spcAft>
                          </a:pPr>
                          <a:r>
                            <a:rPr lang="es-EC" sz="1400">
                              <a:effectLst/>
                              <a:latin typeface="+mj-lt"/>
                            </a:rPr>
                            <a:t>Peso con agua a nivel</a:t>
                          </a:r>
                          <a:endParaRPr lang="es-EC" sz="1400">
                            <a:effectLst/>
                            <a:latin typeface="+mj-lt"/>
                            <a:ea typeface="Calibri" panose="020F0502020204030204" pitchFamily="34" charset="0"/>
                          </a:endParaRPr>
                        </a:p>
                      </a:txBody>
                      <a:tcPr marL="68580" marR="68580" marT="0" marB="0" anchor="ctr"/>
                    </a:tc>
                    <a:tc gridSpan="2">
                      <a:txBody>
                        <a:bodyPr/>
                        <a:lstStyle/>
                        <a:p>
                          <a:endParaRPr lang="es-EC"/>
                        </a:p>
                      </a:txBody>
                      <a:tcPr marL="68580" marR="68580" marT="0" marB="0" anchor="ctr">
                        <a:blipFill rotWithShape="0">
                          <a:blip r:embed="rId5"/>
                          <a:stretch>
                            <a:fillRect l="-70711" t="-852778" r="-558" b="-672222"/>
                          </a:stretch>
                        </a:blipFill>
                      </a:tcPr>
                    </a:tc>
                    <a:tc hMerge="1">
                      <a:txBody>
                        <a:bodyPr/>
                        <a:lstStyle/>
                        <a:p>
                          <a:endParaRPr lang="es-EC"/>
                        </a:p>
                      </a:txBody>
                      <a:tcPr/>
                    </a:tc>
                    <a:extLst>
                      <a:ext uri="{0D108BD9-81ED-4DB2-BD59-A6C34878D82A}">
                        <a16:rowId xmlns:a16="http://schemas.microsoft.com/office/drawing/2014/main" xmlns:a14="http://schemas.microsoft.com/office/drawing/2010/main" xmlns="" val="3761071825"/>
                      </a:ext>
                    </a:extLst>
                  </a:tr>
                  <a:tr h="213360">
                    <a:tc>
                      <a:txBody>
                        <a:bodyPr/>
                        <a:lstStyle/>
                        <a:p>
                          <a:pPr indent="457200">
                            <a:lnSpc>
                              <a:spcPct val="100000"/>
                            </a:lnSpc>
                            <a:spcAft>
                              <a:spcPts val="800"/>
                            </a:spcAft>
                          </a:pPr>
                          <a:r>
                            <a:rPr lang="es-EC" sz="1400">
                              <a:effectLst/>
                              <a:latin typeface="+mj-lt"/>
                            </a:rPr>
                            <a:t>Nivel de agua máximo</a:t>
                          </a:r>
                          <a:endParaRPr lang="es-EC" sz="1400">
                            <a:effectLst/>
                            <a:latin typeface="+mj-lt"/>
                            <a:ea typeface="Calibri" panose="020F0502020204030204" pitchFamily="34" charset="0"/>
                          </a:endParaRPr>
                        </a:p>
                      </a:txBody>
                      <a:tcPr marL="68580" marR="68580" marT="0" marB="0" anchor="ctr"/>
                    </a:tc>
                    <a:tc gridSpan="2">
                      <a:txBody>
                        <a:bodyPr/>
                        <a:lstStyle/>
                        <a:p>
                          <a:pPr indent="457200" algn="just">
                            <a:lnSpc>
                              <a:spcPct val="100000"/>
                            </a:lnSpc>
                            <a:spcAft>
                              <a:spcPts val="800"/>
                            </a:spcAft>
                          </a:pPr>
                          <a:r>
                            <a:rPr lang="es-EC" sz="1400" dirty="0">
                              <a:effectLst/>
                              <a:latin typeface="+mj-lt"/>
                            </a:rPr>
                            <a:t>34 litros</a:t>
                          </a:r>
                          <a:endParaRPr lang="es-EC" sz="1400" dirty="0">
                            <a:effectLst/>
                            <a:latin typeface="+mj-lt"/>
                            <a:ea typeface="Calibri" panose="020F0502020204030204" pitchFamily="34"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a14="http://schemas.microsoft.com/office/drawing/2010/main" xmlns="" val="1245005210"/>
                      </a:ext>
                    </a:extLst>
                  </a:tr>
                  <a:tr h="365760">
                    <a:tc>
                      <a:txBody>
                        <a:bodyPr/>
                        <a:lstStyle/>
                        <a:p>
                          <a:pPr indent="457200">
                            <a:lnSpc>
                              <a:spcPct val="100000"/>
                            </a:lnSpc>
                            <a:spcAft>
                              <a:spcPts val="800"/>
                            </a:spcAft>
                          </a:pPr>
                          <a:r>
                            <a:rPr lang="es-EC" sz="1400">
                              <a:effectLst/>
                              <a:latin typeface="+mj-lt"/>
                            </a:rPr>
                            <a:t>Componente</a:t>
                          </a:r>
                          <a:endParaRPr lang="es-EC" sz="1400">
                            <a:effectLst/>
                            <a:latin typeface="+mj-lt"/>
                            <a:ea typeface="Calibri" panose="020F0502020204030204" pitchFamily="34" charset="0"/>
                          </a:endParaRPr>
                        </a:p>
                      </a:txBody>
                      <a:tcPr marL="68580" marR="68580" marT="0" marB="0" anchor="ctr"/>
                    </a:tc>
                    <a:tc>
                      <a:txBody>
                        <a:bodyPr/>
                        <a:lstStyle/>
                        <a:p>
                          <a:pPr indent="457200">
                            <a:lnSpc>
                              <a:spcPct val="100000"/>
                            </a:lnSpc>
                            <a:spcAft>
                              <a:spcPts val="800"/>
                            </a:spcAft>
                          </a:pPr>
                          <a:r>
                            <a:rPr lang="es-EC" sz="1400" dirty="0">
                              <a:effectLst/>
                              <a:latin typeface="+mj-lt"/>
                            </a:rPr>
                            <a:t>Característica</a:t>
                          </a:r>
                          <a:endParaRPr lang="es-EC" sz="1400" dirty="0">
                            <a:effectLst/>
                            <a:latin typeface="+mj-lt"/>
                            <a:ea typeface="Calibri" panose="020F0502020204030204" pitchFamily="34" charset="0"/>
                          </a:endParaRPr>
                        </a:p>
                      </a:txBody>
                      <a:tcPr marL="68580" marR="68580" marT="0" marB="0" anchor="ctr"/>
                    </a:tc>
                    <a:tc>
                      <a:txBody>
                        <a:bodyPr/>
                        <a:lstStyle/>
                        <a:p>
                          <a:pPr indent="457200">
                            <a:lnSpc>
                              <a:spcPct val="200000"/>
                            </a:lnSpc>
                            <a:spcAft>
                              <a:spcPts val="800"/>
                            </a:spcAft>
                          </a:pPr>
                          <a:r>
                            <a:rPr lang="es-EC" sz="1200">
                              <a:effectLst/>
                            </a:rPr>
                            <a:t> </a:t>
                          </a:r>
                          <a:endParaRPr lang="es-EC" sz="1200">
                            <a:effectLst/>
                            <a:latin typeface="Arial" panose="020B0604020202020204" pitchFamily="34" charset="0"/>
                            <a:ea typeface="Calibri" panose="020F0502020204030204" pitchFamily="34" charset="0"/>
                          </a:endParaRPr>
                        </a:p>
                      </a:txBody>
                      <a:tcPr marL="0" marR="0" marT="0" marB="0" anchor="ctr"/>
                    </a:tc>
                    <a:extLst>
                      <a:ext uri="{0D108BD9-81ED-4DB2-BD59-A6C34878D82A}">
                        <a16:rowId xmlns:a16="http://schemas.microsoft.com/office/drawing/2014/main" xmlns:a14="http://schemas.microsoft.com/office/drawing/2010/main" xmlns="" val="3108756125"/>
                      </a:ext>
                    </a:extLst>
                  </a:tr>
                  <a:tr h="365760">
                    <a:tc>
                      <a:txBody>
                        <a:bodyPr/>
                        <a:lstStyle/>
                        <a:p>
                          <a:pPr indent="457200">
                            <a:lnSpc>
                              <a:spcPct val="100000"/>
                            </a:lnSpc>
                            <a:spcAft>
                              <a:spcPts val="800"/>
                            </a:spcAft>
                          </a:pPr>
                          <a:r>
                            <a:rPr lang="es-EC" sz="1400">
                              <a:effectLst/>
                              <a:latin typeface="+mj-lt"/>
                            </a:rPr>
                            <a:t>Dimensión general</a:t>
                          </a:r>
                          <a:endParaRPr lang="es-EC" sz="1400">
                            <a:effectLst/>
                            <a:latin typeface="+mj-lt"/>
                            <a:ea typeface="Calibri" panose="020F0502020204030204" pitchFamily="34" charset="0"/>
                          </a:endParaRPr>
                        </a:p>
                      </a:txBody>
                      <a:tcPr marL="68580" marR="68580" marT="0" marB="0" anchor="ctr"/>
                    </a:tc>
                    <a:tc>
                      <a:txBody>
                        <a:bodyPr/>
                        <a:lstStyle/>
                        <a:p>
                          <a:pPr indent="457200">
                            <a:lnSpc>
                              <a:spcPct val="100000"/>
                            </a:lnSpc>
                            <a:spcAft>
                              <a:spcPts val="800"/>
                            </a:spcAft>
                          </a:pPr>
                          <a:r>
                            <a:rPr lang="es-EC" sz="1400" dirty="0">
                              <a:effectLst/>
                              <a:latin typeface="+mj-lt"/>
                            </a:rPr>
                            <a:t>Diámetro: 478mm x longitud: 901 mm</a:t>
                          </a:r>
                          <a:endParaRPr lang="es-EC" sz="1400" dirty="0">
                            <a:effectLst/>
                            <a:latin typeface="+mj-lt"/>
                            <a:ea typeface="Calibri" panose="020F0502020204030204" pitchFamily="34" charset="0"/>
                          </a:endParaRPr>
                        </a:p>
                      </a:txBody>
                      <a:tcPr marL="68580" marR="68580" marT="0" marB="0" anchor="ctr"/>
                    </a:tc>
                    <a:tc>
                      <a:txBody>
                        <a:bodyPr/>
                        <a:lstStyle/>
                        <a:p>
                          <a:pPr indent="457200">
                            <a:lnSpc>
                              <a:spcPct val="200000"/>
                            </a:lnSpc>
                            <a:spcAft>
                              <a:spcPts val="800"/>
                            </a:spcAft>
                          </a:pPr>
                          <a:r>
                            <a:rPr lang="es-EC" sz="1200">
                              <a:effectLst/>
                            </a:rPr>
                            <a:t> </a:t>
                          </a:r>
                          <a:endParaRPr lang="es-EC" sz="1200">
                            <a:effectLst/>
                            <a:latin typeface="Arial" panose="020B0604020202020204" pitchFamily="34" charset="0"/>
                            <a:ea typeface="Calibri" panose="020F0502020204030204" pitchFamily="34" charset="0"/>
                          </a:endParaRPr>
                        </a:p>
                      </a:txBody>
                      <a:tcPr marL="0" marR="0" marT="0" marB="0" anchor="ctr"/>
                    </a:tc>
                    <a:extLst>
                      <a:ext uri="{0D108BD9-81ED-4DB2-BD59-A6C34878D82A}">
                        <a16:rowId xmlns:a16="http://schemas.microsoft.com/office/drawing/2014/main" xmlns:a14="http://schemas.microsoft.com/office/drawing/2010/main" xmlns="" val="2395159910"/>
                      </a:ext>
                    </a:extLst>
                  </a:tr>
                  <a:tr h="426720">
                    <a:tc>
                      <a:txBody>
                        <a:bodyPr/>
                        <a:lstStyle/>
                        <a:p>
                          <a:pPr indent="457200">
                            <a:lnSpc>
                              <a:spcPct val="100000"/>
                            </a:lnSpc>
                            <a:spcAft>
                              <a:spcPts val="800"/>
                            </a:spcAft>
                          </a:pPr>
                          <a:r>
                            <a:rPr lang="es-EC" sz="1400">
                              <a:effectLst/>
                              <a:latin typeface="+mj-lt"/>
                            </a:rPr>
                            <a:t>Norma de fabricación</a:t>
                          </a:r>
                          <a:endParaRPr lang="es-EC" sz="1400">
                            <a:effectLst/>
                            <a:latin typeface="+mj-lt"/>
                            <a:ea typeface="Calibri" panose="020F0502020204030204" pitchFamily="34" charset="0"/>
                          </a:endParaRPr>
                        </a:p>
                      </a:txBody>
                      <a:tcPr marL="68580" marR="68580" marT="0" marB="0" anchor="ctr"/>
                    </a:tc>
                    <a:tc>
                      <a:txBody>
                        <a:bodyPr/>
                        <a:lstStyle/>
                        <a:p>
                          <a:pPr indent="457200">
                            <a:lnSpc>
                              <a:spcPct val="100000"/>
                            </a:lnSpc>
                            <a:spcAft>
                              <a:spcPts val="800"/>
                            </a:spcAft>
                          </a:pPr>
                          <a:r>
                            <a:rPr lang="en-US" sz="1400" dirty="0">
                              <a:effectLst/>
                              <a:latin typeface="+mj-lt"/>
                            </a:rPr>
                            <a:t>ASME, Boiler and Pressure Vessel Code Section VIII Division 2 Alternative Rules, 2010</a:t>
                          </a:r>
                          <a:endParaRPr lang="es-EC" sz="1400" dirty="0">
                            <a:effectLst/>
                            <a:latin typeface="+mj-lt"/>
                            <a:ea typeface="Calibri" panose="020F0502020204030204" pitchFamily="34" charset="0"/>
                          </a:endParaRPr>
                        </a:p>
                      </a:txBody>
                      <a:tcPr marL="68580" marR="68580" marT="0" marB="0" anchor="ctr"/>
                    </a:tc>
                    <a:tc>
                      <a:txBody>
                        <a:bodyPr/>
                        <a:lstStyle/>
                        <a:p>
                          <a:pPr indent="457200">
                            <a:lnSpc>
                              <a:spcPct val="200000"/>
                            </a:lnSpc>
                            <a:spcAft>
                              <a:spcPts val="800"/>
                            </a:spcAft>
                          </a:pPr>
                          <a:r>
                            <a:rPr lang="es-EC" sz="1200" dirty="0">
                              <a:effectLst/>
                            </a:rPr>
                            <a:t> </a:t>
                          </a:r>
                          <a:endParaRPr lang="es-EC" sz="1200" dirty="0">
                            <a:effectLst/>
                            <a:latin typeface="Arial" panose="020B0604020202020204" pitchFamily="34" charset="0"/>
                            <a:ea typeface="Calibri" panose="020F0502020204030204" pitchFamily="34" charset="0"/>
                          </a:endParaRPr>
                        </a:p>
                      </a:txBody>
                      <a:tcPr marL="0" marR="0" marT="0" marB="0" anchor="ctr"/>
                    </a:tc>
                    <a:extLst>
                      <a:ext uri="{0D108BD9-81ED-4DB2-BD59-A6C34878D82A}">
                        <a16:rowId xmlns:a16="http://schemas.microsoft.com/office/drawing/2014/main" xmlns:a14="http://schemas.microsoft.com/office/drawing/2010/main" xmlns="" val="2088362808"/>
                      </a:ext>
                    </a:extLst>
                  </a:tr>
                </a:tbl>
              </a:graphicData>
            </a:graphic>
          </p:graphicFrame>
        </mc:Fallback>
      </mc:AlternateContent>
    </p:spTree>
    <p:extLst>
      <p:ext uri="{BB962C8B-B14F-4D97-AF65-F5344CB8AC3E}">
        <p14:creationId xmlns:p14="http://schemas.microsoft.com/office/powerpoint/2010/main" val="299071567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E4FF9090-F00B-4231-A69E-C77D2FF1BDF3}"/>
              </a:ext>
            </a:extLst>
          </p:cNvPr>
          <p:cNvSpPr txBox="1"/>
          <p:nvPr/>
        </p:nvSpPr>
        <p:spPr>
          <a:xfrm>
            <a:off x="1429555" y="794891"/>
            <a:ext cx="10277341"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la operación del equipo se ha diseñado un control </a:t>
            </a:r>
            <a:r>
              <a:rPr lang="es-EC" sz="1800" dirty="0" err="1">
                <a:effectLst/>
                <a:latin typeface="Arial" panose="020B0604020202020204" pitchFamily="34" charset="0"/>
                <a:ea typeface="Calibri" panose="020F0502020204030204" pitchFamily="34" charset="0"/>
              </a:rPr>
              <a:t>on</a:t>
            </a:r>
            <a:r>
              <a:rPr lang="es-EC" sz="1800" dirty="0">
                <a:effectLst/>
                <a:latin typeface="Arial" panose="020B0604020202020204" pitchFamily="34" charset="0"/>
                <a:ea typeface="Calibri" panose="020F0502020204030204" pitchFamily="34" charset="0"/>
              </a:rPr>
              <a:t>/off que permite el funcionamiento autónomo mediante la conexión de relés de nivel, control de llama, electroválvula, </a:t>
            </a:r>
            <a:r>
              <a:rPr lang="es-EC" sz="1800" dirty="0" err="1">
                <a:effectLst/>
                <a:latin typeface="Arial" panose="020B0604020202020204" pitchFamily="34" charset="0"/>
                <a:ea typeface="Calibri" panose="020F0502020204030204" pitchFamily="34" charset="0"/>
              </a:rPr>
              <a:t>presostato</a:t>
            </a:r>
            <a:r>
              <a:rPr lang="es-EC" sz="1800" dirty="0">
                <a:effectLst/>
                <a:latin typeface="Arial" panose="020B0604020202020204" pitchFamily="34" charset="0"/>
                <a:ea typeface="Calibri" panose="020F0502020204030204" pitchFamily="34" charset="0"/>
              </a:rPr>
              <a:t> y contactores.</a:t>
            </a:r>
          </a:p>
        </p:txBody>
      </p:sp>
      <p:sp>
        <p:nvSpPr>
          <p:cNvPr id="6" name="CuadroTexto 5">
            <a:extLst>
              <a:ext uri="{FF2B5EF4-FFF2-40B4-BE49-F238E27FC236}">
                <a16:creationId xmlns:a16="http://schemas.microsoft.com/office/drawing/2014/main" xmlns="" id="{3A483D10-1264-4315-B1F0-3DDF7ABCCD7E}"/>
              </a:ext>
            </a:extLst>
          </p:cNvPr>
          <p:cNvSpPr txBox="1"/>
          <p:nvPr/>
        </p:nvSpPr>
        <p:spPr>
          <a:xfrm>
            <a:off x="2881647" y="51046"/>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Diagrama eléctrico de control y operación del caldero</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pic>
        <p:nvPicPr>
          <p:cNvPr id="7" name="Imagen 6">
            <a:extLst>
              <a:ext uri="{FF2B5EF4-FFF2-40B4-BE49-F238E27FC236}">
                <a16:creationId xmlns:a16="http://schemas.microsoft.com/office/drawing/2014/main" xmlns="" id="{7C19BE74-0307-49F5-9418-B8A5D30741C6}"/>
              </a:ext>
            </a:extLst>
          </p:cNvPr>
          <p:cNvPicPr/>
          <p:nvPr/>
        </p:nvPicPr>
        <p:blipFill>
          <a:blip r:embed="rId5"/>
          <a:stretch>
            <a:fillRect/>
          </a:stretch>
        </p:blipFill>
        <p:spPr>
          <a:xfrm>
            <a:off x="2319146" y="2082423"/>
            <a:ext cx="6537347" cy="4125595"/>
          </a:xfrm>
          <a:prstGeom prst="rect">
            <a:avLst/>
          </a:prstGeom>
        </p:spPr>
      </p:pic>
    </p:spTree>
    <p:extLst>
      <p:ext uri="{BB962C8B-B14F-4D97-AF65-F5344CB8AC3E}">
        <p14:creationId xmlns:p14="http://schemas.microsoft.com/office/powerpoint/2010/main" val="356541207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2840479C-2B53-44AF-92A5-6106FE8FED76}"/>
              </a:ext>
            </a:extLst>
          </p:cNvPr>
          <p:cNvPicPr/>
          <p:nvPr/>
        </p:nvPicPr>
        <p:blipFill rotWithShape="1">
          <a:blip r:embed="rId5" cstate="print">
            <a:extLst>
              <a:ext uri="{28A0092B-C50C-407E-A947-70E740481C1C}">
                <a14:useLocalDpi xmlns:a14="http://schemas.microsoft.com/office/drawing/2010/main" val="0"/>
              </a:ext>
            </a:extLst>
          </a:blip>
          <a:srcRect t="3894" b="2912"/>
          <a:stretch/>
        </p:blipFill>
        <p:spPr bwMode="auto">
          <a:xfrm>
            <a:off x="1753763" y="1898988"/>
            <a:ext cx="7180546" cy="4129133"/>
          </a:xfrm>
          <a:prstGeom prst="rect">
            <a:avLst/>
          </a:prstGeom>
          <a:no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xmlns="" id="{F2D4E9A5-9B7A-4B1D-9E95-1DFB5A243F60}"/>
              </a:ext>
            </a:extLst>
          </p:cNvPr>
          <p:cNvSpPr txBox="1"/>
          <p:nvPr/>
        </p:nvSpPr>
        <p:spPr>
          <a:xfrm>
            <a:off x="1413495" y="611456"/>
            <a:ext cx="9816882"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la operación del caldero es necesario considerar algunos instrumentos como válvulas de seguridad, válvulas de apertura y de cierre de fluido entre otros, mostrados en el diagrama P&amp;ID.</a:t>
            </a:r>
          </a:p>
        </p:txBody>
      </p:sp>
    </p:spTree>
    <p:extLst>
      <p:ext uri="{BB962C8B-B14F-4D97-AF65-F5344CB8AC3E}">
        <p14:creationId xmlns:p14="http://schemas.microsoft.com/office/powerpoint/2010/main" val="335829540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E2E8AD74-B6C1-498C-B0C2-713D6F9D0C84}"/>
              </a:ext>
            </a:extLst>
          </p:cNvPr>
          <p:cNvSpPr txBox="1"/>
          <p:nvPr/>
        </p:nvSpPr>
        <p:spPr>
          <a:xfrm>
            <a:off x="2843010" y="0"/>
            <a:ext cx="8065395"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Diagramas de conexión electrónicos para la adquisición de datos</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F212DCD5-E8E4-4ABA-AB19-C739AC32B108}"/>
              </a:ext>
            </a:extLst>
          </p:cNvPr>
          <p:cNvSpPr txBox="1"/>
          <p:nvPr/>
        </p:nvSpPr>
        <p:spPr>
          <a:xfrm>
            <a:off x="1368203" y="807441"/>
            <a:ext cx="11015007" cy="1703030"/>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La conexión de los módulos Max6675 y la placa Arduino Mega 2560 se realizará mediante el protocolo de comunicación SPI. La placa Arduino funcionará como un dispositivo maestro, encargado de controlar otros dispositivos y los módulos Max6675 como dispositivos esclavos encargados de enviar información al dispositivo maestro.</a:t>
            </a:r>
          </a:p>
        </p:txBody>
      </p:sp>
      <p:pic>
        <p:nvPicPr>
          <p:cNvPr id="7" name="Imagen 6">
            <a:extLst>
              <a:ext uri="{FF2B5EF4-FFF2-40B4-BE49-F238E27FC236}">
                <a16:creationId xmlns:a16="http://schemas.microsoft.com/office/drawing/2014/main" xmlns="" id="{D7CFE225-3FF2-4FE3-8914-1CA049B53B98}"/>
              </a:ext>
            </a:extLst>
          </p:cNvPr>
          <p:cNvPicPr/>
          <p:nvPr/>
        </p:nvPicPr>
        <p:blipFill rotWithShape="1">
          <a:blip r:embed="rId5" cstate="print">
            <a:extLst>
              <a:ext uri="{28A0092B-C50C-407E-A947-70E740481C1C}">
                <a14:useLocalDpi xmlns:a14="http://schemas.microsoft.com/office/drawing/2010/main" val="0"/>
              </a:ext>
            </a:extLst>
          </a:blip>
          <a:srcRect l="32465" r="33141"/>
          <a:stretch/>
        </p:blipFill>
        <p:spPr bwMode="auto">
          <a:xfrm rot="16200000">
            <a:off x="2268897" y="1756054"/>
            <a:ext cx="3156585" cy="5432425"/>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AC54E05C-4664-4F62-A08B-D4EA559EEE7D}"/>
              </a:ext>
            </a:extLst>
          </p:cNvPr>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40000" contrast="-20000"/>
                    </a14:imgEffect>
                  </a14:imgLayer>
                </a14:imgProps>
              </a:ext>
            </a:extLst>
          </a:blip>
          <a:srcRect l="3122"/>
          <a:stretch/>
        </p:blipFill>
        <p:spPr bwMode="auto">
          <a:xfrm rot="5400000">
            <a:off x="7735792" y="1970721"/>
            <a:ext cx="2548255" cy="3627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643012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90AB4195-F947-450C-BA4E-2B3F9858C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1" i="0" u="none" strike="noStrike" kern="1200" cap="none" spc="0" normalizeH="0" baseline="0" noProof="0" dirty="0">
                <a:ln>
                  <a:noFill/>
                </a:ln>
                <a:solidFill>
                  <a:sysClr val="windowText" lastClr="000000"/>
                </a:solidFill>
                <a:effectLst/>
                <a:uLnTx/>
                <a:uFillTx/>
                <a:latin typeface="Calibri Light" panose="020F0302020204030204"/>
              </a:rPr>
              <a:t>Interfaz de usuario</a:t>
            </a:r>
          </a:p>
        </p:txBody>
      </p:sp>
      <p:sp>
        <p:nvSpPr>
          <p:cNvPr id="8" name="Marcador de contenido 2">
            <a:extLst>
              <a:ext uri="{FF2B5EF4-FFF2-40B4-BE49-F238E27FC236}">
                <a16:creationId xmlns:a16="http://schemas.microsoft.com/office/drawing/2014/main" xmlns="" id="{89C33EE3-4E7C-4079-990A-5CD06DAF7433}"/>
              </a:ext>
            </a:extLst>
          </p:cNvPr>
          <p:cNvSpPr txBox="1">
            <a:spLocks/>
          </p:cNvSpPr>
          <p:nvPr/>
        </p:nvSpPr>
        <p:spPr>
          <a:xfrm>
            <a:off x="555093" y="1511619"/>
            <a:ext cx="5181600" cy="498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a:ln>
                  <a:noFill/>
                </a:ln>
                <a:solidFill>
                  <a:sysClr val="windowText" lastClr="000000"/>
                </a:solidFill>
                <a:effectLst/>
                <a:uLnTx/>
                <a:uFillTx/>
                <a:latin typeface="Calibri" panose="020F0502020204030204"/>
              </a:rPr>
              <a:t>Elementos de la interfaz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s-MX" dirty="0">
                <a:solidFill>
                  <a:sysClr val="windowText" lastClr="000000"/>
                </a:solidFill>
                <a:latin typeface="Calibri" panose="020F0502020204030204"/>
              </a:rPr>
              <a:t>Ventana principal</a:t>
            </a: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Ventana </a:t>
            </a:r>
            <a:r>
              <a:rPr lang="es-MX" dirty="0">
                <a:solidFill>
                  <a:sysClr val="windowText" lastClr="000000"/>
                </a:solidFill>
                <a:latin typeface="Calibri" panose="020F0502020204030204"/>
              </a:rPr>
              <a:t>de información </a:t>
            </a:r>
          </a:p>
          <a:p>
            <a:pPr lvl="1">
              <a:defRPr/>
            </a:pPr>
            <a:r>
              <a:rPr lang="es-MX" dirty="0">
                <a:solidFill>
                  <a:sysClr val="windowText" lastClr="000000"/>
                </a:solidFill>
                <a:latin typeface="Calibri" panose="020F0502020204030204"/>
              </a:rPr>
              <a:t>Características de los materiales </a:t>
            </a:r>
          </a:p>
          <a:p>
            <a:pPr lvl="1">
              <a:defRPr/>
            </a:pPr>
            <a:r>
              <a:rPr lang="es-MX" dirty="0">
                <a:solidFill>
                  <a:sysClr val="windowText" lastClr="000000"/>
                </a:solidFill>
                <a:latin typeface="Calibri" panose="020F0502020204030204"/>
              </a:rPr>
              <a:t>Longitudes entre termocuplas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Ventana de datos</a:t>
            </a:r>
          </a:p>
          <a:p>
            <a:pPr lvl="1">
              <a:defRPr/>
            </a:pPr>
            <a:r>
              <a:rPr lang="es-MX" dirty="0">
                <a:solidFill>
                  <a:sysClr val="windowText" lastClr="000000"/>
                </a:solidFill>
                <a:latin typeface="Calibri" panose="020F0502020204030204"/>
              </a:rPr>
              <a:t>Temperaturas en la barra de cobre</a:t>
            </a:r>
          </a:p>
          <a:p>
            <a:pPr lvl="1">
              <a:defRPr/>
            </a:pPr>
            <a:r>
              <a:rPr lang="es-MX" dirty="0">
                <a:solidFill>
                  <a:sysClr val="windowText" lastClr="000000"/>
                </a:solidFill>
                <a:latin typeface="Calibri" panose="020F0502020204030204"/>
              </a:rPr>
              <a:t>Temperaturas en la barra de acero</a:t>
            </a:r>
          </a:p>
          <a:p>
            <a:pPr lvl="1">
              <a:defRPr/>
            </a:pPr>
            <a:r>
              <a:rPr lang="es-MX" dirty="0">
                <a:solidFill>
                  <a:sysClr val="windowText" lastClr="000000"/>
                </a:solidFill>
                <a:latin typeface="Calibri" panose="020F0502020204030204"/>
              </a:rPr>
              <a:t>Temperaturas en la barra de bronce </a:t>
            </a:r>
            <a:endParaRPr kumimoji="0" lang="es-MX" sz="3600" b="0" i="0" u="none" strike="noStrike" kern="1200" cap="none" spc="0" normalizeH="0" baseline="0" noProof="0" dirty="0">
              <a:ln>
                <a:noFill/>
              </a:ln>
              <a:solidFill>
                <a:sysClr val="windowText" lastClr="000000"/>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1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Texto&#10;&#10;Descripción generada automáticamente">
            <a:extLst>
              <a:ext uri="{FF2B5EF4-FFF2-40B4-BE49-F238E27FC236}">
                <a16:creationId xmlns:a16="http://schemas.microsoft.com/office/drawing/2014/main" xmlns="" id="{58396183-E5E2-4336-8583-FDF2720CF58B}"/>
              </a:ext>
            </a:extLst>
          </p:cNvPr>
          <p:cNvPicPr/>
          <p:nvPr/>
        </p:nvPicPr>
        <p:blipFill>
          <a:blip r:embed="rId4"/>
          <a:stretch>
            <a:fillRect/>
          </a:stretch>
        </p:blipFill>
        <p:spPr>
          <a:xfrm>
            <a:off x="5736693" y="1382788"/>
            <a:ext cx="3340735" cy="1907540"/>
          </a:xfrm>
          <a:prstGeom prst="rect">
            <a:avLst/>
          </a:prstGeom>
        </p:spPr>
      </p:pic>
      <p:pic>
        <p:nvPicPr>
          <p:cNvPr id="19" name="Imagen 18" descr="Interfaz de usuario gráfica, Texto, Aplicación, Chat o mensaje de texto&#10;&#10;Descripción generada automáticamente">
            <a:extLst>
              <a:ext uri="{FF2B5EF4-FFF2-40B4-BE49-F238E27FC236}">
                <a16:creationId xmlns:a16="http://schemas.microsoft.com/office/drawing/2014/main" xmlns="" id="{7DA2F731-3E04-4DAC-B133-ABA4D8F96389}"/>
              </a:ext>
            </a:extLst>
          </p:cNvPr>
          <p:cNvPicPr/>
          <p:nvPr/>
        </p:nvPicPr>
        <p:blipFill>
          <a:blip r:embed="rId5"/>
          <a:stretch>
            <a:fillRect/>
          </a:stretch>
        </p:blipFill>
        <p:spPr>
          <a:xfrm>
            <a:off x="5736693" y="3546790"/>
            <a:ext cx="3175000" cy="1799590"/>
          </a:xfrm>
          <a:prstGeom prst="rect">
            <a:avLst/>
          </a:prstGeom>
        </p:spPr>
      </p:pic>
      <p:pic>
        <p:nvPicPr>
          <p:cNvPr id="20" name="Imagen 19">
            <a:extLst>
              <a:ext uri="{FF2B5EF4-FFF2-40B4-BE49-F238E27FC236}">
                <a16:creationId xmlns:a16="http://schemas.microsoft.com/office/drawing/2014/main" xmlns="" id="{7CB1170D-B42D-4730-A1E9-C6B5B43CCC62}"/>
              </a:ext>
            </a:extLst>
          </p:cNvPr>
          <p:cNvPicPr/>
          <p:nvPr/>
        </p:nvPicPr>
        <p:blipFill>
          <a:blip r:embed="rId6"/>
          <a:stretch>
            <a:fillRect/>
          </a:stretch>
        </p:blipFill>
        <p:spPr>
          <a:xfrm>
            <a:off x="8746364" y="1690688"/>
            <a:ext cx="3333115" cy="1907540"/>
          </a:xfrm>
          <a:prstGeom prst="rect">
            <a:avLst/>
          </a:prstGeom>
        </p:spPr>
      </p:pic>
      <p:pic>
        <p:nvPicPr>
          <p:cNvPr id="21" name="Imagen 20" descr="Tabla&#10;&#10;Descripción generada automáticamente">
            <a:extLst>
              <a:ext uri="{FF2B5EF4-FFF2-40B4-BE49-F238E27FC236}">
                <a16:creationId xmlns:a16="http://schemas.microsoft.com/office/drawing/2014/main" xmlns="" id="{3D9052B1-C0D1-4430-8221-E0F8EF455119}"/>
              </a:ext>
            </a:extLst>
          </p:cNvPr>
          <p:cNvPicPr/>
          <p:nvPr/>
        </p:nvPicPr>
        <p:blipFill>
          <a:blip r:embed="rId7"/>
          <a:stretch>
            <a:fillRect/>
          </a:stretch>
        </p:blipFill>
        <p:spPr>
          <a:xfrm>
            <a:off x="8746364" y="4096476"/>
            <a:ext cx="3131820" cy="1799590"/>
          </a:xfrm>
          <a:prstGeom prst="rect">
            <a:avLst/>
          </a:prstGeom>
        </p:spPr>
      </p:pic>
    </p:spTree>
    <p:extLst>
      <p:ext uri="{BB962C8B-B14F-4D97-AF65-F5344CB8AC3E}">
        <p14:creationId xmlns:p14="http://schemas.microsoft.com/office/powerpoint/2010/main" val="138090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14688" t="15724" r="7812" b="4422"/>
          <a:stretch/>
        </p:blipFill>
        <p:spPr>
          <a:xfrm>
            <a:off x="2896344" y="2359562"/>
            <a:ext cx="6361956" cy="3685488"/>
          </a:xfrm>
          <a:prstGeom prst="rect">
            <a:avLst/>
          </a:prstGeom>
        </p:spPr>
      </p:pic>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765702"/>
            <a:ext cx="10199296" cy="738664"/>
          </a:xfrm>
          <a:prstGeom prst="rect">
            <a:avLst/>
          </a:prstGeom>
          <a:noFill/>
        </p:spPr>
        <p:txBody>
          <a:bodyPr wrap="square" rtlCol="0">
            <a:spAutoFit/>
          </a:bodyPr>
          <a:lstStyle/>
          <a:p>
            <a:pPr algn="ctr"/>
            <a:r>
              <a:rPr lang="es-EC" sz="2400" b="1" u="sng" dirty="0"/>
              <a:t>INTRODUCCIÓN</a:t>
            </a:r>
            <a:r>
              <a:rPr lang="es-EC" dirty="0"/>
              <a:t> </a:t>
            </a:r>
          </a:p>
          <a:p>
            <a:endParaRPr lang="es-EC" dirty="0"/>
          </a:p>
        </p:txBody>
      </p:sp>
      <p:sp>
        <p:nvSpPr>
          <p:cNvPr id="6" name="CuadroTexto 5">
            <a:extLst>
              <a:ext uri="{FF2B5EF4-FFF2-40B4-BE49-F238E27FC236}">
                <a16:creationId xmlns:a16="http://schemas.microsoft.com/office/drawing/2014/main" xmlns="" id="{DEAE2840-4CF1-4489-9200-23F72E5FC26C}"/>
              </a:ext>
            </a:extLst>
          </p:cNvPr>
          <p:cNvSpPr txBox="1"/>
          <p:nvPr/>
        </p:nvSpPr>
        <p:spPr>
          <a:xfrm>
            <a:off x="834763" y="1135034"/>
            <a:ext cx="11184362" cy="1338828"/>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rPr>
              <a:t>El presente trabajo de titulación se enfoca en el diseño, la construcción y la adquisición de datos de un banco de pruebas móvil </a:t>
            </a:r>
            <a:r>
              <a:rPr lang="es-EC" dirty="0">
                <a:latin typeface="Arial" panose="020B0604020202020204" pitchFamily="34" charset="0"/>
                <a:ea typeface="Calibri" panose="020F0502020204030204" pitchFamily="34" charset="0"/>
              </a:rPr>
              <a:t>capaz de</a:t>
            </a:r>
            <a:r>
              <a:rPr lang="es-EC" sz="1800" dirty="0">
                <a:effectLst/>
                <a:latin typeface="Arial" panose="020B0604020202020204" pitchFamily="34" charset="0"/>
                <a:ea typeface="Calibri" panose="020F0502020204030204" pitchFamily="34" charset="0"/>
              </a:rPr>
              <a:t> generar el perfil de distribución de temperaturas a lo largo de tres aletas de sección constante</a:t>
            </a:r>
            <a:r>
              <a:rPr lang="es-EC" dirty="0">
                <a:latin typeface="Arial" panose="020B0604020202020204" pitchFamily="34" charset="0"/>
                <a:ea typeface="Calibri" panose="020F0502020204030204" pitchFamily="34" charset="0"/>
              </a:rPr>
              <a:t>, para este caso barras cilíndricas </a:t>
            </a:r>
            <a:r>
              <a:rPr lang="es-EC" sz="1800" dirty="0">
                <a:effectLst/>
                <a:latin typeface="Arial" panose="020B0604020202020204" pitchFamily="34" charset="0"/>
                <a:ea typeface="Calibri" panose="020F0502020204030204" pitchFamily="34" charset="0"/>
              </a:rPr>
              <a:t>de cobre, acero y bronce. </a:t>
            </a:r>
            <a:r>
              <a:rPr lang="es-EC" dirty="0">
                <a:latin typeface="Arial" panose="020B0604020202020204" pitchFamily="34" charset="0"/>
                <a:ea typeface="Calibri" panose="020F0502020204030204" pitchFamily="34" charset="0"/>
              </a:rPr>
              <a:t> </a:t>
            </a:r>
            <a:endParaRPr lang="es-EC"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1086950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611456"/>
            <a:ext cx="10199296" cy="738664"/>
          </a:xfrm>
          <a:prstGeom prst="rect">
            <a:avLst/>
          </a:prstGeom>
          <a:noFill/>
        </p:spPr>
        <p:txBody>
          <a:bodyPr wrap="square" rtlCol="0">
            <a:spAutoFit/>
          </a:bodyPr>
          <a:lstStyle/>
          <a:p>
            <a:pPr algn="ctr"/>
            <a:r>
              <a:rPr lang="es-EC" sz="2400" b="1" u="sng" dirty="0"/>
              <a:t>CONSTRUCCIÓN</a:t>
            </a:r>
            <a:endParaRPr lang="es-EC" dirty="0"/>
          </a:p>
          <a:p>
            <a:endParaRPr lang="es-EC" dirty="0"/>
          </a:p>
        </p:txBody>
      </p:sp>
      <p:sp>
        <p:nvSpPr>
          <p:cNvPr id="5" name="CuadroTexto 4">
            <a:extLst>
              <a:ext uri="{FF2B5EF4-FFF2-40B4-BE49-F238E27FC236}">
                <a16:creationId xmlns:a16="http://schemas.microsoft.com/office/drawing/2014/main" xmlns="" id="{E0CC2A4D-4CA9-4BED-931F-A360A1401E23}"/>
              </a:ext>
            </a:extLst>
          </p:cNvPr>
          <p:cNvSpPr txBox="1"/>
          <p:nvPr/>
        </p:nvSpPr>
        <p:spPr>
          <a:xfrm>
            <a:off x="1327296" y="1088868"/>
            <a:ext cx="9864445" cy="1959511"/>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La construcción del banco de pruebas se realizó siguiendo los parámetros prestablecidos </a:t>
            </a:r>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n la Ingeniería Básica e Ingeniería de Detalle, además se mostrará el funcionamiento del equipo y los procesos de instalación.</a:t>
            </a:r>
          </a:p>
          <a:p>
            <a:pPr>
              <a:lnSpc>
                <a:spcPct val="150000"/>
              </a:lnSpc>
              <a:spcBef>
                <a:spcPts val="1200"/>
              </a:spcBef>
              <a:spcAft>
                <a:spcPts val="1200"/>
              </a:spcAft>
            </a:pPr>
            <a:r>
              <a:rPr lang="es-EC" b="1" dirty="0">
                <a:latin typeface="Arial" panose="020B0604020202020204" pitchFamily="34" charset="0"/>
                <a:ea typeface="Yu Gothic Light" panose="020B0300000000000000" pitchFamily="34" charset="-128"/>
                <a:cs typeface="Arial" panose="020B0604020202020204" pitchFamily="34" charset="0"/>
              </a:rPr>
              <a:t>C</a:t>
            </a:r>
            <a:r>
              <a:rPr lang="es-EC" sz="1800" b="1" dirty="0">
                <a:effectLst/>
                <a:latin typeface="Arial" panose="020B0604020202020204" pitchFamily="34" charset="0"/>
                <a:ea typeface="Yu Gothic Light" panose="020B0300000000000000" pitchFamily="34" charset="-128"/>
                <a:cs typeface="Arial" panose="020B0604020202020204" pitchFamily="34" charset="0"/>
              </a:rPr>
              <a:t>onstrucción y pruebas del caldero </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pic>
        <p:nvPicPr>
          <p:cNvPr id="6" name="Imagen 5">
            <a:extLst>
              <a:ext uri="{FF2B5EF4-FFF2-40B4-BE49-F238E27FC236}">
                <a16:creationId xmlns:a16="http://schemas.microsoft.com/office/drawing/2014/main" xmlns="" id="{30694E75-DC26-47E7-B7BB-2F3243660403}"/>
              </a:ext>
            </a:extLst>
          </p:cNvPr>
          <p:cNvPicPr/>
          <p:nvPr/>
        </p:nvPicPr>
        <p:blipFill>
          <a:blip r:embed="rId5"/>
          <a:stretch>
            <a:fillRect/>
          </a:stretch>
        </p:blipFill>
        <p:spPr>
          <a:xfrm>
            <a:off x="2881882" y="3178061"/>
            <a:ext cx="1767777" cy="2897746"/>
          </a:xfrm>
          <a:prstGeom prst="rect">
            <a:avLst/>
          </a:prstGeom>
        </p:spPr>
      </p:pic>
      <p:pic>
        <p:nvPicPr>
          <p:cNvPr id="7" name="Imagen 6">
            <a:extLst>
              <a:ext uri="{FF2B5EF4-FFF2-40B4-BE49-F238E27FC236}">
                <a16:creationId xmlns:a16="http://schemas.microsoft.com/office/drawing/2014/main" xmlns="" id="{F1B479C5-FD91-40F3-9693-E22ED529367E}"/>
              </a:ext>
            </a:extLst>
          </p:cNvPr>
          <p:cNvPicPr/>
          <p:nvPr/>
        </p:nvPicPr>
        <p:blipFill rotWithShape="1">
          <a:blip r:embed="rId6"/>
          <a:srcRect l="15879" r="14513" b="10865"/>
          <a:stretch/>
        </p:blipFill>
        <p:spPr bwMode="auto">
          <a:xfrm>
            <a:off x="6259518" y="3189732"/>
            <a:ext cx="1962150" cy="2886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348336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2A2876ED-FB2F-4979-AE53-38378F8E51D2}"/>
              </a:ext>
            </a:extLst>
          </p:cNvPr>
          <p:cNvSpPr txBox="1"/>
          <p:nvPr/>
        </p:nvSpPr>
        <p:spPr>
          <a:xfrm>
            <a:off x="1056067" y="566559"/>
            <a:ext cx="10948249" cy="2222403"/>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Para la construcción del bastidor se consideró los parámetros de diseño mecánico establecidos en la Ingeniería de Detalle. Con el perfil L40x3 mm de acero ASTM A36 se fabricó el bastidor, posteriormente se instaló sobre el mismo la caja para la adquisición de datos, la caja para los dispositivos de control, las termocuplas, la bomba de agua, el caldero y el reservorio de vapor junto con las barras cilíndricas.</a:t>
            </a:r>
          </a:p>
        </p:txBody>
      </p:sp>
      <p:sp>
        <p:nvSpPr>
          <p:cNvPr id="6" name="CuadroTexto 5">
            <a:extLst>
              <a:ext uri="{FF2B5EF4-FFF2-40B4-BE49-F238E27FC236}">
                <a16:creationId xmlns:a16="http://schemas.microsoft.com/office/drawing/2014/main" xmlns="" id="{2FE557C1-AD3B-4284-91BD-E2528096CF26}"/>
              </a:ext>
            </a:extLst>
          </p:cNvPr>
          <p:cNvSpPr txBox="1"/>
          <p:nvPr/>
        </p:nvSpPr>
        <p:spPr>
          <a:xfrm>
            <a:off x="2585433" y="0"/>
            <a:ext cx="9142927" cy="560410"/>
          </a:xfrm>
          <a:prstGeom prst="rect">
            <a:avLst/>
          </a:prstGeom>
          <a:noFill/>
        </p:spPr>
        <p:txBody>
          <a:bodyPr wrap="square">
            <a:spAutoFit/>
          </a:bodyPr>
          <a:lstStyle/>
          <a:p>
            <a:pPr>
              <a:lnSpc>
                <a:spcPct val="200000"/>
              </a:lnSpc>
              <a:spcBef>
                <a:spcPts val="1200"/>
              </a:spcBef>
              <a:spcAft>
                <a:spcPts val="1200"/>
              </a:spcAft>
            </a:pPr>
            <a:r>
              <a:rPr lang="es-EC" b="1" dirty="0">
                <a:latin typeface="Arial" panose="020B0604020202020204" pitchFamily="34" charset="0"/>
                <a:ea typeface="Yu Gothic Light" panose="020B0300000000000000" pitchFamily="34" charset="-128"/>
                <a:cs typeface="Arial" panose="020B0604020202020204" pitchFamily="34" charset="0"/>
              </a:rPr>
              <a:t>C</a:t>
            </a:r>
            <a:r>
              <a:rPr lang="es-EC" sz="1800" b="1" dirty="0">
                <a:effectLst/>
                <a:latin typeface="Arial" panose="020B0604020202020204" pitchFamily="34" charset="0"/>
                <a:ea typeface="Yu Gothic Light" panose="020B0300000000000000" pitchFamily="34" charset="-128"/>
                <a:cs typeface="Arial" panose="020B0604020202020204" pitchFamily="34" charset="0"/>
              </a:rPr>
              <a:t>onstrucción del bastidor e instalación de equipos </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pic>
        <p:nvPicPr>
          <p:cNvPr id="7" name="Imagen 6">
            <a:extLst>
              <a:ext uri="{FF2B5EF4-FFF2-40B4-BE49-F238E27FC236}">
                <a16:creationId xmlns:a16="http://schemas.microsoft.com/office/drawing/2014/main" xmlns="" id="{88DA7D15-07D5-4B5C-A5A6-9497DE7EC5CD}"/>
              </a:ext>
            </a:extLst>
          </p:cNvPr>
          <p:cNvPicPr/>
          <p:nvPr/>
        </p:nvPicPr>
        <p:blipFill>
          <a:blip r:embed="rId5"/>
          <a:stretch>
            <a:fillRect/>
          </a:stretch>
        </p:blipFill>
        <p:spPr>
          <a:xfrm>
            <a:off x="2730321" y="2879115"/>
            <a:ext cx="2446986" cy="3169956"/>
          </a:xfrm>
          <a:prstGeom prst="rect">
            <a:avLst/>
          </a:prstGeom>
        </p:spPr>
      </p:pic>
      <p:pic>
        <p:nvPicPr>
          <p:cNvPr id="8" name="Imagen 7">
            <a:extLst>
              <a:ext uri="{FF2B5EF4-FFF2-40B4-BE49-F238E27FC236}">
                <a16:creationId xmlns:a16="http://schemas.microsoft.com/office/drawing/2014/main" xmlns="" id="{DDA78797-EDDD-4BB0-A1BC-0ACCEE35EF29}"/>
              </a:ext>
            </a:extLst>
          </p:cNvPr>
          <p:cNvPicPr/>
          <p:nvPr/>
        </p:nvPicPr>
        <p:blipFill>
          <a:blip r:embed="rId6"/>
          <a:stretch>
            <a:fillRect/>
          </a:stretch>
        </p:blipFill>
        <p:spPr>
          <a:xfrm>
            <a:off x="5865385" y="2879114"/>
            <a:ext cx="2639432" cy="3169956"/>
          </a:xfrm>
          <a:prstGeom prst="rect">
            <a:avLst/>
          </a:prstGeom>
        </p:spPr>
      </p:pic>
    </p:spTree>
    <p:extLst>
      <p:ext uri="{BB962C8B-B14F-4D97-AF65-F5344CB8AC3E}">
        <p14:creationId xmlns:p14="http://schemas.microsoft.com/office/powerpoint/2010/main" val="333511508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60E88636-6115-4ADE-AAA0-46D4EF691083}"/>
              </a:ext>
            </a:extLst>
          </p:cNvPr>
          <p:cNvSpPr txBox="1"/>
          <p:nvPr/>
        </p:nvSpPr>
        <p:spPr>
          <a:xfrm>
            <a:off x="2060620" y="0"/>
            <a:ext cx="9633398"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Construcción reservorio de vapor e instalación de aletas (barras de sección circular)</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79D13916-9822-495B-8FAC-AF4A23FB3A0E}"/>
              </a:ext>
            </a:extLst>
          </p:cNvPr>
          <p:cNvSpPr txBox="1"/>
          <p:nvPr/>
        </p:nvSpPr>
        <p:spPr>
          <a:xfrm>
            <a:off x="935864" y="740866"/>
            <a:ext cx="10913906" cy="2534027"/>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la construcción del reservorio de vapor se utilizó una tubería sin costura de 16 cm de diámetro externo, en cada extremo se soldaron tapas circulares del mismo diámetro interno que la tubería y 10 mm de espesor. La tapa frontal cuenta con tres perforaciones roscadas para la inserción de las barras cilíndricas y en la tapa posterior se soldó un neplo de ½ pulgada para el acople con el caldero. Así mismo se soldaron neplos de ¼ de pulgada sobre la tubería para instalara un manómetro y otro opuesto para purgar del reservorio, </a:t>
            </a:r>
            <a:endParaRPr lang="es-EC" dirty="0"/>
          </a:p>
        </p:txBody>
      </p:sp>
      <p:pic>
        <p:nvPicPr>
          <p:cNvPr id="7" name="Imagen 6" descr="Imagen que contiene interior, tabla, hecho de madera, olla&#10;&#10;Descripción generada automáticamente">
            <a:extLst>
              <a:ext uri="{FF2B5EF4-FFF2-40B4-BE49-F238E27FC236}">
                <a16:creationId xmlns:a16="http://schemas.microsoft.com/office/drawing/2014/main" xmlns="" id="{BA0A0A9A-3E46-4E49-A54A-4D577D2D3283}"/>
              </a:ext>
            </a:extLst>
          </p:cNvPr>
          <p:cNvPicPr/>
          <p:nvPr/>
        </p:nvPicPr>
        <p:blipFill rotWithShape="1">
          <a:blip r:embed="rId5" cstate="print">
            <a:extLst>
              <a:ext uri="{28A0092B-C50C-407E-A947-70E740481C1C}">
                <a14:useLocalDpi xmlns:a14="http://schemas.microsoft.com/office/drawing/2010/main" val="0"/>
              </a:ext>
            </a:extLst>
          </a:blip>
          <a:srcRect l="10585" t="396" r="15071" b="6746"/>
          <a:stretch/>
        </p:blipFill>
        <p:spPr bwMode="auto">
          <a:xfrm>
            <a:off x="2715836" y="3428999"/>
            <a:ext cx="1675860" cy="2534026"/>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D99E2698-2E0B-4718-A6FE-501B33526F15}"/>
              </a:ext>
            </a:extLst>
          </p:cNvPr>
          <p:cNvPicPr/>
          <p:nvPr/>
        </p:nvPicPr>
        <p:blipFill rotWithShape="1">
          <a:blip r:embed="rId6"/>
          <a:srcRect l="11267" r="13938"/>
          <a:stretch/>
        </p:blipFill>
        <p:spPr bwMode="auto">
          <a:xfrm>
            <a:off x="4868713" y="3415664"/>
            <a:ext cx="1824990" cy="2534026"/>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7B9A0BA1-110E-4230-92B4-EF3C5FF3C2E0}"/>
              </a:ext>
            </a:extLst>
          </p:cNvPr>
          <p:cNvPicPr/>
          <p:nvPr/>
        </p:nvPicPr>
        <p:blipFill>
          <a:blip r:embed="rId7"/>
          <a:stretch>
            <a:fillRect/>
          </a:stretch>
        </p:blipFill>
        <p:spPr>
          <a:xfrm>
            <a:off x="7260372" y="3402329"/>
            <a:ext cx="1921057" cy="2547361"/>
          </a:xfrm>
          <a:prstGeom prst="rect">
            <a:avLst/>
          </a:prstGeom>
        </p:spPr>
      </p:pic>
    </p:spTree>
    <p:extLst>
      <p:ext uri="{BB962C8B-B14F-4D97-AF65-F5344CB8AC3E}">
        <p14:creationId xmlns:p14="http://schemas.microsoft.com/office/powerpoint/2010/main" val="113316882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EE8C2024-0774-4DA2-A0EB-4DBD7A2BA69B}"/>
              </a:ext>
            </a:extLst>
          </p:cNvPr>
          <p:cNvSpPr txBox="1"/>
          <p:nvPr/>
        </p:nvSpPr>
        <p:spPr>
          <a:xfrm>
            <a:off x="1327296" y="1088868"/>
            <a:ext cx="10354614"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Las barras de sección circular fueron roscadas en la punta, para introducirlas dentro del reservorio de vapor, posteriormente, se realizó perforaciones de 2 mm de diámetro para insertar las termocuplas.</a:t>
            </a:r>
          </a:p>
        </p:txBody>
      </p:sp>
      <p:pic>
        <p:nvPicPr>
          <p:cNvPr id="6" name="Imagen 5">
            <a:extLst>
              <a:ext uri="{FF2B5EF4-FFF2-40B4-BE49-F238E27FC236}">
                <a16:creationId xmlns:a16="http://schemas.microsoft.com/office/drawing/2014/main" xmlns="" id="{39DD6AE4-5F09-4DD5-8E59-06BC4B2A8950}"/>
              </a:ext>
            </a:extLst>
          </p:cNvPr>
          <p:cNvPicPr/>
          <p:nvPr/>
        </p:nvPicPr>
        <p:blipFill>
          <a:blip r:embed="rId5"/>
          <a:stretch>
            <a:fillRect/>
          </a:stretch>
        </p:blipFill>
        <p:spPr>
          <a:xfrm>
            <a:off x="2975120" y="2723808"/>
            <a:ext cx="6241759" cy="2373818"/>
          </a:xfrm>
          <a:prstGeom prst="rect">
            <a:avLst/>
          </a:prstGeom>
        </p:spPr>
      </p:pic>
    </p:spTree>
    <p:extLst>
      <p:ext uri="{BB962C8B-B14F-4D97-AF65-F5344CB8AC3E}">
        <p14:creationId xmlns:p14="http://schemas.microsoft.com/office/powerpoint/2010/main" val="284270382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5A482589-D0FF-4A2D-A41E-7E0BD266D8B6}"/>
              </a:ext>
            </a:extLst>
          </p:cNvPr>
          <p:cNvSpPr txBox="1"/>
          <p:nvPr/>
        </p:nvSpPr>
        <p:spPr>
          <a:xfrm>
            <a:off x="2108915" y="0"/>
            <a:ext cx="9142927"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Construcción e instalación del sistema de adquisición de datos de temperatura</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AB622F80-A066-433D-B29F-38FF498D7E5A}"/>
              </a:ext>
            </a:extLst>
          </p:cNvPr>
          <p:cNvSpPr txBox="1"/>
          <p:nvPr/>
        </p:nvSpPr>
        <p:spPr>
          <a:xfrm>
            <a:off x="1323153" y="983833"/>
            <a:ext cx="10370864" cy="1703030"/>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Para la instalación del sistema de adquisición de datos se modificó un cajetín metálico, en el cual se instalaron los módulos Max6675 y un Arduino mega. Para la alimentación eléctrica de los dispositivos se modificó una fuente de poder de computador, de tal forma que se pueda alimentar con 5v y 12v de corriente continua</a:t>
            </a:r>
            <a:endParaRPr lang="es-EC" dirty="0"/>
          </a:p>
        </p:txBody>
      </p:sp>
      <p:pic>
        <p:nvPicPr>
          <p:cNvPr id="9" name="Imagen 8">
            <a:extLst>
              <a:ext uri="{FF2B5EF4-FFF2-40B4-BE49-F238E27FC236}">
                <a16:creationId xmlns:a16="http://schemas.microsoft.com/office/drawing/2014/main" xmlns="" id="{54728DAB-567C-4CCD-8732-1BF810DCEF5F}"/>
              </a:ext>
            </a:extLst>
          </p:cNvPr>
          <p:cNvPicPr/>
          <p:nvPr/>
        </p:nvPicPr>
        <p:blipFill>
          <a:blip r:embed="rId5"/>
          <a:stretch>
            <a:fillRect/>
          </a:stretch>
        </p:blipFill>
        <p:spPr>
          <a:xfrm>
            <a:off x="3202091" y="2815652"/>
            <a:ext cx="5851757" cy="2966961"/>
          </a:xfrm>
          <a:prstGeom prst="rect">
            <a:avLst/>
          </a:prstGeom>
        </p:spPr>
      </p:pic>
    </p:spTree>
    <p:extLst>
      <p:ext uri="{BB962C8B-B14F-4D97-AF65-F5344CB8AC3E}">
        <p14:creationId xmlns:p14="http://schemas.microsoft.com/office/powerpoint/2010/main" val="288893666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5BDFB35B-B51B-47C3-8B91-E4FCE765EF0C}"/>
              </a:ext>
            </a:extLst>
          </p:cNvPr>
          <p:cNvSpPr txBox="1"/>
          <p:nvPr/>
        </p:nvSpPr>
        <p:spPr>
          <a:xfrm>
            <a:off x="1044396" y="891256"/>
            <a:ext cx="10805374"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mostrar los datos de temperatura se programó una pantalla Nextion de 4.3 pulgadas, la cual se encuentra colocada en la parte superior de la caja metálica, también cuenta con un foco led que indica la activación del sistema. Este sistema se activa con un simple </a:t>
            </a:r>
            <a:r>
              <a:rPr lang="es-EC" sz="1800" dirty="0" err="1">
                <a:effectLst/>
                <a:latin typeface="Arial" panose="020B0604020202020204" pitchFamily="34" charset="0"/>
                <a:ea typeface="Calibri" panose="020F0502020204030204" pitchFamily="34" charset="0"/>
              </a:rPr>
              <a:t>swich</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on</a:t>
            </a:r>
            <a:r>
              <a:rPr lang="es-EC" sz="1800" dirty="0">
                <a:effectLst/>
                <a:latin typeface="Arial" panose="020B0604020202020204" pitchFamily="34" charset="0"/>
                <a:ea typeface="Calibri" panose="020F0502020204030204" pitchFamily="34" charset="0"/>
              </a:rPr>
              <a:t>/off.</a:t>
            </a:r>
          </a:p>
        </p:txBody>
      </p:sp>
      <p:pic>
        <p:nvPicPr>
          <p:cNvPr id="8" name="Imagen 7">
            <a:extLst>
              <a:ext uri="{FF2B5EF4-FFF2-40B4-BE49-F238E27FC236}">
                <a16:creationId xmlns:a16="http://schemas.microsoft.com/office/drawing/2014/main" xmlns="" id="{D0F81033-2949-4C79-80B8-52EB3877746F}"/>
              </a:ext>
            </a:extLst>
          </p:cNvPr>
          <p:cNvPicPr/>
          <p:nvPr/>
        </p:nvPicPr>
        <p:blipFill rotWithShape="1">
          <a:blip r:embed="rId5" cstate="print">
            <a:extLst>
              <a:ext uri="{28A0092B-C50C-407E-A947-70E740481C1C}">
                <a14:useLocalDpi xmlns:a14="http://schemas.microsoft.com/office/drawing/2010/main" val="0"/>
              </a:ext>
            </a:extLst>
          </a:blip>
          <a:srcRect t="4171" r="28835" b="26412"/>
          <a:stretch/>
        </p:blipFill>
        <p:spPr bwMode="auto">
          <a:xfrm>
            <a:off x="2347888" y="2368448"/>
            <a:ext cx="2455931" cy="3027800"/>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xmlns="" id="{8147EFEF-C05E-4507-A5EF-49DC233183E0}"/>
              </a:ext>
            </a:extLst>
          </p:cNvPr>
          <p:cNvPicPr/>
          <p:nvPr/>
        </p:nvPicPr>
        <p:blipFill>
          <a:blip r:embed="rId6"/>
          <a:stretch>
            <a:fillRect/>
          </a:stretch>
        </p:blipFill>
        <p:spPr>
          <a:xfrm>
            <a:off x="5772690" y="2433519"/>
            <a:ext cx="3731918" cy="2897657"/>
          </a:xfrm>
          <a:prstGeom prst="rect">
            <a:avLst/>
          </a:prstGeom>
        </p:spPr>
      </p:pic>
    </p:spTree>
    <p:extLst>
      <p:ext uri="{BB962C8B-B14F-4D97-AF65-F5344CB8AC3E}">
        <p14:creationId xmlns:p14="http://schemas.microsoft.com/office/powerpoint/2010/main" val="416322648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148B04B0-1899-4BC6-A772-11371F879C08}"/>
              </a:ext>
            </a:extLst>
          </p:cNvPr>
          <p:cNvSpPr txBox="1"/>
          <p:nvPr/>
        </p:nvSpPr>
        <p:spPr>
          <a:xfrm>
            <a:off x="3486954" y="0"/>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Instalación del control de operación del caldero</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9A032E2E-4532-4C9E-AD19-3591E8D04635}"/>
              </a:ext>
            </a:extLst>
          </p:cNvPr>
          <p:cNvSpPr txBox="1"/>
          <p:nvPr/>
        </p:nvSpPr>
        <p:spPr>
          <a:xfrm>
            <a:off x="1595906" y="1088868"/>
            <a:ext cx="9880242" cy="1287532"/>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 Los equipos e instrumentos necesarios para la operación y buen funcionamiento del caldero se instalaron dentro de una caja metálica como se puede observar en la Figuras, siguiendo el esquema eléctrico mostrado en la Ingeniería de Detalle</a:t>
            </a:r>
            <a:endParaRPr lang="es-EC" dirty="0"/>
          </a:p>
        </p:txBody>
      </p:sp>
      <p:pic>
        <p:nvPicPr>
          <p:cNvPr id="7" name="Imagen 6">
            <a:extLst>
              <a:ext uri="{FF2B5EF4-FFF2-40B4-BE49-F238E27FC236}">
                <a16:creationId xmlns:a16="http://schemas.microsoft.com/office/drawing/2014/main" xmlns="" id="{927DDA6A-5FDF-43A8-9E0B-F40FADCFA659}"/>
              </a:ext>
            </a:extLst>
          </p:cNvPr>
          <p:cNvPicPr/>
          <p:nvPr/>
        </p:nvPicPr>
        <p:blipFill rotWithShape="1">
          <a:blip r:embed="rId5"/>
          <a:srcRect b="4088"/>
          <a:stretch/>
        </p:blipFill>
        <p:spPr bwMode="auto">
          <a:xfrm>
            <a:off x="2974225" y="2598965"/>
            <a:ext cx="2409144" cy="3351074"/>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9CA2F78F-4E92-4235-9765-F4C172DE835D}"/>
              </a:ext>
            </a:extLst>
          </p:cNvPr>
          <p:cNvPicPr/>
          <p:nvPr/>
        </p:nvPicPr>
        <p:blipFill rotWithShape="1">
          <a:blip r:embed="rId6"/>
          <a:srcRect t="2720"/>
          <a:stretch/>
        </p:blipFill>
        <p:spPr bwMode="auto">
          <a:xfrm flipV="1">
            <a:off x="6151725" y="2598965"/>
            <a:ext cx="2168027" cy="3351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747952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43537E53-FAA0-4C1C-A1BA-5C5EDCFBD027}"/>
              </a:ext>
            </a:extLst>
          </p:cNvPr>
          <p:cNvSpPr txBox="1"/>
          <p:nvPr/>
        </p:nvSpPr>
        <p:spPr>
          <a:xfrm>
            <a:off x="3641501" y="51046"/>
            <a:ext cx="6098146" cy="560410"/>
          </a:xfrm>
          <a:prstGeom prst="rect">
            <a:avLst/>
          </a:prstGeom>
          <a:noFill/>
        </p:spPr>
        <p:txBody>
          <a:bodyPr wrap="square">
            <a:spAutoFit/>
          </a:bodyPr>
          <a:lstStyle/>
          <a:p>
            <a:pPr>
              <a:lnSpc>
                <a:spcPct val="200000"/>
              </a:lnSpc>
              <a:spcBef>
                <a:spcPts val="1200"/>
              </a:spcBef>
              <a:spcAft>
                <a:spcPts val="1200"/>
              </a:spcAft>
            </a:pPr>
            <a:r>
              <a:rPr lang="es-EC" sz="1800" b="1" dirty="0">
                <a:effectLst/>
                <a:latin typeface="Arial" panose="020B0604020202020204" pitchFamily="34" charset="0"/>
                <a:ea typeface="Yu Gothic Light" panose="020B0300000000000000" pitchFamily="34" charset="-128"/>
                <a:cs typeface="Arial" panose="020B0604020202020204" pitchFamily="34" charset="0"/>
              </a:rPr>
              <a:t>Pruebas de operación y puesta a punto</a:t>
            </a:r>
            <a:endParaRPr lang="es-EC" sz="1800" b="1" dirty="0">
              <a:effectLst/>
              <a:latin typeface="Arial" panose="020B0604020202020204" pitchFamily="34" charset="0"/>
              <a:ea typeface="Yu Gothic Light" panose="020B0300000000000000" pitchFamily="34" charset="-128"/>
              <a:cs typeface="Times New Roman" panose="02020603050405020304" pitchFamily="18" charset="0"/>
            </a:endParaRPr>
          </a:p>
        </p:txBody>
      </p:sp>
      <p:sp>
        <p:nvSpPr>
          <p:cNvPr id="6" name="CuadroTexto 5">
            <a:extLst>
              <a:ext uri="{FF2B5EF4-FFF2-40B4-BE49-F238E27FC236}">
                <a16:creationId xmlns:a16="http://schemas.microsoft.com/office/drawing/2014/main" xmlns="" id="{DEE38E43-A49F-4BCB-9721-5BCF14D6C7F5}"/>
              </a:ext>
            </a:extLst>
          </p:cNvPr>
          <p:cNvSpPr txBox="1"/>
          <p:nvPr/>
        </p:nvSpPr>
        <p:spPr>
          <a:xfrm>
            <a:off x="1327295" y="904136"/>
            <a:ext cx="10070507" cy="128753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Una vez concluida la instalación del equipo de generación de vapor, del sistema de adquisición de datos, del control de operación y de la instalación de la acometida del fluido de trabajo se procedió a las pruebas de funcionamiento y puesta a punto del banco de pruebas.</a:t>
            </a:r>
          </a:p>
        </p:txBody>
      </p:sp>
      <p:sp>
        <p:nvSpPr>
          <p:cNvPr id="8" name="CuadroTexto 7">
            <a:extLst>
              <a:ext uri="{FF2B5EF4-FFF2-40B4-BE49-F238E27FC236}">
                <a16:creationId xmlns:a16="http://schemas.microsoft.com/office/drawing/2014/main" xmlns="" id="{1DEDA83C-8AB8-433E-9C1B-1237534FCD40}"/>
              </a:ext>
            </a:extLst>
          </p:cNvPr>
          <p:cNvSpPr txBox="1"/>
          <p:nvPr/>
        </p:nvSpPr>
        <p:spPr>
          <a:xfrm>
            <a:off x="1327295" y="2414117"/>
            <a:ext cx="10070507" cy="3052118"/>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Para la puesta a punto del banco de pruebas, se llevó a cabo el cumplimiento de los siguientes criterios:</a:t>
            </a:r>
          </a:p>
          <a:p>
            <a:pPr marL="800100" lvl="1" indent="-342900">
              <a:lnSpc>
                <a:spcPct val="150000"/>
              </a:lnSpc>
              <a:buFont typeface="Symbol" panose="05050102010706020507" pitchFamily="18" charset="2"/>
              <a:buChar char=""/>
            </a:pPr>
            <a:r>
              <a:rPr lang="es-EC" dirty="0">
                <a:effectLst/>
                <a:latin typeface="Arial" panose="020B0604020202020204" pitchFamily="34" charset="0"/>
                <a:ea typeface="Calibri" panose="020F0502020204030204" pitchFamily="34" charset="0"/>
              </a:rPr>
              <a:t>Acometida de agua y gas libre de fugas.</a:t>
            </a:r>
          </a:p>
          <a:p>
            <a:pPr marL="800100" lvl="1" indent="-342900">
              <a:lnSpc>
                <a:spcPct val="150000"/>
              </a:lnSpc>
              <a:buFont typeface="Symbol" panose="05050102010706020507" pitchFamily="18" charset="2"/>
              <a:buChar char=""/>
            </a:pPr>
            <a:r>
              <a:rPr lang="es-EC" dirty="0">
                <a:effectLst/>
                <a:latin typeface="Arial" panose="020B0604020202020204" pitchFamily="34" charset="0"/>
                <a:ea typeface="Calibri" panose="020F0502020204030204" pitchFamily="34" charset="0"/>
              </a:rPr>
              <a:t>Ajuste de la válvula de alimentación de gas.</a:t>
            </a:r>
          </a:p>
          <a:p>
            <a:pPr marL="800100" lvl="1" indent="-342900">
              <a:lnSpc>
                <a:spcPct val="150000"/>
              </a:lnSpc>
              <a:buFont typeface="Symbol" panose="05050102010706020507" pitchFamily="18" charset="2"/>
              <a:buChar char=""/>
            </a:pPr>
            <a:r>
              <a:rPr lang="es-EC" dirty="0">
                <a:effectLst/>
                <a:latin typeface="Arial" panose="020B0604020202020204" pitchFamily="34" charset="0"/>
                <a:ea typeface="Calibri" panose="020F0502020204030204" pitchFamily="34" charset="0"/>
              </a:rPr>
              <a:t>Ajuste del rango de presión en el </a:t>
            </a:r>
            <a:r>
              <a:rPr lang="es-EC" dirty="0" err="1">
                <a:effectLst/>
                <a:latin typeface="Arial" panose="020B0604020202020204" pitchFamily="34" charset="0"/>
                <a:ea typeface="Calibri" panose="020F0502020204030204" pitchFamily="34" charset="0"/>
              </a:rPr>
              <a:t>presostato</a:t>
            </a:r>
            <a:r>
              <a:rPr lang="es-EC" dirty="0">
                <a:effectLst/>
                <a:latin typeface="Arial" panose="020B0604020202020204" pitchFamily="34" charset="0"/>
                <a:ea typeface="Calibri" panose="020F0502020204030204" pitchFamily="34" charset="0"/>
              </a:rPr>
              <a:t> (22 a 30 psi) para encendido y apagado del quemador.</a:t>
            </a:r>
          </a:p>
          <a:p>
            <a:pPr marL="800100" lvl="1" indent="-342900">
              <a:lnSpc>
                <a:spcPct val="150000"/>
              </a:lnSpc>
              <a:spcAft>
                <a:spcPts val="800"/>
              </a:spcAft>
              <a:buFont typeface="Symbol" panose="05050102010706020507" pitchFamily="18" charset="2"/>
              <a:buChar char=""/>
            </a:pPr>
            <a:r>
              <a:rPr lang="es-EC" dirty="0">
                <a:effectLst/>
                <a:latin typeface="Arial" panose="020B0604020202020204" pitchFamily="34" charset="0"/>
                <a:ea typeface="Calibri" panose="020F0502020204030204" pitchFamily="34" charset="0"/>
              </a:rPr>
              <a:t>Ajuste de la válvula de reductora de presión en el ingreso del reservorio a 22 psi.</a:t>
            </a:r>
          </a:p>
        </p:txBody>
      </p:sp>
    </p:spTree>
    <p:extLst>
      <p:ext uri="{BB962C8B-B14F-4D97-AF65-F5344CB8AC3E}">
        <p14:creationId xmlns:p14="http://schemas.microsoft.com/office/powerpoint/2010/main" val="63390706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B10DA2AF-B3AA-41C5-8A87-DC270B102AE6}"/>
              </a:ext>
            </a:extLst>
          </p:cNvPr>
          <p:cNvPicPr>
            <a:picLocks noChangeAspect="1"/>
          </p:cNvPicPr>
          <p:nvPr/>
        </p:nvPicPr>
        <p:blipFill rotWithShape="1">
          <a:blip r:embed="rId5">
            <a:extLst>
              <a:ext uri="{28A0092B-C50C-407E-A947-70E740481C1C}">
                <a14:useLocalDpi xmlns:a14="http://schemas.microsoft.com/office/drawing/2010/main" val="0"/>
              </a:ext>
            </a:extLst>
          </a:blip>
          <a:srcRect l="11478" t="18216" r="18619" b="17746"/>
          <a:stretch/>
        </p:blipFill>
        <p:spPr>
          <a:xfrm>
            <a:off x="2575775" y="1249251"/>
            <a:ext cx="6387921" cy="4391696"/>
          </a:xfrm>
          <a:prstGeom prst="rect">
            <a:avLst/>
          </a:prstGeom>
        </p:spPr>
      </p:pic>
    </p:spTree>
    <p:extLst>
      <p:ext uri="{BB962C8B-B14F-4D97-AF65-F5344CB8AC3E}">
        <p14:creationId xmlns:p14="http://schemas.microsoft.com/office/powerpoint/2010/main" val="3618879246"/>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6296A5FB-A2CC-46AE-A2DE-ADA9C190673D}"/>
              </a:ext>
            </a:extLst>
          </p:cNvPr>
          <p:cNvSpPr txBox="1"/>
          <p:nvPr/>
        </p:nvSpPr>
        <p:spPr>
          <a:xfrm>
            <a:off x="1580880" y="808663"/>
            <a:ext cx="8696460" cy="560410"/>
          </a:xfrm>
          <a:prstGeom prst="rect">
            <a:avLst/>
          </a:prstGeom>
          <a:noFill/>
        </p:spPr>
        <p:txBody>
          <a:bodyPr wrap="square">
            <a:spAutoFit/>
          </a:bodyPr>
          <a:lstStyle/>
          <a:p>
            <a:pPr>
              <a:lnSpc>
                <a:spcPct val="200000"/>
              </a:lnSpc>
              <a:spcAft>
                <a:spcPts val="800"/>
              </a:spcAft>
            </a:pPr>
            <a:r>
              <a:rPr lang="es-EC" sz="1800" i="1" dirty="0">
                <a:effectLst/>
                <a:latin typeface="Arial" panose="020B0604020202020204" pitchFamily="34" charset="0"/>
                <a:ea typeface="Calibri" panose="020F0502020204030204" pitchFamily="34" charset="0"/>
              </a:rPr>
              <a:t>Comprobación de temperatura superficial en los equipos con aislamiento térmico</a:t>
            </a:r>
          </a:p>
        </p:txBody>
      </p:sp>
      <p:pic>
        <p:nvPicPr>
          <p:cNvPr id="7" name="Imagen 6">
            <a:extLst>
              <a:ext uri="{FF2B5EF4-FFF2-40B4-BE49-F238E27FC236}">
                <a16:creationId xmlns:a16="http://schemas.microsoft.com/office/drawing/2014/main" xmlns="" id="{624E7223-5FA5-4E11-B693-F3312334B51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089" y="1629410"/>
            <a:ext cx="3276321" cy="2763079"/>
          </a:xfrm>
          <a:prstGeom prst="rect">
            <a:avLst/>
          </a:prstGeom>
          <a:noFill/>
          <a:ln>
            <a:noFill/>
          </a:ln>
        </p:spPr>
      </p:pic>
      <p:pic>
        <p:nvPicPr>
          <p:cNvPr id="8" name="Imagen 7">
            <a:extLst>
              <a:ext uri="{FF2B5EF4-FFF2-40B4-BE49-F238E27FC236}">
                <a16:creationId xmlns:a16="http://schemas.microsoft.com/office/drawing/2014/main" xmlns="" id="{0DFFE317-D4CC-4738-90E7-9E5E7564E54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0293" y="1629409"/>
            <a:ext cx="3248099" cy="2763080"/>
          </a:xfrm>
          <a:prstGeom prst="rect">
            <a:avLst/>
          </a:prstGeom>
          <a:noFill/>
          <a:ln>
            <a:noFill/>
          </a:ln>
        </p:spPr>
      </p:pic>
      <p:sp>
        <p:nvSpPr>
          <p:cNvPr id="10" name="CuadroTexto 9">
            <a:extLst>
              <a:ext uri="{FF2B5EF4-FFF2-40B4-BE49-F238E27FC236}">
                <a16:creationId xmlns:a16="http://schemas.microsoft.com/office/drawing/2014/main" xmlns="" id="{4F430027-2CAF-4A88-A4B7-A1D13671CC13}"/>
              </a:ext>
            </a:extLst>
          </p:cNvPr>
          <p:cNvSpPr txBox="1"/>
          <p:nvPr/>
        </p:nvSpPr>
        <p:spPr>
          <a:xfrm>
            <a:off x="1664595" y="4503140"/>
            <a:ext cx="8862810" cy="872034"/>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Se comprueba que la temperatura está en el rango permitido de 40°C a 60°C, por lo cual no causaría lesiones al contacto</a:t>
            </a:r>
            <a:endParaRPr lang="es-EC" dirty="0"/>
          </a:p>
        </p:txBody>
      </p:sp>
    </p:spTree>
    <p:extLst>
      <p:ext uri="{BB962C8B-B14F-4D97-AF65-F5344CB8AC3E}">
        <p14:creationId xmlns:p14="http://schemas.microsoft.com/office/powerpoint/2010/main" val="200664575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765702"/>
            <a:ext cx="10199296" cy="738664"/>
          </a:xfrm>
          <a:prstGeom prst="rect">
            <a:avLst/>
          </a:prstGeom>
          <a:noFill/>
        </p:spPr>
        <p:txBody>
          <a:bodyPr wrap="square" rtlCol="0">
            <a:spAutoFit/>
          </a:bodyPr>
          <a:lstStyle/>
          <a:p>
            <a:pPr algn="ctr"/>
            <a:r>
              <a:rPr lang="es-EC" sz="2400" b="1" u="sng" dirty="0"/>
              <a:t>OBJETIVOS</a:t>
            </a:r>
            <a:endParaRPr lang="es-EC" dirty="0"/>
          </a:p>
          <a:p>
            <a:endParaRPr lang="es-EC" dirty="0"/>
          </a:p>
        </p:txBody>
      </p:sp>
      <p:sp>
        <p:nvSpPr>
          <p:cNvPr id="5" name="CuadroTexto 4">
            <a:extLst>
              <a:ext uri="{FF2B5EF4-FFF2-40B4-BE49-F238E27FC236}">
                <a16:creationId xmlns:a16="http://schemas.microsoft.com/office/drawing/2014/main" xmlns="" id="{54C9B5A7-28BE-4D83-90B4-839BD6D9762B}"/>
              </a:ext>
            </a:extLst>
          </p:cNvPr>
          <p:cNvSpPr txBox="1"/>
          <p:nvPr/>
        </p:nvSpPr>
        <p:spPr>
          <a:xfrm>
            <a:off x="1243583" y="1135034"/>
            <a:ext cx="10366721" cy="4797467"/>
          </a:xfrm>
          <a:prstGeom prst="rect">
            <a:avLst/>
          </a:prstGeom>
          <a:noFill/>
        </p:spPr>
        <p:txBody>
          <a:bodyPr wrap="square">
            <a:spAutoFit/>
          </a:bodyPr>
          <a:lstStyle/>
          <a:p>
            <a:pPr>
              <a:lnSpc>
                <a:spcPct val="20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Objetivo General</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a:p>
            <a:pPr marL="450215" indent="6985">
              <a:lnSpc>
                <a:spcPct val="200000"/>
              </a:lnSpc>
              <a:spcAft>
                <a:spcPts val="800"/>
              </a:spcAft>
            </a:pPr>
            <a:r>
              <a:rPr lang="es-EC" sz="1800" dirty="0">
                <a:effectLst/>
                <a:latin typeface="Arial" panose="020B0604020202020204" pitchFamily="34" charset="0"/>
                <a:ea typeface="Calibri" panose="020F0502020204030204" pitchFamily="34" charset="0"/>
              </a:rPr>
              <a:t>Diseñar, construir y adquirir datos de un banco de pruebas móvil de barras cilíndricas de longitud infinita. </a:t>
            </a:r>
          </a:p>
          <a:p>
            <a:pPr>
              <a:lnSpc>
                <a:spcPct val="20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Objetivos Específicos</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Realizar el cálculo y construcción del sistema de generación y almacenamiento de vapor.</a:t>
            </a: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Realizar el diseño y la implementación del sistema de adquisición de datos.</a:t>
            </a: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Realizar el diseño y la construcción de un bastidor para el banco de pruebas móvil.</a:t>
            </a:r>
          </a:p>
          <a:p>
            <a:pPr marL="342900" lvl="0" indent="-342900">
              <a:lnSpc>
                <a:spcPct val="20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rPr>
              <a:t>Efectuar pruebas de operación y funcionamiento del equipo.</a:t>
            </a:r>
          </a:p>
        </p:txBody>
      </p:sp>
    </p:spTree>
    <p:extLst>
      <p:ext uri="{BB962C8B-B14F-4D97-AF65-F5344CB8AC3E}">
        <p14:creationId xmlns:p14="http://schemas.microsoft.com/office/powerpoint/2010/main" val="1183013529"/>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8A66AA01-6FCD-4552-A4B9-26EA6C07B9FA}"/>
              </a:ext>
            </a:extLst>
          </p:cNvPr>
          <p:cNvSpPr txBox="1"/>
          <p:nvPr/>
        </p:nvSpPr>
        <p:spPr>
          <a:xfrm>
            <a:off x="1967248" y="1088868"/>
            <a:ext cx="609814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Temperatura superficial en la base del reservorio</a:t>
            </a:r>
            <a:endParaRPr lang="es-EC" dirty="0"/>
          </a:p>
        </p:txBody>
      </p:sp>
      <p:pic>
        <p:nvPicPr>
          <p:cNvPr id="8" name="Imagen 7">
            <a:extLst>
              <a:ext uri="{FF2B5EF4-FFF2-40B4-BE49-F238E27FC236}">
                <a16:creationId xmlns:a16="http://schemas.microsoft.com/office/drawing/2014/main" xmlns="" id="{C4DAA070-050E-4751-8342-D75ABB76437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9943" y="1528807"/>
            <a:ext cx="3138739" cy="2506435"/>
          </a:xfrm>
          <a:prstGeom prst="rect">
            <a:avLst/>
          </a:prstGeom>
          <a:noFill/>
          <a:ln>
            <a:noFill/>
          </a:ln>
        </p:spPr>
      </p:pic>
      <p:sp>
        <p:nvSpPr>
          <p:cNvPr id="10" name="CuadroTexto 9">
            <a:extLst>
              <a:ext uri="{FF2B5EF4-FFF2-40B4-BE49-F238E27FC236}">
                <a16:creationId xmlns:a16="http://schemas.microsoft.com/office/drawing/2014/main" xmlns="" id="{97499387-EA27-4B69-BC81-7C2B5CA6F128}"/>
              </a:ext>
            </a:extLst>
          </p:cNvPr>
          <p:cNvSpPr txBox="1"/>
          <p:nvPr/>
        </p:nvSpPr>
        <p:spPr>
          <a:xfrm>
            <a:off x="650869" y="4580413"/>
            <a:ext cx="10540871" cy="878574"/>
          </a:xfrm>
          <a:prstGeom prst="rect">
            <a:avLst/>
          </a:prstGeom>
          <a:noFill/>
        </p:spPr>
        <p:txBody>
          <a:bodyPr wrap="square">
            <a:spAutoFit/>
          </a:bodyPr>
          <a:lstStyle/>
          <a:p>
            <a:pPr>
              <a:lnSpc>
                <a:spcPct val="150000"/>
              </a:lnSpc>
            </a:pPr>
            <a:r>
              <a:rPr lang="es-EC" dirty="0">
                <a:latin typeface="Arial" panose="020B0604020202020204" pitchFamily="34" charset="0"/>
                <a:ea typeface="Calibri" panose="020F0502020204030204" pitchFamily="34" charset="0"/>
              </a:rPr>
              <a:t>C</a:t>
            </a:r>
            <a:r>
              <a:rPr lang="es-EC" sz="1800" dirty="0">
                <a:effectLst/>
                <a:latin typeface="Arial" panose="020B0604020202020204" pitchFamily="34" charset="0"/>
                <a:ea typeface="Calibri" panose="020F0502020204030204" pitchFamily="34" charset="0"/>
              </a:rPr>
              <a:t>on la ayuda de </a:t>
            </a:r>
            <a:r>
              <a:rPr lang="es-EC" dirty="0">
                <a:latin typeface="Arial" panose="020B0604020202020204" pitchFamily="34" charset="0"/>
                <a:ea typeface="Calibri" panose="020F0502020204030204" pitchFamily="34" charset="0"/>
              </a:rPr>
              <a:t>una cámara termográfica</a:t>
            </a:r>
            <a:r>
              <a:rPr lang="es-EC" sz="1800" dirty="0">
                <a:effectLst/>
                <a:latin typeface="Arial" panose="020B0604020202020204" pitchFamily="34" charset="0"/>
                <a:ea typeface="Calibri" panose="020F0502020204030204" pitchFamily="34" charset="0"/>
              </a:rPr>
              <a:t>, se comprueba que la temperatura base de las barras cilíndricas tiene un valor máximo de 119,4 °C.</a:t>
            </a:r>
            <a:endParaRPr lang="es-EC" dirty="0"/>
          </a:p>
        </p:txBody>
      </p:sp>
    </p:spTree>
    <p:extLst>
      <p:ext uri="{BB962C8B-B14F-4D97-AF65-F5344CB8AC3E}">
        <p14:creationId xmlns:p14="http://schemas.microsoft.com/office/powerpoint/2010/main" val="2051687678"/>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66AE1BB9-D8FE-42D2-94E2-A986548D64A3}"/>
              </a:ext>
            </a:extLst>
          </p:cNvPr>
          <p:cNvSpPr txBox="1"/>
          <p:nvPr/>
        </p:nvSpPr>
        <p:spPr>
          <a:xfrm>
            <a:off x="2083157" y="1088868"/>
            <a:ext cx="609814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Temperaturas máxima y mínima en la aleta de cobre</a:t>
            </a:r>
            <a:endParaRPr lang="es-EC" dirty="0"/>
          </a:p>
        </p:txBody>
      </p:sp>
      <p:sp>
        <p:nvSpPr>
          <p:cNvPr id="6" name="CuadroTexto 5">
            <a:extLst>
              <a:ext uri="{FF2B5EF4-FFF2-40B4-BE49-F238E27FC236}">
                <a16:creationId xmlns:a16="http://schemas.microsoft.com/office/drawing/2014/main" xmlns="" id="{CEE2595A-4433-4E9A-97C4-5020000B5344}"/>
              </a:ext>
            </a:extLst>
          </p:cNvPr>
          <p:cNvSpPr txBox="1"/>
          <p:nvPr/>
        </p:nvSpPr>
        <p:spPr>
          <a:xfrm>
            <a:off x="881132" y="4558012"/>
            <a:ext cx="10413640" cy="1294072"/>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comprueba que, en el punto más cercano al reservorio de vapor ubicado a 9,5 cm de distancia, se tiene la temperatura máxima a 86,1°C, y en el punto más lejano ubicado a 95 cm de distancia del mismo, se tiene la temperatura mínima a 30,3°C.</a:t>
            </a:r>
          </a:p>
        </p:txBody>
      </p:sp>
      <p:pic>
        <p:nvPicPr>
          <p:cNvPr id="7" name="Imagen 6">
            <a:extLst>
              <a:ext uri="{FF2B5EF4-FFF2-40B4-BE49-F238E27FC236}">
                <a16:creationId xmlns:a16="http://schemas.microsoft.com/office/drawing/2014/main" xmlns="" id="{43ED0032-C65B-4088-A339-C81CAD4E92B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3157" y="1652951"/>
            <a:ext cx="3232597" cy="2630899"/>
          </a:xfrm>
          <a:prstGeom prst="rect">
            <a:avLst/>
          </a:prstGeom>
          <a:noFill/>
          <a:ln>
            <a:noFill/>
          </a:ln>
        </p:spPr>
      </p:pic>
      <p:pic>
        <p:nvPicPr>
          <p:cNvPr id="8" name="Imagen 7">
            <a:extLst>
              <a:ext uri="{FF2B5EF4-FFF2-40B4-BE49-F238E27FC236}">
                <a16:creationId xmlns:a16="http://schemas.microsoft.com/office/drawing/2014/main" xmlns="" id="{512D666A-CDD5-4962-9557-262713B6943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3772" y="1652952"/>
            <a:ext cx="3232596" cy="2641600"/>
          </a:xfrm>
          <a:prstGeom prst="rect">
            <a:avLst/>
          </a:prstGeom>
          <a:noFill/>
          <a:ln>
            <a:noFill/>
          </a:ln>
        </p:spPr>
      </p:pic>
    </p:spTree>
    <p:extLst>
      <p:ext uri="{BB962C8B-B14F-4D97-AF65-F5344CB8AC3E}">
        <p14:creationId xmlns:p14="http://schemas.microsoft.com/office/powerpoint/2010/main" val="3022507629"/>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BCD5D98F-C6AF-4844-9BA7-9BA6B2026E3B}"/>
              </a:ext>
            </a:extLst>
          </p:cNvPr>
          <p:cNvSpPr txBox="1"/>
          <p:nvPr/>
        </p:nvSpPr>
        <p:spPr>
          <a:xfrm>
            <a:off x="2108916" y="904202"/>
            <a:ext cx="609814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Temperatura máxima y mínima en la aleta de acero </a:t>
            </a:r>
            <a:endParaRPr lang="es-EC" dirty="0"/>
          </a:p>
        </p:txBody>
      </p:sp>
      <p:pic>
        <p:nvPicPr>
          <p:cNvPr id="6" name="Imagen 5">
            <a:extLst>
              <a:ext uri="{FF2B5EF4-FFF2-40B4-BE49-F238E27FC236}">
                <a16:creationId xmlns:a16="http://schemas.microsoft.com/office/drawing/2014/main" xmlns="" id="{7428BC5D-D269-4501-98D2-A53CDED04DD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9325" y="1398178"/>
            <a:ext cx="3128590" cy="2386698"/>
          </a:xfrm>
          <a:prstGeom prst="rect">
            <a:avLst/>
          </a:prstGeom>
          <a:noFill/>
          <a:ln>
            <a:noFill/>
          </a:ln>
        </p:spPr>
      </p:pic>
      <p:pic>
        <p:nvPicPr>
          <p:cNvPr id="7" name="Imagen 6">
            <a:extLst>
              <a:ext uri="{FF2B5EF4-FFF2-40B4-BE49-F238E27FC236}">
                <a16:creationId xmlns:a16="http://schemas.microsoft.com/office/drawing/2014/main" xmlns="" id="{AD4295A8-37B0-49A1-98D8-E8F812F029C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4691" y="1398178"/>
            <a:ext cx="3128590" cy="2386698"/>
          </a:xfrm>
          <a:prstGeom prst="rect">
            <a:avLst/>
          </a:prstGeom>
          <a:noFill/>
          <a:ln>
            <a:noFill/>
          </a:ln>
        </p:spPr>
      </p:pic>
      <p:sp>
        <p:nvSpPr>
          <p:cNvPr id="8" name="CuadroTexto 7">
            <a:extLst>
              <a:ext uri="{FF2B5EF4-FFF2-40B4-BE49-F238E27FC236}">
                <a16:creationId xmlns:a16="http://schemas.microsoft.com/office/drawing/2014/main" xmlns="" id="{4D22960B-3137-4C2B-AE14-75FAA228385A}"/>
              </a:ext>
            </a:extLst>
          </p:cNvPr>
          <p:cNvSpPr txBox="1"/>
          <p:nvPr/>
        </p:nvSpPr>
        <p:spPr>
          <a:xfrm>
            <a:off x="1725769" y="3784876"/>
            <a:ext cx="9787943" cy="1674946"/>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Se comprueba que, en el punto más cercano al reservorio de vapor ubicado a 9,5 cm de distancia, se tiene la temperatura máxima a 63,3°C y en el punto más lejano ubicado a 95 cm de distancia del mismo, se tiene la temperatura mínima a 25,2°C.</a:t>
            </a:r>
          </a:p>
        </p:txBody>
      </p:sp>
    </p:spTree>
    <p:extLst>
      <p:ext uri="{BB962C8B-B14F-4D97-AF65-F5344CB8AC3E}">
        <p14:creationId xmlns:p14="http://schemas.microsoft.com/office/powerpoint/2010/main" val="1924545347"/>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898FD101-D301-4BCD-A976-3416226625FA}"/>
              </a:ext>
            </a:extLst>
          </p:cNvPr>
          <p:cNvSpPr txBox="1"/>
          <p:nvPr/>
        </p:nvSpPr>
        <p:spPr>
          <a:xfrm>
            <a:off x="2224825" y="1088868"/>
            <a:ext cx="609814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Temperatura máxima y mínima en la aleta de bronce</a:t>
            </a:r>
            <a:endParaRPr lang="es-EC" dirty="0"/>
          </a:p>
        </p:txBody>
      </p:sp>
      <p:pic>
        <p:nvPicPr>
          <p:cNvPr id="6" name="Imagen 5">
            <a:extLst>
              <a:ext uri="{FF2B5EF4-FFF2-40B4-BE49-F238E27FC236}">
                <a16:creationId xmlns:a16="http://schemas.microsoft.com/office/drawing/2014/main" xmlns="" id="{86FD125C-D112-4E4D-A2B7-98645274B12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8699" y="1629410"/>
            <a:ext cx="3308310" cy="2690900"/>
          </a:xfrm>
          <a:prstGeom prst="rect">
            <a:avLst/>
          </a:prstGeom>
          <a:noFill/>
          <a:ln>
            <a:noFill/>
          </a:ln>
        </p:spPr>
      </p:pic>
      <p:sp>
        <p:nvSpPr>
          <p:cNvPr id="8" name="CuadroTexto 7">
            <a:extLst>
              <a:ext uri="{FF2B5EF4-FFF2-40B4-BE49-F238E27FC236}">
                <a16:creationId xmlns:a16="http://schemas.microsoft.com/office/drawing/2014/main" xmlns="" id="{B9E8728D-A426-4741-A862-4D1B03A49F8A}"/>
              </a:ext>
            </a:extLst>
          </p:cNvPr>
          <p:cNvSpPr txBox="1"/>
          <p:nvPr/>
        </p:nvSpPr>
        <p:spPr>
          <a:xfrm>
            <a:off x="1481069" y="4320310"/>
            <a:ext cx="10097037" cy="1674946"/>
          </a:xfrm>
          <a:prstGeom prst="rect">
            <a:avLst/>
          </a:prstGeom>
          <a:noFill/>
        </p:spPr>
        <p:txBody>
          <a:bodyPr wrap="square">
            <a:spAutoFit/>
          </a:bodyPr>
          <a:lstStyle/>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Se comprueba que, en el punto más cercano al reservorio de vapor ubicado a 9,5 cm de distancia, se tiene la temperatura máxima a 81°C y en el punto más lejano ubicado a 95 cm de distancia del mismo tiene la temperatura mínima a 26°C.</a:t>
            </a:r>
          </a:p>
        </p:txBody>
      </p:sp>
      <p:pic>
        <p:nvPicPr>
          <p:cNvPr id="9" name="Imagen 8">
            <a:extLst>
              <a:ext uri="{FF2B5EF4-FFF2-40B4-BE49-F238E27FC236}">
                <a16:creationId xmlns:a16="http://schemas.microsoft.com/office/drawing/2014/main" xmlns="" id="{8FD96170-B886-4534-AAC8-454CF92C24F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2314" y="1637894"/>
            <a:ext cx="3308310" cy="2682415"/>
          </a:xfrm>
          <a:prstGeom prst="rect">
            <a:avLst/>
          </a:prstGeom>
          <a:noFill/>
          <a:ln>
            <a:noFill/>
          </a:ln>
        </p:spPr>
      </p:pic>
    </p:spTree>
    <p:extLst>
      <p:ext uri="{BB962C8B-B14F-4D97-AF65-F5344CB8AC3E}">
        <p14:creationId xmlns:p14="http://schemas.microsoft.com/office/powerpoint/2010/main" val="3180126847"/>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CACA694-A4B3-48DB-913A-9EDF45423ECC}"/>
              </a:ext>
            </a:extLst>
          </p:cNvPr>
          <p:cNvSpPr txBox="1"/>
          <p:nvPr/>
        </p:nvSpPr>
        <p:spPr>
          <a:xfrm>
            <a:off x="1327296" y="134045"/>
            <a:ext cx="10199296" cy="738664"/>
          </a:xfrm>
          <a:prstGeom prst="rect">
            <a:avLst/>
          </a:prstGeom>
          <a:noFill/>
        </p:spPr>
        <p:txBody>
          <a:bodyPr wrap="square" rtlCol="0">
            <a:spAutoFit/>
          </a:bodyPr>
          <a:lstStyle/>
          <a:p>
            <a:pPr algn="ctr"/>
            <a:r>
              <a:rPr lang="es-EC" sz="2400" b="1" u="sng" dirty="0"/>
              <a:t>ANÁLISIS DE RESULTADOS </a:t>
            </a:r>
            <a:endParaRPr lang="es-EC" dirty="0"/>
          </a:p>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916946743"/>
              </p:ext>
            </p:extLst>
          </p:nvPr>
        </p:nvGraphicFramePr>
        <p:xfrm>
          <a:off x="6496" y="616087"/>
          <a:ext cx="6096002" cy="6348266"/>
        </p:xfrm>
        <a:graphic>
          <a:graphicData uri="http://schemas.openxmlformats.org/drawingml/2006/table">
            <a:tbl>
              <a:tblPr firstRow="1" firstCol="1" bandRow="1">
                <a:tableStyleId>{21E4AEA4-8DFA-4A89-87EB-49C32662AFE0}</a:tableStyleId>
              </a:tblPr>
              <a:tblGrid>
                <a:gridCol w="1113966">
                  <a:extLst>
                    <a:ext uri="{9D8B030D-6E8A-4147-A177-3AD203B41FA5}">
                      <a16:colId xmlns:a16="http://schemas.microsoft.com/office/drawing/2014/main" xmlns="" val="20000"/>
                    </a:ext>
                  </a:extLst>
                </a:gridCol>
                <a:gridCol w="1546726">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911310">
                  <a:extLst>
                    <a:ext uri="{9D8B030D-6E8A-4147-A177-3AD203B41FA5}">
                      <a16:colId xmlns:a16="http://schemas.microsoft.com/office/drawing/2014/main" xmlns="" val="20003"/>
                    </a:ext>
                  </a:extLst>
                </a:gridCol>
              </a:tblGrid>
              <a:tr h="366762">
                <a:tc gridSpan="4">
                  <a:txBody>
                    <a:bodyPr/>
                    <a:lstStyle/>
                    <a:p>
                      <a:pPr indent="457200" algn="ctr">
                        <a:lnSpc>
                          <a:spcPct val="200000"/>
                        </a:lnSpc>
                        <a:spcAft>
                          <a:spcPts val="0"/>
                        </a:spcAft>
                      </a:pPr>
                      <a:r>
                        <a:rPr lang="es-EC" sz="1400" dirty="0">
                          <a:effectLst/>
                        </a:rPr>
                        <a:t>Temperaturas en estado estable</a:t>
                      </a:r>
                      <a:endParaRPr lang="es-EC" sz="1400" dirty="0">
                        <a:effectLst/>
                        <a:latin typeface="Arial" panose="020B0604020202020204" pitchFamily="34" charset="0"/>
                        <a:ea typeface="Calibri" panose="020F0502020204030204" pitchFamily="34" charset="0"/>
                      </a:endParaRPr>
                    </a:p>
                  </a:txBody>
                  <a:tcPr marL="32965" marR="32965"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66762">
                <a:tc>
                  <a:txBody>
                    <a:bodyPr/>
                    <a:lstStyle/>
                    <a:p>
                      <a:pPr algn="ctr">
                        <a:lnSpc>
                          <a:spcPct val="150000"/>
                        </a:lnSpc>
                      </a:pPr>
                      <a:r>
                        <a:rPr lang="es-EC" sz="1400" dirty="0">
                          <a:effectLst/>
                          <a:latin typeface="Arial" panose="020B0604020202020204" pitchFamily="34" charset="0"/>
                        </a:rPr>
                        <a:t>Posición</a:t>
                      </a:r>
                    </a:p>
                  </a:txBody>
                  <a:tcPr marL="32965" marR="32965" marT="0" marB="0" anchor="ctr"/>
                </a:tc>
                <a:tc>
                  <a:txBody>
                    <a:bodyPr/>
                    <a:lstStyle/>
                    <a:p>
                      <a:pPr indent="457200" algn="ctr">
                        <a:lnSpc>
                          <a:spcPct val="200000"/>
                        </a:lnSpc>
                        <a:spcAft>
                          <a:spcPts val="0"/>
                        </a:spcAft>
                      </a:pPr>
                      <a:r>
                        <a:rPr lang="es-EC" sz="1400" b="1" dirty="0">
                          <a:effectLst/>
                        </a:rPr>
                        <a:t>Cobre</a:t>
                      </a:r>
                      <a:endParaRPr lang="es-EC" sz="1400" b="1"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b="1" dirty="0">
                          <a:effectLst/>
                        </a:rPr>
                        <a:t>Acero</a:t>
                      </a:r>
                      <a:endParaRPr lang="es-EC" sz="1400" b="1"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b="1" dirty="0">
                          <a:effectLst/>
                        </a:rPr>
                        <a:t>Bronce</a:t>
                      </a:r>
                      <a:endParaRPr lang="es-EC" sz="1400" b="1"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1"/>
                  </a:ext>
                </a:extLst>
              </a:tr>
              <a:tr h="366762">
                <a:tc>
                  <a:txBody>
                    <a:bodyPr/>
                    <a:lstStyle/>
                    <a:p>
                      <a:pPr indent="457200" algn="ctr">
                        <a:lnSpc>
                          <a:spcPct val="200000"/>
                        </a:lnSpc>
                        <a:spcAft>
                          <a:spcPts val="0"/>
                        </a:spcAft>
                      </a:pPr>
                      <a:r>
                        <a:rPr lang="es-EC" sz="1400" dirty="0">
                          <a:effectLst/>
                        </a:rPr>
                        <a:t>T1</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90,7</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64,2</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79</a:t>
                      </a:r>
                      <a:endParaRPr lang="es-EC" sz="140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2"/>
                  </a:ext>
                </a:extLst>
              </a:tr>
              <a:tr h="366762">
                <a:tc>
                  <a:txBody>
                    <a:bodyPr/>
                    <a:lstStyle/>
                    <a:p>
                      <a:pPr indent="457200" algn="ctr">
                        <a:lnSpc>
                          <a:spcPct val="200000"/>
                        </a:lnSpc>
                        <a:spcAft>
                          <a:spcPts val="0"/>
                        </a:spcAft>
                      </a:pPr>
                      <a:r>
                        <a:rPr lang="es-EC" sz="1400">
                          <a:effectLst/>
                        </a:rPr>
                        <a:t>T2</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77,69</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46</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60,8</a:t>
                      </a:r>
                      <a:endParaRPr lang="es-EC" sz="140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3"/>
                  </a:ext>
                </a:extLst>
              </a:tr>
              <a:tr h="366762">
                <a:tc>
                  <a:txBody>
                    <a:bodyPr/>
                    <a:lstStyle/>
                    <a:p>
                      <a:pPr indent="457200" algn="ctr">
                        <a:lnSpc>
                          <a:spcPct val="200000"/>
                        </a:lnSpc>
                        <a:spcAft>
                          <a:spcPts val="0"/>
                        </a:spcAft>
                      </a:pPr>
                      <a:r>
                        <a:rPr lang="es-EC" sz="1400">
                          <a:effectLst/>
                        </a:rPr>
                        <a:t>T3</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66,3</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37,3</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48,7</a:t>
                      </a:r>
                      <a:endParaRPr lang="es-EC" sz="140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4"/>
                  </a:ext>
                </a:extLst>
              </a:tr>
              <a:tr h="366762">
                <a:tc>
                  <a:txBody>
                    <a:bodyPr/>
                    <a:lstStyle/>
                    <a:p>
                      <a:pPr indent="457200" algn="ctr">
                        <a:lnSpc>
                          <a:spcPct val="200000"/>
                        </a:lnSpc>
                        <a:spcAft>
                          <a:spcPts val="0"/>
                        </a:spcAft>
                      </a:pPr>
                      <a:r>
                        <a:rPr lang="es-EC" sz="1400">
                          <a:effectLst/>
                        </a:rPr>
                        <a:t>T4</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56,8</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29,1</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38,9</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5"/>
                  </a:ext>
                </a:extLst>
              </a:tr>
              <a:tr h="366762">
                <a:tc>
                  <a:txBody>
                    <a:bodyPr/>
                    <a:lstStyle/>
                    <a:p>
                      <a:pPr indent="457200" algn="ctr">
                        <a:lnSpc>
                          <a:spcPct val="200000"/>
                        </a:lnSpc>
                        <a:spcAft>
                          <a:spcPts val="0"/>
                        </a:spcAft>
                      </a:pPr>
                      <a:r>
                        <a:rPr lang="es-EC" sz="1400">
                          <a:effectLst/>
                        </a:rPr>
                        <a:t>T5</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49,6</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26</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35,8</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6"/>
                  </a:ext>
                </a:extLst>
              </a:tr>
              <a:tr h="366762">
                <a:tc>
                  <a:txBody>
                    <a:bodyPr/>
                    <a:lstStyle/>
                    <a:p>
                      <a:pPr indent="457200" algn="ctr">
                        <a:lnSpc>
                          <a:spcPct val="200000"/>
                        </a:lnSpc>
                        <a:spcAft>
                          <a:spcPts val="0"/>
                        </a:spcAft>
                      </a:pPr>
                      <a:r>
                        <a:rPr lang="es-EC" sz="1400">
                          <a:effectLst/>
                        </a:rPr>
                        <a:t>T6</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44,1</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23,5</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31,9</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7"/>
                  </a:ext>
                </a:extLst>
              </a:tr>
              <a:tr h="366762">
                <a:tc>
                  <a:txBody>
                    <a:bodyPr/>
                    <a:lstStyle/>
                    <a:p>
                      <a:pPr indent="457200" algn="ctr">
                        <a:lnSpc>
                          <a:spcPct val="200000"/>
                        </a:lnSpc>
                        <a:spcAft>
                          <a:spcPts val="0"/>
                        </a:spcAft>
                      </a:pPr>
                      <a:r>
                        <a:rPr lang="es-EC" sz="1400">
                          <a:effectLst/>
                        </a:rPr>
                        <a:t>T7</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38,1</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23,6</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28,5</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8"/>
                  </a:ext>
                </a:extLst>
              </a:tr>
              <a:tr h="366762">
                <a:tc>
                  <a:txBody>
                    <a:bodyPr/>
                    <a:lstStyle/>
                    <a:p>
                      <a:pPr indent="457200" algn="ctr">
                        <a:lnSpc>
                          <a:spcPct val="200000"/>
                        </a:lnSpc>
                        <a:spcAft>
                          <a:spcPts val="0"/>
                        </a:spcAft>
                      </a:pPr>
                      <a:r>
                        <a:rPr lang="es-EC" sz="1400">
                          <a:effectLst/>
                        </a:rPr>
                        <a:t>T8</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34,1</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23,4</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28,6</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09"/>
                  </a:ext>
                </a:extLst>
              </a:tr>
              <a:tr h="366762">
                <a:tc>
                  <a:txBody>
                    <a:bodyPr/>
                    <a:lstStyle/>
                    <a:p>
                      <a:pPr indent="457200" algn="ctr">
                        <a:lnSpc>
                          <a:spcPct val="200000"/>
                        </a:lnSpc>
                        <a:spcAft>
                          <a:spcPts val="0"/>
                        </a:spcAft>
                      </a:pPr>
                      <a:r>
                        <a:rPr lang="es-EC" sz="1400">
                          <a:effectLst/>
                        </a:rPr>
                        <a:t>T9</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31</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23,7</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26,8</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10"/>
                  </a:ext>
                </a:extLst>
              </a:tr>
              <a:tr h="366762">
                <a:tc>
                  <a:txBody>
                    <a:bodyPr/>
                    <a:lstStyle/>
                    <a:p>
                      <a:pPr indent="457200" algn="ctr">
                        <a:lnSpc>
                          <a:spcPct val="200000"/>
                        </a:lnSpc>
                        <a:spcAft>
                          <a:spcPts val="0"/>
                        </a:spcAft>
                      </a:pPr>
                      <a:r>
                        <a:rPr lang="es-EC" sz="1400">
                          <a:effectLst/>
                        </a:rPr>
                        <a:t>T10</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29</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23,5</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26,4</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11"/>
                  </a:ext>
                </a:extLst>
              </a:tr>
              <a:tr h="800906">
                <a:tc>
                  <a:txBody>
                    <a:bodyPr/>
                    <a:lstStyle/>
                    <a:p>
                      <a:pPr indent="457200" algn="ctr">
                        <a:lnSpc>
                          <a:spcPct val="200000"/>
                        </a:lnSpc>
                        <a:spcAft>
                          <a:spcPts val="0"/>
                        </a:spcAft>
                      </a:pPr>
                      <a:r>
                        <a:rPr lang="es-EC" sz="1400">
                          <a:effectLst/>
                        </a:rPr>
                        <a:t>Tamb</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23,1</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23,1</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23,1</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12"/>
                  </a:ext>
                </a:extLst>
              </a:tr>
              <a:tr h="366762">
                <a:tc>
                  <a:txBody>
                    <a:bodyPr/>
                    <a:lstStyle/>
                    <a:p>
                      <a:pPr indent="457200" algn="ctr">
                        <a:lnSpc>
                          <a:spcPct val="200000"/>
                        </a:lnSpc>
                        <a:spcAft>
                          <a:spcPts val="0"/>
                        </a:spcAft>
                      </a:pPr>
                      <a:r>
                        <a:rPr lang="es-EC" sz="1400">
                          <a:effectLst/>
                        </a:rPr>
                        <a:t>Tbas</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115</a:t>
                      </a:r>
                      <a:endParaRPr lang="es-EC" sz="1400" dirty="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a:effectLst/>
                        </a:rPr>
                        <a:t>115</a:t>
                      </a:r>
                      <a:endParaRPr lang="es-EC" sz="1400">
                        <a:effectLst/>
                        <a:latin typeface="Arial" panose="020B0604020202020204" pitchFamily="34" charset="0"/>
                        <a:ea typeface="Calibri" panose="020F0502020204030204" pitchFamily="34" charset="0"/>
                      </a:endParaRPr>
                    </a:p>
                  </a:txBody>
                  <a:tcPr marL="32965" marR="32965" marT="0" marB="0" anchor="ctr"/>
                </a:tc>
                <a:tc>
                  <a:txBody>
                    <a:bodyPr/>
                    <a:lstStyle/>
                    <a:p>
                      <a:pPr indent="457200" algn="ctr">
                        <a:lnSpc>
                          <a:spcPct val="200000"/>
                        </a:lnSpc>
                        <a:spcAft>
                          <a:spcPts val="0"/>
                        </a:spcAft>
                      </a:pPr>
                      <a:r>
                        <a:rPr lang="es-EC" sz="1400" dirty="0">
                          <a:effectLst/>
                        </a:rPr>
                        <a:t>115</a:t>
                      </a:r>
                      <a:endParaRPr lang="es-EC" sz="1400" dirty="0">
                        <a:effectLst/>
                        <a:latin typeface="Arial" panose="020B0604020202020204" pitchFamily="34" charset="0"/>
                        <a:ea typeface="Calibri" panose="020F0502020204030204" pitchFamily="34" charset="0"/>
                      </a:endParaRPr>
                    </a:p>
                  </a:txBody>
                  <a:tcPr marL="32965" marR="32965" marT="0" marB="0" anchor="ctr"/>
                </a:tc>
                <a:extLst>
                  <a:ext uri="{0D108BD9-81ED-4DB2-BD59-A6C34878D82A}">
                    <a16:rowId xmlns:a16="http://schemas.microsoft.com/office/drawing/2014/main" xmlns="" val="10013"/>
                  </a:ext>
                </a:extLst>
              </a:tr>
            </a:tbl>
          </a:graphicData>
        </a:graphic>
      </p:graphicFrame>
      <p:pic>
        <p:nvPicPr>
          <p:cNvPr id="5" name="Imagen 4"/>
          <p:cNvPicPr/>
          <p:nvPr/>
        </p:nvPicPr>
        <p:blipFill>
          <a:blip r:embed="rId3"/>
          <a:stretch>
            <a:fillRect/>
          </a:stretch>
        </p:blipFill>
        <p:spPr>
          <a:xfrm>
            <a:off x="6102499" y="616086"/>
            <a:ext cx="6089501" cy="6050855"/>
          </a:xfrm>
          <a:prstGeom prst="rect">
            <a:avLst/>
          </a:prstGeom>
        </p:spPr>
      </p:pic>
    </p:spTree>
    <p:extLst>
      <p:ext uri="{BB962C8B-B14F-4D97-AF65-F5344CB8AC3E}">
        <p14:creationId xmlns:p14="http://schemas.microsoft.com/office/powerpoint/2010/main" val="2854605193"/>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45849"/>
            <a:ext cx="10972800" cy="1143000"/>
          </a:xfrm>
        </p:spPr>
        <p:txBody>
          <a:bodyPr/>
          <a:lstStyle/>
          <a:p>
            <a:pPr algn="ctr"/>
            <a:r>
              <a:rPr lang="es-EC" sz="2400" dirty="0">
                <a:solidFill>
                  <a:schemeClr val="tx1"/>
                </a:solidFill>
                <a:effectLst/>
                <a:latin typeface="Arial" panose="020B0604020202020204" pitchFamily="34" charset="0"/>
                <a:ea typeface="Calibri" panose="020F0502020204030204" pitchFamily="34" charset="0"/>
              </a:rPr>
              <a:t>Longitud infinitamente larga para las aletas</a:t>
            </a:r>
            <a:endParaRPr lang="es-EC" sz="24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070123303"/>
              </p:ext>
            </p:extLst>
          </p:nvPr>
        </p:nvGraphicFramePr>
        <p:xfrm>
          <a:off x="2552700" y="853225"/>
          <a:ext cx="6883401" cy="1906334"/>
        </p:xfrm>
        <a:graphic>
          <a:graphicData uri="http://schemas.openxmlformats.org/drawingml/2006/table">
            <a:tbl>
              <a:tblPr firstRow="1" firstCol="1" bandRow="1">
                <a:tableStyleId>{21E4AEA4-8DFA-4A89-87EB-49C32662AFE0}</a:tableStyleId>
              </a:tblPr>
              <a:tblGrid>
                <a:gridCol w="2405677">
                  <a:extLst>
                    <a:ext uri="{9D8B030D-6E8A-4147-A177-3AD203B41FA5}">
                      <a16:colId xmlns:a16="http://schemas.microsoft.com/office/drawing/2014/main" xmlns="" val="20000"/>
                    </a:ext>
                  </a:extLst>
                </a:gridCol>
                <a:gridCol w="1931566">
                  <a:extLst>
                    <a:ext uri="{9D8B030D-6E8A-4147-A177-3AD203B41FA5}">
                      <a16:colId xmlns:a16="http://schemas.microsoft.com/office/drawing/2014/main" xmlns="" val="20001"/>
                    </a:ext>
                  </a:extLst>
                </a:gridCol>
                <a:gridCol w="1194338">
                  <a:extLst>
                    <a:ext uri="{9D8B030D-6E8A-4147-A177-3AD203B41FA5}">
                      <a16:colId xmlns:a16="http://schemas.microsoft.com/office/drawing/2014/main" xmlns="" val="20002"/>
                    </a:ext>
                  </a:extLst>
                </a:gridCol>
                <a:gridCol w="1351820">
                  <a:extLst>
                    <a:ext uri="{9D8B030D-6E8A-4147-A177-3AD203B41FA5}">
                      <a16:colId xmlns:a16="http://schemas.microsoft.com/office/drawing/2014/main" xmlns="" val="20003"/>
                    </a:ext>
                  </a:extLst>
                </a:gridCol>
              </a:tblGrid>
              <a:tr h="293307">
                <a:tc>
                  <a:txBody>
                    <a:bodyPr/>
                    <a:lstStyle/>
                    <a:p>
                      <a:pPr indent="457200" algn="ctr">
                        <a:lnSpc>
                          <a:spcPct val="150000"/>
                        </a:lnSpc>
                        <a:spcAft>
                          <a:spcPts val="0"/>
                        </a:spcAft>
                      </a:pPr>
                      <a:r>
                        <a:rPr lang="es-EC" sz="1400" dirty="0">
                          <a:effectLst/>
                        </a:rPr>
                        <a:t>Experimental</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Longitud (m)</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err="1">
                          <a:effectLst/>
                        </a:rPr>
                        <a:t>mL</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err="1">
                          <a:effectLst/>
                        </a:rPr>
                        <a:t>tanh</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000"/>
                  </a:ext>
                </a:extLst>
              </a:tr>
              <a:tr h="499840">
                <a:tc>
                  <a:txBody>
                    <a:bodyPr/>
                    <a:lstStyle/>
                    <a:p>
                      <a:pPr indent="457200" algn="ctr">
                        <a:lnSpc>
                          <a:spcPct val="150000"/>
                        </a:lnSpc>
                        <a:spcAft>
                          <a:spcPts val="0"/>
                        </a:spcAft>
                      </a:pPr>
                      <a:r>
                        <a:rPr lang="es-EC" sz="1400" dirty="0">
                          <a:effectLst/>
                        </a:rPr>
                        <a:t>Cobre</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2,565</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7,11</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0,99999</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001"/>
                  </a:ext>
                </a:extLst>
              </a:tr>
              <a:tr h="586614">
                <a:tc>
                  <a:txBody>
                    <a:bodyPr/>
                    <a:lstStyle/>
                    <a:p>
                      <a:pPr indent="457200" algn="ctr">
                        <a:lnSpc>
                          <a:spcPct val="150000"/>
                        </a:lnSpc>
                        <a:spcAft>
                          <a:spcPts val="0"/>
                        </a:spcAft>
                      </a:pPr>
                      <a:r>
                        <a:rPr lang="es-EC" sz="1400">
                          <a:effectLst/>
                        </a:rPr>
                        <a:t>Acero</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a:effectLst/>
                        </a:rPr>
                        <a:t>1,045</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7,65</a:t>
                      </a:r>
                      <a:endParaRPr lang="es-EC" sz="1400" dirty="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0,999999</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002"/>
                  </a:ext>
                </a:extLst>
              </a:tr>
              <a:tr h="499840">
                <a:tc>
                  <a:txBody>
                    <a:bodyPr/>
                    <a:lstStyle/>
                    <a:p>
                      <a:pPr indent="457200" algn="ctr">
                        <a:lnSpc>
                          <a:spcPct val="150000"/>
                        </a:lnSpc>
                        <a:spcAft>
                          <a:spcPts val="0"/>
                        </a:spcAft>
                      </a:pPr>
                      <a:r>
                        <a:rPr lang="es-EC" sz="1400">
                          <a:effectLst/>
                        </a:rPr>
                        <a:t>Bronce</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a:effectLst/>
                        </a:rPr>
                        <a:t>1,615</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a:effectLst/>
                        </a:rPr>
                        <a:t>6,86</a:t>
                      </a:r>
                      <a:endParaRPr lang="es-EC" sz="1400">
                        <a:effectLst/>
                        <a:latin typeface="Arial" panose="020B0604020202020204" pitchFamily="34" charset="0"/>
                        <a:ea typeface="Calibri" panose="020F0502020204030204" pitchFamily="34" charset="0"/>
                      </a:endParaRPr>
                    </a:p>
                  </a:txBody>
                  <a:tcPr marL="68580" marR="68580" marT="0" marB="0" anchor="ctr"/>
                </a:tc>
                <a:tc>
                  <a:txBody>
                    <a:bodyPr/>
                    <a:lstStyle/>
                    <a:p>
                      <a:pPr indent="457200" algn="ctr">
                        <a:lnSpc>
                          <a:spcPct val="150000"/>
                        </a:lnSpc>
                        <a:spcAft>
                          <a:spcPts val="0"/>
                        </a:spcAft>
                      </a:pPr>
                      <a:r>
                        <a:rPr lang="es-EC" sz="1400" dirty="0">
                          <a:effectLst/>
                        </a:rPr>
                        <a:t>0,99999</a:t>
                      </a:r>
                      <a:endParaRPr lang="es-EC" sz="14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003"/>
                  </a:ext>
                </a:extLst>
              </a:tr>
            </a:tbl>
          </a:graphicData>
        </a:graphic>
      </p:graphicFrame>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58" t="18333" r="763" b="35609"/>
          <a:stretch/>
        </p:blipFill>
        <p:spPr>
          <a:xfrm>
            <a:off x="292100" y="2759559"/>
            <a:ext cx="11899900" cy="3158641"/>
          </a:xfrm>
          <a:prstGeom prst="rect">
            <a:avLst/>
          </a:prstGeom>
        </p:spPr>
      </p:pic>
      <p:cxnSp>
        <p:nvCxnSpPr>
          <p:cNvPr id="6" name="Conector recto 5"/>
          <p:cNvCxnSpPr/>
          <p:nvPr/>
        </p:nvCxnSpPr>
        <p:spPr>
          <a:xfrm flipV="1">
            <a:off x="8763000" y="3466935"/>
            <a:ext cx="0" cy="533565"/>
          </a:xfrm>
          <a:prstGeom prst="line">
            <a:avLst/>
          </a:prstGeom>
        </p:spPr>
        <p:style>
          <a:lnRef idx="1">
            <a:schemeClr val="dk1"/>
          </a:lnRef>
          <a:fillRef idx="0">
            <a:schemeClr val="dk1"/>
          </a:fillRef>
          <a:effectRef idx="0">
            <a:schemeClr val="dk1"/>
          </a:effectRef>
          <a:fontRef idx="minor">
            <a:schemeClr val="tx1"/>
          </a:fontRef>
        </p:style>
      </p:cxnSp>
      <p:cxnSp>
        <p:nvCxnSpPr>
          <p:cNvPr id="9" name="Conector recto de flecha 8"/>
          <p:cNvCxnSpPr/>
          <p:nvPr/>
        </p:nvCxnSpPr>
        <p:spPr>
          <a:xfrm flipH="1">
            <a:off x="444500" y="3733717"/>
            <a:ext cx="83185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CuadroTexto 9"/>
          <p:cNvSpPr txBox="1"/>
          <p:nvPr/>
        </p:nvSpPr>
        <p:spPr>
          <a:xfrm>
            <a:off x="3325037" y="3364385"/>
            <a:ext cx="3574509" cy="369332"/>
          </a:xfrm>
          <a:prstGeom prst="rect">
            <a:avLst/>
          </a:prstGeom>
          <a:noFill/>
        </p:spPr>
        <p:txBody>
          <a:bodyPr wrap="square" rtlCol="0">
            <a:spAutoFit/>
          </a:bodyPr>
          <a:lstStyle/>
          <a:p>
            <a:r>
              <a:rPr lang="es-EC" dirty="0"/>
              <a:t>Longitud infinitamente larga</a:t>
            </a:r>
          </a:p>
        </p:txBody>
      </p:sp>
    </p:spTree>
    <p:extLst>
      <p:ext uri="{BB962C8B-B14F-4D97-AF65-F5344CB8AC3E}">
        <p14:creationId xmlns:p14="http://schemas.microsoft.com/office/powerpoint/2010/main" val="140884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09538"/>
            <a:ext cx="11315700" cy="1143000"/>
          </a:xfrm>
        </p:spPr>
        <p:txBody>
          <a:bodyPr/>
          <a:lstStyle/>
          <a:p>
            <a:pPr algn="ctr"/>
            <a:r>
              <a:rPr lang="es-EC" sz="2400" dirty="0">
                <a:solidFill>
                  <a:schemeClr val="tx1"/>
                </a:solidFill>
                <a:effectLst/>
              </a:rPr>
              <a:t>Distribución de temperaturas experimental y teórica para la barra de cobre</a:t>
            </a:r>
            <a:endParaRPr lang="es-EC" sz="2400" dirty="0">
              <a:solidFill>
                <a:schemeClr val="tx1"/>
              </a:solidFill>
            </a:endParaRPr>
          </a:p>
        </p:txBody>
      </p:sp>
      <p:pic>
        <p:nvPicPr>
          <p:cNvPr id="3" name="Imagen 2"/>
          <p:cNvPicPr/>
          <p:nvPr/>
        </p:nvPicPr>
        <p:blipFill>
          <a:blip r:embed="rId2"/>
          <a:stretch>
            <a:fillRect/>
          </a:stretch>
        </p:blipFill>
        <p:spPr>
          <a:xfrm>
            <a:off x="5252028" y="681037"/>
            <a:ext cx="6939972" cy="5275263"/>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89899163"/>
              </p:ext>
            </p:extLst>
          </p:nvPr>
        </p:nvGraphicFramePr>
        <p:xfrm>
          <a:off x="380998" y="681039"/>
          <a:ext cx="4966856" cy="5428817"/>
        </p:xfrm>
        <a:graphic>
          <a:graphicData uri="http://schemas.openxmlformats.org/drawingml/2006/table">
            <a:tbl>
              <a:tblPr>
                <a:tableStyleId>{073A0DAA-6AF3-43AB-8588-CEC1D06C72B9}</a:tableStyleId>
              </a:tblPr>
              <a:tblGrid>
                <a:gridCol w="1241714">
                  <a:extLst>
                    <a:ext uri="{9D8B030D-6E8A-4147-A177-3AD203B41FA5}">
                      <a16:colId xmlns:a16="http://schemas.microsoft.com/office/drawing/2014/main" xmlns="" val="20000"/>
                    </a:ext>
                  </a:extLst>
                </a:gridCol>
                <a:gridCol w="1241714">
                  <a:extLst>
                    <a:ext uri="{9D8B030D-6E8A-4147-A177-3AD203B41FA5}">
                      <a16:colId xmlns:a16="http://schemas.microsoft.com/office/drawing/2014/main" xmlns="" val="20001"/>
                    </a:ext>
                  </a:extLst>
                </a:gridCol>
                <a:gridCol w="1241714">
                  <a:extLst>
                    <a:ext uri="{9D8B030D-6E8A-4147-A177-3AD203B41FA5}">
                      <a16:colId xmlns:a16="http://schemas.microsoft.com/office/drawing/2014/main" xmlns="" val="20002"/>
                    </a:ext>
                  </a:extLst>
                </a:gridCol>
                <a:gridCol w="1241714">
                  <a:extLst>
                    <a:ext uri="{9D8B030D-6E8A-4147-A177-3AD203B41FA5}">
                      <a16:colId xmlns:a16="http://schemas.microsoft.com/office/drawing/2014/main" xmlns="" val="20003"/>
                    </a:ext>
                  </a:extLst>
                </a:gridCol>
              </a:tblGrid>
              <a:tr h="334287">
                <a:tc rowSpan="2">
                  <a:txBody>
                    <a:bodyPr/>
                    <a:lstStyle/>
                    <a:p>
                      <a:pPr algn="ctr" fontAlgn="b"/>
                      <a:r>
                        <a:rPr lang="es-EC" sz="1400" b="1" u="none" strike="noStrike" dirty="0">
                          <a:effectLst/>
                        </a:rPr>
                        <a:t>Posición [m]</a:t>
                      </a:r>
                      <a:endParaRPr lang="es-EC" sz="1400" b="1" i="0" u="none" strike="noStrike" dirty="0">
                        <a:solidFill>
                          <a:srgbClr val="000000"/>
                        </a:solidFill>
                        <a:effectLst/>
                        <a:latin typeface="Calibri" panose="020F0502020204030204" pitchFamily="34" charset="0"/>
                      </a:endParaRPr>
                    </a:p>
                  </a:txBody>
                  <a:tcPr marL="9525" marR="9525" marT="9525" marB="0">
                    <a:solidFill>
                      <a:srgbClr val="FC846C"/>
                    </a:solidFill>
                  </a:tcPr>
                </a:tc>
                <a:tc gridSpan="2">
                  <a:txBody>
                    <a:bodyPr/>
                    <a:lstStyle/>
                    <a:p>
                      <a:pPr algn="ctr" fontAlgn="b"/>
                      <a:r>
                        <a:rPr lang="es-EC" sz="1400" b="1" u="none" strike="noStrike" dirty="0">
                          <a:effectLst/>
                        </a:rPr>
                        <a:t>Temperaturas</a:t>
                      </a:r>
                      <a:endParaRPr lang="es-EC" sz="1400" b="1" i="0" u="none" strike="noStrike" dirty="0">
                        <a:solidFill>
                          <a:srgbClr val="000000"/>
                        </a:solidFill>
                        <a:effectLst/>
                        <a:latin typeface="Calibri" panose="020F0502020204030204" pitchFamily="34" charset="0"/>
                      </a:endParaRPr>
                    </a:p>
                  </a:txBody>
                  <a:tcPr marL="9525" marR="9525" marT="9525" marB="0">
                    <a:solidFill>
                      <a:srgbClr val="FC846C"/>
                    </a:solidFill>
                  </a:tcPr>
                </a:tc>
                <a:tc hMerge="1">
                  <a:txBody>
                    <a:bodyPr/>
                    <a:lstStyle/>
                    <a:p>
                      <a:endParaRPr lang="es-EC"/>
                    </a:p>
                  </a:txBody>
                  <a:tcPr/>
                </a:tc>
                <a:tc rowSpan="2">
                  <a:txBody>
                    <a:bodyPr/>
                    <a:lstStyle/>
                    <a:p>
                      <a:pPr algn="ctr" fontAlgn="b"/>
                      <a:r>
                        <a:rPr lang="es-EC" sz="1400" b="1" u="none" strike="noStrike" dirty="0">
                          <a:effectLst/>
                        </a:rPr>
                        <a:t>Error relativo</a:t>
                      </a:r>
                      <a:endParaRPr lang="es-EC" sz="1400" b="1" i="0" u="none" strike="noStrike" dirty="0">
                        <a:solidFill>
                          <a:srgbClr val="000000"/>
                        </a:solidFill>
                        <a:effectLst/>
                        <a:latin typeface="Calibri" panose="020F0502020204030204" pitchFamily="34" charset="0"/>
                      </a:endParaRPr>
                    </a:p>
                  </a:txBody>
                  <a:tcPr marL="9525" marR="9525" marT="9525" marB="0">
                    <a:solidFill>
                      <a:srgbClr val="FC846C"/>
                    </a:solidFill>
                  </a:tcPr>
                </a:tc>
                <a:extLst>
                  <a:ext uri="{0D108BD9-81ED-4DB2-BD59-A6C34878D82A}">
                    <a16:rowId xmlns:a16="http://schemas.microsoft.com/office/drawing/2014/main" xmlns="" val="10000"/>
                  </a:ext>
                </a:extLst>
              </a:tr>
              <a:tr h="899232">
                <a:tc vMerge="1">
                  <a:txBody>
                    <a:bodyPr/>
                    <a:lstStyle/>
                    <a:p>
                      <a:endParaRPr lang="es-EC"/>
                    </a:p>
                  </a:txBody>
                  <a:tcPr/>
                </a:tc>
                <a:tc>
                  <a:txBody>
                    <a:bodyPr/>
                    <a:lstStyle/>
                    <a:p>
                      <a:pPr algn="ctr" fontAlgn="b"/>
                      <a:r>
                        <a:rPr lang="es-EC" sz="1400" b="1" u="none" strike="noStrike" dirty="0">
                          <a:effectLst/>
                        </a:rPr>
                        <a:t>Tteórico [°C]</a:t>
                      </a:r>
                      <a:endParaRPr lang="es-EC" sz="1400" b="1" i="0" u="none" strike="noStrike" dirty="0">
                        <a:solidFill>
                          <a:srgbClr val="000000"/>
                        </a:solidFill>
                        <a:effectLst/>
                        <a:latin typeface="Calibri" panose="020F0502020204030204" pitchFamily="34" charset="0"/>
                      </a:endParaRPr>
                    </a:p>
                  </a:txBody>
                  <a:tcPr marL="9525" marR="9525" marT="9525" marB="0">
                    <a:solidFill>
                      <a:srgbClr val="FC846C"/>
                    </a:solidFill>
                  </a:tcPr>
                </a:tc>
                <a:tc>
                  <a:txBody>
                    <a:bodyPr/>
                    <a:lstStyle/>
                    <a:p>
                      <a:pPr algn="ctr" fontAlgn="b"/>
                      <a:r>
                        <a:rPr lang="es-EC" sz="1400" b="1" u="none" strike="noStrike" dirty="0">
                          <a:effectLst/>
                        </a:rPr>
                        <a:t>T experimental [°C]</a:t>
                      </a:r>
                      <a:endParaRPr lang="es-EC" sz="1400" b="1" i="0" u="none" strike="noStrike" dirty="0">
                        <a:solidFill>
                          <a:srgbClr val="000000"/>
                        </a:solidFill>
                        <a:effectLst/>
                        <a:latin typeface="Calibri" panose="020F0502020204030204" pitchFamily="34" charset="0"/>
                      </a:endParaRPr>
                    </a:p>
                  </a:txBody>
                  <a:tcPr marL="9525" marR="9525" marT="9525" marB="0">
                    <a:solidFill>
                      <a:srgbClr val="FC846C"/>
                    </a:solidFill>
                  </a:tcPr>
                </a:tc>
                <a:tc vMerge="1">
                  <a:txBody>
                    <a:bodyPr/>
                    <a:lstStyle/>
                    <a:p>
                      <a:pPr algn="ctr" fontAlgn="b"/>
                      <a:endParaRPr lang="es-EC" sz="1400" b="1" i="0" u="none" strike="noStrike" dirty="0">
                        <a:solidFill>
                          <a:srgbClr val="000000"/>
                        </a:solidFill>
                        <a:effectLst/>
                        <a:latin typeface="Calibri" panose="020F0502020204030204" pitchFamily="34" charset="0"/>
                      </a:endParaRPr>
                    </a:p>
                  </a:txBody>
                  <a:tcPr marL="9525" marR="9525" marT="9525" marB="0">
                    <a:solidFill>
                      <a:srgbClr val="E81C06"/>
                    </a:solidFill>
                  </a:tcPr>
                </a:tc>
                <a:extLst>
                  <a:ext uri="{0D108BD9-81ED-4DB2-BD59-A6C34878D82A}">
                    <a16:rowId xmlns:a16="http://schemas.microsoft.com/office/drawing/2014/main" xmlns="" val="10001"/>
                  </a:ext>
                </a:extLst>
              </a:tr>
              <a:tr h="351001">
                <a:tc>
                  <a:txBody>
                    <a:bodyPr/>
                    <a:lstStyle/>
                    <a:p>
                      <a:pPr algn="r" fontAlgn="ctr"/>
                      <a:r>
                        <a:rPr lang="es-EC" sz="1400" u="none" strike="noStrike" dirty="0">
                          <a:effectLst/>
                        </a:rPr>
                        <a:t>0</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a:effectLst/>
                        </a:rPr>
                        <a:t>115</a:t>
                      </a:r>
                      <a:endParaRPr lang="es-EC" sz="1400" b="0" i="0" u="none" strike="noStrike">
                        <a:solidFill>
                          <a:srgbClr val="000000"/>
                        </a:solidFill>
                        <a:effectLst/>
                        <a:latin typeface="Calibri" panose="020F0502020204030204" pitchFamily="34" charset="0"/>
                      </a:endParaRPr>
                    </a:p>
                  </a:txBody>
                  <a:tcPr marL="9525" marR="9525" marT="9525" marB="0" anchor="b">
                    <a:solidFill>
                      <a:srgbClr val="FED9D2"/>
                    </a:solidFill>
                  </a:tcPr>
                </a:tc>
                <a:tc>
                  <a:txBody>
                    <a:bodyPr/>
                    <a:lstStyle/>
                    <a:p>
                      <a:pPr algn="r" fontAlgn="ctr"/>
                      <a:r>
                        <a:rPr lang="es-EC" sz="1400" u="none" strike="noStrike" dirty="0">
                          <a:effectLst/>
                        </a:rPr>
                        <a:t>115</a:t>
                      </a:r>
                      <a:endParaRPr lang="es-EC" sz="1400" b="0" i="0" u="none" strike="noStrike" dirty="0">
                        <a:solidFill>
                          <a:srgbClr val="000000"/>
                        </a:solidFill>
                        <a:effectLst/>
                        <a:latin typeface="Calibri" panose="020F0502020204030204" pitchFamily="34" charset="0"/>
                      </a:endParaRPr>
                    </a:p>
                  </a:txBody>
                  <a:tcPr marL="9525" marR="9525" marT="9525" marB="0" anchor="ctr">
                    <a:solidFill>
                      <a:srgbClr val="FED9D2"/>
                    </a:solidFill>
                  </a:tcPr>
                </a:tc>
                <a:tc>
                  <a:txBody>
                    <a:bodyPr/>
                    <a:lstStyle/>
                    <a:p>
                      <a:pPr algn="r" fontAlgn="b"/>
                      <a:r>
                        <a:rPr lang="es-EC" sz="1400" u="none" strike="noStrike" dirty="0">
                          <a:effectLst/>
                        </a:rPr>
                        <a:t>0,00</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2"/>
                  </a:ext>
                </a:extLst>
              </a:tr>
              <a:tr h="351001">
                <a:tc>
                  <a:txBody>
                    <a:bodyPr/>
                    <a:lstStyle/>
                    <a:p>
                      <a:pPr algn="r" fontAlgn="ctr"/>
                      <a:r>
                        <a:rPr lang="es-EC" sz="1400" u="none" strike="noStrike">
                          <a:effectLst/>
                        </a:rPr>
                        <a:t>0,095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93,7</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90,7</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3,20</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3"/>
                  </a:ext>
                </a:extLst>
              </a:tr>
              <a:tr h="351001">
                <a:tc>
                  <a:txBody>
                    <a:bodyPr/>
                    <a:lstStyle/>
                    <a:p>
                      <a:pPr algn="r" fontAlgn="ctr"/>
                      <a:r>
                        <a:rPr lang="es-EC" sz="1400" u="none" strike="noStrike">
                          <a:effectLst/>
                        </a:rPr>
                        <a:t>0,19</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77,34</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77,69</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0,45</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4"/>
                  </a:ext>
                </a:extLst>
              </a:tr>
              <a:tr h="351001">
                <a:tc>
                  <a:txBody>
                    <a:bodyPr/>
                    <a:lstStyle/>
                    <a:p>
                      <a:pPr algn="r" fontAlgn="ctr"/>
                      <a:r>
                        <a:rPr lang="es-EC" sz="1400" u="none" strike="noStrike">
                          <a:effectLst/>
                        </a:rPr>
                        <a:t>0,285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64,77</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66,3</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2,36</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5"/>
                  </a:ext>
                </a:extLst>
              </a:tr>
              <a:tr h="351001">
                <a:tc>
                  <a:txBody>
                    <a:bodyPr/>
                    <a:lstStyle/>
                    <a:p>
                      <a:pPr algn="r" fontAlgn="ctr"/>
                      <a:r>
                        <a:rPr lang="es-EC" sz="1400" u="none" strike="noStrike">
                          <a:effectLst/>
                        </a:rPr>
                        <a:t>0,38</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55,12</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56,8</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3,05</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6"/>
                  </a:ext>
                </a:extLst>
              </a:tr>
              <a:tr h="351001">
                <a:tc>
                  <a:txBody>
                    <a:bodyPr/>
                    <a:lstStyle/>
                    <a:p>
                      <a:pPr algn="r" fontAlgn="ctr"/>
                      <a:r>
                        <a:rPr lang="es-EC" sz="1400" u="none" strike="noStrike">
                          <a:effectLst/>
                        </a:rPr>
                        <a:t>0,475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47,7</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dirty="0">
                          <a:effectLst/>
                        </a:rPr>
                        <a:t>49,6</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3,98</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7"/>
                  </a:ext>
                </a:extLst>
              </a:tr>
              <a:tr h="351001">
                <a:tc>
                  <a:txBody>
                    <a:bodyPr/>
                    <a:lstStyle/>
                    <a:p>
                      <a:pPr algn="r" fontAlgn="ctr"/>
                      <a:r>
                        <a:rPr lang="es-EC" sz="1400" u="none" strike="noStrike">
                          <a:effectLst/>
                        </a:rPr>
                        <a:t>0,57</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42</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44,1</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5,00</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8"/>
                  </a:ext>
                </a:extLst>
              </a:tr>
              <a:tr h="351001">
                <a:tc>
                  <a:txBody>
                    <a:bodyPr/>
                    <a:lstStyle/>
                    <a:p>
                      <a:pPr algn="r" fontAlgn="ctr"/>
                      <a:r>
                        <a:rPr lang="es-EC" sz="1400" u="none" strike="noStrike">
                          <a:effectLst/>
                        </a:rPr>
                        <a:t>0,665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37,62</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38,1</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1,28</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09"/>
                  </a:ext>
                </a:extLst>
              </a:tr>
              <a:tr h="351001">
                <a:tc>
                  <a:txBody>
                    <a:bodyPr/>
                    <a:lstStyle/>
                    <a:p>
                      <a:pPr algn="r" fontAlgn="ctr"/>
                      <a:r>
                        <a:rPr lang="es-EC" sz="1400" u="none" strike="noStrike">
                          <a:effectLst/>
                        </a:rPr>
                        <a:t>0,76</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34,25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34,1</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0,44</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10"/>
                  </a:ext>
                </a:extLst>
              </a:tr>
              <a:tr h="351001">
                <a:tc>
                  <a:txBody>
                    <a:bodyPr/>
                    <a:lstStyle/>
                    <a:p>
                      <a:pPr algn="r" fontAlgn="ctr"/>
                      <a:r>
                        <a:rPr lang="es-EC" sz="1400" u="none" strike="noStrike">
                          <a:effectLst/>
                        </a:rPr>
                        <a:t>0,855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31,67</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31</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2,12</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11"/>
                  </a:ext>
                </a:extLst>
              </a:tr>
              <a:tr h="351001">
                <a:tc>
                  <a:txBody>
                    <a:bodyPr/>
                    <a:lstStyle/>
                    <a:p>
                      <a:pPr algn="r" fontAlgn="ctr"/>
                      <a:r>
                        <a:rPr lang="es-EC" sz="1400" u="none" strike="noStrike">
                          <a:effectLst/>
                        </a:rPr>
                        <a:t>0,95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29,68</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ctr"/>
                      <a:r>
                        <a:rPr lang="es-EC" sz="1400" u="none" strike="noStrike">
                          <a:effectLst/>
                        </a:rPr>
                        <a:t>29</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ED9D2"/>
                    </a:solidFill>
                  </a:tcPr>
                </a:tc>
                <a:tc>
                  <a:txBody>
                    <a:bodyPr/>
                    <a:lstStyle/>
                    <a:p>
                      <a:pPr algn="r" fontAlgn="b"/>
                      <a:r>
                        <a:rPr lang="es-EC" sz="1400" u="none" strike="noStrike" dirty="0">
                          <a:effectLst/>
                        </a:rPr>
                        <a:t>2,29</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12"/>
                  </a:ext>
                </a:extLst>
              </a:tr>
              <a:tr h="334287">
                <a:tc gridSpan="3">
                  <a:txBody>
                    <a:bodyPr/>
                    <a:lstStyle/>
                    <a:p>
                      <a:pPr algn="ctr" fontAlgn="b"/>
                      <a:r>
                        <a:rPr lang="es-EC" sz="1400" b="1" u="none" strike="noStrike" dirty="0">
                          <a:effectLst/>
                        </a:rPr>
                        <a:t>Promedio</a:t>
                      </a:r>
                      <a:endParaRPr lang="es-EC" sz="1400" b="1" i="0" u="none" strike="noStrike" dirty="0">
                        <a:solidFill>
                          <a:srgbClr val="000000"/>
                        </a:solidFill>
                        <a:effectLst/>
                        <a:latin typeface="Calibri" panose="020F0502020204030204" pitchFamily="34" charset="0"/>
                      </a:endParaRPr>
                    </a:p>
                  </a:txBody>
                  <a:tcPr marL="9525" marR="9525" marT="9525" marB="0">
                    <a:solidFill>
                      <a:srgbClr val="FED9D2"/>
                    </a:solidFill>
                  </a:tcPr>
                </a:tc>
                <a:tc hMerge="1">
                  <a:txBody>
                    <a:bodyPr/>
                    <a:lstStyle/>
                    <a:p>
                      <a:endParaRPr lang="es-EC"/>
                    </a:p>
                  </a:txBody>
                  <a:tcPr/>
                </a:tc>
                <a:tc hMerge="1">
                  <a:txBody>
                    <a:bodyPr/>
                    <a:lstStyle/>
                    <a:p>
                      <a:endParaRPr lang="es-EC"/>
                    </a:p>
                  </a:txBody>
                  <a:tcPr/>
                </a:tc>
                <a:tc>
                  <a:txBody>
                    <a:bodyPr/>
                    <a:lstStyle/>
                    <a:p>
                      <a:pPr algn="r" fontAlgn="b"/>
                      <a:r>
                        <a:rPr lang="es-EC" sz="1400" u="none" strike="noStrike" dirty="0">
                          <a:effectLst/>
                        </a:rPr>
                        <a:t>2,42</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ED9D2"/>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764438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5746" y="110172"/>
            <a:ext cx="11507354" cy="1143000"/>
          </a:xfrm>
        </p:spPr>
        <p:txBody>
          <a:bodyPr/>
          <a:lstStyle/>
          <a:p>
            <a:pPr algn="ctr"/>
            <a:r>
              <a:rPr lang="es-EC" sz="2400" dirty="0">
                <a:solidFill>
                  <a:schemeClr val="tx1"/>
                </a:solidFill>
                <a:effectLst/>
              </a:rPr>
              <a:t>Distribución de temperaturas experimental y teórica para la barra de acero</a:t>
            </a: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2642196137"/>
              </p:ext>
            </p:extLst>
          </p:nvPr>
        </p:nvGraphicFramePr>
        <p:xfrm>
          <a:off x="342900" y="681672"/>
          <a:ext cx="4991100" cy="5350830"/>
        </p:xfrm>
        <a:graphic>
          <a:graphicData uri="http://schemas.openxmlformats.org/drawingml/2006/table">
            <a:tbl>
              <a:tblPr>
                <a:tableStyleId>{93296810-A885-4BE3-A3E7-6D5BEEA58F35}</a:tableStyleId>
              </a:tblPr>
              <a:tblGrid>
                <a:gridCol w="1247775">
                  <a:extLst>
                    <a:ext uri="{9D8B030D-6E8A-4147-A177-3AD203B41FA5}">
                      <a16:colId xmlns:a16="http://schemas.microsoft.com/office/drawing/2014/main" xmlns="" val="20000"/>
                    </a:ext>
                  </a:extLst>
                </a:gridCol>
                <a:gridCol w="1247775">
                  <a:extLst>
                    <a:ext uri="{9D8B030D-6E8A-4147-A177-3AD203B41FA5}">
                      <a16:colId xmlns:a16="http://schemas.microsoft.com/office/drawing/2014/main" xmlns="" val="20001"/>
                    </a:ext>
                  </a:extLst>
                </a:gridCol>
                <a:gridCol w="1247775">
                  <a:extLst>
                    <a:ext uri="{9D8B030D-6E8A-4147-A177-3AD203B41FA5}">
                      <a16:colId xmlns:a16="http://schemas.microsoft.com/office/drawing/2014/main" xmlns="" val="20002"/>
                    </a:ext>
                  </a:extLst>
                </a:gridCol>
                <a:gridCol w="1247775">
                  <a:extLst>
                    <a:ext uri="{9D8B030D-6E8A-4147-A177-3AD203B41FA5}">
                      <a16:colId xmlns:a16="http://schemas.microsoft.com/office/drawing/2014/main" xmlns="" val="20003"/>
                    </a:ext>
                  </a:extLst>
                </a:gridCol>
              </a:tblGrid>
              <a:tr h="329484">
                <a:tc rowSpan="2">
                  <a:txBody>
                    <a:bodyPr/>
                    <a:lstStyle/>
                    <a:p>
                      <a:pPr algn="ctr" fontAlgn="b"/>
                      <a:r>
                        <a:rPr lang="es-EC" sz="1400" b="1" u="none" strike="noStrike" dirty="0">
                          <a:effectLst/>
                          <a:latin typeface="+mj-lt"/>
                        </a:rPr>
                        <a:t>Posición </a:t>
                      </a:r>
                    </a:p>
                    <a:p>
                      <a:pPr algn="ctr" fontAlgn="b"/>
                      <a:r>
                        <a:rPr lang="es-EC" sz="1400" b="1" u="none" strike="noStrike" dirty="0">
                          <a:effectLst/>
                          <a:latin typeface="+mj-lt"/>
                        </a:rPr>
                        <a:t>[m]</a:t>
                      </a:r>
                      <a:endParaRPr lang="es-EC" sz="1400" b="1" i="0" u="none" strike="noStrike" dirty="0">
                        <a:solidFill>
                          <a:srgbClr val="000000"/>
                        </a:solidFill>
                        <a:effectLst/>
                        <a:latin typeface="+mj-lt"/>
                      </a:endParaRPr>
                    </a:p>
                  </a:txBody>
                  <a:tcPr marL="9525" marR="9525" marT="9525" marB="0"/>
                </a:tc>
                <a:tc gridSpan="2">
                  <a:txBody>
                    <a:bodyPr/>
                    <a:lstStyle/>
                    <a:p>
                      <a:pPr algn="ctr" fontAlgn="b"/>
                      <a:r>
                        <a:rPr lang="es-EC" sz="1400" b="1" u="none" strike="noStrike" dirty="0">
                          <a:effectLst/>
                          <a:latin typeface="+mj-lt"/>
                        </a:rPr>
                        <a:t>Temperaturas</a:t>
                      </a:r>
                      <a:endParaRPr lang="es-EC" sz="1400" b="1" i="0" u="none" strike="noStrike" dirty="0">
                        <a:solidFill>
                          <a:srgbClr val="000000"/>
                        </a:solidFill>
                        <a:effectLst/>
                        <a:latin typeface="+mj-lt"/>
                      </a:endParaRPr>
                    </a:p>
                  </a:txBody>
                  <a:tcPr marL="9525" marR="9525" marT="9525" marB="0"/>
                </a:tc>
                <a:tc hMerge="1">
                  <a:txBody>
                    <a:bodyPr/>
                    <a:lstStyle/>
                    <a:p>
                      <a:endParaRPr lang="es-EC"/>
                    </a:p>
                  </a:txBody>
                  <a:tcPr/>
                </a:tc>
                <a:tc rowSpan="2">
                  <a:txBody>
                    <a:bodyPr/>
                    <a:lstStyle/>
                    <a:p>
                      <a:pPr algn="ctr" fontAlgn="b"/>
                      <a:r>
                        <a:rPr lang="es-EC" sz="1400" b="1" u="none" strike="noStrike" dirty="0">
                          <a:effectLst/>
                          <a:latin typeface="+mj-lt"/>
                        </a:rPr>
                        <a:t>Error relativo</a:t>
                      </a:r>
                      <a:endParaRPr lang="es-EC" sz="1400" b="1" i="0" u="none" strike="noStrike" dirty="0">
                        <a:solidFill>
                          <a:srgbClr val="000000"/>
                        </a:solidFill>
                        <a:effectLst/>
                        <a:latin typeface="+mj-lt"/>
                      </a:endParaRPr>
                    </a:p>
                  </a:txBody>
                  <a:tcPr marL="9525" marR="9525" marT="9525" marB="0"/>
                </a:tc>
                <a:extLst>
                  <a:ext uri="{0D108BD9-81ED-4DB2-BD59-A6C34878D82A}">
                    <a16:rowId xmlns:a16="http://schemas.microsoft.com/office/drawing/2014/main" xmlns="" val="10000"/>
                  </a:ext>
                </a:extLst>
              </a:tr>
              <a:tr h="886313">
                <a:tc vMerge="1">
                  <a:txBody>
                    <a:bodyPr/>
                    <a:lstStyle/>
                    <a:p>
                      <a:endParaRPr lang="es-EC"/>
                    </a:p>
                  </a:txBody>
                  <a:tcPr/>
                </a:tc>
                <a:tc>
                  <a:txBody>
                    <a:bodyPr/>
                    <a:lstStyle/>
                    <a:p>
                      <a:pPr algn="ctr" fontAlgn="b"/>
                      <a:r>
                        <a:rPr lang="es-EC" sz="1400" b="1" u="none" strike="noStrike" dirty="0">
                          <a:effectLst/>
                          <a:latin typeface="+mj-lt"/>
                        </a:rPr>
                        <a:t>T teórico</a:t>
                      </a:r>
                    </a:p>
                    <a:p>
                      <a:pPr algn="ctr" fontAlgn="b"/>
                      <a:r>
                        <a:rPr lang="es-EC" sz="1400" b="1" u="none" strike="noStrike" dirty="0">
                          <a:effectLst/>
                          <a:latin typeface="+mj-lt"/>
                        </a:rPr>
                        <a:t> [°C]</a:t>
                      </a:r>
                      <a:endParaRPr lang="es-EC" sz="1400" b="1" i="0" u="none" strike="noStrike" dirty="0">
                        <a:solidFill>
                          <a:srgbClr val="000000"/>
                        </a:solidFill>
                        <a:effectLst/>
                        <a:latin typeface="+mj-lt"/>
                      </a:endParaRPr>
                    </a:p>
                  </a:txBody>
                  <a:tcPr marL="9525" marR="9525" marT="9525" marB="0"/>
                </a:tc>
                <a:tc>
                  <a:txBody>
                    <a:bodyPr/>
                    <a:lstStyle/>
                    <a:p>
                      <a:pPr algn="ctr" fontAlgn="b"/>
                      <a:r>
                        <a:rPr lang="es-EC" sz="1400" b="1" u="none" strike="noStrike" dirty="0">
                          <a:effectLst/>
                          <a:latin typeface="+mj-lt"/>
                        </a:rPr>
                        <a:t>T experimental [°C]</a:t>
                      </a:r>
                      <a:endParaRPr lang="es-EC" sz="1400" b="1" i="0" u="none" strike="noStrike" dirty="0">
                        <a:solidFill>
                          <a:srgbClr val="000000"/>
                        </a:solidFill>
                        <a:effectLst/>
                        <a:latin typeface="+mj-lt"/>
                      </a:endParaRPr>
                    </a:p>
                  </a:txBody>
                  <a:tcPr marL="9525" marR="9525" marT="9525" marB="0"/>
                </a:tc>
                <a:tc vMerge="1">
                  <a:txBody>
                    <a:bodyPr/>
                    <a:lstStyle/>
                    <a:p>
                      <a:endParaRPr lang="es-EC"/>
                    </a:p>
                  </a:txBody>
                  <a:tcPr/>
                </a:tc>
                <a:extLst>
                  <a:ext uri="{0D108BD9-81ED-4DB2-BD59-A6C34878D82A}">
                    <a16:rowId xmlns:a16="http://schemas.microsoft.com/office/drawing/2014/main" xmlns="" val="10001"/>
                  </a:ext>
                </a:extLst>
              </a:tr>
              <a:tr h="345959">
                <a:tc>
                  <a:txBody>
                    <a:bodyPr/>
                    <a:lstStyle/>
                    <a:p>
                      <a:pPr algn="r" fontAlgn="ctr"/>
                      <a:r>
                        <a:rPr lang="es-EC" sz="1400" u="none" strike="noStrike" dirty="0">
                          <a:effectLst/>
                          <a:latin typeface="+mj-lt"/>
                        </a:rPr>
                        <a:t>0</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115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115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b="0" i="0" u="none" strike="noStrike" dirty="0">
                          <a:solidFill>
                            <a:srgbClr val="000000"/>
                          </a:solidFill>
                          <a:effectLst/>
                          <a:latin typeface="+mj-lt"/>
                        </a:rPr>
                        <a:t>0</a:t>
                      </a:r>
                    </a:p>
                  </a:txBody>
                  <a:tcPr marL="9525" marR="9525" marT="9525" marB="0">
                    <a:solidFill>
                      <a:schemeClr val="bg1">
                        <a:lumMod val="95000"/>
                      </a:schemeClr>
                    </a:solidFill>
                  </a:tcPr>
                </a:tc>
                <a:extLst>
                  <a:ext uri="{0D108BD9-81ED-4DB2-BD59-A6C34878D82A}">
                    <a16:rowId xmlns:a16="http://schemas.microsoft.com/office/drawing/2014/main" xmlns="" val="10002"/>
                  </a:ext>
                </a:extLst>
              </a:tr>
              <a:tr h="345959">
                <a:tc>
                  <a:txBody>
                    <a:bodyPr/>
                    <a:lstStyle/>
                    <a:p>
                      <a:pPr algn="r" fontAlgn="ctr"/>
                      <a:r>
                        <a:rPr lang="es-EC" sz="1400" u="none" strike="noStrike" dirty="0">
                          <a:effectLst/>
                          <a:latin typeface="+mj-lt"/>
                        </a:rPr>
                        <a:t>0,095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68,9</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64,2</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6,82</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3"/>
                  </a:ext>
                </a:extLst>
              </a:tr>
              <a:tr h="345959">
                <a:tc>
                  <a:txBody>
                    <a:bodyPr/>
                    <a:lstStyle/>
                    <a:p>
                      <a:pPr algn="r" fontAlgn="ctr"/>
                      <a:r>
                        <a:rPr lang="es-EC" sz="1400" u="none" strike="noStrike" dirty="0">
                          <a:effectLst/>
                          <a:latin typeface="+mj-lt"/>
                        </a:rPr>
                        <a:t>0,19</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45,92</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46</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0,17</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4"/>
                  </a:ext>
                </a:extLst>
              </a:tr>
              <a:tr h="345959">
                <a:tc>
                  <a:txBody>
                    <a:bodyPr/>
                    <a:lstStyle/>
                    <a:p>
                      <a:pPr algn="r" fontAlgn="ctr"/>
                      <a:r>
                        <a:rPr lang="es-EC" sz="1400" u="none" strike="noStrike" dirty="0">
                          <a:effectLst/>
                          <a:latin typeface="+mj-lt"/>
                        </a:rPr>
                        <a:t>0,285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34,47</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37,3</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8,21</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5"/>
                  </a:ext>
                </a:extLst>
              </a:tr>
              <a:tr h="345959">
                <a:tc>
                  <a:txBody>
                    <a:bodyPr/>
                    <a:lstStyle/>
                    <a:p>
                      <a:pPr algn="r" fontAlgn="ctr"/>
                      <a:r>
                        <a:rPr lang="es-EC" sz="1400" u="none" strike="noStrike">
                          <a:effectLst/>
                          <a:latin typeface="+mj-lt"/>
                        </a:rPr>
                        <a:t>0,38</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28,77</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29,1</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1,15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6"/>
                  </a:ext>
                </a:extLst>
              </a:tr>
              <a:tr h="345959">
                <a:tc>
                  <a:txBody>
                    <a:bodyPr/>
                    <a:lstStyle/>
                    <a:p>
                      <a:pPr algn="r" fontAlgn="ctr"/>
                      <a:r>
                        <a:rPr lang="es-EC" sz="1400" u="none" strike="noStrike">
                          <a:effectLst/>
                          <a:latin typeface="+mj-lt"/>
                        </a:rPr>
                        <a:t>0,475</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25,92</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26</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0,31</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7"/>
                  </a:ext>
                </a:extLst>
              </a:tr>
              <a:tr h="345959">
                <a:tc>
                  <a:txBody>
                    <a:bodyPr/>
                    <a:lstStyle/>
                    <a:p>
                      <a:pPr algn="r" fontAlgn="ctr"/>
                      <a:r>
                        <a:rPr lang="es-EC" sz="1400" u="none" strike="noStrike">
                          <a:effectLst/>
                          <a:latin typeface="+mj-lt"/>
                        </a:rPr>
                        <a:t>0,57</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a:effectLst/>
                          <a:latin typeface="+mj-lt"/>
                        </a:rPr>
                        <a:t>24,51</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23,5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4,12</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8"/>
                  </a:ext>
                </a:extLst>
              </a:tr>
              <a:tr h="345959">
                <a:tc>
                  <a:txBody>
                    <a:bodyPr/>
                    <a:lstStyle/>
                    <a:p>
                      <a:pPr algn="r" fontAlgn="ctr"/>
                      <a:r>
                        <a:rPr lang="es-EC" sz="1400" u="none" strike="noStrike">
                          <a:effectLst/>
                          <a:latin typeface="+mj-lt"/>
                        </a:rPr>
                        <a:t>0,665</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a:effectLst/>
                          <a:latin typeface="+mj-lt"/>
                        </a:rPr>
                        <a:t>23,8</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23,6</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0,84</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09"/>
                  </a:ext>
                </a:extLst>
              </a:tr>
              <a:tr h="345959">
                <a:tc>
                  <a:txBody>
                    <a:bodyPr/>
                    <a:lstStyle/>
                    <a:p>
                      <a:pPr algn="r" fontAlgn="ctr"/>
                      <a:r>
                        <a:rPr lang="es-EC" sz="1400" u="none" strike="noStrike">
                          <a:effectLst/>
                          <a:latin typeface="+mj-lt"/>
                        </a:rPr>
                        <a:t>0,76</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a:effectLst/>
                          <a:latin typeface="+mj-lt"/>
                        </a:rPr>
                        <a:t>23,45</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23,4</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0,21</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10"/>
                  </a:ext>
                </a:extLst>
              </a:tr>
              <a:tr h="345959">
                <a:tc>
                  <a:txBody>
                    <a:bodyPr/>
                    <a:lstStyle/>
                    <a:p>
                      <a:pPr algn="r" fontAlgn="ctr"/>
                      <a:r>
                        <a:rPr lang="es-EC" sz="1400" u="none" strike="noStrike">
                          <a:effectLst/>
                          <a:latin typeface="+mj-lt"/>
                        </a:rPr>
                        <a:t>0,855</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a:effectLst/>
                          <a:latin typeface="+mj-lt"/>
                        </a:rPr>
                        <a:t>23,27</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23,7</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1,85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11"/>
                  </a:ext>
                </a:extLst>
              </a:tr>
              <a:tr h="345959">
                <a:tc>
                  <a:txBody>
                    <a:bodyPr/>
                    <a:lstStyle/>
                    <a:p>
                      <a:pPr algn="r" fontAlgn="ctr"/>
                      <a:r>
                        <a:rPr lang="es-EC" sz="1400" u="none" strike="noStrike">
                          <a:effectLst/>
                          <a:latin typeface="+mj-lt"/>
                        </a:rPr>
                        <a:t>0,95</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a:effectLst/>
                          <a:latin typeface="+mj-lt"/>
                        </a:rPr>
                        <a:t>23,19</a:t>
                      </a:r>
                      <a:endParaRPr lang="es-EC" sz="1400" b="0" i="0" u="none" strike="noStrike">
                        <a:solidFill>
                          <a:srgbClr val="000000"/>
                        </a:solidFill>
                        <a:effectLst/>
                        <a:latin typeface="+mj-lt"/>
                      </a:endParaRPr>
                    </a:p>
                  </a:txBody>
                  <a:tcPr marL="9525" marR="9525" marT="9525" marB="0">
                    <a:solidFill>
                      <a:schemeClr val="bg1">
                        <a:lumMod val="95000"/>
                      </a:schemeClr>
                    </a:solidFill>
                  </a:tcPr>
                </a:tc>
                <a:tc>
                  <a:txBody>
                    <a:bodyPr/>
                    <a:lstStyle/>
                    <a:p>
                      <a:pPr algn="r" fontAlgn="ctr"/>
                      <a:r>
                        <a:rPr lang="es-EC" sz="1400" u="none" strike="noStrike" dirty="0">
                          <a:effectLst/>
                          <a:latin typeface="+mj-lt"/>
                        </a:rPr>
                        <a:t>23,5</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tc>
                  <a:txBody>
                    <a:bodyPr/>
                    <a:lstStyle/>
                    <a:p>
                      <a:pPr algn="r" fontAlgn="b"/>
                      <a:r>
                        <a:rPr lang="es-EC" sz="1400" u="none" strike="noStrike" dirty="0">
                          <a:effectLst/>
                          <a:latin typeface="+mj-lt"/>
                        </a:rPr>
                        <a:t>1,34</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12"/>
                  </a:ext>
                </a:extLst>
              </a:tr>
              <a:tr h="329484">
                <a:tc gridSpan="3">
                  <a:txBody>
                    <a:bodyPr/>
                    <a:lstStyle/>
                    <a:p>
                      <a:pPr algn="ctr" fontAlgn="b"/>
                      <a:r>
                        <a:rPr lang="es-EC" sz="1400" b="1" u="none" strike="noStrike" dirty="0">
                          <a:effectLst/>
                          <a:latin typeface="+mj-lt"/>
                        </a:rPr>
                        <a:t>Promedio</a:t>
                      </a:r>
                      <a:endParaRPr lang="es-EC" sz="1400" b="1" i="0" u="none" strike="noStrike" dirty="0">
                        <a:solidFill>
                          <a:srgbClr val="000000"/>
                        </a:solidFill>
                        <a:effectLst/>
                        <a:latin typeface="+mj-lt"/>
                      </a:endParaRPr>
                    </a:p>
                  </a:txBody>
                  <a:tcPr marL="9525" marR="9525" marT="9525" marB="0">
                    <a:solidFill>
                      <a:schemeClr val="bg1">
                        <a:lumMod val="95000"/>
                      </a:schemeClr>
                    </a:solidFill>
                  </a:tcPr>
                </a:tc>
                <a:tc hMerge="1">
                  <a:txBody>
                    <a:bodyPr/>
                    <a:lstStyle/>
                    <a:p>
                      <a:endParaRPr lang="es-EC"/>
                    </a:p>
                  </a:txBody>
                  <a:tcPr/>
                </a:tc>
                <a:tc hMerge="1">
                  <a:txBody>
                    <a:bodyPr/>
                    <a:lstStyle/>
                    <a:p>
                      <a:endParaRPr lang="es-EC"/>
                    </a:p>
                  </a:txBody>
                  <a:tcPr/>
                </a:tc>
                <a:tc>
                  <a:txBody>
                    <a:bodyPr/>
                    <a:lstStyle/>
                    <a:p>
                      <a:pPr algn="r" fontAlgn="b"/>
                      <a:r>
                        <a:rPr lang="es-EC" sz="1400" u="none" strike="noStrike" dirty="0">
                          <a:effectLst/>
                          <a:latin typeface="+mj-lt"/>
                        </a:rPr>
                        <a:t>2,50</a:t>
                      </a:r>
                      <a:endParaRPr lang="es-EC" sz="1400" b="0" i="0" u="none" strike="noStrike" dirty="0">
                        <a:solidFill>
                          <a:srgbClr val="000000"/>
                        </a:solidFill>
                        <a:effectLst/>
                        <a:latin typeface="+mj-lt"/>
                      </a:endParaRPr>
                    </a:p>
                  </a:txBody>
                  <a:tcPr marL="9525" marR="9525" marT="9525" marB="0">
                    <a:solidFill>
                      <a:schemeClr val="bg1">
                        <a:lumMod val="95000"/>
                      </a:schemeClr>
                    </a:solidFill>
                  </a:tcPr>
                </a:tc>
                <a:extLst>
                  <a:ext uri="{0D108BD9-81ED-4DB2-BD59-A6C34878D82A}">
                    <a16:rowId xmlns:a16="http://schemas.microsoft.com/office/drawing/2014/main" xmlns="" val="10013"/>
                  </a:ext>
                </a:extLst>
              </a:tr>
            </a:tbl>
          </a:graphicData>
        </a:graphic>
      </p:graphicFrame>
      <p:pic>
        <p:nvPicPr>
          <p:cNvPr id="4" name="Imagen 3"/>
          <p:cNvPicPr/>
          <p:nvPr/>
        </p:nvPicPr>
        <p:blipFill rotWithShape="1">
          <a:blip r:embed="rId2"/>
          <a:srcRect t="-2" b="1059"/>
          <a:stretch/>
        </p:blipFill>
        <p:spPr bwMode="auto">
          <a:xfrm>
            <a:off x="5334000" y="681672"/>
            <a:ext cx="6899564" cy="5137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3419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6580" y="119782"/>
            <a:ext cx="11485419" cy="1143000"/>
          </a:xfrm>
        </p:spPr>
        <p:txBody>
          <a:bodyPr/>
          <a:lstStyle/>
          <a:p>
            <a:pPr algn="ctr"/>
            <a:r>
              <a:rPr lang="es-EC" sz="2400" dirty="0">
                <a:solidFill>
                  <a:schemeClr val="tx1"/>
                </a:solidFill>
                <a:effectLst/>
              </a:rPr>
              <a:t>Distribución de temperaturas experimental y teórica para la barra de bronce</a:t>
            </a:r>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821384416"/>
              </p:ext>
            </p:extLst>
          </p:nvPr>
        </p:nvGraphicFramePr>
        <p:xfrm>
          <a:off x="318652" y="663571"/>
          <a:ext cx="5140040" cy="5210755"/>
        </p:xfrm>
        <a:graphic>
          <a:graphicData uri="http://schemas.openxmlformats.org/drawingml/2006/table">
            <a:tbl>
              <a:tblPr>
                <a:tableStyleId>{073A0DAA-6AF3-43AB-8588-CEC1D06C72B9}</a:tableStyleId>
              </a:tblPr>
              <a:tblGrid>
                <a:gridCol w="1285010">
                  <a:extLst>
                    <a:ext uri="{9D8B030D-6E8A-4147-A177-3AD203B41FA5}">
                      <a16:colId xmlns:a16="http://schemas.microsoft.com/office/drawing/2014/main" xmlns="" val="20000"/>
                    </a:ext>
                  </a:extLst>
                </a:gridCol>
                <a:gridCol w="1285010">
                  <a:extLst>
                    <a:ext uri="{9D8B030D-6E8A-4147-A177-3AD203B41FA5}">
                      <a16:colId xmlns:a16="http://schemas.microsoft.com/office/drawing/2014/main" xmlns="" val="20001"/>
                    </a:ext>
                  </a:extLst>
                </a:gridCol>
                <a:gridCol w="1285010">
                  <a:extLst>
                    <a:ext uri="{9D8B030D-6E8A-4147-A177-3AD203B41FA5}">
                      <a16:colId xmlns:a16="http://schemas.microsoft.com/office/drawing/2014/main" xmlns="" val="20002"/>
                    </a:ext>
                  </a:extLst>
                </a:gridCol>
                <a:gridCol w="1285010">
                  <a:extLst>
                    <a:ext uri="{9D8B030D-6E8A-4147-A177-3AD203B41FA5}">
                      <a16:colId xmlns:a16="http://schemas.microsoft.com/office/drawing/2014/main" xmlns="" val="20003"/>
                    </a:ext>
                  </a:extLst>
                </a:gridCol>
              </a:tblGrid>
              <a:tr h="311786">
                <a:tc rowSpan="2">
                  <a:txBody>
                    <a:bodyPr/>
                    <a:lstStyle/>
                    <a:p>
                      <a:pPr algn="ctr" fontAlgn="b"/>
                      <a:r>
                        <a:rPr lang="es-EC" sz="1400" b="1" u="none" strike="noStrike" dirty="0">
                          <a:effectLst/>
                        </a:rPr>
                        <a:t>Posición</a:t>
                      </a:r>
                    </a:p>
                    <a:p>
                      <a:pPr algn="ctr" fontAlgn="b"/>
                      <a:r>
                        <a:rPr lang="es-EC" sz="1400" b="1" u="none" strike="noStrike" dirty="0">
                          <a:effectLst/>
                        </a:rPr>
                        <a:t> [m]</a:t>
                      </a:r>
                    </a:p>
                    <a:p>
                      <a:pPr algn="ctr" fontAlgn="b"/>
                      <a:endParaRPr lang="es-EC" sz="1400" b="1" u="none" strike="noStrike" dirty="0">
                        <a:effectLst/>
                      </a:endParaRPr>
                    </a:p>
                    <a:p>
                      <a:pPr algn="ctr" fontAlgn="b"/>
                      <a:endParaRPr lang="es-EC" sz="1400" b="1" u="none" strike="noStrike" dirty="0">
                        <a:effectLst/>
                      </a:endParaRPr>
                    </a:p>
                    <a:p>
                      <a:pPr algn="ctr" fontAlgn="b"/>
                      <a:endParaRPr lang="es-EC" sz="1400" b="1" u="none" strike="noStrike" dirty="0">
                        <a:effectLst/>
                      </a:endParaRPr>
                    </a:p>
                    <a:p>
                      <a:pPr algn="ctr" fontAlgn="b"/>
                      <a:endParaRPr lang="es-EC" sz="1400" b="1" i="0" u="none" strike="noStrike" dirty="0">
                        <a:solidFill>
                          <a:srgbClr val="000000"/>
                        </a:solidFill>
                        <a:effectLst/>
                        <a:latin typeface="Calibri" panose="020F0502020204030204" pitchFamily="34" charset="0"/>
                      </a:endParaRPr>
                    </a:p>
                  </a:txBody>
                  <a:tcPr marL="9525" marR="9525" marT="9525" marB="0">
                    <a:solidFill>
                      <a:srgbClr val="FF9933"/>
                    </a:solidFill>
                  </a:tcPr>
                </a:tc>
                <a:tc gridSpan="2">
                  <a:txBody>
                    <a:bodyPr/>
                    <a:lstStyle/>
                    <a:p>
                      <a:pPr algn="ctr" fontAlgn="b"/>
                      <a:r>
                        <a:rPr lang="es-EC" sz="1400" b="1" u="none" strike="noStrike" dirty="0">
                          <a:effectLst/>
                        </a:rPr>
                        <a:t>Temperaturas</a:t>
                      </a:r>
                      <a:endParaRPr lang="es-EC" sz="1400" b="1" i="0" u="none" strike="noStrike" dirty="0">
                        <a:solidFill>
                          <a:srgbClr val="000000"/>
                        </a:solidFill>
                        <a:effectLst/>
                        <a:latin typeface="Calibri" panose="020F0502020204030204" pitchFamily="34" charset="0"/>
                      </a:endParaRPr>
                    </a:p>
                  </a:txBody>
                  <a:tcPr marL="9525" marR="9525" marT="9525" marB="0">
                    <a:solidFill>
                      <a:srgbClr val="FF9933"/>
                    </a:solidFill>
                  </a:tcPr>
                </a:tc>
                <a:tc hMerge="1">
                  <a:txBody>
                    <a:bodyPr/>
                    <a:lstStyle/>
                    <a:p>
                      <a:endParaRPr lang="es-EC"/>
                    </a:p>
                  </a:txBody>
                  <a:tcPr/>
                </a:tc>
                <a:tc rowSpan="2">
                  <a:txBody>
                    <a:bodyPr/>
                    <a:lstStyle/>
                    <a:p>
                      <a:pPr algn="ctr" fontAlgn="b"/>
                      <a:r>
                        <a:rPr lang="es-EC" sz="1400" b="1" u="none" strike="noStrike" dirty="0">
                          <a:effectLst/>
                        </a:rPr>
                        <a:t>Error relativo</a:t>
                      </a:r>
                    </a:p>
                    <a:p>
                      <a:pPr algn="ctr" fontAlgn="b"/>
                      <a:endParaRPr lang="es-EC" sz="1400" b="1" u="none" strike="noStrike" dirty="0">
                        <a:effectLst/>
                      </a:endParaRPr>
                    </a:p>
                    <a:p>
                      <a:pPr algn="ctr" fontAlgn="b"/>
                      <a:endParaRPr lang="es-EC" sz="1400" b="1" u="none" strike="noStrike" dirty="0">
                        <a:effectLst/>
                      </a:endParaRPr>
                    </a:p>
                    <a:p>
                      <a:pPr algn="ctr" fontAlgn="b"/>
                      <a:endParaRPr lang="es-EC" sz="1400" b="1" u="none" strike="noStrike" dirty="0">
                        <a:effectLst/>
                      </a:endParaRPr>
                    </a:p>
                    <a:p>
                      <a:pPr algn="ctr" fontAlgn="b"/>
                      <a:endParaRPr lang="es-EC" sz="1400" b="1" i="0" u="none" strike="noStrike" dirty="0">
                        <a:solidFill>
                          <a:srgbClr val="000000"/>
                        </a:solidFill>
                        <a:effectLst/>
                        <a:latin typeface="Calibri" panose="020F0502020204030204" pitchFamily="34" charset="0"/>
                      </a:endParaRPr>
                    </a:p>
                  </a:txBody>
                  <a:tcPr marL="9525" marR="9525" marT="9525" marB="0">
                    <a:solidFill>
                      <a:srgbClr val="FF9933"/>
                    </a:solidFill>
                  </a:tcPr>
                </a:tc>
                <a:extLst>
                  <a:ext uri="{0D108BD9-81ED-4DB2-BD59-A6C34878D82A}">
                    <a16:rowId xmlns:a16="http://schemas.microsoft.com/office/drawing/2014/main" xmlns="" val="10000"/>
                  </a:ext>
                </a:extLst>
              </a:tr>
              <a:tr h="986047">
                <a:tc vMerge="1">
                  <a:txBody>
                    <a:bodyPr/>
                    <a:lstStyle/>
                    <a:p>
                      <a:endParaRPr lang="es-EC"/>
                    </a:p>
                  </a:txBody>
                  <a:tcPr/>
                </a:tc>
                <a:tc>
                  <a:txBody>
                    <a:bodyPr/>
                    <a:lstStyle/>
                    <a:p>
                      <a:pPr algn="ctr" fontAlgn="b"/>
                      <a:r>
                        <a:rPr lang="es-EC" sz="1400" b="1" u="none" strike="noStrike" dirty="0">
                          <a:effectLst/>
                        </a:rPr>
                        <a:t>Tteórico </a:t>
                      </a:r>
                    </a:p>
                    <a:p>
                      <a:pPr algn="ctr" fontAlgn="b"/>
                      <a:r>
                        <a:rPr lang="es-EC" sz="1400" b="1" u="none" strike="noStrike" dirty="0">
                          <a:effectLst/>
                        </a:rPr>
                        <a:t>[°C]</a:t>
                      </a:r>
                      <a:endParaRPr lang="es-EC" sz="1400" b="1" i="0" u="none" strike="noStrike" dirty="0">
                        <a:solidFill>
                          <a:srgbClr val="000000"/>
                        </a:solidFill>
                        <a:effectLst/>
                        <a:latin typeface="Calibri" panose="020F0502020204030204" pitchFamily="34" charset="0"/>
                      </a:endParaRPr>
                    </a:p>
                  </a:txBody>
                  <a:tcPr marL="9525" marR="9525" marT="9525" marB="0">
                    <a:solidFill>
                      <a:srgbClr val="FF9933"/>
                    </a:solidFill>
                  </a:tcPr>
                </a:tc>
                <a:tc>
                  <a:txBody>
                    <a:bodyPr/>
                    <a:lstStyle/>
                    <a:p>
                      <a:pPr algn="ctr" fontAlgn="b"/>
                      <a:r>
                        <a:rPr lang="es-EC" sz="1400" b="1" u="none" strike="noStrike" dirty="0">
                          <a:effectLst/>
                        </a:rPr>
                        <a:t>T experimental [°C]</a:t>
                      </a:r>
                      <a:endParaRPr lang="es-EC" sz="1400" b="1" i="0" u="none" strike="noStrike" dirty="0">
                        <a:solidFill>
                          <a:srgbClr val="000000"/>
                        </a:solidFill>
                        <a:effectLst/>
                        <a:latin typeface="Calibri" panose="020F0502020204030204" pitchFamily="34" charset="0"/>
                      </a:endParaRPr>
                    </a:p>
                  </a:txBody>
                  <a:tcPr marL="9525" marR="9525" marT="9525" marB="0">
                    <a:solidFill>
                      <a:srgbClr val="FF9933"/>
                    </a:solidFill>
                  </a:tcPr>
                </a:tc>
                <a:tc vMerge="1">
                  <a:txBody>
                    <a:bodyPr/>
                    <a:lstStyle/>
                    <a:p>
                      <a:endParaRPr lang="es-EC"/>
                    </a:p>
                  </a:txBody>
                  <a:tcPr/>
                </a:tc>
                <a:extLst>
                  <a:ext uri="{0D108BD9-81ED-4DB2-BD59-A6C34878D82A}">
                    <a16:rowId xmlns:a16="http://schemas.microsoft.com/office/drawing/2014/main" xmlns="" val="10001"/>
                  </a:ext>
                </a:extLst>
              </a:tr>
              <a:tr h="327376">
                <a:tc>
                  <a:txBody>
                    <a:bodyPr/>
                    <a:lstStyle/>
                    <a:p>
                      <a:pPr algn="r" fontAlgn="ctr"/>
                      <a:r>
                        <a:rPr lang="es-EC" sz="1400" u="none" strike="noStrike" dirty="0">
                          <a:effectLst/>
                        </a:rPr>
                        <a:t>0</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115</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tc>
                  <a:txBody>
                    <a:bodyPr/>
                    <a:lstStyle/>
                    <a:p>
                      <a:pPr algn="r" fontAlgn="ctr"/>
                      <a:r>
                        <a:rPr lang="es-EC" sz="1400" u="none" strike="noStrike" dirty="0">
                          <a:effectLst/>
                        </a:rPr>
                        <a:t>115</a:t>
                      </a:r>
                      <a:endParaRPr lang="es-EC" sz="1400" b="0" i="0" u="none" strike="noStrike" dirty="0">
                        <a:solidFill>
                          <a:srgbClr val="000000"/>
                        </a:solidFill>
                        <a:effectLst/>
                        <a:latin typeface="Calibri" panose="020F0502020204030204" pitchFamily="34" charset="0"/>
                      </a:endParaRPr>
                    </a:p>
                  </a:txBody>
                  <a:tcPr marL="9525" marR="9525" marT="9525" marB="0" anchor="ctr">
                    <a:solidFill>
                      <a:srgbClr val="FFC58B"/>
                    </a:solidFill>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2"/>
                  </a:ext>
                </a:extLst>
              </a:tr>
              <a:tr h="327376">
                <a:tc>
                  <a:txBody>
                    <a:bodyPr/>
                    <a:lstStyle/>
                    <a:p>
                      <a:pPr algn="r" fontAlgn="ctr"/>
                      <a:r>
                        <a:rPr lang="es-EC" sz="1400" u="none" strike="noStrike" dirty="0">
                          <a:effectLst/>
                        </a:rPr>
                        <a:t>0,095</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84,44</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79</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6,44</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3"/>
                  </a:ext>
                </a:extLst>
              </a:tr>
              <a:tr h="327376">
                <a:tc>
                  <a:txBody>
                    <a:bodyPr/>
                    <a:lstStyle/>
                    <a:p>
                      <a:pPr algn="r" fontAlgn="ctr"/>
                      <a:r>
                        <a:rPr lang="es-EC" sz="1400" u="none" strike="noStrike">
                          <a:effectLst/>
                        </a:rPr>
                        <a:t>0,19</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64,05</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60,8</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5,07</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4"/>
                  </a:ext>
                </a:extLst>
              </a:tr>
              <a:tr h="327376">
                <a:tc>
                  <a:txBody>
                    <a:bodyPr/>
                    <a:lstStyle/>
                    <a:p>
                      <a:pPr algn="r" fontAlgn="ctr"/>
                      <a:r>
                        <a:rPr lang="es-EC" sz="1400" u="none" strike="noStrike">
                          <a:effectLst/>
                        </a:rPr>
                        <a:t>0,285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50,43</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48,7</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3,43</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5"/>
                  </a:ext>
                </a:extLst>
              </a:tr>
              <a:tr h="327376">
                <a:tc>
                  <a:txBody>
                    <a:bodyPr/>
                    <a:lstStyle/>
                    <a:p>
                      <a:pPr algn="r" fontAlgn="ctr"/>
                      <a:r>
                        <a:rPr lang="es-EC" sz="1400" u="none" strike="noStrike">
                          <a:effectLst/>
                        </a:rPr>
                        <a:t>0,38</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41,34</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38,9</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5,90</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6"/>
                  </a:ext>
                </a:extLst>
              </a:tr>
              <a:tr h="327376">
                <a:tc>
                  <a:txBody>
                    <a:bodyPr/>
                    <a:lstStyle/>
                    <a:p>
                      <a:pPr algn="r" fontAlgn="ctr"/>
                      <a:r>
                        <a:rPr lang="es-EC" sz="1400" u="none" strike="noStrike">
                          <a:effectLst/>
                        </a:rPr>
                        <a:t>0,475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35,28</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35,8</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1,47</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7"/>
                  </a:ext>
                </a:extLst>
              </a:tr>
              <a:tr h="327376">
                <a:tc>
                  <a:txBody>
                    <a:bodyPr/>
                    <a:lstStyle/>
                    <a:p>
                      <a:pPr algn="r" fontAlgn="ctr"/>
                      <a:r>
                        <a:rPr lang="es-EC" sz="1400" u="none" strike="noStrike">
                          <a:effectLst/>
                        </a:rPr>
                        <a:t>0,57</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31,23</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31,9</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2,15</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8"/>
                  </a:ext>
                </a:extLst>
              </a:tr>
              <a:tr h="327376">
                <a:tc>
                  <a:txBody>
                    <a:bodyPr/>
                    <a:lstStyle/>
                    <a:p>
                      <a:pPr algn="r" fontAlgn="ctr"/>
                      <a:r>
                        <a:rPr lang="es-EC" sz="1400" u="none" strike="noStrike">
                          <a:effectLst/>
                        </a:rPr>
                        <a:t>0,665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28,53</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28,5</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0,11</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09"/>
                  </a:ext>
                </a:extLst>
              </a:tr>
              <a:tr h="327376">
                <a:tc>
                  <a:txBody>
                    <a:bodyPr/>
                    <a:lstStyle/>
                    <a:p>
                      <a:pPr algn="r" fontAlgn="ctr"/>
                      <a:r>
                        <a:rPr lang="es-EC" sz="1400" u="none" strike="noStrike">
                          <a:effectLst/>
                        </a:rPr>
                        <a:t>0,76</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26,72</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dirty="0">
                          <a:effectLst/>
                        </a:rPr>
                        <a:t>28,6</a:t>
                      </a:r>
                      <a:endParaRPr lang="es-EC" sz="1400" b="0" i="0" u="none" strike="noStrike" dirty="0">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7,04</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10"/>
                  </a:ext>
                </a:extLst>
              </a:tr>
              <a:tr h="327376">
                <a:tc>
                  <a:txBody>
                    <a:bodyPr/>
                    <a:lstStyle/>
                    <a:p>
                      <a:pPr algn="r" fontAlgn="ctr"/>
                      <a:r>
                        <a:rPr lang="es-EC" sz="1400" u="none" strike="noStrike">
                          <a:effectLst/>
                        </a:rPr>
                        <a:t>0,855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25,52</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26,8</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5,02</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11"/>
                  </a:ext>
                </a:extLst>
              </a:tr>
              <a:tr h="327376">
                <a:tc>
                  <a:txBody>
                    <a:bodyPr/>
                    <a:lstStyle/>
                    <a:p>
                      <a:pPr algn="r" fontAlgn="ctr"/>
                      <a:r>
                        <a:rPr lang="es-EC" sz="1400" u="none" strike="noStrike">
                          <a:effectLst/>
                        </a:rPr>
                        <a:t>0,95</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24,71</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ctr" fontAlgn="ctr"/>
                      <a:r>
                        <a:rPr lang="es-EC" sz="1400" u="none" strike="noStrike">
                          <a:effectLst/>
                        </a:rPr>
                        <a:t>26,4</a:t>
                      </a:r>
                      <a:endParaRPr lang="es-EC" sz="1400" b="0" i="0" u="none" strike="noStrike">
                        <a:solidFill>
                          <a:srgbClr val="000000"/>
                        </a:solidFill>
                        <a:effectLst/>
                        <a:latin typeface="Arial" panose="020B0604020202020204" pitchFamily="34" charset="0"/>
                      </a:endParaRPr>
                    </a:p>
                  </a:txBody>
                  <a:tcPr marL="9525" marR="9525" marT="9525" marB="0" anchor="ctr">
                    <a:solidFill>
                      <a:srgbClr val="FFC58B"/>
                    </a:solidFill>
                  </a:tcPr>
                </a:tc>
                <a:tc>
                  <a:txBody>
                    <a:bodyPr/>
                    <a:lstStyle/>
                    <a:p>
                      <a:pPr algn="r" fontAlgn="b"/>
                      <a:r>
                        <a:rPr lang="es-EC" sz="1400" u="none" strike="noStrike" dirty="0">
                          <a:effectLst/>
                        </a:rPr>
                        <a:t>6,84</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12"/>
                  </a:ext>
                </a:extLst>
              </a:tr>
              <a:tr h="311786">
                <a:tc gridSpan="3">
                  <a:txBody>
                    <a:bodyPr/>
                    <a:lstStyle/>
                    <a:p>
                      <a:pPr algn="ctr" fontAlgn="b"/>
                      <a:r>
                        <a:rPr lang="es-EC" sz="1400" b="1" u="none" strike="noStrike" dirty="0">
                          <a:effectLst/>
                        </a:rPr>
                        <a:t>Promedio</a:t>
                      </a:r>
                      <a:endParaRPr lang="es-EC" sz="1400" b="1" i="0" u="none" strike="noStrike" dirty="0">
                        <a:solidFill>
                          <a:srgbClr val="000000"/>
                        </a:solidFill>
                        <a:effectLst/>
                        <a:latin typeface="Calibri" panose="020F0502020204030204" pitchFamily="34" charset="0"/>
                      </a:endParaRPr>
                    </a:p>
                  </a:txBody>
                  <a:tcPr marL="9525" marR="9525" marT="9525" marB="0" anchor="b">
                    <a:solidFill>
                      <a:srgbClr val="FFC58B"/>
                    </a:solidFill>
                  </a:tcPr>
                </a:tc>
                <a:tc hMerge="1">
                  <a:txBody>
                    <a:bodyPr/>
                    <a:lstStyle/>
                    <a:p>
                      <a:endParaRPr lang="es-EC"/>
                    </a:p>
                  </a:txBody>
                  <a:tcPr/>
                </a:tc>
                <a:tc hMerge="1">
                  <a:txBody>
                    <a:bodyPr/>
                    <a:lstStyle/>
                    <a:p>
                      <a:endParaRPr lang="es-EC"/>
                    </a:p>
                  </a:txBody>
                  <a:tcPr/>
                </a:tc>
                <a:tc>
                  <a:txBody>
                    <a:bodyPr/>
                    <a:lstStyle/>
                    <a:p>
                      <a:pPr algn="r" fontAlgn="b"/>
                      <a:r>
                        <a:rPr lang="es-EC" sz="1400" u="none" strike="noStrike" dirty="0">
                          <a:effectLst/>
                        </a:rPr>
                        <a:t>4,35</a:t>
                      </a:r>
                      <a:endParaRPr lang="es-EC" sz="1400" b="0" i="0" u="none" strike="noStrike" dirty="0">
                        <a:solidFill>
                          <a:srgbClr val="000000"/>
                        </a:solidFill>
                        <a:effectLst/>
                        <a:latin typeface="Calibri" panose="020F0502020204030204" pitchFamily="34" charset="0"/>
                      </a:endParaRPr>
                    </a:p>
                  </a:txBody>
                  <a:tcPr marL="9525" marR="9525" marT="9525" marB="0" anchor="b">
                    <a:solidFill>
                      <a:srgbClr val="FFC58B"/>
                    </a:solidFill>
                  </a:tcPr>
                </a:tc>
                <a:extLst>
                  <a:ext uri="{0D108BD9-81ED-4DB2-BD59-A6C34878D82A}">
                    <a16:rowId xmlns:a16="http://schemas.microsoft.com/office/drawing/2014/main" xmlns="" val="10013"/>
                  </a:ext>
                </a:extLst>
              </a:tr>
            </a:tbl>
          </a:graphicData>
        </a:graphic>
      </p:graphicFrame>
      <p:pic>
        <p:nvPicPr>
          <p:cNvPr id="4" name="Imagen 3"/>
          <p:cNvPicPr/>
          <p:nvPr/>
        </p:nvPicPr>
        <p:blipFill>
          <a:blip r:embed="rId2"/>
          <a:stretch>
            <a:fillRect/>
          </a:stretch>
        </p:blipFill>
        <p:spPr>
          <a:xfrm>
            <a:off x="5458692" y="663570"/>
            <a:ext cx="6733308" cy="5210756"/>
          </a:xfrm>
          <a:prstGeom prst="rect">
            <a:avLst/>
          </a:prstGeom>
        </p:spPr>
      </p:pic>
    </p:spTree>
    <p:extLst>
      <p:ext uri="{BB962C8B-B14F-4D97-AF65-F5344CB8AC3E}">
        <p14:creationId xmlns:p14="http://schemas.microsoft.com/office/powerpoint/2010/main" val="2633245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056068" y="719536"/>
            <a:ext cx="10148552" cy="5478423"/>
          </a:xfrm>
          <a:prstGeom prst="rect">
            <a:avLst/>
          </a:prstGeom>
          <a:noFill/>
        </p:spPr>
        <p:txBody>
          <a:bodyPr wrap="square" rtlCol="0">
            <a:spAutoFit/>
          </a:bodyPr>
          <a:lstStyle/>
          <a:p>
            <a:pPr algn="ctr"/>
            <a:r>
              <a:rPr lang="es-EC" sz="2400" b="1" u="sng" dirty="0"/>
              <a:t>CONCLUSIONES</a:t>
            </a:r>
          </a:p>
          <a:p>
            <a:pPr algn="ctr"/>
            <a:endParaRPr lang="es-EC" dirty="0"/>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cumplió el objetivo de construir un banco de pruebas, en el cual consta de un caldero, un reservorio de vapor y un sistema de adquisición de datos los cuales están operativos y funcionales.</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logró obtener una presión de operación para el caldero de  22 a 30 psi y para el reservorio de 22 psi, obteniendo así, un sistema de generación de vapor que brinda buenos resultados al momento de la toma de datos.</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pudo verificar la distribución de temperatura sobre las aletas, observando como la aleta de cobre, siendo la más conductora transfiere más energía que a la aleta de acero y la aleta de bronce. </a:t>
            </a:r>
          </a:p>
          <a:p>
            <a:pPr>
              <a:lnSpc>
                <a:spcPct val="150000"/>
              </a:lnSpc>
            </a:pPr>
            <a:endParaRPr lang="es-EC" dirty="0"/>
          </a:p>
          <a:p>
            <a:endParaRPr lang="es-EC" dirty="0"/>
          </a:p>
        </p:txBody>
      </p:sp>
    </p:spTree>
    <p:extLst>
      <p:ext uri="{BB962C8B-B14F-4D97-AF65-F5344CB8AC3E}">
        <p14:creationId xmlns:p14="http://schemas.microsoft.com/office/powerpoint/2010/main" val="228985220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599067"/>
            <a:ext cx="10199296" cy="738664"/>
          </a:xfrm>
          <a:prstGeom prst="rect">
            <a:avLst/>
          </a:prstGeom>
          <a:noFill/>
        </p:spPr>
        <p:txBody>
          <a:bodyPr wrap="square" rtlCol="0">
            <a:spAutoFit/>
          </a:bodyPr>
          <a:lstStyle/>
          <a:p>
            <a:pPr algn="ctr"/>
            <a:r>
              <a:rPr lang="es-EC" sz="2400" b="1" u="sng" dirty="0"/>
              <a:t>ALCANCE</a:t>
            </a:r>
            <a:endParaRPr lang="es-EC" dirty="0"/>
          </a:p>
          <a:p>
            <a:endParaRPr lang="es-EC" dirty="0"/>
          </a:p>
        </p:txBody>
      </p:sp>
      <p:sp>
        <p:nvSpPr>
          <p:cNvPr id="5" name="CuadroTexto 4">
            <a:extLst>
              <a:ext uri="{FF2B5EF4-FFF2-40B4-BE49-F238E27FC236}">
                <a16:creationId xmlns:a16="http://schemas.microsoft.com/office/drawing/2014/main" xmlns="" id="{DEAE2840-4CF1-4489-9200-23F72E5FC26C}"/>
              </a:ext>
            </a:extLst>
          </p:cNvPr>
          <p:cNvSpPr txBox="1"/>
          <p:nvPr/>
        </p:nvSpPr>
        <p:spPr>
          <a:xfrm>
            <a:off x="834763" y="1135034"/>
            <a:ext cx="11184362" cy="5647700"/>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Yu Gothic Light" panose="020B0300000000000000" pitchFamily="34" charset="-128"/>
              </a:rPr>
              <a:t>Con la ingeniería conceptual se va a revisar el fundamento teórico para la construcción de calderas, la transferencia de calor superficies extendidas, las normativas y especificación de materiales.</a:t>
            </a: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Yu Gothic Light" panose="020B0300000000000000" pitchFamily="34" charset="-128"/>
              </a:rPr>
              <a:t>Con la ingeniería básica se prevé desarrollar cálculos mecánicos y térmicos para el diseño del banco de pruebas, diseño de un recipiente para almacenar vapor saturado hasta 21,5 PSI y 111 °C, diseño de una bastidor móvil y diseño del sistema adquisición de datos con el uso de una tarjeta Arduino Mega de bajo costo.</a:t>
            </a:r>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Yu Gothic Light" panose="020B0300000000000000" pitchFamily="34" charset="-128"/>
              </a:rPr>
              <a:t>En la ingeniería de detalle prevé suministrar toda la información técnica, lista de materiales, planos constructivos, especificaciones mecánicas y layout del banco de pruebas.</a:t>
            </a:r>
            <a:endParaRPr lang="es-EC"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Yu Gothic Light" panose="020B0300000000000000" pitchFamily="34" charset="-128"/>
              </a:rPr>
              <a:t>Se realizará la construcción del banco de pruebas, pruebas de funcionamiento, un manual de operación y una guía para la práctica de laboratorio.</a:t>
            </a:r>
          </a:p>
          <a:p>
            <a:pPr marL="342900" indent="-342900">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Yu Gothic Light" panose="020B0300000000000000" pitchFamily="34" charset="-128"/>
              </a:rPr>
              <a:t>Por último, se realizará las conclusiones, recomendaciones respectivas del presente proyecto de titulación.</a:t>
            </a:r>
            <a:endParaRPr lang="es-EC" sz="1800" dirty="0">
              <a:effectLst/>
              <a:latin typeface="Arial" panose="020B0604020202020204" pitchFamily="34" charset="0"/>
              <a:ea typeface="Calibri" panose="020F0502020204030204" pitchFamily="34" charset="0"/>
            </a:endParaRPr>
          </a:p>
          <a:p>
            <a:pPr marL="342900" lvl="0" indent="-342900">
              <a:lnSpc>
                <a:spcPct val="150000"/>
              </a:lnSpc>
              <a:spcAft>
                <a:spcPts val="800"/>
              </a:spcAft>
              <a:buFont typeface="Symbol" panose="05050102010706020507" pitchFamily="18" charset="2"/>
              <a:buChar char=""/>
            </a:pPr>
            <a:endParaRPr lang="es-EC"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970437"/>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978795" y="419665"/>
            <a:ext cx="10470524" cy="6304290"/>
          </a:xfrm>
          <a:prstGeom prst="rect">
            <a:avLst/>
          </a:prstGeom>
          <a:noFill/>
        </p:spPr>
        <p:txBody>
          <a:bodyPr wrap="square" rtlCol="0">
            <a:spAutoFit/>
          </a:bodyPr>
          <a:lstStyle/>
          <a:p>
            <a:pPr algn="ctr">
              <a:lnSpc>
                <a:spcPct val="150000"/>
              </a:lnSpc>
            </a:pPr>
            <a:r>
              <a:rPr lang="es-EC" sz="2400" b="1" u="sng" dirty="0"/>
              <a:t>CONCLUSIONES</a:t>
            </a:r>
          </a:p>
          <a:p>
            <a:pPr algn="ctr">
              <a:lnSpc>
                <a:spcPct val="150000"/>
              </a:lnSpc>
            </a:pPr>
            <a:endParaRPr lang="es-EC" dirty="0"/>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lograron realizar las pruebas de operación y funcionamiento, con lo cual se determinó que los factores de corrección de transferencia de calor de las barras de longitud infinita del banco de pruebas en estado estable resultaron ser de 2,77 para el cobre, 7,33 para el acero y 4,25 para el bronce.</a:t>
            </a:r>
          </a:p>
          <a:p>
            <a:pPr indent="457200">
              <a:lnSpc>
                <a:spcPct val="150000"/>
              </a:lnSpc>
              <a:spcAft>
                <a:spcPts val="800"/>
              </a:spcAft>
            </a:pPr>
            <a:r>
              <a:rPr lang="es-EC" sz="1800" dirty="0">
                <a:solidFill>
                  <a:srgbClr val="000000"/>
                </a:solidFill>
                <a:effectLst/>
                <a:latin typeface="Arial" panose="020B0604020202020204" pitchFamily="34" charset="0"/>
                <a:ea typeface="Calibri" panose="020F0502020204030204" pitchFamily="34" charset="0"/>
              </a:rPr>
              <a:t>Como consecuencia de los cálculos a partir de los datos experimentales se determinó que la longitud a la que la temperatura del material iguala a la temperatura ambiente para la barra de cobre es 2,565 metros, para la barra de acero es 1,045 metros y para la barra de bronce es 1,615 metros. </a:t>
            </a:r>
            <a:endParaRPr lang="es-EC" sz="1800" dirty="0">
              <a:effectLst/>
              <a:latin typeface="Arial" panose="020B0604020202020204" pitchFamily="34" charset="0"/>
              <a:ea typeface="Calibri" panose="020F0502020204030204" pitchFamily="34"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logró cumplir con el diseño y la construcción de un bastidor operativo, que cumple con los criterios de diseño establecidos, en donde ninguna viga supera los 5,6 mm de deflexión permitida, además para su viga más critica el valor demanda capacidad fue de 0,505.</a:t>
            </a:r>
          </a:p>
          <a:p>
            <a:pPr>
              <a:lnSpc>
                <a:spcPct val="150000"/>
              </a:lnSpc>
            </a:pPr>
            <a:endParaRPr lang="es-EC" dirty="0"/>
          </a:p>
        </p:txBody>
      </p:sp>
    </p:spTree>
    <p:extLst>
      <p:ext uri="{BB962C8B-B14F-4D97-AF65-F5344CB8AC3E}">
        <p14:creationId xmlns:p14="http://schemas.microsoft.com/office/powerpoint/2010/main" val="3156964494"/>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056068" y="719536"/>
            <a:ext cx="10470524" cy="4924425"/>
          </a:xfrm>
          <a:prstGeom prst="rect">
            <a:avLst/>
          </a:prstGeom>
          <a:noFill/>
        </p:spPr>
        <p:txBody>
          <a:bodyPr wrap="square" rtlCol="0">
            <a:spAutoFit/>
          </a:bodyPr>
          <a:lstStyle/>
          <a:p>
            <a:pPr algn="ctr"/>
            <a:r>
              <a:rPr lang="es-EC" sz="2400" b="1" u="sng" dirty="0"/>
              <a:t>CONCLUSIONES</a:t>
            </a:r>
          </a:p>
          <a:p>
            <a:pPr algn="ctr"/>
            <a:endParaRPr lang="es-EC" dirty="0"/>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logró cumplir con el diseño y la construcción de un bastidor operativo, que cumple con los criterios de diseño establecidos, en donde ninguna viga supera los 5,6 mm de deflexión permitida, además para su viga más critica el valor demanda capacidad fue de 0,505.</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La construcción del banco de pruebas de barra de longitud infinita, es un aporte significativo para desarrollo de las prácticas de los estudiantes de en las carreras de Mecánica y Mecatrónica. </a:t>
            </a: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Con el uso de este equipo los estudiantes, además de conocer los efectos de la transferencia de calor sobre barras de longitud infinita, podrán conocer los procesos termodinámicos de generación y distribución de vapor.</a:t>
            </a:r>
          </a:p>
          <a:p>
            <a:endParaRPr lang="es-EC" dirty="0"/>
          </a:p>
          <a:p>
            <a:endParaRPr lang="es-EC" dirty="0"/>
          </a:p>
        </p:txBody>
      </p:sp>
    </p:spTree>
    <p:extLst>
      <p:ext uri="{BB962C8B-B14F-4D97-AF65-F5344CB8AC3E}">
        <p14:creationId xmlns:p14="http://schemas.microsoft.com/office/powerpoint/2010/main" val="3025993142"/>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765702"/>
            <a:ext cx="10199296" cy="4401205"/>
          </a:xfrm>
          <a:prstGeom prst="rect">
            <a:avLst/>
          </a:prstGeom>
          <a:noFill/>
        </p:spPr>
        <p:txBody>
          <a:bodyPr wrap="square" rtlCol="0">
            <a:spAutoFit/>
          </a:bodyPr>
          <a:lstStyle/>
          <a:p>
            <a:pPr algn="ctr">
              <a:lnSpc>
                <a:spcPct val="150000"/>
              </a:lnSpc>
            </a:pPr>
            <a:r>
              <a:rPr lang="es-EC" sz="2400" b="1" u="sng" dirty="0"/>
              <a:t>RECOMENDACIONES</a:t>
            </a:r>
            <a:endParaRPr lang="es-EC" dirty="0"/>
          </a:p>
          <a:p>
            <a:pPr>
              <a:lnSpc>
                <a:spcPct val="150000"/>
              </a:lnSpc>
            </a:pPr>
            <a:endParaRPr lang="es-EC" dirty="0"/>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Considerando que la práctica utiliza combustible (gas licuado de petróleo) para su funcionamiento, es importante una inducción por parte del encargado de laboratorio con el fin de evitar accidentes.</a:t>
            </a:r>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Previo al encendido del equipo es importante que lea el manual de usuario donde podrá informarse del funcionamiento del equipo. </a:t>
            </a:r>
          </a:p>
          <a:p>
            <a:pPr>
              <a:lnSpc>
                <a:spcPct val="150000"/>
              </a:lnSpc>
            </a:pPr>
            <a:endParaRPr lang="es-EC" dirty="0"/>
          </a:p>
        </p:txBody>
      </p:sp>
    </p:spTree>
    <p:extLst>
      <p:ext uri="{BB962C8B-B14F-4D97-AF65-F5344CB8AC3E}">
        <p14:creationId xmlns:p14="http://schemas.microsoft.com/office/powerpoint/2010/main" val="3641012269"/>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765702"/>
            <a:ext cx="10199296" cy="4129336"/>
          </a:xfrm>
          <a:prstGeom prst="rect">
            <a:avLst/>
          </a:prstGeom>
          <a:noFill/>
        </p:spPr>
        <p:txBody>
          <a:bodyPr wrap="square" rtlCol="0">
            <a:spAutoFit/>
          </a:bodyPr>
          <a:lstStyle/>
          <a:p>
            <a:pPr algn="ctr"/>
            <a:r>
              <a:rPr lang="es-EC" sz="2400" b="1" u="sng" dirty="0"/>
              <a:t>RECOMENDACIONES</a:t>
            </a:r>
            <a:endParaRPr lang="es-EC" dirty="0"/>
          </a:p>
          <a:p>
            <a:pPr>
              <a:lnSpc>
                <a:spcPct val="150000"/>
              </a:lnSpc>
            </a:pPr>
            <a:endParaRPr lang="es-EC" dirty="0"/>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No tocar las partes desprotegidas del banco de pruebas como tuberías sin aislamiento o inclusive las aletas con el fin de evitar quemaduras. </a:t>
            </a:r>
          </a:p>
          <a:p>
            <a:pPr indent="457200">
              <a:lnSpc>
                <a:spcPct val="200000"/>
              </a:lnSpc>
              <a:spcAft>
                <a:spcPts val="800"/>
              </a:spcAft>
            </a:pPr>
            <a:r>
              <a:rPr lang="es-EC" sz="1800" dirty="0">
                <a:effectLst/>
                <a:latin typeface="Arial" panose="020B0604020202020204" pitchFamily="34" charset="0"/>
                <a:ea typeface="Calibri" panose="020F0502020204030204" pitchFamily="34" charset="0"/>
              </a:rPr>
              <a:t>Si se va a dar alguna actividad de mantenimiento al equipo se recomienda tener cuidado con muchos de los componentes del banco de pruebas, puesto que una mala colocación de los sensores (por ejemplo los sensores de nivel), ocasionarían un mal funcionamiento del mismo.</a:t>
            </a:r>
          </a:p>
          <a:p>
            <a:endParaRPr lang="es-EC" dirty="0"/>
          </a:p>
        </p:txBody>
      </p:sp>
    </p:spTree>
    <p:extLst>
      <p:ext uri="{BB962C8B-B14F-4D97-AF65-F5344CB8AC3E}">
        <p14:creationId xmlns:p14="http://schemas.microsoft.com/office/powerpoint/2010/main" val="2404970241"/>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5400" y="-323746"/>
            <a:ext cx="10896600" cy="4289892"/>
          </a:xfrm>
          <a:prstGeom prst="rect">
            <a:avLst/>
          </a:prstGeom>
        </p:spPr>
        <p:txBody>
          <a:bodyPr wrap="square">
            <a:spAutoFit/>
          </a:bodyPr>
          <a:lstStyle/>
          <a:p>
            <a:pPr algn="just">
              <a:lnSpc>
                <a:spcPct val="150000"/>
              </a:lnSpc>
            </a:pPr>
            <a:r>
              <a:rPr lang="es-ES" sz="16600" dirty="0"/>
              <a:t>GRACIAS</a:t>
            </a:r>
          </a:p>
          <a:p>
            <a:pPr lvl="0" algn="just">
              <a:lnSpc>
                <a:spcPct val="150000"/>
              </a:lnSpc>
              <a:spcAft>
                <a:spcPts val="0"/>
              </a:spcAft>
            </a:pP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46589" y="2953445"/>
            <a:ext cx="2644629" cy="256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3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ACACA694-A4B3-48DB-913A-9EDF45423ECC}"/>
              </a:ext>
            </a:extLst>
          </p:cNvPr>
          <p:cNvSpPr txBox="1"/>
          <p:nvPr/>
        </p:nvSpPr>
        <p:spPr>
          <a:xfrm>
            <a:off x="1327296" y="765702"/>
            <a:ext cx="10199296" cy="738664"/>
          </a:xfrm>
          <a:prstGeom prst="rect">
            <a:avLst/>
          </a:prstGeom>
          <a:noFill/>
        </p:spPr>
        <p:txBody>
          <a:bodyPr wrap="square" rtlCol="0">
            <a:spAutoFit/>
          </a:bodyPr>
          <a:lstStyle/>
          <a:p>
            <a:pPr algn="ctr"/>
            <a:r>
              <a:rPr lang="es-EC" sz="2400" b="1" u="sng" dirty="0"/>
              <a:t>MARCO TEORICO</a:t>
            </a:r>
            <a:endParaRPr lang="es-EC" dirty="0"/>
          </a:p>
          <a:p>
            <a:endParaRPr lang="es-EC" dirty="0"/>
          </a:p>
        </p:txBody>
      </p:sp>
      <p:sp>
        <p:nvSpPr>
          <p:cNvPr id="5" name="CuadroTexto 4">
            <a:extLst>
              <a:ext uri="{FF2B5EF4-FFF2-40B4-BE49-F238E27FC236}">
                <a16:creationId xmlns:a16="http://schemas.microsoft.com/office/drawing/2014/main" xmlns="" id="{79BE8653-BCF2-4F9B-A1B7-921B552CC0ED}"/>
              </a:ext>
            </a:extLst>
          </p:cNvPr>
          <p:cNvSpPr txBox="1"/>
          <p:nvPr/>
        </p:nvSpPr>
        <p:spPr>
          <a:xfrm>
            <a:off x="1327296" y="1341975"/>
            <a:ext cx="6790386" cy="3026470"/>
          </a:xfrm>
          <a:prstGeom prst="rect">
            <a:avLst/>
          </a:prstGeom>
          <a:noFill/>
        </p:spPr>
        <p:txBody>
          <a:bodyPr wrap="square">
            <a:spAutoFit/>
          </a:bodyPr>
          <a:lstStyle/>
          <a:p>
            <a:pPr>
              <a:lnSpc>
                <a:spcPct val="15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Aleta</a:t>
            </a:r>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Se considera una aleta a un sólido de configuración geométrica determinada que tiene un gradiente de temperatura en una dirección determinada, internamente mantiene transferencia de energía por conducción y externamente hay una transferencia de energía por convección desde la superficie. (</a:t>
            </a:r>
            <a:r>
              <a:rPr lang="es-EC" sz="1800" dirty="0" err="1">
                <a:effectLst/>
                <a:latin typeface="Arial" panose="020B0604020202020204" pitchFamily="34" charset="0"/>
                <a:ea typeface="Calibri" panose="020F0502020204030204" pitchFamily="34" charset="0"/>
              </a:rPr>
              <a:t>Incropera</a:t>
            </a:r>
            <a:r>
              <a:rPr lang="es-EC" sz="1800" dirty="0">
                <a:effectLst/>
                <a:latin typeface="Arial" panose="020B0604020202020204" pitchFamily="34" charset="0"/>
                <a:ea typeface="Calibri" panose="020F0502020204030204" pitchFamily="34" charset="0"/>
              </a:rPr>
              <a:t> &amp; </a:t>
            </a:r>
            <a:r>
              <a:rPr lang="es-EC" sz="1800" dirty="0" err="1">
                <a:effectLst/>
                <a:latin typeface="Arial" panose="020B0604020202020204" pitchFamily="34" charset="0"/>
                <a:ea typeface="Calibri" panose="020F0502020204030204" pitchFamily="34" charset="0"/>
              </a:rPr>
              <a:t>DeWitt</a:t>
            </a:r>
            <a:r>
              <a:rPr lang="es-EC" sz="1800" dirty="0">
                <a:effectLst/>
                <a:latin typeface="Arial" panose="020B0604020202020204" pitchFamily="34" charset="0"/>
                <a:ea typeface="Calibri" panose="020F0502020204030204" pitchFamily="34" charset="0"/>
              </a:rPr>
              <a:t>, 1999)</a:t>
            </a:r>
          </a:p>
        </p:txBody>
      </p:sp>
      <p:pic>
        <p:nvPicPr>
          <p:cNvPr id="6" name="Imagen 5" descr="Diagrama, Dibujo de ingeniería&#10;&#10;Descripción generada automáticamente">
            <a:extLst>
              <a:ext uri="{FF2B5EF4-FFF2-40B4-BE49-F238E27FC236}">
                <a16:creationId xmlns:a16="http://schemas.microsoft.com/office/drawing/2014/main" xmlns="" id="{B946F0F4-0364-4FD4-8FE9-E6916B3F2A5E}"/>
              </a:ext>
            </a:extLst>
          </p:cNvPr>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117682" y="3596426"/>
            <a:ext cx="3605235" cy="2061416"/>
          </a:xfrm>
          <a:prstGeom prst="rect">
            <a:avLst/>
          </a:prstGeom>
        </p:spPr>
      </p:pic>
    </p:spTree>
    <p:extLst>
      <p:ext uri="{BB962C8B-B14F-4D97-AF65-F5344CB8AC3E}">
        <p14:creationId xmlns:p14="http://schemas.microsoft.com/office/powerpoint/2010/main" val="149729677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xmlns="" id="{48EB95A8-E923-48F7-BD72-20746E008D66}"/>
                  </a:ext>
                </a:extLst>
              </p:cNvPr>
              <p:cNvSpPr txBox="1"/>
              <p:nvPr/>
            </p:nvSpPr>
            <p:spPr>
              <a:xfrm>
                <a:off x="1180563" y="719445"/>
                <a:ext cx="9161172" cy="1603709"/>
              </a:xfrm>
              <a:prstGeom prst="rect">
                <a:avLst/>
              </a:prstGeom>
              <a:noFill/>
            </p:spPr>
            <p:txBody>
              <a:bodyPr wrap="square">
                <a:spAutoFit/>
              </a:bodyPr>
              <a:lstStyle/>
              <a:p>
                <a:pPr>
                  <a:lnSpc>
                    <a:spcPct val="150000"/>
                  </a:lnSpc>
                  <a:spcBef>
                    <a:spcPts val="800"/>
                  </a:spcBef>
                  <a:spcAft>
                    <a:spcPts val="600"/>
                  </a:spcAft>
                </a:pPr>
                <a:r>
                  <a:rPr lang="es-EC" sz="1800" b="1" i="1" dirty="0">
                    <a:effectLst/>
                    <a:latin typeface="Arial" panose="020B0604020202020204" pitchFamily="34" charset="0"/>
                    <a:ea typeface="Yu Gothic Light" panose="020B0300000000000000" pitchFamily="34" charset="-128"/>
                    <a:cs typeface="Arial" panose="020B0604020202020204" pitchFamily="34" charset="0"/>
                  </a:rPr>
                  <a:t>Modelo matemático para la transferencia de calor en aletas </a:t>
                </a:r>
              </a:p>
              <a:p>
                <a:pPr>
                  <a:lnSpc>
                    <a:spcPct val="150000"/>
                  </a:lnSpc>
                  <a:spcBef>
                    <a:spcPts val="800"/>
                  </a:spcBef>
                  <a:spcAft>
                    <a:spcPts val="600"/>
                  </a:spcAft>
                </a:pPr>
                <a14:m>
                  <m:oMathPara xmlns:m="http://schemas.openxmlformats.org/officeDocument/2006/math">
                    <m:oMathParaPr>
                      <m:jc m:val="centerGroup"/>
                    </m:oMathParaPr>
                    <m:oMath xmlns:m="http://schemas.openxmlformats.org/officeDocument/2006/math">
                      <m:f>
                        <m:fPr>
                          <m:ctrlPr>
                            <a:rPr lang="es-EC" i="1" smtClean="0">
                              <a:effectLst/>
                              <a:latin typeface="Cambria Math" panose="02040503050406030204" pitchFamily="18" charset="0"/>
                            </a:rPr>
                          </m:ctrlPr>
                        </m:fPr>
                        <m:num>
                          <m:sSup>
                            <m:sSupPr>
                              <m:ctrlPr>
                                <a:rPr lang="es-EC" i="1">
                                  <a:effectLst/>
                                  <a:latin typeface="Cambria Math" panose="02040503050406030204" pitchFamily="18"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𝑑</m:t>
                              </m:r>
                            </m:e>
                            <m:sup>
                              <m:r>
                                <a:rPr lang="es-EC" sz="1800" i="1">
                                  <a:effectLst/>
                                  <a:latin typeface="Cambria Math" panose="02040503050406030204" pitchFamily="18" charset="0"/>
                                  <a:ea typeface="Calibri" panose="020F0502020204030204" pitchFamily="34" charset="0"/>
                                  <a:cs typeface="Arial" panose="020B0604020202020204" pitchFamily="34" charset="0"/>
                                </a:rPr>
                                <m:t>2</m:t>
                              </m:r>
                            </m:sup>
                          </m:sSup>
                          <m:r>
                            <a:rPr lang="es-EC" sz="1800" i="1">
                              <a:effectLst/>
                              <a:latin typeface="Cambria Math" panose="02040503050406030204" pitchFamily="18" charset="0"/>
                              <a:ea typeface="Calibri" panose="020F0502020204030204" pitchFamily="34" charset="0"/>
                              <a:cs typeface="Arial" panose="020B0604020202020204" pitchFamily="34" charset="0"/>
                            </a:rPr>
                            <m:t>𝑇</m:t>
                          </m:r>
                        </m:num>
                        <m:den>
                          <m:sSup>
                            <m:sSupPr>
                              <m:ctrlPr>
                                <a:rPr lang="es-EC" i="1">
                                  <a:effectLst/>
                                  <a:latin typeface="Cambria Math" panose="02040503050406030204" pitchFamily="18"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𝑑𝑥</m:t>
                              </m:r>
                            </m:e>
                            <m:sup>
                              <m:r>
                                <a:rPr lang="es-EC" sz="1800" i="1">
                                  <a:effectLst/>
                                  <a:latin typeface="Cambria Math" panose="02040503050406030204" pitchFamily="18" charset="0"/>
                                  <a:ea typeface="Calibri" panose="020F0502020204030204" pitchFamily="34" charset="0"/>
                                  <a:cs typeface="Arial" panose="020B0604020202020204" pitchFamily="34" charset="0"/>
                                </a:rPr>
                                <m:t>2</m:t>
                              </m:r>
                            </m:sup>
                          </m:sSup>
                        </m:den>
                      </m:f>
                      <m:r>
                        <a:rPr lang="es-EC" sz="1800"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rPr>
                          </m:ctrlPr>
                        </m:dPr>
                        <m:e>
                          <m:f>
                            <m:fPr>
                              <m:ctrlPr>
                                <a:rPr lang="es-EC" i="1">
                                  <a:effectLst/>
                                  <a:latin typeface="Cambria Math" panose="02040503050406030204" pitchFamily="18"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1</m:t>
                              </m:r>
                            </m:num>
                            <m:den>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𝐴</m:t>
                                  </m:r>
                                </m:e>
                                <m:sub>
                                  <m:r>
                                    <a:rPr lang="es-EC" sz="1800" i="1">
                                      <a:effectLst/>
                                      <a:latin typeface="Cambria Math" panose="02040503050406030204" pitchFamily="18" charset="0"/>
                                      <a:ea typeface="Calibri" panose="020F0502020204030204" pitchFamily="34" charset="0"/>
                                      <a:cs typeface="Arial" panose="020B0604020202020204" pitchFamily="34" charset="0"/>
                                    </a:rPr>
                                    <m:t>𝑐</m:t>
                                  </m:r>
                                </m:sub>
                              </m:sSub>
                            </m:den>
                          </m:f>
                          <m:f>
                            <m:fPr>
                              <m:ctrlPr>
                                <a:rPr lang="es-EC" i="1">
                                  <a:effectLst/>
                                  <a:latin typeface="Cambria Math" panose="02040503050406030204" pitchFamily="18"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𝑑</m:t>
                              </m:r>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𝐴</m:t>
                                  </m:r>
                                </m:e>
                                <m:sub>
                                  <m:r>
                                    <a:rPr lang="es-EC" sz="1800" i="1">
                                      <a:effectLst/>
                                      <a:latin typeface="Cambria Math" panose="02040503050406030204" pitchFamily="18" charset="0"/>
                                      <a:ea typeface="Calibri" panose="020F0502020204030204" pitchFamily="34" charset="0"/>
                                      <a:cs typeface="Arial" panose="020B0604020202020204" pitchFamily="34" charset="0"/>
                                    </a:rPr>
                                    <m:t>𝑐</m:t>
                                  </m:r>
                                </m:sub>
                              </m:sSub>
                            </m:num>
                            <m:den>
                              <m:r>
                                <a:rPr lang="es-EC" sz="1800" i="1">
                                  <a:effectLst/>
                                  <a:latin typeface="Cambria Math" panose="02040503050406030204" pitchFamily="18" charset="0"/>
                                  <a:ea typeface="Calibri" panose="020F0502020204030204" pitchFamily="34" charset="0"/>
                                  <a:cs typeface="Arial" panose="020B0604020202020204" pitchFamily="34" charset="0"/>
                                </a:rPr>
                                <m:t>𝑑𝑥</m:t>
                              </m:r>
                            </m:den>
                          </m:f>
                        </m:e>
                      </m:d>
                      <m:f>
                        <m:fPr>
                          <m:ctrlPr>
                            <a:rPr lang="es-EC" i="1">
                              <a:effectLst/>
                              <a:latin typeface="Cambria Math" panose="02040503050406030204" pitchFamily="18"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𝑑𝑇</m:t>
                          </m:r>
                        </m:num>
                        <m:den>
                          <m:r>
                            <a:rPr lang="es-EC" sz="1800" i="1">
                              <a:effectLst/>
                              <a:latin typeface="Cambria Math" panose="02040503050406030204" pitchFamily="18" charset="0"/>
                              <a:ea typeface="Calibri" panose="020F0502020204030204" pitchFamily="34" charset="0"/>
                              <a:cs typeface="Arial" panose="020B0604020202020204" pitchFamily="34" charset="0"/>
                            </a:rPr>
                            <m:t>𝑑𝑥</m:t>
                          </m:r>
                        </m:den>
                      </m:f>
                      <m:r>
                        <a:rPr lang="es-EC" sz="1800" i="1">
                          <a:effectLst/>
                          <a:latin typeface="Cambria Math" panose="02040503050406030204" pitchFamily="18" charset="0"/>
                          <a:ea typeface="Calibri" panose="020F0502020204030204" pitchFamily="34" charset="0"/>
                          <a:cs typeface="Arial" panose="020B0604020202020204" pitchFamily="34" charset="0"/>
                        </a:rPr>
                        <m:t>−</m:t>
                      </m:r>
                      <m:d>
                        <m:dPr>
                          <m:ctrlPr>
                            <a:rPr lang="es-EC" i="1">
                              <a:effectLst/>
                              <a:latin typeface="Cambria Math" panose="02040503050406030204" pitchFamily="18" charset="0"/>
                            </a:rPr>
                          </m:ctrlPr>
                        </m:dPr>
                        <m:e>
                          <m:f>
                            <m:fPr>
                              <m:ctrlPr>
                                <a:rPr lang="es-EC" i="1">
                                  <a:effectLst/>
                                  <a:latin typeface="Cambria Math" panose="02040503050406030204" pitchFamily="18"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1</m:t>
                              </m:r>
                            </m:num>
                            <m:den>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𝐴</m:t>
                                  </m:r>
                                </m:e>
                                <m:sub>
                                  <m:r>
                                    <a:rPr lang="es-EC" sz="1800" i="1">
                                      <a:effectLst/>
                                      <a:latin typeface="Cambria Math" panose="02040503050406030204" pitchFamily="18" charset="0"/>
                                      <a:ea typeface="Calibri" panose="020F0502020204030204" pitchFamily="34" charset="0"/>
                                      <a:cs typeface="Arial" panose="020B0604020202020204" pitchFamily="34" charset="0"/>
                                    </a:rPr>
                                    <m:t>𝑐</m:t>
                                  </m:r>
                                </m:sub>
                              </m:sSub>
                            </m:den>
                          </m:f>
                          <m:f>
                            <m:fPr>
                              <m:ctrlPr>
                                <a:rPr lang="es-EC" i="1">
                                  <a:effectLst/>
                                  <a:latin typeface="Cambria Math" panose="02040503050406030204" pitchFamily="18"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h</m:t>
                              </m:r>
                            </m:num>
                            <m:den>
                              <m:r>
                                <a:rPr lang="es-EC" sz="1800" i="1">
                                  <a:effectLst/>
                                  <a:latin typeface="Cambria Math" panose="02040503050406030204" pitchFamily="18" charset="0"/>
                                  <a:ea typeface="Calibri" panose="020F0502020204030204" pitchFamily="34" charset="0"/>
                                  <a:cs typeface="Arial" panose="020B0604020202020204" pitchFamily="34" charset="0"/>
                                </a:rPr>
                                <m:t>𝑘</m:t>
                              </m:r>
                            </m:den>
                          </m:f>
                          <m:f>
                            <m:fPr>
                              <m:ctrlPr>
                                <a:rPr lang="es-EC" i="1">
                                  <a:effectLst/>
                                  <a:latin typeface="Cambria Math" panose="02040503050406030204" pitchFamily="18" charset="0"/>
                                </a:rPr>
                              </m:ctrlPr>
                            </m:fPr>
                            <m:num>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𝐴</m:t>
                                  </m:r>
                                </m:e>
                                <m:sub>
                                  <m:r>
                                    <a:rPr lang="es-EC" sz="1800" i="1">
                                      <a:effectLst/>
                                      <a:latin typeface="Cambria Math" panose="02040503050406030204" pitchFamily="18" charset="0"/>
                                      <a:ea typeface="Calibri" panose="020F0502020204030204" pitchFamily="34" charset="0"/>
                                      <a:cs typeface="Arial" panose="020B0604020202020204" pitchFamily="34" charset="0"/>
                                    </a:rPr>
                                    <m:t>𝑠</m:t>
                                  </m:r>
                                </m:sub>
                              </m:sSub>
                            </m:num>
                            <m:den>
                              <m:r>
                                <a:rPr lang="es-EC" sz="1800" i="1">
                                  <a:effectLst/>
                                  <a:latin typeface="Cambria Math" panose="02040503050406030204" pitchFamily="18" charset="0"/>
                                  <a:ea typeface="Calibri" panose="020F0502020204030204" pitchFamily="34" charset="0"/>
                                  <a:cs typeface="Arial" panose="020B0604020202020204" pitchFamily="34" charset="0"/>
                                </a:rPr>
                                <m:t>𝑑𝑥</m:t>
                              </m:r>
                            </m:den>
                          </m:f>
                        </m:e>
                      </m:d>
                      <m:d>
                        <m:dPr>
                          <m:ctrlPr>
                            <a:rPr lang="es-EC" i="1">
                              <a:effectLst/>
                              <a:latin typeface="Cambria Math" panose="02040503050406030204" pitchFamily="18" charset="0"/>
                            </a:rPr>
                          </m:ctrlPr>
                        </m:dPr>
                        <m:e>
                          <m:r>
                            <a:rPr lang="es-EC" sz="1800" i="1">
                              <a:effectLst/>
                              <a:latin typeface="Cambria Math" panose="02040503050406030204" pitchFamily="18" charset="0"/>
                              <a:ea typeface="Calibri" panose="020F0502020204030204" pitchFamily="34" charset="0"/>
                              <a:cs typeface="Arial" panose="020B0604020202020204" pitchFamily="34" charset="0"/>
                            </a:rPr>
                            <m:t>𝑇</m:t>
                          </m:r>
                          <m:r>
                            <a:rPr lang="es-EC" sz="1800"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𝑇</m:t>
                              </m:r>
                            </m:e>
                            <m:sub>
                              <m:r>
                                <a:rPr lang="es-EC" sz="1800" i="1">
                                  <a:effectLst/>
                                  <a:latin typeface="Cambria Math" panose="02040503050406030204" pitchFamily="18" charset="0"/>
                                  <a:ea typeface="Calibri" panose="020F0502020204030204" pitchFamily="34" charset="0"/>
                                  <a:cs typeface="Arial" panose="020B0604020202020204" pitchFamily="34" charset="0"/>
                                </a:rPr>
                                <m:t>∞</m:t>
                              </m:r>
                            </m:sub>
                          </m:sSub>
                        </m:e>
                      </m:d>
                      <m:r>
                        <a:rPr lang="es-EC" sz="1800" i="1">
                          <a:effectLst/>
                          <a:latin typeface="Cambria Math" panose="02040503050406030204" pitchFamily="18" charset="0"/>
                          <a:ea typeface="Calibri" panose="020F0502020204030204" pitchFamily="34" charset="0"/>
                          <a:cs typeface="Arial" panose="020B0604020202020204" pitchFamily="34" charset="0"/>
                        </a:rPr>
                        <m:t>=0</m:t>
                      </m:r>
                    </m:oMath>
                  </m:oMathPara>
                </a14:m>
                <a:endParaRPr lang="es-EC" sz="1800" b="1" i="1" dirty="0">
                  <a:effectLst/>
                  <a:latin typeface="Arial" panose="020B0604020202020204" pitchFamily="34" charset="0"/>
                  <a:ea typeface="Yu Gothic Light" panose="020B0300000000000000" pitchFamily="34" charset="-128"/>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48EB95A8-E923-48F7-BD72-20746E008D66}"/>
                  </a:ext>
                </a:extLst>
              </p:cNvPr>
              <p:cNvSpPr txBox="1">
                <a:spLocks noRot="1" noChangeAspect="1" noMove="1" noResize="1" noEditPoints="1" noAdjustHandles="1" noChangeArrowheads="1" noChangeShapeType="1" noTextEdit="1"/>
              </p:cNvSpPr>
              <p:nvPr/>
            </p:nvSpPr>
            <p:spPr>
              <a:xfrm>
                <a:off x="1180563" y="719445"/>
                <a:ext cx="9161172" cy="1603709"/>
              </a:xfrm>
              <a:prstGeom prst="rect">
                <a:avLst/>
              </a:prstGeom>
              <a:blipFill>
                <a:blip r:embed="rId5"/>
                <a:stretch>
                  <a:fillRect l="-59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xmlns="" id="{29185759-45F2-4503-919F-86831CEC5927}"/>
                  </a:ext>
                </a:extLst>
              </p:cNvPr>
              <p:cNvSpPr txBox="1"/>
              <p:nvPr/>
            </p:nvSpPr>
            <p:spPr>
              <a:xfrm>
                <a:off x="113546" y="2185312"/>
                <a:ext cx="6441800" cy="2082621"/>
              </a:xfrm>
              <a:prstGeom prst="rect">
                <a:avLst/>
              </a:prstGeom>
              <a:noFill/>
            </p:spPr>
            <p:txBody>
              <a:bodyPr wrap="square">
                <a:spAutoFit/>
              </a:bodyPr>
              <a:lstStyle/>
              <a:p>
                <a:pPr indent="457200">
                  <a:spcAft>
                    <a:spcPts val="800"/>
                  </a:spcAft>
                </a:pPr>
                <a:r>
                  <a:rPr lang="es-EC" sz="1600" dirty="0"/>
                  <a:t>Donde: </a:t>
                </a:r>
              </a:p>
              <a:p>
                <a:pPr lvl="1" indent="457200">
                  <a:spcAft>
                    <a:spcPts val="800"/>
                  </a:spcAft>
                </a:pPr>
                <a14:m>
                  <m:oMath xmlns:m="http://schemas.openxmlformats.org/officeDocument/2006/math">
                    <m:sSub>
                      <m:sSubPr>
                        <m:ctrlPr>
                          <a:rPr lang="es-EC" sz="1600" i="1" smtClean="0">
                            <a:latin typeface="Cambria Math" panose="02040503050406030204" pitchFamily="18" charset="0"/>
                          </a:rPr>
                        </m:ctrlPr>
                      </m:sSubPr>
                      <m:e>
                        <m:r>
                          <a:rPr lang="es-EC" sz="1600" i="1">
                            <a:latin typeface="Cambria Math" panose="02040503050406030204" pitchFamily="18" charset="0"/>
                            <a:ea typeface="Calibri" panose="020F0502020204030204" pitchFamily="34" charset="0"/>
                            <a:cs typeface="Arial" panose="020B0604020202020204" pitchFamily="34" charset="0"/>
                          </a:rPr>
                          <m:t>𝐴</m:t>
                        </m:r>
                      </m:e>
                      <m:sub>
                        <m:r>
                          <a:rPr lang="es-EC" sz="1600" i="1">
                            <a:latin typeface="Cambria Math" panose="02040503050406030204" pitchFamily="18" charset="0"/>
                            <a:ea typeface="Calibri" panose="020F0502020204030204" pitchFamily="34" charset="0"/>
                            <a:cs typeface="Arial" panose="020B0604020202020204" pitchFamily="34" charset="0"/>
                          </a:rPr>
                          <m:t>𝑐</m:t>
                        </m:r>
                      </m:sub>
                    </m:sSub>
                  </m:oMath>
                </a14:m>
                <a:r>
                  <a:rPr lang="es-EC" sz="1600" dirty="0">
                    <a:effectLst/>
                    <a:latin typeface="Arial" panose="020B0604020202020204" pitchFamily="34" charset="0"/>
                    <a:ea typeface="Calibri" panose="020F0502020204030204" pitchFamily="34" charset="0"/>
                  </a:rPr>
                  <a:t>: Area </a:t>
                </a:r>
                <a:r>
                  <a:rPr lang="es-EC" sz="1600" dirty="0">
                    <a:latin typeface="Arial" panose="020B0604020202020204" pitchFamily="34" charset="0"/>
                    <a:ea typeface="Calibri" panose="020F0502020204030204" pitchFamily="34" charset="0"/>
                  </a:rPr>
                  <a:t>de sección transversal uniforme.</a:t>
                </a:r>
                <a:endParaRPr lang="es-EC" sz="1600" dirty="0">
                  <a:effectLst/>
                  <a:latin typeface="Arial" panose="020B0604020202020204" pitchFamily="34" charset="0"/>
                  <a:ea typeface="Calibri" panose="020F0502020204030204" pitchFamily="34" charset="0"/>
                </a:endParaRPr>
              </a:p>
              <a:p>
                <a:pPr lvl="1" indent="457200">
                  <a:spcAft>
                    <a:spcPts val="800"/>
                  </a:spcAft>
                </a:pPr>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ea typeface="Calibri" panose="020F0502020204030204" pitchFamily="34" charset="0"/>
                            <a:cs typeface="Arial" panose="020B0604020202020204" pitchFamily="34" charset="0"/>
                          </a:rPr>
                          <m:t>𝐴</m:t>
                        </m:r>
                      </m:e>
                      <m:sub>
                        <m:r>
                          <a:rPr lang="es-EC" sz="1600" i="1">
                            <a:latin typeface="Cambria Math" panose="02040503050406030204" pitchFamily="18" charset="0"/>
                            <a:ea typeface="Calibri" panose="020F0502020204030204" pitchFamily="34" charset="0"/>
                            <a:cs typeface="Arial" panose="020B0604020202020204" pitchFamily="34" charset="0"/>
                          </a:rPr>
                          <m:t>𝑠</m:t>
                        </m:r>
                      </m:sub>
                    </m:sSub>
                  </m:oMath>
                </a14:m>
                <a:r>
                  <a:rPr lang="es-EC" sz="1600" dirty="0">
                    <a:effectLst/>
                    <a:latin typeface="Arial" panose="020B0604020202020204" pitchFamily="34" charset="0"/>
                    <a:ea typeface="Yu Mincho" panose="02020400000000000000" pitchFamily="18" charset="-128"/>
                  </a:rPr>
                  <a:t>: Area de la superficie de la base</a:t>
                </a:r>
                <a:endParaRPr lang="es-EC" sz="1600" i="1" dirty="0">
                  <a:effectLst/>
                  <a:latin typeface="Cambria Math" panose="02040503050406030204" pitchFamily="18" charset="0"/>
                  <a:ea typeface="Calibri" panose="020F0502020204030204" pitchFamily="34" charset="0"/>
                </a:endParaRPr>
              </a:p>
              <a:p>
                <a:pPr lvl="1" indent="457200">
                  <a:spcAft>
                    <a:spcPts val="800"/>
                  </a:spcAft>
                </a:pPr>
                <a14:m>
                  <m:oMath xmlns:m="http://schemas.openxmlformats.org/officeDocument/2006/math">
                    <m:r>
                      <a:rPr lang="es-MX" sz="1600" i="1" smtClean="0">
                        <a:effectLst/>
                        <a:latin typeface="Cambria Math" panose="02040503050406030204" pitchFamily="18" charset="0"/>
                        <a:ea typeface="Calibri" panose="020F0502020204030204" pitchFamily="34" charset="0"/>
                      </a:rPr>
                      <m:t>h</m:t>
                    </m:r>
                  </m:oMath>
                </a14:m>
                <a:r>
                  <a:rPr lang="es-EC" sz="1600" dirty="0">
                    <a:effectLst/>
                    <a:latin typeface="Arial" panose="020B0604020202020204" pitchFamily="34" charset="0"/>
                    <a:ea typeface="Calibri" panose="020F0502020204030204" pitchFamily="34" charset="0"/>
                  </a:rPr>
                  <a:t>: Coeficiente de transferencia de calor por convección.</a:t>
                </a:r>
              </a:p>
              <a:p>
                <a:pPr lvl="1" indent="457200">
                  <a:spcAft>
                    <a:spcPts val="800"/>
                  </a:spcAft>
                </a:pPr>
                <a14:m>
                  <m:oMath xmlns:m="http://schemas.openxmlformats.org/officeDocument/2006/math">
                    <m:r>
                      <a:rPr lang="es-EC" sz="1600" b="0" i="1" smtClean="0">
                        <a:effectLst/>
                        <a:latin typeface="Cambria Math" panose="02040503050406030204" pitchFamily="18" charset="0"/>
                        <a:ea typeface="Calibri" panose="020F0502020204030204" pitchFamily="34" charset="0"/>
                      </a:rPr>
                      <m:t>𝑘</m:t>
                    </m:r>
                  </m:oMath>
                </a14:m>
                <a:r>
                  <a:rPr lang="es-EC" sz="1600" dirty="0">
                    <a:effectLst/>
                    <a:latin typeface="Arial" panose="020B0604020202020204" pitchFamily="34" charset="0"/>
                    <a:ea typeface="Yu Mincho" panose="02020400000000000000" pitchFamily="18" charset="-128"/>
                  </a:rPr>
                  <a:t>: Coeficiente de transferencia de calor por conducción.</a:t>
                </a:r>
              </a:p>
              <a:p>
                <a:pPr lvl="1" indent="457200">
                  <a:spcAft>
                    <a:spcPts val="800"/>
                  </a:spcAft>
                </a:pPr>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ea typeface="Calibri" panose="020F0502020204030204" pitchFamily="34" charset="0"/>
                            <a:cs typeface="Arial" panose="020B0604020202020204" pitchFamily="34" charset="0"/>
                          </a:rPr>
                          <m:t>𝑇</m:t>
                        </m:r>
                      </m:e>
                      <m:sub>
                        <m:r>
                          <a:rPr lang="es-EC" sz="1600" i="1">
                            <a:latin typeface="Cambria Math" panose="02040503050406030204" pitchFamily="18" charset="0"/>
                            <a:ea typeface="Calibri" panose="020F0502020204030204" pitchFamily="34" charset="0"/>
                            <a:cs typeface="Arial" panose="020B0604020202020204" pitchFamily="34" charset="0"/>
                          </a:rPr>
                          <m:t>∞</m:t>
                        </m:r>
                      </m:sub>
                    </m:sSub>
                  </m:oMath>
                </a14:m>
                <a:r>
                  <a:rPr lang="es-EC" sz="1600" dirty="0">
                    <a:effectLst/>
                    <a:latin typeface="Arial" panose="020B0604020202020204" pitchFamily="34" charset="0"/>
                    <a:ea typeface="Yu Mincho" panose="02020400000000000000" pitchFamily="18" charset="-128"/>
                  </a:rPr>
                  <a:t>: Temperatura del entorno.</a:t>
                </a:r>
                <a:endParaRPr lang="es-EC" sz="1600" dirty="0">
                  <a:effectLst/>
                  <a:latin typeface="Arial" panose="020B0604020202020204" pitchFamily="34" charset="0"/>
                  <a:ea typeface="Calibri" panose="020F0502020204030204" pitchFamily="34" charset="0"/>
                </a:endParaRPr>
              </a:p>
            </p:txBody>
          </p:sp>
        </mc:Choice>
        <mc:Fallback xmlns="">
          <p:sp>
            <p:nvSpPr>
              <p:cNvPr id="8" name="CuadroTexto 7">
                <a:extLst>
                  <a:ext uri="{FF2B5EF4-FFF2-40B4-BE49-F238E27FC236}">
                    <a16:creationId xmlns:a16="http://schemas.microsoft.com/office/drawing/2014/main" id="{29185759-45F2-4503-919F-86831CEC5927}"/>
                  </a:ext>
                </a:extLst>
              </p:cNvPr>
              <p:cNvSpPr txBox="1">
                <a:spLocks noRot="1" noChangeAspect="1" noMove="1" noResize="1" noEditPoints="1" noAdjustHandles="1" noChangeArrowheads="1" noChangeShapeType="1" noTextEdit="1"/>
              </p:cNvSpPr>
              <p:nvPr/>
            </p:nvSpPr>
            <p:spPr>
              <a:xfrm>
                <a:off x="113546" y="2185312"/>
                <a:ext cx="6441800" cy="2082621"/>
              </a:xfrm>
              <a:prstGeom prst="rect">
                <a:avLst/>
              </a:prstGeom>
              <a:blipFill>
                <a:blip r:embed="rId6"/>
                <a:stretch>
                  <a:fillRect t="-877" b="-292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569397C7-73A8-42F1-855B-7272DADC7318}"/>
                  </a:ext>
                </a:extLst>
              </p:cNvPr>
              <p:cNvSpPr txBox="1"/>
              <p:nvPr/>
            </p:nvSpPr>
            <p:spPr>
              <a:xfrm>
                <a:off x="5399468" y="3198437"/>
                <a:ext cx="6098146" cy="7203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1">
                              <a:latin typeface="Cambria Math" panose="02040503050406030204" pitchFamily="18" charset="0"/>
                            </a:rPr>
                            <m:t>𝑇</m:t>
                          </m:r>
                        </m:num>
                        <m:den>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𝑑𝑥</m:t>
                              </m:r>
                            </m:e>
                            <m:sup>
                              <m:r>
                                <a:rPr lang="es-EC" i="0">
                                  <a:latin typeface="Cambria Math" panose="02040503050406030204" pitchFamily="18" charset="0"/>
                                </a:rPr>
                                <m:t>2</m:t>
                              </m:r>
                            </m:sup>
                          </m:sSup>
                        </m:den>
                      </m:f>
                      <m:r>
                        <a:rPr lang="es-EC" i="0">
                          <a:latin typeface="Cambria Math" panose="02040503050406030204" pitchFamily="18" charset="0"/>
                        </a:rPr>
                        <m:t>−</m:t>
                      </m:r>
                      <m:d>
                        <m:dPr>
                          <m:ctrlPr>
                            <a:rPr lang="es-EC" i="1">
                              <a:solidFill>
                                <a:srgbClr val="836967"/>
                              </a:solidFill>
                              <a:latin typeface="Cambria Math" panose="02040503050406030204" pitchFamily="18" charset="0"/>
                            </a:rPr>
                          </m:ctrlPr>
                        </m:dPr>
                        <m:e>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h</m:t>
                              </m:r>
                              <m:r>
                                <a:rPr lang="es-EC" i="0">
                                  <a:latin typeface="Cambria Math" panose="02040503050406030204" pitchFamily="18" charset="0"/>
                                </a:rPr>
                                <m:t> </m:t>
                              </m:r>
                              <m:r>
                                <a:rPr lang="es-EC" i="1">
                                  <a:latin typeface="Cambria Math" panose="02040503050406030204" pitchFamily="18" charset="0"/>
                                </a:rPr>
                                <m:t>𝑃</m:t>
                              </m:r>
                            </m:num>
                            <m:den>
                              <m:r>
                                <a:rPr lang="es-EC" i="1">
                                  <a:latin typeface="Cambria Math" panose="02040503050406030204" pitchFamily="18" charset="0"/>
                                </a:rPr>
                                <m:t>𝑘</m:t>
                              </m:r>
                              <m:r>
                                <a:rPr lang="es-EC" i="0">
                                  <a:latin typeface="Cambria Math" panose="02040503050406030204" pitchFamily="18" charset="0"/>
                                </a:rPr>
                                <m:t> </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𝑐</m:t>
                                  </m:r>
                                </m:sub>
                              </m:sSub>
                            </m:den>
                          </m:f>
                        </m:e>
                      </m:d>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𝑇</m:t>
                          </m:r>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𝑇</m:t>
                              </m:r>
                            </m:e>
                            <m:sub>
                              <m:r>
                                <a:rPr lang="es-EC" i="0">
                                  <a:latin typeface="Cambria Math" panose="02040503050406030204" pitchFamily="18" charset="0"/>
                                </a:rPr>
                                <m:t>∞</m:t>
                              </m:r>
                            </m:sub>
                          </m:sSub>
                        </m:e>
                      </m:d>
                      <m:r>
                        <a:rPr lang="es-EC" i="0">
                          <a:latin typeface="Cambria Math" panose="02040503050406030204" pitchFamily="18" charset="0"/>
                        </a:rPr>
                        <m:t>=0</m:t>
                      </m:r>
                    </m:oMath>
                  </m:oMathPara>
                </a14:m>
                <a:endParaRPr lang="es-EC" dirty="0"/>
              </a:p>
            </p:txBody>
          </p:sp>
        </mc:Choice>
        <mc:Fallback xmlns="">
          <p:sp>
            <p:nvSpPr>
              <p:cNvPr id="10" name="CuadroTexto 9">
                <a:extLst>
                  <a:ext uri="{FF2B5EF4-FFF2-40B4-BE49-F238E27FC236}">
                    <a16:creationId xmlns:a16="http://schemas.microsoft.com/office/drawing/2014/main" id="{569397C7-73A8-42F1-855B-7272DADC7318}"/>
                  </a:ext>
                </a:extLst>
              </p:cNvPr>
              <p:cNvSpPr txBox="1">
                <a:spLocks noRot="1" noChangeAspect="1" noMove="1" noResize="1" noEditPoints="1" noAdjustHandles="1" noChangeArrowheads="1" noChangeShapeType="1" noTextEdit="1"/>
              </p:cNvSpPr>
              <p:nvPr/>
            </p:nvSpPr>
            <p:spPr>
              <a:xfrm>
                <a:off x="5399468" y="3198437"/>
                <a:ext cx="6098146" cy="720325"/>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xmlns="" id="{AE2E31D8-5D27-4650-9C46-C38F1B77BF0C}"/>
                  </a:ext>
                </a:extLst>
              </p:cNvPr>
              <p:cNvSpPr txBox="1"/>
              <p:nvPr/>
            </p:nvSpPr>
            <p:spPr>
              <a:xfrm>
                <a:off x="3411292" y="4157660"/>
                <a:ext cx="6098146"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r>
                            <a:rPr lang="es-EC" i="1">
                              <a:latin typeface="Cambria Math" panose="02040503050406030204" pitchFamily="18" charset="0"/>
                            </a:rPr>
                            <m:t>𝑑</m:t>
                          </m:r>
                          <m:r>
                            <a:rPr lang="es-EC" i="1">
                              <a:latin typeface="Cambria Math" panose="02040503050406030204" pitchFamily="18" charset="0"/>
                            </a:rPr>
                            <m:t>𝜃</m:t>
                          </m:r>
                        </m:num>
                        <m:den>
                          <m:r>
                            <a:rPr lang="es-EC" i="1">
                              <a:latin typeface="Cambria Math" panose="02040503050406030204" pitchFamily="18" charset="0"/>
                            </a:rPr>
                            <m:t>𝑑𝑥</m:t>
                          </m:r>
                        </m:den>
                      </m:f>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𝑑𝑇</m:t>
                          </m:r>
                        </m:num>
                        <m:den>
                          <m:r>
                            <a:rPr lang="es-EC" i="1">
                              <a:latin typeface="Cambria Math" panose="02040503050406030204" pitchFamily="18" charset="0"/>
                            </a:rPr>
                            <m:t>𝑑𝑥</m:t>
                          </m:r>
                        </m:den>
                      </m:f>
                      <m:r>
                        <a:rPr lang="es-EC" i="0">
                          <a:latin typeface="Cambria Math" panose="02040503050406030204" pitchFamily="18" charset="0"/>
                        </a:rPr>
                        <m:t> ;  </m:t>
                      </m:r>
                      <m:f>
                        <m:fPr>
                          <m:ctrlPr>
                            <a:rPr lang="es-EC" i="1">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1">
                              <a:latin typeface="Cambria Math" panose="02040503050406030204" pitchFamily="18" charset="0"/>
                            </a:rPr>
                            <m:t>𝜃</m:t>
                          </m:r>
                        </m:num>
                        <m:den>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𝑑𝑥</m:t>
                              </m:r>
                            </m:e>
                            <m:sup>
                              <m:r>
                                <a:rPr lang="es-EC" i="0">
                                  <a:latin typeface="Cambria Math" panose="02040503050406030204" pitchFamily="18" charset="0"/>
                                </a:rPr>
                                <m:t>2</m:t>
                              </m:r>
                            </m:sup>
                          </m:sSup>
                        </m:den>
                      </m:f>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1">
                              <a:latin typeface="Cambria Math" panose="02040503050406030204" pitchFamily="18" charset="0"/>
                            </a:rPr>
                            <m:t>𝑇</m:t>
                          </m:r>
                        </m:num>
                        <m:den>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𝑑𝑥</m:t>
                              </m:r>
                            </m:e>
                            <m:sup>
                              <m:r>
                                <a:rPr lang="es-EC" i="0">
                                  <a:latin typeface="Cambria Math" panose="02040503050406030204" pitchFamily="18" charset="0"/>
                                </a:rPr>
                                <m:t>2</m:t>
                              </m:r>
                            </m:sup>
                          </m:sSup>
                        </m:den>
                      </m:f>
                    </m:oMath>
                  </m:oMathPara>
                </a14:m>
                <a:endParaRPr lang="es-EC" dirty="0"/>
              </a:p>
            </p:txBody>
          </p:sp>
        </mc:Choice>
        <mc:Fallback xmlns="">
          <p:sp>
            <p:nvSpPr>
              <p:cNvPr id="12" name="CuadroTexto 11">
                <a:extLst>
                  <a:ext uri="{FF2B5EF4-FFF2-40B4-BE49-F238E27FC236}">
                    <a16:creationId xmlns:a16="http://schemas.microsoft.com/office/drawing/2014/main" id="{AE2E31D8-5D27-4650-9C46-C38F1B77BF0C}"/>
                  </a:ext>
                </a:extLst>
              </p:cNvPr>
              <p:cNvSpPr txBox="1">
                <a:spLocks noRot="1" noChangeAspect="1" noMove="1" noResize="1" noEditPoints="1" noAdjustHandles="1" noChangeArrowheads="1" noChangeShapeType="1" noTextEdit="1"/>
              </p:cNvSpPr>
              <p:nvPr/>
            </p:nvSpPr>
            <p:spPr>
              <a:xfrm>
                <a:off x="3411292" y="4157660"/>
                <a:ext cx="6098146" cy="648126"/>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xmlns="" id="{8975C1C8-B096-49D4-BA57-A7B7AE1BD09D}"/>
                  </a:ext>
                </a:extLst>
              </p:cNvPr>
              <p:cNvSpPr txBox="1"/>
              <p:nvPr/>
            </p:nvSpPr>
            <p:spPr>
              <a:xfrm>
                <a:off x="5081922" y="2290308"/>
                <a:ext cx="6098146"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r>
                            <a:rPr lang="es-EC" i="1">
                              <a:latin typeface="Cambria Math" panose="02040503050406030204" pitchFamily="18" charset="0"/>
                            </a:rPr>
                            <m:t>𝑑𝐴𝑐</m:t>
                          </m:r>
                        </m:num>
                        <m:den>
                          <m:r>
                            <a:rPr lang="es-EC" i="1">
                              <a:latin typeface="Cambria Math" panose="02040503050406030204" pitchFamily="18" charset="0"/>
                            </a:rPr>
                            <m:t>𝑑𝑥</m:t>
                          </m:r>
                        </m:den>
                      </m:f>
                      <m:r>
                        <a:rPr lang="es-EC" i="0">
                          <a:latin typeface="Cambria Math" panose="02040503050406030204" pitchFamily="18" charset="0"/>
                        </a:rPr>
                        <m:t>=0  </m:t>
                      </m:r>
                      <m:r>
                        <a:rPr lang="es-EC" i="1">
                          <a:latin typeface="Cambria Math" panose="02040503050406030204" pitchFamily="18" charset="0"/>
                        </a:rPr>
                        <m:t>𝑦</m:t>
                      </m:r>
                      <m:r>
                        <a:rPr lang="es-EC" i="0">
                          <a:latin typeface="Cambria Math" panose="02040503050406030204" pitchFamily="18" charset="0"/>
                        </a:rPr>
                        <m:t>  </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𝑑𝐴𝑠</m:t>
                          </m:r>
                        </m:num>
                        <m:den>
                          <m:r>
                            <a:rPr lang="es-EC" i="1">
                              <a:latin typeface="Cambria Math" panose="02040503050406030204" pitchFamily="18" charset="0"/>
                            </a:rPr>
                            <m:t>𝑑𝑥</m:t>
                          </m:r>
                        </m:den>
                      </m:f>
                      <m:r>
                        <a:rPr lang="es-EC" i="0">
                          <a:latin typeface="Cambria Math" panose="02040503050406030204" pitchFamily="18" charset="0"/>
                        </a:rPr>
                        <m:t>=</m:t>
                      </m:r>
                      <m:r>
                        <a:rPr lang="es-EC" i="1">
                          <a:latin typeface="Cambria Math" panose="02040503050406030204" pitchFamily="18" charset="0"/>
                        </a:rPr>
                        <m:t>𝑃</m:t>
                      </m:r>
                    </m:oMath>
                  </m:oMathPara>
                </a14:m>
                <a:endParaRPr lang="es-EC" dirty="0"/>
              </a:p>
            </p:txBody>
          </p:sp>
        </mc:Choice>
        <mc:Fallback xmlns="">
          <p:sp>
            <p:nvSpPr>
              <p:cNvPr id="14" name="CuadroTexto 13">
                <a:extLst>
                  <a:ext uri="{FF2B5EF4-FFF2-40B4-BE49-F238E27FC236}">
                    <a16:creationId xmlns:a16="http://schemas.microsoft.com/office/drawing/2014/main" id="{8975C1C8-B096-49D4-BA57-A7B7AE1BD09D}"/>
                  </a:ext>
                </a:extLst>
              </p:cNvPr>
              <p:cNvSpPr txBox="1">
                <a:spLocks noRot="1" noChangeAspect="1" noMove="1" noResize="1" noEditPoints="1" noAdjustHandles="1" noChangeArrowheads="1" noChangeShapeType="1" noTextEdit="1"/>
              </p:cNvSpPr>
              <p:nvPr/>
            </p:nvSpPr>
            <p:spPr>
              <a:xfrm>
                <a:off x="5081922" y="2290308"/>
                <a:ext cx="6098146" cy="618246"/>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B0AFA05B-BC15-49B6-B442-01D3D2852C73}"/>
                  </a:ext>
                </a:extLst>
              </p:cNvPr>
              <p:cNvSpPr txBox="1"/>
              <p:nvPr/>
            </p:nvSpPr>
            <p:spPr>
              <a:xfrm>
                <a:off x="5818634" y="4269849"/>
                <a:ext cx="6098146" cy="3888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𝜃</m:t>
                      </m:r>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𝑥</m:t>
                          </m:r>
                        </m:e>
                      </m:d>
                      <m:r>
                        <a:rPr lang="es-EC" i="0">
                          <a:latin typeface="Cambria Math" panose="02040503050406030204" pitchFamily="18" charset="0"/>
                        </a:rPr>
                        <m:t>≡ </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𝑇</m:t>
                          </m:r>
                        </m:e>
                        <m:sub>
                          <m:d>
                            <m:dPr>
                              <m:ctrlPr>
                                <a:rPr lang="es-EC" i="1">
                                  <a:latin typeface="Cambria Math" panose="02040503050406030204" pitchFamily="18" charset="0"/>
                                </a:rPr>
                              </m:ctrlPr>
                            </m:dPr>
                            <m:e>
                              <m:r>
                                <a:rPr lang="es-EC" i="1">
                                  <a:latin typeface="Cambria Math" panose="02040503050406030204" pitchFamily="18" charset="0"/>
                                </a:rPr>
                                <m:t>𝑥</m:t>
                              </m:r>
                            </m:e>
                          </m:d>
                        </m:sub>
                      </m:sSub>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𝑇</m:t>
                          </m:r>
                        </m:e>
                        <m:sub>
                          <m:r>
                            <a:rPr lang="es-EC" i="0">
                              <a:latin typeface="Cambria Math" panose="02040503050406030204" pitchFamily="18" charset="0"/>
                            </a:rPr>
                            <m:t>∞</m:t>
                          </m:r>
                        </m:sub>
                      </m:sSub>
                    </m:oMath>
                  </m:oMathPara>
                </a14:m>
                <a:endParaRPr lang="es-EC" dirty="0"/>
              </a:p>
            </p:txBody>
          </p:sp>
        </mc:Choice>
        <mc:Fallback xmlns="">
          <p:sp>
            <p:nvSpPr>
              <p:cNvPr id="16" name="CuadroTexto 15">
                <a:extLst>
                  <a:ext uri="{FF2B5EF4-FFF2-40B4-BE49-F238E27FC236}">
                    <a16:creationId xmlns:a16="http://schemas.microsoft.com/office/drawing/2014/main" id="{B0AFA05B-BC15-49B6-B442-01D3D2852C73}"/>
                  </a:ext>
                </a:extLst>
              </p:cNvPr>
              <p:cNvSpPr txBox="1">
                <a:spLocks noRot="1" noChangeAspect="1" noMove="1" noResize="1" noEditPoints="1" noAdjustHandles="1" noChangeArrowheads="1" noChangeShapeType="1" noTextEdit="1"/>
              </p:cNvSpPr>
              <p:nvPr/>
            </p:nvSpPr>
            <p:spPr>
              <a:xfrm>
                <a:off x="5818634" y="4269849"/>
                <a:ext cx="6098146" cy="388889"/>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xmlns="" id="{9D85222C-5B96-4BDC-A27A-2AF55AE7DF1A}"/>
                  </a:ext>
                </a:extLst>
              </p:cNvPr>
              <p:cNvSpPr txBox="1"/>
              <p:nvPr/>
            </p:nvSpPr>
            <p:spPr>
              <a:xfrm>
                <a:off x="5003443" y="5156873"/>
                <a:ext cx="6890196"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1">
                              <a:latin typeface="Cambria Math" panose="02040503050406030204" pitchFamily="18" charset="0"/>
                            </a:rPr>
                            <m:t>𝜃</m:t>
                          </m:r>
                        </m:num>
                        <m:den>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𝑑𝑥</m:t>
                              </m:r>
                            </m:e>
                            <m:sup>
                              <m:r>
                                <a:rPr lang="es-EC" i="0">
                                  <a:latin typeface="Cambria Math" panose="02040503050406030204" pitchFamily="18" charset="0"/>
                                </a:rPr>
                                <m:t>2</m:t>
                              </m:r>
                            </m:sup>
                          </m:sSup>
                        </m:den>
                      </m:f>
                      <m:r>
                        <a:rPr lang="es-EC" i="0">
                          <a:latin typeface="Cambria Math" panose="02040503050406030204" pitchFamily="18" charset="0"/>
                        </a:rPr>
                        <m:t>−</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𝜃</m:t>
                      </m:r>
                      <m:r>
                        <a:rPr lang="es-EC" i="0">
                          <a:latin typeface="Cambria Math" panose="02040503050406030204" pitchFamily="18" charset="0"/>
                        </a:rPr>
                        <m:t>=0</m:t>
                      </m:r>
                    </m:oMath>
                  </m:oMathPara>
                </a14:m>
                <a:endParaRPr lang="es-EC" dirty="0"/>
              </a:p>
            </p:txBody>
          </p:sp>
        </mc:Choice>
        <mc:Fallback xmlns="">
          <p:sp>
            <p:nvSpPr>
              <p:cNvPr id="18" name="CuadroTexto 17">
                <a:extLst>
                  <a:ext uri="{FF2B5EF4-FFF2-40B4-BE49-F238E27FC236}">
                    <a16:creationId xmlns:a16="http://schemas.microsoft.com/office/drawing/2014/main" id="{9D85222C-5B96-4BDC-A27A-2AF55AE7DF1A}"/>
                  </a:ext>
                </a:extLst>
              </p:cNvPr>
              <p:cNvSpPr txBox="1">
                <a:spLocks noRot="1" noChangeAspect="1" noMove="1" noResize="1" noEditPoints="1" noAdjustHandles="1" noChangeArrowheads="1" noChangeShapeType="1" noTextEdit="1"/>
              </p:cNvSpPr>
              <p:nvPr/>
            </p:nvSpPr>
            <p:spPr>
              <a:xfrm>
                <a:off x="5003443" y="5156873"/>
                <a:ext cx="6890196" cy="648126"/>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xmlns="" id="{2D933109-2A2D-472F-B57C-78A0B8684770}"/>
                  </a:ext>
                </a:extLst>
              </p:cNvPr>
              <p:cNvSpPr txBox="1"/>
              <p:nvPr/>
            </p:nvSpPr>
            <p:spPr>
              <a:xfrm>
                <a:off x="10456319" y="4216653"/>
                <a:ext cx="1202281" cy="525528"/>
              </a:xfrm>
              <a:prstGeom prst="rect">
                <a:avLst/>
              </a:prstGeom>
              <a:noFill/>
            </p:spPr>
            <p:txBody>
              <a:bodyPr wrap="square">
                <a:spAutoFit/>
              </a:bodyPr>
              <a:lstStyle/>
              <a:p>
                <a14:m>
                  <m:oMath xmlns:m="http://schemas.openxmlformats.org/officeDocument/2006/math">
                    <m:sSup>
                      <m:sSupPr>
                        <m:ctrlPr>
                          <a:rPr lang="es-EC" i="1" smtClean="0">
                            <a:effectLst/>
                            <a:latin typeface="Cambria Math" panose="02040503050406030204" pitchFamily="18"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𝑚</m:t>
                        </m:r>
                      </m:e>
                      <m:sup>
                        <m:r>
                          <a:rPr lang="es-EC" sz="1800" i="1">
                            <a:effectLst/>
                            <a:latin typeface="Cambria Math" panose="02040503050406030204" pitchFamily="18" charset="0"/>
                            <a:ea typeface="Calibri" panose="020F0502020204030204" pitchFamily="34" charset="0"/>
                            <a:cs typeface="Arial" panose="020B0604020202020204" pitchFamily="34" charset="0"/>
                          </a:rPr>
                          <m:t>2</m:t>
                        </m:r>
                      </m:sup>
                    </m:sSup>
                    <m:r>
                      <a:rPr lang="es-EC" sz="1800" i="1">
                        <a:effectLst/>
                        <a:latin typeface="Cambria Math" panose="02040503050406030204" pitchFamily="18" charset="0"/>
                        <a:ea typeface="Calibri" panose="020F0502020204030204" pitchFamily="34" charset="0"/>
                        <a:cs typeface="Arial" panose="020B0604020202020204" pitchFamily="34" charset="0"/>
                      </a:rPr>
                      <m:t>=</m:t>
                    </m:r>
                    <m:f>
                      <m:fPr>
                        <m:ctrlPr>
                          <a:rPr lang="es-EC" i="1">
                            <a:effectLst/>
                            <a:latin typeface="Cambria Math" panose="02040503050406030204" pitchFamily="18"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h𝑃</m:t>
                        </m:r>
                      </m:num>
                      <m:den>
                        <m:r>
                          <a:rPr lang="es-EC" sz="1800" i="1">
                            <a:effectLst/>
                            <a:latin typeface="Cambria Math" panose="02040503050406030204" pitchFamily="18" charset="0"/>
                            <a:ea typeface="Calibri" panose="020F0502020204030204" pitchFamily="34" charset="0"/>
                            <a:cs typeface="Arial" panose="020B0604020202020204" pitchFamily="34" charset="0"/>
                          </a:rPr>
                          <m:t>𝑘</m:t>
                        </m:r>
                        <m:r>
                          <a:rPr lang="es-EC" sz="1800" i="1">
                            <a:effectLst/>
                            <a:latin typeface="Cambria Math" panose="02040503050406030204" pitchFamily="18" charset="0"/>
                            <a:ea typeface="Calibri" panose="020F0502020204030204" pitchFamily="34" charset="0"/>
                            <a:cs typeface="Arial" panose="020B0604020202020204" pitchFamily="34" charset="0"/>
                          </a:rPr>
                          <m:t> </m:t>
                        </m:r>
                        <m:sSub>
                          <m:sSubPr>
                            <m:ctrlPr>
                              <a:rPr lang="es-EC" i="1">
                                <a:effectLst/>
                                <a:latin typeface="Cambria Math" panose="02040503050406030204" pitchFamily="18"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𝐴</m:t>
                            </m:r>
                          </m:e>
                          <m:sub>
                            <m:r>
                              <a:rPr lang="es-EC" sz="1800" i="1">
                                <a:effectLst/>
                                <a:latin typeface="Cambria Math" panose="02040503050406030204" pitchFamily="18" charset="0"/>
                                <a:ea typeface="Calibri" panose="020F0502020204030204" pitchFamily="34" charset="0"/>
                                <a:cs typeface="Arial" panose="020B0604020202020204" pitchFamily="34" charset="0"/>
                              </a:rPr>
                              <m:t>𝑐</m:t>
                            </m:r>
                          </m:sub>
                        </m:sSub>
                      </m:den>
                    </m:f>
                  </m:oMath>
                </a14:m>
                <a:r>
                  <a:rPr lang="es-EC" sz="1800" dirty="0">
                    <a:effectLst/>
                    <a:latin typeface="Arial" panose="020B0604020202020204" pitchFamily="34" charset="0"/>
                    <a:ea typeface="Yu Mincho" panose="02020400000000000000" pitchFamily="18" charset="-128"/>
                  </a:rPr>
                  <a:t> </a:t>
                </a:r>
                <a:endParaRPr lang="es-EC" dirty="0"/>
              </a:p>
            </p:txBody>
          </p:sp>
        </mc:Choice>
        <mc:Fallback xmlns="">
          <p:sp>
            <p:nvSpPr>
              <p:cNvPr id="20" name="CuadroTexto 19">
                <a:extLst>
                  <a:ext uri="{FF2B5EF4-FFF2-40B4-BE49-F238E27FC236}">
                    <a16:creationId xmlns:a16="http://schemas.microsoft.com/office/drawing/2014/main" id="{2D933109-2A2D-472F-B57C-78A0B8684770}"/>
                  </a:ext>
                </a:extLst>
              </p:cNvPr>
              <p:cNvSpPr txBox="1">
                <a:spLocks noRot="1" noChangeAspect="1" noMove="1" noResize="1" noEditPoints="1" noAdjustHandles="1" noChangeArrowheads="1" noChangeShapeType="1" noTextEdit="1"/>
              </p:cNvSpPr>
              <p:nvPr/>
            </p:nvSpPr>
            <p:spPr>
              <a:xfrm>
                <a:off x="10456319" y="4216653"/>
                <a:ext cx="6697014" cy="525528"/>
              </a:xfrm>
              <a:prstGeom prst="rect">
                <a:avLst/>
              </a:prstGeom>
              <a:blipFill>
                <a:blip r:embed="rId12"/>
                <a:stretch>
                  <a:fillRect/>
                </a:stretch>
              </a:blipFill>
            </p:spPr>
            <p:txBody>
              <a:bodyPr/>
              <a:lstStyle/>
              <a:p>
                <a:r>
                  <a:rPr lang="es-EC">
                    <a:noFill/>
                  </a:rPr>
                  <a:t> </a:t>
                </a:r>
              </a:p>
            </p:txBody>
          </p:sp>
        </mc:Fallback>
      </mc:AlternateContent>
      <p:sp>
        <p:nvSpPr>
          <p:cNvPr id="22" name="CuadroTexto 21">
            <a:extLst>
              <a:ext uri="{FF2B5EF4-FFF2-40B4-BE49-F238E27FC236}">
                <a16:creationId xmlns:a16="http://schemas.microsoft.com/office/drawing/2014/main" xmlns="" id="{B94D0A96-E2FA-4DA6-9B49-CECFA4E61516}"/>
              </a:ext>
            </a:extLst>
          </p:cNvPr>
          <p:cNvSpPr txBox="1"/>
          <p:nvPr/>
        </p:nvSpPr>
        <p:spPr>
          <a:xfrm>
            <a:off x="2694976" y="5303921"/>
            <a:ext cx="8579222"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ecuación diferencial de segundo orden</a:t>
            </a:r>
            <a:endParaRPr lang="es-EC" dirty="0"/>
          </a:p>
        </p:txBody>
      </p:sp>
    </p:spTree>
    <p:extLst>
      <p:ext uri="{BB962C8B-B14F-4D97-AF65-F5344CB8AC3E}">
        <p14:creationId xmlns:p14="http://schemas.microsoft.com/office/powerpoint/2010/main" val="140757922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D5ED117C-6192-49BD-BEC5-72A8E52E523D}"/>
              </a:ext>
            </a:extLst>
          </p:cNvPr>
          <p:cNvSpPr txBox="1"/>
          <p:nvPr/>
        </p:nvSpPr>
        <p:spPr>
          <a:xfrm>
            <a:off x="1593759" y="917426"/>
            <a:ext cx="9263131" cy="456535"/>
          </a:xfrm>
          <a:prstGeom prst="rect">
            <a:avLst/>
          </a:prstGeom>
          <a:noFill/>
        </p:spPr>
        <p:txBody>
          <a:bodyPr wrap="square">
            <a:spAutoFit/>
          </a:bodyPr>
          <a:lstStyle/>
          <a:p>
            <a:pPr indent="457200">
              <a:lnSpc>
                <a:spcPct val="150000"/>
              </a:lnSpc>
              <a:spcAft>
                <a:spcPts val="800"/>
              </a:spcAft>
            </a:pPr>
            <a:r>
              <a:rPr lang="es-EC" sz="1800" dirty="0">
                <a:effectLst/>
                <a:latin typeface="Arial" panose="020B0604020202020204" pitchFamily="34" charset="0"/>
                <a:ea typeface="Calibri" panose="020F0502020204030204" pitchFamily="34" charset="0"/>
              </a:rPr>
              <a:t> Al tener una ecuación diferencial de segundo orden, la solución general es: </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xmlns="" id="{E381822B-4271-48B4-9D8E-CECE2E90D2FE}"/>
                  </a:ext>
                </a:extLst>
              </p:cNvPr>
              <p:cNvSpPr txBox="1"/>
              <p:nvPr/>
            </p:nvSpPr>
            <p:spPr>
              <a:xfrm>
                <a:off x="3046927" y="1676331"/>
                <a:ext cx="609814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𝜃</m:t>
                      </m:r>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𝑥</m:t>
                          </m:r>
                        </m:e>
                      </m:d>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i="0">
                              <a:latin typeface="Cambria Math" panose="02040503050406030204" pitchFamily="18" charset="0"/>
                            </a:rPr>
                            <m:t>1</m:t>
                          </m:r>
                        </m:sub>
                      </m:sSub>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𝑒</m:t>
                          </m:r>
                        </m:e>
                        <m:sup>
                          <m:r>
                            <a:rPr lang="es-EC" i="1">
                              <a:latin typeface="Cambria Math" panose="02040503050406030204" pitchFamily="18" charset="0"/>
                            </a:rPr>
                            <m:t>𝑚𝑥</m:t>
                          </m:r>
                        </m:sup>
                      </m:sSup>
                      <m:r>
                        <a:rPr lang="es-EC" i="0">
                          <a:latin typeface="Cambria Math" panose="02040503050406030204" pitchFamily="18" charset="0"/>
                        </a:rPr>
                        <m:t>+</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𝐶</m:t>
                          </m:r>
                        </m:e>
                        <m:sub>
                          <m:r>
                            <a:rPr lang="es-EC" i="0">
                              <a:latin typeface="Cambria Math" panose="02040503050406030204" pitchFamily="18" charset="0"/>
                            </a:rPr>
                            <m:t>2</m:t>
                          </m:r>
                        </m:sub>
                      </m:sSub>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m:t>
                          </m:r>
                          <m:r>
                            <a:rPr lang="es-EC" i="1">
                              <a:latin typeface="Cambria Math" panose="02040503050406030204" pitchFamily="18" charset="0"/>
                            </a:rPr>
                            <m:t>𝑚𝑥</m:t>
                          </m:r>
                        </m:sup>
                      </m:sSup>
                    </m:oMath>
                  </m:oMathPara>
                </a14:m>
                <a:endParaRPr lang="es-EC" dirty="0"/>
              </a:p>
            </p:txBody>
          </p:sp>
        </mc:Choice>
        <mc:Fallback xmlns="">
          <p:sp>
            <p:nvSpPr>
              <p:cNvPr id="9" name="CuadroTexto 8">
                <a:extLst>
                  <a:ext uri="{FF2B5EF4-FFF2-40B4-BE49-F238E27FC236}">
                    <a16:creationId xmlns:a16="http://schemas.microsoft.com/office/drawing/2014/main" id="{E381822B-4271-48B4-9D8E-CECE2E90D2FE}"/>
                  </a:ext>
                </a:extLst>
              </p:cNvPr>
              <p:cNvSpPr txBox="1">
                <a:spLocks noRot="1" noChangeAspect="1" noMove="1" noResize="1" noEditPoints="1" noAdjustHandles="1" noChangeArrowheads="1" noChangeShapeType="1" noTextEdit="1"/>
              </p:cNvSpPr>
              <p:nvPr/>
            </p:nvSpPr>
            <p:spPr>
              <a:xfrm>
                <a:off x="3046927" y="1676331"/>
                <a:ext cx="6098146" cy="369332"/>
              </a:xfrm>
              <a:prstGeom prst="rect">
                <a:avLst/>
              </a:prstGeom>
              <a:blipFill>
                <a:blip r:embed="rId5"/>
                <a:stretch>
                  <a:fillRect/>
                </a:stretch>
              </a:blipFill>
            </p:spPr>
            <p:txBody>
              <a:bodyPr/>
              <a:lstStyle/>
              <a:p>
                <a:r>
                  <a:rPr lang="es-EC">
                    <a:noFill/>
                  </a:rPr>
                  <a:t> </a:t>
                </a:r>
              </a:p>
            </p:txBody>
          </p:sp>
        </mc:Fallback>
      </mc:AlternateContent>
      <p:sp>
        <p:nvSpPr>
          <p:cNvPr id="11" name="CuadroTexto 10">
            <a:extLst>
              <a:ext uri="{FF2B5EF4-FFF2-40B4-BE49-F238E27FC236}">
                <a16:creationId xmlns:a16="http://schemas.microsoft.com/office/drawing/2014/main" xmlns="" id="{E08A5E2C-EA88-466B-9EF1-9849BF3BFBA6}"/>
              </a:ext>
            </a:extLst>
          </p:cNvPr>
          <p:cNvSpPr txBox="1"/>
          <p:nvPr/>
        </p:nvSpPr>
        <p:spPr>
          <a:xfrm>
            <a:off x="1767624" y="2210701"/>
            <a:ext cx="8915400" cy="2118529"/>
          </a:xfrm>
          <a:prstGeom prst="rect">
            <a:avLst/>
          </a:prstGeom>
          <a:noFill/>
        </p:spPr>
        <p:txBody>
          <a:bodyPr wrap="square">
            <a:spAutoFit/>
          </a:bodyPr>
          <a:lstStyle/>
          <a:p>
            <a:pPr>
              <a:lnSpc>
                <a:spcPct val="150000"/>
              </a:lnSpc>
            </a:pPr>
            <a:r>
              <a:rPr lang="es-EC" sz="1800" dirty="0">
                <a:effectLst/>
                <a:latin typeface="Arial" panose="020B0604020202020204" pitchFamily="34" charset="0"/>
                <a:ea typeface="Calibri" panose="020F0502020204030204" pitchFamily="34" charset="0"/>
              </a:rPr>
              <a:t>Siendo C1 y C2 constantes arbitrarias, cuyos valores se calculan mediante las condiciones de frontera en la base y en la punta de la aleta, existen </a:t>
            </a:r>
            <a:r>
              <a:rPr lang="es-EC" sz="1800" dirty="0" err="1">
                <a:effectLst/>
                <a:latin typeface="Arial" panose="020B0604020202020204" pitchFamily="34" charset="0"/>
                <a:ea typeface="Calibri" panose="020F0502020204030204" pitchFamily="34" charset="0"/>
              </a:rPr>
              <a:t>variso</a:t>
            </a:r>
            <a:r>
              <a:rPr lang="es-EC" sz="1800" dirty="0">
                <a:effectLst/>
                <a:latin typeface="Arial" panose="020B0604020202020204" pitchFamily="34" charset="0"/>
                <a:ea typeface="Calibri" panose="020F0502020204030204" pitchFamily="34" charset="0"/>
              </a:rPr>
              <a:t> casos según las condiciones de frontera </a:t>
            </a:r>
          </a:p>
          <a:p>
            <a:pPr>
              <a:lnSpc>
                <a:spcPct val="150000"/>
              </a:lnSpc>
            </a:pPr>
            <a:endParaRPr lang="es-EC" dirty="0">
              <a:latin typeface="Arial" panose="020B0604020202020204" pitchFamily="34" charset="0"/>
            </a:endParaRPr>
          </a:p>
          <a:p>
            <a:pPr>
              <a:lnSpc>
                <a:spcPct val="150000"/>
              </a:lnSpc>
            </a:pPr>
            <a:endParaRPr lang="es-EC" dirty="0"/>
          </a:p>
        </p:txBody>
      </p:sp>
    </p:spTree>
    <p:extLst>
      <p:ext uri="{BB962C8B-B14F-4D97-AF65-F5344CB8AC3E}">
        <p14:creationId xmlns:p14="http://schemas.microsoft.com/office/powerpoint/2010/main" val="157277912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xmlns="" id="{1F112E56-DE05-4523-8C13-0DB8257A30D0}"/>
                  </a:ext>
                </a:extLst>
              </p:cNvPr>
              <p:cNvGraphicFramePr>
                <a:graphicFrameLocks noGrp="1"/>
              </p:cNvGraphicFramePr>
              <p:nvPr>
                <p:extLst>
                  <p:ext uri="{D42A27DB-BD31-4B8C-83A1-F6EECF244321}">
                    <p14:modId xmlns:p14="http://schemas.microsoft.com/office/powerpoint/2010/main" val="1512770811"/>
                  </p:ext>
                </p:extLst>
              </p:nvPr>
            </p:nvGraphicFramePr>
            <p:xfrm>
              <a:off x="1327296" y="611456"/>
              <a:ext cx="10167556" cy="5406244"/>
            </p:xfrm>
            <a:graphic>
              <a:graphicData uri="http://schemas.openxmlformats.org/drawingml/2006/table">
                <a:tbl>
                  <a:tblPr firstRow="1" firstCol="1" bandRow="1">
                    <a:tableStyleId>{93296810-A885-4BE3-A3E7-6D5BEEA58F35}</a:tableStyleId>
                  </a:tblPr>
                  <a:tblGrid>
                    <a:gridCol w="1145448">
                      <a:extLst>
                        <a:ext uri="{9D8B030D-6E8A-4147-A177-3AD203B41FA5}">
                          <a16:colId xmlns:a16="http://schemas.microsoft.com/office/drawing/2014/main" xmlns="" val="3957287352"/>
                        </a:ext>
                      </a:extLst>
                    </a:gridCol>
                    <a:gridCol w="2016000">
                      <a:extLst>
                        <a:ext uri="{9D8B030D-6E8A-4147-A177-3AD203B41FA5}">
                          <a16:colId xmlns:a16="http://schemas.microsoft.com/office/drawing/2014/main" xmlns="" val="2738802558"/>
                        </a:ext>
                      </a:extLst>
                    </a:gridCol>
                    <a:gridCol w="3868179">
                      <a:extLst>
                        <a:ext uri="{9D8B030D-6E8A-4147-A177-3AD203B41FA5}">
                          <a16:colId xmlns:a16="http://schemas.microsoft.com/office/drawing/2014/main" xmlns="" val="2636148206"/>
                        </a:ext>
                      </a:extLst>
                    </a:gridCol>
                    <a:gridCol w="3137929">
                      <a:extLst>
                        <a:ext uri="{9D8B030D-6E8A-4147-A177-3AD203B41FA5}">
                          <a16:colId xmlns:a16="http://schemas.microsoft.com/office/drawing/2014/main" xmlns="" val="2422382594"/>
                        </a:ext>
                      </a:extLst>
                    </a:gridCol>
                  </a:tblGrid>
                  <a:tr h="505250">
                    <a:tc>
                      <a:txBody>
                        <a:bodyPr/>
                        <a:lstStyle/>
                        <a:p>
                          <a:pPr indent="457200" algn="ctr">
                            <a:lnSpc>
                              <a:spcPct val="115000"/>
                            </a:lnSpc>
                            <a:spcAft>
                              <a:spcPts val="800"/>
                            </a:spcAft>
                          </a:pPr>
                          <a:r>
                            <a:rPr lang="es-EC" sz="1400" dirty="0">
                              <a:effectLst/>
                            </a:rPr>
                            <a:t>Caso</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ctr">
                            <a:lnSpc>
                              <a:spcPct val="115000"/>
                            </a:lnSpc>
                            <a:spcAft>
                              <a:spcPts val="800"/>
                            </a:spcAft>
                          </a:pPr>
                          <a:r>
                            <a:rPr lang="es-EC" sz="1400" dirty="0">
                              <a:effectLst/>
                            </a:rPr>
                            <a:t>Condición de la aleta (x=L)</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ctr">
                            <a:lnSpc>
                              <a:spcPct val="115000"/>
                            </a:lnSpc>
                            <a:spcAft>
                              <a:spcPts val="800"/>
                            </a:spcAft>
                          </a:pPr>
                          <a:r>
                            <a:rPr lang="es-EC" sz="1400" dirty="0">
                              <a:effectLst/>
                            </a:rPr>
                            <a:t>Distribución de temperatura</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ctr">
                            <a:lnSpc>
                              <a:spcPct val="115000"/>
                            </a:lnSpc>
                            <a:spcAft>
                              <a:spcPts val="800"/>
                            </a:spcAft>
                          </a:pPr>
                          <a:r>
                            <a:rPr lang="es-EC" sz="1400" dirty="0">
                              <a:effectLst/>
                            </a:rPr>
                            <a:t>Transferencia de calor de la aleta</a:t>
                          </a:r>
                          <a:endParaRPr lang="es-EC" sz="1400" dirty="0">
                            <a:effectLst/>
                            <a:latin typeface="Arial" panose="020B0604020202020204" pitchFamily="34" charset="0"/>
                            <a:ea typeface="Calibri" panose="020F0502020204030204" pitchFamily="34" charset="0"/>
                          </a:endParaRPr>
                        </a:p>
                      </a:txBody>
                      <a:tcPr marL="59130" marR="59130" marT="0" marB="0" anchor="ctr"/>
                    </a:tc>
                    <a:extLst>
                      <a:ext uri="{0D108BD9-81ED-4DB2-BD59-A6C34878D82A}">
                        <a16:rowId xmlns:a16="http://schemas.microsoft.com/office/drawing/2014/main" xmlns="" val="1898097148"/>
                      </a:ext>
                    </a:extLst>
                  </a:tr>
                  <a:tr h="927300">
                    <a:tc>
                      <a:txBody>
                        <a:bodyPr/>
                        <a:lstStyle/>
                        <a:p>
                          <a:pPr indent="457200" algn="l">
                            <a:lnSpc>
                              <a:spcPct val="115000"/>
                            </a:lnSpc>
                            <a:spcAft>
                              <a:spcPts val="800"/>
                            </a:spcAft>
                          </a:pPr>
                          <a:r>
                            <a:rPr lang="es-EC" sz="1400" dirty="0">
                              <a:effectLst/>
                            </a:rPr>
                            <a:t>A</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lvl="0" indent="457200" algn="l">
                            <a:lnSpc>
                              <a:spcPct val="115000"/>
                            </a:lnSpc>
                            <a:spcAft>
                              <a:spcPts val="800"/>
                            </a:spcAft>
                          </a:pPr>
                          <a:r>
                            <a:rPr lang="es-EC" sz="1400" dirty="0">
                              <a:effectLst/>
                            </a:rPr>
                            <a:t>Transferencia de calor por convección: </a:t>
                          </a:r>
                          <a14:m>
                            <m:oMath xmlns:m="http://schemas.openxmlformats.org/officeDocument/2006/math">
                              <m:r>
                                <a:rPr lang="es-EC" sz="1400">
                                  <a:effectLst/>
                                  <a:latin typeface="Cambria Math" panose="02040503050406030204" pitchFamily="18" charset="0"/>
                                </a:rPr>
                                <m:t>h</m:t>
                              </m:r>
                              <m:r>
                                <a:rPr lang="es-EC" sz="1400">
                                  <a:effectLst/>
                                  <a:latin typeface="Cambria Math" panose="02040503050406030204" pitchFamily="18" charset="0"/>
                                </a:rPr>
                                <m:t>𝜃</m:t>
                              </m:r>
                              <m:d>
                                <m:dPr>
                                  <m:ctrlPr>
                                    <a:rPr lang="es-EC" sz="1400" i="1">
                                      <a:effectLst/>
                                      <a:latin typeface="Cambria Math" panose="02040503050406030204" pitchFamily="18" charset="0"/>
                                    </a:rPr>
                                  </m:ctrlPr>
                                </m:dPr>
                                <m:e>
                                  <m:r>
                                    <a:rPr lang="es-EC" sz="1400">
                                      <a:effectLst/>
                                      <a:latin typeface="Cambria Math" panose="02040503050406030204" pitchFamily="18" charset="0"/>
                                    </a:rPr>
                                    <m:t>𝐿</m:t>
                                  </m:r>
                                </m:e>
                              </m:d>
                              <m:r>
                                <a:rPr lang="es-EC" sz="1400">
                                  <a:effectLst/>
                                  <a:latin typeface="Cambria Math" panose="02040503050406030204" pitchFamily="18" charset="0"/>
                                </a:rPr>
                                <m:t>=−</m:t>
                              </m:r>
                              <m:r>
                                <a:rPr lang="es-EC" sz="1400">
                                  <a:effectLst/>
                                  <a:latin typeface="Cambria Math" panose="02040503050406030204" pitchFamily="18" charset="0"/>
                                </a:rPr>
                                <m:t>𝑘𝑑</m:t>
                              </m:r>
                              <m:r>
                                <a:rPr lang="es-EC" sz="1400">
                                  <a:effectLst/>
                                  <a:latin typeface="Cambria Math" panose="02040503050406030204" pitchFamily="18" charset="0"/>
                                </a:rPr>
                                <m:t>𝜃</m:t>
                              </m:r>
                              <m:r>
                                <a:rPr lang="es-EC" sz="1400">
                                  <a:effectLst/>
                                  <a:latin typeface="Cambria Math" panose="02040503050406030204" pitchFamily="18" charset="0"/>
                                </a:rPr>
                                <m:t>/</m:t>
                              </m:r>
                              <m:r>
                                <a:rPr lang="es-EC" sz="1400">
                                  <a:effectLst/>
                                  <a:latin typeface="Cambria Math" panose="02040503050406030204" pitchFamily="18" charset="0"/>
                                </a:rPr>
                                <m:t>𝑑𝑥</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m:t>
                                  </m:r>
                                </m:e>
                                <m:sub>
                                  <m:r>
                                    <a:rPr lang="es-EC" sz="1400">
                                      <a:effectLst/>
                                      <a:latin typeface="Cambria Math" panose="02040503050406030204" pitchFamily="18" charset="0"/>
                                    </a:rPr>
                                    <m:t>𝑥</m:t>
                                  </m:r>
                                  <m:r>
                                    <a:rPr lang="es-EC" sz="1400">
                                      <a:effectLst/>
                                      <a:latin typeface="Cambria Math" panose="02040503050406030204" pitchFamily="18" charset="0"/>
                                    </a:rPr>
                                    <m:t>=</m:t>
                                  </m:r>
                                  <m:r>
                                    <a:rPr lang="es-EC" sz="1400">
                                      <a:effectLst/>
                                      <a:latin typeface="Cambria Math" panose="02040503050406030204" pitchFamily="18" charset="0"/>
                                    </a:rPr>
                                    <m:t>𝐿</m:t>
                                  </m:r>
                                </m:sub>
                              </m:sSub>
                            </m:oMath>
                          </a14:m>
                          <a:endParaRPr lang="es-EC" sz="1400" dirty="0">
                            <a:effectLst/>
                          </a:endParaRPr>
                        </a:p>
                        <a:p>
                          <a:pPr lvl="0" indent="457200" algn="l">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𝜃</m:t>
                                </m:r>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m:t>
                                        </m:r>
                                        <m:d>
                                          <m:dPr>
                                            <m:ctrlPr>
                                              <a:rPr lang="es-EC" sz="1400" i="1">
                                                <a:effectLst/>
                                                <a:latin typeface="Cambria Math" panose="02040503050406030204" pitchFamily="18" charset="0"/>
                                              </a:rPr>
                                            </m:ctrlPr>
                                          </m:dPr>
                                          <m:e>
                                            <m:r>
                                              <a:rPr lang="es-EC" sz="1400">
                                                <a:effectLst/>
                                                <a:latin typeface="Cambria Math" panose="02040503050406030204" pitchFamily="18" charset="0"/>
                                              </a:rPr>
                                              <m:t>𝐿</m:t>
                                            </m:r>
                                            <m:r>
                                              <a:rPr lang="es-EC" sz="1400">
                                                <a:effectLst/>
                                                <a:latin typeface="Cambria Math" panose="02040503050406030204" pitchFamily="18" charset="0"/>
                                              </a:rPr>
                                              <m:t>−</m:t>
                                            </m:r>
                                            <m:r>
                                              <a:rPr lang="es-EC" sz="1400">
                                                <a:effectLst/>
                                                <a:latin typeface="Cambria Math" panose="02040503050406030204" pitchFamily="18" charset="0"/>
                                              </a:rPr>
                                              <m:t>𝑥</m:t>
                                            </m:r>
                                          </m:e>
                                        </m:d>
                                        <m:r>
                                          <a:rPr lang="es-EC" sz="1400">
                                            <a:effectLst/>
                                            <a:latin typeface="Cambria Math" panose="02040503050406030204" pitchFamily="18" charset="0"/>
                                          </a:rPr>
                                          <m:t>+(</m:t>
                                        </m:r>
                                        <m:r>
                                          <a:rPr lang="es-EC" sz="1400">
                                            <a:effectLst/>
                                            <a:latin typeface="Cambria Math" panose="02040503050406030204" pitchFamily="18" charset="0"/>
                                          </a:rPr>
                                          <m:t>h</m:t>
                                        </m:r>
                                        <m:r>
                                          <a:rPr lang="es-EC" sz="1400">
                                            <a:effectLst/>
                                            <a:latin typeface="Cambria Math" panose="02040503050406030204" pitchFamily="18" charset="0"/>
                                          </a:rPr>
                                          <m:t>/</m:t>
                                        </m:r>
                                        <m:r>
                                          <a:rPr lang="es-EC" sz="1400">
                                            <a:effectLst/>
                                            <a:latin typeface="Cambria Math" panose="02040503050406030204" pitchFamily="18" charset="0"/>
                                          </a:rPr>
                                          <m:t>𝑚𝑘</m:t>
                                        </m:r>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m:t>
                                            </m:r>
                                            <m:r>
                                              <a:rPr lang="es-EC" sz="1400">
                                                <a:effectLst/>
                                                <a:latin typeface="Cambria Math" panose="02040503050406030204" pitchFamily="18" charset="0"/>
                                              </a:rPr>
                                              <m:t>(</m:t>
                                            </m:r>
                                            <m:r>
                                              <a:rPr lang="es-EC" sz="1400">
                                                <a:effectLst/>
                                                <a:latin typeface="Cambria Math" panose="02040503050406030204" pitchFamily="18" charset="0"/>
                                              </a:rPr>
                                              <m:t>𝐿</m:t>
                                            </m:r>
                                            <m:r>
                                              <a:rPr lang="es-EC" sz="1400">
                                                <a:effectLst/>
                                                <a:latin typeface="Cambria Math" panose="02040503050406030204" pitchFamily="18" charset="0"/>
                                              </a:rPr>
                                              <m:t>−</m:t>
                                            </m:r>
                                            <m:r>
                                              <a:rPr lang="es-EC" sz="1400">
                                                <a:effectLst/>
                                                <a:latin typeface="Cambria Math" panose="02040503050406030204" pitchFamily="18" charset="0"/>
                                              </a:rPr>
                                              <m:t>𝑥</m:t>
                                            </m:r>
                                            <m:r>
                                              <a:rPr lang="es-EC" sz="1400">
                                                <a:effectLst/>
                                                <a:latin typeface="Cambria Math" panose="02040503050406030204" pitchFamily="18" charset="0"/>
                                              </a:rPr>
                                              <m:t>)</m:t>
                                            </m:r>
                                          </m:e>
                                        </m:func>
                                      </m:e>
                                    </m:func>
                                  </m:num>
                                  <m:den>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𝑚𝐿</m:t>
                                        </m:r>
                                        <m:r>
                                          <a:rPr lang="es-EC" sz="1400">
                                            <a:effectLst/>
                                            <a:latin typeface="Cambria Math" panose="02040503050406030204" pitchFamily="18" charset="0"/>
                                          </a:rPr>
                                          <m:t>+</m:t>
                                        </m:r>
                                      </m:e>
                                    </m:func>
                                    <m:r>
                                      <a:rPr lang="es-EC" sz="1400">
                                        <a:effectLst/>
                                        <a:latin typeface="Cambria Math" panose="02040503050406030204" pitchFamily="18" charset="0"/>
                                      </a:rPr>
                                      <m:t>(</m:t>
                                    </m:r>
                                    <m:r>
                                      <a:rPr lang="es-EC" sz="1400">
                                        <a:effectLst/>
                                        <a:latin typeface="Cambria Math" panose="02040503050406030204" pitchFamily="18" charset="0"/>
                                      </a:rPr>
                                      <m:t>h</m:t>
                                    </m:r>
                                    <m:r>
                                      <a:rPr lang="es-EC" sz="1400">
                                        <a:effectLst/>
                                        <a:latin typeface="Cambria Math" panose="02040503050406030204" pitchFamily="18" charset="0"/>
                                      </a:rPr>
                                      <m:t>/</m:t>
                                    </m:r>
                                    <m:r>
                                      <a:rPr lang="es-EC" sz="1400">
                                        <a:effectLst/>
                                        <a:latin typeface="Cambria Math" panose="02040503050406030204" pitchFamily="18" charset="0"/>
                                      </a:rPr>
                                      <m:t>𝑚𝑘</m:t>
                                    </m:r>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𝑚𝐿</m:t>
                                        </m:r>
                                      </m:e>
                                    </m:func>
                                  </m:den>
                                </m:f>
                              </m:oMath>
                            </m:oMathPara>
                          </a14:m>
                          <a:endParaRPr lang="es-EC" sz="1400" dirty="0">
                            <a:effectLst/>
                          </a:endParaRPr>
                        </a:p>
                        <a:p>
                          <a:pPr indent="457200" algn="r">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𝑀</m:t>
                                </m:r>
                                <m:f>
                                  <m:fPr>
                                    <m:ctrlPr>
                                      <a:rPr lang="es-EC" sz="1400" i="1">
                                        <a:effectLst/>
                                        <a:latin typeface="Cambria Math" panose="02040503050406030204" pitchFamily="18" charset="0"/>
                                      </a:rPr>
                                    </m:ctrlPr>
                                  </m:fPr>
                                  <m:num>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𝑚𝐿</m:t>
                                        </m:r>
                                      </m:e>
                                    </m:func>
                                    <m:r>
                                      <a:rPr lang="es-EC" sz="1400">
                                        <a:effectLst/>
                                        <a:latin typeface="Cambria Math" panose="02040503050406030204" pitchFamily="18" charset="0"/>
                                      </a:rPr>
                                      <m:t>+(</m:t>
                                    </m:r>
                                    <m:r>
                                      <a:rPr lang="es-EC" sz="1400">
                                        <a:effectLst/>
                                        <a:latin typeface="Cambria Math" panose="02040503050406030204" pitchFamily="18" charset="0"/>
                                      </a:rPr>
                                      <m:t>h</m:t>
                                    </m:r>
                                    <m:r>
                                      <a:rPr lang="es-EC" sz="1400">
                                        <a:effectLst/>
                                        <a:latin typeface="Cambria Math" panose="02040503050406030204" pitchFamily="18" charset="0"/>
                                      </a:rPr>
                                      <m:t>/</m:t>
                                    </m:r>
                                    <m:r>
                                      <a:rPr lang="es-EC" sz="1400">
                                        <a:effectLst/>
                                        <a:latin typeface="Cambria Math" panose="02040503050406030204" pitchFamily="18" charset="0"/>
                                      </a:rPr>
                                      <m:t>𝑚𝑘</m:t>
                                    </m:r>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𝑚𝐿</m:t>
                                        </m:r>
                                      </m:e>
                                    </m:func>
                                  </m:num>
                                  <m:den>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𝑚𝐿</m:t>
                                        </m:r>
                                        <m:r>
                                          <a:rPr lang="es-EC" sz="1400">
                                            <a:effectLst/>
                                            <a:latin typeface="Cambria Math" panose="02040503050406030204" pitchFamily="18" charset="0"/>
                                          </a:rPr>
                                          <m:t>+</m:t>
                                        </m:r>
                                      </m:e>
                                    </m:func>
                                    <m:r>
                                      <a:rPr lang="es-EC" sz="1400">
                                        <a:effectLst/>
                                        <a:latin typeface="Cambria Math" panose="02040503050406030204" pitchFamily="18" charset="0"/>
                                      </a:rPr>
                                      <m:t>(</m:t>
                                    </m:r>
                                    <m:r>
                                      <a:rPr lang="es-EC" sz="1400">
                                        <a:effectLst/>
                                        <a:latin typeface="Cambria Math" panose="02040503050406030204" pitchFamily="18" charset="0"/>
                                      </a:rPr>
                                      <m:t>h</m:t>
                                    </m:r>
                                    <m:r>
                                      <a:rPr lang="es-EC" sz="1400">
                                        <a:effectLst/>
                                        <a:latin typeface="Cambria Math" panose="02040503050406030204" pitchFamily="18" charset="0"/>
                                      </a:rPr>
                                      <m:t>/</m:t>
                                    </m:r>
                                    <m:r>
                                      <a:rPr lang="es-EC" sz="1400">
                                        <a:effectLst/>
                                        <a:latin typeface="Cambria Math" panose="02040503050406030204" pitchFamily="18" charset="0"/>
                                      </a:rPr>
                                      <m:t>𝑚𝑘</m:t>
                                    </m:r>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𝑚𝐿</m:t>
                                        </m:r>
                                      </m:e>
                                    </m:func>
                                  </m:den>
                                </m:f>
                              </m:oMath>
                            </m:oMathPara>
                          </a14:m>
                          <a:endParaRPr lang="es-EC" sz="1400" dirty="0">
                            <a:effectLst/>
                          </a:endParaRPr>
                        </a:p>
                      </a:txBody>
                      <a:tcPr marL="59130" marR="59130" marT="0" marB="0" anchor="ctr"/>
                    </a:tc>
                    <a:extLst>
                      <a:ext uri="{0D108BD9-81ED-4DB2-BD59-A6C34878D82A}">
                        <a16:rowId xmlns:a16="http://schemas.microsoft.com/office/drawing/2014/main" xmlns="" val="1628402766"/>
                      </a:ext>
                    </a:extLst>
                  </a:tr>
                  <a:tr h="625371">
                    <a:tc>
                      <a:txBody>
                        <a:bodyPr/>
                        <a:lstStyle/>
                        <a:p>
                          <a:pPr indent="457200" algn="l">
                            <a:lnSpc>
                              <a:spcPct val="115000"/>
                            </a:lnSpc>
                            <a:spcAft>
                              <a:spcPts val="800"/>
                            </a:spcAft>
                          </a:pPr>
                          <a:r>
                            <a:rPr lang="es-EC" sz="1400">
                              <a:effectLst/>
                            </a:rPr>
                            <a:t>B</a:t>
                          </a:r>
                          <a:endParaRPr lang="es-EC" sz="1400">
                            <a:effectLst/>
                            <a:latin typeface="Arial" panose="020B0604020202020204" pitchFamily="34" charset="0"/>
                            <a:ea typeface="Calibri" panose="020F0502020204030204" pitchFamily="34" charset="0"/>
                          </a:endParaRPr>
                        </a:p>
                      </a:txBody>
                      <a:tcPr marL="59130" marR="59130" marT="0" marB="0" anchor="ctr"/>
                    </a:tc>
                    <a:tc>
                      <a:txBody>
                        <a:bodyPr/>
                        <a:lstStyle/>
                        <a:p>
                          <a:pPr lvl="0" indent="457200" algn="l">
                            <a:lnSpc>
                              <a:spcPct val="115000"/>
                            </a:lnSpc>
                            <a:spcAft>
                              <a:spcPts val="800"/>
                            </a:spcAft>
                          </a:pPr>
                          <a:r>
                            <a:rPr lang="es-EC" sz="1400" dirty="0">
                              <a:effectLst/>
                            </a:rPr>
                            <a:t>Adiabática:</a:t>
                          </a:r>
                        </a:p>
                        <a:p>
                          <a:pPr lvl="0" indent="457200" algn="l">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𝑘𝑑</m:t>
                                </m:r>
                                <m:r>
                                  <a:rPr lang="es-EC" sz="1400">
                                    <a:effectLst/>
                                    <a:latin typeface="Cambria Math" panose="02040503050406030204" pitchFamily="18" charset="0"/>
                                  </a:rPr>
                                  <m:t>𝜃</m:t>
                                </m:r>
                                <m:r>
                                  <a:rPr lang="es-EC" sz="1400">
                                    <a:effectLst/>
                                    <a:latin typeface="Cambria Math" panose="02040503050406030204" pitchFamily="18" charset="0"/>
                                  </a:rPr>
                                  <m:t>/</m:t>
                                </m:r>
                                <m:r>
                                  <a:rPr lang="es-EC" sz="1400">
                                    <a:effectLst/>
                                    <a:latin typeface="Cambria Math" panose="02040503050406030204" pitchFamily="18" charset="0"/>
                                  </a:rPr>
                                  <m:t>𝑑𝑥</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m:t>
                                    </m:r>
                                  </m:e>
                                  <m:sub>
                                    <m:r>
                                      <a:rPr lang="es-EC" sz="1400">
                                        <a:effectLst/>
                                        <a:latin typeface="Cambria Math" panose="02040503050406030204" pitchFamily="18" charset="0"/>
                                      </a:rPr>
                                      <m:t>𝑥</m:t>
                                    </m:r>
                                    <m:r>
                                      <a:rPr lang="es-EC" sz="1400">
                                        <a:effectLst/>
                                        <a:latin typeface="Cambria Math" panose="02040503050406030204" pitchFamily="18" charset="0"/>
                                      </a:rPr>
                                      <m:t>=</m:t>
                                    </m:r>
                                    <m:r>
                                      <a:rPr lang="es-EC" sz="1400">
                                        <a:effectLst/>
                                        <a:latin typeface="Cambria Math" panose="02040503050406030204" pitchFamily="18" charset="0"/>
                                      </a:rPr>
                                      <m:t>𝐿</m:t>
                                    </m:r>
                                  </m:sub>
                                </m:sSub>
                                <m:r>
                                  <a:rPr lang="es-EC" sz="1400">
                                    <a:effectLst/>
                                    <a:latin typeface="Cambria Math" panose="02040503050406030204" pitchFamily="18" charset="0"/>
                                  </a:rPr>
                                  <m:t>=0</m:t>
                                </m:r>
                              </m:oMath>
                            </m:oMathPara>
                          </a14:m>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𝜃</m:t>
                                </m:r>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m:t>
                                        </m:r>
                                        <m:d>
                                          <m:dPr>
                                            <m:ctrlPr>
                                              <a:rPr lang="es-EC" sz="1400" i="1">
                                                <a:effectLst/>
                                                <a:latin typeface="Cambria Math" panose="02040503050406030204" pitchFamily="18" charset="0"/>
                                              </a:rPr>
                                            </m:ctrlPr>
                                          </m:dPr>
                                          <m:e>
                                            <m:r>
                                              <a:rPr lang="es-EC" sz="1400">
                                                <a:effectLst/>
                                                <a:latin typeface="Cambria Math" panose="02040503050406030204" pitchFamily="18" charset="0"/>
                                              </a:rPr>
                                              <m:t>𝐿</m:t>
                                            </m:r>
                                            <m:r>
                                              <a:rPr lang="es-EC" sz="1400">
                                                <a:effectLst/>
                                                <a:latin typeface="Cambria Math" panose="02040503050406030204" pitchFamily="18" charset="0"/>
                                              </a:rPr>
                                              <m:t>−</m:t>
                                            </m:r>
                                            <m:r>
                                              <a:rPr lang="es-EC" sz="1400">
                                                <a:effectLst/>
                                                <a:latin typeface="Cambria Math" panose="02040503050406030204" pitchFamily="18" charset="0"/>
                                              </a:rPr>
                                              <m:t>𝑥</m:t>
                                            </m:r>
                                          </m:e>
                                        </m:d>
                                      </m:e>
                                    </m:func>
                                  </m:num>
                                  <m:den>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𝑚𝐿</m:t>
                                        </m:r>
                                      </m:e>
                                    </m:func>
                                  </m:den>
                                </m:f>
                              </m:oMath>
                            </m:oMathPara>
                          </a14:m>
                          <a:endParaRPr lang="es-EC" sz="1400" dirty="0">
                            <a:effectLst/>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𝑀</m:t>
                                </m:r>
                                <m:r>
                                  <a:rPr lang="es-EC" sz="1400">
                                    <a:effectLst/>
                                    <a:latin typeface="Cambria Math" panose="02040503050406030204" pitchFamily="18" charset="0"/>
                                  </a:rPr>
                                  <m:t> </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tanh</m:t>
                                    </m:r>
                                  </m:fName>
                                  <m:e>
                                    <m:r>
                                      <a:rPr lang="es-EC" sz="1400">
                                        <a:effectLst/>
                                        <a:latin typeface="Cambria Math" panose="02040503050406030204" pitchFamily="18" charset="0"/>
                                      </a:rPr>
                                      <m:t>𝑚𝐿</m:t>
                                    </m:r>
                                  </m:e>
                                </m:func>
                              </m:oMath>
                            </m:oMathPara>
                          </a14:m>
                          <a:endParaRPr lang="es-EC" sz="1400" dirty="0">
                            <a:effectLst/>
                          </a:endParaRPr>
                        </a:p>
                      </a:txBody>
                      <a:tcPr marL="59130" marR="59130" marT="0" marB="0" anchor="ctr"/>
                    </a:tc>
                    <a:extLst>
                      <a:ext uri="{0D108BD9-81ED-4DB2-BD59-A6C34878D82A}">
                        <a16:rowId xmlns:a16="http://schemas.microsoft.com/office/drawing/2014/main" xmlns="" val="1470336460"/>
                      </a:ext>
                    </a:extLst>
                  </a:tr>
                  <a:tr h="836205">
                    <a:tc>
                      <a:txBody>
                        <a:bodyPr/>
                        <a:lstStyle/>
                        <a:p>
                          <a:pPr indent="457200" algn="l">
                            <a:lnSpc>
                              <a:spcPct val="115000"/>
                            </a:lnSpc>
                            <a:spcAft>
                              <a:spcPts val="800"/>
                            </a:spcAft>
                          </a:pPr>
                          <a:r>
                            <a:rPr lang="es-EC" sz="1400" dirty="0">
                              <a:effectLst/>
                            </a:rPr>
                            <a:t>C</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lvl="0" indent="457200" algn="l">
                            <a:lnSpc>
                              <a:spcPct val="115000"/>
                            </a:lnSpc>
                            <a:spcAft>
                              <a:spcPts val="800"/>
                            </a:spcAft>
                          </a:pPr>
                          <a:r>
                            <a:rPr lang="es-EC" sz="1400" dirty="0">
                              <a:effectLst/>
                            </a:rPr>
                            <a:t>Temperatura establecida</a:t>
                          </a:r>
                        </a:p>
                        <a:p>
                          <a:pPr lvl="0" indent="457200" algn="l">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𝜃</m:t>
                                </m:r>
                                <m:d>
                                  <m:dPr>
                                    <m:ctrlPr>
                                      <a:rPr lang="es-EC" sz="1400" i="1">
                                        <a:effectLst/>
                                        <a:latin typeface="Cambria Math" panose="02040503050406030204" pitchFamily="18" charset="0"/>
                                      </a:rPr>
                                    </m:ctrlPr>
                                  </m:dPr>
                                  <m:e>
                                    <m:r>
                                      <a:rPr lang="es-EC" sz="1400">
                                        <a:effectLst/>
                                        <a:latin typeface="Cambria Math" panose="02040503050406030204" pitchFamily="18" charset="0"/>
                                      </a:rPr>
                                      <m:t>𝐿</m:t>
                                    </m:r>
                                  </m:e>
                                </m:d>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𝐿</m:t>
                                    </m:r>
                                  </m:sub>
                                </m:sSub>
                              </m:oMath>
                            </m:oMathPara>
                          </a14:m>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𝜃</m:t>
                                </m:r>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𝐿</m:t>
                                        </m:r>
                                      </m:sub>
                                    </m:sSub>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𝑏</m:t>
                                        </m:r>
                                      </m:sub>
                                    </m:sSub>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𝑚𝑥</m:t>
                                        </m:r>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m:t>
                                            </m:r>
                                            <m:r>
                                              <a:rPr lang="es-EC" sz="1400">
                                                <a:effectLst/>
                                                <a:latin typeface="Cambria Math" panose="02040503050406030204" pitchFamily="18" charset="0"/>
                                              </a:rPr>
                                              <m:t>(</m:t>
                                            </m:r>
                                            <m:r>
                                              <a:rPr lang="es-EC" sz="1400">
                                                <a:effectLst/>
                                                <a:latin typeface="Cambria Math" panose="02040503050406030204" pitchFamily="18" charset="0"/>
                                              </a:rPr>
                                              <m:t>𝐿</m:t>
                                            </m:r>
                                            <m:r>
                                              <a:rPr lang="es-EC" sz="1400">
                                                <a:effectLst/>
                                                <a:latin typeface="Cambria Math" panose="02040503050406030204" pitchFamily="18" charset="0"/>
                                              </a:rPr>
                                              <m:t>−</m:t>
                                            </m:r>
                                            <m:r>
                                              <a:rPr lang="es-EC" sz="1400">
                                                <a:effectLst/>
                                                <a:latin typeface="Cambria Math" panose="02040503050406030204" pitchFamily="18" charset="0"/>
                                              </a:rPr>
                                              <m:t>𝑥</m:t>
                                            </m:r>
                                            <m:r>
                                              <a:rPr lang="es-EC" sz="1400">
                                                <a:effectLst/>
                                                <a:latin typeface="Cambria Math" panose="02040503050406030204" pitchFamily="18" charset="0"/>
                                              </a:rPr>
                                              <m:t>)</m:t>
                                            </m:r>
                                          </m:e>
                                        </m:func>
                                      </m:e>
                                    </m:func>
                                  </m:num>
                                  <m:den>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𝑚𝐿</m:t>
                                        </m:r>
                                      </m:e>
                                    </m:func>
                                  </m:den>
                                </m:f>
                              </m:oMath>
                            </m:oMathPara>
                          </a14:m>
                          <a:endParaRPr lang="es-EC" sz="1400" dirty="0">
                            <a:effectLst/>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𝑀</m:t>
                                </m:r>
                                <m:r>
                                  <a:rPr lang="es-EC" sz="1400">
                                    <a:effectLst/>
                                    <a:latin typeface="Cambria Math" panose="02040503050406030204" pitchFamily="18" charset="0"/>
                                  </a:rPr>
                                  <m:t> </m:t>
                                </m:r>
                                <m:f>
                                  <m:fPr>
                                    <m:ctrlPr>
                                      <a:rPr lang="es-EC" sz="1400" i="1">
                                        <a:effectLst/>
                                        <a:latin typeface="Cambria Math" panose="02040503050406030204" pitchFamily="18" charset="0"/>
                                      </a:rPr>
                                    </m:ctrlPr>
                                  </m:fPr>
                                  <m:num>
                                    <m:r>
                                      <a:rPr lang="es-EC" sz="1400">
                                        <a:effectLst/>
                                        <a:latin typeface="Cambria Math" panose="02040503050406030204" pitchFamily="18" charset="0"/>
                                      </a:rPr>
                                      <m:t>(</m:t>
                                    </m:r>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cosh</m:t>
                                        </m:r>
                                      </m:fName>
                                      <m:e>
                                        <m:r>
                                          <a:rPr lang="es-EC" sz="1400">
                                            <a:effectLst/>
                                            <a:latin typeface="Cambria Math" panose="02040503050406030204" pitchFamily="18" charset="0"/>
                                          </a:rPr>
                                          <m:t>𝑚𝐿</m:t>
                                        </m:r>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𝐿</m:t>
                                            </m:r>
                                          </m:sub>
                                        </m:sSub>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𝑏</m:t>
                                            </m:r>
                                          </m:sub>
                                        </m:sSub>
                                        <m:r>
                                          <a:rPr lang="es-EC" sz="1400">
                                            <a:effectLst/>
                                            <a:latin typeface="Cambria Math" panose="02040503050406030204" pitchFamily="18" charset="0"/>
                                          </a:rPr>
                                          <m:t>)</m:t>
                                        </m:r>
                                      </m:e>
                                    </m:func>
                                    <m:r>
                                      <a:rPr lang="es-EC" sz="1400">
                                        <a:effectLst/>
                                        <a:latin typeface="Cambria Math" panose="02040503050406030204" pitchFamily="18" charset="0"/>
                                      </a:rPr>
                                      <m:t>)</m:t>
                                    </m:r>
                                  </m:num>
                                  <m:den>
                                    <m:func>
                                      <m:funcPr>
                                        <m:ctrlPr>
                                          <a:rPr lang="es-EC" sz="1400" i="1">
                                            <a:effectLst/>
                                            <a:latin typeface="Cambria Math" panose="02040503050406030204" pitchFamily="18" charset="0"/>
                                          </a:rPr>
                                        </m:ctrlPr>
                                      </m:funcPr>
                                      <m:fName>
                                        <m:r>
                                          <m:rPr>
                                            <m:sty m:val="p"/>
                                          </m:rPr>
                                          <a:rPr lang="es-EC" sz="1400">
                                            <a:effectLst/>
                                            <a:latin typeface="Cambria Math" panose="02040503050406030204" pitchFamily="18" charset="0"/>
                                          </a:rPr>
                                          <m:t>sinh</m:t>
                                        </m:r>
                                      </m:fName>
                                      <m:e>
                                        <m:r>
                                          <a:rPr lang="es-EC" sz="1400">
                                            <a:effectLst/>
                                            <a:latin typeface="Cambria Math" panose="02040503050406030204" pitchFamily="18" charset="0"/>
                                          </a:rPr>
                                          <m:t>𝑚𝐿</m:t>
                                        </m:r>
                                      </m:e>
                                    </m:func>
                                  </m:den>
                                </m:f>
                              </m:oMath>
                            </m:oMathPara>
                          </a14:m>
                          <a:endParaRPr lang="es-EC" sz="1400" dirty="0">
                            <a:effectLst/>
                          </a:endParaRPr>
                        </a:p>
                      </a:txBody>
                      <a:tcPr marL="59130" marR="59130" marT="0" marB="0" anchor="ctr"/>
                    </a:tc>
                    <a:extLst>
                      <a:ext uri="{0D108BD9-81ED-4DB2-BD59-A6C34878D82A}">
                        <a16:rowId xmlns:a16="http://schemas.microsoft.com/office/drawing/2014/main" xmlns="" val="1491762863"/>
                      </a:ext>
                    </a:extLst>
                  </a:tr>
                  <a:tr h="625371">
                    <a:tc>
                      <a:txBody>
                        <a:bodyPr/>
                        <a:lstStyle/>
                        <a:p>
                          <a:pPr indent="457200" algn="l">
                            <a:lnSpc>
                              <a:spcPct val="115000"/>
                            </a:lnSpc>
                            <a:spcAft>
                              <a:spcPts val="800"/>
                            </a:spcAft>
                          </a:pPr>
                          <a:r>
                            <a:rPr lang="es-EC" sz="1400" dirty="0">
                              <a:effectLst/>
                            </a:rPr>
                            <a:t>D</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lvl="0" indent="457200" algn="l">
                            <a:lnSpc>
                              <a:spcPct val="115000"/>
                            </a:lnSpc>
                            <a:spcAft>
                              <a:spcPts val="800"/>
                            </a:spcAft>
                          </a:pPr>
                          <a:r>
                            <a:rPr lang="es-EC" sz="1400" dirty="0">
                              <a:effectLst/>
                            </a:rPr>
                            <a:t>Aleta infinita </a:t>
                          </a:r>
                          <a14:m>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𝐿</m:t>
                              </m:r>
                              <m:r>
                                <a:rPr lang="es-EC" sz="1400">
                                  <a:effectLst/>
                                  <a:latin typeface="Cambria Math" panose="02040503050406030204" pitchFamily="18" charset="0"/>
                                </a:rPr>
                                <m:t>→∞)</m:t>
                              </m:r>
                            </m:oMath>
                          </a14:m>
                          <a:endParaRPr lang="es-EC" sz="1400" dirty="0">
                            <a:effectLst/>
                          </a:endParaRPr>
                        </a:p>
                        <a:p>
                          <a:pPr lvl="0" indent="457200" algn="l">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𝜃</m:t>
                                </m:r>
                                <m:d>
                                  <m:dPr>
                                    <m:ctrlPr>
                                      <a:rPr lang="es-EC" sz="1400" i="1">
                                        <a:effectLst/>
                                        <a:latin typeface="Cambria Math" panose="02040503050406030204" pitchFamily="18" charset="0"/>
                                      </a:rPr>
                                    </m:ctrlPr>
                                  </m:dPr>
                                  <m:e>
                                    <m:r>
                                      <a:rPr lang="es-EC" sz="1400">
                                        <a:effectLst/>
                                        <a:latin typeface="Cambria Math" panose="02040503050406030204" pitchFamily="18" charset="0"/>
                                      </a:rPr>
                                      <m:t>𝐿</m:t>
                                    </m:r>
                                  </m:e>
                                </m:d>
                                <m:r>
                                  <a:rPr lang="es-EC" sz="1400">
                                    <a:effectLst/>
                                    <a:latin typeface="Cambria Math" panose="02040503050406030204" pitchFamily="18" charset="0"/>
                                  </a:rPr>
                                  <m:t>=0</m:t>
                                </m:r>
                              </m:oMath>
                            </m:oMathPara>
                          </a14:m>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𝜃</m:t>
                                </m:r>
                                <m:r>
                                  <a:rPr lang="es-EC" sz="1400">
                                    <a:effectLst/>
                                    <a:latin typeface="Cambria Math" panose="02040503050406030204" pitchFamily="18" charset="0"/>
                                  </a:rPr>
                                  <m:t>=</m:t>
                                </m:r>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𝑒</m:t>
                                    </m:r>
                                  </m:e>
                                  <m:sup>
                                    <m:r>
                                      <a:rPr lang="es-EC" sz="1400">
                                        <a:effectLst/>
                                        <a:latin typeface="Cambria Math" panose="02040503050406030204" pitchFamily="18" charset="0"/>
                                      </a:rPr>
                                      <m:t>−</m:t>
                                    </m:r>
                                    <m:r>
                                      <a:rPr lang="es-EC" sz="1400">
                                        <a:effectLst/>
                                        <a:latin typeface="Cambria Math" panose="02040503050406030204" pitchFamily="18" charset="0"/>
                                      </a:rPr>
                                      <m:t>𝑚𝑥</m:t>
                                    </m:r>
                                  </m:sup>
                                </m:sSup>
                              </m:oMath>
                            </m:oMathPara>
                          </a14:m>
                          <a:endParaRPr lang="es-EC" sz="1400" dirty="0">
                            <a:effectLst/>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𝑀</m:t>
                                </m:r>
                              </m:oMath>
                            </m:oMathPara>
                          </a14:m>
                          <a:endParaRPr lang="es-EC" sz="1400" dirty="0">
                            <a:effectLst/>
                          </a:endParaRPr>
                        </a:p>
                      </a:txBody>
                      <a:tcPr marL="59130" marR="59130" marT="0" marB="0" anchor="ctr"/>
                    </a:tc>
                    <a:extLst>
                      <a:ext uri="{0D108BD9-81ED-4DB2-BD59-A6C34878D82A}">
                        <a16:rowId xmlns:a16="http://schemas.microsoft.com/office/drawing/2014/main" xmlns="" val="2516728117"/>
                      </a:ext>
                    </a:extLst>
                  </a:tr>
                  <a:tr h="546904">
                    <a:tc>
                      <a:txBody>
                        <a:bodyPr/>
                        <a:lstStyle/>
                        <a:p>
                          <a:pPr indent="457200" algn="l">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lvl="0" indent="457200" algn="r">
                            <a:lnSpc>
                              <a:spcPct val="115000"/>
                            </a:lnSpc>
                            <a:spcAft>
                              <a:spcPts val="80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𝑏</m:t>
                                    </m:r>
                                  </m:sub>
                                </m:sSub>
                                <m:r>
                                  <a:rPr lang="es-EC" sz="1400">
                                    <a:effectLst/>
                                    <a:latin typeface="Cambria Math" panose="02040503050406030204" pitchFamily="18" charset="0"/>
                                  </a:rPr>
                                  <m:t>≡ </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𝑇</m:t>
                                    </m:r>
                                  </m:e>
                                  <m:sub>
                                    <m:r>
                                      <a:rPr lang="es-EC" sz="1400">
                                        <a:effectLst/>
                                        <a:latin typeface="Cambria Math" panose="02040503050406030204" pitchFamily="18" charset="0"/>
                                      </a:rPr>
                                      <m:t>𝑏</m:t>
                                    </m:r>
                                  </m:sub>
                                </m:sSub>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𝑇</m:t>
                                    </m:r>
                                  </m:e>
                                  <m:sub>
                                    <m:r>
                                      <a:rPr lang="es-EC" sz="1400">
                                        <a:effectLst/>
                                        <a:latin typeface="Cambria Math" panose="02040503050406030204" pitchFamily="18" charset="0"/>
                                      </a:rPr>
                                      <m:t>∞</m:t>
                                    </m:r>
                                  </m:sub>
                                </m:sSub>
                              </m:oMath>
                            </m:oMathPara>
                          </a14:m>
                          <a:endParaRPr lang="es-EC" sz="1400" dirty="0">
                            <a:effectLst/>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𝑚</m:t>
                                    </m:r>
                                  </m:e>
                                  <m:sup>
                                    <m:r>
                                      <a:rPr lang="es-EC" sz="1400">
                                        <a:effectLst/>
                                        <a:latin typeface="Cambria Math" panose="02040503050406030204" pitchFamily="18" charset="0"/>
                                      </a:rPr>
                                      <m:t>2</m:t>
                                    </m:r>
                                  </m:sup>
                                </m:sSup>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r>
                                      <a:rPr lang="es-EC" sz="1400">
                                        <a:effectLst/>
                                        <a:latin typeface="Cambria Math" panose="02040503050406030204" pitchFamily="18" charset="0"/>
                                      </a:rPr>
                                      <m:t>h𝑃</m:t>
                                    </m:r>
                                  </m:num>
                                  <m:den>
                                    <m:r>
                                      <a:rPr lang="es-EC" sz="1400">
                                        <a:effectLst/>
                                        <a:latin typeface="Cambria Math" panose="02040503050406030204" pitchFamily="18" charset="0"/>
                                      </a:rPr>
                                      <m:t>𝑘</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𝐴</m:t>
                                        </m:r>
                                      </m:e>
                                      <m:sub>
                                        <m:r>
                                          <a:rPr lang="es-EC" sz="1400">
                                            <a:effectLst/>
                                            <a:latin typeface="Cambria Math" panose="02040503050406030204" pitchFamily="18" charset="0"/>
                                          </a:rPr>
                                          <m:t>𝑐</m:t>
                                        </m:r>
                                      </m:sub>
                                    </m:sSub>
                                  </m:den>
                                </m:f>
                              </m:oMath>
                            </m:oMathPara>
                          </a14:m>
                          <a:endParaRPr lang="es-EC" sz="1400" dirty="0">
                            <a:effectLst/>
                          </a:endParaRPr>
                        </a:p>
                      </a:txBody>
                      <a:tcPr marL="59130" marR="59130" marT="0" marB="0" anchor="ctr"/>
                    </a:tc>
                    <a:tc>
                      <a:txBody>
                        <a:bodyPr/>
                        <a:lstStyle/>
                        <a:p>
                          <a:pPr indent="457200" algn="r">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extLst>
                      <a:ext uri="{0D108BD9-81ED-4DB2-BD59-A6C34878D82A}">
                        <a16:rowId xmlns:a16="http://schemas.microsoft.com/office/drawing/2014/main" xmlns="" val="2051623828"/>
                      </a:ext>
                    </a:extLst>
                  </a:tr>
                  <a:tr h="541598">
                    <a:tc>
                      <a:txBody>
                        <a:bodyPr/>
                        <a:lstStyle/>
                        <a:p>
                          <a:pPr indent="457200" algn="l">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l">
                            <a:lnSpc>
                              <a:spcPct val="115000"/>
                            </a:lnSpc>
                            <a:spcAft>
                              <a:spcPts val="800"/>
                            </a:spcAft>
                          </a:pPr>
                          <a:r>
                            <a:rPr lang="es-EC" sz="1400">
                              <a:effectLst/>
                            </a:rPr>
                            <a:t> </a:t>
                          </a:r>
                          <a:endParaRPr lang="es-EC" sz="140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𝑀</m:t>
                                </m:r>
                                <m:r>
                                  <a:rPr lang="es-EC" sz="1400">
                                    <a:effectLst/>
                                    <a:latin typeface="Cambria Math" panose="02040503050406030204" pitchFamily="18" charset="0"/>
                                  </a:rPr>
                                  <m:t>=</m:t>
                                </m:r>
                                <m:rad>
                                  <m:radPr>
                                    <m:degHide m:val="on"/>
                                    <m:ctrlPr>
                                      <a:rPr lang="es-EC" sz="1400" i="1">
                                        <a:effectLst/>
                                        <a:latin typeface="Cambria Math" panose="02040503050406030204" pitchFamily="18" charset="0"/>
                                      </a:rPr>
                                    </m:ctrlPr>
                                  </m:radPr>
                                  <m:deg/>
                                  <m:e>
                                    <m:r>
                                      <a:rPr lang="es-EC" sz="1400">
                                        <a:effectLst/>
                                        <a:latin typeface="Cambria Math" panose="02040503050406030204" pitchFamily="18" charset="0"/>
                                      </a:rPr>
                                      <m:t>h𝑃𝑘</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𝐴</m:t>
                                        </m:r>
                                      </m:e>
                                      <m:sub>
                                        <m:r>
                                          <a:rPr lang="es-EC" sz="1400">
                                            <a:effectLst/>
                                            <a:latin typeface="Cambria Math" panose="02040503050406030204" pitchFamily="18" charset="0"/>
                                          </a:rPr>
                                          <m:t>𝑐</m:t>
                                        </m:r>
                                        <m:r>
                                          <a:rPr lang="es-EC" sz="1400">
                                            <a:effectLst/>
                                            <a:latin typeface="Cambria Math" panose="02040503050406030204" pitchFamily="18" charset="0"/>
                                          </a:rPr>
                                          <m:t> </m:t>
                                        </m:r>
                                      </m:sub>
                                    </m:sSub>
                                  </m:e>
                                </m:rad>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𝜃</m:t>
                                    </m:r>
                                  </m:e>
                                  <m:sub>
                                    <m:r>
                                      <a:rPr lang="es-EC" sz="1400">
                                        <a:effectLst/>
                                        <a:latin typeface="Cambria Math" panose="02040503050406030204" pitchFamily="18" charset="0"/>
                                      </a:rPr>
                                      <m:t>𝑏</m:t>
                                    </m:r>
                                  </m:sub>
                                </m:sSub>
                              </m:oMath>
                            </m:oMathPara>
                          </a14:m>
                          <a:endParaRPr lang="es-EC" sz="1400" dirty="0">
                            <a:effectLst/>
                          </a:endParaRPr>
                        </a:p>
                      </a:txBody>
                      <a:tcPr marL="59130" marR="59130" marT="0" marB="0" anchor="ctr"/>
                    </a:tc>
                    <a:tc>
                      <a:txBody>
                        <a:bodyPr/>
                        <a:lstStyle/>
                        <a:p>
                          <a:pPr indent="457200" algn="r">
                            <a:lnSpc>
                              <a:spcPct val="115000"/>
                            </a:lnSpc>
                            <a:spcAft>
                              <a:spcPts val="80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m:t>
                                </m:r>
                                <m:r>
                                  <a:rPr lang="es-EC" sz="1400">
                                    <a:effectLst/>
                                    <a:latin typeface="Cambria Math" panose="02040503050406030204" pitchFamily="18" charset="0"/>
                                  </a:rPr>
                                  <m:t>𝜃</m:t>
                                </m:r>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𝑇</m:t>
                                        </m:r>
                                      </m:e>
                                      <m:sub>
                                        <m:r>
                                          <a:rPr lang="es-EC" sz="1400">
                                            <a:effectLst/>
                                            <a:latin typeface="Cambria Math" panose="02040503050406030204" pitchFamily="18" charset="0"/>
                                          </a:rPr>
                                          <m:t>(</m:t>
                                        </m:r>
                                        <m:r>
                                          <a:rPr lang="es-EC" sz="1400">
                                            <a:effectLst/>
                                            <a:latin typeface="Cambria Math" panose="02040503050406030204" pitchFamily="18" charset="0"/>
                                          </a:rPr>
                                          <m:t>𝑥</m:t>
                                        </m:r>
                                        <m:r>
                                          <a:rPr lang="es-EC" sz="1400">
                                            <a:effectLst/>
                                            <a:latin typeface="Cambria Math" panose="02040503050406030204" pitchFamily="18" charset="0"/>
                                          </a:rPr>
                                          <m:t>)</m:t>
                                        </m:r>
                                      </m:sub>
                                    </m:sSub>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𝑇</m:t>
                                        </m:r>
                                      </m:e>
                                      <m:sub>
                                        <m:r>
                                          <a:rPr lang="es-EC" sz="1400">
                                            <a:effectLst/>
                                            <a:latin typeface="Cambria Math" panose="02040503050406030204" pitchFamily="18" charset="0"/>
                                          </a:rPr>
                                          <m:t>∞</m:t>
                                        </m:r>
                                      </m:sub>
                                    </m:sSub>
                                  </m:num>
                                  <m:den>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𝑇</m:t>
                                        </m:r>
                                      </m:e>
                                      <m:sub>
                                        <m:r>
                                          <a:rPr lang="es-EC" sz="1400">
                                            <a:effectLst/>
                                            <a:latin typeface="Cambria Math" panose="02040503050406030204" pitchFamily="18" charset="0"/>
                                          </a:rPr>
                                          <m:t>𝑏</m:t>
                                        </m:r>
                                      </m:sub>
                                    </m:sSub>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𝑇</m:t>
                                        </m:r>
                                      </m:e>
                                      <m:sub>
                                        <m:r>
                                          <a:rPr lang="es-EC" sz="1400">
                                            <a:effectLst/>
                                            <a:latin typeface="Cambria Math" panose="02040503050406030204" pitchFamily="18" charset="0"/>
                                          </a:rPr>
                                          <m:t>∞</m:t>
                                        </m:r>
                                      </m:sub>
                                    </m:sSub>
                                  </m:den>
                                </m:f>
                              </m:oMath>
                            </m:oMathPara>
                          </a14:m>
                          <a:endParaRPr lang="es-EC" sz="1400" dirty="0">
                            <a:effectLst/>
                          </a:endParaRPr>
                        </a:p>
                      </a:txBody>
                      <a:tcPr marL="59130" marR="59130" marT="0" marB="0" anchor="ctr"/>
                    </a:tc>
                    <a:extLst>
                      <a:ext uri="{0D108BD9-81ED-4DB2-BD59-A6C34878D82A}">
                        <a16:rowId xmlns:a16="http://schemas.microsoft.com/office/drawing/2014/main" xmlns="" val="3015689803"/>
                      </a:ext>
                    </a:extLst>
                  </a:tr>
                </a:tbl>
              </a:graphicData>
            </a:graphic>
          </p:graphicFrame>
        </mc:Choice>
        <mc:Fallback xmlns="">
          <p:graphicFrame>
            <p:nvGraphicFramePr>
              <p:cNvPr id="2" name="Tabla 1">
                <a:extLst>
                  <a:ext uri="{FF2B5EF4-FFF2-40B4-BE49-F238E27FC236}">
                    <a16:creationId xmlns:a16="http://schemas.microsoft.com/office/drawing/2014/main" xmlns:a14="http://schemas.microsoft.com/office/drawing/2010/main" xmlns="" id="{1F112E56-DE05-4523-8C13-0DB8257A30D0}"/>
                  </a:ext>
                </a:extLst>
              </p:cNvPr>
              <p:cNvGraphicFramePr>
                <a:graphicFrameLocks noGrp="1"/>
              </p:cNvGraphicFramePr>
              <p:nvPr>
                <p:extLst>
                  <p:ext uri="{D42A27DB-BD31-4B8C-83A1-F6EECF244321}">
                    <p14:modId xmlns:p14="http://schemas.microsoft.com/office/powerpoint/2010/main" val="1512770811"/>
                  </p:ext>
                </p:extLst>
              </p:nvPr>
            </p:nvGraphicFramePr>
            <p:xfrm>
              <a:off x="1327296" y="611456"/>
              <a:ext cx="10167556" cy="5385353"/>
            </p:xfrm>
            <a:graphic>
              <a:graphicData uri="http://schemas.openxmlformats.org/drawingml/2006/table">
                <a:tbl>
                  <a:tblPr firstRow="1" firstCol="1" bandRow="1">
                    <a:tableStyleId>{93296810-A885-4BE3-A3E7-6D5BEEA58F35}</a:tableStyleId>
                  </a:tblPr>
                  <a:tblGrid>
                    <a:gridCol w="1145448">
                      <a:extLst>
                        <a:ext uri="{9D8B030D-6E8A-4147-A177-3AD203B41FA5}">
                          <a16:colId xmlns:a16="http://schemas.microsoft.com/office/drawing/2014/main" xmlns:a14="http://schemas.microsoft.com/office/drawing/2010/main" xmlns="" val="3957287352"/>
                        </a:ext>
                      </a:extLst>
                    </a:gridCol>
                    <a:gridCol w="2016000">
                      <a:extLst>
                        <a:ext uri="{9D8B030D-6E8A-4147-A177-3AD203B41FA5}">
                          <a16:colId xmlns:a16="http://schemas.microsoft.com/office/drawing/2014/main" xmlns:a14="http://schemas.microsoft.com/office/drawing/2010/main" xmlns="" val="2738802558"/>
                        </a:ext>
                      </a:extLst>
                    </a:gridCol>
                    <a:gridCol w="3868179">
                      <a:extLst>
                        <a:ext uri="{9D8B030D-6E8A-4147-A177-3AD203B41FA5}">
                          <a16:colId xmlns:a16="http://schemas.microsoft.com/office/drawing/2014/main" xmlns:a14="http://schemas.microsoft.com/office/drawing/2010/main" xmlns="" val="2636148206"/>
                        </a:ext>
                      </a:extLst>
                    </a:gridCol>
                    <a:gridCol w="3137929">
                      <a:extLst>
                        <a:ext uri="{9D8B030D-6E8A-4147-A177-3AD203B41FA5}">
                          <a16:colId xmlns:a16="http://schemas.microsoft.com/office/drawing/2014/main" xmlns:a14="http://schemas.microsoft.com/office/drawing/2010/main" xmlns="" val="2422382594"/>
                        </a:ext>
                      </a:extLst>
                    </a:gridCol>
                  </a:tblGrid>
                  <a:tr h="505250">
                    <a:tc>
                      <a:txBody>
                        <a:bodyPr/>
                        <a:lstStyle/>
                        <a:p>
                          <a:pPr indent="457200" algn="ctr">
                            <a:lnSpc>
                              <a:spcPct val="115000"/>
                            </a:lnSpc>
                            <a:spcAft>
                              <a:spcPts val="800"/>
                            </a:spcAft>
                          </a:pPr>
                          <a:r>
                            <a:rPr lang="es-EC" sz="1400" dirty="0">
                              <a:effectLst/>
                            </a:rPr>
                            <a:t>Caso</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ctr">
                            <a:lnSpc>
                              <a:spcPct val="115000"/>
                            </a:lnSpc>
                            <a:spcAft>
                              <a:spcPts val="800"/>
                            </a:spcAft>
                          </a:pPr>
                          <a:r>
                            <a:rPr lang="es-EC" sz="1400" dirty="0">
                              <a:effectLst/>
                            </a:rPr>
                            <a:t>Condición de la aleta (x=L)</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ctr">
                            <a:lnSpc>
                              <a:spcPct val="115000"/>
                            </a:lnSpc>
                            <a:spcAft>
                              <a:spcPts val="800"/>
                            </a:spcAft>
                          </a:pPr>
                          <a:r>
                            <a:rPr lang="es-EC" sz="1400" dirty="0">
                              <a:effectLst/>
                            </a:rPr>
                            <a:t>Distribución de temperatura</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ctr">
                            <a:lnSpc>
                              <a:spcPct val="115000"/>
                            </a:lnSpc>
                            <a:spcAft>
                              <a:spcPts val="800"/>
                            </a:spcAft>
                          </a:pPr>
                          <a:r>
                            <a:rPr lang="es-EC" sz="1400" dirty="0">
                              <a:effectLst/>
                            </a:rPr>
                            <a:t>Transferencia de calor de la aleta</a:t>
                          </a:r>
                          <a:endParaRPr lang="es-EC" sz="1400" dirty="0">
                            <a:effectLst/>
                            <a:latin typeface="Arial" panose="020B0604020202020204" pitchFamily="34" charset="0"/>
                            <a:ea typeface="Calibri" panose="020F0502020204030204" pitchFamily="34" charset="0"/>
                          </a:endParaRPr>
                        </a:p>
                      </a:txBody>
                      <a:tcPr marL="59130" marR="59130" marT="0" marB="0" anchor="ctr"/>
                    </a:tc>
                    <a:extLst>
                      <a:ext uri="{0D108BD9-81ED-4DB2-BD59-A6C34878D82A}">
                        <a16:rowId xmlns:a16="http://schemas.microsoft.com/office/drawing/2014/main" xmlns:a14="http://schemas.microsoft.com/office/drawing/2010/main" xmlns="" val="1898097148"/>
                      </a:ext>
                    </a:extLst>
                  </a:tr>
                  <a:tr h="1085533">
                    <a:tc>
                      <a:txBody>
                        <a:bodyPr/>
                        <a:lstStyle/>
                        <a:p>
                          <a:pPr indent="457200" algn="l">
                            <a:lnSpc>
                              <a:spcPct val="115000"/>
                            </a:lnSpc>
                            <a:spcAft>
                              <a:spcPts val="800"/>
                            </a:spcAft>
                          </a:pPr>
                          <a:r>
                            <a:rPr lang="es-EC" sz="1400" dirty="0">
                              <a:effectLst/>
                            </a:rPr>
                            <a:t>A</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endParaRPr lang="es-EC"/>
                        </a:p>
                      </a:txBody>
                      <a:tcPr marL="59130" marR="59130" marT="0" marB="0" anchor="ctr">
                        <a:blipFill rotWithShape="0">
                          <a:blip r:embed="rId5"/>
                          <a:stretch>
                            <a:fillRect l="-57100" t="-48876" r="-348640" b="-351124"/>
                          </a:stretch>
                        </a:blipFill>
                      </a:tcPr>
                    </a:tc>
                    <a:tc>
                      <a:txBody>
                        <a:bodyPr/>
                        <a:lstStyle/>
                        <a:p>
                          <a:endParaRPr lang="es-EC"/>
                        </a:p>
                      </a:txBody>
                      <a:tcPr marL="59130" marR="59130" marT="0" marB="0" anchor="ctr">
                        <a:blipFill rotWithShape="0">
                          <a:blip r:embed="rId5"/>
                          <a:stretch>
                            <a:fillRect l="-81890" t="-48876" r="-81732" b="-351124"/>
                          </a:stretch>
                        </a:blipFill>
                      </a:tcPr>
                    </a:tc>
                    <a:tc>
                      <a:txBody>
                        <a:bodyPr/>
                        <a:lstStyle/>
                        <a:p>
                          <a:endParaRPr lang="es-EC"/>
                        </a:p>
                      </a:txBody>
                      <a:tcPr marL="59130" marR="59130" marT="0" marB="0" anchor="ctr">
                        <a:blipFill rotWithShape="0">
                          <a:blip r:embed="rId5"/>
                          <a:stretch>
                            <a:fillRect l="-224272" t="-48876" r="-777" b="-351124"/>
                          </a:stretch>
                        </a:blipFill>
                      </a:tcPr>
                    </a:tc>
                    <a:extLst>
                      <a:ext uri="{0D108BD9-81ED-4DB2-BD59-A6C34878D82A}">
                        <a16:rowId xmlns:a16="http://schemas.microsoft.com/office/drawing/2014/main" xmlns:a14="http://schemas.microsoft.com/office/drawing/2010/main" xmlns="" val="1628402766"/>
                      </a:ext>
                    </a:extLst>
                  </a:tr>
                  <a:tr h="693928">
                    <a:tc>
                      <a:txBody>
                        <a:bodyPr/>
                        <a:lstStyle/>
                        <a:p>
                          <a:pPr indent="457200" algn="l">
                            <a:lnSpc>
                              <a:spcPct val="115000"/>
                            </a:lnSpc>
                            <a:spcAft>
                              <a:spcPts val="800"/>
                            </a:spcAft>
                          </a:pPr>
                          <a:r>
                            <a:rPr lang="es-EC" sz="1400">
                              <a:effectLst/>
                            </a:rPr>
                            <a:t>B</a:t>
                          </a:r>
                          <a:endParaRPr lang="es-EC" sz="1400">
                            <a:effectLst/>
                            <a:latin typeface="Arial" panose="020B0604020202020204" pitchFamily="34" charset="0"/>
                            <a:ea typeface="Calibri" panose="020F0502020204030204" pitchFamily="34" charset="0"/>
                          </a:endParaRPr>
                        </a:p>
                      </a:txBody>
                      <a:tcPr marL="59130" marR="59130" marT="0" marB="0" anchor="ctr"/>
                    </a:tc>
                    <a:tc>
                      <a:txBody>
                        <a:bodyPr/>
                        <a:lstStyle/>
                        <a:p>
                          <a:endParaRPr lang="es-EC"/>
                        </a:p>
                      </a:txBody>
                      <a:tcPr marL="59130" marR="59130" marT="0" marB="0" anchor="ctr">
                        <a:blipFill rotWithShape="0">
                          <a:blip r:embed="rId5"/>
                          <a:stretch>
                            <a:fillRect l="-57100" t="-232456" r="-348640" b="-448246"/>
                          </a:stretch>
                        </a:blipFill>
                      </a:tcPr>
                    </a:tc>
                    <a:tc>
                      <a:txBody>
                        <a:bodyPr/>
                        <a:lstStyle/>
                        <a:p>
                          <a:endParaRPr lang="es-EC"/>
                        </a:p>
                      </a:txBody>
                      <a:tcPr marL="59130" marR="59130" marT="0" marB="0" anchor="ctr">
                        <a:blipFill rotWithShape="0">
                          <a:blip r:embed="rId5"/>
                          <a:stretch>
                            <a:fillRect l="-81890" t="-232456" r="-81732" b="-448246"/>
                          </a:stretch>
                        </a:blipFill>
                      </a:tcPr>
                    </a:tc>
                    <a:tc>
                      <a:txBody>
                        <a:bodyPr/>
                        <a:lstStyle/>
                        <a:p>
                          <a:endParaRPr lang="es-EC"/>
                        </a:p>
                      </a:txBody>
                      <a:tcPr marL="59130" marR="59130" marT="0" marB="0" anchor="ctr">
                        <a:blipFill rotWithShape="0">
                          <a:blip r:embed="rId5"/>
                          <a:stretch>
                            <a:fillRect l="-224272" t="-232456" r="-777" b="-448246"/>
                          </a:stretch>
                        </a:blipFill>
                      </a:tcPr>
                    </a:tc>
                    <a:extLst>
                      <a:ext uri="{0D108BD9-81ED-4DB2-BD59-A6C34878D82A}">
                        <a16:rowId xmlns:a16="http://schemas.microsoft.com/office/drawing/2014/main" xmlns:a14="http://schemas.microsoft.com/office/drawing/2010/main" xmlns="" val="1470336460"/>
                      </a:ext>
                    </a:extLst>
                  </a:tr>
                  <a:tr h="939292">
                    <a:tc>
                      <a:txBody>
                        <a:bodyPr/>
                        <a:lstStyle/>
                        <a:p>
                          <a:pPr indent="457200" algn="l">
                            <a:lnSpc>
                              <a:spcPct val="115000"/>
                            </a:lnSpc>
                            <a:spcAft>
                              <a:spcPts val="800"/>
                            </a:spcAft>
                          </a:pPr>
                          <a:r>
                            <a:rPr lang="es-EC" sz="1400" dirty="0">
                              <a:effectLst/>
                            </a:rPr>
                            <a:t>C</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endParaRPr lang="es-EC"/>
                        </a:p>
                      </a:txBody>
                      <a:tcPr marL="59130" marR="59130" marT="0" marB="0" anchor="ctr">
                        <a:blipFill rotWithShape="0">
                          <a:blip r:embed="rId5"/>
                          <a:stretch>
                            <a:fillRect l="-57100" t="-246104" r="-348640" b="-231818"/>
                          </a:stretch>
                        </a:blipFill>
                      </a:tcPr>
                    </a:tc>
                    <a:tc>
                      <a:txBody>
                        <a:bodyPr/>
                        <a:lstStyle/>
                        <a:p>
                          <a:endParaRPr lang="es-EC"/>
                        </a:p>
                      </a:txBody>
                      <a:tcPr marL="59130" marR="59130" marT="0" marB="0" anchor="ctr">
                        <a:blipFill rotWithShape="0">
                          <a:blip r:embed="rId5"/>
                          <a:stretch>
                            <a:fillRect l="-81890" t="-246104" r="-81732" b="-231818"/>
                          </a:stretch>
                        </a:blipFill>
                      </a:tcPr>
                    </a:tc>
                    <a:tc>
                      <a:txBody>
                        <a:bodyPr/>
                        <a:lstStyle/>
                        <a:p>
                          <a:endParaRPr lang="es-EC"/>
                        </a:p>
                      </a:txBody>
                      <a:tcPr marL="59130" marR="59130" marT="0" marB="0" anchor="ctr">
                        <a:blipFill rotWithShape="0">
                          <a:blip r:embed="rId5"/>
                          <a:stretch>
                            <a:fillRect l="-224272" t="-246104" r="-777" b="-231818"/>
                          </a:stretch>
                        </a:blipFill>
                      </a:tcPr>
                    </a:tc>
                    <a:extLst>
                      <a:ext uri="{0D108BD9-81ED-4DB2-BD59-A6C34878D82A}">
                        <a16:rowId xmlns:a16="http://schemas.microsoft.com/office/drawing/2014/main" xmlns:a14="http://schemas.microsoft.com/office/drawing/2010/main" xmlns="" val="1491762863"/>
                      </a:ext>
                    </a:extLst>
                  </a:tr>
                  <a:tr h="939292">
                    <a:tc>
                      <a:txBody>
                        <a:bodyPr/>
                        <a:lstStyle/>
                        <a:p>
                          <a:pPr indent="457200" algn="l">
                            <a:lnSpc>
                              <a:spcPct val="115000"/>
                            </a:lnSpc>
                            <a:spcAft>
                              <a:spcPts val="800"/>
                            </a:spcAft>
                          </a:pPr>
                          <a:r>
                            <a:rPr lang="es-EC" sz="1400" dirty="0">
                              <a:effectLst/>
                            </a:rPr>
                            <a:t>D</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endParaRPr lang="es-EC"/>
                        </a:p>
                      </a:txBody>
                      <a:tcPr marL="59130" marR="59130" marT="0" marB="0" anchor="ctr">
                        <a:blipFill rotWithShape="0">
                          <a:blip r:embed="rId5"/>
                          <a:stretch>
                            <a:fillRect l="-57100" t="-346104" r="-348640" b="-131818"/>
                          </a:stretch>
                        </a:blipFill>
                      </a:tcPr>
                    </a:tc>
                    <a:tc>
                      <a:txBody>
                        <a:bodyPr/>
                        <a:lstStyle/>
                        <a:p>
                          <a:endParaRPr lang="es-EC"/>
                        </a:p>
                      </a:txBody>
                      <a:tcPr marL="59130" marR="59130" marT="0" marB="0" anchor="ctr">
                        <a:blipFill rotWithShape="0">
                          <a:blip r:embed="rId5"/>
                          <a:stretch>
                            <a:fillRect l="-81890" t="-346104" r="-81732" b="-131818"/>
                          </a:stretch>
                        </a:blipFill>
                      </a:tcPr>
                    </a:tc>
                    <a:tc>
                      <a:txBody>
                        <a:bodyPr/>
                        <a:lstStyle/>
                        <a:p>
                          <a:endParaRPr lang="es-EC"/>
                        </a:p>
                      </a:txBody>
                      <a:tcPr marL="59130" marR="59130" marT="0" marB="0" anchor="ctr">
                        <a:blipFill rotWithShape="0">
                          <a:blip r:embed="rId5"/>
                          <a:stretch>
                            <a:fillRect l="-224272" t="-346104" r="-777" b="-131818"/>
                          </a:stretch>
                        </a:blipFill>
                      </a:tcPr>
                    </a:tc>
                    <a:extLst>
                      <a:ext uri="{0D108BD9-81ED-4DB2-BD59-A6C34878D82A}">
                        <a16:rowId xmlns:a16="http://schemas.microsoft.com/office/drawing/2014/main" xmlns:a14="http://schemas.microsoft.com/office/drawing/2010/main" xmlns="" val="2516728117"/>
                      </a:ext>
                    </a:extLst>
                  </a:tr>
                  <a:tr h="608838">
                    <a:tc>
                      <a:txBody>
                        <a:bodyPr/>
                        <a:lstStyle/>
                        <a:p>
                          <a:pPr indent="457200" algn="l">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endParaRPr lang="es-EC"/>
                        </a:p>
                      </a:txBody>
                      <a:tcPr marL="59130" marR="59130" marT="0" marB="0" anchor="ctr">
                        <a:blipFill rotWithShape="0">
                          <a:blip r:embed="rId5"/>
                          <a:stretch>
                            <a:fillRect l="-57100" t="-687000" r="-348640" b="-103000"/>
                          </a:stretch>
                        </a:blipFill>
                      </a:tcPr>
                    </a:tc>
                    <a:tc>
                      <a:txBody>
                        <a:bodyPr/>
                        <a:lstStyle/>
                        <a:p>
                          <a:endParaRPr lang="es-EC"/>
                        </a:p>
                      </a:txBody>
                      <a:tcPr marL="59130" marR="59130" marT="0" marB="0" anchor="ctr">
                        <a:blipFill rotWithShape="0">
                          <a:blip r:embed="rId5"/>
                          <a:stretch>
                            <a:fillRect l="-81890" t="-687000" r="-81732" b="-103000"/>
                          </a:stretch>
                        </a:blipFill>
                      </a:tcPr>
                    </a:tc>
                    <a:tc>
                      <a:txBody>
                        <a:bodyPr/>
                        <a:lstStyle/>
                        <a:p>
                          <a:pPr indent="457200" algn="r">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extLst>
                      <a:ext uri="{0D108BD9-81ED-4DB2-BD59-A6C34878D82A}">
                        <a16:rowId xmlns:a16="http://schemas.microsoft.com/office/drawing/2014/main" xmlns:a14="http://schemas.microsoft.com/office/drawing/2010/main" xmlns="" val="2051623828"/>
                      </a:ext>
                    </a:extLst>
                  </a:tr>
                  <a:tr h="613220">
                    <a:tc>
                      <a:txBody>
                        <a:bodyPr/>
                        <a:lstStyle/>
                        <a:p>
                          <a:pPr indent="457200" algn="l">
                            <a:lnSpc>
                              <a:spcPct val="115000"/>
                            </a:lnSpc>
                            <a:spcAft>
                              <a:spcPts val="800"/>
                            </a:spcAft>
                          </a:pPr>
                          <a:r>
                            <a:rPr lang="es-EC" sz="1400" dirty="0">
                              <a:effectLst/>
                            </a:rPr>
                            <a:t> </a:t>
                          </a:r>
                          <a:endParaRPr lang="es-EC" sz="1400" dirty="0">
                            <a:effectLst/>
                            <a:latin typeface="Arial" panose="020B0604020202020204" pitchFamily="34" charset="0"/>
                            <a:ea typeface="Calibri" panose="020F0502020204030204" pitchFamily="34" charset="0"/>
                          </a:endParaRPr>
                        </a:p>
                      </a:txBody>
                      <a:tcPr marL="59130" marR="59130" marT="0" marB="0" anchor="ctr"/>
                    </a:tc>
                    <a:tc>
                      <a:txBody>
                        <a:bodyPr/>
                        <a:lstStyle/>
                        <a:p>
                          <a:pPr indent="457200" algn="l">
                            <a:lnSpc>
                              <a:spcPct val="115000"/>
                            </a:lnSpc>
                            <a:spcAft>
                              <a:spcPts val="800"/>
                            </a:spcAft>
                          </a:pPr>
                          <a:r>
                            <a:rPr lang="es-EC" sz="1400">
                              <a:effectLst/>
                            </a:rPr>
                            <a:t> </a:t>
                          </a:r>
                          <a:endParaRPr lang="es-EC" sz="1400">
                            <a:effectLst/>
                            <a:latin typeface="Arial" panose="020B0604020202020204" pitchFamily="34" charset="0"/>
                            <a:ea typeface="Calibri" panose="020F0502020204030204" pitchFamily="34" charset="0"/>
                          </a:endParaRPr>
                        </a:p>
                      </a:txBody>
                      <a:tcPr marL="59130" marR="59130" marT="0" marB="0" anchor="ctr"/>
                    </a:tc>
                    <a:tc>
                      <a:txBody>
                        <a:bodyPr/>
                        <a:lstStyle/>
                        <a:p>
                          <a:endParaRPr lang="es-EC"/>
                        </a:p>
                      </a:txBody>
                      <a:tcPr marL="59130" marR="59130" marT="0" marB="0" anchor="ctr">
                        <a:blipFill rotWithShape="0">
                          <a:blip r:embed="rId5"/>
                          <a:stretch>
                            <a:fillRect l="-81890" t="-779208" r="-81732" b="-1980"/>
                          </a:stretch>
                        </a:blipFill>
                      </a:tcPr>
                    </a:tc>
                    <a:tc>
                      <a:txBody>
                        <a:bodyPr/>
                        <a:lstStyle/>
                        <a:p>
                          <a:endParaRPr lang="es-EC"/>
                        </a:p>
                      </a:txBody>
                      <a:tcPr marL="59130" marR="59130" marT="0" marB="0" anchor="ctr">
                        <a:blipFill rotWithShape="0">
                          <a:blip r:embed="rId5"/>
                          <a:stretch>
                            <a:fillRect l="-224272" t="-779208" r="-777" b="-1980"/>
                          </a:stretch>
                        </a:blipFill>
                      </a:tcPr>
                    </a:tc>
                    <a:extLst>
                      <a:ext uri="{0D108BD9-81ED-4DB2-BD59-A6C34878D82A}">
                        <a16:rowId xmlns:a16="http://schemas.microsoft.com/office/drawing/2014/main" xmlns:a14="http://schemas.microsoft.com/office/drawing/2010/main" xmlns="" val="3015689803"/>
                      </a:ext>
                    </a:extLst>
                  </a:tr>
                </a:tbl>
              </a:graphicData>
            </a:graphic>
          </p:graphicFrame>
        </mc:Fallback>
      </mc:AlternateContent>
    </p:spTree>
    <p:extLst>
      <p:ext uri="{BB962C8B-B14F-4D97-AF65-F5344CB8AC3E}">
        <p14:creationId xmlns:p14="http://schemas.microsoft.com/office/powerpoint/2010/main" val="1695308932"/>
      </p:ext>
    </p:extLst>
  </p:cSld>
  <p:clrMapOvr>
    <a:masterClrMapping/>
  </p:clrMapOvr>
  <p:transition>
    <p:wipe dir="r"/>
  </p:transition>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5986</TotalTime>
  <Words>3454</Words>
  <Application>Microsoft Office PowerPoint</Application>
  <PresentationFormat>Panorámica</PresentationFormat>
  <Paragraphs>584</Paragraphs>
  <Slides>54</Slides>
  <Notes>47</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1</vt:i4>
      </vt:variant>
      <vt:variant>
        <vt:lpstr>Títulos de diapositiva</vt:lpstr>
      </vt:variant>
      <vt:variant>
        <vt:i4>54</vt:i4>
      </vt:variant>
    </vt:vector>
  </HeadingPairs>
  <TitlesOfParts>
    <vt:vector size="70" baseType="lpstr">
      <vt:lpstr>MS PGothic</vt:lpstr>
      <vt:lpstr>Yu Gothic Light</vt:lpstr>
      <vt:lpstr>Albertus</vt:lpstr>
      <vt:lpstr>Arial</vt:lpstr>
      <vt:lpstr>Calibri</vt:lpstr>
      <vt:lpstr>Calibri Light</vt:lpstr>
      <vt:lpstr>Cambria Math</vt:lpstr>
      <vt:lpstr>Century Gothic</vt:lpstr>
      <vt:lpstr>Symbol</vt:lpstr>
      <vt:lpstr>Times New Roman</vt:lpstr>
      <vt:lpstr>Wingdings</vt:lpstr>
      <vt:lpstr>Wingdings 3</vt:lpstr>
      <vt:lpstr>Yu Mincho</vt:lpstr>
      <vt:lpstr>Espiral</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Valores ratio y Deflexión máxima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Longitud infinitamente larga para las aletas</vt:lpstr>
      <vt:lpstr>Distribución de temperaturas experimental y teórica para la barra de cobre</vt:lpstr>
      <vt:lpstr>Distribución de temperaturas experimental y teórica para la barra de acero</vt:lpstr>
      <vt:lpstr>Distribución de temperaturas experimental y teórica para la barra de bronce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  COLLAGUAZO</dc:creator>
  <cp:lastModifiedBy>Cristian Quiguango</cp:lastModifiedBy>
  <cp:revision>324</cp:revision>
  <cp:lastPrinted>2019-07-14T08:05:30Z</cp:lastPrinted>
  <dcterms:created xsi:type="dcterms:W3CDTF">2019-07-02T21:50:58Z</dcterms:created>
  <dcterms:modified xsi:type="dcterms:W3CDTF">2021-08-30T19:45:36Z</dcterms:modified>
</cp:coreProperties>
</file>