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1"/>
  </p:notesMasterIdLst>
  <p:handoutMasterIdLst>
    <p:handoutMasterId r:id="rId52"/>
  </p:handoutMasterIdLst>
  <p:sldIdLst>
    <p:sldId id="257" r:id="rId2"/>
    <p:sldId id="258" r:id="rId3"/>
    <p:sldId id="276" r:id="rId4"/>
    <p:sldId id="259" r:id="rId5"/>
    <p:sldId id="260" r:id="rId6"/>
    <p:sldId id="263" r:id="rId7"/>
    <p:sldId id="264" r:id="rId8"/>
    <p:sldId id="317" r:id="rId9"/>
    <p:sldId id="277" r:id="rId10"/>
    <p:sldId id="265" r:id="rId11"/>
    <p:sldId id="318" r:id="rId12"/>
    <p:sldId id="319" r:id="rId13"/>
    <p:sldId id="320" r:id="rId14"/>
    <p:sldId id="321" r:id="rId15"/>
    <p:sldId id="322" r:id="rId16"/>
    <p:sldId id="278" r:id="rId17"/>
    <p:sldId id="306" r:id="rId18"/>
    <p:sldId id="286" r:id="rId19"/>
    <p:sldId id="288" r:id="rId20"/>
    <p:sldId id="324" r:id="rId21"/>
    <p:sldId id="325" r:id="rId22"/>
    <p:sldId id="326" r:id="rId23"/>
    <p:sldId id="327" r:id="rId24"/>
    <p:sldId id="328" r:id="rId25"/>
    <p:sldId id="331" r:id="rId26"/>
    <p:sldId id="329" r:id="rId27"/>
    <p:sldId id="332" r:id="rId28"/>
    <p:sldId id="333" r:id="rId29"/>
    <p:sldId id="334" r:id="rId30"/>
    <p:sldId id="335" r:id="rId31"/>
    <p:sldId id="336" r:id="rId32"/>
    <p:sldId id="279" r:id="rId33"/>
    <p:sldId id="293" r:id="rId34"/>
    <p:sldId id="337" r:id="rId35"/>
    <p:sldId id="338" r:id="rId36"/>
    <p:sldId id="339" r:id="rId37"/>
    <p:sldId id="340" r:id="rId38"/>
    <p:sldId id="341" r:id="rId39"/>
    <p:sldId id="342" r:id="rId40"/>
    <p:sldId id="343" r:id="rId41"/>
    <p:sldId id="344" r:id="rId42"/>
    <p:sldId id="345" r:id="rId43"/>
    <p:sldId id="346" r:id="rId44"/>
    <p:sldId id="347" r:id="rId45"/>
    <p:sldId id="280" r:id="rId46"/>
    <p:sldId id="282" r:id="rId47"/>
    <p:sldId id="316" r:id="rId48"/>
    <p:sldId id="348" r:id="rId49"/>
    <p:sldId id="281" r:id="rId5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nis" initials="D" lastIdx="1" clrIdx="0">
    <p:extLst>
      <p:ext uri="{19B8F6BF-5375-455C-9EA6-DF929625EA0E}">
        <p15:presenceInfo xmlns:p15="http://schemas.microsoft.com/office/powerpoint/2012/main" userId="094affd49ba4b38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p:scale>
          <a:sx n="50" d="100"/>
          <a:sy n="50" d="100"/>
        </p:scale>
        <p:origin x="1500"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0C28AC-B11B-4A08-B343-EE0314286E4F}" type="datetimeFigureOut">
              <a:rPr lang="es-ES" smtClean="0"/>
              <a:t>25/08/2021</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F51C1-4D66-4693-8879-0DC491C47577}" type="slidenum">
              <a:rPr lang="es-ES" smtClean="0"/>
              <a:t>‹Nº›</a:t>
            </a:fld>
            <a:endParaRPr lang="es-ES"/>
          </a:p>
        </p:txBody>
      </p:sp>
    </p:spTree>
    <p:extLst>
      <p:ext uri="{BB962C8B-B14F-4D97-AF65-F5344CB8AC3E}">
        <p14:creationId xmlns:p14="http://schemas.microsoft.com/office/powerpoint/2010/main" val="8801344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F6D4B8-FBF9-4A2F-9E4F-D422B7F85E6B}" type="datetimeFigureOut">
              <a:rPr lang="es-ES" smtClean="0"/>
              <a:t>17/08/2021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9368AB-33FB-4791-BA1D-FDFDD3067B94}" type="slidenum">
              <a:rPr lang="es-ES" smtClean="0"/>
              <a:t>‹Nº›</a:t>
            </a:fld>
            <a:endParaRPr lang="es-ES"/>
          </a:p>
        </p:txBody>
      </p:sp>
    </p:spTree>
    <p:extLst>
      <p:ext uri="{BB962C8B-B14F-4D97-AF65-F5344CB8AC3E}">
        <p14:creationId xmlns:p14="http://schemas.microsoft.com/office/powerpoint/2010/main" val="32887868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7441D7-C633-4324-86FF-E00342CAD518}" type="slidenum">
              <a:rPr lang="es-ES" smtClean="0"/>
              <a:pPr/>
              <a:t>1</a:t>
            </a:fld>
            <a:endParaRPr lang="es-ES"/>
          </a:p>
        </p:txBody>
      </p:sp>
    </p:spTree>
    <p:extLst>
      <p:ext uri="{BB962C8B-B14F-4D97-AF65-F5344CB8AC3E}">
        <p14:creationId xmlns:p14="http://schemas.microsoft.com/office/powerpoint/2010/main" val="1926568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err="1"/>
              <a:t>fjfjfjfjfjjfjfjf</a:t>
            </a:r>
            <a:endParaRPr lang="es-EC" dirty="0"/>
          </a:p>
        </p:txBody>
      </p:sp>
      <p:sp>
        <p:nvSpPr>
          <p:cNvPr id="4" name="Marcador de número de diapositiva 3"/>
          <p:cNvSpPr>
            <a:spLocks noGrp="1"/>
          </p:cNvSpPr>
          <p:nvPr>
            <p:ph type="sldNum" sz="quarter" idx="5"/>
          </p:nvPr>
        </p:nvSpPr>
        <p:spPr/>
        <p:txBody>
          <a:bodyPr/>
          <a:lstStyle/>
          <a:p>
            <a:fld id="{4A9368AB-33FB-4791-BA1D-FDFDD3067B94}" type="slidenum">
              <a:rPr lang="es-ES" smtClean="0"/>
              <a:t>25</a:t>
            </a:fld>
            <a:endParaRPr lang="es-ES"/>
          </a:p>
        </p:txBody>
      </p:sp>
    </p:spTree>
    <p:extLst>
      <p:ext uri="{BB962C8B-B14F-4D97-AF65-F5344CB8AC3E}">
        <p14:creationId xmlns:p14="http://schemas.microsoft.com/office/powerpoint/2010/main" val="250216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err="1"/>
              <a:t>fjfjfjfjfjjfjfjf</a:t>
            </a:r>
            <a:endParaRPr lang="es-EC" dirty="0"/>
          </a:p>
        </p:txBody>
      </p:sp>
      <p:sp>
        <p:nvSpPr>
          <p:cNvPr id="4" name="Marcador de número de diapositiva 3"/>
          <p:cNvSpPr>
            <a:spLocks noGrp="1"/>
          </p:cNvSpPr>
          <p:nvPr>
            <p:ph type="sldNum" sz="quarter" idx="5"/>
          </p:nvPr>
        </p:nvSpPr>
        <p:spPr/>
        <p:txBody>
          <a:bodyPr/>
          <a:lstStyle/>
          <a:p>
            <a:fld id="{4A9368AB-33FB-4791-BA1D-FDFDD3067B94}" type="slidenum">
              <a:rPr lang="es-ES" smtClean="0"/>
              <a:t>26</a:t>
            </a:fld>
            <a:endParaRPr lang="es-ES"/>
          </a:p>
        </p:txBody>
      </p:sp>
    </p:spTree>
    <p:extLst>
      <p:ext uri="{BB962C8B-B14F-4D97-AF65-F5344CB8AC3E}">
        <p14:creationId xmlns:p14="http://schemas.microsoft.com/office/powerpoint/2010/main" val="880327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err="1"/>
              <a:t>fjfjfjfjfjjfjfjf</a:t>
            </a:r>
            <a:endParaRPr lang="es-EC" dirty="0"/>
          </a:p>
        </p:txBody>
      </p:sp>
      <p:sp>
        <p:nvSpPr>
          <p:cNvPr id="4" name="Marcador de número de diapositiva 3"/>
          <p:cNvSpPr>
            <a:spLocks noGrp="1"/>
          </p:cNvSpPr>
          <p:nvPr>
            <p:ph type="sldNum" sz="quarter" idx="5"/>
          </p:nvPr>
        </p:nvSpPr>
        <p:spPr/>
        <p:txBody>
          <a:bodyPr/>
          <a:lstStyle/>
          <a:p>
            <a:fld id="{4A9368AB-33FB-4791-BA1D-FDFDD3067B94}" type="slidenum">
              <a:rPr lang="es-ES" smtClean="0"/>
              <a:t>27</a:t>
            </a:fld>
            <a:endParaRPr lang="es-ES"/>
          </a:p>
        </p:txBody>
      </p:sp>
    </p:spTree>
    <p:extLst>
      <p:ext uri="{BB962C8B-B14F-4D97-AF65-F5344CB8AC3E}">
        <p14:creationId xmlns:p14="http://schemas.microsoft.com/office/powerpoint/2010/main" val="3038875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4A9368AB-33FB-4791-BA1D-FDFDD3067B94}" type="slidenum">
              <a:rPr lang="es-ES" smtClean="0"/>
              <a:t>28</a:t>
            </a:fld>
            <a:endParaRPr lang="es-ES"/>
          </a:p>
        </p:txBody>
      </p:sp>
    </p:spTree>
    <p:extLst>
      <p:ext uri="{BB962C8B-B14F-4D97-AF65-F5344CB8AC3E}">
        <p14:creationId xmlns:p14="http://schemas.microsoft.com/office/powerpoint/2010/main" val="3084022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err="1"/>
              <a:t>fjfjfjfjfjjfjfjf</a:t>
            </a:r>
            <a:endParaRPr lang="es-EC" dirty="0"/>
          </a:p>
        </p:txBody>
      </p:sp>
      <p:sp>
        <p:nvSpPr>
          <p:cNvPr id="4" name="Marcador de número de diapositiva 3"/>
          <p:cNvSpPr>
            <a:spLocks noGrp="1"/>
          </p:cNvSpPr>
          <p:nvPr>
            <p:ph type="sldNum" sz="quarter" idx="5"/>
          </p:nvPr>
        </p:nvSpPr>
        <p:spPr/>
        <p:txBody>
          <a:bodyPr/>
          <a:lstStyle/>
          <a:p>
            <a:fld id="{4A9368AB-33FB-4791-BA1D-FDFDD3067B94}" type="slidenum">
              <a:rPr lang="es-ES" smtClean="0"/>
              <a:t>29</a:t>
            </a:fld>
            <a:endParaRPr lang="es-ES"/>
          </a:p>
        </p:txBody>
      </p:sp>
    </p:spTree>
    <p:extLst>
      <p:ext uri="{BB962C8B-B14F-4D97-AF65-F5344CB8AC3E}">
        <p14:creationId xmlns:p14="http://schemas.microsoft.com/office/powerpoint/2010/main" val="3382332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err="1"/>
              <a:t>fjfjfjfjfjjfjfjf</a:t>
            </a:r>
            <a:endParaRPr lang="es-EC" dirty="0"/>
          </a:p>
        </p:txBody>
      </p:sp>
      <p:sp>
        <p:nvSpPr>
          <p:cNvPr id="4" name="Marcador de número de diapositiva 3"/>
          <p:cNvSpPr>
            <a:spLocks noGrp="1"/>
          </p:cNvSpPr>
          <p:nvPr>
            <p:ph type="sldNum" sz="quarter" idx="5"/>
          </p:nvPr>
        </p:nvSpPr>
        <p:spPr/>
        <p:txBody>
          <a:bodyPr/>
          <a:lstStyle/>
          <a:p>
            <a:fld id="{4A9368AB-33FB-4791-BA1D-FDFDD3067B94}" type="slidenum">
              <a:rPr lang="es-ES" smtClean="0"/>
              <a:t>30</a:t>
            </a:fld>
            <a:endParaRPr lang="es-ES"/>
          </a:p>
        </p:txBody>
      </p:sp>
    </p:spTree>
    <p:extLst>
      <p:ext uri="{BB962C8B-B14F-4D97-AF65-F5344CB8AC3E}">
        <p14:creationId xmlns:p14="http://schemas.microsoft.com/office/powerpoint/2010/main" val="3542544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err="1"/>
              <a:t>fjfjfjfjfjjfjfjf</a:t>
            </a:r>
            <a:endParaRPr lang="es-EC" dirty="0"/>
          </a:p>
        </p:txBody>
      </p:sp>
      <p:sp>
        <p:nvSpPr>
          <p:cNvPr id="4" name="Marcador de número de diapositiva 3"/>
          <p:cNvSpPr>
            <a:spLocks noGrp="1"/>
          </p:cNvSpPr>
          <p:nvPr>
            <p:ph type="sldNum" sz="quarter" idx="5"/>
          </p:nvPr>
        </p:nvSpPr>
        <p:spPr/>
        <p:txBody>
          <a:bodyPr/>
          <a:lstStyle/>
          <a:p>
            <a:fld id="{4A9368AB-33FB-4791-BA1D-FDFDD3067B94}" type="slidenum">
              <a:rPr lang="es-ES" smtClean="0"/>
              <a:t>31</a:t>
            </a:fld>
            <a:endParaRPr lang="es-ES"/>
          </a:p>
        </p:txBody>
      </p:sp>
    </p:spTree>
    <p:extLst>
      <p:ext uri="{BB962C8B-B14F-4D97-AF65-F5344CB8AC3E}">
        <p14:creationId xmlns:p14="http://schemas.microsoft.com/office/powerpoint/2010/main" val="2428769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A9368AB-33FB-4791-BA1D-FDFDD3067B94}" type="slidenum">
              <a:rPr lang="es-ES" smtClean="0"/>
              <a:t>32</a:t>
            </a:fld>
            <a:endParaRPr lang="es-ES"/>
          </a:p>
        </p:txBody>
      </p:sp>
    </p:spTree>
    <p:extLst>
      <p:ext uri="{BB962C8B-B14F-4D97-AF65-F5344CB8AC3E}">
        <p14:creationId xmlns:p14="http://schemas.microsoft.com/office/powerpoint/2010/main" val="194762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A9368AB-33FB-4791-BA1D-FDFDD3067B94}" type="slidenum">
              <a:rPr lang="es-ES" smtClean="0"/>
              <a:t>45</a:t>
            </a:fld>
            <a:endParaRPr lang="es-ES"/>
          </a:p>
        </p:txBody>
      </p:sp>
    </p:spTree>
    <p:extLst>
      <p:ext uri="{BB962C8B-B14F-4D97-AF65-F5344CB8AC3E}">
        <p14:creationId xmlns:p14="http://schemas.microsoft.com/office/powerpoint/2010/main" val="4138731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A9368AB-33FB-4791-BA1D-FDFDD3067B94}" type="slidenum">
              <a:rPr lang="es-ES" smtClean="0"/>
              <a:t>49</a:t>
            </a:fld>
            <a:endParaRPr lang="es-ES"/>
          </a:p>
        </p:txBody>
      </p:sp>
    </p:spTree>
    <p:extLst>
      <p:ext uri="{BB962C8B-B14F-4D97-AF65-F5344CB8AC3E}">
        <p14:creationId xmlns:p14="http://schemas.microsoft.com/office/powerpoint/2010/main" val="2248305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A9368AB-33FB-4791-BA1D-FDFDD3067B94}" type="slidenum">
              <a:rPr lang="es-ES" smtClean="0"/>
              <a:t>2</a:t>
            </a:fld>
            <a:endParaRPr lang="es-ES"/>
          </a:p>
        </p:txBody>
      </p:sp>
    </p:spTree>
    <p:extLst>
      <p:ext uri="{BB962C8B-B14F-4D97-AF65-F5344CB8AC3E}">
        <p14:creationId xmlns:p14="http://schemas.microsoft.com/office/powerpoint/2010/main" val="2895740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A9368AB-33FB-4791-BA1D-FDFDD3067B94}" type="slidenum">
              <a:rPr lang="es-ES" smtClean="0"/>
              <a:t>3</a:t>
            </a:fld>
            <a:endParaRPr lang="es-ES"/>
          </a:p>
        </p:txBody>
      </p:sp>
    </p:spTree>
    <p:extLst>
      <p:ext uri="{BB962C8B-B14F-4D97-AF65-F5344CB8AC3E}">
        <p14:creationId xmlns:p14="http://schemas.microsoft.com/office/powerpoint/2010/main" val="216000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A9368AB-33FB-4791-BA1D-FDFDD3067B94}" type="slidenum">
              <a:rPr lang="es-ES" smtClean="0"/>
              <a:t>9</a:t>
            </a:fld>
            <a:endParaRPr lang="es-ES"/>
          </a:p>
        </p:txBody>
      </p:sp>
    </p:spTree>
    <p:extLst>
      <p:ext uri="{BB962C8B-B14F-4D97-AF65-F5344CB8AC3E}">
        <p14:creationId xmlns:p14="http://schemas.microsoft.com/office/powerpoint/2010/main" val="1839652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A9368AB-33FB-4791-BA1D-FDFDD3067B94}" type="slidenum">
              <a:rPr lang="es-ES" smtClean="0"/>
              <a:t>16</a:t>
            </a:fld>
            <a:endParaRPr lang="es-ES"/>
          </a:p>
        </p:txBody>
      </p:sp>
    </p:spTree>
    <p:extLst>
      <p:ext uri="{BB962C8B-B14F-4D97-AF65-F5344CB8AC3E}">
        <p14:creationId xmlns:p14="http://schemas.microsoft.com/office/powerpoint/2010/main" val="1618694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err="1"/>
              <a:t>fjfjfjfjfjjfjfjf</a:t>
            </a:r>
            <a:endParaRPr lang="es-EC" dirty="0"/>
          </a:p>
        </p:txBody>
      </p:sp>
      <p:sp>
        <p:nvSpPr>
          <p:cNvPr id="4" name="Marcador de número de diapositiva 3"/>
          <p:cNvSpPr>
            <a:spLocks noGrp="1"/>
          </p:cNvSpPr>
          <p:nvPr>
            <p:ph type="sldNum" sz="quarter" idx="5"/>
          </p:nvPr>
        </p:nvSpPr>
        <p:spPr/>
        <p:txBody>
          <a:bodyPr/>
          <a:lstStyle/>
          <a:p>
            <a:fld id="{4A9368AB-33FB-4791-BA1D-FDFDD3067B94}" type="slidenum">
              <a:rPr lang="es-ES" smtClean="0"/>
              <a:t>21</a:t>
            </a:fld>
            <a:endParaRPr lang="es-ES"/>
          </a:p>
        </p:txBody>
      </p:sp>
    </p:spTree>
    <p:extLst>
      <p:ext uri="{BB962C8B-B14F-4D97-AF65-F5344CB8AC3E}">
        <p14:creationId xmlns:p14="http://schemas.microsoft.com/office/powerpoint/2010/main" val="398539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err="1"/>
              <a:t>fjfjfjfjfjjfjfjf</a:t>
            </a:r>
            <a:endParaRPr lang="es-EC" dirty="0"/>
          </a:p>
        </p:txBody>
      </p:sp>
      <p:sp>
        <p:nvSpPr>
          <p:cNvPr id="4" name="Marcador de número de diapositiva 3"/>
          <p:cNvSpPr>
            <a:spLocks noGrp="1"/>
          </p:cNvSpPr>
          <p:nvPr>
            <p:ph type="sldNum" sz="quarter" idx="5"/>
          </p:nvPr>
        </p:nvSpPr>
        <p:spPr/>
        <p:txBody>
          <a:bodyPr/>
          <a:lstStyle/>
          <a:p>
            <a:fld id="{4A9368AB-33FB-4791-BA1D-FDFDD3067B94}" type="slidenum">
              <a:rPr lang="es-ES" smtClean="0"/>
              <a:t>22</a:t>
            </a:fld>
            <a:endParaRPr lang="es-ES"/>
          </a:p>
        </p:txBody>
      </p:sp>
    </p:spTree>
    <p:extLst>
      <p:ext uri="{BB962C8B-B14F-4D97-AF65-F5344CB8AC3E}">
        <p14:creationId xmlns:p14="http://schemas.microsoft.com/office/powerpoint/2010/main" val="868550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err="1"/>
              <a:t>fjfjfjfjfjjfjfjf</a:t>
            </a:r>
            <a:endParaRPr lang="es-EC" dirty="0"/>
          </a:p>
        </p:txBody>
      </p:sp>
      <p:sp>
        <p:nvSpPr>
          <p:cNvPr id="4" name="Marcador de número de diapositiva 3"/>
          <p:cNvSpPr>
            <a:spLocks noGrp="1"/>
          </p:cNvSpPr>
          <p:nvPr>
            <p:ph type="sldNum" sz="quarter" idx="5"/>
          </p:nvPr>
        </p:nvSpPr>
        <p:spPr/>
        <p:txBody>
          <a:bodyPr/>
          <a:lstStyle/>
          <a:p>
            <a:fld id="{4A9368AB-33FB-4791-BA1D-FDFDD3067B94}" type="slidenum">
              <a:rPr lang="es-ES" smtClean="0"/>
              <a:t>23</a:t>
            </a:fld>
            <a:endParaRPr lang="es-ES"/>
          </a:p>
        </p:txBody>
      </p:sp>
    </p:spTree>
    <p:extLst>
      <p:ext uri="{BB962C8B-B14F-4D97-AF65-F5344CB8AC3E}">
        <p14:creationId xmlns:p14="http://schemas.microsoft.com/office/powerpoint/2010/main" val="637250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4A9368AB-33FB-4791-BA1D-FDFDD3067B94}" type="slidenum">
              <a:rPr lang="es-ES" smtClean="0"/>
              <a:t>24</a:t>
            </a:fld>
            <a:endParaRPr lang="es-ES"/>
          </a:p>
        </p:txBody>
      </p:sp>
    </p:spTree>
    <p:extLst>
      <p:ext uri="{BB962C8B-B14F-4D97-AF65-F5344CB8AC3E}">
        <p14:creationId xmlns:p14="http://schemas.microsoft.com/office/powerpoint/2010/main" val="28099351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2.bin"/><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name="CorelDRAW" r:id="rId2" imgW="9168480" imgH="5375520" progId="">
                  <p:embed/>
                </p:oleObj>
              </mc:Choice>
              <mc:Fallback>
                <p:oleObj name="CorelDRAW" r:id="rId2" imgW="9168480" imgH="5375520"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p:nvPicPr>
        <p:blipFill>
          <a:blip r:embed="rId4" cstate="print"/>
          <a:srcRect/>
          <a:stretch>
            <a:fillRect/>
          </a:stretch>
        </p:blipFill>
        <p:spPr bwMode="auto">
          <a:xfrm>
            <a:off x="0" y="5864226"/>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fld id="{AB2C5BEE-AFBF-40F3-9D97-84A5CD9DDBA3}" type="datetimeFigureOut">
              <a:rPr lang="es-ES" smtClean="0"/>
              <a:t>17/08/2021</a:t>
            </a:fld>
            <a:endParaRPr lang="es-ES"/>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endParaRPr lang="es-ES"/>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fld id="{FDA89494-E5DE-4DED-AF4B-9FC87BC6AC61}" type="slidenum">
              <a:rPr lang="es-ES" smtClean="0"/>
              <a:t>‹Nº›</a:t>
            </a:fld>
            <a:endParaRPr lang="es-ES"/>
          </a:p>
        </p:txBody>
      </p:sp>
      <p:pic>
        <p:nvPicPr>
          <p:cNvPr id="9" name="8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345874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486828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Tree>
    <p:extLst>
      <p:ext uri="{BB962C8B-B14F-4D97-AF65-F5344CB8AC3E}">
        <p14:creationId xmlns:p14="http://schemas.microsoft.com/office/powerpoint/2010/main" val="3004124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B2C5BEE-AFBF-40F3-9D97-84A5CD9DDBA3}" type="datetimeFigureOut">
              <a:rPr lang="es-ES" smtClean="0"/>
              <a:t>17/08/2021</a:t>
            </a:fld>
            <a:endParaRPr lang="es-ES"/>
          </a:p>
        </p:txBody>
      </p:sp>
      <p:sp>
        <p:nvSpPr>
          <p:cNvPr id="3" name="2 Marcador de número de diapositiva"/>
          <p:cNvSpPr>
            <a:spLocks noGrp="1"/>
          </p:cNvSpPr>
          <p:nvPr>
            <p:ph type="sldNum" sz="quarter" idx="11"/>
          </p:nvPr>
        </p:nvSpPr>
        <p:spPr/>
        <p:txBody>
          <a:bodyPr/>
          <a:lstStyle/>
          <a:p>
            <a:fld id="{FDA89494-E5DE-4DED-AF4B-9FC87BC6AC61}" type="slidenum">
              <a:rPr lang="es-ES" smtClean="0"/>
              <a:t>‹Nº›</a:t>
            </a:fld>
            <a:endParaRPr lang="es-ES"/>
          </a:p>
        </p:txBody>
      </p:sp>
      <p:sp>
        <p:nvSpPr>
          <p:cNvPr id="4" name="3 Marcador de pie de página"/>
          <p:cNvSpPr>
            <a:spLocks noGrp="1"/>
          </p:cNvSpPr>
          <p:nvPr>
            <p:ph type="ftr" sz="quarter" idx="12"/>
          </p:nvPr>
        </p:nvSpPr>
        <p:spPr/>
        <p:txBody>
          <a:bodyPr/>
          <a:lstStyle/>
          <a:p>
            <a:endParaRPr lang="es-ES"/>
          </a:p>
        </p:txBody>
      </p:sp>
    </p:spTree>
    <p:extLst>
      <p:ext uri="{BB962C8B-B14F-4D97-AF65-F5344CB8AC3E}">
        <p14:creationId xmlns:p14="http://schemas.microsoft.com/office/powerpoint/2010/main" val="709520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제목 및 내용">
    <p:spTree>
      <p:nvGrpSpPr>
        <p:cNvPr id="1" name=""/>
        <p:cNvGrpSpPr/>
        <p:nvPr/>
      </p:nvGrpSpPr>
      <p:grpSpPr>
        <a:xfrm>
          <a:off x="0" y="0"/>
          <a:ext cx="0" cy="0"/>
          <a:chOff x="0" y="0"/>
          <a:chExt cx="0" cy="0"/>
        </a:xfrm>
      </p:grpSpPr>
      <p:cxnSp>
        <p:nvCxnSpPr>
          <p:cNvPr id="3" name="직선 연결선 2"/>
          <p:cNvCxnSpPr/>
          <p:nvPr/>
        </p:nvCxnSpPr>
        <p:spPr>
          <a:xfrm>
            <a:off x="695739" y="476671"/>
            <a:ext cx="10800523" cy="0"/>
          </a:xfrm>
          <a:prstGeom prst="line">
            <a:avLst/>
          </a:prstGeom>
          <a:ln w="1905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sp>
        <p:nvSpPr>
          <p:cNvPr id="21" name="슬라이드 번호 개체 틀 5"/>
          <p:cNvSpPr>
            <a:spLocks noGrp="1"/>
          </p:cNvSpPr>
          <p:nvPr>
            <p:ph type="sldNum" sz="quarter" idx="4"/>
          </p:nvPr>
        </p:nvSpPr>
        <p:spPr>
          <a:xfrm>
            <a:off x="5777723" y="6525345"/>
            <a:ext cx="636555"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FDA89494-E5DE-4DED-AF4B-9FC87BC6AC61}" type="slidenum">
              <a:rPr lang="es-ES" smtClean="0"/>
              <a:t>‹Nº›</a:t>
            </a:fld>
            <a:endParaRPr lang="es-ES"/>
          </a:p>
        </p:txBody>
      </p:sp>
      <p:sp>
        <p:nvSpPr>
          <p:cNvPr id="13" name="제목 3"/>
          <p:cNvSpPr>
            <a:spLocks noGrp="1"/>
          </p:cNvSpPr>
          <p:nvPr>
            <p:ph type="title"/>
          </p:nvPr>
        </p:nvSpPr>
        <p:spPr>
          <a:xfrm>
            <a:off x="609600" y="274638"/>
            <a:ext cx="2702091" cy="418058"/>
          </a:xfrm>
          <a:prstGeom prst="rect">
            <a:avLst/>
          </a:prstGeom>
          <a:solidFill>
            <a:schemeClr val="bg1"/>
          </a:solidFill>
        </p:spPr>
        <p:txBody>
          <a:bodyPr/>
          <a:lstStyle>
            <a:lvl1pPr algn="l">
              <a:defRPr sz="2000" b="0">
                <a:solidFill>
                  <a:schemeClr val="tx2">
                    <a:lumMod val="60000"/>
                    <a:lumOff val="40000"/>
                  </a:schemeClr>
                </a:solidFill>
                <a:latin typeface="Tahoma" pitchFamily="34" charset="0"/>
                <a:cs typeface="Tahoma" pitchFamily="34" charset="0"/>
              </a:defRPr>
            </a:lvl1pPr>
          </a:lstStyle>
          <a:p>
            <a:r>
              <a:rPr lang="es-ES" altLang="ko-KR"/>
              <a:t>Haga clic para modificar el estilo de título del patrón</a:t>
            </a:r>
            <a:endParaRPr lang="ko-KR" altLang="en-US" dirty="0"/>
          </a:p>
        </p:txBody>
      </p:sp>
    </p:spTree>
    <p:extLst>
      <p:ext uri="{BB962C8B-B14F-4D97-AF65-F5344CB8AC3E}">
        <p14:creationId xmlns:p14="http://schemas.microsoft.com/office/powerpoint/2010/main" val="3324240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name="CorelDRAW" r:id="rId2" imgW="9168480" imgH="5375520" progId="">
                  <p:embed/>
                </p:oleObj>
              </mc:Choice>
              <mc:Fallback>
                <p:oleObj name="CorelDRAW" r:id="rId2" imgW="9168480" imgH="5375520"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4" cstate="print"/>
          <a:srcRect/>
          <a:stretch>
            <a:fillRect/>
          </a:stretch>
        </p:blipFill>
        <p:spPr bwMode="auto">
          <a:xfrm>
            <a:off x="0" y="5864226"/>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2529180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3052875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2736428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107355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029417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2969709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622921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509459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1278526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1800"/>
          </a:p>
        </p:txBody>
      </p:sp>
      <p:sp>
        <p:nvSpPr>
          <p:cNvPr id="1045" name="Rectangle 21"/>
          <p:cNvSpPr>
            <a:spLocks noChangeArrowheads="1"/>
          </p:cNvSpPr>
          <p:nvPr/>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800">
              <a:solidFill>
                <a:schemeClr val="tx1"/>
              </a:solidFill>
            </a:endParaRPr>
          </a:p>
        </p:txBody>
      </p:sp>
      <p:sp>
        <p:nvSpPr>
          <p:cNvPr id="1047" name="Line 23"/>
          <p:cNvSpPr>
            <a:spLocks noChangeShapeType="1"/>
          </p:cNvSpPr>
          <p:nvPr/>
        </p:nvSpPr>
        <p:spPr bwMode="auto">
          <a:xfrm rot="10800000" flipH="1">
            <a:off x="33868" y="6235700"/>
            <a:ext cx="8879417" cy="0"/>
          </a:xfrm>
          <a:prstGeom prst="line">
            <a:avLst/>
          </a:prstGeom>
          <a:noFill/>
          <a:ln w="38100">
            <a:solidFill>
              <a:srgbClr val="FF0000"/>
            </a:solidFill>
            <a:round/>
            <a:headEnd/>
            <a:tailEnd/>
          </a:ln>
          <a:effectLst/>
        </p:spPr>
        <p:txBody>
          <a:bodyPr/>
          <a:lstStyle/>
          <a:p>
            <a:pPr>
              <a:defRPr/>
            </a:pPr>
            <a:endParaRPr lang="es-ES" sz="800">
              <a:solidFill>
                <a:schemeClr val="tx1"/>
              </a:solidFill>
            </a:endParaRPr>
          </a:p>
        </p:txBody>
      </p:sp>
      <p:sp>
        <p:nvSpPr>
          <p:cNvPr id="1048" name="Line 24"/>
          <p:cNvSpPr>
            <a:spLocks noChangeShapeType="1"/>
          </p:cNvSpPr>
          <p:nvPr/>
        </p:nvSpPr>
        <p:spPr bwMode="auto">
          <a:xfrm rot="10800000" flipH="1">
            <a:off x="33868" y="6283325"/>
            <a:ext cx="8879417" cy="0"/>
          </a:xfrm>
          <a:prstGeom prst="line">
            <a:avLst/>
          </a:prstGeom>
          <a:noFill/>
          <a:ln w="38100">
            <a:solidFill>
              <a:srgbClr val="006600"/>
            </a:solidFill>
            <a:round/>
            <a:headEnd/>
            <a:tailEnd/>
          </a:ln>
          <a:effectLst/>
        </p:spPr>
        <p:txBody>
          <a:bodyPr/>
          <a:lstStyle/>
          <a:p>
            <a:pPr>
              <a:defRPr/>
            </a:pPr>
            <a:endParaRPr lang="es-ES" sz="800">
              <a:solidFill>
                <a:schemeClr val="tx1"/>
              </a:solidFill>
            </a:endParaRPr>
          </a:p>
        </p:txBody>
      </p:sp>
      <p:sp>
        <p:nvSpPr>
          <p:cNvPr id="8" name="7 Marcador de fecha"/>
          <p:cNvSpPr>
            <a:spLocks noGrp="1"/>
          </p:cNvSpPr>
          <p:nvPr>
            <p:ph type="dt" sz="half" idx="2"/>
          </p:nvPr>
        </p:nvSpPr>
        <p:spPr>
          <a:xfrm>
            <a:off x="513589" y="6656871"/>
            <a:ext cx="2702091" cy="216024"/>
          </a:xfrm>
          <a:prstGeom prst="rect">
            <a:avLst/>
          </a:prstGeom>
        </p:spPr>
        <p:txBody>
          <a:bodyPr vert="horz" lIns="91440" tIns="45720" rIns="91440" bIns="45720" rtlCol="0" anchor="ctr"/>
          <a:lstStyle>
            <a:lvl1pPr algn="ctr">
              <a:defRPr sz="500">
                <a:solidFill>
                  <a:schemeClr val="tx1"/>
                </a:solidFill>
              </a:defRPr>
            </a:lvl1pPr>
          </a:lstStyle>
          <a:p>
            <a:fld id="{AB2C5BEE-AFBF-40F3-9D97-84A5CD9DDBA3}" type="datetimeFigureOut">
              <a:rPr lang="es-ES" smtClean="0"/>
              <a:t>17/08/2021</a:t>
            </a:fld>
            <a:endParaRPr lang="es-ES"/>
          </a:p>
        </p:txBody>
      </p:sp>
      <p:sp>
        <p:nvSpPr>
          <p:cNvPr id="9" name="8 Marcador de pie de página"/>
          <p:cNvSpPr>
            <a:spLocks noGrp="1"/>
          </p:cNvSpPr>
          <p:nvPr>
            <p:ph type="ftr" sz="quarter" idx="3"/>
          </p:nvPr>
        </p:nvSpPr>
        <p:spPr>
          <a:xfrm>
            <a:off x="5850880" y="6658074"/>
            <a:ext cx="1930400" cy="213618"/>
          </a:xfrm>
          <a:prstGeom prst="rect">
            <a:avLst/>
          </a:prstGeom>
        </p:spPr>
        <p:txBody>
          <a:bodyPr vert="horz" lIns="91440" tIns="45720" rIns="91440" bIns="45720" rtlCol="0" anchor="ctr"/>
          <a:lstStyle>
            <a:lvl1pPr algn="ctr">
              <a:defRPr sz="500">
                <a:solidFill>
                  <a:schemeClr val="tx1"/>
                </a:solidFill>
              </a:defRPr>
            </a:lvl1pPr>
          </a:lstStyle>
          <a:p>
            <a:endParaRPr lang="es-ES"/>
          </a:p>
        </p:txBody>
      </p:sp>
      <p:sp>
        <p:nvSpPr>
          <p:cNvPr id="10" name="9 Marcador de número de diapositiva"/>
          <p:cNvSpPr>
            <a:spLocks noGrp="1"/>
          </p:cNvSpPr>
          <p:nvPr>
            <p:ph type="sldNum" sz="quarter" idx="4"/>
          </p:nvPr>
        </p:nvSpPr>
        <p:spPr>
          <a:xfrm>
            <a:off x="10416480" y="6658074"/>
            <a:ext cx="1165920" cy="213618"/>
          </a:xfrm>
          <a:prstGeom prst="rect">
            <a:avLst/>
          </a:prstGeom>
        </p:spPr>
        <p:txBody>
          <a:bodyPr vert="horz" lIns="91440" tIns="45720" rIns="91440" bIns="45720" rtlCol="0" anchor="ctr"/>
          <a:lstStyle>
            <a:lvl1pPr algn="ctr">
              <a:defRPr sz="500">
                <a:solidFill>
                  <a:schemeClr val="tx1"/>
                </a:solidFill>
              </a:defRPr>
            </a:lvl1pPr>
          </a:lstStyle>
          <a:p>
            <a:fld id="{FDA89494-E5DE-4DED-AF4B-9FC87BC6AC61}" type="slidenum">
              <a:rPr lang="es-ES" smtClean="0"/>
              <a:t>‹Nº›</a:t>
            </a:fld>
            <a:endParaRPr lang="es-ES"/>
          </a:p>
        </p:txBody>
      </p:sp>
      <p:pic>
        <p:nvPicPr>
          <p:cNvPr id="11" name="10 Imagen"/>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933619" y="5981170"/>
            <a:ext cx="2976000" cy="576448"/>
          </a:xfrm>
          <a:prstGeom prst="rect">
            <a:avLst/>
          </a:prstGeom>
        </p:spPr>
      </p:pic>
    </p:spTree>
    <p:extLst>
      <p:ext uri="{BB962C8B-B14F-4D97-AF65-F5344CB8AC3E}">
        <p14:creationId xmlns:p14="http://schemas.microsoft.com/office/powerpoint/2010/main" val="274571746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3"/>
          <p:cNvSpPr txBox="1"/>
          <p:nvPr/>
        </p:nvSpPr>
        <p:spPr>
          <a:xfrm>
            <a:off x="2961419" y="2562291"/>
            <a:ext cx="7427960" cy="1075556"/>
          </a:xfrm>
          <a:prstGeom prst="rect">
            <a:avLst/>
          </a:prstGeom>
          <a:noFill/>
        </p:spPr>
        <p:txBody>
          <a:bodyPr wrap="square" lIns="91440" tIns="45720" rIns="91440" bIns="45720" anchor="t"/>
          <a:lstStyle/>
          <a:p>
            <a:pPr algn="ctr"/>
            <a:r>
              <a:rPr lang="es-ES" b="1" dirty="0">
                <a:latin typeface="Arial" panose="020B0604020202020204" pitchFamily="34" charset="0"/>
                <a:cs typeface="Arial" panose="020B0604020202020204" pitchFamily="34" charset="0"/>
              </a:rPr>
              <a:t>DESARROLLO DE UN ALGORITMO DE RECONOCIMIENTO DE EMOCIONES UTILIZANDO DEEP LEARNING MEDIANTE EL ANALISIS DE LA SEÑAL DE LA VOZ.</a:t>
            </a:r>
            <a:endParaRPr lang="es-EC" b="1" dirty="0">
              <a:latin typeface="Arial" panose="020B0604020202020204" pitchFamily="34" charset="0"/>
              <a:cs typeface="Arial" panose="020B0604020202020204" pitchFamily="34" charset="0"/>
            </a:endParaRPr>
          </a:p>
        </p:txBody>
      </p:sp>
      <p:sp>
        <p:nvSpPr>
          <p:cNvPr id="9" name="Rect 7"/>
          <p:cNvSpPr>
            <a:spLocks noGrp="1" noChangeArrowheads="1"/>
          </p:cNvSpPr>
          <p:nvPr/>
        </p:nvSpPr>
        <p:spPr>
          <a:xfrm>
            <a:off x="3997426" y="4051352"/>
            <a:ext cx="5355946" cy="339837"/>
          </a:xfrm>
          <a:prstGeom prst="rect">
            <a:avLst/>
          </a:prstGeom>
          <a:ln w="0" cap="flat" cmpd="sng">
            <a:noFill/>
            <a:prstDash/>
            <a:miter lim="800000"/>
          </a:ln>
        </p:spPr>
        <p:txBody>
          <a:bodyPr wrap="square" lIns="89535" tIns="46355" rIns="89535" bIns="46355" anchor="t">
            <a:spAutoFit/>
          </a:bodyPr>
          <a:lstStyle/>
          <a:p>
            <a:pPr algn="ctr">
              <a:spcAft>
                <a:spcPts val="0"/>
              </a:spcAft>
            </a:pPr>
            <a:r>
              <a:rPr lang="es-EC" sz="1600" dirty="0">
                <a:solidFill>
                  <a:srgbClr val="000000"/>
                </a:solidFill>
                <a:latin typeface="Arial" panose="020B0604020202020204" pitchFamily="34" charset="0"/>
                <a:ea typeface="Calibri" panose="020F0502020204030204" pitchFamily="34" charset="0"/>
                <a:cs typeface="Arial" panose="020B0604020202020204" pitchFamily="34" charset="0"/>
              </a:rPr>
              <a:t>AUTOR: 	CÓRDOVA FRÍAS DENNIS ALEXANDER</a:t>
            </a:r>
          </a:p>
        </p:txBody>
      </p:sp>
      <p:sp>
        <p:nvSpPr>
          <p:cNvPr id="10" name="TextBox 5"/>
          <p:cNvSpPr txBox="1"/>
          <p:nvPr/>
        </p:nvSpPr>
        <p:spPr>
          <a:xfrm>
            <a:off x="7680176" y="5301209"/>
            <a:ext cx="3150096" cy="327397"/>
          </a:xfrm>
          <a:prstGeom prst="rect">
            <a:avLst/>
          </a:prstGeom>
          <a:noFill/>
        </p:spPr>
        <p:txBody>
          <a:bodyPr wrap="square" lIns="91440" tIns="45720" rIns="91440" bIns="45720" anchor="t">
            <a:spAutoFit/>
          </a:bodyPr>
          <a:lstStyle/>
          <a:p>
            <a:pPr algn="ctr">
              <a:lnSpc>
                <a:spcPct val="102000"/>
              </a:lnSpc>
            </a:pPr>
            <a:r>
              <a:rPr lang="en-US" altLang="ko-KR" sz="1600" dirty="0">
                <a:latin typeface="Arial" panose="020B0604020202020204" pitchFamily="34" charset="0"/>
                <a:cs typeface="Arial" panose="020B0604020202020204" pitchFamily="34" charset="0"/>
              </a:rPr>
              <a:t>AGOSTO 2021</a:t>
            </a:r>
            <a:endParaRPr lang="ko-KR" altLang="en-US" sz="1600" dirty="0">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8AC7958A-D1B5-49D5-B348-A4E567106087}"/>
              </a:ext>
            </a:extLst>
          </p:cNvPr>
          <p:cNvSpPr/>
          <p:nvPr/>
        </p:nvSpPr>
        <p:spPr>
          <a:xfrm>
            <a:off x="1687132" y="1133123"/>
            <a:ext cx="10504868" cy="1015663"/>
          </a:xfrm>
          <a:prstGeom prst="rect">
            <a:avLst/>
          </a:prstGeom>
        </p:spPr>
        <p:txBody>
          <a:bodyPr wrap="square">
            <a:spAutoFit/>
          </a:bodyPr>
          <a:lstStyle/>
          <a:p>
            <a:pPr algn="ctr">
              <a:lnSpc>
                <a:spcPct val="150000"/>
              </a:lnSpc>
            </a:pPr>
            <a:r>
              <a:rPr lang="es-ES" sz="2000" dirty="0">
                <a:latin typeface="Arial" panose="020B0604020202020204" pitchFamily="34" charset="0"/>
                <a:cs typeface="Arial" panose="020B0604020202020204" pitchFamily="34" charset="0"/>
              </a:rPr>
              <a:t>DEPARTAMENTO DE ELÉCTRICA, ELECTRÓNICA Y TELECOMUNICACIONES  </a:t>
            </a:r>
            <a:endParaRPr lang="es-EC" sz="2000" dirty="0">
              <a:latin typeface="Arial" panose="020B0604020202020204" pitchFamily="34" charset="0"/>
              <a:cs typeface="Arial" panose="020B0604020202020204" pitchFamily="34" charset="0"/>
            </a:endParaRPr>
          </a:p>
          <a:p>
            <a:pPr algn="ctr">
              <a:lnSpc>
                <a:spcPct val="150000"/>
              </a:lnSpc>
            </a:pPr>
            <a:r>
              <a:rPr lang="es-ES" sz="2000" dirty="0">
                <a:latin typeface="Arial" panose="020B0604020202020204" pitchFamily="34" charset="0"/>
                <a:cs typeface="Arial" panose="020B0604020202020204" pitchFamily="34" charset="0"/>
              </a:rPr>
              <a:t>CARRERA DE INGENIERÍA EN ELECTRÓNICA Y TELECOMUNICACIONES</a:t>
            </a:r>
          </a:p>
        </p:txBody>
      </p:sp>
      <p:sp>
        <p:nvSpPr>
          <p:cNvPr id="11" name="Rectángulo 10"/>
          <p:cNvSpPr/>
          <p:nvPr/>
        </p:nvSpPr>
        <p:spPr>
          <a:xfrm>
            <a:off x="3620619" y="4676922"/>
            <a:ext cx="6109561" cy="338554"/>
          </a:xfrm>
          <a:prstGeom prst="rect">
            <a:avLst/>
          </a:prstGeom>
        </p:spPr>
        <p:txBody>
          <a:bodyPr wrap="square">
            <a:spAutoFit/>
          </a:bodyPr>
          <a:lstStyle/>
          <a:p>
            <a:pPr algn="ctr">
              <a:spcAft>
                <a:spcPts val="0"/>
              </a:spcAft>
            </a:pPr>
            <a:r>
              <a:rPr lang="es-EC" sz="1600" dirty="0">
                <a:solidFill>
                  <a:srgbClr val="000000"/>
                </a:solidFill>
                <a:latin typeface="Arial" panose="020B0604020202020204" pitchFamily="34" charset="0"/>
                <a:ea typeface="Calibri" panose="020F0502020204030204" pitchFamily="34" charset="0"/>
                <a:cs typeface="Arial" panose="020B0604020202020204" pitchFamily="34" charset="0"/>
              </a:rPr>
              <a:t>DIRECTOR: ING. BERNAL OÑATE CARLOS PAUL</a:t>
            </a:r>
          </a:p>
        </p:txBody>
      </p:sp>
    </p:spTree>
    <p:extLst>
      <p:ext uri="{BB962C8B-B14F-4D97-AF65-F5344CB8AC3E}">
        <p14:creationId xmlns:p14="http://schemas.microsoft.com/office/powerpoint/2010/main" val="3296169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CA8F3E5-8C82-4213-867F-B0A3C26F6CC5}"/>
              </a:ext>
            </a:extLst>
          </p:cNvPr>
          <p:cNvSpPr>
            <a:spLocks noGrp="1"/>
          </p:cNvSpPr>
          <p:nvPr>
            <p:ph idx="1"/>
          </p:nvPr>
        </p:nvSpPr>
        <p:spPr>
          <a:xfrm>
            <a:off x="5318760" y="1808274"/>
            <a:ext cx="5562600" cy="3599283"/>
          </a:xfrm>
        </p:spPr>
        <p:txBody>
          <a:bodyPr>
            <a:normAutofit/>
          </a:bodyPr>
          <a:lstStyle/>
          <a:p>
            <a:pPr marL="171450" lvl="1" indent="0" algn="just">
              <a:buNone/>
            </a:pPr>
            <a:r>
              <a:rPr lang="es-EC" kern="1200" dirty="0">
                <a:solidFill>
                  <a:schemeClr val="tx1"/>
                </a:solidFill>
                <a:latin typeface="Arial" panose="020B0604020202020204" pitchFamily="34" charset="0"/>
                <a:ea typeface="+mn-ea"/>
                <a:cs typeface="Arial" panose="020B0604020202020204" pitchFamily="34" charset="0"/>
              </a:rPr>
              <a:t>La voz que produce nuestro cuerpo se debe a la acción que coordina el cuerpo humano es decir los órganos funcionales que permiten la acción del habla. La producción de la voz humana es una ciencia que implica tanto física como fisiológicamente</a:t>
            </a:r>
          </a:p>
        </p:txBody>
      </p:sp>
      <p:sp>
        <p:nvSpPr>
          <p:cNvPr id="6" name="Rectángulo 5"/>
          <p:cNvSpPr/>
          <p:nvPr/>
        </p:nvSpPr>
        <p:spPr>
          <a:xfrm>
            <a:off x="1703512" y="980729"/>
            <a:ext cx="1920719"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La voz</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8</a:t>
            </a:r>
            <a:endParaRPr lang="es-ES" dirty="0"/>
          </a:p>
        </p:txBody>
      </p:sp>
      <p:pic>
        <p:nvPicPr>
          <p:cNvPr id="1026" name="Picture 2" descr="Toda la vida con Voz – Hospital Universitario Austral">
            <a:extLst>
              <a:ext uri="{FF2B5EF4-FFF2-40B4-BE49-F238E27FC236}">
                <a16:creationId xmlns:a16="http://schemas.microsoft.com/office/drawing/2014/main" id="{EFBAD1CC-0A13-4AB8-AD21-FC3423915C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68" y="1808274"/>
            <a:ext cx="267652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157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CA8F3E5-8C82-4213-867F-B0A3C26F6CC5}"/>
              </a:ext>
            </a:extLst>
          </p:cNvPr>
          <p:cNvSpPr>
            <a:spLocks noGrp="1"/>
          </p:cNvSpPr>
          <p:nvPr>
            <p:ph idx="1"/>
          </p:nvPr>
        </p:nvSpPr>
        <p:spPr>
          <a:xfrm>
            <a:off x="5318760" y="1808274"/>
            <a:ext cx="5562600" cy="3599283"/>
          </a:xfrm>
        </p:spPr>
        <p:txBody>
          <a:bodyPr>
            <a:normAutofit/>
          </a:bodyPr>
          <a:lstStyle/>
          <a:p>
            <a:pPr marL="171450" lvl="1" indent="0" algn="just">
              <a:buNone/>
            </a:pPr>
            <a:r>
              <a:rPr lang="es-EC" kern="1200" dirty="0">
                <a:solidFill>
                  <a:schemeClr val="tx1"/>
                </a:solidFill>
                <a:latin typeface="Arial" panose="020B0604020202020204" pitchFamily="34" charset="0"/>
                <a:ea typeface="+mn-ea"/>
                <a:cs typeface="Arial" panose="020B0604020202020204" pitchFamily="34" charset="0"/>
              </a:rPr>
              <a:t>Las emociones son un proceso del organismo humano que se activa mediante la detección de alguna amenaza, peligro o desequilibrio, esto permite poner en acción los recursos de cada persona para poner al frente alguna situación</a:t>
            </a:r>
          </a:p>
        </p:txBody>
      </p:sp>
      <p:sp>
        <p:nvSpPr>
          <p:cNvPr id="6" name="Rectángulo 5"/>
          <p:cNvSpPr/>
          <p:nvPr/>
        </p:nvSpPr>
        <p:spPr>
          <a:xfrm>
            <a:off x="1703512" y="980729"/>
            <a:ext cx="3605474"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Las emociones</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8</a:t>
            </a:r>
            <a:endParaRPr lang="es-ES" dirty="0"/>
          </a:p>
        </p:txBody>
      </p:sp>
      <p:pic>
        <p:nvPicPr>
          <p:cNvPr id="2050" name="Picture 2" descr="QUÉ SON LAS EMOCIONES? (cuerpo, conducta y pensamiento). – CLICC – Clinica  del Cerebro y la Conducta">
            <a:extLst>
              <a:ext uri="{FF2B5EF4-FFF2-40B4-BE49-F238E27FC236}">
                <a16:creationId xmlns:a16="http://schemas.microsoft.com/office/drawing/2014/main" id="{820213EB-CB4D-4D8F-B9FD-DB72DA30CC8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684683" y="1837807"/>
            <a:ext cx="3439268" cy="3182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492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CA8F3E5-8C82-4213-867F-B0A3C26F6CC5}"/>
              </a:ext>
            </a:extLst>
          </p:cNvPr>
          <p:cNvSpPr>
            <a:spLocks noGrp="1"/>
          </p:cNvSpPr>
          <p:nvPr>
            <p:ph idx="1"/>
          </p:nvPr>
        </p:nvSpPr>
        <p:spPr>
          <a:xfrm>
            <a:off x="5318760" y="1808274"/>
            <a:ext cx="5836920" cy="3599283"/>
          </a:xfrm>
        </p:spPr>
        <p:txBody>
          <a:bodyPr>
            <a:noAutofit/>
          </a:bodyPr>
          <a:lstStyle/>
          <a:p>
            <a:pPr marL="171450" lvl="1" indent="0" algn="just">
              <a:buNone/>
            </a:pPr>
            <a:r>
              <a:rPr lang="es-EC" kern="1200" dirty="0">
                <a:solidFill>
                  <a:schemeClr val="tx1"/>
                </a:solidFill>
                <a:latin typeface="Arial" panose="020B0604020202020204" pitchFamily="34" charset="0"/>
                <a:ea typeface="+mn-ea"/>
                <a:cs typeface="Arial" panose="020B0604020202020204" pitchFamily="34" charset="0"/>
              </a:rPr>
              <a:t>Deep Learning es una técnica avanzada de inteligencia artificial que conlleva una idea de la imitación del cerebro humano mediante hardware y software, utiliza abstracción jerárquica, es decir, representa datos en varios niveles o en capas de aprendizaje automático, las cuales permite extraer características de un nivel de complejidad mayor y procesarlo para su aprendizaje </a:t>
            </a:r>
          </a:p>
        </p:txBody>
      </p:sp>
      <p:sp>
        <p:nvSpPr>
          <p:cNvPr id="6" name="Rectángulo 5"/>
          <p:cNvSpPr/>
          <p:nvPr/>
        </p:nvSpPr>
        <p:spPr>
          <a:xfrm>
            <a:off x="1703512" y="980729"/>
            <a:ext cx="3491661"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Deep Learning</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8</a:t>
            </a:r>
            <a:endParaRPr lang="es-ES" dirty="0"/>
          </a:p>
        </p:txBody>
      </p:sp>
      <p:pic>
        <p:nvPicPr>
          <p:cNvPr id="3074" name="Picture 2" descr="Deep Learning: qué es y por qué va a ser una tecnología clave en el futuro  de la inteligencia artificial">
            <a:extLst>
              <a:ext uri="{FF2B5EF4-FFF2-40B4-BE49-F238E27FC236}">
                <a16:creationId xmlns:a16="http://schemas.microsoft.com/office/drawing/2014/main" id="{668ECD06-624D-44C1-AC79-41486E9356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890" y="1808274"/>
            <a:ext cx="3599283" cy="3599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949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CA8F3E5-8C82-4213-867F-B0A3C26F6CC5}"/>
              </a:ext>
            </a:extLst>
          </p:cNvPr>
          <p:cNvSpPr>
            <a:spLocks noGrp="1"/>
          </p:cNvSpPr>
          <p:nvPr>
            <p:ph idx="1"/>
          </p:nvPr>
        </p:nvSpPr>
        <p:spPr>
          <a:xfrm>
            <a:off x="1113183" y="1987826"/>
            <a:ext cx="10042497" cy="3419731"/>
          </a:xfrm>
        </p:spPr>
        <p:txBody>
          <a:bodyPr>
            <a:noAutofit/>
          </a:bodyPr>
          <a:lstStyle/>
          <a:p>
            <a:pPr marL="171450" lvl="1" indent="0" algn="just">
              <a:buNone/>
            </a:pPr>
            <a:r>
              <a:rPr lang="es-EC" kern="1200" dirty="0">
                <a:solidFill>
                  <a:schemeClr val="tx1"/>
                </a:solidFill>
                <a:latin typeface="Arial" panose="020B0604020202020204" pitchFamily="34" charset="0"/>
                <a:ea typeface="+mn-ea"/>
                <a:cs typeface="Arial" panose="020B0604020202020204" pitchFamily="34" charset="0"/>
              </a:rPr>
              <a:t>La red neuronal convolucional es un tipo de red neuronal artificial que permite el reconocimiento y procesamiento de imágenes en 2D. La red neuronal es un procesador de imágenes muy fuerte que mediante el aprendizaje profundo (Deep Learning) permite extraer características descriptivas mediante el reconocimiento de imágenes y el procesamiento del lenguaje natural</a:t>
            </a:r>
          </a:p>
        </p:txBody>
      </p:sp>
      <p:sp>
        <p:nvSpPr>
          <p:cNvPr id="6" name="Rectángulo 5"/>
          <p:cNvSpPr/>
          <p:nvPr/>
        </p:nvSpPr>
        <p:spPr>
          <a:xfrm>
            <a:off x="859898" y="865668"/>
            <a:ext cx="8887369"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Redes Neuronales Convolucionales (CNN)</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8</a:t>
            </a:r>
            <a:endParaRPr lang="es-ES" dirty="0"/>
          </a:p>
        </p:txBody>
      </p:sp>
    </p:spTree>
    <p:extLst>
      <p:ext uri="{BB962C8B-B14F-4D97-AF65-F5344CB8AC3E}">
        <p14:creationId xmlns:p14="http://schemas.microsoft.com/office/powerpoint/2010/main" val="800671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CA8F3E5-8C82-4213-867F-B0A3C26F6CC5}"/>
              </a:ext>
            </a:extLst>
          </p:cNvPr>
          <p:cNvSpPr>
            <a:spLocks noGrp="1"/>
          </p:cNvSpPr>
          <p:nvPr>
            <p:ph idx="1"/>
          </p:nvPr>
        </p:nvSpPr>
        <p:spPr>
          <a:xfrm>
            <a:off x="965915" y="2103120"/>
            <a:ext cx="10349785" cy="3774151"/>
          </a:xfrm>
        </p:spPr>
        <p:txBody>
          <a:bodyPr>
            <a:noAutofit/>
          </a:bodyPr>
          <a:lstStyle/>
          <a:p>
            <a:pPr marL="171450" lvl="1" indent="0" algn="just">
              <a:buNone/>
            </a:pPr>
            <a:r>
              <a:rPr lang="es-EC" kern="1200" dirty="0">
                <a:solidFill>
                  <a:schemeClr val="tx1"/>
                </a:solidFill>
                <a:latin typeface="Arial" panose="020B0604020202020204" pitchFamily="34" charset="0"/>
                <a:ea typeface="+mn-ea"/>
                <a:cs typeface="Arial" panose="020B0604020202020204" pitchFamily="34" charset="0"/>
              </a:rPr>
              <a:t>La capa convolucional es una capa que contiene un conjunto de filtros, las cuales tienen características que necesitan ser aprendidas y cuyos bloques son los principales para poder construir una red convolucional neuronal. </a:t>
            </a:r>
          </a:p>
          <a:p>
            <a:pPr marL="171450" lvl="1" indent="0" algn="just">
              <a:buNone/>
            </a:pPr>
            <a:r>
              <a:rPr lang="es-EC" kern="1200" dirty="0">
                <a:solidFill>
                  <a:schemeClr val="tx1"/>
                </a:solidFill>
                <a:latin typeface="Arial" panose="020B0604020202020204" pitchFamily="34" charset="0"/>
                <a:ea typeface="+mn-ea"/>
                <a:cs typeface="Arial" panose="020B0604020202020204" pitchFamily="34" charset="0"/>
              </a:rPr>
              <a:t>Una vez extraído las características de la capa anterior, realiza un mapeo de su apariencia, y los lleva a un mapa de características</a:t>
            </a:r>
          </a:p>
        </p:txBody>
      </p:sp>
      <p:sp>
        <p:nvSpPr>
          <p:cNvPr id="6" name="Rectángulo 5"/>
          <p:cNvSpPr/>
          <p:nvPr/>
        </p:nvSpPr>
        <p:spPr>
          <a:xfrm>
            <a:off x="624624" y="980729"/>
            <a:ext cx="4514377"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Capa convolucional</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8</a:t>
            </a:r>
            <a:endParaRPr lang="es-ES" dirty="0"/>
          </a:p>
        </p:txBody>
      </p:sp>
    </p:spTree>
    <p:extLst>
      <p:ext uri="{BB962C8B-B14F-4D97-AF65-F5344CB8AC3E}">
        <p14:creationId xmlns:p14="http://schemas.microsoft.com/office/powerpoint/2010/main" val="4240971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CA8F3E5-8C82-4213-867F-B0A3C26F6CC5}"/>
              </a:ext>
            </a:extLst>
          </p:cNvPr>
          <p:cNvSpPr>
            <a:spLocks noGrp="1"/>
          </p:cNvSpPr>
          <p:nvPr>
            <p:ph idx="1"/>
          </p:nvPr>
        </p:nvSpPr>
        <p:spPr>
          <a:xfrm>
            <a:off x="5791200" y="1696278"/>
            <a:ext cx="5776176" cy="4201602"/>
          </a:xfrm>
        </p:spPr>
        <p:txBody>
          <a:bodyPr>
            <a:noAutofit/>
          </a:bodyPr>
          <a:lstStyle/>
          <a:p>
            <a:pPr marL="171450" lvl="1" indent="0" algn="just">
              <a:buNone/>
            </a:pPr>
            <a:r>
              <a:rPr lang="es-EC" kern="1200" dirty="0">
                <a:solidFill>
                  <a:schemeClr val="tx1"/>
                </a:solidFill>
                <a:latin typeface="Arial" panose="020B0604020202020204" pitchFamily="34" charset="0"/>
                <a:ea typeface="+mn-ea"/>
                <a:cs typeface="Arial" panose="020B0604020202020204" pitchFamily="34" charset="0"/>
              </a:rPr>
              <a:t>La capa de agrupación permite agrupar las características que se obtiene en una parte de una región que contiene el filtro generado por la capa de convolución, esto permite reducir el tamaño de los mapas de entidades, al implementar la capa de agrupación después de la capa convolucional permite tener un orden de capas</a:t>
            </a:r>
          </a:p>
        </p:txBody>
      </p:sp>
      <p:sp>
        <p:nvSpPr>
          <p:cNvPr id="6" name="Rectángulo 5"/>
          <p:cNvSpPr/>
          <p:nvPr/>
        </p:nvSpPr>
        <p:spPr>
          <a:xfrm>
            <a:off x="965915" y="980729"/>
            <a:ext cx="4560864"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Capa de agrupación</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8</a:t>
            </a:r>
            <a:endParaRPr lang="es-ES" dirty="0"/>
          </a:p>
        </p:txBody>
      </p:sp>
      <p:pic>
        <p:nvPicPr>
          <p:cNvPr id="7" name="Imagen 6">
            <a:extLst>
              <a:ext uri="{FF2B5EF4-FFF2-40B4-BE49-F238E27FC236}">
                <a16:creationId xmlns:a16="http://schemas.microsoft.com/office/drawing/2014/main" id="{1B272041-B41A-4358-BDD0-29C0D6569BE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624" y="2133807"/>
            <a:ext cx="5166576" cy="2590386"/>
          </a:xfrm>
          <a:prstGeom prst="rect">
            <a:avLst/>
          </a:prstGeom>
          <a:noFill/>
          <a:ln>
            <a:noFill/>
          </a:ln>
        </p:spPr>
      </p:pic>
    </p:spTree>
    <p:extLst>
      <p:ext uri="{BB962C8B-B14F-4D97-AF65-F5344CB8AC3E}">
        <p14:creationId xmlns:p14="http://schemas.microsoft.com/office/powerpoint/2010/main" val="219182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042774" y="2871253"/>
            <a:ext cx="4237250" cy="646331"/>
          </a:xfrm>
          <a:prstGeom prst="rect">
            <a:avLst/>
          </a:prstGeom>
        </p:spPr>
        <p:txBody>
          <a:bodyPr wrap="none">
            <a:spAutoFit/>
          </a:bodyPr>
          <a:lstStyle/>
          <a:p>
            <a:pPr lvl="1"/>
            <a:r>
              <a:rPr lang="es-EC" sz="3600" b="1" dirty="0">
                <a:latin typeface="+mj-lt"/>
                <a:cs typeface="Calibri" panose="020F0502020204030204" pitchFamily="34" charset="0"/>
              </a:rPr>
              <a:t>METODOLOGÍA </a:t>
            </a:r>
          </a:p>
        </p:txBody>
      </p:sp>
      <p:sp>
        <p:nvSpPr>
          <p:cNvPr id="3" name="CuadroTexto 2"/>
          <p:cNvSpPr txBox="1"/>
          <p:nvPr/>
        </p:nvSpPr>
        <p:spPr>
          <a:xfrm>
            <a:off x="283334" y="6337417"/>
            <a:ext cx="682581" cy="400110"/>
          </a:xfrm>
          <a:prstGeom prst="rect">
            <a:avLst/>
          </a:prstGeom>
          <a:noFill/>
        </p:spPr>
        <p:txBody>
          <a:bodyPr wrap="square" rtlCol="0">
            <a:spAutoFit/>
          </a:bodyPr>
          <a:lstStyle/>
          <a:p>
            <a:r>
              <a:rPr lang="es-EC" sz="2000" dirty="0"/>
              <a:t>21</a:t>
            </a:r>
            <a:endParaRPr lang="es-ES" dirty="0"/>
          </a:p>
        </p:txBody>
      </p:sp>
    </p:spTree>
    <p:extLst>
      <p:ext uri="{BB962C8B-B14F-4D97-AF65-F5344CB8AC3E}">
        <p14:creationId xmlns:p14="http://schemas.microsoft.com/office/powerpoint/2010/main" val="2191824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83334" y="1008188"/>
            <a:ext cx="5715795"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DIAGRAMA DE BLOQUES</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22</a:t>
            </a:r>
            <a:endParaRPr lang="es-ES" dirty="0"/>
          </a:p>
        </p:txBody>
      </p:sp>
      <p:pic>
        <p:nvPicPr>
          <p:cNvPr id="8" name="Imagen 7">
            <a:extLst>
              <a:ext uri="{FF2B5EF4-FFF2-40B4-BE49-F238E27FC236}">
                <a16:creationId xmlns:a16="http://schemas.microsoft.com/office/drawing/2014/main" id="{E1B0D239-DAD0-41F9-9B5E-927A81F2CF59}"/>
              </a:ext>
            </a:extLst>
          </p:cNvPr>
          <p:cNvPicPr/>
          <p:nvPr/>
        </p:nvPicPr>
        <p:blipFill>
          <a:blip r:embed="rId2"/>
          <a:stretch>
            <a:fillRect/>
          </a:stretch>
        </p:blipFill>
        <p:spPr>
          <a:xfrm>
            <a:off x="1691640" y="1965960"/>
            <a:ext cx="8458200" cy="3634740"/>
          </a:xfrm>
          <a:prstGeom prst="rect">
            <a:avLst/>
          </a:prstGeom>
        </p:spPr>
      </p:pic>
    </p:spTree>
    <p:extLst>
      <p:ext uri="{BB962C8B-B14F-4D97-AF65-F5344CB8AC3E}">
        <p14:creationId xmlns:p14="http://schemas.microsoft.com/office/powerpoint/2010/main" val="455792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583186"/>
            <a:ext cx="3984360"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BASE DE DATOS</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23</a:t>
            </a:r>
            <a:endParaRPr lang="es-ES" dirty="0"/>
          </a:p>
        </p:txBody>
      </p:sp>
      <p:sp>
        <p:nvSpPr>
          <p:cNvPr id="9" name="CuadroTexto 8">
            <a:extLst>
              <a:ext uri="{FF2B5EF4-FFF2-40B4-BE49-F238E27FC236}">
                <a16:creationId xmlns:a16="http://schemas.microsoft.com/office/drawing/2014/main" id="{B1DE119A-6BC7-48BA-ACFF-253ABBE3DF20}"/>
              </a:ext>
            </a:extLst>
          </p:cNvPr>
          <p:cNvSpPr txBox="1"/>
          <p:nvPr/>
        </p:nvSpPr>
        <p:spPr>
          <a:xfrm>
            <a:off x="457200" y="1364766"/>
            <a:ext cx="10881360" cy="1631216"/>
          </a:xfrm>
          <a:prstGeom prst="rect">
            <a:avLst/>
          </a:prstGeom>
          <a:noFill/>
        </p:spPr>
        <p:txBody>
          <a:bodyPr wrap="square">
            <a:spAutoFit/>
          </a:bodyPr>
          <a:lstStyle/>
          <a:p>
            <a:r>
              <a:rPr lang="es-EC" sz="2000" dirty="0"/>
              <a:t>La base de datos para los primeros 4 experimentos consta de: </a:t>
            </a:r>
          </a:p>
          <a:p>
            <a:pPr marL="342900" indent="-342900">
              <a:buFont typeface="Arial" panose="020B0604020202020204" pitchFamily="34" charset="0"/>
              <a:buChar char="•"/>
            </a:pPr>
            <a:r>
              <a:rPr lang="es-EC" sz="2000" dirty="0"/>
              <a:t>Enojo Hombre y Enojo Mujer: Tiene 80 audios por cada género. 	</a:t>
            </a:r>
          </a:p>
          <a:p>
            <a:pPr marL="342900" indent="-342900">
              <a:buFont typeface="Arial" panose="020B0604020202020204" pitchFamily="34" charset="0"/>
              <a:buChar char="•"/>
            </a:pPr>
            <a:r>
              <a:rPr lang="es-EC" sz="2000" dirty="0"/>
              <a:t>Feliz Hombre y Feliz Mujer: Tiene 80 audios por cada género.</a:t>
            </a:r>
          </a:p>
          <a:p>
            <a:pPr marL="342900" indent="-342900">
              <a:buFont typeface="Arial" panose="020B0604020202020204" pitchFamily="34" charset="0"/>
              <a:buChar char="•"/>
            </a:pPr>
            <a:r>
              <a:rPr lang="es-EC" sz="2000" dirty="0"/>
              <a:t>Miedo Hombre y Miedo Mujer: Tiene 80 audios por cada género.</a:t>
            </a:r>
          </a:p>
          <a:p>
            <a:pPr marL="342900" indent="-342900">
              <a:buFont typeface="Arial" panose="020B0604020202020204" pitchFamily="34" charset="0"/>
              <a:buChar char="•"/>
            </a:pPr>
            <a:r>
              <a:rPr lang="es-EC" sz="2000" dirty="0"/>
              <a:t>Triste Hombre y Triste Mujer: Tiene 80 audios por cada género</a:t>
            </a:r>
          </a:p>
        </p:txBody>
      </p:sp>
      <p:sp>
        <p:nvSpPr>
          <p:cNvPr id="13" name="CuadroTexto 12">
            <a:extLst>
              <a:ext uri="{FF2B5EF4-FFF2-40B4-BE49-F238E27FC236}">
                <a16:creationId xmlns:a16="http://schemas.microsoft.com/office/drawing/2014/main" id="{03E5C22B-8344-49B9-9EBF-F7B47EFAA0EC}"/>
              </a:ext>
            </a:extLst>
          </p:cNvPr>
          <p:cNvSpPr txBox="1"/>
          <p:nvPr/>
        </p:nvSpPr>
        <p:spPr>
          <a:xfrm>
            <a:off x="457200" y="3269003"/>
            <a:ext cx="8498205" cy="1631216"/>
          </a:xfrm>
          <a:prstGeom prst="rect">
            <a:avLst/>
          </a:prstGeom>
          <a:noFill/>
        </p:spPr>
        <p:txBody>
          <a:bodyPr wrap="square">
            <a:spAutoFit/>
          </a:bodyPr>
          <a:lstStyle/>
          <a:p>
            <a:r>
              <a:rPr lang="es-EC" sz="2000" dirty="0"/>
              <a:t>La base de datos para el quinto experimento consta de:</a:t>
            </a:r>
          </a:p>
          <a:p>
            <a:pPr marL="342900" indent="-342900">
              <a:buFont typeface="Arial" panose="020B0604020202020204" pitchFamily="34" charset="0"/>
              <a:buChar char="•"/>
            </a:pPr>
            <a:r>
              <a:rPr lang="es-EC" sz="2000" dirty="0"/>
              <a:t>Enojo Hombre y Enojo Mujer: Tiene 13 audios por cada género. 	</a:t>
            </a:r>
          </a:p>
          <a:p>
            <a:pPr marL="342900" indent="-342900">
              <a:buFont typeface="Arial" panose="020B0604020202020204" pitchFamily="34" charset="0"/>
              <a:buChar char="•"/>
            </a:pPr>
            <a:r>
              <a:rPr lang="es-EC" sz="2000" dirty="0"/>
              <a:t>Feliz Hombre y Feliz Mujer: Tiene 13 audios por cada género.</a:t>
            </a:r>
          </a:p>
          <a:p>
            <a:pPr marL="342900" indent="-342900">
              <a:buFont typeface="Arial" panose="020B0604020202020204" pitchFamily="34" charset="0"/>
              <a:buChar char="•"/>
            </a:pPr>
            <a:r>
              <a:rPr lang="es-EC" sz="2000" dirty="0"/>
              <a:t>Miedo Hombre y Miedo Mujer: Tiene 13 audios por cada género.</a:t>
            </a:r>
          </a:p>
          <a:p>
            <a:pPr marL="342900" indent="-342900">
              <a:buFont typeface="Arial" panose="020B0604020202020204" pitchFamily="34" charset="0"/>
              <a:buChar char="•"/>
            </a:pPr>
            <a:r>
              <a:rPr lang="es-EC" sz="2000" dirty="0"/>
              <a:t>Triste Hombre y Triste Mujer: Tiene 13 audios por cada género</a:t>
            </a:r>
          </a:p>
        </p:txBody>
      </p:sp>
      <p:sp>
        <p:nvSpPr>
          <p:cNvPr id="17" name="CuadroTexto 16">
            <a:extLst>
              <a:ext uri="{FF2B5EF4-FFF2-40B4-BE49-F238E27FC236}">
                <a16:creationId xmlns:a16="http://schemas.microsoft.com/office/drawing/2014/main" id="{72E8CD12-13B6-4B2C-B118-E250B3B93B83}"/>
              </a:ext>
            </a:extLst>
          </p:cNvPr>
          <p:cNvSpPr txBox="1"/>
          <p:nvPr/>
        </p:nvSpPr>
        <p:spPr>
          <a:xfrm>
            <a:off x="624623" y="4987876"/>
            <a:ext cx="8681085" cy="707886"/>
          </a:xfrm>
          <a:prstGeom prst="rect">
            <a:avLst/>
          </a:prstGeom>
          <a:noFill/>
        </p:spPr>
        <p:txBody>
          <a:bodyPr wrap="square">
            <a:spAutoFit/>
          </a:bodyPr>
          <a:lstStyle/>
          <a:p>
            <a:r>
              <a:rPr lang="en-US" sz="2000" dirty="0"/>
              <a:t>The Ryerson Audio-Visual Database of Emotional Speech and Song (RAVDESS)</a:t>
            </a:r>
            <a:endParaRPr lang="es-EC" sz="2000" dirty="0"/>
          </a:p>
        </p:txBody>
      </p:sp>
    </p:spTree>
    <p:extLst>
      <p:ext uri="{BB962C8B-B14F-4D97-AF65-F5344CB8AC3E}">
        <p14:creationId xmlns:p14="http://schemas.microsoft.com/office/powerpoint/2010/main" val="251376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12594" y="748910"/>
            <a:ext cx="6613029"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PROCESAMIENTO DEL AUDIO</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24</a:t>
            </a:r>
            <a:endParaRPr lang="es-ES" dirty="0"/>
          </a:p>
        </p:txBody>
      </p:sp>
      <p:pic>
        <p:nvPicPr>
          <p:cNvPr id="4099" name="Imagen 19">
            <a:extLst>
              <a:ext uri="{FF2B5EF4-FFF2-40B4-BE49-F238E27FC236}">
                <a16:creationId xmlns:a16="http://schemas.microsoft.com/office/drawing/2014/main" id="{4F7E3D6C-EA0C-4237-B473-16C38F3E6D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1478" y="2445852"/>
            <a:ext cx="1666875" cy="3419475"/>
          </a:xfrm>
          <a:prstGeom prst="rect">
            <a:avLst/>
          </a:prstGeom>
          <a:noFill/>
          <a:extLst>
            <a:ext uri="{909E8E84-426E-40DD-AFC4-6F175D3DCCD1}">
              <a14:hiddenFill xmlns:a14="http://schemas.microsoft.com/office/drawing/2010/main">
                <a:solidFill>
                  <a:srgbClr val="FFFFFF"/>
                </a:solidFill>
              </a14:hiddenFill>
            </a:ext>
          </a:extLst>
        </p:spPr>
      </p:pic>
      <p:pic>
        <p:nvPicPr>
          <p:cNvPr id="4098" name="Imagen 4">
            <a:extLst>
              <a:ext uri="{FF2B5EF4-FFF2-40B4-BE49-F238E27FC236}">
                <a16:creationId xmlns:a16="http://schemas.microsoft.com/office/drawing/2014/main" id="{783042FE-587E-4919-8CAF-27F832D26A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108" y="2445853"/>
            <a:ext cx="1666875" cy="3419475"/>
          </a:xfrm>
          <a:prstGeom prst="rect">
            <a:avLst/>
          </a:prstGeom>
          <a:noFill/>
          <a:extLst>
            <a:ext uri="{909E8E84-426E-40DD-AFC4-6F175D3DCCD1}">
              <a14:hiddenFill xmlns:a14="http://schemas.microsoft.com/office/drawing/2010/main">
                <a:solidFill>
                  <a:srgbClr val="FFFFFF"/>
                </a:solidFill>
              </a14:hiddenFill>
            </a:ext>
          </a:extLst>
        </p:spPr>
      </p:pic>
      <p:pic>
        <p:nvPicPr>
          <p:cNvPr id="4097" name="Imagen 2">
            <a:extLst>
              <a:ext uri="{FF2B5EF4-FFF2-40B4-BE49-F238E27FC236}">
                <a16:creationId xmlns:a16="http://schemas.microsoft.com/office/drawing/2014/main" id="{2498AF6A-151B-42A4-8922-44FB058412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7818" y="2445853"/>
            <a:ext cx="1628775" cy="34194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a:extLst>
              <a:ext uri="{FF2B5EF4-FFF2-40B4-BE49-F238E27FC236}">
                <a16:creationId xmlns:a16="http://schemas.microsoft.com/office/drawing/2014/main" id="{2BFBEE38-56DD-4E8C-BAE7-11E36616BE3D}"/>
              </a:ext>
            </a:extLst>
          </p:cNvPr>
          <p:cNvSpPr>
            <a:spLocks noChangeArrowheads="1"/>
          </p:cNvSpPr>
          <p:nvPr/>
        </p:nvSpPr>
        <p:spPr bwMode="auto">
          <a:xfrm>
            <a:off x="1391478"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 name="Imagen 9">
            <a:extLst>
              <a:ext uri="{FF2B5EF4-FFF2-40B4-BE49-F238E27FC236}">
                <a16:creationId xmlns:a16="http://schemas.microsoft.com/office/drawing/2014/main" id="{8C76AE93-3897-4199-8628-A1530ED9508D}"/>
              </a:ext>
            </a:extLst>
          </p:cNvPr>
          <p:cNvPicPr/>
          <p:nvPr/>
        </p:nvPicPr>
        <p:blipFill rotWithShape="1">
          <a:blip r:embed="rId5" cstate="email">
            <a:extLst>
              <a:ext uri="{28A0092B-C50C-407E-A947-70E740481C1C}">
                <a14:useLocalDpi xmlns:a14="http://schemas.microsoft.com/office/drawing/2010/main"/>
              </a:ext>
            </a:extLst>
          </a:blip>
          <a:srcRect/>
          <a:stretch/>
        </p:blipFill>
        <p:spPr bwMode="auto">
          <a:xfrm>
            <a:off x="8118428" y="2445853"/>
            <a:ext cx="1628775" cy="3306418"/>
          </a:xfrm>
          <a:prstGeom prst="rect">
            <a:avLst/>
          </a:prstGeom>
          <a:ln>
            <a:noFill/>
          </a:ln>
          <a:extLst>
            <a:ext uri="{53640926-AAD7-44D8-BBD7-CCE9431645EC}">
              <a14:shadowObscured xmlns:a14="http://schemas.microsoft.com/office/drawing/2010/main"/>
            </a:ext>
          </a:extLst>
        </p:spPr>
      </p:pic>
      <p:sp>
        <p:nvSpPr>
          <p:cNvPr id="12" name="CuadroTexto 11">
            <a:extLst>
              <a:ext uri="{FF2B5EF4-FFF2-40B4-BE49-F238E27FC236}">
                <a16:creationId xmlns:a16="http://schemas.microsoft.com/office/drawing/2014/main" id="{0013A9C1-C745-413F-96C2-5FDA65EF8AC8}"/>
              </a:ext>
            </a:extLst>
          </p:cNvPr>
          <p:cNvSpPr txBox="1"/>
          <p:nvPr/>
        </p:nvSpPr>
        <p:spPr>
          <a:xfrm>
            <a:off x="965915" y="1598161"/>
            <a:ext cx="6789420" cy="461665"/>
          </a:xfrm>
          <a:prstGeom prst="rect">
            <a:avLst/>
          </a:prstGeom>
          <a:noFill/>
        </p:spPr>
        <p:txBody>
          <a:bodyPr wrap="square">
            <a:spAutoFit/>
          </a:bodyPr>
          <a:lstStyle/>
          <a:p>
            <a:pPr marL="457200" lvl="1" indent="0" fontAlgn="auto">
              <a:spcBef>
                <a:spcPts val="0"/>
              </a:spcBef>
              <a:spcAft>
                <a:spcPts val="0"/>
              </a:spcAft>
              <a:buNone/>
            </a:pPr>
            <a:r>
              <a:rPr lang="es-EC" sz="2400" b="1" kern="1200" dirty="0">
                <a:solidFill>
                  <a:srgbClr val="000000"/>
                </a:solidFill>
                <a:latin typeface="Arial" panose="020B0604020202020204" pitchFamily="34" charset="0"/>
                <a:ea typeface="+mn-ea"/>
                <a:cs typeface="Arial" panose="020B0604020202020204" pitchFamily="34" charset="0"/>
              </a:rPr>
              <a:t>ESPECTROGRAMA HOMBRE</a:t>
            </a:r>
            <a:endParaRPr lang="es-ES" sz="2400" dirty="0"/>
          </a:p>
        </p:txBody>
      </p:sp>
    </p:spTree>
    <p:extLst>
      <p:ext uri="{BB962C8B-B14F-4D97-AF65-F5344CB8AC3E}">
        <p14:creationId xmlns:p14="http://schemas.microsoft.com/office/powerpoint/2010/main" val="803020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CA8F3E5-8C82-4213-867F-B0A3C26F6CC5}"/>
              </a:ext>
            </a:extLst>
          </p:cNvPr>
          <p:cNvSpPr>
            <a:spLocks noGrp="1"/>
          </p:cNvSpPr>
          <p:nvPr>
            <p:ph idx="1"/>
          </p:nvPr>
        </p:nvSpPr>
        <p:spPr>
          <a:xfrm>
            <a:off x="1981200" y="1772817"/>
            <a:ext cx="8229600" cy="4525963"/>
          </a:xfrm>
        </p:spPr>
        <p:txBody>
          <a:bodyPr>
            <a:normAutofit/>
          </a:bodyPr>
          <a:lstStyle/>
          <a:p>
            <a:pPr marL="514350" lvl="1" indent="-342900">
              <a:buFont typeface="Wingdings" panose="05000000000000000000" pitchFamily="2" charset="2"/>
              <a:buChar char="q"/>
            </a:pPr>
            <a:r>
              <a:rPr lang="es-EC" kern="1200" dirty="0">
                <a:solidFill>
                  <a:schemeClr val="tx1"/>
                </a:solidFill>
                <a:latin typeface="Arial" panose="020B0604020202020204" pitchFamily="34" charset="0"/>
                <a:cs typeface="Arial" panose="020B0604020202020204" pitchFamily="34" charset="0"/>
              </a:rPr>
              <a:t>Introducción.</a:t>
            </a:r>
          </a:p>
          <a:p>
            <a:pPr marL="514350" lvl="1" indent="-342900">
              <a:buFont typeface="Wingdings" panose="05000000000000000000" pitchFamily="2" charset="2"/>
              <a:buChar char="q"/>
            </a:pPr>
            <a:endParaRPr lang="es-EC" kern="1200" dirty="0">
              <a:solidFill>
                <a:schemeClr val="tx1"/>
              </a:solidFill>
              <a:latin typeface="Arial" panose="020B0604020202020204" pitchFamily="34" charset="0"/>
              <a:cs typeface="Arial" panose="020B0604020202020204" pitchFamily="34" charset="0"/>
            </a:endParaRPr>
          </a:p>
          <a:p>
            <a:pPr marL="514350" lvl="1" indent="-342900">
              <a:buFont typeface="Wingdings" panose="05000000000000000000" pitchFamily="2" charset="2"/>
              <a:buChar char="q"/>
            </a:pPr>
            <a:r>
              <a:rPr lang="es-EC" kern="1200" dirty="0">
                <a:solidFill>
                  <a:schemeClr val="tx1"/>
                </a:solidFill>
                <a:latin typeface="Arial" panose="020B0604020202020204" pitchFamily="34" charset="0"/>
                <a:cs typeface="Arial" panose="020B0604020202020204" pitchFamily="34" charset="0"/>
              </a:rPr>
              <a:t>Fundamentación Teórica.</a:t>
            </a:r>
          </a:p>
          <a:p>
            <a:pPr marL="514350" lvl="1" indent="-342900">
              <a:buFont typeface="Wingdings" panose="05000000000000000000" pitchFamily="2" charset="2"/>
              <a:buChar char="q"/>
            </a:pPr>
            <a:endParaRPr lang="es-EC" kern="1200" dirty="0">
              <a:solidFill>
                <a:schemeClr val="tx1"/>
              </a:solidFill>
              <a:latin typeface="Arial" panose="020B0604020202020204" pitchFamily="34" charset="0"/>
              <a:ea typeface="+mn-ea"/>
              <a:cs typeface="Arial" panose="020B0604020202020204" pitchFamily="34" charset="0"/>
            </a:endParaRPr>
          </a:p>
          <a:p>
            <a:pPr marL="514350" lvl="1" indent="-342900">
              <a:buFont typeface="Wingdings" panose="05000000000000000000" pitchFamily="2" charset="2"/>
              <a:buChar char="q"/>
            </a:pPr>
            <a:r>
              <a:rPr lang="es-EC" kern="1200" dirty="0">
                <a:solidFill>
                  <a:schemeClr val="tx1"/>
                </a:solidFill>
                <a:latin typeface="Arial" panose="020B0604020202020204" pitchFamily="34" charset="0"/>
                <a:ea typeface="+mn-ea"/>
                <a:cs typeface="Arial" panose="020B0604020202020204" pitchFamily="34" charset="0"/>
              </a:rPr>
              <a:t>Metodología.</a:t>
            </a:r>
          </a:p>
          <a:p>
            <a:pPr marL="171450" lvl="1" indent="0">
              <a:buNone/>
            </a:pPr>
            <a:r>
              <a:rPr lang="es-EC" kern="1200" dirty="0">
                <a:solidFill>
                  <a:schemeClr val="tx1"/>
                </a:solidFill>
                <a:latin typeface="Arial" panose="020B0604020202020204" pitchFamily="34" charset="0"/>
                <a:ea typeface="+mn-ea"/>
                <a:cs typeface="Arial" panose="020B0604020202020204" pitchFamily="34" charset="0"/>
              </a:rPr>
              <a:t> </a:t>
            </a:r>
          </a:p>
          <a:p>
            <a:pPr marL="514350" lvl="1" indent="-342900">
              <a:buFont typeface="Wingdings" panose="05000000000000000000" pitchFamily="2" charset="2"/>
              <a:buChar char="q"/>
            </a:pPr>
            <a:r>
              <a:rPr lang="es-EC" kern="1200" dirty="0">
                <a:solidFill>
                  <a:schemeClr val="tx1"/>
                </a:solidFill>
                <a:latin typeface="Arial" panose="020B0604020202020204" pitchFamily="34" charset="0"/>
                <a:ea typeface="+mn-ea"/>
                <a:cs typeface="Arial" panose="020B0604020202020204" pitchFamily="34" charset="0"/>
              </a:rPr>
              <a:t>Análisis de Resultados.</a:t>
            </a:r>
          </a:p>
          <a:p>
            <a:pPr marL="514350" lvl="1" indent="-342900">
              <a:buFont typeface="Wingdings" panose="05000000000000000000" pitchFamily="2" charset="2"/>
              <a:buChar char="q"/>
            </a:pPr>
            <a:endParaRPr lang="es-EC" kern="1200" dirty="0">
              <a:solidFill>
                <a:schemeClr val="tx1"/>
              </a:solidFill>
              <a:latin typeface="Arial" panose="020B0604020202020204" pitchFamily="34" charset="0"/>
              <a:ea typeface="+mn-ea"/>
              <a:cs typeface="Arial" panose="020B0604020202020204" pitchFamily="34" charset="0"/>
            </a:endParaRPr>
          </a:p>
          <a:p>
            <a:pPr marL="514350" lvl="1" indent="-342900">
              <a:buFont typeface="Wingdings" panose="05000000000000000000" pitchFamily="2" charset="2"/>
              <a:buChar char="q"/>
            </a:pPr>
            <a:r>
              <a:rPr lang="es-EC" kern="1200" dirty="0">
                <a:solidFill>
                  <a:schemeClr val="tx1"/>
                </a:solidFill>
                <a:latin typeface="Arial" panose="020B0604020202020204" pitchFamily="34" charset="0"/>
                <a:ea typeface="+mn-ea"/>
                <a:cs typeface="Arial" panose="020B0604020202020204" pitchFamily="34" charset="0"/>
              </a:rPr>
              <a:t>Conclusiones y Recomendaciones.</a:t>
            </a:r>
          </a:p>
        </p:txBody>
      </p:sp>
      <p:sp>
        <p:nvSpPr>
          <p:cNvPr id="6" name="Rectángulo 5"/>
          <p:cNvSpPr/>
          <p:nvPr/>
        </p:nvSpPr>
        <p:spPr>
          <a:xfrm>
            <a:off x="4223400" y="836713"/>
            <a:ext cx="3416320" cy="646331"/>
          </a:xfrm>
          <a:prstGeom prst="rect">
            <a:avLst/>
          </a:prstGeom>
        </p:spPr>
        <p:txBody>
          <a:bodyPr wrap="none">
            <a:spAutoFit/>
          </a:bodyPr>
          <a:lstStyle/>
          <a:p>
            <a:pPr lvl="1"/>
            <a:r>
              <a:rPr lang="es-EC" sz="3600" b="1" dirty="0">
                <a:latin typeface="+mj-lt"/>
                <a:cs typeface="Calibri" panose="020F0502020204030204" pitchFamily="34" charset="0"/>
              </a:rPr>
              <a:t>CONTENIDO</a:t>
            </a:r>
          </a:p>
        </p:txBody>
      </p:sp>
      <p:sp>
        <p:nvSpPr>
          <p:cNvPr id="2" name="CuadroTexto 1"/>
          <p:cNvSpPr txBox="1"/>
          <p:nvPr/>
        </p:nvSpPr>
        <p:spPr>
          <a:xfrm>
            <a:off x="283334" y="6337417"/>
            <a:ext cx="682581" cy="400110"/>
          </a:xfrm>
          <a:prstGeom prst="rect">
            <a:avLst/>
          </a:prstGeom>
          <a:noFill/>
        </p:spPr>
        <p:txBody>
          <a:bodyPr wrap="square" rtlCol="0">
            <a:spAutoFit/>
          </a:bodyPr>
          <a:lstStyle/>
          <a:p>
            <a:r>
              <a:rPr lang="es-EC" sz="2000" dirty="0"/>
              <a:t>1</a:t>
            </a:r>
            <a:endParaRPr lang="es-ES" dirty="0"/>
          </a:p>
        </p:txBody>
      </p:sp>
    </p:spTree>
    <p:extLst>
      <p:ext uri="{BB962C8B-B14F-4D97-AF65-F5344CB8AC3E}">
        <p14:creationId xmlns:p14="http://schemas.microsoft.com/office/powerpoint/2010/main" val="1238693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12594" y="748910"/>
            <a:ext cx="6613029"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PROCESAMIENTO DEL AUDIO</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24</a:t>
            </a:r>
            <a:endParaRPr lang="es-ES" dirty="0"/>
          </a:p>
        </p:txBody>
      </p:sp>
      <p:sp>
        <p:nvSpPr>
          <p:cNvPr id="3" name="Rectangle 4">
            <a:extLst>
              <a:ext uri="{FF2B5EF4-FFF2-40B4-BE49-F238E27FC236}">
                <a16:creationId xmlns:a16="http://schemas.microsoft.com/office/drawing/2014/main" id="{2BFBEE38-56DD-4E8C-BAE7-11E36616BE3D}"/>
              </a:ext>
            </a:extLst>
          </p:cNvPr>
          <p:cNvSpPr>
            <a:spLocks noChangeArrowheads="1"/>
          </p:cNvSpPr>
          <p:nvPr/>
        </p:nvSpPr>
        <p:spPr bwMode="auto">
          <a:xfrm>
            <a:off x="1391478"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CuadroTexto 11">
            <a:extLst>
              <a:ext uri="{FF2B5EF4-FFF2-40B4-BE49-F238E27FC236}">
                <a16:creationId xmlns:a16="http://schemas.microsoft.com/office/drawing/2014/main" id="{0013A9C1-C745-413F-96C2-5FDA65EF8AC8}"/>
              </a:ext>
            </a:extLst>
          </p:cNvPr>
          <p:cNvSpPr txBox="1"/>
          <p:nvPr/>
        </p:nvSpPr>
        <p:spPr>
          <a:xfrm>
            <a:off x="965915" y="1598161"/>
            <a:ext cx="6789420" cy="461665"/>
          </a:xfrm>
          <a:prstGeom prst="rect">
            <a:avLst/>
          </a:prstGeom>
          <a:noFill/>
        </p:spPr>
        <p:txBody>
          <a:bodyPr wrap="square">
            <a:spAutoFit/>
          </a:bodyPr>
          <a:lstStyle/>
          <a:p>
            <a:pPr marL="457200" lvl="1" indent="0" fontAlgn="auto">
              <a:spcBef>
                <a:spcPts val="0"/>
              </a:spcBef>
              <a:spcAft>
                <a:spcPts val="0"/>
              </a:spcAft>
              <a:buNone/>
            </a:pPr>
            <a:r>
              <a:rPr lang="es-EC" sz="2400" b="1" kern="1200" dirty="0">
                <a:solidFill>
                  <a:srgbClr val="000000"/>
                </a:solidFill>
                <a:latin typeface="Arial" panose="020B0604020202020204" pitchFamily="34" charset="0"/>
                <a:ea typeface="+mn-ea"/>
                <a:cs typeface="Arial" panose="020B0604020202020204" pitchFamily="34" charset="0"/>
              </a:rPr>
              <a:t>ESPECTROGRAMA </a:t>
            </a:r>
            <a:r>
              <a:rPr lang="es-EC" sz="2400" b="1" dirty="0">
                <a:solidFill>
                  <a:srgbClr val="000000"/>
                </a:solidFill>
                <a:latin typeface="Arial" panose="020B0604020202020204" pitchFamily="34" charset="0"/>
                <a:cs typeface="Arial" panose="020B0604020202020204" pitchFamily="34" charset="0"/>
              </a:rPr>
              <a:t>MUJER</a:t>
            </a:r>
            <a:endParaRPr lang="es-ES" sz="2400" dirty="0"/>
          </a:p>
        </p:txBody>
      </p:sp>
      <p:pic>
        <p:nvPicPr>
          <p:cNvPr id="5123" name="Imagen 5">
            <a:extLst>
              <a:ext uri="{FF2B5EF4-FFF2-40B4-BE49-F238E27FC236}">
                <a16:creationId xmlns:a16="http://schemas.microsoft.com/office/drawing/2014/main" id="{79BB8529-F046-4E81-AA6D-74F3F1FE52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914" y="2440138"/>
            <a:ext cx="1709419" cy="3430546"/>
          </a:xfrm>
          <a:prstGeom prst="rect">
            <a:avLst/>
          </a:prstGeom>
          <a:noFill/>
          <a:extLst>
            <a:ext uri="{909E8E84-426E-40DD-AFC4-6F175D3DCCD1}">
              <a14:hiddenFill xmlns:a14="http://schemas.microsoft.com/office/drawing/2010/main">
                <a:solidFill>
                  <a:srgbClr val="FFFFFF"/>
                </a:solidFill>
              </a14:hiddenFill>
            </a:ext>
          </a:extLst>
        </p:spPr>
      </p:pic>
      <p:pic>
        <p:nvPicPr>
          <p:cNvPr id="5122" name="Imagen 6">
            <a:extLst>
              <a:ext uri="{FF2B5EF4-FFF2-40B4-BE49-F238E27FC236}">
                <a16:creationId xmlns:a16="http://schemas.microsoft.com/office/drawing/2014/main" id="{56CF5A52-E546-473C-BF38-FD542E2A1E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108" y="2450471"/>
            <a:ext cx="1709419" cy="3294311"/>
          </a:xfrm>
          <a:prstGeom prst="rect">
            <a:avLst/>
          </a:prstGeom>
          <a:noFill/>
          <a:extLst>
            <a:ext uri="{909E8E84-426E-40DD-AFC4-6F175D3DCCD1}">
              <a14:hiddenFill xmlns:a14="http://schemas.microsoft.com/office/drawing/2010/main">
                <a:solidFill>
                  <a:srgbClr val="FFFFFF"/>
                </a:solidFill>
              </a14:hiddenFill>
            </a:ext>
          </a:extLst>
        </p:spPr>
      </p:pic>
      <p:pic>
        <p:nvPicPr>
          <p:cNvPr id="5121" name="Imagen 33">
            <a:extLst>
              <a:ext uri="{FF2B5EF4-FFF2-40B4-BE49-F238E27FC236}">
                <a16:creationId xmlns:a16="http://schemas.microsoft.com/office/drawing/2014/main" id="{24EFC0F1-50CA-4A3C-8466-301D0304AE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440138"/>
            <a:ext cx="1709418" cy="35271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a:extLst>
              <a:ext uri="{FF2B5EF4-FFF2-40B4-BE49-F238E27FC236}">
                <a16:creationId xmlns:a16="http://schemas.microsoft.com/office/drawing/2014/main" id="{BF5083D5-9D71-4E3A-BC10-35EED1C9B066}"/>
              </a:ext>
            </a:extLst>
          </p:cNvPr>
          <p:cNvSpPr>
            <a:spLocks noChangeArrowheads="1"/>
          </p:cNvSpPr>
          <p:nvPr/>
        </p:nvSpPr>
        <p:spPr bwMode="auto">
          <a:xfrm>
            <a:off x="407297" y="159816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5">
            <a:extLst>
              <a:ext uri="{FF2B5EF4-FFF2-40B4-BE49-F238E27FC236}">
                <a16:creationId xmlns:a16="http://schemas.microsoft.com/office/drawing/2014/main" id="{CE951B9E-10C8-4205-A87B-B8B73BDA43D1}"/>
              </a:ext>
            </a:extLst>
          </p:cNvPr>
          <p:cNvSpPr>
            <a:spLocks noChangeArrowheads="1"/>
          </p:cNvSpPr>
          <p:nvPr/>
        </p:nvSpPr>
        <p:spPr bwMode="auto">
          <a:xfrm>
            <a:off x="407297" y="104087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5" name="Imagen 14">
            <a:extLst>
              <a:ext uri="{FF2B5EF4-FFF2-40B4-BE49-F238E27FC236}">
                <a16:creationId xmlns:a16="http://schemas.microsoft.com/office/drawing/2014/main" id="{6B9D0783-2EF7-48F6-8714-EE13CBB8D712}"/>
              </a:ext>
            </a:extLst>
          </p:cNvPr>
          <p:cNvPicPr/>
          <p:nvPr/>
        </p:nvPicPr>
        <p:blipFill rotWithShape="1">
          <a:blip r:embed="rId5" cstate="email">
            <a:extLst>
              <a:ext uri="{28A0092B-C50C-407E-A947-70E740481C1C}">
                <a14:useLocalDpi xmlns:a14="http://schemas.microsoft.com/office/drawing/2010/main"/>
              </a:ext>
            </a:extLst>
          </a:blip>
          <a:srcRect/>
          <a:stretch/>
        </p:blipFill>
        <p:spPr bwMode="auto">
          <a:xfrm>
            <a:off x="8547361" y="2450471"/>
            <a:ext cx="1709420" cy="33559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75621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12594" y="748910"/>
            <a:ext cx="5693353"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ARQUITECTURA DE RED </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24</a:t>
            </a:r>
            <a:endParaRPr lang="es-ES" dirty="0"/>
          </a:p>
        </p:txBody>
      </p:sp>
      <p:sp>
        <p:nvSpPr>
          <p:cNvPr id="3" name="Rectangle 4">
            <a:extLst>
              <a:ext uri="{FF2B5EF4-FFF2-40B4-BE49-F238E27FC236}">
                <a16:creationId xmlns:a16="http://schemas.microsoft.com/office/drawing/2014/main" id="{2BFBEE38-56DD-4E8C-BAE7-11E36616BE3D}"/>
              </a:ext>
            </a:extLst>
          </p:cNvPr>
          <p:cNvSpPr>
            <a:spLocks noChangeArrowheads="1"/>
          </p:cNvSpPr>
          <p:nvPr/>
        </p:nvSpPr>
        <p:spPr bwMode="auto">
          <a:xfrm>
            <a:off x="1391478"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5">
            <a:extLst>
              <a:ext uri="{FF2B5EF4-FFF2-40B4-BE49-F238E27FC236}">
                <a16:creationId xmlns:a16="http://schemas.microsoft.com/office/drawing/2014/main" id="{CE951B9E-10C8-4205-A87B-B8B73BDA43D1}"/>
              </a:ext>
            </a:extLst>
          </p:cNvPr>
          <p:cNvSpPr>
            <a:spLocks noChangeArrowheads="1"/>
          </p:cNvSpPr>
          <p:nvPr/>
        </p:nvSpPr>
        <p:spPr bwMode="auto">
          <a:xfrm>
            <a:off x="407297" y="104087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7" name="CuadroTexto 16">
            <a:extLst>
              <a:ext uri="{FF2B5EF4-FFF2-40B4-BE49-F238E27FC236}">
                <a16:creationId xmlns:a16="http://schemas.microsoft.com/office/drawing/2014/main" id="{B3C29A83-77F0-46BD-BB6D-DC2330163E77}"/>
              </a:ext>
            </a:extLst>
          </p:cNvPr>
          <p:cNvSpPr txBox="1"/>
          <p:nvPr/>
        </p:nvSpPr>
        <p:spPr>
          <a:xfrm>
            <a:off x="800100" y="1625396"/>
            <a:ext cx="10995660" cy="4524315"/>
          </a:xfrm>
          <a:prstGeom prst="rect">
            <a:avLst/>
          </a:prstGeom>
          <a:noFill/>
        </p:spPr>
        <p:txBody>
          <a:bodyPr wrap="square">
            <a:spAutoFit/>
          </a:bodyPr>
          <a:lstStyle/>
          <a:p>
            <a:r>
              <a:rPr lang="es-EC" sz="2400" dirty="0"/>
              <a:t>La arquitectura que se propone se divide en 2 partes el primer modelo utiliza10 capas convolucionales y la segunda utiliza 5 capas convolucionales, el primer modelo de 10 capas convolucionales utiliza un orden de capas convolucionales CR-CR-CRPB-CR-CR-CRPB-CR-CR-CRPB-CRPF y el segundo modelo utiliza un orden de capas convolucionales CR-CR-CRPB-CR-CR- CRPF.</a:t>
            </a:r>
          </a:p>
          <a:p>
            <a:endParaRPr lang="es-EC" sz="2400" dirty="0"/>
          </a:p>
          <a:p>
            <a:pPr marL="342900" indent="-342900">
              <a:buFont typeface="Arial" panose="020B0604020202020204" pitchFamily="34" charset="0"/>
              <a:buChar char="•"/>
            </a:pPr>
            <a:r>
              <a:rPr lang="es-EC" sz="2400" dirty="0"/>
              <a:t>C: convolution2dLayer</a:t>
            </a:r>
          </a:p>
          <a:p>
            <a:pPr marL="342900" indent="-342900">
              <a:buFont typeface="Arial" panose="020B0604020202020204" pitchFamily="34" charset="0"/>
              <a:buChar char="•"/>
            </a:pPr>
            <a:r>
              <a:rPr lang="es-EC" sz="2400" dirty="0"/>
              <a:t>B: batchNormalizationLayer</a:t>
            </a:r>
          </a:p>
          <a:p>
            <a:pPr marL="342900" indent="-342900">
              <a:buFont typeface="Arial" panose="020B0604020202020204" pitchFamily="34" charset="0"/>
              <a:buChar char="•"/>
            </a:pPr>
            <a:r>
              <a:rPr lang="es-EC" sz="2400" dirty="0"/>
              <a:t>P: maxPooling2dLayer</a:t>
            </a:r>
          </a:p>
          <a:p>
            <a:pPr marL="342900" indent="-342900">
              <a:buFont typeface="Arial" panose="020B0604020202020204" pitchFamily="34" charset="0"/>
              <a:buChar char="•"/>
            </a:pPr>
            <a:r>
              <a:rPr lang="es-EC" sz="2400" dirty="0"/>
              <a:t>R: reluLayer, </a:t>
            </a:r>
          </a:p>
          <a:p>
            <a:pPr marL="342900" indent="-342900">
              <a:buFont typeface="Arial" panose="020B0604020202020204" pitchFamily="34" charset="0"/>
              <a:buChar char="•"/>
            </a:pPr>
            <a:r>
              <a:rPr lang="es-EC" sz="2400" dirty="0"/>
              <a:t>F: fullyConnectedLayer</a:t>
            </a:r>
          </a:p>
          <a:p>
            <a:endParaRPr lang="es-EC" sz="2400" dirty="0"/>
          </a:p>
        </p:txBody>
      </p:sp>
    </p:spTree>
    <p:extLst>
      <p:ext uri="{BB962C8B-B14F-4D97-AF65-F5344CB8AC3E}">
        <p14:creationId xmlns:p14="http://schemas.microsoft.com/office/powerpoint/2010/main" val="1624650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12594" y="748910"/>
            <a:ext cx="7907934"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Entrenamiento y Validación de la Red</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24</a:t>
            </a:r>
            <a:endParaRPr lang="es-ES" dirty="0"/>
          </a:p>
        </p:txBody>
      </p:sp>
      <p:sp>
        <p:nvSpPr>
          <p:cNvPr id="3" name="Rectangle 4">
            <a:extLst>
              <a:ext uri="{FF2B5EF4-FFF2-40B4-BE49-F238E27FC236}">
                <a16:creationId xmlns:a16="http://schemas.microsoft.com/office/drawing/2014/main" id="{2BFBEE38-56DD-4E8C-BAE7-11E36616BE3D}"/>
              </a:ext>
            </a:extLst>
          </p:cNvPr>
          <p:cNvSpPr>
            <a:spLocks noChangeArrowheads="1"/>
          </p:cNvSpPr>
          <p:nvPr/>
        </p:nvSpPr>
        <p:spPr bwMode="auto">
          <a:xfrm>
            <a:off x="1391478"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5">
            <a:extLst>
              <a:ext uri="{FF2B5EF4-FFF2-40B4-BE49-F238E27FC236}">
                <a16:creationId xmlns:a16="http://schemas.microsoft.com/office/drawing/2014/main" id="{CE951B9E-10C8-4205-A87B-B8B73BDA43D1}"/>
              </a:ext>
            </a:extLst>
          </p:cNvPr>
          <p:cNvSpPr>
            <a:spLocks noChangeArrowheads="1"/>
          </p:cNvSpPr>
          <p:nvPr/>
        </p:nvSpPr>
        <p:spPr bwMode="auto">
          <a:xfrm>
            <a:off x="407297" y="104087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CuadroTexto 6">
            <a:extLst>
              <a:ext uri="{FF2B5EF4-FFF2-40B4-BE49-F238E27FC236}">
                <a16:creationId xmlns:a16="http://schemas.microsoft.com/office/drawing/2014/main" id="{06870CB8-5AB6-4CD4-A676-E3F82754064B}"/>
              </a:ext>
            </a:extLst>
          </p:cNvPr>
          <p:cNvSpPr txBox="1"/>
          <p:nvPr/>
        </p:nvSpPr>
        <p:spPr>
          <a:xfrm>
            <a:off x="965915" y="1569034"/>
            <a:ext cx="6789420" cy="461665"/>
          </a:xfrm>
          <a:prstGeom prst="rect">
            <a:avLst/>
          </a:prstGeom>
          <a:noFill/>
        </p:spPr>
        <p:txBody>
          <a:bodyPr wrap="square">
            <a:spAutoFit/>
          </a:bodyPr>
          <a:lstStyle/>
          <a:p>
            <a:pPr marL="457200" lvl="1" indent="0" fontAlgn="auto">
              <a:spcBef>
                <a:spcPts val="0"/>
              </a:spcBef>
              <a:spcAft>
                <a:spcPts val="0"/>
              </a:spcAft>
              <a:buNone/>
            </a:pPr>
            <a:r>
              <a:rPr lang="es-EC" sz="2400" b="1" dirty="0">
                <a:solidFill>
                  <a:srgbClr val="000000"/>
                </a:solidFill>
                <a:latin typeface="Arial" panose="020B0604020202020204" pitchFamily="34" charset="0"/>
                <a:cs typeface="Arial" panose="020B0604020202020204" pitchFamily="34" charset="0"/>
              </a:rPr>
              <a:t>EXPERIMIENTO 1 HOMBRE</a:t>
            </a:r>
            <a:endParaRPr lang="es-ES" sz="2400" dirty="0"/>
          </a:p>
        </p:txBody>
      </p:sp>
      <p:pic>
        <p:nvPicPr>
          <p:cNvPr id="10" name="Imagen 9">
            <a:extLst>
              <a:ext uri="{FF2B5EF4-FFF2-40B4-BE49-F238E27FC236}">
                <a16:creationId xmlns:a16="http://schemas.microsoft.com/office/drawing/2014/main" id="{5FD2643B-A66F-4ABD-BE71-255AE7BFD4AD}"/>
              </a:ext>
            </a:extLst>
          </p:cNvPr>
          <p:cNvPicPr/>
          <p:nvPr/>
        </p:nvPicPr>
        <p:blipFill rotWithShape="1">
          <a:blip r:embed="rId3" cstate="print">
            <a:extLst>
              <a:ext uri="{28A0092B-C50C-407E-A947-70E740481C1C}">
                <a14:useLocalDpi xmlns:a14="http://schemas.microsoft.com/office/drawing/2010/main"/>
              </a:ext>
            </a:extLst>
          </a:blip>
          <a:srcRect/>
          <a:stretch/>
        </p:blipFill>
        <p:spPr bwMode="auto">
          <a:xfrm>
            <a:off x="1000053" y="2082039"/>
            <a:ext cx="4583430" cy="2922905"/>
          </a:xfrm>
          <a:prstGeom prst="rect">
            <a:avLst/>
          </a:prstGeom>
          <a:ln>
            <a:noFill/>
          </a:ln>
          <a:extLst>
            <a:ext uri="{53640926-AAD7-44D8-BBD7-CCE9431645EC}">
              <a14:shadowObscured xmlns:a14="http://schemas.microsoft.com/office/drawing/2010/main"/>
            </a:ext>
          </a:extLst>
        </p:spPr>
      </p:pic>
      <p:pic>
        <p:nvPicPr>
          <p:cNvPr id="11" name="Imagen 10">
            <a:extLst>
              <a:ext uri="{FF2B5EF4-FFF2-40B4-BE49-F238E27FC236}">
                <a16:creationId xmlns:a16="http://schemas.microsoft.com/office/drawing/2014/main" id="{3998B42B-82A6-40F1-9BD1-F3CF1E45A702}"/>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5911033" y="2137283"/>
            <a:ext cx="4618990" cy="28124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25112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12594" y="748910"/>
            <a:ext cx="7907934"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Entrenamiento y Validación de la Red</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24</a:t>
            </a:r>
            <a:endParaRPr lang="es-ES" dirty="0"/>
          </a:p>
        </p:txBody>
      </p:sp>
      <p:sp>
        <p:nvSpPr>
          <p:cNvPr id="3" name="Rectangle 4">
            <a:extLst>
              <a:ext uri="{FF2B5EF4-FFF2-40B4-BE49-F238E27FC236}">
                <a16:creationId xmlns:a16="http://schemas.microsoft.com/office/drawing/2014/main" id="{2BFBEE38-56DD-4E8C-BAE7-11E36616BE3D}"/>
              </a:ext>
            </a:extLst>
          </p:cNvPr>
          <p:cNvSpPr>
            <a:spLocks noChangeArrowheads="1"/>
          </p:cNvSpPr>
          <p:nvPr/>
        </p:nvSpPr>
        <p:spPr bwMode="auto">
          <a:xfrm>
            <a:off x="1391478"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5">
            <a:extLst>
              <a:ext uri="{FF2B5EF4-FFF2-40B4-BE49-F238E27FC236}">
                <a16:creationId xmlns:a16="http://schemas.microsoft.com/office/drawing/2014/main" id="{CE951B9E-10C8-4205-A87B-B8B73BDA43D1}"/>
              </a:ext>
            </a:extLst>
          </p:cNvPr>
          <p:cNvSpPr>
            <a:spLocks noChangeArrowheads="1"/>
          </p:cNvSpPr>
          <p:nvPr/>
        </p:nvSpPr>
        <p:spPr bwMode="auto">
          <a:xfrm>
            <a:off x="407297" y="104087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CuadroTexto 6">
            <a:extLst>
              <a:ext uri="{FF2B5EF4-FFF2-40B4-BE49-F238E27FC236}">
                <a16:creationId xmlns:a16="http://schemas.microsoft.com/office/drawing/2014/main" id="{06870CB8-5AB6-4CD4-A676-E3F82754064B}"/>
              </a:ext>
            </a:extLst>
          </p:cNvPr>
          <p:cNvSpPr txBox="1"/>
          <p:nvPr/>
        </p:nvSpPr>
        <p:spPr>
          <a:xfrm>
            <a:off x="965915" y="1569034"/>
            <a:ext cx="6789420" cy="461665"/>
          </a:xfrm>
          <a:prstGeom prst="rect">
            <a:avLst/>
          </a:prstGeom>
          <a:noFill/>
        </p:spPr>
        <p:txBody>
          <a:bodyPr wrap="square">
            <a:spAutoFit/>
          </a:bodyPr>
          <a:lstStyle/>
          <a:p>
            <a:pPr marL="457200" lvl="1" indent="0" fontAlgn="auto">
              <a:spcBef>
                <a:spcPts val="0"/>
              </a:spcBef>
              <a:spcAft>
                <a:spcPts val="0"/>
              </a:spcAft>
              <a:buNone/>
            </a:pPr>
            <a:r>
              <a:rPr lang="es-EC" sz="2400" b="1" dirty="0">
                <a:solidFill>
                  <a:srgbClr val="000000"/>
                </a:solidFill>
                <a:latin typeface="Arial" panose="020B0604020202020204" pitchFamily="34" charset="0"/>
                <a:cs typeface="Arial" panose="020B0604020202020204" pitchFamily="34" charset="0"/>
              </a:rPr>
              <a:t>EXPERIMIENTO 2 HOMBRE</a:t>
            </a:r>
            <a:endParaRPr lang="es-ES" sz="2400" dirty="0"/>
          </a:p>
        </p:txBody>
      </p:sp>
      <p:pic>
        <p:nvPicPr>
          <p:cNvPr id="10" name="Imagen 9">
            <a:extLst>
              <a:ext uri="{FF2B5EF4-FFF2-40B4-BE49-F238E27FC236}">
                <a16:creationId xmlns:a16="http://schemas.microsoft.com/office/drawing/2014/main" id="{BA8D1130-FA8F-4996-8DE8-0AE931FED1B5}"/>
              </a:ext>
            </a:extLst>
          </p:cNvPr>
          <p:cNvPicPr/>
          <p:nvPr/>
        </p:nvPicPr>
        <p:blipFill rotWithShape="1">
          <a:blip r:embed="rId3" cstate="print">
            <a:extLst>
              <a:ext uri="{28A0092B-C50C-407E-A947-70E740481C1C}">
                <a14:useLocalDpi xmlns:a14="http://schemas.microsoft.com/office/drawing/2010/main"/>
              </a:ext>
            </a:extLst>
          </a:blip>
          <a:srcRect/>
          <a:stretch/>
        </p:blipFill>
        <p:spPr bwMode="auto">
          <a:xfrm>
            <a:off x="965915" y="2232076"/>
            <a:ext cx="4726305" cy="3056890"/>
          </a:xfrm>
          <a:prstGeom prst="rect">
            <a:avLst/>
          </a:prstGeom>
          <a:ln>
            <a:noFill/>
          </a:ln>
          <a:extLst>
            <a:ext uri="{53640926-AAD7-44D8-BBD7-CCE9431645EC}">
              <a14:shadowObscured xmlns:a14="http://schemas.microsoft.com/office/drawing/2010/main"/>
            </a:ext>
          </a:extLst>
        </p:spPr>
      </p:pic>
      <p:pic>
        <p:nvPicPr>
          <p:cNvPr id="11" name="Imagen 10">
            <a:extLst>
              <a:ext uri="{FF2B5EF4-FFF2-40B4-BE49-F238E27FC236}">
                <a16:creationId xmlns:a16="http://schemas.microsoft.com/office/drawing/2014/main" id="{64A816E2-E3C3-45D5-849C-7048DC5DA139}"/>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6096000" y="2345741"/>
            <a:ext cx="4678680" cy="28295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98612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12594" y="748910"/>
            <a:ext cx="7907934"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Entrenamiento y Validación de la Red</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24</a:t>
            </a:r>
            <a:endParaRPr lang="es-ES" dirty="0"/>
          </a:p>
        </p:txBody>
      </p:sp>
      <p:sp>
        <p:nvSpPr>
          <p:cNvPr id="3" name="Rectangle 4">
            <a:extLst>
              <a:ext uri="{FF2B5EF4-FFF2-40B4-BE49-F238E27FC236}">
                <a16:creationId xmlns:a16="http://schemas.microsoft.com/office/drawing/2014/main" id="{2BFBEE38-56DD-4E8C-BAE7-11E36616BE3D}"/>
              </a:ext>
            </a:extLst>
          </p:cNvPr>
          <p:cNvSpPr>
            <a:spLocks noChangeArrowheads="1"/>
          </p:cNvSpPr>
          <p:nvPr/>
        </p:nvSpPr>
        <p:spPr bwMode="auto">
          <a:xfrm>
            <a:off x="1391478"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5">
            <a:extLst>
              <a:ext uri="{FF2B5EF4-FFF2-40B4-BE49-F238E27FC236}">
                <a16:creationId xmlns:a16="http://schemas.microsoft.com/office/drawing/2014/main" id="{CE951B9E-10C8-4205-A87B-B8B73BDA43D1}"/>
              </a:ext>
            </a:extLst>
          </p:cNvPr>
          <p:cNvSpPr>
            <a:spLocks noChangeArrowheads="1"/>
          </p:cNvSpPr>
          <p:nvPr/>
        </p:nvSpPr>
        <p:spPr bwMode="auto">
          <a:xfrm>
            <a:off x="407297" y="104087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CuadroTexto 6">
            <a:extLst>
              <a:ext uri="{FF2B5EF4-FFF2-40B4-BE49-F238E27FC236}">
                <a16:creationId xmlns:a16="http://schemas.microsoft.com/office/drawing/2014/main" id="{06870CB8-5AB6-4CD4-A676-E3F82754064B}"/>
              </a:ext>
            </a:extLst>
          </p:cNvPr>
          <p:cNvSpPr txBox="1"/>
          <p:nvPr/>
        </p:nvSpPr>
        <p:spPr>
          <a:xfrm>
            <a:off x="965915" y="1569034"/>
            <a:ext cx="6789420" cy="461665"/>
          </a:xfrm>
          <a:prstGeom prst="rect">
            <a:avLst/>
          </a:prstGeom>
          <a:noFill/>
        </p:spPr>
        <p:txBody>
          <a:bodyPr wrap="square">
            <a:spAutoFit/>
          </a:bodyPr>
          <a:lstStyle/>
          <a:p>
            <a:pPr marL="457200" lvl="1" indent="0" fontAlgn="auto">
              <a:spcBef>
                <a:spcPts val="0"/>
              </a:spcBef>
              <a:spcAft>
                <a:spcPts val="0"/>
              </a:spcAft>
              <a:buNone/>
            </a:pPr>
            <a:r>
              <a:rPr lang="es-EC" sz="2400" b="1" dirty="0">
                <a:solidFill>
                  <a:srgbClr val="000000"/>
                </a:solidFill>
                <a:latin typeface="Arial" panose="020B0604020202020204" pitchFamily="34" charset="0"/>
                <a:cs typeface="Arial" panose="020B0604020202020204" pitchFamily="34" charset="0"/>
              </a:rPr>
              <a:t>EXPERIMIENTO 3 HOMBRE</a:t>
            </a:r>
            <a:endParaRPr lang="es-ES" sz="2400" dirty="0"/>
          </a:p>
        </p:txBody>
      </p:sp>
      <p:pic>
        <p:nvPicPr>
          <p:cNvPr id="8" name="Imagen 7">
            <a:extLst>
              <a:ext uri="{FF2B5EF4-FFF2-40B4-BE49-F238E27FC236}">
                <a16:creationId xmlns:a16="http://schemas.microsoft.com/office/drawing/2014/main" id="{3CC40932-BAE9-410A-82A1-FBA1FD1A5020}"/>
              </a:ext>
            </a:extLst>
          </p:cNvPr>
          <p:cNvPicPr/>
          <p:nvPr/>
        </p:nvPicPr>
        <p:blipFill rotWithShape="1">
          <a:blip r:embed="rId3" cstate="print">
            <a:extLst>
              <a:ext uri="{28A0092B-C50C-407E-A947-70E740481C1C}">
                <a14:useLocalDpi xmlns:a14="http://schemas.microsoft.com/office/drawing/2010/main"/>
              </a:ext>
            </a:extLst>
          </a:blip>
          <a:srcRect/>
          <a:stretch/>
        </p:blipFill>
        <p:spPr bwMode="auto">
          <a:xfrm>
            <a:off x="1391478" y="2266048"/>
            <a:ext cx="4559935" cy="2903855"/>
          </a:xfrm>
          <a:prstGeom prst="rect">
            <a:avLst/>
          </a:prstGeom>
          <a:ln>
            <a:noFill/>
          </a:ln>
          <a:extLst>
            <a:ext uri="{53640926-AAD7-44D8-BBD7-CCE9431645EC}">
              <a14:shadowObscured xmlns:a14="http://schemas.microsoft.com/office/drawing/2010/main"/>
            </a:ext>
          </a:extLst>
        </p:spPr>
      </p:pic>
      <p:pic>
        <p:nvPicPr>
          <p:cNvPr id="9" name="Imagen 8">
            <a:extLst>
              <a:ext uri="{FF2B5EF4-FFF2-40B4-BE49-F238E27FC236}">
                <a16:creationId xmlns:a16="http://schemas.microsoft.com/office/drawing/2014/main" id="{5105B420-B223-4E43-B9C4-B75C83235D28}"/>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6240589" y="2353677"/>
            <a:ext cx="4488815" cy="27285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1531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12594" y="748910"/>
            <a:ext cx="7907934"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Entrenamiento y Validación de la Red</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24</a:t>
            </a:r>
            <a:endParaRPr lang="es-ES" dirty="0"/>
          </a:p>
        </p:txBody>
      </p:sp>
      <p:sp>
        <p:nvSpPr>
          <p:cNvPr id="3" name="Rectangle 4">
            <a:extLst>
              <a:ext uri="{FF2B5EF4-FFF2-40B4-BE49-F238E27FC236}">
                <a16:creationId xmlns:a16="http://schemas.microsoft.com/office/drawing/2014/main" id="{2BFBEE38-56DD-4E8C-BAE7-11E36616BE3D}"/>
              </a:ext>
            </a:extLst>
          </p:cNvPr>
          <p:cNvSpPr>
            <a:spLocks noChangeArrowheads="1"/>
          </p:cNvSpPr>
          <p:nvPr/>
        </p:nvSpPr>
        <p:spPr bwMode="auto">
          <a:xfrm>
            <a:off x="1391478"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5">
            <a:extLst>
              <a:ext uri="{FF2B5EF4-FFF2-40B4-BE49-F238E27FC236}">
                <a16:creationId xmlns:a16="http://schemas.microsoft.com/office/drawing/2014/main" id="{CE951B9E-10C8-4205-A87B-B8B73BDA43D1}"/>
              </a:ext>
            </a:extLst>
          </p:cNvPr>
          <p:cNvSpPr>
            <a:spLocks noChangeArrowheads="1"/>
          </p:cNvSpPr>
          <p:nvPr/>
        </p:nvSpPr>
        <p:spPr bwMode="auto">
          <a:xfrm>
            <a:off x="407297" y="104087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CuadroTexto 6">
            <a:extLst>
              <a:ext uri="{FF2B5EF4-FFF2-40B4-BE49-F238E27FC236}">
                <a16:creationId xmlns:a16="http://schemas.microsoft.com/office/drawing/2014/main" id="{06870CB8-5AB6-4CD4-A676-E3F82754064B}"/>
              </a:ext>
            </a:extLst>
          </p:cNvPr>
          <p:cNvSpPr txBox="1"/>
          <p:nvPr/>
        </p:nvSpPr>
        <p:spPr>
          <a:xfrm>
            <a:off x="965915" y="1569034"/>
            <a:ext cx="6789420" cy="461665"/>
          </a:xfrm>
          <a:prstGeom prst="rect">
            <a:avLst/>
          </a:prstGeom>
          <a:noFill/>
        </p:spPr>
        <p:txBody>
          <a:bodyPr wrap="square">
            <a:spAutoFit/>
          </a:bodyPr>
          <a:lstStyle/>
          <a:p>
            <a:pPr marL="457200" lvl="1" indent="0" fontAlgn="auto">
              <a:spcBef>
                <a:spcPts val="0"/>
              </a:spcBef>
              <a:spcAft>
                <a:spcPts val="0"/>
              </a:spcAft>
              <a:buNone/>
            </a:pPr>
            <a:r>
              <a:rPr lang="es-EC" sz="2400" b="1" dirty="0">
                <a:solidFill>
                  <a:srgbClr val="000000"/>
                </a:solidFill>
                <a:latin typeface="Arial" panose="020B0604020202020204" pitchFamily="34" charset="0"/>
                <a:cs typeface="Arial" panose="020B0604020202020204" pitchFamily="34" charset="0"/>
              </a:rPr>
              <a:t>EXPERIMIENTO 4 HOMBRE</a:t>
            </a:r>
            <a:endParaRPr lang="es-ES" sz="2400" dirty="0"/>
          </a:p>
        </p:txBody>
      </p:sp>
      <p:pic>
        <p:nvPicPr>
          <p:cNvPr id="8" name="Imagen 7">
            <a:extLst>
              <a:ext uri="{FF2B5EF4-FFF2-40B4-BE49-F238E27FC236}">
                <a16:creationId xmlns:a16="http://schemas.microsoft.com/office/drawing/2014/main" id="{6B0FA9A0-1788-475B-AA5A-B17D44D136B7}"/>
              </a:ext>
            </a:extLst>
          </p:cNvPr>
          <p:cNvPicPr/>
          <p:nvPr/>
        </p:nvPicPr>
        <p:blipFill rotWithShape="1">
          <a:blip r:embed="rId3" cstate="print">
            <a:extLst>
              <a:ext uri="{28A0092B-C50C-407E-A947-70E740481C1C}">
                <a14:useLocalDpi xmlns:a14="http://schemas.microsoft.com/office/drawing/2010/main"/>
              </a:ext>
            </a:extLst>
          </a:blip>
          <a:srcRect/>
          <a:stretch/>
        </p:blipFill>
        <p:spPr bwMode="auto">
          <a:xfrm>
            <a:off x="1391478" y="2266048"/>
            <a:ext cx="4845050" cy="3089275"/>
          </a:xfrm>
          <a:prstGeom prst="rect">
            <a:avLst/>
          </a:prstGeom>
          <a:ln>
            <a:noFill/>
          </a:ln>
          <a:extLst>
            <a:ext uri="{53640926-AAD7-44D8-BBD7-CCE9431645EC}">
              <a14:shadowObscured xmlns:a14="http://schemas.microsoft.com/office/drawing/2010/main"/>
            </a:ext>
          </a:extLst>
        </p:spPr>
      </p:pic>
      <p:pic>
        <p:nvPicPr>
          <p:cNvPr id="9" name="Imagen 8">
            <a:extLst>
              <a:ext uri="{FF2B5EF4-FFF2-40B4-BE49-F238E27FC236}">
                <a16:creationId xmlns:a16="http://schemas.microsoft.com/office/drawing/2014/main" id="{712E4168-E4F2-4CD6-8B11-A6EC92515940}"/>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6503297" y="2354947"/>
            <a:ext cx="4880610" cy="29114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46382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12594" y="748910"/>
            <a:ext cx="7907934"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Entrenamiento y Validación de la Red</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24</a:t>
            </a:r>
            <a:endParaRPr lang="es-ES" dirty="0"/>
          </a:p>
        </p:txBody>
      </p:sp>
      <p:sp>
        <p:nvSpPr>
          <p:cNvPr id="3" name="Rectangle 4">
            <a:extLst>
              <a:ext uri="{FF2B5EF4-FFF2-40B4-BE49-F238E27FC236}">
                <a16:creationId xmlns:a16="http://schemas.microsoft.com/office/drawing/2014/main" id="{2BFBEE38-56DD-4E8C-BAE7-11E36616BE3D}"/>
              </a:ext>
            </a:extLst>
          </p:cNvPr>
          <p:cNvSpPr>
            <a:spLocks noChangeArrowheads="1"/>
          </p:cNvSpPr>
          <p:nvPr/>
        </p:nvSpPr>
        <p:spPr bwMode="auto">
          <a:xfrm>
            <a:off x="1391478"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5">
            <a:extLst>
              <a:ext uri="{FF2B5EF4-FFF2-40B4-BE49-F238E27FC236}">
                <a16:creationId xmlns:a16="http://schemas.microsoft.com/office/drawing/2014/main" id="{CE951B9E-10C8-4205-A87B-B8B73BDA43D1}"/>
              </a:ext>
            </a:extLst>
          </p:cNvPr>
          <p:cNvSpPr>
            <a:spLocks noChangeArrowheads="1"/>
          </p:cNvSpPr>
          <p:nvPr/>
        </p:nvSpPr>
        <p:spPr bwMode="auto">
          <a:xfrm>
            <a:off x="407297" y="104087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CuadroTexto 6">
            <a:extLst>
              <a:ext uri="{FF2B5EF4-FFF2-40B4-BE49-F238E27FC236}">
                <a16:creationId xmlns:a16="http://schemas.microsoft.com/office/drawing/2014/main" id="{06870CB8-5AB6-4CD4-A676-E3F82754064B}"/>
              </a:ext>
            </a:extLst>
          </p:cNvPr>
          <p:cNvSpPr txBox="1"/>
          <p:nvPr/>
        </p:nvSpPr>
        <p:spPr>
          <a:xfrm>
            <a:off x="965915" y="1569034"/>
            <a:ext cx="6789420" cy="461665"/>
          </a:xfrm>
          <a:prstGeom prst="rect">
            <a:avLst/>
          </a:prstGeom>
          <a:noFill/>
        </p:spPr>
        <p:txBody>
          <a:bodyPr wrap="square">
            <a:spAutoFit/>
          </a:bodyPr>
          <a:lstStyle/>
          <a:p>
            <a:pPr marL="457200" lvl="1" indent="0" fontAlgn="auto">
              <a:spcBef>
                <a:spcPts val="0"/>
              </a:spcBef>
              <a:spcAft>
                <a:spcPts val="0"/>
              </a:spcAft>
              <a:buNone/>
            </a:pPr>
            <a:r>
              <a:rPr lang="es-EC" sz="2400" b="1" dirty="0">
                <a:solidFill>
                  <a:srgbClr val="000000"/>
                </a:solidFill>
                <a:latin typeface="Arial" panose="020B0604020202020204" pitchFamily="34" charset="0"/>
                <a:cs typeface="Arial" panose="020B0604020202020204" pitchFamily="34" charset="0"/>
              </a:rPr>
              <a:t>EXPERIMIENTO 5 HOMBRE</a:t>
            </a:r>
            <a:endParaRPr lang="es-ES" sz="2400" dirty="0"/>
          </a:p>
        </p:txBody>
      </p:sp>
      <p:pic>
        <p:nvPicPr>
          <p:cNvPr id="8" name="Imagen 7">
            <a:extLst>
              <a:ext uri="{FF2B5EF4-FFF2-40B4-BE49-F238E27FC236}">
                <a16:creationId xmlns:a16="http://schemas.microsoft.com/office/drawing/2014/main" id="{3161A010-5358-47DF-B8F9-50D826F01D62}"/>
              </a:ext>
            </a:extLst>
          </p:cNvPr>
          <p:cNvPicPr/>
          <p:nvPr/>
        </p:nvPicPr>
        <p:blipFill rotWithShape="1">
          <a:blip r:embed="rId3" cstate="print">
            <a:extLst>
              <a:ext uri="{28A0092B-C50C-407E-A947-70E740481C1C}">
                <a14:useLocalDpi xmlns:a14="http://schemas.microsoft.com/office/drawing/2010/main"/>
              </a:ext>
            </a:extLst>
          </a:blip>
          <a:srcRect/>
          <a:stretch/>
        </p:blipFill>
        <p:spPr bwMode="auto">
          <a:xfrm>
            <a:off x="1014276" y="2229536"/>
            <a:ext cx="4773295" cy="3059430"/>
          </a:xfrm>
          <a:prstGeom prst="rect">
            <a:avLst/>
          </a:prstGeom>
          <a:ln>
            <a:noFill/>
          </a:ln>
          <a:extLst>
            <a:ext uri="{53640926-AAD7-44D8-BBD7-CCE9431645EC}">
              <a14:shadowObscured xmlns:a14="http://schemas.microsoft.com/office/drawing/2010/main"/>
            </a:ext>
          </a:extLst>
        </p:spPr>
      </p:pic>
      <p:pic>
        <p:nvPicPr>
          <p:cNvPr id="9" name="Imagen 8">
            <a:extLst>
              <a:ext uri="{FF2B5EF4-FFF2-40B4-BE49-F238E27FC236}">
                <a16:creationId xmlns:a16="http://schemas.microsoft.com/office/drawing/2014/main" id="{0DA67B37-11DE-46B7-8EC0-502A8274E22C}"/>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6096000" y="2353996"/>
            <a:ext cx="4808220" cy="29349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50932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12594" y="748910"/>
            <a:ext cx="7907934"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Entrenamiento y Validación de la Red</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24</a:t>
            </a:r>
            <a:endParaRPr lang="es-ES" dirty="0"/>
          </a:p>
        </p:txBody>
      </p:sp>
      <p:sp>
        <p:nvSpPr>
          <p:cNvPr id="3" name="Rectangle 4">
            <a:extLst>
              <a:ext uri="{FF2B5EF4-FFF2-40B4-BE49-F238E27FC236}">
                <a16:creationId xmlns:a16="http://schemas.microsoft.com/office/drawing/2014/main" id="{2BFBEE38-56DD-4E8C-BAE7-11E36616BE3D}"/>
              </a:ext>
            </a:extLst>
          </p:cNvPr>
          <p:cNvSpPr>
            <a:spLocks noChangeArrowheads="1"/>
          </p:cNvSpPr>
          <p:nvPr/>
        </p:nvSpPr>
        <p:spPr bwMode="auto">
          <a:xfrm>
            <a:off x="1391478"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5">
            <a:extLst>
              <a:ext uri="{FF2B5EF4-FFF2-40B4-BE49-F238E27FC236}">
                <a16:creationId xmlns:a16="http://schemas.microsoft.com/office/drawing/2014/main" id="{CE951B9E-10C8-4205-A87B-B8B73BDA43D1}"/>
              </a:ext>
            </a:extLst>
          </p:cNvPr>
          <p:cNvSpPr>
            <a:spLocks noChangeArrowheads="1"/>
          </p:cNvSpPr>
          <p:nvPr/>
        </p:nvSpPr>
        <p:spPr bwMode="auto">
          <a:xfrm>
            <a:off x="407297" y="104087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CuadroTexto 6">
            <a:extLst>
              <a:ext uri="{FF2B5EF4-FFF2-40B4-BE49-F238E27FC236}">
                <a16:creationId xmlns:a16="http://schemas.microsoft.com/office/drawing/2014/main" id="{06870CB8-5AB6-4CD4-A676-E3F82754064B}"/>
              </a:ext>
            </a:extLst>
          </p:cNvPr>
          <p:cNvSpPr txBox="1"/>
          <p:nvPr/>
        </p:nvSpPr>
        <p:spPr>
          <a:xfrm>
            <a:off x="965915" y="1569034"/>
            <a:ext cx="6789420" cy="461665"/>
          </a:xfrm>
          <a:prstGeom prst="rect">
            <a:avLst/>
          </a:prstGeom>
          <a:noFill/>
        </p:spPr>
        <p:txBody>
          <a:bodyPr wrap="square">
            <a:spAutoFit/>
          </a:bodyPr>
          <a:lstStyle/>
          <a:p>
            <a:pPr marL="457200" lvl="1" indent="0" fontAlgn="auto">
              <a:spcBef>
                <a:spcPts val="0"/>
              </a:spcBef>
              <a:spcAft>
                <a:spcPts val="0"/>
              </a:spcAft>
              <a:buNone/>
            </a:pPr>
            <a:r>
              <a:rPr lang="es-EC" sz="2400" b="1" dirty="0">
                <a:solidFill>
                  <a:srgbClr val="000000"/>
                </a:solidFill>
                <a:latin typeface="Arial" panose="020B0604020202020204" pitchFamily="34" charset="0"/>
                <a:cs typeface="Arial" panose="020B0604020202020204" pitchFamily="34" charset="0"/>
              </a:rPr>
              <a:t>EXPERIMIENTO 1 MUJER</a:t>
            </a:r>
            <a:endParaRPr lang="es-ES" sz="2400" dirty="0"/>
          </a:p>
        </p:txBody>
      </p:sp>
      <p:pic>
        <p:nvPicPr>
          <p:cNvPr id="9" name="Imagen 8">
            <a:extLst>
              <a:ext uri="{FF2B5EF4-FFF2-40B4-BE49-F238E27FC236}">
                <a16:creationId xmlns:a16="http://schemas.microsoft.com/office/drawing/2014/main" id="{0DA67B37-11DE-46B7-8EC0-502A8274E22C}"/>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6096000" y="2353996"/>
            <a:ext cx="4808220" cy="2934970"/>
          </a:xfrm>
          <a:prstGeom prst="rect">
            <a:avLst/>
          </a:prstGeom>
          <a:ln>
            <a:noFill/>
          </a:ln>
          <a:extLst>
            <a:ext uri="{53640926-AAD7-44D8-BBD7-CCE9431645EC}">
              <a14:shadowObscured xmlns:a14="http://schemas.microsoft.com/office/drawing/2010/main"/>
            </a:ext>
          </a:extLst>
        </p:spPr>
      </p:pic>
      <p:pic>
        <p:nvPicPr>
          <p:cNvPr id="10" name="Imagen 9">
            <a:extLst>
              <a:ext uri="{FF2B5EF4-FFF2-40B4-BE49-F238E27FC236}">
                <a16:creationId xmlns:a16="http://schemas.microsoft.com/office/drawing/2014/main" id="{78802C84-016F-4179-9211-24016FAAD799}"/>
              </a:ext>
            </a:extLst>
          </p:cNvPr>
          <p:cNvPicPr/>
          <p:nvPr/>
        </p:nvPicPr>
        <p:blipFill rotWithShape="1">
          <a:blip r:embed="rId4" cstate="print">
            <a:extLst>
              <a:ext uri="{28A0092B-C50C-407E-A947-70E740481C1C}">
                <a14:useLocalDpi xmlns:a14="http://schemas.microsoft.com/office/drawing/2010/main"/>
              </a:ext>
            </a:extLst>
          </a:blip>
          <a:srcRect/>
          <a:stretch/>
        </p:blipFill>
        <p:spPr bwMode="auto">
          <a:xfrm>
            <a:off x="965915" y="2278590"/>
            <a:ext cx="4918075" cy="31349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28853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12594" y="748910"/>
            <a:ext cx="7907934"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Entrenamiento y Validación de la Red</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24</a:t>
            </a:r>
            <a:endParaRPr lang="es-ES" dirty="0"/>
          </a:p>
        </p:txBody>
      </p:sp>
      <p:sp>
        <p:nvSpPr>
          <p:cNvPr id="3" name="Rectangle 4">
            <a:extLst>
              <a:ext uri="{FF2B5EF4-FFF2-40B4-BE49-F238E27FC236}">
                <a16:creationId xmlns:a16="http://schemas.microsoft.com/office/drawing/2014/main" id="{2BFBEE38-56DD-4E8C-BAE7-11E36616BE3D}"/>
              </a:ext>
            </a:extLst>
          </p:cNvPr>
          <p:cNvSpPr>
            <a:spLocks noChangeArrowheads="1"/>
          </p:cNvSpPr>
          <p:nvPr/>
        </p:nvSpPr>
        <p:spPr bwMode="auto">
          <a:xfrm>
            <a:off x="1391478"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5">
            <a:extLst>
              <a:ext uri="{FF2B5EF4-FFF2-40B4-BE49-F238E27FC236}">
                <a16:creationId xmlns:a16="http://schemas.microsoft.com/office/drawing/2014/main" id="{CE951B9E-10C8-4205-A87B-B8B73BDA43D1}"/>
              </a:ext>
            </a:extLst>
          </p:cNvPr>
          <p:cNvSpPr>
            <a:spLocks noChangeArrowheads="1"/>
          </p:cNvSpPr>
          <p:nvPr/>
        </p:nvSpPr>
        <p:spPr bwMode="auto">
          <a:xfrm>
            <a:off x="407297" y="104087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CuadroTexto 6">
            <a:extLst>
              <a:ext uri="{FF2B5EF4-FFF2-40B4-BE49-F238E27FC236}">
                <a16:creationId xmlns:a16="http://schemas.microsoft.com/office/drawing/2014/main" id="{06870CB8-5AB6-4CD4-A676-E3F82754064B}"/>
              </a:ext>
            </a:extLst>
          </p:cNvPr>
          <p:cNvSpPr txBox="1"/>
          <p:nvPr/>
        </p:nvSpPr>
        <p:spPr>
          <a:xfrm>
            <a:off x="965915" y="1569034"/>
            <a:ext cx="6789420" cy="461665"/>
          </a:xfrm>
          <a:prstGeom prst="rect">
            <a:avLst/>
          </a:prstGeom>
          <a:noFill/>
        </p:spPr>
        <p:txBody>
          <a:bodyPr wrap="square">
            <a:spAutoFit/>
          </a:bodyPr>
          <a:lstStyle/>
          <a:p>
            <a:pPr marL="457200" lvl="1" indent="0" fontAlgn="auto">
              <a:spcBef>
                <a:spcPts val="0"/>
              </a:spcBef>
              <a:spcAft>
                <a:spcPts val="0"/>
              </a:spcAft>
              <a:buNone/>
            </a:pPr>
            <a:r>
              <a:rPr lang="es-EC" sz="2400" b="1" dirty="0">
                <a:solidFill>
                  <a:srgbClr val="000000"/>
                </a:solidFill>
                <a:latin typeface="Arial" panose="020B0604020202020204" pitchFamily="34" charset="0"/>
                <a:cs typeface="Arial" panose="020B0604020202020204" pitchFamily="34" charset="0"/>
              </a:rPr>
              <a:t>EXPERIMIENTO 2 MUJER</a:t>
            </a:r>
            <a:endParaRPr lang="es-ES" sz="2400" dirty="0"/>
          </a:p>
        </p:txBody>
      </p:sp>
      <p:pic>
        <p:nvPicPr>
          <p:cNvPr id="10" name="Imagen 9">
            <a:extLst>
              <a:ext uri="{FF2B5EF4-FFF2-40B4-BE49-F238E27FC236}">
                <a16:creationId xmlns:a16="http://schemas.microsoft.com/office/drawing/2014/main" id="{89903AB0-5FAF-4374-8B94-8570A59CB379}"/>
              </a:ext>
            </a:extLst>
          </p:cNvPr>
          <p:cNvPicPr/>
          <p:nvPr/>
        </p:nvPicPr>
        <p:blipFill rotWithShape="1">
          <a:blip r:embed="rId3"/>
          <a:srcRect t="9417" r="28089"/>
          <a:stretch/>
        </p:blipFill>
        <p:spPr bwMode="auto">
          <a:xfrm>
            <a:off x="965915" y="2282400"/>
            <a:ext cx="4856480" cy="3142615"/>
          </a:xfrm>
          <a:prstGeom prst="rect">
            <a:avLst/>
          </a:prstGeom>
          <a:ln>
            <a:noFill/>
          </a:ln>
          <a:extLst>
            <a:ext uri="{53640926-AAD7-44D8-BBD7-CCE9431645EC}">
              <a14:shadowObscured xmlns:a14="http://schemas.microsoft.com/office/drawing/2010/main"/>
            </a:ext>
          </a:extLst>
        </p:spPr>
      </p:pic>
      <p:pic>
        <p:nvPicPr>
          <p:cNvPr id="9" name="Imagen 8">
            <a:extLst>
              <a:ext uri="{FF2B5EF4-FFF2-40B4-BE49-F238E27FC236}">
                <a16:creationId xmlns:a16="http://schemas.microsoft.com/office/drawing/2014/main" id="{6C6D2D08-2059-4DD6-90F1-080AB9C7D8BB}"/>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6286420" y="2366854"/>
            <a:ext cx="4939665" cy="29737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06427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12594" y="748910"/>
            <a:ext cx="7907934"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Entrenamiento y Validación de la Red</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24</a:t>
            </a:r>
            <a:endParaRPr lang="es-ES" dirty="0"/>
          </a:p>
        </p:txBody>
      </p:sp>
      <p:sp>
        <p:nvSpPr>
          <p:cNvPr id="3" name="Rectangle 4">
            <a:extLst>
              <a:ext uri="{FF2B5EF4-FFF2-40B4-BE49-F238E27FC236}">
                <a16:creationId xmlns:a16="http://schemas.microsoft.com/office/drawing/2014/main" id="{2BFBEE38-56DD-4E8C-BAE7-11E36616BE3D}"/>
              </a:ext>
            </a:extLst>
          </p:cNvPr>
          <p:cNvSpPr>
            <a:spLocks noChangeArrowheads="1"/>
          </p:cNvSpPr>
          <p:nvPr/>
        </p:nvSpPr>
        <p:spPr bwMode="auto">
          <a:xfrm>
            <a:off x="1391478"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5">
            <a:extLst>
              <a:ext uri="{FF2B5EF4-FFF2-40B4-BE49-F238E27FC236}">
                <a16:creationId xmlns:a16="http://schemas.microsoft.com/office/drawing/2014/main" id="{CE951B9E-10C8-4205-A87B-B8B73BDA43D1}"/>
              </a:ext>
            </a:extLst>
          </p:cNvPr>
          <p:cNvSpPr>
            <a:spLocks noChangeArrowheads="1"/>
          </p:cNvSpPr>
          <p:nvPr/>
        </p:nvSpPr>
        <p:spPr bwMode="auto">
          <a:xfrm>
            <a:off x="407297" y="104087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CuadroTexto 6">
            <a:extLst>
              <a:ext uri="{FF2B5EF4-FFF2-40B4-BE49-F238E27FC236}">
                <a16:creationId xmlns:a16="http://schemas.microsoft.com/office/drawing/2014/main" id="{06870CB8-5AB6-4CD4-A676-E3F82754064B}"/>
              </a:ext>
            </a:extLst>
          </p:cNvPr>
          <p:cNvSpPr txBox="1"/>
          <p:nvPr/>
        </p:nvSpPr>
        <p:spPr>
          <a:xfrm>
            <a:off x="965915" y="1569034"/>
            <a:ext cx="6789420" cy="461665"/>
          </a:xfrm>
          <a:prstGeom prst="rect">
            <a:avLst/>
          </a:prstGeom>
          <a:noFill/>
        </p:spPr>
        <p:txBody>
          <a:bodyPr wrap="square">
            <a:spAutoFit/>
          </a:bodyPr>
          <a:lstStyle/>
          <a:p>
            <a:pPr marL="457200" lvl="1" indent="0" fontAlgn="auto">
              <a:spcBef>
                <a:spcPts val="0"/>
              </a:spcBef>
              <a:spcAft>
                <a:spcPts val="0"/>
              </a:spcAft>
              <a:buNone/>
            </a:pPr>
            <a:r>
              <a:rPr lang="es-EC" sz="2400" b="1" dirty="0">
                <a:solidFill>
                  <a:srgbClr val="000000"/>
                </a:solidFill>
                <a:latin typeface="Arial" panose="020B0604020202020204" pitchFamily="34" charset="0"/>
                <a:cs typeface="Arial" panose="020B0604020202020204" pitchFamily="34" charset="0"/>
              </a:rPr>
              <a:t>EXPERIMIENTO 3 MUJER</a:t>
            </a:r>
            <a:endParaRPr lang="es-ES" sz="2400" dirty="0"/>
          </a:p>
        </p:txBody>
      </p:sp>
      <p:pic>
        <p:nvPicPr>
          <p:cNvPr id="9" name="Imagen 8">
            <a:extLst>
              <a:ext uri="{FF2B5EF4-FFF2-40B4-BE49-F238E27FC236}">
                <a16:creationId xmlns:a16="http://schemas.microsoft.com/office/drawing/2014/main" id="{2B3A1E74-CBC0-417A-A5BF-905218BCB220}"/>
              </a:ext>
            </a:extLst>
          </p:cNvPr>
          <p:cNvPicPr/>
          <p:nvPr/>
        </p:nvPicPr>
        <p:blipFill rotWithShape="1">
          <a:blip r:embed="rId3" cstate="print">
            <a:extLst>
              <a:ext uri="{28A0092B-C50C-407E-A947-70E740481C1C}">
                <a14:useLocalDpi xmlns:a14="http://schemas.microsoft.com/office/drawing/2010/main"/>
              </a:ext>
            </a:extLst>
          </a:blip>
          <a:srcRect/>
          <a:stretch/>
        </p:blipFill>
        <p:spPr bwMode="auto">
          <a:xfrm>
            <a:off x="965915" y="2291924"/>
            <a:ext cx="4963795" cy="3123565"/>
          </a:xfrm>
          <a:prstGeom prst="rect">
            <a:avLst/>
          </a:prstGeom>
          <a:ln>
            <a:noFill/>
          </a:ln>
          <a:extLst>
            <a:ext uri="{53640926-AAD7-44D8-BBD7-CCE9431645EC}">
              <a14:shadowObscured xmlns:a14="http://schemas.microsoft.com/office/drawing/2010/main"/>
            </a:ext>
          </a:extLst>
        </p:spPr>
      </p:pic>
      <p:pic>
        <p:nvPicPr>
          <p:cNvPr id="12" name="Imagen 11">
            <a:extLst>
              <a:ext uri="{FF2B5EF4-FFF2-40B4-BE49-F238E27FC236}">
                <a16:creationId xmlns:a16="http://schemas.microsoft.com/office/drawing/2014/main" id="{E4ACD544-7A25-4710-B761-7309776ED7A2}"/>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6096000" y="2343676"/>
            <a:ext cx="5010785" cy="30200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23443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583320" y="2916973"/>
            <a:ext cx="4237057" cy="646331"/>
          </a:xfrm>
          <a:prstGeom prst="rect">
            <a:avLst/>
          </a:prstGeom>
        </p:spPr>
        <p:txBody>
          <a:bodyPr wrap="none">
            <a:spAutoFit/>
          </a:bodyPr>
          <a:lstStyle/>
          <a:p>
            <a:pPr lvl="1"/>
            <a:r>
              <a:rPr lang="es-EC" sz="3600" b="1" dirty="0">
                <a:latin typeface="+mj-lt"/>
                <a:cs typeface="Calibri" panose="020F0502020204030204" pitchFamily="34" charset="0"/>
              </a:rPr>
              <a:t>INTRODUCCIÓN</a:t>
            </a:r>
          </a:p>
        </p:txBody>
      </p:sp>
      <p:sp>
        <p:nvSpPr>
          <p:cNvPr id="3" name="CuadroTexto 2"/>
          <p:cNvSpPr txBox="1"/>
          <p:nvPr/>
        </p:nvSpPr>
        <p:spPr>
          <a:xfrm>
            <a:off x="283334" y="6337417"/>
            <a:ext cx="682581" cy="400110"/>
          </a:xfrm>
          <a:prstGeom prst="rect">
            <a:avLst/>
          </a:prstGeom>
          <a:noFill/>
        </p:spPr>
        <p:txBody>
          <a:bodyPr wrap="square" rtlCol="0">
            <a:spAutoFit/>
          </a:bodyPr>
          <a:lstStyle/>
          <a:p>
            <a:r>
              <a:rPr lang="es-EC" sz="2000" dirty="0"/>
              <a:t>2</a:t>
            </a:r>
            <a:endParaRPr lang="es-ES" dirty="0"/>
          </a:p>
        </p:txBody>
      </p:sp>
    </p:spTree>
    <p:extLst>
      <p:ext uri="{BB962C8B-B14F-4D97-AF65-F5344CB8AC3E}">
        <p14:creationId xmlns:p14="http://schemas.microsoft.com/office/powerpoint/2010/main" val="4133214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12594" y="748910"/>
            <a:ext cx="7907934"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Entrenamiento y Validación de la Red</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24</a:t>
            </a:r>
            <a:endParaRPr lang="es-ES" dirty="0"/>
          </a:p>
        </p:txBody>
      </p:sp>
      <p:sp>
        <p:nvSpPr>
          <p:cNvPr id="3" name="Rectangle 4">
            <a:extLst>
              <a:ext uri="{FF2B5EF4-FFF2-40B4-BE49-F238E27FC236}">
                <a16:creationId xmlns:a16="http://schemas.microsoft.com/office/drawing/2014/main" id="{2BFBEE38-56DD-4E8C-BAE7-11E36616BE3D}"/>
              </a:ext>
            </a:extLst>
          </p:cNvPr>
          <p:cNvSpPr>
            <a:spLocks noChangeArrowheads="1"/>
          </p:cNvSpPr>
          <p:nvPr/>
        </p:nvSpPr>
        <p:spPr bwMode="auto">
          <a:xfrm>
            <a:off x="1391478"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5">
            <a:extLst>
              <a:ext uri="{FF2B5EF4-FFF2-40B4-BE49-F238E27FC236}">
                <a16:creationId xmlns:a16="http://schemas.microsoft.com/office/drawing/2014/main" id="{CE951B9E-10C8-4205-A87B-B8B73BDA43D1}"/>
              </a:ext>
            </a:extLst>
          </p:cNvPr>
          <p:cNvSpPr>
            <a:spLocks noChangeArrowheads="1"/>
          </p:cNvSpPr>
          <p:nvPr/>
        </p:nvSpPr>
        <p:spPr bwMode="auto">
          <a:xfrm>
            <a:off x="407297" y="104087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CuadroTexto 6">
            <a:extLst>
              <a:ext uri="{FF2B5EF4-FFF2-40B4-BE49-F238E27FC236}">
                <a16:creationId xmlns:a16="http://schemas.microsoft.com/office/drawing/2014/main" id="{06870CB8-5AB6-4CD4-A676-E3F82754064B}"/>
              </a:ext>
            </a:extLst>
          </p:cNvPr>
          <p:cNvSpPr txBox="1"/>
          <p:nvPr/>
        </p:nvSpPr>
        <p:spPr>
          <a:xfrm>
            <a:off x="965915" y="1569034"/>
            <a:ext cx="6789420" cy="461665"/>
          </a:xfrm>
          <a:prstGeom prst="rect">
            <a:avLst/>
          </a:prstGeom>
          <a:noFill/>
        </p:spPr>
        <p:txBody>
          <a:bodyPr wrap="square">
            <a:spAutoFit/>
          </a:bodyPr>
          <a:lstStyle/>
          <a:p>
            <a:pPr marL="457200" lvl="1" indent="0" fontAlgn="auto">
              <a:spcBef>
                <a:spcPts val="0"/>
              </a:spcBef>
              <a:spcAft>
                <a:spcPts val="0"/>
              </a:spcAft>
              <a:buNone/>
            </a:pPr>
            <a:r>
              <a:rPr lang="es-EC" sz="2400" b="1" dirty="0">
                <a:solidFill>
                  <a:srgbClr val="000000"/>
                </a:solidFill>
                <a:latin typeface="Arial" panose="020B0604020202020204" pitchFamily="34" charset="0"/>
                <a:cs typeface="Arial" panose="020B0604020202020204" pitchFamily="34" charset="0"/>
              </a:rPr>
              <a:t>EXPERIMIENTO 4 MUJER</a:t>
            </a:r>
            <a:endParaRPr lang="es-ES" sz="2400" dirty="0"/>
          </a:p>
        </p:txBody>
      </p:sp>
      <p:pic>
        <p:nvPicPr>
          <p:cNvPr id="10" name="Imagen 9">
            <a:extLst>
              <a:ext uri="{FF2B5EF4-FFF2-40B4-BE49-F238E27FC236}">
                <a16:creationId xmlns:a16="http://schemas.microsoft.com/office/drawing/2014/main" id="{372AD2B7-5B78-48A7-883B-A7387E239CB2}"/>
              </a:ext>
            </a:extLst>
          </p:cNvPr>
          <p:cNvPicPr/>
          <p:nvPr/>
        </p:nvPicPr>
        <p:blipFill rotWithShape="1">
          <a:blip r:embed="rId3" cstate="print">
            <a:extLst>
              <a:ext uri="{28A0092B-C50C-407E-A947-70E740481C1C}">
                <a14:useLocalDpi xmlns:a14="http://schemas.microsoft.com/office/drawing/2010/main"/>
              </a:ext>
            </a:extLst>
          </a:blip>
          <a:srcRect/>
          <a:stretch/>
        </p:blipFill>
        <p:spPr bwMode="auto">
          <a:xfrm>
            <a:off x="1108710" y="2266048"/>
            <a:ext cx="4671888" cy="2980055"/>
          </a:xfrm>
          <a:prstGeom prst="rect">
            <a:avLst/>
          </a:prstGeom>
          <a:ln>
            <a:noFill/>
          </a:ln>
          <a:extLst>
            <a:ext uri="{53640926-AAD7-44D8-BBD7-CCE9431645EC}">
              <a14:shadowObscured xmlns:a14="http://schemas.microsoft.com/office/drawing/2010/main"/>
            </a:ext>
          </a:extLst>
        </p:spPr>
      </p:pic>
      <p:pic>
        <p:nvPicPr>
          <p:cNvPr id="11" name="Imagen 10">
            <a:extLst>
              <a:ext uri="{FF2B5EF4-FFF2-40B4-BE49-F238E27FC236}">
                <a16:creationId xmlns:a16="http://schemas.microsoft.com/office/drawing/2014/main" id="{31E1B4AB-5CDA-45C1-AB18-C73D663E942E}"/>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6096000" y="2343676"/>
            <a:ext cx="4987290" cy="29800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6810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12594" y="748910"/>
            <a:ext cx="7907934"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Entrenamiento y Validación de la Red</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24</a:t>
            </a:r>
            <a:endParaRPr lang="es-ES" dirty="0"/>
          </a:p>
        </p:txBody>
      </p:sp>
      <p:sp>
        <p:nvSpPr>
          <p:cNvPr id="3" name="Rectangle 4">
            <a:extLst>
              <a:ext uri="{FF2B5EF4-FFF2-40B4-BE49-F238E27FC236}">
                <a16:creationId xmlns:a16="http://schemas.microsoft.com/office/drawing/2014/main" id="{2BFBEE38-56DD-4E8C-BAE7-11E36616BE3D}"/>
              </a:ext>
            </a:extLst>
          </p:cNvPr>
          <p:cNvSpPr>
            <a:spLocks noChangeArrowheads="1"/>
          </p:cNvSpPr>
          <p:nvPr/>
        </p:nvSpPr>
        <p:spPr bwMode="auto">
          <a:xfrm>
            <a:off x="1391478"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5">
            <a:extLst>
              <a:ext uri="{FF2B5EF4-FFF2-40B4-BE49-F238E27FC236}">
                <a16:creationId xmlns:a16="http://schemas.microsoft.com/office/drawing/2014/main" id="{CE951B9E-10C8-4205-A87B-B8B73BDA43D1}"/>
              </a:ext>
            </a:extLst>
          </p:cNvPr>
          <p:cNvSpPr>
            <a:spLocks noChangeArrowheads="1"/>
          </p:cNvSpPr>
          <p:nvPr/>
        </p:nvSpPr>
        <p:spPr bwMode="auto">
          <a:xfrm>
            <a:off x="407297" y="104087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CuadroTexto 6">
            <a:extLst>
              <a:ext uri="{FF2B5EF4-FFF2-40B4-BE49-F238E27FC236}">
                <a16:creationId xmlns:a16="http://schemas.microsoft.com/office/drawing/2014/main" id="{06870CB8-5AB6-4CD4-A676-E3F82754064B}"/>
              </a:ext>
            </a:extLst>
          </p:cNvPr>
          <p:cNvSpPr txBox="1"/>
          <p:nvPr/>
        </p:nvSpPr>
        <p:spPr>
          <a:xfrm>
            <a:off x="965915" y="1569034"/>
            <a:ext cx="6789420" cy="461665"/>
          </a:xfrm>
          <a:prstGeom prst="rect">
            <a:avLst/>
          </a:prstGeom>
          <a:noFill/>
        </p:spPr>
        <p:txBody>
          <a:bodyPr wrap="square">
            <a:spAutoFit/>
          </a:bodyPr>
          <a:lstStyle/>
          <a:p>
            <a:pPr marL="457200" lvl="1" indent="0" fontAlgn="auto">
              <a:spcBef>
                <a:spcPts val="0"/>
              </a:spcBef>
              <a:spcAft>
                <a:spcPts val="0"/>
              </a:spcAft>
              <a:buNone/>
            </a:pPr>
            <a:r>
              <a:rPr lang="es-EC" sz="2400" b="1" dirty="0">
                <a:solidFill>
                  <a:srgbClr val="000000"/>
                </a:solidFill>
                <a:latin typeface="Arial" panose="020B0604020202020204" pitchFamily="34" charset="0"/>
                <a:cs typeface="Arial" panose="020B0604020202020204" pitchFamily="34" charset="0"/>
              </a:rPr>
              <a:t>EXPERIMIENTO 5 MUJER</a:t>
            </a:r>
            <a:endParaRPr lang="es-ES" sz="2400" dirty="0"/>
          </a:p>
        </p:txBody>
      </p:sp>
      <p:pic>
        <p:nvPicPr>
          <p:cNvPr id="9" name="Imagen 8">
            <a:extLst>
              <a:ext uri="{FF2B5EF4-FFF2-40B4-BE49-F238E27FC236}">
                <a16:creationId xmlns:a16="http://schemas.microsoft.com/office/drawing/2014/main" id="{58DA8B23-10CA-4C4C-8FC9-95836D883F5A}"/>
              </a:ext>
            </a:extLst>
          </p:cNvPr>
          <p:cNvPicPr/>
          <p:nvPr/>
        </p:nvPicPr>
        <p:blipFill rotWithShape="1">
          <a:blip r:embed="rId3" cstate="print">
            <a:extLst>
              <a:ext uri="{28A0092B-C50C-407E-A947-70E740481C1C}">
                <a14:useLocalDpi xmlns:a14="http://schemas.microsoft.com/office/drawing/2010/main"/>
              </a:ext>
            </a:extLst>
          </a:blip>
          <a:srcRect/>
          <a:stretch/>
        </p:blipFill>
        <p:spPr bwMode="auto">
          <a:xfrm>
            <a:off x="1108710" y="2266048"/>
            <a:ext cx="4815839" cy="3022918"/>
          </a:xfrm>
          <a:prstGeom prst="rect">
            <a:avLst/>
          </a:prstGeom>
          <a:ln>
            <a:noFill/>
          </a:ln>
          <a:extLst>
            <a:ext uri="{53640926-AAD7-44D8-BBD7-CCE9431645EC}">
              <a14:shadowObscured xmlns:a14="http://schemas.microsoft.com/office/drawing/2010/main"/>
            </a:ext>
          </a:extLst>
        </p:spPr>
      </p:pic>
      <p:pic>
        <p:nvPicPr>
          <p:cNvPr id="12" name="Imagen 11">
            <a:extLst>
              <a:ext uri="{FF2B5EF4-FFF2-40B4-BE49-F238E27FC236}">
                <a16:creationId xmlns:a16="http://schemas.microsoft.com/office/drawing/2014/main" id="{9901A349-544C-4CC5-B07A-93AC44D930A4}"/>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6024880" y="2270811"/>
            <a:ext cx="5058410" cy="30181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83424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728163" y="2848393"/>
            <a:ext cx="6938566" cy="646331"/>
          </a:xfrm>
          <a:prstGeom prst="rect">
            <a:avLst/>
          </a:prstGeom>
        </p:spPr>
        <p:txBody>
          <a:bodyPr wrap="none">
            <a:spAutoFit/>
          </a:bodyPr>
          <a:lstStyle/>
          <a:p>
            <a:pPr lvl="1"/>
            <a:r>
              <a:rPr lang="es-EC" sz="3600" b="1" dirty="0">
                <a:latin typeface="+mj-lt"/>
                <a:cs typeface="Calibri" panose="020F0502020204030204" pitchFamily="34" charset="0"/>
              </a:rPr>
              <a:t>ANÁLISIS DE RESULTADOS </a:t>
            </a:r>
          </a:p>
        </p:txBody>
      </p:sp>
      <p:sp>
        <p:nvSpPr>
          <p:cNvPr id="3" name="CuadroTexto 2"/>
          <p:cNvSpPr txBox="1"/>
          <p:nvPr/>
        </p:nvSpPr>
        <p:spPr>
          <a:xfrm>
            <a:off x="283334" y="6337417"/>
            <a:ext cx="682581" cy="400110"/>
          </a:xfrm>
          <a:prstGeom prst="rect">
            <a:avLst/>
          </a:prstGeom>
          <a:noFill/>
        </p:spPr>
        <p:txBody>
          <a:bodyPr wrap="square" rtlCol="0">
            <a:spAutoFit/>
          </a:bodyPr>
          <a:lstStyle/>
          <a:p>
            <a:r>
              <a:rPr lang="es-EC" sz="2000" dirty="0"/>
              <a:t>37</a:t>
            </a:r>
            <a:endParaRPr lang="es-ES" dirty="0"/>
          </a:p>
        </p:txBody>
      </p:sp>
    </p:spTree>
    <p:extLst>
      <p:ext uri="{BB962C8B-B14F-4D97-AF65-F5344CB8AC3E}">
        <p14:creationId xmlns:p14="http://schemas.microsoft.com/office/powerpoint/2010/main" val="2805115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512083" y="714881"/>
            <a:ext cx="10525638"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Resultados clasificador de emociones de hombres</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38</a:t>
            </a:r>
            <a:endParaRPr lang="es-ES" dirty="0"/>
          </a:p>
        </p:txBody>
      </p:sp>
      <p:sp>
        <p:nvSpPr>
          <p:cNvPr id="11" name="CuadroTexto 10">
            <a:extLst>
              <a:ext uri="{FF2B5EF4-FFF2-40B4-BE49-F238E27FC236}">
                <a16:creationId xmlns:a16="http://schemas.microsoft.com/office/drawing/2014/main" id="{BBB96BD0-CD12-4031-B3DD-B57BAB92D15C}"/>
              </a:ext>
            </a:extLst>
          </p:cNvPr>
          <p:cNvSpPr txBox="1"/>
          <p:nvPr/>
        </p:nvSpPr>
        <p:spPr>
          <a:xfrm>
            <a:off x="965915" y="1394461"/>
            <a:ext cx="10761265" cy="1015663"/>
          </a:xfrm>
          <a:prstGeom prst="rect">
            <a:avLst/>
          </a:prstGeom>
          <a:noFill/>
        </p:spPr>
        <p:txBody>
          <a:bodyPr wrap="square">
            <a:spAutoFit/>
          </a:bodyPr>
          <a:lstStyle/>
          <a:p>
            <a:r>
              <a:rPr lang="es-EC" sz="2000" dirty="0"/>
              <a:t>El experimento 1 mide el desempeño que tiene el clasificador con 10 capas convolucionales y un optimizador de Adam de tamaño 32. Los resultados que se obtiene de la red neuronal presentan un error de entrenamiento de 0,10 % y un error de validación de 7,69 %.</a:t>
            </a:r>
          </a:p>
        </p:txBody>
      </p:sp>
      <p:pic>
        <p:nvPicPr>
          <p:cNvPr id="13" name="Imagen 12">
            <a:extLst>
              <a:ext uri="{FF2B5EF4-FFF2-40B4-BE49-F238E27FC236}">
                <a16:creationId xmlns:a16="http://schemas.microsoft.com/office/drawing/2014/main" id="{55D22C10-A42A-4B6A-B4D7-E30ABB39F42D}"/>
              </a:ext>
            </a:extLst>
          </p:cNvPr>
          <p:cNvPicPr>
            <a:picLocks noChangeAspect="1"/>
          </p:cNvPicPr>
          <p:nvPr/>
        </p:nvPicPr>
        <p:blipFill>
          <a:blip r:embed="rId2"/>
          <a:stretch>
            <a:fillRect/>
          </a:stretch>
        </p:blipFill>
        <p:spPr>
          <a:xfrm>
            <a:off x="2645861" y="2504929"/>
            <a:ext cx="6900277" cy="3543385"/>
          </a:xfrm>
          <a:prstGeom prst="rect">
            <a:avLst/>
          </a:prstGeom>
        </p:spPr>
      </p:pic>
    </p:spTree>
    <p:extLst>
      <p:ext uri="{BB962C8B-B14F-4D97-AF65-F5344CB8AC3E}">
        <p14:creationId xmlns:p14="http://schemas.microsoft.com/office/powerpoint/2010/main" val="32727105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512083" y="714881"/>
            <a:ext cx="10525638"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Resultados clasificador de emociones de hombres</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38</a:t>
            </a:r>
            <a:endParaRPr lang="es-ES" dirty="0"/>
          </a:p>
        </p:txBody>
      </p:sp>
      <p:sp>
        <p:nvSpPr>
          <p:cNvPr id="11" name="CuadroTexto 10">
            <a:extLst>
              <a:ext uri="{FF2B5EF4-FFF2-40B4-BE49-F238E27FC236}">
                <a16:creationId xmlns:a16="http://schemas.microsoft.com/office/drawing/2014/main" id="{BBB96BD0-CD12-4031-B3DD-B57BAB92D15C}"/>
              </a:ext>
            </a:extLst>
          </p:cNvPr>
          <p:cNvSpPr txBox="1"/>
          <p:nvPr/>
        </p:nvSpPr>
        <p:spPr>
          <a:xfrm>
            <a:off x="965915" y="1394461"/>
            <a:ext cx="10761265" cy="1015663"/>
          </a:xfrm>
          <a:prstGeom prst="rect">
            <a:avLst/>
          </a:prstGeom>
          <a:noFill/>
        </p:spPr>
        <p:txBody>
          <a:bodyPr wrap="square">
            <a:spAutoFit/>
          </a:bodyPr>
          <a:lstStyle/>
          <a:p>
            <a:r>
              <a:rPr lang="es-EC" sz="2000" dirty="0"/>
              <a:t> El experimento 2 mide el desempeño que tiene el clasificador con 10 capas convolucionales y un optimizador de Adam de tamaño 128. Los resultados que se obtiene de la red neuronal presentan un error de entrenamiento de 0,38 % y un error de validación de 12,19 %.</a:t>
            </a:r>
          </a:p>
        </p:txBody>
      </p:sp>
      <p:pic>
        <p:nvPicPr>
          <p:cNvPr id="3" name="Imagen 2">
            <a:extLst>
              <a:ext uri="{FF2B5EF4-FFF2-40B4-BE49-F238E27FC236}">
                <a16:creationId xmlns:a16="http://schemas.microsoft.com/office/drawing/2014/main" id="{4EBBD776-3A79-4A3A-A388-69BD87F711E6}"/>
              </a:ext>
            </a:extLst>
          </p:cNvPr>
          <p:cNvPicPr>
            <a:picLocks noChangeAspect="1"/>
          </p:cNvPicPr>
          <p:nvPr/>
        </p:nvPicPr>
        <p:blipFill>
          <a:blip r:embed="rId2"/>
          <a:stretch>
            <a:fillRect/>
          </a:stretch>
        </p:blipFill>
        <p:spPr>
          <a:xfrm>
            <a:off x="2752725" y="2559001"/>
            <a:ext cx="6686550" cy="3441606"/>
          </a:xfrm>
          <a:prstGeom prst="rect">
            <a:avLst/>
          </a:prstGeom>
        </p:spPr>
      </p:pic>
    </p:spTree>
    <p:extLst>
      <p:ext uri="{BB962C8B-B14F-4D97-AF65-F5344CB8AC3E}">
        <p14:creationId xmlns:p14="http://schemas.microsoft.com/office/powerpoint/2010/main" val="20787619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512083" y="714881"/>
            <a:ext cx="10525638"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Resultados clasificador de emociones de hombres</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38</a:t>
            </a:r>
            <a:endParaRPr lang="es-ES" dirty="0"/>
          </a:p>
        </p:txBody>
      </p:sp>
      <p:sp>
        <p:nvSpPr>
          <p:cNvPr id="11" name="CuadroTexto 10">
            <a:extLst>
              <a:ext uri="{FF2B5EF4-FFF2-40B4-BE49-F238E27FC236}">
                <a16:creationId xmlns:a16="http://schemas.microsoft.com/office/drawing/2014/main" id="{BBB96BD0-CD12-4031-B3DD-B57BAB92D15C}"/>
              </a:ext>
            </a:extLst>
          </p:cNvPr>
          <p:cNvSpPr txBox="1"/>
          <p:nvPr/>
        </p:nvSpPr>
        <p:spPr>
          <a:xfrm>
            <a:off x="965915" y="1394461"/>
            <a:ext cx="10761265" cy="1015663"/>
          </a:xfrm>
          <a:prstGeom prst="rect">
            <a:avLst/>
          </a:prstGeom>
          <a:noFill/>
        </p:spPr>
        <p:txBody>
          <a:bodyPr wrap="square">
            <a:spAutoFit/>
          </a:bodyPr>
          <a:lstStyle/>
          <a:p>
            <a:r>
              <a:rPr lang="es-EC" sz="2000" dirty="0"/>
              <a:t> El experimento 3 mide el desempeño que tiene el clasificador con 5 capas convolucionales y un optimizador de Adam de tamaño 32. Los resultados que se obtiene de la red neuronal presentan un error de entrenamiento de 0 % y un error de validación de 10,35 %.</a:t>
            </a:r>
          </a:p>
        </p:txBody>
      </p:sp>
      <p:pic>
        <p:nvPicPr>
          <p:cNvPr id="4" name="Imagen 3">
            <a:extLst>
              <a:ext uri="{FF2B5EF4-FFF2-40B4-BE49-F238E27FC236}">
                <a16:creationId xmlns:a16="http://schemas.microsoft.com/office/drawing/2014/main" id="{54222950-0DD3-464D-BABA-CAC9BFF546A4}"/>
              </a:ext>
            </a:extLst>
          </p:cNvPr>
          <p:cNvPicPr>
            <a:picLocks noChangeAspect="1"/>
          </p:cNvPicPr>
          <p:nvPr/>
        </p:nvPicPr>
        <p:blipFill>
          <a:blip r:embed="rId2"/>
          <a:stretch>
            <a:fillRect/>
          </a:stretch>
        </p:blipFill>
        <p:spPr>
          <a:xfrm>
            <a:off x="2410195" y="2504929"/>
            <a:ext cx="6725308" cy="3412001"/>
          </a:xfrm>
          <a:prstGeom prst="rect">
            <a:avLst/>
          </a:prstGeom>
        </p:spPr>
      </p:pic>
    </p:spTree>
    <p:extLst>
      <p:ext uri="{BB962C8B-B14F-4D97-AF65-F5344CB8AC3E}">
        <p14:creationId xmlns:p14="http://schemas.microsoft.com/office/powerpoint/2010/main" val="13605263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512083" y="714881"/>
            <a:ext cx="10525638"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Resultados clasificador de emociones de hombres</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38</a:t>
            </a:r>
            <a:endParaRPr lang="es-ES" dirty="0"/>
          </a:p>
        </p:txBody>
      </p:sp>
      <p:sp>
        <p:nvSpPr>
          <p:cNvPr id="11" name="CuadroTexto 10">
            <a:extLst>
              <a:ext uri="{FF2B5EF4-FFF2-40B4-BE49-F238E27FC236}">
                <a16:creationId xmlns:a16="http://schemas.microsoft.com/office/drawing/2014/main" id="{BBB96BD0-CD12-4031-B3DD-B57BAB92D15C}"/>
              </a:ext>
            </a:extLst>
          </p:cNvPr>
          <p:cNvSpPr txBox="1"/>
          <p:nvPr/>
        </p:nvSpPr>
        <p:spPr>
          <a:xfrm>
            <a:off x="965915" y="1394461"/>
            <a:ext cx="10761265" cy="1015663"/>
          </a:xfrm>
          <a:prstGeom prst="rect">
            <a:avLst/>
          </a:prstGeom>
          <a:noFill/>
        </p:spPr>
        <p:txBody>
          <a:bodyPr wrap="square">
            <a:spAutoFit/>
          </a:bodyPr>
          <a:lstStyle/>
          <a:p>
            <a:r>
              <a:rPr lang="es-EC" sz="2000" dirty="0"/>
              <a:t> El experimento 4 mide el desempeño que tiene el clasificador con 5 capas convolucionales y un optimizador de Adam de tamaño 128. Los resultados que se obtiene de la red neuronal presentan un error de entrenamiento de 0,09 % y un error de validación de 10,63 %.</a:t>
            </a:r>
          </a:p>
        </p:txBody>
      </p:sp>
      <p:pic>
        <p:nvPicPr>
          <p:cNvPr id="3" name="Imagen 2">
            <a:extLst>
              <a:ext uri="{FF2B5EF4-FFF2-40B4-BE49-F238E27FC236}">
                <a16:creationId xmlns:a16="http://schemas.microsoft.com/office/drawing/2014/main" id="{8BFDB9B3-93B4-4C47-9FC8-5434F43BF2EF}"/>
              </a:ext>
            </a:extLst>
          </p:cNvPr>
          <p:cNvPicPr>
            <a:picLocks noChangeAspect="1"/>
          </p:cNvPicPr>
          <p:nvPr/>
        </p:nvPicPr>
        <p:blipFill>
          <a:blip r:embed="rId2"/>
          <a:stretch>
            <a:fillRect/>
          </a:stretch>
        </p:blipFill>
        <p:spPr>
          <a:xfrm>
            <a:off x="2205515" y="2504929"/>
            <a:ext cx="7138774" cy="3540130"/>
          </a:xfrm>
          <a:prstGeom prst="rect">
            <a:avLst/>
          </a:prstGeom>
        </p:spPr>
      </p:pic>
    </p:spTree>
    <p:extLst>
      <p:ext uri="{BB962C8B-B14F-4D97-AF65-F5344CB8AC3E}">
        <p14:creationId xmlns:p14="http://schemas.microsoft.com/office/powerpoint/2010/main" val="1600391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512083" y="714881"/>
            <a:ext cx="10525638"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Resultados clasificador de emociones de hombres</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38</a:t>
            </a:r>
            <a:endParaRPr lang="es-ES" dirty="0"/>
          </a:p>
        </p:txBody>
      </p:sp>
      <p:sp>
        <p:nvSpPr>
          <p:cNvPr id="11" name="CuadroTexto 10">
            <a:extLst>
              <a:ext uri="{FF2B5EF4-FFF2-40B4-BE49-F238E27FC236}">
                <a16:creationId xmlns:a16="http://schemas.microsoft.com/office/drawing/2014/main" id="{BBB96BD0-CD12-4031-B3DD-B57BAB92D15C}"/>
              </a:ext>
            </a:extLst>
          </p:cNvPr>
          <p:cNvSpPr txBox="1"/>
          <p:nvPr/>
        </p:nvSpPr>
        <p:spPr>
          <a:xfrm>
            <a:off x="708661" y="1299657"/>
            <a:ext cx="11018520" cy="1323439"/>
          </a:xfrm>
          <a:prstGeom prst="rect">
            <a:avLst/>
          </a:prstGeom>
          <a:noFill/>
        </p:spPr>
        <p:txBody>
          <a:bodyPr wrap="square">
            <a:spAutoFit/>
          </a:bodyPr>
          <a:lstStyle/>
          <a:p>
            <a:r>
              <a:rPr lang="es-EC" sz="2000" dirty="0"/>
              <a:t> El experimento 5 mide el desempeño que tiene el clasificador con la base de datos original de la Srita. Evelyn Flores (MARLEY, 2019) con 5 capas convolucionales y un optimizador de Adam de tamaño 128. Los resultados que se obtiene de la red neuronal presentan un error de entrenamiento de 0 % y un error de validación de 3,79 %.</a:t>
            </a:r>
          </a:p>
        </p:txBody>
      </p:sp>
      <p:pic>
        <p:nvPicPr>
          <p:cNvPr id="4" name="Imagen 3">
            <a:extLst>
              <a:ext uri="{FF2B5EF4-FFF2-40B4-BE49-F238E27FC236}">
                <a16:creationId xmlns:a16="http://schemas.microsoft.com/office/drawing/2014/main" id="{EE1A0A0C-4739-46C2-A6DA-D9990D8C2F25}"/>
              </a:ext>
            </a:extLst>
          </p:cNvPr>
          <p:cNvPicPr>
            <a:picLocks noChangeAspect="1"/>
          </p:cNvPicPr>
          <p:nvPr/>
        </p:nvPicPr>
        <p:blipFill>
          <a:blip r:embed="rId2"/>
          <a:stretch>
            <a:fillRect/>
          </a:stretch>
        </p:blipFill>
        <p:spPr>
          <a:xfrm>
            <a:off x="2493649" y="2623096"/>
            <a:ext cx="6562506" cy="3267581"/>
          </a:xfrm>
          <a:prstGeom prst="rect">
            <a:avLst/>
          </a:prstGeom>
        </p:spPr>
      </p:pic>
    </p:spTree>
    <p:extLst>
      <p:ext uri="{BB962C8B-B14F-4D97-AF65-F5344CB8AC3E}">
        <p14:creationId xmlns:p14="http://schemas.microsoft.com/office/powerpoint/2010/main" val="39734358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512083" y="714881"/>
            <a:ext cx="10366941"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Resultados clasificador de emociones de mujeres</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38</a:t>
            </a:r>
            <a:endParaRPr lang="es-ES" dirty="0"/>
          </a:p>
        </p:txBody>
      </p:sp>
      <p:sp>
        <p:nvSpPr>
          <p:cNvPr id="11" name="CuadroTexto 10">
            <a:extLst>
              <a:ext uri="{FF2B5EF4-FFF2-40B4-BE49-F238E27FC236}">
                <a16:creationId xmlns:a16="http://schemas.microsoft.com/office/drawing/2014/main" id="{BBB96BD0-CD12-4031-B3DD-B57BAB92D15C}"/>
              </a:ext>
            </a:extLst>
          </p:cNvPr>
          <p:cNvSpPr txBox="1"/>
          <p:nvPr/>
        </p:nvSpPr>
        <p:spPr>
          <a:xfrm>
            <a:off x="708661" y="1299657"/>
            <a:ext cx="11018520" cy="1015663"/>
          </a:xfrm>
          <a:prstGeom prst="rect">
            <a:avLst/>
          </a:prstGeom>
          <a:noFill/>
        </p:spPr>
        <p:txBody>
          <a:bodyPr wrap="square">
            <a:spAutoFit/>
          </a:bodyPr>
          <a:lstStyle/>
          <a:p>
            <a:r>
              <a:rPr lang="es-EC" sz="2000" dirty="0"/>
              <a:t> El experimento 1 mide el desempeño que tiene el clasificador con 10 capas convolucionales y un optimizador de Adam de tamaño 32. Los resultados que se obtiene de la red neuronal presentan un error de entrenamiento de 0% y un error de validación de 4,28 %.</a:t>
            </a:r>
          </a:p>
        </p:txBody>
      </p:sp>
      <p:pic>
        <p:nvPicPr>
          <p:cNvPr id="3" name="Imagen 2">
            <a:extLst>
              <a:ext uri="{FF2B5EF4-FFF2-40B4-BE49-F238E27FC236}">
                <a16:creationId xmlns:a16="http://schemas.microsoft.com/office/drawing/2014/main" id="{66A34E75-A27D-4A76-8EA0-FA432D528A3C}"/>
              </a:ext>
            </a:extLst>
          </p:cNvPr>
          <p:cNvPicPr>
            <a:picLocks noChangeAspect="1"/>
          </p:cNvPicPr>
          <p:nvPr/>
        </p:nvPicPr>
        <p:blipFill>
          <a:blip r:embed="rId2"/>
          <a:stretch>
            <a:fillRect/>
          </a:stretch>
        </p:blipFill>
        <p:spPr>
          <a:xfrm>
            <a:off x="2152650" y="2445502"/>
            <a:ext cx="6890901" cy="3596503"/>
          </a:xfrm>
          <a:prstGeom prst="rect">
            <a:avLst/>
          </a:prstGeom>
        </p:spPr>
      </p:pic>
    </p:spTree>
    <p:extLst>
      <p:ext uri="{BB962C8B-B14F-4D97-AF65-F5344CB8AC3E}">
        <p14:creationId xmlns:p14="http://schemas.microsoft.com/office/powerpoint/2010/main" val="39364475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512083" y="714881"/>
            <a:ext cx="10366941"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Resultados clasificador de emociones de mujeres</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38</a:t>
            </a:r>
            <a:endParaRPr lang="es-ES" dirty="0"/>
          </a:p>
        </p:txBody>
      </p:sp>
      <p:sp>
        <p:nvSpPr>
          <p:cNvPr id="11" name="CuadroTexto 10">
            <a:extLst>
              <a:ext uri="{FF2B5EF4-FFF2-40B4-BE49-F238E27FC236}">
                <a16:creationId xmlns:a16="http://schemas.microsoft.com/office/drawing/2014/main" id="{BBB96BD0-CD12-4031-B3DD-B57BAB92D15C}"/>
              </a:ext>
            </a:extLst>
          </p:cNvPr>
          <p:cNvSpPr txBox="1"/>
          <p:nvPr/>
        </p:nvSpPr>
        <p:spPr>
          <a:xfrm>
            <a:off x="708661" y="1299657"/>
            <a:ext cx="11018520" cy="1015663"/>
          </a:xfrm>
          <a:prstGeom prst="rect">
            <a:avLst/>
          </a:prstGeom>
          <a:noFill/>
        </p:spPr>
        <p:txBody>
          <a:bodyPr wrap="square">
            <a:spAutoFit/>
          </a:bodyPr>
          <a:lstStyle/>
          <a:p>
            <a:r>
              <a:rPr lang="es-EC" sz="2000" dirty="0"/>
              <a:t>El experimento 2 mide el desempeño que tiene el clasificador con 10 capas convolucionales y un optimizador de Adam de tamaño 128. Los resultados que se obtiene de la red neuronal presentan un error de entrenamiento de 0 % y un error de validación de 6,40 %.</a:t>
            </a:r>
          </a:p>
        </p:txBody>
      </p:sp>
      <p:pic>
        <p:nvPicPr>
          <p:cNvPr id="4" name="Imagen 3">
            <a:extLst>
              <a:ext uri="{FF2B5EF4-FFF2-40B4-BE49-F238E27FC236}">
                <a16:creationId xmlns:a16="http://schemas.microsoft.com/office/drawing/2014/main" id="{2C9406AE-FDC1-4EAF-9C01-7324A95E6F95}"/>
              </a:ext>
            </a:extLst>
          </p:cNvPr>
          <p:cNvPicPr>
            <a:picLocks noChangeAspect="1"/>
          </p:cNvPicPr>
          <p:nvPr/>
        </p:nvPicPr>
        <p:blipFill>
          <a:blip r:embed="rId2"/>
          <a:stretch>
            <a:fillRect/>
          </a:stretch>
        </p:blipFill>
        <p:spPr>
          <a:xfrm>
            <a:off x="2550695" y="2315320"/>
            <a:ext cx="6926920" cy="3536839"/>
          </a:xfrm>
          <a:prstGeom prst="rect">
            <a:avLst/>
          </a:prstGeom>
        </p:spPr>
      </p:pic>
    </p:spTree>
    <p:extLst>
      <p:ext uri="{BB962C8B-B14F-4D97-AF65-F5344CB8AC3E}">
        <p14:creationId xmlns:p14="http://schemas.microsoft.com/office/powerpoint/2010/main" val="1719300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CA8F3E5-8C82-4213-867F-B0A3C26F6CC5}"/>
              </a:ext>
            </a:extLst>
          </p:cNvPr>
          <p:cNvSpPr>
            <a:spLocks noGrp="1"/>
          </p:cNvSpPr>
          <p:nvPr>
            <p:ph idx="1"/>
          </p:nvPr>
        </p:nvSpPr>
        <p:spPr>
          <a:xfrm>
            <a:off x="1981200" y="1772817"/>
            <a:ext cx="8229600" cy="4525963"/>
          </a:xfrm>
        </p:spPr>
        <p:txBody>
          <a:bodyPr>
            <a:normAutofit/>
          </a:bodyPr>
          <a:lstStyle/>
          <a:p>
            <a:pPr marL="171450" lvl="1" indent="0" algn="just">
              <a:buNone/>
            </a:pPr>
            <a:r>
              <a:rPr lang="es-419" kern="1200" dirty="0">
                <a:solidFill>
                  <a:schemeClr val="tx1"/>
                </a:solidFill>
                <a:latin typeface="Arial" panose="020B0604020202020204" pitchFamily="34" charset="0"/>
                <a:ea typeface="+mn-ea"/>
                <a:cs typeface="Arial" panose="020B0604020202020204" pitchFamily="34" charset="0"/>
              </a:rPr>
              <a:t>El presente trabajo de titulación investiga y desarrolla un algoritmo de reconocimiento de cuatro emociones como la felicidad, el enojo, el miedo y la tristeza utilizando el método de aprendizaje profundo (Deep Learning). Para la detección de las emociones se utilizó 640 audios que se reparte equitativamente ente hombre y mujer y para el entrenamiento de la red neuronal se utilizó el software </a:t>
            </a:r>
            <a:r>
              <a:rPr lang="es-EC" kern="1200" dirty="0">
                <a:solidFill>
                  <a:schemeClr val="tx1"/>
                </a:solidFill>
                <a:latin typeface="Arial" panose="020B0604020202020204" pitchFamily="34" charset="0"/>
                <a:ea typeface="+mn-ea"/>
                <a:cs typeface="Arial" panose="020B0604020202020204" pitchFamily="34" charset="0"/>
              </a:rPr>
              <a:t>Matlab®</a:t>
            </a:r>
          </a:p>
        </p:txBody>
      </p:sp>
      <p:sp>
        <p:nvSpPr>
          <p:cNvPr id="6" name="Rectángulo 5"/>
          <p:cNvSpPr/>
          <p:nvPr/>
        </p:nvSpPr>
        <p:spPr>
          <a:xfrm>
            <a:off x="1703512" y="980729"/>
            <a:ext cx="2763898"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RESUMEN</a:t>
            </a:r>
          </a:p>
        </p:txBody>
      </p:sp>
      <p:sp>
        <p:nvSpPr>
          <p:cNvPr id="4" name="CuadroTexto 3"/>
          <p:cNvSpPr txBox="1"/>
          <p:nvPr/>
        </p:nvSpPr>
        <p:spPr>
          <a:xfrm>
            <a:off x="283334" y="6337417"/>
            <a:ext cx="682581" cy="400110"/>
          </a:xfrm>
          <a:prstGeom prst="rect">
            <a:avLst/>
          </a:prstGeom>
          <a:noFill/>
        </p:spPr>
        <p:txBody>
          <a:bodyPr wrap="square" rtlCol="0">
            <a:spAutoFit/>
          </a:bodyPr>
          <a:lstStyle/>
          <a:p>
            <a:r>
              <a:rPr lang="es-EC" sz="2000" dirty="0"/>
              <a:t>3</a:t>
            </a:r>
            <a:endParaRPr lang="es-ES" dirty="0"/>
          </a:p>
        </p:txBody>
      </p:sp>
    </p:spTree>
    <p:extLst>
      <p:ext uri="{BB962C8B-B14F-4D97-AF65-F5344CB8AC3E}">
        <p14:creationId xmlns:p14="http://schemas.microsoft.com/office/powerpoint/2010/main" val="28700141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512083" y="714881"/>
            <a:ext cx="10366941"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Resultados clasificador de emociones de mujeres</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38</a:t>
            </a:r>
            <a:endParaRPr lang="es-ES" dirty="0"/>
          </a:p>
        </p:txBody>
      </p:sp>
      <p:sp>
        <p:nvSpPr>
          <p:cNvPr id="11" name="CuadroTexto 10">
            <a:extLst>
              <a:ext uri="{FF2B5EF4-FFF2-40B4-BE49-F238E27FC236}">
                <a16:creationId xmlns:a16="http://schemas.microsoft.com/office/drawing/2014/main" id="{BBB96BD0-CD12-4031-B3DD-B57BAB92D15C}"/>
              </a:ext>
            </a:extLst>
          </p:cNvPr>
          <p:cNvSpPr txBox="1"/>
          <p:nvPr/>
        </p:nvSpPr>
        <p:spPr>
          <a:xfrm>
            <a:off x="708661" y="1299657"/>
            <a:ext cx="11018520" cy="1015663"/>
          </a:xfrm>
          <a:prstGeom prst="rect">
            <a:avLst/>
          </a:prstGeom>
          <a:noFill/>
        </p:spPr>
        <p:txBody>
          <a:bodyPr wrap="square">
            <a:spAutoFit/>
          </a:bodyPr>
          <a:lstStyle/>
          <a:p>
            <a:r>
              <a:rPr lang="es-EC" sz="2000" dirty="0"/>
              <a:t>El experimento 3 mide el desempeño que tiene el clasificador con 5 capas convolucionales y un optimizador de Adam de tamaño 32. Los resultados que se obtiene de la red neuronal presentan un error de entrenamiento de 0 % y un error de validación de 6.04 %.</a:t>
            </a:r>
          </a:p>
        </p:txBody>
      </p:sp>
      <p:pic>
        <p:nvPicPr>
          <p:cNvPr id="3" name="Imagen 2">
            <a:extLst>
              <a:ext uri="{FF2B5EF4-FFF2-40B4-BE49-F238E27FC236}">
                <a16:creationId xmlns:a16="http://schemas.microsoft.com/office/drawing/2014/main" id="{7F453547-063F-43CD-B88F-838DB9D1007C}"/>
              </a:ext>
            </a:extLst>
          </p:cNvPr>
          <p:cNvPicPr>
            <a:picLocks noChangeAspect="1"/>
          </p:cNvPicPr>
          <p:nvPr/>
        </p:nvPicPr>
        <p:blipFill>
          <a:blip r:embed="rId2"/>
          <a:stretch>
            <a:fillRect/>
          </a:stretch>
        </p:blipFill>
        <p:spPr>
          <a:xfrm>
            <a:off x="2223135" y="2396937"/>
            <a:ext cx="6995160" cy="3497580"/>
          </a:xfrm>
          <a:prstGeom prst="rect">
            <a:avLst/>
          </a:prstGeom>
        </p:spPr>
      </p:pic>
    </p:spTree>
    <p:extLst>
      <p:ext uri="{BB962C8B-B14F-4D97-AF65-F5344CB8AC3E}">
        <p14:creationId xmlns:p14="http://schemas.microsoft.com/office/powerpoint/2010/main" val="33730970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512083" y="714881"/>
            <a:ext cx="10366941"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Resultados clasificador de emociones de mujeres</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38</a:t>
            </a:r>
            <a:endParaRPr lang="es-ES" dirty="0"/>
          </a:p>
        </p:txBody>
      </p:sp>
      <p:sp>
        <p:nvSpPr>
          <p:cNvPr id="11" name="CuadroTexto 10">
            <a:extLst>
              <a:ext uri="{FF2B5EF4-FFF2-40B4-BE49-F238E27FC236}">
                <a16:creationId xmlns:a16="http://schemas.microsoft.com/office/drawing/2014/main" id="{BBB96BD0-CD12-4031-B3DD-B57BAB92D15C}"/>
              </a:ext>
            </a:extLst>
          </p:cNvPr>
          <p:cNvSpPr txBox="1"/>
          <p:nvPr/>
        </p:nvSpPr>
        <p:spPr>
          <a:xfrm>
            <a:off x="708661" y="1299657"/>
            <a:ext cx="11018520" cy="1015663"/>
          </a:xfrm>
          <a:prstGeom prst="rect">
            <a:avLst/>
          </a:prstGeom>
          <a:noFill/>
        </p:spPr>
        <p:txBody>
          <a:bodyPr wrap="square">
            <a:spAutoFit/>
          </a:bodyPr>
          <a:lstStyle/>
          <a:p>
            <a:r>
              <a:rPr lang="es-EC" sz="2000" dirty="0"/>
              <a:t>El experimento 4 mide el desempeño que tiene el clasificador con 5 capas convolucionales y un optimizador de Adam de tamaño 128. Los resultados que se obtiene de la red neuronal presentan un error de entrenamiento de 0 % y un error de validación de 3.94 %.</a:t>
            </a:r>
          </a:p>
        </p:txBody>
      </p:sp>
      <p:pic>
        <p:nvPicPr>
          <p:cNvPr id="4" name="Imagen 3">
            <a:extLst>
              <a:ext uri="{FF2B5EF4-FFF2-40B4-BE49-F238E27FC236}">
                <a16:creationId xmlns:a16="http://schemas.microsoft.com/office/drawing/2014/main" id="{8F9C7D47-4C0E-4012-B137-0B72191F66D6}"/>
              </a:ext>
            </a:extLst>
          </p:cNvPr>
          <p:cNvPicPr>
            <a:picLocks noChangeAspect="1"/>
          </p:cNvPicPr>
          <p:nvPr/>
        </p:nvPicPr>
        <p:blipFill>
          <a:blip r:embed="rId2"/>
          <a:stretch>
            <a:fillRect/>
          </a:stretch>
        </p:blipFill>
        <p:spPr>
          <a:xfrm>
            <a:off x="2281731" y="2315320"/>
            <a:ext cx="6827643" cy="3378037"/>
          </a:xfrm>
          <a:prstGeom prst="rect">
            <a:avLst/>
          </a:prstGeom>
        </p:spPr>
      </p:pic>
    </p:spTree>
    <p:extLst>
      <p:ext uri="{BB962C8B-B14F-4D97-AF65-F5344CB8AC3E}">
        <p14:creationId xmlns:p14="http://schemas.microsoft.com/office/powerpoint/2010/main" val="1037649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512083" y="714881"/>
            <a:ext cx="10366941"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Resultados clasificador de emociones de mujeres</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38</a:t>
            </a:r>
            <a:endParaRPr lang="es-ES" dirty="0"/>
          </a:p>
        </p:txBody>
      </p:sp>
      <p:sp>
        <p:nvSpPr>
          <p:cNvPr id="11" name="CuadroTexto 10">
            <a:extLst>
              <a:ext uri="{FF2B5EF4-FFF2-40B4-BE49-F238E27FC236}">
                <a16:creationId xmlns:a16="http://schemas.microsoft.com/office/drawing/2014/main" id="{BBB96BD0-CD12-4031-B3DD-B57BAB92D15C}"/>
              </a:ext>
            </a:extLst>
          </p:cNvPr>
          <p:cNvSpPr txBox="1"/>
          <p:nvPr/>
        </p:nvSpPr>
        <p:spPr>
          <a:xfrm>
            <a:off x="708661" y="1299657"/>
            <a:ext cx="11018520" cy="1323439"/>
          </a:xfrm>
          <a:prstGeom prst="rect">
            <a:avLst/>
          </a:prstGeom>
          <a:noFill/>
        </p:spPr>
        <p:txBody>
          <a:bodyPr wrap="square">
            <a:spAutoFit/>
          </a:bodyPr>
          <a:lstStyle/>
          <a:p>
            <a:r>
              <a:rPr lang="es-EC" sz="2000" dirty="0"/>
              <a:t>El experimento 5 mide el desempeño que tiene el clasificador con la base de datos original de la Srita. Evelyn Flores (MARLEY, 2019) con 5 capas convolucionales y un optimizador de Adam de tamaño 128. Los resultados que se obtiene de la red neuronal presentan un error de entrenamiento de 0 % y un error de validación de 3,12 %.</a:t>
            </a:r>
          </a:p>
        </p:txBody>
      </p:sp>
      <p:pic>
        <p:nvPicPr>
          <p:cNvPr id="3" name="Imagen 2">
            <a:extLst>
              <a:ext uri="{FF2B5EF4-FFF2-40B4-BE49-F238E27FC236}">
                <a16:creationId xmlns:a16="http://schemas.microsoft.com/office/drawing/2014/main" id="{A37AE9C6-7756-4B8A-9F45-E67769B09E7C}"/>
              </a:ext>
            </a:extLst>
          </p:cNvPr>
          <p:cNvPicPr>
            <a:picLocks noChangeAspect="1"/>
          </p:cNvPicPr>
          <p:nvPr/>
        </p:nvPicPr>
        <p:blipFill>
          <a:blip r:embed="rId2"/>
          <a:stretch>
            <a:fillRect/>
          </a:stretch>
        </p:blipFill>
        <p:spPr>
          <a:xfrm>
            <a:off x="2115105" y="2532199"/>
            <a:ext cx="7160896" cy="3610920"/>
          </a:xfrm>
          <a:prstGeom prst="rect">
            <a:avLst/>
          </a:prstGeom>
        </p:spPr>
      </p:pic>
    </p:spTree>
    <p:extLst>
      <p:ext uri="{BB962C8B-B14F-4D97-AF65-F5344CB8AC3E}">
        <p14:creationId xmlns:p14="http://schemas.microsoft.com/office/powerpoint/2010/main" val="24538544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512083" y="714881"/>
            <a:ext cx="10525638"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Resultados clasificador de emociones de hombres</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38</a:t>
            </a:r>
            <a:endParaRPr lang="es-ES" dirty="0"/>
          </a:p>
        </p:txBody>
      </p:sp>
      <p:pic>
        <p:nvPicPr>
          <p:cNvPr id="3" name="Imagen 2">
            <a:extLst>
              <a:ext uri="{FF2B5EF4-FFF2-40B4-BE49-F238E27FC236}">
                <a16:creationId xmlns:a16="http://schemas.microsoft.com/office/drawing/2014/main" id="{AC204351-2EB2-41F7-A329-B859FBB8E0AB}"/>
              </a:ext>
            </a:extLst>
          </p:cNvPr>
          <p:cNvPicPr>
            <a:picLocks noChangeAspect="1"/>
          </p:cNvPicPr>
          <p:nvPr/>
        </p:nvPicPr>
        <p:blipFill>
          <a:blip r:embed="rId2"/>
          <a:stretch>
            <a:fillRect/>
          </a:stretch>
        </p:blipFill>
        <p:spPr>
          <a:xfrm>
            <a:off x="1593427" y="1299656"/>
            <a:ext cx="7893473" cy="4673982"/>
          </a:xfrm>
          <a:prstGeom prst="rect">
            <a:avLst/>
          </a:prstGeom>
        </p:spPr>
      </p:pic>
    </p:spTree>
    <p:extLst>
      <p:ext uri="{BB962C8B-B14F-4D97-AF65-F5344CB8AC3E}">
        <p14:creationId xmlns:p14="http://schemas.microsoft.com/office/powerpoint/2010/main" val="33337184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512083" y="714881"/>
            <a:ext cx="10366941"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Resultados clasificador de emociones de mujeres</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38</a:t>
            </a:r>
            <a:endParaRPr lang="es-ES" dirty="0"/>
          </a:p>
        </p:txBody>
      </p:sp>
      <p:pic>
        <p:nvPicPr>
          <p:cNvPr id="4" name="Imagen 3">
            <a:extLst>
              <a:ext uri="{FF2B5EF4-FFF2-40B4-BE49-F238E27FC236}">
                <a16:creationId xmlns:a16="http://schemas.microsoft.com/office/drawing/2014/main" id="{AF286694-93E9-4CFB-8E6A-7C1B9673CF74}"/>
              </a:ext>
            </a:extLst>
          </p:cNvPr>
          <p:cNvPicPr>
            <a:picLocks noChangeAspect="1"/>
          </p:cNvPicPr>
          <p:nvPr/>
        </p:nvPicPr>
        <p:blipFill>
          <a:blip r:embed="rId2"/>
          <a:stretch>
            <a:fillRect/>
          </a:stretch>
        </p:blipFill>
        <p:spPr>
          <a:xfrm>
            <a:off x="1543050" y="1452057"/>
            <a:ext cx="8462217" cy="4301044"/>
          </a:xfrm>
          <a:prstGeom prst="rect">
            <a:avLst/>
          </a:prstGeom>
        </p:spPr>
      </p:pic>
    </p:spTree>
    <p:extLst>
      <p:ext uri="{BB962C8B-B14F-4D97-AF65-F5344CB8AC3E}">
        <p14:creationId xmlns:p14="http://schemas.microsoft.com/office/powerpoint/2010/main" val="32257001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388760" y="2962693"/>
            <a:ext cx="9709068" cy="646331"/>
          </a:xfrm>
          <a:prstGeom prst="rect">
            <a:avLst/>
          </a:prstGeom>
        </p:spPr>
        <p:txBody>
          <a:bodyPr wrap="none">
            <a:spAutoFit/>
          </a:bodyPr>
          <a:lstStyle/>
          <a:p>
            <a:pPr lvl="1"/>
            <a:r>
              <a:rPr lang="es-EC" sz="3600" b="1" dirty="0">
                <a:latin typeface="+mj-lt"/>
                <a:cs typeface="Calibri" panose="020F0502020204030204" pitchFamily="34" charset="0"/>
              </a:rPr>
              <a:t>CONCLUSIONES Y RECOMENDACIONES</a:t>
            </a:r>
          </a:p>
        </p:txBody>
      </p:sp>
      <p:sp>
        <p:nvSpPr>
          <p:cNvPr id="3" name="CuadroTexto 2"/>
          <p:cNvSpPr txBox="1"/>
          <p:nvPr/>
        </p:nvSpPr>
        <p:spPr>
          <a:xfrm>
            <a:off x="283334" y="6337417"/>
            <a:ext cx="682581" cy="400110"/>
          </a:xfrm>
          <a:prstGeom prst="rect">
            <a:avLst/>
          </a:prstGeom>
          <a:noFill/>
        </p:spPr>
        <p:txBody>
          <a:bodyPr wrap="square" rtlCol="0">
            <a:spAutoFit/>
          </a:bodyPr>
          <a:lstStyle/>
          <a:p>
            <a:r>
              <a:rPr lang="es-EC" sz="2000" dirty="0"/>
              <a:t>49</a:t>
            </a:r>
            <a:endParaRPr lang="es-ES" dirty="0"/>
          </a:p>
        </p:txBody>
      </p:sp>
    </p:spTree>
    <p:extLst>
      <p:ext uri="{BB962C8B-B14F-4D97-AF65-F5344CB8AC3E}">
        <p14:creationId xmlns:p14="http://schemas.microsoft.com/office/powerpoint/2010/main" val="23548167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83334" y="379660"/>
            <a:ext cx="8819594"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CONCLUSIONES  Y RECOMENDACIONES</a:t>
            </a:r>
          </a:p>
        </p:txBody>
      </p:sp>
      <p:sp>
        <p:nvSpPr>
          <p:cNvPr id="4" name="CuadroTexto 3"/>
          <p:cNvSpPr txBox="1"/>
          <p:nvPr/>
        </p:nvSpPr>
        <p:spPr>
          <a:xfrm>
            <a:off x="283334" y="6337417"/>
            <a:ext cx="682581" cy="400110"/>
          </a:xfrm>
          <a:prstGeom prst="rect">
            <a:avLst/>
          </a:prstGeom>
          <a:noFill/>
        </p:spPr>
        <p:txBody>
          <a:bodyPr wrap="square" rtlCol="0">
            <a:spAutoFit/>
          </a:bodyPr>
          <a:lstStyle/>
          <a:p>
            <a:r>
              <a:rPr lang="es-EC" sz="2000" dirty="0"/>
              <a:t>50</a:t>
            </a:r>
            <a:endParaRPr lang="es-ES" dirty="0"/>
          </a:p>
        </p:txBody>
      </p:sp>
      <p:sp>
        <p:nvSpPr>
          <p:cNvPr id="8" name="CuadroTexto 7">
            <a:extLst>
              <a:ext uri="{FF2B5EF4-FFF2-40B4-BE49-F238E27FC236}">
                <a16:creationId xmlns:a16="http://schemas.microsoft.com/office/drawing/2014/main" id="{575A5C5A-1A49-469D-B035-415772E5D957}"/>
              </a:ext>
            </a:extLst>
          </p:cNvPr>
          <p:cNvSpPr txBox="1"/>
          <p:nvPr/>
        </p:nvSpPr>
        <p:spPr>
          <a:xfrm>
            <a:off x="373158" y="964435"/>
            <a:ext cx="11535508" cy="5262979"/>
          </a:xfrm>
          <a:prstGeom prst="rect">
            <a:avLst/>
          </a:prstGeom>
          <a:noFill/>
        </p:spPr>
        <p:txBody>
          <a:bodyPr wrap="square">
            <a:spAutoFit/>
          </a:bodyPr>
          <a:lstStyle/>
          <a:p>
            <a:pPr marL="342900" indent="-342900">
              <a:buFont typeface="Arial" panose="020B0604020202020204" pitchFamily="34" charset="0"/>
              <a:buChar char="•"/>
            </a:pPr>
            <a:r>
              <a:rPr lang="es-EC" sz="2400" dirty="0"/>
              <a:t>De la Tabla 11 se concluyó que el mejor método para el clasificador de emociones de hombres es utilizando un optimizador de Adam de 128 y una red convolucional de 5 capas.</a:t>
            </a:r>
          </a:p>
          <a:p>
            <a:pPr marL="342900" indent="-342900">
              <a:buFont typeface="Arial" panose="020B0604020202020204" pitchFamily="34" charset="0"/>
              <a:buChar char="•"/>
            </a:pPr>
            <a:r>
              <a:rPr lang="es-EC" sz="2400" dirty="0"/>
              <a:t>De la Tabla 12 se concluyó que el mejor método para el clasificador de emociones de mujeres es utilizando un optimizador de Adam de 32 y una red convolucional de 10 capas.</a:t>
            </a:r>
          </a:p>
          <a:p>
            <a:pPr marL="342900" indent="-342900">
              <a:buFont typeface="Arial" panose="020B0604020202020204" pitchFamily="34" charset="0"/>
              <a:buChar char="•"/>
            </a:pPr>
            <a:r>
              <a:rPr lang="es-EC" sz="2400" dirty="0"/>
              <a:t>De las Tablas 11 y Tabla 12, se puede verificar que el experimento 5 tiene mejores resultados con relación a los demás experimentos, estos resultados se obtuvo con una base de datos total de 26 audios los cuales se reparte equitativamente entre hombres y mujeres, la base de datos en mención esta mejor elaborada ya que tiene audios con mejores características para un entrenamiento y validación, estos audios permite que la red neuronal convolucional refleje valores de exactitud, precisión, sensibilidad y especificidad de hasta un 100 %.</a:t>
            </a:r>
          </a:p>
        </p:txBody>
      </p:sp>
    </p:spTree>
    <p:extLst>
      <p:ext uri="{BB962C8B-B14F-4D97-AF65-F5344CB8AC3E}">
        <p14:creationId xmlns:p14="http://schemas.microsoft.com/office/powerpoint/2010/main" val="21327344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624624" y="703101"/>
            <a:ext cx="8819594" cy="1077218"/>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CONCLUSIONES  Y RECOMENDACIONES</a:t>
            </a:r>
          </a:p>
          <a:p>
            <a:pPr lvl="1"/>
            <a:endParaRPr lang="es-EC" sz="3200" b="1" dirty="0">
              <a:latin typeface="Arial" panose="020B0604020202020204" pitchFamily="34" charset="0"/>
              <a:cs typeface="Arial" panose="020B0604020202020204" pitchFamily="34" charset="0"/>
            </a:endParaRPr>
          </a:p>
        </p:txBody>
      </p:sp>
      <p:sp>
        <p:nvSpPr>
          <p:cNvPr id="4" name="CuadroTexto 3"/>
          <p:cNvSpPr txBox="1"/>
          <p:nvPr/>
        </p:nvSpPr>
        <p:spPr>
          <a:xfrm>
            <a:off x="283334" y="6337417"/>
            <a:ext cx="682581" cy="400110"/>
          </a:xfrm>
          <a:prstGeom prst="rect">
            <a:avLst/>
          </a:prstGeom>
          <a:noFill/>
        </p:spPr>
        <p:txBody>
          <a:bodyPr wrap="square" rtlCol="0">
            <a:spAutoFit/>
          </a:bodyPr>
          <a:lstStyle/>
          <a:p>
            <a:r>
              <a:rPr lang="es-EC" sz="2000" dirty="0"/>
              <a:t>51</a:t>
            </a:r>
            <a:endParaRPr lang="es-ES" dirty="0"/>
          </a:p>
        </p:txBody>
      </p:sp>
      <p:sp>
        <p:nvSpPr>
          <p:cNvPr id="12" name="CuadroTexto 11">
            <a:extLst>
              <a:ext uri="{FF2B5EF4-FFF2-40B4-BE49-F238E27FC236}">
                <a16:creationId xmlns:a16="http://schemas.microsoft.com/office/drawing/2014/main" id="{32D337FA-E1E8-4B9A-AE63-AE19993FB9FB}"/>
              </a:ext>
            </a:extLst>
          </p:cNvPr>
          <p:cNvSpPr txBox="1"/>
          <p:nvPr/>
        </p:nvSpPr>
        <p:spPr>
          <a:xfrm>
            <a:off x="624624" y="1444428"/>
            <a:ext cx="11281626" cy="3832421"/>
          </a:xfrm>
          <a:prstGeom prst="rect">
            <a:avLst/>
          </a:prstGeom>
          <a:noFill/>
        </p:spPr>
        <p:txBody>
          <a:bodyPr wrap="square">
            <a:spAutoFit/>
          </a:bodyPr>
          <a:lstStyle/>
          <a:p>
            <a:pPr marL="342900" indent="-342900">
              <a:buFont typeface="Arial" panose="020B0604020202020204" pitchFamily="34" charset="0"/>
              <a:buChar char="•"/>
            </a:pPr>
            <a:r>
              <a:rPr lang="es-EC" sz="2400" dirty="0"/>
              <a:t>Los parámetros que se emplean para el entrenamiento de la red neuronal tales como el cambio y la variación en la capa convolucional y en el optimizador de Adam, son parámetros que obtuvo mejores resultados a los diferentes experimentos realizados, con esto se pudo obtener valores mínimos tanto en error de entrenamiento como error de validación.</a:t>
            </a:r>
          </a:p>
          <a:p>
            <a:pPr marL="342900" indent="-342900">
              <a:buFont typeface="Arial" panose="020B0604020202020204" pitchFamily="34" charset="0"/>
              <a:buChar char="•"/>
            </a:pPr>
            <a:r>
              <a:rPr lang="es-EC" sz="2400" dirty="0"/>
              <a:t>El problema más complejo de abordar en el presente trabajo fue la base de datos que se encontró en uso libre (RAVDESS), esta base de datos presentaba diferencia en algunas características de algunos audios tales como la frecuencia de muestro, tamaño y velocidad en bits, por lo que se recomienda buscar convenios para tener acceso a bases de datos mejor elaboradas.</a:t>
            </a:r>
          </a:p>
        </p:txBody>
      </p:sp>
    </p:spTree>
    <p:extLst>
      <p:ext uri="{BB962C8B-B14F-4D97-AF65-F5344CB8AC3E}">
        <p14:creationId xmlns:p14="http://schemas.microsoft.com/office/powerpoint/2010/main" val="38984989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624624" y="735038"/>
            <a:ext cx="8819594" cy="1077218"/>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CONCLUSIONES  Y RECOMENDACIONES</a:t>
            </a:r>
          </a:p>
          <a:p>
            <a:pPr lvl="1"/>
            <a:endParaRPr lang="es-EC" sz="3200" b="1" dirty="0">
              <a:latin typeface="Arial" panose="020B0604020202020204" pitchFamily="34" charset="0"/>
              <a:cs typeface="Arial" panose="020B0604020202020204" pitchFamily="34" charset="0"/>
            </a:endParaRPr>
          </a:p>
        </p:txBody>
      </p:sp>
      <p:sp>
        <p:nvSpPr>
          <p:cNvPr id="4" name="CuadroTexto 3"/>
          <p:cNvSpPr txBox="1"/>
          <p:nvPr/>
        </p:nvSpPr>
        <p:spPr>
          <a:xfrm>
            <a:off x="283334" y="6337417"/>
            <a:ext cx="682581" cy="400110"/>
          </a:xfrm>
          <a:prstGeom prst="rect">
            <a:avLst/>
          </a:prstGeom>
          <a:noFill/>
        </p:spPr>
        <p:txBody>
          <a:bodyPr wrap="square" rtlCol="0">
            <a:spAutoFit/>
          </a:bodyPr>
          <a:lstStyle/>
          <a:p>
            <a:r>
              <a:rPr lang="es-EC" sz="2000" dirty="0"/>
              <a:t>51</a:t>
            </a:r>
            <a:endParaRPr lang="es-ES" dirty="0"/>
          </a:p>
        </p:txBody>
      </p:sp>
      <p:sp>
        <p:nvSpPr>
          <p:cNvPr id="8" name="CuadroTexto 7">
            <a:extLst>
              <a:ext uri="{FF2B5EF4-FFF2-40B4-BE49-F238E27FC236}">
                <a16:creationId xmlns:a16="http://schemas.microsoft.com/office/drawing/2014/main" id="{AB5CE9C7-3AD2-4C33-8C9B-1BA8B6F6CFDF}"/>
              </a:ext>
            </a:extLst>
          </p:cNvPr>
          <p:cNvSpPr txBox="1"/>
          <p:nvPr/>
        </p:nvSpPr>
        <p:spPr>
          <a:xfrm>
            <a:off x="624624" y="1653671"/>
            <a:ext cx="10986867" cy="1569660"/>
          </a:xfrm>
          <a:prstGeom prst="rect">
            <a:avLst/>
          </a:prstGeom>
          <a:noFill/>
        </p:spPr>
        <p:txBody>
          <a:bodyPr wrap="square">
            <a:spAutoFit/>
          </a:bodyPr>
          <a:lstStyle/>
          <a:p>
            <a:pPr marL="342900" indent="-342900">
              <a:buFont typeface="Arial" panose="020B0604020202020204" pitchFamily="34" charset="0"/>
              <a:buChar char="•"/>
            </a:pPr>
            <a:r>
              <a:rPr lang="es-EC" sz="2400" dirty="0"/>
              <a:t>A pesar de que el proceso de clasificación de cada emoción resulte ser un trabajo laborioso es recomendable revisar los formatos de cada archivo de audio y las etiquetas, debido a que al estar los archivos ya etiquetados en la base de datos se determinó que no se encontraban con su etiqueta correcta.</a:t>
            </a:r>
          </a:p>
        </p:txBody>
      </p:sp>
    </p:spTree>
    <p:extLst>
      <p:ext uri="{BB962C8B-B14F-4D97-AF65-F5344CB8AC3E}">
        <p14:creationId xmlns:p14="http://schemas.microsoft.com/office/powerpoint/2010/main" val="30545806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834780" y="2939833"/>
            <a:ext cx="4929555" cy="646331"/>
          </a:xfrm>
          <a:prstGeom prst="rect">
            <a:avLst/>
          </a:prstGeom>
        </p:spPr>
        <p:txBody>
          <a:bodyPr wrap="none">
            <a:spAutoFit/>
          </a:bodyPr>
          <a:lstStyle/>
          <a:p>
            <a:pPr lvl="1"/>
            <a:r>
              <a:rPr lang="es-EC" sz="3600" b="1" dirty="0">
                <a:latin typeface="+mj-lt"/>
                <a:cs typeface="Calibri" panose="020F0502020204030204" pitchFamily="34" charset="0"/>
              </a:rPr>
              <a:t>MUCHAS GRACIAS</a:t>
            </a:r>
          </a:p>
        </p:txBody>
      </p:sp>
      <p:sp>
        <p:nvSpPr>
          <p:cNvPr id="3" name="CuadroTexto 2"/>
          <p:cNvSpPr txBox="1"/>
          <p:nvPr/>
        </p:nvSpPr>
        <p:spPr>
          <a:xfrm>
            <a:off x="283334" y="6337417"/>
            <a:ext cx="682581" cy="400110"/>
          </a:xfrm>
          <a:prstGeom prst="rect">
            <a:avLst/>
          </a:prstGeom>
          <a:noFill/>
        </p:spPr>
        <p:txBody>
          <a:bodyPr wrap="square" rtlCol="0">
            <a:spAutoFit/>
          </a:bodyPr>
          <a:lstStyle/>
          <a:p>
            <a:r>
              <a:rPr lang="es-EC" sz="2000" dirty="0"/>
              <a:t>53</a:t>
            </a:r>
            <a:endParaRPr lang="es-ES" dirty="0"/>
          </a:p>
        </p:txBody>
      </p:sp>
    </p:spTree>
    <p:extLst>
      <p:ext uri="{BB962C8B-B14F-4D97-AF65-F5344CB8AC3E}">
        <p14:creationId xmlns:p14="http://schemas.microsoft.com/office/powerpoint/2010/main" val="3837204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CA8F3E5-8C82-4213-867F-B0A3C26F6CC5}"/>
              </a:ext>
            </a:extLst>
          </p:cNvPr>
          <p:cNvSpPr>
            <a:spLocks noGrp="1"/>
          </p:cNvSpPr>
          <p:nvPr>
            <p:ph idx="1"/>
          </p:nvPr>
        </p:nvSpPr>
        <p:spPr>
          <a:xfrm>
            <a:off x="1981200" y="1772817"/>
            <a:ext cx="8229600" cy="4525963"/>
          </a:xfrm>
        </p:spPr>
        <p:txBody>
          <a:bodyPr>
            <a:normAutofit/>
          </a:bodyPr>
          <a:lstStyle/>
          <a:p>
            <a:pPr marL="171450" lvl="1" indent="0" algn="just">
              <a:buNone/>
            </a:pPr>
            <a:r>
              <a:rPr lang="es-419" kern="1200" dirty="0">
                <a:solidFill>
                  <a:schemeClr val="tx1"/>
                </a:solidFill>
                <a:latin typeface="Arial" panose="020B0604020202020204" pitchFamily="34" charset="0"/>
                <a:ea typeface="+mn-ea"/>
                <a:cs typeface="Arial" panose="020B0604020202020204" pitchFamily="34" charset="0"/>
              </a:rPr>
              <a:t>A lo largo del tiempo las emociones han representado un elemento inherente de los seres vivos, mediante una expresión los seres humanos pueden expresar cualquier acción sentimiento o información de manera natural.</a:t>
            </a:r>
          </a:p>
          <a:p>
            <a:pPr marL="171450" lvl="1" indent="0" algn="just">
              <a:buNone/>
            </a:pPr>
            <a:r>
              <a:rPr lang="es-419" kern="1200" dirty="0">
                <a:solidFill>
                  <a:schemeClr val="tx1"/>
                </a:solidFill>
                <a:latin typeface="Arial" panose="020B0604020202020204" pitchFamily="34" charset="0"/>
                <a:ea typeface="+mn-ea"/>
                <a:cs typeface="Arial" panose="020B0604020202020204" pitchFamily="34" charset="0"/>
              </a:rPr>
              <a:t>Este trabajo de investigación permite reconocer emociones mediante la voz, la cual busca dar apoyo a entidades que requieran conocer el estado de ánimo de una persona con una grabación de voz.</a:t>
            </a:r>
            <a:endParaRPr lang="es-EC" kern="1200" dirty="0">
              <a:solidFill>
                <a:schemeClr val="tx1"/>
              </a:solidFill>
              <a:latin typeface="Arial" panose="020B0604020202020204" pitchFamily="34" charset="0"/>
              <a:ea typeface="+mn-ea"/>
              <a:cs typeface="Arial" panose="020B0604020202020204" pitchFamily="34" charset="0"/>
            </a:endParaRPr>
          </a:p>
        </p:txBody>
      </p:sp>
      <p:sp>
        <p:nvSpPr>
          <p:cNvPr id="6" name="Rectángulo 5"/>
          <p:cNvSpPr/>
          <p:nvPr/>
        </p:nvSpPr>
        <p:spPr>
          <a:xfrm>
            <a:off x="1703512" y="980729"/>
            <a:ext cx="3791423"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JUSTIFICACIÓN</a:t>
            </a:r>
          </a:p>
        </p:txBody>
      </p:sp>
      <p:sp>
        <p:nvSpPr>
          <p:cNvPr id="4" name="CuadroTexto 3"/>
          <p:cNvSpPr txBox="1"/>
          <p:nvPr/>
        </p:nvSpPr>
        <p:spPr>
          <a:xfrm>
            <a:off x="283334" y="6337417"/>
            <a:ext cx="682581" cy="400110"/>
          </a:xfrm>
          <a:prstGeom prst="rect">
            <a:avLst/>
          </a:prstGeom>
          <a:noFill/>
        </p:spPr>
        <p:txBody>
          <a:bodyPr wrap="square" rtlCol="0">
            <a:spAutoFit/>
          </a:bodyPr>
          <a:lstStyle/>
          <a:p>
            <a:r>
              <a:rPr lang="es-EC" sz="2000" dirty="0"/>
              <a:t>4</a:t>
            </a:r>
            <a:endParaRPr lang="es-ES" dirty="0"/>
          </a:p>
        </p:txBody>
      </p:sp>
    </p:spTree>
    <p:extLst>
      <p:ext uri="{BB962C8B-B14F-4D97-AF65-F5344CB8AC3E}">
        <p14:creationId xmlns:p14="http://schemas.microsoft.com/office/powerpoint/2010/main" val="3967925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703512" y="980729"/>
            <a:ext cx="2994731"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OBJETIVOS</a:t>
            </a:r>
          </a:p>
        </p:txBody>
      </p:sp>
      <p:sp>
        <p:nvSpPr>
          <p:cNvPr id="2" name="Marcador de contenido 1"/>
          <p:cNvSpPr>
            <a:spLocks noGrp="1"/>
          </p:cNvSpPr>
          <p:nvPr>
            <p:ph idx="1"/>
          </p:nvPr>
        </p:nvSpPr>
        <p:spPr>
          <a:xfrm>
            <a:off x="1703512" y="1600201"/>
            <a:ext cx="9282167" cy="4525963"/>
          </a:xfrm>
        </p:spPr>
        <p:txBody>
          <a:bodyPr/>
          <a:lstStyle/>
          <a:p>
            <a:pPr marL="457200" lvl="1" indent="0" fontAlgn="auto">
              <a:spcBef>
                <a:spcPts val="0"/>
              </a:spcBef>
              <a:spcAft>
                <a:spcPts val="0"/>
              </a:spcAft>
              <a:buNone/>
            </a:pPr>
            <a:r>
              <a:rPr lang="es-EC" b="1" kern="1200" dirty="0">
                <a:solidFill>
                  <a:srgbClr val="000000"/>
                </a:solidFill>
                <a:latin typeface="Arial" panose="020B0604020202020204" pitchFamily="34" charset="0"/>
                <a:ea typeface="+mn-ea"/>
                <a:cs typeface="Arial" panose="020B0604020202020204" pitchFamily="34" charset="0"/>
              </a:rPr>
              <a:t>OBJETIVO GENERAL</a:t>
            </a:r>
          </a:p>
          <a:p>
            <a:pPr marL="457200" lvl="1" indent="0" fontAlgn="auto">
              <a:spcBef>
                <a:spcPts val="0"/>
              </a:spcBef>
              <a:spcAft>
                <a:spcPts val="0"/>
              </a:spcAft>
              <a:buNone/>
            </a:pPr>
            <a:endParaRPr lang="es-EC" b="1" kern="1200" dirty="0">
              <a:solidFill>
                <a:srgbClr val="000000"/>
              </a:solidFill>
              <a:latin typeface="Arial" panose="020B0604020202020204" pitchFamily="34" charset="0"/>
              <a:ea typeface="+mn-ea"/>
              <a:cs typeface="Arial" panose="020B0604020202020204" pitchFamily="34" charset="0"/>
            </a:endParaRPr>
          </a:p>
          <a:p>
            <a:pPr marL="457200" lvl="1" indent="0" algn="just" fontAlgn="auto">
              <a:spcBef>
                <a:spcPts val="0"/>
              </a:spcBef>
              <a:spcAft>
                <a:spcPts val="0"/>
              </a:spcAft>
              <a:buNone/>
            </a:pPr>
            <a:r>
              <a:rPr lang="es-EC" kern="1200" dirty="0">
                <a:solidFill>
                  <a:schemeClr val="tx1"/>
                </a:solidFill>
                <a:latin typeface="Arial" panose="020B0604020202020204" pitchFamily="34" charset="0"/>
                <a:cs typeface="Arial" panose="020B0604020202020204" pitchFamily="34" charset="0"/>
              </a:rPr>
              <a:t>Implementación de un algoritmo de reconocimiento de emociones mediante la utilización del aprendizaje profundo Deep Learning</a:t>
            </a:r>
            <a:endParaRPr lang="es-EC" b="1" kern="1200" dirty="0">
              <a:solidFill>
                <a:srgbClr val="000000"/>
              </a:solidFill>
              <a:latin typeface="Arial" panose="020B0604020202020204" pitchFamily="34" charset="0"/>
              <a:ea typeface="+mn-ea"/>
              <a:cs typeface="Arial" panose="020B0604020202020204" pitchFamily="34" charset="0"/>
            </a:endParaRPr>
          </a:p>
          <a:p>
            <a:endParaRPr lang="es-ES" dirty="0"/>
          </a:p>
        </p:txBody>
      </p:sp>
      <p:sp>
        <p:nvSpPr>
          <p:cNvPr id="4" name="CuadroTexto 3"/>
          <p:cNvSpPr txBox="1"/>
          <p:nvPr/>
        </p:nvSpPr>
        <p:spPr>
          <a:xfrm>
            <a:off x="283334" y="6337417"/>
            <a:ext cx="682581" cy="400110"/>
          </a:xfrm>
          <a:prstGeom prst="rect">
            <a:avLst/>
          </a:prstGeom>
          <a:noFill/>
        </p:spPr>
        <p:txBody>
          <a:bodyPr wrap="square" rtlCol="0">
            <a:spAutoFit/>
          </a:bodyPr>
          <a:lstStyle/>
          <a:p>
            <a:r>
              <a:rPr lang="es-EC" sz="2000" dirty="0"/>
              <a:t>5</a:t>
            </a:r>
            <a:endParaRPr lang="es-ES" sz="2000" dirty="0"/>
          </a:p>
        </p:txBody>
      </p:sp>
    </p:spTree>
    <p:extLst>
      <p:ext uri="{BB962C8B-B14F-4D97-AF65-F5344CB8AC3E}">
        <p14:creationId xmlns:p14="http://schemas.microsoft.com/office/powerpoint/2010/main" val="4055209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497772" y="767632"/>
            <a:ext cx="2994731"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OBJETIVOS</a:t>
            </a:r>
          </a:p>
        </p:txBody>
      </p:sp>
      <p:sp>
        <p:nvSpPr>
          <p:cNvPr id="2" name="Marcador de contenido 1"/>
          <p:cNvSpPr>
            <a:spLocks noGrp="1"/>
          </p:cNvSpPr>
          <p:nvPr>
            <p:ph idx="1"/>
          </p:nvPr>
        </p:nvSpPr>
        <p:spPr>
          <a:xfrm>
            <a:off x="1156556" y="1564405"/>
            <a:ext cx="9878888" cy="4525963"/>
          </a:xfrm>
        </p:spPr>
        <p:txBody>
          <a:bodyPr/>
          <a:lstStyle/>
          <a:p>
            <a:pPr marL="457200" lvl="1" indent="0" fontAlgn="auto">
              <a:spcBef>
                <a:spcPts val="0"/>
              </a:spcBef>
              <a:spcAft>
                <a:spcPts val="0"/>
              </a:spcAft>
              <a:buNone/>
            </a:pPr>
            <a:r>
              <a:rPr lang="es-EC" b="1" kern="1200" dirty="0">
                <a:solidFill>
                  <a:srgbClr val="000000"/>
                </a:solidFill>
                <a:latin typeface="Arial" panose="020B0604020202020204" pitchFamily="34" charset="0"/>
                <a:ea typeface="+mn-ea"/>
                <a:cs typeface="Arial" panose="020B0604020202020204" pitchFamily="34" charset="0"/>
              </a:rPr>
              <a:t>OBJETIVOS ESPECÍFICOS</a:t>
            </a:r>
          </a:p>
          <a:p>
            <a:pPr marL="457200" lvl="1" indent="0" fontAlgn="auto">
              <a:spcBef>
                <a:spcPts val="0"/>
              </a:spcBef>
              <a:spcAft>
                <a:spcPts val="0"/>
              </a:spcAft>
              <a:buNone/>
            </a:pPr>
            <a:endParaRPr lang="es-EC" sz="2000" b="1" kern="1200" dirty="0">
              <a:solidFill>
                <a:srgbClr val="000000"/>
              </a:solidFill>
              <a:latin typeface="Arial" panose="020B0604020202020204" pitchFamily="34" charset="0"/>
              <a:ea typeface="+mn-ea"/>
              <a:cs typeface="Arial" panose="020B0604020202020204" pitchFamily="34" charset="0"/>
            </a:endParaRPr>
          </a:p>
          <a:p>
            <a:endParaRPr lang="es-ES" dirty="0"/>
          </a:p>
        </p:txBody>
      </p:sp>
      <p:sp>
        <p:nvSpPr>
          <p:cNvPr id="11" name="CuadroTexto 10"/>
          <p:cNvSpPr txBox="1"/>
          <p:nvPr/>
        </p:nvSpPr>
        <p:spPr>
          <a:xfrm>
            <a:off x="283334" y="6337417"/>
            <a:ext cx="682581" cy="400110"/>
          </a:xfrm>
          <a:prstGeom prst="rect">
            <a:avLst/>
          </a:prstGeom>
          <a:noFill/>
        </p:spPr>
        <p:txBody>
          <a:bodyPr wrap="square" rtlCol="0">
            <a:spAutoFit/>
          </a:bodyPr>
          <a:lstStyle/>
          <a:p>
            <a:r>
              <a:rPr lang="es-EC" sz="2000" dirty="0"/>
              <a:t>6</a:t>
            </a:r>
            <a:endParaRPr lang="es-ES" dirty="0"/>
          </a:p>
        </p:txBody>
      </p:sp>
      <p:sp>
        <p:nvSpPr>
          <p:cNvPr id="12" name="CuadroTexto 11">
            <a:extLst>
              <a:ext uri="{FF2B5EF4-FFF2-40B4-BE49-F238E27FC236}">
                <a16:creationId xmlns:a16="http://schemas.microsoft.com/office/drawing/2014/main" id="{A7C0BE1C-0F4E-4B62-94A6-808800C6506E}"/>
              </a:ext>
            </a:extLst>
          </p:cNvPr>
          <p:cNvSpPr txBox="1"/>
          <p:nvPr/>
        </p:nvSpPr>
        <p:spPr>
          <a:xfrm>
            <a:off x="965915" y="2232548"/>
            <a:ext cx="11226085" cy="2932341"/>
          </a:xfrm>
          <a:prstGeom prst="rect">
            <a:avLst/>
          </a:prstGeom>
          <a:noFill/>
        </p:spPr>
        <p:txBody>
          <a:bodyPr wrap="square">
            <a:spAutoFit/>
          </a:bodyPr>
          <a:lstStyle/>
          <a:p>
            <a:pPr marL="800100" lvl="1" indent="-342900" algn="just">
              <a:lnSpc>
                <a:spcPct val="200000"/>
              </a:lnSpc>
              <a:buFont typeface="Arial" panose="020B0604020202020204" pitchFamily="34" charset="0"/>
              <a:buChar char="•"/>
            </a:pPr>
            <a:r>
              <a:rPr lang="es-EC" sz="2400" dirty="0">
                <a:latin typeface="Arial" panose="020B0604020202020204" pitchFamily="34" charset="0"/>
                <a:cs typeface="Arial" panose="020B0604020202020204" pitchFamily="34" charset="0"/>
              </a:rPr>
              <a:t>Elaborar un algoritmo de reconocimiento eficiente que permita tener un acercamiento lo más preciso posible a la emoción expresada por el usuario.</a:t>
            </a:r>
          </a:p>
          <a:p>
            <a:pPr marL="800100" lvl="1" indent="-342900" algn="just">
              <a:lnSpc>
                <a:spcPct val="200000"/>
              </a:lnSpc>
              <a:buFont typeface="Arial" panose="020B0604020202020204" pitchFamily="34" charset="0"/>
              <a:buChar char="•"/>
            </a:pPr>
            <a:r>
              <a:rPr lang="es-EC" sz="2400" dirty="0">
                <a:latin typeface="Arial" panose="020B0604020202020204" pitchFamily="34" charset="0"/>
                <a:cs typeface="Arial" panose="020B0604020202020204" pitchFamily="34" charset="0"/>
              </a:rPr>
              <a:t>Investigar los diferentes algoritmos para la clasificación de emociones.</a:t>
            </a:r>
          </a:p>
        </p:txBody>
      </p:sp>
    </p:spTree>
    <p:extLst>
      <p:ext uri="{BB962C8B-B14F-4D97-AF65-F5344CB8AC3E}">
        <p14:creationId xmlns:p14="http://schemas.microsoft.com/office/powerpoint/2010/main" val="3285563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21D0720-D9A0-4F7A-BEF0-54C1EED16FF8}"/>
              </a:ext>
            </a:extLst>
          </p:cNvPr>
          <p:cNvSpPr txBox="1"/>
          <p:nvPr/>
        </p:nvSpPr>
        <p:spPr>
          <a:xfrm>
            <a:off x="675861" y="1404730"/>
            <a:ext cx="10575234" cy="4409669"/>
          </a:xfrm>
          <a:prstGeom prst="rect">
            <a:avLst/>
          </a:prstGeom>
          <a:noFill/>
        </p:spPr>
        <p:txBody>
          <a:bodyPr wrap="square">
            <a:spAutoFit/>
          </a:bodyPr>
          <a:lstStyle/>
          <a:p>
            <a:pPr marL="800100" lvl="1" indent="-342900" algn="just">
              <a:lnSpc>
                <a:spcPct val="200000"/>
              </a:lnSpc>
              <a:buFont typeface="Arial" panose="020B0604020202020204" pitchFamily="34" charset="0"/>
              <a:buChar char="•"/>
            </a:pPr>
            <a:r>
              <a:rPr lang="es-EC" sz="2400" dirty="0">
                <a:latin typeface="Arial" panose="020B0604020202020204" pitchFamily="34" charset="0"/>
                <a:cs typeface="Arial" panose="020B0604020202020204" pitchFamily="34" charset="0"/>
              </a:rPr>
              <a:t>Entrenar al sistema mediante el aprendizaje profundo Deep Learning a través de la clasificación supervisada </a:t>
            </a:r>
          </a:p>
          <a:p>
            <a:pPr marL="800100" lvl="1" indent="-342900" algn="just">
              <a:lnSpc>
                <a:spcPct val="200000"/>
              </a:lnSpc>
              <a:buFont typeface="Arial" panose="020B0604020202020204" pitchFamily="34" charset="0"/>
              <a:buChar char="•"/>
            </a:pPr>
            <a:r>
              <a:rPr lang="es-EC" sz="2400" dirty="0">
                <a:latin typeface="Arial" panose="020B0604020202020204" pitchFamily="34" charset="0"/>
                <a:cs typeface="Arial" panose="020B0604020202020204" pitchFamily="34" charset="0"/>
              </a:rPr>
              <a:t>Utilizar una base de datos previamente investigada, para la recopilación de datos.</a:t>
            </a:r>
          </a:p>
          <a:p>
            <a:pPr marL="800100" lvl="1" indent="-342900" algn="just">
              <a:lnSpc>
                <a:spcPct val="200000"/>
              </a:lnSpc>
              <a:buFont typeface="Arial" panose="020B0604020202020204" pitchFamily="34" charset="0"/>
              <a:buChar char="•"/>
            </a:pPr>
            <a:r>
              <a:rPr lang="es-EC" sz="2400" dirty="0">
                <a:latin typeface="Arial" panose="020B0604020202020204" pitchFamily="34" charset="0"/>
                <a:cs typeface="Arial" panose="020B0604020202020204" pitchFamily="34" charset="0"/>
              </a:rPr>
              <a:t>Analizar evaluar y corregir la precisión del algoritmo de reconocimiento basado en la base de datos aplicada.</a:t>
            </a:r>
          </a:p>
        </p:txBody>
      </p:sp>
      <p:sp>
        <p:nvSpPr>
          <p:cNvPr id="7" name="CuadroTexto 6">
            <a:extLst>
              <a:ext uri="{FF2B5EF4-FFF2-40B4-BE49-F238E27FC236}">
                <a16:creationId xmlns:a16="http://schemas.microsoft.com/office/drawing/2014/main" id="{E34F2EEF-707F-43B3-AED6-DBDBD414D1EB}"/>
              </a:ext>
            </a:extLst>
          </p:cNvPr>
          <p:cNvSpPr txBox="1"/>
          <p:nvPr/>
        </p:nvSpPr>
        <p:spPr>
          <a:xfrm>
            <a:off x="1046922" y="943065"/>
            <a:ext cx="6096000" cy="461665"/>
          </a:xfrm>
          <a:prstGeom prst="rect">
            <a:avLst/>
          </a:prstGeom>
          <a:noFill/>
        </p:spPr>
        <p:txBody>
          <a:bodyPr wrap="square">
            <a:spAutoFit/>
          </a:bodyPr>
          <a:lstStyle/>
          <a:p>
            <a:pPr marL="457200" lvl="1" indent="0" fontAlgn="auto">
              <a:spcBef>
                <a:spcPts val="0"/>
              </a:spcBef>
              <a:spcAft>
                <a:spcPts val="0"/>
              </a:spcAft>
              <a:buNone/>
            </a:pPr>
            <a:r>
              <a:rPr lang="es-EC" sz="2400" b="1" kern="1200" dirty="0">
                <a:solidFill>
                  <a:srgbClr val="000000"/>
                </a:solidFill>
                <a:latin typeface="Arial" panose="020B0604020202020204" pitchFamily="34" charset="0"/>
                <a:ea typeface="+mn-ea"/>
                <a:cs typeface="Arial" panose="020B0604020202020204" pitchFamily="34" charset="0"/>
              </a:rPr>
              <a:t>OBJETIVOS ESPECÍFICOS</a:t>
            </a:r>
          </a:p>
        </p:txBody>
      </p:sp>
    </p:spTree>
    <p:extLst>
      <p:ext uri="{BB962C8B-B14F-4D97-AF65-F5344CB8AC3E}">
        <p14:creationId xmlns:p14="http://schemas.microsoft.com/office/powerpoint/2010/main" val="3093675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623200" y="2894113"/>
            <a:ext cx="7340407" cy="646331"/>
          </a:xfrm>
          <a:prstGeom prst="rect">
            <a:avLst/>
          </a:prstGeom>
        </p:spPr>
        <p:txBody>
          <a:bodyPr wrap="none">
            <a:spAutoFit/>
          </a:bodyPr>
          <a:lstStyle/>
          <a:p>
            <a:pPr lvl="1"/>
            <a:r>
              <a:rPr lang="es-EC" sz="3600" b="1" dirty="0">
                <a:latin typeface="+mj-lt"/>
                <a:cs typeface="Calibri" panose="020F0502020204030204" pitchFamily="34" charset="0"/>
              </a:rPr>
              <a:t>FUNDAMENTACIÓN TEÓRICA </a:t>
            </a:r>
          </a:p>
        </p:txBody>
      </p:sp>
      <p:sp>
        <p:nvSpPr>
          <p:cNvPr id="3" name="CuadroTexto 2"/>
          <p:cNvSpPr txBox="1"/>
          <p:nvPr/>
        </p:nvSpPr>
        <p:spPr>
          <a:xfrm>
            <a:off x="283334" y="6337417"/>
            <a:ext cx="682581" cy="400110"/>
          </a:xfrm>
          <a:prstGeom prst="rect">
            <a:avLst/>
          </a:prstGeom>
          <a:noFill/>
        </p:spPr>
        <p:txBody>
          <a:bodyPr wrap="square" rtlCol="0">
            <a:spAutoFit/>
          </a:bodyPr>
          <a:lstStyle/>
          <a:p>
            <a:r>
              <a:rPr lang="es-EC" sz="2000" dirty="0"/>
              <a:t>7</a:t>
            </a:r>
            <a:endParaRPr lang="es-ES" dirty="0"/>
          </a:p>
        </p:txBody>
      </p:sp>
    </p:spTree>
    <p:extLst>
      <p:ext uri="{BB962C8B-B14F-4D97-AF65-F5344CB8AC3E}">
        <p14:creationId xmlns:p14="http://schemas.microsoft.com/office/powerpoint/2010/main" val="4250219033"/>
      </p:ext>
    </p:extLst>
  </p:cSld>
  <p:clrMapOvr>
    <a:masterClrMapping/>
  </p:clrMapOvr>
</p:sld>
</file>

<file path=ppt/theme/theme1.xml><?xml version="1.0" encoding="utf-8"?>
<a:theme xmlns:a="http://schemas.openxmlformats.org/drawingml/2006/main" name="ESPE">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PE" id="{B319809F-32AD-41BB-91C2-92823EF8FA03}" vid="{0DAA4094-7F38-4E4C-92F2-F709496ADBC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ESPE</Template>
  <TotalTime>12991</TotalTime>
  <Words>1982</Words>
  <Application>Microsoft Office PowerPoint</Application>
  <PresentationFormat>Panorámica</PresentationFormat>
  <Paragraphs>203</Paragraphs>
  <Slides>49</Slides>
  <Notes>19</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49</vt:i4>
      </vt:variant>
    </vt:vector>
  </HeadingPairs>
  <TitlesOfParts>
    <vt:vector size="55" baseType="lpstr">
      <vt:lpstr>Arial</vt:lpstr>
      <vt:lpstr>Calibri</vt:lpstr>
      <vt:lpstr>Tahoma</vt:lpstr>
      <vt:lpstr>Wingdings</vt:lpstr>
      <vt:lpstr>ESPE</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Ariel Villacís</dc:creator>
  <cp:lastModifiedBy>Dennis</cp:lastModifiedBy>
  <cp:revision>110</cp:revision>
  <dcterms:created xsi:type="dcterms:W3CDTF">2020-12-26T17:54:11Z</dcterms:created>
  <dcterms:modified xsi:type="dcterms:W3CDTF">2021-08-26T01:52:14Z</dcterms:modified>
</cp:coreProperties>
</file>