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6858000" cx="9144000"/>
  <p:notesSz cx="9979025" cy="6834175"/>
  <p:embeddedFontLst>
    <p:embeddedFont>
      <p:font typeface="Raleway"/>
      <p:regular r:id="rId25"/>
      <p:bold r:id="rId26"/>
      <p:italic r:id="rId27"/>
      <p:boldItalic r:id="rId28"/>
    </p:embeddedFont>
    <p:embeddedFont>
      <p:font typeface="Roboto"/>
      <p:regular r:id="rId29"/>
      <p:bold r:id="rId30"/>
      <p:italic r:id="rId31"/>
      <p:boldItalic r:id="rId32"/>
    </p:embeddedFont>
    <p:embeddedFont>
      <p:font typeface="Lato"/>
      <p:regular r:id="rId33"/>
      <p:bold r:id="rId34"/>
      <p:italic r:id="rId35"/>
      <p:boldItalic r:id="rId36"/>
    </p:embeddedFont>
    <p:embeddedFont>
      <p:font typeface="Open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153">
          <p15:clr>
            <a:srgbClr val="A4A3A4"/>
          </p15:clr>
        </p15:guide>
        <p15:guide id="2" pos="3144">
          <p15:clr>
            <a:srgbClr val="A4A3A4"/>
          </p15:clr>
        </p15:guide>
      </p15:notesGuideLst>
    </p:ext>
    <p:ext uri="http://customooxmlschemas.google.com/">
      <go:slidesCustomData xmlns:go="http://customooxmlschemas.google.com/" r:id="rId41" roundtripDataSignature="AMtx7mjGxLIXIMzI/AuyKkdiPCrTuDot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D1448D-01C8-441B-B530-740FDBB1F54B}">
  <a:tblStyle styleId="{12D1448D-01C8-441B-B530-740FDBB1F54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08F2096-2C29-468E-8DC0-9E0CE45E4392}" styleName="Table_1">
    <a:wholeTbl>
      <a:tcTxStyle>
        <a:font>
          <a:latin typeface="Arial"/>
          <a:ea typeface="Arial"/>
          <a:cs typeface="Arial"/>
        </a:font>
        <a:srgbClr val="000000"/>
      </a:tcTxStyle>
      <a:tcStyle>
        <a:tcBdr>
          <a:left>
            <a:ln cap="flat" cmpd="sng">
              <a:solidFill>
                <a:srgbClr val="808080"/>
              </a:solidFill>
              <a:prstDash val="solid"/>
              <a:round/>
              <a:headEnd len="sm" w="sm" type="none"/>
              <a:tailEnd len="sm" w="sm" type="none"/>
            </a:ln>
          </a:left>
          <a:right>
            <a:ln cap="flat" cmpd="sng">
              <a:solidFill>
                <a:srgbClr val="808080"/>
              </a:solidFill>
              <a:prstDash val="solid"/>
              <a:round/>
              <a:headEnd len="sm" w="sm" type="none"/>
              <a:tailEnd len="sm" w="sm" type="none"/>
            </a:ln>
          </a:right>
          <a:top>
            <a:ln cap="flat" cmpd="sng">
              <a:solidFill>
                <a:srgbClr val="808080"/>
              </a:solidFill>
              <a:prstDash val="solid"/>
              <a:round/>
              <a:headEnd len="sm" w="sm" type="none"/>
              <a:tailEnd len="sm" w="sm" type="none"/>
            </a:ln>
          </a:top>
          <a:bottom>
            <a:ln cap="flat" cmpd="sng">
              <a:solidFill>
                <a:srgbClr val="808080"/>
              </a:solidFill>
              <a:prstDash val="solid"/>
              <a:round/>
              <a:headEnd len="sm" w="sm" type="none"/>
              <a:tailEnd len="sm" w="sm" type="none"/>
            </a:ln>
          </a:bottom>
          <a:insideH>
            <a:ln cap="flat" cmpd="sng">
              <a:solidFill>
                <a:srgbClr val="808080"/>
              </a:solidFill>
              <a:prstDash val="solid"/>
              <a:round/>
              <a:headEnd len="sm" w="sm" type="none"/>
              <a:tailEnd len="sm" w="sm" type="none"/>
            </a:ln>
          </a:insideH>
          <a:insideV>
            <a:ln cap="flat" cmpd="sng">
              <a:solidFill>
                <a:srgbClr val="80808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153" orient="horz"/>
        <p:guide pos="3144"/>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Italic.fntdata"/><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aleway-bold.fntdata"/><Relationship Id="rId25" Type="http://schemas.openxmlformats.org/officeDocument/2006/relationships/font" Target="fonts/Raleway-regular.fntdata"/><Relationship Id="rId28" Type="http://schemas.openxmlformats.org/officeDocument/2006/relationships/font" Target="fonts/Raleway-boldItalic.fntdata"/><Relationship Id="rId27" Type="http://schemas.openxmlformats.org/officeDocument/2006/relationships/font" Target="fonts/Raleway-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bo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5.xml"/><Relationship Id="rId33" Type="http://schemas.openxmlformats.org/officeDocument/2006/relationships/font" Target="fonts/Lato-regular.fntdata"/><Relationship Id="rId10" Type="http://schemas.openxmlformats.org/officeDocument/2006/relationships/slide" Target="slides/slide4.xml"/><Relationship Id="rId32" Type="http://schemas.openxmlformats.org/officeDocument/2006/relationships/font" Target="fonts/Roboto-boldItalic.fntdata"/><Relationship Id="rId13" Type="http://schemas.openxmlformats.org/officeDocument/2006/relationships/slide" Target="slides/slide7.xml"/><Relationship Id="rId35" Type="http://schemas.openxmlformats.org/officeDocument/2006/relationships/font" Target="fonts/Lato-italic.fntdata"/><Relationship Id="rId12" Type="http://schemas.openxmlformats.org/officeDocument/2006/relationships/slide" Target="slides/slide6.xml"/><Relationship Id="rId34" Type="http://schemas.openxmlformats.org/officeDocument/2006/relationships/font" Target="fonts/Lato-bold.fntdata"/><Relationship Id="rId15" Type="http://schemas.openxmlformats.org/officeDocument/2006/relationships/slide" Target="slides/slide9.xml"/><Relationship Id="rId37" Type="http://schemas.openxmlformats.org/officeDocument/2006/relationships/font" Target="fonts/OpenSans-regular.fntdata"/><Relationship Id="rId14" Type="http://schemas.openxmlformats.org/officeDocument/2006/relationships/slide" Target="slides/slide8.xml"/><Relationship Id="rId36" Type="http://schemas.openxmlformats.org/officeDocument/2006/relationships/font" Target="fonts/Lato-boldItalic.fntdata"/><Relationship Id="rId17" Type="http://schemas.openxmlformats.org/officeDocument/2006/relationships/slide" Target="slides/slide11.xml"/><Relationship Id="rId39" Type="http://schemas.openxmlformats.org/officeDocument/2006/relationships/font" Target="fonts/OpenSans-italic.fntdata"/><Relationship Id="rId16" Type="http://schemas.openxmlformats.org/officeDocument/2006/relationships/slide" Target="slides/slide10.xml"/><Relationship Id="rId38" Type="http://schemas.openxmlformats.org/officeDocument/2006/relationships/font" Target="fonts/OpenSans-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4324350" cy="342900"/>
          </a:xfrm>
          <a:prstGeom prst="rect">
            <a:avLst/>
          </a:prstGeom>
          <a:noFill/>
          <a:ln>
            <a:noFill/>
          </a:ln>
        </p:spPr>
        <p:txBody>
          <a:bodyPr anchorCtr="0" anchor="t" bIns="48025" lIns="96075" spcFirstLastPara="1" rIns="96075" wrap="square" tIns="48025">
            <a:noAutofit/>
          </a:bodyPr>
          <a:lstStyle>
            <a:lvl1pPr lvl="0" marR="0" rtl="0" algn="l">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5653088" y="0"/>
            <a:ext cx="4324350" cy="342900"/>
          </a:xfrm>
          <a:prstGeom prst="rect">
            <a:avLst/>
          </a:prstGeom>
          <a:noFill/>
          <a:ln>
            <a:noFill/>
          </a:ln>
        </p:spPr>
        <p:txBody>
          <a:bodyPr anchorCtr="0" anchor="t" bIns="48025" lIns="96075" spcFirstLastPara="1" rIns="96075" wrap="square" tIns="48025">
            <a:noAutofit/>
          </a:bodyPr>
          <a:lstStyle>
            <a:lvl1pPr lvl="0" marR="0" rtl="0" algn="r">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279775" y="512763"/>
            <a:ext cx="3419475" cy="25638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98538" y="3246439"/>
            <a:ext cx="7981951" cy="3076575"/>
          </a:xfrm>
          <a:prstGeom prst="rect">
            <a:avLst/>
          </a:prstGeom>
          <a:noFill/>
          <a:ln>
            <a:noFill/>
          </a:ln>
        </p:spPr>
        <p:txBody>
          <a:bodyPr anchorCtr="0" anchor="t" bIns="48025" lIns="96075" spcFirstLastPara="1" rIns="96075" wrap="square" tIns="48025">
            <a:norm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489700"/>
            <a:ext cx="4324350" cy="342900"/>
          </a:xfrm>
          <a:prstGeom prst="rect">
            <a:avLst/>
          </a:prstGeom>
          <a:noFill/>
          <a:ln>
            <a:noFill/>
          </a:ln>
        </p:spPr>
        <p:txBody>
          <a:bodyPr anchorCtr="0" anchor="b" bIns="48025" lIns="96075" spcFirstLastPara="1" rIns="96075" wrap="square" tIns="48025">
            <a:noAutofit/>
          </a:bodyPr>
          <a:lstStyle>
            <a:lvl1pPr lvl="0" marR="0" rtl="0" algn="l">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5653088" y="6489700"/>
            <a:ext cx="4324350" cy="342900"/>
          </a:xfrm>
          <a:prstGeom prst="rect">
            <a:avLst/>
          </a:prstGeom>
          <a:noFill/>
          <a:ln>
            <a:noFill/>
          </a:ln>
        </p:spPr>
        <p:txBody>
          <a:bodyPr anchorCtr="0" anchor="b" bIns="48025" lIns="96075" spcFirstLastPara="1" rIns="96075" wrap="square" tIns="48025">
            <a:noAutofit/>
          </a:bodyPr>
          <a:lstStyle/>
          <a:p>
            <a:pPr indent="0" lvl="0" marL="0" marR="0" rtl="0" algn="r">
              <a:spcBef>
                <a:spcPts val="0"/>
              </a:spcBef>
              <a:spcAft>
                <a:spcPts val="0"/>
              </a:spcAft>
              <a:buNone/>
            </a:pPr>
            <a:fld id="{00000000-1234-1234-1234-123412341234}" type="slidenum">
              <a:rPr b="0" i="0" lang="en-GB"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p:nvPr>
            <p:ph idx="2" type="sldImg"/>
          </p:nvPr>
        </p:nvSpPr>
        <p:spPr>
          <a:xfrm>
            <a:off x="3279775" y="512763"/>
            <a:ext cx="3419475" cy="2563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8" name="Google Shape;88;p1:notes"/>
          <p:cNvSpPr txBox="1"/>
          <p:nvPr>
            <p:ph idx="1" type="body"/>
          </p:nvPr>
        </p:nvSpPr>
        <p:spPr>
          <a:xfrm>
            <a:off x="998538" y="3246439"/>
            <a:ext cx="7981951" cy="3076575"/>
          </a:xfrm>
          <a:prstGeom prst="rect">
            <a:avLst/>
          </a:prstGeom>
          <a:noFill/>
          <a:ln>
            <a:noFill/>
          </a:ln>
        </p:spPr>
        <p:txBody>
          <a:bodyPr anchorCtr="0" anchor="t" bIns="48025" lIns="96075" spcFirstLastPara="1" rIns="96075" wrap="square" tIns="48025">
            <a:norm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89" name="Google Shape;89;p1:notes"/>
          <p:cNvSpPr txBox="1"/>
          <p:nvPr>
            <p:ph idx="12" type="sldNum"/>
          </p:nvPr>
        </p:nvSpPr>
        <p:spPr>
          <a:xfrm>
            <a:off x="5653088" y="6489700"/>
            <a:ext cx="4324350" cy="342900"/>
          </a:xfrm>
          <a:prstGeom prst="rect">
            <a:avLst/>
          </a:prstGeom>
          <a:noFill/>
          <a:ln>
            <a:noFill/>
          </a:ln>
        </p:spPr>
        <p:txBody>
          <a:bodyPr anchorCtr="0" anchor="b" bIns="48025" lIns="96075" spcFirstLastPara="1" rIns="96075" wrap="square" tIns="48025">
            <a:noAutofit/>
          </a:bodyPr>
          <a:lstStyle/>
          <a:p>
            <a:pPr indent="0" lvl="0" marL="0" marR="0" rtl="0" algn="r">
              <a:spcBef>
                <a:spcPts val="0"/>
              </a:spcBef>
              <a:spcAft>
                <a:spcPts val="0"/>
              </a:spcAft>
              <a:buNone/>
            </a:pPr>
            <a:fld id="{00000000-1234-1234-1234-123412341234}" type="slidenum">
              <a:rPr b="0" i="0" lang="en-GB"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8c1d6f025c_0_244: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c1d6f025c_0_244: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Mel</a:t>
            </a:r>
            <a:endParaRPr/>
          </a:p>
        </p:txBody>
      </p:sp>
      <p:sp>
        <p:nvSpPr>
          <p:cNvPr id="251" name="Google Shape;251;g8c1d6f025c_0_244: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8c1d6f025c_0_254: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8c1d6f025c_0_254: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Karla</a:t>
            </a:r>
            <a:endParaRPr/>
          </a:p>
        </p:txBody>
      </p:sp>
      <p:sp>
        <p:nvSpPr>
          <p:cNvPr id="263" name="Google Shape;263;g8c1d6f025c_0_254: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8c1d6f025c_0_264: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8c1d6f025c_0_264: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Karla</a:t>
            </a:r>
            <a:endParaRPr/>
          </a:p>
        </p:txBody>
      </p:sp>
      <p:sp>
        <p:nvSpPr>
          <p:cNvPr id="287" name="Google Shape;287;g8c1d6f025c_0_264: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8c1d6f025c_2_472: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8c1d6f025c_2_472: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Mel</a:t>
            </a:r>
            <a:endParaRPr/>
          </a:p>
        </p:txBody>
      </p:sp>
      <p:sp>
        <p:nvSpPr>
          <p:cNvPr id="315" name="Google Shape;315;g8c1d6f025c_2_472: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8c1d6f025c_0_274: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8c1d6f025c_0_274: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Mel</a:t>
            </a:r>
            <a:endParaRPr/>
          </a:p>
        </p:txBody>
      </p:sp>
      <p:sp>
        <p:nvSpPr>
          <p:cNvPr id="339" name="Google Shape;339;g8c1d6f025c_0_274: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8c1d6f025c_0_284: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8c1d6f025c_0_284: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Karla</a:t>
            </a:r>
            <a:endParaRPr/>
          </a:p>
        </p:txBody>
      </p:sp>
      <p:sp>
        <p:nvSpPr>
          <p:cNvPr id="360" name="Google Shape;360;g8c1d6f025c_0_284: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8c1d6f025c_0_294: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8c1d6f025c_0_294: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Mel</a:t>
            </a:r>
            <a:endParaRPr/>
          </a:p>
        </p:txBody>
      </p:sp>
      <p:sp>
        <p:nvSpPr>
          <p:cNvPr id="376" name="Google Shape;376;g8c1d6f025c_0_294: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8252d65a78_0_9: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8252d65a78_0_9: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t/>
            </a:r>
            <a:endParaRPr/>
          </a:p>
        </p:txBody>
      </p:sp>
      <p:sp>
        <p:nvSpPr>
          <p:cNvPr id="401" name="Google Shape;401;g8252d65a78_0_9: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8252d65a78_0_46: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8252d65a78_0_46: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t/>
            </a:r>
            <a:endParaRPr/>
          </a:p>
        </p:txBody>
      </p:sp>
      <p:sp>
        <p:nvSpPr>
          <p:cNvPr id="410" name="Google Shape;410;g8252d65a78_0_46: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8c1d6f025c_0_1: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98" name="Google Shape;98;g8c1d6f025c_0_1: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Karla</a:t>
            </a:r>
            <a:endParaRPr/>
          </a:p>
        </p:txBody>
      </p:sp>
      <p:sp>
        <p:nvSpPr>
          <p:cNvPr id="99" name="Google Shape;99;g8c1d6f025c_0_1: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8c1d6f025c_0_313: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8c1d6f025c_0_313: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Karla</a:t>
            </a:r>
            <a:endParaRPr/>
          </a:p>
        </p:txBody>
      </p:sp>
      <p:sp>
        <p:nvSpPr>
          <p:cNvPr id="110" name="Google Shape;110;g8c1d6f025c_0_313: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8c1d6f025c_0_15: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8c1d6f025c_0_15: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Mel</a:t>
            </a:r>
            <a:endParaRPr/>
          </a:p>
        </p:txBody>
      </p:sp>
      <p:sp>
        <p:nvSpPr>
          <p:cNvPr id="141" name="Google Shape;141;g8c1d6f025c_0_15: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8c1d6f025c_0_224: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8c1d6f025c_0_224: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Mel</a:t>
            </a:r>
            <a:endParaRPr/>
          </a:p>
        </p:txBody>
      </p:sp>
      <p:sp>
        <p:nvSpPr>
          <p:cNvPr id="155" name="Google Shape;155;g8c1d6f025c_0_224: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8c3a3386a1_1_453: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8c3a3386a1_1_453: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Mel</a:t>
            </a:r>
            <a:endParaRPr/>
          </a:p>
        </p:txBody>
      </p:sp>
      <p:sp>
        <p:nvSpPr>
          <p:cNvPr id="177" name="Google Shape;177;g8c3a3386a1_1_453: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8c1d6f025c_0_234: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8c1d6f025c_0_234: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Karla</a:t>
            </a:r>
            <a:endParaRPr/>
          </a:p>
        </p:txBody>
      </p:sp>
      <p:sp>
        <p:nvSpPr>
          <p:cNvPr id="201" name="Google Shape;201;g8c1d6f025c_0_234: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8c1d6f025c_2_12: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8c1d6f025c_2_12: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Karla</a:t>
            </a:r>
            <a:endParaRPr/>
          </a:p>
        </p:txBody>
      </p:sp>
      <p:sp>
        <p:nvSpPr>
          <p:cNvPr id="217" name="Google Shape;217;g8c1d6f025c_2_12: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8c1d6f025c_2_53:notes"/>
          <p:cNvSpPr/>
          <p:nvPr>
            <p:ph idx="2" type="sldImg"/>
          </p:nvPr>
        </p:nvSpPr>
        <p:spPr>
          <a:xfrm>
            <a:off x="3279775" y="512763"/>
            <a:ext cx="3419400" cy="25638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8c1d6f025c_2_53:notes"/>
          <p:cNvSpPr txBox="1"/>
          <p:nvPr>
            <p:ph idx="1" type="body"/>
          </p:nvPr>
        </p:nvSpPr>
        <p:spPr>
          <a:xfrm>
            <a:off x="998538" y="3246439"/>
            <a:ext cx="7982100" cy="3076500"/>
          </a:xfrm>
          <a:prstGeom prst="rect">
            <a:avLst/>
          </a:prstGeom>
        </p:spPr>
        <p:txBody>
          <a:bodyPr anchorCtr="0" anchor="t" bIns="48025" lIns="96075" spcFirstLastPara="1" rIns="96075" wrap="square" tIns="48025">
            <a:noAutofit/>
          </a:bodyPr>
          <a:lstStyle/>
          <a:p>
            <a:pPr indent="0" lvl="0" marL="0" rtl="0" algn="l">
              <a:spcBef>
                <a:spcPts val="360"/>
              </a:spcBef>
              <a:spcAft>
                <a:spcPts val="0"/>
              </a:spcAft>
              <a:buNone/>
            </a:pPr>
            <a:r>
              <a:rPr lang="en-GB"/>
              <a:t>Mel</a:t>
            </a:r>
            <a:endParaRPr/>
          </a:p>
        </p:txBody>
      </p:sp>
      <p:sp>
        <p:nvSpPr>
          <p:cNvPr id="234" name="Google Shape;234;g8c1d6f025c_2_53:notes"/>
          <p:cNvSpPr txBox="1"/>
          <p:nvPr>
            <p:ph idx="12" type="sldNum"/>
          </p:nvPr>
        </p:nvSpPr>
        <p:spPr>
          <a:xfrm>
            <a:off x="5653088" y="6489700"/>
            <a:ext cx="4324200" cy="342900"/>
          </a:xfrm>
          <a:prstGeom prst="rect">
            <a:avLst/>
          </a:prstGeom>
        </p:spPr>
        <p:txBody>
          <a:bodyPr anchorCtr="0" anchor="b" bIns="48025" lIns="96075" spcFirstLastPara="1" rIns="96075" wrap="square" tIns="480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3" name="Shape 13"/>
        <p:cNvGrpSpPr/>
        <p:nvPr/>
      </p:nvGrpSpPr>
      <p:grpSpPr>
        <a:xfrm>
          <a:off x="0" y="0"/>
          <a:ext cx="0" cy="0"/>
          <a:chOff x="0" y="0"/>
          <a:chExt cx="0" cy="0"/>
        </a:xfrm>
      </p:grpSpPr>
      <p:sp>
        <p:nvSpPr>
          <p:cNvPr id="14" name="Google Shape;14;g8c1d6f025c_0_135"/>
          <p:cNvSpPr/>
          <p:nvPr/>
        </p:nvSpPr>
        <p:spPr>
          <a:xfrm>
            <a:off x="0" y="0"/>
            <a:ext cx="9144000" cy="650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 name="Google Shape;15;g8c1d6f025c_0_135"/>
          <p:cNvGrpSpPr/>
          <p:nvPr/>
        </p:nvGrpSpPr>
        <p:grpSpPr>
          <a:xfrm>
            <a:off x="830392" y="1588427"/>
            <a:ext cx="745763" cy="61102"/>
            <a:chOff x="4580561" y="2589004"/>
            <a:chExt cx="1064464" cy="25200"/>
          </a:xfrm>
        </p:grpSpPr>
        <p:sp>
          <p:nvSpPr>
            <p:cNvPr id="16" name="Google Shape;16;g8c1d6f025c_0_13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g8c1d6f025c_0_13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 name="Google Shape;18;g8c1d6f025c_0_135"/>
          <p:cNvSpPr txBox="1"/>
          <p:nvPr>
            <p:ph type="ctrTitle"/>
          </p:nvPr>
        </p:nvSpPr>
        <p:spPr>
          <a:xfrm>
            <a:off x="729450" y="1763267"/>
            <a:ext cx="7688100" cy="2219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9" name="Google Shape;19;g8c1d6f025c_0_135"/>
          <p:cNvSpPr txBox="1"/>
          <p:nvPr>
            <p:ph idx="1" type="subTitle"/>
          </p:nvPr>
        </p:nvSpPr>
        <p:spPr>
          <a:xfrm>
            <a:off x="729627" y="4230533"/>
            <a:ext cx="7688100" cy="721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20" name="Google Shape;20;g8c1d6f025c_0_135"/>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7" name="Shape 77"/>
        <p:cNvGrpSpPr/>
        <p:nvPr/>
      </p:nvGrpSpPr>
      <p:grpSpPr>
        <a:xfrm>
          <a:off x="0" y="0"/>
          <a:ext cx="0" cy="0"/>
          <a:chOff x="0" y="0"/>
          <a:chExt cx="0" cy="0"/>
        </a:xfrm>
      </p:grpSpPr>
      <p:grpSp>
        <p:nvGrpSpPr>
          <p:cNvPr id="78" name="Google Shape;78;g8c1d6f025c_0_199"/>
          <p:cNvGrpSpPr/>
          <p:nvPr/>
        </p:nvGrpSpPr>
        <p:grpSpPr>
          <a:xfrm>
            <a:off x="830392" y="5558926"/>
            <a:ext cx="745763" cy="61102"/>
            <a:chOff x="4580561" y="2589004"/>
            <a:chExt cx="1064464" cy="25200"/>
          </a:xfrm>
        </p:grpSpPr>
        <p:sp>
          <p:nvSpPr>
            <p:cNvPr id="79" name="Google Shape;79;g8c1d6f025c_0_199"/>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8c1d6f025c_0_199"/>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g8c1d6f025c_0_199"/>
          <p:cNvSpPr txBox="1"/>
          <p:nvPr>
            <p:ph hasCustomPrompt="1" type="title"/>
          </p:nvPr>
        </p:nvSpPr>
        <p:spPr>
          <a:xfrm>
            <a:off x="729450" y="978600"/>
            <a:ext cx="7688400" cy="1659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2" name="Google Shape;82;g8c1d6f025c_0_199"/>
          <p:cNvSpPr txBox="1"/>
          <p:nvPr>
            <p:ph idx="1" type="body"/>
          </p:nvPr>
        </p:nvSpPr>
        <p:spPr>
          <a:xfrm>
            <a:off x="729450" y="3030517"/>
            <a:ext cx="7688400" cy="2107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83" name="Google Shape;83;g8c1d6f025c_0_199"/>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sp>
        <p:nvSpPr>
          <p:cNvPr id="85" name="Google Shape;85;g8c1d6f025c_0_206"/>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1" name="Shape 21"/>
        <p:cNvGrpSpPr/>
        <p:nvPr/>
      </p:nvGrpSpPr>
      <p:grpSpPr>
        <a:xfrm>
          <a:off x="0" y="0"/>
          <a:ext cx="0" cy="0"/>
          <a:chOff x="0" y="0"/>
          <a:chExt cx="0" cy="0"/>
        </a:xfrm>
      </p:grpSpPr>
      <p:grpSp>
        <p:nvGrpSpPr>
          <p:cNvPr id="22" name="Google Shape;22;g8c1d6f025c_0_143"/>
          <p:cNvGrpSpPr/>
          <p:nvPr/>
        </p:nvGrpSpPr>
        <p:grpSpPr>
          <a:xfrm>
            <a:off x="830392" y="1588427"/>
            <a:ext cx="745763" cy="61102"/>
            <a:chOff x="4580561" y="2589004"/>
            <a:chExt cx="1064464" cy="25200"/>
          </a:xfrm>
        </p:grpSpPr>
        <p:sp>
          <p:nvSpPr>
            <p:cNvPr id="23" name="Google Shape;23;g8c1d6f025c_0_14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g8c1d6f025c_0_14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 name="Google Shape;25;g8c1d6f025c_0_143"/>
          <p:cNvSpPr txBox="1"/>
          <p:nvPr>
            <p:ph type="title"/>
          </p:nvPr>
        </p:nvSpPr>
        <p:spPr>
          <a:xfrm>
            <a:off x="729450" y="1763267"/>
            <a:ext cx="7688400" cy="202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6" name="Google Shape;26;g8c1d6f025c_0_143"/>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g8c1d6f025c_0_149"/>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 name="Google Shape;29;g8c1d6f025c_0_149"/>
          <p:cNvGrpSpPr/>
          <p:nvPr/>
        </p:nvGrpSpPr>
        <p:grpSpPr>
          <a:xfrm>
            <a:off x="830392" y="1588427"/>
            <a:ext cx="745763" cy="61102"/>
            <a:chOff x="4580561" y="2589004"/>
            <a:chExt cx="1064464" cy="25200"/>
          </a:xfrm>
        </p:grpSpPr>
        <p:sp>
          <p:nvSpPr>
            <p:cNvPr id="30" name="Google Shape;30;g8c1d6f025c_0_14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g8c1d6f025c_0_14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 name="Google Shape;32;g8c1d6f025c_0_149"/>
          <p:cNvSpPr txBox="1"/>
          <p:nvPr>
            <p:ph type="title"/>
          </p:nvPr>
        </p:nvSpPr>
        <p:spPr>
          <a:xfrm>
            <a:off x="729450" y="1758200"/>
            <a:ext cx="7688700" cy="713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3" name="Google Shape;33;g8c1d6f025c_0_149"/>
          <p:cNvSpPr txBox="1"/>
          <p:nvPr>
            <p:ph idx="1" type="body"/>
          </p:nvPr>
        </p:nvSpPr>
        <p:spPr>
          <a:xfrm>
            <a:off x="729450" y="2771833"/>
            <a:ext cx="7688700" cy="3014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4" name="Google Shape;34;g8c1d6f025c_0_149"/>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g8c1d6f025c_0_157"/>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g8c1d6f025c_0_157"/>
          <p:cNvGrpSpPr/>
          <p:nvPr/>
        </p:nvGrpSpPr>
        <p:grpSpPr>
          <a:xfrm>
            <a:off x="830392" y="1588427"/>
            <a:ext cx="745763" cy="61102"/>
            <a:chOff x="4580561" y="2589004"/>
            <a:chExt cx="1064464" cy="25200"/>
          </a:xfrm>
        </p:grpSpPr>
        <p:sp>
          <p:nvSpPr>
            <p:cNvPr id="38" name="Google Shape;38;g8c1d6f025c_0_15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g8c1d6f025c_0_15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g8c1d6f025c_0_157"/>
          <p:cNvSpPr txBox="1"/>
          <p:nvPr>
            <p:ph type="title"/>
          </p:nvPr>
        </p:nvSpPr>
        <p:spPr>
          <a:xfrm>
            <a:off x="729450" y="1758200"/>
            <a:ext cx="7688400" cy="713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1" name="Google Shape;41;g8c1d6f025c_0_157"/>
          <p:cNvSpPr txBox="1"/>
          <p:nvPr>
            <p:ph idx="1" type="body"/>
          </p:nvPr>
        </p:nvSpPr>
        <p:spPr>
          <a:xfrm>
            <a:off x="729325" y="2771833"/>
            <a:ext cx="3774300" cy="3014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2" name="Google Shape;42;g8c1d6f025c_0_157"/>
          <p:cNvSpPr txBox="1"/>
          <p:nvPr>
            <p:ph idx="2" type="body"/>
          </p:nvPr>
        </p:nvSpPr>
        <p:spPr>
          <a:xfrm>
            <a:off x="4643604" y="2771833"/>
            <a:ext cx="3774300" cy="30147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3" name="Google Shape;43;g8c1d6f025c_0_157"/>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g8c1d6f025c_0_166"/>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g8c1d6f025c_0_166"/>
          <p:cNvGrpSpPr/>
          <p:nvPr/>
        </p:nvGrpSpPr>
        <p:grpSpPr>
          <a:xfrm>
            <a:off x="830392" y="1588427"/>
            <a:ext cx="745763" cy="61102"/>
            <a:chOff x="4580561" y="2589004"/>
            <a:chExt cx="1064464" cy="25200"/>
          </a:xfrm>
        </p:grpSpPr>
        <p:sp>
          <p:nvSpPr>
            <p:cNvPr id="47" name="Google Shape;47;g8c1d6f025c_0_16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8c1d6f025c_0_16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g8c1d6f025c_0_166"/>
          <p:cNvSpPr txBox="1"/>
          <p:nvPr>
            <p:ph type="title"/>
          </p:nvPr>
        </p:nvSpPr>
        <p:spPr>
          <a:xfrm>
            <a:off x="729450" y="1758200"/>
            <a:ext cx="7688400" cy="713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0" name="Google Shape;50;g8c1d6f025c_0_166"/>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1" name="Shape 51"/>
        <p:cNvGrpSpPr/>
        <p:nvPr/>
      </p:nvGrpSpPr>
      <p:grpSpPr>
        <a:xfrm>
          <a:off x="0" y="0"/>
          <a:ext cx="0" cy="0"/>
          <a:chOff x="0" y="0"/>
          <a:chExt cx="0" cy="0"/>
        </a:xfrm>
      </p:grpSpPr>
      <p:sp>
        <p:nvSpPr>
          <p:cNvPr id="52" name="Google Shape;52;g8c1d6f025c_0_173"/>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 name="Google Shape;53;g8c1d6f025c_0_173"/>
          <p:cNvGrpSpPr/>
          <p:nvPr/>
        </p:nvGrpSpPr>
        <p:grpSpPr>
          <a:xfrm>
            <a:off x="830392" y="1588427"/>
            <a:ext cx="745763" cy="61102"/>
            <a:chOff x="4580561" y="2589004"/>
            <a:chExt cx="1064464" cy="25200"/>
          </a:xfrm>
        </p:grpSpPr>
        <p:sp>
          <p:nvSpPr>
            <p:cNvPr id="54" name="Google Shape;54;g8c1d6f025c_0_17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8c1d6f025c_0_17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 name="Google Shape;56;g8c1d6f025c_0_173"/>
          <p:cNvSpPr txBox="1"/>
          <p:nvPr>
            <p:ph type="title"/>
          </p:nvPr>
        </p:nvSpPr>
        <p:spPr>
          <a:xfrm>
            <a:off x="730000" y="1758200"/>
            <a:ext cx="3300900" cy="18420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7" name="Google Shape;57;g8c1d6f025c_0_173"/>
          <p:cNvSpPr txBox="1"/>
          <p:nvPr>
            <p:ph idx="1" type="body"/>
          </p:nvPr>
        </p:nvSpPr>
        <p:spPr>
          <a:xfrm>
            <a:off x="721225" y="3708967"/>
            <a:ext cx="3300900" cy="2130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8" name="Google Shape;58;g8c1d6f025c_0_173"/>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9" name="Shape 59"/>
        <p:cNvGrpSpPr/>
        <p:nvPr/>
      </p:nvGrpSpPr>
      <p:grpSpPr>
        <a:xfrm>
          <a:off x="0" y="0"/>
          <a:ext cx="0" cy="0"/>
          <a:chOff x="0" y="0"/>
          <a:chExt cx="0" cy="0"/>
        </a:xfrm>
      </p:grpSpPr>
      <p:grpSp>
        <p:nvGrpSpPr>
          <p:cNvPr id="60" name="Google Shape;60;g8c1d6f025c_0_181"/>
          <p:cNvGrpSpPr/>
          <p:nvPr/>
        </p:nvGrpSpPr>
        <p:grpSpPr>
          <a:xfrm>
            <a:off x="830392" y="5558926"/>
            <a:ext cx="745763" cy="61102"/>
            <a:chOff x="4580561" y="2589004"/>
            <a:chExt cx="1064464" cy="25200"/>
          </a:xfrm>
        </p:grpSpPr>
        <p:sp>
          <p:nvSpPr>
            <p:cNvPr id="61" name="Google Shape;61;g8c1d6f025c_0_18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8c1d6f025c_0_18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g8c1d6f025c_0_181"/>
          <p:cNvSpPr txBox="1"/>
          <p:nvPr>
            <p:ph type="title"/>
          </p:nvPr>
        </p:nvSpPr>
        <p:spPr>
          <a:xfrm>
            <a:off x="729450" y="1152400"/>
            <a:ext cx="7021200" cy="39801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4" name="Google Shape;64;g8c1d6f025c_0_181"/>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sp>
        <p:nvSpPr>
          <p:cNvPr id="66" name="Google Shape;66;g8c1d6f025c_0_187"/>
          <p:cNvSpPr/>
          <p:nvPr/>
        </p:nvSpPr>
        <p:spPr>
          <a:xfrm>
            <a:off x="0" y="0"/>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 name="Google Shape;67;g8c1d6f025c_0_187"/>
          <p:cNvGrpSpPr/>
          <p:nvPr/>
        </p:nvGrpSpPr>
        <p:grpSpPr>
          <a:xfrm>
            <a:off x="830392" y="1588427"/>
            <a:ext cx="745763" cy="61102"/>
            <a:chOff x="4580561" y="2589004"/>
            <a:chExt cx="1064464" cy="25200"/>
          </a:xfrm>
        </p:grpSpPr>
        <p:sp>
          <p:nvSpPr>
            <p:cNvPr id="68" name="Google Shape;68;g8c1d6f025c_0_18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8c1d6f025c_0_18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g8c1d6f025c_0_187"/>
          <p:cNvSpPr txBox="1"/>
          <p:nvPr>
            <p:ph type="title"/>
          </p:nvPr>
        </p:nvSpPr>
        <p:spPr>
          <a:xfrm>
            <a:off x="730000" y="1758200"/>
            <a:ext cx="3300900" cy="2249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1" name="Google Shape;71;g8c1d6f025c_0_187"/>
          <p:cNvSpPr txBox="1"/>
          <p:nvPr>
            <p:ph idx="1" type="subTitle"/>
          </p:nvPr>
        </p:nvSpPr>
        <p:spPr>
          <a:xfrm>
            <a:off x="724950" y="4215367"/>
            <a:ext cx="3300900" cy="1011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72" name="Google Shape;72;g8c1d6f025c_0_187"/>
          <p:cNvSpPr txBox="1"/>
          <p:nvPr>
            <p:ph idx="2" type="body"/>
          </p:nvPr>
        </p:nvSpPr>
        <p:spPr>
          <a:xfrm>
            <a:off x="5174225" y="1803500"/>
            <a:ext cx="3374400" cy="4034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3" name="Google Shape;73;g8c1d6f025c_0_187"/>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4" name="Shape 74"/>
        <p:cNvGrpSpPr/>
        <p:nvPr/>
      </p:nvGrpSpPr>
      <p:grpSpPr>
        <a:xfrm>
          <a:off x="0" y="0"/>
          <a:ext cx="0" cy="0"/>
          <a:chOff x="0" y="0"/>
          <a:chExt cx="0" cy="0"/>
        </a:xfrm>
      </p:grpSpPr>
      <p:sp>
        <p:nvSpPr>
          <p:cNvPr id="75" name="Google Shape;75;g8c1d6f025c_0_196"/>
          <p:cNvSpPr txBox="1"/>
          <p:nvPr>
            <p:ph idx="1" type="body"/>
          </p:nvPr>
        </p:nvSpPr>
        <p:spPr>
          <a:xfrm>
            <a:off x="724950" y="5830068"/>
            <a:ext cx="7697400" cy="614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76" name="Google Shape;76;g8c1d6f025c_0_196"/>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9" name="Shape 9"/>
        <p:cNvGrpSpPr/>
        <p:nvPr/>
      </p:nvGrpSpPr>
      <p:grpSpPr>
        <a:xfrm>
          <a:off x="0" y="0"/>
          <a:ext cx="0" cy="0"/>
          <a:chOff x="0" y="0"/>
          <a:chExt cx="0" cy="0"/>
        </a:xfrm>
      </p:grpSpPr>
      <p:sp>
        <p:nvSpPr>
          <p:cNvPr id="10" name="Google Shape;10;g8c1d6f025c_0_13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11" name="Google Shape;11;g8c1d6f025c_0_13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12" name="Google Shape;12;g8c1d6f025c_0_131"/>
          <p:cNvSpPr txBox="1"/>
          <p:nvPr>
            <p:ph idx="12" type="sldNum"/>
          </p:nvPr>
        </p:nvSpPr>
        <p:spPr>
          <a:xfrm>
            <a:off x="8536302" y="6333134"/>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spd="med">
        <p14:prism dir="l"/>
      </p:transition>
    </mc:Choice>
    <mc:Fallback>
      <p:transition spd="med">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5.png"/><Relationship Id="rId10" Type="http://schemas.openxmlformats.org/officeDocument/2006/relationships/image" Target="../media/image22.png"/><Relationship Id="rId9"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35.png"/><Relationship Id="rId7" Type="http://schemas.openxmlformats.org/officeDocument/2006/relationships/image" Target="../media/image23.png"/><Relationship Id="rId8"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5.png"/><Relationship Id="rId11" Type="http://schemas.openxmlformats.org/officeDocument/2006/relationships/image" Target="../media/image30.png"/><Relationship Id="rId10" Type="http://schemas.openxmlformats.org/officeDocument/2006/relationships/image" Target="../media/image27.png"/><Relationship Id="rId9" Type="http://schemas.openxmlformats.org/officeDocument/2006/relationships/image" Target="../media/image34.png"/><Relationship Id="rId5" Type="http://schemas.openxmlformats.org/officeDocument/2006/relationships/image" Target="../media/image20.png"/><Relationship Id="rId6" Type="http://schemas.openxmlformats.org/officeDocument/2006/relationships/image" Target="../media/image33.png"/><Relationship Id="rId7" Type="http://schemas.openxmlformats.org/officeDocument/2006/relationships/image" Target="../media/image28.png"/><Relationship Id="rId8"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arcotel.gob.ec/" TargetMode="External"/><Relationship Id="rId4" Type="http://schemas.openxmlformats.org/officeDocument/2006/relationships/image" Target="../media/image2.png"/><Relationship Id="rId5"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1.png"/><Relationship Id="rId6"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26.png"/><Relationship Id="rId6" Type="http://schemas.openxmlformats.org/officeDocument/2006/relationships/image" Target="../media/image4.png"/><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5.png"/><Relationship Id="rId10" Type="http://schemas.openxmlformats.org/officeDocument/2006/relationships/image" Target="../media/image21.png"/><Relationship Id="rId9"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13.png"/><Relationship Id="rId7" Type="http://schemas.openxmlformats.org/officeDocument/2006/relationships/image" Target="../media/image16.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
          <p:cNvSpPr txBox="1"/>
          <p:nvPr>
            <p:ph type="ctrTitle"/>
          </p:nvPr>
        </p:nvSpPr>
        <p:spPr>
          <a:xfrm>
            <a:off x="251525" y="2976025"/>
            <a:ext cx="8705400" cy="1396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GB" sz="2200"/>
              <a:t>Tema: Evaluación de tecnologías LPWAN para guiar el planteamiento de soluciones de comunicación de largo alcance para el sector agrícola del Ecuador. Estudio de caso: monitoreo de calidad del suelo</a:t>
            </a:r>
            <a:endParaRPr b="1" sz="2200"/>
          </a:p>
          <a:p>
            <a:pPr indent="0" lvl="0" marL="0" rtl="0" algn="ctr">
              <a:spcBef>
                <a:spcPts val="0"/>
              </a:spcBef>
              <a:spcAft>
                <a:spcPts val="0"/>
              </a:spcAft>
              <a:buNone/>
            </a:pPr>
            <a:br>
              <a:rPr b="1" lang="en-GB" sz="2200">
                <a:latin typeface="Calibri"/>
                <a:ea typeface="Calibri"/>
                <a:cs typeface="Calibri"/>
                <a:sym typeface="Calibri"/>
              </a:rPr>
            </a:br>
            <a:endParaRPr b="1" sz="2200">
              <a:latin typeface="Calibri"/>
              <a:ea typeface="Calibri"/>
              <a:cs typeface="Calibri"/>
              <a:sym typeface="Calibri"/>
            </a:endParaRPr>
          </a:p>
        </p:txBody>
      </p:sp>
      <p:sp>
        <p:nvSpPr>
          <p:cNvPr id="92" name="Google Shape;92;p1"/>
          <p:cNvSpPr txBox="1"/>
          <p:nvPr>
            <p:ph idx="1" type="subTitle"/>
          </p:nvPr>
        </p:nvSpPr>
        <p:spPr>
          <a:xfrm>
            <a:off x="931475" y="4580343"/>
            <a:ext cx="7345500" cy="1080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600"/>
              <a:buNone/>
            </a:pPr>
            <a:r>
              <a:rPr b="1" lang="en-GB" sz="1600">
                <a:solidFill>
                  <a:srgbClr val="000000"/>
                </a:solidFill>
                <a:latin typeface="Calibri"/>
                <a:ea typeface="Calibri"/>
                <a:cs typeface="Calibri"/>
                <a:sym typeface="Calibri"/>
              </a:rPr>
              <a:t> </a:t>
            </a:r>
            <a:r>
              <a:rPr b="1" lang="en-GB" sz="1800">
                <a:solidFill>
                  <a:srgbClr val="000000"/>
                </a:solidFill>
                <a:latin typeface="Calibri"/>
                <a:ea typeface="Calibri"/>
                <a:cs typeface="Calibri"/>
                <a:sym typeface="Calibri"/>
              </a:rPr>
              <a:t>Estudiantes:</a:t>
            </a:r>
            <a:endParaRPr b="1">
              <a:solidFill>
                <a:srgbClr val="000000"/>
              </a:solidFill>
            </a:endParaRPr>
          </a:p>
          <a:p>
            <a:pPr indent="0" lvl="0" marL="0" rtl="0" algn="ctr">
              <a:spcBef>
                <a:spcPts val="360"/>
              </a:spcBef>
              <a:spcAft>
                <a:spcPts val="0"/>
              </a:spcAft>
              <a:buClr>
                <a:schemeClr val="dk1"/>
              </a:buClr>
              <a:buSzPts val="1800"/>
              <a:buNone/>
            </a:pPr>
            <a:r>
              <a:rPr i="1" lang="en-GB" sz="1800">
                <a:solidFill>
                  <a:srgbClr val="000000"/>
                </a:solidFill>
              </a:rPr>
              <a:t>Enriquez Hernández Karla Yazmín</a:t>
            </a:r>
            <a:endParaRPr i="1" sz="1800">
              <a:solidFill>
                <a:srgbClr val="000000"/>
              </a:solidFill>
            </a:endParaRPr>
          </a:p>
          <a:p>
            <a:pPr indent="0" lvl="0" marL="0" rtl="0" algn="ctr">
              <a:spcBef>
                <a:spcPts val="360"/>
              </a:spcBef>
              <a:spcAft>
                <a:spcPts val="0"/>
              </a:spcAft>
              <a:buClr>
                <a:schemeClr val="dk1"/>
              </a:buClr>
              <a:buSzPts val="1800"/>
              <a:buNone/>
            </a:pPr>
            <a:r>
              <a:rPr i="1" lang="en-GB" sz="1800">
                <a:solidFill>
                  <a:srgbClr val="000000"/>
                </a:solidFill>
              </a:rPr>
              <a:t>Palacios Cevallos Melany Jazmín</a:t>
            </a:r>
            <a:endParaRPr i="1" sz="1800">
              <a:solidFill>
                <a:srgbClr val="000000"/>
              </a:solidFill>
            </a:endParaRPr>
          </a:p>
          <a:p>
            <a:pPr indent="0" lvl="0" marL="0" rtl="0" algn="ctr">
              <a:spcBef>
                <a:spcPts val="360"/>
              </a:spcBef>
              <a:spcAft>
                <a:spcPts val="0"/>
              </a:spcAft>
              <a:buClr>
                <a:schemeClr val="dk1"/>
              </a:buClr>
              <a:buSzPts val="1800"/>
              <a:buNone/>
            </a:pPr>
            <a:r>
              <a:rPr b="1" i="1" lang="en-GB" sz="1800">
                <a:solidFill>
                  <a:srgbClr val="000000"/>
                </a:solidFill>
                <a:latin typeface="Calibri"/>
                <a:ea typeface="Calibri"/>
                <a:cs typeface="Calibri"/>
                <a:sym typeface="Calibri"/>
              </a:rPr>
              <a:t>Tutor:</a:t>
            </a:r>
            <a:endParaRPr>
              <a:solidFill>
                <a:srgbClr val="000000"/>
              </a:solidFill>
            </a:endParaRPr>
          </a:p>
          <a:p>
            <a:pPr indent="0" lvl="0" marL="0" rtl="0" algn="ctr">
              <a:spcBef>
                <a:spcPts val="360"/>
              </a:spcBef>
              <a:spcAft>
                <a:spcPts val="0"/>
              </a:spcAft>
              <a:buClr>
                <a:schemeClr val="dk1"/>
              </a:buClr>
              <a:buSzPts val="1800"/>
              <a:buNone/>
            </a:pPr>
            <a:r>
              <a:rPr i="1" lang="en-GB" sz="1800">
                <a:solidFill>
                  <a:srgbClr val="000000"/>
                </a:solidFill>
              </a:rPr>
              <a:t>Ing. Efraín Fonseca, Ph.D.</a:t>
            </a:r>
            <a:endParaRPr i="1" sz="1800">
              <a:solidFill>
                <a:srgbClr val="000000"/>
              </a:solidFill>
            </a:endParaRPr>
          </a:p>
          <a:p>
            <a:pPr indent="0" lvl="0" marL="0" rtl="0" algn="ctr">
              <a:spcBef>
                <a:spcPts val="360"/>
              </a:spcBef>
              <a:spcAft>
                <a:spcPts val="0"/>
              </a:spcAft>
              <a:buClr>
                <a:schemeClr val="dk1"/>
              </a:buClr>
              <a:buSzPts val="1800"/>
              <a:buNone/>
            </a:pPr>
            <a:r>
              <a:t/>
            </a:r>
            <a:endParaRPr b="1" i="1" sz="1800">
              <a:solidFill>
                <a:srgbClr val="000000"/>
              </a:solidFill>
            </a:endParaRPr>
          </a:p>
          <a:p>
            <a:pPr indent="0" lvl="0" marL="0" rtl="0" algn="ctr">
              <a:spcBef>
                <a:spcPts val="360"/>
              </a:spcBef>
              <a:spcAft>
                <a:spcPts val="0"/>
              </a:spcAft>
              <a:buClr>
                <a:schemeClr val="dk1"/>
              </a:buClr>
              <a:buSzPts val="1800"/>
              <a:buNone/>
            </a:pPr>
            <a:r>
              <a:t/>
            </a:r>
            <a:endParaRPr b="1" i="1" sz="1800">
              <a:solidFill>
                <a:srgbClr val="000000"/>
              </a:solidFill>
            </a:endParaRPr>
          </a:p>
        </p:txBody>
      </p:sp>
      <p:pic>
        <p:nvPicPr>
          <p:cNvPr descr="LOGO-PRINCIPAL5.png" id="93" name="Google Shape;93;p1"/>
          <p:cNvPicPr preferRelativeResize="0"/>
          <p:nvPr/>
        </p:nvPicPr>
        <p:blipFill rotWithShape="1">
          <a:blip r:embed="rId3">
            <a:alphaModFix/>
          </a:blip>
          <a:srcRect b="0" l="0" r="0" t="0"/>
          <a:stretch/>
        </p:blipFill>
        <p:spPr>
          <a:xfrm>
            <a:off x="-5" y="6132872"/>
            <a:ext cx="2808000" cy="725127"/>
          </a:xfrm>
          <a:prstGeom prst="rect">
            <a:avLst/>
          </a:prstGeom>
          <a:noFill/>
          <a:ln>
            <a:noFill/>
          </a:ln>
        </p:spPr>
      </p:pic>
      <p:pic>
        <p:nvPicPr>
          <p:cNvPr descr="A large tree in a city&#10;&#10;Description automatically generated" id="94" name="Google Shape;94;p1"/>
          <p:cNvPicPr preferRelativeResize="0"/>
          <p:nvPr/>
        </p:nvPicPr>
        <p:blipFill rotWithShape="1">
          <a:blip r:embed="rId4">
            <a:alphaModFix/>
          </a:blip>
          <a:srcRect b="0" l="0" r="2591" t="0"/>
          <a:stretch/>
        </p:blipFill>
        <p:spPr>
          <a:xfrm>
            <a:off x="0" y="0"/>
            <a:ext cx="9143999" cy="2659500"/>
          </a:xfrm>
          <a:prstGeom prst="rect">
            <a:avLst/>
          </a:prstGeom>
          <a:noFill/>
          <a:ln>
            <a:noFill/>
          </a:ln>
        </p:spPr>
      </p:pic>
      <p:pic>
        <p:nvPicPr>
          <p:cNvPr id="95" name="Google Shape;95;p1"/>
          <p:cNvPicPr preferRelativeResize="0"/>
          <p:nvPr/>
        </p:nvPicPr>
        <p:blipFill>
          <a:blip r:embed="rId5">
            <a:alphaModFix/>
          </a:blip>
          <a:stretch>
            <a:fillRect/>
          </a:stretch>
        </p:blipFill>
        <p:spPr>
          <a:xfrm>
            <a:off x="7983720" y="5966043"/>
            <a:ext cx="1160269" cy="89195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8c1d6f025c_0_244"/>
          <p:cNvSpPr txBox="1"/>
          <p:nvPr>
            <p:ph idx="1" type="subTitle"/>
          </p:nvPr>
        </p:nvSpPr>
        <p:spPr>
          <a:xfrm>
            <a:off x="727952" y="2113308"/>
            <a:ext cx="7688100" cy="72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t>Establecer lineamientos que guíen el planteamiento de soluciones de comunicación de largo alcance para el monitoreo de la calidad del suelo en el sector agrícola del Ecuador, mediante la evaluación de tecnologías LPWAN.</a:t>
            </a:r>
            <a:endParaRPr sz="1800"/>
          </a:p>
        </p:txBody>
      </p:sp>
      <p:sp>
        <p:nvSpPr>
          <p:cNvPr id="254" name="Google Shape;254;g8c1d6f025c_0_244"/>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255" name="Google Shape;255;g8c1d6f025c_0_244"/>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256" name="Google Shape;256;g8c1d6f025c_0_244"/>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257" name="Google Shape;257;g8c1d6f025c_0_244"/>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tc>
                <a:tc>
                  <a:txBody>
                    <a:bodyPr/>
                    <a:lstStyle/>
                    <a:p>
                      <a:pPr indent="0" lvl="0" marL="0" rtl="0" algn="l">
                        <a:spcBef>
                          <a:spcPts val="0"/>
                        </a:spcBef>
                        <a:spcAft>
                          <a:spcPts val="0"/>
                        </a:spcAft>
                        <a:buNone/>
                      </a:pPr>
                      <a:r>
                        <a:rPr lang="en-GB" sz="900"/>
                        <a:t>Planteamiento del Problema</a:t>
                      </a:r>
                      <a:endParaRPr sz="900"/>
                    </a:p>
                  </a:txBody>
                  <a:tcPr marT="91425" marB="91425" marR="91425" marL="91425"/>
                </a:tc>
                <a:tc>
                  <a:txBody>
                    <a:bodyPr/>
                    <a:lstStyle/>
                    <a:p>
                      <a:pPr indent="0" lvl="0" marL="0" rtl="0" algn="l">
                        <a:spcBef>
                          <a:spcPts val="0"/>
                        </a:spcBef>
                        <a:spcAft>
                          <a:spcPts val="0"/>
                        </a:spcAft>
                        <a:buNone/>
                      </a:pPr>
                      <a:r>
                        <a:rPr lang="en-GB" sz="900"/>
                        <a:t>Estado del Arte</a:t>
                      </a:r>
                      <a:endParaRPr sz="900"/>
                    </a:p>
                  </a:txBody>
                  <a:tcPr marT="91425" marB="91425" marR="91425" marL="91425"/>
                </a:tc>
                <a:tc>
                  <a:txBody>
                    <a:bodyPr/>
                    <a:lstStyle/>
                    <a:p>
                      <a:pPr indent="0" lvl="0" marL="0" rtl="0" algn="l">
                        <a:spcBef>
                          <a:spcPts val="0"/>
                        </a:spcBef>
                        <a:spcAft>
                          <a:spcPts val="0"/>
                        </a:spcAft>
                        <a:buNone/>
                      </a:pPr>
                      <a:r>
                        <a:rPr lang="en-GB" sz="900"/>
                        <a:t>Solución Propuesta</a:t>
                      </a:r>
                      <a:endParaRPr sz="900"/>
                    </a:p>
                  </a:txBody>
                  <a:tcPr marT="91425" marB="91425" marR="91425" marL="91425">
                    <a:solidFill>
                      <a:srgbClr val="93C47D"/>
                    </a:solidFill>
                  </a:tcPr>
                </a:tc>
                <a:tc>
                  <a:txBody>
                    <a:bodyPr/>
                    <a:lstStyle/>
                    <a:p>
                      <a:pPr indent="0" lvl="0" marL="0" rtl="0" algn="l">
                        <a:spcBef>
                          <a:spcPts val="0"/>
                        </a:spcBef>
                        <a:spcAft>
                          <a:spcPts val="0"/>
                        </a:spcAft>
                        <a:buNone/>
                      </a:pPr>
                      <a:r>
                        <a:rPr lang="en-GB" sz="900"/>
                        <a:t>Validación de la Solución</a:t>
                      </a:r>
                      <a:endParaRPr sz="900"/>
                    </a:p>
                  </a:txBody>
                  <a:tcPr marT="91425" marB="91425" marR="91425" marL="91425"/>
                </a:tc>
                <a:tc>
                  <a:txBody>
                    <a:bodyPr/>
                    <a:lstStyle/>
                    <a:p>
                      <a:pPr indent="0" lvl="0" marL="0" rtl="0" algn="l">
                        <a:spcBef>
                          <a:spcPts val="0"/>
                        </a:spcBef>
                        <a:spcAft>
                          <a:spcPts val="0"/>
                        </a:spcAft>
                        <a:buNone/>
                      </a:pPr>
                      <a:r>
                        <a:rPr lang="en-GB" sz="900"/>
                        <a:t>Alcance</a:t>
                      </a:r>
                      <a:endParaRPr sz="900"/>
                    </a:p>
                  </a:txBody>
                  <a:tcPr marT="91425" marB="91425" marR="91425" marL="91425"/>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tc>
                <a:tc>
                  <a:txBody>
                    <a:bodyPr/>
                    <a:lstStyle/>
                    <a:p>
                      <a:pPr indent="0" lvl="0" marL="0" rtl="0" algn="l">
                        <a:spcBef>
                          <a:spcPts val="0"/>
                        </a:spcBef>
                        <a:spcAft>
                          <a:spcPts val="0"/>
                        </a:spcAft>
                        <a:buNone/>
                      </a:pPr>
                      <a:r>
                        <a:rPr lang="en-GB" sz="900"/>
                        <a:t>Hipótesis de Trabajo</a:t>
                      </a:r>
                      <a:endParaRPr sz="900"/>
                    </a:p>
                  </a:txBody>
                  <a:tcPr marT="91425" marB="91425" marR="91425" marL="91425"/>
                </a:tc>
                <a:tc>
                  <a:txBody>
                    <a:bodyPr/>
                    <a:lstStyle/>
                    <a:p>
                      <a:pPr indent="0" lvl="0" marL="0" rtl="0" algn="l">
                        <a:spcBef>
                          <a:spcPts val="0"/>
                        </a:spcBef>
                        <a:spcAft>
                          <a:spcPts val="0"/>
                        </a:spcAft>
                        <a:buNone/>
                      </a:pPr>
                      <a:r>
                        <a:rPr lang="en-GB" sz="900"/>
                        <a:t>Resultados Esperados</a:t>
                      </a:r>
                      <a:endParaRPr sz="900"/>
                    </a:p>
                  </a:txBody>
                  <a:tcPr marT="91425" marB="91425" marR="91425" marL="91425"/>
                </a:tc>
              </a:tr>
            </a:tbl>
          </a:graphicData>
        </a:graphic>
      </p:graphicFrame>
      <p:sp>
        <p:nvSpPr>
          <p:cNvPr id="258" name="Google Shape;258;g8c1d6f025c_0_244"/>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Solución Propuesta</a:t>
            </a:r>
            <a:endParaRPr b="1" sz="3300">
              <a:solidFill>
                <a:schemeClr val="dk1"/>
              </a:solidFill>
              <a:latin typeface="Calibri"/>
              <a:ea typeface="Calibri"/>
              <a:cs typeface="Calibri"/>
              <a:sym typeface="Calibri"/>
            </a:endParaRPr>
          </a:p>
        </p:txBody>
      </p:sp>
      <p:pic>
        <p:nvPicPr>
          <p:cNvPr id="259" name="Google Shape;259;g8c1d6f025c_0_244"/>
          <p:cNvPicPr preferRelativeResize="0"/>
          <p:nvPr/>
        </p:nvPicPr>
        <p:blipFill>
          <a:blip r:embed="rId5">
            <a:alphaModFix/>
          </a:blip>
          <a:stretch>
            <a:fillRect/>
          </a:stretch>
        </p:blipFill>
        <p:spPr>
          <a:xfrm>
            <a:off x="1710988" y="2987208"/>
            <a:ext cx="5336368" cy="32878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8c1d6f025c_0_254"/>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266" name="Google Shape;266;g8c1d6f025c_0_254"/>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267" name="Google Shape;267;g8c1d6f025c_0_254"/>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268" name="Google Shape;268;g8c1d6f025c_0_254"/>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tc>
                <a:tc>
                  <a:txBody>
                    <a:bodyPr/>
                    <a:lstStyle/>
                    <a:p>
                      <a:pPr indent="0" lvl="0" marL="0" rtl="0" algn="l">
                        <a:spcBef>
                          <a:spcPts val="0"/>
                        </a:spcBef>
                        <a:spcAft>
                          <a:spcPts val="0"/>
                        </a:spcAft>
                        <a:buNone/>
                      </a:pPr>
                      <a:r>
                        <a:rPr lang="en-GB" sz="900"/>
                        <a:t>Planteamiento del Problema</a:t>
                      </a:r>
                      <a:endParaRPr sz="900"/>
                    </a:p>
                  </a:txBody>
                  <a:tcPr marT="91425" marB="91425" marR="91425" marL="91425"/>
                </a:tc>
                <a:tc>
                  <a:txBody>
                    <a:bodyPr/>
                    <a:lstStyle/>
                    <a:p>
                      <a:pPr indent="0" lvl="0" marL="0" rtl="0" algn="l">
                        <a:spcBef>
                          <a:spcPts val="0"/>
                        </a:spcBef>
                        <a:spcAft>
                          <a:spcPts val="0"/>
                        </a:spcAft>
                        <a:buNone/>
                      </a:pPr>
                      <a:r>
                        <a:rPr lang="en-GB" sz="900"/>
                        <a:t>Estado del Arte</a:t>
                      </a:r>
                      <a:endParaRPr sz="900"/>
                    </a:p>
                  </a:txBody>
                  <a:tcPr marT="91425" marB="91425" marR="91425" marL="91425"/>
                </a:tc>
                <a:tc>
                  <a:txBody>
                    <a:bodyPr/>
                    <a:lstStyle/>
                    <a:p>
                      <a:pPr indent="0" lvl="0" marL="0" rtl="0" algn="l">
                        <a:spcBef>
                          <a:spcPts val="0"/>
                        </a:spcBef>
                        <a:spcAft>
                          <a:spcPts val="0"/>
                        </a:spcAft>
                        <a:buNone/>
                      </a:pPr>
                      <a:r>
                        <a:rPr lang="en-GB" sz="900"/>
                        <a:t>Solución Propuesta</a:t>
                      </a:r>
                      <a:endParaRPr sz="900"/>
                    </a:p>
                  </a:txBody>
                  <a:tcPr marT="91425" marB="91425" marR="91425" marL="91425"/>
                </a:tc>
                <a:tc>
                  <a:txBody>
                    <a:bodyPr/>
                    <a:lstStyle/>
                    <a:p>
                      <a:pPr indent="0" lvl="0" marL="0" rtl="0" algn="l">
                        <a:spcBef>
                          <a:spcPts val="0"/>
                        </a:spcBef>
                        <a:spcAft>
                          <a:spcPts val="0"/>
                        </a:spcAft>
                        <a:buNone/>
                      </a:pPr>
                      <a:r>
                        <a:rPr lang="en-GB" sz="900"/>
                        <a:t>Validación de la Solución</a:t>
                      </a:r>
                      <a:endParaRPr sz="900"/>
                    </a:p>
                  </a:txBody>
                  <a:tcPr marT="91425" marB="91425" marR="91425" marL="91425">
                    <a:solidFill>
                      <a:srgbClr val="93C47D"/>
                    </a:solidFill>
                  </a:tcPr>
                </a:tc>
                <a:tc>
                  <a:txBody>
                    <a:bodyPr/>
                    <a:lstStyle/>
                    <a:p>
                      <a:pPr indent="0" lvl="0" marL="0" rtl="0" algn="l">
                        <a:spcBef>
                          <a:spcPts val="0"/>
                        </a:spcBef>
                        <a:spcAft>
                          <a:spcPts val="0"/>
                        </a:spcAft>
                        <a:buNone/>
                      </a:pPr>
                      <a:r>
                        <a:rPr lang="en-GB" sz="900"/>
                        <a:t>Alcance</a:t>
                      </a:r>
                      <a:endParaRPr sz="900"/>
                    </a:p>
                  </a:txBody>
                  <a:tcPr marT="91425" marB="91425" marR="91425" marL="91425"/>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tc>
                <a:tc>
                  <a:txBody>
                    <a:bodyPr/>
                    <a:lstStyle/>
                    <a:p>
                      <a:pPr indent="0" lvl="0" marL="0" rtl="0" algn="l">
                        <a:spcBef>
                          <a:spcPts val="0"/>
                        </a:spcBef>
                        <a:spcAft>
                          <a:spcPts val="0"/>
                        </a:spcAft>
                        <a:buNone/>
                      </a:pPr>
                      <a:r>
                        <a:rPr lang="en-GB" sz="900"/>
                        <a:t>Hipótesis de Trabajo</a:t>
                      </a:r>
                      <a:endParaRPr sz="900"/>
                    </a:p>
                  </a:txBody>
                  <a:tcPr marT="91425" marB="91425" marR="91425" marL="91425"/>
                </a:tc>
                <a:tc>
                  <a:txBody>
                    <a:bodyPr/>
                    <a:lstStyle/>
                    <a:p>
                      <a:pPr indent="0" lvl="0" marL="0" rtl="0" algn="l">
                        <a:spcBef>
                          <a:spcPts val="0"/>
                        </a:spcBef>
                        <a:spcAft>
                          <a:spcPts val="0"/>
                        </a:spcAft>
                        <a:buNone/>
                      </a:pPr>
                      <a:r>
                        <a:rPr lang="en-GB" sz="900"/>
                        <a:t>Resultados Esperados</a:t>
                      </a:r>
                      <a:endParaRPr sz="900"/>
                    </a:p>
                  </a:txBody>
                  <a:tcPr marT="91425" marB="91425" marR="91425" marL="91425"/>
                </a:tc>
              </a:tr>
            </a:tbl>
          </a:graphicData>
        </a:graphic>
      </p:graphicFrame>
      <p:sp>
        <p:nvSpPr>
          <p:cNvPr id="269" name="Google Shape;269;g8c1d6f025c_0_254"/>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Validación de la Solución</a:t>
            </a:r>
            <a:endParaRPr b="1" sz="3300">
              <a:solidFill>
                <a:schemeClr val="dk1"/>
              </a:solidFill>
              <a:latin typeface="Calibri"/>
              <a:ea typeface="Calibri"/>
              <a:cs typeface="Calibri"/>
              <a:sym typeface="Calibri"/>
            </a:endParaRPr>
          </a:p>
        </p:txBody>
      </p:sp>
      <p:pic>
        <p:nvPicPr>
          <p:cNvPr id="270" name="Google Shape;270;g8c1d6f025c_0_254"/>
          <p:cNvPicPr preferRelativeResize="0"/>
          <p:nvPr/>
        </p:nvPicPr>
        <p:blipFill>
          <a:blip r:embed="rId5">
            <a:alphaModFix/>
          </a:blip>
          <a:stretch>
            <a:fillRect/>
          </a:stretch>
        </p:blipFill>
        <p:spPr>
          <a:xfrm>
            <a:off x="973150" y="1949625"/>
            <a:ext cx="1572057" cy="1387325"/>
          </a:xfrm>
          <a:prstGeom prst="rect">
            <a:avLst/>
          </a:prstGeom>
          <a:noFill/>
          <a:ln>
            <a:noFill/>
          </a:ln>
        </p:spPr>
      </p:pic>
      <p:pic>
        <p:nvPicPr>
          <p:cNvPr id="271" name="Google Shape;271;g8c1d6f025c_0_254"/>
          <p:cNvPicPr preferRelativeResize="0"/>
          <p:nvPr/>
        </p:nvPicPr>
        <p:blipFill>
          <a:blip r:embed="rId6">
            <a:alphaModFix/>
          </a:blip>
          <a:stretch>
            <a:fillRect/>
          </a:stretch>
        </p:blipFill>
        <p:spPr>
          <a:xfrm>
            <a:off x="4572000" y="1774825"/>
            <a:ext cx="2460225" cy="1638548"/>
          </a:xfrm>
          <a:prstGeom prst="rect">
            <a:avLst/>
          </a:prstGeom>
          <a:noFill/>
          <a:ln>
            <a:noFill/>
          </a:ln>
        </p:spPr>
      </p:pic>
      <p:pic>
        <p:nvPicPr>
          <p:cNvPr id="272" name="Google Shape;272;g8c1d6f025c_0_254"/>
          <p:cNvPicPr preferRelativeResize="0"/>
          <p:nvPr/>
        </p:nvPicPr>
        <p:blipFill>
          <a:blip r:embed="rId7">
            <a:alphaModFix/>
          </a:blip>
          <a:stretch>
            <a:fillRect/>
          </a:stretch>
        </p:blipFill>
        <p:spPr>
          <a:xfrm>
            <a:off x="6672600" y="1862200"/>
            <a:ext cx="1034185" cy="637750"/>
          </a:xfrm>
          <a:prstGeom prst="rect">
            <a:avLst/>
          </a:prstGeom>
          <a:noFill/>
          <a:ln>
            <a:noFill/>
          </a:ln>
        </p:spPr>
      </p:pic>
      <p:pic>
        <p:nvPicPr>
          <p:cNvPr id="273" name="Google Shape;273;g8c1d6f025c_0_254"/>
          <p:cNvPicPr preferRelativeResize="0"/>
          <p:nvPr/>
        </p:nvPicPr>
        <p:blipFill>
          <a:blip r:embed="rId8">
            <a:alphaModFix/>
          </a:blip>
          <a:stretch>
            <a:fillRect/>
          </a:stretch>
        </p:blipFill>
        <p:spPr>
          <a:xfrm>
            <a:off x="6619875" y="2557475"/>
            <a:ext cx="1139614" cy="524700"/>
          </a:xfrm>
          <a:prstGeom prst="rect">
            <a:avLst/>
          </a:prstGeom>
          <a:noFill/>
          <a:ln>
            <a:noFill/>
          </a:ln>
        </p:spPr>
      </p:pic>
      <p:sp>
        <p:nvSpPr>
          <p:cNvPr id="274" name="Google Shape;274;g8c1d6f025c_0_254"/>
          <p:cNvSpPr txBox="1"/>
          <p:nvPr/>
        </p:nvSpPr>
        <p:spPr>
          <a:xfrm>
            <a:off x="5892525" y="3413375"/>
            <a:ext cx="11397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Prototipos </a:t>
            </a:r>
            <a:endParaRPr>
              <a:latin typeface="Lato"/>
              <a:ea typeface="Lato"/>
              <a:cs typeface="Lato"/>
              <a:sym typeface="Lato"/>
            </a:endParaRPr>
          </a:p>
        </p:txBody>
      </p:sp>
      <p:sp>
        <p:nvSpPr>
          <p:cNvPr id="275" name="Google Shape;275;g8c1d6f025c_0_254"/>
          <p:cNvSpPr txBox="1"/>
          <p:nvPr/>
        </p:nvSpPr>
        <p:spPr>
          <a:xfrm>
            <a:off x="1161600" y="3413375"/>
            <a:ext cx="13836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Simulaciones</a:t>
            </a:r>
            <a:endParaRPr>
              <a:latin typeface="Lato"/>
              <a:ea typeface="Lato"/>
              <a:cs typeface="Lato"/>
              <a:sym typeface="Lato"/>
            </a:endParaRPr>
          </a:p>
        </p:txBody>
      </p:sp>
      <p:sp>
        <p:nvSpPr>
          <p:cNvPr id="276" name="Google Shape;276;g8c1d6f025c_0_254"/>
          <p:cNvSpPr/>
          <p:nvPr/>
        </p:nvSpPr>
        <p:spPr>
          <a:xfrm>
            <a:off x="3113200" y="2415125"/>
            <a:ext cx="1277100" cy="5754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Lato"/>
                <a:ea typeface="Lato"/>
                <a:cs typeface="Lato"/>
                <a:sym typeface="Lato"/>
              </a:rPr>
              <a:t>Utilizando</a:t>
            </a:r>
            <a:endParaRPr>
              <a:solidFill>
                <a:srgbClr val="FFFFFF"/>
              </a:solidFill>
              <a:latin typeface="Lato"/>
              <a:ea typeface="Lato"/>
              <a:cs typeface="Lato"/>
              <a:sym typeface="Lato"/>
            </a:endParaRPr>
          </a:p>
        </p:txBody>
      </p:sp>
      <p:sp>
        <p:nvSpPr>
          <p:cNvPr id="277" name="Google Shape;277;g8c1d6f025c_0_254"/>
          <p:cNvSpPr/>
          <p:nvPr/>
        </p:nvSpPr>
        <p:spPr>
          <a:xfrm>
            <a:off x="973175" y="4313875"/>
            <a:ext cx="1572000" cy="1136700"/>
          </a:xfrm>
          <a:prstGeom prst="foldedCorner">
            <a:avLst>
              <a:gd fmla="val 16667" name="adj"/>
            </a:avLst>
          </a:prstGeom>
          <a:gradFill>
            <a:gsLst>
              <a:gs pos="0">
                <a:srgbClr val="D4E5F5"/>
              </a:gs>
              <a:gs pos="100000">
                <a:srgbClr val="70A4D5"/>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Diferentes escenarios con condiciones adversas </a:t>
            </a:r>
            <a:endParaRPr/>
          </a:p>
        </p:txBody>
      </p:sp>
      <p:pic>
        <p:nvPicPr>
          <p:cNvPr id="278" name="Google Shape;278;g8c1d6f025c_0_254"/>
          <p:cNvPicPr preferRelativeResize="0"/>
          <p:nvPr/>
        </p:nvPicPr>
        <p:blipFill>
          <a:blip r:embed="rId9">
            <a:alphaModFix/>
          </a:blip>
          <a:stretch>
            <a:fillRect/>
          </a:stretch>
        </p:blipFill>
        <p:spPr>
          <a:xfrm>
            <a:off x="4386925" y="4392487"/>
            <a:ext cx="1189475" cy="1189475"/>
          </a:xfrm>
          <a:prstGeom prst="rect">
            <a:avLst/>
          </a:prstGeom>
          <a:noFill/>
          <a:ln>
            <a:noFill/>
          </a:ln>
        </p:spPr>
      </p:pic>
      <p:sp>
        <p:nvSpPr>
          <p:cNvPr id="279" name="Google Shape;279;g8c1d6f025c_0_254"/>
          <p:cNvSpPr/>
          <p:nvPr/>
        </p:nvSpPr>
        <p:spPr>
          <a:xfrm>
            <a:off x="2827500" y="4724875"/>
            <a:ext cx="1277100" cy="524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GB">
                <a:solidFill>
                  <a:srgbClr val="FFFFFF"/>
                </a:solidFill>
                <a:latin typeface="Lato"/>
                <a:ea typeface="Lato"/>
                <a:cs typeface="Lato"/>
                <a:sym typeface="Lato"/>
              </a:rPr>
              <a:t>Medir</a:t>
            </a:r>
            <a:endParaRPr>
              <a:solidFill>
                <a:srgbClr val="FFFFFF"/>
              </a:solidFill>
              <a:latin typeface="Lato"/>
              <a:ea typeface="Lato"/>
              <a:cs typeface="Lato"/>
              <a:sym typeface="Lato"/>
            </a:endParaRPr>
          </a:p>
        </p:txBody>
      </p:sp>
      <p:sp>
        <p:nvSpPr>
          <p:cNvPr id="280" name="Google Shape;280;g8c1d6f025c_0_254"/>
          <p:cNvSpPr/>
          <p:nvPr/>
        </p:nvSpPr>
        <p:spPr>
          <a:xfrm>
            <a:off x="1484825" y="3789250"/>
            <a:ext cx="548700" cy="449700"/>
          </a:xfrm>
          <a:prstGeom prst="down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solidFill>
                <a:srgbClr val="FFFFFF"/>
              </a:solidFill>
              <a:latin typeface="Lato"/>
              <a:ea typeface="Lato"/>
              <a:cs typeface="Lato"/>
              <a:sym typeface="Lato"/>
            </a:endParaRPr>
          </a:p>
        </p:txBody>
      </p:sp>
      <p:pic>
        <p:nvPicPr>
          <p:cNvPr id="281" name="Google Shape;281;g8c1d6f025c_0_254"/>
          <p:cNvPicPr preferRelativeResize="0"/>
          <p:nvPr/>
        </p:nvPicPr>
        <p:blipFill>
          <a:blip r:embed="rId10">
            <a:alphaModFix/>
          </a:blip>
          <a:stretch>
            <a:fillRect/>
          </a:stretch>
        </p:blipFill>
        <p:spPr>
          <a:xfrm>
            <a:off x="7302475" y="4417412"/>
            <a:ext cx="1139625" cy="1139625"/>
          </a:xfrm>
          <a:prstGeom prst="rect">
            <a:avLst/>
          </a:prstGeom>
          <a:noFill/>
          <a:ln>
            <a:noFill/>
          </a:ln>
        </p:spPr>
      </p:pic>
      <p:sp>
        <p:nvSpPr>
          <p:cNvPr id="282" name="Google Shape;282;g8c1d6f025c_0_254"/>
          <p:cNvSpPr txBox="1"/>
          <p:nvPr/>
        </p:nvSpPr>
        <p:spPr>
          <a:xfrm>
            <a:off x="4411827" y="5581950"/>
            <a:ext cx="1277100" cy="4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Rendimiento</a:t>
            </a:r>
            <a:endParaRPr>
              <a:latin typeface="Lato"/>
              <a:ea typeface="Lato"/>
              <a:cs typeface="Lato"/>
              <a:sym typeface="Lato"/>
            </a:endParaRPr>
          </a:p>
        </p:txBody>
      </p:sp>
      <p:sp>
        <p:nvSpPr>
          <p:cNvPr id="283" name="Google Shape;283;g8c1d6f025c_0_254"/>
          <p:cNvSpPr/>
          <p:nvPr/>
        </p:nvSpPr>
        <p:spPr>
          <a:xfrm>
            <a:off x="5800888" y="4724863"/>
            <a:ext cx="1277100" cy="524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GB">
                <a:solidFill>
                  <a:srgbClr val="FFFFFF"/>
                </a:solidFill>
                <a:latin typeface="Lato"/>
                <a:ea typeface="Lato"/>
                <a:cs typeface="Lato"/>
                <a:sym typeface="Lato"/>
              </a:rPr>
              <a:t>Comparar</a:t>
            </a:r>
            <a:endParaRPr>
              <a:solidFill>
                <a:srgbClr val="FFFFFF"/>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par>
                                <p:cTn fill="hold" nodeType="with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
                                        <p:tgtEl>
                                          <p:spTgt spid="278"/>
                                        </p:tgtEl>
                                      </p:cBhvr>
                                    </p:animEffect>
                                  </p:childTnLst>
                                </p:cTn>
                              </p:par>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8c1d6f025c_0_264"/>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290" name="Google Shape;290;g8c1d6f025c_0_264"/>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291" name="Google Shape;291;g8c1d6f025c_0_264"/>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292" name="Google Shape;292;g8c1d6f025c_0_264"/>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tc>
                <a:tc>
                  <a:txBody>
                    <a:bodyPr/>
                    <a:lstStyle/>
                    <a:p>
                      <a:pPr indent="0" lvl="0" marL="0" rtl="0" algn="l">
                        <a:spcBef>
                          <a:spcPts val="0"/>
                        </a:spcBef>
                        <a:spcAft>
                          <a:spcPts val="0"/>
                        </a:spcAft>
                        <a:buNone/>
                      </a:pPr>
                      <a:r>
                        <a:rPr lang="en-GB" sz="900"/>
                        <a:t>Planteamiento del Problema</a:t>
                      </a:r>
                      <a:endParaRPr sz="900"/>
                    </a:p>
                  </a:txBody>
                  <a:tcPr marT="91425" marB="91425" marR="91425" marL="91425"/>
                </a:tc>
                <a:tc>
                  <a:txBody>
                    <a:bodyPr/>
                    <a:lstStyle/>
                    <a:p>
                      <a:pPr indent="0" lvl="0" marL="0" rtl="0" algn="l">
                        <a:spcBef>
                          <a:spcPts val="0"/>
                        </a:spcBef>
                        <a:spcAft>
                          <a:spcPts val="0"/>
                        </a:spcAft>
                        <a:buNone/>
                      </a:pPr>
                      <a:r>
                        <a:rPr lang="en-GB" sz="900"/>
                        <a:t>Estado del Arte</a:t>
                      </a:r>
                      <a:endParaRPr sz="900"/>
                    </a:p>
                  </a:txBody>
                  <a:tcPr marT="91425" marB="91425" marR="91425" marL="91425"/>
                </a:tc>
                <a:tc>
                  <a:txBody>
                    <a:bodyPr/>
                    <a:lstStyle/>
                    <a:p>
                      <a:pPr indent="0" lvl="0" marL="0" rtl="0" algn="l">
                        <a:spcBef>
                          <a:spcPts val="0"/>
                        </a:spcBef>
                        <a:spcAft>
                          <a:spcPts val="0"/>
                        </a:spcAft>
                        <a:buNone/>
                      </a:pPr>
                      <a:r>
                        <a:rPr lang="en-GB" sz="900"/>
                        <a:t>Solución Propuesta</a:t>
                      </a:r>
                      <a:endParaRPr sz="900"/>
                    </a:p>
                  </a:txBody>
                  <a:tcPr marT="91425" marB="91425" marR="91425" marL="91425"/>
                </a:tc>
                <a:tc>
                  <a:txBody>
                    <a:bodyPr/>
                    <a:lstStyle/>
                    <a:p>
                      <a:pPr indent="0" lvl="0" marL="0" rtl="0" algn="l">
                        <a:spcBef>
                          <a:spcPts val="0"/>
                        </a:spcBef>
                        <a:spcAft>
                          <a:spcPts val="0"/>
                        </a:spcAft>
                        <a:buNone/>
                      </a:pPr>
                      <a:r>
                        <a:rPr lang="en-GB" sz="900"/>
                        <a:t>Validación de la Solución</a:t>
                      </a:r>
                      <a:endParaRPr sz="900"/>
                    </a:p>
                  </a:txBody>
                  <a:tcPr marT="91425" marB="91425" marR="91425" marL="91425"/>
                </a:tc>
                <a:tc>
                  <a:txBody>
                    <a:bodyPr/>
                    <a:lstStyle/>
                    <a:p>
                      <a:pPr indent="0" lvl="0" marL="0" rtl="0" algn="l">
                        <a:spcBef>
                          <a:spcPts val="0"/>
                        </a:spcBef>
                        <a:spcAft>
                          <a:spcPts val="0"/>
                        </a:spcAft>
                        <a:buNone/>
                      </a:pPr>
                      <a:r>
                        <a:rPr lang="en-GB" sz="900"/>
                        <a:t>Alcance</a:t>
                      </a:r>
                      <a:endParaRPr sz="900"/>
                    </a:p>
                  </a:txBody>
                  <a:tcPr marT="91425" marB="91425" marR="91425" marL="91425">
                    <a:solidFill>
                      <a:srgbClr val="93C47D"/>
                    </a:solidFill>
                  </a:tcPr>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tc>
                <a:tc>
                  <a:txBody>
                    <a:bodyPr/>
                    <a:lstStyle/>
                    <a:p>
                      <a:pPr indent="0" lvl="0" marL="0" rtl="0" algn="l">
                        <a:spcBef>
                          <a:spcPts val="0"/>
                        </a:spcBef>
                        <a:spcAft>
                          <a:spcPts val="0"/>
                        </a:spcAft>
                        <a:buNone/>
                      </a:pPr>
                      <a:r>
                        <a:rPr lang="en-GB" sz="900"/>
                        <a:t>Hipótesis de Trabajo</a:t>
                      </a:r>
                      <a:endParaRPr sz="900"/>
                    </a:p>
                  </a:txBody>
                  <a:tcPr marT="91425" marB="91425" marR="91425" marL="91425"/>
                </a:tc>
                <a:tc>
                  <a:txBody>
                    <a:bodyPr/>
                    <a:lstStyle/>
                    <a:p>
                      <a:pPr indent="0" lvl="0" marL="0" rtl="0" algn="l">
                        <a:spcBef>
                          <a:spcPts val="0"/>
                        </a:spcBef>
                        <a:spcAft>
                          <a:spcPts val="0"/>
                        </a:spcAft>
                        <a:buNone/>
                      </a:pPr>
                      <a:r>
                        <a:rPr lang="en-GB" sz="900"/>
                        <a:t>Resultados Esperados</a:t>
                      </a:r>
                      <a:endParaRPr sz="900"/>
                    </a:p>
                  </a:txBody>
                  <a:tcPr marT="91425" marB="91425" marR="91425" marL="91425"/>
                </a:tc>
              </a:tr>
            </a:tbl>
          </a:graphicData>
        </a:graphic>
      </p:graphicFrame>
      <p:sp>
        <p:nvSpPr>
          <p:cNvPr id="293" name="Google Shape;293;g8c1d6f025c_0_264"/>
          <p:cNvSpPr txBox="1"/>
          <p:nvPr/>
        </p:nvSpPr>
        <p:spPr>
          <a:xfrm>
            <a:off x="727650" y="858875"/>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Alcance</a:t>
            </a:r>
            <a:endParaRPr b="1" sz="3300">
              <a:solidFill>
                <a:schemeClr val="dk1"/>
              </a:solidFill>
              <a:latin typeface="Calibri"/>
              <a:ea typeface="Calibri"/>
              <a:cs typeface="Calibri"/>
              <a:sym typeface="Calibri"/>
            </a:endParaRPr>
          </a:p>
        </p:txBody>
      </p:sp>
      <p:sp>
        <p:nvSpPr>
          <p:cNvPr id="294" name="Google Shape;294;g8c1d6f025c_0_264"/>
          <p:cNvSpPr/>
          <p:nvPr/>
        </p:nvSpPr>
        <p:spPr>
          <a:xfrm>
            <a:off x="259600" y="2039700"/>
            <a:ext cx="3846000" cy="1671300"/>
          </a:xfrm>
          <a:prstGeom prst="roundRect">
            <a:avLst>
              <a:gd fmla="val 16667" name="adj"/>
            </a:avLst>
          </a:prstGeom>
          <a:solidFill>
            <a:srgbClr val="B1DBDA"/>
          </a:solidFill>
          <a:ln cap="flat" cmpd="sng" w="9525">
            <a:solidFill>
              <a:srgbClr val="1D7E74"/>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t/>
            </a:r>
            <a:endParaRPr>
              <a:solidFill>
                <a:srgbClr val="FFFFFF"/>
              </a:solidFill>
              <a:latin typeface="Roboto"/>
              <a:ea typeface="Roboto"/>
              <a:cs typeface="Roboto"/>
              <a:sym typeface="Roboto"/>
            </a:endParaRPr>
          </a:p>
          <a:p>
            <a:pPr indent="0" lvl="0" marL="0" rtl="0" algn="just">
              <a:spcBef>
                <a:spcPts val="0"/>
              </a:spcBef>
              <a:spcAft>
                <a:spcPts val="0"/>
              </a:spcAft>
              <a:buNone/>
            </a:pPr>
            <a:r>
              <a:t/>
            </a:r>
            <a:endParaRPr>
              <a:solidFill>
                <a:srgbClr val="FFFFFF"/>
              </a:solidFill>
              <a:latin typeface="Roboto"/>
              <a:ea typeface="Roboto"/>
              <a:cs typeface="Roboto"/>
              <a:sym typeface="Roboto"/>
            </a:endParaRPr>
          </a:p>
          <a:p>
            <a:pPr indent="0" lvl="0" marL="0" rtl="0" algn="just">
              <a:spcBef>
                <a:spcPts val="0"/>
              </a:spcBef>
              <a:spcAft>
                <a:spcPts val="0"/>
              </a:spcAft>
              <a:buNone/>
            </a:pPr>
            <a:r>
              <a:rPr b="1" lang="en-GB">
                <a:solidFill>
                  <a:srgbClr val="FFFFFF"/>
                </a:solidFill>
                <a:latin typeface="Roboto"/>
                <a:ea typeface="Roboto"/>
                <a:cs typeface="Roboto"/>
                <a:sym typeface="Roboto"/>
              </a:rPr>
              <a:t>Determinar las causas y efectos de la problemática en torno a la dificultad de comunicación en zonas donde la cobertura de las redes tradicionales es limitada o nula, a través de un estudio exploratorio bibliográfico y observacional.</a:t>
            </a:r>
            <a:endParaRPr b="1">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sp>
        <p:nvSpPr>
          <p:cNvPr id="295" name="Google Shape;295;g8c1d6f025c_0_264"/>
          <p:cNvSpPr/>
          <p:nvPr/>
        </p:nvSpPr>
        <p:spPr>
          <a:xfrm>
            <a:off x="4855750" y="1132925"/>
            <a:ext cx="4149000" cy="773400"/>
          </a:xfrm>
          <a:prstGeom prst="roundRect">
            <a:avLst>
              <a:gd fmla="val 16667" name="adj"/>
            </a:avLst>
          </a:prstGeom>
          <a:solidFill>
            <a:srgbClr val="249C90"/>
          </a:solidFill>
          <a:ln cap="flat" cmpd="sng" w="9525">
            <a:solidFill>
              <a:srgbClr val="249C9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t/>
            </a:r>
            <a:endParaRPr>
              <a:solidFill>
                <a:srgbClr val="FFFFFF"/>
              </a:solidFill>
            </a:endParaRPr>
          </a:p>
          <a:p>
            <a:pPr indent="0" lvl="0" marL="0" rtl="0" algn="just">
              <a:spcBef>
                <a:spcPts val="0"/>
              </a:spcBef>
              <a:spcAft>
                <a:spcPts val="0"/>
              </a:spcAft>
              <a:buNone/>
            </a:pPr>
            <a:r>
              <a:rPr lang="en-GB">
                <a:solidFill>
                  <a:srgbClr val="FFFFFF"/>
                </a:solidFill>
              </a:rPr>
              <a:t>¿Cuáles son las principales causas que inciden en la comunicación en áreas de difícil acceso?</a:t>
            </a:r>
            <a:endParaRPr>
              <a:solidFill>
                <a:srgbClr val="FFFFFF"/>
              </a:solidFill>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sp>
        <p:nvSpPr>
          <p:cNvPr id="296" name="Google Shape;296;g8c1d6f025c_0_264"/>
          <p:cNvSpPr/>
          <p:nvPr/>
        </p:nvSpPr>
        <p:spPr>
          <a:xfrm>
            <a:off x="4855750" y="1991700"/>
            <a:ext cx="4149000" cy="773400"/>
          </a:xfrm>
          <a:prstGeom prst="roundRect">
            <a:avLst>
              <a:gd fmla="val 16667" name="adj"/>
            </a:avLst>
          </a:prstGeom>
          <a:solidFill>
            <a:srgbClr val="249C90"/>
          </a:solidFill>
          <a:ln cap="flat" cmpd="sng" w="9525">
            <a:solidFill>
              <a:srgbClr val="249C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None/>
            </a:pPr>
            <a:r>
              <a:t/>
            </a:r>
            <a:endParaRPr>
              <a:solidFill>
                <a:srgbClr val="FFFFFF"/>
              </a:solidFill>
            </a:endParaRPr>
          </a:p>
          <a:p>
            <a:pPr indent="0" lvl="0" marL="0" marR="0" rtl="0" algn="just">
              <a:lnSpc>
                <a:spcPct val="100000"/>
              </a:lnSpc>
              <a:spcBef>
                <a:spcPts val="0"/>
              </a:spcBef>
              <a:spcAft>
                <a:spcPts val="0"/>
              </a:spcAft>
              <a:buNone/>
            </a:pPr>
            <a:r>
              <a:rPr lang="en-GB">
                <a:solidFill>
                  <a:srgbClr val="FFFFFF"/>
                </a:solidFill>
              </a:rPr>
              <a:t>¿Cuáles son los principales efectos que inciden en la comunicación en áreas de difícil acceso?</a:t>
            </a:r>
            <a:endParaRPr>
              <a:solidFill>
                <a:srgbClr val="FFFFFF"/>
              </a:solidFill>
            </a:endParaRPr>
          </a:p>
          <a:p>
            <a:pPr indent="0" lvl="0" marL="0" marR="0" rtl="0" algn="ctr">
              <a:lnSpc>
                <a:spcPct val="100000"/>
              </a:lnSpc>
              <a:spcBef>
                <a:spcPts val="0"/>
              </a:spcBef>
              <a:spcAft>
                <a:spcPts val="0"/>
              </a:spcAft>
              <a:buNone/>
            </a:pPr>
            <a:r>
              <a:t/>
            </a:r>
            <a:endParaRPr sz="1100">
              <a:solidFill>
                <a:srgbClr val="FFFFFF"/>
              </a:solidFill>
              <a:latin typeface="Roboto"/>
              <a:ea typeface="Roboto"/>
              <a:cs typeface="Roboto"/>
              <a:sym typeface="Roboto"/>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cxnSp>
        <p:nvCxnSpPr>
          <p:cNvPr id="297" name="Google Shape;297;g8c1d6f025c_0_264"/>
          <p:cNvCxnSpPr>
            <a:stCxn id="294" idx="3"/>
            <a:endCxn id="295" idx="1"/>
          </p:cNvCxnSpPr>
          <p:nvPr/>
        </p:nvCxnSpPr>
        <p:spPr>
          <a:xfrm flipH="1" rot="10800000">
            <a:off x="4105600" y="1519650"/>
            <a:ext cx="750300" cy="1355700"/>
          </a:xfrm>
          <a:prstGeom prst="bentConnector3">
            <a:avLst>
              <a:gd fmla="val 50010" name="adj1"/>
            </a:avLst>
          </a:prstGeom>
          <a:noFill/>
          <a:ln cap="flat" cmpd="sng" w="9525">
            <a:solidFill>
              <a:srgbClr val="434343"/>
            </a:solidFill>
            <a:prstDash val="solid"/>
            <a:round/>
            <a:headEnd len="sm" w="sm" type="none"/>
            <a:tailEnd len="sm" w="sm" type="none"/>
          </a:ln>
        </p:spPr>
      </p:cxnSp>
      <p:cxnSp>
        <p:nvCxnSpPr>
          <p:cNvPr id="298" name="Google Shape;298;g8c1d6f025c_0_264"/>
          <p:cNvCxnSpPr>
            <a:stCxn id="294" idx="3"/>
            <a:endCxn id="296" idx="1"/>
          </p:cNvCxnSpPr>
          <p:nvPr/>
        </p:nvCxnSpPr>
        <p:spPr>
          <a:xfrm flipH="1" rot="10800000">
            <a:off x="4105600" y="2378250"/>
            <a:ext cx="750300" cy="497100"/>
          </a:xfrm>
          <a:prstGeom prst="bentConnector3">
            <a:avLst>
              <a:gd fmla="val 50010" name="adj1"/>
            </a:avLst>
          </a:prstGeom>
          <a:noFill/>
          <a:ln cap="flat" cmpd="sng" w="9525">
            <a:solidFill>
              <a:srgbClr val="434343"/>
            </a:solidFill>
            <a:prstDash val="solid"/>
            <a:round/>
            <a:headEnd len="sm" w="sm" type="none"/>
            <a:tailEnd len="sm" w="sm" type="none"/>
          </a:ln>
        </p:spPr>
      </p:cxnSp>
      <p:sp>
        <p:nvSpPr>
          <p:cNvPr id="299" name="Google Shape;299;g8c1d6f025c_0_264"/>
          <p:cNvSpPr/>
          <p:nvPr/>
        </p:nvSpPr>
        <p:spPr>
          <a:xfrm>
            <a:off x="-43700" y="1697450"/>
            <a:ext cx="637800" cy="5253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O</a:t>
            </a:r>
            <a:r>
              <a:rPr b="1" lang="en-GB"/>
              <a:t>1</a:t>
            </a:r>
            <a:endParaRPr b="1"/>
          </a:p>
        </p:txBody>
      </p:sp>
      <p:sp>
        <p:nvSpPr>
          <p:cNvPr id="300" name="Google Shape;300;g8c1d6f025c_0_264"/>
          <p:cNvSpPr/>
          <p:nvPr/>
        </p:nvSpPr>
        <p:spPr>
          <a:xfrm>
            <a:off x="332125" y="3901075"/>
            <a:ext cx="3762900" cy="1428300"/>
          </a:xfrm>
          <a:prstGeom prst="roundRect">
            <a:avLst>
              <a:gd fmla="val 16667" name="adj"/>
            </a:avLst>
          </a:prstGeom>
          <a:solidFill>
            <a:schemeClr val="accent2"/>
          </a:solidFill>
          <a:ln cap="flat" cmpd="sng" w="9525">
            <a:solidFill>
              <a:srgbClr val="1D7E74"/>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t/>
            </a:r>
            <a:endParaRPr sz="1100">
              <a:solidFill>
                <a:srgbClr val="FFFFFF"/>
              </a:solidFill>
              <a:latin typeface="Roboto"/>
              <a:ea typeface="Roboto"/>
              <a:cs typeface="Roboto"/>
              <a:sym typeface="Roboto"/>
            </a:endParaRPr>
          </a:p>
          <a:p>
            <a:pPr indent="0" lvl="0" marL="0" rtl="0" algn="just">
              <a:spcBef>
                <a:spcPts val="0"/>
              </a:spcBef>
              <a:spcAft>
                <a:spcPts val="0"/>
              </a:spcAft>
              <a:buNone/>
            </a:pPr>
            <a:r>
              <a:t/>
            </a:r>
            <a:endParaRPr b="1" sz="1300">
              <a:solidFill>
                <a:srgbClr val="FFFFFF"/>
              </a:solidFill>
            </a:endParaRPr>
          </a:p>
          <a:p>
            <a:pPr indent="0" lvl="0" marL="0" rtl="0" algn="just">
              <a:spcBef>
                <a:spcPts val="0"/>
              </a:spcBef>
              <a:spcAft>
                <a:spcPts val="0"/>
              </a:spcAft>
              <a:buNone/>
            </a:pPr>
            <a:r>
              <a:rPr b="1" lang="en-GB" sz="1300">
                <a:solidFill>
                  <a:srgbClr val="FFFFFF"/>
                </a:solidFill>
              </a:rPr>
              <a:t>Determinar la viabilidad de la utilización de tecnologías LPWAN  como propuesta de solución a la dificultad de comunicación en zonas donde la cobertura de redes tradicionales es limitada o nula, mediante la realización de una revisión de literatura preliminar.</a:t>
            </a:r>
            <a:endParaRPr sz="1100">
              <a:solidFill>
                <a:srgbClr val="FFFFFF"/>
              </a:solidFill>
              <a:latin typeface="Roboto"/>
              <a:ea typeface="Roboto"/>
              <a:cs typeface="Roboto"/>
              <a:sym typeface="Roboto"/>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sp>
        <p:nvSpPr>
          <p:cNvPr id="301" name="Google Shape;301;g8c1d6f025c_0_264"/>
          <p:cNvSpPr/>
          <p:nvPr/>
        </p:nvSpPr>
        <p:spPr>
          <a:xfrm>
            <a:off x="4865750" y="2726400"/>
            <a:ext cx="4059000" cy="773400"/>
          </a:xfrm>
          <a:prstGeom prst="roundRect">
            <a:avLst>
              <a:gd fmla="val 16667" name="adj"/>
            </a:avLst>
          </a:prstGeom>
          <a:solidFill>
            <a:schemeClr val="accent5"/>
          </a:solidFill>
          <a:ln cap="flat" cmpd="sng" w="9525">
            <a:solidFill>
              <a:srgbClr val="249C9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t/>
            </a:r>
            <a:endParaRPr>
              <a:solidFill>
                <a:srgbClr val="FFFFFF"/>
              </a:solidFill>
            </a:endParaRPr>
          </a:p>
          <a:p>
            <a:pPr indent="0" lvl="0" marL="0" rtl="0" algn="just">
              <a:spcBef>
                <a:spcPts val="0"/>
              </a:spcBef>
              <a:spcAft>
                <a:spcPts val="0"/>
              </a:spcAft>
              <a:buNone/>
            </a:pPr>
            <a:r>
              <a:rPr lang="en-GB">
                <a:solidFill>
                  <a:srgbClr val="FFFFFF"/>
                </a:solidFill>
              </a:rPr>
              <a:t>¿Cuáles son las soluciones más utilizadas para proporcionar conectividad a áreas de difícil acceso?</a:t>
            </a:r>
            <a:endParaRPr>
              <a:solidFill>
                <a:srgbClr val="FFFFFF"/>
              </a:solidFill>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sp>
        <p:nvSpPr>
          <p:cNvPr id="302" name="Google Shape;302;g8c1d6f025c_0_264"/>
          <p:cNvSpPr/>
          <p:nvPr/>
        </p:nvSpPr>
        <p:spPr>
          <a:xfrm>
            <a:off x="4866050" y="3579350"/>
            <a:ext cx="4059000" cy="773400"/>
          </a:xfrm>
          <a:prstGeom prst="roundRect">
            <a:avLst>
              <a:gd fmla="val 16667" name="adj"/>
            </a:avLst>
          </a:prstGeom>
          <a:solidFill>
            <a:schemeClr val="accent5"/>
          </a:solidFill>
          <a:ln cap="flat" cmpd="sng" w="9525">
            <a:solidFill>
              <a:srgbClr val="249C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None/>
            </a:pPr>
            <a:r>
              <a:t/>
            </a:r>
            <a:endParaRPr>
              <a:solidFill>
                <a:srgbClr val="FFFFFF"/>
              </a:solidFill>
            </a:endParaRPr>
          </a:p>
          <a:p>
            <a:pPr indent="0" lvl="0" marL="0" marR="0" rtl="0" algn="just">
              <a:lnSpc>
                <a:spcPct val="100000"/>
              </a:lnSpc>
              <a:spcBef>
                <a:spcPts val="0"/>
              </a:spcBef>
              <a:spcAft>
                <a:spcPts val="0"/>
              </a:spcAft>
              <a:buNone/>
            </a:pPr>
            <a:r>
              <a:rPr lang="en-GB">
                <a:solidFill>
                  <a:srgbClr val="FFFFFF"/>
                </a:solidFill>
              </a:rPr>
              <a:t>¿Cuáles son las principales causas que inciden en la calidad de la red en áreas de difícil acceso?</a:t>
            </a:r>
            <a:endParaRPr>
              <a:solidFill>
                <a:srgbClr val="FFFFFF"/>
              </a:solidFill>
            </a:endParaRPr>
          </a:p>
          <a:p>
            <a:pPr indent="0" lvl="0" marL="0" marR="0" rtl="0" algn="ctr">
              <a:lnSpc>
                <a:spcPct val="100000"/>
              </a:lnSpc>
              <a:spcBef>
                <a:spcPts val="0"/>
              </a:spcBef>
              <a:spcAft>
                <a:spcPts val="0"/>
              </a:spcAft>
              <a:buNone/>
            </a:pPr>
            <a:r>
              <a:t/>
            </a:r>
            <a:endParaRPr sz="1100">
              <a:solidFill>
                <a:srgbClr val="FFFFFF"/>
              </a:solidFill>
              <a:latin typeface="Roboto"/>
              <a:ea typeface="Roboto"/>
              <a:cs typeface="Roboto"/>
              <a:sym typeface="Roboto"/>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cxnSp>
        <p:nvCxnSpPr>
          <p:cNvPr id="303" name="Google Shape;303;g8c1d6f025c_0_264"/>
          <p:cNvCxnSpPr>
            <a:stCxn id="300" idx="3"/>
            <a:endCxn id="301" idx="1"/>
          </p:cNvCxnSpPr>
          <p:nvPr/>
        </p:nvCxnSpPr>
        <p:spPr>
          <a:xfrm flipH="1" rot="10800000">
            <a:off x="4095025" y="3113125"/>
            <a:ext cx="770700" cy="1502100"/>
          </a:xfrm>
          <a:prstGeom prst="bentConnector3">
            <a:avLst>
              <a:gd fmla="val 50002" name="adj1"/>
            </a:avLst>
          </a:prstGeom>
          <a:noFill/>
          <a:ln cap="flat" cmpd="sng" w="9525">
            <a:solidFill>
              <a:srgbClr val="434343"/>
            </a:solidFill>
            <a:prstDash val="solid"/>
            <a:round/>
            <a:headEnd len="sm" w="sm" type="none"/>
            <a:tailEnd len="sm" w="sm" type="none"/>
          </a:ln>
        </p:spPr>
      </p:cxnSp>
      <p:cxnSp>
        <p:nvCxnSpPr>
          <p:cNvPr id="304" name="Google Shape;304;g8c1d6f025c_0_264"/>
          <p:cNvCxnSpPr>
            <a:stCxn id="300" idx="3"/>
            <a:endCxn id="302" idx="1"/>
          </p:cNvCxnSpPr>
          <p:nvPr/>
        </p:nvCxnSpPr>
        <p:spPr>
          <a:xfrm flipH="1" rot="10800000">
            <a:off x="4095025" y="3966025"/>
            <a:ext cx="771000" cy="649200"/>
          </a:xfrm>
          <a:prstGeom prst="bentConnector3">
            <a:avLst>
              <a:gd fmla="val 50002" name="adj1"/>
            </a:avLst>
          </a:prstGeom>
          <a:noFill/>
          <a:ln cap="flat" cmpd="sng" w="9525">
            <a:solidFill>
              <a:srgbClr val="434343"/>
            </a:solidFill>
            <a:prstDash val="solid"/>
            <a:round/>
            <a:headEnd len="sm" w="sm" type="none"/>
            <a:tailEnd len="sm" w="sm" type="none"/>
          </a:ln>
        </p:spPr>
      </p:cxnSp>
      <p:sp>
        <p:nvSpPr>
          <p:cNvPr id="305" name="Google Shape;305;g8c1d6f025c_0_264"/>
          <p:cNvSpPr/>
          <p:nvPr/>
        </p:nvSpPr>
        <p:spPr>
          <a:xfrm>
            <a:off x="-47375" y="3527925"/>
            <a:ext cx="637800" cy="5253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O2</a:t>
            </a:r>
            <a:endParaRPr b="1"/>
          </a:p>
        </p:txBody>
      </p:sp>
      <p:sp>
        <p:nvSpPr>
          <p:cNvPr id="306" name="Google Shape;306;g8c1d6f025c_0_264"/>
          <p:cNvSpPr/>
          <p:nvPr/>
        </p:nvSpPr>
        <p:spPr>
          <a:xfrm>
            <a:off x="4866025" y="4432300"/>
            <a:ext cx="4059000" cy="773400"/>
          </a:xfrm>
          <a:prstGeom prst="roundRect">
            <a:avLst>
              <a:gd fmla="val 16667" name="adj"/>
            </a:avLst>
          </a:prstGeom>
          <a:solidFill>
            <a:schemeClr val="accent5"/>
          </a:solidFill>
          <a:ln cap="flat" cmpd="sng" w="9525">
            <a:solidFill>
              <a:srgbClr val="249C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None/>
            </a:pPr>
            <a:r>
              <a:t/>
            </a:r>
            <a:endParaRPr>
              <a:solidFill>
                <a:srgbClr val="FFFFFF"/>
              </a:solidFill>
            </a:endParaRPr>
          </a:p>
          <a:p>
            <a:pPr indent="0" lvl="0" marL="0" marR="0" rtl="0" algn="just">
              <a:lnSpc>
                <a:spcPct val="100000"/>
              </a:lnSpc>
              <a:spcBef>
                <a:spcPts val="0"/>
              </a:spcBef>
              <a:spcAft>
                <a:spcPts val="0"/>
              </a:spcAft>
              <a:buNone/>
            </a:pPr>
            <a:r>
              <a:rPr lang="en-GB">
                <a:solidFill>
                  <a:srgbClr val="FFFFFF"/>
                </a:solidFill>
              </a:rPr>
              <a:t>¿Qué parámetros son utilizados para evaluar la calidad de la red y cómo son aplicados en áreas de difícil acceso?</a:t>
            </a:r>
            <a:endParaRPr>
              <a:solidFill>
                <a:srgbClr val="FFFFFF"/>
              </a:solidFill>
            </a:endParaRPr>
          </a:p>
          <a:p>
            <a:pPr indent="0" lvl="0" marL="0" marR="0" rtl="0" algn="ctr">
              <a:lnSpc>
                <a:spcPct val="100000"/>
              </a:lnSpc>
              <a:spcBef>
                <a:spcPts val="0"/>
              </a:spcBef>
              <a:spcAft>
                <a:spcPts val="0"/>
              </a:spcAft>
              <a:buNone/>
            </a:pPr>
            <a:r>
              <a:t/>
            </a:r>
            <a:endParaRPr sz="1100">
              <a:solidFill>
                <a:srgbClr val="FFFFFF"/>
              </a:solidFill>
              <a:latin typeface="Roboto"/>
              <a:ea typeface="Roboto"/>
              <a:cs typeface="Roboto"/>
              <a:sym typeface="Roboto"/>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cxnSp>
        <p:nvCxnSpPr>
          <p:cNvPr id="307" name="Google Shape;307;g8c1d6f025c_0_264"/>
          <p:cNvCxnSpPr>
            <a:stCxn id="300" idx="3"/>
            <a:endCxn id="306" idx="1"/>
          </p:cNvCxnSpPr>
          <p:nvPr/>
        </p:nvCxnSpPr>
        <p:spPr>
          <a:xfrm>
            <a:off x="4095025" y="4615225"/>
            <a:ext cx="771000" cy="203700"/>
          </a:xfrm>
          <a:prstGeom prst="bentConnector3">
            <a:avLst>
              <a:gd fmla="val 50000" name="adj1"/>
            </a:avLst>
          </a:prstGeom>
          <a:noFill/>
          <a:ln cap="flat" cmpd="sng" w="9525">
            <a:solidFill>
              <a:srgbClr val="434343"/>
            </a:solidFill>
            <a:prstDash val="solid"/>
            <a:round/>
            <a:headEnd len="sm" w="sm" type="none"/>
            <a:tailEnd len="sm" w="sm" type="none"/>
          </a:ln>
        </p:spPr>
      </p:cxnSp>
      <p:sp>
        <p:nvSpPr>
          <p:cNvPr id="308" name="Google Shape;308;g8c1d6f025c_0_264"/>
          <p:cNvSpPr/>
          <p:nvPr/>
        </p:nvSpPr>
        <p:spPr>
          <a:xfrm>
            <a:off x="4866025" y="5368350"/>
            <a:ext cx="4059000" cy="899700"/>
          </a:xfrm>
          <a:prstGeom prst="roundRect">
            <a:avLst>
              <a:gd fmla="val 16667" name="adj"/>
            </a:avLst>
          </a:prstGeom>
          <a:solidFill>
            <a:schemeClr val="accent5"/>
          </a:solidFill>
          <a:ln cap="flat" cmpd="sng" w="9525">
            <a:solidFill>
              <a:srgbClr val="249C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None/>
            </a:pPr>
            <a:r>
              <a:t/>
            </a:r>
            <a:endParaRPr>
              <a:solidFill>
                <a:srgbClr val="FFFFFF"/>
              </a:solidFill>
            </a:endParaRPr>
          </a:p>
          <a:p>
            <a:pPr indent="0" lvl="0" marL="0" marR="0" rtl="0" algn="just">
              <a:lnSpc>
                <a:spcPct val="100000"/>
              </a:lnSpc>
              <a:spcBef>
                <a:spcPts val="0"/>
              </a:spcBef>
              <a:spcAft>
                <a:spcPts val="0"/>
              </a:spcAft>
              <a:buNone/>
            </a:pPr>
            <a:r>
              <a:t/>
            </a:r>
            <a:endParaRPr>
              <a:solidFill>
                <a:srgbClr val="FFFFFF"/>
              </a:solidFill>
            </a:endParaRPr>
          </a:p>
          <a:p>
            <a:pPr indent="0" lvl="0" marL="0" marR="0" rtl="0" algn="just">
              <a:lnSpc>
                <a:spcPct val="100000"/>
              </a:lnSpc>
              <a:spcBef>
                <a:spcPts val="0"/>
              </a:spcBef>
              <a:spcAft>
                <a:spcPts val="0"/>
              </a:spcAft>
              <a:buNone/>
            </a:pPr>
            <a:r>
              <a:t/>
            </a:r>
            <a:endParaRPr>
              <a:solidFill>
                <a:srgbClr val="FFFFFF"/>
              </a:solidFill>
            </a:endParaRPr>
          </a:p>
          <a:p>
            <a:pPr indent="0" lvl="0" marL="0" marR="0" rtl="0" algn="just">
              <a:lnSpc>
                <a:spcPct val="100000"/>
              </a:lnSpc>
              <a:spcBef>
                <a:spcPts val="0"/>
              </a:spcBef>
              <a:spcAft>
                <a:spcPts val="0"/>
              </a:spcAft>
              <a:buNone/>
            </a:pPr>
            <a:r>
              <a:rPr lang="en-GB">
                <a:solidFill>
                  <a:srgbClr val="FFFFFF"/>
                </a:solidFill>
              </a:rPr>
              <a:t>¿Con qué frecuencia se han presentado propuestas de comunicación para zonas donde la cobertura de las redes tradicionales es limitada o nula?</a:t>
            </a:r>
            <a:endParaRPr>
              <a:solidFill>
                <a:srgbClr val="FFFFFF"/>
              </a:solidFill>
            </a:endParaRPr>
          </a:p>
          <a:p>
            <a:pPr indent="0" lvl="0" marL="0" marR="0" rtl="0" algn="just">
              <a:lnSpc>
                <a:spcPct val="100000"/>
              </a:lnSpc>
              <a:spcBef>
                <a:spcPts val="0"/>
              </a:spcBef>
              <a:spcAft>
                <a:spcPts val="0"/>
              </a:spcAft>
              <a:buNone/>
            </a:pPr>
            <a:r>
              <a:t/>
            </a:r>
            <a:endParaRPr>
              <a:solidFill>
                <a:srgbClr val="FFFFFF"/>
              </a:solidFill>
            </a:endParaRPr>
          </a:p>
          <a:p>
            <a:pPr indent="0" lvl="0" marL="0" marR="0" rtl="0" algn="just">
              <a:lnSpc>
                <a:spcPct val="100000"/>
              </a:lnSpc>
              <a:spcBef>
                <a:spcPts val="0"/>
              </a:spcBef>
              <a:spcAft>
                <a:spcPts val="0"/>
              </a:spcAft>
              <a:buNone/>
            </a:pPr>
            <a:r>
              <a:t/>
            </a:r>
            <a:endParaRPr>
              <a:solidFill>
                <a:srgbClr val="FFFFFF"/>
              </a:solidFill>
            </a:endParaRPr>
          </a:p>
          <a:p>
            <a:pPr indent="0" lvl="0" marL="0" marR="0" rtl="0" algn="ctr">
              <a:lnSpc>
                <a:spcPct val="100000"/>
              </a:lnSpc>
              <a:spcBef>
                <a:spcPts val="0"/>
              </a:spcBef>
              <a:spcAft>
                <a:spcPts val="0"/>
              </a:spcAft>
              <a:buNone/>
            </a:pPr>
            <a:r>
              <a:t/>
            </a:r>
            <a:endParaRPr sz="1100">
              <a:solidFill>
                <a:srgbClr val="FFFFFF"/>
              </a:solidFill>
              <a:latin typeface="Roboto"/>
              <a:ea typeface="Roboto"/>
              <a:cs typeface="Roboto"/>
              <a:sym typeface="Roboto"/>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cxnSp>
        <p:nvCxnSpPr>
          <p:cNvPr id="309" name="Google Shape;309;g8c1d6f025c_0_264"/>
          <p:cNvCxnSpPr>
            <a:stCxn id="300" idx="3"/>
            <a:endCxn id="308" idx="1"/>
          </p:cNvCxnSpPr>
          <p:nvPr/>
        </p:nvCxnSpPr>
        <p:spPr>
          <a:xfrm>
            <a:off x="4095025" y="4615225"/>
            <a:ext cx="771000" cy="1203000"/>
          </a:xfrm>
          <a:prstGeom prst="bentConnector3">
            <a:avLst>
              <a:gd fmla="val 50000" name="adj1"/>
            </a:avLst>
          </a:prstGeom>
          <a:noFill/>
          <a:ln cap="flat" cmpd="sng" w="9525">
            <a:solidFill>
              <a:srgbClr val="434343"/>
            </a:solidFill>
            <a:prstDash val="solid"/>
            <a:round/>
            <a:headEnd len="sm" w="sm" type="none"/>
            <a:tailEnd len="sm" w="sm" type="none"/>
          </a:ln>
        </p:spPr>
      </p:cxnSp>
      <p:sp>
        <p:nvSpPr>
          <p:cNvPr id="310" name="Google Shape;310;g8c1d6f025c_0_264"/>
          <p:cNvSpPr/>
          <p:nvPr/>
        </p:nvSpPr>
        <p:spPr>
          <a:xfrm rot="-714551">
            <a:off x="72066" y="3895284"/>
            <a:ext cx="8999872" cy="1066826"/>
          </a:xfrm>
          <a:prstGeom prst="flowChartTerminator">
            <a:avLst/>
          </a:prstGeom>
          <a:gradFill>
            <a:gsLst>
              <a:gs pos="0">
                <a:srgbClr val="24D2BA"/>
              </a:gs>
              <a:gs pos="100000">
                <a:srgbClr val="155E54"/>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200">
                <a:latin typeface="Lato"/>
                <a:ea typeface="Lato"/>
                <a:cs typeface="Lato"/>
                <a:sym typeface="Lato"/>
              </a:rPr>
              <a:t>D</a:t>
            </a:r>
            <a:r>
              <a:rPr b="1" lang="en-GB" sz="3200">
                <a:latin typeface="Lato"/>
                <a:ea typeface="Lato"/>
                <a:cs typeface="Lato"/>
                <a:sym typeface="Lato"/>
              </a:rPr>
              <a:t>efinir el problema que queremos abordar</a:t>
            </a:r>
            <a:endParaRPr b="1" sz="3200">
              <a:latin typeface="Lato"/>
              <a:ea typeface="Lato"/>
              <a:cs typeface="Lato"/>
              <a:sym typeface="Lato"/>
            </a:endParaRPr>
          </a:p>
        </p:txBody>
      </p:sp>
      <p:sp>
        <p:nvSpPr>
          <p:cNvPr id="311" name="Google Shape;311;g8c1d6f025c_0_264"/>
          <p:cNvSpPr/>
          <p:nvPr/>
        </p:nvSpPr>
        <p:spPr>
          <a:xfrm rot="-744906">
            <a:off x="-76623" y="1844989"/>
            <a:ext cx="9113999" cy="1066818"/>
          </a:xfrm>
          <a:prstGeom prst="flowChartTerminator">
            <a:avLst/>
          </a:prstGeom>
          <a:gradFill>
            <a:gsLst>
              <a:gs pos="0">
                <a:srgbClr val="9AC2DA"/>
              </a:gs>
              <a:gs pos="100000">
                <a:srgbClr val="4984A8"/>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200">
                <a:latin typeface="Lato"/>
                <a:ea typeface="Lato"/>
                <a:cs typeface="Lato"/>
                <a:sym typeface="Lato"/>
              </a:rPr>
              <a:t>Determinar la viabilidad de la investigación</a:t>
            </a:r>
            <a:endParaRPr b="1" sz="32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310"/>
                                        </p:tgtEl>
                                      </p:cBhvr>
                                    </p:animEffect>
                                    <p:set>
                                      <p:cBhvr>
                                        <p:cTn dur="1" fill="hold">
                                          <p:stCondLst>
                                            <p:cond delay="0"/>
                                          </p:stCondLst>
                                        </p:cTn>
                                        <p:tgtEl>
                                          <p:spTgt spid="31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295"/>
                                        </p:tgtEl>
                                      </p:cBhvr>
                                    </p:animEffect>
                                    <p:set>
                                      <p:cBhvr>
                                        <p:cTn dur="1" fill="hold">
                                          <p:stCondLst>
                                            <p:cond delay="0"/>
                                          </p:stCondLst>
                                        </p:cTn>
                                        <p:tgtEl>
                                          <p:spTgt spid="29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296"/>
                                        </p:tgtEl>
                                      </p:cBhvr>
                                    </p:animEffect>
                                    <p:set>
                                      <p:cBhvr>
                                        <p:cTn dur="1" fill="hold">
                                          <p:stCondLst>
                                            <p:cond delay="0"/>
                                          </p:stCondLst>
                                        </p:cTn>
                                        <p:tgtEl>
                                          <p:spTgt spid="29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299"/>
                                        </p:tgtEl>
                                      </p:cBhvr>
                                    </p:animEffect>
                                    <p:set>
                                      <p:cBhvr>
                                        <p:cTn dur="1" fill="hold">
                                          <p:stCondLst>
                                            <p:cond delay="0"/>
                                          </p:stCondLst>
                                        </p:cTn>
                                        <p:tgtEl>
                                          <p:spTgt spid="29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294"/>
                                        </p:tgtEl>
                                      </p:cBhvr>
                                    </p:animEffect>
                                    <p:set>
                                      <p:cBhvr>
                                        <p:cTn dur="1" fill="hold">
                                          <p:stCondLst>
                                            <p:cond delay="0"/>
                                          </p:stCondLst>
                                        </p:cTn>
                                        <p:tgtEl>
                                          <p:spTgt spid="29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298"/>
                                        </p:tgtEl>
                                      </p:cBhvr>
                                    </p:animEffect>
                                    <p:set>
                                      <p:cBhvr>
                                        <p:cTn dur="1" fill="hold">
                                          <p:stCondLst>
                                            <p:cond delay="0"/>
                                          </p:stCondLst>
                                        </p:cTn>
                                        <p:tgtEl>
                                          <p:spTgt spid="29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297"/>
                                        </p:tgtEl>
                                      </p:cBhvr>
                                    </p:animEffect>
                                    <p:set>
                                      <p:cBhvr>
                                        <p:cTn dur="1" fill="hold">
                                          <p:stCondLst>
                                            <p:cond delay="0"/>
                                          </p:stCondLst>
                                        </p:cTn>
                                        <p:tgtEl>
                                          <p:spTgt spid="29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
                                        <p:tgtEl>
                                          <p:spTgt spid="302"/>
                                        </p:tgtEl>
                                      </p:cBhvr>
                                    </p:animEffect>
                                  </p:childTnLst>
                                </p:cTn>
                              </p:par>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
                                        <p:tgtEl>
                                          <p:spTgt spid="304"/>
                                        </p:tgtEl>
                                      </p:cBhvr>
                                    </p:animEffect>
                                  </p:childTnLst>
                                </p:cTn>
                              </p:par>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
                                        <p:tgtEl>
                                          <p:spTgt spid="305"/>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8c1d6f025c_2_472"/>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318" name="Google Shape;318;g8c1d6f025c_2_472"/>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319" name="Google Shape;319;g8c1d6f025c_2_472"/>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320" name="Google Shape;320;g8c1d6f025c_2_472"/>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tc>
                <a:tc>
                  <a:txBody>
                    <a:bodyPr/>
                    <a:lstStyle/>
                    <a:p>
                      <a:pPr indent="0" lvl="0" marL="0" rtl="0" algn="l">
                        <a:spcBef>
                          <a:spcPts val="0"/>
                        </a:spcBef>
                        <a:spcAft>
                          <a:spcPts val="0"/>
                        </a:spcAft>
                        <a:buNone/>
                      </a:pPr>
                      <a:r>
                        <a:rPr lang="en-GB" sz="900"/>
                        <a:t>Planteamiento del Problema</a:t>
                      </a:r>
                      <a:endParaRPr sz="900"/>
                    </a:p>
                  </a:txBody>
                  <a:tcPr marT="91425" marB="91425" marR="91425" marL="91425"/>
                </a:tc>
                <a:tc>
                  <a:txBody>
                    <a:bodyPr/>
                    <a:lstStyle/>
                    <a:p>
                      <a:pPr indent="0" lvl="0" marL="0" rtl="0" algn="l">
                        <a:spcBef>
                          <a:spcPts val="0"/>
                        </a:spcBef>
                        <a:spcAft>
                          <a:spcPts val="0"/>
                        </a:spcAft>
                        <a:buNone/>
                      </a:pPr>
                      <a:r>
                        <a:rPr lang="en-GB" sz="900"/>
                        <a:t>Estado del Arte</a:t>
                      </a:r>
                      <a:endParaRPr sz="900"/>
                    </a:p>
                  </a:txBody>
                  <a:tcPr marT="91425" marB="91425" marR="91425" marL="91425"/>
                </a:tc>
                <a:tc>
                  <a:txBody>
                    <a:bodyPr/>
                    <a:lstStyle/>
                    <a:p>
                      <a:pPr indent="0" lvl="0" marL="0" rtl="0" algn="l">
                        <a:spcBef>
                          <a:spcPts val="0"/>
                        </a:spcBef>
                        <a:spcAft>
                          <a:spcPts val="0"/>
                        </a:spcAft>
                        <a:buNone/>
                      </a:pPr>
                      <a:r>
                        <a:rPr lang="en-GB" sz="900"/>
                        <a:t>Solución Propuesta</a:t>
                      </a:r>
                      <a:endParaRPr sz="900"/>
                    </a:p>
                  </a:txBody>
                  <a:tcPr marT="91425" marB="91425" marR="91425" marL="91425"/>
                </a:tc>
                <a:tc>
                  <a:txBody>
                    <a:bodyPr/>
                    <a:lstStyle/>
                    <a:p>
                      <a:pPr indent="0" lvl="0" marL="0" rtl="0" algn="l">
                        <a:spcBef>
                          <a:spcPts val="0"/>
                        </a:spcBef>
                        <a:spcAft>
                          <a:spcPts val="0"/>
                        </a:spcAft>
                        <a:buNone/>
                      </a:pPr>
                      <a:r>
                        <a:rPr lang="en-GB" sz="900"/>
                        <a:t>Validación de la Solución</a:t>
                      </a:r>
                      <a:endParaRPr sz="900"/>
                    </a:p>
                  </a:txBody>
                  <a:tcPr marT="91425" marB="91425" marR="91425" marL="91425"/>
                </a:tc>
                <a:tc>
                  <a:txBody>
                    <a:bodyPr/>
                    <a:lstStyle/>
                    <a:p>
                      <a:pPr indent="0" lvl="0" marL="0" rtl="0" algn="l">
                        <a:spcBef>
                          <a:spcPts val="0"/>
                        </a:spcBef>
                        <a:spcAft>
                          <a:spcPts val="0"/>
                        </a:spcAft>
                        <a:buNone/>
                      </a:pPr>
                      <a:r>
                        <a:rPr lang="en-GB" sz="900"/>
                        <a:t>Alcance</a:t>
                      </a:r>
                      <a:endParaRPr sz="900"/>
                    </a:p>
                  </a:txBody>
                  <a:tcPr marT="91425" marB="91425" marR="91425" marL="91425">
                    <a:solidFill>
                      <a:srgbClr val="93C47D"/>
                    </a:solidFill>
                  </a:tcPr>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tc>
                <a:tc>
                  <a:txBody>
                    <a:bodyPr/>
                    <a:lstStyle/>
                    <a:p>
                      <a:pPr indent="0" lvl="0" marL="0" rtl="0" algn="l">
                        <a:spcBef>
                          <a:spcPts val="0"/>
                        </a:spcBef>
                        <a:spcAft>
                          <a:spcPts val="0"/>
                        </a:spcAft>
                        <a:buNone/>
                      </a:pPr>
                      <a:r>
                        <a:rPr lang="en-GB" sz="900"/>
                        <a:t>Hipótesis de Trabajo</a:t>
                      </a:r>
                      <a:endParaRPr sz="900"/>
                    </a:p>
                  </a:txBody>
                  <a:tcPr marT="91425" marB="91425" marR="91425" marL="91425"/>
                </a:tc>
                <a:tc>
                  <a:txBody>
                    <a:bodyPr/>
                    <a:lstStyle/>
                    <a:p>
                      <a:pPr indent="0" lvl="0" marL="0" rtl="0" algn="l">
                        <a:spcBef>
                          <a:spcPts val="0"/>
                        </a:spcBef>
                        <a:spcAft>
                          <a:spcPts val="0"/>
                        </a:spcAft>
                        <a:buNone/>
                      </a:pPr>
                      <a:r>
                        <a:rPr lang="en-GB" sz="900"/>
                        <a:t>Resultados Esperados</a:t>
                      </a:r>
                      <a:endParaRPr sz="900"/>
                    </a:p>
                  </a:txBody>
                  <a:tcPr marT="91425" marB="91425" marR="91425" marL="91425"/>
                </a:tc>
              </a:tr>
            </a:tbl>
          </a:graphicData>
        </a:graphic>
      </p:graphicFrame>
      <p:sp>
        <p:nvSpPr>
          <p:cNvPr id="321" name="Google Shape;321;g8c1d6f025c_2_472"/>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Alcance</a:t>
            </a:r>
            <a:endParaRPr b="1" sz="3300">
              <a:solidFill>
                <a:schemeClr val="dk1"/>
              </a:solidFill>
              <a:latin typeface="Calibri"/>
              <a:ea typeface="Calibri"/>
              <a:cs typeface="Calibri"/>
              <a:sym typeface="Calibri"/>
            </a:endParaRPr>
          </a:p>
        </p:txBody>
      </p:sp>
      <p:sp>
        <p:nvSpPr>
          <p:cNvPr id="322" name="Google Shape;322;g8c1d6f025c_2_472"/>
          <p:cNvSpPr/>
          <p:nvPr/>
        </p:nvSpPr>
        <p:spPr>
          <a:xfrm>
            <a:off x="179725" y="1942950"/>
            <a:ext cx="3846000" cy="1671300"/>
          </a:xfrm>
          <a:prstGeom prst="roundRect">
            <a:avLst>
              <a:gd fmla="val 16667" name="adj"/>
            </a:avLst>
          </a:prstGeom>
          <a:solidFill>
            <a:srgbClr val="E69138"/>
          </a:solidFill>
          <a:ln cap="flat" cmpd="sng" w="9525">
            <a:solidFill>
              <a:srgbClr val="1D7E74"/>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t/>
            </a:r>
            <a:endParaRPr sz="1100">
              <a:solidFill>
                <a:srgbClr val="FFFFFF"/>
              </a:solidFill>
              <a:latin typeface="Roboto"/>
              <a:ea typeface="Roboto"/>
              <a:cs typeface="Roboto"/>
              <a:sym typeface="Roboto"/>
            </a:endParaRPr>
          </a:p>
          <a:p>
            <a:pPr indent="0" lvl="0" marL="0" rtl="0" algn="just">
              <a:spcBef>
                <a:spcPts val="0"/>
              </a:spcBef>
              <a:spcAft>
                <a:spcPts val="0"/>
              </a:spcAft>
              <a:buNone/>
            </a:pPr>
            <a:r>
              <a:t/>
            </a:r>
            <a:endParaRPr sz="1100">
              <a:solidFill>
                <a:srgbClr val="FFFFFF"/>
              </a:solidFill>
              <a:latin typeface="Roboto"/>
              <a:ea typeface="Roboto"/>
              <a:cs typeface="Roboto"/>
              <a:sym typeface="Roboto"/>
            </a:endParaRPr>
          </a:p>
          <a:p>
            <a:pPr indent="0" lvl="0" marL="0" rtl="0" algn="just">
              <a:spcBef>
                <a:spcPts val="0"/>
              </a:spcBef>
              <a:spcAft>
                <a:spcPts val="0"/>
              </a:spcAft>
              <a:buNone/>
            </a:pPr>
            <a:r>
              <a:rPr b="1" lang="en-GB">
                <a:solidFill>
                  <a:srgbClr val="FFFFFF"/>
                </a:solidFill>
                <a:latin typeface="Roboto"/>
                <a:ea typeface="Roboto"/>
                <a:cs typeface="Roboto"/>
                <a:sym typeface="Roboto"/>
              </a:rPr>
              <a:t>Estructurar un framework que permita establecer guías para desarrollar soluciones de comunicación en zonas remotas aplicando como estudio de caso a Sigfox y/o LoRaWAN.</a:t>
            </a:r>
            <a:endParaRPr b="1" sz="1600">
              <a:solidFill>
                <a:srgbClr val="FFFFFF"/>
              </a:solidFill>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sp>
        <p:nvSpPr>
          <p:cNvPr id="323" name="Google Shape;323;g8c1d6f025c_2_472"/>
          <p:cNvSpPr/>
          <p:nvPr/>
        </p:nvSpPr>
        <p:spPr>
          <a:xfrm>
            <a:off x="5251825" y="1495875"/>
            <a:ext cx="3762900" cy="1104600"/>
          </a:xfrm>
          <a:prstGeom prst="roundRect">
            <a:avLst>
              <a:gd fmla="val 16667" name="adj"/>
            </a:avLst>
          </a:prstGeom>
          <a:solidFill>
            <a:srgbClr val="B45F06"/>
          </a:solidFill>
          <a:ln cap="flat" cmpd="sng" w="9525">
            <a:solidFill>
              <a:srgbClr val="249C9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t/>
            </a:r>
            <a:endParaRPr>
              <a:solidFill>
                <a:srgbClr val="FFFFFF"/>
              </a:solidFill>
            </a:endParaRPr>
          </a:p>
          <a:p>
            <a:pPr indent="0" lvl="0" marL="0" rtl="0" algn="just">
              <a:spcBef>
                <a:spcPts val="0"/>
              </a:spcBef>
              <a:spcAft>
                <a:spcPts val="0"/>
              </a:spcAft>
              <a:buNone/>
            </a:pPr>
            <a:r>
              <a:rPr lang="en-GB">
                <a:solidFill>
                  <a:srgbClr val="FFFFFF"/>
                </a:solidFill>
              </a:rPr>
              <a:t>¿Cuál es el nivel de utilidad del desarrollo de  guías que aporten en el uso de tecnologías LPWAN para dar solución de conectividad a áreas donde las redes tradicionales no tienen cobertura?</a:t>
            </a:r>
            <a:endParaRPr>
              <a:solidFill>
                <a:srgbClr val="FFFFFF"/>
              </a:solidFill>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sp>
        <p:nvSpPr>
          <p:cNvPr id="324" name="Google Shape;324;g8c1d6f025c_2_472"/>
          <p:cNvSpPr/>
          <p:nvPr/>
        </p:nvSpPr>
        <p:spPr>
          <a:xfrm>
            <a:off x="5251825" y="2752300"/>
            <a:ext cx="3762900" cy="773400"/>
          </a:xfrm>
          <a:prstGeom prst="roundRect">
            <a:avLst>
              <a:gd fmla="val 16667" name="adj"/>
            </a:avLst>
          </a:prstGeom>
          <a:solidFill>
            <a:srgbClr val="B45F06"/>
          </a:solidFill>
          <a:ln cap="flat" cmpd="sng" w="9525">
            <a:solidFill>
              <a:srgbClr val="249C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None/>
            </a:pPr>
            <a:r>
              <a:t/>
            </a:r>
            <a:endParaRPr>
              <a:solidFill>
                <a:srgbClr val="FFFFFF"/>
              </a:solidFill>
            </a:endParaRPr>
          </a:p>
          <a:p>
            <a:pPr indent="0" lvl="0" marL="0" marR="0" rtl="0" algn="just">
              <a:lnSpc>
                <a:spcPct val="100000"/>
              </a:lnSpc>
              <a:spcBef>
                <a:spcPts val="0"/>
              </a:spcBef>
              <a:spcAft>
                <a:spcPts val="0"/>
              </a:spcAft>
              <a:buNone/>
            </a:pPr>
            <a:r>
              <a:rPr lang="en-GB">
                <a:solidFill>
                  <a:srgbClr val="FFFFFF"/>
                </a:solidFill>
              </a:rPr>
              <a:t>¿Qué tecnología es la más adecuada para dar solución de conectividad a áreas donde las redes tradicionales no tienen cobertura?</a:t>
            </a:r>
            <a:endParaRPr>
              <a:solidFill>
                <a:srgbClr val="FFFFFF"/>
              </a:solidFill>
            </a:endParaRPr>
          </a:p>
          <a:p>
            <a:pPr indent="0" lvl="0" marL="0" marR="0" rtl="0" algn="ctr">
              <a:lnSpc>
                <a:spcPct val="100000"/>
              </a:lnSpc>
              <a:spcBef>
                <a:spcPts val="0"/>
              </a:spcBef>
              <a:spcAft>
                <a:spcPts val="0"/>
              </a:spcAft>
              <a:buNone/>
            </a:pPr>
            <a:r>
              <a:t/>
            </a:r>
            <a:endParaRPr sz="1100">
              <a:solidFill>
                <a:srgbClr val="FFFFFF"/>
              </a:solidFill>
              <a:latin typeface="Roboto"/>
              <a:ea typeface="Roboto"/>
              <a:cs typeface="Roboto"/>
              <a:sym typeface="Roboto"/>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cxnSp>
        <p:nvCxnSpPr>
          <p:cNvPr id="325" name="Google Shape;325;g8c1d6f025c_2_472"/>
          <p:cNvCxnSpPr>
            <a:stCxn id="322" idx="3"/>
            <a:endCxn id="323" idx="1"/>
          </p:cNvCxnSpPr>
          <p:nvPr/>
        </p:nvCxnSpPr>
        <p:spPr>
          <a:xfrm flipH="1" rot="10800000">
            <a:off x="4025725" y="2048100"/>
            <a:ext cx="1226100" cy="730500"/>
          </a:xfrm>
          <a:prstGeom prst="bentConnector3">
            <a:avLst>
              <a:gd fmla="val 50000" name="adj1"/>
            </a:avLst>
          </a:prstGeom>
          <a:noFill/>
          <a:ln cap="flat" cmpd="sng" w="9525">
            <a:solidFill>
              <a:srgbClr val="434343"/>
            </a:solidFill>
            <a:prstDash val="solid"/>
            <a:round/>
            <a:headEnd len="sm" w="sm" type="none"/>
            <a:tailEnd len="sm" w="sm" type="none"/>
          </a:ln>
        </p:spPr>
      </p:cxnSp>
      <p:cxnSp>
        <p:nvCxnSpPr>
          <p:cNvPr id="326" name="Google Shape;326;g8c1d6f025c_2_472"/>
          <p:cNvCxnSpPr>
            <a:stCxn id="322" idx="3"/>
            <a:endCxn id="324" idx="1"/>
          </p:cNvCxnSpPr>
          <p:nvPr/>
        </p:nvCxnSpPr>
        <p:spPr>
          <a:xfrm>
            <a:off x="4025725" y="2778600"/>
            <a:ext cx="1226100" cy="360300"/>
          </a:xfrm>
          <a:prstGeom prst="bentConnector3">
            <a:avLst>
              <a:gd fmla="val 50000" name="adj1"/>
            </a:avLst>
          </a:prstGeom>
          <a:noFill/>
          <a:ln cap="flat" cmpd="sng" w="9525">
            <a:solidFill>
              <a:srgbClr val="434343"/>
            </a:solidFill>
            <a:prstDash val="solid"/>
            <a:round/>
            <a:headEnd len="sm" w="sm" type="none"/>
            <a:tailEnd len="sm" w="sm" type="none"/>
          </a:ln>
        </p:spPr>
      </p:cxnSp>
      <p:sp>
        <p:nvSpPr>
          <p:cNvPr id="327" name="Google Shape;327;g8c1d6f025c_2_472"/>
          <p:cNvSpPr/>
          <p:nvPr/>
        </p:nvSpPr>
        <p:spPr>
          <a:xfrm>
            <a:off x="-123575" y="1600700"/>
            <a:ext cx="637800" cy="5253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O3</a:t>
            </a:r>
            <a:endParaRPr b="1"/>
          </a:p>
        </p:txBody>
      </p:sp>
      <p:sp>
        <p:nvSpPr>
          <p:cNvPr id="328" name="Google Shape;328;g8c1d6f025c_2_472"/>
          <p:cNvSpPr/>
          <p:nvPr/>
        </p:nvSpPr>
        <p:spPr>
          <a:xfrm>
            <a:off x="255925" y="4533750"/>
            <a:ext cx="3762900" cy="1428300"/>
          </a:xfrm>
          <a:prstGeom prst="roundRect">
            <a:avLst>
              <a:gd fmla="val 16667" name="adj"/>
            </a:avLst>
          </a:prstGeom>
          <a:solidFill>
            <a:srgbClr val="F1C232"/>
          </a:solidFill>
          <a:ln cap="flat" cmpd="sng" w="9525">
            <a:solidFill>
              <a:srgbClr val="1D7E74"/>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t/>
            </a:r>
            <a:endParaRPr sz="1100">
              <a:solidFill>
                <a:srgbClr val="FFFFFF"/>
              </a:solidFill>
              <a:latin typeface="Roboto"/>
              <a:ea typeface="Roboto"/>
              <a:cs typeface="Roboto"/>
              <a:sym typeface="Roboto"/>
            </a:endParaRPr>
          </a:p>
          <a:p>
            <a:pPr indent="0" lvl="0" marL="0" rtl="0" algn="just">
              <a:spcBef>
                <a:spcPts val="0"/>
              </a:spcBef>
              <a:spcAft>
                <a:spcPts val="0"/>
              </a:spcAft>
              <a:buNone/>
            </a:pPr>
            <a:r>
              <a:t/>
            </a:r>
            <a:endParaRPr sz="1300">
              <a:solidFill>
                <a:srgbClr val="FFFFFF"/>
              </a:solidFill>
            </a:endParaRPr>
          </a:p>
          <a:p>
            <a:pPr indent="0" lvl="0" marL="0" rtl="0" algn="just">
              <a:spcBef>
                <a:spcPts val="0"/>
              </a:spcBef>
              <a:spcAft>
                <a:spcPts val="0"/>
              </a:spcAft>
              <a:buNone/>
            </a:pPr>
            <a:r>
              <a:t/>
            </a:r>
            <a:endParaRPr sz="1300">
              <a:solidFill>
                <a:srgbClr val="FFFFFF"/>
              </a:solidFill>
            </a:endParaRPr>
          </a:p>
          <a:p>
            <a:pPr indent="0" lvl="0" marL="0" rtl="0" algn="just">
              <a:spcBef>
                <a:spcPts val="0"/>
              </a:spcBef>
              <a:spcAft>
                <a:spcPts val="0"/>
              </a:spcAft>
              <a:buNone/>
            </a:pPr>
            <a:r>
              <a:rPr b="1" lang="en-GB" sz="1300">
                <a:solidFill>
                  <a:srgbClr val="FFFFFF"/>
                </a:solidFill>
              </a:rPr>
              <a:t>Evaluar el funcionamiento de las guías establecidas en las tecnologías LPWAN para solucionar la dificultad de comunicación en zonas donde no hay cobertura de redes tradicionales.</a:t>
            </a:r>
            <a:endParaRPr b="1" sz="1100">
              <a:solidFill>
                <a:srgbClr val="FFFFFF"/>
              </a:solidFill>
              <a:latin typeface="Roboto"/>
              <a:ea typeface="Roboto"/>
              <a:cs typeface="Roboto"/>
              <a:sym typeface="Roboto"/>
            </a:endParaRPr>
          </a:p>
          <a:p>
            <a:pPr indent="0" lvl="0" marL="0" rtl="0" algn="just">
              <a:spcBef>
                <a:spcPts val="0"/>
              </a:spcBef>
              <a:spcAft>
                <a:spcPts val="0"/>
              </a:spcAft>
              <a:buNone/>
            </a:pPr>
            <a:r>
              <a:t/>
            </a:r>
            <a:endParaRPr sz="1100">
              <a:solidFill>
                <a:srgbClr val="FFFFFF"/>
              </a:solidFill>
              <a:latin typeface="Roboto"/>
              <a:ea typeface="Roboto"/>
              <a:cs typeface="Roboto"/>
              <a:sym typeface="Roboto"/>
            </a:endParaRPr>
          </a:p>
          <a:p>
            <a:pPr indent="0" lvl="0" marL="0" rtl="0" algn="just">
              <a:spcBef>
                <a:spcPts val="0"/>
              </a:spcBef>
              <a:spcAft>
                <a:spcPts val="0"/>
              </a:spcAft>
              <a:buNone/>
            </a:pPr>
            <a:r>
              <a:t/>
            </a:r>
            <a:endParaRPr sz="1100">
              <a:solidFill>
                <a:srgbClr val="FFFFFF"/>
              </a:solidFill>
              <a:latin typeface="Roboto"/>
              <a:ea typeface="Roboto"/>
              <a:cs typeface="Roboto"/>
              <a:sym typeface="Roboto"/>
            </a:endParaRPr>
          </a:p>
          <a:p>
            <a:pPr indent="0" lvl="0" marL="0" rtl="0" algn="ctr">
              <a:spcBef>
                <a:spcPts val="0"/>
              </a:spcBef>
              <a:spcAft>
                <a:spcPts val="0"/>
              </a:spcAft>
              <a:buNone/>
            </a:pPr>
            <a:r>
              <a:t/>
            </a:r>
            <a:endParaRPr sz="1300">
              <a:solidFill>
                <a:srgbClr val="FFFFFF"/>
              </a:solidFill>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sp>
        <p:nvSpPr>
          <p:cNvPr id="329" name="Google Shape;329;g8c1d6f025c_2_472"/>
          <p:cNvSpPr/>
          <p:nvPr/>
        </p:nvSpPr>
        <p:spPr>
          <a:xfrm>
            <a:off x="5251825" y="4078313"/>
            <a:ext cx="3762900" cy="915600"/>
          </a:xfrm>
          <a:prstGeom prst="roundRect">
            <a:avLst>
              <a:gd fmla="val 16667" name="adj"/>
            </a:avLst>
          </a:prstGeom>
          <a:solidFill>
            <a:srgbClr val="BF9000"/>
          </a:solidFill>
          <a:ln cap="flat" cmpd="sng" w="9525">
            <a:solidFill>
              <a:srgbClr val="249C9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GB">
                <a:solidFill>
                  <a:srgbClr val="FFFFFF"/>
                </a:solidFill>
              </a:rPr>
              <a:t>¿Cuáles son las características que tiene LoRaWAN para dar conectividad a áreas de difícil acceso?</a:t>
            </a:r>
            <a:endParaRPr>
              <a:solidFill>
                <a:srgbClr val="FFFFFF"/>
              </a:solidFill>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sp>
        <p:nvSpPr>
          <p:cNvPr id="330" name="Google Shape;330;g8c1d6f025c_2_472"/>
          <p:cNvSpPr/>
          <p:nvPr/>
        </p:nvSpPr>
        <p:spPr>
          <a:xfrm>
            <a:off x="5251825" y="5234300"/>
            <a:ext cx="3762900" cy="1017000"/>
          </a:xfrm>
          <a:prstGeom prst="roundRect">
            <a:avLst>
              <a:gd fmla="val 16667" name="adj"/>
            </a:avLst>
          </a:prstGeom>
          <a:solidFill>
            <a:srgbClr val="BF9000"/>
          </a:solidFill>
          <a:ln cap="flat" cmpd="sng" w="9525">
            <a:solidFill>
              <a:srgbClr val="249C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None/>
            </a:pPr>
            <a:r>
              <a:rPr lang="en-GB">
                <a:solidFill>
                  <a:srgbClr val="FFFFFF"/>
                </a:solidFill>
              </a:rPr>
              <a:t>¿Cuáles son las características que tiene Sigfox para dar conectividad a áreas de difícil acceso?</a:t>
            </a:r>
            <a:endParaRPr>
              <a:solidFill>
                <a:srgbClr val="FFFFFF"/>
              </a:solidFill>
            </a:endParaRPr>
          </a:p>
          <a:p>
            <a:pPr indent="0" lvl="0" marL="0" marR="0" rtl="0" algn="ctr">
              <a:lnSpc>
                <a:spcPct val="100000"/>
              </a:lnSpc>
              <a:spcBef>
                <a:spcPts val="0"/>
              </a:spcBef>
              <a:spcAft>
                <a:spcPts val="0"/>
              </a:spcAft>
              <a:buNone/>
            </a:pPr>
            <a:r>
              <a:t/>
            </a:r>
            <a:endParaRPr sz="1100">
              <a:solidFill>
                <a:srgbClr val="FFFFFF"/>
              </a:solidFill>
              <a:latin typeface="Roboto"/>
              <a:ea typeface="Roboto"/>
              <a:cs typeface="Roboto"/>
              <a:sym typeface="Roboto"/>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cxnSp>
        <p:nvCxnSpPr>
          <p:cNvPr id="331" name="Google Shape;331;g8c1d6f025c_2_472"/>
          <p:cNvCxnSpPr>
            <a:stCxn id="328" idx="3"/>
            <a:endCxn id="329" idx="1"/>
          </p:cNvCxnSpPr>
          <p:nvPr/>
        </p:nvCxnSpPr>
        <p:spPr>
          <a:xfrm flipH="1" rot="10800000">
            <a:off x="4018825" y="4536000"/>
            <a:ext cx="1233000" cy="711900"/>
          </a:xfrm>
          <a:prstGeom prst="bentConnector3">
            <a:avLst>
              <a:gd fmla="val 50000" name="adj1"/>
            </a:avLst>
          </a:prstGeom>
          <a:noFill/>
          <a:ln cap="flat" cmpd="sng" w="9525">
            <a:solidFill>
              <a:srgbClr val="434343"/>
            </a:solidFill>
            <a:prstDash val="solid"/>
            <a:round/>
            <a:headEnd len="sm" w="sm" type="none"/>
            <a:tailEnd len="sm" w="sm" type="none"/>
          </a:ln>
        </p:spPr>
      </p:cxnSp>
      <p:cxnSp>
        <p:nvCxnSpPr>
          <p:cNvPr id="332" name="Google Shape;332;g8c1d6f025c_2_472"/>
          <p:cNvCxnSpPr>
            <a:stCxn id="328" idx="3"/>
            <a:endCxn id="330" idx="1"/>
          </p:cNvCxnSpPr>
          <p:nvPr/>
        </p:nvCxnSpPr>
        <p:spPr>
          <a:xfrm>
            <a:off x="4018825" y="5247900"/>
            <a:ext cx="1233000" cy="495000"/>
          </a:xfrm>
          <a:prstGeom prst="bentConnector3">
            <a:avLst>
              <a:gd fmla="val 50000" name="adj1"/>
            </a:avLst>
          </a:prstGeom>
          <a:noFill/>
          <a:ln cap="flat" cmpd="sng" w="9525">
            <a:solidFill>
              <a:srgbClr val="434343"/>
            </a:solidFill>
            <a:prstDash val="solid"/>
            <a:round/>
            <a:headEnd len="sm" w="sm" type="none"/>
            <a:tailEnd len="sm" w="sm" type="none"/>
          </a:ln>
        </p:spPr>
      </p:cxnSp>
      <p:sp>
        <p:nvSpPr>
          <p:cNvPr id="333" name="Google Shape;333;g8c1d6f025c_2_472"/>
          <p:cNvSpPr/>
          <p:nvPr/>
        </p:nvSpPr>
        <p:spPr>
          <a:xfrm>
            <a:off x="-123575" y="4160600"/>
            <a:ext cx="637800" cy="5253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O4</a:t>
            </a:r>
            <a:endParaRPr b="1"/>
          </a:p>
        </p:txBody>
      </p:sp>
      <p:sp>
        <p:nvSpPr>
          <p:cNvPr id="334" name="Google Shape;334;g8c1d6f025c_2_472"/>
          <p:cNvSpPr/>
          <p:nvPr/>
        </p:nvSpPr>
        <p:spPr>
          <a:xfrm rot="-714551">
            <a:off x="72066" y="4375734"/>
            <a:ext cx="8999872" cy="1066826"/>
          </a:xfrm>
          <a:prstGeom prst="flowChartTerminator">
            <a:avLst/>
          </a:prstGeom>
          <a:gradFill>
            <a:gsLst>
              <a:gs pos="0">
                <a:srgbClr val="F48208"/>
              </a:gs>
              <a:gs pos="100000">
                <a:srgbClr val="703E08"/>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200">
                <a:latin typeface="Lato"/>
                <a:ea typeface="Lato"/>
                <a:cs typeface="Lato"/>
                <a:sym typeface="Lato"/>
              </a:rPr>
              <a:t>Construir un framework de </a:t>
            </a:r>
            <a:r>
              <a:rPr b="1" lang="en-GB" sz="3200">
                <a:latin typeface="Lato"/>
                <a:ea typeface="Lato"/>
                <a:cs typeface="Lato"/>
                <a:sym typeface="Lato"/>
              </a:rPr>
              <a:t>evaluación</a:t>
            </a:r>
            <a:r>
              <a:rPr b="1" lang="en-GB" sz="3200">
                <a:latin typeface="Lato"/>
                <a:ea typeface="Lato"/>
                <a:cs typeface="Lato"/>
                <a:sym typeface="Lato"/>
              </a:rPr>
              <a:t> </a:t>
            </a:r>
            <a:endParaRPr b="1" sz="3200">
              <a:latin typeface="Lato"/>
              <a:ea typeface="Lato"/>
              <a:cs typeface="Lato"/>
              <a:sym typeface="Lato"/>
            </a:endParaRPr>
          </a:p>
        </p:txBody>
      </p:sp>
      <p:sp>
        <p:nvSpPr>
          <p:cNvPr id="335" name="Google Shape;335;g8c1d6f025c_2_472"/>
          <p:cNvSpPr/>
          <p:nvPr/>
        </p:nvSpPr>
        <p:spPr>
          <a:xfrm rot="-744906">
            <a:off x="15002" y="2052339"/>
            <a:ext cx="9113999" cy="1066818"/>
          </a:xfrm>
          <a:prstGeom prst="flowChartTerminator">
            <a:avLst/>
          </a:prstGeom>
          <a:gradFill>
            <a:gsLst>
              <a:gs pos="0">
                <a:srgbClr val="FFC002"/>
              </a:gs>
              <a:gs pos="100000">
                <a:srgbClr val="795B04"/>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200">
                <a:latin typeface="Lato"/>
                <a:ea typeface="Lato"/>
                <a:cs typeface="Lato"/>
                <a:sym typeface="Lato"/>
              </a:rPr>
              <a:t>Validar el framework </a:t>
            </a:r>
            <a:endParaRPr b="1" sz="32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
                                        <p:tgtEl>
                                          <p:spTgt spid="322"/>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322"/>
                                        </p:tgtEl>
                                      </p:cBhvr>
                                    </p:animEffect>
                                    <p:set>
                                      <p:cBhvr>
                                        <p:cTn dur="1" fill="hold">
                                          <p:stCondLst>
                                            <p:cond delay="0"/>
                                          </p:stCondLst>
                                        </p:cTn>
                                        <p:tgtEl>
                                          <p:spTgt spid="32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23"/>
                                        </p:tgtEl>
                                      </p:cBhvr>
                                    </p:animEffect>
                                    <p:set>
                                      <p:cBhvr>
                                        <p:cTn dur="1" fill="hold">
                                          <p:stCondLst>
                                            <p:cond delay="500"/>
                                          </p:stCondLst>
                                        </p:cTn>
                                        <p:tgtEl>
                                          <p:spTgt spid="32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324"/>
                                        </p:tgtEl>
                                      </p:cBhvr>
                                    </p:animEffect>
                                    <p:set>
                                      <p:cBhvr>
                                        <p:cTn dur="1" fill="hold">
                                          <p:stCondLst>
                                            <p:cond delay="0"/>
                                          </p:stCondLst>
                                        </p:cTn>
                                        <p:tgtEl>
                                          <p:spTgt spid="32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326"/>
                                        </p:tgtEl>
                                      </p:cBhvr>
                                    </p:animEffect>
                                    <p:set>
                                      <p:cBhvr>
                                        <p:cTn dur="1" fill="hold">
                                          <p:stCondLst>
                                            <p:cond delay="0"/>
                                          </p:stCondLst>
                                        </p:cTn>
                                        <p:tgtEl>
                                          <p:spTgt spid="32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327"/>
                                        </p:tgtEl>
                                      </p:cBhvr>
                                    </p:animEffect>
                                    <p:set>
                                      <p:cBhvr>
                                        <p:cTn dur="1" fill="hold">
                                          <p:stCondLst>
                                            <p:cond delay="0"/>
                                          </p:stCondLst>
                                        </p:cTn>
                                        <p:tgtEl>
                                          <p:spTgt spid="32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334"/>
                                        </p:tgtEl>
                                      </p:cBhvr>
                                    </p:animEffect>
                                    <p:set>
                                      <p:cBhvr>
                                        <p:cTn dur="1" fill="hold">
                                          <p:stCondLst>
                                            <p:cond delay="0"/>
                                          </p:stCondLst>
                                        </p:cTn>
                                        <p:tgtEl>
                                          <p:spTgt spid="33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
                                        <p:tgtEl>
                                          <p:spTgt spid="325"/>
                                        </p:tgtEl>
                                      </p:cBhvr>
                                    </p:animEffect>
                                    <p:set>
                                      <p:cBhvr>
                                        <p:cTn dur="1" fill="hold">
                                          <p:stCondLst>
                                            <p:cond delay="0"/>
                                          </p:stCondLst>
                                        </p:cTn>
                                        <p:tgtEl>
                                          <p:spTgt spid="32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
                                        <p:tgtEl>
                                          <p:spTgt spid="330"/>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3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2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8c1d6f025c_0_274"/>
          <p:cNvSpPr txBox="1"/>
          <p:nvPr>
            <p:ph idx="1" type="subTitle"/>
          </p:nvPr>
        </p:nvSpPr>
        <p:spPr>
          <a:xfrm>
            <a:off x="405977" y="1789208"/>
            <a:ext cx="7688100" cy="72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Metodología Design Science</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42" name="Google Shape;342;g8c1d6f025c_0_274"/>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343" name="Google Shape;343;g8c1d6f025c_0_274"/>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344" name="Google Shape;344;g8c1d6f025c_0_274"/>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345" name="Google Shape;345;g8c1d6f025c_0_274"/>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tc>
                <a:tc>
                  <a:txBody>
                    <a:bodyPr/>
                    <a:lstStyle/>
                    <a:p>
                      <a:pPr indent="0" lvl="0" marL="0" rtl="0" algn="l">
                        <a:spcBef>
                          <a:spcPts val="0"/>
                        </a:spcBef>
                        <a:spcAft>
                          <a:spcPts val="0"/>
                        </a:spcAft>
                        <a:buNone/>
                      </a:pPr>
                      <a:r>
                        <a:rPr lang="en-GB" sz="900"/>
                        <a:t>Planteamiento del Problema</a:t>
                      </a:r>
                      <a:endParaRPr sz="900"/>
                    </a:p>
                  </a:txBody>
                  <a:tcPr marT="91425" marB="91425" marR="91425" marL="91425"/>
                </a:tc>
                <a:tc>
                  <a:txBody>
                    <a:bodyPr/>
                    <a:lstStyle/>
                    <a:p>
                      <a:pPr indent="0" lvl="0" marL="0" rtl="0" algn="l">
                        <a:spcBef>
                          <a:spcPts val="0"/>
                        </a:spcBef>
                        <a:spcAft>
                          <a:spcPts val="0"/>
                        </a:spcAft>
                        <a:buNone/>
                      </a:pPr>
                      <a:r>
                        <a:rPr lang="en-GB" sz="900"/>
                        <a:t>Estado del Arte</a:t>
                      </a:r>
                      <a:endParaRPr sz="900"/>
                    </a:p>
                  </a:txBody>
                  <a:tcPr marT="91425" marB="91425" marR="91425" marL="91425"/>
                </a:tc>
                <a:tc>
                  <a:txBody>
                    <a:bodyPr/>
                    <a:lstStyle/>
                    <a:p>
                      <a:pPr indent="0" lvl="0" marL="0" rtl="0" algn="l">
                        <a:spcBef>
                          <a:spcPts val="0"/>
                        </a:spcBef>
                        <a:spcAft>
                          <a:spcPts val="0"/>
                        </a:spcAft>
                        <a:buNone/>
                      </a:pPr>
                      <a:r>
                        <a:rPr lang="en-GB" sz="900"/>
                        <a:t>Solución Propuesta</a:t>
                      </a:r>
                      <a:endParaRPr sz="900"/>
                    </a:p>
                  </a:txBody>
                  <a:tcPr marT="91425" marB="91425" marR="91425" marL="91425"/>
                </a:tc>
                <a:tc>
                  <a:txBody>
                    <a:bodyPr/>
                    <a:lstStyle/>
                    <a:p>
                      <a:pPr indent="0" lvl="0" marL="0" rtl="0" algn="l">
                        <a:spcBef>
                          <a:spcPts val="0"/>
                        </a:spcBef>
                        <a:spcAft>
                          <a:spcPts val="0"/>
                        </a:spcAft>
                        <a:buNone/>
                      </a:pPr>
                      <a:r>
                        <a:rPr lang="en-GB" sz="900"/>
                        <a:t>Validación de la Solución</a:t>
                      </a:r>
                      <a:endParaRPr sz="900"/>
                    </a:p>
                  </a:txBody>
                  <a:tcPr marT="91425" marB="91425" marR="91425" marL="91425"/>
                </a:tc>
                <a:tc>
                  <a:txBody>
                    <a:bodyPr/>
                    <a:lstStyle/>
                    <a:p>
                      <a:pPr indent="0" lvl="0" marL="0" rtl="0" algn="l">
                        <a:spcBef>
                          <a:spcPts val="0"/>
                        </a:spcBef>
                        <a:spcAft>
                          <a:spcPts val="0"/>
                        </a:spcAft>
                        <a:buNone/>
                      </a:pPr>
                      <a:r>
                        <a:rPr lang="en-GB" sz="900"/>
                        <a:t>Alcance</a:t>
                      </a:r>
                      <a:endParaRPr sz="900"/>
                    </a:p>
                  </a:txBody>
                  <a:tcPr marT="91425" marB="91425" marR="91425" marL="91425"/>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solidFill>
                      <a:srgbClr val="93C47D"/>
                    </a:solidFill>
                  </a:tcPr>
                </a:tc>
                <a:tc>
                  <a:txBody>
                    <a:bodyPr/>
                    <a:lstStyle/>
                    <a:p>
                      <a:pPr indent="0" lvl="0" marL="0" rtl="0" algn="l">
                        <a:spcBef>
                          <a:spcPts val="0"/>
                        </a:spcBef>
                        <a:spcAft>
                          <a:spcPts val="0"/>
                        </a:spcAft>
                        <a:buNone/>
                      </a:pPr>
                      <a:r>
                        <a:rPr lang="en-GB" sz="900"/>
                        <a:t>Hipótesis de Trabajo</a:t>
                      </a:r>
                      <a:endParaRPr sz="900"/>
                    </a:p>
                  </a:txBody>
                  <a:tcPr marT="91425" marB="91425" marR="91425" marL="91425"/>
                </a:tc>
                <a:tc>
                  <a:txBody>
                    <a:bodyPr/>
                    <a:lstStyle/>
                    <a:p>
                      <a:pPr indent="0" lvl="0" marL="0" rtl="0" algn="l">
                        <a:spcBef>
                          <a:spcPts val="0"/>
                        </a:spcBef>
                        <a:spcAft>
                          <a:spcPts val="0"/>
                        </a:spcAft>
                        <a:buNone/>
                      </a:pPr>
                      <a:r>
                        <a:rPr lang="en-GB" sz="900"/>
                        <a:t>Resultados Esperados</a:t>
                      </a:r>
                      <a:endParaRPr sz="900"/>
                    </a:p>
                  </a:txBody>
                  <a:tcPr marT="91425" marB="91425" marR="91425" marL="91425"/>
                </a:tc>
              </a:tr>
            </a:tbl>
          </a:graphicData>
        </a:graphic>
      </p:graphicFrame>
      <p:sp>
        <p:nvSpPr>
          <p:cNvPr id="346" name="Google Shape;346;g8c1d6f025c_0_274"/>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Metodología de la Investigación</a:t>
            </a:r>
            <a:endParaRPr b="1" sz="3300">
              <a:solidFill>
                <a:schemeClr val="dk1"/>
              </a:solidFill>
              <a:latin typeface="Calibri"/>
              <a:ea typeface="Calibri"/>
              <a:cs typeface="Calibri"/>
              <a:sym typeface="Calibri"/>
            </a:endParaRPr>
          </a:p>
        </p:txBody>
      </p:sp>
      <p:sp>
        <p:nvSpPr>
          <p:cNvPr id="347" name="Google Shape;347;g8c1d6f025c_0_274"/>
          <p:cNvSpPr/>
          <p:nvPr/>
        </p:nvSpPr>
        <p:spPr>
          <a:xfrm>
            <a:off x="588300" y="2971300"/>
            <a:ext cx="2523000" cy="1347600"/>
          </a:xfrm>
          <a:prstGeom prst="roundRect">
            <a:avLst>
              <a:gd fmla="val 16667" name="adj"/>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rPr lang="en-GB" sz="1500">
                <a:latin typeface="Times New Roman"/>
                <a:ea typeface="Times New Roman"/>
                <a:cs typeface="Times New Roman"/>
                <a:sym typeface="Times New Roman"/>
              </a:rPr>
              <a:t>Diseñar un artefacto que mejore algo para las partes interesadas</a:t>
            </a:r>
            <a:endParaRPr sz="1700"/>
          </a:p>
        </p:txBody>
      </p:sp>
      <p:sp>
        <p:nvSpPr>
          <p:cNvPr id="348" name="Google Shape;348;g8c1d6f025c_0_274"/>
          <p:cNvSpPr/>
          <p:nvPr/>
        </p:nvSpPr>
        <p:spPr>
          <a:xfrm>
            <a:off x="560775" y="4779500"/>
            <a:ext cx="2523000" cy="1270200"/>
          </a:xfrm>
          <a:prstGeom prst="roundRect">
            <a:avLst>
              <a:gd fmla="val 16667" name="adj"/>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rPr lang="en-GB" sz="1500">
                <a:latin typeface="Times New Roman"/>
                <a:ea typeface="Times New Roman"/>
                <a:cs typeface="Times New Roman"/>
                <a:sym typeface="Times New Roman"/>
              </a:rPr>
              <a:t>Investigar empíricamente  el rendimiento de un artefacto o prototipo en un contexto</a:t>
            </a:r>
            <a:endParaRPr/>
          </a:p>
        </p:txBody>
      </p:sp>
      <p:sp>
        <p:nvSpPr>
          <p:cNvPr id="349" name="Google Shape;349;g8c1d6f025c_0_274"/>
          <p:cNvSpPr/>
          <p:nvPr/>
        </p:nvSpPr>
        <p:spPr>
          <a:xfrm>
            <a:off x="405975" y="2712275"/>
            <a:ext cx="548700" cy="4497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1</a:t>
            </a:r>
            <a:endParaRPr b="1"/>
          </a:p>
        </p:txBody>
      </p:sp>
      <p:sp>
        <p:nvSpPr>
          <p:cNvPr id="350" name="Google Shape;350;g8c1d6f025c_0_274"/>
          <p:cNvSpPr/>
          <p:nvPr/>
        </p:nvSpPr>
        <p:spPr>
          <a:xfrm>
            <a:off x="343125" y="4520475"/>
            <a:ext cx="548700" cy="4497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2</a:t>
            </a:r>
            <a:endParaRPr b="1"/>
          </a:p>
        </p:txBody>
      </p:sp>
      <p:pic>
        <p:nvPicPr>
          <p:cNvPr id="351" name="Google Shape;351;g8c1d6f025c_0_274"/>
          <p:cNvPicPr preferRelativeResize="0"/>
          <p:nvPr/>
        </p:nvPicPr>
        <p:blipFill>
          <a:blip r:embed="rId5">
            <a:alphaModFix/>
          </a:blip>
          <a:stretch>
            <a:fillRect/>
          </a:stretch>
        </p:blipFill>
        <p:spPr>
          <a:xfrm>
            <a:off x="3665300" y="2208108"/>
            <a:ext cx="4943868" cy="3611992"/>
          </a:xfrm>
          <a:prstGeom prst="rect">
            <a:avLst/>
          </a:prstGeom>
          <a:noFill/>
          <a:ln>
            <a:noFill/>
          </a:ln>
        </p:spPr>
      </p:pic>
      <p:sp>
        <p:nvSpPr>
          <p:cNvPr id="352" name="Google Shape;352;g8c1d6f025c_0_274"/>
          <p:cNvSpPr/>
          <p:nvPr/>
        </p:nvSpPr>
        <p:spPr>
          <a:xfrm>
            <a:off x="3267700" y="2208100"/>
            <a:ext cx="548700" cy="449700"/>
          </a:xfrm>
          <a:prstGeom prst="flowChartConnector">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1</a:t>
            </a:r>
            <a:endParaRPr b="1"/>
          </a:p>
        </p:txBody>
      </p:sp>
      <p:sp>
        <p:nvSpPr>
          <p:cNvPr id="353" name="Google Shape;353;g8c1d6f025c_0_274"/>
          <p:cNvSpPr/>
          <p:nvPr/>
        </p:nvSpPr>
        <p:spPr>
          <a:xfrm>
            <a:off x="3267700" y="2820975"/>
            <a:ext cx="548700" cy="449700"/>
          </a:xfrm>
          <a:prstGeom prst="flowChartConnector">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2</a:t>
            </a:r>
            <a:endParaRPr b="1"/>
          </a:p>
        </p:txBody>
      </p:sp>
      <p:sp>
        <p:nvSpPr>
          <p:cNvPr id="354" name="Google Shape;354;g8c1d6f025c_0_274"/>
          <p:cNvSpPr/>
          <p:nvPr/>
        </p:nvSpPr>
        <p:spPr>
          <a:xfrm>
            <a:off x="3267700" y="3456413"/>
            <a:ext cx="548700" cy="449700"/>
          </a:xfrm>
          <a:prstGeom prst="flowChartConnector">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3</a:t>
            </a:r>
            <a:endParaRPr b="1"/>
          </a:p>
        </p:txBody>
      </p:sp>
      <p:sp>
        <p:nvSpPr>
          <p:cNvPr id="355" name="Google Shape;355;g8c1d6f025c_0_274"/>
          <p:cNvSpPr/>
          <p:nvPr/>
        </p:nvSpPr>
        <p:spPr>
          <a:xfrm>
            <a:off x="3267700" y="4091875"/>
            <a:ext cx="548700" cy="449700"/>
          </a:xfrm>
          <a:prstGeom prst="flowChartConnector">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4</a:t>
            </a:r>
            <a:endParaRPr b="1"/>
          </a:p>
        </p:txBody>
      </p:sp>
      <p:sp>
        <p:nvSpPr>
          <p:cNvPr id="356" name="Google Shape;356;g8c1d6f025c_0_274"/>
          <p:cNvSpPr/>
          <p:nvPr/>
        </p:nvSpPr>
        <p:spPr>
          <a:xfrm>
            <a:off x="3267700" y="4851850"/>
            <a:ext cx="548700" cy="449700"/>
          </a:xfrm>
          <a:prstGeom prst="flowChartConnector">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5</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8c1d6f025c_0_284"/>
          <p:cNvSpPr txBox="1"/>
          <p:nvPr>
            <p:ph idx="1" type="subTitle"/>
          </p:nvPr>
        </p:nvSpPr>
        <p:spPr>
          <a:xfrm>
            <a:off x="584250" y="2412168"/>
            <a:ext cx="7975500" cy="12930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en-GB" sz="1900">
                <a:solidFill>
                  <a:schemeClr val="dk1"/>
                </a:solidFill>
              </a:rPr>
              <a:t>UnLa evaluación de tecnologías LPWAN </a:t>
            </a:r>
            <a:r>
              <a:rPr b="1" lang="en-GB" sz="1900">
                <a:solidFill>
                  <a:schemeClr val="accent3"/>
                </a:solidFill>
              </a:rPr>
              <a:t>permitirá establecer lineamientos para guiar el planteamiento de soluciones de comunicación de largo alcance, enfocada en el monitoreo de la calidad del suelo en el sector agrícola en Ecuador. framework para evaluación de tecnologías LPWAN.</a:t>
            </a:r>
            <a:endParaRPr sz="1900"/>
          </a:p>
          <a:p>
            <a:pPr indent="0" lvl="0" marL="0" rtl="0" algn="l">
              <a:spcBef>
                <a:spcPts val="0"/>
              </a:spcBef>
              <a:spcAft>
                <a:spcPts val="0"/>
              </a:spcAft>
              <a:buNone/>
            </a:pPr>
            <a:r>
              <a:t/>
            </a:r>
            <a:endParaRPr sz="1900"/>
          </a:p>
        </p:txBody>
      </p:sp>
      <p:sp>
        <p:nvSpPr>
          <p:cNvPr id="363" name="Google Shape;363;g8c1d6f025c_0_284"/>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364" name="Google Shape;364;g8c1d6f025c_0_284"/>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365" name="Google Shape;365;g8c1d6f025c_0_284"/>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366" name="Google Shape;366;g8c1d6f025c_0_284"/>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tc>
                <a:tc>
                  <a:txBody>
                    <a:bodyPr/>
                    <a:lstStyle/>
                    <a:p>
                      <a:pPr indent="0" lvl="0" marL="0" rtl="0" algn="l">
                        <a:spcBef>
                          <a:spcPts val="0"/>
                        </a:spcBef>
                        <a:spcAft>
                          <a:spcPts val="0"/>
                        </a:spcAft>
                        <a:buNone/>
                      </a:pPr>
                      <a:r>
                        <a:rPr lang="en-GB" sz="900"/>
                        <a:t>Planteamiento del Problema</a:t>
                      </a:r>
                      <a:endParaRPr sz="900"/>
                    </a:p>
                  </a:txBody>
                  <a:tcPr marT="91425" marB="91425" marR="91425" marL="91425"/>
                </a:tc>
                <a:tc>
                  <a:txBody>
                    <a:bodyPr/>
                    <a:lstStyle/>
                    <a:p>
                      <a:pPr indent="0" lvl="0" marL="0" rtl="0" algn="l">
                        <a:spcBef>
                          <a:spcPts val="0"/>
                        </a:spcBef>
                        <a:spcAft>
                          <a:spcPts val="0"/>
                        </a:spcAft>
                        <a:buNone/>
                      </a:pPr>
                      <a:r>
                        <a:rPr lang="en-GB" sz="900"/>
                        <a:t>Estado del Arte</a:t>
                      </a:r>
                      <a:endParaRPr sz="900"/>
                    </a:p>
                  </a:txBody>
                  <a:tcPr marT="91425" marB="91425" marR="91425" marL="91425"/>
                </a:tc>
                <a:tc>
                  <a:txBody>
                    <a:bodyPr/>
                    <a:lstStyle/>
                    <a:p>
                      <a:pPr indent="0" lvl="0" marL="0" rtl="0" algn="l">
                        <a:spcBef>
                          <a:spcPts val="0"/>
                        </a:spcBef>
                        <a:spcAft>
                          <a:spcPts val="0"/>
                        </a:spcAft>
                        <a:buNone/>
                      </a:pPr>
                      <a:r>
                        <a:rPr lang="en-GB" sz="900"/>
                        <a:t>Solución Propuesta</a:t>
                      </a:r>
                      <a:endParaRPr sz="900"/>
                    </a:p>
                  </a:txBody>
                  <a:tcPr marT="91425" marB="91425" marR="91425" marL="91425"/>
                </a:tc>
                <a:tc>
                  <a:txBody>
                    <a:bodyPr/>
                    <a:lstStyle/>
                    <a:p>
                      <a:pPr indent="0" lvl="0" marL="0" rtl="0" algn="l">
                        <a:spcBef>
                          <a:spcPts val="0"/>
                        </a:spcBef>
                        <a:spcAft>
                          <a:spcPts val="0"/>
                        </a:spcAft>
                        <a:buNone/>
                      </a:pPr>
                      <a:r>
                        <a:rPr lang="en-GB" sz="900"/>
                        <a:t>Validación de la Solución</a:t>
                      </a:r>
                      <a:endParaRPr sz="900"/>
                    </a:p>
                  </a:txBody>
                  <a:tcPr marT="91425" marB="91425" marR="91425" marL="91425"/>
                </a:tc>
                <a:tc>
                  <a:txBody>
                    <a:bodyPr/>
                    <a:lstStyle/>
                    <a:p>
                      <a:pPr indent="0" lvl="0" marL="0" rtl="0" algn="l">
                        <a:spcBef>
                          <a:spcPts val="0"/>
                        </a:spcBef>
                        <a:spcAft>
                          <a:spcPts val="0"/>
                        </a:spcAft>
                        <a:buNone/>
                      </a:pPr>
                      <a:r>
                        <a:rPr lang="en-GB" sz="900"/>
                        <a:t>Alcance</a:t>
                      </a:r>
                      <a:endParaRPr sz="900"/>
                    </a:p>
                  </a:txBody>
                  <a:tcPr marT="91425" marB="91425" marR="91425" marL="91425"/>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tc>
                <a:tc>
                  <a:txBody>
                    <a:bodyPr/>
                    <a:lstStyle/>
                    <a:p>
                      <a:pPr indent="0" lvl="0" marL="0" rtl="0" algn="l">
                        <a:spcBef>
                          <a:spcPts val="0"/>
                        </a:spcBef>
                        <a:spcAft>
                          <a:spcPts val="0"/>
                        </a:spcAft>
                        <a:buNone/>
                      </a:pPr>
                      <a:r>
                        <a:rPr lang="en-GB" sz="900"/>
                        <a:t>Hipótesis de Trabajo</a:t>
                      </a:r>
                      <a:endParaRPr sz="900"/>
                    </a:p>
                  </a:txBody>
                  <a:tcPr marT="91425" marB="91425" marR="91425" marL="91425">
                    <a:solidFill>
                      <a:srgbClr val="93C47D"/>
                    </a:solidFill>
                  </a:tcPr>
                </a:tc>
                <a:tc>
                  <a:txBody>
                    <a:bodyPr/>
                    <a:lstStyle/>
                    <a:p>
                      <a:pPr indent="0" lvl="0" marL="0" rtl="0" algn="l">
                        <a:spcBef>
                          <a:spcPts val="0"/>
                        </a:spcBef>
                        <a:spcAft>
                          <a:spcPts val="0"/>
                        </a:spcAft>
                        <a:buNone/>
                      </a:pPr>
                      <a:r>
                        <a:rPr lang="en-GB" sz="900"/>
                        <a:t>Resultados Esperados</a:t>
                      </a:r>
                      <a:endParaRPr sz="900"/>
                    </a:p>
                  </a:txBody>
                  <a:tcPr marT="91425" marB="91425" marR="91425" marL="91425"/>
                </a:tc>
              </a:tr>
            </a:tbl>
          </a:graphicData>
        </a:graphic>
      </p:graphicFrame>
      <p:sp>
        <p:nvSpPr>
          <p:cNvPr id="367" name="Google Shape;367;g8c1d6f025c_0_284"/>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Hipótesis de Trabajo</a:t>
            </a:r>
            <a:endParaRPr b="1" sz="3300">
              <a:solidFill>
                <a:schemeClr val="dk1"/>
              </a:solidFill>
              <a:latin typeface="Calibri"/>
              <a:ea typeface="Calibri"/>
              <a:cs typeface="Calibri"/>
              <a:sym typeface="Calibri"/>
            </a:endParaRPr>
          </a:p>
        </p:txBody>
      </p:sp>
      <p:pic>
        <p:nvPicPr>
          <p:cNvPr id="368" name="Google Shape;368;g8c1d6f025c_0_284"/>
          <p:cNvPicPr preferRelativeResize="0"/>
          <p:nvPr/>
        </p:nvPicPr>
        <p:blipFill>
          <a:blip r:embed="rId5">
            <a:alphaModFix/>
          </a:blip>
          <a:stretch>
            <a:fillRect/>
          </a:stretch>
        </p:blipFill>
        <p:spPr>
          <a:xfrm>
            <a:off x="1956200" y="4949175"/>
            <a:ext cx="5330225" cy="1383950"/>
          </a:xfrm>
          <a:prstGeom prst="rect">
            <a:avLst/>
          </a:prstGeom>
          <a:noFill/>
          <a:ln>
            <a:noFill/>
          </a:ln>
        </p:spPr>
      </p:pic>
      <p:sp>
        <p:nvSpPr>
          <p:cNvPr id="369" name="Google Shape;369;g8c1d6f025c_0_284"/>
          <p:cNvSpPr/>
          <p:nvPr/>
        </p:nvSpPr>
        <p:spPr>
          <a:xfrm rot="5400000">
            <a:off x="3436450" y="-806175"/>
            <a:ext cx="548700" cy="6146100"/>
          </a:xfrm>
          <a:prstGeom prst="leftBrace">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8c1d6f025c_0_284"/>
          <p:cNvSpPr/>
          <p:nvPr/>
        </p:nvSpPr>
        <p:spPr>
          <a:xfrm rot="-5400000">
            <a:off x="4346950" y="261025"/>
            <a:ext cx="548700" cy="7732800"/>
          </a:xfrm>
          <a:prstGeom prst="leftBrace">
            <a:avLst>
              <a:gd fmla="val 50000" name="adj1"/>
              <a:gd fmla="val 50000" name="adj2"/>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8c1d6f025c_0_284"/>
          <p:cNvSpPr txBox="1"/>
          <p:nvPr/>
        </p:nvSpPr>
        <p:spPr>
          <a:xfrm>
            <a:off x="2751250" y="1661775"/>
            <a:ext cx="1919100" cy="44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chemeClr val="dk1"/>
                </a:solidFill>
                <a:latin typeface="Lato"/>
                <a:ea typeface="Lato"/>
                <a:cs typeface="Lato"/>
                <a:sym typeface="Lato"/>
              </a:rPr>
              <a:t>Variable dependiente</a:t>
            </a:r>
            <a:endParaRPr b="1" sz="1200">
              <a:solidFill>
                <a:schemeClr val="dk1"/>
              </a:solidFill>
              <a:latin typeface="Lato"/>
              <a:ea typeface="Lato"/>
              <a:cs typeface="Lato"/>
              <a:sym typeface="Lato"/>
            </a:endParaRPr>
          </a:p>
        </p:txBody>
      </p:sp>
      <p:sp>
        <p:nvSpPr>
          <p:cNvPr id="372" name="Google Shape;372;g8c1d6f025c_0_284"/>
          <p:cNvSpPr txBox="1"/>
          <p:nvPr/>
        </p:nvSpPr>
        <p:spPr>
          <a:xfrm>
            <a:off x="3661750" y="4339975"/>
            <a:ext cx="1919100" cy="44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chemeClr val="accent3"/>
                </a:solidFill>
                <a:latin typeface="Lato"/>
                <a:ea typeface="Lato"/>
                <a:cs typeface="Lato"/>
                <a:sym typeface="Lato"/>
              </a:rPr>
              <a:t>Variable independiente</a:t>
            </a:r>
            <a:endParaRPr b="1" sz="1200">
              <a:solidFill>
                <a:schemeClr val="accent3"/>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8c1d6f025c_0_294"/>
          <p:cNvSpPr txBox="1"/>
          <p:nvPr>
            <p:ph idx="1" type="subTitle"/>
          </p:nvPr>
        </p:nvSpPr>
        <p:spPr>
          <a:xfrm>
            <a:off x="246377" y="4398188"/>
            <a:ext cx="2421000" cy="72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Framework</a:t>
            </a:r>
            <a:endParaRPr b="1"/>
          </a:p>
        </p:txBody>
      </p:sp>
      <p:sp>
        <p:nvSpPr>
          <p:cNvPr id="379" name="Google Shape;379;g8c1d6f025c_0_294"/>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380" name="Google Shape;380;g8c1d6f025c_0_294"/>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381" name="Google Shape;381;g8c1d6f025c_0_294"/>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382" name="Google Shape;382;g8c1d6f025c_0_294"/>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tc>
                <a:tc>
                  <a:txBody>
                    <a:bodyPr/>
                    <a:lstStyle/>
                    <a:p>
                      <a:pPr indent="0" lvl="0" marL="0" rtl="0" algn="l">
                        <a:spcBef>
                          <a:spcPts val="0"/>
                        </a:spcBef>
                        <a:spcAft>
                          <a:spcPts val="0"/>
                        </a:spcAft>
                        <a:buNone/>
                      </a:pPr>
                      <a:r>
                        <a:rPr lang="en-GB" sz="900"/>
                        <a:t>Planteamiento del Problema</a:t>
                      </a:r>
                      <a:endParaRPr sz="900"/>
                    </a:p>
                  </a:txBody>
                  <a:tcPr marT="91425" marB="91425" marR="91425" marL="91425"/>
                </a:tc>
                <a:tc>
                  <a:txBody>
                    <a:bodyPr/>
                    <a:lstStyle/>
                    <a:p>
                      <a:pPr indent="0" lvl="0" marL="0" rtl="0" algn="l">
                        <a:spcBef>
                          <a:spcPts val="0"/>
                        </a:spcBef>
                        <a:spcAft>
                          <a:spcPts val="0"/>
                        </a:spcAft>
                        <a:buNone/>
                      </a:pPr>
                      <a:r>
                        <a:rPr lang="en-GB" sz="900"/>
                        <a:t>Estado del Arte</a:t>
                      </a:r>
                      <a:endParaRPr sz="900"/>
                    </a:p>
                  </a:txBody>
                  <a:tcPr marT="91425" marB="91425" marR="91425" marL="91425"/>
                </a:tc>
                <a:tc>
                  <a:txBody>
                    <a:bodyPr/>
                    <a:lstStyle/>
                    <a:p>
                      <a:pPr indent="0" lvl="0" marL="0" rtl="0" algn="l">
                        <a:spcBef>
                          <a:spcPts val="0"/>
                        </a:spcBef>
                        <a:spcAft>
                          <a:spcPts val="0"/>
                        </a:spcAft>
                        <a:buNone/>
                      </a:pPr>
                      <a:r>
                        <a:rPr lang="en-GB" sz="900"/>
                        <a:t>Solución Propuesta</a:t>
                      </a:r>
                      <a:endParaRPr sz="900"/>
                    </a:p>
                  </a:txBody>
                  <a:tcPr marT="91425" marB="91425" marR="91425" marL="91425"/>
                </a:tc>
                <a:tc>
                  <a:txBody>
                    <a:bodyPr/>
                    <a:lstStyle/>
                    <a:p>
                      <a:pPr indent="0" lvl="0" marL="0" rtl="0" algn="l">
                        <a:spcBef>
                          <a:spcPts val="0"/>
                        </a:spcBef>
                        <a:spcAft>
                          <a:spcPts val="0"/>
                        </a:spcAft>
                        <a:buNone/>
                      </a:pPr>
                      <a:r>
                        <a:rPr lang="en-GB" sz="900"/>
                        <a:t>Validación de la Solución</a:t>
                      </a:r>
                      <a:endParaRPr sz="900"/>
                    </a:p>
                  </a:txBody>
                  <a:tcPr marT="91425" marB="91425" marR="91425" marL="91425"/>
                </a:tc>
                <a:tc>
                  <a:txBody>
                    <a:bodyPr/>
                    <a:lstStyle/>
                    <a:p>
                      <a:pPr indent="0" lvl="0" marL="0" rtl="0" algn="l">
                        <a:spcBef>
                          <a:spcPts val="0"/>
                        </a:spcBef>
                        <a:spcAft>
                          <a:spcPts val="0"/>
                        </a:spcAft>
                        <a:buNone/>
                      </a:pPr>
                      <a:r>
                        <a:rPr lang="en-GB" sz="900"/>
                        <a:t>Alcance</a:t>
                      </a:r>
                      <a:endParaRPr sz="900"/>
                    </a:p>
                  </a:txBody>
                  <a:tcPr marT="91425" marB="91425" marR="91425" marL="91425"/>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tc>
                <a:tc>
                  <a:txBody>
                    <a:bodyPr/>
                    <a:lstStyle/>
                    <a:p>
                      <a:pPr indent="0" lvl="0" marL="0" rtl="0" algn="l">
                        <a:spcBef>
                          <a:spcPts val="0"/>
                        </a:spcBef>
                        <a:spcAft>
                          <a:spcPts val="0"/>
                        </a:spcAft>
                        <a:buNone/>
                      </a:pPr>
                      <a:r>
                        <a:rPr lang="en-GB" sz="900"/>
                        <a:t>Hipótesis de Trabajo</a:t>
                      </a:r>
                      <a:endParaRPr sz="900"/>
                    </a:p>
                  </a:txBody>
                  <a:tcPr marT="91425" marB="91425" marR="91425" marL="91425"/>
                </a:tc>
                <a:tc>
                  <a:txBody>
                    <a:bodyPr/>
                    <a:lstStyle/>
                    <a:p>
                      <a:pPr indent="0" lvl="0" marL="0" rtl="0" algn="l">
                        <a:spcBef>
                          <a:spcPts val="0"/>
                        </a:spcBef>
                        <a:spcAft>
                          <a:spcPts val="0"/>
                        </a:spcAft>
                        <a:buNone/>
                      </a:pPr>
                      <a:r>
                        <a:rPr lang="en-GB" sz="900"/>
                        <a:t>Resultados Esperados</a:t>
                      </a:r>
                      <a:endParaRPr sz="900"/>
                    </a:p>
                  </a:txBody>
                  <a:tcPr marT="91425" marB="91425" marR="91425" marL="91425">
                    <a:solidFill>
                      <a:srgbClr val="93C47D"/>
                    </a:solidFill>
                  </a:tcPr>
                </a:tc>
              </a:tr>
            </a:tbl>
          </a:graphicData>
        </a:graphic>
      </p:graphicFrame>
      <p:sp>
        <p:nvSpPr>
          <p:cNvPr id="383" name="Google Shape;383;g8c1d6f025c_0_294"/>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Resultados Esperados</a:t>
            </a:r>
            <a:endParaRPr b="1" sz="3300">
              <a:solidFill>
                <a:schemeClr val="dk1"/>
              </a:solidFill>
              <a:latin typeface="Calibri"/>
              <a:ea typeface="Calibri"/>
              <a:cs typeface="Calibri"/>
              <a:sym typeface="Calibri"/>
            </a:endParaRPr>
          </a:p>
        </p:txBody>
      </p:sp>
      <p:pic>
        <p:nvPicPr>
          <p:cNvPr id="384" name="Google Shape;384;g8c1d6f025c_0_294"/>
          <p:cNvPicPr preferRelativeResize="0"/>
          <p:nvPr/>
        </p:nvPicPr>
        <p:blipFill>
          <a:blip r:embed="rId5">
            <a:alphaModFix/>
          </a:blip>
          <a:stretch>
            <a:fillRect/>
          </a:stretch>
        </p:blipFill>
        <p:spPr>
          <a:xfrm>
            <a:off x="498300" y="2394825"/>
            <a:ext cx="2262725" cy="1933025"/>
          </a:xfrm>
          <a:prstGeom prst="rect">
            <a:avLst/>
          </a:prstGeom>
          <a:noFill/>
          <a:ln>
            <a:noFill/>
          </a:ln>
        </p:spPr>
      </p:pic>
      <p:pic>
        <p:nvPicPr>
          <p:cNvPr id="385" name="Google Shape;385;g8c1d6f025c_0_294"/>
          <p:cNvPicPr preferRelativeResize="0"/>
          <p:nvPr/>
        </p:nvPicPr>
        <p:blipFill>
          <a:blip r:embed="rId6">
            <a:alphaModFix/>
          </a:blip>
          <a:stretch>
            <a:fillRect/>
          </a:stretch>
        </p:blipFill>
        <p:spPr>
          <a:xfrm>
            <a:off x="6603399" y="1471559"/>
            <a:ext cx="2191625" cy="1459650"/>
          </a:xfrm>
          <a:prstGeom prst="rect">
            <a:avLst/>
          </a:prstGeom>
          <a:noFill/>
          <a:ln>
            <a:noFill/>
          </a:ln>
        </p:spPr>
      </p:pic>
      <p:pic>
        <p:nvPicPr>
          <p:cNvPr id="386" name="Google Shape;386;g8c1d6f025c_0_294"/>
          <p:cNvPicPr preferRelativeResize="0"/>
          <p:nvPr/>
        </p:nvPicPr>
        <p:blipFill>
          <a:blip r:embed="rId7">
            <a:alphaModFix/>
          </a:blip>
          <a:stretch>
            <a:fillRect/>
          </a:stretch>
        </p:blipFill>
        <p:spPr>
          <a:xfrm>
            <a:off x="8194053" y="1149619"/>
            <a:ext cx="701901" cy="711750"/>
          </a:xfrm>
          <a:prstGeom prst="rect">
            <a:avLst/>
          </a:prstGeom>
          <a:noFill/>
          <a:ln>
            <a:noFill/>
          </a:ln>
        </p:spPr>
      </p:pic>
      <p:pic>
        <p:nvPicPr>
          <p:cNvPr id="387" name="Google Shape;387;g8c1d6f025c_0_294"/>
          <p:cNvPicPr preferRelativeResize="0"/>
          <p:nvPr/>
        </p:nvPicPr>
        <p:blipFill>
          <a:blip r:embed="rId8">
            <a:alphaModFix/>
          </a:blip>
          <a:stretch>
            <a:fillRect/>
          </a:stretch>
        </p:blipFill>
        <p:spPr>
          <a:xfrm>
            <a:off x="3471700" y="3910453"/>
            <a:ext cx="2421000" cy="1114672"/>
          </a:xfrm>
          <a:prstGeom prst="rect">
            <a:avLst/>
          </a:prstGeom>
          <a:noFill/>
          <a:ln>
            <a:noFill/>
          </a:ln>
        </p:spPr>
      </p:pic>
      <p:pic>
        <p:nvPicPr>
          <p:cNvPr id="388" name="Google Shape;388;g8c1d6f025c_0_294"/>
          <p:cNvPicPr preferRelativeResize="0"/>
          <p:nvPr/>
        </p:nvPicPr>
        <p:blipFill>
          <a:blip r:embed="rId9">
            <a:alphaModFix/>
          </a:blip>
          <a:stretch>
            <a:fillRect/>
          </a:stretch>
        </p:blipFill>
        <p:spPr>
          <a:xfrm>
            <a:off x="6603375" y="3684724"/>
            <a:ext cx="2002350" cy="1330077"/>
          </a:xfrm>
          <a:prstGeom prst="rect">
            <a:avLst/>
          </a:prstGeom>
          <a:noFill/>
          <a:ln>
            <a:noFill/>
          </a:ln>
        </p:spPr>
      </p:pic>
      <p:pic>
        <p:nvPicPr>
          <p:cNvPr id="389" name="Google Shape;389;g8c1d6f025c_0_294"/>
          <p:cNvPicPr preferRelativeResize="0"/>
          <p:nvPr/>
        </p:nvPicPr>
        <p:blipFill>
          <a:blip r:embed="rId10">
            <a:alphaModFix/>
          </a:blip>
          <a:stretch>
            <a:fillRect/>
          </a:stretch>
        </p:blipFill>
        <p:spPr>
          <a:xfrm>
            <a:off x="3586390" y="2276009"/>
            <a:ext cx="2191623" cy="959139"/>
          </a:xfrm>
          <a:prstGeom prst="rect">
            <a:avLst/>
          </a:prstGeom>
          <a:noFill/>
          <a:ln>
            <a:noFill/>
          </a:ln>
        </p:spPr>
      </p:pic>
      <p:pic>
        <p:nvPicPr>
          <p:cNvPr id="390" name="Google Shape;390;g8c1d6f025c_0_294"/>
          <p:cNvPicPr preferRelativeResize="0"/>
          <p:nvPr/>
        </p:nvPicPr>
        <p:blipFill>
          <a:blip r:embed="rId11">
            <a:alphaModFix/>
          </a:blip>
          <a:stretch>
            <a:fillRect/>
          </a:stretch>
        </p:blipFill>
        <p:spPr>
          <a:xfrm>
            <a:off x="7869054" y="3179712"/>
            <a:ext cx="959150" cy="959150"/>
          </a:xfrm>
          <a:prstGeom prst="rect">
            <a:avLst/>
          </a:prstGeom>
          <a:noFill/>
          <a:ln>
            <a:noFill/>
          </a:ln>
        </p:spPr>
      </p:pic>
      <p:cxnSp>
        <p:nvCxnSpPr>
          <p:cNvPr id="391" name="Google Shape;391;g8c1d6f025c_0_294"/>
          <p:cNvCxnSpPr>
            <a:stCxn id="384" idx="3"/>
            <a:endCxn id="389" idx="1"/>
          </p:cNvCxnSpPr>
          <p:nvPr/>
        </p:nvCxnSpPr>
        <p:spPr>
          <a:xfrm flipH="1" rot="10800000">
            <a:off x="2761025" y="2755637"/>
            <a:ext cx="825300" cy="605700"/>
          </a:xfrm>
          <a:prstGeom prst="straightConnector1">
            <a:avLst/>
          </a:prstGeom>
          <a:noFill/>
          <a:ln cap="flat" cmpd="sng" w="9525">
            <a:solidFill>
              <a:schemeClr val="dk2"/>
            </a:solidFill>
            <a:prstDash val="solid"/>
            <a:round/>
            <a:headEnd len="med" w="med" type="none"/>
            <a:tailEnd len="med" w="med" type="triangle"/>
          </a:ln>
        </p:spPr>
      </p:cxnSp>
      <p:cxnSp>
        <p:nvCxnSpPr>
          <p:cNvPr id="392" name="Google Shape;392;g8c1d6f025c_0_294"/>
          <p:cNvCxnSpPr>
            <a:stCxn id="384" idx="3"/>
            <a:endCxn id="387" idx="1"/>
          </p:cNvCxnSpPr>
          <p:nvPr/>
        </p:nvCxnSpPr>
        <p:spPr>
          <a:xfrm>
            <a:off x="2761025" y="3361337"/>
            <a:ext cx="710700" cy="1106400"/>
          </a:xfrm>
          <a:prstGeom prst="straightConnector1">
            <a:avLst/>
          </a:prstGeom>
          <a:noFill/>
          <a:ln cap="flat" cmpd="sng" w="9525">
            <a:solidFill>
              <a:schemeClr val="dk2"/>
            </a:solidFill>
            <a:prstDash val="solid"/>
            <a:round/>
            <a:headEnd len="med" w="med" type="none"/>
            <a:tailEnd len="med" w="med" type="triangle"/>
          </a:ln>
        </p:spPr>
      </p:cxnSp>
      <p:cxnSp>
        <p:nvCxnSpPr>
          <p:cNvPr id="393" name="Google Shape;393;g8c1d6f025c_0_294"/>
          <p:cNvCxnSpPr>
            <a:stCxn id="389" idx="3"/>
            <a:endCxn id="385" idx="1"/>
          </p:cNvCxnSpPr>
          <p:nvPr/>
        </p:nvCxnSpPr>
        <p:spPr>
          <a:xfrm flipH="1" rot="10800000">
            <a:off x="5778013" y="2201479"/>
            <a:ext cx="825300" cy="554100"/>
          </a:xfrm>
          <a:prstGeom prst="straightConnector1">
            <a:avLst/>
          </a:prstGeom>
          <a:noFill/>
          <a:ln cap="flat" cmpd="sng" w="9525">
            <a:solidFill>
              <a:schemeClr val="dk2"/>
            </a:solidFill>
            <a:prstDash val="solid"/>
            <a:round/>
            <a:headEnd len="med" w="med" type="none"/>
            <a:tailEnd len="med" w="med" type="triangle"/>
          </a:ln>
        </p:spPr>
      </p:cxnSp>
      <p:cxnSp>
        <p:nvCxnSpPr>
          <p:cNvPr id="394" name="Google Shape;394;g8c1d6f025c_0_294"/>
          <p:cNvCxnSpPr>
            <a:stCxn id="389" idx="3"/>
            <a:endCxn id="388" idx="1"/>
          </p:cNvCxnSpPr>
          <p:nvPr/>
        </p:nvCxnSpPr>
        <p:spPr>
          <a:xfrm>
            <a:off x="5778013" y="2755579"/>
            <a:ext cx="825300" cy="1594200"/>
          </a:xfrm>
          <a:prstGeom prst="straightConnector1">
            <a:avLst/>
          </a:prstGeom>
          <a:noFill/>
          <a:ln cap="flat" cmpd="sng" w="9525">
            <a:solidFill>
              <a:schemeClr val="dk2"/>
            </a:solidFill>
            <a:prstDash val="solid"/>
            <a:round/>
            <a:headEnd len="med" w="med" type="none"/>
            <a:tailEnd len="med" w="med" type="triangle"/>
          </a:ln>
        </p:spPr>
      </p:cxnSp>
      <p:cxnSp>
        <p:nvCxnSpPr>
          <p:cNvPr id="395" name="Google Shape;395;g8c1d6f025c_0_294"/>
          <p:cNvCxnSpPr>
            <a:stCxn id="387" idx="3"/>
            <a:endCxn id="388" idx="1"/>
          </p:cNvCxnSpPr>
          <p:nvPr/>
        </p:nvCxnSpPr>
        <p:spPr>
          <a:xfrm flipH="1" rot="10800000">
            <a:off x="5892700" y="4349888"/>
            <a:ext cx="710700" cy="117900"/>
          </a:xfrm>
          <a:prstGeom prst="straightConnector1">
            <a:avLst/>
          </a:prstGeom>
          <a:noFill/>
          <a:ln cap="flat" cmpd="sng" w="9525">
            <a:solidFill>
              <a:schemeClr val="dk2"/>
            </a:solidFill>
            <a:prstDash val="solid"/>
            <a:round/>
            <a:headEnd len="med" w="med" type="none"/>
            <a:tailEnd len="med" w="med" type="triangle"/>
          </a:ln>
        </p:spPr>
      </p:cxnSp>
      <p:sp>
        <p:nvSpPr>
          <p:cNvPr id="396" name="Google Shape;396;g8c1d6f025c_0_294"/>
          <p:cNvSpPr txBox="1"/>
          <p:nvPr>
            <p:ph idx="1" type="subTitle"/>
          </p:nvPr>
        </p:nvSpPr>
        <p:spPr>
          <a:xfrm>
            <a:off x="6394050" y="5313200"/>
            <a:ext cx="2502000" cy="72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Zonas donde hay cobertura limitada o nula</a:t>
            </a:r>
            <a:endParaRPr b="1"/>
          </a:p>
        </p:txBody>
      </p:sp>
      <p:sp>
        <p:nvSpPr>
          <p:cNvPr id="397" name="Google Shape;397;g8c1d6f025c_0_294"/>
          <p:cNvSpPr txBox="1"/>
          <p:nvPr>
            <p:ph idx="1" type="subTitle"/>
          </p:nvPr>
        </p:nvSpPr>
        <p:spPr>
          <a:xfrm>
            <a:off x="3361502" y="5313188"/>
            <a:ext cx="2421000" cy="72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a:t>Tecnologías </a:t>
            </a:r>
            <a:endParaRPr b="1"/>
          </a:p>
          <a:p>
            <a:pPr indent="0" lvl="0" marL="0" rtl="0" algn="ctr">
              <a:spcBef>
                <a:spcPts val="0"/>
              </a:spcBef>
              <a:spcAft>
                <a:spcPts val="0"/>
              </a:spcAft>
              <a:buNone/>
            </a:pPr>
            <a:r>
              <a:rPr b="1" lang="en-GB"/>
              <a:t>LPWAN</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
                                        <p:tgtEl>
                                          <p:spTgt spid="387"/>
                                        </p:tgtEl>
                                      </p:cBhvr>
                                    </p:animEffect>
                                  </p:childTnLst>
                                </p:cTn>
                              </p:par>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000"/>
                                        <p:tgtEl>
                                          <p:spTgt spid="389"/>
                                        </p:tgtEl>
                                      </p:cBhvr>
                                    </p:animEffect>
                                  </p:childTnLst>
                                </p:cTn>
                              </p:par>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8252d65a78_0_9"/>
          <p:cNvSpPr txBox="1"/>
          <p:nvPr>
            <p:ph idx="1" type="subTitle"/>
          </p:nvPr>
        </p:nvSpPr>
        <p:spPr>
          <a:xfrm>
            <a:off x="354750" y="1722050"/>
            <a:ext cx="8434500" cy="4756200"/>
          </a:xfrm>
          <a:prstGeom prst="rect">
            <a:avLst/>
          </a:prstGeom>
        </p:spPr>
        <p:txBody>
          <a:bodyPr anchorCtr="0" anchor="t" bIns="91425" lIns="91425" spcFirstLastPara="1" rIns="91425" wrap="square" tIns="91425">
            <a:noAutofit/>
          </a:bodyPr>
          <a:lstStyle/>
          <a:p>
            <a:pPr indent="-292100" lvl="0" marL="457200" rtl="0" algn="just">
              <a:spcBef>
                <a:spcPts val="0"/>
              </a:spcBef>
              <a:spcAft>
                <a:spcPts val="0"/>
              </a:spcAft>
              <a:buSzPts val="1000"/>
              <a:buChar char="●"/>
            </a:pPr>
            <a:r>
              <a:rPr lang="en-GB" sz="1000"/>
              <a:t>Ab-Hamid, K., Tan, C. E., &amp;amp; Lau, S. P. (2011, December). Self-sustainable energy efficient long range WiFi network for rural communities. In 2011 IEEE GLOBECOM Workshops (GC Wkshps) (pp. 1050-1055). IEEE.</a:t>
            </a:r>
            <a:endParaRPr sz="1000"/>
          </a:p>
          <a:p>
            <a:pPr indent="-292100" lvl="0" marL="457200" rtl="0" algn="just">
              <a:spcBef>
                <a:spcPts val="0"/>
              </a:spcBef>
              <a:spcAft>
                <a:spcPts val="0"/>
              </a:spcAft>
              <a:buSzPts val="1000"/>
              <a:buChar char="●"/>
            </a:pPr>
            <a:r>
              <a:rPr lang="en-GB" sz="1000"/>
              <a:t>Afzaal, H., &amp;amp; Zafar, N. A. (2017, December). Formalism of security properties for battlefield surveillance system. In 2017 13th International Conference on Emerging Technologies (ICET) (pp. 1-6). IEEE.</a:t>
            </a:r>
            <a:endParaRPr sz="1000"/>
          </a:p>
          <a:p>
            <a:pPr indent="-292100" lvl="0" marL="457200" rtl="0" algn="just">
              <a:spcBef>
                <a:spcPts val="0"/>
              </a:spcBef>
              <a:spcAft>
                <a:spcPts val="0"/>
              </a:spcAft>
              <a:buSzPts val="1000"/>
              <a:buChar char="●"/>
            </a:pPr>
            <a:r>
              <a:rPr lang="en-GB" sz="1000"/>
              <a:t>Agudelo, M., Chomali, E., Suniaga, J., Nuñez, G., Jordán, V., &amp;amp; Rojas, F. et al. (2020). Las oportunidades de la digitalización en América Latina frente al COVID-19. Retrieved 2 July 2020, from https://repositorio.cepal.org/handle/11362/45360</a:t>
            </a:r>
            <a:endParaRPr sz="1000"/>
          </a:p>
          <a:p>
            <a:pPr indent="-292100" lvl="0" marL="457200" rtl="0" algn="just">
              <a:spcBef>
                <a:spcPts val="0"/>
              </a:spcBef>
              <a:spcAft>
                <a:spcPts val="0"/>
              </a:spcAft>
              <a:buSzPts val="1000"/>
              <a:buChar char="●"/>
            </a:pPr>
            <a:r>
              <a:rPr lang="en-GB" sz="1000"/>
              <a:t>Al-Turjman, F. M., Hassanein, H. S., &amp;amp; Ibnkahla, M. A. (2013). Efficient deployment of wireless sensor networks targeting environment monitoring applications. Computer Communications, 36(2), 135-148.</a:t>
            </a:r>
            <a:endParaRPr sz="1000"/>
          </a:p>
          <a:p>
            <a:pPr indent="-292100" lvl="0" marL="457200" rtl="0" algn="just">
              <a:spcBef>
                <a:spcPts val="0"/>
              </a:spcBef>
              <a:spcAft>
                <a:spcPts val="0"/>
              </a:spcAft>
              <a:buSzPts val="1000"/>
              <a:buChar char="●"/>
            </a:pPr>
            <a:r>
              <a:rPr lang="en-GB" sz="1000"/>
              <a:t>ARCOTEL. (2020). BOLETÍN ESTADÍSTICO [Ebook] (p. </a:t>
            </a:r>
            <a:r>
              <a:rPr lang="en-GB" sz="1000" u="sng">
                <a:solidFill>
                  <a:schemeClr val="hlink"/>
                </a:solidFill>
                <a:hlinkClick r:id="rId3"/>
              </a:rPr>
              <a:t>https://www.arcotel.gob.ec/</a:t>
            </a:r>
            <a:r>
              <a:rPr lang="en-GB" sz="1000"/>
              <a:t>). Retrieved from https://www.arcotel.gob.ec/wp-content/uploads/2015/01/boletin-febrero-2020-.pdf.</a:t>
            </a:r>
            <a:endParaRPr sz="1000"/>
          </a:p>
          <a:p>
            <a:pPr indent="-292100" lvl="0" marL="457200" rtl="0" algn="just">
              <a:spcBef>
                <a:spcPts val="0"/>
              </a:spcBef>
              <a:spcAft>
                <a:spcPts val="0"/>
              </a:spcAft>
              <a:buSzPts val="1000"/>
              <a:buChar char="●"/>
            </a:pPr>
            <a:r>
              <a:rPr lang="en-GB" sz="1000"/>
              <a:t>Arellano, A., &amp;amp; Cámara, N. (2017). La importancia de las TIC en las necesidades de la sociedad: una aproximación a través de la óptica de Maslow [Ebook]. BBVA Research. Retrieved from https://www.bbvaresearch.com/wp-content/uploads/2017/09/maslow_piramide.pdf.</a:t>
            </a:r>
            <a:endParaRPr sz="1000"/>
          </a:p>
          <a:p>
            <a:pPr indent="-292100" lvl="0" marL="457200" rtl="0" algn="just">
              <a:spcBef>
                <a:spcPts val="0"/>
              </a:spcBef>
              <a:spcAft>
                <a:spcPts val="0"/>
              </a:spcAft>
              <a:buSzPts val="1000"/>
              <a:buChar char="●"/>
            </a:pPr>
            <a:r>
              <a:rPr lang="en-GB" sz="1000"/>
              <a:t>Barrado, C., Messeguer, R., López, J., Pastor, E., Santamaria, E., &amp;amp; Royo, P. (2010). Wild fire monitoring using a mixed air-ground mobile network. IEEE Pervasive Computing, 9(4), 24-32.</a:t>
            </a:r>
            <a:endParaRPr sz="1000"/>
          </a:p>
          <a:p>
            <a:pPr indent="-292100" lvl="0" marL="457200" rtl="0" algn="just">
              <a:spcBef>
                <a:spcPts val="0"/>
              </a:spcBef>
              <a:spcAft>
                <a:spcPts val="0"/>
              </a:spcAft>
              <a:buSzPts val="1000"/>
              <a:buChar char="●"/>
            </a:pPr>
            <a:r>
              <a:rPr lang="en-GB" sz="1000"/>
              <a:t>Barro, P. A., Zennaro, M., &amp;amp; Pietrosemoli, E. (2019, April). TLTN–The local things network: on the design of a LoRaWAN gateway with autonomous servers for disconnected communities. In 2019 Wireless Days (WD) (pp. 1-4). IEEE.</a:t>
            </a:r>
            <a:endParaRPr sz="1000"/>
          </a:p>
          <a:p>
            <a:pPr indent="-292100" lvl="0" marL="457200" rtl="0" algn="just">
              <a:spcBef>
                <a:spcPts val="0"/>
              </a:spcBef>
              <a:spcAft>
                <a:spcPts val="0"/>
              </a:spcAft>
              <a:buSzPts val="1000"/>
              <a:buChar char="●"/>
            </a:pPr>
            <a:r>
              <a:rPr lang="en-GB" sz="1000"/>
              <a:t>Brito, T., Pereira, A. I., Lima, J., &amp;amp; Valente, A. (2020). Wireless Sensor Network for Ignitions Detection: An IoT approach. Electronics, 9(6), 893.</a:t>
            </a:r>
            <a:endParaRPr sz="1000"/>
          </a:p>
          <a:p>
            <a:pPr indent="-292100" lvl="0" marL="457200" rtl="0" algn="just">
              <a:spcBef>
                <a:spcPts val="0"/>
              </a:spcBef>
              <a:spcAft>
                <a:spcPts val="0"/>
              </a:spcAft>
              <a:buSzPts val="1000"/>
              <a:buChar char="●"/>
            </a:pPr>
            <a:r>
              <a:rPr lang="en-GB" sz="1000"/>
              <a:t>Carrillo, D., &amp;amp; Seki, J. (2017, August). Rural area deployment of internet of things connectivity: LTE and LoRaWAN case study. In 2017 IEEE XXIV International Conference on Electronics, Electrical Engineering and Computing (INTERCON) (pp. 1-4). IEEE.</a:t>
            </a:r>
            <a:endParaRPr sz="1000"/>
          </a:p>
          <a:p>
            <a:pPr indent="-292100" lvl="0" marL="457200" rtl="0" algn="just">
              <a:spcBef>
                <a:spcPts val="0"/>
              </a:spcBef>
              <a:spcAft>
                <a:spcPts val="0"/>
              </a:spcAft>
              <a:buSzPts val="1000"/>
              <a:buChar char="●"/>
            </a:pPr>
            <a:r>
              <a:rPr lang="en-GB" sz="1000"/>
              <a:t>Castro Lechtaler, A., Arroyo Arzubi, A., Carmona, F. B., Foti, A. R., Fusario, R. J., Oliveros, A., ... &amp;amp; Kurt Grin, G. (2017, August). Las comunicaciones en las zonas rurales: posibles soluciones para su desarrollo. In XIX Workshop de Investigadores en Ciencias de la Computación (WICC 2017, ITBA, Buenos Aires).</a:t>
            </a:r>
            <a:endParaRPr sz="1000"/>
          </a:p>
          <a:p>
            <a:pPr indent="-292100" lvl="0" marL="457200" rtl="0" algn="just">
              <a:spcBef>
                <a:spcPts val="0"/>
              </a:spcBef>
              <a:spcAft>
                <a:spcPts val="0"/>
              </a:spcAft>
              <a:buSzPts val="1000"/>
              <a:buChar char="●"/>
            </a:pPr>
            <a:r>
              <a:rPr lang="en-GB" sz="1000"/>
              <a:t>Chen, Z., Zhou, J., Chen, Y., Chen, X., &amp;amp; Gao, X. (2009, September). Deploying a social community network in rural areas based on wireless mesh networks. In 2009 IEEE Youth Conference on Information, Computing and Telecommunication (pp. 443-446). IEEE.</a:t>
            </a:r>
            <a:endParaRPr sz="1000"/>
          </a:p>
          <a:p>
            <a:pPr indent="-292100" lvl="0" marL="457200" rtl="0" algn="just">
              <a:spcBef>
                <a:spcPts val="0"/>
              </a:spcBef>
              <a:spcAft>
                <a:spcPts val="0"/>
              </a:spcAft>
              <a:buSzPts val="1000"/>
              <a:buChar char="●"/>
            </a:pPr>
            <a:r>
              <a:rPr lang="en-GB" sz="1000"/>
              <a:t>Cruz, Y. M. F. (2011). Tecnologías de información y comunicación para el desarrollo rural en Colombia. Economía gestión y Desarrollo, (10).</a:t>
            </a:r>
            <a:endParaRPr sz="1000"/>
          </a:p>
          <a:p>
            <a:pPr indent="-292100" lvl="0" marL="457200" rtl="0" algn="just">
              <a:spcBef>
                <a:spcPts val="0"/>
              </a:spcBef>
              <a:spcAft>
                <a:spcPts val="0"/>
              </a:spcAft>
              <a:buSzPts val="1000"/>
              <a:buChar char="●"/>
            </a:pPr>
            <a:r>
              <a:rPr lang="en-GB" sz="1000"/>
              <a:t>El Observatorio del Ecosistema Digital de América Latina y el Caribe (2017) CAF - TIC. Retrieved 2 July 2020, from https://www.caf.com/app_tic/#en/home</a:t>
            </a:r>
            <a:endParaRPr sz="1000"/>
          </a:p>
          <a:p>
            <a:pPr indent="-292100" lvl="0" marL="457200" rtl="0" algn="just">
              <a:spcBef>
                <a:spcPts val="0"/>
              </a:spcBef>
              <a:spcAft>
                <a:spcPts val="0"/>
              </a:spcAft>
              <a:buSzPts val="1000"/>
              <a:buChar char="●"/>
            </a:pPr>
            <a:r>
              <a:rPr lang="en-GB" sz="1000"/>
              <a:t>Erazo, H. A. O. E. (2010). Aportes de las TI en la educación superior. Revista UNIMAR, 28(2).</a:t>
            </a:r>
            <a:endParaRPr sz="1000"/>
          </a:p>
          <a:p>
            <a:pPr indent="-292100" lvl="0" marL="457200" rtl="0" algn="just">
              <a:spcBef>
                <a:spcPts val="0"/>
              </a:spcBef>
              <a:spcAft>
                <a:spcPts val="0"/>
              </a:spcAft>
              <a:buSzPts val="1000"/>
              <a:buChar char="●"/>
            </a:pPr>
            <a:r>
              <a:rPr lang="en-GB" sz="1000"/>
              <a:t>Fuentes , J. M., Jurado, P. J. M., Marín, J. M. M., &amp;amp; Cámara, S. B. (2012). El papel de las tecnologías de la información y las comunicaciones (TIC) en la búsqueda de la eficiencia: un análisis desde Lean Production y la integración electrónica de la cadena de suministro. Cuadernos de Economía y Dirección de la Empresa, 15(3), 105-116.</a:t>
            </a:r>
            <a:endParaRPr sz="1000"/>
          </a:p>
          <a:p>
            <a:pPr indent="0" lvl="0" marL="0" rtl="0" algn="just">
              <a:spcBef>
                <a:spcPts val="0"/>
              </a:spcBef>
              <a:spcAft>
                <a:spcPts val="0"/>
              </a:spcAft>
              <a:buNone/>
            </a:pPr>
            <a:r>
              <a:t/>
            </a:r>
            <a:endParaRPr sz="1000"/>
          </a:p>
          <a:p>
            <a:pPr indent="0" lvl="0" marL="0" rtl="0" algn="just">
              <a:spcBef>
                <a:spcPts val="0"/>
              </a:spcBef>
              <a:spcAft>
                <a:spcPts val="0"/>
              </a:spcAft>
              <a:buNone/>
            </a:pPr>
            <a:r>
              <a:t/>
            </a:r>
            <a:endParaRPr sz="1000"/>
          </a:p>
        </p:txBody>
      </p:sp>
      <p:sp>
        <p:nvSpPr>
          <p:cNvPr id="404" name="Google Shape;404;g8252d65a78_0_9"/>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Bibliografía</a:t>
            </a:r>
            <a:endParaRPr b="1" sz="3300">
              <a:solidFill>
                <a:schemeClr val="dk1"/>
              </a:solidFill>
              <a:latin typeface="Calibri"/>
              <a:ea typeface="Calibri"/>
              <a:cs typeface="Calibri"/>
              <a:sym typeface="Calibri"/>
            </a:endParaRPr>
          </a:p>
        </p:txBody>
      </p:sp>
      <p:pic>
        <p:nvPicPr>
          <p:cNvPr id="405" name="Google Shape;405;g8252d65a78_0_9"/>
          <p:cNvPicPr preferRelativeResize="0"/>
          <p:nvPr/>
        </p:nvPicPr>
        <p:blipFill rotWithShape="1">
          <a:blip r:embed="rId4">
            <a:alphaModFix/>
          </a:blip>
          <a:srcRect b="0" l="7994" r="7402" t="0"/>
          <a:stretch/>
        </p:blipFill>
        <p:spPr>
          <a:xfrm>
            <a:off x="8442100" y="0"/>
            <a:ext cx="701900" cy="637754"/>
          </a:xfrm>
          <a:prstGeom prst="rect">
            <a:avLst/>
          </a:prstGeom>
          <a:noFill/>
          <a:ln>
            <a:noFill/>
          </a:ln>
        </p:spPr>
      </p:pic>
      <p:pic>
        <p:nvPicPr>
          <p:cNvPr id="406" name="Google Shape;406;g8252d65a78_0_9"/>
          <p:cNvPicPr preferRelativeResize="0"/>
          <p:nvPr/>
        </p:nvPicPr>
        <p:blipFill>
          <a:blip r:embed="rId5">
            <a:alphaModFix/>
          </a:blip>
          <a:stretch>
            <a:fillRect/>
          </a:stretch>
        </p:blipFill>
        <p:spPr>
          <a:xfrm>
            <a:off x="0" y="0"/>
            <a:ext cx="637750" cy="637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411" name="Shape 411"/>
        <p:cNvGrpSpPr/>
        <p:nvPr/>
      </p:nvGrpSpPr>
      <p:grpSpPr>
        <a:xfrm>
          <a:off x="0" y="0"/>
          <a:ext cx="0" cy="0"/>
          <a:chOff x="0" y="0"/>
          <a:chExt cx="0" cy="0"/>
        </a:xfrm>
      </p:grpSpPr>
      <p:pic>
        <p:nvPicPr>
          <p:cNvPr id="412" name="Google Shape;412;g8252d65a78_0_46"/>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413" name="Google Shape;413;g8252d65a78_0_46"/>
          <p:cNvPicPr preferRelativeResize="0"/>
          <p:nvPr/>
        </p:nvPicPr>
        <p:blipFill>
          <a:blip r:embed="rId4">
            <a:alphaModFix/>
          </a:blip>
          <a:stretch>
            <a:fillRect/>
          </a:stretch>
        </p:blipFill>
        <p:spPr>
          <a:xfrm>
            <a:off x="0" y="0"/>
            <a:ext cx="637750" cy="637750"/>
          </a:xfrm>
          <a:prstGeom prst="rect">
            <a:avLst/>
          </a:prstGeom>
          <a:noFill/>
          <a:ln>
            <a:noFill/>
          </a:ln>
        </p:spPr>
      </p:pic>
      <p:pic>
        <p:nvPicPr>
          <p:cNvPr id="414" name="Google Shape;414;g8252d65a78_0_46"/>
          <p:cNvPicPr preferRelativeResize="0"/>
          <p:nvPr/>
        </p:nvPicPr>
        <p:blipFill>
          <a:blip r:embed="rId5">
            <a:alphaModFix/>
          </a:blip>
          <a:stretch>
            <a:fillRect/>
          </a:stretch>
        </p:blipFill>
        <p:spPr>
          <a:xfrm>
            <a:off x="1716588" y="3115529"/>
            <a:ext cx="971550" cy="971550"/>
          </a:xfrm>
          <a:prstGeom prst="rect">
            <a:avLst/>
          </a:prstGeom>
          <a:noFill/>
          <a:ln>
            <a:noFill/>
          </a:ln>
        </p:spPr>
      </p:pic>
      <p:pic>
        <p:nvPicPr>
          <p:cNvPr id="415" name="Google Shape;415;g8252d65a78_0_46"/>
          <p:cNvPicPr preferRelativeResize="0"/>
          <p:nvPr/>
        </p:nvPicPr>
        <p:blipFill>
          <a:blip r:embed="rId6">
            <a:alphaModFix/>
          </a:blip>
          <a:stretch>
            <a:fillRect/>
          </a:stretch>
        </p:blipFill>
        <p:spPr>
          <a:xfrm>
            <a:off x="4816363" y="3115529"/>
            <a:ext cx="971550" cy="971550"/>
          </a:xfrm>
          <a:prstGeom prst="rect">
            <a:avLst/>
          </a:prstGeom>
          <a:noFill/>
          <a:ln>
            <a:noFill/>
          </a:ln>
        </p:spPr>
      </p:pic>
      <p:sp>
        <p:nvSpPr>
          <p:cNvPr id="416" name="Google Shape;416;g8252d65a78_0_46"/>
          <p:cNvSpPr txBox="1"/>
          <p:nvPr/>
        </p:nvSpPr>
        <p:spPr>
          <a:xfrm>
            <a:off x="2688138" y="3315175"/>
            <a:ext cx="1639500" cy="7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4500">
                <a:solidFill>
                  <a:srgbClr val="FFFFFF"/>
                </a:solidFill>
                <a:latin typeface="Open Sans"/>
                <a:ea typeface="Open Sans"/>
                <a:cs typeface="Open Sans"/>
                <a:sym typeface="Open Sans"/>
              </a:rPr>
              <a:t>hank</a:t>
            </a:r>
            <a:endParaRPr>
              <a:latin typeface="Lato"/>
              <a:ea typeface="Lato"/>
              <a:cs typeface="Lato"/>
              <a:sym typeface="Lato"/>
            </a:endParaRPr>
          </a:p>
        </p:txBody>
      </p:sp>
      <p:sp>
        <p:nvSpPr>
          <p:cNvPr id="417" name="Google Shape;417;g8252d65a78_0_46"/>
          <p:cNvSpPr txBox="1"/>
          <p:nvPr/>
        </p:nvSpPr>
        <p:spPr>
          <a:xfrm>
            <a:off x="5787913" y="3315175"/>
            <a:ext cx="1639500" cy="7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4500">
                <a:solidFill>
                  <a:srgbClr val="FFFFFF"/>
                </a:solidFill>
                <a:latin typeface="Open Sans"/>
                <a:ea typeface="Open Sans"/>
                <a:cs typeface="Open Sans"/>
                <a:sym typeface="Open Sans"/>
              </a:rPr>
              <a:t>ou!</a:t>
            </a:r>
            <a:endParaRPr>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8c1d6f025c_0_1"/>
          <p:cNvSpPr txBox="1"/>
          <p:nvPr>
            <p:ph idx="1" type="subTitle"/>
          </p:nvPr>
        </p:nvSpPr>
        <p:spPr>
          <a:xfrm>
            <a:off x="727650" y="1980425"/>
            <a:ext cx="4986000" cy="3991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800"/>
              <a:buAutoNum type="arabicPeriod"/>
            </a:pPr>
            <a:r>
              <a:rPr b="1" lang="en-GB" sz="1800">
                <a:latin typeface="Calibri"/>
                <a:ea typeface="Calibri"/>
                <a:cs typeface="Calibri"/>
                <a:sym typeface="Calibri"/>
              </a:rPr>
              <a:t>ANTECEDENTES</a:t>
            </a:r>
            <a:endParaRPr/>
          </a:p>
          <a:p>
            <a:pPr indent="-342900" lvl="0" marL="342900" rtl="0" algn="l">
              <a:spcBef>
                <a:spcPts val="360"/>
              </a:spcBef>
              <a:spcAft>
                <a:spcPts val="0"/>
              </a:spcAft>
              <a:buClr>
                <a:schemeClr val="dk1"/>
              </a:buClr>
              <a:buSzPts val="1800"/>
              <a:buAutoNum type="arabicPeriod"/>
            </a:pPr>
            <a:r>
              <a:rPr b="1" lang="en-GB" sz="1800">
                <a:latin typeface="Calibri"/>
                <a:ea typeface="Calibri"/>
                <a:cs typeface="Calibri"/>
                <a:sym typeface="Calibri"/>
              </a:rPr>
              <a:t>PLANTEAMIENTO DEL PROBLEMA</a:t>
            </a:r>
            <a:endParaRPr/>
          </a:p>
          <a:p>
            <a:pPr indent="-342900" lvl="0" marL="342900" rtl="0" algn="l">
              <a:spcBef>
                <a:spcPts val="360"/>
              </a:spcBef>
              <a:spcAft>
                <a:spcPts val="0"/>
              </a:spcAft>
              <a:buClr>
                <a:schemeClr val="dk1"/>
              </a:buClr>
              <a:buSzPts val="1800"/>
              <a:buAutoNum type="arabicPeriod"/>
            </a:pPr>
            <a:r>
              <a:rPr b="1" lang="en-GB" sz="1800">
                <a:latin typeface="Calibri"/>
                <a:ea typeface="Calibri"/>
                <a:cs typeface="Calibri"/>
                <a:sym typeface="Calibri"/>
              </a:rPr>
              <a:t>ESTADO DEL ARTE</a:t>
            </a:r>
            <a:endParaRPr/>
          </a:p>
          <a:p>
            <a:pPr indent="-342900" lvl="0" marL="342900" rtl="0" algn="l">
              <a:spcBef>
                <a:spcPts val="360"/>
              </a:spcBef>
              <a:spcAft>
                <a:spcPts val="0"/>
              </a:spcAft>
              <a:buClr>
                <a:schemeClr val="dk1"/>
              </a:buClr>
              <a:buSzPts val="1800"/>
              <a:buAutoNum type="arabicPeriod"/>
            </a:pPr>
            <a:r>
              <a:rPr b="1" lang="en-GB" sz="1800">
                <a:latin typeface="Calibri"/>
                <a:ea typeface="Calibri"/>
                <a:cs typeface="Calibri"/>
                <a:sym typeface="Calibri"/>
              </a:rPr>
              <a:t>SOLUCIÓN PROPUESTA</a:t>
            </a:r>
            <a:endParaRPr/>
          </a:p>
          <a:p>
            <a:pPr indent="-342900" lvl="0" marL="342900" rtl="0" algn="l">
              <a:spcBef>
                <a:spcPts val="360"/>
              </a:spcBef>
              <a:spcAft>
                <a:spcPts val="0"/>
              </a:spcAft>
              <a:buClr>
                <a:schemeClr val="dk1"/>
              </a:buClr>
              <a:buSzPts val="1800"/>
              <a:buAutoNum type="arabicPeriod"/>
            </a:pPr>
            <a:r>
              <a:rPr b="1" lang="en-GB" sz="1800">
                <a:latin typeface="Calibri"/>
                <a:ea typeface="Calibri"/>
                <a:cs typeface="Calibri"/>
                <a:sym typeface="Calibri"/>
              </a:rPr>
              <a:t>VALIDACIÓN DE LA SOLUCIÓN</a:t>
            </a:r>
            <a:endParaRPr/>
          </a:p>
          <a:p>
            <a:pPr indent="-342900" lvl="0" marL="342900" rtl="0" algn="l">
              <a:spcBef>
                <a:spcPts val="360"/>
              </a:spcBef>
              <a:spcAft>
                <a:spcPts val="0"/>
              </a:spcAft>
              <a:buClr>
                <a:schemeClr val="dk1"/>
              </a:buClr>
              <a:buSzPts val="1800"/>
              <a:buAutoNum type="arabicPeriod"/>
            </a:pPr>
            <a:r>
              <a:rPr b="1" lang="en-GB" sz="1800">
                <a:latin typeface="Calibri"/>
                <a:ea typeface="Calibri"/>
                <a:cs typeface="Calibri"/>
                <a:sym typeface="Calibri"/>
              </a:rPr>
              <a:t>ALCANCE</a:t>
            </a:r>
            <a:endParaRPr/>
          </a:p>
          <a:p>
            <a:pPr indent="-342900" lvl="0" marL="342900" rtl="0" algn="l">
              <a:spcBef>
                <a:spcPts val="360"/>
              </a:spcBef>
              <a:spcAft>
                <a:spcPts val="0"/>
              </a:spcAft>
              <a:buClr>
                <a:schemeClr val="dk1"/>
              </a:buClr>
              <a:buSzPts val="1800"/>
              <a:buAutoNum type="arabicPeriod"/>
            </a:pPr>
            <a:r>
              <a:rPr b="1" lang="en-GB" sz="1800">
                <a:latin typeface="Calibri"/>
                <a:ea typeface="Calibri"/>
                <a:cs typeface="Calibri"/>
                <a:sym typeface="Calibri"/>
              </a:rPr>
              <a:t>METODOLOGÍA DE INVESTIGACIÓN</a:t>
            </a:r>
            <a:endParaRPr/>
          </a:p>
          <a:p>
            <a:pPr indent="-342900" lvl="0" marL="342900" rtl="0" algn="l">
              <a:spcBef>
                <a:spcPts val="360"/>
              </a:spcBef>
              <a:spcAft>
                <a:spcPts val="0"/>
              </a:spcAft>
              <a:buClr>
                <a:schemeClr val="dk1"/>
              </a:buClr>
              <a:buSzPts val="1800"/>
              <a:buAutoNum type="arabicPeriod"/>
            </a:pPr>
            <a:r>
              <a:rPr b="1" lang="en-GB" sz="1800">
                <a:latin typeface="Calibri"/>
                <a:ea typeface="Calibri"/>
                <a:cs typeface="Calibri"/>
                <a:sym typeface="Calibri"/>
              </a:rPr>
              <a:t>HIPÓTESIS DE TRABAJO</a:t>
            </a:r>
            <a:endParaRPr/>
          </a:p>
          <a:p>
            <a:pPr indent="-342900" lvl="0" marL="342900" rtl="0" algn="l">
              <a:spcBef>
                <a:spcPts val="360"/>
              </a:spcBef>
              <a:spcAft>
                <a:spcPts val="0"/>
              </a:spcAft>
              <a:buClr>
                <a:schemeClr val="dk1"/>
              </a:buClr>
              <a:buSzPts val="1800"/>
              <a:buAutoNum type="arabicPeriod"/>
            </a:pPr>
            <a:r>
              <a:rPr b="1" lang="en-GB" sz="1800">
                <a:latin typeface="Calibri"/>
                <a:ea typeface="Calibri"/>
                <a:cs typeface="Calibri"/>
                <a:sym typeface="Calibri"/>
              </a:rPr>
              <a:t>RESULTADOS ESPERADOS</a:t>
            </a:r>
            <a:endParaRPr b="1" sz="1800">
              <a:latin typeface="Calibri"/>
              <a:ea typeface="Calibri"/>
              <a:cs typeface="Calibri"/>
              <a:sym typeface="Calibri"/>
            </a:endParaRPr>
          </a:p>
          <a:p>
            <a:pPr indent="-342900" lvl="0" marL="342900" rtl="0" algn="l">
              <a:spcBef>
                <a:spcPts val="360"/>
              </a:spcBef>
              <a:spcAft>
                <a:spcPts val="0"/>
              </a:spcAft>
              <a:buClr>
                <a:schemeClr val="dk1"/>
              </a:buClr>
              <a:buSzPts val="1800"/>
              <a:buFont typeface="Calibri"/>
              <a:buAutoNum type="arabicPeriod"/>
            </a:pPr>
            <a:r>
              <a:rPr b="1" lang="en-GB" sz="1800">
                <a:latin typeface="Calibri"/>
                <a:ea typeface="Calibri"/>
                <a:cs typeface="Calibri"/>
                <a:sym typeface="Calibri"/>
              </a:rPr>
              <a:t>BIBLIOGRAFIA</a:t>
            </a:r>
            <a:endParaRPr b="1" sz="1800">
              <a:latin typeface="Calibri"/>
              <a:ea typeface="Calibri"/>
              <a:cs typeface="Calibri"/>
              <a:sym typeface="Calibri"/>
            </a:endParaRPr>
          </a:p>
        </p:txBody>
      </p:sp>
      <p:sp>
        <p:nvSpPr>
          <p:cNvPr id="102" name="Google Shape;102;g8c1d6f025c_0_1"/>
          <p:cNvSpPr txBox="1"/>
          <p:nvPr>
            <p:ph idx="12" type="sldNum"/>
          </p:nvPr>
        </p:nvSpPr>
        <p:spPr>
          <a:xfrm>
            <a:off x="8744698" y="6492900"/>
            <a:ext cx="3993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b="1" lang="en-GB" sz="1500">
                <a:solidFill>
                  <a:schemeClr val="accent1"/>
                </a:solidFill>
              </a:rPr>
              <a:t>‹#›</a:t>
            </a:fld>
            <a:endParaRPr b="1" sz="1500">
              <a:solidFill>
                <a:schemeClr val="accent1"/>
              </a:solidFill>
            </a:endParaRPr>
          </a:p>
        </p:txBody>
      </p:sp>
      <p:pic>
        <p:nvPicPr>
          <p:cNvPr id="103" name="Google Shape;103;g8c1d6f025c_0_1"/>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104" name="Google Shape;104;g8c1d6f025c_0_1"/>
          <p:cNvPicPr preferRelativeResize="0"/>
          <p:nvPr/>
        </p:nvPicPr>
        <p:blipFill>
          <a:blip r:embed="rId4">
            <a:alphaModFix/>
          </a:blip>
          <a:stretch>
            <a:fillRect/>
          </a:stretch>
        </p:blipFill>
        <p:spPr>
          <a:xfrm>
            <a:off x="0" y="0"/>
            <a:ext cx="637750" cy="637750"/>
          </a:xfrm>
          <a:prstGeom prst="rect">
            <a:avLst/>
          </a:prstGeom>
          <a:noFill/>
          <a:ln>
            <a:noFill/>
          </a:ln>
        </p:spPr>
      </p:pic>
      <p:sp>
        <p:nvSpPr>
          <p:cNvPr id="105" name="Google Shape;105;g8c1d6f025c_0_1"/>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AGENDA</a:t>
            </a:r>
            <a:endParaRPr b="1" sz="3300">
              <a:solidFill>
                <a:schemeClr val="dk1"/>
              </a:solidFill>
              <a:latin typeface="Calibri"/>
              <a:ea typeface="Calibri"/>
              <a:cs typeface="Calibri"/>
              <a:sym typeface="Calibri"/>
            </a:endParaRPr>
          </a:p>
        </p:txBody>
      </p:sp>
      <p:pic>
        <p:nvPicPr>
          <p:cNvPr id="106" name="Google Shape;106;g8c1d6f025c_0_1"/>
          <p:cNvPicPr preferRelativeResize="0"/>
          <p:nvPr/>
        </p:nvPicPr>
        <p:blipFill>
          <a:blip r:embed="rId5">
            <a:alphaModFix/>
          </a:blip>
          <a:stretch>
            <a:fillRect/>
          </a:stretch>
        </p:blipFill>
        <p:spPr>
          <a:xfrm>
            <a:off x="6166125" y="2291013"/>
            <a:ext cx="2275975" cy="2275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g8c1d6f025c_0_313"/>
          <p:cNvSpPr txBox="1"/>
          <p:nvPr>
            <p:ph idx="1" type="subTitle"/>
          </p:nvPr>
        </p:nvSpPr>
        <p:spPr>
          <a:xfrm>
            <a:off x="555175" y="1702125"/>
            <a:ext cx="8357400" cy="72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1300"/>
              <a:t>El aparecimiento de las tecnologías de la información y la comunicación (TIC) ha incidido profundamente en la sociedad de diferentes formas.  </a:t>
            </a:r>
            <a:endParaRPr sz="1300"/>
          </a:p>
        </p:txBody>
      </p:sp>
      <p:sp>
        <p:nvSpPr>
          <p:cNvPr id="113" name="Google Shape;113;g8c1d6f025c_0_313"/>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114" name="Google Shape;114;g8c1d6f025c_0_313"/>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115" name="Google Shape;115;g8c1d6f025c_0_313"/>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116" name="Google Shape;116;g8c1d6f025c_0_313"/>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solidFill>
                      <a:srgbClr val="93C47D"/>
                    </a:solidFill>
                  </a:tcPr>
                </a:tc>
                <a:tc>
                  <a:txBody>
                    <a:bodyPr/>
                    <a:lstStyle/>
                    <a:p>
                      <a:pPr indent="0" lvl="0" marL="0" rtl="0" algn="l">
                        <a:spcBef>
                          <a:spcPts val="0"/>
                        </a:spcBef>
                        <a:spcAft>
                          <a:spcPts val="0"/>
                        </a:spcAft>
                        <a:buNone/>
                      </a:pPr>
                      <a:r>
                        <a:rPr lang="en-GB" sz="900"/>
                        <a:t>Planteamiento del Problema</a:t>
                      </a:r>
                      <a:endParaRPr sz="900"/>
                    </a:p>
                  </a:txBody>
                  <a:tcPr marT="91425" marB="91425" marR="91425" marL="91425"/>
                </a:tc>
                <a:tc>
                  <a:txBody>
                    <a:bodyPr/>
                    <a:lstStyle/>
                    <a:p>
                      <a:pPr indent="0" lvl="0" marL="0" rtl="0" algn="l">
                        <a:spcBef>
                          <a:spcPts val="0"/>
                        </a:spcBef>
                        <a:spcAft>
                          <a:spcPts val="0"/>
                        </a:spcAft>
                        <a:buNone/>
                      </a:pPr>
                      <a:r>
                        <a:rPr lang="en-GB" sz="900"/>
                        <a:t>Estado del Arte</a:t>
                      </a:r>
                      <a:endParaRPr sz="900"/>
                    </a:p>
                  </a:txBody>
                  <a:tcPr marT="91425" marB="91425" marR="91425" marL="91425"/>
                </a:tc>
                <a:tc>
                  <a:txBody>
                    <a:bodyPr/>
                    <a:lstStyle/>
                    <a:p>
                      <a:pPr indent="0" lvl="0" marL="0" rtl="0" algn="l">
                        <a:spcBef>
                          <a:spcPts val="0"/>
                        </a:spcBef>
                        <a:spcAft>
                          <a:spcPts val="0"/>
                        </a:spcAft>
                        <a:buNone/>
                      </a:pPr>
                      <a:r>
                        <a:rPr lang="en-GB" sz="900"/>
                        <a:t>Solución Propuesta</a:t>
                      </a:r>
                      <a:endParaRPr sz="900"/>
                    </a:p>
                  </a:txBody>
                  <a:tcPr marT="91425" marB="91425" marR="91425" marL="91425"/>
                </a:tc>
                <a:tc>
                  <a:txBody>
                    <a:bodyPr/>
                    <a:lstStyle/>
                    <a:p>
                      <a:pPr indent="0" lvl="0" marL="0" rtl="0" algn="l">
                        <a:spcBef>
                          <a:spcPts val="0"/>
                        </a:spcBef>
                        <a:spcAft>
                          <a:spcPts val="0"/>
                        </a:spcAft>
                        <a:buNone/>
                      </a:pPr>
                      <a:r>
                        <a:rPr lang="en-GB" sz="900"/>
                        <a:t>Validación de la Solución</a:t>
                      </a:r>
                      <a:endParaRPr sz="900"/>
                    </a:p>
                  </a:txBody>
                  <a:tcPr marT="91425" marB="91425" marR="91425" marL="91425"/>
                </a:tc>
                <a:tc>
                  <a:txBody>
                    <a:bodyPr/>
                    <a:lstStyle/>
                    <a:p>
                      <a:pPr indent="0" lvl="0" marL="0" rtl="0" algn="l">
                        <a:spcBef>
                          <a:spcPts val="0"/>
                        </a:spcBef>
                        <a:spcAft>
                          <a:spcPts val="0"/>
                        </a:spcAft>
                        <a:buNone/>
                      </a:pPr>
                      <a:r>
                        <a:rPr lang="en-GB" sz="900"/>
                        <a:t>Alcance</a:t>
                      </a:r>
                      <a:endParaRPr sz="900"/>
                    </a:p>
                  </a:txBody>
                  <a:tcPr marT="91425" marB="91425" marR="91425" marL="91425"/>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tc>
                <a:tc>
                  <a:txBody>
                    <a:bodyPr/>
                    <a:lstStyle/>
                    <a:p>
                      <a:pPr indent="0" lvl="0" marL="0" rtl="0" algn="l">
                        <a:spcBef>
                          <a:spcPts val="0"/>
                        </a:spcBef>
                        <a:spcAft>
                          <a:spcPts val="0"/>
                        </a:spcAft>
                        <a:buNone/>
                      </a:pPr>
                      <a:r>
                        <a:rPr lang="en-GB" sz="900"/>
                        <a:t>Hipótesis de Trabajo</a:t>
                      </a:r>
                      <a:endParaRPr sz="900"/>
                    </a:p>
                  </a:txBody>
                  <a:tcPr marT="91425" marB="91425" marR="91425" marL="91425"/>
                </a:tc>
                <a:tc>
                  <a:txBody>
                    <a:bodyPr/>
                    <a:lstStyle/>
                    <a:p>
                      <a:pPr indent="0" lvl="0" marL="0" rtl="0" algn="l">
                        <a:spcBef>
                          <a:spcPts val="0"/>
                        </a:spcBef>
                        <a:spcAft>
                          <a:spcPts val="0"/>
                        </a:spcAft>
                        <a:buNone/>
                      </a:pPr>
                      <a:r>
                        <a:rPr lang="en-GB" sz="900"/>
                        <a:t>Resultados Esperados</a:t>
                      </a:r>
                      <a:endParaRPr sz="900"/>
                    </a:p>
                  </a:txBody>
                  <a:tcPr marT="91425" marB="91425" marR="91425" marL="91425"/>
                </a:tc>
              </a:tr>
            </a:tbl>
          </a:graphicData>
        </a:graphic>
      </p:graphicFrame>
      <p:sp>
        <p:nvSpPr>
          <p:cNvPr id="117" name="Google Shape;117;g8c1d6f025c_0_313"/>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Antecedentes</a:t>
            </a:r>
            <a:endParaRPr b="1" sz="3300">
              <a:solidFill>
                <a:schemeClr val="dk1"/>
              </a:solidFill>
              <a:latin typeface="Calibri"/>
              <a:ea typeface="Calibri"/>
              <a:cs typeface="Calibri"/>
              <a:sym typeface="Calibri"/>
            </a:endParaRPr>
          </a:p>
        </p:txBody>
      </p:sp>
      <p:pic>
        <p:nvPicPr>
          <p:cNvPr id="118" name="Google Shape;118;g8c1d6f025c_0_313"/>
          <p:cNvPicPr preferRelativeResize="0"/>
          <p:nvPr/>
        </p:nvPicPr>
        <p:blipFill>
          <a:blip r:embed="rId5">
            <a:alphaModFix/>
          </a:blip>
          <a:stretch>
            <a:fillRect/>
          </a:stretch>
        </p:blipFill>
        <p:spPr>
          <a:xfrm>
            <a:off x="555175" y="3198875"/>
            <a:ext cx="5468275" cy="2889463"/>
          </a:xfrm>
          <a:prstGeom prst="rect">
            <a:avLst/>
          </a:prstGeom>
          <a:noFill/>
          <a:ln>
            <a:noFill/>
          </a:ln>
        </p:spPr>
      </p:pic>
      <p:sp>
        <p:nvSpPr>
          <p:cNvPr id="119" name="Google Shape;119;g8c1d6f025c_0_313"/>
          <p:cNvSpPr/>
          <p:nvPr/>
        </p:nvSpPr>
        <p:spPr>
          <a:xfrm>
            <a:off x="6104000" y="5023875"/>
            <a:ext cx="1627200" cy="1242600"/>
          </a:xfrm>
          <a:prstGeom prst="foldedCorner">
            <a:avLst>
              <a:gd fmla="val 16667" name="adj"/>
            </a:avLst>
          </a:prstGeom>
          <a:gradFill>
            <a:gsLst>
              <a:gs pos="0">
                <a:srgbClr val="9AC2DA"/>
              </a:gs>
              <a:gs pos="100000">
                <a:srgbClr val="4984A8"/>
              </a:gs>
            </a:gsLst>
            <a:path path="circle">
              <a:fillToRect b="50%" l="50%" r="50%" t="50%"/>
            </a:path>
            <a:tileRect/>
          </a:gra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just">
              <a:spcBef>
                <a:spcPts val="450"/>
              </a:spcBef>
              <a:spcAft>
                <a:spcPts val="0"/>
              </a:spcAft>
              <a:buNone/>
            </a:pPr>
            <a:r>
              <a:rPr lang="en-GB" sz="1200">
                <a:solidFill>
                  <a:srgbClr val="FFFFFF"/>
                </a:solidFill>
                <a:latin typeface="Lato"/>
                <a:ea typeface="Lato"/>
                <a:cs typeface="Lato"/>
                <a:sym typeface="Lato"/>
              </a:rPr>
              <a:t>No porque sea intrínseco, sino porque el contexto ha creado dependencia de estos servicios.</a:t>
            </a:r>
            <a:endParaRPr sz="1200">
              <a:solidFill>
                <a:srgbClr val="FFFFFF"/>
              </a:solidFill>
              <a:latin typeface="Lato"/>
              <a:ea typeface="Lato"/>
              <a:cs typeface="Lato"/>
              <a:sym typeface="Lato"/>
            </a:endParaRPr>
          </a:p>
          <a:p>
            <a:pPr indent="0" lvl="0" marL="0" rtl="0" algn="l">
              <a:spcBef>
                <a:spcPts val="0"/>
              </a:spcBef>
              <a:spcAft>
                <a:spcPts val="0"/>
              </a:spcAft>
              <a:buNone/>
            </a:pPr>
            <a:r>
              <a:t/>
            </a:r>
            <a:endParaRPr sz="1200">
              <a:solidFill>
                <a:srgbClr val="FFFFFF"/>
              </a:solidFill>
              <a:latin typeface="Lato"/>
              <a:ea typeface="Lato"/>
              <a:cs typeface="Lato"/>
              <a:sym typeface="Lato"/>
            </a:endParaRPr>
          </a:p>
        </p:txBody>
      </p:sp>
      <p:sp>
        <p:nvSpPr>
          <p:cNvPr id="120" name="Google Shape;120;g8c1d6f025c_0_313"/>
          <p:cNvSpPr/>
          <p:nvPr/>
        </p:nvSpPr>
        <p:spPr>
          <a:xfrm>
            <a:off x="6104000" y="3198875"/>
            <a:ext cx="402600" cy="12426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8c1d6f025c_0_313"/>
          <p:cNvSpPr txBox="1"/>
          <p:nvPr/>
        </p:nvSpPr>
        <p:spPr>
          <a:xfrm>
            <a:off x="6587150" y="3544588"/>
            <a:ext cx="1198200" cy="39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Lato"/>
                <a:ea typeface="Lato"/>
                <a:cs typeface="Lato"/>
                <a:sym typeface="Lato"/>
              </a:rPr>
              <a:t>Necesidades materiales</a:t>
            </a:r>
            <a:endParaRPr>
              <a:latin typeface="Lato"/>
              <a:ea typeface="Lato"/>
              <a:cs typeface="Lato"/>
              <a:sym typeface="Lato"/>
            </a:endParaRPr>
          </a:p>
        </p:txBody>
      </p:sp>
      <p:sp>
        <p:nvSpPr>
          <p:cNvPr id="122" name="Google Shape;122;g8c1d6f025c_0_313"/>
          <p:cNvSpPr/>
          <p:nvPr/>
        </p:nvSpPr>
        <p:spPr>
          <a:xfrm>
            <a:off x="7842475" y="3544800"/>
            <a:ext cx="1150800" cy="637800"/>
          </a:xfrm>
          <a:prstGeom prst="bevel">
            <a:avLst>
              <a:gd fmla="val 12500" name="adj"/>
            </a:avLst>
          </a:prstGeom>
          <a:gradFill>
            <a:gsLst>
              <a:gs pos="0">
                <a:srgbClr val="DB0000"/>
              </a:gs>
              <a:gs pos="100000">
                <a:srgbClr val="54030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Lato"/>
                <a:ea typeface="Lato"/>
                <a:cs typeface="Lato"/>
                <a:sym typeface="Lato"/>
              </a:rPr>
              <a:t>Alta prioridad</a:t>
            </a:r>
            <a:endParaRPr>
              <a:solidFill>
                <a:srgbClr val="FFFFFF"/>
              </a:solidFill>
              <a:latin typeface="Lato"/>
              <a:ea typeface="Lato"/>
              <a:cs typeface="Lato"/>
              <a:sym typeface="Lato"/>
            </a:endParaRPr>
          </a:p>
        </p:txBody>
      </p:sp>
      <p:sp>
        <p:nvSpPr>
          <p:cNvPr id="123" name="Google Shape;123;g8c1d6f025c_0_313"/>
          <p:cNvSpPr/>
          <p:nvPr/>
        </p:nvSpPr>
        <p:spPr>
          <a:xfrm>
            <a:off x="8268200" y="4279225"/>
            <a:ext cx="345300" cy="399900"/>
          </a:xfrm>
          <a:prstGeom prst="down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124" name="Google Shape;124;g8c1d6f025c_0_313"/>
          <p:cNvSpPr/>
          <p:nvPr/>
        </p:nvSpPr>
        <p:spPr>
          <a:xfrm>
            <a:off x="8268200" y="5262175"/>
            <a:ext cx="345300" cy="399900"/>
          </a:xfrm>
          <a:prstGeom prst="down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125" name="Google Shape;125;g8c1d6f025c_0_313"/>
          <p:cNvSpPr txBox="1"/>
          <p:nvPr/>
        </p:nvSpPr>
        <p:spPr>
          <a:xfrm>
            <a:off x="7782650" y="4623975"/>
            <a:ext cx="1316400" cy="39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Lato"/>
                <a:ea typeface="Lato"/>
                <a:cs typeface="Lato"/>
                <a:sym typeface="Lato"/>
              </a:rPr>
              <a:t>Acceso a internet</a:t>
            </a:r>
            <a:endParaRPr>
              <a:latin typeface="Lato"/>
              <a:ea typeface="Lato"/>
              <a:cs typeface="Lato"/>
              <a:sym typeface="Lato"/>
            </a:endParaRPr>
          </a:p>
        </p:txBody>
      </p:sp>
      <p:sp>
        <p:nvSpPr>
          <p:cNvPr id="126" name="Google Shape;126;g8c1d6f025c_0_313"/>
          <p:cNvSpPr txBox="1"/>
          <p:nvPr/>
        </p:nvSpPr>
        <p:spPr>
          <a:xfrm>
            <a:off x="7811750" y="5662075"/>
            <a:ext cx="1316400" cy="39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Lato"/>
                <a:ea typeface="Lato"/>
                <a:cs typeface="Lato"/>
                <a:sym typeface="Lato"/>
              </a:rPr>
              <a:t>Tener un </a:t>
            </a:r>
            <a:r>
              <a:rPr lang="en-GB">
                <a:latin typeface="Lato"/>
                <a:ea typeface="Lato"/>
                <a:cs typeface="Lato"/>
                <a:sym typeface="Lato"/>
              </a:rPr>
              <a:t>teléfono</a:t>
            </a:r>
            <a:r>
              <a:rPr lang="en-GB">
                <a:latin typeface="Lato"/>
                <a:ea typeface="Lato"/>
                <a:cs typeface="Lato"/>
                <a:sym typeface="Lato"/>
              </a:rPr>
              <a:t> móvil</a:t>
            </a:r>
            <a:endParaRPr>
              <a:latin typeface="Lato"/>
              <a:ea typeface="Lato"/>
              <a:cs typeface="Lato"/>
              <a:sym typeface="Lato"/>
            </a:endParaRPr>
          </a:p>
        </p:txBody>
      </p:sp>
      <p:sp>
        <p:nvSpPr>
          <p:cNvPr id="127" name="Google Shape;127;g8c1d6f025c_0_313"/>
          <p:cNvSpPr/>
          <p:nvPr/>
        </p:nvSpPr>
        <p:spPr>
          <a:xfrm>
            <a:off x="2598113" y="2813125"/>
            <a:ext cx="1500600" cy="274200"/>
          </a:xfrm>
          <a:prstGeom prst="foldedCorner">
            <a:avLst>
              <a:gd fmla="val 16667" name="adj"/>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GB" sz="1100">
                <a:solidFill>
                  <a:schemeClr val="accent1"/>
                </a:solidFill>
                <a:latin typeface="Lato"/>
                <a:ea typeface="Lato"/>
                <a:cs typeface="Lato"/>
                <a:sym typeface="Lato"/>
              </a:rPr>
              <a:t>Encuesta en el 2014</a:t>
            </a:r>
            <a:endParaRPr sz="1100"/>
          </a:p>
        </p:txBody>
      </p:sp>
      <p:sp>
        <p:nvSpPr>
          <p:cNvPr id="128" name="Google Shape;128;g8c1d6f025c_0_313"/>
          <p:cNvSpPr/>
          <p:nvPr/>
        </p:nvSpPr>
        <p:spPr>
          <a:xfrm>
            <a:off x="4526663" y="2264425"/>
            <a:ext cx="1627200" cy="773400"/>
          </a:xfrm>
          <a:prstGeom prst="foldedCorner">
            <a:avLst>
              <a:gd fmla="val 16667" name="adj"/>
            </a:avLst>
          </a:prstGeom>
          <a:gradFill>
            <a:gsLst>
              <a:gs pos="0">
                <a:srgbClr val="E4FFF8"/>
              </a:gs>
              <a:gs pos="100000">
                <a:srgbClr val="66FBD6"/>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GB" sz="1200">
                <a:solidFill>
                  <a:schemeClr val="accent1"/>
                </a:solidFill>
                <a:latin typeface="Lato"/>
                <a:ea typeface="Lato"/>
                <a:cs typeface="Lato"/>
                <a:sym typeface="Lato"/>
              </a:rPr>
              <a:t>A</a:t>
            </a:r>
            <a:r>
              <a:rPr lang="en-GB" sz="1200">
                <a:solidFill>
                  <a:schemeClr val="accent1"/>
                </a:solidFill>
                <a:latin typeface="Lato"/>
                <a:ea typeface="Lato"/>
                <a:cs typeface="Lato"/>
                <a:sym typeface="Lato"/>
              </a:rPr>
              <a:t>ctitudes y tendencias globales en general</a:t>
            </a:r>
            <a:endParaRPr sz="1200"/>
          </a:p>
        </p:txBody>
      </p:sp>
      <p:sp>
        <p:nvSpPr>
          <p:cNvPr id="129" name="Google Shape;129;g8c1d6f025c_0_313"/>
          <p:cNvSpPr/>
          <p:nvPr/>
        </p:nvSpPr>
        <p:spPr>
          <a:xfrm>
            <a:off x="6964425" y="2264425"/>
            <a:ext cx="1627200" cy="773400"/>
          </a:xfrm>
          <a:prstGeom prst="foldedCorner">
            <a:avLst>
              <a:gd fmla="val 16667" name="adj"/>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GB" sz="1200">
                <a:solidFill>
                  <a:schemeClr val="accent1"/>
                </a:solidFill>
                <a:latin typeface="Lato"/>
                <a:ea typeface="Lato"/>
                <a:cs typeface="Lato"/>
                <a:sym typeface="Lato"/>
              </a:rPr>
              <a:t>34 </a:t>
            </a:r>
            <a:r>
              <a:rPr lang="en-GB" sz="1200">
                <a:solidFill>
                  <a:schemeClr val="accent1"/>
                </a:solidFill>
                <a:latin typeface="Lato"/>
                <a:ea typeface="Lato"/>
                <a:cs typeface="Lato"/>
                <a:sym typeface="Lato"/>
              </a:rPr>
              <a:t>países</a:t>
            </a:r>
            <a:r>
              <a:rPr lang="en-GB" sz="1200">
                <a:solidFill>
                  <a:schemeClr val="accent1"/>
                </a:solidFill>
                <a:latin typeface="Lato"/>
                <a:ea typeface="Lato"/>
                <a:cs typeface="Lato"/>
                <a:sym typeface="Lato"/>
              </a:rPr>
              <a:t> en </a:t>
            </a:r>
            <a:r>
              <a:rPr lang="en-GB" sz="1200">
                <a:solidFill>
                  <a:schemeClr val="accent1"/>
                </a:solidFill>
                <a:latin typeface="Lato"/>
                <a:ea typeface="Lato"/>
                <a:cs typeface="Lato"/>
                <a:sym typeface="Lato"/>
              </a:rPr>
              <a:t>vías</a:t>
            </a:r>
            <a:r>
              <a:rPr lang="en-GB" sz="1200">
                <a:solidFill>
                  <a:schemeClr val="accent1"/>
                </a:solidFill>
                <a:latin typeface="Lato"/>
                <a:ea typeface="Lato"/>
                <a:cs typeface="Lato"/>
                <a:sym typeface="Lato"/>
              </a:rPr>
              <a:t> de desarrollo</a:t>
            </a:r>
            <a:endParaRPr sz="1200"/>
          </a:p>
        </p:txBody>
      </p:sp>
      <p:pic>
        <p:nvPicPr>
          <p:cNvPr id="130" name="Google Shape;130;g8c1d6f025c_0_313"/>
          <p:cNvPicPr preferRelativeResize="0"/>
          <p:nvPr/>
        </p:nvPicPr>
        <p:blipFill>
          <a:blip r:embed="rId6">
            <a:alphaModFix/>
          </a:blip>
          <a:stretch>
            <a:fillRect/>
          </a:stretch>
        </p:blipFill>
        <p:spPr>
          <a:xfrm>
            <a:off x="555175" y="2264424"/>
            <a:ext cx="1615000" cy="721500"/>
          </a:xfrm>
          <a:prstGeom prst="rect">
            <a:avLst/>
          </a:prstGeom>
          <a:noFill/>
          <a:ln>
            <a:noFill/>
          </a:ln>
        </p:spPr>
      </p:pic>
      <p:pic>
        <p:nvPicPr>
          <p:cNvPr id="131" name="Google Shape;131;g8c1d6f025c_0_313"/>
          <p:cNvPicPr preferRelativeResize="0"/>
          <p:nvPr/>
        </p:nvPicPr>
        <p:blipFill>
          <a:blip r:embed="rId7">
            <a:alphaModFix/>
          </a:blip>
          <a:stretch>
            <a:fillRect/>
          </a:stretch>
        </p:blipFill>
        <p:spPr>
          <a:xfrm>
            <a:off x="3074075" y="2264413"/>
            <a:ext cx="548700" cy="548700"/>
          </a:xfrm>
          <a:prstGeom prst="rect">
            <a:avLst/>
          </a:prstGeom>
          <a:noFill/>
          <a:ln>
            <a:noFill/>
          </a:ln>
        </p:spPr>
      </p:pic>
      <p:sp>
        <p:nvSpPr>
          <p:cNvPr id="132" name="Google Shape;132;g8c1d6f025c_0_313"/>
          <p:cNvSpPr/>
          <p:nvPr/>
        </p:nvSpPr>
        <p:spPr>
          <a:xfrm>
            <a:off x="2261700" y="2462425"/>
            <a:ext cx="345300" cy="3507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Lato"/>
              <a:ea typeface="Lato"/>
              <a:cs typeface="Lato"/>
              <a:sym typeface="Lato"/>
            </a:endParaRPr>
          </a:p>
        </p:txBody>
      </p:sp>
      <p:sp>
        <p:nvSpPr>
          <p:cNvPr id="133" name="Google Shape;133;g8c1d6f025c_0_313"/>
          <p:cNvSpPr/>
          <p:nvPr/>
        </p:nvSpPr>
        <p:spPr>
          <a:xfrm>
            <a:off x="4089850" y="2475775"/>
            <a:ext cx="345300" cy="3507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Lato"/>
              <a:ea typeface="Lato"/>
              <a:cs typeface="Lato"/>
              <a:sym typeface="Lato"/>
            </a:endParaRPr>
          </a:p>
        </p:txBody>
      </p:sp>
      <p:sp>
        <p:nvSpPr>
          <p:cNvPr id="134" name="Google Shape;134;g8c1d6f025c_0_313"/>
          <p:cNvSpPr/>
          <p:nvPr/>
        </p:nvSpPr>
        <p:spPr>
          <a:xfrm>
            <a:off x="6358838" y="2462425"/>
            <a:ext cx="345300" cy="3507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Lato"/>
              <a:ea typeface="Lato"/>
              <a:cs typeface="Lato"/>
              <a:sym typeface="Lato"/>
            </a:endParaRPr>
          </a:p>
        </p:txBody>
      </p:sp>
      <p:sp>
        <p:nvSpPr>
          <p:cNvPr id="135" name="Google Shape;135;g8c1d6f025c_0_313"/>
          <p:cNvSpPr txBox="1"/>
          <p:nvPr/>
        </p:nvSpPr>
        <p:spPr>
          <a:xfrm>
            <a:off x="555175" y="6088350"/>
            <a:ext cx="5468400" cy="35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latin typeface="Lato"/>
                <a:ea typeface="Lato"/>
                <a:cs typeface="Lato"/>
                <a:sym typeface="Lato"/>
              </a:rPr>
              <a:t>Aproximación empírica a la pirámide de Maslow</a:t>
            </a:r>
            <a:endParaRPr sz="1100">
              <a:latin typeface="Lato"/>
              <a:ea typeface="Lato"/>
              <a:cs typeface="Lato"/>
              <a:sym typeface="Lato"/>
            </a:endParaRPr>
          </a:p>
        </p:txBody>
      </p:sp>
      <p:sp>
        <p:nvSpPr>
          <p:cNvPr id="136" name="Google Shape;136;g8c1d6f025c_0_313"/>
          <p:cNvSpPr/>
          <p:nvPr/>
        </p:nvSpPr>
        <p:spPr>
          <a:xfrm>
            <a:off x="3792100" y="3521050"/>
            <a:ext cx="548700" cy="274200"/>
          </a:xfrm>
          <a:prstGeom prst="lef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8c1d6f025c_0_313"/>
          <p:cNvSpPr/>
          <p:nvPr/>
        </p:nvSpPr>
        <p:spPr>
          <a:xfrm>
            <a:off x="4340800" y="4182600"/>
            <a:ext cx="548700" cy="274200"/>
          </a:xfrm>
          <a:prstGeom prst="lef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
                                        <p:tgtEl>
                                          <p:spTgt spid="131"/>
                                        </p:tgtEl>
                                      </p:cBhvr>
                                    </p:animEffect>
                                  </p:childTnLst>
                                </p:cTn>
                              </p:par>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
                                        <p:tgtEl>
                                          <p:spTgt spid="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
                                        <p:tgtEl>
                                          <p:spTgt spid="128"/>
                                        </p:tgtEl>
                                      </p:cBhvr>
                                    </p:animEffect>
                                  </p:childTnLst>
                                </p:cTn>
                              </p:par>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
                                        <p:tgtEl>
                                          <p:spTgt spid="133"/>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
                                        <p:tgtEl>
                                          <p:spTgt spid="118"/>
                                        </p:tgtEl>
                                      </p:cBhvr>
                                    </p:animEffect>
                                  </p:childTnLst>
                                </p:cTn>
                              </p:par>
                              <p:par>
                                <p:cTn fill="hold" nodeType="with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8c1d6f025c_0_15"/>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144" name="Google Shape;144;g8c1d6f025c_0_15"/>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145" name="Google Shape;145;g8c1d6f025c_0_15"/>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146" name="Google Shape;146;g8c1d6f025c_0_15"/>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solidFill>
                      <a:srgbClr val="93C47D"/>
                    </a:solidFill>
                  </a:tcPr>
                </a:tc>
                <a:tc>
                  <a:txBody>
                    <a:bodyPr/>
                    <a:lstStyle/>
                    <a:p>
                      <a:pPr indent="0" lvl="0" marL="0" rtl="0" algn="l">
                        <a:spcBef>
                          <a:spcPts val="0"/>
                        </a:spcBef>
                        <a:spcAft>
                          <a:spcPts val="0"/>
                        </a:spcAft>
                        <a:buNone/>
                      </a:pPr>
                      <a:r>
                        <a:rPr lang="en-GB" sz="900"/>
                        <a:t>Planteamiento del Problema</a:t>
                      </a:r>
                      <a:endParaRPr sz="900"/>
                    </a:p>
                  </a:txBody>
                  <a:tcPr marT="91425" marB="91425" marR="91425" marL="91425"/>
                </a:tc>
                <a:tc>
                  <a:txBody>
                    <a:bodyPr/>
                    <a:lstStyle/>
                    <a:p>
                      <a:pPr indent="0" lvl="0" marL="0" rtl="0" algn="l">
                        <a:spcBef>
                          <a:spcPts val="0"/>
                        </a:spcBef>
                        <a:spcAft>
                          <a:spcPts val="0"/>
                        </a:spcAft>
                        <a:buNone/>
                      </a:pPr>
                      <a:r>
                        <a:rPr lang="en-GB" sz="900"/>
                        <a:t>Estado del Arte</a:t>
                      </a:r>
                      <a:endParaRPr sz="900"/>
                    </a:p>
                  </a:txBody>
                  <a:tcPr marT="91425" marB="91425" marR="91425" marL="91425"/>
                </a:tc>
                <a:tc>
                  <a:txBody>
                    <a:bodyPr/>
                    <a:lstStyle/>
                    <a:p>
                      <a:pPr indent="0" lvl="0" marL="0" rtl="0" algn="l">
                        <a:spcBef>
                          <a:spcPts val="0"/>
                        </a:spcBef>
                        <a:spcAft>
                          <a:spcPts val="0"/>
                        </a:spcAft>
                        <a:buNone/>
                      </a:pPr>
                      <a:r>
                        <a:rPr lang="en-GB" sz="900"/>
                        <a:t>Solución Propuesta</a:t>
                      </a:r>
                      <a:endParaRPr sz="900"/>
                    </a:p>
                  </a:txBody>
                  <a:tcPr marT="91425" marB="91425" marR="91425" marL="91425"/>
                </a:tc>
                <a:tc>
                  <a:txBody>
                    <a:bodyPr/>
                    <a:lstStyle/>
                    <a:p>
                      <a:pPr indent="0" lvl="0" marL="0" rtl="0" algn="l">
                        <a:spcBef>
                          <a:spcPts val="0"/>
                        </a:spcBef>
                        <a:spcAft>
                          <a:spcPts val="0"/>
                        </a:spcAft>
                        <a:buNone/>
                      </a:pPr>
                      <a:r>
                        <a:rPr lang="en-GB" sz="900"/>
                        <a:t>Validación de la Solución</a:t>
                      </a:r>
                      <a:endParaRPr sz="900"/>
                    </a:p>
                  </a:txBody>
                  <a:tcPr marT="91425" marB="91425" marR="91425" marL="91425"/>
                </a:tc>
                <a:tc>
                  <a:txBody>
                    <a:bodyPr/>
                    <a:lstStyle/>
                    <a:p>
                      <a:pPr indent="0" lvl="0" marL="0" rtl="0" algn="l">
                        <a:spcBef>
                          <a:spcPts val="0"/>
                        </a:spcBef>
                        <a:spcAft>
                          <a:spcPts val="0"/>
                        </a:spcAft>
                        <a:buNone/>
                      </a:pPr>
                      <a:r>
                        <a:rPr lang="en-GB" sz="900"/>
                        <a:t>Alcance</a:t>
                      </a:r>
                      <a:endParaRPr sz="900"/>
                    </a:p>
                  </a:txBody>
                  <a:tcPr marT="91425" marB="91425" marR="91425" marL="91425"/>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tc>
                <a:tc>
                  <a:txBody>
                    <a:bodyPr/>
                    <a:lstStyle/>
                    <a:p>
                      <a:pPr indent="0" lvl="0" marL="0" rtl="0" algn="l">
                        <a:spcBef>
                          <a:spcPts val="0"/>
                        </a:spcBef>
                        <a:spcAft>
                          <a:spcPts val="0"/>
                        </a:spcAft>
                        <a:buNone/>
                      </a:pPr>
                      <a:r>
                        <a:rPr lang="en-GB" sz="900"/>
                        <a:t>Hipótesis de Trabajo</a:t>
                      </a:r>
                      <a:endParaRPr sz="900"/>
                    </a:p>
                  </a:txBody>
                  <a:tcPr marT="91425" marB="91425" marR="91425" marL="91425"/>
                </a:tc>
                <a:tc>
                  <a:txBody>
                    <a:bodyPr/>
                    <a:lstStyle/>
                    <a:p>
                      <a:pPr indent="0" lvl="0" marL="0" rtl="0" algn="l">
                        <a:spcBef>
                          <a:spcPts val="0"/>
                        </a:spcBef>
                        <a:spcAft>
                          <a:spcPts val="0"/>
                        </a:spcAft>
                        <a:buNone/>
                      </a:pPr>
                      <a:r>
                        <a:rPr lang="en-GB" sz="900"/>
                        <a:t>Resultados Esperados</a:t>
                      </a:r>
                      <a:endParaRPr sz="900"/>
                    </a:p>
                  </a:txBody>
                  <a:tcPr marT="91425" marB="91425" marR="91425" marL="91425"/>
                </a:tc>
              </a:tr>
            </a:tbl>
          </a:graphicData>
        </a:graphic>
      </p:graphicFrame>
      <p:sp>
        <p:nvSpPr>
          <p:cNvPr id="147" name="Google Shape;147;g8c1d6f025c_0_15"/>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Antecedentes</a:t>
            </a:r>
            <a:endParaRPr b="1" sz="3300">
              <a:solidFill>
                <a:schemeClr val="dk1"/>
              </a:solidFill>
              <a:latin typeface="Calibri"/>
              <a:ea typeface="Calibri"/>
              <a:cs typeface="Calibri"/>
              <a:sym typeface="Calibri"/>
            </a:endParaRPr>
          </a:p>
        </p:txBody>
      </p:sp>
      <p:pic>
        <p:nvPicPr>
          <p:cNvPr id="148" name="Google Shape;148;g8c1d6f025c_0_15"/>
          <p:cNvPicPr preferRelativeResize="0"/>
          <p:nvPr/>
        </p:nvPicPr>
        <p:blipFill>
          <a:blip r:embed="rId5">
            <a:alphaModFix/>
          </a:blip>
          <a:stretch>
            <a:fillRect/>
          </a:stretch>
        </p:blipFill>
        <p:spPr>
          <a:xfrm>
            <a:off x="3806187" y="1781038"/>
            <a:ext cx="5278824" cy="4064550"/>
          </a:xfrm>
          <a:prstGeom prst="rect">
            <a:avLst/>
          </a:prstGeom>
          <a:noFill/>
          <a:ln>
            <a:noFill/>
          </a:ln>
        </p:spPr>
      </p:pic>
      <p:pic>
        <p:nvPicPr>
          <p:cNvPr id="149" name="Google Shape;149;g8c1d6f025c_0_15"/>
          <p:cNvPicPr preferRelativeResize="0"/>
          <p:nvPr/>
        </p:nvPicPr>
        <p:blipFill rotWithShape="1">
          <a:blip r:embed="rId6">
            <a:alphaModFix/>
          </a:blip>
          <a:srcRect b="66433" l="1748" r="0" t="2140"/>
          <a:stretch/>
        </p:blipFill>
        <p:spPr>
          <a:xfrm>
            <a:off x="225025" y="1781050"/>
            <a:ext cx="3426100" cy="955050"/>
          </a:xfrm>
          <a:prstGeom prst="rect">
            <a:avLst/>
          </a:prstGeom>
          <a:noFill/>
          <a:ln>
            <a:noFill/>
          </a:ln>
        </p:spPr>
      </p:pic>
      <p:pic>
        <p:nvPicPr>
          <p:cNvPr id="150" name="Google Shape;150;g8c1d6f025c_0_15"/>
          <p:cNvPicPr preferRelativeResize="0"/>
          <p:nvPr/>
        </p:nvPicPr>
        <p:blipFill rotWithShape="1">
          <a:blip r:embed="rId6">
            <a:alphaModFix/>
          </a:blip>
          <a:srcRect b="33357" l="0" r="0" t="33321"/>
          <a:stretch/>
        </p:blipFill>
        <p:spPr>
          <a:xfrm>
            <a:off x="194463" y="3265063"/>
            <a:ext cx="3487225" cy="1012600"/>
          </a:xfrm>
          <a:prstGeom prst="rect">
            <a:avLst/>
          </a:prstGeom>
          <a:noFill/>
          <a:ln>
            <a:noFill/>
          </a:ln>
        </p:spPr>
      </p:pic>
      <p:pic>
        <p:nvPicPr>
          <p:cNvPr id="151" name="Google Shape;151;g8c1d6f025c_0_15"/>
          <p:cNvPicPr preferRelativeResize="0"/>
          <p:nvPr/>
        </p:nvPicPr>
        <p:blipFill rotWithShape="1">
          <a:blip r:embed="rId6">
            <a:alphaModFix/>
          </a:blip>
          <a:srcRect b="0" l="0" r="0" t="66678"/>
          <a:stretch/>
        </p:blipFill>
        <p:spPr>
          <a:xfrm>
            <a:off x="194463" y="4806627"/>
            <a:ext cx="3487225" cy="1012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8c1d6f025c_0_224"/>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158" name="Google Shape;158;g8c1d6f025c_0_224"/>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159" name="Google Shape;159;g8c1d6f025c_0_224"/>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160" name="Google Shape;160;g8c1d6f025c_0_224"/>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tc>
                <a:tc>
                  <a:txBody>
                    <a:bodyPr/>
                    <a:lstStyle/>
                    <a:p>
                      <a:pPr indent="0" lvl="0" marL="0" rtl="0" algn="l">
                        <a:spcBef>
                          <a:spcPts val="0"/>
                        </a:spcBef>
                        <a:spcAft>
                          <a:spcPts val="0"/>
                        </a:spcAft>
                        <a:buNone/>
                      </a:pPr>
                      <a:r>
                        <a:rPr lang="en-GB" sz="900"/>
                        <a:t>Planteamiento del Problema</a:t>
                      </a:r>
                      <a:endParaRPr sz="900"/>
                    </a:p>
                  </a:txBody>
                  <a:tcPr marT="91425" marB="91425" marR="91425" marL="91425">
                    <a:solidFill>
                      <a:srgbClr val="93C47D"/>
                    </a:solidFill>
                  </a:tcPr>
                </a:tc>
                <a:tc>
                  <a:txBody>
                    <a:bodyPr/>
                    <a:lstStyle/>
                    <a:p>
                      <a:pPr indent="0" lvl="0" marL="0" rtl="0" algn="l">
                        <a:spcBef>
                          <a:spcPts val="0"/>
                        </a:spcBef>
                        <a:spcAft>
                          <a:spcPts val="0"/>
                        </a:spcAft>
                        <a:buNone/>
                      </a:pPr>
                      <a:r>
                        <a:rPr lang="en-GB" sz="900"/>
                        <a:t>Estado del Arte</a:t>
                      </a:r>
                      <a:endParaRPr sz="900"/>
                    </a:p>
                  </a:txBody>
                  <a:tcPr marT="91425" marB="91425" marR="91425" marL="91425"/>
                </a:tc>
                <a:tc>
                  <a:txBody>
                    <a:bodyPr/>
                    <a:lstStyle/>
                    <a:p>
                      <a:pPr indent="0" lvl="0" marL="0" rtl="0" algn="l">
                        <a:spcBef>
                          <a:spcPts val="0"/>
                        </a:spcBef>
                        <a:spcAft>
                          <a:spcPts val="0"/>
                        </a:spcAft>
                        <a:buNone/>
                      </a:pPr>
                      <a:r>
                        <a:rPr lang="en-GB" sz="900"/>
                        <a:t>Solución Propuesta</a:t>
                      </a:r>
                      <a:endParaRPr sz="900"/>
                    </a:p>
                  </a:txBody>
                  <a:tcPr marT="91425" marB="91425" marR="91425" marL="91425"/>
                </a:tc>
                <a:tc>
                  <a:txBody>
                    <a:bodyPr/>
                    <a:lstStyle/>
                    <a:p>
                      <a:pPr indent="0" lvl="0" marL="0" rtl="0" algn="l">
                        <a:spcBef>
                          <a:spcPts val="0"/>
                        </a:spcBef>
                        <a:spcAft>
                          <a:spcPts val="0"/>
                        </a:spcAft>
                        <a:buNone/>
                      </a:pPr>
                      <a:r>
                        <a:rPr lang="en-GB" sz="900"/>
                        <a:t>Validación de la Solución</a:t>
                      </a:r>
                      <a:endParaRPr sz="900"/>
                    </a:p>
                  </a:txBody>
                  <a:tcPr marT="91425" marB="91425" marR="91425" marL="91425"/>
                </a:tc>
                <a:tc>
                  <a:txBody>
                    <a:bodyPr/>
                    <a:lstStyle/>
                    <a:p>
                      <a:pPr indent="0" lvl="0" marL="0" rtl="0" algn="l">
                        <a:spcBef>
                          <a:spcPts val="0"/>
                        </a:spcBef>
                        <a:spcAft>
                          <a:spcPts val="0"/>
                        </a:spcAft>
                        <a:buNone/>
                      </a:pPr>
                      <a:r>
                        <a:rPr lang="en-GB" sz="900"/>
                        <a:t>Alcance</a:t>
                      </a:r>
                      <a:endParaRPr sz="900"/>
                    </a:p>
                  </a:txBody>
                  <a:tcPr marT="91425" marB="91425" marR="91425" marL="91425"/>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tc>
                <a:tc>
                  <a:txBody>
                    <a:bodyPr/>
                    <a:lstStyle/>
                    <a:p>
                      <a:pPr indent="0" lvl="0" marL="0" rtl="0" algn="l">
                        <a:spcBef>
                          <a:spcPts val="0"/>
                        </a:spcBef>
                        <a:spcAft>
                          <a:spcPts val="0"/>
                        </a:spcAft>
                        <a:buNone/>
                      </a:pPr>
                      <a:r>
                        <a:rPr lang="en-GB" sz="900"/>
                        <a:t>Hipótesis de Trabajo</a:t>
                      </a:r>
                      <a:endParaRPr sz="900"/>
                    </a:p>
                  </a:txBody>
                  <a:tcPr marT="91425" marB="91425" marR="91425" marL="91425"/>
                </a:tc>
                <a:tc>
                  <a:txBody>
                    <a:bodyPr/>
                    <a:lstStyle/>
                    <a:p>
                      <a:pPr indent="0" lvl="0" marL="0" rtl="0" algn="l">
                        <a:spcBef>
                          <a:spcPts val="0"/>
                        </a:spcBef>
                        <a:spcAft>
                          <a:spcPts val="0"/>
                        </a:spcAft>
                        <a:buNone/>
                      </a:pPr>
                      <a:r>
                        <a:rPr lang="en-GB" sz="900"/>
                        <a:t>Resultados Esperados</a:t>
                      </a:r>
                      <a:endParaRPr sz="900"/>
                    </a:p>
                  </a:txBody>
                  <a:tcPr marT="91425" marB="91425" marR="91425" marL="91425"/>
                </a:tc>
              </a:tr>
            </a:tbl>
          </a:graphicData>
        </a:graphic>
      </p:graphicFrame>
      <p:sp>
        <p:nvSpPr>
          <p:cNvPr id="161" name="Google Shape;161;g8c1d6f025c_0_224"/>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Planteamiento del Problema</a:t>
            </a:r>
            <a:endParaRPr b="1" sz="3300">
              <a:solidFill>
                <a:schemeClr val="dk1"/>
              </a:solidFill>
              <a:latin typeface="Calibri"/>
              <a:ea typeface="Calibri"/>
              <a:cs typeface="Calibri"/>
              <a:sym typeface="Calibri"/>
            </a:endParaRPr>
          </a:p>
        </p:txBody>
      </p:sp>
      <p:sp>
        <p:nvSpPr>
          <p:cNvPr id="162" name="Google Shape;162;g8c1d6f025c_0_224"/>
          <p:cNvSpPr/>
          <p:nvPr/>
        </p:nvSpPr>
        <p:spPr>
          <a:xfrm>
            <a:off x="2050075" y="1938250"/>
            <a:ext cx="4831500" cy="773400"/>
          </a:xfrm>
          <a:prstGeom prst="flowChartAlternateProcess">
            <a:avLst/>
          </a:prstGeom>
          <a:solidFill>
            <a:srgbClr val="A4C2F4"/>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b="1" lang="en-GB" sz="1600"/>
              <a:t>Dificultad en selección de tecnologías adecuadas para soluciones de comunicación de largo alcance en el sector agrícola</a:t>
            </a:r>
            <a:endParaRPr b="1" sz="1600"/>
          </a:p>
        </p:txBody>
      </p:sp>
      <p:sp>
        <p:nvSpPr>
          <p:cNvPr id="163" name="Google Shape;163;g8c1d6f025c_0_224"/>
          <p:cNvSpPr/>
          <p:nvPr/>
        </p:nvSpPr>
        <p:spPr>
          <a:xfrm>
            <a:off x="7423950" y="3144600"/>
            <a:ext cx="1720053" cy="449550"/>
          </a:xfrm>
          <a:prstGeom prst="rect">
            <a:avLst/>
          </a:prstGeom>
        </p:spPr>
        <p:txBody>
          <a:bodyPr>
            <a:prstTxWarp prst="textPlain"/>
          </a:bodyPr>
          <a:lstStyle/>
          <a:p>
            <a:pPr lvl="0" algn="ctr"/>
            <a:r>
              <a:rPr b="0" i="0">
                <a:ln cap="flat" cmpd="sng" w="9525">
                  <a:solidFill>
                    <a:srgbClr val="3C78D8"/>
                  </a:solidFill>
                  <a:prstDash val="solid"/>
                  <a:round/>
                  <a:headEnd len="sm" w="sm" type="none"/>
                  <a:tailEnd len="sm" w="sm" type="none"/>
                </a:ln>
                <a:solidFill>
                  <a:srgbClr val="BE9413"/>
                </a:solidFill>
                <a:latin typeface="Arial"/>
              </a:rPr>
              <a:t>Causas</a:t>
            </a:r>
          </a:p>
        </p:txBody>
      </p:sp>
      <p:sp>
        <p:nvSpPr>
          <p:cNvPr id="164" name="Google Shape;164;g8c1d6f025c_0_224"/>
          <p:cNvSpPr/>
          <p:nvPr/>
        </p:nvSpPr>
        <p:spPr>
          <a:xfrm>
            <a:off x="6812050" y="4632668"/>
            <a:ext cx="2355900" cy="954300"/>
          </a:xfrm>
          <a:prstGeom prst="flowChartAlternateProcess">
            <a:avLst/>
          </a:prstGeom>
          <a:solidFill>
            <a:srgbClr val="FFFFFF"/>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t>Ausencia generalizada de financiación (tanto pública como privada)</a:t>
            </a:r>
            <a:endParaRPr sz="1500"/>
          </a:p>
          <a:p>
            <a:pPr indent="0" lvl="0" marL="0" rtl="0" algn="ctr">
              <a:spcBef>
                <a:spcPts val="0"/>
              </a:spcBef>
              <a:spcAft>
                <a:spcPts val="0"/>
              </a:spcAft>
              <a:buNone/>
            </a:pPr>
            <a:r>
              <a:t/>
            </a:r>
            <a:endParaRPr sz="1500"/>
          </a:p>
        </p:txBody>
      </p:sp>
      <p:sp>
        <p:nvSpPr>
          <p:cNvPr id="165" name="Google Shape;165;g8c1d6f025c_0_224"/>
          <p:cNvSpPr/>
          <p:nvPr/>
        </p:nvSpPr>
        <p:spPr>
          <a:xfrm>
            <a:off x="637750" y="3213700"/>
            <a:ext cx="3147900" cy="637800"/>
          </a:xfrm>
          <a:prstGeom prst="flowChartAlternateProcess">
            <a:avLst/>
          </a:prstGeom>
          <a:solidFill>
            <a:srgbClr val="FFFFFF"/>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t>Desconocimiento de los beneficios de las telecomunicaciones modernas</a:t>
            </a:r>
            <a:endParaRPr sz="1500"/>
          </a:p>
        </p:txBody>
      </p:sp>
      <p:sp>
        <p:nvSpPr>
          <p:cNvPr id="166" name="Google Shape;166;g8c1d6f025c_0_224"/>
          <p:cNvSpPr/>
          <p:nvPr/>
        </p:nvSpPr>
        <p:spPr>
          <a:xfrm>
            <a:off x="1385650" y="4650362"/>
            <a:ext cx="2249100" cy="978300"/>
          </a:xfrm>
          <a:prstGeom prst="flowChartAlternateProcess">
            <a:avLst/>
          </a:prstGeom>
          <a:solidFill>
            <a:srgbClr val="FFFFFF"/>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t>Ausencia de una infraestructura de telecomunicaciones adecuada</a:t>
            </a:r>
            <a:endParaRPr sz="1500"/>
          </a:p>
        </p:txBody>
      </p:sp>
      <p:sp>
        <p:nvSpPr>
          <p:cNvPr id="167" name="Google Shape;167;g8c1d6f025c_0_224"/>
          <p:cNvSpPr/>
          <p:nvPr/>
        </p:nvSpPr>
        <p:spPr>
          <a:xfrm>
            <a:off x="4052650" y="4620669"/>
            <a:ext cx="2490300" cy="978300"/>
          </a:xfrm>
          <a:prstGeom prst="flowChartAlternateProcess">
            <a:avLst/>
          </a:prstGeom>
          <a:solidFill>
            <a:srgbClr val="FFFFFF"/>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t>Falta de </a:t>
            </a:r>
            <a:r>
              <a:rPr lang="en-GB" sz="1500"/>
              <a:t>inversión</a:t>
            </a:r>
            <a:r>
              <a:rPr lang="en-GB" sz="1500"/>
              <a:t> y proyectos para </a:t>
            </a:r>
            <a:r>
              <a:rPr lang="en-GB" sz="1500"/>
              <a:t>modernización</a:t>
            </a:r>
            <a:r>
              <a:rPr lang="en-GB" sz="1500"/>
              <a:t> de infraestructura</a:t>
            </a:r>
            <a:endParaRPr sz="1500"/>
          </a:p>
        </p:txBody>
      </p:sp>
      <p:sp>
        <p:nvSpPr>
          <p:cNvPr id="168" name="Google Shape;168;g8c1d6f025c_0_224"/>
          <p:cNvSpPr/>
          <p:nvPr/>
        </p:nvSpPr>
        <p:spPr>
          <a:xfrm>
            <a:off x="4721750" y="3049206"/>
            <a:ext cx="2490300" cy="978300"/>
          </a:xfrm>
          <a:prstGeom prst="flowChartAlternateProcess">
            <a:avLst/>
          </a:prstGeom>
          <a:solidFill>
            <a:srgbClr val="FFFFFF"/>
          </a:solidFill>
          <a:ln cap="flat" cmpd="sng" w="2857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t>Costes de instalación y explotación elevados</a:t>
            </a:r>
            <a:endParaRPr sz="1500"/>
          </a:p>
        </p:txBody>
      </p:sp>
      <p:cxnSp>
        <p:nvCxnSpPr>
          <p:cNvPr id="169" name="Google Shape;169;g8c1d6f025c_0_224"/>
          <p:cNvCxnSpPr>
            <a:stCxn id="162" idx="2"/>
            <a:endCxn id="165" idx="0"/>
          </p:cNvCxnSpPr>
          <p:nvPr/>
        </p:nvCxnSpPr>
        <p:spPr>
          <a:xfrm flipH="1">
            <a:off x="2211625" y="2711650"/>
            <a:ext cx="2254200" cy="502200"/>
          </a:xfrm>
          <a:prstGeom prst="straightConnector1">
            <a:avLst/>
          </a:prstGeom>
          <a:noFill/>
          <a:ln cap="flat" cmpd="sng" w="9525">
            <a:solidFill>
              <a:schemeClr val="dk2"/>
            </a:solidFill>
            <a:prstDash val="solid"/>
            <a:round/>
            <a:headEnd len="med" w="med" type="none"/>
            <a:tailEnd len="med" w="med" type="triangle"/>
          </a:ln>
        </p:spPr>
      </p:cxnSp>
      <p:cxnSp>
        <p:nvCxnSpPr>
          <p:cNvPr id="170" name="Google Shape;170;g8c1d6f025c_0_224"/>
          <p:cNvCxnSpPr>
            <a:stCxn id="162" idx="2"/>
            <a:endCxn id="168" idx="0"/>
          </p:cNvCxnSpPr>
          <p:nvPr/>
        </p:nvCxnSpPr>
        <p:spPr>
          <a:xfrm>
            <a:off x="4465825" y="2711650"/>
            <a:ext cx="1501200" cy="337500"/>
          </a:xfrm>
          <a:prstGeom prst="straightConnector1">
            <a:avLst/>
          </a:prstGeom>
          <a:noFill/>
          <a:ln cap="flat" cmpd="sng" w="9525">
            <a:solidFill>
              <a:schemeClr val="dk2"/>
            </a:solidFill>
            <a:prstDash val="solid"/>
            <a:round/>
            <a:headEnd len="med" w="med" type="none"/>
            <a:tailEnd len="med" w="med" type="triangle"/>
          </a:ln>
        </p:spPr>
      </p:cxnSp>
      <p:cxnSp>
        <p:nvCxnSpPr>
          <p:cNvPr id="171" name="Google Shape;171;g8c1d6f025c_0_224"/>
          <p:cNvCxnSpPr>
            <a:stCxn id="168" idx="2"/>
            <a:endCxn id="166" idx="0"/>
          </p:cNvCxnSpPr>
          <p:nvPr/>
        </p:nvCxnSpPr>
        <p:spPr>
          <a:xfrm flipH="1">
            <a:off x="2510300" y="4027506"/>
            <a:ext cx="3456600" cy="622800"/>
          </a:xfrm>
          <a:prstGeom prst="straightConnector1">
            <a:avLst/>
          </a:prstGeom>
          <a:noFill/>
          <a:ln cap="flat" cmpd="sng" w="9525">
            <a:solidFill>
              <a:schemeClr val="dk2"/>
            </a:solidFill>
            <a:prstDash val="solid"/>
            <a:round/>
            <a:headEnd len="med" w="med" type="none"/>
            <a:tailEnd len="med" w="med" type="triangle"/>
          </a:ln>
        </p:spPr>
      </p:cxnSp>
      <p:cxnSp>
        <p:nvCxnSpPr>
          <p:cNvPr id="172" name="Google Shape;172;g8c1d6f025c_0_224"/>
          <p:cNvCxnSpPr>
            <a:stCxn id="168" idx="2"/>
            <a:endCxn id="167" idx="0"/>
          </p:cNvCxnSpPr>
          <p:nvPr/>
        </p:nvCxnSpPr>
        <p:spPr>
          <a:xfrm flipH="1">
            <a:off x="5297900" y="4027506"/>
            <a:ext cx="669000" cy="593100"/>
          </a:xfrm>
          <a:prstGeom prst="straightConnector1">
            <a:avLst/>
          </a:prstGeom>
          <a:noFill/>
          <a:ln cap="flat" cmpd="sng" w="9525">
            <a:solidFill>
              <a:schemeClr val="dk2"/>
            </a:solidFill>
            <a:prstDash val="solid"/>
            <a:round/>
            <a:headEnd len="med" w="med" type="none"/>
            <a:tailEnd len="med" w="med" type="triangle"/>
          </a:ln>
        </p:spPr>
      </p:cxnSp>
      <p:cxnSp>
        <p:nvCxnSpPr>
          <p:cNvPr id="173" name="Google Shape;173;g8c1d6f025c_0_224"/>
          <p:cNvCxnSpPr>
            <a:stCxn id="168" idx="2"/>
            <a:endCxn id="164" idx="0"/>
          </p:cNvCxnSpPr>
          <p:nvPr/>
        </p:nvCxnSpPr>
        <p:spPr>
          <a:xfrm>
            <a:off x="5966900" y="4027506"/>
            <a:ext cx="2023200" cy="605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1000"/>
                                        <p:tgtEl>
                                          <p:spTgt spid="16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2000"/>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8c3a3386a1_1_453"/>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180" name="Google Shape;180;g8c3a3386a1_1_453"/>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181" name="Google Shape;181;g8c3a3386a1_1_453"/>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182" name="Google Shape;182;g8c3a3386a1_1_453"/>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tc>
                <a:tc>
                  <a:txBody>
                    <a:bodyPr/>
                    <a:lstStyle/>
                    <a:p>
                      <a:pPr indent="0" lvl="0" marL="0" rtl="0" algn="l">
                        <a:spcBef>
                          <a:spcPts val="0"/>
                        </a:spcBef>
                        <a:spcAft>
                          <a:spcPts val="0"/>
                        </a:spcAft>
                        <a:buNone/>
                      </a:pPr>
                      <a:r>
                        <a:rPr lang="en-GB" sz="900"/>
                        <a:t>Planteamiento del Problema</a:t>
                      </a:r>
                      <a:endParaRPr sz="900"/>
                    </a:p>
                  </a:txBody>
                  <a:tcPr marT="91425" marB="91425" marR="91425" marL="91425">
                    <a:solidFill>
                      <a:srgbClr val="93C47D"/>
                    </a:solidFill>
                  </a:tcPr>
                </a:tc>
                <a:tc>
                  <a:txBody>
                    <a:bodyPr/>
                    <a:lstStyle/>
                    <a:p>
                      <a:pPr indent="0" lvl="0" marL="0" rtl="0" algn="l">
                        <a:spcBef>
                          <a:spcPts val="0"/>
                        </a:spcBef>
                        <a:spcAft>
                          <a:spcPts val="0"/>
                        </a:spcAft>
                        <a:buNone/>
                      </a:pPr>
                      <a:r>
                        <a:rPr lang="en-GB" sz="900"/>
                        <a:t>Estado del Arte</a:t>
                      </a:r>
                      <a:endParaRPr sz="900"/>
                    </a:p>
                  </a:txBody>
                  <a:tcPr marT="91425" marB="91425" marR="91425" marL="91425"/>
                </a:tc>
                <a:tc>
                  <a:txBody>
                    <a:bodyPr/>
                    <a:lstStyle/>
                    <a:p>
                      <a:pPr indent="0" lvl="0" marL="0" rtl="0" algn="l">
                        <a:spcBef>
                          <a:spcPts val="0"/>
                        </a:spcBef>
                        <a:spcAft>
                          <a:spcPts val="0"/>
                        </a:spcAft>
                        <a:buNone/>
                      </a:pPr>
                      <a:r>
                        <a:rPr lang="en-GB" sz="900"/>
                        <a:t>Solución Propuesta</a:t>
                      </a:r>
                      <a:endParaRPr sz="900"/>
                    </a:p>
                  </a:txBody>
                  <a:tcPr marT="91425" marB="91425" marR="91425" marL="91425"/>
                </a:tc>
                <a:tc>
                  <a:txBody>
                    <a:bodyPr/>
                    <a:lstStyle/>
                    <a:p>
                      <a:pPr indent="0" lvl="0" marL="0" rtl="0" algn="l">
                        <a:spcBef>
                          <a:spcPts val="0"/>
                        </a:spcBef>
                        <a:spcAft>
                          <a:spcPts val="0"/>
                        </a:spcAft>
                        <a:buNone/>
                      </a:pPr>
                      <a:r>
                        <a:rPr lang="en-GB" sz="900"/>
                        <a:t>Validación de la Solución</a:t>
                      </a:r>
                      <a:endParaRPr sz="900"/>
                    </a:p>
                  </a:txBody>
                  <a:tcPr marT="91425" marB="91425" marR="91425" marL="91425"/>
                </a:tc>
                <a:tc>
                  <a:txBody>
                    <a:bodyPr/>
                    <a:lstStyle/>
                    <a:p>
                      <a:pPr indent="0" lvl="0" marL="0" rtl="0" algn="l">
                        <a:spcBef>
                          <a:spcPts val="0"/>
                        </a:spcBef>
                        <a:spcAft>
                          <a:spcPts val="0"/>
                        </a:spcAft>
                        <a:buNone/>
                      </a:pPr>
                      <a:r>
                        <a:rPr lang="en-GB" sz="900"/>
                        <a:t>Alcance</a:t>
                      </a:r>
                      <a:endParaRPr sz="900"/>
                    </a:p>
                  </a:txBody>
                  <a:tcPr marT="91425" marB="91425" marR="91425" marL="91425"/>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tc>
                <a:tc>
                  <a:txBody>
                    <a:bodyPr/>
                    <a:lstStyle/>
                    <a:p>
                      <a:pPr indent="0" lvl="0" marL="0" rtl="0" algn="l">
                        <a:spcBef>
                          <a:spcPts val="0"/>
                        </a:spcBef>
                        <a:spcAft>
                          <a:spcPts val="0"/>
                        </a:spcAft>
                        <a:buNone/>
                      </a:pPr>
                      <a:r>
                        <a:rPr lang="en-GB" sz="900"/>
                        <a:t>Hipótesis de Trabajo</a:t>
                      </a:r>
                      <a:endParaRPr sz="900"/>
                    </a:p>
                  </a:txBody>
                  <a:tcPr marT="91425" marB="91425" marR="91425" marL="91425"/>
                </a:tc>
                <a:tc>
                  <a:txBody>
                    <a:bodyPr/>
                    <a:lstStyle/>
                    <a:p>
                      <a:pPr indent="0" lvl="0" marL="0" rtl="0" algn="l">
                        <a:spcBef>
                          <a:spcPts val="0"/>
                        </a:spcBef>
                        <a:spcAft>
                          <a:spcPts val="0"/>
                        </a:spcAft>
                        <a:buNone/>
                      </a:pPr>
                      <a:r>
                        <a:rPr lang="en-GB" sz="900"/>
                        <a:t>Resultados Esperados</a:t>
                      </a:r>
                      <a:endParaRPr sz="900"/>
                    </a:p>
                  </a:txBody>
                  <a:tcPr marT="91425" marB="91425" marR="91425" marL="91425"/>
                </a:tc>
              </a:tr>
            </a:tbl>
          </a:graphicData>
        </a:graphic>
      </p:graphicFrame>
      <p:sp>
        <p:nvSpPr>
          <p:cNvPr id="183" name="Google Shape;183;g8c3a3386a1_1_453"/>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Planteamiento del Problema</a:t>
            </a:r>
            <a:endParaRPr b="1" sz="3300">
              <a:solidFill>
                <a:schemeClr val="dk1"/>
              </a:solidFill>
              <a:latin typeface="Calibri"/>
              <a:ea typeface="Calibri"/>
              <a:cs typeface="Calibri"/>
              <a:sym typeface="Calibri"/>
            </a:endParaRPr>
          </a:p>
        </p:txBody>
      </p:sp>
      <p:sp>
        <p:nvSpPr>
          <p:cNvPr id="184" name="Google Shape;184;g8c3a3386a1_1_453"/>
          <p:cNvSpPr/>
          <p:nvPr/>
        </p:nvSpPr>
        <p:spPr>
          <a:xfrm>
            <a:off x="1469300" y="4828375"/>
            <a:ext cx="5597700" cy="773400"/>
          </a:xfrm>
          <a:prstGeom prst="flowChartAlternateProcess">
            <a:avLst/>
          </a:prstGeom>
          <a:solidFill>
            <a:srgbClr val="A4C2F4"/>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b="1" lang="en-GB" sz="1600"/>
              <a:t>Dificultad en selección de tecnologías adecuadas para soluciones de comunicación de largo alcance en el sector agrícola</a:t>
            </a:r>
            <a:endParaRPr b="1" sz="1600"/>
          </a:p>
          <a:p>
            <a:pPr indent="0" lvl="0" marL="0" rtl="0" algn="just">
              <a:spcBef>
                <a:spcPts val="0"/>
              </a:spcBef>
              <a:spcAft>
                <a:spcPts val="0"/>
              </a:spcAft>
              <a:buNone/>
            </a:pPr>
            <a:r>
              <a:t/>
            </a:r>
            <a:endParaRPr b="1" sz="1600"/>
          </a:p>
        </p:txBody>
      </p:sp>
      <p:sp>
        <p:nvSpPr>
          <p:cNvPr id="185" name="Google Shape;185;g8c3a3386a1_1_453"/>
          <p:cNvSpPr/>
          <p:nvPr/>
        </p:nvSpPr>
        <p:spPr>
          <a:xfrm>
            <a:off x="6529925" y="5672738"/>
            <a:ext cx="2429536" cy="442260"/>
          </a:xfrm>
          <a:prstGeom prst="rect">
            <a:avLst/>
          </a:prstGeom>
        </p:spPr>
        <p:txBody>
          <a:bodyPr>
            <a:prstTxWarp prst="textPlain"/>
          </a:bodyPr>
          <a:lstStyle/>
          <a:p>
            <a:pPr lvl="0" algn="ctr"/>
            <a:r>
              <a:rPr b="0" i="0">
                <a:ln cap="flat" cmpd="sng" w="9525">
                  <a:solidFill>
                    <a:srgbClr val="3C78D8"/>
                  </a:solidFill>
                  <a:prstDash val="solid"/>
                  <a:round/>
                  <a:headEnd len="sm" w="sm" type="none"/>
                  <a:tailEnd len="sm" w="sm" type="none"/>
                </a:ln>
                <a:solidFill>
                  <a:srgbClr val="93C47D"/>
                </a:solidFill>
                <a:latin typeface="Arial"/>
              </a:rPr>
              <a:t>Problemas</a:t>
            </a:r>
          </a:p>
        </p:txBody>
      </p:sp>
      <p:sp>
        <p:nvSpPr>
          <p:cNvPr id="186" name="Google Shape;186;g8c3a3386a1_1_453"/>
          <p:cNvSpPr/>
          <p:nvPr/>
        </p:nvSpPr>
        <p:spPr>
          <a:xfrm>
            <a:off x="6401400" y="3428988"/>
            <a:ext cx="1971600" cy="637800"/>
          </a:xfrm>
          <a:prstGeom prst="flowChartAlternateProcess">
            <a:avLst/>
          </a:prstGeom>
          <a:solidFill>
            <a:srgbClr val="FFFFFF"/>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t>Cultivos de baja calidad</a:t>
            </a:r>
            <a:endParaRPr sz="1500"/>
          </a:p>
        </p:txBody>
      </p:sp>
      <p:sp>
        <p:nvSpPr>
          <p:cNvPr id="187" name="Google Shape;187;g8c3a3386a1_1_453"/>
          <p:cNvSpPr/>
          <p:nvPr/>
        </p:nvSpPr>
        <p:spPr>
          <a:xfrm>
            <a:off x="368250" y="3429000"/>
            <a:ext cx="2551200" cy="637800"/>
          </a:xfrm>
          <a:prstGeom prst="flowChartAlternateProcess">
            <a:avLst/>
          </a:prstGeom>
          <a:solidFill>
            <a:srgbClr val="FFFFFF"/>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t>Desafíos</a:t>
            </a:r>
            <a:r>
              <a:rPr lang="en-GB" sz="1000"/>
              <a:t> para implementar soluciones </a:t>
            </a:r>
            <a:r>
              <a:rPr lang="en-GB" sz="1000"/>
              <a:t>tecnológicas</a:t>
            </a:r>
            <a:r>
              <a:rPr lang="en-GB" sz="1000"/>
              <a:t> con una calidad de enlace confiable considerando las condiciones </a:t>
            </a:r>
            <a:r>
              <a:rPr lang="en-GB" sz="1000"/>
              <a:t>ambientales</a:t>
            </a:r>
            <a:endParaRPr sz="1000"/>
          </a:p>
        </p:txBody>
      </p:sp>
      <p:sp>
        <p:nvSpPr>
          <p:cNvPr id="188" name="Google Shape;188;g8c3a3386a1_1_453"/>
          <p:cNvSpPr/>
          <p:nvPr/>
        </p:nvSpPr>
        <p:spPr>
          <a:xfrm>
            <a:off x="3326850" y="3428988"/>
            <a:ext cx="2490300" cy="637800"/>
          </a:xfrm>
          <a:prstGeom prst="flowChartAlternateProcess">
            <a:avLst/>
          </a:prstGeom>
          <a:solidFill>
            <a:srgbClr val="FFFFFF"/>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t>Prácticas agrícolas insostenibles</a:t>
            </a:r>
            <a:endParaRPr sz="1500"/>
          </a:p>
        </p:txBody>
      </p:sp>
      <p:sp>
        <p:nvSpPr>
          <p:cNvPr id="189" name="Google Shape;189;g8c3a3386a1_1_453"/>
          <p:cNvSpPr/>
          <p:nvPr/>
        </p:nvSpPr>
        <p:spPr>
          <a:xfrm>
            <a:off x="1380050" y="2018275"/>
            <a:ext cx="1809000" cy="637800"/>
          </a:xfrm>
          <a:prstGeom prst="flowChartAlternateProcess">
            <a:avLst/>
          </a:prstGeom>
          <a:solidFill>
            <a:srgbClr val="FFFFFF"/>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t>Agotamiento de los acuíferos</a:t>
            </a:r>
            <a:endParaRPr sz="1500"/>
          </a:p>
        </p:txBody>
      </p:sp>
      <p:sp>
        <p:nvSpPr>
          <p:cNvPr id="190" name="Google Shape;190;g8c3a3386a1_1_453"/>
          <p:cNvSpPr/>
          <p:nvPr/>
        </p:nvSpPr>
        <p:spPr>
          <a:xfrm>
            <a:off x="3501900" y="2029625"/>
            <a:ext cx="2099700" cy="637800"/>
          </a:xfrm>
          <a:prstGeom prst="flowChartAlternateProcess">
            <a:avLst/>
          </a:prstGeom>
          <a:solidFill>
            <a:srgbClr val="FFFFFF"/>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t>Contaminación del suelo y del agua</a:t>
            </a:r>
            <a:endParaRPr sz="1500"/>
          </a:p>
        </p:txBody>
      </p:sp>
      <p:sp>
        <p:nvSpPr>
          <p:cNvPr id="191" name="Google Shape;191;g8c3a3386a1_1_453"/>
          <p:cNvSpPr/>
          <p:nvPr/>
        </p:nvSpPr>
        <p:spPr>
          <a:xfrm>
            <a:off x="5762700" y="2025400"/>
            <a:ext cx="3119100" cy="637800"/>
          </a:xfrm>
          <a:prstGeom prst="flowChartAlternateProcess">
            <a:avLst/>
          </a:prstGeom>
          <a:solidFill>
            <a:srgbClr val="FFFFFF"/>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t>El exceso de riego en los cultivos podría conducir a mayores costos y consumo de agua</a:t>
            </a:r>
            <a:endParaRPr sz="1500"/>
          </a:p>
        </p:txBody>
      </p:sp>
      <p:cxnSp>
        <p:nvCxnSpPr>
          <p:cNvPr id="192" name="Google Shape;192;g8c3a3386a1_1_453"/>
          <p:cNvCxnSpPr>
            <a:stCxn id="188" idx="0"/>
            <a:endCxn id="189" idx="2"/>
          </p:cNvCxnSpPr>
          <p:nvPr/>
        </p:nvCxnSpPr>
        <p:spPr>
          <a:xfrm rot="10800000">
            <a:off x="2284500" y="2656188"/>
            <a:ext cx="2287500" cy="772800"/>
          </a:xfrm>
          <a:prstGeom prst="straightConnector1">
            <a:avLst/>
          </a:prstGeom>
          <a:noFill/>
          <a:ln cap="flat" cmpd="sng" w="9525">
            <a:solidFill>
              <a:schemeClr val="dk2"/>
            </a:solidFill>
            <a:prstDash val="solid"/>
            <a:round/>
            <a:headEnd len="med" w="med" type="none"/>
            <a:tailEnd len="med" w="med" type="triangle"/>
          </a:ln>
        </p:spPr>
      </p:cxnSp>
      <p:cxnSp>
        <p:nvCxnSpPr>
          <p:cNvPr id="193" name="Google Shape;193;g8c3a3386a1_1_453"/>
          <p:cNvCxnSpPr>
            <a:stCxn id="188" idx="0"/>
            <a:endCxn id="190" idx="2"/>
          </p:cNvCxnSpPr>
          <p:nvPr/>
        </p:nvCxnSpPr>
        <p:spPr>
          <a:xfrm rot="10800000">
            <a:off x="4551900" y="2667288"/>
            <a:ext cx="20100" cy="761700"/>
          </a:xfrm>
          <a:prstGeom prst="straightConnector1">
            <a:avLst/>
          </a:prstGeom>
          <a:noFill/>
          <a:ln cap="flat" cmpd="sng" w="9525">
            <a:solidFill>
              <a:schemeClr val="dk2"/>
            </a:solidFill>
            <a:prstDash val="solid"/>
            <a:round/>
            <a:headEnd len="med" w="med" type="none"/>
            <a:tailEnd len="med" w="med" type="triangle"/>
          </a:ln>
        </p:spPr>
      </p:cxnSp>
      <p:cxnSp>
        <p:nvCxnSpPr>
          <p:cNvPr id="194" name="Google Shape;194;g8c3a3386a1_1_453"/>
          <p:cNvCxnSpPr>
            <a:stCxn id="188" idx="0"/>
            <a:endCxn id="191" idx="2"/>
          </p:cNvCxnSpPr>
          <p:nvPr/>
        </p:nvCxnSpPr>
        <p:spPr>
          <a:xfrm flipH="1" rot="10800000">
            <a:off x="4572000" y="2663088"/>
            <a:ext cx="2750400" cy="765900"/>
          </a:xfrm>
          <a:prstGeom prst="straightConnector1">
            <a:avLst/>
          </a:prstGeom>
          <a:noFill/>
          <a:ln cap="flat" cmpd="sng" w="9525">
            <a:solidFill>
              <a:schemeClr val="dk2"/>
            </a:solidFill>
            <a:prstDash val="solid"/>
            <a:round/>
            <a:headEnd len="med" w="med" type="none"/>
            <a:tailEnd len="med" w="med" type="triangle"/>
          </a:ln>
        </p:spPr>
      </p:cxnSp>
      <p:cxnSp>
        <p:nvCxnSpPr>
          <p:cNvPr id="195" name="Google Shape;195;g8c3a3386a1_1_453"/>
          <p:cNvCxnSpPr>
            <a:stCxn id="184" idx="0"/>
            <a:endCxn id="187" idx="2"/>
          </p:cNvCxnSpPr>
          <p:nvPr/>
        </p:nvCxnSpPr>
        <p:spPr>
          <a:xfrm rot="10800000">
            <a:off x="1643750" y="4066675"/>
            <a:ext cx="2624400" cy="761700"/>
          </a:xfrm>
          <a:prstGeom prst="straightConnector1">
            <a:avLst/>
          </a:prstGeom>
          <a:noFill/>
          <a:ln cap="flat" cmpd="sng" w="9525">
            <a:solidFill>
              <a:schemeClr val="dk2"/>
            </a:solidFill>
            <a:prstDash val="solid"/>
            <a:round/>
            <a:headEnd len="med" w="med" type="none"/>
            <a:tailEnd len="med" w="med" type="triangle"/>
          </a:ln>
        </p:spPr>
      </p:cxnSp>
      <p:cxnSp>
        <p:nvCxnSpPr>
          <p:cNvPr id="196" name="Google Shape;196;g8c3a3386a1_1_453"/>
          <p:cNvCxnSpPr>
            <a:stCxn id="184" idx="0"/>
            <a:endCxn id="188" idx="2"/>
          </p:cNvCxnSpPr>
          <p:nvPr/>
        </p:nvCxnSpPr>
        <p:spPr>
          <a:xfrm flipH="1" rot="10800000">
            <a:off x="4268150" y="4066675"/>
            <a:ext cx="303900" cy="761700"/>
          </a:xfrm>
          <a:prstGeom prst="straightConnector1">
            <a:avLst/>
          </a:prstGeom>
          <a:noFill/>
          <a:ln cap="flat" cmpd="sng" w="9525">
            <a:solidFill>
              <a:schemeClr val="dk2"/>
            </a:solidFill>
            <a:prstDash val="solid"/>
            <a:round/>
            <a:headEnd len="med" w="med" type="none"/>
            <a:tailEnd len="med" w="med" type="triangle"/>
          </a:ln>
        </p:spPr>
      </p:cxnSp>
      <p:cxnSp>
        <p:nvCxnSpPr>
          <p:cNvPr id="197" name="Google Shape;197;g8c3a3386a1_1_453"/>
          <p:cNvCxnSpPr>
            <a:stCxn id="184" idx="0"/>
            <a:endCxn id="186" idx="2"/>
          </p:cNvCxnSpPr>
          <p:nvPr/>
        </p:nvCxnSpPr>
        <p:spPr>
          <a:xfrm flipH="1" rot="10800000">
            <a:off x="4268150" y="4066675"/>
            <a:ext cx="3119100" cy="761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700"/>
                                        <p:tgtEl>
                                          <p:spTgt spid="18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2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8c1d6f025c_0_234"/>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204" name="Google Shape;204;g8c1d6f025c_0_234"/>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205" name="Google Shape;205;g8c1d6f025c_0_234"/>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206" name="Google Shape;206;g8c1d6f025c_0_234"/>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tc>
                <a:tc>
                  <a:txBody>
                    <a:bodyPr/>
                    <a:lstStyle/>
                    <a:p>
                      <a:pPr indent="0" lvl="0" marL="0" rtl="0" algn="l">
                        <a:spcBef>
                          <a:spcPts val="0"/>
                        </a:spcBef>
                        <a:spcAft>
                          <a:spcPts val="0"/>
                        </a:spcAft>
                        <a:buNone/>
                      </a:pPr>
                      <a:r>
                        <a:rPr lang="en-GB" sz="900"/>
                        <a:t>Planteamiento del Problema</a:t>
                      </a:r>
                      <a:endParaRPr sz="900"/>
                    </a:p>
                  </a:txBody>
                  <a:tcPr marT="91425" marB="91425" marR="91425" marL="91425"/>
                </a:tc>
                <a:tc>
                  <a:txBody>
                    <a:bodyPr/>
                    <a:lstStyle/>
                    <a:p>
                      <a:pPr indent="0" lvl="0" marL="0" rtl="0" algn="l">
                        <a:spcBef>
                          <a:spcPts val="0"/>
                        </a:spcBef>
                        <a:spcAft>
                          <a:spcPts val="0"/>
                        </a:spcAft>
                        <a:buNone/>
                      </a:pPr>
                      <a:r>
                        <a:rPr lang="en-GB" sz="900"/>
                        <a:t>Estado del Arte</a:t>
                      </a:r>
                      <a:endParaRPr sz="900"/>
                    </a:p>
                  </a:txBody>
                  <a:tcPr marT="91425" marB="91425" marR="91425" marL="91425">
                    <a:solidFill>
                      <a:srgbClr val="93C47D"/>
                    </a:solidFill>
                  </a:tcPr>
                </a:tc>
                <a:tc>
                  <a:txBody>
                    <a:bodyPr/>
                    <a:lstStyle/>
                    <a:p>
                      <a:pPr indent="0" lvl="0" marL="0" rtl="0" algn="l">
                        <a:spcBef>
                          <a:spcPts val="0"/>
                        </a:spcBef>
                        <a:spcAft>
                          <a:spcPts val="0"/>
                        </a:spcAft>
                        <a:buNone/>
                      </a:pPr>
                      <a:r>
                        <a:rPr lang="en-GB" sz="900"/>
                        <a:t>Solución Propuesta</a:t>
                      </a:r>
                      <a:endParaRPr sz="900"/>
                    </a:p>
                  </a:txBody>
                  <a:tcPr marT="91425" marB="91425" marR="91425" marL="91425"/>
                </a:tc>
                <a:tc>
                  <a:txBody>
                    <a:bodyPr/>
                    <a:lstStyle/>
                    <a:p>
                      <a:pPr indent="0" lvl="0" marL="0" rtl="0" algn="l">
                        <a:spcBef>
                          <a:spcPts val="0"/>
                        </a:spcBef>
                        <a:spcAft>
                          <a:spcPts val="0"/>
                        </a:spcAft>
                        <a:buNone/>
                      </a:pPr>
                      <a:r>
                        <a:rPr lang="en-GB" sz="900"/>
                        <a:t>Validación de la Solución</a:t>
                      </a:r>
                      <a:endParaRPr sz="900"/>
                    </a:p>
                  </a:txBody>
                  <a:tcPr marT="91425" marB="91425" marR="91425" marL="91425"/>
                </a:tc>
                <a:tc>
                  <a:txBody>
                    <a:bodyPr/>
                    <a:lstStyle/>
                    <a:p>
                      <a:pPr indent="0" lvl="0" marL="0" rtl="0" algn="l">
                        <a:spcBef>
                          <a:spcPts val="0"/>
                        </a:spcBef>
                        <a:spcAft>
                          <a:spcPts val="0"/>
                        </a:spcAft>
                        <a:buNone/>
                      </a:pPr>
                      <a:r>
                        <a:rPr lang="en-GB" sz="900"/>
                        <a:t>Alcance</a:t>
                      </a:r>
                      <a:endParaRPr sz="900"/>
                    </a:p>
                  </a:txBody>
                  <a:tcPr marT="91425" marB="91425" marR="91425" marL="91425"/>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tc>
                <a:tc>
                  <a:txBody>
                    <a:bodyPr/>
                    <a:lstStyle/>
                    <a:p>
                      <a:pPr indent="0" lvl="0" marL="0" rtl="0" algn="l">
                        <a:spcBef>
                          <a:spcPts val="0"/>
                        </a:spcBef>
                        <a:spcAft>
                          <a:spcPts val="0"/>
                        </a:spcAft>
                        <a:buNone/>
                      </a:pPr>
                      <a:r>
                        <a:rPr lang="en-GB" sz="900"/>
                        <a:t>Hipótesis de Trabajo</a:t>
                      </a:r>
                      <a:endParaRPr sz="900"/>
                    </a:p>
                  </a:txBody>
                  <a:tcPr marT="91425" marB="91425" marR="91425" marL="91425"/>
                </a:tc>
                <a:tc>
                  <a:txBody>
                    <a:bodyPr/>
                    <a:lstStyle/>
                    <a:p>
                      <a:pPr indent="0" lvl="0" marL="0" rtl="0" algn="l">
                        <a:spcBef>
                          <a:spcPts val="0"/>
                        </a:spcBef>
                        <a:spcAft>
                          <a:spcPts val="0"/>
                        </a:spcAft>
                        <a:buNone/>
                      </a:pPr>
                      <a:r>
                        <a:rPr lang="en-GB" sz="900"/>
                        <a:t>Resultados Esperados</a:t>
                      </a:r>
                      <a:endParaRPr sz="900"/>
                    </a:p>
                  </a:txBody>
                  <a:tcPr marT="91425" marB="91425" marR="91425" marL="91425"/>
                </a:tc>
              </a:tr>
            </a:tbl>
          </a:graphicData>
        </a:graphic>
      </p:graphicFrame>
      <p:sp>
        <p:nvSpPr>
          <p:cNvPr id="207" name="Google Shape;207;g8c1d6f025c_0_234"/>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Estado del Arte</a:t>
            </a:r>
            <a:endParaRPr b="1" sz="3300">
              <a:solidFill>
                <a:schemeClr val="dk1"/>
              </a:solidFill>
              <a:latin typeface="Calibri"/>
              <a:ea typeface="Calibri"/>
              <a:cs typeface="Calibri"/>
              <a:sym typeface="Calibri"/>
            </a:endParaRPr>
          </a:p>
        </p:txBody>
      </p:sp>
      <p:sp>
        <p:nvSpPr>
          <p:cNvPr id="208" name="Google Shape;208;g8c1d6f025c_0_234"/>
          <p:cNvSpPr/>
          <p:nvPr/>
        </p:nvSpPr>
        <p:spPr>
          <a:xfrm>
            <a:off x="118275" y="2272150"/>
            <a:ext cx="1568592" cy="966600"/>
          </a:xfrm>
          <a:prstGeom prst="cloud">
            <a:avLst/>
          </a:prstGeom>
          <a:gradFill>
            <a:gsLst>
              <a:gs pos="0">
                <a:srgbClr val="9AC2DA"/>
              </a:gs>
              <a:gs pos="100000">
                <a:srgbClr val="4984A8"/>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Grupo de Control</a:t>
            </a:r>
            <a:endParaRPr/>
          </a:p>
        </p:txBody>
      </p:sp>
      <p:sp>
        <p:nvSpPr>
          <p:cNvPr id="209" name="Google Shape;209;g8c1d6f025c_0_234"/>
          <p:cNvSpPr/>
          <p:nvPr/>
        </p:nvSpPr>
        <p:spPr>
          <a:xfrm>
            <a:off x="3397938" y="2323900"/>
            <a:ext cx="1047000" cy="863100"/>
          </a:xfrm>
          <a:prstGeom prst="foldedCorner">
            <a:avLst>
              <a:gd fmla="val 16667" name="adj"/>
            </a:avLst>
          </a:prstGeom>
          <a:gradFill>
            <a:gsLst>
              <a:gs pos="0">
                <a:srgbClr val="9AC2DA"/>
              </a:gs>
              <a:gs pos="100000">
                <a:srgbClr val="4984A8"/>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7 artículos</a:t>
            </a:r>
            <a:endParaRPr/>
          </a:p>
        </p:txBody>
      </p:sp>
      <p:pic>
        <p:nvPicPr>
          <p:cNvPr id="210" name="Google Shape;210;g8c1d6f025c_0_234"/>
          <p:cNvPicPr preferRelativeResize="0"/>
          <p:nvPr/>
        </p:nvPicPr>
        <p:blipFill>
          <a:blip r:embed="rId5">
            <a:alphaModFix/>
          </a:blip>
          <a:stretch>
            <a:fillRect/>
          </a:stretch>
        </p:blipFill>
        <p:spPr>
          <a:xfrm>
            <a:off x="118275" y="3278575"/>
            <a:ext cx="4453726" cy="2798900"/>
          </a:xfrm>
          <a:prstGeom prst="rect">
            <a:avLst/>
          </a:prstGeom>
          <a:noFill/>
          <a:ln>
            <a:noFill/>
          </a:ln>
        </p:spPr>
      </p:pic>
      <p:sp>
        <p:nvSpPr>
          <p:cNvPr id="211" name="Google Shape;211;g8c1d6f025c_0_234"/>
          <p:cNvSpPr txBox="1"/>
          <p:nvPr/>
        </p:nvSpPr>
        <p:spPr>
          <a:xfrm>
            <a:off x="4752275" y="2272150"/>
            <a:ext cx="4137300" cy="30000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None/>
            </a:pPr>
            <a:r>
              <a:rPr b="1" lang="en-GB" sz="1200">
                <a:latin typeface="Lato"/>
                <a:ea typeface="Lato"/>
                <a:cs typeface="Lato"/>
                <a:sym typeface="Lato"/>
              </a:rPr>
              <a:t>ALL ( ( "remote areas"  OR  "rural areas"  OR  "remote locations"  OR  "forest"  OR  "tropical rainforest"  OR  "thick jungles"  OR  "geographically large"  OR  "farm area"  OR  "agricultural environment"  OR  "top of a mountain" )  AND  ( "network model"  OR  "networking technologies"  OR  "wireless network"  OR  "telecommunication networks"  OR  "monitoring system" )  AND  ( "wireless connectivity"  OR  "rural connectivity"  OR  "network connectivity"  OR  "long-range communication"  OR  "health assistance"  OR  "low-cost network" )  AND  ( "accessibility problems"  OR  "lack of electricity"  OR  "low concentration of population"  OR  "difficult access"  OR  "forest fire"  OR  "climate change"  OR  "environment constraints"  OR  "limited energy" ) ) </a:t>
            </a:r>
            <a:endParaRPr b="1" sz="1200">
              <a:latin typeface="Lato"/>
              <a:ea typeface="Lato"/>
              <a:cs typeface="Lato"/>
              <a:sym typeface="Lato"/>
            </a:endParaRPr>
          </a:p>
        </p:txBody>
      </p:sp>
      <p:sp>
        <p:nvSpPr>
          <p:cNvPr id="212" name="Google Shape;212;g8c1d6f025c_0_234"/>
          <p:cNvSpPr/>
          <p:nvPr/>
        </p:nvSpPr>
        <p:spPr>
          <a:xfrm>
            <a:off x="2145200" y="2530600"/>
            <a:ext cx="794400" cy="449700"/>
          </a:xfrm>
          <a:prstGeom prst="rightArrow">
            <a:avLst>
              <a:gd fmla="val 50000" name="adj1"/>
              <a:gd fmla="val 50000" name="adj2"/>
            </a:avLst>
          </a:prstGeom>
          <a:solidFill>
            <a:srgbClr val="1C458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8c1d6f025c_0_234"/>
          <p:cNvSpPr txBox="1"/>
          <p:nvPr/>
        </p:nvSpPr>
        <p:spPr>
          <a:xfrm>
            <a:off x="747488" y="1674075"/>
            <a:ext cx="3195300" cy="52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Lato"/>
                <a:ea typeface="Lato"/>
                <a:cs typeface="Lato"/>
                <a:sym typeface="Lato"/>
              </a:rPr>
              <a:t>M</a:t>
            </a:r>
            <a:r>
              <a:rPr lang="en-GB">
                <a:latin typeface="Lato"/>
                <a:ea typeface="Lato"/>
                <a:cs typeface="Lato"/>
                <a:sym typeface="Lato"/>
              </a:rPr>
              <a:t>etodología propuesta por Barbara Kitchenham</a:t>
            </a:r>
            <a:endParaRPr>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8c1d6f025c_2_12"/>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220" name="Google Shape;220;g8c1d6f025c_2_12"/>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221" name="Google Shape;221;g8c1d6f025c_2_12"/>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222" name="Google Shape;222;g8c1d6f025c_2_12"/>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tc>
                <a:tc>
                  <a:txBody>
                    <a:bodyPr/>
                    <a:lstStyle/>
                    <a:p>
                      <a:pPr indent="0" lvl="0" marL="0" rtl="0" algn="l">
                        <a:spcBef>
                          <a:spcPts val="0"/>
                        </a:spcBef>
                        <a:spcAft>
                          <a:spcPts val="0"/>
                        </a:spcAft>
                        <a:buNone/>
                      </a:pPr>
                      <a:r>
                        <a:rPr lang="en-GB" sz="900"/>
                        <a:t>Planteamiento del Problema</a:t>
                      </a:r>
                      <a:endParaRPr sz="900"/>
                    </a:p>
                  </a:txBody>
                  <a:tcPr marT="91425" marB="91425" marR="91425" marL="91425"/>
                </a:tc>
                <a:tc>
                  <a:txBody>
                    <a:bodyPr/>
                    <a:lstStyle/>
                    <a:p>
                      <a:pPr indent="0" lvl="0" marL="0" rtl="0" algn="l">
                        <a:spcBef>
                          <a:spcPts val="0"/>
                        </a:spcBef>
                        <a:spcAft>
                          <a:spcPts val="0"/>
                        </a:spcAft>
                        <a:buNone/>
                      </a:pPr>
                      <a:r>
                        <a:rPr lang="en-GB" sz="900"/>
                        <a:t>Estado del Arte</a:t>
                      </a:r>
                      <a:endParaRPr sz="900"/>
                    </a:p>
                  </a:txBody>
                  <a:tcPr marT="91425" marB="91425" marR="91425" marL="91425">
                    <a:solidFill>
                      <a:srgbClr val="93C47D"/>
                    </a:solidFill>
                  </a:tcPr>
                </a:tc>
                <a:tc>
                  <a:txBody>
                    <a:bodyPr/>
                    <a:lstStyle/>
                    <a:p>
                      <a:pPr indent="0" lvl="0" marL="0" rtl="0" algn="l">
                        <a:spcBef>
                          <a:spcPts val="0"/>
                        </a:spcBef>
                        <a:spcAft>
                          <a:spcPts val="0"/>
                        </a:spcAft>
                        <a:buNone/>
                      </a:pPr>
                      <a:r>
                        <a:rPr lang="en-GB" sz="900"/>
                        <a:t>Solución Propuesta</a:t>
                      </a:r>
                      <a:endParaRPr sz="900"/>
                    </a:p>
                  </a:txBody>
                  <a:tcPr marT="91425" marB="91425" marR="91425" marL="91425"/>
                </a:tc>
                <a:tc>
                  <a:txBody>
                    <a:bodyPr/>
                    <a:lstStyle/>
                    <a:p>
                      <a:pPr indent="0" lvl="0" marL="0" rtl="0" algn="l">
                        <a:spcBef>
                          <a:spcPts val="0"/>
                        </a:spcBef>
                        <a:spcAft>
                          <a:spcPts val="0"/>
                        </a:spcAft>
                        <a:buNone/>
                      </a:pPr>
                      <a:r>
                        <a:rPr lang="en-GB" sz="900"/>
                        <a:t>Validación de la Solución</a:t>
                      </a:r>
                      <a:endParaRPr sz="900"/>
                    </a:p>
                  </a:txBody>
                  <a:tcPr marT="91425" marB="91425" marR="91425" marL="91425"/>
                </a:tc>
                <a:tc>
                  <a:txBody>
                    <a:bodyPr/>
                    <a:lstStyle/>
                    <a:p>
                      <a:pPr indent="0" lvl="0" marL="0" rtl="0" algn="l">
                        <a:spcBef>
                          <a:spcPts val="0"/>
                        </a:spcBef>
                        <a:spcAft>
                          <a:spcPts val="0"/>
                        </a:spcAft>
                        <a:buNone/>
                      </a:pPr>
                      <a:r>
                        <a:rPr lang="en-GB" sz="900"/>
                        <a:t>Alcance</a:t>
                      </a:r>
                      <a:endParaRPr sz="900"/>
                    </a:p>
                  </a:txBody>
                  <a:tcPr marT="91425" marB="91425" marR="91425" marL="91425"/>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tc>
                <a:tc>
                  <a:txBody>
                    <a:bodyPr/>
                    <a:lstStyle/>
                    <a:p>
                      <a:pPr indent="0" lvl="0" marL="0" rtl="0" algn="l">
                        <a:spcBef>
                          <a:spcPts val="0"/>
                        </a:spcBef>
                        <a:spcAft>
                          <a:spcPts val="0"/>
                        </a:spcAft>
                        <a:buNone/>
                      </a:pPr>
                      <a:r>
                        <a:rPr lang="en-GB" sz="900"/>
                        <a:t>Hipótesis de Trabajo</a:t>
                      </a:r>
                      <a:endParaRPr sz="900"/>
                    </a:p>
                  </a:txBody>
                  <a:tcPr marT="91425" marB="91425" marR="91425" marL="91425"/>
                </a:tc>
                <a:tc>
                  <a:txBody>
                    <a:bodyPr/>
                    <a:lstStyle/>
                    <a:p>
                      <a:pPr indent="0" lvl="0" marL="0" rtl="0" algn="l">
                        <a:spcBef>
                          <a:spcPts val="0"/>
                        </a:spcBef>
                        <a:spcAft>
                          <a:spcPts val="0"/>
                        </a:spcAft>
                        <a:buNone/>
                      </a:pPr>
                      <a:r>
                        <a:rPr lang="en-GB" sz="900"/>
                        <a:t>Resultados Esperados</a:t>
                      </a:r>
                      <a:endParaRPr sz="900"/>
                    </a:p>
                  </a:txBody>
                  <a:tcPr marT="91425" marB="91425" marR="91425" marL="91425"/>
                </a:tc>
              </a:tr>
            </a:tbl>
          </a:graphicData>
        </a:graphic>
      </p:graphicFrame>
      <p:sp>
        <p:nvSpPr>
          <p:cNvPr id="223" name="Google Shape;223;g8c1d6f025c_2_12"/>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Estado del Arte</a:t>
            </a:r>
            <a:endParaRPr b="1" sz="3300">
              <a:solidFill>
                <a:schemeClr val="dk1"/>
              </a:solidFill>
              <a:latin typeface="Calibri"/>
              <a:ea typeface="Calibri"/>
              <a:cs typeface="Calibri"/>
              <a:sym typeface="Calibri"/>
            </a:endParaRPr>
          </a:p>
        </p:txBody>
      </p:sp>
      <p:sp>
        <p:nvSpPr>
          <p:cNvPr id="224" name="Google Shape;224;g8c1d6f025c_2_12"/>
          <p:cNvSpPr/>
          <p:nvPr/>
        </p:nvSpPr>
        <p:spPr>
          <a:xfrm>
            <a:off x="2105075" y="2124325"/>
            <a:ext cx="1617732" cy="943596"/>
          </a:xfrm>
          <a:prstGeom prst="cloud">
            <a:avLst/>
          </a:prstGeom>
          <a:gradFill>
            <a:gsLst>
              <a:gs pos="0">
                <a:srgbClr val="DFE9FB"/>
              </a:gs>
              <a:gs pos="100000">
                <a:srgbClr val="6E9BE7"/>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Cadena de búsqueda</a:t>
            </a:r>
            <a:endParaRPr/>
          </a:p>
        </p:txBody>
      </p:sp>
      <p:sp>
        <p:nvSpPr>
          <p:cNvPr id="225" name="Google Shape;225;g8c1d6f025c_2_12"/>
          <p:cNvSpPr/>
          <p:nvPr/>
        </p:nvSpPr>
        <p:spPr>
          <a:xfrm>
            <a:off x="4625050" y="2003525"/>
            <a:ext cx="2439450" cy="1185192"/>
          </a:xfrm>
          <a:prstGeom prst="irregularSeal1">
            <a:avLst/>
          </a:prstGeom>
          <a:gradFill>
            <a:gsLst>
              <a:gs pos="0">
                <a:srgbClr val="F5D0D0"/>
              </a:gs>
              <a:gs pos="100000">
                <a:srgbClr val="D96868"/>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94 Resultados</a:t>
            </a:r>
            <a:endParaRPr/>
          </a:p>
        </p:txBody>
      </p:sp>
      <p:sp>
        <p:nvSpPr>
          <p:cNvPr id="226" name="Google Shape;226;g8c1d6f025c_2_12"/>
          <p:cNvSpPr/>
          <p:nvPr/>
        </p:nvSpPr>
        <p:spPr>
          <a:xfrm>
            <a:off x="2079475" y="3428600"/>
            <a:ext cx="4878900" cy="1250100"/>
          </a:xfrm>
          <a:prstGeom prst="ribbon2">
            <a:avLst>
              <a:gd fmla="val 16667" name="adj1"/>
              <a:gd fmla="val 50000" name="adj2"/>
            </a:avLst>
          </a:prstGeom>
          <a:gradFill>
            <a:gsLst>
              <a:gs pos="0">
                <a:srgbClr val="FDECDB"/>
              </a:gs>
              <a:gs pos="100000">
                <a:srgbClr val="F0A96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A</a:t>
            </a:r>
            <a:r>
              <a:rPr lang="en-GB"/>
              <a:t>nálisis de los títulos y resúmenes de los artículos a través de una validación cruzada entre tres investigadores</a:t>
            </a:r>
            <a:endParaRPr/>
          </a:p>
        </p:txBody>
      </p:sp>
      <p:sp>
        <p:nvSpPr>
          <p:cNvPr id="227" name="Google Shape;227;g8c1d6f025c_2_12"/>
          <p:cNvSpPr/>
          <p:nvPr/>
        </p:nvSpPr>
        <p:spPr>
          <a:xfrm>
            <a:off x="1185450" y="4867350"/>
            <a:ext cx="2363700" cy="1250100"/>
          </a:xfrm>
          <a:prstGeom prst="star5">
            <a:avLst>
              <a:gd fmla="val 19098" name="adj"/>
              <a:gd fmla="val 105146" name="hf"/>
              <a:gd fmla="val 110557" name="vf"/>
            </a:avLst>
          </a:prstGeom>
          <a:gradFill>
            <a:gsLst>
              <a:gs pos="0">
                <a:srgbClr val="FFF6DB"/>
              </a:gs>
              <a:gs pos="100000">
                <a:srgbClr val="FAD2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19 Artículos</a:t>
            </a:r>
            <a:endParaRPr sz="1300"/>
          </a:p>
        </p:txBody>
      </p:sp>
      <p:sp>
        <p:nvSpPr>
          <p:cNvPr id="228" name="Google Shape;228;g8c1d6f025c_2_12"/>
          <p:cNvSpPr/>
          <p:nvPr/>
        </p:nvSpPr>
        <p:spPr>
          <a:xfrm>
            <a:off x="3841225" y="5006500"/>
            <a:ext cx="1786200" cy="1093200"/>
          </a:xfrm>
          <a:prstGeom prst="rightArrow">
            <a:avLst>
              <a:gd fmla="val 50000" name="adj1"/>
              <a:gd fmla="val 50000" name="adj2"/>
            </a:avLst>
          </a:prstGeom>
          <a:gradFill>
            <a:gsLst>
              <a:gs pos="0">
                <a:srgbClr val="F2F2F2"/>
              </a:gs>
              <a:gs pos="100000">
                <a:srgbClr val="A6A6A6"/>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300"/>
              <a:t>Criterios de Inclusión y Exclusión</a:t>
            </a:r>
            <a:endParaRPr sz="1300"/>
          </a:p>
        </p:txBody>
      </p:sp>
      <p:sp>
        <p:nvSpPr>
          <p:cNvPr id="229" name="Google Shape;229;g8c1d6f025c_2_12"/>
          <p:cNvSpPr/>
          <p:nvPr/>
        </p:nvSpPr>
        <p:spPr>
          <a:xfrm>
            <a:off x="6106050" y="4763850"/>
            <a:ext cx="1852500" cy="1457100"/>
          </a:xfrm>
          <a:prstGeom prst="diamond">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11 Artículos</a:t>
            </a:r>
            <a:endParaRPr/>
          </a:p>
        </p:txBody>
      </p:sp>
      <p:sp>
        <p:nvSpPr>
          <p:cNvPr id="230" name="Google Shape;230;g8c1d6f025c_2_12"/>
          <p:cNvSpPr/>
          <p:nvPr/>
        </p:nvSpPr>
        <p:spPr>
          <a:xfrm>
            <a:off x="3855025" y="2371263"/>
            <a:ext cx="637800" cy="449700"/>
          </a:xfrm>
          <a:prstGeom prst="rightArrow">
            <a:avLst>
              <a:gd fmla="val 50000" name="adj1"/>
              <a:gd fmla="val 50000" name="adj2"/>
            </a:avLst>
          </a:prstGeom>
          <a:gradFill>
            <a:gsLst>
              <a:gs pos="0">
                <a:srgbClr val="424242"/>
              </a:gs>
              <a:gs pos="100000">
                <a:srgbClr val="01010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
                                        <p:tgtEl>
                                          <p:spTgt spid="224"/>
                                        </p:tgtEl>
                                      </p:cBhvr>
                                    </p:animEffect>
                                  </p:childTnLst>
                                </p:cTn>
                              </p:par>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8c1d6f025c_2_53"/>
          <p:cNvSpPr txBox="1"/>
          <p:nvPr>
            <p:ph idx="12" type="sldNum"/>
          </p:nvPr>
        </p:nvSpPr>
        <p:spPr>
          <a:xfrm>
            <a:off x="8536302" y="6333134"/>
            <a:ext cx="548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GB" sz="1500"/>
              <a:t>‹#›</a:t>
            </a:fld>
            <a:endParaRPr b="1" sz="1500"/>
          </a:p>
        </p:txBody>
      </p:sp>
      <p:pic>
        <p:nvPicPr>
          <p:cNvPr id="237" name="Google Shape;237;g8c1d6f025c_2_53"/>
          <p:cNvPicPr preferRelativeResize="0"/>
          <p:nvPr/>
        </p:nvPicPr>
        <p:blipFill rotWithShape="1">
          <a:blip r:embed="rId3">
            <a:alphaModFix/>
          </a:blip>
          <a:srcRect b="0" l="7994" r="7402" t="0"/>
          <a:stretch/>
        </p:blipFill>
        <p:spPr>
          <a:xfrm>
            <a:off x="8442100" y="0"/>
            <a:ext cx="701900" cy="637754"/>
          </a:xfrm>
          <a:prstGeom prst="rect">
            <a:avLst/>
          </a:prstGeom>
          <a:noFill/>
          <a:ln>
            <a:noFill/>
          </a:ln>
        </p:spPr>
      </p:pic>
      <p:pic>
        <p:nvPicPr>
          <p:cNvPr id="238" name="Google Shape;238;g8c1d6f025c_2_53"/>
          <p:cNvPicPr preferRelativeResize="0"/>
          <p:nvPr/>
        </p:nvPicPr>
        <p:blipFill>
          <a:blip r:embed="rId4">
            <a:alphaModFix/>
          </a:blip>
          <a:stretch>
            <a:fillRect/>
          </a:stretch>
        </p:blipFill>
        <p:spPr>
          <a:xfrm>
            <a:off x="0" y="0"/>
            <a:ext cx="637750" cy="637750"/>
          </a:xfrm>
          <a:prstGeom prst="rect">
            <a:avLst/>
          </a:prstGeom>
          <a:noFill/>
          <a:ln>
            <a:noFill/>
          </a:ln>
        </p:spPr>
      </p:pic>
      <p:graphicFrame>
        <p:nvGraphicFramePr>
          <p:cNvPr id="239" name="Google Shape;239;g8c1d6f025c_2_53"/>
          <p:cNvGraphicFramePr/>
          <p:nvPr/>
        </p:nvGraphicFramePr>
        <p:xfrm>
          <a:off x="0" y="6427500"/>
          <a:ext cx="3000000" cy="3000000"/>
        </p:xfrm>
        <a:graphic>
          <a:graphicData uri="http://schemas.openxmlformats.org/drawingml/2006/table">
            <a:tbl>
              <a:tblPr>
                <a:noFill/>
                <a:tableStyleId>{12D1448D-01C8-441B-B530-740FDBB1F54B}</a:tableStyleId>
              </a:tblPr>
              <a:tblGrid>
                <a:gridCol w="973150"/>
                <a:gridCol w="973150"/>
                <a:gridCol w="973150"/>
                <a:gridCol w="973150"/>
                <a:gridCol w="973150"/>
                <a:gridCol w="973150"/>
                <a:gridCol w="973150"/>
                <a:gridCol w="973150"/>
                <a:gridCol w="973150"/>
              </a:tblGrid>
              <a:tr h="396200">
                <a:tc>
                  <a:txBody>
                    <a:bodyPr/>
                    <a:lstStyle/>
                    <a:p>
                      <a:pPr indent="0" lvl="0" marL="0" rtl="0" algn="l">
                        <a:spcBef>
                          <a:spcPts val="0"/>
                        </a:spcBef>
                        <a:spcAft>
                          <a:spcPts val="0"/>
                        </a:spcAft>
                        <a:buNone/>
                      </a:pPr>
                      <a:r>
                        <a:rPr lang="en-GB" sz="900"/>
                        <a:t>Antecedentes</a:t>
                      </a:r>
                      <a:endParaRPr sz="900"/>
                    </a:p>
                  </a:txBody>
                  <a:tcPr marT="91425" marB="91425" marR="91425" marL="91425"/>
                </a:tc>
                <a:tc>
                  <a:txBody>
                    <a:bodyPr/>
                    <a:lstStyle/>
                    <a:p>
                      <a:pPr indent="0" lvl="0" marL="0" rtl="0" algn="l">
                        <a:spcBef>
                          <a:spcPts val="0"/>
                        </a:spcBef>
                        <a:spcAft>
                          <a:spcPts val="0"/>
                        </a:spcAft>
                        <a:buNone/>
                      </a:pPr>
                      <a:r>
                        <a:rPr lang="en-GB" sz="900"/>
                        <a:t>Planteamiento del Problema</a:t>
                      </a:r>
                      <a:endParaRPr sz="900"/>
                    </a:p>
                  </a:txBody>
                  <a:tcPr marT="91425" marB="91425" marR="91425" marL="91425"/>
                </a:tc>
                <a:tc>
                  <a:txBody>
                    <a:bodyPr/>
                    <a:lstStyle/>
                    <a:p>
                      <a:pPr indent="0" lvl="0" marL="0" rtl="0" algn="l">
                        <a:spcBef>
                          <a:spcPts val="0"/>
                        </a:spcBef>
                        <a:spcAft>
                          <a:spcPts val="0"/>
                        </a:spcAft>
                        <a:buNone/>
                      </a:pPr>
                      <a:r>
                        <a:rPr lang="en-GB" sz="900"/>
                        <a:t>Estado del Arte</a:t>
                      </a:r>
                      <a:endParaRPr sz="900"/>
                    </a:p>
                  </a:txBody>
                  <a:tcPr marT="91425" marB="91425" marR="91425" marL="91425">
                    <a:solidFill>
                      <a:srgbClr val="93C47D"/>
                    </a:solidFill>
                  </a:tcPr>
                </a:tc>
                <a:tc>
                  <a:txBody>
                    <a:bodyPr/>
                    <a:lstStyle/>
                    <a:p>
                      <a:pPr indent="0" lvl="0" marL="0" rtl="0" algn="l">
                        <a:spcBef>
                          <a:spcPts val="0"/>
                        </a:spcBef>
                        <a:spcAft>
                          <a:spcPts val="0"/>
                        </a:spcAft>
                        <a:buNone/>
                      </a:pPr>
                      <a:r>
                        <a:rPr lang="en-GB" sz="900"/>
                        <a:t>Solución Propuesta</a:t>
                      </a:r>
                      <a:endParaRPr sz="900"/>
                    </a:p>
                  </a:txBody>
                  <a:tcPr marT="91425" marB="91425" marR="91425" marL="91425"/>
                </a:tc>
                <a:tc>
                  <a:txBody>
                    <a:bodyPr/>
                    <a:lstStyle/>
                    <a:p>
                      <a:pPr indent="0" lvl="0" marL="0" rtl="0" algn="l">
                        <a:spcBef>
                          <a:spcPts val="0"/>
                        </a:spcBef>
                        <a:spcAft>
                          <a:spcPts val="0"/>
                        </a:spcAft>
                        <a:buNone/>
                      </a:pPr>
                      <a:r>
                        <a:rPr lang="en-GB" sz="900"/>
                        <a:t>Validación de la Solución</a:t>
                      </a:r>
                      <a:endParaRPr sz="900"/>
                    </a:p>
                  </a:txBody>
                  <a:tcPr marT="91425" marB="91425" marR="91425" marL="91425"/>
                </a:tc>
                <a:tc>
                  <a:txBody>
                    <a:bodyPr/>
                    <a:lstStyle/>
                    <a:p>
                      <a:pPr indent="0" lvl="0" marL="0" rtl="0" algn="l">
                        <a:spcBef>
                          <a:spcPts val="0"/>
                        </a:spcBef>
                        <a:spcAft>
                          <a:spcPts val="0"/>
                        </a:spcAft>
                        <a:buNone/>
                      </a:pPr>
                      <a:r>
                        <a:rPr lang="en-GB" sz="900"/>
                        <a:t>Alcance</a:t>
                      </a:r>
                      <a:endParaRPr sz="900"/>
                    </a:p>
                  </a:txBody>
                  <a:tcPr marT="91425" marB="91425" marR="91425" marL="91425"/>
                </a:tc>
                <a:tc>
                  <a:txBody>
                    <a:bodyPr/>
                    <a:lstStyle/>
                    <a:p>
                      <a:pPr indent="0" lvl="0" marL="0" rtl="0" algn="l">
                        <a:spcBef>
                          <a:spcPts val="0"/>
                        </a:spcBef>
                        <a:spcAft>
                          <a:spcPts val="0"/>
                        </a:spcAft>
                        <a:buNone/>
                      </a:pPr>
                      <a:r>
                        <a:rPr lang="en-GB" sz="900"/>
                        <a:t>Metodología de la Investigación</a:t>
                      </a:r>
                      <a:endParaRPr sz="900"/>
                    </a:p>
                  </a:txBody>
                  <a:tcPr marT="91425" marB="91425" marR="91425" marL="91425"/>
                </a:tc>
                <a:tc>
                  <a:txBody>
                    <a:bodyPr/>
                    <a:lstStyle/>
                    <a:p>
                      <a:pPr indent="0" lvl="0" marL="0" rtl="0" algn="l">
                        <a:spcBef>
                          <a:spcPts val="0"/>
                        </a:spcBef>
                        <a:spcAft>
                          <a:spcPts val="0"/>
                        </a:spcAft>
                        <a:buNone/>
                      </a:pPr>
                      <a:r>
                        <a:rPr lang="en-GB" sz="900"/>
                        <a:t>Hipótesis de Trabajo</a:t>
                      </a:r>
                      <a:endParaRPr sz="900"/>
                    </a:p>
                  </a:txBody>
                  <a:tcPr marT="91425" marB="91425" marR="91425" marL="91425"/>
                </a:tc>
                <a:tc>
                  <a:txBody>
                    <a:bodyPr/>
                    <a:lstStyle/>
                    <a:p>
                      <a:pPr indent="0" lvl="0" marL="0" rtl="0" algn="l">
                        <a:spcBef>
                          <a:spcPts val="0"/>
                        </a:spcBef>
                        <a:spcAft>
                          <a:spcPts val="0"/>
                        </a:spcAft>
                        <a:buNone/>
                      </a:pPr>
                      <a:r>
                        <a:rPr lang="en-GB" sz="900"/>
                        <a:t>Resultados Esperados</a:t>
                      </a:r>
                      <a:endParaRPr sz="900"/>
                    </a:p>
                  </a:txBody>
                  <a:tcPr marT="91425" marB="91425" marR="91425" marL="91425"/>
                </a:tc>
              </a:tr>
            </a:tbl>
          </a:graphicData>
        </a:graphic>
      </p:graphicFrame>
      <p:sp>
        <p:nvSpPr>
          <p:cNvPr id="240" name="Google Shape;240;g8c1d6f025c_2_53"/>
          <p:cNvSpPr txBox="1"/>
          <p:nvPr/>
        </p:nvSpPr>
        <p:spPr>
          <a:xfrm>
            <a:off x="727650" y="827300"/>
            <a:ext cx="6627900" cy="7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3300">
                <a:solidFill>
                  <a:schemeClr val="dk1"/>
                </a:solidFill>
                <a:latin typeface="Calibri"/>
                <a:ea typeface="Calibri"/>
                <a:cs typeface="Calibri"/>
                <a:sym typeface="Calibri"/>
              </a:rPr>
              <a:t>Estado del Arte</a:t>
            </a:r>
            <a:endParaRPr b="1" sz="3300">
              <a:solidFill>
                <a:schemeClr val="dk1"/>
              </a:solidFill>
              <a:latin typeface="Calibri"/>
              <a:ea typeface="Calibri"/>
              <a:cs typeface="Calibri"/>
              <a:sym typeface="Calibri"/>
            </a:endParaRPr>
          </a:p>
        </p:txBody>
      </p:sp>
      <p:graphicFrame>
        <p:nvGraphicFramePr>
          <p:cNvPr id="241" name="Google Shape;241;g8c1d6f025c_2_53"/>
          <p:cNvGraphicFramePr/>
          <p:nvPr/>
        </p:nvGraphicFramePr>
        <p:xfrm>
          <a:off x="819438" y="1790000"/>
          <a:ext cx="3000000" cy="3000000"/>
        </p:xfrm>
        <a:graphic>
          <a:graphicData uri="http://schemas.openxmlformats.org/drawingml/2006/table">
            <a:tbl>
              <a:tblPr>
                <a:noFill/>
                <a:tableStyleId>{508F2096-2C29-468E-8DC0-9E0CE45E4392}</a:tableStyleId>
              </a:tblPr>
              <a:tblGrid>
                <a:gridCol w="1746125"/>
                <a:gridCol w="954275"/>
                <a:gridCol w="994900"/>
                <a:gridCol w="791850"/>
                <a:gridCol w="1268975"/>
              </a:tblGrid>
              <a:tr h="704850">
                <a:tc>
                  <a:txBody>
                    <a:bodyPr/>
                    <a:lstStyle/>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0"/>
                        </a:spcAft>
                        <a:buNone/>
                      </a:pPr>
                      <a:r>
                        <a:rPr b="1" lang="en-GB" sz="1200">
                          <a:latin typeface="Times New Roman"/>
                          <a:ea typeface="Times New Roman"/>
                          <a:cs typeface="Times New Roman"/>
                          <a:sym typeface="Times New Roman"/>
                        </a:rPr>
                        <a:t>IEEE 802.11</a:t>
                      </a:r>
                      <a:endParaRPr b="1" sz="1200">
                        <a:latin typeface="Times New Roman"/>
                        <a:ea typeface="Times New Roman"/>
                        <a:cs typeface="Times New Roman"/>
                        <a:sym typeface="Times New Roman"/>
                      </a:endParaRPr>
                    </a:p>
                    <a:p>
                      <a:pPr indent="0" lvl="0" marL="0" rtl="0" algn="ctr">
                        <a:lnSpc>
                          <a:spcPct val="115000"/>
                        </a:lnSpc>
                        <a:spcBef>
                          <a:spcPts val="1200"/>
                        </a:spcBef>
                        <a:spcAft>
                          <a:spcPts val="0"/>
                        </a:spcAft>
                        <a:buNone/>
                      </a:pPr>
                      <a:r>
                        <a:rPr b="1" lang="en-GB" sz="1200">
                          <a:latin typeface="Times New Roman"/>
                          <a:ea typeface="Times New Roman"/>
                          <a:cs typeface="Times New Roman"/>
                          <a:sym typeface="Times New Roman"/>
                        </a:rPr>
                        <a:t>WIFI</a:t>
                      </a:r>
                      <a:endParaRPr b="1"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0"/>
                        </a:spcAft>
                        <a:buNone/>
                      </a:pPr>
                      <a:r>
                        <a:rPr b="1" lang="en-GB" sz="1200">
                          <a:latin typeface="Times New Roman"/>
                          <a:ea typeface="Times New Roman"/>
                          <a:cs typeface="Times New Roman"/>
                          <a:sym typeface="Times New Roman"/>
                        </a:rPr>
                        <a:t>Tecnologías LPWAN</a:t>
                      </a:r>
                      <a:endParaRPr b="1"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0"/>
                        </a:spcAft>
                        <a:buNone/>
                      </a:pPr>
                      <a:r>
                        <a:rPr b="1" lang="en-GB" sz="1200">
                          <a:latin typeface="Times New Roman"/>
                          <a:ea typeface="Times New Roman"/>
                          <a:cs typeface="Times New Roman"/>
                          <a:sym typeface="Times New Roman"/>
                        </a:rPr>
                        <a:t>WSAN</a:t>
                      </a:r>
                      <a:endParaRPr b="1"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0"/>
                        </a:spcAft>
                        <a:buNone/>
                      </a:pPr>
                      <a:r>
                        <a:rPr b="1" lang="en-GB" sz="1200">
                          <a:latin typeface="Times New Roman"/>
                          <a:ea typeface="Times New Roman"/>
                          <a:cs typeface="Times New Roman"/>
                          <a:sym typeface="Times New Roman"/>
                        </a:rPr>
                        <a:t>Uso de drones</a:t>
                      </a:r>
                      <a:endParaRPr b="1"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466725">
                <a:tc>
                  <a:txBody>
                    <a:bodyPr/>
                    <a:lstStyle/>
                    <a:p>
                      <a:pPr indent="0" lvl="0" marL="0" rtl="0" algn="ctr">
                        <a:lnSpc>
                          <a:spcPct val="115000"/>
                        </a:lnSpc>
                        <a:spcBef>
                          <a:spcPts val="1200"/>
                        </a:spcBef>
                        <a:spcAft>
                          <a:spcPts val="0"/>
                        </a:spcAft>
                        <a:buNone/>
                      </a:pPr>
                      <a:r>
                        <a:rPr i="1" lang="en-GB" sz="1200">
                          <a:latin typeface="Times New Roman"/>
                          <a:ea typeface="Times New Roman"/>
                          <a:cs typeface="Times New Roman"/>
                          <a:sym typeface="Times New Roman"/>
                        </a:rPr>
                        <a:t>Detección y monitoreo de incendios forestales</a:t>
                      </a:r>
                      <a:endParaRPr i="1"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c>
                  <a:txBody>
                    <a:bodyPr/>
                    <a:lstStyle/>
                    <a:p>
                      <a:pPr indent="0" lvl="0" marL="0" rtl="0" algn="ctr">
                        <a:lnSpc>
                          <a:spcPct val="115000"/>
                        </a:lnSpc>
                        <a:spcBef>
                          <a:spcPts val="1200"/>
                        </a:spcBef>
                        <a:spcAft>
                          <a:spcPts val="0"/>
                        </a:spcAft>
                        <a:buNone/>
                      </a:pPr>
                      <a:r>
                        <a:rPr lang="en-GB"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c>
                  <a:txBody>
                    <a:bodyPr/>
                    <a:lstStyle/>
                    <a:p>
                      <a:pPr indent="0" lvl="0" marL="0" rtl="0" algn="ctr">
                        <a:lnSpc>
                          <a:spcPct val="115000"/>
                        </a:lnSpc>
                        <a:spcBef>
                          <a:spcPts val="1200"/>
                        </a:spcBef>
                        <a:spcAft>
                          <a:spcPts val="0"/>
                        </a:spcAft>
                        <a:buNone/>
                      </a:pPr>
                      <a:r>
                        <a:rPr lang="en-GB" sz="1200">
                          <a:latin typeface="Times New Roman"/>
                          <a:ea typeface="Times New Roman"/>
                          <a:cs typeface="Times New Roman"/>
                          <a:sym typeface="Times New Roman"/>
                        </a:rPr>
                        <a:t>3</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c>
                  <a:txBody>
                    <a:bodyPr/>
                    <a:lstStyle/>
                    <a:p>
                      <a:pPr indent="0" lvl="0" marL="0" marR="0" rtl="0" algn="just">
                        <a:lnSpc>
                          <a:spcPct val="150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c>
                  <a:txBody>
                    <a:bodyPr/>
                    <a:lstStyle/>
                    <a:p>
                      <a:pPr indent="0" lvl="0" marL="0" rtl="0" algn="ctr">
                        <a:lnSpc>
                          <a:spcPct val="115000"/>
                        </a:lnSpc>
                        <a:spcBef>
                          <a:spcPts val="1200"/>
                        </a:spcBef>
                        <a:spcAft>
                          <a:spcPts val="0"/>
                        </a:spcAft>
                        <a:buNone/>
                      </a:pPr>
                      <a:r>
                        <a:rPr lang="en-GB" sz="1200">
                          <a:latin typeface="Times New Roman"/>
                          <a:ea typeface="Times New Roman"/>
                          <a:cs typeface="Times New Roman"/>
                          <a:sym typeface="Times New Roman"/>
                        </a:rPr>
                        <a:t>2</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r>
              <a:tr h="412750">
                <a:tc>
                  <a:txBody>
                    <a:bodyPr/>
                    <a:lstStyle/>
                    <a:p>
                      <a:pPr indent="0" lvl="0" marL="0" rtl="0" algn="ctr">
                        <a:lnSpc>
                          <a:spcPct val="115000"/>
                        </a:lnSpc>
                        <a:spcBef>
                          <a:spcPts val="1200"/>
                        </a:spcBef>
                        <a:spcAft>
                          <a:spcPts val="0"/>
                        </a:spcAft>
                        <a:buNone/>
                      </a:pPr>
                      <a:r>
                        <a:rPr i="1" lang="en-GB" sz="1200">
                          <a:latin typeface="Times New Roman"/>
                          <a:ea typeface="Times New Roman"/>
                          <a:cs typeface="Times New Roman"/>
                          <a:sym typeface="Times New Roman"/>
                        </a:rPr>
                        <a:t>Smart farming</a:t>
                      </a:r>
                      <a:endParaRPr i="1"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marR="0" rtl="0" algn="just">
                        <a:lnSpc>
                          <a:spcPct val="150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0"/>
                        </a:spcAft>
                        <a:buNone/>
                      </a:pPr>
                      <a:r>
                        <a:rPr lang="en-GB"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marR="0" rtl="0" algn="just">
                        <a:lnSpc>
                          <a:spcPct val="150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488950">
                <a:tc>
                  <a:txBody>
                    <a:bodyPr/>
                    <a:lstStyle/>
                    <a:p>
                      <a:pPr indent="0" lvl="0" marL="0" rtl="0" algn="ctr">
                        <a:lnSpc>
                          <a:spcPct val="115000"/>
                        </a:lnSpc>
                        <a:spcBef>
                          <a:spcPts val="1200"/>
                        </a:spcBef>
                        <a:spcAft>
                          <a:spcPts val="0"/>
                        </a:spcAft>
                        <a:buNone/>
                      </a:pPr>
                      <a:r>
                        <a:rPr i="1" lang="en-GB" sz="1200">
                          <a:latin typeface="Times New Roman"/>
                          <a:ea typeface="Times New Roman"/>
                          <a:cs typeface="Times New Roman"/>
                          <a:sym typeface="Times New Roman"/>
                        </a:rPr>
                        <a:t>Monitoreo ambiental</a:t>
                      </a:r>
                      <a:endParaRPr i="1"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c>
                  <a:txBody>
                    <a:bodyPr/>
                    <a:lstStyle/>
                    <a:p>
                      <a:pPr indent="0" lvl="0" marL="0" marR="0" rtl="0" algn="just">
                        <a:lnSpc>
                          <a:spcPct val="150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c>
                  <a:txBody>
                    <a:bodyPr/>
                    <a:lstStyle/>
                    <a:p>
                      <a:pPr indent="0" lvl="0" marL="0" rtl="0" algn="ctr">
                        <a:lnSpc>
                          <a:spcPct val="115000"/>
                        </a:lnSpc>
                        <a:spcBef>
                          <a:spcPts val="1200"/>
                        </a:spcBef>
                        <a:spcAft>
                          <a:spcPts val="0"/>
                        </a:spcAft>
                        <a:buNone/>
                      </a:pPr>
                      <a:r>
                        <a:rPr lang="en-GB"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c>
                  <a:txBody>
                    <a:bodyPr/>
                    <a:lstStyle/>
                    <a:p>
                      <a:pPr indent="0" lvl="0" marL="0" marR="0" rtl="0" algn="just">
                        <a:lnSpc>
                          <a:spcPct val="150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c>
                  <a:txBody>
                    <a:bodyPr/>
                    <a:lstStyle/>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r>
              <a:tr h="403225">
                <a:tc>
                  <a:txBody>
                    <a:bodyPr/>
                    <a:lstStyle/>
                    <a:p>
                      <a:pPr indent="0" lvl="0" marL="0" rtl="0" algn="ctr">
                        <a:lnSpc>
                          <a:spcPct val="115000"/>
                        </a:lnSpc>
                        <a:spcBef>
                          <a:spcPts val="1200"/>
                        </a:spcBef>
                        <a:spcAft>
                          <a:spcPts val="0"/>
                        </a:spcAft>
                        <a:buNone/>
                      </a:pPr>
                      <a:r>
                        <a:rPr i="1" lang="en-GB" sz="1200">
                          <a:latin typeface="Times New Roman"/>
                          <a:ea typeface="Times New Roman"/>
                          <a:cs typeface="Times New Roman"/>
                          <a:sym typeface="Times New Roman"/>
                        </a:rPr>
                        <a:t>Acceso a salud</a:t>
                      </a:r>
                      <a:endParaRPr i="1"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0"/>
                        </a:spcAft>
                        <a:buNone/>
                      </a:pPr>
                      <a:r>
                        <a:rPr lang="en-GB"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marR="0" rtl="0" algn="just">
                        <a:lnSpc>
                          <a:spcPct val="150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733425">
                <a:tc>
                  <a:txBody>
                    <a:bodyPr/>
                    <a:lstStyle/>
                    <a:p>
                      <a:pPr indent="0" lvl="0" marL="0" rtl="0" algn="ctr">
                        <a:lnSpc>
                          <a:spcPct val="115000"/>
                        </a:lnSpc>
                        <a:spcBef>
                          <a:spcPts val="1200"/>
                        </a:spcBef>
                        <a:spcAft>
                          <a:spcPts val="0"/>
                        </a:spcAft>
                        <a:buNone/>
                      </a:pPr>
                      <a:r>
                        <a:rPr i="1" lang="en-GB" sz="1200">
                          <a:latin typeface="Times New Roman"/>
                          <a:ea typeface="Times New Roman"/>
                          <a:cs typeface="Times New Roman"/>
                          <a:sym typeface="Times New Roman"/>
                        </a:rPr>
                        <a:t>Comunicación para comunidades aisladas</a:t>
                      </a:r>
                      <a:endParaRPr i="1"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c>
                  <a:txBody>
                    <a:bodyPr/>
                    <a:lstStyle/>
                    <a:p>
                      <a:pPr indent="0" lvl="0" marL="0" rtl="0" algn="ctr">
                        <a:lnSpc>
                          <a:spcPct val="115000"/>
                        </a:lnSpc>
                        <a:spcBef>
                          <a:spcPts val="1200"/>
                        </a:spcBef>
                        <a:spcAft>
                          <a:spcPts val="0"/>
                        </a:spcAft>
                        <a:buNone/>
                      </a:pPr>
                      <a:r>
                        <a:rPr lang="en-GB"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c>
                  <a:txBody>
                    <a:bodyPr/>
                    <a:lstStyle/>
                    <a:p>
                      <a:pPr indent="0" lvl="0" marL="0" marR="0" rtl="0" algn="just">
                        <a:lnSpc>
                          <a:spcPct val="150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c>
                  <a:txBody>
                    <a:bodyPr/>
                    <a:lstStyle/>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c>
                  <a:txBody>
                    <a:bodyPr/>
                    <a:lstStyle/>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2F2F2"/>
                    </a:solidFill>
                  </a:tcPr>
                </a:tc>
              </a:tr>
              <a:tr h="488950">
                <a:tc>
                  <a:txBody>
                    <a:bodyPr/>
                    <a:lstStyle/>
                    <a:p>
                      <a:pPr indent="0" lvl="0" marL="0" rtl="0" algn="ctr">
                        <a:lnSpc>
                          <a:spcPct val="115000"/>
                        </a:lnSpc>
                        <a:spcBef>
                          <a:spcPts val="1200"/>
                        </a:spcBef>
                        <a:spcAft>
                          <a:spcPts val="0"/>
                        </a:spcAft>
                        <a:buNone/>
                      </a:pPr>
                      <a:r>
                        <a:rPr i="1" lang="en-GB" sz="1200">
                          <a:latin typeface="Times New Roman"/>
                          <a:ea typeface="Times New Roman"/>
                          <a:cs typeface="Times New Roman"/>
                          <a:sym typeface="Times New Roman"/>
                        </a:rPr>
                        <a:t>Comunicación en campo de batalla</a:t>
                      </a:r>
                      <a:endParaRPr i="1"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marR="0" rtl="0" algn="just">
                        <a:lnSpc>
                          <a:spcPct val="150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lnSpc>
                          <a:spcPct val="115000"/>
                        </a:lnSpc>
                        <a:spcBef>
                          <a:spcPts val="1200"/>
                        </a:spcBef>
                        <a:spcAft>
                          <a:spcPts val="0"/>
                        </a:spcAft>
                        <a:buNone/>
                      </a:pPr>
                      <a:r>
                        <a:rPr lang="en-GB"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marR="0" rtl="0" algn="just">
                        <a:lnSpc>
                          <a:spcPct val="150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bl>
          </a:graphicData>
        </a:graphic>
      </p:graphicFrame>
      <p:pic>
        <p:nvPicPr>
          <p:cNvPr id="242" name="Google Shape;242;g8c1d6f025c_2_53"/>
          <p:cNvPicPr preferRelativeResize="0"/>
          <p:nvPr/>
        </p:nvPicPr>
        <p:blipFill>
          <a:blip r:embed="rId5">
            <a:alphaModFix/>
          </a:blip>
          <a:stretch>
            <a:fillRect/>
          </a:stretch>
        </p:blipFill>
        <p:spPr>
          <a:xfrm>
            <a:off x="7040136" y="2508465"/>
            <a:ext cx="1181539" cy="773400"/>
          </a:xfrm>
          <a:prstGeom prst="rect">
            <a:avLst/>
          </a:prstGeom>
          <a:noFill/>
          <a:ln>
            <a:noFill/>
          </a:ln>
        </p:spPr>
      </p:pic>
      <p:pic>
        <p:nvPicPr>
          <p:cNvPr id="243" name="Google Shape;243;g8c1d6f025c_2_53"/>
          <p:cNvPicPr preferRelativeResize="0"/>
          <p:nvPr/>
        </p:nvPicPr>
        <p:blipFill>
          <a:blip r:embed="rId6">
            <a:alphaModFix/>
          </a:blip>
          <a:stretch>
            <a:fillRect/>
          </a:stretch>
        </p:blipFill>
        <p:spPr>
          <a:xfrm>
            <a:off x="8221673" y="3098736"/>
            <a:ext cx="773400" cy="773400"/>
          </a:xfrm>
          <a:prstGeom prst="rect">
            <a:avLst/>
          </a:prstGeom>
          <a:noFill/>
          <a:ln>
            <a:noFill/>
          </a:ln>
        </p:spPr>
      </p:pic>
      <p:pic>
        <p:nvPicPr>
          <p:cNvPr id="244" name="Google Shape;244;g8c1d6f025c_2_53"/>
          <p:cNvPicPr preferRelativeResize="0"/>
          <p:nvPr/>
        </p:nvPicPr>
        <p:blipFill>
          <a:blip r:embed="rId7">
            <a:alphaModFix/>
          </a:blip>
          <a:stretch>
            <a:fillRect/>
          </a:stretch>
        </p:blipFill>
        <p:spPr>
          <a:xfrm>
            <a:off x="7040125" y="3679325"/>
            <a:ext cx="908494" cy="681388"/>
          </a:xfrm>
          <a:prstGeom prst="rect">
            <a:avLst/>
          </a:prstGeom>
          <a:noFill/>
          <a:ln>
            <a:noFill/>
          </a:ln>
        </p:spPr>
      </p:pic>
      <p:pic>
        <p:nvPicPr>
          <p:cNvPr id="245" name="Google Shape;245;g8c1d6f025c_2_53"/>
          <p:cNvPicPr preferRelativeResize="0"/>
          <p:nvPr/>
        </p:nvPicPr>
        <p:blipFill>
          <a:blip r:embed="rId8">
            <a:alphaModFix/>
          </a:blip>
          <a:stretch>
            <a:fillRect/>
          </a:stretch>
        </p:blipFill>
        <p:spPr>
          <a:xfrm>
            <a:off x="8143600" y="4144900"/>
            <a:ext cx="908500" cy="755886"/>
          </a:xfrm>
          <a:prstGeom prst="rect">
            <a:avLst/>
          </a:prstGeom>
          <a:noFill/>
          <a:ln>
            <a:noFill/>
          </a:ln>
        </p:spPr>
      </p:pic>
      <p:pic>
        <p:nvPicPr>
          <p:cNvPr id="246" name="Google Shape;246;g8c1d6f025c_2_53"/>
          <p:cNvPicPr preferRelativeResize="0"/>
          <p:nvPr/>
        </p:nvPicPr>
        <p:blipFill>
          <a:blip r:embed="rId9">
            <a:alphaModFix/>
          </a:blip>
          <a:stretch>
            <a:fillRect/>
          </a:stretch>
        </p:blipFill>
        <p:spPr>
          <a:xfrm>
            <a:off x="7092725" y="4806250"/>
            <a:ext cx="803300" cy="681400"/>
          </a:xfrm>
          <a:prstGeom prst="rect">
            <a:avLst/>
          </a:prstGeom>
          <a:noFill/>
          <a:ln>
            <a:noFill/>
          </a:ln>
        </p:spPr>
      </p:pic>
      <p:pic>
        <p:nvPicPr>
          <p:cNvPr id="247" name="Google Shape;247;g8c1d6f025c_2_53"/>
          <p:cNvPicPr preferRelativeResize="0"/>
          <p:nvPr/>
        </p:nvPicPr>
        <p:blipFill>
          <a:blip r:embed="rId10">
            <a:alphaModFix/>
          </a:blip>
          <a:stretch>
            <a:fillRect/>
          </a:stretch>
        </p:blipFill>
        <p:spPr>
          <a:xfrm>
            <a:off x="8041775" y="5618350"/>
            <a:ext cx="803299" cy="524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
                                        <p:tgtEl>
                                          <p:spTgt spid="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400"/>
                                        <p:tgtEl>
                                          <p:spTgt spid="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2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2011-09-16T15:03:35Z</dcterms:created>
  <dc:creator>Martin Solari</dc:creator>
</cp:coreProperties>
</file>