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385" r:id="rId4"/>
    <p:sldId id="384" r:id="rId5"/>
    <p:sldId id="286" r:id="rId6"/>
    <p:sldId id="386" r:id="rId7"/>
    <p:sldId id="375" r:id="rId8"/>
    <p:sldId id="381" r:id="rId9"/>
    <p:sldId id="383" r:id="rId10"/>
    <p:sldId id="377" r:id="rId11"/>
    <p:sldId id="379" r:id="rId12"/>
    <p:sldId id="380" r:id="rId13"/>
    <p:sldId id="265" r:id="rId14"/>
    <p:sldId id="357" r:id="rId15"/>
    <p:sldId id="358" r:id="rId16"/>
    <p:sldId id="355" r:id="rId17"/>
    <p:sldId id="329" r:id="rId18"/>
    <p:sldId id="360" r:id="rId19"/>
    <p:sldId id="362" r:id="rId20"/>
    <p:sldId id="361" r:id="rId21"/>
    <p:sldId id="359" r:id="rId22"/>
    <p:sldId id="364" r:id="rId23"/>
    <p:sldId id="363" r:id="rId24"/>
    <p:sldId id="284" r:id="rId25"/>
    <p:sldId id="365" r:id="rId26"/>
    <p:sldId id="366" r:id="rId27"/>
    <p:sldId id="353" r:id="rId28"/>
    <p:sldId id="367" r:id="rId29"/>
    <p:sldId id="372" r:id="rId30"/>
    <p:sldId id="262" r:id="rId31"/>
    <p:sldId id="369" r:id="rId32"/>
    <p:sldId id="370" r:id="rId33"/>
    <p:sldId id="263" r:id="rId34"/>
    <p:sldId id="368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8364" autoAdjust="0"/>
  </p:normalViewPr>
  <p:slideViewPr>
    <p:cSldViewPr snapToGrid="0">
      <p:cViewPr varScale="1">
        <p:scale>
          <a:sx n="78" d="100"/>
          <a:sy n="78" d="100"/>
        </p:scale>
        <p:origin x="8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ocuments\10mo_FINAL\TESIS\Docs\RESUMEN%20adaptaci&#243;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Documents\10mo_FINAL\TESIS\Docs\RESUMEN%20adaptaci&#243;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Documents\10mo_FINAL\TESIS\Docs\RESUMEN%20adaptaci&#243;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Documents\10mo_FINAL\TESIS\Docs\RESUMEN%20adapta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[Cuadros Adaptación 0.xlsx]Grafico BER 0DB!Tabla 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419" sz="1100" b="0">
                <a:solidFill>
                  <a:sysClr val="windowText" lastClr="000000"/>
                </a:solidFill>
              </a:rPr>
              <a:t> BER &amp;</a:t>
            </a:r>
            <a:r>
              <a:rPr lang="es-419" sz="1100" b="0" baseline="0">
                <a:solidFill>
                  <a:sysClr val="windowText" lastClr="000000"/>
                </a:solidFill>
              </a:rPr>
              <a:t> MSE CON </a:t>
            </a:r>
            <a:r>
              <a:rPr lang="en-US" sz="1100" b="0">
                <a:solidFill>
                  <a:sysClr val="windowText" lastClr="000000"/>
                </a:solidFill>
              </a:rPr>
              <a:t>SNR = 0 (dB)</a:t>
            </a:r>
            <a:endParaRPr lang="es-US" sz="1100" b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9860551521968834"/>
          <c:y val="1.68334549990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1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1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1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1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1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1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2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2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2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2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'Grafico BER 0DB'!$B$3:$B$4</c:f>
              <c:strCache>
                <c:ptCount val="1"/>
                <c:pt idx="0">
                  <c:v>LMS &amp; MS-AP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'Grafico BER 0DB'!$A$5:$A$22</c:f>
              <c:strCach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3.8</c:v>
                </c:pt>
                <c:pt idx="8">
                  <c:v>4</c:v>
                </c:pt>
                <c:pt idx="9">
                  <c:v>4.3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</c:strCache>
            </c:strRef>
          </c:cat>
          <c:val>
            <c:numRef>
              <c:f>'Grafico BER 0DB'!$B$5:$B$22</c:f>
              <c:numCache>
                <c:formatCode>0.00</c:formatCode>
                <c:ptCount val="17"/>
                <c:pt idx="0">
                  <c:v>0.88823094004440961</c:v>
                </c:pt>
                <c:pt idx="1">
                  <c:v>0.6084205402774403</c:v>
                </c:pt>
                <c:pt idx="2">
                  <c:v>0.70473876063182461</c:v>
                </c:pt>
                <c:pt idx="3">
                  <c:v>0.72815533980582592</c:v>
                </c:pt>
                <c:pt idx="4">
                  <c:v>0.63866371898796148</c:v>
                </c:pt>
                <c:pt idx="5">
                  <c:v>0.58982550995329508</c:v>
                </c:pt>
                <c:pt idx="6">
                  <c:v>0.21360660057978451</c:v>
                </c:pt>
                <c:pt idx="7">
                  <c:v>0.29571217348446988</c:v>
                </c:pt>
                <c:pt idx="8">
                  <c:v>0.22511255627814206</c:v>
                </c:pt>
                <c:pt idx="9">
                  <c:v>0.22113022113021044</c:v>
                </c:pt>
                <c:pt idx="10">
                  <c:v>0.40310181233970915</c:v>
                </c:pt>
                <c:pt idx="11">
                  <c:v>0.19890601690701715</c:v>
                </c:pt>
                <c:pt idx="12">
                  <c:v>0.4173827645470119</c:v>
                </c:pt>
                <c:pt idx="13">
                  <c:v>0.32194155522535112</c:v>
                </c:pt>
                <c:pt idx="14">
                  <c:v>0.27458811782326259</c:v>
                </c:pt>
                <c:pt idx="15">
                  <c:v>0.88823094004440961</c:v>
                </c:pt>
                <c:pt idx="16">
                  <c:v>0.5980563169698514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'Grafico BER 0DB'!$C$3:$C$4</c:f>
              <c:strCache>
                <c:ptCount val="1"/>
                <c:pt idx="0">
                  <c:v>NLMS &amp; MS-AP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'Grafico BER 0DB'!$A$5:$A$22</c:f>
              <c:strCach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3.8</c:v>
                </c:pt>
                <c:pt idx="8">
                  <c:v>4</c:v>
                </c:pt>
                <c:pt idx="9">
                  <c:v>4.3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</c:strCache>
            </c:strRef>
          </c:cat>
          <c:val>
            <c:numRef>
              <c:f>'Grafico BER 0DB'!$C$5:$C$22</c:f>
              <c:numCache>
                <c:formatCode>0.00</c:formatCode>
                <c:ptCount val="17"/>
                <c:pt idx="0">
                  <c:v>1.5191704846877327</c:v>
                </c:pt>
                <c:pt idx="1">
                  <c:v>1.6614495545388919</c:v>
                </c:pt>
                <c:pt idx="2">
                  <c:v>1.6176470588235281</c:v>
                </c:pt>
                <c:pt idx="3">
                  <c:v>1.5061728395061851</c:v>
                </c:pt>
                <c:pt idx="4">
                  <c:v>1.6957483411157441</c:v>
                </c:pt>
                <c:pt idx="5">
                  <c:v>2.0593869731800889</c:v>
                </c:pt>
                <c:pt idx="6">
                  <c:v>0.96765502064168718</c:v>
                </c:pt>
                <c:pt idx="7">
                  <c:v>1.3600395647873404</c:v>
                </c:pt>
                <c:pt idx="8">
                  <c:v>2.2172949002217313</c:v>
                </c:pt>
                <c:pt idx="9">
                  <c:v>1.5085158150851541</c:v>
                </c:pt>
                <c:pt idx="10">
                  <c:v>1.5575565831102363</c:v>
                </c:pt>
                <c:pt idx="11">
                  <c:v>1.772962324550613</c:v>
                </c:pt>
                <c:pt idx="12">
                  <c:v>1.79980276134123</c:v>
                </c:pt>
                <c:pt idx="13">
                  <c:v>1.8007202881152478</c:v>
                </c:pt>
                <c:pt idx="14">
                  <c:v>1.5748031496062898</c:v>
                </c:pt>
                <c:pt idx="15">
                  <c:v>2.5129342202512901</c:v>
                </c:pt>
                <c:pt idx="16">
                  <c:v>2.8288201160541688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'Grafico BER 0DB'!$D$3:$D$4</c:f>
              <c:strCache>
                <c:ptCount val="1"/>
                <c:pt idx="0">
                  <c:v>RLS &amp; MS-AP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dPt>
            <c:idx val="15"/>
            <c:marker>
              <c:symbol val="circle"/>
              <c:size val="4"/>
              <c:spPr>
                <a:solidFill>
                  <a:schemeClr val="accent3"/>
                </a:solidFill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round/>
                </a:ln>
                <a:effectLst/>
              </c:spPr>
            </c:marker>
            <c:bubble3D val="0"/>
            <c:spPr>
              <a:ln w="22225" cap="rnd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dPt>
          <c:cat>
            <c:strRef>
              <c:f>'Grafico BER 0DB'!$A$5:$A$22</c:f>
              <c:strCach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3.8</c:v>
                </c:pt>
                <c:pt idx="8">
                  <c:v>4</c:v>
                </c:pt>
                <c:pt idx="9">
                  <c:v>4.3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</c:strCache>
            </c:strRef>
          </c:cat>
          <c:val>
            <c:numRef>
              <c:f>'Grafico BER 0DB'!$D$5:$D$22</c:f>
              <c:numCache>
                <c:formatCode>0.00</c:formatCode>
                <c:ptCount val="17"/>
                <c:pt idx="0">
                  <c:v>0.25012506253126582</c:v>
                </c:pt>
                <c:pt idx="1">
                  <c:v>0.19962589753217058</c:v>
                </c:pt>
                <c:pt idx="2">
                  <c:v>0.39900249376559743</c:v>
                </c:pt>
                <c:pt idx="3">
                  <c:v>0.34551680855708666</c:v>
                </c:pt>
                <c:pt idx="4">
                  <c:v>0.24703557312252986</c:v>
                </c:pt>
                <c:pt idx="5">
                  <c:v>0.3053435114503904</c:v>
                </c:pt>
                <c:pt idx="6">
                  <c:v>0.61289531747977499</c:v>
                </c:pt>
                <c:pt idx="7">
                  <c:v>0.56524944703857682</c:v>
                </c:pt>
                <c:pt idx="8">
                  <c:v>0.54107230693557185</c:v>
                </c:pt>
                <c:pt idx="9">
                  <c:v>0.51775147928993848</c:v>
                </c:pt>
                <c:pt idx="10">
                  <c:v>0.39594159861420197</c:v>
                </c:pt>
                <c:pt idx="11">
                  <c:v>0.50859772341971199</c:v>
                </c:pt>
                <c:pt idx="12">
                  <c:v>0.48461352071722841</c:v>
                </c:pt>
                <c:pt idx="13">
                  <c:v>0.4721669980119178</c:v>
                </c:pt>
                <c:pt idx="14">
                  <c:v>0.48274197441467576</c:v>
                </c:pt>
                <c:pt idx="15">
                  <c:v>1.0909992561368744</c:v>
                </c:pt>
                <c:pt idx="16">
                  <c:v>0.73601570166830288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890924064"/>
        <c:axId val="890915904"/>
      </c:lineChart>
      <c:catAx>
        <c:axId val="8909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15904"/>
        <c:crosses val="autoZero"/>
        <c:auto val="1"/>
        <c:lblAlgn val="ctr"/>
        <c:lblOffset val="100"/>
        <c:noMultiLvlLbl val="0"/>
      </c:catAx>
      <c:valAx>
        <c:axId val="89091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100"/>
                  <a:t>Error Relativo (%)</a:t>
                </a:r>
              </a:p>
            </c:rich>
          </c:tx>
          <c:layout>
            <c:manualLayout>
              <c:xMode val="edge"/>
              <c:yMode val="edge"/>
              <c:x val="5.4429447852760736E-2"/>
              <c:y val="0.2289373143196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24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[Cuadros Adaptación 0.xlsx]Grafico MSE 0DB!Tabla dinámica1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1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1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1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1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2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2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2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2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2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2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26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27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28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29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30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31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32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round/>
            </a:ln>
            <a:effectLst/>
          </c:spPr>
        </c:marker>
      </c:pivotFmt>
      <c:pivotFmt>
        <c:idx val="33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1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2"/>
            </a:solidFill>
            <a:ln w="9525" cap="flat" cmpd="sng" algn="ctr">
              <a:solidFill>
                <a:schemeClr val="accent2"/>
              </a:solidFill>
              <a:round/>
            </a:ln>
            <a:effectLst/>
          </c:spPr>
        </c:marker>
      </c:pivotFmt>
      <c:pivotFmt>
        <c:idx val="34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/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  <c:pivotFmt>
        <c:idx val="35"/>
        <c:spPr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22225" cap="rnd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marker>
          <c:symbol val="circle"/>
          <c:size val="4"/>
          <c:spPr>
            <a:solidFill>
              <a:schemeClr val="accent3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0.21534836554521594"/>
          <c:y val="2.8008037024174863E-2"/>
          <c:w val="0.75046357841633438"/>
          <c:h val="0.88198367080802553"/>
        </c:manualLayout>
      </c:layout>
      <c:lineChart>
        <c:grouping val="standard"/>
        <c:varyColors val="0"/>
        <c:ser>
          <c:idx val="0"/>
          <c:order val="0"/>
          <c:tx>
            <c:strRef>
              <c:f>'Grafico MSE 0DB'!$B$3:$B$4</c:f>
              <c:strCache>
                <c:ptCount val="1"/>
                <c:pt idx="0">
                  <c:v>LMS &amp; MS-AP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'Grafico MSE 0DB'!$A$5:$A$22</c:f>
              <c:strCach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3.8</c:v>
                </c:pt>
                <c:pt idx="8">
                  <c:v>4</c:v>
                </c:pt>
                <c:pt idx="9">
                  <c:v>4.3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</c:strCache>
            </c:strRef>
          </c:cat>
          <c:val>
            <c:numRef>
              <c:f>'Grafico MSE 0DB'!$B$5:$B$22</c:f>
              <c:numCache>
                <c:formatCode>0.00</c:formatCode>
                <c:ptCount val="17"/>
                <c:pt idx="0">
                  <c:v>-26.046099999999999</c:v>
                </c:pt>
                <c:pt idx="1">
                  <c:v>-22.097999999999999</c:v>
                </c:pt>
                <c:pt idx="2">
                  <c:v>-18.097999999999999</c:v>
                </c:pt>
                <c:pt idx="3">
                  <c:v>-15.048400000000001</c:v>
                </c:pt>
                <c:pt idx="4">
                  <c:v>-15.067500000000001</c:v>
                </c:pt>
                <c:pt idx="5">
                  <c:v>-15.9275</c:v>
                </c:pt>
                <c:pt idx="6">
                  <c:v>-11.313800000000001</c:v>
                </c:pt>
                <c:pt idx="7">
                  <c:v>-10.8238</c:v>
                </c:pt>
                <c:pt idx="8">
                  <c:v>-10.3087</c:v>
                </c:pt>
                <c:pt idx="9">
                  <c:v>-11.468500000000001</c:v>
                </c:pt>
                <c:pt idx="10">
                  <c:v>-1.1397000000000004</c:v>
                </c:pt>
                <c:pt idx="11">
                  <c:v>-5.5990000000000002</c:v>
                </c:pt>
                <c:pt idx="12">
                  <c:v>-3.95E-2</c:v>
                </c:pt>
                <c:pt idx="13">
                  <c:v>-1.4312</c:v>
                </c:pt>
                <c:pt idx="14">
                  <c:v>-4.8916000000000004</c:v>
                </c:pt>
                <c:pt idx="15">
                  <c:v>1.0155000000000001</c:v>
                </c:pt>
                <c:pt idx="16">
                  <c:v>-1.8364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'Grafico MSE 0DB'!$C$3:$C$4</c:f>
              <c:strCache>
                <c:ptCount val="1"/>
                <c:pt idx="0">
                  <c:v>NLMS &amp; MS-AP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'Grafico MSE 0DB'!$A$5:$A$22</c:f>
              <c:strCach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3.8</c:v>
                </c:pt>
                <c:pt idx="8">
                  <c:v>4</c:v>
                </c:pt>
                <c:pt idx="9">
                  <c:v>4.3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</c:strCache>
            </c:strRef>
          </c:cat>
          <c:val>
            <c:numRef>
              <c:f>'Grafico MSE 0DB'!$C$5:$C$22</c:f>
              <c:numCache>
                <c:formatCode>0.00</c:formatCode>
                <c:ptCount val="17"/>
                <c:pt idx="0">
                  <c:v>-29.225300000000001</c:v>
                </c:pt>
                <c:pt idx="1">
                  <c:v>-22.735600000000002</c:v>
                </c:pt>
                <c:pt idx="2">
                  <c:v>-20.482600000000001</c:v>
                </c:pt>
                <c:pt idx="3">
                  <c:v>-16.921099999999999</c:v>
                </c:pt>
                <c:pt idx="4">
                  <c:v>-13.724299999999999</c:v>
                </c:pt>
                <c:pt idx="5">
                  <c:v>-5.6432000000000002</c:v>
                </c:pt>
                <c:pt idx="6">
                  <c:v>-12.8293</c:v>
                </c:pt>
                <c:pt idx="7">
                  <c:v>-10.5671</c:v>
                </c:pt>
                <c:pt idx="8">
                  <c:v>-3.1158000000000001</c:v>
                </c:pt>
                <c:pt idx="9">
                  <c:v>-5.3300999999999998</c:v>
                </c:pt>
                <c:pt idx="10">
                  <c:v>-6.4627999999999997</c:v>
                </c:pt>
                <c:pt idx="11">
                  <c:v>-7.367</c:v>
                </c:pt>
                <c:pt idx="12">
                  <c:v>-3.1478000000000002</c:v>
                </c:pt>
                <c:pt idx="13">
                  <c:v>0.30320000000000003</c:v>
                </c:pt>
                <c:pt idx="14">
                  <c:v>-5.8394000000000004</c:v>
                </c:pt>
                <c:pt idx="15">
                  <c:v>-5.0172999999999996</c:v>
                </c:pt>
                <c:pt idx="16">
                  <c:v>0.64829999999999999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'Grafico MSE 0DB'!$D$3:$D$4</c:f>
              <c:strCache>
                <c:ptCount val="1"/>
                <c:pt idx="0">
                  <c:v>RLS &amp; MS-AP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dPt>
            <c:idx val="15"/>
            <c:marker>
              <c:symbol val="circle"/>
              <c:size val="4"/>
              <c:spPr>
                <a:solidFill>
                  <a:schemeClr val="accent3"/>
                </a:solidFill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round/>
                </a:ln>
                <a:effectLst/>
              </c:spPr>
            </c:marker>
            <c:bubble3D val="0"/>
            <c:spPr>
              <a:ln w="22225" cap="rnd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dPt>
          <c:cat>
            <c:strRef>
              <c:f>'Grafico MSE 0DB'!$A$5:$A$22</c:f>
              <c:strCach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3.8</c:v>
                </c:pt>
                <c:pt idx="8">
                  <c:v>4</c:v>
                </c:pt>
                <c:pt idx="9">
                  <c:v>4.3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</c:strCache>
            </c:strRef>
          </c:cat>
          <c:val>
            <c:numRef>
              <c:f>'Grafico MSE 0DB'!$D$5:$D$22</c:f>
              <c:numCache>
                <c:formatCode>0.00</c:formatCode>
                <c:ptCount val="17"/>
                <c:pt idx="0">
                  <c:v>-4.7337999999999996</c:v>
                </c:pt>
                <c:pt idx="1">
                  <c:v>-4.7959999999999994</c:v>
                </c:pt>
                <c:pt idx="2">
                  <c:v>-5.0472999999999999</c:v>
                </c:pt>
                <c:pt idx="3">
                  <c:v>-4.9682500000000003</c:v>
                </c:pt>
                <c:pt idx="4">
                  <c:v>-4.8752000000000004</c:v>
                </c:pt>
                <c:pt idx="5">
                  <c:v>-4.2629000000000001</c:v>
                </c:pt>
                <c:pt idx="6">
                  <c:v>-4.8094999999999999</c:v>
                </c:pt>
                <c:pt idx="7">
                  <c:v>-4.9492000000000003</c:v>
                </c:pt>
                <c:pt idx="8">
                  <c:v>-5.05</c:v>
                </c:pt>
                <c:pt idx="9">
                  <c:v>-5.2347000000000001</c:v>
                </c:pt>
                <c:pt idx="10">
                  <c:v>-5.4493999999999998</c:v>
                </c:pt>
                <c:pt idx="11">
                  <c:v>-4.0784000000000002</c:v>
                </c:pt>
                <c:pt idx="12">
                  <c:v>-4.3746</c:v>
                </c:pt>
                <c:pt idx="13">
                  <c:v>-4.5551000000000004</c:v>
                </c:pt>
                <c:pt idx="14">
                  <c:v>-4.2435999999999998</c:v>
                </c:pt>
                <c:pt idx="15">
                  <c:v>-5.4678000000000004</c:v>
                </c:pt>
                <c:pt idx="16">
                  <c:v>-5.1315999999999997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890925152"/>
        <c:axId val="890914272"/>
      </c:lineChart>
      <c:catAx>
        <c:axId val="890925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100"/>
                  <a:t>Valor</a:t>
                </a:r>
                <a:r>
                  <a:rPr lang="es-US" sz="1100" cap="none" baseline="0"/>
                  <a:t> </a:t>
                </a:r>
                <a:r>
                  <a:rPr lang="el-GR" sz="1100" b="1" i="0" u="none" strike="noStrike" cap="none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τ</a:t>
                </a:r>
                <a:r>
                  <a:rPr lang="es-419" sz="1100" cap="none" baseline="0"/>
                  <a:t>  DE </a:t>
                </a:r>
                <a:r>
                  <a:rPr lang="es-419" sz="1100"/>
                  <a:t>Filtro II (MS-AP)</a:t>
                </a:r>
                <a:endParaRPr lang="es-US" sz="1100"/>
              </a:p>
            </c:rich>
          </c:tx>
          <c:layout>
            <c:manualLayout>
              <c:xMode val="edge"/>
              <c:yMode val="edge"/>
              <c:x val="0.41456487402161984"/>
              <c:y val="0.94050213420292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14272"/>
        <c:crosses val="autoZero"/>
        <c:auto val="1"/>
        <c:lblAlgn val="ctr"/>
        <c:lblOffset val="100"/>
        <c:noMultiLvlLbl val="0"/>
      </c:catAx>
      <c:valAx>
        <c:axId val="890914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100"/>
                  <a:t>MSE</a:t>
                </a:r>
                <a:r>
                  <a:rPr lang="es-US" sz="1100" baseline="0"/>
                  <a:t> (</a:t>
                </a:r>
                <a:r>
                  <a:rPr lang="es-US" sz="1100" cap="none" baseline="0"/>
                  <a:t>d</a:t>
                </a:r>
                <a:r>
                  <a:rPr lang="es-US" sz="1100" baseline="0"/>
                  <a:t>b)</a:t>
                </a:r>
                <a:endParaRPr lang="es-US" sz="1100"/>
              </a:p>
            </c:rich>
          </c:tx>
          <c:layout>
            <c:manualLayout>
              <c:xMode val="edge"/>
              <c:yMode val="edge"/>
              <c:x val="5.4429470354667206E-2"/>
              <c:y val="0.394962709849948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251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[RESUMEN adaptación.xlsx]Serie 10db  (2)!Tabla 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j-ea"/>
                <a:cs typeface="+mj-cs"/>
              </a:defRPr>
            </a:pPr>
            <a:r>
              <a:rPr lang="es-US" sz="1100" b="1" i="0" baseline="0">
                <a:solidFill>
                  <a:sysClr val="windowText" lastClr="000000"/>
                </a:solidFill>
                <a:effectLst/>
                <a:latin typeface="+mn-lt"/>
              </a:rPr>
              <a:t>Comparativa Estructura Serie con SNR = 10 (dB)</a:t>
            </a:r>
            <a:endParaRPr lang="es-US" sz="1100">
              <a:solidFill>
                <a:sysClr val="windowText" lastClr="00000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ysClr val="windowText" lastClr="000000"/>
              </a:solidFill>
              <a:latin typeface="+mn-lt"/>
              <a:ea typeface="+mj-ea"/>
              <a:cs typeface="+mj-cs"/>
            </a:defRPr>
          </a:pPr>
          <a:endParaRPr lang="es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3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s-US"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s-US"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s-US"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s-US"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'Serie 10db  (2)'!$D$27:$D$28</c:f>
              <c:strCache>
                <c:ptCount val="1"/>
                <c:pt idx="0">
                  <c:v>LMS &amp; SM-AP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10db  (2)'!$C$29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'Serie 10db  (2)'!$D$29</c:f>
              <c:numCache>
                <c:formatCode>0.00</c:formatCode>
                <c:ptCount val="1"/>
                <c:pt idx="0">
                  <c:v>7.0681723128398151</c:v>
                </c:pt>
              </c:numCache>
            </c:numRef>
          </c:val>
        </c:ser>
        <c:ser>
          <c:idx val="1"/>
          <c:order val="1"/>
          <c:tx>
            <c:strRef>
              <c:f>'Serie 10db  (2)'!$E$27:$E$28</c:f>
              <c:strCache>
                <c:ptCount val="1"/>
                <c:pt idx="0">
                  <c:v>NLMS &amp; SM-AP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10db  (2)'!$C$29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'Serie 10db  (2)'!$E$29</c:f>
              <c:numCache>
                <c:formatCode>0.00</c:formatCode>
                <c:ptCount val="1"/>
                <c:pt idx="0">
                  <c:v>7.9917184265010297</c:v>
                </c:pt>
              </c:numCache>
            </c:numRef>
          </c:val>
        </c:ser>
        <c:ser>
          <c:idx val="2"/>
          <c:order val="2"/>
          <c:tx>
            <c:strRef>
              <c:f>'Serie 10db  (2)'!$F$27:$F$28</c:f>
              <c:strCache>
                <c:ptCount val="1"/>
                <c:pt idx="0">
                  <c:v>RLS &amp; SM-AP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10db  (2)'!$C$29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'Serie 10db  (2)'!$F$29</c:f>
              <c:numCache>
                <c:formatCode>0.00</c:formatCode>
                <c:ptCount val="1"/>
                <c:pt idx="0">
                  <c:v>5.0021376656690846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46541872"/>
        <c:axId val="846537520"/>
      </c:barChart>
      <c:catAx>
        <c:axId val="84654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46537520"/>
        <c:crosses val="autoZero"/>
        <c:auto val="1"/>
        <c:lblAlgn val="ctr"/>
        <c:lblOffset val="100"/>
        <c:noMultiLvlLbl val="0"/>
      </c:catAx>
      <c:valAx>
        <c:axId val="84653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100" b="1" i="0" baseline="0">
                    <a:effectLst/>
                  </a:rPr>
                  <a:t>Error Relativo %</a:t>
                </a:r>
                <a:endParaRPr lang="es-US" sz="5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46541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[RESUMEN adaptación.xlsx]Serie 20db !Tabla 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es-US" sz="1100" b="1" i="0" baseline="0">
                <a:solidFill>
                  <a:sysClr val="windowText" lastClr="000000"/>
                </a:solidFill>
                <a:effectLst/>
                <a:latin typeface="+mn-lt"/>
              </a:rPr>
              <a:t>Comparativa Estructura Serie con SNR = 20 (dB)</a:t>
            </a:r>
            <a:endParaRPr lang="es-US" sz="1050">
              <a:solidFill>
                <a:sysClr val="windowText" lastClr="00000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ysClr val="windowText" lastClr="000000"/>
              </a:solidFill>
              <a:latin typeface="+mj-lt"/>
              <a:ea typeface="+mj-ea"/>
              <a:cs typeface="+mj-cs"/>
            </a:defRPr>
          </a:pPr>
          <a:endParaRPr lang="es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3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0">
              <a:spAutoFit/>
            </a:bodyPr>
            <a:lstStyle/>
            <a:p>
              <a:pPr algn="ctr">
                <a:defRPr lang="es-US"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3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43246084108378"/>
          <c:y val="0.21842535119242079"/>
          <c:w val="0.64359708314172293"/>
          <c:h val="0.70970271153217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20db '!$D$27:$D$28</c:f>
              <c:strCache>
                <c:ptCount val="1"/>
                <c:pt idx="0">
                  <c:v>LMS &amp; SM-AP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20db 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'Serie 20db '!$D$29</c:f>
              <c:numCache>
                <c:formatCode>0.00</c:formatCode>
                <c:ptCount val="1"/>
                <c:pt idx="0">
                  <c:v>-2.1368844843604711</c:v>
                </c:pt>
              </c:numCache>
            </c:numRef>
          </c:val>
        </c:ser>
        <c:ser>
          <c:idx val="1"/>
          <c:order val="1"/>
          <c:tx>
            <c:strRef>
              <c:f>'Serie 20db '!$E$27:$E$28</c:f>
              <c:strCache>
                <c:ptCount val="1"/>
                <c:pt idx="0">
                  <c:v>NLMS &amp; SM-AP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20db 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'Serie 20db '!$E$29</c:f>
              <c:numCache>
                <c:formatCode>0.00</c:formatCode>
                <c:ptCount val="1"/>
                <c:pt idx="0">
                  <c:v>0.12113870381587263</c:v>
                </c:pt>
              </c:numCache>
            </c:numRef>
          </c:val>
        </c:ser>
        <c:ser>
          <c:idx val="2"/>
          <c:order val="2"/>
          <c:tx>
            <c:strRef>
              <c:f>'Serie 20db '!$F$27:$F$28</c:f>
              <c:strCache>
                <c:ptCount val="1"/>
                <c:pt idx="0">
                  <c:v>RLS &amp; SM-AP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20db 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'Serie 20db '!$F$29</c:f>
              <c:numCache>
                <c:formatCode>0.00</c:formatCode>
                <c:ptCount val="1"/>
                <c:pt idx="0">
                  <c:v>-8.8808187520633819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90926240"/>
        <c:axId val="890925696"/>
      </c:barChart>
      <c:catAx>
        <c:axId val="89092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25696"/>
        <c:crosses val="autoZero"/>
        <c:auto val="1"/>
        <c:lblAlgn val="ctr"/>
        <c:lblOffset val="100"/>
        <c:noMultiLvlLbl val="0"/>
      </c:catAx>
      <c:valAx>
        <c:axId val="89092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100">
                    <a:latin typeface="+mn-lt"/>
                  </a:rPr>
                  <a:t>Error Relativo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262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[RESUMEN adaptación.xlsx]Todos Paralelo!Tabla 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es-US" sz="1100" b="1" i="0" baseline="0">
                <a:solidFill>
                  <a:sysClr val="windowText" lastClr="000000"/>
                </a:solidFill>
                <a:effectLst/>
              </a:rPr>
              <a:t>Comparativa Estructura Paralelo con SNR = 10 (dB)</a:t>
            </a:r>
            <a:endParaRPr lang="es-US" sz="105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ysClr val="windowText" lastClr="000000"/>
              </a:solidFill>
              <a:latin typeface="+mj-lt"/>
              <a:ea typeface="+mj-ea"/>
              <a:cs typeface="+mj-cs"/>
            </a:defRPr>
          </a:pPr>
          <a:endParaRPr lang="es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3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04AC1F-24DF-4607-9678-354C7FC90534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FC9E4CC-E5C1-438A-8C16-29F446BEB467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 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89C7984-3AA0-466E-A25C-6DD7255532B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r>
                  <a:rPr lang="en-US" sz="1100" b="1"/>
                  <a:t>%</a:t>
                </a:r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'Todos Paralelo'!$D$27:$D$28</c:f>
              <c:strCache>
                <c:ptCount val="1"/>
                <c:pt idx="0">
                  <c:v>LMS &amp; SM-AP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'Todos Paralelo'!$C$29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'Todos Paralelo'!$D$29</c:f>
              <c:numCache>
                <c:formatCode>0.00</c:formatCode>
                <c:ptCount val="1"/>
                <c:pt idx="0">
                  <c:v>9.4286855773072347</c:v>
                </c:pt>
              </c:numCache>
            </c:numRef>
          </c:val>
        </c:ser>
        <c:ser>
          <c:idx val="1"/>
          <c:order val="1"/>
          <c:tx>
            <c:strRef>
              <c:f>'Todos Paralelo'!$E$27:$E$28</c:f>
              <c:strCache>
                <c:ptCount val="1"/>
                <c:pt idx="0">
                  <c:v>NLMS &amp; SM-AP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'Todos Paralelo'!$C$29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'Todos Paralelo'!$E$29</c:f>
              <c:numCache>
                <c:formatCode>0.00</c:formatCode>
                <c:ptCount val="1"/>
                <c:pt idx="0">
                  <c:v>9.8608349900596366</c:v>
                </c:pt>
              </c:numCache>
            </c:numRef>
          </c:val>
        </c:ser>
        <c:ser>
          <c:idx val="2"/>
          <c:order val="2"/>
          <c:tx>
            <c:strRef>
              <c:f>'Todos Paralelo'!$F$27:$F$28</c:f>
              <c:strCache>
                <c:ptCount val="1"/>
                <c:pt idx="0">
                  <c:v>RLS &amp; SM-AP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'Todos Paralelo'!$C$29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'Todos Paralelo'!$F$29</c:f>
              <c:numCache>
                <c:formatCode>0.00</c:formatCode>
                <c:ptCount val="1"/>
                <c:pt idx="0">
                  <c:v>8.2928802588996717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90926784"/>
        <c:axId val="890914816"/>
      </c:barChart>
      <c:catAx>
        <c:axId val="890926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14816"/>
        <c:crosses val="autoZero"/>
        <c:auto val="1"/>
        <c:lblAlgn val="ctr"/>
        <c:lblOffset val="100"/>
        <c:noMultiLvlLbl val="0"/>
      </c:catAx>
      <c:valAx>
        <c:axId val="89091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100" b="1" i="0" baseline="0">
                    <a:effectLst/>
                  </a:rPr>
                  <a:t>Error Relativo %</a:t>
                </a:r>
                <a:endParaRPr lang="es-US" sz="5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267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[RESUMEN adaptación.xlsx]Todos FINAL!Tabla dinámica8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US" sz="1200" b="1">
                <a:solidFill>
                  <a:sysClr val="windowText" lastClr="000000"/>
                </a:solidFill>
                <a:latin typeface="+mn-lt"/>
              </a:rPr>
              <a:t>Comparativa</a:t>
            </a:r>
            <a:r>
              <a:rPr lang="es-US" sz="1200" b="1" baseline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s-US" sz="1200" b="1">
                <a:solidFill>
                  <a:sysClr val="windowText" lastClr="000000"/>
                </a:solidFill>
                <a:latin typeface="+mn-lt"/>
              </a:rPr>
              <a:t>Serie</a:t>
            </a:r>
            <a:r>
              <a:rPr lang="es-US" sz="1200" b="1" baseline="0">
                <a:solidFill>
                  <a:sysClr val="windowText" lastClr="000000"/>
                </a:solidFill>
                <a:latin typeface="+mn-lt"/>
              </a:rPr>
              <a:t> vs Paralelo</a:t>
            </a:r>
            <a:endParaRPr lang="es-US" sz="1200" b="1">
              <a:solidFill>
                <a:sysClr val="windowText" lastClr="00000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7E73593-BA49-4E22-B4D6-498B428D22AC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AC450B3-7603-43A1-8905-F15DB421BDCB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286C6E9-8968-4E5D-97A7-F8A5E2A32D89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76817C7-367E-4112-8B42-FE63411FDA98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E9A137D-55E9-4901-A8F7-D6194F71CA9A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5BB4DCF-0C7B-4F98-84F8-98B1995813E1}" type="VALUE">
                  <a:rPr lang="en-US" sz="1100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D0B6B26-480D-442E-930D-5CAEA1D67403}" type="VALUE">
                  <a:rPr lang="en-US" sz="1100" b="1"/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>
            <a:noFill/>
          </a:ln>
          <a:effectLst/>
        </c:spPr>
      </c:pivotFmt>
      <c:pivotFmt>
        <c:idx val="31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AA83F08-14F9-4A2C-AFE0-E49C96481F0C}" type="VALUE">
                  <a:rPr lang="en-US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AA83F08-14F9-4A2C-AFE0-E49C96481F0C}" type="VALUE">
                  <a:rPr lang="en-US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AA83F08-14F9-4A2C-AFE0-E49C96481F0C}" type="VALUE">
                  <a:rPr lang="en-US" b="1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'Todos FINAL'!$O$6</c:f>
              <c:strCache>
                <c:ptCount val="1"/>
                <c:pt idx="0">
                  <c:v> Estructura Serie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'Todos FINAL'!$N$7:$N$10</c:f>
              <c:strCache>
                <c:ptCount val="3"/>
                <c:pt idx="0">
                  <c:v>LMS &amp; MS-AP </c:v>
                </c:pt>
                <c:pt idx="1">
                  <c:v>NLMS &amp; MS-AP </c:v>
                </c:pt>
                <c:pt idx="2">
                  <c:v>RLS &amp; MS-AP</c:v>
                </c:pt>
              </c:strCache>
            </c:strRef>
          </c:cat>
          <c:val>
            <c:numRef>
              <c:f>'Todos FINAL'!$O$7:$O$10</c:f>
              <c:numCache>
                <c:formatCode>0.000</c:formatCode>
                <c:ptCount val="3"/>
                <c:pt idx="0">
                  <c:v>4.1145623235175535</c:v>
                </c:pt>
                <c:pt idx="1">
                  <c:v>8.9969372128637044</c:v>
                </c:pt>
                <c:pt idx="2">
                  <c:v>6.2327416173570054</c:v>
                </c:pt>
              </c:numCache>
            </c:numRef>
          </c:val>
        </c:ser>
        <c:ser>
          <c:idx val="1"/>
          <c:order val="1"/>
          <c:tx>
            <c:strRef>
              <c:f>'Todos FINAL'!$P$6</c:f>
              <c:strCache>
                <c:ptCount val="1"/>
                <c:pt idx="0">
                  <c:v> Estructura Paralelo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9AA83F08-14F9-4A2C-AFE0-E49C96481F0C}" type="VALUE">
                      <a:rPr lang="en-US" b="1"/>
                      <a:pPr/>
                      <a:t>[VALOR]</a:t>
                    </a:fld>
                    <a:endParaRPr lang="es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'Todos FINAL'!$N$7:$N$10</c:f>
              <c:strCache>
                <c:ptCount val="3"/>
                <c:pt idx="0">
                  <c:v>LMS &amp; MS-AP </c:v>
                </c:pt>
                <c:pt idx="1">
                  <c:v>NLMS &amp; MS-AP </c:v>
                </c:pt>
                <c:pt idx="2">
                  <c:v>RLS &amp; MS-AP</c:v>
                </c:pt>
              </c:strCache>
            </c:strRef>
          </c:cat>
          <c:val>
            <c:numRef>
              <c:f>'Todos FINAL'!$P$7:$P$10</c:f>
              <c:numCache>
                <c:formatCode>0.000</c:formatCode>
                <c:ptCount val="3"/>
                <c:pt idx="0">
                  <c:v>9.9962135554714138</c:v>
                </c:pt>
                <c:pt idx="1">
                  <c:v>11.140186915887858</c:v>
                </c:pt>
                <c:pt idx="2">
                  <c:v>9.0665646518745309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0916992"/>
        <c:axId val="890918080"/>
      </c:barChart>
      <c:catAx>
        <c:axId val="8909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18080"/>
        <c:crosses val="autoZero"/>
        <c:auto val="1"/>
        <c:lblAlgn val="ctr"/>
        <c:lblOffset val="100"/>
        <c:noMultiLvlLbl val="0"/>
      </c:catAx>
      <c:valAx>
        <c:axId val="8909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US" sz="1100" b="1"/>
                  <a:t>Error Relativo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89091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2868-F3DF-430B-A19F-9461D70BF539}" type="datetimeFigureOut">
              <a:rPr lang="es-US" smtClean="0"/>
              <a:t>8/24/2021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2C65-2162-46D8-8D5C-CC5DA4D271F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052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2C65-2162-46D8-8D5C-CC5DA4D271F9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8144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2C65-2162-46D8-8D5C-CC5DA4D271F9}" type="slidenum">
              <a:rPr lang="es-US" smtClean="0"/>
              <a:t>27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2138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56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713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46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833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238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3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008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99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188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219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53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7F82-B3B8-4EF1-979D-771E1CC70171}" type="datetimeFigureOut">
              <a:rPr lang="es-EC" smtClean="0"/>
              <a:t>24/8/2021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8AD1-2A9A-4533-A501-FD2C2D4BAB3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563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0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Documento_de_Microsoft_Word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emf"/><Relationship Id="rId4" Type="http://schemas.openxmlformats.org/officeDocument/2006/relationships/package" Target="../embeddings/Documento_de_Microsoft_Word4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emf"/><Relationship Id="rId4" Type="http://schemas.openxmlformats.org/officeDocument/2006/relationships/package" Target="../embeddings/Documento_de_Microsoft_Word5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/>
          </p:cNvSpPr>
          <p:nvPr/>
        </p:nvSpPr>
        <p:spPr bwMode="auto">
          <a:xfrm>
            <a:off x="0" y="2924690"/>
            <a:ext cx="12192000" cy="748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“Optimizar la eficiencia de un sistema de comunicación móvil LTE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Release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10 en el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downlink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combinando diferentes filtros adaptativos en el proceso de ecualización</a:t>
            </a:r>
            <a:r>
              <a:rPr lang="es-EC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”</a:t>
            </a: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07435" y="3763711"/>
            <a:ext cx="10177131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3373101" y="190447"/>
            <a:ext cx="5400000" cy="11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/>
          </p:cNvSpPr>
          <p:nvPr/>
        </p:nvSpPr>
        <p:spPr bwMode="auto">
          <a:xfrm>
            <a:off x="2063553" y="3763711"/>
            <a:ext cx="6709548" cy="2449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s-E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Presentado por:</a:t>
            </a:r>
          </a:p>
          <a:p>
            <a:pPr lvl="3">
              <a:lnSpc>
                <a:spcPct val="150000"/>
              </a:lnSpc>
            </a:pPr>
            <a:r>
              <a:rPr lang="es-ES" sz="1867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Romel</a:t>
            </a: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Andrés Herrera Flores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Director</a:t>
            </a:r>
            <a:r>
              <a:rPr lang="es-E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	       Ing. Bernal Oñate Carlos Paul </a:t>
            </a:r>
            <a:r>
              <a:rPr lang="es-ES" sz="18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MSc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8046144" y="5962851"/>
            <a:ext cx="4704264" cy="576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Sangolquí-2021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667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F7B47-9D3E-2748-9CA4-B6C213F26F84}" type="slidenum">
              <a:rPr lang="es-E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0" name="Picture 4" descr="Resultado de imagen para DEPARTAMENTO ELECTRONICA ESPE">
            <a:extLst>
              <a:ext uri="{FF2B5EF4-FFF2-40B4-BE49-F238E27FC236}">
                <a16:creationId xmlns:a16="http://schemas.microsoft.com/office/drawing/2014/main" xmlns="" id="{5DCB6A56-2281-4C14-9E64-EA0F1BD3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44" y="4052613"/>
            <a:ext cx="1291480" cy="12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arrera de Ingeniería en Electrónica y Telecomunicac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173524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508787"/>
            <a:ext cx="12192000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ES" sz="30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Eléctrica</a:t>
            </a:r>
            <a:r>
              <a:rPr lang="es-ES" sz="3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Electrónica y Telecomunicaciones</a:t>
            </a:r>
            <a:endParaRPr lang="es-ES" sz="3067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3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</a:t>
            </a:r>
            <a:r>
              <a:rPr lang="es-ES" sz="30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Electrónica y Telecomunicaciones</a:t>
            </a:r>
            <a:endParaRPr lang="en-US" sz="3067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37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11242"/>
            <a:ext cx="4855370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Metodología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10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029201" y="213043"/>
            <a:ext cx="4611237" cy="458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Parámetros de Simulación Inicial </a:t>
            </a:r>
            <a:endParaRPr lang="es-EC" sz="20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82032"/>
              </p:ext>
            </p:extLst>
          </p:nvPr>
        </p:nvGraphicFramePr>
        <p:xfrm>
          <a:off x="892032" y="1749818"/>
          <a:ext cx="7833679" cy="4526280"/>
        </p:xfrm>
        <a:graphic>
          <a:graphicData uri="http://schemas.openxmlformats.org/drawingml/2006/table">
            <a:tbl>
              <a:tblPr firstRow="1" firstCol="1" bandRow="1">
                <a:solidFill>
                  <a:schemeClr val="accent5">
                    <a:lumMod val="20000"/>
                    <a:lumOff val="80000"/>
                  </a:schemeClr>
                </a:solidFill>
                <a:tableStyleId>{9D7B26C5-4107-4FEC-AEDC-1716B250A1EF}</a:tableStyleId>
              </a:tblPr>
              <a:tblGrid>
                <a:gridCol w="4129915"/>
                <a:gridCol w="3703764"/>
              </a:tblGrid>
              <a:tr h="3450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Parámetros de Simulación LTE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Detalles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194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Modo de transmisión 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N° Antenas </a:t>
                      </a:r>
                      <a:r>
                        <a:rPr lang="es-ES" sz="1400" dirty="0" err="1">
                          <a:effectLst/>
                        </a:rPr>
                        <a:t>tx</a:t>
                      </a:r>
                      <a:r>
                        <a:rPr lang="es-ES" sz="1400" dirty="0">
                          <a:effectLst/>
                        </a:rPr>
                        <a:t> = 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1940">
                <a:tc v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N° Antenas </a:t>
                      </a:r>
                      <a:r>
                        <a:rPr lang="es-ES" sz="1400" dirty="0" err="1">
                          <a:effectLst/>
                        </a:rPr>
                        <a:t>rx</a:t>
                      </a:r>
                      <a:r>
                        <a:rPr lang="es-ES" sz="1400" dirty="0">
                          <a:effectLst/>
                        </a:rPr>
                        <a:t> = 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Esquema de Modulación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64 QAM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Codificación turbo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1/3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Prefijo Cíclico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Normal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Modelo de canal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Selectivo en frecuencia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Ancho de Banda de Canal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 MHz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Doppler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 Hz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SNR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[0, 5, 10, 15, 20] (dB)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Decodificador turbo 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 iteraciones 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N° Símbolos de Control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Receptor SISO 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MMSE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Velocidad de datos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15.26 Mbps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427" y="3305846"/>
            <a:ext cx="1629728" cy="9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11242"/>
            <a:ext cx="4855370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Metodología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11</a:t>
            </a:fld>
            <a:endParaRPr lang="es-ES" sz="1600" dirty="0">
              <a:solidFill>
                <a:srgbClr val="888888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029201" y="213043"/>
            <a:ext cx="4611237" cy="458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Extracción mínimo MSE </a:t>
            </a:r>
            <a:endParaRPr lang="es-EC" sz="2000" b="1" dirty="0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3265714" y="3114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3265714" y="7686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265714" y="4189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grpSp>
        <p:nvGrpSpPr>
          <p:cNvPr id="35" name="Grupo 34"/>
          <p:cNvGrpSpPr/>
          <p:nvPr/>
        </p:nvGrpSpPr>
        <p:grpSpPr>
          <a:xfrm>
            <a:off x="1093716" y="1087055"/>
            <a:ext cx="7680634" cy="5254099"/>
            <a:chOff x="2620958" y="776837"/>
            <a:chExt cx="7361243" cy="5096449"/>
          </a:xfrm>
        </p:grpSpPr>
        <p:grpSp>
          <p:nvGrpSpPr>
            <p:cNvPr id="32" name="Grupo 31"/>
            <p:cNvGrpSpPr/>
            <p:nvPr/>
          </p:nvGrpSpPr>
          <p:grpSpPr>
            <a:xfrm>
              <a:off x="2620958" y="776837"/>
              <a:ext cx="7361243" cy="5096449"/>
              <a:chOff x="2620958" y="776837"/>
              <a:chExt cx="7361243" cy="5096449"/>
            </a:xfrm>
          </p:grpSpPr>
          <p:pic>
            <p:nvPicPr>
              <p:cNvPr id="50177" name="Imagen 49" descr="MS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2" r="7516"/>
              <a:stretch>
                <a:fillRect/>
              </a:stretch>
            </p:blipFill>
            <p:spPr bwMode="auto">
              <a:xfrm>
                <a:off x="2620958" y="776837"/>
                <a:ext cx="7183009" cy="5096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upo 7"/>
              <p:cNvGrpSpPr/>
              <p:nvPr/>
            </p:nvGrpSpPr>
            <p:grpSpPr>
              <a:xfrm>
                <a:off x="4485339" y="1760042"/>
                <a:ext cx="5496862" cy="3271680"/>
                <a:chOff x="778933" y="0"/>
                <a:chExt cx="4650306" cy="2443674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>
                  <a:off x="778933" y="0"/>
                  <a:ext cx="4650306" cy="2443674"/>
                  <a:chOff x="651933" y="0"/>
                  <a:chExt cx="4650306" cy="2443674"/>
                </a:xfrm>
              </p:grpSpPr>
              <p:grpSp>
                <p:nvGrpSpPr>
                  <p:cNvPr id="11" name="Grupo 10"/>
                  <p:cNvGrpSpPr/>
                  <p:nvPr/>
                </p:nvGrpSpPr>
                <p:grpSpPr>
                  <a:xfrm>
                    <a:off x="651933" y="0"/>
                    <a:ext cx="4199467" cy="2426200"/>
                    <a:chOff x="651933" y="0"/>
                    <a:chExt cx="4199467" cy="2426200"/>
                  </a:xfrm>
                </p:grpSpPr>
                <p:grpSp>
                  <p:nvGrpSpPr>
                    <p:cNvPr id="14" name="Grupo 13"/>
                    <p:cNvGrpSpPr/>
                    <p:nvPr/>
                  </p:nvGrpSpPr>
                  <p:grpSpPr>
                    <a:xfrm>
                      <a:off x="651933" y="0"/>
                      <a:ext cx="4199467" cy="2201333"/>
                      <a:chOff x="0" y="0"/>
                      <a:chExt cx="3642360" cy="1970425"/>
                    </a:xfrm>
                  </p:grpSpPr>
                  <p:grpSp>
                    <p:nvGrpSpPr>
                      <p:cNvPr id="16" name="Grupo 15"/>
                      <p:cNvGrpSpPr/>
                      <p:nvPr/>
                    </p:nvGrpSpPr>
                    <p:grpSpPr>
                      <a:xfrm>
                        <a:off x="0" y="0"/>
                        <a:ext cx="3642360" cy="1783080"/>
                        <a:chOff x="0" y="0"/>
                        <a:chExt cx="3642360" cy="1783080"/>
                      </a:xfrm>
                    </p:grpSpPr>
                    <p:sp>
                      <p:nvSpPr>
                        <p:cNvPr id="21" name="Rectángulo 20"/>
                        <p:cNvSpPr/>
                        <p:nvPr/>
                      </p:nvSpPr>
                      <p:spPr>
                        <a:xfrm>
                          <a:off x="3470031" y="0"/>
                          <a:ext cx="169985" cy="177580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s-US"/>
                        </a:p>
                      </p:txBody>
                    </p:sp>
                    <p:grpSp>
                      <p:nvGrpSpPr>
                        <p:cNvPr id="22" name="Grupo 21"/>
                        <p:cNvGrpSpPr/>
                        <p:nvPr/>
                      </p:nvGrpSpPr>
                      <p:grpSpPr>
                        <a:xfrm>
                          <a:off x="0" y="0"/>
                          <a:ext cx="3642360" cy="1783080"/>
                          <a:chOff x="0" y="0"/>
                          <a:chExt cx="3642360" cy="1783080"/>
                        </a:xfrm>
                      </p:grpSpPr>
                      <p:sp>
                        <p:nvSpPr>
                          <p:cNvPr id="23" name="Rectángulo 22"/>
                          <p:cNvSpPr/>
                          <p:nvPr/>
                        </p:nvSpPr>
                        <p:spPr>
                          <a:xfrm>
                            <a:off x="0" y="0"/>
                            <a:ext cx="3642360" cy="1783080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25" name="Rectángulo 24"/>
                          <p:cNvSpPr/>
                          <p:nvPr/>
                        </p:nvSpPr>
                        <p:spPr>
                          <a:xfrm>
                            <a:off x="0" y="0"/>
                            <a:ext cx="169985" cy="1775802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26" name="Rectángulo 25"/>
                          <p:cNvSpPr/>
                          <p:nvPr/>
                        </p:nvSpPr>
                        <p:spPr>
                          <a:xfrm>
                            <a:off x="169985" y="0"/>
                            <a:ext cx="169985" cy="1775802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27" name="Rectángulo 26"/>
                          <p:cNvSpPr/>
                          <p:nvPr/>
                        </p:nvSpPr>
                        <p:spPr>
                          <a:xfrm>
                            <a:off x="339970" y="0"/>
                            <a:ext cx="169985" cy="1775802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28" name="Rectángulo 27"/>
                          <p:cNvSpPr/>
                          <p:nvPr/>
                        </p:nvSpPr>
                        <p:spPr>
                          <a:xfrm>
                            <a:off x="515816" y="0"/>
                            <a:ext cx="169985" cy="1775802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US"/>
                          </a:p>
                        </p:txBody>
                      </p:sp>
                      <p:sp>
                        <p:nvSpPr>
                          <p:cNvPr id="29" name="Rectángulo 28"/>
                          <p:cNvSpPr/>
                          <p:nvPr/>
                        </p:nvSpPr>
                        <p:spPr>
                          <a:xfrm>
                            <a:off x="679939" y="5861"/>
                            <a:ext cx="169545" cy="1775460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US"/>
                          </a:p>
                        </p:txBody>
                      </p:sp>
                      <p:cxnSp>
                        <p:nvCxnSpPr>
                          <p:cNvPr id="30" name="Conector recto de flecha 29"/>
                          <p:cNvCxnSpPr/>
                          <p:nvPr/>
                        </p:nvCxnSpPr>
                        <p:spPr>
                          <a:xfrm>
                            <a:off x="931985" y="879231"/>
                            <a:ext cx="2403231" cy="5862"/>
                          </a:xfrm>
                          <a:prstGeom prst="straightConnector1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17" name="Conector recto de flecha 16"/>
                      <p:cNvCxnSpPr/>
                      <p:nvPr/>
                    </p:nvCxnSpPr>
                    <p:spPr>
                      <a:xfrm flipH="1">
                        <a:off x="262467" y="1651000"/>
                        <a:ext cx="6928" cy="277091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Conector recto de flecha 19"/>
                      <p:cNvCxnSpPr/>
                      <p:nvPr/>
                    </p:nvCxnSpPr>
                    <p:spPr>
                      <a:xfrm flipH="1">
                        <a:off x="3556000" y="1693334"/>
                        <a:ext cx="6928" cy="277091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" name="Cuadro de texto 65"/>
                    <p:cNvSpPr txBox="1"/>
                    <p:nvPr/>
                  </p:nvSpPr>
                  <p:spPr>
                    <a:xfrm>
                      <a:off x="1356927" y="2139416"/>
                      <a:ext cx="1657486" cy="28678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/>
                        <a:t>-13.1425(dB)</a:t>
                      </a:r>
                      <a:endParaRPr lang="es-US" sz="1400" dirty="0"/>
                    </a:p>
                  </p:txBody>
                </p:sp>
              </p:grpSp>
              <p:sp>
                <p:nvSpPr>
                  <p:cNvPr id="12" name="Cuadro de texto 66"/>
                  <p:cNvSpPr txBox="1"/>
                  <p:nvPr/>
                </p:nvSpPr>
                <p:spPr>
                  <a:xfrm>
                    <a:off x="3639596" y="2121941"/>
                    <a:ext cx="1662643" cy="32173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457200" algn="l">
                      <a:lnSpc>
                        <a:spcPct val="200000"/>
                      </a:lnSpc>
                      <a:spcAft>
                        <a:spcPts val="0"/>
                      </a:spcAft>
                    </a:pPr>
                    <a:r>
                      <a:rPr lang="es-419" sz="1300" dirty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-</a:t>
                    </a:r>
                    <a:r>
                      <a:rPr lang="es-419" sz="1400" dirty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10.1648(dB</a:t>
                    </a:r>
                    <a:r>
                      <a:rPr lang="es-419" sz="1300" dirty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es-US" sz="1300" dirty="0">
                      <a:solidFill>
                        <a:srgbClr val="000000"/>
                      </a:solidFill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0" name="Conector recto de flecha 9"/>
                <p:cNvCxnSpPr/>
                <p:nvPr/>
              </p:nvCxnSpPr>
              <p:spPr>
                <a:xfrm>
                  <a:off x="1536700" y="2362200"/>
                  <a:ext cx="34925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1" name="Conector recto de flecha 30"/>
            <p:cNvCxnSpPr/>
            <p:nvPr/>
          </p:nvCxnSpPr>
          <p:spPr>
            <a:xfrm>
              <a:off x="5381051" y="5157891"/>
              <a:ext cx="4128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3500294" y="4729488"/>
              <a:ext cx="1803850" cy="533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ctr">
                <a:spcAft>
                  <a:spcPts val="0"/>
                </a:spcAft>
              </a:pPr>
              <a:r>
                <a:rPr lang="es-419" sz="1200" dirty="0">
                  <a:solidFill>
                    <a:schemeClr val="tx1"/>
                  </a:solidFill>
                </a:rPr>
                <a:t>Valor MSE</a:t>
              </a:r>
              <a:br>
                <a:rPr lang="es-419" sz="1200" dirty="0">
                  <a:solidFill>
                    <a:schemeClr val="tx1"/>
                  </a:solidFill>
                </a:rPr>
              </a:br>
              <a:r>
                <a:rPr lang="es-419" sz="1200" dirty="0">
                  <a:solidFill>
                    <a:schemeClr val="tx1"/>
                  </a:solidFill>
                </a:rPr>
                <a:t>Ubicación de sub-ventana</a:t>
              </a:r>
              <a:endParaRPr lang="es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Cuadro de texto 65"/>
            <p:cNvSpPr txBox="1"/>
            <p:nvPr/>
          </p:nvSpPr>
          <p:spPr>
            <a:xfrm>
              <a:off x="5932170" y="4845520"/>
              <a:ext cx="1331194" cy="38395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457200" algn="l">
                <a:lnSpc>
                  <a:spcPct val="200000"/>
                </a:lnSpc>
                <a:spcAft>
                  <a:spcPts val="0"/>
                </a:spcAft>
              </a:pPr>
              <a:r>
                <a:rPr lang="es-419" sz="1400" dirty="0"/>
                <a:t>7</a:t>
              </a:r>
              <a:endParaRPr lang="es-US" sz="1400" dirty="0"/>
            </a:p>
          </p:txBody>
        </p:sp>
      </p:grpSp>
      <p:cxnSp>
        <p:nvCxnSpPr>
          <p:cNvPr id="37" name="Conector recto de flecha 36"/>
          <p:cNvCxnSpPr/>
          <p:nvPr/>
        </p:nvCxnSpPr>
        <p:spPr>
          <a:xfrm>
            <a:off x="10320052" y="3093531"/>
            <a:ext cx="1888" cy="3997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8828710" y="3615776"/>
            <a:ext cx="298268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Valor promedio de Sub-ventana</a:t>
            </a:r>
            <a:endParaRPr lang="es-EC" sz="1600" dirty="0"/>
          </a:p>
        </p:txBody>
      </p:sp>
      <p:cxnSp>
        <p:nvCxnSpPr>
          <p:cNvPr id="42" name="Conector recto de flecha 41"/>
          <p:cNvCxnSpPr/>
          <p:nvPr/>
        </p:nvCxnSpPr>
        <p:spPr>
          <a:xfrm>
            <a:off x="10320052" y="4076804"/>
            <a:ext cx="1888" cy="3997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8828710" y="4563494"/>
            <a:ext cx="298268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Extracción de datos Sub-ventana</a:t>
            </a:r>
            <a:endParaRPr lang="es-EC" sz="16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8828710" y="2654957"/>
            <a:ext cx="298268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No Símbolos de control</a:t>
            </a:r>
            <a:endParaRPr lang="es-EC" sz="1600" dirty="0"/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10265692" y="2159922"/>
            <a:ext cx="1888" cy="3997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8774350" y="1721348"/>
            <a:ext cx="298268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Seccionar en sub-ventanas</a:t>
            </a:r>
            <a:endParaRPr lang="es-EC" sz="1600" dirty="0"/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10320052" y="5016859"/>
            <a:ext cx="1888" cy="3997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8828710" y="5503549"/>
            <a:ext cx="298268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Vector de Coeficientes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2505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4" grpId="0" animBg="1"/>
      <p:bldP spid="46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11242"/>
            <a:ext cx="4855370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Metodología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12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029201" y="213043"/>
            <a:ext cx="4611237" cy="458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Costo Computacional</a:t>
            </a:r>
            <a:endParaRPr lang="es-EC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9210129"/>
                  </p:ext>
                </p:extLst>
              </p:nvPr>
            </p:nvGraphicFramePr>
            <p:xfrm>
              <a:off x="1405646" y="1040204"/>
              <a:ext cx="7816174" cy="181991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3626"/>
                    <a:gridCol w="1953626"/>
                    <a:gridCol w="1954461"/>
                    <a:gridCol w="1954461"/>
                  </a:tblGrid>
                  <a:tr h="300127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Algoritmo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Multiplicación 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Suma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División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LMS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+ 3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+2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NLMS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+3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+5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SM-AP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+4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+6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RLS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s-US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+11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s-US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+7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9210129"/>
                  </p:ext>
                </p:extLst>
              </p:nvPr>
            </p:nvGraphicFramePr>
            <p:xfrm>
              <a:off x="1405646" y="1040204"/>
              <a:ext cx="7816174" cy="181991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53626"/>
                    <a:gridCol w="1953626"/>
                    <a:gridCol w="1954461"/>
                    <a:gridCol w="1954461"/>
                  </a:tblGrid>
                  <a:tr h="32004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Algoritmo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Multiplicación 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Suma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División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LMS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625" t="-87097" r="-201250" b="-3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87097" r="-100623" b="-3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NLMS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625" t="-190164" r="-201250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90164" r="-100623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SM-AP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625" t="-285484" r="-201250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285484" r="-100623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496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RLS</a:t>
                          </a:r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625" t="-385484" r="-201250" b="-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385484" r="-100623" b="-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257884"/>
                  </p:ext>
                </p:extLst>
              </p:nvPr>
            </p:nvGraphicFramePr>
            <p:xfrm>
              <a:off x="1503492" y="4097474"/>
              <a:ext cx="7699204" cy="21488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4801"/>
                    <a:gridCol w="1924801"/>
                    <a:gridCol w="1924801"/>
                    <a:gridCol w="1924801"/>
                  </a:tblGrid>
                  <a:tr h="50292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Algoritmos Combinados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Multiplicación</a:t>
                          </a:r>
                          <a:endParaRPr lang="es-US" sz="1400" b="1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Suma </a:t>
                          </a:r>
                          <a:endParaRPr lang="es-US" sz="1400" b="1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División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LMS &amp; SM-AP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+ 7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+ 8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NLMS &amp; SM-AP</a:t>
                          </a:r>
                          <a:endParaRPr lang="es-US" sz="1400" b="1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+ 7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+ 11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RLS &amp; SM-AP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s-US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+13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s-US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s-EC" sz="1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+9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s-US" sz="14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s-US" sz="14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257884"/>
                  </p:ext>
                </p:extLst>
              </p:nvPr>
            </p:nvGraphicFramePr>
            <p:xfrm>
              <a:off x="1503492" y="4097474"/>
              <a:ext cx="7699204" cy="21157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4801"/>
                    <a:gridCol w="1924801"/>
                    <a:gridCol w="1924801"/>
                    <a:gridCol w="1924801"/>
                  </a:tblGrid>
                  <a:tr h="606997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Algoritmos Combinados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Multiplicación</a:t>
                          </a:r>
                          <a:endParaRPr lang="es-US" sz="1400" b="1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Suma </a:t>
                          </a:r>
                          <a:endParaRPr lang="es-US" sz="1400" b="1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División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LMS &amp; SM-AP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16" t="-121687" r="-200633" b="-2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316" t="-121687" r="-100633" b="-2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316" t="-121687" r="-633" b="-201205"/>
                          </a:stretch>
                        </a:blipFill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NLMS &amp; SM-AP</a:t>
                          </a:r>
                          <a:endParaRPr lang="es-US" sz="1400" b="1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16" t="-224390" r="-200633" b="-103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316" t="-224390" r="-100633" b="-103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316" t="-224390" r="-633" b="-103659"/>
                          </a:stretch>
                        </a:blipFill>
                      </a:tcPr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RLS &amp; SM-AP</a:t>
                          </a:r>
                          <a:endParaRPr lang="es-US" sz="14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316" t="-320482" r="-200633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316" t="-320482" r="-100633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316" t="-320482" r="-633" b="-24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Conector recto de flecha 7"/>
          <p:cNvCxnSpPr/>
          <p:nvPr/>
        </p:nvCxnSpPr>
        <p:spPr>
          <a:xfrm flipH="1">
            <a:off x="5369668" y="3169026"/>
            <a:ext cx="3011" cy="689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544748" y="3169026"/>
            <a:ext cx="203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Extraído de (P</a:t>
            </a:r>
            <a:r>
              <a:rPr lang="es-EC" sz="1200" i="1" dirty="0"/>
              <a:t>. </a:t>
            </a:r>
            <a:r>
              <a:rPr lang="es-EC" sz="1200" i="1" dirty="0" err="1"/>
              <a:t>Diniz</a:t>
            </a:r>
            <a:r>
              <a:rPr lang="es-EC" sz="1200" i="1" dirty="0"/>
              <a:t>, 2013)</a:t>
            </a:r>
            <a:endParaRPr lang="es-US" sz="1200" dirty="0"/>
          </a:p>
        </p:txBody>
      </p:sp>
    </p:spTree>
    <p:extLst>
      <p:ext uri="{BB962C8B-B14F-4D97-AF65-F5344CB8AC3E}">
        <p14:creationId xmlns:p14="http://schemas.microsoft.com/office/powerpoint/2010/main" val="16500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0" y="52252"/>
            <a:ext cx="9570575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Resultados Obtenidos</a:t>
            </a:r>
            <a:endParaRPr lang="es-EC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5951399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13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5" name="18 Rectángulo"/>
          <p:cNvSpPr/>
          <p:nvPr/>
        </p:nvSpPr>
        <p:spPr bwMode="auto">
          <a:xfrm>
            <a:off x="485525" y="2461623"/>
            <a:ext cx="3600000" cy="572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3.- Serie vs Paralelo</a:t>
            </a:r>
            <a:endParaRPr lang="es-EC" dirty="0"/>
          </a:p>
        </p:txBody>
      </p:sp>
      <p:sp>
        <p:nvSpPr>
          <p:cNvPr id="7" name="18 Rectángulo"/>
          <p:cNvSpPr/>
          <p:nvPr/>
        </p:nvSpPr>
        <p:spPr bwMode="auto">
          <a:xfrm>
            <a:off x="5853409" y="2461623"/>
            <a:ext cx="3600000" cy="572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4.- Respuesta ante diferentes escenarios</a:t>
            </a:r>
            <a:endParaRPr lang="es-EC" dirty="0"/>
          </a:p>
        </p:txBody>
      </p:sp>
      <p:sp>
        <p:nvSpPr>
          <p:cNvPr id="8" name="18 Rectángulo"/>
          <p:cNvSpPr/>
          <p:nvPr/>
        </p:nvSpPr>
        <p:spPr bwMode="auto">
          <a:xfrm>
            <a:off x="485525" y="1125185"/>
            <a:ext cx="3600000" cy="572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1.- Parámetros de inicialización de los Algoritmos Combinados</a:t>
            </a:r>
            <a:endParaRPr lang="es-EC" dirty="0"/>
          </a:p>
        </p:txBody>
      </p:sp>
      <p:sp>
        <p:nvSpPr>
          <p:cNvPr id="9" name="18 Rectángulo"/>
          <p:cNvSpPr/>
          <p:nvPr/>
        </p:nvSpPr>
        <p:spPr bwMode="auto">
          <a:xfrm>
            <a:off x="5853409" y="1125185"/>
            <a:ext cx="3600000" cy="572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2.- Rendimiento de las estructuras Serie y Paralelo</a:t>
            </a:r>
            <a:endParaRPr lang="es-EC" dirty="0"/>
          </a:p>
        </p:txBody>
      </p:sp>
      <p:pic>
        <p:nvPicPr>
          <p:cNvPr id="31746" name="Picture 2" descr="resultados archivos - El blog de Oran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5309" r="2469" b="4618"/>
          <a:stretch/>
        </p:blipFill>
        <p:spPr bwMode="auto">
          <a:xfrm>
            <a:off x="2119356" y="3798061"/>
            <a:ext cx="5349667" cy="23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  <a:endParaRPr lang="es-EC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8 Rectángulo"/>
          <p:cNvSpPr/>
          <p:nvPr/>
        </p:nvSpPr>
        <p:spPr bwMode="auto">
          <a:xfrm>
            <a:off x="2681973" y="-4876"/>
            <a:ext cx="3775164" cy="474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1.-  </a:t>
            </a:r>
            <a:r>
              <a:rPr lang="es-ES" b="1" dirty="0" smtClean="0"/>
              <a:t>Parámetros </a:t>
            </a:r>
            <a:r>
              <a:rPr lang="es-ES" b="1" dirty="0"/>
              <a:t>de inicialización de los Algoritmos </a:t>
            </a:r>
            <a:r>
              <a:rPr lang="es-ES" b="1" dirty="0" smtClean="0"/>
              <a:t>Combinados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6488132" y="-4876"/>
                <a:ext cx="3384287" cy="475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60959" tIns="60959" rIns="60959" bIns="60959" numCol="1" rtlCol="0" anchor="ctr" anchorCtr="0" compatLnSpc="1"/>
              <a:lstStyle/>
              <a:p>
                <a:pPr algn="ctr"/>
                <a:r>
                  <a:rPr lang="es-EC" sz="1600" b="1" dirty="0" smtClean="0"/>
                  <a:t>Selección de </a:t>
                </a:r>
                <a:r>
                  <a:rPr lang="es-EC" sz="1600" b="1" dirty="0"/>
                  <a:t>Parámetros </a:t>
                </a:r>
                <a14:m>
                  <m:oMath xmlns:m="http://schemas.openxmlformats.org/officeDocument/2006/math">
                    <m:r>
                      <a:rPr lang="es-EC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s-EC" sz="1600" b="1" dirty="0"/>
                  <a:t> Filtro </a:t>
                </a:r>
                <a:r>
                  <a:rPr lang="es-EC" sz="1600" b="1" dirty="0" smtClean="0"/>
                  <a:t>II</a:t>
                </a:r>
                <a:endParaRPr lang="es-EC" sz="1600" b="1" dirty="0"/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32" y="-4876"/>
                <a:ext cx="3384287" cy="475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9872419" y="1989441"/>
                <a:ext cx="145341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s-EC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s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C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19" y="1989441"/>
                <a:ext cx="1453410" cy="4277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/>
          <p:cNvGrpSpPr/>
          <p:nvPr/>
        </p:nvGrpSpPr>
        <p:grpSpPr>
          <a:xfrm>
            <a:off x="2312875" y="552789"/>
            <a:ext cx="6461474" cy="6149568"/>
            <a:chOff x="0" y="0"/>
            <a:chExt cx="5867400" cy="5641873"/>
          </a:xfrm>
        </p:grpSpPr>
        <p:graphicFrame>
          <p:nvGraphicFramePr>
            <p:cNvPr id="22" name="Gráfico 21"/>
            <p:cNvGraphicFramePr/>
            <p:nvPr/>
          </p:nvGraphicFramePr>
          <p:xfrm>
            <a:off x="0" y="0"/>
            <a:ext cx="5867400" cy="28219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3" name="Gráfico 22"/>
            <p:cNvGraphicFramePr/>
            <p:nvPr/>
          </p:nvGraphicFramePr>
          <p:xfrm>
            <a:off x="0" y="2819933"/>
            <a:ext cx="5867400" cy="28219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Rectángulo 23"/>
            <p:cNvSpPr/>
            <p:nvPr/>
          </p:nvSpPr>
          <p:spPr>
            <a:xfrm>
              <a:off x="2826327" y="2246909"/>
              <a:ext cx="253365" cy="1485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U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826327" y="2417086"/>
              <a:ext cx="253365" cy="14859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US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1400175" y="2626582"/>
              <a:ext cx="253365" cy="14859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US"/>
            </a:p>
          </p:txBody>
        </p:sp>
        <p:cxnSp>
          <p:nvCxnSpPr>
            <p:cNvPr id="37" name="Conector recto de flecha 36"/>
            <p:cNvCxnSpPr/>
            <p:nvPr/>
          </p:nvCxnSpPr>
          <p:spPr>
            <a:xfrm>
              <a:off x="1643362" y="2787698"/>
              <a:ext cx="10178" cy="68702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/>
            <p:nvPr/>
          </p:nvCxnSpPr>
          <p:spPr>
            <a:xfrm flipH="1">
              <a:off x="2954215" y="2775172"/>
              <a:ext cx="12789" cy="11445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 flipH="1">
              <a:off x="2954215" y="2781304"/>
              <a:ext cx="12700" cy="12344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8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8 Rectángulo"/>
          <p:cNvSpPr/>
          <p:nvPr/>
        </p:nvSpPr>
        <p:spPr bwMode="auto">
          <a:xfrm>
            <a:off x="2681973" y="-4876"/>
            <a:ext cx="3775164" cy="474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1.-  </a:t>
            </a:r>
            <a:r>
              <a:rPr lang="es-ES" b="1" dirty="0" smtClean="0"/>
              <a:t>Parámetros </a:t>
            </a:r>
            <a:r>
              <a:rPr lang="es-ES" b="1" dirty="0"/>
              <a:t>de inicialización de los Algoritmos </a:t>
            </a:r>
            <a:r>
              <a:rPr lang="es-ES" b="1" dirty="0" smtClean="0"/>
              <a:t>Combinados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6488132" y="-4876"/>
                <a:ext cx="3384287" cy="475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60959" tIns="60959" rIns="60959" bIns="60959" numCol="1" rtlCol="0" anchor="ctr" anchorCtr="0" compatLnSpc="1"/>
              <a:lstStyle/>
              <a:p>
                <a:pPr algn="ctr"/>
                <a:r>
                  <a:rPr lang="es-EC" sz="1600" b="1" dirty="0" smtClean="0"/>
                  <a:t>Diferencia al variar </a:t>
                </a:r>
                <a14:m>
                  <m:oMath xmlns:m="http://schemas.openxmlformats.org/officeDocument/2006/math">
                    <m:r>
                      <a:rPr lang="es-EC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s-EC" sz="1600" b="1" dirty="0"/>
                  <a:t> Filtro </a:t>
                </a:r>
                <a:r>
                  <a:rPr lang="es-EC" sz="1600" b="1" dirty="0" smtClean="0"/>
                  <a:t>II</a:t>
                </a:r>
                <a:endParaRPr lang="es-EC" sz="1600" b="1" dirty="0"/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32" y="-4876"/>
                <a:ext cx="3384287" cy="475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 descr="C:\Users\Nixon\Nueva carpeta\Dropbox\Tesis\imganes_tesis\NLSM_mu2_0.000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966"/>
          <a:stretch/>
        </p:blipFill>
        <p:spPr bwMode="auto">
          <a:xfrm>
            <a:off x="1025575" y="784374"/>
            <a:ext cx="4908297" cy="2425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Users\Nixon\Nueva carpeta\Dropbox\Tesis\imganes_tesis\NLSM_mu2_0.0099998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 b="1531"/>
          <a:stretch/>
        </p:blipFill>
        <p:spPr bwMode="auto">
          <a:xfrm>
            <a:off x="6250402" y="784374"/>
            <a:ext cx="4761309" cy="2338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4" y="3286069"/>
            <a:ext cx="5871613" cy="342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30" y="3286070"/>
            <a:ext cx="6044946" cy="342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l="19885" t="20273" r="16874" b="28663"/>
          <a:stretch/>
        </p:blipFill>
        <p:spPr>
          <a:xfrm>
            <a:off x="11098844" y="2313492"/>
            <a:ext cx="1031132" cy="896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61" y="2313492"/>
            <a:ext cx="927002" cy="9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Resultados</a:t>
            </a:r>
            <a:endParaRPr lang="es-EC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8 Rectángulo"/>
          <p:cNvSpPr/>
          <p:nvPr/>
        </p:nvSpPr>
        <p:spPr bwMode="auto">
          <a:xfrm>
            <a:off x="2681973" y="-4876"/>
            <a:ext cx="3775164" cy="474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1.-  </a:t>
            </a:r>
            <a:r>
              <a:rPr lang="es-ES" b="1" dirty="0" smtClean="0"/>
              <a:t>Parámetros </a:t>
            </a:r>
            <a:r>
              <a:rPr lang="es-ES" b="1" dirty="0"/>
              <a:t>de inicialización de los Algoritmos </a:t>
            </a:r>
            <a:r>
              <a:rPr lang="es-ES" b="1" dirty="0" smtClean="0"/>
              <a:t>Combinados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6488132" y="-4876"/>
                <a:ext cx="3384287" cy="475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60959" tIns="60959" rIns="60959" bIns="60959" numCol="1" rtlCol="0" anchor="ctr" anchorCtr="0" compatLnSpc="1"/>
              <a:lstStyle/>
              <a:p>
                <a:pPr algn="ctr"/>
                <a:r>
                  <a:rPr lang="es-EC" sz="1600" b="1" dirty="0" smtClean="0"/>
                  <a:t>Parámetros </a:t>
                </a:r>
                <a14:m>
                  <m:oMath xmlns:m="http://schemas.openxmlformats.org/officeDocument/2006/math">
                    <m:r>
                      <a:rPr lang="es-EC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s-EC" sz="1600" b="1" dirty="0" smtClean="0"/>
                  <a:t> Filtro II</a:t>
                </a:r>
                <a:endParaRPr lang="es-EC" sz="1600" b="1" dirty="0"/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32" y="-4876"/>
                <a:ext cx="3384287" cy="475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095489"/>
                  </p:ext>
                </p:extLst>
              </p:nvPr>
            </p:nvGraphicFramePr>
            <p:xfrm>
              <a:off x="555478" y="1481468"/>
              <a:ext cx="11077398" cy="3703320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540233"/>
                    <a:gridCol w="1836000"/>
                    <a:gridCol w="1540233"/>
                    <a:gridCol w="1540233"/>
                    <a:gridCol w="1540233"/>
                    <a:gridCol w="1540233"/>
                    <a:gridCol w="1540233"/>
                  </a:tblGrid>
                  <a:tr h="182880">
                    <a:tc gridSpan="2"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solidFill>
                                <a:schemeClr val="accent2"/>
                              </a:solidFill>
                              <a:effectLst/>
                            </a:rPr>
                            <a:t>Algoritmos Combinados</a:t>
                          </a:r>
                          <a:endParaRPr lang="es-US" sz="1800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 smtClean="0">
                              <a:solidFill>
                                <a:schemeClr val="accent2"/>
                              </a:solidFill>
                              <a:effectLst/>
                            </a:rPr>
                            <a:t>Relación señal/ruido</a:t>
                          </a:r>
                          <a:endParaRPr lang="es-US" sz="1800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effectLst/>
                            </a:rPr>
                            <a:t>Filtro 1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Filtro 2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0 (dB)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5 (dB)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10 (dB)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15 (dB)</a:t>
                          </a:r>
                          <a:endParaRPr lang="es-US" sz="18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20 (dB)</a:t>
                          </a:r>
                          <a:endParaRPr lang="es-US" sz="18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2420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LMS </a:t>
                          </a:r>
                          <a:r>
                            <a:rPr lang="es-EC" sz="1800" b="0" dirty="0">
                              <a:effectLst/>
                            </a:rPr>
                            <a:t>μ=0.00077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1" dirty="0" smtClean="0">
                              <a:effectLst/>
                            </a:rPr>
                            <a:t>SM-AP</a:t>
                          </a:r>
                          <a:r>
                            <a:rPr lang="es-EC" sz="1800" dirty="0" smtClean="0">
                              <a:effectLst/>
                            </a:rPr>
                            <a:t/>
                          </a:r>
                          <a:br>
                            <a:rPr lang="es-EC" sz="1800" dirty="0" smtClean="0">
                              <a:effectLst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419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US" sz="1800" dirty="0" smtClean="0">
                            <a:effectLst/>
                          </a:endParaRPr>
                        </a:p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s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s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EC" sz="18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b>
                                      <m:sSubPr>
                                        <m:ctrlPr>
                                          <a:rPr lang="es-US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s-EC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=0.8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=3.3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NLMS   </a:t>
                          </a:r>
                          <a:r>
                            <a:rPr lang="es-EC" sz="1800" b="0" dirty="0" smtClean="0">
                              <a:effectLst/>
                            </a:rPr>
                            <a:t>μ=0.0099998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=3.5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=2.5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8025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RLS </a:t>
                          </a:r>
                          <a:br>
                            <a:rPr lang="es-EC" sz="1800" dirty="0">
                              <a:effectLst/>
                            </a:rPr>
                          </a:br>
                          <a:r>
                            <a:rPr lang="es-EC" sz="1800" b="0" dirty="0">
                              <a:effectLst/>
                            </a:rPr>
                            <a:t>δ=1 </a:t>
                          </a:r>
                          <a:br>
                            <a:rPr lang="es-EC" sz="1800" b="0" dirty="0">
                              <a:effectLst/>
                            </a:rPr>
                          </a:br>
                          <a:r>
                            <a:rPr lang="es-EC" sz="1800" b="0" dirty="0">
                              <a:effectLst/>
                            </a:rPr>
                            <a:t>λ=0.99998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=4.3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8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095489"/>
                  </p:ext>
                </p:extLst>
              </p:nvPr>
            </p:nvGraphicFramePr>
            <p:xfrm>
              <a:off x="555478" y="1481468"/>
              <a:ext cx="11077398" cy="3575685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540233"/>
                    <a:gridCol w="1836000"/>
                    <a:gridCol w="1540233"/>
                    <a:gridCol w="1540233"/>
                    <a:gridCol w="1540233"/>
                    <a:gridCol w="1540233"/>
                    <a:gridCol w="1540233"/>
                  </a:tblGrid>
                  <a:tr h="411480">
                    <a:tc gridSpan="2"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solidFill>
                                <a:schemeClr val="accent2"/>
                              </a:solidFill>
                              <a:effectLst/>
                            </a:rPr>
                            <a:t>Algoritmos Combinados</a:t>
                          </a:r>
                          <a:endParaRPr lang="es-US" sz="1800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 smtClean="0">
                              <a:solidFill>
                                <a:schemeClr val="accent2"/>
                              </a:solidFill>
                              <a:effectLst/>
                            </a:rPr>
                            <a:t>Relación señal/ruido</a:t>
                          </a:r>
                          <a:endParaRPr lang="es-US" sz="1800" dirty="0">
                            <a:solidFill>
                              <a:schemeClr val="accent2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effectLst/>
                            </a:rPr>
                            <a:t>Filtro 1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Filtro 2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0 (dB)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5 (dB)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10 (dB)</a:t>
                          </a:r>
                          <a:endParaRPr lang="es-US" sz="18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15 (dB)</a:t>
                          </a:r>
                          <a:endParaRPr lang="es-US" sz="18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72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20 (dB)</a:t>
                          </a:r>
                          <a:endParaRPr lang="es-US" sz="180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80415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LMS </a:t>
                          </a:r>
                          <a:r>
                            <a:rPr lang="es-EC" sz="1800" b="0" dirty="0">
                              <a:effectLst/>
                            </a:rPr>
                            <a:t>μ=0.00077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84385" t="-30310" r="-420598" b="-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19368" t="-107031" r="-400395" b="-2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19368" t="-107031" r="-300395" b="-2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421032" t="-107031" r="-201587" b="-2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18972" t="-107031" r="-100791" b="-2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18972" t="-107031" r="-791" b="-271875"/>
                          </a:stretch>
                        </a:blipFill>
                      </a:tcPr>
                    </a:tc>
                  </a:tr>
                  <a:tr h="780415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NLMS   </a:t>
                          </a:r>
                          <a:r>
                            <a:rPr lang="es-EC" sz="1800" b="0" dirty="0" smtClean="0">
                              <a:effectLst/>
                            </a:rPr>
                            <a:t>μ=0.0099998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19368" t="-207031" r="-400395" b="-1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19368" t="-207031" r="-300395" b="-1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421032" t="-207031" r="-201587" b="-1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18972" t="-207031" r="-100791" b="-1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18972" t="-207031" r="-791" b="-171875"/>
                          </a:stretch>
                        </a:blipFill>
                      </a:tcPr>
                    </a:tc>
                  </a:tr>
                  <a:tr h="1191895">
                    <a:tc>
                      <a:txBody>
                        <a:bodyPr/>
                        <a:lstStyle/>
                        <a:p>
                          <a:pPr indent="457200"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RLS </a:t>
                          </a:r>
                          <a:br>
                            <a:rPr lang="es-EC" sz="1800" dirty="0">
                              <a:effectLst/>
                            </a:rPr>
                          </a:br>
                          <a:r>
                            <a:rPr lang="es-EC" sz="1800" b="0" dirty="0">
                              <a:effectLst/>
                            </a:rPr>
                            <a:t>δ=1 </a:t>
                          </a:r>
                          <a:br>
                            <a:rPr lang="es-EC" sz="1800" b="0" dirty="0">
                              <a:effectLst/>
                            </a:rPr>
                          </a:br>
                          <a:r>
                            <a:rPr lang="es-EC" sz="1800" b="0" dirty="0">
                              <a:effectLst/>
                            </a:rPr>
                            <a:t>λ=0.99998</a:t>
                          </a:r>
                          <a:endParaRPr lang="es-US" sz="1800" b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19368" t="-200510" r="-400395" b="-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319368" t="-200510" r="-300395" b="-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421032" t="-200510" r="-201587" b="-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518972" t="-200510" r="-100791" b="-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US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618972" t="-200510" r="-791" b="-122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6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230109" y="-5316"/>
            <a:ext cx="3384287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Filtros en SERIE</a:t>
            </a:r>
            <a:endParaRPr lang="es-EC" sz="1600" b="1" dirty="0"/>
          </a:p>
        </p:txBody>
      </p:sp>
      <p:sp>
        <p:nvSpPr>
          <p:cNvPr id="22" name="18 Rectángulo"/>
          <p:cNvSpPr/>
          <p:nvPr/>
        </p:nvSpPr>
        <p:spPr bwMode="auto">
          <a:xfrm>
            <a:off x="2630109" y="-15498"/>
            <a:ext cx="3600000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2.- </a:t>
            </a:r>
            <a:r>
              <a:rPr lang="es-ES" b="1" dirty="0" smtClean="0"/>
              <a:t>Rendimiento </a:t>
            </a:r>
            <a:r>
              <a:rPr lang="es-ES" b="1" dirty="0"/>
              <a:t>de las estructuras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464650" y="868593"/>
            <a:ext cx="5333082" cy="3476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/>
              <a:t>S</a:t>
            </a:r>
            <a:r>
              <a:rPr lang="es-EC" sz="2000" b="1" dirty="0" smtClean="0"/>
              <a:t>imulación conjunta para filtros en SERIE</a:t>
            </a:r>
            <a:endParaRPr lang="es-EC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2" y="1608321"/>
            <a:ext cx="7139262" cy="4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230109" y="-5316"/>
            <a:ext cx="3384287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Resultado Combinación SERIE 10(dB)</a:t>
            </a:r>
            <a:endParaRPr lang="es-EC" sz="1600" b="1" dirty="0"/>
          </a:p>
        </p:txBody>
      </p:sp>
      <p:sp>
        <p:nvSpPr>
          <p:cNvPr id="22" name="18 Rectángulo"/>
          <p:cNvSpPr/>
          <p:nvPr/>
        </p:nvSpPr>
        <p:spPr bwMode="auto">
          <a:xfrm>
            <a:off x="2630109" y="-15498"/>
            <a:ext cx="3600000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2.- </a:t>
            </a:r>
            <a:r>
              <a:rPr lang="es-ES" b="1" dirty="0" smtClean="0"/>
              <a:t>Rendimiento </a:t>
            </a:r>
            <a:r>
              <a:rPr lang="es-ES" b="1" dirty="0"/>
              <a:t>de las estructuras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97399038"/>
              </p:ext>
            </p:extLst>
          </p:nvPr>
        </p:nvGraphicFramePr>
        <p:xfrm>
          <a:off x="2321552" y="4781550"/>
          <a:ext cx="560070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20" y="667074"/>
            <a:ext cx="7200000" cy="41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230109" y="-5316"/>
            <a:ext cx="3384287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Resultado Combinación SERIE 20(dB)</a:t>
            </a:r>
            <a:endParaRPr lang="es-EC" sz="1600" b="1" dirty="0"/>
          </a:p>
        </p:txBody>
      </p:sp>
      <p:sp>
        <p:nvSpPr>
          <p:cNvPr id="22" name="18 Rectángulo"/>
          <p:cNvSpPr/>
          <p:nvPr/>
        </p:nvSpPr>
        <p:spPr bwMode="auto">
          <a:xfrm>
            <a:off x="2630109" y="-15498"/>
            <a:ext cx="3600000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2.- </a:t>
            </a:r>
            <a:r>
              <a:rPr lang="es-ES" b="1" dirty="0" smtClean="0"/>
              <a:t>Rendimiento </a:t>
            </a:r>
            <a:r>
              <a:rPr lang="es-ES" b="1" dirty="0"/>
              <a:t>de las estructuras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20" y="676601"/>
            <a:ext cx="7200000" cy="4103549"/>
          </a:xfrm>
          <a:prstGeom prst="rect">
            <a:avLst/>
          </a:prstGeom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08299164"/>
              </p:ext>
            </p:extLst>
          </p:nvPr>
        </p:nvGraphicFramePr>
        <p:xfrm>
          <a:off x="2365375" y="4780150"/>
          <a:ext cx="5327650" cy="194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34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0" y="738930"/>
            <a:ext cx="12255500" cy="4800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Contenido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88460" y="1695907"/>
            <a:ext cx="9183044" cy="40011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Introducción </a:t>
            </a:r>
            <a:endParaRPr lang="es-EC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488460" y="2609761"/>
            <a:ext cx="9183044" cy="40011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Objetivos</a:t>
            </a:r>
            <a:endParaRPr lang="es-EC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488460" y="3522415"/>
            <a:ext cx="9183044" cy="40011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Metodología</a:t>
            </a:r>
            <a:endParaRPr lang="es-EC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88460" y="5343904"/>
            <a:ext cx="9183044" cy="40011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Conclusiones </a:t>
            </a:r>
            <a:endParaRPr lang="es-EC" sz="2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488460" y="6251539"/>
            <a:ext cx="9183044" cy="40011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Trabajos futuros</a:t>
            </a:r>
            <a:endParaRPr lang="es-EC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88460" y="4436269"/>
            <a:ext cx="9183044" cy="40011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Resultados Obtenidos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8648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Resultados</a:t>
            </a:r>
            <a:endParaRPr lang="es-EC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230109" y="-5316"/>
            <a:ext cx="3384287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Tabulación de resultados SERIE</a:t>
            </a:r>
            <a:endParaRPr lang="es-EC" sz="1600" b="1" dirty="0"/>
          </a:p>
        </p:txBody>
      </p:sp>
      <p:sp>
        <p:nvSpPr>
          <p:cNvPr id="22" name="18 Rectángulo"/>
          <p:cNvSpPr/>
          <p:nvPr/>
        </p:nvSpPr>
        <p:spPr bwMode="auto">
          <a:xfrm>
            <a:off x="2630109" y="-15498"/>
            <a:ext cx="3600000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2.- </a:t>
            </a:r>
            <a:r>
              <a:rPr lang="es-ES" b="1" dirty="0" smtClean="0"/>
              <a:t>Rendimiento </a:t>
            </a:r>
            <a:r>
              <a:rPr lang="es-ES" b="1" dirty="0"/>
              <a:t>de las estructuras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97728"/>
              </p:ext>
            </p:extLst>
          </p:nvPr>
        </p:nvGraphicFramePr>
        <p:xfrm>
          <a:off x="428619" y="1294289"/>
          <a:ext cx="11317320" cy="3710940"/>
        </p:xfrm>
        <a:graphic>
          <a:graphicData uri="http://schemas.openxmlformats.org/drawingml/2006/table">
            <a:tbl>
              <a:tblPr firstRow="1" firstCol="1" bandRow="1"/>
              <a:tblGrid>
                <a:gridCol w="1260000"/>
                <a:gridCol w="1044000"/>
                <a:gridCol w="1044000"/>
                <a:gridCol w="1044000"/>
                <a:gridCol w="540000"/>
                <a:gridCol w="974220"/>
                <a:gridCol w="974220"/>
                <a:gridCol w="974220"/>
                <a:gridCol w="540000"/>
                <a:gridCol w="974220"/>
                <a:gridCol w="974220"/>
                <a:gridCol w="974220"/>
              </a:tblGrid>
              <a:tr h="3733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SNR (dB)</a:t>
                      </a:r>
                      <a:endParaRPr lang="es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MSE (dB)</a:t>
                      </a:r>
                      <a:endParaRPr lang="es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Incremento Throughput (%)</a:t>
                      </a:r>
                      <a:endParaRPr lang="es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Rendimiento BER ( % )</a:t>
                      </a:r>
                      <a:endParaRPr lang="es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Escenario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-13.85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-13.78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-15.18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-0.71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-0.66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-0.51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-35.74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-25.21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-18.51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-1.39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-1.32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-1.61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-39.89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-53.47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-31.54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7.07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7.99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-8.01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-5.4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-8.08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-13.95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-13.99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-14.08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2.74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2.76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2.71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-2.75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-2.75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-3.67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-60.93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-52.06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-2.14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-1605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-4104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-82.34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-75.22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-0.60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0.59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N/D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-1141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-912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-1135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48594"/>
              </p:ext>
            </p:extLst>
          </p:nvPr>
        </p:nvGraphicFramePr>
        <p:xfrm>
          <a:off x="521155" y="5440567"/>
          <a:ext cx="2574469" cy="10431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12706"/>
                <a:gridCol w="1861763"/>
              </a:tblGrid>
              <a:tr h="36153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LMS &amp; SM-AP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153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FF0000"/>
                          </a:solidFill>
                          <a:effectLst/>
                        </a:rPr>
                        <a:t>C2</a:t>
                      </a:r>
                      <a:endParaRPr lang="es-EC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NLMS &amp; SM-AP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705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RLS &amp; SM-AP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2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230109" y="-5316"/>
            <a:ext cx="3384287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Filtros en PARALELO</a:t>
            </a:r>
            <a:endParaRPr lang="es-EC" sz="1600" b="1" dirty="0"/>
          </a:p>
        </p:txBody>
      </p:sp>
      <p:sp>
        <p:nvSpPr>
          <p:cNvPr id="22" name="18 Rectángulo"/>
          <p:cNvSpPr/>
          <p:nvPr/>
        </p:nvSpPr>
        <p:spPr bwMode="auto">
          <a:xfrm>
            <a:off x="2630109" y="-15498"/>
            <a:ext cx="3600000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2.- </a:t>
            </a:r>
            <a:r>
              <a:rPr lang="es-ES" b="1" dirty="0" smtClean="0"/>
              <a:t>Rendimiento </a:t>
            </a:r>
            <a:r>
              <a:rPr lang="es-ES" b="1" dirty="0"/>
              <a:t>de las estructuras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464650" y="868593"/>
            <a:ext cx="5333082" cy="3476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/>
              <a:t>S</a:t>
            </a:r>
            <a:r>
              <a:rPr lang="es-EC" sz="2000" b="1" dirty="0" smtClean="0"/>
              <a:t>imulación conjunta para filtros en Paralelo</a:t>
            </a:r>
            <a:endParaRPr lang="es-EC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7" y="2157981"/>
            <a:ext cx="9254399" cy="34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230109" y="-5316"/>
            <a:ext cx="3384287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Resultado Combinación PARALELO 10(dB)</a:t>
            </a:r>
            <a:endParaRPr lang="es-EC" sz="1600" b="1" dirty="0"/>
          </a:p>
        </p:txBody>
      </p:sp>
      <p:sp>
        <p:nvSpPr>
          <p:cNvPr id="22" name="18 Rectángulo"/>
          <p:cNvSpPr/>
          <p:nvPr/>
        </p:nvSpPr>
        <p:spPr bwMode="auto">
          <a:xfrm>
            <a:off x="2630109" y="-15498"/>
            <a:ext cx="3600000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2.- </a:t>
            </a:r>
            <a:r>
              <a:rPr lang="es-ES" b="1" dirty="0" smtClean="0"/>
              <a:t>Rendimiento </a:t>
            </a:r>
            <a:r>
              <a:rPr lang="es-ES" b="1" dirty="0"/>
              <a:t>de las estructuras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0" y="552789"/>
            <a:ext cx="7920000" cy="4513904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94504481"/>
              </p:ext>
            </p:extLst>
          </p:nvPr>
        </p:nvGraphicFramePr>
        <p:xfrm>
          <a:off x="2489200" y="5066693"/>
          <a:ext cx="5327650" cy="187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85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Resultados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230109" y="-5316"/>
            <a:ext cx="3384287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Tabulación de resultados PARALELO</a:t>
            </a:r>
            <a:endParaRPr lang="es-EC" sz="1600" b="1" dirty="0"/>
          </a:p>
        </p:txBody>
      </p:sp>
      <p:sp>
        <p:nvSpPr>
          <p:cNvPr id="22" name="18 Rectángulo"/>
          <p:cNvSpPr/>
          <p:nvPr/>
        </p:nvSpPr>
        <p:spPr bwMode="auto">
          <a:xfrm>
            <a:off x="2630109" y="-15498"/>
            <a:ext cx="3600000" cy="4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2.- </a:t>
            </a:r>
            <a:r>
              <a:rPr lang="es-ES" b="1" dirty="0" smtClean="0"/>
              <a:t>Rendimiento </a:t>
            </a:r>
            <a:r>
              <a:rPr lang="es-ES" b="1" dirty="0"/>
              <a:t>de las estructuras 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90521"/>
              </p:ext>
            </p:extLst>
          </p:nvPr>
        </p:nvGraphicFramePr>
        <p:xfrm>
          <a:off x="711655" y="5469142"/>
          <a:ext cx="2574469" cy="10431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12706"/>
                <a:gridCol w="1861763"/>
              </a:tblGrid>
              <a:tr h="36153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LMS &amp; SM-AP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153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FF0000"/>
                          </a:solidFill>
                          <a:effectLst/>
                        </a:rPr>
                        <a:t>C2</a:t>
                      </a:r>
                      <a:endParaRPr lang="es-EC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NLMS &amp; SM-AP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705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RLS &amp; SM-AP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57805"/>
              </p:ext>
            </p:extLst>
          </p:nvPr>
        </p:nvGraphicFramePr>
        <p:xfrm>
          <a:off x="895350" y="2247900"/>
          <a:ext cx="809625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Documento" r:id="rId4" imgW="5944960" imgH="1757052" progId="Word.Document.12">
                  <p:embed/>
                </p:oleObj>
              </mc:Choice>
              <mc:Fallback>
                <p:oleObj name="Documento" r:id="rId4" imgW="5944960" imgH="17570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350" y="2247900"/>
                        <a:ext cx="8096250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3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8 Rectángulo"/>
          <p:cNvSpPr/>
          <p:nvPr/>
        </p:nvSpPr>
        <p:spPr bwMode="auto">
          <a:xfrm>
            <a:off x="2650209" y="-3587"/>
            <a:ext cx="5593905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>
              <a:lnSpc>
                <a:spcPct val="300000"/>
              </a:lnSpc>
            </a:pPr>
            <a:r>
              <a:rPr lang="es-EC" b="1" dirty="0" smtClean="0"/>
              <a:t>3.- Serie </a:t>
            </a:r>
            <a:r>
              <a:rPr lang="es-EC" b="1" dirty="0"/>
              <a:t>vs </a:t>
            </a:r>
            <a:r>
              <a:rPr lang="es-EC" b="1" dirty="0" smtClean="0"/>
              <a:t>Paralelo</a:t>
            </a:r>
            <a:endParaRPr lang="es-EC" b="1" dirty="0"/>
          </a:p>
          <a:p>
            <a:pPr lvl="0" algn="ctr"/>
            <a:endParaRPr lang="es-EC" b="1" dirty="0"/>
          </a:p>
        </p:txBody>
      </p:sp>
      <p:sp>
        <p:nvSpPr>
          <p:cNvPr id="23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8" y="792896"/>
            <a:ext cx="7971553" cy="49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8 Rectángulo"/>
          <p:cNvSpPr/>
          <p:nvPr/>
        </p:nvSpPr>
        <p:spPr bwMode="auto">
          <a:xfrm>
            <a:off x="2650209" y="-3587"/>
            <a:ext cx="5593905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>
              <a:lnSpc>
                <a:spcPct val="300000"/>
              </a:lnSpc>
            </a:pPr>
            <a:r>
              <a:rPr lang="es-EC" b="1" dirty="0" smtClean="0"/>
              <a:t>3.- Serie </a:t>
            </a:r>
            <a:r>
              <a:rPr lang="es-EC" b="1" dirty="0"/>
              <a:t>vs </a:t>
            </a:r>
            <a:r>
              <a:rPr lang="es-EC" b="1" dirty="0" smtClean="0"/>
              <a:t>Paralelo</a:t>
            </a:r>
            <a:endParaRPr lang="es-EC" b="1" dirty="0"/>
          </a:p>
          <a:p>
            <a:pPr lvl="0" algn="ctr"/>
            <a:endParaRPr lang="es-EC" b="1" dirty="0"/>
          </a:p>
        </p:txBody>
      </p:sp>
      <p:sp>
        <p:nvSpPr>
          <p:cNvPr id="23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572"/>
          <a:stretch/>
        </p:blipFill>
        <p:spPr>
          <a:xfrm>
            <a:off x="1792959" y="552789"/>
            <a:ext cx="7094993" cy="61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8 Rectángulo"/>
          <p:cNvSpPr/>
          <p:nvPr/>
        </p:nvSpPr>
        <p:spPr bwMode="auto">
          <a:xfrm>
            <a:off x="2650209" y="-3587"/>
            <a:ext cx="5593905" cy="47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>
              <a:lnSpc>
                <a:spcPct val="300000"/>
              </a:lnSpc>
            </a:pPr>
            <a:r>
              <a:rPr lang="es-EC" b="1" dirty="0" smtClean="0"/>
              <a:t>3.- Serie </a:t>
            </a:r>
            <a:r>
              <a:rPr lang="es-EC" b="1" dirty="0"/>
              <a:t>vs </a:t>
            </a:r>
            <a:r>
              <a:rPr lang="es-EC" b="1" dirty="0" smtClean="0"/>
              <a:t>Paralelo</a:t>
            </a:r>
            <a:endParaRPr lang="es-EC" b="1" dirty="0"/>
          </a:p>
          <a:p>
            <a:pPr lvl="0" algn="ctr"/>
            <a:endParaRPr lang="es-EC" b="1" dirty="0"/>
          </a:p>
        </p:txBody>
      </p:sp>
      <p:sp>
        <p:nvSpPr>
          <p:cNvPr id="23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17369090"/>
              </p:ext>
            </p:extLst>
          </p:nvPr>
        </p:nvGraphicFramePr>
        <p:xfrm>
          <a:off x="2899385" y="735816"/>
          <a:ext cx="6825640" cy="305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6731"/>
              </p:ext>
            </p:extLst>
          </p:nvPr>
        </p:nvGraphicFramePr>
        <p:xfrm>
          <a:off x="847725" y="4475639"/>
          <a:ext cx="10515601" cy="133350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01628"/>
                <a:gridCol w="1632021"/>
                <a:gridCol w="1373337"/>
                <a:gridCol w="1762415"/>
                <a:gridCol w="1242944"/>
                <a:gridCol w="1482700"/>
                <a:gridCol w="1520556"/>
              </a:tblGrid>
              <a:tr h="3733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effectLst/>
                        </a:rPr>
                        <a:t>Estructura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LMS &amp; MS-AP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NLMS &amp; MS-AP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RLS &amp; MS-AP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endParaRPr lang="es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TH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BER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TH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BER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TH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BER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Serie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4.11%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-8.23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8.99 %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-6.40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6.23 %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-10.47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146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effectLst/>
                        </a:rPr>
                        <a:t>Paralelo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9.99 %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-1.08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11.14 %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-0.50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>
                          <a:effectLst/>
                        </a:rPr>
                        <a:t>9.06 %</a:t>
                      </a:r>
                      <a:endParaRPr lang="es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400" dirty="0">
                          <a:effectLst/>
                        </a:rPr>
                        <a:t>-1.75</a:t>
                      </a:r>
                      <a:endParaRPr lang="es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2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120051" y="609509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27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2664952" y="-3587"/>
            <a:ext cx="4676374" cy="47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4.- Respuesta </a:t>
            </a:r>
            <a:r>
              <a:rPr lang="es-EC" b="1" dirty="0"/>
              <a:t>ante diferentes escenarios</a:t>
            </a:r>
          </a:p>
        </p:txBody>
      </p:sp>
      <p:sp>
        <p:nvSpPr>
          <p:cNvPr id="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Desarrollo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56068" y="-3587"/>
            <a:ext cx="2806835" cy="47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Diferentes </a:t>
            </a:r>
            <a:r>
              <a:rPr lang="es-EC" sz="1600" b="1" dirty="0"/>
              <a:t>modos de transmisión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61990" y="934590"/>
            <a:ext cx="1529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59892"/>
              </p:ext>
            </p:extLst>
          </p:nvPr>
        </p:nvGraphicFramePr>
        <p:xfrm>
          <a:off x="802751" y="1734172"/>
          <a:ext cx="8248375" cy="402336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{69C7853C-536D-4A76-A0AE-DD22124D55A5}</a:tableStyleId>
              </a:tblPr>
              <a:tblGrid>
                <a:gridCol w="3001449"/>
                <a:gridCol w="2623463"/>
                <a:gridCol w="2623463"/>
              </a:tblGrid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Parámetro de Simulación</a:t>
                      </a:r>
                      <a:endParaRPr lang="es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Alta Distorsión</a:t>
                      </a:r>
                      <a:endParaRPr lang="es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effectLst/>
                        </a:rPr>
                        <a:t>Baja Distorsión</a:t>
                      </a:r>
                      <a:endParaRPr lang="es-US" sz="16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Esquema de modulación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64 QAM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64 QAM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Codificación turbo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1/2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1/2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Modelo de canal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Selectivo en frecuencia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Selectivo en frecuencia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Ancho de banda del canal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 MHz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 MHz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Doppler 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70 Hz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5 </a:t>
                      </a: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Hz</a:t>
                      </a:r>
                      <a:endParaRPr lang="es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SNR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 dB 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/>
                        </a:rPr>
                        <a:t>15 </a:t>
                      </a:r>
                      <a:r>
                        <a:rPr lang="es-ES" sz="1600" dirty="0">
                          <a:solidFill>
                            <a:srgbClr val="FF0000"/>
                          </a:solidFill>
                          <a:effectLst/>
                        </a:rPr>
                        <a:t>dB </a:t>
                      </a:r>
                      <a:endParaRPr lang="es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Símbolo PDCCH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 por trama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 por trama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Codeword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Decodificador turbo 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 iteraciones 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 iteraciones 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Receptor MIMO 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MMSE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MMSE</a:t>
                      </a:r>
                      <a:endParaRPr lang="es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9712" name="Picture 16" descr="Actividad comercial en la Simulación de Empresa | formaTen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04" y="2778126"/>
            <a:ext cx="2500449" cy="13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120051" y="609509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28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2664952" y="-3587"/>
            <a:ext cx="4676374" cy="47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4.- Respuesta </a:t>
            </a:r>
            <a:r>
              <a:rPr lang="es-EC" b="1" dirty="0"/>
              <a:t>ante diferentes escenarios</a:t>
            </a:r>
          </a:p>
        </p:txBody>
      </p:sp>
      <p:sp>
        <p:nvSpPr>
          <p:cNvPr id="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Resultados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56068" y="-3587"/>
            <a:ext cx="2806835" cy="47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Alta distorsión</a:t>
            </a:r>
            <a:endParaRPr lang="es-EC" sz="16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61990" y="934590"/>
            <a:ext cx="1529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16079"/>
              </p:ext>
            </p:extLst>
          </p:nvPr>
        </p:nvGraphicFramePr>
        <p:xfrm>
          <a:off x="1655762" y="1847849"/>
          <a:ext cx="795985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Documento" r:id="rId4" imgW="5944960" imgH="2150948" progId="Word.Document.12">
                  <p:embed/>
                </p:oleObj>
              </mc:Choice>
              <mc:Fallback>
                <p:oleObj name="Documento" r:id="rId4" imgW="5944960" imgH="2150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5762" y="1847849"/>
                        <a:ext cx="7959850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295060" y="72736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120051" y="6095090"/>
            <a:ext cx="2743200" cy="365125"/>
          </a:xfrm>
        </p:spPr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29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2664952" y="-3587"/>
            <a:ext cx="4676374" cy="47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b="1" dirty="0" smtClean="0"/>
              <a:t>4.- Respuesta </a:t>
            </a:r>
            <a:r>
              <a:rPr lang="es-EC" b="1" dirty="0"/>
              <a:t>ante diferentes escenarios</a:t>
            </a:r>
          </a:p>
        </p:txBody>
      </p:sp>
      <p:sp>
        <p:nvSpPr>
          <p:cNvPr id="9" name="18 Rectángulo"/>
          <p:cNvSpPr/>
          <p:nvPr/>
        </p:nvSpPr>
        <p:spPr bwMode="auto">
          <a:xfrm>
            <a:off x="130631" y="-3587"/>
            <a:ext cx="2519579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Resultados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356068" y="-3587"/>
            <a:ext cx="2806835" cy="47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1600" b="1" dirty="0" smtClean="0"/>
              <a:t>Baja distorsión</a:t>
            </a:r>
            <a:endParaRPr lang="es-EC" sz="16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61990" y="934590"/>
            <a:ext cx="152996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06269"/>
              </p:ext>
            </p:extLst>
          </p:nvPr>
        </p:nvGraphicFramePr>
        <p:xfrm>
          <a:off x="1655762" y="1801177"/>
          <a:ext cx="795985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Documento" r:id="rId4" imgW="5944960" imgH="2150948" progId="Word.Document.12">
                  <p:embed/>
                </p:oleObj>
              </mc:Choice>
              <mc:Fallback>
                <p:oleObj name="Documento" r:id="rId4" imgW="5944960" imgH="2150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5762" y="1801177"/>
                        <a:ext cx="7959850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86798" y="4681177"/>
            <a:ext cx="479243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Rendimiento </a:t>
            </a:r>
            <a:r>
              <a:rPr lang="es-EC" sz="1600" dirty="0"/>
              <a:t>B</a:t>
            </a:r>
            <a:r>
              <a:rPr lang="es-EC" sz="1600" dirty="0" smtClean="0"/>
              <a:t>ER es mejor en baja distorsión</a:t>
            </a:r>
            <a:endParaRPr lang="es-EC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93028" y="5984359"/>
            <a:ext cx="479243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Alta distorsión con dos antenas de </a:t>
            </a:r>
            <a:r>
              <a:rPr lang="es-EC" sz="1600" dirty="0" err="1" smtClean="0"/>
              <a:t>recepeción</a:t>
            </a:r>
            <a:endParaRPr lang="es-EC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86798" y="5332768"/>
            <a:ext cx="4792434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La diversidad de transmisión disminuye la tasa de datos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6470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05871"/>
            <a:ext cx="5016253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Introducción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39327" y="3201258"/>
            <a:ext cx="9000784" cy="64633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Contrarrestar factores que afectan la transmisión de datos en los sistemas de comunicación inalámbrica</a:t>
            </a:r>
            <a:endParaRPr lang="es-EC" dirty="0"/>
          </a:p>
        </p:txBody>
      </p:sp>
      <p:sp>
        <p:nvSpPr>
          <p:cNvPr id="6" name="18 Rectángulo"/>
          <p:cNvSpPr/>
          <p:nvPr/>
        </p:nvSpPr>
        <p:spPr bwMode="auto">
          <a:xfrm>
            <a:off x="5190084" y="205871"/>
            <a:ext cx="4450027" cy="480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b="1" dirty="0" smtClean="0"/>
              <a:t>Justificación</a:t>
            </a:r>
            <a:endParaRPr lang="es-EC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39327" y="4927301"/>
            <a:ext cx="9000784" cy="64633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Filtros Adaptativos con características SMF hacen posible la implementación como ecualizadores de canal en un sistema de comunicaciones 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39327" y="1475215"/>
            <a:ext cx="9000784" cy="64633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 crecimiento y demanda de los servicios móviles intensifican el uso de datos, de modo que la búsqueda de optimización del sistema es fundamental para evitar la pérdida de información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427" y="1030832"/>
            <a:ext cx="1939047" cy="10907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b="12553"/>
          <a:stretch/>
        </p:blipFill>
        <p:spPr>
          <a:xfrm>
            <a:off x="9982200" y="2818349"/>
            <a:ext cx="1798471" cy="1126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407" y="4519923"/>
            <a:ext cx="1461085" cy="14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05871"/>
            <a:ext cx="9570575" cy="4800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Conclusiones 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30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3831" y="685924"/>
            <a:ext cx="11780519" cy="6976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Los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parámetros de inicialización del algoritmo SM-AP implementado en las estructuras es diferente para cada escenario de ruido presentado y se encontraron en función del rendimiento del sistema y no solo en el error cuadrático medio de la combinación del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algoritmo.</a:t>
            </a:r>
          </a:p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combinaciones de filtros adaptativos en serie incrementan el Throughput con respecto al estándar a medida que el canal incrementa el nivel de ruido, es decir, se tiene una mayor velocidad de datos promedio para producir una transmisión exitosa en escenarios con alta distorsión. </a:t>
            </a:r>
          </a:p>
          <a:p>
            <a:pPr marL="285750" lvl="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error relativo BER incrementa conforme el canal presenta menos ruido comparado con el BER del estándar LTE en una combinación de filtros en serie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85750" lvl="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filtros en paralelo disminuye el BER en un perfil de baja distorsión llegando a igualar el rendimiento del estándar LTE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El Throughput aumenta en un escenario con mayor ruido hasta alcanzar un nivel SNR de 10 dB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05871"/>
            <a:ext cx="9570575" cy="4800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Conclusiones 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31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2994" y="993090"/>
            <a:ext cx="10942319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reconoce un SNR en el canal de 10 dB como el mejor escenario de Throughput por encima del estándar con 7.9% y 9.86% para la estructura serie y paralelo respectivamente.</a:t>
            </a:r>
            <a:endParaRPr lang="es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nivel de error cuadrático medio y el BER es menor en la estructura paralelo comparada con la serie, en un escenario en modo de transmisión SISO con baja movilidad y un nivel de ruido medio en el canal de 10 dB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estructura de filtros adaptativos en paralelo tiene el mayor rendimiento como ecualizador de canal alcanzando un Throughput del 11.14 % sobre el estándar LTE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Release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 10 con la combinación de filtros NLMS &amp; SM-AP, en un escenario SISO con baja movilidad y un SNR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10 dB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rendimiento BER es superior en un 0.87 % al del estándar en el modo 2 con diversidad de transmisión (4x4) con el algoritmo NLMS &amp; SM-AP y un SNR de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dB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mtClean="0">
                <a:latin typeface="Times New Roman" panose="02020603050405020304" pitchFamily="18" charset="0"/>
                <a:ea typeface="Calibri" panose="020F0502020204030204" pitchFamily="34" charset="0"/>
              </a:rPr>
              <a:t>El </a:t>
            </a:r>
            <a:r>
              <a:rPr lang="es-ES">
                <a:latin typeface="Times New Roman" panose="02020603050405020304" pitchFamily="18" charset="0"/>
                <a:ea typeface="Calibri" panose="020F0502020204030204" pitchFamily="34" charset="0"/>
              </a:rPr>
              <a:t>costo computacional no se incrementa al implementar las estructuras en serie y paralelo de forma independiente, pero a medida que se agreguen varias estructuras puede ser contraproducente en cuanto a la relación del costo computacional y el rendimiento del sistema.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05871"/>
            <a:ext cx="9570575" cy="4800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Recomendaciones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32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2994" y="993090"/>
            <a:ext cx="1094231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s-EC" dirty="0" smtClean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modificar los parámetros de entrada del modelo de simulación en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 para conseguir diferentes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 de prueba para el sistema de comunicaciones LTE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endParaRPr lang="es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parámetro de inicialización de los algoritmos se deben buscar después de tener implementado la estructura de filtros que se quiere analizar y no antes porque la estructura tiene un comportamiento solidificado como si se estuviese usando un solo filtro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endParaRPr lang="es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combinaciones en serie los algoritmos LMS, NLMS &amp; RLS deben procesar primero la señal como primer filtro por su nivel de sensibilidad en el paso de adaptación y segundo el algoritmo SM-AP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05871"/>
            <a:ext cx="9570575" cy="480053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Trabajos futuros</a:t>
            </a: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1003243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33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8227" y="1107080"/>
            <a:ext cx="1009630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/>
              <a:t>Analizar </a:t>
            </a:r>
            <a:r>
              <a:rPr lang="es-ES" sz="1600" dirty="0"/>
              <a:t>el rendimiento de otros algoritmos adaptativos como el </a:t>
            </a:r>
            <a:r>
              <a:rPr lang="es-ES" sz="1600" dirty="0" err="1"/>
              <a:t>fast</a:t>
            </a:r>
            <a:r>
              <a:rPr lang="es-ES" sz="1600" dirty="0"/>
              <a:t> transversal </a:t>
            </a:r>
            <a:r>
              <a:rPr lang="es-ES" sz="1600" dirty="0" err="1"/>
              <a:t>recursive</a:t>
            </a:r>
            <a:r>
              <a:rPr lang="es-ES" sz="1600" dirty="0"/>
              <a:t> </a:t>
            </a:r>
            <a:r>
              <a:rPr lang="es-ES" sz="1600" dirty="0" err="1"/>
              <a:t>least-squares</a:t>
            </a:r>
            <a:r>
              <a:rPr lang="es-ES" sz="1600" dirty="0"/>
              <a:t> (FTRLS), el </a:t>
            </a:r>
            <a:r>
              <a:rPr lang="es-ES" sz="1600" dirty="0" smtClean="0"/>
              <a:t>algoritmo </a:t>
            </a:r>
            <a:r>
              <a:rPr lang="es-ES" sz="1600" dirty="0" err="1"/>
              <a:t>Fast</a:t>
            </a:r>
            <a:r>
              <a:rPr lang="es-ES" sz="1600" dirty="0"/>
              <a:t> QR-RLS o con otras derivaciones de los algoritmos data-</a:t>
            </a:r>
            <a:r>
              <a:rPr lang="es-ES" sz="1600" dirty="0" err="1"/>
              <a:t>selective</a:t>
            </a:r>
            <a:r>
              <a:rPr lang="es-ES" sz="1600" dirty="0"/>
              <a:t> </a:t>
            </a:r>
            <a:r>
              <a:rPr lang="es-ES" sz="1600" dirty="0" err="1"/>
              <a:t>adaptive</a:t>
            </a:r>
            <a:r>
              <a:rPr lang="es-ES" sz="1600" dirty="0"/>
              <a:t> </a:t>
            </a:r>
            <a:r>
              <a:rPr lang="es-ES" sz="1600" dirty="0" err="1"/>
              <a:t>Filtering</a:t>
            </a:r>
            <a:r>
              <a:rPr lang="es-ES" sz="1600" dirty="0"/>
              <a:t> (DSA) sobre sistemas de comunicación móvil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48227" y="4268230"/>
            <a:ext cx="10096309" cy="792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/>
              <a:t>Implementar y analizar el desempeño de filtros adaptativos en el proceso de ecualización en simulaciones con </a:t>
            </a:r>
            <a:r>
              <a:rPr lang="es-ES" sz="1600" dirty="0" err="1"/>
              <a:t>Matlab</a:t>
            </a:r>
            <a:r>
              <a:rPr lang="es-ES" sz="1600" dirty="0"/>
              <a:t> ® para versiones 5G mejoradas sobre el estándar LTE </a:t>
            </a:r>
            <a:r>
              <a:rPr lang="es-ES" sz="1600" dirty="0" err="1"/>
              <a:t>Release</a:t>
            </a:r>
            <a:r>
              <a:rPr lang="es-ES" sz="1600" dirty="0"/>
              <a:t> 16 en adelante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8227" y="2687655"/>
            <a:ext cx="10096309" cy="1162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/>
              <a:t>Aplicar las estructuras serie y paralelo sobre otros sistemas donde el medio no sea tan complejo como la comunicación móvil o sobre aplicaciones que ya usan filtros adaptativos y repotencia su rendimiento como: </a:t>
            </a:r>
            <a:r>
              <a:rPr lang="es-ES" sz="1600" dirty="0" err="1"/>
              <a:t>canceladores</a:t>
            </a:r>
            <a:r>
              <a:rPr lang="es-ES" sz="1600" dirty="0"/>
              <a:t> de eco, predictores o la eliminación de ruido blanco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48227" y="5479473"/>
            <a:ext cx="1009630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US" sz="1600" dirty="0"/>
              <a:t>Implementar otras estructuras de filtraje adaptativo con el fin de evaluar diferentes escenarios de comunicación inalámbrica con múltiples de entrada y salida.</a:t>
            </a:r>
          </a:p>
        </p:txBody>
      </p:sp>
    </p:spTree>
    <p:extLst>
      <p:ext uri="{BB962C8B-B14F-4D97-AF65-F5344CB8AC3E}">
        <p14:creationId xmlns:p14="http://schemas.microsoft.com/office/powerpoint/2010/main" val="435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/>
          </p:cNvSpPr>
          <p:nvPr/>
        </p:nvSpPr>
        <p:spPr bwMode="auto">
          <a:xfrm>
            <a:off x="0" y="2924690"/>
            <a:ext cx="12192000" cy="748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“Optimizar la eficiencia de un sistema de comunicación móvil LTE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Release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10 en el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downlink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combinando diferentes filtros adaptativos en el proceso de ecualización</a:t>
            </a:r>
            <a:r>
              <a:rPr lang="es-EC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”</a:t>
            </a: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07435" y="3763711"/>
            <a:ext cx="10177131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3373101" y="190447"/>
            <a:ext cx="5400000" cy="11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/>
          </p:cNvSpPr>
          <p:nvPr/>
        </p:nvSpPr>
        <p:spPr bwMode="auto">
          <a:xfrm>
            <a:off x="2063553" y="3763711"/>
            <a:ext cx="6709548" cy="2449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s-E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Presentado por:</a:t>
            </a:r>
          </a:p>
          <a:p>
            <a:pPr lvl="3">
              <a:lnSpc>
                <a:spcPct val="150000"/>
              </a:lnSpc>
            </a:pPr>
            <a:r>
              <a:rPr lang="es-ES" sz="1867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Romel</a:t>
            </a: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 Andrés Herrera Flores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Director</a:t>
            </a:r>
            <a:r>
              <a:rPr lang="es-E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	       Ing. Bernal Oñate Carlos Paul </a:t>
            </a:r>
            <a:r>
              <a:rPr lang="es-ES" sz="18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Helvetica Light" charset="0"/>
                <a:cs typeface="Times New Roman" panose="02020603050405020304" pitchFamily="18" charset="0"/>
              </a:rPr>
              <a:t>MSc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8046144" y="5962851"/>
            <a:ext cx="4704264" cy="576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Helvetica Light" charset="0"/>
              <a:cs typeface="Times New Roman" panose="02020603050405020304" pitchFamily="18" charset="0"/>
            </a:endParaRPr>
          </a:p>
          <a:p>
            <a:pPr algn="ctr"/>
            <a:r>
              <a:rPr lang="es-ES" sz="186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Sangolquí-2021</a:t>
            </a:r>
            <a:endParaRPr lang="es-ES" sz="1867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667" dirty="0">
              <a:solidFill>
                <a:schemeClr val="tx1">
                  <a:lumMod val="75000"/>
                  <a:lumOff val="2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F7B47-9D3E-2748-9CA4-B6C213F26F84}" type="slidenum">
              <a:rPr lang="es-E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0" name="Picture 4" descr="Resultado de imagen para DEPARTAMENTO ELECTRONICA ESPE">
            <a:extLst>
              <a:ext uri="{FF2B5EF4-FFF2-40B4-BE49-F238E27FC236}">
                <a16:creationId xmlns:a16="http://schemas.microsoft.com/office/drawing/2014/main" xmlns="" id="{5DCB6A56-2281-4C14-9E64-EA0F1BD3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44" y="4052613"/>
            <a:ext cx="1291480" cy="12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Carrera de Ingeniería en Electrónica y Telecomunicac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173524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/>
          <p:nvPr/>
        </p:nvSpPr>
        <p:spPr>
          <a:xfrm>
            <a:off x="252790" y="6048905"/>
            <a:ext cx="12192000" cy="564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</a:t>
            </a:r>
            <a:r>
              <a:rPr lang="es-ES" sz="30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atención !</a:t>
            </a:r>
            <a:endParaRPr lang="en-US" sz="3067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508787"/>
            <a:ext cx="12192000" cy="103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ES" sz="30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Eléctrica</a:t>
            </a:r>
            <a:r>
              <a:rPr lang="es-ES" sz="3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Electrónica y Telecomunicaciones</a:t>
            </a:r>
            <a:endParaRPr lang="es-ES" sz="3067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30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</a:t>
            </a:r>
            <a:r>
              <a:rPr lang="es-ES" sz="30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Electrónica y Telecomunicaciones</a:t>
            </a:r>
            <a:endParaRPr lang="en-US" sz="3067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47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05871"/>
            <a:ext cx="5016253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Introducción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4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2051" y="1637371"/>
            <a:ext cx="8874323" cy="64633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Presenta la simulación del sistema de comunicación móvil </a:t>
            </a:r>
            <a:r>
              <a:rPr lang="es-ES" dirty="0"/>
              <a:t>LTE </a:t>
            </a:r>
            <a:r>
              <a:rPr lang="es-ES" dirty="0" err="1" smtClean="0"/>
              <a:t>Release</a:t>
            </a:r>
            <a:r>
              <a:rPr lang="es-ES" dirty="0" smtClean="0"/>
              <a:t> </a:t>
            </a:r>
            <a:r>
              <a:rPr lang="es-ES" dirty="0"/>
              <a:t>10 </a:t>
            </a:r>
            <a:r>
              <a:rPr lang="es-ES" dirty="0" smtClean="0"/>
              <a:t>usando software </a:t>
            </a:r>
            <a:r>
              <a:rPr lang="es-ES" dirty="0"/>
              <a:t>en </a:t>
            </a:r>
            <a:r>
              <a:rPr lang="es-ES" dirty="0" err="1"/>
              <a:t>Matlab</a:t>
            </a:r>
            <a:r>
              <a:rPr lang="es-ES" dirty="0"/>
              <a:t> ® </a:t>
            </a:r>
            <a:r>
              <a:rPr lang="es-ES" dirty="0" smtClean="0"/>
              <a:t>considerando </a:t>
            </a:r>
            <a:r>
              <a:rPr lang="es-ES" dirty="0"/>
              <a:t>el canal móvil selectivo en frecuencia y efecto </a:t>
            </a:r>
            <a:r>
              <a:rPr lang="es-ES" dirty="0" err="1"/>
              <a:t>doppler</a:t>
            </a:r>
            <a:r>
              <a:rPr lang="es-ES" dirty="0"/>
              <a:t>. </a:t>
            </a:r>
            <a:endParaRPr lang="es-EC" dirty="0"/>
          </a:p>
        </p:txBody>
      </p:sp>
      <p:sp>
        <p:nvSpPr>
          <p:cNvPr id="6" name="18 Rectángulo"/>
          <p:cNvSpPr/>
          <p:nvPr/>
        </p:nvSpPr>
        <p:spPr bwMode="auto">
          <a:xfrm>
            <a:off x="5190084" y="205871"/>
            <a:ext cx="4450027" cy="480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000" b="1" dirty="0" smtClean="0"/>
              <a:t>Alcance</a:t>
            </a:r>
            <a:endParaRPr lang="es-EC" sz="3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427" y="1555670"/>
            <a:ext cx="1629728" cy="91672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42051" y="3441041"/>
            <a:ext cx="8874323" cy="64633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C" altLang="es-EC" dirty="0"/>
              <a:t>Se compara el estándar con la ecualización </a:t>
            </a:r>
            <a:r>
              <a:rPr lang="es-EC" altLang="es-EC" dirty="0" smtClean="0"/>
              <a:t>propuesta con la combinación de </a:t>
            </a:r>
            <a:r>
              <a:rPr lang="es-EC" altLang="es-EC" dirty="0"/>
              <a:t>filtros </a:t>
            </a:r>
            <a:r>
              <a:rPr lang="es-EC" altLang="es-EC" dirty="0" smtClean="0"/>
              <a:t>adaptativos dispuestos en serie y paralelo, analizando Throughput</a:t>
            </a:r>
            <a:r>
              <a:rPr lang="es-EC" altLang="es-EC" dirty="0"/>
              <a:t>, BER, MSE.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2050" y="5101228"/>
            <a:ext cx="8874323" cy="646331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C" altLang="es-EC" dirty="0"/>
              <a:t>Se </a:t>
            </a:r>
            <a:r>
              <a:rPr lang="es-EC" altLang="es-EC" dirty="0" smtClean="0"/>
              <a:t>analiza el comportamiento de las estructuras de los filtros frente a dos modos de transmisión (SISO y MIMO) propios del estándar.</a:t>
            </a:r>
            <a:endParaRPr lang="es-EC" alt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454" y="3081183"/>
            <a:ext cx="1566701" cy="11778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b="20425"/>
          <a:stretch/>
        </p:blipFill>
        <p:spPr>
          <a:xfrm>
            <a:off x="9881086" y="4953461"/>
            <a:ext cx="1934884" cy="9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11242"/>
            <a:ext cx="5205566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Objetivos 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5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69948" y="229558"/>
            <a:ext cx="3980159" cy="456366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General</a:t>
            </a:r>
            <a:endParaRPr lang="es-EC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10119" y="1801141"/>
            <a:ext cx="912454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Optimizar la eficiencia de un sistema de comunicación móvil LTE </a:t>
            </a:r>
            <a:r>
              <a:rPr lang="es-ES" sz="2000" dirty="0" err="1"/>
              <a:t>Release</a:t>
            </a:r>
            <a:r>
              <a:rPr lang="es-ES" sz="2000" dirty="0"/>
              <a:t> 10 al combinar diferentes filtros adaptativos en el proceso de ecualización.</a:t>
            </a:r>
            <a:endParaRPr lang="es-EC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05" y="3418073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0" y="211242"/>
            <a:ext cx="4991557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Objetivos 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6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73830" y="973548"/>
            <a:ext cx="11422403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Levantar el estado del arte acerca de los filtros adaptativos y sus aplicaciones. </a:t>
            </a:r>
            <a:endParaRPr lang="es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Investigar acerca del sistema de comunicaciones móviles LTE </a:t>
            </a:r>
            <a:r>
              <a:rPr lang="es-EC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Release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 y sus características.</a:t>
            </a:r>
            <a:endParaRPr lang="es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Encontrar los parámetros de convergencia más eficiente de los filtros implementados en conjunto.</a:t>
            </a:r>
            <a:endParaRPr lang="es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Reconocer el escenario SNR con mejor respuesta de las estructuras serie y paralelo. </a:t>
            </a:r>
            <a:endParaRPr lang="es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Identificar la mejor distribución serie o paralelo comparando parámetros 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rendimiento.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Evaluar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respuesta de la estructura de filtros de mejor rendimiento en diferentes escenarios de prueba </a:t>
            </a:r>
            <a:endParaRPr lang="es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165387" y="229558"/>
            <a:ext cx="3980159" cy="4326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Específicos  </a:t>
            </a:r>
            <a:endParaRPr lang="es-EC" sz="2000" b="1" dirty="0"/>
          </a:p>
        </p:txBody>
      </p:sp>
      <p:sp>
        <p:nvSpPr>
          <p:cNvPr id="10" name="18 Rectángulo"/>
          <p:cNvSpPr/>
          <p:nvPr/>
        </p:nvSpPr>
        <p:spPr bwMode="auto">
          <a:xfrm>
            <a:off x="6128688" y="4958413"/>
            <a:ext cx="2509473" cy="896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Serie vs Paralelo</a:t>
            </a:r>
            <a:endParaRPr lang="es-EC" dirty="0"/>
          </a:p>
        </p:txBody>
      </p:sp>
      <p:sp>
        <p:nvSpPr>
          <p:cNvPr id="11" name="18 Rectángulo"/>
          <p:cNvSpPr/>
          <p:nvPr/>
        </p:nvSpPr>
        <p:spPr bwMode="auto">
          <a:xfrm>
            <a:off x="9056714" y="4937664"/>
            <a:ext cx="2539519" cy="909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Respuesta ante diferentes escenarios</a:t>
            </a:r>
            <a:endParaRPr lang="es-EC" dirty="0"/>
          </a:p>
        </p:txBody>
      </p:sp>
      <p:sp>
        <p:nvSpPr>
          <p:cNvPr id="12" name="18 Rectángulo"/>
          <p:cNvSpPr/>
          <p:nvPr/>
        </p:nvSpPr>
        <p:spPr bwMode="auto">
          <a:xfrm>
            <a:off x="272636" y="4958414"/>
            <a:ext cx="2509473" cy="8963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Parámetros de inicialización de los Algoritmos Combinados</a:t>
            </a:r>
            <a:endParaRPr lang="es-EC" dirty="0"/>
          </a:p>
        </p:txBody>
      </p:sp>
      <p:sp>
        <p:nvSpPr>
          <p:cNvPr id="13" name="18 Rectángulo"/>
          <p:cNvSpPr/>
          <p:nvPr/>
        </p:nvSpPr>
        <p:spPr bwMode="auto">
          <a:xfrm>
            <a:off x="3200662" y="4966148"/>
            <a:ext cx="2509473" cy="896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lvl="0" algn="ctr"/>
            <a:r>
              <a:rPr lang="es-EC" dirty="0" smtClean="0"/>
              <a:t>Rendimiento de las estructuras Serie y Paralelo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40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11242"/>
            <a:ext cx="4855370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Metodología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7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029201" y="213043"/>
            <a:ext cx="4611237" cy="458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Diagrama General del Sistema</a:t>
            </a:r>
            <a:endParaRPr lang="es-EC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69" y="1177514"/>
            <a:ext cx="7896463" cy="4901254"/>
          </a:xfrm>
          <a:prstGeom prst="rect">
            <a:avLst/>
          </a:prstGeom>
        </p:spPr>
      </p:pic>
      <p:graphicFrame>
        <p:nvGraphicFramePr>
          <p:cNvPr id="45" name="Tab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91681"/>
              </p:ext>
            </p:extLst>
          </p:nvPr>
        </p:nvGraphicFramePr>
        <p:xfrm>
          <a:off x="9936427" y="3164294"/>
          <a:ext cx="1823211" cy="114505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23211"/>
              </a:tblGrid>
              <a:tr h="38168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</a:rPr>
                        <a:t>LMS &amp; SM-AP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168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</a:rPr>
                        <a:t>NLMS &amp; SM-AP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168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</a:rPr>
                        <a:t>RLS &amp; SM-AP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6" name="CuadroTexto 45"/>
          <p:cNvSpPr txBox="1"/>
          <p:nvPr/>
        </p:nvSpPr>
        <p:spPr>
          <a:xfrm>
            <a:off x="9718730" y="2468519"/>
            <a:ext cx="2259595" cy="33855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Combinaciones de filtros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8220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11242"/>
            <a:ext cx="4855370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Metodología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8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029201" y="213043"/>
            <a:ext cx="4611237" cy="458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Modos de Transmisión</a:t>
            </a:r>
            <a:endParaRPr lang="es-EC" sz="2000" b="1" dirty="0"/>
          </a:p>
        </p:txBody>
      </p:sp>
      <p:pic>
        <p:nvPicPr>
          <p:cNvPr id="6" name="Imagen 5" descr="D:\Documents\10mo_FINAL\TESIS\Figuras\Modos T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76" y="873922"/>
            <a:ext cx="5773998" cy="598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-276036" y="6448016"/>
            <a:ext cx="2675220" cy="409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Adaptado de 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Zarrinkoub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2014).</a:t>
            </a:r>
            <a:endParaRPr lang="es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 bwMode="auto">
          <a:xfrm>
            <a:off x="173831" y="211242"/>
            <a:ext cx="4855370" cy="480053"/>
          </a:xfrm>
          <a:prstGeom prst="rect">
            <a:avLst/>
          </a:prstGeom>
          <a:solidFill>
            <a:srgbClr val="48586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C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Metodología</a:t>
            </a:r>
            <a:endParaRPr lang="es-EC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2652" r="1440" b="17523"/>
          <a:stretch/>
        </p:blipFill>
        <p:spPr bwMode="auto">
          <a:xfrm>
            <a:off x="9936427" y="205871"/>
            <a:ext cx="1824203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8C74-0DDE-8F40-A44E-D6CE8BB2242F}" type="slidenum">
              <a:rPr lang="es-ES" smtClean="0"/>
              <a:pPr>
                <a:defRPr/>
              </a:pPr>
              <a:t>9</a:t>
            </a:fld>
            <a:endParaRPr lang="es-ES" sz="1600">
              <a:solidFill>
                <a:srgbClr val="888888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029201" y="213043"/>
            <a:ext cx="4611237" cy="458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Estructura de Filtros Adaptativos</a:t>
            </a:r>
            <a:endParaRPr lang="es-EC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8867326" y="5054541"/>
            <a:ext cx="2893304" cy="3476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Filtros Paralelo</a:t>
            </a:r>
            <a:endParaRPr lang="es-EC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8610600" y="1958904"/>
            <a:ext cx="2893304" cy="3476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0959" tIns="60959" rIns="60959" bIns="60959" numCol="1" rtlCol="0" anchor="ctr" anchorCtr="0" compatLnSpc="1"/>
          <a:lstStyle/>
          <a:p>
            <a:pPr algn="ctr"/>
            <a:r>
              <a:rPr lang="es-EC" sz="2000" b="1" dirty="0" smtClean="0"/>
              <a:t>Filtros Serie</a:t>
            </a:r>
            <a:endParaRPr lang="es-EC" sz="2000" b="1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66700"/>
              </p:ext>
            </p:extLst>
          </p:nvPr>
        </p:nvGraphicFramePr>
        <p:xfrm>
          <a:off x="9372223" y="3057290"/>
          <a:ext cx="1823211" cy="114505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23211"/>
              </a:tblGrid>
              <a:tr h="38168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</a:rPr>
                        <a:t>LMS &amp; SM-AP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168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</a:rPr>
                        <a:t>NLMS &amp; SM-AP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168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</a:rPr>
                        <a:t>RLS &amp; SM-AP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0" y="1158994"/>
            <a:ext cx="7288012" cy="18331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75" y="3479906"/>
            <a:ext cx="6270852" cy="24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53813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53813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53813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53813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1913</Words>
  <Application>Microsoft Office PowerPoint</Application>
  <PresentationFormat>Panorámica</PresentationFormat>
  <Paragraphs>437</Paragraphs>
  <Slides>34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Helvetica Light</vt:lpstr>
      <vt:lpstr>Symbol</vt:lpstr>
      <vt:lpstr>Tahoma</vt:lpstr>
      <vt:lpstr>Times New Roman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DEFENSA TESIS</dc:title>
  <dc:creator>George Cobeña</dc:creator>
  <cp:lastModifiedBy>Andrés Herrera</cp:lastModifiedBy>
  <cp:revision>237</cp:revision>
  <dcterms:created xsi:type="dcterms:W3CDTF">2017-08-13T23:40:25Z</dcterms:created>
  <dcterms:modified xsi:type="dcterms:W3CDTF">2021-08-24T13:59:25Z</dcterms:modified>
</cp:coreProperties>
</file>