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7" r:id="rId3"/>
    <p:sldMasterId id="2147483694" r:id="rId4"/>
    <p:sldMasterId id="2147483711" r:id="rId5"/>
    <p:sldMasterId id="2147483728" r:id="rId6"/>
  </p:sldMasterIdLst>
  <p:notesMasterIdLst>
    <p:notesMasterId r:id="rId50"/>
  </p:notesMasterIdLst>
  <p:sldIdLst>
    <p:sldId id="257" r:id="rId7"/>
    <p:sldId id="259" r:id="rId8"/>
    <p:sldId id="262" r:id="rId9"/>
    <p:sldId id="342" r:id="rId10"/>
    <p:sldId id="295" r:id="rId11"/>
    <p:sldId id="263" r:id="rId12"/>
    <p:sldId id="290" r:id="rId13"/>
    <p:sldId id="261" r:id="rId14"/>
    <p:sldId id="264" r:id="rId15"/>
    <p:sldId id="296" r:id="rId16"/>
    <p:sldId id="297" r:id="rId17"/>
    <p:sldId id="298" r:id="rId18"/>
    <p:sldId id="266" r:id="rId19"/>
    <p:sldId id="301" r:id="rId20"/>
    <p:sldId id="305" r:id="rId21"/>
    <p:sldId id="320" r:id="rId22"/>
    <p:sldId id="302" r:id="rId23"/>
    <p:sldId id="303" r:id="rId24"/>
    <p:sldId id="322" r:id="rId25"/>
    <p:sldId id="304" r:id="rId26"/>
    <p:sldId id="324" r:id="rId27"/>
    <p:sldId id="306" r:id="rId28"/>
    <p:sldId id="325" r:id="rId29"/>
    <p:sldId id="326" r:id="rId30"/>
    <p:sldId id="327" r:id="rId31"/>
    <p:sldId id="273" r:id="rId32"/>
    <p:sldId id="332" r:id="rId33"/>
    <p:sldId id="333" r:id="rId34"/>
    <p:sldId id="334" r:id="rId35"/>
    <p:sldId id="338" r:id="rId36"/>
    <p:sldId id="335" r:id="rId37"/>
    <p:sldId id="336" r:id="rId38"/>
    <p:sldId id="337" r:id="rId39"/>
    <p:sldId id="339" r:id="rId40"/>
    <p:sldId id="340" r:id="rId41"/>
    <p:sldId id="341" r:id="rId42"/>
    <p:sldId id="274" r:id="rId43"/>
    <p:sldId id="271" r:id="rId44"/>
    <p:sldId id="330" r:id="rId45"/>
    <p:sldId id="331" r:id="rId46"/>
    <p:sldId id="275" r:id="rId47"/>
    <p:sldId id="276" r:id="rId48"/>
    <p:sldId id="289"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48" y="6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80F1B-9F72-4F55-B060-5646A637D34E}" type="datetimeFigureOut">
              <a:rPr lang="es-EC" smtClean="0"/>
              <a:t>22/8/2021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5B0B1-F307-489A-A482-426A5FD4ECA4}"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A089B4D-6360-4F3F-9AE2-F2B88AD73EC0}" type="datetimeFigureOut">
              <a:rPr lang="es-EC" smtClean="0"/>
              <a:t>22/8/2021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A089B4D-6360-4F3F-9AE2-F2B88AD73EC0}" type="datetimeFigureOut">
              <a:rPr lang="es-EC" smtClean="0"/>
              <a:t>22/8/2021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A089B4D-6360-4F3F-9AE2-F2B88AD73EC0}" type="datetimeFigureOut">
              <a:rPr lang="es-EC" smtClean="0"/>
              <a:t>22/8/2021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22/8/2021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22/8/2021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22/8/2021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A089B4D-6360-4F3F-9AE2-F2B88AD73EC0}" type="datetimeFigureOut">
              <a:rPr lang="es-EC" smtClean="0"/>
              <a:t>22/8/2021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AA089B4D-6360-4F3F-9AE2-F2B88AD73EC0}" type="datetimeFigureOut">
              <a:rPr lang="es-EC" smtClean="0"/>
              <a:t>22/8/2021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22/8/2021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22/8/2021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22/8/2021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A089B4D-6360-4F3F-9AE2-F2B88AD73EC0}" type="datetimeFigureOut">
              <a:rPr lang="es-EC" smtClean="0"/>
              <a:t>22/8/2021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22/8/2021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22/8/2021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A089B4D-6360-4F3F-9AE2-F2B88AD73EC0}" type="datetimeFigureOut">
              <a:rPr lang="es-EC" smtClean="0"/>
              <a:t>22/8/2021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22/8/2021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A089B4D-6360-4F3F-9AE2-F2B88AD73EC0}" type="datetimeFigureOut">
              <a:rPr lang="es-EC" smtClean="0"/>
              <a:t>22/8/2021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22/8/2021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22/8/2021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22/8/2021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089B4D-6360-4F3F-9AE2-F2B88AD73EC0}" type="datetimeFigureOut">
              <a:rPr lang="es-EC" smtClean="0"/>
              <a:t>22/8/2021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AA089B4D-6360-4F3F-9AE2-F2B88AD73EC0}" type="datetimeFigureOut">
              <a:rPr lang="es-EC" smtClean="0"/>
              <a:t>22/8/2021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22/8/2021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22/8/2021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22/8/2021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22/8/2021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AA089B4D-6360-4F3F-9AE2-F2B88AD73EC0}" type="datetimeFigureOut">
              <a:rPr lang="es-EC" smtClean="0"/>
              <a:t>22/8/2021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A104D07-3C31-48A3-BFF2-5288A93D0327}" type="slidenum">
              <a:rPr lang="es-EC" smtClean="0"/>
              <a:t>‹Nº›</a:t>
            </a:fld>
            <a:endParaRPr lang="es-EC"/>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22/8/2021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89B4D-6360-4F3F-9AE2-F2B88AD73EC0}" type="datetimeFigureOut">
              <a:rPr lang="es-EC" smtClean="0"/>
              <a:t>22/8/2021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22/8/2021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22/8/2021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22/8/2021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22/8/2021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22/8/2021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6952" y="1937077"/>
            <a:ext cx="11073993" cy="3867440"/>
          </a:xfrm>
        </p:spPr>
        <p:txBody>
          <a:bodyPr>
            <a:noAutofit/>
          </a:bodyPr>
          <a:lstStyle/>
          <a:p>
            <a:pPr algn="l"/>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Departamento de Eléctrica, Electrónica y Telecomunicaciones</a:t>
            </a:r>
          </a:p>
          <a:p>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Carrera De Ingeniería en Electrónica y Telecomunicaciones </a:t>
            </a:r>
          </a:p>
          <a:p>
            <a:endParaRPr lang="es-EC" sz="1600" b="0" i="0" u="none" strike="noStrike" baseline="0" dirty="0">
              <a:solidFill>
                <a:srgbClr val="000000"/>
              </a:solidFill>
              <a:latin typeface="Times New Roman" panose="02020603050405020304" pitchFamily="18" charset="0"/>
            </a:endParaRPr>
          </a:p>
          <a:p>
            <a:r>
              <a:rPr lang="es-EC" sz="1600" i="0" u="none" strike="noStrike" baseline="0" dirty="0">
                <a:solidFill>
                  <a:srgbClr val="000000"/>
                </a:solidFill>
                <a:latin typeface="Times New Roman" panose="02020603050405020304" pitchFamily="18" charset="0"/>
              </a:rPr>
              <a:t> </a:t>
            </a:r>
            <a:r>
              <a:rPr lang="es-EC" sz="1600" b="1" i="0" u="none" strike="noStrike" baseline="0" dirty="0">
                <a:solidFill>
                  <a:srgbClr val="000000"/>
                </a:solidFill>
                <a:latin typeface="Times New Roman" panose="02020603050405020304" pitchFamily="18" charset="0"/>
              </a:rPr>
              <a:t>Tema: </a:t>
            </a:r>
            <a:r>
              <a:rPr lang="es-ES" sz="1600" b="1" dirty="0">
                <a:solidFill>
                  <a:srgbClr val="000000"/>
                </a:solidFill>
                <a:latin typeface="Times New Roman" panose="02020603050405020304" pitchFamily="18" charset="0"/>
              </a:rPr>
              <a:t>Análisis y evaluación de la capa de transporte para el Estándar de Transmisión de Próxima Generación ATSC 3.0.</a:t>
            </a:r>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Autor: Mediavilla</a:t>
            </a:r>
            <a:r>
              <a:rPr lang="es-EC" sz="1600" b="0" i="0" u="none" strike="noStrike" dirty="0">
                <a:solidFill>
                  <a:srgbClr val="000000"/>
                </a:solidFill>
                <a:latin typeface="Times New Roman" panose="02020603050405020304" pitchFamily="18" charset="0"/>
              </a:rPr>
              <a:t> López, Luis Javier</a:t>
            </a:r>
            <a:endParaRPr lang="es-EC" sz="1600" b="0" i="0" u="none" strike="noStrike" baseline="0" dirty="0">
              <a:solidFill>
                <a:srgbClr val="000000"/>
              </a:solidFill>
              <a:latin typeface="Times New Roman" panose="02020603050405020304" pitchFamily="18" charset="0"/>
            </a:endParaRPr>
          </a:p>
          <a:p>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Director: Ing. Olmedo Cifuentes, Gonzalo Fernando Ph.D. </a:t>
            </a:r>
          </a:p>
          <a:p>
            <a:endParaRPr lang="es-EC" sz="1600" b="0" i="0" u="none" strike="noStrike" baseline="0" dirty="0">
              <a:solidFill>
                <a:srgbClr val="000000"/>
              </a:solidFill>
              <a:latin typeface="Times New Roman" panose="02020603050405020304" pitchFamily="18" charset="0"/>
            </a:endParaRPr>
          </a:p>
          <a:p>
            <a:r>
              <a:rPr lang="es-EC" sz="1600" dirty="0">
                <a:solidFill>
                  <a:srgbClr val="000000"/>
                </a:solidFill>
                <a:latin typeface="Times New Roman" panose="02020603050405020304" pitchFamily="18" charset="0"/>
              </a:rPr>
              <a:t>30 De Agosto </a:t>
            </a:r>
            <a:r>
              <a:rPr lang="es-EC" sz="1600" b="0" i="0" u="none" strike="noStrike" baseline="0" dirty="0">
                <a:solidFill>
                  <a:srgbClr val="000000"/>
                </a:solidFill>
                <a:latin typeface="Times New Roman" panose="02020603050405020304" pitchFamily="18" charset="0"/>
              </a:rPr>
              <a:t>2021</a:t>
            </a:r>
            <a:endParaRPr lang="es-EC" sz="1600" dirty="0"/>
          </a:p>
        </p:txBody>
      </p:sp>
      <p:pic>
        <p:nvPicPr>
          <p:cNvPr id="1026" name="Picture 2" descr="Otros servicios | Laboratorio de Análisis Abien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78" y="183478"/>
            <a:ext cx="56673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621" y="4902872"/>
            <a:ext cx="1407060" cy="133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994" y="4982974"/>
            <a:ext cx="1254053" cy="1254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38.jpg"/>
          <p:cNvPicPr preferRelativeResize="0"/>
          <p:nvPr/>
        </p:nvPicPr>
        <p:blipFill>
          <a:blip r:embed="rId2"/>
          <a:srcRect/>
          <a:stretch>
            <a:fillRect/>
          </a:stretch>
        </p:blipFill>
        <p:spPr>
          <a:xfrm>
            <a:off x="3676230" y="3475706"/>
            <a:ext cx="4165766" cy="3011305"/>
          </a:xfrm>
          <a:prstGeom prst="rect">
            <a:avLst/>
          </a:prstGeom>
        </p:spPr>
      </p:pic>
      <p:pic>
        <p:nvPicPr>
          <p:cNvPr id="9" name="Imagen 8"/>
          <p:cNvPicPr>
            <a:picLocks noChangeAspect="1"/>
          </p:cNvPicPr>
          <p:nvPr/>
        </p:nvPicPr>
        <p:blipFill>
          <a:blip r:embed="rId3"/>
          <a:stretch>
            <a:fillRect/>
          </a:stretch>
        </p:blipFill>
        <p:spPr>
          <a:xfrm>
            <a:off x="4624302" y="1065025"/>
            <a:ext cx="2269625" cy="1275241"/>
          </a:xfrm>
          <a:prstGeom prst="rect">
            <a:avLst/>
          </a:prstGeom>
        </p:spPr>
      </p:pic>
      <p:sp>
        <p:nvSpPr>
          <p:cNvPr id="6" name="Flecha abajo 5"/>
          <p:cNvSpPr/>
          <p:nvPr/>
        </p:nvSpPr>
        <p:spPr>
          <a:xfrm>
            <a:off x="5229724" y="2426723"/>
            <a:ext cx="1058779"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1876926" y="497305"/>
            <a:ext cx="7764379" cy="646331"/>
          </a:xfrm>
          <a:prstGeom prst="rect">
            <a:avLst/>
          </a:prstGeom>
          <a:noFill/>
        </p:spPr>
        <p:txBody>
          <a:bodyPr wrap="square" rtlCol="0">
            <a:spAutoFit/>
          </a:bodyPr>
          <a:lstStyle/>
          <a:p>
            <a:r>
              <a:rPr lang="es-EC" sz="3600" b="1" dirty="0"/>
              <a:t>Estructura del estándar ATSC 3.0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Normas que estructuran ATSC 3.0</a:t>
            </a:r>
            <a:endParaRPr lang="es-EC" dirty="0"/>
          </a:p>
        </p:txBody>
      </p:sp>
      <p:pic>
        <p:nvPicPr>
          <p:cNvPr id="3" name="Content Placeholder 2" descr="Gráficos Lucho-03"/>
          <p:cNvPicPr>
            <a:picLocks noGrp="1" noChangeAspect="1"/>
          </p:cNvPicPr>
          <p:nvPr>
            <p:ph idx="1"/>
          </p:nvPr>
        </p:nvPicPr>
        <p:blipFill>
          <a:blip r:embed="rId2"/>
          <a:stretch>
            <a:fillRect/>
          </a:stretch>
        </p:blipFill>
        <p:spPr>
          <a:xfrm>
            <a:off x="2353310" y="1229995"/>
            <a:ext cx="7833995" cy="56280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4397" y="475012"/>
            <a:ext cx="5263358" cy="6174707"/>
          </a:xfrm>
          <a:prstGeom prst="rect">
            <a:avLst/>
          </a:prstGeom>
        </p:spPr>
      </p:pic>
      <p:pic>
        <p:nvPicPr>
          <p:cNvPr id="3" name="Imagen 2"/>
          <p:cNvPicPr>
            <a:picLocks noChangeAspect="1"/>
          </p:cNvPicPr>
          <p:nvPr/>
        </p:nvPicPr>
        <p:blipFill>
          <a:blip r:embed="rId3"/>
          <a:stretch>
            <a:fillRect/>
          </a:stretch>
        </p:blipFill>
        <p:spPr>
          <a:xfrm>
            <a:off x="6975762" y="475012"/>
            <a:ext cx="4697682" cy="621071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smtClean="0">
                <a:solidFill>
                  <a:prstClr val="black"/>
                </a:solidFill>
                <a:latin typeface="Arial" panose="020B0604020202020204" pitchFamily="34" charset="0"/>
                <a:cs typeface="Arial" panose="020B0604020202020204" pitchFamily="34" charset="0"/>
              </a:rPr>
              <a:t>Análisis </a:t>
            </a:r>
            <a:r>
              <a:rPr lang="es-ES" sz="2800" dirty="0">
                <a:solidFill>
                  <a:prstClr val="black"/>
                </a:solidFill>
                <a:latin typeface="Arial" panose="020B0604020202020204" pitchFamily="34" charset="0"/>
                <a:cs typeface="Arial" panose="020B0604020202020204" pitchFamily="34" charset="0"/>
              </a:rPr>
              <a:t>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400404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Capa de Transporte</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2691" y="624110"/>
            <a:ext cx="9799782" cy="927599"/>
          </a:xfrm>
        </p:spPr>
        <p:txBody>
          <a:bodyPr/>
          <a:lstStyle/>
          <a:p>
            <a:r>
              <a:rPr lang="es-EC" dirty="0">
                <a:solidFill>
                  <a:schemeClr val="tx1"/>
                </a:solidFill>
                <a:latin typeface="Arial" panose="020B0604020202020204" pitchFamily="34" charset="0"/>
                <a:cs typeface="Arial" panose="020B0604020202020204" pitchFamily="34" charset="0"/>
              </a:rPr>
              <a:t>Normas que Estructuran la Capa de Transporte</a:t>
            </a:r>
          </a:p>
        </p:txBody>
      </p:sp>
      <p:sp>
        <p:nvSpPr>
          <p:cNvPr id="5" name="Rectángulo 4"/>
          <p:cNvSpPr/>
          <p:nvPr/>
        </p:nvSpPr>
        <p:spPr>
          <a:xfrm>
            <a:off x="1579418" y="1408545"/>
            <a:ext cx="2951019" cy="128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A/330</a:t>
            </a:r>
          </a:p>
          <a:p>
            <a:pPr algn="ctr"/>
            <a:r>
              <a:rPr lang="es-EC" dirty="0">
                <a:solidFill>
                  <a:schemeClr val="tx1"/>
                </a:solidFill>
              </a:rPr>
              <a:t>Protocolo de Capa de Enlace</a:t>
            </a:r>
          </a:p>
        </p:txBody>
      </p:sp>
      <p:sp>
        <p:nvSpPr>
          <p:cNvPr id="14" name="Rectángulo 13"/>
          <p:cNvSpPr/>
          <p:nvPr/>
        </p:nvSpPr>
        <p:spPr>
          <a:xfrm>
            <a:off x="4678217" y="1408545"/>
            <a:ext cx="3200401" cy="1288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A/331</a:t>
            </a:r>
          </a:p>
          <a:p>
            <a:pPr algn="ctr"/>
            <a:r>
              <a:rPr lang="es-EC" dirty="0">
                <a:solidFill>
                  <a:schemeClr val="tx1"/>
                </a:solidFill>
              </a:rPr>
              <a:t>Entrega, Señalización, Sincronización y Protección de Errores</a:t>
            </a:r>
          </a:p>
        </p:txBody>
      </p:sp>
      <p:sp>
        <p:nvSpPr>
          <p:cNvPr id="16" name="Rectángulo 15"/>
          <p:cNvSpPr/>
          <p:nvPr/>
        </p:nvSpPr>
        <p:spPr>
          <a:xfrm>
            <a:off x="8007928" y="1408543"/>
            <a:ext cx="2974108" cy="1288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A/324</a:t>
            </a:r>
          </a:p>
          <a:p>
            <a:pPr algn="ctr"/>
            <a:r>
              <a:rPr lang="es-EC" dirty="0">
                <a:solidFill>
                  <a:schemeClr val="tx1"/>
                </a:solidFill>
              </a:rPr>
              <a:t>Enlace de Programador / Estudio a Transmisor</a:t>
            </a:r>
          </a:p>
        </p:txBody>
      </p:sp>
      <p:sp>
        <p:nvSpPr>
          <p:cNvPr id="8" name="Flecha abajo 7"/>
          <p:cNvSpPr/>
          <p:nvPr/>
        </p:nvSpPr>
        <p:spPr>
          <a:xfrm>
            <a:off x="2662381" y="2811814"/>
            <a:ext cx="785091" cy="480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0" name="Rectángulo 9"/>
          <p:cNvSpPr/>
          <p:nvPr/>
        </p:nvSpPr>
        <p:spPr>
          <a:xfrm>
            <a:off x="1491671" y="3573817"/>
            <a:ext cx="2932547" cy="2984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Protocolo de encapsulación de datos en paquetes ALP</a:t>
            </a:r>
          </a:p>
        </p:txBody>
      </p:sp>
      <p:sp>
        <p:nvSpPr>
          <p:cNvPr id="21" name="Flecha abajo 20"/>
          <p:cNvSpPr/>
          <p:nvPr/>
        </p:nvSpPr>
        <p:spPr>
          <a:xfrm>
            <a:off x="9240982" y="2811814"/>
            <a:ext cx="785091" cy="480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2" name="Flecha abajo 21"/>
          <p:cNvSpPr/>
          <p:nvPr/>
        </p:nvSpPr>
        <p:spPr>
          <a:xfrm>
            <a:off x="5751944" y="2813472"/>
            <a:ext cx="785091" cy="480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3" name="Rectángulo 22"/>
          <p:cNvSpPr/>
          <p:nvPr/>
        </p:nvSpPr>
        <p:spPr>
          <a:xfrm>
            <a:off x="4759034" y="3573817"/>
            <a:ext cx="2971802" cy="2984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Protocolos de entrega y señalización de contenido y servicios</a:t>
            </a:r>
          </a:p>
          <a:p>
            <a:pPr algn="ctr"/>
            <a:r>
              <a:rPr lang="es-EC" dirty="0">
                <a:solidFill>
                  <a:schemeClr val="tx1"/>
                </a:solidFill>
              </a:rPr>
              <a:t>MMTP, ROUTE-DASH</a:t>
            </a:r>
          </a:p>
        </p:txBody>
      </p:sp>
      <p:sp>
        <p:nvSpPr>
          <p:cNvPr id="24" name="Rectángulo 23"/>
          <p:cNvSpPr/>
          <p:nvPr/>
        </p:nvSpPr>
        <p:spPr>
          <a:xfrm>
            <a:off x="8026397" y="3576129"/>
            <a:ext cx="2955639" cy="29816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solidFill>
                  <a:schemeClr val="tx1"/>
                </a:solidFill>
              </a:rPr>
              <a:t>Protocolos para la interconexión de la capa de transporte y capa física</a:t>
            </a:r>
          </a:p>
          <a:p>
            <a:pPr algn="ctr"/>
            <a:r>
              <a:rPr lang="es-EC" dirty="0">
                <a:solidFill>
                  <a:schemeClr val="tx1"/>
                </a:solidFill>
              </a:rPr>
              <a:t>ALPTP, DSTP y STLP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solidFill>
                  <a:schemeClr val="tx1"/>
                </a:solidFill>
                <a:latin typeface="Arial" panose="020B0604020202020204" pitchFamily="34" charset="0"/>
                <a:cs typeface="Arial" panose="020B0604020202020204" pitchFamily="34" charset="0"/>
              </a:rPr>
              <a:t>Capa de Enlace (A/330)</a:t>
            </a:r>
          </a:p>
        </p:txBody>
      </p:sp>
      <p:sp>
        <p:nvSpPr>
          <p:cNvPr id="3" name="Rectángulo 2"/>
          <p:cNvSpPr/>
          <p:nvPr/>
        </p:nvSpPr>
        <p:spPr>
          <a:xfrm>
            <a:off x="2497922" y="5254835"/>
            <a:ext cx="2612572" cy="1033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Encapsulamiento</a:t>
            </a:r>
          </a:p>
        </p:txBody>
      </p:sp>
      <p:sp>
        <p:nvSpPr>
          <p:cNvPr id="5" name="Rectángulo 4"/>
          <p:cNvSpPr/>
          <p:nvPr/>
        </p:nvSpPr>
        <p:spPr>
          <a:xfrm>
            <a:off x="6594620" y="4981703"/>
            <a:ext cx="3396342" cy="5462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Concatenación</a:t>
            </a:r>
          </a:p>
        </p:txBody>
      </p:sp>
      <p:sp>
        <p:nvSpPr>
          <p:cNvPr id="7" name="Rectángulo 6"/>
          <p:cNvSpPr/>
          <p:nvPr/>
        </p:nvSpPr>
        <p:spPr>
          <a:xfrm>
            <a:off x="6594620" y="5801101"/>
            <a:ext cx="3396342" cy="5462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Segmentación</a:t>
            </a:r>
          </a:p>
        </p:txBody>
      </p:sp>
      <p:cxnSp>
        <p:nvCxnSpPr>
          <p:cNvPr id="8" name="Conector recto de flecha 7"/>
          <p:cNvCxnSpPr>
            <a:stCxn id="3" idx="3"/>
            <a:endCxn id="5" idx="1"/>
          </p:cNvCxnSpPr>
          <p:nvPr/>
        </p:nvCxnSpPr>
        <p:spPr>
          <a:xfrm flipV="1">
            <a:off x="5110494" y="5254836"/>
            <a:ext cx="1484126" cy="516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3" idx="3"/>
            <a:endCxn id="7" idx="1"/>
          </p:cNvCxnSpPr>
          <p:nvPr/>
        </p:nvCxnSpPr>
        <p:spPr>
          <a:xfrm>
            <a:off x="5110494" y="5771412"/>
            <a:ext cx="1484126" cy="30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descr="Gráficos Lucho-01"/>
          <p:cNvPicPr>
            <a:picLocks noGrp="1" noChangeAspect="1"/>
          </p:cNvPicPr>
          <p:nvPr>
            <p:ph sz="half" idx="1"/>
          </p:nvPr>
        </p:nvPicPr>
        <p:blipFill>
          <a:blip r:embed="rId2"/>
          <a:stretch>
            <a:fillRect/>
          </a:stretch>
        </p:blipFill>
        <p:spPr>
          <a:xfrm>
            <a:off x="676275" y="1727835"/>
            <a:ext cx="5588000" cy="2846705"/>
          </a:xfrm>
          <a:prstGeom prst="rect">
            <a:avLst/>
          </a:prstGeom>
        </p:spPr>
      </p:pic>
      <p:pic>
        <p:nvPicPr>
          <p:cNvPr id="9" name="Content Placeholder 8" descr="Gráficos Lucho-02"/>
          <p:cNvPicPr>
            <a:picLocks noGrp="1" noChangeAspect="1"/>
          </p:cNvPicPr>
          <p:nvPr>
            <p:ph sz="half" idx="2"/>
          </p:nvPr>
        </p:nvPicPr>
        <p:blipFill>
          <a:blip r:embed="rId3"/>
          <a:stretch>
            <a:fillRect/>
          </a:stretch>
        </p:blipFill>
        <p:spPr>
          <a:xfrm>
            <a:off x="6421755" y="1792605"/>
            <a:ext cx="5082540" cy="27819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solidFill>
                  <a:schemeClr val="tx1"/>
                </a:solidFill>
              </a:rPr>
              <a:t>Comprensión del encabezado IP</a:t>
            </a:r>
          </a:p>
        </p:txBody>
      </p:sp>
      <p:pic>
        <p:nvPicPr>
          <p:cNvPr id="5" name="Marcador de contenido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0730" y="1525270"/>
            <a:ext cx="6221095" cy="491871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73640" y="825832"/>
            <a:ext cx="5845071" cy="6361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Arial" panose="020B0604020202020204" pitchFamily="34" charset="0"/>
                <a:cs typeface="Arial" panose="020B0604020202020204" pitchFamily="34" charset="0"/>
              </a:rPr>
              <a:t>Formato del </a:t>
            </a:r>
            <a:r>
              <a:rPr lang="en-US" sz="2800" dirty="0" err="1">
                <a:latin typeface="Arial" panose="020B0604020202020204" pitchFamily="34" charset="0"/>
                <a:cs typeface="Arial" panose="020B0604020202020204" pitchFamily="34" charset="0"/>
              </a:rPr>
              <a:t>Paquete</a:t>
            </a:r>
            <a:r>
              <a:rPr lang="en-US" sz="2800" dirty="0">
                <a:latin typeface="Arial" panose="020B0604020202020204" pitchFamily="34" charset="0"/>
                <a:cs typeface="Arial" panose="020B0604020202020204" pitchFamily="34" charset="0"/>
              </a:rPr>
              <a:t> ALP</a:t>
            </a:r>
            <a:endParaRPr lang="es-EC" sz="2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416" y="1757499"/>
            <a:ext cx="7247089" cy="27683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4.png"/>
          <p:cNvPicPr preferRelativeResize="0"/>
          <p:nvPr/>
        </p:nvPicPr>
        <p:blipFill>
          <a:blip r:embed="rId2"/>
          <a:srcRect/>
          <a:stretch>
            <a:fillRect/>
          </a:stretch>
        </p:blipFill>
        <p:spPr>
          <a:xfrm>
            <a:off x="3331871" y="1301309"/>
            <a:ext cx="5387256" cy="2153091"/>
          </a:xfrm>
          <a:prstGeom prst="rect">
            <a:avLst/>
          </a:prstGeom>
        </p:spPr>
      </p:pic>
      <p:pic>
        <p:nvPicPr>
          <p:cNvPr id="9" name="Imagen 8"/>
          <p:cNvPicPr>
            <a:picLocks noChangeAspect="1"/>
          </p:cNvPicPr>
          <p:nvPr/>
        </p:nvPicPr>
        <p:blipFill>
          <a:blip r:embed="rId3"/>
          <a:stretch>
            <a:fillRect/>
          </a:stretch>
        </p:blipFill>
        <p:spPr>
          <a:xfrm>
            <a:off x="6968773" y="3828263"/>
            <a:ext cx="4100431" cy="1621189"/>
          </a:xfrm>
          <a:prstGeom prst="rect">
            <a:avLst/>
          </a:prstGeom>
        </p:spPr>
      </p:pic>
      <p:sp>
        <p:nvSpPr>
          <p:cNvPr id="5" name="Rectángulo 4"/>
          <p:cNvSpPr/>
          <p:nvPr/>
        </p:nvSpPr>
        <p:spPr>
          <a:xfrm>
            <a:off x="2610501" y="559961"/>
            <a:ext cx="5845071" cy="6361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Arial" panose="020B0604020202020204" pitchFamily="34" charset="0"/>
                <a:cs typeface="Arial" panose="020B0604020202020204" pitchFamily="34" charset="0"/>
              </a:rPr>
              <a:t>Estructura del Encabezado</a:t>
            </a:r>
            <a:endParaRPr lang="es-EC" sz="28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4"/>
          <a:stretch>
            <a:fillRect/>
          </a:stretch>
        </p:blipFill>
        <p:spPr>
          <a:xfrm>
            <a:off x="1417204" y="3828264"/>
            <a:ext cx="4916721" cy="162118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3.png"/>
          <p:cNvPicPr/>
          <p:nvPr/>
        </p:nvPicPr>
        <p:blipFill>
          <a:blip r:embed="rId2"/>
          <a:srcRect/>
          <a:stretch>
            <a:fillRect/>
          </a:stretch>
        </p:blipFill>
        <p:spPr>
          <a:xfrm>
            <a:off x="1287483" y="1886905"/>
            <a:ext cx="2860040" cy="520700"/>
          </a:xfrm>
          <a:prstGeom prst="rect">
            <a:avLst/>
          </a:prstGeom>
        </p:spPr>
      </p:pic>
      <p:pic>
        <p:nvPicPr>
          <p:cNvPr id="5" name="image44.png"/>
          <p:cNvPicPr/>
          <p:nvPr/>
        </p:nvPicPr>
        <p:blipFill>
          <a:blip r:embed="rId3"/>
          <a:srcRect t="1" b="12379"/>
          <a:stretch>
            <a:fillRect/>
          </a:stretch>
        </p:blipFill>
        <p:spPr>
          <a:xfrm>
            <a:off x="1287483" y="3631146"/>
            <a:ext cx="2919730" cy="436880"/>
          </a:xfrm>
          <a:prstGeom prst="rect">
            <a:avLst/>
          </a:prstGeom>
          <a:ln>
            <a:noFill/>
          </a:ln>
        </p:spPr>
      </p:pic>
      <p:pic>
        <p:nvPicPr>
          <p:cNvPr id="6" name="image56.png"/>
          <p:cNvPicPr/>
          <p:nvPr/>
        </p:nvPicPr>
        <p:blipFill>
          <a:blip r:embed="rId4"/>
          <a:srcRect/>
          <a:stretch>
            <a:fillRect/>
          </a:stretch>
        </p:blipFill>
        <p:spPr>
          <a:xfrm>
            <a:off x="1365863" y="5175510"/>
            <a:ext cx="5563320" cy="520700"/>
          </a:xfrm>
          <a:prstGeom prst="rect">
            <a:avLst/>
          </a:prstGeom>
        </p:spPr>
      </p:pic>
      <p:sp>
        <p:nvSpPr>
          <p:cNvPr id="9" name="CuadroTexto 8"/>
          <p:cNvSpPr txBox="1"/>
          <p:nvPr/>
        </p:nvSpPr>
        <p:spPr>
          <a:xfrm>
            <a:off x="1454257" y="1517573"/>
            <a:ext cx="2586181" cy="369332"/>
          </a:xfrm>
          <a:prstGeom prst="rect">
            <a:avLst/>
          </a:prstGeom>
          <a:noFill/>
        </p:spPr>
        <p:txBody>
          <a:bodyPr wrap="square" rtlCol="0">
            <a:spAutoFit/>
          </a:bodyPr>
          <a:lstStyle/>
          <a:p>
            <a:r>
              <a:rPr lang="es-EC" b="1" dirty="0" smtClean="0"/>
              <a:t>Paquete Individuales</a:t>
            </a:r>
            <a:endParaRPr lang="es-EC" b="1" dirty="0"/>
          </a:p>
        </p:txBody>
      </p:sp>
      <p:sp>
        <p:nvSpPr>
          <p:cNvPr id="10" name="Rectángulo 9"/>
          <p:cNvSpPr/>
          <p:nvPr/>
        </p:nvSpPr>
        <p:spPr>
          <a:xfrm>
            <a:off x="2610501" y="559961"/>
            <a:ext cx="5845071" cy="6361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Arial" panose="020B0604020202020204" pitchFamily="34" charset="0"/>
                <a:cs typeface="Arial" panose="020B0604020202020204" pitchFamily="34" charset="0"/>
              </a:rPr>
              <a:t>Encabezado Adicional</a:t>
            </a:r>
            <a:endParaRPr lang="es-EC" sz="2800" dirty="0">
              <a:latin typeface="Arial" panose="020B0604020202020204" pitchFamily="34" charset="0"/>
              <a:cs typeface="Arial" panose="020B0604020202020204" pitchFamily="34" charset="0"/>
            </a:endParaRPr>
          </a:p>
        </p:txBody>
      </p:sp>
      <p:sp>
        <p:nvSpPr>
          <p:cNvPr id="11" name="Abrir llave 10"/>
          <p:cNvSpPr/>
          <p:nvPr/>
        </p:nvSpPr>
        <p:spPr>
          <a:xfrm>
            <a:off x="4147523" y="1517573"/>
            <a:ext cx="285412" cy="11638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CuadroTexto 12"/>
          <p:cNvSpPr txBox="1"/>
          <p:nvPr/>
        </p:nvSpPr>
        <p:spPr>
          <a:xfrm>
            <a:off x="4432935" y="1523284"/>
            <a:ext cx="6862618" cy="1168400"/>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t>Si Modo de encabezado (HM)=“1”, payload= 65535 bytes</a:t>
            </a:r>
          </a:p>
          <a:p>
            <a:pPr marL="285750" indent="-285750">
              <a:buFont typeface="Arial" panose="020B0604020202020204" pitchFamily="34" charset="0"/>
              <a:buChar char="•"/>
            </a:pPr>
            <a:r>
              <a:rPr lang="es-EC" sz="1400" dirty="0" err="1" smtClean="0"/>
              <a:t>Length_MSB</a:t>
            </a:r>
            <a:r>
              <a:rPr lang="es-EC" sz="1400" dirty="0" smtClean="0"/>
              <a:t> </a:t>
            </a:r>
            <a:r>
              <a:rPr lang="es-EC" sz="1400" dirty="0"/>
              <a:t>s</a:t>
            </a:r>
            <a:r>
              <a:rPr lang="es-EC" sz="1400" dirty="0" smtClean="0"/>
              <a:t>on </a:t>
            </a:r>
            <a:r>
              <a:rPr lang="es-EC" sz="1400" dirty="0"/>
              <a:t>los 5 bits más significativos (</a:t>
            </a:r>
            <a:r>
              <a:rPr lang="es-EC" sz="1400" dirty="0" err="1"/>
              <a:t>Most</a:t>
            </a:r>
            <a:r>
              <a:rPr lang="es-EC" sz="1400" dirty="0"/>
              <a:t> </a:t>
            </a:r>
            <a:r>
              <a:rPr lang="es-EC" sz="1400" dirty="0" err="1"/>
              <a:t>Significant</a:t>
            </a:r>
            <a:r>
              <a:rPr lang="es-EC" sz="1400" dirty="0"/>
              <a:t> Bits “</a:t>
            </a:r>
            <a:r>
              <a:rPr lang="es-EC" sz="1400" dirty="0" err="1"/>
              <a:t>MSBs</a:t>
            </a:r>
            <a:r>
              <a:rPr lang="es-EC" sz="1400" dirty="0" smtClean="0"/>
              <a:t>”).</a:t>
            </a:r>
          </a:p>
          <a:p>
            <a:pPr marL="285750" indent="-285750">
              <a:buFont typeface="Arial" panose="020B0604020202020204" pitchFamily="34" charset="0"/>
              <a:buChar char="•"/>
            </a:pPr>
            <a:r>
              <a:rPr lang="es-EC" sz="1400" dirty="0" smtClean="0"/>
              <a:t>R (Reservado)</a:t>
            </a:r>
          </a:p>
          <a:p>
            <a:pPr marL="285750" indent="-285750">
              <a:buFont typeface="Arial" panose="020B0604020202020204" pitchFamily="34" charset="0"/>
              <a:buChar char="•"/>
            </a:pPr>
            <a:r>
              <a:rPr lang="es-EC" sz="1400" dirty="0"/>
              <a:t>SIF </a:t>
            </a:r>
            <a:r>
              <a:rPr lang="es-EC" sz="1400" dirty="0" smtClean="0"/>
              <a:t>(Bandera Identificador de Sub-Flujo)</a:t>
            </a:r>
          </a:p>
          <a:p>
            <a:pPr marL="285750" indent="-285750">
              <a:buFont typeface="Arial" panose="020B0604020202020204" pitchFamily="34" charset="0"/>
              <a:buChar char="•"/>
            </a:pPr>
            <a:r>
              <a:rPr lang="es-EC" sz="1400" dirty="0"/>
              <a:t>HEF </a:t>
            </a:r>
            <a:r>
              <a:rPr lang="es-EC" sz="1400" dirty="0" smtClean="0"/>
              <a:t>(Bandera Extensión de Encabezado)</a:t>
            </a:r>
            <a:endParaRPr lang="es-EC" sz="1400" dirty="0"/>
          </a:p>
        </p:txBody>
      </p:sp>
      <p:sp>
        <p:nvSpPr>
          <p:cNvPr id="14" name="CuadroTexto 13"/>
          <p:cNvSpPr txBox="1"/>
          <p:nvPr/>
        </p:nvSpPr>
        <p:spPr>
          <a:xfrm>
            <a:off x="1370869" y="3261814"/>
            <a:ext cx="2752956" cy="369332"/>
          </a:xfrm>
          <a:prstGeom prst="rect">
            <a:avLst/>
          </a:prstGeom>
          <a:noFill/>
        </p:spPr>
        <p:txBody>
          <a:bodyPr wrap="square" rtlCol="0">
            <a:spAutoFit/>
          </a:bodyPr>
          <a:lstStyle/>
          <a:p>
            <a:r>
              <a:rPr lang="es-EC" b="1" dirty="0" smtClean="0"/>
              <a:t>Paquete Segmentados</a:t>
            </a:r>
            <a:endParaRPr lang="es-EC" b="1" dirty="0"/>
          </a:p>
        </p:txBody>
      </p:sp>
      <p:sp>
        <p:nvSpPr>
          <p:cNvPr id="15" name="Abrir llave 14"/>
          <p:cNvSpPr/>
          <p:nvPr/>
        </p:nvSpPr>
        <p:spPr>
          <a:xfrm>
            <a:off x="4207211" y="3332673"/>
            <a:ext cx="225724" cy="852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CuadroTexto 15"/>
          <p:cNvSpPr txBox="1"/>
          <p:nvPr/>
        </p:nvSpPr>
        <p:spPr>
          <a:xfrm>
            <a:off x="4432935" y="3389576"/>
            <a:ext cx="6862618" cy="738664"/>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t>Si S/C=“0”</a:t>
            </a:r>
          </a:p>
          <a:p>
            <a:pPr marL="285750" indent="-285750">
              <a:buFont typeface="Arial" panose="020B0604020202020204" pitchFamily="34" charset="0"/>
              <a:buChar char="•"/>
            </a:pPr>
            <a:r>
              <a:rPr lang="es-EC" sz="1400" dirty="0" err="1" smtClean="0"/>
              <a:t>Seg_SN</a:t>
            </a:r>
            <a:r>
              <a:rPr lang="es-EC" sz="1400" dirty="0" smtClean="0"/>
              <a:t> (</a:t>
            </a:r>
            <a:r>
              <a:rPr lang="es-EC" sz="1400" dirty="0" err="1" smtClean="0"/>
              <a:t>Segment_Sequence_Number</a:t>
            </a:r>
            <a:r>
              <a:rPr lang="es-EC" sz="1400" dirty="0" smtClean="0"/>
              <a:t>)</a:t>
            </a:r>
          </a:p>
          <a:p>
            <a:pPr marL="285750" indent="-285750">
              <a:buFont typeface="Arial" panose="020B0604020202020204" pitchFamily="34" charset="0"/>
              <a:buChar char="•"/>
            </a:pPr>
            <a:r>
              <a:rPr lang="es-EC" sz="1400" dirty="0" smtClean="0"/>
              <a:t>LSI (</a:t>
            </a:r>
            <a:r>
              <a:rPr lang="es-EC" sz="1400" dirty="0" err="1" smtClean="0"/>
              <a:t>Last_Segment_Indicator</a:t>
            </a:r>
            <a:r>
              <a:rPr lang="es-EC" sz="1400" dirty="0" smtClean="0"/>
              <a:t>)</a:t>
            </a:r>
          </a:p>
        </p:txBody>
      </p:sp>
      <p:sp>
        <p:nvSpPr>
          <p:cNvPr id="17" name="CuadroTexto 16"/>
          <p:cNvSpPr txBox="1"/>
          <p:nvPr/>
        </p:nvSpPr>
        <p:spPr>
          <a:xfrm>
            <a:off x="1365863" y="4719265"/>
            <a:ext cx="2831416" cy="369332"/>
          </a:xfrm>
          <a:prstGeom prst="rect">
            <a:avLst/>
          </a:prstGeom>
          <a:noFill/>
        </p:spPr>
        <p:txBody>
          <a:bodyPr wrap="square" rtlCol="0">
            <a:spAutoFit/>
          </a:bodyPr>
          <a:lstStyle/>
          <a:p>
            <a:r>
              <a:rPr lang="es-EC" b="1" dirty="0" smtClean="0"/>
              <a:t>Paquete Concatenados</a:t>
            </a:r>
            <a:endParaRPr lang="es-EC" b="1" dirty="0"/>
          </a:p>
        </p:txBody>
      </p:sp>
      <p:sp>
        <p:nvSpPr>
          <p:cNvPr id="18" name="Abrir llave 17"/>
          <p:cNvSpPr/>
          <p:nvPr/>
        </p:nvSpPr>
        <p:spPr>
          <a:xfrm>
            <a:off x="7075102" y="4797026"/>
            <a:ext cx="285412" cy="12776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CuadroTexto 18"/>
          <p:cNvSpPr txBox="1"/>
          <p:nvPr/>
        </p:nvSpPr>
        <p:spPr>
          <a:xfrm>
            <a:off x="7291589" y="4907151"/>
            <a:ext cx="4734156" cy="1169551"/>
          </a:xfrm>
          <a:prstGeom prst="rect">
            <a:avLst/>
          </a:prstGeom>
          <a:noFill/>
        </p:spPr>
        <p:txBody>
          <a:bodyPr wrap="square" rtlCol="0">
            <a:spAutoFit/>
          </a:bodyPr>
          <a:lstStyle/>
          <a:p>
            <a:pPr marL="285750" indent="-285750">
              <a:buFont typeface="Arial" panose="020B0604020202020204" pitchFamily="34" charset="0"/>
              <a:buChar char="•"/>
            </a:pPr>
            <a:r>
              <a:rPr lang="es-EC" sz="1400" dirty="0"/>
              <a:t>Si </a:t>
            </a:r>
            <a:r>
              <a:rPr lang="es-EC" sz="1400" dirty="0" smtClean="0"/>
              <a:t>S/C =“1”</a:t>
            </a:r>
            <a:endParaRPr lang="es-EC" sz="1400" dirty="0"/>
          </a:p>
          <a:p>
            <a:pPr marL="285750" indent="-285750">
              <a:buFont typeface="Arial" panose="020B0604020202020204" pitchFamily="34" charset="0"/>
              <a:buChar char="•"/>
            </a:pPr>
            <a:r>
              <a:rPr lang="es-EC" sz="1400" dirty="0" err="1"/>
              <a:t>Length_MSB</a:t>
            </a:r>
            <a:r>
              <a:rPr lang="es-EC" sz="1400" dirty="0"/>
              <a:t>: Son los 4 bits más significativos (</a:t>
            </a:r>
            <a:r>
              <a:rPr lang="es-EC" sz="1400" dirty="0" err="1"/>
              <a:t>Most</a:t>
            </a:r>
            <a:r>
              <a:rPr lang="es-EC" sz="1400" dirty="0"/>
              <a:t> </a:t>
            </a:r>
            <a:r>
              <a:rPr lang="es-EC" sz="1400" dirty="0" err="1"/>
              <a:t>Significant</a:t>
            </a:r>
            <a:r>
              <a:rPr lang="es-EC" sz="1400" dirty="0"/>
              <a:t> Bits “</a:t>
            </a:r>
            <a:r>
              <a:rPr lang="es-EC" sz="1400" dirty="0" err="1"/>
              <a:t>MSBs</a:t>
            </a:r>
            <a:r>
              <a:rPr lang="es-EC" sz="1400" dirty="0" smtClean="0"/>
              <a:t>”).</a:t>
            </a:r>
          </a:p>
          <a:p>
            <a:pPr marL="285750" indent="-285750">
              <a:buFont typeface="Arial" panose="020B0604020202020204" pitchFamily="34" charset="0"/>
              <a:buChar char="•"/>
            </a:pPr>
            <a:r>
              <a:rPr lang="es-EC" sz="1400" dirty="0" err="1" smtClean="0"/>
              <a:t>Count</a:t>
            </a:r>
            <a:endParaRPr lang="es-EC" sz="1400" dirty="0" smtClean="0"/>
          </a:p>
          <a:p>
            <a:pPr marL="285750" indent="-285750">
              <a:buFont typeface="Arial" panose="020B0604020202020204" pitchFamily="34" charset="0"/>
              <a:buChar char="•"/>
            </a:pPr>
            <a:r>
              <a:rPr lang="es-EC" sz="1400" dirty="0" err="1" smtClean="0"/>
              <a:t>Component</a:t>
            </a:r>
            <a:r>
              <a:rPr lang="es-EC" sz="1400" dirty="0" smtClean="0"/>
              <a:t> </a:t>
            </a:r>
            <a:r>
              <a:rPr lang="es-EC" sz="1400" dirty="0" err="1" smtClean="0"/>
              <a:t>Length</a:t>
            </a:r>
            <a:endParaRPr lang="es-EC"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Análisis 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 de Transporte</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47.png"/>
          <p:cNvPicPr preferRelativeResize="0"/>
          <p:nvPr/>
        </p:nvPicPr>
        <p:blipFill>
          <a:blip r:embed="rId2"/>
          <a:srcRect/>
          <a:stretch>
            <a:fillRect/>
          </a:stretch>
        </p:blipFill>
        <p:spPr>
          <a:xfrm>
            <a:off x="631637" y="2153473"/>
            <a:ext cx="5916941" cy="2027572"/>
          </a:xfrm>
          <a:prstGeom prst="rect">
            <a:avLst/>
          </a:prstGeom>
        </p:spPr>
      </p:pic>
      <p:pic>
        <p:nvPicPr>
          <p:cNvPr id="7" name="image46.png"/>
          <p:cNvPicPr preferRelativeResize="0"/>
          <p:nvPr/>
        </p:nvPicPr>
        <p:blipFill>
          <a:blip r:embed="rId3"/>
          <a:srcRect l="1853" b="5577"/>
          <a:stretch>
            <a:fillRect/>
          </a:stretch>
        </p:blipFill>
        <p:spPr>
          <a:xfrm>
            <a:off x="631638" y="4747491"/>
            <a:ext cx="5916941" cy="1915886"/>
          </a:xfrm>
          <a:prstGeom prst="rect">
            <a:avLst/>
          </a:prstGeom>
        </p:spPr>
      </p:pic>
      <p:sp>
        <p:nvSpPr>
          <p:cNvPr id="5" name="Rectángulo 4"/>
          <p:cNvSpPr/>
          <p:nvPr/>
        </p:nvSpPr>
        <p:spPr>
          <a:xfrm>
            <a:off x="3118500" y="398322"/>
            <a:ext cx="5845071" cy="6361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Arial" panose="020B0604020202020204" pitchFamily="34" charset="0"/>
                <a:cs typeface="Arial" panose="020B0604020202020204" pitchFamily="34" charset="0"/>
              </a:rPr>
              <a:t>Encabezado de Extensión</a:t>
            </a:r>
            <a:endParaRPr lang="es-EC" sz="2800" dirty="0">
              <a:latin typeface="Arial" panose="020B0604020202020204" pitchFamily="34" charset="0"/>
              <a:cs typeface="Arial" panose="020B0604020202020204" pitchFamily="34" charset="0"/>
            </a:endParaRPr>
          </a:p>
        </p:txBody>
      </p:sp>
      <p:sp>
        <p:nvSpPr>
          <p:cNvPr id="3" name="CuadroTexto 2"/>
          <p:cNvSpPr txBox="1"/>
          <p:nvPr/>
        </p:nvSpPr>
        <p:spPr>
          <a:xfrm>
            <a:off x="1129848" y="1669919"/>
            <a:ext cx="3977305" cy="369332"/>
          </a:xfrm>
          <a:prstGeom prst="rect">
            <a:avLst/>
          </a:prstGeom>
          <a:noFill/>
        </p:spPr>
        <p:txBody>
          <a:bodyPr wrap="square" rtlCol="0">
            <a:spAutoFit/>
          </a:bodyPr>
          <a:lstStyle/>
          <a:p>
            <a:r>
              <a:rPr lang="es-EC" b="1" dirty="0"/>
              <a:t>Señalización de encapsulación</a:t>
            </a:r>
          </a:p>
        </p:txBody>
      </p:sp>
      <p:sp>
        <p:nvSpPr>
          <p:cNvPr id="10" name="CuadroTexto 9"/>
          <p:cNvSpPr txBox="1"/>
          <p:nvPr/>
        </p:nvSpPr>
        <p:spPr>
          <a:xfrm>
            <a:off x="1065193" y="4279602"/>
            <a:ext cx="3977305" cy="369332"/>
          </a:xfrm>
          <a:prstGeom prst="rect">
            <a:avLst/>
          </a:prstGeom>
          <a:noFill/>
        </p:spPr>
        <p:txBody>
          <a:bodyPr wrap="square" rtlCol="0">
            <a:spAutoFit/>
          </a:bodyPr>
          <a:lstStyle/>
          <a:p>
            <a:r>
              <a:rPr lang="es-EC" b="1" dirty="0"/>
              <a:t>Extensión Tipo de Paquete</a:t>
            </a:r>
          </a:p>
        </p:txBody>
      </p:sp>
      <p:pic>
        <p:nvPicPr>
          <p:cNvPr id="11" name="image45.png"/>
          <p:cNvPicPr/>
          <p:nvPr/>
        </p:nvPicPr>
        <p:blipFill>
          <a:blip r:embed="rId4"/>
          <a:srcRect/>
          <a:stretch>
            <a:fillRect/>
          </a:stretch>
        </p:blipFill>
        <p:spPr>
          <a:xfrm>
            <a:off x="7478366" y="1993960"/>
            <a:ext cx="3220432" cy="1252783"/>
          </a:xfrm>
          <a:prstGeom prst="rect">
            <a:avLst/>
          </a:prstGeom>
        </p:spPr>
      </p:pic>
      <p:pic>
        <p:nvPicPr>
          <p:cNvPr id="12" name="Imagen 11"/>
          <p:cNvPicPr/>
          <p:nvPr/>
        </p:nvPicPr>
        <p:blipFill>
          <a:blip r:embed="rId5"/>
          <a:stretch>
            <a:fillRect/>
          </a:stretch>
        </p:blipFill>
        <p:spPr>
          <a:xfrm>
            <a:off x="6899560" y="3336591"/>
            <a:ext cx="5098473" cy="760604"/>
          </a:xfrm>
          <a:prstGeom prst="rect">
            <a:avLst/>
          </a:prstGeom>
        </p:spPr>
      </p:pic>
      <p:pic>
        <p:nvPicPr>
          <p:cNvPr id="13" name="Imagen 12"/>
          <p:cNvPicPr/>
          <p:nvPr/>
        </p:nvPicPr>
        <p:blipFill>
          <a:blip r:embed="rId6"/>
          <a:stretch>
            <a:fillRect/>
          </a:stretch>
        </p:blipFill>
        <p:spPr>
          <a:xfrm>
            <a:off x="7982265" y="4747491"/>
            <a:ext cx="2933065" cy="990600"/>
          </a:xfrm>
          <a:prstGeom prst="rect">
            <a:avLst/>
          </a:prstGeom>
        </p:spPr>
      </p:pic>
      <p:pic>
        <p:nvPicPr>
          <p:cNvPr id="14" name="Imagen 13"/>
          <p:cNvPicPr/>
          <p:nvPr/>
        </p:nvPicPr>
        <p:blipFill>
          <a:blip r:embed="rId7"/>
          <a:stretch>
            <a:fillRect/>
          </a:stretch>
        </p:blipFill>
        <p:spPr>
          <a:xfrm>
            <a:off x="6705600" y="5911929"/>
            <a:ext cx="5486400" cy="445770"/>
          </a:xfrm>
          <a:prstGeom prst="rect">
            <a:avLst/>
          </a:prstGeom>
        </p:spPr>
      </p:pic>
      <p:sp>
        <p:nvSpPr>
          <p:cNvPr id="4" name="Rectángulo 3"/>
          <p:cNvSpPr/>
          <p:nvPr/>
        </p:nvSpPr>
        <p:spPr>
          <a:xfrm>
            <a:off x="3663987" y="1055806"/>
            <a:ext cx="5299583" cy="646331"/>
          </a:xfrm>
          <a:prstGeom prst="rect">
            <a:avLst/>
          </a:prstGeom>
        </p:spPr>
        <p:txBody>
          <a:bodyPr wrap="square">
            <a:spAutoFit/>
          </a:bodyPr>
          <a:lstStyle/>
          <a:p>
            <a:pPr marL="285750" indent="-285750">
              <a:buFont typeface="Arial" panose="020B0604020202020204" pitchFamily="34" charset="0"/>
              <a:buChar char="•"/>
            </a:pPr>
            <a:r>
              <a:rPr lang="es-EC" dirty="0"/>
              <a:t>SIF </a:t>
            </a:r>
            <a:r>
              <a:rPr lang="es-EC" dirty="0" smtClean="0"/>
              <a:t>(</a:t>
            </a:r>
            <a:r>
              <a:rPr lang="es-EC" dirty="0"/>
              <a:t>Bandera Identificador de Sub-Flujo</a:t>
            </a:r>
            <a:r>
              <a:rPr lang="es-EC" dirty="0" smtClean="0"/>
              <a:t>)</a:t>
            </a:r>
            <a:endParaRPr lang="es-EC" dirty="0"/>
          </a:p>
          <a:p>
            <a:pPr marL="285750" indent="-285750">
              <a:buFont typeface="Arial" panose="020B0604020202020204" pitchFamily="34" charset="0"/>
              <a:buChar char="•"/>
            </a:pPr>
            <a:r>
              <a:rPr lang="es-EC" dirty="0"/>
              <a:t>HEF </a:t>
            </a:r>
            <a:r>
              <a:rPr lang="es-EC" dirty="0" smtClean="0"/>
              <a:t>(</a:t>
            </a:r>
            <a:r>
              <a:rPr lang="es-EC" dirty="0"/>
              <a:t>Bandera Extensión de Encabezado</a:t>
            </a:r>
            <a:r>
              <a:rPr lang="es-EC" dirty="0" smtClean="0"/>
              <a:t>)</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169" y="624110"/>
            <a:ext cx="10711543" cy="1280890"/>
          </a:xfrm>
        </p:spPr>
        <p:txBody>
          <a:bodyPr>
            <a:normAutofit/>
          </a:bodyPr>
          <a:lstStyle/>
          <a:p>
            <a:r>
              <a:rPr lang="es-EC" sz="3200" dirty="0" smtClean="0">
                <a:solidFill>
                  <a:schemeClr val="tx1"/>
                </a:solidFill>
                <a:latin typeface="Arial" panose="020B0604020202020204" pitchFamily="34" charset="0"/>
                <a:cs typeface="Arial" panose="020B0604020202020204" pitchFamily="34" charset="0"/>
              </a:rPr>
              <a:t>Encapsulación de paquetes MPEG-2 </a:t>
            </a:r>
            <a:r>
              <a:rPr lang="es-EC" sz="3200" dirty="0">
                <a:solidFill>
                  <a:schemeClr val="tx1"/>
                </a:solidFill>
                <a:latin typeface="Arial" panose="020B0604020202020204" pitchFamily="34" charset="0"/>
                <a:cs typeface="Arial" panose="020B0604020202020204" pitchFamily="34" charset="0"/>
              </a:rPr>
              <a:t>TS</a:t>
            </a:r>
          </a:p>
        </p:txBody>
      </p:sp>
      <p:pic>
        <p:nvPicPr>
          <p:cNvPr id="4" name="image3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822867" y="4392080"/>
            <a:ext cx="5379524" cy="1987522"/>
          </a:xfrm>
          <a:prstGeom prst="rect">
            <a:avLst/>
          </a:prstGeom>
        </p:spPr>
      </p:pic>
      <p:pic>
        <p:nvPicPr>
          <p:cNvPr id="5" name="image42.png"/>
          <p:cNvPicPr/>
          <p:nvPr/>
        </p:nvPicPr>
        <p:blipFill>
          <a:blip r:embed="rId3"/>
          <a:srcRect/>
          <a:stretch>
            <a:fillRect/>
          </a:stretch>
        </p:blipFill>
        <p:spPr>
          <a:xfrm>
            <a:off x="6007594" y="1927452"/>
            <a:ext cx="5597237" cy="1430794"/>
          </a:xfrm>
          <a:prstGeom prst="rect">
            <a:avLst/>
          </a:prstGeom>
        </p:spPr>
      </p:pic>
      <p:pic>
        <p:nvPicPr>
          <p:cNvPr id="6" name="image48.png"/>
          <p:cNvPicPr/>
          <p:nvPr/>
        </p:nvPicPr>
        <p:blipFill>
          <a:blip r:embed="rId4"/>
          <a:srcRect/>
          <a:stretch>
            <a:fillRect/>
          </a:stretch>
        </p:blipFill>
        <p:spPr>
          <a:xfrm>
            <a:off x="947387" y="2091142"/>
            <a:ext cx="4219699" cy="1050181"/>
          </a:xfrm>
          <a:prstGeom prst="rect">
            <a:avLst/>
          </a:prstGeom>
        </p:spPr>
      </p:pic>
      <p:sp>
        <p:nvSpPr>
          <p:cNvPr id="3" name="CuadroTexto 2"/>
          <p:cNvSpPr txBox="1"/>
          <p:nvPr/>
        </p:nvSpPr>
        <p:spPr>
          <a:xfrm>
            <a:off x="665019" y="3240801"/>
            <a:ext cx="4978399" cy="2769989"/>
          </a:xfrm>
          <a:prstGeom prst="rect">
            <a:avLst/>
          </a:prstGeom>
          <a:noFill/>
        </p:spPr>
        <p:txBody>
          <a:bodyPr wrap="square" rtlCol="0">
            <a:spAutoFit/>
          </a:bodyPr>
          <a:lstStyle/>
          <a:p>
            <a:pPr marL="171450" indent="-171450">
              <a:buFont typeface="Arial" panose="020B0604020202020204" pitchFamily="34" charset="0"/>
              <a:buChar char="•"/>
            </a:pPr>
            <a:r>
              <a:rPr lang="es-EC" sz="1400" dirty="0" err="1" smtClean="0"/>
              <a:t>Packet_Type</a:t>
            </a:r>
            <a:r>
              <a:rPr lang="es-EC" sz="1400" dirty="0" smtClean="0"/>
              <a:t>: “111”, encapsula paquetes MPEG-2 TS</a:t>
            </a:r>
          </a:p>
          <a:p>
            <a:pPr marL="171450" indent="-171450">
              <a:buFont typeface="Arial" panose="020B0604020202020204" pitchFamily="34" charset="0"/>
              <a:buChar char="•"/>
            </a:pPr>
            <a:endParaRPr lang="es-EC" sz="1400" dirty="0" smtClean="0"/>
          </a:p>
          <a:p>
            <a:pPr marL="171450" indent="-171450">
              <a:buFont typeface="Arial" panose="020B0604020202020204" pitchFamily="34" charset="0"/>
              <a:buChar char="•"/>
            </a:pPr>
            <a:r>
              <a:rPr lang="en-US" sz="1400" dirty="0" smtClean="0"/>
              <a:t>NUMTS (</a:t>
            </a:r>
            <a:r>
              <a:rPr lang="en-US" sz="1400" dirty="0" err="1" smtClean="0"/>
              <a:t>Número</a:t>
            </a:r>
            <a:r>
              <a:rPr lang="en-US" sz="1400" dirty="0" smtClean="0"/>
              <a:t> de </a:t>
            </a:r>
            <a:r>
              <a:rPr lang="en-US" sz="1400" dirty="0" err="1" smtClean="0"/>
              <a:t>paquetes</a:t>
            </a:r>
            <a:r>
              <a:rPr lang="en-US" sz="1400" dirty="0" smtClean="0"/>
              <a:t> TS)</a:t>
            </a:r>
          </a:p>
          <a:p>
            <a:endParaRPr lang="en-US" sz="1400" dirty="0" smtClean="0"/>
          </a:p>
          <a:p>
            <a:pPr marL="171450" indent="-171450">
              <a:buFont typeface="Arial" panose="020B0604020202020204" pitchFamily="34" charset="0"/>
              <a:buChar char="•"/>
            </a:pPr>
            <a:r>
              <a:rPr lang="en-US" sz="1400" dirty="0"/>
              <a:t>AHF </a:t>
            </a:r>
            <a:r>
              <a:rPr lang="en-US" sz="1400" dirty="0" smtClean="0"/>
              <a:t>(Bandera Encabezado Adicional)</a:t>
            </a:r>
          </a:p>
          <a:p>
            <a:pPr marL="171450" indent="-171450">
              <a:buFont typeface="Arial" panose="020B0604020202020204" pitchFamily="34" charset="0"/>
              <a:buChar char="•"/>
            </a:pPr>
            <a:endParaRPr lang="en-US" sz="1400" dirty="0" smtClean="0"/>
          </a:p>
          <a:p>
            <a:pPr marL="171450" indent="-171450">
              <a:buFont typeface="Arial" panose="020B0604020202020204" pitchFamily="34" charset="0"/>
              <a:buChar char="•"/>
            </a:pPr>
            <a:r>
              <a:rPr lang="en-US" sz="1400" dirty="0"/>
              <a:t>HDM </a:t>
            </a:r>
            <a:r>
              <a:rPr lang="en-US" sz="1400" dirty="0" smtClean="0"/>
              <a:t>(</a:t>
            </a:r>
            <a:r>
              <a:rPr lang="en-US" sz="1400" dirty="0" err="1" smtClean="0"/>
              <a:t>Modo</a:t>
            </a:r>
            <a:r>
              <a:rPr lang="en-US" sz="1400" dirty="0" smtClean="0"/>
              <a:t> </a:t>
            </a:r>
            <a:r>
              <a:rPr lang="en-US" sz="1400" dirty="0" err="1" smtClean="0"/>
              <a:t>Eliminar</a:t>
            </a:r>
            <a:r>
              <a:rPr lang="en-US" sz="1400" dirty="0" smtClean="0"/>
              <a:t> Encabezado)</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DNP </a:t>
            </a:r>
            <a:r>
              <a:rPr lang="en-US" sz="1400" dirty="0" smtClean="0"/>
              <a:t>(</a:t>
            </a:r>
            <a:r>
              <a:rPr lang="en-US" sz="1400" dirty="0" err="1" smtClean="0"/>
              <a:t>Borrar</a:t>
            </a:r>
            <a:r>
              <a:rPr lang="en-US" sz="1400" dirty="0" smtClean="0"/>
              <a:t> </a:t>
            </a:r>
            <a:r>
              <a:rPr lang="en-US" sz="1400" dirty="0" err="1" smtClean="0"/>
              <a:t>Paquetes</a:t>
            </a:r>
            <a:r>
              <a:rPr lang="en-US" sz="1400" dirty="0" smtClean="0"/>
              <a:t> </a:t>
            </a:r>
            <a:r>
              <a:rPr lang="en-US" sz="1400" dirty="0" err="1" smtClean="0"/>
              <a:t>Nulos</a:t>
            </a:r>
            <a:r>
              <a:rPr lang="en-US" sz="1400" dirty="0" smtClean="0"/>
              <a:t> (Null Packet)): </a:t>
            </a:r>
            <a:endParaRPr lang="en-US" sz="14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r>
              <a:rPr lang="en-US" sz="1200" dirty="0" smtClean="0"/>
              <a:t>	</a:t>
            </a:r>
          </a:p>
          <a:p>
            <a:endParaRPr lang="es-EC" sz="1200" dirty="0"/>
          </a:p>
        </p:txBody>
      </p:sp>
      <p:sp>
        <p:nvSpPr>
          <p:cNvPr id="8" name="CuadroTexto 7"/>
          <p:cNvSpPr txBox="1"/>
          <p:nvPr/>
        </p:nvSpPr>
        <p:spPr>
          <a:xfrm>
            <a:off x="5394037" y="1539159"/>
            <a:ext cx="7513122" cy="338554"/>
          </a:xfrm>
          <a:prstGeom prst="rect">
            <a:avLst/>
          </a:prstGeom>
          <a:noFill/>
        </p:spPr>
        <p:txBody>
          <a:bodyPr wrap="square" rtlCol="0">
            <a:spAutoFit/>
          </a:bodyPr>
          <a:lstStyle/>
          <a:p>
            <a:r>
              <a:rPr lang="es-ES" sz="1600"/>
              <a:t>Eliminar el Byte de Sincronización (Sync) de Paquetes MPEG-2 TS </a:t>
            </a:r>
            <a:endParaRPr lang="es-EC" sz="1600" dirty="0"/>
          </a:p>
        </p:txBody>
      </p:sp>
      <p:sp>
        <p:nvSpPr>
          <p:cNvPr id="9" name="CuadroTexto 8"/>
          <p:cNvSpPr txBox="1"/>
          <p:nvPr/>
        </p:nvSpPr>
        <p:spPr>
          <a:xfrm>
            <a:off x="5394037" y="3834219"/>
            <a:ext cx="7513122" cy="338554"/>
          </a:xfrm>
          <a:prstGeom prst="rect">
            <a:avLst/>
          </a:prstGeom>
          <a:noFill/>
        </p:spPr>
        <p:txBody>
          <a:bodyPr wrap="square" rtlCol="0">
            <a:spAutoFit/>
          </a:bodyPr>
          <a:lstStyle/>
          <a:p>
            <a:r>
              <a:rPr lang="es-ES" sz="1600" dirty="0"/>
              <a:t>Eliminar paquetes nulos (</a:t>
            </a:r>
            <a:r>
              <a:rPr lang="es-ES" sz="1600" dirty="0" err="1"/>
              <a:t>Null</a:t>
            </a:r>
            <a:r>
              <a:rPr lang="es-ES" sz="1600" dirty="0"/>
              <a:t> </a:t>
            </a:r>
            <a:r>
              <a:rPr lang="es-ES" sz="1600" dirty="0" err="1"/>
              <a:t>packet</a:t>
            </a:r>
            <a:r>
              <a:rPr lang="es-ES" sz="1600" dirty="0"/>
              <a:t>) de paquetes MPEG-2 TS</a:t>
            </a:r>
            <a:endParaRPr lang="es-EC"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375066" y="623888"/>
            <a:ext cx="9129548" cy="128111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a:effectLst/>
                <a:latin typeface="Arial" panose="020B0604020202020204" pitchFamily="34" charset="0"/>
                <a:ea typeface="Calibri" panose="020F0502020204030204" pitchFamily="34" charset="0"/>
                <a:cs typeface="Arial" panose="020B0604020202020204" pitchFamily="34" charset="0"/>
              </a:rPr>
              <a:t>Señalización, Entrega, Sincronización, y Protección de errores (A/331) </a:t>
            </a:r>
            <a:endParaRPr lang="es-EC"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2109005" y="1905000"/>
            <a:ext cx="9661669" cy="454061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1793175" y="316778"/>
            <a:ext cx="9129548" cy="10594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smtClean="0">
                <a:effectLst/>
                <a:latin typeface="Arial" panose="020B0604020202020204" pitchFamily="34" charset="0"/>
                <a:ea typeface="Calibri" panose="020F0502020204030204" pitchFamily="34" charset="0"/>
                <a:cs typeface="Arial" panose="020B0604020202020204" pitchFamily="34" charset="0"/>
              </a:rPr>
              <a:t>MMTP y ROUTE-DASH</a:t>
            </a:r>
            <a:endParaRPr lang="es-EC"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61750" y="1505526"/>
            <a:ext cx="10830259" cy="46458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254707" y="254238"/>
            <a:ext cx="9129548" cy="10294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a:latin typeface="Arial" panose="020B0604020202020204" pitchFamily="34" charset="0"/>
                <a:ea typeface="Calibri" panose="020F0502020204030204" pitchFamily="34" charset="0"/>
                <a:cs typeface="Arial" panose="020B0604020202020204" pitchFamily="34" charset="0"/>
              </a:rPr>
              <a:t>Señalización de </a:t>
            </a:r>
            <a:r>
              <a:rPr lang="es-ES" dirty="0" smtClean="0">
                <a:latin typeface="Arial" panose="020B0604020202020204" pitchFamily="34" charset="0"/>
                <a:ea typeface="Calibri" panose="020F0502020204030204" pitchFamily="34" charset="0"/>
                <a:cs typeface="Arial" panose="020B0604020202020204" pitchFamily="34" charset="0"/>
              </a:rPr>
              <a:t>Servicios</a:t>
            </a:r>
            <a:endParaRPr lang="es-EC" dirty="0">
              <a:latin typeface="Arial" panose="020B0604020202020204" pitchFamily="34" charset="0"/>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l="1484" t="6720" r="1208" b="7812"/>
          <a:stretch>
            <a:fillRect/>
          </a:stretch>
        </p:blipFill>
        <p:spPr>
          <a:xfrm>
            <a:off x="345584" y="3815872"/>
            <a:ext cx="4318780" cy="2446383"/>
          </a:xfrm>
          <a:prstGeom prst="rect">
            <a:avLst/>
          </a:prstGeom>
          <a:ln>
            <a:noFill/>
          </a:ln>
        </p:spPr>
      </p:pic>
      <p:sp>
        <p:nvSpPr>
          <p:cNvPr id="6" name="Rectángulo 5"/>
          <p:cNvSpPr/>
          <p:nvPr/>
        </p:nvSpPr>
        <p:spPr>
          <a:xfrm>
            <a:off x="728385" y="1616782"/>
            <a:ext cx="3935979" cy="811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Tabla de Lista de Servicios SLT</a:t>
            </a:r>
            <a:endParaRPr lang="es-EC" dirty="0"/>
          </a:p>
        </p:txBody>
      </p:sp>
      <p:sp>
        <p:nvSpPr>
          <p:cNvPr id="7" name="Rectángulo 6"/>
          <p:cNvSpPr/>
          <p:nvPr/>
        </p:nvSpPr>
        <p:spPr>
          <a:xfrm>
            <a:off x="728385" y="2716327"/>
            <a:ext cx="3935979" cy="811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Señalización de Capa de Servicios SSL</a:t>
            </a:r>
            <a:endParaRPr lang="es-EC" dirty="0"/>
          </a:p>
        </p:txBody>
      </p:sp>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8974599" y="1756581"/>
            <a:ext cx="2875656" cy="4995200"/>
          </a:xfrm>
          <a:prstGeom prst="rect">
            <a:avLst/>
          </a:prstGeom>
        </p:spPr>
      </p:pic>
      <p:pic>
        <p:nvPicPr>
          <p:cNvPr id="9" name="image3.png"/>
          <p:cNvPicPr/>
          <p:nvPr/>
        </p:nvPicPr>
        <p:blipFill>
          <a:blip r:embed="rId4"/>
          <a:srcRect l="4398" r="4861" b="5555"/>
          <a:stretch>
            <a:fillRect/>
          </a:stretch>
        </p:blipFill>
        <p:spPr>
          <a:xfrm>
            <a:off x="4815593" y="1903108"/>
            <a:ext cx="4007777" cy="4848673"/>
          </a:xfrm>
          <a:prstGeom prst="rect">
            <a:avLst/>
          </a:prstGeom>
          <a:ln>
            <a:noFill/>
          </a:ln>
        </p:spPr>
      </p:pic>
      <p:sp>
        <p:nvSpPr>
          <p:cNvPr id="10" name="Rectángulo 9"/>
          <p:cNvSpPr/>
          <p:nvPr/>
        </p:nvSpPr>
        <p:spPr>
          <a:xfrm>
            <a:off x="6191695" y="1044239"/>
            <a:ext cx="3792816" cy="71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Señalización de Bajo Nivel LLS</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375066" y="623888"/>
            <a:ext cx="9129548" cy="128111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a:latin typeface="Arial" panose="020B0604020202020204" pitchFamily="34" charset="0"/>
                <a:ea typeface="Calibri" panose="020F0502020204030204" pitchFamily="34" charset="0"/>
                <a:cs typeface="Arial" panose="020B0604020202020204" pitchFamily="34" charset="0"/>
              </a:rPr>
              <a:t>Enlace de Programador / Estudio a Transmisor</a:t>
            </a:r>
            <a:r>
              <a:rPr lang="es-EC" altLang="es-ES" dirty="0">
                <a:latin typeface="Arial" panose="020B0604020202020204" pitchFamily="34" charset="0"/>
                <a:ea typeface="Calibri" panose="020F0502020204030204" pitchFamily="34" charset="0"/>
                <a:cs typeface="Arial" panose="020B0604020202020204" pitchFamily="34" charset="0"/>
              </a:rPr>
              <a:t> (</a:t>
            </a:r>
            <a:r>
              <a:rPr lang="es-ES" dirty="0">
                <a:latin typeface="Arial" panose="020B0604020202020204" pitchFamily="34" charset="0"/>
                <a:ea typeface="Calibri" panose="020F0502020204030204" pitchFamily="34" charset="0"/>
                <a:cs typeface="Arial" panose="020B0604020202020204" pitchFamily="34" charset="0"/>
              </a:rPr>
              <a:t>A/324</a:t>
            </a:r>
            <a:r>
              <a:rPr lang="es-EC" altLang="es-ES" dirty="0">
                <a:latin typeface="Arial" panose="020B0604020202020204" pitchFamily="34" charset="0"/>
                <a:ea typeface="Calibri" panose="020F0502020204030204" pitchFamily="34" charset="0"/>
                <a:cs typeface="Arial" panose="020B0604020202020204" pitchFamily="34" charset="0"/>
              </a:rPr>
              <a:t>)</a:t>
            </a:r>
          </a:p>
        </p:txBody>
      </p:sp>
      <p:pic>
        <p:nvPicPr>
          <p:cNvPr id="5" name="image28.png"/>
          <p:cNvPicPr/>
          <p:nvPr/>
        </p:nvPicPr>
        <p:blipFill>
          <a:blip r:embed="rId2">
            <a:extLst>
              <a:ext uri="{28A0092B-C50C-407E-A947-70E740481C1C}">
                <a14:useLocalDpi xmlns:a14="http://schemas.microsoft.com/office/drawing/2010/main" val="0"/>
              </a:ext>
            </a:extLst>
          </a:blip>
          <a:srcRect/>
          <a:stretch>
            <a:fillRect/>
          </a:stretch>
        </p:blipFill>
        <p:spPr>
          <a:xfrm>
            <a:off x="183974" y="2055493"/>
            <a:ext cx="7371371" cy="4262179"/>
          </a:xfrm>
          <a:prstGeom prst="rect">
            <a:avLst/>
          </a:prstGeom>
        </p:spPr>
      </p:pic>
      <p:sp>
        <p:nvSpPr>
          <p:cNvPr id="6" name="CuadroTexto 5"/>
          <p:cNvSpPr txBox="1"/>
          <p:nvPr/>
        </p:nvSpPr>
        <p:spPr>
          <a:xfrm>
            <a:off x="7703127" y="2318327"/>
            <a:ext cx="4276437" cy="2862322"/>
          </a:xfrm>
          <a:prstGeom prst="rect">
            <a:avLst/>
          </a:prstGeom>
          <a:noFill/>
        </p:spPr>
        <p:txBody>
          <a:bodyPr wrap="square" rtlCol="0">
            <a:spAutoFit/>
          </a:bodyPr>
          <a:lstStyle/>
          <a:p>
            <a:r>
              <a:rPr lang="es-EC" dirty="0"/>
              <a:t>DSTP (Protocolo de transporte de fuente de datos)</a:t>
            </a:r>
          </a:p>
          <a:p>
            <a:endParaRPr lang="es-EC" dirty="0" smtClean="0"/>
          </a:p>
          <a:p>
            <a:r>
              <a:rPr lang="es-EC" dirty="0" smtClean="0"/>
              <a:t>ALTP </a:t>
            </a:r>
            <a:r>
              <a:rPr lang="es-EC" dirty="0"/>
              <a:t>(Protocolo de transporte del protocolo de capa de enlace ATSC</a:t>
            </a:r>
            <a:r>
              <a:rPr lang="es-EC" dirty="0" smtClean="0"/>
              <a:t>)</a:t>
            </a:r>
          </a:p>
          <a:p>
            <a:endParaRPr lang="es-EC" dirty="0"/>
          </a:p>
          <a:p>
            <a:r>
              <a:rPr lang="es-EC" dirty="0"/>
              <a:t>STLP (Protocolo de transporte de enlace de estudio a transmisor</a:t>
            </a:r>
            <a:r>
              <a:rPr lang="es-EC" dirty="0" smtClean="0"/>
              <a:t>)</a:t>
            </a:r>
          </a:p>
          <a:p>
            <a:endParaRPr lang="es-EC" dirty="0"/>
          </a:p>
          <a:p>
            <a:r>
              <a:rPr lang="es-ES" dirty="0" smtClean="0"/>
              <a:t>CTP (Protocolo </a:t>
            </a:r>
            <a:r>
              <a:rPr lang="es-ES" dirty="0"/>
              <a:t>de túnel </a:t>
            </a:r>
            <a:r>
              <a:rPr lang="es-ES" dirty="0" smtClean="0"/>
              <a:t>común)</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52075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Análisis de </a:t>
            </a:r>
            <a:r>
              <a:rPr lang="es-ES" sz="2800" b="1" dirty="0" smtClean="0">
                <a:solidFill>
                  <a:prstClr val="black"/>
                </a:solidFill>
                <a:highlight>
                  <a:srgbClr val="FFFF00"/>
                </a:highlight>
                <a:latin typeface="Arial" panose="020B0604020202020204" pitchFamily="34" charset="0"/>
                <a:cs typeface="Arial" panose="020B0604020202020204" pitchFamily="34" charset="0"/>
              </a:rPr>
              <a:t>La Capa de Transporte</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Capa de Transporte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375066" y="623888"/>
            <a:ext cx="9129548" cy="128111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smtClean="0">
                <a:latin typeface="Arial" panose="020B0604020202020204" pitchFamily="34" charset="0"/>
                <a:ea typeface="Calibri" panose="020F0502020204030204" pitchFamily="34" charset="0"/>
                <a:cs typeface="Arial" panose="020B0604020202020204" pitchFamily="34" charset="0"/>
              </a:rPr>
              <a:t>Herramientas </a:t>
            </a:r>
            <a:r>
              <a:rPr lang="es-ES" dirty="0">
                <a:latin typeface="Arial" panose="020B0604020202020204" pitchFamily="34" charset="0"/>
                <a:ea typeface="Calibri" panose="020F0502020204030204" pitchFamily="34" charset="0"/>
                <a:cs typeface="Arial" panose="020B0604020202020204" pitchFamily="34" charset="0"/>
              </a:rPr>
              <a:t>para el análisis de flujos de muestra ATSC 3.0</a:t>
            </a:r>
            <a:endParaRPr lang="es-EC" dirty="0">
              <a:latin typeface="Arial" panose="020B0604020202020204" pitchFamily="34" charset="0"/>
              <a:cs typeface="Arial" panose="020B0604020202020204" pitchFamily="34" charset="0"/>
            </a:endParaRPr>
          </a:p>
        </p:txBody>
      </p:sp>
      <p:pic>
        <p:nvPicPr>
          <p:cNvPr id="6" name="Imagen 5"/>
          <p:cNvPicPr/>
          <p:nvPr/>
        </p:nvPicPr>
        <p:blipFill>
          <a:blip r:embed="rId2"/>
          <a:stretch>
            <a:fillRect/>
          </a:stretch>
        </p:blipFill>
        <p:spPr>
          <a:xfrm>
            <a:off x="5786869" y="1997364"/>
            <a:ext cx="5810108" cy="4384964"/>
          </a:xfrm>
          <a:prstGeom prst="rect">
            <a:avLst/>
          </a:prstGeom>
        </p:spPr>
      </p:pic>
      <p:pic>
        <p:nvPicPr>
          <p:cNvPr id="2" name="Imagen 1"/>
          <p:cNvPicPr>
            <a:picLocks noChangeAspect="1"/>
          </p:cNvPicPr>
          <p:nvPr/>
        </p:nvPicPr>
        <p:blipFill>
          <a:blip r:embed="rId3"/>
          <a:stretch>
            <a:fillRect/>
          </a:stretch>
        </p:blipFill>
        <p:spPr>
          <a:xfrm>
            <a:off x="2558906" y="2311399"/>
            <a:ext cx="1796528" cy="1420091"/>
          </a:xfrm>
          <a:prstGeom prst="rect">
            <a:avLst/>
          </a:prstGeom>
        </p:spPr>
      </p:pic>
      <p:pic>
        <p:nvPicPr>
          <p:cNvPr id="3" name="Imagen 2"/>
          <p:cNvPicPr>
            <a:picLocks noChangeAspect="1"/>
          </p:cNvPicPr>
          <p:nvPr/>
        </p:nvPicPr>
        <p:blipFill>
          <a:blip r:embed="rId4"/>
          <a:stretch>
            <a:fillRect/>
          </a:stretch>
        </p:blipFill>
        <p:spPr>
          <a:xfrm>
            <a:off x="1391484" y="3883321"/>
            <a:ext cx="1818687" cy="1264209"/>
          </a:xfrm>
          <a:prstGeom prst="rect">
            <a:avLst/>
          </a:prstGeom>
        </p:spPr>
      </p:pic>
      <p:pic>
        <p:nvPicPr>
          <p:cNvPr id="7" name="Imagen 6"/>
          <p:cNvPicPr>
            <a:picLocks noChangeAspect="1"/>
          </p:cNvPicPr>
          <p:nvPr/>
        </p:nvPicPr>
        <p:blipFill>
          <a:blip r:embed="rId3"/>
          <a:stretch>
            <a:fillRect/>
          </a:stretch>
        </p:blipFill>
        <p:spPr>
          <a:xfrm>
            <a:off x="3390179" y="3805381"/>
            <a:ext cx="1796528" cy="1420091"/>
          </a:xfrm>
          <a:prstGeom prst="rect">
            <a:avLst/>
          </a:prstGeom>
        </p:spPr>
      </p:pic>
      <p:pic>
        <p:nvPicPr>
          <p:cNvPr id="8" name="Imagen 7"/>
          <p:cNvPicPr>
            <a:picLocks noChangeAspect="1"/>
          </p:cNvPicPr>
          <p:nvPr/>
        </p:nvPicPr>
        <p:blipFill>
          <a:blip r:embed="rId5"/>
          <a:stretch>
            <a:fillRect/>
          </a:stretch>
        </p:blipFill>
        <p:spPr>
          <a:xfrm>
            <a:off x="1362999" y="5344588"/>
            <a:ext cx="1847172" cy="1494940"/>
          </a:xfrm>
          <a:prstGeom prst="rect">
            <a:avLst/>
          </a:prstGeom>
        </p:spPr>
      </p:pic>
      <p:pic>
        <p:nvPicPr>
          <p:cNvPr id="9" name="Imagen 8"/>
          <p:cNvPicPr>
            <a:picLocks noChangeAspect="1"/>
          </p:cNvPicPr>
          <p:nvPr/>
        </p:nvPicPr>
        <p:blipFill>
          <a:blip r:embed="rId6"/>
          <a:stretch>
            <a:fillRect/>
          </a:stretch>
        </p:blipFill>
        <p:spPr>
          <a:xfrm>
            <a:off x="3390179" y="5357956"/>
            <a:ext cx="1800814" cy="15000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291938" y="411451"/>
            <a:ext cx="9129548" cy="11310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a:latin typeface="Arial" panose="020B0604020202020204" pitchFamily="34" charset="0"/>
                <a:ea typeface="Calibri" panose="020F0502020204030204" pitchFamily="34" charset="0"/>
                <a:cs typeface="Arial" panose="020B0604020202020204" pitchFamily="34" charset="0"/>
              </a:rPr>
              <a:t>Biblioteca libatsc3</a:t>
            </a:r>
            <a:endParaRPr lang="es-EC"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718230" y="1753538"/>
            <a:ext cx="3406731" cy="653617"/>
          </a:xfrm>
          <a:prstGeom prst="rect">
            <a:avLst/>
          </a:prstGeom>
        </p:spPr>
      </p:pic>
      <p:pic>
        <p:nvPicPr>
          <p:cNvPr id="10" name="Imagen 9"/>
          <p:cNvPicPr>
            <a:picLocks noChangeAspect="1"/>
          </p:cNvPicPr>
          <p:nvPr/>
        </p:nvPicPr>
        <p:blipFill>
          <a:blip r:embed="rId3"/>
          <a:stretch>
            <a:fillRect/>
          </a:stretch>
        </p:blipFill>
        <p:spPr>
          <a:xfrm>
            <a:off x="9319636" y="1356230"/>
            <a:ext cx="2101850" cy="2101850"/>
          </a:xfrm>
          <a:prstGeom prst="rect">
            <a:avLst/>
          </a:prstGeom>
        </p:spPr>
      </p:pic>
      <p:sp>
        <p:nvSpPr>
          <p:cNvPr id="11" name="CuadroTexto 10"/>
          <p:cNvSpPr txBox="1"/>
          <p:nvPr/>
        </p:nvSpPr>
        <p:spPr>
          <a:xfrm>
            <a:off x="9532072" y="3528291"/>
            <a:ext cx="2188873" cy="369332"/>
          </a:xfrm>
          <a:prstGeom prst="rect">
            <a:avLst/>
          </a:prstGeom>
          <a:noFill/>
        </p:spPr>
        <p:txBody>
          <a:bodyPr wrap="square" rtlCol="0">
            <a:spAutoFit/>
          </a:bodyPr>
          <a:lstStyle/>
          <a:p>
            <a:r>
              <a:rPr lang="es-EC" dirty="0" smtClean="0"/>
              <a:t>Jason Justman</a:t>
            </a:r>
            <a:endParaRPr lang="es-EC" dirty="0"/>
          </a:p>
        </p:txBody>
      </p:sp>
      <p:pic>
        <p:nvPicPr>
          <p:cNvPr id="1026" name="Picture 2" descr="https://media-exp1.licdn.com/dms/image/C4E0BAQGO0IKgISKYKw/company-logo_200_200/0/1618423344254?e=1636588800&amp;v=beta&amp;t=1LJDBlz7jFeUIZ_T6d6vAIvsEvDgavlBp0vwMXk-T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8061" y="418407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5"/>
          <a:stretch>
            <a:fillRect/>
          </a:stretch>
        </p:blipFill>
        <p:spPr>
          <a:xfrm>
            <a:off x="6586925" y="1487277"/>
            <a:ext cx="2270747" cy="919878"/>
          </a:xfrm>
          <a:prstGeom prst="rect">
            <a:avLst/>
          </a:prstGeom>
        </p:spPr>
      </p:pic>
      <p:pic>
        <p:nvPicPr>
          <p:cNvPr id="13" name="Imagen 12"/>
          <p:cNvPicPr>
            <a:picLocks noChangeAspect="1"/>
          </p:cNvPicPr>
          <p:nvPr/>
        </p:nvPicPr>
        <p:blipFill>
          <a:blip r:embed="rId6"/>
          <a:stretch>
            <a:fillRect/>
          </a:stretch>
        </p:blipFill>
        <p:spPr>
          <a:xfrm>
            <a:off x="6916788" y="2479434"/>
            <a:ext cx="1886445" cy="1056409"/>
          </a:xfrm>
          <a:prstGeom prst="rect">
            <a:avLst/>
          </a:prstGeom>
        </p:spPr>
      </p:pic>
      <p:pic>
        <p:nvPicPr>
          <p:cNvPr id="14" name="Imagen 13"/>
          <p:cNvPicPr>
            <a:picLocks noChangeAspect="1"/>
          </p:cNvPicPr>
          <p:nvPr/>
        </p:nvPicPr>
        <p:blipFill>
          <a:blip r:embed="rId7"/>
          <a:stretch>
            <a:fillRect/>
          </a:stretch>
        </p:blipFill>
        <p:spPr>
          <a:xfrm>
            <a:off x="6654947" y="3712957"/>
            <a:ext cx="2512705" cy="1256353"/>
          </a:xfrm>
          <a:prstGeom prst="rect">
            <a:avLst/>
          </a:prstGeom>
        </p:spPr>
      </p:pic>
      <p:sp>
        <p:nvSpPr>
          <p:cNvPr id="16" name="CuadroTexto 15"/>
          <p:cNvSpPr txBox="1"/>
          <p:nvPr/>
        </p:nvSpPr>
        <p:spPr>
          <a:xfrm>
            <a:off x="2097218" y="2618299"/>
            <a:ext cx="4193309" cy="1877437"/>
          </a:xfrm>
          <a:prstGeom prst="rect">
            <a:avLst/>
          </a:prstGeom>
          <a:noFill/>
        </p:spPr>
        <p:txBody>
          <a:bodyPr wrap="square" rtlCol="0">
            <a:spAutoFit/>
          </a:bodyPr>
          <a:lstStyle/>
          <a:p>
            <a:pPr algn="just"/>
            <a:r>
              <a:rPr lang="es-ES" sz="1400" dirty="0"/>
              <a:t>Procesamiento de tráfico de transmisión múltiple IP A/331 </a:t>
            </a:r>
            <a:r>
              <a:rPr lang="es-ES" sz="1400" dirty="0" smtClean="0"/>
              <a:t>en </a:t>
            </a:r>
            <a:r>
              <a:rPr lang="es-ES" sz="1400" dirty="0"/>
              <a:t>payload de datos MMT y </a:t>
            </a:r>
            <a:r>
              <a:rPr lang="es-ES" sz="1400" dirty="0" smtClean="0"/>
              <a:t>ROUTE-DASH.</a:t>
            </a:r>
          </a:p>
          <a:p>
            <a:pPr algn="just"/>
            <a:endParaRPr lang="es-ES" sz="1400" dirty="0" smtClean="0"/>
          </a:p>
          <a:p>
            <a:pPr algn="just"/>
            <a:r>
              <a:rPr lang="es-ES" sz="1400" dirty="0" smtClean="0"/>
              <a:t>Presentación </a:t>
            </a:r>
            <a:r>
              <a:rPr lang="es-ES" sz="1400" dirty="0"/>
              <a:t>de la señalización correspondiente y el procesamiento de metadatos. </a:t>
            </a:r>
            <a:endParaRPr lang="es-EC" sz="1400" dirty="0" smtClean="0"/>
          </a:p>
          <a:p>
            <a:pPr marL="285750" indent="-285750">
              <a:buFont typeface="Arial" panose="020B0604020202020204" pitchFamily="34" charset="0"/>
              <a:buChar char="•"/>
            </a:pPr>
            <a:endParaRPr lang="es-EC" dirty="0"/>
          </a:p>
        </p:txBody>
      </p:sp>
      <p:pic>
        <p:nvPicPr>
          <p:cNvPr id="17" name="Imagen 16"/>
          <p:cNvPicPr>
            <a:picLocks noChangeAspect="1"/>
          </p:cNvPicPr>
          <p:nvPr/>
        </p:nvPicPr>
        <p:blipFill>
          <a:blip r:embed="rId8"/>
          <a:stretch>
            <a:fillRect/>
          </a:stretch>
        </p:blipFill>
        <p:spPr>
          <a:xfrm>
            <a:off x="7203021" y="5089019"/>
            <a:ext cx="1416555" cy="1416555"/>
          </a:xfrm>
          <a:prstGeom prst="rect">
            <a:avLst/>
          </a:prstGeom>
        </p:spPr>
      </p:pic>
      <p:sp>
        <p:nvSpPr>
          <p:cNvPr id="18" name="CuadroTexto 17"/>
          <p:cNvSpPr txBox="1"/>
          <p:nvPr/>
        </p:nvSpPr>
        <p:spPr>
          <a:xfrm>
            <a:off x="1529870" y="5335631"/>
            <a:ext cx="5554421" cy="923330"/>
          </a:xfrm>
          <a:prstGeom prst="rect">
            <a:avLst/>
          </a:prstGeom>
          <a:noFill/>
        </p:spPr>
        <p:txBody>
          <a:bodyPr wrap="square" rtlCol="0">
            <a:spAutoFit/>
          </a:bodyPr>
          <a:lstStyle/>
          <a:p>
            <a:pPr algn="just"/>
            <a:r>
              <a:rPr lang="es-ES" dirty="0" smtClean="0"/>
              <a:t>“Este </a:t>
            </a:r>
            <a:r>
              <a:rPr lang="es-ES" dirty="0"/>
              <a:t>software se encuentra destinado a ampliar la comprensión del estándar ATSC </a:t>
            </a:r>
            <a:r>
              <a:rPr lang="es-ES" dirty="0" smtClean="0"/>
              <a:t>3.0”</a:t>
            </a:r>
          </a:p>
          <a:p>
            <a:pPr algn="just"/>
            <a:r>
              <a:rPr lang="es-ES" dirty="0" smtClean="0"/>
              <a:t>Jason Justman.</a:t>
            </a:r>
            <a:endParaRPr lang="es-EC"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291938" y="411451"/>
            <a:ext cx="9129548" cy="11310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smtClean="0">
                <a:latin typeface="Arial" panose="020B0604020202020204" pitchFamily="34" charset="0"/>
                <a:ea typeface="Calibri" panose="020F0502020204030204" pitchFamily="34" charset="0"/>
                <a:cs typeface="Arial" panose="020B0604020202020204" pitchFamily="34" charset="0"/>
              </a:rPr>
              <a:t>Herramienta Principal </a:t>
            </a:r>
            <a:endParaRPr lang="es-EC" dirty="0">
              <a:latin typeface="Arial" panose="020B0604020202020204" pitchFamily="34" charset="0"/>
              <a:cs typeface="Arial" panose="020B0604020202020204" pitchFamily="34" charset="0"/>
            </a:endParaRPr>
          </a:p>
        </p:txBody>
      </p:sp>
      <p:pic>
        <p:nvPicPr>
          <p:cNvPr id="15" name="image2.png"/>
          <p:cNvPicPr/>
          <p:nvPr/>
        </p:nvPicPr>
        <p:blipFill>
          <a:blip r:embed="rId2"/>
          <a:srcRect/>
          <a:stretch>
            <a:fillRect/>
          </a:stretch>
        </p:blipFill>
        <p:spPr>
          <a:xfrm>
            <a:off x="5735783" y="1946168"/>
            <a:ext cx="6243782" cy="303223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7" y="2130896"/>
            <a:ext cx="5351446" cy="27181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82320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Introducción</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046271"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a:t>
            </a:r>
            <a:r>
              <a:rPr lang="es-ES" sz="2800" dirty="0" smtClean="0">
                <a:solidFill>
                  <a:prstClr val="black"/>
                </a:solidFill>
                <a:latin typeface="Arial" panose="020B0604020202020204" pitchFamily="34" charset="0"/>
                <a:cs typeface="Arial" panose="020B0604020202020204" pitchFamily="34" charset="0"/>
              </a:rPr>
              <a:t>la Capa de Transporte</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 de Transporte</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2291938" y="411451"/>
            <a:ext cx="9129548" cy="11310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smtClean="0">
                <a:latin typeface="Arial" panose="020B0604020202020204" pitchFamily="34" charset="0"/>
                <a:ea typeface="Calibri" panose="020F0502020204030204" pitchFamily="34" charset="0"/>
                <a:cs typeface="Arial" panose="020B0604020202020204" pitchFamily="34" charset="0"/>
              </a:rPr>
              <a:t>Secciones de Resultados</a:t>
            </a:r>
            <a:endParaRPr lang="es-EC" dirty="0">
              <a:latin typeface="Arial" panose="020B0604020202020204" pitchFamily="34" charset="0"/>
              <a:cs typeface="Arial" panose="020B0604020202020204" pitchFamily="34" charset="0"/>
            </a:endParaRPr>
          </a:p>
        </p:txBody>
      </p:sp>
      <p:pic>
        <p:nvPicPr>
          <p:cNvPr id="5" name="image31.png"/>
          <p:cNvPicPr/>
          <p:nvPr/>
        </p:nvPicPr>
        <p:blipFill>
          <a:blip r:embed="rId2"/>
          <a:srcRect/>
          <a:stretch>
            <a:fillRect/>
          </a:stretch>
        </p:blipFill>
        <p:spPr>
          <a:xfrm>
            <a:off x="734752" y="2108199"/>
            <a:ext cx="5453611" cy="3987800"/>
          </a:xfrm>
          <a:prstGeom prst="rect">
            <a:avLst/>
          </a:prstGeom>
        </p:spPr>
      </p:pic>
      <p:pic>
        <p:nvPicPr>
          <p:cNvPr id="6" name="image17.png"/>
          <p:cNvPicPr/>
          <p:nvPr/>
        </p:nvPicPr>
        <p:blipFill>
          <a:blip r:embed="rId3"/>
          <a:srcRect/>
          <a:stretch>
            <a:fillRect/>
          </a:stretch>
        </p:blipFill>
        <p:spPr>
          <a:xfrm>
            <a:off x="6428510" y="2099828"/>
            <a:ext cx="5209308" cy="3996171"/>
          </a:xfrm>
          <a:prstGeom prst="rect">
            <a:avLst/>
          </a:prstGeom>
        </p:spPr>
      </p:pic>
      <p:sp>
        <p:nvSpPr>
          <p:cNvPr id="2" name="CuadroTexto 1"/>
          <p:cNvSpPr txBox="1"/>
          <p:nvPr/>
        </p:nvSpPr>
        <p:spPr>
          <a:xfrm>
            <a:off x="1671783" y="1625600"/>
            <a:ext cx="3011054" cy="369332"/>
          </a:xfrm>
          <a:prstGeom prst="rect">
            <a:avLst/>
          </a:prstGeom>
          <a:noFill/>
        </p:spPr>
        <p:txBody>
          <a:bodyPr wrap="square" rtlCol="0">
            <a:spAutoFit/>
          </a:bodyPr>
          <a:lstStyle/>
          <a:p>
            <a:r>
              <a:rPr lang="es-EC" dirty="0" smtClean="0"/>
              <a:t>Global ATSC 3.0 Statistics</a:t>
            </a:r>
            <a:endParaRPr lang="es-EC" dirty="0"/>
          </a:p>
        </p:txBody>
      </p:sp>
      <p:sp>
        <p:nvSpPr>
          <p:cNvPr id="8" name="CuadroTexto 7"/>
          <p:cNvSpPr txBox="1"/>
          <p:nvPr/>
        </p:nvSpPr>
        <p:spPr>
          <a:xfrm>
            <a:off x="7527637" y="1625600"/>
            <a:ext cx="3011054" cy="369332"/>
          </a:xfrm>
          <a:prstGeom prst="rect">
            <a:avLst/>
          </a:prstGeom>
          <a:noFill/>
        </p:spPr>
        <p:txBody>
          <a:bodyPr wrap="square" rtlCol="0">
            <a:spAutoFit/>
          </a:bodyPr>
          <a:lstStyle/>
          <a:p>
            <a:r>
              <a:rPr lang="es-EC" dirty="0" err="1" smtClean="0"/>
              <a:t>Flow</a:t>
            </a:r>
            <a:r>
              <a:rPr lang="es-EC" dirty="0" smtClean="0"/>
              <a:t> ATSC 3.0 Statistics</a:t>
            </a:r>
            <a:endParaRPr lang="es-EC"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5.png"/>
          <p:cNvPicPr/>
          <p:nvPr/>
        </p:nvPicPr>
        <p:blipFill>
          <a:blip r:embed="rId2"/>
          <a:srcRect/>
          <a:stretch>
            <a:fillRect/>
          </a:stretch>
        </p:blipFill>
        <p:spPr>
          <a:xfrm>
            <a:off x="566748" y="2131291"/>
            <a:ext cx="5486400" cy="2336800"/>
          </a:xfrm>
          <a:prstGeom prst="rect">
            <a:avLst/>
          </a:prstGeom>
        </p:spPr>
      </p:pic>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fontScale="90000"/>
          </a:bodyPr>
          <a:lstStyle/>
          <a:p>
            <a:pPr algn="ctr"/>
            <a:r>
              <a:rPr lang="es-ES" dirty="0">
                <a:latin typeface="Arial" panose="020B0604020202020204" pitchFamily="34" charset="0"/>
                <a:ea typeface="Calibri" panose="020F0502020204030204" pitchFamily="34" charset="0"/>
                <a:cs typeface="Arial" panose="020B0604020202020204" pitchFamily="34" charset="0"/>
              </a:rPr>
              <a:t>Flujos de datos muestra ATSC 3.0 en formato PCAP de transmisiones ATSC 3.0 MMT y ROUTE-DASH en el mercado</a:t>
            </a:r>
            <a:endParaRPr lang="es-EC"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271462" y="4899891"/>
            <a:ext cx="5898429" cy="1057912"/>
          </a:xfrm>
          <a:prstGeom prst="rect">
            <a:avLst/>
          </a:prstGeom>
        </p:spPr>
      </p:pic>
      <p:pic>
        <p:nvPicPr>
          <p:cNvPr id="10" name="image29.png"/>
          <p:cNvPicPr/>
          <p:nvPr/>
        </p:nvPicPr>
        <p:blipFill>
          <a:blip r:embed="rId4"/>
          <a:srcRect r="2376"/>
          <a:stretch>
            <a:fillRect/>
          </a:stretch>
        </p:blipFill>
        <p:spPr>
          <a:xfrm>
            <a:off x="6418376" y="4468091"/>
            <a:ext cx="4915535" cy="1240155"/>
          </a:xfrm>
          <a:prstGeom prst="rect">
            <a:avLst/>
          </a:prstGeom>
          <a:ln>
            <a:noFill/>
          </a:ln>
        </p:spPr>
      </p:pic>
      <p:pic>
        <p:nvPicPr>
          <p:cNvPr id="11" name="image29.png"/>
          <p:cNvPicPr/>
          <p:nvPr/>
        </p:nvPicPr>
        <p:blipFill>
          <a:blip r:embed="rId4"/>
          <a:srcRect r="2376"/>
          <a:stretch>
            <a:fillRect/>
          </a:stretch>
        </p:blipFill>
        <p:spPr>
          <a:xfrm>
            <a:off x="6418376" y="2654212"/>
            <a:ext cx="4915535" cy="1240155"/>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dirty="0" smtClean="0">
                <a:latin typeface="Arial" panose="020B0604020202020204" pitchFamily="34" charset="0"/>
                <a:ea typeface="Calibri" panose="020F0502020204030204" pitchFamily="34" charset="0"/>
                <a:cs typeface="Arial" panose="020B0604020202020204" pitchFamily="34" charset="0"/>
              </a:rPr>
              <a:t>Herramientas lista para su ejecución</a:t>
            </a:r>
            <a:endParaRPr lang="es-EC" dirty="0">
              <a:latin typeface="Arial" panose="020B0604020202020204" pitchFamily="34" charset="0"/>
              <a:cs typeface="Arial" panose="020B0604020202020204" pitchFamily="34" charset="0"/>
            </a:endParaRPr>
          </a:p>
        </p:txBody>
      </p:sp>
      <p:pic>
        <p:nvPicPr>
          <p:cNvPr id="13" name="image53.png"/>
          <p:cNvPicPr/>
          <p:nvPr/>
        </p:nvPicPr>
        <p:blipFill>
          <a:blip r:embed="rId2" cstate="print">
            <a:extLst>
              <a:ext uri="{28A0092B-C50C-407E-A947-70E740481C1C}">
                <a14:useLocalDpi xmlns:a14="http://schemas.microsoft.com/office/drawing/2010/main" val="0"/>
              </a:ext>
            </a:extLst>
          </a:blip>
          <a:srcRect b="13698"/>
          <a:stretch>
            <a:fillRect/>
          </a:stretch>
        </p:blipFill>
        <p:spPr>
          <a:xfrm>
            <a:off x="1085850" y="2197735"/>
            <a:ext cx="10238740" cy="4284345"/>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sz="3200" dirty="0" smtClean="0">
                <a:latin typeface="Arial" panose="020B0604020202020204" pitchFamily="34" charset="0"/>
                <a:ea typeface="Calibri" panose="020F0502020204030204" pitchFamily="34" charset="0"/>
                <a:cs typeface="Arial" panose="020B0604020202020204" pitchFamily="34" charset="0"/>
              </a:rPr>
              <a:t>Resultados flujo </a:t>
            </a:r>
            <a:r>
              <a:rPr lang="es-EC" sz="3200" dirty="0">
                <a:latin typeface="Arial" panose="020B0604020202020204" pitchFamily="34" charset="0"/>
                <a:cs typeface="Arial" panose="020B0604020202020204" pitchFamily="34" charset="0"/>
              </a:rPr>
              <a:t>2018-12-17-mmt-airwavz-recalp.pcap</a:t>
            </a:r>
            <a:r>
              <a:rPr lang="es-ES" sz="3200" dirty="0" smtClean="0">
                <a:latin typeface="Arial" panose="020B0604020202020204" pitchFamily="34" charset="0"/>
                <a:ea typeface="Calibri" panose="020F0502020204030204" pitchFamily="34" charset="0"/>
                <a:cs typeface="Arial" panose="020B0604020202020204" pitchFamily="34" charset="0"/>
              </a:rPr>
              <a:t> </a:t>
            </a:r>
            <a:endParaRPr lang="es-EC" sz="3200" dirty="0">
              <a:latin typeface="Arial" panose="020B0604020202020204" pitchFamily="34" charset="0"/>
              <a:cs typeface="Arial" panose="020B0604020202020204" pitchFamily="34" charset="0"/>
            </a:endParaRPr>
          </a:p>
        </p:txBody>
      </p:sp>
      <p:pic>
        <p:nvPicPr>
          <p:cNvPr id="9" name="Imagen 8"/>
          <p:cNvPicPr/>
          <p:nvPr/>
        </p:nvPicPr>
        <p:blipFill>
          <a:blip r:embed="rId2">
            <a:extLst>
              <a:ext uri="{28A0092B-C50C-407E-A947-70E740481C1C}">
                <a14:useLocalDpi xmlns:a14="http://schemas.microsoft.com/office/drawing/2010/main" val="0"/>
              </a:ext>
            </a:extLst>
          </a:blip>
          <a:srcRect b="13556"/>
          <a:stretch>
            <a:fillRect/>
          </a:stretch>
        </p:blipFill>
        <p:spPr>
          <a:xfrm>
            <a:off x="755649" y="2057717"/>
            <a:ext cx="5506605" cy="4306138"/>
          </a:xfrm>
          <a:prstGeom prst="rect">
            <a:avLst/>
          </a:prstGeom>
          <a:ln>
            <a:noFill/>
          </a:ln>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6629082" y="2057717"/>
            <a:ext cx="4916372" cy="43061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sz="3200" dirty="0" smtClean="0">
                <a:latin typeface="Arial" panose="020B0604020202020204" pitchFamily="34" charset="0"/>
                <a:ea typeface="Calibri" panose="020F0502020204030204" pitchFamily="34" charset="0"/>
                <a:cs typeface="Arial" panose="020B0604020202020204" pitchFamily="34" charset="0"/>
              </a:rPr>
              <a:t>Resultados flujo </a:t>
            </a:r>
            <a:r>
              <a:rPr lang="es-EC" sz="3200" dirty="0">
                <a:latin typeface="Arial" panose="020B0604020202020204" pitchFamily="34" charset="0"/>
                <a:cs typeface="Arial" panose="020B0604020202020204" pitchFamily="34" charset="0"/>
              </a:rPr>
              <a:t>2018-12-17-mmt-airwavz-recalp.pcap</a:t>
            </a:r>
            <a:r>
              <a:rPr lang="es-ES" sz="3200" dirty="0" smtClean="0">
                <a:latin typeface="Arial" panose="020B0604020202020204" pitchFamily="34" charset="0"/>
                <a:ea typeface="Calibri" panose="020F0502020204030204" pitchFamily="34" charset="0"/>
                <a:cs typeface="Arial" panose="020B0604020202020204" pitchFamily="34" charset="0"/>
              </a:rPr>
              <a:t> </a:t>
            </a:r>
            <a:endParaRPr lang="es-EC" sz="3200" dirty="0">
              <a:latin typeface="Arial" panose="020B0604020202020204" pitchFamily="34" charset="0"/>
              <a:cs typeface="Arial" panose="020B0604020202020204" pitchFamily="34" charset="0"/>
            </a:endParaRPr>
          </a:p>
        </p:txBody>
      </p:sp>
      <p:pic>
        <p:nvPicPr>
          <p:cNvPr id="5" name="image52.png"/>
          <p:cNvPicPr/>
          <p:nvPr/>
        </p:nvPicPr>
        <p:blipFill>
          <a:blip r:embed="rId2"/>
          <a:srcRect/>
          <a:stretch>
            <a:fillRect/>
          </a:stretch>
        </p:blipFill>
        <p:spPr>
          <a:xfrm>
            <a:off x="3448482" y="1942983"/>
            <a:ext cx="6794645" cy="434698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sz="3200" dirty="0" smtClean="0">
                <a:latin typeface="Arial" panose="020B0604020202020204" pitchFamily="34" charset="0"/>
                <a:ea typeface="Calibri" panose="020F0502020204030204" pitchFamily="34" charset="0"/>
                <a:cs typeface="Arial" panose="020B0604020202020204" pitchFamily="34" charset="0"/>
              </a:rPr>
              <a:t>Resultados flujo </a:t>
            </a:r>
            <a:r>
              <a:rPr lang="es-EC" sz="3200" dirty="0">
                <a:latin typeface="Arial" panose="020B0604020202020204" pitchFamily="34" charset="0"/>
                <a:cs typeface="Arial" panose="020B0604020202020204" pitchFamily="34" charset="0"/>
              </a:rPr>
              <a:t>01.10.00.gz.pcap </a:t>
            </a:r>
          </a:p>
        </p:txBody>
      </p:sp>
      <p:pic>
        <p:nvPicPr>
          <p:cNvPr id="5" name="Imagen 4"/>
          <p:cNvPicPr/>
          <p:nvPr/>
        </p:nvPicPr>
        <p:blipFill>
          <a:blip r:embed="rId2">
            <a:extLst>
              <a:ext uri="{28A0092B-C50C-407E-A947-70E740481C1C}">
                <a14:useLocalDpi xmlns:a14="http://schemas.microsoft.com/office/drawing/2010/main" val="0"/>
              </a:ext>
            </a:extLst>
          </a:blip>
          <a:srcRect b="7563"/>
          <a:stretch>
            <a:fillRect/>
          </a:stretch>
        </p:blipFill>
        <p:spPr>
          <a:xfrm>
            <a:off x="1080019" y="2057717"/>
            <a:ext cx="5182236" cy="4158356"/>
          </a:xfrm>
          <a:prstGeom prst="rect">
            <a:avLst/>
          </a:prstGeom>
          <a:ln>
            <a:noFill/>
          </a:ln>
        </p:spPr>
      </p:pic>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6388416" y="2057717"/>
            <a:ext cx="5692747" cy="380737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91937" y="411451"/>
            <a:ext cx="9253517" cy="1288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es-ES" sz="3200" dirty="0">
                <a:latin typeface="Arial" panose="020B0604020202020204" pitchFamily="34" charset="0"/>
                <a:ea typeface="Calibri" panose="020F0502020204030204" pitchFamily="34" charset="0"/>
                <a:cs typeface="Arial" panose="020B0604020202020204" pitchFamily="34" charset="0"/>
              </a:rPr>
              <a:t>Resultados flujo </a:t>
            </a:r>
            <a:r>
              <a:rPr lang="es-EC" sz="3200" dirty="0">
                <a:latin typeface="Arial" panose="020B0604020202020204" pitchFamily="34" charset="0"/>
                <a:cs typeface="Arial" panose="020B0604020202020204" pitchFamily="34" charset="0"/>
              </a:rPr>
              <a:t>01.10.00.gz.pcap </a:t>
            </a: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783820" y="1699491"/>
            <a:ext cx="6459307" cy="408215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Análisis 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Conclusiones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Capa de Transporte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7578" y="1540188"/>
            <a:ext cx="9642544" cy="5099151"/>
          </a:xfrm>
        </p:spPr>
        <p:txBody>
          <a:bodyPr>
            <a:normAutofit fontScale="77500" lnSpcReduction="20000"/>
          </a:bodyPr>
          <a:lstStyle/>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El </a:t>
            </a:r>
            <a:r>
              <a:rPr lang="es-ES" dirty="0">
                <a:solidFill>
                  <a:srgbClr val="000000"/>
                </a:solidFill>
                <a:latin typeface="Times New Roman" panose="02020603050405020304" pitchFamily="18" charset="0"/>
                <a:cs typeface="Times New Roman" panose="02020603050405020304" pitchFamily="18" charset="0"/>
              </a:rPr>
              <a:t>presente trabajo de investigación presento la estructura y los conceptos definidos para la capa de transporte del estándar ATSC 3.0, necesarios para entender las nuevas tecnologías y su correcta interconexión para la realización de esta disertación. Las normas A/330, A/331 y A/324 fueron la base para comprender la forma en que se diseñó el sistema y así conciliar los conocimientos que se necesitan para el desarrollo del proyecto</a:t>
            </a:r>
            <a:r>
              <a:rPr lang="es-ES"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La </a:t>
            </a:r>
            <a:r>
              <a:rPr lang="es-ES" dirty="0">
                <a:solidFill>
                  <a:srgbClr val="000000"/>
                </a:solidFill>
                <a:latin typeface="Times New Roman" panose="02020603050405020304" pitchFamily="18" charset="0"/>
                <a:cs typeface="Times New Roman" panose="02020603050405020304" pitchFamily="18" charset="0"/>
              </a:rPr>
              <a:t>capa de transporte establecida para el estándar ATSC 3.0 utiliza el protocolo de capa de enlace (ALP) definida en la norma A/330, para la encapsulación de fuentes de datos que pertenezcan a diferentes protocolos, en un solo formato de paquete ALP, utilizando técnicas avanzadas de encapsulación, comprensión y señalización, lo que permite el envío y recepción de información de una manera eficiente entre la capa física y la capa de red, además permite que el sistema sea compatible para trabajar conjuntamente con diferentes tecnologías</a:t>
            </a:r>
            <a:r>
              <a:rPr lang="es-ES"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Se </a:t>
            </a:r>
            <a:r>
              <a:rPr lang="es-ES" dirty="0">
                <a:solidFill>
                  <a:srgbClr val="000000"/>
                </a:solidFill>
                <a:latin typeface="Times New Roman" panose="02020603050405020304" pitchFamily="18" charset="0"/>
                <a:cs typeface="Times New Roman" panose="02020603050405020304" pitchFamily="18" charset="0"/>
              </a:rPr>
              <a:t>presenta los protocolos MMTP Y ROUTE que utilizan diferentes mecanismos y procesos para le entrega, señalización y transporte de contenido y servicios ATSC 3.0 sobre el protocolo IP hacia receptores ATSC 3.0 a través de redes híbridas (</a:t>
            </a:r>
            <a:r>
              <a:rPr lang="es-ES" dirty="0" err="1">
                <a:solidFill>
                  <a:srgbClr val="000000"/>
                </a:solidFill>
                <a:latin typeface="Times New Roman" panose="02020603050405020304" pitchFamily="18" charset="0"/>
                <a:cs typeface="Times New Roman" panose="02020603050405020304" pitchFamily="18" charset="0"/>
              </a:rPr>
              <a:t>broadcast</a:t>
            </a:r>
            <a:r>
              <a:rPr lang="es-ES" dirty="0">
                <a:solidFill>
                  <a:srgbClr val="000000"/>
                </a:solidFill>
                <a:latin typeface="Times New Roman" panose="02020603050405020304" pitchFamily="18" charset="0"/>
                <a:cs typeface="Times New Roman" panose="02020603050405020304" pitchFamily="18" charset="0"/>
              </a:rPr>
              <a:t>/</a:t>
            </a:r>
            <a:r>
              <a:rPr lang="es-ES" dirty="0" err="1">
                <a:solidFill>
                  <a:srgbClr val="000000"/>
                </a:solidFill>
                <a:latin typeface="Times New Roman" panose="02020603050405020304" pitchFamily="18" charset="0"/>
                <a:cs typeface="Times New Roman" panose="02020603050405020304" pitchFamily="18" charset="0"/>
              </a:rPr>
              <a:t>broadband</a:t>
            </a:r>
            <a:r>
              <a:rPr lang="es-ES" dirty="0">
                <a:solidFill>
                  <a:srgbClr val="000000"/>
                </a:solidFill>
                <a:latin typeface="Times New Roman" panose="02020603050405020304" pitchFamily="18" charset="0"/>
                <a:cs typeface="Times New Roman" panose="02020603050405020304" pitchFamily="18" charset="0"/>
              </a:rPr>
              <a:t>) definidos en la norma A/331, el protocolo MMTP se basa en MPEG media </a:t>
            </a:r>
            <a:r>
              <a:rPr lang="es-ES" dirty="0" err="1">
                <a:solidFill>
                  <a:srgbClr val="000000"/>
                </a:solidFill>
                <a:latin typeface="Times New Roman" panose="02020603050405020304" pitchFamily="18" charset="0"/>
                <a:cs typeface="Times New Roman" panose="02020603050405020304" pitchFamily="18" charset="0"/>
              </a:rPr>
              <a:t>Transport</a:t>
            </a:r>
            <a:r>
              <a:rPr lang="es-ES" dirty="0">
                <a:solidFill>
                  <a:srgbClr val="000000"/>
                </a:solidFill>
                <a:latin typeface="Times New Roman" panose="02020603050405020304" pitchFamily="18" charset="0"/>
                <a:cs typeface="Times New Roman" panose="02020603050405020304" pitchFamily="18" charset="0"/>
              </a:rPr>
              <a:t> (MMT) y utiliza las unidades de procesamiento de medios (MPU) para la entrega y procesamiento de audio, video y  servicios, así como el protocolo ROUTE se basa en MPEG-DASH y utiliza segmentos de medios DASH para la reproducción de audio, video y  servicios, así como el protocolo ROUTE se basa en MPEG-DASH y utiliza segmentos de medios DASH para la reproducción de audio, video y  servicios. </a:t>
            </a:r>
            <a:endParaRPr lang="es-ES" dirty="0" smtClean="0">
              <a:solidFill>
                <a:srgbClr val="000000"/>
              </a:solidFill>
              <a:latin typeface="Times New Roman" panose="02020603050405020304" pitchFamily="18" charset="0"/>
              <a:cs typeface="Times New Roman" panose="02020603050405020304" pitchFamily="18" charset="0"/>
            </a:endParaRPr>
          </a:p>
          <a:p>
            <a:pPr lvl="0" algn="just">
              <a:lnSpc>
                <a:spcPct val="150000"/>
              </a:lnSpc>
              <a:buFont typeface="Wingdings" panose="05000000000000000000" pitchFamily="2" charset="2"/>
              <a:buChar char="Ø"/>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200000"/>
              </a:lnSpc>
              <a:buFont typeface="Wingdings" panose="05000000000000000000" pitchFamily="2" charset="2"/>
              <a:buChar char="Ø"/>
            </a:pPr>
            <a:endPar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a:p>
        </p:txBody>
      </p:sp>
      <p:sp>
        <p:nvSpPr>
          <p:cNvPr id="6" name="CuadroTexto 18"/>
          <p:cNvSpPr txBox="1"/>
          <p:nvPr/>
        </p:nvSpPr>
        <p:spPr>
          <a:xfrm>
            <a:off x="1646583" y="685168"/>
            <a:ext cx="3757598" cy="70788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s-E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45673" y="701964"/>
            <a:ext cx="9664449" cy="5937375"/>
          </a:xfrm>
        </p:spPr>
        <p:txBody>
          <a:bodyPr>
            <a:normAutofit fontScale="77500" lnSpcReduction="20000"/>
          </a:bodyPr>
          <a:lstStyle/>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La </a:t>
            </a:r>
            <a:r>
              <a:rPr lang="es-ES" dirty="0">
                <a:solidFill>
                  <a:srgbClr val="000000"/>
                </a:solidFill>
                <a:latin typeface="Times New Roman" panose="02020603050405020304" pitchFamily="18" charset="0"/>
                <a:cs typeface="Times New Roman" panose="02020603050405020304" pitchFamily="18" charset="0"/>
              </a:rPr>
              <a:t>capa de Transporte establecida para el estándar ATSC 3.0 implementa los protocolos conocidos como MMTP y ROUTE-DASH para la entrega de contenido y servicios de manera eficiente basando en la utilización de información de señalización de bajo nivel LLS para filtrar de manera correcta si el paquete pertenece a el protocolo MMTP o ROUTE-DASH, además utiliza la tabla de lista de servicios SLT que es un tipo de instancia de la información LLS para la decodificación y correcta entrega de información de servicios SLS en el receptor</a:t>
            </a:r>
            <a:r>
              <a:rPr lang="es-ES"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Se </a:t>
            </a:r>
            <a:r>
              <a:rPr lang="es-ES" dirty="0">
                <a:solidFill>
                  <a:srgbClr val="000000"/>
                </a:solidFill>
                <a:latin typeface="Times New Roman" panose="02020603050405020304" pitchFamily="18" charset="0"/>
                <a:cs typeface="Times New Roman" panose="02020603050405020304" pitchFamily="18" charset="0"/>
              </a:rPr>
              <a:t>puede concluir que la tabla de lista de servicios SLT definida para la capa de transporte del estándar ATSC 3.0, tiene la misma función que la de Tabla de Asociación de Programas PAT definida en los sistemas MPEG-2. Ofreciendo un escaneo rápido de canales que permite a un receptor crear una lista de todos los servicios que puede recibir, con su nombre de canal, número de canal, etc., además proporciona información de arranque que permite al receptor descubrir la información SLS para cada uno de los servicios</a:t>
            </a:r>
            <a:r>
              <a:rPr lang="es-ES"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buFont typeface="Wingdings" panose="05000000000000000000" pitchFamily="2" charset="2"/>
              <a:buChar char="Ø"/>
            </a:pPr>
            <a:r>
              <a:rPr lang="es-ES" dirty="0" smtClean="0">
                <a:solidFill>
                  <a:srgbClr val="000000"/>
                </a:solidFill>
                <a:latin typeface="Times New Roman" panose="02020603050405020304" pitchFamily="18" charset="0"/>
                <a:cs typeface="Times New Roman" panose="02020603050405020304" pitchFamily="18" charset="0"/>
              </a:rPr>
              <a:t>Para </a:t>
            </a:r>
            <a:r>
              <a:rPr lang="es-ES" dirty="0">
                <a:solidFill>
                  <a:srgbClr val="000000"/>
                </a:solidFill>
                <a:latin typeface="Times New Roman" panose="02020603050405020304" pitchFamily="18" charset="0"/>
                <a:cs typeface="Times New Roman" panose="02020603050405020304" pitchFamily="18" charset="0"/>
              </a:rPr>
              <a:t>la interconexión eficiente entre la capa de Transporte y la capa Física del estándar ATSC 3.0, la norma A/324 establece al protocolo ALPTP, DSCP los cuales utilizan el protocolo CTP para ocultar aspectos del protocolo individual que se esté utilizando, con el objetivo de que cada uno de estos pueda ser tratados de manera similar cuando se </a:t>
            </a:r>
            <a:r>
              <a:rPr lang="es-ES" dirty="0" err="1">
                <a:solidFill>
                  <a:srgbClr val="000000"/>
                </a:solidFill>
                <a:latin typeface="Times New Roman" panose="02020603050405020304" pitchFamily="18" charset="0"/>
                <a:cs typeface="Times New Roman" panose="02020603050405020304" pitchFamily="18" charset="0"/>
              </a:rPr>
              <a:t>enrutan</a:t>
            </a:r>
            <a:r>
              <a:rPr lang="es-ES" dirty="0">
                <a:solidFill>
                  <a:srgbClr val="000000"/>
                </a:solidFill>
                <a:latin typeface="Times New Roman" panose="02020603050405020304" pitchFamily="18" charset="0"/>
                <a:cs typeface="Times New Roman" panose="02020603050405020304" pitchFamily="18" charset="0"/>
              </a:rPr>
              <a:t> al PLP correspondiente, es así que el protocolo DSTP define un encabezado de información de paquetes tunelizados que permite evitar modificaciones en los paquetes de fuentes de datos (MMT o ROUTE-DASH). Este encabezado proporciona información para ayudar al generador de ALP a </a:t>
            </a:r>
            <a:r>
              <a:rPr lang="es-ES" dirty="0" err="1">
                <a:solidFill>
                  <a:srgbClr val="000000"/>
                </a:solidFill>
                <a:latin typeface="Times New Roman" panose="02020603050405020304" pitchFamily="18" charset="0"/>
                <a:cs typeface="Times New Roman" panose="02020603050405020304" pitchFamily="18" charset="0"/>
              </a:rPr>
              <a:t>enrutar</a:t>
            </a:r>
            <a:r>
              <a:rPr lang="es-ES" dirty="0">
                <a:solidFill>
                  <a:srgbClr val="000000"/>
                </a:solidFill>
                <a:latin typeface="Times New Roman" panose="02020603050405020304" pitchFamily="18" charset="0"/>
                <a:cs typeface="Times New Roman" panose="02020603050405020304" pitchFamily="18" charset="0"/>
              </a:rPr>
              <a:t> los diversos paquetes al PLP apropiado, el protocolo ALPTP proporciona información de red adicional a los paquetes ALP para su eficiente transporte por redes IP y el protocolo STLP proporciona un mecanismo para transferencia de paquetes banda base hacia receptores </a:t>
            </a:r>
            <a:r>
              <a:rPr lang="es-ES" dirty="0" err="1">
                <a:solidFill>
                  <a:srgbClr val="000000"/>
                </a:solidFill>
                <a:latin typeface="Times New Roman" panose="02020603050405020304" pitchFamily="18" charset="0"/>
                <a:cs typeface="Times New Roman" panose="02020603050405020304" pitchFamily="18" charset="0"/>
              </a:rPr>
              <a:t>broadcast</a:t>
            </a:r>
            <a:r>
              <a:rPr lang="es-ES" dirty="0">
                <a:solidFill>
                  <a:srgbClr val="000000"/>
                </a:solidFill>
                <a:latin typeface="Times New Roman" panose="02020603050405020304" pitchFamily="18" charset="0"/>
                <a:cs typeface="Times New Roman" panose="02020603050405020304" pitchFamily="18" charset="0"/>
              </a:rPr>
              <a:t> ATSC 3.0 utilizando diferentes enlaces como microondas, fibra o satélite.</a:t>
            </a:r>
            <a:endPar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563192" y="432524"/>
            <a:ext cx="4707600" cy="83163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GB" dirty="0">
                <a:latin typeface="Arial" panose="020B0604020202020204" pitchFamily="34" charset="0"/>
                <a:cs typeface="Arial" panose="020B0604020202020204" pitchFamily="34" charset="0"/>
              </a:rPr>
              <a:t>Introducci</a:t>
            </a:r>
            <a:r>
              <a:rPr lang="es-ES" dirty="0">
                <a:latin typeface="Arial" panose="020B0604020202020204" pitchFamily="34" charset="0"/>
                <a:cs typeface="Arial" panose="020B0604020202020204" pitchFamily="34" charset="0"/>
              </a:rPr>
              <a:t>ón</a:t>
            </a:r>
            <a:endParaRPr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68" y="1184599"/>
            <a:ext cx="1151881" cy="1267069"/>
          </a:xfrm>
          <a:prstGeom prst="rect">
            <a:avLst/>
          </a:prstGeom>
        </p:spPr>
      </p:pic>
      <p:pic>
        <p:nvPicPr>
          <p:cNvPr id="9" name="Imagen 8"/>
          <p:cNvPicPr>
            <a:picLocks noChangeAspect="1"/>
          </p:cNvPicPr>
          <p:nvPr/>
        </p:nvPicPr>
        <p:blipFill>
          <a:blip r:embed="rId3"/>
          <a:stretch>
            <a:fillRect/>
          </a:stretch>
        </p:blipFill>
        <p:spPr>
          <a:xfrm>
            <a:off x="1145068" y="5705211"/>
            <a:ext cx="1410725" cy="110258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586" y="1123401"/>
            <a:ext cx="6113529" cy="3104134"/>
          </a:xfrm>
          <a:prstGeom prst="rect">
            <a:avLst/>
          </a:prstGeom>
        </p:spPr>
      </p:pic>
      <p:pic>
        <p:nvPicPr>
          <p:cNvPr id="11" name="Imagen 10"/>
          <p:cNvPicPr>
            <a:picLocks noChangeAspect="1"/>
          </p:cNvPicPr>
          <p:nvPr/>
        </p:nvPicPr>
        <p:blipFill>
          <a:blip r:embed="rId5"/>
          <a:stretch>
            <a:fillRect/>
          </a:stretch>
        </p:blipFill>
        <p:spPr>
          <a:xfrm>
            <a:off x="3440679" y="4269969"/>
            <a:ext cx="3437495" cy="2588031"/>
          </a:xfrm>
          <a:prstGeom prst="rect">
            <a:avLst/>
          </a:prstGeom>
        </p:spPr>
      </p:pic>
      <p:pic>
        <p:nvPicPr>
          <p:cNvPr id="12" name="Imagen 11"/>
          <p:cNvPicPr>
            <a:picLocks noChangeAspect="1"/>
          </p:cNvPicPr>
          <p:nvPr/>
        </p:nvPicPr>
        <p:blipFill>
          <a:blip r:embed="rId6"/>
          <a:stretch>
            <a:fillRect/>
          </a:stretch>
        </p:blipFill>
        <p:spPr>
          <a:xfrm>
            <a:off x="7483701" y="4718638"/>
            <a:ext cx="3473868" cy="1112247"/>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828" y="2539151"/>
            <a:ext cx="2049934" cy="883997"/>
          </a:xfrm>
          <a:prstGeom prst="rect">
            <a:avLst/>
          </a:prstGeom>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962" y="3510632"/>
            <a:ext cx="1863666" cy="1007074"/>
          </a:xfrm>
          <a:prstGeom prst="rect">
            <a:avLst/>
          </a:prstGeom>
        </p:spPr>
      </p:pic>
      <p:pic>
        <p:nvPicPr>
          <p:cNvPr id="15" name="Imagen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962" y="4517706"/>
            <a:ext cx="2194750" cy="1115665"/>
          </a:xfrm>
          <a:prstGeom prst="rect">
            <a:avLst/>
          </a:prstGeom>
        </p:spPr>
      </p:pic>
    </p:spTree>
    <p:extLst>
      <p:ext uri="{BB962C8B-B14F-4D97-AF65-F5344CB8AC3E}">
        <p14:creationId xmlns:p14="http://schemas.microsoft.com/office/powerpoint/2010/main" val="1861651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45673" y="701964"/>
            <a:ext cx="9664449" cy="5937375"/>
          </a:xfrm>
        </p:spPr>
        <p:txBody>
          <a:bodyPr>
            <a:normAutofit/>
          </a:bodyPr>
          <a:lstStyle/>
          <a:p>
            <a:pPr>
              <a:buFont typeface="Wingdings" panose="05000000000000000000" pitchFamily="2" charset="2"/>
              <a:buChar char="Ø"/>
            </a:pPr>
            <a:r>
              <a:rPr lang="es-ES" sz="1600" dirty="0" smtClean="0">
                <a:solidFill>
                  <a:schemeClr val="tx1"/>
                </a:solidFill>
                <a:latin typeface="Times New Roman" panose="02020603050405020304" pitchFamily="18" charset="0"/>
                <a:cs typeface="Times New Roman" panose="02020603050405020304" pitchFamily="18" charset="0"/>
              </a:rPr>
              <a:t>Se </a:t>
            </a:r>
            <a:r>
              <a:rPr lang="es-ES" sz="1600" dirty="0">
                <a:solidFill>
                  <a:schemeClr val="tx1"/>
                </a:solidFill>
                <a:latin typeface="Times New Roman" panose="02020603050405020304" pitchFamily="18" charset="0"/>
                <a:cs typeface="Times New Roman" panose="02020603050405020304" pitchFamily="18" charset="0"/>
              </a:rPr>
              <a:t>concluye que la estructura de un flujo de capa de transporte del estándar ATSC 3.0, se define por la entrega de contenido y servicios mediante los protocolos MMTP Y ROUTE-DASH, los cuales son encapsulados en un paquete ALP utilizando el protocolo DSTP, y transmitidos por redes IP utilizando el protocolo ALPTP, los cuales serán transmitidos a receptores </a:t>
            </a:r>
            <a:r>
              <a:rPr lang="es-ES" sz="1600" dirty="0" err="1">
                <a:solidFill>
                  <a:schemeClr val="tx1"/>
                </a:solidFill>
                <a:latin typeface="Times New Roman" panose="02020603050405020304" pitchFamily="18" charset="0"/>
                <a:cs typeface="Times New Roman" panose="02020603050405020304" pitchFamily="18" charset="0"/>
              </a:rPr>
              <a:t>broadcast</a:t>
            </a:r>
            <a:r>
              <a:rPr lang="es-ES" sz="1600" dirty="0">
                <a:solidFill>
                  <a:schemeClr val="tx1"/>
                </a:solidFill>
                <a:latin typeface="Times New Roman" panose="02020603050405020304" pitchFamily="18" charset="0"/>
                <a:cs typeface="Times New Roman" panose="02020603050405020304" pitchFamily="18" charset="0"/>
              </a:rPr>
              <a:t> ATSC 3.0 utilizando el protocolo STLP</a:t>
            </a:r>
            <a:r>
              <a:rPr lang="es-ES" sz="16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s-ES" sz="1600" dirty="0" smtClean="0">
                <a:solidFill>
                  <a:schemeClr val="tx1"/>
                </a:solidFill>
                <a:latin typeface="Times New Roman" panose="02020603050405020304" pitchFamily="18" charset="0"/>
                <a:cs typeface="Times New Roman" panose="02020603050405020304" pitchFamily="18" charset="0"/>
              </a:rPr>
              <a:t>Se </a:t>
            </a:r>
            <a:r>
              <a:rPr lang="es-ES" sz="1600" dirty="0">
                <a:solidFill>
                  <a:schemeClr val="tx1"/>
                </a:solidFill>
                <a:latin typeface="Times New Roman" panose="02020603050405020304" pitchFamily="18" charset="0"/>
                <a:cs typeface="Times New Roman" panose="02020603050405020304" pitchFamily="18" charset="0"/>
              </a:rPr>
              <a:t>concluye que la biblioteca libatsc3 es una herramienta eficaz para el análisis del estándar ATSC 3.0, ya que permite desglosar la estructura de un flujo de muestra ATSC 3.0, utilizando la herramienta principal atsc3_listener_metrics </a:t>
            </a:r>
            <a:r>
              <a:rPr lang="es-ES" sz="1600" dirty="0" err="1">
                <a:solidFill>
                  <a:schemeClr val="tx1"/>
                </a:solidFill>
                <a:latin typeface="Times New Roman" panose="02020603050405020304" pitchFamily="18" charset="0"/>
                <a:cs typeface="Times New Roman" panose="02020603050405020304" pitchFamily="18" charset="0"/>
              </a:rPr>
              <a:t>ncurses</a:t>
            </a:r>
            <a:r>
              <a:rPr lang="es-ES" sz="1600" dirty="0">
                <a:solidFill>
                  <a:schemeClr val="tx1"/>
                </a:solidFill>
                <a:latin typeface="Times New Roman" panose="02020603050405020304" pitchFamily="18" charset="0"/>
                <a:cs typeface="Times New Roman" panose="02020603050405020304" pitchFamily="18" charset="0"/>
              </a:rPr>
              <a:t> se evidenció la entrega y decodificación de información por medio de la información de señalización de bajo nivel LLS y la tabla de servicios SLT, además de información de metadatos y unidades de procesamiento MMT de muestras reales obtenidas en el mercado.</a:t>
            </a:r>
            <a:endParaRPr lang="es-EC"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Análisis 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959420"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Recomendaciones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Capa de Transporte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9013" y="696368"/>
            <a:ext cx="5000570" cy="701107"/>
          </a:xfrm>
        </p:spPr>
        <p:txBody>
          <a:bodyPr>
            <a:normAutofit fontScale="90000"/>
          </a:bodyPr>
          <a:lstStyle/>
          <a:p>
            <a:r>
              <a:rPr lang="es-EC" sz="4400" b="1" dirty="0">
                <a:solidFill>
                  <a:schemeClr val="tx1"/>
                </a:solidFill>
                <a:latin typeface="Arial" panose="020B0604020202020204" pitchFamily="34" charset="0"/>
                <a:cs typeface="Arial" panose="020B0604020202020204" pitchFamily="34" charset="0"/>
              </a:rPr>
              <a:t>Recomendaciones</a:t>
            </a:r>
            <a:r>
              <a:rPr lang="es-EC" sz="2800" b="1" dirty="0">
                <a:solidFill>
                  <a:schemeClr val="tx1"/>
                </a:solidFill>
              </a:rPr>
              <a:t/>
            </a:r>
            <a:br>
              <a:rPr lang="es-EC" sz="2800" b="1" dirty="0">
                <a:solidFill>
                  <a:schemeClr val="tx1"/>
                </a:solidFill>
              </a:rPr>
            </a:br>
            <a:endParaRPr lang="es-EC" sz="2800" b="1" dirty="0">
              <a:solidFill>
                <a:schemeClr val="tx1"/>
              </a:solidFill>
            </a:endParaRPr>
          </a:p>
        </p:txBody>
      </p:sp>
      <p:sp>
        <p:nvSpPr>
          <p:cNvPr id="3" name="Marcador de contenido 2"/>
          <p:cNvSpPr>
            <a:spLocks noGrp="1"/>
          </p:cNvSpPr>
          <p:nvPr>
            <p:ph idx="1"/>
          </p:nvPr>
        </p:nvSpPr>
        <p:spPr>
          <a:xfrm>
            <a:off x="1073426" y="1046922"/>
            <a:ext cx="10654747" cy="5811078"/>
          </a:xfrm>
        </p:spPr>
        <p:txBody>
          <a:bodyPr>
            <a:noAutofit/>
          </a:bodyPr>
          <a:lstStyle/>
          <a:p>
            <a:pPr marL="0" indent="0" algn="just">
              <a:lnSpc>
                <a:spcPct val="150000"/>
              </a:lnSpc>
              <a:buNone/>
            </a:pPr>
            <a:endParaRPr lang="es-ES" sz="1600" dirty="0">
              <a:solidFill>
                <a:srgbClr val="000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s-ES" sz="1600" dirty="0" smtClean="0">
                <a:solidFill>
                  <a:srgbClr val="000000"/>
                </a:solidFill>
                <a:latin typeface="Times New Roman" panose="02020603050405020304" pitchFamily="18" charset="0"/>
                <a:cs typeface="Times New Roman" panose="02020603050405020304" pitchFamily="18" charset="0"/>
              </a:rPr>
              <a:t>La </a:t>
            </a:r>
            <a:r>
              <a:rPr lang="es-ES" sz="1600" dirty="0">
                <a:solidFill>
                  <a:srgbClr val="000000"/>
                </a:solidFill>
                <a:latin typeface="Times New Roman" panose="02020603050405020304" pitchFamily="18" charset="0"/>
                <a:cs typeface="Times New Roman" panose="02020603050405020304" pitchFamily="18" charset="0"/>
              </a:rPr>
              <a:t>bibliografía y literatura es extensa de los diferentes protocolos y técnicas avanzadas que permiten definir la estructura de la capa de transporte para el estándar ATSC 3.0 por lo que se propone las siguientes recomendaciones:</a:t>
            </a:r>
          </a:p>
          <a:p>
            <a:pPr algn="just">
              <a:lnSpc>
                <a:spcPct val="150000"/>
              </a:lnSpc>
              <a:buFont typeface="Wingdings" panose="05000000000000000000" pitchFamily="2" charset="2"/>
              <a:buChar char="Ø"/>
            </a:pPr>
            <a:r>
              <a:rPr lang="es-ES" sz="1600" dirty="0" smtClean="0">
                <a:solidFill>
                  <a:srgbClr val="000000"/>
                </a:solidFill>
                <a:latin typeface="Times New Roman" panose="02020603050405020304" pitchFamily="18" charset="0"/>
                <a:cs typeface="Times New Roman" panose="02020603050405020304" pitchFamily="18" charset="0"/>
              </a:rPr>
              <a:t>Extender </a:t>
            </a:r>
            <a:r>
              <a:rPr lang="es-ES" sz="1600" dirty="0">
                <a:solidFill>
                  <a:srgbClr val="000000"/>
                </a:solidFill>
                <a:latin typeface="Times New Roman" panose="02020603050405020304" pitchFamily="18" charset="0"/>
                <a:cs typeface="Times New Roman" panose="02020603050405020304" pitchFamily="18" charset="0"/>
              </a:rPr>
              <a:t>la información de las tablas SLT, RRT, </a:t>
            </a:r>
            <a:r>
              <a:rPr lang="es-ES" sz="1600" dirty="0" err="1">
                <a:solidFill>
                  <a:srgbClr val="000000"/>
                </a:solidFill>
                <a:latin typeface="Times New Roman" panose="02020603050405020304" pitchFamily="18" charset="0"/>
                <a:cs typeface="Times New Roman" panose="02020603050405020304" pitchFamily="18" charset="0"/>
              </a:rPr>
              <a:t>System</a:t>
            </a:r>
            <a:r>
              <a:rPr lang="es-ES" sz="1600" dirty="0">
                <a:solidFill>
                  <a:srgbClr val="000000"/>
                </a:solidFill>
                <a:latin typeface="Times New Roman" panose="02020603050405020304" pitchFamily="18" charset="0"/>
                <a:cs typeface="Times New Roman" panose="02020603050405020304" pitchFamily="18" charset="0"/>
              </a:rPr>
              <a:t> Time, AEAT, OnscrrenMessageNotification que se encuentran en la información de señalización de bajo nivel LLS, que permiten la entrega de varios servicios para el estándar ATSC 3.0. </a:t>
            </a:r>
          </a:p>
          <a:p>
            <a:pPr algn="just">
              <a:lnSpc>
                <a:spcPct val="150000"/>
              </a:lnSpc>
              <a:buFont typeface="Wingdings" panose="05000000000000000000" pitchFamily="2" charset="2"/>
              <a:buChar char="Ø"/>
            </a:pPr>
            <a:r>
              <a:rPr lang="es-ES" sz="1600" dirty="0" smtClean="0">
                <a:solidFill>
                  <a:srgbClr val="000000"/>
                </a:solidFill>
                <a:latin typeface="Times New Roman" panose="02020603050405020304" pitchFamily="18" charset="0"/>
                <a:cs typeface="Times New Roman" panose="02020603050405020304" pitchFamily="18" charset="0"/>
              </a:rPr>
              <a:t>Extender </a:t>
            </a:r>
            <a:r>
              <a:rPr lang="es-ES" sz="1600" dirty="0">
                <a:solidFill>
                  <a:srgbClr val="000000"/>
                </a:solidFill>
                <a:latin typeface="Times New Roman" panose="02020603050405020304" pitchFamily="18" charset="0"/>
                <a:cs typeface="Times New Roman" panose="02020603050405020304" pitchFamily="18" charset="0"/>
              </a:rPr>
              <a:t>los conceptos de la estructura de flujos de los protocolos DSTP, ALTP Y SLTP que permiten la interconexión de la capa de Transporte con la capa Física.</a:t>
            </a:r>
          </a:p>
          <a:p>
            <a:pPr algn="just">
              <a:lnSpc>
                <a:spcPct val="150000"/>
              </a:lnSpc>
              <a:buFont typeface="Wingdings" panose="05000000000000000000" pitchFamily="2" charset="2"/>
              <a:buChar char="Ø"/>
            </a:pPr>
            <a:r>
              <a:rPr lang="es-ES" sz="1600" dirty="0" smtClean="0">
                <a:solidFill>
                  <a:srgbClr val="000000"/>
                </a:solidFill>
                <a:latin typeface="Times New Roman" panose="02020603050405020304" pitchFamily="18" charset="0"/>
                <a:cs typeface="Times New Roman" panose="02020603050405020304" pitchFamily="18" charset="0"/>
              </a:rPr>
              <a:t>El </a:t>
            </a:r>
            <a:r>
              <a:rPr lang="es-ES" sz="1600" dirty="0">
                <a:solidFill>
                  <a:srgbClr val="000000"/>
                </a:solidFill>
                <a:latin typeface="Times New Roman" panose="02020603050405020304" pitchFamily="18" charset="0"/>
                <a:cs typeface="Times New Roman" panose="02020603050405020304" pitchFamily="18" charset="0"/>
              </a:rPr>
              <a:t>uso de las diferentes herramientas que ofrece la biblioteca libastc3, permitirá el desarrollo de nuevos trabajos de investigación, ya que en la biblioteca libatsc3 cuenta con un conjunto de herramientas enfocados a protocolos individuales de la capa de transporte, además que es una gran oportunidad para integrarse en la comunidad de investigación sobre el estándar, ya que el diseñador ha creado un foro para que todos los interesados puedan participar y aportar para el entendimiento del estándar.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rtemio Tipo C diseño de Raquetas de Muchas Gracias Sello de Madera:  Amazon.es: Hogar"/>
          <p:cNvPicPr>
            <a:picLocks noChangeAspect="1" noChangeArrowheads="1"/>
          </p:cNvPicPr>
          <p:nvPr/>
        </p:nvPicPr>
        <p:blipFill rotWithShape="1">
          <a:blip r:embed="rId2">
            <a:extLst>
              <a:ext uri="{28A0092B-C50C-407E-A947-70E740481C1C}">
                <a14:useLocalDpi xmlns:a14="http://schemas.microsoft.com/office/drawing/2010/main" val="0"/>
              </a:ext>
            </a:extLst>
          </a:blip>
          <a:srcRect b="10526"/>
          <a:stretch>
            <a:fillRect/>
          </a:stretch>
        </p:blipFill>
        <p:spPr bwMode="auto">
          <a:xfrm>
            <a:off x="1836404" y="1158970"/>
            <a:ext cx="9050379" cy="4251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ATSC 3.0 and how it will change Over the Air Free TV? - SkyStream  Streaming Media Players | Stream Movies, TV Shows &amp; S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728" y="462241"/>
            <a:ext cx="28003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atesAir: NextGen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526" y="4100306"/>
            <a:ext cx="3315368" cy="10825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3469004" y="664577"/>
            <a:ext cx="1652413" cy="1652413"/>
          </a:xfrm>
          <a:prstGeom prst="rect">
            <a:avLst/>
          </a:prstGeom>
        </p:spPr>
      </p:pic>
      <p:pic>
        <p:nvPicPr>
          <p:cNvPr id="7" name="Imagen 6"/>
          <p:cNvPicPr>
            <a:picLocks noChangeAspect="1"/>
          </p:cNvPicPr>
          <p:nvPr/>
        </p:nvPicPr>
        <p:blipFill>
          <a:blip r:embed="rId5"/>
          <a:stretch>
            <a:fillRect/>
          </a:stretch>
        </p:blipFill>
        <p:spPr>
          <a:xfrm>
            <a:off x="3062335" y="2485226"/>
            <a:ext cx="2465750" cy="1385438"/>
          </a:xfrm>
          <a:prstGeom prst="rect">
            <a:avLst/>
          </a:prstGeom>
        </p:spPr>
      </p:pic>
      <p:pic>
        <p:nvPicPr>
          <p:cNvPr id="9" name="Imagen 8"/>
          <p:cNvPicPr>
            <a:picLocks noChangeAspect="1"/>
          </p:cNvPicPr>
          <p:nvPr/>
        </p:nvPicPr>
        <p:blipFill>
          <a:blip r:embed="rId6"/>
          <a:stretch>
            <a:fillRect/>
          </a:stretch>
        </p:blipFill>
        <p:spPr>
          <a:xfrm>
            <a:off x="6403887" y="2311607"/>
            <a:ext cx="2665798" cy="1779130"/>
          </a:xfrm>
          <a:prstGeom prst="rect">
            <a:avLst/>
          </a:prstGeom>
        </p:spPr>
      </p:pic>
      <p:pic>
        <p:nvPicPr>
          <p:cNvPr id="10" name="Imagen 9"/>
          <p:cNvPicPr>
            <a:picLocks noChangeAspect="1"/>
          </p:cNvPicPr>
          <p:nvPr/>
        </p:nvPicPr>
        <p:blipFill>
          <a:blip r:embed="rId7"/>
          <a:stretch>
            <a:fillRect/>
          </a:stretch>
        </p:blipFill>
        <p:spPr>
          <a:xfrm>
            <a:off x="9326227" y="1276629"/>
            <a:ext cx="2619375" cy="1743075"/>
          </a:xfrm>
          <a:prstGeom prst="rect">
            <a:avLst/>
          </a:prstGeom>
        </p:spPr>
      </p:pic>
      <p:pic>
        <p:nvPicPr>
          <p:cNvPr id="11" name="Imagen 10"/>
          <p:cNvPicPr>
            <a:picLocks noChangeAspect="1"/>
          </p:cNvPicPr>
          <p:nvPr/>
        </p:nvPicPr>
        <p:blipFill>
          <a:blip r:embed="rId8"/>
          <a:stretch>
            <a:fillRect/>
          </a:stretch>
        </p:blipFill>
        <p:spPr>
          <a:xfrm>
            <a:off x="6046946" y="4276726"/>
            <a:ext cx="3158499" cy="2023530"/>
          </a:xfrm>
          <a:prstGeom prst="rect">
            <a:avLst/>
          </a:prstGeom>
        </p:spPr>
      </p:pic>
      <p:sp>
        <p:nvSpPr>
          <p:cNvPr id="12" name="Rectángulo 11"/>
          <p:cNvSpPr/>
          <p:nvPr/>
        </p:nvSpPr>
        <p:spPr>
          <a:xfrm>
            <a:off x="9823253" y="5313323"/>
            <a:ext cx="1813317" cy="566950"/>
          </a:xfrm>
          <a:prstGeom prst="rect">
            <a:avLst/>
          </a:prstGeom>
        </p:spPr>
        <p:txBody>
          <a:bodyPr wrap="none">
            <a:spAutoFit/>
          </a:bodyPr>
          <a:lstStyle/>
          <a:p>
            <a:pPr algn="just">
              <a:lnSpc>
                <a:spcPct val="200000"/>
              </a:lnSpc>
            </a:pPr>
            <a:r>
              <a:rPr lang="es-EC" b="1" dirty="0" err="1">
                <a:latin typeface="Arial" panose="020B0604020202020204" pitchFamily="34" charset="0"/>
                <a:ea typeface="Calibri" panose="020F0502020204030204" pitchFamily="34" charset="0"/>
              </a:rPr>
              <a:t>Rich</a:t>
            </a:r>
            <a:r>
              <a:rPr lang="es-EC" b="1" dirty="0">
                <a:latin typeface="Arial" panose="020B0604020202020204" pitchFamily="34" charset="0"/>
                <a:ea typeface="Calibri" panose="020F0502020204030204" pitchFamily="34" charset="0"/>
              </a:rPr>
              <a:t> </a:t>
            </a:r>
            <a:r>
              <a:rPr lang="es-EC" b="1" dirty="0" err="1">
                <a:latin typeface="Arial" panose="020B0604020202020204" pitchFamily="34" charset="0"/>
                <a:ea typeface="Calibri" panose="020F0502020204030204" pitchFamily="34" charset="0"/>
              </a:rPr>
              <a:t>Chernock</a:t>
            </a:r>
            <a:endParaRPr lang="es-EC" b="1" dirty="0">
              <a:effectLst/>
              <a:latin typeface="Calibri" panose="020F0502020204030204" pitchFamily="34" charset="0"/>
            </a:endParaRPr>
          </a:p>
        </p:txBody>
      </p:sp>
      <p:pic>
        <p:nvPicPr>
          <p:cNvPr id="2052" name="Picture 4" descr="The evolution of broadcast and the true meaning of IP | Executive  Interviews | IB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67825" y="3620776"/>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592" y="2848455"/>
            <a:ext cx="2049934" cy="8839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28460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Objetivos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Análisis 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 de Transporte</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3582" y="1969826"/>
            <a:ext cx="10890914" cy="3777622"/>
          </a:xfrm>
        </p:spPr>
        <p:txBody>
          <a:bodyPr>
            <a:normAutofit/>
          </a:bodyPr>
          <a:lstStyle/>
          <a:p>
            <a:pPr marL="0" indent="0">
              <a:buNone/>
            </a:pPr>
            <a:r>
              <a:rPr lang="es-EC" sz="4000" b="1" i="0" u="none" strike="noStrike" baseline="0" dirty="0">
                <a:solidFill>
                  <a:srgbClr val="000000"/>
                </a:solidFill>
                <a:latin typeface="Arial" panose="020B0604020202020204" pitchFamily="34" charset="0"/>
                <a:cs typeface="Arial" panose="020B0604020202020204" pitchFamily="34" charset="0"/>
              </a:rPr>
              <a:t>General</a:t>
            </a:r>
            <a:r>
              <a:rPr lang="es-EC" sz="4000" b="1" i="0" u="none" strike="noStrike" baseline="0" dirty="0">
                <a:solidFill>
                  <a:srgbClr val="000000"/>
                </a:solidFill>
                <a:latin typeface="Times New Roman" panose="02020603050405020304" pitchFamily="18" charset="0"/>
              </a:rPr>
              <a:t> </a:t>
            </a:r>
          </a:p>
          <a:p>
            <a:pPr algn="just"/>
            <a:r>
              <a:rPr lang="es-EC" sz="4000" b="0" i="0" u="none" strike="noStrike" baseline="0" dirty="0">
                <a:solidFill>
                  <a:srgbClr val="000000"/>
                </a:solidFill>
                <a:latin typeface="Times New Roman" panose="02020603050405020304" pitchFamily="18" charset="0"/>
              </a:rPr>
              <a:t> </a:t>
            </a:r>
            <a:r>
              <a:rPr lang="es-ES" sz="3200" dirty="0">
                <a:solidFill>
                  <a:srgbClr val="000000"/>
                </a:solidFill>
                <a:latin typeface="Arial" panose="020B0604020202020204" pitchFamily="34" charset="0"/>
                <a:cs typeface="Arial" panose="020B0604020202020204" pitchFamily="34" charset="0"/>
              </a:rPr>
              <a:t>Analizar y Evaluar la estructura de la capa de transporte definida para el estándar de televisión de siguiente generación ATSC 3.0. </a:t>
            </a:r>
            <a:endParaRPr lang="es-EC" sz="1400" dirty="0"/>
          </a:p>
        </p:txBody>
      </p:sp>
      <p:sp>
        <p:nvSpPr>
          <p:cNvPr id="6"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rPr>
              <a:t>Objetivos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1574041" y="570929"/>
            <a:ext cx="9992317" cy="5829871"/>
          </a:xfrm>
        </p:spPr>
        <p:txBody>
          <a:bodyPr>
            <a:normAutofit/>
          </a:bodyPr>
          <a:lstStyle/>
          <a:p>
            <a:pPr marL="0" indent="0">
              <a:buNone/>
            </a:pPr>
            <a:r>
              <a:rPr lang="es-EC" sz="4000" b="1" i="0" u="none" strike="noStrike" baseline="0" dirty="0">
                <a:solidFill>
                  <a:srgbClr val="000000"/>
                </a:solidFill>
                <a:latin typeface="Arial" panose="020B0604020202020204" pitchFamily="34" charset="0"/>
                <a:cs typeface="Arial" panose="020B0604020202020204" pitchFamily="34" charset="0"/>
              </a:rPr>
              <a:t>Específicos</a:t>
            </a:r>
            <a:r>
              <a:rPr lang="es-EC" sz="3000" b="1" i="0" u="none" strike="noStrike" baseline="0" dirty="0">
                <a:solidFill>
                  <a:srgbClr val="000000"/>
                </a:solidFill>
                <a:latin typeface="Times New Roman" panose="02020603050405020304" pitchFamily="18" charset="0"/>
              </a:rPr>
              <a:t> </a:t>
            </a:r>
          </a:p>
          <a:p>
            <a:pPr marL="0" indent="0">
              <a:buNone/>
            </a:pPr>
            <a:endParaRPr lang="es-EC" sz="2400" b="1" i="0" u="none" strike="noStrike" baseline="0" dirty="0">
              <a:solidFill>
                <a:srgbClr val="000000"/>
              </a:solidFill>
              <a:latin typeface="Times New Roman" panose="02020603050405020304" pitchFamily="18" charset="0"/>
            </a:endParaRPr>
          </a:p>
          <a:p>
            <a:pPr algn="just"/>
            <a:r>
              <a:rPr lang="es-ES" sz="2400" dirty="0">
                <a:solidFill>
                  <a:srgbClr val="000000"/>
                </a:solidFill>
                <a:latin typeface="Arial" panose="020B0604020202020204" pitchFamily="34" charset="0"/>
                <a:cs typeface="Arial" panose="020B0604020202020204" pitchFamily="34" charset="0"/>
              </a:rPr>
              <a:t>Recopilar información acerca de las características, ventajas y protocolos que posee la estructura de la capa de transporte del estándar ATSC 3.0.</a:t>
            </a:r>
          </a:p>
          <a:p>
            <a:pPr algn="just"/>
            <a:r>
              <a:rPr lang="es-ES" sz="2400" dirty="0">
                <a:solidFill>
                  <a:srgbClr val="000000"/>
                </a:solidFill>
                <a:latin typeface="Arial" panose="020B0604020202020204" pitchFamily="34" charset="0"/>
                <a:cs typeface="Arial" panose="020B0604020202020204" pitchFamily="34" charset="0"/>
              </a:rPr>
              <a:t>Analizar la estructura de la capa de transporte para el estándar ATSC 3.0.</a:t>
            </a:r>
          </a:p>
          <a:p>
            <a:pPr algn="just"/>
            <a:r>
              <a:rPr lang="es-ES" sz="2400" dirty="0">
                <a:solidFill>
                  <a:srgbClr val="000000"/>
                </a:solidFill>
                <a:latin typeface="Arial" panose="020B0604020202020204" pitchFamily="34" charset="0"/>
                <a:cs typeface="Arial" panose="020B0604020202020204" pitchFamily="34" charset="0"/>
              </a:rPr>
              <a:t>Evaluar los protocolos de comunicación para la entrega de medios multimedia y la interacción del canal de retorno que existe en la capa de transporte de ATSC 3.0.</a:t>
            </a:r>
          </a:p>
          <a:p>
            <a:pPr algn="just"/>
            <a:r>
              <a:rPr lang="es-ES" sz="2400" dirty="0">
                <a:solidFill>
                  <a:srgbClr val="000000"/>
                </a:solidFill>
                <a:latin typeface="Arial" panose="020B0604020202020204" pitchFamily="34" charset="0"/>
                <a:cs typeface="Arial" panose="020B0604020202020204" pitchFamily="34" charset="0"/>
              </a:rPr>
              <a:t>Estructurar un flujo de transporte estandarizado para ATSC 3.0.</a:t>
            </a:r>
            <a:endParaRPr lang="es-EC" sz="1000" b="0" i="0" u="none" strike="noStrike" baseline="0" dirty="0">
              <a:solidFill>
                <a:srgbClr val="000000"/>
              </a:solidFill>
              <a:latin typeface="Times New Roman" panose="02020603050405020304" pitchFamily="18" charset="0"/>
            </a:endParaRPr>
          </a:p>
          <a:p>
            <a:endParaRPr lang="es-EC" sz="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defRPr/>
            </a:pPr>
            <a:r>
              <a:rPr kumimoji="0" lang="en-GB"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p:cNvSpPr txBox="1"/>
          <p:nvPr/>
        </p:nvSpPr>
        <p:spPr>
          <a:xfrm>
            <a:off x="1633331" y="2921279"/>
            <a:ext cx="487563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Fundamentación Teórica</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8" name="CuadroTexto 17"/>
          <p:cNvSpPr txBox="1"/>
          <p:nvPr/>
        </p:nvSpPr>
        <p:spPr>
          <a:xfrm>
            <a:off x="1633331" y="4131356"/>
            <a:ext cx="616649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Análisis de La Capa de Transporte</a:t>
            </a:r>
          </a:p>
        </p:txBody>
      </p:sp>
      <p:sp>
        <p:nvSpPr>
          <p:cNvPr id="9" name="CuadroTexto 18"/>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p:cNvSpPr txBox="1"/>
          <p:nvPr/>
        </p:nvSpPr>
        <p:spPr>
          <a:xfrm>
            <a:off x="1633330" y="3566956"/>
            <a:ext cx="382771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buFont typeface="Arial" panose="020B0604020202020204" pitchFamily="34" charset="0"/>
              <a:buChar char="•"/>
              <a:defRPr/>
            </a:pPr>
            <a:r>
              <a:rPr lang="es-ES" sz="2800" dirty="0">
                <a:solidFill>
                  <a:prstClr val="black"/>
                </a:solidFill>
                <a:latin typeface="Arial" panose="020B0604020202020204" pitchFamily="34" charset="0"/>
                <a:cs typeface="Arial" panose="020B0604020202020204" pitchFamily="34" charset="0"/>
              </a:rPr>
              <a:t>Capa de Transporte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1758</Words>
  <Application>Microsoft Office PowerPoint</Application>
  <PresentationFormat>Panorámica</PresentationFormat>
  <Paragraphs>191</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43</vt:i4>
      </vt:variant>
    </vt:vector>
  </HeadingPairs>
  <TitlesOfParts>
    <vt:vector size="57" baseType="lpstr">
      <vt:lpstr>Arial</vt:lpstr>
      <vt:lpstr>Calibri</vt:lpstr>
      <vt:lpstr>Calibri Light</vt:lpstr>
      <vt:lpstr>Century Gothic</vt:lpstr>
      <vt:lpstr>Montserrat</vt:lpstr>
      <vt:lpstr>Times New Roman</vt:lpstr>
      <vt:lpstr>Wingdings</vt:lpstr>
      <vt:lpstr>Wingdings 3</vt:lpstr>
      <vt:lpstr>Tema de Office</vt:lpstr>
      <vt:lpstr>Espiral</vt:lpstr>
      <vt:lpstr>1_Espiral</vt:lpstr>
      <vt:lpstr>2_Espiral</vt:lpstr>
      <vt:lpstr>3_Espiral</vt:lpstr>
      <vt:lpstr>5_Espiral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Normas que estructuran ATSC 3.0</vt:lpstr>
      <vt:lpstr>Presentación de PowerPoint</vt:lpstr>
      <vt:lpstr>Presentación de PowerPoint</vt:lpstr>
      <vt:lpstr>Normas que Estructuran la Capa de Transporte</vt:lpstr>
      <vt:lpstr>Capa de Enlace (A/330)</vt:lpstr>
      <vt:lpstr>Comprensión del encabezado IP</vt:lpstr>
      <vt:lpstr>Presentación de PowerPoint</vt:lpstr>
      <vt:lpstr>Presentación de PowerPoint</vt:lpstr>
      <vt:lpstr>Presentación de PowerPoint</vt:lpstr>
      <vt:lpstr>Presentación de PowerPoint</vt:lpstr>
      <vt:lpstr>Encapsulación de paquetes MPEG-2 TS</vt:lpstr>
      <vt:lpstr>Señalización, Entrega, Sincronización, y Protección de errores (A/331) </vt:lpstr>
      <vt:lpstr>MMTP y ROUTE-DASH</vt:lpstr>
      <vt:lpstr>Señalización de Servicios</vt:lpstr>
      <vt:lpstr>Enlace de Programador / Estudio a Transmisor (A/324)</vt:lpstr>
      <vt:lpstr>Presentación de PowerPoint</vt:lpstr>
      <vt:lpstr>Herramientas para el análisis de flujos de muestra ATSC 3.0</vt:lpstr>
      <vt:lpstr>Biblioteca libatsc3</vt:lpstr>
      <vt:lpstr>Herramienta Principal </vt:lpstr>
      <vt:lpstr>Secciones de Resultados</vt:lpstr>
      <vt:lpstr>Flujos de datos muestra ATSC 3.0 en formato PCAP de transmisiones ATSC 3.0 MMT y ROUTE-DASH en el mercado</vt:lpstr>
      <vt:lpstr>Herramientas lista para su ejecución</vt:lpstr>
      <vt:lpstr>Resultados flujo 2018-12-17-mmt-airwavz-recalp.pcap </vt:lpstr>
      <vt:lpstr>Resultados flujo 2018-12-17-mmt-airwavz-recalp.pcap </vt:lpstr>
      <vt:lpstr>Resultados flujo 01.10.00.gz.pcap </vt:lpstr>
      <vt:lpstr>Resultados flujo 01.10.00.gz.pcap </vt:lpstr>
      <vt:lpstr>Presentación de PowerPoint</vt:lpstr>
      <vt:lpstr>Presentación de PowerPoint</vt:lpstr>
      <vt:lpstr>Presentación de PowerPoint</vt:lpstr>
      <vt:lpstr>Presentación de PowerPoint</vt:lpstr>
      <vt:lpstr>Presentación de PowerPoint</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malusin</dc:creator>
  <cp:lastModifiedBy>Laptop</cp:lastModifiedBy>
  <cp:revision>169</cp:revision>
  <dcterms:created xsi:type="dcterms:W3CDTF">2021-03-26T10:34:00Z</dcterms:created>
  <dcterms:modified xsi:type="dcterms:W3CDTF">2021-08-23T02:43:21Z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91B70B2972AD4C7B9E351CCC00281963</vt:lpwstr>
  </property>
</Properties>
</file>