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.xml" ContentType="application/vnd.openxmlformats-officedocument.drawingml.chartshapes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364" r:id="rId3"/>
    <p:sldId id="335" r:id="rId4"/>
    <p:sldId id="336" r:id="rId5"/>
    <p:sldId id="384" r:id="rId6"/>
    <p:sldId id="369" r:id="rId7"/>
    <p:sldId id="338" r:id="rId8"/>
    <p:sldId id="340" r:id="rId9"/>
    <p:sldId id="342" r:id="rId10"/>
    <p:sldId id="370" r:id="rId11"/>
    <p:sldId id="344" r:id="rId12"/>
    <p:sldId id="346" r:id="rId13"/>
    <p:sldId id="367" r:id="rId14"/>
    <p:sldId id="386" r:id="rId15"/>
    <p:sldId id="349" r:id="rId16"/>
    <p:sldId id="381" r:id="rId17"/>
    <p:sldId id="379" r:id="rId18"/>
    <p:sldId id="356" r:id="rId19"/>
    <p:sldId id="358" r:id="rId20"/>
    <p:sldId id="360" r:id="rId21"/>
    <p:sldId id="361" r:id="rId22"/>
    <p:sldId id="363" r:id="rId23"/>
    <p:sldId id="296" r:id="rId2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ECFF"/>
    <a:srgbClr val="33CC33"/>
    <a:srgbClr val="969696"/>
    <a:srgbClr val="FF9999"/>
    <a:srgbClr val="FFCC66"/>
    <a:srgbClr val="00CC66"/>
    <a:srgbClr val="EAC166"/>
    <a:srgbClr val="CCCC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075" autoAdjust="0"/>
  </p:normalViewPr>
  <p:slideViewPr>
    <p:cSldViewPr>
      <p:cViewPr varScale="1">
        <p:scale>
          <a:sx n="87" d="100"/>
          <a:sy n="87" d="100"/>
        </p:scale>
        <p:origin x="14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rig\Desktop\TESIS\EJECUCION\4_RESULTADOS\MaestriaDescontaminacionSuelo%20-%20Analisis%20SPro\ILCD_comparacEscenario0vs1_caract_graf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rciaka\Desktop\PPT%20TESIS\EIA%20ACV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rciaka\Desktop\PPT%20TESIS\EIA%20ACV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rciaka\Desktop\PERSONAL%20KGV\TESIS\PPT%20TESIS\EIA%20ACV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rciaka\Desktop\PPT%20TESIS\EIA%20ACV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rciaka\Desktop\PPT%20TESIS\EIA%20ACV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rciaka\Desktop\PPT%20TESIS\EIA%20ACV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rciaka\Desktop\PPT%20TESIS\EIA%20ACV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rciaka\Desktop\PPT%20TESIS\EIA%20ACV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rciaka\Desktop\PPT%20TESIS\EIA%20ACV.xlsx" TargetMode="Externa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rciaka\Desktop\PPT%20TESIS\EIA%20ACV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rciaka\Desktop\PPT%20TESIS\EIA%20ACV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rciaka\Desktop\PPT%20TESIS\EIA%20ACV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rciaka\Desktop\PPT%20TESIS\EIA%20ACV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rciaka\Desktop\PPT%20TESIS\EIA%20ACV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rciaka\Desktop\PPT%20TESIS\EIA%20ACV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rciaka\Desktop\PPT%20TESIS\EIA%20ACV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rciaka\Desktop\PPT%20TESIS\EIA%20ACV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rciaka\Desktop\PPT%20TESIS\EIA%20ACV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rciaka\Desktop\PPT%20TESIS\EIA%20ACV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rciaka\Desktop\PPT%20TESIS\EIA%20ACV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138094860372993E-2"/>
          <c:y val="2.448896871555039E-2"/>
          <c:w val="0.92311166868217942"/>
          <c:h val="0.606721680357951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Data!$B$6</c:f>
              <c:strCache>
                <c:ptCount val="1"/>
                <c:pt idx="0">
                  <c:v>Escenario 0 - Sin actuación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</c:spPr>
          <c:invertIfNegative val="0"/>
          <c:cat>
            <c:strRef>
              <c:f>Data!$A$7:$A$22</c:f>
              <c:strCache>
                <c:ptCount val="16"/>
                <c:pt idx="0">
                  <c:v>Cambio climático</c:v>
                </c:pt>
                <c:pt idx="1">
                  <c:v>Agotamiento del ozono</c:v>
                </c:pt>
                <c:pt idx="2">
                  <c:v>Formación de ozono fotoquímico</c:v>
                </c:pt>
                <c:pt idx="3">
                  <c:v>Uso de suelo</c:v>
                </c:pt>
                <c:pt idx="4">
                  <c:v>Agotamiento de los recursos hídricos</c:v>
                </c:pt>
                <c:pt idx="5">
                  <c:v>Agotamiento de recursos minerales, fósiles y renovables</c:v>
                </c:pt>
                <c:pt idx="6">
                  <c:v>Toxicidad humana, efectos cancerígenos </c:v>
                </c:pt>
                <c:pt idx="7">
                  <c:v>Toxicidad humana, efectos no cancerígenos</c:v>
                </c:pt>
                <c:pt idx="8">
                  <c:v>Ecotoxicidad de agua dulce</c:v>
                </c:pt>
                <c:pt idx="9">
                  <c:v>Material particulado</c:v>
                </c:pt>
                <c:pt idx="10">
                  <c:v>Radiación ionizante para la salud humana</c:v>
                </c:pt>
                <c:pt idx="11">
                  <c:v>Radiación ionizante para los ecosistemas</c:v>
                </c:pt>
                <c:pt idx="12">
                  <c:v>Acidificación</c:v>
                </c:pt>
                <c:pt idx="13">
                  <c:v>Eutrofización terrestre</c:v>
                </c:pt>
                <c:pt idx="14">
                  <c:v>Eutrofización de agua dulce</c:v>
                </c:pt>
                <c:pt idx="15">
                  <c:v>Eutrofización marina</c:v>
                </c:pt>
              </c:strCache>
            </c:strRef>
          </c:cat>
          <c:val>
            <c:numRef>
              <c:f>Data!$B$7:$B$22</c:f>
              <c:numCache>
                <c:formatCode>#</c:formatCode>
                <c:ptCount val="1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 formatCode="0.####">
                  <c:v>59.279258826572502</c:v>
                </c:pt>
                <c:pt idx="4" formatCode="0.####">
                  <c:v>79.969778224567193</c:v>
                </c:pt>
                <c:pt idx="5">
                  <c:v>100</c:v>
                </c:pt>
                <c:pt idx="6" formatCode="0.####">
                  <c:v>17.220417439258338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 formatCode="0.###">
                  <c:v>73.506077602374916</c:v>
                </c:pt>
                <c:pt idx="15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A4-4F11-99CA-0D0E9A04417C}"/>
            </c:ext>
          </c:extLst>
        </c:ser>
        <c:ser>
          <c:idx val="1"/>
          <c:order val="1"/>
          <c:tx>
            <c:strRef>
              <c:f>Data!$C$6</c:f>
              <c:strCache>
                <c:ptCount val="1"/>
                <c:pt idx="0">
                  <c:v>Escenario 1 - Remediación ambiental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Data!$A$7:$A$22</c:f>
              <c:strCache>
                <c:ptCount val="16"/>
                <c:pt idx="0">
                  <c:v>Cambio climático</c:v>
                </c:pt>
                <c:pt idx="1">
                  <c:v>Agotamiento del ozono</c:v>
                </c:pt>
                <c:pt idx="2">
                  <c:v>Formación de ozono fotoquímico</c:v>
                </c:pt>
                <c:pt idx="3">
                  <c:v>Uso de suelo</c:v>
                </c:pt>
                <c:pt idx="4">
                  <c:v>Agotamiento de los recursos hídricos</c:v>
                </c:pt>
                <c:pt idx="5">
                  <c:v>Agotamiento de recursos minerales, fósiles y renovables</c:v>
                </c:pt>
                <c:pt idx="6">
                  <c:v>Toxicidad humana, efectos cancerígenos </c:v>
                </c:pt>
                <c:pt idx="7">
                  <c:v>Toxicidad humana, efectos no cancerígenos</c:v>
                </c:pt>
                <c:pt idx="8">
                  <c:v>Ecotoxicidad de agua dulce</c:v>
                </c:pt>
                <c:pt idx="9">
                  <c:v>Material particulado</c:v>
                </c:pt>
                <c:pt idx="10">
                  <c:v>Radiación ionizante para la salud humana</c:v>
                </c:pt>
                <c:pt idx="11">
                  <c:v>Radiación ionizante para los ecosistemas</c:v>
                </c:pt>
                <c:pt idx="12">
                  <c:v>Acidificación</c:v>
                </c:pt>
                <c:pt idx="13">
                  <c:v>Eutrofización terrestre</c:v>
                </c:pt>
                <c:pt idx="14">
                  <c:v>Eutrofización de agua dulce</c:v>
                </c:pt>
                <c:pt idx="15">
                  <c:v>Eutrofización marina</c:v>
                </c:pt>
              </c:strCache>
            </c:strRef>
          </c:cat>
          <c:val>
            <c:numRef>
              <c:f>Data!$C$7:$C$22</c:f>
              <c:numCache>
                <c:formatCode>0.####</c:formatCode>
                <c:ptCount val="16"/>
                <c:pt idx="0">
                  <c:v>75.72432000803326</c:v>
                </c:pt>
                <c:pt idx="1">
                  <c:v>7.8262692565696677</c:v>
                </c:pt>
                <c:pt idx="2">
                  <c:v>66.368480559270409</c:v>
                </c:pt>
                <c:pt idx="3" formatCode="#">
                  <c:v>100</c:v>
                </c:pt>
                <c:pt idx="4" formatCode="#">
                  <c:v>100</c:v>
                </c:pt>
                <c:pt idx="5" formatCode="0.###">
                  <c:v>73.385067522368701</c:v>
                </c:pt>
                <c:pt idx="6" formatCode="#">
                  <c:v>100</c:v>
                </c:pt>
                <c:pt idx="7">
                  <c:v>46.017460529601905</c:v>
                </c:pt>
                <c:pt idx="8">
                  <c:v>92.2854882695827</c:v>
                </c:pt>
                <c:pt idx="9">
                  <c:v>34.373241712455162</c:v>
                </c:pt>
                <c:pt idx="10">
                  <c:v>6.7675676748860782</c:v>
                </c:pt>
                <c:pt idx="11">
                  <c:v>6.8396836508315157</c:v>
                </c:pt>
                <c:pt idx="12" formatCode="0.###">
                  <c:v>28.022016784070374</c:v>
                </c:pt>
                <c:pt idx="13" formatCode="0.###">
                  <c:v>92.567098106166185</c:v>
                </c:pt>
                <c:pt idx="14" formatCode="#">
                  <c:v>100</c:v>
                </c:pt>
                <c:pt idx="15" formatCode="0.##">
                  <c:v>93.250044828027654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CA4-4F11-99CA-0D0E9A0441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9638576"/>
        <c:axId val="1029642384"/>
      </c:barChart>
      <c:catAx>
        <c:axId val="1029638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C"/>
          </a:p>
        </c:txPr>
        <c:crossAx val="1029642384"/>
        <c:crosses val="autoZero"/>
        <c:auto val="1"/>
        <c:lblAlgn val="ctr"/>
        <c:lblOffset val="100"/>
        <c:noMultiLvlLbl val="0"/>
      </c:catAx>
      <c:valAx>
        <c:axId val="1029642384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overlay val="0"/>
        </c:title>
        <c:numFmt formatCode="#" sourceLinked="1"/>
        <c:majorTickMark val="out"/>
        <c:minorTickMark val="none"/>
        <c:tickLblPos val="nextTo"/>
        <c:crossAx val="1029638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001000872076164"/>
          <c:y val="0.88935207773281422"/>
          <c:w val="0.31796000424904408"/>
          <c:h val="7.3180116490771663E-2"/>
        </c:manualLayout>
      </c:layout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9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Arial}"/>
                <a:ea typeface="+mn-ea"/>
                <a:cs typeface="+mn-cs"/>
              </a:defRPr>
            </a:pPr>
            <a:r>
              <a:rPr lang="en-US" sz="9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Arial}"/>
                <a:ea typeface="+mn-ea"/>
                <a:cs typeface="+mn-cs"/>
              </a:rPr>
              <a:t>Material particulado</a:t>
            </a:r>
          </a:p>
        </c:rich>
      </c:tx>
      <c:layout>
        <c:manualLayout>
          <c:xMode val="edge"/>
          <c:yMode val="edge"/>
          <c:x val="0.24584272382433695"/>
          <c:y val="2.32064858290599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900" b="1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Arial}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'Resultados EIA ACV_Caract'!$H$3</c:f>
              <c:strCache>
                <c:ptCount val="1"/>
                <c:pt idx="0">
                  <c:v>Escenario 0_Sin actuación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>
                  <a:lumMod val="85000"/>
                  <a:lumOff val="15000"/>
                </a:schemeClr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C"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'Resultados EIA ACV_Caract'!$H$9</c:f>
              <c:numCache>
                <c:formatCode>#,##0.00</c:formatCode>
                <c:ptCount val="1"/>
                <c:pt idx="0">
                  <c:v>57.453016310611602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96-4509-9D94-5588308563B6}"/>
            </c:ext>
          </c:extLst>
        </c:ser>
        <c:ser>
          <c:idx val="1"/>
          <c:order val="1"/>
          <c:tx>
            <c:strRef>
              <c:f>'Resultados EIA ACV_Caract'!$I$3</c:f>
              <c:strCache>
                <c:ptCount val="1"/>
                <c:pt idx="0">
                  <c:v>Escenario 1_Remediación ambiental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C"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'Resultados EIA ACV_Caract'!$I$9</c:f>
              <c:numCache>
                <c:formatCode>#,##0.00</c:formatCode>
                <c:ptCount val="1"/>
                <c:pt idx="0">
                  <c:v>19.748464167542799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7515808"/>
        <c:axId val="947517984"/>
      </c:barChart>
      <c:catAx>
        <c:axId val="947515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47517984"/>
        <c:crossesAt val="0"/>
        <c:auto val="1"/>
        <c:lblAlgn val="ctr"/>
        <c:lblOffset val="100"/>
        <c:noMultiLvlLbl val="0"/>
      </c:catAx>
      <c:valAx>
        <c:axId val="947517984"/>
        <c:scaling>
          <c:orientation val="minMax"/>
          <c:max val="5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US" sz="7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7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rPr>
                  <a:t>kg PM2.5 eq.</a:t>
                </a:r>
              </a:p>
            </c:rich>
          </c:tx>
          <c:layout>
            <c:manualLayout>
              <c:xMode val="edge"/>
              <c:yMode val="edge"/>
              <c:x val="2.5195613185836494E-2"/>
              <c:y val="0.393459206287020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US" sz="700" b="0" i="0" u="none" strike="noStrike" kern="120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EC"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s-EC"/>
          </a:p>
        </c:txPr>
        <c:crossAx val="947515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9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Arial}"/>
                <a:ea typeface="+mn-ea"/>
                <a:cs typeface="+mn-cs"/>
              </a:defRPr>
            </a:pPr>
            <a:r>
              <a:rPr lang="en-US" sz="9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Arial}"/>
                <a:ea typeface="+mn-ea"/>
                <a:cs typeface="+mn-cs"/>
              </a:rPr>
              <a:t>Radiación ionizante para la salud humana</a:t>
            </a:r>
          </a:p>
        </c:rich>
      </c:tx>
      <c:layout>
        <c:manualLayout>
          <c:xMode val="edge"/>
          <c:yMode val="edge"/>
          <c:x val="0.14223787577571081"/>
          <c:y val="1.80809857316819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900" b="1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Arial}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31011736243865623"/>
          <c:y val="0.18421308451107771"/>
          <c:w val="0.62298394048170891"/>
          <c:h val="0.760091349499178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'Resultados EIA ACV_Caract'!$H$3</c:f>
              <c:strCache>
                <c:ptCount val="1"/>
                <c:pt idx="0">
                  <c:v>Escenario 0_Sin actuación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5.5748270224254207E-17"/>
                  <c:y val="1.8272823489576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s-EC"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38674630021951"/>
                      <c:h val="5.6159695706325015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C"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'Resultados EIA ACV_Caract'!$H$10</c:f>
              <c:numCache>
                <c:formatCode>#,##0.00</c:formatCode>
                <c:ptCount val="1"/>
                <c:pt idx="0">
                  <c:v>18951.124504125601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96-4509-9D94-5588308563B6}"/>
            </c:ext>
          </c:extLst>
        </c:ser>
        <c:ser>
          <c:idx val="1"/>
          <c:order val="1"/>
          <c:tx>
            <c:strRef>
              <c:f>'Resultados EIA ACV_Caract'!$I$3</c:f>
              <c:strCache>
                <c:ptCount val="1"/>
                <c:pt idx="0">
                  <c:v>Escenario 1_Remediación ambiental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8436334454901836E-2"/>
                  <c:y val="1.8565371391482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56974895509693"/>
                      <c:h val="8.864877586700890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C"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'Resultados EIA ACV_Caract'!$I$10</c:f>
              <c:numCache>
                <c:formatCode>#,##0.00</c:formatCode>
                <c:ptCount val="1"/>
                <c:pt idx="0">
                  <c:v>1282.5301759686199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7527776"/>
        <c:axId val="947523968"/>
      </c:barChart>
      <c:catAx>
        <c:axId val="947527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47523968"/>
        <c:crossesAt val="0"/>
        <c:auto val="1"/>
        <c:lblAlgn val="ctr"/>
        <c:lblOffset val="100"/>
        <c:noMultiLvlLbl val="0"/>
      </c:catAx>
      <c:valAx>
        <c:axId val="947523968"/>
        <c:scaling>
          <c:orientation val="minMax"/>
          <c:max val="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US" sz="7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7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rPr>
                  <a:t>kBq U235 eq.</a:t>
                </a:r>
              </a:p>
            </c:rich>
          </c:tx>
          <c:layout>
            <c:manualLayout>
              <c:xMode val="edge"/>
              <c:yMode val="edge"/>
              <c:x val="4.8653597876098055E-2"/>
              <c:y val="0.335837319245230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US" sz="700" b="0" i="0" u="none" strike="noStrike" kern="120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EC"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s-EC"/>
          </a:p>
        </c:txPr>
        <c:crossAx val="94752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>
          <a:lumMod val="85000"/>
          <a:lumOff val="15000"/>
        </a:schemeClr>
      </a:solidFill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}"/>
                <a:ea typeface="+mn-ea"/>
                <a:cs typeface="+mn-cs"/>
              </a:defRPr>
            </a:pPr>
            <a:r>
              <a:rPr lang="en-US" sz="900" b="1" dirty="0" err="1">
                <a:latin typeface="Arial}"/>
              </a:rPr>
              <a:t>Ecosistemas</a:t>
            </a:r>
            <a:r>
              <a:rPr lang="en-US" sz="900" b="1" dirty="0">
                <a:latin typeface="Arial}"/>
              </a:rPr>
              <a:t> de </a:t>
            </a:r>
            <a:r>
              <a:rPr lang="en-US" sz="900" b="1" dirty="0" err="1">
                <a:latin typeface="Arial}"/>
              </a:rPr>
              <a:t>radiación</a:t>
            </a:r>
            <a:r>
              <a:rPr lang="en-US" sz="900" b="1" dirty="0">
                <a:latin typeface="Arial}"/>
              </a:rPr>
              <a:t> </a:t>
            </a:r>
            <a:r>
              <a:rPr lang="en-US" sz="900" b="1" dirty="0" err="1" smtClean="0">
                <a:latin typeface="Arial}"/>
              </a:rPr>
              <a:t>ionizante</a:t>
            </a:r>
            <a:endParaRPr lang="en-US" sz="900" b="1" dirty="0">
              <a:latin typeface="Arial}"/>
            </a:endParaRPr>
          </a:p>
        </c:rich>
      </c:tx>
      <c:layout>
        <c:manualLayout>
          <c:xMode val="edge"/>
          <c:yMode val="edge"/>
          <c:x val="0.19411119352751652"/>
          <c:y val="3.36429122254390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}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'Resultados EIA ACV_Caract'!$H$3</c:f>
              <c:strCache>
                <c:ptCount val="1"/>
                <c:pt idx="0">
                  <c:v>Escenario 0_Sin actuación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1">
                    <a:lumMod val="25000"/>
                  </a:schemeClr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'Resultados EIA ACV_Caract'!$H$11</c:f>
              <c:numCache>
                <c:formatCode>#,##0.00</c:formatCode>
                <c:ptCount val="1"/>
                <c:pt idx="0">
                  <c:v>0.13449563690483701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96-4509-9D94-5588308563B6}"/>
            </c:ext>
          </c:extLst>
        </c:ser>
        <c:ser>
          <c:idx val="1"/>
          <c:order val="1"/>
          <c:tx>
            <c:strRef>
              <c:f>'Resultados EIA ACV_Caract'!$I$3</c:f>
              <c:strCache>
                <c:ptCount val="1"/>
                <c:pt idx="0">
                  <c:v>Escenario 1_Remediación ambiental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1">
                  <a:lumMod val="2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'Resultados EIA ACV_Caract'!$I$11</c:f>
              <c:numCache>
                <c:formatCode>#,##0.00</c:formatCode>
                <c:ptCount val="1"/>
                <c:pt idx="0">
                  <c:v>9.1990760884618807E-3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7516896"/>
        <c:axId val="947520160"/>
      </c:barChart>
      <c:catAx>
        <c:axId val="9475168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47520160"/>
        <c:crossesAt val="0"/>
        <c:auto val="1"/>
        <c:lblAlgn val="ctr"/>
        <c:lblOffset val="100"/>
        <c:noMultiLvlLbl val="0"/>
      </c:catAx>
      <c:valAx>
        <c:axId val="947520160"/>
        <c:scaling>
          <c:orientation val="minMax"/>
          <c:max val="0.1500000000000000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700"/>
                  <a:t>CTUe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s-EC"/>
          </a:p>
        </c:txPr>
        <c:crossAx val="947516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>
          <a:lumMod val="25000"/>
        </a:schemeClr>
      </a:solidFill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9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Arial}"/>
                <a:ea typeface="+mn-ea"/>
                <a:cs typeface="+mn-cs"/>
              </a:defRPr>
            </a:pPr>
            <a:r>
              <a:rPr lang="en-US" sz="9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Arial}"/>
                <a:ea typeface="+mn-ea"/>
                <a:cs typeface="+mn-cs"/>
              </a:rPr>
              <a:t>Acidificación</a:t>
            </a:r>
          </a:p>
        </c:rich>
      </c:tx>
      <c:layout>
        <c:manualLayout>
          <c:xMode val="edge"/>
          <c:yMode val="edge"/>
          <c:x val="0.37306574619432742"/>
          <c:y val="1.80808942592322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900" b="1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Arial}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'Resultados EIA ACV_Caract'!$H$3</c:f>
              <c:strCache>
                <c:ptCount val="1"/>
                <c:pt idx="0">
                  <c:v>Escenario 0_Sin actuación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s-EC" sz="7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'Resultados EIA ACV_Caract'!$H$13</c:f>
              <c:numCache>
                <c:formatCode>#,##0.00</c:formatCode>
                <c:ptCount val="1"/>
                <c:pt idx="0">
                  <c:v>610.25765975064496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96-4509-9D94-5588308563B6}"/>
            </c:ext>
          </c:extLst>
        </c:ser>
        <c:ser>
          <c:idx val="1"/>
          <c:order val="1"/>
          <c:tx>
            <c:strRef>
              <c:f>'Resultados EIA ACV_Caract'!$I$3</c:f>
              <c:strCache>
                <c:ptCount val="1"/>
                <c:pt idx="0">
                  <c:v>Escenario 1_Remediación ambiental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s-EC" sz="7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'Resultados EIA ACV_Caract'!$I$13</c:f>
              <c:numCache>
                <c:formatCode>#,##0.00</c:formatCode>
                <c:ptCount val="1"/>
                <c:pt idx="0">
                  <c:v>171.00650384140101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7517440"/>
        <c:axId val="947519072"/>
      </c:barChart>
      <c:catAx>
        <c:axId val="947517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47519072"/>
        <c:crossesAt val="0"/>
        <c:auto val="1"/>
        <c:lblAlgn val="ctr"/>
        <c:lblOffset val="100"/>
        <c:noMultiLvlLbl val="0"/>
      </c:catAx>
      <c:valAx>
        <c:axId val="947519072"/>
        <c:scaling>
          <c:orientation val="minMax"/>
          <c:max val="6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s-EC" sz="7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molc H+ eq.</a:t>
                </a:r>
              </a:p>
            </c:rich>
          </c:tx>
          <c:layout>
            <c:manualLayout>
              <c:xMode val="edge"/>
              <c:yMode val="edge"/>
              <c:x val="4.4501488221872706E-2"/>
              <c:y val="0.338469159724003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s-EC" sz="700" b="0" i="0" u="none" strike="noStrike" kern="120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EC" sz="700" b="0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9475174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>
          <a:lumMod val="95000"/>
          <a:lumOff val="5000"/>
        </a:schemeClr>
      </a:solidFill>
    </a:ln>
    <a:effectLst/>
  </c:spPr>
  <c:txPr>
    <a:bodyPr/>
    <a:lstStyle/>
    <a:p>
      <a:pPr algn="ctr" rtl="0">
        <a:defRPr lang="es-EC" sz="700" b="0" i="0" u="none" strike="noStrike" kern="1200" baseline="0">
          <a:solidFill>
            <a:srgbClr val="000000">
              <a:lumMod val="65000"/>
              <a:lumOff val="35000"/>
            </a:srgbClr>
          </a:solidFill>
          <a:latin typeface="+mn-lt"/>
          <a:ea typeface="+mn-ea"/>
          <a:cs typeface="+mn-cs"/>
        </a:defRPr>
      </a:pPr>
      <a:endParaRPr lang="es-EC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9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Arial}"/>
                <a:ea typeface="+mn-ea"/>
                <a:cs typeface="+mn-cs"/>
              </a:defRPr>
            </a:pPr>
            <a:r>
              <a:rPr lang="en-US" sz="9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Arial}"/>
                <a:ea typeface="+mn-ea"/>
                <a:cs typeface="+mn-cs"/>
              </a:rPr>
              <a:t>Eutrofización terrestre</a:t>
            </a:r>
          </a:p>
        </c:rich>
      </c:tx>
      <c:layout>
        <c:manualLayout>
          <c:xMode val="edge"/>
          <c:yMode val="edge"/>
          <c:x val="0.19669633481584481"/>
          <c:y val="2.87672051253140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900" b="1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Arial}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'Resultados EIA ACV_Caract'!$H$3</c:f>
              <c:strCache>
                <c:ptCount val="1"/>
                <c:pt idx="0">
                  <c:v>Escenario 0_Sin actuación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C" sz="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'Resultados EIA ACV_Caract'!$H$14</c:f>
              <c:numCache>
                <c:formatCode>#,##0.00</c:formatCode>
                <c:ptCount val="1"/>
                <c:pt idx="0">
                  <c:v>583.93240862577204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96-4509-9D94-5588308563B6}"/>
            </c:ext>
          </c:extLst>
        </c:ser>
        <c:ser>
          <c:idx val="1"/>
          <c:order val="1"/>
          <c:tx>
            <c:strRef>
              <c:f>'Resultados EIA ACV_Caract'!$I$3</c:f>
              <c:strCache>
                <c:ptCount val="1"/>
                <c:pt idx="0">
                  <c:v>Escenario 1_Remediación ambiental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C" sz="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'Resultados EIA ACV_Caract'!$I$14</c:f>
              <c:numCache>
                <c:formatCode>#,##0.00</c:formatCode>
                <c:ptCount val="1"/>
                <c:pt idx="0">
                  <c:v>540.52928556631696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7528320"/>
        <c:axId val="947528864"/>
      </c:barChart>
      <c:catAx>
        <c:axId val="947528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47528864"/>
        <c:crossesAt val="0"/>
        <c:auto val="1"/>
        <c:lblAlgn val="ctr"/>
        <c:lblOffset val="100"/>
        <c:noMultiLvlLbl val="0"/>
      </c:catAx>
      <c:valAx>
        <c:axId val="947528864"/>
        <c:scaling>
          <c:orientation val="minMax"/>
          <c:max val="6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US" sz="7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7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rPr>
                  <a:t>molc</a:t>
                </a:r>
                <a:r>
                  <a:rPr lang="en-US" sz="7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700" b="0" i="0" u="none" strike="noStrike" kern="1200" baseline="0" dirty="0" smtClean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rPr>
                  <a:t>N+ </a:t>
                </a:r>
                <a:r>
                  <a:rPr lang="en-US" sz="7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rPr>
                  <a:t>eq.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US" sz="700" b="0" i="0" u="none" strike="noStrike" kern="120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EC"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s-EC"/>
          </a:p>
        </c:txPr>
        <c:crossAx val="94752832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>
          <a:lumMod val="65000"/>
          <a:lumOff val="35000"/>
        </a:schemeClr>
      </a:solidFill>
    </a:ln>
    <a:effectLst/>
  </c:spPr>
  <c:txPr>
    <a:bodyPr/>
    <a:lstStyle/>
    <a:p>
      <a:pPr algn="ctr">
        <a:defRPr lang="es-EC" sz="700" b="0" i="0" u="none" strike="noStrike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+mn-cs"/>
        </a:defRPr>
      </a:pPr>
      <a:endParaRPr lang="es-EC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9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Arial}"/>
                <a:ea typeface="+mn-ea"/>
                <a:cs typeface="+mn-cs"/>
              </a:defRPr>
            </a:pPr>
            <a:r>
              <a:rPr lang="en-US" sz="900" b="1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}"/>
                <a:ea typeface="+mn-ea"/>
                <a:cs typeface="+mn-cs"/>
              </a:rPr>
              <a:t>Eutrofización</a:t>
            </a:r>
            <a:r>
              <a:rPr lang="en-US" sz="900" b="1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Arial}"/>
                <a:ea typeface="+mn-ea"/>
                <a:cs typeface="+mn-cs"/>
              </a:rPr>
              <a:t> de </a:t>
            </a:r>
            <a:r>
              <a:rPr lang="en-US" sz="900" b="1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}"/>
                <a:ea typeface="+mn-ea"/>
                <a:cs typeface="+mn-cs"/>
              </a:rPr>
              <a:t>agua</a:t>
            </a:r>
            <a:r>
              <a:rPr lang="en-US" sz="900" b="1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Arial}"/>
                <a:ea typeface="+mn-ea"/>
                <a:cs typeface="+mn-cs"/>
              </a:rPr>
              <a:t> </a:t>
            </a:r>
            <a:r>
              <a:rPr lang="en-US" sz="900" b="1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}"/>
                <a:ea typeface="+mn-ea"/>
                <a:cs typeface="+mn-cs"/>
              </a:rPr>
              <a:t>dulce</a:t>
            </a:r>
            <a:endParaRPr lang="en-US" sz="900" b="1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  <a:latin typeface="Arial}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7845162816316201"/>
          <c:y val="4.02046233268525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900" b="1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Arial}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'Resultados EIA ACV_Caract'!$H$3</c:f>
              <c:strCache>
                <c:ptCount val="1"/>
                <c:pt idx="0">
                  <c:v>Escenario 0_Sin actuación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C" sz="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'Resultados EIA ACV_Caract'!$H$15</c:f>
              <c:numCache>
                <c:formatCode>#,##0.00</c:formatCode>
                <c:ptCount val="1"/>
                <c:pt idx="0">
                  <c:v>0.52323346083403799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96-4509-9D94-5588308563B6}"/>
            </c:ext>
          </c:extLst>
        </c:ser>
        <c:ser>
          <c:idx val="1"/>
          <c:order val="1"/>
          <c:tx>
            <c:strRef>
              <c:f>'Resultados EIA ACV_Caract'!$I$3</c:f>
              <c:strCache>
                <c:ptCount val="1"/>
                <c:pt idx="0">
                  <c:v>Escenario 1_Remediación ambiental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C" sz="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'Resultados EIA ACV_Caract'!$I$15</c:f>
              <c:numCache>
                <c:formatCode>#,##0.00</c:formatCode>
                <c:ptCount val="1"/>
                <c:pt idx="0">
                  <c:v>0.71182340005193401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8408000"/>
        <c:axId val="948415616"/>
      </c:barChart>
      <c:catAx>
        <c:axId val="948408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48415616"/>
        <c:crossesAt val="0"/>
        <c:auto val="1"/>
        <c:lblAlgn val="ctr"/>
        <c:lblOffset val="100"/>
        <c:noMultiLvlLbl val="0"/>
      </c:catAx>
      <c:valAx>
        <c:axId val="948415616"/>
        <c:scaling>
          <c:orientation val="minMax"/>
          <c:max val="0.7500000000000001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US" sz="7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7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rPr>
                  <a:t>kg P eq.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US" sz="700" b="0" i="0" u="none" strike="noStrike" kern="120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EC"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s-EC"/>
          </a:p>
        </c:txPr>
        <c:crossAx val="948408000"/>
        <c:crosses val="autoZero"/>
        <c:crossBetween val="between"/>
        <c:majorUnit val="0.1500000000000000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9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Arial}"/>
                <a:ea typeface="+mn-ea"/>
                <a:cs typeface="+mn-cs"/>
              </a:defRPr>
            </a:pPr>
            <a:r>
              <a:rPr lang="en-US" sz="9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Arial}"/>
                <a:ea typeface="+mn-ea"/>
                <a:cs typeface="+mn-cs"/>
              </a:rPr>
              <a:t>Eutrofización marina</a:t>
            </a:r>
          </a:p>
        </c:rich>
      </c:tx>
      <c:layout>
        <c:manualLayout>
          <c:xMode val="edge"/>
          <c:yMode val="edge"/>
          <c:x val="0.21026824289037646"/>
          <c:y val="2.87672051253140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900" b="1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Arial}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'Resultados EIA ACV_Caract'!$H$3</c:f>
              <c:strCache>
                <c:ptCount val="1"/>
                <c:pt idx="0">
                  <c:v>Escenario 0_Sin actuación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C" sz="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'Resultados EIA ACV_Caract'!$H$16</c:f>
              <c:numCache>
                <c:formatCode>#,##0.00</c:formatCode>
                <c:ptCount val="1"/>
                <c:pt idx="0">
                  <c:v>52.987672754261403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96-4509-9D94-5588308563B6}"/>
            </c:ext>
          </c:extLst>
        </c:ser>
        <c:ser>
          <c:idx val="1"/>
          <c:order val="1"/>
          <c:tx>
            <c:strRef>
              <c:f>'Resultados EIA ACV_Caract'!$I$3</c:f>
              <c:strCache>
                <c:ptCount val="1"/>
                <c:pt idx="0">
                  <c:v>Escenario 1_Remediación ambiental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C" sz="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'Resultados EIA ACV_Caract'!$I$16</c:f>
              <c:numCache>
                <c:formatCode>#,##0.00</c:formatCode>
                <c:ptCount val="1"/>
                <c:pt idx="0">
                  <c:v>49.411028596677397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8409088"/>
        <c:axId val="948417248"/>
      </c:barChart>
      <c:catAx>
        <c:axId val="948409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48417248"/>
        <c:crossesAt val="0"/>
        <c:auto val="1"/>
        <c:lblAlgn val="ctr"/>
        <c:lblOffset val="100"/>
        <c:noMultiLvlLbl val="0"/>
      </c:catAx>
      <c:valAx>
        <c:axId val="948417248"/>
        <c:scaling>
          <c:orientation val="minMax"/>
          <c:max val="5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US" sz="7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7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rPr>
                  <a:t>kg N eq.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US" sz="700" b="0" i="0" u="none" strike="noStrike" kern="120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EC"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s-EC"/>
          </a:p>
        </c:txPr>
        <c:crossAx val="9484090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>
          <a:lumMod val="95000"/>
          <a:lumOff val="5000"/>
        </a:schemeClr>
      </a:solidFill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9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Arial}"/>
                <a:ea typeface="+mn-ea"/>
                <a:cs typeface="+mn-cs"/>
              </a:defRPr>
            </a:pPr>
            <a:r>
              <a:rPr lang="en-US" sz="9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Arial}"/>
                <a:ea typeface="+mn-ea"/>
                <a:cs typeface="+mn-cs"/>
              </a:rPr>
              <a:t>Ecotoxicidad de agua dulce</a:t>
            </a:r>
          </a:p>
        </c:rich>
      </c:tx>
      <c:layout>
        <c:manualLayout>
          <c:xMode val="edge"/>
          <c:yMode val="edge"/>
          <c:x val="0.1585580213119562"/>
          <c:y val="2.26032577576850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900" b="1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Arial}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'Resultados EIA ACV_Caract'!$H$3</c:f>
              <c:strCache>
                <c:ptCount val="1"/>
                <c:pt idx="0">
                  <c:v>Escenario 0_Sin actuación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2">
                  <a:lumMod val="95000"/>
                  <a:lumOff val="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s-EC" sz="7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'Resultados EIA ACV_Caract'!$H$17</c:f>
              <c:numCache>
                <c:formatCode>#,##0.00</c:formatCode>
                <c:ptCount val="1"/>
                <c:pt idx="0">
                  <c:v>30066.811137469998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96-4509-9D94-5588308563B6}"/>
            </c:ext>
          </c:extLst>
        </c:ser>
        <c:ser>
          <c:idx val="1"/>
          <c:order val="1"/>
          <c:tx>
            <c:strRef>
              <c:f>'Resultados EIA ACV_Caract'!$I$3</c:f>
              <c:strCache>
                <c:ptCount val="1"/>
                <c:pt idx="0">
                  <c:v>Escenario 1_Remediación ambiental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2">
                  <a:lumMod val="95000"/>
                  <a:lumOff val="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7.4494329846514704E-2"/>
                  <c:y val="2.2611625773774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644979958940261"/>
                      <c:h val="8.6375730331957404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EC" sz="7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'Resultados EIA ACV_Caract'!$I$17</c:f>
              <c:numCache>
                <c:formatCode>#,##0.00</c:formatCode>
                <c:ptCount val="1"/>
                <c:pt idx="0">
                  <c:v>27747.303465307501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8410720"/>
        <c:axId val="948417792"/>
      </c:barChart>
      <c:catAx>
        <c:axId val="948410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48417792"/>
        <c:crossesAt val="0"/>
        <c:auto val="1"/>
        <c:lblAlgn val="ctr"/>
        <c:lblOffset val="100"/>
        <c:noMultiLvlLbl val="0"/>
      </c:catAx>
      <c:valAx>
        <c:axId val="948417792"/>
        <c:scaling>
          <c:orientation val="minMax"/>
          <c:max val="3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US" sz="7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7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rPr>
                  <a:t>CTUe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US" sz="700" b="0" i="0" u="none" strike="noStrike" kern="120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C" sz="700" b="0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948410720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>
          <a:lumMod val="95000"/>
          <a:lumOff val="5000"/>
        </a:schemeClr>
      </a:solidFill>
    </a:ln>
    <a:effectLst/>
  </c:spPr>
  <c:txPr>
    <a:bodyPr/>
    <a:lstStyle/>
    <a:p>
      <a:pPr algn="ctr">
        <a:defRPr lang="es-EC" sz="700" b="0" i="0" u="none" strike="noStrike" kern="1200" baseline="0">
          <a:solidFill>
            <a:srgbClr val="000000">
              <a:lumMod val="65000"/>
              <a:lumOff val="35000"/>
            </a:srgbClr>
          </a:solidFill>
          <a:latin typeface="+mn-lt"/>
          <a:ea typeface="+mn-ea"/>
          <a:cs typeface="+mn-cs"/>
        </a:defRPr>
      </a:pPr>
      <a:endParaRPr lang="es-EC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697737288449432E-2"/>
          <c:y val="3.1043444640723367E-2"/>
          <c:w val="0.60409134434798251"/>
          <c:h val="0.881508559936866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[2]Data!$B$8</c:f>
              <c:strCache>
                <c:ptCount val="1"/>
                <c:pt idx="0">
                  <c:v>Cambio climático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[2]Data!$A$9:$A$10</c:f>
              <c:strCache>
                <c:ptCount val="2"/>
                <c:pt idx="0">
                  <c:v>Escenario 0 - 
sin actuación (ud)</c:v>
                </c:pt>
                <c:pt idx="1">
                  <c:v>Escenario 1 - 
con actuación - (ud)</c:v>
                </c:pt>
              </c:strCache>
            </c:strRef>
          </c:cat>
          <c:val>
            <c:numRef>
              <c:f>[2]Data!$B$9:$B$10</c:f>
              <c:numCache>
                <c:formatCode>General</c:formatCode>
                <c:ptCount val="2"/>
                <c:pt idx="0">
                  <c:v>0.40116294298879585</c:v>
                </c:pt>
                <c:pt idx="1">
                  <c:v>0.30377791070248172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60-4B39-8186-294DAB01D55C}"/>
            </c:ext>
          </c:extLst>
        </c:ser>
        <c:ser>
          <c:idx val="1"/>
          <c:order val="1"/>
          <c:tx>
            <c:strRef>
              <c:f>[2]Data!$C$8</c:f>
              <c:strCache>
                <c:ptCount val="1"/>
                <c:pt idx="0">
                  <c:v>Agotamiento del ozono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[2]Data!$A$9:$A$10</c:f>
              <c:strCache>
                <c:ptCount val="2"/>
                <c:pt idx="0">
                  <c:v>Escenario 0 - 
sin actuación (ud)</c:v>
                </c:pt>
                <c:pt idx="1">
                  <c:v>Escenario 1 - 
con actuación - (ud)</c:v>
                </c:pt>
              </c:strCache>
            </c:strRef>
          </c:cat>
          <c:val>
            <c:numRef>
              <c:f>[2]Data!$C$9:$C$10</c:f>
              <c:numCache>
                <c:formatCode>General</c:formatCode>
                <c:ptCount val="2"/>
                <c:pt idx="0">
                  <c:v>0.17156097071913567</c:v>
                </c:pt>
                <c:pt idx="1">
                  <c:v>1.3426823507664186E-2</c:v>
                </c:pt>
              </c:numCache>
            </c:numRef>
          </c:val>
        </c:ser>
        <c:ser>
          <c:idx val="2"/>
          <c:order val="2"/>
          <c:tx>
            <c:strRef>
              <c:f>[2]Data!$D$8</c:f>
              <c:strCache>
                <c:ptCount val="1"/>
                <c:pt idx="0">
                  <c:v>Toxicidad humana, efectos no cancerígenos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[2]Data!$A$9:$A$10</c:f>
              <c:strCache>
                <c:ptCount val="2"/>
                <c:pt idx="0">
                  <c:v>Escenario 0 - 
sin actuación (ud)</c:v>
                </c:pt>
                <c:pt idx="1">
                  <c:v>Escenario 1 - 
con actuación - (ud)</c:v>
                </c:pt>
              </c:strCache>
            </c:strRef>
          </c:cat>
          <c:val>
            <c:numRef>
              <c:f>[2]Data!$D$9:$D$10</c:f>
              <c:numCache>
                <c:formatCode>General</c:formatCode>
                <c:ptCount val="2"/>
                <c:pt idx="0">
                  <c:v>0.37989180856996824</c:v>
                </c:pt>
                <c:pt idx="1">
                  <c:v>0.17481656306387636</c:v>
                </c:pt>
              </c:numCache>
            </c:numRef>
          </c:val>
        </c:ser>
        <c:ser>
          <c:idx val="3"/>
          <c:order val="3"/>
          <c:tx>
            <c:strRef>
              <c:f>[2]Data!$E$8</c:f>
              <c:strCache>
                <c:ptCount val="1"/>
                <c:pt idx="0">
                  <c:v>Toxicidad humana, efectos cancerígenos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[2]Data!$A$9:$A$10</c:f>
              <c:strCache>
                <c:ptCount val="2"/>
                <c:pt idx="0">
                  <c:v>Escenario 0 - 
sin actuación (ud)</c:v>
                </c:pt>
                <c:pt idx="1">
                  <c:v>Escenario 1 - 
con actuación - (ud)</c:v>
                </c:pt>
              </c:strCache>
            </c:strRef>
          </c:cat>
          <c:val>
            <c:numRef>
              <c:f>[2]Data!$E$9:$E$10</c:f>
              <c:numCache>
                <c:formatCode>General</c:formatCode>
                <c:ptCount val="2"/>
                <c:pt idx="0">
                  <c:v>0.18009724906646585</c:v>
                </c:pt>
                <c:pt idx="1">
                  <c:v>1.0458355594556397</c:v>
                </c:pt>
              </c:numCache>
            </c:numRef>
          </c:val>
        </c:ser>
        <c:ser>
          <c:idx val="4"/>
          <c:order val="4"/>
          <c:tx>
            <c:strRef>
              <c:f>[2]Data!$F$8</c:f>
              <c:strCache>
                <c:ptCount val="1"/>
                <c:pt idx="0">
                  <c:v>Ecosistemas de radiación ionizante (provisional)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[2]Data!$A$9:$A$10</c:f>
              <c:strCache>
                <c:ptCount val="2"/>
                <c:pt idx="0">
                  <c:v>Escenario 0 - 
sin actuación (ud)</c:v>
                </c:pt>
                <c:pt idx="1">
                  <c:v>Escenario 1 - 
con actuación - (ud)</c:v>
                </c:pt>
              </c:strCache>
            </c:strRef>
          </c:cat>
          <c:val>
            <c:numRef>
              <c:f>[2]Data!$F$9:$F$10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5"/>
          <c:order val="5"/>
          <c:tx>
            <c:strRef>
              <c:f>[2]Data!$G$8</c:f>
              <c:strCache>
                <c:ptCount val="1"/>
                <c:pt idx="0">
                  <c:v>Material particulado</c:v>
                </c:pt>
              </c:strCache>
            </c:strRef>
          </c:tx>
          <c:spPr>
            <a:solidFill>
              <a:srgbClr val="FF3399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[2]Data!$A$9:$A$10</c:f>
              <c:strCache>
                <c:ptCount val="2"/>
                <c:pt idx="0">
                  <c:v>Escenario 0 - 
sin actuación (ud)</c:v>
                </c:pt>
                <c:pt idx="1">
                  <c:v>Escenario 1 - 
con actuación - (ud)</c:v>
                </c:pt>
              </c:strCache>
            </c:strRef>
          </c:cat>
          <c:val>
            <c:numRef>
              <c:f>[2]Data!$G$9:$G$10</c:f>
              <c:numCache>
                <c:formatCode>General</c:formatCode>
                <c:ptCount val="2"/>
                <c:pt idx="0">
                  <c:v>1.0079984551540819</c:v>
                </c:pt>
                <c:pt idx="1">
                  <c:v>0.3464817454479272</c:v>
                </c:pt>
              </c:numCache>
            </c:numRef>
          </c:val>
        </c:ser>
        <c:ser>
          <c:idx val="6"/>
          <c:order val="6"/>
          <c:tx>
            <c:strRef>
              <c:f>[2]Data!$H$8</c:f>
              <c:strCache>
                <c:ptCount val="1"/>
                <c:pt idx="0">
                  <c:v>Radiación ionizante para la salud humana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[2]Data!$A$9:$A$10</c:f>
              <c:strCache>
                <c:ptCount val="2"/>
                <c:pt idx="0">
                  <c:v>Escenario 0 - 
sin actuación (ud)</c:v>
                </c:pt>
                <c:pt idx="1">
                  <c:v>Escenario 1 - 
con actuación - (ud)</c:v>
                </c:pt>
              </c:strCache>
            </c:strRef>
          </c:cat>
          <c:val>
            <c:numRef>
              <c:f>[2]Data!$H$9:$H$10</c:f>
              <c:numCache>
                <c:formatCode>General</c:formatCode>
                <c:ptCount val="2"/>
                <c:pt idx="0">
                  <c:v>1.1181166588159852</c:v>
                </c:pt>
                <c:pt idx="1">
                  <c:v>7.5669301569546876E-2</c:v>
                </c:pt>
              </c:numCache>
            </c:numRef>
          </c:val>
        </c:ser>
        <c:ser>
          <c:idx val="7"/>
          <c:order val="7"/>
          <c:tx>
            <c:strRef>
              <c:f>[2]Data!$I$8</c:f>
              <c:strCache>
                <c:ptCount val="1"/>
                <c:pt idx="0">
                  <c:v>Formación de ozono fotoquímico</c:v>
                </c:pt>
              </c:strCache>
            </c:strRef>
          </c:tx>
          <c:spPr>
            <a:solidFill>
              <a:srgbClr val="FF9966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[2]Data!$A$9:$A$10</c:f>
              <c:strCache>
                <c:ptCount val="2"/>
                <c:pt idx="0">
                  <c:v>Escenario 0 - 
sin actuación (ud)</c:v>
                </c:pt>
                <c:pt idx="1">
                  <c:v>Escenario 1 - 
con actuación - (ud)</c:v>
                </c:pt>
              </c:strCache>
            </c:strRef>
          </c:cat>
          <c:val>
            <c:numRef>
              <c:f>[2]Data!$I$9:$I$10</c:f>
              <c:numCache>
                <c:formatCode>General</c:formatCode>
                <c:ptCount val="2"/>
                <c:pt idx="0">
                  <c:v>0.53713558432269315</c:v>
                </c:pt>
                <c:pt idx="1">
                  <c:v>0.35648872585812996</c:v>
                </c:pt>
              </c:numCache>
            </c:numRef>
          </c:val>
        </c:ser>
        <c:ser>
          <c:idx val="8"/>
          <c:order val="8"/>
          <c:tx>
            <c:strRef>
              <c:f>[2]Data!$J$8</c:f>
              <c:strCache>
                <c:ptCount val="1"/>
                <c:pt idx="0">
                  <c:v>Acidificación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[2]Data!$A$9:$A$10</c:f>
              <c:strCache>
                <c:ptCount val="2"/>
                <c:pt idx="0">
                  <c:v>Escenario 0 - 
sin actuación (ud)</c:v>
                </c:pt>
                <c:pt idx="1">
                  <c:v>Escenario 1 - 
con actuación - (ud)</c:v>
                </c:pt>
              </c:strCache>
            </c:strRef>
          </c:cat>
          <c:val>
            <c:numRef>
              <c:f>[2]Data!$J$9:$J$10</c:f>
              <c:numCache>
                <c:formatCode>General</c:formatCode>
                <c:ptCount val="2"/>
                <c:pt idx="0">
                  <c:v>0.86016456203674718</c:v>
                </c:pt>
                <c:pt idx="1">
                  <c:v>0.24103545794456244</c:v>
                </c:pt>
              </c:numCache>
            </c:numRef>
          </c:val>
        </c:ser>
        <c:ser>
          <c:idx val="9"/>
          <c:order val="9"/>
          <c:tx>
            <c:strRef>
              <c:f>[2]Data!$K$8</c:f>
              <c:strCache>
                <c:ptCount val="1"/>
                <c:pt idx="0">
                  <c:v>Eutrofización terrestre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[2]Data!$A$9:$A$10</c:f>
              <c:strCache>
                <c:ptCount val="2"/>
                <c:pt idx="0">
                  <c:v>Escenario 0 - 
sin actuación (ud)</c:v>
                </c:pt>
                <c:pt idx="1">
                  <c:v>Escenario 1 - 
con actuación - (ud)</c:v>
                </c:pt>
              </c:strCache>
            </c:strRef>
          </c:cat>
          <c:val>
            <c:numRef>
              <c:f>[2]Data!$K$9:$K$10</c:f>
              <c:numCache>
                <c:formatCode>General</c:formatCode>
                <c:ptCount val="2"/>
                <c:pt idx="0">
                  <c:v>0.22119686991252441</c:v>
                </c:pt>
                <c:pt idx="1">
                  <c:v>0.20475552357969606</c:v>
                </c:pt>
              </c:numCache>
            </c:numRef>
          </c:val>
        </c:ser>
        <c:ser>
          <c:idx val="10"/>
          <c:order val="10"/>
          <c:tx>
            <c:strRef>
              <c:f>[2]Data!$L$8</c:f>
              <c:strCache>
                <c:ptCount val="1"/>
                <c:pt idx="0">
                  <c:v>Eutrofización de agua dulce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[2]Data!$A$9:$A$10</c:f>
              <c:strCache>
                <c:ptCount val="2"/>
                <c:pt idx="0">
                  <c:v>Escenario 0 - 
sin actuación (ud)</c:v>
                </c:pt>
                <c:pt idx="1">
                  <c:v>Escenario 1 - 
con actuación - (ud)</c:v>
                </c:pt>
              </c:strCache>
            </c:strRef>
          </c:cat>
          <c:val>
            <c:numRef>
              <c:f>[2]Data!$L$9:$L$10</c:f>
              <c:numCache>
                <c:formatCode>General</c:formatCode>
                <c:ptCount val="2"/>
                <c:pt idx="0">
                  <c:v>2.3570264579806238E-2</c:v>
                </c:pt>
                <c:pt idx="1">
                  <c:v>3.206573571685814E-2</c:v>
                </c:pt>
              </c:numCache>
            </c:numRef>
          </c:val>
        </c:ser>
        <c:ser>
          <c:idx val="11"/>
          <c:order val="11"/>
          <c:tx>
            <c:strRef>
              <c:f>[2]Data!$M$8</c:f>
              <c:strCache>
                <c:ptCount val="1"/>
                <c:pt idx="0">
                  <c:v>Eutrofización marina</c:v>
                </c:pt>
              </c:strCache>
            </c:strRef>
          </c:tx>
          <c:spPr>
            <a:solidFill>
              <a:srgbClr val="009900"/>
            </a:solidFill>
            <a:ln>
              <a:solidFill>
                <a:schemeClr val="tx2"/>
              </a:solidFill>
            </a:ln>
            <a:effectLst/>
          </c:spPr>
          <c:invertIfNegative val="0"/>
          <c:cat>
            <c:strRef>
              <c:f>[2]Data!$A$9:$A$10</c:f>
              <c:strCache>
                <c:ptCount val="2"/>
                <c:pt idx="0">
                  <c:v>Escenario 0 - 
sin actuación (ud)</c:v>
                </c:pt>
                <c:pt idx="1">
                  <c:v>Escenario 1 - 
con actuación - (ud)</c:v>
                </c:pt>
              </c:strCache>
            </c:strRef>
          </c:cat>
          <c:val>
            <c:numRef>
              <c:f>[2]Data!$M$9:$M$10</c:f>
              <c:numCache>
                <c:formatCode>General</c:formatCode>
                <c:ptCount val="2"/>
                <c:pt idx="0">
                  <c:v>0.20903480969432803</c:v>
                </c:pt>
                <c:pt idx="1">
                  <c:v>0.19492505374614269</c:v>
                </c:pt>
              </c:numCache>
            </c:numRef>
          </c:val>
        </c:ser>
        <c:ser>
          <c:idx val="12"/>
          <c:order val="12"/>
          <c:tx>
            <c:strRef>
              <c:f>[2]Data!$N$8</c:f>
              <c:strCache>
                <c:ptCount val="1"/>
                <c:pt idx="0">
                  <c:v>Ecotoxicidad de agua dulce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cat>
            <c:strRef>
              <c:f>[2]Data!$A$9:$A$10</c:f>
              <c:strCache>
                <c:ptCount val="2"/>
                <c:pt idx="0">
                  <c:v>Escenario 0 - 
sin actuación (ud)</c:v>
                </c:pt>
                <c:pt idx="1">
                  <c:v>Escenario 1 - 
con actuación - (ud)</c:v>
                </c:pt>
              </c:strCache>
            </c:strRef>
          </c:cat>
          <c:val>
            <c:numRef>
              <c:f>[2]Data!$N$9:$N$10</c:f>
              <c:numCache>
                <c:formatCode>General</c:formatCode>
                <c:ptCount val="2"/>
                <c:pt idx="0">
                  <c:v>0.22935308462119491</c:v>
                </c:pt>
                <c:pt idx="1">
                  <c:v>0.21165961400401967</c:v>
                </c:pt>
              </c:numCache>
            </c:numRef>
          </c:val>
        </c:ser>
        <c:ser>
          <c:idx val="13"/>
          <c:order val="13"/>
          <c:tx>
            <c:strRef>
              <c:f>[2]Data!$O$8</c:f>
              <c:strCache>
                <c:ptCount val="1"/>
                <c:pt idx="0">
                  <c:v>Uso de suelo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[2]Data!$A$9:$A$10</c:f>
              <c:strCache>
                <c:ptCount val="2"/>
                <c:pt idx="0">
                  <c:v>Escenario 0 - 
sin actuación (ud)</c:v>
                </c:pt>
                <c:pt idx="1">
                  <c:v>Escenario 1 - 
con actuación - (ud)</c:v>
                </c:pt>
              </c:strCache>
            </c:strRef>
          </c:cat>
          <c:val>
            <c:numRef>
              <c:f>[2]Data!$O$9:$O$10</c:f>
              <c:numCache>
                <c:formatCode>General</c:formatCode>
                <c:ptCount val="2"/>
                <c:pt idx="0">
                  <c:v>2.2675389887467381E-3</c:v>
                </c:pt>
                <c:pt idx="1">
                  <c:v>3.8251810728279398E-3</c:v>
                </c:pt>
              </c:numCache>
            </c:numRef>
          </c:val>
        </c:ser>
        <c:ser>
          <c:idx val="14"/>
          <c:order val="14"/>
          <c:tx>
            <c:strRef>
              <c:f>[2]Data!$P$8</c:f>
              <c:strCache>
                <c:ptCount val="1"/>
                <c:pt idx="0">
                  <c:v>Agotamiento de los recursos hídricos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[2]Data!$A$9:$A$10</c:f>
              <c:strCache>
                <c:ptCount val="2"/>
                <c:pt idx="0">
                  <c:v>Escenario 0 - 
sin actuación (ud)</c:v>
                </c:pt>
                <c:pt idx="1">
                  <c:v>Escenario 1 - 
con actuación - (ud)</c:v>
                </c:pt>
              </c:strCache>
            </c:strRef>
          </c:cat>
          <c:val>
            <c:numRef>
              <c:f>[2]Data!$P$9:$P$10</c:f>
              <c:numCache>
                <c:formatCode>General</c:formatCode>
                <c:ptCount val="2"/>
                <c:pt idx="0">
                  <c:v>4.2830772225524588E-2</c:v>
                </c:pt>
                <c:pt idx="1">
                  <c:v>5.3558698268799311E-2</c:v>
                </c:pt>
              </c:numCache>
            </c:numRef>
          </c:val>
        </c:ser>
        <c:ser>
          <c:idx val="15"/>
          <c:order val="15"/>
          <c:tx>
            <c:strRef>
              <c:f>[2]Data!$Q$8</c:f>
              <c:strCache>
                <c:ptCount val="1"/>
                <c:pt idx="0">
                  <c:v>Agotamiendo de recursos minerales, fósiles y renovables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[2]Data!$A$9:$A$10</c:f>
              <c:strCache>
                <c:ptCount val="2"/>
                <c:pt idx="0">
                  <c:v>Escenario 0 - 
sin actuación (ud)</c:v>
                </c:pt>
                <c:pt idx="1">
                  <c:v>Escenario 1 - 
con actuación - (ud)</c:v>
                </c:pt>
              </c:strCache>
            </c:strRef>
          </c:cat>
          <c:val>
            <c:numRef>
              <c:f>[2]Data!$Q$9:$Q$10</c:f>
              <c:numCache>
                <c:formatCode>General</c:formatCode>
                <c:ptCount val="2"/>
                <c:pt idx="0">
                  <c:v>6.397155064092333E-2</c:v>
                </c:pt>
                <c:pt idx="1">
                  <c:v>4.6945565632947862E-2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8408544"/>
        <c:axId val="948412352"/>
      </c:barChart>
      <c:catAx>
        <c:axId val="948408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948412352"/>
        <c:crosses val="autoZero"/>
        <c:auto val="1"/>
        <c:lblAlgn val="ctr"/>
        <c:lblOffset val="100"/>
        <c:noMultiLvlLbl val="0"/>
      </c:catAx>
      <c:valAx>
        <c:axId val="948412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948408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966440236799084"/>
          <c:y val="4.9316169114025754E-2"/>
          <c:w val="0.33025735235767456"/>
          <c:h val="0.906479814143071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8.1346904607498396E-2"/>
          <c:y val="9.7952791570167411E-2"/>
          <c:w val="0.55277627421242603"/>
          <c:h val="0.735287318503072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'Grupo afect'!$K$19</c:f>
              <c:strCache>
                <c:ptCount val="1"/>
                <c:pt idx="0">
                  <c:v>Afectación a la disponbilidad de recursos</c:v>
                </c:pt>
              </c:strCache>
            </c:strRef>
          </c:tx>
          <c:spPr>
            <a:solidFill>
              <a:srgbClr val="969696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'Grupo afect'!$M$18:$N$18</c:f>
              <c:strCache>
                <c:ptCount val="2"/>
                <c:pt idx="0">
                  <c:v>Escenario 0 - sin actuación</c:v>
                </c:pt>
                <c:pt idx="1">
                  <c:v>Escenario 1 - con actuación</c:v>
                </c:pt>
              </c:strCache>
            </c:strRef>
          </c:cat>
          <c:val>
            <c:numRef>
              <c:f>'Grupo afect'!$M$19:$N$19</c:f>
              <c:numCache>
                <c:formatCode>0.00</c:formatCode>
                <c:ptCount val="2"/>
                <c:pt idx="0">
                  <c:v>1.2189293598858197</c:v>
                </c:pt>
                <c:pt idx="1">
                  <c:v>0.77802290504285143</c:v>
                </c:pt>
              </c:numCache>
            </c:numRef>
          </c:val>
        </c:ser>
        <c:ser>
          <c:idx val="1"/>
          <c:order val="1"/>
          <c:tx>
            <c:strRef>
              <c:f>'Grupo afect'!$K$20</c:f>
              <c:strCache>
                <c:ptCount val="1"/>
                <c:pt idx="0">
                  <c:v>Afectación a la salud humana</c:v>
                </c:pt>
              </c:strCache>
            </c:strRef>
          </c:tx>
          <c:spPr>
            <a:solidFill>
              <a:srgbClr val="FF9999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'Grupo afect'!$M$18:$N$18</c:f>
              <c:strCache>
                <c:ptCount val="2"/>
                <c:pt idx="0">
                  <c:v>Escenario 0 - sin actuación</c:v>
                </c:pt>
                <c:pt idx="1">
                  <c:v>Escenario 1 - con actuación</c:v>
                </c:pt>
              </c:strCache>
            </c:strRef>
          </c:cat>
          <c:val>
            <c:numRef>
              <c:f>'Grupo afect'!$M$20:$N$20</c:f>
              <c:numCache>
                <c:formatCode>0.00</c:formatCode>
                <c:ptCount val="2"/>
                <c:pt idx="0">
                  <c:v>2.6861041716065044</c:v>
                </c:pt>
                <c:pt idx="1">
                  <c:v>1.64280316953699</c:v>
                </c:pt>
              </c:numCache>
            </c:numRef>
          </c:val>
        </c:ser>
        <c:ser>
          <c:idx val="2"/>
          <c:order val="2"/>
          <c:tx>
            <c:strRef>
              <c:f>'Grupo afect'!$K$21</c:f>
              <c:strCache>
                <c:ptCount val="1"/>
                <c:pt idx="0">
                  <c:v>Afectación a los ecosistemas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</c:dPt>
          <c:cat>
            <c:strRef>
              <c:f>'Grupo afect'!$M$18:$N$18</c:f>
              <c:strCache>
                <c:ptCount val="2"/>
                <c:pt idx="0">
                  <c:v>Escenario 0 - sin actuación</c:v>
                </c:pt>
                <c:pt idx="1">
                  <c:v>Escenario 1 - con actuación</c:v>
                </c:pt>
              </c:strCache>
            </c:strRef>
          </c:cat>
          <c:val>
            <c:numRef>
              <c:f>'Grupo afect'!$M$21:$N$21</c:f>
              <c:numCache>
                <c:formatCode>0.00</c:formatCode>
                <c:ptCount val="2"/>
                <c:pt idx="0">
                  <c:v>1.5433195908446002</c:v>
                </c:pt>
                <c:pt idx="1">
                  <c:v>0.88444138499127911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948405280"/>
        <c:axId val="948413984"/>
      </c:barChart>
      <c:catAx>
        <c:axId val="94840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s-EC"/>
          </a:p>
        </c:txPr>
        <c:crossAx val="948413984"/>
        <c:crosses val="autoZero"/>
        <c:auto val="1"/>
        <c:lblAlgn val="ctr"/>
        <c:lblOffset val="100"/>
        <c:noMultiLvlLbl val="0"/>
      </c:catAx>
      <c:valAx>
        <c:axId val="94841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948405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EC" sz="900" b="1" i="0" u="none" strike="noStrike" kern="1200" spc="0" baseline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}"/>
                <a:ea typeface="+mn-ea"/>
                <a:cs typeface="+mn-cs"/>
              </a:defRPr>
            </a:pPr>
            <a:r>
              <a:rPr lang="es-EC" sz="900" b="1" i="0" u="none" strike="noStrike" kern="1200" spc="0" baseline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}"/>
                <a:ea typeface="+mn-ea"/>
                <a:cs typeface="+mn-cs"/>
              </a:rPr>
              <a:t>Cambio climático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EC" sz="900" b="1" i="0" u="none" strike="noStrike" kern="1200" spc="0" baseline="0" dirty="0" smtClean="0">
              <a:solidFill>
                <a:srgbClr val="000000">
                  <a:lumMod val="65000"/>
                  <a:lumOff val="35000"/>
                </a:srgbClr>
              </a:solidFill>
              <a:latin typeface="Arial}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'Resultados EIA ACV_Caract'!$H$3</c:f>
              <c:strCache>
                <c:ptCount val="1"/>
                <c:pt idx="0">
                  <c:v>Escenario 0_Sin actuación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E2339C0-66EA-4E23-B6B0-72C89C10D742}" type="VALUE">
                      <a:rPr lang="en-US" baseline="0" smtClean="0"/>
                      <a:pPr/>
                      <a:t>[VALOR]</a:t>
                    </a:fld>
                    <a:endParaRPr lang="es-EC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'Resultados EIA ACV_Caract'!$H$4</c:f>
              <c:numCache>
                <c:formatCode>#,##0</c:formatCode>
                <c:ptCount val="1"/>
                <c:pt idx="0">
                  <c:v>55477.9945387017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96-4509-9D94-5588308563B6}"/>
            </c:ext>
          </c:extLst>
        </c:ser>
        <c:ser>
          <c:idx val="1"/>
          <c:order val="1"/>
          <c:tx>
            <c:strRef>
              <c:f>'Resultados EIA ACV_Caract'!$I$3</c:f>
              <c:strCache>
                <c:ptCount val="1"/>
                <c:pt idx="0">
                  <c:v>Escenario 1_Remediación ambiental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42.01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'Resultados EIA ACV_Caract'!$I$4</c:f>
              <c:numCache>
                <c:formatCode>#,##0</c:formatCode>
                <c:ptCount val="1"/>
                <c:pt idx="0">
                  <c:v>42010.334118525701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9642928"/>
        <c:axId val="1029640208"/>
      </c:barChart>
      <c:catAx>
        <c:axId val="10296429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29640208"/>
        <c:crossesAt val="0"/>
        <c:auto val="1"/>
        <c:lblAlgn val="ctr"/>
        <c:lblOffset val="100"/>
        <c:noMultiLvlLbl val="0"/>
      </c:catAx>
      <c:valAx>
        <c:axId val="1029640208"/>
        <c:scaling>
          <c:orientation val="minMax"/>
          <c:max val="6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700" b="1" dirty="0" smtClean="0"/>
                  <a:t>kg CO</a:t>
                </a:r>
                <a:r>
                  <a:rPr lang="es-EC" sz="700" b="1" baseline="-25000" dirty="0" smtClean="0"/>
                  <a:t>2</a:t>
                </a:r>
                <a:endParaRPr lang="es-EC" sz="700" b="1" baseline="-25000" dirty="0"/>
              </a:p>
            </c:rich>
          </c:tx>
          <c:layout>
            <c:manualLayout>
              <c:xMode val="edge"/>
              <c:yMode val="edge"/>
              <c:x val="5.3820451583253597E-2"/>
              <c:y val="0.394990506352863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s-EC"/>
          </a:p>
        </c:txPr>
        <c:crossAx val="1029642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44843730709694"/>
          <c:y val="3.0794638338244605E-2"/>
          <c:w val="0.74118201502388437"/>
          <c:h val="0.90971086986807459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[5]Data!$D$8</c:f>
              <c:strCache>
                <c:ptCount val="1"/>
                <c:pt idx="0">
                  <c:v>Construcción accesos</c:v>
                </c:pt>
              </c:strCache>
            </c:strRef>
          </c:tx>
          <c:spPr>
            <a:solidFill>
              <a:srgbClr val="00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[5]Data!$A$9:$A$24</c:f>
              <c:strCache>
                <c:ptCount val="16"/>
                <c:pt idx="0">
                  <c:v>Cambio climático</c:v>
                </c:pt>
                <c:pt idx="1">
                  <c:v>Agotamiento del ozono</c:v>
                </c:pt>
                <c:pt idx="2">
                  <c:v>Toxicidad humana, efectos no cancerígenos</c:v>
                </c:pt>
                <c:pt idx="3">
                  <c:v>Toxicidad humana, efectos cancerígenos</c:v>
                </c:pt>
                <c:pt idx="4">
                  <c:v>Material particulado</c:v>
                </c:pt>
                <c:pt idx="5">
                  <c:v>Radiación ionizante para la salud humana</c:v>
                </c:pt>
                <c:pt idx="6">
                  <c:v>Ecosistemas de radiación ionizante (provisional)</c:v>
                </c:pt>
                <c:pt idx="7">
                  <c:v>Formación de ozono fotoquímico</c:v>
                </c:pt>
                <c:pt idx="8">
                  <c:v>Acidificación</c:v>
                </c:pt>
                <c:pt idx="9">
                  <c:v>Eutrofización terrestre</c:v>
                </c:pt>
                <c:pt idx="10">
                  <c:v>Eutrofización de agua dulce</c:v>
                </c:pt>
                <c:pt idx="11">
                  <c:v>Eutrofización marina</c:v>
                </c:pt>
                <c:pt idx="12">
                  <c:v>Ecotoxicidad de agua dulce</c:v>
                </c:pt>
                <c:pt idx="13">
                  <c:v>Uso de suelo</c:v>
                </c:pt>
                <c:pt idx="14">
                  <c:v>Agotamiento de los recursos hídricos</c:v>
                </c:pt>
                <c:pt idx="15">
                  <c:v>Agotamiendo de recursos minerales, fósiles y renovables</c:v>
                </c:pt>
              </c:strCache>
            </c:strRef>
          </c:cat>
          <c:val>
            <c:numRef>
              <c:f>[5]Data!$D$9:$D$24</c:f>
              <c:numCache>
                <c:formatCode>General</c:formatCode>
                <c:ptCount val="16"/>
                <c:pt idx="0">
                  <c:v>2.7642726729349563</c:v>
                </c:pt>
                <c:pt idx="1">
                  <c:v>7.1451463326175982E-2</c:v>
                </c:pt>
                <c:pt idx="2">
                  <c:v>1.7916199578532059</c:v>
                </c:pt>
                <c:pt idx="3">
                  <c:v>13.515333053613656</c:v>
                </c:pt>
                <c:pt idx="4">
                  <c:v>2.7885391873356227</c:v>
                </c:pt>
                <c:pt idx="5">
                  <c:v>0.29396989986319511</c:v>
                </c:pt>
                <c:pt idx="6">
                  <c:v>0</c:v>
                </c:pt>
                <c:pt idx="7">
                  <c:v>2.33307140546682</c:v>
                </c:pt>
                <c:pt idx="8">
                  <c:v>1.8287386948280728</c:v>
                </c:pt>
                <c:pt idx="9">
                  <c:v>1.1716567621932805</c:v>
                </c:pt>
                <c:pt idx="10">
                  <c:v>0.40574685990978948</c:v>
                </c:pt>
                <c:pt idx="11">
                  <c:v>1.1107602475206375</c:v>
                </c:pt>
                <c:pt idx="12">
                  <c:v>2.5100705583004581</c:v>
                </c:pt>
                <c:pt idx="13">
                  <c:v>2.129038879243916E-2</c:v>
                </c:pt>
                <c:pt idx="14">
                  <c:v>0.21127093030469812</c:v>
                </c:pt>
                <c:pt idx="15">
                  <c:v>0.25899645194119092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34B-4526-9848-88341016A803}"/>
            </c:ext>
          </c:extLst>
        </c:ser>
        <c:ser>
          <c:idx val="2"/>
          <c:order val="2"/>
          <c:tx>
            <c:strRef>
              <c:f>[5]Data!$C$8</c:f>
              <c:strCache>
                <c:ptCount val="1"/>
                <c:pt idx="0">
                  <c:v>Desbroce</c:v>
                </c:pt>
              </c:strCache>
            </c:strRef>
          </c:tx>
          <c:spPr>
            <a:solidFill>
              <a:srgbClr val="9999FF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[5]Data!$A$9:$A$24</c:f>
              <c:strCache>
                <c:ptCount val="16"/>
                <c:pt idx="0">
                  <c:v>Cambio climático</c:v>
                </c:pt>
                <c:pt idx="1">
                  <c:v>Agotamiento del ozono</c:v>
                </c:pt>
                <c:pt idx="2">
                  <c:v>Toxicidad humana, efectos no cancerígenos</c:v>
                </c:pt>
                <c:pt idx="3">
                  <c:v>Toxicidad humana, efectos cancerígenos</c:v>
                </c:pt>
                <c:pt idx="4">
                  <c:v>Material particulado</c:v>
                </c:pt>
                <c:pt idx="5">
                  <c:v>Radiación ionizante para la salud humana</c:v>
                </c:pt>
                <c:pt idx="6">
                  <c:v>Ecosistemas de radiación ionizante (provisional)</c:v>
                </c:pt>
                <c:pt idx="7">
                  <c:v>Formación de ozono fotoquímico</c:v>
                </c:pt>
                <c:pt idx="8">
                  <c:v>Acidificación</c:v>
                </c:pt>
                <c:pt idx="9">
                  <c:v>Eutrofización terrestre</c:v>
                </c:pt>
                <c:pt idx="10">
                  <c:v>Eutrofización de agua dulce</c:v>
                </c:pt>
                <c:pt idx="11">
                  <c:v>Eutrofización marina</c:v>
                </c:pt>
                <c:pt idx="12">
                  <c:v>Ecotoxicidad de agua dulce</c:v>
                </c:pt>
                <c:pt idx="13">
                  <c:v>Uso de suelo</c:v>
                </c:pt>
                <c:pt idx="14">
                  <c:v>Agotamiento de los recursos hídricos</c:v>
                </c:pt>
                <c:pt idx="15">
                  <c:v>Agotamiendo de recursos minerales, fósiles y renovables</c:v>
                </c:pt>
              </c:strCache>
            </c:strRef>
          </c:cat>
          <c:val>
            <c:numRef>
              <c:f>[5]Data!$C$9:$C$24</c:f>
              <c:numCache>
                <c:formatCode>General</c:formatCode>
                <c:ptCount val="16"/>
                <c:pt idx="0">
                  <c:v>6.6844124090523023</c:v>
                </c:pt>
                <c:pt idx="1">
                  <c:v>2.6248761415742501</c:v>
                </c:pt>
                <c:pt idx="2">
                  <c:v>5.9516037750551529</c:v>
                </c:pt>
                <c:pt idx="3">
                  <c:v>3.1353185315242844</c:v>
                </c:pt>
                <c:pt idx="4">
                  <c:v>15.880444557699889</c:v>
                </c:pt>
                <c:pt idx="5">
                  <c:v>17.107106460787119</c:v>
                </c:pt>
                <c:pt idx="6">
                  <c:v>0</c:v>
                </c:pt>
                <c:pt idx="7">
                  <c:v>9.1496209399989912</c:v>
                </c:pt>
                <c:pt idx="8">
                  <c:v>13.543988135825474</c:v>
                </c:pt>
                <c:pt idx="9">
                  <c:v>4.0144966163526865</c:v>
                </c:pt>
                <c:pt idx="10">
                  <c:v>0.3672254199760312</c:v>
                </c:pt>
                <c:pt idx="11">
                  <c:v>3.7943493154841206</c:v>
                </c:pt>
                <c:pt idx="12">
                  <c:v>3.6187485399293262</c:v>
                </c:pt>
                <c:pt idx="13">
                  <c:v>4.4343816680404637E-2</c:v>
                </c:pt>
                <c:pt idx="14">
                  <c:v>0.80755218420337449</c:v>
                </c:pt>
                <c:pt idx="15">
                  <c:v>1.1034402088707798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34B-4526-9848-88341016A803}"/>
            </c:ext>
          </c:extLst>
        </c:ser>
        <c:ser>
          <c:idx val="3"/>
          <c:order val="3"/>
          <c:tx>
            <c:strRef>
              <c:f>[5]Data!$E$8</c:f>
              <c:strCache>
                <c:ptCount val="1"/>
                <c:pt idx="0">
                  <c:v>Lavado de suelo</c:v>
                </c:pt>
              </c:strCache>
            </c:strRef>
          </c:tx>
          <c:spPr>
            <a:solidFill>
              <a:srgbClr val="EAC1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[5]Data!$A$9:$A$24</c:f>
              <c:strCache>
                <c:ptCount val="16"/>
                <c:pt idx="0">
                  <c:v>Cambio climático</c:v>
                </c:pt>
                <c:pt idx="1">
                  <c:v>Agotamiento del ozono</c:v>
                </c:pt>
                <c:pt idx="2">
                  <c:v>Toxicidad humana, efectos no cancerígenos</c:v>
                </c:pt>
                <c:pt idx="3">
                  <c:v>Toxicidad humana, efectos cancerígenos</c:v>
                </c:pt>
                <c:pt idx="4">
                  <c:v>Material particulado</c:v>
                </c:pt>
                <c:pt idx="5">
                  <c:v>Radiación ionizante para la salud humana</c:v>
                </c:pt>
                <c:pt idx="6">
                  <c:v>Ecosistemas de radiación ionizante (provisional)</c:v>
                </c:pt>
                <c:pt idx="7">
                  <c:v>Formación de ozono fotoquímico</c:v>
                </c:pt>
                <c:pt idx="8">
                  <c:v>Acidificación</c:v>
                </c:pt>
                <c:pt idx="9">
                  <c:v>Eutrofización terrestre</c:v>
                </c:pt>
                <c:pt idx="10">
                  <c:v>Eutrofización de agua dulce</c:v>
                </c:pt>
                <c:pt idx="11">
                  <c:v>Eutrofización marina</c:v>
                </c:pt>
                <c:pt idx="12">
                  <c:v>Ecotoxicidad de agua dulce</c:v>
                </c:pt>
                <c:pt idx="13">
                  <c:v>Uso de suelo</c:v>
                </c:pt>
                <c:pt idx="14">
                  <c:v>Agotamiento de los recursos hídricos</c:v>
                </c:pt>
                <c:pt idx="15">
                  <c:v>Agotamiendo de recursos minerales, fósiles y renovables</c:v>
                </c:pt>
              </c:strCache>
            </c:strRef>
          </c:cat>
          <c:val>
            <c:numRef>
              <c:f>[5]Data!$E$9:$E$24</c:f>
              <c:numCache>
                <c:formatCode>General</c:formatCode>
                <c:ptCount val="16"/>
                <c:pt idx="0">
                  <c:v>1.0546039565083416</c:v>
                </c:pt>
                <c:pt idx="1">
                  <c:v>7.2879155918539135E-2</c:v>
                </c:pt>
                <c:pt idx="2">
                  <c:v>0.54217937130465443</c:v>
                </c:pt>
                <c:pt idx="3">
                  <c:v>1.7010811690116285</c:v>
                </c:pt>
                <c:pt idx="4">
                  <c:v>1.5597599000981146</c:v>
                </c:pt>
                <c:pt idx="5">
                  <c:v>0.46916688274679175</c:v>
                </c:pt>
                <c:pt idx="6">
                  <c:v>0</c:v>
                </c:pt>
                <c:pt idx="7">
                  <c:v>1.8318121822943947</c:v>
                </c:pt>
                <c:pt idx="8">
                  <c:v>1.0877534032367173</c:v>
                </c:pt>
                <c:pt idx="9">
                  <c:v>1.1460449706321865</c:v>
                </c:pt>
                <c:pt idx="10">
                  <c:v>6.0290788631947013E-2</c:v>
                </c:pt>
                <c:pt idx="11">
                  <c:v>1.1003308944228338</c:v>
                </c:pt>
                <c:pt idx="12">
                  <c:v>0.45769189302531177</c:v>
                </c:pt>
                <c:pt idx="13">
                  <c:v>2.4887081833693682E-2</c:v>
                </c:pt>
                <c:pt idx="14">
                  <c:v>0.41298380162526821</c:v>
                </c:pt>
                <c:pt idx="15">
                  <c:v>0.28928810532185123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34B-4526-9848-88341016A803}"/>
            </c:ext>
          </c:extLst>
        </c:ser>
        <c:ser>
          <c:idx val="4"/>
          <c:order val="4"/>
          <c:tx>
            <c:strRef>
              <c:f>[5]Data!$F$8</c:f>
              <c:strCache>
                <c:ptCount val="1"/>
                <c:pt idx="0">
                  <c:v>Taponamiento</c:v>
                </c:pt>
              </c:strCache>
            </c:strRef>
          </c:tx>
          <c:spPr>
            <a:solidFill>
              <a:srgbClr val="FF9999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[5]Data!$A$9:$A$24</c:f>
              <c:strCache>
                <c:ptCount val="16"/>
                <c:pt idx="0">
                  <c:v>Cambio climático</c:v>
                </c:pt>
                <c:pt idx="1">
                  <c:v>Agotamiento del ozono</c:v>
                </c:pt>
                <c:pt idx="2">
                  <c:v>Toxicidad humana, efectos no cancerígenos</c:v>
                </c:pt>
                <c:pt idx="3">
                  <c:v>Toxicidad humana, efectos cancerígenos</c:v>
                </c:pt>
                <c:pt idx="4">
                  <c:v>Material particulado</c:v>
                </c:pt>
                <c:pt idx="5">
                  <c:v>Radiación ionizante para la salud humana</c:v>
                </c:pt>
                <c:pt idx="6">
                  <c:v>Ecosistemas de radiación ionizante (provisional)</c:v>
                </c:pt>
                <c:pt idx="7">
                  <c:v>Formación de ozono fotoquímico</c:v>
                </c:pt>
                <c:pt idx="8">
                  <c:v>Acidificación</c:v>
                </c:pt>
                <c:pt idx="9">
                  <c:v>Eutrofización terrestre</c:v>
                </c:pt>
                <c:pt idx="10">
                  <c:v>Eutrofización de agua dulce</c:v>
                </c:pt>
                <c:pt idx="11">
                  <c:v>Eutrofización marina</c:v>
                </c:pt>
                <c:pt idx="12">
                  <c:v>Ecotoxicidad de agua dulce</c:v>
                </c:pt>
                <c:pt idx="13">
                  <c:v>Uso de suelo</c:v>
                </c:pt>
                <c:pt idx="14">
                  <c:v>Agotamiento de los recursos hídricos</c:v>
                </c:pt>
                <c:pt idx="15">
                  <c:v>Agotamiendo de recursos minerales, fósiles y renovables</c:v>
                </c:pt>
              </c:strCache>
            </c:strRef>
          </c:cat>
          <c:val>
            <c:numRef>
              <c:f>[5]Data!$F$9:$F$24</c:f>
              <c:numCache>
                <c:formatCode>General</c:formatCode>
                <c:ptCount val="16"/>
                <c:pt idx="0">
                  <c:v>-5.946848132352609</c:v>
                </c:pt>
                <c:pt idx="1">
                  <c:v>-2.5678144465724269</c:v>
                </c:pt>
                <c:pt idx="2">
                  <c:v>-5.6632856979568098</c:v>
                </c:pt>
                <c:pt idx="3">
                  <c:v>-2.6649836817481893</c:v>
                </c:pt>
                <c:pt idx="4">
                  <c:v>-15.031777146267723</c:v>
                </c:pt>
                <c:pt idx="5">
                  <c:v>-16.735260267122325</c:v>
                </c:pt>
                <c:pt idx="6">
                  <c:v>0</c:v>
                </c:pt>
                <c:pt idx="7">
                  <c:v>-7.9674408994988299</c:v>
                </c:pt>
                <c:pt idx="8">
                  <c:v>-12.845128986916144</c:v>
                </c:pt>
                <c:pt idx="9">
                  <c:v>-3.2610190163371207</c:v>
                </c:pt>
                <c:pt idx="10">
                  <c:v>-0.35230107760043805</c:v>
                </c:pt>
                <c:pt idx="11">
                  <c:v>-3.0817108017792791</c:v>
                </c:pt>
                <c:pt idx="12">
                  <c:v>-3.4117754790480697</c:v>
                </c:pt>
                <c:pt idx="13">
                  <c:v>-3.3146439436052673E-2</c:v>
                </c:pt>
                <c:pt idx="14">
                  <c:v>-0.62846660280148181</c:v>
                </c:pt>
                <c:pt idx="15">
                  <c:v>-0.94757647648747811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34B-4526-9848-88341016A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8406368"/>
        <c:axId val="9484150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[5]Data!$B$8</c15:sqref>
                        </c15:formulaRef>
                      </c:ext>
                    </c:extLst>
                    <c:strCache>
                      <c:ptCount val="1"/>
                      <c:pt idx="0">
                        <c:v>Escenario 1 - con actuación - suma de tareas (ud)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[5]Data!$A$9:$A$24</c15:sqref>
                        </c15:formulaRef>
                      </c:ext>
                    </c:extLst>
                    <c:strCache>
                      <c:ptCount val="16"/>
                      <c:pt idx="0">
                        <c:v>Cambio climático</c:v>
                      </c:pt>
                      <c:pt idx="1">
                        <c:v>Agotamiento del ozono</c:v>
                      </c:pt>
                      <c:pt idx="2">
                        <c:v>Toxicidad humana, efectos no cancerígenos</c:v>
                      </c:pt>
                      <c:pt idx="3">
                        <c:v>Toxicidad humana, efectos cancerígenos</c:v>
                      </c:pt>
                      <c:pt idx="4">
                        <c:v>Material particulado</c:v>
                      </c:pt>
                      <c:pt idx="5">
                        <c:v>Radiación ionizante para la salud humana</c:v>
                      </c:pt>
                      <c:pt idx="6">
                        <c:v>Ecosistemas de radiación ionizante (provisional)</c:v>
                      </c:pt>
                      <c:pt idx="7">
                        <c:v>Formación de ozono fotoquímico</c:v>
                      </c:pt>
                      <c:pt idx="8">
                        <c:v>Acidificación</c:v>
                      </c:pt>
                      <c:pt idx="9">
                        <c:v>Eutrofización terrestre</c:v>
                      </c:pt>
                      <c:pt idx="10">
                        <c:v>Eutrofización de agua dulce</c:v>
                      </c:pt>
                      <c:pt idx="11">
                        <c:v>Eutrofización marina</c:v>
                      </c:pt>
                      <c:pt idx="12">
                        <c:v>Ecotoxicidad de agua dulce</c:v>
                      </c:pt>
                      <c:pt idx="13">
                        <c:v>Uso de suelo</c:v>
                      </c:pt>
                      <c:pt idx="14">
                        <c:v>Agotamiento de los recursos hídricos</c:v>
                      </c:pt>
                      <c:pt idx="15">
                        <c:v>Agotamiendo de recursos minerales, fósiles y renovables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[5]Data!$B$9:$B$24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-2.1279715029093111</c:v>
                      </c:pt>
                      <c:pt idx="1">
                        <c:v>-2.4234838273277117</c:v>
                      </c:pt>
                      <c:pt idx="2">
                        <c:v>-3.3294863687989493</c:v>
                      </c:pt>
                      <c:pt idx="3">
                        <c:v>12.551430540877094</c:v>
                      </c:pt>
                      <c:pt idx="4">
                        <c:v>-10.683478058833986</c:v>
                      </c:pt>
                      <c:pt idx="5">
                        <c:v>-15.972123484512338</c:v>
                      </c:pt>
                      <c:pt idx="6">
                        <c:v>0</c:v>
                      </c:pt>
                      <c:pt idx="7">
                        <c:v>-3.8025573117376155</c:v>
                      </c:pt>
                      <c:pt idx="8">
                        <c:v>-9.9286368888513543</c:v>
                      </c:pt>
                      <c:pt idx="9">
                        <c:v>-0.94331728351165367</c:v>
                      </c:pt>
                      <c:pt idx="10">
                        <c:v>0.11373657094129846</c:v>
                      </c:pt>
                      <c:pt idx="11">
                        <c:v>-0.8706196598358078</c:v>
                      </c:pt>
                      <c:pt idx="12">
                        <c:v>-0.44401302772229956</c:v>
                      </c:pt>
                      <c:pt idx="13">
                        <c:v>1.3031031190080165E-2</c:v>
                      </c:pt>
                      <c:pt idx="14">
                        <c:v>-4.2118708715155329E-3</c:v>
                      </c:pt>
                      <c:pt idx="15">
                        <c:v>-0.39929191922443596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0-834B-4526-9848-88341016A803}"/>
                  </c:ext>
                </c:extLst>
              </c15:ser>
            </c15:filteredBarSeries>
          </c:ext>
        </c:extLst>
      </c:barChart>
      <c:catAx>
        <c:axId val="948406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C"/>
          </a:p>
        </c:txPr>
        <c:crossAx val="948415072"/>
        <c:crosses val="autoZero"/>
        <c:auto val="1"/>
        <c:lblAlgn val="ctr"/>
        <c:lblOffset val="100"/>
        <c:noMultiLvlLbl val="0"/>
      </c:catAx>
      <c:valAx>
        <c:axId val="948415072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C"/>
          </a:p>
        </c:txPr>
        <c:crossAx val="948406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144469558115456"/>
          <c:y val="5.5399796847969272E-2"/>
          <c:w val="0.23347918783654167"/>
          <c:h val="0.37365887995574515"/>
        </c:manualLayout>
      </c:layout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119913837990361E-2"/>
          <c:y val="2.2264693783972334E-2"/>
          <c:w val="0.64037223803011345"/>
          <c:h val="0.9010022502062623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'EIA POR FASE'!$A$31</c:f>
              <c:strCache>
                <c:ptCount val="1"/>
                <c:pt idx="0">
                  <c:v>Cambio climático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'EIA POR FASE'!$B$30:$E$30</c:f>
              <c:strCache>
                <c:ptCount val="4"/>
                <c:pt idx="0">
                  <c:v>Desbroce</c:v>
                </c:pt>
                <c:pt idx="1">
                  <c:v>Construcción accesos</c:v>
                </c:pt>
                <c:pt idx="2">
                  <c:v>Lavado de suelo</c:v>
                </c:pt>
                <c:pt idx="3">
                  <c:v>Taponamiento</c:v>
                </c:pt>
              </c:strCache>
            </c:strRef>
          </c:cat>
          <c:val>
            <c:numRef>
              <c:f>'EIA POR FASE'!$B$31:$E$31</c:f>
              <c:numCache>
                <c:formatCode>0.####</c:formatCode>
                <c:ptCount val="4"/>
                <c:pt idx="0">
                  <c:v>6.6844124090523023</c:v>
                </c:pt>
                <c:pt idx="1">
                  <c:v>2.7642726729349563</c:v>
                </c:pt>
                <c:pt idx="2">
                  <c:v>1.0546039565083416</c:v>
                </c:pt>
                <c:pt idx="3" formatCode="#">
                  <c:v>-5.946848132352609</c:v>
                </c:pt>
              </c:numCache>
            </c:numRef>
          </c:val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0-834B-4526-9848-88341016A803}"/>
            </c:ext>
          </c:extLst>
        </c:ser>
        <c:ser>
          <c:idx val="1"/>
          <c:order val="1"/>
          <c:tx>
            <c:strRef>
              <c:f>'EIA POR FASE'!$A$32</c:f>
              <c:strCache>
                <c:ptCount val="1"/>
                <c:pt idx="0">
                  <c:v>Agotamiento del ozono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'EIA POR FASE'!$B$30:$E$30</c:f>
              <c:strCache>
                <c:ptCount val="4"/>
                <c:pt idx="0">
                  <c:v>Desbroce</c:v>
                </c:pt>
                <c:pt idx="1">
                  <c:v>Construcción accesos</c:v>
                </c:pt>
                <c:pt idx="2">
                  <c:v>Lavado de suelo</c:v>
                </c:pt>
                <c:pt idx="3">
                  <c:v>Taponamiento</c:v>
                </c:pt>
              </c:strCache>
            </c:strRef>
          </c:cat>
          <c:val>
            <c:numRef>
              <c:f>'EIA POR FASE'!$B$32:$E$32</c:f>
              <c:numCache>
                <c:formatCode>0.####</c:formatCode>
                <c:ptCount val="4"/>
                <c:pt idx="0">
                  <c:v>2.6248761415742501</c:v>
                </c:pt>
                <c:pt idx="1">
                  <c:v>7.1451463326175982E-2</c:v>
                </c:pt>
                <c:pt idx="2">
                  <c:v>7.2879155918539135E-2</c:v>
                </c:pt>
                <c:pt idx="3" formatCode="#">
                  <c:v>-2.5678144465724269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34B-4526-9848-88341016A803}"/>
            </c:ext>
          </c:extLst>
        </c:ser>
        <c:ser>
          <c:idx val="2"/>
          <c:order val="2"/>
          <c:tx>
            <c:strRef>
              <c:f>'EIA POR FASE'!$A$33</c:f>
              <c:strCache>
                <c:ptCount val="1"/>
                <c:pt idx="0">
                  <c:v>Toxicidad humana, efectos no cancerígenos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'EIA POR FASE'!$B$30:$E$30</c:f>
              <c:strCache>
                <c:ptCount val="4"/>
                <c:pt idx="0">
                  <c:v>Desbroce</c:v>
                </c:pt>
                <c:pt idx="1">
                  <c:v>Construcción accesos</c:v>
                </c:pt>
                <c:pt idx="2">
                  <c:v>Lavado de suelo</c:v>
                </c:pt>
                <c:pt idx="3">
                  <c:v>Taponamiento</c:v>
                </c:pt>
              </c:strCache>
            </c:strRef>
          </c:cat>
          <c:val>
            <c:numRef>
              <c:f>'EIA POR FASE'!$B$33:$E$33</c:f>
              <c:numCache>
                <c:formatCode>0.####</c:formatCode>
                <c:ptCount val="4"/>
                <c:pt idx="0">
                  <c:v>5.9516037750551529</c:v>
                </c:pt>
                <c:pt idx="1">
                  <c:v>1.7916199578532059</c:v>
                </c:pt>
                <c:pt idx="2">
                  <c:v>0.54217937130465443</c:v>
                </c:pt>
                <c:pt idx="3" formatCode="#">
                  <c:v>-5.6632856979568098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34B-4526-9848-88341016A803}"/>
            </c:ext>
          </c:extLst>
        </c:ser>
        <c:ser>
          <c:idx val="3"/>
          <c:order val="3"/>
          <c:tx>
            <c:strRef>
              <c:f>'EIA POR FASE'!$A$34</c:f>
              <c:strCache>
                <c:ptCount val="1"/>
                <c:pt idx="0">
                  <c:v>Toxicidad humana, efectos cancerígenos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'EIA POR FASE'!$B$30:$E$30</c:f>
              <c:strCache>
                <c:ptCount val="4"/>
                <c:pt idx="0">
                  <c:v>Desbroce</c:v>
                </c:pt>
                <c:pt idx="1">
                  <c:v>Construcción accesos</c:v>
                </c:pt>
                <c:pt idx="2">
                  <c:v>Lavado de suelo</c:v>
                </c:pt>
                <c:pt idx="3">
                  <c:v>Taponamiento</c:v>
                </c:pt>
              </c:strCache>
            </c:strRef>
          </c:cat>
          <c:val>
            <c:numRef>
              <c:f>'EIA POR FASE'!$B$34:$E$34</c:f>
              <c:numCache>
                <c:formatCode>0.####</c:formatCode>
                <c:ptCount val="4"/>
                <c:pt idx="0">
                  <c:v>3.1353185315242844</c:v>
                </c:pt>
                <c:pt idx="1">
                  <c:v>13.515333053613656</c:v>
                </c:pt>
                <c:pt idx="2" formatCode="0.###">
                  <c:v>1.7010811690116285</c:v>
                </c:pt>
                <c:pt idx="3" formatCode="#">
                  <c:v>-2.6649836817481893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34B-4526-9848-88341016A803}"/>
            </c:ext>
          </c:extLst>
        </c:ser>
        <c:ser>
          <c:idx val="4"/>
          <c:order val="4"/>
          <c:tx>
            <c:strRef>
              <c:f>'EIA POR FASE'!$A$35</c:f>
              <c:strCache>
                <c:ptCount val="1"/>
                <c:pt idx="0">
                  <c:v>Material particulado</c:v>
                </c:pt>
              </c:strCache>
            </c:strRef>
          </c:tx>
          <c:spPr>
            <a:solidFill>
              <a:srgbClr val="FF3399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'EIA POR FASE'!$B$30:$E$30</c:f>
              <c:strCache>
                <c:ptCount val="4"/>
                <c:pt idx="0">
                  <c:v>Desbroce</c:v>
                </c:pt>
                <c:pt idx="1">
                  <c:v>Construcción accesos</c:v>
                </c:pt>
                <c:pt idx="2">
                  <c:v>Lavado de suelo</c:v>
                </c:pt>
                <c:pt idx="3">
                  <c:v>Taponamiento</c:v>
                </c:pt>
              </c:strCache>
            </c:strRef>
          </c:cat>
          <c:val>
            <c:numRef>
              <c:f>'EIA POR FASE'!$B$35:$E$35</c:f>
              <c:numCache>
                <c:formatCode>0.####</c:formatCode>
                <c:ptCount val="4"/>
                <c:pt idx="0">
                  <c:v>15.880444557699889</c:v>
                </c:pt>
                <c:pt idx="1">
                  <c:v>2.7885391873356227</c:v>
                </c:pt>
                <c:pt idx="2">
                  <c:v>1.5597599000981146</c:v>
                </c:pt>
                <c:pt idx="3" formatCode="#">
                  <c:v>-15.031777146267723</c:v>
                </c:pt>
              </c:numCache>
            </c:numRef>
          </c:val>
        </c:ser>
        <c:ser>
          <c:idx val="5"/>
          <c:order val="5"/>
          <c:tx>
            <c:strRef>
              <c:f>'EIA POR FASE'!$A$36</c:f>
              <c:strCache>
                <c:ptCount val="1"/>
                <c:pt idx="0">
                  <c:v>Radiación ionizante para la salud humana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'EIA POR FASE'!$B$30:$E$30</c:f>
              <c:strCache>
                <c:ptCount val="4"/>
                <c:pt idx="0">
                  <c:v>Desbroce</c:v>
                </c:pt>
                <c:pt idx="1">
                  <c:v>Construcción accesos</c:v>
                </c:pt>
                <c:pt idx="2">
                  <c:v>Lavado de suelo</c:v>
                </c:pt>
                <c:pt idx="3">
                  <c:v>Taponamiento</c:v>
                </c:pt>
              </c:strCache>
            </c:strRef>
          </c:cat>
          <c:val>
            <c:numRef>
              <c:f>'EIA POR FASE'!$B$36:$E$36</c:f>
              <c:numCache>
                <c:formatCode>0.####</c:formatCode>
                <c:ptCount val="4"/>
                <c:pt idx="0">
                  <c:v>17.107106460787119</c:v>
                </c:pt>
                <c:pt idx="1">
                  <c:v>0.29396989986319511</c:v>
                </c:pt>
                <c:pt idx="2">
                  <c:v>0.46916688274679175</c:v>
                </c:pt>
                <c:pt idx="3" formatCode="#">
                  <c:v>-16.735260267122325</c:v>
                </c:pt>
              </c:numCache>
            </c:numRef>
          </c:val>
        </c:ser>
        <c:ser>
          <c:idx val="6"/>
          <c:order val="6"/>
          <c:tx>
            <c:strRef>
              <c:f>'EIA POR FASE'!$A$37</c:f>
              <c:strCache>
                <c:ptCount val="1"/>
                <c:pt idx="0">
                  <c:v>Ecosistemas de radiación ionizante (provisional)</c:v>
                </c:pt>
              </c:strCache>
            </c:strRef>
          </c:tx>
          <c:invertIfNegative val="0"/>
          <c:cat>
            <c:strRef>
              <c:f>'EIA POR FASE'!$B$30:$E$30</c:f>
              <c:strCache>
                <c:ptCount val="4"/>
                <c:pt idx="0">
                  <c:v>Desbroce</c:v>
                </c:pt>
                <c:pt idx="1">
                  <c:v>Construcción accesos</c:v>
                </c:pt>
                <c:pt idx="2">
                  <c:v>Lavado de suelo</c:v>
                </c:pt>
                <c:pt idx="3">
                  <c:v>Taponamiento</c:v>
                </c:pt>
              </c:strCache>
            </c:strRef>
          </c:cat>
          <c:val>
            <c:numRef>
              <c:f>'EIA POR FASE'!$B$37:$E$37</c:f>
              <c:numCache>
                <c:formatCode>0.####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7"/>
          <c:order val="7"/>
          <c:tx>
            <c:strRef>
              <c:f>'EIA POR FASE'!$A$38</c:f>
              <c:strCache>
                <c:ptCount val="1"/>
                <c:pt idx="0">
                  <c:v>Formación de ozono fotoquímico</c:v>
                </c:pt>
              </c:strCache>
            </c:strRef>
          </c:tx>
          <c:spPr>
            <a:solidFill>
              <a:srgbClr val="FF99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'EIA POR FASE'!$B$30:$E$30</c:f>
              <c:strCache>
                <c:ptCount val="4"/>
                <c:pt idx="0">
                  <c:v>Desbroce</c:v>
                </c:pt>
                <c:pt idx="1">
                  <c:v>Construcción accesos</c:v>
                </c:pt>
                <c:pt idx="2">
                  <c:v>Lavado de suelo</c:v>
                </c:pt>
                <c:pt idx="3">
                  <c:v>Taponamiento</c:v>
                </c:pt>
              </c:strCache>
            </c:strRef>
          </c:cat>
          <c:val>
            <c:numRef>
              <c:f>'EIA POR FASE'!$B$38:$E$38</c:f>
              <c:numCache>
                <c:formatCode>0.###</c:formatCode>
                <c:ptCount val="4"/>
                <c:pt idx="0" formatCode="0.####">
                  <c:v>9.1496209399989912</c:v>
                </c:pt>
                <c:pt idx="1">
                  <c:v>2.33307140546682</c:v>
                </c:pt>
                <c:pt idx="2" formatCode="0.####">
                  <c:v>1.8318121822943947</c:v>
                </c:pt>
                <c:pt idx="3" formatCode="#">
                  <c:v>-7.9674408994988299</c:v>
                </c:pt>
              </c:numCache>
            </c:numRef>
          </c:val>
        </c:ser>
        <c:ser>
          <c:idx val="8"/>
          <c:order val="8"/>
          <c:tx>
            <c:strRef>
              <c:f>'EIA POR FASE'!$A$39</c:f>
              <c:strCache>
                <c:ptCount val="1"/>
                <c:pt idx="0">
                  <c:v>Acidificación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'EIA POR FASE'!$B$30:$E$30</c:f>
              <c:strCache>
                <c:ptCount val="4"/>
                <c:pt idx="0">
                  <c:v>Desbroce</c:v>
                </c:pt>
                <c:pt idx="1">
                  <c:v>Construcción accesos</c:v>
                </c:pt>
                <c:pt idx="2">
                  <c:v>Lavado de suelo</c:v>
                </c:pt>
                <c:pt idx="3">
                  <c:v>Taponamiento</c:v>
                </c:pt>
              </c:strCache>
            </c:strRef>
          </c:cat>
          <c:val>
            <c:numRef>
              <c:f>'EIA POR FASE'!$B$39:$E$39</c:f>
              <c:numCache>
                <c:formatCode>0.####</c:formatCode>
                <c:ptCount val="4"/>
                <c:pt idx="0">
                  <c:v>13.543988135825474</c:v>
                </c:pt>
                <c:pt idx="1">
                  <c:v>1.8287386948280728</c:v>
                </c:pt>
                <c:pt idx="2">
                  <c:v>1.0877534032367173</c:v>
                </c:pt>
                <c:pt idx="3" formatCode="#">
                  <c:v>-12.845128986916144</c:v>
                </c:pt>
              </c:numCache>
            </c:numRef>
          </c:val>
        </c:ser>
        <c:ser>
          <c:idx val="9"/>
          <c:order val="9"/>
          <c:tx>
            <c:strRef>
              <c:f>'EIA POR FASE'!$A$40</c:f>
              <c:strCache>
                <c:ptCount val="1"/>
                <c:pt idx="0">
                  <c:v>Eutrofización terrestre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'EIA POR FASE'!$B$30:$E$30</c:f>
              <c:strCache>
                <c:ptCount val="4"/>
                <c:pt idx="0">
                  <c:v>Desbroce</c:v>
                </c:pt>
                <c:pt idx="1">
                  <c:v>Construcción accesos</c:v>
                </c:pt>
                <c:pt idx="2">
                  <c:v>Lavado de suelo</c:v>
                </c:pt>
                <c:pt idx="3">
                  <c:v>Taponamiento</c:v>
                </c:pt>
              </c:strCache>
            </c:strRef>
          </c:cat>
          <c:val>
            <c:numRef>
              <c:f>'EIA POR FASE'!$B$40:$E$40</c:f>
              <c:numCache>
                <c:formatCode>0.####</c:formatCode>
                <c:ptCount val="4"/>
                <c:pt idx="0">
                  <c:v>4.0144966163526865</c:v>
                </c:pt>
                <c:pt idx="1">
                  <c:v>1.1716567621932805</c:v>
                </c:pt>
                <c:pt idx="2" formatCode="0.###">
                  <c:v>1.1460449706321865</c:v>
                </c:pt>
                <c:pt idx="3" formatCode="#">
                  <c:v>-3.2610190163371207</c:v>
                </c:pt>
              </c:numCache>
            </c:numRef>
          </c:val>
        </c:ser>
        <c:ser>
          <c:idx val="10"/>
          <c:order val="10"/>
          <c:tx>
            <c:strRef>
              <c:f>'EIA POR FASE'!$A$41</c:f>
              <c:strCache>
                <c:ptCount val="1"/>
                <c:pt idx="0">
                  <c:v>Eutrofización de agua dulce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'EIA POR FASE'!$B$30:$E$30</c:f>
              <c:strCache>
                <c:ptCount val="4"/>
                <c:pt idx="0">
                  <c:v>Desbroce</c:v>
                </c:pt>
                <c:pt idx="1">
                  <c:v>Construcción accesos</c:v>
                </c:pt>
                <c:pt idx="2">
                  <c:v>Lavado de suelo</c:v>
                </c:pt>
                <c:pt idx="3">
                  <c:v>Taponamiento</c:v>
                </c:pt>
              </c:strCache>
            </c:strRef>
          </c:cat>
          <c:val>
            <c:numRef>
              <c:f>'EIA POR FASE'!$B$41:$E$41</c:f>
              <c:numCache>
                <c:formatCode>0.####</c:formatCode>
                <c:ptCount val="4"/>
                <c:pt idx="0">
                  <c:v>0.3672254199760312</c:v>
                </c:pt>
                <c:pt idx="1">
                  <c:v>0.40574685990978948</c:v>
                </c:pt>
                <c:pt idx="2">
                  <c:v>6.0290788631947013E-2</c:v>
                </c:pt>
                <c:pt idx="3" formatCode="#">
                  <c:v>-0.35230107760043805</c:v>
                </c:pt>
              </c:numCache>
            </c:numRef>
          </c:val>
        </c:ser>
        <c:ser>
          <c:idx val="11"/>
          <c:order val="11"/>
          <c:tx>
            <c:strRef>
              <c:f>'EIA POR FASE'!$A$42</c:f>
              <c:strCache>
                <c:ptCount val="1"/>
                <c:pt idx="0">
                  <c:v>Eutrofización marina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'EIA POR FASE'!$B$30:$E$30</c:f>
              <c:strCache>
                <c:ptCount val="4"/>
                <c:pt idx="0">
                  <c:v>Desbroce</c:v>
                </c:pt>
                <c:pt idx="1">
                  <c:v>Construcción accesos</c:v>
                </c:pt>
                <c:pt idx="2">
                  <c:v>Lavado de suelo</c:v>
                </c:pt>
                <c:pt idx="3">
                  <c:v>Taponamiento</c:v>
                </c:pt>
              </c:strCache>
            </c:strRef>
          </c:cat>
          <c:val>
            <c:numRef>
              <c:f>'EIA POR FASE'!$B$42:$E$42</c:f>
              <c:numCache>
                <c:formatCode>0.####</c:formatCode>
                <c:ptCount val="4"/>
                <c:pt idx="0">
                  <c:v>3.7943493154841206</c:v>
                </c:pt>
                <c:pt idx="1">
                  <c:v>1.1107602475206375</c:v>
                </c:pt>
                <c:pt idx="2">
                  <c:v>1.1003308944228338</c:v>
                </c:pt>
                <c:pt idx="3" formatCode="#">
                  <c:v>-3.0817108017792791</c:v>
                </c:pt>
              </c:numCache>
            </c:numRef>
          </c:val>
        </c:ser>
        <c:ser>
          <c:idx val="12"/>
          <c:order val="12"/>
          <c:tx>
            <c:strRef>
              <c:f>'EIA POR FASE'!$A$43</c:f>
              <c:strCache>
                <c:ptCount val="1"/>
                <c:pt idx="0">
                  <c:v>Ecotoxicidad de agua dulce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'EIA POR FASE'!$B$30:$E$30</c:f>
              <c:strCache>
                <c:ptCount val="4"/>
                <c:pt idx="0">
                  <c:v>Desbroce</c:v>
                </c:pt>
                <c:pt idx="1">
                  <c:v>Construcción accesos</c:v>
                </c:pt>
                <c:pt idx="2">
                  <c:v>Lavado de suelo</c:v>
                </c:pt>
                <c:pt idx="3">
                  <c:v>Taponamiento</c:v>
                </c:pt>
              </c:strCache>
            </c:strRef>
          </c:cat>
          <c:val>
            <c:numRef>
              <c:f>'EIA POR FASE'!$B$43:$E$43</c:f>
              <c:numCache>
                <c:formatCode>0.##</c:formatCode>
                <c:ptCount val="4"/>
                <c:pt idx="0" formatCode="0.####">
                  <c:v>3.6187485399293262</c:v>
                </c:pt>
                <c:pt idx="1">
                  <c:v>2.5100705583004581</c:v>
                </c:pt>
                <c:pt idx="2" formatCode="0.####">
                  <c:v>0.45769189302531177</c:v>
                </c:pt>
                <c:pt idx="3" formatCode="#">
                  <c:v>-3.4117754790480697</c:v>
                </c:pt>
              </c:numCache>
            </c:numRef>
          </c:val>
        </c:ser>
        <c:ser>
          <c:idx val="13"/>
          <c:order val="13"/>
          <c:tx>
            <c:strRef>
              <c:f>'EIA POR FASE'!$A$44</c:f>
              <c:strCache>
                <c:ptCount val="1"/>
                <c:pt idx="0">
                  <c:v>Uso de suelo</c:v>
                </c:pt>
              </c:strCache>
            </c:strRef>
          </c:tx>
          <c:invertIfNegative val="0"/>
          <c:cat>
            <c:strRef>
              <c:f>'EIA POR FASE'!$B$30:$E$30</c:f>
              <c:strCache>
                <c:ptCount val="4"/>
                <c:pt idx="0">
                  <c:v>Desbroce</c:v>
                </c:pt>
                <c:pt idx="1">
                  <c:v>Construcción accesos</c:v>
                </c:pt>
                <c:pt idx="2">
                  <c:v>Lavado de suelo</c:v>
                </c:pt>
                <c:pt idx="3">
                  <c:v>Taponamiento</c:v>
                </c:pt>
              </c:strCache>
            </c:strRef>
          </c:cat>
          <c:val>
            <c:numRef>
              <c:f>'EIA POR FASE'!$B$44:$E$44</c:f>
              <c:numCache>
                <c:formatCode>0.####</c:formatCode>
                <c:ptCount val="4"/>
                <c:pt idx="0">
                  <c:v>4.4343816680404637E-2</c:v>
                </c:pt>
                <c:pt idx="1">
                  <c:v>2.129038879243916E-2</c:v>
                </c:pt>
                <c:pt idx="2">
                  <c:v>2.4887081833693682E-2</c:v>
                </c:pt>
                <c:pt idx="3" formatCode="#">
                  <c:v>-3.3146439436052673E-2</c:v>
                </c:pt>
              </c:numCache>
            </c:numRef>
          </c:val>
        </c:ser>
        <c:ser>
          <c:idx val="14"/>
          <c:order val="14"/>
          <c:tx>
            <c:strRef>
              <c:f>'EIA POR FASE'!$A$45</c:f>
              <c:strCache>
                <c:ptCount val="1"/>
                <c:pt idx="0">
                  <c:v>Agotamiento de los recursos hídricos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'EIA POR FASE'!$B$30:$E$30</c:f>
              <c:strCache>
                <c:ptCount val="4"/>
                <c:pt idx="0">
                  <c:v>Desbroce</c:v>
                </c:pt>
                <c:pt idx="1">
                  <c:v>Construcción accesos</c:v>
                </c:pt>
                <c:pt idx="2">
                  <c:v>Lavado de suelo</c:v>
                </c:pt>
                <c:pt idx="3">
                  <c:v>Taponamiento</c:v>
                </c:pt>
              </c:strCache>
            </c:strRef>
          </c:cat>
          <c:val>
            <c:numRef>
              <c:f>'EIA POR FASE'!$B$45:$E$45</c:f>
              <c:numCache>
                <c:formatCode>0.####</c:formatCode>
                <c:ptCount val="4"/>
                <c:pt idx="0">
                  <c:v>0.80755218420337449</c:v>
                </c:pt>
                <c:pt idx="1">
                  <c:v>0.21127093030469812</c:v>
                </c:pt>
                <c:pt idx="2">
                  <c:v>0.41298380162526821</c:v>
                </c:pt>
                <c:pt idx="3" formatCode="#">
                  <c:v>-0.62846660280148181</c:v>
                </c:pt>
              </c:numCache>
            </c:numRef>
          </c:val>
        </c:ser>
        <c:ser>
          <c:idx val="15"/>
          <c:order val="15"/>
          <c:tx>
            <c:strRef>
              <c:f>'EIA POR FASE'!$A$46</c:f>
              <c:strCache>
                <c:ptCount val="1"/>
                <c:pt idx="0">
                  <c:v>Agotamiendo de recursos minerales, fósiles y renovables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'EIA POR FASE'!$B$30:$E$30</c:f>
              <c:strCache>
                <c:ptCount val="4"/>
                <c:pt idx="0">
                  <c:v>Desbroce</c:v>
                </c:pt>
                <c:pt idx="1">
                  <c:v>Construcción accesos</c:v>
                </c:pt>
                <c:pt idx="2">
                  <c:v>Lavado de suelo</c:v>
                </c:pt>
                <c:pt idx="3">
                  <c:v>Taponamiento</c:v>
                </c:pt>
              </c:strCache>
            </c:strRef>
          </c:cat>
          <c:val>
            <c:numRef>
              <c:f>'EIA POR FASE'!$B$46:$E$46</c:f>
              <c:numCache>
                <c:formatCode>0.####</c:formatCode>
                <c:ptCount val="4"/>
                <c:pt idx="0">
                  <c:v>1.1034402088707798</c:v>
                </c:pt>
                <c:pt idx="1">
                  <c:v>0.25899645194119092</c:v>
                </c:pt>
                <c:pt idx="2">
                  <c:v>0.28928810532185123</c:v>
                </c:pt>
                <c:pt idx="3" formatCode="#">
                  <c:v>-0.94757647648747811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8404192"/>
        <c:axId val="948405824"/>
        <c:extLst/>
      </c:barChart>
      <c:catAx>
        <c:axId val="948404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1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C"/>
          </a:p>
        </c:txPr>
        <c:crossAx val="948405824"/>
        <c:crosses val="autoZero"/>
        <c:auto val="1"/>
        <c:lblAlgn val="ctr"/>
        <c:lblOffset val="100"/>
        <c:noMultiLvlLbl val="0"/>
      </c:catAx>
      <c:valAx>
        <c:axId val="948405824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C"/>
          </a:p>
        </c:txPr>
        <c:crossAx val="948404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041391468924"/>
          <c:y val="7.9196878497513456E-3"/>
          <c:w val="0.25861058358125433"/>
          <c:h val="0.99208030093682864"/>
        </c:manualLayout>
      </c:layout>
      <c:overlay val="0"/>
      <c:txPr>
        <a:bodyPr/>
        <a:lstStyle/>
        <a:p>
          <a:pPr>
            <a:defRPr sz="800" baseline="0">
              <a:latin typeface="Arial" panose="020B0604020202020204" pitchFamily="34" charset="0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ln>
      <a:solidFill>
        <a:schemeClr val="bg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}"/>
                <a:ea typeface="+mn-ea"/>
                <a:cs typeface="+mn-cs"/>
              </a:defRPr>
            </a:pPr>
            <a:r>
              <a:rPr lang="es-ES" sz="900" b="1">
                <a:latin typeface="Arial}"/>
              </a:rPr>
              <a:t>Agotamiento del ozono</a:t>
            </a:r>
          </a:p>
        </c:rich>
      </c:tx>
      <c:layout>
        <c:manualLayout>
          <c:xMode val="edge"/>
          <c:yMode val="edge"/>
          <c:x val="0.23404058045838044"/>
          <c:y val="1.12626374847239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}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35747466551335566"/>
          <c:y val="0.1621358504409931"/>
          <c:w val="0.57323739822559394"/>
          <c:h val="0.779090313970923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'Resultados EIA ACV_Caract'!$H$3</c:f>
              <c:strCache>
                <c:ptCount val="1"/>
                <c:pt idx="0">
                  <c:v>Escenario 0_Sin actuación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6.2991512847778239E-3"/>
                  <c:y val="3.5263593632788075E-2"/>
                </c:manualLayout>
              </c:layout>
              <c:tx>
                <c:rich>
                  <a:bodyPr/>
                  <a:lstStyle/>
                  <a:p>
                    <a:fld id="{E22965FE-AE20-41A2-9995-BDB78B1F6125}" type="VALUE">
                      <a:rPr lang="en-US" baseline="0" smtClean="0"/>
                      <a:pPr/>
                      <a:t>[VALOR]</a:t>
                    </a:fld>
                    <a:endParaRPr lang="es-EC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42992445283855"/>
                      <c:h val="0.11225503648277113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C"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'Resultados EIA ACV_Caract'!$H$5</c:f>
              <c:numCache>
                <c:formatCode>0.00E+00</c:formatCode>
                <c:ptCount val="1"/>
                <c:pt idx="0">
                  <c:v>5.5582970917594003E-2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96-4509-9D94-5588308563B6}"/>
            </c:ext>
          </c:extLst>
        </c:ser>
        <c:ser>
          <c:idx val="1"/>
          <c:order val="1"/>
          <c:tx>
            <c:strRef>
              <c:f>'Resultados EIA ACV_Caract'!$I$3</c:f>
              <c:strCache>
                <c:ptCount val="1"/>
                <c:pt idx="0">
                  <c:v>Escenario 1_Remediación ambiental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3.1494764470614375E-2"/>
                  <c:y val="1.1754685468857051E-2"/>
                </c:manualLayout>
              </c:layout>
              <c:tx>
                <c:rich>
                  <a:bodyPr/>
                  <a:lstStyle/>
                  <a:p>
                    <a:fld id="{6F495FDA-BFB9-468B-AE88-694AB69928AB}" type="VALUE">
                      <a:rPr lang="en-US" baseline="0" smtClean="0"/>
                      <a:pPr/>
                      <a:t>[VALOR]</a:t>
                    </a:fld>
                    <a:endParaRPr lang="es-EC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32663434221591"/>
                      <c:h val="0.11225503648277113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C"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'Resultados EIA ACV_Caract'!$I$5</c:f>
              <c:numCache>
                <c:formatCode>0.00E+00</c:formatCode>
                <c:ptCount val="1"/>
                <c:pt idx="0">
                  <c:v>4.3500729648117201E-3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9635856"/>
        <c:axId val="1029639664"/>
      </c:barChart>
      <c:catAx>
        <c:axId val="1029635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29639664"/>
        <c:crossesAt val="0"/>
        <c:auto val="1"/>
        <c:lblAlgn val="ctr"/>
        <c:lblOffset val="100"/>
        <c:noMultiLvlLbl val="0"/>
      </c:catAx>
      <c:valAx>
        <c:axId val="1029639664"/>
        <c:scaling>
          <c:orientation val="minMax"/>
          <c:max val="6.000000000000001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s-EC" sz="700" b="1" i="0" u="none" strike="noStrike" kern="1200" baseline="0" dirty="0" smtClean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700" b="1" i="0" u="none" strike="noStrike" kern="1200" baseline="0" dirty="0" smtClean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rPr>
                  <a:t>kg CFC</a:t>
                </a:r>
                <a:r>
                  <a:rPr lang="es-EC" sz="700" b="1" i="0" u="none" strike="noStrike" kern="1200" baseline="30000" dirty="0" smtClean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rPr>
                  <a:t>-11</a:t>
                </a:r>
                <a:r>
                  <a:rPr lang="es-EC" sz="700" b="1" i="0" u="none" strike="noStrike" kern="1200" baseline="0" dirty="0" smtClean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rPr>
                  <a:t> eq.</a:t>
                </a:r>
              </a:p>
            </c:rich>
          </c:tx>
          <c:layout>
            <c:manualLayout>
              <c:xMode val="edge"/>
              <c:yMode val="edge"/>
              <c:x val="1.2597806592918247E-2"/>
              <c:y val="0.327194826219609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s-EC" sz="700" b="1" i="0" u="none" strike="noStrike" kern="1200" baseline="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s-EC"/>
          </a:p>
        </c:txPr>
        <c:crossAx val="102963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>
          <a:lumMod val="65000"/>
          <a:lumOff val="35000"/>
        </a:schemeClr>
      </a:solidFill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9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Arial}"/>
                <a:ea typeface="+mn-ea"/>
                <a:cs typeface="+mn-cs"/>
              </a:defRPr>
            </a:pPr>
            <a:r>
              <a:rPr lang="en-US" sz="900" b="1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}"/>
                <a:ea typeface="+mn-ea"/>
                <a:cs typeface="+mn-cs"/>
              </a:rPr>
              <a:t>Formación</a:t>
            </a:r>
            <a:r>
              <a:rPr lang="en-US" sz="900" b="1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Arial}"/>
                <a:ea typeface="+mn-ea"/>
                <a:cs typeface="+mn-cs"/>
              </a:rPr>
              <a:t> de </a:t>
            </a:r>
            <a:r>
              <a:rPr lang="en-US" sz="900" b="1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}"/>
                <a:ea typeface="+mn-ea"/>
                <a:cs typeface="+mn-cs"/>
              </a:rPr>
              <a:t>ozono</a:t>
            </a:r>
            <a:r>
              <a:rPr lang="en-US" sz="900" b="1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Arial}"/>
                <a:ea typeface="+mn-ea"/>
                <a:cs typeface="+mn-cs"/>
              </a:rPr>
              <a:t> </a:t>
            </a:r>
            <a:r>
              <a:rPr lang="en-US" sz="900" b="1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}"/>
                <a:ea typeface="+mn-ea"/>
                <a:cs typeface="+mn-cs"/>
              </a:rPr>
              <a:t>fotoquímico</a:t>
            </a:r>
            <a:endParaRPr lang="en-US" sz="900" b="1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  <a:latin typeface="Arial}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2344461726474835"/>
          <c:y val="3.68971765899884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900" b="1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Arial}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20833939907060134"/>
          <c:y val="0.1888543816768897"/>
          <c:w val="0.72476190384976391"/>
          <c:h val="0.760091349499178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'Resultados EIA ACV_Caract'!$H$3</c:f>
              <c:strCache>
                <c:ptCount val="1"/>
                <c:pt idx="0">
                  <c:v>Escenario 0_Sin actuación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s-EC"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'Resultados EIA ACV_Caract'!$H$12</c:f>
              <c:numCache>
                <c:formatCode>#,##0.00</c:formatCode>
                <c:ptCount val="1"/>
                <c:pt idx="0">
                  <c:v>255.39553515356201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96-4509-9D94-5588308563B6}"/>
            </c:ext>
          </c:extLst>
        </c:ser>
        <c:ser>
          <c:idx val="1"/>
          <c:order val="1"/>
          <c:tx>
            <c:strRef>
              <c:f>'Resultados EIA ACV_Caract'!$I$3</c:f>
              <c:strCache>
                <c:ptCount val="1"/>
                <c:pt idx="0">
                  <c:v>Escenario 1_Remediación ambiental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2">
                  <a:lumMod val="85000"/>
                  <a:lumOff val="1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EC" sz="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'Resultados EIA ACV_Caract'!$I$12</c:f>
              <c:numCache>
                <c:formatCode>#,##0.00</c:formatCode>
                <c:ptCount val="1"/>
                <c:pt idx="0">
                  <c:v>169.50213609763699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9640752"/>
        <c:axId val="1029641296"/>
      </c:barChart>
      <c:catAx>
        <c:axId val="1029640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29641296"/>
        <c:crossesAt val="0"/>
        <c:auto val="1"/>
        <c:lblAlgn val="ctr"/>
        <c:lblOffset val="100"/>
        <c:noMultiLvlLbl val="0"/>
      </c:catAx>
      <c:valAx>
        <c:axId val="1029641296"/>
        <c:scaling>
          <c:orientation val="minMax"/>
          <c:max val="3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s-EC" sz="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en-US"/>
                  <a:t>kg NMVOC eq.</a:t>
                </a:r>
              </a:p>
            </c:rich>
          </c:tx>
          <c:layout>
            <c:manualLayout>
              <c:xMode val="edge"/>
              <c:yMode val="edge"/>
              <c:x val="2.5412885158354052E-2"/>
              <c:y val="0.354367789543851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s-EC" sz="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es-EC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C"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s-EC"/>
          </a:p>
        </c:txPr>
        <c:crossAx val="1029640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>
          <a:lumMod val="95000"/>
          <a:lumOff val="5000"/>
        </a:schemeClr>
      </a:solidFill>
    </a:ln>
    <a:effectLst/>
  </c:spPr>
  <c:txPr>
    <a:bodyPr/>
    <a:lstStyle/>
    <a:p>
      <a:pPr algn="ctr">
        <a:defRPr lang="es-EC" sz="700" b="0" i="0" u="none" strike="noStrike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+mn-cs"/>
        </a:defRPr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9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Arial}"/>
                <a:ea typeface="+mn-ea"/>
                <a:cs typeface="+mn-cs"/>
              </a:defRPr>
            </a:pPr>
            <a:r>
              <a:rPr lang="en-US" sz="9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Arial}"/>
                <a:ea typeface="+mn-ea"/>
                <a:cs typeface="+mn-cs"/>
              </a:rPr>
              <a:t>Uso de suelo</a:t>
            </a:r>
          </a:p>
        </c:rich>
      </c:tx>
      <c:layout>
        <c:manualLayout>
          <c:xMode val="edge"/>
          <c:yMode val="edge"/>
          <c:x val="0.32833649136965531"/>
          <c:y val="2.26032577576850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900" b="1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Arial}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'Resultados EIA ACV_Caract'!$H$3</c:f>
              <c:strCache>
                <c:ptCount val="1"/>
                <c:pt idx="0">
                  <c:v>Escenario 0_Sin actuación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5974917510347054E-2"/>
                  <c:y val="2.2611269687983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92670471068996"/>
                      <c:h val="8.6375730331957404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C"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'Resultados EIA ACV_Caract'!$H$18</c:f>
              <c:numCache>
                <c:formatCode>#,##0.00</c:formatCode>
                <c:ptCount val="1"/>
                <c:pt idx="0">
                  <c:v>2544.0484899385101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96-4509-9D94-5588308563B6}"/>
            </c:ext>
          </c:extLst>
        </c:ser>
        <c:ser>
          <c:idx val="1"/>
          <c:order val="1"/>
          <c:tx>
            <c:strRef>
              <c:f>'Resultados EIA ACV_Caract'!$I$3</c:f>
              <c:strCache>
                <c:ptCount val="1"/>
                <c:pt idx="0">
                  <c:v>Escenario 1_Remediación ambiental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277948118310137E-2"/>
                  <c:y val="1.7804289551873154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14697195804619"/>
                      <c:h val="8.6375730331957404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C"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'Resultados EIA ACV_Caract'!$I$18</c:f>
              <c:numCache>
                <c:formatCode>#,##0.00</c:formatCode>
                <c:ptCount val="1"/>
                <c:pt idx="0">
                  <c:v>4291.6334318237496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9629328"/>
        <c:axId val="1029631504"/>
      </c:barChart>
      <c:catAx>
        <c:axId val="1029629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29631504"/>
        <c:crossesAt val="0"/>
        <c:auto val="1"/>
        <c:lblAlgn val="ctr"/>
        <c:lblOffset val="100"/>
        <c:noMultiLvlLbl val="0"/>
      </c:catAx>
      <c:valAx>
        <c:axId val="1029631504"/>
        <c:scaling>
          <c:orientation val="minMax"/>
          <c:max val="4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US" sz="7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7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rPr>
                  <a:t>kg déficit 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US" sz="700" b="0" i="0" u="none" strike="noStrike" kern="120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EC" sz="700" b="0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29629328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9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Arial}"/>
                <a:ea typeface="+mn-ea"/>
                <a:cs typeface="+mn-cs"/>
              </a:defRPr>
            </a:pPr>
            <a:r>
              <a:rPr lang="en-US" sz="9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Arial}"/>
                <a:ea typeface="+mn-ea"/>
                <a:cs typeface="+mn-cs"/>
              </a:rPr>
              <a:t>Agotamiento de los recursos hídricos</a:t>
            </a:r>
          </a:p>
        </c:rich>
      </c:tx>
      <c:layout>
        <c:manualLayout>
          <c:xMode val="edge"/>
          <c:yMode val="edge"/>
          <c:x val="0.20381456343105261"/>
          <c:y val="3.02160985307249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900" b="1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Arial}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'Resultados EIA ACV_Caract'!$H$3</c:f>
              <c:strCache>
                <c:ptCount val="1"/>
                <c:pt idx="0">
                  <c:v>Escenario 0_Sin actuación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s-EC" sz="7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'Resultados EIA ACV_Caract'!$H$19</c:f>
              <c:numCache>
                <c:formatCode>#,##0.00</c:formatCode>
                <c:ptCount val="1"/>
                <c:pt idx="0">
                  <c:v>52.2938104932649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96-4509-9D94-5588308563B6}"/>
            </c:ext>
          </c:extLst>
        </c:ser>
        <c:ser>
          <c:idx val="1"/>
          <c:order val="1"/>
          <c:tx>
            <c:strRef>
              <c:f>'Resultados EIA ACV_Caract'!$I$3</c:f>
              <c:strCache>
                <c:ptCount val="1"/>
                <c:pt idx="0">
                  <c:v>Escenario 1_Remediación ambiental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s-EC" sz="7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'Resultados EIA ACV_Caract'!$I$19</c:f>
              <c:numCache>
                <c:formatCode>#,##0.00</c:formatCode>
                <c:ptCount val="1"/>
                <c:pt idx="0">
                  <c:v>65.391966383120305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9632048"/>
        <c:axId val="1029632592"/>
      </c:barChart>
      <c:catAx>
        <c:axId val="1029632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29632592"/>
        <c:crossesAt val="0"/>
        <c:auto val="1"/>
        <c:lblAlgn val="ctr"/>
        <c:lblOffset val="100"/>
        <c:noMultiLvlLbl val="0"/>
      </c:catAx>
      <c:valAx>
        <c:axId val="1029632592"/>
        <c:scaling>
          <c:orientation val="minMax"/>
          <c:max val="7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s-EC" sz="7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m3 eq. Agua</a:t>
                </a:r>
              </a:p>
            </c:rich>
          </c:tx>
          <c:layout>
            <c:manualLayout>
              <c:xMode val="edge"/>
              <c:yMode val="edge"/>
              <c:x val="6.2582652106755163E-2"/>
              <c:y val="0.394677128463384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s-EC" sz="700" b="0" i="0" u="none" strike="noStrike" kern="120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C" sz="700" b="0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2963204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 algn="ctr">
        <a:defRPr lang="es-EC" sz="700" b="0" i="0" u="none" strike="noStrike" kern="1200" baseline="0">
          <a:solidFill>
            <a:srgbClr val="000000">
              <a:lumMod val="65000"/>
              <a:lumOff val="35000"/>
            </a:srgbClr>
          </a:solidFill>
          <a:latin typeface="+mn-lt"/>
          <a:ea typeface="+mn-ea"/>
          <a:cs typeface="+mn-cs"/>
        </a:defRPr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9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Arial}"/>
                <a:ea typeface="+mn-ea"/>
                <a:cs typeface="+mn-cs"/>
              </a:defRPr>
            </a:pPr>
            <a:r>
              <a:rPr lang="en-US" sz="9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Arial}"/>
                <a:ea typeface="+mn-ea"/>
                <a:cs typeface="+mn-cs"/>
              </a:rPr>
              <a:t>Agotamiento de los recursos minerales, fósiles y renovables</a:t>
            </a:r>
          </a:p>
        </c:rich>
      </c:tx>
      <c:layout>
        <c:manualLayout>
          <c:xMode val="edge"/>
          <c:yMode val="edge"/>
          <c:x val="0.13914565048327968"/>
          <c:y val="3.02159409188452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900" b="1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Arial}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'Resultados EIA ACV_Caract'!$H$3</c:f>
              <c:strCache>
                <c:ptCount val="1"/>
                <c:pt idx="0">
                  <c:v>Escenario 0_Sin actuación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C" sz="7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'Resultados EIA ACV_Caract'!$H$20</c:f>
              <c:numCache>
                <c:formatCode>#,##0.00</c:formatCode>
                <c:ptCount val="1"/>
                <c:pt idx="0">
                  <c:v>9.6911956706361199E-2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96-4509-9D94-5588308563B6}"/>
            </c:ext>
          </c:extLst>
        </c:ser>
        <c:ser>
          <c:idx val="1"/>
          <c:order val="1"/>
          <c:tx>
            <c:strRef>
              <c:f>'Resultados EIA ACV_Caract'!$I$3</c:f>
              <c:strCache>
                <c:ptCount val="1"/>
                <c:pt idx="0">
                  <c:v>Escenario 1_Remediación ambiental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C" sz="7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'Resultados EIA ACV_Caract'!$I$20</c:f>
              <c:numCache>
                <c:formatCode>#,##0.00</c:formatCode>
                <c:ptCount val="1"/>
                <c:pt idx="0">
                  <c:v>7.1118904866211904E-2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9634224"/>
        <c:axId val="1029636944"/>
      </c:barChart>
      <c:catAx>
        <c:axId val="10296342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29636944"/>
        <c:crossesAt val="0"/>
        <c:auto val="1"/>
        <c:lblAlgn val="ctr"/>
        <c:lblOffset val="100"/>
        <c:noMultiLvlLbl val="0"/>
      </c:catAx>
      <c:valAx>
        <c:axId val="1029636944"/>
        <c:scaling>
          <c:orientation val="minMax"/>
          <c:max val="0.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US" sz="7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7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rPr>
                  <a:t>kg Sb eq.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US" sz="700" b="0" i="0" u="none" strike="noStrike" kern="120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EC" sz="700" b="0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29634224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>
          <a:lumMod val="85000"/>
          <a:lumOff val="15000"/>
        </a:schemeClr>
      </a:solidFill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9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Arial}"/>
                <a:ea typeface="+mn-ea"/>
                <a:cs typeface="+mn-cs"/>
              </a:defRPr>
            </a:pPr>
            <a:r>
              <a:rPr lang="en-US" sz="9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Arial}"/>
                <a:ea typeface="+mn-ea"/>
                <a:cs typeface="+mn-cs"/>
              </a:rPr>
              <a:t>Toxicidad humana, efectos no cancerígenos</a:t>
            </a:r>
          </a:p>
        </c:rich>
      </c:tx>
      <c:layout>
        <c:manualLayout>
          <c:xMode val="edge"/>
          <c:yMode val="edge"/>
          <c:x val="8.5737001444283964E-2"/>
          <c:y val="3.20584557753181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900" b="1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Arial}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31968124573460094"/>
          <c:y val="0.16861756577400727"/>
          <c:w val="0.61103081800434877"/>
          <c:h val="0.766732966693260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'Resultados EIA ACV_Caract'!$H$3</c:f>
              <c:strCache>
                <c:ptCount val="1"/>
                <c:pt idx="0">
                  <c:v>Escenario 0_Sin actuación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4798831881597249E-7"/>
                  <c:y val="3.526357731372901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0C21CD4-8A98-4459-A40C-00380BC821D9}" type="VALUE">
                      <a:rPr lang="en-US" sz="700" baseline="0" smtClean="0"/>
                      <a:pPr>
                        <a:defRPr sz="700"/>
                      </a:pPr>
                      <a:t>[VALOR]</a:t>
                    </a:fld>
                    <a:endParaRPr lang="es-EC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32663434221591"/>
                      <c:h val="0.1122549845341073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'Resultados EIA ACV_Caract'!$H$6</c:f>
              <c:numCache>
                <c:formatCode>0.00E+00</c:formatCode>
                <c:ptCount val="1"/>
                <c:pt idx="0">
                  <c:v>3.03708737691057E-3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96-4509-9D94-5588308563B6}"/>
            </c:ext>
          </c:extLst>
        </c:ser>
        <c:ser>
          <c:idx val="1"/>
          <c:order val="1"/>
          <c:tx>
            <c:strRef>
              <c:f>'Resultados EIA ACV_Caract'!$I$3</c:f>
              <c:strCache>
                <c:ptCount val="1"/>
                <c:pt idx="0">
                  <c:v>Escenario 1_Remediación ambiental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6399596473407717E-2"/>
                  <c:y val="-4.497002152822749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2D9E645-ECFC-4F55-A159-35A2F29FF1CC}" type="VALUE">
                      <a:rPr lang="en-US" sz="700" baseline="0" smtClean="0"/>
                      <a:pPr>
                        <a:defRPr sz="700"/>
                      </a:pPr>
                      <a:t>[VALOR]</a:t>
                    </a:fld>
                    <a:endParaRPr lang="es-EC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05036741949305"/>
                      <c:h val="8.764977666547577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'Resultados EIA ACV_Caract'!$I$6</c:f>
              <c:numCache>
                <c:formatCode>0.00E+00</c:formatCode>
                <c:ptCount val="1"/>
                <c:pt idx="0">
                  <c:v>1.3975904849193501E-3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7523424"/>
        <c:axId val="947519616"/>
      </c:barChart>
      <c:catAx>
        <c:axId val="947523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47519616"/>
        <c:crossesAt val="0"/>
        <c:auto val="1"/>
        <c:lblAlgn val="ctr"/>
        <c:lblOffset val="100"/>
        <c:noMultiLvlLbl val="0"/>
      </c:catAx>
      <c:valAx>
        <c:axId val="947519616"/>
        <c:scaling>
          <c:orientation val="minMax"/>
          <c:max val="3.3000000000000008E-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700" b="1" dirty="0" err="1" smtClean="0"/>
                  <a:t>CTUh</a:t>
                </a:r>
                <a:endParaRPr lang="es-EC" sz="700" b="1" dirty="0"/>
              </a:p>
            </c:rich>
          </c:tx>
          <c:layout>
            <c:manualLayout>
              <c:xMode val="edge"/>
              <c:yMode val="edge"/>
              <c:x val="6.2989032964591235E-3"/>
              <c:y val="0.42773929558458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EC"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s-EC"/>
          </a:p>
        </c:txPr>
        <c:crossAx val="94752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9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Arial}"/>
                <a:ea typeface="+mn-ea"/>
                <a:cs typeface="+mn-cs"/>
              </a:defRPr>
            </a:pPr>
            <a:r>
              <a:rPr lang="en-US" sz="900" b="1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}"/>
                <a:ea typeface="+mn-ea"/>
                <a:cs typeface="+mn-cs"/>
              </a:rPr>
              <a:t>Toxicidad</a:t>
            </a:r>
            <a:r>
              <a:rPr lang="en-US" sz="900" b="1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Arial}"/>
                <a:ea typeface="+mn-ea"/>
                <a:cs typeface="+mn-cs"/>
              </a:rPr>
              <a:t> </a:t>
            </a:r>
            <a:r>
              <a:rPr lang="en-US" sz="900" b="1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}"/>
                <a:ea typeface="+mn-ea"/>
                <a:cs typeface="+mn-cs"/>
              </a:rPr>
              <a:t>humana</a:t>
            </a:r>
            <a:r>
              <a:rPr lang="en-US" sz="900" b="1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Arial}"/>
                <a:ea typeface="+mn-ea"/>
                <a:cs typeface="+mn-cs"/>
              </a:rPr>
              <a:t>, </a:t>
            </a:r>
            <a:r>
              <a:rPr lang="en-US" sz="900" b="1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}"/>
                <a:ea typeface="+mn-ea"/>
                <a:cs typeface="+mn-cs"/>
              </a:rPr>
              <a:t>efectos</a:t>
            </a:r>
            <a:r>
              <a:rPr lang="en-US" sz="900" b="1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Arial}"/>
                <a:ea typeface="+mn-ea"/>
                <a:cs typeface="+mn-cs"/>
              </a:rPr>
              <a:t> </a:t>
            </a:r>
            <a:r>
              <a:rPr lang="en-US" sz="900" b="1" i="0" u="none" strike="noStrike" kern="1200" spc="0" baseline="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Arial}"/>
                <a:ea typeface="+mn-ea"/>
                <a:cs typeface="+mn-cs"/>
              </a:rPr>
              <a:t>cancerígenos</a:t>
            </a:r>
            <a:endParaRPr lang="en-US" sz="900" b="1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  <a:latin typeface="Arial}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0719015770913679"/>
          <c:y val="1.69449311973528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900" b="1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Arial}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30865775450237332"/>
          <c:y val="0.21740976091628283"/>
          <c:w val="0.62444354841799199"/>
          <c:h val="0.723816403495633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'Resultados EIA ACV_Caract'!$H$3</c:f>
              <c:strCache>
                <c:ptCount val="1"/>
                <c:pt idx="0">
                  <c:v>Escenario 0_Sin actuación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3.0408259235563864E-2"/>
                  <c:y val="5.87745570794174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93606074420847"/>
                      <c:h val="0.1122549845341073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C"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'Resultados EIA ACV_Caract'!$H$7</c:f>
              <c:numCache>
                <c:formatCode>0.00E+00</c:formatCode>
                <c:ptCount val="1"/>
                <c:pt idx="0">
                  <c:v>9.9678736759869195E-5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96-4509-9D94-5588308563B6}"/>
            </c:ext>
          </c:extLst>
        </c:ser>
        <c:ser>
          <c:idx val="1"/>
          <c:order val="1"/>
          <c:tx>
            <c:strRef>
              <c:f>'Resultados EIA ACV_Caract'!$I$3</c:f>
              <c:strCache>
                <c:ptCount val="1"/>
                <c:pt idx="0">
                  <c:v>Escenario 1_Remediación ambiental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181EAE8-FCC7-49C0-9046-8D33D576E8DD}" type="VALUE">
                      <a:rPr lang="en-US" baseline="0"/>
                      <a:pPr/>
                      <a:t>[VALOR]</a:t>
                    </a:fld>
                    <a:endParaRPr lang="es-EC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C"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'Resultados EIA ACV_Caract'!$I$7</c:f>
              <c:numCache>
                <c:formatCode>0.00E+00</c:formatCode>
                <c:ptCount val="1"/>
                <c:pt idx="0">
                  <c:v>5.78840420747444E-4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7526688"/>
        <c:axId val="947515264"/>
      </c:barChart>
      <c:catAx>
        <c:axId val="9475266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47515264"/>
        <c:crossesAt val="0"/>
        <c:auto val="1"/>
        <c:lblAlgn val="ctr"/>
        <c:lblOffset val="100"/>
        <c:noMultiLvlLbl val="0"/>
      </c:catAx>
      <c:valAx>
        <c:axId val="947515264"/>
        <c:scaling>
          <c:orientation val="minMax"/>
          <c:max val="6.0000000000000016E-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US" sz="700" b="1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700" b="1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rPr>
                  <a:t>CTUh</a:t>
                </a:r>
              </a:p>
            </c:rich>
          </c:tx>
          <c:layout>
            <c:manualLayout>
              <c:xMode val="edge"/>
              <c:yMode val="edge"/>
              <c:x val="1.2163399469024514E-2"/>
              <c:y val="0.384462082672110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US" sz="700" b="1" i="0" u="none" strike="noStrike" kern="120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EC"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s-EC"/>
          </a:p>
        </c:txPr>
        <c:crossAx val="94752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>
          <a:lumMod val="75000"/>
          <a:lumOff val="25000"/>
        </a:schemeClr>
      </a:solidFill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96C277-701B-41DA-A858-17DE5CBD0599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</dgm:pt>
    <dgm:pt modelId="{9A5B08B5-AD36-48A7-9018-4875F14BA39F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C" sz="1400" b="1" dirty="0" smtClean="0"/>
            <a:t>2005-2013</a:t>
          </a:r>
        </a:p>
        <a:p>
          <a:r>
            <a:rPr lang="es-EC" sz="1400" dirty="0" err="1" smtClean="0"/>
            <a:t>PEPDA</a:t>
          </a:r>
          <a:endParaRPr lang="es-EC" sz="1400" dirty="0" smtClean="0"/>
        </a:p>
        <a:p>
          <a:r>
            <a:rPr lang="es-EC" sz="1000" dirty="0" smtClean="0"/>
            <a:t>EP PETROECUADOR</a:t>
          </a:r>
          <a:endParaRPr lang="es-EC" sz="1000" dirty="0"/>
        </a:p>
      </dgm:t>
    </dgm:pt>
    <dgm:pt modelId="{53DB71F5-83F1-4CF0-BE36-C31410007A81}" type="parTrans" cxnId="{617FB832-A780-44DB-89A5-9CC764A4A326}">
      <dgm:prSet/>
      <dgm:spPr/>
      <dgm:t>
        <a:bodyPr/>
        <a:lstStyle/>
        <a:p>
          <a:endParaRPr lang="es-EC"/>
        </a:p>
      </dgm:t>
    </dgm:pt>
    <dgm:pt modelId="{97E00801-AA54-460C-B0FA-024923E8C3B4}" type="sibTrans" cxnId="{617FB832-A780-44DB-89A5-9CC764A4A326}">
      <dgm:prSet/>
      <dgm:spPr/>
      <dgm:t>
        <a:bodyPr/>
        <a:lstStyle/>
        <a:p>
          <a:endParaRPr lang="es-EC"/>
        </a:p>
      </dgm:t>
    </dgm:pt>
    <dgm:pt modelId="{5954AEFF-AE7D-443A-B6B2-8AD9E6CBA70A}">
      <dgm:prSet phldrT="[Texto]" custT="1"/>
      <dgm:spPr>
        <a:solidFill>
          <a:srgbClr val="CCECFF"/>
        </a:solidFill>
      </dgm:spPr>
      <dgm:t>
        <a:bodyPr/>
        <a:lstStyle/>
        <a:p>
          <a:r>
            <a:rPr lang="es-EC" sz="1400" b="1" dirty="0" smtClean="0"/>
            <a:t>2014-2020</a:t>
          </a:r>
        </a:p>
        <a:p>
          <a:r>
            <a:rPr lang="es-EC" sz="1400" dirty="0" smtClean="0"/>
            <a:t>PROYECTO AMAZONIA VIVA-</a:t>
          </a:r>
          <a:r>
            <a:rPr lang="es-EC" sz="1000" dirty="0" err="1" smtClean="0"/>
            <a:t>PETROAMAZONAS</a:t>
          </a:r>
          <a:r>
            <a:rPr lang="es-EC" sz="1000" dirty="0" smtClean="0"/>
            <a:t> EP</a:t>
          </a:r>
          <a:endParaRPr lang="es-EC" sz="1000" dirty="0"/>
        </a:p>
      </dgm:t>
    </dgm:pt>
    <dgm:pt modelId="{56FDD0C0-7303-4E35-A06A-ED55BD0EA185}" type="parTrans" cxnId="{B7BFF672-B807-4EB7-8BCF-9393E848961D}">
      <dgm:prSet/>
      <dgm:spPr/>
      <dgm:t>
        <a:bodyPr/>
        <a:lstStyle/>
        <a:p>
          <a:endParaRPr lang="es-EC"/>
        </a:p>
      </dgm:t>
    </dgm:pt>
    <dgm:pt modelId="{8185AB12-1E43-4DE8-AB4E-B83A97C36021}" type="sibTrans" cxnId="{B7BFF672-B807-4EB7-8BCF-9393E848961D}">
      <dgm:prSet/>
      <dgm:spPr/>
      <dgm:t>
        <a:bodyPr/>
        <a:lstStyle/>
        <a:p>
          <a:endParaRPr lang="es-EC"/>
        </a:p>
      </dgm:t>
    </dgm:pt>
    <dgm:pt modelId="{418153B7-FC22-40F2-8790-895501DAB1F1}">
      <dgm:prSet phldrT="[Texto]" custT="1"/>
      <dgm:spPr>
        <a:solidFill>
          <a:srgbClr val="FFFF99"/>
        </a:solidFill>
      </dgm:spPr>
      <dgm:t>
        <a:bodyPr/>
        <a:lstStyle/>
        <a:p>
          <a:r>
            <a:rPr lang="es-EC" sz="1400" b="1" dirty="0" smtClean="0"/>
            <a:t>2021</a:t>
          </a:r>
        </a:p>
        <a:p>
          <a:r>
            <a:rPr lang="es-EC" sz="1400" dirty="0" smtClean="0"/>
            <a:t>PROYECTO AMAZONIA VIVA-</a:t>
          </a:r>
        </a:p>
        <a:p>
          <a:r>
            <a:rPr lang="es-EC" sz="1000" dirty="0" smtClean="0"/>
            <a:t>EP PETROECUADOR</a:t>
          </a:r>
          <a:endParaRPr lang="es-EC" sz="1000" dirty="0"/>
        </a:p>
      </dgm:t>
    </dgm:pt>
    <dgm:pt modelId="{1CCF01A9-075E-43C9-8A82-71DD72CC55B6}" type="parTrans" cxnId="{5A6C317D-1EF4-479E-B435-183146318700}">
      <dgm:prSet/>
      <dgm:spPr/>
      <dgm:t>
        <a:bodyPr/>
        <a:lstStyle/>
        <a:p>
          <a:endParaRPr lang="es-EC"/>
        </a:p>
      </dgm:t>
    </dgm:pt>
    <dgm:pt modelId="{5180804F-09ED-4A59-B9B4-98755DC1BC3E}" type="sibTrans" cxnId="{5A6C317D-1EF4-479E-B435-183146318700}">
      <dgm:prSet/>
      <dgm:spPr/>
      <dgm:t>
        <a:bodyPr/>
        <a:lstStyle/>
        <a:p>
          <a:endParaRPr lang="es-EC"/>
        </a:p>
      </dgm:t>
    </dgm:pt>
    <dgm:pt modelId="{6A9C9589-7014-47A8-BDFC-B7D92F84E87A}" type="pres">
      <dgm:prSet presAssocID="{1396C277-701B-41DA-A858-17DE5CBD0599}" presName="Name0" presStyleCnt="0">
        <dgm:presLayoutVars>
          <dgm:dir/>
          <dgm:animLvl val="lvl"/>
          <dgm:resizeHandles val="exact"/>
        </dgm:presLayoutVars>
      </dgm:prSet>
      <dgm:spPr/>
    </dgm:pt>
    <dgm:pt modelId="{F06AE857-B4EA-4432-9F63-C6294A8B21FE}" type="pres">
      <dgm:prSet presAssocID="{9A5B08B5-AD36-48A7-9018-4875F14BA39F}" presName="parTxOnly" presStyleLbl="node1" presStyleIdx="0" presStyleCnt="3" custScaleX="101574" custScaleY="127546" custLinFactNeighborX="98768" custLinFactNeighborY="6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51E4DA-D6BE-44AF-995F-7F932C740F3D}" type="pres">
      <dgm:prSet presAssocID="{97E00801-AA54-460C-B0FA-024923E8C3B4}" presName="parTxOnlySpace" presStyleCnt="0"/>
      <dgm:spPr/>
    </dgm:pt>
    <dgm:pt modelId="{1F7145AA-E36E-4BF7-92E1-4E0EE7EBDFDF}" type="pres">
      <dgm:prSet presAssocID="{5954AEFF-AE7D-443A-B6B2-8AD9E6CBA70A}" presName="parTxOnly" presStyleLbl="node1" presStyleIdx="1" presStyleCnt="3" custScaleX="120420" custScaleY="1275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F7A001-3044-435D-9531-2AF4DB700683}" type="pres">
      <dgm:prSet presAssocID="{8185AB12-1E43-4DE8-AB4E-B83A97C36021}" presName="parTxOnlySpace" presStyleCnt="0"/>
      <dgm:spPr/>
    </dgm:pt>
    <dgm:pt modelId="{C13E7DE6-0229-4E8C-BB19-B052DFA5D252}" type="pres">
      <dgm:prSet presAssocID="{418153B7-FC22-40F2-8790-895501DAB1F1}" presName="parTxOnly" presStyleLbl="node1" presStyleIdx="2" presStyleCnt="3" custScaleX="119229" custScaleY="127546" custLinFactX="-1159" custLinFactNeighborX="-100000" custLinFactNeighborY="6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A6C317D-1EF4-479E-B435-183146318700}" srcId="{1396C277-701B-41DA-A858-17DE5CBD0599}" destId="{418153B7-FC22-40F2-8790-895501DAB1F1}" srcOrd="2" destOrd="0" parTransId="{1CCF01A9-075E-43C9-8A82-71DD72CC55B6}" sibTransId="{5180804F-09ED-4A59-B9B4-98755DC1BC3E}"/>
    <dgm:cxn modelId="{AD477D06-FDFF-4582-85F2-34CFF5E9EFC9}" type="presOf" srcId="{1396C277-701B-41DA-A858-17DE5CBD0599}" destId="{6A9C9589-7014-47A8-BDFC-B7D92F84E87A}" srcOrd="0" destOrd="0" presId="urn:microsoft.com/office/officeart/2005/8/layout/chevron1"/>
    <dgm:cxn modelId="{E64FA6B6-9DA6-481D-8FAD-C86646AECE39}" type="presOf" srcId="{9A5B08B5-AD36-48A7-9018-4875F14BA39F}" destId="{F06AE857-B4EA-4432-9F63-C6294A8B21FE}" srcOrd="0" destOrd="0" presId="urn:microsoft.com/office/officeart/2005/8/layout/chevron1"/>
    <dgm:cxn modelId="{B7BFF672-B807-4EB7-8BCF-9393E848961D}" srcId="{1396C277-701B-41DA-A858-17DE5CBD0599}" destId="{5954AEFF-AE7D-443A-B6B2-8AD9E6CBA70A}" srcOrd="1" destOrd="0" parTransId="{56FDD0C0-7303-4E35-A06A-ED55BD0EA185}" sibTransId="{8185AB12-1E43-4DE8-AB4E-B83A97C36021}"/>
    <dgm:cxn modelId="{617FB832-A780-44DB-89A5-9CC764A4A326}" srcId="{1396C277-701B-41DA-A858-17DE5CBD0599}" destId="{9A5B08B5-AD36-48A7-9018-4875F14BA39F}" srcOrd="0" destOrd="0" parTransId="{53DB71F5-83F1-4CF0-BE36-C31410007A81}" sibTransId="{97E00801-AA54-460C-B0FA-024923E8C3B4}"/>
    <dgm:cxn modelId="{AB703C29-8E2B-4649-B7CB-13EB22BF98A0}" type="presOf" srcId="{5954AEFF-AE7D-443A-B6B2-8AD9E6CBA70A}" destId="{1F7145AA-E36E-4BF7-92E1-4E0EE7EBDFDF}" srcOrd="0" destOrd="0" presId="urn:microsoft.com/office/officeart/2005/8/layout/chevron1"/>
    <dgm:cxn modelId="{8BE9DB51-C1C1-47BC-B821-412FC94B6C9A}" type="presOf" srcId="{418153B7-FC22-40F2-8790-895501DAB1F1}" destId="{C13E7DE6-0229-4E8C-BB19-B052DFA5D252}" srcOrd="0" destOrd="0" presId="urn:microsoft.com/office/officeart/2005/8/layout/chevron1"/>
    <dgm:cxn modelId="{890D6491-CD84-4A4D-B04B-DA6FF6F8579E}" type="presParOf" srcId="{6A9C9589-7014-47A8-BDFC-B7D92F84E87A}" destId="{F06AE857-B4EA-4432-9F63-C6294A8B21FE}" srcOrd="0" destOrd="0" presId="urn:microsoft.com/office/officeart/2005/8/layout/chevron1"/>
    <dgm:cxn modelId="{07E236FF-A997-4FA0-B958-D77F2E7A69DB}" type="presParOf" srcId="{6A9C9589-7014-47A8-BDFC-B7D92F84E87A}" destId="{E151E4DA-D6BE-44AF-995F-7F932C740F3D}" srcOrd="1" destOrd="0" presId="urn:microsoft.com/office/officeart/2005/8/layout/chevron1"/>
    <dgm:cxn modelId="{8F428F14-AC28-4A6A-B49B-D99CFAB1E29A}" type="presParOf" srcId="{6A9C9589-7014-47A8-BDFC-B7D92F84E87A}" destId="{1F7145AA-E36E-4BF7-92E1-4E0EE7EBDFDF}" srcOrd="2" destOrd="0" presId="urn:microsoft.com/office/officeart/2005/8/layout/chevron1"/>
    <dgm:cxn modelId="{15CF5992-0C74-428A-BBC6-A61EAE90C436}" type="presParOf" srcId="{6A9C9589-7014-47A8-BDFC-B7D92F84E87A}" destId="{29F7A001-3044-435D-9531-2AF4DB700683}" srcOrd="3" destOrd="0" presId="urn:microsoft.com/office/officeart/2005/8/layout/chevron1"/>
    <dgm:cxn modelId="{04F7D112-A2E1-4FCA-A36F-F4FBC8E2C08B}" type="presParOf" srcId="{6A9C9589-7014-47A8-BDFC-B7D92F84E87A}" destId="{C13E7DE6-0229-4E8C-BB19-B052DFA5D25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08A071-3614-4D13-9BD9-A35F1462FA62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9BC88F30-76F8-4AC9-97CA-6C3D934216DA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Cambio climático, Agotamiento del ozono, formación de ozono fotoquímico, uso de suelo, agotamiento de recursos hídricos, agotamiento de los recursos minerales, fósiles y renovables</a:t>
          </a:r>
          <a:endParaRPr lang="es-EC" dirty="0">
            <a:solidFill>
              <a:schemeClr val="tx1"/>
            </a:solidFill>
          </a:endParaRPr>
        </a:p>
      </dgm:t>
    </dgm:pt>
    <dgm:pt modelId="{9762096C-7AAD-44C0-B1EE-A10BF772DF36}" type="parTrans" cxnId="{E1BFC1D0-1FE5-438A-962A-E9BB87EF3702}">
      <dgm:prSet/>
      <dgm:spPr/>
      <dgm:t>
        <a:bodyPr/>
        <a:lstStyle/>
        <a:p>
          <a:endParaRPr lang="es-EC"/>
        </a:p>
      </dgm:t>
    </dgm:pt>
    <dgm:pt modelId="{1C466495-6395-4332-9F5B-6A62A8578E40}" type="sibTrans" cxnId="{E1BFC1D0-1FE5-438A-962A-E9BB87EF3702}">
      <dgm:prSet/>
      <dgm:spPr/>
      <dgm:t>
        <a:bodyPr/>
        <a:lstStyle/>
        <a:p>
          <a:endParaRPr lang="es-EC"/>
        </a:p>
      </dgm:t>
    </dgm:pt>
    <dgm:pt modelId="{0B99610D-5279-4535-A613-A35D5F884BB1}">
      <dgm:prSet phldrT="[Texto]"/>
      <dgm:spPr>
        <a:solidFill>
          <a:srgbClr val="FF9999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Toxicidad humana, efectos cancerígenos y no cancerígenos, material particulado, radiación ionizante para la salud humana, radiación ionizante para los ecosistemas</a:t>
          </a:r>
          <a:endParaRPr lang="es-EC" dirty="0">
            <a:solidFill>
              <a:schemeClr val="tx1"/>
            </a:solidFill>
          </a:endParaRPr>
        </a:p>
      </dgm:t>
    </dgm:pt>
    <dgm:pt modelId="{138203E5-94A2-4DD0-9F16-08C343419640}" type="parTrans" cxnId="{54884D91-4937-451B-9939-4B13D0F6B4E4}">
      <dgm:prSet/>
      <dgm:spPr/>
      <dgm:t>
        <a:bodyPr/>
        <a:lstStyle/>
        <a:p>
          <a:endParaRPr lang="es-EC"/>
        </a:p>
      </dgm:t>
    </dgm:pt>
    <dgm:pt modelId="{5FF84BFC-8680-43D1-8218-4DDD7EF310CC}" type="sibTrans" cxnId="{54884D91-4937-451B-9939-4B13D0F6B4E4}">
      <dgm:prSet/>
      <dgm:spPr/>
      <dgm:t>
        <a:bodyPr/>
        <a:lstStyle/>
        <a:p>
          <a:endParaRPr lang="es-EC"/>
        </a:p>
      </dgm:t>
    </dgm:pt>
    <dgm:pt modelId="{B0EB2AB6-637B-4C7C-A6FE-C407C51D0D21}">
      <dgm:prSet phldrT="[Texto]"/>
      <dgm:spPr>
        <a:solidFill>
          <a:srgbClr val="00CC66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Acidificación, eutrofización terrestre, marina y de agua dulce, </a:t>
          </a:r>
          <a:r>
            <a:rPr lang="es-EC" dirty="0" err="1" smtClean="0">
              <a:solidFill>
                <a:schemeClr val="tx1"/>
              </a:solidFill>
            </a:rPr>
            <a:t>ecotoxicidad</a:t>
          </a:r>
          <a:r>
            <a:rPr lang="es-EC" dirty="0" smtClean="0">
              <a:solidFill>
                <a:schemeClr val="tx1"/>
              </a:solidFill>
            </a:rPr>
            <a:t> de agua dulce</a:t>
          </a:r>
          <a:endParaRPr lang="es-EC" dirty="0">
            <a:solidFill>
              <a:schemeClr val="tx1"/>
            </a:solidFill>
          </a:endParaRPr>
        </a:p>
      </dgm:t>
    </dgm:pt>
    <dgm:pt modelId="{E0E1CAFE-DDAA-4341-907C-0BAD408A31BB}" type="parTrans" cxnId="{C551D72E-CFFE-4282-82E0-0653A050181F}">
      <dgm:prSet/>
      <dgm:spPr/>
      <dgm:t>
        <a:bodyPr/>
        <a:lstStyle/>
        <a:p>
          <a:endParaRPr lang="es-EC"/>
        </a:p>
      </dgm:t>
    </dgm:pt>
    <dgm:pt modelId="{95911163-EEB8-49F2-8DAE-43B1E350B5E0}" type="sibTrans" cxnId="{C551D72E-CFFE-4282-82E0-0653A050181F}">
      <dgm:prSet/>
      <dgm:spPr/>
      <dgm:t>
        <a:bodyPr/>
        <a:lstStyle/>
        <a:p>
          <a:endParaRPr lang="es-EC"/>
        </a:p>
      </dgm:t>
    </dgm:pt>
    <dgm:pt modelId="{4B2F663F-D6B3-4944-AA59-4C11BE981F06}" type="pres">
      <dgm:prSet presAssocID="{E208A071-3614-4D13-9BD9-A35F1462FA62}" presName="linearFlow" presStyleCnt="0">
        <dgm:presLayoutVars>
          <dgm:dir/>
          <dgm:resizeHandles val="exact"/>
        </dgm:presLayoutVars>
      </dgm:prSet>
      <dgm:spPr/>
    </dgm:pt>
    <dgm:pt modelId="{1AC5E915-7929-4B72-9B9E-C30834BD2FEB}" type="pres">
      <dgm:prSet presAssocID="{9BC88F30-76F8-4AC9-97CA-6C3D934216DA}" presName="composite" presStyleCnt="0"/>
      <dgm:spPr/>
    </dgm:pt>
    <dgm:pt modelId="{63416FEF-A8CD-4883-B93C-B2CB9E9C5CDA}" type="pres">
      <dgm:prSet presAssocID="{9BC88F30-76F8-4AC9-97CA-6C3D934216DA}" presName="imgShp" presStyleLbl="fgImgPlace1" presStyleIdx="0" presStyleCnt="3" custLinFactNeighborX="11919" custLinFactNeighborY="1463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8869596D-700F-4AAC-8EBF-3CDE874E8ED1}" type="pres">
      <dgm:prSet presAssocID="{9BC88F30-76F8-4AC9-97CA-6C3D934216DA}" presName="txShp" presStyleLbl="node1" presStyleIdx="0" presStyleCnt="3" custScaleX="110756" custLinFactNeighborX="10897" custLinFactNeighborY="243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E06618-ED91-45C7-B826-9C2F80C1B8F5}" type="pres">
      <dgm:prSet presAssocID="{1C466495-6395-4332-9F5B-6A62A8578E40}" presName="spacing" presStyleCnt="0"/>
      <dgm:spPr/>
    </dgm:pt>
    <dgm:pt modelId="{4D600A4A-252C-4B52-9F40-F77DB04A37B1}" type="pres">
      <dgm:prSet presAssocID="{0B99610D-5279-4535-A613-A35D5F884BB1}" presName="composite" presStyleCnt="0"/>
      <dgm:spPr/>
    </dgm:pt>
    <dgm:pt modelId="{81C071CB-C675-4D66-87D0-A50990761D24}" type="pres">
      <dgm:prSet presAssocID="{0B99610D-5279-4535-A613-A35D5F884BB1}" presName="imgShp" presStyleLbl="fgImgPlace1" presStyleIdx="1" presStyleCnt="3" custLinFactNeighborX="7002" custLinFactNeighborY="195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s-EC"/>
        </a:p>
      </dgm:t>
    </dgm:pt>
    <dgm:pt modelId="{52D91ECB-6A0B-4B0F-8B89-ED21D54BA56D}" type="pres">
      <dgm:prSet presAssocID="{0B99610D-5279-4535-A613-A35D5F884BB1}" presName="txShp" presStyleLbl="node1" presStyleIdx="1" presStyleCnt="3" custScaleX="115974" custLinFactNeighborX="9555" custLinFactNeighborY="195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CB76EF-2418-41F6-AF2B-E9C2D38206F9}" type="pres">
      <dgm:prSet presAssocID="{5FF84BFC-8680-43D1-8218-4DDD7EF310CC}" presName="spacing" presStyleCnt="0"/>
      <dgm:spPr/>
    </dgm:pt>
    <dgm:pt modelId="{2633EC2F-B1D0-42F5-ABB7-F0F1CBE8BF1E}" type="pres">
      <dgm:prSet presAssocID="{B0EB2AB6-637B-4C7C-A6FE-C407C51D0D21}" presName="composite" presStyleCnt="0"/>
      <dgm:spPr/>
    </dgm:pt>
    <dgm:pt modelId="{26979A3C-B5B0-42DB-ACA1-1802CE270228}" type="pres">
      <dgm:prSet presAssocID="{B0EB2AB6-637B-4C7C-A6FE-C407C51D0D21}" presName="imgShp" presStyleLbl="fgImgPlace1" presStyleIdx="2" presStyleCnt="3" custLinFactNeighborX="2165" custLinFactNeighborY="-1559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1DD60743-683C-4E4B-9CCA-AB376A28BF2C}" type="pres">
      <dgm:prSet presAssocID="{B0EB2AB6-637B-4C7C-A6FE-C407C51D0D21}" presName="txShp" presStyleLbl="node1" presStyleIdx="2" presStyleCnt="3" custScaleX="116023" custLinFactNeighborX="10189" custLinFactNeighborY="-1656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8053621-A6E3-4BAD-A229-5BC9EC7171FB}" type="presOf" srcId="{B0EB2AB6-637B-4C7C-A6FE-C407C51D0D21}" destId="{1DD60743-683C-4E4B-9CCA-AB376A28BF2C}" srcOrd="0" destOrd="0" presId="urn:microsoft.com/office/officeart/2005/8/layout/vList3"/>
    <dgm:cxn modelId="{5464921A-1BFE-4158-AA02-103CBDB0CFC7}" type="presOf" srcId="{E208A071-3614-4D13-9BD9-A35F1462FA62}" destId="{4B2F663F-D6B3-4944-AA59-4C11BE981F06}" srcOrd="0" destOrd="0" presId="urn:microsoft.com/office/officeart/2005/8/layout/vList3"/>
    <dgm:cxn modelId="{F9F79BDD-1F56-4787-9ECC-22178C6DE00E}" type="presOf" srcId="{9BC88F30-76F8-4AC9-97CA-6C3D934216DA}" destId="{8869596D-700F-4AAC-8EBF-3CDE874E8ED1}" srcOrd="0" destOrd="0" presId="urn:microsoft.com/office/officeart/2005/8/layout/vList3"/>
    <dgm:cxn modelId="{BA911B03-288D-4E5C-BCC2-C63698DCCA3B}" type="presOf" srcId="{0B99610D-5279-4535-A613-A35D5F884BB1}" destId="{52D91ECB-6A0B-4B0F-8B89-ED21D54BA56D}" srcOrd="0" destOrd="0" presId="urn:microsoft.com/office/officeart/2005/8/layout/vList3"/>
    <dgm:cxn modelId="{E1BFC1D0-1FE5-438A-962A-E9BB87EF3702}" srcId="{E208A071-3614-4D13-9BD9-A35F1462FA62}" destId="{9BC88F30-76F8-4AC9-97CA-6C3D934216DA}" srcOrd="0" destOrd="0" parTransId="{9762096C-7AAD-44C0-B1EE-A10BF772DF36}" sibTransId="{1C466495-6395-4332-9F5B-6A62A8578E40}"/>
    <dgm:cxn modelId="{54884D91-4937-451B-9939-4B13D0F6B4E4}" srcId="{E208A071-3614-4D13-9BD9-A35F1462FA62}" destId="{0B99610D-5279-4535-A613-A35D5F884BB1}" srcOrd="1" destOrd="0" parTransId="{138203E5-94A2-4DD0-9F16-08C343419640}" sibTransId="{5FF84BFC-8680-43D1-8218-4DDD7EF310CC}"/>
    <dgm:cxn modelId="{C551D72E-CFFE-4282-82E0-0653A050181F}" srcId="{E208A071-3614-4D13-9BD9-A35F1462FA62}" destId="{B0EB2AB6-637B-4C7C-A6FE-C407C51D0D21}" srcOrd="2" destOrd="0" parTransId="{E0E1CAFE-DDAA-4341-907C-0BAD408A31BB}" sibTransId="{95911163-EEB8-49F2-8DAE-43B1E350B5E0}"/>
    <dgm:cxn modelId="{2D42B122-E007-449E-B981-19C64E7F26FF}" type="presParOf" srcId="{4B2F663F-D6B3-4944-AA59-4C11BE981F06}" destId="{1AC5E915-7929-4B72-9B9E-C30834BD2FEB}" srcOrd="0" destOrd="0" presId="urn:microsoft.com/office/officeart/2005/8/layout/vList3"/>
    <dgm:cxn modelId="{2DE54304-869F-48F9-8219-DCD7AAEF8D39}" type="presParOf" srcId="{1AC5E915-7929-4B72-9B9E-C30834BD2FEB}" destId="{63416FEF-A8CD-4883-B93C-B2CB9E9C5CDA}" srcOrd="0" destOrd="0" presId="urn:microsoft.com/office/officeart/2005/8/layout/vList3"/>
    <dgm:cxn modelId="{2AFCBC7E-A43C-4597-915F-50222D4B028D}" type="presParOf" srcId="{1AC5E915-7929-4B72-9B9E-C30834BD2FEB}" destId="{8869596D-700F-4AAC-8EBF-3CDE874E8ED1}" srcOrd="1" destOrd="0" presId="urn:microsoft.com/office/officeart/2005/8/layout/vList3"/>
    <dgm:cxn modelId="{2B09EC12-F8C5-4EC1-B4CC-28AB92863C06}" type="presParOf" srcId="{4B2F663F-D6B3-4944-AA59-4C11BE981F06}" destId="{26E06618-ED91-45C7-B826-9C2F80C1B8F5}" srcOrd="1" destOrd="0" presId="urn:microsoft.com/office/officeart/2005/8/layout/vList3"/>
    <dgm:cxn modelId="{EDE1BA2D-CD02-4B32-9552-975473B78284}" type="presParOf" srcId="{4B2F663F-D6B3-4944-AA59-4C11BE981F06}" destId="{4D600A4A-252C-4B52-9F40-F77DB04A37B1}" srcOrd="2" destOrd="0" presId="urn:microsoft.com/office/officeart/2005/8/layout/vList3"/>
    <dgm:cxn modelId="{DDE6D95D-DB16-4A05-88C9-5DD0686A4B06}" type="presParOf" srcId="{4D600A4A-252C-4B52-9F40-F77DB04A37B1}" destId="{81C071CB-C675-4D66-87D0-A50990761D24}" srcOrd="0" destOrd="0" presId="urn:microsoft.com/office/officeart/2005/8/layout/vList3"/>
    <dgm:cxn modelId="{090ADCE6-2B33-4CA8-AE81-2DBAC0DFE13C}" type="presParOf" srcId="{4D600A4A-252C-4B52-9F40-F77DB04A37B1}" destId="{52D91ECB-6A0B-4B0F-8B89-ED21D54BA56D}" srcOrd="1" destOrd="0" presId="urn:microsoft.com/office/officeart/2005/8/layout/vList3"/>
    <dgm:cxn modelId="{F9CFF25A-5A93-4F98-9BC4-77164708FB25}" type="presParOf" srcId="{4B2F663F-D6B3-4944-AA59-4C11BE981F06}" destId="{0ECB76EF-2418-41F6-AF2B-E9C2D38206F9}" srcOrd="3" destOrd="0" presId="urn:microsoft.com/office/officeart/2005/8/layout/vList3"/>
    <dgm:cxn modelId="{686AE672-BB2A-4F2F-B13E-9A05676B8A5B}" type="presParOf" srcId="{4B2F663F-D6B3-4944-AA59-4C11BE981F06}" destId="{2633EC2F-B1D0-42F5-ABB7-F0F1CBE8BF1E}" srcOrd="4" destOrd="0" presId="urn:microsoft.com/office/officeart/2005/8/layout/vList3"/>
    <dgm:cxn modelId="{4089BA1E-F5A0-44FC-BD56-368DECA02140}" type="presParOf" srcId="{2633EC2F-B1D0-42F5-ABB7-F0F1CBE8BF1E}" destId="{26979A3C-B5B0-42DB-ACA1-1802CE270228}" srcOrd="0" destOrd="0" presId="urn:microsoft.com/office/officeart/2005/8/layout/vList3"/>
    <dgm:cxn modelId="{5249567D-101A-4711-9E5D-D3C231ABC4D9}" type="presParOf" srcId="{2633EC2F-B1D0-42F5-ABB7-F0F1CBE8BF1E}" destId="{1DD60743-683C-4E4B-9CCA-AB376A28BF2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BB00AB-43B1-46DF-A69F-B969FBE7649C}" type="doc">
      <dgm:prSet loTypeId="urn:microsoft.com/office/officeart/2005/8/layout/cycle2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C"/>
        </a:p>
      </dgm:t>
    </dgm:pt>
    <dgm:pt modelId="{230166D2-FE0D-4B39-B7B3-95C704A1DDC8}">
      <dgm:prSet phldrT="[Texto]" custT="1"/>
      <dgm:spPr>
        <a:solidFill>
          <a:schemeClr val="accent3">
            <a:lumMod val="95000"/>
          </a:schemeClr>
        </a:solidFill>
      </dgm:spPr>
      <dgm:t>
        <a:bodyPr/>
        <a:lstStyle/>
        <a:p>
          <a:r>
            <a:rPr lang="es-EC" sz="1200" dirty="0" smtClean="0"/>
            <a:t>Se evaluaron las actividades de remediación ambiental con la no actuación</a:t>
          </a:r>
          <a:endParaRPr lang="es-EC" sz="1200" dirty="0"/>
        </a:p>
      </dgm:t>
    </dgm:pt>
    <dgm:pt modelId="{554B3431-CD5C-4C64-B006-6BD92107035B}" type="parTrans" cxnId="{6D79EEA7-252A-4197-8C5A-1EC72F2C6DE0}">
      <dgm:prSet/>
      <dgm:spPr/>
      <dgm:t>
        <a:bodyPr/>
        <a:lstStyle/>
        <a:p>
          <a:endParaRPr lang="es-EC"/>
        </a:p>
      </dgm:t>
    </dgm:pt>
    <dgm:pt modelId="{E9CAD24A-1E3C-423E-8858-4D4489F90E05}" type="sibTrans" cxnId="{6D79EEA7-252A-4197-8C5A-1EC72F2C6DE0}">
      <dgm:prSet/>
      <dgm:spPr/>
      <dgm:t>
        <a:bodyPr/>
        <a:lstStyle/>
        <a:p>
          <a:endParaRPr lang="es-EC"/>
        </a:p>
      </dgm:t>
    </dgm:pt>
    <dgm:pt modelId="{E21D2C3D-D88D-46DA-8D29-D754DCF4ECD5}">
      <dgm:prSet phldrT="[Texto]" custT="1"/>
      <dgm:spPr>
        <a:solidFill>
          <a:schemeClr val="accent3">
            <a:lumMod val="95000"/>
          </a:schemeClr>
        </a:solidFill>
      </dgm:spPr>
      <dgm:t>
        <a:bodyPr/>
        <a:lstStyle/>
        <a:p>
          <a:r>
            <a:rPr lang="es-EC" sz="1200" dirty="0" smtClean="0"/>
            <a:t>Inventario, Evaluación ACV, software SIMAPRO</a:t>
          </a:r>
          <a:endParaRPr lang="es-EC" sz="1200" dirty="0"/>
        </a:p>
      </dgm:t>
    </dgm:pt>
    <dgm:pt modelId="{81D4532A-83A5-4AD2-A3A0-E84DDA2FBF84}" type="parTrans" cxnId="{E09EBE3B-9ACE-4226-AC10-9297A5782EEE}">
      <dgm:prSet/>
      <dgm:spPr/>
      <dgm:t>
        <a:bodyPr/>
        <a:lstStyle/>
        <a:p>
          <a:endParaRPr lang="es-EC"/>
        </a:p>
      </dgm:t>
    </dgm:pt>
    <dgm:pt modelId="{9B9EAA20-D341-4A36-87DD-E8906961F44D}" type="sibTrans" cxnId="{E09EBE3B-9ACE-4226-AC10-9297A5782EEE}">
      <dgm:prSet/>
      <dgm:spPr/>
      <dgm:t>
        <a:bodyPr/>
        <a:lstStyle/>
        <a:p>
          <a:endParaRPr lang="es-EC"/>
        </a:p>
      </dgm:t>
    </dgm:pt>
    <dgm:pt modelId="{02B23ED2-135D-4DE8-B4EF-7B3D64348AC1}">
      <dgm:prSet phldrT="[Texto]" custT="1"/>
      <dgm:spPr>
        <a:solidFill>
          <a:schemeClr val="accent3">
            <a:lumMod val="95000"/>
          </a:schemeClr>
        </a:solidFill>
      </dgm:spPr>
      <dgm:t>
        <a:bodyPr/>
        <a:lstStyle/>
        <a:p>
          <a:r>
            <a:rPr lang="es-EC" sz="1200" dirty="0" smtClean="0"/>
            <a:t>Escenario de no actuación tiene mayor valor en </a:t>
          </a:r>
          <a:r>
            <a:rPr lang="es-EC" sz="1200" b="1" dirty="0" smtClean="0">
              <a:solidFill>
                <a:srgbClr val="FF0000"/>
              </a:solidFill>
            </a:rPr>
            <a:t>12 de 16 </a:t>
          </a:r>
          <a:r>
            <a:rPr lang="es-EC" sz="1200" dirty="0" smtClean="0"/>
            <a:t>categorías ambientales. </a:t>
          </a:r>
          <a:endParaRPr lang="es-EC" sz="1200" dirty="0"/>
        </a:p>
      </dgm:t>
    </dgm:pt>
    <dgm:pt modelId="{3A39A81B-B29E-4419-BBD9-86F302BCDF3C}" type="parTrans" cxnId="{ECDFE977-5AEE-4EEE-9273-82D04B075107}">
      <dgm:prSet/>
      <dgm:spPr/>
      <dgm:t>
        <a:bodyPr/>
        <a:lstStyle/>
        <a:p>
          <a:endParaRPr lang="es-EC"/>
        </a:p>
      </dgm:t>
    </dgm:pt>
    <dgm:pt modelId="{EE697EF0-DC26-4D0D-BB49-C824B448C51C}" type="sibTrans" cxnId="{ECDFE977-5AEE-4EEE-9273-82D04B075107}">
      <dgm:prSet/>
      <dgm:spPr/>
      <dgm:t>
        <a:bodyPr/>
        <a:lstStyle/>
        <a:p>
          <a:endParaRPr lang="es-EC"/>
        </a:p>
      </dgm:t>
    </dgm:pt>
    <dgm:pt modelId="{DEEA95CE-7083-441D-9153-B3477771AF10}">
      <dgm:prSet phldrT="[Texto]"/>
      <dgm:spPr>
        <a:solidFill>
          <a:schemeClr val="accent3">
            <a:lumMod val="95000"/>
          </a:schemeClr>
        </a:solidFill>
      </dgm:spPr>
      <dgm:t>
        <a:bodyPr/>
        <a:lstStyle/>
        <a:p>
          <a:r>
            <a:rPr lang="es-EC" dirty="0" smtClean="0"/>
            <a:t>La fase de taponamiento y reconformación es la menos contaminante</a:t>
          </a:r>
          <a:endParaRPr lang="es-EC" dirty="0"/>
        </a:p>
      </dgm:t>
    </dgm:pt>
    <dgm:pt modelId="{105F6220-8918-44E7-AA17-3A3839DCC83F}" type="parTrans" cxnId="{F0E86EF8-BE27-49D6-BD71-3900E8722DF4}">
      <dgm:prSet/>
      <dgm:spPr/>
      <dgm:t>
        <a:bodyPr/>
        <a:lstStyle/>
        <a:p>
          <a:endParaRPr lang="es-EC"/>
        </a:p>
      </dgm:t>
    </dgm:pt>
    <dgm:pt modelId="{91CB569A-FC70-493C-8861-1E3585653748}" type="sibTrans" cxnId="{F0E86EF8-BE27-49D6-BD71-3900E8722DF4}">
      <dgm:prSet/>
      <dgm:spPr/>
      <dgm:t>
        <a:bodyPr/>
        <a:lstStyle/>
        <a:p>
          <a:endParaRPr lang="es-EC"/>
        </a:p>
      </dgm:t>
    </dgm:pt>
    <dgm:pt modelId="{ECBD37E8-BFDB-4C2F-83D1-2C0C282BB1E6}">
      <dgm:prSet custT="1"/>
      <dgm:spPr>
        <a:solidFill>
          <a:schemeClr val="accent3">
            <a:lumMod val="95000"/>
          </a:schemeClr>
        </a:solidFill>
      </dgm:spPr>
      <dgm:t>
        <a:bodyPr/>
        <a:lstStyle/>
        <a:p>
          <a:r>
            <a:rPr lang="es-EC" sz="1100" dirty="0" smtClean="0"/>
            <a:t>Escenario de remediación </a:t>
          </a:r>
          <a:r>
            <a:rPr lang="es-EC" sz="1100" b="1" dirty="0" smtClean="0">
              <a:solidFill>
                <a:srgbClr val="FF0000"/>
              </a:solidFill>
            </a:rPr>
            <a:t>genera un impacto ambiental menor en un 39.4% respecto a la no actuación</a:t>
          </a:r>
          <a:endParaRPr lang="es-EC" sz="1100" b="1" dirty="0">
            <a:solidFill>
              <a:srgbClr val="FF0000"/>
            </a:solidFill>
          </a:endParaRPr>
        </a:p>
      </dgm:t>
    </dgm:pt>
    <dgm:pt modelId="{6A4BD31E-1A09-477F-8344-B65EFF643AEC}" type="parTrans" cxnId="{0041F18C-52E3-44CA-BD88-3C46E8CDD351}">
      <dgm:prSet/>
      <dgm:spPr/>
      <dgm:t>
        <a:bodyPr/>
        <a:lstStyle/>
        <a:p>
          <a:endParaRPr lang="es-EC"/>
        </a:p>
      </dgm:t>
    </dgm:pt>
    <dgm:pt modelId="{0EDA1526-BFDF-440D-9A6C-AC02E184B694}" type="sibTrans" cxnId="{0041F18C-52E3-44CA-BD88-3C46E8CDD351}">
      <dgm:prSet/>
      <dgm:spPr/>
      <dgm:t>
        <a:bodyPr/>
        <a:lstStyle/>
        <a:p>
          <a:endParaRPr lang="es-EC"/>
        </a:p>
      </dgm:t>
    </dgm:pt>
    <dgm:pt modelId="{E0F53274-00C6-422E-9DD9-530A41E070C5}" type="pres">
      <dgm:prSet presAssocID="{51BB00AB-43B1-46DF-A69F-B969FBE7649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050F6F4-44E6-40A6-BBDB-51382E6EC86F}" type="pres">
      <dgm:prSet presAssocID="{230166D2-FE0D-4B39-B7B3-95C704A1DDC8}" presName="node" presStyleLbl="node1" presStyleIdx="0" presStyleCnt="5" custScaleX="113421" custScaleY="77721" custRadScaleRad="112404" custRadScaleInc="-139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428CD8-21BF-4283-8AE3-CF2C335D8625}" type="pres">
      <dgm:prSet presAssocID="{E9CAD24A-1E3C-423E-8858-4D4489F90E05}" presName="sibTrans" presStyleLbl="sibTrans2D1" presStyleIdx="0" presStyleCnt="5"/>
      <dgm:spPr/>
      <dgm:t>
        <a:bodyPr/>
        <a:lstStyle/>
        <a:p>
          <a:endParaRPr lang="es-EC"/>
        </a:p>
      </dgm:t>
    </dgm:pt>
    <dgm:pt modelId="{3F8230C6-5DB4-4E48-8C67-E9DE8C604182}" type="pres">
      <dgm:prSet presAssocID="{E9CAD24A-1E3C-423E-8858-4D4489F90E05}" presName="connectorText" presStyleLbl="sibTrans2D1" presStyleIdx="0" presStyleCnt="5"/>
      <dgm:spPr/>
      <dgm:t>
        <a:bodyPr/>
        <a:lstStyle/>
        <a:p>
          <a:endParaRPr lang="es-EC"/>
        </a:p>
      </dgm:t>
    </dgm:pt>
    <dgm:pt modelId="{02B01386-D7AF-4A53-8174-7DCB48CC1697}" type="pres">
      <dgm:prSet presAssocID="{E21D2C3D-D88D-46DA-8D29-D754DCF4ECD5}" presName="node" presStyleLbl="node1" presStyleIdx="1" presStyleCnt="5" custScaleY="70304" custRadScaleRad="120875" custRadScaleInc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370889-3AB1-4930-A019-A52B64DD8D21}" type="pres">
      <dgm:prSet presAssocID="{9B9EAA20-D341-4A36-87DD-E8906961F44D}" presName="sibTrans" presStyleLbl="sibTrans2D1" presStyleIdx="1" presStyleCnt="5"/>
      <dgm:spPr/>
      <dgm:t>
        <a:bodyPr/>
        <a:lstStyle/>
        <a:p>
          <a:endParaRPr lang="es-EC"/>
        </a:p>
      </dgm:t>
    </dgm:pt>
    <dgm:pt modelId="{ED2796A3-1C35-4F5E-B19E-D14A0C0F666E}" type="pres">
      <dgm:prSet presAssocID="{9B9EAA20-D341-4A36-87DD-E8906961F44D}" presName="connectorText" presStyleLbl="sibTrans2D1" presStyleIdx="1" presStyleCnt="5"/>
      <dgm:spPr/>
      <dgm:t>
        <a:bodyPr/>
        <a:lstStyle/>
        <a:p>
          <a:endParaRPr lang="es-EC"/>
        </a:p>
      </dgm:t>
    </dgm:pt>
    <dgm:pt modelId="{566EB8C2-3EB4-49FF-A07C-D25D85795BFA}" type="pres">
      <dgm:prSet presAssocID="{02B23ED2-135D-4DE8-B4EF-7B3D64348AC1}" presName="node" presStyleLbl="node1" presStyleIdx="2" presStyleCnt="5" custScaleY="78378" custRadScaleRad="110839" custRadScaleInc="-2102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BEC9C0-C08C-49EE-A223-E7EFE6851D0E}" type="pres">
      <dgm:prSet presAssocID="{EE697EF0-DC26-4D0D-BB49-C824B448C51C}" presName="sibTrans" presStyleLbl="sibTrans2D1" presStyleIdx="2" presStyleCnt="5"/>
      <dgm:spPr/>
      <dgm:t>
        <a:bodyPr/>
        <a:lstStyle/>
        <a:p>
          <a:endParaRPr lang="es-EC"/>
        </a:p>
      </dgm:t>
    </dgm:pt>
    <dgm:pt modelId="{8755FFD1-88F9-4B90-8C0E-CED4C82C9700}" type="pres">
      <dgm:prSet presAssocID="{EE697EF0-DC26-4D0D-BB49-C824B448C51C}" presName="connectorText" presStyleLbl="sibTrans2D1" presStyleIdx="2" presStyleCnt="5"/>
      <dgm:spPr/>
      <dgm:t>
        <a:bodyPr/>
        <a:lstStyle/>
        <a:p>
          <a:endParaRPr lang="es-EC"/>
        </a:p>
      </dgm:t>
    </dgm:pt>
    <dgm:pt modelId="{6FCFC99B-5876-49F8-9F67-8044D4E563C0}" type="pres">
      <dgm:prSet presAssocID="{ECBD37E8-BFDB-4C2F-83D1-2C0C282BB1E6}" presName="node" presStyleLbl="node1" presStyleIdx="3" presStyleCnt="5" custScaleX="127838" custScaleY="81700" custRadScaleRad="114542" custRadScaleInc="32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99DB05-4C2F-4805-8557-F191DF771798}" type="pres">
      <dgm:prSet presAssocID="{0EDA1526-BFDF-440D-9A6C-AC02E184B694}" presName="sibTrans" presStyleLbl="sibTrans2D1" presStyleIdx="3" presStyleCnt="5" custLinFactNeighborX="-58606" custLinFactNeighborY="-28785"/>
      <dgm:spPr/>
      <dgm:t>
        <a:bodyPr/>
        <a:lstStyle/>
        <a:p>
          <a:endParaRPr lang="es-EC"/>
        </a:p>
      </dgm:t>
    </dgm:pt>
    <dgm:pt modelId="{158F9E8B-CC20-4B0C-910F-6CFCCF0E763A}" type="pres">
      <dgm:prSet presAssocID="{0EDA1526-BFDF-440D-9A6C-AC02E184B694}" presName="connectorText" presStyleLbl="sibTrans2D1" presStyleIdx="3" presStyleCnt="5"/>
      <dgm:spPr/>
      <dgm:t>
        <a:bodyPr/>
        <a:lstStyle/>
        <a:p>
          <a:endParaRPr lang="es-EC"/>
        </a:p>
      </dgm:t>
    </dgm:pt>
    <dgm:pt modelId="{2BA84524-CC5F-47C1-A529-AD1A2B2838AB}" type="pres">
      <dgm:prSet presAssocID="{DEEA95CE-7083-441D-9153-B3477771AF10}" presName="node" presStyleLbl="node1" presStyleIdx="4" presStyleCnt="5" custScaleY="74943" custRadScaleRad="120723" custRadScaleInc="-68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6F17FC-B66F-47E9-94F4-071ECBA61453}" type="pres">
      <dgm:prSet presAssocID="{91CB569A-FC70-493C-8861-1E3585653748}" presName="sibTrans" presStyleLbl="sibTrans2D1" presStyleIdx="4" presStyleCnt="5" custLinFactNeighborX="-23724" custLinFactNeighborY="-65825"/>
      <dgm:spPr/>
      <dgm:t>
        <a:bodyPr/>
        <a:lstStyle/>
        <a:p>
          <a:endParaRPr lang="es-EC"/>
        </a:p>
      </dgm:t>
    </dgm:pt>
    <dgm:pt modelId="{C74E00F3-5F12-48F7-AC39-CBF8264A60BB}" type="pres">
      <dgm:prSet presAssocID="{91CB569A-FC70-493C-8861-1E3585653748}" presName="connectorText" presStyleLbl="sibTrans2D1" presStyleIdx="4" presStyleCnt="5"/>
      <dgm:spPr/>
      <dgm:t>
        <a:bodyPr/>
        <a:lstStyle/>
        <a:p>
          <a:endParaRPr lang="es-EC"/>
        </a:p>
      </dgm:t>
    </dgm:pt>
  </dgm:ptLst>
  <dgm:cxnLst>
    <dgm:cxn modelId="{0041F18C-52E3-44CA-BD88-3C46E8CDD351}" srcId="{51BB00AB-43B1-46DF-A69F-B969FBE7649C}" destId="{ECBD37E8-BFDB-4C2F-83D1-2C0C282BB1E6}" srcOrd="3" destOrd="0" parTransId="{6A4BD31E-1A09-477F-8344-B65EFF643AEC}" sibTransId="{0EDA1526-BFDF-440D-9A6C-AC02E184B694}"/>
    <dgm:cxn modelId="{C51E39BD-D991-4E4D-A840-80F9E1DC2C17}" type="presOf" srcId="{EE697EF0-DC26-4D0D-BB49-C824B448C51C}" destId="{B0BEC9C0-C08C-49EE-A223-E7EFE6851D0E}" srcOrd="0" destOrd="0" presId="urn:microsoft.com/office/officeart/2005/8/layout/cycle2"/>
    <dgm:cxn modelId="{335E98C5-9818-42C2-AF26-B64FFCA3259D}" type="presOf" srcId="{ECBD37E8-BFDB-4C2F-83D1-2C0C282BB1E6}" destId="{6FCFC99B-5876-49F8-9F67-8044D4E563C0}" srcOrd="0" destOrd="0" presId="urn:microsoft.com/office/officeart/2005/8/layout/cycle2"/>
    <dgm:cxn modelId="{2E40EA28-C97C-48C8-BB90-40BDF8A901CF}" type="presOf" srcId="{E9CAD24A-1E3C-423E-8858-4D4489F90E05}" destId="{3F8230C6-5DB4-4E48-8C67-E9DE8C604182}" srcOrd="1" destOrd="0" presId="urn:microsoft.com/office/officeart/2005/8/layout/cycle2"/>
    <dgm:cxn modelId="{70D17857-B2EA-4F39-9FB9-24988574571C}" type="presOf" srcId="{51BB00AB-43B1-46DF-A69F-B969FBE7649C}" destId="{E0F53274-00C6-422E-9DD9-530A41E070C5}" srcOrd="0" destOrd="0" presId="urn:microsoft.com/office/officeart/2005/8/layout/cycle2"/>
    <dgm:cxn modelId="{23A77723-8361-49B5-AADB-84D4947A5913}" type="presOf" srcId="{0EDA1526-BFDF-440D-9A6C-AC02E184B694}" destId="{7899DB05-4C2F-4805-8557-F191DF771798}" srcOrd="0" destOrd="0" presId="urn:microsoft.com/office/officeart/2005/8/layout/cycle2"/>
    <dgm:cxn modelId="{E09EBE3B-9ACE-4226-AC10-9297A5782EEE}" srcId="{51BB00AB-43B1-46DF-A69F-B969FBE7649C}" destId="{E21D2C3D-D88D-46DA-8D29-D754DCF4ECD5}" srcOrd="1" destOrd="0" parTransId="{81D4532A-83A5-4AD2-A3A0-E84DDA2FBF84}" sibTransId="{9B9EAA20-D341-4A36-87DD-E8906961F44D}"/>
    <dgm:cxn modelId="{2F8997D7-E16C-485C-98F6-0CDDA8FB8CF9}" type="presOf" srcId="{9B9EAA20-D341-4A36-87DD-E8906961F44D}" destId="{ED2796A3-1C35-4F5E-B19E-D14A0C0F666E}" srcOrd="1" destOrd="0" presId="urn:microsoft.com/office/officeart/2005/8/layout/cycle2"/>
    <dgm:cxn modelId="{ECDFE977-5AEE-4EEE-9273-82D04B075107}" srcId="{51BB00AB-43B1-46DF-A69F-B969FBE7649C}" destId="{02B23ED2-135D-4DE8-B4EF-7B3D64348AC1}" srcOrd="2" destOrd="0" parTransId="{3A39A81B-B29E-4419-BBD9-86F302BCDF3C}" sibTransId="{EE697EF0-DC26-4D0D-BB49-C824B448C51C}"/>
    <dgm:cxn modelId="{6D79EEA7-252A-4197-8C5A-1EC72F2C6DE0}" srcId="{51BB00AB-43B1-46DF-A69F-B969FBE7649C}" destId="{230166D2-FE0D-4B39-B7B3-95C704A1DDC8}" srcOrd="0" destOrd="0" parTransId="{554B3431-CD5C-4C64-B006-6BD92107035B}" sibTransId="{E9CAD24A-1E3C-423E-8858-4D4489F90E05}"/>
    <dgm:cxn modelId="{F0E86EF8-BE27-49D6-BD71-3900E8722DF4}" srcId="{51BB00AB-43B1-46DF-A69F-B969FBE7649C}" destId="{DEEA95CE-7083-441D-9153-B3477771AF10}" srcOrd="4" destOrd="0" parTransId="{105F6220-8918-44E7-AA17-3A3839DCC83F}" sibTransId="{91CB569A-FC70-493C-8861-1E3585653748}"/>
    <dgm:cxn modelId="{3FEAE019-0F74-4248-8534-C0C7546E3EA6}" type="presOf" srcId="{02B23ED2-135D-4DE8-B4EF-7B3D64348AC1}" destId="{566EB8C2-3EB4-49FF-A07C-D25D85795BFA}" srcOrd="0" destOrd="0" presId="urn:microsoft.com/office/officeart/2005/8/layout/cycle2"/>
    <dgm:cxn modelId="{095E843E-5D59-4874-B196-FC1A178E22C1}" type="presOf" srcId="{DEEA95CE-7083-441D-9153-B3477771AF10}" destId="{2BA84524-CC5F-47C1-A529-AD1A2B2838AB}" srcOrd="0" destOrd="0" presId="urn:microsoft.com/office/officeart/2005/8/layout/cycle2"/>
    <dgm:cxn modelId="{F691BD96-DFAF-4E55-88CB-0787EABC0869}" type="presOf" srcId="{9B9EAA20-D341-4A36-87DD-E8906961F44D}" destId="{51370889-3AB1-4930-A019-A52B64DD8D21}" srcOrd="0" destOrd="0" presId="urn:microsoft.com/office/officeart/2005/8/layout/cycle2"/>
    <dgm:cxn modelId="{131BE02D-F345-42AD-B510-F8579A0A956F}" type="presOf" srcId="{91CB569A-FC70-493C-8861-1E3585653748}" destId="{A96F17FC-B66F-47E9-94F4-071ECBA61453}" srcOrd="0" destOrd="0" presId="urn:microsoft.com/office/officeart/2005/8/layout/cycle2"/>
    <dgm:cxn modelId="{07B57019-E7CC-4147-B396-1CACAE4AB9E6}" type="presOf" srcId="{E9CAD24A-1E3C-423E-8858-4D4489F90E05}" destId="{11428CD8-21BF-4283-8AE3-CF2C335D8625}" srcOrd="0" destOrd="0" presId="urn:microsoft.com/office/officeart/2005/8/layout/cycle2"/>
    <dgm:cxn modelId="{9EFCF0C5-E923-4A7C-954C-38305A8D987B}" type="presOf" srcId="{E21D2C3D-D88D-46DA-8D29-D754DCF4ECD5}" destId="{02B01386-D7AF-4A53-8174-7DCB48CC1697}" srcOrd="0" destOrd="0" presId="urn:microsoft.com/office/officeart/2005/8/layout/cycle2"/>
    <dgm:cxn modelId="{8480A140-A5AC-4445-9392-590A3C905794}" type="presOf" srcId="{91CB569A-FC70-493C-8861-1E3585653748}" destId="{C74E00F3-5F12-48F7-AC39-CBF8264A60BB}" srcOrd="1" destOrd="0" presId="urn:microsoft.com/office/officeart/2005/8/layout/cycle2"/>
    <dgm:cxn modelId="{4E87A057-9700-402D-9663-B124D8A74E07}" type="presOf" srcId="{EE697EF0-DC26-4D0D-BB49-C824B448C51C}" destId="{8755FFD1-88F9-4B90-8C0E-CED4C82C9700}" srcOrd="1" destOrd="0" presId="urn:microsoft.com/office/officeart/2005/8/layout/cycle2"/>
    <dgm:cxn modelId="{71A8D061-E4E4-47DC-87C7-8E7F3E568FEA}" type="presOf" srcId="{0EDA1526-BFDF-440D-9A6C-AC02E184B694}" destId="{158F9E8B-CC20-4B0C-910F-6CFCCF0E763A}" srcOrd="1" destOrd="0" presId="urn:microsoft.com/office/officeart/2005/8/layout/cycle2"/>
    <dgm:cxn modelId="{A31F53C5-AE9E-4E23-BBBF-51B172A8C197}" type="presOf" srcId="{230166D2-FE0D-4B39-B7B3-95C704A1DDC8}" destId="{4050F6F4-44E6-40A6-BBDB-51382E6EC86F}" srcOrd="0" destOrd="0" presId="urn:microsoft.com/office/officeart/2005/8/layout/cycle2"/>
    <dgm:cxn modelId="{6684CDF1-7F08-49BC-B4BE-1E32F288F8E8}" type="presParOf" srcId="{E0F53274-00C6-422E-9DD9-530A41E070C5}" destId="{4050F6F4-44E6-40A6-BBDB-51382E6EC86F}" srcOrd="0" destOrd="0" presId="urn:microsoft.com/office/officeart/2005/8/layout/cycle2"/>
    <dgm:cxn modelId="{E49B9BB1-70A1-4F14-A127-F37D9CFC49DB}" type="presParOf" srcId="{E0F53274-00C6-422E-9DD9-530A41E070C5}" destId="{11428CD8-21BF-4283-8AE3-CF2C335D8625}" srcOrd="1" destOrd="0" presId="urn:microsoft.com/office/officeart/2005/8/layout/cycle2"/>
    <dgm:cxn modelId="{5BBC70A6-6BD0-4CFE-A78E-8087C4A06817}" type="presParOf" srcId="{11428CD8-21BF-4283-8AE3-CF2C335D8625}" destId="{3F8230C6-5DB4-4E48-8C67-E9DE8C604182}" srcOrd="0" destOrd="0" presId="urn:microsoft.com/office/officeart/2005/8/layout/cycle2"/>
    <dgm:cxn modelId="{DFF500CF-0E65-435E-9091-720826C06716}" type="presParOf" srcId="{E0F53274-00C6-422E-9DD9-530A41E070C5}" destId="{02B01386-D7AF-4A53-8174-7DCB48CC1697}" srcOrd="2" destOrd="0" presId="urn:microsoft.com/office/officeart/2005/8/layout/cycle2"/>
    <dgm:cxn modelId="{9E750BF4-6FEF-45EF-8B99-E1559A85EF81}" type="presParOf" srcId="{E0F53274-00C6-422E-9DD9-530A41E070C5}" destId="{51370889-3AB1-4930-A019-A52B64DD8D21}" srcOrd="3" destOrd="0" presId="urn:microsoft.com/office/officeart/2005/8/layout/cycle2"/>
    <dgm:cxn modelId="{05D1C491-0B9D-42F7-9ECA-3A1C323E7E0E}" type="presParOf" srcId="{51370889-3AB1-4930-A019-A52B64DD8D21}" destId="{ED2796A3-1C35-4F5E-B19E-D14A0C0F666E}" srcOrd="0" destOrd="0" presId="urn:microsoft.com/office/officeart/2005/8/layout/cycle2"/>
    <dgm:cxn modelId="{C528A7D8-ECB4-4D83-A987-2D8C20EE1992}" type="presParOf" srcId="{E0F53274-00C6-422E-9DD9-530A41E070C5}" destId="{566EB8C2-3EB4-49FF-A07C-D25D85795BFA}" srcOrd="4" destOrd="0" presId="urn:microsoft.com/office/officeart/2005/8/layout/cycle2"/>
    <dgm:cxn modelId="{9644A45D-7298-4E72-B0E2-36B52E1BBD45}" type="presParOf" srcId="{E0F53274-00C6-422E-9DD9-530A41E070C5}" destId="{B0BEC9C0-C08C-49EE-A223-E7EFE6851D0E}" srcOrd="5" destOrd="0" presId="urn:microsoft.com/office/officeart/2005/8/layout/cycle2"/>
    <dgm:cxn modelId="{629A2B0B-3988-4A85-8B04-EAEDDE854B21}" type="presParOf" srcId="{B0BEC9C0-C08C-49EE-A223-E7EFE6851D0E}" destId="{8755FFD1-88F9-4B90-8C0E-CED4C82C9700}" srcOrd="0" destOrd="0" presId="urn:microsoft.com/office/officeart/2005/8/layout/cycle2"/>
    <dgm:cxn modelId="{48920AE9-73B1-461D-ADF2-D3A8384A5BF8}" type="presParOf" srcId="{E0F53274-00C6-422E-9DD9-530A41E070C5}" destId="{6FCFC99B-5876-49F8-9F67-8044D4E563C0}" srcOrd="6" destOrd="0" presId="urn:microsoft.com/office/officeart/2005/8/layout/cycle2"/>
    <dgm:cxn modelId="{B79B1D26-3D36-41AB-8324-3780BDF0AB02}" type="presParOf" srcId="{E0F53274-00C6-422E-9DD9-530A41E070C5}" destId="{7899DB05-4C2F-4805-8557-F191DF771798}" srcOrd="7" destOrd="0" presId="urn:microsoft.com/office/officeart/2005/8/layout/cycle2"/>
    <dgm:cxn modelId="{EB3B067D-D764-40E1-8996-F6B67878C737}" type="presParOf" srcId="{7899DB05-4C2F-4805-8557-F191DF771798}" destId="{158F9E8B-CC20-4B0C-910F-6CFCCF0E763A}" srcOrd="0" destOrd="0" presId="urn:microsoft.com/office/officeart/2005/8/layout/cycle2"/>
    <dgm:cxn modelId="{3013533A-97B7-4680-9759-ECEA753572D6}" type="presParOf" srcId="{E0F53274-00C6-422E-9DD9-530A41E070C5}" destId="{2BA84524-CC5F-47C1-A529-AD1A2B2838AB}" srcOrd="8" destOrd="0" presId="urn:microsoft.com/office/officeart/2005/8/layout/cycle2"/>
    <dgm:cxn modelId="{EDA211E2-EA7F-467D-8F17-DA2C5E12F3E7}" type="presParOf" srcId="{E0F53274-00C6-422E-9DD9-530A41E070C5}" destId="{A96F17FC-B66F-47E9-94F4-071ECBA61453}" srcOrd="9" destOrd="0" presId="urn:microsoft.com/office/officeart/2005/8/layout/cycle2"/>
    <dgm:cxn modelId="{1B73FDD8-933C-47E7-8A05-8A11BAE5F774}" type="presParOf" srcId="{A96F17FC-B66F-47E9-94F4-071ECBA61453}" destId="{C74E00F3-5F12-48F7-AC39-CBF8264A60B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0.15556</cdr:x>
      <cdr:y>0.06594</cdr:y>
    </cdr:from>
    <cdr:to>
      <cdr:x>0.2508</cdr:x>
      <cdr:y>0.12391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1008112" y="337100"/>
          <a:ext cx="617224" cy="296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C" dirty="0" smtClean="0"/>
            <a:t>5.45</a:t>
          </a:r>
          <a:endParaRPr lang="es-EC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A63B-140D-41AE-9608-2A4382A3DEB6}" type="datetimeFigureOut">
              <a:rPr lang="es-ES" smtClean="0"/>
              <a:t>23/08/2021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4E4CF-C9B2-48F5-999C-68F2312913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9904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>
            <a:extLst>
              <a:ext uri="{FF2B5EF4-FFF2-40B4-BE49-F238E27FC236}">
                <a16:creationId xmlns:a16="http://schemas.microsoft.com/office/drawing/2014/main" xmlns="" id="{16EFE242-E735-472D-ADDC-DED56A68AB13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1" name="CorelDRAW" r:id="rId3" imgW="9151920" imgH="5621400" progId="CorelDRAW.Graphic.12">
                  <p:embed/>
                </p:oleObj>
              </mc:Choice>
              <mc:Fallback>
                <p:oleObj name="CorelDRAW" r:id="rId3" imgW="9151920" imgH="5621400" progId="CorelDRAW.Graphic.12">
                  <p:embed/>
                  <p:pic>
                    <p:nvPicPr>
                      <p:cNvPr id="2050" name="Object 46">
                        <a:extLst>
                          <a:ext uri="{FF2B5EF4-FFF2-40B4-BE49-F238E27FC236}">
                            <a16:creationId xmlns:a16="http://schemas.microsoft.com/office/drawing/2014/main" xmlns="" id="{76969363-77A7-4B50-A06A-97AE4A5B09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>
            <a:extLst>
              <a:ext uri="{FF2B5EF4-FFF2-40B4-BE49-F238E27FC236}">
                <a16:creationId xmlns:a16="http://schemas.microsoft.com/office/drawing/2014/main" xmlns="" id="{F5118F8B-9EBE-4653-A7E1-FE817B5955B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 sz="1400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xmlns="" id="{4F9FB4F6-1197-467D-AC48-9591524DB4C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ES" sz="1400"/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xmlns="" id="{2F4F9DAA-51D8-4B77-804F-84D6BFC8C84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 sz="1400"/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xmlns="" id="{F99CA808-CCD8-41AF-B34E-47400C97F2C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ES" sz="1400"/>
          </a:p>
        </p:txBody>
      </p:sp>
      <p:pic>
        <p:nvPicPr>
          <p:cNvPr id="7" name="Picture 48" descr="bannner 2">
            <a:extLst>
              <a:ext uri="{FF2B5EF4-FFF2-40B4-BE49-F238E27FC236}">
                <a16:creationId xmlns:a16="http://schemas.microsoft.com/office/drawing/2014/main" xmlns="" id="{A0749ECE-731F-4BEA-AE3B-0104D8A61A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>
            <a:extLst>
              <a:ext uri="{FF2B5EF4-FFF2-40B4-BE49-F238E27FC236}">
                <a16:creationId xmlns:a16="http://schemas.microsoft.com/office/drawing/2014/main" xmlns="" id="{61ACB7B2-EF8A-4343-AB5A-F5A0AD6178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9" name="Picture 49" descr="LOGO ESPE ORIGINAL copia">
            <a:extLst>
              <a:ext uri="{FF2B5EF4-FFF2-40B4-BE49-F238E27FC236}">
                <a16:creationId xmlns:a16="http://schemas.microsoft.com/office/drawing/2014/main" xmlns="" id="{6F205E99-AFAB-4FF0-91AA-35E91E8E02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360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310465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364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20789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3457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42331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4714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90889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957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10254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0099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>
            <a:extLst>
              <a:ext uri="{FF2B5EF4-FFF2-40B4-BE49-F238E27FC236}">
                <a16:creationId xmlns:a16="http://schemas.microsoft.com/office/drawing/2014/main" xmlns="" id="{6D5CD5BD-741C-4274-844D-D5359AE6A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027" name="Rectangle 21">
            <a:extLst>
              <a:ext uri="{FF2B5EF4-FFF2-40B4-BE49-F238E27FC236}">
                <a16:creationId xmlns:a16="http://schemas.microsoft.com/office/drawing/2014/main" xmlns="" id="{FEC1EA04-1B3F-48D6-92FD-8ABF614FC86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028" name="Line 23">
            <a:extLst>
              <a:ext uri="{FF2B5EF4-FFF2-40B4-BE49-F238E27FC236}">
                <a16:creationId xmlns:a16="http://schemas.microsoft.com/office/drawing/2014/main" xmlns="" id="{6D4F3A3B-4C05-4166-B107-74D19564B766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29" name="Line 24">
            <a:extLst>
              <a:ext uri="{FF2B5EF4-FFF2-40B4-BE49-F238E27FC236}">
                <a16:creationId xmlns:a16="http://schemas.microsoft.com/office/drawing/2014/main" xmlns="" id="{49FAB194-8E8B-462F-924C-B5BA42CABDF8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1030" name="Picture 26" descr="LOGO ESPE ORIGINAL copia">
            <a:extLst>
              <a:ext uri="{FF2B5EF4-FFF2-40B4-BE49-F238E27FC236}">
                <a16:creationId xmlns:a16="http://schemas.microsoft.com/office/drawing/2014/main" xmlns="" id="{F272CB67-328C-40A4-A57B-D9209D75F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image" Target="../media/image22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7" Type="http://schemas.openxmlformats.org/officeDocument/2006/relationships/image" Target="../media/image17.jp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3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Subtítulo">
            <a:extLst>
              <a:ext uri="{FF2B5EF4-FFF2-40B4-BE49-F238E27FC236}">
                <a16:creationId xmlns:a16="http://schemas.microsoft.com/office/drawing/2014/main" xmlns="" id="{DBA057E3-7DF8-4B01-8726-55C6067D482B}"/>
              </a:ext>
            </a:extLst>
          </p:cNvPr>
          <p:cNvSpPr txBox="1">
            <a:spLocks/>
          </p:cNvSpPr>
          <p:nvPr/>
        </p:nvSpPr>
        <p:spPr>
          <a:xfrm>
            <a:off x="1128712" y="884271"/>
            <a:ext cx="7499350" cy="482600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  <a:p>
            <a:pPr algn="ctr"/>
            <a:r>
              <a:rPr lang="es-ES" dirty="0"/>
              <a:t> </a:t>
            </a:r>
            <a:r>
              <a:rPr lang="es-ES" b="1" dirty="0"/>
              <a:t>VICERRECTORADO DE INVESTIGACIÓN, </a:t>
            </a:r>
            <a:endParaRPr lang="es-ES" dirty="0"/>
          </a:p>
          <a:p>
            <a:pPr algn="ctr"/>
            <a:r>
              <a:rPr lang="es-ES" b="1" dirty="0"/>
              <a:t>INNOVACIÓN Y TRANSFERENCIA DE </a:t>
            </a:r>
            <a:endParaRPr lang="es-ES" dirty="0"/>
          </a:p>
          <a:p>
            <a:pPr algn="ctr"/>
            <a:r>
              <a:rPr lang="es-ES" b="1" dirty="0"/>
              <a:t>TECNOLOGÍA </a:t>
            </a:r>
            <a:endParaRPr lang="es-E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>
            <a:extLst>
              <a:ext uri="{FF2B5EF4-FFF2-40B4-BE49-F238E27FC236}">
                <a16:creationId xmlns:a16="http://schemas.microsoft.com/office/drawing/2014/main" xmlns="" id="{F802694B-BC79-4644-93BE-68B637B5CFA2}"/>
              </a:ext>
            </a:extLst>
          </p:cNvPr>
          <p:cNvSpPr/>
          <p:nvPr/>
        </p:nvSpPr>
        <p:spPr>
          <a:xfrm>
            <a:off x="1043173" y="2933075"/>
            <a:ext cx="77057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s-ES" dirty="0"/>
          </a:p>
          <a:p>
            <a:pPr algn="ctr"/>
            <a:r>
              <a:rPr lang="es-EC" dirty="0"/>
              <a:t> </a:t>
            </a:r>
            <a:r>
              <a:rPr lang="es-EC" b="1" dirty="0" smtClean="0"/>
              <a:t>Tema: </a:t>
            </a:r>
            <a:r>
              <a:rPr lang="es-EC" b="1" dirty="0"/>
              <a:t>ANÁLISIS DE CICLO DE VIDA DE LA REMEDIACIÓN DE PASIVOS AMBIENTALES DEL TIPO DERRAME </a:t>
            </a:r>
            <a:r>
              <a:rPr lang="es-EC" b="1" dirty="0" smtClean="0"/>
              <a:t>EJECUTADAS </a:t>
            </a:r>
            <a:r>
              <a:rPr lang="es-EC" b="1" dirty="0"/>
              <a:t>POR EL PROYECTO AMAZONÍA VIVA DE </a:t>
            </a:r>
            <a:r>
              <a:rPr lang="es-EC" b="1" dirty="0" err="1"/>
              <a:t>PETROAMAZONAS</a:t>
            </a:r>
            <a:r>
              <a:rPr lang="es-EC" b="1" dirty="0"/>
              <a:t> </a:t>
            </a:r>
            <a:r>
              <a:rPr lang="es-EC" b="1" dirty="0" smtClean="0"/>
              <a:t>EP</a:t>
            </a:r>
          </a:p>
          <a:p>
            <a:pPr algn="ctr"/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xmlns="" id="{B06FC164-616C-465D-BCEE-AD83038E5209}"/>
              </a:ext>
            </a:extLst>
          </p:cNvPr>
          <p:cNvSpPr/>
          <p:nvPr/>
        </p:nvSpPr>
        <p:spPr>
          <a:xfrm>
            <a:off x="2735263" y="4292600"/>
            <a:ext cx="4572000" cy="6143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dirty="0"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ING. </a:t>
            </a:r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KARINA ISABEL GARCÍA </a:t>
            </a:r>
            <a:r>
              <a:rPr lang="es-E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VILLACÍS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xmlns="" id="{F4D2C8B2-9788-42A0-A287-E201E586063B}"/>
              </a:ext>
            </a:extLst>
          </p:cNvPr>
          <p:cNvSpPr/>
          <p:nvPr/>
        </p:nvSpPr>
        <p:spPr>
          <a:xfrm>
            <a:off x="3646447" y="5238750"/>
            <a:ext cx="27671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SANGOLQUÍ, </a:t>
            </a:r>
            <a:r>
              <a:rPr lang="es-ES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30 DE JULIO DE 2021</a:t>
            </a:r>
            <a:endParaRPr lang="es-E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3130CA19-DEA2-41F0-AE20-0262BD70D406}"/>
              </a:ext>
            </a:extLst>
          </p:cNvPr>
          <p:cNvSpPr/>
          <p:nvPr/>
        </p:nvSpPr>
        <p:spPr>
          <a:xfrm>
            <a:off x="1403648" y="2132856"/>
            <a:ext cx="69847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1600" dirty="0">
              <a:solidFill>
                <a:srgbClr val="000000"/>
              </a:solidFill>
            </a:endParaRPr>
          </a:p>
          <a:p>
            <a:pPr algn="ctr"/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b="1" dirty="0">
                <a:solidFill>
                  <a:srgbClr val="000000"/>
                </a:solidFill>
              </a:rPr>
              <a:t>CENTRO DE POSGRADOS </a:t>
            </a:r>
            <a:endParaRPr lang="es-ES" sz="1600" dirty="0">
              <a:solidFill>
                <a:srgbClr val="000000"/>
              </a:solidFill>
            </a:endParaRPr>
          </a:p>
          <a:p>
            <a:pPr algn="ctr"/>
            <a:r>
              <a:rPr lang="es-EC" sz="1400" b="1" dirty="0">
                <a:solidFill>
                  <a:srgbClr val="000000"/>
                </a:solidFill>
              </a:rPr>
              <a:t>MAESTRÍA EN SISTEMA DE GESTIÓN AMBIENTAL 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-540568" y="0"/>
            <a:ext cx="9185652" cy="72008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EC" sz="2800" kern="0" dirty="0" smtClean="0">
                <a:solidFill>
                  <a:schemeClr val="tx1"/>
                </a:solidFill>
              </a:rPr>
              <a:t>Categorías ambientales</a:t>
            </a:r>
            <a:endParaRPr lang="es-EC" sz="2800" kern="0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08891342"/>
              </p:ext>
            </p:extLst>
          </p:nvPr>
        </p:nvGraphicFramePr>
        <p:xfrm>
          <a:off x="0" y="720080"/>
          <a:ext cx="8241675" cy="5305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825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699792" y="116632"/>
            <a:ext cx="3600400" cy="6048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Elipse 4"/>
          <p:cNvSpPr/>
          <p:nvPr/>
        </p:nvSpPr>
        <p:spPr>
          <a:xfrm>
            <a:off x="3027672" y="294279"/>
            <a:ext cx="2952328" cy="796950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rgbClr val="002060"/>
                </a:solidFill>
              </a:rPr>
              <a:t>Derrame SA_124_02D</a:t>
            </a:r>
          </a:p>
          <a:p>
            <a:pPr algn="ctr"/>
            <a:r>
              <a:rPr lang="es-EC" sz="1600" b="1" dirty="0" smtClean="0">
                <a:solidFill>
                  <a:srgbClr val="002060"/>
                </a:solidFill>
              </a:rPr>
              <a:t>2701 </a:t>
            </a:r>
            <a:r>
              <a:rPr lang="es-ES_tradnl" sz="1600" b="1" dirty="0" smtClean="0">
                <a:solidFill>
                  <a:schemeClr val="accent6"/>
                </a:solidFill>
              </a:rPr>
              <a:t>m</a:t>
            </a:r>
            <a:r>
              <a:rPr lang="es-ES_tradnl" sz="1600" b="1" baseline="30000" dirty="0" smtClean="0">
                <a:solidFill>
                  <a:schemeClr val="accent6"/>
                </a:solidFill>
              </a:rPr>
              <a:t>2</a:t>
            </a:r>
            <a:endParaRPr lang="es-EC" sz="1600" b="1" dirty="0">
              <a:solidFill>
                <a:schemeClr val="accent6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171688" y="1433756"/>
            <a:ext cx="2664296" cy="72008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rgbClr val="002060"/>
                </a:solidFill>
              </a:rPr>
              <a:t>Desbroce y recolección de desechos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171688" y="2418170"/>
            <a:ext cx="2664296" cy="434766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rgbClr val="002060"/>
                </a:solidFill>
              </a:rPr>
              <a:t>Construcción de facilidades</a:t>
            </a:r>
            <a:endParaRPr lang="es-EC" sz="1600" dirty="0">
              <a:solidFill>
                <a:srgbClr val="00206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172899" y="3130253"/>
            <a:ext cx="2664296" cy="53213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rgbClr val="002060"/>
                </a:solidFill>
              </a:rPr>
              <a:t>Lavado de suelos</a:t>
            </a:r>
            <a:endParaRPr lang="es-EC" sz="1600" dirty="0">
              <a:solidFill>
                <a:srgbClr val="002060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171688" y="4005064"/>
            <a:ext cx="2664296" cy="72008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rgbClr val="002060"/>
                </a:solidFill>
              </a:rPr>
              <a:t>Reconformación y revegetación</a:t>
            </a:r>
            <a:endParaRPr lang="es-EC" sz="1600" dirty="0">
              <a:solidFill>
                <a:srgbClr val="002060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3027672" y="5064055"/>
            <a:ext cx="2952328" cy="796950"/>
          </a:xfrm>
          <a:prstGeom prst="ellipse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rgbClr val="002060"/>
                </a:solidFill>
              </a:rPr>
              <a:t>Área remediada</a:t>
            </a:r>
            <a:endParaRPr lang="es-EC" sz="1600" b="1" dirty="0">
              <a:solidFill>
                <a:srgbClr val="002060"/>
              </a:solidFill>
            </a:endParaRPr>
          </a:p>
        </p:txBody>
      </p:sp>
      <p:cxnSp>
        <p:nvCxnSpPr>
          <p:cNvPr id="16" name="Conector recto de flecha 15"/>
          <p:cNvCxnSpPr>
            <a:stCxn id="5" idx="4"/>
            <a:endCxn id="10" idx="0"/>
          </p:cNvCxnSpPr>
          <p:nvPr/>
        </p:nvCxnSpPr>
        <p:spPr>
          <a:xfrm>
            <a:off x="4503836" y="1091229"/>
            <a:ext cx="0" cy="3425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>
            <a:stCxn id="10" idx="2"/>
            <a:endCxn id="11" idx="0"/>
          </p:cNvCxnSpPr>
          <p:nvPr/>
        </p:nvCxnSpPr>
        <p:spPr>
          <a:xfrm>
            <a:off x="4503836" y="2153836"/>
            <a:ext cx="0" cy="2643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>
            <a:stCxn id="11" idx="2"/>
            <a:endCxn id="12" idx="0"/>
          </p:cNvCxnSpPr>
          <p:nvPr/>
        </p:nvCxnSpPr>
        <p:spPr>
          <a:xfrm>
            <a:off x="4503836" y="2852936"/>
            <a:ext cx="1211" cy="2773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stCxn id="12" idx="2"/>
            <a:endCxn id="13" idx="0"/>
          </p:cNvCxnSpPr>
          <p:nvPr/>
        </p:nvCxnSpPr>
        <p:spPr>
          <a:xfrm flipH="1">
            <a:off x="4503836" y="3662388"/>
            <a:ext cx="1211" cy="3426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>
            <a:stCxn id="13" idx="2"/>
            <a:endCxn id="14" idx="0"/>
          </p:cNvCxnSpPr>
          <p:nvPr/>
        </p:nvCxnSpPr>
        <p:spPr>
          <a:xfrm>
            <a:off x="4503836" y="4725144"/>
            <a:ext cx="0" cy="3389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2 Marcador de contenido">
            <a:extLst>
              <a:ext uri="{FF2B5EF4-FFF2-40B4-BE49-F238E27FC236}">
                <a16:creationId xmlns:a16="http://schemas.microsoft.com/office/drawing/2014/main" xmlns="" id="{DA0294CA-72B2-408D-A4C2-ED55EEF50ADA}"/>
              </a:ext>
            </a:extLst>
          </p:cNvPr>
          <p:cNvSpPr txBox="1">
            <a:spLocks/>
          </p:cNvSpPr>
          <p:nvPr/>
        </p:nvSpPr>
        <p:spPr>
          <a:xfrm>
            <a:off x="144016" y="1170451"/>
            <a:ext cx="1993728" cy="4320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355600" indent="0" algn="just">
              <a:buNone/>
              <a:defRPr/>
            </a:pPr>
            <a:r>
              <a:rPr lang="es-EC" sz="2000" b="1" i="1" dirty="0" smtClean="0">
                <a:solidFill>
                  <a:schemeClr val="tx1"/>
                </a:solidFill>
              </a:rPr>
              <a:t>Entradas</a:t>
            </a:r>
            <a:endParaRPr lang="es-EC" sz="2000" b="1" i="1" dirty="0">
              <a:solidFill>
                <a:schemeClr val="tx1"/>
              </a:solidFill>
            </a:endParaRPr>
          </a:p>
          <a:p>
            <a:pPr marL="355600" indent="0" algn="just">
              <a:buNone/>
              <a:defRPr/>
            </a:pPr>
            <a:endParaRPr lang="es-EC" sz="2000" i="1" dirty="0">
              <a:solidFill>
                <a:schemeClr val="tx1"/>
              </a:solidFill>
            </a:endParaRPr>
          </a:p>
          <a:p>
            <a:pPr marL="355600" indent="0" algn="just">
              <a:buFontTx/>
              <a:buNone/>
              <a:defRPr/>
            </a:pPr>
            <a:r>
              <a:rPr lang="es-EC" sz="2000" i="1" kern="0" dirty="0" smtClean="0">
                <a:solidFill>
                  <a:schemeClr val="tx1"/>
                </a:solidFill>
              </a:rPr>
              <a:t> </a:t>
            </a:r>
            <a:endParaRPr lang="es-ES_tradnl" sz="2000" i="1" kern="0" dirty="0">
              <a:solidFill>
                <a:schemeClr val="tx1"/>
              </a:solidFill>
            </a:endParaRPr>
          </a:p>
        </p:txBody>
      </p:sp>
      <p:sp>
        <p:nvSpPr>
          <p:cNvPr id="42" name="2 Marcador de contenido">
            <a:extLst>
              <a:ext uri="{FF2B5EF4-FFF2-40B4-BE49-F238E27FC236}">
                <a16:creationId xmlns:a16="http://schemas.microsoft.com/office/drawing/2014/main" xmlns="" id="{DA0294CA-72B2-408D-A4C2-ED55EEF50ADA}"/>
              </a:ext>
            </a:extLst>
          </p:cNvPr>
          <p:cNvSpPr txBox="1">
            <a:spLocks/>
          </p:cNvSpPr>
          <p:nvPr/>
        </p:nvSpPr>
        <p:spPr>
          <a:xfrm>
            <a:off x="6862240" y="1262492"/>
            <a:ext cx="1993728" cy="4320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355600" indent="0" algn="just">
              <a:buNone/>
              <a:defRPr/>
            </a:pPr>
            <a:r>
              <a:rPr lang="es-EC" sz="2000" b="1" i="1" dirty="0" smtClean="0">
                <a:solidFill>
                  <a:schemeClr val="tx1"/>
                </a:solidFill>
              </a:rPr>
              <a:t>Salidas</a:t>
            </a:r>
            <a:endParaRPr lang="es-EC" sz="2000" b="1" i="1" dirty="0">
              <a:solidFill>
                <a:schemeClr val="tx1"/>
              </a:solidFill>
            </a:endParaRPr>
          </a:p>
          <a:p>
            <a:pPr marL="355600" indent="0" algn="just">
              <a:buNone/>
              <a:defRPr/>
            </a:pPr>
            <a:endParaRPr lang="es-EC" sz="2000" i="1" dirty="0">
              <a:solidFill>
                <a:schemeClr val="tx1"/>
              </a:solidFill>
            </a:endParaRPr>
          </a:p>
          <a:p>
            <a:pPr marL="355600" indent="0" algn="just">
              <a:buFontTx/>
              <a:buNone/>
              <a:defRPr/>
            </a:pPr>
            <a:r>
              <a:rPr lang="es-EC" sz="2000" i="1" kern="0" dirty="0" smtClean="0">
                <a:solidFill>
                  <a:schemeClr val="tx1"/>
                </a:solidFill>
              </a:rPr>
              <a:t> </a:t>
            </a:r>
            <a:endParaRPr lang="es-ES_tradnl" sz="2000" i="1" kern="0" dirty="0">
              <a:solidFill>
                <a:schemeClr val="tx1"/>
              </a:solidFill>
            </a:endParaRPr>
          </a:p>
        </p:txBody>
      </p:sp>
      <p:sp>
        <p:nvSpPr>
          <p:cNvPr id="43" name="2 Marcador de contenido">
            <a:extLst>
              <a:ext uri="{FF2B5EF4-FFF2-40B4-BE49-F238E27FC236}">
                <a16:creationId xmlns:a16="http://schemas.microsoft.com/office/drawing/2014/main" xmlns="" id="{DA0294CA-72B2-408D-A4C2-ED55EEF50ADA}"/>
              </a:ext>
            </a:extLst>
          </p:cNvPr>
          <p:cNvSpPr txBox="1">
            <a:spLocks/>
          </p:cNvSpPr>
          <p:nvPr/>
        </p:nvSpPr>
        <p:spPr>
          <a:xfrm>
            <a:off x="16516" y="1920617"/>
            <a:ext cx="1993728" cy="4320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355600" indent="0" algn="just">
              <a:buNone/>
              <a:defRPr/>
            </a:pPr>
            <a:r>
              <a:rPr lang="es-EC" sz="1800" i="1" dirty="0" smtClean="0">
                <a:solidFill>
                  <a:schemeClr val="tx1"/>
                </a:solidFill>
              </a:rPr>
              <a:t>Materiales</a:t>
            </a:r>
          </a:p>
          <a:p>
            <a:pPr marL="355600" indent="0" algn="just">
              <a:buNone/>
              <a:defRPr/>
            </a:pPr>
            <a:r>
              <a:rPr lang="es-EC" sz="1800" i="1" dirty="0" smtClean="0">
                <a:solidFill>
                  <a:schemeClr val="tx1"/>
                </a:solidFill>
              </a:rPr>
              <a:t>Insumos </a:t>
            </a:r>
          </a:p>
          <a:p>
            <a:pPr marL="355600" indent="0" algn="just">
              <a:buNone/>
              <a:defRPr/>
            </a:pPr>
            <a:r>
              <a:rPr lang="es-EC" sz="1800" i="1" dirty="0" smtClean="0">
                <a:solidFill>
                  <a:schemeClr val="tx1"/>
                </a:solidFill>
              </a:rPr>
              <a:t>Combustible</a:t>
            </a:r>
          </a:p>
          <a:p>
            <a:pPr marL="355600" indent="0" algn="just">
              <a:buNone/>
              <a:defRPr/>
            </a:pPr>
            <a:r>
              <a:rPr lang="es-EC" sz="1800" i="1" dirty="0" smtClean="0">
                <a:solidFill>
                  <a:schemeClr val="tx1"/>
                </a:solidFill>
              </a:rPr>
              <a:t>Equipos de protección personal</a:t>
            </a:r>
          </a:p>
          <a:p>
            <a:pPr marL="355600" indent="0" algn="just">
              <a:buNone/>
              <a:defRPr/>
            </a:pPr>
            <a:r>
              <a:rPr lang="es-EC" sz="1800" i="1" dirty="0" smtClean="0">
                <a:solidFill>
                  <a:schemeClr val="tx1"/>
                </a:solidFill>
              </a:rPr>
              <a:t>Reactivos químicos</a:t>
            </a:r>
          </a:p>
          <a:p>
            <a:pPr marL="355600" indent="0" algn="just">
              <a:buNone/>
              <a:defRPr/>
            </a:pPr>
            <a:r>
              <a:rPr lang="es-EC" sz="1800" i="1" dirty="0" smtClean="0">
                <a:solidFill>
                  <a:schemeClr val="tx1"/>
                </a:solidFill>
              </a:rPr>
              <a:t>Vehículos</a:t>
            </a:r>
            <a:endParaRPr lang="es-EC" sz="1800" i="1" dirty="0">
              <a:solidFill>
                <a:schemeClr val="tx1"/>
              </a:solidFill>
            </a:endParaRPr>
          </a:p>
          <a:p>
            <a:pPr marL="355600" indent="0" algn="just">
              <a:buNone/>
              <a:defRPr/>
            </a:pPr>
            <a:endParaRPr lang="es-EC" sz="2000" i="1" dirty="0">
              <a:solidFill>
                <a:schemeClr val="tx1"/>
              </a:solidFill>
            </a:endParaRPr>
          </a:p>
          <a:p>
            <a:pPr marL="355600" indent="0" algn="just">
              <a:buFontTx/>
              <a:buNone/>
              <a:defRPr/>
            </a:pPr>
            <a:r>
              <a:rPr lang="es-EC" sz="2000" i="1" kern="0" dirty="0" smtClean="0">
                <a:solidFill>
                  <a:schemeClr val="tx1"/>
                </a:solidFill>
              </a:rPr>
              <a:t> </a:t>
            </a:r>
            <a:endParaRPr lang="es-ES_tradnl" sz="2000" i="1" kern="0" dirty="0">
              <a:solidFill>
                <a:schemeClr val="tx1"/>
              </a:solidFill>
            </a:endParaRPr>
          </a:p>
        </p:txBody>
      </p:sp>
      <p:sp>
        <p:nvSpPr>
          <p:cNvPr id="45" name="2 Marcador de contenido">
            <a:extLst>
              <a:ext uri="{FF2B5EF4-FFF2-40B4-BE49-F238E27FC236}">
                <a16:creationId xmlns:a16="http://schemas.microsoft.com/office/drawing/2014/main" xmlns="" id="{DA0294CA-72B2-408D-A4C2-ED55EEF50ADA}"/>
              </a:ext>
            </a:extLst>
          </p:cNvPr>
          <p:cNvSpPr txBox="1">
            <a:spLocks/>
          </p:cNvSpPr>
          <p:nvPr/>
        </p:nvSpPr>
        <p:spPr>
          <a:xfrm>
            <a:off x="6755722" y="1986122"/>
            <a:ext cx="1993728" cy="4320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355600" indent="0" algn="just">
              <a:buNone/>
              <a:defRPr/>
            </a:pPr>
            <a:r>
              <a:rPr lang="es-EC" sz="1800" i="1" dirty="0" smtClean="0">
                <a:solidFill>
                  <a:schemeClr val="tx1"/>
                </a:solidFill>
              </a:rPr>
              <a:t>Residuos sólidos peligrosos y no peligrosos</a:t>
            </a:r>
          </a:p>
          <a:p>
            <a:pPr marL="355600" indent="0" algn="just">
              <a:buNone/>
              <a:defRPr/>
            </a:pPr>
            <a:r>
              <a:rPr lang="es-EC" sz="1800" i="1" dirty="0" smtClean="0">
                <a:solidFill>
                  <a:schemeClr val="tx1"/>
                </a:solidFill>
              </a:rPr>
              <a:t>Descargas</a:t>
            </a:r>
          </a:p>
          <a:p>
            <a:pPr marL="355600" indent="0" algn="just">
              <a:buNone/>
              <a:defRPr/>
            </a:pPr>
            <a:r>
              <a:rPr lang="es-EC" sz="1800" i="1" dirty="0" smtClean="0">
                <a:solidFill>
                  <a:schemeClr val="tx1"/>
                </a:solidFill>
              </a:rPr>
              <a:t>Emisiones gaseosas</a:t>
            </a:r>
          </a:p>
          <a:p>
            <a:pPr marL="355600" indent="0" algn="just">
              <a:buNone/>
              <a:defRPr/>
            </a:pPr>
            <a:endParaRPr lang="es-EC" sz="2000" i="1" dirty="0">
              <a:solidFill>
                <a:schemeClr val="tx1"/>
              </a:solidFill>
            </a:endParaRPr>
          </a:p>
          <a:p>
            <a:pPr marL="355600" indent="0" algn="just">
              <a:buFontTx/>
              <a:buNone/>
              <a:defRPr/>
            </a:pPr>
            <a:r>
              <a:rPr lang="es-EC" sz="2000" i="1" kern="0" dirty="0" smtClean="0">
                <a:solidFill>
                  <a:schemeClr val="tx1"/>
                </a:solidFill>
              </a:rPr>
              <a:t> </a:t>
            </a:r>
            <a:endParaRPr lang="es-ES_tradnl" sz="2000" i="1" kern="0" dirty="0">
              <a:solidFill>
                <a:schemeClr val="tx1"/>
              </a:solidFill>
            </a:endParaRPr>
          </a:p>
        </p:txBody>
      </p:sp>
      <p:cxnSp>
        <p:nvCxnSpPr>
          <p:cNvPr id="50" name="Conector recto de flecha 49"/>
          <p:cNvCxnSpPr/>
          <p:nvPr/>
        </p:nvCxnSpPr>
        <p:spPr>
          <a:xfrm>
            <a:off x="2137744" y="3204189"/>
            <a:ext cx="562048" cy="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/>
          <p:nvPr/>
        </p:nvCxnSpPr>
        <p:spPr>
          <a:xfrm>
            <a:off x="6300192" y="3188660"/>
            <a:ext cx="562048" cy="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2 Marcador de contenido">
            <a:extLst>
              <a:ext uri="{FF2B5EF4-FFF2-40B4-BE49-F238E27FC236}">
                <a16:creationId xmlns:a16="http://schemas.microsoft.com/office/drawing/2014/main" xmlns="" id="{DA0294CA-72B2-408D-A4C2-ED55EEF50ADA}"/>
              </a:ext>
            </a:extLst>
          </p:cNvPr>
          <p:cNvSpPr txBox="1">
            <a:spLocks/>
          </p:cNvSpPr>
          <p:nvPr/>
        </p:nvSpPr>
        <p:spPr>
          <a:xfrm>
            <a:off x="-254051" y="-302504"/>
            <a:ext cx="2881835" cy="10290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355600" lvl="0" indent="0">
              <a:buNone/>
              <a:defRPr/>
            </a:pPr>
            <a:endParaRPr lang="es-EC" sz="2000" i="1" dirty="0">
              <a:solidFill>
                <a:schemeClr val="tx1"/>
              </a:solidFill>
            </a:endParaRPr>
          </a:p>
          <a:p>
            <a:pPr marL="355600" indent="0">
              <a:buFontTx/>
              <a:buNone/>
              <a:defRPr/>
            </a:pPr>
            <a:r>
              <a:rPr lang="es-ES_tradnl" sz="2000" b="1" i="1" kern="0" dirty="0" smtClean="0">
                <a:solidFill>
                  <a:srgbClr val="C00000"/>
                </a:solidFill>
              </a:rPr>
              <a:t>Unidad funcional</a:t>
            </a:r>
            <a:endParaRPr lang="es-ES_tradnl" sz="2000" i="1" dirty="0">
              <a:solidFill>
                <a:schemeClr val="tx1"/>
              </a:solidFill>
            </a:endParaRPr>
          </a:p>
          <a:p>
            <a:pPr marL="355600" indent="0">
              <a:buNone/>
              <a:defRPr/>
            </a:pPr>
            <a:endParaRPr lang="es-ES_tradnl" sz="2000" i="1" dirty="0" smtClean="0">
              <a:solidFill>
                <a:schemeClr val="tx1"/>
              </a:solidFill>
            </a:endParaRPr>
          </a:p>
          <a:p>
            <a:pPr marL="355600" indent="0">
              <a:buNone/>
              <a:defRPr/>
            </a:pPr>
            <a:endParaRPr lang="es-ES_tradnl" sz="2000" i="1" dirty="0">
              <a:solidFill>
                <a:schemeClr val="tx1"/>
              </a:solidFill>
            </a:endParaRPr>
          </a:p>
          <a:p>
            <a:pPr marL="355600" indent="0">
              <a:buNone/>
              <a:defRPr/>
            </a:pPr>
            <a:endParaRPr lang="es-ES_tradnl" sz="2000" i="1" dirty="0">
              <a:solidFill>
                <a:schemeClr val="tx1"/>
              </a:solidFill>
            </a:endParaRPr>
          </a:p>
          <a:p>
            <a:pPr marL="355600" indent="0">
              <a:buFontTx/>
              <a:buNone/>
              <a:defRPr/>
            </a:pPr>
            <a:endParaRPr lang="es-ES_tradnl" sz="2000" i="1" kern="0" dirty="0" smtClean="0">
              <a:solidFill>
                <a:srgbClr val="C00000"/>
              </a:solidFill>
            </a:endParaRPr>
          </a:p>
          <a:p>
            <a:pPr marL="355600" indent="0" algn="just">
              <a:buFontTx/>
              <a:buNone/>
              <a:defRPr/>
            </a:pPr>
            <a:r>
              <a:rPr lang="es-EC" sz="2000" i="1" kern="0" dirty="0" smtClean="0">
                <a:solidFill>
                  <a:schemeClr val="tx1"/>
                </a:solidFill>
              </a:rPr>
              <a:t> </a:t>
            </a:r>
            <a:endParaRPr lang="es-ES_tradnl" sz="2000" i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35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288032" y="2810178"/>
            <a:ext cx="1080120" cy="307776"/>
          </a:xfrm>
          <a:prstGeom prst="rect">
            <a:avLst/>
          </a:prstGeom>
          <a:solidFill>
            <a:srgbClr val="CCCCFF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solidFill>
                  <a:srgbClr val="0000CC"/>
                </a:solidFill>
              </a:rPr>
              <a:t>Desbroce</a:t>
            </a:r>
            <a:endParaRPr lang="es-EC" sz="1600" dirty="0">
              <a:solidFill>
                <a:srgbClr val="0000CC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493363" y="2810178"/>
            <a:ext cx="2487787" cy="338554"/>
          </a:xfrm>
          <a:prstGeom prst="rect">
            <a:avLst/>
          </a:prstGeom>
          <a:solidFill>
            <a:srgbClr val="CCCCFF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C" sz="1600" dirty="0" smtClean="0">
                <a:solidFill>
                  <a:srgbClr val="0000CC"/>
                </a:solidFill>
              </a:rPr>
              <a:t>Construcción de accesos</a:t>
            </a:r>
            <a:endParaRPr lang="es-EC" sz="1600" dirty="0">
              <a:solidFill>
                <a:srgbClr val="0000CC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9226" y="5874783"/>
            <a:ext cx="1742265" cy="338554"/>
          </a:xfrm>
          <a:prstGeom prst="rect">
            <a:avLst/>
          </a:prstGeom>
          <a:solidFill>
            <a:srgbClr val="CCCCFF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solidFill>
                  <a:srgbClr val="0000CC"/>
                </a:solidFill>
              </a:rPr>
              <a:t>Lavado de suelo</a:t>
            </a:r>
            <a:endParaRPr lang="es-EC" sz="1600" dirty="0">
              <a:solidFill>
                <a:srgbClr val="0000CC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528715" y="5963063"/>
            <a:ext cx="2059509" cy="584775"/>
          </a:xfrm>
          <a:prstGeom prst="rect">
            <a:avLst/>
          </a:prstGeom>
          <a:solidFill>
            <a:srgbClr val="CCCCFF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solidFill>
                  <a:srgbClr val="0000CC"/>
                </a:solidFill>
              </a:rPr>
              <a:t>Reconformación y revegetación</a:t>
            </a:r>
            <a:endParaRPr lang="es-EC" sz="1600" dirty="0">
              <a:solidFill>
                <a:srgbClr val="0000CC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3282576"/>
            <a:ext cx="3419872" cy="2564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363" y="81466"/>
            <a:ext cx="4111085" cy="27088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26" y="225308"/>
            <a:ext cx="3402876" cy="25521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Imagen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82576"/>
            <a:ext cx="4032448" cy="26073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145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-55603" y="-91635"/>
            <a:ext cx="9185652" cy="792088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s-EC" sz="2800" kern="0" dirty="0" smtClean="0">
                <a:solidFill>
                  <a:schemeClr val="tx1"/>
                </a:solidFill>
              </a:rPr>
              <a:t>5. Resultados y discusión</a:t>
            </a:r>
            <a:endParaRPr lang="es-EC" sz="2800" kern="0" dirty="0">
              <a:solidFill>
                <a:schemeClr val="tx1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-55603" y="620688"/>
            <a:ext cx="9144000" cy="575420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 eaLnBrk="0" hangingPunct="0">
              <a:defRPr sz="2800" b="0" i="1" kern="0">
                <a:effectLst/>
                <a:latin typeface="+mj-lt"/>
                <a:ea typeface="+mj-ea"/>
                <a:cs typeface="+mj-cs"/>
              </a:defRPr>
            </a:lvl1pPr>
            <a:lvl2pPr algn="r" eaLnBrk="0" hangingPunct="0"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eaLnBrk="0" hangingPunct="0"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eaLnBrk="0" hangingPunct="0"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eaLnBrk="0" hangingPunct="0"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dirty="0"/>
              <a:t>Evaluación </a:t>
            </a:r>
            <a:r>
              <a:rPr lang="es-EC" dirty="0" smtClean="0"/>
              <a:t>de impacto ambiental (ACV)</a:t>
            </a:r>
            <a:endParaRPr lang="es-EC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id="{BA4993C5-4394-4A5D-BE27-0C28409AA4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7530198"/>
              </p:ext>
            </p:extLst>
          </p:nvPr>
        </p:nvGraphicFramePr>
        <p:xfrm>
          <a:off x="439371" y="1124100"/>
          <a:ext cx="8136904" cy="5017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329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116632"/>
            <a:ext cx="9144000" cy="57542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2800" kern="0" dirty="0" smtClean="0">
                <a:solidFill>
                  <a:schemeClr val="tx1"/>
                </a:solidFill>
                <a:effectLst/>
              </a:rPr>
              <a:t>Actividades asociadas con el impacto ambiental</a:t>
            </a:r>
            <a:endParaRPr lang="es-EC" sz="2800" kern="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646922"/>
              </p:ext>
            </p:extLst>
          </p:nvPr>
        </p:nvGraphicFramePr>
        <p:xfrm>
          <a:off x="683568" y="692052"/>
          <a:ext cx="7910752" cy="4969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376"/>
                <a:gridCol w="3955376"/>
              </a:tblGrid>
              <a:tr h="149092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No actuación</a:t>
                      </a:r>
                      <a:endParaRPr lang="es-EC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aseline="0" dirty="0" smtClean="0"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</a:rPr>
                        <a:t>Remediación ambiental</a:t>
                      </a:r>
                      <a:endParaRPr lang="es-EC" baseline="0" dirty="0"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04146">
                <a:tc>
                  <a:txBody>
                    <a:bodyPr/>
                    <a:lstStyle/>
                    <a:p>
                      <a:r>
                        <a:rPr lang="es-EC" dirty="0" smtClean="0"/>
                        <a:t>Contaminación</a:t>
                      </a:r>
                      <a:r>
                        <a:rPr lang="es-EC" baseline="0" dirty="0" smtClean="0"/>
                        <a:t> del suelo, agua y aire por la presencia de matrices contaminadas.</a:t>
                      </a:r>
                    </a:p>
                    <a:p>
                      <a:endParaRPr lang="es-EC" baseline="0" dirty="0" smtClean="0"/>
                    </a:p>
                    <a:p>
                      <a:r>
                        <a:rPr lang="es-EC" baseline="0" dirty="0" smtClean="0"/>
                        <a:t>Daño a ecosistemas.</a:t>
                      </a:r>
                    </a:p>
                    <a:p>
                      <a:endParaRPr lang="es-EC" baseline="0" dirty="0" smtClean="0"/>
                    </a:p>
                    <a:p>
                      <a:r>
                        <a:rPr lang="es-EC" baseline="0" dirty="0" smtClean="0"/>
                        <a:t>Afectación a la salud humana.</a:t>
                      </a:r>
                    </a:p>
                    <a:p>
                      <a:endParaRPr lang="es-EC" baseline="0" dirty="0" smtClean="0"/>
                    </a:p>
                    <a:p>
                      <a:r>
                        <a:rPr lang="es-EC" baseline="0" dirty="0" smtClean="0"/>
                        <a:t>Afectación al paisaje.</a:t>
                      </a:r>
                    </a:p>
                    <a:p>
                      <a:endParaRPr lang="es-EC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baseline="0" dirty="0" smtClean="0"/>
                        <a:t>Área sin ningún uso por período de tiempo indefinido.</a:t>
                      </a:r>
                    </a:p>
                    <a:p>
                      <a:endParaRPr lang="es-EC" baseline="0" dirty="0" smtClean="0"/>
                    </a:p>
                    <a:p>
                      <a:r>
                        <a:rPr lang="es-EC" baseline="0" dirty="0" smtClean="0"/>
                        <a:t>Emisiones y descargas por la producción del crudo generado. 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C" u="sng" dirty="0" smtClean="0"/>
                        <a:t>Emisiones y descargas</a:t>
                      </a:r>
                      <a:r>
                        <a:rPr lang="es-EC" u="sng" baseline="0" dirty="0" smtClean="0"/>
                        <a:t> asociadas a:</a:t>
                      </a:r>
                    </a:p>
                    <a:p>
                      <a:endParaRPr lang="es-EC" dirty="0" smtClean="0"/>
                    </a:p>
                    <a:p>
                      <a:r>
                        <a:rPr lang="es-EC" dirty="0" smtClean="0"/>
                        <a:t>Consumos</a:t>
                      </a:r>
                      <a:r>
                        <a:rPr lang="es-EC" baseline="0" dirty="0" smtClean="0"/>
                        <a:t> de combustibles fósiles.</a:t>
                      </a:r>
                    </a:p>
                    <a:p>
                      <a:endParaRPr lang="es-EC" baseline="0" dirty="0" smtClean="0"/>
                    </a:p>
                    <a:p>
                      <a:r>
                        <a:rPr lang="es-EC" baseline="0" dirty="0" smtClean="0"/>
                        <a:t>Producción de </a:t>
                      </a:r>
                      <a:r>
                        <a:rPr lang="es-EC" baseline="0" dirty="0" err="1" smtClean="0"/>
                        <a:t>EPP</a:t>
                      </a:r>
                      <a:r>
                        <a:rPr lang="es-EC" baseline="0" dirty="0" smtClean="0"/>
                        <a:t>, insumos y herramientas.</a:t>
                      </a:r>
                    </a:p>
                    <a:p>
                      <a:endParaRPr lang="es-EC" baseline="0" dirty="0" smtClean="0"/>
                    </a:p>
                    <a:p>
                      <a:r>
                        <a:rPr lang="es-EC" baseline="0" dirty="0" smtClean="0"/>
                        <a:t>Incineración de residuos peligrosos.</a:t>
                      </a:r>
                    </a:p>
                    <a:p>
                      <a:endParaRPr lang="es-EC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baseline="0" dirty="0" smtClean="0"/>
                        <a:t>Reincorporación de crudo a la producción nacional.</a:t>
                      </a:r>
                      <a:endParaRPr lang="es-EC" dirty="0" smtClean="0"/>
                    </a:p>
                    <a:p>
                      <a:endParaRPr lang="es-EC" baseline="0" dirty="0" smtClean="0"/>
                    </a:p>
                    <a:p>
                      <a:r>
                        <a:rPr lang="es-EC" baseline="0" dirty="0" smtClean="0"/>
                        <a:t>Afectación al uso de suelo y evaporación de fracción volátil de crudo en ejecución de actividades.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44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9144000" cy="57542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2800" b="0" kern="0" dirty="0" smtClean="0">
                <a:solidFill>
                  <a:schemeClr val="tx1"/>
                </a:solidFill>
                <a:effectLst/>
              </a:rPr>
              <a:t>Resultados (ACV) por </a:t>
            </a:r>
            <a:r>
              <a:rPr lang="es-EC" sz="2800" b="0" kern="0" dirty="0">
                <a:solidFill>
                  <a:schemeClr val="tx1"/>
                </a:solidFill>
                <a:effectLst/>
              </a:rPr>
              <a:t>categoría </a:t>
            </a:r>
            <a:r>
              <a:rPr lang="es-EC" sz="2800" b="0" kern="0" dirty="0" smtClean="0">
                <a:solidFill>
                  <a:schemeClr val="tx1"/>
                </a:solidFill>
                <a:effectLst/>
              </a:rPr>
              <a:t>ambiental </a:t>
            </a:r>
            <a:endParaRPr lang="es-EC" sz="2800" b="0" kern="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xdr="http://schemas.openxmlformats.org/drawingml/2006/spreadsheetDrawing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F28CD7BC-DAB2-434F-8027-D46955143A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279113"/>
              </p:ext>
            </p:extLst>
          </p:nvPr>
        </p:nvGraphicFramePr>
        <p:xfrm>
          <a:off x="539552" y="594695"/>
          <a:ext cx="2448272" cy="2637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Gráfico 29">
            <a:extLst>
              <a:ext uri="{FF2B5EF4-FFF2-40B4-BE49-F238E27FC236}">
                <a16:creationId xmlns:xdr="http://schemas.openxmlformats.org/drawingml/2006/spreadsheetDrawing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F28CD7BC-DAB2-434F-8027-D46955143A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729528"/>
              </p:ext>
            </p:extLst>
          </p:nvPr>
        </p:nvGraphicFramePr>
        <p:xfrm>
          <a:off x="3419872" y="575420"/>
          <a:ext cx="244827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6" name="Gráfico 35">
            <a:extLst>
              <a:ext uri="{FF2B5EF4-FFF2-40B4-BE49-F238E27FC236}">
                <a16:creationId xmlns:xdr="http://schemas.openxmlformats.org/drawingml/2006/spreadsheetDrawing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F28CD7BC-DAB2-434F-8027-D46955143A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928983"/>
              </p:ext>
            </p:extLst>
          </p:nvPr>
        </p:nvGraphicFramePr>
        <p:xfrm>
          <a:off x="6228184" y="585728"/>
          <a:ext cx="237626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Rectángulo 38"/>
          <p:cNvSpPr/>
          <p:nvPr/>
        </p:nvSpPr>
        <p:spPr>
          <a:xfrm>
            <a:off x="2051720" y="6137846"/>
            <a:ext cx="1512168" cy="552554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</a:rPr>
              <a:t>Escenario de remediación ambiental</a:t>
            </a:r>
            <a:endParaRPr lang="es-EC" sz="12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395536" y="6137846"/>
            <a:ext cx="1518444" cy="552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Escenario de no actuación</a:t>
            </a:r>
            <a:endParaRPr lang="es-EC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xdr="http://schemas.openxmlformats.org/drawingml/2006/spreadsheetDrawing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F28CD7BC-DAB2-434F-8027-D46955143A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0979425"/>
              </p:ext>
            </p:extLst>
          </p:nvPr>
        </p:nvGraphicFramePr>
        <p:xfrm>
          <a:off x="3419872" y="3429000"/>
          <a:ext cx="244827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xdr="http://schemas.openxmlformats.org/drawingml/2006/spreadsheetDrawing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F28CD7BC-DAB2-434F-8027-D46955143A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181496"/>
              </p:ext>
            </p:extLst>
          </p:nvPr>
        </p:nvGraphicFramePr>
        <p:xfrm>
          <a:off x="6228184" y="3429000"/>
          <a:ext cx="245454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xdr="http://schemas.openxmlformats.org/drawingml/2006/spreadsheetDrawing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F28CD7BC-DAB2-434F-8027-D46955143A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058069"/>
              </p:ext>
            </p:extLst>
          </p:nvPr>
        </p:nvGraphicFramePr>
        <p:xfrm>
          <a:off x="611560" y="3429000"/>
          <a:ext cx="237626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Elipse 10"/>
          <p:cNvSpPr/>
          <p:nvPr/>
        </p:nvSpPr>
        <p:spPr>
          <a:xfrm>
            <a:off x="8381132" y="0"/>
            <a:ext cx="762868" cy="593948"/>
          </a:xfrm>
          <a:prstGeom prst="ellipse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54239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9144000" cy="57542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2800" b="0" kern="0" dirty="0" smtClean="0">
                <a:solidFill>
                  <a:schemeClr val="tx1"/>
                </a:solidFill>
                <a:effectLst/>
              </a:rPr>
              <a:t>Evaluación (ACV) </a:t>
            </a:r>
            <a:r>
              <a:rPr lang="es-EC" sz="3400" kern="0" dirty="0" smtClean="0">
                <a:solidFill>
                  <a:schemeClr val="tx1"/>
                </a:solidFill>
              </a:rPr>
              <a:t> </a:t>
            </a:r>
            <a:r>
              <a:rPr lang="es-EC" sz="2800" b="0" kern="0" dirty="0" smtClean="0">
                <a:solidFill>
                  <a:schemeClr val="tx1"/>
                </a:solidFill>
                <a:effectLst/>
              </a:rPr>
              <a:t>por </a:t>
            </a:r>
            <a:r>
              <a:rPr lang="es-EC" sz="2800" b="0" kern="0" dirty="0">
                <a:solidFill>
                  <a:schemeClr val="tx1"/>
                </a:solidFill>
                <a:effectLst/>
              </a:rPr>
              <a:t>categoría </a:t>
            </a:r>
            <a:r>
              <a:rPr lang="es-EC" sz="2800" b="0" kern="0" dirty="0" smtClean="0">
                <a:solidFill>
                  <a:schemeClr val="tx1"/>
                </a:solidFill>
                <a:effectLst/>
              </a:rPr>
              <a:t>ambiental </a:t>
            </a:r>
            <a:endParaRPr lang="es-EC" sz="2800" b="0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1979712" y="6148172"/>
            <a:ext cx="1512168" cy="552554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</a:rPr>
              <a:t>Escenario de remediación ambiental</a:t>
            </a:r>
            <a:endParaRPr lang="es-EC" sz="12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251520" y="6148172"/>
            <a:ext cx="1518444" cy="552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Escenario de no actuación</a:t>
            </a:r>
            <a:endParaRPr lang="es-EC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xdr="http://schemas.openxmlformats.org/drawingml/2006/spreadsheetDrawing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F28CD7BC-DAB2-434F-8027-D46955143A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1086841"/>
              </p:ext>
            </p:extLst>
          </p:nvPr>
        </p:nvGraphicFramePr>
        <p:xfrm>
          <a:off x="581832" y="692696"/>
          <a:ext cx="2376264" cy="2376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xdr="http://schemas.openxmlformats.org/drawingml/2006/spreadsheetDrawing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F28CD7BC-DAB2-434F-8027-D46955143A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738523"/>
              </p:ext>
            </p:extLst>
          </p:nvPr>
        </p:nvGraphicFramePr>
        <p:xfrm>
          <a:off x="5106253" y="3284984"/>
          <a:ext cx="234026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xdr="http://schemas.openxmlformats.org/drawingml/2006/spreadsheetDrawing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F28CD7BC-DAB2-434F-8027-D46955143A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359242"/>
              </p:ext>
            </p:extLst>
          </p:nvPr>
        </p:nvGraphicFramePr>
        <p:xfrm>
          <a:off x="3347864" y="692696"/>
          <a:ext cx="23762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xdr="http://schemas.openxmlformats.org/drawingml/2006/spreadsheetDrawing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F28CD7BC-DAB2-434F-8027-D46955143A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172336"/>
              </p:ext>
            </p:extLst>
          </p:nvPr>
        </p:nvGraphicFramePr>
        <p:xfrm>
          <a:off x="6084168" y="692696"/>
          <a:ext cx="237626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xdr="http://schemas.openxmlformats.org/drawingml/2006/spreadsheetDrawing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lc="http://schemas.openxmlformats.org/drawingml/2006/lockedCanvas" id="{F28CD7BC-DAB2-434F-8027-D46955143A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620202"/>
              </p:ext>
            </p:extLst>
          </p:nvPr>
        </p:nvGraphicFramePr>
        <p:xfrm>
          <a:off x="1979712" y="3284984"/>
          <a:ext cx="237626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Elipse 9"/>
          <p:cNvSpPr/>
          <p:nvPr/>
        </p:nvSpPr>
        <p:spPr>
          <a:xfrm>
            <a:off x="8388424" y="-1125"/>
            <a:ext cx="682289" cy="576545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87943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9144000" cy="57542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2800" b="0" kern="0" dirty="0" smtClean="0">
                <a:solidFill>
                  <a:schemeClr val="tx1"/>
                </a:solidFill>
                <a:effectLst/>
              </a:rPr>
              <a:t>Evaluación (ACV) </a:t>
            </a:r>
            <a:r>
              <a:rPr lang="es-EC" sz="3400" kern="0" dirty="0" smtClean="0">
                <a:solidFill>
                  <a:schemeClr val="tx1"/>
                </a:solidFill>
              </a:rPr>
              <a:t> </a:t>
            </a:r>
            <a:r>
              <a:rPr lang="es-EC" sz="2800" b="0" kern="0" dirty="0" smtClean="0">
                <a:solidFill>
                  <a:schemeClr val="tx1"/>
                </a:solidFill>
                <a:effectLst/>
              </a:rPr>
              <a:t>por </a:t>
            </a:r>
            <a:r>
              <a:rPr lang="es-EC" sz="2800" b="0" kern="0" dirty="0">
                <a:solidFill>
                  <a:schemeClr val="tx1"/>
                </a:solidFill>
                <a:effectLst/>
              </a:rPr>
              <a:t>categoría </a:t>
            </a:r>
            <a:r>
              <a:rPr lang="es-EC" sz="2800" b="0" kern="0" dirty="0" smtClean="0">
                <a:solidFill>
                  <a:schemeClr val="tx1"/>
                </a:solidFill>
                <a:effectLst/>
              </a:rPr>
              <a:t>ambiental </a:t>
            </a:r>
            <a:endParaRPr lang="es-EC" sz="2800" b="0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1835696" y="6183808"/>
            <a:ext cx="1512168" cy="552554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</a:rPr>
              <a:t>Escenario de remediación ambiental</a:t>
            </a:r>
            <a:endParaRPr lang="es-EC" sz="12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179512" y="6165304"/>
            <a:ext cx="1518444" cy="552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Escenario de no actuación</a:t>
            </a:r>
            <a:endParaRPr lang="es-EC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xdr="http://schemas.openxmlformats.org/drawingml/2006/spreadsheetDrawing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F28CD7BC-DAB2-434F-8027-D46955143A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1722048"/>
              </p:ext>
            </p:extLst>
          </p:nvPr>
        </p:nvGraphicFramePr>
        <p:xfrm>
          <a:off x="6300192" y="592480"/>
          <a:ext cx="2376264" cy="2709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xdr="http://schemas.openxmlformats.org/drawingml/2006/spreadsheetDrawing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F28CD7BC-DAB2-434F-8027-D46955143A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16193"/>
              </p:ext>
            </p:extLst>
          </p:nvPr>
        </p:nvGraphicFramePr>
        <p:xfrm>
          <a:off x="611560" y="575420"/>
          <a:ext cx="2376264" cy="2709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xdr="http://schemas.openxmlformats.org/drawingml/2006/spreadsheetDrawing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F28CD7BC-DAB2-434F-8027-D46955143A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936116"/>
              </p:ext>
            </p:extLst>
          </p:nvPr>
        </p:nvGraphicFramePr>
        <p:xfrm>
          <a:off x="4644008" y="3441735"/>
          <a:ext cx="2418308" cy="2709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xdr="http://schemas.openxmlformats.org/drawingml/2006/spreadsheetDrawing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F28CD7BC-DAB2-434F-8027-D46955143A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9203186"/>
              </p:ext>
            </p:extLst>
          </p:nvPr>
        </p:nvGraphicFramePr>
        <p:xfrm>
          <a:off x="3491880" y="618577"/>
          <a:ext cx="2394332" cy="270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xdr="http://schemas.openxmlformats.org/drawingml/2006/spreadsheetDrawing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F28CD7BC-DAB2-434F-8027-D46955143A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876534"/>
              </p:ext>
            </p:extLst>
          </p:nvPr>
        </p:nvGraphicFramePr>
        <p:xfrm>
          <a:off x="1907704" y="3447232"/>
          <a:ext cx="2419532" cy="2718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Elipse 9"/>
          <p:cNvSpPr/>
          <p:nvPr/>
        </p:nvSpPr>
        <p:spPr>
          <a:xfrm>
            <a:off x="8549749" y="17348"/>
            <a:ext cx="594251" cy="566129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18694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-10037" y="260648"/>
            <a:ext cx="9144000" cy="575420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 eaLnBrk="0" hangingPunct="0">
              <a:defRPr sz="2800" b="0" i="1" kern="0">
                <a:effectLst/>
                <a:latin typeface="+mj-lt"/>
                <a:ea typeface="+mj-ea"/>
                <a:cs typeface="+mj-cs"/>
              </a:defRPr>
            </a:lvl1pPr>
            <a:lvl2pPr algn="r" eaLnBrk="0" hangingPunct="0"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eaLnBrk="0" hangingPunct="0"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eaLnBrk="0" hangingPunct="0"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eaLnBrk="0" hangingPunct="0"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dirty="0"/>
              <a:t>Resultados </a:t>
            </a:r>
            <a:r>
              <a:rPr lang="es-EC" dirty="0" smtClean="0"/>
              <a:t>ponderados (ACV). </a:t>
            </a:r>
            <a:r>
              <a:rPr lang="es-EC" dirty="0"/>
              <a:t>Comparación de escenarios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2151BDF7-C125-48B4-82C3-AACFCF513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889457"/>
              </p:ext>
            </p:extLst>
          </p:nvPr>
        </p:nvGraphicFramePr>
        <p:xfrm>
          <a:off x="1619672" y="1078980"/>
          <a:ext cx="6480720" cy="5112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1"/>
          <p:cNvSpPr txBox="1"/>
          <p:nvPr/>
        </p:nvSpPr>
        <p:spPr>
          <a:xfrm>
            <a:off x="4561963" y="2990644"/>
            <a:ext cx="720080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3.31</a:t>
            </a:r>
            <a:endParaRPr lang="es-EC" sz="1100" dirty="0"/>
          </a:p>
        </p:txBody>
      </p:sp>
      <p:sp>
        <p:nvSpPr>
          <p:cNvPr id="8" name="CuadroTexto 1"/>
          <p:cNvSpPr txBox="1"/>
          <p:nvPr/>
        </p:nvSpPr>
        <p:spPr>
          <a:xfrm rot="16200000">
            <a:off x="1043608" y="3101245"/>
            <a:ext cx="720080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Puntos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250968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-10037" y="260648"/>
            <a:ext cx="9144000" cy="575420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 eaLnBrk="0" hangingPunct="0">
              <a:defRPr sz="2800" b="0" i="1" kern="0">
                <a:effectLst/>
                <a:latin typeface="+mj-lt"/>
                <a:ea typeface="+mj-ea"/>
                <a:cs typeface="+mj-cs"/>
              </a:defRPr>
            </a:lvl1pPr>
            <a:lvl2pPr algn="r" eaLnBrk="0" hangingPunct="0"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eaLnBrk="0" hangingPunct="0"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eaLnBrk="0" hangingPunct="0"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eaLnBrk="0" hangingPunct="0"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dirty="0"/>
              <a:t>Resultados </a:t>
            </a:r>
            <a:r>
              <a:rPr lang="es-EC" dirty="0" err="1" smtClean="0"/>
              <a:t>Endpoint</a:t>
            </a:r>
            <a:r>
              <a:rPr lang="es-EC" dirty="0" smtClean="0"/>
              <a:t> (ACV): </a:t>
            </a:r>
            <a:r>
              <a:rPr lang="es-EC" dirty="0"/>
              <a:t>Agrupados por afectación final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168090"/>
              </p:ext>
            </p:extLst>
          </p:nvPr>
        </p:nvGraphicFramePr>
        <p:xfrm>
          <a:off x="1331640" y="1268760"/>
          <a:ext cx="619268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1"/>
          <p:cNvSpPr txBox="1"/>
          <p:nvPr/>
        </p:nvSpPr>
        <p:spPr>
          <a:xfrm rot="16200000">
            <a:off x="1115616" y="2996952"/>
            <a:ext cx="720080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Puntos</a:t>
            </a:r>
            <a:endParaRPr lang="es-EC" sz="1100" dirty="0"/>
          </a:p>
        </p:txBody>
      </p:sp>
      <p:sp>
        <p:nvSpPr>
          <p:cNvPr id="11" name="CuadroTexto 1"/>
          <p:cNvSpPr txBox="1"/>
          <p:nvPr/>
        </p:nvSpPr>
        <p:spPr>
          <a:xfrm>
            <a:off x="2411760" y="1772816"/>
            <a:ext cx="617212" cy="2963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5.45</a:t>
            </a:r>
            <a:endParaRPr lang="es-EC" sz="1100" dirty="0"/>
          </a:p>
        </p:txBody>
      </p:sp>
      <p:sp>
        <p:nvSpPr>
          <p:cNvPr id="12" name="CuadroTexto 1"/>
          <p:cNvSpPr txBox="1"/>
          <p:nvPr/>
        </p:nvSpPr>
        <p:spPr>
          <a:xfrm>
            <a:off x="4201923" y="2996952"/>
            <a:ext cx="720080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3.31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112930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195736" y="692696"/>
            <a:ext cx="5184576" cy="3744416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s-EC" sz="2800" b="0" kern="0" dirty="0" smtClean="0">
                <a:solidFill>
                  <a:schemeClr val="tx1"/>
                </a:solidFill>
              </a:rPr>
              <a:t>1. Introducción</a:t>
            </a:r>
          </a:p>
          <a:p>
            <a:pPr algn="l">
              <a:lnSpc>
                <a:spcPct val="150000"/>
              </a:lnSpc>
            </a:pPr>
            <a:r>
              <a:rPr lang="es-EC" sz="2800" b="0" kern="0" dirty="0" smtClean="0">
                <a:solidFill>
                  <a:schemeClr val="tx1"/>
                </a:solidFill>
              </a:rPr>
              <a:t>2. Objetivos</a:t>
            </a:r>
          </a:p>
          <a:p>
            <a:pPr algn="l">
              <a:lnSpc>
                <a:spcPct val="150000"/>
              </a:lnSpc>
            </a:pPr>
            <a:r>
              <a:rPr lang="es-EC" sz="2800" b="0" kern="0" dirty="0" smtClean="0">
                <a:solidFill>
                  <a:schemeClr val="tx1"/>
                </a:solidFill>
              </a:rPr>
              <a:t>3. Hipótesis</a:t>
            </a:r>
          </a:p>
          <a:p>
            <a:pPr algn="l">
              <a:lnSpc>
                <a:spcPct val="150000"/>
              </a:lnSpc>
            </a:pPr>
            <a:r>
              <a:rPr lang="es-EC" sz="2800" b="0" kern="0" dirty="0" smtClean="0">
                <a:solidFill>
                  <a:schemeClr val="tx1"/>
                </a:solidFill>
              </a:rPr>
              <a:t>4. Metodología </a:t>
            </a:r>
          </a:p>
          <a:p>
            <a:pPr algn="l">
              <a:lnSpc>
                <a:spcPct val="150000"/>
              </a:lnSpc>
            </a:pPr>
            <a:r>
              <a:rPr lang="es-EC" sz="2800" b="0" kern="0" dirty="0" smtClean="0">
                <a:solidFill>
                  <a:schemeClr val="tx1"/>
                </a:solidFill>
              </a:rPr>
              <a:t>5. Resultados y discusión</a:t>
            </a:r>
          </a:p>
          <a:p>
            <a:pPr algn="l">
              <a:lnSpc>
                <a:spcPct val="150000"/>
              </a:lnSpc>
            </a:pPr>
            <a:r>
              <a:rPr lang="es-EC" sz="2800" b="0" kern="0" dirty="0" smtClean="0">
                <a:solidFill>
                  <a:schemeClr val="tx1"/>
                </a:solidFill>
              </a:rPr>
              <a:t>6. Conclusiones</a:t>
            </a:r>
          </a:p>
          <a:p>
            <a:pPr algn="l">
              <a:lnSpc>
                <a:spcPct val="150000"/>
              </a:lnSpc>
            </a:pPr>
            <a:r>
              <a:rPr lang="es-EC" sz="2800" b="0" kern="0" dirty="0" smtClean="0">
                <a:solidFill>
                  <a:schemeClr val="tx1"/>
                </a:solidFill>
              </a:rPr>
              <a:t>7. Recomendaciones </a:t>
            </a:r>
          </a:p>
          <a:p>
            <a:pPr algn="l">
              <a:lnSpc>
                <a:spcPct val="150000"/>
              </a:lnSpc>
            </a:pPr>
            <a:r>
              <a:rPr lang="es-EC" sz="2800" b="0" kern="0" dirty="0" smtClean="0">
                <a:solidFill>
                  <a:schemeClr val="tx1"/>
                </a:solidFill>
              </a:rPr>
              <a:t>8. Agradecimientos</a:t>
            </a:r>
          </a:p>
          <a:p>
            <a:pPr algn="l">
              <a:lnSpc>
                <a:spcPct val="150000"/>
              </a:lnSpc>
            </a:pPr>
            <a:endParaRPr lang="es-EC" sz="2800" b="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2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-108520" y="116632"/>
            <a:ext cx="9144000" cy="575420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 eaLnBrk="0" hangingPunct="0">
              <a:defRPr sz="2800" b="0" i="1" kern="0">
                <a:effectLst/>
                <a:latin typeface="+mj-lt"/>
                <a:ea typeface="+mj-ea"/>
                <a:cs typeface="+mj-cs"/>
              </a:defRPr>
            </a:lvl1pPr>
            <a:lvl2pPr algn="r" eaLnBrk="0" hangingPunct="0"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eaLnBrk="0" hangingPunct="0"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eaLnBrk="0" hangingPunct="0"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eaLnBrk="0" hangingPunct="0"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dirty="0"/>
              <a:t>Evaluación del Impacto </a:t>
            </a:r>
            <a:r>
              <a:rPr lang="es-EC" dirty="0" smtClean="0"/>
              <a:t>Ambiental (ACV) </a:t>
            </a:r>
            <a:r>
              <a:rPr lang="es-EC" dirty="0"/>
              <a:t>de cada fase de la remediación 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43B01C98-AA63-46F2-B5FA-C820E3EDF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654858"/>
              </p:ext>
            </p:extLst>
          </p:nvPr>
        </p:nvGraphicFramePr>
        <p:xfrm>
          <a:off x="179512" y="980728"/>
          <a:ext cx="42119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43B01C98-AA63-46F2-B5FA-C820E3EDF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54445"/>
              </p:ext>
            </p:extLst>
          </p:nvPr>
        </p:nvGraphicFramePr>
        <p:xfrm>
          <a:off x="4463480" y="980728"/>
          <a:ext cx="468052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771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252172"/>
              </p:ext>
            </p:extLst>
          </p:nvPr>
        </p:nvGraphicFramePr>
        <p:xfrm>
          <a:off x="323528" y="764060"/>
          <a:ext cx="8820472" cy="5362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3491880" y="2348880"/>
            <a:ext cx="2520280" cy="2376264"/>
            <a:chOff x="1517290" y="1372373"/>
            <a:chExt cx="1553820" cy="1553820"/>
          </a:xfrm>
        </p:grpSpPr>
        <p:sp>
          <p:nvSpPr>
            <p:cNvPr id="7" name="Elipse 6"/>
            <p:cNvSpPr/>
            <p:nvPr/>
          </p:nvSpPr>
          <p:spPr>
            <a:xfrm>
              <a:off x="1517290" y="1372373"/>
              <a:ext cx="1553820" cy="1553820"/>
            </a:xfrm>
            <a:prstGeom prst="ellipse">
              <a:avLst/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Elipse 4"/>
            <p:cNvSpPr/>
            <p:nvPr/>
          </p:nvSpPr>
          <p:spPr>
            <a:xfrm>
              <a:off x="1744842" y="1541642"/>
              <a:ext cx="1098716" cy="12152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b="1" kern="1200" dirty="0" smtClean="0">
                  <a:solidFill>
                    <a:srgbClr val="FF0000"/>
                  </a:solidFill>
                </a:rPr>
                <a:t>Mejoras: 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/>
                <a:t>Evaluación de materiales </a:t>
              </a:r>
              <a:r>
                <a:rPr lang="es-EC" sz="1200" kern="1200" dirty="0" err="1" smtClean="0"/>
                <a:t>EPP</a:t>
              </a:r>
              <a:r>
                <a:rPr lang="es-EC" sz="1200" kern="1200" dirty="0" smtClean="0"/>
                <a:t> y herramientas.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dirty="0" smtClean="0"/>
                <a:t>Mantenimiento riguroso a maquinaria y vehículos. Análisis de rutas 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/>
                <a:t>Evaluación de surfactantes</a:t>
              </a:r>
              <a:endParaRPr lang="es-EC" sz="1200" kern="1200" dirty="0"/>
            </a:p>
          </p:txBody>
        </p:sp>
      </p:grpSp>
      <p:sp>
        <p:nvSpPr>
          <p:cNvPr id="10" name="Título 1"/>
          <p:cNvSpPr txBox="1">
            <a:spLocks/>
          </p:cNvSpPr>
          <p:nvPr/>
        </p:nvSpPr>
        <p:spPr>
          <a:xfrm>
            <a:off x="-5140" y="-99392"/>
            <a:ext cx="9185652" cy="792088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EC" sz="2800" kern="0" dirty="0">
                <a:solidFill>
                  <a:schemeClr val="tx1"/>
                </a:solidFill>
              </a:rPr>
              <a:t>6</a:t>
            </a:r>
            <a:r>
              <a:rPr lang="es-EC" sz="2800" kern="0" dirty="0" smtClean="0">
                <a:solidFill>
                  <a:schemeClr val="tx1"/>
                </a:solidFill>
              </a:rPr>
              <a:t>. Conclusiones</a:t>
            </a:r>
            <a:endParaRPr lang="es-EC" sz="28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1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xmlns="" id="{DA0294CA-72B2-408D-A4C2-ED55EEF50ADA}"/>
              </a:ext>
            </a:extLst>
          </p:cNvPr>
          <p:cNvSpPr txBox="1">
            <a:spLocks/>
          </p:cNvSpPr>
          <p:nvPr/>
        </p:nvSpPr>
        <p:spPr>
          <a:xfrm>
            <a:off x="719572" y="1772816"/>
            <a:ext cx="7704856" cy="26642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355600" indent="0" algn="ctr">
              <a:buNone/>
              <a:defRPr/>
            </a:pPr>
            <a:r>
              <a:rPr lang="es-EC" sz="2200" i="1" dirty="0" smtClean="0">
                <a:solidFill>
                  <a:schemeClr val="tx1"/>
                </a:solidFill>
              </a:rPr>
              <a:t>Implementación de enfoque de análisis de ciclo de vida y principios de economía circular a las actividades de remediación ambiental.</a:t>
            </a:r>
          </a:p>
          <a:p>
            <a:pPr marL="355600" indent="0" algn="ctr">
              <a:buNone/>
              <a:defRPr/>
            </a:pPr>
            <a:endParaRPr lang="es-EC" sz="2200" i="1" dirty="0">
              <a:solidFill>
                <a:schemeClr val="tx1"/>
              </a:solidFill>
            </a:endParaRPr>
          </a:p>
          <a:p>
            <a:pPr marL="355600" indent="0" algn="ctr">
              <a:buNone/>
              <a:defRPr/>
            </a:pPr>
            <a:r>
              <a:rPr lang="es-EC" sz="2200" i="1" dirty="0" smtClean="0">
                <a:solidFill>
                  <a:schemeClr val="tx1"/>
                </a:solidFill>
              </a:rPr>
              <a:t>Determinación de los niveles óptimos de remediación buscando el beneficio ambiental neto, utilizando el ACV y el análisis de riesgo.</a:t>
            </a:r>
          </a:p>
          <a:p>
            <a:pPr marL="355600" indent="0" algn="ctr">
              <a:buNone/>
              <a:defRPr/>
            </a:pPr>
            <a:r>
              <a:rPr lang="es-EC" sz="2200" i="1" dirty="0" smtClean="0">
                <a:solidFill>
                  <a:schemeClr val="tx1"/>
                </a:solidFill>
              </a:rPr>
              <a:t> </a:t>
            </a:r>
            <a:endParaRPr lang="es-EC" sz="2200" i="1" dirty="0">
              <a:solidFill>
                <a:schemeClr val="tx1"/>
              </a:solidFill>
            </a:endParaRPr>
          </a:p>
          <a:p>
            <a:pPr marL="355600" indent="0" algn="ctr">
              <a:buFontTx/>
              <a:buNone/>
              <a:defRPr/>
            </a:pPr>
            <a:r>
              <a:rPr lang="es-EC" sz="2200" i="1" kern="0" dirty="0" smtClean="0">
                <a:solidFill>
                  <a:schemeClr val="tx1"/>
                </a:solidFill>
              </a:rPr>
              <a:t> </a:t>
            </a:r>
            <a:endParaRPr lang="es-ES_tradnl" sz="2200" i="1" kern="0" dirty="0">
              <a:solidFill>
                <a:schemeClr val="tx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20826" y="548680"/>
            <a:ext cx="9185652" cy="792088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EC" sz="2800" kern="0" dirty="0" smtClean="0">
                <a:solidFill>
                  <a:schemeClr val="tx1"/>
                </a:solidFill>
              </a:rPr>
              <a:t>7. Recomendaciones</a:t>
            </a:r>
            <a:endParaRPr lang="es-EC" sz="28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88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xmlns="" id="{A43882E9-4A13-4502-9C40-CB431FD7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5408"/>
            <a:ext cx="9144000" cy="792163"/>
          </a:xfrm>
        </p:spPr>
        <p:txBody>
          <a:bodyPr/>
          <a:lstStyle/>
          <a:p>
            <a:pPr algn="ctr"/>
            <a:r>
              <a:rPr lang="es-ES_tradnl" kern="1200" dirty="0" smtClean="0">
                <a:solidFill>
                  <a:schemeClr val="tx1"/>
                </a:solidFill>
                <a:effectLst/>
              </a:rPr>
              <a:t>AGRADECIMIENTOS</a:t>
            </a:r>
            <a:r>
              <a:rPr lang="es-ES_tradnl" kern="1200" dirty="0">
                <a:solidFill>
                  <a:schemeClr val="tx1"/>
                </a:solidFill>
                <a:effectLst/>
              </a:rPr>
              <a:t/>
            </a:r>
            <a:br>
              <a:rPr lang="es-ES_tradnl" kern="1200" dirty="0">
                <a:solidFill>
                  <a:schemeClr val="tx1"/>
                </a:solidFill>
                <a:effectLst/>
              </a:rPr>
            </a:br>
            <a:r>
              <a:rPr lang="es-ES_tradnl" kern="1200" dirty="0">
                <a:solidFill>
                  <a:schemeClr val="tx1"/>
                </a:solidFill>
                <a:effectLst/>
              </a:rPr>
              <a:t/>
            </a:r>
            <a:br>
              <a:rPr lang="es-ES_tradnl" kern="1200" dirty="0">
                <a:solidFill>
                  <a:schemeClr val="tx1"/>
                </a:solidFill>
                <a:effectLst/>
              </a:rPr>
            </a:br>
            <a:r>
              <a:rPr lang="es-ES_tradnl" kern="1200" dirty="0">
                <a:solidFill>
                  <a:schemeClr val="tx1"/>
                </a:solidFill>
                <a:effectLst/>
              </a:rPr>
              <a:t/>
            </a:r>
            <a:br>
              <a:rPr lang="es-ES_tradnl" kern="1200" dirty="0">
                <a:solidFill>
                  <a:schemeClr val="tx1"/>
                </a:solidFill>
                <a:effectLst/>
              </a:rPr>
            </a:br>
            <a:endParaRPr lang="es-ES" kern="1200" dirty="0">
              <a:solidFill>
                <a:schemeClr val="tx1"/>
              </a:solidFill>
              <a:effectLst/>
            </a:endParaRPr>
          </a:p>
        </p:txBody>
      </p:sp>
      <p:pic>
        <p:nvPicPr>
          <p:cNvPr id="7" name="Picture 2" descr="Imagen relacionada">
            <a:extLst>
              <a:ext uri="{FF2B5EF4-FFF2-40B4-BE49-F238E27FC236}">
                <a16:creationId xmlns:a16="http://schemas.microsoft.com/office/drawing/2014/main" xmlns="" id="{F772C74F-4AEE-4816-9D7D-97294EF38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342389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n relacionada">
            <a:extLst>
              <a:ext uri="{FF2B5EF4-FFF2-40B4-BE49-F238E27FC236}">
                <a16:creationId xmlns:a16="http://schemas.microsoft.com/office/drawing/2014/main" xmlns="" id="{08812FC9-C500-42CC-BEBE-B5E797CF9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08" y="2766717"/>
            <a:ext cx="1707477" cy="170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3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6" t="13333" r="31410" b="43334"/>
          <a:stretch/>
        </p:blipFill>
        <p:spPr>
          <a:xfrm>
            <a:off x="3491880" y="4509120"/>
            <a:ext cx="1214793" cy="102621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9541" y="1337495"/>
            <a:ext cx="1656184" cy="7385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1125" y="3146961"/>
            <a:ext cx="2953666" cy="11507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1" b="44380"/>
          <a:stretch/>
        </p:blipFill>
        <p:spPr>
          <a:xfrm>
            <a:off x="5652120" y="2129658"/>
            <a:ext cx="2731676" cy="348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90" y="831272"/>
            <a:ext cx="3689569" cy="1137681"/>
          </a:xfrm>
        </p:spPr>
        <p:txBody>
          <a:bodyPr/>
          <a:lstStyle/>
          <a:p>
            <a:pPr algn="l"/>
            <a:r>
              <a:rPr lang="es-EC" sz="2800" b="0" dirty="0" smtClean="0">
                <a:solidFill>
                  <a:schemeClr val="tx1"/>
                </a:solidFill>
              </a:rPr>
              <a:t>El mundo depende todavía de la energía de origen fósil </a:t>
            </a:r>
            <a:endParaRPr lang="es-EC" sz="2800" b="0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68207" y="6566498"/>
            <a:ext cx="2988975" cy="230642"/>
          </a:xfrm>
        </p:spPr>
        <p:txBody>
          <a:bodyPr/>
          <a:lstStyle/>
          <a:p>
            <a:pPr marL="0" indent="0">
              <a:buNone/>
            </a:pPr>
            <a:r>
              <a:rPr lang="es-EC" sz="900" dirty="0" smtClean="0">
                <a:solidFill>
                  <a:schemeClr val="tx1"/>
                </a:solidFill>
              </a:rPr>
              <a:t>(</a:t>
            </a:r>
            <a:r>
              <a:rPr lang="es-EC" sz="900" dirty="0">
                <a:solidFill>
                  <a:schemeClr val="tx1"/>
                </a:solidFill>
              </a:rPr>
              <a:t>Fuente</a:t>
            </a:r>
            <a:r>
              <a:rPr lang="es-EC" sz="900" dirty="0" smtClean="0">
                <a:solidFill>
                  <a:schemeClr val="tx1"/>
                </a:solidFill>
              </a:rPr>
              <a:t>: PETROECUADOR)</a:t>
            </a:r>
            <a:endParaRPr lang="es-EC" sz="900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977" y="1"/>
            <a:ext cx="5470072" cy="3429000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>
            <a:off x="7380312" y="647420"/>
            <a:ext cx="0" cy="20615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553" y="3783720"/>
            <a:ext cx="4913447" cy="2774770"/>
          </a:xfrm>
          <a:prstGeom prst="rect">
            <a:avLst/>
          </a:prstGeom>
        </p:spPr>
      </p:pic>
      <p:sp>
        <p:nvSpPr>
          <p:cNvPr id="14" name="Marcador de contenido 2"/>
          <p:cNvSpPr txBox="1">
            <a:spLocks/>
          </p:cNvSpPr>
          <p:nvPr/>
        </p:nvSpPr>
        <p:spPr>
          <a:xfrm>
            <a:off x="4639157" y="3501008"/>
            <a:ext cx="5045411" cy="3600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s-EC" sz="1400" b="1" kern="0" dirty="0" smtClean="0">
                <a:solidFill>
                  <a:schemeClr val="tx1"/>
                </a:solidFill>
              </a:rPr>
              <a:t>Exportaciones de petróleo (</a:t>
            </a:r>
            <a:r>
              <a:rPr lang="es-EC" sz="1400" b="1" kern="0" dirty="0" err="1" smtClean="0">
                <a:solidFill>
                  <a:schemeClr val="tx1"/>
                </a:solidFill>
              </a:rPr>
              <a:t>MMBDP</a:t>
            </a:r>
            <a:r>
              <a:rPr lang="es-EC" sz="1400" b="1" kern="0" dirty="0">
                <a:solidFill>
                  <a:schemeClr val="tx1"/>
                </a:solidFill>
              </a:rPr>
              <a:t> </a:t>
            </a:r>
            <a:r>
              <a:rPr lang="es-EC" sz="1400" b="1" kern="0" dirty="0" smtClean="0">
                <a:solidFill>
                  <a:schemeClr val="tx1"/>
                </a:solidFill>
              </a:rPr>
              <a:t>1972-2018)</a:t>
            </a:r>
            <a:endParaRPr lang="es-EC" sz="1400" b="1" kern="0" dirty="0">
              <a:solidFill>
                <a:schemeClr val="tx1"/>
              </a:solidFill>
            </a:endParaRPr>
          </a:p>
        </p:txBody>
      </p:sp>
      <p:sp>
        <p:nvSpPr>
          <p:cNvPr id="17" name="Marcador de contenido 2"/>
          <p:cNvSpPr txBox="1">
            <a:spLocks/>
          </p:cNvSpPr>
          <p:nvPr/>
        </p:nvSpPr>
        <p:spPr>
          <a:xfrm>
            <a:off x="7169292" y="3317684"/>
            <a:ext cx="1960757" cy="18332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s-EC" sz="900" kern="0" dirty="0" smtClean="0">
                <a:solidFill>
                  <a:schemeClr val="tx1"/>
                </a:solidFill>
              </a:rPr>
              <a:t>(Fuente: BP </a:t>
            </a:r>
            <a:r>
              <a:rPr lang="es-EC" sz="900" kern="0" dirty="0" err="1" smtClean="0">
                <a:solidFill>
                  <a:schemeClr val="tx1"/>
                </a:solidFill>
              </a:rPr>
              <a:t>Energy</a:t>
            </a:r>
            <a:r>
              <a:rPr lang="es-EC" sz="900" kern="0" dirty="0" smtClean="0">
                <a:solidFill>
                  <a:schemeClr val="tx1"/>
                </a:solidFill>
              </a:rPr>
              <a:t> Outlook 2017)</a:t>
            </a:r>
            <a:endParaRPr lang="es-EC" sz="900" kern="0" dirty="0">
              <a:solidFill>
                <a:schemeClr val="tx1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04864"/>
            <a:ext cx="4165458" cy="3992165"/>
          </a:xfrm>
          <a:prstGeom prst="rect">
            <a:avLst/>
          </a:prstGeom>
        </p:spPr>
      </p:pic>
      <p:sp>
        <p:nvSpPr>
          <p:cNvPr id="19" name="Marcador de contenido 2"/>
          <p:cNvSpPr txBox="1">
            <a:spLocks/>
          </p:cNvSpPr>
          <p:nvPr/>
        </p:nvSpPr>
        <p:spPr>
          <a:xfrm>
            <a:off x="-52994" y="6327848"/>
            <a:ext cx="2988975" cy="23064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s-EC" sz="900" kern="0" dirty="0" smtClean="0">
                <a:solidFill>
                  <a:schemeClr val="tx1"/>
                </a:solidFill>
              </a:rPr>
              <a:t>(Fuente: Secretaría de Hidrocarburos )</a:t>
            </a:r>
            <a:endParaRPr lang="es-EC" sz="900" kern="0" dirty="0">
              <a:solidFill>
                <a:schemeClr val="tx1"/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-55603" y="-91635"/>
            <a:ext cx="9185652" cy="792088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s-EC" sz="2800" kern="0" dirty="0" smtClean="0">
                <a:solidFill>
                  <a:schemeClr val="tx1"/>
                </a:solidFill>
              </a:rPr>
              <a:t>1. Introducción</a:t>
            </a:r>
            <a:endParaRPr lang="es-EC" sz="28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91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4" grpId="0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lgawfls02\data\GAV\SUPERINTENDENCIA AMAZONIA VIVA\SUPERINTENDENCIA ZN\LIBERTADOR\CONCURSO AV\EST_PCH_02P\ANTES\IMG_14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1" y="1532293"/>
            <a:ext cx="3002444" cy="197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lgawfls02\data\GAV\SUPERINTENDENCIA AMAZONIA VIVA\SUPERINTENDENCIA ZN\LIBERTADOR\CONCURSO AV\SHUARA 03\DURANTE\DSC033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20" b="7389"/>
          <a:stretch/>
        </p:blipFill>
        <p:spPr bwMode="auto">
          <a:xfrm>
            <a:off x="3138712" y="1526443"/>
            <a:ext cx="3240360" cy="19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82475" y="517453"/>
            <a:ext cx="8709496" cy="1137681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2800" b="0" dirty="0">
                <a:solidFill>
                  <a:schemeClr val="tx1"/>
                </a:solidFill>
              </a:rPr>
              <a:t>Consecuencias ambientales y sociales de la explotación </a:t>
            </a:r>
            <a:r>
              <a:rPr lang="es-EC" sz="2800" b="0" dirty="0" err="1">
                <a:solidFill>
                  <a:schemeClr val="tx1"/>
                </a:solidFill>
              </a:rPr>
              <a:t>hidrocarburífera</a:t>
            </a:r>
            <a:r>
              <a:rPr lang="es-EC" sz="2800" b="0" dirty="0">
                <a:solidFill>
                  <a:schemeClr val="tx1"/>
                </a:solidFill>
              </a:rPr>
              <a:t> en Ecuador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906775"/>
              </p:ext>
            </p:extLst>
          </p:nvPr>
        </p:nvGraphicFramePr>
        <p:xfrm>
          <a:off x="2458300" y="4377149"/>
          <a:ext cx="406400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299"/>
                <a:gridCol w="22747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Tipo de fuente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Cantidad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b="0" dirty="0" smtClean="0"/>
                        <a:t>Piscinas</a:t>
                      </a:r>
                      <a:r>
                        <a:rPr lang="es-EC" b="0" baseline="0" dirty="0" smtClean="0"/>
                        <a:t> </a:t>
                      </a:r>
                      <a:endParaRPr lang="es-EC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1632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b="0" dirty="0" smtClean="0"/>
                        <a:t>Fosas</a:t>
                      </a:r>
                      <a:endParaRPr lang="es-EC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1100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b="0" dirty="0" smtClean="0"/>
                        <a:t>Derrames</a:t>
                      </a:r>
                      <a:endParaRPr lang="es-EC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1295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b="1" dirty="0" smtClean="0">
                          <a:solidFill>
                            <a:srgbClr val="FF0000"/>
                          </a:solidFill>
                        </a:rPr>
                        <a:t>TOTAL</a:t>
                      </a:r>
                      <a:endParaRPr lang="es-EC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 smtClean="0">
                          <a:solidFill>
                            <a:srgbClr val="FF0000"/>
                          </a:solidFill>
                        </a:rPr>
                        <a:t>4027</a:t>
                      </a:r>
                      <a:endParaRPr lang="es-EC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Marcador de contenido 2"/>
          <p:cNvSpPr txBox="1">
            <a:spLocks/>
          </p:cNvSpPr>
          <p:nvPr/>
        </p:nvSpPr>
        <p:spPr>
          <a:xfrm>
            <a:off x="2364659" y="4005064"/>
            <a:ext cx="4072971" cy="3600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s-EC" sz="1400" b="1" kern="0" dirty="0" smtClean="0">
                <a:solidFill>
                  <a:schemeClr val="tx1"/>
                </a:solidFill>
              </a:rPr>
              <a:t>BASE DE DATOS </a:t>
            </a:r>
            <a:r>
              <a:rPr lang="es-EC" sz="1400" b="1" kern="0" dirty="0" err="1" smtClean="0">
                <a:solidFill>
                  <a:schemeClr val="tx1"/>
                </a:solidFill>
              </a:rPr>
              <a:t>PRAS-MAE</a:t>
            </a:r>
            <a:endParaRPr lang="es-EC" sz="1400" b="1" kern="0" dirty="0">
              <a:solidFill>
                <a:schemeClr val="tx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049" y="1580752"/>
            <a:ext cx="2707429" cy="1928313"/>
          </a:xfrm>
          <a:prstGeom prst="rect">
            <a:avLst/>
          </a:prstGeom>
        </p:spPr>
      </p:pic>
      <p:sp>
        <p:nvSpPr>
          <p:cNvPr id="12" name="Marcador de contenido 2"/>
          <p:cNvSpPr txBox="1">
            <a:spLocks/>
          </p:cNvSpPr>
          <p:nvPr/>
        </p:nvSpPr>
        <p:spPr>
          <a:xfrm>
            <a:off x="3264404" y="3530683"/>
            <a:ext cx="2988975" cy="23064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s-EC" sz="900" kern="0" dirty="0" smtClean="0">
                <a:solidFill>
                  <a:schemeClr val="tx1"/>
                </a:solidFill>
              </a:rPr>
              <a:t>(Fuente: Proyecto Amazonía Viva)</a:t>
            </a:r>
            <a:endParaRPr lang="es-EC" sz="900" kern="0" dirty="0">
              <a:solidFill>
                <a:schemeClr val="tx1"/>
              </a:solidFill>
            </a:endParaRP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7720607" y="6718898"/>
            <a:ext cx="2988975" cy="23064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s-EC" sz="900" kern="0" smtClean="0">
                <a:solidFill>
                  <a:schemeClr val="tx1"/>
                </a:solidFill>
              </a:rPr>
              <a:t>(Fuente: PETROECUADOR)</a:t>
            </a:r>
            <a:endParaRPr lang="es-EC" sz="900" kern="0" dirty="0">
              <a:solidFill>
                <a:schemeClr val="tx1"/>
              </a:solidFill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-55603" y="-91635"/>
            <a:ext cx="9185652" cy="792088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s-EC" sz="2800" kern="0" dirty="0" smtClean="0">
                <a:solidFill>
                  <a:schemeClr val="tx1"/>
                </a:solidFill>
              </a:rPr>
              <a:t>1. Introducción</a:t>
            </a:r>
            <a:endParaRPr lang="es-EC" sz="28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6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7063" y="511846"/>
            <a:ext cx="9085344" cy="781971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2800" b="0" kern="0" dirty="0" smtClean="0">
                <a:solidFill>
                  <a:schemeClr val="tx1"/>
                </a:solidFill>
                <a:effectLst/>
              </a:rPr>
              <a:t>Eliminación de pasivos ambientales</a:t>
            </a:r>
            <a:endParaRPr lang="es-EC" sz="2800" b="0" kern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5563" r="1726"/>
          <a:stretch/>
        </p:blipFill>
        <p:spPr>
          <a:xfrm>
            <a:off x="70003" y="4648076"/>
            <a:ext cx="7200800" cy="190826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b="7522"/>
          <a:stretch/>
        </p:blipFill>
        <p:spPr>
          <a:xfrm>
            <a:off x="68602" y="2514431"/>
            <a:ext cx="2246345" cy="172580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875" y="2456861"/>
            <a:ext cx="2247679" cy="1781119"/>
          </a:xfrm>
          <a:prstGeom prst="rect">
            <a:avLst/>
          </a:prstGeom>
        </p:spPr>
      </p:pic>
      <p:sp>
        <p:nvSpPr>
          <p:cNvPr id="15" name="Marcador de contenido 2"/>
          <p:cNvSpPr txBox="1">
            <a:spLocks/>
          </p:cNvSpPr>
          <p:nvPr/>
        </p:nvSpPr>
        <p:spPr>
          <a:xfrm>
            <a:off x="6660232" y="4327707"/>
            <a:ext cx="2988975" cy="23064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s-EC" sz="900" kern="0" dirty="0" smtClean="0">
                <a:solidFill>
                  <a:schemeClr val="tx1"/>
                </a:solidFill>
              </a:rPr>
              <a:t>(Fuente: Proyecto Amazonia Viva)</a:t>
            </a:r>
            <a:endParaRPr lang="es-EC" sz="900" kern="0" dirty="0">
              <a:solidFill>
                <a:schemeClr val="tx1"/>
              </a:solidFill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968440" y="2514431"/>
            <a:ext cx="4906758" cy="172354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algn="ctr"/>
            <a:r>
              <a:rPr lang="es-EC" sz="1800" b="1" dirty="0" smtClean="0">
                <a:solidFill>
                  <a:srgbClr val="002060"/>
                </a:solidFill>
                <a:latin typeface="+mj-lt"/>
              </a:rPr>
              <a:t>2014-2021</a:t>
            </a:r>
          </a:p>
          <a:p>
            <a:pPr lvl="0" algn="ctr"/>
            <a:r>
              <a:rPr lang="es-EC" sz="1800" b="1" dirty="0" smtClean="0">
                <a:solidFill>
                  <a:srgbClr val="C00000"/>
                </a:solidFill>
                <a:latin typeface="+mj-lt"/>
              </a:rPr>
              <a:t>1.011</a:t>
            </a:r>
            <a:r>
              <a:rPr lang="es-EC" sz="1600" dirty="0" smtClean="0">
                <a:latin typeface="+mj-lt"/>
              </a:rPr>
              <a:t> fuentes de contaminación eliminadas </a:t>
            </a:r>
          </a:p>
          <a:p>
            <a:pPr lvl="0" algn="ctr"/>
            <a:r>
              <a:rPr lang="es-EC" sz="1800" b="1" dirty="0" smtClean="0">
                <a:solidFill>
                  <a:srgbClr val="C00000"/>
                </a:solidFill>
                <a:latin typeface="+mj-lt"/>
              </a:rPr>
              <a:t>1’319.837</a:t>
            </a:r>
            <a:r>
              <a:rPr lang="es-EC" sz="1600" dirty="0" smtClean="0">
                <a:latin typeface="+mj-lt"/>
              </a:rPr>
              <a:t> m</a:t>
            </a:r>
            <a:r>
              <a:rPr lang="es-EC" sz="1600" baseline="30000" dirty="0" smtClean="0">
                <a:latin typeface="+mj-lt"/>
              </a:rPr>
              <a:t>3</a:t>
            </a:r>
            <a:r>
              <a:rPr lang="es-EC" sz="1600" dirty="0" smtClean="0">
                <a:latin typeface="+mj-lt"/>
              </a:rPr>
              <a:t> suelo remediados</a:t>
            </a:r>
          </a:p>
          <a:p>
            <a:pPr lvl="0" algn="ctr"/>
            <a:r>
              <a:rPr lang="es-EC" sz="1800" b="1" dirty="0" smtClean="0">
                <a:solidFill>
                  <a:srgbClr val="C00000"/>
                </a:solidFill>
                <a:latin typeface="+mj-lt"/>
              </a:rPr>
              <a:t>42.697</a:t>
            </a:r>
            <a:r>
              <a:rPr lang="es-EC" sz="1600" dirty="0" smtClean="0">
                <a:latin typeface="+mj-lt"/>
              </a:rPr>
              <a:t> barriles de crudo recuperados.</a:t>
            </a:r>
          </a:p>
          <a:p>
            <a:pPr algn="ctr"/>
            <a:r>
              <a:rPr lang="es-EC" sz="1800" b="1" dirty="0">
                <a:solidFill>
                  <a:srgbClr val="C00000"/>
                </a:solidFill>
                <a:latin typeface="+mj-lt"/>
              </a:rPr>
              <a:t>45</a:t>
            </a:r>
            <a:r>
              <a:rPr lang="es-EC" sz="1800" b="1" dirty="0" smtClean="0">
                <a:solidFill>
                  <a:srgbClr val="C00000"/>
                </a:solidFill>
              </a:rPr>
              <a:t> </a:t>
            </a:r>
            <a:r>
              <a:rPr lang="es-EC" sz="1600" dirty="0">
                <a:latin typeface="+mj-lt"/>
              </a:rPr>
              <a:t>Ha revegetadas.</a:t>
            </a:r>
          </a:p>
          <a:p>
            <a:pPr lvl="0" algn="ctr"/>
            <a:endParaRPr lang="es-EC" sz="1600" dirty="0">
              <a:latin typeface="+mj-lt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-55603" y="-91635"/>
            <a:ext cx="9185652" cy="792088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s-EC" sz="2800" kern="0" dirty="0" smtClean="0">
                <a:solidFill>
                  <a:schemeClr val="tx1"/>
                </a:solidFill>
              </a:rPr>
              <a:t>1. Introducción</a:t>
            </a:r>
            <a:endParaRPr lang="es-EC" sz="2800" kern="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7287054"/>
              </p:ext>
            </p:extLst>
          </p:nvPr>
        </p:nvGraphicFramePr>
        <p:xfrm>
          <a:off x="899592" y="514031"/>
          <a:ext cx="7848872" cy="2490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6610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9" grpId="0"/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-55603" y="-91635"/>
            <a:ext cx="9185652" cy="792088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s-EC" sz="2800" kern="0" dirty="0" smtClean="0">
                <a:solidFill>
                  <a:schemeClr val="tx1"/>
                </a:solidFill>
              </a:rPr>
              <a:t>1. Introducción</a:t>
            </a:r>
            <a:endParaRPr lang="es-EC" sz="2800" kern="0" dirty="0">
              <a:solidFill>
                <a:schemeClr val="tx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718299"/>
            <a:ext cx="9130049" cy="1137681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2800" b="0" kern="0" dirty="0" smtClean="0">
                <a:solidFill>
                  <a:schemeClr val="tx1"/>
                </a:solidFill>
              </a:rPr>
              <a:t>Análisis de Ciclo de Vida</a:t>
            </a:r>
            <a:endParaRPr lang="es-EC" sz="2800" b="0" kern="0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349" y="1628800"/>
            <a:ext cx="69913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6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xmlns="" id="{DA0294CA-72B2-408D-A4C2-ED55EEF50ADA}"/>
              </a:ext>
            </a:extLst>
          </p:cNvPr>
          <p:cNvSpPr txBox="1">
            <a:spLocks/>
          </p:cNvSpPr>
          <p:nvPr/>
        </p:nvSpPr>
        <p:spPr>
          <a:xfrm>
            <a:off x="0" y="1532055"/>
            <a:ext cx="3636912" cy="489654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355600" indent="0">
              <a:buFontTx/>
              <a:buNone/>
              <a:defRPr/>
            </a:pPr>
            <a:r>
              <a:rPr lang="es-ES_tradnl" b="1" i="1" kern="0" dirty="0" smtClean="0">
                <a:solidFill>
                  <a:srgbClr val="C00000"/>
                </a:solidFill>
              </a:rPr>
              <a:t>General:</a:t>
            </a:r>
          </a:p>
          <a:p>
            <a:pPr marL="355600" indent="0">
              <a:buFontTx/>
              <a:buNone/>
              <a:defRPr/>
            </a:pPr>
            <a:endParaRPr lang="es-ES_tradnl" i="1" kern="0" dirty="0" smtClean="0">
              <a:solidFill>
                <a:srgbClr val="C00000"/>
              </a:solidFill>
            </a:endParaRPr>
          </a:p>
          <a:p>
            <a:pPr marL="355600" indent="0" algn="just">
              <a:buNone/>
              <a:defRPr/>
            </a:pPr>
            <a:r>
              <a:rPr lang="es-EC" sz="2000" i="1" dirty="0" smtClean="0">
                <a:solidFill>
                  <a:schemeClr val="tx1"/>
                </a:solidFill>
              </a:rPr>
              <a:t>Realizar </a:t>
            </a:r>
            <a:r>
              <a:rPr lang="es-EC" sz="2000" i="1" dirty="0">
                <a:solidFill>
                  <a:schemeClr val="tx1"/>
                </a:solidFill>
              </a:rPr>
              <a:t>la evaluación ambiental de las actividades de remediación de fuentes de contaminación del tipo derrame ejecutadas por Proyecto Amazonía Viva, mediante la metodología de Análisis de Ciclo de Vida.</a:t>
            </a:r>
          </a:p>
          <a:p>
            <a:pPr marL="355600" indent="0" algn="just">
              <a:buFontTx/>
              <a:buNone/>
              <a:defRPr/>
            </a:pPr>
            <a:r>
              <a:rPr lang="es-EC" sz="2000" i="1" kern="0" dirty="0" smtClean="0">
                <a:solidFill>
                  <a:schemeClr val="tx1"/>
                </a:solidFill>
              </a:rPr>
              <a:t> </a:t>
            </a:r>
            <a:endParaRPr lang="es-ES_tradnl" sz="2000" i="1" kern="0" dirty="0">
              <a:solidFill>
                <a:schemeClr val="tx1"/>
              </a:solidFill>
            </a:endParaRP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xmlns="" id="{DA0294CA-72B2-408D-A4C2-ED55EEF50ADA}"/>
              </a:ext>
            </a:extLst>
          </p:cNvPr>
          <p:cNvSpPr txBox="1">
            <a:spLocks/>
          </p:cNvSpPr>
          <p:nvPr/>
        </p:nvSpPr>
        <p:spPr>
          <a:xfrm>
            <a:off x="4283968" y="1514786"/>
            <a:ext cx="4536504" cy="489654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355600" indent="0">
              <a:buFontTx/>
              <a:buNone/>
              <a:defRPr/>
            </a:pPr>
            <a:r>
              <a:rPr lang="es-ES_tradnl" b="1" i="1" kern="0" dirty="0" smtClean="0">
                <a:solidFill>
                  <a:srgbClr val="C00000"/>
                </a:solidFill>
              </a:rPr>
              <a:t>Específicos:</a:t>
            </a:r>
          </a:p>
          <a:p>
            <a:pPr marL="355600" indent="0">
              <a:buFontTx/>
              <a:buNone/>
              <a:defRPr/>
            </a:pPr>
            <a:endParaRPr lang="es-ES_tradnl" i="1" kern="0" dirty="0" smtClean="0">
              <a:solidFill>
                <a:srgbClr val="C00000"/>
              </a:solidFill>
            </a:endParaRPr>
          </a:p>
          <a:p>
            <a:pPr marL="698500" algn="just">
              <a:buFont typeface="Wingdings" panose="05000000000000000000" pitchFamily="2" charset="2"/>
              <a:buChar char="ü"/>
              <a:defRPr/>
            </a:pPr>
            <a:r>
              <a:rPr lang="es-EC" sz="2000" i="1" kern="0" dirty="0" smtClean="0">
                <a:solidFill>
                  <a:schemeClr val="tx1"/>
                </a:solidFill>
              </a:rPr>
              <a:t>Inventario de ciclo de vida.</a:t>
            </a:r>
          </a:p>
          <a:p>
            <a:pPr marL="698500" algn="just">
              <a:buFont typeface="Wingdings" panose="05000000000000000000" pitchFamily="2" charset="2"/>
              <a:buChar char="ü"/>
              <a:defRPr/>
            </a:pPr>
            <a:r>
              <a:rPr lang="es-EC" sz="2000" i="1" kern="0" dirty="0" smtClean="0">
                <a:solidFill>
                  <a:schemeClr val="tx1"/>
                </a:solidFill>
              </a:rPr>
              <a:t>Evaluación ambiental del inventario de ciclo de vida.</a:t>
            </a:r>
          </a:p>
          <a:p>
            <a:pPr marL="698500" algn="just">
              <a:buFont typeface="Wingdings" panose="05000000000000000000" pitchFamily="2" charset="2"/>
              <a:buChar char="ü"/>
              <a:defRPr/>
            </a:pPr>
            <a:r>
              <a:rPr lang="es-EC" sz="2000" i="1" kern="0" dirty="0" smtClean="0">
                <a:solidFill>
                  <a:schemeClr val="tx1"/>
                </a:solidFill>
              </a:rPr>
              <a:t>Estudio comparativo del escenario de remediación ambiental y el de no actuación.</a:t>
            </a:r>
          </a:p>
          <a:p>
            <a:pPr marL="698500" algn="just">
              <a:buFont typeface="Wingdings" panose="05000000000000000000" pitchFamily="2" charset="2"/>
              <a:buChar char="ü"/>
              <a:defRPr/>
            </a:pPr>
            <a:r>
              <a:rPr lang="es-EC" sz="2000" i="1" kern="0" dirty="0" smtClean="0">
                <a:solidFill>
                  <a:schemeClr val="tx1"/>
                </a:solidFill>
              </a:rPr>
              <a:t>Desarrollo de estrategias de mejora para las actividades de remediación.</a:t>
            </a:r>
            <a:endParaRPr lang="es-ES_tradnl" sz="2000" i="1" kern="0" dirty="0">
              <a:solidFill>
                <a:schemeClr val="tx1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-55603" y="-91635"/>
            <a:ext cx="9185652" cy="792088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s-EC" sz="2800" kern="0" dirty="0">
                <a:solidFill>
                  <a:schemeClr val="tx1"/>
                </a:solidFill>
              </a:rPr>
              <a:t>2</a:t>
            </a:r>
            <a:r>
              <a:rPr lang="es-EC" sz="2800" kern="0" dirty="0" smtClean="0">
                <a:solidFill>
                  <a:schemeClr val="tx1"/>
                </a:solidFill>
              </a:rPr>
              <a:t>. Objetivos</a:t>
            </a:r>
            <a:endParaRPr lang="es-EC" sz="28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8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xmlns="" id="{DA0294CA-72B2-408D-A4C2-ED55EEF50ADA}"/>
              </a:ext>
            </a:extLst>
          </p:cNvPr>
          <p:cNvSpPr txBox="1">
            <a:spLocks/>
          </p:cNvSpPr>
          <p:nvPr/>
        </p:nvSpPr>
        <p:spPr>
          <a:xfrm>
            <a:off x="521804" y="2492896"/>
            <a:ext cx="8100392" cy="183204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355600" indent="0" algn="just">
              <a:buNone/>
              <a:defRPr/>
            </a:pPr>
            <a:r>
              <a:rPr lang="es-EC" sz="2000" i="1" dirty="0" smtClean="0">
                <a:solidFill>
                  <a:schemeClr val="tx1"/>
                </a:solidFill>
              </a:rPr>
              <a:t>Las </a:t>
            </a:r>
            <a:r>
              <a:rPr lang="es-EC" sz="2000" i="1" dirty="0">
                <a:solidFill>
                  <a:schemeClr val="tx1"/>
                </a:solidFill>
              </a:rPr>
              <a:t>actividades de remediación ambiental </a:t>
            </a:r>
            <a:r>
              <a:rPr lang="es-EC" sz="2000" i="1" dirty="0" smtClean="0">
                <a:solidFill>
                  <a:schemeClr val="tx1"/>
                </a:solidFill>
              </a:rPr>
              <a:t>desarrolladas </a:t>
            </a:r>
            <a:r>
              <a:rPr lang="es-EC" sz="2000" i="1" dirty="0">
                <a:solidFill>
                  <a:schemeClr val="tx1"/>
                </a:solidFill>
              </a:rPr>
              <a:t>en fuentes de contaminación tipo derrame contribuyen positivamente a la mejora en las categorías de impacto ambiental </a:t>
            </a:r>
            <a:r>
              <a:rPr lang="es-EC" sz="2000" i="1" dirty="0" smtClean="0">
                <a:solidFill>
                  <a:schemeClr val="tx1"/>
                </a:solidFill>
              </a:rPr>
              <a:t>en </a:t>
            </a:r>
            <a:r>
              <a:rPr lang="es-EC" sz="2000" i="1" dirty="0">
                <a:solidFill>
                  <a:schemeClr val="tx1"/>
                </a:solidFill>
              </a:rPr>
              <a:t>comparación con </a:t>
            </a:r>
            <a:r>
              <a:rPr lang="es-EC" sz="2000" i="1" dirty="0" smtClean="0">
                <a:solidFill>
                  <a:schemeClr val="tx1"/>
                </a:solidFill>
              </a:rPr>
              <a:t>áreas </a:t>
            </a:r>
            <a:r>
              <a:rPr lang="es-EC" sz="2000" i="1" dirty="0">
                <a:solidFill>
                  <a:schemeClr val="tx1"/>
                </a:solidFill>
              </a:rPr>
              <a:t>en </a:t>
            </a:r>
            <a:r>
              <a:rPr lang="es-EC" sz="2000" i="1" dirty="0" smtClean="0">
                <a:solidFill>
                  <a:schemeClr val="tx1"/>
                </a:solidFill>
              </a:rPr>
              <a:t>donde </a:t>
            </a:r>
            <a:r>
              <a:rPr lang="es-EC" sz="2000" i="1" dirty="0">
                <a:solidFill>
                  <a:schemeClr val="tx1"/>
                </a:solidFill>
              </a:rPr>
              <a:t>no se </a:t>
            </a:r>
            <a:r>
              <a:rPr lang="es-EC" sz="2000" i="1" dirty="0" smtClean="0">
                <a:solidFill>
                  <a:schemeClr val="tx1"/>
                </a:solidFill>
              </a:rPr>
              <a:t>realizan </a:t>
            </a:r>
            <a:r>
              <a:rPr lang="es-EC" sz="2000" i="1" dirty="0">
                <a:solidFill>
                  <a:schemeClr val="tx1"/>
                </a:solidFill>
              </a:rPr>
              <a:t>actividades de remediación ambiental.</a:t>
            </a:r>
          </a:p>
          <a:p>
            <a:pPr marL="355600" indent="0" algn="just">
              <a:buNone/>
              <a:defRPr/>
            </a:pPr>
            <a:endParaRPr lang="es-EC" sz="2000" i="1" dirty="0">
              <a:solidFill>
                <a:schemeClr val="tx1"/>
              </a:solidFill>
            </a:endParaRPr>
          </a:p>
          <a:p>
            <a:pPr marL="355600" indent="0" algn="just">
              <a:buFontTx/>
              <a:buNone/>
              <a:defRPr/>
            </a:pPr>
            <a:r>
              <a:rPr lang="es-EC" sz="2000" i="1" kern="0" dirty="0" smtClean="0">
                <a:solidFill>
                  <a:schemeClr val="tx1"/>
                </a:solidFill>
              </a:rPr>
              <a:t> </a:t>
            </a:r>
            <a:endParaRPr lang="es-ES_tradnl" sz="2000" i="1" kern="0" dirty="0">
              <a:solidFill>
                <a:schemeClr val="tx1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-56335" y="1052736"/>
            <a:ext cx="9185652" cy="792088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EC" sz="2800" kern="0" dirty="0" smtClean="0">
                <a:solidFill>
                  <a:schemeClr val="tx1"/>
                </a:solidFill>
              </a:rPr>
              <a:t>3. Hipótesis</a:t>
            </a:r>
            <a:endParaRPr lang="es-EC" sz="28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50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-41652" y="384916"/>
            <a:ext cx="9185652" cy="72008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EC" sz="2800" kern="0" dirty="0">
                <a:solidFill>
                  <a:schemeClr val="tx1"/>
                </a:solidFill>
              </a:rPr>
              <a:t>4</a:t>
            </a:r>
            <a:r>
              <a:rPr lang="es-EC" sz="2800" kern="0" dirty="0" smtClean="0">
                <a:solidFill>
                  <a:schemeClr val="tx1"/>
                </a:solidFill>
              </a:rPr>
              <a:t>. Metodología</a:t>
            </a:r>
            <a:endParaRPr lang="es-EC" sz="2800" kern="0" dirty="0">
              <a:solidFill>
                <a:schemeClr val="tx1"/>
              </a:solidFill>
            </a:endParaRP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xmlns="" id="{DA0294CA-72B2-408D-A4C2-ED55EEF50ADA}"/>
              </a:ext>
            </a:extLst>
          </p:cNvPr>
          <p:cNvSpPr txBox="1">
            <a:spLocks/>
          </p:cNvSpPr>
          <p:nvPr/>
        </p:nvSpPr>
        <p:spPr>
          <a:xfrm>
            <a:off x="657357" y="1484784"/>
            <a:ext cx="7787634" cy="489654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355600" lvl="0" indent="0">
              <a:buNone/>
              <a:defRPr/>
            </a:pPr>
            <a:r>
              <a:rPr lang="es-EC" sz="2000" i="1" dirty="0">
                <a:solidFill>
                  <a:schemeClr val="tx1"/>
                </a:solidFill>
              </a:rPr>
              <a:t>ACV basado en Norma </a:t>
            </a:r>
            <a:r>
              <a:rPr lang="es-ES" sz="2000" b="1" i="1" kern="0" dirty="0">
                <a:solidFill>
                  <a:srgbClr val="C00000"/>
                </a:solidFill>
              </a:rPr>
              <a:t>UNE-EN ISO 14040:2006</a:t>
            </a:r>
            <a:r>
              <a:rPr lang="es-ES" sz="2000" i="1" dirty="0">
                <a:solidFill>
                  <a:schemeClr val="tx1"/>
                </a:solidFill>
              </a:rPr>
              <a:t>. </a:t>
            </a:r>
            <a:endParaRPr lang="es-ES" sz="2000" i="1" dirty="0" smtClean="0">
              <a:solidFill>
                <a:schemeClr val="tx1"/>
              </a:solidFill>
            </a:endParaRPr>
          </a:p>
          <a:p>
            <a:pPr marL="355600" lvl="0" indent="0">
              <a:buNone/>
              <a:defRPr/>
            </a:pPr>
            <a:endParaRPr lang="es-EC" sz="2000" i="1" dirty="0">
              <a:solidFill>
                <a:schemeClr val="tx1"/>
              </a:solidFill>
            </a:endParaRPr>
          </a:p>
          <a:p>
            <a:pPr marL="355600" indent="0">
              <a:buNone/>
              <a:defRPr/>
            </a:pPr>
            <a:r>
              <a:rPr lang="es-ES_tradnl" sz="2000" b="1" i="1" kern="0" dirty="0" smtClean="0">
                <a:solidFill>
                  <a:srgbClr val="C00000"/>
                </a:solidFill>
              </a:rPr>
              <a:t>Enfoque: </a:t>
            </a:r>
            <a:r>
              <a:rPr lang="es-ES_tradnl" sz="2000" i="1" dirty="0" smtClean="0">
                <a:solidFill>
                  <a:schemeClr val="tx1"/>
                </a:solidFill>
              </a:rPr>
              <a:t>De la cuna a la tumba.</a:t>
            </a:r>
          </a:p>
          <a:p>
            <a:pPr marL="355600" indent="0">
              <a:buNone/>
              <a:defRPr/>
            </a:pPr>
            <a:endParaRPr lang="es-ES_tradnl" sz="2000" i="1" dirty="0">
              <a:solidFill>
                <a:schemeClr val="tx1"/>
              </a:solidFill>
            </a:endParaRPr>
          </a:p>
          <a:p>
            <a:pPr marL="355600" indent="0">
              <a:buNone/>
              <a:defRPr/>
            </a:pPr>
            <a:r>
              <a:rPr lang="es-ES_tradnl" sz="2000" b="1" i="1" kern="0" dirty="0">
                <a:solidFill>
                  <a:srgbClr val="C00000"/>
                </a:solidFill>
              </a:rPr>
              <a:t>Inventario: </a:t>
            </a:r>
            <a:r>
              <a:rPr lang="es-ES_tradnl" sz="2000" i="1" dirty="0">
                <a:solidFill>
                  <a:schemeClr val="tx1"/>
                </a:solidFill>
              </a:rPr>
              <a:t>Cargas ambientales </a:t>
            </a:r>
            <a:r>
              <a:rPr lang="es-ES_tradnl" sz="2000" i="1" dirty="0" smtClean="0">
                <a:solidFill>
                  <a:schemeClr val="tx1"/>
                </a:solidFill>
              </a:rPr>
              <a:t>de cada fase de la remediación ambiental e integración con la base de datos </a:t>
            </a:r>
            <a:r>
              <a:rPr lang="es-ES_tradnl" sz="2000" i="1" dirty="0" err="1" smtClean="0">
                <a:solidFill>
                  <a:schemeClr val="tx1"/>
                </a:solidFill>
              </a:rPr>
              <a:t>Ecoinvent</a:t>
            </a:r>
            <a:r>
              <a:rPr lang="es-ES_tradnl" sz="2000" i="1" dirty="0" smtClean="0">
                <a:solidFill>
                  <a:schemeClr val="tx1"/>
                </a:solidFill>
              </a:rPr>
              <a:t>.</a:t>
            </a:r>
          </a:p>
          <a:p>
            <a:pPr marL="355600" indent="0">
              <a:buNone/>
              <a:defRPr/>
            </a:pPr>
            <a:endParaRPr lang="es-ES_tradnl" sz="2000" i="1" dirty="0">
              <a:solidFill>
                <a:schemeClr val="tx1"/>
              </a:solidFill>
            </a:endParaRPr>
          </a:p>
          <a:p>
            <a:pPr marL="355600" indent="0">
              <a:buNone/>
              <a:defRPr/>
            </a:pPr>
            <a:r>
              <a:rPr lang="es-EC" sz="2000" b="1" i="1" kern="0" dirty="0">
                <a:solidFill>
                  <a:srgbClr val="C00000"/>
                </a:solidFill>
              </a:rPr>
              <a:t>Evaluación ACV: </a:t>
            </a:r>
            <a:r>
              <a:rPr lang="es-EC" sz="2000" i="1" dirty="0">
                <a:solidFill>
                  <a:schemeClr val="tx1"/>
                </a:solidFill>
              </a:rPr>
              <a:t>S</a:t>
            </a:r>
            <a:r>
              <a:rPr lang="es-EC" sz="2000" i="1" dirty="0" smtClean="0">
                <a:solidFill>
                  <a:schemeClr val="tx1"/>
                </a:solidFill>
              </a:rPr>
              <a:t>oftware </a:t>
            </a:r>
            <a:r>
              <a:rPr lang="es-EC" sz="2000" i="1" dirty="0" err="1">
                <a:solidFill>
                  <a:schemeClr val="tx1"/>
                </a:solidFill>
              </a:rPr>
              <a:t>Simapro</a:t>
            </a:r>
            <a:r>
              <a:rPr lang="es-EC" sz="2000" i="1" dirty="0">
                <a:solidFill>
                  <a:schemeClr val="tx1"/>
                </a:solidFill>
              </a:rPr>
              <a:t>, metodología </a:t>
            </a:r>
            <a:r>
              <a:rPr lang="es-EC" sz="2000" i="1" dirty="0" err="1">
                <a:solidFill>
                  <a:schemeClr val="tx1"/>
                </a:solidFill>
              </a:rPr>
              <a:t>ILCD</a:t>
            </a:r>
            <a:r>
              <a:rPr lang="es-EC" sz="2000" i="1" dirty="0">
                <a:solidFill>
                  <a:schemeClr val="tx1"/>
                </a:solidFill>
              </a:rPr>
              <a:t> 2011 </a:t>
            </a:r>
            <a:r>
              <a:rPr lang="es-EC" sz="2000" i="1" dirty="0" err="1">
                <a:solidFill>
                  <a:schemeClr val="tx1"/>
                </a:solidFill>
              </a:rPr>
              <a:t>Midpoint</a:t>
            </a:r>
            <a:r>
              <a:rPr lang="es-EC" sz="2000" i="1" dirty="0">
                <a:solidFill>
                  <a:schemeClr val="tx1"/>
                </a:solidFill>
              </a:rPr>
              <a:t> V1.10 (</a:t>
            </a:r>
            <a:r>
              <a:rPr lang="es-EC" sz="2000" i="1" dirty="0" err="1">
                <a:solidFill>
                  <a:schemeClr val="tx1"/>
                </a:solidFill>
              </a:rPr>
              <a:t>Pré</a:t>
            </a:r>
            <a:r>
              <a:rPr lang="es-EC" sz="2000" i="1" dirty="0">
                <a:solidFill>
                  <a:schemeClr val="tx1"/>
                </a:solidFill>
              </a:rPr>
              <a:t>, 2014). </a:t>
            </a:r>
            <a:endParaRPr lang="es-EC" sz="2000" i="1" dirty="0" smtClean="0">
              <a:solidFill>
                <a:schemeClr val="tx1"/>
              </a:solidFill>
            </a:endParaRPr>
          </a:p>
          <a:p>
            <a:pPr marL="355600" indent="0">
              <a:buNone/>
              <a:defRPr/>
            </a:pPr>
            <a:endParaRPr lang="es-EC" sz="2000" i="1" dirty="0">
              <a:solidFill>
                <a:schemeClr val="tx1"/>
              </a:solidFill>
            </a:endParaRPr>
          </a:p>
          <a:p>
            <a:pPr marL="355600" indent="0">
              <a:buNone/>
              <a:defRPr/>
            </a:pPr>
            <a:r>
              <a:rPr lang="es-EC" sz="2000" i="1" dirty="0" smtClean="0">
                <a:solidFill>
                  <a:schemeClr val="tx1"/>
                </a:solidFill>
              </a:rPr>
              <a:t>16 categorías ambientales estudiadas.</a:t>
            </a:r>
          </a:p>
          <a:p>
            <a:pPr marL="355600" indent="0">
              <a:buNone/>
              <a:defRPr/>
            </a:pPr>
            <a:endParaRPr lang="es-ES_tradnl" sz="2000" i="1" dirty="0" smtClean="0">
              <a:solidFill>
                <a:schemeClr val="tx1"/>
              </a:solidFill>
            </a:endParaRPr>
          </a:p>
          <a:p>
            <a:pPr marL="355600" indent="0">
              <a:buNone/>
              <a:defRPr/>
            </a:pPr>
            <a:endParaRPr lang="es-ES_tradnl" sz="2000" i="1" dirty="0">
              <a:solidFill>
                <a:schemeClr val="tx1"/>
              </a:solidFill>
            </a:endParaRPr>
          </a:p>
          <a:p>
            <a:pPr marL="355600" indent="0">
              <a:buNone/>
              <a:defRPr/>
            </a:pPr>
            <a:endParaRPr lang="es-ES_tradnl" sz="2000" i="1" dirty="0">
              <a:solidFill>
                <a:schemeClr val="tx1"/>
              </a:solidFill>
            </a:endParaRPr>
          </a:p>
          <a:p>
            <a:pPr marL="355600" indent="0">
              <a:buFontTx/>
              <a:buNone/>
              <a:defRPr/>
            </a:pPr>
            <a:endParaRPr lang="es-ES_tradnl" sz="2000" i="1" kern="0" dirty="0" smtClean="0">
              <a:solidFill>
                <a:srgbClr val="C00000"/>
              </a:solidFill>
            </a:endParaRPr>
          </a:p>
          <a:p>
            <a:pPr marL="355600" indent="0" algn="just">
              <a:buFontTx/>
              <a:buNone/>
              <a:defRPr/>
            </a:pPr>
            <a:r>
              <a:rPr lang="es-EC" sz="2000" i="1" kern="0" dirty="0" smtClean="0">
                <a:solidFill>
                  <a:schemeClr val="tx1"/>
                </a:solidFill>
              </a:rPr>
              <a:t> </a:t>
            </a:r>
            <a:endParaRPr lang="es-ES_tradnl" sz="2000" i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3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TM03457491[[fn=Metrópoli]]</Template>
  <TotalTime>13881</TotalTime>
  <Words>992</Words>
  <Application>Microsoft Office PowerPoint</Application>
  <PresentationFormat>Presentación en pantalla (4:3)</PresentationFormat>
  <Paragraphs>233</Paragraphs>
  <Slides>23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MS PGothic</vt:lpstr>
      <vt:lpstr>Arial</vt:lpstr>
      <vt:lpstr>Arial}</vt:lpstr>
      <vt:lpstr>Calibri</vt:lpstr>
      <vt:lpstr>Wingdings</vt:lpstr>
      <vt:lpstr>Diseño predeterminado</vt:lpstr>
      <vt:lpstr>CorelDRAW</vt:lpstr>
      <vt:lpstr>Presentación de PowerPoint</vt:lpstr>
      <vt:lpstr>Presentación de PowerPoint</vt:lpstr>
      <vt:lpstr>El mundo depende todavía de la energía de origen fósil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AGRADECIMIENTOS   </vt:lpstr>
    </vt:vector>
  </TitlesOfParts>
  <Company>ESPE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IBETH CHILUIZA</dc:creator>
  <cp:lastModifiedBy>Garcia, Karina</cp:lastModifiedBy>
  <cp:revision>445</cp:revision>
  <dcterms:created xsi:type="dcterms:W3CDTF">2008-02-13T16:07:44Z</dcterms:created>
  <dcterms:modified xsi:type="dcterms:W3CDTF">2021-08-24T01:23:46Z</dcterms:modified>
</cp:coreProperties>
</file>