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52" r:id="rId2"/>
    <p:sldId id="422" r:id="rId3"/>
    <p:sldId id="489" r:id="rId4"/>
    <p:sldId id="479" r:id="rId5"/>
    <p:sldId id="490" r:id="rId6"/>
    <p:sldId id="491" r:id="rId7"/>
    <p:sldId id="486" r:id="rId8"/>
    <p:sldId id="488" r:id="rId9"/>
    <p:sldId id="487" r:id="rId10"/>
    <p:sldId id="482" r:id="rId11"/>
    <p:sldId id="494" r:id="rId12"/>
    <p:sldId id="495" r:id="rId13"/>
    <p:sldId id="496" r:id="rId14"/>
    <p:sldId id="500" r:id="rId15"/>
    <p:sldId id="497" r:id="rId16"/>
    <p:sldId id="499" r:id="rId17"/>
    <p:sldId id="484" r:id="rId18"/>
    <p:sldId id="501" r:id="rId19"/>
    <p:sldId id="485" r:id="rId20"/>
    <p:sldId id="475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D54"/>
    <a:srgbClr val="639B31"/>
    <a:srgbClr val="99CCFF"/>
    <a:srgbClr val="33CC33"/>
    <a:srgbClr val="FFFFFF"/>
    <a:srgbClr val="B9D1B7"/>
    <a:srgbClr val="9BD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6" autoAdjust="0"/>
    <p:restoredTop sz="91353" autoAdjust="0"/>
  </p:normalViewPr>
  <p:slideViewPr>
    <p:cSldViewPr>
      <p:cViewPr varScale="1">
        <p:scale>
          <a:sx n="66" d="100"/>
          <a:sy n="66" d="100"/>
        </p:scale>
        <p:origin x="8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C12-92E4-4B0A-9A1B-A438E4617873}" type="datetimeFigureOut">
              <a:rPr lang="es-EC" smtClean="0"/>
              <a:pPr/>
              <a:t>20/8/2021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https://eead-csic-compbio.github.io/bioinformatica_estructural/node44.html 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36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https://elblogdehiara.files.wordpress.com/2019/01/problemas_de_genetica_resueltos.pdf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557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2" y="5906861"/>
            <a:ext cx="3269713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5" descr="Descripción: C:\Users\HP\Pictures\Fiam¡s\EShPE\424864_433616274989_106916624989_1628075_199294416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2563" b="3589"/>
          <a:stretch>
            <a:fillRect/>
          </a:stretch>
        </p:blipFill>
        <p:spPr bwMode="auto">
          <a:xfrm>
            <a:off x="9882389" y="116632"/>
            <a:ext cx="1295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332392" y="63448"/>
            <a:ext cx="3453997" cy="9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6389" y="63448"/>
            <a:ext cx="798490" cy="979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59390" y="2539765"/>
            <a:ext cx="8210128" cy="82357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Implementación de la técnica CRISPR/Cas9 en </a:t>
            </a:r>
            <a:r>
              <a:rPr lang="es-EC" sz="2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Rosa</a:t>
            </a:r>
            <a:r>
              <a:rPr lang="es-EC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spp. para la edición del gen de la enzima fitoeno desaturasa (PDS): Fase I</a:t>
            </a:r>
            <a:endParaRPr lang="es-ES" sz="240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8500" y="104303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r>
              <a:rPr lang="es-EC" sz="2000" b="1" dirty="0">
                <a:latin typeface="Calibri" panose="020F0502020204030204" pitchFamily="34" charset="0"/>
                <a:ea typeface="Times New Roman" pitchFamily="18" charset="0"/>
                <a:cs typeface="Times New Roman" panose="02020603050405020304" pitchFamily="18" charset="0"/>
              </a:rPr>
              <a:t>DEPARTAMENTO DE CIENCIAS DE LA VIDA Y DE LA AGRICULTURA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endParaRPr lang="es-EC" sz="2000" b="1" dirty="0">
              <a:latin typeface="Calibri" panose="020F0502020204030204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r>
              <a:rPr lang="es-EC" sz="2000" b="1" dirty="0">
                <a:latin typeface="Calibri" panose="020F0502020204030204" pitchFamily="34" charset="0"/>
                <a:ea typeface="Times New Roman" pitchFamily="18" charset="0"/>
                <a:cs typeface="Times New Roman" panose="02020603050405020304" pitchFamily="18" charset="0"/>
              </a:rPr>
              <a:t>INGENIERÍA EN BIOTECNOLOGÍA</a:t>
            </a:r>
            <a:r>
              <a:rPr lang="es-EC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338541" y="3992510"/>
            <a:ext cx="5514918" cy="2064196"/>
          </a:xfrm>
          <a:prstGeom prst="rect">
            <a:avLst/>
          </a:prstGeom>
        </p:spPr>
        <p:txBody>
          <a:bodyPr lIns="101824" tIns="50912" rIns="101824" bIns="50912">
            <a:noAutofit/>
          </a:bodyPr>
          <a:lstStyle>
            <a:defPPr>
              <a:defRPr lang="es-ES_tradnl"/>
            </a:defPPr>
            <a:lvl1pPr marL="0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2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24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6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491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61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473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85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2979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Autor: 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Karla Vanessa Gaona Guamán</a:t>
            </a:r>
          </a:p>
          <a:p>
            <a:pPr marL="0" indent="0" algn="ctr">
              <a:buNone/>
            </a:pPr>
            <a:endParaRPr lang="es-E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Director: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Ing. Francisco Javier Flores Flor, Ph.D.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Sangolquí, agosto 2021</a:t>
            </a:r>
          </a:p>
          <a:p>
            <a:pPr marL="0" indent="0" algn="ctr">
              <a:buNone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010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RESULTADOS Y DISCUSIÓN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EBB5D9-D22F-4133-B0B5-7C599F5FE94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19" y="1556792"/>
            <a:ext cx="5112569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40">
            <a:extLst>
              <a:ext uri="{FF2B5EF4-FFF2-40B4-BE49-F238E27FC236}">
                <a16:creationId xmlns:a16="http://schemas.microsoft.com/office/drawing/2014/main" id="{D8A7EEFF-E13D-4865-B795-D4A9F7B784DC}"/>
              </a:ext>
            </a:extLst>
          </p:cNvPr>
          <p:cNvSpPr txBox="1"/>
          <p:nvPr/>
        </p:nvSpPr>
        <p:spPr>
          <a:xfrm>
            <a:off x="3503712" y="667434"/>
            <a:ext cx="4320480" cy="400110"/>
          </a:xfrm>
          <a:prstGeom prst="rect">
            <a:avLst/>
          </a:prstGeom>
          <a:noFill/>
          <a:ln>
            <a:noFill/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Extracción de ADN vegetal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6EC411D-749F-4683-A3DD-48CC355B4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045708"/>
              </p:ext>
            </p:extLst>
          </p:nvPr>
        </p:nvGraphicFramePr>
        <p:xfrm>
          <a:off x="5303912" y="1556792"/>
          <a:ext cx="6643169" cy="266429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82860">
                  <a:extLst>
                    <a:ext uri="{9D8B030D-6E8A-4147-A177-3AD203B41FA5}">
                      <a16:colId xmlns:a16="http://schemas.microsoft.com/office/drawing/2014/main" val="2245324815"/>
                    </a:ext>
                  </a:extLst>
                </a:gridCol>
                <a:gridCol w="1253131">
                  <a:extLst>
                    <a:ext uri="{9D8B030D-6E8A-4147-A177-3AD203B41FA5}">
                      <a16:colId xmlns:a16="http://schemas.microsoft.com/office/drawing/2014/main" val="2168173200"/>
                    </a:ext>
                  </a:extLst>
                </a:gridCol>
                <a:gridCol w="1266391">
                  <a:extLst>
                    <a:ext uri="{9D8B030D-6E8A-4147-A177-3AD203B41FA5}">
                      <a16:colId xmlns:a16="http://schemas.microsoft.com/office/drawing/2014/main" val="1872810006"/>
                    </a:ext>
                  </a:extLst>
                </a:gridCol>
                <a:gridCol w="1270226">
                  <a:extLst>
                    <a:ext uri="{9D8B030D-6E8A-4147-A177-3AD203B41FA5}">
                      <a16:colId xmlns:a16="http://schemas.microsoft.com/office/drawing/2014/main" val="2268962646"/>
                    </a:ext>
                  </a:extLst>
                </a:gridCol>
                <a:gridCol w="1170561">
                  <a:extLst>
                    <a:ext uri="{9D8B030D-6E8A-4147-A177-3AD203B41FA5}">
                      <a16:colId xmlns:a16="http://schemas.microsoft.com/office/drawing/2014/main" val="3936716252"/>
                    </a:ext>
                  </a:extLst>
                </a:gridCol>
              </a:tblGrid>
              <a:tr h="6046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Parámetro</a:t>
                      </a:r>
                      <a:endParaRPr lang="es-ES" sz="1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endParaRPr lang="es-ES" sz="1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</a:t>
                      </a:r>
                      <a:endParaRPr lang="es-ES" sz="1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SB</a:t>
                      </a:r>
                      <a:endParaRPr lang="es-ES" sz="1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</a:t>
                      </a:r>
                      <a:endParaRPr lang="es-ES" sz="1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496103"/>
                  </a:ext>
                </a:extLst>
              </a:tr>
              <a:tr h="85021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Concentración (ng/ul)</a:t>
                      </a:r>
                      <a:endParaRPr lang="es-ES" sz="1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229.7-307.2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218-350.1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293.9 -935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95.5 - 200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88737"/>
                  </a:ext>
                </a:extLst>
              </a:tr>
              <a:tr h="6046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A260/280</a:t>
                      </a:r>
                      <a:endParaRPr lang="es-ES" sz="1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1.7-1.91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1.87-1.94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1.95 - 2.1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1.78 – 2.04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219266"/>
                  </a:ext>
                </a:extLst>
              </a:tr>
              <a:tr h="6046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A260/230</a:t>
                      </a:r>
                      <a:endParaRPr lang="es-ES" sz="1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1.59-1.82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1.48-1.66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1.45 - 1.86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1.66 – 1.86</a:t>
                      </a:r>
                      <a:endParaRPr lang="es-E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45057"/>
                  </a:ext>
                </a:extLst>
              </a:tr>
            </a:tbl>
          </a:graphicData>
        </a:graphic>
      </p:graphicFrame>
      <p:sp>
        <p:nvSpPr>
          <p:cNvPr id="7" name="TextBox 40">
            <a:extLst>
              <a:ext uri="{FF2B5EF4-FFF2-40B4-BE49-F238E27FC236}">
                <a16:creationId xmlns:a16="http://schemas.microsoft.com/office/drawing/2014/main" id="{43B25E50-B3DD-41EE-AFEA-DAEAC4FF0BCB}"/>
              </a:ext>
            </a:extLst>
          </p:cNvPr>
          <p:cNvSpPr txBox="1"/>
          <p:nvPr/>
        </p:nvSpPr>
        <p:spPr>
          <a:xfrm>
            <a:off x="774355" y="4547620"/>
            <a:ext cx="3154457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Espectro de cuantificación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BBBCB4-4F9C-40D7-B09B-044D2C71E908}"/>
              </a:ext>
            </a:extLst>
          </p:cNvPr>
          <p:cNvSpPr txBox="1"/>
          <p:nvPr/>
        </p:nvSpPr>
        <p:spPr>
          <a:xfrm>
            <a:off x="103988" y="63720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(Kumar et al., 2012) (Aguilar et al., 2016)</a:t>
            </a:r>
          </a:p>
        </p:txBody>
      </p:sp>
    </p:spTree>
    <p:extLst>
      <p:ext uri="{BB962C8B-B14F-4D97-AF65-F5344CB8AC3E}">
        <p14:creationId xmlns:p14="http://schemas.microsoft.com/office/powerpoint/2010/main" val="7506843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RESULTADOS Y DISCUSIÓN</a:t>
            </a: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D8A7EEFF-E13D-4865-B795-D4A9F7B784DC}"/>
              </a:ext>
            </a:extLst>
          </p:cNvPr>
          <p:cNvSpPr txBox="1"/>
          <p:nvPr/>
        </p:nvSpPr>
        <p:spPr>
          <a:xfrm>
            <a:off x="2125484" y="672256"/>
            <a:ext cx="4320480" cy="400110"/>
          </a:xfrm>
          <a:prstGeom prst="rect">
            <a:avLst/>
          </a:prstGeom>
          <a:noFill/>
          <a:ln>
            <a:noFill/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Amplificación del gen PDS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856F0B2-F520-4A9D-8B69-C1EE22D91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91287"/>
              </p:ext>
            </p:extLst>
          </p:nvPr>
        </p:nvGraphicFramePr>
        <p:xfrm>
          <a:off x="2102958" y="1175812"/>
          <a:ext cx="4365532" cy="20374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78870">
                  <a:extLst>
                    <a:ext uri="{9D8B030D-6E8A-4147-A177-3AD203B41FA5}">
                      <a16:colId xmlns:a16="http://schemas.microsoft.com/office/drawing/2014/main" val="1146558051"/>
                    </a:ext>
                  </a:extLst>
                </a:gridCol>
                <a:gridCol w="2286662">
                  <a:extLst>
                    <a:ext uri="{9D8B030D-6E8A-4147-A177-3AD203B41FA5}">
                      <a16:colId xmlns:a16="http://schemas.microsoft.com/office/drawing/2014/main" val="1720567615"/>
                    </a:ext>
                  </a:extLst>
                </a:gridCol>
              </a:tblGrid>
              <a:tr h="375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Amplicón </a:t>
                      </a:r>
                      <a:r>
                        <a:rPr lang="es-EC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silico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58607787"/>
                  </a:ext>
                </a:extLst>
              </a:tr>
              <a:tr h="37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PDS_ROSA_E5,6 F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1171 pb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4235249330"/>
                  </a:ext>
                </a:extLst>
              </a:tr>
              <a:tr h="37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PDS_ROSA_E5,6 R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273941"/>
                  </a:ext>
                </a:extLst>
              </a:tr>
              <a:tr h="37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PDS_ROSA_E7,8 F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979 pb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462989856"/>
                  </a:ext>
                </a:extLst>
              </a:tr>
              <a:tr h="37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PDS_ROSA_E7,8 R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882170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CAC4CE4-CAA8-4077-BBE5-DB0D0BE57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52850"/>
              </p:ext>
            </p:extLst>
          </p:nvPr>
        </p:nvGraphicFramePr>
        <p:xfrm>
          <a:off x="331783" y="3836396"/>
          <a:ext cx="7453644" cy="220421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51507">
                  <a:extLst>
                    <a:ext uri="{9D8B030D-6E8A-4147-A177-3AD203B41FA5}">
                      <a16:colId xmlns:a16="http://schemas.microsoft.com/office/drawing/2014/main" val="1293362054"/>
                    </a:ext>
                  </a:extLst>
                </a:gridCol>
                <a:gridCol w="993725">
                  <a:extLst>
                    <a:ext uri="{9D8B030D-6E8A-4147-A177-3AD203B41FA5}">
                      <a16:colId xmlns:a16="http://schemas.microsoft.com/office/drawing/2014/main" val="1828258107"/>
                    </a:ext>
                  </a:extLst>
                </a:gridCol>
                <a:gridCol w="998658">
                  <a:extLst>
                    <a:ext uri="{9D8B030D-6E8A-4147-A177-3AD203B41FA5}">
                      <a16:colId xmlns:a16="http://schemas.microsoft.com/office/drawing/2014/main" val="2698529149"/>
                    </a:ext>
                  </a:extLst>
                </a:gridCol>
                <a:gridCol w="1169918">
                  <a:extLst>
                    <a:ext uri="{9D8B030D-6E8A-4147-A177-3AD203B41FA5}">
                      <a16:colId xmlns:a16="http://schemas.microsoft.com/office/drawing/2014/main" val="1491521295"/>
                    </a:ext>
                  </a:extLst>
                </a:gridCol>
                <a:gridCol w="1169918">
                  <a:extLst>
                    <a:ext uri="{9D8B030D-6E8A-4147-A177-3AD203B41FA5}">
                      <a16:colId xmlns:a16="http://schemas.microsoft.com/office/drawing/2014/main" val="2931508127"/>
                    </a:ext>
                  </a:extLst>
                </a:gridCol>
                <a:gridCol w="1169918">
                  <a:extLst>
                    <a:ext uri="{9D8B030D-6E8A-4147-A177-3AD203B41FA5}">
                      <a16:colId xmlns:a16="http://schemas.microsoft.com/office/drawing/2014/main" val="1947983962"/>
                    </a:ext>
                  </a:extLst>
                </a:gridCol>
              </a:tblGrid>
              <a:tr h="1955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 de primers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Variedades de rosa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45145234"/>
                  </a:ext>
                </a:extLst>
              </a:tr>
              <a:tr h="1955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 (</a:t>
                      </a:r>
                      <a:r>
                        <a:rPr lang="es-EC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º</a:t>
                      </a: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C)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43142370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PDS_ROSA_E5,6 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PDS_ROSA_E5,6 R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1271 pb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1439 pb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1419 pb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1271 pb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87934652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PDS_ROSA_E7,8 F</a:t>
                      </a:r>
                      <a:endParaRPr lang="es-ES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PDS_ROSA_E7,8 R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932 pb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919 pb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912 pb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912 pb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55.7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91459254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C748BF1-3050-4F58-B583-4B07ABC75D27}"/>
              </a:ext>
            </a:extLst>
          </p:cNvPr>
          <p:cNvPicPr/>
          <p:nvPr/>
        </p:nvPicPr>
        <p:blipFill rotWithShape="1">
          <a:blip r:embed="rId2"/>
          <a:srcRect l="39314" t="12542" r="10240" b="16130"/>
          <a:stretch/>
        </p:blipFill>
        <p:spPr bwMode="auto">
          <a:xfrm>
            <a:off x="8043794" y="1193169"/>
            <a:ext cx="3816424" cy="3956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8EDDC2-305C-44CF-8DB1-F78BB5C4F930}"/>
              </a:ext>
            </a:extLst>
          </p:cNvPr>
          <p:cNvSpPr txBox="1"/>
          <p:nvPr/>
        </p:nvSpPr>
        <p:spPr>
          <a:xfrm>
            <a:off x="72404" y="63720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Concordet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Haeussler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2018)</a:t>
            </a: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C78994E0-D7DE-4113-A8D6-62C6E9B4B808}"/>
              </a:ext>
            </a:extLst>
          </p:cNvPr>
          <p:cNvSpPr txBox="1"/>
          <p:nvPr/>
        </p:nvSpPr>
        <p:spPr>
          <a:xfrm>
            <a:off x="8374777" y="5319141"/>
            <a:ext cx="3154457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Amplificación de región 7-8</a:t>
            </a: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3A4DC4EC-C7A4-4C43-AF8D-6418670B194B}"/>
              </a:ext>
            </a:extLst>
          </p:cNvPr>
          <p:cNvSpPr txBox="1"/>
          <p:nvPr/>
        </p:nvSpPr>
        <p:spPr>
          <a:xfrm>
            <a:off x="2708496" y="3297829"/>
            <a:ext cx="3154457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Gradiente de temperatura</a:t>
            </a:r>
          </a:p>
        </p:txBody>
      </p:sp>
    </p:spTree>
    <p:extLst>
      <p:ext uri="{BB962C8B-B14F-4D97-AF65-F5344CB8AC3E}">
        <p14:creationId xmlns:p14="http://schemas.microsoft.com/office/powerpoint/2010/main" val="100484439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RESULTADOS Y DISCUSIÓN</a:t>
            </a: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D8A7EEFF-E13D-4865-B795-D4A9F7B784DC}"/>
              </a:ext>
            </a:extLst>
          </p:cNvPr>
          <p:cNvSpPr txBox="1"/>
          <p:nvPr/>
        </p:nvSpPr>
        <p:spPr>
          <a:xfrm>
            <a:off x="3687905" y="658555"/>
            <a:ext cx="4320480" cy="400110"/>
          </a:xfrm>
          <a:prstGeom prst="rect">
            <a:avLst/>
          </a:prstGeom>
          <a:noFill/>
          <a:ln>
            <a:noFill/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Variabilidad alélica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8CE461-39EB-4B9B-9513-CA21F7440AF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5"/>
          <a:stretch/>
        </p:blipFill>
        <p:spPr bwMode="auto">
          <a:xfrm>
            <a:off x="9022954" y="1058665"/>
            <a:ext cx="2736304" cy="205718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BC54174-79F1-4321-A5E2-E78E539DC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55" y="1058665"/>
            <a:ext cx="2736304" cy="2056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52839F3-A9BD-4FF3-ABE6-9EAE7C25028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61" y="3248599"/>
            <a:ext cx="2763777" cy="2067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BDD17C4-590F-469A-AD53-2BFE8E49B81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2"/>
          <a:stretch/>
        </p:blipFill>
        <p:spPr bwMode="auto">
          <a:xfrm>
            <a:off x="9022954" y="3248599"/>
            <a:ext cx="2736304" cy="205623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40">
            <a:extLst>
              <a:ext uri="{FF2B5EF4-FFF2-40B4-BE49-F238E27FC236}">
                <a16:creationId xmlns:a16="http://schemas.microsoft.com/office/drawing/2014/main" id="{C4777B15-425C-4A44-822B-D56DA06CD984}"/>
              </a:ext>
            </a:extLst>
          </p:cNvPr>
          <p:cNvSpPr txBox="1"/>
          <p:nvPr/>
        </p:nvSpPr>
        <p:spPr>
          <a:xfrm>
            <a:off x="2406130" y="1037061"/>
            <a:ext cx="1552821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5-6</a:t>
            </a:r>
          </a:p>
        </p:txBody>
      </p:sp>
      <p:sp>
        <p:nvSpPr>
          <p:cNvPr id="16" name="TextBox 40">
            <a:extLst>
              <a:ext uri="{FF2B5EF4-FFF2-40B4-BE49-F238E27FC236}">
                <a16:creationId xmlns:a16="http://schemas.microsoft.com/office/drawing/2014/main" id="{1B8EDFD7-BB8A-4A80-94CC-B4EBA333D98D}"/>
              </a:ext>
            </a:extLst>
          </p:cNvPr>
          <p:cNvSpPr txBox="1"/>
          <p:nvPr/>
        </p:nvSpPr>
        <p:spPr>
          <a:xfrm>
            <a:off x="2406130" y="3735971"/>
            <a:ext cx="1552821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7-8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AFB9B1-B207-4656-AB05-9CB896A29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91" y="1579913"/>
            <a:ext cx="5611154" cy="133910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1BB8737-9124-48B1-9C1D-8DCCE6656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4" y="4329376"/>
            <a:ext cx="5611154" cy="1122231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0551AC4-14D0-4E0F-9375-24098125E747}"/>
              </a:ext>
            </a:extLst>
          </p:cNvPr>
          <p:cNvSpPr txBox="1"/>
          <p:nvPr/>
        </p:nvSpPr>
        <p:spPr>
          <a:xfrm>
            <a:off x="639905" y="2946345"/>
            <a:ext cx="4664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100%, 99.36% y 98.73% con 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C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chinesis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Rosa multiflora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C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hybrida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enzima PDS.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154AFBC-8314-4444-A474-33D293248A7B}"/>
              </a:ext>
            </a:extLst>
          </p:cNvPr>
          <p:cNvSpPr txBox="1"/>
          <p:nvPr/>
        </p:nvSpPr>
        <p:spPr>
          <a:xfrm>
            <a:off x="721116" y="5497906"/>
            <a:ext cx="429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99.07% para 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C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chinesis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Rosa multiflora.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40">
            <a:extLst>
              <a:ext uri="{FF2B5EF4-FFF2-40B4-BE49-F238E27FC236}">
                <a16:creationId xmlns:a16="http://schemas.microsoft.com/office/drawing/2014/main" id="{C2669178-6927-46F4-B974-2B609D874A8B}"/>
              </a:ext>
            </a:extLst>
          </p:cNvPr>
          <p:cNvSpPr txBox="1"/>
          <p:nvPr/>
        </p:nvSpPr>
        <p:spPr>
          <a:xfrm>
            <a:off x="6099860" y="5359406"/>
            <a:ext cx="5611155" cy="646331"/>
          </a:xfrm>
          <a:prstGeom prst="rect">
            <a:avLst/>
          </a:prstGeom>
          <a:noFill/>
          <a:ln>
            <a:noFill/>
          </a:ln>
        </p:spPr>
        <p:txBody>
          <a:bodyPr wrap="square" lIns="81000" rIns="81000" rtlCol="0">
            <a:spAutoFit/>
          </a:bodyPr>
          <a:lstStyle/>
          <a:p>
            <a:pPr algn="just"/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Variación de 1.5% y 15.22% resultado de errores de secuenciación o heterocigosis.</a:t>
            </a:r>
            <a:endParaRPr lang="es-ES" altLang="ko-K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2072920-04B7-4237-A062-C66AECF20E83}"/>
              </a:ext>
            </a:extLst>
          </p:cNvPr>
          <p:cNvSpPr txBox="1"/>
          <p:nvPr/>
        </p:nvSpPr>
        <p:spPr>
          <a:xfrm>
            <a:off x="262774" y="63856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Bardoli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2006) (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Bryc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 al., 2013) (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Canver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 al., 2018)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041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RESULTADOS Y DISCUSIÓN</a:t>
            </a: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D8A7EEFF-E13D-4865-B795-D4A9F7B784DC}"/>
              </a:ext>
            </a:extLst>
          </p:cNvPr>
          <p:cNvSpPr txBox="1"/>
          <p:nvPr/>
        </p:nvSpPr>
        <p:spPr>
          <a:xfrm>
            <a:off x="3687905" y="658555"/>
            <a:ext cx="4320480" cy="400110"/>
          </a:xfrm>
          <a:prstGeom prst="rect">
            <a:avLst/>
          </a:prstGeom>
          <a:noFill/>
          <a:ln>
            <a:noFill/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sgRNA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97D26E-F81B-4481-9641-FC0D51BC3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29129"/>
              </p:ext>
            </p:extLst>
          </p:nvPr>
        </p:nvGraphicFramePr>
        <p:xfrm>
          <a:off x="1361330" y="1180030"/>
          <a:ext cx="6289375" cy="225639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47904">
                  <a:extLst>
                    <a:ext uri="{9D8B030D-6E8A-4147-A177-3AD203B41FA5}">
                      <a16:colId xmlns:a16="http://schemas.microsoft.com/office/drawing/2014/main" val="1226838336"/>
                    </a:ext>
                  </a:extLst>
                </a:gridCol>
                <a:gridCol w="1782145">
                  <a:extLst>
                    <a:ext uri="{9D8B030D-6E8A-4147-A177-3AD203B41FA5}">
                      <a16:colId xmlns:a16="http://schemas.microsoft.com/office/drawing/2014/main" val="425416316"/>
                    </a:ext>
                  </a:extLst>
                </a:gridCol>
                <a:gridCol w="1475433">
                  <a:extLst>
                    <a:ext uri="{9D8B030D-6E8A-4147-A177-3AD203B41FA5}">
                      <a16:colId xmlns:a16="http://schemas.microsoft.com/office/drawing/2014/main" val="3825946186"/>
                    </a:ext>
                  </a:extLst>
                </a:gridCol>
                <a:gridCol w="1483893">
                  <a:extLst>
                    <a:ext uri="{9D8B030D-6E8A-4147-A177-3AD203B41FA5}">
                      <a16:colId xmlns:a16="http://schemas.microsoft.com/office/drawing/2014/main" val="3995934823"/>
                    </a:ext>
                  </a:extLst>
                </a:gridCol>
              </a:tblGrid>
              <a:tr h="576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Especificidad</a:t>
                      </a: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(&gt;90%)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Eficiencia (&gt;40%)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Efectos off target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78887437"/>
                  </a:ext>
                </a:extLst>
              </a:tr>
              <a:tr h="41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0-0-0-0-5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59188365"/>
                  </a:ext>
                </a:extLst>
              </a:tr>
              <a:tr h="41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sgRNA_6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0-0-0-0-9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4682935"/>
                  </a:ext>
                </a:extLst>
              </a:tr>
              <a:tr h="41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sgRNA_7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0-0-0-2-8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75344542"/>
                  </a:ext>
                </a:extLst>
              </a:tr>
              <a:tr h="41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sgRNA_8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0-0-0-0-9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35046667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658D7B20-B867-4C08-B090-A0E7B3641932}"/>
              </a:ext>
            </a:extLst>
          </p:cNvPr>
          <p:cNvSpPr txBox="1"/>
          <p:nvPr/>
        </p:nvSpPr>
        <p:spPr>
          <a:xfrm>
            <a:off x="131810" y="6372036"/>
            <a:ext cx="8988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(Lamport et al., 2011) (Prince et al., 2015) (</a:t>
            </a:r>
            <a:r>
              <a:rPr lang="es-EC" dirty="0" err="1">
                <a:latin typeface="Calibri" panose="020F0502020204030204" pitchFamily="34" charset="0"/>
                <a:cs typeface="Calibri" panose="020F0502020204030204" pitchFamily="34" charset="0"/>
              </a:rPr>
              <a:t>Concordet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s-EC" dirty="0" err="1">
                <a:latin typeface="Calibri" panose="020F0502020204030204" pitchFamily="34" charset="0"/>
                <a:cs typeface="Calibri" panose="020F0502020204030204" pitchFamily="34" charset="0"/>
              </a:rPr>
              <a:t>Haeussler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2018) (</a:t>
            </a:r>
            <a:r>
              <a:rPr lang="es-EC" dirty="0" err="1">
                <a:latin typeface="Calibri" panose="020F0502020204030204" pitchFamily="34" charset="0"/>
                <a:cs typeface="Calibri" panose="020F0502020204030204" pitchFamily="34" charset="0"/>
              </a:rPr>
              <a:t>Wada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 et al., 2020)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A45A2C-143C-44DF-996F-898F61AA7125}"/>
              </a:ext>
            </a:extLst>
          </p:cNvPr>
          <p:cNvSpPr txBox="1"/>
          <p:nvPr/>
        </p:nvSpPr>
        <p:spPr>
          <a:xfrm>
            <a:off x="7872536" y="1340768"/>
            <a:ext cx="3768080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Efectos off-target de mínimo tres desajustes de pares de bases.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5A36020-A6E2-4614-8CF3-773EA4F7511C}"/>
              </a:ext>
            </a:extLst>
          </p:cNvPr>
          <p:cNvSpPr txBox="1"/>
          <p:nvPr/>
        </p:nvSpPr>
        <p:spPr>
          <a:xfrm>
            <a:off x="8700628" y="2291234"/>
            <a:ext cx="2111896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0-0-0-0-5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594016F-1C3F-449A-98A7-1D674E44614E}"/>
              </a:ext>
            </a:extLst>
          </p:cNvPr>
          <p:cNvSpPr/>
          <p:nvPr/>
        </p:nvSpPr>
        <p:spPr>
          <a:xfrm>
            <a:off x="10291338" y="2354200"/>
            <a:ext cx="288032" cy="47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8074A39-3222-492C-B426-5A29262A55D6}"/>
              </a:ext>
            </a:extLst>
          </p:cNvPr>
          <p:cNvCxnSpPr/>
          <p:nvPr/>
        </p:nvCxnSpPr>
        <p:spPr>
          <a:xfrm>
            <a:off x="10657185" y="256490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F6503B3-AEE3-4BE6-B458-47626155B277}"/>
              </a:ext>
            </a:extLst>
          </p:cNvPr>
          <p:cNvSpPr txBox="1"/>
          <p:nvPr/>
        </p:nvSpPr>
        <p:spPr>
          <a:xfrm>
            <a:off x="10801201" y="2308230"/>
            <a:ext cx="117579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Número de efectos fuera objetivo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D630E71C-F72B-4475-BC3F-15DCF6C93E35}"/>
              </a:ext>
            </a:extLst>
          </p:cNvPr>
          <p:cNvCxnSpPr/>
          <p:nvPr/>
        </p:nvCxnSpPr>
        <p:spPr>
          <a:xfrm flipV="1">
            <a:off x="9120336" y="2754531"/>
            <a:ext cx="0" cy="307726"/>
          </a:xfrm>
          <a:prstGeom prst="straightConnector1">
            <a:avLst/>
          </a:prstGeom>
          <a:ln>
            <a:solidFill>
              <a:srgbClr val="3B8D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76825E6C-087C-4460-B5A6-9AD482AB384B}"/>
              </a:ext>
            </a:extLst>
          </p:cNvPr>
          <p:cNvCxnSpPr/>
          <p:nvPr/>
        </p:nvCxnSpPr>
        <p:spPr>
          <a:xfrm flipV="1">
            <a:off x="9408368" y="2754531"/>
            <a:ext cx="0" cy="307726"/>
          </a:xfrm>
          <a:prstGeom prst="straightConnector1">
            <a:avLst/>
          </a:prstGeom>
          <a:ln>
            <a:solidFill>
              <a:srgbClr val="3B8D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7A3E06CB-DF58-4F1B-BE27-3FADD59E4E55}"/>
              </a:ext>
            </a:extLst>
          </p:cNvPr>
          <p:cNvCxnSpPr/>
          <p:nvPr/>
        </p:nvCxnSpPr>
        <p:spPr>
          <a:xfrm flipV="1">
            <a:off x="9742135" y="2754531"/>
            <a:ext cx="0" cy="307726"/>
          </a:xfrm>
          <a:prstGeom prst="straightConnector1">
            <a:avLst/>
          </a:prstGeom>
          <a:ln>
            <a:solidFill>
              <a:srgbClr val="3B8D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E58F411-864A-40E4-BBA6-B8B944482E3E}"/>
              </a:ext>
            </a:extLst>
          </p:cNvPr>
          <p:cNvSpPr txBox="1"/>
          <p:nvPr/>
        </p:nvSpPr>
        <p:spPr>
          <a:xfrm>
            <a:off x="8820472" y="3149413"/>
            <a:ext cx="117579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0    1     2</a:t>
            </a:r>
          </a:p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desajustes</a:t>
            </a:r>
          </a:p>
        </p:txBody>
      </p:sp>
      <p:sp>
        <p:nvSpPr>
          <p:cNvPr id="77" name="TextBox 34">
            <a:extLst>
              <a:ext uri="{FF2B5EF4-FFF2-40B4-BE49-F238E27FC236}">
                <a16:creationId xmlns:a16="http://schemas.microsoft.com/office/drawing/2014/main" id="{F8D19186-AA50-40E5-B732-568843C16565}"/>
              </a:ext>
            </a:extLst>
          </p:cNvPr>
          <p:cNvSpPr txBox="1"/>
          <p:nvPr/>
        </p:nvSpPr>
        <p:spPr>
          <a:xfrm>
            <a:off x="1289276" y="4237936"/>
            <a:ext cx="198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Pared celular</a:t>
            </a:r>
          </a:p>
        </p:txBody>
      </p:sp>
      <p:sp>
        <p:nvSpPr>
          <p:cNvPr id="78" name="TextBox 35">
            <a:extLst>
              <a:ext uri="{FF2B5EF4-FFF2-40B4-BE49-F238E27FC236}">
                <a16:creationId xmlns:a16="http://schemas.microsoft.com/office/drawing/2014/main" id="{2FD5EAF9-B5FC-4186-A4D8-D3428C488346}"/>
              </a:ext>
            </a:extLst>
          </p:cNvPr>
          <p:cNvSpPr txBox="1"/>
          <p:nvPr/>
        </p:nvSpPr>
        <p:spPr>
          <a:xfrm>
            <a:off x="1289276" y="4577858"/>
            <a:ext cx="210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Cuatro desajustes</a:t>
            </a:r>
          </a:p>
          <a:p>
            <a:r>
              <a:rPr lang="es-EC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Baja complementariedad</a:t>
            </a:r>
          </a:p>
        </p:txBody>
      </p:sp>
      <p:sp>
        <p:nvSpPr>
          <p:cNvPr id="81" name="Chevron 11">
            <a:extLst>
              <a:ext uri="{FF2B5EF4-FFF2-40B4-BE49-F238E27FC236}">
                <a16:creationId xmlns:a16="http://schemas.microsoft.com/office/drawing/2014/main" id="{1B8D1A38-13D9-4333-AF8A-19F3C8EF7F68}"/>
              </a:ext>
            </a:extLst>
          </p:cNvPr>
          <p:cNvSpPr/>
          <p:nvPr/>
        </p:nvSpPr>
        <p:spPr>
          <a:xfrm>
            <a:off x="1147425" y="5621543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2" name="Chevron 27">
            <a:extLst>
              <a:ext uri="{FF2B5EF4-FFF2-40B4-BE49-F238E27FC236}">
                <a16:creationId xmlns:a16="http://schemas.microsoft.com/office/drawing/2014/main" id="{F1081E54-F3A1-4A5C-8238-EE6F57CDA893}"/>
              </a:ext>
            </a:extLst>
          </p:cNvPr>
          <p:cNvSpPr/>
          <p:nvPr/>
        </p:nvSpPr>
        <p:spPr>
          <a:xfrm>
            <a:off x="3779778" y="5601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83" name="Straight Connector 14">
            <a:extLst>
              <a:ext uri="{FF2B5EF4-FFF2-40B4-BE49-F238E27FC236}">
                <a16:creationId xmlns:a16="http://schemas.microsoft.com/office/drawing/2014/main" id="{FD9A8361-8AE6-4DA7-9E36-B418A507EE82}"/>
              </a:ext>
            </a:extLst>
          </p:cNvPr>
          <p:cNvCxnSpPr>
            <a:cxnSpLocks/>
          </p:cNvCxnSpPr>
          <p:nvPr/>
        </p:nvCxnSpPr>
        <p:spPr>
          <a:xfrm flipH="1" flipV="1">
            <a:off x="950904" y="4475407"/>
            <a:ext cx="15205" cy="1280160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6">
            <a:extLst>
              <a:ext uri="{FF2B5EF4-FFF2-40B4-BE49-F238E27FC236}">
                <a16:creationId xmlns:a16="http://schemas.microsoft.com/office/drawing/2014/main" id="{406B3B23-15F8-4AB6-8A44-737BB8B83C65}"/>
              </a:ext>
            </a:extLst>
          </p:cNvPr>
          <p:cNvCxnSpPr>
            <a:cxnSpLocks/>
          </p:cNvCxnSpPr>
          <p:nvPr/>
        </p:nvCxnSpPr>
        <p:spPr>
          <a:xfrm flipV="1">
            <a:off x="3586118" y="4454922"/>
            <a:ext cx="0" cy="1280160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직사각형 113">
            <a:extLst>
              <a:ext uri="{FF2B5EF4-FFF2-40B4-BE49-F238E27FC236}">
                <a16:creationId xmlns:a16="http://schemas.microsoft.com/office/drawing/2014/main" id="{950570A4-743B-4DEF-BE09-CED99F945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904" y="3837605"/>
            <a:ext cx="142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Extensina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직사각형 113">
            <a:extLst>
              <a:ext uri="{FF2B5EF4-FFF2-40B4-BE49-F238E27FC236}">
                <a16:creationId xmlns:a16="http://schemas.microsoft.com/office/drawing/2014/main" id="{D9D0688C-EEF2-4FBA-A1D2-7D356C35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482" y="3817120"/>
            <a:ext cx="142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At3g47200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47">
            <a:extLst>
              <a:ext uri="{FF2B5EF4-FFF2-40B4-BE49-F238E27FC236}">
                <a16:creationId xmlns:a16="http://schemas.microsoft.com/office/drawing/2014/main" id="{2FD1DDD7-89E5-42A3-9A1C-173675052B5A}"/>
              </a:ext>
            </a:extLst>
          </p:cNvPr>
          <p:cNvSpPr txBox="1"/>
          <p:nvPr/>
        </p:nvSpPr>
        <p:spPr>
          <a:xfrm>
            <a:off x="3926669" y="4239219"/>
            <a:ext cx="1986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Membrana plasmática</a:t>
            </a:r>
          </a:p>
          <a:p>
            <a:r>
              <a:rPr lang="es-EC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Cuatro desajustes</a:t>
            </a:r>
          </a:p>
        </p:txBody>
      </p:sp>
      <p:sp>
        <p:nvSpPr>
          <p:cNvPr id="91" name="Oval 50">
            <a:extLst>
              <a:ext uri="{FF2B5EF4-FFF2-40B4-BE49-F238E27FC236}">
                <a16:creationId xmlns:a16="http://schemas.microsoft.com/office/drawing/2014/main" id="{3FE6FF3F-9D77-4696-BF5A-4E5AF5103EE0}"/>
              </a:ext>
            </a:extLst>
          </p:cNvPr>
          <p:cNvSpPr>
            <a:spLocks noChangeAspect="1"/>
          </p:cNvSpPr>
          <p:nvPr/>
        </p:nvSpPr>
        <p:spPr>
          <a:xfrm>
            <a:off x="655184" y="3789509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Oval 25">
            <a:extLst>
              <a:ext uri="{FF2B5EF4-FFF2-40B4-BE49-F238E27FC236}">
                <a16:creationId xmlns:a16="http://schemas.microsoft.com/office/drawing/2014/main" id="{15247E4B-2384-4D3A-AEE8-FE8F8AD38B7D}"/>
              </a:ext>
            </a:extLst>
          </p:cNvPr>
          <p:cNvSpPr>
            <a:spLocks noChangeAspect="1"/>
          </p:cNvSpPr>
          <p:nvPr/>
        </p:nvSpPr>
        <p:spPr>
          <a:xfrm>
            <a:off x="3347625" y="382879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Chevron 2">
            <a:extLst>
              <a:ext uri="{FF2B5EF4-FFF2-40B4-BE49-F238E27FC236}">
                <a16:creationId xmlns:a16="http://schemas.microsoft.com/office/drawing/2014/main" id="{2D7A630B-BF60-464B-880F-C09E9206ACDE}"/>
              </a:ext>
            </a:extLst>
          </p:cNvPr>
          <p:cNvSpPr/>
          <p:nvPr/>
        </p:nvSpPr>
        <p:spPr>
          <a:xfrm>
            <a:off x="6376943" y="5550853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18">
            <a:extLst>
              <a:ext uri="{FF2B5EF4-FFF2-40B4-BE49-F238E27FC236}">
                <a16:creationId xmlns:a16="http://schemas.microsoft.com/office/drawing/2014/main" id="{C31AE818-60C0-4A6F-BD48-41E1CEF32408}"/>
              </a:ext>
            </a:extLst>
          </p:cNvPr>
          <p:cNvCxnSpPr>
            <a:cxnSpLocks/>
          </p:cNvCxnSpPr>
          <p:nvPr/>
        </p:nvCxnSpPr>
        <p:spPr>
          <a:xfrm flipV="1">
            <a:off x="6183279" y="4404717"/>
            <a:ext cx="1" cy="1280160"/>
          </a:xfrm>
          <a:prstGeom prst="line">
            <a:avLst/>
          </a:prstGeom>
          <a:ln w="38100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rapezoid 28">
            <a:extLst>
              <a:ext uri="{FF2B5EF4-FFF2-40B4-BE49-F238E27FC236}">
                <a16:creationId xmlns:a16="http://schemas.microsoft.com/office/drawing/2014/main" id="{E26E65F5-02A6-48F5-A11C-29B1E6A25F24}"/>
              </a:ext>
            </a:extLst>
          </p:cNvPr>
          <p:cNvSpPr>
            <a:spLocks noChangeAspect="1"/>
          </p:cNvSpPr>
          <p:nvPr/>
        </p:nvSpPr>
        <p:spPr>
          <a:xfrm>
            <a:off x="6007944" y="379234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5" name="직사각형 113">
            <a:extLst>
              <a:ext uri="{FF2B5EF4-FFF2-40B4-BE49-F238E27FC236}">
                <a16:creationId xmlns:a16="http://schemas.microsoft.com/office/drawing/2014/main" id="{22CEA07B-DC85-4756-9B2E-56AA18C61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688" y="3841693"/>
            <a:ext cx="142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47">
            <a:extLst>
              <a:ext uri="{FF2B5EF4-FFF2-40B4-BE49-F238E27FC236}">
                <a16:creationId xmlns:a16="http://schemas.microsoft.com/office/drawing/2014/main" id="{4368DF41-936E-444B-AB6C-CEEB2DC549B1}"/>
              </a:ext>
            </a:extLst>
          </p:cNvPr>
          <p:cNvSpPr txBox="1"/>
          <p:nvPr/>
        </p:nvSpPr>
        <p:spPr>
          <a:xfrm>
            <a:off x="6473875" y="4263792"/>
            <a:ext cx="198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Aclimatación</a:t>
            </a:r>
          </a:p>
          <a:p>
            <a:r>
              <a:rPr lang="es-EC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Diferenciación de cloroplastos</a:t>
            </a:r>
          </a:p>
          <a:p>
            <a:r>
              <a:rPr lang="es-EC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 desajustes</a:t>
            </a:r>
          </a:p>
        </p:txBody>
      </p:sp>
    </p:spTree>
    <p:extLst>
      <p:ext uri="{BB962C8B-B14F-4D97-AF65-F5344CB8AC3E}">
        <p14:creationId xmlns:p14="http://schemas.microsoft.com/office/powerpoint/2010/main" val="188708224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RESULTADOS Y DISCUSIÓN</a:t>
            </a: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D8A7EEFF-E13D-4865-B795-D4A9F7B784DC}"/>
              </a:ext>
            </a:extLst>
          </p:cNvPr>
          <p:cNvSpPr txBox="1"/>
          <p:nvPr/>
        </p:nvSpPr>
        <p:spPr>
          <a:xfrm>
            <a:off x="3687905" y="658555"/>
            <a:ext cx="4320480" cy="400110"/>
          </a:xfrm>
          <a:prstGeom prst="rect">
            <a:avLst/>
          </a:prstGeom>
          <a:noFill/>
          <a:ln>
            <a:noFill/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sgRNA</a:t>
            </a:r>
          </a:p>
        </p:txBody>
      </p:sp>
      <p:sp>
        <p:nvSpPr>
          <p:cNvPr id="17" name="TextBox 40">
            <a:extLst>
              <a:ext uri="{FF2B5EF4-FFF2-40B4-BE49-F238E27FC236}">
                <a16:creationId xmlns:a16="http://schemas.microsoft.com/office/drawing/2014/main" id="{09BC5622-1BA8-4883-A2E8-7ABA8B35462B}"/>
              </a:ext>
            </a:extLst>
          </p:cNvPr>
          <p:cNvSpPr txBox="1"/>
          <p:nvPr/>
        </p:nvSpPr>
        <p:spPr>
          <a:xfrm>
            <a:off x="8832304" y="784807"/>
            <a:ext cx="2376264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sgRNA amplificados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6FC2530-3BCB-469A-906B-258429DAFBF0}"/>
              </a:ext>
            </a:extLst>
          </p:cNvPr>
          <p:cNvPicPr/>
          <p:nvPr/>
        </p:nvPicPr>
        <p:blipFill rotWithShape="1">
          <a:blip r:embed="rId2"/>
          <a:srcRect l="10785" t="16898" r="45031" b="17518"/>
          <a:stretch/>
        </p:blipFill>
        <p:spPr bwMode="auto">
          <a:xfrm>
            <a:off x="8044334" y="1370609"/>
            <a:ext cx="3816424" cy="3869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1D4B163-DE49-40DD-A672-2A8B7CAECE34}"/>
              </a:ext>
            </a:extLst>
          </p:cNvPr>
          <p:cNvGraphicFramePr>
            <a:graphicFrameLocks noGrp="1"/>
          </p:cNvGraphicFramePr>
          <p:nvPr/>
        </p:nvGraphicFramePr>
        <p:xfrm>
          <a:off x="875420" y="3845264"/>
          <a:ext cx="6336704" cy="222294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70399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58861390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9735115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662170585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Concentración (ng/uL)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A260/280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A260/230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784950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800.5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2.17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1.96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13931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sgRNA_6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955.6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2.14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2.44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12521358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sgRNA_7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2.18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56756868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sgRNA_8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855.7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2.14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77164063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658D7B20-B867-4C08-B090-A0E7B3641932}"/>
              </a:ext>
            </a:extLst>
          </p:cNvPr>
          <p:cNvSpPr txBox="1"/>
          <p:nvPr/>
        </p:nvSpPr>
        <p:spPr>
          <a:xfrm>
            <a:off x="131811" y="63720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Concordet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Haeussler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2018)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0BE9FAE-FF70-4C12-BDBD-6EBFE2E29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728"/>
              </p:ext>
            </p:extLst>
          </p:nvPr>
        </p:nvGraphicFramePr>
        <p:xfrm>
          <a:off x="922749" y="1180111"/>
          <a:ext cx="6289375" cy="225639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47904">
                  <a:extLst>
                    <a:ext uri="{9D8B030D-6E8A-4147-A177-3AD203B41FA5}">
                      <a16:colId xmlns:a16="http://schemas.microsoft.com/office/drawing/2014/main" val="1226838336"/>
                    </a:ext>
                  </a:extLst>
                </a:gridCol>
                <a:gridCol w="1782145">
                  <a:extLst>
                    <a:ext uri="{9D8B030D-6E8A-4147-A177-3AD203B41FA5}">
                      <a16:colId xmlns:a16="http://schemas.microsoft.com/office/drawing/2014/main" val="425416316"/>
                    </a:ext>
                  </a:extLst>
                </a:gridCol>
                <a:gridCol w="1475433">
                  <a:extLst>
                    <a:ext uri="{9D8B030D-6E8A-4147-A177-3AD203B41FA5}">
                      <a16:colId xmlns:a16="http://schemas.microsoft.com/office/drawing/2014/main" val="3825946186"/>
                    </a:ext>
                  </a:extLst>
                </a:gridCol>
                <a:gridCol w="1483893">
                  <a:extLst>
                    <a:ext uri="{9D8B030D-6E8A-4147-A177-3AD203B41FA5}">
                      <a16:colId xmlns:a16="http://schemas.microsoft.com/office/drawing/2014/main" val="3995934823"/>
                    </a:ext>
                  </a:extLst>
                </a:gridCol>
              </a:tblGrid>
              <a:tr h="576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Especificidad</a:t>
                      </a: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(&gt;90%)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Eficiencia (&gt;40%)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Efectos off target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78887437"/>
                  </a:ext>
                </a:extLst>
              </a:tr>
              <a:tr h="41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0-0-0-0-5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59188365"/>
                  </a:ext>
                </a:extLst>
              </a:tr>
              <a:tr h="41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sgRNA_6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0-0-0-0-9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4682935"/>
                  </a:ext>
                </a:extLst>
              </a:tr>
              <a:tr h="41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sgRNA_7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0-0-0-2-8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75344542"/>
                  </a:ext>
                </a:extLst>
              </a:tr>
              <a:tr h="41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sgRNA_8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0-0-0-0-9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35046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1381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RESULTADOS Y DISCUSIÓN</a:t>
            </a: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D8A7EEFF-E13D-4865-B795-D4A9F7B784DC}"/>
              </a:ext>
            </a:extLst>
          </p:cNvPr>
          <p:cNvSpPr txBox="1"/>
          <p:nvPr/>
        </p:nvSpPr>
        <p:spPr>
          <a:xfrm>
            <a:off x="3687905" y="658555"/>
            <a:ext cx="4320480" cy="400110"/>
          </a:xfrm>
          <a:prstGeom prst="rect">
            <a:avLst/>
          </a:prstGeom>
          <a:noFill/>
          <a:ln>
            <a:noFill/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de escisión CRISPR/Cas9</a:t>
            </a:r>
          </a:p>
        </p:txBody>
      </p:sp>
      <p:sp>
        <p:nvSpPr>
          <p:cNvPr id="17" name="TextBox 40">
            <a:extLst>
              <a:ext uri="{FF2B5EF4-FFF2-40B4-BE49-F238E27FC236}">
                <a16:creationId xmlns:a16="http://schemas.microsoft.com/office/drawing/2014/main" id="{09BC5622-1BA8-4883-A2E8-7ABA8B35462B}"/>
              </a:ext>
            </a:extLst>
          </p:cNvPr>
          <p:cNvSpPr txBox="1"/>
          <p:nvPr/>
        </p:nvSpPr>
        <p:spPr>
          <a:xfrm>
            <a:off x="2351583" y="1138923"/>
            <a:ext cx="1584176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Exón 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0E0CA9-680A-4286-86F3-32F62EE2EB41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685" t="6534" r="9344" b="6400"/>
          <a:stretch/>
        </p:blipFill>
        <p:spPr bwMode="auto">
          <a:xfrm>
            <a:off x="767408" y="1632363"/>
            <a:ext cx="5165255" cy="3631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40">
            <a:extLst>
              <a:ext uri="{FF2B5EF4-FFF2-40B4-BE49-F238E27FC236}">
                <a16:creationId xmlns:a16="http://schemas.microsoft.com/office/drawing/2014/main" id="{9E50079D-6C9E-4500-A56D-C0077D18DB7B}"/>
              </a:ext>
            </a:extLst>
          </p:cNvPr>
          <p:cNvSpPr txBox="1"/>
          <p:nvPr/>
        </p:nvSpPr>
        <p:spPr>
          <a:xfrm>
            <a:off x="8400256" y="1138923"/>
            <a:ext cx="1584176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Exón 6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6E2F2B-EE7B-4AE4-8572-2BC298BC813A}"/>
              </a:ext>
            </a:extLst>
          </p:cNvPr>
          <p:cNvPicPr/>
          <p:nvPr/>
        </p:nvPicPr>
        <p:blipFill rotWithShape="1">
          <a:blip r:embed="rId4"/>
          <a:srcRect l="20179" t="32399" r="30940" b="10643"/>
          <a:stretch/>
        </p:blipFill>
        <p:spPr bwMode="auto">
          <a:xfrm>
            <a:off x="6609716" y="1616406"/>
            <a:ext cx="5165256" cy="3631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40">
            <a:extLst>
              <a:ext uri="{FF2B5EF4-FFF2-40B4-BE49-F238E27FC236}">
                <a16:creationId xmlns:a16="http://schemas.microsoft.com/office/drawing/2014/main" id="{D5A27643-1792-49D8-9D3D-56CAA2B30293}"/>
              </a:ext>
            </a:extLst>
          </p:cNvPr>
          <p:cNvSpPr txBox="1"/>
          <p:nvPr/>
        </p:nvSpPr>
        <p:spPr>
          <a:xfrm>
            <a:off x="911423" y="5387895"/>
            <a:ext cx="4877223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</a:t>
            </a:r>
            <a:r>
              <a:rPr lang="es-ES" altLang="ko-K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silico: </a:t>
            </a:r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fragmentos de 937 pb y 113 pb</a:t>
            </a:r>
          </a:p>
        </p:txBody>
      </p:sp>
      <p:sp>
        <p:nvSpPr>
          <p:cNvPr id="12" name="TextBox 40">
            <a:extLst>
              <a:ext uri="{FF2B5EF4-FFF2-40B4-BE49-F238E27FC236}">
                <a16:creationId xmlns:a16="http://schemas.microsoft.com/office/drawing/2014/main" id="{2248274E-901B-47C5-8EB1-A90EF95D25DE}"/>
              </a:ext>
            </a:extLst>
          </p:cNvPr>
          <p:cNvSpPr txBox="1"/>
          <p:nvPr/>
        </p:nvSpPr>
        <p:spPr>
          <a:xfrm>
            <a:off x="6753732" y="5349745"/>
            <a:ext cx="4877223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</a:t>
            </a:r>
            <a:r>
              <a:rPr lang="es-ES" altLang="ko-K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silico: </a:t>
            </a:r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fragmentos de 787 pb y 263 pb</a:t>
            </a:r>
          </a:p>
        </p:txBody>
      </p:sp>
    </p:spTree>
    <p:extLst>
      <p:ext uri="{BB962C8B-B14F-4D97-AF65-F5344CB8AC3E}">
        <p14:creationId xmlns:p14="http://schemas.microsoft.com/office/powerpoint/2010/main" val="222094960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RESULTADOS Y DISCUSIÓN</a:t>
            </a: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D8A7EEFF-E13D-4865-B795-D4A9F7B784DC}"/>
              </a:ext>
            </a:extLst>
          </p:cNvPr>
          <p:cNvSpPr txBox="1"/>
          <p:nvPr/>
        </p:nvSpPr>
        <p:spPr>
          <a:xfrm>
            <a:off x="3687905" y="658555"/>
            <a:ext cx="4320480" cy="400110"/>
          </a:xfrm>
          <a:prstGeom prst="rect">
            <a:avLst/>
          </a:prstGeom>
          <a:noFill/>
          <a:ln>
            <a:noFill/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de escisión CRISPR/Cas9</a:t>
            </a:r>
          </a:p>
        </p:txBody>
      </p:sp>
      <p:sp>
        <p:nvSpPr>
          <p:cNvPr id="17" name="TextBox 40">
            <a:extLst>
              <a:ext uri="{FF2B5EF4-FFF2-40B4-BE49-F238E27FC236}">
                <a16:creationId xmlns:a16="http://schemas.microsoft.com/office/drawing/2014/main" id="{09BC5622-1BA8-4883-A2E8-7ABA8B35462B}"/>
              </a:ext>
            </a:extLst>
          </p:cNvPr>
          <p:cNvSpPr txBox="1"/>
          <p:nvPr/>
        </p:nvSpPr>
        <p:spPr>
          <a:xfrm>
            <a:off x="2351583" y="1138923"/>
            <a:ext cx="1584176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Exón 7</a:t>
            </a: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9E50079D-6C9E-4500-A56D-C0077D18DB7B}"/>
              </a:ext>
            </a:extLst>
          </p:cNvPr>
          <p:cNvSpPr txBox="1"/>
          <p:nvPr/>
        </p:nvSpPr>
        <p:spPr>
          <a:xfrm>
            <a:off x="8400256" y="1138923"/>
            <a:ext cx="1584176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Exón 8</a:t>
            </a: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id="{D5A27643-1792-49D8-9D3D-56CAA2B30293}"/>
              </a:ext>
            </a:extLst>
          </p:cNvPr>
          <p:cNvSpPr txBox="1"/>
          <p:nvPr/>
        </p:nvSpPr>
        <p:spPr>
          <a:xfrm>
            <a:off x="911423" y="5387895"/>
            <a:ext cx="4877223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</a:t>
            </a:r>
            <a:r>
              <a:rPr lang="es-ES" altLang="ko-K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silico: </a:t>
            </a:r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fragmentos de 756 pb y 101 pb</a:t>
            </a:r>
          </a:p>
        </p:txBody>
      </p:sp>
      <p:sp>
        <p:nvSpPr>
          <p:cNvPr id="12" name="TextBox 40">
            <a:extLst>
              <a:ext uri="{FF2B5EF4-FFF2-40B4-BE49-F238E27FC236}">
                <a16:creationId xmlns:a16="http://schemas.microsoft.com/office/drawing/2014/main" id="{2248274E-901B-47C5-8EB1-A90EF95D25DE}"/>
              </a:ext>
            </a:extLst>
          </p:cNvPr>
          <p:cNvSpPr txBox="1"/>
          <p:nvPr/>
        </p:nvSpPr>
        <p:spPr>
          <a:xfrm>
            <a:off x="6609716" y="5349745"/>
            <a:ext cx="4877223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</a:t>
            </a:r>
            <a:r>
              <a:rPr lang="es-ES" altLang="ko-K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silico: </a:t>
            </a:r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fragmentos de 656 pb y 201 pb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30DA5B6-AFC0-4A8F-9762-B8B3981E815F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361" t="8751" r="22514" b="14241"/>
          <a:stretch/>
        </p:blipFill>
        <p:spPr bwMode="auto">
          <a:xfrm>
            <a:off x="1035199" y="1609473"/>
            <a:ext cx="4320480" cy="3638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91AE9E2-C39B-4946-B00E-212807B59554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7767" t="1750" r="3290" b="12494"/>
          <a:stretch/>
        </p:blipFill>
        <p:spPr bwMode="auto">
          <a:xfrm>
            <a:off x="6240016" y="1601403"/>
            <a:ext cx="5688632" cy="3638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607616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CONCLUSIONES</a:t>
            </a:r>
          </a:p>
        </p:txBody>
      </p:sp>
      <p:sp>
        <p:nvSpPr>
          <p:cNvPr id="11" name="다이아몬드 18">
            <a:extLst>
              <a:ext uri="{FF2B5EF4-FFF2-40B4-BE49-F238E27FC236}">
                <a16:creationId xmlns:a16="http://schemas.microsoft.com/office/drawing/2014/main" id="{925A0297-6B66-4880-8551-396F69796D0D}"/>
              </a:ext>
            </a:extLst>
          </p:cNvPr>
          <p:cNvSpPr/>
          <p:nvPr/>
        </p:nvSpPr>
        <p:spPr>
          <a:xfrm>
            <a:off x="428106" y="4235988"/>
            <a:ext cx="710084" cy="71008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다이아몬드 3">
            <a:extLst>
              <a:ext uri="{FF2B5EF4-FFF2-40B4-BE49-F238E27FC236}">
                <a16:creationId xmlns:a16="http://schemas.microsoft.com/office/drawing/2014/main" id="{37CF32B4-0CE7-45F0-B396-21678EC64C1A}"/>
              </a:ext>
            </a:extLst>
          </p:cNvPr>
          <p:cNvSpPr/>
          <p:nvPr/>
        </p:nvSpPr>
        <p:spPr>
          <a:xfrm>
            <a:off x="428106" y="1045546"/>
            <a:ext cx="710084" cy="71008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9EBBF4A3-B887-4996-A30C-7D6DB254683F}"/>
              </a:ext>
            </a:extLst>
          </p:cNvPr>
          <p:cNvSpPr txBox="1"/>
          <p:nvPr/>
        </p:nvSpPr>
        <p:spPr>
          <a:xfrm>
            <a:off x="1415480" y="1045546"/>
            <a:ext cx="10143964" cy="42473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realizó la extracción de ADN de cuatro variedades de rosas y la PCR del gen de la enzima PDS generando fragmentos de tamaño de 1271 pb – 1439 pb para los exones 5 y 6, y un tamaño de 912 pb – 932 pb para los exones 7 y 8.</a:t>
            </a:r>
          </a:p>
          <a:p>
            <a:pPr algn="just"/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C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secuenciación Sanger y análisis de variabilidad alélica de las secuencias amplificadas permitieron obtener valores promedio de identidad de 97.5% y 84.78%, de las regiones 5-6 y 7-8 respectivamente. Además, se identificaron las zonas conservadas del gen para todas las plantas permitiendo diseñar sgRNA específicos para los ensayos CRISPR/Cas9. </a:t>
            </a:r>
          </a:p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C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C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Se diseñaron cuatro sgRNA altamente específicos (&gt;90%) y con baja probabilidad de generar riesgo por los efectos off-target en regiones codificantes. Todas las guías poseen valores de eficiencia moderados (&lt;70%), por lo que deben ser evaluadas en ensayos </a:t>
            </a:r>
            <a:r>
              <a:rPr lang="es-EC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in vivo.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다이아몬드 17">
            <a:extLst>
              <a:ext uri="{FF2B5EF4-FFF2-40B4-BE49-F238E27FC236}">
                <a16:creationId xmlns:a16="http://schemas.microsoft.com/office/drawing/2014/main" id="{36EE3CEF-D25F-4F2A-841F-A3623400E79B}"/>
              </a:ext>
            </a:extLst>
          </p:cNvPr>
          <p:cNvSpPr/>
          <p:nvPr/>
        </p:nvSpPr>
        <p:spPr>
          <a:xfrm>
            <a:off x="428106" y="2640767"/>
            <a:ext cx="710084" cy="71008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2812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CONCLUSIONES</a:t>
            </a:r>
          </a:p>
        </p:txBody>
      </p:sp>
      <p:sp>
        <p:nvSpPr>
          <p:cNvPr id="13" name="다이아몬드 3">
            <a:extLst>
              <a:ext uri="{FF2B5EF4-FFF2-40B4-BE49-F238E27FC236}">
                <a16:creationId xmlns:a16="http://schemas.microsoft.com/office/drawing/2014/main" id="{37CF32B4-0CE7-45F0-B396-21678EC64C1A}"/>
              </a:ext>
            </a:extLst>
          </p:cNvPr>
          <p:cNvSpPr/>
          <p:nvPr/>
        </p:nvSpPr>
        <p:spPr>
          <a:xfrm>
            <a:off x="428106" y="1045546"/>
            <a:ext cx="710084" cy="71008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9EBBF4A3-B887-4996-A30C-7D6DB254683F}"/>
              </a:ext>
            </a:extLst>
          </p:cNvPr>
          <p:cNvSpPr txBox="1"/>
          <p:nvPr/>
        </p:nvSpPr>
        <p:spPr>
          <a:xfrm>
            <a:off x="1415480" y="1045546"/>
            <a:ext cx="10143964" cy="20313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Los sgRNA diseñados fueron amplificados y transcritos bajo el promotor T7, además fueron purificados obteniendo valores de calidad de 1.91-2.25 considerados ideales.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tecnología CRISPR/Cas9 para la edición del gen de copia única PDS en cuatro variedades de rosa es exitosa en ensayos 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vitro.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다이아몬드 17">
            <a:extLst>
              <a:ext uri="{FF2B5EF4-FFF2-40B4-BE49-F238E27FC236}">
                <a16:creationId xmlns:a16="http://schemas.microsoft.com/office/drawing/2014/main" id="{36EE3CEF-D25F-4F2A-841F-A3623400E79B}"/>
              </a:ext>
            </a:extLst>
          </p:cNvPr>
          <p:cNvSpPr/>
          <p:nvPr/>
        </p:nvSpPr>
        <p:spPr>
          <a:xfrm>
            <a:off x="428106" y="2492896"/>
            <a:ext cx="710084" cy="71008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2866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RECOMENDACIONES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12EED0-FBB2-4D7D-B84B-7300F61AF606}"/>
              </a:ext>
            </a:extLst>
          </p:cNvPr>
          <p:cNvSpPr/>
          <p:nvPr/>
        </p:nvSpPr>
        <p:spPr>
          <a:xfrm>
            <a:off x="695400" y="1196752"/>
            <a:ext cx="505258" cy="50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752AA-2D39-433C-B8D2-60888A65BDD5}"/>
              </a:ext>
            </a:extLst>
          </p:cNvPr>
          <p:cNvSpPr/>
          <p:nvPr/>
        </p:nvSpPr>
        <p:spPr>
          <a:xfrm>
            <a:off x="695400" y="2454667"/>
            <a:ext cx="505258" cy="50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B411FF6-20A0-42EB-8072-B828E193BAB8}"/>
              </a:ext>
            </a:extLst>
          </p:cNvPr>
          <p:cNvSpPr/>
          <p:nvPr/>
        </p:nvSpPr>
        <p:spPr>
          <a:xfrm>
            <a:off x="708942" y="3679134"/>
            <a:ext cx="505258" cy="5052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3F902A-1322-40D8-82B3-DFB25BC9E605}"/>
              </a:ext>
            </a:extLst>
          </p:cNvPr>
          <p:cNvSpPr txBox="1"/>
          <p:nvPr/>
        </p:nvSpPr>
        <p:spPr>
          <a:xfrm>
            <a:off x="1487488" y="983516"/>
            <a:ext cx="1022513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Se propone validar la cantidad de amplicón a utilizar en el ensayo de escisión para eliminar la banda extra presente para lo exones 5 y 8 de las variedades SB y K, respectivamente. Además, analizar la presencia de copias homólogas por poliploidía de la planta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spcBef>
                <a:spcPts val="1200"/>
              </a:spcBef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1200"/>
              </a:spcBef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Se recomienda realizar ensayos de digestión enzimática para verificar la escisión del gen con enzimas que se superponen 3 pb aguas arriba de la región PAM. Esto facilitaría la identificación de mutantes en estudios posteriores.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spcBef>
                <a:spcPts val="1200"/>
              </a:spcBef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800"/>
              </a:spcAft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Diseñar a futuro el sistema de entrega de complejo RNP a plantas para realizar la edición genética in vivo.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264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FORMULACIÓN DEL PROBLEMA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5360" y="6329645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(</a:t>
            </a:r>
            <a:r>
              <a:rPr lang="es-ES" sz="1600" dirty="0" err="1"/>
              <a:t>Zhong</a:t>
            </a:r>
            <a:r>
              <a:rPr lang="es-ES" sz="1600" dirty="0"/>
              <a:t> et al., 2018) (Dalla et al., 2019) (</a:t>
            </a:r>
            <a:r>
              <a:rPr lang="es-ES" sz="1600" dirty="0" err="1"/>
              <a:t>Wada</a:t>
            </a:r>
            <a:r>
              <a:rPr lang="es-ES" sz="1600" dirty="0"/>
              <a:t> et al., 2020)</a:t>
            </a:r>
            <a:endParaRPr lang="es-EC" sz="1600" dirty="0"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4CA6AA-E264-4F2D-9B36-1A9F6447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224973"/>
            <a:ext cx="2253485" cy="15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0CE57D6-FCA6-4BBE-89D3-6EBC2CF0F7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29" y="1202369"/>
            <a:ext cx="2253288" cy="1502324"/>
          </a:xfrm>
          <a:prstGeom prst="rect">
            <a:avLst/>
          </a:prstGeom>
        </p:spPr>
      </p:pic>
      <p:sp>
        <p:nvSpPr>
          <p:cNvPr id="46" name="TextBox 40">
            <a:extLst>
              <a:ext uri="{FF2B5EF4-FFF2-40B4-BE49-F238E27FC236}">
                <a16:creationId xmlns:a16="http://schemas.microsoft.com/office/drawing/2014/main" id="{9990EFCE-3B99-4E0F-BD46-408D9C92A2B1}"/>
              </a:ext>
            </a:extLst>
          </p:cNvPr>
          <p:cNvSpPr txBox="1"/>
          <p:nvPr/>
        </p:nvSpPr>
        <p:spPr>
          <a:xfrm>
            <a:off x="335360" y="706420"/>
            <a:ext cx="433355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ecnología específica, económica y sencilla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Image ZFNTALEN">
            <a:extLst>
              <a:ext uri="{FF2B5EF4-FFF2-40B4-BE49-F238E27FC236}">
                <a16:creationId xmlns:a16="http://schemas.microsoft.com/office/drawing/2014/main" id="{4707A340-5D2F-403C-B534-0E3AED519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46293" r="52842"/>
          <a:stretch/>
        </p:blipFill>
        <p:spPr bwMode="auto">
          <a:xfrm>
            <a:off x="155983" y="3392902"/>
            <a:ext cx="4939963" cy="2444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Image ZFNTALEN">
            <a:extLst>
              <a:ext uri="{FF2B5EF4-FFF2-40B4-BE49-F238E27FC236}">
                <a16:creationId xmlns:a16="http://schemas.microsoft.com/office/drawing/2014/main" id="{F887FCDD-A9B8-490F-BAF1-AFC62FCD6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8" t="51521" r="1406" b="6503"/>
          <a:stretch/>
        </p:blipFill>
        <p:spPr bwMode="auto">
          <a:xfrm>
            <a:off x="6384031" y="1271705"/>
            <a:ext cx="5105595" cy="20721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0F35A60C-D3F8-40F4-ABCE-C7068C70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54" y="3331991"/>
            <a:ext cx="4248472" cy="28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40">
            <a:extLst>
              <a:ext uri="{FF2B5EF4-FFF2-40B4-BE49-F238E27FC236}">
                <a16:creationId xmlns:a16="http://schemas.microsoft.com/office/drawing/2014/main" id="{E40AE2FD-189E-4A8A-9439-D9792846CE92}"/>
              </a:ext>
            </a:extLst>
          </p:cNvPr>
          <p:cNvSpPr txBox="1"/>
          <p:nvPr/>
        </p:nvSpPr>
        <p:spPr>
          <a:xfrm>
            <a:off x="9858987" y="3624582"/>
            <a:ext cx="1748235" cy="20313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Repeticiones Palindrómicas Cortas Agrupadas y Regularmente Espaciadas (</a:t>
            </a:r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CRISPR)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id="{F01EB85E-7A19-4460-9F85-C97AC8EF375D}"/>
              </a:ext>
            </a:extLst>
          </p:cNvPr>
          <p:cNvSpPr txBox="1"/>
          <p:nvPr/>
        </p:nvSpPr>
        <p:spPr>
          <a:xfrm>
            <a:off x="335360" y="2853914"/>
            <a:ext cx="433355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Nucleasas dedos de Zinc (ZFN)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40">
            <a:extLst>
              <a:ext uri="{FF2B5EF4-FFF2-40B4-BE49-F238E27FC236}">
                <a16:creationId xmlns:a16="http://schemas.microsoft.com/office/drawing/2014/main" id="{204E8FA8-4965-413E-8F82-CEF7CE0C21E2}"/>
              </a:ext>
            </a:extLst>
          </p:cNvPr>
          <p:cNvSpPr txBox="1"/>
          <p:nvPr/>
        </p:nvSpPr>
        <p:spPr>
          <a:xfrm>
            <a:off x="5961487" y="701640"/>
            <a:ext cx="5950682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Proteínas efectoras de tipo activador de transcripción TALEN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A5FA1D0-2A59-45C7-83D4-7E53158ABA7A}"/>
              </a:ext>
            </a:extLst>
          </p:cNvPr>
          <p:cNvCxnSpPr/>
          <p:nvPr/>
        </p:nvCxnSpPr>
        <p:spPr>
          <a:xfrm>
            <a:off x="479376" y="407707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A240D7E-FA51-4268-860C-B3F73A744219}"/>
              </a:ext>
            </a:extLst>
          </p:cNvPr>
          <p:cNvCxnSpPr/>
          <p:nvPr/>
        </p:nvCxnSpPr>
        <p:spPr>
          <a:xfrm>
            <a:off x="623392" y="407707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6EABA01-D4DE-44DD-B870-917BE9405061}"/>
              </a:ext>
            </a:extLst>
          </p:cNvPr>
          <p:cNvCxnSpPr/>
          <p:nvPr/>
        </p:nvCxnSpPr>
        <p:spPr>
          <a:xfrm>
            <a:off x="767408" y="407707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77C1AADE-1E97-4586-A6A6-B4394C6D201B}"/>
              </a:ext>
            </a:extLst>
          </p:cNvPr>
          <p:cNvSpPr/>
          <p:nvPr/>
        </p:nvSpPr>
        <p:spPr>
          <a:xfrm>
            <a:off x="2279576" y="4077072"/>
            <a:ext cx="576063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F2F7FD9-5429-48D6-9DA8-3A5DC9296947}"/>
              </a:ext>
            </a:extLst>
          </p:cNvPr>
          <p:cNvCxnSpPr/>
          <p:nvPr/>
        </p:nvCxnSpPr>
        <p:spPr>
          <a:xfrm>
            <a:off x="6888088" y="141277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7B905472-87EF-470E-AB5B-5C9865954DDA}"/>
              </a:ext>
            </a:extLst>
          </p:cNvPr>
          <p:cNvSpPr/>
          <p:nvPr/>
        </p:nvSpPr>
        <p:spPr>
          <a:xfrm>
            <a:off x="8400256" y="1628800"/>
            <a:ext cx="576063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28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55840" y="419362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alibri" panose="020F0502020204030204" pitchFamily="34" charset="0"/>
              </a:rPr>
              <a:t>Francisco Flores </a:t>
            </a:r>
            <a:r>
              <a:rPr lang="es-EC" sz="2000" dirty="0" err="1">
                <a:latin typeface="Calibri" panose="020F0502020204030204" pitchFamily="34" charset="0"/>
              </a:rPr>
              <a:t>Ph</a:t>
            </a:r>
            <a:r>
              <a:rPr lang="es-EC" sz="2000" dirty="0">
                <a:latin typeface="Calibri" panose="020F0502020204030204" pitchFamily="34" charset="0"/>
              </a:rPr>
              <a:t>. D.</a:t>
            </a:r>
            <a:br>
              <a:rPr lang="es-EC" sz="2000" dirty="0">
                <a:latin typeface="Calibri" panose="020F0502020204030204" pitchFamily="34" charset="0"/>
              </a:rPr>
            </a:br>
            <a:endParaRPr lang="es-EC" sz="2000" dirty="0"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57750" y="4580091"/>
            <a:ext cx="22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alibri" panose="020F0502020204030204" pitchFamily="34" charset="0"/>
              </a:rPr>
              <a:t>Familia y amigos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9680" y="117897"/>
            <a:ext cx="228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Agradecimientos</a:t>
            </a:r>
          </a:p>
        </p:txBody>
      </p:sp>
      <p:pic>
        <p:nvPicPr>
          <p:cNvPr id="2050" name="Picture 2" descr="Our Breeders — CONECTIFLOR S.A.">
            <a:extLst>
              <a:ext uri="{FF2B5EF4-FFF2-40B4-BE49-F238E27FC236}">
                <a16:creationId xmlns:a16="http://schemas.microsoft.com/office/drawing/2014/main" id="{DD477134-2106-419C-9C62-36A37BDA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0" y="906407"/>
            <a:ext cx="2713063" cy="27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am:Ecuador/Sponsoring - 2018.igem.org">
            <a:extLst>
              <a:ext uri="{FF2B5EF4-FFF2-40B4-BE49-F238E27FC236}">
                <a16:creationId xmlns:a16="http://schemas.microsoft.com/office/drawing/2014/main" id="{50F3D66B-AF06-46F7-ACFF-84CB448F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16" y="1229511"/>
            <a:ext cx="4119696" cy="25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hay ninguna descripción de la foto disponible.">
            <a:extLst>
              <a:ext uri="{FF2B5EF4-FFF2-40B4-BE49-F238E27FC236}">
                <a16:creationId xmlns:a16="http://schemas.microsoft.com/office/drawing/2014/main" id="{E87AFB65-6BD9-4AB5-A774-6AD7B4234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7"/>
          <a:stretch/>
        </p:blipFill>
        <p:spPr bwMode="auto">
          <a:xfrm>
            <a:off x="8184232" y="830559"/>
            <a:ext cx="3362325" cy="31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134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JUSTIFICACIÓN DEL PROBLEMA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5360" y="6329645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(</a:t>
            </a:r>
            <a:r>
              <a:rPr lang="es-ES" sz="1600" dirty="0" err="1"/>
              <a:t>Bortesi</a:t>
            </a:r>
            <a:r>
              <a:rPr lang="es-ES" sz="1600" dirty="0"/>
              <a:t> &amp; Fischer, 2015) (Madrid &amp; Gabriela, 2018) (Shan et al., 2020)</a:t>
            </a:r>
            <a:endParaRPr lang="es-EC" sz="1600" dirty="0">
              <a:latin typeface="Calibri" panose="020F0502020204030204" pitchFamily="34" charset="0"/>
            </a:endParaRPr>
          </a:p>
        </p:txBody>
      </p:sp>
      <p:sp>
        <p:nvSpPr>
          <p:cNvPr id="28" name="Freeform 1">
            <a:extLst>
              <a:ext uri="{FF2B5EF4-FFF2-40B4-BE49-F238E27FC236}">
                <a16:creationId xmlns:a16="http://schemas.microsoft.com/office/drawing/2014/main" id="{F91A883B-1FB8-4E88-87EB-11677D9264F8}"/>
              </a:ext>
            </a:extLst>
          </p:cNvPr>
          <p:cNvSpPr/>
          <p:nvPr/>
        </p:nvSpPr>
        <p:spPr>
          <a:xfrm>
            <a:off x="1479170" y="2044894"/>
            <a:ext cx="829506" cy="205709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29" name="Freeform 43">
            <a:extLst>
              <a:ext uri="{FF2B5EF4-FFF2-40B4-BE49-F238E27FC236}">
                <a16:creationId xmlns:a16="http://schemas.microsoft.com/office/drawing/2014/main" id="{74D2F556-9A08-4313-9781-B7DF784F715C}"/>
              </a:ext>
            </a:extLst>
          </p:cNvPr>
          <p:cNvSpPr/>
          <p:nvPr/>
        </p:nvSpPr>
        <p:spPr>
          <a:xfrm>
            <a:off x="1215410" y="2895617"/>
            <a:ext cx="1093266" cy="205709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90364ADF-AFFA-4247-9FBE-08A967382DA0}"/>
              </a:ext>
            </a:extLst>
          </p:cNvPr>
          <p:cNvSpPr/>
          <p:nvPr/>
        </p:nvSpPr>
        <p:spPr>
          <a:xfrm>
            <a:off x="1215410" y="3647852"/>
            <a:ext cx="1093266" cy="205709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8014C7A2-7A02-40A3-BE7E-7BBB12FD0778}"/>
              </a:ext>
            </a:extLst>
          </p:cNvPr>
          <p:cNvSpPr/>
          <p:nvPr/>
        </p:nvSpPr>
        <p:spPr>
          <a:xfrm flipH="1">
            <a:off x="3283484" y="2519499"/>
            <a:ext cx="1093266" cy="205709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ED3A4819-93BA-4E09-BD67-43F9423E03E6}"/>
              </a:ext>
            </a:extLst>
          </p:cNvPr>
          <p:cNvSpPr/>
          <p:nvPr/>
        </p:nvSpPr>
        <p:spPr>
          <a:xfrm flipH="1">
            <a:off x="3283484" y="3271734"/>
            <a:ext cx="1093266" cy="205709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F0A4C245-AC02-4793-A3E4-0AE07A4F169A}"/>
              </a:ext>
            </a:extLst>
          </p:cNvPr>
          <p:cNvSpPr txBox="1"/>
          <p:nvPr/>
        </p:nvSpPr>
        <p:spPr>
          <a:xfrm>
            <a:off x="-577928" y="2452820"/>
            <a:ext cx="2522078" cy="369332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/>
            <a:r>
              <a:rPr lang="en-US" altLang="ko-K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ko-K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vida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7F7E9367-C69A-4345-A5B6-A05C2B95704F}"/>
              </a:ext>
            </a:extLst>
          </p:cNvPr>
          <p:cNvSpPr txBox="1"/>
          <p:nvPr/>
        </p:nvSpPr>
        <p:spPr>
          <a:xfrm>
            <a:off x="-448308" y="3213373"/>
            <a:ext cx="2522078" cy="369332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/>
            <a:r>
              <a:rPr lang="en-US" altLang="ko-K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Tamaño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ko-K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tallo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40">
            <a:extLst>
              <a:ext uri="{FF2B5EF4-FFF2-40B4-BE49-F238E27FC236}">
                <a16:creationId xmlns:a16="http://schemas.microsoft.com/office/drawing/2014/main" id="{6FC33E94-4F2F-4F8C-AE63-17A99D29392A}"/>
              </a:ext>
            </a:extLst>
          </p:cNvPr>
          <p:cNvSpPr txBox="1"/>
          <p:nvPr/>
        </p:nvSpPr>
        <p:spPr>
          <a:xfrm>
            <a:off x="-618802" y="1634071"/>
            <a:ext cx="2522078" cy="369332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/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">
            <a:extLst>
              <a:ext uri="{FF2B5EF4-FFF2-40B4-BE49-F238E27FC236}">
                <a16:creationId xmlns:a16="http://schemas.microsoft.com/office/drawing/2014/main" id="{69B358B2-C409-42E9-8072-378DC27EBF6A}"/>
              </a:ext>
            </a:extLst>
          </p:cNvPr>
          <p:cNvSpPr/>
          <p:nvPr/>
        </p:nvSpPr>
        <p:spPr>
          <a:xfrm>
            <a:off x="2820465" y="895160"/>
            <a:ext cx="611661" cy="460396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3175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pic>
        <p:nvPicPr>
          <p:cNvPr id="54" name="Picture 4" descr="Pin by Edgaras Gajauskas on Silhouette Designs | Red rose png, Rose icon,  Red roses">
            <a:extLst>
              <a:ext uri="{FF2B5EF4-FFF2-40B4-BE49-F238E27FC236}">
                <a16:creationId xmlns:a16="http://schemas.microsoft.com/office/drawing/2014/main" id="{E3EE1109-2DFD-40E2-9687-6A384616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0" y="1191873"/>
            <a:ext cx="3072511" cy="30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40">
            <a:extLst>
              <a:ext uri="{FF2B5EF4-FFF2-40B4-BE49-F238E27FC236}">
                <a16:creationId xmlns:a16="http://schemas.microsoft.com/office/drawing/2014/main" id="{210CDA17-D675-4F8E-B90F-2394663FEB9B}"/>
              </a:ext>
            </a:extLst>
          </p:cNvPr>
          <p:cNvSpPr txBox="1"/>
          <p:nvPr/>
        </p:nvSpPr>
        <p:spPr>
          <a:xfrm>
            <a:off x="2846080" y="730174"/>
            <a:ext cx="2522078" cy="369332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Fragancias y aromas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40">
            <a:extLst>
              <a:ext uri="{FF2B5EF4-FFF2-40B4-BE49-F238E27FC236}">
                <a16:creationId xmlns:a16="http://schemas.microsoft.com/office/drawing/2014/main" id="{849BC06F-32BD-4C97-BDCF-3CA952F58A09}"/>
              </a:ext>
            </a:extLst>
          </p:cNvPr>
          <p:cNvSpPr txBox="1"/>
          <p:nvPr/>
        </p:nvSpPr>
        <p:spPr>
          <a:xfrm>
            <a:off x="2820465" y="1822917"/>
            <a:ext cx="2522078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/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Resistencia a </a:t>
            </a:r>
            <a:r>
              <a:rPr lang="en-US" altLang="ko-K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enfermedades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40">
            <a:extLst>
              <a:ext uri="{FF2B5EF4-FFF2-40B4-BE49-F238E27FC236}">
                <a16:creationId xmlns:a16="http://schemas.microsoft.com/office/drawing/2014/main" id="{86AB35FC-FD62-4DB1-A404-794D70E40945}"/>
              </a:ext>
            </a:extLst>
          </p:cNvPr>
          <p:cNvSpPr txBox="1"/>
          <p:nvPr/>
        </p:nvSpPr>
        <p:spPr>
          <a:xfrm>
            <a:off x="2791865" y="2925517"/>
            <a:ext cx="2522078" cy="369332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/>
            <a:r>
              <a:rPr lang="es-ES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Presencia de espinas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ounded Rectangle 13">
            <a:extLst>
              <a:ext uri="{FF2B5EF4-FFF2-40B4-BE49-F238E27FC236}">
                <a16:creationId xmlns:a16="http://schemas.microsoft.com/office/drawing/2014/main" id="{4AE9019A-F667-4C37-B03D-0ECC2355E198}"/>
              </a:ext>
            </a:extLst>
          </p:cNvPr>
          <p:cNvSpPr/>
          <p:nvPr/>
        </p:nvSpPr>
        <p:spPr>
          <a:xfrm>
            <a:off x="3259141" y="4501402"/>
            <a:ext cx="2522079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Rounded Rectangle 14">
            <a:extLst>
              <a:ext uri="{FF2B5EF4-FFF2-40B4-BE49-F238E27FC236}">
                <a16:creationId xmlns:a16="http://schemas.microsoft.com/office/drawing/2014/main" id="{6F24213C-E9BF-4830-B081-8AD0BACA654D}"/>
              </a:ext>
            </a:extLst>
          </p:cNvPr>
          <p:cNvSpPr/>
          <p:nvPr/>
        </p:nvSpPr>
        <p:spPr>
          <a:xfrm>
            <a:off x="223791" y="4487462"/>
            <a:ext cx="270385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TextBox 266">
            <a:extLst>
              <a:ext uri="{FF2B5EF4-FFF2-40B4-BE49-F238E27FC236}">
                <a16:creationId xmlns:a16="http://schemas.microsoft.com/office/drawing/2014/main" id="{0D6EC78D-D742-464F-A4DD-D2C6544557F9}"/>
              </a:ext>
            </a:extLst>
          </p:cNvPr>
          <p:cNvSpPr txBox="1"/>
          <p:nvPr/>
        </p:nvSpPr>
        <p:spPr>
          <a:xfrm>
            <a:off x="4142676" y="4502296"/>
            <a:ext cx="146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800 M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1" name="TextBox 267">
            <a:extLst>
              <a:ext uri="{FF2B5EF4-FFF2-40B4-BE49-F238E27FC236}">
                <a16:creationId xmlns:a16="http://schemas.microsoft.com/office/drawing/2014/main" id="{8892592E-AB22-45B9-82B7-174639AC0470}"/>
              </a:ext>
            </a:extLst>
          </p:cNvPr>
          <p:cNvSpPr txBox="1"/>
          <p:nvPr/>
        </p:nvSpPr>
        <p:spPr>
          <a:xfrm>
            <a:off x="1463088" y="4472580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3" name="TextBox 269">
            <a:extLst>
              <a:ext uri="{FF2B5EF4-FFF2-40B4-BE49-F238E27FC236}">
                <a16:creationId xmlns:a16="http://schemas.microsoft.com/office/drawing/2014/main" id="{73C5D295-9127-443E-BE4F-32AF3C96E30A}"/>
              </a:ext>
            </a:extLst>
          </p:cNvPr>
          <p:cNvSpPr txBox="1"/>
          <p:nvPr/>
        </p:nvSpPr>
        <p:spPr>
          <a:xfrm>
            <a:off x="561079" y="5145470"/>
            <a:ext cx="201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 Mundial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Block Arc 14">
            <a:extLst>
              <a:ext uri="{FF2B5EF4-FFF2-40B4-BE49-F238E27FC236}">
                <a16:creationId xmlns:a16="http://schemas.microsoft.com/office/drawing/2014/main" id="{AC1497EB-F057-4C8E-B6DC-56344D098033}"/>
              </a:ext>
            </a:extLst>
          </p:cNvPr>
          <p:cNvSpPr/>
          <p:nvPr/>
        </p:nvSpPr>
        <p:spPr>
          <a:xfrm rot="16200000">
            <a:off x="740388" y="4511859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7" name="Block Arc 11">
            <a:extLst>
              <a:ext uri="{FF2B5EF4-FFF2-40B4-BE49-F238E27FC236}">
                <a16:creationId xmlns:a16="http://schemas.microsoft.com/office/drawing/2014/main" id="{F6DED14D-81D2-4FCF-8AE6-16E9B02B0786}"/>
              </a:ext>
            </a:extLst>
          </p:cNvPr>
          <p:cNvSpPr/>
          <p:nvPr/>
        </p:nvSpPr>
        <p:spPr>
          <a:xfrm rot="10800000">
            <a:off x="3707107" y="4558596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8" name="TextBox 269">
            <a:extLst>
              <a:ext uri="{FF2B5EF4-FFF2-40B4-BE49-F238E27FC236}">
                <a16:creationId xmlns:a16="http://schemas.microsoft.com/office/drawing/2014/main" id="{F1D90F4F-5F3E-48D6-BE50-1DA962429BD8}"/>
              </a:ext>
            </a:extLst>
          </p:cNvPr>
          <p:cNvSpPr txBox="1"/>
          <p:nvPr/>
        </p:nvSpPr>
        <p:spPr>
          <a:xfrm>
            <a:off x="3059540" y="5145470"/>
            <a:ext cx="290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 Minorista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4557F5-337F-489B-939D-B88E7F1756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052"/>
          <a:stretch/>
        </p:blipFill>
        <p:spPr>
          <a:xfrm>
            <a:off x="6547264" y="698225"/>
            <a:ext cx="4205423" cy="2667616"/>
          </a:xfrm>
          <a:prstGeom prst="rect">
            <a:avLst/>
          </a:prstGeom>
        </p:spPr>
      </p:pic>
      <p:sp>
        <p:nvSpPr>
          <p:cNvPr id="69" name="TextBox 40">
            <a:extLst>
              <a:ext uri="{FF2B5EF4-FFF2-40B4-BE49-F238E27FC236}">
                <a16:creationId xmlns:a16="http://schemas.microsoft.com/office/drawing/2014/main" id="{6354D897-624F-4CD7-AC58-E69D3338E9C8}"/>
              </a:ext>
            </a:extLst>
          </p:cNvPr>
          <p:cNvSpPr txBox="1"/>
          <p:nvPr/>
        </p:nvSpPr>
        <p:spPr>
          <a:xfrm>
            <a:off x="10142329" y="2216699"/>
            <a:ext cx="1748235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Elevada heterocigosidad</a:t>
            </a:r>
          </a:p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Poliploidía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Estos cultivos modicados con CRISPR no cuentan como OGM">
            <a:extLst>
              <a:ext uri="{FF2B5EF4-FFF2-40B4-BE49-F238E27FC236}">
                <a16:creationId xmlns:a16="http://schemas.microsoft.com/office/drawing/2014/main" id="{C65AE69B-FC40-44BF-A083-A1CF04BC6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92" b="51563" l="2000" r="91500">
                        <a14:foregroundMark x1="55875" y1="13802" x2="55875" y2="13802"/>
                        <a14:foregroundMark x1="47625" y1="12891" x2="57625" y2="12891"/>
                        <a14:foregroundMark x1="63000" y1="9896" x2="70750" y2="7292"/>
                        <a14:foregroundMark x1="55625" y1="27995" x2="47750" y2="50130"/>
                        <a14:foregroundMark x1="47750" y1="50130" x2="47625" y2="51563"/>
                        <a14:foregroundMark x1="91500" y1="39063" x2="84375" y2="39063"/>
                        <a14:foregroundMark x1="9750" y1="38411" x2="2000" y2="38802"/>
                        <a14:foregroundMark x1="57375" y1="20052" x2="47000" y2="20052"/>
                        <a14:foregroundMark x1="59625" y1="28906" x2="48875" y2="25391"/>
                        <a14:foregroundMark x1="48875" y1="25391" x2="48250" y2="24740"/>
                        <a14:foregroundMark x1="60500" y1="27214" x2="40750" y2="25651"/>
                        <a14:foregroundMark x1="61875" y1="24219" x2="39375" y2="25130"/>
                        <a14:foregroundMark x1="60750" y1="18490" x2="51500" y2="10807"/>
                        <a14:foregroundMark x1="51500" y1="10807" x2="46625" y2="19271"/>
                        <a14:foregroundMark x1="46625" y1="19271" x2="46500" y2="23047"/>
                        <a14:foregroundMark x1="65000" y1="14063" x2="50625" y2="11198"/>
                        <a14:foregroundMark x1="50625" y1="11198" x2="37625" y2="30729"/>
                        <a14:foregroundMark x1="66125" y1="14063" x2="49500" y2="12109"/>
                        <a14:foregroundMark x1="49500" y1="12109" x2="38375" y2="21224"/>
                        <a14:foregroundMark x1="38375" y1="21224" x2="38250" y2="22135"/>
                        <a14:foregroundMark x1="44750" y1="11979" x2="51625" y2="12891"/>
                        <a14:foregroundMark x1="59250" y1="10807" x2="48250" y2="10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" t="4850" r="3949" b="46246"/>
          <a:stretch/>
        </p:blipFill>
        <p:spPr bwMode="auto">
          <a:xfrm>
            <a:off x="6960991" y="3429000"/>
            <a:ext cx="4774972" cy="23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40">
            <a:extLst>
              <a:ext uri="{FF2B5EF4-FFF2-40B4-BE49-F238E27FC236}">
                <a16:creationId xmlns:a16="http://schemas.microsoft.com/office/drawing/2014/main" id="{F73D815C-5A6C-40A6-8BAC-DAFCB3E93022}"/>
              </a:ext>
            </a:extLst>
          </p:cNvPr>
          <p:cNvSpPr txBox="1"/>
          <p:nvPr/>
        </p:nvSpPr>
        <p:spPr>
          <a:xfrm>
            <a:off x="6494905" y="3918729"/>
            <a:ext cx="1393872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Prueba de concepto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175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OBJETIVOS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05C66E7-0E8E-4B40-A745-5000F86767A7}"/>
              </a:ext>
            </a:extLst>
          </p:cNvPr>
          <p:cNvSpPr/>
          <p:nvPr/>
        </p:nvSpPr>
        <p:spPr>
          <a:xfrm>
            <a:off x="623392" y="1124745"/>
            <a:ext cx="10320950" cy="1450641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1BD360B-4C0F-440D-955A-16A7FC2EA3A6}"/>
              </a:ext>
            </a:extLst>
          </p:cNvPr>
          <p:cNvSpPr/>
          <p:nvPr/>
        </p:nvSpPr>
        <p:spPr>
          <a:xfrm>
            <a:off x="1062967" y="923815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sz="2200" b="1" dirty="0"/>
              <a:t>General</a:t>
            </a:r>
            <a:endParaRPr lang="ko-KR" altLang="en-US" sz="22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58A15-C338-4FBD-83DD-7253699AC693}"/>
              </a:ext>
            </a:extLst>
          </p:cNvPr>
          <p:cNvCxnSpPr>
            <a:cxnSpLocks/>
          </p:cNvCxnSpPr>
          <p:nvPr/>
        </p:nvCxnSpPr>
        <p:spPr>
          <a:xfrm>
            <a:off x="1199456" y="1556792"/>
            <a:ext cx="8918078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24604E1-B106-4BB0-8FD1-BB8B2793FF18}"/>
              </a:ext>
            </a:extLst>
          </p:cNvPr>
          <p:cNvSpPr txBox="1"/>
          <p:nvPr/>
        </p:nvSpPr>
        <p:spPr>
          <a:xfrm>
            <a:off x="1062968" y="1704254"/>
            <a:ext cx="891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Implementar la primera fase de la técnica de CRISPR/Cas9 en </a:t>
            </a:r>
            <a:r>
              <a:rPr lang="es-EC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Rosa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spp. para la edición del gen de la enzima fitoeno desaturasa (PDS). 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CBC114B7-960A-4D64-AD38-7C3BBEA387E8}"/>
              </a:ext>
            </a:extLst>
          </p:cNvPr>
          <p:cNvSpPr/>
          <p:nvPr/>
        </p:nvSpPr>
        <p:spPr>
          <a:xfrm>
            <a:off x="623392" y="3154895"/>
            <a:ext cx="10320950" cy="2636532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72E062-43FC-4F52-893A-CC0D777B0C0F}"/>
              </a:ext>
            </a:extLst>
          </p:cNvPr>
          <p:cNvCxnSpPr>
            <a:cxnSpLocks/>
          </p:cNvCxnSpPr>
          <p:nvPr/>
        </p:nvCxnSpPr>
        <p:spPr>
          <a:xfrm>
            <a:off x="1062968" y="3574051"/>
            <a:ext cx="9054566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8B0650A3-33EB-40CA-97B2-BFFC48AFE35A}"/>
              </a:ext>
            </a:extLst>
          </p:cNvPr>
          <p:cNvSpPr/>
          <p:nvPr/>
        </p:nvSpPr>
        <p:spPr>
          <a:xfrm>
            <a:off x="1062968" y="2901920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5C475F2-95AF-4137-AC8B-54B799EE535C}"/>
              </a:ext>
            </a:extLst>
          </p:cNvPr>
          <p:cNvSpPr txBox="1"/>
          <p:nvPr/>
        </p:nvSpPr>
        <p:spPr>
          <a:xfrm>
            <a:off x="1599633" y="2926648"/>
            <a:ext cx="2228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altLang="ko-KR" sz="2200" b="1" dirty="0">
                <a:solidFill>
                  <a:schemeClr val="bg1"/>
                </a:solidFill>
                <a:cs typeface="Arial" pitchFamily="34" charset="0"/>
              </a:rPr>
              <a:t>Específicos</a:t>
            </a:r>
            <a:r>
              <a:rPr lang="en-US" altLang="ko-KR" sz="2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4AA4292-FF34-49B5-A8BE-8318BF4E6365}"/>
              </a:ext>
            </a:extLst>
          </p:cNvPr>
          <p:cNvSpPr txBox="1"/>
          <p:nvPr/>
        </p:nvSpPr>
        <p:spPr>
          <a:xfrm>
            <a:off x="1029370" y="3685169"/>
            <a:ext cx="8918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Determinar la variación alélica del gen de la enzima fitoeno desaturasa (PDS) mediante PCR, secuenciación y análisis bioinformático. </a:t>
            </a:r>
          </a:p>
          <a:p>
            <a:endParaRPr lang="es-EC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Diseñar el ARN guía para la edición de la enzima fitoeno desaturasa (PDS) en </a:t>
            </a:r>
            <a:r>
              <a:rPr lang="es-EC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spp.</a:t>
            </a:r>
          </a:p>
          <a:p>
            <a:endParaRPr lang="es-EC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Efectuar un ensayo para seleccionar ARN guías efectivos mediante la escisión </a:t>
            </a:r>
            <a:r>
              <a:rPr lang="es-EC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CRISPR/Cas9.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31EC284F-3C0B-46BC-82CE-565B5477E493}"/>
              </a:ext>
            </a:extLst>
          </p:cNvPr>
          <p:cNvCxnSpPr>
            <a:cxnSpLocks/>
          </p:cNvCxnSpPr>
          <p:nvPr/>
        </p:nvCxnSpPr>
        <p:spPr>
          <a:xfrm>
            <a:off x="1029370" y="4365104"/>
            <a:ext cx="9054566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B50E9FF2-C925-4303-9A70-DD3F8F3D416F}"/>
              </a:ext>
            </a:extLst>
          </p:cNvPr>
          <p:cNvCxnSpPr>
            <a:cxnSpLocks/>
          </p:cNvCxnSpPr>
          <p:nvPr/>
        </p:nvCxnSpPr>
        <p:spPr>
          <a:xfrm>
            <a:off x="1062968" y="5085184"/>
            <a:ext cx="9054566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9972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ow to design sgRNA sequences">
            <a:extLst>
              <a:ext uri="{FF2B5EF4-FFF2-40B4-BE49-F238E27FC236}">
                <a16:creationId xmlns:a16="http://schemas.microsoft.com/office/drawing/2014/main" id="{A8EFE308-F1F8-429C-B037-26C0BA554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22628" r="21060" b="20600"/>
          <a:stretch/>
        </p:blipFill>
        <p:spPr bwMode="auto">
          <a:xfrm>
            <a:off x="6696744" y="736696"/>
            <a:ext cx="3736272" cy="21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928A751-0C91-465B-A466-5EE2A8371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r="12125" b="46714"/>
          <a:stretch/>
        </p:blipFill>
        <p:spPr bwMode="auto">
          <a:xfrm>
            <a:off x="6096000" y="3147800"/>
            <a:ext cx="4018764" cy="25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MARCO TEÓRICO</a:t>
            </a:r>
          </a:p>
        </p:txBody>
      </p:sp>
      <p:pic>
        <p:nvPicPr>
          <p:cNvPr id="1026" name="Picture 2" descr="The three stages of the CRISPR/Cas bacterial adaptive immune system:... |  Download Scientific Diagram">
            <a:extLst>
              <a:ext uri="{FF2B5EF4-FFF2-40B4-BE49-F238E27FC236}">
                <a16:creationId xmlns:a16="http://schemas.microsoft.com/office/drawing/2014/main" id="{27E2E1C7-B2E3-4BE8-AC2B-5A06AF13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2" y="1088740"/>
            <a:ext cx="608897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C13A14-6D7A-4B03-B82E-050C26DE55A8}"/>
              </a:ext>
            </a:extLst>
          </p:cNvPr>
          <p:cNvSpPr txBox="1"/>
          <p:nvPr/>
        </p:nvSpPr>
        <p:spPr>
          <a:xfrm>
            <a:off x="0" y="6372036"/>
            <a:ext cx="9192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Barrangou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2007)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Wiedenheft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2012) </a:t>
            </a:r>
            <a:r>
              <a:rPr lang="da-DK" dirty="0"/>
              <a:t>(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X. Liu et al., 2017)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Thurtle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Lo, 2018)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E01A476-ACF7-4A20-8523-6EC29E8829BE}"/>
              </a:ext>
            </a:extLst>
          </p:cNvPr>
          <p:cNvCxnSpPr>
            <a:cxnSpLocks/>
          </p:cNvCxnSpPr>
          <p:nvPr/>
        </p:nvCxnSpPr>
        <p:spPr>
          <a:xfrm>
            <a:off x="775454" y="2240868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BB11271C-20B1-477B-8F2D-C447C539463A}"/>
              </a:ext>
            </a:extLst>
          </p:cNvPr>
          <p:cNvSpPr/>
          <p:nvPr/>
        </p:nvSpPr>
        <p:spPr>
          <a:xfrm>
            <a:off x="2984038" y="1664804"/>
            <a:ext cx="792088" cy="1643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23D24B-7E1C-4EC9-9D76-79556DCA76A8}"/>
              </a:ext>
            </a:extLst>
          </p:cNvPr>
          <p:cNvSpPr/>
          <p:nvPr/>
        </p:nvSpPr>
        <p:spPr>
          <a:xfrm>
            <a:off x="3511758" y="1875863"/>
            <a:ext cx="792088" cy="1643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9BECE88-D2C4-4DD9-B98D-692AC77AC44E}"/>
              </a:ext>
            </a:extLst>
          </p:cNvPr>
          <p:cNvCxnSpPr/>
          <p:nvPr/>
        </p:nvCxnSpPr>
        <p:spPr>
          <a:xfrm>
            <a:off x="1279510" y="303295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25063DD-DA2C-43BA-96C3-840BD1443D81}"/>
              </a:ext>
            </a:extLst>
          </p:cNvPr>
          <p:cNvCxnSpPr/>
          <p:nvPr/>
        </p:nvCxnSpPr>
        <p:spPr>
          <a:xfrm>
            <a:off x="2810767" y="418508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39DF65C-2B24-4F2D-9436-E5D2A4448E65}"/>
              </a:ext>
            </a:extLst>
          </p:cNvPr>
          <p:cNvCxnSpPr>
            <a:cxnSpLocks/>
          </p:cNvCxnSpPr>
          <p:nvPr/>
        </p:nvCxnSpPr>
        <p:spPr>
          <a:xfrm>
            <a:off x="775454" y="5265204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FC10E8A-2710-477E-AD05-46DF771888EA}"/>
              </a:ext>
            </a:extLst>
          </p:cNvPr>
          <p:cNvCxnSpPr/>
          <p:nvPr/>
        </p:nvCxnSpPr>
        <p:spPr>
          <a:xfrm>
            <a:off x="5239950" y="548122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40">
            <a:extLst>
              <a:ext uri="{FF2B5EF4-FFF2-40B4-BE49-F238E27FC236}">
                <a16:creationId xmlns:a16="http://schemas.microsoft.com/office/drawing/2014/main" id="{1A8C5043-ADB4-4D18-AFCE-B8FAA6D5F344}"/>
              </a:ext>
            </a:extLst>
          </p:cNvPr>
          <p:cNvSpPr txBox="1"/>
          <p:nvPr/>
        </p:nvSpPr>
        <p:spPr>
          <a:xfrm>
            <a:off x="10140096" y="842317"/>
            <a:ext cx="174823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sgRNA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40">
            <a:extLst>
              <a:ext uri="{FF2B5EF4-FFF2-40B4-BE49-F238E27FC236}">
                <a16:creationId xmlns:a16="http://schemas.microsoft.com/office/drawing/2014/main" id="{D59F9CDC-84DF-4D1A-B4F8-69DEE6DD0F7D}"/>
              </a:ext>
            </a:extLst>
          </p:cNvPr>
          <p:cNvSpPr txBox="1"/>
          <p:nvPr/>
        </p:nvSpPr>
        <p:spPr>
          <a:xfrm>
            <a:off x="10027772" y="3147800"/>
            <a:ext cx="197288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Emparejamiento de bases por PAM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A25DCE7-42D4-4D51-AE30-F95139374890}"/>
              </a:ext>
            </a:extLst>
          </p:cNvPr>
          <p:cNvCxnSpPr>
            <a:cxnSpLocks/>
          </p:cNvCxnSpPr>
          <p:nvPr/>
        </p:nvCxnSpPr>
        <p:spPr>
          <a:xfrm>
            <a:off x="8976320" y="2673581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EE4214D-127A-41E4-94AE-7799AD4C7CF7}"/>
              </a:ext>
            </a:extLst>
          </p:cNvPr>
          <p:cNvCxnSpPr>
            <a:cxnSpLocks/>
          </p:cNvCxnSpPr>
          <p:nvPr/>
        </p:nvCxnSpPr>
        <p:spPr>
          <a:xfrm>
            <a:off x="7356140" y="2852936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2E80B77-9A16-40D1-9C34-1AD07E6AAB70}"/>
              </a:ext>
            </a:extLst>
          </p:cNvPr>
          <p:cNvCxnSpPr>
            <a:cxnSpLocks/>
          </p:cNvCxnSpPr>
          <p:nvPr/>
        </p:nvCxnSpPr>
        <p:spPr>
          <a:xfrm>
            <a:off x="7836515" y="3717032"/>
            <a:ext cx="53773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40">
            <a:extLst>
              <a:ext uri="{FF2B5EF4-FFF2-40B4-BE49-F238E27FC236}">
                <a16:creationId xmlns:a16="http://schemas.microsoft.com/office/drawing/2014/main" id="{7BC361B4-971E-4AB3-B99D-86F4B28367F5}"/>
              </a:ext>
            </a:extLst>
          </p:cNvPr>
          <p:cNvSpPr txBox="1"/>
          <p:nvPr/>
        </p:nvSpPr>
        <p:spPr>
          <a:xfrm>
            <a:off x="10160140" y="4618002"/>
            <a:ext cx="1728191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Dominios </a:t>
            </a:r>
            <a:r>
              <a:rPr lang="es-ES" altLang="ko-K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RuvC</a:t>
            </a:r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HNH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5F25A07-FAA2-4C23-A231-14AA48386DCF}"/>
              </a:ext>
            </a:extLst>
          </p:cNvPr>
          <p:cNvCxnSpPr>
            <a:cxnSpLocks/>
          </p:cNvCxnSpPr>
          <p:nvPr/>
        </p:nvCxnSpPr>
        <p:spPr>
          <a:xfrm>
            <a:off x="8976320" y="3876948"/>
            <a:ext cx="4073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5F048E12-703B-4AE8-9D9C-812EAE19A3FE}"/>
              </a:ext>
            </a:extLst>
          </p:cNvPr>
          <p:cNvSpPr/>
          <p:nvPr/>
        </p:nvSpPr>
        <p:spPr>
          <a:xfrm>
            <a:off x="8363917" y="3789996"/>
            <a:ext cx="371072" cy="93101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Box 40">
            <a:extLst>
              <a:ext uri="{FF2B5EF4-FFF2-40B4-BE49-F238E27FC236}">
                <a16:creationId xmlns:a16="http://schemas.microsoft.com/office/drawing/2014/main" id="{ACB4BF6B-A3D5-4992-AC7D-30D0AE0CFF49}"/>
              </a:ext>
            </a:extLst>
          </p:cNvPr>
          <p:cNvSpPr txBox="1"/>
          <p:nvPr/>
        </p:nvSpPr>
        <p:spPr>
          <a:xfrm>
            <a:off x="2501652" y="877209"/>
            <a:ext cx="302633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Streptococcus pyogenes</a:t>
            </a:r>
            <a:endParaRPr lang="ko-KR" altLang="en-US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23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MARCO TEÓRICO</a:t>
            </a: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B974513A-CB2C-4F1A-821C-664748F0E905}"/>
              </a:ext>
            </a:extLst>
          </p:cNvPr>
          <p:cNvGrpSpPr/>
          <p:nvPr/>
        </p:nvGrpSpPr>
        <p:grpSpPr>
          <a:xfrm rot="18978939">
            <a:off x="2397198" y="1089627"/>
            <a:ext cx="2563389" cy="2429435"/>
            <a:chOff x="-116760" y="950876"/>
            <a:chExt cx="6261875" cy="5934029"/>
          </a:xfrm>
        </p:grpSpPr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3CA118D4-8A92-4668-98B0-CF2E59583BA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41" name="Rounded Rectangle 41">
                <a:extLst>
                  <a:ext uri="{FF2B5EF4-FFF2-40B4-BE49-F238E27FC236}">
                    <a16:creationId xmlns:a16="http://schemas.microsoft.com/office/drawing/2014/main" id="{FD694989-9A50-407E-8A9A-EE23E5B31B4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ounded Rectangle 62">
                <a:extLst>
                  <a:ext uri="{FF2B5EF4-FFF2-40B4-BE49-F238E27FC236}">
                    <a16:creationId xmlns:a16="http://schemas.microsoft.com/office/drawing/2014/main" id="{A7AA41C4-92FC-4880-A9D6-AADEB9A4E725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ounded Rectangle 63">
                <a:extLst>
                  <a:ext uri="{FF2B5EF4-FFF2-40B4-BE49-F238E27FC236}">
                    <a16:creationId xmlns:a16="http://schemas.microsoft.com/office/drawing/2014/main" id="{FCA299AA-10F2-462C-9685-549AE6C0227F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ounded Rectangle 64">
                <a:extLst>
                  <a:ext uri="{FF2B5EF4-FFF2-40B4-BE49-F238E27FC236}">
                    <a16:creationId xmlns:a16="http://schemas.microsoft.com/office/drawing/2014/main" id="{0AEE58B1-05F7-444C-B253-5626B60ABC33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ounded Rectangle 65">
                <a:extLst>
                  <a:ext uri="{FF2B5EF4-FFF2-40B4-BE49-F238E27FC236}">
                    <a16:creationId xmlns:a16="http://schemas.microsoft.com/office/drawing/2014/main" id="{35C04310-39D0-458C-883A-3823C0FE8F95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ounded Rectangle 66">
                <a:extLst>
                  <a:ext uri="{FF2B5EF4-FFF2-40B4-BE49-F238E27FC236}">
                    <a16:creationId xmlns:a16="http://schemas.microsoft.com/office/drawing/2014/main" id="{B6A7731C-5429-4AA1-855E-A7AB61ED589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ounded Rectangle 67">
                <a:extLst>
                  <a:ext uri="{FF2B5EF4-FFF2-40B4-BE49-F238E27FC236}">
                    <a16:creationId xmlns:a16="http://schemas.microsoft.com/office/drawing/2014/main" id="{DF5B2122-A21E-461E-A670-516219CC4B90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Rounded Rectangle 68">
                <a:extLst>
                  <a:ext uri="{FF2B5EF4-FFF2-40B4-BE49-F238E27FC236}">
                    <a16:creationId xmlns:a16="http://schemas.microsoft.com/office/drawing/2014/main" id="{BB548D71-232A-4357-94CB-F20AE62C6B22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Rounded Rectangle 69">
                <a:extLst>
                  <a:ext uri="{FF2B5EF4-FFF2-40B4-BE49-F238E27FC236}">
                    <a16:creationId xmlns:a16="http://schemas.microsoft.com/office/drawing/2014/main" id="{E5811931-6C07-413F-A8B0-5193C27F90D5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Oval 39">
                <a:extLst>
                  <a:ext uri="{FF2B5EF4-FFF2-40B4-BE49-F238E27FC236}">
                    <a16:creationId xmlns:a16="http://schemas.microsoft.com/office/drawing/2014/main" id="{A7995DFA-2E7A-43A1-A195-42B1E172CF44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Oval 39">
                <a:extLst>
                  <a:ext uri="{FF2B5EF4-FFF2-40B4-BE49-F238E27FC236}">
                    <a16:creationId xmlns:a16="http://schemas.microsoft.com/office/drawing/2014/main" id="{ACFB9E72-3ED1-4FBB-B11D-9CCB8084AE3B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DB31B551-8F4C-4928-983E-96E1A74C0D26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29" name="Rounded Rectangle 16">
                <a:extLst>
                  <a:ext uri="{FF2B5EF4-FFF2-40B4-BE49-F238E27FC236}">
                    <a16:creationId xmlns:a16="http://schemas.microsoft.com/office/drawing/2014/main" id="{B0FCA4FF-B1CD-4D95-A1EA-DD7A8871535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">
                <a:extLst>
                  <a:ext uri="{FF2B5EF4-FFF2-40B4-BE49-F238E27FC236}">
                    <a16:creationId xmlns:a16="http://schemas.microsoft.com/office/drawing/2014/main" id="{21D3FB4F-C005-438B-88CA-AF3AFD849B64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18">
                <a:extLst>
                  <a:ext uri="{FF2B5EF4-FFF2-40B4-BE49-F238E27FC236}">
                    <a16:creationId xmlns:a16="http://schemas.microsoft.com/office/drawing/2014/main" id="{438AABFC-F81C-4A47-8D93-165AA5696D54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19">
                <a:extLst>
                  <a:ext uri="{FF2B5EF4-FFF2-40B4-BE49-F238E27FC236}">
                    <a16:creationId xmlns:a16="http://schemas.microsoft.com/office/drawing/2014/main" id="{18046CD5-4A46-4207-9895-56DD7E17921C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ounded Rectangle 20">
                <a:extLst>
                  <a:ext uri="{FF2B5EF4-FFF2-40B4-BE49-F238E27FC236}">
                    <a16:creationId xmlns:a16="http://schemas.microsoft.com/office/drawing/2014/main" id="{FE434141-5D95-4D08-8401-0D240F9146A1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ounded Rectangle 21">
                <a:extLst>
                  <a:ext uri="{FF2B5EF4-FFF2-40B4-BE49-F238E27FC236}">
                    <a16:creationId xmlns:a16="http://schemas.microsoft.com/office/drawing/2014/main" id="{40572BED-248B-4F91-A410-38BF06501FC8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Rounded Rectangle 22">
                <a:extLst>
                  <a:ext uri="{FF2B5EF4-FFF2-40B4-BE49-F238E27FC236}">
                    <a16:creationId xmlns:a16="http://schemas.microsoft.com/office/drawing/2014/main" id="{5B771C23-4084-4864-A175-4D59521810C0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Rounded Rectangle 23">
                <a:extLst>
                  <a:ext uri="{FF2B5EF4-FFF2-40B4-BE49-F238E27FC236}">
                    <a16:creationId xmlns:a16="http://schemas.microsoft.com/office/drawing/2014/main" id="{BE6CB486-2F70-4047-8294-C04BD8514395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Rounded Rectangle 24">
                <a:extLst>
                  <a:ext uri="{FF2B5EF4-FFF2-40B4-BE49-F238E27FC236}">
                    <a16:creationId xmlns:a16="http://schemas.microsoft.com/office/drawing/2014/main" id="{FAA5F051-3839-422F-8520-994586EB9502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9">
                <a:extLst>
                  <a:ext uri="{FF2B5EF4-FFF2-40B4-BE49-F238E27FC236}">
                    <a16:creationId xmlns:a16="http://schemas.microsoft.com/office/drawing/2014/main" id="{1089ECEE-0707-4BDA-817F-B557ADE67A6D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9">
                <a:extLst>
                  <a:ext uri="{FF2B5EF4-FFF2-40B4-BE49-F238E27FC236}">
                    <a16:creationId xmlns:a16="http://schemas.microsoft.com/office/drawing/2014/main" id="{979053B3-4631-4718-BAD4-FFF910BD9D3F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21">
                <a:extLst>
                  <a:ext uri="{FF2B5EF4-FFF2-40B4-BE49-F238E27FC236}">
                    <a16:creationId xmlns:a16="http://schemas.microsoft.com/office/drawing/2014/main" id="{6AC6FF8A-201C-4701-871F-CF8AB54F80F5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54" name="TextBox 31">
            <a:extLst>
              <a:ext uri="{FF2B5EF4-FFF2-40B4-BE49-F238E27FC236}">
                <a16:creationId xmlns:a16="http://schemas.microsoft.com/office/drawing/2014/main" id="{EB6FAFA1-85E0-4D6E-B409-61B276B9FB95}"/>
              </a:ext>
            </a:extLst>
          </p:cNvPr>
          <p:cNvSpPr txBox="1"/>
          <p:nvPr/>
        </p:nvSpPr>
        <p:spPr>
          <a:xfrm>
            <a:off x="5117574" y="761763"/>
            <a:ext cx="196048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E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Entrega del sistema a células vegetales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32">
            <a:extLst>
              <a:ext uri="{FF2B5EF4-FFF2-40B4-BE49-F238E27FC236}">
                <a16:creationId xmlns:a16="http://schemas.microsoft.com/office/drawing/2014/main" id="{E0005027-FACD-446A-AA47-D9ADCCF8050A}"/>
              </a:ext>
            </a:extLst>
          </p:cNvPr>
          <p:cNvGrpSpPr/>
          <p:nvPr/>
        </p:nvGrpSpPr>
        <p:grpSpPr>
          <a:xfrm>
            <a:off x="4307770" y="742929"/>
            <a:ext cx="684000" cy="684000"/>
            <a:chOff x="6078081" y="1847059"/>
            <a:chExt cx="684000" cy="684000"/>
          </a:xfrm>
        </p:grpSpPr>
        <p:sp>
          <p:nvSpPr>
            <p:cNvPr id="56" name="Oval 33">
              <a:extLst>
                <a:ext uri="{FF2B5EF4-FFF2-40B4-BE49-F238E27FC236}">
                  <a16:creationId xmlns:a16="http://schemas.microsoft.com/office/drawing/2014/main" id="{94C466F2-3155-4E44-88D9-E27B749E54D6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Oval 34">
              <a:extLst>
                <a:ext uri="{FF2B5EF4-FFF2-40B4-BE49-F238E27FC236}">
                  <a16:creationId xmlns:a16="http://schemas.microsoft.com/office/drawing/2014/main" id="{C8FE8E28-5159-468D-A478-743B7CA917AD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0DE26F63-C441-4F55-BDEE-8BB03F024577}"/>
              </a:ext>
            </a:extLst>
          </p:cNvPr>
          <p:cNvSpPr txBox="1">
            <a:spLocks/>
          </p:cNvSpPr>
          <p:nvPr/>
        </p:nvSpPr>
        <p:spPr>
          <a:xfrm>
            <a:off x="4401971" y="859458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230E8A3A-9516-4506-975D-8E143DBAED49}"/>
              </a:ext>
            </a:extLst>
          </p:cNvPr>
          <p:cNvSpPr txBox="1"/>
          <p:nvPr/>
        </p:nvSpPr>
        <p:spPr>
          <a:xfrm>
            <a:off x="5111126" y="1789496"/>
            <a:ext cx="17986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E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Identificación de mutantes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Group 39">
            <a:extLst>
              <a:ext uri="{FF2B5EF4-FFF2-40B4-BE49-F238E27FC236}">
                <a16:creationId xmlns:a16="http://schemas.microsoft.com/office/drawing/2014/main" id="{6BA4F514-5F85-4DA2-B25D-2793099B5E79}"/>
              </a:ext>
            </a:extLst>
          </p:cNvPr>
          <p:cNvGrpSpPr/>
          <p:nvPr/>
        </p:nvGrpSpPr>
        <p:grpSpPr>
          <a:xfrm>
            <a:off x="4275768" y="1738098"/>
            <a:ext cx="684000" cy="684000"/>
            <a:chOff x="6078081" y="1847059"/>
            <a:chExt cx="684000" cy="684000"/>
          </a:xfrm>
        </p:grpSpPr>
        <p:sp>
          <p:nvSpPr>
            <p:cNvPr id="63" name="Oval 40">
              <a:extLst>
                <a:ext uri="{FF2B5EF4-FFF2-40B4-BE49-F238E27FC236}">
                  <a16:creationId xmlns:a16="http://schemas.microsoft.com/office/drawing/2014/main" id="{7CB13293-B470-4B4F-B626-E435977BC2BA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41">
              <a:extLst>
                <a:ext uri="{FF2B5EF4-FFF2-40B4-BE49-F238E27FC236}">
                  <a16:creationId xmlns:a16="http://schemas.microsoft.com/office/drawing/2014/main" id="{3AB9017E-0A0C-4E13-A1A5-280288994376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3C04F1DB-D2DE-4D2C-AA55-E4F2DEB15C3B}"/>
              </a:ext>
            </a:extLst>
          </p:cNvPr>
          <p:cNvSpPr txBox="1">
            <a:spLocks/>
          </p:cNvSpPr>
          <p:nvPr/>
        </p:nvSpPr>
        <p:spPr>
          <a:xfrm>
            <a:off x="4369969" y="1854627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sp>
        <p:nvSpPr>
          <p:cNvPr id="68" name="TextBox 45">
            <a:extLst>
              <a:ext uri="{FF2B5EF4-FFF2-40B4-BE49-F238E27FC236}">
                <a16:creationId xmlns:a16="http://schemas.microsoft.com/office/drawing/2014/main" id="{A6221917-A977-41A4-9327-7B52F25CD86C}"/>
              </a:ext>
            </a:extLst>
          </p:cNvPr>
          <p:cNvSpPr txBox="1"/>
          <p:nvPr/>
        </p:nvSpPr>
        <p:spPr>
          <a:xfrm>
            <a:off x="5044093" y="2823677"/>
            <a:ext cx="158865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Producción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oup 46">
            <a:extLst>
              <a:ext uri="{FF2B5EF4-FFF2-40B4-BE49-F238E27FC236}">
                <a16:creationId xmlns:a16="http://schemas.microsoft.com/office/drawing/2014/main" id="{969BAC0D-DA0B-4CCC-BBAE-755128083E58}"/>
              </a:ext>
            </a:extLst>
          </p:cNvPr>
          <p:cNvGrpSpPr/>
          <p:nvPr/>
        </p:nvGrpSpPr>
        <p:grpSpPr>
          <a:xfrm>
            <a:off x="4222789" y="2778142"/>
            <a:ext cx="684000" cy="684000"/>
            <a:chOff x="6078081" y="1847059"/>
            <a:chExt cx="684000" cy="684000"/>
          </a:xfrm>
        </p:grpSpPr>
        <p:sp>
          <p:nvSpPr>
            <p:cNvPr id="70" name="Oval 47">
              <a:extLst>
                <a:ext uri="{FF2B5EF4-FFF2-40B4-BE49-F238E27FC236}">
                  <a16:creationId xmlns:a16="http://schemas.microsoft.com/office/drawing/2014/main" id="{4BEAA5E3-BFCA-4177-A338-6ECCD1835467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Oval 48">
              <a:extLst>
                <a:ext uri="{FF2B5EF4-FFF2-40B4-BE49-F238E27FC236}">
                  <a16:creationId xmlns:a16="http://schemas.microsoft.com/office/drawing/2014/main" id="{755F48F8-298C-49D3-A971-118FA2B60901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2" name="Text Placeholder 14">
            <a:extLst>
              <a:ext uri="{FF2B5EF4-FFF2-40B4-BE49-F238E27FC236}">
                <a16:creationId xmlns:a16="http://schemas.microsoft.com/office/drawing/2014/main" id="{CD96F60B-48F5-4237-A4E6-03E5B4B8CCB4}"/>
              </a:ext>
            </a:extLst>
          </p:cNvPr>
          <p:cNvSpPr txBox="1">
            <a:spLocks/>
          </p:cNvSpPr>
          <p:nvPr/>
        </p:nvSpPr>
        <p:spPr>
          <a:xfrm>
            <a:off x="4316990" y="2894671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06</a:t>
            </a:r>
          </a:p>
        </p:txBody>
      </p:sp>
      <p:sp>
        <p:nvSpPr>
          <p:cNvPr id="75" name="TextBox 52">
            <a:extLst>
              <a:ext uri="{FF2B5EF4-FFF2-40B4-BE49-F238E27FC236}">
                <a16:creationId xmlns:a16="http://schemas.microsoft.com/office/drawing/2014/main" id="{02D88DD3-8845-4E39-B170-5411801F624F}"/>
              </a:ext>
            </a:extLst>
          </p:cNvPr>
          <p:cNvSpPr txBox="1"/>
          <p:nvPr/>
        </p:nvSpPr>
        <p:spPr>
          <a:xfrm>
            <a:off x="268621" y="739044"/>
            <a:ext cx="21688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Elección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gen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arriba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secuencia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Group 53">
            <a:extLst>
              <a:ext uri="{FF2B5EF4-FFF2-40B4-BE49-F238E27FC236}">
                <a16:creationId xmlns:a16="http://schemas.microsoft.com/office/drawing/2014/main" id="{9954F955-0161-4F39-B9CD-CF9FA88BF8A8}"/>
              </a:ext>
            </a:extLst>
          </p:cNvPr>
          <p:cNvGrpSpPr/>
          <p:nvPr/>
        </p:nvGrpSpPr>
        <p:grpSpPr>
          <a:xfrm>
            <a:off x="2323084" y="790862"/>
            <a:ext cx="684000" cy="684000"/>
            <a:chOff x="3754587" y="1709861"/>
            <a:chExt cx="684000" cy="684000"/>
          </a:xfrm>
        </p:grpSpPr>
        <p:sp>
          <p:nvSpPr>
            <p:cNvPr id="77" name="Oval 54">
              <a:extLst>
                <a:ext uri="{FF2B5EF4-FFF2-40B4-BE49-F238E27FC236}">
                  <a16:creationId xmlns:a16="http://schemas.microsoft.com/office/drawing/2014/main" id="{A20B760F-06DB-41CD-AD30-6D87BC0DAF44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Oval 55">
              <a:extLst>
                <a:ext uri="{FF2B5EF4-FFF2-40B4-BE49-F238E27FC236}">
                  <a16:creationId xmlns:a16="http://schemas.microsoft.com/office/drawing/2014/main" id="{415606D8-7482-4016-8270-8A09EE92C129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Text Placeholder 14">
              <a:extLst>
                <a:ext uri="{FF2B5EF4-FFF2-40B4-BE49-F238E27FC236}">
                  <a16:creationId xmlns:a16="http://schemas.microsoft.com/office/drawing/2014/main" id="{A5198AAE-ABC3-4395-9F5B-F27D9633A074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sp>
        <p:nvSpPr>
          <p:cNvPr id="82" name="TextBox 59">
            <a:extLst>
              <a:ext uri="{FF2B5EF4-FFF2-40B4-BE49-F238E27FC236}">
                <a16:creationId xmlns:a16="http://schemas.microsoft.com/office/drawing/2014/main" id="{2A5617B2-0E98-4EB4-A9A2-E1623352C960}"/>
              </a:ext>
            </a:extLst>
          </p:cNvPr>
          <p:cNvSpPr txBox="1"/>
          <p:nvPr/>
        </p:nvSpPr>
        <p:spPr>
          <a:xfrm>
            <a:off x="281123" y="1799932"/>
            <a:ext cx="256878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E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del sgRNA complementario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3" name="Group 60">
            <a:extLst>
              <a:ext uri="{FF2B5EF4-FFF2-40B4-BE49-F238E27FC236}">
                <a16:creationId xmlns:a16="http://schemas.microsoft.com/office/drawing/2014/main" id="{A5AC6E13-76AA-411D-86A3-CFEC47A1ADA9}"/>
              </a:ext>
            </a:extLst>
          </p:cNvPr>
          <p:cNvGrpSpPr/>
          <p:nvPr/>
        </p:nvGrpSpPr>
        <p:grpSpPr>
          <a:xfrm>
            <a:off x="2285572" y="1738109"/>
            <a:ext cx="684000" cy="684000"/>
            <a:chOff x="3754587" y="1709861"/>
            <a:chExt cx="684000" cy="684000"/>
          </a:xfrm>
        </p:grpSpPr>
        <p:sp>
          <p:nvSpPr>
            <p:cNvPr id="84" name="Oval 61">
              <a:extLst>
                <a:ext uri="{FF2B5EF4-FFF2-40B4-BE49-F238E27FC236}">
                  <a16:creationId xmlns:a16="http://schemas.microsoft.com/office/drawing/2014/main" id="{BED15FAC-07A9-45E4-990A-D5B3C8B58D21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Oval 62">
              <a:extLst>
                <a:ext uri="{FF2B5EF4-FFF2-40B4-BE49-F238E27FC236}">
                  <a16:creationId xmlns:a16="http://schemas.microsoft.com/office/drawing/2014/main" id="{55A32CFE-CB00-4D76-A3D8-2932033EC948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6" name="Text Placeholder 14">
              <a:extLst>
                <a:ext uri="{FF2B5EF4-FFF2-40B4-BE49-F238E27FC236}">
                  <a16:creationId xmlns:a16="http://schemas.microsoft.com/office/drawing/2014/main" id="{BA8608F1-5B69-47DC-8747-DC2AF776C6F2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sp>
        <p:nvSpPr>
          <p:cNvPr id="89" name="TextBox 66">
            <a:extLst>
              <a:ext uri="{FF2B5EF4-FFF2-40B4-BE49-F238E27FC236}">
                <a16:creationId xmlns:a16="http://schemas.microsoft.com/office/drawing/2014/main" id="{C3A47855-89F4-4FA9-8339-6FBD4117AE8A}"/>
              </a:ext>
            </a:extLst>
          </p:cNvPr>
          <p:cNvSpPr txBox="1"/>
          <p:nvPr/>
        </p:nvSpPr>
        <p:spPr>
          <a:xfrm>
            <a:off x="242542" y="2758371"/>
            <a:ext cx="177650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E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Obtención de complejos sgRNA-Cas9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0" name="Group 67">
            <a:extLst>
              <a:ext uri="{FF2B5EF4-FFF2-40B4-BE49-F238E27FC236}">
                <a16:creationId xmlns:a16="http://schemas.microsoft.com/office/drawing/2014/main" id="{D4A88C28-7629-43D5-B6BB-D086B8BF3642}"/>
              </a:ext>
            </a:extLst>
          </p:cNvPr>
          <p:cNvGrpSpPr/>
          <p:nvPr/>
        </p:nvGrpSpPr>
        <p:grpSpPr>
          <a:xfrm>
            <a:off x="2240491" y="2791111"/>
            <a:ext cx="684000" cy="684000"/>
            <a:chOff x="3754587" y="1709861"/>
            <a:chExt cx="684000" cy="684000"/>
          </a:xfrm>
        </p:grpSpPr>
        <p:sp>
          <p:nvSpPr>
            <p:cNvPr id="91" name="Oval 68">
              <a:extLst>
                <a:ext uri="{FF2B5EF4-FFF2-40B4-BE49-F238E27FC236}">
                  <a16:creationId xmlns:a16="http://schemas.microsoft.com/office/drawing/2014/main" id="{B0855A47-425E-42F7-AC56-5CDEE0AA4127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2" name="Oval 69">
              <a:extLst>
                <a:ext uri="{FF2B5EF4-FFF2-40B4-BE49-F238E27FC236}">
                  <a16:creationId xmlns:a16="http://schemas.microsoft.com/office/drawing/2014/main" id="{B05939BF-2976-4BE3-A60F-95A9CEFC5366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3" name="Text Placeholder 14">
              <a:extLst>
                <a:ext uri="{FF2B5EF4-FFF2-40B4-BE49-F238E27FC236}">
                  <a16:creationId xmlns:a16="http://schemas.microsoft.com/office/drawing/2014/main" id="{6575A693-60DC-4801-92D5-7282CBB23F87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sp>
        <p:nvSpPr>
          <p:cNvPr id="94" name="CuadroTexto 93">
            <a:extLst>
              <a:ext uri="{FF2B5EF4-FFF2-40B4-BE49-F238E27FC236}">
                <a16:creationId xmlns:a16="http://schemas.microsoft.com/office/drawing/2014/main" id="{89A557D5-4927-4BC1-BE5A-CEF548E72DC7}"/>
              </a:ext>
            </a:extLst>
          </p:cNvPr>
          <p:cNvSpPr txBox="1"/>
          <p:nvPr/>
        </p:nvSpPr>
        <p:spPr>
          <a:xfrm>
            <a:off x="52158" y="6372036"/>
            <a:ext cx="8780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Lowder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2016) (Dalla 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et al., 2019) </a:t>
            </a:r>
            <a:r>
              <a:rPr lang="da-DK" dirty="0">
                <a:latin typeface="Calibri" panose="020F0502020204030204" pitchFamily="34" charset="0"/>
                <a:cs typeface="Times New Roman" panose="02020603050405020304" pitchFamily="18" charset="0"/>
              </a:rPr>
              <a:t>(Shan et al., 2020)</a:t>
            </a:r>
            <a:endParaRPr lang="es-E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Box 40">
            <a:extLst>
              <a:ext uri="{FF2B5EF4-FFF2-40B4-BE49-F238E27FC236}">
                <a16:creationId xmlns:a16="http://schemas.microsoft.com/office/drawing/2014/main" id="{8121FCFA-CC96-4C50-AF46-A5BF3D125289}"/>
              </a:ext>
            </a:extLst>
          </p:cNvPr>
          <p:cNvSpPr txBox="1"/>
          <p:nvPr/>
        </p:nvSpPr>
        <p:spPr>
          <a:xfrm>
            <a:off x="1688094" y="3819828"/>
            <a:ext cx="4137178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 sgRNA y variabilidad alélica</a:t>
            </a:r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6" name="Group 8">
            <a:extLst>
              <a:ext uri="{FF2B5EF4-FFF2-40B4-BE49-F238E27FC236}">
                <a16:creationId xmlns:a16="http://schemas.microsoft.com/office/drawing/2014/main" id="{7C81D6CF-28BD-4BF8-9754-5A300C6F225A}"/>
              </a:ext>
            </a:extLst>
          </p:cNvPr>
          <p:cNvGrpSpPr/>
          <p:nvPr/>
        </p:nvGrpSpPr>
        <p:grpSpPr>
          <a:xfrm rot="16200000">
            <a:off x="4773551" y="4470241"/>
            <a:ext cx="1645920" cy="1482562"/>
            <a:chOff x="971600" y="1733231"/>
            <a:chExt cx="1620000" cy="1440000"/>
          </a:xfrm>
        </p:grpSpPr>
        <p:sp>
          <p:nvSpPr>
            <p:cNvPr id="97" name="Hexagon 9">
              <a:extLst>
                <a:ext uri="{FF2B5EF4-FFF2-40B4-BE49-F238E27FC236}">
                  <a16:creationId xmlns:a16="http://schemas.microsoft.com/office/drawing/2014/main" id="{D4B73A6F-070F-40C6-9112-6140D25BDC24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8" name="Hexagon 10">
              <a:extLst>
                <a:ext uri="{FF2B5EF4-FFF2-40B4-BE49-F238E27FC236}">
                  <a16:creationId xmlns:a16="http://schemas.microsoft.com/office/drawing/2014/main" id="{4AA877D5-0A68-4D3E-861A-589E2655ADD3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1" name="TextBox 23">
            <a:extLst>
              <a:ext uri="{FF2B5EF4-FFF2-40B4-BE49-F238E27FC236}">
                <a16:creationId xmlns:a16="http://schemas.microsoft.com/office/drawing/2014/main" id="{FE829164-1EFE-42E2-8F1A-DA70DC022FA6}"/>
              </a:ext>
            </a:extLst>
          </p:cNvPr>
          <p:cNvSpPr txBox="1"/>
          <p:nvPr/>
        </p:nvSpPr>
        <p:spPr>
          <a:xfrm>
            <a:off x="4834789" y="4813571"/>
            <a:ext cx="1543979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Alterar</a:t>
            </a:r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secuencias</a:t>
            </a:r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PAM</a:t>
            </a:r>
          </a:p>
        </p:txBody>
      </p:sp>
      <p:grpSp>
        <p:nvGrpSpPr>
          <p:cNvPr id="102" name="Group 7">
            <a:extLst>
              <a:ext uri="{FF2B5EF4-FFF2-40B4-BE49-F238E27FC236}">
                <a16:creationId xmlns:a16="http://schemas.microsoft.com/office/drawing/2014/main" id="{840B268C-2D7E-4436-A759-C934450A8F96}"/>
              </a:ext>
            </a:extLst>
          </p:cNvPr>
          <p:cNvGrpSpPr/>
          <p:nvPr/>
        </p:nvGrpSpPr>
        <p:grpSpPr>
          <a:xfrm rot="16200000">
            <a:off x="3123500" y="4459159"/>
            <a:ext cx="1645920" cy="1504727"/>
            <a:chOff x="971600" y="1733231"/>
            <a:chExt cx="1620000" cy="1440000"/>
          </a:xfrm>
        </p:grpSpPr>
        <p:sp>
          <p:nvSpPr>
            <p:cNvPr id="103" name="Hexagon 11">
              <a:extLst>
                <a:ext uri="{FF2B5EF4-FFF2-40B4-BE49-F238E27FC236}">
                  <a16:creationId xmlns:a16="http://schemas.microsoft.com/office/drawing/2014/main" id="{8FE35EF5-F12C-44D2-BD64-A6663EC9CCAD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4" name="Hexagon 12">
              <a:extLst>
                <a:ext uri="{FF2B5EF4-FFF2-40B4-BE49-F238E27FC236}">
                  <a16:creationId xmlns:a16="http://schemas.microsoft.com/office/drawing/2014/main" id="{76149FA3-40D2-4A80-B136-4DDECBC3738E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4">
                <a:lumMod val="9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7" name="TextBox 29">
            <a:extLst>
              <a:ext uri="{FF2B5EF4-FFF2-40B4-BE49-F238E27FC236}">
                <a16:creationId xmlns:a16="http://schemas.microsoft.com/office/drawing/2014/main" id="{30C50300-6076-4694-9308-33471C21994C}"/>
              </a:ext>
            </a:extLst>
          </p:cNvPr>
          <p:cNvSpPr txBox="1"/>
          <p:nvPr/>
        </p:nvSpPr>
        <p:spPr>
          <a:xfrm>
            <a:off x="3203154" y="4841349"/>
            <a:ext cx="1498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Atenuar</a:t>
            </a:r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</a:t>
            </a:r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Cas9</a:t>
            </a:r>
          </a:p>
        </p:txBody>
      </p:sp>
      <p:grpSp>
        <p:nvGrpSpPr>
          <p:cNvPr id="108" name="Group 5">
            <a:extLst>
              <a:ext uri="{FF2B5EF4-FFF2-40B4-BE49-F238E27FC236}">
                <a16:creationId xmlns:a16="http://schemas.microsoft.com/office/drawing/2014/main" id="{49D287EE-BF5C-4268-AD3A-C55AAB81F3BC}"/>
              </a:ext>
            </a:extLst>
          </p:cNvPr>
          <p:cNvGrpSpPr/>
          <p:nvPr/>
        </p:nvGrpSpPr>
        <p:grpSpPr>
          <a:xfrm rot="16200000">
            <a:off x="1433787" y="4436291"/>
            <a:ext cx="1645920" cy="1550464"/>
            <a:chOff x="971600" y="1733231"/>
            <a:chExt cx="1620000" cy="1440000"/>
          </a:xfrm>
        </p:grpSpPr>
        <p:sp>
          <p:nvSpPr>
            <p:cNvPr id="109" name="Hexagon 15">
              <a:extLst>
                <a:ext uri="{FF2B5EF4-FFF2-40B4-BE49-F238E27FC236}">
                  <a16:creationId xmlns:a16="http://schemas.microsoft.com/office/drawing/2014/main" id="{C1831EAD-FF98-4566-AC8F-C3BB8EF61B41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0" name="Hexagon 16">
              <a:extLst>
                <a:ext uri="{FF2B5EF4-FFF2-40B4-BE49-F238E27FC236}">
                  <a16:creationId xmlns:a16="http://schemas.microsoft.com/office/drawing/2014/main" id="{5070BB9D-093C-4600-A416-E97E1066A0A3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3" name="TextBox 32">
            <a:extLst>
              <a:ext uri="{FF2B5EF4-FFF2-40B4-BE49-F238E27FC236}">
                <a16:creationId xmlns:a16="http://schemas.microsoft.com/office/drawing/2014/main" id="{5A3CC2EF-0ACC-49DE-9869-F27488223C90}"/>
              </a:ext>
            </a:extLst>
          </p:cNvPr>
          <p:cNvSpPr txBox="1"/>
          <p:nvPr/>
        </p:nvSpPr>
        <p:spPr>
          <a:xfrm>
            <a:off x="1481514" y="4818264"/>
            <a:ext cx="154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altLang="ko-K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Desajustes entre sgRNA y ADN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2696AA-76B7-4548-9201-E884E8ABC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1302"/>
          <a:stretch/>
        </p:blipFill>
        <p:spPr>
          <a:xfrm>
            <a:off x="8266517" y="1332886"/>
            <a:ext cx="2730071" cy="1863333"/>
          </a:xfrm>
          <a:prstGeom prst="rect">
            <a:avLst/>
          </a:prstGeom>
        </p:spPr>
      </p:pic>
      <p:sp>
        <p:nvSpPr>
          <p:cNvPr id="115" name="TextBox 40">
            <a:extLst>
              <a:ext uri="{FF2B5EF4-FFF2-40B4-BE49-F238E27FC236}">
                <a16:creationId xmlns:a16="http://schemas.microsoft.com/office/drawing/2014/main" id="{68D1A2A4-B672-48A3-8CBA-E90E14E88037}"/>
              </a:ext>
            </a:extLst>
          </p:cNvPr>
          <p:cNvSpPr txBox="1"/>
          <p:nvPr/>
        </p:nvSpPr>
        <p:spPr>
          <a:xfrm>
            <a:off x="8019326" y="760180"/>
            <a:ext cx="3224454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Fitoeno desaturasa (PDS)</a:t>
            </a:r>
            <a:endParaRPr lang="ko-K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6" name="Picture 8" descr="Fig. 2">
            <a:extLst>
              <a:ext uri="{FF2B5EF4-FFF2-40B4-BE49-F238E27FC236}">
                <a16:creationId xmlns:a16="http://schemas.microsoft.com/office/drawing/2014/main" id="{5BDEAB88-DAED-492F-9355-563CDBC37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53169" r="9225" b="1700"/>
          <a:stretch/>
        </p:blipFill>
        <p:spPr bwMode="auto">
          <a:xfrm>
            <a:off x="7725552" y="3361240"/>
            <a:ext cx="3812000" cy="24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269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METODOLOGÍA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614C40-7DB8-417A-8F4A-641C73092F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2" b="55232"/>
          <a:stretch/>
        </p:blipFill>
        <p:spPr>
          <a:xfrm>
            <a:off x="195558" y="379288"/>
            <a:ext cx="3115016" cy="23614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555A99-86A5-4C43-A97B-1CA8A539E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25" y="401375"/>
            <a:ext cx="7973505" cy="558145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AE0F315-99D1-41CC-945B-B6BBE58DE883}"/>
              </a:ext>
            </a:extLst>
          </p:cNvPr>
          <p:cNvSpPr txBox="1"/>
          <p:nvPr/>
        </p:nvSpPr>
        <p:spPr>
          <a:xfrm>
            <a:off x="335360" y="6329645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Ferdous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et al., 2012)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dirty="0" err="1">
                <a:latin typeface="Calibri" panose="020F0502020204030204" pitchFamily="34" charset="0"/>
                <a:cs typeface="Calibri" panose="020F0502020204030204" pitchFamily="34" charset="0"/>
              </a:rPr>
              <a:t>Biorender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, 2021)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A2A1D055-8EED-4D1D-8AAB-B0517AED8BC9}"/>
              </a:ext>
            </a:extLst>
          </p:cNvPr>
          <p:cNvSpPr txBox="1"/>
          <p:nvPr/>
        </p:nvSpPr>
        <p:spPr>
          <a:xfrm>
            <a:off x="277546" y="3007435"/>
            <a:ext cx="322445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Cuatro variedades de rosas</a:t>
            </a:r>
          </a:p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–CB – SB – BT </a:t>
            </a:r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8E10A68F-F09A-43CF-A129-3FEF44DC8EF0}"/>
              </a:ext>
            </a:extLst>
          </p:cNvPr>
          <p:cNvSpPr txBox="1"/>
          <p:nvPr/>
        </p:nvSpPr>
        <p:spPr>
          <a:xfrm>
            <a:off x="335360" y="3920458"/>
            <a:ext cx="3224454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por triplicado </a:t>
            </a:r>
          </a:p>
        </p:txBody>
      </p:sp>
    </p:spTree>
    <p:extLst>
      <p:ext uri="{BB962C8B-B14F-4D97-AF65-F5344CB8AC3E}">
        <p14:creationId xmlns:p14="http://schemas.microsoft.com/office/powerpoint/2010/main" val="201712642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METODOLOGÍA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7BF25D-785D-401A-94DF-E04181DC6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478147"/>
            <a:ext cx="8174678" cy="57222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EC6C33-2DE5-433B-87F3-ABAD2ED34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91"/>
          <a:stretch/>
        </p:blipFill>
        <p:spPr>
          <a:xfrm>
            <a:off x="-168696" y="528222"/>
            <a:ext cx="5735960" cy="580155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083FA3F-B322-4673-8796-91C40A7F8F99}"/>
              </a:ext>
            </a:extLst>
          </p:cNvPr>
          <p:cNvSpPr txBox="1"/>
          <p:nvPr/>
        </p:nvSpPr>
        <p:spPr>
          <a:xfrm>
            <a:off x="335360" y="6329645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</a:rPr>
              <a:t>(</a:t>
            </a:r>
            <a:r>
              <a:rPr lang="es-EC" dirty="0" err="1">
                <a:latin typeface="Calibri" panose="020F0502020204030204" pitchFamily="34" charset="0"/>
              </a:rPr>
              <a:t>Biorender</a:t>
            </a:r>
            <a:r>
              <a:rPr lang="es-EC" dirty="0">
                <a:latin typeface="Calibri" panose="020F0502020204030204" pitchFamily="34" charset="0"/>
              </a:rPr>
              <a:t>, 2021)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9AD83F06-E8BA-4007-A377-D44724C8293C}"/>
              </a:ext>
            </a:extLst>
          </p:cNvPr>
          <p:cNvSpPr txBox="1"/>
          <p:nvPr/>
        </p:nvSpPr>
        <p:spPr>
          <a:xfrm>
            <a:off x="3958432" y="2745438"/>
            <a:ext cx="1224136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UnitPro</a:t>
            </a:r>
            <a:endParaRPr lang="es-ES" altLang="ko-K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04D8B93A-272E-4339-8B37-C7F8B8281D72}"/>
              </a:ext>
            </a:extLst>
          </p:cNvPr>
          <p:cNvSpPr txBox="1"/>
          <p:nvPr/>
        </p:nvSpPr>
        <p:spPr>
          <a:xfrm>
            <a:off x="3935760" y="3210723"/>
            <a:ext cx="1224136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5-6</a:t>
            </a:r>
          </a:p>
          <a:p>
            <a:pPr algn="ctr"/>
            <a:endParaRPr lang="es-ES" altLang="ko-K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7-8</a:t>
            </a:r>
          </a:p>
        </p:txBody>
      </p:sp>
      <p:sp>
        <p:nvSpPr>
          <p:cNvPr id="10" name="TextBox 40">
            <a:extLst>
              <a:ext uri="{FF2B5EF4-FFF2-40B4-BE49-F238E27FC236}">
                <a16:creationId xmlns:a16="http://schemas.microsoft.com/office/drawing/2014/main" id="{B4AC0816-9172-4230-A2B6-0FC2B8727887}"/>
              </a:ext>
            </a:extLst>
          </p:cNvPr>
          <p:cNvSpPr txBox="1"/>
          <p:nvPr/>
        </p:nvSpPr>
        <p:spPr>
          <a:xfrm>
            <a:off x="3750915" y="4219870"/>
            <a:ext cx="1639170" cy="6515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Gradiente de temperatura </a:t>
            </a:r>
          </a:p>
        </p:txBody>
      </p:sp>
    </p:spTree>
    <p:extLst>
      <p:ext uri="{BB962C8B-B14F-4D97-AF65-F5344CB8AC3E}">
        <p14:creationId xmlns:p14="http://schemas.microsoft.com/office/powerpoint/2010/main" val="24094559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METODOLOGÍA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FADB2D-C575-4D9E-90AA-8FEBCFAF1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10" y="371106"/>
            <a:ext cx="9144019" cy="64008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35839E1-CE52-42B8-84C2-4D83D4DD6CB9}"/>
              </a:ext>
            </a:extLst>
          </p:cNvPr>
          <p:cNvSpPr txBox="1"/>
          <p:nvPr/>
        </p:nvSpPr>
        <p:spPr>
          <a:xfrm>
            <a:off x="335360" y="6329645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</a:rPr>
              <a:t>(</a:t>
            </a:r>
            <a:r>
              <a:rPr lang="es-EC" dirty="0" err="1">
                <a:latin typeface="Calibri" panose="020F0502020204030204" pitchFamily="34" charset="0"/>
              </a:rPr>
              <a:t>Biorender</a:t>
            </a:r>
            <a:r>
              <a:rPr lang="es-EC" dirty="0">
                <a:latin typeface="Calibri" panose="020F0502020204030204" pitchFamily="34" charset="0"/>
              </a:rPr>
              <a:t>, 2021)</a:t>
            </a:r>
          </a:p>
        </p:txBody>
      </p:sp>
      <p:sp>
        <p:nvSpPr>
          <p:cNvPr id="6" name="TextBox 40">
            <a:extLst>
              <a:ext uri="{FF2B5EF4-FFF2-40B4-BE49-F238E27FC236}">
                <a16:creationId xmlns:a16="http://schemas.microsoft.com/office/drawing/2014/main" id="{F973C751-9AEC-4B80-937B-BC186E54576A}"/>
              </a:ext>
            </a:extLst>
          </p:cNvPr>
          <p:cNvSpPr txBox="1"/>
          <p:nvPr/>
        </p:nvSpPr>
        <p:spPr>
          <a:xfrm>
            <a:off x="205449" y="1574213"/>
            <a:ext cx="188586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sgRNA por exón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D43152A9-BD88-436D-891C-5B9ECF506D7B}"/>
              </a:ext>
            </a:extLst>
          </p:cNvPr>
          <p:cNvSpPr txBox="1"/>
          <p:nvPr/>
        </p:nvSpPr>
        <p:spPr>
          <a:xfrm>
            <a:off x="204573" y="4819219"/>
            <a:ext cx="188586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1000" rIns="81000" rtlCol="0">
            <a:sp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Electroforesis</a:t>
            </a:r>
          </a:p>
        </p:txBody>
      </p:sp>
    </p:spTree>
    <p:extLst>
      <p:ext uri="{BB962C8B-B14F-4D97-AF65-F5344CB8AC3E}">
        <p14:creationId xmlns:p14="http://schemas.microsoft.com/office/powerpoint/2010/main" val="48411158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15754</TotalTime>
  <Words>1311</Words>
  <Application>Microsoft Office PowerPoint</Application>
  <PresentationFormat>Panorámica</PresentationFormat>
  <Paragraphs>267</Paragraphs>
  <Slides>20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Tema13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Vane Karla Gaona</cp:lastModifiedBy>
  <cp:revision>598</cp:revision>
  <dcterms:created xsi:type="dcterms:W3CDTF">2013-04-13T15:30:01Z</dcterms:created>
  <dcterms:modified xsi:type="dcterms:W3CDTF">2021-08-20T17:05:33Z</dcterms:modified>
</cp:coreProperties>
</file>