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4" r:id="rId1"/>
  </p:sldMasterIdLst>
  <p:sldIdLst>
    <p:sldId id="256" r:id="rId2"/>
    <p:sldId id="257" r:id="rId3"/>
    <p:sldId id="258" r:id="rId4"/>
    <p:sldId id="259" r:id="rId5"/>
    <p:sldId id="262" r:id="rId6"/>
    <p:sldId id="263" r:id="rId7"/>
    <p:sldId id="264" r:id="rId8"/>
    <p:sldId id="266" r:id="rId9"/>
    <p:sldId id="265" r:id="rId10"/>
    <p:sldId id="268" r:id="rId11"/>
    <p:sldId id="270" r:id="rId12"/>
    <p:sldId id="271" r:id="rId13"/>
    <p:sldId id="269" r:id="rId14"/>
    <p:sldId id="273" r:id="rId15"/>
    <p:sldId id="297" r:id="rId16"/>
    <p:sldId id="274" r:id="rId17"/>
    <p:sldId id="275" r:id="rId18"/>
    <p:sldId id="276" r:id="rId19"/>
    <p:sldId id="298" r:id="rId20"/>
    <p:sldId id="299" r:id="rId21"/>
    <p:sldId id="300" r:id="rId22"/>
    <p:sldId id="301" r:id="rId23"/>
    <p:sldId id="277" r:id="rId24"/>
    <p:sldId id="278" r:id="rId25"/>
    <p:sldId id="302" r:id="rId26"/>
    <p:sldId id="304" r:id="rId27"/>
    <p:sldId id="303" r:id="rId28"/>
    <p:sldId id="289" r:id="rId29"/>
    <p:sldId id="291" r:id="rId30"/>
    <p:sldId id="293" r:id="rId31"/>
    <p:sldId id="29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3" d="100"/>
          <a:sy n="73"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4CC42-896E-4611-B990-3A3F75403B6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00C3A41C-E589-4BE4-A74B-FBD488464718}">
      <dgm:prSet phldrT="[Texto]" custT="1"/>
      <dgm:spPr/>
      <dgm:t>
        <a:bodyPr/>
        <a:lstStyle/>
        <a:p>
          <a:r>
            <a:rPr lang="es-EC" sz="1800" dirty="0"/>
            <a:t> </a:t>
          </a:r>
        </a:p>
      </dgm:t>
    </dgm:pt>
    <dgm:pt modelId="{0E377DA1-E8CB-412D-8928-4590D82912AE}" type="parTrans" cxnId="{99E89E68-D1E5-4069-9239-277497D29E15}">
      <dgm:prSet/>
      <dgm:spPr/>
      <dgm:t>
        <a:bodyPr/>
        <a:lstStyle/>
        <a:p>
          <a:endParaRPr lang="es-EC" sz="1800"/>
        </a:p>
      </dgm:t>
    </dgm:pt>
    <dgm:pt modelId="{A5AD3A3B-7DEA-40DC-AB2C-467346424E21}" type="sibTrans" cxnId="{99E89E68-D1E5-4069-9239-277497D29E15}">
      <dgm:prSet/>
      <dgm:spPr/>
      <dgm:t>
        <a:bodyPr/>
        <a:lstStyle/>
        <a:p>
          <a:endParaRPr lang="es-EC" sz="1800"/>
        </a:p>
      </dgm:t>
    </dgm:pt>
    <dgm:pt modelId="{7B395CA8-8623-4952-9ABE-4FB54D743631}">
      <dgm:prSet phldrT="[Texto]" custT="1"/>
      <dgm:spPr/>
      <dgm:t>
        <a:bodyPr/>
        <a:lstStyle/>
        <a:p>
          <a:r>
            <a:rPr lang="es-EC" sz="1800" dirty="0"/>
            <a:t> </a:t>
          </a:r>
        </a:p>
      </dgm:t>
    </dgm:pt>
    <dgm:pt modelId="{8B9B7295-500A-4E15-A1E5-EFFAAB3DC923}" type="parTrans" cxnId="{5DC54E5A-1D4A-4FB6-B38F-4CC49F51A26B}">
      <dgm:prSet/>
      <dgm:spPr/>
      <dgm:t>
        <a:bodyPr/>
        <a:lstStyle/>
        <a:p>
          <a:endParaRPr lang="es-EC" sz="1800"/>
        </a:p>
      </dgm:t>
    </dgm:pt>
    <dgm:pt modelId="{3C8C4965-A96F-40AC-9EF1-E53C5750B835}" type="sibTrans" cxnId="{5DC54E5A-1D4A-4FB6-B38F-4CC49F51A26B}">
      <dgm:prSet/>
      <dgm:spPr/>
      <dgm:t>
        <a:bodyPr/>
        <a:lstStyle/>
        <a:p>
          <a:endParaRPr lang="es-EC" sz="1800"/>
        </a:p>
      </dgm:t>
    </dgm:pt>
    <dgm:pt modelId="{BFBD0017-F353-46DD-9955-BD0767EDDC8C}">
      <dgm:prSet phldrT="[Texto]" custT="1"/>
      <dgm:spPr/>
      <dgm:t>
        <a:bodyPr/>
        <a:lstStyle/>
        <a:p>
          <a:r>
            <a:rPr lang="es-EC" sz="1800" dirty="0"/>
            <a:t> </a:t>
          </a:r>
        </a:p>
      </dgm:t>
    </dgm:pt>
    <dgm:pt modelId="{61E57FE1-B0FE-4188-A396-C71861FD9E75}" type="parTrans" cxnId="{C7B834D2-F827-45A3-8EFF-E719FA977FE9}">
      <dgm:prSet/>
      <dgm:spPr/>
      <dgm:t>
        <a:bodyPr/>
        <a:lstStyle/>
        <a:p>
          <a:endParaRPr lang="es-EC" sz="1800"/>
        </a:p>
      </dgm:t>
    </dgm:pt>
    <dgm:pt modelId="{0A876C50-5212-4B73-BAC3-448132AB90AA}" type="sibTrans" cxnId="{C7B834D2-F827-45A3-8EFF-E719FA977FE9}">
      <dgm:prSet/>
      <dgm:spPr/>
      <dgm:t>
        <a:bodyPr/>
        <a:lstStyle/>
        <a:p>
          <a:endParaRPr lang="es-EC" sz="1800"/>
        </a:p>
      </dgm:t>
    </dgm:pt>
    <dgm:pt modelId="{A0267ADD-A6B0-4052-B705-55AB9009F41D}" type="pres">
      <dgm:prSet presAssocID="{4E34CC42-896E-4611-B990-3A3F75403B60}" presName="Name0" presStyleCnt="0">
        <dgm:presLayoutVars>
          <dgm:dir/>
          <dgm:resizeHandles val="exact"/>
        </dgm:presLayoutVars>
      </dgm:prSet>
      <dgm:spPr/>
    </dgm:pt>
    <dgm:pt modelId="{2F3E0715-E0DE-438C-A5C1-690E99BC8916}" type="pres">
      <dgm:prSet presAssocID="{00C3A41C-E589-4BE4-A74B-FBD488464718}" presName="composite" presStyleCnt="0"/>
      <dgm:spPr/>
    </dgm:pt>
    <dgm:pt modelId="{857AB717-A471-4B3E-9BE7-7490996A2ADF}" type="pres">
      <dgm:prSet presAssocID="{00C3A41C-E589-4BE4-A74B-FBD488464718}" presName="rect1" presStyleLbl="trAlignAcc1" presStyleIdx="0" presStyleCnt="3" custScaleX="144225" custScaleY="115081" custLinFactNeighborX="14620" custLinFactNeighborY="-4652">
        <dgm:presLayoutVars>
          <dgm:bulletEnabled val="1"/>
        </dgm:presLayoutVars>
      </dgm:prSet>
      <dgm:spPr/>
    </dgm:pt>
    <dgm:pt modelId="{3F17FB48-A073-47EC-B78E-CD743C476C28}" type="pres">
      <dgm:prSet presAssocID="{00C3A41C-E589-4BE4-A74B-FBD488464718}"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Torre de telefonía"/>
        </a:ext>
      </dgm:extLst>
    </dgm:pt>
    <dgm:pt modelId="{9DB699C8-4E1A-4873-BD64-4086BAE631D1}" type="pres">
      <dgm:prSet presAssocID="{A5AD3A3B-7DEA-40DC-AB2C-467346424E21}" presName="sibTrans" presStyleCnt="0"/>
      <dgm:spPr/>
    </dgm:pt>
    <dgm:pt modelId="{1DF143B8-D6B5-4286-95E0-E8386FF215C4}" type="pres">
      <dgm:prSet presAssocID="{7B395CA8-8623-4952-9ABE-4FB54D743631}" presName="composite" presStyleCnt="0"/>
      <dgm:spPr/>
    </dgm:pt>
    <dgm:pt modelId="{5A706A32-F2F4-43CD-AC12-DACAB89ADA1E}" type="pres">
      <dgm:prSet presAssocID="{7B395CA8-8623-4952-9ABE-4FB54D743631}" presName="rect1" presStyleLbl="trAlignAcc1" presStyleIdx="1" presStyleCnt="3" custScaleX="144225" custScaleY="129035" custLinFactNeighborX="14620" custLinFactNeighborY="-3973">
        <dgm:presLayoutVars>
          <dgm:bulletEnabled val="1"/>
        </dgm:presLayoutVars>
      </dgm:prSet>
      <dgm:spPr/>
    </dgm:pt>
    <dgm:pt modelId="{E2AD8BDA-443A-4D26-AA02-8AE707098739}" type="pres">
      <dgm:prSet presAssocID="{7B395CA8-8623-4952-9ABE-4FB54D743631}" presName="rect2" presStyleLbl="fgImgPlace1" presStyleIdx="1" presStyleCnt="3" custScaleX="177524" custScaleY="73108" custLinFactNeighborX="36420" custLinFactNeighborY="9927"/>
      <dgm:spPr>
        <a:blipFill rotWithShape="1">
          <a:blip xmlns:r="http://schemas.openxmlformats.org/officeDocument/2006/relationships" r:embed="rId3"/>
          <a:srcRect/>
          <a:stretch>
            <a:fillRect t="-24000" b="-24000"/>
          </a:stretch>
        </a:blipFill>
      </dgm:spPr>
    </dgm:pt>
    <dgm:pt modelId="{59A2AAC7-9940-40C1-8C90-9422C5E014C1}" type="pres">
      <dgm:prSet presAssocID="{3C8C4965-A96F-40AC-9EF1-E53C5750B835}" presName="sibTrans" presStyleCnt="0"/>
      <dgm:spPr/>
    </dgm:pt>
    <dgm:pt modelId="{9C49844B-18F3-4B6D-ABF6-10FE4C06F62E}" type="pres">
      <dgm:prSet presAssocID="{BFBD0017-F353-46DD-9955-BD0767EDDC8C}" presName="composite" presStyleCnt="0"/>
      <dgm:spPr/>
    </dgm:pt>
    <dgm:pt modelId="{62AF4C07-FCF7-4D54-AECA-234AE9DC7431}" type="pres">
      <dgm:prSet presAssocID="{BFBD0017-F353-46DD-9955-BD0767EDDC8C}" presName="rect1" presStyleLbl="trAlignAcc1" presStyleIdx="2" presStyleCnt="3" custScaleX="144225" custScaleY="111665" custLinFactNeighborX="14620" custLinFactNeighborY="-4652">
        <dgm:presLayoutVars>
          <dgm:bulletEnabled val="1"/>
        </dgm:presLayoutVars>
      </dgm:prSet>
      <dgm:spPr/>
    </dgm:pt>
    <dgm:pt modelId="{3BA5242F-666E-4820-9C9A-E9E94CC8B8E7}" type="pres">
      <dgm:prSet presAssocID="{BFBD0017-F353-46DD-9955-BD0767EDDC8C}" presName="rect2" presStyleLbl="fgImgPlace1" presStyleIdx="2" presStyleCnt="3" custScaleX="151914" custScaleY="82199" custLinFactNeighborX="39759" custLinFactNeighborY="12092"/>
      <dgm:spPr>
        <a:blipFill rotWithShape="1">
          <a:blip xmlns:r="http://schemas.openxmlformats.org/officeDocument/2006/relationships" r:embed="rId4"/>
          <a:srcRect/>
          <a:stretch>
            <a:fillRect t="-1000" b="-1000"/>
          </a:stretch>
        </a:blipFill>
      </dgm:spPr>
    </dgm:pt>
  </dgm:ptLst>
  <dgm:cxnLst>
    <dgm:cxn modelId="{C5263103-3182-4AF0-B822-5B899A2B114E}" type="presOf" srcId="{00C3A41C-E589-4BE4-A74B-FBD488464718}" destId="{857AB717-A471-4B3E-9BE7-7490996A2ADF}" srcOrd="0" destOrd="0" presId="urn:microsoft.com/office/officeart/2008/layout/PictureStrips"/>
    <dgm:cxn modelId="{99E89E68-D1E5-4069-9239-277497D29E15}" srcId="{4E34CC42-896E-4611-B990-3A3F75403B60}" destId="{00C3A41C-E589-4BE4-A74B-FBD488464718}" srcOrd="0" destOrd="0" parTransId="{0E377DA1-E8CB-412D-8928-4590D82912AE}" sibTransId="{A5AD3A3B-7DEA-40DC-AB2C-467346424E21}"/>
    <dgm:cxn modelId="{5DC54E5A-1D4A-4FB6-B38F-4CC49F51A26B}" srcId="{4E34CC42-896E-4611-B990-3A3F75403B60}" destId="{7B395CA8-8623-4952-9ABE-4FB54D743631}" srcOrd="1" destOrd="0" parTransId="{8B9B7295-500A-4E15-A1E5-EFFAAB3DC923}" sibTransId="{3C8C4965-A96F-40AC-9EF1-E53C5750B835}"/>
    <dgm:cxn modelId="{C7B834D2-F827-45A3-8EFF-E719FA977FE9}" srcId="{4E34CC42-896E-4611-B990-3A3F75403B60}" destId="{BFBD0017-F353-46DD-9955-BD0767EDDC8C}" srcOrd="2" destOrd="0" parTransId="{61E57FE1-B0FE-4188-A396-C71861FD9E75}" sibTransId="{0A876C50-5212-4B73-BAC3-448132AB90AA}"/>
    <dgm:cxn modelId="{5194CFDF-E7A2-444B-B61F-5FEAB584E888}" type="presOf" srcId="{7B395CA8-8623-4952-9ABE-4FB54D743631}" destId="{5A706A32-F2F4-43CD-AC12-DACAB89ADA1E}" srcOrd="0" destOrd="0" presId="urn:microsoft.com/office/officeart/2008/layout/PictureStrips"/>
    <dgm:cxn modelId="{DC84DBE3-9FCA-4F7A-984F-5657CDF619EE}" type="presOf" srcId="{4E34CC42-896E-4611-B990-3A3F75403B60}" destId="{A0267ADD-A6B0-4052-B705-55AB9009F41D}" srcOrd="0" destOrd="0" presId="urn:microsoft.com/office/officeart/2008/layout/PictureStrips"/>
    <dgm:cxn modelId="{D44CA2FE-7456-485D-936B-5EE2C6D8B2B0}" type="presOf" srcId="{BFBD0017-F353-46DD-9955-BD0767EDDC8C}" destId="{62AF4C07-FCF7-4D54-AECA-234AE9DC7431}" srcOrd="0" destOrd="0" presId="urn:microsoft.com/office/officeart/2008/layout/PictureStrips"/>
    <dgm:cxn modelId="{9AF00C96-25FF-46E4-AAFB-C9274937081C}" type="presParOf" srcId="{A0267ADD-A6B0-4052-B705-55AB9009F41D}" destId="{2F3E0715-E0DE-438C-A5C1-690E99BC8916}" srcOrd="0" destOrd="0" presId="urn:microsoft.com/office/officeart/2008/layout/PictureStrips"/>
    <dgm:cxn modelId="{16506572-021C-4066-9945-7D6AB13DF54D}" type="presParOf" srcId="{2F3E0715-E0DE-438C-A5C1-690E99BC8916}" destId="{857AB717-A471-4B3E-9BE7-7490996A2ADF}" srcOrd="0" destOrd="0" presId="urn:microsoft.com/office/officeart/2008/layout/PictureStrips"/>
    <dgm:cxn modelId="{4E71C2C1-566E-491A-AB59-0E95263B6701}" type="presParOf" srcId="{2F3E0715-E0DE-438C-A5C1-690E99BC8916}" destId="{3F17FB48-A073-47EC-B78E-CD743C476C28}" srcOrd="1" destOrd="0" presId="urn:microsoft.com/office/officeart/2008/layout/PictureStrips"/>
    <dgm:cxn modelId="{5A812038-BF6A-4953-A3EA-7AA4D356B5D4}" type="presParOf" srcId="{A0267ADD-A6B0-4052-B705-55AB9009F41D}" destId="{9DB699C8-4E1A-4873-BD64-4086BAE631D1}" srcOrd="1" destOrd="0" presId="urn:microsoft.com/office/officeart/2008/layout/PictureStrips"/>
    <dgm:cxn modelId="{43204ECC-611B-4B4D-A703-E989B90A8EC1}" type="presParOf" srcId="{A0267ADD-A6B0-4052-B705-55AB9009F41D}" destId="{1DF143B8-D6B5-4286-95E0-E8386FF215C4}" srcOrd="2" destOrd="0" presId="urn:microsoft.com/office/officeart/2008/layout/PictureStrips"/>
    <dgm:cxn modelId="{7444526D-0B4F-4666-B15F-C918D0784FC8}" type="presParOf" srcId="{1DF143B8-D6B5-4286-95E0-E8386FF215C4}" destId="{5A706A32-F2F4-43CD-AC12-DACAB89ADA1E}" srcOrd="0" destOrd="0" presId="urn:microsoft.com/office/officeart/2008/layout/PictureStrips"/>
    <dgm:cxn modelId="{BD81A144-F5CC-45E5-B868-5E586243CAA9}" type="presParOf" srcId="{1DF143B8-D6B5-4286-95E0-E8386FF215C4}" destId="{E2AD8BDA-443A-4D26-AA02-8AE707098739}" srcOrd="1" destOrd="0" presId="urn:microsoft.com/office/officeart/2008/layout/PictureStrips"/>
    <dgm:cxn modelId="{BD34E5F6-CFEA-4C38-9B30-17E6226086DB}" type="presParOf" srcId="{A0267ADD-A6B0-4052-B705-55AB9009F41D}" destId="{59A2AAC7-9940-40C1-8C90-9422C5E014C1}" srcOrd="3" destOrd="0" presId="urn:microsoft.com/office/officeart/2008/layout/PictureStrips"/>
    <dgm:cxn modelId="{AB14460F-4C74-44EB-8E86-7054D87DFD09}" type="presParOf" srcId="{A0267ADD-A6B0-4052-B705-55AB9009F41D}" destId="{9C49844B-18F3-4B6D-ABF6-10FE4C06F62E}" srcOrd="4" destOrd="0" presId="urn:microsoft.com/office/officeart/2008/layout/PictureStrips"/>
    <dgm:cxn modelId="{294BA6C9-F9DA-40C3-9ADD-51B89147BB6E}" type="presParOf" srcId="{9C49844B-18F3-4B6D-ABF6-10FE4C06F62E}" destId="{62AF4C07-FCF7-4D54-AECA-234AE9DC7431}" srcOrd="0" destOrd="0" presId="urn:microsoft.com/office/officeart/2008/layout/PictureStrips"/>
    <dgm:cxn modelId="{F6B7A227-19EB-4016-8C0E-5C2ADB7FFA45}" type="presParOf" srcId="{9C49844B-18F3-4B6D-ABF6-10FE4C06F62E}" destId="{3BA5242F-666E-4820-9C9A-E9E94CC8B8E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FF8A8-CB0C-4FF3-8FF4-D30705FAD336}" type="doc">
      <dgm:prSet loTypeId="urn:microsoft.com/office/officeart/2005/8/layout/default" loCatId="list" qsTypeId="urn:microsoft.com/office/officeart/2005/8/quickstyle/simple2" qsCatId="simple" csTypeId="urn:microsoft.com/office/officeart/2005/8/colors/accent5_1" csCatId="accent5" phldr="1"/>
      <dgm:spPr/>
      <dgm:t>
        <a:bodyPr/>
        <a:lstStyle/>
        <a:p>
          <a:endParaRPr lang="es-EC"/>
        </a:p>
      </dgm:t>
    </dgm:pt>
    <dgm:pt modelId="{129E7E8F-86C0-435D-BA5A-65EBA4BC03AE}">
      <dgm:prSet phldrT="[Texto]" custT="1"/>
      <dgm:spPr>
        <a:ln>
          <a:solidFill>
            <a:schemeClr val="accent2"/>
          </a:solidFill>
        </a:ln>
      </dgm:spPr>
      <dgm:t>
        <a:bodyPr anchor="ctr"/>
        <a:lstStyle/>
        <a:p>
          <a:pPr algn="ctr">
            <a:defRPr b="1"/>
          </a:pPr>
          <a:r>
            <a:rPr lang="es-EC" sz="1800" b="1"/>
            <a:t>General</a:t>
          </a:r>
          <a:endParaRPr lang="es-EC" sz="1800" b="1" dirty="0"/>
        </a:p>
      </dgm:t>
    </dgm:pt>
    <dgm:pt modelId="{20726A07-C244-4914-8D13-57EBBFB71900}" type="parTrans" cxnId="{6C804317-4A47-4263-9D7D-F276F65A6DA7}">
      <dgm:prSet/>
      <dgm:spPr/>
      <dgm:t>
        <a:bodyPr/>
        <a:lstStyle/>
        <a:p>
          <a:endParaRPr lang="es-EC" sz="2000">
            <a:solidFill>
              <a:schemeClr val="tx1"/>
            </a:solidFill>
          </a:endParaRPr>
        </a:p>
      </dgm:t>
    </dgm:pt>
    <dgm:pt modelId="{0FE1442D-9427-44B3-BEB8-2BF85C797EBE}" type="sibTrans" cxnId="{6C804317-4A47-4263-9D7D-F276F65A6DA7}">
      <dgm:prSet/>
      <dgm:spPr/>
      <dgm:t>
        <a:bodyPr/>
        <a:lstStyle/>
        <a:p>
          <a:endParaRPr lang="es-EC" sz="2000">
            <a:solidFill>
              <a:schemeClr val="tx1"/>
            </a:solidFill>
          </a:endParaRPr>
        </a:p>
      </dgm:t>
    </dgm:pt>
    <dgm:pt modelId="{8287C16A-FC3A-4659-B39E-F9DC1E851A26}">
      <dgm:prSet phldrT="[Texto]" custT="1"/>
      <dgm:spPr>
        <a:ln>
          <a:solidFill>
            <a:schemeClr val="accent2"/>
          </a:solidFill>
        </a:ln>
      </dgm:spPr>
      <dgm:t>
        <a:bodyPr anchor="ctr"/>
        <a:lstStyle/>
        <a:p>
          <a:pPr algn="ctr">
            <a:buNone/>
            <a:defRPr b="1"/>
          </a:pPr>
          <a:r>
            <a:rPr lang="es-EC" sz="1600" b="1" dirty="0"/>
            <a:t>Específicos</a:t>
          </a:r>
        </a:p>
      </dgm:t>
    </dgm:pt>
    <dgm:pt modelId="{3E336128-4B60-4CB0-918D-38C1E513E2B3}" type="parTrans" cxnId="{F10EAA5E-F3D8-456D-B7B3-D20A05B0477E}">
      <dgm:prSet/>
      <dgm:spPr/>
      <dgm:t>
        <a:bodyPr/>
        <a:lstStyle/>
        <a:p>
          <a:endParaRPr lang="es-EC" sz="2000">
            <a:solidFill>
              <a:schemeClr val="tx1"/>
            </a:solidFill>
          </a:endParaRPr>
        </a:p>
      </dgm:t>
    </dgm:pt>
    <dgm:pt modelId="{100519FF-FAF5-43AB-8651-93A950874210}" type="sibTrans" cxnId="{F10EAA5E-F3D8-456D-B7B3-D20A05B0477E}">
      <dgm:prSet/>
      <dgm:spPr/>
      <dgm:t>
        <a:bodyPr/>
        <a:lstStyle/>
        <a:p>
          <a:endParaRPr lang="es-EC" sz="2000">
            <a:solidFill>
              <a:schemeClr val="tx1"/>
            </a:solidFill>
          </a:endParaRPr>
        </a:p>
      </dgm:t>
    </dgm:pt>
    <dgm:pt modelId="{2CB2F8A5-06F4-49D7-B021-6675D2FCA95C}">
      <dgm:prSet phldrT="[Texto]" custT="1"/>
      <dgm:spPr>
        <a:ln>
          <a:solidFill>
            <a:schemeClr val="accent2"/>
          </a:solidFill>
        </a:ln>
      </dgm:spPr>
      <dgm:t>
        <a:bodyPr anchor="ctr"/>
        <a:lstStyle/>
        <a:p>
          <a:pPr algn="just">
            <a:buFont typeface="Arial" panose="020B0604020202020204" pitchFamily="34" charset="0"/>
            <a:buChar char="•"/>
          </a:pPr>
          <a:r>
            <a:rPr lang="es-ES" sz="1600" b="0" dirty="0"/>
            <a:t>Presentar los conceptos básicos y definiciones de códigos polares usados en 5G.</a:t>
          </a:r>
          <a:endParaRPr lang="es-EC" sz="1600" b="0" dirty="0"/>
        </a:p>
      </dgm:t>
    </dgm:pt>
    <dgm:pt modelId="{F64454A4-C6DF-447F-B013-0A35A7C3B5C7}" type="parTrans" cxnId="{0E637921-A326-4ADB-B1B9-8DEABA135701}">
      <dgm:prSet/>
      <dgm:spPr/>
      <dgm:t>
        <a:bodyPr/>
        <a:lstStyle/>
        <a:p>
          <a:endParaRPr lang="es-EC" sz="2000">
            <a:solidFill>
              <a:schemeClr val="tx1"/>
            </a:solidFill>
          </a:endParaRPr>
        </a:p>
      </dgm:t>
    </dgm:pt>
    <dgm:pt modelId="{BE9797B1-E235-413E-90C2-60A798EFBB45}" type="sibTrans" cxnId="{0E637921-A326-4ADB-B1B9-8DEABA135701}">
      <dgm:prSet/>
      <dgm:spPr/>
      <dgm:t>
        <a:bodyPr/>
        <a:lstStyle/>
        <a:p>
          <a:endParaRPr lang="es-EC" sz="2000">
            <a:solidFill>
              <a:schemeClr val="tx1"/>
            </a:solidFill>
          </a:endParaRPr>
        </a:p>
      </dgm:t>
    </dgm:pt>
    <dgm:pt modelId="{053A9512-CAA0-4602-8F11-83C038A9EB9A}">
      <dgm:prSet phldrT="[Texto]" custT="1"/>
      <dgm:spPr>
        <a:ln>
          <a:solidFill>
            <a:schemeClr val="accent2"/>
          </a:solidFill>
        </a:ln>
      </dgm:spPr>
      <dgm:t>
        <a:bodyPr anchor="ctr"/>
        <a:lstStyle/>
        <a:p>
          <a:pPr algn="l"/>
          <a:r>
            <a:rPr lang="es-EC" sz="1800" dirty="0"/>
            <a:t>Evaluar el Rendimiento de Códigos Polares utilizados en los sistemas celulares de quinta generación</a:t>
          </a:r>
        </a:p>
      </dgm:t>
    </dgm:pt>
    <dgm:pt modelId="{1F063E15-3B4B-4EE8-9544-39B602FF5DDF}" type="sibTrans" cxnId="{5B366182-165B-46D0-A54C-C3EDE0978CDD}">
      <dgm:prSet/>
      <dgm:spPr/>
      <dgm:t>
        <a:bodyPr/>
        <a:lstStyle/>
        <a:p>
          <a:endParaRPr lang="es-EC" sz="2000">
            <a:solidFill>
              <a:schemeClr val="tx1"/>
            </a:solidFill>
          </a:endParaRPr>
        </a:p>
      </dgm:t>
    </dgm:pt>
    <dgm:pt modelId="{93E254DA-C1BE-467F-BB9A-442BC44A2512}" type="parTrans" cxnId="{5B366182-165B-46D0-A54C-C3EDE0978CDD}">
      <dgm:prSet/>
      <dgm:spPr/>
      <dgm:t>
        <a:bodyPr/>
        <a:lstStyle/>
        <a:p>
          <a:endParaRPr lang="es-EC" sz="2000">
            <a:solidFill>
              <a:schemeClr val="tx1"/>
            </a:solidFill>
          </a:endParaRPr>
        </a:p>
      </dgm:t>
    </dgm:pt>
    <dgm:pt modelId="{7C478392-5A21-4E39-8E39-023D5A1DEC9B}">
      <dgm:prSet custT="1"/>
      <dgm:spPr/>
      <dgm:t>
        <a:bodyPr/>
        <a:lstStyle/>
        <a:p>
          <a:pPr algn="just">
            <a:buFont typeface="Arial" panose="020B0604020202020204" pitchFamily="34" charset="0"/>
            <a:buChar char="•"/>
          </a:pPr>
          <a:r>
            <a:rPr lang="es-ES" sz="1600" b="0" dirty="0"/>
            <a:t>Proponer algoritmos de codificación mediante la polarización del método polarización del canal.</a:t>
          </a:r>
          <a:endParaRPr lang="es-EC" sz="1600" b="0" dirty="0"/>
        </a:p>
      </dgm:t>
    </dgm:pt>
    <dgm:pt modelId="{B86752CC-86DF-4448-B9BE-4A6319249016}" type="parTrans" cxnId="{BC4DB8C3-C00F-405A-9329-FCEC4A075946}">
      <dgm:prSet/>
      <dgm:spPr/>
      <dgm:t>
        <a:bodyPr/>
        <a:lstStyle/>
        <a:p>
          <a:endParaRPr lang="es-EC"/>
        </a:p>
      </dgm:t>
    </dgm:pt>
    <dgm:pt modelId="{68916080-7C3E-43CC-A369-15884E37B9D5}" type="sibTrans" cxnId="{BC4DB8C3-C00F-405A-9329-FCEC4A075946}">
      <dgm:prSet/>
      <dgm:spPr/>
      <dgm:t>
        <a:bodyPr/>
        <a:lstStyle/>
        <a:p>
          <a:endParaRPr lang="es-EC"/>
        </a:p>
      </dgm:t>
    </dgm:pt>
    <dgm:pt modelId="{20D54771-883C-4B59-8E9C-7A3520734FDC}">
      <dgm:prSet custT="1"/>
      <dgm:spPr/>
      <dgm:t>
        <a:bodyPr/>
        <a:lstStyle/>
        <a:p>
          <a:pPr algn="just">
            <a:buFont typeface="Arial" panose="020B0604020202020204" pitchFamily="34" charset="0"/>
            <a:buChar char="•"/>
          </a:pPr>
          <a:r>
            <a:rPr lang="es-ES" sz="1600" b="0" dirty="0"/>
            <a:t>Desarrollar algoritmos de decodificación: cancelación sucesiva (SC) y lista de cancelaciones sucesivas (SCL).</a:t>
          </a:r>
          <a:endParaRPr lang="es-EC" sz="1600" b="0" dirty="0"/>
        </a:p>
      </dgm:t>
    </dgm:pt>
    <dgm:pt modelId="{98BEF405-BFD4-407E-9C2C-EC60B591081F}" type="parTrans" cxnId="{1CDBDC2E-FCAF-42B0-B08C-7AB391754B8A}">
      <dgm:prSet/>
      <dgm:spPr/>
      <dgm:t>
        <a:bodyPr/>
        <a:lstStyle/>
        <a:p>
          <a:endParaRPr lang="es-EC"/>
        </a:p>
      </dgm:t>
    </dgm:pt>
    <dgm:pt modelId="{687C8643-160B-4584-856D-36238BACC75E}" type="sibTrans" cxnId="{1CDBDC2E-FCAF-42B0-B08C-7AB391754B8A}">
      <dgm:prSet/>
      <dgm:spPr/>
      <dgm:t>
        <a:bodyPr/>
        <a:lstStyle/>
        <a:p>
          <a:endParaRPr lang="es-EC"/>
        </a:p>
      </dgm:t>
    </dgm:pt>
    <dgm:pt modelId="{86D1108E-7176-46DC-A8CB-A9C37F790473}">
      <dgm:prSet custT="1"/>
      <dgm:spPr/>
      <dgm:t>
        <a:bodyPr/>
        <a:lstStyle/>
        <a:p>
          <a:pPr algn="just">
            <a:buFont typeface="Arial" panose="020B0604020202020204" pitchFamily="34" charset="0"/>
            <a:buChar char="•"/>
          </a:pPr>
          <a:r>
            <a:rPr lang="es-ES" sz="1600" b="0" dirty="0"/>
            <a:t>Evaluar el desempeño de los códigos polares desarrollados y comparar con las funciones propuestas por Matlab.</a:t>
          </a:r>
          <a:endParaRPr lang="es-EC" sz="1600" b="0" dirty="0"/>
        </a:p>
      </dgm:t>
    </dgm:pt>
    <dgm:pt modelId="{8D72083D-83F2-421D-92E4-82D1F26169D7}" type="parTrans" cxnId="{93348E63-EF7B-4F7B-B3E7-BB7910C75CB6}">
      <dgm:prSet/>
      <dgm:spPr/>
      <dgm:t>
        <a:bodyPr/>
        <a:lstStyle/>
        <a:p>
          <a:endParaRPr lang="es-EC"/>
        </a:p>
      </dgm:t>
    </dgm:pt>
    <dgm:pt modelId="{4BB36FB1-B17F-4138-8214-C161C87E4908}" type="sibTrans" cxnId="{93348E63-EF7B-4F7B-B3E7-BB7910C75CB6}">
      <dgm:prSet/>
      <dgm:spPr/>
      <dgm:t>
        <a:bodyPr/>
        <a:lstStyle/>
        <a:p>
          <a:endParaRPr lang="es-EC"/>
        </a:p>
      </dgm:t>
    </dgm:pt>
    <dgm:pt modelId="{4C2C8E25-533B-4D2C-A509-D20C407B981B}">
      <dgm:prSet custT="1"/>
      <dgm:spPr/>
      <dgm:t>
        <a:bodyPr/>
        <a:lstStyle/>
        <a:p>
          <a:pPr algn="just">
            <a:buFont typeface="Arial" panose="020B0604020202020204" pitchFamily="34" charset="0"/>
            <a:buChar char="•"/>
          </a:pPr>
          <a:endParaRPr lang="es-EC" sz="1600" b="0"/>
        </a:p>
      </dgm:t>
    </dgm:pt>
    <dgm:pt modelId="{A4E40275-8079-4C39-B9BC-0A23B85C50CA}" type="parTrans" cxnId="{5C58F4A3-50AD-4C61-AA01-CCB1E0819184}">
      <dgm:prSet/>
      <dgm:spPr/>
      <dgm:t>
        <a:bodyPr/>
        <a:lstStyle/>
        <a:p>
          <a:endParaRPr lang="es-EC"/>
        </a:p>
      </dgm:t>
    </dgm:pt>
    <dgm:pt modelId="{10D67207-E294-42BE-A304-7253D6B7A11D}" type="sibTrans" cxnId="{5C58F4A3-50AD-4C61-AA01-CCB1E0819184}">
      <dgm:prSet/>
      <dgm:spPr/>
      <dgm:t>
        <a:bodyPr/>
        <a:lstStyle/>
        <a:p>
          <a:endParaRPr lang="es-EC"/>
        </a:p>
      </dgm:t>
    </dgm:pt>
    <dgm:pt modelId="{F967182D-6A2E-449B-9406-5F60D5268909}" type="pres">
      <dgm:prSet presAssocID="{147FF8A8-CB0C-4FF3-8FF4-D30705FAD336}" presName="diagram" presStyleCnt="0">
        <dgm:presLayoutVars>
          <dgm:dir/>
          <dgm:resizeHandles val="exact"/>
        </dgm:presLayoutVars>
      </dgm:prSet>
      <dgm:spPr/>
    </dgm:pt>
    <dgm:pt modelId="{65CC232F-828B-4718-BB27-6E9C412112A6}" type="pres">
      <dgm:prSet presAssocID="{129E7E8F-86C0-435D-BA5A-65EBA4BC03AE}" presName="node" presStyleLbl="node1" presStyleIdx="0" presStyleCnt="2" custScaleY="61759">
        <dgm:presLayoutVars>
          <dgm:bulletEnabled val="1"/>
        </dgm:presLayoutVars>
      </dgm:prSet>
      <dgm:spPr/>
    </dgm:pt>
    <dgm:pt modelId="{4F05B314-4002-4F10-813D-A5973A4032E7}" type="pres">
      <dgm:prSet presAssocID="{0FE1442D-9427-44B3-BEB8-2BF85C797EBE}" presName="sibTrans" presStyleCnt="0"/>
      <dgm:spPr/>
    </dgm:pt>
    <dgm:pt modelId="{90205B6C-BF95-43F1-9805-C068DB16CF00}" type="pres">
      <dgm:prSet presAssocID="{8287C16A-FC3A-4659-B39E-F9DC1E851A26}" presName="node" presStyleLbl="node1" presStyleIdx="1" presStyleCnt="2" custScaleY="150155">
        <dgm:presLayoutVars>
          <dgm:bulletEnabled val="1"/>
        </dgm:presLayoutVars>
      </dgm:prSet>
      <dgm:spPr/>
    </dgm:pt>
  </dgm:ptLst>
  <dgm:cxnLst>
    <dgm:cxn modelId="{6C804317-4A47-4263-9D7D-F276F65A6DA7}" srcId="{147FF8A8-CB0C-4FF3-8FF4-D30705FAD336}" destId="{129E7E8F-86C0-435D-BA5A-65EBA4BC03AE}" srcOrd="0" destOrd="0" parTransId="{20726A07-C244-4914-8D13-57EBBFB71900}" sibTransId="{0FE1442D-9427-44B3-BEB8-2BF85C797EBE}"/>
    <dgm:cxn modelId="{A45C2F20-71D7-48D4-B7CD-1A95506BB6B7}" type="presOf" srcId="{147FF8A8-CB0C-4FF3-8FF4-D30705FAD336}" destId="{F967182D-6A2E-449B-9406-5F60D5268909}" srcOrd="0" destOrd="0" presId="urn:microsoft.com/office/officeart/2005/8/layout/default"/>
    <dgm:cxn modelId="{0E637921-A326-4ADB-B1B9-8DEABA135701}" srcId="{8287C16A-FC3A-4659-B39E-F9DC1E851A26}" destId="{2CB2F8A5-06F4-49D7-B021-6675D2FCA95C}" srcOrd="0" destOrd="0" parTransId="{F64454A4-C6DF-447F-B013-0A35A7C3B5C7}" sibTransId="{BE9797B1-E235-413E-90C2-60A798EFBB45}"/>
    <dgm:cxn modelId="{9EA7AA27-98D6-4B08-97CB-05EC6336D5A4}" type="presOf" srcId="{2CB2F8A5-06F4-49D7-B021-6675D2FCA95C}" destId="{90205B6C-BF95-43F1-9805-C068DB16CF00}" srcOrd="0" destOrd="1" presId="urn:microsoft.com/office/officeart/2005/8/layout/default"/>
    <dgm:cxn modelId="{1CDBDC2E-FCAF-42B0-B08C-7AB391754B8A}" srcId="{8287C16A-FC3A-4659-B39E-F9DC1E851A26}" destId="{20D54771-883C-4B59-8E9C-7A3520734FDC}" srcOrd="2" destOrd="0" parTransId="{98BEF405-BFD4-407E-9C2C-EC60B591081F}" sibTransId="{687C8643-160B-4584-856D-36238BACC75E}"/>
    <dgm:cxn modelId="{F10EAA5E-F3D8-456D-B7B3-D20A05B0477E}" srcId="{147FF8A8-CB0C-4FF3-8FF4-D30705FAD336}" destId="{8287C16A-FC3A-4659-B39E-F9DC1E851A26}" srcOrd="1" destOrd="0" parTransId="{3E336128-4B60-4CB0-918D-38C1E513E2B3}" sibTransId="{100519FF-FAF5-43AB-8651-93A950874210}"/>
    <dgm:cxn modelId="{FFA16F62-6394-482F-B5A3-AE22E4EA3C82}" type="presOf" srcId="{4C2C8E25-533B-4D2C-A509-D20C407B981B}" destId="{90205B6C-BF95-43F1-9805-C068DB16CF00}" srcOrd="0" destOrd="5" presId="urn:microsoft.com/office/officeart/2005/8/layout/default"/>
    <dgm:cxn modelId="{AA3DC262-541B-45DE-8552-16894897809D}" type="presOf" srcId="{20D54771-883C-4B59-8E9C-7A3520734FDC}" destId="{90205B6C-BF95-43F1-9805-C068DB16CF00}" srcOrd="0" destOrd="3" presId="urn:microsoft.com/office/officeart/2005/8/layout/default"/>
    <dgm:cxn modelId="{E158D842-9FD3-46DE-A028-989EEA0F8D4D}" type="presOf" srcId="{129E7E8F-86C0-435D-BA5A-65EBA4BC03AE}" destId="{65CC232F-828B-4718-BB27-6E9C412112A6}" srcOrd="0" destOrd="0" presId="urn:microsoft.com/office/officeart/2005/8/layout/default"/>
    <dgm:cxn modelId="{93348E63-EF7B-4F7B-B3E7-BB7910C75CB6}" srcId="{8287C16A-FC3A-4659-B39E-F9DC1E851A26}" destId="{86D1108E-7176-46DC-A8CB-A9C37F790473}" srcOrd="3" destOrd="0" parTransId="{8D72083D-83F2-421D-92E4-82D1F26169D7}" sibTransId="{4BB36FB1-B17F-4138-8214-C161C87E4908}"/>
    <dgm:cxn modelId="{B3DDCF49-AC02-4EE5-811F-DCE1409A224B}" type="presOf" srcId="{7C478392-5A21-4E39-8E39-023D5A1DEC9B}" destId="{90205B6C-BF95-43F1-9805-C068DB16CF00}" srcOrd="0" destOrd="2" presId="urn:microsoft.com/office/officeart/2005/8/layout/default"/>
    <dgm:cxn modelId="{5482324D-AFD8-4C98-87A4-05587AB2AAE8}" type="presOf" srcId="{86D1108E-7176-46DC-A8CB-A9C37F790473}" destId="{90205B6C-BF95-43F1-9805-C068DB16CF00}" srcOrd="0" destOrd="4" presId="urn:microsoft.com/office/officeart/2005/8/layout/default"/>
    <dgm:cxn modelId="{5715327D-6281-41B3-9AA8-18F75DC72A98}" type="presOf" srcId="{8287C16A-FC3A-4659-B39E-F9DC1E851A26}" destId="{90205B6C-BF95-43F1-9805-C068DB16CF00}" srcOrd="0" destOrd="0" presId="urn:microsoft.com/office/officeart/2005/8/layout/default"/>
    <dgm:cxn modelId="{5B366182-165B-46D0-A54C-C3EDE0978CDD}" srcId="{129E7E8F-86C0-435D-BA5A-65EBA4BC03AE}" destId="{053A9512-CAA0-4602-8F11-83C038A9EB9A}" srcOrd="0" destOrd="0" parTransId="{93E254DA-C1BE-467F-BB9A-442BC44A2512}" sibTransId="{1F063E15-3B4B-4EE8-9544-39B602FF5DDF}"/>
    <dgm:cxn modelId="{5C58F4A3-50AD-4C61-AA01-CCB1E0819184}" srcId="{8287C16A-FC3A-4659-B39E-F9DC1E851A26}" destId="{4C2C8E25-533B-4D2C-A509-D20C407B981B}" srcOrd="4" destOrd="0" parTransId="{A4E40275-8079-4C39-B9BC-0A23B85C50CA}" sibTransId="{10D67207-E294-42BE-A304-7253D6B7A11D}"/>
    <dgm:cxn modelId="{C977B7BF-A687-497D-9538-15EBCEF42327}" type="presOf" srcId="{053A9512-CAA0-4602-8F11-83C038A9EB9A}" destId="{65CC232F-828B-4718-BB27-6E9C412112A6}" srcOrd="0" destOrd="1" presId="urn:microsoft.com/office/officeart/2005/8/layout/default"/>
    <dgm:cxn modelId="{BC4DB8C3-C00F-405A-9329-FCEC4A075946}" srcId="{8287C16A-FC3A-4659-B39E-F9DC1E851A26}" destId="{7C478392-5A21-4E39-8E39-023D5A1DEC9B}" srcOrd="1" destOrd="0" parTransId="{B86752CC-86DF-4448-B9BE-4A6319249016}" sibTransId="{68916080-7C3E-43CC-A369-15884E37B9D5}"/>
    <dgm:cxn modelId="{24DA529C-F346-4473-9638-28CF4AEA50B4}" type="presParOf" srcId="{F967182D-6A2E-449B-9406-5F60D5268909}" destId="{65CC232F-828B-4718-BB27-6E9C412112A6}" srcOrd="0" destOrd="0" presId="urn:microsoft.com/office/officeart/2005/8/layout/default"/>
    <dgm:cxn modelId="{F2482585-600D-47D5-A730-1554947A389B}" type="presParOf" srcId="{F967182D-6A2E-449B-9406-5F60D5268909}" destId="{4F05B314-4002-4F10-813D-A5973A4032E7}" srcOrd="1" destOrd="0" presId="urn:microsoft.com/office/officeart/2005/8/layout/default"/>
    <dgm:cxn modelId="{AC954DA4-DE9B-45C5-BAE3-21A59416A4ED}" type="presParOf" srcId="{F967182D-6A2E-449B-9406-5F60D5268909}" destId="{90205B6C-BF95-43F1-9805-C068DB16CF0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Lst>
  <dgm:cxnLst>
    <dgm:cxn modelId="{4D2C300F-F77F-4E76-B028-1F33C1CCF0C8}" type="presOf" srcId="{919D2BC1-9A2D-42EC-8912-37E896B687F6}" destId="{99318AEB-62C6-4B30-B341-58A7B3458306}"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Lst>
  <dgm:cxnLst>
    <dgm:cxn modelId="{4D2C300F-F77F-4E76-B028-1F33C1CCF0C8}" type="presOf" srcId="{919D2BC1-9A2D-42EC-8912-37E896B687F6}" destId="{99318AEB-62C6-4B30-B341-58A7B3458306}"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Lst>
  <dgm:cxnLst>
    <dgm:cxn modelId="{4D2C300F-F77F-4E76-B028-1F33C1CCF0C8}" type="presOf" srcId="{919D2BC1-9A2D-42EC-8912-37E896B687F6}" destId="{99318AEB-62C6-4B30-B341-58A7B3458306}"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Lst>
  <dgm:cxnLst>
    <dgm:cxn modelId="{4D2C300F-F77F-4E76-B028-1F33C1CCF0C8}" type="presOf" srcId="{919D2BC1-9A2D-42EC-8912-37E896B687F6}" destId="{99318AEB-62C6-4B30-B341-58A7B3458306}"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EDEB8D0-A85D-4980-A211-34F6597EBC26}">
      <dgm:prSet phldrT="[Texto]" custT="1"/>
      <dgm:spPr/>
      <dgm:t>
        <a:bodyPr/>
        <a:lstStyle/>
        <a:p>
          <a:r>
            <a:rPr lang="es-ES" sz="1800" dirty="0"/>
            <a:t>Se presentó los conceptos que se utiliza en el proceso de construcción y codificación, propuesto por </a:t>
          </a:r>
          <a:r>
            <a:rPr lang="es-ES" sz="1800" dirty="0" err="1"/>
            <a:t>Erdal</a:t>
          </a:r>
          <a:r>
            <a:rPr lang="es-ES" sz="1800" dirty="0"/>
            <a:t> </a:t>
          </a:r>
          <a:r>
            <a:rPr lang="es-ES" sz="1800" dirty="0" err="1"/>
            <a:t>Arikan</a:t>
          </a:r>
          <a:r>
            <a:rPr lang="es-ES" sz="1800" dirty="0"/>
            <a:t> con varios métodos de decodificación polar propuesto por varios autores. </a:t>
          </a:r>
          <a:endParaRPr lang="es-EC" sz="1800" dirty="0"/>
        </a:p>
      </dgm:t>
    </dgm:pt>
    <dgm:pt modelId="{8EBC08C3-EB8B-4095-8961-8E51C9F1AC6E}" type="parTrans" cxnId="{545D73BE-3F67-4511-8256-CFFA4D257519}">
      <dgm:prSet/>
      <dgm:spPr/>
      <dgm:t>
        <a:bodyPr/>
        <a:lstStyle/>
        <a:p>
          <a:endParaRPr lang="es-EC"/>
        </a:p>
      </dgm:t>
    </dgm:pt>
    <dgm:pt modelId="{2E320424-45EB-4D2B-91E4-85532A3CD4BB}" type="sibTrans" cxnId="{545D73BE-3F67-4511-8256-CFFA4D257519}">
      <dgm:prSet/>
      <dgm:spPr/>
      <dgm:t>
        <a:bodyPr/>
        <a:lstStyle/>
        <a:p>
          <a:endParaRPr lang="es-EC"/>
        </a:p>
      </dgm:t>
    </dgm:pt>
    <dgm:pt modelId="{232D244D-6C6C-4E66-80F2-6CEB866C38C3}">
      <dgm:prSet phldrT="[Texto]" custT="1"/>
      <dgm:spPr/>
      <dgm:t>
        <a:bodyPr/>
        <a:lstStyle/>
        <a:p>
          <a:r>
            <a:rPr lang="es-ES" sz="1800"/>
            <a:t>Se </a:t>
          </a:r>
          <a:r>
            <a:rPr lang="es-ES" sz="1800" dirty="0"/>
            <a:t>analizó un método conocido como polarización de canal que proporciona un esquema de baja complejidad para construir canales polarizados para el escenario </a:t>
          </a:r>
          <a:r>
            <a:rPr lang="es-ES" sz="1800" dirty="0" err="1"/>
            <a:t>eMBB</a:t>
          </a:r>
          <a:r>
            <a:rPr lang="es-ES" sz="1800" dirty="0"/>
            <a:t> de 5G.</a:t>
          </a:r>
          <a:endParaRPr lang="es-EC" sz="1800" dirty="0"/>
        </a:p>
      </dgm:t>
    </dgm:pt>
    <dgm:pt modelId="{88004F1F-DD4C-48EB-A701-5EEC1E067CA9}" type="parTrans" cxnId="{323C1E4F-4A4A-49F8-9172-0E291C62B775}">
      <dgm:prSet/>
      <dgm:spPr/>
      <dgm:t>
        <a:bodyPr/>
        <a:lstStyle/>
        <a:p>
          <a:endParaRPr lang="es-EC"/>
        </a:p>
      </dgm:t>
    </dgm:pt>
    <dgm:pt modelId="{8112DBE7-FF1E-41C2-94DC-17C7230FA1FB}" type="sibTrans" cxnId="{323C1E4F-4A4A-49F8-9172-0E291C62B775}">
      <dgm:prSet/>
      <dgm:spPr/>
      <dgm:t>
        <a:bodyPr/>
        <a:lstStyle/>
        <a:p>
          <a:endParaRPr lang="es-EC"/>
        </a:p>
      </dgm:t>
    </dgm:pt>
    <dgm:pt modelId="{DF2F07E2-C2E5-45B7-AE91-0CF46C190A35}">
      <dgm:prSet phldrT="[Texto]" custT="1"/>
      <dgm:spPr/>
      <dgm:t>
        <a:bodyPr/>
        <a:lstStyle/>
        <a:p>
          <a:r>
            <a:rPr lang="es-ES" sz="1800" dirty="0"/>
            <a:t>Se simuló un sistema donde permitió observar el desempeño de la codificación polar a diferentes tasas de codificación donde se observó el rendimiento que tiene el decodificador SCL frente al decodificador SC. </a:t>
          </a:r>
          <a:endParaRPr lang="es-EC" sz="1800" dirty="0"/>
        </a:p>
      </dgm:t>
    </dgm:pt>
    <dgm:pt modelId="{734D68CA-7A0C-48B6-A627-62DC922EB985}" type="parTrans" cxnId="{2748BB80-AEF2-43C2-9CF4-7713B9BE8F28}">
      <dgm:prSet/>
      <dgm:spPr/>
      <dgm:t>
        <a:bodyPr/>
        <a:lstStyle/>
        <a:p>
          <a:endParaRPr lang="es-EC"/>
        </a:p>
      </dgm:t>
    </dgm:pt>
    <dgm:pt modelId="{E50A8C6B-81FC-48D3-A985-E0435530C3BD}" type="sibTrans" cxnId="{2748BB80-AEF2-43C2-9CF4-7713B9BE8F28}">
      <dgm:prSet/>
      <dgm:spPr/>
      <dgm:t>
        <a:bodyPr/>
        <a:lstStyle/>
        <a:p>
          <a:endParaRPr lang="es-EC"/>
        </a:p>
      </dgm:t>
    </dgm:pt>
    <dgm:pt modelId="{6F8576D9-7F0B-4D77-A560-A840443010A1}">
      <dgm:prSet phldrT="[Texto]" custT="1"/>
      <dgm:spPr/>
      <dgm:t>
        <a:bodyPr/>
        <a:lstStyle/>
        <a:p>
          <a:r>
            <a:rPr lang="es-ES" sz="1800" dirty="0"/>
            <a:t>El decodificador SCL asistido por CRC tiene una mejora de rendimiento de 0,5 dB sobre el decodificador SCL ya que se sabe que los esquemas CRC ampliamente utilizados en esquemas 3GPP mejoran el desempeño resultante que los esquemas básicos.</a:t>
          </a:r>
          <a:endParaRPr lang="es-EC" sz="1800" dirty="0"/>
        </a:p>
      </dgm:t>
    </dgm:pt>
    <dgm:pt modelId="{054597A9-FC71-43A1-AD2F-27B1C1CCB9CC}" type="parTrans" cxnId="{D73569CC-5B73-40B9-8E91-F2675A327B45}">
      <dgm:prSet/>
      <dgm:spPr/>
      <dgm:t>
        <a:bodyPr/>
        <a:lstStyle/>
        <a:p>
          <a:endParaRPr lang="es-EC"/>
        </a:p>
      </dgm:t>
    </dgm:pt>
    <dgm:pt modelId="{729D3D5A-5611-492E-B5A3-BD760E09D5ED}" type="sibTrans" cxnId="{D73569CC-5B73-40B9-8E91-F2675A327B45}">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4"/>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4"/>
      <dgm:spPr/>
    </dgm:pt>
    <dgm:pt modelId="{E059450A-1DA2-4755-A7DD-7C8125E97A4B}" type="pres">
      <dgm:prSet presAssocID="{9DF7C391-793A-4016-ADA7-AB167CEA516C}" presName="dstNode" presStyleLbl="node1" presStyleIdx="0" presStyleCnt="4"/>
      <dgm:spPr/>
    </dgm:pt>
    <dgm:pt modelId="{12B0567B-5E03-4DE7-B7DD-0E97819FF8EC}" type="pres">
      <dgm:prSet presAssocID="{7EDEB8D0-A85D-4980-A211-34F6597EBC26}" presName="text_1" presStyleLbl="node1" presStyleIdx="0" presStyleCnt="4">
        <dgm:presLayoutVars>
          <dgm:bulletEnabled val="1"/>
        </dgm:presLayoutVars>
      </dgm:prSet>
      <dgm:spPr/>
    </dgm:pt>
    <dgm:pt modelId="{A589A879-4536-4581-8018-17364B71A249}" type="pres">
      <dgm:prSet presAssocID="{7EDEB8D0-A85D-4980-A211-34F6597EBC26}" presName="accent_1" presStyleCnt="0"/>
      <dgm:spPr/>
    </dgm:pt>
    <dgm:pt modelId="{AB926966-2353-4898-A0E3-2611166080B8}" type="pres">
      <dgm:prSet presAssocID="{7EDEB8D0-A85D-4980-A211-34F6597EBC26}" presName="accentRepeatNode" presStyleLbl="solidFgAcc1" presStyleIdx="0" presStyleCnt="4"/>
      <dgm:spPr/>
    </dgm:pt>
    <dgm:pt modelId="{A88ABA1E-2842-4D59-B175-CA2128CA97EE}" type="pres">
      <dgm:prSet presAssocID="{232D244D-6C6C-4E66-80F2-6CEB866C38C3}" presName="text_2" presStyleLbl="node1" presStyleIdx="1" presStyleCnt="4">
        <dgm:presLayoutVars>
          <dgm:bulletEnabled val="1"/>
        </dgm:presLayoutVars>
      </dgm:prSet>
      <dgm:spPr/>
    </dgm:pt>
    <dgm:pt modelId="{C571D645-4B94-49E2-A9CE-51D294ACE200}" type="pres">
      <dgm:prSet presAssocID="{232D244D-6C6C-4E66-80F2-6CEB866C38C3}" presName="accent_2" presStyleCnt="0"/>
      <dgm:spPr/>
    </dgm:pt>
    <dgm:pt modelId="{94E53D69-D701-4041-8798-00692E5FF86D}" type="pres">
      <dgm:prSet presAssocID="{232D244D-6C6C-4E66-80F2-6CEB866C38C3}" presName="accentRepeatNode" presStyleLbl="solidFgAcc1" presStyleIdx="1" presStyleCnt="4"/>
      <dgm:spPr/>
    </dgm:pt>
    <dgm:pt modelId="{7BB70D0C-9658-47D7-9517-FFB535B4B5C8}" type="pres">
      <dgm:prSet presAssocID="{DF2F07E2-C2E5-45B7-AE91-0CF46C190A35}" presName="text_3" presStyleLbl="node1" presStyleIdx="2" presStyleCnt="4">
        <dgm:presLayoutVars>
          <dgm:bulletEnabled val="1"/>
        </dgm:presLayoutVars>
      </dgm:prSet>
      <dgm:spPr/>
    </dgm:pt>
    <dgm:pt modelId="{9C79AC97-576B-4671-918A-4C600F8AA5F6}" type="pres">
      <dgm:prSet presAssocID="{DF2F07E2-C2E5-45B7-AE91-0CF46C190A35}" presName="accent_3" presStyleCnt="0"/>
      <dgm:spPr/>
    </dgm:pt>
    <dgm:pt modelId="{C6E3E673-2E16-40F9-B4E3-BE1B4CD2274C}" type="pres">
      <dgm:prSet presAssocID="{DF2F07E2-C2E5-45B7-AE91-0CF46C190A35}" presName="accentRepeatNode" presStyleLbl="solidFgAcc1" presStyleIdx="2" presStyleCnt="4"/>
      <dgm:spPr/>
    </dgm:pt>
    <dgm:pt modelId="{8F88BC49-CBD3-4D7E-9C17-C4F5F9F2553D}" type="pres">
      <dgm:prSet presAssocID="{6F8576D9-7F0B-4D77-A560-A840443010A1}" presName="text_4" presStyleLbl="node1" presStyleIdx="3" presStyleCnt="4">
        <dgm:presLayoutVars>
          <dgm:bulletEnabled val="1"/>
        </dgm:presLayoutVars>
      </dgm:prSet>
      <dgm:spPr/>
    </dgm:pt>
    <dgm:pt modelId="{5FB0FABF-C0E6-4552-9FA6-A0139D25BDEC}" type="pres">
      <dgm:prSet presAssocID="{6F8576D9-7F0B-4D77-A560-A840443010A1}" presName="accent_4" presStyleCnt="0"/>
      <dgm:spPr/>
    </dgm:pt>
    <dgm:pt modelId="{8ACDE46B-BF23-4190-B824-815B5B4B0373}" type="pres">
      <dgm:prSet presAssocID="{6F8576D9-7F0B-4D77-A560-A840443010A1}" presName="accentRepeatNode" presStyleLbl="solidFgAcc1" presStyleIdx="3" presStyleCnt="4"/>
      <dgm:spPr/>
    </dgm:pt>
  </dgm:ptLst>
  <dgm:cxnLst>
    <dgm:cxn modelId="{B9CF114F-F87F-4877-8543-9C8C343625AA}" type="presOf" srcId="{2E320424-45EB-4D2B-91E4-85532A3CD4BB}" destId="{FF8B1AA4-8F55-4602-8D6C-BF75A01B66E3}" srcOrd="0" destOrd="0" presId="urn:microsoft.com/office/officeart/2008/layout/VerticalCurvedList"/>
    <dgm:cxn modelId="{323C1E4F-4A4A-49F8-9172-0E291C62B775}" srcId="{9DF7C391-793A-4016-ADA7-AB167CEA516C}" destId="{232D244D-6C6C-4E66-80F2-6CEB866C38C3}" srcOrd="1" destOrd="0" parTransId="{88004F1F-DD4C-48EB-A701-5EEC1E067CA9}" sibTransId="{8112DBE7-FF1E-41C2-94DC-17C7230FA1FB}"/>
    <dgm:cxn modelId="{98F39552-B22C-4EAA-8CD3-5D5848E05AA2}" type="presOf" srcId="{DF2F07E2-C2E5-45B7-AE91-0CF46C190A35}" destId="{7BB70D0C-9658-47D7-9517-FFB535B4B5C8}" srcOrd="0" destOrd="0" presId="urn:microsoft.com/office/officeart/2008/layout/VerticalCurvedList"/>
    <dgm:cxn modelId="{8288A47D-B6DA-44EC-89A5-03A68BF5E59E}" type="presOf" srcId="{6F8576D9-7F0B-4D77-A560-A840443010A1}" destId="{8F88BC49-CBD3-4D7E-9C17-C4F5F9F2553D}" srcOrd="0" destOrd="0" presId="urn:microsoft.com/office/officeart/2008/layout/VerticalCurvedList"/>
    <dgm:cxn modelId="{2748BB80-AEF2-43C2-9CF4-7713B9BE8F28}" srcId="{9DF7C391-793A-4016-ADA7-AB167CEA516C}" destId="{DF2F07E2-C2E5-45B7-AE91-0CF46C190A35}" srcOrd="2" destOrd="0" parTransId="{734D68CA-7A0C-48B6-A627-62DC922EB985}" sibTransId="{E50A8C6B-81FC-48D3-A985-E0435530C3BD}"/>
    <dgm:cxn modelId="{6D4B3282-A568-4EA0-91E6-797A021E45B1}" type="presOf" srcId="{9DF7C391-793A-4016-ADA7-AB167CEA516C}" destId="{96BA9758-F40B-4BDE-8EA2-2CE051571918}" srcOrd="0" destOrd="0" presId="urn:microsoft.com/office/officeart/2008/layout/VerticalCurvedList"/>
    <dgm:cxn modelId="{545D73BE-3F67-4511-8256-CFFA4D257519}" srcId="{9DF7C391-793A-4016-ADA7-AB167CEA516C}" destId="{7EDEB8D0-A85D-4980-A211-34F6597EBC26}" srcOrd="0" destOrd="0" parTransId="{8EBC08C3-EB8B-4095-8961-8E51C9F1AC6E}" sibTransId="{2E320424-45EB-4D2B-91E4-85532A3CD4BB}"/>
    <dgm:cxn modelId="{D73569CC-5B73-40B9-8E91-F2675A327B45}" srcId="{9DF7C391-793A-4016-ADA7-AB167CEA516C}" destId="{6F8576D9-7F0B-4D77-A560-A840443010A1}" srcOrd="3" destOrd="0" parTransId="{054597A9-FC71-43A1-AD2F-27B1C1CCB9CC}" sibTransId="{729D3D5A-5611-492E-B5A3-BD760E09D5ED}"/>
    <dgm:cxn modelId="{9AEC91E9-EA56-4C80-9CA5-C77622A92B2D}" type="presOf" srcId="{7EDEB8D0-A85D-4980-A211-34F6597EBC26}" destId="{12B0567B-5E03-4DE7-B7DD-0E97819FF8EC}" srcOrd="0" destOrd="0" presId="urn:microsoft.com/office/officeart/2008/layout/VerticalCurvedList"/>
    <dgm:cxn modelId="{532D8BFF-E03D-4483-A457-00E088611098}" type="presOf" srcId="{232D244D-6C6C-4E66-80F2-6CEB866C38C3}" destId="{A88ABA1E-2842-4D59-B175-CA2128CA97EE}" srcOrd="0" destOrd="0" presId="urn:microsoft.com/office/officeart/2008/layout/VerticalCurvedList"/>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311ADC65-C162-4D26-A3A2-CA2173EB9AB7}" type="presParOf" srcId="{8F01DFA0-219F-4C6F-9688-9C9AE12CE918}" destId="{12B0567B-5E03-4DE7-B7DD-0E97819FF8EC}" srcOrd="1" destOrd="0" presId="urn:microsoft.com/office/officeart/2008/layout/VerticalCurvedList"/>
    <dgm:cxn modelId="{DDE86EED-F3CF-49F6-978E-ECE7E5F88059}" type="presParOf" srcId="{8F01DFA0-219F-4C6F-9688-9C9AE12CE918}" destId="{A589A879-4536-4581-8018-17364B71A249}" srcOrd="2" destOrd="0" presId="urn:microsoft.com/office/officeart/2008/layout/VerticalCurvedList"/>
    <dgm:cxn modelId="{008F6DF6-1923-40C5-ACDF-79EE0AEDA8F3}" type="presParOf" srcId="{A589A879-4536-4581-8018-17364B71A249}" destId="{AB926966-2353-4898-A0E3-2611166080B8}" srcOrd="0" destOrd="0" presId="urn:microsoft.com/office/officeart/2008/layout/VerticalCurvedList"/>
    <dgm:cxn modelId="{AE997A03-BA61-4E1E-B65D-531C00375BB9}" type="presParOf" srcId="{8F01DFA0-219F-4C6F-9688-9C9AE12CE918}" destId="{A88ABA1E-2842-4D59-B175-CA2128CA97EE}" srcOrd="3" destOrd="0" presId="urn:microsoft.com/office/officeart/2008/layout/VerticalCurvedList"/>
    <dgm:cxn modelId="{461E1686-9317-4CE2-B195-BAD9EDEDB242}" type="presParOf" srcId="{8F01DFA0-219F-4C6F-9688-9C9AE12CE918}" destId="{C571D645-4B94-49E2-A9CE-51D294ACE200}" srcOrd="4" destOrd="0" presId="urn:microsoft.com/office/officeart/2008/layout/VerticalCurvedList"/>
    <dgm:cxn modelId="{AE1F4EE6-F0AE-4EB7-A284-E8E31E5A76EF}" type="presParOf" srcId="{C571D645-4B94-49E2-A9CE-51D294ACE200}" destId="{94E53D69-D701-4041-8798-00692E5FF86D}" srcOrd="0" destOrd="0" presId="urn:microsoft.com/office/officeart/2008/layout/VerticalCurvedList"/>
    <dgm:cxn modelId="{C34C0D91-1DE4-43D1-AF4D-83F455E83BE2}" type="presParOf" srcId="{8F01DFA0-219F-4C6F-9688-9C9AE12CE918}" destId="{7BB70D0C-9658-47D7-9517-FFB535B4B5C8}" srcOrd="5" destOrd="0" presId="urn:microsoft.com/office/officeart/2008/layout/VerticalCurvedList"/>
    <dgm:cxn modelId="{6A8CAD59-8E30-4F99-80B3-15571C221452}" type="presParOf" srcId="{8F01DFA0-219F-4C6F-9688-9C9AE12CE918}" destId="{9C79AC97-576B-4671-918A-4C600F8AA5F6}" srcOrd="6" destOrd="0" presId="urn:microsoft.com/office/officeart/2008/layout/VerticalCurvedList"/>
    <dgm:cxn modelId="{6D4AF81F-4517-4B9A-BA16-2FB3825AF468}" type="presParOf" srcId="{9C79AC97-576B-4671-918A-4C600F8AA5F6}" destId="{C6E3E673-2E16-40F9-B4E3-BE1B4CD2274C}" srcOrd="0" destOrd="0" presId="urn:microsoft.com/office/officeart/2008/layout/VerticalCurvedList"/>
    <dgm:cxn modelId="{12D84092-BA77-409B-B87D-63B6A13DC678}" type="presParOf" srcId="{8F01DFA0-219F-4C6F-9688-9C9AE12CE918}" destId="{8F88BC49-CBD3-4D7E-9C17-C4F5F9F2553D}" srcOrd="7" destOrd="0" presId="urn:microsoft.com/office/officeart/2008/layout/VerticalCurvedList"/>
    <dgm:cxn modelId="{B75CCB20-D3AE-46FC-B062-7E9BD3E7B559}" type="presParOf" srcId="{8F01DFA0-219F-4C6F-9688-9C9AE12CE918}" destId="{5FB0FABF-C0E6-4552-9FA6-A0139D25BDEC}" srcOrd="8" destOrd="0" presId="urn:microsoft.com/office/officeart/2008/layout/VerticalCurvedList"/>
    <dgm:cxn modelId="{0BD3CFF5-A7F6-4D90-A18B-CDB344A48F12}" type="presParOf" srcId="{5FB0FABF-C0E6-4552-9FA6-A0139D25BDEC}" destId="{8ACDE46B-BF23-4190-B824-815B5B4B03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6CBD4BA9-BA9B-4689-8BCE-C97C62CE8C11}">
      <dgm:prSet phldrT="[Texto]" custT="1"/>
      <dgm:spPr/>
      <dgm:t>
        <a:bodyPr/>
        <a:lstStyle/>
        <a:p>
          <a:pPr>
            <a:buFont typeface="Symbol" panose="05050102010706020507" pitchFamily="18" charset="2"/>
            <a:buChar char=""/>
          </a:pPr>
          <a:r>
            <a:rPr lang="es-ES" sz="1800" dirty="0"/>
            <a:t>Con base a la bibliografía existente, el estudio de la codificación polar de forma nativa puede tornarse compleja ya que implementa funciones de probabilidad que pueden volverse difícil de entender por lo que se recomienda que empiece revisando la codificación polar simplificada con la representación </a:t>
          </a:r>
          <a:r>
            <a:rPr lang="es-EC" sz="1800" dirty="0" err="1"/>
            <a:t>code</a:t>
          </a:r>
          <a:r>
            <a:rPr lang="es-EC" sz="1800" dirty="0"/>
            <a:t> </a:t>
          </a:r>
          <a:r>
            <a:rPr lang="es-EC" sz="1800" dirty="0" err="1"/>
            <a:t>tree</a:t>
          </a:r>
          <a:r>
            <a:rPr lang="es-ES" sz="1800" dirty="0"/>
            <a:t> de nivel compacto.</a:t>
          </a:r>
          <a:endParaRPr lang="es-EC" sz="1800" dirty="0"/>
        </a:p>
      </dgm:t>
    </dgm:pt>
    <dgm:pt modelId="{353D0277-DC86-4148-A2DB-E42112791C54}" type="parTrans" cxnId="{55CD530D-1E76-495E-B33D-B33B0C6DBE30}">
      <dgm:prSet/>
      <dgm:spPr/>
      <dgm:t>
        <a:bodyPr/>
        <a:lstStyle/>
        <a:p>
          <a:endParaRPr lang="es-EC"/>
        </a:p>
      </dgm:t>
    </dgm:pt>
    <dgm:pt modelId="{5A0150BA-D7F6-4067-A1F8-8B02163579E8}" type="sibTrans" cxnId="{55CD530D-1E76-495E-B33D-B33B0C6DBE30}">
      <dgm:prSet/>
      <dgm:spPr/>
      <dgm:t>
        <a:bodyPr/>
        <a:lstStyle/>
        <a:p>
          <a:endParaRPr lang="es-EC"/>
        </a:p>
      </dgm:t>
    </dgm:pt>
    <dgm:pt modelId="{4CFC386C-AFCD-417C-B84E-2270FEE46B67}">
      <dgm:prSet phldrT="[Texto]" custT="1"/>
      <dgm:spPr/>
      <dgm:t>
        <a:bodyPr/>
        <a:lstStyle/>
        <a:p>
          <a:r>
            <a:rPr lang="es-ES" sz="1800"/>
            <a:t>Durante la evaluación del desempeño se utilizó, en el decodificador SCL únicamente se evaluaron los resultados para un tamaño de lista , sin embargo, se puede extender esta evaluación para una mayor longitud, así mismo, se puede evaluar los resultados para los diferentes polinomios de CRC que propone 3GPP</a:t>
          </a:r>
          <a:endParaRPr lang="es-EC" sz="1800" dirty="0"/>
        </a:p>
      </dgm:t>
    </dgm:pt>
    <dgm:pt modelId="{D04C079A-18AE-4BA0-8CE9-106B5E9A7564}" type="parTrans" cxnId="{2B4D71E6-3AAA-4776-91DE-05EE910ADF95}">
      <dgm:prSet/>
      <dgm:spPr/>
      <dgm:t>
        <a:bodyPr/>
        <a:lstStyle/>
        <a:p>
          <a:endParaRPr lang="es-EC"/>
        </a:p>
      </dgm:t>
    </dgm:pt>
    <dgm:pt modelId="{D7F51F61-3E31-4CDC-9487-BDBBEC2C08F5}" type="sibTrans" cxnId="{2B4D71E6-3AAA-4776-91DE-05EE910ADF95}">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2"/>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2"/>
      <dgm:spPr/>
    </dgm:pt>
    <dgm:pt modelId="{E059450A-1DA2-4755-A7DD-7C8125E97A4B}" type="pres">
      <dgm:prSet presAssocID="{9DF7C391-793A-4016-ADA7-AB167CEA516C}" presName="dstNode" presStyleLbl="node1" presStyleIdx="0" presStyleCnt="2"/>
      <dgm:spPr/>
    </dgm:pt>
    <dgm:pt modelId="{FF425A79-4862-40CC-872C-F38E38F5D62C}" type="pres">
      <dgm:prSet presAssocID="{6CBD4BA9-BA9B-4689-8BCE-C97C62CE8C11}" presName="text_1" presStyleLbl="node1" presStyleIdx="0" presStyleCnt="2">
        <dgm:presLayoutVars>
          <dgm:bulletEnabled val="1"/>
        </dgm:presLayoutVars>
      </dgm:prSet>
      <dgm:spPr/>
    </dgm:pt>
    <dgm:pt modelId="{C3FBC483-AF4F-4C45-A786-398D1D2FEF5A}" type="pres">
      <dgm:prSet presAssocID="{6CBD4BA9-BA9B-4689-8BCE-C97C62CE8C11}" presName="accent_1" presStyleCnt="0"/>
      <dgm:spPr/>
    </dgm:pt>
    <dgm:pt modelId="{1F8A48F1-0304-45A1-A9CE-ABDBA9D46E4B}" type="pres">
      <dgm:prSet presAssocID="{6CBD4BA9-BA9B-4689-8BCE-C97C62CE8C11}" presName="accentRepeatNode" presStyleLbl="solidFgAcc1" presStyleIdx="0" presStyleCnt="2"/>
      <dgm:spPr/>
    </dgm:pt>
    <dgm:pt modelId="{84F4FFC0-E2C1-4D55-9865-92AA3AE2D61E}" type="pres">
      <dgm:prSet presAssocID="{4CFC386C-AFCD-417C-B84E-2270FEE46B67}" presName="text_2" presStyleLbl="node1" presStyleIdx="1" presStyleCnt="2">
        <dgm:presLayoutVars>
          <dgm:bulletEnabled val="1"/>
        </dgm:presLayoutVars>
      </dgm:prSet>
      <dgm:spPr/>
    </dgm:pt>
    <dgm:pt modelId="{0F27EA0F-0E71-4504-A157-7188C5ACD343}" type="pres">
      <dgm:prSet presAssocID="{4CFC386C-AFCD-417C-B84E-2270FEE46B67}" presName="accent_2" presStyleCnt="0"/>
      <dgm:spPr/>
    </dgm:pt>
    <dgm:pt modelId="{CC3FD639-405A-4FB5-8F8B-81D54642062B}" type="pres">
      <dgm:prSet presAssocID="{4CFC386C-AFCD-417C-B84E-2270FEE46B67}" presName="accentRepeatNode" presStyleLbl="solidFgAcc1" presStyleIdx="1" presStyleCnt="2"/>
      <dgm:spPr/>
    </dgm:pt>
  </dgm:ptLst>
  <dgm:cxnLst>
    <dgm:cxn modelId="{55CD530D-1E76-495E-B33D-B33B0C6DBE30}" srcId="{9DF7C391-793A-4016-ADA7-AB167CEA516C}" destId="{6CBD4BA9-BA9B-4689-8BCE-C97C62CE8C11}" srcOrd="0" destOrd="0" parTransId="{353D0277-DC86-4148-A2DB-E42112791C54}" sibTransId="{5A0150BA-D7F6-4067-A1F8-8B02163579E8}"/>
    <dgm:cxn modelId="{476F5838-BCB9-453B-935F-4C3AD1E7E186}" type="presOf" srcId="{5A0150BA-D7F6-4067-A1F8-8B02163579E8}" destId="{FF8B1AA4-8F55-4602-8D6C-BF75A01B66E3}"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E9D67AAE-800E-4CD1-AB07-82D153E6CF63}" type="presOf" srcId="{6CBD4BA9-BA9B-4689-8BCE-C97C62CE8C11}" destId="{FF425A79-4862-40CC-872C-F38E38F5D62C}" srcOrd="0" destOrd="0" presId="urn:microsoft.com/office/officeart/2008/layout/VerticalCurvedList"/>
    <dgm:cxn modelId="{FD01CAB8-9681-4E02-90BD-DD47A44038BC}" type="presOf" srcId="{4CFC386C-AFCD-417C-B84E-2270FEE46B67}" destId="{84F4FFC0-E2C1-4D55-9865-92AA3AE2D61E}" srcOrd="0" destOrd="0" presId="urn:microsoft.com/office/officeart/2008/layout/VerticalCurvedList"/>
    <dgm:cxn modelId="{2B4D71E6-3AAA-4776-91DE-05EE910ADF95}" srcId="{9DF7C391-793A-4016-ADA7-AB167CEA516C}" destId="{4CFC386C-AFCD-417C-B84E-2270FEE46B67}" srcOrd="1" destOrd="0" parTransId="{D04C079A-18AE-4BA0-8CE9-106B5E9A7564}" sibTransId="{D7F51F61-3E31-4CDC-9487-BDBBEC2C08F5}"/>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6B797FE3-F4F0-4705-8BD8-CDC4BF4D8A61}" type="presParOf" srcId="{8F01DFA0-219F-4C6F-9688-9C9AE12CE918}" destId="{FF425A79-4862-40CC-872C-F38E38F5D62C}" srcOrd="1" destOrd="0" presId="urn:microsoft.com/office/officeart/2008/layout/VerticalCurvedList"/>
    <dgm:cxn modelId="{F79333DD-5426-4395-BB9A-5DC4F638DC69}" type="presParOf" srcId="{8F01DFA0-219F-4C6F-9688-9C9AE12CE918}" destId="{C3FBC483-AF4F-4C45-A786-398D1D2FEF5A}" srcOrd="2" destOrd="0" presId="urn:microsoft.com/office/officeart/2008/layout/VerticalCurvedList"/>
    <dgm:cxn modelId="{4E729C91-EB9A-480C-BA42-59D56B90563F}" type="presParOf" srcId="{C3FBC483-AF4F-4C45-A786-398D1D2FEF5A}" destId="{1F8A48F1-0304-45A1-A9CE-ABDBA9D46E4B}" srcOrd="0" destOrd="0" presId="urn:microsoft.com/office/officeart/2008/layout/VerticalCurvedList"/>
    <dgm:cxn modelId="{D8E935BE-75CE-4A1A-826A-FF842CE52309}" type="presParOf" srcId="{8F01DFA0-219F-4C6F-9688-9C9AE12CE918}" destId="{84F4FFC0-E2C1-4D55-9865-92AA3AE2D61E}" srcOrd="3" destOrd="0" presId="urn:microsoft.com/office/officeart/2008/layout/VerticalCurvedList"/>
    <dgm:cxn modelId="{B1D59294-F97E-4A9E-A13E-20D4CCF0BC25}" type="presParOf" srcId="{8F01DFA0-219F-4C6F-9688-9C9AE12CE918}" destId="{0F27EA0F-0E71-4504-A157-7188C5ACD343}" srcOrd="4" destOrd="0" presId="urn:microsoft.com/office/officeart/2008/layout/VerticalCurvedList"/>
    <dgm:cxn modelId="{E90A39F4-A72B-4E1D-A02B-3A266EFC3D8F}" type="presParOf" srcId="{0F27EA0F-0E71-4504-A157-7188C5ACD343}" destId="{CC3FD639-405A-4FB5-8F8B-81D5464206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AB717-A471-4B3E-9BE7-7490996A2ADF}">
      <dsp:nvSpPr>
        <dsp:cNvPr id="0" name=""/>
        <dsp:cNvSpPr/>
      </dsp:nvSpPr>
      <dsp:spPr>
        <a:xfrm>
          <a:off x="1384515" y="122612"/>
          <a:ext cx="4649499" cy="115936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367"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 </a:t>
          </a:r>
        </a:p>
      </dsp:txBody>
      <dsp:txXfrm>
        <a:off x="1384515" y="122612"/>
        <a:ext cx="4649499" cy="1159362"/>
      </dsp:txXfrm>
    </dsp:sp>
    <dsp:sp modelId="{3F17FB48-A073-47EC-B78E-CD743C476C28}">
      <dsp:nvSpPr>
        <dsp:cNvPr id="0" name=""/>
        <dsp:cNvSpPr/>
      </dsp:nvSpPr>
      <dsp:spPr>
        <a:xfrm>
          <a:off x="1491732" y="99926"/>
          <a:ext cx="705202" cy="1057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06A32-F2F4-43CD-AC12-DACAB89ADA1E}">
      <dsp:nvSpPr>
        <dsp:cNvPr id="0" name=""/>
        <dsp:cNvSpPr/>
      </dsp:nvSpPr>
      <dsp:spPr>
        <a:xfrm>
          <a:off x="1384515" y="1404111"/>
          <a:ext cx="4649499" cy="1299939"/>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367"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 </a:t>
          </a:r>
        </a:p>
      </dsp:txBody>
      <dsp:txXfrm>
        <a:off x="1384515" y="1404111"/>
        <a:ext cx="4649499" cy="1299939"/>
      </dsp:txXfrm>
    </dsp:sp>
    <dsp:sp modelId="{E2AD8BDA-443A-4D26-AA02-8AE707098739}">
      <dsp:nvSpPr>
        <dsp:cNvPr id="0" name=""/>
        <dsp:cNvSpPr/>
      </dsp:nvSpPr>
      <dsp:spPr>
        <a:xfrm>
          <a:off x="1475216" y="1692112"/>
          <a:ext cx="1251903" cy="773338"/>
        </a:xfrm>
        <a:prstGeom prst="rect">
          <a:avLst/>
        </a:prstGeom>
        <a:blipFill rotWithShape="1">
          <a:blip xmlns:r="http://schemas.openxmlformats.org/officeDocument/2006/relationships" r:embed="rId3"/>
          <a:srcRect/>
          <a:stretch>
            <a:fillRect t="-24000" b="-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C07-FCF7-4D54-AECA-234AE9DC7431}">
      <dsp:nvSpPr>
        <dsp:cNvPr id="0" name=""/>
        <dsp:cNvSpPr/>
      </dsp:nvSpPr>
      <dsp:spPr>
        <a:xfrm>
          <a:off x="1384515" y="2812505"/>
          <a:ext cx="4649499" cy="112494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367"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 </a:t>
          </a:r>
        </a:p>
      </dsp:txBody>
      <dsp:txXfrm>
        <a:off x="1384515" y="2812505"/>
        <a:ext cx="4649499" cy="1124948"/>
      </dsp:txXfrm>
    </dsp:sp>
    <dsp:sp modelId="{3BA5242F-666E-4820-9C9A-E9E94CC8B8E7}">
      <dsp:nvSpPr>
        <dsp:cNvPr id="0" name=""/>
        <dsp:cNvSpPr/>
      </dsp:nvSpPr>
      <dsp:spPr>
        <a:xfrm>
          <a:off x="1589064" y="2994670"/>
          <a:ext cx="1071301" cy="869503"/>
        </a:xfrm>
        <a:prstGeom prst="rect">
          <a:avLst/>
        </a:prstGeom>
        <a:blipFill rotWithShape="1">
          <a:blip xmlns:r="http://schemas.openxmlformats.org/officeDocument/2006/relationships" r:embed="rId4"/>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232F-828B-4718-BB27-6E9C412112A6}">
      <dsp:nvSpPr>
        <dsp:cNvPr id="0" name=""/>
        <dsp:cNvSpPr/>
      </dsp:nvSpPr>
      <dsp:spPr>
        <a:xfrm>
          <a:off x="404469" y="276"/>
          <a:ext cx="3692984" cy="1368450"/>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b="1"/>
          </a:pPr>
          <a:r>
            <a:rPr lang="es-EC" sz="1800" b="1" kern="1200"/>
            <a:t>General</a:t>
          </a:r>
          <a:endParaRPr lang="es-EC" sz="1800" b="1" kern="1200" dirty="0"/>
        </a:p>
        <a:p>
          <a:pPr marL="171450" lvl="1" indent="-171450" algn="l" defTabSz="800100">
            <a:lnSpc>
              <a:spcPct val="90000"/>
            </a:lnSpc>
            <a:spcBef>
              <a:spcPct val="0"/>
            </a:spcBef>
            <a:spcAft>
              <a:spcPct val="15000"/>
            </a:spcAft>
            <a:buChar char="•"/>
          </a:pPr>
          <a:r>
            <a:rPr lang="es-EC" sz="1800" kern="1200" dirty="0"/>
            <a:t>Evaluar el Rendimiento de Códigos Polares utilizados en los sistemas celulares de quinta generación</a:t>
          </a:r>
        </a:p>
      </dsp:txBody>
      <dsp:txXfrm>
        <a:off x="404469" y="276"/>
        <a:ext cx="3692984" cy="1368450"/>
      </dsp:txXfrm>
    </dsp:sp>
    <dsp:sp modelId="{90205B6C-BF95-43F1-9805-C068DB16CF00}">
      <dsp:nvSpPr>
        <dsp:cNvPr id="0" name=""/>
        <dsp:cNvSpPr/>
      </dsp:nvSpPr>
      <dsp:spPr>
        <a:xfrm>
          <a:off x="404469" y="1738025"/>
          <a:ext cx="3692984" cy="3327120"/>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b="1"/>
          </a:pPr>
          <a:r>
            <a:rPr lang="es-EC" sz="1600" b="1" kern="1200" dirty="0"/>
            <a:t>Específicos</a:t>
          </a:r>
        </a:p>
        <a:p>
          <a:pPr marL="171450" lvl="1" indent="-171450" algn="just" defTabSz="711200">
            <a:lnSpc>
              <a:spcPct val="90000"/>
            </a:lnSpc>
            <a:spcBef>
              <a:spcPct val="0"/>
            </a:spcBef>
            <a:spcAft>
              <a:spcPct val="15000"/>
            </a:spcAft>
            <a:buFont typeface="Arial" panose="020B0604020202020204" pitchFamily="34" charset="0"/>
            <a:buChar char="•"/>
          </a:pPr>
          <a:r>
            <a:rPr lang="es-ES" sz="1600" b="0" kern="1200" dirty="0"/>
            <a:t>Presentar los conceptos básicos y definiciones de códigos polares usados en 5G.</a:t>
          </a:r>
          <a:endParaRPr lang="es-EC" sz="1600" b="0" kern="1200" dirty="0"/>
        </a:p>
        <a:p>
          <a:pPr marL="171450" lvl="1" indent="-171450" algn="just" defTabSz="711200">
            <a:lnSpc>
              <a:spcPct val="90000"/>
            </a:lnSpc>
            <a:spcBef>
              <a:spcPct val="0"/>
            </a:spcBef>
            <a:spcAft>
              <a:spcPct val="15000"/>
            </a:spcAft>
            <a:buFont typeface="Arial" panose="020B0604020202020204" pitchFamily="34" charset="0"/>
            <a:buChar char="•"/>
          </a:pPr>
          <a:r>
            <a:rPr lang="es-ES" sz="1600" b="0" kern="1200" dirty="0"/>
            <a:t>Proponer algoritmos de codificación mediante la polarización del método polarización del canal.</a:t>
          </a:r>
          <a:endParaRPr lang="es-EC" sz="1600" b="0" kern="1200" dirty="0"/>
        </a:p>
        <a:p>
          <a:pPr marL="171450" lvl="1" indent="-171450" algn="just" defTabSz="711200">
            <a:lnSpc>
              <a:spcPct val="90000"/>
            </a:lnSpc>
            <a:spcBef>
              <a:spcPct val="0"/>
            </a:spcBef>
            <a:spcAft>
              <a:spcPct val="15000"/>
            </a:spcAft>
            <a:buFont typeface="Arial" panose="020B0604020202020204" pitchFamily="34" charset="0"/>
            <a:buChar char="•"/>
          </a:pPr>
          <a:r>
            <a:rPr lang="es-ES" sz="1600" b="0" kern="1200" dirty="0"/>
            <a:t>Desarrollar algoritmos de decodificación: cancelación sucesiva (SC) y lista de cancelaciones sucesivas (SCL).</a:t>
          </a:r>
          <a:endParaRPr lang="es-EC" sz="1600" b="0" kern="1200" dirty="0"/>
        </a:p>
        <a:p>
          <a:pPr marL="171450" lvl="1" indent="-171450" algn="just" defTabSz="711200">
            <a:lnSpc>
              <a:spcPct val="90000"/>
            </a:lnSpc>
            <a:spcBef>
              <a:spcPct val="0"/>
            </a:spcBef>
            <a:spcAft>
              <a:spcPct val="15000"/>
            </a:spcAft>
            <a:buFont typeface="Arial" panose="020B0604020202020204" pitchFamily="34" charset="0"/>
            <a:buChar char="•"/>
          </a:pPr>
          <a:r>
            <a:rPr lang="es-ES" sz="1600" b="0" kern="1200" dirty="0"/>
            <a:t>Evaluar el desempeño de los códigos polares desarrollados y comparar con las funciones propuestas por Matlab.</a:t>
          </a:r>
          <a:endParaRPr lang="es-EC" sz="1600" b="0" kern="1200" dirty="0"/>
        </a:p>
        <a:p>
          <a:pPr marL="171450" lvl="1" indent="-171450" algn="just" defTabSz="711200">
            <a:lnSpc>
              <a:spcPct val="90000"/>
            </a:lnSpc>
            <a:spcBef>
              <a:spcPct val="0"/>
            </a:spcBef>
            <a:spcAft>
              <a:spcPct val="15000"/>
            </a:spcAft>
            <a:buFont typeface="Arial" panose="020B0604020202020204" pitchFamily="34" charset="0"/>
            <a:buChar char="•"/>
          </a:pPr>
          <a:endParaRPr lang="es-EC" sz="1600" b="0" kern="1200"/>
        </a:p>
      </dsp:txBody>
      <dsp:txXfrm>
        <a:off x="404469" y="1738025"/>
        <a:ext cx="3692984" cy="332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7165550" y="-1095300"/>
          <a:ext cx="8527233" cy="8527233"/>
        </a:xfrm>
        <a:prstGeom prst="blockArc">
          <a:avLst>
            <a:gd name="adj1" fmla="val 18900000"/>
            <a:gd name="adj2" fmla="val 2700000"/>
            <a:gd name="adj3" fmla="val 25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0567B-5E03-4DE7-B7DD-0E97819FF8EC}">
      <dsp:nvSpPr>
        <dsp:cNvPr id="0" name=""/>
        <dsp:cNvSpPr/>
      </dsp:nvSpPr>
      <dsp:spPr>
        <a:xfrm>
          <a:off x="712404" y="487160"/>
          <a:ext cx="7324515" cy="97482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376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Se presentó los conceptos que se utiliza en el proceso de construcción y codificación, propuesto por </a:t>
          </a:r>
          <a:r>
            <a:rPr lang="es-ES" sz="1800" kern="1200" dirty="0" err="1"/>
            <a:t>Erdal</a:t>
          </a:r>
          <a:r>
            <a:rPr lang="es-ES" sz="1800" kern="1200" dirty="0"/>
            <a:t> </a:t>
          </a:r>
          <a:r>
            <a:rPr lang="es-ES" sz="1800" kern="1200" dirty="0" err="1"/>
            <a:t>Arikan</a:t>
          </a:r>
          <a:r>
            <a:rPr lang="es-ES" sz="1800" kern="1200" dirty="0"/>
            <a:t> con varios métodos de decodificación polar propuesto por varios autores. </a:t>
          </a:r>
          <a:endParaRPr lang="es-EC" sz="1800" kern="1200" dirty="0"/>
        </a:p>
      </dsp:txBody>
      <dsp:txXfrm>
        <a:off x="712404" y="487160"/>
        <a:ext cx="7324515" cy="974827"/>
      </dsp:txXfrm>
    </dsp:sp>
    <dsp:sp modelId="{AB926966-2353-4898-A0E3-2611166080B8}">
      <dsp:nvSpPr>
        <dsp:cNvPr id="0" name=""/>
        <dsp:cNvSpPr/>
      </dsp:nvSpPr>
      <dsp:spPr>
        <a:xfrm>
          <a:off x="103137" y="365306"/>
          <a:ext cx="1218534" cy="1218534"/>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ABA1E-2842-4D59-B175-CA2128CA97EE}">
      <dsp:nvSpPr>
        <dsp:cNvPr id="0" name=""/>
        <dsp:cNvSpPr/>
      </dsp:nvSpPr>
      <dsp:spPr>
        <a:xfrm>
          <a:off x="1271295" y="1949654"/>
          <a:ext cx="6765624" cy="97482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376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a:t>Se </a:t>
          </a:r>
          <a:r>
            <a:rPr lang="es-ES" sz="1800" kern="1200" dirty="0"/>
            <a:t>analizó un método conocido como polarización de canal que proporciona un esquema de baja complejidad para construir canales polarizados para el escenario </a:t>
          </a:r>
          <a:r>
            <a:rPr lang="es-ES" sz="1800" kern="1200" dirty="0" err="1"/>
            <a:t>eMBB</a:t>
          </a:r>
          <a:r>
            <a:rPr lang="es-ES" sz="1800" kern="1200" dirty="0"/>
            <a:t> de 5G.</a:t>
          </a:r>
          <a:endParaRPr lang="es-EC" sz="1800" kern="1200" dirty="0"/>
        </a:p>
      </dsp:txBody>
      <dsp:txXfrm>
        <a:off x="1271295" y="1949654"/>
        <a:ext cx="6765624" cy="974827"/>
      </dsp:txXfrm>
    </dsp:sp>
    <dsp:sp modelId="{94E53D69-D701-4041-8798-00692E5FF86D}">
      <dsp:nvSpPr>
        <dsp:cNvPr id="0" name=""/>
        <dsp:cNvSpPr/>
      </dsp:nvSpPr>
      <dsp:spPr>
        <a:xfrm>
          <a:off x="662028" y="1827801"/>
          <a:ext cx="1218534" cy="1218534"/>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70D0C-9658-47D7-9517-FFB535B4B5C8}">
      <dsp:nvSpPr>
        <dsp:cNvPr id="0" name=""/>
        <dsp:cNvSpPr/>
      </dsp:nvSpPr>
      <dsp:spPr>
        <a:xfrm>
          <a:off x="1271295" y="3412149"/>
          <a:ext cx="6765624" cy="97482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376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Se simuló un sistema donde permitió observar el desempeño de la codificación polar a diferentes tasas de codificación donde se observó el rendimiento que tiene el decodificador SCL frente al decodificador SC. </a:t>
          </a:r>
          <a:endParaRPr lang="es-EC" sz="1800" kern="1200" dirty="0"/>
        </a:p>
      </dsp:txBody>
      <dsp:txXfrm>
        <a:off x="1271295" y="3412149"/>
        <a:ext cx="6765624" cy="974827"/>
      </dsp:txXfrm>
    </dsp:sp>
    <dsp:sp modelId="{C6E3E673-2E16-40F9-B4E3-BE1B4CD2274C}">
      <dsp:nvSpPr>
        <dsp:cNvPr id="0" name=""/>
        <dsp:cNvSpPr/>
      </dsp:nvSpPr>
      <dsp:spPr>
        <a:xfrm>
          <a:off x="662028" y="3290296"/>
          <a:ext cx="1218534" cy="1218534"/>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8BC49-CBD3-4D7E-9C17-C4F5F9F2553D}">
      <dsp:nvSpPr>
        <dsp:cNvPr id="0" name=""/>
        <dsp:cNvSpPr/>
      </dsp:nvSpPr>
      <dsp:spPr>
        <a:xfrm>
          <a:off x="712404" y="4874644"/>
          <a:ext cx="7324515" cy="97482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376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El decodificador SCL asistido por CRC tiene una mejora de rendimiento de 0,5 dB sobre el decodificador SCL ya que se sabe que los esquemas CRC ampliamente utilizados en esquemas 3GPP mejoran el desempeño resultante que los esquemas básicos.</a:t>
          </a:r>
          <a:endParaRPr lang="es-EC" sz="1800" kern="1200" dirty="0"/>
        </a:p>
      </dsp:txBody>
      <dsp:txXfrm>
        <a:off x="712404" y="4874644"/>
        <a:ext cx="7324515" cy="974827"/>
      </dsp:txXfrm>
    </dsp:sp>
    <dsp:sp modelId="{8ACDE46B-BF23-4190-B824-815B5B4B0373}">
      <dsp:nvSpPr>
        <dsp:cNvPr id="0" name=""/>
        <dsp:cNvSpPr/>
      </dsp:nvSpPr>
      <dsp:spPr>
        <a:xfrm>
          <a:off x="103137" y="4752790"/>
          <a:ext cx="1218534" cy="1218534"/>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5101806" y="-787459"/>
          <a:ext cx="6121779" cy="6121779"/>
        </a:xfrm>
        <a:prstGeom prst="blockArc">
          <a:avLst>
            <a:gd name="adj1" fmla="val 18900000"/>
            <a:gd name="adj2" fmla="val 2700000"/>
            <a:gd name="adj3" fmla="val 35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25A79-4862-40CC-872C-F38E38F5D62C}">
      <dsp:nvSpPr>
        <dsp:cNvPr id="0" name=""/>
        <dsp:cNvSpPr/>
      </dsp:nvSpPr>
      <dsp:spPr>
        <a:xfrm>
          <a:off x="835826" y="649564"/>
          <a:ext cx="9035495" cy="129894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1039"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S" sz="1800" kern="1200" dirty="0"/>
            <a:t>Con base a la bibliografía existente, el estudio de la codificación polar de forma nativa puede tornarse compleja ya que implementa funciones de probabilidad que pueden volverse difícil de entender por lo que se recomienda que empiece revisando la codificación polar simplificada con la representación </a:t>
          </a:r>
          <a:r>
            <a:rPr lang="es-EC" sz="1800" kern="1200" dirty="0" err="1"/>
            <a:t>code</a:t>
          </a:r>
          <a:r>
            <a:rPr lang="es-EC" sz="1800" kern="1200" dirty="0"/>
            <a:t> </a:t>
          </a:r>
          <a:r>
            <a:rPr lang="es-EC" sz="1800" kern="1200" dirty="0" err="1"/>
            <a:t>tree</a:t>
          </a:r>
          <a:r>
            <a:rPr lang="es-ES" sz="1800" kern="1200" dirty="0"/>
            <a:t> de nivel compacto.</a:t>
          </a:r>
          <a:endParaRPr lang="es-EC" sz="1800" kern="1200" dirty="0"/>
        </a:p>
      </dsp:txBody>
      <dsp:txXfrm>
        <a:off x="835826" y="649564"/>
        <a:ext cx="9035495" cy="1298946"/>
      </dsp:txXfrm>
    </dsp:sp>
    <dsp:sp modelId="{1F8A48F1-0304-45A1-A9CE-ABDBA9D46E4B}">
      <dsp:nvSpPr>
        <dsp:cNvPr id="0" name=""/>
        <dsp:cNvSpPr/>
      </dsp:nvSpPr>
      <dsp:spPr>
        <a:xfrm>
          <a:off x="23984" y="487196"/>
          <a:ext cx="1623683" cy="16236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4FFC0-E2C1-4D55-9865-92AA3AE2D61E}">
      <dsp:nvSpPr>
        <dsp:cNvPr id="0" name=""/>
        <dsp:cNvSpPr/>
      </dsp:nvSpPr>
      <dsp:spPr>
        <a:xfrm>
          <a:off x="835826" y="2598348"/>
          <a:ext cx="9035495" cy="129894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103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a:t>Durante la evaluación del desempeño se utilizó, en el decodificador SCL únicamente se evaluaron los resultados para un tamaño de lista , sin embargo, se puede extender esta evaluación para una mayor longitud, así mismo, se puede evaluar los resultados para los diferentes polinomios de CRC que propone 3GPP</a:t>
          </a:r>
          <a:endParaRPr lang="es-EC" sz="1800" kern="1200" dirty="0"/>
        </a:p>
      </dsp:txBody>
      <dsp:txXfrm>
        <a:off x="835826" y="2598348"/>
        <a:ext cx="9035495" cy="1298946"/>
      </dsp:txXfrm>
    </dsp:sp>
    <dsp:sp modelId="{CC3FD639-405A-4FB5-8F8B-81D54642062B}">
      <dsp:nvSpPr>
        <dsp:cNvPr id="0" name=""/>
        <dsp:cNvSpPr/>
      </dsp:nvSpPr>
      <dsp:spPr>
        <a:xfrm>
          <a:off x="23984" y="2435980"/>
          <a:ext cx="1623683" cy="16236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57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33756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1880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22222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7419607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9588689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70461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77814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34D819-9F07-4261-B09B-9E467E5D9002}" type="datetimeFigureOut">
              <a:rPr lang="en-US" smtClean="0"/>
              <a:t>9/2/2021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788907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0921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34D819-9F07-4261-B09B-9E467E5D9002}" type="datetimeFigureOut">
              <a:rPr lang="en-US" smtClean="0"/>
              <a:pPr/>
              <a:t>9/2/2021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766878-3199-4EAB-94E7-2D6D11070E14}"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92655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FC39319-DCF7-422E-964E-791C47BFB5FC}"/>
              </a:ext>
            </a:extLst>
          </p:cNvPr>
          <p:cNvSpPr>
            <a:spLocks noGrp="1"/>
          </p:cNvSpPr>
          <p:nvPr>
            <p:ph type="subTitle" idx="1"/>
          </p:nvPr>
        </p:nvSpPr>
        <p:spPr>
          <a:xfrm>
            <a:off x="1097280" y="3527969"/>
            <a:ext cx="10058400" cy="911510"/>
          </a:xfrm>
        </p:spPr>
        <p:txBody>
          <a:bodyPr/>
          <a:lstStyle/>
          <a:p>
            <a:pPr algn="ctr"/>
            <a:r>
              <a:rPr lang="es-ES" b="1" dirty="0">
                <a:solidFill>
                  <a:schemeClr val="tx1"/>
                </a:solidFill>
              </a:rPr>
              <a:t>Análisis y Evaluación del rendimiento de Códigos Polares en Sistemas Celulares de Quinta Generación</a:t>
            </a:r>
            <a:endParaRPr lang="es-EC" b="1" dirty="0">
              <a:solidFill>
                <a:schemeClr val="tx1"/>
              </a:solidFill>
            </a:endParaRPr>
          </a:p>
        </p:txBody>
      </p:sp>
      <p:sp>
        <p:nvSpPr>
          <p:cNvPr id="2" name="Título 1">
            <a:extLst>
              <a:ext uri="{FF2B5EF4-FFF2-40B4-BE49-F238E27FC236}">
                <a16:creationId xmlns:a16="http://schemas.microsoft.com/office/drawing/2014/main" id="{8FEC3CAA-C30F-404F-8878-FAD080367A0F}"/>
              </a:ext>
            </a:extLst>
          </p:cNvPr>
          <p:cNvSpPr>
            <a:spLocks noGrp="1"/>
          </p:cNvSpPr>
          <p:nvPr>
            <p:ph type="ctrTitle"/>
          </p:nvPr>
        </p:nvSpPr>
        <p:spPr>
          <a:xfrm>
            <a:off x="1097280" y="1617406"/>
            <a:ext cx="10058400" cy="1811594"/>
          </a:xfrm>
        </p:spPr>
        <p:txBody>
          <a:bodyPr>
            <a:normAutofit/>
          </a:bodyPr>
          <a:lstStyle/>
          <a:p>
            <a:pPr algn="ctr"/>
            <a:r>
              <a:rPr lang="es-EC" sz="2000" dirty="0"/>
              <a:t>DEPARTAMENTO DE ELÉCTRICA, ELECTRÓNICA Y TELECOMUNICACIONES</a:t>
            </a:r>
            <a:br>
              <a:rPr lang="es-EC" sz="2400" dirty="0"/>
            </a:br>
            <a:br>
              <a:rPr lang="es-EC" sz="2400" dirty="0"/>
            </a:br>
            <a:r>
              <a:rPr lang="es-EC" sz="2400" dirty="0"/>
              <a:t>CARRERA DE INGENIERÍA EN ELECTRÓNICA Y TELECOMUNICACIONES</a:t>
            </a:r>
            <a:br>
              <a:rPr lang="es-EC" sz="2400" dirty="0"/>
            </a:br>
            <a:br>
              <a:rPr lang="es-EC" sz="2400" dirty="0"/>
            </a:br>
            <a:r>
              <a:rPr lang="es-EC" sz="2400" u="sng" dirty="0"/>
              <a:t>Trabajo de Titulación</a:t>
            </a:r>
            <a:endParaRPr lang="es-EC" sz="3600" u="sng" dirty="0"/>
          </a:p>
        </p:txBody>
      </p:sp>
      <p:pic>
        <p:nvPicPr>
          <p:cNvPr id="1026" name="Picture 2" descr="Resultado de imagen para espe logo">
            <a:extLst>
              <a:ext uri="{FF2B5EF4-FFF2-40B4-BE49-F238E27FC236}">
                <a16:creationId xmlns:a16="http://schemas.microsoft.com/office/drawing/2014/main" id="{320FB4FB-48BA-4E82-9724-FDE068858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569" y="252314"/>
            <a:ext cx="4960291" cy="12807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31D2FAD-2EFD-4211-AF1F-6ED7CA265BDB}"/>
              </a:ext>
            </a:extLst>
          </p:cNvPr>
          <p:cNvSpPr txBox="1"/>
          <p:nvPr/>
        </p:nvSpPr>
        <p:spPr>
          <a:xfrm>
            <a:off x="1097280" y="4664765"/>
            <a:ext cx="10058400" cy="1323439"/>
          </a:xfrm>
          <a:prstGeom prst="rect">
            <a:avLst/>
          </a:prstGeom>
          <a:noFill/>
        </p:spPr>
        <p:txBody>
          <a:bodyPr wrap="square" rtlCol="0">
            <a:spAutoFit/>
          </a:bodyPr>
          <a:lstStyle/>
          <a:p>
            <a:r>
              <a:rPr lang="es-EC" sz="2000" dirty="0"/>
              <a:t>AUTOR: MARCELO ISRAEL NARANJO ALBÁN</a:t>
            </a:r>
            <a:br>
              <a:rPr lang="es-EC" sz="2000" dirty="0"/>
            </a:br>
            <a:r>
              <a:rPr lang="es-EC" sz="2000" dirty="0"/>
              <a:t>DIRECTOR: ING. GONZALO OLMEDO CIFUENTES PhD.</a:t>
            </a:r>
          </a:p>
          <a:p>
            <a:endParaRPr lang="es-EC" sz="2000" dirty="0"/>
          </a:p>
          <a:p>
            <a:pPr algn="ctr"/>
            <a:r>
              <a:rPr lang="es-EC" sz="2000" dirty="0"/>
              <a:t>SANGOLQUÍ, 2021</a:t>
            </a:r>
          </a:p>
        </p:txBody>
      </p:sp>
      <p:pic>
        <p:nvPicPr>
          <p:cNvPr id="5" name="Picture 2" descr="Logo">
            <a:extLst>
              <a:ext uri="{FF2B5EF4-FFF2-40B4-BE49-F238E27FC236}">
                <a16:creationId xmlns:a16="http://schemas.microsoft.com/office/drawing/2014/main" id="{06421A91-0B07-4224-86B3-42BBC8101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95" y="2009076"/>
            <a:ext cx="10763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48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id="{F67851C5-D25C-42D8-9453-B29AB1BDD9E3}"/>
              </a:ext>
            </a:extLst>
          </p:cNvPr>
          <p:cNvSpPr>
            <a:spLocks noGrp="1"/>
          </p:cNvSpPr>
          <p:nvPr>
            <p:ph type="title"/>
          </p:nvPr>
        </p:nvSpPr>
        <p:spPr/>
        <p:txBody>
          <a:bodyPr/>
          <a:lstStyle/>
          <a:p>
            <a:r>
              <a:rPr lang="es-ES" dirty="0"/>
              <a:t>Secuencia de confiabilidad</a:t>
            </a:r>
            <a:endParaRPr lang="es-EC" dirty="0"/>
          </a:p>
        </p:txBody>
      </p:sp>
      <p:pic>
        <p:nvPicPr>
          <p:cNvPr id="9" name="Imagen 8" descr="Interfaz de usuario gráfica, Aplicación&#10;&#10;Descripción generada automáticamente">
            <a:extLst>
              <a:ext uri="{FF2B5EF4-FFF2-40B4-BE49-F238E27FC236}">
                <a16:creationId xmlns:a16="http://schemas.microsoft.com/office/drawing/2014/main" id="{CA553AEA-644D-423F-93E6-6252693F799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79873" y="3630605"/>
            <a:ext cx="3838575" cy="676275"/>
          </a:xfrm>
          <a:prstGeom prst="rect">
            <a:avLst/>
          </a:prstGeom>
          <a:noFill/>
          <a:ln>
            <a:noFill/>
          </a:ln>
        </p:spPr>
      </p:pic>
      <p:pic>
        <p:nvPicPr>
          <p:cNvPr id="10" name="Imagen 9">
            <a:extLst>
              <a:ext uri="{FF2B5EF4-FFF2-40B4-BE49-F238E27FC236}">
                <a16:creationId xmlns:a16="http://schemas.microsoft.com/office/drawing/2014/main" id="{7B157B7A-FB32-4A16-93CA-EDA230EA922A}"/>
              </a:ext>
            </a:extLst>
          </p:cNvPr>
          <p:cNvPicPr>
            <a:picLocks noChangeAspect="1"/>
          </p:cNvPicPr>
          <p:nvPr/>
        </p:nvPicPr>
        <p:blipFill>
          <a:blip r:embed="rId4"/>
          <a:stretch>
            <a:fillRect/>
          </a:stretch>
        </p:blipFill>
        <p:spPr>
          <a:xfrm>
            <a:off x="2166391" y="2191946"/>
            <a:ext cx="4071958" cy="3553595"/>
          </a:xfrm>
          <a:prstGeom prst="rect">
            <a:avLst/>
          </a:prstGeom>
        </p:spPr>
      </p:pic>
    </p:spTree>
    <p:extLst>
      <p:ext uri="{BB962C8B-B14F-4D97-AF65-F5344CB8AC3E}">
        <p14:creationId xmlns:p14="http://schemas.microsoft.com/office/powerpoint/2010/main" val="19372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dirty="0"/>
              <a:t>Generación de mensaje de 4 bits</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Interfaz de usuario gráfica&#10;&#10;Descripción generada automáticamente">
            <a:extLst>
              <a:ext uri="{FF2B5EF4-FFF2-40B4-BE49-F238E27FC236}">
                <a16:creationId xmlns:a16="http://schemas.microsoft.com/office/drawing/2014/main" id="{60BC644B-EA0A-4213-B5AC-16EFBF7F48F7}"/>
              </a:ext>
            </a:extLst>
          </p:cNvPr>
          <p:cNvPicPr/>
          <p:nvPr/>
        </p:nvPicPr>
        <p:blipFill>
          <a:blip r:embed="rId3"/>
          <a:stretch>
            <a:fillRect/>
          </a:stretch>
        </p:blipFill>
        <p:spPr>
          <a:xfrm>
            <a:off x="4750389" y="2030262"/>
            <a:ext cx="1933575" cy="561975"/>
          </a:xfrm>
          <a:prstGeom prst="rect">
            <a:avLst/>
          </a:prstGeom>
        </p:spPr>
      </p:pic>
      <p:pic>
        <p:nvPicPr>
          <p:cNvPr id="8" name="Imagen 7" descr="Imagen que contiene Interfaz de usuario gráfica&#10;&#10;Descripción generada automáticamente">
            <a:extLst>
              <a:ext uri="{FF2B5EF4-FFF2-40B4-BE49-F238E27FC236}">
                <a16:creationId xmlns:a16="http://schemas.microsoft.com/office/drawing/2014/main" id="{0F5973C4-3C62-48D2-BAD6-6D56508EC1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98860" y="3108717"/>
            <a:ext cx="3800475" cy="742950"/>
          </a:xfrm>
          <a:prstGeom prst="rect">
            <a:avLst/>
          </a:prstGeom>
          <a:noFill/>
          <a:ln>
            <a:noFill/>
          </a:ln>
        </p:spPr>
      </p:pic>
      <p:pic>
        <p:nvPicPr>
          <p:cNvPr id="9" name="Imagen 8">
            <a:extLst>
              <a:ext uri="{FF2B5EF4-FFF2-40B4-BE49-F238E27FC236}">
                <a16:creationId xmlns:a16="http://schemas.microsoft.com/office/drawing/2014/main" id="{51C5F6CB-1B2C-4E2E-90C4-6EA287C99E1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22836" y="4853770"/>
            <a:ext cx="4073164" cy="1298836"/>
          </a:xfrm>
          <a:prstGeom prst="rect">
            <a:avLst/>
          </a:prstGeom>
          <a:noFill/>
          <a:ln>
            <a:noFill/>
          </a:ln>
        </p:spPr>
      </p:pic>
      <p:pic>
        <p:nvPicPr>
          <p:cNvPr id="10" name="Imagen 9" descr="Interfaz de usuario gráfica, Aplicación&#10;&#10;Descripción generada automáticamente">
            <a:extLst>
              <a:ext uri="{FF2B5EF4-FFF2-40B4-BE49-F238E27FC236}">
                <a16:creationId xmlns:a16="http://schemas.microsoft.com/office/drawing/2014/main" id="{A009D8AD-C1A9-4CD0-8313-E5C25805BE2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90637" y="3175392"/>
            <a:ext cx="3838575" cy="676275"/>
          </a:xfrm>
          <a:prstGeom prst="rect">
            <a:avLst/>
          </a:prstGeom>
          <a:noFill/>
          <a:ln>
            <a:noFill/>
          </a:ln>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0996BA4-02AB-4C9D-A245-F9E7FC1FD357}"/>
                  </a:ext>
                </a:extLst>
              </p:cNvPr>
              <p:cNvSpPr txBox="1"/>
              <p:nvPr/>
            </p:nvSpPr>
            <p:spPr>
              <a:xfrm>
                <a:off x="1290637" y="4183481"/>
                <a:ext cx="6093822" cy="369332"/>
              </a:xfrm>
              <a:prstGeom prst="rect">
                <a:avLst/>
              </a:prstGeom>
              <a:noFill/>
            </p:spPr>
            <p:txBody>
              <a:bodyPr wrap="square">
                <a:spAutoFit/>
              </a:bodyPr>
              <a:lstStyle/>
              <a:p>
                <a:r>
                  <a:rPr lang="es-EC" dirty="0"/>
                  <a:t>Combinación de </a:t>
                </a: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1</m:t>
                        </m:r>
                      </m:sup>
                    </m:sSup>
                    <m:r>
                      <a:rPr lang="es-ES" b="0" i="1" smtClean="0">
                        <a:latin typeface="Cambria Math" panose="02040503050406030204" pitchFamily="18" charset="0"/>
                      </a:rPr>
                      <m:t>=2</m:t>
                    </m:r>
                  </m:oMath>
                </a14:m>
                <a:r>
                  <a:rPr lang="es-EC" dirty="0"/>
                  <a:t> bits</a:t>
                </a:r>
              </a:p>
            </p:txBody>
          </p:sp>
        </mc:Choice>
        <mc:Fallback xmlns="">
          <p:sp>
            <p:nvSpPr>
              <p:cNvPr id="11" name="CuadroTexto 10">
                <a:extLst>
                  <a:ext uri="{FF2B5EF4-FFF2-40B4-BE49-F238E27FC236}">
                    <a16:creationId xmlns:a16="http://schemas.microsoft.com/office/drawing/2014/main" id="{30996BA4-02AB-4C9D-A245-F9E7FC1FD357}"/>
                  </a:ext>
                </a:extLst>
              </p:cNvPr>
              <p:cNvSpPr txBox="1">
                <a:spLocks noRot="1" noChangeAspect="1" noMove="1" noResize="1" noEditPoints="1" noAdjustHandles="1" noChangeArrowheads="1" noChangeShapeType="1" noTextEdit="1"/>
              </p:cNvSpPr>
              <p:nvPr/>
            </p:nvSpPr>
            <p:spPr>
              <a:xfrm>
                <a:off x="1290637" y="4183481"/>
                <a:ext cx="6093822" cy="369332"/>
              </a:xfrm>
              <a:prstGeom prst="rect">
                <a:avLst/>
              </a:prstGeom>
              <a:blipFill>
                <a:blip r:embed="rId7"/>
                <a:stretch>
                  <a:fillRect l="-901" t="-9836" b="-22951"/>
                </a:stretch>
              </a:blipFill>
            </p:spPr>
            <p:txBody>
              <a:bodyPr/>
              <a:lstStyle/>
              <a:p>
                <a:r>
                  <a:rPr lang="es-EC">
                    <a:noFill/>
                  </a:rPr>
                  <a:t> </a:t>
                </a:r>
              </a:p>
            </p:txBody>
          </p:sp>
        </mc:Fallback>
      </mc:AlternateContent>
    </p:spTree>
    <p:extLst>
      <p:ext uri="{BB962C8B-B14F-4D97-AF65-F5344CB8AC3E}">
        <p14:creationId xmlns:p14="http://schemas.microsoft.com/office/powerpoint/2010/main" val="260395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dirty="0"/>
              <a:t>Combinación</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59652297-AAC1-4CC6-A639-81F5D4F61A7A}"/>
              </a:ext>
            </a:extLst>
          </p:cNvPr>
          <p:cNvPicPr/>
          <p:nvPr/>
        </p:nvPicPr>
        <p:blipFill rotWithShape="1">
          <a:blip r:embed="rId3">
            <a:extLst>
              <a:ext uri="{28A0092B-C50C-407E-A947-70E740481C1C}">
                <a14:useLocalDpi xmlns:a14="http://schemas.microsoft.com/office/drawing/2010/main" val="0"/>
              </a:ext>
            </a:extLst>
          </a:blip>
          <a:srcRect b="8130"/>
          <a:stretch/>
        </p:blipFill>
        <p:spPr bwMode="auto">
          <a:xfrm>
            <a:off x="1054417" y="2352675"/>
            <a:ext cx="4379731" cy="1302026"/>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000E89F7-7574-41D0-8A1F-EDA8190677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97279" y="4679913"/>
            <a:ext cx="4336869" cy="1315938"/>
          </a:xfrm>
          <a:prstGeom prst="rect">
            <a:avLst/>
          </a:prstGeom>
          <a:noFill/>
          <a:ln>
            <a:noFill/>
          </a:ln>
        </p:spPr>
      </p:pic>
      <p:pic>
        <p:nvPicPr>
          <p:cNvPr id="9" name="Imagen 8" descr="Imagen que contiene cepillo&#10;&#10;Descripción generada automáticamente">
            <a:extLst>
              <a:ext uri="{FF2B5EF4-FFF2-40B4-BE49-F238E27FC236}">
                <a16:creationId xmlns:a16="http://schemas.microsoft.com/office/drawing/2014/main" id="{3E97AEC7-C224-43C6-9875-E15DFA2223C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8965" y="2783324"/>
            <a:ext cx="5178889" cy="2767966"/>
          </a:xfrm>
          <a:prstGeom prst="rect">
            <a:avLst/>
          </a:prstGeom>
          <a:noFill/>
          <a:ln>
            <a:noFill/>
          </a:ln>
        </p:spPr>
      </p:pic>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00265D4-D3C6-4F9C-8BE6-145BF8254FCC}"/>
                  </a:ext>
                </a:extLst>
              </p:cNvPr>
              <p:cNvSpPr txBox="1"/>
              <p:nvPr/>
            </p:nvSpPr>
            <p:spPr>
              <a:xfrm>
                <a:off x="1054417" y="3982641"/>
                <a:ext cx="6093822" cy="369332"/>
              </a:xfrm>
              <a:prstGeom prst="rect">
                <a:avLst/>
              </a:prstGeom>
              <a:noFill/>
            </p:spPr>
            <p:txBody>
              <a:bodyPr wrap="square">
                <a:spAutoFit/>
              </a:bodyPr>
              <a:lstStyle/>
              <a:p>
                <a:r>
                  <a:rPr lang="es-ES" dirty="0"/>
                  <a:t>C</a:t>
                </a:r>
                <a:r>
                  <a:rPr lang="es-EC" dirty="0" err="1"/>
                  <a:t>ombinación</a:t>
                </a:r>
                <a:r>
                  <a:rPr lang="es-EC" dirty="0"/>
                  <a:t> de </a:t>
                </a: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3</m:t>
                        </m:r>
                      </m:sup>
                    </m:sSup>
                    <m:r>
                      <a:rPr lang="es-ES" b="0" i="1" smtClean="0">
                        <a:latin typeface="Cambria Math" panose="02040503050406030204" pitchFamily="18" charset="0"/>
                      </a:rPr>
                      <m:t>=8</m:t>
                    </m:r>
                  </m:oMath>
                </a14:m>
                <a:r>
                  <a:rPr lang="es-EC" dirty="0"/>
                  <a:t> bits</a:t>
                </a:r>
              </a:p>
            </p:txBody>
          </p:sp>
        </mc:Choice>
        <mc:Fallback xmlns="">
          <p:sp>
            <p:nvSpPr>
              <p:cNvPr id="10" name="CuadroTexto 9">
                <a:extLst>
                  <a:ext uri="{FF2B5EF4-FFF2-40B4-BE49-F238E27FC236}">
                    <a16:creationId xmlns:a16="http://schemas.microsoft.com/office/drawing/2014/main" id="{700265D4-D3C6-4F9C-8BE6-145BF8254FCC}"/>
                  </a:ext>
                </a:extLst>
              </p:cNvPr>
              <p:cNvSpPr txBox="1">
                <a:spLocks noRot="1" noChangeAspect="1" noMove="1" noResize="1" noEditPoints="1" noAdjustHandles="1" noChangeArrowheads="1" noChangeShapeType="1" noTextEdit="1"/>
              </p:cNvSpPr>
              <p:nvPr/>
            </p:nvSpPr>
            <p:spPr>
              <a:xfrm>
                <a:off x="1054417" y="3982641"/>
                <a:ext cx="6093822" cy="369332"/>
              </a:xfrm>
              <a:prstGeom prst="rect">
                <a:avLst/>
              </a:prstGeom>
              <a:blipFill>
                <a:blip r:embed="rId6"/>
                <a:stretch>
                  <a:fillRect l="-900" t="-9836" b="-229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EC0D9F5-663F-4BB3-AAD4-DF2EBDEA885B}"/>
                  </a:ext>
                </a:extLst>
              </p:cNvPr>
              <p:cNvSpPr txBox="1"/>
              <p:nvPr/>
            </p:nvSpPr>
            <p:spPr>
              <a:xfrm>
                <a:off x="1097279" y="1978713"/>
                <a:ext cx="6093822" cy="369332"/>
              </a:xfrm>
              <a:prstGeom prst="rect">
                <a:avLst/>
              </a:prstGeom>
              <a:noFill/>
            </p:spPr>
            <p:txBody>
              <a:bodyPr wrap="square">
                <a:spAutoFit/>
              </a:bodyPr>
              <a:lstStyle/>
              <a:p>
                <a:r>
                  <a:rPr lang="es-ES" dirty="0"/>
                  <a:t>C</a:t>
                </a:r>
                <a:r>
                  <a:rPr lang="es-EC" dirty="0" err="1"/>
                  <a:t>ombinación</a:t>
                </a:r>
                <a:r>
                  <a:rPr lang="es-EC" dirty="0"/>
                  <a:t> de </a:t>
                </a: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2</m:t>
                        </m:r>
                      </m:sup>
                    </m:sSup>
                    <m:r>
                      <a:rPr lang="es-ES" b="0" i="1" smtClean="0">
                        <a:latin typeface="Cambria Math" panose="02040503050406030204" pitchFamily="18" charset="0"/>
                      </a:rPr>
                      <m:t>=4</m:t>
                    </m:r>
                  </m:oMath>
                </a14:m>
                <a:r>
                  <a:rPr lang="es-EC" dirty="0"/>
                  <a:t> bits</a:t>
                </a:r>
              </a:p>
            </p:txBody>
          </p:sp>
        </mc:Choice>
        <mc:Fallback xmlns="">
          <p:sp>
            <p:nvSpPr>
              <p:cNvPr id="11" name="CuadroTexto 10">
                <a:extLst>
                  <a:ext uri="{FF2B5EF4-FFF2-40B4-BE49-F238E27FC236}">
                    <a16:creationId xmlns:a16="http://schemas.microsoft.com/office/drawing/2014/main" id="{EEC0D9F5-663F-4BB3-AAD4-DF2EBDEA885B}"/>
                  </a:ext>
                </a:extLst>
              </p:cNvPr>
              <p:cNvSpPr txBox="1">
                <a:spLocks noRot="1" noChangeAspect="1" noMove="1" noResize="1" noEditPoints="1" noAdjustHandles="1" noChangeArrowheads="1" noChangeShapeType="1" noTextEdit="1"/>
              </p:cNvSpPr>
              <p:nvPr/>
            </p:nvSpPr>
            <p:spPr>
              <a:xfrm>
                <a:off x="1097279" y="1978713"/>
                <a:ext cx="6093822" cy="369332"/>
              </a:xfrm>
              <a:prstGeom prst="rect">
                <a:avLst/>
              </a:prstGeom>
              <a:blipFill>
                <a:blip r:embed="rId7"/>
                <a:stretch>
                  <a:fillRect l="-800" t="-11667" b="-25000"/>
                </a:stretch>
              </a:blipFill>
            </p:spPr>
            <p:txBody>
              <a:bodyPr/>
              <a:lstStyle/>
              <a:p>
                <a:r>
                  <a:rPr lang="es-EC">
                    <a:noFill/>
                  </a:rPr>
                  <a:t> </a:t>
                </a:r>
              </a:p>
            </p:txBody>
          </p:sp>
        </mc:Fallback>
      </mc:AlternateContent>
    </p:spTree>
    <p:extLst>
      <p:ext uri="{BB962C8B-B14F-4D97-AF65-F5344CB8AC3E}">
        <p14:creationId xmlns:p14="http://schemas.microsoft.com/office/powerpoint/2010/main" val="223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5111345-E527-4C17-A84D-B947C87D5282}"/>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solidFill>
                  <a:schemeClr val="accent1"/>
                </a:solidFill>
              </a:rPr>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7830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Decodificador SSC</a:t>
            </a:r>
          </a:p>
        </p:txBody>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Interfaz de usuario gráfica, Texto, Aplicación&#10;&#10;Descripción generada automáticamente">
            <a:extLst>
              <a:ext uri="{FF2B5EF4-FFF2-40B4-BE49-F238E27FC236}">
                <a16:creationId xmlns:a16="http://schemas.microsoft.com/office/drawing/2014/main" id="{66E0630E-5F7F-43EE-89A3-B712B6DEF7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430" y="2108734"/>
            <a:ext cx="5660099" cy="3152067"/>
          </a:xfrm>
          <a:prstGeom prst="rect">
            <a:avLst/>
          </a:prstGeom>
          <a:noFill/>
          <a:ln>
            <a:noFill/>
          </a:ln>
        </p:spPr>
      </p:pic>
    </p:spTree>
    <p:extLst>
      <p:ext uri="{BB962C8B-B14F-4D97-AF65-F5344CB8AC3E}">
        <p14:creationId xmlns:p14="http://schemas.microsoft.com/office/powerpoint/2010/main" val="400886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Decodificador SSC</a:t>
            </a:r>
          </a:p>
        </p:txBody>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Texto&#10;&#10;Descripción generada automáticamente">
            <a:extLst>
              <a:ext uri="{FF2B5EF4-FFF2-40B4-BE49-F238E27FC236}">
                <a16:creationId xmlns:a16="http://schemas.microsoft.com/office/drawing/2014/main" id="{5369AAB8-DA99-44F3-8325-527CC35D3038}"/>
              </a:ext>
            </a:extLst>
          </p:cNvPr>
          <p:cNvPicPr/>
          <p:nvPr/>
        </p:nvPicPr>
        <p:blipFill rotWithShape="1">
          <a:blip r:embed="rId3" cstate="print">
            <a:extLst>
              <a:ext uri="{28A0092B-C50C-407E-A947-70E740481C1C}">
                <a14:useLocalDpi xmlns:a14="http://schemas.microsoft.com/office/drawing/2010/main" val="0"/>
              </a:ext>
            </a:extLst>
          </a:blip>
          <a:srcRect l="2091" t="2412" r="3273"/>
          <a:stretch/>
        </p:blipFill>
        <p:spPr bwMode="auto">
          <a:xfrm>
            <a:off x="2127244" y="2184431"/>
            <a:ext cx="7331549" cy="34477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76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Notación</a:t>
            </a:r>
          </a:p>
        </p:txBody>
      </p:sp>
      <p:pic>
        <p:nvPicPr>
          <p:cNvPr id="17" name="Imagen 16" descr="Un conjunto de letras negras en un fondo negro&#10;&#10;Descripción generada automáticamente con confianza media">
            <a:extLst>
              <a:ext uri="{FF2B5EF4-FFF2-40B4-BE49-F238E27FC236}">
                <a16:creationId xmlns:a16="http://schemas.microsoft.com/office/drawing/2014/main" id="{A41E6081-F6F5-4966-B6BF-AB182D7E019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33999" y="745786"/>
            <a:ext cx="10925102" cy="3414090"/>
          </a:xfrm>
          <a:prstGeom prst="rect">
            <a:avLst/>
          </a:prstGeom>
          <a:noFill/>
        </p:spPr>
      </p:pic>
      <p:sp>
        <p:nvSpPr>
          <p:cNvPr id="37" name="Rectangle 36">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3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Almacenamiento</a:t>
            </a:r>
          </a:p>
        </p:txBody>
      </p:sp>
      <p:pic>
        <p:nvPicPr>
          <p:cNvPr id="8" name="Imagen 7" descr="Imagen que contiene bola de billar, tabla, cuarto&#10;&#10;Descripción generada automáticamente">
            <a:extLst>
              <a:ext uri="{FF2B5EF4-FFF2-40B4-BE49-F238E27FC236}">
                <a16:creationId xmlns:a16="http://schemas.microsoft.com/office/drawing/2014/main" id="{AEA03AFC-9B39-4ECD-A64C-25B9387713F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33999" y="1360321"/>
            <a:ext cx="10925102" cy="2185019"/>
          </a:xfrm>
          <a:prstGeom prst="rect">
            <a:avLst/>
          </a:prstGeom>
          <a:noFill/>
        </p:spPr>
      </p:pic>
      <p:sp>
        <p:nvSpPr>
          <p:cNvPr id="23" name="Rectangle 2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4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a:solidFill>
                  <a:schemeClr val="tx1">
                    <a:lumMod val="85000"/>
                    <a:lumOff val="15000"/>
                  </a:schemeClr>
                </a:solidFill>
              </a:rPr>
              <a:t>Estados L, R y U decodificador SSC</a:t>
            </a:r>
          </a:p>
        </p:txBody>
      </p:sp>
      <p:pic>
        <p:nvPicPr>
          <p:cNvPr id="12" name="Imagen 11" descr="Imagen que contiene Interfaz de usuario gráfica&#10;&#10;Descripción generada automáticamente">
            <a:extLst>
              <a:ext uri="{FF2B5EF4-FFF2-40B4-BE49-F238E27FC236}">
                <a16:creationId xmlns:a16="http://schemas.microsoft.com/office/drawing/2014/main" id="{62563A1D-CD80-42E8-85A9-D5B03C4D600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35457" y="1729431"/>
            <a:ext cx="5131653" cy="1424034"/>
          </a:xfrm>
          <a:prstGeom prst="rect">
            <a:avLst/>
          </a:prstGeom>
          <a:noFill/>
        </p:spPr>
      </p:pic>
      <p:sp>
        <p:nvSpPr>
          <p:cNvPr id="25" name="Rectangle 24">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FDB5F8BB-B604-4F0F-BB08-FC114D28F4CC}"/>
              </a:ext>
            </a:extLst>
          </p:cNvPr>
          <p:cNvPicPr>
            <a:picLocks noChangeAspect="1"/>
          </p:cNvPicPr>
          <p:nvPr/>
        </p:nvPicPr>
        <p:blipFill>
          <a:blip r:embed="rId3"/>
          <a:stretch>
            <a:fillRect/>
          </a:stretch>
        </p:blipFill>
        <p:spPr>
          <a:xfrm>
            <a:off x="6424891" y="1605101"/>
            <a:ext cx="5118182" cy="1672694"/>
          </a:xfrm>
          <a:prstGeom prst="rect">
            <a:avLst/>
          </a:prstGeom>
        </p:spPr>
      </p:pic>
      <p:cxnSp>
        <p:nvCxnSpPr>
          <p:cNvPr id="27" name="Straight Connector 26">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a:solidFill>
                  <a:schemeClr val="tx1">
                    <a:lumMod val="85000"/>
                    <a:lumOff val="15000"/>
                  </a:schemeClr>
                </a:solidFill>
              </a:rPr>
              <a:t>Estados L, R y U decodificador SSC</a:t>
            </a:r>
          </a:p>
        </p:txBody>
      </p:sp>
      <p:pic>
        <p:nvPicPr>
          <p:cNvPr id="14" name="Imagen 13" descr="Interfaz de usuario gráfica, Aplicación&#10;&#10;Descripción generada automáticamente">
            <a:extLst>
              <a:ext uri="{FF2B5EF4-FFF2-40B4-BE49-F238E27FC236}">
                <a16:creationId xmlns:a16="http://schemas.microsoft.com/office/drawing/2014/main" id="{D82C96CE-698B-4D97-9BF3-AB95D1F2D71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35457" y="1213496"/>
            <a:ext cx="10916463" cy="3029320"/>
          </a:xfrm>
          <a:prstGeom prst="rect">
            <a:avLst/>
          </a:prstGeom>
          <a:noFill/>
        </p:spPr>
      </p:pic>
      <p:cxnSp>
        <p:nvCxnSpPr>
          <p:cNvPr id="44" name="Straight Connector 4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5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dirty="0"/>
              <a:t>CONTENIDO</a:t>
            </a:r>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E2DDEBE-FD75-45D3-B313-560B30C683FF}"/>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15399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dirty="0" err="1">
                <a:solidFill>
                  <a:schemeClr val="tx1">
                    <a:lumMod val="85000"/>
                    <a:lumOff val="15000"/>
                  </a:schemeClr>
                </a:solidFill>
              </a:rPr>
              <a:t>Funcionamiento</a:t>
            </a:r>
            <a:r>
              <a:rPr lang="en-US" sz="5600" dirty="0">
                <a:solidFill>
                  <a:schemeClr val="tx1">
                    <a:lumMod val="85000"/>
                    <a:lumOff val="15000"/>
                  </a:schemeClr>
                </a:solidFill>
              </a:rPr>
              <a:t> </a:t>
            </a:r>
          </a:p>
        </p:txBody>
      </p:sp>
      <p:cxnSp>
        <p:nvCxnSpPr>
          <p:cNvPr id="44" name="Straight Connector 4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880B2368-AC98-4134-88BE-BE52C116EC24}"/>
              </a:ext>
            </a:extLst>
          </p:cNvPr>
          <p:cNvPicPr/>
          <p:nvPr/>
        </p:nvPicPr>
        <p:blipFill>
          <a:blip r:embed="rId3"/>
          <a:stretch>
            <a:fillRect/>
          </a:stretch>
        </p:blipFill>
        <p:spPr>
          <a:xfrm>
            <a:off x="1608592" y="1154167"/>
            <a:ext cx="8488996" cy="1120947"/>
          </a:xfrm>
          <a:prstGeom prst="rect">
            <a:avLst/>
          </a:prstGeom>
        </p:spPr>
      </p:pic>
      <p:sp>
        <p:nvSpPr>
          <p:cNvPr id="15" name="CuadroTexto 14">
            <a:extLst>
              <a:ext uri="{FF2B5EF4-FFF2-40B4-BE49-F238E27FC236}">
                <a16:creationId xmlns:a16="http://schemas.microsoft.com/office/drawing/2014/main" id="{FFAC1C45-51E0-402B-A2D4-A2D72DE69A08}"/>
              </a:ext>
            </a:extLst>
          </p:cNvPr>
          <p:cNvSpPr txBox="1"/>
          <p:nvPr/>
        </p:nvSpPr>
        <p:spPr>
          <a:xfrm>
            <a:off x="2628901" y="2496020"/>
            <a:ext cx="6093822" cy="1120948"/>
          </a:xfrm>
          <a:prstGeom prst="rect">
            <a:avLst/>
          </a:prstGeom>
          <a:noFill/>
        </p:spPr>
        <p:txBody>
          <a:bodyPr wrap="square">
            <a:spAutoFit/>
          </a:bodyPr>
          <a:lstStyle/>
          <a:p>
            <a:pPr indent="449580" algn="just">
              <a:lnSpc>
                <a:spcPct val="200000"/>
              </a:lnSpc>
              <a:spcAft>
                <a:spcPts val="800"/>
              </a:spcAft>
            </a:pPr>
            <a:r>
              <a:rPr lang="es-ES" sz="1800" i="1" dirty="0">
                <a:effectLst/>
                <a:latin typeface="Arial" panose="020B0604020202020204" pitchFamily="34" charset="0"/>
                <a:ea typeface="Calibri" panose="020F0502020204030204" pitchFamily="34" charset="0"/>
                <a:cs typeface="Times New Roman" panose="02020603050405020304" pitchFamily="18" charset="0"/>
              </a:rPr>
              <a:t>N=16</a:t>
            </a:r>
            <a:r>
              <a:rPr lang="es-ES" sz="1800" dirty="0">
                <a:effectLst/>
                <a:latin typeface="Arial" panose="020B0604020202020204" pitchFamily="34" charset="0"/>
                <a:ea typeface="Calibri" panose="020F0502020204030204" pitchFamily="34" charset="0"/>
                <a:cs typeface="Times New Roman" panose="02020603050405020304" pitchFamily="18" charset="0"/>
              </a:rPr>
              <a:t> y </a:t>
            </a:r>
            <a:r>
              <a:rPr lang="es-ES" sz="1800" i="1" dirty="0">
                <a:effectLst/>
                <a:latin typeface="Arial" panose="020B0604020202020204" pitchFamily="34" charset="0"/>
                <a:ea typeface="Calibri" panose="020F0502020204030204" pitchFamily="34" charset="0"/>
                <a:cs typeface="Times New Roman" panose="02020603050405020304" pitchFamily="18" charset="0"/>
              </a:rPr>
              <a:t>K=10</a:t>
            </a:r>
            <a:r>
              <a:rPr lang="es-ES" sz="1800" dirty="0">
                <a:effectLst/>
                <a:latin typeface="Arial" panose="020B0604020202020204" pitchFamily="34" charset="0"/>
                <a:ea typeface="Calibri" panose="020F0502020204030204" pitchFamily="34" charset="0"/>
                <a:cs typeface="Times New Roman" panose="02020603050405020304" pitchFamily="18" charset="0"/>
              </a:rPr>
              <a:t>, en la Figura 24 se calcula las posiciones de los </a:t>
            </a:r>
            <a:r>
              <a:rPr lang="es-ES" sz="1800" i="1" dirty="0" err="1">
                <a:effectLst/>
                <a:latin typeface="Arial" panose="020B0604020202020204" pitchFamily="34" charset="0"/>
                <a:ea typeface="Calibri" panose="020F0502020204030204" pitchFamily="34" charset="0"/>
                <a:cs typeface="Times New Roman" panose="02020603050405020304" pitchFamily="18" charset="0"/>
              </a:rPr>
              <a:t>frozen</a:t>
            </a:r>
            <a:r>
              <a:rPr lang="es-ES" sz="1800" i="1" dirty="0">
                <a:effectLst/>
                <a:latin typeface="Arial" panose="020B0604020202020204" pitchFamily="34" charset="0"/>
                <a:ea typeface="Calibri" panose="020F0502020204030204" pitchFamily="34" charset="0"/>
                <a:cs typeface="Times New Roman" panose="02020603050405020304" pitchFamily="18" charset="0"/>
              </a:rPr>
              <a:t> bits y bits de mensaje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51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dirty="0" err="1">
                <a:solidFill>
                  <a:schemeClr val="tx1">
                    <a:lumMod val="85000"/>
                    <a:lumOff val="15000"/>
                  </a:schemeClr>
                </a:solidFill>
              </a:rPr>
              <a:t>Funcionamiento</a:t>
            </a:r>
            <a:r>
              <a:rPr lang="en-US" sz="5600" dirty="0">
                <a:solidFill>
                  <a:schemeClr val="tx1">
                    <a:lumMod val="85000"/>
                    <a:lumOff val="15000"/>
                  </a:schemeClr>
                </a:solidFill>
              </a:rPr>
              <a:t> </a:t>
            </a:r>
          </a:p>
        </p:txBody>
      </p:sp>
      <p:cxnSp>
        <p:nvCxnSpPr>
          <p:cNvPr id="44" name="Straight Connector 4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FFAC1C45-51E0-402B-A2D4-A2D72DE69A08}"/>
              </a:ext>
            </a:extLst>
          </p:cNvPr>
          <p:cNvSpPr txBox="1"/>
          <p:nvPr/>
        </p:nvSpPr>
        <p:spPr>
          <a:xfrm>
            <a:off x="1963239" y="3167158"/>
            <a:ext cx="8265522" cy="1114344"/>
          </a:xfrm>
          <a:prstGeom prst="rect">
            <a:avLst/>
          </a:prstGeom>
          <a:noFill/>
        </p:spPr>
        <p:txBody>
          <a:bodyPr wrap="square">
            <a:spAutoFit/>
          </a:bodyPr>
          <a:lstStyle/>
          <a:p>
            <a:pPr indent="449580" algn="just">
              <a:lnSpc>
                <a:spcPct val="200000"/>
              </a:lnSpc>
              <a:spcAft>
                <a:spcPts val="800"/>
              </a:spcAft>
            </a:pPr>
            <a:r>
              <a:rPr lang="es-ES" sz="1800" dirty="0">
                <a:effectLst/>
                <a:latin typeface="+mj-lt"/>
                <a:ea typeface="Calibri" panose="020F0502020204030204" pitchFamily="34" charset="0"/>
                <a:cs typeface="Times New Roman" panose="02020603050405020304" pitchFamily="18" charset="0"/>
              </a:rPr>
              <a:t>Valores recibidos por el decodificador luego de una transmisión a través de un canal AWGN con una modulación BPSK</a:t>
            </a:r>
            <a:endParaRPr lang="es-EC" sz="1800" dirty="0">
              <a:effectLst/>
              <a:latin typeface="+mj-lt"/>
              <a:ea typeface="Calibri" panose="020F0502020204030204" pitchFamily="34" charset="0"/>
              <a:cs typeface="Times New Roman" panose="02020603050405020304" pitchFamily="18" charset="0"/>
            </a:endParaRPr>
          </a:p>
        </p:txBody>
      </p:sp>
      <p:pic>
        <p:nvPicPr>
          <p:cNvPr id="13" name="Imagen 12" descr="Imagen que contiene Sitio web&#10;&#10;Descripción generada automáticamente">
            <a:extLst>
              <a:ext uri="{FF2B5EF4-FFF2-40B4-BE49-F238E27FC236}">
                <a16:creationId xmlns:a16="http://schemas.microsoft.com/office/drawing/2014/main" id="{456D6CE3-1326-436B-93D3-4B7F9EF3F276}"/>
              </a:ext>
            </a:extLst>
          </p:cNvPr>
          <p:cNvPicPr/>
          <p:nvPr/>
        </p:nvPicPr>
        <p:blipFill>
          <a:blip r:embed="rId3"/>
          <a:stretch>
            <a:fillRect/>
          </a:stretch>
        </p:blipFill>
        <p:spPr>
          <a:xfrm>
            <a:off x="721086" y="466894"/>
            <a:ext cx="10821986" cy="1625031"/>
          </a:xfrm>
          <a:prstGeom prst="rect">
            <a:avLst/>
          </a:prstGeom>
        </p:spPr>
      </p:pic>
    </p:spTree>
    <p:extLst>
      <p:ext uri="{BB962C8B-B14F-4D97-AF65-F5344CB8AC3E}">
        <p14:creationId xmlns:p14="http://schemas.microsoft.com/office/powerpoint/2010/main" val="132586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dirty="0" err="1">
                <a:solidFill>
                  <a:schemeClr val="tx1">
                    <a:lumMod val="85000"/>
                    <a:lumOff val="15000"/>
                  </a:schemeClr>
                </a:solidFill>
              </a:rPr>
              <a:t>Funcionamiento</a:t>
            </a:r>
            <a:r>
              <a:rPr lang="en-US" sz="5600" dirty="0">
                <a:solidFill>
                  <a:schemeClr val="tx1">
                    <a:lumMod val="85000"/>
                    <a:lumOff val="15000"/>
                  </a:schemeClr>
                </a:solidFill>
              </a:rPr>
              <a:t> </a:t>
            </a:r>
          </a:p>
        </p:txBody>
      </p:sp>
      <p:cxnSp>
        <p:nvCxnSpPr>
          <p:cNvPr id="44" name="Straight Connector 4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FFAC1C45-51E0-402B-A2D4-A2D72DE69A08}"/>
              </a:ext>
            </a:extLst>
          </p:cNvPr>
          <p:cNvSpPr txBox="1"/>
          <p:nvPr/>
        </p:nvSpPr>
        <p:spPr>
          <a:xfrm>
            <a:off x="2012657" y="1954254"/>
            <a:ext cx="8265522" cy="560346"/>
          </a:xfrm>
          <a:prstGeom prst="rect">
            <a:avLst/>
          </a:prstGeom>
          <a:noFill/>
        </p:spPr>
        <p:txBody>
          <a:bodyPr wrap="square">
            <a:spAutoFit/>
          </a:bodyPr>
          <a:lstStyle/>
          <a:p>
            <a:pPr indent="449580" algn="just">
              <a:lnSpc>
                <a:spcPct val="200000"/>
              </a:lnSpc>
              <a:spcAft>
                <a:spcPts val="800"/>
              </a:spcAft>
            </a:pPr>
            <a:r>
              <a:rPr lang="es-ES" sz="1800" dirty="0">
                <a:effectLst/>
                <a:latin typeface="+mj-lt"/>
                <a:ea typeface="Calibri" panose="020F0502020204030204" pitchFamily="34" charset="0"/>
                <a:cs typeface="Times New Roman" panose="02020603050405020304" pitchFamily="18" charset="0"/>
              </a:rPr>
              <a:t>Resultado de la operación L entre los vectores A y B</a:t>
            </a:r>
            <a:endParaRPr lang="es-EC" sz="1800" dirty="0">
              <a:effectLst/>
              <a:latin typeface="+mj-lt"/>
              <a:ea typeface="Calibri" panose="020F0502020204030204" pitchFamily="34" charset="0"/>
              <a:cs typeface="Times New Roman" panose="02020603050405020304" pitchFamily="18" charset="0"/>
            </a:endParaRPr>
          </a:p>
        </p:txBody>
      </p:sp>
      <p:pic>
        <p:nvPicPr>
          <p:cNvPr id="14" name="Imagen 13" descr="Interfaz de usuario gráfica, Aplicación&#10;&#10;Descripción generada automáticamente">
            <a:extLst>
              <a:ext uri="{FF2B5EF4-FFF2-40B4-BE49-F238E27FC236}">
                <a16:creationId xmlns:a16="http://schemas.microsoft.com/office/drawing/2014/main" id="{6CFDEB9F-B1AB-4A8C-8FED-5AC63D6664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5117" y="537275"/>
            <a:ext cx="10206833" cy="1435417"/>
          </a:xfrm>
          <a:prstGeom prst="rect">
            <a:avLst/>
          </a:prstGeom>
          <a:noFill/>
          <a:ln>
            <a:noFill/>
          </a:ln>
        </p:spPr>
      </p:pic>
      <p:pic>
        <p:nvPicPr>
          <p:cNvPr id="16" name="Imagen 15" descr="Interfaz de usuario gráfica&#10;&#10;Descripción generada automáticamente">
            <a:extLst>
              <a:ext uri="{FF2B5EF4-FFF2-40B4-BE49-F238E27FC236}">
                <a16:creationId xmlns:a16="http://schemas.microsoft.com/office/drawing/2014/main" id="{CDD9DFC3-D03F-4D07-9447-4477FDA531C9}"/>
              </a:ext>
            </a:extLst>
          </p:cNvPr>
          <p:cNvPicPr/>
          <p:nvPr/>
        </p:nvPicPr>
        <p:blipFill rotWithShape="1">
          <a:blip r:embed="rId4"/>
          <a:srcRect t="3315" b="5525"/>
          <a:stretch/>
        </p:blipFill>
        <p:spPr bwMode="auto">
          <a:xfrm>
            <a:off x="3533093" y="2866201"/>
            <a:ext cx="5110882" cy="1373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43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2C6BFD-434B-47D8-9B83-93E5B44B65AB}"/>
              </a:ext>
            </a:extLst>
          </p:cNvPr>
          <p:cNvSpPr txBox="1"/>
          <p:nvPr/>
        </p:nvSpPr>
        <p:spPr>
          <a:xfrm>
            <a:off x="1097280" y="2173356"/>
            <a:ext cx="7158824" cy="409342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73243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a:t>
            </a:r>
          </a:p>
        </p:txBody>
      </p:sp>
      <p:graphicFrame>
        <p:nvGraphicFramePr>
          <p:cNvPr id="3" name="Diagrama 2">
            <a:extLst>
              <a:ext uri="{FF2B5EF4-FFF2-40B4-BE49-F238E27FC236}">
                <a16:creationId xmlns:a16="http://schemas.microsoft.com/office/drawing/2014/main" id="{3CDF5FF0-E4B4-4223-9F2E-ED67F8A2F080}"/>
              </a:ext>
            </a:extLst>
          </p:cNvPr>
          <p:cNvGraphicFramePr/>
          <p:nvPr>
            <p:extLst>
              <p:ext uri="{D42A27DB-BD31-4B8C-83A1-F6EECF244321}">
                <p14:modId xmlns:p14="http://schemas.microsoft.com/office/powerpoint/2010/main" val="382472364"/>
              </p:ext>
            </p:extLst>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Gráfico, Gráfico de líneas&#10;&#10;Descripción generada automáticamente">
            <a:extLst>
              <a:ext uri="{FF2B5EF4-FFF2-40B4-BE49-F238E27FC236}">
                <a16:creationId xmlns:a16="http://schemas.microsoft.com/office/drawing/2014/main" id="{36E614F0-C20C-4C85-8AB0-A785425D210B}"/>
              </a:ext>
            </a:extLst>
          </p:cNvPr>
          <p:cNvPicPr>
            <a:picLocks noChangeAspect="1"/>
          </p:cNvPicPr>
          <p:nvPr/>
        </p:nvPicPr>
        <p:blipFill>
          <a:blip r:embed="rId8"/>
          <a:stretch>
            <a:fillRect/>
          </a:stretch>
        </p:blipFill>
        <p:spPr>
          <a:xfrm>
            <a:off x="3233058" y="1964327"/>
            <a:ext cx="5334000" cy="4000500"/>
          </a:xfrm>
          <a:prstGeom prst="rect">
            <a:avLst/>
          </a:prstGeom>
        </p:spPr>
      </p:pic>
    </p:spTree>
    <p:extLst>
      <p:ext uri="{BB962C8B-B14F-4D97-AF65-F5344CB8AC3E}">
        <p14:creationId xmlns:p14="http://schemas.microsoft.com/office/powerpoint/2010/main" val="27651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a:t>
            </a:r>
          </a:p>
        </p:txBody>
      </p:sp>
      <p:graphicFrame>
        <p:nvGraphicFramePr>
          <p:cNvPr id="3" name="Diagrama 2">
            <a:extLst>
              <a:ext uri="{FF2B5EF4-FFF2-40B4-BE49-F238E27FC236}">
                <a16:creationId xmlns:a16="http://schemas.microsoft.com/office/drawing/2014/main" id="{3CDF5FF0-E4B4-4223-9F2E-ED67F8A2F080}"/>
              </a:ext>
            </a:extLst>
          </p:cNvPr>
          <p:cNvGraphicFramePr/>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Gráfico, Gráfico de líneas&#10;&#10;Descripción generada automáticamente">
            <a:extLst>
              <a:ext uri="{FF2B5EF4-FFF2-40B4-BE49-F238E27FC236}">
                <a16:creationId xmlns:a16="http://schemas.microsoft.com/office/drawing/2014/main" id="{6D64EB9C-37BF-4269-83E8-EB7F7EF9B8AC}"/>
              </a:ext>
            </a:extLst>
          </p:cNvPr>
          <p:cNvPicPr>
            <a:picLocks noChangeAspect="1"/>
          </p:cNvPicPr>
          <p:nvPr/>
        </p:nvPicPr>
        <p:blipFill>
          <a:blip r:embed="rId8"/>
          <a:stretch>
            <a:fillRect/>
          </a:stretch>
        </p:blipFill>
        <p:spPr>
          <a:xfrm>
            <a:off x="3429000" y="2067963"/>
            <a:ext cx="5334000" cy="4000500"/>
          </a:xfrm>
          <a:prstGeom prst="rect">
            <a:avLst/>
          </a:prstGeom>
        </p:spPr>
      </p:pic>
    </p:spTree>
    <p:extLst>
      <p:ext uri="{BB962C8B-B14F-4D97-AF65-F5344CB8AC3E}">
        <p14:creationId xmlns:p14="http://schemas.microsoft.com/office/powerpoint/2010/main" val="27673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a:t>
            </a:r>
          </a:p>
        </p:txBody>
      </p:sp>
      <p:graphicFrame>
        <p:nvGraphicFramePr>
          <p:cNvPr id="3" name="Diagrama 2">
            <a:extLst>
              <a:ext uri="{FF2B5EF4-FFF2-40B4-BE49-F238E27FC236}">
                <a16:creationId xmlns:a16="http://schemas.microsoft.com/office/drawing/2014/main" id="{3CDF5FF0-E4B4-4223-9F2E-ED67F8A2F080}"/>
              </a:ext>
            </a:extLst>
          </p:cNvPr>
          <p:cNvGraphicFramePr/>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Gráfico, Gráfico de líneas&#10;&#10;Descripción generada automáticamente">
            <a:extLst>
              <a:ext uri="{FF2B5EF4-FFF2-40B4-BE49-F238E27FC236}">
                <a16:creationId xmlns:a16="http://schemas.microsoft.com/office/drawing/2014/main" id="{B3EB9CF6-F6BD-416E-BE48-EB9A9B9CB356}"/>
              </a:ext>
            </a:extLst>
          </p:cNvPr>
          <p:cNvPicPr>
            <a:picLocks noChangeAspect="1"/>
          </p:cNvPicPr>
          <p:nvPr/>
        </p:nvPicPr>
        <p:blipFill>
          <a:blip r:embed="rId8"/>
          <a:stretch>
            <a:fillRect/>
          </a:stretch>
        </p:blipFill>
        <p:spPr>
          <a:xfrm>
            <a:off x="3206931" y="2067963"/>
            <a:ext cx="5334000" cy="4000500"/>
          </a:xfrm>
          <a:prstGeom prst="rect">
            <a:avLst/>
          </a:prstGeom>
        </p:spPr>
      </p:pic>
    </p:spTree>
    <p:extLst>
      <p:ext uri="{BB962C8B-B14F-4D97-AF65-F5344CB8AC3E}">
        <p14:creationId xmlns:p14="http://schemas.microsoft.com/office/powerpoint/2010/main" val="36590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a:t>
            </a:r>
          </a:p>
        </p:txBody>
      </p:sp>
      <p:graphicFrame>
        <p:nvGraphicFramePr>
          <p:cNvPr id="3" name="Diagrama 2">
            <a:extLst>
              <a:ext uri="{FF2B5EF4-FFF2-40B4-BE49-F238E27FC236}">
                <a16:creationId xmlns:a16="http://schemas.microsoft.com/office/drawing/2014/main" id="{3CDF5FF0-E4B4-4223-9F2E-ED67F8A2F080}"/>
              </a:ext>
            </a:extLst>
          </p:cNvPr>
          <p:cNvGraphicFramePr/>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Gráfico, Gráfico de líneas&#10;&#10;Descripción generada automáticamente">
            <a:extLst>
              <a:ext uri="{FF2B5EF4-FFF2-40B4-BE49-F238E27FC236}">
                <a16:creationId xmlns:a16="http://schemas.microsoft.com/office/drawing/2014/main" id="{15AB15A9-1F3C-4C7E-808D-D897F3525681}"/>
              </a:ext>
            </a:extLst>
          </p:cNvPr>
          <p:cNvPicPr>
            <a:picLocks noChangeAspect="1"/>
          </p:cNvPicPr>
          <p:nvPr/>
        </p:nvPicPr>
        <p:blipFill>
          <a:blip r:embed="rId8"/>
          <a:stretch>
            <a:fillRect/>
          </a:stretch>
        </p:blipFill>
        <p:spPr>
          <a:xfrm>
            <a:off x="3429000" y="1912075"/>
            <a:ext cx="5334000" cy="4000500"/>
          </a:xfrm>
          <a:prstGeom prst="rect">
            <a:avLst/>
          </a:prstGeom>
        </p:spPr>
      </p:pic>
    </p:spTree>
    <p:extLst>
      <p:ext uri="{BB962C8B-B14F-4D97-AF65-F5344CB8AC3E}">
        <p14:creationId xmlns:p14="http://schemas.microsoft.com/office/powerpoint/2010/main" val="94919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dirty="0"/>
              <a:t>CONTENIDO</a:t>
            </a:r>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0D3FFC4-0437-45DF-9650-E70D559A4147}"/>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solidFill>
                  <a:schemeClr val="accent1"/>
                </a:solidFill>
              </a:rPr>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5742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729916" y="2901466"/>
            <a:ext cx="3328737"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Conclusiones </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1754849145"/>
              </p:ext>
            </p:extLst>
          </p:nvPr>
        </p:nvGraphicFramePr>
        <p:xfrm>
          <a:off x="3652253" y="0"/>
          <a:ext cx="8128000" cy="633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espe logo">
            <a:extLst>
              <a:ext uri="{FF2B5EF4-FFF2-40B4-BE49-F238E27FC236}">
                <a16:creationId xmlns:a16="http://schemas.microsoft.com/office/drawing/2014/main" id="{46407320-BD76-472A-8716-4ED40A71B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035" y="6336632"/>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2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lstStyle/>
          <a:p>
            <a:r>
              <a:rPr lang="es-EC" dirty="0"/>
              <a:t>CONTENIDO</a:t>
            </a:r>
          </a:p>
        </p:txBody>
      </p:sp>
      <p:pic>
        <p:nvPicPr>
          <p:cNvPr id="4" name="Picture 2" descr="Resultado de imagen para espe logo">
            <a:extLst>
              <a:ext uri="{FF2B5EF4-FFF2-40B4-BE49-F238E27FC236}">
                <a16:creationId xmlns:a16="http://schemas.microsoft.com/office/drawing/2014/main" id="{B5ED7D50-2A0B-41AA-96D4-4ACC25E3A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1BFAD73-9EF0-4EDE-BECD-CABD22620562}"/>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solidFill>
                  <a:schemeClr val="accent1"/>
                </a:solidFill>
              </a:rPr>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014854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1102892" y="981501"/>
            <a:ext cx="3823369" cy="868429"/>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Recomendaciones</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730405369"/>
              </p:ext>
            </p:extLst>
          </p:nvPr>
        </p:nvGraphicFramePr>
        <p:xfrm>
          <a:off x="1077493" y="1653414"/>
          <a:ext cx="9895307" cy="454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Resultado de imagen para espe logo">
            <a:extLst>
              <a:ext uri="{FF2B5EF4-FFF2-40B4-BE49-F238E27FC236}">
                <a16:creationId xmlns:a16="http://schemas.microsoft.com/office/drawing/2014/main" id="{B45D7115-DBE6-45BB-B3BD-20AE80BDE0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1319" y="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1F56A-AF76-45D2-84E1-BBBFD3B31B1C}"/>
              </a:ext>
            </a:extLst>
          </p:cNvPr>
          <p:cNvSpPr txBox="1">
            <a:spLocks/>
          </p:cNvSpPr>
          <p:nvPr/>
        </p:nvSpPr>
        <p:spPr>
          <a:xfrm>
            <a:off x="4749165" y="1978243"/>
            <a:ext cx="269367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dirty="0"/>
              <a:t>¡Gracias!</a:t>
            </a:r>
            <a:endParaRPr lang="en-US" dirty="0"/>
          </a:p>
        </p:txBody>
      </p:sp>
    </p:spTree>
    <p:extLst>
      <p:ext uri="{BB962C8B-B14F-4D97-AF65-F5344CB8AC3E}">
        <p14:creationId xmlns:p14="http://schemas.microsoft.com/office/powerpoint/2010/main" val="834630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5D7A8-9537-49A2-9DF6-D753AD383FE7}"/>
              </a:ext>
            </a:extLst>
          </p:cNvPr>
          <p:cNvSpPr>
            <a:spLocks noGrp="1"/>
          </p:cNvSpPr>
          <p:nvPr>
            <p:ph type="title"/>
          </p:nvPr>
        </p:nvSpPr>
        <p:spPr/>
        <p:txBody>
          <a:bodyPr>
            <a:normAutofit/>
          </a:bodyPr>
          <a:lstStyle/>
          <a:p>
            <a:r>
              <a:rPr lang="es-EC" sz="4400" dirty="0"/>
              <a:t>Introducción</a:t>
            </a:r>
          </a:p>
        </p:txBody>
      </p:sp>
      <p:graphicFrame>
        <p:nvGraphicFramePr>
          <p:cNvPr id="3" name="Diagrama 2">
            <a:extLst>
              <a:ext uri="{FF2B5EF4-FFF2-40B4-BE49-F238E27FC236}">
                <a16:creationId xmlns:a16="http://schemas.microsoft.com/office/drawing/2014/main" id="{F3972A19-C511-4369-B7E4-0D9DFC0E7836}"/>
              </a:ext>
            </a:extLst>
          </p:cNvPr>
          <p:cNvGraphicFramePr/>
          <p:nvPr>
            <p:extLst>
              <p:ext uri="{D42A27DB-BD31-4B8C-83A1-F6EECF244321}">
                <p14:modId xmlns:p14="http://schemas.microsoft.com/office/powerpoint/2010/main" val="1046004360"/>
              </p:ext>
            </p:extLst>
          </p:nvPr>
        </p:nvGraphicFramePr>
        <p:xfrm>
          <a:off x="176695" y="1881808"/>
          <a:ext cx="6475896" cy="408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B3CE5D85-5899-485B-89BB-B17AA53F5490}"/>
              </a:ext>
            </a:extLst>
          </p:cNvPr>
          <p:cNvSpPr txBox="1"/>
          <p:nvPr/>
        </p:nvSpPr>
        <p:spPr>
          <a:xfrm>
            <a:off x="2690191" y="2040835"/>
            <a:ext cx="3405809" cy="1200329"/>
          </a:xfrm>
          <a:prstGeom prst="rect">
            <a:avLst/>
          </a:prstGeom>
          <a:noFill/>
        </p:spPr>
        <p:txBody>
          <a:bodyPr wrap="square" rtlCol="0">
            <a:spAutoFit/>
          </a:bodyPr>
          <a:lstStyle/>
          <a:p>
            <a:pPr algn="ctr"/>
            <a:r>
              <a:rPr lang="es-EC" b="1" dirty="0"/>
              <a:t>5G NR</a:t>
            </a:r>
          </a:p>
          <a:p>
            <a:pPr algn="ctr"/>
            <a:r>
              <a:rPr lang="es-EC" dirty="0"/>
              <a:t>Quinta  generación de tecnología de redes móviles</a:t>
            </a:r>
          </a:p>
          <a:p>
            <a:endParaRPr lang="es-EC" dirty="0"/>
          </a:p>
        </p:txBody>
      </p:sp>
      <p:sp>
        <p:nvSpPr>
          <p:cNvPr id="5" name="CuadroTexto 4">
            <a:extLst>
              <a:ext uri="{FF2B5EF4-FFF2-40B4-BE49-F238E27FC236}">
                <a16:creationId xmlns:a16="http://schemas.microsoft.com/office/drawing/2014/main" id="{11F32B3E-A7E9-4303-ABF7-31A4A1ED393D}"/>
              </a:ext>
            </a:extLst>
          </p:cNvPr>
          <p:cNvSpPr txBox="1"/>
          <p:nvPr/>
        </p:nvSpPr>
        <p:spPr>
          <a:xfrm>
            <a:off x="2590800" y="3372678"/>
            <a:ext cx="3405809" cy="923330"/>
          </a:xfrm>
          <a:prstGeom prst="rect">
            <a:avLst/>
          </a:prstGeom>
          <a:noFill/>
        </p:spPr>
        <p:txBody>
          <a:bodyPr wrap="square" rtlCol="0">
            <a:spAutoFit/>
          </a:bodyPr>
          <a:lstStyle/>
          <a:p>
            <a:pPr algn="ctr"/>
            <a:r>
              <a:rPr lang="es-EC" b="1" dirty="0"/>
              <a:t>3GPP</a:t>
            </a:r>
            <a:br>
              <a:rPr lang="es-EC" b="1" dirty="0"/>
            </a:br>
            <a:r>
              <a:rPr lang="es-ES" dirty="0"/>
              <a:t>Introdujo LDPC y Códigos Polares</a:t>
            </a:r>
            <a:endParaRPr lang="es-EC" b="1" dirty="0"/>
          </a:p>
        </p:txBody>
      </p:sp>
      <p:sp>
        <p:nvSpPr>
          <p:cNvPr id="6" name="CuadroTexto 5">
            <a:extLst>
              <a:ext uri="{FF2B5EF4-FFF2-40B4-BE49-F238E27FC236}">
                <a16:creationId xmlns:a16="http://schemas.microsoft.com/office/drawing/2014/main" id="{4B696543-7D26-45C3-9386-4D35F312800D}"/>
              </a:ext>
            </a:extLst>
          </p:cNvPr>
          <p:cNvSpPr txBox="1"/>
          <p:nvPr/>
        </p:nvSpPr>
        <p:spPr>
          <a:xfrm>
            <a:off x="2590799" y="4831482"/>
            <a:ext cx="3405809" cy="1292662"/>
          </a:xfrm>
          <a:prstGeom prst="rect">
            <a:avLst/>
          </a:prstGeom>
          <a:noFill/>
        </p:spPr>
        <p:txBody>
          <a:bodyPr wrap="square" rtlCol="0">
            <a:spAutoFit/>
          </a:bodyPr>
          <a:lstStyle/>
          <a:p>
            <a:pPr algn="ctr"/>
            <a:r>
              <a:rPr lang="es-EC" b="1" dirty="0"/>
              <a:t>Escenarios</a:t>
            </a:r>
            <a:br>
              <a:rPr lang="es-EC" b="1" dirty="0"/>
            </a:br>
            <a:r>
              <a:rPr lang="es-EC" sz="1400" dirty="0"/>
              <a:t>EMBB</a:t>
            </a:r>
          </a:p>
          <a:p>
            <a:pPr algn="ctr"/>
            <a:r>
              <a:rPr lang="es-EC" sz="1400" dirty="0"/>
              <a:t>URLLC</a:t>
            </a:r>
          </a:p>
          <a:p>
            <a:pPr algn="ctr"/>
            <a:r>
              <a:rPr lang="es-EC" sz="1400" dirty="0"/>
              <a:t>mMTC</a:t>
            </a:r>
          </a:p>
          <a:p>
            <a:pPr algn="ctr"/>
            <a:endParaRPr lang="es-EC" dirty="0"/>
          </a:p>
        </p:txBody>
      </p:sp>
      <p:pic>
        <p:nvPicPr>
          <p:cNvPr id="10" name="Picture 2" descr="Resultado de imagen para espe logo">
            <a:extLst>
              <a:ext uri="{FF2B5EF4-FFF2-40B4-BE49-F238E27FC236}">
                <a16:creationId xmlns:a16="http://schemas.microsoft.com/office/drawing/2014/main" id="{E27C6770-7570-4282-B6BA-334FF9A33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3567" y="11214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 formas en que la tecnología 5G cambiará la logística">
            <a:extLst>
              <a:ext uri="{FF2B5EF4-FFF2-40B4-BE49-F238E27FC236}">
                <a16:creationId xmlns:a16="http://schemas.microsoft.com/office/drawing/2014/main" id="{7668FD07-AE94-494F-A03C-EF5666F229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5382" y="2506887"/>
            <a:ext cx="5238866" cy="294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lstStyle/>
          <a:p>
            <a:r>
              <a:rPr lang="es-EC" dirty="0"/>
              <a:t>CONTENIDO</a:t>
            </a:r>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solidFill>
                  <a:schemeClr val="accent2"/>
                </a:solidFill>
              </a:rPr>
              <a:t>OBJETIVOS</a:t>
            </a:r>
          </a:p>
          <a:p>
            <a:pPr marL="1200150" lvl="2" indent="-285750">
              <a:buFont typeface="Arial" panose="020B0604020202020204" pitchFamily="34" charset="0"/>
              <a:buChar char="•"/>
            </a:pPr>
            <a:r>
              <a:rPr lang="es-EC" sz="2000" dirty="0">
                <a:solidFill>
                  <a:schemeClr val="accent2"/>
                </a:solidFill>
              </a:rPr>
              <a:t>GENERAL </a:t>
            </a:r>
          </a:p>
          <a:p>
            <a:pPr marL="1200150" lvl="2" indent="-285750">
              <a:buFont typeface="Arial" panose="020B0604020202020204" pitchFamily="34" charset="0"/>
              <a:buChar char="•"/>
            </a:pPr>
            <a:r>
              <a:rPr lang="es-EC" sz="2000" dirty="0">
                <a:solidFill>
                  <a:schemeClr val="accent2"/>
                </a:solidFill>
              </a:rPr>
              <a:t>ESPECÍFICO</a:t>
            </a:r>
          </a:p>
          <a:p>
            <a:pPr marL="742950" lvl="1" indent="-285750">
              <a:buFont typeface="Arial" panose="020B0604020202020204" pitchFamily="34" charset="0"/>
              <a:buChar char="•"/>
            </a:pPr>
            <a:r>
              <a:rPr lang="es-EC" sz="2000" dirty="0"/>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6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313150" y="633818"/>
            <a:ext cx="3084844" cy="81735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pPr algn="ctr"/>
            <a:r>
              <a:rPr lang="en-US" sz="4400" dirty="0" err="1">
                <a:solidFill>
                  <a:schemeClr val="tx1"/>
                </a:solidFill>
              </a:rPr>
              <a:t>Objetivos</a:t>
            </a:r>
            <a:endParaRPr lang="en-US" sz="4400" dirty="0">
              <a:solidFill>
                <a:schemeClr val="tx1"/>
              </a:solidFill>
            </a:endParaRPr>
          </a:p>
        </p:txBody>
      </p:sp>
      <p:sp>
        <p:nvSpPr>
          <p:cNvPr id="40" name="Rectangle 3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B1E6AC44-1179-49E6-9F1A-0AE2FA8E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092" y="173908"/>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EB2C754-D82B-49A6-8376-6B4CD8A847D3}"/>
              </a:ext>
            </a:extLst>
          </p:cNvPr>
          <p:cNvSpPr/>
          <p:nvPr/>
        </p:nvSpPr>
        <p:spPr>
          <a:xfrm>
            <a:off x="-1" y="0"/>
            <a:ext cx="6701247"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Diagrama 3">
            <a:extLst>
              <a:ext uri="{FF2B5EF4-FFF2-40B4-BE49-F238E27FC236}">
                <a16:creationId xmlns:a16="http://schemas.microsoft.com/office/drawing/2014/main" id="{ED9AE652-C433-469F-BE55-98E2D5DD3CFD}"/>
              </a:ext>
            </a:extLst>
          </p:cNvPr>
          <p:cNvGraphicFramePr/>
          <p:nvPr>
            <p:extLst>
              <p:ext uri="{D42A27DB-BD31-4B8C-83A1-F6EECF244321}">
                <p14:modId xmlns:p14="http://schemas.microsoft.com/office/powerpoint/2010/main" val="98619703"/>
              </p:ext>
            </p:extLst>
          </p:nvPr>
        </p:nvGraphicFramePr>
        <p:xfrm>
          <a:off x="339126" y="1497609"/>
          <a:ext cx="4501924" cy="506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ítulo 1">
            <a:extLst>
              <a:ext uri="{FF2B5EF4-FFF2-40B4-BE49-F238E27FC236}">
                <a16:creationId xmlns:a16="http://schemas.microsoft.com/office/drawing/2014/main" id="{8887B532-96D9-4138-B149-912BA95FD51A}"/>
              </a:ext>
            </a:extLst>
          </p:cNvPr>
          <p:cNvSpPr txBox="1">
            <a:spLocks/>
          </p:cNvSpPr>
          <p:nvPr/>
        </p:nvSpPr>
        <p:spPr>
          <a:xfrm>
            <a:off x="1347106" y="-138001"/>
            <a:ext cx="2649452"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400" dirty="0"/>
              <a:t>Objetivos</a:t>
            </a:r>
          </a:p>
        </p:txBody>
      </p:sp>
      <p:sp>
        <p:nvSpPr>
          <p:cNvPr id="27" name="Rectángulo 26">
            <a:extLst>
              <a:ext uri="{FF2B5EF4-FFF2-40B4-BE49-F238E27FC236}">
                <a16:creationId xmlns:a16="http://schemas.microsoft.com/office/drawing/2014/main" id="{4618CFEE-56A3-4F2A-9615-34D632F825B5}"/>
              </a:ext>
            </a:extLst>
          </p:cNvPr>
          <p:cNvSpPr/>
          <p:nvPr/>
        </p:nvSpPr>
        <p:spPr>
          <a:xfrm>
            <a:off x="4958484" y="0"/>
            <a:ext cx="4793859"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5754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880E470-C443-461D-B3E7-EE1958B436BF}"/>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solidFill>
                  <a:schemeClr val="accent1"/>
                </a:solidFill>
              </a:rPr>
              <a:t>CODIFICADOR POLAR</a:t>
            </a:r>
          </a:p>
          <a:p>
            <a:pPr marL="1200150" lvl="2" indent="-285750">
              <a:buFont typeface="Arial" panose="020B0604020202020204" pitchFamily="34" charset="0"/>
              <a:buChar char="•"/>
            </a:pPr>
            <a:r>
              <a:rPr lang="es-EC" sz="2000" dirty="0"/>
              <a:t>CODIFICADOR SISTEMÁTICO</a:t>
            </a:r>
          </a:p>
          <a:p>
            <a:pPr marL="1200150" lvl="2" indent="-285750">
              <a:buFont typeface="Arial" panose="020B0604020202020204" pitchFamily="34" charset="0"/>
              <a:buChar char="•"/>
            </a:pPr>
            <a:r>
              <a:rPr lang="es-EC" sz="2000" dirty="0"/>
              <a:t>CODIFICADOR NO SISTEMÁTICO</a:t>
            </a:r>
          </a:p>
          <a:p>
            <a:pPr marL="742950" lvl="1" indent="-285750">
              <a:buFont typeface="Arial" panose="020B0604020202020204" pitchFamily="34" charset="0"/>
              <a:buChar char="•"/>
            </a:pPr>
            <a:r>
              <a:rPr lang="es-EC" sz="2000" dirty="0"/>
              <a:t>DECODIFICADOR SSC</a:t>
            </a:r>
          </a:p>
          <a:p>
            <a:pPr marL="742950" lvl="1" indent="-285750">
              <a:buFont typeface="Arial" panose="020B0604020202020204" pitchFamily="34" charset="0"/>
              <a:buChar char="•"/>
            </a:pPr>
            <a:r>
              <a:rPr lang="es-EC" sz="2000" dirty="0"/>
              <a:t>DECODIFICADOR SCL</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29158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47415"/>
            <a:ext cx="10058400" cy="1450757"/>
          </a:xfrm>
        </p:spPr>
        <p:txBody>
          <a:bodyPr>
            <a:normAutofit/>
          </a:bodyPr>
          <a:lstStyle/>
          <a:p>
            <a:r>
              <a:rPr lang="es-EC" sz="4000" dirty="0"/>
              <a:t>Principios de codificación</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994483C1-B8B9-45AC-904B-74CFEC79BEC1}"/>
              </a:ext>
            </a:extLst>
          </p:cNvPr>
          <p:cNvSpPr txBox="1"/>
          <p:nvPr/>
        </p:nvSpPr>
        <p:spPr>
          <a:xfrm>
            <a:off x="2929346" y="1964174"/>
            <a:ext cx="6093822" cy="369332"/>
          </a:xfrm>
          <a:prstGeom prst="rect">
            <a:avLst/>
          </a:prstGeom>
          <a:noFill/>
        </p:spPr>
        <p:txBody>
          <a:bodyPr wrap="square">
            <a:spAutoFit/>
          </a:bodyPr>
          <a:lstStyle/>
          <a:p>
            <a:pPr lvl="0" algn="ctr"/>
            <a:r>
              <a:rPr lang="es-ES" b="1" dirty="0"/>
              <a:t>Codificación Polar Sistemática y No Sistemática</a:t>
            </a:r>
            <a:endParaRPr lang="es-EC" dirty="0"/>
          </a:p>
        </p:txBody>
      </p:sp>
      <p:pic>
        <p:nvPicPr>
          <p:cNvPr id="17" name="Imagen 16" descr="Diagrama&#10;&#10;Descripción generada automáticamente">
            <a:extLst>
              <a:ext uri="{FF2B5EF4-FFF2-40B4-BE49-F238E27FC236}">
                <a16:creationId xmlns:a16="http://schemas.microsoft.com/office/drawing/2014/main" id="{8E146D1F-D82E-4139-8781-1A0FFF6F8754}"/>
              </a:ext>
            </a:extLst>
          </p:cNvPr>
          <p:cNvPicPr/>
          <p:nvPr/>
        </p:nvPicPr>
        <p:blipFill>
          <a:blip r:embed="rId3"/>
          <a:stretch>
            <a:fillRect/>
          </a:stretch>
        </p:blipFill>
        <p:spPr>
          <a:xfrm>
            <a:off x="3656035" y="2463883"/>
            <a:ext cx="4879930" cy="3523362"/>
          </a:xfrm>
          <a:prstGeom prst="rect">
            <a:avLst/>
          </a:prstGeom>
        </p:spPr>
      </p:pic>
    </p:spTree>
    <p:extLst>
      <p:ext uri="{BB962C8B-B14F-4D97-AF65-F5344CB8AC3E}">
        <p14:creationId xmlns:p14="http://schemas.microsoft.com/office/powerpoint/2010/main" val="29884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a:t>Codificación</a:t>
            </a:r>
            <a:endParaRPr lang="es-EC" sz="4000" dirty="0"/>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Patrón de fondo&#10;&#10;Descripción generada automáticamente">
            <a:extLst>
              <a:ext uri="{FF2B5EF4-FFF2-40B4-BE49-F238E27FC236}">
                <a16:creationId xmlns:a16="http://schemas.microsoft.com/office/drawing/2014/main" id="{11712C06-5C66-471E-BA54-C0C59F4797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962" y="2188402"/>
            <a:ext cx="6708920" cy="3539261"/>
          </a:xfrm>
          <a:prstGeom prst="rect">
            <a:avLst/>
          </a:prstGeom>
          <a:noFill/>
          <a:ln>
            <a:noFill/>
          </a:ln>
        </p:spPr>
      </p:pic>
    </p:spTree>
    <p:extLst>
      <p:ext uri="{BB962C8B-B14F-4D97-AF65-F5344CB8AC3E}">
        <p14:creationId xmlns:p14="http://schemas.microsoft.com/office/powerpoint/2010/main" val="415761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375</TotalTime>
  <Words>676</Words>
  <Application>Microsoft Office PowerPoint</Application>
  <PresentationFormat>Panorámica</PresentationFormat>
  <Paragraphs>136</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Cambria</vt:lpstr>
      <vt:lpstr>Cambria Math</vt:lpstr>
      <vt:lpstr>Symbol</vt:lpstr>
      <vt:lpstr>Retrospección</vt:lpstr>
      <vt:lpstr>DEPARTAMENTO DE ELÉCTRICA, ELECTRÓNICA Y TELECOMUNICACIONES  CARRERA DE INGENIERÍA EN ELECTRÓNICA Y TELECOMUNICACIONES  Trabajo de Titulación</vt:lpstr>
      <vt:lpstr>CONTENIDO</vt:lpstr>
      <vt:lpstr>CONTENIDO</vt:lpstr>
      <vt:lpstr>Introducción</vt:lpstr>
      <vt:lpstr>CONTENIDO</vt:lpstr>
      <vt:lpstr>Objetivos</vt:lpstr>
      <vt:lpstr>CONTENIDO</vt:lpstr>
      <vt:lpstr>Principios de codificación</vt:lpstr>
      <vt:lpstr>Codificación</vt:lpstr>
      <vt:lpstr>Secuencia de confiabilidad</vt:lpstr>
      <vt:lpstr>Generación de mensaje de 4 bits</vt:lpstr>
      <vt:lpstr>Combinación</vt:lpstr>
      <vt:lpstr>CONTENIDO</vt:lpstr>
      <vt:lpstr>Decodificador SSC</vt:lpstr>
      <vt:lpstr>Decodificador SSC</vt:lpstr>
      <vt:lpstr>Notación</vt:lpstr>
      <vt:lpstr>Almacenamiento</vt:lpstr>
      <vt:lpstr>Estados L, R y U decodificador SSC</vt:lpstr>
      <vt:lpstr>Estados L, R y U decodificador SSC</vt:lpstr>
      <vt:lpstr>Funcionamiento </vt:lpstr>
      <vt:lpstr>Funcionamiento </vt:lpstr>
      <vt:lpstr>Funcionamiento </vt:lpstr>
      <vt:lpstr>CONTENIDO</vt:lpstr>
      <vt:lpstr>Resultados</vt:lpstr>
      <vt:lpstr>Resultados</vt:lpstr>
      <vt:lpstr>Resultados</vt:lpstr>
      <vt:lpstr>Resultados</vt:lpstr>
      <vt:lpstr>CONTENIDO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ELECTRÓNICA Y TELECOMUNICACIONES  CARRERA DE INGENIERÍA ELECTRÓNICA EN TELECOMUNICACIONES</dc:title>
  <dc:creator>Evelina Silva</dc:creator>
  <cp:lastModifiedBy>MARCELO ISRAEL NARANJO ALBAN</cp:lastModifiedBy>
  <cp:revision>13</cp:revision>
  <dcterms:created xsi:type="dcterms:W3CDTF">2019-09-11T21:20:21Z</dcterms:created>
  <dcterms:modified xsi:type="dcterms:W3CDTF">2021-09-02T14:32:18Z</dcterms:modified>
</cp:coreProperties>
</file>